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notesSlides/notesSlide7.xml" ContentType="application/vnd.openxmlformats-officedocument.presentationml.notesSlide+xml"/>
  <Override PartName="/ppt/tags/tag10.xml" ContentType="application/vnd.openxmlformats-officedocument.presentationml.tags+xml"/>
  <Override PartName="/ppt/notesSlides/notesSlide8.xml" ContentType="application/vnd.openxmlformats-officedocument.presentationml.notesSlide+xml"/>
  <Override PartName="/ppt/tags/tag11.xml" ContentType="application/vnd.openxmlformats-officedocument.presentationml.tags+xml"/>
  <Override PartName="/ppt/notesSlides/notesSlide9.xml" ContentType="application/vnd.openxmlformats-officedocument.presentationml.notesSlide+xml"/>
  <Override PartName="/ppt/tags/tag12.xml" ContentType="application/vnd.openxmlformats-officedocument.presentationml.tags+xml"/>
  <Override PartName="/ppt/notesSlides/notesSlide10.xml" ContentType="application/vnd.openxmlformats-officedocument.presentationml.notesSlide+xml"/>
  <Override PartName="/ppt/tags/tag13.xml" ContentType="application/vnd.openxmlformats-officedocument.presentationml.tags+xml"/>
  <Override PartName="/ppt/notesSlides/notesSlide11.xml" ContentType="application/vnd.openxmlformats-officedocument.presentationml.notesSlide+xml"/>
  <Override PartName="/ppt/tags/tag14.xml" ContentType="application/vnd.openxmlformats-officedocument.presentationml.tags+xml"/>
  <Override PartName="/ppt/notesSlides/notesSlide12.xml" ContentType="application/vnd.openxmlformats-officedocument.presentationml.notesSlide+xml"/>
  <Override PartName="/ppt/tags/tag15.xml" ContentType="application/vnd.openxmlformats-officedocument.presentationml.tags+xml"/>
  <Override PartName="/ppt/notesSlides/notesSlide13.xml" ContentType="application/vnd.openxmlformats-officedocument.presentationml.notesSlide+xml"/>
  <Override PartName="/ppt/tags/tag16.xml" ContentType="application/vnd.openxmlformats-officedocument.presentationml.tags+xml"/>
  <Override PartName="/ppt/notesSlides/notesSlide14.xml" ContentType="application/vnd.openxmlformats-officedocument.presentationml.notesSlide+xml"/>
  <Override PartName="/ppt/tags/tag17.xml" ContentType="application/vnd.openxmlformats-officedocument.presentationml.tags+xml"/>
  <Override PartName="/ppt/notesSlides/notesSlide15.xml" ContentType="application/vnd.openxmlformats-officedocument.presentationml.notesSlide+xml"/>
  <Override PartName="/ppt/tags/tag18.xml" ContentType="application/vnd.openxmlformats-officedocument.presentationml.tags+xml"/>
  <Override PartName="/ppt/notesSlides/notesSlide16.xml" ContentType="application/vnd.openxmlformats-officedocument.presentationml.notesSlide+xml"/>
  <Override PartName="/ppt/tags/tag19.xml" ContentType="application/vnd.openxmlformats-officedocument.presentationml.tags+xml"/>
  <Override PartName="/ppt/notesSlides/notesSlide17.xml" ContentType="application/vnd.openxmlformats-officedocument.presentationml.notesSlide+xml"/>
  <Override PartName="/ppt/tags/tag20.xml" ContentType="application/vnd.openxmlformats-officedocument.presentationml.tags+xml"/>
  <Override PartName="/ppt/notesSlides/notesSlide18.xml" ContentType="application/vnd.openxmlformats-officedocument.presentationml.notesSlide+xml"/>
  <Override PartName="/ppt/tags/tag21.xml" ContentType="application/vnd.openxmlformats-officedocument.presentationml.tags+xml"/>
  <Override PartName="/ppt/notesSlides/notesSlide19.xml" ContentType="application/vnd.openxmlformats-officedocument.presentationml.notesSlide+xml"/>
  <Override PartName="/ppt/tags/tag22.xml" ContentType="application/vnd.openxmlformats-officedocument.presentationml.tags+xml"/>
  <Override PartName="/ppt/notesSlides/notesSlide20.xml" ContentType="application/vnd.openxmlformats-officedocument.presentationml.notesSlide+xml"/>
  <Override PartName="/ppt/tags/tag23.xml" ContentType="application/vnd.openxmlformats-officedocument.presentationml.tags+xml"/>
  <Override PartName="/ppt/notesSlides/notesSlide21.xml" ContentType="application/vnd.openxmlformats-officedocument.presentationml.notesSlide+xml"/>
  <Override PartName="/ppt/tags/tag24.xml" ContentType="application/vnd.openxmlformats-officedocument.presentationml.tags+xml"/>
  <Override PartName="/ppt/notesSlides/notesSlide22.xml" ContentType="application/vnd.openxmlformats-officedocument.presentationml.notesSlide+xml"/>
  <Override PartName="/ppt/tags/tag25.xml" ContentType="application/vnd.openxmlformats-officedocument.presentationml.tags+xml"/>
  <Override PartName="/ppt/notesSlides/notesSlide23.xml" ContentType="application/vnd.openxmlformats-officedocument.presentationml.notesSlide+xml"/>
  <Override PartName="/ppt/tags/tag26.xml" ContentType="application/vnd.openxmlformats-officedocument.presentationml.tags+xml"/>
  <Override PartName="/ppt/notesSlides/notesSlide24.xml" ContentType="application/vnd.openxmlformats-officedocument.presentationml.notesSlide+xml"/>
  <Override PartName="/ppt/tags/tag27.xml" ContentType="application/vnd.openxmlformats-officedocument.presentationml.tags+xml"/>
  <Override PartName="/ppt/notesSlides/notesSlide25.xml" ContentType="application/vnd.openxmlformats-officedocument.presentationml.notesSlide+xml"/>
  <Override PartName="/ppt/tags/tag28.xml" ContentType="application/vnd.openxmlformats-officedocument.presentationml.tags+xml"/>
  <Override PartName="/ppt/notesSlides/notesSlide26.xml" ContentType="application/vnd.openxmlformats-officedocument.presentationml.notesSlide+xml"/>
  <Override PartName="/ppt/tags/tag29.xml" ContentType="application/vnd.openxmlformats-officedocument.presentationml.tags+xml"/>
  <Override PartName="/ppt/notesSlides/notesSlide27.xml" ContentType="application/vnd.openxmlformats-officedocument.presentationml.notesSlide+xml"/>
  <Override PartName="/ppt/tags/tag30.xml" ContentType="application/vnd.openxmlformats-officedocument.presentationml.tags+xml"/>
  <Override PartName="/ppt/notesSlides/notesSlide28.xml" ContentType="application/vnd.openxmlformats-officedocument.presentationml.notesSlide+xml"/>
  <Override PartName="/ppt/tags/tag31.xml" ContentType="application/vnd.openxmlformats-officedocument.presentationml.tags+xml"/>
  <Override PartName="/ppt/notesSlides/notesSlide29.xml" ContentType="application/vnd.openxmlformats-officedocument.presentationml.notesSlide+xml"/>
  <Override PartName="/ppt/tags/tag32.xml" ContentType="application/vnd.openxmlformats-officedocument.presentationml.tags+xml"/>
  <Override PartName="/ppt/notesSlides/notesSlide30.xml" ContentType="application/vnd.openxmlformats-officedocument.presentationml.notesSlide+xml"/>
  <Override PartName="/ppt/comments/comment1.xml" ContentType="application/vnd.openxmlformats-officedocument.presentationml.comments+xml"/>
  <Override PartName="/ppt/tags/tag33.xml" ContentType="application/vnd.openxmlformats-officedocument.presentationml.tags+xml"/>
  <Override PartName="/ppt/notesSlides/notesSlide31.xml" ContentType="application/vnd.openxmlformats-officedocument.presentationml.notesSlide+xml"/>
  <Override PartName="/ppt/tags/tag34.xml" ContentType="application/vnd.openxmlformats-officedocument.presentationml.tags+xml"/>
  <Override PartName="/ppt/notesSlides/notesSlide32.xml" ContentType="application/vnd.openxmlformats-officedocument.presentationml.notesSlide+xml"/>
  <Override PartName="/ppt/tags/tag35.xml" ContentType="application/vnd.openxmlformats-officedocument.presentationml.tags+xml"/>
  <Override PartName="/ppt/notesSlides/notesSlide33.xml" ContentType="application/vnd.openxmlformats-officedocument.presentationml.notesSlide+xml"/>
  <Override PartName="/ppt/tags/tag36.xml" ContentType="application/vnd.openxmlformats-officedocument.presentationml.tags+xml"/>
  <Override PartName="/ppt/notesSlides/notesSlide34.xml" ContentType="application/vnd.openxmlformats-officedocument.presentationml.notesSlide+xml"/>
  <Override PartName="/ppt/tags/tag37.xml" ContentType="application/vnd.openxmlformats-officedocument.presentationml.tags+xml"/>
  <Override PartName="/ppt/notesSlides/notesSlide35.xml" ContentType="application/vnd.openxmlformats-officedocument.presentationml.notesSlide+xml"/>
  <Override PartName="/ppt/tags/tag38.xml" ContentType="application/vnd.openxmlformats-officedocument.presentationml.tags+xml"/>
  <Override PartName="/ppt/notesSlides/notesSlide36.xml" ContentType="application/vnd.openxmlformats-officedocument.presentationml.notesSlide+xml"/>
  <Override PartName="/ppt/tags/tag39.xml" ContentType="application/vnd.openxmlformats-officedocument.presentationml.tags+xml"/>
  <Override PartName="/ppt/notesSlides/notesSlide37.xml" ContentType="application/vnd.openxmlformats-officedocument.presentationml.notesSlide+xml"/>
  <Override PartName="/ppt/tags/tag40.xml" ContentType="application/vnd.openxmlformats-officedocument.presentationml.tags+xml"/>
  <Override PartName="/ppt/notesSlides/notesSlide38.xml" ContentType="application/vnd.openxmlformats-officedocument.presentationml.notesSlide+xml"/>
  <Override PartName="/ppt/tags/tag41.xml" ContentType="application/vnd.openxmlformats-officedocument.presentationml.tags+xml"/>
  <Override PartName="/ppt/notesSlides/notesSlide39.xml" ContentType="application/vnd.openxmlformats-officedocument.presentationml.notesSlide+xml"/>
  <Override PartName="/ppt/tags/tag42.xml" ContentType="application/vnd.openxmlformats-officedocument.presentationml.tags+xml"/>
  <Override PartName="/ppt/notesSlides/notesSlide40.xml" ContentType="application/vnd.openxmlformats-officedocument.presentationml.notesSlide+xml"/>
  <Override PartName="/ppt/tags/tag43.xml" ContentType="application/vnd.openxmlformats-officedocument.presentationml.tags+xml"/>
  <Override PartName="/ppt/notesSlides/notesSlide41.xml" ContentType="application/vnd.openxmlformats-officedocument.presentationml.notesSlide+xml"/>
  <Override PartName="/ppt/tags/tag44.xml" ContentType="application/vnd.openxmlformats-officedocument.presentationml.tags+xml"/>
  <Override PartName="/ppt/notesSlides/notesSlide42.xml" ContentType="application/vnd.openxmlformats-officedocument.presentationml.notesSlide+xml"/>
  <Override PartName="/ppt/tags/tag45.xml" ContentType="application/vnd.openxmlformats-officedocument.presentationml.tags+xml"/>
  <Override PartName="/ppt/notesSlides/notesSlide43.xml" ContentType="application/vnd.openxmlformats-officedocument.presentationml.notesSlide+xml"/>
  <Override PartName="/ppt/tags/tag46.xml" ContentType="application/vnd.openxmlformats-officedocument.presentationml.tags+xml"/>
  <Override PartName="/ppt/notesSlides/notesSlide44.xml" ContentType="application/vnd.openxmlformats-officedocument.presentationml.notesSlide+xml"/>
  <Override PartName="/ppt/tags/tag47.xml" ContentType="application/vnd.openxmlformats-officedocument.presentationml.tags+xml"/>
  <Override PartName="/ppt/notesSlides/notesSlide45.xml" ContentType="application/vnd.openxmlformats-officedocument.presentationml.notesSlide+xml"/>
  <Override PartName="/ppt/tags/tag48.xml" ContentType="application/vnd.openxmlformats-officedocument.presentationml.tags+xml"/>
  <Override PartName="/ppt/notesSlides/notesSlide46.xml" ContentType="application/vnd.openxmlformats-officedocument.presentationml.notesSlide+xml"/>
  <Override PartName="/ppt/tags/tag49.xml" ContentType="application/vnd.openxmlformats-officedocument.presentationml.tags+xml"/>
  <Override PartName="/ppt/notesSlides/notesSlide4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50.xml" ContentType="application/vnd.openxmlformats-officedocument.presentationml.tags+xml"/>
  <Override PartName="/ppt/notesSlides/notesSlide48.xml" ContentType="application/vnd.openxmlformats-officedocument.presentationml.notesSlide+xml"/>
  <Override PartName="/ppt/tags/tag51.xml" ContentType="application/vnd.openxmlformats-officedocument.presentationml.tags+xml"/>
  <Override PartName="/ppt/notesSlides/notesSlide49.xml" ContentType="application/vnd.openxmlformats-officedocument.presentationml.notesSlide+xml"/>
  <Override PartName="/ppt/tags/tag52.xml" ContentType="application/vnd.openxmlformats-officedocument.presentationml.tags+xml"/>
  <Override PartName="/ppt/notesSlides/notesSlide50.xml" ContentType="application/vnd.openxmlformats-officedocument.presentationml.notesSlide+xml"/>
  <Override PartName="/ppt/tags/tag53.xml" ContentType="application/vnd.openxmlformats-officedocument.presentationml.tags+xml"/>
  <Override PartName="/ppt/notesSlides/notesSlide51.xml" ContentType="application/vnd.openxmlformats-officedocument.presentationml.notesSlide+xml"/>
  <Override PartName="/ppt/tags/tag54.xml" ContentType="application/vnd.openxmlformats-officedocument.presentationml.tags+xml"/>
  <Override PartName="/ppt/notesSlides/notesSlide52.xml" ContentType="application/vnd.openxmlformats-officedocument.presentationml.notesSlide+xml"/>
  <Override PartName="/ppt/tags/tag55.xml" ContentType="application/vnd.openxmlformats-officedocument.presentationml.tags+xml"/>
  <Override PartName="/ppt/notesSlides/notesSlide53.xml" ContentType="application/vnd.openxmlformats-officedocument.presentationml.notesSlide+xml"/>
  <Override PartName="/ppt/tags/tag56.xml" ContentType="application/vnd.openxmlformats-officedocument.presentationml.tags+xml"/>
  <Override PartName="/ppt/notesSlides/notesSlide54.xml" ContentType="application/vnd.openxmlformats-officedocument.presentationml.notesSlide+xml"/>
  <Override PartName="/ppt/tags/tag57.xml" ContentType="application/vnd.openxmlformats-officedocument.presentationml.tags+xml"/>
  <Override PartName="/ppt/notesSlides/notesSlide55.xml" ContentType="application/vnd.openxmlformats-officedocument.presentationml.notesSlide+xml"/>
  <Override PartName="/ppt/tags/tag58.xml" ContentType="application/vnd.openxmlformats-officedocument.presentationml.tags+xml"/>
  <Override PartName="/ppt/notesSlides/notesSlide56.xml" ContentType="application/vnd.openxmlformats-officedocument.presentationml.notesSlide+xml"/>
  <Override PartName="/ppt/tags/tag59.xml" ContentType="application/vnd.openxmlformats-officedocument.presentationml.tags+xml"/>
  <Override PartName="/ppt/notesSlides/notesSlide57.xml" ContentType="application/vnd.openxmlformats-officedocument.presentationml.notesSlide+xml"/>
  <Override PartName="/ppt/tags/tag60.xml" ContentType="application/vnd.openxmlformats-officedocument.presentationml.tags+xml"/>
  <Override PartName="/ppt/notesSlides/notesSlide58.xml" ContentType="application/vnd.openxmlformats-officedocument.presentationml.notesSlide+xml"/>
  <Override PartName="/ppt/tags/tag61.xml" ContentType="application/vnd.openxmlformats-officedocument.presentationml.tags+xml"/>
  <Override PartName="/ppt/notesSlides/notesSlide59.xml" ContentType="application/vnd.openxmlformats-officedocument.presentationml.notesSlide+xml"/>
  <Override PartName="/ppt/tags/tag62.xml" ContentType="application/vnd.openxmlformats-officedocument.presentationml.tags+xml"/>
  <Override PartName="/ppt/notesSlides/notesSlide60.xml" ContentType="application/vnd.openxmlformats-officedocument.presentationml.notesSlide+xml"/>
  <Override PartName="/ppt/tags/tag63.xml" ContentType="application/vnd.openxmlformats-officedocument.presentationml.tags+xml"/>
  <Override PartName="/ppt/notesSlides/notesSlide6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64.xml" ContentType="application/vnd.openxmlformats-officedocument.presentationml.tags+xml"/>
  <Override PartName="/ppt/notesSlides/notesSlide6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Lst>
  <p:notesMasterIdLst>
    <p:notesMasterId r:id="rId64"/>
  </p:notesMasterIdLst>
  <p:handoutMasterIdLst>
    <p:handoutMasterId r:id="rId65"/>
  </p:handoutMasterIdLst>
  <p:sldIdLst>
    <p:sldId id="269" r:id="rId2"/>
    <p:sldId id="568" r:id="rId3"/>
    <p:sldId id="571" r:id="rId4"/>
    <p:sldId id="495" r:id="rId5"/>
    <p:sldId id="572" r:id="rId6"/>
    <p:sldId id="496" r:id="rId7"/>
    <p:sldId id="497" r:id="rId8"/>
    <p:sldId id="498" r:id="rId9"/>
    <p:sldId id="499" r:id="rId10"/>
    <p:sldId id="502" r:id="rId11"/>
    <p:sldId id="503" r:id="rId12"/>
    <p:sldId id="500" r:id="rId13"/>
    <p:sldId id="589" r:id="rId14"/>
    <p:sldId id="678" r:id="rId15"/>
    <p:sldId id="680" r:id="rId16"/>
    <p:sldId id="506" r:id="rId17"/>
    <p:sldId id="597" r:id="rId18"/>
    <p:sldId id="384" r:id="rId19"/>
    <p:sldId id="508" r:id="rId20"/>
    <p:sldId id="590" r:id="rId21"/>
    <p:sldId id="594" r:id="rId22"/>
    <p:sldId id="691" r:id="rId23"/>
    <p:sldId id="726" r:id="rId24"/>
    <p:sldId id="735" r:id="rId25"/>
    <p:sldId id="695" r:id="rId26"/>
    <p:sldId id="696" r:id="rId27"/>
    <p:sldId id="697" r:id="rId28"/>
    <p:sldId id="736" r:id="rId29"/>
    <p:sldId id="737" r:id="rId30"/>
    <p:sldId id="700" r:id="rId31"/>
    <p:sldId id="701" r:id="rId32"/>
    <p:sldId id="738" r:id="rId33"/>
    <p:sldId id="703" r:id="rId34"/>
    <p:sldId id="739" r:id="rId35"/>
    <p:sldId id="705" r:id="rId36"/>
    <p:sldId id="706" r:id="rId37"/>
    <p:sldId id="730" r:id="rId38"/>
    <p:sldId id="708" r:id="rId39"/>
    <p:sldId id="709" r:id="rId40"/>
    <p:sldId id="740" r:id="rId41"/>
    <p:sldId id="511" r:id="rId42"/>
    <p:sldId id="598" r:id="rId43"/>
    <p:sldId id="577" r:id="rId44"/>
    <p:sldId id="514" r:id="rId45"/>
    <p:sldId id="574" r:id="rId46"/>
    <p:sldId id="687" r:id="rId47"/>
    <p:sldId id="681" r:id="rId48"/>
    <p:sldId id="683" r:id="rId49"/>
    <p:sldId id="581" r:id="rId50"/>
    <p:sldId id="684" r:id="rId51"/>
    <p:sldId id="582" r:id="rId52"/>
    <p:sldId id="583" r:id="rId53"/>
    <p:sldId id="686" r:id="rId54"/>
    <p:sldId id="596" r:id="rId55"/>
    <p:sldId id="585" r:id="rId56"/>
    <p:sldId id="688" r:id="rId57"/>
    <p:sldId id="586" r:id="rId58"/>
    <p:sldId id="587" r:id="rId59"/>
    <p:sldId id="685" r:id="rId60"/>
    <p:sldId id="539" r:id="rId61"/>
    <p:sldId id="690" r:id="rId62"/>
    <p:sldId id="602" r:id="rId63"/>
  </p:sldIdLst>
  <p:sldSz cx="9144000" cy="6858000" type="screen4x3"/>
  <p:notesSz cx="7315200" cy="9601200"/>
  <p:custDataLst>
    <p:tags r:id="rId66"/>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ational Jewish" initials="NJ" lastIdx="5"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5050"/>
    <a:srgbClr val="ABDB77"/>
    <a:srgbClr val="FFFF99"/>
    <a:srgbClr val="FFFF66"/>
    <a:srgbClr val="FF0000"/>
    <a:srgbClr val="FF9900"/>
    <a:srgbClr val="007DC3"/>
    <a:srgbClr val="00539B"/>
    <a:srgbClr val="003300"/>
  </p:clrMru>
  <p:extLst>
    <p:ext uri="{E76CE94A-603C-4142-B9EB-6D1370010A27}">
      <p14:discardImageEditData xmlns:p14="http://schemas.microsoft.com/office/powerpoint/2010/main" val="1"/>
    </p:ext>
    <p:ext uri="{D31A062A-798A-4329-ABDD-BBA856620510}">
      <p14:defaultImageDpi xmlns:p14="http://schemas.microsoft.com/office/powerpoint/2010/main" val="96"/>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82960" autoAdjust="0"/>
  </p:normalViewPr>
  <p:slideViewPr>
    <p:cSldViewPr snapToGrid="0">
      <p:cViewPr varScale="1">
        <p:scale>
          <a:sx n="73" d="100"/>
          <a:sy n="73" d="100"/>
        </p:scale>
        <p:origin x="-1326" y="-90"/>
      </p:cViewPr>
      <p:guideLst>
        <p:guide orient="horz" pos="1680"/>
        <p:guide pos="2880"/>
      </p:guideLst>
    </p:cSldViewPr>
  </p:slideViewPr>
  <p:notesTextViewPr>
    <p:cViewPr>
      <p:scale>
        <a:sx n="100" d="100"/>
        <a:sy n="100" d="100"/>
      </p:scale>
      <p:origin x="0" y="0"/>
    </p:cViewPr>
  </p:notesTextViewPr>
  <p:sorterViewPr>
    <p:cViewPr>
      <p:scale>
        <a:sx n="66" d="100"/>
        <a:sy n="66" d="100"/>
      </p:scale>
      <p:origin x="0" y="528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1-12-01T17:09:57.203" idx="5">
    <p:pos x="10" y="10"/>
    <p:tex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3749682-19B2-4973-989C-A37BF85B20E6}" type="doc">
      <dgm:prSet loTypeId="urn:microsoft.com/office/officeart/2005/8/layout/pyramid3" loCatId="pyramid" qsTypeId="urn:microsoft.com/office/officeart/2005/8/quickstyle/3d3" qsCatId="3D" csTypeId="urn:microsoft.com/office/officeart/2005/8/colors/accent1_2" csCatId="accent1" phldr="1"/>
      <dgm:spPr/>
    </dgm:pt>
    <dgm:pt modelId="{9F4AF70E-3C7B-439F-8FC1-57599FB5A3EF}">
      <dgm:prSet phldrT="[Text]" custT="1"/>
      <dgm:spPr>
        <a:solidFill>
          <a:srgbClr val="FF5050"/>
        </a:solidFill>
      </dgm:spPr>
      <dgm:t>
        <a:bodyPr/>
        <a:lstStyle/>
        <a:p>
          <a:r>
            <a:rPr lang="en-US" sz="2400" dirty="0" smtClean="0">
              <a:solidFill>
                <a:schemeClr val="bg1"/>
              </a:solidFill>
            </a:rPr>
            <a:t>Elimination &amp; Substitution</a:t>
          </a:r>
          <a:endParaRPr lang="en-US" sz="2400" dirty="0">
            <a:solidFill>
              <a:schemeClr val="bg1"/>
            </a:solidFill>
          </a:endParaRPr>
        </a:p>
      </dgm:t>
    </dgm:pt>
    <dgm:pt modelId="{CDEF97C7-21D5-4DFF-B231-E829580B4F37}" type="parTrans" cxnId="{2E493562-89D0-4100-923C-2974546AB745}">
      <dgm:prSet/>
      <dgm:spPr/>
      <dgm:t>
        <a:bodyPr/>
        <a:lstStyle/>
        <a:p>
          <a:endParaRPr lang="en-US"/>
        </a:p>
      </dgm:t>
    </dgm:pt>
    <dgm:pt modelId="{C86A61B5-960D-41AB-BBA9-BA510A0DBF30}" type="sibTrans" cxnId="{2E493562-89D0-4100-923C-2974546AB745}">
      <dgm:prSet/>
      <dgm:spPr/>
      <dgm:t>
        <a:bodyPr/>
        <a:lstStyle/>
        <a:p>
          <a:endParaRPr lang="en-US"/>
        </a:p>
      </dgm:t>
    </dgm:pt>
    <dgm:pt modelId="{50C36261-A561-4F7E-A8C7-292F28B5344C}">
      <dgm:prSet phldrT="[Text]" custT="1"/>
      <dgm:spPr>
        <a:solidFill>
          <a:srgbClr val="00B050"/>
        </a:solidFill>
      </dgm:spPr>
      <dgm:t>
        <a:bodyPr/>
        <a:lstStyle/>
        <a:p>
          <a:r>
            <a:rPr lang="en-US" sz="2400" dirty="0" smtClean="0">
              <a:solidFill>
                <a:schemeClr val="bg1"/>
              </a:solidFill>
            </a:rPr>
            <a:t>Engineering Controls</a:t>
          </a:r>
          <a:endParaRPr lang="en-US" sz="2400" dirty="0">
            <a:solidFill>
              <a:schemeClr val="bg1"/>
            </a:solidFill>
          </a:endParaRPr>
        </a:p>
      </dgm:t>
    </dgm:pt>
    <dgm:pt modelId="{517528DB-33CA-4B2B-8348-D034A94846F1}" type="parTrans" cxnId="{95FE104F-08D6-4077-8991-E5D29CCC84AD}">
      <dgm:prSet/>
      <dgm:spPr/>
      <dgm:t>
        <a:bodyPr/>
        <a:lstStyle/>
        <a:p>
          <a:endParaRPr lang="en-US"/>
        </a:p>
      </dgm:t>
    </dgm:pt>
    <dgm:pt modelId="{8942900D-166E-494C-B700-8EABDA849E7D}" type="sibTrans" cxnId="{95FE104F-08D6-4077-8991-E5D29CCC84AD}">
      <dgm:prSet/>
      <dgm:spPr/>
      <dgm:t>
        <a:bodyPr/>
        <a:lstStyle/>
        <a:p>
          <a:endParaRPr lang="en-US"/>
        </a:p>
      </dgm:t>
    </dgm:pt>
    <dgm:pt modelId="{FA538F28-CDE8-45DB-907B-A6D7E302398C}">
      <dgm:prSet phldrT="[Text]" custT="1"/>
      <dgm:spPr>
        <a:solidFill>
          <a:srgbClr val="7030A0"/>
        </a:solidFill>
      </dgm:spPr>
      <dgm:t>
        <a:bodyPr/>
        <a:lstStyle/>
        <a:p>
          <a:r>
            <a:rPr lang="en-US" sz="2400" dirty="0" smtClean="0">
              <a:solidFill>
                <a:schemeClr val="bg1"/>
              </a:solidFill>
            </a:rPr>
            <a:t>Work Practice Controls</a:t>
          </a:r>
          <a:endParaRPr lang="en-US" sz="2400" dirty="0">
            <a:solidFill>
              <a:schemeClr val="bg1"/>
            </a:solidFill>
          </a:endParaRPr>
        </a:p>
      </dgm:t>
    </dgm:pt>
    <dgm:pt modelId="{2240CEA6-812A-4A96-AD59-E21603549C03}" type="parTrans" cxnId="{80C33A47-D399-45ED-A6A4-8AFF1EE2C672}">
      <dgm:prSet/>
      <dgm:spPr/>
      <dgm:t>
        <a:bodyPr/>
        <a:lstStyle/>
        <a:p>
          <a:endParaRPr lang="en-US"/>
        </a:p>
      </dgm:t>
    </dgm:pt>
    <dgm:pt modelId="{DE8FA090-FBEA-4759-AAAB-4284E03E9128}" type="sibTrans" cxnId="{80C33A47-D399-45ED-A6A4-8AFF1EE2C672}">
      <dgm:prSet/>
      <dgm:spPr/>
      <dgm:t>
        <a:bodyPr/>
        <a:lstStyle/>
        <a:p>
          <a:endParaRPr lang="en-US"/>
        </a:p>
      </dgm:t>
    </dgm:pt>
    <dgm:pt modelId="{2CE1ACEC-7CC9-4121-8EAB-740DE1BDFF6B}">
      <dgm:prSet phldrT="[Text]" custT="1"/>
      <dgm:spPr>
        <a:solidFill>
          <a:srgbClr val="C00000"/>
        </a:solidFill>
      </dgm:spPr>
      <dgm:t>
        <a:bodyPr/>
        <a:lstStyle/>
        <a:p>
          <a:r>
            <a:rPr lang="en-US" sz="2400" dirty="0" smtClean="0">
              <a:solidFill>
                <a:schemeClr val="bg1"/>
              </a:solidFill>
            </a:rPr>
            <a:t>PPE</a:t>
          </a:r>
          <a:endParaRPr lang="en-US" sz="2600" dirty="0">
            <a:solidFill>
              <a:schemeClr val="bg1"/>
            </a:solidFill>
          </a:endParaRPr>
        </a:p>
      </dgm:t>
    </dgm:pt>
    <dgm:pt modelId="{2EA426F2-50C1-40E2-8481-40A8CF945AB0}" type="parTrans" cxnId="{6EFD468A-568C-4900-A224-4630BFF1C913}">
      <dgm:prSet/>
      <dgm:spPr/>
      <dgm:t>
        <a:bodyPr/>
        <a:lstStyle/>
        <a:p>
          <a:endParaRPr lang="en-US"/>
        </a:p>
      </dgm:t>
    </dgm:pt>
    <dgm:pt modelId="{5A074165-EB3A-4C83-A83D-DA19A50A459F}" type="sibTrans" cxnId="{6EFD468A-568C-4900-A224-4630BFF1C913}">
      <dgm:prSet/>
      <dgm:spPr/>
      <dgm:t>
        <a:bodyPr/>
        <a:lstStyle/>
        <a:p>
          <a:endParaRPr lang="en-US"/>
        </a:p>
      </dgm:t>
    </dgm:pt>
    <dgm:pt modelId="{09DBB948-4A70-4264-938C-1D24AE8BE6FC}" type="pres">
      <dgm:prSet presAssocID="{B3749682-19B2-4973-989C-A37BF85B20E6}" presName="Name0" presStyleCnt="0">
        <dgm:presLayoutVars>
          <dgm:dir/>
          <dgm:animLvl val="lvl"/>
          <dgm:resizeHandles val="exact"/>
        </dgm:presLayoutVars>
      </dgm:prSet>
      <dgm:spPr/>
    </dgm:pt>
    <dgm:pt modelId="{4FC35128-2B42-44F1-AE48-A03813553CF4}" type="pres">
      <dgm:prSet presAssocID="{9F4AF70E-3C7B-439F-8FC1-57599FB5A3EF}" presName="Name8" presStyleCnt="0"/>
      <dgm:spPr/>
    </dgm:pt>
    <dgm:pt modelId="{7E84CC25-A819-4DF7-B966-DD882DAEBEED}" type="pres">
      <dgm:prSet presAssocID="{9F4AF70E-3C7B-439F-8FC1-57599FB5A3EF}" presName="level" presStyleLbl="node1" presStyleIdx="0" presStyleCnt="4" custLinFactNeighborX="2935" custLinFactNeighborY="-2511">
        <dgm:presLayoutVars>
          <dgm:chMax val="1"/>
          <dgm:bulletEnabled val="1"/>
        </dgm:presLayoutVars>
      </dgm:prSet>
      <dgm:spPr/>
      <dgm:t>
        <a:bodyPr/>
        <a:lstStyle/>
        <a:p>
          <a:endParaRPr lang="en-US"/>
        </a:p>
      </dgm:t>
    </dgm:pt>
    <dgm:pt modelId="{E504778D-38BB-4916-BE43-C37AA83BE2EE}" type="pres">
      <dgm:prSet presAssocID="{9F4AF70E-3C7B-439F-8FC1-57599FB5A3EF}" presName="levelTx" presStyleLbl="revTx" presStyleIdx="0" presStyleCnt="0">
        <dgm:presLayoutVars>
          <dgm:chMax val="1"/>
          <dgm:bulletEnabled val="1"/>
        </dgm:presLayoutVars>
      </dgm:prSet>
      <dgm:spPr/>
      <dgm:t>
        <a:bodyPr/>
        <a:lstStyle/>
        <a:p>
          <a:endParaRPr lang="en-US"/>
        </a:p>
      </dgm:t>
    </dgm:pt>
    <dgm:pt modelId="{E8069BD7-C59C-4799-B2C2-2B0549D1A988}" type="pres">
      <dgm:prSet presAssocID="{50C36261-A561-4F7E-A8C7-292F28B5344C}" presName="Name8" presStyleCnt="0"/>
      <dgm:spPr/>
    </dgm:pt>
    <dgm:pt modelId="{626A6C70-3F83-4B3F-AE81-E24920C8E823}" type="pres">
      <dgm:prSet presAssocID="{50C36261-A561-4F7E-A8C7-292F28B5344C}" presName="level" presStyleLbl="node1" presStyleIdx="1" presStyleCnt="4">
        <dgm:presLayoutVars>
          <dgm:chMax val="1"/>
          <dgm:bulletEnabled val="1"/>
        </dgm:presLayoutVars>
      </dgm:prSet>
      <dgm:spPr/>
      <dgm:t>
        <a:bodyPr/>
        <a:lstStyle/>
        <a:p>
          <a:endParaRPr lang="en-US"/>
        </a:p>
      </dgm:t>
    </dgm:pt>
    <dgm:pt modelId="{FE8271D7-9F1E-4C08-9697-794659EDC7AC}" type="pres">
      <dgm:prSet presAssocID="{50C36261-A561-4F7E-A8C7-292F28B5344C}" presName="levelTx" presStyleLbl="revTx" presStyleIdx="0" presStyleCnt="0">
        <dgm:presLayoutVars>
          <dgm:chMax val="1"/>
          <dgm:bulletEnabled val="1"/>
        </dgm:presLayoutVars>
      </dgm:prSet>
      <dgm:spPr/>
      <dgm:t>
        <a:bodyPr/>
        <a:lstStyle/>
        <a:p>
          <a:endParaRPr lang="en-US"/>
        </a:p>
      </dgm:t>
    </dgm:pt>
    <dgm:pt modelId="{158B0A9E-34AF-4150-BB1D-48B85181E7B9}" type="pres">
      <dgm:prSet presAssocID="{FA538F28-CDE8-45DB-907B-A6D7E302398C}" presName="Name8" presStyleCnt="0"/>
      <dgm:spPr/>
    </dgm:pt>
    <dgm:pt modelId="{5BE8A928-3B78-4FE8-A1E0-D9E760D73FFF}" type="pres">
      <dgm:prSet presAssocID="{FA538F28-CDE8-45DB-907B-A6D7E302398C}" presName="level" presStyleLbl="node1" presStyleIdx="2" presStyleCnt="4">
        <dgm:presLayoutVars>
          <dgm:chMax val="1"/>
          <dgm:bulletEnabled val="1"/>
        </dgm:presLayoutVars>
      </dgm:prSet>
      <dgm:spPr/>
      <dgm:t>
        <a:bodyPr/>
        <a:lstStyle/>
        <a:p>
          <a:endParaRPr lang="en-US"/>
        </a:p>
      </dgm:t>
    </dgm:pt>
    <dgm:pt modelId="{D02619B7-D208-4AAB-907B-CF006E4DADD9}" type="pres">
      <dgm:prSet presAssocID="{FA538F28-CDE8-45DB-907B-A6D7E302398C}" presName="levelTx" presStyleLbl="revTx" presStyleIdx="0" presStyleCnt="0">
        <dgm:presLayoutVars>
          <dgm:chMax val="1"/>
          <dgm:bulletEnabled val="1"/>
        </dgm:presLayoutVars>
      </dgm:prSet>
      <dgm:spPr/>
      <dgm:t>
        <a:bodyPr/>
        <a:lstStyle/>
        <a:p>
          <a:endParaRPr lang="en-US"/>
        </a:p>
      </dgm:t>
    </dgm:pt>
    <dgm:pt modelId="{F13AEE29-B86C-4038-A064-F09B62F97C50}" type="pres">
      <dgm:prSet presAssocID="{2CE1ACEC-7CC9-4121-8EAB-740DE1BDFF6B}" presName="Name8" presStyleCnt="0"/>
      <dgm:spPr/>
    </dgm:pt>
    <dgm:pt modelId="{4F17DE89-87DB-4F82-897B-54EC45E6F7A2}" type="pres">
      <dgm:prSet presAssocID="{2CE1ACEC-7CC9-4121-8EAB-740DE1BDFF6B}" presName="level" presStyleLbl="node1" presStyleIdx="3" presStyleCnt="4">
        <dgm:presLayoutVars>
          <dgm:chMax val="1"/>
          <dgm:bulletEnabled val="1"/>
        </dgm:presLayoutVars>
      </dgm:prSet>
      <dgm:spPr/>
      <dgm:t>
        <a:bodyPr/>
        <a:lstStyle/>
        <a:p>
          <a:endParaRPr lang="en-US"/>
        </a:p>
      </dgm:t>
    </dgm:pt>
    <dgm:pt modelId="{53D00B0E-1A20-4BB2-B5F2-6992B4C464EB}" type="pres">
      <dgm:prSet presAssocID="{2CE1ACEC-7CC9-4121-8EAB-740DE1BDFF6B}" presName="levelTx" presStyleLbl="revTx" presStyleIdx="0" presStyleCnt="0">
        <dgm:presLayoutVars>
          <dgm:chMax val="1"/>
          <dgm:bulletEnabled val="1"/>
        </dgm:presLayoutVars>
      </dgm:prSet>
      <dgm:spPr/>
      <dgm:t>
        <a:bodyPr/>
        <a:lstStyle/>
        <a:p>
          <a:endParaRPr lang="en-US"/>
        </a:p>
      </dgm:t>
    </dgm:pt>
  </dgm:ptLst>
  <dgm:cxnLst>
    <dgm:cxn modelId="{95FE104F-08D6-4077-8991-E5D29CCC84AD}" srcId="{B3749682-19B2-4973-989C-A37BF85B20E6}" destId="{50C36261-A561-4F7E-A8C7-292F28B5344C}" srcOrd="1" destOrd="0" parTransId="{517528DB-33CA-4B2B-8348-D034A94846F1}" sibTransId="{8942900D-166E-494C-B700-8EABDA849E7D}"/>
    <dgm:cxn modelId="{6EFD468A-568C-4900-A224-4630BFF1C913}" srcId="{B3749682-19B2-4973-989C-A37BF85B20E6}" destId="{2CE1ACEC-7CC9-4121-8EAB-740DE1BDFF6B}" srcOrd="3" destOrd="0" parTransId="{2EA426F2-50C1-40E2-8481-40A8CF945AB0}" sibTransId="{5A074165-EB3A-4C83-A83D-DA19A50A459F}"/>
    <dgm:cxn modelId="{2E493562-89D0-4100-923C-2974546AB745}" srcId="{B3749682-19B2-4973-989C-A37BF85B20E6}" destId="{9F4AF70E-3C7B-439F-8FC1-57599FB5A3EF}" srcOrd="0" destOrd="0" parTransId="{CDEF97C7-21D5-4DFF-B231-E829580B4F37}" sibTransId="{C86A61B5-960D-41AB-BBA9-BA510A0DBF30}"/>
    <dgm:cxn modelId="{4A2E8981-2680-49A8-99D0-53AEF576DEEA}" type="presOf" srcId="{50C36261-A561-4F7E-A8C7-292F28B5344C}" destId="{FE8271D7-9F1E-4C08-9697-794659EDC7AC}" srcOrd="1" destOrd="0" presId="urn:microsoft.com/office/officeart/2005/8/layout/pyramid3"/>
    <dgm:cxn modelId="{EA53C5B5-D5A0-4B59-9B85-1E5198322705}" type="presOf" srcId="{9F4AF70E-3C7B-439F-8FC1-57599FB5A3EF}" destId="{7E84CC25-A819-4DF7-B966-DD882DAEBEED}" srcOrd="0" destOrd="0" presId="urn:microsoft.com/office/officeart/2005/8/layout/pyramid3"/>
    <dgm:cxn modelId="{64E2080A-F226-4E88-9E68-B7BF4B1492F6}" type="presOf" srcId="{FA538F28-CDE8-45DB-907B-A6D7E302398C}" destId="{5BE8A928-3B78-4FE8-A1E0-D9E760D73FFF}" srcOrd="0" destOrd="0" presId="urn:microsoft.com/office/officeart/2005/8/layout/pyramid3"/>
    <dgm:cxn modelId="{80C33A47-D399-45ED-A6A4-8AFF1EE2C672}" srcId="{B3749682-19B2-4973-989C-A37BF85B20E6}" destId="{FA538F28-CDE8-45DB-907B-A6D7E302398C}" srcOrd="2" destOrd="0" parTransId="{2240CEA6-812A-4A96-AD59-E21603549C03}" sibTransId="{DE8FA090-FBEA-4759-AAAB-4284E03E9128}"/>
    <dgm:cxn modelId="{08A543A7-CC15-483C-9FFA-5A7AA8ADDFA8}" type="presOf" srcId="{50C36261-A561-4F7E-A8C7-292F28B5344C}" destId="{626A6C70-3F83-4B3F-AE81-E24920C8E823}" srcOrd="0" destOrd="0" presId="urn:microsoft.com/office/officeart/2005/8/layout/pyramid3"/>
    <dgm:cxn modelId="{4DFEA9E3-138C-44B4-97E2-68BD0EA1F4D7}" type="presOf" srcId="{FA538F28-CDE8-45DB-907B-A6D7E302398C}" destId="{D02619B7-D208-4AAB-907B-CF006E4DADD9}" srcOrd="1" destOrd="0" presId="urn:microsoft.com/office/officeart/2005/8/layout/pyramid3"/>
    <dgm:cxn modelId="{2D05F1D0-E1BF-4EA3-84D1-2018F04EE956}" type="presOf" srcId="{2CE1ACEC-7CC9-4121-8EAB-740DE1BDFF6B}" destId="{4F17DE89-87DB-4F82-897B-54EC45E6F7A2}" srcOrd="0" destOrd="0" presId="urn:microsoft.com/office/officeart/2005/8/layout/pyramid3"/>
    <dgm:cxn modelId="{0CD08D35-CEB5-4717-922D-D2C96497CA9A}" type="presOf" srcId="{2CE1ACEC-7CC9-4121-8EAB-740DE1BDFF6B}" destId="{53D00B0E-1A20-4BB2-B5F2-6992B4C464EB}" srcOrd="1" destOrd="0" presId="urn:microsoft.com/office/officeart/2005/8/layout/pyramid3"/>
    <dgm:cxn modelId="{78C04BFC-4F1B-4415-A355-9AEA39327CF1}" type="presOf" srcId="{B3749682-19B2-4973-989C-A37BF85B20E6}" destId="{09DBB948-4A70-4264-938C-1D24AE8BE6FC}" srcOrd="0" destOrd="0" presId="urn:microsoft.com/office/officeart/2005/8/layout/pyramid3"/>
    <dgm:cxn modelId="{A2146700-FD17-4B02-BA6C-BACA56B89797}" type="presOf" srcId="{9F4AF70E-3C7B-439F-8FC1-57599FB5A3EF}" destId="{E504778D-38BB-4916-BE43-C37AA83BE2EE}" srcOrd="1" destOrd="0" presId="urn:microsoft.com/office/officeart/2005/8/layout/pyramid3"/>
    <dgm:cxn modelId="{D421B5D9-B127-4BF3-AF5E-203BA396C90E}" type="presParOf" srcId="{09DBB948-4A70-4264-938C-1D24AE8BE6FC}" destId="{4FC35128-2B42-44F1-AE48-A03813553CF4}" srcOrd="0" destOrd="0" presId="urn:microsoft.com/office/officeart/2005/8/layout/pyramid3"/>
    <dgm:cxn modelId="{74AD4348-8F42-4E25-8016-4AE378E874F4}" type="presParOf" srcId="{4FC35128-2B42-44F1-AE48-A03813553CF4}" destId="{7E84CC25-A819-4DF7-B966-DD882DAEBEED}" srcOrd="0" destOrd="0" presId="urn:microsoft.com/office/officeart/2005/8/layout/pyramid3"/>
    <dgm:cxn modelId="{F4C4F494-BD45-4D5B-BCD1-26D96001787C}" type="presParOf" srcId="{4FC35128-2B42-44F1-AE48-A03813553CF4}" destId="{E504778D-38BB-4916-BE43-C37AA83BE2EE}" srcOrd="1" destOrd="0" presId="urn:microsoft.com/office/officeart/2005/8/layout/pyramid3"/>
    <dgm:cxn modelId="{5220C6AE-0E6F-4D37-B74B-6D56DA046635}" type="presParOf" srcId="{09DBB948-4A70-4264-938C-1D24AE8BE6FC}" destId="{E8069BD7-C59C-4799-B2C2-2B0549D1A988}" srcOrd="1" destOrd="0" presId="urn:microsoft.com/office/officeart/2005/8/layout/pyramid3"/>
    <dgm:cxn modelId="{7713E0A2-6FF2-45C1-8430-10778474ADD9}" type="presParOf" srcId="{E8069BD7-C59C-4799-B2C2-2B0549D1A988}" destId="{626A6C70-3F83-4B3F-AE81-E24920C8E823}" srcOrd="0" destOrd="0" presId="urn:microsoft.com/office/officeart/2005/8/layout/pyramid3"/>
    <dgm:cxn modelId="{CD04C7DC-3113-4315-81C2-D4E6D12E6BB7}" type="presParOf" srcId="{E8069BD7-C59C-4799-B2C2-2B0549D1A988}" destId="{FE8271D7-9F1E-4C08-9697-794659EDC7AC}" srcOrd="1" destOrd="0" presId="urn:microsoft.com/office/officeart/2005/8/layout/pyramid3"/>
    <dgm:cxn modelId="{FA70F33D-BD63-4E64-BD9D-EFA7A1F3CB19}" type="presParOf" srcId="{09DBB948-4A70-4264-938C-1D24AE8BE6FC}" destId="{158B0A9E-34AF-4150-BB1D-48B85181E7B9}" srcOrd="2" destOrd="0" presId="urn:microsoft.com/office/officeart/2005/8/layout/pyramid3"/>
    <dgm:cxn modelId="{0E808A5F-2591-4790-84CA-1F9BA8609CBC}" type="presParOf" srcId="{158B0A9E-34AF-4150-BB1D-48B85181E7B9}" destId="{5BE8A928-3B78-4FE8-A1E0-D9E760D73FFF}" srcOrd="0" destOrd="0" presId="urn:microsoft.com/office/officeart/2005/8/layout/pyramid3"/>
    <dgm:cxn modelId="{1760702E-4A53-46FE-9849-F9129645CF39}" type="presParOf" srcId="{158B0A9E-34AF-4150-BB1D-48B85181E7B9}" destId="{D02619B7-D208-4AAB-907B-CF006E4DADD9}" srcOrd="1" destOrd="0" presId="urn:microsoft.com/office/officeart/2005/8/layout/pyramid3"/>
    <dgm:cxn modelId="{AF210704-1492-4AE5-B039-50CBA1184CAE}" type="presParOf" srcId="{09DBB948-4A70-4264-938C-1D24AE8BE6FC}" destId="{F13AEE29-B86C-4038-A064-F09B62F97C50}" srcOrd="3" destOrd="0" presId="urn:microsoft.com/office/officeart/2005/8/layout/pyramid3"/>
    <dgm:cxn modelId="{8AB2D357-45E0-4DFC-9833-9A90AEAD3C35}" type="presParOf" srcId="{F13AEE29-B86C-4038-A064-F09B62F97C50}" destId="{4F17DE89-87DB-4F82-897B-54EC45E6F7A2}" srcOrd="0" destOrd="0" presId="urn:microsoft.com/office/officeart/2005/8/layout/pyramid3"/>
    <dgm:cxn modelId="{9A4D20E7-2637-4232-A8C0-35AA7C413DCA}" type="presParOf" srcId="{F13AEE29-B86C-4038-A064-F09B62F97C50}" destId="{53D00B0E-1A20-4BB2-B5F2-6992B4C464EB}" srcOrd="1" destOrd="0" presId="urn:microsoft.com/office/officeart/2005/8/layout/pyramid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3749682-19B2-4973-989C-A37BF85B20E6}" type="doc">
      <dgm:prSet loTypeId="urn:microsoft.com/office/officeart/2005/8/layout/pyramid3" loCatId="pyramid" qsTypeId="urn:microsoft.com/office/officeart/2005/8/quickstyle/3d3" qsCatId="3D" csTypeId="urn:microsoft.com/office/officeart/2005/8/colors/accent1_2" csCatId="accent1" phldr="1"/>
      <dgm:spPr/>
    </dgm:pt>
    <dgm:pt modelId="{9F4AF70E-3C7B-439F-8FC1-57599FB5A3EF}">
      <dgm:prSet phldrT="[Text]" custT="1"/>
      <dgm:spPr>
        <a:solidFill>
          <a:srgbClr val="FF5050"/>
        </a:solidFill>
      </dgm:spPr>
      <dgm:t>
        <a:bodyPr/>
        <a:lstStyle/>
        <a:p>
          <a:r>
            <a:rPr lang="en-US" sz="1800" dirty="0" smtClean="0">
              <a:solidFill>
                <a:schemeClr val="bg1"/>
              </a:solidFill>
            </a:rPr>
            <a:t>Elimination &amp; Substitution</a:t>
          </a:r>
          <a:endParaRPr lang="en-US" sz="1800" dirty="0">
            <a:solidFill>
              <a:schemeClr val="bg1"/>
            </a:solidFill>
          </a:endParaRPr>
        </a:p>
      </dgm:t>
    </dgm:pt>
    <dgm:pt modelId="{CDEF97C7-21D5-4DFF-B231-E829580B4F37}" type="parTrans" cxnId="{2E493562-89D0-4100-923C-2974546AB745}">
      <dgm:prSet/>
      <dgm:spPr/>
      <dgm:t>
        <a:bodyPr/>
        <a:lstStyle/>
        <a:p>
          <a:endParaRPr lang="en-US"/>
        </a:p>
      </dgm:t>
    </dgm:pt>
    <dgm:pt modelId="{C86A61B5-960D-41AB-BBA9-BA510A0DBF30}" type="sibTrans" cxnId="{2E493562-89D0-4100-923C-2974546AB745}">
      <dgm:prSet/>
      <dgm:spPr/>
      <dgm:t>
        <a:bodyPr/>
        <a:lstStyle/>
        <a:p>
          <a:endParaRPr lang="en-US"/>
        </a:p>
      </dgm:t>
    </dgm:pt>
    <dgm:pt modelId="{50C36261-A561-4F7E-A8C7-292F28B5344C}">
      <dgm:prSet phldrT="[Text]" custT="1"/>
      <dgm:spPr>
        <a:solidFill>
          <a:srgbClr val="00B050"/>
        </a:solidFill>
      </dgm:spPr>
      <dgm:t>
        <a:bodyPr/>
        <a:lstStyle/>
        <a:p>
          <a:r>
            <a:rPr lang="en-US" sz="2000" dirty="0" smtClean="0">
              <a:solidFill>
                <a:schemeClr val="bg1"/>
              </a:solidFill>
            </a:rPr>
            <a:t>Engineering Controls</a:t>
          </a:r>
          <a:endParaRPr lang="en-US" sz="2000" dirty="0">
            <a:solidFill>
              <a:schemeClr val="bg1"/>
            </a:solidFill>
          </a:endParaRPr>
        </a:p>
      </dgm:t>
    </dgm:pt>
    <dgm:pt modelId="{517528DB-33CA-4B2B-8348-D034A94846F1}" type="parTrans" cxnId="{95FE104F-08D6-4077-8991-E5D29CCC84AD}">
      <dgm:prSet/>
      <dgm:spPr/>
      <dgm:t>
        <a:bodyPr/>
        <a:lstStyle/>
        <a:p>
          <a:endParaRPr lang="en-US"/>
        </a:p>
      </dgm:t>
    </dgm:pt>
    <dgm:pt modelId="{8942900D-166E-494C-B700-8EABDA849E7D}" type="sibTrans" cxnId="{95FE104F-08D6-4077-8991-E5D29CCC84AD}">
      <dgm:prSet/>
      <dgm:spPr/>
      <dgm:t>
        <a:bodyPr/>
        <a:lstStyle/>
        <a:p>
          <a:endParaRPr lang="en-US"/>
        </a:p>
      </dgm:t>
    </dgm:pt>
    <dgm:pt modelId="{FA538F28-CDE8-45DB-907B-A6D7E302398C}">
      <dgm:prSet phldrT="[Text]" custT="1"/>
      <dgm:spPr>
        <a:solidFill>
          <a:srgbClr val="7030A0"/>
        </a:solidFill>
      </dgm:spPr>
      <dgm:t>
        <a:bodyPr/>
        <a:lstStyle/>
        <a:p>
          <a:r>
            <a:rPr lang="en-US" sz="1400" dirty="0" smtClean="0">
              <a:solidFill>
                <a:schemeClr val="bg1"/>
              </a:solidFill>
            </a:rPr>
            <a:t>Work Practice Controls</a:t>
          </a:r>
          <a:endParaRPr lang="en-US" sz="1400" dirty="0">
            <a:solidFill>
              <a:schemeClr val="bg1"/>
            </a:solidFill>
          </a:endParaRPr>
        </a:p>
      </dgm:t>
    </dgm:pt>
    <dgm:pt modelId="{2240CEA6-812A-4A96-AD59-E21603549C03}" type="parTrans" cxnId="{80C33A47-D399-45ED-A6A4-8AFF1EE2C672}">
      <dgm:prSet/>
      <dgm:spPr/>
      <dgm:t>
        <a:bodyPr/>
        <a:lstStyle/>
        <a:p>
          <a:endParaRPr lang="en-US"/>
        </a:p>
      </dgm:t>
    </dgm:pt>
    <dgm:pt modelId="{DE8FA090-FBEA-4759-AAAB-4284E03E9128}" type="sibTrans" cxnId="{80C33A47-D399-45ED-A6A4-8AFF1EE2C672}">
      <dgm:prSet/>
      <dgm:spPr/>
      <dgm:t>
        <a:bodyPr/>
        <a:lstStyle/>
        <a:p>
          <a:endParaRPr lang="en-US"/>
        </a:p>
      </dgm:t>
    </dgm:pt>
    <dgm:pt modelId="{2CE1ACEC-7CC9-4121-8EAB-740DE1BDFF6B}">
      <dgm:prSet phldrT="[Text]" custT="1"/>
      <dgm:spPr>
        <a:solidFill>
          <a:srgbClr val="C00000"/>
        </a:solidFill>
      </dgm:spPr>
      <dgm:t>
        <a:bodyPr/>
        <a:lstStyle/>
        <a:p>
          <a:r>
            <a:rPr lang="en-US" sz="1600" dirty="0" smtClean="0">
              <a:solidFill>
                <a:schemeClr val="bg1"/>
              </a:solidFill>
            </a:rPr>
            <a:t>PPE</a:t>
          </a:r>
          <a:endParaRPr lang="en-US" sz="1800" dirty="0">
            <a:solidFill>
              <a:schemeClr val="bg1"/>
            </a:solidFill>
          </a:endParaRPr>
        </a:p>
      </dgm:t>
    </dgm:pt>
    <dgm:pt modelId="{2EA426F2-50C1-40E2-8481-40A8CF945AB0}" type="parTrans" cxnId="{6EFD468A-568C-4900-A224-4630BFF1C913}">
      <dgm:prSet/>
      <dgm:spPr/>
      <dgm:t>
        <a:bodyPr/>
        <a:lstStyle/>
        <a:p>
          <a:endParaRPr lang="en-US"/>
        </a:p>
      </dgm:t>
    </dgm:pt>
    <dgm:pt modelId="{5A074165-EB3A-4C83-A83D-DA19A50A459F}" type="sibTrans" cxnId="{6EFD468A-568C-4900-A224-4630BFF1C913}">
      <dgm:prSet/>
      <dgm:spPr/>
      <dgm:t>
        <a:bodyPr/>
        <a:lstStyle/>
        <a:p>
          <a:endParaRPr lang="en-US"/>
        </a:p>
      </dgm:t>
    </dgm:pt>
    <dgm:pt modelId="{09DBB948-4A70-4264-938C-1D24AE8BE6FC}" type="pres">
      <dgm:prSet presAssocID="{B3749682-19B2-4973-989C-A37BF85B20E6}" presName="Name0" presStyleCnt="0">
        <dgm:presLayoutVars>
          <dgm:dir/>
          <dgm:animLvl val="lvl"/>
          <dgm:resizeHandles val="exact"/>
        </dgm:presLayoutVars>
      </dgm:prSet>
      <dgm:spPr/>
    </dgm:pt>
    <dgm:pt modelId="{4FC35128-2B42-44F1-AE48-A03813553CF4}" type="pres">
      <dgm:prSet presAssocID="{9F4AF70E-3C7B-439F-8FC1-57599FB5A3EF}" presName="Name8" presStyleCnt="0"/>
      <dgm:spPr/>
    </dgm:pt>
    <dgm:pt modelId="{7E84CC25-A819-4DF7-B966-DD882DAEBEED}" type="pres">
      <dgm:prSet presAssocID="{9F4AF70E-3C7B-439F-8FC1-57599FB5A3EF}" presName="level" presStyleLbl="node1" presStyleIdx="0" presStyleCnt="4" custLinFactNeighborX="-4400" custLinFactNeighborY="-8706">
        <dgm:presLayoutVars>
          <dgm:chMax val="1"/>
          <dgm:bulletEnabled val="1"/>
        </dgm:presLayoutVars>
      </dgm:prSet>
      <dgm:spPr/>
      <dgm:t>
        <a:bodyPr/>
        <a:lstStyle/>
        <a:p>
          <a:endParaRPr lang="en-US"/>
        </a:p>
      </dgm:t>
    </dgm:pt>
    <dgm:pt modelId="{E504778D-38BB-4916-BE43-C37AA83BE2EE}" type="pres">
      <dgm:prSet presAssocID="{9F4AF70E-3C7B-439F-8FC1-57599FB5A3EF}" presName="levelTx" presStyleLbl="revTx" presStyleIdx="0" presStyleCnt="0">
        <dgm:presLayoutVars>
          <dgm:chMax val="1"/>
          <dgm:bulletEnabled val="1"/>
        </dgm:presLayoutVars>
      </dgm:prSet>
      <dgm:spPr/>
      <dgm:t>
        <a:bodyPr/>
        <a:lstStyle/>
        <a:p>
          <a:endParaRPr lang="en-US"/>
        </a:p>
      </dgm:t>
    </dgm:pt>
    <dgm:pt modelId="{E8069BD7-C59C-4799-B2C2-2B0549D1A988}" type="pres">
      <dgm:prSet presAssocID="{50C36261-A561-4F7E-A8C7-292F28B5344C}" presName="Name8" presStyleCnt="0"/>
      <dgm:spPr/>
    </dgm:pt>
    <dgm:pt modelId="{626A6C70-3F83-4B3F-AE81-E24920C8E823}" type="pres">
      <dgm:prSet presAssocID="{50C36261-A561-4F7E-A8C7-292F28B5344C}" presName="level" presStyleLbl="node1" presStyleIdx="1" presStyleCnt="4">
        <dgm:presLayoutVars>
          <dgm:chMax val="1"/>
          <dgm:bulletEnabled val="1"/>
        </dgm:presLayoutVars>
      </dgm:prSet>
      <dgm:spPr/>
      <dgm:t>
        <a:bodyPr/>
        <a:lstStyle/>
        <a:p>
          <a:endParaRPr lang="en-US"/>
        </a:p>
      </dgm:t>
    </dgm:pt>
    <dgm:pt modelId="{FE8271D7-9F1E-4C08-9697-794659EDC7AC}" type="pres">
      <dgm:prSet presAssocID="{50C36261-A561-4F7E-A8C7-292F28B5344C}" presName="levelTx" presStyleLbl="revTx" presStyleIdx="0" presStyleCnt="0">
        <dgm:presLayoutVars>
          <dgm:chMax val="1"/>
          <dgm:bulletEnabled val="1"/>
        </dgm:presLayoutVars>
      </dgm:prSet>
      <dgm:spPr/>
      <dgm:t>
        <a:bodyPr/>
        <a:lstStyle/>
        <a:p>
          <a:endParaRPr lang="en-US"/>
        </a:p>
      </dgm:t>
    </dgm:pt>
    <dgm:pt modelId="{158B0A9E-34AF-4150-BB1D-48B85181E7B9}" type="pres">
      <dgm:prSet presAssocID="{FA538F28-CDE8-45DB-907B-A6D7E302398C}" presName="Name8" presStyleCnt="0"/>
      <dgm:spPr/>
    </dgm:pt>
    <dgm:pt modelId="{5BE8A928-3B78-4FE8-A1E0-D9E760D73FFF}" type="pres">
      <dgm:prSet presAssocID="{FA538F28-CDE8-45DB-907B-A6D7E302398C}" presName="level" presStyleLbl="node1" presStyleIdx="2" presStyleCnt="4">
        <dgm:presLayoutVars>
          <dgm:chMax val="1"/>
          <dgm:bulletEnabled val="1"/>
        </dgm:presLayoutVars>
      </dgm:prSet>
      <dgm:spPr/>
      <dgm:t>
        <a:bodyPr/>
        <a:lstStyle/>
        <a:p>
          <a:endParaRPr lang="en-US"/>
        </a:p>
      </dgm:t>
    </dgm:pt>
    <dgm:pt modelId="{D02619B7-D208-4AAB-907B-CF006E4DADD9}" type="pres">
      <dgm:prSet presAssocID="{FA538F28-CDE8-45DB-907B-A6D7E302398C}" presName="levelTx" presStyleLbl="revTx" presStyleIdx="0" presStyleCnt="0">
        <dgm:presLayoutVars>
          <dgm:chMax val="1"/>
          <dgm:bulletEnabled val="1"/>
        </dgm:presLayoutVars>
      </dgm:prSet>
      <dgm:spPr/>
      <dgm:t>
        <a:bodyPr/>
        <a:lstStyle/>
        <a:p>
          <a:endParaRPr lang="en-US"/>
        </a:p>
      </dgm:t>
    </dgm:pt>
    <dgm:pt modelId="{F13AEE29-B86C-4038-A064-F09B62F97C50}" type="pres">
      <dgm:prSet presAssocID="{2CE1ACEC-7CC9-4121-8EAB-740DE1BDFF6B}" presName="Name8" presStyleCnt="0"/>
      <dgm:spPr/>
    </dgm:pt>
    <dgm:pt modelId="{4F17DE89-87DB-4F82-897B-54EC45E6F7A2}" type="pres">
      <dgm:prSet presAssocID="{2CE1ACEC-7CC9-4121-8EAB-740DE1BDFF6B}" presName="level" presStyleLbl="node1" presStyleIdx="3" presStyleCnt="4">
        <dgm:presLayoutVars>
          <dgm:chMax val="1"/>
          <dgm:bulletEnabled val="1"/>
        </dgm:presLayoutVars>
      </dgm:prSet>
      <dgm:spPr/>
      <dgm:t>
        <a:bodyPr/>
        <a:lstStyle/>
        <a:p>
          <a:endParaRPr lang="en-US"/>
        </a:p>
      </dgm:t>
    </dgm:pt>
    <dgm:pt modelId="{53D00B0E-1A20-4BB2-B5F2-6992B4C464EB}" type="pres">
      <dgm:prSet presAssocID="{2CE1ACEC-7CC9-4121-8EAB-740DE1BDFF6B}" presName="levelTx" presStyleLbl="revTx" presStyleIdx="0" presStyleCnt="0">
        <dgm:presLayoutVars>
          <dgm:chMax val="1"/>
          <dgm:bulletEnabled val="1"/>
        </dgm:presLayoutVars>
      </dgm:prSet>
      <dgm:spPr/>
      <dgm:t>
        <a:bodyPr/>
        <a:lstStyle/>
        <a:p>
          <a:endParaRPr lang="en-US"/>
        </a:p>
      </dgm:t>
    </dgm:pt>
  </dgm:ptLst>
  <dgm:cxnLst>
    <dgm:cxn modelId="{95FE104F-08D6-4077-8991-E5D29CCC84AD}" srcId="{B3749682-19B2-4973-989C-A37BF85B20E6}" destId="{50C36261-A561-4F7E-A8C7-292F28B5344C}" srcOrd="1" destOrd="0" parTransId="{517528DB-33CA-4B2B-8348-D034A94846F1}" sibTransId="{8942900D-166E-494C-B700-8EABDA849E7D}"/>
    <dgm:cxn modelId="{6EFD468A-568C-4900-A224-4630BFF1C913}" srcId="{B3749682-19B2-4973-989C-A37BF85B20E6}" destId="{2CE1ACEC-7CC9-4121-8EAB-740DE1BDFF6B}" srcOrd="3" destOrd="0" parTransId="{2EA426F2-50C1-40E2-8481-40A8CF945AB0}" sibTransId="{5A074165-EB3A-4C83-A83D-DA19A50A459F}"/>
    <dgm:cxn modelId="{2E493562-89D0-4100-923C-2974546AB745}" srcId="{B3749682-19B2-4973-989C-A37BF85B20E6}" destId="{9F4AF70E-3C7B-439F-8FC1-57599FB5A3EF}" srcOrd="0" destOrd="0" parTransId="{CDEF97C7-21D5-4DFF-B231-E829580B4F37}" sibTransId="{C86A61B5-960D-41AB-BBA9-BA510A0DBF30}"/>
    <dgm:cxn modelId="{A2C18E50-4862-4F22-8E4A-365773FFAECC}" type="presOf" srcId="{9F4AF70E-3C7B-439F-8FC1-57599FB5A3EF}" destId="{7E84CC25-A819-4DF7-B966-DD882DAEBEED}" srcOrd="0" destOrd="0" presId="urn:microsoft.com/office/officeart/2005/8/layout/pyramid3"/>
    <dgm:cxn modelId="{752DA568-DE13-4738-BF99-07B3C3D4FACE}" type="presOf" srcId="{50C36261-A561-4F7E-A8C7-292F28B5344C}" destId="{626A6C70-3F83-4B3F-AE81-E24920C8E823}" srcOrd="0" destOrd="0" presId="urn:microsoft.com/office/officeart/2005/8/layout/pyramid3"/>
    <dgm:cxn modelId="{3B67365C-085F-47D6-9D3C-89EEA13EACA7}" type="presOf" srcId="{2CE1ACEC-7CC9-4121-8EAB-740DE1BDFF6B}" destId="{53D00B0E-1A20-4BB2-B5F2-6992B4C464EB}" srcOrd="1" destOrd="0" presId="urn:microsoft.com/office/officeart/2005/8/layout/pyramid3"/>
    <dgm:cxn modelId="{80C33A47-D399-45ED-A6A4-8AFF1EE2C672}" srcId="{B3749682-19B2-4973-989C-A37BF85B20E6}" destId="{FA538F28-CDE8-45DB-907B-A6D7E302398C}" srcOrd="2" destOrd="0" parTransId="{2240CEA6-812A-4A96-AD59-E21603549C03}" sibTransId="{DE8FA090-FBEA-4759-AAAB-4284E03E9128}"/>
    <dgm:cxn modelId="{B41EF3C6-2E03-406B-9DF9-82F955AED98F}" type="presOf" srcId="{9F4AF70E-3C7B-439F-8FC1-57599FB5A3EF}" destId="{E504778D-38BB-4916-BE43-C37AA83BE2EE}" srcOrd="1" destOrd="0" presId="urn:microsoft.com/office/officeart/2005/8/layout/pyramid3"/>
    <dgm:cxn modelId="{22664BAD-090D-4E54-8CF2-369CFCE82642}" type="presOf" srcId="{B3749682-19B2-4973-989C-A37BF85B20E6}" destId="{09DBB948-4A70-4264-938C-1D24AE8BE6FC}" srcOrd="0" destOrd="0" presId="urn:microsoft.com/office/officeart/2005/8/layout/pyramid3"/>
    <dgm:cxn modelId="{2EE4904D-EDA8-4742-8631-76A62BA60D7C}" type="presOf" srcId="{FA538F28-CDE8-45DB-907B-A6D7E302398C}" destId="{D02619B7-D208-4AAB-907B-CF006E4DADD9}" srcOrd="1" destOrd="0" presId="urn:microsoft.com/office/officeart/2005/8/layout/pyramid3"/>
    <dgm:cxn modelId="{7507042D-DAE1-4DE4-9950-D9FDDF3AFF9F}" type="presOf" srcId="{50C36261-A561-4F7E-A8C7-292F28B5344C}" destId="{FE8271D7-9F1E-4C08-9697-794659EDC7AC}" srcOrd="1" destOrd="0" presId="urn:microsoft.com/office/officeart/2005/8/layout/pyramid3"/>
    <dgm:cxn modelId="{5EA30694-D940-42F5-9C16-08A423211C02}" type="presOf" srcId="{FA538F28-CDE8-45DB-907B-A6D7E302398C}" destId="{5BE8A928-3B78-4FE8-A1E0-D9E760D73FFF}" srcOrd="0" destOrd="0" presId="urn:microsoft.com/office/officeart/2005/8/layout/pyramid3"/>
    <dgm:cxn modelId="{1BD5BDFE-BC5A-45CD-A7E9-06999D6C627B}" type="presOf" srcId="{2CE1ACEC-7CC9-4121-8EAB-740DE1BDFF6B}" destId="{4F17DE89-87DB-4F82-897B-54EC45E6F7A2}" srcOrd="0" destOrd="0" presId="urn:microsoft.com/office/officeart/2005/8/layout/pyramid3"/>
    <dgm:cxn modelId="{45A8A329-6036-40B1-89C5-0BA0A097162E}" type="presParOf" srcId="{09DBB948-4A70-4264-938C-1D24AE8BE6FC}" destId="{4FC35128-2B42-44F1-AE48-A03813553CF4}" srcOrd="0" destOrd="0" presId="urn:microsoft.com/office/officeart/2005/8/layout/pyramid3"/>
    <dgm:cxn modelId="{57BE2C5A-D1AD-4E20-B602-9A3A1FB7BC9F}" type="presParOf" srcId="{4FC35128-2B42-44F1-AE48-A03813553CF4}" destId="{7E84CC25-A819-4DF7-B966-DD882DAEBEED}" srcOrd="0" destOrd="0" presId="urn:microsoft.com/office/officeart/2005/8/layout/pyramid3"/>
    <dgm:cxn modelId="{7A2602F4-FAD4-4B78-ACE2-EC608F5BE03F}" type="presParOf" srcId="{4FC35128-2B42-44F1-AE48-A03813553CF4}" destId="{E504778D-38BB-4916-BE43-C37AA83BE2EE}" srcOrd="1" destOrd="0" presId="urn:microsoft.com/office/officeart/2005/8/layout/pyramid3"/>
    <dgm:cxn modelId="{52621FF1-4A1C-4216-85BF-9B2ED0590821}" type="presParOf" srcId="{09DBB948-4A70-4264-938C-1D24AE8BE6FC}" destId="{E8069BD7-C59C-4799-B2C2-2B0549D1A988}" srcOrd="1" destOrd="0" presId="urn:microsoft.com/office/officeart/2005/8/layout/pyramid3"/>
    <dgm:cxn modelId="{3B43AC52-62BC-4B82-91B5-69015AABB024}" type="presParOf" srcId="{E8069BD7-C59C-4799-B2C2-2B0549D1A988}" destId="{626A6C70-3F83-4B3F-AE81-E24920C8E823}" srcOrd="0" destOrd="0" presId="urn:microsoft.com/office/officeart/2005/8/layout/pyramid3"/>
    <dgm:cxn modelId="{87F8DB5C-DAAF-4B62-8144-936AFAAA1A8E}" type="presParOf" srcId="{E8069BD7-C59C-4799-B2C2-2B0549D1A988}" destId="{FE8271D7-9F1E-4C08-9697-794659EDC7AC}" srcOrd="1" destOrd="0" presId="urn:microsoft.com/office/officeart/2005/8/layout/pyramid3"/>
    <dgm:cxn modelId="{28E2EB6C-39E0-4B60-B6DB-85602B624ABF}" type="presParOf" srcId="{09DBB948-4A70-4264-938C-1D24AE8BE6FC}" destId="{158B0A9E-34AF-4150-BB1D-48B85181E7B9}" srcOrd="2" destOrd="0" presId="urn:microsoft.com/office/officeart/2005/8/layout/pyramid3"/>
    <dgm:cxn modelId="{8B970739-E964-43DE-81CC-4456C2FA9A7F}" type="presParOf" srcId="{158B0A9E-34AF-4150-BB1D-48B85181E7B9}" destId="{5BE8A928-3B78-4FE8-A1E0-D9E760D73FFF}" srcOrd="0" destOrd="0" presId="urn:microsoft.com/office/officeart/2005/8/layout/pyramid3"/>
    <dgm:cxn modelId="{F2C48385-1747-43D8-8943-AE8386D39CD8}" type="presParOf" srcId="{158B0A9E-34AF-4150-BB1D-48B85181E7B9}" destId="{D02619B7-D208-4AAB-907B-CF006E4DADD9}" srcOrd="1" destOrd="0" presId="urn:microsoft.com/office/officeart/2005/8/layout/pyramid3"/>
    <dgm:cxn modelId="{F8B04C28-8C05-446E-BCCE-343DABB2A0DC}" type="presParOf" srcId="{09DBB948-4A70-4264-938C-1D24AE8BE6FC}" destId="{F13AEE29-B86C-4038-A064-F09B62F97C50}" srcOrd="3" destOrd="0" presId="urn:microsoft.com/office/officeart/2005/8/layout/pyramid3"/>
    <dgm:cxn modelId="{030E08AA-B9BF-4AD2-8E24-F663429C35F6}" type="presParOf" srcId="{F13AEE29-B86C-4038-A064-F09B62F97C50}" destId="{4F17DE89-87DB-4F82-897B-54EC45E6F7A2}" srcOrd="0" destOrd="0" presId="urn:microsoft.com/office/officeart/2005/8/layout/pyramid3"/>
    <dgm:cxn modelId="{831BDFDA-BC6E-4988-B3D3-FD26EBE610BF}" type="presParOf" srcId="{F13AEE29-B86C-4038-A064-F09B62F97C50}" destId="{53D00B0E-1A20-4BB2-B5F2-6992B4C464EB}" srcOrd="1" destOrd="0" presId="urn:microsoft.com/office/officeart/2005/8/layout/pyramid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84CC25-A819-4DF7-B966-DD882DAEBEED}">
      <dsp:nvSpPr>
        <dsp:cNvPr id="0" name=""/>
        <dsp:cNvSpPr/>
      </dsp:nvSpPr>
      <dsp:spPr>
        <a:xfrm rot="10800000">
          <a:off x="0" y="0"/>
          <a:ext cx="5950423" cy="938283"/>
        </a:xfrm>
        <a:prstGeom prst="trapezoid">
          <a:avLst>
            <a:gd name="adj" fmla="val 79273"/>
          </a:avLst>
        </a:prstGeom>
        <a:solidFill>
          <a:srgbClr val="FF5050"/>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bg1"/>
              </a:solidFill>
            </a:rPr>
            <a:t>Elimination &amp; Substitution</a:t>
          </a:r>
          <a:endParaRPr lang="en-US" sz="2400" kern="1200" dirty="0">
            <a:solidFill>
              <a:schemeClr val="bg1"/>
            </a:solidFill>
          </a:endParaRPr>
        </a:p>
      </dsp:txBody>
      <dsp:txXfrm rot="-10800000">
        <a:off x="1041324" y="0"/>
        <a:ext cx="3867774" cy="938283"/>
      </dsp:txXfrm>
    </dsp:sp>
    <dsp:sp modelId="{626A6C70-3F83-4B3F-AE81-E24920C8E823}">
      <dsp:nvSpPr>
        <dsp:cNvPr id="0" name=""/>
        <dsp:cNvSpPr/>
      </dsp:nvSpPr>
      <dsp:spPr>
        <a:xfrm rot="10800000">
          <a:off x="743802" y="938283"/>
          <a:ext cx="4462817" cy="938283"/>
        </a:xfrm>
        <a:prstGeom prst="trapezoid">
          <a:avLst>
            <a:gd name="adj" fmla="val 79273"/>
          </a:avLst>
        </a:prstGeom>
        <a:solidFill>
          <a:srgbClr val="00B050"/>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bg1"/>
              </a:solidFill>
            </a:rPr>
            <a:t>Engineering Controls</a:t>
          </a:r>
          <a:endParaRPr lang="en-US" sz="2400" kern="1200" dirty="0">
            <a:solidFill>
              <a:schemeClr val="bg1"/>
            </a:solidFill>
          </a:endParaRPr>
        </a:p>
      </dsp:txBody>
      <dsp:txXfrm rot="-10800000">
        <a:off x="1524795" y="938283"/>
        <a:ext cx="2900831" cy="938283"/>
      </dsp:txXfrm>
    </dsp:sp>
    <dsp:sp modelId="{5BE8A928-3B78-4FE8-A1E0-D9E760D73FFF}">
      <dsp:nvSpPr>
        <dsp:cNvPr id="0" name=""/>
        <dsp:cNvSpPr/>
      </dsp:nvSpPr>
      <dsp:spPr>
        <a:xfrm rot="10800000">
          <a:off x="1487605" y="1876566"/>
          <a:ext cx="2975211" cy="938283"/>
        </a:xfrm>
        <a:prstGeom prst="trapezoid">
          <a:avLst>
            <a:gd name="adj" fmla="val 79273"/>
          </a:avLst>
        </a:prstGeom>
        <a:solidFill>
          <a:srgbClr val="7030A0"/>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bg1"/>
              </a:solidFill>
            </a:rPr>
            <a:t>Work Practice Controls</a:t>
          </a:r>
          <a:endParaRPr lang="en-US" sz="2400" kern="1200" dirty="0">
            <a:solidFill>
              <a:schemeClr val="bg1"/>
            </a:solidFill>
          </a:endParaRPr>
        </a:p>
      </dsp:txBody>
      <dsp:txXfrm rot="-10800000">
        <a:off x="2008267" y="1876566"/>
        <a:ext cx="1933887" cy="938283"/>
      </dsp:txXfrm>
    </dsp:sp>
    <dsp:sp modelId="{4F17DE89-87DB-4F82-897B-54EC45E6F7A2}">
      <dsp:nvSpPr>
        <dsp:cNvPr id="0" name=""/>
        <dsp:cNvSpPr/>
      </dsp:nvSpPr>
      <dsp:spPr>
        <a:xfrm rot="10800000">
          <a:off x="2231408" y="2814849"/>
          <a:ext cx="1487605" cy="938283"/>
        </a:xfrm>
        <a:prstGeom prst="trapezoid">
          <a:avLst>
            <a:gd name="adj" fmla="val 79273"/>
          </a:avLst>
        </a:prstGeom>
        <a:solidFill>
          <a:srgbClr val="C00000"/>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bg1"/>
              </a:solidFill>
            </a:rPr>
            <a:t>PPE</a:t>
          </a:r>
          <a:endParaRPr lang="en-US" sz="2600" kern="1200" dirty="0">
            <a:solidFill>
              <a:schemeClr val="bg1"/>
            </a:solidFill>
          </a:endParaRPr>
        </a:p>
      </dsp:txBody>
      <dsp:txXfrm rot="-10800000">
        <a:off x="2231408" y="2814849"/>
        <a:ext cx="1487605" cy="93828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84CC25-A819-4DF7-B966-DD882DAEBEED}">
      <dsp:nvSpPr>
        <dsp:cNvPr id="0" name=""/>
        <dsp:cNvSpPr/>
      </dsp:nvSpPr>
      <dsp:spPr>
        <a:xfrm rot="10800000">
          <a:off x="0" y="0"/>
          <a:ext cx="3786319" cy="568796"/>
        </a:xfrm>
        <a:prstGeom prst="trapezoid">
          <a:avLst>
            <a:gd name="adj" fmla="val 83209"/>
          </a:avLst>
        </a:prstGeom>
        <a:solidFill>
          <a:srgbClr val="FF5050"/>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bg1"/>
              </a:solidFill>
            </a:rPr>
            <a:t>Elimination &amp; Substitution</a:t>
          </a:r>
          <a:endParaRPr lang="en-US" sz="1800" kern="1200" dirty="0">
            <a:solidFill>
              <a:schemeClr val="bg1"/>
            </a:solidFill>
          </a:endParaRPr>
        </a:p>
      </dsp:txBody>
      <dsp:txXfrm rot="-10800000">
        <a:off x="662605" y="0"/>
        <a:ext cx="2461107" cy="568796"/>
      </dsp:txXfrm>
    </dsp:sp>
    <dsp:sp modelId="{626A6C70-3F83-4B3F-AE81-E24920C8E823}">
      <dsp:nvSpPr>
        <dsp:cNvPr id="0" name=""/>
        <dsp:cNvSpPr/>
      </dsp:nvSpPr>
      <dsp:spPr>
        <a:xfrm rot="10800000">
          <a:off x="473289" y="568796"/>
          <a:ext cx="2839739" cy="568796"/>
        </a:xfrm>
        <a:prstGeom prst="trapezoid">
          <a:avLst>
            <a:gd name="adj" fmla="val 83209"/>
          </a:avLst>
        </a:prstGeom>
        <a:solidFill>
          <a:srgbClr val="00B050"/>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bg1"/>
              </a:solidFill>
            </a:rPr>
            <a:t>Engineering Controls</a:t>
          </a:r>
          <a:endParaRPr lang="en-US" sz="2000" kern="1200" dirty="0">
            <a:solidFill>
              <a:schemeClr val="bg1"/>
            </a:solidFill>
          </a:endParaRPr>
        </a:p>
      </dsp:txBody>
      <dsp:txXfrm rot="-10800000">
        <a:off x="970244" y="568796"/>
        <a:ext cx="1845830" cy="568796"/>
      </dsp:txXfrm>
    </dsp:sp>
    <dsp:sp modelId="{5BE8A928-3B78-4FE8-A1E0-D9E760D73FFF}">
      <dsp:nvSpPr>
        <dsp:cNvPr id="0" name=""/>
        <dsp:cNvSpPr/>
      </dsp:nvSpPr>
      <dsp:spPr>
        <a:xfrm rot="10800000">
          <a:off x="946579" y="1137593"/>
          <a:ext cx="1893159" cy="568796"/>
        </a:xfrm>
        <a:prstGeom prst="trapezoid">
          <a:avLst>
            <a:gd name="adj" fmla="val 83209"/>
          </a:avLst>
        </a:prstGeom>
        <a:solidFill>
          <a:srgbClr val="7030A0"/>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bg1"/>
              </a:solidFill>
            </a:rPr>
            <a:t>Work Practice Controls</a:t>
          </a:r>
          <a:endParaRPr lang="en-US" sz="1400" kern="1200" dirty="0">
            <a:solidFill>
              <a:schemeClr val="bg1"/>
            </a:solidFill>
          </a:endParaRPr>
        </a:p>
      </dsp:txBody>
      <dsp:txXfrm rot="-10800000">
        <a:off x="1277882" y="1137593"/>
        <a:ext cx="1230553" cy="568796"/>
      </dsp:txXfrm>
    </dsp:sp>
    <dsp:sp modelId="{4F17DE89-87DB-4F82-897B-54EC45E6F7A2}">
      <dsp:nvSpPr>
        <dsp:cNvPr id="0" name=""/>
        <dsp:cNvSpPr/>
      </dsp:nvSpPr>
      <dsp:spPr>
        <a:xfrm rot="10800000">
          <a:off x="1419869" y="1706390"/>
          <a:ext cx="946579" cy="568796"/>
        </a:xfrm>
        <a:prstGeom prst="trapezoid">
          <a:avLst>
            <a:gd name="adj" fmla="val 83209"/>
          </a:avLst>
        </a:prstGeom>
        <a:solidFill>
          <a:srgbClr val="C00000"/>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1"/>
              </a:solidFill>
            </a:rPr>
            <a:t>PPE</a:t>
          </a:r>
          <a:endParaRPr lang="en-US" sz="1800" kern="1200" dirty="0">
            <a:solidFill>
              <a:schemeClr val="bg1"/>
            </a:solidFill>
          </a:endParaRPr>
        </a:p>
      </dsp:txBody>
      <dsp:txXfrm rot="-10800000">
        <a:off x="1419869" y="1706390"/>
        <a:ext cx="946579" cy="568796"/>
      </dsp:txXfrm>
    </dsp:sp>
  </dsp:spTree>
</dsp:drawing>
</file>

<file path=ppt/diagrams/layout1.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7330" name="Rectangle 2"/>
          <p:cNvSpPr>
            <a:spLocks noGrp="1" noChangeArrowheads="1"/>
          </p:cNvSpPr>
          <p:nvPr>
            <p:ph type="hdr" sz="quarter"/>
          </p:nvPr>
        </p:nvSpPr>
        <p:spPr bwMode="auto">
          <a:xfrm>
            <a:off x="0" y="0"/>
            <a:ext cx="3170238" cy="481013"/>
          </a:xfrm>
          <a:prstGeom prst="rect">
            <a:avLst/>
          </a:prstGeom>
          <a:noFill/>
          <a:ln w="9525">
            <a:noFill/>
            <a:miter lim="800000"/>
            <a:headEnd/>
            <a:tailEnd/>
          </a:ln>
        </p:spPr>
        <p:txBody>
          <a:bodyPr vert="horz" wrap="square" lIns="96648" tIns="48324" rIns="96648" bIns="48324" numCol="1" anchor="t" anchorCtr="0" compatLnSpc="1">
            <a:prstTxWarp prst="textNoShape">
              <a:avLst/>
            </a:prstTxWarp>
          </a:bodyPr>
          <a:lstStyle>
            <a:lvl1pPr defTabSz="965200">
              <a:defRPr sz="1200"/>
            </a:lvl1pPr>
          </a:lstStyle>
          <a:p>
            <a:pPr>
              <a:defRPr/>
            </a:pPr>
            <a:endParaRPr lang="en-US"/>
          </a:p>
        </p:txBody>
      </p:sp>
      <p:sp>
        <p:nvSpPr>
          <p:cNvPr id="227331" name="Rectangle 3"/>
          <p:cNvSpPr>
            <a:spLocks noGrp="1" noChangeArrowheads="1"/>
          </p:cNvSpPr>
          <p:nvPr>
            <p:ph type="dt" sz="quarter" idx="1"/>
          </p:nvPr>
        </p:nvSpPr>
        <p:spPr bwMode="auto">
          <a:xfrm>
            <a:off x="4143375" y="0"/>
            <a:ext cx="3170238" cy="481013"/>
          </a:xfrm>
          <a:prstGeom prst="rect">
            <a:avLst/>
          </a:prstGeom>
          <a:noFill/>
          <a:ln w="9525">
            <a:noFill/>
            <a:miter lim="800000"/>
            <a:headEnd/>
            <a:tailEnd/>
          </a:ln>
        </p:spPr>
        <p:txBody>
          <a:bodyPr vert="horz" wrap="square" lIns="96648" tIns="48324" rIns="96648" bIns="48324" numCol="1" anchor="t" anchorCtr="0" compatLnSpc="1">
            <a:prstTxWarp prst="textNoShape">
              <a:avLst/>
            </a:prstTxWarp>
          </a:bodyPr>
          <a:lstStyle>
            <a:lvl1pPr algn="r" defTabSz="965200">
              <a:defRPr sz="1200"/>
            </a:lvl1pPr>
          </a:lstStyle>
          <a:p>
            <a:pPr>
              <a:defRPr/>
            </a:pPr>
            <a:endParaRPr lang="en-US"/>
          </a:p>
        </p:txBody>
      </p:sp>
      <p:sp>
        <p:nvSpPr>
          <p:cNvPr id="227332" name="Rectangle 4"/>
          <p:cNvSpPr>
            <a:spLocks noGrp="1" noChangeArrowheads="1"/>
          </p:cNvSpPr>
          <p:nvPr>
            <p:ph type="ftr" sz="quarter" idx="2"/>
          </p:nvPr>
        </p:nvSpPr>
        <p:spPr bwMode="auto">
          <a:xfrm>
            <a:off x="0" y="9118600"/>
            <a:ext cx="3170238" cy="481013"/>
          </a:xfrm>
          <a:prstGeom prst="rect">
            <a:avLst/>
          </a:prstGeom>
          <a:noFill/>
          <a:ln w="9525">
            <a:noFill/>
            <a:miter lim="800000"/>
            <a:headEnd/>
            <a:tailEnd/>
          </a:ln>
        </p:spPr>
        <p:txBody>
          <a:bodyPr vert="horz" wrap="square" lIns="96648" tIns="48324" rIns="96648" bIns="48324" numCol="1" anchor="b" anchorCtr="0" compatLnSpc="1">
            <a:prstTxWarp prst="textNoShape">
              <a:avLst/>
            </a:prstTxWarp>
          </a:bodyPr>
          <a:lstStyle>
            <a:lvl1pPr defTabSz="965200">
              <a:defRPr sz="1200"/>
            </a:lvl1pPr>
          </a:lstStyle>
          <a:p>
            <a:pPr>
              <a:defRPr/>
            </a:pPr>
            <a:endParaRPr lang="en-US"/>
          </a:p>
        </p:txBody>
      </p:sp>
      <p:sp>
        <p:nvSpPr>
          <p:cNvPr id="227333" name="Rectangle 5"/>
          <p:cNvSpPr>
            <a:spLocks noGrp="1" noChangeArrowheads="1"/>
          </p:cNvSpPr>
          <p:nvPr>
            <p:ph type="sldNum" sz="quarter" idx="3"/>
          </p:nvPr>
        </p:nvSpPr>
        <p:spPr bwMode="auto">
          <a:xfrm>
            <a:off x="4143375" y="9118600"/>
            <a:ext cx="3170238" cy="481013"/>
          </a:xfrm>
          <a:prstGeom prst="rect">
            <a:avLst/>
          </a:prstGeom>
          <a:noFill/>
          <a:ln w="9525">
            <a:noFill/>
            <a:miter lim="800000"/>
            <a:headEnd/>
            <a:tailEnd/>
          </a:ln>
        </p:spPr>
        <p:txBody>
          <a:bodyPr vert="horz" wrap="square" lIns="96648" tIns="48324" rIns="96648" bIns="48324" numCol="1" anchor="b" anchorCtr="0" compatLnSpc="1">
            <a:prstTxWarp prst="textNoShape">
              <a:avLst/>
            </a:prstTxWarp>
          </a:bodyPr>
          <a:lstStyle>
            <a:lvl1pPr algn="r" defTabSz="965200">
              <a:defRPr sz="1200"/>
            </a:lvl1pPr>
          </a:lstStyle>
          <a:p>
            <a:pPr>
              <a:defRPr/>
            </a:pPr>
            <a:fld id="{2EA025D0-1BBD-45EA-B78E-17053F62885A}" type="slidenum">
              <a:rPr lang="en-US"/>
              <a:pPr>
                <a:defRPr/>
              </a:pPr>
              <a:t>‹#›</a:t>
            </a:fld>
            <a:endParaRPr lang="en-US"/>
          </a:p>
        </p:txBody>
      </p:sp>
    </p:spTree>
    <p:extLst>
      <p:ext uri="{BB962C8B-B14F-4D97-AF65-F5344CB8AC3E}">
        <p14:creationId xmlns:p14="http://schemas.microsoft.com/office/powerpoint/2010/main" val="13887376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170238" cy="481013"/>
          </a:xfrm>
          <a:prstGeom prst="rect">
            <a:avLst/>
          </a:prstGeom>
          <a:noFill/>
          <a:ln w="9525">
            <a:noFill/>
            <a:miter lim="800000"/>
            <a:headEnd/>
            <a:tailEnd/>
          </a:ln>
        </p:spPr>
        <p:txBody>
          <a:bodyPr vert="horz" wrap="square" lIns="96648" tIns="48324" rIns="96648" bIns="48324" numCol="1" anchor="t" anchorCtr="0" compatLnSpc="1">
            <a:prstTxWarp prst="textNoShape">
              <a:avLst/>
            </a:prstTxWarp>
          </a:bodyPr>
          <a:lstStyle>
            <a:lvl1pPr defTabSz="965200">
              <a:defRPr sz="1200"/>
            </a:lvl1pPr>
          </a:lstStyle>
          <a:p>
            <a:pPr>
              <a:defRPr/>
            </a:pPr>
            <a:endParaRPr lang="en-US"/>
          </a:p>
        </p:txBody>
      </p:sp>
      <p:sp>
        <p:nvSpPr>
          <p:cNvPr id="3075" name="Rectangle 3"/>
          <p:cNvSpPr>
            <a:spLocks noGrp="1" noChangeArrowheads="1"/>
          </p:cNvSpPr>
          <p:nvPr>
            <p:ph type="dt" idx="1"/>
          </p:nvPr>
        </p:nvSpPr>
        <p:spPr bwMode="auto">
          <a:xfrm>
            <a:off x="4143375" y="0"/>
            <a:ext cx="3170238" cy="481013"/>
          </a:xfrm>
          <a:prstGeom prst="rect">
            <a:avLst/>
          </a:prstGeom>
          <a:noFill/>
          <a:ln w="9525">
            <a:noFill/>
            <a:miter lim="800000"/>
            <a:headEnd/>
            <a:tailEnd/>
          </a:ln>
        </p:spPr>
        <p:txBody>
          <a:bodyPr vert="horz" wrap="square" lIns="96648" tIns="48324" rIns="96648" bIns="48324" numCol="1" anchor="t" anchorCtr="0" compatLnSpc="1">
            <a:prstTxWarp prst="textNoShape">
              <a:avLst/>
            </a:prstTxWarp>
          </a:bodyPr>
          <a:lstStyle>
            <a:lvl1pPr algn="r" defTabSz="965200">
              <a:defRPr sz="1200"/>
            </a:lvl1pPr>
          </a:lstStyle>
          <a:p>
            <a:pPr>
              <a:defRPr/>
            </a:pPr>
            <a:endParaRPr lang="en-US"/>
          </a:p>
        </p:txBody>
      </p:sp>
      <p:sp>
        <p:nvSpPr>
          <p:cNvPr id="15364" name="Rectangle 4"/>
          <p:cNvSpPr>
            <a:spLocks noGrp="1" noRot="1" noChangeAspect="1" noChangeArrowheads="1" noTextEdit="1"/>
          </p:cNvSpPr>
          <p:nvPr>
            <p:ph type="sldImg" idx="2"/>
          </p:nvPr>
        </p:nvSpPr>
        <p:spPr bwMode="auto">
          <a:xfrm>
            <a:off x="1258888" y="720725"/>
            <a:ext cx="4799012" cy="3598863"/>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730250" y="4560888"/>
            <a:ext cx="5854700" cy="4319587"/>
          </a:xfrm>
          <a:prstGeom prst="rect">
            <a:avLst/>
          </a:prstGeom>
          <a:noFill/>
          <a:ln w="9525">
            <a:noFill/>
            <a:miter lim="800000"/>
            <a:headEnd/>
            <a:tailEnd/>
          </a:ln>
        </p:spPr>
        <p:txBody>
          <a:bodyPr vert="horz" wrap="square" lIns="96648" tIns="48324" rIns="96648" bIns="4832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9118600"/>
            <a:ext cx="3170238" cy="481013"/>
          </a:xfrm>
          <a:prstGeom prst="rect">
            <a:avLst/>
          </a:prstGeom>
          <a:noFill/>
          <a:ln w="9525">
            <a:noFill/>
            <a:miter lim="800000"/>
            <a:headEnd/>
            <a:tailEnd/>
          </a:ln>
        </p:spPr>
        <p:txBody>
          <a:bodyPr vert="horz" wrap="square" lIns="96648" tIns="48324" rIns="96648" bIns="48324" numCol="1" anchor="b" anchorCtr="0" compatLnSpc="1">
            <a:prstTxWarp prst="textNoShape">
              <a:avLst/>
            </a:prstTxWarp>
          </a:bodyPr>
          <a:lstStyle>
            <a:lvl1pPr defTabSz="965200">
              <a:defRPr sz="1200"/>
            </a:lvl1pPr>
          </a:lstStyle>
          <a:p>
            <a:pPr>
              <a:defRPr/>
            </a:pPr>
            <a:endParaRPr lang="en-US"/>
          </a:p>
        </p:txBody>
      </p:sp>
      <p:sp>
        <p:nvSpPr>
          <p:cNvPr id="3079" name="Rectangle 7"/>
          <p:cNvSpPr>
            <a:spLocks noGrp="1" noChangeArrowheads="1"/>
          </p:cNvSpPr>
          <p:nvPr>
            <p:ph type="sldNum" sz="quarter" idx="5"/>
          </p:nvPr>
        </p:nvSpPr>
        <p:spPr bwMode="auto">
          <a:xfrm>
            <a:off x="4143375" y="9118600"/>
            <a:ext cx="3170238" cy="481013"/>
          </a:xfrm>
          <a:prstGeom prst="rect">
            <a:avLst/>
          </a:prstGeom>
          <a:noFill/>
          <a:ln w="9525">
            <a:noFill/>
            <a:miter lim="800000"/>
            <a:headEnd/>
            <a:tailEnd/>
          </a:ln>
        </p:spPr>
        <p:txBody>
          <a:bodyPr vert="horz" wrap="square" lIns="96648" tIns="48324" rIns="96648" bIns="48324" numCol="1" anchor="b" anchorCtr="0" compatLnSpc="1">
            <a:prstTxWarp prst="textNoShape">
              <a:avLst/>
            </a:prstTxWarp>
          </a:bodyPr>
          <a:lstStyle>
            <a:lvl1pPr algn="r" defTabSz="965200">
              <a:defRPr sz="1200"/>
            </a:lvl1pPr>
          </a:lstStyle>
          <a:p>
            <a:pPr>
              <a:defRPr/>
            </a:pPr>
            <a:fld id="{FC4A1744-2360-4119-B58A-187770239BB5}" type="slidenum">
              <a:rPr lang="en-US"/>
              <a:pPr>
                <a:defRPr/>
              </a:pPr>
              <a:t>‹#›</a:t>
            </a:fld>
            <a:endParaRPr lang="en-US"/>
          </a:p>
        </p:txBody>
      </p:sp>
    </p:spTree>
    <p:extLst>
      <p:ext uri="{BB962C8B-B14F-4D97-AF65-F5344CB8AC3E}">
        <p14:creationId xmlns:p14="http://schemas.microsoft.com/office/powerpoint/2010/main" val="222682030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osha.gov/"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p:spPr>
        <p:txBody>
          <a:bodyPr/>
          <a:lstStyle/>
          <a:p>
            <a:fld id="{9E88C994-20F4-4758-9FA0-FB073A4EACBF}" type="slidenum">
              <a:rPr lang="en-US" smtClean="0"/>
              <a:pPr/>
              <a:t>1</a:t>
            </a:fld>
            <a:endParaRPr lang="en-US" smtClean="0"/>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mn-ea"/>
                <a:cs typeface="+mn-cs"/>
              </a:rPr>
              <a:t>Welcome to our training on recognition and control of respiratory hazards in the flavoring industry.  This training was developed specifically for the flavoring industry by National Jewish Health in Denver, Colorado.  Funding for these training materials was provided by a grant from the U.S. Department of Labor, OSHA, under the Susan Harwood Targeted Topic Training Grant Program.</a:t>
            </a:r>
          </a:p>
          <a:p>
            <a:pPr eaLnBrk="1" hangingPunct="1"/>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Rot="1" noChangeAspect="1" noChangeArrowheads="1" noTextEdit="1"/>
          </p:cNvSpPr>
          <p:nvPr>
            <p:ph type="sldImg"/>
          </p:nvPr>
        </p:nvSpPr>
        <p:spPr>
          <a:ln/>
        </p:spPr>
      </p:sp>
      <p:sp>
        <p:nvSpPr>
          <p:cNvPr id="35842" name="Rectangle 3"/>
          <p:cNvSpPr>
            <a:spLocks noGrp="1" noChangeArrowheads="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mn-ea"/>
                <a:cs typeface="+mn-cs"/>
              </a:rPr>
              <a:t>You may ask what are your rights under OSHA as an employee?  You have the right to get training from your employer as required by the OSHA standards.  You also have the right to request information from your employer about OSHA standards, worker injuries, illnesses, and job hazards.  In addition, you can request action from your employer to correct hazards or violations of OSHA standards.  You have a right to file a complaint with OSHA if you believe there are violations of OSHA standards, or serious hazards. This complaint must be submitted in writing, signed by a current employee, or an employee representative, and state the reason for the inspection request. Forms and more information on how to do this are available at </a:t>
            </a:r>
            <a:r>
              <a:rPr lang="en-US" sz="1200" u="sng" kern="1200" dirty="0" smtClean="0">
                <a:solidFill>
                  <a:schemeClr val="tx1"/>
                </a:solidFill>
                <a:effectLst/>
                <a:latin typeface="Arial" charset="0"/>
                <a:ea typeface="+mn-ea"/>
                <a:cs typeface="+mn-cs"/>
                <a:hlinkClick r:id="rId3"/>
              </a:rPr>
              <a:t>www.osha.gov</a:t>
            </a:r>
            <a:r>
              <a:rPr lang="en-US" sz="1200" kern="1200" dirty="0" smtClean="0">
                <a:solidFill>
                  <a:schemeClr val="tx1"/>
                </a:solidFill>
                <a:effectLst/>
                <a:latin typeface="Arial" charset="0"/>
                <a:ea typeface="+mn-ea"/>
                <a:cs typeface="+mn-cs"/>
              </a:rPr>
              <a:t>.  This website has a lot of information on filing complaints if someone needs this information.</a:t>
            </a:r>
          </a:p>
          <a:p>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Rot="1" noChangeAspect="1" noChangeArrowheads="1" noTextEdit="1"/>
          </p:cNvSpPr>
          <p:nvPr>
            <p:ph type="sldImg"/>
          </p:nvPr>
        </p:nvSpPr>
        <p:spPr>
          <a:ln/>
        </p:spPr>
      </p:sp>
      <p:sp>
        <p:nvSpPr>
          <p:cNvPr id="37890" name="Rectangle 3"/>
          <p:cNvSpPr>
            <a:spLocks noGrp="1" noChangeArrowheads="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mn-ea"/>
                <a:cs typeface="+mn-cs"/>
              </a:rPr>
              <a:t>Other rights you have as an employee under OSHA are to be involved in OSHA’s inspection of your workplace, find out results of an OSHA inspection, get involved in meetings or file a formal appeal concerning your employers’ timely abatement of OSHA citations, and to file a discrimination complaint. You can also request a research investigation by the National Institute for Occupational Safety and Health, or NIOSH. And lastly, you can provide comments and testimony to OSHA during rule-making on new standards.</a:t>
            </a:r>
          </a:p>
          <a:p>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Rot="1" noChangeAspect="1" noChangeArrowheads="1" noTextEdit="1"/>
          </p:cNvSpPr>
          <p:nvPr>
            <p:ph type="sldImg"/>
          </p:nvPr>
        </p:nvSpPr>
        <p:spPr>
          <a:ln/>
        </p:spPr>
      </p:sp>
      <p:sp>
        <p:nvSpPr>
          <p:cNvPr id="39938" name="Rectangle 3"/>
          <p:cNvSpPr>
            <a:spLocks noGrp="1" noChangeArrowheads="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mn-ea"/>
                <a:cs typeface="+mn-cs"/>
              </a:rPr>
              <a:t>You might be wondering if there are specific OSHA standards that apply to your workplace. There is a whole list of OSHA standards on this slide and it’s not a complete list, but I’m just going to point out a few that may apply to your workplace. For example, personal protective equipment if you have to wear a respirator, gloves, or any type of protective clothing. Also, extinguishers—are your fire extinguishers in the proper places? Lock-out tag-out—is a piece of machinery locked out when something is wrong and you need to fix it?  And lastly, we’re going to look at hazard communication, because you as an employee must be informed about the hazards in your workplace. This is really the focus of this training.  I just want to say that there are a lot of other standards that may apply to your workplace, but these are just a few.</a:t>
            </a:r>
          </a:p>
          <a:p>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mn-ea"/>
                <a:cs typeface="+mn-cs"/>
              </a:rPr>
              <a:t>You may wonder how exposures are regulated.  OSHA sets legally enforceable limits, and we’re going to cover these today.  The first one we’re going to talk about is the permissible exposure limit, or PEL.  This is a maximum permitted 8-hour time-weighted average concentration.  This limits the total amount of flavoring you can inhale in a work day. Next, we’re going to talk about a short-term exposure limit, or a STEL.  This is a 15-minute time-weighted average concentration not to be exceeded at any time during a work day.  This makes sure that you don’t inhale too much of a flavoring in a short period of time.  And, lastly we’re going to talk about a ceiling limit. This is a maximum concentration to which an employee may be exposed at any time.  And this is to protect you from immediate irritation. The most important one to remember today is the permissible exposure limit, or the PEL.</a:t>
            </a:r>
          </a:p>
          <a:p>
            <a:endParaRPr lang="en-US" dirty="0"/>
          </a:p>
        </p:txBody>
      </p:sp>
      <p:sp>
        <p:nvSpPr>
          <p:cNvPr id="4" name="Slide Number Placeholder 3"/>
          <p:cNvSpPr>
            <a:spLocks noGrp="1"/>
          </p:cNvSpPr>
          <p:nvPr>
            <p:ph type="sldNum" sz="quarter" idx="10"/>
          </p:nvPr>
        </p:nvSpPr>
        <p:spPr/>
        <p:txBody>
          <a:bodyPr/>
          <a:lstStyle/>
          <a:p>
            <a:pPr>
              <a:defRPr/>
            </a:pPr>
            <a:fld id="{FC4A1744-2360-4119-B58A-187770239BB5}" type="slidenum">
              <a:rPr lang="en-US" smtClean="0"/>
              <a:pPr>
                <a:defRPr/>
              </a:pPr>
              <a:t>13</a:t>
            </a:fld>
            <a:endParaRPr lang="en-US"/>
          </a:p>
        </p:txBody>
      </p:sp>
    </p:spTree>
    <p:extLst>
      <p:ext uri="{BB962C8B-B14F-4D97-AF65-F5344CB8AC3E}">
        <p14:creationId xmlns:p14="http://schemas.microsoft.com/office/powerpoint/2010/main" val="35454608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Rot="1" noChangeAspect="1" noChangeArrowheads="1" noTextEdit="1"/>
          </p:cNvSpPr>
          <p:nvPr>
            <p:ph type="sldImg"/>
          </p:nvPr>
        </p:nvSpPr>
        <p:spPr>
          <a:ln/>
        </p:spPr>
      </p:sp>
      <p:sp>
        <p:nvSpPr>
          <p:cNvPr id="43010" name="Rectangle 3"/>
          <p:cNvSpPr>
            <a:spLocks noGrp="1" noChangeArrowheads="1"/>
          </p:cNvSpPr>
          <p:nvPr>
            <p:ph type="body" idx="1"/>
          </p:nvPr>
        </p:nvSpPr>
        <p:spPr>
          <a:noFill/>
          <a:ln/>
        </p:spPr>
        <p:txBody>
          <a:bodyPr/>
          <a:lstStyle/>
          <a:p>
            <a:r>
              <a:rPr lang="en-US" sz="1200" kern="1200" dirty="0" smtClean="0">
                <a:solidFill>
                  <a:schemeClr val="tx1"/>
                </a:solidFill>
                <a:effectLst/>
                <a:latin typeface="Arial" charset="0"/>
                <a:ea typeface="+mn-ea"/>
                <a:cs typeface="+mn-cs"/>
              </a:rPr>
              <a:t>You may wonder if OSHA has a standard for </a:t>
            </a:r>
            <a:r>
              <a:rPr lang="en-US" sz="1200" kern="1200" dirty="0" err="1" smtClean="0">
                <a:solidFill>
                  <a:schemeClr val="tx1"/>
                </a:solidFill>
                <a:effectLst/>
                <a:latin typeface="Arial" charset="0"/>
                <a:ea typeface="+mn-ea"/>
                <a:cs typeface="+mn-cs"/>
              </a:rPr>
              <a:t>diacetyl</a:t>
            </a:r>
            <a:r>
              <a:rPr lang="en-US" sz="1200" kern="1200" dirty="0" smtClean="0">
                <a:solidFill>
                  <a:schemeClr val="tx1"/>
                </a:solidFill>
                <a:effectLst/>
                <a:latin typeface="Arial" charset="0"/>
                <a:ea typeface="+mn-ea"/>
                <a:cs typeface="+mn-cs"/>
              </a:rPr>
              <a:t>.  Currently, there is no PEL or “</a:t>
            </a:r>
            <a:r>
              <a:rPr lang="en-US" sz="1200" kern="1200" dirty="0" err="1" smtClean="0">
                <a:solidFill>
                  <a:schemeClr val="tx1"/>
                </a:solidFill>
                <a:effectLst/>
                <a:latin typeface="Arial" charset="0"/>
                <a:ea typeface="+mn-ea"/>
                <a:cs typeface="+mn-cs"/>
              </a:rPr>
              <a:t>pel</a:t>
            </a:r>
            <a:r>
              <a:rPr lang="en-US" sz="1200" kern="1200" dirty="0" smtClean="0">
                <a:solidFill>
                  <a:schemeClr val="tx1"/>
                </a:solidFill>
                <a:effectLst/>
                <a:latin typeface="Arial" charset="0"/>
                <a:ea typeface="+mn-ea"/>
                <a:cs typeface="+mn-cs"/>
              </a:rPr>
              <a:t>” or federal OSHA standard for </a:t>
            </a:r>
            <a:r>
              <a:rPr lang="en-US" sz="1200" kern="1200" dirty="0" err="1" smtClean="0">
                <a:solidFill>
                  <a:schemeClr val="tx1"/>
                </a:solidFill>
                <a:effectLst/>
                <a:latin typeface="Arial" charset="0"/>
                <a:ea typeface="+mn-ea"/>
                <a:cs typeface="+mn-cs"/>
              </a:rPr>
              <a:t>diacetyl</a:t>
            </a:r>
            <a:r>
              <a:rPr lang="en-US" sz="1200" kern="1200" dirty="0" smtClean="0">
                <a:solidFill>
                  <a:schemeClr val="tx1"/>
                </a:solidFill>
                <a:effectLst/>
                <a:latin typeface="Arial" charset="0"/>
                <a:ea typeface="+mn-ea"/>
                <a:cs typeface="+mn-cs"/>
              </a:rPr>
              <a:t>.  OSHA’s currently working on developing a standard, but it’s not complete at this point. </a:t>
            </a:r>
            <a:r>
              <a:rPr lang="en-US" sz="1200" kern="1200" dirty="0" err="1" smtClean="0">
                <a:solidFill>
                  <a:schemeClr val="tx1"/>
                </a:solidFill>
                <a:effectLst/>
                <a:latin typeface="Arial" charset="0"/>
                <a:ea typeface="+mn-ea"/>
                <a:cs typeface="+mn-cs"/>
              </a:rPr>
              <a:t>CalOSHA</a:t>
            </a:r>
            <a:r>
              <a:rPr lang="en-US" sz="1200" kern="1200" dirty="0" smtClean="0">
                <a:solidFill>
                  <a:schemeClr val="tx1"/>
                </a:solidFill>
                <a:effectLst/>
                <a:latin typeface="Arial" charset="0"/>
                <a:ea typeface="+mn-ea"/>
                <a:cs typeface="+mn-cs"/>
              </a:rPr>
              <a:t> has a </a:t>
            </a:r>
            <a:r>
              <a:rPr lang="en-US" sz="1200" kern="1200" dirty="0" err="1" smtClean="0">
                <a:solidFill>
                  <a:schemeClr val="tx1"/>
                </a:solidFill>
                <a:effectLst/>
                <a:latin typeface="Arial" charset="0"/>
                <a:ea typeface="+mn-ea"/>
                <a:cs typeface="+mn-cs"/>
              </a:rPr>
              <a:t>diacetyl</a:t>
            </a:r>
            <a:r>
              <a:rPr lang="en-US" sz="1200" kern="1200" dirty="0" smtClean="0">
                <a:solidFill>
                  <a:schemeClr val="tx1"/>
                </a:solidFill>
                <a:effectLst/>
                <a:latin typeface="Arial" charset="0"/>
                <a:ea typeface="+mn-ea"/>
                <a:cs typeface="+mn-cs"/>
              </a:rPr>
              <a:t> standard, but they have no PEL.  In their standard, </a:t>
            </a:r>
            <a:r>
              <a:rPr lang="en-US" sz="1200" kern="1200" dirty="0" err="1" smtClean="0">
                <a:solidFill>
                  <a:schemeClr val="tx1"/>
                </a:solidFill>
                <a:effectLst/>
                <a:latin typeface="Arial" charset="0"/>
                <a:ea typeface="+mn-ea"/>
                <a:cs typeface="+mn-cs"/>
              </a:rPr>
              <a:t>CalOSHA</a:t>
            </a:r>
            <a:r>
              <a:rPr lang="en-US" sz="1200" kern="1200" dirty="0" smtClean="0">
                <a:solidFill>
                  <a:schemeClr val="tx1"/>
                </a:solidFill>
                <a:effectLst/>
                <a:latin typeface="Arial" charset="0"/>
                <a:ea typeface="+mn-ea"/>
                <a:cs typeface="+mn-cs"/>
              </a:rPr>
              <a:t> requires employers to do several things:  1) exposure monitoring for airborne </a:t>
            </a:r>
            <a:r>
              <a:rPr lang="en-US" sz="1200" kern="1200" dirty="0" err="1" smtClean="0">
                <a:solidFill>
                  <a:schemeClr val="tx1"/>
                </a:solidFill>
                <a:effectLst/>
                <a:latin typeface="Arial" charset="0"/>
                <a:ea typeface="+mn-ea"/>
                <a:cs typeface="+mn-cs"/>
              </a:rPr>
              <a:t>diacetyl</a:t>
            </a:r>
            <a:r>
              <a:rPr lang="en-US" sz="1200" kern="1200" dirty="0" smtClean="0">
                <a:solidFill>
                  <a:schemeClr val="tx1"/>
                </a:solidFill>
                <a:effectLst/>
                <a:latin typeface="Arial" charset="0"/>
                <a:ea typeface="+mn-ea"/>
                <a:cs typeface="+mn-cs"/>
              </a:rPr>
              <a:t>, 2) have regulated areas for all </a:t>
            </a:r>
            <a:r>
              <a:rPr lang="en-US" sz="1200" kern="1200" dirty="0" err="1" smtClean="0">
                <a:solidFill>
                  <a:schemeClr val="tx1"/>
                </a:solidFill>
                <a:effectLst/>
                <a:latin typeface="Arial" charset="0"/>
                <a:ea typeface="+mn-ea"/>
                <a:cs typeface="+mn-cs"/>
              </a:rPr>
              <a:t>diacetyl</a:t>
            </a:r>
            <a:r>
              <a:rPr lang="en-US" sz="1200" kern="1200" dirty="0" smtClean="0">
                <a:solidFill>
                  <a:schemeClr val="tx1"/>
                </a:solidFill>
                <a:effectLst/>
                <a:latin typeface="Arial" charset="0"/>
                <a:ea typeface="+mn-ea"/>
                <a:cs typeface="+mn-cs"/>
              </a:rPr>
              <a:t> processes, 3) have controls to reduce exposures to the lowest feasible levels, 4) and they have to perform medical surveillance every six months for workers.  In addition, respirators are required for workers at all times when they’re working with </a:t>
            </a:r>
            <a:r>
              <a:rPr lang="en-US" sz="1200" kern="1200" dirty="0" err="1" smtClean="0">
                <a:solidFill>
                  <a:schemeClr val="tx1"/>
                </a:solidFill>
                <a:effectLst/>
                <a:latin typeface="Arial" charset="0"/>
                <a:ea typeface="+mn-ea"/>
                <a:cs typeface="+mn-cs"/>
              </a:rPr>
              <a:t>diacetyl</a:t>
            </a:r>
            <a:r>
              <a:rPr lang="en-US" sz="1200" kern="1200" dirty="0" smtClean="0">
                <a:solidFill>
                  <a:schemeClr val="tx1"/>
                </a:solidFill>
                <a:effectLst/>
                <a:latin typeface="Arial" charset="0"/>
                <a:ea typeface="+mn-ea"/>
                <a:cs typeface="+mn-cs"/>
              </a:rPr>
              <a:t>-containing powders or when there are measureable </a:t>
            </a:r>
            <a:r>
              <a:rPr lang="en-US" sz="1200" kern="1200" dirty="0" err="1" smtClean="0">
                <a:solidFill>
                  <a:schemeClr val="tx1"/>
                </a:solidFill>
                <a:effectLst/>
                <a:latin typeface="Arial" charset="0"/>
                <a:ea typeface="+mn-ea"/>
                <a:cs typeface="+mn-cs"/>
              </a:rPr>
              <a:t>diacetyl</a:t>
            </a:r>
            <a:r>
              <a:rPr lang="en-US" sz="1200" kern="1200" dirty="0" smtClean="0">
                <a:solidFill>
                  <a:schemeClr val="tx1"/>
                </a:solidFill>
                <a:effectLst/>
                <a:latin typeface="Arial" charset="0"/>
                <a:ea typeface="+mn-ea"/>
                <a:cs typeface="+mn-cs"/>
              </a:rPr>
              <a:t> levels which are defined as 8-hour exposures greater than 0.012 parts per million, and 15</a:t>
            </a:r>
            <a:r>
              <a:rPr lang="en-US" sz="1200" strike="sngStrike" kern="1200" dirty="0" smtClean="0">
                <a:solidFill>
                  <a:schemeClr val="tx1"/>
                </a:solidFill>
                <a:effectLst/>
                <a:latin typeface="Arial" charset="0"/>
                <a:ea typeface="+mn-ea"/>
                <a:cs typeface="+mn-cs"/>
              </a:rPr>
              <a:t> </a:t>
            </a:r>
            <a:r>
              <a:rPr lang="en-US" sz="1200" kern="1200" dirty="0" smtClean="0">
                <a:solidFill>
                  <a:schemeClr val="tx1"/>
                </a:solidFill>
                <a:effectLst/>
                <a:latin typeface="Arial" charset="0"/>
                <a:ea typeface="+mn-ea"/>
                <a:cs typeface="+mn-cs"/>
              </a:rPr>
              <a:t>minute exposures that are greater than 0.035 parts per million.</a:t>
            </a:r>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mn-ea"/>
                <a:cs typeface="+mn-cs"/>
              </a:rPr>
              <a:t>You may wonder if there are other groups that recommend exposure levels for </a:t>
            </a:r>
            <a:r>
              <a:rPr lang="en-US" sz="1200" kern="1200" dirty="0" err="1" smtClean="0">
                <a:solidFill>
                  <a:schemeClr val="tx1"/>
                </a:solidFill>
                <a:effectLst/>
                <a:latin typeface="Arial" charset="0"/>
                <a:ea typeface="+mn-ea"/>
                <a:cs typeface="+mn-cs"/>
              </a:rPr>
              <a:t>diacetyl</a:t>
            </a:r>
            <a:r>
              <a:rPr lang="en-US" sz="1200" kern="1200" dirty="0" smtClean="0">
                <a:solidFill>
                  <a:schemeClr val="tx1"/>
                </a:solidFill>
                <a:effectLst/>
                <a:latin typeface="Arial" charset="0"/>
                <a:ea typeface="+mn-ea"/>
                <a:cs typeface="+mn-cs"/>
              </a:rPr>
              <a:t> and </a:t>
            </a:r>
            <a:r>
              <a:rPr lang="en-US" sz="1200" kern="1200" dirty="0" err="1" smtClean="0">
                <a:solidFill>
                  <a:schemeClr val="tx1"/>
                </a:solidFill>
                <a:effectLst/>
                <a:latin typeface="Arial" charset="0"/>
                <a:ea typeface="+mn-ea"/>
                <a:cs typeface="+mn-cs"/>
              </a:rPr>
              <a:t>diacetyl</a:t>
            </a:r>
            <a:r>
              <a:rPr lang="en-US" sz="1200" kern="1200" dirty="0" smtClean="0">
                <a:solidFill>
                  <a:schemeClr val="tx1"/>
                </a:solidFill>
                <a:effectLst/>
                <a:latin typeface="Arial" charset="0"/>
                <a:ea typeface="+mn-ea"/>
                <a:cs typeface="+mn-cs"/>
              </a:rPr>
              <a:t> substitutes. In 2011, NIOSH recommended an 8-hour limit of 0.005 parts per million for </a:t>
            </a:r>
            <a:r>
              <a:rPr lang="en-US" sz="1200" kern="1200" dirty="0" err="1" smtClean="0">
                <a:solidFill>
                  <a:schemeClr val="tx1"/>
                </a:solidFill>
                <a:effectLst/>
                <a:latin typeface="Arial" charset="0"/>
                <a:ea typeface="+mn-ea"/>
                <a:cs typeface="+mn-cs"/>
              </a:rPr>
              <a:t>diacetyl</a:t>
            </a:r>
            <a:r>
              <a:rPr lang="en-US" sz="1200" kern="1200" dirty="0" smtClean="0">
                <a:solidFill>
                  <a:schemeClr val="tx1"/>
                </a:solidFill>
                <a:effectLst/>
                <a:latin typeface="Arial" charset="0"/>
                <a:ea typeface="+mn-ea"/>
                <a:cs typeface="+mn-cs"/>
              </a:rPr>
              <a:t>. This year in 2012, ACGIH, the American Conference of Governmental Industrial Hygienists, adopted an 8-hour limit of 0.01 parts per million.  In 2010 TERA, the Toxicology Excellence for Risk Assessment group proposed a level of 0.2 parts per million. For the substitutes like 2,3-pentanedione, in 2011, NIOSH developed a level of 0.009 parts per million. The point is we really don’t know which of these recommendations will be effective, so the best approach is to reduce exposures to as low as possible using these numbers to measure progress.  We recommend using the ACGIH limit as an industry best</a:t>
            </a:r>
            <a:r>
              <a:rPr lang="en-US" sz="1200" u="sng" kern="1200" dirty="0" smtClean="0">
                <a:solidFill>
                  <a:schemeClr val="tx1"/>
                </a:solidFill>
                <a:effectLst/>
                <a:latin typeface="Arial" charset="0"/>
                <a:ea typeface="+mn-ea"/>
                <a:cs typeface="+mn-cs"/>
              </a:rPr>
              <a:t> </a:t>
            </a:r>
            <a:r>
              <a:rPr lang="en-US" sz="1200" kern="1200" dirty="0" smtClean="0">
                <a:solidFill>
                  <a:schemeClr val="tx1"/>
                </a:solidFill>
                <a:effectLst/>
                <a:latin typeface="Arial" charset="0"/>
                <a:ea typeface="+mn-ea"/>
                <a:cs typeface="+mn-cs"/>
              </a:rPr>
              <a:t>practice  standard until a more formal standard is adopted. Also, you’ll notice that that 0.01 ppm for </a:t>
            </a:r>
            <a:r>
              <a:rPr lang="en-US" sz="1200" kern="1200" dirty="0" err="1" smtClean="0">
                <a:solidFill>
                  <a:schemeClr val="tx1"/>
                </a:solidFill>
                <a:effectLst/>
                <a:latin typeface="Arial" charset="0"/>
                <a:ea typeface="+mn-ea"/>
                <a:cs typeface="+mn-cs"/>
              </a:rPr>
              <a:t>diacetyl</a:t>
            </a:r>
            <a:r>
              <a:rPr lang="en-US" sz="1200" kern="1200" dirty="0" smtClean="0">
                <a:solidFill>
                  <a:schemeClr val="tx1"/>
                </a:solidFill>
                <a:effectLst/>
                <a:latin typeface="Arial" charset="0"/>
                <a:ea typeface="+mn-ea"/>
                <a:cs typeface="+mn-cs"/>
              </a:rPr>
              <a:t> is very similar to the 0.009 ppm for the 2,3-pentanedione developed by NIOSH. Throughout this training today, I want you to remember 0.01 ppm as the exposure limit that we’re going to compare everything to.</a:t>
            </a:r>
          </a:p>
          <a:p>
            <a:endParaRPr lang="en-US" dirty="0"/>
          </a:p>
        </p:txBody>
      </p:sp>
      <p:sp>
        <p:nvSpPr>
          <p:cNvPr id="4" name="Slide Number Placeholder 3"/>
          <p:cNvSpPr>
            <a:spLocks noGrp="1"/>
          </p:cNvSpPr>
          <p:nvPr>
            <p:ph type="sldNum" sz="quarter" idx="10"/>
          </p:nvPr>
        </p:nvSpPr>
        <p:spPr/>
        <p:txBody>
          <a:bodyPr/>
          <a:lstStyle/>
          <a:p>
            <a:pPr>
              <a:defRPr/>
            </a:pPr>
            <a:fld id="{FC4A1744-2360-4119-B58A-187770239BB5}" type="slidenum">
              <a:rPr lang="en-US" smtClean="0"/>
              <a:pPr>
                <a:defRPr/>
              </a:pPr>
              <a:t>15</a:t>
            </a:fld>
            <a:endParaRPr lang="en-US"/>
          </a:p>
        </p:txBody>
      </p:sp>
    </p:spTree>
    <p:extLst>
      <p:ext uri="{BB962C8B-B14F-4D97-AF65-F5344CB8AC3E}">
        <p14:creationId xmlns:p14="http://schemas.microsoft.com/office/powerpoint/2010/main" val="32151154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mn-ea"/>
                <a:cs typeface="+mn-cs"/>
              </a:rPr>
              <a:t>You may also wonder if there are other OSHA standards for other flavorings.  There are OSHA standards for chemicals such as acetaldehyde, acetic acid, formic acid, furfural, and sulfur dioxide. There may also be OSHA PELs for other chemicals that you use in the flavoring industry, but notice as we take a look at the OSHA permissible exposure limits or PELs for 8 hour average exposures, we see that the exposure levels are a lot higher for these chemicals as compared to </a:t>
            </a:r>
            <a:r>
              <a:rPr lang="en-US" sz="1200" kern="1200" dirty="0" err="1" smtClean="0">
                <a:solidFill>
                  <a:schemeClr val="tx1"/>
                </a:solidFill>
                <a:effectLst/>
                <a:latin typeface="Arial" charset="0"/>
                <a:ea typeface="+mn-ea"/>
                <a:cs typeface="+mn-cs"/>
              </a:rPr>
              <a:t>diacetyl</a:t>
            </a:r>
            <a:r>
              <a:rPr lang="en-US" sz="1200" kern="1200" dirty="0" smtClean="0">
                <a:solidFill>
                  <a:schemeClr val="tx1"/>
                </a:solidFill>
                <a:effectLst/>
                <a:latin typeface="Arial" charset="0"/>
                <a:ea typeface="+mn-ea"/>
                <a:cs typeface="+mn-cs"/>
              </a:rPr>
              <a:t>. Looking at 200 ppm for acetaldehyde, 10 ppm for acetic acid, and 5 ppm for formic acid—we compare that to 0.01 ppm that we were talking about in the previous slide for </a:t>
            </a:r>
            <a:r>
              <a:rPr lang="en-US" sz="1200" kern="1200" dirty="0" err="1" smtClean="0">
                <a:solidFill>
                  <a:schemeClr val="tx1"/>
                </a:solidFill>
                <a:effectLst/>
                <a:latin typeface="Arial" charset="0"/>
                <a:ea typeface="+mn-ea"/>
                <a:cs typeface="+mn-cs"/>
              </a:rPr>
              <a:t>diacetyl</a:t>
            </a:r>
            <a:r>
              <a:rPr lang="en-US" sz="1200" kern="1200" dirty="0" smtClean="0">
                <a:solidFill>
                  <a:schemeClr val="tx1"/>
                </a:solidFill>
                <a:effectLst/>
                <a:latin typeface="Arial" charset="0"/>
                <a:ea typeface="+mn-ea"/>
                <a:cs typeface="+mn-cs"/>
              </a:rPr>
              <a:t> exposures. These limits are set a lot higher, and important for work with high quantities of these materials. However, for normal work in flavoring facilities, our biggest concern is really </a:t>
            </a:r>
            <a:r>
              <a:rPr lang="en-US" sz="1200" kern="1200" dirty="0" err="1" smtClean="0">
                <a:solidFill>
                  <a:schemeClr val="tx1"/>
                </a:solidFill>
                <a:effectLst/>
                <a:latin typeface="Arial" charset="0"/>
                <a:ea typeface="+mn-ea"/>
                <a:cs typeface="+mn-cs"/>
              </a:rPr>
              <a:t>diacetyl</a:t>
            </a:r>
            <a:r>
              <a:rPr lang="en-US" sz="1200" kern="1200" dirty="0" smtClean="0">
                <a:solidFill>
                  <a:schemeClr val="tx1"/>
                </a:solidFill>
                <a:effectLst/>
                <a:latin typeface="Arial" charset="0"/>
                <a:ea typeface="+mn-ea"/>
                <a:cs typeface="+mn-cs"/>
              </a:rPr>
              <a:t> since you can have an exposure exceeding the 0.01 ppm exposure limit with very small quantities. It is also important to  realize that there are more than 2,000 individual flavorings, and less than 100 of these flavorings have exposure limits. </a:t>
            </a:r>
          </a:p>
          <a:p>
            <a:endParaRPr lang="en-US" dirty="0"/>
          </a:p>
        </p:txBody>
      </p:sp>
      <p:sp>
        <p:nvSpPr>
          <p:cNvPr id="4" name="Slide Number Placeholder 3"/>
          <p:cNvSpPr>
            <a:spLocks noGrp="1"/>
          </p:cNvSpPr>
          <p:nvPr>
            <p:ph type="sldNum" sz="quarter" idx="10"/>
          </p:nvPr>
        </p:nvSpPr>
        <p:spPr/>
        <p:txBody>
          <a:bodyPr/>
          <a:lstStyle/>
          <a:p>
            <a:pPr>
              <a:defRPr/>
            </a:pPr>
            <a:fld id="{FC4A1744-2360-4119-B58A-187770239BB5}" type="slidenum">
              <a:rPr lang="en-US" smtClean="0"/>
              <a:pPr>
                <a:defRPr/>
              </a:pPr>
              <a:t>16</a:t>
            </a:fld>
            <a:endParaRPr lang="en-US"/>
          </a:p>
        </p:txBody>
      </p:sp>
    </p:spTree>
    <p:extLst>
      <p:ext uri="{BB962C8B-B14F-4D97-AF65-F5344CB8AC3E}">
        <p14:creationId xmlns:p14="http://schemas.microsoft.com/office/powerpoint/2010/main" val="33825794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Rot="1" noChangeAspect="1" noChangeArrowheads="1" noTextEdit="1"/>
          </p:cNvSpPr>
          <p:nvPr>
            <p:ph type="sldImg"/>
          </p:nvPr>
        </p:nvSpPr>
        <p:spPr>
          <a:ln/>
        </p:spPr>
      </p:sp>
      <p:sp>
        <p:nvSpPr>
          <p:cNvPr id="47106" name="Rectangle 3"/>
          <p:cNvSpPr>
            <a:spLocks noGrp="1" noChangeArrowheads="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mn-ea"/>
                <a:cs typeface="+mn-cs"/>
              </a:rPr>
              <a:t>For this next part, we’re going to give you an overview of flavoring exposures.  Our training goals for this section are to understand that some flavorings may cause lung injury under some conditions, and to know where to find a listing of flavorings that may cause lung injury.</a:t>
            </a:r>
          </a:p>
          <a:p>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mn-ea"/>
                <a:cs typeface="+mn-cs"/>
              </a:rPr>
              <a:t>So why are exposures hard to predict in flavoring manufacturing? Like we said before, there are more than 2,000 flavorings. Some have irritant properties that cause you to cough or cause burning in your nose or throat. Others, like </a:t>
            </a:r>
            <a:r>
              <a:rPr lang="en-US" sz="1200" kern="1200" dirty="0" err="1" smtClean="0">
                <a:solidFill>
                  <a:schemeClr val="tx1"/>
                </a:solidFill>
                <a:effectLst/>
                <a:latin typeface="Arial" charset="0"/>
                <a:ea typeface="+mn-ea"/>
                <a:cs typeface="+mn-cs"/>
              </a:rPr>
              <a:t>diacetyl</a:t>
            </a:r>
            <a:r>
              <a:rPr lang="en-US" sz="1200" kern="1200" dirty="0" smtClean="0">
                <a:solidFill>
                  <a:schemeClr val="tx1"/>
                </a:solidFill>
                <a:effectLst/>
                <a:latin typeface="Arial" charset="0"/>
                <a:ea typeface="+mn-ea"/>
                <a:cs typeface="+mn-cs"/>
              </a:rPr>
              <a:t> don’t cause irritation.  A small number of flavorings have exposure limits. For many other flavorings, we don’t have enough information to determine whether or not they are a respiratory health hazard. Working in the flavoring industry, you have exposures to different forms</a:t>
            </a:r>
            <a:r>
              <a:rPr lang="en-US" sz="1200" u="sng" kern="1200" dirty="0" smtClean="0">
                <a:solidFill>
                  <a:schemeClr val="tx1"/>
                </a:solidFill>
                <a:effectLst/>
                <a:latin typeface="Arial" charset="0"/>
                <a:ea typeface="+mn-ea"/>
                <a:cs typeface="+mn-cs"/>
              </a:rPr>
              <a:t> </a:t>
            </a:r>
            <a:r>
              <a:rPr lang="en-US" sz="1200" kern="1200" dirty="0" smtClean="0">
                <a:solidFill>
                  <a:schemeClr val="tx1"/>
                </a:solidFill>
                <a:effectLst/>
                <a:latin typeface="Arial" charset="0"/>
                <a:ea typeface="+mn-ea"/>
                <a:cs typeface="+mn-cs"/>
              </a:rPr>
              <a:t>of these flavorings including pure or neat flavorings, concentrated liquid and powder mixtures, and low concentration final products. You also have multiple processes, like mixing, heating, and packaging, each of which likely have very different exposures even when using the same flavorings. Finally, since most of your work involves batch processes—with production volumes and finished flavorings varying both day-to-day, and by season, exposures can be very different on any given day.  As you listen to the presentation today, it is very important to remember that there has been only limited research on hazards from breathing flavorings, most of it on </a:t>
            </a:r>
            <a:r>
              <a:rPr lang="en-US" sz="1200" kern="1200" dirty="0" err="1" smtClean="0">
                <a:solidFill>
                  <a:schemeClr val="tx1"/>
                </a:solidFill>
                <a:effectLst/>
                <a:latin typeface="Arial" charset="0"/>
                <a:ea typeface="+mn-ea"/>
                <a:cs typeface="+mn-cs"/>
              </a:rPr>
              <a:t>diacetyl</a:t>
            </a:r>
            <a:r>
              <a:rPr lang="en-US" sz="1200" kern="1200" dirty="0" smtClean="0">
                <a:solidFill>
                  <a:schemeClr val="tx1"/>
                </a:solidFill>
                <a:effectLst/>
                <a:latin typeface="Arial" charset="0"/>
                <a:ea typeface="+mn-ea"/>
                <a:cs typeface="+mn-cs"/>
              </a:rPr>
              <a:t>.</a:t>
            </a:r>
          </a:p>
          <a:p>
            <a:endParaRPr lang="en-US" dirty="0"/>
          </a:p>
        </p:txBody>
      </p:sp>
      <p:sp>
        <p:nvSpPr>
          <p:cNvPr id="4" name="Slide Number Placeholder 3"/>
          <p:cNvSpPr>
            <a:spLocks noGrp="1"/>
          </p:cNvSpPr>
          <p:nvPr>
            <p:ph type="sldNum" sz="quarter" idx="10"/>
          </p:nvPr>
        </p:nvSpPr>
        <p:spPr/>
        <p:txBody>
          <a:bodyPr/>
          <a:lstStyle/>
          <a:p>
            <a:pPr>
              <a:defRPr/>
            </a:pPr>
            <a:fld id="{FC4A1744-2360-4119-B58A-187770239BB5}" type="slidenum">
              <a:rPr lang="en-US" smtClean="0"/>
              <a:pPr>
                <a:defRPr/>
              </a:pPr>
              <a:t>18</a:t>
            </a:fld>
            <a:endParaRPr lang="en-US"/>
          </a:p>
        </p:txBody>
      </p:sp>
    </p:spTree>
    <p:extLst>
      <p:ext uri="{BB962C8B-B14F-4D97-AF65-F5344CB8AC3E}">
        <p14:creationId xmlns:p14="http://schemas.microsoft.com/office/powerpoint/2010/main" val="1691249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mn-ea"/>
                <a:cs typeface="+mn-cs"/>
              </a:rPr>
              <a:t>So you might want to know if there is a list of flavorings that might be hazardous when inhaled. The Flavor and Extract Manufacturers Association or FEMA has a list of High Priority flavorings. They define High Priority flavorings as flavorings that may cause respiratory injury when:  exposure levels are high, with repeated exposures at lower levels, and when flavorings are processed using heat, when they’re processed without proper exposure controls. These High Priority flavorings should be labeled to alert workers that they require careful handling. This list covers most of the major exposures at flavoring facilities. However, it is important to realize that this list is not comprehensive and each flavoring company should use other sources of information to determine if flavorings not listed may be a respiratory hazard.</a:t>
            </a:r>
          </a:p>
          <a:p>
            <a:endParaRPr lang="en-US" dirty="0"/>
          </a:p>
        </p:txBody>
      </p:sp>
      <p:sp>
        <p:nvSpPr>
          <p:cNvPr id="4" name="Slide Number Placeholder 3"/>
          <p:cNvSpPr>
            <a:spLocks noGrp="1"/>
          </p:cNvSpPr>
          <p:nvPr>
            <p:ph type="sldNum" sz="quarter" idx="10"/>
          </p:nvPr>
        </p:nvSpPr>
        <p:spPr/>
        <p:txBody>
          <a:bodyPr/>
          <a:lstStyle/>
          <a:p>
            <a:pPr>
              <a:defRPr/>
            </a:pPr>
            <a:fld id="{FC4A1744-2360-4119-B58A-187770239BB5}" type="slidenum">
              <a:rPr lang="en-US" smtClean="0"/>
              <a:pPr>
                <a:defRPr/>
              </a:pPr>
              <a:t>19</a:t>
            </a:fld>
            <a:endParaRPr lang="en-US"/>
          </a:p>
        </p:txBody>
      </p:sp>
    </p:spTree>
    <p:extLst>
      <p:ext uri="{BB962C8B-B14F-4D97-AF65-F5344CB8AC3E}">
        <p14:creationId xmlns:p14="http://schemas.microsoft.com/office/powerpoint/2010/main" val="15316585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mn-ea"/>
                <a:cs typeface="+mn-cs"/>
              </a:rPr>
              <a:t>This presentation was produced under grant number SH223041160F8 from the Occupational Safety and Health Administration, U.S. Department of Labor. It does not necessarily reflect the views or policies of the U.S. Department of Labor, nor does mention of trade names, commercial products or organizations imply endorsement by the U.S. government.</a:t>
            </a:r>
          </a:p>
          <a:p>
            <a:endParaRPr lang="en-US" dirty="0"/>
          </a:p>
        </p:txBody>
      </p:sp>
      <p:sp>
        <p:nvSpPr>
          <p:cNvPr id="4" name="Slide Number Placeholder 3"/>
          <p:cNvSpPr>
            <a:spLocks noGrp="1"/>
          </p:cNvSpPr>
          <p:nvPr>
            <p:ph type="sldNum" sz="quarter" idx="10"/>
          </p:nvPr>
        </p:nvSpPr>
        <p:spPr/>
        <p:txBody>
          <a:bodyPr/>
          <a:lstStyle/>
          <a:p>
            <a:pPr>
              <a:defRPr/>
            </a:pPr>
            <a:fld id="{FC4A1744-2360-4119-B58A-187770239BB5}" type="slidenum">
              <a:rPr lang="en-US" smtClean="0"/>
              <a:pPr>
                <a:defRPr/>
              </a:pPr>
              <a:t>2</a:t>
            </a:fld>
            <a:endParaRPr lang="en-US"/>
          </a:p>
        </p:txBody>
      </p:sp>
    </p:spTree>
    <p:extLst>
      <p:ext uri="{BB962C8B-B14F-4D97-AF65-F5344CB8AC3E}">
        <p14:creationId xmlns:p14="http://schemas.microsoft.com/office/powerpoint/2010/main" val="38363900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mn-ea"/>
                <a:cs typeface="+mn-cs"/>
              </a:rPr>
              <a:t>What are the FEMA High Priority flavorings? There is a list of 27 different flavorings, at the top you have a list of </a:t>
            </a:r>
            <a:r>
              <a:rPr lang="en-US" sz="1200" kern="1200" dirty="0" err="1" smtClean="0">
                <a:solidFill>
                  <a:schemeClr val="tx1"/>
                </a:solidFill>
                <a:effectLst/>
                <a:latin typeface="Arial" charset="0"/>
                <a:ea typeface="+mn-ea"/>
                <a:cs typeface="+mn-cs"/>
              </a:rPr>
              <a:t>diacetyl</a:t>
            </a:r>
            <a:r>
              <a:rPr lang="en-US" sz="1200" kern="1200" dirty="0" smtClean="0">
                <a:solidFill>
                  <a:schemeClr val="tx1"/>
                </a:solidFill>
                <a:effectLst/>
                <a:latin typeface="Arial" charset="0"/>
                <a:ea typeface="+mn-ea"/>
                <a:cs typeface="+mn-cs"/>
              </a:rPr>
              <a:t> and </a:t>
            </a:r>
            <a:r>
              <a:rPr lang="en-US" sz="1200" kern="1200" dirty="0" err="1" smtClean="0">
                <a:solidFill>
                  <a:schemeClr val="tx1"/>
                </a:solidFill>
                <a:effectLst/>
                <a:latin typeface="Arial" charset="0"/>
                <a:ea typeface="+mn-ea"/>
                <a:cs typeface="+mn-cs"/>
              </a:rPr>
              <a:t>diacetyl</a:t>
            </a:r>
            <a:r>
              <a:rPr lang="en-US" sz="1200" kern="1200" dirty="0" smtClean="0">
                <a:solidFill>
                  <a:schemeClr val="tx1"/>
                </a:solidFill>
                <a:effectLst/>
                <a:latin typeface="Arial" charset="0"/>
                <a:ea typeface="+mn-ea"/>
                <a:cs typeface="+mn-cs"/>
              </a:rPr>
              <a:t> substitutes. That makes up seven of the 27 flavorings, examples are:  </a:t>
            </a:r>
            <a:r>
              <a:rPr lang="en-US" sz="1200" kern="1200" dirty="0" err="1" smtClean="0">
                <a:solidFill>
                  <a:schemeClr val="tx1"/>
                </a:solidFill>
                <a:effectLst/>
                <a:latin typeface="Arial" charset="0"/>
                <a:ea typeface="+mn-ea"/>
                <a:cs typeface="+mn-cs"/>
              </a:rPr>
              <a:t>acetoin</a:t>
            </a:r>
            <a:r>
              <a:rPr lang="en-US" sz="1200" kern="1200" dirty="0" smtClean="0">
                <a:solidFill>
                  <a:schemeClr val="tx1"/>
                </a:solidFill>
                <a:effectLst/>
                <a:latin typeface="Arial" charset="0"/>
                <a:ea typeface="+mn-ea"/>
                <a:cs typeface="+mn-cs"/>
              </a:rPr>
              <a:t>, </a:t>
            </a:r>
            <a:r>
              <a:rPr lang="en-US" sz="1200" kern="1200" dirty="0" err="1" smtClean="0">
                <a:solidFill>
                  <a:schemeClr val="tx1"/>
                </a:solidFill>
                <a:effectLst/>
                <a:latin typeface="Arial" charset="0"/>
                <a:ea typeface="+mn-ea"/>
                <a:cs typeface="+mn-cs"/>
              </a:rPr>
              <a:t>diacetyl</a:t>
            </a:r>
            <a:r>
              <a:rPr lang="en-US" sz="1200" kern="1200" dirty="0" smtClean="0">
                <a:solidFill>
                  <a:schemeClr val="tx1"/>
                </a:solidFill>
                <a:effectLst/>
                <a:latin typeface="Arial" charset="0"/>
                <a:ea typeface="+mn-ea"/>
                <a:cs typeface="+mn-cs"/>
              </a:rPr>
              <a:t>, and some of the substitutes like </a:t>
            </a:r>
            <a:r>
              <a:rPr lang="en-US" sz="1200" kern="1200" dirty="0" err="1" smtClean="0">
                <a:solidFill>
                  <a:schemeClr val="tx1"/>
                </a:solidFill>
                <a:effectLst/>
                <a:latin typeface="Arial" charset="0"/>
                <a:ea typeface="+mn-ea"/>
                <a:cs typeface="+mn-cs"/>
              </a:rPr>
              <a:t>diacetyl</a:t>
            </a:r>
            <a:r>
              <a:rPr lang="en-US" sz="1200" kern="1200" dirty="0" smtClean="0">
                <a:solidFill>
                  <a:schemeClr val="tx1"/>
                </a:solidFill>
                <a:effectLst/>
                <a:latin typeface="Arial" charset="0"/>
                <a:ea typeface="+mn-ea"/>
                <a:cs typeface="+mn-cs"/>
              </a:rPr>
              <a:t> </a:t>
            </a:r>
            <a:r>
              <a:rPr lang="en-US" sz="1200" kern="1200" dirty="0" err="1" smtClean="0">
                <a:solidFill>
                  <a:schemeClr val="tx1"/>
                </a:solidFill>
                <a:effectLst/>
                <a:latin typeface="Arial" charset="0"/>
                <a:ea typeface="+mn-ea"/>
                <a:cs typeface="+mn-cs"/>
              </a:rPr>
              <a:t>trimers</a:t>
            </a:r>
            <a:r>
              <a:rPr lang="en-US" sz="1200" kern="1200" dirty="0" smtClean="0">
                <a:solidFill>
                  <a:schemeClr val="tx1"/>
                </a:solidFill>
                <a:effectLst/>
                <a:latin typeface="Arial" charset="0"/>
                <a:ea typeface="+mn-ea"/>
                <a:cs typeface="+mn-cs"/>
              </a:rPr>
              <a:t>, 2,3-heptanedione, 2,3-hexanedione. The other 20 flavorings are things like acetic acid, acetaldehyde, formic acid and several other flavorings. It is extremely important that you watch out for these flavoring chemicals and make sure that you use proper exposure controls when working with them.  These flavorings may cause respiratory injury when not properly handled.</a:t>
            </a:r>
          </a:p>
          <a:p>
            <a:endParaRPr lang="en-US" dirty="0"/>
          </a:p>
        </p:txBody>
      </p:sp>
      <p:sp>
        <p:nvSpPr>
          <p:cNvPr id="4" name="Slide Number Placeholder 3"/>
          <p:cNvSpPr>
            <a:spLocks noGrp="1"/>
          </p:cNvSpPr>
          <p:nvPr>
            <p:ph type="sldNum" sz="quarter" idx="10"/>
          </p:nvPr>
        </p:nvSpPr>
        <p:spPr/>
        <p:txBody>
          <a:bodyPr/>
          <a:lstStyle/>
          <a:p>
            <a:pPr>
              <a:defRPr/>
            </a:pPr>
            <a:fld id="{FC4A1744-2360-4119-B58A-187770239BB5}" type="slidenum">
              <a:rPr lang="en-US" smtClean="0"/>
              <a:pPr>
                <a:defRPr/>
              </a:pPr>
              <a:t>20</a:t>
            </a:fld>
            <a:endParaRPr lang="en-US"/>
          </a:p>
        </p:txBody>
      </p:sp>
    </p:spTree>
    <p:extLst>
      <p:ext uri="{BB962C8B-B14F-4D97-AF65-F5344CB8AC3E}">
        <p14:creationId xmlns:p14="http://schemas.microsoft.com/office/powerpoint/2010/main" val="32529533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mn-ea"/>
                <a:cs typeface="+mn-cs"/>
              </a:rPr>
              <a:t>What about natural flavoring complexes? Things like capsaicin and some of the different oils like balsam fir, bitter almond, garlic, grapefruit, lemon, lime, mustard, onion, or orange. These natural flavoring complexes may also cause irritation and respiratory symptoms when they are not handled properly. However, unlike </a:t>
            </a:r>
            <a:r>
              <a:rPr lang="en-US" sz="1200" kern="1200" dirty="0" err="1" smtClean="0">
                <a:solidFill>
                  <a:schemeClr val="tx1"/>
                </a:solidFill>
                <a:effectLst/>
                <a:latin typeface="Arial" charset="0"/>
                <a:ea typeface="+mn-ea"/>
                <a:cs typeface="+mn-cs"/>
              </a:rPr>
              <a:t>diacetyl</a:t>
            </a:r>
            <a:r>
              <a:rPr lang="en-US" sz="1200" kern="1200" dirty="0" smtClean="0">
                <a:solidFill>
                  <a:schemeClr val="tx1"/>
                </a:solidFill>
                <a:effectLst/>
                <a:latin typeface="Arial" charset="0"/>
                <a:ea typeface="+mn-ea"/>
                <a:cs typeface="+mn-cs"/>
              </a:rPr>
              <a:t>, most of these have warning properties like nose or throat irritation that alert workers to reduce their exposure.</a:t>
            </a:r>
          </a:p>
          <a:p>
            <a:endParaRPr lang="en-US" dirty="0"/>
          </a:p>
        </p:txBody>
      </p:sp>
      <p:sp>
        <p:nvSpPr>
          <p:cNvPr id="4" name="Slide Number Placeholder 3"/>
          <p:cNvSpPr>
            <a:spLocks noGrp="1"/>
          </p:cNvSpPr>
          <p:nvPr>
            <p:ph type="sldNum" sz="quarter" idx="10"/>
          </p:nvPr>
        </p:nvSpPr>
        <p:spPr/>
        <p:txBody>
          <a:bodyPr/>
          <a:lstStyle/>
          <a:p>
            <a:pPr>
              <a:defRPr/>
            </a:pPr>
            <a:fld id="{FC4A1744-2360-4119-B58A-187770239BB5}" type="slidenum">
              <a:rPr lang="en-US" smtClean="0"/>
              <a:pPr>
                <a:defRPr/>
              </a:pPr>
              <a:t>21</a:t>
            </a:fld>
            <a:endParaRPr lang="en-US"/>
          </a:p>
        </p:txBody>
      </p:sp>
    </p:spTree>
    <p:extLst>
      <p:ext uri="{BB962C8B-B14F-4D97-AF65-F5344CB8AC3E}">
        <p14:creationId xmlns:p14="http://schemas.microsoft.com/office/powerpoint/2010/main" val="33596455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txBox="1">
            <a:spLocks noGrp="1" noChangeArrowheads="1"/>
          </p:cNvSpPr>
          <p:nvPr/>
        </p:nvSpPr>
        <p:spPr bwMode="auto">
          <a:xfrm>
            <a:off x="4143375" y="9118600"/>
            <a:ext cx="3170238" cy="481013"/>
          </a:xfrm>
          <a:prstGeom prst="rect">
            <a:avLst/>
          </a:prstGeom>
          <a:noFill/>
          <a:ln w="9525">
            <a:noFill/>
            <a:miter lim="800000"/>
            <a:headEnd/>
            <a:tailEnd/>
          </a:ln>
        </p:spPr>
        <p:txBody>
          <a:bodyPr lIns="96648" tIns="48324" rIns="96648" bIns="48324" anchor="b"/>
          <a:lstStyle/>
          <a:p>
            <a:pPr algn="r" defTabSz="965200"/>
            <a:fld id="{0479CB16-DC77-48AD-869C-922BC4B2156C}" type="slidenum">
              <a:rPr lang="en-US" sz="1200"/>
              <a:pPr algn="r" defTabSz="965200"/>
              <a:t>22</a:t>
            </a:fld>
            <a:endParaRPr lang="en-US" sz="1200"/>
          </a:p>
        </p:txBody>
      </p:sp>
      <p:sp>
        <p:nvSpPr>
          <p:cNvPr id="17410" name="Rectangle 7"/>
          <p:cNvSpPr txBox="1">
            <a:spLocks noGrp="1" noChangeArrowheads="1"/>
          </p:cNvSpPr>
          <p:nvPr/>
        </p:nvSpPr>
        <p:spPr bwMode="auto">
          <a:xfrm>
            <a:off x="4144963" y="9121775"/>
            <a:ext cx="3170237" cy="479425"/>
          </a:xfrm>
          <a:prstGeom prst="rect">
            <a:avLst/>
          </a:prstGeom>
          <a:noFill/>
          <a:ln w="9525">
            <a:noFill/>
            <a:miter lim="800000"/>
            <a:headEnd/>
            <a:tailEnd/>
          </a:ln>
        </p:spPr>
        <p:txBody>
          <a:bodyPr lIns="96649" tIns="48325" rIns="96649" bIns="48325" anchor="b"/>
          <a:lstStyle/>
          <a:p>
            <a:pPr algn="r" defTabSz="950913" eaLnBrk="0" hangingPunct="0"/>
            <a:fld id="{887C07F8-28D9-4D49-99C5-579364215C37}" type="slidenum">
              <a:rPr lang="en-US" sz="1200">
                <a:ea typeface="ＭＳ Ｐゴシック"/>
                <a:cs typeface="ＭＳ Ｐゴシック"/>
              </a:rPr>
              <a:pPr algn="r" defTabSz="950913" eaLnBrk="0" hangingPunct="0"/>
              <a:t>22</a:t>
            </a:fld>
            <a:endParaRPr lang="en-US" sz="1200">
              <a:ea typeface="ＭＳ Ｐゴシック"/>
              <a:cs typeface="ＭＳ Ｐゴシック"/>
            </a:endParaRPr>
          </a:p>
        </p:txBody>
      </p:sp>
      <p:sp>
        <p:nvSpPr>
          <p:cNvPr id="17411" name="Rectangle 2"/>
          <p:cNvSpPr>
            <a:spLocks noGrp="1" noRot="1" noChangeAspect="1" noChangeArrowheads="1" noTextEdit="1"/>
          </p:cNvSpPr>
          <p:nvPr>
            <p:ph type="sldImg"/>
          </p:nvPr>
        </p:nvSpPr>
        <p:spPr>
          <a:xfrm>
            <a:off x="1258888" y="720725"/>
            <a:ext cx="4800600" cy="3600450"/>
          </a:xfrm>
          <a:ln/>
        </p:spPr>
      </p:sp>
      <p:sp>
        <p:nvSpPr>
          <p:cNvPr id="17412" name="Rectangle 3"/>
          <p:cNvSpPr>
            <a:spLocks noGrp="1" noChangeArrowheads="1"/>
          </p:cNvSpPr>
          <p:nvPr>
            <p:ph type="body" idx="1"/>
          </p:nvPr>
        </p:nvSpPr>
        <p:spPr>
          <a:xfrm>
            <a:off x="976313" y="4560888"/>
            <a:ext cx="5362575" cy="4319587"/>
          </a:xfrm>
          <a:noFill/>
          <a:ln/>
        </p:spPr>
        <p:txBody>
          <a:bodyPr lIns="96649" tIns="48325" rIns="96649" bIns="48325"/>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mn-ea"/>
                <a:cs typeface="+mn-cs"/>
              </a:rPr>
              <a:t>The training objectives of this section on health effects and medical surveillance are to 1) learn about respiratory health effects, 2) learn methods to detect possible flavorings-related health effects and 3) understand the importance of medical surveillance.</a:t>
            </a:r>
          </a:p>
          <a:p>
            <a:pPr eaLnBrk="1" hangingPunct="1"/>
            <a:endParaRPr 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mn-ea"/>
                <a:cs typeface="+mn-cs"/>
              </a:rPr>
              <a:t>We will start with some definitions.  The airways are tubes that carry air into and out of your lungs.  At the top right of the slide is a diagram of normal airway.  It has a large hollow opening to allow for the flow of air.  Note that the airway walls contain muscles, which will be discussed in the section on asthma. In airway disease, the airways become narrowed.  This narrowing causes a slowing of the flow of air into and out of your lungs. Bronchiolitis </a:t>
            </a:r>
            <a:r>
              <a:rPr lang="en-US" sz="1200" kern="1200" dirty="0" err="1" smtClean="0">
                <a:solidFill>
                  <a:schemeClr val="tx1"/>
                </a:solidFill>
                <a:effectLst/>
                <a:latin typeface="Arial" charset="0"/>
                <a:ea typeface="+mn-ea"/>
                <a:cs typeface="+mn-cs"/>
              </a:rPr>
              <a:t>Obliterans</a:t>
            </a:r>
            <a:r>
              <a:rPr lang="en-US" sz="1200" kern="1200" dirty="0" smtClean="0">
                <a:solidFill>
                  <a:schemeClr val="tx1"/>
                </a:solidFill>
                <a:effectLst/>
                <a:latin typeface="Arial" charset="0"/>
                <a:ea typeface="+mn-ea"/>
                <a:cs typeface="+mn-cs"/>
              </a:rPr>
              <a:t> Syndrome, abbreviated BOS, is a rare type of airway disease in the small airways in the lungs. It can be caused by injury from a chemical or from an infection. After injury, scars form causing the airways to narrow. One of the chemical causes of injury that leads to BOS is </a:t>
            </a:r>
            <a:r>
              <a:rPr lang="en-US" sz="1200" kern="1200" dirty="0" err="1" smtClean="0">
                <a:solidFill>
                  <a:schemeClr val="tx1"/>
                </a:solidFill>
                <a:effectLst/>
                <a:latin typeface="Arial" charset="0"/>
                <a:ea typeface="+mn-ea"/>
                <a:cs typeface="+mn-cs"/>
              </a:rPr>
              <a:t>diacetyl</a:t>
            </a:r>
            <a:r>
              <a:rPr lang="en-US" sz="1200" kern="1200" dirty="0" smtClean="0">
                <a:solidFill>
                  <a:schemeClr val="tx1"/>
                </a:solidFill>
                <a:effectLst/>
                <a:latin typeface="Arial" charset="0"/>
                <a:ea typeface="+mn-ea"/>
                <a:cs typeface="+mn-cs"/>
              </a:rPr>
              <a:t>, and there is increasing evidence this may be true for at least some of the </a:t>
            </a:r>
            <a:r>
              <a:rPr lang="en-US" sz="1200" kern="1200" dirty="0" err="1" smtClean="0">
                <a:solidFill>
                  <a:schemeClr val="tx1"/>
                </a:solidFill>
                <a:effectLst/>
                <a:latin typeface="Arial" charset="0"/>
                <a:ea typeface="+mn-ea"/>
                <a:cs typeface="+mn-cs"/>
              </a:rPr>
              <a:t>diacetyl</a:t>
            </a:r>
            <a:r>
              <a:rPr lang="en-US" sz="1200" kern="1200" dirty="0" smtClean="0">
                <a:solidFill>
                  <a:schemeClr val="tx1"/>
                </a:solidFill>
                <a:effectLst/>
                <a:latin typeface="Arial" charset="0"/>
                <a:ea typeface="+mn-ea"/>
                <a:cs typeface="+mn-cs"/>
              </a:rPr>
              <a:t> substitutes as well. The diagram on the lower right shows an airway that has been narrowed due to scarring.</a:t>
            </a:r>
          </a:p>
          <a:p>
            <a:endParaRPr lang="en-US" dirty="0"/>
          </a:p>
        </p:txBody>
      </p:sp>
      <p:sp>
        <p:nvSpPr>
          <p:cNvPr id="4" name="Slide Number Placeholder 3"/>
          <p:cNvSpPr>
            <a:spLocks noGrp="1"/>
          </p:cNvSpPr>
          <p:nvPr>
            <p:ph type="sldNum" sz="quarter" idx="10"/>
          </p:nvPr>
        </p:nvSpPr>
        <p:spPr/>
        <p:txBody>
          <a:bodyPr/>
          <a:lstStyle/>
          <a:p>
            <a:pPr>
              <a:defRPr/>
            </a:pPr>
            <a:fld id="{7C9E9C86-0F96-45E6-A723-95E9740AD9C0}" type="slidenum">
              <a:rPr lang="en-US" smtClean="0">
                <a:solidFill>
                  <a:prstClr val="black"/>
                </a:solidFill>
              </a:rPr>
              <a:pPr>
                <a:defRPr/>
              </a:pPr>
              <a:t>23</a:t>
            </a:fld>
            <a:endParaRPr lang="en-US">
              <a:solidFill>
                <a:prstClr val="black"/>
              </a:solidFill>
            </a:endParaRPr>
          </a:p>
        </p:txBody>
      </p:sp>
    </p:spTree>
    <p:extLst>
      <p:ext uri="{BB962C8B-B14F-4D97-AF65-F5344CB8AC3E}">
        <p14:creationId xmlns:p14="http://schemas.microsoft.com/office/powerpoint/2010/main" val="29680596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txBox="1">
            <a:spLocks noGrp="1" noChangeArrowheads="1"/>
          </p:cNvSpPr>
          <p:nvPr/>
        </p:nvSpPr>
        <p:spPr bwMode="auto">
          <a:xfrm>
            <a:off x="4143375" y="9118600"/>
            <a:ext cx="3170238" cy="481013"/>
          </a:xfrm>
          <a:prstGeom prst="rect">
            <a:avLst/>
          </a:prstGeom>
          <a:noFill/>
          <a:ln w="9525">
            <a:noFill/>
            <a:miter lim="800000"/>
            <a:headEnd/>
            <a:tailEnd/>
          </a:ln>
        </p:spPr>
        <p:txBody>
          <a:bodyPr lIns="96631" tIns="48316" rIns="96631" bIns="48316" anchor="b"/>
          <a:lstStyle/>
          <a:p>
            <a:pPr algn="r" defTabSz="965028"/>
            <a:fld id="{FAE16D33-B60B-438B-93AB-74965F3BDB4D}" type="slidenum">
              <a:rPr lang="en-US" sz="1200">
                <a:solidFill>
                  <a:prstClr val="black"/>
                </a:solidFill>
              </a:rPr>
              <a:pPr algn="r" defTabSz="965028"/>
              <a:t>24</a:t>
            </a:fld>
            <a:endParaRPr lang="en-US" sz="1200">
              <a:solidFill>
                <a:prstClr val="black"/>
              </a:solidFill>
            </a:endParaRPr>
          </a:p>
        </p:txBody>
      </p:sp>
      <p:sp>
        <p:nvSpPr>
          <p:cNvPr id="21506" name="Rectangle 7"/>
          <p:cNvSpPr txBox="1">
            <a:spLocks noGrp="1" noChangeArrowheads="1"/>
          </p:cNvSpPr>
          <p:nvPr/>
        </p:nvSpPr>
        <p:spPr bwMode="auto">
          <a:xfrm>
            <a:off x="4144965" y="9121777"/>
            <a:ext cx="3170237" cy="479425"/>
          </a:xfrm>
          <a:prstGeom prst="rect">
            <a:avLst/>
          </a:prstGeom>
          <a:noFill/>
          <a:ln w="9525">
            <a:noFill/>
            <a:miter lim="800000"/>
            <a:headEnd/>
            <a:tailEnd/>
          </a:ln>
        </p:spPr>
        <p:txBody>
          <a:bodyPr lIns="96632" tIns="48317" rIns="96632" bIns="48317" anchor="b"/>
          <a:lstStyle/>
          <a:p>
            <a:pPr algn="r" defTabSz="950744" eaLnBrk="0" hangingPunct="0"/>
            <a:fld id="{EEBF28C7-3D2E-47E6-B3DC-055947A709DC}" type="slidenum">
              <a:rPr lang="en-US" sz="1200">
                <a:solidFill>
                  <a:prstClr val="black"/>
                </a:solidFill>
                <a:ea typeface="ＭＳ Ｐゴシック"/>
                <a:cs typeface="ＭＳ Ｐゴシック"/>
              </a:rPr>
              <a:pPr algn="r" defTabSz="950744" eaLnBrk="0" hangingPunct="0"/>
              <a:t>24</a:t>
            </a:fld>
            <a:endParaRPr lang="en-US" sz="1200">
              <a:solidFill>
                <a:prstClr val="black"/>
              </a:solidFill>
              <a:ea typeface="ＭＳ Ｐゴシック"/>
              <a:cs typeface="ＭＳ Ｐゴシック"/>
            </a:endParaRPr>
          </a:p>
        </p:txBody>
      </p:sp>
      <p:sp>
        <p:nvSpPr>
          <p:cNvPr id="21507" name="Rectangle 2"/>
          <p:cNvSpPr>
            <a:spLocks noGrp="1" noRot="1" noChangeAspect="1" noChangeArrowheads="1" noTextEdit="1"/>
          </p:cNvSpPr>
          <p:nvPr>
            <p:ph type="sldImg"/>
          </p:nvPr>
        </p:nvSpPr>
        <p:spPr>
          <a:xfrm>
            <a:off x="1257300" y="720725"/>
            <a:ext cx="4802188" cy="3600450"/>
          </a:xfrm>
          <a:ln/>
        </p:spPr>
      </p:sp>
      <p:sp>
        <p:nvSpPr>
          <p:cNvPr id="21508" name="Rectangle 3"/>
          <p:cNvSpPr>
            <a:spLocks noGrp="1" noChangeArrowheads="1"/>
          </p:cNvSpPr>
          <p:nvPr>
            <p:ph type="body" idx="1"/>
          </p:nvPr>
        </p:nvSpPr>
        <p:spPr>
          <a:xfrm>
            <a:off x="976315" y="4560889"/>
            <a:ext cx="5362575" cy="4319587"/>
          </a:xfrm>
          <a:noFill/>
          <a:ln/>
        </p:spPr>
        <p:txBody>
          <a:bodyPr lIns="96632" tIns="48317" rIns="96632" bIns="48317"/>
          <a:lstStyle/>
          <a:p>
            <a:r>
              <a:rPr lang="en-US" sz="1200" kern="1200" dirty="0" smtClean="0">
                <a:solidFill>
                  <a:schemeClr val="tx1"/>
                </a:solidFill>
                <a:effectLst/>
                <a:latin typeface="Arial" charset="0"/>
                <a:ea typeface="+mn-ea"/>
                <a:cs typeface="+mn-cs"/>
              </a:rPr>
              <a:t>To better understand respiratory health effects, we will first review how the lungs work.  Normal lungs and airways are shown in the diagram on the right.  You breathe air in through your nose and mouth.  The air travels down through the throat, through the windpipe (trachea) and down into the airways in the lungs.  The airways get smaller and smaller before they finally end in the air sacs (alveoli).  The airway diseases we are discussing affect these smaller airways deep in the lungs.  From the air sacs, the air travels into the blood stream to be carried where it is needed throughout the body. The three major categories of respiratory health effects that may be seen with flavorings are 1) irritation, 2) airway disease and 3) allergy.  Airway irritation is common.  You most often feel irritation in the eyes, nose, and throat.   With higher exposure, you can feel irritation in the chest.  With even higher exposure, you may even feel some irritation on the skin.  The airway diseases that we will talk about in detail are BOS and asthma.  Allergies will be discussed briefly.  </a:t>
            </a:r>
            <a:endParaRPr lang="en-US" sz="1200" kern="1200" dirty="0">
              <a:solidFill>
                <a:schemeClr val="tx1"/>
              </a:solidFill>
              <a:effectLst/>
              <a:latin typeface="Arial" charset="0"/>
              <a:ea typeface="+mn-ea"/>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txBox="1">
            <a:spLocks noGrp="1" noChangeArrowheads="1"/>
          </p:cNvSpPr>
          <p:nvPr/>
        </p:nvSpPr>
        <p:spPr bwMode="auto">
          <a:xfrm>
            <a:off x="4143375" y="9118600"/>
            <a:ext cx="3170238" cy="481013"/>
          </a:xfrm>
          <a:prstGeom prst="rect">
            <a:avLst/>
          </a:prstGeom>
          <a:noFill/>
          <a:ln w="9525">
            <a:noFill/>
            <a:miter lim="800000"/>
            <a:headEnd/>
            <a:tailEnd/>
          </a:ln>
        </p:spPr>
        <p:txBody>
          <a:bodyPr lIns="96648" tIns="48324" rIns="96648" bIns="48324" anchor="b"/>
          <a:lstStyle/>
          <a:p>
            <a:pPr algn="r" defTabSz="965200"/>
            <a:fld id="{E8495A17-8C5E-4C7D-B7F2-4D451B59528F}" type="slidenum">
              <a:rPr lang="en-US" sz="1200"/>
              <a:pPr algn="r" defTabSz="965200"/>
              <a:t>25</a:t>
            </a:fld>
            <a:endParaRPr lang="en-US" sz="1200"/>
          </a:p>
        </p:txBody>
      </p:sp>
      <p:sp>
        <p:nvSpPr>
          <p:cNvPr id="23554" name="Rectangle 7"/>
          <p:cNvSpPr txBox="1">
            <a:spLocks noGrp="1" noChangeArrowheads="1"/>
          </p:cNvSpPr>
          <p:nvPr/>
        </p:nvSpPr>
        <p:spPr bwMode="auto">
          <a:xfrm>
            <a:off x="4144963" y="9121775"/>
            <a:ext cx="3170237" cy="479425"/>
          </a:xfrm>
          <a:prstGeom prst="rect">
            <a:avLst/>
          </a:prstGeom>
          <a:noFill/>
          <a:ln w="9525">
            <a:noFill/>
            <a:miter lim="800000"/>
            <a:headEnd/>
            <a:tailEnd/>
          </a:ln>
        </p:spPr>
        <p:txBody>
          <a:bodyPr lIns="96649" tIns="48325" rIns="96649" bIns="48325" anchor="b"/>
          <a:lstStyle/>
          <a:p>
            <a:pPr algn="r" defTabSz="950913" eaLnBrk="0" hangingPunct="0"/>
            <a:fld id="{605C2B7C-69C2-4D69-87BA-077D7D1A7477}" type="slidenum">
              <a:rPr lang="en-US" sz="1200">
                <a:ea typeface="ＭＳ Ｐゴシック"/>
                <a:cs typeface="ＭＳ Ｐゴシック"/>
              </a:rPr>
              <a:pPr algn="r" defTabSz="950913" eaLnBrk="0" hangingPunct="0"/>
              <a:t>25</a:t>
            </a:fld>
            <a:endParaRPr lang="en-US" sz="1200">
              <a:ea typeface="ＭＳ Ｐゴシック"/>
              <a:cs typeface="ＭＳ Ｐゴシック"/>
            </a:endParaRPr>
          </a:p>
        </p:txBody>
      </p:sp>
      <p:sp>
        <p:nvSpPr>
          <p:cNvPr id="23555" name="Rectangle 2"/>
          <p:cNvSpPr>
            <a:spLocks noGrp="1" noRot="1" noChangeAspect="1" noChangeArrowheads="1" noTextEdit="1"/>
          </p:cNvSpPr>
          <p:nvPr>
            <p:ph type="sldImg"/>
          </p:nvPr>
        </p:nvSpPr>
        <p:spPr>
          <a:xfrm>
            <a:off x="1258888" y="720725"/>
            <a:ext cx="4800600" cy="3600450"/>
          </a:xfrm>
          <a:ln/>
        </p:spPr>
      </p:sp>
      <p:sp>
        <p:nvSpPr>
          <p:cNvPr id="23556" name="Rectangle 3"/>
          <p:cNvSpPr>
            <a:spLocks noGrp="1" noChangeArrowheads="1"/>
          </p:cNvSpPr>
          <p:nvPr>
            <p:ph type="body" idx="1"/>
          </p:nvPr>
        </p:nvSpPr>
        <p:spPr>
          <a:xfrm>
            <a:off x="976313" y="4560888"/>
            <a:ext cx="5362575" cy="4319587"/>
          </a:xfrm>
          <a:noFill/>
          <a:ln/>
        </p:spPr>
        <p:txBody>
          <a:bodyPr lIns="96649" tIns="48325" rIns="96649" bIns="48325"/>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mn-ea"/>
                <a:cs typeface="+mn-cs"/>
              </a:rPr>
              <a:t>Both airway irritation and airway disease cause breathing symptoms.   Breathing symptoms are 1) cough, either a dry cough or a cough with phlegm, 2) wheeze, 3) chest tightness, or whistling in the chest, and 4) shortness of breath.  There are many different causes of breathing symptoms.</a:t>
            </a:r>
          </a:p>
          <a:p>
            <a:pPr eaLnBrk="1" hangingPunct="1"/>
            <a:endParaRPr 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txBox="1">
            <a:spLocks noGrp="1" noChangeArrowheads="1"/>
          </p:cNvSpPr>
          <p:nvPr/>
        </p:nvSpPr>
        <p:spPr bwMode="auto">
          <a:xfrm>
            <a:off x="4143375" y="9118600"/>
            <a:ext cx="3170238" cy="481013"/>
          </a:xfrm>
          <a:prstGeom prst="rect">
            <a:avLst/>
          </a:prstGeom>
          <a:noFill/>
          <a:ln w="9525">
            <a:noFill/>
            <a:miter lim="800000"/>
            <a:headEnd/>
            <a:tailEnd/>
          </a:ln>
        </p:spPr>
        <p:txBody>
          <a:bodyPr lIns="96648" tIns="48324" rIns="96648" bIns="48324" anchor="b"/>
          <a:lstStyle/>
          <a:p>
            <a:pPr algn="r" defTabSz="965200"/>
            <a:fld id="{AD436313-B70F-4236-A7BC-B15EBF03236B}" type="slidenum">
              <a:rPr lang="en-US" sz="1200"/>
              <a:pPr algn="r" defTabSz="965200"/>
              <a:t>26</a:t>
            </a:fld>
            <a:endParaRPr lang="en-US" sz="1200"/>
          </a:p>
        </p:txBody>
      </p:sp>
      <p:sp>
        <p:nvSpPr>
          <p:cNvPr id="25602" name="Rectangle 7"/>
          <p:cNvSpPr txBox="1">
            <a:spLocks noGrp="1" noChangeArrowheads="1"/>
          </p:cNvSpPr>
          <p:nvPr/>
        </p:nvSpPr>
        <p:spPr bwMode="auto">
          <a:xfrm>
            <a:off x="4144963" y="9121775"/>
            <a:ext cx="3170237" cy="479425"/>
          </a:xfrm>
          <a:prstGeom prst="rect">
            <a:avLst/>
          </a:prstGeom>
          <a:noFill/>
          <a:ln w="9525">
            <a:noFill/>
            <a:miter lim="800000"/>
            <a:headEnd/>
            <a:tailEnd/>
          </a:ln>
        </p:spPr>
        <p:txBody>
          <a:bodyPr lIns="96649" tIns="48325" rIns="96649" bIns="48325" anchor="b"/>
          <a:lstStyle/>
          <a:p>
            <a:pPr algn="r" defTabSz="950913" eaLnBrk="0" hangingPunct="0"/>
            <a:fld id="{6C114D16-F860-41E3-A1F9-37C5D2B6DCA3}" type="slidenum">
              <a:rPr lang="en-US" sz="1200">
                <a:ea typeface="ＭＳ Ｐゴシック"/>
                <a:cs typeface="ＭＳ Ｐゴシック"/>
              </a:rPr>
              <a:pPr algn="r" defTabSz="950913" eaLnBrk="0" hangingPunct="0"/>
              <a:t>26</a:t>
            </a:fld>
            <a:endParaRPr lang="en-US" sz="1200">
              <a:ea typeface="ＭＳ Ｐゴシック"/>
              <a:cs typeface="ＭＳ Ｐゴシック"/>
            </a:endParaRPr>
          </a:p>
        </p:txBody>
      </p:sp>
      <p:sp>
        <p:nvSpPr>
          <p:cNvPr id="25603" name="Rectangle 2"/>
          <p:cNvSpPr>
            <a:spLocks noGrp="1" noRot="1" noChangeAspect="1" noChangeArrowheads="1" noTextEdit="1"/>
          </p:cNvSpPr>
          <p:nvPr>
            <p:ph type="sldImg"/>
          </p:nvPr>
        </p:nvSpPr>
        <p:spPr>
          <a:xfrm>
            <a:off x="1258888" y="720725"/>
            <a:ext cx="4800600" cy="3600450"/>
          </a:xfrm>
          <a:ln/>
        </p:spPr>
      </p:sp>
      <p:sp>
        <p:nvSpPr>
          <p:cNvPr id="25604" name="Rectangle 3"/>
          <p:cNvSpPr>
            <a:spLocks noGrp="1" noChangeArrowheads="1"/>
          </p:cNvSpPr>
          <p:nvPr>
            <p:ph type="body" idx="1"/>
          </p:nvPr>
        </p:nvSpPr>
        <p:spPr>
          <a:xfrm>
            <a:off x="976313" y="4560888"/>
            <a:ext cx="5362575" cy="4319587"/>
          </a:xfrm>
          <a:noFill/>
          <a:ln/>
        </p:spPr>
        <p:txBody>
          <a:bodyPr lIns="96649" tIns="48325" rIns="96649" bIns="48325"/>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mn-ea"/>
                <a:cs typeface="+mn-cs"/>
              </a:rPr>
              <a:t>Common causes of breathing symptoms include colds and other respiratory infections, cigarette smoking, as well as the three health effects that we are discussing today: airway irritation; the airway diseases asthma and BOS, and allergies; environmental allergies such as </a:t>
            </a:r>
            <a:r>
              <a:rPr lang="en-US" sz="1200" kern="1200" dirty="0" err="1" smtClean="0">
                <a:solidFill>
                  <a:schemeClr val="tx1"/>
                </a:solidFill>
                <a:effectLst/>
                <a:latin typeface="Arial" charset="0"/>
                <a:ea typeface="+mn-ea"/>
                <a:cs typeface="+mn-cs"/>
              </a:rPr>
              <a:t>hayfever</a:t>
            </a:r>
            <a:r>
              <a:rPr lang="en-US" sz="1200" kern="1200" dirty="0" smtClean="0">
                <a:solidFill>
                  <a:schemeClr val="tx1"/>
                </a:solidFill>
                <a:effectLst/>
                <a:latin typeface="Arial" charset="0"/>
                <a:ea typeface="+mn-ea"/>
                <a:cs typeface="+mn-cs"/>
              </a:rPr>
              <a:t>; and other lung diseases such as chronic obstructive pulmonary disease (COPD).  COPD is a common disease in smokers. However, the medical tests for COPD show similar results to BOS from flavoring chemicals.  A medical evaluation is often needed to know the cause of the breathing symptoms, and it is important that you tell your doctor about your exposure to flavorings</a:t>
            </a:r>
            <a:r>
              <a:rPr lang="en-US" sz="1200" kern="1200" baseline="0" dirty="0" smtClean="0">
                <a:solidFill>
                  <a:schemeClr val="tx1"/>
                </a:solidFill>
                <a:effectLst/>
                <a:latin typeface="Arial" charset="0"/>
                <a:ea typeface="+mn-ea"/>
                <a:cs typeface="+mn-cs"/>
              </a:rPr>
              <a:t> </a:t>
            </a:r>
            <a:r>
              <a:rPr lang="en-US" sz="1200" kern="1200" dirty="0" smtClean="0">
                <a:solidFill>
                  <a:schemeClr val="tx1"/>
                </a:solidFill>
                <a:effectLst/>
                <a:latin typeface="Arial" charset="0"/>
                <a:ea typeface="+mn-ea"/>
                <a:cs typeface="+mn-cs"/>
              </a:rPr>
              <a:t>if you develop breathing symptoms.</a:t>
            </a:r>
          </a:p>
          <a:p>
            <a:pPr eaLnBrk="1" hangingPunct="1"/>
            <a:endParaRPr lang="en-US"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txBox="1">
            <a:spLocks noGrp="1" noChangeArrowheads="1"/>
          </p:cNvSpPr>
          <p:nvPr/>
        </p:nvSpPr>
        <p:spPr bwMode="auto">
          <a:xfrm>
            <a:off x="4143375" y="9120188"/>
            <a:ext cx="3170238" cy="479425"/>
          </a:xfrm>
          <a:prstGeom prst="rect">
            <a:avLst/>
          </a:prstGeom>
          <a:noFill/>
          <a:ln w="9525">
            <a:noFill/>
            <a:miter lim="800000"/>
            <a:headEnd/>
            <a:tailEnd/>
          </a:ln>
        </p:spPr>
        <p:txBody>
          <a:bodyPr lIns="96658" tIns="48329" rIns="96658" bIns="48329" anchor="b"/>
          <a:lstStyle/>
          <a:p>
            <a:pPr algn="r" defTabSz="950913"/>
            <a:fld id="{C466DF4F-4348-4C79-B22F-835950EA4CF0}" type="slidenum">
              <a:rPr lang="en-US" sz="1200"/>
              <a:pPr algn="r" defTabSz="950913"/>
              <a:t>27</a:t>
            </a:fld>
            <a:endParaRPr lang="en-US" sz="1200"/>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mn-ea"/>
                <a:cs typeface="+mn-cs"/>
              </a:rPr>
              <a:t>It is important to diagnose BOS early! This is the true story of a worker who had BOS that was found too late. He was 29 years old.  He had no lung problems and he never smoked. He worked for 2 years as a flavor compounder. He did not often use a respirator, and when he did his beard prevented a good seal on his face.  He started to have breathing symptoms. The symptoms were mild at first.  He saw his doctor and was treated for bronchitis. This did not help. His symptoms got worse and worse. They got so bad that he had to stop working.  At that time he saw a doctor who knew about flavorings and BOS, and he was diagnosed with BOS.  But he already had severe disease.  Because there is no treatment for BOS, there was nothing that could be done to make his breathing better.  He was not able to work or do many other things that he liked to do again, like play ball with his children.  If his disease had been diagnosed early when his symptoms were mild, he would have still been able to do a lot more things.   </a:t>
            </a:r>
          </a:p>
          <a:p>
            <a:pPr eaLnBrk="1" hangingPunct="1"/>
            <a:endParaRPr lang="en-US"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txBox="1">
            <a:spLocks noGrp="1" noChangeArrowheads="1"/>
          </p:cNvSpPr>
          <p:nvPr/>
        </p:nvSpPr>
        <p:spPr bwMode="auto">
          <a:xfrm>
            <a:off x="4143375" y="9118600"/>
            <a:ext cx="3170238" cy="481013"/>
          </a:xfrm>
          <a:prstGeom prst="rect">
            <a:avLst/>
          </a:prstGeom>
          <a:noFill/>
          <a:ln w="9525">
            <a:noFill/>
            <a:miter lim="800000"/>
            <a:headEnd/>
            <a:tailEnd/>
          </a:ln>
        </p:spPr>
        <p:txBody>
          <a:bodyPr lIns="96631" tIns="48316" rIns="96631" bIns="48316" anchor="b"/>
          <a:lstStyle/>
          <a:p>
            <a:pPr algn="r" defTabSz="965028"/>
            <a:fld id="{FD9AF16E-236C-46DF-BA11-3FA410E82EBF}" type="slidenum">
              <a:rPr lang="en-US" sz="1200">
                <a:solidFill>
                  <a:prstClr val="black"/>
                </a:solidFill>
              </a:rPr>
              <a:pPr algn="r" defTabSz="965028"/>
              <a:t>28</a:t>
            </a:fld>
            <a:endParaRPr lang="en-US" sz="1200">
              <a:solidFill>
                <a:prstClr val="black"/>
              </a:solidFill>
            </a:endParaRPr>
          </a:p>
        </p:txBody>
      </p:sp>
      <p:sp>
        <p:nvSpPr>
          <p:cNvPr id="29698" name="Rectangle 7"/>
          <p:cNvSpPr txBox="1">
            <a:spLocks noGrp="1" noChangeArrowheads="1"/>
          </p:cNvSpPr>
          <p:nvPr/>
        </p:nvSpPr>
        <p:spPr bwMode="auto">
          <a:xfrm>
            <a:off x="4144965" y="9121777"/>
            <a:ext cx="3170237" cy="479425"/>
          </a:xfrm>
          <a:prstGeom prst="rect">
            <a:avLst/>
          </a:prstGeom>
          <a:noFill/>
          <a:ln w="9525">
            <a:noFill/>
            <a:miter lim="800000"/>
            <a:headEnd/>
            <a:tailEnd/>
          </a:ln>
        </p:spPr>
        <p:txBody>
          <a:bodyPr lIns="96632" tIns="48317" rIns="96632" bIns="48317" anchor="b"/>
          <a:lstStyle/>
          <a:p>
            <a:pPr algn="r" defTabSz="950744" eaLnBrk="0" hangingPunct="0"/>
            <a:fld id="{CF65D379-BB7A-42F0-8CD7-886E71A2E8FD}" type="slidenum">
              <a:rPr lang="en-US" sz="1200">
                <a:solidFill>
                  <a:prstClr val="black"/>
                </a:solidFill>
                <a:ea typeface="ＭＳ Ｐゴシック"/>
                <a:cs typeface="ＭＳ Ｐゴシック"/>
              </a:rPr>
              <a:pPr algn="r" defTabSz="950744" eaLnBrk="0" hangingPunct="0"/>
              <a:t>28</a:t>
            </a:fld>
            <a:endParaRPr lang="en-US" sz="1200">
              <a:solidFill>
                <a:prstClr val="black"/>
              </a:solidFill>
              <a:ea typeface="ＭＳ Ｐゴシック"/>
              <a:cs typeface="ＭＳ Ｐゴシック"/>
            </a:endParaRPr>
          </a:p>
        </p:txBody>
      </p:sp>
      <p:sp>
        <p:nvSpPr>
          <p:cNvPr id="29699" name="Rectangle 2"/>
          <p:cNvSpPr>
            <a:spLocks noGrp="1" noRot="1" noChangeAspect="1" noChangeArrowheads="1" noTextEdit="1"/>
          </p:cNvSpPr>
          <p:nvPr>
            <p:ph type="sldImg"/>
          </p:nvPr>
        </p:nvSpPr>
        <p:spPr>
          <a:xfrm>
            <a:off x="1257300" y="720725"/>
            <a:ext cx="4802188" cy="3600450"/>
          </a:xfrm>
          <a:ln/>
        </p:spPr>
      </p:sp>
      <p:sp>
        <p:nvSpPr>
          <p:cNvPr id="29700" name="Rectangle 3"/>
          <p:cNvSpPr>
            <a:spLocks noGrp="1" noChangeArrowheads="1"/>
          </p:cNvSpPr>
          <p:nvPr>
            <p:ph type="body" idx="1"/>
          </p:nvPr>
        </p:nvSpPr>
        <p:spPr>
          <a:xfrm>
            <a:off x="976315" y="4560889"/>
            <a:ext cx="5362575" cy="4319587"/>
          </a:xfrm>
          <a:noFill/>
          <a:ln/>
        </p:spPr>
        <p:txBody>
          <a:bodyPr lIns="96632" tIns="48317" rIns="96632" bIns="48317"/>
          <a:lstStyle/>
          <a:p>
            <a:r>
              <a:rPr lang="en-US" sz="1200" kern="1200" dirty="0" smtClean="0">
                <a:solidFill>
                  <a:schemeClr val="tx1"/>
                </a:solidFill>
                <a:effectLst/>
                <a:latin typeface="Arial" charset="0"/>
                <a:ea typeface="+mn-ea"/>
                <a:cs typeface="+mn-cs"/>
              </a:rPr>
              <a:t>Flavorings can cause irritation and sometimes even injury. Irritation is the most common health effect from flavorings. The diagram on the right shows an airway.  It is a normal airway.  The airway does not change when there is just irritation.  The first symptoms of irritation are burning in the throat, nose and eyes, and sometimes there can also be burning in the chest, cough and chest tightness.  Breathing symptoms due to irritation are usually mild and the symptoms get better away when you get away from the exposure that is causing the irritation.  Injury to the airway can occur when there is a high level of exposure to very irritating flavorings.  Irritating flavorings have good warning properties.  This means that they cause symptoms at lower levels of exposure, which can warn you about the exposure before injury occurs. Some, but not all, of the high priority flavorings cause irritation.</a:t>
            </a:r>
            <a:endParaRPr lang="en-US" sz="1200" kern="1200" dirty="0">
              <a:solidFill>
                <a:schemeClr val="tx1"/>
              </a:solidFill>
              <a:effectLst/>
              <a:latin typeface="Arial" charset="0"/>
              <a:ea typeface="+mn-ea"/>
              <a:cs typeface="+mn-cs"/>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txBox="1">
            <a:spLocks noGrp="1" noChangeArrowheads="1"/>
          </p:cNvSpPr>
          <p:nvPr/>
        </p:nvSpPr>
        <p:spPr bwMode="auto">
          <a:xfrm>
            <a:off x="4143375" y="9120189"/>
            <a:ext cx="3170238" cy="479425"/>
          </a:xfrm>
          <a:prstGeom prst="rect">
            <a:avLst/>
          </a:prstGeom>
          <a:noFill/>
          <a:ln w="9525">
            <a:noFill/>
            <a:miter lim="800000"/>
            <a:headEnd/>
            <a:tailEnd/>
          </a:ln>
        </p:spPr>
        <p:txBody>
          <a:bodyPr lIns="96650" tIns="48324" rIns="96650" bIns="48324" anchor="b"/>
          <a:lstStyle/>
          <a:p>
            <a:pPr algn="r" defTabSz="950829"/>
            <a:fld id="{6614E971-D356-4D05-97EA-8B169592D3C9}" type="slidenum">
              <a:rPr lang="en-US" sz="1200">
                <a:solidFill>
                  <a:prstClr val="black"/>
                </a:solidFill>
              </a:rPr>
              <a:pPr algn="r" defTabSz="950829"/>
              <a:t>29</a:t>
            </a:fld>
            <a:endParaRPr lang="en-US" sz="1200">
              <a:solidFill>
                <a:prstClr val="black"/>
              </a:solidFill>
            </a:endParaRPr>
          </a:p>
        </p:txBody>
      </p:sp>
      <p:sp>
        <p:nvSpPr>
          <p:cNvPr id="31746" name="Rectangle 7"/>
          <p:cNvSpPr txBox="1">
            <a:spLocks noGrp="1" noChangeArrowheads="1"/>
          </p:cNvSpPr>
          <p:nvPr/>
        </p:nvSpPr>
        <p:spPr bwMode="auto">
          <a:xfrm>
            <a:off x="4144964" y="9121776"/>
            <a:ext cx="3170237" cy="479425"/>
          </a:xfrm>
          <a:prstGeom prst="rect">
            <a:avLst/>
          </a:prstGeom>
          <a:noFill/>
          <a:ln w="9525">
            <a:noFill/>
            <a:miter lim="800000"/>
            <a:headEnd/>
            <a:tailEnd/>
          </a:ln>
        </p:spPr>
        <p:txBody>
          <a:bodyPr lIns="96640" tIns="48321" rIns="96640" bIns="48321" anchor="b"/>
          <a:lstStyle/>
          <a:p>
            <a:pPr algn="r" defTabSz="950829" eaLnBrk="0" hangingPunct="0"/>
            <a:fld id="{94C6BCED-5BCF-4592-8F91-885CC0CA9FFC}" type="slidenum">
              <a:rPr lang="en-US" sz="1200">
                <a:solidFill>
                  <a:prstClr val="black"/>
                </a:solidFill>
                <a:ea typeface="ＭＳ Ｐゴシック"/>
                <a:cs typeface="ＭＳ Ｐゴシック"/>
              </a:rPr>
              <a:pPr algn="r" defTabSz="950829" eaLnBrk="0" hangingPunct="0"/>
              <a:t>29</a:t>
            </a:fld>
            <a:endParaRPr lang="en-US" sz="1200">
              <a:solidFill>
                <a:prstClr val="black"/>
              </a:solidFill>
              <a:ea typeface="ＭＳ Ｐゴシック"/>
              <a:cs typeface="ＭＳ Ｐゴシック"/>
            </a:endParaRPr>
          </a:p>
        </p:txBody>
      </p:sp>
      <p:sp>
        <p:nvSpPr>
          <p:cNvPr id="31747" name="Rectangle 2"/>
          <p:cNvSpPr>
            <a:spLocks noGrp="1" noRot="1" noChangeAspect="1" noChangeArrowheads="1" noTextEdit="1"/>
          </p:cNvSpPr>
          <p:nvPr>
            <p:ph type="sldImg"/>
          </p:nvPr>
        </p:nvSpPr>
        <p:spPr>
          <a:xfrm>
            <a:off x="1257300" y="720725"/>
            <a:ext cx="4802188" cy="3600450"/>
          </a:xfrm>
          <a:ln/>
        </p:spPr>
      </p:sp>
      <p:sp>
        <p:nvSpPr>
          <p:cNvPr id="31748" name="Rectangle 3"/>
          <p:cNvSpPr>
            <a:spLocks noGrp="1" noChangeArrowheads="1"/>
          </p:cNvSpPr>
          <p:nvPr>
            <p:ph type="body" idx="1"/>
          </p:nvPr>
        </p:nvSpPr>
        <p:spPr>
          <a:xfrm>
            <a:off x="976314" y="4560889"/>
            <a:ext cx="5362575" cy="4319587"/>
          </a:xfrm>
          <a:noFill/>
          <a:ln/>
        </p:spPr>
        <p:txBody>
          <a:bodyPr lIns="96640" tIns="48321" rIns="96640" bIns="48321"/>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mn-ea"/>
                <a:cs typeface="+mn-cs"/>
              </a:rPr>
              <a:t>Some flavorings can trigger asthma attacks. During an asthma attack, the muscles in the wall of the airway tighten, the airways become inflamed, and they narrow. The symptoms may be mild or severe depending on how much inflammation and narrowing occur. Treatment with medications is often needed. There is good medical treatment for asthma. As shown by the green arrow, with medications, the airways return to normal. </a:t>
            </a:r>
          </a:p>
          <a:p>
            <a:pPr eaLnBrk="1" hangingPunct="1"/>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mn-ea"/>
                <a:cs typeface="+mn-cs"/>
              </a:rPr>
              <a:t>You may wonder why we’re providing training on this topic.  OSHA is very interested in flavorings. In fact, they have dedicated an entire web page to flavorings-related lung disease.  So we’re here to provide information to workers about the signs and symptoms of potential flavoring-related lung disease, ways to detect lung disease that may be related to flavoring exposure, and methods to reduce exposure to flavorings associated with lung disease.</a:t>
            </a:r>
          </a:p>
          <a:p>
            <a:endParaRPr lang="en-US" dirty="0"/>
          </a:p>
        </p:txBody>
      </p:sp>
      <p:sp>
        <p:nvSpPr>
          <p:cNvPr id="4" name="Slide Number Placeholder 3"/>
          <p:cNvSpPr>
            <a:spLocks noGrp="1"/>
          </p:cNvSpPr>
          <p:nvPr>
            <p:ph type="sldNum" sz="quarter" idx="10"/>
          </p:nvPr>
        </p:nvSpPr>
        <p:spPr/>
        <p:txBody>
          <a:bodyPr/>
          <a:lstStyle/>
          <a:p>
            <a:pPr>
              <a:defRPr/>
            </a:pPr>
            <a:fld id="{FC4A1744-2360-4119-B58A-187770239BB5}" type="slidenum">
              <a:rPr lang="en-US" smtClean="0"/>
              <a:pPr>
                <a:defRPr/>
              </a:pPr>
              <a:t>3</a:t>
            </a:fld>
            <a:endParaRPr lang="en-US"/>
          </a:p>
        </p:txBody>
      </p:sp>
    </p:spTree>
    <p:extLst>
      <p:ext uri="{BB962C8B-B14F-4D97-AF65-F5344CB8AC3E}">
        <p14:creationId xmlns:p14="http://schemas.microsoft.com/office/powerpoint/2010/main" val="27478342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4143375" y="9118600"/>
            <a:ext cx="3170238" cy="481013"/>
          </a:xfrm>
          <a:prstGeom prst="rect">
            <a:avLst/>
          </a:prstGeom>
          <a:noFill/>
          <a:ln w="9525">
            <a:noFill/>
            <a:miter lim="800000"/>
            <a:headEnd/>
            <a:tailEnd/>
          </a:ln>
        </p:spPr>
        <p:txBody>
          <a:bodyPr lIns="96648" tIns="48324" rIns="96648" bIns="48324" anchor="b"/>
          <a:lstStyle/>
          <a:p>
            <a:pPr algn="r" defTabSz="965200"/>
            <a:fld id="{858C2F93-5110-48EA-9D67-06984F342A08}" type="slidenum">
              <a:rPr lang="en-US" sz="1200"/>
              <a:pPr algn="r" defTabSz="965200"/>
              <a:t>30</a:t>
            </a:fld>
            <a:endParaRPr lang="en-US" sz="1200"/>
          </a:p>
        </p:txBody>
      </p:sp>
      <p:sp>
        <p:nvSpPr>
          <p:cNvPr id="33794" name="Rectangle 7"/>
          <p:cNvSpPr txBox="1">
            <a:spLocks noGrp="1" noChangeArrowheads="1"/>
          </p:cNvSpPr>
          <p:nvPr/>
        </p:nvSpPr>
        <p:spPr bwMode="auto">
          <a:xfrm>
            <a:off x="4144963" y="9121775"/>
            <a:ext cx="3170237" cy="479425"/>
          </a:xfrm>
          <a:prstGeom prst="rect">
            <a:avLst/>
          </a:prstGeom>
          <a:noFill/>
          <a:ln w="9525">
            <a:noFill/>
            <a:miter lim="800000"/>
            <a:headEnd/>
            <a:tailEnd/>
          </a:ln>
        </p:spPr>
        <p:txBody>
          <a:bodyPr lIns="96649" tIns="48325" rIns="96649" bIns="48325" anchor="b"/>
          <a:lstStyle/>
          <a:p>
            <a:pPr algn="r" defTabSz="950913" eaLnBrk="0" hangingPunct="0"/>
            <a:fld id="{4467D7B0-2F42-48D0-9D8C-6A116A44D055}" type="slidenum">
              <a:rPr lang="en-US" sz="1200">
                <a:ea typeface="ＭＳ Ｐゴシック"/>
                <a:cs typeface="ＭＳ Ｐゴシック"/>
              </a:rPr>
              <a:pPr algn="r" defTabSz="950913" eaLnBrk="0" hangingPunct="0"/>
              <a:t>30</a:t>
            </a:fld>
            <a:endParaRPr lang="en-US" sz="1200">
              <a:ea typeface="ＭＳ Ｐゴシック"/>
              <a:cs typeface="ＭＳ Ｐゴシック"/>
            </a:endParaRPr>
          </a:p>
        </p:txBody>
      </p:sp>
      <p:sp>
        <p:nvSpPr>
          <p:cNvPr id="33795" name="Rectangle 2"/>
          <p:cNvSpPr>
            <a:spLocks noGrp="1" noRot="1" noChangeAspect="1" noChangeArrowheads="1" noTextEdit="1"/>
          </p:cNvSpPr>
          <p:nvPr>
            <p:ph type="sldImg"/>
          </p:nvPr>
        </p:nvSpPr>
        <p:spPr>
          <a:xfrm>
            <a:off x="1258888" y="720725"/>
            <a:ext cx="4800600" cy="3600450"/>
          </a:xfrm>
          <a:ln/>
        </p:spPr>
      </p:sp>
      <p:sp>
        <p:nvSpPr>
          <p:cNvPr id="33796" name="Rectangle 3"/>
          <p:cNvSpPr>
            <a:spLocks noGrp="1" noChangeArrowheads="1"/>
          </p:cNvSpPr>
          <p:nvPr>
            <p:ph type="body" idx="1"/>
          </p:nvPr>
        </p:nvSpPr>
        <p:spPr>
          <a:xfrm>
            <a:off x="976313" y="4560888"/>
            <a:ext cx="5362575" cy="4319587"/>
          </a:xfrm>
          <a:noFill/>
          <a:ln/>
        </p:spPr>
        <p:txBody>
          <a:bodyPr lIns="96649" tIns="48325" rIns="96649" bIns="48325"/>
          <a:lstStyle/>
          <a:p>
            <a:r>
              <a:rPr lang="en-US" sz="1200" kern="1200" dirty="0" smtClean="0">
                <a:solidFill>
                  <a:schemeClr val="tx1"/>
                </a:solidFill>
                <a:effectLst/>
                <a:latin typeface="Arial" charset="0"/>
                <a:ea typeface="+mn-ea"/>
                <a:cs typeface="+mn-cs"/>
              </a:rPr>
              <a:t>Asthma attacks can be triggered by irritating flavorings in workers who already have asthma. These irritating flavorings include some of the high priority flavorings, some of the natural oils described in the first section and capsaicin. The higher the irritant exposure, the higher the risk. Workers with asthma should be extra careful to avoid breathing in irritating flavors. </a:t>
            </a:r>
            <a:endParaRPr lang="en-US" sz="1200" kern="1200" dirty="0">
              <a:solidFill>
                <a:schemeClr val="tx1"/>
              </a:solidFill>
              <a:effectLst/>
              <a:latin typeface="Arial" charset="0"/>
              <a:ea typeface="+mn-ea"/>
              <a:cs typeface="+mn-cs"/>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txBox="1">
            <a:spLocks noGrp="1" noChangeArrowheads="1"/>
          </p:cNvSpPr>
          <p:nvPr/>
        </p:nvSpPr>
        <p:spPr bwMode="auto">
          <a:xfrm>
            <a:off x="4143375" y="9118600"/>
            <a:ext cx="3170238" cy="481013"/>
          </a:xfrm>
          <a:prstGeom prst="rect">
            <a:avLst/>
          </a:prstGeom>
          <a:noFill/>
          <a:ln w="9525">
            <a:noFill/>
            <a:miter lim="800000"/>
            <a:headEnd/>
            <a:tailEnd/>
          </a:ln>
        </p:spPr>
        <p:txBody>
          <a:bodyPr lIns="96648" tIns="48324" rIns="96648" bIns="48324" anchor="b"/>
          <a:lstStyle/>
          <a:p>
            <a:pPr algn="r" defTabSz="965200"/>
            <a:fld id="{3174DEDD-DA1C-4EF3-BBD2-1E9F8FE59AC5}" type="slidenum">
              <a:rPr lang="en-US" sz="1200"/>
              <a:pPr algn="r" defTabSz="965200"/>
              <a:t>31</a:t>
            </a:fld>
            <a:endParaRPr lang="en-US" sz="1200"/>
          </a:p>
        </p:txBody>
      </p:sp>
      <p:sp>
        <p:nvSpPr>
          <p:cNvPr id="35842" name="Rectangle 7"/>
          <p:cNvSpPr txBox="1">
            <a:spLocks noGrp="1" noChangeArrowheads="1"/>
          </p:cNvSpPr>
          <p:nvPr/>
        </p:nvSpPr>
        <p:spPr bwMode="auto">
          <a:xfrm>
            <a:off x="4144963" y="9121775"/>
            <a:ext cx="3170237" cy="479425"/>
          </a:xfrm>
          <a:prstGeom prst="rect">
            <a:avLst/>
          </a:prstGeom>
          <a:noFill/>
          <a:ln w="9525">
            <a:noFill/>
            <a:miter lim="800000"/>
            <a:headEnd/>
            <a:tailEnd/>
          </a:ln>
        </p:spPr>
        <p:txBody>
          <a:bodyPr lIns="96649" tIns="48325" rIns="96649" bIns="48325" anchor="b"/>
          <a:lstStyle/>
          <a:p>
            <a:pPr algn="r" defTabSz="950913" eaLnBrk="0" hangingPunct="0"/>
            <a:fld id="{BBB6CC33-1C45-4450-9D97-7BF3C0CFE855}" type="slidenum">
              <a:rPr lang="en-US" sz="1200">
                <a:ea typeface="ＭＳ Ｐゴシック"/>
                <a:cs typeface="ＭＳ Ｐゴシック"/>
              </a:rPr>
              <a:pPr algn="r" defTabSz="950913" eaLnBrk="0" hangingPunct="0"/>
              <a:t>31</a:t>
            </a:fld>
            <a:endParaRPr lang="en-US" sz="1200">
              <a:ea typeface="ＭＳ Ｐゴシック"/>
              <a:cs typeface="ＭＳ Ｐゴシック"/>
            </a:endParaRPr>
          </a:p>
        </p:txBody>
      </p:sp>
      <p:sp>
        <p:nvSpPr>
          <p:cNvPr id="35843" name="Rectangle 2"/>
          <p:cNvSpPr>
            <a:spLocks noGrp="1" noRot="1" noChangeAspect="1" noChangeArrowheads="1" noTextEdit="1"/>
          </p:cNvSpPr>
          <p:nvPr>
            <p:ph type="sldImg"/>
          </p:nvPr>
        </p:nvSpPr>
        <p:spPr>
          <a:xfrm>
            <a:off x="1258888" y="720725"/>
            <a:ext cx="4800600" cy="3600450"/>
          </a:xfrm>
          <a:ln/>
        </p:spPr>
      </p:sp>
      <p:sp>
        <p:nvSpPr>
          <p:cNvPr id="35844" name="Rectangle 3"/>
          <p:cNvSpPr>
            <a:spLocks noGrp="1" noChangeArrowheads="1"/>
          </p:cNvSpPr>
          <p:nvPr>
            <p:ph type="body" idx="1"/>
          </p:nvPr>
        </p:nvSpPr>
        <p:spPr>
          <a:xfrm>
            <a:off x="976313" y="4560888"/>
            <a:ext cx="5362575" cy="4319587"/>
          </a:xfrm>
          <a:noFill/>
          <a:ln/>
        </p:spPr>
        <p:txBody>
          <a:bodyPr lIns="96649" tIns="48325" rIns="96649" bIns="48325"/>
          <a:lstStyle/>
          <a:p>
            <a:r>
              <a:rPr lang="en-US" sz="1200" kern="1200" dirty="0" smtClean="0">
                <a:solidFill>
                  <a:schemeClr val="tx1"/>
                </a:solidFill>
                <a:effectLst/>
                <a:latin typeface="Arial" charset="0"/>
                <a:ea typeface="+mn-ea"/>
                <a:cs typeface="+mn-cs"/>
              </a:rPr>
              <a:t>Workers who have an allergy to some natural flavorings can develop symptoms of allergy when they work around them.   Allergic reactions are common in some industries, but not very common in the flavor industry. Symptoms can be like </a:t>
            </a:r>
            <a:r>
              <a:rPr lang="en-US" sz="1200" kern="1200" dirty="0" err="1" smtClean="0">
                <a:solidFill>
                  <a:schemeClr val="tx1"/>
                </a:solidFill>
                <a:effectLst/>
                <a:latin typeface="Arial" charset="0"/>
                <a:ea typeface="+mn-ea"/>
                <a:cs typeface="+mn-cs"/>
              </a:rPr>
              <a:t>hayfever</a:t>
            </a:r>
            <a:r>
              <a:rPr lang="en-US" sz="1200" kern="1200" dirty="0" smtClean="0">
                <a:solidFill>
                  <a:schemeClr val="tx1"/>
                </a:solidFill>
                <a:effectLst/>
                <a:latin typeface="Arial" charset="0"/>
                <a:ea typeface="+mn-ea"/>
                <a:cs typeface="+mn-cs"/>
              </a:rPr>
              <a:t>, with runny nose and itchy eyes.  Allergies can also trigger asthma. The natural flavorings that can trigger allergies include shellfish, fish, eggs, flour, and certain spices. Rarely, a more severe body-wide allergic reaction can occur, called anaphylaxis. In anaphylaxis, hives (welts) often form on the skin. There can also be swelling of the mouth or throat, chest tightness and shortness of breath. Anaphylaxis can be triggered by shellfish, fish, certain spices, peanuts and tree nuts.</a:t>
            </a:r>
            <a:endParaRPr lang="en-US" sz="1200" kern="1200" dirty="0">
              <a:solidFill>
                <a:schemeClr val="tx1"/>
              </a:solidFill>
              <a:effectLst/>
              <a:latin typeface="Arial" charset="0"/>
              <a:ea typeface="+mn-ea"/>
              <a:cs typeface="+mn-cs"/>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txBox="1">
            <a:spLocks noGrp="1" noChangeArrowheads="1"/>
          </p:cNvSpPr>
          <p:nvPr/>
        </p:nvSpPr>
        <p:spPr bwMode="auto">
          <a:xfrm>
            <a:off x="4143375" y="9118600"/>
            <a:ext cx="3170238" cy="481013"/>
          </a:xfrm>
          <a:prstGeom prst="rect">
            <a:avLst/>
          </a:prstGeom>
          <a:noFill/>
          <a:ln w="9525">
            <a:noFill/>
            <a:miter lim="800000"/>
            <a:headEnd/>
            <a:tailEnd/>
          </a:ln>
        </p:spPr>
        <p:txBody>
          <a:bodyPr lIns="96631" tIns="48316" rIns="96631" bIns="48316" anchor="b"/>
          <a:lstStyle/>
          <a:p>
            <a:pPr algn="r" defTabSz="965028"/>
            <a:fld id="{699B5EE9-9129-425A-BCDC-BF33408EE636}" type="slidenum">
              <a:rPr lang="en-US" sz="1200">
                <a:solidFill>
                  <a:prstClr val="black"/>
                </a:solidFill>
              </a:rPr>
              <a:pPr algn="r" defTabSz="965028"/>
              <a:t>32</a:t>
            </a:fld>
            <a:endParaRPr lang="en-US" sz="1200">
              <a:solidFill>
                <a:prstClr val="black"/>
              </a:solidFill>
            </a:endParaRPr>
          </a:p>
        </p:txBody>
      </p:sp>
      <p:sp>
        <p:nvSpPr>
          <p:cNvPr id="37890" name="Rectangle 7"/>
          <p:cNvSpPr txBox="1">
            <a:spLocks noGrp="1" noChangeArrowheads="1"/>
          </p:cNvSpPr>
          <p:nvPr/>
        </p:nvSpPr>
        <p:spPr bwMode="auto">
          <a:xfrm>
            <a:off x="4144965" y="9121777"/>
            <a:ext cx="3170237" cy="479425"/>
          </a:xfrm>
          <a:prstGeom prst="rect">
            <a:avLst/>
          </a:prstGeom>
          <a:noFill/>
          <a:ln w="9525">
            <a:noFill/>
            <a:miter lim="800000"/>
            <a:headEnd/>
            <a:tailEnd/>
          </a:ln>
        </p:spPr>
        <p:txBody>
          <a:bodyPr lIns="96632" tIns="48317" rIns="96632" bIns="48317" anchor="b"/>
          <a:lstStyle/>
          <a:p>
            <a:pPr algn="r" defTabSz="950744" eaLnBrk="0" hangingPunct="0"/>
            <a:fld id="{007A7EFD-6F24-4BCF-A2B7-6A49AF9ADDAE}" type="slidenum">
              <a:rPr lang="en-US" sz="1200">
                <a:solidFill>
                  <a:prstClr val="black"/>
                </a:solidFill>
                <a:ea typeface="ＭＳ Ｐゴシック"/>
                <a:cs typeface="ＭＳ Ｐゴシック"/>
              </a:rPr>
              <a:pPr algn="r" defTabSz="950744" eaLnBrk="0" hangingPunct="0"/>
              <a:t>32</a:t>
            </a:fld>
            <a:endParaRPr lang="en-US" sz="1200">
              <a:solidFill>
                <a:prstClr val="black"/>
              </a:solidFill>
              <a:ea typeface="ＭＳ Ｐゴシック"/>
              <a:cs typeface="ＭＳ Ｐゴシック"/>
            </a:endParaRPr>
          </a:p>
        </p:txBody>
      </p:sp>
      <p:sp>
        <p:nvSpPr>
          <p:cNvPr id="37891" name="Rectangle 2"/>
          <p:cNvSpPr>
            <a:spLocks noGrp="1" noRot="1" noChangeAspect="1" noChangeArrowheads="1" noTextEdit="1"/>
          </p:cNvSpPr>
          <p:nvPr>
            <p:ph type="sldImg"/>
          </p:nvPr>
        </p:nvSpPr>
        <p:spPr>
          <a:xfrm>
            <a:off x="1257300" y="720725"/>
            <a:ext cx="4802188" cy="3600450"/>
          </a:xfrm>
          <a:ln/>
        </p:spPr>
      </p:sp>
      <p:sp>
        <p:nvSpPr>
          <p:cNvPr id="37892" name="Rectangle 3"/>
          <p:cNvSpPr>
            <a:spLocks noGrp="1" noChangeArrowheads="1"/>
          </p:cNvSpPr>
          <p:nvPr>
            <p:ph type="body" idx="1"/>
          </p:nvPr>
        </p:nvSpPr>
        <p:spPr>
          <a:xfrm>
            <a:off x="976315" y="4560889"/>
            <a:ext cx="5362575" cy="4319587"/>
          </a:xfrm>
          <a:noFill/>
          <a:ln/>
        </p:spPr>
        <p:txBody>
          <a:bodyPr lIns="96632" tIns="48317" rIns="96632" bIns="48317"/>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mn-ea"/>
                <a:cs typeface="+mn-cs"/>
              </a:rPr>
              <a:t>The diagrams show the scarring that forms in the small airway in BOS.  BOS is less common than airway irritation or even the triggering of asthma. As described in the story, BOS can be a very severe disease for which there is no treatment. In early BOS, injury due to chemicals such as </a:t>
            </a:r>
            <a:r>
              <a:rPr lang="en-US" sz="1200" kern="1200" dirty="0" err="1" smtClean="0">
                <a:solidFill>
                  <a:schemeClr val="tx1"/>
                </a:solidFill>
                <a:effectLst/>
                <a:latin typeface="Arial" charset="0"/>
                <a:ea typeface="+mn-ea"/>
                <a:cs typeface="+mn-cs"/>
              </a:rPr>
              <a:t>diacetyl</a:t>
            </a:r>
            <a:r>
              <a:rPr lang="en-US" sz="1200" kern="1200" dirty="0" smtClean="0">
                <a:solidFill>
                  <a:schemeClr val="tx1"/>
                </a:solidFill>
                <a:effectLst/>
                <a:latin typeface="Arial" charset="0"/>
                <a:ea typeface="+mn-ea"/>
                <a:cs typeface="+mn-cs"/>
              </a:rPr>
              <a:t> and possibly </a:t>
            </a:r>
            <a:r>
              <a:rPr lang="en-US" sz="1200" kern="1200" dirty="0" err="1" smtClean="0">
                <a:solidFill>
                  <a:schemeClr val="tx1"/>
                </a:solidFill>
                <a:effectLst/>
                <a:latin typeface="Arial" charset="0"/>
                <a:ea typeface="+mn-ea"/>
                <a:cs typeface="+mn-cs"/>
              </a:rPr>
              <a:t>diacetyl</a:t>
            </a:r>
            <a:r>
              <a:rPr lang="en-US" sz="1200" kern="1200" dirty="0" smtClean="0">
                <a:solidFill>
                  <a:schemeClr val="tx1"/>
                </a:solidFill>
                <a:effectLst/>
                <a:latin typeface="Arial" charset="0"/>
                <a:ea typeface="+mn-ea"/>
                <a:cs typeface="+mn-cs"/>
              </a:rPr>
              <a:t> substitute causes inflammation in the airways and scars start to form. As more scars form, the airways get more narrow.  In late BOS, the airways are very narrow due to scarring. Unlike irritating flavorings, </a:t>
            </a:r>
            <a:r>
              <a:rPr lang="en-US" sz="1200" kern="1200" dirty="0" err="1" smtClean="0">
                <a:solidFill>
                  <a:schemeClr val="tx1"/>
                </a:solidFill>
                <a:effectLst/>
                <a:latin typeface="Arial" charset="0"/>
                <a:ea typeface="+mn-ea"/>
                <a:cs typeface="+mn-cs"/>
              </a:rPr>
              <a:t>diacetyl</a:t>
            </a:r>
            <a:r>
              <a:rPr lang="en-US" sz="1200" kern="1200" dirty="0" smtClean="0">
                <a:solidFill>
                  <a:schemeClr val="tx1"/>
                </a:solidFill>
                <a:effectLst/>
                <a:latin typeface="Arial" charset="0"/>
                <a:ea typeface="+mn-ea"/>
                <a:cs typeface="+mn-cs"/>
              </a:rPr>
              <a:t> and </a:t>
            </a:r>
            <a:r>
              <a:rPr lang="en-US" sz="1200" kern="1200" dirty="0" err="1" smtClean="0">
                <a:solidFill>
                  <a:schemeClr val="tx1"/>
                </a:solidFill>
                <a:effectLst/>
                <a:latin typeface="Arial" charset="0"/>
                <a:ea typeface="+mn-ea"/>
                <a:cs typeface="+mn-cs"/>
              </a:rPr>
              <a:t>diacetyl</a:t>
            </a:r>
            <a:r>
              <a:rPr lang="en-US" sz="1200" kern="1200" dirty="0" smtClean="0">
                <a:solidFill>
                  <a:schemeClr val="tx1"/>
                </a:solidFill>
                <a:effectLst/>
                <a:latin typeface="Arial" charset="0"/>
                <a:ea typeface="+mn-ea"/>
                <a:cs typeface="+mn-cs"/>
              </a:rPr>
              <a:t> substitutes do not have good warning properties.  This means that it is possible to be exposed to them at levels that are high enough to cause injury to the airway and you are not aware of it at the time.</a:t>
            </a:r>
          </a:p>
          <a:p>
            <a:pPr eaLnBrk="1" hangingPunct="1"/>
            <a:endParaRPr lang="en-US" dirty="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txBox="1">
            <a:spLocks noGrp="1" noChangeArrowheads="1"/>
          </p:cNvSpPr>
          <p:nvPr/>
        </p:nvSpPr>
        <p:spPr bwMode="auto">
          <a:xfrm>
            <a:off x="4143375" y="9120188"/>
            <a:ext cx="3170238" cy="479425"/>
          </a:xfrm>
          <a:prstGeom prst="rect">
            <a:avLst/>
          </a:prstGeom>
          <a:noFill/>
          <a:ln w="9525">
            <a:noFill/>
            <a:miter lim="800000"/>
            <a:headEnd/>
            <a:tailEnd/>
          </a:ln>
        </p:spPr>
        <p:txBody>
          <a:bodyPr lIns="96658" tIns="48329" rIns="96658" bIns="48329" anchor="b"/>
          <a:lstStyle/>
          <a:p>
            <a:pPr algn="r" defTabSz="950913"/>
            <a:fld id="{FA01F967-368B-4173-B342-62ADB6E76DD3}" type="slidenum">
              <a:rPr lang="en-US" sz="1200"/>
              <a:pPr algn="r" defTabSz="950913"/>
              <a:t>33</a:t>
            </a:fld>
            <a:endParaRPr lang="en-US" sz="1200"/>
          </a:p>
        </p:txBody>
      </p:sp>
      <p:sp>
        <p:nvSpPr>
          <p:cNvPr id="39938" name="Rectangle 7"/>
          <p:cNvSpPr txBox="1">
            <a:spLocks noGrp="1" noChangeArrowheads="1"/>
          </p:cNvSpPr>
          <p:nvPr/>
        </p:nvSpPr>
        <p:spPr bwMode="auto">
          <a:xfrm>
            <a:off x="4144963" y="9121775"/>
            <a:ext cx="3170237" cy="479425"/>
          </a:xfrm>
          <a:prstGeom prst="rect">
            <a:avLst/>
          </a:prstGeom>
          <a:noFill/>
          <a:ln w="9525">
            <a:noFill/>
            <a:miter lim="800000"/>
            <a:headEnd/>
            <a:tailEnd/>
          </a:ln>
        </p:spPr>
        <p:txBody>
          <a:bodyPr lIns="96649" tIns="48325" rIns="96649" bIns="48325" anchor="b"/>
          <a:lstStyle/>
          <a:p>
            <a:pPr algn="r" defTabSz="950913" eaLnBrk="0" hangingPunct="0"/>
            <a:fld id="{467543C0-2D20-4E03-8F82-A69F770FE0D7}" type="slidenum">
              <a:rPr lang="en-US" sz="1200">
                <a:ea typeface="ＭＳ Ｐゴシック"/>
                <a:cs typeface="ＭＳ Ｐゴシック"/>
              </a:rPr>
              <a:pPr algn="r" defTabSz="950913" eaLnBrk="0" hangingPunct="0"/>
              <a:t>33</a:t>
            </a:fld>
            <a:endParaRPr lang="en-US" sz="1200">
              <a:ea typeface="ＭＳ Ｐゴシック"/>
              <a:cs typeface="ＭＳ Ｐゴシック"/>
            </a:endParaRPr>
          </a:p>
        </p:txBody>
      </p:sp>
      <p:sp>
        <p:nvSpPr>
          <p:cNvPr id="39939" name="Rectangle 2"/>
          <p:cNvSpPr>
            <a:spLocks noGrp="1" noRot="1" noChangeAspect="1" noChangeArrowheads="1" noTextEdit="1"/>
          </p:cNvSpPr>
          <p:nvPr>
            <p:ph type="sldImg"/>
          </p:nvPr>
        </p:nvSpPr>
        <p:spPr>
          <a:xfrm>
            <a:off x="1258888" y="720725"/>
            <a:ext cx="4800600" cy="3600450"/>
          </a:xfrm>
          <a:ln/>
        </p:spPr>
      </p:sp>
      <p:sp>
        <p:nvSpPr>
          <p:cNvPr id="39940" name="Rectangle 3"/>
          <p:cNvSpPr>
            <a:spLocks noGrp="1" noChangeArrowheads="1"/>
          </p:cNvSpPr>
          <p:nvPr>
            <p:ph type="body" idx="1"/>
          </p:nvPr>
        </p:nvSpPr>
        <p:spPr>
          <a:xfrm>
            <a:off x="976313" y="4560888"/>
            <a:ext cx="5362575" cy="4319587"/>
          </a:xfrm>
          <a:noFill/>
          <a:ln/>
        </p:spPr>
        <p:txBody>
          <a:bodyPr lIns="96649" tIns="48325" rIns="96649" bIns="48325"/>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mn-ea"/>
                <a:cs typeface="+mn-cs"/>
              </a:rPr>
              <a:t>It is important to find BOS early. In early BOS, breathing symptoms are typically mild.  Although it will not make it better, removal from exposure can help prevent it from getting worse. In late BOS, breathing symptoms are severe. There is no treatment for BOS. Notice that there is no green arrow like there was on the asthma slide that showed medications help return the airway back to normal. Nothing makes BOS better.  That’s why both early diagnosis and prevention are so important.</a:t>
            </a:r>
          </a:p>
          <a:p>
            <a:pPr eaLnBrk="1" hangingPunct="1"/>
            <a:endParaRPr lang="en-US" dirty="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txBox="1">
            <a:spLocks noGrp="1" noChangeArrowheads="1"/>
          </p:cNvSpPr>
          <p:nvPr/>
        </p:nvSpPr>
        <p:spPr bwMode="auto">
          <a:xfrm>
            <a:off x="4143375" y="9118600"/>
            <a:ext cx="3170238" cy="481013"/>
          </a:xfrm>
          <a:prstGeom prst="rect">
            <a:avLst/>
          </a:prstGeom>
          <a:noFill/>
          <a:ln w="9525">
            <a:noFill/>
            <a:miter lim="800000"/>
            <a:headEnd/>
            <a:tailEnd/>
          </a:ln>
        </p:spPr>
        <p:txBody>
          <a:bodyPr lIns="96639" tIns="48320" rIns="96639" bIns="48320" anchor="b"/>
          <a:lstStyle/>
          <a:p>
            <a:pPr algn="r" defTabSz="965114"/>
            <a:fld id="{08DE9F39-DC5D-4BC2-AD76-86A001CAC072}" type="slidenum">
              <a:rPr lang="en-US" sz="1200"/>
              <a:pPr algn="r" defTabSz="965114"/>
              <a:t>34</a:t>
            </a:fld>
            <a:endParaRPr lang="en-US" sz="1200"/>
          </a:p>
        </p:txBody>
      </p:sp>
      <p:sp>
        <p:nvSpPr>
          <p:cNvPr id="41986" name="Rectangle 7"/>
          <p:cNvSpPr txBox="1">
            <a:spLocks noGrp="1" noChangeArrowheads="1"/>
          </p:cNvSpPr>
          <p:nvPr/>
        </p:nvSpPr>
        <p:spPr bwMode="auto">
          <a:xfrm>
            <a:off x="4144964" y="9121776"/>
            <a:ext cx="3170237" cy="479425"/>
          </a:xfrm>
          <a:prstGeom prst="rect">
            <a:avLst/>
          </a:prstGeom>
          <a:noFill/>
          <a:ln w="9525">
            <a:noFill/>
            <a:miter lim="800000"/>
            <a:headEnd/>
            <a:tailEnd/>
          </a:ln>
        </p:spPr>
        <p:txBody>
          <a:bodyPr lIns="96640" tIns="48321" rIns="96640" bIns="48321" anchor="b"/>
          <a:lstStyle/>
          <a:p>
            <a:pPr algn="r" defTabSz="950829" eaLnBrk="0" hangingPunct="0"/>
            <a:fld id="{72CE2C7F-4BC9-4334-A50C-F2EA8C2DE940}" type="slidenum">
              <a:rPr lang="en-US" sz="1200">
                <a:ea typeface="ＭＳ Ｐゴシック"/>
                <a:cs typeface="ＭＳ Ｐゴシック"/>
              </a:rPr>
              <a:pPr algn="r" defTabSz="950829" eaLnBrk="0" hangingPunct="0"/>
              <a:t>34</a:t>
            </a:fld>
            <a:endParaRPr lang="en-US" sz="1200">
              <a:ea typeface="ＭＳ Ｐゴシック"/>
              <a:cs typeface="ＭＳ Ｐゴシック"/>
            </a:endParaRPr>
          </a:p>
        </p:txBody>
      </p:sp>
      <p:sp>
        <p:nvSpPr>
          <p:cNvPr id="41987" name="Rectangle 2"/>
          <p:cNvSpPr>
            <a:spLocks noGrp="1" noRot="1" noChangeAspect="1" noChangeArrowheads="1" noTextEdit="1"/>
          </p:cNvSpPr>
          <p:nvPr>
            <p:ph type="sldImg"/>
          </p:nvPr>
        </p:nvSpPr>
        <p:spPr>
          <a:xfrm>
            <a:off x="1257300" y="720725"/>
            <a:ext cx="4802188" cy="3600450"/>
          </a:xfrm>
          <a:ln/>
        </p:spPr>
      </p:sp>
      <p:sp>
        <p:nvSpPr>
          <p:cNvPr id="41988" name="Rectangle 3"/>
          <p:cNvSpPr>
            <a:spLocks noGrp="1" noChangeArrowheads="1"/>
          </p:cNvSpPr>
          <p:nvPr>
            <p:ph type="body" idx="1"/>
          </p:nvPr>
        </p:nvSpPr>
        <p:spPr>
          <a:xfrm>
            <a:off x="976314" y="4560889"/>
            <a:ext cx="5362575" cy="4319587"/>
          </a:xfrm>
          <a:noFill/>
          <a:ln/>
        </p:spPr>
        <p:txBody>
          <a:bodyPr lIns="96640" tIns="48321" rIns="96640" bIns="48321"/>
          <a:lstStyle/>
          <a:p>
            <a:r>
              <a:rPr lang="en-US" sz="1200" kern="1200" dirty="0" smtClean="0">
                <a:solidFill>
                  <a:schemeClr val="tx1"/>
                </a:solidFill>
                <a:effectLst/>
                <a:latin typeface="Arial" charset="0"/>
                <a:ea typeface="+mn-ea"/>
                <a:cs typeface="+mn-cs"/>
              </a:rPr>
              <a:t>We strongly recommend that you avoid breathing in </a:t>
            </a:r>
            <a:r>
              <a:rPr lang="en-US" sz="1200" kern="1200" dirty="0" err="1" smtClean="0">
                <a:solidFill>
                  <a:schemeClr val="tx1"/>
                </a:solidFill>
                <a:effectLst/>
                <a:latin typeface="Arial" charset="0"/>
                <a:ea typeface="+mn-ea"/>
                <a:cs typeface="+mn-cs"/>
              </a:rPr>
              <a:t>diacetyl</a:t>
            </a:r>
            <a:r>
              <a:rPr lang="en-US" sz="1200" kern="1200" dirty="0" smtClean="0">
                <a:solidFill>
                  <a:schemeClr val="tx1"/>
                </a:solidFill>
                <a:effectLst/>
                <a:latin typeface="Arial" charset="0"/>
                <a:ea typeface="+mn-ea"/>
                <a:cs typeface="+mn-cs"/>
              </a:rPr>
              <a:t> and </a:t>
            </a:r>
            <a:r>
              <a:rPr lang="en-US" sz="1200" kern="1200" dirty="0" err="1" smtClean="0">
                <a:solidFill>
                  <a:schemeClr val="tx1"/>
                </a:solidFill>
                <a:effectLst/>
                <a:latin typeface="Arial" charset="0"/>
                <a:ea typeface="+mn-ea"/>
                <a:cs typeface="+mn-cs"/>
              </a:rPr>
              <a:t>diacetyl</a:t>
            </a:r>
            <a:r>
              <a:rPr lang="en-US" sz="1200" kern="1200" dirty="0" smtClean="0">
                <a:solidFill>
                  <a:schemeClr val="tx1"/>
                </a:solidFill>
                <a:effectLst/>
                <a:latin typeface="Arial" charset="0"/>
                <a:ea typeface="+mn-ea"/>
                <a:cs typeface="+mn-cs"/>
              </a:rPr>
              <a:t> substitutes. BOS has been found in workers exposed to butter flavorings.  BOS was identified in a group of popcorn manufacturing workers in 2001.  BOS was then found in flavor manufacturing workers.  At first it was not clear if </a:t>
            </a:r>
            <a:r>
              <a:rPr lang="en-US" sz="1200" kern="1200" dirty="0" err="1" smtClean="0">
                <a:solidFill>
                  <a:schemeClr val="tx1"/>
                </a:solidFill>
                <a:effectLst/>
                <a:latin typeface="Arial" charset="0"/>
                <a:ea typeface="+mn-ea"/>
                <a:cs typeface="+mn-cs"/>
              </a:rPr>
              <a:t>diacetyl</a:t>
            </a:r>
            <a:r>
              <a:rPr lang="en-US" sz="1200" kern="1200" dirty="0" smtClean="0">
                <a:solidFill>
                  <a:schemeClr val="tx1"/>
                </a:solidFill>
                <a:effectLst/>
                <a:latin typeface="Arial" charset="0"/>
                <a:ea typeface="+mn-ea"/>
                <a:cs typeface="+mn-cs"/>
              </a:rPr>
              <a:t> was the problem because these workers were exposed to many other flavorings in addition to high levels of </a:t>
            </a:r>
            <a:r>
              <a:rPr lang="en-US" sz="1200" kern="1200" dirty="0" err="1" smtClean="0">
                <a:solidFill>
                  <a:schemeClr val="tx1"/>
                </a:solidFill>
                <a:effectLst/>
                <a:latin typeface="Arial" charset="0"/>
                <a:ea typeface="+mn-ea"/>
                <a:cs typeface="+mn-cs"/>
              </a:rPr>
              <a:t>diacetyl</a:t>
            </a:r>
            <a:r>
              <a:rPr lang="en-US" sz="1200" kern="1200" dirty="0" smtClean="0">
                <a:solidFill>
                  <a:schemeClr val="tx1"/>
                </a:solidFill>
                <a:effectLst/>
                <a:latin typeface="Arial" charset="0"/>
                <a:ea typeface="+mn-ea"/>
                <a:cs typeface="+mn-cs"/>
              </a:rPr>
              <a:t>.  BOS was then found in some </a:t>
            </a:r>
            <a:r>
              <a:rPr lang="en-US" sz="1200" kern="1200" dirty="0" err="1" smtClean="0">
                <a:solidFill>
                  <a:schemeClr val="tx1"/>
                </a:solidFill>
                <a:effectLst/>
                <a:latin typeface="Arial" charset="0"/>
                <a:ea typeface="+mn-ea"/>
                <a:cs typeface="+mn-cs"/>
              </a:rPr>
              <a:t>diacetyl</a:t>
            </a:r>
            <a:r>
              <a:rPr lang="en-US" sz="1200" kern="1200" dirty="0" smtClean="0">
                <a:solidFill>
                  <a:schemeClr val="tx1"/>
                </a:solidFill>
                <a:effectLst/>
                <a:latin typeface="Arial" charset="0"/>
                <a:ea typeface="+mn-ea"/>
                <a:cs typeface="+mn-cs"/>
              </a:rPr>
              <a:t> production workers whose primary exposure was </a:t>
            </a:r>
            <a:r>
              <a:rPr lang="en-US" sz="1200" kern="1200" dirty="0" err="1" smtClean="0">
                <a:solidFill>
                  <a:schemeClr val="tx1"/>
                </a:solidFill>
                <a:effectLst/>
                <a:latin typeface="Arial" charset="0"/>
                <a:ea typeface="+mn-ea"/>
                <a:cs typeface="+mn-cs"/>
              </a:rPr>
              <a:t>diacetyl</a:t>
            </a:r>
            <a:r>
              <a:rPr lang="en-US" sz="1200" kern="1200" dirty="0" smtClean="0">
                <a:solidFill>
                  <a:schemeClr val="tx1"/>
                </a:solidFill>
                <a:effectLst/>
                <a:latin typeface="Arial" charset="0"/>
                <a:ea typeface="+mn-ea"/>
                <a:cs typeface="+mn-cs"/>
              </a:rPr>
              <a:t>.   Finally, the role of </a:t>
            </a:r>
            <a:r>
              <a:rPr lang="en-US" sz="1200" kern="1200" dirty="0" err="1" smtClean="0">
                <a:solidFill>
                  <a:schemeClr val="tx1"/>
                </a:solidFill>
                <a:effectLst/>
                <a:latin typeface="Arial" charset="0"/>
                <a:ea typeface="+mn-ea"/>
                <a:cs typeface="+mn-cs"/>
              </a:rPr>
              <a:t>diacetyl</a:t>
            </a:r>
            <a:r>
              <a:rPr lang="en-US" sz="1200" kern="1200" dirty="0" smtClean="0">
                <a:solidFill>
                  <a:schemeClr val="tx1"/>
                </a:solidFill>
                <a:effectLst/>
                <a:latin typeface="Arial" charset="0"/>
                <a:ea typeface="+mn-ea"/>
                <a:cs typeface="+mn-cs"/>
              </a:rPr>
              <a:t> in BOS was confirmed by animal studies, when </a:t>
            </a:r>
            <a:r>
              <a:rPr lang="en-US" sz="1200" kern="1200" dirty="0" err="1" smtClean="0">
                <a:solidFill>
                  <a:schemeClr val="tx1"/>
                </a:solidFill>
                <a:effectLst/>
                <a:latin typeface="Arial" charset="0"/>
                <a:ea typeface="+mn-ea"/>
                <a:cs typeface="+mn-cs"/>
              </a:rPr>
              <a:t>diacetyl</a:t>
            </a:r>
            <a:r>
              <a:rPr lang="en-US" sz="1200" kern="1200" dirty="0" smtClean="0">
                <a:solidFill>
                  <a:schemeClr val="tx1"/>
                </a:solidFill>
                <a:effectLst/>
                <a:latin typeface="Arial" charset="0"/>
                <a:ea typeface="+mn-ea"/>
                <a:cs typeface="+mn-cs"/>
              </a:rPr>
              <a:t> put into the airways of mice caused the same type of injury and scarring seen in human BOS.  At this time we no longer have any doubt that </a:t>
            </a:r>
            <a:r>
              <a:rPr lang="en-US" sz="1200" kern="1200" dirty="0" err="1" smtClean="0">
                <a:solidFill>
                  <a:schemeClr val="tx1"/>
                </a:solidFill>
                <a:effectLst/>
                <a:latin typeface="Arial" charset="0"/>
                <a:ea typeface="+mn-ea"/>
                <a:cs typeface="+mn-cs"/>
              </a:rPr>
              <a:t>diacetyl</a:t>
            </a:r>
            <a:r>
              <a:rPr lang="en-US" sz="1200" kern="1200" dirty="0" smtClean="0">
                <a:solidFill>
                  <a:schemeClr val="tx1"/>
                </a:solidFill>
                <a:effectLst/>
                <a:latin typeface="Arial" charset="0"/>
                <a:ea typeface="+mn-ea"/>
                <a:cs typeface="+mn-cs"/>
              </a:rPr>
              <a:t> can cause BOS.  There is concern that some of the </a:t>
            </a:r>
            <a:r>
              <a:rPr lang="en-US" sz="1200" kern="1200" dirty="0" err="1" smtClean="0">
                <a:solidFill>
                  <a:schemeClr val="tx1"/>
                </a:solidFill>
                <a:effectLst/>
                <a:latin typeface="Arial" charset="0"/>
                <a:ea typeface="+mn-ea"/>
                <a:cs typeface="+mn-cs"/>
              </a:rPr>
              <a:t>diacetyl</a:t>
            </a:r>
            <a:r>
              <a:rPr lang="en-US" sz="1200" kern="1200" dirty="0" smtClean="0">
                <a:solidFill>
                  <a:schemeClr val="tx1"/>
                </a:solidFill>
                <a:effectLst/>
                <a:latin typeface="Arial" charset="0"/>
                <a:ea typeface="+mn-ea"/>
                <a:cs typeface="+mn-cs"/>
              </a:rPr>
              <a:t> substitutes, which are chemically similar to </a:t>
            </a:r>
            <a:r>
              <a:rPr lang="en-US" sz="1200" kern="1200" dirty="0" err="1" smtClean="0">
                <a:solidFill>
                  <a:schemeClr val="tx1"/>
                </a:solidFill>
                <a:effectLst/>
                <a:latin typeface="Arial" charset="0"/>
                <a:ea typeface="+mn-ea"/>
                <a:cs typeface="+mn-cs"/>
              </a:rPr>
              <a:t>diacetyl</a:t>
            </a:r>
            <a:r>
              <a:rPr lang="en-US" sz="1200" kern="1200" dirty="0" smtClean="0">
                <a:solidFill>
                  <a:schemeClr val="tx1"/>
                </a:solidFill>
                <a:effectLst/>
                <a:latin typeface="Arial" charset="0"/>
                <a:ea typeface="+mn-ea"/>
                <a:cs typeface="+mn-cs"/>
              </a:rPr>
              <a:t>, may also have this same effect. At this time we really do not know which of the </a:t>
            </a:r>
            <a:r>
              <a:rPr lang="en-US" sz="1200" kern="1200" dirty="0" err="1" smtClean="0">
                <a:solidFill>
                  <a:schemeClr val="tx1"/>
                </a:solidFill>
                <a:effectLst/>
                <a:latin typeface="Arial" charset="0"/>
                <a:ea typeface="+mn-ea"/>
                <a:cs typeface="+mn-cs"/>
              </a:rPr>
              <a:t>diacetyl</a:t>
            </a:r>
            <a:r>
              <a:rPr lang="en-US" sz="1200" kern="1200" dirty="0" smtClean="0">
                <a:solidFill>
                  <a:schemeClr val="tx1"/>
                </a:solidFill>
                <a:effectLst/>
                <a:latin typeface="Arial" charset="0"/>
                <a:ea typeface="+mn-ea"/>
                <a:cs typeface="+mn-cs"/>
              </a:rPr>
              <a:t> substitutes are safe and which ones are not safe. Until this is known, we strongly recommend that you keep your exposure to </a:t>
            </a:r>
            <a:r>
              <a:rPr lang="en-US" sz="1200" kern="1200" dirty="0" err="1" smtClean="0">
                <a:solidFill>
                  <a:schemeClr val="tx1"/>
                </a:solidFill>
                <a:effectLst/>
                <a:latin typeface="Arial" charset="0"/>
                <a:ea typeface="+mn-ea"/>
                <a:cs typeface="+mn-cs"/>
              </a:rPr>
              <a:t>diacetyl</a:t>
            </a:r>
            <a:r>
              <a:rPr lang="en-US" sz="1200" kern="1200" dirty="0" smtClean="0">
                <a:solidFill>
                  <a:schemeClr val="tx1"/>
                </a:solidFill>
                <a:effectLst/>
                <a:latin typeface="Arial" charset="0"/>
                <a:ea typeface="+mn-ea"/>
                <a:cs typeface="+mn-cs"/>
              </a:rPr>
              <a:t> and </a:t>
            </a:r>
            <a:r>
              <a:rPr lang="en-US" sz="1200" kern="1200" dirty="0" err="1" smtClean="0">
                <a:solidFill>
                  <a:schemeClr val="tx1"/>
                </a:solidFill>
                <a:effectLst/>
                <a:latin typeface="Arial" charset="0"/>
                <a:ea typeface="+mn-ea"/>
                <a:cs typeface="+mn-cs"/>
              </a:rPr>
              <a:t>diacetyl</a:t>
            </a:r>
            <a:r>
              <a:rPr lang="en-US" sz="1200" kern="1200" dirty="0" smtClean="0">
                <a:solidFill>
                  <a:schemeClr val="tx1"/>
                </a:solidFill>
                <a:effectLst/>
                <a:latin typeface="Arial" charset="0"/>
                <a:ea typeface="+mn-ea"/>
                <a:cs typeface="+mn-cs"/>
              </a:rPr>
              <a:t> substitutes as low as possible.</a:t>
            </a:r>
            <a:endParaRPr lang="en-US" sz="1200" kern="1200" dirty="0">
              <a:solidFill>
                <a:schemeClr val="tx1"/>
              </a:solidFill>
              <a:effectLst/>
              <a:latin typeface="Arial" charset="0"/>
              <a:ea typeface="+mn-ea"/>
              <a:cs typeface="+mn-cs"/>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txBox="1">
            <a:spLocks noGrp="1" noChangeArrowheads="1"/>
          </p:cNvSpPr>
          <p:nvPr/>
        </p:nvSpPr>
        <p:spPr bwMode="auto">
          <a:xfrm>
            <a:off x="4143375" y="9118600"/>
            <a:ext cx="3170238" cy="481013"/>
          </a:xfrm>
          <a:prstGeom prst="rect">
            <a:avLst/>
          </a:prstGeom>
          <a:noFill/>
          <a:ln w="9525">
            <a:noFill/>
            <a:miter lim="800000"/>
            <a:headEnd/>
            <a:tailEnd/>
          </a:ln>
        </p:spPr>
        <p:txBody>
          <a:bodyPr lIns="96648" tIns="48324" rIns="96648" bIns="48324" anchor="b"/>
          <a:lstStyle/>
          <a:p>
            <a:pPr algn="r" defTabSz="965200"/>
            <a:fld id="{3AE0E49B-C266-4213-81FB-13AD20823552}" type="slidenum">
              <a:rPr lang="en-US" sz="1200"/>
              <a:pPr algn="r" defTabSz="965200"/>
              <a:t>35</a:t>
            </a:fld>
            <a:endParaRPr lang="en-US" sz="1200"/>
          </a:p>
        </p:txBody>
      </p:sp>
      <p:sp>
        <p:nvSpPr>
          <p:cNvPr id="44034" name="Rectangle 7"/>
          <p:cNvSpPr txBox="1">
            <a:spLocks noGrp="1" noChangeArrowheads="1"/>
          </p:cNvSpPr>
          <p:nvPr/>
        </p:nvSpPr>
        <p:spPr bwMode="auto">
          <a:xfrm>
            <a:off x="4144963" y="9121775"/>
            <a:ext cx="3170237" cy="479425"/>
          </a:xfrm>
          <a:prstGeom prst="rect">
            <a:avLst/>
          </a:prstGeom>
          <a:noFill/>
          <a:ln w="9525">
            <a:noFill/>
            <a:miter lim="800000"/>
            <a:headEnd/>
            <a:tailEnd/>
          </a:ln>
        </p:spPr>
        <p:txBody>
          <a:bodyPr lIns="96649" tIns="48325" rIns="96649" bIns="48325" anchor="b"/>
          <a:lstStyle/>
          <a:p>
            <a:pPr algn="r" defTabSz="950913" eaLnBrk="0" hangingPunct="0"/>
            <a:fld id="{392484ED-A26A-401F-A587-5E43FB66A303}" type="slidenum">
              <a:rPr lang="en-US" sz="1200">
                <a:ea typeface="ＭＳ Ｐゴシック"/>
                <a:cs typeface="ＭＳ Ｐゴシック"/>
              </a:rPr>
              <a:pPr algn="r" defTabSz="950913" eaLnBrk="0" hangingPunct="0"/>
              <a:t>35</a:t>
            </a:fld>
            <a:endParaRPr lang="en-US" sz="1200">
              <a:ea typeface="ＭＳ Ｐゴシック"/>
              <a:cs typeface="ＭＳ Ｐゴシック"/>
            </a:endParaRPr>
          </a:p>
        </p:txBody>
      </p:sp>
      <p:sp>
        <p:nvSpPr>
          <p:cNvPr id="44035" name="Rectangle 2"/>
          <p:cNvSpPr>
            <a:spLocks noGrp="1" noRot="1" noChangeAspect="1" noChangeArrowheads="1" noTextEdit="1"/>
          </p:cNvSpPr>
          <p:nvPr>
            <p:ph type="sldImg"/>
          </p:nvPr>
        </p:nvSpPr>
        <p:spPr>
          <a:xfrm>
            <a:off x="1258888" y="720725"/>
            <a:ext cx="4800600" cy="3600450"/>
          </a:xfrm>
          <a:ln/>
        </p:spPr>
      </p:sp>
      <p:sp>
        <p:nvSpPr>
          <p:cNvPr id="44036" name="Rectangle 3"/>
          <p:cNvSpPr>
            <a:spLocks noGrp="1" noChangeArrowheads="1"/>
          </p:cNvSpPr>
          <p:nvPr>
            <p:ph type="body" idx="1"/>
          </p:nvPr>
        </p:nvSpPr>
        <p:spPr>
          <a:xfrm>
            <a:off x="976313" y="4560888"/>
            <a:ext cx="5362575" cy="4319587"/>
          </a:xfrm>
          <a:noFill/>
          <a:ln/>
        </p:spPr>
        <p:txBody>
          <a:bodyPr lIns="96649" tIns="48325" rIns="96649" bIns="48325"/>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mn-ea"/>
                <a:cs typeface="+mn-cs"/>
              </a:rPr>
              <a:t>In order to find BOS early, we recommend that if you are exposed to </a:t>
            </a:r>
            <a:r>
              <a:rPr lang="en-US" sz="1200" kern="1200" dirty="0" err="1" smtClean="0">
                <a:solidFill>
                  <a:schemeClr val="tx1"/>
                </a:solidFill>
                <a:effectLst/>
                <a:latin typeface="Arial" charset="0"/>
                <a:ea typeface="+mn-ea"/>
                <a:cs typeface="+mn-cs"/>
              </a:rPr>
              <a:t>diacetyl</a:t>
            </a:r>
            <a:r>
              <a:rPr lang="en-US" sz="1200" kern="1200" dirty="0" smtClean="0">
                <a:solidFill>
                  <a:schemeClr val="tx1"/>
                </a:solidFill>
                <a:effectLst/>
                <a:latin typeface="Arial" charset="0"/>
                <a:ea typeface="+mn-ea"/>
                <a:cs typeface="+mn-cs"/>
              </a:rPr>
              <a:t> or </a:t>
            </a:r>
            <a:r>
              <a:rPr lang="en-US" sz="1200" kern="1200" dirty="0" err="1" smtClean="0">
                <a:solidFill>
                  <a:schemeClr val="tx1"/>
                </a:solidFill>
                <a:effectLst/>
                <a:latin typeface="Arial" charset="0"/>
                <a:ea typeface="+mn-ea"/>
                <a:cs typeface="+mn-cs"/>
              </a:rPr>
              <a:t>diacetyl</a:t>
            </a:r>
            <a:r>
              <a:rPr lang="en-US" sz="1200" kern="1200" dirty="0" smtClean="0">
                <a:solidFill>
                  <a:schemeClr val="tx1"/>
                </a:solidFill>
                <a:effectLst/>
                <a:latin typeface="Arial" charset="0"/>
                <a:ea typeface="+mn-ea"/>
                <a:cs typeface="+mn-cs"/>
              </a:rPr>
              <a:t> substitutes, you report unexplained breathing symptoms to your company’s human resources or health and safety people and to your doctor. We also recommend that you participate in regular medical surveillance programs targeted at detecting lung disease.</a:t>
            </a:r>
          </a:p>
          <a:p>
            <a:pPr eaLnBrk="1" hangingPunct="1"/>
            <a:endParaRPr lang="en-US" dirty="0"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txBox="1">
            <a:spLocks noGrp="1" noChangeArrowheads="1"/>
          </p:cNvSpPr>
          <p:nvPr/>
        </p:nvSpPr>
        <p:spPr bwMode="auto">
          <a:xfrm>
            <a:off x="4143375" y="9118600"/>
            <a:ext cx="3170238" cy="481013"/>
          </a:xfrm>
          <a:prstGeom prst="rect">
            <a:avLst/>
          </a:prstGeom>
          <a:noFill/>
          <a:ln w="9525">
            <a:noFill/>
            <a:miter lim="800000"/>
            <a:headEnd/>
            <a:tailEnd/>
          </a:ln>
        </p:spPr>
        <p:txBody>
          <a:bodyPr lIns="96648" tIns="48324" rIns="96648" bIns="48324" anchor="b"/>
          <a:lstStyle/>
          <a:p>
            <a:pPr algn="r" defTabSz="965200"/>
            <a:fld id="{B76801C3-BC0F-40A1-B40D-7B90282145FE}" type="slidenum">
              <a:rPr lang="en-US" sz="1200"/>
              <a:pPr algn="r" defTabSz="965200"/>
              <a:t>36</a:t>
            </a:fld>
            <a:endParaRPr lang="en-US" sz="1200"/>
          </a:p>
        </p:txBody>
      </p:sp>
      <p:sp>
        <p:nvSpPr>
          <p:cNvPr id="46082" name="Rectangle 7"/>
          <p:cNvSpPr txBox="1">
            <a:spLocks noGrp="1" noChangeArrowheads="1"/>
          </p:cNvSpPr>
          <p:nvPr/>
        </p:nvSpPr>
        <p:spPr bwMode="auto">
          <a:xfrm>
            <a:off x="4144963" y="9121775"/>
            <a:ext cx="3170237" cy="479425"/>
          </a:xfrm>
          <a:prstGeom prst="rect">
            <a:avLst/>
          </a:prstGeom>
          <a:noFill/>
          <a:ln w="9525">
            <a:noFill/>
            <a:miter lim="800000"/>
            <a:headEnd/>
            <a:tailEnd/>
          </a:ln>
        </p:spPr>
        <p:txBody>
          <a:bodyPr lIns="96649" tIns="48325" rIns="96649" bIns="48325" anchor="b"/>
          <a:lstStyle/>
          <a:p>
            <a:pPr algn="r" defTabSz="950913" eaLnBrk="0" hangingPunct="0"/>
            <a:fld id="{95C412CF-4AD8-44A9-B667-E1E431541691}" type="slidenum">
              <a:rPr lang="en-US" sz="1200">
                <a:ea typeface="ＭＳ Ｐゴシック"/>
                <a:cs typeface="ＭＳ Ｐゴシック"/>
              </a:rPr>
              <a:pPr algn="r" defTabSz="950913" eaLnBrk="0" hangingPunct="0"/>
              <a:t>36</a:t>
            </a:fld>
            <a:endParaRPr lang="en-US" sz="1200">
              <a:ea typeface="ＭＳ Ｐゴシック"/>
              <a:cs typeface="ＭＳ Ｐゴシック"/>
            </a:endParaRPr>
          </a:p>
        </p:txBody>
      </p:sp>
      <p:sp>
        <p:nvSpPr>
          <p:cNvPr id="46083" name="Rectangle 2"/>
          <p:cNvSpPr>
            <a:spLocks noGrp="1" noRot="1" noChangeAspect="1" noChangeArrowheads="1" noTextEdit="1"/>
          </p:cNvSpPr>
          <p:nvPr>
            <p:ph type="sldImg"/>
          </p:nvPr>
        </p:nvSpPr>
        <p:spPr>
          <a:xfrm>
            <a:off x="1258888" y="720725"/>
            <a:ext cx="4800600" cy="3600450"/>
          </a:xfrm>
          <a:ln/>
        </p:spPr>
      </p:sp>
      <p:sp>
        <p:nvSpPr>
          <p:cNvPr id="46084" name="Rectangle 3"/>
          <p:cNvSpPr>
            <a:spLocks noGrp="1" noChangeArrowheads="1"/>
          </p:cNvSpPr>
          <p:nvPr>
            <p:ph type="body" idx="1"/>
          </p:nvPr>
        </p:nvSpPr>
        <p:spPr>
          <a:xfrm>
            <a:off x="976313" y="4560888"/>
            <a:ext cx="5362575" cy="4319587"/>
          </a:xfrm>
          <a:noFill/>
          <a:ln/>
        </p:spPr>
        <p:txBody>
          <a:bodyPr lIns="96649" tIns="48325" rIns="96649" bIns="48325"/>
          <a:lstStyle/>
          <a:p>
            <a:r>
              <a:rPr lang="en-US" sz="1200" kern="1200" dirty="0" smtClean="0">
                <a:solidFill>
                  <a:schemeClr val="tx1"/>
                </a:solidFill>
                <a:effectLst/>
                <a:latin typeface="Arial" charset="0"/>
                <a:ea typeface="+mn-ea"/>
                <a:cs typeface="+mn-cs"/>
              </a:rPr>
              <a:t>We recommend that you talk to your doctor about your symptoms and your work with flavorings. BOS is a rare disease and the link with </a:t>
            </a:r>
            <a:r>
              <a:rPr lang="en-US" sz="1200" kern="1200" dirty="0" err="1" smtClean="0">
                <a:solidFill>
                  <a:schemeClr val="tx1"/>
                </a:solidFill>
                <a:effectLst/>
                <a:latin typeface="Arial" charset="0"/>
                <a:ea typeface="+mn-ea"/>
                <a:cs typeface="+mn-cs"/>
              </a:rPr>
              <a:t>diacetyl</a:t>
            </a:r>
            <a:r>
              <a:rPr lang="en-US" sz="1200" kern="1200" dirty="0" smtClean="0">
                <a:solidFill>
                  <a:schemeClr val="tx1"/>
                </a:solidFill>
                <a:effectLst/>
                <a:latin typeface="Arial" charset="0"/>
                <a:ea typeface="+mn-ea"/>
                <a:cs typeface="+mn-cs"/>
              </a:rPr>
              <a:t> was only recently discovered.  Because many doctors and other health care providers do not know about flavoring-related lung disease, the National Institute for Occupational Safety and Health (NIOSH) has made a brochure that provides information for them.  The brochure is available on the NIOSH website. </a:t>
            </a:r>
            <a:endParaRPr lang="en-US" sz="1200" kern="1200" dirty="0">
              <a:solidFill>
                <a:schemeClr val="tx1"/>
              </a:solidFill>
              <a:effectLst/>
              <a:latin typeface="Arial" charset="0"/>
              <a:ea typeface="+mn-ea"/>
              <a:cs typeface="+mn-cs"/>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p:cNvSpPr txBox="1">
            <a:spLocks noGrp="1" noChangeArrowheads="1"/>
          </p:cNvSpPr>
          <p:nvPr/>
        </p:nvSpPr>
        <p:spPr bwMode="auto">
          <a:xfrm>
            <a:off x="4143375" y="9118600"/>
            <a:ext cx="3170238" cy="481013"/>
          </a:xfrm>
          <a:prstGeom prst="rect">
            <a:avLst/>
          </a:prstGeom>
          <a:noFill/>
          <a:ln w="9525">
            <a:noFill/>
            <a:miter lim="800000"/>
            <a:headEnd/>
            <a:tailEnd/>
          </a:ln>
        </p:spPr>
        <p:txBody>
          <a:bodyPr lIns="96639" tIns="48320" rIns="96639" bIns="48320" anchor="b"/>
          <a:lstStyle/>
          <a:p>
            <a:pPr algn="r" defTabSz="965114"/>
            <a:fld id="{F5447E66-4DFA-4DA8-AA82-6279914005A3}" type="slidenum">
              <a:rPr lang="en-US" sz="1200"/>
              <a:pPr algn="r" defTabSz="965114"/>
              <a:t>37</a:t>
            </a:fld>
            <a:endParaRPr lang="en-US" sz="1200"/>
          </a:p>
        </p:txBody>
      </p:sp>
      <p:sp>
        <p:nvSpPr>
          <p:cNvPr id="48130" name="Rectangle 7"/>
          <p:cNvSpPr txBox="1">
            <a:spLocks noGrp="1" noChangeArrowheads="1"/>
          </p:cNvSpPr>
          <p:nvPr/>
        </p:nvSpPr>
        <p:spPr bwMode="auto">
          <a:xfrm>
            <a:off x="4144964" y="9121776"/>
            <a:ext cx="3170237" cy="479425"/>
          </a:xfrm>
          <a:prstGeom prst="rect">
            <a:avLst/>
          </a:prstGeom>
          <a:noFill/>
          <a:ln w="9525">
            <a:noFill/>
            <a:miter lim="800000"/>
            <a:headEnd/>
            <a:tailEnd/>
          </a:ln>
        </p:spPr>
        <p:txBody>
          <a:bodyPr lIns="96640" tIns="48321" rIns="96640" bIns="48321" anchor="b"/>
          <a:lstStyle/>
          <a:p>
            <a:pPr algn="r" defTabSz="950829" eaLnBrk="0" hangingPunct="0"/>
            <a:fld id="{06806700-CBD3-4C30-B830-8129BCE822F4}" type="slidenum">
              <a:rPr lang="en-US" sz="1200">
                <a:ea typeface="ＭＳ Ｐゴシック"/>
                <a:cs typeface="ＭＳ Ｐゴシック"/>
              </a:rPr>
              <a:pPr algn="r" defTabSz="950829" eaLnBrk="0" hangingPunct="0"/>
              <a:t>37</a:t>
            </a:fld>
            <a:endParaRPr lang="en-US" sz="1200">
              <a:ea typeface="ＭＳ Ｐゴシック"/>
              <a:cs typeface="ＭＳ Ｐゴシック"/>
            </a:endParaRPr>
          </a:p>
        </p:txBody>
      </p:sp>
      <p:sp>
        <p:nvSpPr>
          <p:cNvPr id="48131" name="Rectangle 2"/>
          <p:cNvSpPr>
            <a:spLocks noGrp="1" noRot="1" noChangeAspect="1" noChangeArrowheads="1" noTextEdit="1"/>
          </p:cNvSpPr>
          <p:nvPr>
            <p:ph type="sldImg"/>
          </p:nvPr>
        </p:nvSpPr>
        <p:spPr>
          <a:xfrm>
            <a:off x="1257300" y="720725"/>
            <a:ext cx="4802188" cy="3600450"/>
          </a:xfrm>
          <a:ln/>
        </p:spPr>
      </p:sp>
      <p:sp>
        <p:nvSpPr>
          <p:cNvPr id="48132" name="Rectangle 3"/>
          <p:cNvSpPr>
            <a:spLocks noGrp="1" noChangeArrowheads="1"/>
          </p:cNvSpPr>
          <p:nvPr>
            <p:ph type="body" idx="1"/>
          </p:nvPr>
        </p:nvSpPr>
        <p:spPr>
          <a:xfrm>
            <a:off x="976314" y="4560889"/>
            <a:ext cx="5362575" cy="4319587"/>
          </a:xfrm>
          <a:noFill/>
          <a:ln/>
        </p:spPr>
        <p:txBody>
          <a:bodyPr lIns="96640" tIns="48321" rIns="96640" bIns="48321"/>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mn-ea"/>
                <a:cs typeface="+mn-cs"/>
              </a:rPr>
              <a:t>Medical surveillance is done using a respiratory symptom questionnaire and a breathing test called </a:t>
            </a:r>
            <a:r>
              <a:rPr lang="en-US" sz="1200" kern="1200" dirty="0" err="1" smtClean="0">
                <a:solidFill>
                  <a:schemeClr val="tx1"/>
                </a:solidFill>
                <a:effectLst/>
                <a:latin typeface="Arial" charset="0"/>
                <a:ea typeface="+mn-ea"/>
                <a:cs typeface="+mn-cs"/>
              </a:rPr>
              <a:t>spirometry</a:t>
            </a:r>
            <a:r>
              <a:rPr lang="en-US" sz="1200" kern="1200" dirty="0" smtClean="0">
                <a:solidFill>
                  <a:schemeClr val="tx1"/>
                </a:solidFill>
                <a:effectLst/>
                <a:latin typeface="Arial" charset="0"/>
                <a:ea typeface="+mn-ea"/>
                <a:cs typeface="+mn-cs"/>
              </a:rPr>
              <a:t>. The picture on the right shows a person doing the breathing test.  When you blow into the tube, the machine measures how much air you can breathe in and out as well as how fast you can blow the air out.  Many of you have likely done this breathing test and know that it is a hard test to do.  It is important that you follow the instructions given to you by the technician carefully to get reliable test results.  Testing is recommended at least every year. In California, </a:t>
            </a:r>
            <a:r>
              <a:rPr lang="en-US" sz="1200" kern="1200" dirty="0" err="1" smtClean="0">
                <a:solidFill>
                  <a:schemeClr val="tx1"/>
                </a:solidFill>
                <a:effectLst/>
                <a:latin typeface="Arial" charset="0"/>
                <a:ea typeface="+mn-ea"/>
                <a:cs typeface="+mn-cs"/>
              </a:rPr>
              <a:t>CalOSHA</a:t>
            </a:r>
            <a:r>
              <a:rPr lang="en-US" sz="1200" kern="1200" dirty="0" smtClean="0">
                <a:solidFill>
                  <a:schemeClr val="tx1"/>
                </a:solidFill>
                <a:effectLst/>
                <a:latin typeface="Arial" charset="0"/>
                <a:ea typeface="+mn-ea"/>
                <a:cs typeface="+mn-cs"/>
              </a:rPr>
              <a:t> requires testing every 6 months. When you get your test results, there are two questions you want to ask about them: 1) Are the results normal? and 2) Are the results normal for you?   “Normal” means the result we expect compared to other people who are your same age, gender and height.  “Normal for you” means the results are similar to your past test results.</a:t>
            </a:r>
          </a:p>
          <a:p>
            <a:pPr eaLnBrk="1" hangingPunct="1"/>
            <a:endParaRPr lang="en-US" dirty="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mn-ea"/>
                <a:cs typeface="+mn-cs"/>
              </a:rPr>
              <a:t>We will go through an example to show why repeated breathing tests are needed. Along the side of the graph is the amount of air you can blow out in the first second, which is a measure of how fast you can blow air out.  Age in years is shown along the bottom.  As you grow up, the amount of air you can blow out in the first second continues to increase until you reach about age 25. After age 25, there is a slow gradual decline in the amount of air you can blow out in the first second each year. Test results in the green area at the top of the graph are normal.  Results below the line are not normal.</a:t>
            </a:r>
          </a:p>
          <a:p>
            <a:endParaRPr lang="en-US" sz="1200" kern="1200" dirty="0" smtClean="0">
              <a:solidFill>
                <a:schemeClr val="tx1"/>
              </a:solidFill>
              <a:effectLst/>
              <a:latin typeface="Arial" charset="0"/>
              <a:ea typeface="+mn-ea"/>
              <a:cs typeface="+mn-cs"/>
            </a:endParaRPr>
          </a:p>
          <a:p>
            <a:r>
              <a:rPr lang="en-US" sz="1200" kern="1200" dirty="0" smtClean="0">
                <a:solidFill>
                  <a:schemeClr val="tx1"/>
                </a:solidFill>
                <a:effectLst/>
                <a:latin typeface="Arial" charset="0"/>
                <a:ea typeface="+mn-ea"/>
                <a:cs typeface="+mn-cs"/>
              </a:rPr>
              <a:t>In this example, a worker had breathing test and a second test 5 years later.  We will ask two questions about the results of that second breathing test.  1)  Is the result normal?  The result is in the green area, so the answer is “yes”.   2)  Is the result normal for you (this worker)?  To answer the question, you want to compare the results of the second test to the first test.  The second test result is a little lower than the first test. But, we know that after age 25, the results will go down a little bit each year. When we compare the amount of change that we see between the two tests with the amount that we expect to see, the amount of change is the same. Put another way, the slope of those two lines are parallel.  So, the answer to the second question is “yes, the result is normal for you”.</a:t>
            </a:r>
          </a:p>
          <a:p>
            <a:endParaRPr lang="en-US" sz="1200" kern="1200" dirty="0" smtClean="0">
              <a:solidFill>
                <a:schemeClr val="tx1"/>
              </a:solidFill>
              <a:effectLst/>
              <a:latin typeface="Arial" charset="0"/>
              <a:ea typeface="+mn-ea"/>
              <a:cs typeface="+mn-cs"/>
            </a:endParaRPr>
          </a:p>
          <a:p>
            <a:r>
              <a:rPr lang="en-US" sz="1200" kern="1200" dirty="0" smtClean="0">
                <a:solidFill>
                  <a:schemeClr val="tx1"/>
                </a:solidFill>
                <a:effectLst/>
                <a:latin typeface="Arial" charset="0"/>
                <a:ea typeface="+mn-ea"/>
                <a:cs typeface="+mn-cs"/>
              </a:rPr>
              <a:t>In the second example, the second test result after 5 years is the same, but the first test result had been much higher. Is the result of the second test normal?  The answer is still “yes”; the result is normal.  Is the result normal for you (the worker)? This time when we look at the amount of change from the red star to the black star, that line is much steeper, indicating there has been much more of a change than expected.  The answer is “no”; the results are not normal for you. The importance of repeated breathing tests every year or 6 months is that if you start to see test results that are not normal for you, the result is more likely to still be in the normal range, rather than later when the results have gone down more and the results are no longer in the normal range. We recommend that you keep your test results to know what has been normal for you.</a:t>
            </a:r>
          </a:p>
          <a:p>
            <a:endParaRPr lang="en-US" dirty="0"/>
          </a:p>
        </p:txBody>
      </p:sp>
      <p:sp>
        <p:nvSpPr>
          <p:cNvPr id="4" name="Slide Number Placeholder 3"/>
          <p:cNvSpPr>
            <a:spLocks noGrp="1"/>
          </p:cNvSpPr>
          <p:nvPr>
            <p:ph type="sldNum" sz="quarter" idx="10"/>
          </p:nvPr>
        </p:nvSpPr>
        <p:spPr/>
        <p:txBody>
          <a:bodyPr/>
          <a:lstStyle/>
          <a:p>
            <a:pPr>
              <a:defRPr/>
            </a:pPr>
            <a:fld id="{FC4A1744-2360-4119-B58A-187770239BB5}" type="slidenum">
              <a:rPr lang="en-US" smtClean="0"/>
              <a:pPr>
                <a:defRPr/>
              </a:pPr>
              <a:t>38</a:t>
            </a:fld>
            <a:endParaRPr lang="en-US"/>
          </a:p>
        </p:txBody>
      </p:sp>
    </p:spTree>
    <p:extLst>
      <p:ext uri="{BB962C8B-B14F-4D97-AF65-F5344CB8AC3E}">
        <p14:creationId xmlns:p14="http://schemas.microsoft.com/office/powerpoint/2010/main" val="282842235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a:spLocks noGrp="1" noChangeArrowheads="1"/>
          </p:cNvSpPr>
          <p:nvPr>
            <p:ph type="sldNum" sz="quarter" idx="5"/>
          </p:nvPr>
        </p:nvSpPr>
        <p:spPr>
          <a:noFill/>
        </p:spPr>
        <p:txBody>
          <a:bodyPr/>
          <a:lstStyle/>
          <a:p>
            <a:fld id="{D35A1165-79E0-420E-82CD-CA3A59B90285}" type="slidenum">
              <a:rPr lang="en-US" smtClean="0"/>
              <a:pPr/>
              <a:t>39</a:t>
            </a:fld>
            <a:endParaRPr lang="en-US" smtClean="0"/>
          </a:p>
        </p:txBody>
      </p:sp>
      <p:sp>
        <p:nvSpPr>
          <p:cNvPr id="51202" name="Rectangle 7"/>
          <p:cNvSpPr txBox="1">
            <a:spLocks noGrp="1" noChangeArrowheads="1"/>
          </p:cNvSpPr>
          <p:nvPr/>
        </p:nvSpPr>
        <p:spPr bwMode="auto">
          <a:xfrm>
            <a:off x="4144963" y="9121775"/>
            <a:ext cx="3170237" cy="479425"/>
          </a:xfrm>
          <a:prstGeom prst="rect">
            <a:avLst/>
          </a:prstGeom>
          <a:noFill/>
          <a:ln w="9525">
            <a:noFill/>
            <a:miter lim="800000"/>
            <a:headEnd/>
            <a:tailEnd/>
          </a:ln>
        </p:spPr>
        <p:txBody>
          <a:bodyPr lIns="96653" tIns="48326" rIns="96653" bIns="48326" anchor="b"/>
          <a:lstStyle/>
          <a:p>
            <a:pPr algn="r" eaLnBrk="0" hangingPunct="0"/>
            <a:fld id="{E7B7499B-CDFD-4CBB-A094-A46401FAD436}" type="slidenum">
              <a:rPr lang="en-US" sz="1300">
                <a:ea typeface="ＭＳ Ｐゴシック"/>
                <a:cs typeface="ＭＳ Ｐゴシック"/>
              </a:rPr>
              <a:pPr algn="r" eaLnBrk="0" hangingPunct="0"/>
              <a:t>39</a:t>
            </a:fld>
            <a:endParaRPr lang="en-US" sz="1300">
              <a:ea typeface="ＭＳ Ｐゴシック"/>
              <a:cs typeface="ＭＳ Ｐゴシック"/>
            </a:endParaRPr>
          </a:p>
        </p:txBody>
      </p:sp>
      <p:sp>
        <p:nvSpPr>
          <p:cNvPr id="51203" name="Rectangle 2"/>
          <p:cNvSpPr>
            <a:spLocks noGrp="1" noRot="1" noChangeAspect="1" noChangeArrowheads="1" noTextEdit="1"/>
          </p:cNvSpPr>
          <p:nvPr>
            <p:ph type="sldImg"/>
          </p:nvPr>
        </p:nvSpPr>
        <p:spPr>
          <a:xfrm>
            <a:off x="1258888" y="720725"/>
            <a:ext cx="4800600" cy="3600450"/>
          </a:xfrm>
          <a:ln/>
        </p:spPr>
      </p:sp>
      <p:sp>
        <p:nvSpPr>
          <p:cNvPr id="51204" name="Rectangle 3"/>
          <p:cNvSpPr>
            <a:spLocks noGrp="1" noChangeArrowheads="1"/>
          </p:cNvSpPr>
          <p:nvPr>
            <p:ph type="body" idx="1"/>
          </p:nvPr>
        </p:nvSpPr>
        <p:spPr>
          <a:xfrm>
            <a:off x="974725" y="4560888"/>
            <a:ext cx="5365750" cy="4319587"/>
          </a:xfrm>
          <a:noFill/>
          <a:ln/>
        </p:spPr>
        <p:txBody>
          <a:bodyPr lIns="96653" tIns="48326" rIns="96653" bIns="48326"/>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mn-ea"/>
                <a:cs typeface="+mn-cs"/>
              </a:rPr>
              <a:t>If your test results are not normal for you, the first step is to repeat the breathing test.   There are a number of reasons why your results may be lower and not mean that there has been a permanent change in your lungs, such as if you had a cold or allergies at the time of the test or if the testing was not done correctly. If the repeat breathing test results are still not normal for you, your doctor will need to do more testing to determine the cause.   Additional tests are needed to diagnose work-related lung disease.</a:t>
            </a:r>
          </a:p>
          <a:p>
            <a:pPr eaLnBrk="1" hangingPunct="1"/>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mn-ea"/>
                <a:cs typeface="+mn-cs"/>
              </a:rPr>
              <a:t>This outline will discuss how we’re going to proceed with the training today. Since this training was funded by OSHA, we’ll start with a brief introduction to OSHA. Next, we’ll go over an overview of flavoring exposures. Then, we’ll take a look at health effects of flavorings. We will also cover medical surveillance which is a special type of medical testing for possible flavoring-related health effects. And lastly, we’ll cover recognizing and controlling flavoring-related exposures.</a:t>
            </a:r>
            <a:endParaRPr lang="en-US" sz="120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pPr>
              <a:defRPr/>
            </a:pPr>
            <a:fld id="{FC4A1744-2360-4119-B58A-187770239BB5}" type="slidenum">
              <a:rPr lang="en-US" smtClean="0"/>
              <a:pPr>
                <a:defRPr/>
              </a:pPr>
              <a:t>4</a:t>
            </a:fld>
            <a:endParaRPr lang="en-US"/>
          </a:p>
        </p:txBody>
      </p:sp>
    </p:spTree>
    <p:extLst>
      <p:ext uri="{BB962C8B-B14F-4D97-AF65-F5344CB8AC3E}">
        <p14:creationId xmlns:p14="http://schemas.microsoft.com/office/powerpoint/2010/main" val="371446058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p:cNvSpPr txBox="1">
            <a:spLocks noGrp="1" noChangeArrowheads="1"/>
          </p:cNvSpPr>
          <p:nvPr/>
        </p:nvSpPr>
        <p:spPr bwMode="auto">
          <a:xfrm>
            <a:off x="4143375" y="9118600"/>
            <a:ext cx="3170238" cy="481013"/>
          </a:xfrm>
          <a:prstGeom prst="rect">
            <a:avLst/>
          </a:prstGeom>
          <a:noFill/>
          <a:ln w="9525">
            <a:noFill/>
            <a:miter lim="800000"/>
            <a:headEnd/>
            <a:tailEnd/>
          </a:ln>
        </p:spPr>
        <p:txBody>
          <a:bodyPr lIns="96631" tIns="48316" rIns="96631" bIns="48316" anchor="b"/>
          <a:lstStyle/>
          <a:p>
            <a:pPr algn="r" defTabSz="965028"/>
            <a:fld id="{BD2A4F3D-4694-46CE-860B-D28ED74405E4}" type="slidenum">
              <a:rPr lang="en-US" sz="1200">
                <a:solidFill>
                  <a:prstClr val="black"/>
                </a:solidFill>
              </a:rPr>
              <a:pPr algn="r" defTabSz="965028"/>
              <a:t>40</a:t>
            </a:fld>
            <a:endParaRPr lang="en-US" sz="1200">
              <a:solidFill>
                <a:prstClr val="black"/>
              </a:solidFill>
            </a:endParaRPr>
          </a:p>
        </p:txBody>
      </p:sp>
      <p:sp>
        <p:nvSpPr>
          <p:cNvPr id="53250" name="Rectangle 2"/>
          <p:cNvSpPr>
            <a:spLocks noGrp="1" noRot="1" noChangeAspect="1" noChangeArrowheads="1" noTextEdit="1"/>
          </p:cNvSpPr>
          <p:nvPr>
            <p:ph type="sldImg"/>
          </p:nvPr>
        </p:nvSpPr>
        <p:spPr>
          <a:xfrm>
            <a:off x="1257300" y="720725"/>
            <a:ext cx="4802188" cy="3600450"/>
          </a:xfrm>
          <a:ln/>
        </p:spPr>
      </p:sp>
      <p:sp>
        <p:nvSpPr>
          <p:cNvPr id="53251" name="Rectangle 3"/>
          <p:cNvSpPr>
            <a:spLocks noGrp="1" noChangeArrowheads="1"/>
          </p:cNvSpPr>
          <p:nvPr>
            <p:ph type="body" idx="1"/>
          </p:nvPr>
        </p:nvSpPr>
        <p:spPr>
          <a:xfrm>
            <a:off x="976315" y="4560889"/>
            <a:ext cx="5362575" cy="4319587"/>
          </a:xfrm>
          <a:noFill/>
          <a:ln/>
        </p:spPr>
        <p:txBody>
          <a:bodyPr lIns="96622" tIns="48312" rIns="96622" bIns="48312"/>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mn-ea"/>
                <a:cs typeface="+mn-cs"/>
              </a:rPr>
              <a:t>We strongly recommend that you protect your lungs. We recommend that you keep your exposure to all High Priority flavorings as low as possible. Remember, the definition of High Priority flavorings is that they may cause respiratory injury when not handled properly.  Please do not rely on smell or symptoms of irritation to warn you about exposure. Report new or worsening breathing symptoms to your doctor.  Also, please do not smoke.  Smoking causes lung, heart and other diseases.  If you do smoke, please discuss ways to help you stop smoking with your doctor.</a:t>
            </a:r>
          </a:p>
          <a:p>
            <a:pPr eaLnBrk="1" hangingPunct="1"/>
            <a:endParaRPr lang="en-US" dirty="0"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p:cNvSpPr>
            <a:spLocks noGrp="1" noRot="1" noChangeAspect="1" noChangeArrowheads="1" noTextEdit="1"/>
          </p:cNvSpPr>
          <p:nvPr>
            <p:ph type="sldImg"/>
          </p:nvPr>
        </p:nvSpPr>
        <p:spPr>
          <a:ln/>
        </p:spPr>
      </p:sp>
      <p:sp>
        <p:nvSpPr>
          <p:cNvPr id="106498" name="Rectangle 3"/>
          <p:cNvSpPr>
            <a:spLocks noGrp="1" noChangeArrowheads="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mn-ea"/>
                <a:cs typeface="+mn-cs"/>
              </a:rPr>
              <a:t>In this section we’re going to cover flavoring exposure recognition and control.  Our training goals are to recognize flavorings and work processes where you might be exposed, understand the methods used to measure flavoring exposure, and understand the proper use of control methods to reduce exposure to flavorings.</a:t>
            </a:r>
          </a:p>
          <a:p>
            <a:endParaRPr lang="en-US" dirty="0"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mn-ea"/>
                <a:cs typeface="+mn-cs"/>
              </a:rPr>
              <a:t>How do you know if something is hazardous?  Hazard Communication is the process where workers are provided with information on the hazards or potentially hazardous exposures associated with their jobs. This includes labeling of individual flavorings and compounded flavors to ensure workers know exactly what they are working with. It should also include instructions on batch sheets that include things like health effects, proper handling, and necessary precautions.  Another place you can look for information regarding the hazard of a substance is on the MSDS or SDS sheet, the Material Safety Data Sheet or the Safety Data Sheet. These must be readily available to employees. These safety data sheets are going to be replacing MSDS sheets in the future with the adoption of the Globally Harmonized System or GHS and as you notice on this slide, there are symbols that you might not have seen before. These are symbols that are associated with the new GHS labeling system, using these symbols on flavoring containers and teaching workers the meanings of these symbols will help ensure workers can quickly identify the hazards of the flavorings they are working with. It is extremely important that flavoring companies adopt a standardized system to alert workers when they are working with High Priority flavorings.</a:t>
            </a:r>
          </a:p>
          <a:p>
            <a:endParaRPr lang="en-US" dirty="0"/>
          </a:p>
        </p:txBody>
      </p:sp>
      <p:sp>
        <p:nvSpPr>
          <p:cNvPr id="4" name="Slide Number Placeholder 3"/>
          <p:cNvSpPr>
            <a:spLocks noGrp="1"/>
          </p:cNvSpPr>
          <p:nvPr>
            <p:ph type="sldNum" sz="quarter" idx="10"/>
          </p:nvPr>
        </p:nvSpPr>
        <p:spPr/>
        <p:txBody>
          <a:bodyPr/>
          <a:lstStyle/>
          <a:p>
            <a:pPr>
              <a:defRPr/>
            </a:pPr>
            <a:fld id="{FC4A1744-2360-4119-B58A-187770239BB5}" type="slidenum">
              <a:rPr lang="en-US" smtClean="0"/>
              <a:pPr>
                <a:defRPr/>
              </a:pPr>
              <a:t>42</a:t>
            </a:fld>
            <a:endParaRPr lang="en-US"/>
          </a:p>
        </p:txBody>
      </p:sp>
    </p:spTree>
    <p:extLst>
      <p:ext uri="{BB962C8B-B14F-4D97-AF65-F5344CB8AC3E}">
        <p14:creationId xmlns:p14="http://schemas.microsoft.com/office/powerpoint/2010/main" val="427668699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mn-ea"/>
                <a:cs typeface="+mn-cs"/>
              </a:rPr>
              <a:t>What do flavoring exposures look like? We’re going to take a look at this video to see what these exposures really look like. This video’s going to show a powder dropping from the top tube down into the bucket below.  And what I want you to realize is that the same exposure is happening when you’re pouring a liquid from one container to another container down below. So as you watch this powder come out of this container, it’s hitting the bottom of the bucket and splashing or coming back up into the worker’s breathing zone.  That exact same thing is happening when you’re working with a liquid and pouring from above into another container down below. Notice the big cloud of dust that’s been generated; that same cloud is generated in the liquid but you just aren’t seeing it the same way as you do with a powder.  These types of exposures are possible anywhere High Priority flavorings are sampled, weighed, mixed, poured, transferred, or packaged.  And as you can see from this video, flavoring particles and vapors quickly move into a worker’s breathing zone unless they’re removed at the source.</a:t>
            </a:r>
          </a:p>
          <a:p>
            <a:endParaRPr lang="en-US" dirty="0"/>
          </a:p>
        </p:txBody>
      </p:sp>
      <p:sp>
        <p:nvSpPr>
          <p:cNvPr id="4" name="Slide Number Placeholder 3"/>
          <p:cNvSpPr>
            <a:spLocks noGrp="1"/>
          </p:cNvSpPr>
          <p:nvPr>
            <p:ph type="sldNum" sz="quarter" idx="10"/>
          </p:nvPr>
        </p:nvSpPr>
        <p:spPr/>
        <p:txBody>
          <a:bodyPr/>
          <a:lstStyle/>
          <a:p>
            <a:pPr>
              <a:defRPr/>
            </a:pPr>
            <a:fld id="{FC4A1744-2360-4119-B58A-187770239BB5}" type="slidenum">
              <a:rPr lang="en-US" smtClean="0"/>
              <a:pPr>
                <a:defRPr/>
              </a:pPr>
              <a:t>43</a:t>
            </a:fld>
            <a:endParaRPr lang="en-US"/>
          </a:p>
        </p:txBody>
      </p:sp>
    </p:spTree>
    <p:extLst>
      <p:ext uri="{BB962C8B-B14F-4D97-AF65-F5344CB8AC3E}">
        <p14:creationId xmlns:p14="http://schemas.microsoft.com/office/powerpoint/2010/main" val="366479968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mn-ea"/>
                <a:cs typeface="+mn-cs"/>
              </a:rPr>
              <a:t>How are exposures measured? Personal air samples are used to estimate the amount of flavoring a worker might inhale into their lungs. Workers wear a sampling pump for the entire work shift. Different air sampling collectors are used for different flavorings. It’s important to note that currently, there is no method available for </a:t>
            </a:r>
            <a:r>
              <a:rPr lang="en-US" sz="1200" kern="1200" dirty="0" err="1" smtClean="0">
                <a:solidFill>
                  <a:schemeClr val="tx1"/>
                </a:solidFill>
                <a:effectLst/>
                <a:latin typeface="Arial" charset="0"/>
                <a:ea typeface="+mn-ea"/>
                <a:cs typeface="+mn-cs"/>
              </a:rPr>
              <a:t>diacetyl</a:t>
            </a:r>
            <a:r>
              <a:rPr lang="en-US" sz="1200" kern="1200" dirty="0" smtClean="0">
                <a:solidFill>
                  <a:schemeClr val="tx1"/>
                </a:solidFill>
                <a:effectLst/>
                <a:latin typeface="Arial" charset="0"/>
                <a:ea typeface="+mn-ea"/>
                <a:cs typeface="+mn-cs"/>
              </a:rPr>
              <a:t> powders. Notice in the picture on the left that the worker is wearing the sampling pump on their belt, and a tube connects that to the sampling collector which is up by the lapel, or in the breathing zone. The worker would wear this pump for the entire work shift. The bottom pictures show different types of collectors, so you see on the left that you have collectors for particle or dust collection, and then the picture on the right shows different types of tubes that are used for gas or vapor collection.  It’s important to note that exposures can change depending on the task performed and the products being produced. Because of this, it is important to do routine air sampling and since the exposure from one day is not necessarily representative of another day, multiple sets of samples are needed to adequately assess the exposure.</a:t>
            </a:r>
          </a:p>
          <a:p>
            <a:endParaRPr lang="en-US" dirty="0"/>
          </a:p>
        </p:txBody>
      </p:sp>
      <p:sp>
        <p:nvSpPr>
          <p:cNvPr id="4" name="Slide Number Placeholder 3"/>
          <p:cNvSpPr>
            <a:spLocks noGrp="1"/>
          </p:cNvSpPr>
          <p:nvPr>
            <p:ph type="sldNum" sz="quarter" idx="10"/>
          </p:nvPr>
        </p:nvSpPr>
        <p:spPr/>
        <p:txBody>
          <a:bodyPr/>
          <a:lstStyle/>
          <a:p>
            <a:pPr>
              <a:defRPr/>
            </a:pPr>
            <a:fld id="{FC4A1744-2360-4119-B58A-187770239BB5}" type="slidenum">
              <a:rPr lang="en-US" smtClean="0"/>
              <a:pPr>
                <a:defRPr/>
              </a:pPr>
              <a:t>44</a:t>
            </a:fld>
            <a:endParaRPr lang="en-US"/>
          </a:p>
        </p:txBody>
      </p:sp>
    </p:spTree>
    <p:extLst>
      <p:ext uri="{BB962C8B-B14F-4D97-AF65-F5344CB8AC3E}">
        <p14:creationId xmlns:p14="http://schemas.microsoft.com/office/powerpoint/2010/main" val="155604188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mn-ea"/>
                <a:cs typeface="+mn-cs"/>
              </a:rPr>
              <a:t>What does the level of exposure depend upon? It depends on the amount of High Priority flavoring that’s used the amount of time you’re exposed, how well the vessels are sealed, and the ventilation you are using. For liquids, pouring distance is important so if you’re pouring like a diner waitress way up high into a container down below, it will increase your exposure, or if you’re using funnels these greatly reduce exposure.  For powder exposures, if you’re hand scooping, sifting, or packaging, these processes result in higher exposures and should be avoided for </a:t>
            </a:r>
            <a:r>
              <a:rPr lang="en-US" sz="1200" kern="1200" dirty="0" err="1" smtClean="0">
                <a:solidFill>
                  <a:schemeClr val="tx1"/>
                </a:solidFill>
                <a:effectLst/>
                <a:latin typeface="Arial" charset="0"/>
                <a:ea typeface="+mn-ea"/>
                <a:cs typeface="+mn-cs"/>
              </a:rPr>
              <a:t>diacetyl</a:t>
            </a:r>
            <a:r>
              <a:rPr lang="en-US" sz="1200" kern="1200" dirty="0" smtClean="0">
                <a:solidFill>
                  <a:schemeClr val="tx1"/>
                </a:solidFill>
                <a:effectLst/>
                <a:latin typeface="Arial" charset="0"/>
                <a:ea typeface="+mn-ea"/>
                <a:cs typeface="+mn-cs"/>
              </a:rPr>
              <a:t>-containing powders. It’s important to note that short-term high exposures and longer-term lower exposures are both important.</a:t>
            </a:r>
          </a:p>
          <a:p>
            <a:endParaRPr lang="en-US" dirty="0"/>
          </a:p>
        </p:txBody>
      </p:sp>
      <p:sp>
        <p:nvSpPr>
          <p:cNvPr id="4" name="Slide Number Placeholder 3"/>
          <p:cNvSpPr>
            <a:spLocks noGrp="1"/>
          </p:cNvSpPr>
          <p:nvPr>
            <p:ph type="sldNum" sz="quarter" idx="10"/>
          </p:nvPr>
        </p:nvSpPr>
        <p:spPr/>
        <p:txBody>
          <a:bodyPr/>
          <a:lstStyle/>
          <a:p>
            <a:pPr>
              <a:defRPr/>
            </a:pPr>
            <a:fld id="{FC4A1744-2360-4119-B58A-187770239BB5}" type="slidenum">
              <a:rPr lang="en-US" smtClean="0"/>
              <a:pPr>
                <a:defRPr/>
              </a:pPr>
              <a:t>45</a:t>
            </a:fld>
            <a:endParaRPr lang="en-US"/>
          </a:p>
        </p:txBody>
      </p:sp>
    </p:spTree>
    <p:extLst>
      <p:ext uri="{BB962C8B-B14F-4D97-AF65-F5344CB8AC3E}">
        <p14:creationId xmlns:p14="http://schemas.microsoft.com/office/powerpoint/2010/main" val="371595268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kern="1200" dirty="0" smtClean="0">
                <a:solidFill>
                  <a:schemeClr val="tx1"/>
                </a:solidFill>
                <a:effectLst/>
                <a:latin typeface="Arial" charset="0"/>
                <a:ea typeface="+mn-ea"/>
                <a:cs typeface="+mn-cs"/>
              </a:rPr>
              <a:t>What levels of </a:t>
            </a:r>
            <a:r>
              <a:rPr lang="en-US" sz="1200" kern="1200" dirty="0" err="1" smtClean="0">
                <a:solidFill>
                  <a:schemeClr val="tx1"/>
                </a:solidFill>
                <a:effectLst/>
                <a:latin typeface="Arial" charset="0"/>
                <a:ea typeface="+mn-ea"/>
                <a:cs typeface="+mn-cs"/>
              </a:rPr>
              <a:t>diacetyl</a:t>
            </a:r>
            <a:r>
              <a:rPr lang="en-US" sz="1200" kern="1200" dirty="0" smtClean="0">
                <a:solidFill>
                  <a:schemeClr val="tx1"/>
                </a:solidFill>
                <a:effectLst/>
                <a:latin typeface="Arial" charset="0"/>
                <a:ea typeface="+mn-ea"/>
                <a:cs typeface="+mn-cs"/>
              </a:rPr>
              <a:t> have been measured in the flavoring industry? We’re going to take a look at some different samples, samples taken by National Jewish Health, OSHA, and NIOSH. It’s important to note that the samples we at National Jewish took, these measurements were taken at least 5 years ago in about 13 companies. This is important because during this time many companies did not have exposure controls in place. The other thing I want you to remember is the ACGIH 8-hour exposure limit of 0.01 ppm when we we’re looking at these exposures.  </a:t>
            </a:r>
          </a:p>
          <a:p>
            <a:endParaRPr lang="en-US" sz="1200" kern="1200" dirty="0" smtClean="0">
              <a:solidFill>
                <a:schemeClr val="tx1"/>
              </a:solidFill>
              <a:effectLst/>
              <a:latin typeface="Arial" charset="0"/>
              <a:ea typeface="+mn-ea"/>
              <a:cs typeface="+mn-cs"/>
            </a:endParaRPr>
          </a:p>
          <a:p>
            <a:r>
              <a:rPr lang="en-US" sz="1200" kern="1200" dirty="0" smtClean="0">
                <a:solidFill>
                  <a:schemeClr val="tx1"/>
                </a:solidFill>
                <a:effectLst/>
                <a:latin typeface="Arial" charset="0"/>
                <a:ea typeface="+mn-ea"/>
                <a:cs typeface="+mn-cs"/>
              </a:rPr>
              <a:t>The first exposure is in liquid compounding, the average 8-hour exposure that National Jewish saw was 0.91 ppm. The average exposure OSHA saw was 0.99 ppm.  And the average exposures NIOSH saw were anywhere between 0.03 and 0.46 ppm. Now, you’ll notice that these exposures are well over the 0.01 ppm level that ACGIH has in place.  Next, we’re going to take a look at powder processing. The average 8-hour exposure that National Jewish saw was 0.71 ppm.  And NIOSH saw exposures from 0.05 to .34 ppm; again well over the 0.01 ppm level. For the QA laboratories, it’s important to note that National Jewish didn’t take many samples, so we really can’t generalize the exposure, but the samples we did take resulted in an average 8-hour exposure of 0.004 ppm. NIOSH saw exposures from 0.009 to 0.07 ppm. So, in the QA area, some processes can definitely result in an exposure that’s above the 0.01 ppm level. For spray drying, National Jewish Health only took one sample and it was an 8-hour exposure. The result was 1.5 ppm.  NIOSH took some 2-hour exposures that resulted in 2.6 ppm. Very few samples have been taken, but the few samples that have been taken suggest that the exposure is very high in the spray-drying area.  Looking at all of these samples, it’s important to note that many flavor worker tasks have short-term </a:t>
            </a:r>
            <a:r>
              <a:rPr lang="en-US" sz="1200" kern="1200" dirty="0" err="1" smtClean="0">
                <a:solidFill>
                  <a:schemeClr val="tx1"/>
                </a:solidFill>
                <a:effectLst/>
                <a:latin typeface="Arial" charset="0"/>
                <a:ea typeface="+mn-ea"/>
                <a:cs typeface="+mn-cs"/>
              </a:rPr>
              <a:t>diacetyl</a:t>
            </a:r>
            <a:r>
              <a:rPr lang="en-US" sz="1200" kern="1200" dirty="0" smtClean="0">
                <a:solidFill>
                  <a:schemeClr val="tx1"/>
                </a:solidFill>
                <a:effectLst/>
                <a:latin typeface="Arial" charset="0"/>
                <a:ea typeface="+mn-ea"/>
                <a:cs typeface="+mn-cs"/>
              </a:rPr>
              <a:t> exposures over 2 ppm, and little information is available on exposures to other High Priority flavorings.</a:t>
            </a:r>
          </a:p>
          <a:p>
            <a:endParaRPr lang="en-US" dirty="0"/>
          </a:p>
        </p:txBody>
      </p:sp>
      <p:sp>
        <p:nvSpPr>
          <p:cNvPr id="4" name="Slide Number Placeholder 3"/>
          <p:cNvSpPr>
            <a:spLocks noGrp="1"/>
          </p:cNvSpPr>
          <p:nvPr>
            <p:ph type="sldNum" sz="quarter" idx="10"/>
          </p:nvPr>
        </p:nvSpPr>
        <p:spPr/>
        <p:txBody>
          <a:bodyPr/>
          <a:lstStyle/>
          <a:p>
            <a:pPr>
              <a:defRPr/>
            </a:pPr>
            <a:fld id="{FC4A1744-2360-4119-B58A-187770239BB5}" type="slidenum">
              <a:rPr lang="en-US" smtClean="0"/>
              <a:pPr>
                <a:defRPr/>
              </a:pPr>
              <a:t>46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mn-ea"/>
                <a:cs typeface="+mn-cs"/>
              </a:rPr>
              <a:t>How are flavoring exposures controlled?  As an industrial hygienist, we have a certain way we like to try and reduce exposures. We like to take things from a high exposure and bring them down to an acceptable exposure. In order to do this, we like to use a certain set of controls in a certain order to bring that exposure from a high one to an acceptable one. We’re going to look at these individually, so the first is elimination and substitution. This is the change in raw materials or flavorings. Now this is probably not possible in your industry, because the customer wants a certain flavor to taste a certain way, and in order to do that, you have to use specific flavorings. Since substitution is probably not possible, we’ll move on to the next thing, which are the engineering controls. These are changes to the process that capture or enclose the source of the exposure, things like suction. The next step is work practice controls; these are changes in procedures or worker behavior to reduce exposure. An example of a work practice control would be to encourage somebody not to pour like a diner waitress but to pour closely to the other container, or to use a funnel. The last thing we like to use is personal protective equipment. These are things like respirators, gloves, goggles and other protective equipment. This is because as you move down the chart, you really have decreasing effectiveness because you’re requiring increasing dependence on the worker behavior.</a:t>
            </a:r>
          </a:p>
          <a:p>
            <a:endParaRPr lang="en-US" dirty="0"/>
          </a:p>
        </p:txBody>
      </p:sp>
      <p:sp>
        <p:nvSpPr>
          <p:cNvPr id="4" name="Slide Number Placeholder 3"/>
          <p:cNvSpPr>
            <a:spLocks noGrp="1"/>
          </p:cNvSpPr>
          <p:nvPr>
            <p:ph type="sldNum" sz="quarter" idx="10"/>
          </p:nvPr>
        </p:nvSpPr>
        <p:spPr/>
        <p:txBody>
          <a:bodyPr/>
          <a:lstStyle/>
          <a:p>
            <a:pPr>
              <a:defRPr/>
            </a:pPr>
            <a:fld id="{FC4A1744-2360-4119-B58A-187770239BB5}" type="slidenum">
              <a:rPr lang="en-US" smtClean="0"/>
              <a:pPr>
                <a:defRPr/>
              </a:pPr>
              <a:t>47</a:t>
            </a:fld>
            <a:endParaRPr lang="en-US"/>
          </a:p>
        </p:txBody>
      </p:sp>
    </p:spTree>
    <p:extLst>
      <p:ext uri="{BB962C8B-B14F-4D97-AF65-F5344CB8AC3E}">
        <p14:creationId xmlns:p14="http://schemas.microsoft.com/office/powerpoint/2010/main" val="246774773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mn-ea"/>
                <a:cs typeface="+mn-cs"/>
              </a:rPr>
              <a:t>So, you may say, “Does substitution work?” Well they’ve tried in your industry to replace </a:t>
            </a:r>
            <a:r>
              <a:rPr lang="en-US" sz="1200" kern="1200" dirty="0" err="1" smtClean="0">
                <a:solidFill>
                  <a:schemeClr val="tx1"/>
                </a:solidFill>
                <a:effectLst/>
                <a:latin typeface="Arial" charset="0"/>
                <a:ea typeface="+mn-ea"/>
                <a:cs typeface="+mn-cs"/>
              </a:rPr>
              <a:t>diacetyl</a:t>
            </a:r>
            <a:r>
              <a:rPr lang="en-US" sz="1200" kern="1200" dirty="0" smtClean="0">
                <a:solidFill>
                  <a:schemeClr val="tx1"/>
                </a:solidFill>
                <a:effectLst/>
                <a:latin typeface="Arial" charset="0"/>
                <a:ea typeface="+mn-ea"/>
                <a:cs typeface="+mn-cs"/>
              </a:rPr>
              <a:t> with things like 2,3-pentanedione, 2,3-hexanedione and 2,3-heptanedione. Now, if we take a look at these molecules on the left, the first one we see is </a:t>
            </a:r>
            <a:r>
              <a:rPr lang="en-US" sz="1200" kern="1200" dirty="0" err="1" smtClean="0">
                <a:solidFill>
                  <a:schemeClr val="tx1"/>
                </a:solidFill>
                <a:effectLst/>
                <a:latin typeface="Arial" charset="0"/>
                <a:ea typeface="+mn-ea"/>
                <a:cs typeface="+mn-cs"/>
              </a:rPr>
              <a:t>diacetyl</a:t>
            </a:r>
            <a:r>
              <a:rPr lang="en-US" sz="1200" kern="1200" dirty="0" smtClean="0">
                <a:solidFill>
                  <a:schemeClr val="tx1"/>
                </a:solidFill>
                <a:effectLst/>
                <a:latin typeface="Arial" charset="0"/>
                <a:ea typeface="+mn-ea"/>
                <a:cs typeface="+mn-cs"/>
              </a:rPr>
              <a:t>. It’s got a carbon chain with a couple of </a:t>
            </a:r>
            <a:r>
              <a:rPr lang="en-US" sz="1200" kern="1200" dirty="0" err="1" smtClean="0">
                <a:solidFill>
                  <a:schemeClr val="tx1"/>
                </a:solidFill>
                <a:effectLst/>
                <a:latin typeface="Arial" charset="0"/>
                <a:ea typeface="+mn-ea"/>
                <a:cs typeface="+mn-cs"/>
              </a:rPr>
              <a:t>oxygens</a:t>
            </a:r>
            <a:r>
              <a:rPr lang="en-US" sz="1200" kern="1200" dirty="0" smtClean="0">
                <a:solidFill>
                  <a:schemeClr val="tx1"/>
                </a:solidFill>
                <a:effectLst/>
                <a:latin typeface="Arial" charset="0"/>
                <a:ea typeface="+mn-ea"/>
                <a:cs typeface="+mn-cs"/>
              </a:rPr>
              <a:t> off the side. We look at the next molecule, 2,3-pentanedione, it looks very similar. It’s a little bit longer carbon chain with still two </a:t>
            </a:r>
            <a:r>
              <a:rPr lang="en-US" sz="1200" kern="1200" dirty="0" err="1" smtClean="0">
                <a:solidFill>
                  <a:schemeClr val="tx1"/>
                </a:solidFill>
                <a:effectLst/>
                <a:latin typeface="Arial" charset="0"/>
                <a:ea typeface="+mn-ea"/>
                <a:cs typeface="+mn-cs"/>
              </a:rPr>
              <a:t>oxygens</a:t>
            </a:r>
            <a:r>
              <a:rPr lang="en-US" sz="1200" kern="1200" dirty="0" smtClean="0">
                <a:solidFill>
                  <a:schemeClr val="tx1"/>
                </a:solidFill>
                <a:effectLst/>
                <a:latin typeface="Arial" charset="0"/>
                <a:ea typeface="+mn-ea"/>
                <a:cs typeface="+mn-cs"/>
              </a:rPr>
              <a:t> off of it. And again, with 2,3-heptanedione, it has a longer carbon chain with a couple </a:t>
            </a:r>
            <a:r>
              <a:rPr lang="en-US" sz="1200" kern="1200" dirty="0" err="1" smtClean="0">
                <a:solidFill>
                  <a:schemeClr val="tx1"/>
                </a:solidFill>
                <a:effectLst/>
                <a:latin typeface="Arial" charset="0"/>
                <a:ea typeface="+mn-ea"/>
                <a:cs typeface="+mn-cs"/>
              </a:rPr>
              <a:t>oxygens</a:t>
            </a:r>
            <a:r>
              <a:rPr lang="en-US" sz="1200" kern="1200" dirty="0" smtClean="0">
                <a:solidFill>
                  <a:schemeClr val="tx1"/>
                </a:solidFill>
                <a:effectLst/>
                <a:latin typeface="Arial" charset="0"/>
                <a:ea typeface="+mn-ea"/>
                <a:cs typeface="+mn-cs"/>
              </a:rPr>
              <a:t> on it. Now, we see these chemicals are very similar to </a:t>
            </a:r>
            <a:r>
              <a:rPr lang="en-US" sz="1200" kern="1200" dirty="0" err="1" smtClean="0">
                <a:solidFill>
                  <a:schemeClr val="tx1"/>
                </a:solidFill>
                <a:effectLst/>
                <a:latin typeface="Arial" charset="0"/>
                <a:ea typeface="+mn-ea"/>
                <a:cs typeface="+mn-cs"/>
              </a:rPr>
              <a:t>diacetyl</a:t>
            </a:r>
            <a:r>
              <a:rPr lang="en-US" sz="1200" kern="1200" dirty="0" smtClean="0">
                <a:solidFill>
                  <a:schemeClr val="tx1"/>
                </a:solidFill>
                <a:effectLst/>
                <a:latin typeface="Arial" charset="0"/>
                <a:ea typeface="+mn-ea"/>
                <a:cs typeface="+mn-cs"/>
              </a:rPr>
              <a:t>. The pros are that you have lower exposures because you have less evaporation at room temperature due to larger molecules. The cons are that these structures are still very chemically similar to </a:t>
            </a:r>
            <a:r>
              <a:rPr lang="en-US" sz="1200" kern="1200" dirty="0" err="1" smtClean="0">
                <a:solidFill>
                  <a:schemeClr val="tx1"/>
                </a:solidFill>
                <a:effectLst/>
                <a:latin typeface="Arial" charset="0"/>
                <a:ea typeface="+mn-ea"/>
                <a:cs typeface="+mn-cs"/>
              </a:rPr>
              <a:t>diacetyl</a:t>
            </a:r>
            <a:r>
              <a:rPr lang="en-US" sz="1200" kern="1200" dirty="0" smtClean="0">
                <a:solidFill>
                  <a:schemeClr val="tx1"/>
                </a:solidFill>
                <a:effectLst/>
                <a:latin typeface="Arial" charset="0"/>
                <a:ea typeface="+mn-ea"/>
                <a:cs typeface="+mn-cs"/>
              </a:rPr>
              <a:t>, and they may have similar health effects, so until there’s more information available, </a:t>
            </a:r>
            <a:r>
              <a:rPr lang="en-US" sz="1200" kern="1200" dirty="0" err="1" smtClean="0">
                <a:solidFill>
                  <a:schemeClr val="tx1"/>
                </a:solidFill>
                <a:effectLst/>
                <a:latin typeface="Arial" charset="0"/>
                <a:ea typeface="+mn-ea"/>
                <a:cs typeface="+mn-cs"/>
              </a:rPr>
              <a:t>diacetyl</a:t>
            </a:r>
            <a:r>
              <a:rPr lang="en-US" sz="1200" kern="1200" dirty="0" smtClean="0">
                <a:solidFill>
                  <a:schemeClr val="tx1"/>
                </a:solidFill>
                <a:effectLst/>
                <a:latin typeface="Arial" charset="0"/>
                <a:ea typeface="+mn-ea"/>
                <a:cs typeface="+mn-cs"/>
              </a:rPr>
              <a:t> and </a:t>
            </a:r>
            <a:r>
              <a:rPr lang="en-US" sz="1200" kern="1200" dirty="0" err="1" smtClean="0">
                <a:solidFill>
                  <a:schemeClr val="tx1"/>
                </a:solidFill>
                <a:effectLst/>
                <a:latin typeface="Arial" charset="0"/>
                <a:ea typeface="+mn-ea"/>
                <a:cs typeface="+mn-cs"/>
              </a:rPr>
              <a:t>diacetyl</a:t>
            </a:r>
            <a:r>
              <a:rPr lang="en-US" sz="1200" kern="1200" dirty="0" smtClean="0">
                <a:solidFill>
                  <a:schemeClr val="tx1"/>
                </a:solidFill>
                <a:effectLst/>
                <a:latin typeface="Arial" charset="0"/>
                <a:ea typeface="+mn-ea"/>
                <a:cs typeface="+mn-cs"/>
              </a:rPr>
              <a:t> substitutes should be controlled the same.</a:t>
            </a:r>
          </a:p>
          <a:p>
            <a:endParaRPr lang="en-US" dirty="0"/>
          </a:p>
        </p:txBody>
      </p:sp>
      <p:sp>
        <p:nvSpPr>
          <p:cNvPr id="4" name="Slide Number Placeholder 3"/>
          <p:cNvSpPr>
            <a:spLocks noGrp="1"/>
          </p:cNvSpPr>
          <p:nvPr>
            <p:ph type="sldNum" sz="quarter" idx="10"/>
          </p:nvPr>
        </p:nvSpPr>
        <p:spPr/>
        <p:txBody>
          <a:bodyPr/>
          <a:lstStyle/>
          <a:p>
            <a:pPr>
              <a:defRPr/>
            </a:pPr>
            <a:fld id="{FC4A1744-2360-4119-B58A-187770239BB5}" type="slidenum">
              <a:rPr lang="en-US" smtClean="0"/>
              <a:pPr>
                <a:defRPr/>
              </a:pPr>
              <a:t>48</a:t>
            </a:fld>
            <a:endParaRPr lang="en-US"/>
          </a:p>
        </p:txBody>
      </p:sp>
    </p:spTree>
    <p:extLst>
      <p:ext uri="{BB962C8B-B14F-4D97-AF65-F5344CB8AC3E}">
        <p14:creationId xmlns:p14="http://schemas.microsoft.com/office/powerpoint/2010/main" val="185253988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mn-ea"/>
                <a:cs typeface="+mn-cs"/>
              </a:rPr>
              <a:t>So, what is the best solution? The best solution if we had all the money and all the resources would be to have a completely enclosed process. This means closed lines for all ingredients and finished products, having a closed vessel cleaning system, and containment of the entire process verified with air sampling. Now the importance of that is if you have this totally enclosed system, you don’t want to give a false sense of security to your workers, meaning that when they’re working outside of this containment area and if there’s a leak in one of the hoses, then they would be exposed without the knowledge of that. Another point is that maintenance workers may still be exposed because they are the ones who have to go in and fix something when something malfunctions. Now, this solution may not be a realistic solution due to the cost and the production variability that you have in your industry. You may be using larger containers one day and smaller containers the next, or from hour to hour you may have different size containers that you need to run through this thing, so it may not be optimal. However, the more you can enclose and automate your process, the lower you can maintain exposures at your facility.</a:t>
            </a:r>
          </a:p>
          <a:p>
            <a:endParaRPr lang="en-US" dirty="0"/>
          </a:p>
        </p:txBody>
      </p:sp>
      <p:sp>
        <p:nvSpPr>
          <p:cNvPr id="4" name="Slide Number Placeholder 3"/>
          <p:cNvSpPr>
            <a:spLocks noGrp="1"/>
          </p:cNvSpPr>
          <p:nvPr>
            <p:ph type="sldNum" sz="quarter" idx="10"/>
          </p:nvPr>
        </p:nvSpPr>
        <p:spPr/>
        <p:txBody>
          <a:bodyPr/>
          <a:lstStyle/>
          <a:p>
            <a:pPr>
              <a:defRPr/>
            </a:pPr>
            <a:fld id="{FC4A1744-2360-4119-B58A-187770239BB5}" type="slidenum">
              <a:rPr lang="en-US" smtClean="0"/>
              <a:pPr>
                <a:defRPr/>
              </a:pPr>
              <a:t>49</a:t>
            </a:fld>
            <a:endParaRPr lang="en-US"/>
          </a:p>
        </p:txBody>
      </p:sp>
    </p:spTree>
    <p:extLst>
      <p:ext uri="{BB962C8B-B14F-4D97-AF65-F5344CB8AC3E}">
        <p14:creationId xmlns:p14="http://schemas.microsoft.com/office/powerpoint/2010/main" val="2011953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mn-ea"/>
                <a:cs typeface="+mn-cs"/>
              </a:rPr>
              <a:t>Before we start with our training today, we need to cover a few definitions that are important to our training. We are first going to talk about a part per million. When we’re talking about parts per million, you can think of that like a percentage but a whole lot smaller.  It’s a very small unit of concentration.  One part per million is like one drop in a 13 gallon gas tank, which is not very much at all. When we talk about flavoring exposures, we’re talking about the inhalation of flavoring vapors or particles; like the stuff you smell out there when you’re working.  When we talk about bronchiolitis </a:t>
            </a:r>
            <a:r>
              <a:rPr lang="en-US" sz="1200" kern="1200" dirty="0" err="1" smtClean="0">
                <a:solidFill>
                  <a:schemeClr val="tx1"/>
                </a:solidFill>
                <a:effectLst/>
                <a:latin typeface="Arial" charset="0"/>
                <a:ea typeface="+mn-ea"/>
                <a:cs typeface="+mn-cs"/>
              </a:rPr>
              <a:t>obliterans</a:t>
            </a:r>
            <a:r>
              <a:rPr lang="en-US" sz="1200" kern="1200" dirty="0" smtClean="0">
                <a:solidFill>
                  <a:schemeClr val="tx1"/>
                </a:solidFill>
                <a:effectLst/>
                <a:latin typeface="Arial" charset="0"/>
                <a:ea typeface="+mn-ea"/>
                <a:cs typeface="+mn-cs"/>
              </a:rPr>
              <a:t> syndrome or BOS, it’s an uncommon lung disease where scars form in the small airways.  </a:t>
            </a:r>
            <a:endParaRPr lang="en-US" sz="120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pPr>
              <a:defRPr/>
            </a:pPr>
            <a:fld id="{FC4A1744-2360-4119-B58A-187770239BB5}" type="slidenum">
              <a:rPr lang="en-US" smtClean="0"/>
              <a:pPr>
                <a:defRPr/>
              </a:pPr>
              <a:t>5</a:t>
            </a:fld>
            <a:endParaRPr lang="en-US"/>
          </a:p>
        </p:txBody>
      </p:sp>
    </p:spTree>
    <p:extLst>
      <p:ext uri="{BB962C8B-B14F-4D97-AF65-F5344CB8AC3E}">
        <p14:creationId xmlns:p14="http://schemas.microsoft.com/office/powerpoint/2010/main" val="225248060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mn-ea"/>
                <a:cs typeface="+mn-cs"/>
              </a:rPr>
              <a:t>The next best solution is to use a combination of controls to reduce exposure to acceptable levels. So, in this instance, we’re going to be looking at using things like local exhaust ventilation, along with things like process isolation and work practice controls to try to reduce exposures to acceptable levels. You’ll notice that the local exhaust ventilation cog is a lot larger than the other two because it’s the most important piece of the puzzle for reducing exposures to flavorings.</a:t>
            </a:r>
          </a:p>
          <a:p>
            <a:endParaRPr lang="en-US" dirty="0"/>
          </a:p>
        </p:txBody>
      </p:sp>
      <p:sp>
        <p:nvSpPr>
          <p:cNvPr id="4" name="Slide Number Placeholder 3"/>
          <p:cNvSpPr>
            <a:spLocks noGrp="1"/>
          </p:cNvSpPr>
          <p:nvPr>
            <p:ph type="sldNum" sz="quarter" idx="10"/>
          </p:nvPr>
        </p:nvSpPr>
        <p:spPr/>
        <p:txBody>
          <a:bodyPr/>
          <a:lstStyle/>
          <a:p>
            <a:pPr>
              <a:defRPr/>
            </a:pPr>
            <a:fld id="{FC4A1744-2360-4119-B58A-187770239BB5}" type="slidenum">
              <a:rPr lang="en-US" smtClean="0"/>
              <a:pPr>
                <a:defRPr/>
              </a:pPr>
              <a:t>50</a:t>
            </a:fld>
            <a:endParaRPr lang="en-US"/>
          </a:p>
        </p:txBody>
      </p:sp>
    </p:spTree>
    <p:extLst>
      <p:ext uri="{BB962C8B-B14F-4D97-AF65-F5344CB8AC3E}">
        <p14:creationId xmlns:p14="http://schemas.microsoft.com/office/powerpoint/2010/main" val="66085455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mn-ea"/>
                <a:cs typeface="+mn-cs"/>
              </a:rPr>
              <a:t>Process isolation is taking a designated area or a room for work with these High Priority flavorings. This room would ideally have a separate ventilation system from offices and other production areas. You would have lidded tanks and vessels, and flavorings would be stored in sealed containers, with volatile High Priority flavorings kept in cold storage.  This reduces exposure levels and the number of workers who are exposed.</a:t>
            </a:r>
          </a:p>
          <a:p>
            <a:endParaRPr lang="en-US" dirty="0"/>
          </a:p>
        </p:txBody>
      </p:sp>
      <p:sp>
        <p:nvSpPr>
          <p:cNvPr id="4" name="Slide Number Placeholder 3"/>
          <p:cNvSpPr>
            <a:spLocks noGrp="1"/>
          </p:cNvSpPr>
          <p:nvPr>
            <p:ph type="sldNum" sz="quarter" idx="10"/>
          </p:nvPr>
        </p:nvSpPr>
        <p:spPr/>
        <p:txBody>
          <a:bodyPr/>
          <a:lstStyle/>
          <a:p>
            <a:pPr>
              <a:defRPr/>
            </a:pPr>
            <a:fld id="{FC4A1744-2360-4119-B58A-187770239BB5}" type="slidenum">
              <a:rPr lang="en-US" smtClean="0"/>
              <a:pPr>
                <a:defRPr/>
              </a:pPr>
              <a:t>51</a:t>
            </a:fld>
            <a:endParaRPr lang="en-US"/>
          </a:p>
        </p:txBody>
      </p:sp>
    </p:spTree>
    <p:extLst>
      <p:ext uri="{BB962C8B-B14F-4D97-AF65-F5344CB8AC3E}">
        <p14:creationId xmlns:p14="http://schemas.microsoft.com/office/powerpoint/2010/main" val="124300113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mn-ea"/>
                <a:cs typeface="+mn-cs"/>
              </a:rPr>
              <a:t>Local exhaust ventilation is suction to remove flavoring exposure prior to worker exposure.  It is very effective if it’s properly designed and used.  It does require worker training and it’s the most important control to reduce exposure to flavorings.</a:t>
            </a:r>
          </a:p>
          <a:p>
            <a:endParaRPr lang="en-US" dirty="0"/>
          </a:p>
        </p:txBody>
      </p:sp>
      <p:sp>
        <p:nvSpPr>
          <p:cNvPr id="4" name="Slide Number Placeholder 3"/>
          <p:cNvSpPr>
            <a:spLocks noGrp="1"/>
          </p:cNvSpPr>
          <p:nvPr>
            <p:ph type="sldNum" sz="quarter" idx="10"/>
          </p:nvPr>
        </p:nvSpPr>
        <p:spPr/>
        <p:txBody>
          <a:bodyPr/>
          <a:lstStyle/>
          <a:p>
            <a:pPr>
              <a:defRPr/>
            </a:pPr>
            <a:fld id="{FC4A1744-2360-4119-B58A-187770239BB5}" type="slidenum">
              <a:rPr lang="en-US" smtClean="0"/>
              <a:pPr>
                <a:defRPr/>
              </a:pPr>
              <a:t>52</a:t>
            </a:fld>
            <a:endParaRPr lang="en-US"/>
          </a:p>
        </p:txBody>
      </p:sp>
    </p:spTree>
    <p:extLst>
      <p:ext uri="{BB962C8B-B14F-4D97-AF65-F5344CB8AC3E}">
        <p14:creationId xmlns:p14="http://schemas.microsoft.com/office/powerpoint/2010/main" val="147757520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mn-ea"/>
                <a:cs typeface="+mn-cs"/>
              </a:rPr>
              <a:t>Does ventilation work to reduce exposure? NIOSH decided they wanted to answer this question, so they built a ventilation system above a compounding station like the one pictured on the left. The graph on the right shows when they had the control on, you had very little exposure and when they turned that control off, you could see exposures clearly increased. So these ventilation systems can really reduce exposures when properly designed and used correctly.</a:t>
            </a:r>
          </a:p>
          <a:p>
            <a:endParaRPr lang="en-US" dirty="0"/>
          </a:p>
        </p:txBody>
      </p:sp>
      <p:sp>
        <p:nvSpPr>
          <p:cNvPr id="4" name="Slide Number Placeholder 3"/>
          <p:cNvSpPr>
            <a:spLocks noGrp="1"/>
          </p:cNvSpPr>
          <p:nvPr>
            <p:ph type="sldNum" sz="quarter" idx="10"/>
          </p:nvPr>
        </p:nvSpPr>
        <p:spPr/>
        <p:txBody>
          <a:bodyPr/>
          <a:lstStyle/>
          <a:p>
            <a:pPr>
              <a:defRPr/>
            </a:pPr>
            <a:fld id="{FC4A1744-2360-4119-B58A-187770239BB5}" type="slidenum">
              <a:rPr lang="en-US" smtClean="0"/>
              <a:pPr>
                <a:defRPr/>
              </a:pPr>
              <a:t>53</a:t>
            </a:fld>
            <a:endParaRPr lang="en-US"/>
          </a:p>
        </p:txBody>
      </p:sp>
    </p:spTree>
    <p:extLst>
      <p:ext uri="{BB962C8B-B14F-4D97-AF65-F5344CB8AC3E}">
        <p14:creationId xmlns:p14="http://schemas.microsoft.com/office/powerpoint/2010/main" val="135891352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mn-ea"/>
                <a:cs typeface="+mn-cs"/>
              </a:rPr>
              <a:t>So how do you use ventilation correctly? We’re going to take a look at this series of photos to determine how you can use your ventilation system correctly. If we look at the photo on the left, we see that the worker is working within the working zone, and within the capture zone, and notice that the particles from his process are going to into the ventilation system so that is effective. Now, if we look at the next guy in the middle, he’s working just outside the capture zone, but he’s still in the working zone, and notice half of the particles from his process are being captured, so it’s partially effective. Now, if we look at the guy in the photo on the right, he’s working outside of the capture zone and on the very edge of the working zone. Notice the ventilation system is not capturing any of the particles from his process, so this is very ineffective. You can see from these photos that capture depends on distance from the capturing hood and capture greatly decreases at a distance of about 2 duct diameters. In addition, it is important to remember that even slight cross drafts can reduce the capture of flavorings, so if you’re working in your production area and you’re using a fan to try to keep cool, you’ll be actually blowing these contaminants back into your breathing zone. Cross drafts don’t just occur from fans, they can occur from a worker passing by. They can also be coming from your ventilation supply above your work area so it’s very important to note these things when you’re doing your work. And the most important thing is to work as closely as possible to the ventilation hood.</a:t>
            </a:r>
          </a:p>
          <a:p>
            <a:endParaRPr lang="en-US" dirty="0"/>
          </a:p>
        </p:txBody>
      </p:sp>
      <p:sp>
        <p:nvSpPr>
          <p:cNvPr id="4" name="Slide Number Placeholder 3"/>
          <p:cNvSpPr>
            <a:spLocks noGrp="1"/>
          </p:cNvSpPr>
          <p:nvPr>
            <p:ph type="sldNum" sz="quarter" idx="10"/>
          </p:nvPr>
        </p:nvSpPr>
        <p:spPr/>
        <p:txBody>
          <a:bodyPr/>
          <a:lstStyle/>
          <a:p>
            <a:pPr>
              <a:defRPr/>
            </a:pPr>
            <a:fld id="{FC4A1744-2360-4119-B58A-187770239BB5}" type="slidenum">
              <a:rPr lang="en-US" smtClean="0"/>
              <a:pPr>
                <a:defRPr/>
              </a:pPr>
              <a:t>54</a:t>
            </a:fld>
            <a:endParaRPr lang="en-US"/>
          </a:p>
        </p:txBody>
      </p:sp>
    </p:spTree>
    <p:extLst>
      <p:ext uri="{BB962C8B-B14F-4D97-AF65-F5344CB8AC3E}">
        <p14:creationId xmlns:p14="http://schemas.microsoft.com/office/powerpoint/2010/main" val="47939594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mn-ea"/>
                <a:cs typeface="+mn-cs"/>
              </a:rPr>
              <a:t>What can you as a worker do to reduce exposure? You can keep temperatures of liquids as low as possible. It’s also important to replace lids immediately after adding flavorings. It’s critical that you pour slowly and use funnels, and add High Priority flavorings last if at all possible to reduce the exposure time.  It’s also important to avoid pouring from 55 gallon drums and to avoid hand scooping powders. When we conducted air monitoring in the flavoring industry, we saw that these two tasks resulted in some of the highest exposures. It’s also important to make sure that other workers in your area know when you’re using these High Priority flavorings so that they can protect themselves as well, and to make sure you use engineering controls properly all of the time.</a:t>
            </a:r>
          </a:p>
          <a:p>
            <a:endParaRPr lang="en-US" dirty="0"/>
          </a:p>
        </p:txBody>
      </p:sp>
      <p:sp>
        <p:nvSpPr>
          <p:cNvPr id="4" name="Slide Number Placeholder 3"/>
          <p:cNvSpPr>
            <a:spLocks noGrp="1"/>
          </p:cNvSpPr>
          <p:nvPr>
            <p:ph type="sldNum" sz="quarter" idx="10"/>
          </p:nvPr>
        </p:nvSpPr>
        <p:spPr/>
        <p:txBody>
          <a:bodyPr/>
          <a:lstStyle/>
          <a:p>
            <a:pPr>
              <a:defRPr/>
            </a:pPr>
            <a:fld id="{FC4A1744-2360-4119-B58A-187770239BB5}" type="slidenum">
              <a:rPr lang="en-US" smtClean="0"/>
              <a:pPr>
                <a:defRPr/>
              </a:pPr>
              <a:t>55</a:t>
            </a:fld>
            <a:endParaRPr lang="en-US"/>
          </a:p>
        </p:txBody>
      </p:sp>
    </p:spTree>
    <p:extLst>
      <p:ext uri="{BB962C8B-B14F-4D97-AF65-F5344CB8AC3E}">
        <p14:creationId xmlns:p14="http://schemas.microsoft.com/office/powerpoint/2010/main" val="71153695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mn-ea"/>
                <a:cs typeface="+mn-cs"/>
              </a:rPr>
              <a:t>What if you’re a laboratory worker? It’s important to use the lab hood for handling High Priority flavorings. It’s also important to keep containers closed as much as possible and to avoid odor evaluations of high concentration or neat High Priority flavorings because laboratory workers can have high exposures too.</a:t>
            </a:r>
          </a:p>
          <a:p>
            <a:endParaRPr lang="en-US" dirty="0"/>
          </a:p>
        </p:txBody>
      </p:sp>
      <p:sp>
        <p:nvSpPr>
          <p:cNvPr id="4" name="Slide Number Placeholder 3"/>
          <p:cNvSpPr>
            <a:spLocks noGrp="1"/>
          </p:cNvSpPr>
          <p:nvPr>
            <p:ph type="sldNum" sz="quarter" idx="10"/>
          </p:nvPr>
        </p:nvSpPr>
        <p:spPr/>
        <p:txBody>
          <a:bodyPr/>
          <a:lstStyle/>
          <a:p>
            <a:pPr>
              <a:defRPr/>
            </a:pPr>
            <a:fld id="{FC4A1744-2360-4119-B58A-187770239BB5}" type="slidenum">
              <a:rPr lang="en-US" smtClean="0"/>
              <a:pPr>
                <a:defRPr/>
              </a:pPr>
              <a:t>56</a:t>
            </a:fld>
            <a:endParaRPr lang="en-US"/>
          </a:p>
        </p:txBody>
      </p:sp>
    </p:spTree>
    <p:extLst>
      <p:ext uri="{BB962C8B-B14F-4D97-AF65-F5344CB8AC3E}">
        <p14:creationId xmlns:p14="http://schemas.microsoft.com/office/powerpoint/2010/main" val="77768847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Rectangle 7"/>
          <p:cNvSpPr>
            <a:spLocks noGrp="1" noChangeArrowheads="1"/>
          </p:cNvSpPr>
          <p:nvPr>
            <p:ph type="sldNum" sz="quarter" idx="5"/>
          </p:nvPr>
        </p:nvSpPr>
        <p:spPr>
          <a:noFill/>
        </p:spPr>
        <p:txBody>
          <a:bodyPr/>
          <a:lstStyle/>
          <a:p>
            <a:fld id="{BE97A7A8-11C6-4FEC-AF06-833333DC429A}" type="slidenum">
              <a:rPr lang="en-US" smtClean="0"/>
              <a:pPr/>
              <a:t>57</a:t>
            </a:fld>
            <a:endParaRPr lang="en-US" smtClean="0"/>
          </a:p>
        </p:txBody>
      </p:sp>
      <p:sp>
        <p:nvSpPr>
          <p:cNvPr id="126978" name="Rectangle 2"/>
          <p:cNvSpPr>
            <a:spLocks noGrp="1" noRot="1" noChangeAspect="1" noChangeArrowheads="1" noTextEdit="1"/>
          </p:cNvSpPr>
          <p:nvPr>
            <p:ph type="sldImg"/>
          </p:nvPr>
        </p:nvSpPr>
        <p:spPr>
          <a:xfrm>
            <a:off x="1266825" y="727075"/>
            <a:ext cx="4781550" cy="3586163"/>
          </a:xfrm>
          <a:ln/>
        </p:spPr>
      </p:sp>
      <p:sp>
        <p:nvSpPr>
          <p:cNvPr id="126979" name="Rectangle 3"/>
          <p:cNvSpPr>
            <a:spLocks noGrp="1" noChangeArrowheads="1"/>
          </p:cNvSpPr>
          <p:nvPr>
            <p:ph type="body" idx="1"/>
          </p:nvPr>
        </p:nvSpPr>
        <p:spPr>
          <a:xfrm>
            <a:off x="974725" y="4560888"/>
            <a:ext cx="5365750" cy="4319587"/>
          </a:xfrm>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mn-ea"/>
                <a:cs typeface="+mn-cs"/>
              </a:rPr>
              <a:t>What about cleaning? It’s important to use a HEPA vacuum for cleaning powder spills. It’s also important to use cold water to pre-rinse mixing vessels prior to cleaning with hot water. This will reduce the amount of chemicals that are volatilized off of the mixing vessel. It’s also important to keep work areas where the flavorings are handled clean, and to clean up spills immediately to prevent any unnecessary exposure.</a:t>
            </a:r>
          </a:p>
          <a:p>
            <a:pPr eaLnBrk="1" hangingPunct="1"/>
            <a:endParaRPr lang="en-US" dirty="0"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Rectangle 7"/>
          <p:cNvSpPr>
            <a:spLocks noGrp="1" noChangeArrowheads="1"/>
          </p:cNvSpPr>
          <p:nvPr>
            <p:ph type="sldNum" sz="quarter" idx="5"/>
          </p:nvPr>
        </p:nvSpPr>
        <p:spPr>
          <a:noFill/>
        </p:spPr>
        <p:txBody>
          <a:bodyPr/>
          <a:lstStyle/>
          <a:p>
            <a:fld id="{C42F39B6-1921-4624-A6B8-6BC9F9030DAA}" type="slidenum">
              <a:rPr lang="en-US" smtClean="0"/>
              <a:pPr/>
              <a:t>58</a:t>
            </a:fld>
            <a:endParaRPr lang="en-US" smtClean="0"/>
          </a:p>
        </p:txBody>
      </p:sp>
      <p:sp>
        <p:nvSpPr>
          <p:cNvPr id="129026" name="Rectangle 2"/>
          <p:cNvSpPr>
            <a:spLocks noGrp="1" noRot="1" noChangeAspect="1" noChangeArrowheads="1" noTextEdit="1"/>
          </p:cNvSpPr>
          <p:nvPr>
            <p:ph type="sldImg"/>
          </p:nvPr>
        </p:nvSpPr>
        <p:spPr>
          <a:xfrm>
            <a:off x="1257300" y="719138"/>
            <a:ext cx="4800600" cy="3600450"/>
          </a:xfrm>
          <a:ln/>
        </p:spPr>
      </p:sp>
      <p:sp>
        <p:nvSpPr>
          <p:cNvPr id="129027" name="Rectangle 3"/>
          <p:cNvSpPr>
            <a:spLocks noGrp="1" noChangeArrowheads="1"/>
          </p:cNvSpPr>
          <p:nvPr>
            <p:ph type="body" idx="1"/>
          </p:nvPr>
        </p:nvSpPr>
        <p:spPr>
          <a:xfrm>
            <a:off x="731838" y="4560888"/>
            <a:ext cx="5851525" cy="4321175"/>
          </a:xfrm>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mn-ea"/>
                <a:cs typeface="+mn-cs"/>
              </a:rPr>
              <a:t>When should you use a respirator? When exposures cannot be controlled in other ways, when employees complain of irritation regardless of the exposure level, anytime when using </a:t>
            </a:r>
            <a:r>
              <a:rPr lang="en-US" sz="1200" kern="1200" dirty="0" err="1" smtClean="0">
                <a:solidFill>
                  <a:schemeClr val="tx1"/>
                </a:solidFill>
                <a:effectLst/>
                <a:latin typeface="Arial" charset="0"/>
                <a:ea typeface="+mn-ea"/>
                <a:cs typeface="+mn-cs"/>
              </a:rPr>
              <a:t>diacetyl</a:t>
            </a:r>
            <a:r>
              <a:rPr lang="en-US" sz="1200" kern="1200" dirty="0" smtClean="0">
                <a:solidFill>
                  <a:schemeClr val="tx1"/>
                </a:solidFill>
                <a:effectLst/>
                <a:latin typeface="Arial" charset="0"/>
                <a:ea typeface="+mn-ea"/>
                <a:cs typeface="+mn-cs"/>
              </a:rPr>
              <a:t> or </a:t>
            </a:r>
            <a:r>
              <a:rPr lang="en-US" sz="1200" kern="1200" dirty="0" err="1" smtClean="0">
                <a:solidFill>
                  <a:schemeClr val="tx1"/>
                </a:solidFill>
                <a:effectLst/>
                <a:latin typeface="Arial" charset="0"/>
                <a:ea typeface="+mn-ea"/>
                <a:cs typeface="+mn-cs"/>
              </a:rPr>
              <a:t>diacetyl</a:t>
            </a:r>
            <a:r>
              <a:rPr lang="en-US" sz="1200" kern="1200" dirty="0" smtClean="0">
                <a:solidFill>
                  <a:schemeClr val="tx1"/>
                </a:solidFill>
                <a:effectLst/>
                <a:latin typeface="Arial" charset="0"/>
                <a:ea typeface="+mn-ea"/>
                <a:cs typeface="+mn-cs"/>
              </a:rPr>
              <a:t> substitutes, always when working with </a:t>
            </a:r>
            <a:r>
              <a:rPr lang="en-US" sz="1200" kern="1200" dirty="0" err="1" smtClean="0">
                <a:solidFill>
                  <a:schemeClr val="tx1"/>
                </a:solidFill>
                <a:effectLst/>
                <a:latin typeface="Arial" charset="0"/>
                <a:ea typeface="+mn-ea"/>
                <a:cs typeface="+mn-cs"/>
              </a:rPr>
              <a:t>diacetyl</a:t>
            </a:r>
            <a:r>
              <a:rPr lang="en-US" sz="1200" kern="1200" dirty="0" smtClean="0">
                <a:solidFill>
                  <a:schemeClr val="tx1"/>
                </a:solidFill>
                <a:effectLst/>
                <a:latin typeface="Arial" charset="0"/>
                <a:ea typeface="+mn-ea"/>
                <a:cs typeface="+mn-cs"/>
              </a:rPr>
              <a:t> or </a:t>
            </a:r>
            <a:r>
              <a:rPr lang="en-US" sz="1200" kern="1200" dirty="0" err="1" smtClean="0">
                <a:solidFill>
                  <a:schemeClr val="tx1"/>
                </a:solidFill>
                <a:effectLst/>
                <a:latin typeface="Arial" charset="0"/>
                <a:ea typeface="+mn-ea"/>
                <a:cs typeface="+mn-cs"/>
              </a:rPr>
              <a:t>diacetyl</a:t>
            </a:r>
            <a:r>
              <a:rPr lang="en-US" sz="1200" kern="1200" dirty="0" smtClean="0">
                <a:solidFill>
                  <a:schemeClr val="tx1"/>
                </a:solidFill>
                <a:effectLst/>
                <a:latin typeface="Arial" charset="0"/>
                <a:ea typeface="+mn-ea"/>
                <a:cs typeface="+mn-cs"/>
              </a:rPr>
              <a:t> substitute powders, always when exposures have not been measured, and when it is desired to keep exposures as low as possible. It is difficult to control exposures to </a:t>
            </a:r>
            <a:r>
              <a:rPr lang="en-US" sz="1200" kern="1200" dirty="0" err="1" smtClean="0">
                <a:solidFill>
                  <a:schemeClr val="tx1"/>
                </a:solidFill>
                <a:effectLst/>
                <a:latin typeface="Arial" charset="0"/>
                <a:ea typeface="+mn-ea"/>
                <a:cs typeface="+mn-cs"/>
              </a:rPr>
              <a:t>diacetyl</a:t>
            </a:r>
            <a:r>
              <a:rPr lang="en-US" sz="1200" kern="1200" dirty="0" smtClean="0">
                <a:solidFill>
                  <a:schemeClr val="tx1"/>
                </a:solidFill>
                <a:effectLst/>
                <a:latin typeface="Arial" charset="0"/>
                <a:ea typeface="+mn-ea"/>
                <a:cs typeface="+mn-cs"/>
              </a:rPr>
              <a:t> down to the 0.01 ppm exposure level, so it might be important to use respirators at least temporarily when implementing other controls. Although respirators should be the last choice for controlling exposures, they may be an important part of the solution in the flavoring industry to keep exposures as low as possible.</a:t>
            </a:r>
          </a:p>
          <a:p>
            <a:pPr eaLnBrk="1" hangingPunct="1"/>
            <a:endParaRPr lang="en-US" dirty="0"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mn-ea"/>
                <a:cs typeface="+mn-cs"/>
              </a:rPr>
              <a:t>In order to ensure respirators work properly, your respirator must fit properly which is verified through a yearly fit-test, and you must have no facial hair. So if we look at the graphic on the top left, we see a relative size figure showing that the size of a human hair is a lot larger than the size of the glass fiber or the asbestos fiber or the fume particles. You can imagine trying to put a respirator over that human hair, thinking of it as a piece of facial hair, and if you do that, it’s going to allow space for any of those other smaller particles to get inside the respirator. Thus, the respirator’s letting in the contaminants that you’re trying to protect yourself from. So, we’re not just concerned with “Cousin It” who’s in the bottom left corner of this slide, but we’re also concerned with the other guy who’s got maybe a couple days of stubble growth on his face. His respirator would not protect him either. Another important point is you must have the right cartridges for the exposure. It’s important to use organic vapor for liquid exposures and it’s important to use organic vapor and P100 filters for the powder exposures. Cartridges don’t last forever, you need to change them out and you need to have a change-out schedule. If you can smell it, you should change it. Now, we’ve been into these flavoring industries and we’ve walked up to people that are using respirators and asked them how the respirator’s working for them. They say, “it works great!” and when we talk to them a little bit more, we say “now that stuff you’re working with, how’s that smell?” and the guy says “oh man, it smells nasty,” so you know if  the guy can smell it through his respirator he needs to change out that cartridge and the respirator’s not protecting him. Another thing that can affect cartridge is humidity. It can really decrease the cartridge life, so it’s important to take into account how humid your atmosphere is when planning your change out schedule. And finally, as with engineering controls, respirators are only effective when they’re used properly.</a:t>
            </a:r>
          </a:p>
          <a:p>
            <a:endParaRPr lang="en-US" dirty="0"/>
          </a:p>
        </p:txBody>
      </p:sp>
      <p:sp>
        <p:nvSpPr>
          <p:cNvPr id="4" name="Slide Number Placeholder 3"/>
          <p:cNvSpPr>
            <a:spLocks noGrp="1"/>
          </p:cNvSpPr>
          <p:nvPr>
            <p:ph type="sldNum" sz="quarter" idx="10"/>
          </p:nvPr>
        </p:nvSpPr>
        <p:spPr/>
        <p:txBody>
          <a:bodyPr/>
          <a:lstStyle/>
          <a:p>
            <a:pPr>
              <a:defRPr/>
            </a:pPr>
            <a:fld id="{FC4A1744-2360-4119-B58A-187770239BB5}" type="slidenum">
              <a:rPr lang="en-US" smtClean="0"/>
              <a:pPr>
                <a:defRPr/>
              </a:pPr>
              <a:t>59</a:t>
            </a:fld>
            <a:endParaRPr lang="en-US"/>
          </a:p>
        </p:txBody>
      </p:sp>
    </p:spTree>
    <p:extLst>
      <p:ext uri="{BB962C8B-B14F-4D97-AF65-F5344CB8AC3E}">
        <p14:creationId xmlns:p14="http://schemas.microsoft.com/office/powerpoint/2010/main" val="41578998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Rot="1" noChangeAspect="1" noChangeArrowheads="1" noTextEdit="1"/>
          </p:cNvSpPr>
          <p:nvPr>
            <p:ph type="sldImg"/>
          </p:nvPr>
        </p:nvSpPr>
        <p:spPr>
          <a:ln/>
        </p:spPr>
      </p:sp>
      <p:sp>
        <p:nvSpPr>
          <p:cNvPr id="27650" name="Rectangle 3"/>
          <p:cNvSpPr>
            <a:spLocks noGrp="1" noChangeArrowheads="1"/>
          </p:cNvSpPr>
          <p:nvPr>
            <p:ph type="body" idx="1"/>
          </p:nvPr>
        </p:nvSpPr>
        <p:spPr>
          <a:noFill/>
          <a:ln/>
        </p:spPr>
        <p:txBody>
          <a:bodyPr/>
          <a:lstStyle/>
          <a:p>
            <a:r>
              <a:rPr lang="en-US" sz="1200" kern="1200" dirty="0" smtClean="0">
                <a:solidFill>
                  <a:schemeClr val="tx1"/>
                </a:solidFill>
                <a:effectLst/>
                <a:latin typeface="Arial" charset="0"/>
                <a:ea typeface="+mn-ea"/>
                <a:cs typeface="+mn-cs"/>
              </a:rPr>
              <a:t>In this section of the training, we’re going to cover an introduction to OSHA.  We have training goals for this section, and these are:  to understand the role of OSHA in occupational safety and health, to describe employer responsibilities and employee rights provided by OSHA, and to understand specific OSHA and industry standards for handling flavorings.</a:t>
            </a:r>
            <a:endParaRPr lang="en-US" sz="1200" kern="1200" dirty="0">
              <a:solidFill>
                <a:schemeClr val="tx1"/>
              </a:solidFill>
              <a:effectLst/>
              <a:latin typeface="Arial" charset="0"/>
              <a:ea typeface="+mn-ea"/>
              <a:cs typeface="+mn-cs"/>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mn-ea"/>
                <a:cs typeface="+mn-cs"/>
              </a:rPr>
              <a:t>What about skin and eye protection? Well, it’s important to use gloves and aprons that are appropriate for the flavoring exposure. Chemical resistant gloves and aprons can be made from nitrile, butyl rubber, Teflon, or </a:t>
            </a:r>
            <a:r>
              <a:rPr lang="en-US" sz="1200" kern="1200" dirty="0" err="1" smtClean="0">
                <a:solidFill>
                  <a:schemeClr val="tx1"/>
                </a:solidFill>
                <a:effectLst/>
                <a:latin typeface="Arial" charset="0"/>
                <a:ea typeface="+mn-ea"/>
                <a:cs typeface="+mn-cs"/>
              </a:rPr>
              <a:t>Tychem</a:t>
            </a:r>
            <a:r>
              <a:rPr lang="en-US" sz="1200" kern="1200" dirty="0" smtClean="0">
                <a:solidFill>
                  <a:schemeClr val="tx1"/>
                </a:solidFill>
                <a:effectLst/>
                <a:latin typeface="Arial" charset="0"/>
                <a:ea typeface="+mn-ea"/>
                <a:cs typeface="+mn-cs"/>
              </a:rPr>
              <a:t>, and tight-fitting eye goggles, not safety glasses are important. I can’t emphasize enough that PPE is only effective when it’s used properly.</a:t>
            </a:r>
          </a:p>
          <a:p>
            <a:endParaRPr lang="en-US" dirty="0"/>
          </a:p>
        </p:txBody>
      </p:sp>
      <p:sp>
        <p:nvSpPr>
          <p:cNvPr id="4" name="Slide Number Placeholder 3"/>
          <p:cNvSpPr>
            <a:spLocks noGrp="1"/>
          </p:cNvSpPr>
          <p:nvPr>
            <p:ph type="sldNum" sz="quarter" idx="10"/>
          </p:nvPr>
        </p:nvSpPr>
        <p:spPr/>
        <p:txBody>
          <a:bodyPr/>
          <a:lstStyle/>
          <a:p>
            <a:pPr>
              <a:defRPr/>
            </a:pPr>
            <a:fld id="{FC4A1744-2360-4119-B58A-187770239BB5}" type="slidenum">
              <a:rPr lang="en-US" smtClean="0"/>
              <a:pPr>
                <a:defRPr/>
              </a:pPr>
              <a:t>60</a:t>
            </a:fld>
            <a:endParaRPr lang="en-US"/>
          </a:p>
        </p:txBody>
      </p:sp>
    </p:spTree>
    <p:extLst>
      <p:ext uri="{BB962C8B-B14F-4D97-AF65-F5344CB8AC3E}">
        <p14:creationId xmlns:p14="http://schemas.microsoft.com/office/powerpoint/2010/main" val="101823603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mn-ea"/>
                <a:cs typeface="+mn-cs"/>
              </a:rPr>
              <a:t>So how does all this fit together? You use High Priority flavorings in your industry, so you recognize you have an exposure. You conduct exposure monitoring to determine how high your exposures are to these High Priority flavorings. Exposure monitoring can tell you either that exposures are well below recommended limits which means that no exposure controls are necessary. Or, exposure monitoring can tell you that you have significant exposures close to or exceeding recommended limits which means that controls are needed to reduce the exposure to an acceptable level. If you don’t have enough exposure monitoring results to determine whether or not the exposure is acceptable, then you may need to institute some temporary controls to reduce exposures as low as possible until more monitoring can be done.  The permanent solution to reduce unacceptable exposures is to implement controls like elimination or substitution, engineering controls, work practice controls, or PPE as we discussed in this presentation. Now it’s also important to note that medical surveillance also has a very important role in protecting workers when little is known about the exposure as is the case with many flavorings. Medical surveillance helps to identify health effects early, before workers become severely impaired. The key messages of this entire presentation are: 1) make sure you know the possible health effects of the flavorings you are using; 2) make sure you understand the controls necessary to control exposure to flavorings at your workplace; 3) make sure you understand the limitations of the exposure controls that have been implemented at your workplace; and 4) make sure you understand that medical surveillance for lung disease that has been associated with exposure to flavorings is provided to ensure that lung injury is detected at an early enough stage to prevent significant disability.</a:t>
            </a:r>
          </a:p>
          <a:p>
            <a:r>
              <a:rPr lang="en-US" dirty="0" smtClean="0"/>
              <a:t>`																																																																																																																																				</a:t>
            </a:r>
            <a:endParaRPr lang="en-US" dirty="0"/>
          </a:p>
        </p:txBody>
      </p:sp>
      <p:sp>
        <p:nvSpPr>
          <p:cNvPr id="4" name="Slide Number Placeholder 3"/>
          <p:cNvSpPr>
            <a:spLocks noGrp="1"/>
          </p:cNvSpPr>
          <p:nvPr>
            <p:ph type="sldNum" sz="quarter" idx="10"/>
          </p:nvPr>
        </p:nvSpPr>
        <p:spPr/>
        <p:txBody>
          <a:bodyPr/>
          <a:lstStyle/>
          <a:p>
            <a:pPr>
              <a:defRPr/>
            </a:pPr>
            <a:fld id="{FC4A1744-2360-4119-B58A-187770239BB5}" type="slidenum">
              <a:rPr lang="en-US" smtClean="0"/>
              <a:pPr>
                <a:defRPr/>
              </a:pPr>
              <a:t>61</a:t>
            </a:fld>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Rectangle 7"/>
          <p:cNvSpPr>
            <a:spLocks noGrp="1" noChangeArrowheads="1"/>
          </p:cNvSpPr>
          <p:nvPr>
            <p:ph type="sldNum" sz="quarter" idx="5"/>
          </p:nvPr>
        </p:nvSpPr>
        <p:spPr>
          <a:noFill/>
        </p:spPr>
        <p:txBody>
          <a:bodyPr/>
          <a:lstStyle/>
          <a:p>
            <a:fld id="{D79CAE1A-28F2-4355-9390-318932AF4A5C}" type="slidenum">
              <a:rPr lang="en-US" smtClean="0"/>
              <a:pPr/>
              <a:t>62</a:t>
            </a:fld>
            <a:endParaRPr lang="en-US" smtClean="0"/>
          </a:p>
        </p:txBody>
      </p:sp>
      <p:sp>
        <p:nvSpPr>
          <p:cNvPr id="154626" name="Rectangle 2"/>
          <p:cNvSpPr>
            <a:spLocks noGrp="1" noRot="1" noChangeAspect="1" noChangeArrowheads="1" noTextEdit="1"/>
          </p:cNvSpPr>
          <p:nvPr>
            <p:ph type="sldImg"/>
          </p:nvPr>
        </p:nvSpPr>
        <p:spPr>
          <a:ln/>
        </p:spPr>
      </p:sp>
      <p:sp>
        <p:nvSpPr>
          <p:cNvPr id="15462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Rot="1" noChangeAspect="1" noChangeArrowheads="1" noTextEdit="1"/>
          </p:cNvSpPr>
          <p:nvPr>
            <p:ph type="sldImg"/>
          </p:nvPr>
        </p:nvSpPr>
        <p:spPr>
          <a:ln/>
        </p:spPr>
      </p:sp>
      <p:sp>
        <p:nvSpPr>
          <p:cNvPr id="29698" name="Rectangle 3"/>
          <p:cNvSpPr>
            <a:spLocks noGrp="1" noChangeArrowheads="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mn-ea"/>
                <a:cs typeface="+mn-cs"/>
              </a:rPr>
              <a:t>I’m sure most of you have already heard of OSHA. OSHA is the Occupational Safety and Health Administration. It’s a government agency within the U.S. Department of Labor. OSHA is responsible for worker safety and health protection.  It was created in 1970 by the Occupational Safety and Health Act or OSH Act. The OSHA Act allows states to take responsibility for implementing the OSH Act, providing their regulations are at least as stringent as federal OSHA. Examples of states that have their own OSHA rules are California, Michigan, and Maryland.</a:t>
            </a:r>
          </a:p>
          <a:p>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Rot="1" noChangeAspect="1" noChangeArrowheads="1" noTextEdit="1"/>
          </p:cNvSpPr>
          <p:nvPr>
            <p:ph type="sldImg"/>
          </p:nvPr>
        </p:nvSpPr>
        <p:spPr>
          <a:ln/>
        </p:spPr>
      </p:sp>
      <p:sp>
        <p:nvSpPr>
          <p:cNvPr id="31746" name="Rectangle 3"/>
          <p:cNvSpPr>
            <a:spLocks noGrp="1" noChangeArrowheads="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mn-ea"/>
                <a:cs typeface="+mn-cs"/>
              </a:rPr>
              <a:t>So what does OSHA do? Well they require employers to implement programs to reduce workplace safety and health hazards.  They investigate workplace fatalities or catastrophic accidents. OSHA enforces safety and health standards through workplace inspections by compliance officers, and they monitor job-related injuries and illnesses through required record-keeping. They also provide assistance, training and other support programs to help employers and workers, like this training program that we’re providing you today.</a:t>
            </a:r>
          </a:p>
          <a:p>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Rot="1" noChangeAspect="1" noChangeArrowheads="1" noTextEdit="1"/>
          </p:cNvSpPr>
          <p:nvPr>
            <p:ph type="sldImg"/>
          </p:nvPr>
        </p:nvSpPr>
        <p:spPr>
          <a:ln/>
        </p:spPr>
      </p:sp>
      <p:sp>
        <p:nvSpPr>
          <p:cNvPr id="33794" name="Rectangle 3"/>
          <p:cNvSpPr>
            <a:spLocks noGrp="1" noChangeArrowheads="1"/>
          </p:cNvSpPr>
          <p:nvPr>
            <p:ph type="body" idx="1"/>
          </p:nvPr>
        </p:nvSpPr>
        <p:spPr>
          <a:noFill/>
          <a:ln/>
        </p:spPr>
        <p:txBody>
          <a:bodyPr/>
          <a:lstStyle/>
          <a:p>
            <a:r>
              <a:rPr lang="en-US" sz="1200" kern="1200" dirty="0" smtClean="0">
                <a:solidFill>
                  <a:schemeClr val="tx1"/>
                </a:solidFill>
                <a:effectLst/>
                <a:latin typeface="Arial" charset="0"/>
                <a:ea typeface="+mn-ea"/>
                <a:cs typeface="+mn-cs"/>
              </a:rPr>
              <a:t>Now we’re going to cover what the employers’ responsibilities are under OSHA. They have two responsibilities:  1) to provide employment in a workplace that is in compliance with the established OSHA standards, 2) to provide a workplace that is free from recognized hazards that are causing or are likely to cause death or serious physical harm to employees.  The bottom line is that employers are required to provide a safe workplace for the employees</a:t>
            </a:r>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0"/>
            <a:ext cx="334963" cy="6858000"/>
          </a:xfrm>
          <a:prstGeom prst="rect">
            <a:avLst/>
          </a:prstGeom>
          <a:gradFill rotWithShape="0">
            <a:gsLst>
              <a:gs pos="0">
                <a:srgbClr val="007DC3"/>
              </a:gs>
              <a:gs pos="100000">
                <a:srgbClr val="007DC3">
                  <a:gamma/>
                  <a:tint val="0"/>
                  <a:invGamma/>
                </a:srgbClr>
              </a:gs>
            </a:gsLst>
            <a:lin ang="0" scaled="1"/>
          </a:gradFill>
          <a:ln w="9525">
            <a:noFill/>
            <a:miter lim="800000"/>
            <a:headEnd/>
            <a:tailEnd/>
          </a:ln>
          <a:effectLst/>
        </p:spPr>
        <p:txBody>
          <a:bodyPr wrap="none" anchor="ctr"/>
          <a:lstStyle/>
          <a:p>
            <a:pPr algn="ctr">
              <a:defRPr/>
            </a:pPr>
            <a:endParaRPr kumimoji="1" lang="en-US" sz="2400">
              <a:latin typeface="Times New Roman" pitchFamily="18" charset="0"/>
            </a:endParaRPr>
          </a:p>
        </p:txBody>
      </p:sp>
      <p:sp>
        <p:nvSpPr>
          <p:cNvPr id="35842" name="Rectangle 2"/>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35843"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5" name="Rectangle 4"/>
          <p:cNvSpPr>
            <a:spLocks noGrp="1" noChangeArrowheads="1"/>
          </p:cNvSpPr>
          <p:nvPr>
            <p:ph type="dt" sz="half" idx="10"/>
          </p:nvPr>
        </p:nvSpPr>
        <p:spPr>
          <a:xfrm>
            <a:off x="457200" y="6245225"/>
            <a:ext cx="2133600" cy="476250"/>
          </a:xfrm>
        </p:spPr>
        <p:txBody>
          <a:bodyPr/>
          <a:lstStyle>
            <a:lvl1pPr>
              <a:defRPr/>
            </a:lvl1pPr>
          </a:lstStyle>
          <a:p>
            <a:pPr>
              <a:defRPr/>
            </a:pPr>
            <a:endParaRPr lang="en-US"/>
          </a:p>
        </p:txBody>
      </p:sp>
      <p:sp>
        <p:nvSpPr>
          <p:cNvPr id="6" name="Rectangle 5"/>
          <p:cNvSpPr>
            <a:spLocks noGrp="1" noChangeArrowheads="1"/>
          </p:cNvSpPr>
          <p:nvPr>
            <p:ph type="ftr" sz="quarter" idx="11"/>
          </p:nvPr>
        </p:nvSpPr>
        <p:spPr>
          <a:xfrm>
            <a:off x="3124200" y="6245225"/>
            <a:ext cx="2895600" cy="476250"/>
          </a:xfrm>
        </p:spPr>
        <p:txBody>
          <a:bodyPr/>
          <a:lstStyle>
            <a:lvl1pPr>
              <a:defRPr/>
            </a:lvl1pPr>
          </a:lstStyle>
          <a:p>
            <a:pPr>
              <a:defRPr/>
            </a:pPr>
            <a:endParaRPr lang="en-US"/>
          </a:p>
        </p:txBody>
      </p:sp>
      <p:sp>
        <p:nvSpPr>
          <p:cNvPr id="7" name="Rectangle 6"/>
          <p:cNvSpPr>
            <a:spLocks noGrp="1" noChangeArrowheads="1"/>
          </p:cNvSpPr>
          <p:nvPr>
            <p:ph type="sldNum" sz="quarter" idx="12"/>
          </p:nvPr>
        </p:nvSpPr>
        <p:spPr>
          <a:xfrm>
            <a:off x="6934200" y="6553200"/>
            <a:ext cx="2133600" cy="304800"/>
          </a:xfrm>
        </p:spPr>
        <p:txBody>
          <a:bodyPr/>
          <a:lstStyle>
            <a:lvl1pPr>
              <a:defRPr>
                <a:latin typeface="Tahoma" pitchFamily="34" charset="0"/>
                <a:ea typeface="Tahoma" pitchFamily="34" charset="0"/>
                <a:cs typeface="Tahoma" pitchFamily="34" charset="0"/>
              </a:defRPr>
            </a:lvl1pPr>
          </a:lstStyle>
          <a:p>
            <a:pPr>
              <a:defRPr/>
            </a:pPr>
            <a:fld id="{AAC7FBC0-B9E9-4F3D-B3E7-2DE1B8F57E1E}"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548F05F-5C9E-4306-98DA-8BCDE1DDC391}"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53250" y="0"/>
            <a:ext cx="21907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0"/>
            <a:ext cx="64198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3B5EBFF-9598-46EA-838B-BB30EB84F652}"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7630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85800" y="41148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AE96C95-C254-4873-9761-D7F5A239AD94}"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Keypoint Question And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81B8D395-A87D-4F77-A345-0D0F77DBD720}" type="slidenum">
              <a:rPr lang="en-US" smtClean="0"/>
              <a:pPr>
                <a:defRPr/>
              </a:pPr>
              <a:t>‹#›</a:t>
            </a:fld>
            <a:endParaRPr lang="en-US"/>
          </a:p>
        </p:txBody>
      </p:sp>
      <p:sp>
        <p:nvSpPr>
          <p:cNvPr id="6" name="question"/>
          <p:cNvSpPr>
            <a:spLocks noGrp="1"/>
          </p:cNvSpPr>
          <p:nvPr>
            <p:ph type="body" idx="13" hasCustomPrompt="1"/>
          </p:nvPr>
        </p:nvSpPr>
        <p:spPr>
          <a:xfrm>
            <a:off x="381000" y="1295400"/>
            <a:ext cx="8382000" cy="685800"/>
          </a:xfrm>
        </p:spPr>
        <p:txBody>
          <a:bodyPr/>
          <a:lstStyle>
            <a:lvl1pPr marL="0" indent="0" algn="l" rtl="0" eaLnBrk="0" fontAlgn="base" hangingPunct="0">
              <a:spcBef>
                <a:spcPct val="20000"/>
              </a:spcBef>
              <a:spcAft>
                <a:spcPct val="0"/>
              </a:spcAft>
              <a:buNone/>
              <a:defRPr/>
            </a:lvl1pPr>
            <a:lvl2pPr algn="l" rtl="0" eaLnBrk="0" fontAlgn="base" hangingPunct="0">
              <a:spcBef>
                <a:spcPct val="20000"/>
              </a:spcBef>
              <a:spcAft>
                <a:spcPct val="0"/>
              </a:spcAft>
              <a:buNone/>
              <a:defRPr/>
            </a:lvl2pPr>
            <a:lvl3pPr algn="l" rtl="0" eaLnBrk="0" fontAlgn="base" hangingPunct="0">
              <a:spcBef>
                <a:spcPct val="20000"/>
              </a:spcBef>
              <a:spcAft>
                <a:spcPct val="0"/>
              </a:spcAft>
              <a:buNone/>
              <a:defRPr/>
            </a:lvl3pPr>
            <a:lvl4pPr algn="l" rtl="0" eaLnBrk="0" fontAlgn="base" hangingPunct="0">
              <a:spcBef>
                <a:spcPct val="20000"/>
              </a:spcBef>
              <a:spcAft>
                <a:spcPct val="0"/>
              </a:spcAft>
              <a:buNone/>
              <a:defRPr/>
            </a:lvl4pPr>
            <a:lvl5pPr algn="l" rtl="0" eaLnBrk="0" fontAlgn="base" hangingPunct="0">
              <a:spcBef>
                <a:spcPct val="20000"/>
              </a:spcBef>
              <a:spcAft>
                <a:spcPct val="0"/>
              </a:spcAft>
              <a:buNone/>
              <a:defRPr/>
            </a:lvl5pPr>
          </a:lstStyle>
          <a:p>
            <a:pPr lvl="0"/>
            <a:r>
              <a:rPr lang="en-US" smtClean="0"/>
              <a:t>Click to add question here</a:t>
            </a:r>
            <a:endParaRPr lang="en-US"/>
          </a:p>
        </p:txBody>
      </p:sp>
      <p:sp>
        <p:nvSpPr>
          <p:cNvPr id="7" name="choices"/>
          <p:cNvSpPr>
            <a:spLocks noGrp="1"/>
          </p:cNvSpPr>
          <p:nvPr>
            <p:ph type="body" sz="quarter" idx="14" hasCustomPrompt="1"/>
          </p:nvPr>
        </p:nvSpPr>
        <p:spPr>
          <a:xfrm>
            <a:off x="381000" y="2133600"/>
            <a:ext cx="4095750" cy="3810000"/>
          </a:xfrm>
          <a:prstGeom prst="rect">
            <a:avLst/>
          </a:prstGeom>
        </p:spPr>
        <p:txBody>
          <a:bodyPr>
            <a:normAutofit/>
          </a:bodyPr>
          <a:lstStyle>
            <a:lvl1pPr marL="514350" indent="-514350" algn="l" rtl="0" eaLnBrk="0" fontAlgn="base" hangingPunct="0">
              <a:spcBef>
                <a:spcPct val="20000"/>
              </a:spcBef>
              <a:spcAft>
                <a:spcPct val="0"/>
              </a:spcAft>
              <a:buAutoNum type="arabicPeriod"/>
              <a:defRPr/>
            </a:lvl1pPr>
            <a:lvl2pPr marL="971550" indent="-514350" algn="l" rtl="0" eaLnBrk="0" fontAlgn="base" hangingPunct="0">
              <a:spcBef>
                <a:spcPct val="20000"/>
              </a:spcBef>
              <a:spcAft>
                <a:spcPct val="0"/>
              </a:spcAft>
              <a:buAutoNum type="arabicPeriod"/>
              <a:defRPr/>
            </a:lvl2pPr>
            <a:lvl3pPr marL="1371600" indent="-457200" algn="l" rtl="0" eaLnBrk="0" fontAlgn="base" hangingPunct="0">
              <a:spcBef>
                <a:spcPct val="20000"/>
              </a:spcBef>
              <a:spcAft>
                <a:spcPct val="0"/>
              </a:spcAft>
              <a:buAutoNum type="arabicPeriod"/>
              <a:defRPr/>
            </a:lvl3pPr>
            <a:lvl4pPr marL="1828800" indent="-457200" algn="l" rtl="0" eaLnBrk="0" fontAlgn="base" hangingPunct="0">
              <a:spcBef>
                <a:spcPct val="20000"/>
              </a:spcBef>
              <a:spcAft>
                <a:spcPct val="0"/>
              </a:spcAft>
              <a:buAutoNum type="arabicPeriod"/>
              <a:defRPr/>
            </a:lvl4pPr>
            <a:lvl5pPr marL="2286000" indent="-457200" algn="l" rtl="0" eaLnBrk="0" fontAlgn="base" hangingPunct="0">
              <a:spcBef>
                <a:spcPct val="20000"/>
              </a:spcBef>
              <a:spcAft>
                <a:spcPct val="0"/>
              </a:spcAft>
              <a:buAutoNum type="arabicPeriod"/>
              <a:defRPr/>
            </a:lvl5pPr>
          </a:lstStyle>
          <a:p>
            <a:pPr lvl="0"/>
            <a:r>
              <a:rPr lang="en-US" smtClean="0"/>
              <a:t>Click to add choices here</a:t>
            </a:r>
            <a:endParaRPr lang="en-US"/>
          </a:p>
        </p:txBody>
      </p:sp>
      <p:sp>
        <p:nvSpPr>
          <p:cNvPr id="8" name="chartPosition"/>
          <p:cNvSpPr>
            <a:spLocks noGrp="1"/>
          </p:cNvSpPr>
          <p:nvPr>
            <p:ph type="chart" sz="quarter" idx="15"/>
          </p:nvPr>
        </p:nvSpPr>
        <p:spPr>
          <a:xfrm>
            <a:off x="4667250" y="2133600"/>
            <a:ext cx="4095750" cy="3810000"/>
          </a:xfrm>
          <a:prstGeom prst="rect">
            <a:avLst/>
          </a:prstGeom>
        </p:spPr>
        <p:txBody>
          <a:bodyPr/>
          <a:lstStyle/>
          <a:p>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Keypoint Clock Shap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81B8D395-A87D-4F77-A345-0D0F77DBD720}" type="slidenum">
              <a:rPr lang="en-US" smtClean="0"/>
              <a:pPr>
                <a:defRPr/>
              </a:pPr>
              <a:t>‹#›</a:t>
            </a:fld>
            <a:endParaRPr lang="en-US"/>
          </a:p>
        </p:txBody>
      </p:sp>
      <p:sp>
        <p:nvSpPr>
          <p:cNvPr id="6" name="Oval 5" hidden="1"/>
          <p:cNvSpPr/>
          <p:nvPr userDrawn="1">
            <p:custDataLst>
              <p:tags r:id="rId1"/>
            </p:custDataLst>
          </p:nvPr>
        </p:nvSpPr>
        <p:spPr>
          <a:xfrm>
            <a:off x="8191500" y="5905500"/>
            <a:ext cx="635000" cy="635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lstStyle/>
          <a:p>
            <a:pPr algn="ctr"/>
            <a:r>
              <a:rPr lang="en-US" smtClean="0"/>
              <a:t>10</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7208838" y="6477000"/>
            <a:ext cx="1905000" cy="381000"/>
          </a:xfrm>
        </p:spPr>
        <p:txBody>
          <a:bodyPr/>
          <a:lstStyle>
            <a:lvl1pPr>
              <a:defRPr>
                <a:latin typeface="Tahoma" pitchFamily="34" charset="0"/>
                <a:ea typeface="Tahoma" pitchFamily="34" charset="0"/>
                <a:cs typeface="Tahoma" pitchFamily="34" charset="0"/>
              </a:defRPr>
            </a:lvl1pPr>
          </a:lstStyle>
          <a:p>
            <a:pPr>
              <a:defRPr/>
            </a:pPr>
            <a:fld id="{6E98F4E7-E56C-4815-8885-EF809F2E4628}"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0A33FA8-A43B-4F3E-B2EB-12EE1B645382}"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a:xfrm>
            <a:off x="7162800" y="6477000"/>
            <a:ext cx="1905000" cy="377825"/>
          </a:xfrm>
        </p:spPr>
        <p:txBody>
          <a:bodyPr/>
          <a:lstStyle>
            <a:lvl1pPr>
              <a:defRPr>
                <a:latin typeface="Tahoma" pitchFamily="34" charset="0"/>
                <a:ea typeface="Tahoma" pitchFamily="34" charset="0"/>
                <a:cs typeface="Tahoma" pitchFamily="34" charset="0"/>
              </a:defRPr>
            </a:lvl1pPr>
          </a:lstStyle>
          <a:p>
            <a:pPr>
              <a:defRPr/>
            </a:pPr>
            <a:fld id="{8BA7CB82-37C6-48D9-86D2-C6708DA1CAEE}"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a:xfrm>
            <a:off x="7208838" y="6553200"/>
            <a:ext cx="1905000" cy="287338"/>
          </a:xfrm>
        </p:spPr>
        <p:txBody>
          <a:bodyPr/>
          <a:lstStyle>
            <a:lvl1pPr>
              <a:defRPr>
                <a:latin typeface="Tahoma" pitchFamily="34" charset="0"/>
                <a:ea typeface="Tahoma" pitchFamily="34" charset="0"/>
                <a:cs typeface="Tahoma" pitchFamily="34" charset="0"/>
              </a:defRPr>
            </a:lvl1pPr>
          </a:lstStyle>
          <a:p>
            <a:pPr>
              <a:defRPr/>
            </a:pPr>
            <a:fld id="{B7CABD86-69A7-4867-AB96-1DD706BAA2BE}"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E5063F3-7CD8-42AA-8C79-F3664C2105B3}"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24DA056-6B39-4958-8796-C9BCAF5A5B0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6A790E1-B44A-4DFE-86CD-F0DCD0B3D451}"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C105813-DEE2-4234-B2E5-1EBE9037CCDE}"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 y="0"/>
            <a:ext cx="8763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4820"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8" charset="0"/>
              </a:defRPr>
            </a:lvl1pPr>
          </a:lstStyle>
          <a:p>
            <a:pPr>
              <a:defRPr/>
            </a:pPr>
            <a:endParaRPr lang="en-US"/>
          </a:p>
        </p:txBody>
      </p:sp>
      <p:sp>
        <p:nvSpPr>
          <p:cNvPr id="3482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pitchFamily="18" charset="0"/>
              </a:defRPr>
            </a:lvl1pPr>
          </a:lstStyle>
          <a:p>
            <a:pPr>
              <a:defRPr/>
            </a:pPr>
            <a:endParaRPr lang="en-US"/>
          </a:p>
        </p:txBody>
      </p:sp>
      <p:sp>
        <p:nvSpPr>
          <p:cNvPr id="34822"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New Roman" pitchFamily="18" charset="0"/>
              </a:defRPr>
            </a:lvl1pPr>
          </a:lstStyle>
          <a:p>
            <a:pPr>
              <a:defRPr/>
            </a:pPr>
            <a:fld id="{81B8D395-A87D-4F77-A345-0D0F77DBD720}" type="slidenum">
              <a:rPr lang="en-US"/>
              <a:pPr>
                <a:defRPr/>
              </a:pPr>
              <a:t>‹#›</a:t>
            </a:fld>
            <a:endParaRPr lang="en-US"/>
          </a:p>
        </p:txBody>
      </p:sp>
      <p:sp>
        <p:nvSpPr>
          <p:cNvPr id="34823" name="Rectangle 7"/>
          <p:cNvSpPr>
            <a:spLocks noChangeArrowheads="1"/>
          </p:cNvSpPr>
          <p:nvPr userDrawn="1"/>
        </p:nvSpPr>
        <p:spPr bwMode="auto">
          <a:xfrm>
            <a:off x="0" y="0"/>
            <a:ext cx="334963" cy="6858000"/>
          </a:xfrm>
          <a:prstGeom prst="rect">
            <a:avLst/>
          </a:prstGeom>
          <a:gradFill rotWithShape="0">
            <a:gsLst>
              <a:gs pos="0">
                <a:srgbClr val="007DC3"/>
              </a:gs>
              <a:gs pos="100000">
                <a:srgbClr val="007DC3">
                  <a:gamma/>
                  <a:tint val="0"/>
                  <a:invGamma/>
                </a:srgbClr>
              </a:gs>
            </a:gsLst>
            <a:lin ang="0" scaled="1"/>
          </a:gradFill>
          <a:ln w="9525">
            <a:noFill/>
            <a:miter lim="800000"/>
            <a:headEnd/>
            <a:tailEnd/>
          </a:ln>
          <a:effectLst/>
        </p:spPr>
        <p:txBody>
          <a:bodyPr wrap="none" anchor="ctr"/>
          <a:lstStyle/>
          <a:p>
            <a:pPr algn="ctr">
              <a:defRPr/>
            </a:pPr>
            <a:endParaRPr kumimoji="1" lang="en-US" sz="2400">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2" r:id="rId3"/>
    <p:sldLayoutId id="2147483665" r:id="rId4"/>
    <p:sldLayoutId id="2147483666" r:id="rId5"/>
    <p:sldLayoutId id="2147483661" r:id="rId6"/>
    <p:sldLayoutId id="2147483660" r:id="rId7"/>
    <p:sldLayoutId id="2147483659" r:id="rId8"/>
    <p:sldLayoutId id="2147483658" r:id="rId9"/>
    <p:sldLayoutId id="2147483657" r:id="rId10"/>
    <p:sldLayoutId id="2147483656" r:id="rId11"/>
    <p:sldLayoutId id="2147483655" r:id="rId12"/>
    <p:sldLayoutId id="2147483668" r:id="rId13"/>
    <p:sldLayoutId id="2147483669" r:id="rId14"/>
  </p:sldLayoutIdLst>
  <p:hf hdr="0" ftr="0" dt="0"/>
  <p:txStyles>
    <p:titleStyle>
      <a:lvl1pPr algn="ctr" rtl="0" eaLnBrk="0" fontAlgn="base" hangingPunct="0">
        <a:spcBef>
          <a:spcPct val="0"/>
        </a:spcBef>
        <a:spcAft>
          <a:spcPct val="0"/>
        </a:spcAft>
        <a:defRPr sz="4400">
          <a:solidFill>
            <a:srgbClr val="00539B"/>
          </a:solidFill>
          <a:latin typeface="+mj-lt"/>
          <a:ea typeface="+mj-ea"/>
          <a:cs typeface="+mj-cs"/>
        </a:defRPr>
      </a:lvl1pPr>
      <a:lvl2pPr algn="ctr" rtl="0" eaLnBrk="0" fontAlgn="base" hangingPunct="0">
        <a:spcBef>
          <a:spcPct val="0"/>
        </a:spcBef>
        <a:spcAft>
          <a:spcPct val="0"/>
        </a:spcAft>
        <a:defRPr sz="4400">
          <a:solidFill>
            <a:srgbClr val="00539B"/>
          </a:solidFill>
          <a:latin typeface="Tahoma" pitchFamily="34" charset="0"/>
        </a:defRPr>
      </a:lvl2pPr>
      <a:lvl3pPr algn="ctr" rtl="0" eaLnBrk="0" fontAlgn="base" hangingPunct="0">
        <a:spcBef>
          <a:spcPct val="0"/>
        </a:spcBef>
        <a:spcAft>
          <a:spcPct val="0"/>
        </a:spcAft>
        <a:defRPr sz="4400">
          <a:solidFill>
            <a:srgbClr val="00539B"/>
          </a:solidFill>
          <a:latin typeface="Tahoma" pitchFamily="34" charset="0"/>
        </a:defRPr>
      </a:lvl3pPr>
      <a:lvl4pPr algn="ctr" rtl="0" eaLnBrk="0" fontAlgn="base" hangingPunct="0">
        <a:spcBef>
          <a:spcPct val="0"/>
        </a:spcBef>
        <a:spcAft>
          <a:spcPct val="0"/>
        </a:spcAft>
        <a:defRPr sz="4400">
          <a:solidFill>
            <a:srgbClr val="00539B"/>
          </a:solidFill>
          <a:latin typeface="Tahoma" pitchFamily="34" charset="0"/>
        </a:defRPr>
      </a:lvl4pPr>
      <a:lvl5pPr algn="ctr" rtl="0" eaLnBrk="0" fontAlgn="base" hangingPunct="0">
        <a:spcBef>
          <a:spcPct val="0"/>
        </a:spcBef>
        <a:spcAft>
          <a:spcPct val="0"/>
        </a:spcAft>
        <a:defRPr sz="4400">
          <a:solidFill>
            <a:srgbClr val="00539B"/>
          </a:solidFill>
          <a:latin typeface="Tahoma" pitchFamily="34" charset="0"/>
        </a:defRPr>
      </a:lvl5pPr>
      <a:lvl6pPr marL="457200" algn="ctr" rtl="0" fontAlgn="base">
        <a:spcBef>
          <a:spcPct val="0"/>
        </a:spcBef>
        <a:spcAft>
          <a:spcPct val="0"/>
        </a:spcAft>
        <a:defRPr sz="4400">
          <a:solidFill>
            <a:srgbClr val="00539B"/>
          </a:solidFill>
          <a:latin typeface="Tahoma" pitchFamily="34" charset="0"/>
        </a:defRPr>
      </a:lvl6pPr>
      <a:lvl7pPr marL="914400" algn="ctr" rtl="0" fontAlgn="base">
        <a:spcBef>
          <a:spcPct val="0"/>
        </a:spcBef>
        <a:spcAft>
          <a:spcPct val="0"/>
        </a:spcAft>
        <a:defRPr sz="4400">
          <a:solidFill>
            <a:srgbClr val="00539B"/>
          </a:solidFill>
          <a:latin typeface="Tahoma" pitchFamily="34" charset="0"/>
        </a:defRPr>
      </a:lvl7pPr>
      <a:lvl8pPr marL="1371600" algn="ctr" rtl="0" fontAlgn="base">
        <a:spcBef>
          <a:spcPct val="0"/>
        </a:spcBef>
        <a:spcAft>
          <a:spcPct val="0"/>
        </a:spcAft>
        <a:defRPr sz="4400">
          <a:solidFill>
            <a:srgbClr val="00539B"/>
          </a:solidFill>
          <a:latin typeface="Tahoma" pitchFamily="34" charset="0"/>
        </a:defRPr>
      </a:lvl8pPr>
      <a:lvl9pPr marL="1828800" algn="ctr" rtl="0" fontAlgn="base">
        <a:spcBef>
          <a:spcPct val="0"/>
        </a:spcBef>
        <a:spcAft>
          <a:spcPct val="0"/>
        </a:spcAft>
        <a:defRPr sz="4400">
          <a:solidFill>
            <a:srgbClr val="00539B"/>
          </a:solidFill>
          <a:latin typeface="Tahoma"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3.xml"/><Relationship Id="rId5" Type="http://schemas.openxmlformats.org/officeDocument/2006/relationships/image" Target="../media/image2.jpeg"/><Relationship Id="rId4" Type="http://schemas.openxmlformats.org/officeDocument/2006/relationships/image" Target="../media/image1.wmf"/></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2.xml"/><Relationship Id="rId1" Type="http://schemas.openxmlformats.org/officeDocument/2006/relationships/tags" Target="../tags/tag17.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tags" Target="../tags/tag20.xml"/><Relationship Id="rId4" Type="http://schemas.openxmlformats.org/officeDocument/2006/relationships/image" Target="../media/image4.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1.xml"/><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4.xml"/><Relationship Id="rId1" Type="http://schemas.openxmlformats.org/officeDocument/2006/relationships/tags" Target="../tags/tag2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23.xml"/><Relationship Id="rId5" Type="http://schemas.openxmlformats.org/officeDocument/2006/relationships/hyperlink" Target="http://commons.wikimedia.org/wiki/File:Charleston_Hot_peppers_white_background.jpg" TargetMode="External"/><Relationship Id="rId4" Type="http://schemas.openxmlformats.org/officeDocument/2006/relationships/image" Target="../media/image6.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25.xml"/><Relationship Id="rId5" Type="http://schemas.openxmlformats.org/officeDocument/2006/relationships/image" Target="../media/image8.png"/><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26.xml"/><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27.xml"/><Relationship Id="rId5" Type="http://schemas.openxmlformats.org/officeDocument/2006/relationships/image" Target="../media/image11.jpeg"/><Relationship Id="rId4" Type="http://schemas.openxmlformats.org/officeDocument/2006/relationships/image" Target="../media/image10.jpe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28.xml"/><Relationship Id="rId4" Type="http://schemas.openxmlformats.org/officeDocument/2006/relationships/image" Target="../media/image12.jpe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30.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hyperlink" Target="http://commons.wikimedia.org/wiki/File:Fotothek_df_n-20_0000077_Werkk%C3%BCche.jpg" TargetMode="Externa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31.xml"/><Relationship Id="rId5" Type="http://schemas.openxmlformats.org/officeDocument/2006/relationships/image" Target="../media/image15.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tags" Target="../tags/tag5.xml"/><Relationship Id="rId5" Type="http://schemas.openxmlformats.org/officeDocument/2006/relationships/hyperlink" Target="http://www.osha.gov/SLTC/flavoringlung/index.html" TargetMode="External"/><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32.xml"/><Relationship Id="rId6" Type="http://schemas.openxmlformats.org/officeDocument/2006/relationships/comments" Target="../comments/comment1.xml"/><Relationship Id="rId5" Type="http://schemas.openxmlformats.org/officeDocument/2006/relationships/image" Target="../media/image16.png"/><Relationship Id="rId4" Type="http://schemas.openxmlformats.org/officeDocument/2006/relationships/hyperlink" Target="http://commons.wikimedia.org/wiki/File:Fotothek_df_n-20_0000077_Werkk%C3%BCche.jpg" TargetMode="Externa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33.xml"/><Relationship Id="rId6" Type="http://schemas.openxmlformats.org/officeDocument/2006/relationships/image" Target="../media/image18.jpeg"/><Relationship Id="rId5" Type="http://schemas.openxmlformats.org/officeDocument/2006/relationships/hyperlink" Target="http://commons.wikimedia.org/wiki/File:Fotothek_df_n-20_0000077_Werkk%C3%BCche.jpg" TargetMode="External"/><Relationship Id="rId4" Type="http://schemas.openxmlformats.org/officeDocument/2006/relationships/image" Target="../media/image17.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34.xml"/><Relationship Id="rId6" Type="http://schemas.openxmlformats.org/officeDocument/2006/relationships/image" Target="../media/image8.png"/><Relationship Id="rId5" Type="http://schemas.openxmlformats.org/officeDocument/2006/relationships/image" Target="../media/image20.png"/><Relationship Id="rId4" Type="http://schemas.openxmlformats.org/officeDocument/2006/relationships/image" Target="../media/image19.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ags" Target="../tags/tag35.xml"/><Relationship Id="rId6" Type="http://schemas.openxmlformats.org/officeDocument/2006/relationships/image" Target="../media/image8.png"/><Relationship Id="rId5" Type="http://schemas.openxmlformats.org/officeDocument/2006/relationships/image" Target="../media/image20.png"/><Relationship Id="rId4" Type="http://schemas.openxmlformats.org/officeDocument/2006/relationships/image" Target="../media/image19.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ags" Target="../tags/tag36.xml"/><Relationship Id="rId4" Type="http://schemas.openxmlformats.org/officeDocument/2006/relationships/image" Target="../media/image21.wmf"/></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tags" Target="../tags/tag37.xml"/><Relationship Id="rId4" Type="http://schemas.openxmlformats.org/officeDocument/2006/relationships/image" Target="../media/image22.jpe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tags" Target="../tags/tag38.xml"/><Relationship Id="rId4" Type="http://schemas.openxmlformats.org/officeDocument/2006/relationships/image" Target="../media/image23.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tags" Target="../tags/tag39.xml"/><Relationship Id="rId4" Type="http://schemas.openxmlformats.org/officeDocument/2006/relationships/image" Target="../media/image24.jpe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tags" Target="../tags/tag40.xml"/><Relationship Id="rId4" Type="http://schemas.openxmlformats.org/officeDocument/2006/relationships/image" Target="../media/image25.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7.xml"/><Relationship Id="rId1" Type="http://schemas.openxmlformats.org/officeDocument/2006/relationships/tags" Target="../tags/tag41.xml"/><Relationship Id="rId4" Type="http://schemas.openxmlformats.org/officeDocument/2006/relationships/image" Target="../media/image26.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tags" Target="../tags/tag42.xml"/><Relationship Id="rId5" Type="http://schemas.openxmlformats.org/officeDocument/2006/relationships/image" Target="../media/image27.png"/><Relationship Id="rId4" Type="http://schemas.openxmlformats.org/officeDocument/2006/relationships/hyperlink" Target="http://commons.wikimedia.org/wiki/File:Fotothek_df_n-20_0000083_Werkk%C3%BCche.jpg" TargetMode="Externa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tags" Target="../tags/tag43.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7" Type="http://schemas.openxmlformats.org/officeDocument/2006/relationships/hyperlink" Target="http://commons.wikimedia.org/wiki/File:GHS-pictogram-silhouete.svg" TargetMode="External"/><Relationship Id="rId2" Type="http://schemas.openxmlformats.org/officeDocument/2006/relationships/slideLayout" Target="../slideLayouts/slideLayout2.xml"/><Relationship Id="rId1" Type="http://schemas.openxmlformats.org/officeDocument/2006/relationships/tags" Target="../tags/tag44.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tags" Target="../tags/tag45.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xml"/><Relationship Id="rId1" Type="http://schemas.openxmlformats.org/officeDocument/2006/relationships/tags" Target="../tags/tag46.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xml"/><Relationship Id="rId1" Type="http://schemas.openxmlformats.org/officeDocument/2006/relationships/tags" Target="../tags/tag47.xml"/><Relationship Id="rId4" Type="http://schemas.openxmlformats.org/officeDocument/2006/relationships/image" Target="../media/image34.jpe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7" Type="http://schemas.openxmlformats.org/officeDocument/2006/relationships/image" Target="../media/image38.jpeg"/><Relationship Id="rId2" Type="http://schemas.openxmlformats.org/officeDocument/2006/relationships/slideLayout" Target="../slideLayouts/slideLayout2.xml"/><Relationship Id="rId1" Type="http://schemas.openxmlformats.org/officeDocument/2006/relationships/tags" Target="../tags/tag48.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4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47.xml"/><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tags" Target="../tags/tag49.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2.xml"/><Relationship Id="rId1" Type="http://schemas.openxmlformats.org/officeDocument/2006/relationships/tags" Target="../tags/tag50.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2.xml"/><Relationship Id="rId1" Type="http://schemas.openxmlformats.org/officeDocument/2006/relationships/tags" Target="../tags/tag51.xml"/><Relationship Id="rId4" Type="http://schemas.openxmlformats.org/officeDocument/2006/relationships/image" Target="../media/image39.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2.xml"/><Relationship Id="rId1" Type="http://schemas.openxmlformats.org/officeDocument/2006/relationships/tags" Target="../tags/tag52.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2.xml"/><Relationship Id="rId1" Type="http://schemas.openxmlformats.org/officeDocument/2006/relationships/tags" Target="../tags/tag53.xml"/><Relationship Id="rId4" Type="http://schemas.openxmlformats.org/officeDocument/2006/relationships/image" Target="../media/image40.jpeg"/></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2.xml"/><Relationship Id="rId1" Type="http://schemas.openxmlformats.org/officeDocument/2006/relationships/tags" Target="../tags/tag54.xml"/><Relationship Id="rId4" Type="http://schemas.openxmlformats.org/officeDocument/2006/relationships/image" Target="../media/image41.jpeg"/></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2.xml"/><Relationship Id="rId1" Type="http://schemas.openxmlformats.org/officeDocument/2006/relationships/tags" Target="../tags/tag55.xml"/><Relationship Id="rId5" Type="http://schemas.openxmlformats.org/officeDocument/2006/relationships/image" Target="../media/image43.jpeg"/><Relationship Id="rId4" Type="http://schemas.openxmlformats.org/officeDocument/2006/relationships/image" Target="../media/image42.png"/></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4.xml"/><Relationship Id="rId1" Type="http://schemas.openxmlformats.org/officeDocument/2006/relationships/tags" Target="../tags/tag56.xml"/><Relationship Id="rId4" Type="http://schemas.openxmlformats.org/officeDocument/2006/relationships/image" Target="../media/image44.jpeg"/></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2.xml"/><Relationship Id="rId1" Type="http://schemas.openxmlformats.org/officeDocument/2006/relationships/tags" Target="../tags/tag57.xml"/><Relationship Id="rId4" Type="http://schemas.openxmlformats.org/officeDocument/2006/relationships/image" Target="../media/image45.png"/></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5.xml"/><Relationship Id="rId1" Type="http://schemas.openxmlformats.org/officeDocument/2006/relationships/tags" Target="../tags/tag58.xml"/><Relationship Id="rId5" Type="http://schemas.openxmlformats.org/officeDocument/2006/relationships/hyperlink" Target="http://www.newtechtm.com/index.html" TargetMode="External"/><Relationship Id="rId4" Type="http://schemas.openxmlformats.org/officeDocument/2006/relationships/image" Target="../media/image46.jpeg"/></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2.xml"/><Relationship Id="rId1" Type="http://schemas.openxmlformats.org/officeDocument/2006/relationships/tags" Target="../tags/tag59.xml"/><Relationship Id="rId5" Type="http://schemas.openxmlformats.org/officeDocument/2006/relationships/image" Target="../media/image48.jpeg"/><Relationship Id="rId4" Type="http://schemas.openxmlformats.org/officeDocument/2006/relationships/image" Target="../media/image47.jpeg"/></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2.xml"/><Relationship Id="rId1" Type="http://schemas.openxmlformats.org/officeDocument/2006/relationships/tags" Target="../tags/tag60.xml"/><Relationship Id="rId4" Type="http://schemas.openxmlformats.org/officeDocument/2006/relationships/image" Target="../media/image49.jpeg"/></Relationships>
</file>

<file path=ppt/slides/_rels/slide59.xml.rels><?xml version="1.0" encoding="UTF-8" standalone="yes"?>
<Relationships xmlns="http://schemas.openxmlformats.org/package/2006/relationships"><Relationship Id="rId8" Type="http://schemas.openxmlformats.org/officeDocument/2006/relationships/image" Target="../media/image52.wmf"/><Relationship Id="rId3" Type="http://schemas.openxmlformats.org/officeDocument/2006/relationships/notesSlide" Target="../notesSlides/notesSlide59.xml"/><Relationship Id="rId7" Type="http://schemas.openxmlformats.org/officeDocument/2006/relationships/hyperlink" Target="http://commons.wikimedia.org/wiki/File:Stewart_Butterfield_2.jpg" TargetMode="External"/><Relationship Id="rId2" Type="http://schemas.openxmlformats.org/officeDocument/2006/relationships/slideLayout" Target="../slideLayouts/slideLayout2.xml"/><Relationship Id="rId1" Type="http://schemas.openxmlformats.org/officeDocument/2006/relationships/tags" Target="../tags/tag61.xml"/><Relationship Id="rId6" Type="http://schemas.openxmlformats.org/officeDocument/2006/relationships/image" Target="../media/image51.jpeg"/><Relationship Id="rId5" Type="http://schemas.openxmlformats.org/officeDocument/2006/relationships/hyperlink" Target="http://library.byways.org/assets/74198" TargetMode="External"/><Relationship Id="rId4" Type="http://schemas.openxmlformats.org/officeDocument/2006/relationships/image" Target="../media/image50.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2.xml"/><Relationship Id="rId1" Type="http://schemas.openxmlformats.org/officeDocument/2006/relationships/tags" Target="../tags/tag62.xml"/><Relationship Id="rId4" Type="http://schemas.openxmlformats.org/officeDocument/2006/relationships/image" Target="../media/image53.jpeg"/></Relationships>
</file>

<file path=ppt/slides/_rels/slide61.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61.xml"/><Relationship Id="rId7" Type="http://schemas.openxmlformats.org/officeDocument/2006/relationships/diagramColors" Target="../diagrams/colors2.xml"/><Relationship Id="rId2" Type="http://schemas.openxmlformats.org/officeDocument/2006/relationships/slideLayout" Target="../slideLayouts/slideLayout2.xml"/><Relationship Id="rId1" Type="http://schemas.openxmlformats.org/officeDocument/2006/relationships/tags" Target="../tags/tag63.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7.xml"/><Relationship Id="rId1" Type="http://schemas.openxmlformats.org/officeDocument/2006/relationships/tags" Target="../tags/tag64.xml"/><Relationship Id="rId4" Type="http://schemas.openxmlformats.org/officeDocument/2006/relationships/image" Target="../media/image54.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ctrTitle"/>
          </p:nvPr>
        </p:nvSpPr>
        <p:spPr>
          <a:xfrm>
            <a:off x="4572000" y="1262418"/>
            <a:ext cx="3886200" cy="2362200"/>
          </a:xfrm>
        </p:spPr>
        <p:txBody>
          <a:bodyPr/>
          <a:lstStyle/>
          <a:p>
            <a:pPr eaLnBrk="1" hangingPunct="1">
              <a:defRPr/>
            </a:pPr>
            <a:r>
              <a:rPr lang="en-US" sz="4000" b="1" dirty="0" smtClean="0">
                <a:solidFill>
                  <a:schemeClr val="tx1"/>
                </a:solidFill>
                <a:effectLst>
                  <a:outerShdw blurRad="38100" dist="38100" dir="2700000" algn="tl">
                    <a:srgbClr val="C0C0C0"/>
                  </a:outerShdw>
                </a:effectLst>
              </a:rPr>
              <a:t>Recognition and Control of Respiratory Hazards in the Flavoring Industry</a:t>
            </a:r>
          </a:p>
        </p:txBody>
      </p:sp>
      <p:sp>
        <p:nvSpPr>
          <p:cNvPr id="17410" name="Text Box 3"/>
          <p:cNvSpPr txBox="1">
            <a:spLocks noChangeArrowheads="1"/>
          </p:cNvSpPr>
          <p:nvPr/>
        </p:nvSpPr>
        <p:spPr bwMode="auto">
          <a:xfrm>
            <a:off x="4913194" y="4572000"/>
            <a:ext cx="3545006" cy="307975"/>
          </a:xfrm>
          <a:prstGeom prst="rect">
            <a:avLst/>
          </a:prstGeom>
          <a:noFill/>
          <a:ln w="9525">
            <a:noFill/>
            <a:miter lim="800000"/>
            <a:headEnd/>
            <a:tailEnd/>
          </a:ln>
        </p:spPr>
        <p:txBody>
          <a:bodyPr wrap="square">
            <a:spAutoFit/>
          </a:bodyPr>
          <a:lstStyle/>
          <a:p>
            <a:pPr algn="ctr"/>
            <a:r>
              <a:rPr lang="en-US" sz="1400">
                <a:latin typeface="Tahoma" pitchFamily="34" charset="0"/>
              </a:rPr>
              <a:t>Training Developed by:</a:t>
            </a:r>
          </a:p>
        </p:txBody>
      </p:sp>
      <p:sp>
        <p:nvSpPr>
          <p:cNvPr id="17411" name="Rectangle 4"/>
          <p:cNvSpPr>
            <a:spLocks noChangeArrowheads="1"/>
          </p:cNvSpPr>
          <p:nvPr/>
        </p:nvSpPr>
        <p:spPr bwMode="auto">
          <a:xfrm>
            <a:off x="0" y="2747963"/>
            <a:ext cx="9144000" cy="0"/>
          </a:xfrm>
          <a:prstGeom prst="rect">
            <a:avLst/>
          </a:prstGeom>
          <a:noFill/>
          <a:ln w="9525">
            <a:noFill/>
            <a:miter lim="800000"/>
            <a:headEnd/>
            <a:tailEnd/>
          </a:ln>
        </p:spPr>
        <p:txBody>
          <a:bodyPr wrap="none" anchor="ctr">
            <a:spAutoFit/>
          </a:bodyPr>
          <a:lstStyle/>
          <a:p>
            <a:endParaRPr lang="en-US"/>
          </a:p>
        </p:txBody>
      </p:sp>
      <p:pic>
        <p:nvPicPr>
          <p:cNvPr id="17412" name="Picture 8" descr="NJH_PH_Tag_3C_PMS"/>
          <p:cNvPicPr>
            <a:picLocks noChangeAspect="1" noChangeArrowheads="1"/>
          </p:cNvPicPr>
          <p:nvPr/>
        </p:nvPicPr>
        <p:blipFill>
          <a:blip r:embed="rId4" cstate="print"/>
          <a:srcRect/>
          <a:stretch>
            <a:fillRect/>
          </a:stretch>
        </p:blipFill>
        <p:spPr bwMode="auto">
          <a:xfrm>
            <a:off x="4777284" y="4879975"/>
            <a:ext cx="3680915" cy="1356947"/>
          </a:xfrm>
          <a:prstGeom prst="rect">
            <a:avLst/>
          </a:prstGeom>
          <a:noFill/>
          <a:ln w="9525">
            <a:noFill/>
            <a:miter lim="800000"/>
            <a:headEnd/>
            <a:tailEnd/>
          </a:ln>
        </p:spPr>
      </p:pic>
      <p:pic>
        <p:nvPicPr>
          <p:cNvPr id="3" name="Picture 2"/>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445257" y="648664"/>
            <a:ext cx="4031209" cy="5374946"/>
          </a:xfrm>
          <a:prstGeom prst="rect">
            <a:avLst/>
          </a:prstGeom>
        </p:spPr>
      </p:pic>
      <p:sp>
        <p:nvSpPr>
          <p:cNvPr id="8" name="Rectangle 7"/>
          <p:cNvSpPr>
            <a:spLocks noChangeArrowheads="1"/>
          </p:cNvSpPr>
          <p:nvPr/>
        </p:nvSpPr>
        <p:spPr bwMode="auto">
          <a:xfrm>
            <a:off x="1159748" y="6023610"/>
            <a:ext cx="2993127" cy="215444"/>
          </a:xfrm>
          <a:prstGeom prst="rect">
            <a:avLst/>
          </a:prstGeom>
          <a:noFill/>
          <a:ln w="9525">
            <a:noFill/>
            <a:miter lim="800000"/>
            <a:headEnd/>
            <a:tailEnd/>
          </a:ln>
        </p:spPr>
        <p:txBody>
          <a:bodyPr wrap="none">
            <a:spAutoFit/>
          </a:bodyPr>
          <a:lstStyle/>
          <a:p>
            <a:r>
              <a:rPr lang="en-US" sz="800" dirty="0">
                <a:latin typeface="+mn-lt"/>
              </a:rPr>
              <a:t>Photo by </a:t>
            </a:r>
            <a:r>
              <a:rPr lang="en-US" sz="800" dirty="0" smtClean="0">
                <a:latin typeface="+mn-lt"/>
              </a:rPr>
              <a:t>National Jewish Health used with written permission.</a:t>
            </a:r>
            <a:endParaRPr lang="en-US" sz="800" dirty="0">
              <a:solidFill>
                <a:schemeClr val="tx2"/>
              </a:solidFill>
              <a:latin typeface="+mn-lt"/>
            </a:endParaRPr>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title"/>
          </p:nvPr>
        </p:nvSpPr>
        <p:spPr>
          <a:xfrm>
            <a:off x="190500" y="152400"/>
            <a:ext cx="8763000" cy="1143000"/>
          </a:xfrm>
        </p:spPr>
        <p:txBody>
          <a:bodyPr/>
          <a:lstStyle/>
          <a:p>
            <a:pPr eaLnBrk="1" hangingPunct="1"/>
            <a:r>
              <a:rPr lang="en-US" sz="3600" dirty="0" smtClean="0"/>
              <a:t>What are employees’ rights under OSHA?</a:t>
            </a:r>
          </a:p>
        </p:txBody>
      </p:sp>
      <p:sp>
        <p:nvSpPr>
          <p:cNvPr id="34818" name="Rectangle 3"/>
          <p:cNvSpPr>
            <a:spLocks noGrp="1" noChangeArrowheads="1"/>
          </p:cNvSpPr>
          <p:nvPr>
            <p:ph type="body" idx="1"/>
          </p:nvPr>
        </p:nvSpPr>
        <p:spPr>
          <a:xfrm>
            <a:off x="685800" y="1864160"/>
            <a:ext cx="7772400" cy="4114800"/>
          </a:xfrm>
        </p:spPr>
        <p:txBody>
          <a:bodyPr/>
          <a:lstStyle/>
          <a:p>
            <a:pPr marL="609600" indent="-609600" eaLnBrk="1" hangingPunct="1">
              <a:lnSpc>
                <a:spcPct val="80000"/>
              </a:lnSpc>
              <a:buFontTx/>
              <a:buAutoNum type="arabicPeriod"/>
            </a:pPr>
            <a:r>
              <a:rPr lang="en-US" sz="2400" dirty="0" smtClean="0"/>
              <a:t>Get training from your employer as required by OSHA standards</a:t>
            </a:r>
          </a:p>
          <a:p>
            <a:pPr marL="609600" indent="-609600" eaLnBrk="1" hangingPunct="1">
              <a:lnSpc>
                <a:spcPct val="80000"/>
              </a:lnSpc>
              <a:buFontTx/>
              <a:buAutoNum type="arabicPeriod"/>
            </a:pPr>
            <a:r>
              <a:rPr lang="en-US" sz="2400" dirty="0" smtClean="0"/>
              <a:t>Request information from your employer about OSHA standards, worker injuries/illnesses, and job hazards</a:t>
            </a:r>
          </a:p>
          <a:p>
            <a:pPr marL="609600" indent="-609600" eaLnBrk="1" hangingPunct="1">
              <a:lnSpc>
                <a:spcPct val="80000"/>
              </a:lnSpc>
              <a:buFontTx/>
              <a:buAutoNum type="arabicPeriod"/>
            </a:pPr>
            <a:r>
              <a:rPr lang="en-US" sz="2400" dirty="0" smtClean="0"/>
              <a:t>Request action from your employer to correct hazards or violations of OSHA standards</a:t>
            </a:r>
          </a:p>
          <a:p>
            <a:pPr marL="609600" indent="-609600" eaLnBrk="1" hangingPunct="1">
              <a:lnSpc>
                <a:spcPct val="80000"/>
              </a:lnSpc>
              <a:buFontTx/>
              <a:buAutoNum type="arabicPeriod"/>
            </a:pPr>
            <a:r>
              <a:rPr lang="en-US" sz="2400" dirty="0" smtClean="0"/>
              <a:t>File a complaint with OSHA if you believe there are violations of OSHA standards or serious hazards</a:t>
            </a:r>
          </a:p>
          <a:p>
            <a:pPr lvl="1" eaLnBrk="1" hangingPunct="1">
              <a:lnSpc>
                <a:spcPct val="80000"/>
              </a:lnSpc>
              <a:buFontTx/>
              <a:buChar char="•"/>
            </a:pPr>
            <a:r>
              <a:rPr lang="en-US" sz="2000" dirty="0" smtClean="0"/>
              <a:t>Must be submitted in writing, signed by a current employee or employee representative, and state the reason for the inspection request</a:t>
            </a:r>
          </a:p>
          <a:p>
            <a:pPr lvl="1" eaLnBrk="1" hangingPunct="1">
              <a:lnSpc>
                <a:spcPct val="80000"/>
              </a:lnSpc>
              <a:buFontTx/>
              <a:buChar char="•"/>
            </a:pPr>
            <a:r>
              <a:rPr lang="en-US" sz="2000" dirty="0" smtClean="0"/>
              <a:t>Forms and more information available at www.osha.gov</a:t>
            </a:r>
          </a:p>
        </p:txBody>
      </p:sp>
      <p:sp>
        <p:nvSpPr>
          <p:cNvPr id="34819" name="Slide Number Placeholder 3"/>
          <p:cNvSpPr>
            <a:spLocks noGrp="1"/>
          </p:cNvSpPr>
          <p:nvPr>
            <p:ph type="sldNum" sz="quarter" idx="12"/>
          </p:nvPr>
        </p:nvSpPr>
        <p:spPr>
          <a:noFill/>
        </p:spPr>
        <p:txBody>
          <a:bodyPr/>
          <a:lstStyle/>
          <a:p>
            <a:fld id="{E65A3CA5-8EFB-45B1-BA52-FA45002F3FB7}" type="slidenum">
              <a:rPr lang="en-US" smtClean="0"/>
              <a:pPr/>
              <a:t>10</a:t>
            </a:fld>
            <a:endParaRPr lang="en-US" smtClean="0"/>
          </a:p>
        </p:txBody>
      </p:sp>
    </p:spTree>
    <p:custDataLst>
      <p:tags r:id="rId1"/>
    </p:custData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ChangeArrowheads="1"/>
          </p:cNvSpPr>
          <p:nvPr>
            <p:ph type="title"/>
          </p:nvPr>
        </p:nvSpPr>
        <p:spPr>
          <a:xfrm>
            <a:off x="190500" y="304800"/>
            <a:ext cx="8763000" cy="838200"/>
          </a:xfrm>
        </p:spPr>
        <p:txBody>
          <a:bodyPr/>
          <a:lstStyle/>
          <a:p>
            <a:pPr eaLnBrk="1" hangingPunct="1"/>
            <a:r>
              <a:rPr lang="en-US" sz="3600" dirty="0" smtClean="0"/>
              <a:t>What are employees’ rights under OSHA?</a:t>
            </a:r>
          </a:p>
        </p:txBody>
      </p:sp>
      <p:sp>
        <p:nvSpPr>
          <p:cNvPr id="36866" name="Rectangle 3"/>
          <p:cNvSpPr>
            <a:spLocks noGrp="1" noChangeArrowheads="1"/>
          </p:cNvSpPr>
          <p:nvPr>
            <p:ph type="body" idx="1"/>
          </p:nvPr>
        </p:nvSpPr>
        <p:spPr>
          <a:xfrm>
            <a:off x="685800" y="1513635"/>
            <a:ext cx="7772400" cy="4800600"/>
          </a:xfrm>
        </p:spPr>
        <p:txBody>
          <a:bodyPr/>
          <a:lstStyle/>
          <a:p>
            <a:pPr marL="609600" indent="-609600" eaLnBrk="1" hangingPunct="1">
              <a:lnSpc>
                <a:spcPct val="80000"/>
              </a:lnSpc>
              <a:buFontTx/>
              <a:buAutoNum type="arabicPeriod" startAt="5"/>
            </a:pPr>
            <a:r>
              <a:rPr lang="en-US" sz="2800" dirty="0" smtClean="0"/>
              <a:t>Be involved in OSHA’s inspection of your workplace</a:t>
            </a:r>
          </a:p>
          <a:p>
            <a:pPr marL="609600" indent="-609600" eaLnBrk="1" hangingPunct="1">
              <a:lnSpc>
                <a:spcPct val="80000"/>
              </a:lnSpc>
              <a:buFontTx/>
              <a:buAutoNum type="arabicPeriod" startAt="5"/>
            </a:pPr>
            <a:r>
              <a:rPr lang="en-US" sz="2800" dirty="0" smtClean="0"/>
              <a:t>Find out results of an OSHA inspection</a:t>
            </a:r>
          </a:p>
          <a:p>
            <a:pPr marL="609600" indent="-609600" eaLnBrk="1" hangingPunct="1">
              <a:lnSpc>
                <a:spcPct val="80000"/>
              </a:lnSpc>
              <a:buFontTx/>
              <a:buAutoNum type="arabicPeriod" startAt="5"/>
            </a:pPr>
            <a:r>
              <a:rPr lang="en-US" sz="2800" dirty="0" smtClean="0"/>
              <a:t>Get involved in meetings or file a formal appeal concerning your employer’s timely abatement of OSHA citations</a:t>
            </a:r>
          </a:p>
          <a:p>
            <a:pPr marL="609600" indent="-609600" eaLnBrk="1" hangingPunct="1">
              <a:lnSpc>
                <a:spcPct val="80000"/>
              </a:lnSpc>
              <a:buFontTx/>
              <a:buAutoNum type="arabicPeriod" startAt="5"/>
            </a:pPr>
            <a:r>
              <a:rPr lang="en-US" sz="2800" dirty="0" smtClean="0"/>
              <a:t>File a discrimination complaint</a:t>
            </a:r>
          </a:p>
          <a:p>
            <a:pPr marL="609600" indent="-609600" eaLnBrk="1" hangingPunct="1">
              <a:lnSpc>
                <a:spcPct val="80000"/>
              </a:lnSpc>
              <a:buFontTx/>
              <a:buAutoNum type="arabicPeriod" startAt="5"/>
            </a:pPr>
            <a:r>
              <a:rPr lang="en-US" sz="2800" dirty="0" smtClean="0"/>
              <a:t>Request a research investigation by the National Institute for Occupational Safety and Health (NIOSH)</a:t>
            </a:r>
          </a:p>
          <a:p>
            <a:pPr marL="609600" indent="-609600" eaLnBrk="1" hangingPunct="1">
              <a:lnSpc>
                <a:spcPct val="80000"/>
              </a:lnSpc>
              <a:buFontTx/>
              <a:buAutoNum type="arabicPeriod" startAt="5"/>
            </a:pPr>
            <a:r>
              <a:rPr lang="en-US" sz="2800" dirty="0" smtClean="0"/>
              <a:t>Provide comments and testimony to OSHA during rulemaking on new standards</a:t>
            </a:r>
          </a:p>
        </p:txBody>
      </p:sp>
      <p:sp>
        <p:nvSpPr>
          <p:cNvPr id="36867" name="Slide Number Placeholder 3"/>
          <p:cNvSpPr>
            <a:spLocks noGrp="1"/>
          </p:cNvSpPr>
          <p:nvPr>
            <p:ph type="sldNum" sz="quarter" idx="12"/>
          </p:nvPr>
        </p:nvSpPr>
        <p:spPr>
          <a:noFill/>
        </p:spPr>
        <p:txBody>
          <a:bodyPr/>
          <a:lstStyle/>
          <a:p>
            <a:fld id="{E94EEF5F-AA17-41BD-956E-37322B1F175F}" type="slidenum">
              <a:rPr lang="en-US" smtClean="0"/>
              <a:pPr/>
              <a:t>11</a:t>
            </a:fld>
            <a:endParaRPr lang="en-US" smtClean="0"/>
          </a:p>
        </p:txBody>
      </p:sp>
    </p:spTree>
    <p:custDataLst>
      <p:tags r:id="rId1"/>
    </p:custData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495300" y="6019800"/>
            <a:ext cx="8153400" cy="457200"/>
          </a:xfrm>
          <a:prstGeom prst="round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8913" name="Rectangle 2"/>
          <p:cNvSpPr>
            <a:spLocks noGrp="1" noChangeArrowheads="1"/>
          </p:cNvSpPr>
          <p:nvPr>
            <p:ph type="title"/>
          </p:nvPr>
        </p:nvSpPr>
        <p:spPr>
          <a:xfrm>
            <a:off x="381000" y="152400"/>
            <a:ext cx="8763000" cy="1143000"/>
          </a:xfrm>
        </p:spPr>
        <p:txBody>
          <a:bodyPr/>
          <a:lstStyle/>
          <a:p>
            <a:pPr eaLnBrk="1" hangingPunct="1"/>
            <a:r>
              <a:rPr lang="en-US" sz="4000" smtClean="0"/>
              <a:t>Are there specific OSHA standards that apply to my workplace?</a:t>
            </a:r>
          </a:p>
        </p:txBody>
      </p:sp>
      <p:sp>
        <p:nvSpPr>
          <p:cNvPr id="38914" name="Rectangle 3"/>
          <p:cNvSpPr>
            <a:spLocks noGrp="1" noChangeArrowheads="1"/>
          </p:cNvSpPr>
          <p:nvPr>
            <p:ph type="body" idx="1"/>
          </p:nvPr>
        </p:nvSpPr>
        <p:spPr>
          <a:xfrm>
            <a:off x="609600" y="1524000"/>
            <a:ext cx="3810000" cy="4114800"/>
          </a:xfrm>
        </p:spPr>
        <p:txBody>
          <a:bodyPr/>
          <a:lstStyle/>
          <a:p>
            <a:pPr eaLnBrk="1" hangingPunct="1">
              <a:lnSpc>
                <a:spcPct val="80000"/>
              </a:lnSpc>
            </a:pPr>
            <a:r>
              <a:rPr lang="en-US" sz="2400" dirty="0" smtClean="0"/>
              <a:t>Recordkeeping</a:t>
            </a:r>
          </a:p>
          <a:p>
            <a:pPr eaLnBrk="1" hangingPunct="1">
              <a:lnSpc>
                <a:spcPct val="80000"/>
              </a:lnSpc>
            </a:pPr>
            <a:r>
              <a:rPr lang="en-US" sz="2400" dirty="0" smtClean="0"/>
              <a:t>Housekeeping</a:t>
            </a:r>
          </a:p>
          <a:p>
            <a:pPr eaLnBrk="1" hangingPunct="1">
              <a:lnSpc>
                <a:spcPct val="80000"/>
              </a:lnSpc>
            </a:pPr>
            <a:r>
              <a:rPr lang="en-US" sz="2400" dirty="0" smtClean="0"/>
              <a:t>Medical &amp; First Aid</a:t>
            </a:r>
          </a:p>
          <a:p>
            <a:pPr eaLnBrk="1" hangingPunct="1">
              <a:lnSpc>
                <a:spcPct val="80000"/>
              </a:lnSpc>
            </a:pPr>
            <a:r>
              <a:rPr lang="en-US" sz="2400" dirty="0" smtClean="0"/>
              <a:t>Walking/Work Surfaces</a:t>
            </a:r>
          </a:p>
          <a:p>
            <a:pPr eaLnBrk="1" hangingPunct="1">
              <a:lnSpc>
                <a:spcPct val="80000"/>
              </a:lnSpc>
            </a:pPr>
            <a:r>
              <a:rPr lang="en-US" sz="2400" dirty="0" smtClean="0"/>
              <a:t>Emergency Action</a:t>
            </a:r>
          </a:p>
          <a:p>
            <a:pPr eaLnBrk="1" hangingPunct="1">
              <a:lnSpc>
                <a:spcPct val="80000"/>
              </a:lnSpc>
            </a:pPr>
            <a:r>
              <a:rPr lang="en-US" sz="2400" dirty="0" smtClean="0"/>
              <a:t>Noise</a:t>
            </a:r>
          </a:p>
          <a:p>
            <a:pPr eaLnBrk="1" hangingPunct="1">
              <a:lnSpc>
                <a:spcPct val="80000"/>
              </a:lnSpc>
            </a:pPr>
            <a:r>
              <a:rPr lang="en-US" sz="2400" dirty="0" smtClean="0"/>
              <a:t>Hazardous materials</a:t>
            </a:r>
          </a:p>
          <a:p>
            <a:pPr lvl="1" eaLnBrk="1" hangingPunct="1">
              <a:lnSpc>
                <a:spcPct val="80000"/>
              </a:lnSpc>
            </a:pPr>
            <a:r>
              <a:rPr lang="en-US" sz="2000" dirty="0" smtClean="0"/>
              <a:t>Compressed gases</a:t>
            </a:r>
          </a:p>
          <a:p>
            <a:pPr lvl="1" eaLnBrk="1" hangingPunct="1">
              <a:lnSpc>
                <a:spcPct val="80000"/>
              </a:lnSpc>
            </a:pPr>
            <a:r>
              <a:rPr lang="en-US" sz="2000" dirty="0" smtClean="0"/>
              <a:t>Flammable liquids</a:t>
            </a:r>
          </a:p>
          <a:p>
            <a:pPr eaLnBrk="1" hangingPunct="1">
              <a:lnSpc>
                <a:spcPct val="80000"/>
              </a:lnSpc>
            </a:pPr>
            <a:r>
              <a:rPr lang="en-US" sz="2400" dirty="0" smtClean="0"/>
              <a:t>Personal protective equipment</a:t>
            </a:r>
          </a:p>
          <a:p>
            <a:pPr eaLnBrk="1" hangingPunct="1">
              <a:lnSpc>
                <a:spcPct val="80000"/>
              </a:lnSpc>
            </a:pPr>
            <a:r>
              <a:rPr lang="en-US" sz="2400" dirty="0" smtClean="0"/>
              <a:t>Confined spaces</a:t>
            </a:r>
          </a:p>
        </p:txBody>
      </p:sp>
      <p:sp>
        <p:nvSpPr>
          <p:cNvPr id="38915" name="Rectangle 4"/>
          <p:cNvSpPr>
            <a:spLocks noChangeArrowheads="1"/>
          </p:cNvSpPr>
          <p:nvPr/>
        </p:nvSpPr>
        <p:spPr bwMode="auto">
          <a:xfrm>
            <a:off x="4953000" y="1524000"/>
            <a:ext cx="3810000" cy="4114800"/>
          </a:xfrm>
          <a:prstGeom prst="rect">
            <a:avLst/>
          </a:prstGeom>
          <a:noFill/>
          <a:ln w="9525">
            <a:noFill/>
            <a:miter lim="800000"/>
            <a:headEnd/>
            <a:tailEnd/>
          </a:ln>
        </p:spPr>
        <p:txBody>
          <a:bodyPr/>
          <a:lstStyle/>
          <a:p>
            <a:pPr marL="342900" indent="-342900">
              <a:lnSpc>
                <a:spcPct val="80000"/>
              </a:lnSpc>
              <a:spcBef>
                <a:spcPct val="20000"/>
              </a:spcBef>
              <a:buFontTx/>
              <a:buChar char="•"/>
            </a:pPr>
            <a:r>
              <a:rPr lang="en-US" sz="2400" dirty="0" smtClean="0">
                <a:latin typeface="Tahoma" pitchFamily="34" charset="0"/>
              </a:rPr>
              <a:t>Lockout/</a:t>
            </a:r>
            <a:r>
              <a:rPr lang="en-US" sz="2400" dirty="0" err="1" smtClean="0">
                <a:latin typeface="Tahoma" pitchFamily="34" charset="0"/>
              </a:rPr>
              <a:t>tagout</a:t>
            </a:r>
            <a:endParaRPr lang="en-US" sz="2400" dirty="0">
              <a:latin typeface="Tahoma" pitchFamily="34" charset="0"/>
            </a:endParaRPr>
          </a:p>
          <a:p>
            <a:pPr marL="342900" indent="-342900">
              <a:lnSpc>
                <a:spcPct val="80000"/>
              </a:lnSpc>
              <a:spcBef>
                <a:spcPct val="20000"/>
              </a:spcBef>
              <a:buFontTx/>
              <a:buChar char="•"/>
            </a:pPr>
            <a:r>
              <a:rPr lang="en-US" sz="2400" dirty="0">
                <a:latin typeface="Tahoma" pitchFamily="34" charset="0"/>
              </a:rPr>
              <a:t>Fire protection</a:t>
            </a:r>
          </a:p>
          <a:p>
            <a:pPr marL="342900" indent="-342900">
              <a:lnSpc>
                <a:spcPct val="80000"/>
              </a:lnSpc>
              <a:spcBef>
                <a:spcPct val="20000"/>
              </a:spcBef>
              <a:buFontTx/>
              <a:buChar char="•"/>
            </a:pPr>
            <a:r>
              <a:rPr lang="en-US" sz="2400" dirty="0">
                <a:latin typeface="Tahoma" pitchFamily="34" charset="0"/>
              </a:rPr>
              <a:t>Powered industrial trucks</a:t>
            </a:r>
          </a:p>
          <a:p>
            <a:pPr marL="342900" indent="-342900">
              <a:lnSpc>
                <a:spcPct val="80000"/>
              </a:lnSpc>
              <a:spcBef>
                <a:spcPct val="20000"/>
              </a:spcBef>
              <a:buFontTx/>
              <a:buChar char="•"/>
            </a:pPr>
            <a:r>
              <a:rPr lang="en-US" sz="2400" dirty="0">
                <a:latin typeface="Tahoma" pitchFamily="34" charset="0"/>
              </a:rPr>
              <a:t>Cranes</a:t>
            </a:r>
          </a:p>
          <a:p>
            <a:pPr marL="342900" indent="-342900">
              <a:lnSpc>
                <a:spcPct val="80000"/>
              </a:lnSpc>
              <a:spcBef>
                <a:spcPct val="20000"/>
              </a:spcBef>
              <a:buFontTx/>
              <a:buChar char="•"/>
            </a:pPr>
            <a:r>
              <a:rPr lang="en-US" sz="2400" dirty="0">
                <a:latin typeface="Tahoma" pitchFamily="34" charset="0"/>
              </a:rPr>
              <a:t>Machine guarding</a:t>
            </a:r>
          </a:p>
          <a:p>
            <a:pPr marL="342900" indent="-342900">
              <a:lnSpc>
                <a:spcPct val="80000"/>
              </a:lnSpc>
              <a:spcBef>
                <a:spcPct val="20000"/>
              </a:spcBef>
              <a:buFontTx/>
              <a:buChar char="•"/>
            </a:pPr>
            <a:r>
              <a:rPr lang="en-US" sz="2400" dirty="0">
                <a:latin typeface="Tahoma" pitchFamily="34" charset="0"/>
              </a:rPr>
              <a:t>Electrical</a:t>
            </a:r>
          </a:p>
          <a:p>
            <a:pPr marL="342900" indent="-342900">
              <a:lnSpc>
                <a:spcPct val="80000"/>
              </a:lnSpc>
              <a:spcBef>
                <a:spcPct val="20000"/>
              </a:spcBef>
              <a:buFontTx/>
              <a:buChar char="•"/>
            </a:pPr>
            <a:r>
              <a:rPr lang="en-US" sz="2400" dirty="0">
                <a:latin typeface="Tahoma" pitchFamily="34" charset="0"/>
              </a:rPr>
              <a:t>Respiratory protection</a:t>
            </a:r>
          </a:p>
          <a:p>
            <a:pPr marL="342900" indent="-342900">
              <a:lnSpc>
                <a:spcPct val="80000"/>
              </a:lnSpc>
              <a:spcBef>
                <a:spcPct val="20000"/>
              </a:spcBef>
              <a:buFontTx/>
              <a:buChar char="•"/>
            </a:pPr>
            <a:r>
              <a:rPr lang="en-US" sz="2400" dirty="0">
                <a:latin typeface="Tahoma" pitchFamily="34" charset="0"/>
              </a:rPr>
              <a:t>Exposure to toxic substances</a:t>
            </a:r>
          </a:p>
          <a:p>
            <a:pPr marL="342900" indent="-342900">
              <a:lnSpc>
                <a:spcPct val="80000"/>
              </a:lnSpc>
              <a:spcBef>
                <a:spcPct val="20000"/>
              </a:spcBef>
              <a:buFontTx/>
              <a:buChar char="•"/>
            </a:pPr>
            <a:r>
              <a:rPr lang="en-US" sz="2400" dirty="0">
                <a:latin typeface="Tahoma" pitchFamily="34" charset="0"/>
              </a:rPr>
              <a:t>Hazard communication</a:t>
            </a:r>
          </a:p>
        </p:txBody>
      </p:sp>
      <p:sp>
        <p:nvSpPr>
          <p:cNvPr id="38916" name="Text Box 5"/>
          <p:cNvSpPr txBox="1">
            <a:spLocks noChangeArrowheads="1"/>
          </p:cNvSpPr>
          <p:nvPr/>
        </p:nvSpPr>
        <p:spPr bwMode="auto">
          <a:xfrm>
            <a:off x="381000" y="6019800"/>
            <a:ext cx="8382000" cy="457200"/>
          </a:xfrm>
          <a:prstGeom prst="rect">
            <a:avLst/>
          </a:prstGeom>
          <a:noFill/>
          <a:ln w="9525">
            <a:noFill/>
            <a:miter lim="800000"/>
            <a:headEnd/>
            <a:tailEnd/>
          </a:ln>
        </p:spPr>
        <p:txBody>
          <a:bodyPr>
            <a:spAutoFit/>
          </a:bodyPr>
          <a:lstStyle/>
          <a:p>
            <a:pPr algn="ctr">
              <a:spcBef>
                <a:spcPct val="50000"/>
              </a:spcBef>
            </a:pPr>
            <a:r>
              <a:rPr lang="en-US" sz="2400" dirty="0">
                <a:latin typeface="Tahoma" pitchFamily="34" charset="0"/>
              </a:rPr>
              <a:t>There may also be others that apply to your workplace!</a:t>
            </a:r>
          </a:p>
        </p:txBody>
      </p:sp>
      <p:sp>
        <p:nvSpPr>
          <p:cNvPr id="38917" name="Slide Number Placeholder 3"/>
          <p:cNvSpPr>
            <a:spLocks noGrp="1"/>
          </p:cNvSpPr>
          <p:nvPr>
            <p:ph type="sldNum" sz="quarter" idx="12"/>
          </p:nvPr>
        </p:nvSpPr>
        <p:spPr>
          <a:noFill/>
        </p:spPr>
        <p:txBody>
          <a:bodyPr/>
          <a:lstStyle/>
          <a:p>
            <a:fld id="{2CE84595-0B9A-437C-B2E0-D832C543E656}" type="slidenum">
              <a:rPr lang="en-US" smtClean="0"/>
              <a:pPr/>
              <a:t>12</a:t>
            </a:fld>
            <a:endParaRPr lang="en-US" dirty="0" smtClean="0"/>
          </a:p>
        </p:txBody>
      </p:sp>
    </p:spTree>
    <p:custDataLst>
      <p:tags r:id="rId1"/>
    </p:custData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a:xfrm>
            <a:off x="381000" y="1"/>
            <a:ext cx="8763000" cy="900752"/>
          </a:xfrm>
        </p:spPr>
        <p:txBody>
          <a:bodyPr/>
          <a:lstStyle/>
          <a:p>
            <a:r>
              <a:rPr lang="en-US" dirty="0" smtClean="0"/>
              <a:t>How are exposures regulated?</a:t>
            </a:r>
          </a:p>
        </p:txBody>
      </p:sp>
      <p:sp>
        <p:nvSpPr>
          <p:cNvPr id="40962" name="Content Placeholder 2"/>
          <p:cNvSpPr>
            <a:spLocks noGrp="1"/>
          </p:cNvSpPr>
          <p:nvPr>
            <p:ph idx="1"/>
          </p:nvPr>
        </p:nvSpPr>
        <p:spPr>
          <a:xfrm>
            <a:off x="2879676" y="1883391"/>
            <a:ext cx="5993643" cy="4844954"/>
          </a:xfrm>
        </p:spPr>
        <p:txBody>
          <a:bodyPr/>
          <a:lstStyle/>
          <a:p>
            <a:pPr lvl="1"/>
            <a:r>
              <a:rPr lang="en-US" sz="2400" dirty="0" smtClean="0"/>
              <a:t>Permissible Exposure Limit (PEL)</a:t>
            </a:r>
          </a:p>
          <a:p>
            <a:pPr lvl="2"/>
            <a:r>
              <a:rPr lang="en-US" sz="2000" dirty="0" smtClean="0"/>
              <a:t>Maximum permitted 8-hour time-weighted average concentration</a:t>
            </a:r>
          </a:p>
          <a:p>
            <a:pPr marL="914400" lvl="2" indent="0">
              <a:buNone/>
            </a:pPr>
            <a:endParaRPr lang="en-US" sz="2000" dirty="0" smtClean="0"/>
          </a:p>
          <a:p>
            <a:pPr lvl="1"/>
            <a:r>
              <a:rPr lang="en-US" sz="2400" dirty="0" smtClean="0"/>
              <a:t>Short-Term Exposure Limit (STEL)</a:t>
            </a:r>
          </a:p>
          <a:p>
            <a:pPr lvl="2"/>
            <a:r>
              <a:rPr lang="en-US" sz="2000" dirty="0" smtClean="0"/>
              <a:t>15-minute time-weighted average concentration not to be exceeded at any time during a workday</a:t>
            </a:r>
          </a:p>
          <a:p>
            <a:pPr marL="914400" lvl="2" indent="0">
              <a:buNone/>
            </a:pPr>
            <a:endParaRPr lang="en-US" sz="2000" dirty="0" smtClean="0"/>
          </a:p>
          <a:p>
            <a:pPr lvl="1"/>
            <a:r>
              <a:rPr lang="en-US" sz="2400" dirty="0" smtClean="0"/>
              <a:t>Ceiling Limit</a:t>
            </a:r>
          </a:p>
          <a:p>
            <a:pPr lvl="2"/>
            <a:r>
              <a:rPr lang="en-US" sz="2000" dirty="0" smtClean="0"/>
              <a:t>Maximum </a:t>
            </a:r>
            <a:r>
              <a:rPr lang="en-US" sz="2000" dirty="0"/>
              <a:t>concentration to which an employee may be exposed at any time</a:t>
            </a:r>
          </a:p>
          <a:p>
            <a:pPr lvl="2"/>
            <a:endParaRPr lang="en-US" dirty="0" smtClean="0"/>
          </a:p>
        </p:txBody>
      </p:sp>
      <p:sp>
        <p:nvSpPr>
          <p:cNvPr id="40963" name="Slide Number Placeholder 5"/>
          <p:cNvSpPr>
            <a:spLocks noGrp="1"/>
          </p:cNvSpPr>
          <p:nvPr>
            <p:ph type="sldNum" sz="quarter" idx="12"/>
          </p:nvPr>
        </p:nvSpPr>
        <p:spPr>
          <a:noFill/>
        </p:spPr>
        <p:txBody>
          <a:bodyPr/>
          <a:lstStyle/>
          <a:p>
            <a:fld id="{99F609FE-ACC5-46E8-AC34-95E164DA2E1F}" type="slidenum">
              <a:rPr lang="en-US" smtClean="0"/>
              <a:pPr/>
              <a:t>13</a:t>
            </a:fld>
            <a:endParaRPr lang="en-US" smtClean="0"/>
          </a:p>
        </p:txBody>
      </p:sp>
      <p:grpSp>
        <p:nvGrpSpPr>
          <p:cNvPr id="14" name="Group 13"/>
          <p:cNvGrpSpPr/>
          <p:nvPr/>
        </p:nvGrpSpPr>
        <p:grpSpPr>
          <a:xfrm>
            <a:off x="455493" y="1844272"/>
            <a:ext cx="2727892" cy="1374071"/>
            <a:chOff x="-4894429" y="4355460"/>
            <a:chExt cx="2727892" cy="1374071"/>
          </a:xfrm>
        </p:grpSpPr>
        <p:sp>
          <p:nvSpPr>
            <p:cNvPr id="5" name="Rounded Rectangle 4"/>
            <p:cNvSpPr/>
            <p:nvPr/>
          </p:nvSpPr>
          <p:spPr>
            <a:xfrm>
              <a:off x="-4894429" y="4355460"/>
              <a:ext cx="2618906" cy="1322009"/>
            </a:xfrm>
            <a:prstGeom prst="round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Text Box 5"/>
            <p:cNvSpPr txBox="1">
              <a:spLocks noChangeArrowheads="1"/>
            </p:cNvSpPr>
            <p:nvPr/>
          </p:nvSpPr>
          <p:spPr bwMode="auto">
            <a:xfrm>
              <a:off x="-4894429" y="4406092"/>
              <a:ext cx="2727892" cy="1323439"/>
            </a:xfrm>
            <a:prstGeom prst="rect">
              <a:avLst/>
            </a:prstGeom>
            <a:noFill/>
            <a:ln w="9525">
              <a:noFill/>
              <a:miter lim="800000"/>
              <a:headEnd/>
              <a:tailEnd/>
            </a:ln>
          </p:spPr>
          <p:txBody>
            <a:bodyPr wrap="square">
              <a:spAutoFit/>
            </a:bodyPr>
            <a:lstStyle/>
            <a:p>
              <a:pPr algn="ctr">
                <a:spcBef>
                  <a:spcPct val="50000"/>
                </a:spcBef>
              </a:pPr>
              <a:r>
                <a:rPr lang="en-US" sz="2000" dirty="0" smtClean="0">
                  <a:latin typeface="Tahoma" pitchFamily="34" charset="0"/>
                </a:rPr>
                <a:t>Limits the total amount of flavoring you can inhale in a work day</a:t>
              </a:r>
              <a:endParaRPr lang="en-US" sz="2000" dirty="0">
                <a:latin typeface="Tahoma" pitchFamily="34" charset="0"/>
              </a:endParaRPr>
            </a:p>
          </p:txBody>
        </p:sp>
      </p:grpSp>
      <p:sp>
        <p:nvSpPr>
          <p:cNvPr id="12" name="Rounded Rectangle 11"/>
          <p:cNvSpPr/>
          <p:nvPr/>
        </p:nvSpPr>
        <p:spPr>
          <a:xfrm>
            <a:off x="455493" y="1016483"/>
            <a:ext cx="8417826" cy="61332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Text Box 5"/>
          <p:cNvSpPr txBox="1">
            <a:spLocks noChangeArrowheads="1"/>
          </p:cNvSpPr>
          <p:nvPr/>
        </p:nvSpPr>
        <p:spPr bwMode="auto">
          <a:xfrm>
            <a:off x="605619" y="1045028"/>
            <a:ext cx="8382000" cy="584775"/>
          </a:xfrm>
          <a:prstGeom prst="rect">
            <a:avLst/>
          </a:prstGeom>
          <a:noFill/>
          <a:ln w="9525">
            <a:noFill/>
            <a:miter lim="800000"/>
            <a:headEnd/>
            <a:tailEnd/>
          </a:ln>
        </p:spPr>
        <p:txBody>
          <a:bodyPr>
            <a:spAutoFit/>
          </a:bodyPr>
          <a:lstStyle/>
          <a:p>
            <a:pPr algn="ctr">
              <a:spcBef>
                <a:spcPct val="50000"/>
              </a:spcBef>
            </a:pPr>
            <a:r>
              <a:rPr lang="en-US" sz="3200" dirty="0" smtClean="0">
                <a:latin typeface="Tahoma" pitchFamily="34" charset="0"/>
              </a:rPr>
              <a:t>OSHA sets legally enforceable limits</a:t>
            </a:r>
            <a:endParaRPr lang="en-US" sz="3200" dirty="0">
              <a:latin typeface="Tahoma" pitchFamily="34" charset="0"/>
            </a:endParaRPr>
          </a:p>
        </p:txBody>
      </p:sp>
      <p:grpSp>
        <p:nvGrpSpPr>
          <p:cNvPr id="16" name="Group 15"/>
          <p:cNvGrpSpPr/>
          <p:nvPr/>
        </p:nvGrpSpPr>
        <p:grpSpPr>
          <a:xfrm>
            <a:off x="455493" y="3514028"/>
            <a:ext cx="2618906" cy="1338112"/>
            <a:chOff x="-3133868" y="5956978"/>
            <a:chExt cx="2618906" cy="1338112"/>
          </a:xfrm>
        </p:grpSpPr>
        <p:sp>
          <p:nvSpPr>
            <p:cNvPr id="17" name="Rounded Rectangle 16"/>
            <p:cNvSpPr/>
            <p:nvPr/>
          </p:nvSpPr>
          <p:spPr>
            <a:xfrm>
              <a:off x="-3133868" y="5956978"/>
              <a:ext cx="2618906" cy="1322009"/>
            </a:xfrm>
            <a:prstGeom prst="round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ectangle 9"/>
            <p:cNvSpPr/>
            <p:nvPr/>
          </p:nvSpPr>
          <p:spPr>
            <a:xfrm>
              <a:off x="-3133868" y="5971651"/>
              <a:ext cx="2618906" cy="1323439"/>
            </a:xfrm>
            <a:prstGeom prst="rect">
              <a:avLst/>
            </a:prstGeom>
          </p:spPr>
          <p:txBody>
            <a:bodyPr wrap="square">
              <a:spAutoFit/>
            </a:bodyPr>
            <a:lstStyle/>
            <a:p>
              <a:pPr algn="ctr">
                <a:spcBef>
                  <a:spcPct val="50000"/>
                </a:spcBef>
              </a:pPr>
              <a:r>
                <a:rPr lang="en-US" sz="2000" dirty="0">
                  <a:latin typeface="Tahoma" pitchFamily="34" charset="0"/>
                </a:rPr>
                <a:t>Makes sure that you </a:t>
              </a:r>
              <a:r>
                <a:rPr lang="en-US" sz="2000" dirty="0" smtClean="0">
                  <a:latin typeface="Tahoma" pitchFamily="34" charset="0"/>
                </a:rPr>
                <a:t>don’t inhale too </a:t>
              </a:r>
              <a:r>
                <a:rPr lang="en-US" sz="2000" dirty="0">
                  <a:latin typeface="Tahoma" pitchFamily="34" charset="0"/>
                </a:rPr>
                <a:t>much flavoring in a short </a:t>
              </a:r>
              <a:r>
                <a:rPr lang="en-US" sz="2000" dirty="0" smtClean="0">
                  <a:latin typeface="Tahoma" pitchFamily="34" charset="0"/>
                </a:rPr>
                <a:t>time</a:t>
              </a:r>
              <a:endParaRPr lang="en-US" sz="2000" dirty="0">
                <a:latin typeface="Tahoma" pitchFamily="34" charset="0"/>
              </a:endParaRPr>
            </a:p>
          </p:txBody>
        </p:sp>
      </p:grpSp>
      <p:grpSp>
        <p:nvGrpSpPr>
          <p:cNvPr id="15" name="Group 14"/>
          <p:cNvGrpSpPr/>
          <p:nvPr/>
        </p:nvGrpSpPr>
        <p:grpSpPr>
          <a:xfrm>
            <a:off x="346507" y="5110636"/>
            <a:ext cx="2727892" cy="1322009"/>
            <a:chOff x="-4894429" y="7826540"/>
            <a:chExt cx="2727892" cy="1322009"/>
          </a:xfrm>
        </p:grpSpPr>
        <p:sp>
          <p:nvSpPr>
            <p:cNvPr id="18" name="Rounded Rectangle 17"/>
            <p:cNvSpPr/>
            <p:nvPr/>
          </p:nvSpPr>
          <p:spPr>
            <a:xfrm>
              <a:off x="-4839936" y="7826540"/>
              <a:ext cx="2618906" cy="1322009"/>
            </a:xfrm>
            <a:prstGeom prst="round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Text Box 5"/>
            <p:cNvSpPr txBox="1">
              <a:spLocks noChangeArrowheads="1"/>
            </p:cNvSpPr>
            <p:nvPr/>
          </p:nvSpPr>
          <p:spPr bwMode="auto">
            <a:xfrm>
              <a:off x="-4894429" y="8133601"/>
              <a:ext cx="2727892" cy="707886"/>
            </a:xfrm>
            <a:prstGeom prst="rect">
              <a:avLst/>
            </a:prstGeom>
            <a:noFill/>
            <a:ln w="9525">
              <a:noFill/>
              <a:miter lim="800000"/>
              <a:headEnd/>
              <a:tailEnd/>
            </a:ln>
          </p:spPr>
          <p:txBody>
            <a:bodyPr wrap="square">
              <a:spAutoFit/>
            </a:bodyPr>
            <a:lstStyle/>
            <a:p>
              <a:pPr algn="ctr">
                <a:spcBef>
                  <a:spcPct val="50000"/>
                </a:spcBef>
              </a:pPr>
              <a:r>
                <a:rPr lang="en-US" sz="2000" dirty="0" smtClean="0">
                  <a:latin typeface="Tahoma" pitchFamily="34" charset="0"/>
                </a:rPr>
                <a:t>Protects you from immediate irritation</a:t>
              </a:r>
              <a:endParaRPr lang="en-US" sz="2000" dirty="0">
                <a:latin typeface="Tahoma" pitchFamily="34" charset="0"/>
              </a:endParaRPr>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172200" y="5638800"/>
            <a:ext cx="1219200" cy="304800"/>
          </a:xfrm>
          <a:prstGeom prst="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657600" y="2209800"/>
            <a:ext cx="1295400" cy="457200"/>
          </a:xfrm>
          <a:prstGeom prst="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2209800" y="1219200"/>
            <a:ext cx="1295400" cy="457200"/>
          </a:xfrm>
          <a:prstGeom prst="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985" name="Rectangle 2"/>
          <p:cNvSpPr>
            <a:spLocks noGrp="1" noChangeArrowheads="1"/>
          </p:cNvSpPr>
          <p:nvPr>
            <p:ph type="title"/>
          </p:nvPr>
        </p:nvSpPr>
        <p:spPr>
          <a:xfrm>
            <a:off x="381000" y="0"/>
            <a:ext cx="8763000" cy="838200"/>
          </a:xfrm>
        </p:spPr>
        <p:txBody>
          <a:bodyPr/>
          <a:lstStyle/>
          <a:p>
            <a:pPr eaLnBrk="1" hangingPunct="1"/>
            <a:r>
              <a:rPr lang="en-US" sz="3600" smtClean="0"/>
              <a:t>Does OSHA have a standard for diacetyl?</a:t>
            </a:r>
          </a:p>
        </p:txBody>
      </p:sp>
      <p:sp>
        <p:nvSpPr>
          <p:cNvPr id="41986" name="Rectangle 3"/>
          <p:cNvSpPr>
            <a:spLocks noGrp="1" noChangeArrowheads="1"/>
          </p:cNvSpPr>
          <p:nvPr>
            <p:ph type="body" idx="1"/>
          </p:nvPr>
        </p:nvSpPr>
        <p:spPr>
          <a:xfrm>
            <a:off x="533400" y="1295400"/>
            <a:ext cx="8382000" cy="5257800"/>
          </a:xfrm>
        </p:spPr>
        <p:txBody>
          <a:bodyPr/>
          <a:lstStyle/>
          <a:p>
            <a:pPr eaLnBrk="1" hangingPunct="1">
              <a:lnSpc>
                <a:spcPct val="80000"/>
              </a:lnSpc>
            </a:pPr>
            <a:r>
              <a:rPr lang="en-US" sz="2800" dirty="0" smtClean="0"/>
              <a:t>OSHA – No PEL or Federal OSHA Standard</a:t>
            </a:r>
          </a:p>
          <a:p>
            <a:pPr lvl="1" eaLnBrk="1" hangingPunct="1">
              <a:lnSpc>
                <a:spcPct val="80000"/>
              </a:lnSpc>
            </a:pPr>
            <a:r>
              <a:rPr lang="en-US" sz="2000" dirty="0" smtClean="0"/>
              <a:t>Currently working on developing a standard</a:t>
            </a:r>
          </a:p>
          <a:p>
            <a:pPr eaLnBrk="1" hangingPunct="1">
              <a:lnSpc>
                <a:spcPct val="80000"/>
              </a:lnSpc>
            </a:pPr>
            <a:endParaRPr lang="en-US" sz="1400" dirty="0" smtClean="0">
              <a:cs typeface="Tahoma" pitchFamily="34" charset="0"/>
            </a:endParaRPr>
          </a:p>
          <a:p>
            <a:pPr eaLnBrk="1" hangingPunct="1">
              <a:lnSpc>
                <a:spcPct val="80000"/>
              </a:lnSpc>
            </a:pPr>
            <a:r>
              <a:rPr lang="en-US" sz="2800" dirty="0" err="1" smtClean="0">
                <a:cs typeface="Tahoma" pitchFamily="34" charset="0"/>
              </a:rPr>
              <a:t>CalOSHA</a:t>
            </a:r>
            <a:r>
              <a:rPr lang="en-US" sz="2800" dirty="0" smtClean="0">
                <a:cs typeface="Tahoma" pitchFamily="34" charset="0"/>
              </a:rPr>
              <a:t> (2010), No PEL</a:t>
            </a:r>
          </a:p>
          <a:p>
            <a:pPr lvl="1"/>
            <a:r>
              <a:rPr lang="en-US" sz="2400" dirty="0" smtClean="0"/>
              <a:t>Exposure monitoring for airborne </a:t>
            </a:r>
            <a:r>
              <a:rPr lang="en-US" sz="2400" dirty="0" err="1" smtClean="0"/>
              <a:t>diacetyl</a:t>
            </a:r>
            <a:r>
              <a:rPr lang="en-US" sz="2400" dirty="0" smtClean="0"/>
              <a:t> </a:t>
            </a:r>
          </a:p>
          <a:p>
            <a:pPr lvl="1"/>
            <a:r>
              <a:rPr lang="en-US" sz="2400" dirty="0" smtClean="0"/>
              <a:t>Regulated areas for all </a:t>
            </a:r>
            <a:r>
              <a:rPr lang="en-US" sz="2400" dirty="0" err="1" smtClean="0"/>
              <a:t>diacetyl</a:t>
            </a:r>
            <a:r>
              <a:rPr lang="en-US" sz="2400" dirty="0" smtClean="0"/>
              <a:t> processes</a:t>
            </a:r>
            <a:endParaRPr lang="en-US" sz="2000" dirty="0" smtClean="0"/>
          </a:p>
          <a:p>
            <a:pPr lvl="1"/>
            <a:r>
              <a:rPr lang="en-US" sz="2400" dirty="0" smtClean="0"/>
              <a:t>Controls to reduce exposures to lowest feasible levels</a:t>
            </a:r>
          </a:p>
          <a:p>
            <a:pPr lvl="1"/>
            <a:r>
              <a:rPr lang="en-US" sz="2400" dirty="0">
                <a:cs typeface="Tahoma" pitchFamily="34" charset="0"/>
              </a:rPr>
              <a:t>Medical surveillance </a:t>
            </a:r>
            <a:r>
              <a:rPr lang="en-US" sz="2400" dirty="0" smtClean="0">
                <a:cs typeface="Tahoma" pitchFamily="34" charset="0"/>
              </a:rPr>
              <a:t>(every 6 months) for workers</a:t>
            </a:r>
            <a:endParaRPr lang="en-US" sz="2400" dirty="0" smtClean="0"/>
          </a:p>
          <a:p>
            <a:pPr lvl="1"/>
            <a:r>
              <a:rPr lang="en-US" sz="2400" dirty="0" smtClean="0"/>
              <a:t>Respirators for workers</a:t>
            </a:r>
          </a:p>
          <a:p>
            <a:pPr lvl="2"/>
            <a:r>
              <a:rPr lang="en-US" sz="2000" dirty="0" smtClean="0"/>
              <a:t>At all times when working with </a:t>
            </a:r>
            <a:r>
              <a:rPr lang="en-US" sz="2000" dirty="0" err="1" smtClean="0"/>
              <a:t>diacetyl</a:t>
            </a:r>
            <a:r>
              <a:rPr lang="en-US" sz="2000" dirty="0" smtClean="0"/>
              <a:t>-containing powders</a:t>
            </a:r>
          </a:p>
          <a:p>
            <a:pPr lvl="2"/>
            <a:r>
              <a:rPr lang="en-US" sz="2000" dirty="0" smtClean="0"/>
              <a:t>When there are measurable </a:t>
            </a:r>
            <a:r>
              <a:rPr lang="en-US" sz="2000" dirty="0" err="1" smtClean="0"/>
              <a:t>diacetyl</a:t>
            </a:r>
            <a:r>
              <a:rPr lang="en-US" sz="2000" dirty="0" smtClean="0"/>
              <a:t> levels</a:t>
            </a:r>
          </a:p>
          <a:p>
            <a:pPr lvl="3"/>
            <a:r>
              <a:rPr lang="en-US" dirty="0" smtClean="0">
                <a:cs typeface="Tahoma" pitchFamily="34" charset="0"/>
              </a:rPr>
              <a:t>8-hour exposures are greater than 0.012 ppm</a:t>
            </a:r>
          </a:p>
          <a:p>
            <a:pPr lvl="3"/>
            <a:r>
              <a:rPr lang="en-US" dirty="0" smtClean="0">
                <a:cs typeface="Tahoma" pitchFamily="34" charset="0"/>
              </a:rPr>
              <a:t>15-minute exposures are greater than 0.035 ppm</a:t>
            </a:r>
          </a:p>
        </p:txBody>
      </p:sp>
      <p:sp>
        <p:nvSpPr>
          <p:cNvPr id="41987" name="Slide Number Placeholder 3"/>
          <p:cNvSpPr>
            <a:spLocks noGrp="1"/>
          </p:cNvSpPr>
          <p:nvPr>
            <p:ph type="sldNum" sz="quarter" idx="12"/>
          </p:nvPr>
        </p:nvSpPr>
        <p:spPr>
          <a:noFill/>
        </p:spPr>
        <p:txBody>
          <a:bodyPr/>
          <a:lstStyle/>
          <a:p>
            <a:fld id="{A195BFB9-E990-44D1-B3B9-9C49D439A2A7}" type="slidenum">
              <a:rPr lang="en-US" smtClean="0"/>
              <a:pPr/>
              <a:t>14</a:t>
            </a:fld>
            <a:endParaRPr lang="en-US" dirty="0" smtClean="0"/>
          </a:p>
        </p:txBody>
      </p:sp>
    </p:spTree>
    <p:custDataLst>
      <p:tags r:id="rId1"/>
    </p:custDataLst>
    <p:extLst>
      <p:ext uri="{BB962C8B-B14F-4D97-AF65-F5344CB8AC3E}">
        <p14:creationId xmlns:p14="http://schemas.microsoft.com/office/powerpoint/2010/main" val="2560222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p:txBody>
          <a:bodyPr/>
          <a:lstStyle/>
          <a:p>
            <a:r>
              <a:rPr lang="en-US" sz="3200" dirty="0" smtClean="0"/>
              <a:t>Are there other groups that recommend exposure levels for </a:t>
            </a:r>
            <a:r>
              <a:rPr lang="en-US" sz="3200" dirty="0" err="1" smtClean="0"/>
              <a:t>diacetyl</a:t>
            </a:r>
            <a:r>
              <a:rPr lang="en-US" sz="3200" dirty="0" smtClean="0"/>
              <a:t> and substitutes?</a:t>
            </a:r>
          </a:p>
        </p:txBody>
      </p:sp>
      <p:sp>
        <p:nvSpPr>
          <p:cNvPr id="44034" name="Content Placeholder 2"/>
          <p:cNvSpPr>
            <a:spLocks noGrp="1"/>
          </p:cNvSpPr>
          <p:nvPr>
            <p:ph sz="half" idx="1"/>
          </p:nvPr>
        </p:nvSpPr>
        <p:spPr>
          <a:xfrm>
            <a:off x="947950" y="3752238"/>
            <a:ext cx="7451677" cy="1144138"/>
          </a:xfrm>
        </p:spPr>
        <p:txBody>
          <a:bodyPr/>
          <a:lstStyle/>
          <a:p>
            <a:pPr eaLnBrk="1" hangingPunct="1">
              <a:lnSpc>
                <a:spcPct val="80000"/>
              </a:lnSpc>
            </a:pPr>
            <a:r>
              <a:rPr lang="en-US" sz="1800" dirty="0" smtClean="0">
                <a:solidFill>
                  <a:srgbClr val="000000"/>
                </a:solidFill>
                <a:cs typeface="Tahoma" pitchFamily="34" charset="0"/>
              </a:rPr>
              <a:t>NIOSH=National Institute for Occupational Safety and Health</a:t>
            </a:r>
          </a:p>
          <a:p>
            <a:pPr eaLnBrk="1" hangingPunct="1">
              <a:lnSpc>
                <a:spcPct val="80000"/>
              </a:lnSpc>
            </a:pPr>
            <a:r>
              <a:rPr lang="en-US" sz="1800" dirty="0" smtClean="0">
                <a:solidFill>
                  <a:srgbClr val="000000"/>
                </a:solidFill>
                <a:cs typeface="Tahoma" pitchFamily="34" charset="0"/>
              </a:rPr>
              <a:t>ACGIH=American Conference of Governmental Industrial Hygienists</a:t>
            </a:r>
          </a:p>
          <a:p>
            <a:pPr eaLnBrk="1" hangingPunct="1">
              <a:lnSpc>
                <a:spcPct val="80000"/>
              </a:lnSpc>
            </a:pPr>
            <a:r>
              <a:rPr lang="en-US" sz="1800" dirty="0" smtClean="0">
                <a:solidFill>
                  <a:srgbClr val="000000"/>
                </a:solidFill>
                <a:cs typeface="Tahoma" pitchFamily="34" charset="0"/>
              </a:rPr>
              <a:t>TERA=Toxicology Excellence for Risk Assessment</a:t>
            </a:r>
          </a:p>
          <a:p>
            <a:endParaRPr lang="en-US" sz="2400" dirty="0" smtClean="0"/>
          </a:p>
        </p:txBody>
      </p:sp>
      <p:sp>
        <p:nvSpPr>
          <p:cNvPr id="44035" name="Slide Number Placeholder 5"/>
          <p:cNvSpPr>
            <a:spLocks noGrp="1"/>
          </p:cNvSpPr>
          <p:nvPr>
            <p:ph type="sldNum" sz="quarter" idx="12"/>
          </p:nvPr>
        </p:nvSpPr>
        <p:spPr>
          <a:xfrm>
            <a:off x="7239000" y="6400800"/>
            <a:ext cx="1905000" cy="457200"/>
          </a:xfrm>
          <a:noFill/>
        </p:spPr>
        <p:txBody>
          <a:bodyPr/>
          <a:lstStyle/>
          <a:p>
            <a:fld id="{5F99AF86-9AAC-4067-A997-253BDC4E6DB9}" type="slidenum">
              <a:rPr lang="en-US" smtClean="0">
                <a:latin typeface="Tahoma" pitchFamily="34" charset="0"/>
                <a:ea typeface="Tahoma" pitchFamily="34" charset="0"/>
                <a:cs typeface="Tahoma" pitchFamily="34" charset="0"/>
              </a:rPr>
              <a:pPr/>
              <a:t>15</a:t>
            </a:fld>
            <a:endParaRPr lang="en-US" dirty="0" smtClean="0">
              <a:latin typeface="Tahoma" pitchFamily="34" charset="0"/>
              <a:ea typeface="Tahoma" pitchFamily="34" charset="0"/>
              <a:cs typeface="Tahoma"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719569560"/>
              </p:ext>
            </p:extLst>
          </p:nvPr>
        </p:nvGraphicFramePr>
        <p:xfrm>
          <a:off x="2618842" y="1389375"/>
          <a:ext cx="6348611" cy="2225040"/>
        </p:xfrm>
        <a:graphic>
          <a:graphicData uri="http://schemas.openxmlformats.org/drawingml/2006/table">
            <a:tbl>
              <a:tblPr firstRow="1" bandRow="1">
                <a:tableStyleId>{2A488322-F2BA-4B5B-9748-0D474271808F}</a:tableStyleId>
              </a:tblPr>
              <a:tblGrid>
                <a:gridCol w="2984601"/>
                <a:gridCol w="1704442"/>
                <a:gridCol w="1659568"/>
              </a:tblGrid>
              <a:tr h="596017">
                <a:tc>
                  <a:txBody>
                    <a:bodyPr/>
                    <a:lstStyle/>
                    <a:p>
                      <a:pPr algn="l"/>
                      <a:r>
                        <a:rPr lang="en-US" b="1" dirty="0" smtClean="0">
                          <a:solidFill>
                            <a:schemeClr val="tx1"/>
                          </a:solidFill>
                        </a:rPr>
                        <a:t>Agency or Organization</a:t>
                      </a:r>
                      <a:endParaRPr lang="en-US" b="1" dirty="0">
                        <a:solidFill>
                          <a:schemeClr val="tx1"/>
                        </a:solidFill>
                      </a:endParaRPr>
                    </a:p>
                  </a:txBody>
                  <a:tcPr anchor="b">
                    <a:solidFill>
                      <a:srgbClr val="00B0F0"/>
                    </a:solidFill>
                  </a:tcPr>
                </a:tc>
                <a:tc>
                  <a:txBody>
                    <a:bodyPr/>
                    <a:lstStyle/>
                    <a:p>
                      <a:pPr algn="ctr"/>
                      <a:r>
                        <a:rPr lang="en-US" dirty="0" smtClean="0">
                          <a:solidFill>
                            <a:schemeClr val="tx1"/>
                          </a:solidFill>
                        </a:rPr>
                        <a:t>8-hour Limit</a:t>
                      </a:r>
                    </a:p>
                    <a:p>
                      <a:pPr algn="ctr"/>
                      <a:r>
                        <a:rPr lang="en-US" dirty="0" smtClean="0">
                          <a:solidFill>
                            <a:schemeClr val="tx1"/>
                          </a:solidFill>
                        </a:rPr>
                        <a:t>(</a:t>
                      </a:r>
                      <a:r>
                        <a:rPr lang="en-US" dirty="0" err="1" smtClean="0">
                          <a:solidFill>
                            <a:schemeClr val="tx1"/>
                          </a:solidFill>
                        </a:rPr>
                        <a:t>ppm</a:t>
                      </a:r>
                      <a:r>
                        <a:rPr lang="en-US" dirty="0" smtClean="0">
                          <a:solidFill>
                            <a:schemeClr val="tx1"/>
                          </a:solidFill>
                        </a:rPr>
                        <a:t>)</a:t>
                      </a:r>
                      <a:endParaRPr lang="en-US" b="1" dirty="0">
                        <a:solidFill>
                          <a:schemeClr val="tx1"/>
                        </a:solidFill>
                      </a:endParaRPr>
                    </a:p>
                  </a:txBody>
                  <a:tcPr anchor="b">
                    <a:solidFill>
                      <a:srgbClr val="00B0F0"/>
                    </a:solidFill>
                  </a:tcPr>
                </a:tc>
                <a:tc>
                  <a:txBody>
                    <a:bodyPr/>
                    <a:lstStyle/>
                    <a:p>
                      <a:pPr algn="ctr"/>
                      <a:r>
                        <a:rPr lang="en-US" dirty="0" smtClean="0">
                          <a:solidFill>
                            <a:schemeClr val="tx1"/>
                          </a:solidFill>
                        </a:rPr>
                        <a:t>15-min</a:t>
                      </a:r>
                      <a:r>
                        <a:rPr lang="en-US" baseline="0" dirty="0" smtClean="0">
                          <a:solidFill>
                            <a:schemeClr val="tx1"/>
                          </a:solidFill>
                        </a:rPr>
                        <a:t> Limit</a:t>
                      </a:r>
                      <a:endParaRPr lang="en-US" dirty="0" smtClean="0">
                        <a:solidFill>
                          <a:schemeClr val="tx1"/>
                        </a:solidFill>
                      </a:endParaRPr>
                    </a:p>
                    <a:p>
                      <a:pPr algn="ctr"/>
                      <a:r>
                        <a:rPr lang="en-US" dirty="0" smtClean="0">
                          <a:solidFill>
                            <a:schemeClr val="tx1"/>
                          </a:solidFill>
                        </a:rPr>
                        <a:t>(ppm)</a:t>
                      </a:r>
                      <a:endParaRPr lang="en-US" b="1" dirty="0">
                        <a:solidFill>
                          <a:schemeClr val="tx1"/>
                        </a:solidFill>
                      </a:endParaRPr>
                    </a:p>
                  </a:txBody>
                  <a:tcPr anchor="b">
                    <a:solidFill>
                      <a:srgbClr val="00B0F0"/>
                    </a:solidFill>
                  </a:tcPr>
                </a:tc>
              </a:tr>
              <a:tr h="389152">
                <a:tc>
                  <a:txBody>
                    <a:bodyPr/>
                    <a:lstStyle/>
                    <a:p>
                      <a:r>
                        <a:rPr lang="en-US" sz="2000" dirty="0" smtClean="0"/>
                        <a:t>NIOSH (2011, Draft)</a:t>
                      </a:r>
                      <a:endParaRPr lang="en-US" sz="2000" dirty="0"/>
                    </a:p>
                  </a:txBody>
                  <a:tcPr/>
                </a:tc>
                <a:tc>
                  <a:txBody>
                    <a:bodyPr/>
                    <a:lstStyle/>
                    <a:p>
                      <a:pPr algn="ctr"/>
                      <a:r>
                        <a:rPr lang="en-US" sz="2000" dirty="0" smtClean="0"/>
                        <a:t>0.005</a:t>
                      </a:r>
                      <a:endParaRPr lang="en-US" sz="2000" dirty="0"/>
                    </a:p>
                  </a:txBody>
                  <a:tcPr/>
                </a:tc>
                <a:tc>
                  <a:txBody>
                    <a:bodyPr/>
                    <a:lstStyle/>
                    <a:p>
                      <a:pPr algn="ctr"/>
                      <a:r>
                        <a:rPr lang="en-US" sz="2000" dirty="0" smtClean="0"/>
                        <a:t>0.025</a:t>
                      </a:r>
                      <a:endParaRPr lang="en-US" sz="2000" dirty="0"/>
                    </a:p>
                  </a:txBody>
                  <a:tcPr/>
                </a:tc>
              </a:tr>
              <a:tr h="389152">
                <a:tc>
                  <a:txBody>
                    <a:bodyPr/>
                    <a:lstStyle/>
                    <a:p>
                      <a:r>
                        <a:rPr lang="en-US" sz="2000" dirty="0" smtClean="0"/>
                        <a:t>ACGIH (2012)</a:t>
                      </a:r>
                      <a:endParaRPr lang="en-US" sz="2000" dirty="0"/>
                    </a:p>
                  </a:txBody>
                  <a:tcPr/>
                </a:tc>
                <a:tc>
                  <a:txBody>
                    <a:bodyPr/>
                    <a:lstStyle/>
                    <a:p>
                      <a:pPr algn="ctr"/>
                      <a:r>
                        <a:rPr lang="en-US" sz="2000" dirty="0" smtClean="0"/>
                        <a:t>0.01</a:t>
                      </a:r>
                      <a:endParaRPr lang="en-US" sz="2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t>0.02</a:t>
                      </a:r>
                    </a:p>
                  </a:txBody>
                  <a:tcPr/>
                </a:tc>
              </a:tr>
              <a:tr h="389152">
                <a:tc>
                  <a:txBody>
                    <a:bodyPr/>
                    <a:lstStyle/>
                    <a:p>
                      <a:r>
                        <a:rPr lang="en-US" sz="2000" dirty="0" smtClean="0"/>
                        <a:t>TERA</a:t>
                      </a:r>
                      <a:r>
                        <a:rPr lang="en-US" sz="2000" baseline="0" dirty="0" smtClean="0"/>
                        <a:t> (2010)</a:t>
                      </a:r>
                      <a:endParaRPr lang="en-US" sz="2000" dirty="0"/>
                    </a:p>
                  </a:txBody>
                  <a:tcPr/>
                </a:tc>
                <a:tc>
                  <a:txBody>
                    <a:bodyPr/>
                    <a:lstStyle/>
                    <a:p>
                      <a:pPr algn="ctr"/>
                      <a:r>
                        <a:rPr lang="en-US" sz="2000" dirty="0" smtClean="0"/>
                        <a:t>0.2</a:t>
                      </a:r>
                      <a:endParaRPr lang="en-US" sz="2000" dirty="0"/>
                    </a:p>
                  </a:txBody>
                  <a:tcPr/>
                </a:tc>
                <a:tc>
                  <a:txBody>
                    <a:bodyPr/>
                    <a:lstStyle/>
                    <a:p>
                      <a:pPr algn="ctr"/>
                      <a:r>
                        <a:rPr lang="en-US" sz="2000" dirty="0" smtClean="0"/>
                        <a:t>N/A</a:t>
                      </a:r>
                      <a:endParaRPr lang="en-US" sz="2000" dirty="0"/>
                    </a:p>
                  </a:txBody>
                  <a:tcPr/>
                </a:tc>
              </a:tr>
              <a:tr h="389152">
                <a:tc>
                  <a:txBody>
                    <a:bodyPr/>
                    <a:lstStyle/>
                    <a:p>
                      <a:r>
                        <a:rPr lang="en-US" sz="2000" dirty="0" smtClean="0"/>
                        <a:t>NIOSH</a:t>
                      </a:r>
                      <a:r>
                        <a:rPr lang="en-US" sz="2000" baseline="0" dirty="0" smtClean="0"/>
                        <a:t> (2011, Draft)</a:t>
                      </a:r>
                      <a:endParaRPr lang="en-US" sz="2000" dirty="0"/>
                    </a:p>
                  </a:txBody>
                  <a:tcPr/>
                </a:tc>
                <a:tc>
                  <a:txBody>
                    <a:bodyPr/>
                    <a:lstStyle/>
                    <a:p>
                      <a:pPr algn="ctr"/>
                      <a:r>
                        <a:rPr lang="en-US" sz="2000" dirty="0" smtClean="0"/>
                        <a:t>0.009</a:t>
                      </a:r>
                      <a:endParaRPr lang="en-US" sz="2000" dirty="0"/>
                    </a:p>
                  </a:txBody>
                  <a:tcPr/>
                </a:tc>
                <a:tc>
                  <a:txBody>
                    <a:bodyPr/>
                    <a:lstStyle/>
                    <a:p>
                      <a:pPr algn="ctr"/>
                      <a:r>
                        <a:rPr lang="en-US" sz="2000" dirty="0" smtClean="0"/>
                        <a:t>0.031</a:t>
                      </a:r>
                      <a:endParaRPr lang="en-US" sz="2000" dirty="0"/>
                    </a:p>
                  </a:txBody>
                  <a:tcPr/>
                </a:tc>
              </a:tr>
            </a:tbl>
          </a:graphicData>
        </a:graphic>
      </p:graphicFrame>
      <p:grpSp>
        <p:nvGrpSpPr>
          <p:cNvPr id="3" name="Group 2"/>
          <p:cNvGrpSpPr/>
          <p:nvPr/>
        </p:nvGrpSpPr>
        <p:grpSpPr>
          <a:xfrm>
            <a:off x="482789" y="4927104"/>
            <a:ext cx="8382000" cy="428656"/>
            <a:chOff x="482789" y="5153869"/>
            <a:chExt cx="8382000" cy="428656"/>
          </a:xfrm>
        </p:grpSpPr>
        <p:sp>
          <p:nvSpPr>
            <p:cNvPr id="8" name="Rounded Rectangle 7"/>
            <p:cNvSpPr/>
            <p:nvPr/>
          </p:nvSpPr>
          <p:spPr>
            <a:xfrm>
              <a:off x="597089" y="5153869"/>
              <a:ext cx="8153400" cy="428656"/>
            </a:xfrm>
            <a:prstGeom prst="round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Text Box 5"/>
            <p:cNvSpPr txBox="1">
              <a:spLocks noChangeArrowheads="1"/>
            </p:cNvSpPr>
            <p:nvPr/>
          </p:nvSpPr>
          <p:spPr bwMode="auto">
            <a:xfrm>
              <a:off x="482789" y="5182414"/>
              <a:ext cx="8382000" cy="400110"/>
            </a:xfrm>
            <a:prstGeom prst="rect">
              <a:avLst/>
            </a:prstGeom>
            <a:noFill/>
            <a:ln w="9525">
              <a:noFill/>
              <a:miter lim="800000"/>
              <a:headEnd/>
              <a:tailEnd/>
            </a:ln>
          </p:spPr>
          <p:txBody>
            <a:bodyPr>
              <a:spAutoFit/>
            </a:bodyPr>
            <a:lstStyle/>
            <a:p>
              <a:pPr algn="ctr">
                <a:spcBef>
                  <a:spcPct val="50000"/>
                </a:spcBef>
              </a:pPr>
              <a:r>
                <a:rPr lang="en-US" sz="2000" dirty="0" smtClean="0">
                  <a:latin typeface="Tahoma" pitchFamily="34" charset="0"/>
                </a:rPr>
                <a:t>We don’t know which of these recommendations will be effective.</a:t>
              </a:r>
              <a:endParaRPr lang="en-US" sz="2000" dirty="0">
                <a:latin typeface="Tahoma" pitchFamily="34" charset="0"/>
              </a:endParaRPr>
            </a:p>
          </p:txBody>
        </p:sp>
      </p:grpSp>
      <p:grpSp>
        <p:nvGrpSpPr>
          <p:cNvPr id="4" name="Group 3"/>
          <p:cNvGrpSpPr/>
          <p:nvPr/>
        </p:nvGrpSpPr>
        <p:grpSpPr>
          <a:xfrm>
            <a:off x="482789" y="5578168"/>
            <a:ext cx="8382000" cy="736432"/>
            <a:chOff x="482789" y="5804933"/>
            <a:chExt cx="8382000" cy="736432"/>
          </a:xfrm>
        </p:grpSpPr>
        <p:sp>
          <p:nvSpPr>
            <p:cNvPr id="10" name="Rounded Rectangle 9"/>
            <p:cNvSpPr/>
            <p:nvPr/>
          </p:nvSpPr>
          <p:spPr>
            <a:xfrm>
              <a:off x="597089" y="5804933"/>
              <a:ext cx="8153400" cy="736431"/>
            </a:xfrm>
            <a:prstGeom prst="round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Text Box 5"/>
            <p:cNvSpPr txBox="1">
              <a:spLocks noChangeArrowheads="1"/>
            </p:cNvSpPr>
            <p:nvPr/>
          </p:nvSpPr>
          <p:spPr bwMode="auto">
            <a:xfrm>
              <a:off x="482789" y="5833479"/>
              <a:ext cx="8382000" cy="707886"/>
            </a:xfrm>
            <a:prstGeom prst="rect">
              <a:avLst/>
            </a:prstGeom>
            <a:noFill/>
            <a:ln w="9525">
              <a:noFill/>
              <a:miter lim="800000"/>
              <a:headEnd/>
              <a:tailEnd/>
            </a:ln>
          </p:spPr>
          <p:txBody>
            <a:bodyPr>
              <a:spAutoFit/>
            </a:bodyPr>
            <a:lstStyle/>
            <a:p>
              <a:pPr algn="ctr">
                <a:spcBef>
                  <a:spcPct val="50000"/>
                </a:spcBef>
              </a:pPr>
              <a:r>
                <a:rPr lang="en-US" sz="2000" dirty="0" smtClean="0">
                  <a:latin typeface="Tahoma" pitchFamily="34" charset="0"/>
                </a:rPr>
                <a:t>Best approach is to reduce exposures as low as possible using these numbers to measure progress.</a:t>
              </a:r>
              <a:endParaRPr lang="en-US" sz="2000" dirty="0">
                <a:latin typeface="Tahoma" pitchFamily="34" charset="0"/>
              </a:endParaRPr>
            </a:p>
          </p:txBody>
        </p:sp>
      </p:grpSp>
      <p:sp>
        <p:nvSpPr>
          <p:cNvPr id="12" name="Rounded Rectangle 11"/>
          <p:cNvSpPr/>
          <p:nvPr/>
        </p:nvSpPr>
        <p:spPr>
          <a:xfrm>
            <a:off x="384348" y="2062884"/>
            <a:ext cx="2117226" cy="1133856"/>
          </a:xfrm>
          <a:prstGeom prst="round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82789" y="2370690"/>
            <a:ext cx="1938542" cy="461665"/>
          </a:xfrm>
          <a:prstGeom prst="rect">
            <a:avLst/>
          </a:prstGeom>
          <a:noFill/>
        </p:spPr>
        <p:txBody>
          <a:bodyPr wrap="square" rtlCol="0">
            <a:spAutoFit/>
          </a:bodyPr>
          <a:lstStyle/>
          <a:p>
            <a:pPr algn="ctr"/>
            <a:r>
              <a:rPr lang="en-US" sz="2400" dirty="0" err="1" smtClean="0"/>
              <a:t>Diacetyl</a:t>
            </a:r>
            <a:endParaRPr lang="en-US" sz="2400" dirty="0"/>
          </a:p>
        </p:txBody>
      </p:sp>
      <p:sp>
        <p:nvSpPr>
          <p:cNvPr id="14" name="Rounded Rectangle 13"/>
          <p:cNvSpPr/>
          <p:nvPr/>
        </p:nvSpPr>
        <p:spPr>
          <a:xfrm>
            <a:off x="402545" y="3250423"/>
            <a:ext cx="2099029" cy="344948"/>
          </a:xfrm>
          <a:prstGeom prst="round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318511" y="3253955"/>
            <a:ext cx="2223822" cy="400110"/>
          </a:xfrm>
          <a:prstGeom prst="rect">
            <a:avLst/>
          </a:prstGeom>
          <a:noFill/>
        </p:spPr>
        <p:txBody>
          <a:bodyPr wrap="square" rtlCol="0">
            <a:spAutoFit/>
          </a:bodyPr>
          <a:lstStyle/>
          <a:p>
            <a:pPr algn="ctr"/>
            <a:r>
              <a:rPr lang="en-US" sz="2000" dirty="0" smtClean="0"/>
              <a:t>2,3-Pentanedione</a:t>
            </a:r>
            <a:endParaRPr lang="en-US" sz="2000" dirty="0"/>
          </a:p>
        </p:txBody>
      </p:sp>
    </p:spTree>
    <p:custDataLst>
      <p:tags r:id="rId1"/>
    </p:custDataLst>
    <p:extLst>
      <p:ext uri="{BB962C8B-B14F-4D97-AF65-F5344CB8AC3E}">
        <p14:creationId xmlns:p14="http://schemas.microsoft.com/office/powerpoint/2010/main" val="3960130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393700" y="5832475"/>
            <a:ext cx="8518525" cy="609600"/>
          </a:xfrm>
          <a:prstGeom prst="round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5058" name="Rectangle 2"/>
          <p:cNvSpPr>
            <a:spLocks noGrp="1" noChangeArrowheads="1"/>
          </p:cNvSpPr>
          <p:nvPr>
            <p:ph type="title"/>
          </p:nvPr>
        </p:nvSpPr>
        <p:spPr>
          <a:xfrm>
            <a:off x="114300" y="152400"/>
            <a:ext cx="8915400" cy="1143000"/>
          </a:xfrm>
        </p:spPr>
        <p:txBody>
          <a:bodyPr/>
          <a:lstStyle/>
          <a:p>
            <a:pPr eaLnBrk="1" hangingPunct="1"/>
            <a:r>
              <a:rPr lang="en-US" sz="3200" dirty="0" smtClean="0"/>
              <a:t>Are there OSHA standards for other flavorings?</a:t>
            </a:r>
          </a:p>
        </p:txBody>
      </p:sp>
      <p:graphicFrame>
        <p:nvGraphicFramePr>
          <p:cNvPr id="4" name="Table 3"/>
          <p:cNvGraphicFramePr>
            <a:graphicFrameLocks noGrp="1"/>
          </p:cNvGraphicFramePr>
          <p:nvPr>
            <p:extLst>
              <p:ext uri="{D42A27DB-BD31-4B8C-83A1-F6EECF244321}">
                <p14:modId xmlns:p14="http://schemas.microsoft.com/office/powerpoint/2010/main" val="707550391"/>
              </p:ext>
            </p:extLst>
          </p:nvPr>
        </p:nvGraphicFramePr>
        <p:xfrm>
          <a:off x="538162" y="1701421"/>
          <a:ext cx="8229600" cy="3510280"/>
        </p:xfrm>
        <a:graphic>
          <a:graphicData uri="http://schemas.openxmlformats.org/drawingml/2006/table">
            <a:tbl>
              <a:tblPr firstRow="1" bandRow="1">
                <a:tableStyleId>{2A488322-F2BA-4B5B-9748-0D474271808F}</a:tableStyleId>
              </a:tblPr>
              <a:tblGrid>
                <a:gridCol w="2362200"/>
                <a:gridCol w="2209800"/>
                <a:gridCol w="1701800"/>
                <a:gridCol w="1955800"/>
              </a:tblGrid>
              <a:tr h="370840">
                <a:tc>
                  <a:txBody>
                    <a:bodyPr/>
                    <a:lstStyle/>
                    <a:p>
                      <a:pPr algn="l"/>
                      <a:r>
                        <a:rPr lang="en-US" dirty="0" smtClean="0">
                          <a:solidFill>
                            <a:schemeClr val="tx1"/>
                          </a:solidFill>
                        </a:rPr>
                        <a:t>Chemical</a:t>
                      </a:r>
                      <a:endParaRPr lang="en-US" b="1" dirty="0">
                        <a:solidFill>
                          <a:schemeClr val="tx1"/>
                        </a:solidFill>
                      </a:endParaRPr>
                    </a:p>
                  </a:txBody>
                  <a:tcPr anchor="b">
                    <a:solidFill>
                      <a:srgbClr val="00B0F0"/>
                    </a:solidFill>
                  </a:tcPr>
                </a:tc>
                <a:tc>
                  <a:txBody>
                    <a:bodyPr/>
                    <a:lstStyle/>
                    <a:p>
                      <a:pPr algn="ctr"/>
                      <a:r>
                        <a:rPr lang="en-US" dirty="0" smtClean="0">
                          <a:solidFill>
                            <a:schemeClr val="tx1"/>
                          </a:solidFill>
                        </a:rPr>
                        <a:t>OSHA PEL</a:t>
                      </a:r>
                    </a:p>
                    <a:p>
                      <a:pPr algn="ctr"/>
                      <a:r>
                        <a:rPr lang="en-US" dirty="0" smtClean="0">
                          <a:solidFill>
                            <a:schemeClr val="tx1"/>
                          </a:solidFill>
                        </a:rPr>
                        <a:t>8-hour</a:t>
                      </a:r>
                    </a:p>
                    <a:p>
                      <a:pPr algn="ctr"/>
                      <a:r>
                        <a:rPr lang="en-US" dirty="0" smtClean="0">
                          <a:solidFill>
                            <a:schemeClr val="tx1"/>
                          </a:solidFill>
                        </a:rPr>
                        <a:t>(</a:t>
                      </a:r>
                      <a:r>
                        <a:rPr lang="en-US" dirty="0" err="1" smtClean="0">
                          <a:solidFill>
                            <a:schemeClr val="tx1"/>
                          </a:solidFill>
                        </a:rPr>
                        <a:t>ppm</a:t>
                      </a:r>
                      <a:r>
                        <a:rPr lang="en-US" dirty="0" smtClean="0">
                          <a:solidFill>
                            <a:schemeClr val="tx1"/>
                          </a:solidFill>
                        </a:rPr>
                        <a:t>)</a:t>
                      </a:r>
                      <a:endParaRPr lang="en-US" b="1" dirty="0">
                        <a:solidFill>
                          <a:schemeClr val="tx1"/>
                        </a:solidFill>
                      </a:endParaRPr>
                    </a:p>
                  </a:txBody>
                  <a:tcPr anchor="b">
                    <a:solidFill>
                      <a:srgbClr val="00B0F0"/>
                    </a:solidFill>
                  </a:tcPr>
                </a:tc>
                <a:tc>
                  <a:txBody>
                    <a:bodyPr/>
                    <a:lstStyle/>
                    <a:p>
                      <a:pPr algn="ctr"/>
                      <a:r>
                        <a:rPr lang="en-US" dirty="0" smtClean="0">
                          <a:solidFill>
                            <a:schemeClr val="tx1"/>
                          </a:solidFill>
                        </a:rPr>
                        <a:t>ACGIH TLV </a:t>
                      </a:r>
                    </a:p>
                    <a:p>
                      <a:pPr algn="ctr"/>
                      <a:r>
                        <a:rPr lang="en-US" dirty="0" smtClean="0">
                          <a:solidFill>
                            <a:schemeClr val="tx1"/>
                          </a:solidFill>
                        </a:rPr>
                        <a:t>8-hour/STEL</a:t>
                      </a:r>
                      <a:r>
                        <a:rPr lang="en-US" baseline="0" dirty="0" smtClean="0">
                          <a:solidFill>
                            <a:schemeClr val="tx1"/>
                          </a:solidFill>
                        </a:rPr>
                        <a:t> </a:t>
                      </a:r>
                      <a:r>
                        <a:rPr lang="en-US" dirty="0" smtClean="0">
                          <a:solidFill>
                            <a:schemeClr val="tx1"/>
                          </a:solidFill>
                        </a:rPr>
                        <a:t>(</a:t>
                      </a:r>
                      <a:r>
                        <a:rPr lang="en-US" dirty="0" err="1" smtClean="0">
                          <a:solidFill>
                            <a:schemeClr val="tx1"/>
                          </a:solidFill>
                        </a:rPr>
                        <a:t>ppm</a:t>
                      </a:r>
                      <a:r>
                        <a:rPr lang="en-US" dirty="0" smtClean="0">
                          <a:solidFill>
                            <a:schemeClr val="tx1"/>
                          </a:solidFill>
                        </a:rPr>
                        <a:t>)</a:t>
                      </a:r>
                      <a:endParaRPr lang="en-US" b="1" dirty="0">
                        <a:solidFill>
                          <a:schemeClr val="tx1"/>
                        </a:solidFill>
                      </a:endParaRPr>
                    </a:p>
                  </a:txBody>
                  <a:tcPr anchor="b">
                    <a:solidFill>
                      <a:srgbClr val="00B0F0"/>
                    </a:solidFill>
                  </a:tcPr>
                </a:tc>
                <a:tc>
                  <a:txBody>
                    <a:bodyPr/>
                    <a:lstStyle/>
                    <a:p>
                      <a:pPr algn="ctr"/>
                      <a:r>
                        <a:rPr lang="en-US" dirty="0" err="1" smtClean="0">
                          <a:solidFill>
                            <a:schemeClr val="tx1"/>
                          </a:solidFill>
                        </a:rPr>
                        <a:t>CalOSHA</a:t>
                      </a:r>
                      <a:r>
                        <a:rPr lang="en-US" dirty="0" smtClean="0">
                          <a:solidFill>
                            <a:schemeClr val="tx1"/>
                          </a:solidFill>
                        </a:rPr>
                        <a:t> PEL</a:t>
                      </a:r>
                    </a:p>
                    <a:p>
                      <a:pPr algn="ctr"/>
                      <a:r>
                        <a:rPr lang="en-US" dirty="0" smtClean="0">
                          <a:solidFill>
                            <a:schemeClr val="tx1"/>
                          </a:solidFill>
                        </a:rPr>
                        <a:t>8-hour/STEL</a:t>
                      </a:r>
                    </a:p>
                    <a:p>
                      <a:pPr algn="ctr"/>
                      <a:r>
                        <a:rPr lang="en-US" dirty="0" smtClean="0">
                          <a:solidFill>
                            <a:schemeClr val="tx1"/>
                          </a:solidFill>
                        </a:rPr>
                        <a:t>(</a:t>
                      </a:r>
                      <a:r>
                        <a:rPr lang="en-US" dirty="0" err="1" smtClean="0">
                          <a:solidFill>
                            <a:schemeClr val="tx1"/>
                          </a:solidFill>
                        </a:rPr>
                        <a:t>ppm</a:t>
                      </a:r>
                      <a:r>
                        <a:rPr lang="en-US" dirty="0" smtClean="0">
                          <a:solidFill>
                            <a:schemeClr val="tx1"/>
                          </a:solidFill>
                        </a:rPr>
                        <a:t>)</a:t>
                      </a:r>
                      <a:endParaRPr lang="en-US" b="1" dirty="0">
                        <a:solidFill>
                          <a:schemeClr val="tx1"/>
                        </a:solidFill>
                      </a:endParaRPr>
                    </a:p>
                  </a:txBody>
                  <a:tcPr anchor="b">
                    <a:solidFill>
                      <a:srgbClr val="00B0F0"/>
                    </a:solidFill>
                  </a:tcPr>
                </a:tc>
              </a:tr>
              <a:tr h="370840">
                <a:tc>
                  <a:txBody>
                    <a:bodyPr/>
                    <a:lstStyle/>
                    <a:p>
                      <a:r>
                        <a:rPr lang="en-US" dirty="0" smtClean="0"/>
                        <a:t>Acetaldehyde</a:t>
                      </a:r>
                      <a:endParaRPr lang="en-US" dirty="0"/>
                    </a:p>
                  </a:txBody>
                  <a:tcPr/>
                </a:tc>
                <a:tc>
                  <a:txBody>
                    <a:bodyPr/>
                    <a:lstStyle/>
                    <a:p>
                      <a:pPr algn="ctr"/>
                      <a:r>
                        <a:rPr lang="en-US" dirty="0" smtClean="0"/>
                        <a:t>200</a:t>
                      </a:r>
                      <a:endParaRPr lang="en-US" dirty="0"/>
                    </a:p>
                  </a:txBody>
                  <a:tcPr/>
                </a:tc>
                <a:tc>
                  <a:txBody>
                    <a:bodyPr/>
                    <a:lstStyle/>
                    <a:p>
                      <a:pPr algn="ctr"/>
                      <a:r>
                        <a:rPr lang="en-US" dirty="0" smtClean="0"/>
                        <a:t>25 (c)</a:t>
                      </a:r>
                      <a:endParaRPr lang="en-US" dirty="0"/>
                    </a:p>
                  </a:txBody>
                  <a:tcPr/>
                </a:tc>
                <a:tc>
                  <a:txBody>
                    <a:bodyPr/>
                    <a:lstStyle/>
                    <a:p>
                      <a:pPr algn="ctr"/>
                      <a:r>
                        <a:rPr lang="en-US" dirty="0" smtClean="0"/>
                        <a:t>25 (c)</a:t>
                      </a:r>
                      <a:endParaRPr lang="en-US" dirty="0"/>
                    </a:p>
                  </a:txBody>
                  <a:tcPr/>
                </a:tc>
              </a:tr>
              <a:tr h="370840">
                <a:tc>
                  <a:txBody>
                    <a:bodyPr/>
                    <a:lstStyle/>
                    <a:p>
                      <a:r>
                        <a:rPr lang="en-US" dirty="0" smtClean="0"/>
                        <a:t>Acetic Acid</a:t>
                      </a:r>
                      <a:endParaRPr lang="en-US" dirty="0"/>
                    </a:p>
                  </a:txBody>
                  <a:tcPr/>
                </a:tc>
                <a:tc>
                  <a:txBody>
                    <a:bodyPr/>
                    <a:lstStyle/>
                    <a:p>
                      <a:pPr algn="ctr"/>
                      <a:r>
                        <a:rPr lang="en-US" dirty="0" smtClean="0"/>
                        <a:t>10</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10/15</a:t>
                      </a:r>
                    </a:p>
                  </a:txBody>
                  <a:tcPr/>
                </a:tc>
                <a:tc>
                  <a:txBody>
                    <a:bodyPr/>
                    <a:lstStyle/>
                    <a:p>
                      <a:pPr algn="ctr"/>
                      <a:r>
                        <a:rPr lang="en-US" dirty="0" smtClean="0"/>
                        <a:t>10/15 &amp;</a:t>
                      </a:r>
                      <a:r>
                        <a:rPr lang="en-US" baseline="0" dirty="0" smtClean="0"/>
                        <a:t> </a:t>
                      </a:r>
                      <a:r>
                        <a:rPr lang="en-US" dirty="0" smtClean="0"/>
                        <a:t>40 (c)</a:t>
                      </a:r>
                      <a:endParaRPr lang="en-US" dirty="0"/>
                    </a:p>
                  </a:txBody>
                  <a:tcPr/>
                </a:tc>
              </a:tr>
              <a:tr h="370840">
                <a:tc>
                  <a:txBody>
                    <a:bodyPr/>
                    <a:lstStyle/>
                    <a:p>
                      <a:r>
                        <a:rPr lang="en-US" dirty="0" smtClean="0"/>
                        <a:t>Formic</a:t>
                      </a:r>
                      <a:r>
                        <a:rPr lang="en-US" baseline="0" dirty="0" smtClean="0"/>
                        <a:t> Acid</a:t>
                      </a:r>
                      <a:endParaRPr lang="en-US" dirty="0"/>
                    </a:p>
                  </a:txBody>
                  <a:tcPr/>
                </a:tc>
                <a:tc>
                  <a:txBody>
                    <a:bodyPr/>
                    <a:lstStyle/>
                    <a:p>
                      <a:pPr algn="ctr"/>
                      <a:r>
                        <a:rPr lang="en-US" dirty="0" smtClean="0"/>
                        <a:t>5</a:t>
                      </a:r>
                      <a:endParaRPr lang="en-US" dirty="0"/>
                    </a:p>
                  </a:txBody>
                  <a:tcPr/>
                </a:tc>
                <a:tc>
                  <a:txBody>
                    <a:bodyPr/>
                    <a:lstStyle/>
                    <a:p>
                      <a:pPr algn="ctr"/>
                      <a:r>
                        <a:rPr lang="en-US" dirty="0" smtClean="0"/>
                        <a:t>5/10</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5/10</a:t>
                      </a:r>
                    </a:p>
                  </a:txBody>
                  <a:tcPr/>
                </a:tc>
              </a:tr>
              <a:tr h="370840">
                <a:tc>
                  <a:txBody>
                    <a:bodyPr/>
                    <a:lstStyle/>
                    <a:p>
                      <a:r>
                        <a:rPr lang="en-US" dirty="0" smtClean="0"/>
                        <a:t>Furfural</a:t>
                      </a:r>
                      <a:endParaRPr lang="en-US" dirty="0"/>
                    </a:p>
                  </a:txBody>
                  <a:tcPr/>
                </a:tc>
                <a:tc>
                  <a:txBody>
                    <a:bodyPr/>
                    <a:lstStyle/>
                    <a:p>
                      <a:pPr algn="ctr"/>
                      <a:r>
                        <a:rPr lang="en-US" dirty="0" smtClean="0"/>
                        <a:t>5</a:t>
                      </a:r>
                      <a:endParaRPr lang="en-US" dirty="0"/>
                    </a:p>
                  </a:txBody>
                  <a:tcPr/>
                </a:tc>
                <a:tc>
                  <a:txBody>
                    <a:bodyPr/>
                    <a:lstStyle/>
                    <a:p>
                      <a:pPr algn="ctr"/>
                      <a:r>
                        <a:rPr lang="en-US" dirty="0" smtClean="0"/>
                        <a:t>2</a:t>
                      </a:r>
                      <a:endParaRPr lang="en-US" dirty="0"/>
                    </a:p>
                  </a:txBody>
                  <a:tcPr/>
                </a:tc>
                <a:tc>
                  <a:txBody>
                    <a:bodyPr/>
                    <a:lstStyle/>
                    <a:p>
                      <a:pPr algn="ctr"/>
                      <a:r>
                        <a:rPr lang="en-US" dirty="0" smtClean="0"/>
                        <a:t>2</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Phosphoric acid</a:t>
                      </a:r>
                      <a:endParaRPr lang="en-US" b="1" dirty="0" smtClean="0"/>
                    </a:p>
                  </a:txBody>
                  <a:tcPr/>
                </a:tc>
                <a:tc>
                  <a:txBody>
                    <a:bodyPr/>
                    <a:lstStyle/>
                    <a:p>
                      <a:pPr algn="ctr"/>
                      <a:r>
                        <a:rPr lang="en-US" dirty="0" smtClean="0"/>
                        <a:t>0.25</a:t>
                      </a:r>
                      <a:endParaRPr lang="en-US" dirty="0"/>
                    </a:p>
                  </a:txBody>
                  <a:tcPr/>
                </a:tc>
                <a:tc>
                  <a:txBody>
                    <a:bodyPr/>
                    <a:lstStyle/>
                    <a:p>
                      <a:pPr algn="ctr"/>
                      <a:r>
                        <a:rPr lang="en-US" dirty="0" smtClean="0"/>
                        <a:t>0.25/0.75</a:t>
                      </a:r>
                      <a:endParaRPr lang="en-US" dirty="0"/>
                    </a:p>
                  </a:txBody>
                  <a:tcPr/>
                </a:tc>
                <a:tc>
                  <a:txBody>
                    <a:bodyPr/>
                    <a:lstStyle/>
                    <a:p>
                      <a:pPr algn="ctr"/>
                      <a:r>
                        <a:rPr lang="en-US" dirty="0" smtClean="0"/>
                        <a:t>0.25</a:t>
                      </a:r>
                      <a:endParaRPr lang="en-US" dirty="0"/>
                    </a:p>
                  </a:txBody>
                  <a:tcPr/>
                </a:tc>
              </a:tr>
              <a:tr h="370840">
                <a:tc>
                  <a:txBody>
                    <a:bodyPr/>
                    <a:lstStyle/>
                    <a:p>
                      <a:r>
                        <a:rPr lang="en-US" dirty="0" err="1" smtClean="0"/>
                        <a:t>Propionic</a:t>
                      </a:r>
                      <a:r>
                        <a:rPr lang="en-US" dirty="0" smtClean="0"/>
                        <a:t> acid</a:t>
                      </a:r>
                      <a:endParaRPr lang="en-US" dirty="0"/>
                    </a:p>
                  </a:txBody>
                  <a:tcPr/>
                </a:tc>
                <a:tc>
                  <a:txBody>
                    <a:bodyPr/>
                    <a:lstStyle/>
                    <a:p>
                      <a:pPr algn="ctr"/>
                      <a:r>
                        <a:rPr lang="en-US" dirty="0" smtClean="0"/>
                        <a:t>N/A</a:t>
                      </a:r>
                      <a:endParaRPr lang="en-US" dirty="0"/>
                    </a:p>
                  </a:txBody>
                  <a:tcPr/>
                </a:tc>
                <a:tc>
                  <a:txBody>
                    <a:bodyPr/>
                    <a:lstStyle/>
                    <a:p>
                      <a:pPr algn="ctr"/>
                      <a:r>
                        <a:rPr lang="en-US" dirty="0" smtClean="0"/>
                        <a:t>10</a:t>
                      </a:r>
                      <a:endParaRPr lang="en-US" dirty="0"/>
                    </a:p>
                  </a:txBody>
                  <a:tcPr/>
                </a:tc>
                <a:tc>
                  <a:txBody>
                    <a:bodyPr/>
                    <a:lstStyle/>
                    <a:p>
                      <a:pPr algn="ctr"/>
                      <a:r>
                        <a:rPr lang="en-US" dirty="0" smtClean="0"/>
                        <a:t>10</a:t>
                      </a:r>
                      <a:endParaRPr lang="en-US" dirty="0"/>
                    </a:p>
                  </a:txBody>
                  <a:tcPr/>
                </a:tc>
              </a:tr>
              <a:tr h="370840">
                <a:tc>
                  <a:txBody>
                    <a:bodyPr/>
                    <a:lstStyle/>
                    <a:p>
                      <a:r>
                        <a:rPr lang="en-US" dirty="0" smtClean="0"/>
                        <a:t>Sulfur dioxide</a:t>
                      </a:r>
                      <a:endParaRPr lang="en-US" dirty="0"/>
                    </a:p>
                  </a:txBody>
                  <a:tcPr/>
                </a:tc>
                <a:tc>
                  <a:txBody>
                    <a:bodyPr/>
                    <a:lstStyle/>
                    <a:p>
                      <a:pPr algn="ctr"/>
                      <a:r>
                        <a:rPr lang="en-US" dirty="0" smtClean="0"/>
                        <a:t>5</a:t>
                      </a:r>
                      <a:endParaRPr lang="en-US" dirty="0"/>
                    </a:p>
                  </a:txBody>
                  <a:tcPr/>
                </a:tc>
                <a:tc>
                  <a:txBody>
                    <a:bodyPr/>
                    <a:lstStyle/>
                    <a:p>
                      <a:pPr algn="ctr"/>
                      <a:r>
                        <a:rPr lang="en-US" dirty="0" smtClean="0"/>
                        <a:t>N/A/0.25</a:t>
                      </a:r>
                      <a:endParaRPr lang="en-US" dirty="0"/>
                    </a:p>
                  </a:txBody>
                  <a:tcPr/>
                </a:tc>
                <a:tc>
                  <a:txBody>
                    <a:bodyPr/>
                    <a:lstStyle/>
                    <a:p>
                      <a:pPr algn="ctr"/>
                      <a:r>
                        <a:rPr lang="en-US" dirty="0" smtClean="0"/>
                        <a:t>2/5</a:t>
                      </a:r>
                      <a:endParaRPr lang="en-US" dirty="0"/>
                    </a:p>
                  </a:txBody>
                  <a:tcPr/>
                </a:tc>
              </a:tr>
            </a:tbl>
          </a:graphicData>
        </a:graphic>
      </p:graphicFrame>
      <p:sp>
        <p:nvSpPr>
          <p:cNvPr id="45107" name="Text Box 5"/>
          <p:cNvSpPr txBox="1">
            <a:spLocks noChangeArrowheads="1"/>
          </p:cNvSpPr>
          <p:nvPr/>
        </p:nvSpPr>
        <p:spPr bwMode="auto">
          <a:xfrm>
            <a:off x="393700" y="5906293"/>
            <a:ext cx="8518525" cy="461963"/>
          </a:xfrm>
          <a:prstGeom prst="rect">
            <a:avLst/>
          </a:prstGeom>
          <a:noFill/>
          <a:ln w="9525">
            <a:noFill/>
            <a:miter lim="800000"/>
            <a:headEnd/>
            <a:tailEnd/>
          </a:ln>
        </p:spPr>
        <p:txBody>
          <a:bodyPr>
            <a:spAutoFit/>
          </a:bodyPr>
          <a:lstStyle/>
          <a:p>
            <a:pPr algn="ctr">
              <a:spcBef>
                <a:spcPct val="50000"/>
              </a:spcBef>
            </a:pPr>
            <a:r>
              <a:rPr lang="en-US" sz="2400" dirty="0">
                <a:latin typeface="Tahoma" pitchFamily="34" charset="0"/>
              </a:rPr>
              <a:t>&gt; 2,000 individual flavorings and &lt; 100 with exposure </a:t>
            </a:r>
            <a:r>
              <a:rPr lang="en-US" sz="2400" dirty="0" smtClean="0">
                <a:latin typeface="Tahoma" pitchFamily="34" charset="0"/>
              </a:rPr>
              <a:t>limits</a:t>
            </a:r>
            <a:endParaRPr lang="en-US" sz="2400" dirty="0">
              <a:latin typeface="Tahoma" pitchFamily="34" charset="0"/>
            </a:endParaRPr>
          </a:p>
        </p:txBody>
      </p:sp>
      <p:sp>
        <p:nvSpPr>
          <p:cNvPr id="45108" name="Slide Number Placeholder 7"/>
          <p:cNvSpPr>
            <a:spLocks noGrp="1"/>
          </p:cNvSpPr>
          <p:nvPr>
            <p:ph type="sldNum" sz="quarter" idx="12"/>
          </p:nvPr>
        </p:nvSpPr>
        <p:spPr>
          <a:noFill/>
        </p:spPr>
        <p:txBody>
          <a:bodyPr/>
          <a:lstStyle/>
          <a:p>
            <a:fld id="{A9F78974-E491-475A-B916-DBA98BEF7E51}" type="slidenum">
              <a:rPr lang="en-US" smtClean="0"/>
              <a:pPr/>
              <a:t>16</a:t>
            </a:fld>
            <a:endParaRPr lang="en-US" smtClean="0"/>
          </a:p>
        </p:txBody>
      </p:sp>
    </p:spTree>
    <p:custDataLst>
      <p:tags r:id="rId1"/>
    </p:custData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4"/>
          <p:cNvSpPr>
            <a:spLocks noGrp="1" noChangeArrowheads="1"/>
          </p:cNvSpPr>
          <p:nvPr>
            <p:ph type="title"/>
          </p:nvPr>
        </p:nvSpPr>
        <p:spPr>
          <a:xfrm>
            <a:off x="381000" y="0"/>
            <a:ext cx="8763000" cy="1981200"/>
          </a:xfrm>
        </p:spPr>
        <p:txBody>
          <a:bodyPr/>
          <a:lstStyle/>
          <a:p>
            <a:pPr eaLnBrk="1" hangingPunct="1"/>
            <a:r>
              <a:rPr lang="en-US" smtClean="0"/>
              <a:t>Overview of Flavoring Exposures</a:t>
            </a:r>
            <a:br>
              <a:rPr lang="en-US" smtClean="0"/>
            </a:br>
            <a:r>
              <a:rPr lang="en-US" smtClean="0"/>
              <a:t/>
            </a:r>
            <a:br>
              <a:rPr lang="en-US" smtClean="0"/>
            </a:br>
            <a:r>
              <a:rPr lang="en-US" smtClean="0"/>
              <a:t>Training Goals</a:t>
            </a:r>
          </a:p>
        </p:txBody>
      </p:sp>
      <p:sp>
        <p:nvSpPr>
          <p:cNvPr id="46082" name="Content Placeholder 1"/>
          <p:cNvSpPr>
            <a:spLocks noGrp="1"/>
          </p:cNvSpPr>
          <p:nvPr>
            <p:ph idx="1"/>
          </p:nvPr>
        </p:nvSpPr>
        <p:spPr>
          <a:xfrm>
            <a:off x="685800" y="2133600"/>
            <a:ext cx="7772400" cy="3962400"/>
          </a:xfrm>
        </p:spPr>
        <p:txBody>
          <a:bodyPr/>
          <a:lstStyle/>
          <a:p>
            <a:r>
              <a:rPr lang="en-US" dirty="0" smtClean="0"/>
              <a:t>Understand that some flavorings may cause lung injury under some conditions</a:t>
            </a:r>
          </a:p>
          <a:p>
            <a:r>
              <a:rPr lang="en-US" dirty="0" smtClean="0"/>
              <a:t>Know where to find a listing of flavorings that may cause lung injury</a:t>
            </a:r>
          </a:p>
          <a:p>
            <a:endParaRPr lang="en-US" dirty="0" smtClean="0"/>
          </a:p>
          <a:p>
            <a:endParaRPr lang="en-US" dirty="0" smtClean="0"/>
          </a:p>
        </p:txBody>
      </p:sp>
      <p:sp>
        <p:nvSpPr>
          <p:cNvPr id="46083" name="Slide Number Placeholder 4"/>
          <p:cNvSpPr>
            <a:spLocks noGrp="1"/>
          </p:cNvSpPr>
          <p:nvPr>
            <p:ph type="sldNum" sz="quarter" idx="12"/>
          </p:nvPr>
        </p:nvSpPr>
        <p:spPr>
          <a:noFill/>
        </p:spPr>
        <p:txBody>
          <a:bodyPr/>
          <a:lstStyle/>
          <a:p>
            <a:fld id="{C586B377-AC3D-47A3-91A0-E35E6C5E822C}" type="slidenum">
              <a:rPr lang="en-US" smtClean="0"/>
              <a:pPr/>
              <a:t>17</a:t>
            </a:fld>
            <a:endParaRPr lang="en-US" smtClean="0"/>
          </a:p>
        </p:txBody>
      </p:sp>
    </p:spTree>
    <p:custDataLst>
      <p:tags r:id="rId1"/>
    </p:custData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idx="4294967295"/>
          </p:nvPr>
        </p:nvSpPr>
        <p:spPr>
          <a:xfrm>
            <a:off x="190500" y="152400"/>
            <a:ext cx="8763000" cy="1143000"/>
          </a:xfrm>
        </p:spPr>
        <p:txBody>
          <a:bodyPr/>
          <a:lstStyle/>
          <a:p>
            <a:pPr eaLnBrk="1" hangingPunct="1"/>
            <a:r>
              <a:rPr lang="en-US" sz="4000" dirty="0" smtClean="0"/>
              <a:t>Why are exposures hard to predict in flavoring manufacturing?</a:t>
            </a:r>
          </a:p>
        </p:txBody>
      </p:sp>
      <p:sp>
        <p:nvSpPr>
          <p:cNvPr id="5123" name="Text Placeholder 2"/>
          <p:cNvSpPr>
            <a:spLocks noGrp="1"/>
          </p:cNvSpPr>
          <p:nvPr>
            <p:ph type="body" sz="half" idx="4294967295"/>
          </p:nvPr>
        </p:nvSpPr>
        <p:spPr>
          <a:xfrm>
            <a:off x="4059936" y="1412877"/>
            <a:ext cx="5084064" cy="4419600"/>
          </a:xfrm>
        </p:spPr>
        <p:txBody>
          <a:bodyPr/>
          <a:lstStyle/>
          <a:p>
            <a:pPr>
              <a:defRPr/>
            </a:pPr>
            <a:r>
              <a:rPr lang="en-US" sz="2000" dirty="0" smtClean="0"/>
              <a:t>More than 2,000 flavorings</a:t>
            </a:r>
          </a:p>
          <a:p>
            <a:pPr lvl="1">
              <a:defRPr/>
            </a:pPr>
            <a:r>
              <a:rPr lang="en-US" sz="1600" dirty="0" smtClean="0"/>
              <a:t>Some </a:t>
            </a:r>
            <a:r>
              <a:rPr lang="en-US" sz="1600" dirty="0"/>
              <a:t>have irritant </a:t>
            </a:r>
            <a:r>
              <a:rPr lang="en-US" sz="1600" dirty="0" smtClean="0"/>
              <a:t>properties</a:t>
            </a:r>
            <a:endParaRPr lang="en-US" sz="1600" dirty="0"/>
          </a:p>
          <a:p>
            <a:pPr lvl="1">
              <a:defRPr/>
            </a:pPr>
            <a:r>
              <a:rPr lang="en-US" sz="1600" dirty="0" smtClean="0"/>
              <a:t>Small number have exposure limits</a:t>
            </a:r>
          </a:p>
          <a:p>
            <a:pPr lvl="1">
              <a:defRPr/>
            </a:pPr>
            <a:r>
              <a:rPr lang="en-US" sz="1600" dirty="0" smtClean="0"/>
              <a:t>Many with not enough information to determine whether they are a respiratory health hazard</a:t>
            </a:r>
          </a:p>
          <a:p>
            <a:pPr eaLnBrk="1" hangingPunct="1">
              <a:defRPr/>
            </a:pPr>
            <a:r>
              <a:rPr lang="en-US" sz="2000" dirty="0" smtClean="0"/>
              <a:t>Exposures to different forms</a:t>
            </a:r>
          </a:p>
          <a:p>
            <a:pPr lvl="1" eaLnBrk="1" hangingPunct="1">
              <a:defRPr/>
            </a:pPr>
            <a:r>
              <a:rPr lang="en-US" sz="1600" dirty="0" smtClean="0"/>
              <a:t>Pure flavorings</a:t>
            </a:r>
          </a:p>
          <a:p>
            <a:pPr lvl="1" eaLnBrk="1" hangingPunct="1">
              <a:defRPr/>
            </a:pPr>
            <a:r>
              <a:rPr lang="en-US" sz="1600" dirty="0" smtClean="0"/>
              <a:t>Concentrated liquid and powder mixtures</a:t>
            </a:r>
          </a:p>
          <a:p>
            <a:pPr lvl="1" eaLnBrk="1" hangingPunct="1">
              <a:defRPr/>
            </a:pPr>
            <a:r>
              <a:rPr lang="en-US" sz="1600" dirty="0" smtClean="0"/>
              <a:t>Low concentration final products</a:t>
            </a:r>
          </a:p>
          <a:p>
            <a:pPr eaLnBrk="1" hangingPunct="1">
              <a:defRPr/>
            </a:pPr>
            <a:r>
              <a:rPr lang="en-US" sz="2000" dirty="0" smtClean="0"/>
              <a:t>Multiple processes</a:t>
            </a:r>
          </a:p>
          <a:p>
            <a:pPr lvl="1" eaLnBrk="1" hangingPunct="1">
              <a:defRPr/>
            </a:pPr>
            <a:r>
              <a:rPr lang="en-US" sz="1600" dirty="0" smtClean="0"/>
              <a:t>Mixing, heating, packaging, etc.</a:t>
            </a:r>
          </a:p>
          <a:p>
            <a:pPr eaLnBrk="1" hangingPunct="1">
              <a:defRPr/>
            </a:pPr>
            <a:r>
              <a:rPr lang="en-US" sz="2000" dirty="0" smtClean="0"/>
              <a:t>Batch processes</a:t>
            </a:r>
          </a:p>
          <a:p>
            <a:pPr lvl="1" eaLnBrk="1" hangingPunct="1">
              <a:defRPr/>
            </a:pPr>
            <a:r>
              <a:rPr lang="en-US" sz="1800" dirty="0" smtClean="0"/>
              <a:t>Volumes vary </a:t>
            </a:r>
          </a:p>
          <a:p>
            <a:pPr lvl="1" eaLnBrk="1" hangingPunct="1">
              <a:defRPr/>
            </a:pPr>
            <a:r>
              <a:rPr lang="en-US" sz="1800" dirty="0" smtClean="0"/>
              <a:t>Daily and seasonal variability</a:t>
            </a:r>
            <a:endParaRPr lang="en-US" sz="2200" dirty="0" smtClean="0"/>
          </a:p>
          <a:p>
            <a:pPr marL="0" indent="0" eaLnBrk="1" hangingPunct="1">
              <a:buFontTx/>
              <a:buNone/>
              <a:defRPr/>
            </a:pPr>
            <a:endParaRPr lang="en-US" sz="2400" dirty="0" smtClean="0"/>
          </a:p>
        </p:txBody>
      </p:sp>
      <p:sp>
        <p:nvSpPr>
          <p:cNvPr id="48132" name="Slide Number Placeholder 4"/>
          <p:cNvSpPr>
            <a:spLocks noGrp="1"/>
          </p:cNvSpPr>
          <p:nvPr>
            <p:ph type="sldNum" sz="quarter" idx="12"/>
          </p:nvPr>
        </p:nvSpPr>
        <p:spPr>
          <a:xfrm>
            <a:off x="7239000" y="6348346"/>
            <a:ext cx="1905000" cy="457200"/>
          </a:xfrm>
          <a:noFill/>
        </p:spPr>
        <p:txBody>
          <a:bodyPr/>
          <a:lstStyle/>
          <a:p>
            <a:fld id="{FAFBF77A-6B18-4D1C-875E-0C5E88483B2B}" type="slidenum">
              <a:rPr lang="en-US" smtClean="0">
                <a:latin typeface="Tahoma" pitchFamily="34" charset="0"/>
                <a:ea typeface="Tahoma" pitchFamily="34" charset="0"/>
                <a:cs typeface="Tahoma" pitchFamily="34" charset="0"/>
              </a:rPr>
              <a:pPr/>
              <a:t>18</a:t>
            </a:fld>
            <a:endParaRPr lang="en-US" dirty="0" smtClean="0">
              <a:latin typeface="Tahoma" pitchFamily="34" charset="0"/>
              <a:ea typeface="Tahoma" pitchFamily="34" charset="0"/>
              <a:cs typeface="Tahoma" pitchFamily="34" charset="0"/>
            </a:endParaRPr>
          </a:p>
        </p:txBody>
      </p:sp>
      <p:grpSp>
        <p:nvGrpSpPr>
          <p:cNvPr id="2" name="Group 1"/>
          <p:cNvGrpSpPr/>
          <p:nvPr/>
        </p:nvGrpSpPr>
        <p:grpSpPr>
          <a:xfrm>
            <a:off x="412750" y="6234476"/>
            <a:ext cx="8382000" cy="428656"/>
            <a:chOff x="304800" y="6233589"/>
            <a:chExt cx="8382000" cy="428656"/>
          </a:xfrm>
        </p:grpSpPr>
        <p:sp>
          <p:nvSpPr>
            <p:cNvPr id="9" name="Rounded Rectangle 8"/>
            <p:cNvSpPr/>
            <p:nvPr/>
          </p:nvSpPr>
          <p:spPr>
            <a:xfrm>
              <a:off x="304800" y="6233589"/>
              <a:ext cx="8261350" cy="428656"/>
            </a:xfrm>
            <a:prstGeom prst="round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Text Box 5"/>
            <p:cNvSpPr txBox="1">
              <a:spLocks noChangeArrowheads="1"/>
            </p:cNvSpPr>
            <p:nvPr/>
          </p:nvSpPr>
          <p:spPr bwMode="auto">
            <a:xfrm>
              <a:off x="304800" y="6233589"/>
              <a:ext cx="8382000" cy="400110"/>
            </a:xfrm>
            <a:prstGeom prst="rect">
              <a:avLst/>
            </a:prstGeom>
            <a:noFill/>
            <a:ln w="9525">
              <a:noFill/>
              <a:miter lim="800000"/>
              <a:headEnd/>
              <a:tailEnd/>
            </a:ln>
          </p:spPr>
          <p:txBody>
            <a:bodyPr>
              <a:spAutoFit/>
            </a:bodyPr>
            <a:lstStyle/>
            <a:p>
              <a:pPr algn="ctr" eaLnBrk="1" hangingPunct="1">
                <a:defRPr/>
              </a:pPr>
              <a:r>
                <a:rPr lang="en-US" dirty="0" smtClean="0">
                  <a:latin typeface="+mn-lt"/>
                </a:rPr>
                <a:t>Not much </a:t>
              </a:r>
              <a:r>
                <a:rPr lang="en-US" dirty="0">
                  <a:latin typeface="+mn-lt"/>
                </a:rPr>
                <a:t>information on </a:t>
              </a:r>
              <a:r>
                <a:rPr lang="en-US" dirty="0" smtClean="0">
                  <a:latin typeface="+mn-lt"/>
                </a:rPr>
                <a:t>possible </a:t>
              </a:r>
              <a:r>
                <a:rPr lang="en-US" dirty="0">
                  <a:latin typeface="+mn-lt"/>
                </a:rPr>
                <a:t>hazards from </a:t>
              </a:r>
              <a:r>
                <a:rPr lang="en-US" dirty="0" smtClean="0">
                  <a:latin typeface="+mn-lt"/>
                </a:rPr>
                <a:t>breathing flavorings</a:t>
              </a:r>
              <a:r>
                <a:rPr lang="en-US" sz="2000" dirty="0" smtClean="0"/>
                <a:t>.</a:t>
              </a:r>
              <a:endParaRPr lang="en-US" sz="2000" dirty="0"/>
            </a:p>
          </p:txBody>
        </p:sp>
      </p:grpSp>
      <p:pic>
        <p:nvPicPr>
          <p:cNvPr id="3" name="Picture 2"/>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rot="5400000">
            <a:off x="17730" y="2136041"/>
            <a:ext cx="4411063" cy="3182112"/>
          </a:xfrm>
          <a:prstGeom prst="rect">
            <a:avLst/>
          </a:prstGeom>
        </p:spPr>
      </p:pic>
      <p:sp>
        <p:nvSpPr>
          <p:cNvPr id="12" name="TextBox 11"/>
          <p:cNvSpPr txBox="1"/>
          <p:nvPr/>
        </p:nvSpPr>
        <p:spPr>
          <a:xfrm>
            <a:off x="994868" y="5932628"/>
            <a:ext cx="2340769" cy="184666"/>
          </a:xfrm>
          <a:prstGeom prst="rect">
            <a:avLst/>
          </a:prstGeom>
          <a:noFill/>
        </p:spPr>
        <p:txBody>
          <a:bodyPr wrap="square">
            <a:spAutoFit/>
          </a:bodyPr>
          <a:lstStyle/>
          <a:p>
            <a:pPr>
              <a:defRPr/>
            </a:pPr>
            <a:r>
              <a:rPr lang="en-US" sz="600" dirty="0" smtClean="0">
                <a:latin typeface="+mj-lt"/>
              </a:rPr>
              <a:t>Photo used by National Jewish Health with written permission.</a:t>
            </a:r>
            <a:endParaRPr lang="en-US" sz="600" dirty="0">
              <a:latin typeface="+mj-lt"/>
            </a:endParaRPr>
          </a:p>
        </p:txBody>
      </p:sp>
    </p:spTree>
    <p:custDataLst>
      <p:tags r:id="rId1"/>
    </p:custData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a:xfrm>
            <a:off x="190500" y="152400"/>
            <a:ext cx="8763000" cy="1066800"/>
          </a:xfrm>
        </p:spPr>
        <p:txBody>
          <a:bodyPr/>
          <a:lstStyle/>
          <a:p>
            <a:r>
              <a:rPr lang="en-US" sz="3600" dirty="0" smtClean="0"/>
              <a:t>Is there a list of flavorings that might be hazardous when inhaled?</a:t>
            </a:r>
          </a:p>
        </p:txBody>
      </p:sp>
      <p:sp>
        <p:nvSpPr>
          <p:cNvPr id="49154" name="Content Placeholder 2"/>
          <p:cNvSpPr>
            <a:spLocks noGrp="1"/>
          </p:cNvSpPr>
          <p:nvPr>
            <p:ph idx="1"/>
          </p:nvPr>
        </p:nvSpPr>
        <p:spPr>
          <a:xfrm>
            <a:off x="3733799" y="1543506"/>
            <a:ext cx="5301019" cy="4228187"/>
          </a:xfrm>
        </p:spPr>
        <p:txBody>
          <a:bodyPr/>
          <a:lstStyle/>
          <a:p>
            <a:r>
              <a:rPr lang="en-US" sz="2400" dirty="0" smtClean="0"/>
              <a:t>The Flavor and Extract Manufacturers Association (FEMA) has a list of “High Priority” flavorings</a:t>
            </a:r>
          </a:p>
          <a:p>
            <a:r>
              <a:rPr lang="en-US" sz="2400" dirty="0" smtClean="0"/>
              <a:t>“High Priority” flavorings </a:t>
            </a:r>
            <a:r>
              <a:rPr lang="en-US" sz="2400" u="sng" dirty="0" smtClean="0"/>
              <a:t>may</a:t>
            </a:r>
            <a:r>
              <a:rPr lang="en-US" sz="2400" dirty="0" smtClean="0"/>
              <a:t> cause respiratory injury when:</a:t>
            </a:r>
          </a:p>
          <a:p>
            <a:pPr lvl="2"/>
            <a:r>
              <a:rPr lang="en-US" sz="2000" dirty="0" smtClean="0"/>
              <a:t>Exposure levels are high</a:t>
            </a:r>
          </a:p>
          <a:p>
            <a:pPr lvl="2"/>
            <a:r>
              <a:rPr lang="en-US" sz="2000" dirty="0" smtClean="0"/>
              <a:t>Repeated exposures at lower levels</a:t>
            </a:r>
          </a:p>
          <a:p>
            <a:pPr lvl="2"/>
            <a:r>
              <a:rPr lang="en-US" sz="2000" dirty="0" smtClean="0"/>
              <a:t>Processed using heat</a:t>
            </a:r>
          </a:p>
          <a:p>
            <a:pPr lvl="2"/>
            <a:r>
              <a:rPr lang="en-US" sz="2000" dirty="0" smtClean="0"/>
              <a:t>Processed without proper exposure controls</a:t>
            </a:r>
          </a:p>
          <a:p>
            <a:pPr lvl="2"/>
            <a:endParaRPr lang="en-US" dirty="0" smtClean="0"/>
          </a:p>
          <a:p>
            <a:pPr lvl="1">
              <a:buFontTx/>
              <a:buNone/>
            </a:pPr>
            <a:endParaRPr lang="en-US" sz="2400" dirty="0" smtClean="0"/>
          </a:p>
        </p:txBody>
      </p:sp>
      <p:sp>
        <p:nvSpPr>
          <p:cNvPr id="49156" name="Rectangle 4"/>
          <p:cNvSpPr>
            <a:spLocks noChangeArrowheads="1"/>
          </p:cNvSpPr>
          <p:nvPr/>
        </p:nvSpPr>
        <p:spPr bwMode="auto">
          <a:xfrm>
            <a:off x="457200" y="5545931"/>
            <a:ext cx="3206750" cy="338138"/>
          </a:xfrm>
          <a:prstGeom prst="rect">
            <a:avLst/>
          </a:prstGeom>
          <a:noFill/>
          <a:ln w="9525">
            <a:noFill/>
            <a:miter lim="800000"/>
            <a:headEnd/>
            <a:tailEnd/>
          </a:ln>
        </p:spPr>
        <p:txBody>
          <a:bodyPr>
            <a:spAutoFit/>
          </a:bodyPr>
          <a:lstStyle/>
          <a:p>
            <a:r>
              <a:rPr lang="en-US" sz="800" dirty="0">
                <a:solidFill>
                  <a:srgbClr val="000000"/>
                </a:solidFill>
                <a:latin typeface="+mj-lt"/>
              </a:rPr>
              <a:t>Image by the Flavor and Extract Manufacturers Association</a:t>
            </a:r>
          </a:p>
          <a:p>
            <a:r>
              <a:rPr lang="en-US" sz="800" dirty="0">
                <a:solidFill>
                  <a:srgbClr val="000000"/>
                </a:solidFill>
                <a:latin typeface="+mj-lt"/>
              </a:rPr>
              <a:t>Used with written permission</a:t>
            </a:r>
          </a:p>
        </p:txBody>
      </p:sp>
      <p:sp>
        <p:nvSpPr>
          <p:cNvPr id="49157" name="Slide Number Placeholder 7"/>
          <p:cNvSpPr>
            <a:spLocks noGrp="1"/>
          </p:cNvSpPr>
          <p:nvPr>
            <p:ph type="sldNum" sz="quarter" idx="12"/>
          </p:nvPr>
        </p:nvSpPr>
        <p:spPr>
          <a:noFill/>
        </p:spPr>
        <p:txBody>
          <a:bodyPr/>
          <a:lstStyle/>
          <a:p>
            <a:fld id="{1933C1DF-8FD3-4C14-9FBD-12B4AD232C08}" type="slidenum">
              <a:rPr lang="en-US" smtClean="0"/>
              <a:pPr/>
              <a:t>19</a:t>
            </a:fld>
            <a:endParaRPr lang="en-US" dirty="0" smtClean="0"/>
          </a:p>
        </p:txBody>
      </p:sp>
      <p:sp>
        <p:nvSpPr>
          <p:cNvPr id="7" name="Rounded Rectangle 6"/>
          <p:cNvSpPr/>
          <p:nvPr/>
        </p:nvSpPr>
        <p:spPr>
          <a:xfrm>
            <a:off x="900416" y="5991482"/>
            <a:ext cx="7762014" cy="606830"/>
          </a:xfrm>
          <a:prstGeom prst="round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Text Box 5"/>
          <p:cNvSpPr txBox="1">
            <a:spLocks noChangeArrowheads="1"/>
          </p:cNvSpPr>
          <p:nvPr/>
        </p:nvSpPr>
        <p:spPr bwMode="auto">
          <a:xfrm>
            <a:off x="1024128" y="5991482"/>
            <a:ext cx="7534656" cy="677108"/>
          </a:xfrm>
          <a:prstGeom prst="rect">
            <a:avLst/>
          </a:prstGeom>
          <a:noFill/>
          <a:ln w="9525">
            <a:noFill/>
            <a:miter lim="800000"/>
            <a:headEnd/>
            <a:tailEnd/>
          </a:ln>
        </p:spPr>
        <p:txBody>
          <a:bodyPr wrap="square">
            <a:spAutoFit/>
          </a:bodyPr>
          <a:lstStyle/>
          <a:p>
            <a:pPr algn="ctr" eaLnBrk="1" hangingPunct="1">
              <a:defRPr/>
            </a:pPr>
            <a:r>
              <a:rPr lang="en-US" dirty="0" smtClean="0">
                <a:latin typeface="+mn-lt"/>
              </a:rPr>
              <a:t>“High Priority” flavorings should be labeled to alert workers that they require careful handling.</a:t>
            </a:r>
            <a:endParaRPr lang="en-US" sz="2000" dirty="0"/>
          </a:p>
        </p:txBody>
      </p:sp>
      <p:pic>
        <p:nvPicPr>
          <p:cNvPr id="2" name="Picture 1"/>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86385" y="1451913"/>
            <a:ext cx="3377565" cy="4094018"/>
          </a:xfrm>
          <a:prstGeom prst="rect">
            <a:avLst/>
          </a:prstGeom>
        </p:spPr>
      </p:pic>
    </p:spTree>
    <p:custDataLst>
      <p:tags r:id="rId1"/>
    </p:custData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r>
              <a:rPr lang="en-US" smtClean="0"/>
              <a:t>Disclaimers</a:t>
            </a:r>
          </a:p>
        </p:txBody>
      </p:sp>
      <p:sp>
        <p:nvSpPr>
          <p:cNvPr id="3" name="Content Placeholder 2"/>
          <p:cNvSpPr>
            <a:spLocks noGrp="1"/>
          </p:cNvSpPr>
          <p:nvPr>
            <p:ph idx="1"/>
          </p:nvPr>
        </p:nvSpPr>
        <p:spPr>
          <a:xfrm>
            <a:off x="838200" y="1676400"/>
            <a:ext cx="7391400" cy="4114800"/>
          </a:xfrm>
        </p:spPr>
        <p:txBody>
          <a:bodyPr>
            <a:normAutofit fontScale="92500" lnSpcReduction="20000"/>
          </a:bodyPr>
          <a:lstStyle/>
          <a:p>
            <a:pPr indent="0">
              <a:buFontTx/>
              <a:buNone/>
              <a:defRPr/>
            </a:pPr>
            <a:r>
              <a:rPr lang="en-US" dirty="0" smtClean="0"/>
              <a:t>This presentation was produced under grant number SH-22304-11-60-F-8 from the Occupational Safety and Health Administration, U.S. Department of Labor.  It does not necessarily reflect the views or policies of the U.S. Department of Labor, nor does mention of trade names, commercial products, or organizations imply endorsement by the U.S. Government.</a:t>
            </a:r>
          </a:p>
        </p:txBody>
      </p:sp>
      <p:sp>
        <p:nvSpPr>
          <p:cNvPr id="20483" name="Slide Number Placeholder 4"/>
          <p:cNvSpPr>
            <a:spLocks noGrp="1"/>
          </p:cNvSpPr>
          <p:nvPr>
            <p:ph type="sldNum" sz="quarter" idx="12"/>
          </p:nvPr>
        </p:nvSpPr>
        <p:spPr>
          <a:noFill/>
        </p:spPr>
        <p:txBody>
          <a:bodyPr/>
          <a:lstStyle/>
          <a:p>
            <a:fld id="{0300D8D0-3EB4-43FA-A63F-B3331E275FE4}" type="slidenum">
              <a:rPr lang="en-US" smtClean="0"/>
              <a:pPr/>
              <a:t>2</a:t>
            </a:fld>
            <a:endParaRPr lang="en-US" smtClean="0"/>
          </a:p>
        </p:txBody>
      </p:sp>
    </p:spTree>
    <p:custDataLst>
      <p:tags r:id="rId1"/>
    </p:custData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ounded Rectangle 22"/>
          <p:cNvSpPr/>
          <p:nvPr/>
        </p:nvSpPr>
        <p:spPr>
          <a:xfrm>
            <a:off x="4464096" y="2901358"/>
            <a:ext cx="3270808" cy="441351"/>
          </a:xfrm>
          <a:prstGeom prst="round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178" name="Title 3"/>
          <p:cNvSpPr>
            <a:spLocks noGrp="1"/>
          </p:cNvSpPr>
          <p:nvPr>
            <p:ph type="title"/>
          </p:nvPr>
        </p:nvSpPr>
        <p:spPr/>
        <p:txBody>
          <a:bodyPr/>
          <a:lstStyle/>
          <a:p>
            <a:r>
              <a:rPr lang="en-US" sz="3600" dirty="0" smtClean="0"/>
              <a:t>What are the “High Priority” flavorings?</a:t>
            </a:r>
          </a:p>
        </p:txBody>
      </p:sp>
      <p:sp>
        <p:nvSpPr>
          <p:cNvPr id="50179" name="Content Placeholder 4"/>
          <p:cNvSpPr>
            <a:spLocks noGrp="1"/>
          </p:cNvSpPr>
          <p:nvPr>
            <p:ph sz="half" idx="1"/>
          </p:nvPr>
        </p:nvSpPr>
        <p:spPr>
          <a:xfrm>
            <a:off x="3702705" y="1624255"/>
            <a:ext cx="2590800" cy="1295400"/>
          </a:xfrm>
        </p:spPr>
        <p:txBody>
          <a:bodyPr/>
          <a:lstStyle/>
          <a:p>
            <a:pPr>
              <a:spcBef>
                <a:spcPts val="0"/>
              </a:spcBef>
            </a:pPr>
            <a:r>
              <a:rPr lang="en-US" sz="1800" dirty="0" err="1" smtClean="0"/>
              <a:t>Acetoin</a:t>
            </a:r>
            <a:endParaRPr lang="en-US" sz="1800" dirty="0" smtClean="0"/>
          </a:p>
          <a:p>
            <a:pPr>
              <a:spcBef>
                <a:spcPts val="0"/>
              </a:spcBef>
            </a:pPr>
            <a:r>
              <a:rPr lang="en-US" sz="1800" dirty="0" err="1" smtClean="0"/>
              <a:t>Diacetyl</a:t>
            </a:r>
            <a:endParaRPr lang="en-US" sz="1800" dirty="0" smtClean="0"/>
          </a:p>
          <a:p>
            <a:pPr>
              <a:spcBef>
                <a:spcPts val="0"/>
              </a:spcBef>
            </a:pPr>
            <a:r>
              <a:rPr lang="en-US" sz="1800" dirty="0" err="1" smtClean="0"/>
              <a:t>Diacetyl</a:t>
            </a:r>
            <a:r>
              <a:rPr lang="en-US" sz="1800" dirty="0" smtClean="0"/>
              <a:t> </a:t>
            </a:r>
            <a:r>
              <a:rPr lang="en-US" sz="1800" dirty="0" err="1" smtClean="0"/>
              <a:t>Trimer</a:t>
            </a:r>
            <a:endParaRPr lang="en-US" sz="1800" dirty="0" smtClean="0"/>
          </a:p>
          <a:p>
            <a:pPr>
              <a:spcBef>
                <a:spcPts val="0"/>
              </a:spcBef>
            </a:pPr>
            <a:r>
              <a:rPr lang="en-US" sz="1800" dirty="0" smtClean="0"/>
              <a:t>2,3-Heptanedione</a:t>
            </a:r>
          </a:p>
          <a:p>
            <a:pPr>
              <a:spcBef>
                <a:spcPts val="0"/>
              </a:spcBef>
            </a:pPr>
            <a:endParaRPr lang="en-US" sz="2000" dirty="0" smtClean="0"/>
          </a:p>
        </p:txBody>
      </p:sp>
      <p:sp>
        <p:nvSpPr>
          <p:cNvPr id="50180" name="Content Placeholder 5"/>
          <p:cNvSpPr>
            <a:spLocks noGrp="1"/>
          </p:cNvSpPr>
          <p:nvPr>
            <p:ph sz="half" idx="2"/>
          </p:nvPr>
        </p:nvSpPr>
        <p:spPr>
          <a:xfrm>
            <a:off x="6052103" y="3404847"/>
            <a:ext cx="2819400" cy="2921203"/>
          </a:xfrm>
        </p:spPr>
        <p:txBody>
          <a:bodyPr/>
          <a:lstStyle/>
          <a:p>
            <a:pPr>
              <a:spcBef>
                <a:spcPts val="0"/>
              </a:spcBef>
            </a:pPr>
            <a:r>
              <a:rPr lang="en-US" sz="1800" dirty="0" smtClean="0"/>
              <a:t>Methyl </a:t>
            </a:r>
            <a:r>
              <a:rPr lang="en-US" sz="1800" dirty="0" err="1" smtClean="0"/>
              <a:t>Mercaptan</a:t>
            </a:r>
            <a:endParaRPr lang="en-US" sz="1800" dirty="0" smtClean="0"/>
          </a:p>
          <a:p>
            <a:pPr>
              <a:spcBef>
                <a:spcPts val="0"/>
              </a:spcBef>
            </a:pPr>
            <a:r>
              <a:rPr lang="en-US" sz="1800" dirty="0" smtClean="0"/>
              <a:t>Methyl Sulfide</a:t>
            </a:r>
          </a:p>
          <a:p>
            <a:pPr>
              <a:spcBef>
                <a:spcPts val="0"/>
              </a:spcBef>
            </a:pPr>
            <a:r>
              <a:rPr lang="en-US" sz="1800" dirty="0" smtClean="0"/>
              <a:t>2,4-Pentadienal</a:t>
            </a:r>
          </a:p>
          <a:p>
            <a:pPr>
              <a:spcBef>
                <a:spcPts val="0"/>
              </a:spcBef>
            </a:pPr>
            <a:r>
              <a:rPr lang="en-US" sz="1800" dirty="0" smtClean="0"/>
              <a:t>2-Pentenal</a:t>
            </a:r>
          </a:p>
          <a:p>
            <a:pPr>
              <a:spcBef>
                <a:spcPts val="0"/>
              </a:spcBef>
            </a:pPr>
            <a:r>
              <a:rPr lang="en-US" sz="1800" dirty="0" smtClean="0"/>
              <a:t>Phosphoric Acid</a:t>
            </a:r>
          </a:p>
          <a:p>
            <a:pPr>
              <a:spcBef>
                <a:spcPts val="0"/>
              </a:spcBef>
            </a:pPr>
            <a:r>
              <a:rPr lang="en-US" sz="1800" dirty="0" err="1" smtClean="0"/>
              <a:t>Propionaldehyde</a:t>
            </a:r>
            <a:endParaRPr lang="en-US" sz="1800" dirty="0" smtClean="0"/>
          </a:p>
          <a:p>
            <a:pPr>
              <a:spcBef>
                <a:spcPts val="0"/>
              </a:spcBef>
            </a:pPr>
            <a:r>
              <a:rPr lang="en-US" sz="1800" dirty="0" smtClean="0"/>
              <a:t>Propionic Acid</a:t>
            </a:r>
          </a:p>
          <a:p>
            <a:pPr>
              <a:spcBef>
                <a:spcPts val="0"/>
              </a:spcBef>
            </a:pPr>
            <a:r>
              <a:rPr lang="en-US" sz="1800" dirty="0" smtClean="0"/>
              <a:t>Sulfur Dioxide</a:t>
            </a:r>
          </a:p>
          <a:p>
            <a:pPr>
              <a:spcBef>
                <a:spcPts val="0"/>
              </a:spcBef>
            </a:pPr>
            <a:r>
              <a:rPr lang="en-US" sz="1800" dirty="0" err="1" smtClean="0"/>
              <a:t>Triethylamine</a:t>
            </a:r>
            <a:endParaRPr lang="en-US" sz="1800" dirty="0" smtClean="0"/>
          </a:p>
          <a:p>
            <a:pPr>
              <a:spcBef>
                <a:spcPts val="0"/>
              </a:spcBef>
            </a:pPr>
            <a:r>
              <a:rPr lang="en-US" sz="1800" dirty="0" err="1" smtClean="0"/>
              <a:t>Valeraldehyde</a:t>
            </a:r>
            <a:endParaRPr lang="en-US" sz="1800" dirty="0" smtClean="0"/>
          </a:p>
        </p:txBody>
      </p:sp>
      <p:sp>
        <p:nvSpPr>
          <p:cNvPr id="7" name="Rectangle 6"/>
          <p:cNvSpPr/>
          <p:nvPr/>
        </p:nvSpPr>
        <p:spPr>
          <a:xfrm>
            <a:off x="448055" y="2067657"/>
            <a:ext cx="3077871" cy="1938528"/>
          </a:xfrm>
          <a:prstGeom prst="rect">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solidFill>
                  <a:schemeClr val="tx1"/>
                </a:solidFill>
                <a:latin typeface="Arial Black" pitchFamily="34" charset="0"/>
              </a:rPr>
              <a:t>FEMA LISTED</a:t>
            </a:r>
          </a:p>
          <a:p>
            <a:pPr algn="ctr">
              <a:defRPr/>
            </a:pPr>
            <a:endParaRPr lang="en-US" sz="1600" dirty="0">
              <a:solidFill>
                <a:schemeClr val="tx1"/>
              </a:solidFill>
              <a:latin typeface="Arial Black" pitchFamily="34" charset="0"/>
            </a:endParaRPr>
          </a:p>
          <a:p>
            <a:pPr algn="ctr">
              <a:defRPr/>
            </a:pPr>
            <a:r>
              <a:rPr lang="en-US" sz="1600" dirty="0">
                <a:solidFill>
                  <a:schemeClr val="tx1"/>
                </a:solidFill>
                <a:latin typeface="Arial Black" pitchFamily="34" charset="0"/>
              </a:rPr>
              <a:t>HIGH PRIORITY</a:t>
            </a:r>
          </a:p>
          <a:p>
            <a:pPr algn="ctr">
              <a:defRPr/>
            </a:pPr>
            <a:r>
              <a:rPr lang="en-US" sz="1600" dirty="0">
                <a:solidFill>
                  <a:schemeClr val="tx1"/>
                </a:solidFill>
                <a:latin typeface="Arial Black" pitchFamily="34" charset="0"/>
              </a:rPr>
              <a:t>MATERIAL</a:t>
            </a:r>
          </a:p>
          <a:p>
            <a:pPr algn="ctr">
              <a:defRPr/>
            </a:pPr>
            <a:endParaRPr lang="en-US" sz="1600" dirty="0">
              <a:solidFill>
                <a:schemeClr val="tx1"/>
              </a:solidFill>
              <a:latin typeface="Arial Black" pitchFamily="34" charset="0"/>
            </a:endParaRPr>
          </a:p>
          <a:p>
            <a:pPr>
              <a:defRPr/>
            </a:pPr>
            <a:r>
              <a:rPr lang="en-US" sz="1100" dirty="0">
                <a:solidFill>
                  <a:schemeClr val="tx1"/>
                </a:solidFill>
                <a:latin typeface="Arial" pitchFamily="34" charset="0"/>
                <a:cs typeface="Arial" pitchFamily="34" charset="0"/>
              </a:rPr>
              <a:t>FOLLOW APPROPRIATE ENGINEERING AND PROCEDURAL CONTROLS TO MINIMIZE EXPOSURE</a:t>
            </a:r>
          </a:p>
        </p:txBody>
      </p:sp>
      <p:sp>
        <p:nvSpPr>
          <p:cNvPr id="50182" name="Slide Number Placeholder 17"/>
          <p:cNvSpPr>
            <a:spLocks noGrp="1"/>
          </p:cNvSpPr>
          <p:nvPr>
            <p:ph type="sldNum" sz="quarter" idx="12"/>
          </p:nvPr>
        </p:nvSpPr>
        <p:spPr>
          <a:noFill/>
        </p:spPr>
        <p:txBody>
          <a:bodyPr/>
          <a:lstStyle/>
          <a:p>
            <a:fld id="{16B01D63-320A-4EFA-ABB2-9EC25D557C3E}" type="slidenum">
              <a:rPr lang="en-US" smtClean="0"/>
              <a:pPr/>
              <a:t>20</a:t>
            </a:fld>
            <a:endParaRPr lang="en-US" smtClean="0"/>
          </a:p>
        </p:txBody>
      </p:sp>
      <p:sp>
        <p:nvSpPr>
          <p:cNvPr id="18" name="Text Box 8"/>
          <p:cNvSpPr txBox="1">
            <a:spLocks noChangeArrowheads="1"/>
          </p:cNvSpPr>
          <p:nvPr/>
        </p:nvSpPr>
        <p:spPr bwMode="auto">
          <a:xfrm>
            <a:off x="448056" y="4006619"/>
            <a:ext cx="2712110" cy="200055"/>
          </a:xfrm>
          <a:prstGeom prst="rect">
            <a:avLst/>
          </a:prstGeom>
          <a:noFill/>
          <a:ln w="9525">
            <a:noFill/>
            <a:miter lim="800000"/>
            <a:headEnd/>
            <a:tailEnd/>
          </a:ln>
        </p:spPr>
        <p:txBody>
          <a:bodyPr wrap="square">
            <a:spAutoFit/>
          </a:bodyPr>
          <a:lstStyle/>
          <a:p>
            <a:pPr>
              <a:spcBef>
                <a:spcPct val="50000"/>
              </a:spcBef>
            </a:pPr>
            <a:r>
              <a:rPr lang="en-US" sz="700" dirty="0">
                <a:latin typeface="Tahoma" pitchFamily="34" charset="0"/>
              </a:rPr>
              <a:t> </a:t>
            </a:r>
            <a:r>
              <a:rPr lang="en-US" sz="700" dirty="0" smtClean="0">
                <a:latin typeface="Tahoma" pitchFamily="34" charset="0"/>
              </a:rPr>
              <a:t>Figure </a:t>
            </a:r>
            <a:r>
              <a:rPr lang="en-US" sz="700" dirty="0">
                <a:latin typeface="Tahoma" pitchFamily="34" charset="0"/>
              </a:rPr>
              <a:t>by National Jewish Health</a:t>
            </a:r>
          </a:p>
        </p:txBody>
      </p:sp>
      <p:sp>
        <p:nvSpPr>
          <p:cNvPr id="20" name="Rounded Rectangle 19"/>
          <p:cNvSpPr/>
          <p:nvPr/>
        </p:nvSpPr>
        <p:spPr>
          <a:xfrm>
            <a:off x="4464096" y="1035144"/>
            <a:ext cx="3270808" cy="441351"/>
          </a:xfrm>
          <a:prstGeom prst="round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509358" y="1035144"/>
            <a:ext cx="3180283" cy="461665"/>
          </a:xfrm>
          <a:prstGeom prst="rect">
            <a:avLst/>
          </a:prstGeom>
          <a:noFill/>
        </p:spPr>
        <p:txBody>
          <a:bodyPr wrap="square" rtlCol="0">
            <a:spAutoFit/>
          </a:bodyPr>
          <a:lstStyle/>
          <a:p>
            <a:pPr algn="ctr"/>
            <a:r>
              <a:rPr lang="en-US" sz="2400" dirty="0" err="1" smtClean="0"/>
              <a:t>Diacetyl</a:t>
            </a:r>
            <a:r>
              <a:rPr lang="en-US" sz="2400" dirty="0" smtClean="0"/>
              <a:t> &amp; Substitutes</a:t>
            </a:r>
            <a:endParaRPr lang="en-US" sz="2400" dirty="0"/>
          </a:p>
        </p:txBody>
      </p:sp>
      <p:sp>
        <p:nvSpPr>
          <p:cNvPr id="22" name="TextBox 21"/>
          <p:cNvSpPr txBox="1"/>
          <p:nvPr/>
        </p:nvSpPr>
        <p:spPr>
          <a:xfrm>
            <a:off x="4509359" y="2881044"/>
            <a:ext cx="3180283" cy="461665"/>
          </a:xfrm>
          <a:prstGeom prst="rect">
            <a:avLst/>
          </a:prstGeom>
          <a:noFill/>
        </p:spPr>
        <p:txBody>
          <a:bodyPr wrap="square" rtlCol="0">
            <a:spAutoFit/>
          </a:bodyPr>
          <a:lstStyle/>
          <a:p>
            <a:pPr algn="ctr"/>
            <a:r>
              <a:rPr lang="en-US" sz="2400" dirty="0" smtClean="0"/>
              <a:t>Other Flavorings</a:t>
            </a:r>
            <a:endParaRPr lang="en-US" sz="2400" dirty="0"/>
          </a:p>
        </p:txBody>
      </p:sp>
      <p:sp>
        <p:nvSpPr>
          <p:cNvPr id="24" name="Content Placeholder 4"/>
          <p:cNvSpPr txBox="1">
            <a:spLocks/>
          </p:cNvSpPr>
          <p:nvPr/>
        </p:nvSpPr>
        <p:spPr bwMode="auto">
          <a:xfrm>
            <a:off x="3702705" y="3415859"/>
            <a:ext cx="2590800" cy="290653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1800">
                <a:solidFill>
                  <a:schemeClr val="tx1"/>
                </a:solidFill>
                <a:latin typeface="+mn-lt"/>
              </a:defRPr>
            </a:lvl4pPr>
            <a:lvl5pPr marL="2057400" indent="-228600" algn="l" rtl="0" eaLnBrk="0" fontAlgn="base" hangingPunct="0">
              <a:spcBef>
                <a:spcPct val="20000"/>
              </a:spcBef>
              <a:spcAft>
                <a:spcPct val="0"/>
              </a:spcAft>
              <a:buChar char="»"/>
              <a:defRPr sz="1800">
                <a:solidFill>
                  <a:schemeClr val="tx1"/>
                </a:solidFill>
                <a:latin typeface="+mn-lt"/>
              </a:defRPr>
            </a:lvl5pPr>
            <a:lvl6pPr marL="2514600" indent="-228600" algn="l" rtl="0" fontAlgn="base">
              <a:spcBef>
                <a:spcPct val="20000"/>
              </a:spcBef>
              <a:spcAft>
                <a:spcPct val="0"/>
              </a:spcAft>
              <a:buChar char="»"/>
              <a:defRPr sz="1800">
                <a:solidFill>
                  <a:schemeClr val="tx1"/>
                </a:solidFill>
                <a:latin typeface="+mn-lt"/>
              </a:defRPr>
            </a:lvl6pPr>
            <a:lvl7pPr marL="2971800" indent="-228600" algn="l" rtl="0" fontAlgn="base">
              <a:spcBef>
                <a:spcPct val="20000"/>
              </a:spcBef>
              <a:spcAft>
                <a:spcPct val="0"/>
              </a:spcAft>
              <a:buChar char="»"/>
              <a:defRPr sz="1800">
                <a:solidFill>
                  <a:schemeClr val="tx1"/>
                </a:solidFill>
                <a:latin typeface="+mn-lt"/>
              </a:defRPr>
            </a:lvl7pPr>
            <a:lvl8pPr marL="3429000" indent="-228600" algn="l" rtl="0" fontAlgn="base">
              <a:spcBef>
                <a:spcPct val="20000"/>
              </a:spcBef>
              <a:spcAft>
                <a:spcPct val="0"/>
              </a:spcAft>
              <a:buChar char="»"/>
              <a:defRPr sz="1800">
                <a:solidFill>
                  <a:schemeClr val="tx1"/>
                </a:solidFill>
                <a:latin typeface="+mn-lt"/>
              </a:defRPr>
            </a:lvl8pPr>
            <a:lvl9pPr marL="3886200" indent="-228600" algn="l" rtl="0" fontAlgn="base">
              <a:spcBef>
                <a:spcPct val="20000"/>
              </a:spcBef>
              <a:spcAft>
                <a:spcPct val="0"/>
              </a:spcAft>
              <a:buChar char="»"/>
              <a:defRPr sz="1800">
                <a:solidFill>
                  <a:schemeClr val="tx1"/>
                </a:solidFill>
                <a:latin typeface="+mn-lt"/>
              </a:defRPr>
            </a:lvl9pPr>
          </a:lstStyle>
          <a:p>
            <a:pPr>
              <a:spcBef>
                <a:spcPts val="0"/>
              </a:spcBef>
            </a:pPr>
            <a:r>
              <a:rPr lang="en-US" sz="1800" dirty="0"/>
              <a:t>Acetaldehyde</a:t>
            </a:r>
          </a:p>
          <a:p>
            <a:pPr>
              <a:spcBef>
                <a:spcPts val="0"/>
              </a:spcBef>
            </a:pPr>
            <a:r>
              <a:rPr lang="en-US" sz="1800" dirty="0"/>
              <a:t>Acetic Acid</a:t>
            </a:r>
          </a:p>
          <a:p>
            <a:pPr>
              <a:spcBef>
                <a:spcPts val="0"/>
              </a:spcBef>
            </a:pPr>
            <a:r>
              <a:rPr lang="en-US" sz="1800" dirty="0" err="1"/>
              <a:t>Benzaldehyde</a:t>
            </a:r>
            <a:endParaRPr lang="en-US" sz="1800" dirty="0"/>
          </a:p>
          <a:p>
            <a:pPr>
              <a:spcBef>
                <a:spcPts val="0"/>
              </a:spcBef>
            </a:pPr>
            <a:r>
              <a:rPr lang="en-US" sz="1800" dirty="0"/>
              <a:t>Butyric Acid</a:t>
            </a:r>
          </a:p>
          <a:p>
            <a:pPr>
              <a:spcBef>
                <a:spcPts val="0"/>
              </a:spcBef>
            </a:pPr>
            <a:r>
              <a:rPr lang="en-US" sz="1800" dirty="0"/>
              <a:t>Ethyl </a:t>
            </a:r>
            <a:r>
              <a:rPr lang="en-US" sz="1800" dirty="0" smtClean="0"/>
              <a:t>Acrylate</a:t>
            </a:r>
            <a:endParaRPr lang="en-US" sz="1800" dirty="0"/>
          </a:p>
          <a:p>
            <a:pPr>
              <a:spcBef>
                <a:spcPts val="0"/>
              </a:spcBef>
            </a:pPr>
            <a:r>
              <a:rPr lang="en-US" sz="1800" dirty="0"/>
              <a:t>Formic Acid</a:t>
            </a:r>
          </a:p>
          <a:p>
            <a:pPr>
              <a:spcBef>
                <a:spcPts val="0"/>
              </a:spcBef>
            </a:pPr>
            <a:r>
              <a:rPr lang="en-US" sz="1800" dirty="0"/>
              <a:t>Furfural</a:t>
            </a:r>
          </a:p>
          <a:p>
            <a:pPr>
              <a:spcBef>
                <a:spcPts val="0"/>
              </a:spcBef>
            </a:pPr>
            <a:r>
              <a:rPr lang="en-US" sz="1800" dirty="0"/>
              <a:t>Hydrogen Sulfide</a:t>
            </a:r>
          </a:p>
          <a:p>
            <a:pPr>
              <a:spcBef>
                <a:spcPts val="0"/>
              </a:spcBef>
            </a:pPr>
            <a:r>
              <a:rPr lang="en-US" sz="1800" dirty="0" err="1"/>
              <a:t>Isobutyraldehyde</a:t>
            </a:r>
            <a:endParaRPr lang="en-US" sz="1800" dirty="0"/>
          </a:p>
          <a:p>
            <a:pPr>
              <a:spcBef>
                <a:spcPts val="0"/>
              </a:spcBef>
            </a:pPr>
            <a:r>
              <a:rPr lang="en-US" sz="1800" dirty="0" err="1"/>
              <a:t>Isobutryic</a:t>
            </a:r>
            <a:r>
              <a:rPr lang="en-US" sz="1800" dirty="0"/>
              <a:t> Acid</a:t>
            </a:r>
          </a:p>
          <a:p>
            <a:pPr marL="0" indent="0">
              <a:buNone/>
            </a:pPr>
            <a:endParaRPr lang="en-US" sz="2000" dirty="0" smtClean="0"/>
          </a:p>
        </p:txBody>
      </p:sp>
      <p:sp>
        <p:nvSpPr>
          <p:cNvPr id="25" name="Content Placeholder 4"/>
          <p:cNvSpPr txBox="1">
            <a:spLocks/>
          </p:cNvSpPr>
          <p:nvPr/>
        </p:nvSpPr>
        <p:spPr bwMode="auto">
          <a:xfrm>
            <a:off x="6052103" y="1624478"/>
            <a:ext cx="2590800" cy="1147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1800">
                <a:solidFill>
                  <a:schemeClr val="tx1"/>
                </a:solidFill>
                <a:latin typeface="+mn-lt"/>
              </a:defRPr>
            </a:lvl4pPr>
            <a:lvl5pPr marL="2057400" indent="-228600" algn="l" rtl="0" eaLnBrk="0" fontAlgn="base" hangingPunct="0">
              <a:spcBef>
                <a:spcPct val="20000"/>
              </a:spcBef>
              <a:spcAft>
                <a:spcPct val="0"/>
              </a:spcAft>
              <a:buChar char="»"/>
              <a:defRPr sz="1800">
                <a:solidFill>
                  <a:schemeClr val="tx1"/>
                </a:solidFill>
                <a:latin typeface="+mn-lt"/>
              </a:defRPr>
            </a:lvl5pPr>
            <a:lvl6pPr marL="2514600" indent="-228600" algn="l" rtl="0" fontAlgn="base">
              <a:spcBef>
                <a:spcPct val="20000"/>
              </a:spcBef>
              <a:spcAft>
                <a:spcPct val="0"/>
              </a:spcAft>
              <a:buChar char="»"/>
              <a:defRPr sz="1800">
                <a:solidFill>
                  <a:schemeClr val="tx1"/>
                </a:solidFill>
                <a:latin typeface="+mn-lt"/>
              </a:defRPr>
            </a:lvl6pPr>
            <a:lvl7pPr marL="2971800" indent="-228600" algn="l" rtl="0" fontAlgn="base">
              <a:spcBef>
                <a:spcPct val="20000"/>
              </a:spcBef>
              <a:spcAft>
                <a:spcPct val="0"/>
              </a:spcAft>
              <a:buChar char="»"/>
              <a:defRPr sz="1800">
                <a:solidFill>
                  <a:schemeClr val="tx1"/>
                </a:solidFill>
                <a:latin typeface="+mn-lt"/>
              </a:defRPr>
            </a:lvl7pPr>
            <a:lvl8pPr marL="3429000" indent="-228600" algn="l" rtl="0" fontAlgn="base">
              <a:spcBef>
                <a:spcPct val="20000"/>
              </a:spcBef>
              <a:spcAft>
                <a:spcPct val="0"/>
              </a:spcAft>
              <a:buChar char="»"/>
              <a:defRPr sz="1800">
                <a:solidFill>
                  <a:schemeClr val="tx1"/>
                </a:solidFill>
                <a:latin typeface="+mn-lt"/>
              </a:defRPr>
            </a:lvl8pPr>
            <a:lvl9pPr marL="3886200" indent="-228600" algn="l" rtl="0" fontAlgn="base">
              <a:spcBef>
                <a:spcPct val="20000"/>
              </a:spcBef>
              <a:spcAft>
                <a:spcPct val="0"/>
              </a:spcAft>
              <a:buChar char="»"/>
              <a:defRPr sz="1800">
                <a:solidFill>
                  <a:schemeClr val="tx1"/>
                </a:solidFill>
                <a:latin typeface="+mn-lt"/>
              </a:defRPr>
            </a:lvl9pPr>
          </a:lstStyle>
          <a:p>
            <a:pPr>
              <a:spcBef>
                <a:spcPts val="0"/>
              </a:spcBef>
            </a:pPr>
            <a:r>
              <a:rPr lang="en-US" sz="1800" dirty="0"/>
              <a:t>2,3-Hexanedione</a:t>
            </a:r>
          </a:p>
          <a:p>
            <a:pPr>
              <a:spcBef>
                <a:spcPts val="0"/>
              </a:spcBef>
            </a:pPr>
            <a:r>
              <a:rPr lang="en-US" sz="1800" dirty="0"/>
              <a:t>3,4-Hexanedione</a:t>
            </a:r>
          </a:p>
          <a:p>
            <a:pPr>
              <a:spcBef>
                <a:spcPts val="0"/>
              </a:spcBef>
            </a:pPr>
            <a:r>
              <a:rPr lang="en-US" sz="1800" dirty="0"/>
              <a:t>2,3-Pentanedione</a:t>
            </a:r>
          </a:p>
          <a:p>
            <a:pPr marL="0" indent="0">
              <a:buNone/>
            </a:pPr>
            <a:endParaRPr lang="en-US" sz="2000" dirty="0" smtClean="0"/>
          </a:p>
        </p:txBody>
      </p:sp>
      <p:sp>
        <p:nvSpPr>
          <p:cNvPr id="27" name="Rounded Rectangle 26"/>
          <p:cNvSpPr/>
          <p:nvPr/>
        </p:nvSpPr>
        <p:spPr>
          <a:xfrm>
            <a:off x="472782" y="4869125"/>
            <a:ext cx="3010686" cy="954107"/>
          </a:xfrm>
          <a:prstGeom prst="round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 name="Text Box 5"/>
          <p:cNvSpPr txBox="1">
            <a:spLocks noChangeArrowheads="1"/>
          </p:cNvSpPr>
          <p:nvPr/>
        </p:nvSpPr>
        <p:spPr bwMode="auto">
          <a:xfrm>
            <a:off x="471271" y="4869126"/>
            <a:ext cx="3054655" cy="954106"/>
          </a:xfrm>
          <a:prstGeom prst="rect">
            <a:avLst/>
          </a:prstGeom>
          <a:noFill/>
          <a:ln w="9525">
            <a:noFill/>
            <a:miter lim="800000"/>
            <a:headEnd/>
            <a:tailEnd/>
          </a:ln>
        </p:spPr>
        <p:txBody>
          <a:bodyPr>
            <a:spAutoFit/>
          </a:bodyPr>
          <a:lstStyle/>
          <a:p>
            <a:pPr algn="ctr" eaLnBrk="1" hangingPunct="1">
              <a:defRPr/>
            </a:pPr>
            <a:r>
              <a:rPr lang="en-US" dirty="0" smtClean="0">
                <a:latin typeface="+mn-lt"/>
              </a:rPr>
              <a:t>These flavorings may cause respiratory injury when not handled properly</a:t>
            </a:r>
            <a:r>
              <a:rPr lang="en-US" sz="2000" dirty="0" smtClean="0"/>
              <a:t>.</a:t>
            </a:r>
            <a:endParaRPr lang="en-US" sz="2000" dirty="0"/>
          </a:p>
        </p:txBody>
      </p:sp>
    </p:spTree>
    <p:custDataLst>
      <p:tags r:id="rId1"/>
    </p:custData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p:txBody>
          <a:bodyPr/>
          <a:lstStyle/>
          <a:p>
            <a:r>
              <a:rPr lang="en-US" sz="3600" dirty="0" smtClean="0"/>
              <a:t>What about natural flavoring complexes?</a:t>
            </a:r>
            <a:r>
              <a:rPr lang="en-US" dirty="0" smtClean="0"/>
              <a:t> </a:t>
            </a:r>
          </a:p>
        </p:txBody>
      </p:sp>
      <p:sp>
        <p:nvSpPr>
          <p:cNvPr id="51202" name="Content Placeholder 4"/>
          <p:cNvSpPr>
            <a:spLocks noGrp="1"/>
          </p:cNvSpPr>
          <p:nvPr>
            <p:ph idx="1"/>
          </p:nvPr>
        </p:nvSpPr>
        <p:spPr>
          <a:xfrm>
            <a:off x="4495800" y="1692865"/>
            <a:ext cx="4191000" cy="4114800"/>
          </a:xfrm>
        </p:spPr>
        <p:txBody>
          <a:bodyPr/>
          <a:lstStyle/>
          <a:p>
            <a:r>
              <a:rPr lang="en-US" sz="2400" dirty="0" smtClean="0"/>
              <a:t>Capsaicin</a:t>
            </a:r>
          </a:p>
          <a:p>
            <a:r>
              <a:rPr lang="en-US" sz="2400" dirty="0" smtClean="0"/>
              <a:t>Oils</a:t>
            </a:r>
          </a:p>
          <a:p>
            <a:pPr lvl="1"/>
            <a:r>
              <a:rPr lang="en-US" sz="2000" dirty="0" smtClean="0"/>
              <a:t>Balsam fir</a:t>
            </a:r>
          </a:p>
          <a:p>
            <a:pPr lvl="1"/>
            <a:r>
              <a:rPr lang="en-US" sz="2000" dirty="0" smtClean="0"/>
              <a:t>Bitter almond</a:t>
            </a:r>
          </a:p>
          <a:p>
            <a:pPr lvl="1"/>
            <a:r>
              <a:rPr lang="en-US" sz="2000" dirty="0" smtClean="0"/>
              <a:t>Garlic</a:t>
            </a:r>
          </a:p>
          <a:p>
            <a:pPr lvl="1"/>
            <a:r>
              <a:rPr lang="en-US" sz="2000" dirty="0" smtClean="0"/>
              <a:t>Grapefruit</a:t>
            </a:r>
          </a:p>
          <a:p>
            <a:pPr lvl="1"/>
            <a:r>
              <a:rPr lang="en-US" sz="2000" dirty="0" smtClean="0"/>
              <a:t>Lemon</a:t>
            </a:r>
          </a:p>
          <a:p>
            <a:pPr lvl="1"/>
            <a:r>
              <a:rPr lang="en-US" sz="2000" dirty="0" smtClean="0"/>
              <a:t>Lime</a:t>
            </a:r>
          </a:p>
          <a:p>
            <a:pPr lvl="1"/>
            <a:r>
              <a:rPr lang="en-US" sz="2000" dirty="0" smtClean="0"/>
              <a:t>Mustard</a:t>
            </a:r>
          </a:p>
          <a:p>
            <a:pPr lvl="1"/>
            <a:r>
              <a:rPr lang="en-US" sz="2000" dirty="0" smtClean="0"/>
              <a:t>Onion</a:t>
            </a:r>
          </a:p>
          <a:p>
            <a:pPr lvl="1"/>
            <a:r>
              <a:rPr lang="en-US" sz="2000" dirty="0" smtClean="0"/>
              <a:t>Orange</a:t>
            </a:r>
          </a:p>
        </p:txBody>
      </p:sp>
      <p:pic>
        <p:nvPicPr>
          <p:cNvPr id="51203" name="Picture 5"/>
          <p:cNvPicPr>
            <a:picLocks noChangeAspect="1"/>
          </p:cNvPicPr>
          <p:nvPr/>
        </p:nvPicPr>
        <p:blipFill>
          <a:blip r:embed="rId4" cstate="print"/>
          <a:srcRect/>
          <a:stretch>
            <a:fillRect/>
          </a:stretch>
        </p:blipFill>
        <p:spPr bwMode="auto">
          <a:xfrm>
            <a:off x="457200" y="1737845"/>
            <a:ext cx="3657600" cy="3657600"/>
          </a:xfrm>
          <a:prstGeom prst="rect">
            <a:avLst/>
          </a:prstGeom>
          <a:noFill/>
          <a:ln w="9525">
            <a:noFill/>
            <a:miter lim="800000"/>
            <a:headEnd/>
            <a:tailEnd/>
          </a:ln>
        </p:spPr>
      </p:pic>
      <p:sp>
        <p:nvSpPr>
          <p:cNvPr id="51204" name="Rectangle 6"/>
          <p:cNvSpPr>
            <a:spLocks noChangeArrowheads="1"/>
          </p:cNvSpPr>
          <p:nvPr/>
        </p:nvSpPr>
        <p:spPr bwMode="auto">
          <a:xfrm>
            <a:off x="396875" y="5395445"/>
            <a:ext cx="3789363" cy="215900"/>
          </a:xfrm>
          <a:prstGeom prst="rect">
            <a:avLst/>
          </a:prstGeom>
          <a:noFill/>
          <a:ln w="9525">
            <a:noFill/>
            <a:miter lim="800000"/>
            <a:headEnd/>
            <a:tailEnd/>
          </a:ln>
        </p:spPr>
        <p:txBody>
          <a:bodyPr wrap="none">
            <a:spAutoFit/>
          </a:bodyPr>
          <a:lstStyle/>
          <a:p>
            <a:r>
              <a:rPr lang="en-US" sz="800" dirty="0">
                <a:latin typeface="+mj-lt"/>
              </a:rPr>
              <a:t>Photo by Scott Bauer available under public domain from </a:t>
            </a:r>
            <a:r>
              <a:rPr lang="en-US" sz="800" dirty="0">
                <a:solidFill>
                  <a:schemeClr val="tx2"/>
                </a:solidFill>
                <a:latin typeface="+mj-lt"/>
                <a:hlinkClick r:id="rId5"/>
              </a:rPr>
              <a:t>Wikimedia Commons</a:t>
            </a:r>
            <a:endParaRPr lang="en-US" sz="800" dirty="0">
              <a:solidFill>
                <a:schemeClr val="tx2"/>
              </a:solidFill>
              <a:latin typeface="+mj-lt"/>
            </a:endParaRPr>
          </a:p>
        </p:txBody>
      </p:sp>
      <p:sp>
        <p:nvSpPr>
          <p:cNvPr id="51205" name="Slide Number Placeholder 7"/>
          <p:cNvSpPr>
            <a:spLocks noGrp="1"/>
          </p:cNvSpPr>
          <p:nvPr>
            <p:ph type="sldNum" sz="quarter" idx="12"/>
          </p:nvPr>
        </p:nvSpPr>
        <p:spPr>
          <a:noFill/>
        </p:spPr>
        <p:txBody>
          <a:bodyPr/>
          <a:lstStyle/>
          <a:p>
            <a:fld id="{AFFB285C-F166-472B-B4B9-402B07E576DC}" type="slidenum">
              <a:rPr lang="en-US" smtClean="0"/>
              <a:pPr/>
              <a:t>21</a:t>
            </a:fld>
            <a:endParaRPr lang="en-US" smtClean="0"/>
          </a:p>
        </p:txBody>
      </p:sp>
      <p:sp>
        <p:nvSpPr>
          <p:cNvPr id="7" name="Rounded Rectangle 6"/>
          <p:cNvSpPr/>
          <p:nvPr/>
        </p:nvSpPr>
        <p:spPr>
          <a:xfrm>
            <a:off x="772705" y="5991482"/>
            <a:ext cx="7762014" cy="606830"/>
          </a:xfrm>
          <a:prstGeom prst="round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Text Box 5"/>
          <p:cNvSpPr txBox="1">
            <a:spLocks noChangeArrowheads="1"/>
          </p:cNvSpPr>
          <p:nvPr/>
        </p:nvSpPr>
        <p:spPr bwMode="auto">
          <a:xfrm>
            <a:off x="803211" y="5956343"/>
            <a:ext cx="7875373" cy="677108"/>
          </a:xfrm>
          <a:prstGeom prst="rect">
            <a:avLst/>
          </a:prstGeom>
          <a:noFill/>
          <a:ln w="9525">
            <a:noFill/>
            <a:miter lim="800000"/>
            <a:headEnd/>
            <a:tailEnd/>
          </a:ln>
        </p:spPr>
        <p:txBody>
          <a:bodyPr wrap="square">
            <a:spAutoFit/>
          </a:bodyPr>
          <a:lstStyle/>
          <a:p>
            <a:pPr algn="ctr" eaLnBrk="1" hangingPunct="1">
              <a:defRPr/>
            </a:pPr>
            <a:r>
              <a:rPr lang="en-US" dirty="0" smtClean="0">
                <a:latin typeface="+mn-lt"/>
              </a:rPr>
              <a:t>Natural flavoring complexes may also cause irritation and respiratory symptoms when not handled properly</a:t>
            </a:r>
            <a:r>
              <a:rPr lang="en-US" sz="2000" dirty="0" smtClean="0"/>
              <a:t>.</a:t>
            </a:r>
            <a:endParaRPr lang="en-US" sz="2000" dirty="0"/>
          </a:p>
        </p:txBody>
      </p:sp>
    </p:spTree>
    <p:custDataLst>
      <p:tags r:id="rId1"/>
    </p:custData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6"/>
          <p:cNvSpPr>
            <a:spLocks noGrp="1" noChangeArrowheads="1"/>
          </p:cNvSpPr>
          <p:nvPr>
            <p:ph type="title" idx="4294967295"/>
          </p:nvPr>
        </p:nvSpPr>
        <p:spPr>
          <a:xfrm>
            <a:off x="381000" y="0"/>
            <a:ext cx="8763000" cy="1676400"/>
          </a:xfrm>
        </p:spPr>
        <p:txBody>
          <a:bodyPr/>
          <a:lstStyle/>
          <a:p>
            <a:pPr eaLnBrk="1" hangingPunct="1"/>
            <a:r>
              <a:rPr lang="en-US" sz="3600" smtClean="0"/>
              <a:t>Health Effects and Medical Surveillance</a:t>
            </a:r>
            <a:br>
              <a:rPr lang="en-US" sz="3600" smtClean="0"/>
            </a:br>
            <a:r>
              <a:rPr lang="en-US" sz="3600" smtClean="0"/>
              <a:t/>
            </a:r>
            <a:br>
              <a:rPr lang="en-US" sz="3600" smtClean="0"/>
            </a:br>
            <a:r>
              <a:rPr lang="en-US" sz="3600" smtClean="0"/>
              <a:t>Training Objectives</a:t>
            </a:r>
          </a:p>
        </p:txBody>
      </p:sp>
      <p:sp>
        <p:nvSpPr>
          <p:cNvPr id="16386" name="Content Placeholder 1"/>
          <p:cNvSpPr>
            <a:spLocks noGrp="1"/>
          </p:cNvSpPr>
          <p:nvPr>
            <p:ph idx="4294967295"/>
          </p:nvPr>
        </p:nvSpPr>
        <p:spPr>
          <a:xfrm>
            <a:off x="685800" y="2057400"/>
            <a:ext cx="7772400" cy="4572000"/>
          </a:xfrm>
        </p:spPr>
        <p:txBody>
          <a:bodyPr/>
          <a:lstStyle/>
          <a:p>
            <a:r>
              <a:rPr lang="en-US" smtClean="0"/>
              <a:t>Learn about respiratory health effects </a:t>
            </a:r>
          </a:p>
          <a:p>
            <a:r>
              <a:rPr lang="en-US" smtClean="0"/>
              <a:t>Learn methods to detect possible flavoring-related health effects</a:t>
            </a:r>
          </a:p>
          <a:p>
            <a:r>
              <a:rPr lang="en-US" smtClean="0"/>
              <a:t>Understand the importance of medical surveillance </a:t>
            </a:r>
          </a:p>
        </p:txBody>
      </p:sp>
      <p:sp>
        <p:nvSpPr>
          <p:cNvPr id="16387" name="Slide Number Placeholder 3"/>
          <p:cNvSpPr txBox="1">
            <a:spLocks noGrp="1"/>
          </p:cNvSpPr>
          <p:nvPr/>
        </p:nvSpPr>
        <p:spPr bwMode="auto">
          <a:xfrm>
            <a:off x="7208838" y="6477000"/>
            <a:ext cx="1905000" cy="381000"/>
          </a:xfrm>
          <a:prstGeom prst="rect">
            <a:avLst/>
          </a:prstGeom>
          <a:noFill/>
          <a:ln w="9525">
            <a:noFill/>
            <a:miter lim="800000"/>
            <a:headEnd/>
            <a:tailEnd/>
          </a:ln>
        </p:spPr>
        <p:txBody>
          <a:bodyPr/>
          <a:lstStyle/>
          <a:p>
            <a:pPr algn="r"/>
            <a:fld id="{5A2CDCA6-8259-4516-889C-AD2E054B88F4}" type="slidenum">
              <a:rPr lang="en-US" sz="1400">
                <a:latin typeface="Tahoma" pitchFamily="34" charset="0"/>
                <a:cs typeface="Tahoma" pitchFamily="34" charset="0"/>
              </a:rPr>
              <a:pPr algn="r"/>
              <a:t>22</a:t>
            </a:fld>
            <a:endParaRPr lang="en-US" sz="1400" dirty="0">
              <a:latin typeface="Tahoma" pitchFamily="34" charset="0"/>
              <a:cs typeface="Tahoma" pitchFamily="34" charset="0"/>
            </a:endParaRPr>
          </a:p>
        </p:txBody>
      </p:sp>
    </p:spTree>
    <p:custDataLst>
      <p:tags r:id="rId1"/>
    </p:custDataLst>
    <p:extLst>
      <p:ext uri="{BB962C8B-B14F-4D97-AF65-F5344CB8AC3E}">
        <p14:creationId xmlns:p14="http://schemas.microsoft.com/office/powerpoint/2010/main" val="4705854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r>
              <a:rPr lang="en-US" dirty="0" smtClean="0"/>
              <a:t>Definitions</a:t>
            </a:r>
          </a:p>
        </p:txBody>
      </p:sp>
      <p:sp>
        <p:nvSpPr>
          <p:cNvPr id="25602" name="Content Placeholder 2"/>
          <p:cNvSpPr>
            <a:spLocks noGrp="1"/>
          </p:cNvSpPr>
          <p:nvPr>
            <p:ph idx="1"/>
          </p:nvPr>
        </p:nvSpPr>
        <p:spPr>
          <a:xfrm>
            <a:off x="411917" y="1082473"/>
            <a:ext cx="6424079" cy="3460750"/>
          </a:xfrm>
        </p:spPr>
        <p:txBody>
          <a:bodyPr/>
          <a:lstStyle/>
          <a:p>
            <a:r>
              <a:rPr lang="en-US" sz="2400" dirty="0" smtClean="0"/>
              <a:t>Airways</a:t>
            </a:r>
          </a:p>
          <a:p>
            <a:pPr lvl="1"/>
            <a:r>
              <a:rPr lang="en-US" sz="2000" dirty="0" smtClean="0"/>
              <a:t>The tubes that carry air into and out of </a:t>
            </a:r>
          </a:p>
          <a:p>
            <a:pPr marL="457200" lvl="1" indent="0">
              <a:buNone/>
            </a:pPr>
            <a:r>
              <a:rPr lang="en-US" sz="2000" dirty="0" smtClean="0"/>
              <a:t>    your lungs</a:t>
            </a:r>
          </a:p>
          <a:p>
            <a:r>
              <a:rPr lang="en-US" sz="2400" dirty="0" smtClean="0"/>
              <a:t>Airway Disease</a:t>
            </a:r>
          </a:p>
          <a:p>
            <a:pPr lvl="1"/>
            <a:r>
              <a:rPr lang="en-US" sz="2000" dirty="0" smtClean="0"/>
              <a:t>Airways become narrowed.</a:t>
            </a:r>
          </a:p>
          <a:p>
            <a:pPr lvl="1"/>
            <a:r>
              <a:rPr lang="en-US" sz="2000" dirty="0" smtClean="0"/>
              <a:t>Causes slowing of the flow of air </a:t>
            </a:r>
            <a:r>
              <a:rPr lang="en-US" sz="2000" dirty="0"/>
              <a:t>into</a:t>
            </a:r>
            <a:endParaRPr lang="en-US" sz="2000" dirty="0" smtClean="0"/>
          </a:p>
          <a:p>
            <a:pPr marL="457200" lvl="1" indent="0">
              <a:buNone/>
            </a:pPr>
            <a:r>
              <a:rPr lang="en-US" sz="2000" dirty="0" smtClean="0"/>
              <a:t>    and out of your lungs</a:t>
            </a:r>
          </a:p>
          <a:p>
            <a:r>
              <a:rPr lang="en-US" sz="2400" dirty="0" smtClean="0"/>
              <a:t>Bronchiolitis </a:t>
            </a:r>
            <a:r>
              <a:rPr lang="en-US" sz="2400" dirty="0" err="1" smtClean="0"/>
              <a:t>Obliterans</a:t>
            </a:r>
            <a:r>
              <a:rPr lang="en-US" sz="2400" dirty="0" smtClean="0"/>
              <a:t> Syndrome (BOS)</a:t>
            </a:r>
          </a:p>
          <a:p>
            <a:pPr lvl="1" eaLnBrk="1" hangingPunct="1"/>
            <a:r>
              <a:rPr lang="en-US" sz="2000" dirty="0" smtClean="0"/>
              <a:t>Airway disease in small airways in the lungs</a:t>
            </a:r>
          </a:p>
          <a:p>
            <a:pPr lvl="1" eaLnBrk="1" hangingPunct="1"/>
            <a:r>
              <a:rPr lang="en-US" sz="2000" dirty="0" smtClean="0"/>
              <a:t>Injury from a chemical or </a:t>
            </a:r>
            <a:r>
              <a:rPr lang="en-US" sz="2000" dirty="0"/>
              <a:t>infection</a:t>
            </a:r>
          </a:p>
          <a:p>
            <a:pPr lvl="1" eaLnBrk="1" hangingPunct="1"/>
            <a:r>
              <a:rPr lang="en-US" sz="2000" dirty="0" smtClean="0"/>
              <a:t>Scars form, causing airways to narrow.</a:t>
            </a:r>
          </a:p>
          <a:p>
            <a:pPr lvl="2" eaLnBrk="1" hangingPunct="1"/>
            <a:r>
              <a:rPr lang="en-US" sz="1800" dirty="0"/>
              <a:t>A</a:t>
            </a:r>
            <a:r>
              <a:rPr lang="en-US" sz="1800" dirty="0" smtClean="0"/>
              <a:t>ssociated with exposure to </a:t>
            </a:r>
            <a:r>
              <a:rPr lang="en-US" sz="1800" dirty="0" err="1" smtClean="0"/>
              <a:t>diacetyl</a:t>
            </a:r>
            <a:r>
              <a:rPr lang="en-US" sz="1800" dirty="0" smtClean="0"/>
              <a:t> </a:t>
            </a:r>
          </a:p>
          <a:p>
            <a:pPr lvl="2" eaLnBrk="1" hangingPunct="1"/>
            <a:r>
              <a:rPr lang="en-US" sz="1800" dirty="0" smtClean="0"/>
              <a:t>Possibly </a:t>
            </a:r>
            <a:r>
              <a:rPr lang="en-US" sz="1800" dirty="0" err="1" smtClean="0"/>
              <a:t>diacetyl</a:t>
            </a:r>
            <a:r>
              <a:rPr lang="en-US" sz="1800" dirty="0" smtClean="0"/>
              <a:t> substitutes</a:t>
            </a:r>
          </a:p>
        </p:txBody>
      </p:sp>
      <p:sp>
        <p:nvSpPr>
          <p:cNvPr id="18435" name="Slide Number Placeholder 5"/>
          <p:cNvSpPr>
            <a:spLocks noGrp="1"/>
          </p:cNvSpPr>
          <p:nvPr>
            <p:ph type="sldNum" sz="quarter" idx="12"/>
          </p:nvPr>
        </p:nvSpPr>
        <p:spPr>
          <a:noFill/>
        </p:spPr>
        <p:txBody>
          <a:bodyPr/>
          <a:lstStyle/>
          <a:p>
            <a:fld id="{447036B0-33B1-4F10-AB5F-8E7B9757E6E4}" type="slidenum">
              <a:rPr lang="en-US" smtClean="0">
                <a:solidFill>
                  <a:srgbClr val="000000"/>
                </a:solidFill>
              </a:rPr>
              <a:pPr/>
              <a:t>23</a:t>
            </a:fld>
            <a:endParaRPr lang="en-US" dirty="0" smtClean="0">
              <a:solidFill>
                <a:srgbClr val="000000"/>
              </a:solidFill>
            </a:endParaRPr>
          </a:p>
        </p:txBody>
      </p:sp>
      <p:sp>
        <p:nvSpPr>
          <p:cNvPr id="18437" name="TextBox 2"/>
          <p:cNvSpPr txBox="1">
            <a:spLocks noChangeArrowheads="1"/>
          </p:cNvSpPr>
          <p:nvPr/>
        </p:nvSpPr>
        <p:spPr bwMode="auto">
          <a:xfrm>
            <a:off x="6831983" y="875290"/>
            <a:ext cx="1829718" cy="400110"/>
          </a:xfrm>
          <a:prstGeom prst="rect">
            <a:avLst/>
          </a:prstGeom>
          <a:noFill/>
          <a:ln w="9525">
            <a:noFill/>
            <a:miter lim="800000"/>
            <a:headEnd/>
            <a:tailEnd/>
          </a:ln>
        </p:spPr>
        <p:txBody>
          <a:bodyPr wrap="square">
            <a:spAutoFit/>
          </a:bodyPr>
          <a:lstStyle/>
          <a:p>
            <a:pPr fontAlgn="base">
              <a:spcBef>
                <a:spcPct val="0"/>
              </a:spcBef>
              <a:spcAft>
                <a:spcPct val="0"/>
              </a:spcAft>
            </a:pPr>
            <a:r>
              <a:rPr lang="en-US" sz="2000" dirty="0">
                <a:solidFill>
                  <a:srgbClr val="000000"/>
                </a:solidFill>
              </a:rPr>
              <a:t>Normal Airway</a:t>
            </a:r>
          </a:p>
        </p:txBody>
      </p:sp>
      <p:sp>
        <p:nvSpPr>
          <p:cNvPr id="18438" name="TextBox 3"/>
          <p:cNvSpPr txBox="1">
            <a:spLocks noChangeArrowheads="1"/>
          </p:cNvSpPr>
          <p:nvPr/>
        </p:nvSpPr>
        <p:spPr bwMode="auto">
          <a:xfrm>
            <a:off x="6792456" y="3213565"/>
            <a:ext cx="2095170" cy="246221"/>
          </a:xfrm>
          <a:prstGeom prst="rect">
            <a:avLst/>
          </a:prstGeom>
          <a:noFill/>
          <a:ln w="9525">
            <a:noFill/>
            <a:miter lim="800000"/>
            <a:headEnd/>
            <a:tailEnd/>
          </a:ln>
        </p:spPr>
        <p:txBody>
          <a:bodyPr wrap="square">
            <a:spAutoFit/>
          </a:bodyPr>
          <a:lstStyle/>
          <a:p>
            <a:pPr fontAlgn="base">
              <a:spcBef>
                <a:spcPct val="0"/>
              </a:spcBef>
              <a:spcAft>
                <a:spcPct val="0"/>
              </a:spcAft>
            </a:pPr>
            <a:r>
              <a:rPr lang="en-US" sz="1000" dirty="0">
                <a:solidFill>
                  <a:srgbClr val="000000"/>
                </a:solidFill>
              </a:rPr>
              <a:t>Image by National Jewish Health</a:t>
            </a:r>
          </a:p>
        </p:txBody>
      </p:sp>
      <p:sp>
        <p:nvSpPr>
          <p:cNvPr id="18440" name="Text Box 8"/>
          <p:cNvSpPr txBox="1">
            <a:spLocks noChangeArrowheads="1"/>
          </p:cNvSpPr>
          <p:nvPr/>
        </p:nvSpPr>
        <p:spPr bwMode="auto">
          <a:xfrm>
            <a:off x="7424738" y="5172075"/>
            <a:ext cx="1282700" cy="366713"/>
          </a:xfrm>
          <a:prstGeom prst="rect">
            <a:avLst/>
          </a:prstGeom>
          <a:noFill/>
          <a:ln w="9525">
            <a:noFill/>
            <a:miter lim="800000"/>
            <a:headEnd/>
            <a:tailEnd/>
          </a:ln>
          <a:effectLst/>
        </p:spPr>
        <p:txBody>
          <a:bodyPr>
            <a:spAutoFit/>
          </a:bodyPr>
          <a:lstStyle/>
          <a:p>
            <a:pPr fontAlgn="base">
              <a:spcBef>
                <a:spcPct val="50000"/>
              </a:spcBef>
              <a:spcAft>
                <a:spcPct val="0"/>
              </a:spcAft>
            </a:pPr>
            <a:endParaRPr lang="en-US">
              <a:solidFill>
                <a:srgbClr val="000000"/>
              </a:solidFill>
              <a:latin typeface="Arial" charset="0"/>
            </a:endParaRPr>
          </a:p>
        </p:txBody>
      </p:sp>
      <p:pic>
        <p:nvPicPr>
          <p:cNvPr id="2" name="Picture 1" descr="Normal.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856017" y="1275400"/>
            <a:ext cx="1789830" cy="1780137"/>
          </a:xfrm>
          <a:prstGeom prst="rect">
            <a:avLst/>
          </a:prstGeom>
          <a:effectLst>
            <a:outerShdw blurRad="50800" dist="38100" dir="2700000" algn="tl" rotWithShape="0">
              <a:prstClr val="black">
                <a:alpha val="40000"/>
              </a:prstClr>
            </a:outerShdw>
          </a:effectLst>
        </p:spPr>
      </p:pic>
      <p:sp>
        <p:nvSpPr>
          <p:cNvPr id="24" name="TextBox 2"/>
          <p:cNvSpPr txBox="1">
            <a:spLocks noChangeArrowheads="1"/>
          </p:cNvSpPr>
          <p:nvPr/>
        </p:nvSpPr>
        <p:spPr bwMode="auto">
          <a:xfrm>
            <a:off x="6877559" y="3694891"/>
            <a:ext cx="1829718" cy="400110"/>
          </a:xfrm>
          <a:prstGeom prst="rect">
            <a:avLst/>
          </a:prstGeom>
          <a:noFill/>
          <a:ln w="9525">
            <a:noFill/>
            <a:miter lim="800000"/>
            <a:headEnd/>
            <a:tailEnd/>
          </a:ln>
        </p:spPr>
        <p:txBody>
          <a:bodyPr wrap="square">
            <a:spAutoFit/>
          </a:bodyPr>
          <a:lstStyle/>
          <a:p>
            <a:pPr algn="ctr" fontAlgn="base">
              <a:spcBef>
                <a:spcPct val="0"/>
              </a:spcBef>
              <a:spcAft>
                <a:spcPct val="0"/>
              </a:spcAft>
            </a:pPr>
            <a:r>
              <a:rPr lang="en-US" sz="2000" dirty="0">
                <a:solidFill>
                  <a:srgbClr val="000000"/>
                </a:solidFill>
              </a:rPr>
              <a:t>Narrow Airway</a:t>
            </a:r>
          </a:p>
        </p:txBody>
      </p:sp>
      <p:sp>
        <p:nvSpPr>
          <p:cNvPr id="25" name="TextBox 3"/>
          <p:cNvSpPr txBox="1">
            <a:spLocks noChangeArrowheads="1"/>
          </p:cNvSpPr>
          <p:nvPr/>
        </p:nvSpPr>
        <p:spPr bwMode="auto">
          <a:xfrm>
            <a:off x="6789285" y="6242428"/>
            <a:ext cx="2095170" cy="246221"/>
          </a:xfrm>
          <a:prstGeom prst="rect">
            <a:avLst/>
          </a:prstGeom>
          <a:noFill/>
          <a:ln w="9525">
            <a:noFill/>
            <a:miter lim="800000"/>
            <a:headEnd/>
            <a:tailEnd/>
          </a:ln>
        </p:spPr>
        <p:txBody>
          <a:bodyPr wrap="square">
            <a:spAutoFit/>
          </a:bodyPr>
          <a:lstStyle/>
          <a:p>
            <a:pPr fontAlgn="base">
              <a:spcBef>
                <a:spcPct val="0"/>
              </a:spcBef>
              <a:spcAft>
                <a:spcPct val="0"/>
              </a:spcAft>
            </a:pPr>
            <a:r>
              <a:rPr lang="en-US" sz="1000" dirty="0">
                <a:solidFill>
                  <a:srgbClr val="000000"/>
                </a:solidFill>
              </a:rPr>
              <a:t>Image by National Jewish Health</a:t>
            </a:r>
          </a:p>
        </p:txBody>
      </p:sp>
      <p:grpSp>
        <p:nvGrpSpPr>
          <p:cNvPr id="4" name="Group 3"/>
          <p:cNvGrpSpPr/>
          <p:nvPr/>
        </p:nvGrpSpPr>
        <p:grpSpPr>
          <a:xfrm>
            <a:off x="6877559" y="4216085"/>
            <a:ext cx="2081379" cy="1846388"/>
            <a:chOff x="6877559" y="4095001"/>
            <a:chExt cx="2081379" cy="1846388"/>
          </a:xfrm>
        </p:grpSpPr>
        <p:pic>
          <p:nvPicPr>
            <p:cNvPr id="27" name="Picture 26" descr="Late_BO.pn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877559" y="4095001"/>
              <a:ext cx="1704777" cy="1695545"/>
            </a:xfrm>
            <a:prstGeom prst="rect">
              <a:avLst/>
            </a:prstGeom>
          </p:spPr>
        </p:pic>
        <p:sp>
          <p:nvSpPr>
            <p:cNvPr id="28" name="TextBox 6"/>
            <p:cNvSpPr txBox="1">
              <a:spLocks noChangeArrowheads="1"/>
            </p:cNvSpPr>
            <p:nvPr/>
          </p:nvSpPr>
          <p:spPr bwMode="auto">
            <a:xfrm>
              <a:off x="8164380" y="5541279"/>
              <a:ext cx="794558" cy="400110"/>
            </a:xfrm>
            <a:prstGeom prst="rect">
              <a:avLst/>
            </a:prstGeom>
            <a:noFill/>
            <a:ln w="9525">
              <a:noFill/>
              <a:miter lim="800000"/>
              <a:headEnd/>
              <a:tailEnd/>
            </a:ln>
          </p:spPr>
          <p:txBody>
            <a:bodyPr wrap="none">
              <a:spAutoFit/>
            </a:bodyPr>
            <a:lstStyle/>
            <a:p>
              <a:pPr algn="ctr" fontAlgn="base">
                <a:spcBef>
                  <a:spcPct val="0"/>
                </a:spcBef>
                <a:spcAft>
                  <a:spcPct val="0"/>
                </a:spcAft>
              </a:pPr>
              <a:r>
                <a:rPr lang="en-US" sz="1000" dirty="0">
                  <a:solidFill>
                    <a:srgbClr val="000000"/>
                  </a:solidFill>
                </a:rPr>
                <a:t>Permanent</a:t>
              </a:r>
            </a:p>
            <a:p>
              <a:pPr algn="ctr" fontAlgn="base">
                <a:spcBef>
                  <a:spcPct val="0"/>
                </a:spcBef>
                <a:spcAft>
                  <a:spcPct val="0"/>
                </a:spcAft>
              </a:pPr>
              <a:r>
                <a:rPr lang="en-US" sz="1000" dirty="0">
                  <a:solidFill>
                    <a:srgbClr val="000000"/>
                  </a:solidFill>
                </a:rPr>
                <a:t>Scarring</a:t>
              </a:r>
            </a:p>
          </p:txBody>
        </p:sp>
        <p:cxnSp>
          <p:nvCxnSpPr>
            <p:cNvPr id="29" name="Straight Connector 28"/>
            <p:cNvCxnSpPr/>
            <p:nvPr/>
          </p:nvCxnSpPr>
          <p:spPr>
            <a:xfrm flipH="1" flipV="1">
              <a:off x="7848342" y="5139279"/>
              <a:ext cx="515610" cy="466741"/>
            </a:xfrm>
            <a:prstGeom prst="line">
              <a:avLst/>
            </a:prstGeom>
            <a:effectLst/>
          </p:spPr>
          <p:style>
            <a:lnRef idx="2">
              <a:schemeClr val="dk1"/>
            </a:lnRef>
            <a:fillRef idx="0">
              <a:schemeClr val="dk1"/>
            </a:fillRef>
            <a:effectRef idx="1">
              <a:schemeClr val="dk1"/>
            </a:effectRef>
            <a:fontRef idx="minor">
              <a:schemeClr val="tx1"/>
            </a:fontRef>
          </p:style>
        </p:cxnSp>
      </p:grpSp>
    </p:spTree>
    <p:custDataLst>
      <p:tags r:id="rId1"/>
    </p:custDataLst>
    <p:extLst>
      <p:ext uri="{BB962C8B-B14F-4D97-AF65-F5344CB8AC3E}">
        <p14:creationId xmlns:p14="http://schemas.microsoft.com/office/powerpoint/2010/main" val="17111088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772705" y="3489682"/>
            <a:ext cx="4485095" cy="1089633"/>
          </a:xfrm>
          <a:prstGeom prst="round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20481" name="Rectangle 2"/>
          <p:cNvSpPr>
            <a:spLocks noGrp="1" noChangeArrowheads="1"/>
          </p:cNvSpPr>
          <p:nvPr>
            <p:ph type="title" idx="4294967295"/>
          </p:nvPr>
        </p:nvSpPr>
        <p:spPr>
          <a:xfrm>
            <a:off x="381000" y="152400"/>
            <a:ext cx="8763000" cy="762000"/>
          </a:xfrm>
        </p:spPr>
        <p:txBody>
          <a:bodyPr/>
          <a:lstStyle/>
          <a:p>
            <a:pPr eaLnBrk="1" hangingPunct="1"/>
            <a:r>
              <a:rPr lang="en-US" dirty="0" smtClean="0"/>
              <a:t>Respiratory Health Effects</a:t>
            </a:r>
          </a:p>
        </p:txBody>
      </p:sp>
      <p:sp>
        <p:nvSpPr>
          <p:cNvPr id="54274" name="Rectangle 7"/>
          <p:cNvSpPr>
            <a:spLocks noGrp="1" noChangeArrowheads="1"/>
          </p:cNvSpPr>
          <p:nvPr>
            <p:ph type="body" sz="half" idx="4294967295"/>
          </p:nvPr>
        </p:nvSpPr>
        <p:spPr>
          <a:xfrm>
            <a:off x="282575" y="990600"/>
            <a:ext cx="5123143" cy="5991225"/>
          </a:xfrm>
        </p:spPr>
        <p:txBody>
          <a:bodyPr/>
          <a:lstStyle/>
          <a:p>
            <a:pPr eaLnBrk="1" hangingPunct="1">
              <a:defRPr/>
            </a:pPr>
            <a:r>
              <a:rPr lang="en-US" sz="2800" dirty="0" smtClean="0"/>
              <a:t>Irritation</a:t>
            </a:r>
          </a:p>
          <a:p>
            <a:pPr lvl="1" eaLnBrk="1" hangingPunct="1">
              <a:defRPr/>
            </a:pPr>
            <a:r>
              <a:rPr lang="en-US" sz="2000" dirty="0" smtClean="0"/>
              <a:t>Eyes, nose, throat</a:t>
            </a:r>
            <a:endParaRPr lang="en-US" sz="2000" dirty="0"/>
          </a:p>
          <a:p>
            <a:pPr lvl="1" eaLnBrk="1" hangingPunct="1">
              <a:defRPr/>
            </a:pPr>
            <a:r>
              <a:rPr lang="en-US" sz="2000" dirty="0" smtClean="0"/>
              <a:t>Chest</a:t>
            </a:r>
          </a:p>
          <a:p>
            <a:pPr lvl="1" eaLnBrk="1" hangingPunct="1">
              <a:defRPr/>
            </a:pPr>
            <a:r>
              <a:rPr lang="en-US" sz="2000" dirty="0" smtClean="0"/>
              <a:t>Skin irritation (high exposure)</a:t>
            </a:r>
          </a:p>
          <a:p>
            <a:pPr marL="457200" lvl="1" indent="0" eaLnBrk="1" hangingPunct="1">
              <a:buFontTx/>
              <a:buNone/>
              <a:defRPr/>
            </a:pPr>
            <a:endParaRPr lang="en-US" sz="1000" dirty="0"/>
          </a:p>
          <a:p>
            <a:pPr eaLnBrk="1" hangingPunct="1">
              <a:defRPr/>
            </a:pPr>
            <a:r>
              <a:rPr lang="en-US" sz="3600" dirty="0" smtClean="0"/>
              <a:t>Airway diseases</a:t>
            </a:r>
          </a:p>
          <a:p>
            <a:pPr lvl="1" eaLnBrk="1" hangingPunct="1">
              <a:defRPr/>
            </a:pPr>
            <a:r>
              <a:rPr lang="en-US" sz="3200" dirty="0" smtClean="0"/>
              <a:t>Bronchiolitis </a:t>
            </a:r>
            <a:r>
              <a:rPr lang="en-US" sz="3200" dirty="0" err="1" smtClean="0"/>
              <a:t>Obliterans</a:t>
            </a:r>
            <a:r>
              <a:rPr lang="en-US" sz="3200" dirty="0" smtClean="0"/>
              <a:t> Syndrome (BOS) </a:t>
            </a:r>
          </a:p>
          <a:p>
            <a:pPr lvl="1" eaLnBrk="1" hangingPunct="1">
              <a:defRPr/>
            </a:pPr>
            <a:r>
              <a:rPr lang="en-US" sz="3200" dirty="0" smtClean="0"/>
              <a:t>Asthma</a:t>
            </a:r>
          </a:p>
          <a:p>
            <a:pPr marL="457200" lvl="1" indent="0" eaLnBrk="1" hangingPunct="1">
              <a:buFontTx/>
              <a:buNone/>
              <a:defRPr/>
            </a:pPr>
            <a:endParaRPr lang="en-US" sz="1000" dirty="0" smtClean="0"/>
          </a:p>
          <a:p>
            <a:pPr eaLnBrk="1" hangingPunct="1">
              <a:defRPr/>
            </a:pPr>
            <a:r>
              <a:rPr lang="en-US" sz="2800" dirty="0" smtClean="0"/>
              <a:t>Allergies</a:t>
            </a:r>
          </a:p>
          <a:p>
            <a:pPr lvl="1" eaLnBrk="1" hangingPunct="1">
              <a:defRPr/>
            </a:pPr>
            <a:r>
              <a:rPr lang="en-US" sz="2000" dirty="0" smtClean="0"/>
              <a:t>Allergic reactions</a:t>
            </a:r>
          </a:p>
          <a:p>
            <a:pPr lvl="1" eaLnBrk="1" hangingPunct="1">
              <a:defRPr/>
            </a:pPr>
            <a:r>
              <a:rPr lang="en-US" sz="2000" dirty="0" smtClean="0"/>
              <a:t>Asthma </a:t>
            </a:r>
            <a:endParaRPr lang="en-US" sz="2400" dirty="0" smtClean="0"/>
          </a:p>
          <a:p>
            <a:pPr lvl="1" eaLnBrk="1" hangingPunct="1">
              <a:spcBef>
                <a:spcPct val="0"/>
              </a:spcBef>
              <a:buFontTx/>
              <a:buNone/>
              <a:defRPr/>
            </a:pPr>
            <a:endParaRPr lang="en-US" sz="1200" dirty="0" smtClean="0"/>
          </a:p>
          <a:p>
            <a:pPr lvl="1">
              <a:lnSpc>
                <a:spcPct val="90000"/>
              </a:lnSpc>
              <a:defRPr/>
            </a:pPr>
            <a:endParaRPr lang="en-US" sz="2400" dirty="0" smtClean="0"/>
          </a:p>
          <a:p>
            <a:pPr>
              <a:lnSpc>
                <a:spcPct val="90000"/>
              </a:lnSpc>
              <a:buFontTx/>
              <a:buNone/>
              <a:defRPr/>
            </a:pPr>
            <a:endParaRPr lang="en-US" sz="2800" dirty="0" smtClean="0"/>
          </a:p>
        </p:txBody>
      </p:sp>
      <p:sp>
        <p:nvSpPr>
          <p:cNvPr id="20484" name="TextBox 5"/>
          <p:cNvSpPr txBox="1">
            <a:spLocks noChangeArrowheads="1"/>
          </p:cNvSpPr>
          <p:nvPr/>
        </p:nvSpPr>
        <p:spPr bwMode="auto">
          <a:xfrm>
            <a:off x="5502276" y="5291137"/>
            <a:ext cx="3454400" cy="915987"/>
          </a:xfrm>
          <a:prstGeom prst="rect">
            <a:avLst/>
          </a:prstGeom>
          <a:noFill/>
          <a:ln w="9525">
            <a:noFill/>
            <a:miter lim="800000"/>
            <a:headEnd/>
            <a:tailEnd/>
          </a:ln>
        </p:spPr>
        <p:txBody>
          <a:bodyPr wrap="square">
            <a:spAutoFit/>
          </a:bodyPr>
          <a:lstStyle/>
          <a:p>
            <a:pPr fontAlgn="base">
              <a:spcBef>
                <a:spcPct val="0"/>
              </a:spcBef>
              <a:spcAft>
                <a:spcPct val="0"/>
              </a:spcAft>
            </a:pPr>
            <a:r>
              <a:rPr lang="en-US" dirty="0">
                <a:solidFill>
                  <a:srgbClr val="000000"/>
                </a:solidFill>
              </a:rPr>
              <a:t>Air travels through the small airways to the air sacs and into   the blood stream.</a:t>
            </a:r>
          </a:p>
        </p:txBody>
      </p:sp>
      <p:sp>
        <p:nvSpPr>
          <p:cNvPr id="20485" name="TextBox 1"/>
          <p:cNvSpPr txBox="1">
            <a:spLocks noChangeArrowheads="1"/>
          </p:cNvSpPr>
          <p:nvPr/>
        </p:nvSpPr>
        <p:spPr bwMode="auto">
          <a:xfrm>
            <a:off x="5268913" y="1109662"/>
            <a:ext cx="3505200" cy="366712"/>
          </a:xfrm>
          <a:prstGeom prst="rect">
            <a:avLst/>
          </a:prstGeom>
          <a:noFill/>
          <a:ln w="9525">
            <a:noFill/>
            <a:miter lim="800000"/>
            <a:headEnd/>
            <a:tailEnd/>
          </a:ln>
        </p:spPr>
        <p:txBody>
          <a:bodyPr>
            <a:spAutoFit/>
          </a:bodyPr>
          <a:lstStyle/>
          <a:p>
            <a:pPr algn="r" fontAlgn="base">
              <a:spcBef>
                <a:spcPct val="0"/>
              </a:spcBef>
              <a:spcAft>
                <a:spcPct val="0"/>
              </a:spcAft>
            </a:pPr>
            <a:r>
              <a:rPr lang="en-US" b="1">
                <a:solidFill>
                  <a:srgbClr val="000000"/>
                </a:solidFill>
                <a:latin typeface="Arial" charset="0"/>
              </a:rPr>
              <a:t>Diagram of a Normal Lung</a:t>
            </a:r>
          </a:p>
        </p:txBody>
      </p:sp>
      <p:sp>
        <p:nvSpPr>
          <p:cNvPr id="20487" name="TextBox 3"/>
          <p:cNvSpPr txBox="1">
            <a:spLocks noChangeArrowheads="1"/>
          </p:cNvSpPr>
          <p:nvPr/>
        </p:nvSpPr>
        <p:spPr bwMode="auto">
          <a:xfrm>
            <a:off x="5501778" y="4986102"/>
            <a:ext cx="1396453" cy="184666"/>
          </a:xfrm>
          <a:prstGeom prst="rect">
            <a:avLst/>
          </a:prstGeom>
          <a:noFill/>
          <a:ln w="9525">
            <a:noFill/>
            <a:miter lim="800000"/>
            <a:headEnd/>
            <a:tailEnd/>
          </a:ln>
        </p:spPr>
        <p:txBody>
          <a:bodyPr wrap="square">
            <a:spAutoFit/>
          </a:bodyPr>
          <a:lstStyle/>
          <a:p>
            <a:pPr fontAlgn="base">
              <a:spcBef>
                <a:spcPct val="0"/>
              </a:spcBef>
              <a:spcAft>
                <a:spcPct val="0"/>
              </a:spcAft>
            </a:pPr>
            <a:r>
              <a:rPr lang="en-US" sz="600" dirty="0">
                <a:solidFill>
                  <a:srgbClr val="000000"/>
                </a:solidFill>
              </a:rPr>
              <a:t>Image by National Jewish Health</a:t>
            </a:r>
            <a:endParaRPr lang="en-US" dirty="0">
              <a:solidFill>
                <a:srgbClr val="000000"/>
              </a:solidFill>
              <a:latin typeface="Arial" charset="0"/>
            </a:endParaRPr>
          </a:p>
        </p:txBody>
      </p:sp>
      <p:sp>
        <p:nvSpPr>
          <p:cNvPr id="10" name="Slide Number Placeholder 3"/>
          <p:cNvSpPr txBox="1">
            <a:spLocks noGrp="1"/>
          </p:cNvSpPr>
          <p:nvPr/>
        </p:nvSpPr>
        <p:spPr bwMode="auto">
          <a:xfrm>
            <a:off x="7208838" y="6477000"/>
            <a:ext cx="1905000" cy="381000"/>
          </a:xfrm>
          <a:prstGeom prst="rect">
            <a:avLst/>
          </a:prstGeom>
          <a:noFill/>
          <a:ln w="9525">
            <a:noFill/>
            <a:miter lim="800000"/>
            <a:headEnd/>
            <a:tailEnd/>
          </a:ln>
        </p:spPr>
        <p:txBody>
          <a:bodyPr/>
          <a:lstStyle/>
          <a:p>
            <a:pPr algn="r" fontAlgn="base">
              <a:spcBef>
                <a:spcPct val="0"/>
              </a:spcBef>
              <a:spcAft>
                <a:spcPct val="0"/>
              </a:spcAft>
            </a:pPr>
            <a:fld id="{725D60A4-FC1C-4E53-AA7B-1C477C8085C4}" type="slidenum">
              <a:rPr lang="en-US" sz="1400">
                <a:solidFill>
                  <a:srgbClr val="000000"/>
                </a:solidFill>
                <a:cs typeface="Tahoma" pitchFamily="34" charset="0"/>
              </a:rPr>
              <a:pPr algn="r" fontAlgn="base">
                <a:spcBef>
                  <a:spcPct val="0"/>
                </a:spcBef>
                <a:spcAft>
                  <a:spcPct val="0"/>
                </a:spcAft>
              </a:pPr>
              <a:t>24</a:t>
            </a:fld>
            <a:endParaRPr lang="en-US" sz="1400" dirty="0">
              <a:solidFill>
                <a:srgbClr val="000000"/>
              </a:solidFill>
              <a:cs typeface="Tahoma" pitchFamily="34" charset="0"/>
            </a:endParaRPr>
          </a:p>
        </p:txBody>
      </p:sp>
      <p:pic>
        <p:nvPicPr>
          <p:cNvPr id="2" name="Picture 1"/>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451766" y="1929508"/>
            <a:ext cx="3504910" cy="2998984"/>
          </a:xfrm>
          <a:prstGeom prst="rect">
            <a:avLst/>
          </a:prstGeom>
          <a:ln>
            <a:solidFill>
              <a:schemeClr val="tx1"/>
            </a:solidFill>
          </a:ln>
        </p:spPr>
      </p:pic>
    </p:spTree>
    <p:custDataLst>
      <p:tags r:id="rId1"/>
    </p:custDataLst>
    <p:extLst>
      <p:ext uri="{BB962C8B-B14F-4D97-AF65-F5344CB8AC3E}">
        <p14:creationId xmlns:p14="http://schemas.microsoft.com/office/powerpoint/2010/main" val="22091893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373073" y="5870170"/>
            <a:ext cx="8639251" cy="606830"/>
          </a:xfrm>
          <a:prstGeom prst="round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530" name="Rectangle 3"/>
          <p:cNvSpPr>
            <a:spLocks noGrp="1" noChangeArrowheads="1"/>
          </p:cNvSpPr>
          <p:nvPr>
            <p:ph type="body" sz="half" idx="4294967295"/>
          </p:nvPr>
        </p:nvSpPr>
        <p:spPr>
          <a:xfrm>
            <a:off x="609600" y="2514600"/>
            <a:ext cx="4572000" cy="3276600"/>
          </a:xfrm>
        </p:spPr>
        <p:txBody>
          <a:bodyPr/>
          <a:lstStyle/>
          <a:p>
            <a:pPr eaLnBrk="1" hangingPunct="1"/>
            <a:r>
              <a:rPr lang="en-US" sz="2800" dirty="0" smtClean="0"/>
              <a:t>Cough</a:t>
            </a:r>
          </a:p>
          <a:p>
            <a:pPr lvl="1" eaLnBrk="1" hangingPunct="1"/>
            <a:r>
              <a:rPr lang="en-US" sz="2400" dirty="0" smtClean="0"/>
              <a:t>Dry cough</a:t>
            </a:r>
          </a:p>
          <a:p>
            <a:pPr lvl="1" eaLnBrk="1" hangingPunct="1"/>
            <a:r>
              <a:rPr lang="en-US" sz="2400" dirty="0" smtClean="0"/>
              <a:t>Cough with phlegm</a:t>
            </a:r>
          </a:p>
          <a:p>
            <a:pPr eaLnBrk="1" hangingPunct="1"/>
            <a:r>
              <a:rPr lang="en-US" sz="2800" dirty="0" smtClean="0"/>
              <a:t>Wheeze</a:t>
            </a:r>
          </a:p>
          <a:p>
            <a:pPr eaLnBrk="1" hangingPunct="1"/>
            <a:r>
              <a:rPr lang="en-US" sz="2800" dirty="0" smtClean="0"/>
              <a:t>Chest tightness</a:t>
            </a:r>
          </a:p>
          <a:p>
            <a:pPr eaLnBrk="1" hangingPunct="1"/>
            <a:r>
              <a:rPr lang="en-US" sz="2800" dirty="0" smtClean="0"/>
              <a:t>Shortness of breath</a:t>
            </a:r>
          </a:p>
        </p:txBody>
      </p:sp>
      <p:pic>
        <p:nvPicPr>
          <p:cNvPr id="22531" name="Picture 7" descr="102_0119"/>
          <p:cNvPicPr>
            <a:picLocks noChangeAspect="1" noChangeArrowheads="1"/>
          </p:cNvPicPr>
          <p:nvPr/>
        </p:nvPicPr>
        <p:blipFill>
          <a:blip r:embed="rId4" cstate="print"/>
          <a:srcRect/>
          <a:stretch>
            <a:fillRect/>
          </a:stretch>
        </p:blipFill>
        <p:spPr bwMode="auto">
          <a:xfrm>
            <a:off x="4038600" y="1371600"/>
            <a:ext cx="2419350" cy="1905000"/>
          </a:xfrm>
          <a:prstGeom prst="rect">
            <a:avLst/>
          </a:prstGeom>
          <a:noFill/>
          <a:ln w="9525">
            <a:noFill/>
            <a:miter lim="800000"/>
            <a:headEnd/>
            <a:tailEnd/>
          </a:ln>
        </p:spPr>
      </p:pic>
      <p:sp>
        <p:nvSpPr>
          <p:cNvPr id="22532" name="Text Box 8"/>
          <p:cNvSpPr txBox="1">
            <a:spLocks noChangeArrowheads="1"/>
          </p:cNvSpPr>
          <p:nvPr/>
        </p:nvSpPr>
        <p:spPr bwMode="auto">
          <a:xfrm>
            <a:off x="3962400" y="3259138"/>
            <a:ext cx="3595688" cy="246062"/>
          </a:xfrm>
          <a:prstGeom prst="rect">
            <a:avLst/>
          </a:prstGeom>
          <a:noFill/>
          <a:ln w="9525">
            <a:noFill/>
            <a:miter lim="800000"/>
            <a:headEnd/>
            <a:tailEnd/>
          </a:ln>
        </p:spPr>
        <p:txBody>
          <a:bodyPr>
            <a:spAutoFit/>
          </a:bodyPr>
          <a:lstStyle/>
          <a:p>
            <a:pPr>
              <a:spcBef>
                <a:spcPct val="50000"/>
              </a:spcBef>
            </a:pPr>
            <a:r>
              <a:rPr lang="en-US" sz="1000">
                <a:latin typeface="Tahoma" pitchFamily="34" charset="0"/>
              </a:rPr>
              <a:t> Photo by National Jewish Health</a:t>
            </a:r>
          </a:p>
        </p:txBody>
      </p:sp>
      <p:sp>
        <p:nvSpPr>
          <p:cNvPr id="22533" name="TextBox 1"/>
          <p:cNvSpPr txBox="1">
            <a:spLocks noChangeArrowheads="1"/>
          </p:cNvSpPr>
          <p:nvPr/>
        </p:nvSpPr>
        <p:spPr bwMode="auto">
          <a:xfrm>
            <a:off x="304800" y="5867400"/>
            <a:ext cx="8991600" cy="1066800"/>
          </a:xfrm>
          <a:prstGeom prst="rect">
            <a:avLst/>
          </a:prstGeom>
          <a:noFill/>
          <a:ln w="9525">
            <a:noFill/>
            <a:miter lim="800000"/>
            <a:headEnd/>
            <a:tailEnd/>
          </a:ln>
        </p:spPr>
        <p:txBody>
          <a:bodyPr>
            <a:spAutoFit/>
          </a:bodyPr>
          <a:lstStyle/>
          <a:p>
            <a:r>
              <a:rPr lang="en-US" sz="3200" dirty="0">
                <a:ea typeface="ＭＳ Ｐゴシック"/>
                <a:cs typeface="ＭＳ Ｐゴシック"/>
              </a:rPr>
              <a:t>There are many causes of breathing symptoms.</a:t>
            </a:r>
          </a:p>
          <a:p>
            <a:endParaRPr lang="en-US" sz="3200" dirty="0"/>
          </a:p>
        </p:txBody>
      </p:sp>
      <p:pic>
        <p:nvPicPr>
          <p:cNvPr id="22534" name="Picture 10" descr="102_0117"/>
          <p:cNvPicPr>
            <a:picLocks noGrp="1" noChangeAspect="1" noChangeArrowheads="1"/>
          </p:cNvPicPr>
          <p:nvPr>
            <p:ph sz="half" idx="4294967295"/>
          </p:nvPr>
        </p:nvPicPr>
        <p:blipFill>
          <a:blip r:embed="rId5" cstate="print"/>
          <a:srcRect r="16049"/>
          <a:stretch>
            <a:fillRect/>
          </a:stretch>
        </p:blipFill>
        <p:spPr>
          <a:xfrm>
            <a:off x="6746875" y="1371600"/>
            <a:ext cx="2092325" cy="4038600"/>
          </a:xfrm>
        </p:spPr>
      </p:pic>
      <p:sp>
        <p:nvSpPr>
          <p:cNvPr id="22535" name="Text Box 11"/>
          <p:cNvSpPr txBox="1">
            <a:spLocks noChangeArrowheads="1"/>
          </p:cNvSpPr>
          <p:nvPr/>
        </p:nvSpPr>
        <p:spPr bwMode="auto">
          <a:xfrm>
            <a:off x="6781800" y="5410200"/>
            <a:ext cx="3276600" cy="246063"/>
          </a:xfrm>
          <a:prstGeom prst="rect">
            <a:avLst/>
          </a:prstGeom>
          <a:noFill/>
          <a:ln w="9525">
            <a:noFill/>
            <a:miter lim="800000"/>
            <a:headEnd/>
            <a:tailEnd/>
          </a:ln>
        </p:spPr>
        <p:txBody>
          <a:bodyPr>
            <a:spAutoFit/>
          </a:bodyPr>
          <a:lstStyle/>
          <a:p>
            <a:pPr>
              <a:spcBef>
                <a:spcPct val="50000"/>
              </a:spcBef>
            </a:pPr>
            <a:r>
              <a:rPr lang="en-US" sz="1000">
                <a:latin typeface="Tahoma" pitchFamily="34" charset="0"/>
              </a:rPr>
              <a:t>Photo by National Jewish Health</a:t>
            </a:r>
          </a:p>
        </p:txBody>
      </p:sp>
      <p:sp>
        <p:nvSpPr>
          <p:cNvPr id="22536" name="Slide Number Placeholder 3"/>
          <p:cNvSpPr txBox="1">
            <a:spLocks noGrp="1"/>
          </p:cNvSpPr>
          <p:nvPr/>
        </p:nvSpPr>
        <p:spPr bwMode="auto">
          <a:xfrm>
            <a:off x="7162800" y="6477000"/>
            <a:ext cx="1905000" cy="363538"/>
          </a:xfrm>
          <a:prstGeom prst="rect">
            <a:avLst/>
          </a:prstGeom>
          <a:noFill/>
          <a:ln w="9525">
            <a:noFill/>
            <a:miter lim="800000"/>
            <a:headEnd/>
            <a:tailEnd/>
          </a:ln>
        </p:spPr>
        <p:txBody>
          <a:bodyPr/>
          <a:lstStyle/>
          <a:p>
            <a:pPr algn="r"/>
            <a:fld id="{DC29EF36-B168-43F9-93DB-1ACB1319BEEA}" type="slidenum">
              <a:rPr lang="en-US" sz="1400">
                <a:latin typeface="Tahoma" pitchFamily="34" charset="0"/>
                <a:cs typeface="Tahoma" pitchFamily="34" charset="0"/>
              </a:rPr>
              <a:pPr algn="r"/>
              <a:t>25</a:t>
            </a:fld>
            <a:endParaRPr lang="en-US" sz="1400">
              <a:latin typeface="Tahoma" pitchFamily="34" charset="0"/>
              <a:cs typeface="Tahoma" pitchFamily="34" charset="0"/>
            </a:endParaRPr>
          </a:p>
        </p:txBody>
      </p:sp>
      <p:sp>
        <p:nvSpPr>
          <p:cNvPr id="10" name="Title 1"/>
          <p:cNvSpPr>
            <a:spLocks noGrp="1"/>
          </p:cNvSpPr>
          <p:nvPr>
            <p:ph type="title" idx="4294967295"/>
          </p:nvPr>
        </p:nvSpPr>
        <p:spPr>
          <a:xfrm>
            <a:off x="381000" y="0"/>
            <a:ext cx="8763000" cy="1143000"/>
          </a:xfrm>
        </p:spPr>
        <p:txBody>
          <a:bodyPr/>
          <a:lstStyle/>
          <a:p>
            <a:r>
              <a:rPr lang="en-US" sz="4000" dirty="0" smtClean="0"/>
              <a:t>Airway irritation and airway diseases cause breathing symptoms.</a:t>
            </a:r>
          </a:p>
        </p:txBody>
      </p:sp>
    </p:spTree>
    <p:custDataLst>
      <p:tags r:id="rId1"/>
    </p:custDataLst>
    <p:extLst>
      <p:ext uri="{BB962C8B-B14F-4D97-AF65-F5344CB8AC3E}">
        <p14:creationId xmlns:p14="http://schemas.microsoft.com/office/powerpoint/2010/main" val="8187868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773526" y="2709927"/>
            <a:ext cx="3660307" cy="424282"/>
          </a:xfrm>
          <a:prstGeom prst="round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577" name="Rectangle 2"/>
          <p:cNvSpPr>
            <a:spLocks noGrp="1" noChangeArrowheads="1"/>
          </p:cNvSpPr>
          <p:nvPr>
            <p:ph type="title" idx="4294967295"/>
          </p:nvPr>
        </p:nvSpPr>
        <p:spPr>
          <a:xfrm>
            <a:off x="304800" y="576263"/>
            <a:ext cx="8534400" cy="914400"/>
          </a:xfrm>
        </p:spPr>
        <p:txBody>
          <a:bodyPr/>
          <a:lstStyle/>
          <a:p>
            <a:pPr eaLnBrk="1" hangingPunct="1"/>
            <a:r>
              <a:rPr lang="en-US" sz="4000" dirty="0" smtClean="0"/>
              <a:t>A medical evaluation is needed to know the cause of the symptoms.</a:t>
            </a:r>
            <a:br>
              <a:rPr lang="en-US" sz="4000" dirty="0" smtClean="0"/>
            </a:br>
            <a:endParaRPr lang="en-US" sz="4000" dirty="0" smtClean="0"/>
          </a:p>
        </p:txBody>
      </p:sp>
      <p:sp>
        <p:nvSpPr>
          <p:cNvPr id="24582" name="Slide Number Placeholder 3"/>
          <p:cNvSpPr txBox="1">
            <a:spLocks noGrp="1"/>
          </p:cNvSpPr>
          <p:nvPr/>
        </p:nvSpPr>
        <p:spPr bwMode="auto">
          <a:xfrm>
            <a:off x="7162800" y="6400800"/>
            <a:ext cx="1905000" cy="457200"/>
          </a:xfrm>
          <a:prstGeom prst="rect">
            <a:avLst/>
          </a:prstGeom>
          <a:noFill/>
          <a:ln w="9525">
            <a:noFill/>
            <a:miter lim="800000"/>
            <a:headEnd/>
            <a:tailEnd/>
          </a:ln>
        </p:spPr>
        <p:txBody>
          <a:bodyPr/>
          <a:lstStyle/>
          <a:p>
            <a:pPr algn="r"/>
            <a:fld id="{5C28C0D2-C9DF-46E5-8EEF-321EE64A7072}" type="slidenum">
              <a:rPr lang="en-US" sz="1400">
                <a:latin typeface="Tahoma" pitchFamily="34" charset="0"/>
                <a:cs typeface="Tahoma" pitchFamily="34" charset="0"/>
              </a:rPr>
              <a:pPr algn="r"/>
              <a:t>26</a:t>
            </a:fld>
            <a:endParaRPr lang="en-US" sz="1400">
              <a:latin typeface="Tahoma" pitchFamily="34" charset="0"/>
              <a:cs typeface="Tahoma" pitchFamily="34" charset="0"/>
            </a:endParaRPr>
          </a:p>
        </p:txBody>
      </p:sp>
      <p:sp>
        <p:nvSpPr>
          <p:cNvPr id="12" name="Rounded Rectangle 11"/>
          <p:cNvSpPr/>
          <p:nvPr/>
        </p:nvSpPr>
        <p:spPr>
          <a:xfrm>
            <a:off x="771639" y="3736766"/>
            <a:ext cx="6872746" cy="424282"/>
          </a:xfrm>
          <a:prstGeom prst="round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ounded Rectangle 10"/>
          <p:cNvSpPr/>
          <p:nvPr/>
        </p:nvSpPr>
        <p:spPr>
          <a:xfrm>
            <a:off x="773526" y="3218864"/>
            <a:ext cx="3660307" cy="424282"/>
          </a:xfrm>
          <a:prstGeom prst="round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Rectangle 3"/>
          <p:cNvSpPr txBox="1">
            <a:spLocks noChangeArrowheads="1"/>
          </p:cNvSpPr>
          <p:nvPr/>
        </p:nvSpPr>
        <p:spPr bwMode="auto">
          <a:xfrm>
            <a:off x="832048" y="1616195"/>
            <a:ext cx="81534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r>
              <a:rPr lang="en-US" sz="2800" dirty="0" smtClean="0"/>
              <a:t>Colds and other infections </a:t>
            </a:r>
          </a:p>
          <a:p>
            <a:pPr eaLnBrk="1" hangingPunct="1"/>
            <a:r>
              <a:rPr lang="en-US" sz="2800" dirty="0" smtClean="0"/>
              <a:t>Cigarette smoking</a:t>
            </a:r>
          </a:p>
          <a:p>
            <a:pPr eaLnBrk="1" hangingPunct="1"/>
            <a:r>
              <a:rPr lang="en-US" sz="2800" dirty="0" smtClean="0"/>
              <a:t>Airway Irritation</a:t>
            </a:r>
          </a:p>
          <a:p>
            <a:pPr eaLnBrk="1" hangingPunct="1"/>
            <a:r>
              <a:rPr lang="en-US" sz="2800" dirty="0" smtClean="0"/>
              <a:t>Asthma</a:t>
            </a:r>
          </a:p>
          <a:p>
            <a:pPr eaLnBrk="1" hangingPunct="1"/>
            <a:r>
              <a:rPr lang="en-US" sz="2800" dirty="0" smtClean="0"/>
              <a:t>Bronchiolitis </a:t>
            </a:r>
            <a:r>
              <a:rPr lang="en-US" sz="2800" dirty="0" err="1" smtClean="0"/>
              <a:t>Obliterans</a:t>
            </a:r>
            <a:r>
              <a:rPr lang="en-US" sz="2800" dirty="0" smtClean="0"/>
              <a:t> Syndrome (BOS)</a:t>
            </a:r>
          </a:p>
          <a:p>
            <a:pPr eaLnBrk="1" hangingPunct="1"/>
            <a:r>
              <a:rPr lang="en-US" sz="2800" dirty="0" smtClean="0"/>
              <a:t>Allergies</a:t>
            </a:r>
          </a:p>
          <a:p>
            <a:pPr eaLnBrk="1" hangingPunct="1"/>
            <a:r>
              <a:rPr lang="en-US" sz="2800" dirty="0" smtClean="0"/>
              <a:t>Other lung diseases</a:t>
            </a:r>
          </a:p>
          <a:p>
            <a:pPr lvl="1" eaLnBrk="1" hangingPunct="1"/>
            <a:r>
              <a:rPr lang="en-US" sz="2400" dirty="0" smtClean="0"/>
              <a:t>Chronic obstructive pulmonary disease</a:t>
            </a:r>
          </a:p>
        </p:txBody>
      </p:sp>
      <p:grpSp>
        <p:nvGrpSpPr>
          <p:cNvPr id="2" name="Group 1"/>
          <p:cNvGrpSpPr/>
          <p:nvPr/>
        </p:nvGrpSpPr>
        <p:grpSpPr>
          <a:xfrm>
            <a:off x="6612940" y="1568482"/>
            <a:ext cx="3169920" cy="2103924"/>
            <a:chOff x="6477000" y="1676400"/>
            <a:chExt cx="3276600" cy="2187575"/>
          </a:xfrm>
        </p:grpSpPr>
        <p:sp>
          <p:nvSpPr>
            <p:cNvPr id="24580" name="Text Box 7"/>
            <p:cNvSpPr txBox="1">
              <a:spLocks noChangeArrowheads="1"/>
            </p:cNvSpPr>
            <p:nvPr/>
          </p:nvSpPr>
          <p:spPr bwMode="auto">
            <a:xfrm>
              <a:off x="6477000" y="3619500"/>
              <a:ext cx="3276600" cy="244475"/>
            </a:xfrm>
            <a:prstGeom prst="rect">
              <a:avLst/>
            </a:prstGeom>
            <a:noFill/>
            <a:ln w="9525">
              <a:noFill/>
              <a:miter lim="800000"/>
              <a:headEnd/>
              <a:tailEnd/>
            </a:ln>
          </p:spPr>
          <p:txBody>
            <a:bodyPr>
              <a:spAutoFit/>
            </a:bodyPr>
            <a:lstStyle/>
            <a:p>
              <a:pPr>
                <a:spcBef>
                  <a:spcPct val="50000"/>
                </a:spcBef>
              </a:pPr>
              <a:r>
                <a:rPr lang="en-US" sz="1000">
                  <a:latin typeface="Tahoma" pitchFamily="34" charset="0"/>
                </a:rPr>
                <a:t>Photo by National Jewish Health</a:t>
              </a:r>
            </a:p>
          </p:txBody>
        </p:sp>
        <p:pic>
          <p:nvPicPr>
            <p:cNvPr id="24581" name="Picture 8" descr="C:\Users\annyce mayer\AppData\Local\Microsoft\Windows\Temporary Internet Files\Content.Outlook\I64ZHXXE\removedbackground.jpg"/>
            <p:cNvPicPr>
              <a:picLocks noChangeAspect="1" noChangeArrowheads="1"/>
            </p:cNvPicPr>
            <p:nvPr/>
          </p:nvPicPr>
          <p:blipFill>
            <a:blip r:embed="rId4" cstate="print"/>
            <a:srcRect/>
            <a:stretch>
              <a:fillRect/>
            </a:stretch>
          </p:blipFill>
          <p:spPr bwMode="auto">
            <a:xfrm>
              <a:off x="6477000" y="1676400"/>
              <a:ext cx="2286000" cy="1971675"/>
            </a:xfrm>
            <a:prstGeom prst="rect">
              <a:avLst/>
            </a:prstGeom>
            <a:noFill/>
            <a:ln w="9525">
              <a:solidFill>
                <a:schemeClr val="tx1"/>
              </a:solidFill>
              <a:miter lim="800000"/>
              <a:headEnd/>
              <a:tailEnd/>
            </a:ln>
          </p:spPr>
        </p:pic>
      </p:grpSp>
    </p:spTree>
    <p:custDataLst>
      <p:tags r:id="rId1"/>
    </p:custDataLst>
    <p:extLst>
      <p:ext uri="{BB962C8B-B14F-4D97-AF65-F5344CB8AC3E}">
        <p14:creationId xmlns:p14="http://schemas.microsoft.com/office/powerpoint/2010/main" val="112881822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idx="4294967295"/>
          </p:nvPr>
        </p:nvSpPr>
        <p:spPr/>
        <p:txBody>
          <a:bodyPr/>
          <a:lstStyle/>
          <a:p>
            <a:pPr eaLnBrk="1" hangingPunct="1"/>
            <a:r>
              <a:rPr lang="en-US" sz="4000" dirty="0" smtClean="0"/>
              <a:t>It is important to find BOS early!</a:t>
            </a:r>
          </a:p>
        </p:txBody>
      </p:sp>
      <p:sp>
        <p:nvSpPr>
          <p:cNvPr id="7" name="Rounded Rectangle 6"/>
          <p:cNvSpPr/>
          <p:nvPr/>
        </p:nvSpPr>
        <p:spPr>
          <a:xfrm>
            <a:off x="943661" y="5855461"/>
            <a:ext cx="7103060" cy="640435"/>
          </a:xfrm>
          <a:prstGeom prst="round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0418" name="Rectangle 3"/>
          <p:cNvSpPr>
            <a:spLocks noGrp="1" noChangeArrowheads="1"/>
          </p:cNvSpPr>
          <p:nvPr>
            <p:ph type="body" sz="half" idx="4294967295"/>
          </p:nvPr>
        </p:nvSpPr>
        <p:spPr>
          <a:xfrm>
            <a:off x="533400" y="990600"/>
            <a:ext cx="8382000" cy="5797550"/>
          </a:xfrm>
        </p:spPr>
        <p:txBody>
          <a:bodyPr/>
          <a:lstStyle/>
          <a:p>
            <a:pPr marL="0" indent="0" eaLnBrk="1" hangingPunct="1">
              <a:buFontTx/>
              <a:buNone/>
            </a:pPr>
            <a:r>
              <a:rPr lang="en-US" sz="2400" b="1" u="sng" dirty="0" smtClean="0"/>
              <a:t>This is the true story of one worker</a:t>
            </a:r>
            <a:r>
              <a:rPr lang="en-US" sz="2400" u="sng" dirty="0" smtClean="0"/>
              <a:t> </a:t>
            </a:r>
          </a:p>
          <a:p>
            <a:pPr marL="0" indent="0" eaLnBrk="1" hangingPunct="1">
              <a:buFontTx/>
              <a:buNone/>
            </a:pPr>
            <a:endParaRPr lang="en-US" sz="800" u="sng" dirty="0" smtClean="0"/>
          </a:p>
          <a:p>
            <a:pPr marL="0" indent="0" eaLnBrk="1" hangingPunct="1"/>
            <a:r>
              <a:rPr lang="en-US" sz="2400" dirty="0" smtClean="0"/>
              <a:t>29 years old with no lung problems.  He never smoked.</a:t>
            </a:r>
          </a:p>
          <a:p>
            <a:pPr marL="0" indent="0" eaLnBrk="1" hangingPunct="1"/>
            <a:r>
              <a:rPr lang="en-US" sz="2400" dirty="0" smtClean="0"/>
              <a:t>He worked for 2 years as a flavor compounder.</a:t>
            </a:r>
          </a:p>
          <a:p>
            <a:pPr lvl="1" eaLnBrk="1" hangingPunct="1"/>
            <a:r>
              <a:rPr lang="en-US" sz="2000" dirty="0" smtClean="0"/>
              <a:t>When he used a respirator, his beard prevented a good fit.</a:t>
            </a:r>
          </a:p>
          <a:p>
            <a:pPr marL="0" indent="0" eaLnBrk="1" hangingPunct="1"/>
            <a:r>
              <a:rPr lang="en-US" sz="2400" dirty="0" smtClean="0"/>
              <a:t>He began to have breathing symptoms.</a:t>
            </a:r>
          </a:p>
          <a:p>
            <a:pPr lvl="1" eaLnBrk="1" hangingPunct="1"/>
            <a:r>
              <a:rPr lang="en-US" sz="2000" dirty="0" smtClean="0"/>
              <a:t>He was treated for bronchitis.</a:t>
            </a:r>
          </a:p>
          <a:p>
            <a:pPr marL="0" indent="0" eaLnBrk="1" hangingPunct="1"/>
            <a:r>
              <a:rPr lang="en-US" sz="2400" dirty="0" smtClean="0"/>
              <a:t>His symptoms continued to worsen.</a:t>
            </a:r>
          </a:p>
          <a:p>
            <a:pPr marL="0" indent="0" eaLnBrk="1" hangingPunct="1"/>
            <a:r>
              <a:rPr lang="en-US" sz="2400" dirty="0" smtClean="0"/>
              <a:t>He had to stop working.</a:t>
            </a:r>
          </a:p>
          <a:p>
            <a:pPr marL="0" indent="0" eaLnBrk="1" hangingPunct="1"/>
            <a:r>
              <a:rPr lang="en-US" sz="2400" dirty="0" smtClean="0"/>
              <a:t>He saw a doctor who knew about flavorings and BOS.</a:t>
            </a:r>
          </a:p>
          <a:p>
            <a:pPr marL="0" indent="0" eaLnBrk="1" hangingPunct="1"/>
            <a:r>
              <a:rPr lang="en-US" sz="2400" dirty="0" smtClean="0"/>
              <a:t>He already had severe airway disease (BOS).</a:t>
            </a:r>
          </a:p>
          <a:p>
            <a:pPr marL="0" indent="0" eaLnBrk="1" hangingPunct="1"/>
            <a:r>
              <a:rPr lang="en-US" sz="2400" dirty="0" smtClean="0"/>
              <a:t>He was not able to work or do many other things again.  </a:t>
            </a:r>
          </a:p>
          <a:p>
            <a:pPr marL="400050" lvl="1" indent="0" eaLnBrk="1" hangingPunct="1">
              <a:buNone/>
            </a:pPr>
            <a:r>
              <a:rPr lang="en-US" sz="2000" dirty="0" smtClean="0"/>
              <a:t>If his BOS had been diagnosed earlier, the ending to the story    might have been different.</a:t>
            </a:r>
          </a:p>
          <a:p>
            <a:pPr lvl="1" eaLnBrk="1" hangingPunct="1">
              <a:buFontTx/>
              <a:buNone/>
            </a:pPr>
            <a:endParaRPr lang="en-US" sz="2400" dirty="0" smtClean="0"/>
          </a:p>
        </p:txBody>
      </p:sp>
      <p:sp>
        <p:nvSpPr>
          <p:cNvPr id="26627" name="Text Box 6"/>
          <p:cNvSpPr txBox="1">
            <a:spLocks noChangeArrowheads="1"/>
          </p:cNvSpPr>
          <p:nvPr/>
        </p:nvSpPr>
        <p:spPr bwMode="auto">
          <a:xfrm>
            <a:off x="6400800" y="3124200"/>
            <a:ext cx="2438400" cy="366713"/>
          </a:xfrm>
          <a:prstGeom prst="rect">
            <a:avLst/>
          </a:prstGeom>
          <a:noFill/>
          <a:ln w="9525">
            <a:noFill/>
            <a:miter lim="800000"/>
            <a:headEnd/>
            <a:tailEnd/>
          </a:ln>
        </p:spPr>
        <p:txBody>
          <a:bodyPr>
            <a:spAutoFit/>
          </a:bodyPr>
          <a:lstStyle/>
          <a:p>
            <a:pPr>
              <a:spcBef>
                <a:spcPct val="50000"/>
              </a:spcBef>
            </a:pPr>
            <a:endParaRPr lang="en-US"/>
          </a:p>
        </p:txBody>
      </p:sp>
      <p:sp>
        <p:nvSpPr>
          <p:cNvPr id="26628" name="Text Box 8"/>
          <p:cNvSpPr txBox="1">
            <a:spLocks noChangeArrowheads="1"/>
          </p:cNvSpPr>
          <p:nvPr/>
        </p:nvSpPr>
        <p:spPr bwMode="auto">
          <a:xfrm>
            <a:off x="7010400" y="4945063"/>
            <a:ext cx="1447800" cy="366712"/>
          </a:xfrm>
          <a:prstGeom prst="rect">
            <a:avLst/>
          </a:prstGeom>
          <a:noFill/>
          <a:ln w="9525">
            <a:noFill/>
            <a:miter lim="800000"/>
            <a:headEnd/>
            <a:tailEnd/>
          </a:ln>
        </p:spPr>
        <p:txBody>
          <a:bodyPr>
            <a:spAutoFit/>
          </a:bodyPr>
          <a:lstStyle/>
          <a:p>
            <a:pPr>
              <a:spcBef>
                <a:spcPct val="50000"/>
              </a:spcBef>
            </a:pPr>
            <a:endParaRPr lang="en-US"/>
          </a:p>
        </p:txBody>
      </p:sp>
      <p:sp>
        <p:nvSpPr>
          <p:cNvPr id="26629" name="Slide Number Placeholder 3"/>
          <p:cNvSpPr txBox="1">
            <a:spLocks noGrp="1"/>
          </p:cNvSpPr>
          <p:nvPr/>
        </p:nvSpPr>
        <p:spPr bwMode="auto">
          <a:xfrm>
            <a:off x="7162800" y="6392863"/>
            <a:ext cx="1905000" cy="395287"/>
          </a:xfrm>
          <a:prstGeom prst="rect">
            <a:avLst/>
          </a:prstGeom>
          <a:noFill/>
          <a:ln w="9525">
            <a:noFill/>
            <a:miter lim="800000"/>
            <a:headEnd/>
            <a:tailEnd/>
          </a:ln>
        </p:spPr>
        <p:txBody>
          <a:bodyPr/>
          <a:lstStyle/>
          <a:p>
            <a:pPr algn="r"/>
            <a:fld id="{AE86C2AB-222D-401A-9D82-07A86EE291F9}" type="slidenum">
              <a:rPr lang="en-US" sz="1400">
                <a:latin typeface="Tahoma" pitchFamily="34" charset="0"/>
                <a:cs typeface="Tahoma" pitchFamily="34" charset="0"/>
              </a:rPr>
              <a:pPr algn="r"/>
              <a:t>27</a:t>
            </a:fld>
            <a:endParaRPr lang="en-US" sz="1400">
              <a:latin typeface="Tahoma" pitchFamily="34" charset="0"/>
              <a:cs typeface="Tahoma" pitchFamily="34" charset="0"/>
            </a:endParaRPr>
          </a:p>
        </p:txBody>
      </p:sp>
    </p:spTree>
    <p:custDataLst>
      <p:tags r:id="rId1"/>
    </p:custDataLst>
    <p:extLst>
      <p:ext uri="{BB962C8B-B14F-4D97-AF65-F5344CB8AC3E}">
        <p14:creationId xmlns:p14="http://schemas.microsoft.com/office/powerpoint/2010/main" val="202702031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419100" y="5835715"/>
            <a:ext cx="7809429" cy="845261"/>
          </a:xfrm>
          <a:prstGeom prst="round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lvl="0" indent="-342900" algn="ctr" fontAlgn="base">
              <a:spcBef>
                <a:spcPct val="20000"/>
              </a:spcBef>
              <a:spcAft>
                <a:spcPct val="0"/>
              </a:spcAft>
            </a:pPr>
            <a:r>
              <a:rPr lang="en-US" sz="2400" kern="0" dirty="0" smtClean="0">
                <a:solidFill>
                  <a:srgbClr val="000000"/>
                </a:solidFill>
              </a:rPr>
              <a:t>Not all “High Priority” flavorings are irritating.</a:t>
            </a:r>
            <a:endParaRPr lang="en-US" sz="2400" kern="0" dirty="0">
              <a:solidFill>
                <a:srgbClr val="000000"/>
              </a:solidFill>
            </a:endParaRPr>
          </a:p>
        </p:txBody>
      </p:sp>
      <p:sp>
        <p:nvSpPr>
          <p:cNvPr id="28674" name="Rectangle 2"/>
          <p:cNvSpPr>
            <a:spLocks noGrp="1" noChangeArrowheads="1"/>
          </p:cNvSpPr>
          <p:nvPr>
            <p:ph type="title" idx="4294967295"/>
          </p:nvPr>
        </p:nvSpPr>
        <p:spPr>
          <a:xfrm>
            <a:off x="304798" y="0"/>
            <a:ext cx="8763000" cy="1143000"/>
          </a:xfrm>
        </p:spPr>
        <p:txBody>
          <a:bodyPr/>
          <a:lstStyle/>
          <a:p>
            <a:pPr eaLnBrk="1" hangingPunct="1"/>
            <a:r>
              <a:rPr lang="en-US" sz="3600" dirty="0" smtClean="0"/>
              <a:t>Flavorings can cause irritation and injury. </a:t>
            </a:r>
          </a:p>
        </p:txBody>
      </p:sp>
      <p:sp>
        <p:nvSpPr>
          <p:cNvPr id="28675" name="Rectangle 3"/>
          <p:cNvSpPr>
            <a:spLocks noGrp="1" noChangeArrowheads="1"/>
          </p:cNvSpPr>
          <p:nvPr>
            <p:ph type="body" idx="4294967295"/>
          </p:nvPr>
        </p:nvSpPr>
        <p:spPr>
          <a:xfrm>
            <a:off x="380998" y="1045026"/>
            <a:ext cx="7696200" cy="4674717"/>
          </a:xfrm>
        </p:spPr>
        <p:txBody>
          <a:bodyPr/>
          <a:lstStyle/>
          <a:p>
            <a:pPr eaLnBrk="1" hangingPunct="1"/>
            <a:r>
              <a:rPr lang="en-US" sz="2800" dirty="0" smtClean="0"/>
              <a:t>Usually, there is only irritation</a:t>
            </a:r>
          </a:p>
          <a:p>
            <a:pPr lvl="1" eaLnBrk="1" hangingPunct="1"/>
            <a:r>
              <a:rPr lang="en-US" sz="2400" dirty="0" smtClean="0"/>
              <a:t>Burning in the throat, nose, and eyes</a:t>
            </a:r>
          </a:p>
          <a:p>
            <a:pPr lvl="1" eaLnBrk="1" hangingPunct="1"/>
            <a:r>
              <a:rPr lang="en-US" sz="2400" dirty="0" smtClean="0"/>
              <a:t>Burning in the chest, cough, and chest        tightening</a:t>
            </a:r>
          </a:p>
          <a:p>
            <a:pPr lvl="1" eaLnBrk="1" hangingPunct="1"/>
            <a:r>
              <a:rPr lang="en-US" sz="2400" dirty="0" smtClean="0"/>
              <a:t>Symptoms get better away from exposure</a:t>
            </a:r>
          </a:p>
          <a:p>
            <a:pPr lvl="1" eaLnBrk="1" hangingPunct="1"/>
            <a:endParaRPr lang="en-US" sz="2400" dirty="0" smtClean="0"/>
          </a:p>
          <a:p>
            <a:pPr eaLnBrk="1" hangingPunct="1">
              <a:spcBef>
                <a:spcPts val="0"/>
              </a:spcBef>
            </a:pPr>
            <a:r>
              <a:rPr lang="en-US" sz="2800" dirty="0" smtClean="0"/>
              <a:t>Airway injury can occur</a:t>
            </a:r>
          </a:p>
          <a:p>
            <a:pPr lvl="1" eaLnBrk="1" hangingPunct="1"/>
            <a:r>
              <a:rPr lang="en-US" sz="2400" dirty="0" smtClean="0"/>
              <a:t>High levels of exposure</a:t>
            </a:r>
          </a:p>
          <a:p>
            <a:pPr lvl="1" eaLnBrk="1" hangingPunct="1"/>
            <a:r>
              <a:rPr lang="en-US" sz="2400" dirty="0" smtClean="0"/>
              <a:t>Very irritating flavorings</a:t>
            </a:r>
          </a:p>
        </p:txBody>
      </p:sp>
      <p:sp>
        <p:nvSpPr>
          <p:cNvPr id="28677" name="TextBox 4"/>
          <p:cNvSpPr txBox="1">
            <a:spLocks noChangeArrowheads="1"/>
          </p:cNvSpPr>
          <p:nvPr/>
        </p:nvSpPr>
        <p:spPr bwMode="auto">
          <a:xfrm>
            <a:off x="7620000" y="2781298"/>
            <a:ext cx="1339850" cy="549275"/>
          </a:xfrm>
          <a:prstGeom prst="rect">
            <a:avLst/>
          </a:prstGeom>
          <a:noFill/>
          <a:ln w="9525">
            <a:noFill/>
            <a:miter lim="800000"/>
            <a:headEnd/>
            <a:tailEnd/>
          </a:ln>
        </p:spPr>
        <p:txBody>
          <a:bodyPr>
            <a:spAutoFit/>
          </a:bodyPr>
          <a:lstStyle/>
          <a:p>
            <a:pPr fontAlgn="base">
              <a:spcBef>
                <a:spcPct val="0"/>
              </a:spcBef>
              <a:spcAft>
                <a:spcPct val="0"/>
              </a:spcAft>
            </a:pPr>
            <a:r>
              <a:rPr lang="en-US" sz="1000" dirty="0">
                <a:solidFill>
                  <a:srgbClr val="000000"/>
                </a:solidFill>
              </a:rPr>
              <a:t>Figure by National Jewish Health </a:t>
            </a:r>
          </a:p>
          <a:p>
            <a:pPr fontAlgn="base">
              <a:spcBef>
                <a:spcPct val="0"/>
              </a:spcBef>
              <a:spcAft>
                <a:spcPct val="0"/>
              </a:spcAft>
            </a:pPr>
            <a:endParaRPr lang="en-US" sz="1000" dirty="0">
              <a:solidFill>
                <a:srgbClr val="000000"/>
              </a:solidFill>
            </a:endParaRPr>
          </a:p>
        </p:txBody>
      </p:sp>
      <p:sp>
        <p:nvSpPr>
          <p:cNvPr id="28678" name="TextBox 1"/>
          <p:cNvSpPr txBox="1">
            <a:spLocks noChangeArrowheads="1"/>
          </p:cNvSpPr>
          <p:nvPr/>
        </p:nvSpPr>
        <p:spPr bwMode="auto">
          <a:xfrm>
            <a:off x="7086600" y="5257800"/>
            <a:ext cx="1905000" cy="369888"/>
          </a:xfrm>
          <a:prstGeom prst="rect">
            <a:avLst/>
          </a:prstGeom>
          <a:noFill/>
          <a:ln w="9525">
            <a:noFill/>
            <a:miter lim="800000"/>
            <a:headEnd/>
            <a:tailEnd/>
          </a:ln>
        </p:spPr>
        <p:txBody>
          <a:bodyPr>
            <a:spAutoFit/>
          </a:bodyPr>
          <a:lstStyle/>
          <a:p>
            <a:pPr fontAlgn="base">
              <a:spcBef>
                <a:spcPct val="0"/>
              </a:spcBef>
              <a:spcAft>
                <a:spcPct val="0"/>
              </a:spcAft>
            </a:pPr>
            <a:endParaRPr lang="en-US">
              <a:solidFill>
                <a:srgbClr val="000000"/>
              </a:solidFill>
              <a:latin typeface="Arial" charset="0"/>
            </a:endParaRPr>
          </a:p>
        </p:txBody>
      </p:sp>
      <p:sp>
        <p:nvSpPr>
          <p:cNvPr id="28680" name="TextBox 3"/>
          <p:cNvSpPr txBox="1">
            <a:spLocks noChangeArrowheads="1"/>
          </p:cNvSpPr>
          <p:nvPr/>
        </p:nvSpPr>
        <p:spPr bwMode="auto">
          <a:xfrm>
            <a:off x="7123634" y="5257799"/>
            <a:ext cx="1867966" cy="830997"/>
          </a:xfrm>
          <a:prstGeom prst="rect">
            <a:avLst/>
          </a:prstGeom>
          <a:noFill/>
          <a:ln w="9525">
            <a:noFill/>
            <a:miter lim="800000"/>
            <a:headEnd/>
            <a:tailEnd/>
          </a:ln>
        </p:spPr>
        <p:txBody>
          <a:bodyPr wrap="square">
            <a:spAutoFit/>
          </a:bodyPr>
          <a:lstStyle/>
          <a:p>
            <a:pPr fontAlgn="base">
              <a:spcBef>
                <a:spcPct val="50000"/>
              </a:spcBef>
              <a:spcAft>
                <a:spcPct val="0"/>
              </a:spcAft>
            </a:pPr>
            <a:r>
              <a:rPr lang="en-US" sz="1000" dirty="0">
                <a:solidFill>
                  <a:srgbClr val="000000"/>
                </a:solidFill>
              </a:rPr>
              <a:t>Photo by Cliff </a:t>
            </a:r>
            <a:r>
              <a:rPr lang="en-US" sz="1000" dirty="0" err="1">
                <a:solidFill>
                  <a:srgbClr val="000000"/>
                </a:solidFill>
              </a:rPr>
              <a:t>Hutson</a:t>
            </a:r>
            <a:r>
              <a:rPr lang="en-US" sz="1000" dirty="0">
                <a:solidFill>
                  <a:srgbClr val="000000"/>
                </a:solidFill>
              </a:rPr>
              <a:t> available under public domain from </a:t>
            </a:r>
            <a:r>
              <a:rPr lang="en-US" sz="1000" dirty="0">
                <a:solidFill>
                  <a:srgbClr val="000000"/>
                </a:solidFill>
                <a:hlinkClick r:id="rId4"/>
              </a:rPr>
              <a:t>Wikimedia Commons</a:t>
            </a:r>
            <a:endParaRPr lang="en-US" sz="1000" dirty="0">
              <a:solidFill>
                <a:srgbClr val="000000"/>
              </a:solidFill>
            </a:endParaRPr>
          </a:p>
          <a:p>
            <a:pPr fontAlgn="base">
              <a:spcBef>
                <a:spcPct val="0"/>
              </a:spcBef>
              <a:spcAft>
                <a:spcPct val="0"/>
              </a:spcAft>
            </a:pPr>
            <a:endParaRPr lang="en-US" dirty="0">
              <a:solidFill>
                <a:srgbClr val="000000"/>
              </a:solidFill>
              <a:latin typeface="Arial" charset="0"/>
            </a:endParaRPr>
          </a:p>
        </p:txBody>
      </p:sp>
      <p:sp>
        <p:nvSpPr>
          <p:cNvPr id="28681" name="Slide Number Placeholder 3"/>
          <p:cNvSpPr txBox="1">
            <a:spLocks noGrp="1"/>
          </p:cNvSpPr>
          <p:nvPr/>
        </p:nvSpPr>
        <p:spPr bwMode="auto">
          <a:xfrm>
            <a:off x="7162800" y="6400800"/>
            <a:ext cx="1905000" cy="352425"/>
          </a:xfrm>
          <a:prstGeom prst="rect">
            <a:avLst/>
          </a:prstGeom>
          <a:noFill/>
          <a:ln w="9525">
            <a:noFill/>
            <a:miter lim="800000"/>
            <a:headEnd/>
            <a:tailEnd/>
          </a:ln>
        </p:spPr>
        <p:txBody>
          <a:bodyPr/>
          <a:lstStyle/>
          <a:p>
            <a:pPr algn="r" fontAlgn="base">
              <a:spcBef>
                <a:spcPct val="0"/>
              </a:spcBef>
              <a:spcAft>
                <a:spcPct val="0"/>
              </a:spcAft>
            </a:pPr>
            <a:fld id="{8E72E40C-9F34-48F0-929E-877584348949}" type="slidenum">
              <a:rPr lang="en-US" sz="1400">
                <a:solidFill>
                  <a:srgbClr val="000000"/>
                </a:solidFill>
                <a:cs typeface="Tahoma" pitchFamily="34" charset="0"/>
              </a:rPr>
              <a:pPr algn="r" fontAlgn="base">
                <a:spcBef>
                  <a:spcPct val="0"/>
                </a:spcBef>
                <a:spcAft>
                  <a:spcPct val="0"/>
                </a:spcAft>
              </a:pPr>
              <a:t>28</a:t>
            </a:fld>
            <a:endParaRPr lang="en-US" sz="1400">
              <a:solidFill>
                <a:srgbClr val="000000"/>
              </a:solidFill>
              <a:cs typeface="Tahoma" pitchFamily="34" charset="0"/>
            </a:endParaRPr>
          </a:p>
        </p:txBody>
      </p:sp>
      <p:pic>
        <p:nvPicPr>
          <p:cNvPr id="28682" name="Picture 2"/>
          <p:cNvPicPr>
            <a:picLocks noChangeAspect="1" noChangeArrowheads="1"/>
          </p:cNvPicPr>
          <p:nvPr/>
        </p:nvPicPr>
        <p:blipFill>
          <a:blip r:embed="rId5" cstate="print"/>
          <a:srcRect/>
          <a:stretch>
            <a:fillRect/>
          </a:stretch>
        </p:blipFill>
        <p:spPr bwMode="auto">
          <a:xfrm>
            <a:off x="7162800" y="4136853"/>
            <a:ext cx="1683864" cy="1028892"/>
          </a:xfrm>
          <a:prstGeom prst="rect">
            <a:avLst/>
          </a:prstGeom>
          <a:noFill/>
          <a:ln w="9525">
            <a:noFill/>
            <a:miter lim="800000"/>
            <a:headEnd/>
            <a:tailEnd/>
          </a:ln>
        </p:spPr>
      </p:pic>
      <p:sp>
        <p:nvSpPr>
          <p:cNvPr id="2" name="TextBox 1"/>
          <p:cNvSpPr txBox="1"/>
          <p:nvPr/>
        </p:nvSpPr>
        <p:spPr>
          <a:xfrm>
            <a:off x="7489825" y="1225550"/>
            <a:ext cx="1577975" cy="338138"/>
          </a:xfrm>
          <a:prstGeom prst="rect">
            <a:avLst/>
          </a:prstGeom>
          <a:noFill/>
        </p:spPr>
        <p:txBody>
          <a:bodyPr>
            <a:spAutoFit/>
          </a:bodyPr>
          <a:lstStyle/>
          <a:p>
            <a:pPr fontAlgn="base">
              <a:spcBef>
                <a:spcPct val="0"/>
              </a:spcBef>
              <a:spcAft>
                <a:spcPct val="0"/>
              </a:spcAft>
              <a:defRPr/>
            </a:pPr>
            <a:r>
              <a:rPr lang="en-US" sz="1600" dirty="0">
                <a:solidFill>
                  <a:srgbClr val="000000"/>
                </a:solidFill>
              </a:rPr>
              <a:t>Normal Airway</a:t>
            </a:r>
          </a:p>
        </p:txBody>
      </p:sp>
      <p:pic>
        <p:nvPicPr>
          <p:cNvPr id="13" name="Picture 12" descr="Normal.png"/>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7610394" y="1549172"/>
            <a:ext cx="1236270" cy="1229575"/>
          </a:xfrm>
          <a:prstGeom prst="rect">
            <a:avLst/>
          </a:prstGeom>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261956405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idx="4294967295"/>
          </p:nvPr>
        </p:nvSpPr>
        <p:spPr>
          <a:xfrm>
            <a:off x="-22225" y="-65088"/>
            <a:ext cx="9372600" cy="1143001"/>
          </a:xfrm>
        </p:spPr>
        <p:txBody>
          <a:bodyPr/>
          <a:lstStyle/>
          <a:p>
            <a:pPr eaLnBrk="1" hangingPunct="1"/>
            <a:r>
              <a:rPr lang="en-US" sz="3200" dirty="0" smtClean="0"/>
              <a:t>Some flavorings can trigger asthma “attacks”.</a:t>
            </a:r>
          </a:p>
        </p:txBody>
      </p:sp>
      <p:sp>
        <p:nvSpPr>
          <p:cNvPr id="30722" name="Rectangle 16"/>
          <p:cNvSpPr>
            <a:spLocks noGrp="1" noChangeArrowheads="1"/>
          </p:cNvSpPr>
          <p:nvPr>
            <p:ph type="body" sz="half" idx="4294967295"/>
          </p:nvPr>
        </p:nvSpPr>
        <p:spPr>
          <a:xfrm>
            <a:off x="338138" y="3603625"/>
            <a:ext cx="8805862" cy="2786063"/>
          </a:xfrm>
        </p:spPr>
        <p:txBody>
          <a:bodyPr/>
          <a:lstStyle/>
          <a:p>
            <a:pPr eaLnBrk="1" hangingPunct="1"/>
            <a:r>
              <a:rPr lang="en-US" sz="2800" dirty="0" smtClean="0"/>
              <a:t>During an asthma “attack”:</a:t>
            </a:r>
          </a:p>
          <a:p>
            <a:pPr lvl="1" eaLnBrk="1" hangingPunct="1"/>
            <a:r>
              <a:rPr lang="en-US" sz="2400" dirty="0" smtClean="0"/>
              <a:t>Airway muscles tighten.</a:t>
            </a:r>
          </a:p>
          <a:p>
            <a:pPr lvl="1" eaLnBrk="1" hangingPunct="1"/>
            <a:r>
              <a:rPr lang="en-US" sz="2400" dirty="0" smtClean="0"/>
              <a:t>Airways become inflamed and narrowed.</a:t>
            </a:r>
          </a:p>
          <a:p>
            <a:pPr lvl="1" eaLnBrk="1" hangingPunct="1"/>
            <a:r>
              <a:rPr lang="en-US" sz="2400" dirty="0" smtClean="0"/>
              <a:t>Symptoms may be mild or severe.</a:t>
            </a:r>
          </a:p>
          <a:p>
            <a:pPr eaLnBrk="1" hangingPunct="1"/>
            <a:r>
              <a:rPr lang="en-US" sz="2800" dirty="0" smtClean="0"/>
              <a:t>Treatment with medications is often needed.</a:t>
            </a:r>
          </a:p>
          <a:p>
            <a:pPr eaLnBrk="1" hangingPunct="1"/>
            <a:r>
              <a:rPr lang="en-US" sz="2800" dirty="0" smtClean="0"/>
              <a:t>Airways return to normal.</a:t>
            </a:r>
          </a:p>
        </p:txBody>
      </p:sp>
      <p:sp>
        <p:nvSpPr>
          <p:cNvPr id="30723" name="TextBox 6"/>
          <p:cNvSpPr txBox="1">
            <a:spLocks noChangeArrowheads="1"/>
          </p:cNvSpPr>
          <p:nvPr/>
        </p:nvSpPr>
        <p:spPr bwMode="auto">
          <a:xfrm>
            <a:off x="6860374" y="3522663"/>
            <a:ext cx="2090637" cy="246221"/>
          </a:xfrm>
          <a:prstGeom prst="rect">
            <a:avLst/>
          </a:prstGeom>
          <a:noFill/>
          <a:ln w="9525">
            <a:noFill/>
            <a:miter lim="800000"/>
            <a:headEnd/>
            <a:tailEnd/>
          </a:ln>
        </p:spPr>
        <p:txBody>
          <a:bodyPr wrap="none">
            <a:spAutoFit/>
          </a:bodyPr>
          <a:lstStyle/>
          <a:p>
            <a:pPr fontAlgn="base">
              <a:spcBef>
                <a:spcPct val="0"/>
              </a:spcBef>
              <a:spcAft>
                <a:spcPct val="0"/>
              </a:spcAft>
            </a:pPr>
            <a:r>
              <a:rPr lang="en-US" sz="1000" dirty="0">
                <a:solidFill>
                  <a:srgbClr val="000000"/>
                </a:solidFill>
              </a:rPr>
              <a:t>Figures by National Jewish Health</a:t>
            </a:r>
          </a:p>
        </p:txBody>
      </p:sp>
      <p:sp>
        <p:nvSpPr>
          <p:cNvPr id="2" name="Right Arrow 1"/>
          <p:cNvSpPr>
            <a:spLocks noChangeArrowheads="1"/>
          </p:cNvSpPr>
          <p:nvPr/>
        </p:nvSpPr>
        <p:spPr bwMode="auto">
          <a:xfrm>
            <a:off x="3429000" y="1295400"/>
            <a:ext cx="1828800" cy="838200"/>
          </a:xfrm>
          <a:prstGeom prst="rightArrow">
            <a:avLst>
              <a:gd name="adj1" fmla="val 61111"/>
              <a:gd name="adj2" fmla="val 46030"/>
            </a:avLst>
          </a:prstGeom>
          <a:solidFill>
            <a:srgbClr val="FF0000"/>
          </a:solidFill>
          <a:ln>
            <a:noFill/>
          </a:ln>
          <a:extLst/>
        </p:spPr>
        <p:txBody>
          <a:bodyPr vert="eaVert" anchor="ctr"/>
          <a:lstStyle/>
          <a:p>
            <a:pPr algn="ctr" fontAlgn="base">
              <a:spcBef>
                <a:spcPct val="0"/>
              </a:spcBef>
              <a:spcAft>
                <a:spcPct val="0"/>
              </a:spcAft>
              <a:defRPr/>
            </a:pPr>
            <a:endParaRPr lang="en-US">
              <a:solidFill>
                <a:srgbClr val="FFFFFF"/>
              </a:solidFill>
            </a:endParaRPr>
          </a:p>
        </p:txBody>
      </p:sp>
      <p:sp>
        <p:nvSpPr>
          <p:cNvPr id="30727" name="TextBox 2"/>
          <p:cNvSpPr txBox="1">
            <a:spLocks noChangeArrowheads="1"/>
          </p:cNvSpPr>
          <p:nvPr/>
        </p:nvSpPr>
        <p:spPr bwMode="auto">
          <a:xfrm>
            <a:off x="3581400" y="1524000"/>
            <a:ext cx="2057400" cy="396875"/>
          </a:xfrm>
          <a:prstGeom prst="rect">
            <a:avLst/>
          </a:prstGeom>
          <a:noFill/>
          <a:ln w="9525">
            <a:noFill/>
            <a:miter lim="800000"/>
            <a:headEnd/>
            <a:tailEnd/>
          </a:ln>
        </p:spPr>
        <p:txBody>
          <a:bodyPr>
            <a:spAutoFit/>
          </a:bodyPr>
          <a:lstStyle/>
          <a:p>
            <a:pPr fontAlgn="base">
              <a:spcBef>
                <a:spcPct val="0"/>
              </a:spcBef>
              <a:spcAft>
                <a:spcPct val="0"/>
              </a:spcAft>
            </a:pPr>
            <a:r>
              <a:rPr lang="en-US" sz="2000" b="1" dirty="0">
                <a:solidFill>
                  <a:srgbClr val="FFFFFF"/>
                </a:solidFill>
              </a:rPr>
              <a:t>Asthma</a:t>
            </a:r>
          </a:p>
        </p:txBody>
      </p:sp>
      <p:sp>
        <p:nvSpPr>
          <p:cNvPr id="30728" name="Rectangle 21"/>
          <p:cNvSpPr>
            <a:spLocks noChangeArrowheads="1"/>
          </p:cNvSpPr>
          <p:nvPr/>
        </p:nvSpPr>
        <p:spPr bwMode="auto">
          <a:xfrm>
            <a:off x="5783119" y="815973"/>
            <a:ext cx="2728739" cy="707886"/>
          </a:xfrm>
          <a:prstGeom prst="rect">
            <a:avLst/>
          </a:prstGeom>
          <a:noFill/>
          <a:ln w="9525">
            <a:noFill/>
            <a:miter lim="800000"/>
            <a:headEnd/>
            <a:tailEnd/>
          </a:ln>
        </p:spPr>
        <p:txBody>
          <a:bodyPr wrap="square">
            <a:spAutoFit/>
          </a:bodyPr>
          <a:lstStyle/>
          <a:p>
            <a:pPr algn="ctr" fontAlgn="base">
              <a:spcBef>
                <a:spcPct val="0"/>
              </a:spcBef>
              <a:spcAft>
                <a:spcPct val="0"/>
              </a:spcAft>
            </a:pPr>
            <a:r>
              <a:rPr lang="en-US" sz="2000" b="1" dirty="0">
                <a:solidFill>
                  <a:srgbClr val="000000"/>
                </a:solidFill>
              </a:rPr>
              <a:t>Airways inflamed </a:t>
            </a:r>
          </a:p>
          <a:p>
            <a:pPr algn="ctr" fontAlgn="base">
              <a:spcBef>
                <a:spcPct val="0"/>
              </a:spcBef>
              <a:spcAft>
                <a:spcPct val="0"/>
              </a:spcAft>
            </a:pPr>
            <a:r>
              <a:rPr lang="en-US" sz="2000" b="1" dirty="0">
                <a:solidFill>
                  <a:srgbClr val="000000"/>
                </a:solidFill>
              </a:rPr>
              <a:t>and narrowed</a:t>
            </a:r>
          </a:p>
        </p:txBody>
      </p:sp>
      <p:sp>
        <p:nvSpPr>
          <p:cNvPr id="3" name="Right Arrow 1"/>
          <p:cNvSpPr>
            <a:spLocks noChangeArrowheads="1"/>
          </p:cNvSpPr>
          <p:nvPr/>
        </p:nvSpPr>
        <p:spPr bwMode="auto">
          <a:xfrm rot="10800000">
            <a:off x="3276600" y="2057400"/>
            <a:ext cx="1905000" cy="1066800"/>
          </a:xfrm>
          <a:prstGeom prst="rightArrow">
            <a:avLst>
              <a:gd name="adj1" fmla="val 50481"/>
              <a:gd name="adj2" fmla="val 47131"/>
            </a:avLst>
          </a:prstGeom>
          <a:solidFill>
            <a:srgbClr val="339966"/>
          </a:solidFill>
          <a:ln>
            <a:noFill/>
          </a:ln>
          <a:extLst/>
        </p:spPr>
        <p:txBody>
          <a:bodyPr rot="10800000" vert="eaVert" anchor="ctr"/>
          <a:lstStyle/>
          <a:p>
            <a:pPr algn="ctr" fontAlgn="base">
              <a:spcBef>
                <a:spcPct val="0"/>
              </a:spcBef>
              <a:spcAft>
                <a:spcPct val="0"/>
              </a:spcAft>
              <a:defRPr/>
            </a:pPr>
            <a:endParaRPr lang="en-US">
              <a:solidFill>
                <a:srgbClr val="FFFFFF"/>
              </a:solidFill>
            </a:endParaRPr>
          </a:p>
        </p:txBody>
      </p:sp>
      <p:sp>
        <p:nvSpPr>
          <p:cNvPr id="30730" name="TextBox 4"/>
          <p:cNvSpPr txBox="1">
            <a:spLocks noChangeArrowheads="1"/>
          </p:cNvSpPr>
          <p:nvPr/>
        </p:nvSpPr>
        <p:spPr bwMode="auto">
          <a:xfrm>
            <a:off x="3505200" y="2379880"/>
            <a:ext cx="2057400" cy="396875"/>
          </a:xfrm>
          <a:prstGeom prst="rect">
            <a:avLst/>
          </a:prstGeom>
          <a:noFill/>
          <a:ln w="9525">
            <a:noFill/>
            <a:miter lim="800000"/>
            <a:headEnd/>
            <a:tailEnd/>
          </a:ln>
        </p:spPr>
        <p:txBody>
          <a:bodyPr>
            <a:spAutoFit/>
          </a:bodyPr>
          <a:lstStyle/>
          <a:p>
            <a:pPr fontAlgn="base">
              <a:spcBef>
                <a:spcPct val="0"/>
              </a:spcBef>
              <a:spcAft>
                <a:spcPct val="0"/>
              </a:spcAft>
            </a:pPr>
            <a:r>
              <a:rPr lang="en-US" sz="2000" b="1" dirty="0">
                <a:solidFill>
                  <a:srgbClr val="FFFFFF"/>
                </a:solidFill>
              </a:rPr>
              <a:t>Medications</a:t>
            </a:r>
          </a:p>
        </p:txBody>
      </p:sp>
      <p:sp>
        <p:nvSpPr>
          <p:cNvPr id="30731" name="Text Box 7"/>
          <p:cNvSpPr txBox="1">
            <a:spLocks noChangeArrowheads="1"/>
          </p:cNvSpPr>
          <p:nvPr/>
        </p:nvSpPr>
        <p:spPr bwMode="auto">
          <a:xfrm>
            <a:off x="796925" y="990600"/>
            <a:ext cx="2133600" cy="396875"/>
          </a:xfrm>
          <a:prstGeom prst="rect">
            <a:avLst/>
          </a:prstGeom>
          <a:noFill/>
          <a:ln w="9525">
            <a:noFill/>
            <a:miter lim="800000"/>
            <a:headEnd/>
            <a:tailEnd/>
          </a:ln>
        </p:spPr>
        <p:txBody>
          <a:bodyPr>
            <a:spAutoFit/>
          </a:bodyPr>
          <a:lstStyle/>
          <a:p>
            <a:pPr eaLnBrk="0" fontAlgn="base" hangingPunct="0">
              <a:spcBef>
                <a:spcPct val="50000"/>
              </a:spcBef>
              <a:spcAft>
                <a:spcPct val="0"/>
              </a:spcAft>
            </a:pPr>
            <a:r>
              <a:rPr lang="en-US" sz="2000" b="1">
                <a:solidFill>
                  <a:srgbClr val="000000"/>
                </a:solidFill>
                <a:ea typeface="ＭＳ Ｐゴシック"/>
                <a:cs typeface="ＭＳ Ｐゴシック"/>
              </a:rPr>
              <a:t>Normal airway</a:t>
            </a:r>
          </a:p>
        </p:txBody>
      </p:sp>
      <p:sp>
        <p:nvSpPr>
          <p:cNvPr id="30732" name="Slide Number Placeholder 5"/>
          <p:cNvSpPr txBox="1">
            <a:spLocks noGrp="1"/>
          </p:cNvSpPr>
          <p:nvPr/>
        </p:nvSpPr>
        <p:spPr bwMode="auto">
          <a:xfrm>
            <a:off x="7113588" y="6400800"/>
            <a:ext cx="1905000" cy="457200"/>
          </a:xfrm>
          <a:prstGeom prst="rect">
            <a:avLst/>
          </a:prstGeom>
          <a:noFill/>
          <a:ln w="9525">
            <a:noFill/>
            <a:miter lim="800000"/>
            <a:headEnd/>
            <a:tailEnd/>
          </a:ln>
        </p:spPr>
        <p:txBody>
          <a:bodyPr/>
          <a:lstStyle/>
          <a:p>
            <a:pPr algn="r" fontAlgn="base">
              <a:spcBef>
                <a:spcPct val="0"/>
              </a:spcBef>
              <a:spcAft>
                <a:spcPct val="0"/>
              </a:spcAft>
            </a:pPr>
            <a:fld id="{FB3A6EB1-B932-4B1A-AA17-44EB17D1D7AD}" type="slidenum">
              <a:rPr lang="en-US" sz="1400">
                <a:solidFill>
                  <a:srgbClr val="000000"/>
                </a:solidFill>
                <a:cs typeface="Tahoma" pitchFamily="34" charset="0"/>
              </a:rPr>
              <a:pPr algn="r" fontAlgn="base">
                <a:spcBef>
                  <a:spcPct val="0"/>
                </a:spcBef>
                <a:spcAft>
                  <a:spcPct val="0"/>
                </a:spcAft>
              </a:pPr>
              <a:t>29</a:t>
            </a:fld>
            <a:endParaRPr lang="en-US" sz="1400">
              <a:solidFill>
                <a:srgbClr val="000000"/>
              </a:solidFill>
              <a:cs typeface="Tahoma" pitchFamily="34" charset="0"/>
            </a:endParaRPr>
          </a:p>
        </p:txBody>
      </p:sp>
      <p:pic>
        <p:nvPicPr>
          <p:cNvPr id="14" name="Picture 13" descr="Normal.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961740" y="1465353"/>
            <a:ext cx="1789830" cy="1780137"/>
          </a:xfrm>
          <a:prstGeom prst="rect">
            <a:avLst/>
          </a:prstGeom>
          <a:effectLst>
            <a:outerShdw blurRad="50800" dist="38100" dir="2700000" algn="tl" rotWithShape="0">
              <a:prstClr val="black">
                <a:alpha val="40000"/>
              </a:prstClr>
            </a:outerShdw>
          </a:effectLst>
        </p:spPr>
      </p:pic>
      <p:grpSp>
        <p:nvGrpSpPr>
          <p:cNvPr id="20" name="Group 19"/>
          <p:cNvGrpSpPr/>
          <p:nvPr/>
        </p:nvGrpSpPr>
        <p:grpSpPr>
          <a:xfrm>
            <a:off x="5829524" y="1463112"/>
            <a:ext cx="2547515" cy="1969286"/>
            <a:chOff x="5829524" y="1463112"/>
            <a:chExt cx="2547515" cy="1969286"/>
          </a:xfrm>
        </p:grpSpPr>
        <p:pic>
          <p:nvPicPr>
            <p:cNvPr id="4" name="Picture 3" descr="Asthma.pn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253238" y="1463112"/>
              <a:ext cx="1786630" cy="1776954"/>
            </a:xfrm>
            <a:prstGeom prst="rect">
              <a:avLst/>
            </a:prstGeom>
          </p:spPr>
        </p:pic>
        <p:sp>
          <p:nvSpPr>
            <p:cNvPr id="16" name="TextBox 6"/>
            <p:cNvSpPr txBox="1">
              <a:spLocks noChangeArrowheads="1"/>
            </p:cNvSpPr>
            <p:nvPr/>
          </p:nvSpPr>
          <p:spPr bwMode="auto">
            <a:xfrm>
              <a:off x="5829524" y="2724861"/>
              <a:ext cx="752855" cy="400110"/>
            </a:xfrm>
            <a:prstGeom prst="rect">
              <a:avLst/>
            </a:prstGeom>
            <a:noFill/>
            <a:ln w="9525">
              <a:noFill/>
              <a:miter lim="800000"/>
              <a:headEnd/>
              <a:tailEnd/>
            </a:ln>
          </p:spPr>
          <p:txBody>
            <a:bodyPr wrap="none">
              <a:spAutoFit/>
            </a:bodyPr>
            <a:lstStyle/>
            <a:p>
              <a:pPr algn="ctr" fontAlgn="base">
                <a:spcBef>
                  <a:spcPct val="0"/>
                </a:spcBef>
                <a:spcAft>
                  <a:spcPct val="0"/>
                </a:spcAft>
              </a:pPr>
              <a:r>
                <a:rPr lang="en-US" sz="1000" dirty="0">
                  <a:solidFill>
                    <a:srgbClr val="000000"/>
                  </a:solidFill>
                </a:rPr>
                <a:t>Muscle</a:t>
              </a:r>
            </a:p>
            <a:p>
              <a:pPr algn="ctr" fontAlgn="base">
                <a:spcBef>
                  <a:spcPct val="0"/>
                </a:spcBef>
                <a:spcAft>
                  <a:spcPct val="0"/>
                </a:spcAft>
              </a:pPr>
              <a:r>
                <a:rPr lang="en-US" sz="1000" dirty="0">
                  <a:solidFill>
                    <a:srgbClr val="000000"/>
                  </a:solidFill>
                </a:rPr>
                <a:t>tightening</a:t>
              </a:r>
            </a:p>
          </p:txBody>
        </p:sp>
        <p:sp>
          <p:nvSpPr>
            <p:cNvPr id="17" name="TextBox 6"/>
            <p:cNvSpPr txBox="1">
              <a:spLocks noChangeArrowheads="1"/>
            </p:cNvSpPr>
            <p:nvPr/>
          </p:nvSpPr>
          <p:spPr bwMode="auto">
            <a:xfrm>
              <a:off x="6809824" y="3186177"/>
              <a:ext cx="648472" cy="246221"/>
            </a:xfrm>
            <a:prstGeom prst="rect">
              <a:avLst/>
            </a:prstGeom>
            <a:noFill/>
            <a:ln w="9525">
              <a:noFill/>
              <a:miter lim="800000"/>
              <a:headEnd/>
              <a:tailEnd/>
            </a:ln>
          </p:spPr>
          <p:txBody>
            <a:bodyPr wrap="none">
              <a:spAutoFit/>
            </a:bodyPr>
            <a:lstStyle/>
            <a:p>
              <a:pPr algn="ctr" fontAlgn="base">
                <a:spcBef>
                  <a:spcPct val="0"/>
                </a:spcBef>
                <a:spcAft>
                  <a:spcPct val="0"/>
                </a:spcAft>
              </a:pPr>
              <a:r>
                <a:rPr lang="en-US" sz="1000" dirty="0">
                  <a:solidFill>
                    <a:srgbClr val="000000"/>
                  </a:solidFill>
                </a:rPr>
                <a:t>Swelling</a:t>
              </a:r>
            </a:p>
          </p:txBody>
        </p:sp>
        <p:sp>
          <p:nvSpPr>
            <p:cNvPr id="18" name="TextBox 6"/>
            <p:cNvSpPr txBox="1">
              <a:spLocks noChangeArrowheads="1"/>
            </p:cNvSpPr>
            <p:nvPr/>
          </p:nvSpPr>
          <p:spPr bwMode="auto">
            <a:xfrm>
              <a:off x="7834139" y="2827979"/>
              <a:ext cx="542900" cy="246221"/>
            </a:xfrm>
            <a:prstGeom prst="rect">
              <a:avLst/>
            </a:prstGeom>
            <a:noFill/>
            <a:ln w="9525">
              <a:noFill/>
              <a:miter lim="800000"/>
              <a:headEnd/>
              <a:tailEnd/>
            </a:ln>
          </p:spPr>
          <p:txBody>
            <a:bodyPr wrap="none">
              <a:spAutoFit/>
            </a:bodyPr>
            <a:lstStyle/>
            <a:p>
              <a:pPr algn="ctr" fontAlgn="base">
                <a:spcBef>
                  <a:spcPct val="0"/>
                </a:spcBef>
                <a:spcAft>
                  <a:spcPct val="0"/>
                </a:spcAft>
              </a:pPr>
              <a:r>
                <a:rPr lang="en-US" sz="1000" dirty="0">
                  <a:solidFill>
                    <a:srgbClr val="000000"/>
                  </a:solidFill>
                </a:rPr>
                <a:t>Mucus</a:t>
              </a:r>
            </a:p>
          </p:txBody>
        </p:sp>
        <p:grpSp>
          <p:nvGrpSpPr>
            <p:cNvPr id="12" name="Group 11"/>
            <p:cNvGrpSpPr/>
            <p:nvPr/>
          </p:nvGrpSpPr>
          <p:grpSpPr>
            <a:xfrm>
              <a:off x="6205952" y="1997226"/>
              <a:ext cx="504751" cy="727635"/>
              <a:chOff x="6205952" y="1997226"/>
              <a:chExt cx="504751" cy="727635"/>
            </a:xfrm>
          </p:grpSpPr>
          <p:cxnSp>
            <p:nvCxnSpPr>
              <p:cNvPr id="6" name="Straight Connector 5"/>
              <p:cNvCxnSpPr>
                <a:stCxn id="16" idx="0"/>
              </p:cNvCxnSpPr>
              <p:nvPr/>
            </p:nvCxnSpPr>
            <p:spPr>
              <a:xfrm flipV="1">
                <a:off x="6205952" y="2018934"/>
                <a:ext cx="480742" cy="705927"/>
              </a:xfrm>
              <a:prstGeom prst="line">
                <a:avLst/>
              </a:prstGeom>
              <a:effectLst/>
            </p:spPr>
            <p:style>
              <a:lnRef idx="2">
                <a:schemeClr val="dk1"/>
              </a:lnRef>
              <a:fillRef idx="0">
                <a:schemeClr val="dk1"/>
              </a:fillRef>
              <a:effectRef idx="1">
                <a:schemeClr val="dk1"/>
              </a:effectRef>
              <a:fontRef idx="minor">
                <a:schemeClr val="tx1"/>
              </a:fontRef>
            </p:style>
          </p:cxnSp>
          <p:sp>
            <p:nvSpPr>
              <p:cNvPr id="11" name="Oval 10"/>
              <p:cNvSpPr/>
              <p:nvPr/>
            </p:nvSpPr>
            <p:spPr>
              <a:xfrm>
                <a:off x="6664984" y="1997226"/>
                <a:ext cx="45719" cy="45719"/>
              </a:xfrm>
              <a:prstGeom prst="ellipse">
                <a:avLst/>
              </a:prstGeom>
              <a:solidFill>
                <a:schemeClr val="tx1">
                  <a:lumMod val="95000"/>
                  <a:lumOff val="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grpSp>
        <p:grpSp>
          <p:nvGrpSpPr>
            <p:cNvPr id="27" name="Group 26"/>
            <p:cNvGrpSpPr/>
            <p:nvPr/>
          </p:nvGrpSpPr>
          <p:grpSpPr>
            <a:xfrm>
              <a:off x="6860374" y="2637640"/>
              <a:ext cx="173681" cy="629560"/>
              <a:chOff x="6664984" y="1997226"/>
              <a:chExt cx="173681" cy="629560"/>
            </a:xfrm>
          </p:grpSpPr>
          <p:cxnSp>
            <p:nvCxnSpPr>
              <p:cNvPr id="28" name="Straight Connector 27"/>
              <p:cNvCxnSpPr/>
              <p:nvPr/>
            </p:nvCxnSpPr>
            <p:spPr>
              <a:xfrm flipH="1" flipV="1">
                <a:off x="6686694" y="2018935"/>
                <a:ext cx="151971" cy="607851"/>
              </a:xfrm>
              <a:prstGeom prst="line">
                <a:avLst/>
              </a:prstGeom>
              <a:effectLst/>
            </p:spPr>
            <p:style>
              <a:lnRef idx="2">
                <a:schemeClr val="dk1"/>
              </a:lnRef>
              <a:fillRef idx="0">
                <a:schemeClr val="dk1"/>
              </a:fillRef>
              <a:effectRef idx="1">
                <a:schemeClr val="dk1"/>
              </a:effectRef>
              <a:fontRef idx="minor">
                <a:schemeClr val="tx1"/>
              </a:fontRef>
            </p:style>
          </p:cxnSp>
          <p:sp>
            <p:nvSpPr>
              <p:cNvPr id="29" name="Oval 28"/>
              <p:cNvSpPr/>
              <p:nvPr/>
            </p:nvSpPr>
            <p:spPr>
              <a:xfrm>
                <a:off x="6664984" y="1997226"/>
                <a:ext cx="45719" cy="45719"/>
              </a:xfrm>
              <a:prstGeom prst="ellipse">
                <a:avLst/>
              </a:prstGeom>
              <a:solidFill>
                <a:schemeClr val="tx1">
                  <a:lumMod val="95000"/>
                  <a:lumOff val="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grpSp>
        <p:grpSp>
          <p:nvGrpSpPr>
            <p:cNvPr id="31" name="Group 30"/>
            <p:cNvGrpSpPr/>
            <p:nvPr/>
          </p:nvGrpSpPr>
          <p:grpSpPr>
            <a:xfrm>
              <a:off x="7310858" y="2729904"/>
              <a:ext cx="597026" cy="217089"/>
              <a:chOff x="6664984" y="1997226"/>
              <a:chExt cx="597026" cy="217089"/>
            </a:xfrm>
          </p:grpSpPr>
          <p:cxnSp>
            <p:nvCxnSpPr>
              <p:cNvPr id="32" name="Straight Connector 31"/>
              <p:cNvCxnSpPr/>
              <p:nvPr/>
            </p:nvCxnSpPr>
            <p:spPr>
              <a:xfrm flipH="1" flipV="1">
                <a:off x="6686695" y="2018936"/>
                <a:ext cx="575315" cy="195379"/>
              </a:xfrm>
              <a:prstGeom prst="line">
                <a:avLst/>
              </a:prstGeom>
              <a:effectLst/>
            </p:spPr>
            <p:style>
              <a:lnRef idx="2">
                <a:schemeClr val="dk1"/>
              </a:lnRef>
              <a:fillRef idx="0">
                <a:schemeClr val="dk1"/>
              </a:fillRef>
              <a:effectRef idx="1">
                <a:schemeClr val="dk1"/>
              </a:effectRef>
              <a:fontRef idx="minor">
                <a:schemeClr val="tx1"/>
              </a:fontRef>
            </p:style>
          </p:cxnSp>
          <p:sp>
            <p:nvSpPr>
              <p:cNvPr id="33" name="Oval 32"/>
              <p:cNvSpPr/>
              <p:nvPr/>
            </p:nvSpPr>
            <p:spPr>
              <a:xfrm>
                <a:off x="6664984" y="1997226"/>
                <a:ext cx="45719" cy="45719"/>
              </a:xfrm>
              <a:prstGeom prst="ellipse">
                <a:avLst/>
              </a:prstGeom>
              <a:solidFill>
                <a:schemeClr val="tx1">
                  <a:lumMod val="95000"/>
                  <a:lumOff val="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grpSp>
      </p:grpSp>
    </p:spTree>
    <p:custDataLst>
      <p:tags r:id="rId1"/>
    </p:custDataLst>
    <p:extLst>
      <p:ext uri="{BB962C8B-B14F-4D97-AF65-F5344CB8AC3E}">
        <p14:creationId xmlns:p14="http://schemas.microsoft.com/office/powerpoint/2010/main" val="41412123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lstStyle/>
          <a:p>
            <a:r>
              <a:rPr lang="en-US" smtClean="0"/>
              <a:t>Why are we here?</a:t>
            </a:r>
          </a:p>
        </p:txBody>
      </p:sp>
      <p:pic>
        <p:nvPicPr>
          <p:cNvPr id="23554" name="Content Placeholder 3"/>
          <p:cNvPicPr>
            <a:picLocks noGrp="1" noChangeAspect="1"/>
          </p:cNvPicPr>
          <p:nvPr>
            <p:ph sz="half" idx="1"/>
          </p:nvPr>
        </p:nvPicPr>
        <p:blipFill>
          <a:blip r:embed="rId4" cstate="print"/>
          <a:srcRect b="52991"/>
          <a:stretch>
            <a:fillRect/>
          </a:stretch>
        </p:blipFill>
        <p:spPr>
          <a:xfrm>
            <a:off x="1295400" y="990600"/>
            <a:ext cx="6943725" cy="2971800"/>
          </a:xfrm>
          <a:ln>
            <a:solidFill>
              <a:schemeClr val="tx1"/>
            </a:solidFill>
          </a:ln>
        </p:spPr>
      </p:pic>
      <p:sp>
        <p:nvSpPr>
          <p:cNvPr id="6" name="Rounded Rectangle 5"/>
          <p:cNvSpPr/>
          <p:nvPr/>
        </p:nvSpPr>
        <p:spPr>
          <a:xfrm>
            <a:off x="457200" y="4516438"/>
            <a:ext cx="8153400" cy="1752600"/>
          </a:xfrm>
          <a:prstGeom prst="round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556" name="Content Placeholder 4"/>
          <p:cNvSpPr>
            <a:spLocks noGrp="1"/>
          </p:cNvSpPr>
          <p:nvPr>
            <p:ph sz="half" idx="2"/>
          </p:nvPr>
        </p:nvSpPr>
        <p:spPr>
          <a:xfrm>
            <a:off x="228600" y="4059238"/>
            <a:ext cx="8839200" cy="3048000"/>
          </a:xfrm>
        </p:spPr>
        <p:txBody>
          <a:bodyPr/>
          <a:lstStyle/>
          <a:p>
            <a:pPr>
              <a:buNone/>
            </a:pPr>
            <a:r>
              <a:rPr lang="en-US" sz="2400" dirty="0" smtClean="0"/>
              <a:t>Provide information to workers:</a:t>
            </a:r>
          </a:p>
          <a:p>
            <a:pPr marL="914400" lvl="1" indent="-514350">
              <a:buFont typeface="Tahoma" pitchFamily="34" charset="0"/>
              <a:buAutoNum type="arabicPeriod"/>
            </a:pPr>
            <a:r>
              <a:rPr lang="en-US" sz="2000" dirty="0" smtClean="0"/>
              <a:t>Signs and symptoms of potential flavor-related lung disease</a:t>
            </a:r>
          </a:p>
          <a:p>
            <a:pPr marL="914400" lvl="1" indent="-514350">
              <a:buFont typeface="Tahoma" pitchFamily="34" charset="0"/>
              <a:buAutoNum type="arabicPeriod"/>
            </a:pPr>
            <a:r>
              <a:rPr lang="en-US" sz="2000" dirty="0" smtClean="0"/>
              <a:t>Ways to detect lung disease that may be related to flavoring exposure</a:t>
            </a:r>
          </a:p>
          <a:p>
            <a:pPr marL="914400" lvl="1" indent="-514350">
              <a:buFont typeface="Tahoma" pitchFamily="34" charset="0"/>
              <a:buAutoNum type="arabicPeriod"/>
            </a:pPr>
            <a:r>
              <a:rPr lang="en-US" sz="2000" dirty="0" smtClean="0"/>
              <a:t>Methods to reduce exposure to flavorings associated with lung disease</a:t>
            </a:r>
          </a:p>
        </p:txBody>
      </p:sp>
      <p:sp>
        <p:nvSpPr>
          <p:cNvPr id="23557" name="Rectangle 6"/>
          <p:cNvSpPr>
            <a:spLocks noChangeArrowheads="1"/>
          </p:cNvSpPr>
          <p:nvPr/>
        </p:nvSpPr>
        <p:spPr bwMode="auto">
          <a:xfrm>
            <a:off x="4533900" y="3962400"/>
            <a:ext cx="3702050" cy="215900"/>
          </a:xfrm>
          <a:prstGeom prst="rect">
            <a:avLst/>
          </a:prstGeom>
          <a:noFill/>
          <a:ln w="9525">
            <a:noFill/>
            <a:miter lim="800000"/>
            <a:headEnd/>
            <a:tailEnd/>
          </a:ln>
        </p:spPr>
        <p:txBody>
          <a:bodyPr>
            <a:spAutoFit/>
          </a:bodyPr>
          <a:lstStyle/>
          <a:p>
            <a:r>
              <a:rPr lang="en-US" sz="800" dirty="0">
                <a:latin typeface="+mj-lt"/>
                <a:hlinkClick r:id="rId5"/>
              </a:rPr>
              <a:t>http://www.osha.gov/SLTC/flavoringlung/index.html</a:t>
            </a:r>
            <a:r>
              <a:rPr lang="en-US" sz="800" dirty="0">
                <a:latin typeface="+mj-lt"/>
              </a:rPr>
              <a:t> accessed 3/28/2012</a:t>
            </a:r>
            <a:endParaRPr lang="en-US" sz="800" dirty="0">
              <a:solidFill>
                <a:srgbClr val="000000"/>
              </a:solidFill>
              <a:latin typeface="+mj-lt"/>
            </a:endParaRPr>
          </a:p>
        </p:txBody>
      </p:sp>
      <p:sp>
        <p:nvSpPr>
          <p:cNvPr id="23558" name="Slide Number Placeholder 8"/>
          <p:cNvSpPr>
            <a:spLocks noGrp="1"/>
          </p:cNvSpPr>
          <p:nvPr>
            <p:ph type="sldNum" sz="quarter" idx="12"/>
          </p:nvPr>
        </p:nvSpPr>
        <p:spPr>
          <a:noFill/>
        </p:spPr>
        <p:txBody>
          <a:bodyPr/>
          <a:lstStyle/>
          <a:p>
            <a:fld id="{C75F08E3-56D9-44CF-892B-F5140724F730}" type="slidenum">
              <a:rPr lang="en-US" smtClean="0"/>
              <a:pPr/>
              <a:t>3</a:t>
            </a:fld>
            <a:endParaRPr lang="en-US" smtClean="0"/>
          </a:p>
        </p:txBody>
      </p:sp>
    </p:spTree>
    <p:custDataLst>
      <p:tags r:id="rId1"/>
    </p:custData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idx="4294967295"/>
          </p:nvPr>
        </p:nvSpPr>
        <p:spPr>
          <a:xfrm>
            <a:off x="98425" y="304800"/>
            <a:ext cx="9117013" cy="1143000"/>
          </a:xfrm>
        </p:spPr>
        <p:txBody>
          <a:bodyPr/>
          <a:lstStyle/>
          <a:p>
            <a:r>
              <a:rPr lang="en-US" sz="4000" dirty="0" smtClean="0"/>
              <a:t>Asthma “attacks” can be triggered in workers who already have asthma.</a:t>
            </a:r>
          </a:p>
        </p:txBody>
      </p:sp>
      <p:sp>
        <p:nvSpPr>
          <p:cNvPr id="8" name="Rounded Rectangle 7"/>
          <p:cNvSpPr/>
          <p:nvPr/>
        </p:nvSpPr>
        <p:spPr>
          <a:xfrm>
            <a:off x="957377" y="5562853"/>
            <a:ext cx="7481773" cy="845261"/>
          </a:xfrm>
          <a:prstGeom prst="round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8610" name="Rectangle 3"/>
          <p:cNvSpPr>
            <a:spLocks noGrp="1" noChangeArrowheads="1"/>
          </p:cNvSpPr>
          <p:nvPr>
            <p:ph type="body" idx="4294967295"/>
          </p:nvPr>
        </p:nvSpPr>
        <p:spPr>
          <a:xfrm>
            <a:off x="600075" y="1502227"/>
            <a:ext cx="8196263" cy="3956464"/>
          </a:xfrm>
        </p:spPr>
        <p:txBody>
          <a:bodyPr/>
          <a:lstStyle/>
          <a:p>
            <a:pPr marL="457200" lvl="1" indent="0" eaLnBrk="1" hangingPunct="1">
              <a:buFontTx/>
              <a:buNone/>
            </a:pPr>
            <a:endParaRPr lang="en-US" sz="700" dirty="0" smtClean="0"/>
          </a:p>
          <a:p>
            <a:pPr eaLnBrk="1" hangingPunct="1"/>
            <a:r>
              <a:rPr lang="en-US" sz="2800" dirty="0" smtClean="0"/>
              <a:t>Triggered by irritant flavorings</a:t>
            </a:r>
            <a:endParaRPr lang="en-US" sz="2400" dirty="0" smtClean="0"/>
          </a:p>
          <a:p>
            <a:pPr marL="457200" lvl="1" indent="0" eaLnBrk="1" hangingPunct="1"/>
            <a:r>
              <a:rPr lang="en-US" sz="2400" dirty="0" smtClean="0"/>
              <a:t>Capsaicin</a:t>
            </a:r>
          </a:p>
          <a:p>
            <a:pPr marL="457200" lvl="1" indent="0" eaLnBrk="1" hangingPunct="1"/>
            <a:r>
              <a:rPr lang="en-US" sz="2400" dirty="0" smtClean="0"/>
              <a:t>Some natural oils</a:t>
            </a:r>
          </a:p>
          <a:p>
            <a:pPr marL="457200" lvl="1" indent="0" eaLnBrk="1" hangingPunct="1"/>
            <a:r>
              <a:rPr lang="en-US" sz="2400" dirty="0" smtClean="0"/>
              <a:t>Some “High </a:t>
            </a:r>
            <a:r>
              <a:rPr lang="en-US" sz="2400" dirty="0"/>
              <a:t>Priority” Flavorings </a:t>
            </a:r>
            <a:endParaRPr lang="en-US" sz="2400" dirty="0" smtClean="0"/>
          </a:p>
          <a:p>
            <a:pPr marL="857250" lvl="2" indent="0" eaLnBrk="1" hangingPunct="1"/>
            <a:r>
              <a:rPr lang="en-US" sz="2000" dirty="0" smtClean="0"/>
              <a:t>Acetic acid </a:t>
            </a:r>
          </a:p>
          <a:p>
            <a:pPr marL="857250" lvl="2" indent="0" eaLnBrk="1" hangingPunct="1"/>
            <a:r>
              <a:rPr lang="en-US" sz="2000" dirty="0" smtClean="0"/>
              <a:t>Acetaldehyde (aldehydes)</a:t>
            </a:r>
          </a:p>
          <a:p>
            <a:pPr marL="0" indent="0" eaLnBrk="1" hangingPunct="1">
              <a:buNone/>
            </a:pPr>
            <a:endParaRPr lang="en-US" sz="2000" dirty="0" smtClean="0"/>
          </a:p>
          <a:p>
            <a:pPr eaLnBrk="1" hangingPunct="1"/>
            <a:r>
              <a:rPr lang="en-US" sz="2800" dirty="0" smtClean="0"/>
              <a:t>The higher the exposure, the higher the risk.</a:t>
            </a:r>
          </a:p>
          <a:p>
            <a:pPr marL="0" indent="0" eaLnBrk="1" hangingPunct="1">
              <a:buNone/>
            </a:pPr>
            <a:endParaRPr lang="en-US" sz="2000" dirty="0" smtClean="0"/>
          </a:p>
          <a:p>
            <a:pPr marL="0" indent="0" algn="ctr" eaLnBrk="1" hangingPunct="1">
              <a:buNone/>
            </a:pPr>
            <a:r>
              <a:rPr lang="en-US" sz="2800" dirty="0" smtClean="0"/>
              <a:t>Workers with asthma should be extra careful      to avoid breathing in irritating flavorings.</a:t>
            </a:r>
            <a:endParaRPr lang="en-US" sz="2000" dirty="0" smtClean="0"/>
          </a:p>
          <a:p>
            <a:pPr marL="457200" lvl="1" indent="0" eaLnBrk="1" hangingPunct="1"/>
            <a:endParaRPr lang="en-US" sz="700" dirty="0" smtClean="0"/>
          </a:p>
          <a:p>
            <a:pPr marL="457200" lvl="1" indent="0" eaLnBrk="1" hangingPunct="1"/>
            <a:endParaRPr lang="en-US" sz="700" dirty="0" smtClean="0"/>
          </a:p>
        </p:txBody>
      </p:sp>
      <p:sp>
        <p:nvSpPr>
          <p:cNvPr id="12294" name="Text Box 8"/>
          <p:cNvSpPr txBox="1">
            <a:spLocks noChangeArrowheads="1"/>
          </p:cNvSpPr>
          <p:nvPr/>
        </p:nvSpPr>
        <p:spPr bwMode="auto">
          <a:xfrm>
            <a:off x="6227765" y="3763738"/>
            <a:ext cx="2590800" cy="625475"/>
          </a:xfrm>
          <a:prstGeom prst="rect">
            <a:avLst/>
          </a:prstGeom>
          <a:noFill/>
          <a:ln>
            <a:noFill/>
          </a:ln>
          <a:effectLs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en-US" sz="1000" dirty="0">
                <a:latin typeface="+mn-lt"/>
              </a:rPr>
              <a:t>Photo by </a:t>
            </a:r>
            <a:r>
              <a:rPr lang="en-US" sz="1000" dirty="0" smtClean="0">
                <a:latin typeface="+mn-lt"/>
              </a:rPr>
              <a:t>Cliff </a:t>
            </a:r>
            <a:r>
              <a:rPr lang="en-US" sz="1000" dirty="0" err="1" smtClean="0">
                <a:latin typeface="+mn-lt"/>
              </a:rPr>
              <a:t>Hutson</a:t>
            </a:r>
            <a:r>
              <a:rPr lang="en-US" sz="1000" dirty="0" smtClean="0">
                <a:latin typeface="+mn-lt"/>
              </a:rPr>
              <a:t> available </a:t>
            </a:r>
            <a:r>
              <a:rPr lang="en-US" sz="1000" dirty="0">
                <a:latin typeface="+mn-lt"/>
              </a:rPr>
              <a:t>under public domain from </a:t>
            </a:r>
            <a:r>
              <a:rPr lang="en-US" sz="1000" dirty="0">
                <a:solidFill>
                  <a:schemeClr val="tx2"/>
                </a:solidFill>
                <a:latin typeface="+mn-lt"/>
                <a:hlinkClick r:id="rId4"/>
              </a:rPr>
              <a:t>Wikimedia Commons</a:t>
            </a:r>
            <a:endParaRPr lang="en-US" sz="1000" dirty="0">
              <a:solidFill>
                <a:schemeClr val="tx2"/>
              </a:solidFill>
              <a:latin typeface="+mn-lt"/>
            </a:endParaRPr>
          </a:p>
          <a:p>
            <a:pPr eaLnBrk="1" hangingPunct="1">
              <a:spcBef>
                <a:spcPct val="50000"/>
              </a:spcBef>
              <a:defRPr/>
            </a:pPr>
            <a:endParaRPr lang="en-US" sz="1000" dirty="0">
              <a:latin typeface="Tahoma" pitchFamily="34" charset="0"/>
            </a:endParaRPr>
          </a:p>
        </p:txBody>
      </p:sp>
      <p:sp>
        <p:nvSpPr>
          <p:cNvPr id="32772" name="Slide Number Placeholder 3"/>
          <p:cNvSpPr txBox="1">
            <a:spLocks noGrp="1"/>
          </p:cNvSpPr>
          <p:nvPr/>
        </p:nvSpPr>
        <p:spPr bwMode="auto">
          <a:xfrm>
            <a:off x="7239000" y="6499225"/>
            <a:ext cx="1905000" cy="358775"/>
          </a:xfrm>
          <a:prstGeom prst="rect">
            <a:avLst/>
          </a:prstGeom>
          <a:noFill/>
          <a:ln w="9525">
            <a:noFill/>
            <a:miter lim="800000"/>
            <a:headEnd/>
            <a:tailEnd/>
          </a:ln>
        </p:spPr>
        <p:txBody>
          <a:bodyPr/>
          <a:lstStyle/>
          <a:p>
            <a:pPr algn="r"/>
            <a:fld id="{65446865-9CDF-4E3A-AA56-A93C29A2F240}" type="slidenum">
              <a:rPr lang="en-US" sz="1400">
                <a:latin typeface="Tahoma" pitchFamily="34" charset="0"/>
                <a:cs typeface="Tahoma" pitchFamily="34" charset="0"/>
              </a:rPr>
              <a:pPr algn="r"/>
              <a:t>30</a:t>
            </a:fld>
            <a:endParaRPr lang="en-US" sz="1400">
              <a:latin typeface="Tahoma" pitchFamily="34" charset="0"/>
              <a:cs typeface="Tahoma" pitchFamily="34" charset="0"/>
            </a:endParaRPr>
          </a:p>
        </p:txBody>
      </p:sp>
      <p:pic>
        <p:nvPicPr>
          <p:cNvPr id="32773" name="Picture 2"/>
          <p:cNvPicPr>
            <a:picLocks noChangeAspect="1" noChangeArrowheads="1"/>
          </p:cNvPicPr>
          <p:nvPr/>
        </p:nvPicPr>
        <p:blipFill>
          <a:blip r:embed="rId5" cstate="print"/>
          <a:srcRect/>
          <a:stretch>
            <a:fillRect/>
          </a:stretch>
        </p:blipFill>
        <p:spPr bwMode="auto">
          <a:xfrm>
            <a:off x="6288090" y="2363790"/>
            <a:ext cx="2324100" cy="1419225"/>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400224097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title" idx="4294967295"/>
          </p:nvPr>
        </p:nvSpPr>
        <p:spPr>
          <a:xfrm>
            <a:off x="87313" y="141288"/>
            <a:ext cx="9115425" cy="1143000"/>
          </a:xfrm>
        </p:spPr>
        <p:txBody>
          <a:bodyPr/>
          <a:lstStyle/>
          <a:p>
            <a:pPr eaLnBrk="1" hangingPunct="1">
              <a:lnSpc>
                <a:spcPct val="80000"/>
              </a:lnSpc>
            </a:pPr>
            <a:r>
              <a:rPr lang="en-US" sz="4000" dirty="0" smtClean="0"/>
              <a:t>Some natural flavorings can cause allergic reactions.</a:t>
            </a:r>
          </a:p>
        </p:txBody>
      </p:sp>
      <p:sp>
        <p:nvSpPr>
          <p:cNvPr id="68610" name="Rectangle 3"/>
          <p:cNvSpPr>
            <a:spLocks noGrp="1" noChangeArrowheads="1"/>
          </p:cNvSpPr>
          <p:nvPr>
            <p:ph type="body" idx="4294967295"/>
          </p:nvPr>
        </p:nvSpPr>
        <p:spPr>
          <a:xfrm>
            <a:off x="598714" y="1175658"/>
            <a:ext cx="8099199" cy="4789488"/>
          </a:xfrm>
        </p:spPr>
        <p:txBody>
          <a:bodyPr/>
          <a:lstStyle/>
          <a:p>
            <a:pPr lvl="1" eaLnBrk="1" hangingPunct="1">
              <a:lnSpc>
                <a:spcPct val="80000"/>
              </a:lnSpc>
              <a:defRPr/>
            </a:pPr>
            <a:endParaRPr lang="en-US" sz="800" dirty="0" smtClean="0"/>
          </a:p>
          <a:p>
            <a:pPr eaLnBrk="1" hangingPunct="1">
              <a:lnSpc>
                <a:spcPct val="80000"/>
              </a:lnSpc>
              <a:defRPr/>
            </a:pPr>
            <a:r>
              <a:rPr lang="en-US" u="sng" dirty="0" smtClean="0"/>
              <a:t>Not</a:t>
            </a:r>
            <a:r>
              <a:rPr lang="en-US" dirty="0" smtClean="0"/>
              <a:t> </a:t>
            </a:r>
            <a:r>
              <a:rPr lang="en-US" u="sng" dirty="0" smtClean="0"/>
              <a:t>common</a:t>
            </a:r>
            <a:r>
              <a:rPr lang="en-US" dirty="0" smtClean="0"/>
              <a:t> in this industry</a:t>
            </a:r>
          </a:p>
          <a:p>
            <a:pPr eaLnBrk="1" hangingPunct="1">
              <a:lnSpc>
                <a:spcPct val="80000"/>
              </a:lnSpc>
              <a:defRPr/>
            </a:pPr>
            <a:r>
              <a:rPr lang="en-US" dirty="0"/>
              <a:t>Runny nose (rhinitis)</a:t>
            </a:r>
          </a:p>
          <a:p>
            <a:pPr eaLnBrk="1" hangingPunct="1">
              <a:lnSpc>
                <a:spcPct val="80000"/>
              </a:lnSpc>
              <a:defRPr/>
            </a:pPr>
            <a:r>
              <a:rPr lang="en-US" dirty="0" smtClean="0"/>
              <a:t>Asthma</a:t>
            </a:r>
          </a:p>
          <a:p>
            <a:pPr lvl="1" eaLnBrk="1" hangingPunct="1">
              <a:lnSpc>
                <a:spcPct val="80000"/>
              </a:lnSpc>
              <a:defRPr/>
            </a:pPr>
            <a:r>
              <a:rPr lang="en-US" dirty="0" smtClean="0"/>
              <a:t>Allergic reactions to</a:t>
            </a:r>
            <a:endParaRPr lang="en-US" dirty="0"/>
          </a:p>
          <a:p>
            <a:pPr lvl="2" eaLnBrk="1" hangingPunct="1">
              <a:lnSpc>
                <a:spcPct val="80000"/>
              </a:lnSpc>
              <a:defRPr/>
            </a:pPr>
            <a:r>
              <a:rPr lang="en-US" sz="2000" dirty="0"/>
              <a:t>Shellfish, fish, </a:t>
            </a:r>
            <a:r>
              <a:rPr lang="en-US" sz="2000" dirty="0" smtClean="0"/>
              <a:t>eggs, flour, some spices </a:t>
            </a:r>
          </a:p>
          <a:p>
            <a:pPr eaLnBrk="1" hangingPunct="1">
              <a:lnSpc>
                <a:spcPct val="80000"/>
              </a:lnSpc>
              <a:defRPr/>
            </a:pPr>
            <a:r>
              <a:rPr lang="en-US" u="sng" dirty="0" smtClean="0"/>
              <a:t>Rarely</a:t>
            </a:r>
            <a:r>
              <a:rPr lang="en-US" dirty="0" smtClean="0"/>
              <a:t>, a body-wide allergic reaction</a:t>
            </a:r>
          </a:p>
          <a:p>
            <a:pPr lvl="1" eaLnBrk="1" hangingPunct="1">
              <a:lnSpc>
                <a:spcPct val="80000"/>
              </a:lnSpc>
              <a:defRPr/>
            </a:pPr>
            <a:r>
              <a:rPr lang="en-US" dirty="0"/>
              <a:t>H</a:t>
            </a:r>
            <a:r>
              <a:rPr lang="en-US" dirty="0" smtClean="0"/>
              <a:t>ives</a:t>
            </a:r>
          </a:p>
          <a:p>
            <a:pPr lvl="1" eaLnBrk="1" hangingPunct="1">
              <a:lnSpc>
                <a:spcPct val="80000"/>
              </a:lnSpc>
              <a:defRPr/>
            </a:pPr>
            <a:r>
              <a:rPr lang="en-US" dirty="0" smtClean="0"/>
              <a:t>Swelling </a:t>
            </a:r>
            <a:r>
              <a:rPr lang="en-US" dirty="0"/>
              <a:t>of the mouth and throat</a:t>
            </a:r>
          </a:p>
          <a:p>
            <a:pPr lvl="1" eaLnBrk="1" hangingPunct="1">
              <a:lnSpc>
                <a:spcPct val="80000"/>
              </a:lnSpc>
              <a:defRPr/>
            </a:pPr>
            <a:r>
              <a:rPr lang="en-US" dirty="0" smtClean="0"/>
              <a:t>Chest tightness, shortness of breath</a:t>
            </a:r>
          </a:p>
          <a:p>
            <a:pPr lvl="1" eaLnBrk="1" hangingPunct="1">
              <a:lnSpc>
                <a:spcPct val="80000"/>
              </a:lnSpc>
              <a:defRPr/>
            </a:pPr>
            <a:r>
              <a:rPr lang="en-US" dirty="0" smtClean="0"/>
              <a:t>Allergic reactions to</a:t>
            </a:r>
          </a:p>
          <a:p>
            <a:pPr lvl="2" eaLnBrk="1" hangingPunct="1">
              <a:lnSpc>
                <a:spcPct val="80000"/>
              </a:lnSpc>
              <a:defRPr/>
            </a:pPr>
            <a:r>
              <a:rPr lang="en-US" sz="2000" dirty="0" smtClean="0"/>
              <a:t>Shellfish, fish, some spices</a:t>
            </a:r>
          </a:p>
          <a:p>
            <a:pPr lvl="2" eaLnBrk="1" hangingPunct="1">
              <a:lnSpc>
                <a:spcPct val="80000"/>
              </a:lnSpc>
              <a:defRPr/>
            </a:pPr>
            <a:r>
              <a:rPr lang="en-US" sz="2000" dirty="0" smtClean="0"/>
              <a:t>Peanuts and other tree nuts</a:t>
            </a:r>
          </a:p>
          <a:p>
            <a:pPr marL="914400" lvl="2" indent="0" eaLnBrk="1" hangingPunct="1">
              <a:lnSpc>
                <a:spcPct val="80000"/>
              </a:lnSpc>
              <a:buFontTx/>
              <a:buNone/>
              <a:defRPr/>
            </a:pPr>
            <a:r>
              <a:rPr lang="en-US" dirty="0" smtClean="0"/>
              <a:t>	</a:t>
            </a:r>
            <a:r>
              <a:rPr lang="en-US" sz="2000" dirty="0" smtClean="0"/>
              <a:t>	</a:t>
            </a:r>
          </a:p>
          <a:p>
            <a:pPr lvl="1" eaLnBrk="1" hangingPunct="1">
              <a:lnSpc>
                <a:spcPct val="80000"/>
              </a:lnSpc>
              <a:buFontTx/>
              <a:buNone/>
              <a:defRPr/>
            </a:pPr>
            <a:endParaRPr lang="en-US" sz="2000" dirty="0" smtClean="0"/>
          </a:p>
          <a:p>
            <a:pPr lvl="1" eaLnBrk="1" hangingPunct="1">
              <a:lnSpc>
                <a:spcPct val="80000"/>
              </a:lnSpc>
              <a:defRPr/>
            </a:pPr>
            <a:endParaRPr lang="en-US" sz="800" dirty="0" smtClean="0"/>
          </a:p>
          <a:p>
            <a:pPr lvl="1" eaLnBrk="1" hangingPunct="1">
              <a:lnSpc>
                <a:spcPct val="80000"/>
              </a:lnSpc>
              <a:defRPr/>
            </a:pPr>
            <a:endParaRPr lang="en-US" sz="800" dirty="0" smtClean="0"/>
          </a:p>
          <a:p>
            <a:pPr lvl="1" eaLnBrk="1" hangingPunct="1">
              <a:lnSpc>
                <a:spcPct val="80000"/>
              </a:lnSpc>
              <a:defRPr/>
            </a:pPr>
            <a:endParaRPr lang="en-US" sz="800" dirty="0" smtClean="0"/>
          </a:p>
          <a:p>
            <a:pPr eaLnBrk="1" hangingPunct="1">
              <a:lnSpc>
                <a:spcPct val="80000"/>
              </a:lnSpc>
              <a:buFontTx/>
              <a:buNone/>
              <a:defRPr/>
            </a:pPr>
            <a:endParaRPr lang="en-US" sz="800" dirty="0" smtClean="0"/>
          </a:p>
        </p:txBody>
      </p:sp>
      <p:sp>
        <p:nvSpPr>
          <p:cNvPr id="34819" name="Text Box 8"/>
          <p:cNvSpPr txBox="1">
            <a:spLocks noChangeArrowheads="1"/>
          </p:cNvSpPr>
          <p:nvPr/>
        </p:nvSpPr>
        <p:spPr bwMode="auto">
          <a:xfrm>
            <a:off x="6172200" y="5165725"/>
            <a:ext cx="2286000" cy="246063"/>
          </a:xfrm>
          <a:prstGeom prst="rect">
            <a:avLst/>
          </a:prstGeom>
          <a:noFill/>
          <a:ln w="9525">
            <a:noFill/>
            <a:miter lim="800000"/>
            <a:headEnd/>
            <a:tailEnd/>
          </a:ln>
        </p:spPr>
        <p:txBody>
          <a:bodyPr>
            <a:spAutoFit/>
          </a:bodyPr>
          <a:lstStyle/>
          <a:p>
            <a:pPr>
              <a:spcBef>
                <a:spcPct val="50000"/>
              </a:spcBef>
            </a:pPr>
            <a:endParaRPr lang="en-US" sz="1000">
              <a:latin typeface="Tahoma" pitchFamily="34" charset="0"/>
            </a:endParaRPr>
          </a:p>
        </p:txBody>
      </p:sp>
      <p:sp>
        <p:nvSpPr>
          <p:cNvPr id="34820" name="Slide Number Placeholder 3"/>
          <p:cNvSpPr txBox="1">
            <a:spLocks noGrp="1"/>
          </p:cNvSpPr>
          <p:nvPr/>
        </p:nvSpPr>
        <p:spPr bwMode="auto">
          <a:xfrm>
            <a:off x="7212013" y="6477000"/>
            <a:ext cx="1905000" cy="358775"/>
          </a:xfrm>
          <a:prstGeom prst="rect">
            <a:avLst/>
          </a:prstGeom>
          <a:noFill/>
          <a:ln w="9525">
            <a:noFill/>
            <a:miter lim="800000"/>
            <a:headEnd/>
            <a:tailEnd/>
          </a:ln>
        </p:spPr>
        <p:txBody>
          <a:bodyPr/>
          <a:lstStyle/>
          <a:p>
            <a:pPr algn="r"/>
            <a:fld id="{153643AB-5E3F-4A75-B580-B05223DB2203}" type="slidenum">
              <a:rPr lang="en-US" sz="1400">
                <a:latin typeface="Tahoma" pitchFamily="34" charset="0"/>
                <a:cs typeface="Tahoma" pitchFamily="34" charset="0"/>
              </a:rPr>
              <a:pPr algn="r"/>
              <a:t>31</a:t>
            </a:fld>
            <a:endParaRPr lang="en-US" sz="1400">
              <a:latin typeface="Tahoma" pitchFamily="34" charset="0"/>
              <a:cs typeface="Tahoma" pitchFamily="34" charset="0"/>
            </a:endParaRPr>
          </a:p>
        </p:txBody>
      </p:sp>
      <p:sp>
        <p:nvSpPr>
          <p:cNvPr id="34821" name="TextBox 2"/>
          <p:cNvSpPr txBox="1">
            <a:spLocks noChangeArrowheads="1"/>
          </p:cNvSpPr>
          <p:nvPr/>
        </p:nvSpPr>
        <p:spPr bwMode="auto">
          <a:xfrm>
            <a:off x="6477000" y="3276600"/>
            <a:ext cx="2057400" cy="369888"/>
          </a:xfrm>
          <a:prstGeom prst="rect">
            <a:avLst/>
          </a:prstGeom>
          <a:noFill/>
          <a:ln w="9525">
            <a:noFill/>
            <a:miter lim="800000"/>
            <a:headEnd/>
            <a:tailEnd/>
          </a:ln>
        </p:spPr>
        <p:txBody>
          <a:bodyPr>
            <a:spAutoFit/>
          </a:bodyPr>
          <a:lstStyle/>
          <a:p>
            <a:endParaRPr lang="en-US"/>
          </a:p>
        </p:txBody>
      </p:sp>
      <p:pic>
        <p:nvPicPr>
          <p:cNvPr id="34822" name="Picture 7"/>
          <p:cNvPicPr>
            <a:picLocks noChangeAspect="1" noChangeArrowheads="1"/>
          </p:cNvPicPr>
          <p:nvPr/>
        </p:nvPicPr>
        <p:blipFill>
          <a:blip r:embed="rId4" cstate="print"/>
          <a:srcRect/>
          <a:stretch>
            <a:fillRect/>
          </a:stretch>
        </p:blipFill>
        <p:spPr bwMode="auto">
          <a:xfrm>
            <a:off x="6852227" y="1322820"/>
            <a:ext cx="1862138" cy="1428750"/>
          </a:xfrm>
          <a:prstGeom prst="rect">
            <a:avLst/>
          </a:prstGeom>
          <a:noFill/>
          <a:ln w="9525">
            <a:noFill/>
            <a:miter lim="800000"/>
            <a:headEnd/>
            <a:tailEnd/>
          </a:ln>
        </p:spPr>
      </p:pic>
      <p:sp>
        <p:nvSpPr>
          <p:cNvPr id="7" name="TextBox 6"/>
          <p:cNvSpPr txBox="1"/>
          <p:nvPr/>
        </p:nvSpPr>
        <p:spPr>
          <a:xfrm>
            <a:off x="6804200" y="2715057"/>
            <a:ext cx="3182938" cy="184666"/>
          </a:xfrm>
          <a:prstGeom prst="rect">
            <a:avLst/>
          </a:prstGeom>
          <a:noFill/>
        </p:spPr>
        <p:txBody>
          <a:bodyPr>
            <a:spAutoFit/>
          </a:bodyPr>
          <a:lstStyle/>
          <a:p>
            <a:pPr>
              <a:defRPr/>
            </a:pPr>
            <a:r>
              <a:rPr lang="en-US" sz="600" dirty="0">
                <a:latin typeface="+mn-lt"/>
              </a:rPr>
              <a:t>Photo </a:t>
            </a:r>
            <a:r>
              <a:rPr lang="en-US" sz="600" dirty="0" smtClean="0">
                <a:latin typeface="+mn-lt"/>
              </a:rPr>
              <a:t>available </a:t>
            </a:r>
            <a:r>
              <a:rPr lang="en-US" sz="600" dirty="0">
                <a:latin typeface="+mn-lt"/>
              </a:rPr>
              <a:t>under public domain from </a:t>
            </a:r>
            <a:r>
              <a:rPr lang="en-US" sz="600" dirty="0">
                <a:solidFill>
                  <a:schemeClr val="tx2"/>
                </a:solidFill>
                <a:latin typeface="+mn-lt"/>
                <a:hlinkClick r:id="rId5"/>
              </a:rPr>
              <a:t>Wikimedia Commons</a:t>
            </a:r>
            <a:endParaRPr lang="en-US" sz="600" dirty="0">
              <a:latin typeface="+mn-lt"/>
            </a:endParaRPr>
          </a:p>
        </p:txBody>
      </p:sp>
      <p:pic>
        <p:nvPicPr>
          <p:cNvPr id="34824" name="Picture 4" descr="http://upload.wikimedia.org/wikipedia/commons/1/1b/Coriander.jpg"/>
          <p:cNvPicPr>
            <a:picLocks noChangeAspect="1" noChangeArrowheads="1"/>
          </p:cNvPicPr>
          <p:nvPr/>
        </p:nvPicPr>
        <p:blipFill>
          <a:blip r:embed="rId6" cstate="print"/>
          <a:srcRect/>
          <a:stretch>
            <a:fillRect/>
          </a:stretch>
        </p:blipFill>
        <p:spPr bwMode="auto">
          <a:xfrm>
            <a:off x="7107919" y="5013321"/>
            <a:ext cx="1546225" cy="1036638"/>
          </a:xfrm>
          <a:prstGeom prst="rect">
            <a:avLst/>
          </a:prstGeom>
          <a:noFill/>
          <a:ln w="9525">
            <a:noFill/>
            <a:miter lim="800000"/>
            <a:headEnd/>
            <a:tailEnd/>
          </a:ln>
        </p:spPr>
      </p:pic>
      <p:sp>
        <p:nvSpPr>
          <p:cNvPr id="3" name="TextBox 2"/>
          <p:cNvSpPr txBox="1"/>
          <p:nvPr/>
        </p:nvSpPr>
        <p:spPr>
          <a:xfrm>
            <a:off x="7108203" y="6045194"/>
            <a:ext cx="1807197" cy="276999"/>
          </a:xfrm>
          <a:prstGeom prst="rect">
            <a:avLst/>
          </a:prstGeom>
          <a:noFill/>
        </p:spPr>
        <p:txBody>
          <a:bodyPr wrap="square">
            <a:spAutoFit/>
          </a:bodyPr>
          <a:lstStyle/>
          <a:p>
            <a:pPr>
              <a:defRPr/>
            </a:pPr>
            <a:r>
              <a:rPr lang="en-US" sz="600" dirty="0">
                <a:latin typeface="+mn-lt"/>
              </a:rPr>
              <a:t>Photo by </a:t>
            </a:r>
            <a:r>
              <a:rPr lang="en-US" sz="600" dirty="0" err="1">
                <a:latin typeface="+mn-lt"/>
              </a:rPr>
              <a:t>Bierfaß</a:t>
            </a:r>
            <a:r>
              <a:rPr lang="en-US" sz="600" dirty="0">
                <a:latin typeface="+mn-lt"/>
              </a:rPr>
              <a:t> available under public domain from </a:t>
            </a:r>
            <a:r>
              <a:rPr lang="en-US" sz="600" dirty="0">
                <a:solidFill>
                  <a:schemeClr val="tx2"/>
                </a:solidFill>
                <a:latin typeface="+mn-lt"/>
                <a:hlinkClick r:id="rId5"/>
              </a:rPr>
              <a:t>Wikimedia </a:t>
            </a:r>
            <a:r>
              <a:rPr lang="en-US" sz="600" dirty="0" smtClean="0">
                <a:solidFill>
                  <a:schemeClr val="tx2"/>
                </a:solidFill>
                <a:latin typeface="+mn-lt"/>
                <a:hlinkClick r:id="rId5"/>
              </a:rPr>
              <a:t>Commons</a:t>
            </a:r>
            <a:endParaRPr lang="en-US" dirty="0"/>
          </a:p>
        </p:txBody>
      </p:sp>
    </p:spTree>
    <p:custDataLst>
      <p:tags r:id="rId1"/>
    </p:custDataLst>
    <p:extLst>
      <p:ext uri="{BB962C8B-B14F-4D97-AF65-F5344CB8AC3E}">
        <p14:creationId xmlns:p14="http://schemas.microsoft.com/office/powerpoint/2010/main" val="194846946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ChangeArrowheads="1"/>
          </p:cNvSpPr>
          <p:nvPr>
            <p:ph type="title" idx="4294967295"/>
          </p:nvPr>
        </p:nvSpPr>
        <p:spPr>
          <a:xfrm>
            <a:off x="350838" y="92075"/>
            <a:ext cx="8763000" cy="1143000"/>
          </a:xfrm>
        </p:spPr>
        <p:txBody>
          <a:bodyPr/>
          <a:lstStyle/>
          <a:p>
            <a:pPr eaLnBrk="1" hangingPunct="1"/>
            <a:r>
              <a:rPr lang="en-US" sz="3600" dirty="0" smtClean="0"/>
              <a:t>Bronchiolitis </a:t>
            </a:r>
            <a:r>
              <a:rPr lang="en-US" sz="3600" dirty="0" err="1" smtClean="0"/>
              <a:t>Obliterans</a:t>
            </a:r>
            <a:r>
              <a:rPr lang="en-US" sz="3600" dirty="0" smtClean="0"/>
              <a:t> Syndrome (BOS) is scarring in small airways. </a:t>
            </a:r>
          </a:p>
        </p:txBody>
      </p:sp>
      <p:sp>
        <p:nvSpPr>
          <p:cNvPr id="36866" name="Rectangle 3"/>
          <p:cNvSpPr>
            <a:spLocks noGrp="1" noChangeArrowheads="1"/>
          </p:cNvSpPr>
          <p:nvPr>
            <p:ph type="body" sz="half" idx="4294967295"/>
          </p:nvPr>
        </p:nvSpPr>
        <p:spPr>
          <a:xfrm>
            <a:off x="533400" y="4252913"/>
            <a:ext cx="8610600" cy="2133600"/>
          </a:xfrm>
        </p:spPr>
        <p:txBody>
          <a:bodyPr/>
          <a:lstStyle/>
          <a:p>
            <a:pPr eaLnBrk="1" hangingPunct="1">
              <a:lnSpc>
                <a:spcPct val="90000"/>
              </a:lnSpc>
            </a:pPr>
            <a:r>
              <a:rPr lang="en-US" sz="2800" dirty="0" err="1" smtClean="0"/>
              <a:t>Diacetyl</a:t>
            </a:r>
            <a:r>
              <a:rPr lang="en-US" sz="2800" dirty="0" smtClean="0"/>
              <a:t>, possibly </a:t>
            </a:r>
            <a:r>
              <a:rPr lang="en-US" sz="2800" dirty="0" err="1" smtClean="0"/>
              <a:t>diacetyl</a:t>
            </a:r>
            <a:r>
              <a:rPr lang="en-US" sz="2800" dirty="0" smtClean="0"/>
              <a:t> substitutes</a:t>
            </a:r>
          </a:p>
          <a:p>
            <a:pPr eaLnBrk="1" hangingPunct="1">
              <a:lnSpc>
                <a:spcPct val="90000"/>
              </a:lnSpc>
            </a:pPr>
            <a:r>
              <a:rPr lang="en-US" sz="2800" dirty="0" smtClean="0"/>
              <a:t>After injury, scars form. </a:t>
            </a:r>
          </a:p>
          <a:p>
            <a:pPr eaLnBrk="1" hangingPunct="1">
              <a:lnSpc>
                <a:spcPct val="90000"/>
              </a:lnSpc>
            </a:pPr>
            <a:r>
              <a:rPr lang="en-US" sz="2800" dirty="0" smtClean="0"/>
              <a:t>Scars cause airways to narrow.</a:t>
            </a:r>
          </a:p>
          <a:p>
            <a:pPr lvl="1" eaLnBrk="1" hangingPunct="1">
              <a:lnSpc>
                <a:spcPct val="90000"/>
              </a:lnSpc>
              <a:buFontTx/>
              <a:buNone/>
            </a:pPr>
            <a:endParaRPr lang="en-US" sz="3200" dirty="0" smtClean="0"/>
          </a:p>
          <a:p>
            <a:pPr eaLnBrk="1" hangingPunct="1">
              <a:lnSpc>
                <a:spcPct val="90000"/>
              </a:lnSpc>
              <a:buFontTx/>
              <a:buNone/>
            </a:pPr>
            <a:endParaRPr lang="en-US" sz="2400" dirty="0" smtClean="0"/>
          </a:p>
        </p:txBody>
      </p:sp>
      <p:sp>
        <p:nvSpPr>
          <p:cNvPr id="36869" name="Text Box 14"/>
          <p:cNvSpPr txBox="1">
            <a:spLocks noChangeArrowheads="1"/>
          </p:cNvSpPr>
          <p:nvPr/>
        </p:nvSpPr>
        <p:spPr bwMode="auto">
          <a:xfrm>
            <a:off x="670746" y="1462826"/>
            <a:ext cx="1981200" cy="369888"/>
          </a:xfrm>
          <a:prstGeom prst="rect">
            <a:avLst/>
          </a:prstGeom>
          <a:noFill/>
          <a:ln w="9525">
            <a:noFill/>
            <a:miter lim="800000"/>
            <a:headEnd/>
            <a:tailEnd/>
          </a:ln>
        </p:spPr>
        <p:txBody>
          <a:bodyPr>
            <a:spAutoFit/>
          </a:bodyPr>
          <a:lstStyle/>
          <a:p>
            <a:pPr fontAlgn="base">
              <a:spcBef>
                <a:spcPct val="50000"/>
              </a:spcBef>
              <a:spcAft>
                <a:spcPct val="0"/>
              </a:spcAft>
            </a:pPr>
            <a:r>
              <a:rPr lang="en-US" b="1" dirty="0">
                <a:solidFill>
                  <a:srgbClr val="000000"/>
                </a:solidFill>
              </a:rPr>
              <a:t>Normal airway</a:t>
            </a:r>
          </a:p>
        </p:txBody>
      </p:sp>
      <p:sp>
        <p:nvSpPr>
          <p:cNvPr id="36870" name="Text Box 15"/>
          <p:cNvSpPr txBox="1">
            <a:spLocks noChangeArrowheads="1"/>
          </p:cNvSpPr>
          <p:nvPr/>
        </p:nvSpPr>
        <p:spPr bwMode="auto">
          <a:xfrm>
            <a:off x="4038600" y="3886200"/>
            <a:ext cx="1447800" cy="366713"/>
          </a:xfrm>
          <a:prstGeom prst="rect">
            <a:avLst/>
          </a:prstGeom>
          <a:noFill/>
          <a:ln w="9525">
            <a:noFill/>
            <a:miter lim="800000"/>
            <a:headEnd/>
            <a:tailEnd/>
          </a:ln>
        </p:spPr>
        <p:txBody>
          <a:bodyPr>
            <a:spAutoFit/>
          </a:bodyPr>
          <a:lstStyle/>
          <a:p>
            <a:pPr fontAlgn="base">
              <a:spcBef>
                <a:spcPct val="50000"/>
              </a:spcBef>
              <a:spcAft>
                <a:spcPct val="0"/>
              </a:spcAft>
            </a:pPr>
            <a:endParaRPr lang="en-US">
              <a:solidFill>
                <a:srgbClr val="000000"/>
              </a:solidFill>
              <a:latin typeface="Arial" charset="0"/>
            </a:endParaRPr>
          </a:p>
        </p:txBody>
      </p:sp>
      <p:sp>
        <p:nvSpPr>
          <p:cNvPr id="36871" name="Text Box 17"/>
          <p:cNvSpPr txBox="1">
            <a:spLocks noChangeArrowheads="1"/>
          </p:cNvSpPr>
          <p:nvPr/>
        </p:nvSpPr>
        <p:spPr bwMode="auto">
          <a:xfrm>
            <a:off x="6334994" y="1463382"/>
            <a:ext cx="2438400" cy="369332"/>
          </a:xfrm>
          <a:prstGeom prst="rect">
            <a:avLst/>
          </a:prstGeom>
          <a:noFill/>
          <a:ln w="9525">
            <a:noFill/>
            <a:miter lim="800000"/>
            <a:headEnd/>
            <a:tailEnd/>
          </a:ln>
        </p:spPr>
        <p:txBody>
          <a:bodyPr>
            <a:spAutoFit/>
          </a:bodyPr>
          <a:lstStyle/>
          <a:p>
            <a:pPr algn="ctr" fontAlgn="base">
              <a:spcBef>
                <a:spcPct val="0"/>
              </a:spcBef>
              <a:spcAft>
                <a:spcPct val="0"/>
              </a:spcAft>
            </a:pPr>
            <a:r>
              <a:rPr lang="en-US" b="1" dirty="0">
                <a:solidFill>
                  <a:srgbClr val="000000"/>
                </a:solidFill>
              </a:rPr>
              <a:t>Late BOS</a:t>
            </a:r>
          </a:p>
        </p:txBody>
      </p:sp>
      <p:sp>
        <p:nvSpPr>
          <p:cNvPr id="36872" name="TextBox 6"/>
          <p:cNvSpPr txBox="1">
            <a:spLocks noChangeArrowheads="1"/>
          </p:cNvSpPr>
          <p:nvPr/>
        </p:nvSpPr>
        <p:spPr bwMode="auto">
          <a:xfrm>
            <a:off x="741369" y="3913679"/>
            <a:ext cx="2098651" cy="246221"/>
          </a:xfrm>
          <a:prstGeom prst="rect">
            <a:avLst/>
          </a:prstGeom>
          <a:noFill/>
          <a:ln w="9525">
            <a:noFill/>
            <a:miter lim="800000"/>
            <a:headEnd/>
            <a:tailEnd/>
          </a:ln>
        </p:spPr>
        <p:txBody>
          <a:bodyPr wrap="none">
            <a:spAutoFit/>
          </a:bodyPr>
          <a:lstStyle/>
          <a:p>
            <a:pPr fontAlgn="base">
              <a:spcBef>
                <a:spcPct val="0"/>
              </a:spcBef>
              <a:spcAft>
                <a:spcPct val="0"/>
              </a:spcAft>
            </a:pPr>
            <a:r>
              <a:rPr lang="en-US" sz="1000" dirty="0">
                <a:solidFill>
                  <a:srgbClr val="000000"/>
                </a:solidFill>
              </a:rPr>
              <a:t>Images by National Jewish Health</a:t>
            </a:r>
          </a:p>
        </p:txBody>
      </p:sp>
      <p:sp>
        <p:nvSpPr>
          <p:cNvPr id="2" name="TextBox 1"/>
          <p:cNvSpPr txBox="1"/>
          <p:nvPr/>
        </p:nvSpPr>
        <p:spPr>
          <a:xfrm>
            <a:off x="3764119" y="1466002"/>
            <a:ext cx="1828800" cy="366712"/>
          </a:xfrm>
          <a:prstGeom prst="rect">
            <a:avLst/>
          </a:prstGeom>
          <a:noFill/>
        </p:spPr>
        <p:txBody>
          <a:bodyPr>
            <a:spAutoFit/>
          </a:bodyPr>
          <a:lstStyle/>
          <a:p>
            <a:pPr fontAlgn="base">
              <a:spcBef>
                <a:spcPct val="0"/>
              </a:spcBef>
              <a:spcAft>
                <a:spcPct val="0"/>
              </a:spcAft>
              <a:defRPr/>
            </a:pPr>
            <a:r>
              <a:rPr lang="en-US" b="1" dirty="0">
                <a:solidFill>
                  <a:srgbClr val="000000"/>
                </a:solidFill>
              </a:rPr>
              <a:t>Early BOS</a:t>
            </a:r>
          </a:p>
        </p:txBody>
      </p:sp>
      <p:sp>
        <p:nvSpPr>
          <p:cNvPr id="36877" name="Slide Number Placeholder 4"/>
          <p:cNvSpPr txBox="1">
            <a:spLocks noGrp="1"/>
          </p:cNvSpPr>
          <p:nvPr/>
        </p:nvSpPr>
        <p:spPr bwMode="auto">
          <a:xfrm>
            <a:off x="7213262" y="6525158"/>
            <a:ext cx="1905000" cy="332842"/>
          </a:xfrm>
          <a:prstGeom prst="rect">
            <a:avLst/>
          </a:prstGeom>
          <a:noFill/>
          <a:ln w="9525">
            <a:noFill/>
            <a:miter lim="800000"/>
            <a:headEnd/>
            <a:tailEnd/>
          </a:ln>
        </p:spPr>
        <p:txBody>
          <a:bodyPr/>
          <a:lstStyle/>
          <a:p>
            <a:pPr algn="r" fontAlgn="base">
              <a:spcBef>
                <a:spcPct val="0"/>
              </a:spcBef>
              <a:spcAft>
                <a:spcPct val="0"/>
              </a:spcAft>
            </a:pPr>
            <a:fld id="{AC3F81A1-BC2A-45D0-A79D-CE099D17A00A}" type="slidenum">
              <a:rPr lang="en-US" sz="1400">
                <a:solidFill>
                  <a:srgbClr val="000000"/>
                </a:solidFill>
              </a:rPr>
              <a:pPr algn="r" fontAlgn="base">
                <a:spcBef>
                  <a:spcPct val="0"/>
                </a:spcBef>
                <a:spcAft>
                  <a:spcPct val="0"/>
                </a:spcAft>
              </a:pPr>
              <a:t>32</a:t>
            </a:fld>
            <a:endParaRPr lang="en-US" sz="1400" dirty="0">
              <a:solidFill>
                <a:srgbClr val="000000"/>
              </a:solidFill>
            </a:endParaRPr>
          </a:p>
        </p:txBody>
      </p:sp>
      <p:grpSp>
        <p:nvGrpSpPr>
          <p:cNvPr id="7" name="Group 6"/>
          <p:cNvGrpSpPr/>
          <p:nvPr/>
        </p:nvGrpSpPr>
        <p:grpSpPr>
          <a:xfrm>
            <a:off x="644301" y="1932884"/>
            <a:ext cx="8116447" cy="1963860"/>
            <a:chOff x="750067" y="1577082"/>
            <a:chExt cx="8116447" cy="1963860"/>
          </a:xfrm>
        </p:grpSpPr>
        <p:pic>
          <p:nvPicPr>
            <p:cNvPr id="15" name="Picture 14" descr="Normal.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50067" y="1579326"/>
              <a:ext cx="1707979" cy="1698729"/>
            </a:xfrm>
            <a:prstGeom prst="rect">
              <a:avLst/>
            </a:prstGeom>
            <a:effectLst>
              <a:outerShdw blurRad="50800" dist="38100" dir="2700000" algn="tl" rotWithShape="0">
                <a:prstClr val="black">
                  <a:alpha val="40000"/>
                </a:prstClr>
              </a:outerShdw>
            </a:effectLst>
          </p:spPr>
        </p:pic>
        <p:grpSp>
          <p:nvGrpSpPr>
            <p:cNvPr id="3" name="Group 2"/>
            <p:cNvGrpSpPr/>
            <p:nvPr/>
          </p:nvGrpSpPr>
          <p:grpSpPr>
            <a:xfrm>
              <a:off x="3424619" y="1581710"/>
              <a:ext cx="2437241" cy="1959232"/>
              <a:chOff x="3424619" y="1581710"/>
              <a:chExt cx="2437241" cy="1959232"/>
            </a:xfrm>
          </p:grpSpPr>
          <p:pic>
            <p:nvPicPr>
              <p:cNvPr id="4" name="Picture 3" descr="Early_BO.pn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3820968" y="1581710"/>
                <a:ext cx="1716494" cy="1707199"/>
              </a:xfrm>
              <a:prstGeom prst="rect">
                <a:avLst/>
              </a:prstGeom>
            </p:spPr>
          </p:pic>
          <p:sp>
            <p:nvSpPr>
              <p:cNvPr id="23" name="TextBox 6"/>
              <p:cNvSpPr txBox="1">
                <a:spLocks noChangeArrowheads="1"/>
              </p:cNvSpPr>
              <p:nvPr/>
            </p:nvSpPr>
            <p:spPr bwMode="auto">
              <a:xfrm>
                <a:off x="5214891" y="3012506"/>
                <a:ext cx="646969" cy="400110"/>
              </a:xfrm>
              <a:prstGeom prst="rect">
                <a:avLst/>
              </a:prstGeom>
              <a:noFill/>
              <a:ln w="9525">
                <a:noFill/>
                <a:miter lim="800000"/>
                <a:headEnd/>
                <a:tailEnd/>
              </a:ln>
            </p:spPr>
            <p:txBody>
              <a:bodyPr wrap="none">
                <a:spAutoFit/>
              </a:bodyPr>
              <a:lstStyle/>
              <a:p>
                <a:pPr algn="ctr" fontAlgn="base">
                  <a:spcBef>
                    <a:spcPct val="0"/>
                  </a:spcBef>
                  <a:spcAft>
                    <a:spcPct val="0"/>
                  </a:spcAft>
                </a:pPr>
                <a:r>
                  <a:rPr lang="en-US" sz="1000" dirty="0">
                    <a:solidFill>
                      <a:srgbClr val="000000"/>
                    </a:solidFill>
                  </a:rPr>
                  <a:t>Early</a:t>
                </a:r>
              </a:p>
              <a:p>
                <a:pPr algn="ctr" fontAlgn="base">
                  <a:spcBef>
                    <a:spcPct val="0"/>
                  </a:spcBef>
                  <a:spcAft>
                    <a:spcPct val="0"/>
                  </a:spcAft>
                </a:pPr>
                <a:r>
                  <a:rPr lang="en-US" sz="1000" dirty="0">
                    <a:solidFill>
                      <a:srgbClr val="000000"/>
                    </a:solidFill>
                  </a:rPr>
                  <a:t>Scarring</a:t>
                </a:r>
              </a:p>
            </p:txBody>
          </p:sp>
          <p:grpSp>
            <p:nvGrpSpPr>
              <p:cNvPr id="26" name="Group 25"/>
              <p:cNvGrpSpPr/>
              <p:nvPr/>
            </p:nvGrpSpPr>
            <p:grpSpPr>
              <a:xfrm>
                <a:off x="4830486" y="2599649"/>
                <a:ext cx="537323" cy="488452"/>
                <a:chOff x="6664984" y="1997226"/>
                <a:chExt cx="537323" cy="488452"/>
              </a:xfrm>
            </p:grpSpPr>
            <p:cxnSp>
              <p:nvCxnSpPr>
                <p:cNvPr id="27" name="Straight Connector 26"/>
                <p:cNvCxnSpPr/>
                <p:nvPr/>
              </p:nvCxnSpPr>
              <p:spPr>
                <a:xfrm flipH="1" flipV="1">
                  <a:off x="6686697" y="2018937"/>
                  <a:ext cx="515610" cy="466741"/>
                </a:xfrm>
                <a:prstGeom prst="line">
                  <a:avLst/>
                </a:prstGeom>
                <a:effectLst/>
              </p:spPr>
              <p:style>
                <a:lnRef idx="2">
                  <a:schemeClr val="dk1"/>
                </a:lnRef>
                <a:fillRef idx="0">
                  <a:schemeClr val="dk1"/>
                </a:fillRef>
                <a:effectRef idx="1">
                  <a:schemeClr val="dk1"/>
                </a:effectRef>
                <a:fontRef idx="minor">
                  <a:schemeClr val="tx1"/>
                </a:fontRef>
              </p:style>
            </p:cxnSp>
            <p:sp>
              <p:nvSpPr>
                <p:cNvPr id="28" name="Oval 27"/>
                <p:cNvSpPr/>
                <p:nvPr/>
              </p:nvSpPr>
              <p:spPr>
                <a:xfrm>
                  <a:off x="6664984" y="1997226"/>
                  <a:ext cx="45719" cy="45719"/>
                </a:xfrm>
                <a:prstGeom prst="ellipse">
                  <a:avLst/>
                </a:prstGeom>
                <a:solidFill>
                  <a:schemeClr val="tx1">
                    <a:lumMod val="95000"/>
                    <a:lumOff val="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grpSp>
          <p:grpSp>
            <p:nvGrpSpPr>
              <p:cNvPr id="35" name="Group 34"/>
              <p:cNvGrpSpPr/>
              <p:nvPr/>
            </p:nvGrpSpPr>
            <p:grpSpPr>
              <a:xfrm>
                <a:off x="4656806" y="2827594"/>
                <a:ext cx="45719" cy="521015"/>
                <a:chOff x="6664984" y="1997226"/>
                <a:chExt cx="45719" cy="521015"/>
              </a:xfrm>
            </p:grpSpPr>
            <p:cxnSp>
              <p:nvCxnSpPr>
                <p:cNvPr id="36" name="Straight Connector 35"/>
                <p:cNvCxnSpPr/>
                <p:nvPr/>
              </p:nvCxnSpPr>
              <p:spPr>
                <a:xfrm flipH="1" flipV="1">
                  <a:off x="6686697" y="2018938"/>
                  <a:ext cx="5423" cy="499303"/>
                </a:xfrm>
                <a:prstGeom prst="line">
                  <a:avLst/>
                </a:prstGeom>
                <a:effectLst/>
              </p:spPr>
              <p:style>
                <a:lnRef idx="2">
                  <a:schemeClr val="dk1"/>
                </a:lnRef>
                <a:fillRef idx="0">
                  <a:schemeClr val="dk1"/>
                </a:fillRef>
                <a:effectRef idx="1">
                  <a:schemeClr val="dk1"/>
                </a:effectRef>
                <a:fontRef idx="minor">
                  <a:schemeClr val="tx1"/>
                </a:fontRef>
              </p:style>
            </p:cxnSp>
            <p:sp>
              <p:nvSpPr>
                <p:cNvPr id="37" name="Oval 36"/>
                <p:cNvSpPr/>
                <p:nvPr/>
              </p:nvSpPr>
              <p:spPr>
                <a:xfrm>
                  <a:off x="6664984" y="1997226"/>
                  <a:ext cx="45719" cy="45719"/>
                </a:xfrm>
                <a:prstGeom prst="ellipse">
                  <a:avLst/>
                </a:prstGeom>
                <a:solidFill>
                  <a:schemeClr val="tx1">
                    <a:lumMod val="95000"/>
                    <a:lumOff val="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grpSp>
          <p:sp>
            <p:nvSpPr>
              <p:cNvPr id="39" name="TextBox 6"/>
              <p:cNvSpPr txBox="1">
                <a:spLocks noChangeArrowheads="1"/>
              </p:cNvSpPr>
              <p:nvPr/>
            </p:nvSpPr>
            <p:spPr bwMode="auto">
              <a:xfrm>
                <a:off x="4228674" y="3294721"/>
                <a:ext cx="936888" cy="246221"/>
              </a:xfrm>
              <a:prstGeom prst="rect">
                <a:avLst/>
              </a:prstGeom>
              <a:noFill/>
              <a:ln w="9525">
                <a:noFill/>
                <a:miter lim="800000"/>
                <a:headEnd/>
                <a:tailEnd/>
              </a:ln>
            </p:spPr>
            <p:txBody>
              <a:bodyPr wrap="none">
                <a:spAutoFit/>
              </a:bodyPr>
              <a:lstStyle/>
              <a:p>
                <a:pPr algn="ctr" fontAlgn="base">
                  <a:spcBef>
                    <a:spcPct val="0"/>
                  </a:spcBef>
                  <a:spcAft>
                    <a:spcPct val="0"/>
                  </a:spcAft>
                </a:pPr>
                <a:r>
                  <a:rPr lang="en-US" sz="1000" dirty="0">
                    <a:solidFill>
                      <a:srgbClr val="000000"/>
                    </a:solidFill>
                  </a:rPr>
                  <a:t>Inflammation</a:t>
                </a:r>
              </a:p>
            </p:txBody>
          </p:sp>
          <p:grpSp>
            <p:nvGrpSpPr>
              <p:cNvPr id="40" name="Group 39"/>
              <p:cNvGrpSpPr/>
              <p:nvPr/>
            </p:nvGrpSpPr>
            <p:grpSpPr>
              <a:xfrm>
                <a:off x="3848106" y="2545377"/>
                <a:ext cx="593898" cy="439607"/>
                <a:chOff x="6116805" y="1997226"/>
                <a:chExt cx="593898" cy="439607"/>
              </a:xfrm>
            </p:grpSpPr>
            <p:cxnSp>
              <p:nvCxnSpPr>
                <p:cNvPr id="41" name="Straight Connector 40"/>
                <p:cNvCxnSpPr/>
                <p:nvPr/>
              </p:nvCxnSpPr>
              <p:spPr>
                <a:xfrm flipV="1">
                  <a:off x="6116805" y="2018939"/>
                  <a:ext cx="569893" cy="417894"/>
                </a:xfrm>
                <a:prstGeom prst="line">
                  <a:avLst/>
                </a:prstGeom>
                <a:effectLst/>
              </p:spPr>
              <p:style>
                <a:lnRef idx="2">
                  <a:schemeClr val="dk1"/>
                </a:lnRef>
                <a:fillRef idx="0">
                  <a:schemeClr val="dk1"/>
                </a:fillRef>
                <a:effectRef idx="1">
                  <a:schemeClr val="dk1"/>
                </a:effectRef>
                <a:fontRef idx="minor">
                  <a:schemeClr val="tx1"/>
                </a:fontRef>
              </p:style>
            </p:cxnSp>
            <p:sp>
              <p:nvSpPr>
                <p:cNvPr id="42" name="Oval 41"/>
                <p:cNvSpPr/>
                <p:nvPr/>
              </p:nvSpPr>
              <p:spPr>
                <a:xfrm>
                  <a:off x="6664984" y="1997226"/>
                  <a:ext cx="45719" cy="45719"/>
                </a:xfrm>
                <a:prstGeom prst="ellipse">
                  <a:avLst/>
                </a:prstGeom>
                <a:solidFill>
                  <a:schemeClr val="tx1">
                    <a:lumMod val="95000"/>
                    <a:lumOff val="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grpSp>
          <p:sp>
            <p:nvSpPr>
              <p:cNvPr id="44" name="TextBox 6"/>
              <p:cNvSpPr txBox="1">
                <a:spLocks noChangeArrowheads="1"/>
              </p:cNvSpPr>
              <p:nvPr/>
            </p:nvSpPr>
            <p:spPr bwMode="auto">
              <a:xfrm>
                <a:off x="3424619" y="2914814"/>
                <a:ext cx="569387" cy="400110"/>
              </a:xfrm>
              <a:prstGeom prst="rect">
                <a:avLst/>
              </a:prstGeom>
              <a:noFill/>
              <a:ln w="9525">
                <a:noFill/>
                <a:miter lim="800000"/>
                <a:headEnd/>
                <a:tailEnd/>
              </a:ln>
            </p:spPr>
            <p:txBody>
              <a:bodyPr wrap="none">
                <a:spAutoFit/>
              </a:bodyPr>
              <a:lstStyle/>
              <a:p>
                <a:pPr algn="ctr" fontAlgn="base">
                  <a:spcBef>
                    <a:spcPct val="0"/>
                  </a:spcBef>
                  <a:spcAft>
                    <a:spcPct val="0"/>
                  </a:spcAft>
                </a:pPr>
                <a:r>
                  <a:rPr lang="en-US" sz="1000" dirty="0">
                    <a:solidFill>
                      <a:srgbClr val="000000"/>
                    </a:solidFill>
                  </a:rPr>
                  <a:t>Airway</a:t>
                </a:r>
              </a:p>
              <a:p>
                <a:pPr algn="ctr" fontAlgn="base">
                  <a:spcBef>
                    <a:spcPct val="0"/>
                  </a:spcBef>
                  <a:spcAft>
                    <a:spcPct val="0"/>
                  </a:spcAft>
                </a:pPr>
                <a:r>
                  <a:rPr lang="en-US" sz="1000" dirty="0">
                    <a:solidFill>
                      <a:srgbClr val="000000"/>
                    </a:solidFill>
                  </a:rPr>
                  <a:t>injury</a:t>
                </a:r>
              </a:p>
            </p:txBody>
          </p:sp>
        </p:grpSp>
        <p:grpSp>
          <p:nvGrpSpPr>
            <p:cNvPr id="6" name="Group 5"/>
            <p:cNvGrpSpPr/>
            <p:nvPr/>
          </p:nvGrpSpPr>
          <p:grpSpPr>
            <a:xfrm>
              <a:off x="6785135" y="1577082"/>
              <a:ext cx="2081379" cy="1846388"/>
              <a:chOff x="6785135" y="1577082"/>
              <a:chExt cx="2081379" cy="1846388"/>
            </a:xfrm>
          </p:grpSpPr>
          <p:pic>
            <p:nvPicPr>
              <p:cNvPr id="5" name="Picture 4" descr="Late_BO.png"/>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6785135" y="1577082"/>
                <a:ext cx="1704777" cy="1695545"/>
              </a:xfrm>
              <a:prstGeom prst="rect">
                <a:avLst/>
              </a:prstGeom>
            </p:spPr>
          </p:pic>
          <p:sp>
            <p:nvSpPr>
              <p:cNvPr id="29" name="TextBox 6"/>
              <p:cNvSpPr txBox="1">
                <a:spLocks noChangeArrowheads="1"/>
              </p:cNvSpPr>
              <p:nvPr/>
            </p:nvSpPr>
            <p:spPr bwMode="auto">
              <a:xfrm>
                <a:off x="8071956" y="3023360"/>
                <a:ext cx="794558" cy="400110"/>
              </a:xfrm>
              <a:prstGeom prst="rect">
                <a:avLst/>
              </a:prstGeom>
              <a:noFill/>
              <a:ln w="9525">
                <a:noFill/>
                <a:miter lim="800000"/>
                <a:headEnd/>
                <a:tailEnd/>
              </a:ln>
            </p:spPr>
            <p:txBody>
              <a:bodyPr wrap="none">
                <a:spAutoFit/>
              </a:bodyPr>
              <a:lstStyle/>
              <a:p>
                <a:pPr algn="ctr" fontAlgn="base">
                  <a:spcBef>
                    <a:spcPct val="0"/>
                  </a:spcBef>
                  <a:spcAft>
                    <a:spcPct val="0"/>
                  </a:spcAft>
                </a:pPr>
                <a:r>
                  <a:rPr lang="en-US" sz="1000" dirty="0">
                    <a:solidFill>
                      <a:srgbClr val="000000"/>
                    </a:solidFill>
                  </a:rPr>
                  <a:t>Permanent</a:t>
                </a:r>
              </a:p>
              <a:p>
                <a:pPr algn="ctr" fontAlgn="base">
                  <a:spcBef>
                    <a:spcPct val="0"/>
                  </a:spcBef>
                  <a:spcAft>
                    <a:spcPct val="0"/>
                  </a:spcAft>
                </a:pPr>
                <a:r>
                  <a:rPr lang="en-US" sz="1000" dirty="0">
                    <a:solidFill>
                      <a:srgbClr val="000000"/>
                    </a:solidFill>
                  </a:rPr>
                  <a:t>Scarring</a:t>
                </a:r>
              </a:p>
            </p:txBody>
          </p:sp>
          <p:grpSp>
            <p:nvGrpSpPr>
              <p:cNvPr id="30" name="Group 29"/>
              <p:cNvGrpSpPr/>
              <p:nvPr/>
            </p:nvGrpSpPr>
            <p:grpSpPr>
              <a:xfrm>
                <a:off x="7734205" y="2599649"/>
                <a:ext cx="537323" cy="488452"/>
                <a:chOff x="6664984" y="1997226"/>
                <a:chExt cx="537323" cy="488452"/>
              </a:xfrm>
            </p:grpSpPr>
            <p:cxnSp>
              <p:nvCxnSpPr>
                <p:cNvPr id="31" name="Straight Connector 30"/>
                <p:cNvCxnSpPr/>
                <p:nvPr/>
              </p:nvCxnSpPr>
              <p:spPr>
                <a:xfrm flipH="1" flipV="1">
                  <a:off x="6686697" y="2018937"/>
                  <a:ext cx="515610" cy="466741"/>
                </a:xfrm>
                <a:prstGeom prst="line">
                  <a:avLst/>
                </a:prstGeom>
                <a:effectLst/>
              </p:spPr>
              <p:style>
                <a:lnRef idx="2">
                  <a:schemeClr val="dk1"/>
                </a:lnRef>
                <a:fillRef idx="0">
                  <a:schemeClr val="dk1"/>
                </a:fillRef>
                <a:effectRef idx="1">
                  <a:schemeClr val="dk1"/>
                </a:effectRef>
                <a:fontRef idx="minor">
                  <a:schemeClr val="tx1"/>
                </a:fontRef>
              </p:style>
            </p:cxnSp>
            <p:sp>
              <p:nvSpPr>
                <p:cNvPr id="32" name="Oval 31"/>
                <p:cNvSpPr/>
                <p:nvPr/>
              </p:nvSpPr>
              <p:spPr>
                <a:xfrm>
                  <a:off x="6664984" y="1997226"/>
                  <a:ext cx="45719" cy="45719"/>
                </a:xfrm>
                <a:prstGeom prst="ellipse">
                  <a:avLst/>
                </a:prstGeom>
                <a:solidFill>
                  <a:schemeClr val="tx1">
                    <a:lumMod val="95000"/>
                    <a:lumOff val="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grpSp>
        </p:grpSp>
        <p:sp>
          <p:nvSpPr>
            <p:cNvPr id="33" name="Right Arrow 1"/>
            <p:cNvSpPr>
              <a:spLocks noChangeArrowheads="1"/>
            </p:cNvSpPr>
            <p:nvPr/>
          </p:nvSpPr>
          <p:spPr bwMode="auto">
            <a:xfrm>
              <a:off x="2667000" y="2286000"/>
              <a:ext cx="838200" cy="381000"/>
            </a:xfrm>
            <a:prstGeom prst="rightArrow">
              <a:avLst>
                <a:gd name="adj1" fmla="val 61111"/>
                <a:gd name="adj2" fmla="val 46414"/>
              </a:avLst>
            </a:prstGeom>
            <a:solidFill>
              <a:srgbClr val="FF0000"/>
            </a:solidFill>
            <a:ln>
              <a:noFill/>
            </a:ln>
            <a:extLst/>
          </p:spPr>
          <p:txBody>
            <a:bodyPr vert="eaVert" anchor="ctr"/>
            <a:lstStyle/>
            <a:p>
              <a:pPr algn="ctr" fontAlgn="base">
                <a:spcBef>
                  <a:spcPct val="0"/>
                </a:spcBef>
                <a:spcAft>
                  <a:spcPct val="0"/>
                </a:spcAft>
                <a:defRPr/>
              </a:pPr>
              <a:endParaRPr lang="en-US">
                <a:solidFill>
                  <a:srgbClr val="FFFFFF"/>
                </a:solidFill>
              </a:endParaRPr>
            </a:p>
          </p:txBody>
        </p:sp>
        <p:sp>
          <p:nvSpPr>
            <p:cNvPr id="34" name="Right Arrow 1"/>
            <p:cNvSpPr>
              <a:spLocks noChangeArrowheads="1"/>
            </p:cNvSpPr>
            <p:nvPr/>
          </p:nvSpPr>
          <p:spPr bwMode="auto">
            <a:xfrm>
              <a:off x="5861860" y="2286000"/>
              <a:ext cx="838200" cy="381000"/>
            </a:xfrm>
            <a:prstGeom prst="rightArrow">
              <a:avLst>
                <a:gd name="adj1" fmla="val 61111"/>
                <a:gd name="adj2" fmla="val 46414"/>
              </a:avLst>
            </a:prstGeom>
            <a:solidFill>
              <a:srgbClr val="FF0000"/>
            </a:solidFill>
            <a:ln>
              <a:noFill/>
            </a:ln>
            <a:extLst/>
          </p:spPr>
          <p:txBody>
            <a:bodyPr vert="eaVert" anchor="ctr"/>
            <a:lstStyle/>
            <a:p>
              <a:pPr algn="ctr" fontAlgn="base">
                <a:spcBef>
                  <a:spcPct val="0"/>
                </a:spcBef>
                <a:spcAft>
                  <a:spcPct val="0"/>
                </a:spcAft>
                <a:defRPr/>
              </a:pPr>
              <a:endParaRPr lang="en-US">
                <a:solidFill>
                  <a:srgbClr val="FFFFFF"/>
                </a:solidFill>
              </a:endParaRPr>
            </a:p>
          </p:txBody>
        </p:sp>
      </p:grpSp>
      <p:sp>
        <p:nvSpPr>
          <p:cNvPr id="38" name="Rounded Rectangle 37"/>
          <p:cNvSpPr/>
          <p:nvPr/>
        </p:nvSpPr>
        <p:spPr>
          <a:xfrm>
            <a:off x="574717" y="5816496"/>
            <a:ext cx="7809429" cy="845261"/>
          </a:xfrm>
          <a:prstGeom prst="round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2400" dirty="0" err="1">
                <a:solidFill>
                  <a:srgbClr val="000000"/>
                </a:solidFill>
              </a:rPr>
              <a:t>Diacetyl</a:t>
            </a:r>
            <a:r>
              <a:rPr lang="en-US" sz="2400" dirty="0">
                <a:solidFill>
                  <a:srgbClr val="000000"/>
                </a:solidFill>
              </a:rPr>
              <a:t> and </a:t>
            </a:r>
            <a:r>
              <a:rPr lang="en-US" sz="2400" dirty="0" err="1">
                <a:solidFill>
                  <a:srgbClr val="000000"/>
                </a:solidFill>
              </a:rPr>
              <a:t>diacetyl</a:t>
            </a:r>
            <a:r>
              <a:rPr lang="en-US" sz="2400" dirty="0">
                <a:solidFill>
                  <a:srgbClr val="000000"/>
                </a:solidFill>
              </a:rPr>
              <a:t> substitutes </a:t>
            </a:r>
            <a:r>
              <a:rPr lang="en-US" sz="2400" dirty="0" smtClean="0">
                <a:solidFill>
                  <a:srgbClr val="000000"/>
                </a:solidFill>
              </a:rPr>
              <a:t>do </a:t>
            </a:r>
            <a:r>
              <a:rPr lang="en-US" sz="2400" u="sng" dirty="0" smtClean="0">
                <a:solidFill>
                  <a:srgbClr val="000000"/>
                </a:solidFill>
              </a:rPr>
              <a:t>not</a:t>
            </a:r>
            <a:r>
              <a:rPr lang="en-US" sz="2400" dirty="0" smtClean="0">
                <a:solidFill>
                  <a:srgbClr val="000000"/>
                </a:solidFill>
              </a:rPr>
              <a:t> have good warning properties.</a:t>
            </a:r>
            <a:endParaRPr lang="en-US" sz="2400" dirty="0">
              <a:solidFill>
                <a:srgbClr val="000000"/>
              </a:solidFill>
            </a:endParaRPr>
          </a:p>
        </p:txBody>
      </p:sp>
    </p:spTree>
    <p:custDataLst>
      <p:tags r:id="rId1"/>
    </p:custDataLst>
    <p:extLst>
      <p:ext uri="{BB962C8B-B14F-4D97-AF65-F5344CB8AC3E}">
        <p14:creationId xmlns:p14="http://schemas.microsoft.com/office/powerpoint/2010/main" val="397663695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ChangeArrowheads="1"/>
          </p:cNvSpPr>
          <p:nvPr>
            <p:ph type="title" idx="4294967295"/>
          </p:nvPr>
        </p:nvSpPr>
        <p:spPr>
          <a:xfrm>
            <a:off x="350838" y="92075"/>
            <a:ext cx="8763000" cy="1143000"/>
          </a:xfrm>
        </p:spPr>
        <p:txBody>
          <a:bodyPr/>
          <a:lstStyle/>
          <a:p>
            <a:pPr eaLnBrk="1" hangingPunct="1"/>
            <a:r>
              <a:rPr lang="en-US" sz="4000" dirty="0" smtClean="0"/>
              <a:t>It is important to find BOS early!</a:t>
            </a:r>
          </a:p>
        </p:txBody>
      </p:sp>
      <p:sp>
        <p:nvSpPr>
          <p:cNvPr id="38914" name="Rectangle 3"/>
          <p:cNvSpPr>
            <a:spLocks noGrp="1" noChangeArrowheads="1"/>
          </p:cNvSpPr>
          <p:nvPr>
            <p:ph type="body" sz="half" idx="4294967295"/>
          </p:nvPr>
        </p:nvSpPr>
        <p:spPr>
          <a:xfrm>
            <a:off x="275306" y="3669632"/>
            <a:ext cx="8763000" cy="3200400"/>
          </a:xfrm>
        </p:spPr>
        <p:txBody>
          <a:bodyPr/>
          <a:lstStyle/>
          <a:p>
            <a:pPr eaLnBrk="1" hangingPunct="1"/>
            <a:r>
              <a:rPr lang="en-US" sz="2800" b="1" dirty="0" smtClean="0"/>
              <a:t>Early:</a:t>
            </a:r>
            <a:r>
              <a:rPr lang="en-US" sz="2800" dirty="0" smtClean="0"/>
              <a:t> </a:t>
            </a:r>
            <a:r>
              <a:rPr lang="en-US" sz="3000" dirty="0" smtClean="0"/>
              <a:t>Mild airway narrowing</a:t>
            </a:r>
          </a:p>
          <a:p>
            <a:pPr lvl="1" eaLnBrk="1" hangingPunct="1"/>
            <a:r>
              <a:rPr lang="en-US" sz="2400" dirty="0" smtClean="0"/>
              <a:t>Mild breathing symptoms</a:t>
            </a:r>
            <a:endParaRPr lang="en-US" sz="2600" dirty="0" smtClean="0"/>
          </a:p>
          <a:p>
            <a:pPr lvl="1" eaLnBrk="1" hangingPunct="1"/>
            <a:r>
              <a:rPr lang="en-US" sz="2600" dirty="0" smtClean="0"/>
              <a:t>Removal from exposure can help prevent worsening.</a:t>
            </a:r>
          </a:p>
          <a:p>
            <a:pPr eaLnBrk="1" hangingPunct="1"/>
            <a:r>
              <a:rPr lang="en-US" sz="2800" b="1" dirty="0" smtClean="0"/>
              <a:t>Late:</a:t>
            </a:r>
            <a:r>
              <a:rPr lang="en-US" sz="2800" dirty="0" smtClean="0"/>
              <a:t> Severe airway narrowing </a:t>
            </a:r>
          </a:p>
          <a:p>
            <a:pPr lvl="1" eaLnBrk="1" hangingPunct="1"/>
            <a:r>
              <a:rPr lang="en-US" sz="2400" dirty="0" smtClean="0"/>
              <a:t>Severe breathing symptoms</a:t>
            </a:r>
          </a:p>
          <a:p>
            <a:pPr lvl="1" eaLnBrk="1" hangingPunct="1"/>
            <a:r>
              <a:rPr lang="en-US" sz="2400" dirty="0" smtClean="0"/>
              <a:t>Nothing makes BOS better -- medications do not help.</a:t>
            </a:r>
          </a:p>
          <a:p>
            <a:pPr marL="0" marR="0" lvl="0" indent="0" algn="l" defTabSz="914400" rtl="0" eaLnBrk="1" fontAlgn="base" latinLnBrk="0" hangingPunct="1">
              <a:lnSpc>
                <a:spcPct val="100000"/>
              </a:lnSpc>
              <a:spcBef>
                <a:spcPct val="0"/>
              </a:spcBef>
              <a:spcAft>
                <a:spcPct val="0"/>
              </a:spcAft>
              <a:buClrTx/>
              <a:buSzTx/>
              <a:buFontTx/>
              <a:buNone/>
              <a:tabLst/>
              <a:defRPr/>
            </a:pPr>
            <a:endParaRPr lang="en-US" sz="2800" dirty="0" smtClean="0"/>
          </a:p>
        </p:txBody>
      </p:sp>
      <p:sp>
        <p:nvSpPr>
          <p:cNvPr id="38915" name="Text Box 14"/>
          <p:cNvSpPr txBox="1">
            <a:spLocks noChangeArrowheads="1"/>
          </p:cNvSpPr>
          <p:nvPr/>
        </p:nvSpPr>
        <p:spPr bwMode="auto">
          <a:xfrm>
            <a:off x="914400" y="1081088"/>
            <a:ext cx="1981200" cy="366712"/>
          </a:xfrm>
          <a:prstGeom prst="rect">
            <a:avLst/>
          </a:prstGeom>
          <a:noFill/>
          <a:ln w="9525">
            <a:noFill/>
            <a:miter lim="800000"/>
            <a:headEnd/>
            <a:tailEnd/>
          </a:ln>
        </p:spPr>
        <p:txBody>
          <a:bodyPr>
            <a:spAutoFit/>
          </a:bodyPr>
          <a:lstStyle/>
          <a:p>
            <a:pPr>
              <a:spcBef>
                <a:spcPct val="50000"/>
              </a:spcBef>
            </a:pPr>
            <a:r>
              <a:rPr lang="en-US" b="1">
                <a:latin typeface="Tahoma" pitchFamily="34" charset="0"/>
              </a:rPr>
              <a:t>Normal airway</a:t>
            </a:r>
          </a:p>
        </p:txBody>
      </p:sp>
      <p:sp>
        <p:nvSpPr>
          <p:cNvPr id="38916" name="Text Box 15"/>
          <p:cNvSpPr txBox="1">
            <a:spLocks noChangeArrowheads="1"/>
          </p:cNvSpPr>
          <p:nvPr/>
        </p:nvSpPr>
        <p:spPr bwMode="auto">
          <a:xfrm>
            <a:off x="4038600" y="3886200"/>
            <a:ext cx="1447800" cy="366713"/>
          </a:xfrm>
          <a:prstGeom prst="rect">
            <a:avLst/>
          </a:prstGeom>
          <a:noFill/>
          <a:ln w="9525">
            <a:noFill/>
            <a:miter lim="800000"/>
            <a:headEnd/>
            <a:tailEnd/>
          </a:ln>
        </p:spPr>
        <p:txBody>
          <a:bodyPr>
            <a:spAutoFit/>
          </a:bodyPr>
          <a:lstStyle/>
          <a:p>
            <a:pPr>
              <a:spcBef>
                <a:spcPct val="50000"/>
              </a:spcBef>
            </a:pPr>
            <a:endParaRPr lang="en-US"/>
          </a:p>
        </p:txBody>
      </p:sp>
      <p:sp>
        <p:nvSpPr>
          <p:cNvPr id="38917" name="Text Box 17"/>
          <p:cNvSpPr txBox="1">
            <a:spLocks noChangeArrowheads="1"/>
          </p:cNvSpPr>
          <p:nvPr/>
        </p:nvSpPr>
        <p:spPr bwMode="auto">
          <a:xfrm>
            <a:off x="6324600" y="1078468"/>
            <a:ext cx="2438400" cy="369332"/>
          </a:xfrm>
          <a:prstGeom prst="rect">
            <a:avLst/>
          </a:prstGeom>
          <a:noFill/>
          <a:ln w="9525">
            <a:noFill/>
            <a:miter lim="800000"/>
            <a:headEnd/>
            <a:tailEnd/>
          </a:ln>
        </p:spPr>
        <p:txBody>
          <a:bodyPr>
            <a:spAutoFit/>
          </a:bodyPr>
          <a:lstStyle/>
          <a:p>
            <a:pPr algn="ctr"/>
            <a:r>
              <a:rPr lang="en-US" b="1" dirty="0">
                <a:latin typeface="Tahoma" pitchFamily="34" charset="0"/>
              </a:rPr>
              <a:t>Late </a:t>
            </a:r>
            <a:r>
              <a:rPr lang="en-US" b="1" dirty="0" smtClean="0">
                <a:latin typeface="Tahoma" pitchFamily="34" charset="0"/>
              </a:rPr>
              <a:t>BOS</a:t>
            </a:r>
            <a:endParaRPr lang="en-US" b="1" dirty="0">
              <a:latin typeface="Tahoma" pitchFamily="34" charset="0"/>
            </a:endParaRPr>
          </a:p>
        </p:txBody>
      </p:sp>
      <p:sp>
        <p:nvSpPr>
          <p:cNvPr id="38918" name="TextBox 6"/>
          <p:cNvSpPr txBox="1">
            <a:spLocks noChangeArrowheads="1"/>
          </p:cNvSpPr>
          <p:nvPr/>
        </p:nvSpPr>
        <p:spPr bwMode="auto">
          <a:xfrm>
            <a:off x="859681" y="3423470"/>
            <a:ext cx="2090637" cy="246221"/>
          </a:xfrm>
          <a:prstGeom prst="rect">
            <a:avLst/>
          </a:prstGeom>
          <a:noFill/>
          <a:ln w="9525">
            <a:noFill/>
            <a:miter lim="800000"/>
            <a:headEnd/>
            <a:tailEnd/>
          </a:ln>
        </p:spPr>
        <p:txBody>
          <a:bodyPr wrap="none">
            <a:spAutoFit/>
          </a:bodyPr>
          <a:lstStyle/>
          <a:p>
            <a:r>
              <a:rPr lang="en-US" sz="1000" dirty="0" smtClean="0">
                <a:latin typeface="Tahoma" pitchFamily="34" charset="0"/>
              </a:rPr>
              <a:t>Figures by National </a:t>
            </a:r>
            <a:r>
              <a:rPr lang="en-US" sz="1000" dirty="0">
                <a:latin typeface="Tahoma" pitchFamily="34" charset="0"/>
              </a:rPr>
              <a:t>Jewish Health</a:t>
            </a:r>
          </a:p>
        </p:txBody>
      </p:sp>
      <p:sp>
        <p:nvSpPr>
          <p:cNvPr id="2" name="TextBox 1"/>
          <p:cNvSpPr txBox="1"/>
          <p:nvPr/>
        </p:nvSpPr>
        <p:spPr>
          <a:xfrm>
            <a:off x="3962400" y="1081087"/>
            <a:ext cx="1828800" cy="366713"/>
          </a:xfrm>
          <a:prstGeom prst="rect">
            <a:avLst/>
          </a:prstGeom>
          <a:noFill/>
        </p:spPr>
        <p:txBody>
          <a:bodyPr>
            <a:spAutoFit/>
          </a:bodyPr>
          <a:lstStyle/>
          <a:p>
            <a:pPr>
              <a:defRPr/>
            </a:pPr>
            <a:r>
              <a:rPr lang="en-US" b="1" dirty="0">
                <a:latin typeface="+mn-lt"/>
              </a:rPr>
              <a:t>Early BOS</a:t>
            </a:r>
          </a:p>
        </p:txBody>
      </p:sp>
      <p:sp>
        <p:nvSpPr>
          <p:cNvPr id="38923" name="Text Box 12"/>
          <p:cNvSpPr txBox="1">
            <a:spLocks noChangeArrowheads="1"/>
          </p:cNvSpPr>
          <p:nvPr/>
        </p:nvSpPr>
        <p:spPr bwMode="auto">
          <a:xfrm>
            <a:off x="2743200" y="2209800"/>
            <a:ext cx="685800" cy="366713"/>
          </a:xfrm>
          <a:prstGeom prst="rect">
            <a:avLst/>
          </a:prstGeom>
          <a:noFill/>
          <a:ln w="9525">
            <a:noFill/>
            <a:miter lim="800000"/>
            <a:headEnd/>
            <a:tailEnd/>
          </a:ln>
        </p:spPr>
        <p:txBody>
          <a:bodyPr>
            <a:spAutoFit/>
          </a:bodyPr>
          <a:lstStyle/>
          <a:p>
            <a:pPr>
              <a:spcBef>
                <a:spcPct val="50000"/>
              </a:spcBef>
            </a:pPr>
            <a:endParaRPr lang="en-US"/>
          </a:p>
        </p:txBody>
      </p:sp>
      <p:sp>
        <p:nvSpPr>
          <p:cNvPr id="3" name="Right Arrow 1"/>
          <p:cNvSpPr>
            <a:spLocks noChangeArrowheads="1"/>
          </p:cNvSpPr>
          <p:nvPr/>
        </p:nvSpPr>
        <p:spPr bwMode="auto">
          <a:xfrm>
            <a:off x="2667000" y="2286000"/>
            <a:ext cx="838200" cy="381000"/>
          </a:xfrm>
          <a:prstGeom prst="rightArrow">
            <a:avLst>
              <a:gd name="adj1" fmla="val 61111"/>
              <a:gd name="adj2" fmla="val 46414"/>
            </a:avLst>
          </a:prstGeom>
          <a:solidFill>
            <a:srgbClr val="FF0000"/>
          </a:solidFill>
          <a:ln>
            <a:noFill/>
          </a:ln>
          <a:extLst/>
        </p:spPr>
        <p:txBody>
          <a:bodyPr vert="eaVert" anchor="ctr"/>
          <a:lstStyle/>
          <a:p>
            <a:pPr algn="ctr">
              <a:defRPr/>
            </a:pPr>
            <a:endParaRPr lang="en-US">
              <a:solidFill>
                <a:schemeClr val="lt1"/>
              </a:solidFill>
              <a:latin typeface="+mn-lt"/>
            </a:endParaRPr>
          </a:p>
        </p:txBody>
      </p:sp>
      <p:sp>
        <p:nvSpPr>
          <p:cNvPr id="4" name="Right Arrow 1"/>
          <p:cNvSpPr>
            <a:spLocks noChangeArrowheads="1"/>
          </p:cNvSpPr>
          <p:nvPr/>
        </p:nvSpPr>
        <p:spPr bwMode="auto">
          <a:xfrm>
            <a:off x="5791200" y="2286000"/>
            <a:ext cx="762000" cy="381000"/>
          </a:xfrm>
          <a:prstGeom prst="rightArrow">
            <a:avLst>
              <a:gd name="adj1" fmla="val 61111"/>
              <a:gd name="adj2" fmla="val 42194"/>
            </a:avLst>
          </a:prstGeom>
          <a:solidFill>
            <a:srgbClr val="FF0000"/>
          </a:solidFill>
          <a:ln>
            <a:noFill/>
          </a:ln>
          <a:extLst/>
        </p:spPr>
        <p:txBody>
          <a:bodyPr vert="eaVert" anchor="ctr"/>
          <a:lstStyle/>
          <a:p>
            <a:pPr algn="ctr">
              <a:defRPr/>
            </a:pPr>
            <a:endParaRPr lang="en-US">
              <a:solidFill>
                <a:schemeClr val="lt1"/>
              </a:solidFill>
              <a:latin typeface="+mn-lt"/>
            </a:endParaRPr>
          </a:p>
        </p:txBody>
      </p:sp>
      <p:pic>
        <p:nvPicPr>
          <p:cNvPr id="15" name="Picture 14" descr="Normal.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50067" y="1579326"/>
            <a:ext cx="1707979" cy="1698729"/>
          </a:xfrm>
          <a:prstGeom prst="rect">
            <a:avLst/>
          </a:prstGeom>
          <a:effectLst>
            <a:outerShdw blurRad="50800" dist="38100" dir="2700000" algn="tl" rotWithShape="0">
              <a:prstClr val="black">
                <a:alpha val="40000"/>
              </a:prstClr>
            </a:outerShdw>
          </a:effectLst>
        </p:spPr>
      </p:pic>
      <p:grpSp>
        <p:nvGrpSpPr>
          <p:cNvPr id="17" name="Group 16"/>
          <p:cNvGrpSpPr/>
          <p:nvPr/>
        </p:nvGrpSpPr>
        <p:grpSpPr>
          <a:xfrm>
            <a:off x="3424619" y="1581710"/>
            <a:ext cx="2437241" cy="1959232"/>
            <a:chOff x="3424619" y="1581710"/>
            <a:chExt cx="2437241" cy="1959232"/>
          </a:xfrm>
        </p:grpSpPr>
        <p:pic>
          <p:nvPicPr>
            <p:cNvPr id="18" name="Picture 17" descr="Early_BO.pn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3820968" y="1581710"/>
              <a:ext cx="1716494" cy="1707199"/>
            </a:xfrm>
            <a:prstGeom prst="rect">
              <a:avLst/>
            </a:prstGeom>
          </p:spPr>
        </p:pic>
        <p:sp>
          <p:nvSpPr>
            <p:cNvPr id="19" name="TextBox 6"/>
            <p:cNvSpPr txBox="1">
              <a:spLocks noChangeArrowheads="1"/>
            </p:cNvSpPr>
            <p:nvPr/>
          </p:nvSpPr>
          <p:spPr bwMode="auto">
            <a:xfrm>
              <a:off x="5214891" y="3012506"/>
              <a:ext cx="646969" cy="400110"/>
            </a:xfrm>
            <a:prstGeom prst="rect">
              <a:avLst/>
            </a:prstGeom>
            <a:noFill/>
            <a:ln w="9525">
              <a:noFill/>
              <a:miter lim="800000"/>
              <a:headEnd/>
              <a:tailEnd/>
            </a:ln>
          </p:spPr>
          <p:txBody>
            <a:bodyPr wrap="none">
              <a:spAutoFit/>
            </a:bodyPr>
            <a:lstStyle/>
            <a:p>
              <a:pPr algn="ctr"/>
              <a:r>
                <a:rPr lang="en-US" sz="1000" dirty="0" smtClean="0">
                  <a:latin typeface="Tahoma" pitchFamily="34" charset="0"/>
                </a:rPr>
                <a:t>Early</a:t>
              </a:r>
            </a:p>
            <a:p>
              <a:pPr algn="ctr"/>
              <a:r>
                <a:rPr lang="en-US" sz="1000" dirty="0" smtClean="0">
                  <a:latin typeface="Tahoma" pitchFamily="34" charset="0"/>
                </a:rPr>
                <a:t>Scarring</a:t>
              </a:r>
              <a:endParaRPr lang="en-US" sz="1000" dirty="0">
                <a:latin typeface="Tahoma" pitchFamily="34" charset="0"/>
              </a:endParaRPr>
            </a:p>
          </p:txBody>
        </p:sp>
        <p:grpSp>
          <p:nvGrpSpPr>
            <p:cNvPr id="20" name="Group 19"/>
            <p:cNvGrpSpPr/>
            <p:nvPr/>
          </p:nvGrpSpPr>
          <p:grpSpPr>
            <a:xfrm>
              <a:off x="4830486" y="2599649"/>
              <a:ext cx="537323" cy="488452"/>
              <a:chOff x="6664984" y="1997226"/>
              <a:chExt cx="537323" cy="488452"/>
            </a:xfrm>
          </p:grpSpPr>
          <p:cxnSp>
            <p:nvCxnSpPr>
              <p:cNvPr id="29" name="Straight Connector 28"/>
              <p:cNvCxnSpPr/>
              <p:nvPr/>
            </p:nvCxnSpPr>
            <p:spPr>
              <a:xfrm flipH="1" flipV="1">
                <a:off x="6686697" y="2018937"/>
                <a:ext cx="515610" cy="466741"/>
              </a:xfrm>
              <a:prstGeom prst="line">
                <a:avLst/>
              </a:prstGeom>
              <a:effectLst/>
            </p:spPr>
            <p:style>
              <a:lnRef idx="2">
                <a:schemeClr val="dk1"/>
              </a:lnRef>
              <a:fillRef idx="0">
                <a:schemeClr val="dk1"/>
              </a:fillRef>
              <a:effectRef idx="1">
                <a:schemeClr val="dk1"/>
              </a:effectRef>
              <a:fontRef idx="minor">
                <a:schemeClr val="tx1"/>
              </a:fontRef>
            </p:style>
          </p:cxnSp>
          <p:sp>
            <p:nvSpPr>
              <p:cNvPr id="30" name="Oval 29"/>
              <p:cNvSpPr/>
              <p:nvPr/>
            </p:nvSpPr>
            <p:spPr>
              <a:xfrm>
                <a:off x="6664984" y="1997226"/>
                <a:ext cx="45719" cy="45719"/>
              </a:xfrm>
              <a:prstGeom prst="ellipse">
                <a:avLst/>
              </a:prstGeom>
              <a:solidFill>
                <a:schemeClr val="tx1">
                  <a:lumMod val="95000"/>
                  <a:lumOff val="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656806" y="2827594"/>
              <a:ext cx="45719" cy="521015"/>
              <a:chOff x="6664984" y="1997226"/>
              <a:chExt cx="45719" cy="521015"/>
            </a:xfrm>
          </p:grpSpPr>
          <p:cxnSp>
            <p:nvCxnSpPr>
              <p:cNvPr id="27" name="Straight Connector 26"/>
              <p:cNvCxnSpPr/>
              <p:nvPr/>
            </p:nvCxnSpPr>
            <p:spPr>
              <a:xfrm flipH="1" flipV="1">
                <a:off x="6686697" y="2018938"/>
                <a:ext cx="5423" cy="499303"/>
              </a:xfrm>
              <a:prstGeom prst="line">
                <a:avLst/>
              </a:prstGeom>
              <a:effectLst/>
            </p:spPr>
            <p:style>
              <a:lnRef idx="2">
                <a:schemeClr val="dk1"/>
              </a:lnRef>
              <a:fillRef idx="0">
                <a:schemeClr val="dk1"/>
              </a:fillRef>
              <a:effectRef idx="1">
                <a:schemeClr val="dk1"/>
              </a:effectRef>
              <a:fontRef idx="minor">
                <a:schemeClr val="tx1"/>
              </a:fontRef>
            </p:style>
          </p:cxnSp>
          <p:sp>
            <p:nvSpPr>
              <p:cNvPr id="28" name="Oval 27"/>
              <p:cNvSpPr/>
              <p:nvPr/>
            </p:nvSpPr>
            <p:spPr>
              <a:xfrm>
                <a:off x="6664984" y="1997226"/>
                <a:ext cx="45719" cy="45719"/>
              </a:xfrm>
              <a:prstGeom prst="ellipse">
                <a:avLst/>
              </a:prstGeom>
              <a:solidFill>
                <a:schemeClr val="tx1">
                  <a:lumMod val="95000"/>
                  <a:lumOff val="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2" name="TextBox 6"/>
            <p:cNvSpPr txBox="1">
              <a:spLocks noChangeArrowheads="1"/>
            </p:cNvSpPr>
            <p:nvPr/>
          </p:nvSpPr>
          <p:spPr bwMode="auto">
            <a:xfrm>
              <a:off x="4228674" y="3294721"/>
              <a:ext cx="936888" cy="246221"/>
            </a:xfrm>
            <a:prstGeom prst="rect">
              <a:avLst/>
            </a:prstGeom>
            <a:noFill/>
            <a:ln w="9525">
              <a:noFill/>
              <a:miter lim="800000"/>
              <a:headEnd/>
              <a:tailEnd/>
            </a:ln>
          </p:spPr>
          <p:txBody>
            <a:bodyPr wrap="none">
              <a:spAutoFit/>
            </a:bodyPr>
            <a:lstStyle/>
            <a:p>
              <a:pPr algn="ctr"/>
              <a:r>
                <a:rPr lang="en-US" sz="1000" dirty="0" smtClean="0">
                  <a:latin typeface="Tahoma" pitchFamily="34" charset="0"/>
                </a:rPr>
                <a:t>Inflammation</a:t>
              </a:r>
              <a:endParaRPr lang="en-US" sz="1000" dirty="0">
                <a:latin typeface="Tahoma" pitchFamily="34" charset="0"/>
              </a:endParaRPr>
            </a:p>
          </p:txBody>
        </p:sp>
        <p:grpSp>
          <p:nvGrpSpPr>
            <p:cNvPr id="23" name="Group 22"/>
            <p:cNvGrpSpPr/>
            <p:nvPr/>
          </p:nvGrpSpPr>
          <p:grpSpPr>
            <a:xfrm>
              <a:off x="3848106" y="2545377"/>
              <a:ext cx="593898" cy="439607"/>
              <a:chOff x="6116805" y="1997226"/>
              <a:chExt cx="593898" cy="439607"/>
            </a:xfrm>
          </p:grpSpPr>
          <p:cxnSp>
            <p:nvCxnSpPr>
              <p:cNvPr id="25" name="Straight Connector 24"/>
              <p:cNvCxnSpPr/>
              <p:nvPr/>
            </p:nvCxnSpPr>
            <p:spPr>
              <a:xfrm flipV="1">
                <a:off x="6116805" y="2018939"/>
                <a:ext cx="569893" cy="417894"/>
              </a:xfrm>
              <a:prstGeom prst="line">
                <a:avLst/>
              </a:prstGeom>
              <a:effectLst/>
            </p:spPr>
            <p:style>
              <a:lnRef idx="2">
                <a:schemeClr val="dk1"/>
              </a:lnRef>
              <a:fillRef idx="0">
                <a:schemeClr val="dk1"/>
              </a:fillRef>
              <a:effectRef idx="1">
                <a:schemeClr val="dk1"/>
              </a:effectRef>
              <a:fontRef idx="minor">
                <a:schemeClr val="tx1"/>
              </a:fontRef>
            </p:style>
          </p:cxnSp>
          <p:sp>
            <p:nvSpPr>
              <p:cNvPr id="26" name="Oval 25"/>
              <p:cNvSpPr/>
              <p:nvPr/>
            </p:nvSpPr>
            <p:spPr>
              <a:xfrm>
                <a:off x="6664984" y="1997226"/>
                <a:ext cx="45719" cy="45719"/>
              </a:xfrm>
              <a:prstGeom prst="ellipse">
                <a:avLst/>
              </a:prstGeom>
              <a:solidFill>
                <a:schemeClr val="tx1">
                  <a:lumMod val="95000"/>
                  <a:lumOff val="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4" name="TextBox 6"/>
            <p:cNvSpPr txBox="1">
              <a:spLocks noChangeArrowheads="1"/>
            </p:cNvSpPr>
            <p:nvPr/>
          </p:nvSpPr>
          <p:spPr bwMode="auto">
            <a:xfrm>
              <a:off x="3424619" y="2914814"/>
              <a:ext cx="569387" cy="400110"/>
            </a:xfrm>
            <a:prstGeom prst="rect">
              <a:avLst/>
            </a:prstGeom>
            <a:noFill/>
            <a:ln w="9525">
              <a:noFill/>
              <a:miter lim="800000"/>
              <a:headEnd/>
              <a:tailEnd/>
            </a:ln>
          </p:spPr>
          <p:txBody>
            <a:bodyPr wrap="none">
              <a:spAutoFit/>
            </a:bodyPr>
            <a:lstStyle/>
            <a:p>
              <a:pPr algn="ctr"/>
              <a:r>
                <a:rPr lang="en-US" sz="1000" dirty="0" smtClean="0">
                  <a:latin typeface="Tahoma" pitchFamily="34" charset="0"/>
                </a:rPr>
                <a:t>Airway</a:t>
              </a:r>
            </a:p>
            <a:p>
              <a:pPr algn="ctr"/>
              <a:r>
                <a:rPr lang="en-US" sz="1000" dirty="0" smtClean="0">
                  <a:latin typeface="Tahoma" pitchFamily="34" charset="0"/>
                </a:rPr>
                <a:t>injury</a:t>
              </a:r>
              <a:endParaRPr lang="en-US" sz="1000" dirty="0">
                <a:latin typeface="Tahoma" pitchFamily="34" charset="0"/>
              </a:endParaRPr>
            </a:p>
          </p:txBody>
        </p:sp>
      </p:grpSp>
      <p:grpSp>
        <p:nvGrpSpPr>
          <p:cNvPr id="31" name="Group 30"/>
          <p:cNvGrpSpPr/>
          <p:nvPr/>
        </p:nvGrpSpPr>
        <p:grpSpPr>
          <a:xfrm>
            <a:off x="6785135" y="1577082"/>
            <a:ext cx="2081379" cy="1846388"/>
            <a:chOff x="6785135" y="1577082"/>
            <a:chExt cx="2081379" cy="1846388"/>
          </a:xfrm>
        </p:grpSpPr>
        <p:pic>
          <p:nvPicPr>
            <p:cNvPr id="32" name="Picture 31" descr="Late_BO.png"/>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6785135" y="1577082"/>
              <a:ext cx="1704777" cy="1695545"/>
            </a:xfrm>
            <a:prstGeom prst="rect">
              <a:avLst/>
            </a:prstGeom>
          </p:spPr>
        </p:pic>
        <p:sp>
          <p:nvSpPr>
            <p:cNvPr id="33" name="TextBox 6"/>
            <p:cNvSpPr txBox="1">
              <a:spLocks noChangeArrowheads="1"/>
            </p:cNvSpPr>
            <p:nvPr/>
          </p:nvSpPr>
          <p:spPr bwMode="auto">
            <a:xfrm>
              <a:off x="8071956" y="3023360"/>
              <a:ext cx="794558" cy="400110"/>
            </a:xfrm>
            <a:prstGeom prst="rect">
              <a:avLst/>
            </a:prstGeom>
            <a:noFill/>
            <a:ln w="9525">
              <a:noFill/>
              <a:miter lim="800000"/>
              <a:headEnd/>
              <a:tailEnd/>
            </a:ln>
          </p:spPr>
          <p:txBody>
            <a:bodyPr wrap="none">
              <a:spAutoFit/>
            </a:bodyPr>
            <a:lstStyle/>
            <a:p>
              <a:pPr algn="ctr"/>
              <a:r>
                <a:rPr lang="en-US" sz="1000" dirty="0" smtClean="0">
                  <a:latin typeface="Tahoma" pitchFamily="34" charset="0"/>
                </a:rPr>
                <a:t>Permanent</a:t>
              </a:r>
            </a:p>
            <a:p>
              <a:pPr algn="ctr"/>
              <a:r>
                <a:rPr lang="en-US" sz="1000" dirty="0" smtClean="0">
                  <a:latin typeface="Tahoma" pitchFamily="34" charset="0"/>
                </a:rPr>
                <a:t>Scarring</a:t>
              </a:r>
              <a:endParaRPr lang="en-US" sz="1000" dirty="0">
                <a:latin typeface="Tahoma" pitchFamily="34" charset="0"/>
              </a:endParaRPr>
            </a:p>
          </p:txBody>
        </p:sp>
        <p:grpSp>
          <p:nvGrpSpPr>
            <p:cNvPr id="34" name="Group 33"/>
            <p:cNvGrpSpPr/>
            <p:nvPr/>
          </p:nvGrpSpPr>
          <p:grpSpPr>
            <a:xfrm>
              <a:off x="7734205" y="2599649"/>
              <a:ext cx="537323" cy="488452"/>
              <a:chOff x="6664984" y="1997226"/>
              <a:chExt cx="537323" cy="488452"/>
            </a:xfrm>
          </p:grpSpPr>
          <p:cxnSp>
            <p:nvCxnSpPr>
              <p:cNvPr id="35" name="Straight Connector 34"/>
              <p:cNvCxnSpPr/>
              <p:nvPr/>
            </p:nvCxnSpPr>
            <p:spPr>
              <a:xfrm flipH="1" flipV="1">
                <a:off x="6686697" y="2018937"/>
                <a:ext cx="515610" cy="466741"/>
              </a:xfrm>
              <a:prstGeom prst="line">
                <a:avLst/>
              </a:prstGeom>
              <a:effectLst/>
            </p:spPr>
            <p:style>
              <a:lnRef idx="2">
                <a:schemeClr val="dk1"/>
              </a:lnRef>
              <a:fillRef idx="0">
                <a:schemeClr val="dk1"/>
              </a:fillRef>
              <a:effectRef idx="1">
                <a:schemeClr val="dk1"/>
              </a:effectRef>
              <a:fontRef idx="minor">
                <a:schemeClr val="tx1"/>
              </a:fontRef>
            </p:style>
          </p:cxnSp>
          <p:sp>
            <p:nvSpPr>
              <p:cNvPr id="36" name="Oval 35"/>
              <p:cNvSpPr/>
              <p:nvPr/>
            </p:nvSpPr>
            <p:spPr>
              <a:xfrm>
                <a:off x="6664984" y="1997226"/>
                <a:ext cx="45719" cy="45719"/>
              </a:xfrm>
              <a:prstGeom prst="ellipse">
                <a:avLst/>
              </a:prstGeom>
              <a:solidFill>
                <a:schemeClr val="tx1">
                  <a:lumMod val="95000"/>
                  <a:lumOff val="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
        <p:nvSpPr>
          <p:cNvPr id="37" name="Slide Number Placeholder 4"/>
          <p:cNvSpPr txBox="1">
            <a:spLocks noGrp="1"/>
          </p:cNvSpPr>
          <p:nvPr/>
        </p:nvSpPr>
        <p:spPr bwMode="auto">
          <a:xfrm>
            <a:off x="7213262" y="6525158"/>
            <a:ext cx="1905000" cy="332842"/>
          </a:xfrm>
          <a:prstGeom prst="rect">
            <a:avLst/>
          </a:prstGeom>
          <a:noFill/>
          <a:ln w="9525">
            <a:noFill/>
            <a:miter lim="800000"/>
            <a:headEnd/>
            <a:tailEnd/>
          </a:ln>
        </p:spPr>
        <p:txBody>
          <a:bodyPr/>
          <a:lstStyle/>
          <a:p>
            <a:pPr algn="r"/>
            <a:fld id="{AC3F81A1-BC2A-45D0-A79D-CE099D17A00A}" type="slidenum">
              <a:rPr lang="en-US" sz="1400">
                <a:latin typeface="+mj-lt"/>
              </a:rPr>
              <a:pPr algn="r"/>
              <a:t>33</a:t>
            </a:fld>
            <a:endParaRPr lang="en-US" sz="1400" dirty="0">
              <a:latin typeface="+mj-lt"/>
            </a:endParaRPr>
          </a:p>
        </p:txBody>
      </p:sp>
    </p:spTree>
    <p:custDataLst>
      <p:tags r:id="rId1"/>
    </p:custDataLst>
    <p:extLst>
      <p:ext uri="{BB962C8B-B14F-4D97-AF65-F5344CB8AC3E}">
        <p14:creationId xmlns:p14="http://schemas.microsoft.com/office/powerpoint/2010/main" val="334005400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ChangeArrowheads="1"/>
          </p:cNvSpPr>
          <p:nvPr>
            <p:ph type="title" idx="4294967295"/>
          </p:nvPr>
        </p:nvSpPr>
        <p:spPr>
          <a:xfrm>
            <a:off x="109538" y="119063"/>
            <a:ext cx="9005887" cy="1066800"/>
          </a:xfrm>
        </p:spPr>
        <p:txBody>
          <a:bodyPr/>
          <a:lstStyle/>
          <a:p>
            <a:r>
              <a:rPr lang="en-US" sz="4000" dirty="0" smtClean="0"/>
              <a:t>Avoid breathing in </a:t>
            </a:r>
            <a:r>
              <a:rPr lang="en-US" sz="4000" dirty="0" err="1" smtClean="0"/>
              <a:t>diacetyl</a:t>
            </a:r>
            <a:r>
              <a:rPr lang="en-US" sz="4000" dirty="0" smtClean="0"/>
              <a:t> and substitutes.</a:t>
            </a:r>
            <a:endParaRPr lang="en-US" sz="4000" dirty="0" smtClean="0">
              <a:solidFill>
                <a:srgbClr val="0070C0"/>
              </a:solidFill>
            </a:endParaRPr>
          </a:p>
        </p:txBody>
      </p:sp>
      <p:sp>
        <p:nvSpPr>
          <p:cNvPr id="40962" name="Rectangle 3"/>
          <p:cNvSpPr>
            <a:spLocks noGrp="1" noChangeArrowheads="1"/>
          </p:cNvSpPr>
          <p:nvPr>
            <p:ph type="body" idx="4294967295"/>
          </p:nvPr>
        </p:nvSpPr>
        <p:spPr>
          <a:xfrm>
            <a:off x="304800" y="1241425"/>
            <a:ext cx="6205538" cy="2492375"/>
          </a:xfrm>
        </p:spPr>
        <p:txBody>
          <a:bodyPr/>
          <a:lstStyle/>
          <a:p>
            <a:pPr eaLnBrk="1" hangingPunct="1">
              <a:lnSpc>
                <a:spcPct val="90000"/>
              </a:lnSpc>
            </a:pPr>
            <a:r>
              <a:rPr lang="en-US" sz="2800" dirty="0" smtClean="0"/>
              <a:t>BOS has been found in workers exposed to butter flavorings.</a:t>
            </a:r>
          </a:p>
          <a:p>
            <a:pPr lvl="1" eaLnBrk="1" hangingPunct="1">
              <a:lnSpc>
                <a:spcPct val="90000"/>
              </a:lnSpc>
            </a:pPr>
            <a:r>
              <a:rPr lang="en-US" sz="2600" dirty="0" smtClean="0"/>
              <a:t>Popcorn manufacturing workers </a:t>
            </a:r>
          </a:p>
          <a:p>
            <a:pPr lvl="1" eaLnBrk="1" hangingPunct="1">
              <a:lnSpc>
                <a:spcPct val="90000"/>
              </a:lnSpc>
            </a:pPr>
            <a:r>
              <a:rPr lang="en-US" sz="2600" dirty="0" smtClean="0"/>
              <a:t>Flavor manufacturing workers </a:t>
            </a:r>
          </a:p>
          <a:p>
            <a:pPr lvl="1" eaLnBrk="1" hangingPunct="1">
              <a:lnSpc>
                <a:spcPct val="90000"/>
              </a:lnSpc>
            </a:pPr>
            <a:r>
              <a:rPr lang="en-US" sz="2600" dirty="0" err="1" smtClean="0"/>
              <a:t>Diacetyl</a:t>
            </a:r>
            <a:r>
              <a:rPr lang="en-US" sz="2600" dirty="0" smtClean="0"/>
              <a:t> production workers </a:t>
            </a:r>
          </a:p>
        </p:txBody>
      </p:sp>
      <p:sp>
        <p:nvSpPr>
          <p:cNvPr id="40963" name="Slide Number Placeholder 3"/>
          <p:cNvSpPr txBox="1">
            <a:spLocks noGrp="1"/>
          </p:cNvSpPr>
          <p:nvPr/>
        </p:nvSpPr>
        <p:spPr bwMode="auto">
          <a:xfrm>
            <a:off x="7210425" y="6523038"/>
            <a:ext cx="1905000" cy="301625"/>
          </a:xfrm>
          <a:prstGeom prst="rect">
            <a:avLst/>
          </a:prstGeom>
          <a:noFill/>
          <a:ln w="9525">
            <a:noFill/>
            <a:miter lim="800000"/>
            <a:headEnd/>
            <a:tailEnd/>
          </a:ln>
        </p:spPr>
        <p:txBody>
          <a:bodyPr/>
          <a:lstStyle/>
          <a:p>
            <a:pPr algn="r"/>
            <a:fld id="{A799A504-1A64-4F4F-90F2-F5E1C149FDFC}" type="slidenum">
              <a:rPr lang="en-US" sz="1400">
                <a:latin typeface="Tahoma" pitchFamily="34" charset="0"/>
                <a:cs typeface="Tahoma" pitchFamily="34" charset="0"/>
              </a:rPr>
              <a:pPr algn="r"/>
              <a:t>34</a:t>
            </a:fld>
            <a:endParaRPr lang="en-US" sz="1400">
              <a:latin typeface="Tahoma" pitchFamily="34" charset="0"/>
              <a:cs typeface="Tahoma" pitchFamily="34" charset="0"/>
            </a:endParaRPr>
          </a:p>
        </p:txBody>
      </p:sp>
      <p:grpSp>
        <p:nvGrpSpPr>
          <p:cNvPr id="40964" name="Group 6"/>
          <p:cNvGrpSpPr>
            <a:grpSpLocks/>
          </p:cNvGrpSpPr>
          <p:nvPr/>
        </p:nvGrpSpPr>
        <p:grpSpPr bwMode="auto">
          <a:xfrm>
            <a:off x="6629400" y="1687284"/>
            <a:ext cx="1981200" cy="1967733"/>
            <a:chOff x="3024" y="1200"/>
            <a:chExt cx="2204" cy="2066"/>
          </a:xfrm>
        </p:grpSpPr>
        <p:pic>
          <p:nvPicPr>
            <p:cNvPr id="40967" name="Picture 9"/>
            <p:cNvPicPr>
              <a:picLocks noChangeAspect="1" noChangeArrowheads="1"/>
            </p:cNvPicPr>
            <p:nvPr/>
          </p:nvPicPr>
          <p:blipFill>
            <a:blip r:embed="rId4" cstate="print"/>
            <a:srcRect/>
            <a:stretch>
              <a:fillRect/>
            </a:stretch>
          </p:blipFill>
          <p:spPr bwMode="auto">
            <a:xfrm>
              <a:off x="3024" y="1200"/>
              <a:ext cx="2204" cy="1821"/>
            </a:xfrm>
            <a:prstGeom prst="rect">
              <a:avLst/>
            </a:prstGeom>
            <a:noFill/>
            <a:ln w="9525">
              <a:noFill/>
              <a:miter lim="800000"/>
              <a:headEnd/>
              <a:tailEnd/>
            </a:ln>
          </p:spPr>
        </p:pic>
        <p:sp>
          <p:nvSpPr>
            <p:cNvPr id="40968" name="Text Box 10"/>
            <p:cNvSpPr txBox="1">
              <a:spLocks noChangeArrowheads="1"/>
            </p:cNvSpPr>
            <p:nvPr/>
          </p:nvSpPr>
          <p:spPr bwMode="auto">
            <a:xfrm>
              <a:off x="3024" y="3072"/>
              <a:ext cx="2160" cy="194"/>
            </a:xfrm>
            <a:prstGeom prst="rect">
              <a:avLst/>
            </a:prstGeom>
            <a:noFill/>
            <a:ln w="9525">
              <a:noFill/>
              <a:miter lim="800000"/>
              <a:headEnd/>
              <a:tailEnd/>
            </a:ln>
          </p:spPr>
          <p:txBody>
            <a:bodyPr>
              <a:spAutoFit/>
            </a:bodyPr>
            <a:lstStyle/>
            <a:p>
              <a:pPr>
                <a:spcBef>
                  <a:spcPct val="50000"/>
                </a:spcBef>
              </a:pPr>
              <a:r>
                <a:rPr lang="en-US" sz="600" dirty="0">
                  <a:latin typeface="Tahoma" pitchFamily="34" charset="0"/>
                </a:rPr>
                <a:t>Photo by </a:t>
              </a:r>
              <a:r>
                <a:rPr lang="en-US" sz="600" dirty="0" smtClean="0">
                  <a:latin typeface="Tahoma" pitchFamily="34" charset="0"/>
                </a:rPr>
                <a:t>NIOSH available under public domain</a:t>
              </a:r>
              <a:endParaRPr lang="en-US" sz="600" dirty="0">
                <a:latin typeface="Tahoma" pitchFamily="34" charset="0"/>
              </a:endParaRPr>
            </a:p>
          </p:txBody>
        </p:sp>
      </p:grpSp>
      <p:sp>
        <p:nvSpPr>
          <p:cNvPr id="10" name="Rounded Rectangle 9"/>
          <p:cNvSpPr/>
          <p:nvPr/>
        </p:nvSpPr>
        <p:spPr>
          <a:xfrm>
            <a:off x="434975" y="5672136"/>
            <a:ext cx="8175625" cy="954087"/>
          </a:xfrm>
          <a:prstGeom prst="round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extBox 1"/>
          <p:cNvSpPr txBox="1"/>
          <p:nvPr/>
        </p:nvSpPr>
        <p:spPr>
          <a:xfrm>
            <a:off x="282575" y="3562630"/>
            <a:ext cx="8832850" cy="2123658"/>
          </a:xfrm>
          <a:prstGeom prst="rect">
            <a:avLst/>
          </a:prstGeom>
          <a:noFill/>
        </p:spPr>
        <p:txBody>
          <a:bodyPr>
            <a:spAutoFit/>
          </a:bodyPr>
          <a:lstStyle/>
          <a:p>
            <a:pPr marL="285750" indent="-285750">
              <a:buFont typeface="Arial" charset="0"/>
              <a:buChar char="•"/>
            </a:pPr>
            <a:r>
              <a:rPr lang="en-US" sz="2800" dirty="0">
                <a:latin typeface="Tahoma" pitchFamily="34" charset="0"/>
              </a:rPr>
              <a:t>These workers had exposure to high levels of </a:t>
            </a:r>
            <a:r>
              <a:rPr lang="en-US" sz="2800" dirty="0" err="1" smtClean="0">
                <a:latin typeface="Tahoma" pitchFamily="34" charset="0"/>
              </a:rPr>
              <a:t>diacetyl</a:t>
            </a:r>
            <a:r>
              <a:rPr lang="en-US" sz="2800" dirty="0" smtClean="0">
                <a:latin typeface="Tahoma" pitchFamily="34" charset="0"/>
              </a:rPr>
              <a:t>.</a:t>
            </a:r>
            <a:endParaRPr lang="en-US" sz="2800" dirty="0">
              <a:latin typeface="Tahoma" pitchFamily="34" charset="0"/>
            </a:endParaRPr>
          </a:p>
          <a:p>
            <a:pPr marL="742950" lvl="1" indent="-285750">
              <a:buFont typeface="Arial" charset="0"/>
              <a:buChar char="•"/>
            </a:pPr>
            <a:r>
              <a:rPr lang="en-US" sz="2600" dirty="0" smtClean="0">
                <a:latin typeface="Tahoma" pitchFamily="34" charset="0"/>
              </a:rPr>
              <a:t>In animals, </a:t>
            </a:r>
            <a:r>
              <a:rPr lang="en-US" sz="2600" dirty="0" err="1" smtClean="0">
                <a:latin typeface="Tahoma" pitchFamily="34" charset="0"/>
              </a:rPr>
              <a:t>diacetyl</a:t>
            </a:r>
            <a:r>
              <a:rPr lang="en-US" sz="2600" dirty="0" smtClean="0">
                <a:latin typeface="Tahoma" pitchFamily="34" charset="0"/>
              </a:rPr>
              <a:t> causes airway injury and scars. </a:t>
            </a:r>
            <a:endParaRPr lang="en-US" sz="2600" dirty="0">
              <a:latin typeface="Tahoma" pitchFamily="34" charset="0"/>
            </a:endParaRPr>
          </a:p>
          <a:p>
            <a:pPr marL="742950" lvl="1" indent="-285750">
              <a:buFont typeface="Arial" charset="0"/>
              <a:buChar char="•"/>
            </a:pPr>
            <a:r>
              <a:rPr lang="en-US" sz="2600" dirty="0" err="1">
                <a:latin typeface="Tahoma" pitchFamily="34" charset="0"/>
              </a:rPr>
              <a:t>Diacetyl</a:t>
            </a:r>
            <a:r>
              <a:rPr lang="en-US" sz="2600" dirty="0">
                <a:latin typeface="Tahoma" pitchFamily="34" charset="0"/>
              </a:rPr>
              <a:t> substitutes may not be </a:t>
            </a:r>
            <a:r>
              <a:rPr lang="en-US" sz="2600" dirty="0" smtClean="0">
                <a:latin typeface="Tahoma" pitchFamily="34" charset="0"/>
              </a:rPr>
              <a:t>better</a:t>
            </a:r>
            <a:r>
              <a:rPr lang="en-US" sz="2600" dirty="0">
                <a:latin typeface="Tahoma" pitchFamily="34" charset="0"/>
              </a:rPr>
              <a:t>.</a:t>
            </a:r>
          </a:p>
          <a:p>
            <a:pPr marL="742950" lvl="1" indent="-285750"/>
            <a:endParaRPr lang="en-US" sz="2400" dirty="0">
              <a:latin typeface="Tahoma" pitchFamily="34" charset="0"/>
            </a:endParaRPr>
          </a:p>
        </p:txBody>
      </p:sp>
      <p:sp>
        <p:nvSpPr>
          <p:cNvPr id="3" name="TextBox 2"/>
          <p:cNvSpPr txBox="1"/>
          <p:nvPr/>
        </p:nvSpPr>
        <p:spPr>
          <a:xfrm>
            <a:off x="434975" y="5672136"/>
            <a:ext cx="8370888" cy="954107"/>
          </a:xfrm>
          <a:prstGeom prst="rect">
            <a:avLst/>
          </a:prstGeom>
          <a:noFill/>
        </p:spPr>
        <p:txBody>
          <a:bodyPr>
            <a:spAutoFit/>
          </a:bodyPr>
          <a:lstStyle/>
          <a:p>
            <a:pPr algn="ctr">
              <a:defRPr/>
            </a:pPr>
            <a:r>
              <a:rPr lang="en-US" sz="2800" dirty="0" smtClean="0">
                <a:latin typeface="+mn-lt"/>
              </a:rPr>
              <a:t>It is important to keep exposures to </a:t>
            </a:r>
            <a:r>
              <a:rPr lang="en-US" sz="2800" dirty="0" err="1" smtClean="0">
                <a:latin typeface="+mn-lt"/>
              </a:rPr>
              <a:t>diacetyl</a:t>
            </a:r>
            <a:r>
              <a:rPr lang="en-US" sz="2800" dirty="0" smtClean="0">
                <a:latin typeface="+mn-lt"/>
              </a:rPr>
              <a:t> and </a:t>
            </a:r>
            <a:r>
              <a:rPr lang="en-US" sz="2800" dirty="0" err="1" smtClean="0">
                <a:latin typeface="+mn-lt"/>
              </a:rPr>
              <a:t>diacetyl</a:t>
            </a:r>
            <a:r>
              <a:rPr lang="en-US" sz="2800" dirty="0" smtClean="0">
                <a:latin typeface="+mn-lt"/>
              </a:rPr>
              <a:t> substitutes as low as possible.</a:t>
            </a:r>
            <a:endParaRPr lang="en-US" sz="2800" dirty="0">
              <a:latin typeface="+mn-lt"/>
            </a:endParaRPr>
          </a:p>
        </p:txBody>
      </p:sp>
    </p:spTree>
    <p:custDataLst>
      <p:tags r:id="rId1"/>
    </p:custDataLst>
    <p:extLst>
      <p:ext uri="{BB962C8B-B14F-4D97-AF65-F5344CB8AC3E}">
        <p14:creationId xmlns:p14="http://schemas.microsoft.com/office/powerpoint/2010/main" val="42844526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ChangeArrowheads="1"/>
          </p:cNvSpPr>
          <p:nvPr>
            <p:ph type="title" idx="4294967295"/>
          </p:nvPr>
        </p:nvSpPr>
        <p:spPr>
          <a:xfrm>
            <a:off x="152400" y="0"/>
            <a:ext cx="8991600" cy="1143000"/>
          </a:xfrm>
        </p:spPr>
        <p:txBody>
          <a:bodyPr/>
          <a:lstStyle/>
          <a:p>
            <a:pPr eaLnBrk="1" hangingPunct="1"/>
            <a:r>
              <a:rPr lang="en-US" sz="4000" dirty="0" smtClean="0"/>
              <a:t>It is important to find BOS early!</a:t>
            </a:r>
          </a:p>
        </p:txBody>
      </p:sp>
      <p:sp>
        <p:nvSpPr>
          <p:cNvPr id="43010" name="Rectangle 3"/>
          <p:cNvSpPr>
            <a:spLocks noGrp="1" noChangeArrowheads="1"/>
          </p:cNvSpPr>
          <p:nvPr>
            <p:ph type="body" sz="half" idx="4294967295"/>
          </p:nvPr>
        </p:nvSpPr>
        <p:spPr>
          <a:xfrm>
            <a:off x="3211513" y="1480909"/>
            <a:ext cx="5649912" cy="4930775"/>
          </a:xfrm>
        </p:spPr>
        <p:txBody>
          <a:bodyPr/>
          <a:lstStyle/>
          <a:p>
            <a:pPr marL="0" indent="0" eaLnBrk="1" hangingPunct="1">
              <a:lnSpc>
                <a:spcPct val="90000"/>
              </a:lnSpc>
              <a:buNone/>
            </a:pPr>
            <a:r>
              <a:rPr lang="en-US" dirty="0" smtClean="0"/>
              <a:t>If you are exposed to </a:t>
            </a:r>
            <a:r>
              <a:rPr lang="en-US" dirty="0" err="1" smtClean="0"/>
              <a:t>diacetyl</a:t>
            </a:r>
            <a:r>
              <a:rPr lang="en-US" dirty="0" smtClean="0"/>
              <a:t> or </a:t>
            </a:r>
            <a:r>
              <a:rPr lang="en-US" dirty="0" err="1" smtClean="0"/>
              <a:t>diacetyl</a:t>
            </a:r>
            <a:r>
              <a:rPr lang="en-US" dirty="0" smtClean="0"/>
              <a:t> substitutes:</a:t>
            </a:r>
          </a:p>
          <a:p>
            <a:pPr lvl="1" eaLnBrk="1" hangingPunct="1">
              <a:lnSpc>
                <a:spcPct val="90000"/>
              </a:lnSpc>
            </a:pPr>
            <a:r>
              <a:rPr lang="en-US" dirty="0" smtClean="0"/>
              <a:t>Report unexplained breathing symptoms to Human Resources </a:t>
            </a:r>
            <a:r>
              <a:rPr lang="en-US" u="sng" dirty="0" smtClean="0"/>
              <a:t>or</a:t>
            </a:r>
            <a:r>
              <a:rPr lang="en-US" dirty="0" smtClean="0"/>
              <a:t> Health and Safety </a:t>
            </a:r>
            <a:r>
              <a:rPr lang="en-US" u="sng" dirty="0" smtClean="0"/>
              <a:t>and</a:t>
            </a:r>
            <a:r>
              <a:rPr lang="en-US" dirty="0" smtClean="0"/>
              <a:t> to your doctor. </a:t>
            </a:r>
          </a:p>
          <a:p>
            <a:pPr lvl="1" eaLnBrk="1" hangingPunct="1">
              <a:lnSpc>
                <a:spcPct val="90000"/>
              </a:lnSpc>
            </a:pPr>
            <a:r>
              <a:rPr lang="en-US" dirty="0" smtClean="0"/>
              <a:t>Participate in medical surveillance.</a:t>
            </a:r>
          </a:p>
        </p:txBody>
      </p:sp>
      <p:sp>
        <p:nvSpPr>
          <p:cNvPr id="43011" name="Text Box 8"/>
          <p:cNvSpPr txBox="1">
            <a:spLocks noChangeArrowheads="1"/>
          </p:cNvSpPr>
          <p:nvPr/>
        </p:nvSpPr>
        <p:spPr bwMode="auto">
          <a:xfrm>
            <a:off x="555625" y="4822825"/>
            <a:ext cx="2895600" cy="244475"/>
          </a:xfrm>
          <a:prstGeom prst="rect">
            <a:avLst/>
          </a:prstGeom>
          <a:noFill/>
          <a:ln w="9525">
            <a:noFill/>
            <a:miter lim="800000"/>
            <a:headEnd/>
            <a:tailEnd/>
          </a:ln>
        </p:spPr>
        <p:txBody>
          <a:bodyPr>
            <a:spAutoFit/>
          </a:bodyPr>
          <a:lstStyle/>
          <a:p>
            <a:pPr>
              <a:spcBef>
                <a:spcPct val="50000"/>
              </a:spcBef>
            </a:pPr>
            <a:r>
              <a:rPr lang="en-US" sz="1000">
                <a:latin typeface="Tahoma" pitchFamily="34" charset="0"/>
              </a:rPr>
              <a:t>Photo by National Jewish Health</a:t>
            </a:r>
          </a:p>
        </p:txBody>
      </p:sp>
      <p:pic>
        <p:nvPicPr>
          <p:cNvPr id="43012" name="Picture 7" descr="Adullt_COPD_Man_Rose"/>
          <p:cNvPicPr>
            <a:picLocks noChangeAspect="1" noChangeArrowheads="1"/>
          </p:cNvPicPr>
          <p:nvPr/>
        </p:nvPicPr>
        <p:blipFill>
          <a:blip r:embed="rId4" cstate="print"/>
          <a:srcRect/>
          <a:stretch>
            <a:fillRect/>
          </a:stretch>
        </p:blipFill>
        <p:spPr bwMode="auto">
          <a:xfrm>
            <a:off x="609600" y="2308225"/>
            <a:ext cx="2416175" cy="2535238"/>
          </a:xfrm>
          <a:prstGeom prst="rect">
            <a:avLst/>
          </a:prstGeom>
          <a:noFill/>
          <a:ln w="9525">
            <a:noFill/>
            <a:miter lim="800000"/>
            <a:headEnd/>
            <a:tailEnd/>
          </a:ln>
        </p:spPr>
      </p:pic>
      <p:sp>
        <p:nvSpPr>
          <p:cNvPr id="43013" name="Slide Number Placeholder 3"/>
          <p:cNvSpPr txBox="1">
            <a:spLocks noGrp="1"/>
          </p:cNvSpPr>
          <p:nvPr/>
        </p:nvSpPr>
        <p:spPr bwMode="auto">
          <a:xfrm>
            <a:off x="7162800" y="6477000"/>
            <a:ext cx="1905000" cy="363538"/>
          </a:xfrm>
          <a:prstGeom prst="rect">
            <a:avLst/>
          </a:prstGeom>
          <a:noFill/>
          <a:ln w="9525">
            <a:noFill/>
            <a:miter lim="800000"/>
            <a:headEnd/>
            <a:tailEnd/>
          </a:ln>
        </p:spPr>
        <p:txBody>
          <a:bodyPr/>
          <a:lstStyle/>
          <a:p>
            <a:pPr algn="r"/>
            <a:fld id="{A9B04C2E-5DB7-4ED7-8947-A7552B8C89FA}" type="slidenum">
              <a:rPr lang="en-US" sz="1400">
                <a:latin typeface="Tahoma" pitchFamily="34" charset="0"/>
                <a:cs typeface="Tahoma" pitchFamily="34" charset="0"/>
              </a:rPr>
              <a:pPr algn="r"/>
              <a:t>35</a:t>
            </a:fld>
            <a:endParaRPr lang="en-US" sz="1400">
              <a:latin typeface="Tahoma" pitchFamily="34" charset="0"/>
              <a:cs typeface="Tahoma" pitchFamily="34" charset="0"/>
            </a:endParaRPr>
          </a:p>
        </p:txBody>
      </p:sp>
    </p:spTree>
    <p:custDataLst>
      <p:tags r:id="rId1"/>
    </p:custDataLst>
    <p:extLst>
      <p:ext uri="{BB962C8B-B14F-4D97-AF65-F5344CB8AC3E}">
        <p14:creationId xmlns:p14="http://schemas.microsoft.com/office/powerpoint/2010/main" val="363701023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title" idx="4294967295"/>
          </p:nvPr>
        </p:nvSpPr>
        <p:spPr>
          <a:xfrm>
            <a:off x="228600" y="381000"/>
            <a:ext cx="8763000" cy="1143000"/>
          </a:xfrm>
        </p:spPr>
        <p:txBody>
          <a:bodyPr/>
          <a:lstStyle/>
          <a:p>
            <a:pPr eaLnBrk="1" hangingPunct="1"/>
            <a:r>
              <a:rPr lang="en-US" sz="3600" smtClean="0"/>
              <a:t>Talk to your doctor about your </a:t>
            </a:r>
            <a:br>
              <a:rPr lang="en-US" sz="3600" smtClean="0"/>
            </a:br>
            <a:r>
              <a:rPr lang="en-US" sz="3600" smtClean="0"/>
              <a:t>symptoms </a:t>
            </a:r>
            <a:r>
              <a:rPr lang="en-US" sz="3600" u="sng" smtClean="0"/>
              <a:t>and</a:t>
            </a:r>
            <a:r>
              <a:rPr lang="en-US" sz="3600" smtClean="0"/>
              <a:t> your work with flavorings</a:t>
            </a:r>
          </a:p>
        </p:txBody>
      </p:sp>
      <p:sp>
        <p:nvSpPr>
          <p:cNvPr id="7" name="Rounded Rectangle 6"/>
          <p:cNvSpPr/>
          <p:nvPr/>
        </p:nvSpPr>
        <p:spPr>
          <a:xfrm>
            <a:off x="555955" y="5429467"/>
            <a:ext cx="8075981" cy="903782"/>
          </a:xfrm>
          <a:prstGeom prst="round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5058" name="Rectangle 3"/>
          <p:cNvSpPr>
            <a:spLocks noGrp="1" noChangeArrowheads="1"/>
          </p:cNvSpPr>
          <p:nvPr>
            <p:ph sz="half" idx="4294967295"/>
          </p:nvPr>
        </p:nvSpPr>
        <p:spPr>
          <a:xfrm>
            <a:off x="507658" y="5339536"/>
            <a:ext cx="8491537" cy="1066800"/>
          </a:xfrm>
        </p:spPr>
        <p:txBody>
          <a:bodyPr/>
          <a:lstStyle/>
          <a:p>
            <a:pPr marL="0" indent="0" eaLnBrk="1" hangingPunct="1">
              <a:buFontTx/>
              <a:buNone/>
            </a:pPr>
            <a:r>
              <a:rPr lang="en-US" dirty="0" smtClean="0"/>
              <a:t>Flavoring-Related Lung Disease (NIOSH)</a:t>
            </a:r>
          </a:p>
          <a:p>
            <a:pPr lvl="1" eaLnBrk="1" hangingPunct="1"/>
            <a:r>
              <a:rPr lang="en-US" sz="2400" dirty="0" smtClean="0"/>
              <a:t>Available on the NIOSH website (www.cdc.gov/niosh)</a:t>
            </a:r>
          </a:p>
        </p:txBody>
      </p:sp>
      <p:pic>
        <p:nvPicPr>
          <p:cNvPr id="45059" name="Picture 7"/>
          <p:cNvPicPr>
            <a:picLocks noChangeAspect="1" noChangeArrowheads="1"/>
          </p:cNvPicPr>
          <p:nvPr/>
        </p:nvPicPr>
        <p:blipFill>
          <a:blip r:embed="rId4" cstate="print"/>
          <a:srcRect/>
          <a:stretch>
            <a:fillRect/>
          </a:stretch>
        </p:blipFill>
        <p:spPr bwMode="auto">
          <a:xfrm rot="21005493">
            <a:off x="1593502" y="1228520"/>
            <a:ext cx="5575634" cy="4330053"/>
          </a:xfrm>
          <a:prstGeom prst="rect">
            <a:avLst/>
          </a:prstGeom>
          <a:noFill/>
          <a:ln w="9525">
            <a:noFill/>
            <a:miter lim="800000"/>
            <a:headEnd/>
            <a:tailEnd/>
          </a:ln>
        </p:spPr>
      </p:pic>
      <p:sp>
        <p:nvSpPr>
          <p:cNvPr id="45060" name="Text Box 6"/>
          <p:cNvSpPr txBox="1">
            <a:spLocks noChangeArrowheads="1"/>
          </p:cNvSpPr>
          <p:nvPr/>
        </p:nvSpPr>
        <p:spPr bwMode="auto">
          <a:xfrm>
            <a:off x="5953258" y="5184991"/>
            <a:ext cx="3581400" cy="244475"/>
          </a:xfrm>
          <a:prstGeom prst="rect">
            <a:avLst/>
          </a:prstGeom>
          <a:noFill/>
          <a:ln w="9525">
            <a:noFill/>
            <a:miter lim="800000"/>
            <a:headEnd/>
            <a:tailEnd/>
          </a:ln>
        </p:spPr>
        <p:txBody>
          <a:bodyPr>
            <a:spAutoFit/>
          </a:bodyPr>
          <a:lstStyle/>
          <a:p>
            <a:pPr eaLnBrk="0" hangingPunct="0">
              <a:spcBef>
                <a:spcPct val="50000"/>
              </a:spcBef>
            </a:pPr>
            <a:r>
              <a:rPr lang="en-US" sz="1000" dirty="0">
                <a:latin typeface="Tahoma" pitchFamily="34" charset="0"/>
                <a:ea typeface="ＭＳ Ｐゴシック"/>
                <a:cs typeface="ＭＳ Ｐゴシック"/>
              </a:rPr>
              <a:t>NIOSH 2011</a:t>
            </a:r>
          </a:p>
        </p:txBody>
      </p:sp>
      <p:sp>
        <p:nvSpPr>
          <p:cNvPr id="45061" name="Slide Number Placeholder 3"/>
          <p:cNvSpPr txBox="1">
            <a:spLocks noGrp="1"/>
          </p:cNvSpPr>
          <p:nvPr/>
        </p:nvSpPr>
        <p:spPr bwMode="auto">
          <a:xfrm>
            <a:off x="6726936" y="6400800"/>
            <a:ext cx="1905000" cy="457200"/>
          </a:xfrm>
          <a:prstGeom prst="rect">
            <a:avLst/>
          </a:prstGeom>
          <a:noFill/>
          <a:ln w="9525">
            <a:noFill/>
            <a:miter lim="800000"/>
            <a:headEnd/>
            <a:tailEnd/>
          </a:ln>
        </p:spPr>
        <p:txBody>
          <a:bodyPr/>
          <a:lstStyle/>
          <a:p>
            <a:pPr algn="r"/>
            <a:fld id="{29165D27-39D5-4E2D-B4DC-AD9E6EFB52A7}" type="slidenum">
              <a:rPr lang="en-US" sz="1400">
                <a:latin typeface="Tahoma" pitchFamily="34" charset="0"/>
              </a:rPr>
              <a:pPr algn="r"/>
              <a:t>36</a:t>
            </a:fld>
            <a:endParaRPr lang="en-US" sz="1400" dirty="0">
              <a:latin typeface="Tahoma" pitchFamily="34" charset="0"/>
            </a:endParaRPr>
          </a:p>
        </p:txBody>
      </p:sp>
    </p:spTree>
    <p:custDataLst>
      <p:tags r:id="rId1"/>
    </p:custDataLst>
    <p:extLst>
      <p:ext uri="{BB962C8B-B14F-4D97-AF65-F5344CB8AC3E}">
        <p14:creationId xmlns:p14="http://schemas.microsoft.com/office/powerpoint/2010/main" val="293380587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ChangeArrowheads="1"/>
          </p:cNvSpPr>
          <p:nvPr>
            <p:ph type="title" idx="4294967295"/>
          </p:nvPr>
        </p:nvSpPr>
        <p:spPr/>
        <p:txBody>
          <a:bodyPr/>
          <a:lstStyle/>
          <a:p>
            <a:pPr eaLnBrk="1" hangingPunct="1"/>
            <a:r>
              <a:rPr lang="en-US" sz="4000" dirty="0" smtClean="0"/>
              <a:t>Medical Surveillance:</a:t>
            </a:r>
            <a:br>
              <a:rPr lang="en-US" sz="4000" dirty="0" smtClean="0"/>
            </a:br>
            <a:r>
              <a:rPr lang="en-US" sz="4000" dirty="0" smtClean="0"/>
              <a:t>Questionnaires and Breathing Tests</a:t>
            </a:r>
          </a:p>
        </p:txBody>
      </p:sp>
      <p:sp>
        <p:nvSpPr>
          <p:cNvPr id="81922" name="Rectangle 3"/>
          <p:cNvSpPr>
            <a:spLocks noGrp="1" noChangeArrowheads="1"/>
          </p:cNvSpPr>
          <p:nvPr>
            <p:ph type="body" idx="4294967295"/>
          </p:nvPr>
        </p:nvSpPr>
        <p:spPr>
          <a:xfrm>
            <a:off x="381000" y="1317625"/>
            <a:ext cx="8534400" cy="4556125"/>
          </a:xfrm>
        </p:spPr>
        <p:txBody>
          <a:bodyPr/>
          <a:lstStyle/>
          <a:p>
            <a:pPr eaLnBrk="1" hangingPunct="1">
              <a:lnSpc>
                <a:spcPct val="90000"/>
              </a:lnSpc>
            </a:pPr>
            <a:r>
              <a:rPr lang="en-US" sz="2800" dirty="0" smtClean="0"/>
              <a:t>Breathing Test (</a:t>
            </a:r>
            <a:r>
              <a:rPr lang="en-US" sz="2800" dirty="0" err="1" smtClean="0"/>
              <a:t>Spirometry</a:t>
            </a:r>
            <a:r>
              <a:rPr lang="en-US" sz="2800" dirty="0" smtClean="0"/>
              <a:t>)</a:t>
            </a:r>
          </a:p>
          <a:p>
            <a:pPr lvl="1" eaLnBrk="1" hangingPunct="1">
              <a:lnSpc>
                <a:spcPct val="90000"/>
              </a:lnSpc>
            </a:pPr>
            <a:r>
              <a:rPr lang="en-US" sz="2400" dirty="0" smtClean="0"/>
              <a:t>How much air you can breathe in and out</a:t>
            </a:r>
          </a:p>
          <a:p>
            <a:pPr lvl="1" eaLnBrk="1" hangingPunct="1">
              <a:lnSpc>
                <a:spcPct val="90000"/>
              </a:lnSpc>
            </a:pPr>
            <a:r>
              <a:rPr lang="en-US" sz="2400" dirty="0" smtClean="0"/>
              <a:t>How fast you can blow air out</a:t>
            </a:r>
          </a:p>
          <a:p>
            <a:pPr lvl="1" eaLnBrk="1" hangingPunct="1">
              <a:lnSpc>
                <a:spcPct val="90000"/>
              </a:lnSpc>
            </a:pPr>
            <a:r>
              <a:rPr lang="en-US" sz="2400" dirty="0" smtClean="0"/>
              <a:t>Testing is recommended at </a:t>
            </a:r>
            <a:r>
              <a:rPr lang="en-US" sz="2400" dirty="0"/>
              <a:t> </a:t>
            </a:r>
            <a:r>
              <a:rPr lang="en-US" sz="2400" dirty="0" smtClean="0"/>
              <a:t>                                        least every year.</a:t>
            </a:r>
          </a:p>
          <a:p>
            <a:pPr lvl="2" eaLnBrk="1" hangingPunct="1">
              <a:lnSpc>
                <a:spcPct val="90000"/>
              </a:lnSpc>
            </a:pPr>
            <a:r>
              <a:rPr lang="en-US" sz="2000" dirty="0" smtClean="0"/>
              <a:t>Every 6 months (</a:t>
            </a:r>
            <a:r>
              <a:rPr lang="en-US" sz="2000" dirty="0" err="1" smtClean="0"/>
              <a:t>CalOSHA</a:t>
            </a:r>
            <a:r>
              <a:rPr lang="en-US" sz="2000" dirty="0" smtClean="0"/>
              <a:t>)</a:t>
            </a:r>
          </a:p>
          <a:p>
            <a:pPr marL="914400" lvl="2" indent="0" eaLnBrk="1" hangingPunct="1">
              <a:lnSpc>
                <a:spcPct val="90000"/>
              </a:lnSpc>
              <a:buNone/>
            </a:pPr>
            <a:endParaRPr lang="en-US" sz="2000" dirty="0" smtClean="0"/>
          </a:p>
          <a:p>
            <a:pPr eaLnBrk="1" hangingPunct="1">
              <a:lnSpc>
                <a:spcPct val="90000"/>
              </a:lnSpc>
            </a:pPr>
            <a:r>
              <a:rPr lang="en-US" sz="2800" dirty="0" smtClean="0"/>
              <a:t>Are the results </a:t>
            </a:r>
            <a:r>
              <a:rPr lang="en-US" sz="2800" u="sng" dirty="0" smtClean="0"/>
              <a:t>normal</a:t>
            </a:r>
            <a:r>
              <a:rPr lang="en-US" sz="2800" dirty="0" smtClean="0"/>
              <a:t>?</a:t>
            </a:r>
          </a:p>
          <a:p>
            <a:pPr lvl="1" eaLnBrk="1" hangingPunct="1">
              <a:lnSpc>
                <a:spcPct val="90000"/>
              </a:lnSpc>
            </a:pPr>
            <a:r>
              <a:rPr lang="en-US" sz="2400" dirty="0" smtClean="0"/>
              <a:t>Compared to other people who are your same age, height, and gender</a:t>
            </a:r>
          </a:p>
          <a:p>
            <a:pPr eaLnBrk="1" hangingPunct="1">
              <a:lnSpc>
                <a:spcPct val="90000"/>
              </a:lnSpc>
            </a:pPr>
            <a:r>
              <a:rPr lang="en-US" sz="2800" dirty="0" smtClean="0"/>
              <a:t>Are the results </a:t>
            </a:r>
            <a:r>
              <a:rPr lang="en-US" sz="2800" u="sng" dirty="0" smtClean="0"/>
              <a:t>normal for you</a:t>
            </a:r>
            <a:r>
              <a:rPr lang="en-US" sz="2800" dirty="0" smtClean="0"/>
              <a:t>?</a:t>
            </a:r>
          </a:p>
          <a:p>
            <a:pPr lvl="1" eaLnBrk="1" hangingPunct="1">
              <a:lnSpc>
                <a:spcPct val="90000"/>
              </a:lnSpc>
            </a:pPr>
            <a:r>
              <a:rPr lang="en-US" sz="2400" dirty="0" smtClean="0"/>
              <a:t>Are the results similar to your past test results?</a:t>
            </a:r>
          </a:p>
          <a:p>
            <a:pPr eaLnBrk="1" hangingPunct="1">
              <a:lnSpc>
                <a:spcPct val="90000"/>
              </a:lnSpc>
              <a:buFontTx/>
              <a:buNone/>
            </a:pPr>
            <a:endParaRPr lang="en-US" dirty="0" smtClean="0"/>
          </a:p>
          <a:p>
            <a:pPr lvl="1" eaLnBrk="1" hangingPunct="1">
              <a:lnSpc>
                <a:spcPct val="90000"/>
              </a:lnSpc>
              <a:buFontTx/>
              <a:buNone/>
            </a:pPr>
            <a:endParaRPr lang="en-US" dirty="0" smtClean="0"/>
          </a:p>
          <a:p>
            <a:pPr lvl="2" eaLnBrk="1" hangingPunct="1">
              <a:lnSpc>
                <a:spcPct val="90000"/>
              </a:lnSpc>
            </a:pPr>
            <a:endParaRPr lang="en-US" dirty="0" smtClean="0"/>
          </a:p>
        </p:txBody>
      </p:sp>
      <p:pic>
        <p:nvPicPr>
          <p:cNvPr id="47108" name="Picture 8" descr="spirometry guy"/>
          <p:cNvPicPr>
            <a:picLocks noChangeAspect="1" noChangeArrowheads="1"/>
          </p:cNvPicPr>
          <p:nvPr/>
        </p:nvPicPr>
        <p:blipFill>
          <a:blip r:embed="rId4" cstate="print"/>
          <a:srcRect/>
          <a:stretch>
            <a:fillRect/>
          </a:stretch>
        </p:blipFill>
        <p:spPr bwMode="auto">
          <a:xfrm>
            <a:off x="6313488" y="2330450"/>
            <a:ext cx="2449512" cy="1860550"/>
          </a:xfrm>
          <a:prstGeom prst="rect">
            <a:avLst/>
          </a:prstGeom>
          <a:noFill/>
          <a:ln w="9525">
            <a:noFill/>
            <a:miter lim="800000"/>
            <a:headEnd/>
            <a:tailEnd/>
          </a:ln>
        </p:spPr>
      </p:pic>
      <p:sp>
        <p:nvSpPr>
          <p:cNvPr id="47109" name="TextBox 7"/>
          <p:cNvSpPr txBox="1">
            <a:spLocks noChangeArrowheads="1"/>
          </p:cNvSpPr>
          <p:nvPr/>
        </p:nvSpPr>
        <p:spPr bwMode="auto">
          <a:xfrm>
            <a:off x="6248400" y="4173537"/>
            <a:ext cx="2514600" cy="246063"/>
          </a:xfrm>
          <a:prstGeom prst="rect">
            <a:avLst/>
          </a:prstGeom>
          <a:noFill/>
          <a:ln w="9525">
            <a:noFill/>
            <a:miter lim="800000"/>
            <a:headEnd/>
            <a:tailEnd/>
          </a:ln>
        </p:spPr>
        <p:txBody>
          <a:bodyPr>
            <a:spAutoFit/>
          </a:bodyPr>
          <a:lstStyle/>
          <a:p>
            <a:pPr eaLnBrk="0" hangingPunct="0"/>
            <a:r>
              <a:rPr lang="en-US" sz="1000" dirty="0">
                <a:latin typeface="Tahoma" pitchFamily="34" charset="0"/>
                <a:ea typeface="ＭＳ Ｐゴシック"/>
                <a:cs typeface="ＭＳ Ｐゴシック"/>
              </a:rPr>
              <a:t>Photo by National Jewish Health</a:t>
            </a:r>
          </a:p>
        </p:txBody>
      </p:sp>
      <p:sp>
        <p:nvSpPr>
          <p:cNvPr id="8" name="Slide Number Placeholder 3"/>
          <p:cNvSpPr txBox="1">
            <a:spLocks noGrp="1"/>
          </p:cNvSpPr>
          <p:nvPr/>
        </p:nvSpPr>
        <p:spPr bwMode="auto">
          <a:xfrm>
            <a:off x="6726936" y="6400800"/>
            <a:ext cx="1905000" cy="457200"/>
          </a:xfrm>
          <a:prstGeom prst="rect">
            <a:avLst/>
          </a:prstGeom>
          <a:noFill/>
          <a:ln w="9525">
            <a:noFill/>
            <a:miter lim="800000"/>
            <a:headEnd/>
            <a:tailEnd/>
          </a:ln>
        </p:spPr>
        <p:txBody>
          <a:bodyPr/>
          <a:lstStyle/>
          <a:p>
            <a:pPr algn="r"/>
            <a:fld id="{29165D27-39D5-4E2D-B4DC-AD9E6EFB52A7}" type="slidenum">
              <a:rPr lang="en-US" sz="1400">
                <a:latin typeface="Tahoma" pitchFamily="34" charset="0"/>
              </a:rPr>
              <a:pPr algn="r"/>
              <a:t>37</a:t>
            </a:fld>
            <a:endParaRPr lang="en-US" sz="1400" dirty="0">
              <a:latin typeface="Tahoma" pitchFamily="34" charset="0"/>
            </a:endParaRPr>
          </a:p>
        </p:txBody>
      </p:sp>
    </p:spTree>
    <p:custDataLst>
      <p:tags r:id="rId1"/>
    </p:custDataLst>
    <p:extLst>
      <p:ext uri="{BB962C8B-B14F-4D97-AF65-F5344CB8AC3E}">
        <p14:creationId xmlns:p14="http://schemas.microsoft.com/office/powerpoint/2010/main" val="427608814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242804" y="119063"/>
            <a:ext cx="8653463" cy="1143000"/>
          </a:xfrm>
        </p:spPr>
        <p:txBody>
          <a:bodyPr/>
          <a:lstStyle/>
          <a:p>
            <a:pPr eaLnBrk="1" hangingPunct="1"/>
            <a:r>
              <a:rPr lang="en-US" sz="4000" smtClean="0"/>
              <a:t>Repeated breathing tests are needed.</a:t>
            </a:r>
            <a:endParaRPr lang="en-US" sz="4000" smtClean="0">
              <a:cs typeface="Tahoma" pitchFamily="34" charset="0"/>
            </a:endParaRPr>
          </a:p>
        </p:txBody>
      </p:sp>
      <p:pic>
        <p:nvPicPr>
          <p:cNvPr id="6" name="Picture 5" descr="revised graph 4 18 12.png"/>
          <p:cNvPicPr>
            <a:picLocks noChangeAspect="1"/>
          </p:cNvPicPr>
          <p:nvPr/>
        </p:nvPicPr>
        <p:blipFill>
          <a:blip r:embed="rId4" cstate="print"/>
          <a:srcRect/>
          <a:stretch>
            <a:fillRect/>
          </a:stretch>
        </p:blipFill>
        <p:spPr bwMode="auto">
          <a:xfrm>
            <a:off x="762000" y="1292325"/>
            <a:ext cx="7794625" cy="4573588"/>
          </a:xfrm>
          <a:prstGeom prst="rect">
            <a:avLst/>
          </a:prstGeom>
          <a:noFill/>
          <a:ln w="9525">
            <a:noFill/>
            <a:miter lim="800000"/>
            <a:headEnd/>
            <a:tailEnd/>
          </a:ln>
        </p:spPr>
      </p:pic>
      <p:grpSp>
        <p:nvGrpSpPr>
          <p:cNvPr id="2" name="Group 49"/>
          <p:cNvGrpSpPr>
            <a:grpSpLocks/>
          </p:cNvGrpSpPr>
          <p:nvPr/>
        </p:nvGrpSpPr>
        <p:grpSpPr bwMode="auto">
          <a:xfrm>
            <a:off x="1676400" y="5308700"/>
            <a:ext cx="1600200" cy="533400"/>
            <a:chOff x="1600200" y="5486235"/>
            <a:chExt cx="1600200" cy="533375"/>
          </a:xfrm>
        </p:grpSpPr>
        <p:cxnSp>
          <p:nvCxnSpPr>
            <p:cNvPr id="10" name="Straight Connector 9"/>
            <p:cNvCxnSpPr/>
            <p:nvPr/>
          </p:nvCxnSpPr>
          <p:spPr>
            <a:xfrm>
              <a:off x="2209800" y="5486235"/>
              <a:ext cx="0" cy="15239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9180" name="TextBox 6"/>
            <p:cNvSpPr txBox="1">
              <a:spLocks noChangeArrowheads="1"/>
            </p:cNvSpPr>
            <p:nvPr/>
          </p:nvSpPr>
          <p:spPr bwMode="auto">
            <a:xfrm>
              <a:off x="1600200" y="5711851"/>
              <a:ext cx="1600200" cy="307759"/>
            </a:xfrm>
            <a:prstGeom prst="rect">
              <a:avLst/>
            </a:prstGeom>
            <a:noFill/>
            <a:ln w="9525">
              <a:noFill/>
              <a:miter lim="800000"/>
              <a:headEnd/>
              <a:tailEnd/>
            </a:ln>
          </p:spPr>
          <p:txBody>
            <a:bodyPr>
              <a:spAutoFit/>
            </a:bodyPr>
            <a:lstStyle/>
            <a:p>
              <a:r>
                <a:rPr lang="en-US" sz="1400" b="1" dirty="0">
                  <a:latin typeface="Tahoma" pitchFamily="34" charset="0"/>
                  <a:cs typeface="Tahoma" pitchFamily="34" charset="0"/>
                </a:rPr>
                <a:t>25 years of age</a:t>
              </a:r>
            </a:p>
          </p:txBody>
        </p:sp>
      </p:grpSp>
      <p:sp>
        <p:nvSpPr>
          <p:cNvPr id="12" name="Down Arrow 11"/>
          <p:cNvSpPr/>
          <p:nvPr/>
        </p:nvSpPr>
        <p:spPr bwMode="auto">
          <a:xfrm rot="10800000">
            <a:off x="2455780" y="4549875"/>
            <a:ext cx="762000" cy="762000"/>
          </a:xfrm>
          <a:prstGeom prst="down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5-Point Star 12"/>
          <p:cNvSpPr/>
          <p:nvPr/>
        </p:nvSpPr>
        <p:spPr bwMode="auto">
          <a:xfrm rot="277259">
            <a:off x="2822575" y="2190850"/>
            <a:ext cx="169863" cy="76200"/>
          </a:xfrm>
          <a:prstGeom prst="star5">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TextBox 10"/>
          <p:cNvSpPr txBox="1">
            <a:spLocks noChangeArrowheads="1"/>
          </p:cNvSpPr>
          <p:nvPr/>
        </p:nvSpPr>
        <p:spPr bwMode="auto">
          <a:xfrm>
            <a:off x="2455780" y="4026000"/>
            <a:ext cx="762000" cy="523875"/>
          </a:xfrm>
          <a:prstGeom prst="rect">
            <a:avLst/>
          </a:prstGeom>
          <a:noFill/>
          <a:ln w="9525">
            <a:noFill/>
            <a:miter lim="800000"/>
            <a:headEnd/>
            <a:tailEnd/>
          </a:ln>
        </p:spPr>
        <p:txBody>
          <a:bodyPr>
            <a:spAutoFit/>
          </a:bodyPr>
          <a:lstStyle/>
          <a:p>
            <a:pPr algn="ctr"/>
            <a:r>
              <a:rPr lang="en-US" sz="1400" b="1" dirty="0">
                <a:solidFill>
                  <a:schemeClr val="accent2"/>
                </a:solidFill>
                <a:latin typeface="Tahoma" pitchFamily="34" charset="0"/>
                <a:cs typeface="Tahoma" pitchFamily="34" charset="0"/>
              </a:rPr>
              <a:t>First</a:t>
            </a:r>
            <a:endParaRPr lang="en-US" sz="1400" b="1" dirty="0">
              <a:latin typeface="Tahoma" pitchFamily="34" charset="0"/>
              <a:cs typeface="Tahoma" pitchFamily="34" charset="0"/>
            </a:endParaRPr>
          </a:p>
          <a:p>
            <a:pPr algn="ctr"/>
            <a:r>
              <a:rPr lang="en-US" sz="1400" b="1" dirty="0">
                <a:solidFill>
                  <a:schemeClr val="accent2"/>
                </a:solidFill>
                <a:latin typeface="Tahoma" pitchFamily="34" charset="0"/>
                <a:cs typeface="Tahoma" pitchFamily="34" charset="0"/>
              </a:rPr>
              <a:t>Test</a:t>
            </a:r>
          </a:p>
        </p:txBody>
      </p:sp>
      <p:grpSp>
        <p:nvGrpSpPr>
          <p:cNvPr id="3" name="Group 30"/>
          <p:cNvGrpSpPr>
            <a:grpSpLocks/>
          </p:cNvGrpSpPr>
          <p:nvPr/>
        </p:nvGrpSpPr>
        <p:grpSpPr bwMode="auto">
          <a:xfrm>
            <a:off x="5638800" y="3556100"/>
            <a:ext cx="2590800" cy="609600"/>
            <a:chOff x="5638800" y="3733800"/>
            <a:chExt cx="2590800" cy="609600"/>
          </a:xfrm>
        </p:grpSpPr>
        <p:sp>
          <p:nvSpPr>
            <p:cNvPr id="17" name="Rounded Rectangle 16"/>
            <p:cNvSpPr/>
            <p:nvPr/>
          </p:nvSpPr>
          <p:spPr>
            <a:xfrm>
              <a:off x="5638800" y="3733800"/>
              <a:ext cx="2438400" cy="609600"/>
            </a:xfrm>
            <a:prstGeom prst="round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9178" name="TextBox 22"/>
            <p:cNvSpPr txBox="1">
              <a:spLocks noChangeArrowheads="1"/>
            </p:cNvSpPr>
            <p:nvPr/>
          </p:nvSpPr>
          <p:spPr bwMode="auto">
            <a:xfrm>
              <a:off x="5715000" y="3733800"/>
              <a:ext cx="2514600" cy="307777"/>
            </a:xfrm>
            <a:prstGeom prst="rect">
              <a:avLst/>
            </a:prstGeom>
            <a:noFill/>
            <a:ln w="9525">
              <a:noFill/>
              <a:miter lim="800000"/>
              <a:headEnd/>
              <a:tailEnd/>
            </a:ln>
          </p:spPr>
          <p:txBody>
            <a:bodyPr>
              <a:spAutoFit/>
            </a:bodyPr>
            <a:lstStyle/>
            <a:p>
              <a:r>
                <a:rPr lang="en-US" sz="1400" b="1" dirty="0">
                  <a:latin typeface="Tahoma" pitchFamily="34" charset="0"/>
                  <a:cs typeface="Tahoma" pitchFamily="34" charset="0"/>
                </a:rPr>
                <a:t>1)  Is the result normal?</a:t>
              </a:r>
            </a:p>
          </p:txBody>
        </p:sp>
      </p:grpSp>
      <p:sp>
        <p:nvSpPr>
          <p:cNvPr id="16" name="TextBox 23"/>
          <p:cNvSpPr txBox="1">
            <a:spLocks noChangeArrowheads="1"/>
          </p:cNvSpPr>
          <p:nvPr/>
        </p:nvSpPr>
        <p:spPr bwMode="auto">
          <a:xfrm>
            <a:off x="6477000" y="3860900"/>
            <a:ext cx="1600200" cy="307975"/>
          </a:xfrm>
          <a:prstGeom prst="rect">
            <a:avLst/>
          </a:prstGeom>
          <a:noFill/>
          <a:ln w="9525">
            <a:noFill/>
            <a:miter lim="800000"/>
            <a:headEnd/>
            <a:tailEnd/>
          </a:ln>
        </p:spPr>
        <p:txBody>
          <a:bodyPr>
            <a:spAutoFit/>
          </a:bodyPr>
          <a:lstStyle/>
          <a:p>
            <a:pPr algn="r"/>
            <a:r>
              <a:rPr lang="en-US" sz="1400" b="1">
                <a:solidFill>
                  <a:schemeClr val="accent2"/>
                </a:solidFill>
                <a:latin typeface="Tahoma" pitchFamily="34" charset="0"/>
                <a:cs typeface="Tahoma" pitchFamily="34" charset="0"/>
              </a:rPr>
              <a:t>YES</a:t>
            </a:r>
          </a:p>
        </p:txBody>
      </p:sp>
      <p:grpSp>
        <p:nvGrpSpPr>
          <p:cNvPr id="4" name="Group 32"/>
          <p:cNvGrpSpPr>
            <a:grpSpLocks/>
          </p:cNvGrpSpPr>
          <p:nvPr/>
        </p:nvGrpSpPr>
        <p:grpSpPr bwMode="auto">
          <a:xfrm>
            <a:off x="3513124" y="2336900"/>
            <a:ext cx="914400" cy="2204871"/>
            <a:chOff x="3208324" y="2590800"/>
            <a:chExt cx="914400" cy="2204890"/>
          </a:xfrm>
        </p:grpSpPr>
        <p:sp>
          <p:nvSpPr>
            <p:cNvPr id="49175" name="TextBox 13"/>
            <p:cNvSpPr txBox="1">
              <a:spLocks noChangeArrowheads="1"/>
            </p:cNvSpPr>
            <p:nvPr/>
          </p:nvSpPr>
          <p:spPr bwMode="auto">
            <a:xfrm>
              <a:off x="3208324" y="3841582"/>
              <a:ext cx="914400" cy="954108"/>
            </a:xfrm>
            <a:prstGeom prst="rect">
              <a:avLst/>
            </a:prstGeom>
            <a:noFill/>
            <a:ln w="9525">
              <a:noFill/>
              <a:miter lim="800000"/>
              <a:headEnd/>
              <a:tailEnd/>
            </a:ln>
          </p:spPr>
          <p:txBody>
            <a:bodyPr>
              <a:spAutoFit/>
            </a:bodyPr>
            <a:lstStyle/>
            <a:p>
              <a:pPr algn="ctr"/>
              <a:r>
                <a:rPr lang="en-US" sz="1400" b="1" dirty="0">
                  <a:latin typeface="Tahoma" pitchFamily="34" charset="0"/>
                  <a:cs typeface="Tahoma" pitchFamily="34" charset="0"/>
                </a:rPr>
                <a:t>Test After 5 Years of Work</a:t>
              </a:r>
            </a:p>
          </p:txBody>
        </p:sp>
        <p:sp>
          <p:nvSpPr>
            <p:cNvPr id="21" name="5-Point Star 20"/>
            <p:cNvSpPr/>
            <p:nvPr/>
          </p:nvSpPr>
          <p:spPr bwMode="auto">
            <a:xfrm>
              <a:off x="3657600" y="2590800"/>
              <a:ext cx="152400" cy="76201"/>
            </a:xfrm>
            <a:prstGeom prst="star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24" name="Down Arrow 23"/>
          <p:cNvSpPr/>
          <p:nvPr/>
        </p:nvSpPr>
        <p:spPr bwMode="auto">
          <a:xfrm rot="10800000">
            <a:off x="3589325" y="4554446"/>
            <a:ext cx="762000" cy="762000"/>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25" name="Straight Arrow Connector 24"/>
          <p:cNvCxnSpPr>
            <a:stCxn id="13" idx="4"/>
          </p:cNvCxnSpPr>
          <p:nvPr/>
        </p:nvCxnSpPr>
        <p:spPr bwMode="auto">
          <a:xfrm>
            <a:off x="2992438" y="2227363"/>
            <a:ext cx="893762" cy="109537"/>
          </a:xfrm>
          <a:prstGeom prst="straightConnector1">
            <a:avLst/>
          </a:prstGeom>
          <a:ln w="1270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grpSp>
        <p:nvGrpSpPr>
          <p:cNvPr id="5" name="Group 32"/>
          <p:cNvGrpSpPr>
            <a:grpSpLocks/>
          </p:cNvGrpSpPr>
          <p:nvPr/>
        </p:nvGrpSpPr>
        <p:grpSpPr bwMode="auto">
          <a:xfrm>
            <a:off x="5638800" y="4318100"/>
            <a:ext cx="2438400" cy="609600"/>
            <a:chOff x="5638800" y="4495800"/>
            <a:chExt cx="2438400" cy="609600"/>
          </a:xfrm>
        </p:grpSpPr>
        <p:sp>
          <p:nvSpPr>
            <p:cNvPr id="30" name="Rounded Rectangle 29"/>
            <p:cNvSpPr/>
            <p:nvPr/>
          </p:nvSpPr>
          <p:spPr>
            <a:xfrm>
              <a:off x="5638800" y="4495800"/>
              <a:ext cx="2438400" cy="609600"/>
            </a:xfrm>
            <a:prstGeom prst="round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9174" name="Rectangle 24"/>
            <p:cNvSpPr>
              <a:spLocks noChangeArrowheads="1"/>
            </p:cNvSpPr>
            <p:nvPr/>
          </p:nvSpPr>
          <p:spPr bwMode="auto">
            <a:xfrm>
              <a:off x="5715000" y="4495800"/>
              <a:ext cx="2286000" cy="533400"/>
            </a:xfrm>
            <a:prstGeom prst="rect">
              <a:avLst/>
            </a:prstGeom>
            <a:noFill/>
            <a:ln w="9525">
              <a:noFill/>
              <a:miter lim="800000"/>
              <a:headEnd/>
              <a:tailEnd/>
            </a:ln>
          </p:spPr>
          <p:txBody>
            <a:bodyPr>
              <a:spAutoFit/>
            </a:bodyPr>
            <a:lstStyle/>
            <a:p>
              <a:pPr marL="342900" indent="-342900"/>
              <a:r>
                <a:rPr lang="en-US" sz="1400" b="1" dirty="0">
                  <a:solidFill>
                    <a:srgbClr val="000000"/>
                  </a:solidFill>
                  <a:latin typeface="Tahoma" pitchFamily="34" charset="0"/>
                  <a:cs typeface="Tahoma" pitchFamily="34" charset="0"/>
                </a:rPr>
                <a:t>2)  Is the result normal </a:t>
              </a:r>
              <a:r>
                <a:rPr lang="en-US" sz="1400" b="1" u="sng" dirty="0">
                  <a:solidFill>
                    <a:srgbClr val="000000"/>
                  </a:solidFill>
                  <a:latin typeface="Tahoma" pitchFamily="34" charset="0"/>
                  <a:cs typeface="Tahoma" pitchFamily="34" charset="0"/>
                </a:rPr>
                <a:t>for you</a:t>
              </a:r>
              <a:r>
                <a:rPr lang="en-US" sz="1400" b="1" dirty="0">
                  <a:solidFill>
                    <a:srgbClr val="000000"/>
                  </a:solidFill>
                  <a:latin typeface="Tahoma" pitchFamily="34" charset="0"/>
                  <a:cs typeface="Tahoma" pitchFamily="34" charset="0"/>
                </a:rPr>
                <a:t>?</a:t>
              </a:r>
            </a:p>
          </p:txBody>
        </p:sp>
      </p:grpSp>
      <p:sp>
        <p:nvSpPr>
          <p:cNvPr id="34" name="TextBox 23"/>
          <p:cNvSpPr txBox="1">
            <a:spLocks noChangeArrowheads="1"/>
          </p:cNvSpPr>
          <p:nvPr/>
        </p:nvSpPr>
        <p:spPr bwMode="auto">
          <a:xfrm>
            <a:off x="6477000" y="4622900"/>
            <a:ext cx="1600200" cy="307975"/>
          </a:xfrm>
          <a:prstGeom prst="rect">
            <a:avLst/>
          </a:prstGeom>
          <a:noFill/>
          <a:ln w="9525">
            <a:noFill/>
            <a:miter lim="800000"/>
            <a:headEnd/>
            <a:tailEnd/>
          </a:ln>
        </p:spPr>
        <p:txBody>
          <a:bodyPr>
            <a:spAutoFit/>
          </a:bodyPr>
          <a:lstStyle/>
          <a:p>
            <a:pPr algn="r"/>
            <a:r>
              <a:rPr lang="en-US" sz="1400" b="1">
                <a:solidFill>
                  <a:schemeClr val="accent2"/>
                </a:solidFill>
                <a:latin typeface="Tahoma" pitchFamily="34" charset="0"/>
                <a:cs typeface="Tahoma" pitchFamily="34" charset="0"/>
              </a:rPr>
              <a:t>YES</a:t>
            </a:r>
          </a:p>
        </p:txBody>
      </p:sp>
      <p:sp>
        <p:nvSpPr>
          <p:cNvPr id="35" name="5-Point Star 34"/>
          <p:cNvSpPr/>
          <p:nvPr/>
        </p:nvSpPr>
        <p:spPr bwMode="auto">
          <a:xfrm>
            <a:off x="2776538" y="1727300"/>
            <a:ext cx="169862" cy="76200"/>
          </a:xfrm>
          <a:prstGeom prst="star5">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36" name="Straight Arrow Connector 35"/>
          <p:cNvCxnSpPr/>
          <p:nvPr/>
        </p:nvCxnSpPr>
        <p:spPr bwMode="auto">
          <a:xfrm>
            <a:off x="3048000" y="1803500"/>
            <a:ext cx="762000" cy="457200"/>
          </a:xfrm>
          <a:prstGeom prst="straightConnector1">
            <a:avLst/>
          </a:prstGeom>
          <a:ln w="1270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37" name="TextBox 23"/>
          <p:cNvSpPr txBox="1">
            <a:spLocks noChangeArrowheads="1"/>
          </p:cNvSpPr>
          <p:nvPr/>
        </p:nvSpPr>
        <p:spPr bwMode="auto">
          <a:xfrm>
            <a:off x="6477000" y="4611556"/>
            <a:ext cx="1600200" cy="307975"/>
          </a:xfrm>
          <a:prstGeom prst="rect">
            <a:avLst/>
          </a:prstGeom>
          <a:noFill/>
          <a:ln w="9525">
            <a:noFill/>
            <a:miter lim="800000"/>
            <a:headEnd/>
            <a:tailEnd/>
          </a:ln>
        </p:spPr>
        <p:txBody>
          <a:bodyPr>
            <a:spAutoFit/>
          </a:bodyPr>
          <a:lstStyle/>
          <a:p>
            <a:pPr algn="r"/>
            <a:r>
              <a:rPr lang="en-US" sz="1400" b="1" dirty="0">
                <a:solidFill>
                  <a:srgbClr val="C00000"/>
                </a:solidFill>
                <a:latin typeface="Tahoma" pitchFamily="34" charset="0"/>
                <a:cs typeface="Tahoma" pitchFamily="34" charset="0"/>
              </a:rPr>
              <a:t>NO</a:t>
            </a:r>
          </a:p>
        </p:txBody>
      </p:sp>
      <p:sp>
        <p:nvSpPr>
          <p:cNvPr id="39" name="Rounded Rectangle 38"/>
          <p:cNvSpPr/>
          <p:nvPr/>
        </p:nvSpPr>
        <p:spPr bwMode="auto">
          <a:xfrm>
            <a:off x="3427133" y="5959829"/>
            <a:ext cx="2464358" cy="693336"/>
          </a:xfrm>
          <a:prstGeom prst="round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smtClean="0">
                <a:solidFill>
                  <a:schemeClr val="tx1"/>
                </a:solidFill>
              </a:rPr>
              <a:t>Keep your test results.</a:t>
            </a:r>
            <a:endParaRPr lang="en-US" sz="2400" b="1" dirty="0">
              <a:solidFill>
                <a:schemeClr val="tx1"/>
              </a:solidFill>
            </a:endParaRPr>
          </a:p>
        </p:txBody>
      </p:sp>
      <p:sp>
        <p:nvSpPr>
          <p:cNvPr id="41" name="TextBox 21"/>
          <p:cNvSpPr txBox="1">
            <a:spLocks noChangeArrowheads="1"/>
          </p:cNvSpPr>
          <p:nvPr/>
        </p:nvSpPr>
        <p:spPr bwMode="auto">
          <a:xfrm>
            <a:off x="6934200" y="1955900"/>
            <a:ext cx="1143000" cy="369888"/>
          </a:xfrm>
          <a:prstGeom prst="rect">
            <a:avLst/>
          </a:prstGeom>
          <a:noFill/>
          <a:ln w="9525">
            <a:noFill/>
            <a:miter lim="800000"/>
            <a:headEnd/>
            <a:tailEnd/>
          </a:ln>
        </p:spPr>
        <p:txBody>
          <a:bodyPr>
            <a:spAutoFit/>
          </a:bodyPr>
          <a:lstStyle/>
          <a:p>
            <a:r>
              <a:rPr lang="en-US" b="1">
                <a:latin typeface="Tahoma" pitchFamily="34" charset="0"/>
                <a:cs typeface="Tahoma" pitchFamily="34" charset="0"/>
              </a:rPr>
              <a:t>Normal</a:t>
            </a:r>
          </a:p>
        </p:txBody>
      </p:sp>
      <p:sp>
        <p:nvSpPr>
          <p:cNvPr id="32" name="Slide Number Placeholder 3"/>
          <p:cNvSpPr txBox="1">
            <a:spLocks noGrp="1"/>
          </p:cNvSpPr>
          <p:nvPr/>
        </p:nvSpPr>
        <p:spPr bwMode="auto">
          <a:xfrm>
            <a:off x="7034384" y="6394704"/>
            <a:ext cx="1905000" cy="457200"/>
          </a:xfrm>
          <a:prstGeom prst="rect">
            <a:avLst/>
          </a:prstGeom>
          <a:noFill/>
          <a:ln w="9525">
            <a:noFill/>
            <a:miter lim="800000"/>
            <a:headEnd/>
            <a:tailEnd/>
          </a:ln>
        </p:spPr>
        <p:txBody>
          <a:bodyPr/>
          <a:lstStyle/>
          <a:p>
            <a:pPr algn="r"/>
            <a:fld id="{CC270E90-4F2C-490F-BFA1-353BF469440D}" type="slidenum">
              <a:rPr lang="en-US" sz="1400">
                <a:latin typeface="+mj-lt"/>
              </a:rPr>
              <a:pPr algn="r"/>
              <a:t>38</a:t>
            </a:fld>
            <a:endParaRPr lang="en-US" sz="1400" dirty="0">
              <a:latin typeface="+mj-lt"/>
            </a:endParaRPr>
          </a:p>
        </p:txBody>
      </p:sp>
    </p:spTree>
    <p:custDataLst>
      <p:tags r:id="rId1"/>
    </p:custDataLst>
    <p:extLst>
      <p:ext uri="{BB962C8B-B14F-4D97-AF65-F5344CB8AC3E}">
        <p14:creationId xmlns:p14="http://schemas.microsoft.com/office/powerpoint/2010/main" val="1092752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1" nodeType="clickEffect">
                                  <p:stCondLst>
                                    <p:cond delay="0"/>
                                  </p:stCondLst>
                                  <p:childTnLst>
                                    <p:set>
                                      <p:cBhvr>
                                        <p:cTn id="50" dur="1" fill="hold">
                                          <p:stCondLst>
                                            <p:cond delay="0"/>
                                          </p:stCondLst>
                                        </p:cTn>
                                        <p:tgtEl>
                                          <p:spTgt spid="34"/>
                                        </p:tgtEl>
                                        <p:attrNameLst>
                                          <p:attrName>style.visibility</p:attrName>
                                        </p:attrNameLst>
                                      </p:cBhvr>
                                      <p:to>
                                        <p:strVal val="hidden"/>
                                      </p:to>
                                    </p:set>
                                  </p:childTnLst>
                                </p:cTn>
                              </p:par>
                              <p:par>
                                <p:cTn id="51" presetID="1" presetClass="exit" presetSubtype="0" fill="hold" nodeType="withEffect">
                                  <p:stCondLst>
                                    <p:cond delay="0"/>
                                  </p:stCondLst>
                                  <p:childTnLst>
                                    <p:set>
                                      <p:cBhvr>
                                        <p:cTn id="52" dur="1" fill="hold">
                                          <p:stCondLst>
                                            <p:cond delay="0"/>
                                          </p:stCondLst>
                                        </p:cTn>
                                        <p:tgtEl>
                                          <p:spTgt spid="25"/>
                                        </p:tgtEl>
                                        <p:attrNameLst>
                                          <p:attrName>style.visibility</p:attrName>
                                        </p:attrNameLst>
                                      </p:cBhvr>
                                      <p:to>
                                        <p:strVal val="hidden"/>
                                      </p:to>
                                    </p:set>
                                  </p:childTnLst>
                                </p:cTn>
                              </p:par>
                              <p:par>
                                <p:cTn id="53" presetID="1" presetClass="exit" presetSubtype="0" fill="hold" nodeType="withEffect">
                                  <p:stCondLst>
                                    <p:cond delay="0"/>
                                  </p:stCondLst>
                                  <p:childTnLst>
                                    <p:set>
                                      <p:cBhvr>
                                        <p:cTn id="54" dur="1" fill="hold">
                                          <p:stCondLst>
                                            <p:cond delay="0"/>
                                          </p:stCondLst>
                                        </p:cTn>
                                        <p:tgtEl>
                                          <p:spTgt spid="13"/>
                                        </p:tgtEl>
                                        <p:attrNameLst>
                                          <p:attrName>style.visibility</p:attrName>
                                        </p:attrNameLst>
                                      </p:cBhvr>
                                      <p:to>
                                        <p:strVal val="hidden"/>
                                      </p:to>
                                    </p:set>
                                  </p:childTnLst>
                                </p:cTn>
                              </p:par>
                              <p:par>
                                <p:cTn id="55" presetID="1" presetClass="exit" presetSubtype="0" fill="hold" grpId="1" nodeType="withEffect">
                                  <p:stCondLst>
                                    <p:cond delay="0"/>
                                  </p:stCondLst>
                                  <p:childTnLst>
                                    <p:set>
                                      <p:cBhvr>
                                        <p:cTn id="56" dur="1" fill="hold">
                                          <p:stCondLst>
                                            <p:cond delay="0"/>
                                          </p:stCondLst>
                                        </p:cTn>
                                        <p:tgtEl>
                                          <p:spTgt spid="16"/>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35"/>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36"/>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2" nodeType="clickEffect">
                                  <p:stCondLst>
                                    <p:cond delay="0"/>
                                  </p:stCondLst>
                                  <p:childTnLst>
                                    <p:set>
                                      <p:cBhvr>
                                        <p:cTn id="66" dur="1" fill="hold">
                                          <p:stCondLst>
                                            <p:cond delay="0"/>
                                          </p:stCondLst>
                                        </p:cTn>
                                        <p:tgtEl>
                                          <p:spTgt spid="16"/>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7"/>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xit" presetSubtype="0" fill="hold" nodeType="clickEffect">
                                  <p:stCondLst>
                                    <p:cond delay="0"/>
                                  </p:stCondLst>
                                  <p:childTnLst>
                                    <p:set>
                                      <p:cBhvr>
                                        <p:cTn id="74" dur="1" fill="hold">
                                          <p:stCondLst>
                                            <p:cond delay="0"/>
                                          </p:stCondLst>
                                        </p:cTn>
                                        <p:tgtEl>
                                          <p:spTgt spid="3"/>
                                        </p:tgtEl>
                                        <p:attrNameLst>
                                          <p:attrName>style.visibility</p:attrName>
                                        </p:attrNameLst>
                                      </p:cBhvr>
                                      <p:to>
                                        <p:strVal val="hidden"/>
                                      </p:to>
                                    </p:set>
                                  </p:childTnLst>
                                </p:cTn>
                              </p:par>
                              <p:par>
                                <p:cTn id="75" presetID="1" presetClass="exit" presetSubtype="0" fill="hold" grpId="3" nodeType="withEffect">
                                  <p:stCondLst>
                                    <p:cond delay="0"/>
                                  </p:stCondLst>
                                  <p:childTnLst>
                                    <p:set>
                                      <p:cBhvr>
                                        <p:cTn id="76" dur="1" fill="hold">
                                          <p:stCondLst>
                                            <p:cond delay="0"/>
                                          </p:stCondLst>
                                        </p:cTn>
                                        <p:tgtEl>
                                          <p:spTgt spid="16"/>
                                        </p:tgtEl>
                                        <p:attrNameLst>
                                          <p:attrName>style.visibility</p:attrName>
                                        </p:attrNameLst>
                                      </p:cBhvr>
                                      <p:to>
                                        <p:strVal val="hidden"/>
                                      </p:to>
                                    </p:set>
                                  </p:childTnLst>
                                </p:cTn>
                              </p:par>
                              <p:par>
                                <p:cTn id="77" presetID="1" presetClass="exit" presetSubtype="0" fill="hold" nodeType="withEffect">
                                  <p:stCondLst>
                                    <p:cond delay="0"/>
                                  </p:stCondLst>
                                  <p:childTnLst>
                                    <p:set>
                                      <p:cBhvr>
                                        <p:cTn id="78" dur="1" fill="hold">
                                          <p:stCondLst>
                                            <p:cond delay="0"/>
                                          </p:stCondLst>
                                        </p:cTn>
                                        <p:tgtEl>
                                          <p:spTgt spid="5"/>
                                        </p:tgtEl>
                                        <p:attrNameLst>
                                          <p:attrName>style.visibility</p:attrName>
                                        </p:attrNameLst>
                                      </p:cBhvr>
                                      <p:to>
                                        <p:strVal val="hidden"/>
                                      </p:to>
                                    </p:set>
                                  </p:childTnLst>
                                </p:cTn>
                              </p:par>
                              <p:par>
                                <p:cTn id="79" presetID="1" presetClass="exit" presetSubtype="0" fill="hold" grpId="2" nodeType="withEffect">
                                  <p:stCondLst>
                                    <p:cond delay="0"/>
                                  </p:stCondLst>
                                  <p:childTnLst>
                                    <p:set>
                                      <p:cBhvr>
                                        <p:cTn id="80" dur="1" fill="hold">
                                          <p:stCondLst>
                                            <p:cond delay="0"/>
                                          </p:stCondLst>
                                        </p:cTn>
                                        <p:tgtEl>
                                          <p:spTgt spid="34"/>
                                        </p:tgtEl>
                                        <p:attrNameLst>
                                          <p:attrName>style.visibility</p:attrName>
                                        </p:attrNameLst>
                                      </p:cBhvr>
                                      <p:to>
                                        <p:strVal val="hidden"/>
                                      </p:to>
                                    </p:set>
                                  </p:childTnLst>
                                </p:cTn>
                              </p:par>
                              <p:par>
                                <p:cTn id="81" presetID="1" presetClass="exit" presetSubtype="0" fill="hold" grpId="1" nodeType="withEffect">
                                  <p:stCondLst>
                                    <p:cond delay="0"/>
                                  </p:stCondLst>
                                  <p:childTnLst>
                                    <p:set>
                                      <p:cBhvr>
                                        <p:cTn id="82" dur="1" fill="hold">
                                          <p:stCondLst>
                                            <p:cond delay="0"/>
                                          </p:stCondLst>
                                        </p:cTn>
                                        <p:tgtEl>
                                          <p:spTgt spid="37"/>
                                        </p:tgtEl>
                                        <p:attrNameLst>
                                          <p:attrName>style.visibility</p:attrName>
                                        </p:attrNameLst>
                                      </p:cBhvr>
                                      <p:to>
                                        <p:strVal val="hidden"/>
                                      </p:to>
                                    </p:set>
                                  </p:childTnLst>
                                </p:cTn>
                              </p:par>
                              <p:par>
                                <p:cTn id="83" presetID="1" presetClass="entr" presetSubtype="0" fill="hold" grpId="0" nodeType="withEffect">
                                  <p:stCondLst>
                                    <p:cond delay="0"/>
                                  </p:stCondLst>
                                  <p:childTnLst>
                                    <p:set>
                                      <p:cBhvr>
                                        <p:cTn id="84"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4" grpId="0"/>
      <p:bldP spid="16" grpId="0"/>
      <p:bldP spid="16" grpId="1"/>
      <p:bldP spid="16" grpId="2"/>
      <p:bldP spid="16" grpId="3"/>
      <p:bldP spid="24" grpId="0" animBg="1"/>
      <p:bldP spid="34" grpId="0"/>
      <p:bldP spid="34" grpId="1"/>
      <p:bldP spid="34" grpId="2"/>
      <p:bldP spid="37" grpId="0"/>
      <p:bldP spid="37" grpId="1"/>
      <p:bldP spid="39" grpId="0" animBg="1"/>
      <p:bldP spid="41"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ChangeArrowheads="1"/>
          </p:cNvSpPr>
          <p:nvPr>
            <p:ph type="title" idx="4294967295"/>
          </p:nvPr>
        </p:nvSpPr>
        <p:spPr>
          <a:xfrm>
            <a:off x="304800" y="327025"/>
            <a:ext cx="8382000" cy="1143000"/>
          </a:xfrm>
        </p:spPr>
        <p:txBody>
          <a:bodyPr/>
          <a:lstStyle/>
          <a:p>
            <a:pPr eaLnBrk="1" hangingPunct="1"/>
            <a:r>
              <a:rPr lang="en-US" sz="4000" smtClean="0"/>
              <a:t>Special tests are needed to diagnose work-related lung disease.</a:t>
            </a:r>
          </a:p>
        </p:txBody>
      </p:sp>
      <p:sp>
        <p:nvSpPr>
          <p:cNvPr id="50178" name="Rectangle 3"/>
          <p:cNvSpPr>
            <a:spLocks noGrp="1" noChangeArrowheads="1"/>
          </p:cNvSpPr>
          <p:nvPr>
            <p:ph type="body" idx="4294967295"/>
          </p:nvPr>
        </p:nvSpPr>
        <p:spPr>
          <a:xfrm>
            <a:off x="533400" y="1981200"/>
            <a:ext cx="4118811" cy="4594225"/>
          </a:xfrm>
        </p:spPr>
        <p:txBody>
          <a:bodyPr/>
          <a:lstStyle/>
          <a:p>
            <a:pPr eaLnBrk="1" hangingPunct="1"/>
            <a:r>
              <a:rPr lang="en-US" sz="2800" dirty="0" smtClean="0"/>
              <a:t>If your test results are not normal for you</a:t>
            </a:r>
          </a:p>
          <a:p>
            <a:pPr lvl="1" eaLnBrk="1" hangingPunct="1"/>
            <a:r>
              <a:rPr lang="en-US" sz="2400" dirty="0" smtClean="0"/>
              <a:t>Repeat the breathing test.</a:t>
            </a:r>
          </a:p>
          <a:p>
            <a:pPr lvl="1" eaLnBrk="1" hangingPunct="1"/>
            <a:endParaRPr lang="en-US" sz="2000" dirty="0" smtClean="0"/>
          </a:p>
          <a:p>
            <a:pPr eaLnBrk="1" hangingPunct="1"/>
            <a:r>
              <a:rPr lang="en-US" sz="2800" dirty="0" smtClean="0"/>
              <a:t>If the test is still not normal for you, the doctor will do more testing to find out the cause.</a:t>
            </a:r>
          </a:p>
          <a:p>
            <a:pPr lvl="1" eaLnBrk="1" hangingPunct="1">
              <a:buFontTx/>
              <a:buNone/>
            </a:pPr>
            <a:endParaRPr lang="en-US" sz="2400" dirty="0" smtClean="0"/>
          </a:p>
        </p:txBody>
      </p:sp>
      <p:sp>
        <p:nvSpPr>
          <p:cNvPr id="50179" name="TextBox 7"/>
          <p:cNvSpPr txBox="1">
            <a:spLocks noChangeArrowheads="1"/>
          </p:cNvSpPr>
          <p:nvPr/>
        </p:nvSpPr>
        <p:spPr bwMode="auto">
          <a:xfrm>
            <a:off x="5128335" y="4537076"/>
            <a:ext cx="2514600" cy="246062"/>
          </a:xfrm>
          <a:prstGeom prst="rect">
            <a:avLst/>
          </a:prstGeom>
          <a:noFill/>
          <a:ln w="9525">
            <a:noFill/>
            <a:miter lim="800000"/>
            <a:headEnd/>
            <a:tailEnd/>
          </a:ln>
        </p:spPr>
        <p:txBody>
          <a:bodyPr>
            <a:spAutoFit/>
          </a:bodyPr>
          <a:lstStyle/>
          <a:p>
            <a:pPr eaLnBrk="0" hangingPunct="0"/>
            <a:r>
              <a:rPr lang="en-US" sz="1000" dirty="0">
                <a:latin typeface="Tahoma" pitchFamily="34" charset="0"/>
                <a:ea typeface="ＭＳ Ｐゴシック"/>
                <a:cs typeface="ＭＳ Ｐゴシック"/>
              </a:rPr>
              <a:t>Photo by National Jewish Health</a:t>
            </a:r>
          </a:p>
        </p:txBody>
      </p:sp>
      <p:sp>
        <p:nvSpPr>
          <p:cNvPr id="6" name="Slide Number Placeholder 3"/>
          <p:cNvSpPr txBox="1">
            <a:spLocks noGrp="1"/>
          </p:cNvSpPr>
          <p:nvPr/>
        </p:nvSpPr>
        <p:spPr bwMode="auto">
          <a:xfrm>
            <a:off x="7239000" y="6381293"/>
            <a:ext cx="1905000" cy="457200"/>
          </a:xfrm>
          <a:prstGeom prst="rect">
            <a:avLst/>
          </a:prstGeom>
          <a:noFill/>
          <a:ln w="9525">
            <a:noFill/>
            <a:miter lim="800000"/>
            <a:headEnd/>
            <a:tailEnd/>
          </a:ln>
        </p:spPr>
        <p:txBody>
          <a:bodyPr/>
          <a:lstStyle/>
          <a:p>
            <a:pPr algn="r"/>
            <a:fld id="{CC270E90-4F2C-490F-BFA1-353BF469440D}" type="slidenum">
              <a:rPr lang="en-US" sz="1400">
                <a:latin typeface="+mj-lt"/>
              </a:rPr>
              <a:pPr algn="r"/>
              <a:t>39</a:t>
            </a:fld>
            <a:endParaRPr lang="en-US" sz="1400" dirty="0">
              <a:latin typeface="+mj-lt"/>
            </a:endParaRPr>
          </a:p>
        </p:txBody>
      </p:sp>
      <p:sp>
        <p:nvSpPr>
          <p:cNvPr id="7" name="TextBox 7"/>
          <p:cNvSpPr txBox="1">
            <a:spLocks noChangeArrowheads="1"/>
          </p:cNvSpPr>
          <p:nvPr/>
        </p:nvSpPr>
        <p:spPr bwMode="auto">
          <a:xfrm>
            <a:off x="5128335" y="4925004"/>
            <a:ext cx="2514600" cy="246062"/>
          </a:xfrm>
          <a:prstGeom prst="rect">
            <a:avLst/>
          </a:prstGeom>
          <a:noFill/>
          <a:ln w="9525">
            <a:noFill/>
            <a:miter lim="800000"/>
            <a:headEnd/>
            <a:tailEnd/>
          </a:ln>
        </p:spPr>
        <p:txBody>
          <a:bodyPr>
            <a:spAutoFit/>
          </a:bodyPr>
          <a:lstStyle/>
          <a:p>
            <a:pPr eaLnBrk="0" hangingPunct="0"/>
            <a:r>
              <a:rPr lang="en-US" sz="1000" dirty="0">
                <a:latin typeface="Tahoma" pitchFamily="34" charset="0"/>
                <a:ea typeface="ＭＳ Ｐゴシック"/>
                <a:cs typeface="ＭＳ Ｐゴシック"/>
              </a:rPr>
              <a:t>Photo by National Jewish Health</a:t>
            </a:r>
          </a:p>
        </p:txBody>
      </p:sp>
      <p:pic>
        <p:nvPicPr>
          <p:cNvPr id="8" name="Picture 8" descr="docs looking at image"/>
          <p:cNvPicPr>
            <a:picLocks noChangeAspect="1" noChangeArrowheads="1"/>
          </p:cNvPicPr>
          <p:nvPr/>
        </p:nvPicPr>
        <p:blipFill>
          <a:blip r:embed="rId4" cstate="print"/>
          <a:srcRect/>
          <a:stretch>
            <a:fillRect/>
          </a:stretch>
        </p:blipFill>
        <p:spPr bwMode="auto">
          <a:xfrm>
            <a:off x="5128335" y="2617781"/>
            <a:ext cx="3482265" cy="2321510"/>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40916779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r>
              <a:rPr lang="en-US" smtClean="0"/>
              <a:t>Outline</a:t>
            </a:r>
          </a:p>
        </p:txBody>
      </p:sp>
      <p:sp>
        <p:nvSpPr>
          <p:cNvPr id="24578" name="Content Placeholder 2"/>
          <p:cNvSpPr>
            <a:spLocks noGrp="1"/>
          </p:cNvSpPr>
          <p:nvPr>
            <p:ph idx="1"/>
          </p:nvPr>
        </p:nvSpPr>
        <p:spPr>
          <a:xfrm>
            <a:off x="685800" y="1673970"/>
            <a:ext cx="7772400" cy="4419600"/>
          </a:xfrm>
        </p:spPr>
        <p:txBody>
          <a:bodyPr/>
          <a:lstStyle/>
          <a:p>
            <a:r>
              <a:rPr lang="en-US" dirty="0" smtClean="0"/>
              <a:t>Introduction to OSHA</a:t>
            </a:r>
          </a:p>
          <a:p>
            <a:r>
              <a:rPr lang="en-US" dirty="0" smtClean="0"/>
              <a:t>Overview of flavoring exposures</a:t>
            </a:r>
          </a:p>
          <a:p>
            <a:r>
              <a:rPr lang="en-US" dirty="0" smtClean="0"/>
              <a:t>Health effects of flavorings</a:t>
            </a:r>
          </a:p>
          <a:p>
            <a:r>
              <a:rPr lang="en-US" dirty="0" smtClean="0"/>
              <a:t>Medical surveillance (testing) for possible flavoring-related health effects</a:t>
            </a:r>
          </a:p>
          <a:p>
            <a:r>
              <a:rPr lang="en-US" dirty="0" smtClean="0"/>
              <a:t>Recognizing and controlling flavoring exposures</a:t>
            </a:r>
          </a:p>
        </p:txBody>
      </p:sp>
      <p:sp>
        <p:nvSpPr>
          <p:cNvPr id="24579" name="Slide Number Placeholder 5"/>
          <p:cNvSpPr>
            <a:spLocks noGrp="1"/>
          </p:cNvSpPr>
          <p:nvPr>
            <p:ph type="sldNum" sz="quarter" idx="12"/>
          </p:nvPr>
        </p:nvSpPr>
        <p:spPr>
          <a:noFill/>
        </p:spPr>
        <p:txBody>
          <a:bodyPr/>
          <a:lstStyle/>
          <a:p>
            <a:fld id="{D14B105A-2E2A-4EFC-A062-59A6415FF424}" type="slidenum">
              <a:rPr lang="en-US" smtClean="0"/>
              <a:pPr/>
              <a:t>4</a:t>
            </a:fld>
            <a:endParaRPr lang="en-US" smtClean="0"/>
          </a:p>
        </p:txBody>
      </p:sp>
    </p:spTree>
    <p:custDataLst>
      <p:tags r:id="rId1"/>
    </p:custData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ChangeArrowheads="1"/>
          </p:cNvSpPr>
          <p:nvPr>
            <p:ph type="title" idx="4294967295"/>
          </p:nvPr>
        </p:nvSpPr>
        <p:spPr/>
        <p:txBody>
          <a:bodyPr/>
          <a:lstStyle/>
          <a:p>
            <a:pPr eaLnBrk="1" hangingPunct="1"/>
            <a:r>
              <a:rPr lang="en-US" sz="5400" dirty="0" smtClean="0"/>
              <a:t>Protect Your Lungs!</a:t>
            </a:r>
          </a:p>
        </p:txBody>
      </p:sp>
      <p:sp>
        <p:nvSpPr>
          <p:cNvPr id="91139" name="Rectangle 3"/>
          <p:cNvSpPr>
            <a:spLocks noGrp="1" noChangeArrowheads="1"/>
          </p:cNvSpPr>
          <p:nvPr>
            <p:ph type="body" sz="half" idx="4294967295"/>
          </p:nvPr>
        </p:nvSpPr>
        <p:spPr>
          <a:xfrm>
            <a:off x="2852738" y="1404938"/>
            <a:ext cx="6116637" cy="3863975"/>
          </a:xfrm>
        </p:spPr>
        <p:txBody>
          <a:bodyPr/>
          <a:lstStyle/>
          <a:p>
            <a:pPr eaLnBrk="1" hangingPunct="1">
              <a:lnSpc>
                <a:spcPct val="80000"/>
              </a:lnSpc>
              <a:defRPr/>
            </a:pPr>
            <a:r>
              <a:rPr lang="en-US" sz="2800" dirty="0" smtClean="0"/>
              <a:t>Keep your exposure to </a:t>
            </a:r>
            <a:r>
              <a:rPr lang="en-US" sz="2800" u="sng" dirty="0" smtClean="0"/>
              <a:t>all</a:t>
            </a:r>
            <a:r>
              <a:rPr lang="en-US" sz="2800" dirty="0" smtClean="0">
                <a:cs typeface="Tahoma" pitchFamily="34" charset="0"/>
              </a:rPr>
              <a:t> </a:t>
            </a:r>
            <a:r>
              <a:rPr lang="en-US" sz="2800" dirty="0">
                <a:cs typeface="Tahoma" pitchFamily="34" charset="0"/>
              </a:rPr>
              <a:t>“High </a:t>
            </a:r>
            <a:r>
              <a:rPr lang="en-US" sz="2800" dirty="0" smtClean="0">
                <a:cs typeface="Tahoma" pitchFamily="34" charset="0"/>
              </a:rPr>
              <a:t>Priority” flavorings as low as possible.</a:t>
            </a:r>
          </a:p>
          <a:p>
            <a:pPr marL="0" indent="0" eaLnBrk="1" hangingPunct="1">
              <a:lnSpc>
                <a:spcPct val="80000"/>
              </a:lnSpc>
              <a:buNone/>
              <a:defRPr/>
            </a:pPr>
            <a:endParaRPr lang="en-US" sz="2800" dirty="0">
              <a:cs typeface="Tahoma" pitchFamily="34" charset="0"/>
            </a:endParaRPr>
          </a:p>
          <a:p>
            <a:pPr eaLnBrk="1" hangingPunct="1">
              <a:lnSpc>
                <a:spcPct val="80000"/>
              </a:lnSpc>
              <a:defRPr/>
            </a:pPr>
            <a:r>
              <a:rPr lang="en-US" sz="2800" dirty="0" smtClean="0">
                <a:cs typeface="Tahoma" pitchFamily="34" charset="0"/>
              </a:rPr>
              <a:t>Do not rely on smell or irritation to warn you about exposure.</a:t>
            </a:r>
          </a:p>
          <a:p>
            <a:pPr marL="457200" lvl="1" indent="0" eaLnBrk="1" hangingPunct="1">
              <a:lnSpc>
                <a:spcPct val="80000"/>
              </a:lnSpc>
              <a:buNone/>
              <a:defRPr/>
            </a:pPr>
            <a:endParaRPr lang="en-US" sz="2000" dirty="0">
              <a:cs typeface="Tahoma" pitchFamily="34" charset="0"/>
            </a:endParaRPr>
          </a:p>
          <a:p>
            <a:pPr eaLnBrk="1" hangingPunct="1">
              <a:lnSpc>
                <a:spcPct val="80000"/>
              </a:lnSpc>
              <a:defRPr/>
            </a:pPr>
            <a:r>
              <a:rPr lang="en-US" sz="2800" dirty="0" smtClean="0"/>
              <a:t>Report new or worsening breathing symptoms.</a:t>
            </a:r>
          </a:p>
          <a:p>
            <a:pPr marL="0" indent="0" eaLnBrk="1" hangingPunct="1">
              <a:lnSpc>
                <a:spcPct val="80000"/>
              </a:lnSpc>
              <a:buFontTx/>
              <a:buNone/>
              <a:defRPr/>
            </a:pPr>
            <a:endParaRPr lang="en-US" sz="2400" dirty="0" smtClean="0"/>
          </a:p>
          <a:p>
            <a:pPr eaLnBrk="1" hangingPunct="1">
              <a:lnSpc>
                <a:spcPct val="80000"/>
              </a:lnSpc>
              <a:defRPr/>
            </a:pPr>
            <a:r>
              <a:rPr lang="en-US" sz="2800" dirty="0"/>
              <a:t>Don’t smoke!</a:t>
            </a:r>
          </a:p>
          <a:p>
            <a:pPr lvl="1" eaLnBrk="1" hangingPunct="1">
              <a:lnSpc>
                <a:spcPct val="80000"/>
              </a:lnSpc>
              <a:defRPr/>
            </a:pPr>
            <a:endParaRPr lang="en-US" sz="2000" dirty="0" smtClean="0"/>
          </a:p>
          <a:p>
            <a:pPr eaLnBrk="1" hangingPunct="1">
              <a:lnSpc>
                <a:spcPct val="80000"/>
              </a:lnSpc>
              <a:buFontTx/>
              <a:buNone/>
              <a:defRPr/>
            </a:pPr>
            <a:endParaRPr lang="en-US" sz="2000" dirty="0" smtClean="0"/>
          </a:p>
          <a:p>
            <a:pPr lvl="1" eaLnBrk="1" hangingPunct="1">
              <a:lnSpc>
                <a:spcPct val="80000"/>
              </a:lnSpc>
              <a:defRPr/>
            </a:pPr>
            <a:endParaRPr lang="en-US" sz="2000" dirty="0" smtClean="0"/>
          </a:p>
          <a:p>
            <a:pPr eaLnBrk="1" hangingPunct="1">
              <a:lnSpc>
                <a:spcPct val="80000"/>
              </a:lnSpc>
              <a:defRPr/>
            </a:pPr>
            <a:endParaRPr lang="en-US" sz="2400" dirty="0" smtClean="0"/>
          </a:p>
          <a:p>
            <a:pPr lvl="1" eaLnBrk="1" hangingPunct="1">
              <a:lnSpc>
                <a:spcPct val="80000"/>
              </a:lnSpc>
              <a:buFontTx/>
              <a:buNone/>
              <a:defRPr/>
            </a:pPr>
            <a:endParaRPr lang="en-US" sz="2000" dirty="0" smtClean="0"/>
          </a:p>
          <a:p>
            <a:pPr eaLnBrk="1" hangingPunct="1">
              <a:lnSpc>
                <a:spcPct val="80000"/>
              </a:lnSpc>
              <a:defRPr/>
            </a:pPr>
            <a:endParaRPr lang="en-US" sz="2400" dirty="0" smtClean="0"/>
          </a:p>
          <a:p>
            <a:pPr lvl="1" eaLnBrk="1" hangingPunct="1">
              <a:lnSpc>
                <a:spcPct val="80000"/>
              </a:lnSpc>
              <a:defRPr/>
            </a:pPr>
            <a:endParaRPr lang="en-US" sz="2000" dirty="0" smtClean="0"/>
          </a:p>
        </p:txBody>
      </p:sp>
      <p:sp>
        <p:nvSpPr>
          <p:cNvPr id="52227" name="Text Box 5"/>
          <p:cNvSpPr txBox="1">
            <a:spLocks noChangeArrowheads="1"/>
          </p:cNvSpPr>
          <p:nvPr/>
        </p:nvSpPr>
        <p:spPr bwMode="auto">
          <a:xfrm>
            <a:off x="6781800" y="5867400"/>
            <a:ext cx="184150" cy="457200"/>
          </a:xfrm>
          <a:prstGeom prst="rect">
            <a:avLst/>
          </a:prstGeom>
          <a:noFill/>
          <a:ln w="9525">
            <a:noFill/>
            <a:miter lim="800000"/>
            <a:headEnd/>
            <a:tailEnd/>
          </a:ln>
        </p:spPr>
        <p:txBody>
          <a:bodyPr wrap="none">
            <a:spAutoFit/>
          </a:bodyPr>
          <a:lstStyle/>
          <a:p>
            <a:pPr eaLnBrk="0" fontAlgn="base" hangingPunct="0">
              <a:spcBef>
                <a:spcPct val="0"/>
              </a:spcBef>
              <a:spcAft>
                <a:spcPct val="0"/>
              </a:spcAft>
            </a:pPr>
            <a:endParaRPr lang="en-US" sz="2400">
              <a:solidFill>
                <a:srgbClr val="000000"/>
              </a:solidFill>
              <a:latin typeface="Arial" charset="0"/>
              <a:ea typeface="ＭＳ Ｐゴシック"/>
              <a:cs typeface="ＭＳ Ｐゴシック"/>
            </a:endParaRPr>
          </a:p>
        </p:txBody>
      </p:sp>
      <p:sp>
        <p:nvSpPr>
          <p:cNvPr id="19465" name="WordArt 9"/>
          <p:cNvSpPr>
            <a:spLocks noChangeArrowheads="1" noChangeShapeType="1" noTextEdit="1"/>
          </p:cNvSpPr>
          <p:nvPr/>
        </p:nvSpPr>
        <p:spPr bwMode="auto">
          <a:xfrm>
            <a:off x="587375" y="3940175"/>
            <a:ext cx="1870075" cy="2122488"/>
          </a:xfrm>
          <a:prstGeom prst="rect">
            <a:avLst/>
          </a:prstGeom>
        </p:spPr>
        <p:txBody>
          <a:bodyPr wrap="none" fromWordArt="1">
            <a:prstTxWarp prst="textPlain">
              <a:avLst>
                <a:gd name="adj" fmla="val 52722"/>
              </a:avLst>
            </a:prstTxWarp>
          </a:bodyPr>
          <a:lstStyle/>
          <a:p>
            <a:pPr algn="ctr" fontAlgn="base">
              <a:spcBef>
                <a:spcPct val="0"/>
              </a:spcBef>
              <a:spcAft>
                <a:spcPct val="0"/>
              </a:spcAft>
            </a:pPr>
            <a:endParaRPr lang="en-US" sz="7200" kern="10">
              <a:ln w="9525">
                <a:noFill/>
                <a:round/>
                <a:headEnd/>
                <a:tailEnd/>
              </a:ln>
              <a:solidFill>
                <a:srgbClr val="FF0000">
                  <a:alpha val="27058"/>
                </a:srgbClr>
              </a:solidFill>
              <a:effectLst>
                <a:outerShdw dist="45791" dir="2021404" algn="ctr" rotWithShape="0">
                  <a:srgbClr val="B2B2B2">
                    <a:alpha val="79999"/>
                  </a:srgbClr>
                </a:outerShdw>
              </a:effectLst>
              <a:cs typeface="Tahoma"/>
            </a:endParaRPr>
          </a:p>
        </p:txBody>
      </p:sp>
      <p:sp>
        <p:nvSpPr>
          <p:cNvPr id="52229" name="Text Box 10"/>
          <p:cNvSpPr txBox="1">
            <a:spLocks noChangeArrowheads="1"/>
          </p:cNvSpPr>
          <p:nvPr/>
        </p:nvSpPr>
        <p:spPr bwMode="auto">
          <a:xfrm>
            <a:off x="411162" y="5648325"/>
            <a:ext cx="1814512" cy="553998"/>
          </a:xfrm>
          <a:prstGeom prst="rect">
            <a:avLst/>
          </a:prstGeom>
          <a:noFill/>
          <a:ln w="9525">
            <a:noFill/>
            <a:miter lim="800000"/>
            <a:headEnd/>
            <a:tailEnd/>
          </a:ln>
        </p:spPr>
        <p:txBody>
          <a:bodyPr wrap="square">
            <a:spAutoFit/>
          </a:bodyPr>
          <a:lstStyle/>
          <a:p>
            <a:pPr fontAlgn="base">
              <a:spcBef>
                <a:spcPct val="0"/>
              </a:spcBef>
              <a:spcAft>
                <a:spcPct val="0"/>
              </a:spcAft>
            </a:pPr>
            <a:r>
              <a:rPr lang="en-US" sz="1000" dirty="0">
                <a:solidFill>
                  <a:srgbClr val="000000"/>
                </a:solidFill>
              </a:rPr>
              <a:t>Photo available under public domain from </a:t>
            </a:r>
            <a:r>
              <a:rPr lang="en-US" sz="1000" dirty="0">
                <a:solidFill>
                  <a:srgbClr val="000000"/>
                </a:solidFill>
                <a:hlinkClick r:id="rId4"/>
              </a:rPr>
              <a:t>Wikimedia Commons</a:t>
            </a:r>
            <a:endParaRPr lang="en-US" sz="1000" dirty="0">
              <a:solidFill>
                <a:srgbClr val="000000"/>
              </a:solidFill>
            </a:endParaRPr>
          </a:p>
        </p:txBody>
      </p:sp>
      <p:sp>
        <p:nvSpPr>
          <p:cNvPr id="52230" name="Slide Number Placeholder 3"/>
          <p:cNvSpPr txBox="1">
            <a:spLocks noGrp="1"/>
          </p:cNvSpPr>
          <p:nvPr/>
        </p:nvSpPr>
        <p:spPr bwMode="auto">
          <a:xfrm>
            <a:off x="7162800" y="6477000"/>
            <a:ext cx="1905000" cy="344488"/>
          </a:xfrm>
          <a:prstGeom prst="rect">
            <a:avLst/>
          </a:prstGeom>
          <a:noFill/>
          <a:ln w="9525">
            <a:noFill/>
            <a:miter lim="800000"/>
            <a:headEnd/>
            <a:tailEnd/>
          </a:ln>
        </p:spPr>
        <p:txBody>
          <a:bodyPr/>
          <a:lstStyle/>
          <a:p>
            <a:pPr algn="r" fontAlgn="base">
              <a:spcBef>
                <a:spcPct val="0"/>
              </a:spcBef>
              <a:spcAft>
                <a:spcPct val="0"/>
              </a:spcAft>
            </a:pPr>
            <a:fld id="{391A7D92-F3D7-4434-9EB8-5F02F414B9FF}" type="slidenum">
              <a:rPr lang="en-US" sz="1400">
                <a:solidFill>
                  <a:srgbClr val="000000"/>
                </a:solidFill>
                <a:cs typeface="Tahoma" pitchFamily="34" charset="0"/>
              </a:rPr>
              <a:pPr algn="r" fontAlgn="base">
                <a:spcBef>
                  <a:spcPct val="0"/>
                </a:spcBef>
                <a:spcAft>
                  <a:spcPct val="0"/>
                </a:spcAft>
              </a:pPr>
              <a:t>40</a:t>
            </a:fld>
            <a:endParaRPr lang="en-US" sz="1400" dirty="0">
              <a:solidFill>
                <a:srgbClr val="000000"/>
              </a:solidFill>
              <a:cs typeface="Tahoma" pitchFamily="34" charset="0"/>
            </a:endParaRPr>
          </a:p>
        </p:txBody>
      </p:sp>
      <p:sp>
        <p:nvSpPr>
          <p:cNvPr id="52231" name="TextBox 2"/>
          <p:cNvSpPr txBox="1">
            <a:spLocks noChangeArrowheads="1"/>
          </p:cNvSpPr>
          <p:nvPr/>
        </p:nvSpPr>
        <p:spPr bwMode="auto">
          <a:xfrm>
            <a:off x="392113" y="1927225"/>
            <a:ext cx="2232025" cy="1476375"/>
          </a:xfrm>
          <a:prstGeom prst="rect">
            <a:avLst/>
          </a:prstGeom>
          <a:solidFill>
            <a:srgbClr val="FFFF00"/>
          </a:solidFill>
          <a:ln w="9525">
            <a:solidFill>
              <a:schemeClr val="tx1"/>
            </a:solidFill>
            <a:miter lim="800000"/>
            <a:headEnd/>
            <a:tailEnd/>
          </a:ln>
        </p:spPr>
        <p:txBody>
          <a:bodyPr>
            <a:spAutoFit/>
          </a:bodyPr>
          <a:lstStyle/>
          <a:p>
            <a:pPr algn="ctr" fontAlgn="base">
              <a:spcBef>
                <a:spcPct val="0"/>
              </a:spcBef>
              <a:spcAft>
                <a:spcPct val="0"/>
              </a:spcAft>
            </a:pPr>
            <a:r>
              <a:rPr lang="en-US" sz="1000" dirty="0">
                <a:solidFill>
                  <a:srgbClr val="000000"/>
                </a:solidFill>
                <a:latin typeface="Arial Black" pitchFamily="34" charset="0"/>
              </a:rPr>
              <a:t>FEMA LISTED</a:t>
            </a:r>
          </a:p>
          <a:p>
            <a:pPr algn="ctr" fontAlgn="base">
              <a:spcBef>
                <a:spcPct val="0"/>
              </a:spcBef>
              <a:spcAft>
                <a:spcPct val="0"/>
              </a:spcAft>
            </a:pPr>
            <a:endParaRPr lang="en-US" sz="1000" dirty="0">
              <a:solidFill>
                <a:srgbClr val="000000"/>
              </a:solidFill>
              <a:latin typeface="Arial Black" pitchFamily="34" charset="0"/>
            </a:endParaRPr>
          </a:p>
          <a:p>
            <a:pPr algn="ctr" fontAlgn="base">
              <a:spcBef>
                <a:spcPct val="0"/>
              </a:spcBef>
              <a:spcAft>
                <a:spcPct val="0"/>
              </a:spcAft>
            </a:pPr>
            <a:r>
              <a:rPr lang="en-US" sz="1000" dirty="0">
                <a:solidFill>
                  <a:srgbClr val="000000"/>
                </a:solidFill>
                <a:latin typeface="Arial Black" pitchFamily="34" charset="0"/>
              </a:rPr>
              <a:t>HIGH PRIORITY</a:t>
            </a:r>
          </a:p>
          <a:p>
            <a:pPr algn="ctr" fontAlgn="base">
              <a:spcBef>
                <a:spcPct val="0"/>
              </a:spcBef>
              <a:spcAft>
                <a:spcPct val="0"/>
              </a:spcAft>
            </a:pPr>
            <a:r>
              <a:rPr lang="en-US" sz="1000" dirty="0">
                <a:solidFill>
                  <a:srgbClr val="000000"/>
                </a:solidFill>
                <a:latin typeface="Arial Black" pitchFamily="34" charset="0"/>
              </a:rPr>
              <a:t>MATERIAL</a:t>
            </a:r>
          </a:p>
          <a:p>
            <a:pPr algn="ctr" fontAlgn="base">
              <a:spcBef>
                <a:spcPct val="0"/>
              </a:spcBef>
              <a:spcAft>
                <a:spcPct val="0"/>
              </a:spcAft>
            </a:pPr>
            <a:endParaRPr lang="en-US" sz="1000" dirty="0">
              <a:solidFill>
                <a:srgbClr val="000000"/>
              </a:solidFill>
              <a:latin typeface="Arial Black" pitchFamily="34" charset="0"/>
            </a:endParaRPr>
          </a:p>
          <a:p>
            <a:pPr fontAlgn="base">
              <a:spcBef>
                <a:spcPct val="0"/>
              </a:spcBef>
              <a:spcAft>
                <a:spcPct val="0"/>
              </a:spcAft>
            </a:pPr>
            <a:r>
              <a:rPr lang="en-US" sz="1000" dirty="0">
                <a:solidFill>
                  <a:srgbClr val="000000"/>
                </a:solidFill>
                <a:latin typeface="Arial" charset="0"/>
                <a:cs typeface="Arial" charset="0"/>
              </a:rPr>
              <a:t>FOLLOW APPROPRIATE ENGINEERING AND PROCEDURAL CONTROLS TO MINIMIZE EXPOSURE</a:t>
            </a:r>
          </a:p>
        </p:txBody>
      </p:sp>
      <p:pic>
        <p:nvPicPr>
          <p:cNvPr id="52232" name="Picture 2"/>
          <p:cNvPicPr>
            <a:picLocks noChangeAspect="1" noChangeArrowheads="1"/>
          </p:cNvPicPr>
          <p:nvPr/>
        </p:nvPicPr>
        <p:blipFill>
          <a:blip r:embed="rId5" cstate="print"/>
          <a:srcRect/>
          <a:stretch>
            <a:fillRect/>
          </a:stretch>
        </p:blipFill>
        <p:spPr bwMode="auto">
          <a:xfrm>
            <a:off x="411162" y="4354513"/>
            <a:ext cx="1763712" cy="1293812"/>
          </a:xfrm>
          <a:prstGeom prst="rect">
            <a:avLst/>
          </a:prstGeom>
          <a:noFill/>
          <a:ln w="9525">
            <a:noFill/>
            <a:miter lim="800000"/>
            <a:headEnd/>
            <a:tailEnd/>
          </a:ln>
        </p:spPr>
      </p:pic>
      <p:sp>
        <p:nvSpPr>
          <p:cNvPr id="10" name="Text Box 10"/>
          <p:cNvSpPr txBox="1">
            <a:spLocks noChangeArrowheads="1"/>
          </p:cNvSpPr>
          <p:nvPr/>
        </p:nvSpPr>
        <p:spPr bwMode="auto">
          <a:xfrm>
            <a:off x="411162" y="3403600"/>
            <a:ext cx="2049463" cy="246221"/>
          </a:xfrm>
          <a:prstGeom prst="rect">
            <a:avLst/>
          </a:prstGeom>
          <a:noFill/>
          <a:ln w="9525">
            <a:noFill/>
            <a:miter lim="800000"/>
            <a:headEnd/>
            <a:tailEnd/>
          </a:ln>
        </p:spPr>
        <p:txBody>
          <a:bodyPr wrap="square">
            <a:spAutoFit/>
          </a:bodyPr>
          <a:lstStyle/>
          <a:p>
            <a:pPr fontAlgn="base">
              <a:spcBef>
                <a:spcPct val="0"/>
              </a:spcBef>
              <a:spcAft>
                <a:spcPct val="0"/>
              </a:spcAft>
            </a:pPr>
            <a:r>
              <a:rPr lang="en-US" sz="1000" dirty="0">
                <a:solidFill>
                  <a:srgbClr val="000000"/>
                </a:solidFill>
              </a:rPr>
              <a:t>Image by National Jewish Health</a:t>
            </a:r>
          </a:p>
        </p:txBody>
      </p:sp>
    </p:spTree>
    <p:custDataLst>
      <p:tags r:id="rId1"/>
    </p:custDataLst>
    <p:extLst>
      <p:ext uri="{BB962C8B-B14F-4D97-AF65-F5344CB8AC3E}">
        <p14:creationId xmlns:p14="http://schemas.microsoft.com/office/powerpoint/2010/main" val="67977769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Title 3"/>
          <p:cNvSpPr>
            <a:spLocks noGrp="1"/>
          </p:cNvSpPr>
          <p:nvPr>
            <p:ph type="title"/>
          </p:nvPr>
        </p:nvSpPr>
        <p:spPr>
          <a:xfrm>
            <a:off x="381000" y="109728"/>
            <a:ext cx="8763000" cy="2481072"/>
          </a:xfrm>
        </p:spPr>
        <p:txBody>
          <a:bodyPr/>
          <a:lstStyle/>
          <a:p>
            <a:r>
              <a:rPr lang="en-US" sz="4000" dirty="0" smtClean="0"/>
              <a:t>Flavoring </a:t>
            </a:r>
            <a:br>
              <a:rPr lang="en-US" sz="4000" dirty="0" smtClean="0"/>
            </a:br>
            <a:r>
              <a:rPr lang="en-US" sz="4000" dirty="0" smtClean="0"/>
              <a:t>Exposure Recognition and Control</a:t>
            </a:r>
            <a:r>
              <a:rPr lang="en-US" sz="3600" dirty="0" smtClean="0"/>
              <a:t/>
            </a:r>
            <a:br>
              <a:rPr lang="en-US" sz="3600" dirty="0" smtClean="0"/>
            </a:br>
            <a:r>
              <a:rPr lang="en-US" dirty="0" smtClean="0"/>
              <a:t/>
            </a:r>
            <a:br>
              <a:rPr lang="en-US" dirty="0" smtClean="0"/>
            </a:br>
            <a:r>
              <a:rPr lang="en-US" dirty="0" smtClean="0"/>
              <a:t>Training Goals</a:t>
            </a:r>
          </a:p>
        </p:txBody>
      </p:sp>
      <p:sp>
        <p:nvSpPr>
          <p:cNvPr id="105474" name="Content Placeholder 1"/>
          <p:cNvSpPr>
            <a:spLocks noGrp="1"/>
          </p:cNvSpPr>
          <p:nvPr>
            <p:ph idx="1"/>
          </p:nvPr>
        </p:nvSpPr>
        <p:spPr>
          <a:xfrm>
            <a:off x="685800" y="2634690"/>
            <a:ext cx="7945582" cy="3505200"/>
          </a:xfrm>
        </p:spPr>
        <p:txBody>
          <a:bodyPr/>
          <a:lstStyle/>
          <a:p>
            <a:r>
              <a:rPr lang="en-US" dirty="0" smtClean="0"/>
              <a:t>Recognize flavorings and work processes where you might be exposed</a:t>
            </a:r>
          </a:p>
          <a:p>
            <a:r>
              <a:rPr lang="en-US" dirty="0" smtClean="0"/>
              <a:t>Understand the methods used to measure flavoring exposure</a:t>
            </a:r>
          </a:p>
          <a:p>
            <a:r>
              <a:rPr lang="en-US" dirty="0" smtClean="0"/>
              <a:t>Understand the proper use of control methods to reduce exposure to flavorings</a:t>
            </a:r>
          </a:p>
        </p:txBody>
      </p:sp>
      <p:sp>
        <p:nvSpPr>
          <p:cNvPr id="105475" name="Slide Number Placeholder 4"/>
          <p:cNvSpPr>
            <a:spLocks noGrp="1"/>
          </p:cNvSpPr>
          <p:nvPr>
            <p:ph type="sldNum" sz="quarter" idx="12"/>
          </p:nvPr>
        </p:nvSpPr>
        <p:spPr>
          <a:noFill/>
        </p:spPr>
        <p:txBody>
          <a:bodyPr/>
          <a:lstStyle/>
          <a:p>
            <a:fld id="{65EE1B6D-67C7-4A3C-9D9C-A1949A4F9C73}" type="slidenum">
              <a:rPr lang="en-US" smtClean="0"/>
              <a:pPr/>
              <a:t>41</a:t>
            </a:fld>
            <a:endParaRPr lang="en-US" smtClean="0"/>
          </a:p>
        </p:txBody>
      </p:sp>
    </p:spTree>
    <p:custDataLst>
      <p:tags r:id="rId1"/>
    </p:custData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Title 1"/>
          <p:cNvSpPr>
            <a:spLocks noGrp="1"/>
          </p:cNvSpPr>
          <p:nvPr>
            <p:ph type="title"/>
          </p:nvPr>
        </p:nvSpPr>
        <p:spPr>
          <a:xfrm>
            <a:off x="190500" y="152400"/>
            <a:ext cx="8763000" cy="769315"/>
          </a:xfrm>
        </p:spPr>
        <p:txBody>
          <a:bodyPr/>
          <a:lstStyle/>
          <a:p>
            <a:r>
              <a:rPr lang="en-US" dirty="0" smtClean="0"/>
              <a:t>How do I know if it is hazardous?</a:t>
            </a:r>
          </a:p>
        </p:txBody>
      </p:sp>
      <p:sp>
        <p:nvSpPr>
          <p:cNvPr id="115714" name="Content Placeholder 4"/>
          <p:cNvSpPr>
            <a:spLocks noGrp="1"/>
          </p:cNvSpPr>
          <p:nvPr>
            <p:ph idx="1"/>
          </p:nvPr>
        </p:nvSpPr>
        <p:spPr>
          <a:xfrm>
            <a:off x="674426" y="1510561"/>
            <a:ext cx="4114800" cy="4114800"/>
          </a:xfrm>
        </p:spPr>
        <p:txBody>
          <a:bodyPr/>
          <a:lstStyle/>
          <a:p>
            <a:pPr eaLnBrk="1" hangingPunct="1">
              <a:lnSpc>
                <a:spcPct val="90000"/>
              </a:lnSpc>
            </a:pPr>
            <a:r>
              <a:rPr lang="en-US" sz="2800" dirty="0" smtClean="0"/>
              <a:t>Labeling of individual flavorings and compounded flavors</a:t>
            </a:r>
          </a:p>
          <a:p>
            <a:pPr eaLnBrk="1" hangingPunct="1">
              <a:lnSpc>
                <a:spcPct val="90000"/>
              </a:lnSpc>
            </a:pPr>
            <a:r>
              <a:rPr lang="en-US" sz="2800" dirty="0" smtClean="0"/>
              <a:t>Handling precautions on batch sheets</a:t>
            </a:r>
          </a:p>
          <a:p>
            <a:pPr lvl="1" eaLnBrk="1" hangingPunct="1">
              <a:lnSpc>
                <a:spcPct val="90000"/>
              </a:lnSpc>
            </a:pPr>
            <a:r>
              <a:rPr lang="en-US" sz="2400" dirty="0" smtClean="0"/>
              <a:t>Health effects</a:t>
            </a:r>
          </a:p>
          <a:p>
            <a:pPr lvl="1" eaLnBrk="1" hangingPunct="1">
              <a:lnSpc>
                <a:spcPct val="90000"/>
              </a:lnSpc>
            </a:pPr>
            <a:r>
              <a:rPr lang="en-US" sz="2400" dirty="0" smtClean="0"/>
              <a:t>Proper handling</a:t>
            </a:r>
          </a:p>
          <a:p>
            <a:pPr lvl="1" eaLnBrk="1" hangingPunct="1">
              <a:lnSpc>
                <a:spcPct val="90000"/>
              </a:lnSpc>
            </a:pPr>
            <a:r>
              <a:rPr lang="en-US" sz="2400" dirty="0" smtClean="0"/>
              <a:t>Necessary precautions</a:t>
            </a:r>
          </a:p>
          <a:p>
            <a:pPr eaLnBrk="1" hangingPunct="1">
              <a:lnSpc>
                <a:spcPct val="90000"/>
              </a:lnSpc>
            </a:pPr>
            <a:r>
              <a:rPr lang="en-US" sz="2800" dirty="0" smtClean="0"/>
              <a:t>MSDS or SDS readily available</a:t>
            </a:r>
          </a:p>
        </p:txBody>
      </p:sp>
      <p:sp>
        <p:nvSpPr>
          <p:cNvPr id="115715" name="TextBox 8"/>
          <p:cNvSpPr txBox="1">
            <a:spLocks noChangeArrowheads="1"/>
          </p:cNvSpPr>
          <p:nvPr/>
        </p:nvSpPr>
        <p:spPr bwMode="auto">
          <a:xfrm>
            <a:off x="5257800" y="4062659"/>
            <a:ext cx="3581400" cy="276225"/>
          </a:xfrm>
          <a:prstGeom prst="rect">
            <a:avLst/>
          </a:prstGeom>
          <a:noFill/>
          <a:ln w="9525">
            <a:noFill/>
            <a:miter lim="800000"/>
            <a:headEnd/>
            <a:tailEnd/>
          </a:ln>
        </p:spPr>
        <p:txBody>
          <a:bodyPr>
            <a:spAutoFit/>
          </a:bodyPr>
          <a:lstStyle/>
          <a:p>
            <a:endParaRPr lang="en-US" sz="1200"/>
          </a:p>
        </p:txBody>
      </p:sp>
      <p:sp>
        <p:nvSpPr>
          <p:cNvPr id="115717" name="TextBox 11"/>
          <p:cNvSpPr txBox="1">
            <a:spLocks noChangeArrowheads="1"/>
          </p:cNvSpPr>
          <p:nvPr/>
        </p:nvSpPr>
        <p:spPr bwMode="auto">
          <a:xfrm>
            <a:off x="6139588" y="6425557"/>
            <a:ext cx="1656893" cy="215444"/>
          </a:xfrm>
          <a:prstGeom prst="rect">
            <a:avLst/>
          </a:prstGeom>
          <a:noFill/>
          <a:ln w="9525">
            <a:noFill/>
            <a:miter lim="800000"/>
            <a:headEnd/>
            <a:tailEnd/>
          </a:ln>
        </p:spPr>
        <p:txBody>
          <a:bodyPr wrap="square">
            <a:spAutoFit/>
          </a:bodyPr>
          <a:lstStyle/>
          <a:p>
            <a:r>
              <a:rPr lang="en-US" sz="800" dirty="0">
                <a:latin typeface="+mj-lt"/>
              </a:rPr>
              <a:t>Figure by National Jewish Health</a:t>
            </a:r>
          </a:p>
        </p:txBody>
      </p:sp>
      <p:pic>
        <p:nvPicPr>
          <p:cNvPr id="115719" name="Picture 1"/>
          <p:cNvPicPr>
            <a:picLocks noChangeAspect="1"/>
          </p:cNvPicPr>
          <p:nvPr/>
        </p:nvPicPr>
        <p:blipFill>
          <a:blip r:embed="rId4" cstate="print"/>
          <a:srcRect/>
          <a:stretch>
            <a:fillRect/>
          </a:stretch>
        </p:blipFill>
        <p:spPr bwMode="auto">
          <a:xfrm>
            <a:off x="4495800" y="855909"/>
            <a:ext cx="2266950" cy="2266950"/>
          </a:xfrm>
          <a:prstGeom prst="rect">
            <a:avLst/>
          </a:prstGeom>
          <a:noFill/>
          <a:ln w="9525">
            <a:noFill/>
            <a:miter lim="800000"/>
            <a:headEnd/>
            <a:tailEnd/>
          </a:ln>
        </p:spPr>
      </p:pic>
      <p:pic>
        <p:nvPicPr>
          <p:cNvPr id="115720" name="Picture 2"/>
          <p:cNvPicPr>
            <a:picLocks noChangeAspect="1"/>
          </p:cNvPicPr>
          <p:nvPr/>
        </p:nvPicPr>
        <p:blipFill>
          <a:blip r:embed="rId5" cstate="print"/>
          <a:srcRect/>
          <a:stretch>
            <a:fillRect/>
          </a:stretch>
        </p:blipFill>
        <p:spPr bwMode="auto">
          <a:xfrm>
            <a:off x="6762750" y="855909"/>
            <a:ext cx="2266950" cy="2268538"/>
          </a:xfrm>
          <a:prstGeom prst="rect">
            <a:avLst/>
          </a:prstGeom>
          <a:noFill/>
          <a:ln w="9525">
            <a:noFill/>
            <a:miter lim="800000"/>
            <a:headEnd/>
            <a:tailEnd/>
          </a:ln>
        </p:spPr>
      </p:pic>
      <p:pic>
        <p:nvPicPr>
          <p:cNvPr id="115721" name="Picture 3"/>
          <p:cNvPicPr>
            <a:picLocks noChangeAspect="1"/>
          </p:cNvPicPr>
          <p:nvPr/>
        </p:nvPicPr>
        <p:blipFill>
          <a:blip r:embed="rId6" cstate="print"/>
          <a:srcRect/>
          <a:stretch>
            <a:fillRect/>
          </a:stretch>
        </p:blipFill>
        <p:spPr bwMode="auto">
          <a:xfrm>
            <a:off x="5629275" y="2071934"/>
            <a:ext cx="2266950" cy="2266950"/>
          </a:xfrm>
          <a:prstGeom prst="rect">
            <a:avLst/>
          </a:prstGeom>
          <a:noFill/>
          <a:ln w="9525">
            <a:noFill/>
            <a:miter lim="800000"/>
            <a:headEnd/>
            <a:tailEnd/>
          </a:ln>
        </p:spPr>
      </p:pic>
      <p:sp>
        <p:nvSpPr>
          <p:cNvPr id="115722" name="Rectangle 6"/>
          <p:cNvSpPr>
            <a:spLocks noChangeArrowheads="1"/>
          </p:cNvSpPr>
          <p:nvPr/>
        </p:nvSpPr>
        <p:spPr bwMode="auto">
          <a:xfrm>
            <a:off x="4865935" y="4338884"/>
            <a:ext cx="4084638" cy="215900"/>
          </a:xfrm>
          <a:prstGeom prst="rect">
            <a:avLst/>
          </a:prstGeom>
          <a:noFill/>
          <a:ln w="9525">
            <a:noFill/>
            <a:miter lim="800000"/>
            <a:headEnd/>
            <a:tailEnd/>
          </a:ln>
        </p:spPr>
        <p:txBody>
          <a:bodyPr wrap="none">
            <a:spAutoFit/>
          </a:bodyPr>
          <a:lstStyle/>
          <a:p>
            <a:r>
              <a:rPr lang="en-US" sz="800" dirty="0">
                <a:latin typeface="+mj-lt"/>
              </a:rPr>
              <a:t>Figures by </a:t>
            </a:r>
            <a:r>
              <a:rPr lang="en-US" sz="800" dirty="0" err="1">
                <a:latin typeface="+mj-lt"/>
              </a:rPr>
              <a:t>Torsten</a:t>
            </a:r>
            <a:r>
              <a:rPr lang="en-US" sz="800" dirty="0">
                <a:latin typeface="+mj-lt"/>
              </a:rPr>
              <a:t> Henning available under public domain from </a:t>
            </a:r>
            <a:r>
              <a:rPr lang="en-US" sz="800" dirty="0">
                <a:solidFill>
                  <a:schemeClr val="tx2"/>
                </a:solidFill>
                <a:latin typeface="+mj-lt"/>
                <a:hlinkClick r:id="rId7"/>
              </a:rPr>
              <a:t>Wikimedia Commons</a:t>
            </a:r>
            <a:endParaRPr lang="en-US" sz="800" dirty="0">
              <a:solidFill>
                <a:schemeClr val="tx2"/>
              </a:solidFill>
              <a:latin typeface="+mj-lt"/>
            </a:endParaRPr>
          </a:p>
        </p:txBody>
      </p:sp>
      <p:sp>
        <p:nvSpPr>
          <p:cNvPr id="115723" name="Slide Number Placeholder 6"/>
          <p:cNvSpPr>
            <a:spLocks noGrp="1"/>
          </p:cNvSpPr>
          <p:nvPr>
            <p:ph type="sldNum" sz="quarter" idx="12"/>
          </p:nvPr>
        </p:nvSpPr>
        <p:spPr>
          <a:noFill/>
        </p:spPr>
        <p:txBody>
          <a:bodyPr/>
          <a:lstStyle/>
          <a:p>
            <a:fld id="{07A1CDF3-FB3F-45EE-900E-221EDC8A2696}" type="slidenum">
              <a:rPr lang="en-US" smtClean="0"/>
              <a:pPr/>
              <a:t>42</a:t>
            </a:fld>
            <a:endParaRPr lang="en-US" smtClean="0"/>
          </a:p>
        </p:txBody>
      </p:sp>
      <p:sp>
        <p:nvSpPr>
          <p:cNvPr id="14" name="Rounded Rectangle 13"/>
          <p:cNvSpPr/>
          <p:nvPr/>
        </p:nvSpPr>
        <p:spPr>
          <a:xfrm>
            <a:off x="412751" y="5729752"/>
            <a:ext cx="4474898" cy="682784"/>
          </a:xfrm>
          <a:prstGeom prst="round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Text Box 5"/>
          <p:cNvSpPr txBox="1">
            <a:spLocks noChangeArrowheads="1"/>
          </p:cNvSpPr>
          <p:nvPr/>
        </p:nvSpPr>
        <p:spPr bwMode="auto">
          <a:xfrm>
            <a:off x="412751" y="5729751"/>
            <a:ext cx="4540250" cy="677108"/>
          </a:xfrm>
          <a:prstGeom prst="rect">
            <a:avLst/>
          </a:prstGeom>
          <a:noFill/>
          <a:ln w="9525">
            <a:noFill/>
            <a:miter lim="800000"/>
            <a:headEnd/>
            <a:tailEnd/>
          </a:ln>
        </p:spPr>
        <p:txBody>
          <a:bodyPr>
            <a:spAutoFit/>
          </a:bodyPr>
          <a:lstStyle/>
          <a:p>
            <a:pPr algn="ctr" eaLnBrk="1" hangingPunct="1">
              <a:defRPr/>
            </a:pPr>
            <a:r>
              <a:rPr lang="en-US" dirty="0" smtClean="0">
                <a:latin typeface="+mn-lt"/>
              </a:rPr>
              <a:t>Workers need to be alerted when working with “High Priority” flavorings</a:t>
            </a:r>
            <a:endParaRPr lang="en-US" sz="2000" dirty="0"/>
          </a:p>
        </p:txBody>
      </p:sp>
      <p:sp>
        <p:nvSpPr>
          <p:cNvPr id="2" name="TextBox 1"/>
          <p:cNvSpPr txBox="1"/>
          <p:nvPr/>
        </p:nvSpPr>
        <p:spPr>
          <a:xfrm>
            <a:off x="5113326" y="4609675"/>
            <a:ext cx="3781957" cy="1815882"/>
          </a:xfrm>
          <a:prstGeom prst="rect">
            <a:avLst/>
          </a:prstGeom>
          <a:solidFill>
            <a:srgbClr val="FFFF00"/>
          </a:solidFill>
          <a:ln w="19050">
            <a:solidFill>
              <a:schemeClr val="tx1"/>
            </a:solidFill>
          </a:ln>
        </p:spPr>
        <p:txBody>
          <a:bodyPr wrap="square" rtlCol="0">
            <a:spAutoFit/>
          </a:bodyPr>
          <a:lstStyle/>
          <a:p>
            <a:r>
              <a:rPr lang="en-US" sz="1400" dirty="0" smtClean="0"/>
              <a:t>WARNING – This flavor may pose an inhalation hazard if improperly handled. Please contact your workplace safety officer before opening and handling, and read the MSDS. Handling of this flavor that results in inhalation of fumes, especially if the flavor is heated, may cause severe adverse health effects.</a:t>
            </a:r>
            <a:endParaRPr lang="en-US" sz="1400" dirty="0"/>
          </a:p>
        </p:txBody>
      </p:sp>
      <p:sp>
        <p:nvSpPr>
          <p:cNvPr id="17" name="Rounded Rectangle 16"/>
          <p:cNvSpPr/>
          <p:nvPr/>
        </p:nvSpPr>
        <p:spPr>
          <a:xfrm>
            <a:off x="464513" y="951353"/>
            <a:ext cx="4155033" cy="546798"/>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Text Box 5"/>
          <p:cNvSpPr txBox="1">
            <a:spLocks noChangeArrowheads="1"/>
          </p:cNvSpPr>
          <p:nvPr/>
        </p:nvSpPr>
        <p:spPr bwMode="auto">
          <a:xfrm>
            <a:off x="537665" y="974931"/>
            <a:ext cx="4016655" cy="523220"/>
          </a:xfrm>
          <a:prstGeom prst="rect">
            <a:avLst/>
          </a:prstGeom>
          <a:noFill/>
          <a:ln w="9525">
            <a:noFill/>
            <a:miter lim="800000"/>
            <a:headEnd/>
            <a:tailEnd/>
          </a:ln>
        </p:spPr>
        <p:txBody>
          <a:bodyPr wrap="square">
            <a:spAutoFit/>
          </a:bodyPr>
          <a:lstStyle/>
          <a:p>
            <a:pPr algn="ctr" eaLnBrk="1" hangingPunct="1">
              <a:defRPr/>
            </a:pPr>
            <a:r>
              <a:rPr lang="en-US" sz="2800" dirty="0" smtClean="0">
                <a:latin typeface="+mn-lt"/>
              </a:rPr>
              <a:t>Hazard Communication</a:t>
            </a:r>
            <a:endParaRPr lang="en-US" sz="3200" dirty="0"/>
          </a:p>
        </p:txBody>
      </p:sp>
    </p:spTree>
    <p:custDataLst>
      <p:tags r:id="rId1"/>
    </p:custData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Title 1"/>
          <p:cNvSpPr>
            <a:spLocks noGrp="1"/>
          </p:cNvSpPr>
          <p:nvPr>
            <p:ph type="title"/>
          </p:nvPr>
        </p:nvSpPr>
        <p:spPr>
          <a:xfrm>
            <a:off x="190500" y="152400"/>
            <a:ext cx="8763000" cy="1066800"/>
          </a:xfrm>
        </p:spPr>
        <p:txBody>
          <a:bodyPr/>
          <a:lstStyle/>
          <a:p>
            <a:r>
              <a:rPr lang="en-US" sz="3200" dirty="0" smtClean="0"/>
              <a:t>What does exposure to flavorings look like?</a:t>
            </a:r>
          </a:p>
        </p:txBody>
      </p:sp>
      <p:sp>
        <p:nvSpPr>
          <p:cNvPr id="107522" name="Content Placeholder 2"/>
          <p:cNvSpPr>
            <a:spLocks noGrp="1"/>
          </p:cNvSpPr>
          <p:nvPr>
            <p:ph idx="1"/>
          </p:nvPr>
        </p:nvSpPr>
        <p:spPr>
          <a:xfrm>
            <a:off x="613954" y="1560756"/>
            <a:ext cx="8507299" cy="3552567"/>
          </a:xfrm>
        </p:spPr>
        <p:txBody>
          <a:bodyPr/>
          <a:lstStyle/>
          <a:p>
            <a:pPr marL="0" indent="0">
              <a:buNone/>
            </a:pPr>
            <a:r>
              <a:rPr lang="en-US" sz="2400" dirty="0" smtClean="0"/>
              <a:t>Possible exposure anywhere “High Priority” flavorings are:</a:t>
            </a:r>
          </a:p>
          <a:p>
            <a:pPr lvl="1"/>
            <a:r>
              <a:rPr lang="en-US" sz="2000" dirty="0" smtClean="0"/>
              <a:t>Sampled</a:t>
            </a:r>
          </a:p>
          <a:p>
            <a:pPr lvl="1"/>
            <a:r>
              <a:rPr lang="en-US" sz="2000" dirty="0" smtClean="0"/>
              <a:t>Weighed</a:t>
            </a:r>
          </a:p>
          <a:p>
            <a:pPr lvl="1"/>
            <a:r>
              <a:rPr lang="en-US" sz="2000" dirty="0" smtClean="0"/>
              <a:t>Mixed</a:t>
            </a:r>
          </a:p>
          <a:p>
            <a:pPr lvl="1"/>
            <a:r>
              <a:rPr lang="en-US" sz="2000" dirty="0" smtClean="0"/>
              <a:t>Poured</a:t>
            </a:r>
          </a:p>
          <a:p>
            <a:pPr lvl="1"/>
            <a:r>
              <a:rPr lang="en-US" sz="2000" dirty="0" smtClean="0"/>
              <a:t>Transferred</a:t>
            </a:r>
          </a:p>
          <a:p>
            <a:pPr lvl="1"/>
            <a:r>
              <a:rPr lang="en-US" sz="2000" dirty="0" smtClean="0"/>
              <a:t>Packaged</a:t>
            </a:r>
            <a:endParaRPr lang="en-US" dirty="0" smtClean="0"/>
          </a:p>
          <a:p>
            <a:pPr lvl="1"/>
            <a:endParaRPr lang="en-US" dirty="0" smtClean="0"/>
          </a:p>
        </p:txBody>
      </p:sp>
      <p:sp>
        <p:nvSpPr>
          <p:cNvPr id="107525" name="Slide Number Placeholder 3"/>
          <p:cNvSpPr>
            <a:spLocks noGrp="1"/>
          </p:cNvSpPr>
          <p:nvPr>
            <p:ph type="sldNum" sz="quarter" idx="12"/>
          </p:nvPr>
        </p:nvSpPr>
        <p:spPr>
          <a:noFill/>
        </p:spPr>
        <p:txBody>
          <a:bodyPr/>
          <a:lstStyle/>
          <a:p>
            <a:fld id="{F85CA738-B3B5-4B9E-89AB-ADDD697403A3}" type="slidenum">
              <a:rPr lang="en-US" smtClean="0"/>
              <a:pPr/>
              <a:t>43</a:t>
            </a:fld>
            <a:endParaRPr lang="en-US" smtClean="0"/>
          </a:p>
        </p:txBody>
      </p:sp>
      <p:grpSp>
        <p:nvGrpSpPr>
          <p:cNvPr id="2" name="Group 1"/>
          <p:cNvGrpSpPr/>
          <p:nvPr/>
        </p:nvGrpSpPr>
        <p:grpSpPr>
          <a:xfrm>
            <a:off x="2246767" y="5349561"/>
            <a:ext cx="5419562" cy="1200329"/>
            <a:chOff x="1887322" y="5349561"/>
            <a:chExt cx="5779008" cy="1200329"/>
          </a:xfrm>
        </p:grpSpPr>
        <p:sp>
          <p:nvSpPr>
            <p:cNvPr id="7" name="Rounded Rectangle 6"/>
            <p:cNvSpPr/>
            <p:nvPr/>
          </p:nvSpPr>
          <p:spPr>
            <a:xfrm>
              <a:off x="1887322" y="5349561"/>
              <a:ext cx="5779008" cy="1200329"/>
            </a:xfrm>
            <a:prstGeom prst="round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Text Box 5"/>
            <p:cNvSpPr txBox="1">
              <a:spLocks noChangeArrowheads="1"/>
            </p:cNvSpPr>
            <p:nvPr/>
          </p:nvSpPr>
          <p:spPr bwMode="auto">
            <a:xfrm>
              <a:off x="1887322" y="5349561"/>
              <a:ext cx="5779008" cy="1200329"/>
            </a:xfrm>
            <a:prstGeom prst="rect">
              <a:avLst/>
            </a:prstGeom>
            <a:noFill/>
            <a:ln w="9525">
              <a:noFill/>
              <a:miter lim="800000"/>
              <a:headEnd/>
              <a:tailEnd/>
            </a:ln>
          </p:spPr>
          <p:txBody>
            <a:bodyPr wrap="square">
              <a:spAutoFit/>
            </a:bodyPr>
            <a:lstStyle/>
            <a:p>
              <a:pPr algn="ctr" eaLnBrk="1" hangingPunct="1">
                <a:defRPr/>
              </a:pPr>
              <a:r>
                <a:rPr lang="en-US" sz="2400" dirty="0" smtClean="0">
                  <a:latin typeface="+mn-lt"/>
                </a:rPr>
                <a:t>Flavoring particles and vapors quickly move into a worker’s breathing zone unless removed at the source.</a:t>
              </a:r>
              <a:endParaRPr lang="en-US" sz="2400" dirty="0"/>
            </a:p>
          </p:txBody>
        </p:sp>
      </p:grpSp>
    </p:spTree>
    <p:custDataLst>
      <p:tags r:id="rId1"/>
    </p:custData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Title 1"/>
          <p:cNvSpPr>
            <a:spLocks noGrp="1"/>
          </p:cNvSpPr>
          <p:nvPr>
            <p:ph type="title"/>
          </p:nvPr>
        </p:nvSpPr>
        <p:spPr/>
        <p:txBody>
          <a:bodyPr/>
          <a:lstStyle/>
          <a:p>
            <a:r>
              <a:rPr lang="en-US" sz="4000" dirty="0" smtClean="0"/>
              <a:t>How are exposures measured?</a:t>
            </a:r>
          </a:p>
        </p:txBody>
      </p:sp>
      <p:sp>
        <p:nvSpPr>
          <p:cNvPr id="108546" name="Content Placeholder 2"/>
          <p:cNvSpPr>
            <a:spLocks noGrp="1"/>
          </p:cNvSpPr>
          <p:nvPr>
            <p:ph idx="1"/>
          </p:nvPr>
        </p:nvSpPr>
        <p:spPr>
          <a:xfrm>
            <a:off x="4191000" y="948336"/>
            <a:ext cx="4800600" cy="4818888"/>
          </a:xfrm>
        </p:spPr>
        <p:txBody>
          <a:bodyPr/>
          <a:lstStyle/>
          <a:p>
            <a:r>
              <a:rPr lang="en-US" sz="2800" dirty="0" smtClean="0"/>
              <a:t>Personal air samples</a:t>
            </a:r>
          </a:p>
          <a:p>
            <a:pPr lvl="1"/>
            <a:r>
              <a:rPr lang="en-US" sz="2400" dirty="0" smtClean="0"/>
              <a:t>Estimate the amount of flavoring a worker might inhale into their lungs</a:t>
            </a:r>
            <a:endParaRPr lang="en-US" sz="2400" u="sng" dirty="0" smtClean="0"/>
          </a:p>
          <a:p>
            <a:pPr lvl="1"/>
            <a:r>
              <a:rPr lang="en-US" sz="2400" dirty="0" smtClean="0"/>
              <a:t>Workers wear sampling pump for </a:t>
            </a:r>
            <a:r>
              <a:rPr lang="en-US" sz="2400" u="sng" dirty="0" smtClean="0"/>
              <a:t>entire</a:t>
            </a:r>
            <a:r>
              <a:rPr lang="en-US" sz="2400" dirty="0" smtClean="0"/>
              <a:t> work shift</a:t>
            </a:r>
          </a:p>
          <a:p>
            <a:r>
              <a:rPr lang="en-US" sz="2800" dirty="0" smtClean="0"/>
              <a:t>Different air sampling collectors for different flavorings</a:t>
            </a:r>
          </a:p>
          <a:p>
            <a:r>
              <a:rPr lang="en-US" sz="2800" dirty="0" smtClean="0"/>
              <a:t>Currently, no method for </a:t>
            </a:r>
            <a:r>
              <a:rPr lang="en-US" sz="2800" dirty="0" err="1" smtClean="0"/>
              <a:t>diacetyl</a:t>
            </a:r>
            <a:r>
              <a:rPr lang="en-US" sz="2800" dirty="0" smtClean="0"/>
              <a:t> powders</a:t>
            </a:r>
          </a:p>
        </p:txBody>
      </p:sp>
      <p:pic>
        <p:nvPicPr>
          <p:cNvPr id="108547" name="Picture 9" descr="IMG_0529.jpg"/>
          <p:cNvPicPr>
            <a:picLocks noChangeAspect="1"/>
          </p:cNvPicPr>
          <p:nvPr/>
        </p:nvPicPr>
        <p:blipFill>
          <a:blip r:embed="rId4" cstate="print">
            <a:lum bright="10000"/>
          </a:blip>
          <a:srcRect l="20833" t="3333" r="16667" b="6667"/>
          <a:stretch>
            <a:fillRect/>
          </a:stretch>
        </p:blipFill>
        <p:spPr bwMode="auto">
          <a:xfrm>
            <a:off x="2085975" y="4519613"/>
            <a:ext cx="1844675" cy="1993900"/>
          </a:xfrm>
          <a:prstGeom prst="rect">
            <a:avLst/>
          </a:prstGeom>
          <a:noFill/>
          <a:ln w="9525">
            <a:noFill/>
            <a:miter lim="800000"/>
            <a:headEnd/>
            <a:tailEnd/>
          </a:ln>
        </p:spPr>
      </p:pic>
      <p:pic>
        <p:nvPicPr>
          <p:cNvPr id="108549" name="Picture 6" descr="IMG_0013"/>
          <p:cNvPicPr>
            <a:picLocks noChangeAspect="1" noChangeArrowheads="1"/>
          </p:cNvPicPr>
          <p:nvPr/>
        </p:nvPicPr>
        <p:blipFill>
          <a:blip r:embed="rId5" cstate="print"/>
          <a:srcRect/>
          <a:stretch>
            <a:fillRect/>
          </a:stretch>
        </p:blipFill>
        <p:spPr bwMode="auto">
          <a:xfrm>
            <a:off x="381000" y="1165225"/>
            <a:ext cx="1951038" cy="3178175"/>
          </a:xfrm>
          <a:prstGeom prst="rect">
            <a:avLst/>
          </a:prstGeom>
          <a:noFill/>
          <a:ln w="9525">
            <a:noFill/>
            <a:miter lim="800000"/>
            <a:headEnd/>
            <a:tailEnd/>
          </a:ln>
        </p:spPr>
      </p:pic>
      <p:pic>
        <p:nvPicPr>
          <p:cNvPr id="108550" name="Picture 8" descr="IMG_0011"/>
          <p:cNvPicPr>
            <a:picLocks noChangeAspect="1" noChangeArrowheads="1"/>
          </p:cNvPicPr>
          <p:nvPr/>
        </p:nvPicPr>
        <p:blipFill>
          <a:blip r:embed="rId6" cstate="print"/>
          <a:srcRect/>
          <a:stretch>
            <a:fillRect/>
          </a:stretch>
        </p:blipFill>
        <p:spPr bwMode="auto">
          <a:xfrm>
            <a:off x="371475" y="4519613"/>
            <a:ext cx="1676400" cy="1993900"/>
          </a:xfrm>
          <a:prstGeom prst="rect">
            <a:avLst/>
          </a:prstGeom>
          <a:noFill/>
          <a:ln w="9525">
            <a:noFill/>
            <a:miter lim="800000"/>
            <a:headEnd/>
            <a:tailEnd/>
          </a:ln>
        </p:spPr>
      </p:pic>
      <p:grpSp>
        <p:nvGrpSpPr>
          <p:cNvPr id="9" name="Group 8"/>
          <p:cNvGrpSpPr>
            <a:grpSpLocks/>
          </p:cNvGrpSpPr>
          <p:nvPr/>
        </p:nvGrpSpPr>
        <p:grpSpPr bwMode="auto">
          <a:xfrm>
            <a:off x="1752600" y="1168400"/>
            <a:ext cx="2498725" cy="660400"/>
            <a:chOff x="1752601" y="1167809"/>
            <a:chExt cx="2264567" cy="660549"/>
          </a:xfrm>
        </p:grpSpPr>
        <p:cxnSp>
          <p:nvCxnSpPr>
            <p:cNvPr id="14" name="Straight Arrow Connector 13"/>
            <p:cNvCxnSpPr/>
            <p:nvPr/>
          </p:nvCxnSpPr>
          <p:spPr>
            <a:xfrm flipH="1">
              <a:off x="1752601" y="1675924"/>
              <a:ext cx="621533" cy="152434"/>
            </a:xfrm>
            <a:prstGeom prst="straightConnector1">
              <a:avLst/>
            </a:prstGeom>
            <a:ln w="38100">
              <a:solidFill>
                <a:srgbClr val="FF3300"/>
              </a:solidFill>
              <a:tailEnd type="arrow"/>
            </a:ln>
          </p:spPr>
          <p:style>
            <a:lnRef idx="1">
              <a:schemeClr val="accent1"/>
            </a:lnRef>
            <a:fillRef idx="0">
              <a:schemeClr val="accent1"/>
            </a:fillRef>
            <a:effectRef idx="0">
              <a:schemeClr val="accent1"/>
            </a:effectRef>
            <a:fontRef idx="minor">
              <a:schemeClr val="tx1"/>
            </a:fontRef>
          </p:style>
        </p:cxnSp>
        <p:sp>
          <p:nvSpPr>
            <p:cNvPr id="15" name="TextBox 12"/>
            <p:cNvSpPr txBox="1">
              <a:spLocks noChangeArrowheads="1"/>
            </p:cNvSpPr>
            <p:nvPr/>
          </p:nvSpPr>
          <p:spPr bwMode="auto">
            <a:xfrm>
              <a:off x="2286372" y="1167809"/>
              <a:ext cx="1730796" cy="584332"/>
            </a:xfrm>
            <a:prstGeom prst="rect">
              <a:avLst/>
            </a:prstGeom>
            <a:noFill/>
            <a:ln w="9525">
              <a:noFill/>
              <a:miter lim="800000"/>
              <a:headEnd/>
              <a:tailEnd/>
            </a:ln>
          </p:spPr>
          <p:txBody>
            <a:bodyPr>
              <a:spAutoFit/>
            </a:bodyPr>
            <a:lstStyle/>
            <a:p>
              <a:pPr>
                <a:defRPr/>
              </a:pPr>
              <a:r>
                <a:rPr lang="en-US" sz="1600" dirty="0">
                  <a:latin typeface="+mj-lt"/>
                </a:rPr>
                <a:t>Sample collector in “breathing zone”</a:t>
              </a:r>
            </a:p>
          </p:txBody>
        </p:sp>
      </p:grpSp>
      <p:grpSp>
        <p:nvGrpSpPr>
          <p:cNvPr id="16" name="Group 15"/>
          <p:cNvGrpSpPr>
            <a:grpSpLocks/>
          </p:cNvGrpSpPr>
          <p:nvPr/>
        </p:nvGrpSpPr>
        <p:grpSpPr bwMode="auto">
          <a:xfrm>
            <a:off x="1828800" y="3124200"/>
            <a:ext cx="2473325" cy="609600"/>
            <a:chOff x="1828800" y="3124200"/>
            <a:chExt cx="2473209" cy="609691"/>
          </a:xfrm>
        </p:grpSpPr>
        <p:cxnSp>
          <p:nvCxnSpPr>
            <p:cNvPr id="17" name="Straight Arrow Connector 16"/>
            <p:cNvCxnSpPr/>
            <p:nvPr/>
          </p:nvCxnSpPr>
          <p:spPr>
            <a:xfrm rot="10800000" flipV="1">
              <a:off x="1828800" y="3581468"/>
              <a:ext cx="533375" cy="152423"/>
            </a:xfrm>
            <a:prstGeom prst="straightConnector1">
              <a:avLst/>
            </a:prstGeom>
            <a:ln w="38100">
              <a:solidFill>
                <a:srgbClr val="FF3300"/>
              </a:solidFill>
              <a:tailEnd type="arrow"/>
            </a:ln>
          </p:spPr>
          <p:style>
            <a:lnRef idx="1">
              <a:schemeClr val="accent1"/>
            </a:lnRef>
            <a:fillRef idx="0">
              <a:schemeClr val="accent1"/>
            </a:fillRef>
            <a:effectRef idx="0">
              <a:schemeClr val="accent1"/>
            </a:effectRef>
            <a:fontRef idx="minor">
              <a:schemeClr val="tx1"/>
            </a:fontRef>
          </p:style>
        </p:cxnSp>
        <p:sp>
          <p:nvSpPr>
            <p:cNvPr id="18" name="TextBox 10"/>
            <p:cNvSpPr txBox="1">
              <a:spLocks noChangeArrowheads="1"/>
            </p:cNvSpPr>
            <p:nvPr/>
          </p:nvSpPr>
          <p:spPr bwMode="auto">
            <a:xfrm>
              <a:off x="2320902" y="3124200"/>
              <a:ext cx="1981107" cy="584287"/>
            </a:xfrm>
            <a:prstGeom prst="rect">
              <a:avLst/>
            </a:prstGeom>
            <a:noFill/>
            <a:ln w="9525">
              <a:noFill/>
              <a:miter lim="800000"/>
              <a:headEnd/>
              <a:tailEnd/>
            </a:ln>
          </p:spPr>
          <p:txBody>
            <a:bodyPr>
              <a:spAutoFit/>
            </a:bodyPr>
            <a:lstStyle/>
            <a:p>
              <a:pPr>
                <a:defRPr/>
              </a:pPr>
              <a:r>
                <a:rPr lang="en-US" sz="1600" dirty="0">
                  <a:latin typeface="+mj-lt"/>
                </a:rPr>
                <a:t>Worker “wears” sampling pump</a:t>
              </a:r>
            </a:p>
          </p:txBody>
        </p:sp>
      </p:grpSp>
      <p:sp>
        <p:nvSpPr>
          <p:cNvPr id="19" name="TextBox 10"/>
          <p:cNvSpPr txBox="1">
            <a:spLocks noChangeArrowheads="1"/>
          </p:cNvSpPr>
          <p:nvPr/>
        </p:nvSpPr>
        <p:spPr bwMode="auto">
          <a:xfrm>
            <a:off x="266700" y="6475413"/>
            <a:ext cx="1836738" cy="276225"/>
          </a:xfrm>
          <a:prstGeom prst="rect">
            <a:avLst/>
          </a:prstGeom>
          <a:noFill/>
          <a:ln w="9525">
            <a:noFill/>
            <a:miter lim="800000"/>
            <a:headEnd/>
            <a:tailEnd/>
          </a:ln>
        </p:spPr>
        <p:txBody>
          <a:bodyPr>
            <a:spAutoFit/>
          </a:bodyPr>
          <a:lstStyle/>
          <a:p>
            <a:pPr>
              <a:defRPr/>
            </a:pPr>
            <a:r>
              <a:rPr lang="en-US" sz="1200" dirty="0">
                <a:latin typeface="+mj-lt"/>
              </a:rPr>
              <a:t>Particle/Dust </a:t>
            </a:r>
            <a:r>
              <a:rPr lang="en-US" sz="1200" dirty="0" smtClean="0">
                <a:latin typeface="+mj-lt"/>
              </a:rPr>
              <a:t>Collectors</a:t>
            </a:r>
            <a:endParaRPr lang="en-US" sz="1200" dirty="0">
              <a:latin typeface="+mj-lt"/>
            </a:endParaRPr>
          </a:p>
        </p:txBody>
      </p:sp>
      <p:sp>
        <p:nvSpPr>
          <p:cNvPr id="20" name="TextBox 10"/>
          <p:cNvSpPr txBox="1">
            <a:spLocks noChangeArrowheads="1"/>
          </p:cNvSpPr>
          <p:nvPr/>
        </p:nvSpPr>
        <p:spPr bwMode="auto">
          <a:xfrm>
            <a:off x="2133600" y="6475413"/>
            <a:ext cx="1838325" cy="276225"/>
          </a:xfrm>
          <a:prstGeom prst="rect">
            <a:avLst/>
          </a:prstGeom>
          <a:noFill/>
          <a:ln w="9525">
            <a:noFill/>
            <a:miter lim="800000"/>
            <a:headEnd/>
            <a:tailEnd/>
          </a:ln>
        </p:spPr>
        <p:txBody>
          <a:bodyPr>
            <a:spAutoFit/>
          </a:bodyPr>
          <a:lstStyle/>
          <a:p>
            <a:pPr>
              <a:defRPr/>
            </a:pPr>
            <a:r>
              <a:rPr lang="en-US" sz="1200" dirty="0">
                <a:latin typeface="+mj-lt"/>
              </a:rPr>
              <a:t>Gas/Vapor </a:t>
            </a:r>
            <a:r>
              <a:rPr lang="en-US" sz="1200" dirty="0" smtClean="0">
                <a:latin typeface="+mj-lt"/>
              </a:rPr>
              <a:t>Collectors</a:t>
            </a:r>
            <a:endParaRPr lang="en-US" sz="1200" dirty="0">
              <a:latin typeface="+mj-lt"/>
            </a:endParaRPr>
          </a:p>
        </p:txBody>
      </p:sp>
      <p:cxnSp>
        <p:nvCxnSpPr>
          <p:cNvPr id="21" name="Straight Arrow Connector 20"/>
          <p:cNvCxnSpPr/>
          <p:nvPr/>
        </p:nvCxnSpPr>
        <p:spPr bwMode="auto">
          <a:xfrm flipH="1" flipV="1">
            <a:off x="744538" y="6178550"/>
            <a:ext cx="266700" cy="352425"/>
          </a:xfrm>
          <a:prstGeom prst="straightConnector1">
            <a:avLst/>
          </a:prstGeom>
          <a:ln w="38100">
            <a:solidFill>
              <a:srgbClr val="FF330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bwMode="auto">
          <a:xfrm flipV="1">
            <a:off x="2771775" y="5891213"/>
            <a:ext cx="57150" cy="598487"/>
          </a:xfrm>
          <a:prstGeom prst="straightConnector1">
            <a:avLst/>
          </a:prstGeom>
          <a:ln w="38100">
            <a:solidFill>
              <a:srgbClr val="FF3300"/>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06388" y="4330700"/>
            <a:ext cx="2133600" cy="246063"/>
          </a:xfrm>
          <a:prstGeom prst="rect">
            <a:avLst/>
          </a:prstGeom>
          <a:noFill/>
        </p:spPr>
        <p:txBody>
          <a:bodyPr>
            <a:spAutoFit/>
          </a:bodyPr>
          <a:lstStyle/>
          <a:p>
            <a:pPr>
              <a:defRPr/>
            </a:pPr>
            <a:r>
              <a:rPr lang="en-US" sz="1000" dirty="0">
                <a:latin typeface="+mj-lt"/>
              </a:rPr>
              <a:t>Photos by National Jewish Health</a:t>
            </a:r>
          </a:p>
        </p:txBody>
      </p:sp>
      <p:sp>
        <p:nvSpPr>
          <p:cNvPr id="108558" name="Slide Number Placeholder 5"/>
          <p:cNvSpPr>
            <a:spLocks noGrp="1"/>
          </p:cNvSpPr>
          <p:nvPr>
            <p:ph type="sldNum" sz="quarter" idx="12"/>
          </p:nvPr>
        </p:nvSpPr>
        <p:spPr>
          <a:noFill/>
        </p:spPr>
        <p:txBody>
          <a:bodyPr/>
          <a:lstStyle/>
          <a:p>
            <a:fld id="{856E7A53-B28C-4E25-913A-EDAA329720CA}" type="slidenum">
              <a:rPr lang="en-US" smtClean="0"/>
              <a:pPr/>
              <a:t>44</a:t>
            </a:fld>
            <a:endParaRPr lang="en-US" smtClean="0"/>
          </a:p>
        </p:txBody>
      </p:sp>
      <p:sp>
        <p:nvSpPr>
          <p:cNvPr id="24" name="Rounded Rectangle 23"/>
          <p:cNvSpPr/>
          <p:nvPr/>
        </p:nvSpPr>
        <p:spPr>
          <a:xfrm>
            <a:off x="4104056" y="5841275"/>
            <a:ext cx="4791456" cy="672238"/>
          </a:xfrm>
          <a:prstGeom prst="round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Text Box 5"/>
          <p:cNvSpPr txBox="1">
            <a:spLocks noChangeArrowheads="1"/>
          </p:cNvSpPr>
          <p:nvPr/>
        </p:nvSpPr>
        <p:spPr bwMode="auto">
          <a:xfrm>
            <a:off x="4037991" y="5836405"/>
            <a:ext cx="4923356" cy="677108"/>
          </a:xfrm>
          <a:prstGeom prst="rect">
            <a:avLst/>
          </a:prstGeom>
          <a:noFill/>
          <a:ln w="9525">
            <a:noFill/>
            <a:miter lim="800000"/>
            <a:headEnd/>
            <a:tailEnd/>
          </a:ln>
        </p:spPr>
        <p:txBody>
          <a:bodyPr wrap="square">
            <a:spAutoFit/>
          </a:bodyPr>
          <a:lstStyle/>
          <a:p>
            <a:pPr algn="ctr" eaLnBrk="1" hangingPunct="1">
              <a:defRPr/>
            </a:pPr>
            <a:r>
              <a:rPr lang="en-US" dirty="0" smtClean="0">
                <a:latin typeface="+mn-lt"/>
              </a:rPr>
              <a:t>Exposures can change depending on the tasks performed and the products produced.</a:t>
            </a:r>
            <a:endParaRPr lang="en-US" sz="2000" dirty="0"/>
          </a:p>
        </p:txBody>
      </p:sp>
    </p:spTree>
    <p:custDataLst>
      <p:tags r:id="rId1"/>
    </p:custData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2"/>
          <p:cNvSpPr>
            <a:spLocks noGrp="1" noChangeArrowheads="1"/>
          </p:cNvSpPr>
          <p:nvPr>
            <p:ph type="title"/>
          </p:nvPr>
        </p:nvSpPr>
        <p:spPr/>
        <p:txBody>
          <a:bodyPr/>
          <a:lstStyle/>
          <a:p>
            <a:pPr eaLnBrk="1" hangingPunct="1"/>
            <a:r>
              <a:rPr lang="en-US" sz="3200" dirty="0" smtClean="0"/>
              <a:t>What does the level of exposure depend on?</a:t>
            </a:r>
          </a:p>
        </p:txBody>
      </p:sp>
      <p:sp>
        <p:nvSpPr>
          <p:cNvPr id="110594" name="Rectangle 3"/>
          <p:cNvSpPr>
            <a:spLocks noGrp="1" noChangeArrowheads="1"/>
          </p:cNvSpPr>
          <p:nvPr>
            <p:ph type="body" idx="1"/>
          </p:nvPr>
        </p:nvSpPr>
        <p:spPr>
          <a:xfrm>
            <a:off x="3379622" y="1284427"/>
            <a:ext cx="5610757" cy="3276600"/>
          </a:xfrm>
        </p:spPr>
        <p:txBody>
          <a:bodyPr/>
          <a:lstStyle/>
          <a:p>
            <a:pPr eaLnBrk="1" hangingPunct="1">
              <a:lnSpc>
                <a:spcPct val="80000"/>
              </a:lnSpc>
            </a:pPr>
            <a:r>
              <a:rPr lang="en-US" sz="2400" dirty="0" smtClean="0"/>
              <a:t>Amount of “High Priority” flavoring used</a:t>
            </a:r>
          </a:p>
          <a:p>
            <a:pPr eaLnBrk="1" hangingPunct="1">
              <a:lnSpc>
                <a:spcPct val="80000"/>
              </a:lnSpc>
            </a:pPr>
            <a:r>
              <a:rPr lang="en-US" sz="2400" dirty="0" smtClean="0"/>
              <a:t>Amount of time exposed</a:t>
            </a:r>
          </a:p>
          <a:p>
            <a:pPr eaLnBrk="1" hangingPunct="1">
              <a:lnSpc>
                <a:spcPct val="80000"/>
              </a:lnSpc>
            </a:pPr>
            <a:r>
              <a:rPr lang="en-US" sz="2400" dirty="0" smtClean="0"/>
              <a:t>How well the vessels are sealed</a:t>
            </a:r>
          </a:p>
          <a:p>
            <a:pPr eaLnBrk="1" hangingPunct="1">
              <a:lnSpc>
                <a:spcPct val="80000"/>
              </a:lnSpc>
            </a:pPr>
            <a:r>
              <a:rPr lang="en-US" sz="2400" dirty="0" smtClean="0"/>
              <a:t>Ventilation</a:t>
            </a:r>
          </a:p>
          <a:p>
            <a:pPr eaLnBrk="1" hangingPunct="1">
              <a:lnSpc>
                <a:spcPct val="80000"/>
              </a:lnSpc>
            </a:pPr>
            <a:r>
              <a:rPr lang="en-US" sz="2400" dirty="0" smtClean="0"/>
              <a:t>Liquids</a:t>
            </a:r>
          </a:p>
          <a:p>
            <a:pPr lvl="1" eaLnBrk="1" hangingPunct="1">
              <a:lnSpc>
                <a:spcPct val="80000"/>
              </a:lnSpc>
            </a:pPr>
            <a:r>
              <a:rPr lang="en-US" sz="2000" dirty="0" smtClean="0"/>
              <a:t>Pouring distance</a:t>
            </a:r>
          </a:p>
          <a:p>
            <a:pPr lvl="1" eaLnBrk="1" hangingPunct="1">
              <a:lnSpc>
                <a:spcPct val="80000"/>
              </a:lnSpc>
            </a:pPr>
            <a:r>
              <a:rPr lang="en-US" sz="2000" dirty="0" smtClean="0"/>
              <a:t>Use of funnels</a:t>
            </a:r>
          </a:p>
          <a:p>
            <a:pPr eaLnBrk="1" hangingPunct="1">
              <a:lnSpc>
                <a:spcPct val="80000"/>
              </a:lnSpc>
            </a:pPr>
            <a:r>
              <a:rPr lang="en-US" sz="2400" dirty="0" smtClean="0"/>
              <a:t>Powders </a:t>
            </a:r>
          </a:p>
          <a:p>
            <a:pPr lvl="1" eaLnBrk="1" hangingPunct="1">
              <a:lnSpc>
                <a:spcPct val="80000"/>
              </a:lnSpc>
            </a:pPr>
            <a:r>
              <a:rPr lang="en-US" sz="2000" dirty="0" smtClean="0"/>
              <a:t>Hand scooping</a:t>
            </a:r>
            <a:endParaRPr lang="en-US" sz="2000" dirty="0"/>
          </a:p>
          <a:p>
            <a:pPr lvl="1" eaLnBrk="1" hangingPunct="1">
              <a:lnSpc>
                <a:spcPct val="80000"/>
              </a:lnSpc>
            </a:pPr>
            <a:r>
              <a:rPr lang="en-US" sz="2000" dirty="0" smtClean="0"/>
              <a:t>Sifting</a:t>
            </a:r>
          </a:p>
          <a:p>
            <a:pPr lvl="1" eaLnBrk="1" hangingPunct="1">
              <a:lnSpc>
                <a:spcPct val="80000"/>
              </a:lnSpc>
            </a:pPr>
            <a:r>
              <a:rPr lang="en-US" sz="2000" dirty="0" smtClean="0"/>
              <a:t>Packaging</a:t>
            </a:r>
          </a:p>
        </p:txBody>
      </p:sp>
      <p:sp>
        <p:nvSpPr>
          <p:cNvPr id="6" name="TextBox 5"/>
          <p:cNvSpPr txBox="1"/>
          <p:nvPr/>
        </p:nvSpPr>
        <p:spPr>
          <a:xfrm>
            <a:off x="724205" y="6046011"/>
            <a:ext cx="2340769" cy="184666"/>
          </a:xfrm>
          <a:prstGeom prst="rect">
            <a:avLst/>
          </a:prstGeom>
          <a:noFill/>
        </p:spPr>
        <p:txBody>
          <a:bodyPr wrap="square">
            <a:spAutoFit/>
          </a:bodyPr>
          <a:lstStyle/>
          <a:p>
            <a:pPr>
              <a:defRPr/>
            </a:pPr>
            <a:r>
              <a:rPr lang="en-US" sz="600" dirty="0" smtClean="0">
                <a:latin typeface="+mj-lt"/>
              </a:rPr>
              <a:t>Photo used by National Jewish Health with written permission.</a:t>
            </a:r>
            <a:endParaRPr lang="en-US" sz="600" dirty="0">
              <a:latin typeface="+mj-lt"/>
            </a:endParaRPr>
          </a:p>
        </p:txBody>
      </p:sp>
      <p:sp>
        <p:nvSpPr>
          <p:cNvPr id="110597" name="Slide Number Placeholder 3"/>
          <p:cNvSpPr>
            <a:spLocks noGrp="1"/>
          </p:cNvSpPr>
          <p:nvPr>
            <p:ph type="sldNum" sz="quarter" idx="12"/>
          </p:nvPr>
        </p:nvSpPr>
        <p:spPr>
          <a:noFill/>
        </p:spPr>
        <p:txBody>
          <a:bodyPr/>
          <a:lstStyle/>
          <a:p>
            <a:fld id="{5134E538-A60E-4A78-850C-DB2CF6F1F52A}" type="slidenum">
              <a:rPr lang="en-US" smtClean="0"/>
              <a:pPr/>
              <a:t>45</a:t>
            </a:fld>
            <a:endParaRPr lang="en-US" smtClean="0"/>
          </a:p>
        </p:txBody>
      </p:sp>
      <p:pic>
        <p:nvPicPr>
          <p:cNvPr id="2" name="Picture 1"/>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724205" y="1228952"/>
            <a:ext cx="2340770" cy="4817059"/>
          </a:xfrm>
          <a:prstGeom prst="rect">
            <a:avLst/>
          </a:prstGeom>
        </p:spPr>
      </p:pic>
      <p:sp>
        <p:nvSpPr>
          <p:cNvPr id="8" name="Rounded Rectangle 7"/>
          <p:cNvSpPr/>
          <p:nvPr/>
        </p:nvSpPr>
        <p:spPr>
          <a:xfrm>
            <a:off x="3375405" y="5547893"/>
            <a:ext cx="5519877" cy="672798"/>
          </a:xfrm>
          <a:prstGeom prst="round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Text Box 5"/>
          <p:cNvSpPr txBox="1">
            <a:spLocks noChangeArrowheads="1"/>
          </p:cNvSpPr>
          <p:nvPr/>
        </p:nvSpPr>
        <p:spPr bwMode="auto">
          <a:xfrm>
            <a:off x="3284209" y="5521078"/>
            <a:ext cx="5611074" cy="677108"/>
          </a:xfrm>
          <a:prstGeom prst="rect">
            <a:avLst/>
          </a:prstGeom>
          <a:noFill/>
          <a:ln w="9525">
            <a:noFill/>
            <a:miter lim="800000"/>
            <a:headEnd/>
            <a:tailEnd/>
          </a:ln>
        </p:spPr>
        <p:txBody>
          <a:bodyPr wrap="square">
            <a:spAutoFit/>
          </a:bodyPr>
          <a:lstStyle/>
          <a:p>
            <a:pPr algn="ctr" eaLnBrk="1" hangingPunct="1">
              <a:defRPr/>
            </a:pPr>
            <a:r>
              <a:rPr lang="en-US" dirty="0" smtClean="0">
                <a:latin typeface="+mn-lt"/>
              </a:rPr>
              <a:t>Short-term high exposures AND longer term lower exposures are both important.</a:t>
            </a:r>
            <a:endParaRPr lang="en-US" sz="2000" dirty="0"/>
          </a:p>
        </p:txBody>
      </p:sp>
    </p:spTree>
    <p:custDataLst>
      <p:tags r:id="rId1"/>
    </p:custData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7"/>
          <p:cNvSpPr>
            <a:spLocks noChangeArrowheads="1"/>
          </p:cNvSpPr>
          <p:nvPr/>
        </p:nvSpPr>
        <p:spPr bwMode="auto">
          <a:xfrm>
            <a:off x="4710991" y="5631364"/>
            <a:ext cx="2303836" cy="200055"/>
          </a:xfrm>
          <a:prstGeom prst="rect">
            <a:avLst/>
          </a:prstGeom>
          <a:noFill/>
          <a:ln w="9525">
            <a:noFill/>
            <a:miter lim="800000"/>
            <a:headEnd/>
            <a:tailEnd/>
          </a:ln>
        </p:spPr>
        <p:txBody>
          <a:bodyPr wrap="none">
            <a:spAutoFit/>
          </a:bodyPr>
          <a:lstStyle/>
          <a:p>
            <a:r>
              <a:rPr lang="en-US" sz="600" dirty="0">
                <a:latin typeface="+mn-lt"/>
              </a:rPr>
              <a:t>Photo </a:t>
            </a:r>
            <a:r>
              <a:rPr lang="en-US" sz="600" dirty="0" smtClean="0">
                <a:latin typeface="+mn-lt"/>
              </a:rPr>
              <a:t>used by National Jewish Health with written permission</a:t>
            </a:r>
            <a:r>
              <a:rPr lang="en-US" sz="700" dirty="0" smtClean="0">
                <a:latin typeface="+mn-lt"/>
              </a:rPr>
              <a:t>.</a:t>
            </a:r>
            <a:endParaRPr lang="en-US" sz="700" dirty="0">
              <a:solidFill>
                <a:schemeClr val="tx2"/>
              </a:solidFill>
              <a:latin typeface="+mn-lt"/>
            </a:endParaRPr>
          </a:p>
        </p:txBody>
      </p:sp>
      <p:grpSp>
        <p:nvGrpSpPr>
          <p:cNvPr id="5" name="Group 4"/>
          <p:cNvGrpSpPr/>
          <p:nvPr/>
        </p:nvGrpSpPr>
        <p:grpSpPr>
          <a:xfrm>
            <a:off x="239591" y="1201380"/>
            <a:ext cx="4471400" cy="2600300"/>
            <a:chOff x="225610" y="1222440"/>
            <a:chExt cx="4471400" cy="2600300"/>
          </a:xfrm>
        </p:grpSpPr>
        <p:sp>
          <p:nvSpPr>
            <p:cNvPr id="16" name="Rectangle 15"/>
            <p:cNvSpPr/>
            <p:nvPr/>
          </p:nvSpPr>
          <p:spPr>
            <a:xfrm>
              <a:off x="2896819" y="2539964"/>
              <a:ext cx="1792224" cy="715287"/>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896819" y="2289645"/>
              <a:ext cx="1792224" cy="250320"/>
            </a:xfrm>
            <a:prstGeom prst="rect">
              <a:avLst/>
            </a:prstGeom>
            <a:solidFill>
              <a:srgbClr val="ABDB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896819" y="2039325"/>
              <a:ext cx="1792224" cy="250320"/>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2626157" y="1247242"/>
              <a:ext cx="2062886" cy="288950"/>
            </a:xfrm>
            <a:prstGeom prst="round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rot="5400000">
              <a:off x="321399" y="1164258"/>
              <a:ext cx="2113872" cy="2305449"/>
            </a:xfrm>
            <a:prstGeom prst="rect">
              <a:avLst/>
            </a:prstGeom>
          </p:spPr>
        </p:pic>
        <p:sp>
          <p:nvSpPr>
            <p:cNvPr id="11" name="Rectangle 3"/>
            <p:cNvSpPr txBox="1">
              <a:spLocks noChangeArrowheads="1"/>
            </p:cNvSpPr>
            <p:nvPr/>
          </p:nvSpPr>
          <p:spPr bwMode="auto">
            <a:xfrm>
              <a:off x="2472428" y="2017923"/>
              <a:ext cx="2216506" cy="180481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lnSpc>
                  <a:spcPct val="80000"/>
                </a:lnSpc>
              </a:pPr>
              <a:r>
                <a:rPr lang="en-US" sz="1600" dirty="0" smtClean="0"/>
                <a:t>0.91 ppm (n=63)</a:t>
              </a:r>
            </a:p>
            <a:p>
              <a:pPr eaLnBrk="1" hangingPunct="1">
                <a:lnSpc>
                  <a:spcPct val="80000"/>
                </a:lnSpc>
              </a:pPr>
              <a:r>
                <a:rPr lang="en-US" sz="1600" dirty="0" smtClean="0"/>
                <a:t>0.99 ppm (n=2)</a:t>
              </a:r>
            </a:p>
            <a:p>
              <a:pPr eaLnBrk="1" hangingPunct="1">
                <a:lnSpc>
                  <a:spcPct val="80000"/>
                </a:lnSpc>
              </a:pPr>
              <a:r>
                <a:rPr lang="en-US" sz="1600" dirty="0" smtClean="0"/>
                <a:t>0.46 ppm (n=3)</a:t>
              </a:r>
            </a:p>
            <a:p>
              <a:pPr eaLnBrk="1" hangingPunct="1">
                <a:lnSpc>
                  <a:spcPct val="80000"/>
                </a:lnSpc>
              </a:pPr>
              <a:r>
                <a:rPr lang="en-US" sz="1600" dirty="0" smtClean="0"/>
                <a:t>0.099 ppm (n=21)</a:t>
              </a:r>
            </a:p>
            <a:p>
              <a:pPr eaLnBrk="1" hangingPunct="1">
                <a:lnSpc>
                  <a:spcPct val="80000"/>
                </a:lnSpc>
              </a:pPr>
              <a:r>
                <a:rPr lang="en-US" sz="1600" dirty="0" smtClean="0"/>
                <a:t>0.030 ppm (n=2)</a:t>
              </a:r>
            </a:p>
          </p:txBody>
        </p:sp>
        <p:sp>
          <p:nvSpPr>
            <p:cNvPr id="13" name="TextBox 12"/>
            <p:cNvSpPr txBox="1"/>
            <p:nvPr/>
          </p:nvSpPr>
          <p:spPr>
            <a:xfrm>
              <a:off x="2634124" y="1222440"/>
              <a:ext cx="2062886" cy="338554"/>
            </a:xfrm>
            <a:prstGeom prst="rect">
              <a:avLst/>
            </a:prstGeom>
            <a:noFill/>
          </p:spPr>
          <p:txBody>
            <a:bodyPr wrap="square" rtlCol="0">
              <a:spAutoFit/>
            </a:bodyPr>
            <a:lstStyle/>
            <a:p>
              <a:r>
                <a:rPr lang="en-US" sz="1600" dirty="0" smtClean="0"/>
                <a:t>Liquid Compounding</a:t>
              </a:r>
              <a:endParaRPr lang="en-US" sz="1600" dirty="0"/>
            </a:p>
          </p:txBody>
        </p:sp>
        <p:sp>
          <p:nvSpPr>
            <p:cNvPr id="20" name="TextBox 19"/>
            <p:cNvSpPr txBox="1"/>
            <p:nvPr/>
          </p:nvSpPr>
          <p:spPr>
            <a:xfrm>
              <a:off x="2721254" y="1527273"/>
              <a:ext cx="1967789" cy="523220"/>
            </a:xfrm>
            <a:prstGeom prst="rect">
              <a:avLst/>
            </a:prstGeom>
            <a:noFill/>
          </p:spPr>
          <p:txBody>
            <a:bodyPr wrap="square" rtlCol="0">
              <a:spAutoFit/>
            </a:bodyPr>
            <a:lstStyle/>
            <a:p>
              <a:pPr algn="ctr"/>
              <a:r>
                <a:rPr lang="en-US" sz="1400" dirty="0" smtClean="0"/>
                <a:t>Average </a:t>
              </a:r>
            </a:p>
            <a:p>
              <a:pPr algn="ctr"/>
              <a:r>
                <a:rPr lang="en-US" sz="1400" dirty="0" smtClean="0"/>
                <a:t>8-Hour Exposures</a:t>
              </a:r>
              <a:endParaRPr lang="en-US" sz="1400" dirty="0"/>
            </a:p>
          </p:txBody>
        </p:sp>
        <p:sp>
          <p:nvSpPr>
            <p:cNvPr id="53" name="Rectangle 7"/>
            <p:cNvSpPr>
              <a:spLocks noChangeArrowheads="1"/>
            </p:cNvSpPr>
            <p:nvPr/>
          </p:nvSpPr>
          <p:spPr bwMode="auto">
            <a:xfrm>
              <a:off x="238637" y="3320175"/>
              <a:ext cx="2303836" cy="200055"/>
            </a:xfrm>
            <a:prstGeom prst="rect">
              <a:avLst/>
            </a:prstGeom>
            <a:noFill/>
            <a:ln w="9525">
              <a:noFill/>
              <a:miter lim="800000"/>
              <a:headEnd/>
              <a:tailEnd/>
            </a:ln>
          </p:spPr>
          <p:txBody>
            <a:bodyPr wrap="none">
              <a:spAutoFit/>
            </a:bodyPr>
            <a:lstStyle/>
            <a:p>
              <a:r>
                <a:rPr lang="en-US" sz="600" dirty="0">
                  <a:latin typeface="+mn-lt"/>
                </a:rPr>
                <a:t>Photo </a:t>
              </a:r>
              <a:r>
                <a:rPr lang="en-US" sz="600" dirty="0" smtClean="0">
                  <a:latin typeface="+mn-lt"/>
                </a:rPr>
                <a:t>used by National Jewish Health with written permission</a:t>
              </a:r>
              <a:r>
                <a:rPr lang="en-US" sz="700" dirty="0" smtClean="0">
                  <a:latin typeface="+mn-lt"/>
                </a:rPr>
                <a:t>.</a:t>
              </a:r>
              <a:endParaRPr lang="en-US" sz="700" dirty="0">
                <a:solidFill>
                  <a:schemeClr val="tx2"/>
                </a:solidFill>
                <a:latin typeface="+mn-lt"/>
              </a:endParaRPr>
            </a:p>
          </p:txBody>
        </p:sp>
      </p:grpSp>
      <p:sp>
        <p:nvSpPr>
          <p:cNvPr id="2" name="Title 1"/>
          <p:cNvSpPr>
            <a:spLocks noGrp="1"/>
          </p:cNvSpPr>
          <p:nvPr>
            <p:ph type="title"/>
          </p:nvPr>
        </p:nvSpPr>
        <p:spPr>
          <a:xfrm>
            <a:off x="146913" y="52328"/>
            <a:ext cx="5390694" cy="1143000"/>
          </a:xfrm>
        </p:spPr>
        <p:txBody>
          <a:bodyPr/>
          <a:lstStyle/>
          <a:p>
            <a:r>
              <a:rPr lang="en-US" sz="2800" dirty="0" smtClean="0"/>
              <a:t>What levels of </a:t>
            </a:r>
            <a:r>
              <a:rPr lang="en-US" sz="2800" dirty="0" err="1" smtClean="0"/>
              <a:t>diacetyl</a:t>
            </a:r>
            <a:r>
              <a:rPr lang="en-US" sz="2800" dirty="0" smtClean="0"/>
              <a:t> have</a:t>
            </a:r>
            <a:br>
              <a:rPr lang="en-US" sz="2800" dirty="0" smtClean="0"/>
            </a:br>
            <a:r>
              <a:rPr lang="en-US" sz="2800" dirty="0" smtClean="0"/>
              <a:t>been measured in flavorings?</a:t>
            </a:r>
            <a:endParaRPr lang="en-US" sz="2800" dirty="0"/>
          </a:p>
        </p:txBody>
      </p:sp>
      <p:sp>
        <p:nvSpPr>
          <p:cNvPr id="4" name="Slide Number Placeholder 3"/>
          <p:cNvSpPr>
            <a:spLocks noGrp="1"/>
          </p:cNvSpPr>
          <p:nvPr>
            <p:ph type="sldNum" sz="quarter" idx="12"/>
          </p:nvPr>
        </p:nvSpPr>
        <p:spPr/>
        <p:txBody>
          <a:bodyPr/>
          <a:lstStyle/>
          <a:p>
            <a:pPr>
              <a:defRPr/>
            </a:pPr>
            <a:fld id="{6E98F4E7-E56C-4815-8885-EF809F2E4628}" type="slidenum">
              <a:rPr lang="en-US" smtClean="0"/>
              <a:pPr>
                <a:defRPr/>
              </a:pPr>
              <a:t>46</a:t>
            </a:fld>
            <a:endParaRPr lang="en-US" dirty="0"/>
          </a:p>
        </p:txBody>
      </p:sp>
      <p:grpSp>
        <p:nvGrpSpPr>
          <p:cNvPr id="49" name="Group 48"/>
          <p:cNvGrpSpPr/>
          <p:nvPr/>
        </p:nvGrpSpPr>
        <p:grpSpPr>
          <a:xfrm>
            <a:off x="5601704" y="185328"/>
            <a:ext cx="3372308" cy="880241"/>
            <a:chOff x="5349330" y="5774141"/>
            <a:chExt cx="3372308" cy="880241"/>
          </a:xfrm>
        </p:grpSpPr>
        <p:sp>
          <p:nvSpPr>
            <p:cNvPr id="17" name="Rectangle 16"/>
            <p:cNvSpPr/>
            <p:nvPr/>
          </p:nvSpPr>
          <p:spPr>
            <a:xfrm>
              <a:off x="5414006" y="5848536"/>
              <a:ext cx="896112" cy="250320"/>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NJH</a:t>
              </a:r>
              <a:endParaRPr lang="en-US" dirty="0">
                <a:solidFill>
                  <a:schemeClr val="tx1"/>
                </a:solidFill>
              </a:endParaRPr>
            </a:p>
          </p:txBody>
        </p:sp>
        <p:sp>
          <p:nvSpPr>
            <p:cNvPr id="18" name="Rectangle 17"/>
            <p:cNvSpPr/>
            <p:nvPr/>
          </p:nvSpPr>
          <p:spPr>
            <a:xfrm>
              <a:off x="5414006" y="6089102"/>
              <a:ext cx="896112" cy="25032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OSHA</a:t>
              </a:r>
              <a:endParaRPr lang="en-US" dirty="0">
                <a:solidFill>
                  <a:schemeClr val="tx1"/>
                </a:solidFill>
              </a:endParaRPr>
            </a:p>
          </p:txBody>
        </p:sp>
        <p:sp>
          <p:nvSpPr>
            <p:cNvPr id="19" name="Rectangle 18"/>
            <p:cNvSpPr/>
            <p:nvPr/>
          </p:nvSpPr>
          <p:spPr>
            <a:xfrm>
              <a:off x="5414006" y="6339422"/>
              <a:ext cx="896112" cy="25032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NIOSH</a:t>
              </a:r>
              <a:endParaRPr lang="en-US" dirty="0">
                <a:solidFill>
                  <a:schemeClr val="tx1"/>
                </a:solidFill>
              </a:endParaRPr>
            </a:p>
          </p:txBody>
        </p:sp>
        <p:sp>
          <p:nvSpPr>
            <p:cNvPr id="45" name="Rounded Rectangle 44"/>
            <p:cNvSpPr/>
            <p:nvPr/>
          </p:nvSpPr>
          <p:spPr>
            <a:xfrm>
              <a:off x="5349330" y="5774142"/>
              <a:ext cx="3313786" cy="880240"/>
            </a:xfrm>
            <a:prstGeom prst="roundRect">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6" name="Rectangle 45"/>
            <p:cNvSpPr/>
            <p:nvPr/>
          </p:nvSpPr>
          <p:spPr>
            <a:xfrm>
              <a:off x="6371720" y="5774141"/>
              <a:ext cx="2349918" cy="880241"/>
            </a:xfrm>
            <a:prstGeom prst="rect">
              <a:avLst/>
            </a:prstGeom>
          </p:spPr>
          <p:txBody>
            <a:bodyPr wrap="square">
              <a:spAutoFit/>
            </a:bodyPr>
            <a:lstStyle/>
            <a:p>
              <a:pPr>
                <a:lnSpc>
                  <a:spcPct val="80000"/>
                </a:lnSpc>
                <a:spcBef>
                  <a:spcPts val="0"/>
                </a:spcBef>
                <a:defRPr/>
              </a:pPr>
              <a:r>
                <a:rPr lang="en-US" sz="1600" kern="0" dirty="0" smtClean="0">
                  <a:solidFill>
                    <a:srgbClr val="000000"/>
                  </a:solidFill>
                  <a:latin typeface="Tahoma"/>
                  <a:cs typeface="Tahoma" pitchFamily="34" charset="0"/>
                </a:rPr>
                <a:t>8-Hour Exposure Limits</a:t>
              </a:r>
            </a:p>
            <a:p>
              <a:pPr marL="342900" indent="-342900">
                <a:lnSpc>
                  <a:spcPct val="80000"/>
                </a:lnSpc>
                <a:spcBef>
                  <a:spcPts val="0"/>
                </a:spcBef>
                <a:buFontTx/>
                <a:buChar char="•"/>
                <a:defRPr/>
              </a:pPr>
              <a:r>
                <a:rPr lang="en-US" sz="1600" kern="0" dirty="0" smtClean="0">
                  <a:solidFill>
                    <a:srgbClr val="000000"/>
                  </a:solidFill>
                  <a:latin typeface="Tahoma"/>
                  <a:cs typeface="Tahoma" pitchFamily="34" charset="0"/>
                </a:rPr>
                <a:t>NIOSH: </a:t>
              </a:r>
              <a:r>
                <a:rPr lang="en-US" sz="1400" kern="0" dirty="0" smtClean="0">
                  <a:solidFill>
                    <a:srgbClr val="000000"/>
                  </a:solidFill>
                  <a:latin typeface="Tahoma"/>
                  <a:cs typeface="Tahoma" pitchFamily="34" charset="0"/>
                </a:rPr>
                <a:t>0.005 </a:t>
              </a:r>
              <a:r>
                <a:rPr lang="en-US" sz="1400" kern="0" dirty="0">
                  <a:solidFill>
                    <a:srgbClr val="000000"/>
                  </a:solidFill>
                  <a:latin typeface="Tahoma"/>
                  <a:cs typeface="Tahoma" pitchFamily="34" charset="0"/>
                </a:rPr>
                <a:t>ppm</a:t>
              </a:r>
            </a:p>
            <a:p>
              <a:pPr marL="342900" indent="-342900">
                <a:lnSpc>
                  <a:spcPct val="80000"/>
                </a:lnSpc>
                <a:spcBef>
                  <a:spcPts val="0"/>
                </a:spcBef>
                <a:buFontTx/>
                <a:buChar char="•"/>
                <a:defRPr/>
              </a:pPr>
              <a:r>
                <a:rPr lang="en-US" sz="1600" kern="0" dirty="0" smtClean="0">
                  <a:solidFill>
                    <a:srgbClr val="000000"/>
                  </a:solidFill>
                  <a:latin typeface="Tahoma"/>
                  <a:cs typeface="Tahoma" pitchFamily="34" charset="0"/>
                </a:rPr>
                <a:t>ACGIH:</a:t>
              </a:r>
              <a:r>
                <a:rPr lang="en-US" sz="1400" kern="0" dirty="0" smtClean="0">
                  <a:solidFill>
                    <a:srgbClr val="000000"/>
                  </a:solidFill>
                  <a:latin typeface="Tahoma"/>
                  <a:cs typeface="Tahoma" pitchFamily="34" charset="0"/>
                </a:rPr>
                <a:t> </a:t>
              </a:r>
              <a:r>
                <a:rPr lang="en-US" sz="1400" kern="0" dirty="0">
                  <a:solidFill>
                    <a:srgbClr val="000000"/>
                  </a:solidFill>
                  <a:latin typeface="Tahoma"/>
                  <a:cs typeface="Tahoma" pitchFamily="34" charset="0"/>
                </a:rPr>
                <a:t>0.01 ppm</a:t>
              </a:r>
            </a:p>
            <a:p>
              <a:pPr marL="342900" indent="-342900">
                <a:lnSpc>
                  <a:spcPct val="80000"/>
                </a:lnSpc>
                <a:spcBef>
                  <a:spcPts val="0"/>
                </a:spcBef>
                <a:buFontTx/>
                <a:buChar char="•"/>
                <a:defRPr/>
              </a:pPr>
              <a:r>
                <a:rPr lang="en-US" sz="1600" kern="0" dirty="0" smtClean="0">
                  <a:solidFill>
                    <a:srgbClr val="000000"/>
                  </a:solidFill>
                  <a:latin typeface="Tahoma"/>
                  <a:cs typeface="Tahoma" pitchFamily="34" charset="0"/>
                </a:rPr>
                <a:t>TERA: </a:t>
              </a:r>
              <a:r>
                <a:rPr lang="en-US" sz="1400" kern="0" dirty="0" smtClean="0">
                  <a:solidFill>
                    <a:srgbClr val="000000"/>
                  </a:solidFill>
                  <a:latin typeface="Tahoma"/>
                  <a:cs typeface="Tahoma" pitchFamily="34" charset="0"/>
                </a:rPr>
                <a:t>0.2 </a:t>
              </a:r>
              <a:r>
                <a:rPr lang="en-US" sz="1400" kern="0" dirty="0">
                  <a:solidFill>
                    <a:srgbClr val="000000"/>
                  </a:solidFill>
                  <a:latin typeface="Tahoma"/>
                  <a:cs typeface="Tahoma" pitchFamily="34" charset="0"/>
                </a:rPr>
                <a:t>ppm</a:t>
              </a:r>
            </a:p>
          </p:txBody>
        </p:sp>
      </p:grpSp>
      <p:sp>
        <p:nvSpPr>
          <p:cNvPr id="47" name="Rounded Rectangle 46"/>
          <p:cNvSpPr/>
          <p:nvPr/>
        </p:nvSpPr>
        <p:spPr>
          <a:xfrm>
            <a:off x="687629" y="5816796"/>
            <a:ext cx="8046720" cy="373295"/>
          </a:xfrm>
          <a:prstGeom prst="round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8" name="Text Box 5"/>
          <p:cNvSpPr txBox="1">
            <a:spLocks noChangeArrowheads="1"/>
          </p:cNvSpPr>
          <p:nvPr/>
        </p:nvSpPr>
        <p:spPr bwMode="auto">
          <a:xfrm>
            <a:off x="811987" y="5789981"/>
            <a:ext cx="7754112" cy="400110"/>
          </a:xfrm>
          <a:prstGeom prst="rect">
            <a:avLst/>
          </a:prstGeom>
          <a:noFill/>
          <a:ln w="9525">
            <a:noFill/>
            <a:miter lim="800000"/>
            <a:headEnd/>
            <a:tailEnd/>
          </a:ln>
        </p:spPr>
        <p:txBody>
          <a:bodyPr wrap="square">
            <a:spAutoFit/>
          </a:bodyPr>
          <a:lstStyle/>
          <a:p>
            <a:pPr algn="ctr" eaLnBrk="1" hangingPunct="1">
              <a:defRPr/>
            </a:pPr>
            <a:r>
              <a:rPr lang="en-US" dirty="0" smtClean="0">
                <a:latin typeface="+mn-lt"/>
              </a:rPr>
              <a:t>Many flavor worker tasks have short-term </a:t>
            </a:r>
            <a:r>
              <a:rPr lang="en-US" dirty="0" err="1" smtClean="0">
                <a:latin typeface="+mn-lt"/>
              </a:rPr>
              <a:t>diacetyl</a:t>
            </a:r>
            <a:r>
              <a:rPr lang="en-US" dirty="0" smtClean="0">
                <a:latin typeface="+mn-lt"/>
              </a:rPr>
              <a:t> exposures over 2 ppm.</a:t>
            </a:r>
            <a:endParaRPr lang="en-US" sz="2000" dirty="0"/>
          </a:p>
        </p:txBody>
      </p:sp>
      <p:sp>
        <p:nvSpPr>
          <p:cNvPr id="50" name="Rounded Rectangle 49"/>
          <p:cNvSpPr/>
          <p:nvPr/>
        </p:nvSpPr>
        <p:spPr>
          <a:xfrm>
            <a:off x="687629" y="6281524"/>
            <a:ext cx="8046720" cy="373295"/>
          </a:xfrm>
          <a:prstGeom prst="round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1" name="Text Box 5"/>
          <p:cNvSpPr txBox="1">
            <a:spLocks noChangeArrowheads="1"/>
          </p:cNvSpPr>
          <p:nvPr/>
        </p:nvSpPr>
        <p:spPr bwMode="auto">
          <a:xfrm>
            <a:off x="811987" y="6254709"/>
            <a:ext cx="7754112" cy="400110"/>
          </a:xfrm>
          <a:prstGeom prst="rect">
            <a:avLst/>
          </a:prstGeom>
          <a:noFill/>
          <a:ln w="9525">
            <a:noFill/>
            <a:miter lim="800000"/>
            <a:headEnd/>
            <a:tailEnd/>
          </a:ln>
        </p:spPr>
        <p:txBody>
          <a:bodyPr wrap="square">
            <a:spAutoFit/>
          </a:bodyPr>
          <a:lstStyle/>
          <a:p>
            <a:pPr algn="ctr" eaLnBrk="1" hangingPunct="1">
              <a:defRPr/>
            </a:pPr>
            <a:r>
              <a:rPr lang="en-US" dirty="0" smtClean="0">
                <a:latin typeface="+mn-lt"/>
              </a:rPr>
              <a:t>Little information available on exposures to other “High Priority” flavorings.</a:t>
            </a:r>
            <a:endParaRPr lang="en-US" sz="2000" dirty="0"/>
          </a:p>
        </p:txBody>
      </p:sp>
      <p:grpSp>
        <p:nvGrpSpPr>
          <p:cNvPr id="64" name="Group 63"/>
          <p:cNvGrpSpPr/>
          <p:nvPr/>
        </p:nvGrpSpPr>
        <p:grpSpPr>
          <a:xfrm>
            <a:off x="4707333" y="1194494"/>
            <a:ext cx="4314227" cy="2340002"/>
            <a:chOff x="4707333" y="1194494"/>
            <a:chExt cx="4314227" cy="2340002"/>
          </a:xfrm>
        </p:grpSpPr>
        <p:sp>
          <p:nvSpPr>
            <p:cNvPr id="31" name="Rectangle 30"/>
            <p:cNvSpPr/>
            <p:nvPr/>
          </p:nvSpPr>
          <p:spPr>
            <a:xfrm>
              <a:off x="7181788" y="2261700"/>
              <a:ext cx="1792224" cy="525391"/>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p:cNvGrpSpPr/>
            <p:nvPr/>
          </p:nvGrpSpPr>
          <p:grpSpPr>
            <a:xfrm>
              <a:off x="4707333" y="1194494"/>
              <a:ext cx="4314227" cy="2340002"/>
              <a:chOff x="4707333" y="1194494"/>
              <a:chExt cx="4314227" cy="2340002"/>
            </a:xfrm>
          </p:grpSpPr>
          <p:sp>
            <p:nvSpPr>
              <p:cNvPr id="32" name="Rectangle 31"/>
              <p:cNvSpPr/>
              <p:nvPr/>
            </p:nvSpPr>
            <p:spPr>
              <a:xfrm>
                <a:off x="7181788" y="2011379"/>
                <a:ext cx="1792224" cy="250320"/>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32"/>
              <p:cNvSpPr/>
              <p:nvPr/>
            </p:nvSpPr>
            <p:spPr>
              <a:xfrm>
                <a:off x="6911126" y="1219296"/>
                <a:ext cx="2062886" cy="288950"/>
              </a:xfrm>
              <a:prstGeom prst="round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rotWithShape="1">
              <a:blip r:embed="rId5" cstate="email">
                <a:extLst>
                  <a:ext uri="{28A0092B-C50C-407E-A947-70E740481C1C}">
                    <a14:useLocalDpi xmlns:a14="http://schemas.microsoft.com/office/drawing/2010/main" val="0"/>
                  </a:ext>
                </a:extLst>
              </a:blip>
              <a:srcRect/>
              <a:stretch/>
            </p:blipFill>
            <p:spPr>
              <a:xfrm rot="5400000">
                <a:off x="4756862" y="1296466"/>
                <a:ext cx="2126677" cy="2028228"/>
              </a:xfrm>
              <a:prstGeom prst="rect">
                <a:avLst/>
              </a:prstGeom>
            </p:spPr>
          </p:pic>
          <p:sp>
            <p:nvSpPr>
              <p:cNvPr id="34" name="TextBox 33"/>
              <p:cNvSpPr txBox="1"/>
              <p:nvPr/>
            </p:nvSpPr>
            <p:spPr>
              <a:xfrm>
                <a:off x="6911126" y="1194494"/>
                <a:ext cx="2062886" cy="338554"/>
              </a:xfrm>
              <a:prstGeom prst="rect">
                <a:avLst/>
              </a:prstGeom>
              <a:noFill/>
            </p:spPr>
            <p:txBody>
              <a:bodyPr wrap="square" rtlCol="0">
                <a:spAutoFit/>
              </a:bodyPr>
              <a:lstStyle/>
              <a:p>
                <a:r>
                  <a:rPr lang="en-US" sz="1600" dirty="0" smtClean="0"/>
                  <a:t>QA Laboratories</a:t>
                </a:r>
                <a:endParaRPr lang="en-US" sz="1600" dirty="0"/>
              </a:p>
            </p:txBody>
          </p:sp>
          <p:sp>
            <p:nvSpPr>
              <p:cNvPr id="35" name="TextBox 34"/>
              <p:cNvSpPr txBox="1"/>
              <p:nvPr/>
            </p:nvSpPr>
            <p:spPr>
              <a:xfrm>
                <a:off x="7006223" y="1499327"/>
                <a:ext cx="1967789" cy="523220"/>
              </a:xfrm>
              <a:prstGeom prst="rect">
                <a:avLst/>
              </a:prstGeom>
              <a:noFill/>
            </p:spPr>
            <p:txBody>
              <a:bodyPr wrap="square" rtlCol="0">
                <a:spAutoFit/>
              </a:bodyPr>
              <a:lstStyle/>
              <a:p>
                <a:pPr algn="ctr"/>
                <a:r>
                  <a:rPr lang="en-US" sz="1400" dirty="0" smtClean="0"/>
                  <a:t>Average </a:t>
                </a:r>
              </a:p>
              <a:p>
                <a:pPr algn="ctr"/>
                <a:r>
                  <a:rPr lang="en-US" sz="1400" dirty="0" smtClean="0"/>
                  <a:t>8-Hour Exposures</a:t>
                </a:r>
                <a:endParaRPr lang="en-US" sz="1400" dirty="0"/>
              </a:p>
            </p:txBody>
          </p:sp>
          <p:sp>
            <p:nvSpPr>
              <p:cNvPr id="36" name="Rectangle 3"/>
              <p:cNvSpPr txBox="1">
                <a:spLocks noChangeArrowheads="1"/>
              </p:cNvSpPr>
              <p:nvPr/>
            </p:nvSpPr>
            <p:spPr bwMode="auto">
              <a:xfrm>
                <a:off x="6805054" y="2002193"/>
                <a:ext cx="2216506" cy="13559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lnSpc>
                    <a:spcPct val="80000"/>
                  </a:lnSpc>
                </a:pPr>
                <a:r>
                  <a:rPr lang="en-US" sz="1600" dirty="0" smtClean="0"/>
                  <a:t>0.004 ppm (n=7)</a:t>
                </a:r>
              </a:p>
              <a:p>
                <a:pPr eaLnBrk="1" hangingPunct="1">
                  <a:lnSpc>
                    <a:spcPct val="80000"/>
                  </a:lnSpc>
                </a:pPr>
                <a:r>
                  <a:rPr lang="en-US" sz="1600" dirty="0" smtClean="0"/>
                  <a:t>0.07 ppm (n=3)</a:t>
                </a:r>
              </a:p>
              <a:p>
                <a:pPr eaLnBrk="1" hangingPunct="1">
                  <a:lnSpc>
                    <a:spcPct val="80000"/>
                  </a:lnSpc>
                </a:pPr>
                <a:r>
                  <a:rPr lang="en-US" sz="1600" dirty="0" smtClean="0"/>
                  <a:t>0.009 ppm (n=3)</a:t>
                </a:r>
              </a:p>
              <a:p>
                <a:pPr marL="0" indent="0" eaLnBrk="1" hangingPunct="1">
                  <a:lnSpc>
                    <a:spcPct val="80000"/>
                  </a:lnSpc>
                  <a:buNone/>
                </a:pPr>
                <a:endParaRPr lang="en-US" sz="1600" dirty="0" smtClean="0"/>
              </a:p>
            </p:txBody>
          </p:sp>
          <p:sp>
            <p:nvSpPr>
              <p:cNvPr id="52" name="Rectangle 7"/>
              <p:cNvSpPr>
                <a:spLocks noChangeArrowheads="1"/>
              </p:cNvSpPr>
              <p:nvPr/>
            </p:nvSpPr>
            <p:spPr bwMode="auto">
              <a:xfrm>
                <a:off x="4707333" y="3334441"/>
                <a:ext cx="2303836" cy="200055"/>
              </a:xfrm>
              <a:prstGeom prst="rect">
                <a:avLst/>
              </a:prstGeom>
              <a:noFill/>
              <a:ln w="9525">
                <a:noFill/>
                <a:miter lim="800000"/>
                <a:headEnd/>
                <a:tailEnd/>
              </a:ln>
            </p:spPr>
            <p:txBody>
              <a:bodyPr wrap="none">
                <a:spAutoFit/>
              </a:bodyPr>
              <a:lstStyle/>
              <a:p>
                <a:r>
                  <a:rPr lang="en-US" sz="600" dirty="0">
                    <a:latin typeface="+mn-lt"/>
                  </a:rPr>
                  <a:t>Photo </a:t>
                </a:r>
                <a:r>
                  <a:rPr lang="en-US" sz="600" dirty="0" smtClean="0">
                    <a:latin typeface="+mn-lt"/>
                  </a:rPr>
                  <a:t>used by National Jewish Health with written permission</a:t>
                </a:r>
                <a:r>
                  <a:rPr lang="en-US" sz="700" dirty="0" smtClean="0">
                    <a:latin typeface="+mn-lt"/>
                  </a:rPr>
                  <a:t>.</a:t>
                </a:r>
                <a:endParaRPr lang="en-US" sz="700" dirty="0">
                  <a:solidFill>
                    <a:schemeClr val="tx2"/>
                  </a:solidFill>
                  <a:latin typeface="+mn-lt"/>
                </a:endParaRPr>
              </a:p>
            </p:txBody>
          </p:sp>
        </p:grpSp>
      </p:grpSp>
      <p:grpSp>
        <p:nvGrpSpPr>
          <p:cNvPr id="61" name="Group 60"/>
          <p:cNvGrpSpPr/>
          <p:nvPr/>
        </p:nvGrpSpPr>
        <p:grpSpPr>
          <a:xfrm>
            <a:off x="225610" y="3499170"/>
            <a:ext cx="4518245" cy="2317626"/>
            <a:chOff x="225610" y="3499170"/>
            <a:chExt cx="4518245" cy="2317626"/>
          </a:xfrm>
        </p:grpSpPr>
        <p:sp>
          <p:nvSpPr>
            <p:cNvPr id="24" name="Rounded Rectangle 23"/>
            <p:cNvSpPr/>
            <p:nvPr/>
          </p:nvSpPr>
          <p:spPr>
            <a:xfrm>
              <a:off x="2680969" y="3523965"/>
              <a:ext cx="2062886" cy="288950"/>
            </a:xfrm>
            <a:prstGeom prst="round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p:cNvGrpSpPr/>
            <p:nvPr/>
          </p:nvGrpSpPr>
          <p:grpSpPr>
            <a:xfrm>
              <a:off x="225610" y="3499170"/>
              <a:ext cx="4503256" cy="2317626"/>
              <a:chOff x="225610" y="3499170"/>
              <a:chExt cx="4503256" cy="2317626"/>
            </a:xfrm>
          </p:grpSpPr>
          <p:sp>
            <p:nvSpPr>
              <p:cNvPr id="21" name="Rectangle 20"/>
              <p:cNvSpPr/>
              <p:nvPr/>
            </p:nvSpPr>
            <p:spPr>
              <a:xfrm>
                <a:off x="2896819" y="4566369"/>
                <a:ext cx="1792224" cy="759109"/>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rotWithShape="1">
              <a:blip r:embed="rId6" cstate="email">
                <a:extLst>
                  <a:ext uri="{28A0092B-C50C-407E-A947-70E740481C1C}">
                    <a14:useLocalDpi xmlns:a14="http://schemas.microsoft.com/office/drawing/2010/main" val="0"/>
                  </a:ext>
                </a:extLst>
              </a:blip>
              <a:srcRect/>
              <a:stretch/>
            </p:blipFill>
            <p:spPr>
              <a:xfrm>
                <a:off x="252618" y="3523965"/>
                <a:ext cx="2329891" cy="2170783"/>
              </a:xfrm>
              <a:prstGeom prst="rect">
                <a:avLst/>
              </a:prstGeom>
            </p:spPr>
          </p:pic>
          <p:sp>
            <p:nvSpPr>
              <p:cNvPr id="23" name="Rectangle 22"/>
              <p:cNvSpPr/>
              <p:nvPr/>
            </p:nvSpPr>
            <p:spPr>
              <a:xfrm>
                <a:off x="2896819" y="4316048"/>
                <a:ext cx="1792224" cy="250320"/>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2648105" y="3499170"/>
                <a:ext cx="2062886" cy="338554"/>
              </a:xfrm>
              <a:prstGeom prst="rect">
                <a:avLst/>
              </a:prstGeom>
              <a:noFill/>
            </p:spPr>
            <p:txBody>
              <a:bodyPr wrap="square" rtlCol="0">
                <a:spAutoFit/>
              </a:bodyPr>
              <a:lstStyle/>
              <a:p>
                <a:r>
                  <a:rPr lang="en-US" sz="1600" dirty="0" smtClean="0"/>
                  <a:t>Powder Processing</a:t>
                </a:r>
                <a:endParaRPr lang="en-US" sz="1600" dirty="0"/>
              </a:p>
            </p:txBody>
          </p:sp>
          <p:sp>
            <p:nvSpPr>
              <p:cNvPr id="26" name="TextBox 25"/>
              <p:cNvSpPr txBox="1"/>
              <p:nvPr/>
            </p:nvSpPr>
            <p:spPr>
              <a:xfrm>
                <a:off x="2728518" y="3784138"/>
                <a:ext cx="1967789" cy="523220"/>
              </a:xfrm>
              <a:prstGeom prst="rect">
                <a:avLst/>
              </a:prstGeom>
              <a:noFill/>
            </p:spPr>
            <p:txBody>
              <a:bodyPr wrap="square" rtlCol="0">
                <a:spAutoFit/>
              </a:bodyPr>
              <a:lstStyle/>
              <a:p>
                <a:pPr algn="ctr"/>
                <a:r>
                  <a:rPr lang="en-US" sz="1400" dirty="0" smtClean="0"/>
                  <a:t>Average </a:t>
                </a:r>
              </a:p>
              <a:p>
                <a:pPr algn="ctr"/>
                <a:r>
                  <a:rPr lang="en-US" sz="1400" dirty="0" smtClean="0"/>
                  <a:t>8-Hour Exposures</a:t>
                </a:r>
                <a:endParaRPr lang="en-US" sz="1400" dirty="0"/>
              </a:p>
            </p:txBody>
          </p:sp>
          <p:sp>
            <p:nvSpPr>
              <p:cNvPr id="27" name="Rectangle 3"/>
              <p:cNvSpPr txBox="1">
                <a:spLocks noChangeArrowheads="1"/>
              </p:cNvSpPr>
              <p:nvPr/>
            </p:nvSpPr>
            <p:spPr bwMode="auto">
              <a:xfrm>
                <a:off x="2512360" y="4341207"/>
                <a:ext cx="2216506" cy="13559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lnSpc>
                    <a:spcPct val="80000"/>
                  </a:lnSpc>
                </a:pPr>
                <a:r>
                  <a:rPr lang="en-US" sz="1600" dirty="0" smtClean="0"/>
                  <a:t>0.71 ppm (n=31)</a:t>
                </a:r>
              </a:p>
              <a:p>
                <a:pPr eaLnBrk="1" hangingPunct="1">
                  <a:lnSpc>
                    <a:spcPct val="80000"/>
                  </a:lnSpc>
                </a:pPr>
                <a:r>
                  <a:rPr lang="en-US" sz="1600" dirty="0" smtClean="0"/>
                  <a:t>0.05 ppm (n=10)</a:t>
                </a:r>
              </a:p>
              <a:p>
                <a:pPr eaLnBrk="1" hangingPunct="1">
                  <a:lnSpc>
                    <a:spcPct val="80000"/>
                  </a:lnSpc>
                </a:pPr>
                <a:r>
                  <a:rPr lang="en-US" sz="1600" dirty="0" smtClean="0"/>
                  <a:t>0.34 ppm (n=3)</a:t>
                </a:r>
              </a:p>
              <a:p>
                <a:pPr eaLnBrk="1" hangingPunct="1">
                  <a:lnSpc>
                    <a:spcPct val="80000"/>
                  </a:lnSpc>
                </a:pPr>
                <a:r>
                  <a:rPr lang="en-US" sz="1600" dirty="0" smtClean="0"/>
                  <a:t>0.22 ppm (n=9)</a:t>
                </a:r>
              </a:p>
              <a:p>
                <a:pPr eaLnBrk="1" hangingPunct="1">
                  <a:lnSpc>
                    <a:spcPct val="80000"/>
                  </a:lnSpc>
                </a:pPr>
                <a:endParaRPr lang="en-US" sz="1600" dirty="0" smtClean="0"/>
              </a:p>
            </p:txBody>
          </p:sp>
          <p:sp>
            <p:nvSpPr>
              <p:cNvPr id="55" name="Rectangle 7"/>
              <p:cNvSpPr>
                <a:spLocks noChangeArrowheads="1"/>
              </p:cNvSpPr>
              <p:nvPr/>
            </p:nvSpPr>
            <p:spPr bwMode="auto">
              <a:xfrm>
                <a:off x="225610" y="5616741"/>
                <a:ext cx="2303836" cy="200055"/>
              </a:xfrm>
              <a:prstGeom prst="rect">
                <a:avLst/>
              </a:prstGeom>
              <a:noFill/>
              <a:ln w="9525">
                <a:noFill/>
                <a:miter lim="800000"/>
                <a:headEnd/>
                <a:tailEnd/>
              </a:ln>
            </p:spPr>
            <p:txBody>
              <a:bodyPr wrap="none">
                <a:spAutoFit/>
              </a:bodyPr>
              <a:lstStyle/>
              <a:p>
                <a:r>
                  <a:rPr lang="en-US" sz="600" dirty="0">
                    <a:latin typeface="+mn-lt"/>
                  </a:rPr>
                  <a:t>Photo </a:t>
                </a:r>
                <a:r>
                  <a:rPr lang="en-US" sz="600" dirty="0" smtClean="0">
                    <a:latin typeface="+mn-lt"/>
                  </a:rPr>
                  <a:t>used by National Jewish Health with written permission</a:t>
                </a:r>
                <a:r>
                  <a:rPr lang="en-US" sz="700" dirty="0" smtClean="0">
                    <a:latin typeface="+mn-lt"/>
                  </a:rPr>
                  <a:t>.</a:t>
                </a:r>
                <a:endParaRPr lang="en-US" sz="700" dirty="0">
                  <a:solidFill>
                    <a:schemeClr val="tx2"/>
                  </a:solidFill>
                  <a:latin typeface="+mn-lt"/>
                </a:endParaRPr>
              </a:p>
            </p:txBody>
          </p:sp>
        </p:grpSp>
      </p:grpSp>
      <p:pic>
        <p:nvPicPr>
          <p:cNvPr id="7" name="Content Placeholder 6"/>
          <p:cNvPicPr>
            <a:picLocks noGrp="1" noChangeAspect="1"/>
          </p:cNvPicPr>
          <p:nvPr>
            <p:ph idx="1"/>
          </p:nvPr>
        </p:nvPicPr>
        <p:blipFill rotWithShape="1">
          <a:blip r:embed="rId7" cstate="email">
            <a:extLst>
              <a:ext uri="{28A0092B-C50C-407E-A947-70E740481C1C}">
                <a14:useLocalDpi xmlns:a14="http://schemas.microsoft.com/office/drawing/2010/main" val="0"/>
              </a:ext>
            </a:extLst>
          </a:blip>
          <a:srcRect/>
          <a:stretch/>
        </p:blipFill>
        <p:spPr>
          <a:xfrm>
            <a:off x="4806087" y="3529323"/>
            <a:ext cx="2033626" cy="2149741"/>
          </a:xfrm>
        </p:spPr>
      </p:pic>
      <p:grpSp>
        <p:nvGrpSpPr>
          <p:cNvPr id="3" name="Group 2"/>
          <p:cNvGrpSpPr/>
          <p:nvPr/>
        </p:nvGrpSpPr>
        <p:grpSpPr>
          <a:xfrm>
            <a:off x="6811998" y="3523965"/>
            <a:ext cx="2216506" cy="1361502"/>
            <a:chOff x="6811998" y="3523965"/>
            <a:chExt cx="2216506" cy="1361502"/>
          </a:xfrm>
        </p:grpSpPr>
        <p:sp>
          <p:nvSpPr>
            <p:cNvPr id="37" name="Rectangle 36"/>
            <p:cNvSpPr/>
            <p:nvPr/>
          </p:nvSpPr>
          <p:spPr>
            <a:xfrm>
              <a:off x="7181788" y="4609356"/>
              <a:ext cx="1792224" cy="276111"/>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7181788" y="4090887"/>
              <a:ext cx="1792224" cy="250320"/>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38"/>
            <p:cNvSpPr/>
            <p:nvPr/>
          </p:nvSpPr>
          <p:spPr>
            <a:xfrm>
              <a:off x="6911126" y="3532884"/>
              <a:ext cx="2062886" cy="288950"/>
            </a:xfrm>
            <a:prstGeom prst="round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p:cNvSpPr txBox="1"/>
            <p:nvPr/>
          </p:nvSpPr>
          <p:spPr>
            <a:xfrm>
              <a:off x="7053771" y="4287319"/>
              <a:ext cx="1967789" cy="307777"/>
            </a:xfrm>
            <a:prstGeom prst="rect">
              <a:avLst/>
            </a:prstGeom>
            <a:noFill/>
          </p:spPr>
          <p:txBody>
            <a:bodyPr wrap="square" rtlCol="0">
              <a:spAutoFit/>
            </a:bodyPr>
            <a:lstStyle/>
            <a:p>
              <a:pPr algn="ctr"/>
              <a:r>
                <a:rPr lang="en-US" sz="1400" dirty="0" smtClean="0"/>
                <a:t>2-Hour Exposures</a:t>
              </a:r>
              <a:endParaRPr lang="en-US" sz="1400" dirty="0"/>
            </a:p>
          </p:txBody>
        </p:sp>
        <p:sp>
          <p:nvSpPr>
            <p:cNvPr id="40" name="TextBox 39"/>
            <p:cNvSpPr txBox="1"/>
            <p:nvPr/>
          </p:nvSpPr>
          <p:spPr>
            <a:xfrm>
              <a:off x="6958674" y="3523965"/>
              <a:ext cx="2062886" cy="338554"/>
            </a:xfrm>
            <a:prstGeom prst="rect">
              <a:avLst/>
            </a:prstGeom>
            <a:noFill/>
          </p:spPr>
          <p:txBody>
            <a:bodyPr wrap="square" rtlCol="0">
              <a:spAutoFit/>
            </a:bodyPr>
            <a:lstStyle/>
            <a:p>
              <a:r>
                <a:rPr lang="en-US" sz="1600" dirty="0" smtClean="0"/>
                <a:t>Spray Drying</a:t>
              </a:r>
              <a:endParaRPr lang="en-US" sz="1600" dirty="0"/>
            </a:p>
          </p:txBody>
        </p:sp>
        <p:sp>
          <p:nvSpPr>
            <p:cNvPr id="41" name="TextBox 40"/>
            <p:cNvSpPr txBox="1"/>
            <p:nvPr/>
          </p:nvSpPr>
          <p:spPr>
            <a:xfrm>
              <a:off x="7006223" y="3812915"/>
              <a:ext cx="1967789" cy="307777"/>
            </a:xfrm>
            <a:prstGeom prst="rect">
              <a:avLst/>
            </a:prstGeom>
            <a:noFill/>
          </p:spPr>
          <p:txBody>
            <a:bodyPr wrap="square" rtlCol="0">
              <a:spAutoFit/>
            </a:bodyPr>
            <a:lstStyle/>
            <a:p>
              <a:pPr algn="ctr"/>
              <a:r>
                <a:rPr lang="en-US" sz="1400" dirty="0"/>
                <a:t>8</a:t>
              </a:r>
              <a:r>
                <a:rPr lang="en-US" sz="1400" dirty="0" smtClean="0"/>
                <a:t>-Hour Exposure</a:t>
              </a:r>
              <a:endParaRPr lang="en-US" sz="1400" dirty="0"/>
            </a:p>
          </p:txBody>
        </p:sp>
        <p:sp>
          <p:nvSpPr>
            <p:cNvPr id="42" name="Rectangle 3"/>
            <p:cNvSpPr txBox="1">
              <a:spLocks noChangeArrowheads="1"/>
            </p:cNvSpPr>
            <p:nvPr/>
          </p:nvSpPr>
          <p:spPr bwMode="auto">
            <a:xfrm>
              <a:off x="6811998" y="4082946"/>
              <a:ext cx="2216506" cy="2662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lnSpc>
                  <a:spcPct val="80000"/>
                </a:lnSpc>
              </a:pPr>
              <a:r>
                <a:rPr lang="en-US" sz="1600" dirty="0" smtClean="0"/>
                <a:t>1.5 ppm (n=1)</a:t>
              </a:r>
            </a:p>
            <a:p>
              <a:pPr marL="0" indent="0" eaLnBrk="1" hangingPunct="1">
                <a:lnSpc>
                  <a:spcPct val="80000"/>
                </a:lnSpc>
                <a:buNone/>
              </a:pPr>
              <a:endParaRPr lang="en-US" sz="1600" dirty="0" smtClean="0"/>
            </a:p>
          </p:txBody>
        </p:sp>
      </p:grpSp>
      <p:sp>
        <p:nvSpPr>
          <p:cNvPr id="43" name="Rectangle 3"/>
          <p:cNvSpPr txBox="1">
            <a:spLocks noChangeArrowheads="1"/>
          </p:cNvSpPr>
          <p:nvPr/>
        </p:nvSpPr>
        <p:spPr bwMode="auto">
          <a:xfrm>
            <a:off x="6803556" y="4612528"/>
            <a:ext cx="2216506" cy="27611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lnSpc>
                <a:spcPct val="80000"/>
              </a:lnSpc>
            </a:pPr>
            <a:r>
              <a:rPr lang="en-US" sz="1600" dirty="0" smtClean="0"/>
              <a:t>2.6 ppm (n=6)</a:t>
            </a:r>
          </a:p>
        </p:txBody>
      </p:sp>
    </p:spTree>
    <p:custDataLst>
      <p:tags r:id="rId1"/>
    </p:custDataLst>
    <p:extLst>
      <p:ext uri="{BB962C8B-B14F-4D97-AF65-F5344CB8AC3E}">
        <p14:creationId xmlns:p14="http://schemas.microsoft.com/office/powerpoint/2010/main" val="9014168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763000" cy="805218"/>
          </a:xfrm>
        </p:spPr>
        <p:txBody>
          <a:bodyPr/>
          <a:lstStyle/>
          <a:p>
            <a:r>
              <a:rPr lang="en-US" sz="3600" dirty="0" smtClean="0"/>
              <a:t>How are flavoring exposures controlled?</a:t>
            </a:r>
            <a:endParaRPr lang="en-US" sz="3600" dirty="0"/>
          </a:p>
        </p:txBody>
      </p:sp>
      <p:sp>
        <p:nvSpPr>
          <p:cNvPr id="4" name="Slide Number Placeholder 3"/>
          <p:cNvSpPr>
            <a:spLocks noGrp="1"/>
          </p:cNvSpPr>
          <p:nvPr>
            <p:ph type="sldNum" sz="quarter" idx="12"/>
          </p:nvPr>
        </p:nvSpPr>
        <p:spPr/>
        <p:txBody>
          <a:bodyPr/>
          <a:lstStyle/>
          <a:p>
            <a:pPr>
              <a:defRPr/>
            </a:pPr>
            <a:fld id="{6E98F4E7-E56C-4815-8885-EF809F2E4628}" type="slidenum">
              <a:rPr lang="en-US" smtClean="0"/>
              <a:pPr>
                <a:defRPr/>
              </a:pPr>
              <a:t>47</a:t>
            </a:fld>
            <a:endParaRPr lang="en-US" dirty="0"/>
          </a:p>
        </p:txBody>
      </p:sp>
      <p:graphicFrame>
        <p:nvGraphicFramePr>
          <p:cNvPr id="9" name="Diagram 8"/>
          <p:cNvGraphicFramePr/>
          <p:nvPr>
            <p:extLst>
              <p:ext uri="{D42A27DB-BD31-4B8C-83A1-F6EECF244321}">
                <p14:modId xmlns:p14="http://schemas.microsoft.com/office/powerpoint/2010/main" val="685966333"/>
              </p:ext>
            </p:extLst>
          </p:nvPr>
        </p:nvGraphicFramePr>
        <p:xfrm>
          <a:off x="968560" y="1881088"/>
          <a:ext cx="5950423" cy="375313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Rounded Rectangle 10"/>
          <p:cNvSpPr/>
          <p:nvPr/>
        </p:nvSpPr>
        <p:spPr>
          <a:xfrm>
            <a:off x="886673" y="912099"/>
            <a:ext cx="6086902" cy="409433"/>
          </a:xfrm>
          <a:prstGeom prst="roundRect">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1024127" y="855205"/>
            <a:ext cx="5866791" cy="523220"/>
          </a:xfrm>
          <a:prstGeom prst="rect">
            <a:avLst/>
          </a:prstGeom>
          <a:noFill/>
        </p:spPr>
        <p:txBody>
          <a:bodyPr wrap="square" rtlCol="0">
            <a:spAutoFit/>
          </a:bodyPr>
          <a:lstStyle/>
          <a:p>
            <a:pPr algn="ctr"/>
            <a:r>
              <a:rPr lang="en-US" sz="2800" dirty="0" smtClean="0">
                <a:latin typeface="+mj-lt"/>
              </a:rPr>
              <a:t>High Exposure</a:t>
            </a:r>
            <a:endParaRPr lang="en-US" sz="2800" dirty="0">
              <a:latin typeface="+mj-lt"/>
            </a:endParaRPr>
          </a:p>
        </p:txBody>
      </p:sp>
      <p:sp>
        <p:nvSpPr>
          <p:cNvPr id="13" name="Down Arrow 12"/>
          <p:cNvSpPr/>
          <p:nvPr/>
        </p:nvSpPr>
        <p:spPr>
          <a:xfrm>
            <a:off x="3616225" y="1378425"/>
            <a:ext cx="545911" cy="475370"/>
          </a:xfrm>
          <a:prstGeom prst="downArrow">
            <a:avLst/>
          </a:prstGeom>
          <a:solidFill>
            <a:schemeClr val="tx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886673" y="6180133"/>
            <a:ext cx="6086902" cy="466299"/>
          </a:xfrm>
          <a:prstGeom prst="roundRect">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972920" y="6123212"/>
            <a:ext cx="5917997" cy="523220"/>
          </a:xfrm>
          <a:prstGeom prst="rect">
            <a:avLst/>
          </a:prstGeom>
          <a:noFill/>
        </p:spPr>
        <p:txBody>
          <a:bodyPr wrap="square" rtlCol="0">
            <a:spAutoFit/>
          </a:bodyPr>
          <a:lstStyle/>
          <a:p>
            <a:pPr algn="ctr"/>
            <a:r>
              <a:rPr lang="en-US" sz="2800" dirty="0" smtClean="0">
                <a:latin typeface="+mj-lt"/>
              </a:rPr>
              <a:t>Acceptable Exposure</a:t>
            </a:r>
            <a:endParaRPr lang="en-US" sz="2800" dirty="0">
              <a:latin typeface="+mj-lt"/>
            </a:endParaRPr>
          </a:p>
        </p:txBody>
      </p:sp>
      <p:sp>
        <p:nvSpPr>
          <p:cNvPr id="16" name="Down Arrow 15"/>
          <p:cNvSpPr/>
          <p:nvPr/>
        </p:nvSpPr>
        <p:spPr>
          <a:xfrm>
            <a:off x="3670816" y="5661490"/>
            <a:ext cx="545911" cy="475370"/>
          </a:xfrm>
          <a:prstGeom prst="downArrow">
            <a:avLst/>
          </a:prstGeom>
          <a:solidFill>
            <a:schemeClr val="tx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p:cNvGrpSpPr/>
          <p:nvPr/>
        </p:nvGrpSpPr>
        <p:grpSpPr>
          <a:xfrm>
            <a:off x="4294022" y="4814107"/>
            <a:ext cx="4645152" cy="830997"/>
            <a:chOff x="4294022" y="4814107"/>
            <a:chExt cx="4645152" cy="830997"/>
          </a:xfrm>
        </p:grpSpPr>
        <p:sp>
          <p:nvSpPr>
            <p:cNvPr id="30" name="Rounded Rectangle 29"/>
            <p:cNvSpPr/>
            <p:nvPr/>
          </p:nvSpPr>
          <p:spPr>
            <a:xfrm>
              <a:off x="4772670" y="4875751"/>
              <a:ext cx="4166504" cy="769353"/>
            </a:xfrm>
            <a:prstGeom prst="roundRect">
              <a:avLst/>
            </a:prstGeom>
            <a:solidFill>
              <a:srgbClr val="FF99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4842662" y="4814107"/>
              <a:ext cx="4038108" cy="830997"/>
            </a:xfrm>
            <a:prstGeom prst="rect">
              <a:avLst/>
            </a:prstGeom>
            <a:noFill/>
          </p:spPr>
          <p:txBody>
            <a:bodyPr wrap="square" rtlCol="0">
              <a:spAutoFit/>
            </a:bodyPr>
            <a:lstStyle/>
            <a:p>
              <a:pPr algn="ctr"/>
              <a:r>
                <a:rPr lang="en-US" sz="1600" dirty="0" smtClean="0">
                  <a:latin typeface="+mj-lt"/>
                </a:rPr>
                <a:t>Personal protective equipment: respirators, gloves, goggles, and protective clothing</a:t>
              </a:r>
              <a:endParaRPr lang="en-US" sz="1600" dirty="0">
                <a:latin typeface="+mj-lt"/>
              </a:endParaRPr>
            </a:p>
          </p:txBody>
        </p:sp>
        <p:cxnSp>
          <p:nvCxnSpPr>
            <p:cNvPr id="32" name="Straight Arrow Connector 31"/>
            <p:cNvCxnSpPr/>
            <p:nvPr/>
          </p:nvCxnSpPr>
          <p:spPr>
            <a:xfrm flipH="1">
              <a:off x="4294022" y="5260427"/>
              <a:ext cx="478648" cy="0"/>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44" name="Group 43"/>
          <p:cNvGrpSpPr/>
          <p:nvPr/>
        </p:nvGrpSpPr>
        <p:grpSpPr>
          <a:xfrm>
            <a:off x="5048706" y="3940624"/>
            <a:ext cx="3890468" cy="726474"/>
            <a:chOff x="5048706" y="3940624"/>
            <a:chExt cx="3890468" cy="726474"/>
          </a:xfrm>
        </p:grpSpPr>
        <p:sp>
          <p:nvSpPr>
            <p:cNvPr id="29" name="Rounded Rectangle 28"/>
            <p:cNvSpPr/>
            <p:nvPr/>
          </p:nvSpPr>
          <p:spPr>
            <a:xfrm>
              <a:off x="5527354" y="3940624"/>
              <a:ext cx="3411820" cy="726474"/>
            </a:xfrm>
            <a:prstGeom prst="roundRect">
              <a:avLst/>
            </a:prstGeom>
            <a:solidFill>
              <a:srgbClr val="FF99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588813" y="4011473"/>
              <a:ext cx="3291956" cy="584775"/>
            </a:xfrm>
            <a:prstGeom prst="rect">
              <a:avLst/>
            </a:prstGeom>
            <a:noFill/>
          </p:spPr>
          <p:txBody>
            <a:bodyPr wrap="square" rtlCol="0">
              <a:spAutoFit/>
            </a:bodyPr>
            <a:lstStyle/>
            <a:p>
              <a:pPr algn="ctr"/>
              <a:r>
                <a:rPr lang="en-US" sz="1600" dirty="0" smtClean="0">
                  <a:latin typeface="+mj-lt"/>
                </a:rPr>
                <a:t>Changes in procedures or worker behavior to reduce exposure</a:t>
              </a:r>
              <a:endParaRPr lang="en-US" sz="1600" dirty="0">
                <a:latin typeface="+mj-lt"/>
              </a:endParaRPr>
            </a:p>
          </p:txBody>
        </p:sp>
        <p:cxnSp>
          <p:nvCxnSpPr>
            <p:cNvPr id="33" name="Straight Arrow Connector 32"/>
            <p:cNvCxnSpPr/>
            <p:nvPr/>
          </p:nvCxnSpPr>
          <p:spPr>
            <a:xfrm flipH="1">
              <a:off x="5048706" y="4303861"/>
              <a:ext cx="478648" cy="0"/>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43" name="Group 42"/>
          <p:cNvGrpSpPr/>
          <p:nvPr/>
        </p:nvGrpSpPr>
        <p:grpSpPr>
          <a:xfrm>
            <a:off x="5813392" y="2920358"/>
            <a:ext cx="3125782" cy="839418"/>
            <a:chOff x="5813392" y="2920358"/>
            <a:chExt cx="3125782" cy="839418"/>
          </a:xfrm>
        </p:grpSpPr>
        <p:sp>
          <p:nvSpPr>
            <p:cNvPr id="25" name="Rounded Rectangle 24"/>
            <p:cNvSpPr/>
            <p:nvPr/>
          </p:nvSpPr>
          <p:spPr>
            <a:xfrm>
              <a:off x="6292040" y="2920358"/>
              <a:ext cx="2647134" cy="830998"/>
            </a:xfrm>
            <a:prstGeom prst="roundRect">
              <a:avLst/>
            </a:prstGeom>
            <a:solidFill>
              <a:srgbClr val="FF99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6394454" y="2928779"/>
              <a:ext cx="2486315" cy="830997"/>
            </a:xfrm>
            <a:prstGeom prst="rect">
              <a:avLst/>
            </a:prstGeom>
            <a:noFill/>
          </p:spPr>
          <p:txBody>
            <a:bodyPr wrap="square" rtlCol="0">
              <a:spAutoFit/>
            </a:bodyPr>
            <a:lstStyle/>
            <a:p>
              <a:pPr algn="ctr"/>
              <a:r>
                <a:rPr lang="en-US" sz="1600" dirty="0" smtClean="0">
                  <a:latin typeface="+mj-lt"/>
                </a:rPr>
                <a:t>Changes that capture or enclose the source of exposure</a:t>
              </a:r>
              <a:endParaRPr lang="en-US" sz="1600" dirty="0">
                <a:latin typeface="+mj-lt"/>
              </a:endParaRPr>
            </a:p>
          </p:txBody>
        </p:sp>
        <p:cxnSp>
          <p:nvCxnSpPr>
            <p:cNvPr id="34" name="Straight Arrow Connector 33"/>
            <p:cNvCxnSpPr/>
            <p:nvPr/>
          </p:nvCxnSpPr>
          <p:spPr>
            <a:xfrm flipH="1">
              <a:off x="5813392" y="3344277"/>
              <a:ext cx="478648" cy="0"/>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42" name="Group 41"/>
          <p:cNvGrpSpPr/>
          <p:nvPr/>
        </p:nvGrpSpPr>
        <p:grpSpPr>
          <a:xfrm>
            <a:off x="6598310" y="1934264"/>
            <a:ext cx="2340864" cy="830998"/>
            <a:chOff x="6598310" y="1934264"/>
            <a:chExt cx="2340864" cy="830998"/>
          </a:xfrm>
        </p:grpSpPr>
        <p:sp>
          <p:nvSpPr>
            <p:cNvPr id="19" name="Rounded Rectangle 18"/>
            <p:cNvSpPr/>
            <p:nvPr/>
          </p:nvSpPr>
          <p:spPr>
            <a:xfrm>
              <a:off x="7021594" y="1934264"/>
              <a:ext cx="1917580" cy="830998"/>
            </a:xfrm>
            <a:prstGeom prst="roundRect">
              <a:avLst/>
            </a:prstGeom>
            <a:solidFill>
              <a:srgbClr val="FF99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7082082" y="1934264"/>
              <a:ext cx="1798688" cy="830997"/>
            </a:xfrm>
            <a:prstGeom prst="rect">
              <a:avLst/>
            </a:prstGeom>
            <a:noFill/>
          </p:spPr>
          <p:txBody>
            <a:bodyPr wrap="square" rtlCol="0">
              <a:spAutoFit/>
            </a:bodyPr>
            <a:lstStyle/>
            <a:p>
              <a:pPr algn="ctr"/>
              <a:r>
                <a:rPr lang="en-US" sz="1600" dirty="0" smtClean="0">
                  <a:latin typeface="+mj-lt"/>
                </a:rPr>
                <a:t>Changes in raw materials or flavorings</a:t>
              </a:r>
              <a:endParaRPr lang="en-US" sz="1600" dirty="0">
                <a:latin typeface="+mj-lt"/>
              </a:endParaRPr>
            </a:p>
          </p:txBody>
        </p:sp>
        <p:cxnSp>
          <p:nvCxnSpPr>
            <p:cNvPr id="35" name="Straight Arrow Connector 34"/>
            <p:cNvCxnSpPr/>
            <p:nvPr/>
          </p:nvCxnSpPr>
          <p:spPr>
            <a:xfrm flipH="1">
              <a:off x="6598310" y="2349763"/>
              <a:ext cx="423284" cy="0"/>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224757" y="1853794"/>
            <a:ext cx="2598898" cy="3916907"/>
            <a:chOff x="224757" y="1853794"/>
            <a:chExt cx="2598898" cy="3916907"/>
          </a:xfrm>
        </p:grpSpPr>
        <p:sp>
          <p:nvSpPr>
            <p:cNvPr id="17" name="Down Arrow 16"/>
            <p:cNvSpPr/>
            <p:nvPr/>
          </p:nvSpPr>
          <p:spPr>
            <a:xfrm>
              <a:off x="224757" y="1853795"/>
              <a:ext cx="859809" cy="3916906"/>
            </a:xfrm>
            <a:prstGeom prst="downArrow">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rot="5400000">
              <a:off x="-1097896" y="3376698"/>
              <a:ext cx="3507473" cy="461665"/>
            </a:xfrm>
            <a:prstGeom prst="rect">
              <a:avLst/>
            </a:prstGeom>
            <a:noFill/>
          </p:spPr>
          <p:txBody>
            <a:bodyPr wrap="square" rtlCol="0">
              <a:spAutoFit/>
            </a:bodyPr>
            <a:lstStyle/>
            <a:p>
              <a:pPr algn="ctr"/>
              <a:r>
                <a:rPr lang="en-US" sz="2400" dirty="0" smtClean="0">
                  <a:solidFill>
                    <a:schemeClr val="bg1"/>
                  </a:solidFill>
                  <a:latin typeface="+mj-lt"/>
                </a:rPr>
                <a:t>Decreasing Effectiveness</a:t>
              </a:r>
              <a:endParaRPr lang="en-US" sz="2400" dirty="0">
                <a:solidFill>
                  <a:schemeClr val="bg1"/>
                </a:solidFill>
                <a:latin typeface="+mj-lt"/>
              </a:endParaRPr>
            </a:p>
          </p:txBody>
        </p:sp>
        <p:grpSp>
          <p:nvGrpSpPr>
            <p:cNvPr id="41" name="Group 40"/>
            <p:cNvGrpSpPr/>
            <p:nvPr/>
          </p:nvGrpSpPr>
          <p:grpSpPr>
            <a:xfrm>
              <a:off x="886673" y="4276083"/>
              <a:ext cx="1936982" cy="830998"/>
              <a:chOff x="886673" y="4276083"/>
              <a:chExt cx="1936982" cy="830998"/>
            </a:xfrm>
          </p:grpSpPr>
          <p:sp>
            <p:nvSpPr>
              <p:cNvPr id="37" name="Rounded Rectangle 36"/>
              <p:cNvSpPr/>
              <p:nvPr/>
            </p:nvSpPr>
            <p:spPr>
              <a:xfrm>
                <a:off x="1344017" y="4276083"/>
                <a:ext cx="1479638" cy="830998"/>
              </a:xfrm>
              <a:prstGeom prst="roundRect">
                <a:avLst/>
              </a:prstGeom>
              <a:solidFill>
                <a:srgbClr val="FF99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1367930" y="4305343"/>
                <a:ext cx="1455725" cy="738664"/>
              </a:xfrm>
              <a:prstGeom prst="rect">
                <a:avLst/>
              </a:prstGeom>
              <a:noFill/>
            </p:spPr>
            <p:txBody>
              <a:bodyPr wrap="square" rtlCol="0">
                <a:spAutoFit/>
              </a:bodyPr>
              <a:lstStyle/>
              <a:p>
                <a:pPr algn="ctr"/>
                <a:r>
                  <a:rPr lang="en-US" sz="1400" dirty="0" smtClean="0">
                    <a:latin typeface="+mj-lt"/>
                  </a:rPr>
                  <a:t>Increasing dependence on worker behavior</a:t>
                </a:r>
                <a:endParaRPr lang="en-US" sz="1400" dirty="0">
                  <a:latin typeface="+mj-lt"/>
                </a:endParaRPr>
              </a:p>
            </p:txBody>
          </p:sp>
          <p:cxnSp>
            <p:nvCxnSpPr>
              <p:cNvPr id="39" name="Straight Arrow Connector 38"/>
              <p:cNvCxnSpPr/>
              <p:nvPr/>
            </p:nvCxnSpPr>
            <p:spPr>
              <a:xfrm flipH="1">
                <a:off x="886673" y="4691582"/>
                <a:ext cx="457344" cy="0"/>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spTree>
    <p:custDataLst>
      <p:tags r:id="rId1"/>
    </p:custDataLst>
    <p:extLst>
      <p:ext uri="{BB962C8B-B14F-4D97-AF65-F5344CB8AC3E}">
        <p14:creationId xmlns:p14="http://schemas.microsoft.com/office/powerpoint/2010/main" val="241742853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2"/>
          <p:cNvSpPr>
            <a:spLocks noGrp="1" noChangeArrowheads="1"/>
          </p:cNvSpPr>
          <p:nvPr>
            <p:ph type="title"/>
          </p:nvPr>
        </p:nvSpPr>
        <p:spPr>
          <a:xfrm>
            <a:off x="381000" y="0"/>
            <a:ext cx="8763000" cy="990600"/>
          </a:xfrm>
        </p:spPr>
        <p:txBody>
          <a:bodyPr/>
          <a:lstStyle/>
          <a:p>
            <a:pPr eaLnBrk="1" hangingPunct="1"/>
            <a:r>
              <a:rPr lang="en-US" dirty="0" smtClean="0"/>
              <a:t>Does substitution work?</a:t>
            </a:r>
          </a:p>
        </p:txBody>
      </p:sp>
      <p:sp>
        <p:nvSpPr>
          <p:cNvPr id="37891" name="Rectangle 3"/>
          <p:cNvSpPr>
            <a:spLocks noGrp="1" noChangeArrowheads="1"/>
          </p:cNvSpPr>
          <p:nvPr>
            <p:ph type="body" idx="1"/>
          </p:nvPr>
        </p:nvSpPr>
        <p:spPr>
          <a:xfrm>
            <a:off x="3581400" y="1827665"/>
            <a:ext cx="5410200" cy="2544253"/>
          </a:xfrm>
        </p:spPr>
        <p:txBody>
          <a:bodyPr/>
          <a:lstStyle/>
          <a:p>
            <a:pPr marL="0" indent="0" eaLnBrk="1" hangingPunct="1">
              <a:lnSpc>
                <a:spcPct val="80000"/>
              </a:lnSpc>
              <a:buNone/>
              <a:defRPr/>
            </a:pPr>
            <a:r>
              <a:rPr lang="en-US" dirty="0" smtClean="0"/>
              <a:t>Larger molecules</a:t>
            </a:r>
            <a:endParaRPr lang="en-US" sz="2400" dirty="0" smtClean="0"/>
          </a:p>
          <a:p>
            <a:pPr lvl="1" eaLnBrk="1" hangingPunct="1">
              <a:lnSpc>
                <a:spcPct val="80000"/>
              </a:lnSpc>
              <a:defRPr/>
            </a:pPr>
            <a:r>
              <a:rPr lang="en-US" sz="2200" dirty="0" smtClean="0"/>
              <a:t>Pros:</a:t>
            </a:r>
          </a:p>
          <a:p>
            <a:pPr lvl="2" eaLnBrk="1" hangingPunct="1">
              <a:lnSpc>
                <a:spcPct val="80000"/>
              </a:lnSpc>
              <a:defRPr/>
            </a:pPr>
            <a:r>
              <a:rPr lang="en-US" sz="1800" dirty="0" smtClean="0"/>
              <a:t>Lower exposures</a:t>
            </a:r>
          </a:p>
          <a:p>
            <a:pPr lvl="2" eaLnBrk="1" hangingPunct="1">
              <a:lnSpc>
                <a:spcPct val="80000"/>
              </a:lnSpc>
              <a:defRPr/>
            </a:pPr>
            <a:r>
              <a:rPr lang="en-US" sz="1800" dirty="0" smtClean="0"/>
              <a:t>Less evaporation at room temperature </a:t>
            </a:r>
          </a:p>
          <a:p>
            <a:pPr lvl="1" eaLnBrk="1" hangingPunct="1">
              <a:lnSpc>
                <a:spcPct val="80000"/>
              </a:lnSpc>
              <a:defRPr/>
            </a:pPr>
            <a:r>
              <a:rPr lang="en-US" sz="2200" dirty="0" smtClean="0"/>
              <a:t>Cons:</a:t>
            </a:r>
          </a:p>
          <a:p>
            <a:pPr lvl="2" eaLnBrk="1" hangingPunct="1">
              <a:lnSpc>
                <a:spcPct val="80000"/>
              </a:lnSpc>
              <a:defRPr/>
            </a:pPr>
            <a:r>
              <a:rPr lang="en-US" sz="1800" dirty="0" smtClean="0"/>
              <a:t>Chemically similar to </a:t>
            </a:r>
            <a:r>
              <a:rPr lang="en-US" sz="1800" dirty="0" err="1" smtClean="0"/>
              <a:t>diacetyl</a:t>
            </a:r>
            <a:endParaRPr lang="en-US" sz="1800" dirty="0" smtClean="0"/>
          </a:p>
          <a:p>
            <a:pPr lvl="2" eaLnBrk="1" hangingPunct="1">
              <a:lnSpc>
                <a:spcPct val="80000"/>
              </a:lnSpc>
              <a:defRPr/>
            </a:pPr>
            <a:r>
              <a:rPr lang="en-US" sz="1800" dirty="0" smtClean="0"/>
              <a:t>May have similar health effects</a:t>
            </a:r>
          </a:p>
          <a:p>
            <a:pPr marL="457200" lvl="1" indent="0" eaLnBrk="1" hangingPunct="1">
              <a:lnSpc>
                <a:spcPct val="80000"/>
              </a:lnSpc>
              <a:buFontTx/>
              <a:buNone/>
              <a:defRPr/>
            </a:pPr>
            <a:endParaRPr lang="en-US" sz="1800" dirty="0" smtClean="0"/>
          </a:p>
        </p:txBody>
      </p:sp>
      <p:sp>
        <p:nvSpPr>
          <p:cNvPr id="114692" name="TextBox 11"/>
          <p:cNvSpPr txBox="1">
            <a:spLocks noChangeArrowheads="1"/>
          </p:cNvSpPr>
          <p:nvPr/>
        </p:nvSpPr>
        <p:spPr bwMode="auto">
          <a:xfrm>
            <a:off x="1183035" y="6669092"/>
            <a:ext cx="1405915" cy="184666"/>
          </a:xfrm>
          <a:prstGeom prst="rect">
            <a:avLst/>
          </a:prstGeom>
          <a:noFill/>
          <a:ln w="9525">
            <a:noFill/>
            <a:miter lim="800000"/>
            <a:headEnd/>
            <a:tailEnd/>
          </a:ln>
        </p:spPr>
        <p:txBody>
          <a:bodyPr wrap="square">
            <a:spAutoFit/>
          </a:bodyPr>
          <a:lstStyle/>
          <a:p>
            <a:r>
              <a:rPr lang="en-US" sz="600" dirty="0"/>
              <a:t>Figures by National Jewish Health</a:t>
            </a:r>
          </a:p>
        </p:txBody>
      </p:sp>
      <p:sp>
        <p:nvSpPr>
          <p:cNvPr id="114693" name="Slide Number Placeholder 25"/>
          <p:cNvSpPr>
            <a:spLocks noGrp="1"/>
          </p:cNvSpPr>
          <p:nvPr>
            <p:ph type="sldNum" sz="quarter" idx="12"/>
          </p:nvPr>
        </p:nvSpPr>
        <p:spPr>
          <a:noFill/>
        </p:spPr>
        <p:txBody>
          <a:bodyPr/>
          <a:lstStyle/>
          <a:p>
            <a:fld id="{A8717FAD-369F-4E16-9B25-BA6C62C00D8A}" type="slidenum">
              <a:rPr lang="en-US" smtClean="0"/>
              <a:pPr/>
              <a:t>48</a:t>
            </a:fld>
            <a:endParaRPr lang="en-US" smtClean="0"/>
          </a:p>
        </p:txBody>
      </p:sp>
      <p:sp>
        <p:nvSpPr>
          <p:cNvPr id="86" name="Rounded Rectangle 85"/>
          <p:cNvSpPr/>
          <p:nvPr/>
        </p:nvSpPr>
        <p:spPr>
          <a:xfrm>
            <a:off x="3725839" y="954537"/>
            <a:ext cx="5281683" cy="682784"/>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7" name="Text Box 5"/>
          <p:cNvSpPr txBox="1">
            <a:spLocks noChangeArrowheads="1"/>
          </p:cNvSpPr>
          <p:nvPr/>
        </p:nvSpPr>
        <p:spPr bwMode="auto">
          <a:xfrm>
            <a:off x="3725839" y="978115"/>
            <a:ext cx="5281683" cy="584775"/>
          </a:xfrm>
          <a:prstGeom prst="rect">
            <a:avLst/>
          </a:prstGeom>
          <a:noFill/>
          <a:ln w="9525">
            <a:noFill/>
            <a:miter lim="800000"/>
            <a:headEnd/>
            <a:tailEnd/>
          </a:ln>
        </p:spPr>
        <p:txBody>
          <a:bodyPr wrap="square">
            <a:spAutoFit/>
          </a:bodyPr>
          <a:lstStyle/>
          <a:p>
            <a:pPr algn="ctr" eaLnBrk="1" hangingPunct="1">
              <a:defRPr/>
            </a:pPr>
            <a:r>
              <a:rPr lang="en-US" sz="3200" dirty="0" err="1" smtClean="0">
                <a:latin typeface="+mn-lt"/>
              </a:rPr>
              <a:t>Diacetyl</a:t>
            </a:r>
            <a:r>
              <a:rPr lang="en-US" sz="3200" dirty="0" smtClean="0">
                <a:latin typeface="+mn-lt"/>
              </a:rPr>
              <a:t> Substitutes</a:t>
            </a:r>
            <a:endParaRPr lang="en-US" sz="3600" dirty="0"/>
          </a:p>
        </p:txBody>
      </p:sp>
      <p:sp>
        <p:nvSpPr>
          <p:cNvPr id="88" name="Rounded Rectangle 87"/>
          <p:cNvSpPr/>
          <p:nvPr/>
        </p:nvSpPr>
        <p:spPr>
          <a:xfrm>
            <a:off x="4182986" y="4838814"/>
            <a:ext cx="4435523" cy="1537888"/>
          </a:xfrm>
          <a:prstGeom prst="round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9" name="Text Box 5"/>
          <p:cNvSpPr txBox="1">
            <a:spLocks noChangeArrowheads="1"/>
          </p:cNvSpPr>
          <p:nvPr/>
        </p:nvSpPr>
        <p:spPr bwMode="auto">
          <a:xfrm>
            <a:off x="4182988" y="4862392"/>
            <a:ext cx="4435521" cy="1569660"/>
          </a:xfrm>
          <a:prstGeom prst="rect">
            <a:avLst/>
          </a:prstGeom>
          <a:noFill/>
          <a:ln w="9525">
            <a:noFill/>
            <a:miter lim="800000"/>
            <a:headEnd/>
            <a:tailEnd/>
          </a:ln>
        </p:spPr>
        <p:txBody>
          <a:bodyPr wrap="square">
            <a:spAutoFit/>
          </a:bodyPr>
          <a:lstStyle/>
          <a:p>
            <a:pPr algn="ctr" eaLnBrk="1" hangingPunct="1">
              <a:defRPr/>
            </a:pPr>
            <a:r>
              <a:rPr lang="en-US" sz="2400" dirty="0" smtClean="0">
                <a:latin typeface="+mn-lt"/>
              </a:rPr>
              <a:t>Until there is more information available, </a:t>
            </a:r>
            <a:r>
              <a:rPr lang="en-US" sz="2400" dirty="0" err="1" smtClean="0">
                <a:latin typeface="+mn-lt"/>
              </a:rPr>
              <a:t>diacetyl</a:t>
            </a:r>
            <a:r>
              <a:rPr lang="en-US" sz="2400" dirty="0" smtClean="0">
                <a:latin typeface="+mn-lt"/>
              </a:rPr>
              <a:t> and </a:t>
            </a:r>
            <a:r>
              <a:rPr lang="en-US" sz="2400" dirty="0" err="1" smtClean="0">
                <a:latin typeface="+mn-lt"/>
              </a:rPr>
              <a:t>diacetyl</a:t>
            </a:r>
            <a:r>
              <a:rPr lang="en-US" sz="2400" dirty="0" smtClean="0">
                <a:latin typeface="+mn-lt"/>
              </a:rPr>
              <a:t> substitutes should be controlled the same.</a:t>
            </a:r>
            <a:endParaRPr lang="en-US" sz="2800" dirty="0"/>
          </a:p>
        </p:txBody>
      </p:sp>
      <p:grpSp>
        <p:nvGrpSpPr>
          <p:cNvPr id="90" name="Group 89"/>
          <p:cNvGrpSpPr/>
          <p:nvPr/>
        </p:nvGrpSpPr>
        <p:grpSpPr>
          <a:xfrm>
            <a:off x="-271463" y="911225"/>
            <a:ext cx="3800476" cy="5791200"/>
            <a:chOff x="-271463" y="911225"/>
            <a:chExt cx="3800476" cy="5791200"/>
          </a:xfrm>
        </p:grpSpPr>
        <p:sp>
          <p:nvSpPr>
            <p:cNvPr id="91" name="Rounded Rectangle 90"/>
            <p:cNvSpPr/>
            <p:nvPr/>
          </p:nvSpPr>
          <p:spPr bwMode="auto">
            <a:xfrm>
              <a:off x="263525" y="911225"/>
              <a:ext cx="3265488" cy="57912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92" name="Group 37"/>
            <p:cNvGrpSpPr>
              <a:grpSpLocks/>
            </p:cNvGrpSpPr>
            <p:nvPr/>
          </p:nvGrpSpPr>
          <p:grpSpPr bwMode="auto">
            <a:xfrm>
              <a:off x="-271463" y="1593730"/>
              <a:ext cx="3800476" cy="5024239"/>
              <a:chOff x="-204460" y="1447800"/>
              <a:chExt cx="3801531" cy="5024239"/>
            </a:xfrm>
          </p:grpSpPr>
          <p:grpSp>
            <p:nvGrpSpPr>
              <p:cNvPr id="110" name="Group 4"/>
              <p:cNvGrpSpPr>
                <a:grpSpLocks noChangeAspect="1"/>
              </p:cNvGrpSpPr>
              <p:nvPr/>
            </p:nvGrpSpPr>
            <p:grpSpPr bwMode="auto">
              <a:xfrm>
                <a:off x="464615" y="2327657"/>
                <a:ext cx="1571655" cy="1592263"/>
                <a:chOff x="1068" y="1872"/>
                <a:chExt cx="1144" cy="1159"/>
              </a:xfrm>
            </p:grpSpPr>
            <p:sp>
              <p:nvSpPr>
                <p:cNvPr id="153" name="AutoShape 3"/>
                <p:cNvSpPr>
                  <a:spLocks noChangeAspect="1" noChangeArrowheads="1" noTextEdit="1"/>
                </p:cNvSpPr>
                <p:nvPr/>
              </p:nvSpPr>
              <p:spPr bwMode="auto">
                <a:xfrm>
                  <a:off x="1068" y="1872"/>
                  <a:ext cx="1144" cy="1130"/>
                </a:xfrm>
                <a:prstGeom prst="rect">
                  <a:avLst/>
                </a:prstGeom>
                <a:noFill/>
                <a:ln w="9525">
                  <a:noFill/>
                  <a:miter lim="800000"/>
                  <a:headEnd/>
                  <a:tailEnd/>
                </a:ln>
              </p:spPr>
              <p:txBody>
                <a:bodyPr/>
                <a:lstStyle/>
                <a:p>
                  <a:endParaRPr lang="en-US"/>
                </a:p>
              </p:txBody>
            </p:sp>
            <p:sp>
              <p:nvSpPr>
                <p:cNvPr id="154" name="Rectangle 5"/>
                <p:cNvSpPr>
                  <a:spLocks noChangeArrowheads="1"/>
                </p:cNvSpPr>
                <p:nvPr/>
              </p:nvSpPr>
              <p:spPr bwMode="auto">
                <a:xfrm>
                  <a:off x="1703" y="1872"/>
                  <a:ext cx="0" cy="174"/>
                </a:xfrm>
                <a:prstGeom prst="rect">
                  <a:avLst/>
                </a:prstGeom>
                <a:noFill/>
                <a:ln w="9525">
                  <a:noFill/>
                  <a:miter lim="800000"/>
                  <a:headEnd/>
                  <a:tailEnd/>
                </a:ln>
              </p:spPr>
              <p:txBody>
                <a:bodyPr wrap="none" lIns="0" tIns="0" rIns="0" bIns="0">
                  <a:spAutoFit/>
                </a:bodyPr>
                <a:lstStyle/>
                <a:p>
                  <a:endParaRPr lang="en-US">
                    <a:cs typeface="Arial" charset="0"/>
                  </a:endParaRPr>
                </a:p>
              </p:txBody>
            </p:sp>
            <p:sp>
              <p:nvSpPr>
                <p:cNvPr id="155" name="Rectangle 6"/>
                <p:cNvSpPr>
                  <a:spLocks noChangeArrowheads="1"/>
                </p:cNvSpPr>
                <p:nvPr/>
              </p:nvSpPr>
              <p:spPr bwMode="auto">
                <a:xfrm>
                  <a:off x="1811" y="1872"/>
                  <a:ext cx="0" cy="174"/>
                </a:xfrm>
                <a:prstGeom prst="rect">
                  <a:avLst/>
                </a:prstGeom>
                <a:noFill/>
                <a:ln w="9525">
                  <a:noFill/>
                  <a:miter lim="800000"/>
                  <a:headEnd/>
                  <a:tailEnd/>
                </a:ln>
              </p:spPr>
              <p:txBody>
                <a:bodyPr wrap="none" lIns="0" tIns="0" rIns="0" bIns="0">
                  <a:spAutoFit/>
                </a:bodyPr>
                <a:lstStyle/>
                <a:p>
                  <a:endParaRPr lang="en-US">
                    <a:cs typeface="Arial" charset="0"/>
                  </a:endParaRPr>
                </a:p>
              </p:txBody>
            </p:sp>
            <p:sp>
              <p:nvSpPr>
                <p:cNvPr id="156" name="Rectangle 7"/>
                <p:cNvSpPr>
                  <a:spLocks noChangeArrowheads="1"/>
                </p:cNvSpPr>
                <p:nvPr/>
              </p:nvSpPr>
              <p:spPr bwMode="auto">
                <a:xfrm>
                  <a:off x="1920" y="1941"/>
                  <a:ext cx="0" cy="174"/>
                </a:xfrm>
                <a:prstGeom prst="rect">
                  <a:avLst/>
                </a:prstGeom>
                <a:noFill/>
                <a:ln w="9525">
                  <a:noFill/>
                  <a:miter lim="800000"/>
                  <a:headEnd/>
                  <a:tailEnd/>
                </a:ln>
              </p:spPr>
              <p:txBody>
                <a:bodyPr wrap="none" lIns="0" tIns="0" rIns="0" bIns="0">
                  <a:spAutoFit/>
                </a:bodyPr>
                <a:lstStyle/>
                <a:p>
                  <a:endParaRPr lang="en-US">
                    <a:cs typeface="Arial" charset="0"/>
                  </a:endParaRPr>
                </a:p>
              </p:txBody>
            </p:sp>
            <p:sp>
              <p:nvSpPr>
                <p:cNvPr id="157" name="Rectangle 8"/>
                <p:cNvSpPr>
                  <a:spLocks noChangeArrowheads="1"/>
                </p:cNvSpPr>
                <p:nvPr/>
              </p:nvSpPr>
              <p:spPr bwMode="auto">
                <a:xfrm>
                  <a:off x="1927" y="2385"/>
                  <a:ext cx="0" cy="174"/>
                </a:xfrm>
                <a:prstGeom prst="rect">
                  <a:avLst/>
                </a:prstGeom>
                <a:noFill/>
                <a:ln w="9525">
                  <a:noFill/>
                  <a:miter lim="800000"/>
                  <a:headEnd/>
                  <a:tailEnd/>
                </a:ln>
              </p:spPr>
              <p:txBody>
                <a:bodyPr wrap="none" lIns="0" tIns="0" rIns="0" bIns="0">
                  <a:spAutoFit/>
                </a:bodyPr>
                <a:lstStyle/>
                <a:p>
                  <a:endParaRPr lang="en-US">
                    <a:cs typeface="Arial" charset="0"/>
                  </a:endParaRPr>
                </a:p>
              </p:txBody>
            </p:sp>
            <p:sp>
              <p:nvSpPr>
                <p:cNvPr id="158" name="Rectangle 9"/>
                <p:cNvSpPr>
                  <a:spLocks noChangeArrowheads="1"/>
                </p:cNvSpPr>
                <p:nvPr/>
              </p:nvSpPr>
              <p:spPr bwMode="auto">
                <a:xfrm>
                  <a:off x="2035" y="2385"/>
                  <a:ext cx="0" cy="174"/>
                </a:xfrm>
                <a:prstGeom prst="rect">
                  <a:avLst/>
                </a:prstGeom>
                <a:noFill/>
                <a:ln w="9525">
                  <a:noFill/>
                  <a:miter lim="800000"/>
                  <a:headEnd/>
                  <a:tailEnd/>
                </a:ln>
              </p:spPr>
              <p:txBody>
                <a:bodyPr wrap="none" lIns="0" tIns="0" rIns="0" bIns="0">
                  <a:spAutoFit/>
                </a:bodyPr>
                <a:lstStyle/>
                <a:p>
                  <a:endParaRPr lang="en-US">
                    <a:cs typeface="Arial" charset="0"/>
                  </a:endParaRPr>
                </a:p>
              </p:txBody>
            </p:sp>
            <p:sp>
              <p:nvSpPr>
                <p:cNvPr id="159" name="Rectangle 10"/>
                <p:cNvSpPr>
                  <a:spLocks noChangeArrowheads="1"/>
                </p:cNvSpPr>
                <p:nvPr/>
              </p:nvSpPr>
              <p:spPr bwMode="auto">
                <a:xfrm>
                  <a:off x="2143" y="2453"/>
                  <a:ext cx="0" cy="174"/>
                </a:xfrm>
                <a:prstGeom prst="rect">
                  <a:avLst/>
                </a:prstGeom>
                <a:noFill/>
                <a:ln w="9525">
                  <a:noFill/>
                  <a:miter lim="800000"/>
                  <a:headEnd/>
                  <a:tailEnd/>
                </a:ln>
              </p:spPr>
              <p:txBody>
                <a:bodyPr wrap="none" lIns="0" tIns="0" rIns="0" bIns="0">
                  <a:spAutoFit/>
                </a:bodyPr>
                <a:lstStyle/>
                <a:p>
                  <a:endParaRPr lang="en-US">
                    <a:cs typeface="Arial" charset="0"/>
                  </a:endParaRPr>
                </a:p>
              </p:txBody>
            </p:sp>
            <p:sp>
              <p:nvSpPr>
                <p:cNvPr id="160" name="Rectangle 11"/>
                <p:cNvSpPr>
                  <a:spLocks noChangeArrowheads="1"/>
                </p:cNvSpPr>
                <p:nvPr/>
              </p:nvSpPr>
              <p:spPr bwMode="auto">
                <a:xfrm>
                  <a:off x="1086" y="2453"/>
                  <a:ext cx="188" cy="202"/>
                </a:xfrm>
                <a:prstGeom prst="rect">
                  <a:avLst/>
                </a:prstGeom>
                <a:noFill/>
                <a:ln w="9525">
                  <a:noFill/>
                  <a:miter lim="800000"/>
                  <a:headEnd/>
                  <a:tailEnd/>
                </a:ln>
              </p:spPr>
              <p:txBody>
                <a:bodyPr wrap="none" lIns="0" tIns="0" rIns="0" bIns="0">
                  <a:spAutoFit/>
                </a:bodyPr>
                <a:lstStyle/>
                <a:p>
                  <a:r>
                    <a:rPr lang="en-US" sz="1900">
                      <a:solidFill>
                        <a:srgbClr val="000000"/>
                      </a:solidFill>
                      <a:cs typeface="Arial" charset="0"/>
                    </a:rPr>
                    <a:t>O</a:t>
                  </a:r>
                  <a:endParaRPr lang="en-US">
                    <a:cs typeface="Arial" charset="0"/>
                  </a:endParaRPr>
                </a:p>
              </p:txBody>
            </p:sp>
            <p:sp>
              <p:nvSpPr>
                <p:cNvPr id="161" name="Rectangle 12"/>
                <p:cNvSpPr>
                  <a:spLocks noChangeArrowheads="1"/>
                </p:cNvSpPr>
                <p:nvPr/>
              </p:nvSpPr>
              <p:spPr bwMode="auto">
                <a:xfrm>
                  <a:off x="1598" y="2829"/>
                  <a:ext cx="188" cy="202"/>
                </a:xfrm>
                <a:prstGeom prst="rect">
                  <a:avLst/>
                </a:prstGeom>
                <a:noFill/>
                <a:ln w="9525">
                  <a:noFill/>
                  <a:miter lim="800000"/>
                  <a:headEnd/>
                  <a:tailEnd/>
                </a:ln>
              </p:spPr>
              <p:txBody>
                <a:bodyPr wrap="none" lIns="0" tIns="0" rIns="0" bIns="0">
                  <a:spAutoFit/>
                </a:bodyPr>
                <a:lstStyle/>
                <a:p>
                  <a:r>
                    <a:rPr lang="en-US" sz="1900">
                      <a:solidFill>
                        <a:srgbClr val="000000"/>
                      </a:solidFill>
                      <a:cs typeface="Arial" charset="0"/>
                    </a:rPr>
                    <a:t>O</a:t>
                  </a:r>
                  <a:endParaRPr lang="en-US">
                    <a:cs typeface="Arial" charset="0"/>
                  </a:endParaRPr>
                </a:p>
              </p:txBody>
            </p:sp>
            <p:sp>
              <p:nvSpPr>
                <p:cNvPr id="162" name="Line 13"/>
                <p:cNvSpPr>
                  <a:spLocks noChangeShapeType="1"/>
                </p:cNvSpPr>
                <p:nvPr/>
              </p:nvSpPr>
              <p:spPr bwMode="auto">
                <a:xfrm flipH="1">
                  <a:off x="1472" y="1991"/>
                  <a:ext cx="217" cy="105"/>
                </a:xfrm>
                <a:prstGeom prst="line">
                  <a:avLst/>
                </a:prstGeom>
                <a:noFill/>
                <a:ln w="11">
                  <a:solidFill>
                    <a:srgbClr val="000000"/>
                  </a:solidFill>
                  <a:round/>
                  <a:headEnd/>
                  <a:tailEnd/>
                </a:ln>
              </p:spPr>
              <p:txBody>
                <a:bodyPr/>
                <a:lstStyle/>
                <a:p>
                  <a:endParaRPr lang="en-US"/>
                </a:p>
              </p:txBody>
            </p:sp>
            <p:sp>
              <p:nvSpPr>
                <p:cNvPr id="163" name="Line 14"/>
                <p:cNvSpPr>
                  <a:spLocks noChangeShapeType="1"/>
                </p:cNvSpPr>
                <p:nvPr/>
              </p:nvSpPr>
              <p:spPr bwMode="auto">
                <a:xfrm flipH="1">
                  <a:off x="1436" y="2096"/>
                  <a:ext cx="36" cy="314"/>
                </a:xfrm>
                <a:prstGeom prst="line">
                  <a:avLst/>
                </a:prstGeom>
                <a:noFill/>
                <a:ln w="11">
                  <a:solidFill>
                    <a:srgbClr val="000000"/>
                  </a:solidFill>
                  <a:round/>
                  <a:headEnd/>
                  <a:tailEnd/>
                </a:ln>
              </p:spPr>
              <p:txBody>
                <a:bodyPr/>
                <a:lstStyle/>
                <a:p>
                  <a:endParaRPr lang="en-US"/>
                </a:p>
              </p:txBody>
            </p:sp>
            <p:sp>
              <p:nvSpPr>
                <p:cNvPr id="164" name="Line 15"/>
                <p:cNvSpPr>
                  <a:spLocks noChangeShapeType="1"/>
                </p:cNvSpPr>
                <p:nvPr/>
              </p:nvSpPr>
              <p:spPr bwMode="auto">
                <a:xfrm>
                  <a:off x="1436" y="2410"/>
                  <a:ext cx="256" cy="188"/>
                </a:xfrm>
                <a:prstGeom prst="line">
                  <a:avLst/>
                </a:prstGeom>
                <a:noFill/>
                <a:ln w="11">
                  <a:solidFill>
                    <a:srgbClr val="000000"/>
                  </a:solidFill>
                  <a:round/>
                  <a:headEnd/>
                  <a:tailEnd/>
                </a:ln>
              </p:spPr>
              <p:txBody>
                <a:bodyPr/>
                <a:lstStyle/>
                <a:p>
                  <a:endParaRPr lang="en-US"/>
                </a:p>
              </p:txBody>
            </p:sp>
            <p:sp>
              <p:nvSpPr>
                <p:cNvPr id="165" name="Line 16"/>
                <p:cNvSpPr>
                  <a:spLocks noChangeShapeType="1"/>
                </p:cNvSpPr>
                <p:nvPr/>
              </p:nvSpPr>
              <p:spPr bwMode="auto">
                <a:xfrm flipV="1">
                  <a:off x="1692" y="2504"/>
                  <a:ext cx="220" cy="94"/>
                </a:xfrm>
                <a:prstGeom prst="line">
                  <a:avLst/>
                </a:prstGeom>
                <a:noFill/>
                <a:ln w="11">
                  <a:solidFill>
                    <a:srgbClr val="000000"/>
                  </a:solidFill>
                  <a:round/>
                  <a:headEnd/>
                  <a:tailEnd/>
                </a:ln>
              </p:spPr>
              <p:txBody>
                <a:bodyPr/>
                <a:lstStyle/>
                <a:p>
                  <a:endParaRPr lang="en-US"/>
                </a:p>
              </p:txBody>
            </p:sp>
            <p:sp>
              <p:nvSpPr>
                <p:cNvPr id="166" name="Line 17"/>
                <p:cNvSpPr>
                  <a:spLocks noChangeShapeType="1"/>
                </p:cNvSpPr>
                <p:nvPr/>
              </p:nvSpPr>
              <p:spPr bwMode="auto">
                <a:xfrm flipH="1">
                  <a:off x="1220" y="2388"/>
                  <a:ext cx="205" cy="91"/>
                </a:xfrm>
                <a:prstGeom prst="line">
                  <a:avLst/>
                </a:prstGeom>
                <a:noFill/>
                <a:ln w="11">
                  <a:solidFill>
                    <a:srgbClr val="000000"/>
                  </a:solidFill>
                  <a:round/>
                  <a:headEnd/>
                  <a:tailEnd/>
                </a:ln>
              </p:spPr>
              <p:txBody>
                <a:bodyPr/>
                <a:lstStyle/>
                <a:p>
                  <a:endParaRPr lang="en-US"/>
                </a:p>
              </p:txBody>
            </p:sp>
            <p:sp>
              <p:nvSpPr>
                <p:cNvPr id="167" name="Line 18"/>
                <p:cNvSpPr>
                  <a:spLocks noChangeShapeType="1"/>
                </p:cNvSpPr>
                <p:nvPr/>
              </p:nvSpPr>
              <p:spPr bwMode="auto">
                <a:xfrm flipH="1">
                  <a:off x="1220" y="2435"/>
                  <a:ext cx="227" cy="101"/>
                </a:xfrm>
                <a:prstGeom prst="line">
                  <a:avLst/>
                </a:prstGeom>
                <a:noFill/>
                <a:ln w="11">
                  <a:solidFill>
                    <a:srgbClr val="000000"/>
                  </a:solidFill>
                  <a:round/>
                  <a:headEnd/>
                  <a:tailEnd/>
                </a:ln>
              </p:spPr>
              <p:txBody>
                <a:bodyPr/>
                <a:lstStyle/>
                <a:p>
                  <a:endParaRPr lang="en-US"/>
                </a:p>
              </p:txBody>
            </p:sp>
            <p:sp>
              <p:nvSpPr>
                <p:cNvPr id="168" name="Line 19"/>
                <p:cNvSpPr>
                  <a:spLocks noChangeShapeType="1"/>
                </p:cNvSpPr>
                <p:nvPr/>
              </p:nvSpPr>
              <p:spPr bwMode="auto">
                <a:xfrm flipH="1">
                  <a:off x="1642" y="2598"/>
                  <a:ext cx="25" cy="238"/>
                </a:xfrm>
                <a:prstGeom prst="line">
                  <a:avLst/>
                </a:prstGeom>
                <a:noFill/>
                <a:ln w="11">
                  <a:solidFill>
                    <a:srgbClr val="000000"/>
                  </a:solidFill>
                  <a:round/>
                  <a:headEnd/>
                  <a:tailEnd/>
                </a:ln>
              </p:spPr>
              <p:txBody>
                <a:bodyPr/>
                <a:lstStyle/>
                <a:p>
                  <a:endParaRPr lang="en-US"/>
                </a:p>
              </p:txBody>
            </p:sp>
            <p:sp>
              <p:nvSpPr>
                <p:cNvPr id="169" name="Line 20"/>
                <p:cNvSpPr>
                  <a:spLocks noChangeShapeType="1"/>
                </p:cNvSpPr>
                <p:nvPr/>
              </p:nvSpPr>
              <p:spPr bwMode="auto">
                <a:xfrm flipH="1">
                  <a:off x="1692" y="2601"/>
                  <a:ext cx="26" cy="235"/>
                </a:xfrm>
                <a:prstGeom prst="line">
                  <a:avLst/>
                </a:prstGeom>
                <a:noFill/>
                <a:ln w="11">
                  <a:solidFill>
                    <a:srgbClr val="000000"/>
                  </a:solidFill>
                  <a:round/>
                  <a:headEnd/>
                  <a:tailEnd/>
                </a:ln>
              </p:spPr>
              <p:txBody>
                <a:bodyPr/>
                <a:lstStyle/>
                <a:p>
                  <a:endParaRPr lang="en-US"/>
                </a:p>
              </p:txBody>
            </p:sp>
          </p:grpSp>
          <p:sp>
            <p:nvSpPr>
              <p:cNvPr id="111" name="TextBox 110"/>
              <p:cNvSpPr txBox="1"/>
              <p:nvPr/>
            </p:nvSpPr>
            <p:spPr>
              <a:xfrm>
                <a:off x="1867803" y="1447920"/>
                <a:ext cx="1006754" cy="338138"/>
              </a:xfrm>
              <a:prstGeom prst="rect">
                <a:avLst/>
              </a:prstGeom>
              <a:noFill/>
            </p:spPr>
            <p:txBody>
              <a:bodyPr>
                <a:spAutoFit/>
              </a:bodyPr>
              <a:lstStyle/>
              <a:p>
                <a:pPr>
                  <a:defRPr/>
                </a:pPr>
                <a:r>
                  <a:rPr lang="en-US" sz="1600" dirty="0" err="1">
                    <a:latin typeface="+mj-lt"/>
                  </a:rPr>
                  <a:t>Diacetyl</a:t>
                </a:r>
                <a:endParaRPr lang="en-US" sz="1600" dirty="0">
                  <a:latin typeface="+mj-lt"/>
                </a:endParaRPr>
              </a:p>
            </p:txBody>
          </p:sp>
          <p:sp>
            <p:nvSpPr>
              <p:cNvPr id="112" name="TextBox 111"/>
              <p:cNvSpPr txBox="1"/>
              <p:nvPr/>
            </p:nvSpPr>
            <p:spPr>
              <a:xfrm>
                <a:off x="1508928" y="2771895"/>
                <a:ext cx="1848363" cy="338138"/>
              </a:xfrm>
              <a:prstGeom prst="rect">
                <a:avLst/>
              </a:prstGeom>
              <a:noFill/>
            </p:spPr>
            <p:txBody>
              <a:bodyPr>
                <a:spAutoFit/>
              </a:bodyPr>
              <a:lstStyle/>
              <a:p>
                <a:pPr>
                  <a:defRPr/>
                </a:pPr>
                <a:r>
                  <a:rPr lang="en-US" sz="1600" dirty="0">
                    <a:latin typeface="+mj-lt"/>
                  </a:rPr>
                  <a:t>2,3-Pentanedione</a:t>
                </a:r>
              </a:p>
            </p:txBody>
          </p:sp>
          <p:grpSp>
            <p:nvGrpSpPr>
              <p:cNvPr id="113" name="Group 23"/>
              <p:cNvGrpSpPr>
                <a:grpSpLocks noChangeAspect="1"/>
              </p:cNvGrpSpPr>
              <p:nvPr/>
            </p:nvGrpSpPr>
            <p:grpSpPr bwMode="auto">
              <a:xfrm>
                <a:off x="366939" y="3857491"/>
                <a:ext cx="1755415" cy="1324109"/>
                <a:chOff x="344" y="2640"/>
                <a:chExt cx="814" cy="614"/>
              </a:xfrm>
            </p:grpSpPr>
            <p:sp>
              <p:nvSpPr>
                <p:cNvPr id="136" name="AutoShape 22"/>
                <p:cNvSpPr>
                  <a:spLocks noChangeAspect="1" noChangeArrowheads="1" noTextEdit="1"/>
                </p:cNvSpPr>
                <p:nvPr/>
              </p:nvSpPr>
              <p:spPr bwMode="auto">
                <a:xfrm>
                  <a:off x="344" y="2640"/>
                  <a:ext cx="814" cy="614"/>
                </a:xfrm>
                <a:prstGeom prst="rect">
                  <a:avLst/>
                </a:prstGeom>
                <a:noFill/>
                <a:ln w="9525">
                  <a:noFill/>
                  <a:miter lim="800000"/>
                  <a:headEnd/>
                  <a:tailEnd/>
                </a:ln>
              </p:spPr>
              <p:txBody>
                <a:bodyPr/>
                <a:lstStyle/>
                <a:p>
                  <a:endParaRPr lang="en-US"/>
                </a:p>
              </p:txBody>
            </p:sp>
            <p:sp>
              <p:nvSpPr>
                <p:cNvPr id="137" name="Rectangle 24"/>
                <p:cNvSpPr>
                  <a:spLocks noChangeArrowheads="1"/>
                </p:cNvSpPr>
                <p:nvPr/>
              </p:nvSpPr>
              <p:spPr bwMode="auto">
                <a:xfrm>
                  <a:off x="1006" y="3014"/>
                  <a:ext cx="0" cy="174"/>
                </a:xfrm>
                <a:prstGeom prst="rect">
                  <a:avLst/>
                </a:prstGeom>
                <a:noFill/>
                <a:ln w="9525">
                  <a:noFill/>
                  <a:miter lim="800000"/>
                  <a:headEnd/>
                  <a:tailEnd/>
                </a:ln>
              </p:spPr>
              <p:txBody>
                <a:bodyPr wrap="none" lIns="0" tIns="0" rIns="0" bIns="0">
                  <a:spAutoFit/>
                </a:bodyPr>
                <a:lstStyle/>
                <a:p>
                  <a:endParaRPr lang="en-US">
                    <a:cs typeface="Arial" charset="0"/>
                  </a:endParaRPr>
                </a:p>
              </p:txBody>
            </p:sp>
            <p:sp>
              <p:nvSpPr>
                <p:cNvPr id="138" name="Rectangle 26"/>
                <p:cNvSpPr>
                  <a:spLocks noChangeArrowheads="1"/>
                </p:cNvSpPr>
                <p:nvPr/>
              </p:nvSpPr>
              <p:spPr bwMode="auto">
                <a:xfrm>
                  <a:off x="1122" y="3051"/>
                  <a:ext cx="0" cy="174"/>
                </a:xfrm>
                <a:prstGeom prst="rect">
                  <a:avLst/>
                </a:prstGeom>
                <a:noFill/>
                <a:ln w="9525">
                  <a:noFill/>
                  <a:miter lim="800000"/>
                  <a:headEnd/>
                  <a:tailEnd/>
                </a:ln>
              </p:spPr>
              <p:txBody>
                <a:bodyPr wrap="none" lIns="0" tIns="0" rIns="0" bIns="0">
                  <a:spAutoFit/>
                </a:bodyPr>
                <a:lstStyle/>
                <a:p>
                  <a:endParaRPr lang="en-US">
                    <a:cs typeface="Arial" charset="0"/>
                  </a:endParaRPr>
                </a:p>
              </p:txBody>
            </p:sp>
            <p:sp>
              <p:nvSpPr>
                <p:cNvPr id="139" name="Rectangle 27"/>
                <p:cNvSpPr>
                  <a:spLocks noChangeArrowheads="1"/>
                </p:cNvSpPr>
                <p:nvPr/>
              </p:nvSpPr>
              <p:spPr bwMode="auto">
                <a:xfrm>
                  <a:off x="572" y="2640"/>
                  <a:ext cx="0" cy="174"/>
                </a:xfrm>
                <a:prstGeom prst="rect">
                  <a:avLst/>
                </a:prstGeom>
                <a:noFill/>
                <a:ln w="9525">
                  <a:noFill/>
                  <a:miter lim="800000"/>
                  <a:headEnd/>
                  <a:tailEnd/>
                </a:ln>
              </p:spPr>
              <p:txBody>
                <a:bodyPr wrap="none" lIns="0" tIns="0" rIns="0" bIns="0">
                  <a:spAutoFit/>
                </a:bodyPr>
                <a:lstStyle/>
                <a:p>
                  <a:endParaRPr lang="en-US">
                    <a:cs typeface="Arial" charset="0"/>
                  </a:endParaRPr>
                </a:p>
              </p:txBody>
            </p:sp>
            <p:sp>
              <p:nvSpPr>
                <p:cNvPr id="140" name="Rectangle 28"/>
                <p:cNvSpPr>
                  <a:spLocks noChangeArrowheads="1"/>
                </p:cNvSpPr>
                <p:nvPr/>
              </p:nvSpPr>
              <p:spPr bwMode="auto">
                <a:xfrm>
                  <a:off x="480" y="2640"/>
                  <a:ext cx="0" cy="174"/>
                </a:xfrm>
                <a:prstGeom prst="rect">
                  <a:avLst/>
                </a:prstGeom>
                <a:noFill/>
                <a:ln w="9525">
                  <a:noFill/>
                  <a:miter lim="800000"/>
                  <a:headEnd/>
                  <a:tailEnd/>
                </a:ln>
              </p:spPr>
              <p:txBody>
                <a:bodyPr wrap="none" lIns="0" tIns="0" rIns="0" bIns="0">
                  <a:spAutoFit/>
                </a:bodyPr>
                <a:lstStyle/>
                <a:p>
                  <a:endParaRPr lang="en-US">
                    <a:cs typeface="Arial" charset="0"/>
                  </a:endParaRPr>
                </a:p>
              </p:txBody>
            </p:sp>
            <p:sp>
              <p:nvSpPr>
                <p:cNvPr id="141" name="Rectangle 29"/>
                <p:cNvSpPr>
                  <a:spLocks noChangeArrowheads="1"/>
                </p:cNvSpPr>
                <p:nvPr/>
              </p:nvSpPr>
              <p:spPr bwMode="auto">
                <a:xfrm>
                  <a:off x="538" y="2676"/>
                  <a:ext cx="0" cy="174"/>
                </a:xfrm>
                <a:prstGeom prst="rect">
                  <a:avLst/>
                </a:prstGeom>
                <a:noFill/>
                <a:ln w="9525">
                  <a:noFill/>
                  <a:miter lim="800000"/>
                  <a:headEnd/>
                  <a:tailEnd/>
                </a:ln>
              </p:spPr>
              <p:txBody>
                <a:bodyPr wrap="none" lIns="0" tIns="0" rIns="0" bIns="0">
                  <a:spAutoFit/>
                </a:bodyPr>
                <a:lstStyle/>
                <a:p>
                  <a:endParaRPr lang="en-US">
                    <a:cs typeface="Arial" charset="0"/>
                  </a:endParaRPr>
                </a:p>
              </p:txBody>
            </p:sp>
            <p:sp>
              <p:nvSpPr>
                <p:cNvPr id="142" name="Rectangle 30"/>
                <p:cNvSpPr>
                  <a:spLocks noChangeArrowheads="1"/>
                </p:cNvSpPr>
                <p:nvPr/>
              </p:nvSpPr>
              <p:spPr bwMode="auto">
                <a:xfrm>
                  <a:off x="897" y="2826"/>
                  <a:ext cx="108" cy="119"/>
                </a:xfrm>
                <a:prstGeom prst="rect">
                  <a:avLst/>
                </a:prstGeom>
                <a:noFill/>
                <a:ln w="9525">
                  <a:noFill/>
                  <a:miter lim="800000"/>
                  <a:headEnd/>
                  <a:tailEnd/>
                </a:ln>
              </p:spPr>
              <p:txBody>
                <a:bodyPr wrap="none" lIns="0" tIns="0" rIns="0" bIns="0">
                  <a:spAutoFit/>
                </a:bodyPr>
                <a:lstStyle/>
                <a:p>
                  <a:r>
                    <a:rPr lang="en-US" sz="1000">
                      <a:solidFill>
                        <a:srgbClr val="000000"/>
                      </a:solidFill>
                      <a:cs typeface="Arial" charset="0"/>
                    </a:rPr>
                    <a:t>O</a:t>
                  </a:r>
                  <a:endParaRPr lang="en-US">
                    <a:cs typeface="Arial" charset="0"/>
                  </a:endParaRPr>
                </a:p>
              </p:txBody>
            </p:sp>
            <p:sp>
              <p:nvSpPr>
                <p:cNvPr id="143" name="Rectangle 31"/>
                <p:cNvSpPr>
                  <a:spLocks noChangeArrowheads="1"/>
                </p:cNvSpPr>
                <p:nvPr/>
              </p:nvSpPr>
              <p:spPr bwMode="auto">
                <a:xfrm>
                  <a:off x="354" y="3014"/>
                  <a:ext cx="108" cy="119"/>
                </a:xfrm>
                <a:prstGeom prst="rect">
                  <a:avLst/>
                </a:prstGeom>
                <a:noFill/>
                <a:ln w="9525">
                  <a:noFill/>
                  <a:miter lim="800000"/>
                  <a:headEnd/>
                  <a:tailEnd/>
                </a:ln>
              </p:spPr>
              <p:txBody>
                <a:bodyPr wrap="none" lIns="0" tIns="0" rIns="0" bIns="0">
                  <a:spAutoFit/>
                </a:bodyPr>
                <a:lstStyle/>
                <a:p>
                  <a:r>
                    <a:rPr lang="en-US" sz="1000">
                      <a:solidFill>
                        <a:srgbClr val="000000"/>
                      </a:solidFill>
                      <a:cs typeface="Arial" charset="0"/>
                    </a:rPr>
                    <a:t>O</a:t>
                  </a:r>
                  <a:endParaRPr lang="en-US">
                    <a:cs typeface="Arial" charset="0"/>
                  </a:endParaRPr>
                </a:p>
              </p:txBody>
            </p:sp>
            <p:sp>
              <p:nvSpPr>
                <p:cNvPr id="144" name="Line 32"/>
                <p:cNvSpPr>
                  <a:spLocks noChangeShapeType="1"/>
                </p:cNvSpPr>
                <p:nvPr/>
              </p:nvSpPr>
              <p:spPr bwMode="auto">
                <a:xfrm flipH="1">
                  <a:off x="928" y="3101"/>
                  <a:ext cx="84" cy="145"/>
                </a:xfrm>
                <a:prstGeom prst="line">
                  <a:avLst/>
                </a:prstGeom>
                <a:noFill/>
                <a:ln w="6">
                  <a:solidFill>
                    <a:srgbClr val="000000"/>
                  </a:solidFill>
                  <a:round/>
                  <a:headEnd/>
                  <a:tailEnd/>
                </a:ln>
              </p:spPr>
              <p:txBody>
                <a:bodyPr/>
                <a:lstStyle/>
                <a:p>
                  <a:endParaRPr lang="en-US"/>
                </a:p>
              </p:txBody>
            </p:sp>
            <p:sp>
              <p:nvSpPr>
                <p:cNvPr id="145" name="Line 33"/>
                <p:cNvSpPr>
                  <a:spLocks noChangeShapeType="1"/>
                </p:cNvSpPr>
                <p:nvPr/>
              </p:nvSpPr>
              <p:spPr bwMode="auto">
                <a:xfrm flipH="1">
                  <a:off x="711" y="3246"/>
                  <a:ext cx="217" cy="0"/>
                </a:xfrm>
                <a:prstGeom prst="line">
                  <a:avLst/>
                </a:prstGeom>
                <a:noFill/>
                <a:ln w="6">
                  <a:solidFill>
                    <a:srgbClr val="000000"/>
                  </a:solidFill>
                  <a:round/>
                  <a:headEnd/>
                  <a:tailEnd/>
                </a:ln>
              </p:spPr>
              <p:txBody>
                <a:bodyPr/>
                <a:lstStyle/>
                <a:p>
                  <a:endParaRPr lang="en-US"/>
                </a:p>
              </p:txBody>
            </p:sp>
            <p:sp>
              <p:nvSpPr>
                <p:cNvPr id="146" name="Line 34"/>
                <p:cNvSpPr>
                  <a:spLocks noChangeShapeType="1"/>
                </p:cNvSpPr>
                <p:nvPr/>
              </p:nvSpPr>
              <p:spPr bwMode="auto">
                <a:xfrm flipH="1" flipV="1">
                  <a:off x="603" y="3060"/>
                  <a:ext cx="108" cy="186"/>
                </a:xfrm>
                <a:prstGeom prst="line">
                  <a:avLst/>
                </a:prstGeom>
                <a:noFill/>
                <a:ln w="6">
                  <a:solidFill>
                    <a:srgbClr val="000000"/>
                  </a:solidFill>
                  <a:round/>
                  <a:headEnd/>
                  <a:tailEnd/>
                </a:ln>
              </p:spPr>
              <p:txBody>
                <a:bodyPr/>
                <a:lstStyle/>
                <a:p>
                  <a:endParaRPr lang="en-US"/>
                </a:p>
              </p:txBody>
            </p:sp>
            <p:sp>
              <p:nvSpPr>
                <p:cNvPr id="147" name="Line 35"/>
                <p:cNvSpPr>
                  <a:spLocks noChangeShapeType="1"/>
                </p:cNvSpPr>
                <p:nvPr/>
              </p:nvSpPr>
              <p:spPr bwMode="auto">
                <a:xfrm flipV="1">
                  <a:off x="603" y="2872"/>
                  <a:ext cx="108" cy="188"/>
                </a:xfrm>
                <a:prstGeom prst="line">
                  <a:avLst/>
                </a:prstGeom>
                <a:noFill/>
                <a:ln w="6">
                  <a:solidFill>
                    <a:srgbClr val="000000"/>
                  </a:solidFill>
                  <a:round/>
                  <a:headEnd/>
                  <a:tailEnd/>
                </a:ln>
              </p:spPr>
              <p:txBody>
                <a:bodyPr/>
                <a:lstStyle/>
                <a:p>
                  <a:endParaRPr lang="en-US"/>
                </a:p>
              </p:txBody>
            </p:sp>
            <p:sp>
              <p:nvSpPr>
                <p:cNvPr id="148" name="Line 36"/>
                <p:cNvSpPr>
                  <a:spLocks noChangeShapeType="1"/>
                </p:cNvSpPr>
                <p:nvPr/>
              </p:nvSpPr>
              <p:spPr bwMode="auto">
                <a:xfrm flipH="1" flipV="1">
                  <a:off x="626" y="2726"/>
                  <a:ext cx="85" cy="146"/>
                </a:xfrm>
                <a:prstGeom prst="line">
                  <a:avLst/>
                </a:prstGeom>
                <a:noFill/>
                <a:ln w="6">
                  <a:solidFill>
                    <a:srgbClr val="000000"/>
                  </a:solidFill>
                  <a:round/>
                  <a:headEnd/>
                  <a:tailEnd/>
                </a:ln>
              </p:spPr>
              <p:txBody>
                <a:bodyPr/>
                <a:lstStyle/>
                <a:p>
                  <a:endParaRPr lang="en-US"/>
                </a:p>
              </p:txBody>
            </p:sp>
            <p:sp>
              <p:nvSpPr>
                <p:cNvPr id="149" name="Line 37"/>
                <p:cNvSpPr>
                  <a:spLocks noChangeShapeType="1"/>
                </p:cNvSpPr>
                <p:nvPr/>
              </p:nvSpPr>
              <p:spPr bwMode="auto">
                <a:xfrm>
                  <a:off x="711" y="2886"/>
                  <a:ext cx="178" cy="0"/>
                </a:xfrm>
                <a:prstGeom prst="line">
                  <a:avLst/>
                </a:prstGeom>
                <a:noFill/>
                <a:ln w="6">
                  <a:solidFill>
                    <a:srgbClr val="000000"/>
                  </a:solidFill>
                  <a:round/>
                  <a:headEnd/>
                  <a:tailEnd/>
                </a:ln>
              </p:spPr>
              <p:txBody>
                <a:bodyPr/>
                <a:lstStyle/>
                <a:p>
                  <a:endParaRPr lang="en-US"/>
                </a:p>
              </p:txBody>
            </p:sp>
            <p:sp>
              <p:nvSpPr>
                <p:cNvPr id="150" name="Line 38"/>
                <p:cNvSpPr>
                  <a:spLocks noChangeShapeType="1"/>
                </p:cNvSpPr>
                <p:nvPr/>
              </p:nvSpPr>
              <p:spPr bwMode="auto">
                <a:xfrm>
                  <a:off x="711" y="2859"/>
                  <a:ext cx="178" cy="0"/>
                </a:xfrm>
                <a:prstGeom prst="line">
                  <a:avLst/>
                </a:prstGeom>
                <a:noFill/>
                <a:ln w="6">
                  <a:solidFill>
                    <a:srgbClr val="000000"/>
                  </a:solidFill>
                  <a:round/>
                  <a:headEnd/>
                  <a:tailEnd/>
                </a:ln>
              </p:spPr>
              <p:txBody>
                <a:bodyPr/>
                <a:lstStyle/>
                <a:p>
                  <a:endParaRPr lang="en-US"/>
                </a:p>
              </p:txBody>
            </p:sp>
            <p:sp>
              <p:nvSpPr>
                <p:cNvPr id="151" name="Line 39"/>
                <p:cNvSpPr>
                  <a:spLocks noChangeShapeType="1"/>
                </p:cNvSpPr>
                <p:nvPr/>
              </p:nvSpPr>
              <p:spPr bwMode="auto">
                <a:xfrm flipH="1">
                  <a:off x="425" y="3047"/>
                  <a:ext cx="178" cy="0"/>
                </a:xfrm>
                <a:prstGeom prst="line">
                  <a:avLst/>
                </a:prstGeom>
                <a:noFill/>
                <a:ln w="6">
                  <a:solidFill>
                    <a:srgbClr val="000000"/>
                  </a:solidFill>
                  <a:round/>
                  <a:headEnd/>
                  <a:tailEnd/>
                </a:ln>
              </p:spPr>
              <p:txBody>
                <a:bodyPr/>
                <a:lstStyle/>
                <a:p>
                  <a:endParaRPr lang="en-US"/>
                </a:p>
              </p:txBody>
            </p:sp>
            <p:sp>
              <p:nvSpPr>
                <p:cNvPr id="152" name="Line 40"/>
                <p:cNvSpPr>
                  <a:spLocks noChangeShapeType="1"/>
                </p:cNvSpPr>
                <p:nvPr/>
              </p:nvSpPr>
              <p:spPr bwMode="auto">
                <a:xfrm flipH="1">
                  <a:off x="425" y="3074"/>
                  <a:ext cx="178" cy="0"/>
                </a:xfrm>
                <a:prstGeom prst="line">
                  <a:avLst/>
                </a:prstGeom>
                <a:noFill/>
                <a:ln w="6">
                  <a:solidFill>
                    <a:srgbClr val="000000"/>
                  </a:solidFill>
                  <a:round/>
                  <a:headEnd/>
                  <a:tailEnd/>
                </a:ln>
              </p:spPr>
              <p:txBody>
                <a:bodyPr/>
                <a:lstStyle/>
                <a:p>
                  <a:endParaRPr lang="en-US"/>
                </a:p>
              </p:txBody>
            </p:sp>
          </p:grpSp>
          <p:sp>
            <p:nvSpPr>
              <p:cNvPr id="114" name="TextBox 113"/>
              <p:cNvSpPr txBox="1"/>
              <p:nvPr/>
            </p:nvSpPr>
            <p:spPr>
              <a:xfrm>
                <a:off x="1559743" y="4454645"/>
                <a:ext cx="1849951" cy="339725"/>
              </a:xfrm>
              <a:prstGeom prst="rect">
                <a:avLst/>
              </a:prstGeom>
              <a:noFill/>
            </p:spPr>
            <p:txBody>
              <a:bodyPr>
                <a:spAutoFit/>
              </a:bodyPr>
              <a:lstStyle/>
              <a:p>
                <a:pPr>
                  <a:defRPr/>
                </a:pPr>
                <a:r>
                  <a:rPr lang="en-US" sz="1600" dirty="0">
                    <a:latin typeface="+mj-lt"/>
                  </a:rPr>
                  <a:t>2,3-Hexanedione</a:t>
                </a:r>
              </a:p>
            </p:txBody>
          </p:sp>
          <p:grpSp>
            <p:nvGrpSpPr>
              <p:cNvPr id="115" name="Group 43"/>
              <p:cNvGrpSpPr>
                <a:grpSpLocks noChangeAspect="1"/>
              </p:cNvGrpSpPr>
              <p:nvPr/>
            </p:nvGrpSpPr>
            <p:grpSpPr bwMode="auto">
              <a:xfrm>
                <a:off x="-204460" y="5197276"/>
                <a:ext cx="2700981" cy="1274763"/>
                <a:chOff x="127" y="3360"/>
                <a:chExt cx="1498" cy="707"/>
              </a:xfrm>
            </p:grpSpPr>
            <p:sp>
              <p:nvSpPr>
                <p:cNvPr id="117" name="AutoShape 42"/>
                <p:cNvSpPr>
                  <a:spLocks noChangeAspect="1" noChangeArrowheads="1" noTextEdit="1"/>
                </p:cNvSpPr>
                <p:nvPr/>
              </p:nvSpPr>
              <p:spPr bwMode="auto">
                <a:xfrm>
                  <a:off x="127" y="3360"/>
                  <a:ext cx="1457" cy="707"/>
                </a:xfrm>
                <a:prstGeom prst="rect">
                  <a:avLst/>
                </a:prstGeom>
                <a:noFill/>
                <a:ln w="9525">
                  <a:noFill/>
                  <a:miter lim="800000"/>
                  <a:headEnd/>
                  <a:tailEnd/>
                </a:ln>
              </p:spPr>
              <p:txBody>
                <a:bodyPr/>
                <a:lstStyle/>
                <a:p>
                  <a:endParaRPr lang="en-US"/>
                </a:p>
              </p:txBody>
            </p:sp>
            <p:sp>
              <p:nvSpPr>
                <p:cNvPr id="118" name="Rectangle 44"/>
                <p:cNvSpPr>
                  <a:spLocks noChangeArrowheads="1"/>
                </p:cNvSpPr>
                <p:nvPr/>
              </p:nvSpPr>
              <p:spPr bwMode="auto">
                <a:xfrm>
                  <a:off x="1232" y="3360"/>
                  <a:ext cx="0" cy="174"/>
                </a:xfrm>
                <a:prstGeom prst="rect">
                  <a:avLst/>
                </a:prstGeom>
                <a:noFill/>
                <a:ln w="9525">
                  <a:noFill/>
                  <a:miter lim="800000"/>
                  <a:headEnd/>
                  <a:tailEnd/>
                </a:ln>
              </p:spPr>
              <p:txBody>
                <a:bodyPr wrap="none" lIns="0" tIns="0" rIns="0" bIns="0">
                  <a:spAutoFit/>
                </a:bodyPr>
                <a:lstStyle/>
                <a:p>
                  <a:endParaRPr lang="en-US">
                    <a:cs typeface="Arial" charset="0"/>
                  </a:endParaRPr>
                </a:p>
              </p:txBody>
            </p:sp>
            <p:sp>
              <p:nvSpPr>
                <p:cNvPr id="119" name="Rectangle 45"/>
                <p:cNvSpPr>
                  <a:spLocks noChangeArrowheads="1"/>
                </p:cNvSpPr>
                <p:nvPr/>
              </p:nvSpPr>
              <p:spPr bwMode="auto">
                <a:xfrm>
                  <a:off x="1319" y="3360"/>
                  <a:ext cx="0" cy="174"/>
                </a:xfrm>
                <a:prstGeom prst="rect">
                  <a:avLst/>
                </a:prstGeom>
                <a:noFill/>
                <a:ln w="9525">
                  <a:noFill/>
                  <a:miter lim="800000"/>
                  <a:headEnd/>
                  <a:tailEnd/>
                </a:ln>
              </p:spPr>
              <p:txBody>
                <a:bodyPr wrap="none" lIns="0" tIns="0" rIns="0" bIns="0">
                  <a:spAutoFit/>
                </a:bodyPr>
                <a:lstStyle/>
                <a:p>
                  <a:endParaRPr lang="en-US">
                    <a:cs typeface="Arial" charset="0"/>
                  </a:endParaRPr>
                </a:p>
              </p:txBody>
            </p:sp>
            <p:sp>
              <p:nvSpPr>
                <p:cNvPr id="120" name="Rectangle 46"/>
                <p:cNvSpPr>
                  <a:spLocks noChangeArrowheads="1"/>
                </p:cNvSpPr>
                <p:nvPr/>
              </p:nvSpPr>
              <p:spPr bwMode="auto">
                <a:xfrm>
                  <a:off x="1407" y="3415"/>
                  <a:ext cx="0" cy="174"/>
                </a:xfrm>
                <a:prstGeom prst="rect">
                  <a:avLst/>
                </a:prstGeom>
                <a:noFill/>
                <a:ln w="9525">
                  <a:noFill/>
                  <a:miter lim="800000"/>
                  <a:headEnd/>
                  <a:tailEnd/>
                </a:ln>
              </p:spPr>
              <p:txBody>
                <a:bodyPr wrap="none" lIns="0" tIns="0" rIns="0" bIns="0">
                  <a:spAutoFit/>
                </a:bodyPr>
                <a:lstStyle/>
                <a:p>
                  <a:endParaRPr lang="en-US">
                    <a:cs typeface="Arial" charset="0"/>
                  </a:endParaRPr>
                </a:p>
              </p:txBody>
            </p:sp>
            <p:sp>
              <p:nvSpPr>
                <p:cNvPr id="121" name="Rectangle 47"/>
                <p:cNvSpPr>
                  <a:spLocks noChangeArrowheads="1"/>
                </p:cNvSpPr>
                <p:nvPr/>
              </p:nvSpPr>
              <p:spPr bwMode="auto">
                <a:xfrm>
                  <a:off x="1471" y="3779"/>
                  <a:ext cx="154" cy="175"/>
                </a:xfrm>
                <a:prstGeom prst="rect">
                  <a:avLst/>
                </a:prstGeom>
                <a:noFill/>
                <a:ln w="9525">
                  <a:noFill/>
                  <a:miter lim="800000"/>
                  <a:headEnd/>
                  <a:tailEnd/>
                </a:ln>
              </p:spPr>
              <p:txBody>
                <a:bodyPr wrap="none" lIns="0" tIns="0" rIns="0" bIns="0">
                  <a:spAutoFit/>
                </a:bodyPr>
                <a:lstStyle/>
                <a:p>
                  <a:r>
                    <a:rPr lang="en-US" sz="1500">
                      <a:solidFill>
                        <a:srgbClr val="000000"/>
                      </a:solidFill>
                      <a:cs typeface="Arial" charset="0"/>
                    </a:rPr>
                    <a:t>O</a:t>
                  </a:r>
                  <a:endParaRPr lang="en-US">
                    <a:cs typeface="Arial" charset="0"/>
                  </a:endParaRPr>
                </a:p>
              </p:txBody>
            </p:sp>
            <p:sp>
              <p:nvSpPr>
                <p:cNvPr id="122" name="Rectangle 48"/>
                <p:cNvSpPr>
                  <a:spLocks noChangeArrowheads="1"/>
                </p:cNvSpPr>
                <p:nvPr/>
              </p:nvSpPr>
              <p:spPr bwMode="auto">
                <a:xfrm>
                  <a:off x="866" y="3569"/>
                  <a:ext cx="154" cy="175"/>
                </a:xfrm>
                <a:prstGeom prst="rect">
                  <a:avLst/>
                </a:prstGeom>
                <a:noFill/>
                <a:ln w="9525">
                  <a:noFill/>
                  <a:miter lim="800000"/>
                  <a:headEnd/>
                  <a:tailEnd/>
                </a:ln>
              </p:spPr>
              <p:txBody>
                <a:bodyPr wrap="none" lIns="0" tIns="0" rIns="0" bIns="0">
                  <a:spAutoFit/>
                </a:bodyPr>
                <a:lstStyle/>
                <a:p>
                  <a:r>
                    <a:rPr lang="en-US" sz="1500">
                      <a:solidFill>
                        <a:srgbClr val="000000"/>
                      </a:solidFill>
                      <a:cs typeface="Arial" charset="0"/>
                    </a:rPr>
                    <a:t>O</a:t>
                  </a:r>
                  <a:endParaRPr lang="en-US">
                    <a:cs typeface="Arial" charset="0"/>
                  </a:endParaRPr>
                </a:p>
              </p:txBody>
            </p:sp>
            <p:sp>
              <p:nvSpPr>
                <p:cNvPr id="123" name="Rectangle 49"/>
                <p:cNvSpPr>
                  <a:spLocks noChangeArrowheads="1"/>
                </p:cNvSpPr>
                <p:nvPr/>
              </p:nvSpPr>
              <p:spPr bwMode="auto">
                <a:xfrm>
                  <a:off x="267" y="3799"/>
                  <a:ext cx="0" cy="174"/>
                </a:xfrm>
                <a:prstGeom prst="rect">
                  <a:avLst/>
                </a:prstGeom>
                <a:noFill/>
                <a:ln w="9525">
                  <a:noFill/>
                  <a:miter lim="800000"/>
                  <a:headEnd/>
                  <a:tailEnd/>
                </a:ln>
              </p:spPr>
              <p:txBody>
                <a:bodyPr wrap="none" lIns="0" tIns="0" rIns="0" bIns="0">
                  <a:spAutoFit/>
                </a:bodyPr>
                <a:lstStyle/>
                <a:p>
                  <a:endParaRPr lang="en-US">
                    <a:cs typeface="Arial" charset="0"/>
                  </a:endParaRPr>
                </a:p>
              </p:txBody>
            </p:sp>
            <p:sp>
              <p:nvSpPr>
                <p:cNvPr id="124" name="Rectangle 50"/>
                <p:cNvSpPr>
                  <a:spLocks noChangeArrowheads="1"/>
                </p:cNvSpPr>
                <p:nvPr/>
              </p:nvSpPr>
              <p:spPr bwMode="auto">
                <a:xfrm>
                  <a:off x="127" y="3799"/>
                  <a:ext cx="0" cy="174"/>
                </a:xfrm>
                <a:prstGeom prst="rect">
                  <a:avLst/>
                </a:prstGeom>
                <a:noFill/>
                <a:ln w="9525">
                  <a:noFill/>
                  <a:miter lim="800000"/>
                  <a:headEnd/>
                  <a:tailEnd/>
                </a:ln>
              </p:spPr>
              <p:txBody>
                <a:bodyPr wrap="none" lIns="0" tIns="0" rIns="0" bIns="0">
                  <a:spAutoFit/>
                </a:bodyPr>
                <a:lstStyle/>
                <a:p>
                  <a:endParaRPr lang="en-US">
                    <a:cs typeface="Arial" charset="0"/>
                  </a:endParaRPr>
                </a:p>
              </p:txBody>
            </p:sp>
            <p:sp>
              <p:nvSpPr>
                <p:cNvPr id="125" name="Rectangle 51"/>
                <p:cNvSpPr>
                  <a:spLocks noChangeArrowheads="1"/>
                </p:cNvSpPr>
                <p:nvPr/>
              </p:nvSpPr>
              <p:spPr bwMode="auto">
                <a:xfrm>
                  <a:off x="214" y="3855"/>
                  <a:ext cx="0" cy="174"/>
                </a:xfrm>
                <a:prstGeom prst="rect">
                  <a:avLst/>
                </a:prstGeom>
                <a:noFill/>
                <a:ln w="9525">
                  <a:noFill/>
                  <a:miter lim="800000"/>
                  <a:headEnd/>
                  <a:tailEnd/>
                </a:ln>
              </p:spPr>
              <p:txBody>
                <a:bodyPr wrap="none" lIns="0" tIns="0" rIns="0" bIns="0">
                  <a:spAutoFit/>
                </a:bodyPr>
                <a:lstStyle/>
                <a:p>
                  <a:endParaRPr lang="en-US">
                    <a:cs typeface="Arial" charset="0"/>
                  </a:endParaRPr>
                </a:p>
              </p:txBody>
            </p:sp>
            <p:sp>
              <p:nvSpPr>
                <p:cNvPr id="126" name="Line 52"/>
                <p:cNvSpPr>
                  <a:spLocks noChangeShapeType="1"/>
                </p:cNvSpPr>
                <p:nvPr/>
              </p:nvSpPr>
              <p:spPr bwMode="auto">
                <a:xfrm flipH="1">
                  <a:off x="915" y="4055"/>
                  <a:ext cx="241" cy="0"/>
                </a:xfrm>
                <a:prstGeom prst="line">
                  <a:avLst/>
                </a:prstGeom>
                <a:noFill/>
                <a:ln w="9">
                  <a:solidFill>
                    <a:srgbClr val="000000"/>
                  </a:solidFill>
                  <a:round/>
                  <a:headEnd/>
                  <a:tailEnd/>
                </a:ln>
              </p:spPr>
              <p:txBody>
                <a:bodyPr/>
                <a:lstStyle/>
                <a:p>
                  <a:endParaRPr lang="en-US"/>
                </a:p>
              </p:txBody>
            </p:sp>
            <p:sp>
              <p:nvSpPr>
                <p:cNvPr id="127" name="Line 53"/>
                <p:cNvSpPr>
                  <a:spLocks noChangeShapeType="1"/>
                </p:cNvSpPr>
                <p:nvPr/>
              </p:nvSpPr>
              <p:spPr bwMode="auto">
                <a:xfrm flipH="1">
                  <a:off x="1156" y="3846"/>
                  <a:ext cx="120" cy="209"/>
                </a:xfrm>
                <a:prstGeom prst="line">
                  <a:avLst/>
                </a:prstGeom>
                <a:noFill/>
                <a:ln w="9">
                  <a:solidFill>
                    <a:srgbClr val="000000"/>
                  </a:solidFill>
                  <a:round/>
                  <a:headEnd/>
                  <a:tailEnd/>
                </a:ln>
              </p:spPr>
              <p:txBody>
                <a:bodyPr/>
                <a:lstStyle/>
                <a:p>
                  <a:endParaRPr lang="en-US"/>
                </a:p>
              </p:txBody>
            </p:sp>
            <p:sp>
              <p:nvSpPr>
                <p:cNvPr id="128" name="Line 54"/>
                <p:cNvSpPr>
                  <a:spLocks noChangeShapeType="1"/>
                </p:cNvSpPr>
                <p:nvPr/>
              </p:nvSpPr>
              <p:spPr bwMode="auto">
                <a:xfrm>
                  <a:off x="1156" y="3639"/>
                  <a:ext cx="120" cy="207"/>
                </a:xfrm>
                <a:prstGeom prst="line">
                  <a:avLst/>
                </a:prstGeom>
                <a:noFill/>
                <a:ln w="9">
                  <a:solidFill>
                    <a:srgbClr val="000000"/>
                  </a:solidFill>
                  <a:round/>
                  <a:headEnd/>
                  <a:tailEnd/>
                </a:ln>
              </p:spPr>
              <p:txBody>
                <a:bodyPr/>
                <a:lstStyle/>
                <a:p>
                  <a:endParaRPr lang="en-US"/>
                </a:p>
              </p:txBody>
            </p:sp>
            <p:sp>
              <p:nvSpPr>
                <p:cNvPr id="129" name="Line 55"/>
                <p:cNvSpPr>
                  <a:spLocks noChangeShapeType="1"/>
                </p:cNvSpPr>
                <p:nvPr/>
              </p:nvSpPr>
              <p:spPr bwMode="auto">
                <a:xfrm flipV="1">
                  <a:off x="1156" y="3491"/>
                  <a:ext cx="85" cy="148"/>
                </a:xfrm>
                <a:prstGeom prst="line">
                  <a:avLst/>
                </a:prstGeom>
                <a:noFill/>
                <a:ln w="9">
                  <a:solidFill>
                    <a:srgbClr val="000000"/>
                  </a:solidFill>
                  <a:round/>
                  <a:headEnd/>
                  <a:tailEnd/>
                </a:ln>
              </p:spPr>
              <p:txBody>
                <a:bodyPr/>
                <a:lstStyle/>
                <a:p>
                  <a:endParaRPr lang="en-US"/>
                </a:p>
              </p:txBody>
            </p:sp>
            <p:sp>
              <p:nvSpPr>
                <p:cNvPr id="130" name="Line 56"/>
                <p:cNvSpPr>
                  <a:spLocks noChangeShapeType="1"/>
                </p:cNvSpPr>
                <p:nvPr/>
              </p:nvSpPr>
              <p:spPr bwMode="auto">
                <a:xfrm>
                  <a:off x="1276" y="3866"/>
                  <a:ext cx="183" cy="0"/>
                </a:xfrm>
                <a:prstGeom prst="line">
                  <a:avLst/>
                </a:prstGeom>
                <a:noFill/>
                <a:ln w="9">
                  <a:solidFill>
                    <a:srgbClr val="000000"/>
                  </a:solidFill>
                  <a:round/>
                  <a:headEnd/>
                  <a:tailEnd/>
                </a:ln>
              </p:spPr>
              <p:txBody>
                <a:bodyPr/>
                <a:lstStyle/>
                <a:p>
                  <a:endParaRPr lang="en-US"/>
                </a:p>
              </p:txBody>
            </p:sp>
            <p:sp>
              <p:nvSpPr>
                <p:cNvPr id="131" name="Line 57"/>
                <p:cNvSpPr>
                  <a:spLocks noChangeShapeType="1"/>
                </p:cNvSpPr>
                <p:nvPr/>
              </p:nvSpPr>
              <p:spPr bwMode="auto">
                <a:xfrm>
                  <a:off x="1276" y="3826"/>
                  <a:ext cx="183" cy="0"/>
                </a:xfrm>
                <a:prstGeom prst="line">
                  <a:avLst/>
                </a:prstGeom>
                <a:noFill/>
                <a:ln w="9">
                  <a:solidFill>
                    <a:srgbClr val="000000"/>
                  </a:solidFill>
                  <a:round/>
                  <a:headEnd/>
                  <a:tailEnd/>
                </a:ln>
              </p:spPr>
              <p:txBody>
                <a:bodyPr/>
                <a:lstStyle/>
                <a:p>
                  <a:endParaRPr lang="en-US"/>
                </a:p>
              </p:txBody>
            </p:sp>
            <p:sp>
              <p:nvSpPr>
                <p:cNvPr id="132" name="Line 58"/>
                <p:cNvSpPr>
                  <a:spLocks noChangeShapeType="1"/>
                </p:cNvSpPr>
                <p:nvPr/>
              </p:nvSpPr>
              <p:spPr bwMode="auto">
                <a:xfrm flipH="1">
                  <a:off x="973" y="3619"/>
                  <a:ext cx="183" cy="0"/>
                </a:xfrm>
                <a:prstGeom prst="line">
                  <a:avLst/>
                </a:prstGeom>
                <a:noFill/>
                <a:ln w="9">
                  <a:solidFill>
                    <a:srgbClr val="000000"/>
                  </a:solidFill>
                  <a:round/>
                  <a:headEnd/>
                  <a:tailEnd/>
                </a:ln>
              </p:spPr>
              <p:txBody>
                <a:bodyPr/>
                <a:lstStyle/>
                <a:p>
                  <a:endParaRPr lang="en-US"/>
                </a:p>
              </p:txBody>
            </p:sp>
            <p:sp>
              <p:nvSpPr>
                <p:cNvPr id="133" name="Line 59"/>
                <p:cNvSpPr>
                  <a:spLocks noChangeShapeType="1"/>
                </p:cNvSpPr>
                <p:nvPr/>
              </p:nvSpPr>
              <p:spPr bwMode="auto">
                <a:xfrm flipH="1">
                  <a:off x="973" y="3660"/>
                  <a:ext cx="183" cy="0"/>
                </a:xfrm>
                <a:prstGeom prst="line">
                  <a:avLst/>
                </a:prstGeom>
                <a:noFill/>
                <a:ln w="9">
                  <a:solidFill>
                    <a:srgbClr val="000000"/>
                  </a:solidFill>
                  <a:round/>
                  <a:headEnd/>
                  <a:tailEnd/>
                </a:ln>
              </p:spPr>
              <p:txBody>
                <a:bodyPr/>
                <a:lstStyle/>
                <a:p>
                  <a:endParaRPr lang="en-US"/>
                </a:p>
              </p:txBody>
            </p:sp>
            <p:sp>
              <p:nvSpPr>
                <p:cNvPr id="134" name="Line 60"/>
                <p:cNvSpPr>
                  <a:spLocks noChangeShapeType="1"/>
                </p:cNvSpPr>
                <p:nvPr/>
              </p:nvSpPr>
              <p:spPr bwMode="auto">
                <a:xfrm flipH="1" flipV="1">
                  <a:off x="764" y="3866"/>
                  <a:ext cx="151" cy="189"/>
                </a:xfrm>
                <a:prstGeom prst="line">
                  <a:avLst/>
                </a:prstGeom>
                <a:noFill/>
                <a:ln w="9">
                  <a:solidFill>
                    <a:srgbClr val="000000"/>
                  </a:solidFill>
                  <a:round/>
                  <a:headEnd/>
                  <a:tailEnd/>
                </a:ln>
              </p:spPr>
              <p:txBody>
                <a:bodyPr/>
                <a:lstStyle/>
                <a:p>
                  <a:endParaRPr lang="en-US"/>
                </a:p>
              </p:txBody>
            </p:sp>
            <p:sp>
              <p:nvSpPr>
                <p:cNvPr id="135" name="Line 61"/>
                <p:cNvSpPr>
                  <a:spLocks noChangeShapeType="1"/>
                </p:cNvSpPr>
                <p:nvPr/>
              </p:nvSpPr>
              <p:spPr bwMode="auto">
                <a:xfrm flipH="1">
                  <a:off x="515" y="3866"/>
                  <a:ext cx="249" cy="0"/>
                </a:xfrm>
                <a:prstGeom prst="line">
                  <a:avLst/>
                </a:prstGeom>
                <a:noFill/>
                <a:ln w="9">
                  <a:solidFill>
                    <a:srgbClr val="000000"/>
                  </a:solidFill>
                  <a:round/>
                  <a:headEnd/>
                  <a:tailEnd/>
                </a:ln>
              </p:spPr>
              <p:txBody>
                <a:bodyPr/>
                <a:lstStyle/>
                <a:p>
                  <a:endParaRPr lang="en-US"/>
                </a:p>
              </p:txBody>
            </p:sp>
          </p:grpSp>
          <p:sp>
            <p:nvSpPr>
              <p:cNvPr id="116" name="TextBox 115"/>
              <p:cNvSpPr txBox="1"/>
              <p:nvPr/>
            </p:nvSpPr>
            <p:spPr>
              <a:xfrm>
                <a:off x="1747120" y="5573833"/>
                <a:ext cx="1849951" cy="339725"/>
              </a:xfrm>
              <a:prstGeom prst="rect">
                <a:avLst/>
              </a:prstGeom>
              <a:noFill/>
            </p:spPr>
            <p:txBody>
              <a:bodyPr>
                <a:spAutoFit/>
              </a:bodyPr>
              <a:lstStyle/>
              <a:p>
                <a:pPr>
                  <a:defRPr/>
                </a:pPr>
                <a:r>
                  <a:rPr lang="en-US" sz="1600" dirty="0">
                    <a:latin typeface="+mj-lt"/>
                  </a:rPr>
                  <a:t>2,3-Heptanedione</a:t>
                </a:r>
              </a:p>
            </p:txBody>
          </p:sp>
        </p:grpSp>
        <p:grpSp>
          <p:nvGrpSpPr>
            <p:cNvPr id="93" name="Group 64"/>
            <p:cNvGrpSpPr>
              <a:grpSpLocks noChangeAspect="1"/>
            </p:cNvGrpSpPr>
            <p:nvPr/>
          </p:nvGrpSpPr>
          <p:grpSpPr bwMode="auto">
            <a:xfrm>
              <a:off x="504844" y="1296987"/>
              <a:ext cx="1573277" cy="1271394"/>
              <a:chOff x="330" y="867"/>
              <a:chExt cx="760" cy="614"/>
            </a:xfrm>
          </p:grpSpPr>
          <p:sp>
            <p:nvSpPr>
              <p:cNvPr id="94" name="AutoShape 63"/>
              <p:cNvSpPr>
                <a:spLocks noChangeAspect="1" noChangeArrowheads="1" noTextEdit="1"/>
              </p:cNvSpPr>
              <p:nvPr/>
            </p:nvSpPr>
            <p:spPr bwMode="auto">
              <a:xfrm>
                <a:off x="330" y="867"/>
                <a:ext cx="760" cy="587"/>
              </a:xfrm>
              <a:prstGeom prst="rect">
                <a:avLst/>
              </a:prstGeom>
              <a:noFill/>
              <a:ln w="9525">
                <a:noFill/>
                <a:miter lim="800000"/>
                <a:headEnd/>
                <a:tailEnd/>
              </a:ln>
            </p:spPr>
            <p:txBody>
              <a:bodyPr/>
              <a:lstStyle/>
              <a:p>
                <a:endParaRPr lang="en-US"/>
              </a:p>
            </p:txBody>
          </p:sp>
          <p:sp>
            <p:nvSpPr>
              <p:cNvPr id="95" name="Rectangle 65"/>
              <p:cNvSpPr>
                <a:spLocks noChangeArrowheads="1"/>
              </p:cNvSpPr>
              <p:nvPr/>
            </p:nvSpPr>
            <p:spPr bwMode="auto">
              <a:xfrm>
                <a:off x="422" y="1164"/>
                <a:ext cx="0" cy="174"/>
              </a:xfrm>
              <a:prstGeom prst="rect">
                <a:avLst/>
              </a:prstGeom>
              <a:noFill/>
              <a:ln w="9525">
                <a:noFill/>
                <a:miter lim="800000"/>
                <a:headEnd/>
                <a:tailEnd/>
              </a:ln>
            </p:spPr>
            <p:txBody>
              <a:bodyPr wrap="none" lIns="0" tIns="0" rIns="0" bIns="0">
                <a:spAutoFit/>
              </a:bodyPr>
              <a:lstStyle/>
              <a:p>
                <a:endParaRPr lang="en-US">
                  <a:cs typeface="Arial" charset="0"/>
                </a:endParaRPr>
              </a:p>
            </p:txBody>
          </p:sp>
          <p:sp>
            <p:nvSpPr>
              <p:cNvPr id="96" name="Rectangle 66"/>
              <p:cNvSpPr>
                <a:spLocks noChangeArrowheads="1"/>
              </p:cNvSpPr>
              <p:nvPr/>
            </p:nvSpPr>
            <p:spPr bwMode="auto">
              <a:xfrm>
                <a:off x="330" y="1164"/>
                <a:ext cx="0" cy="174"/>
              </a:xfrm>
              <a:prstGeom prst="rect">
                <a:avLst/>
              </a:prstGeom>
              <a:noFill/>
              <a:ln w="9525">
                <a:noFill/>
                <a:miter lim="800000"/>
                <a:headEnd/>
                <a:tailEnd/>
              </a:ln>
            </p:spPr>
            <p:txBody>
              <a:bodyPr wrap="none" lIns="0" tIns="0" rIns="0" bIns="0">
                <a:spAutoFit/>
              </a:bodyPr>
              <a:lstStyle/>
              <a:p>
                <a:endParaRPr lang="en-US">
                  <a:cs typeface="Arial" charset="0"/>
                </a:endParaRPr>
              </a:p>
            </p:txBody>
          </p:sp>
          <p:sp>
            <p:nvSpPr>
              <p:cNvPr id="97" name="Rectangle 67"/>
              <p:cNvSpPr>
                <a:spLocks noChangeArrowheads="1"/>
              </p:cNvSpPr>
              <p:nvPr/>
            </p:nvSpPr>
            <p:spPr bwMode="auto">
              <a:xfrm>
                <a:off x="388" y="1201"/>
                <a:ext cx="0" cy="174"/>
              </a:xfrm>
              <a:prstGeom prst="rect">
                <a:avLst/>
              </a:prstGeom>
              <a:noFill/>
              <a:ln w="9525">
                <a:noFill/>
                <a:miter lim="800000"/>
                <a:headEnd/>
                <a:tailEnd/>
              </a:ln>
            </p:spPr>
            <p:txBody>
              <a:bodyPr wrap="none" lIns="0" tIns="0" rIns="0" bIns="0">
                <a:spAutoFit/>
              </a:bodyPr>
              <a:lstStyle/>
              <a:p>
                <a:endParaRPr lang="en-US">
                  <a:cs typeface="Arial" charset="0"/>
                </a:endParaRPr>
              </a:p>
            </p:txBody>
          </p:sp>
          <p:sp>
            <p:nvSpPr>
              <p:cNvPr id="98" name="Rectangle 68"/>
              <p:cNvSpPr>
                <a:spLocks noChangeArrowheads="1"/>
              </p:cNvSpPr>
              <p:nvPr/>
            </p:nvSpPr>
            <p:spPr bwMode="auto">
              <a:xfrm>
                <a:off x="938" y="1065"/>
                <a:ext cx="0" cy="174"/>
              </a:xfrm>
              <a:prstGeom prst="rect">
                <a:avLst/>
              </a:prstGeom>
              <a:noFill/>
              <a:ln w="9525">
                <a:noFill/>
                <a:miter lim="800000"/>
                <a:headEnd/>
                <a:tailEnd/>
              </a:ln>
            </p:spPr>
            <p:txBody>
              <a:bodyPr wrap="none" lIns="0" tIns="0" rIns="0" bIns="0">
                <a:spAutoFit/>
              </a:bodyPr>
              <a:lstStyle/>
              <a:p>
                <a:endParaRPr lang="en-US">
                  <a:cs typeface="Arial" charset="0"/>
                </a:endParaRPr>
              </a:p>
            </p:txBody>
          </p:sp>
          <p:sp>
            <p:nvSpPr>
              <p:cNvPr id="99" name="Rectangle 69"/>
              <p:cNvSpPr>
                <a:spLocks noChangeArrowheads="1"/>
              </p:cNvSpPr>
              <p:nvPr/>
            </p:nvSpPr>
            <p:spPr bwMode="auto">
              <a:xfrm>
                <a:off x="996" y="1065"/>
                <a:ext cx="0" cy="174"/>
              </a:xfrm>
              <a:prstGeom prst="rect">
                <a:avLst/>
              </a:prstGeom>
              <a:noFill/>
              <a:ln w="9525">
                <a:noFill/>
                <a:miter lim="800000"/>
                <a:headEnd/>
                <a:tailEnd/>
              </a:ln>
            </p:spPr>
            <p:txBody>
              <a:bodyPr wrap="none" lIns="0" tIns="0" rIns="0" bIns="0">
                <a:spAutoFit/>
              </a:bodyPr>
              <a:lstStyle/>
              <a:p>
                <a:endParaRPr lang="en-US">
                  <a:cs typeface="Arial" charset="0"/>
                </a:endParaRPr>
              </a:p>
            </p:txBody>
          </p:sp>
          <p:sp>
            <p:nvSpPr>
              <p:cNvPr id="100" name="Rectangle 70"/>
              <p:cNvSpPr>
                <a:spLocks noChangeArrowheads="1"/>
              </p:cNvSpPr>
              <p:nvPr/>
            </p:nvSpPr>
            <p:spPr bwMode="auto">
              <a:xfrm>
                <a:off x="1054" y="1101"/>
                <a:ext cx="0" cy="174"/>
              </a:xfrm>
              <a:prstGeom prst="rect">
                <a:avLst/>
              </a:prstGeom>
              <a:noFill/>
              <a:ln w="9525">
                <a:noFill/>
                <a:miter lim="800000"/>
                <a:headEnd/>
                <a:tailEnd/>
              </a:ln>
            </p:spPr>
            <p:txBody>
              <a:bodyPr wrap="none" lIns="0" tIns="0" rIns="0" bIns="0">
                <a:spAutoFit/>
              </a:bodyPr>
              <a:lstStyle/>
              <a:p>
                <a:endParaRPr lang="en-US">
                  <a:cs typeface="Arial" charset="0"/>
                </a:endParaRPr>
              </a:p>
            </p:txBody>
          </p:sp>
          <p:sp>
            <p:nvSpPr>
              <p:cNvPr id="101" name="Rectangle 71"/>
              <p:cNvSpPr>
                <a:spLocks noChangeArrowheads="1"/>
              </p:cNvSpPr>
              <p:nvPr/>
            </p:nvSpPr>
            <p:spPr bwMode="auto">
              <a:xfrm>
                <a:off x="593" y="867"/>
                <a:ext cx="107" cy="119"/>
              </a:xfrm>
              <a:prstGeom prst="rect">
                <a:avLst/>
              </a:prstGeom>
              <a:noFill/>
              <a:ln w="9525">
                <a:noFill/>
                <a:miter lim="800000"/>
                <a:headEnd/>
                <a:tailEnd/>
              </a:ln>
            </p:spPr>
            <p:txBody>
              <a:bodyPr wrap="none" lIns="0" tIns="0" rIns="0" bIns="0">
                <a:spAutoFit/>
              </a:bodyPr>
              <a:lstStyle/>
              <a:p>
                <a:r>
                  <a:rPr lang="en-US" sz="1000">
                    <a:solidFill>
                      <a:srgbClr val="000000"/>
                    </a:solidFill>
                    <a:cs typeface="Arial" charset="0"/>
                  </a:rPr>
                  <a:t>O</a:t>
                </a:r>
                <a:endParaRPr lang="en-US">
                  <a:cs typeface="Arial" charset="0"/>
                </a:endParaRPr>
              </a:p>
            </p:txBody>
          </p:sp>
          <p:sp>
            <p:nvSpPr>
              <p:cNvPr id="102" name="Rectangle 72"/>
              <p:cNvSpPr>
                <a:spLocks noChangeArrowheads="1"/>
              </p:cNvSpPr>
              <p:nvPr/>
            </p:nvSpPr>
            <p:spPr bwMode="auto">
              <a:xfrm>
                <a:off x="764" y="1362"/>
                <a:ext cx="107" cy="119"/>
              </a:xfrm>
              <a:prstGeom prst="rect">
                <a:avLst/>
              </a:prstGeom>
              <a:noFill/>
              <a:ln w="9525">
                <a:noFill/>
                <a:miter lim="800000"/>
                <a:headEnd/>
                <a:tailEnd/>
              </a:ln>
            </p:spPr>
            <p:txBody>
              <a:bodyPr wrap="none" lIns="0" tIns="0" rIns="0" bIns="0">
                <a:spAutoFit/>
              </a:bodyPr>
              <a:lstStyle/>
              <a:p>
                <a:r>
                  <a:rPr lang="en-US" sz="1000">
                    <a:solidFill>
                      <a:srgbClr val="000000"/>
                    </a:solidFill>
                    <a:cs typeface="Arial" charset="0"/>
                  </a:rPr>
                  <a:t>O</a:t>
                </a:r>
                <a:endParaRPr lang="en-US">
                  <a:cs typeface="Arial" charset="0"/>
                </a:endParaRPr>
              </a:p>
            </p:txBody>
          </p:sp>
          <p:sp>
            <p:nvSpPr>
              <p:cNvPr id="103" name="Line 73"/>
              <p:cNvSpPr>
                <a:spLocks noChangeShapeType="1"/>
              </p:cNvSpPr>
              <p:nvPr/>
            </p:nvSpPr>
            <p:spPr bwMode="auto">
              <a:xfrm flipV="1">
                <a:off x="487" y="1111"/>
                <a:ext cx="137" cy="78"/>
              </a:xfrm>
              <a:prstGeom prst="line">
                <a:avLst/>
              </a:prstGeom>
              <a:noFill/>
              <a:ln w="6">
                <a:solidFill>
                  <a:srgbClr val="000000"/>
                </a:solidFill>
                <a:round/>
                <a:headEnd/>
                <a:tailEnd/>
              </a:ln>
            </p:spPr>
            <p:txBody>
              <a:bodyPr/>
              <a:lstStyle/>
              <a:p>
                <a:endParaRPr lang="en-US"/>
              </a:p>
            </p:txBody>
          </p:sp>
          <p:sp>
            <p:nvSpPr>
              <p:cNvPr id="104" name="Line 74"/>
              <p:cNvSpPr>
                <a:spLocks noChangeShapeType="1"/>
              </p:cNvSpPr>
              <p:nvPr/>
            </p:nvSpPr>
            <p:spPr bwMode="auto">
              <a:xfrm>
                <a:off x="624" y="1111"/>
                <a:ext cx="172" cy="97"/>
              </a:xfrm>
              <a:prstGeom prst="line">
                <a:avLst/>
              </a:prstGeom>
              <a:noFill/>
              <a:ln w="6">
                <a:solidFill>
                  <a:srgbClr val="000000"/>
                </a:solidFill>
                <a:round/>
                <a:headEnd/>
                <a:tailEnd/>
              </a:ln>
            </p:spPr>
            <p:txBody>
              <a:bodyPr/>
              <a:lstStyle/>
              <a:p>
                <a:endParaRPr lang="en-US"/>
              </a:p>
            </p:txBody>
          </p:sp>
          <p:sp>
            <p:nvSpPr>
              <p:cNvPr id="105" name="Line 75"/>
              <p:cNvSpPr>
                <a:spLocks noChangeShapeType="1"/>
              </p:cNvSpPr>
              <p:nvPr/>
            </p:nvSpPr>
            <p:spPr bwMode="auto">
              <a:xfrm flipV="1">
                <a:off x="796" y="1132"/>
                <a:ext cx="135" cy="76"/>
              </a:xfrm>
              <a:prstGeom prst="line">
                <a:avLst/>
              </a:prstGeom>
              <a:noFill/>
              <a:ln w="6">
                <a:solidFill>
                  <a:srgbClr val="000000"/>
                </a:solidFill>
                <a:round/>
                <a:headEnd/>
                <a:tailEnd/>
              </a:ln>
            </p:spPr>
            <p:txBody>
              <a:bodyPr/>
              <a:lstStyle/>
              <a:p>
                <a:endParaRPr lang="en-US"/>
              </a:p>
            </p:txBody>
          </p:sp>
          <p:sp>
            <p:nvSpPr>
              <p:cNvPr id="106" name="Line 76"/>
              <p:cNvSpPr>
                <a:spLocks noChangeShapeType="1"/>
              </p:cNvSpPr>
              <p:nvPr/>
            </p:nvSpPr>
            <p:spPr bwMode="auto">
              <a:xfrm flipV="1">
                <a:off x="637" y="953"/>
                <a:ext cx="0" cy="158"/>
              </a:xfrm>
              <a:prstGeom prst="line">
                <a:avLst/>
              </a:prstGeom>
              <a:noFill/>
              <a:ln w="6">
                <a:solidFill>
                  <a:srgbClr val="000000"/>
                </a:solidFill>
                <a:round/>
                <a:headEnd/>
                <a:tailEnd/>
              </a:ln>
            </p:spPr>
            <p:txBody>
              <a:bodyPr/>
              <a:lstStyle/>
              <a:p>
                <a:endParaRPr lang="en-US"/>
              </a:p>
            </p:txBody>
          </p:sp>
          <p:sp>
            <p:nvSpPr>
              <p:cNvPr id="107" name="Line 77"/>
              <p:cNvSpPr>
                <a:spLocks noChangeShapeType="1"/>
              </p:cNvSpPr>
              <p:nvPr/>
            </p:nvSpPr>
            <p:spPr bwMode="auto">
              <a:xfrm flipV="1">
                <a:off x="610" y="953"/>
                <a:ext cx="0" cy="158"/>
              </a:xfrm>
              <a:prstGeom prst="line">
                <a:avLst/>
              </a:prstGeom>
              <a:noFill/>
              <a:ln w="6">
                <a:solidFill>
                  <a:srgbClr val="000000"/>
                </a:solidFill>
                <a:round/>
                <a:headEnd/>
                <a:tailEnd/>
              </a:ln>
            </p:spPr>
            <p:txBody>
              <a:bodyPr/>
              <a:lstStyle/>
              <a:p>
                <a:endParaRPr lang="en-US"/>
              </a:p>
            </p:txBody>
          </p:sp>
          <p:sp>
            <p:nvSpPr>
              <p:cNvPr id="108" name="Line 78"/>
              <p:cNvSpPr>
                <a:spLocks noChangeShapeType="1"/>
              </p:cNvSpPr>
              <p:nvPr/>
            </p:nvSpPr>
            <p:spPr bwMode="auto">
              <a:xfrm>
                <a:off x="783" y="1208"/>
                <a:ext cx="0" cy="158"/>
              </a:xfrm>
              <a:prstGeom prst="line">
                <a:avLst/>
              </a:prstGeom>
              <a:noFill/>
              <a:ln w="6">
                <a:solidFill>
                  <a:srgbClr val="000000"/>
                </a:solidFill>
                <a:round/>
                <a:headEnd/>
                <a:tailEnd/>
              </a:ln>
            </p:spPr>
            <p:txBody>
              <a:bodyPr/>
              <a:lstStyle/>
              <a:p>
                <a:endParaRPr lang="en-US"/>
              </a:p>
            </p:txBody>
          </p:sp>
          <p:sp>
            <p:nvSpPr>
              <p:cNvPr id="109" name="Line 79"/>
              <p:cNvSpPr>
                <a:spLocks noChangeShapeType="1"/>
              </p:cNvSpPr>
              <p:nvPr/>
            </p:nvSpPr>
            <p:spPr bwMode="auto">
              <a:xfrm>
                <a:off x="810" y="1208"/>
                <a:ext cx="0" cy="158"/>
              </a:xfrm>
              <a:prstGeom prst="line">
                <a:avLst/>
              </a:prstGeom>
              <a:noFill/>
              <a:ln w="6">
                <a:solidFill>
                  <a:srgbClr val="000000"/>
                </a:solidFill>
                <a:round/>
                <a:headEnd/>
                <a:tailEnd/>
              </a:ln>
            </p:spPr>
            <p:txBody>
              <a:bodyPr/>
              <a:lstStyle/>
              <a:p>
                <a:endParaRPr lang="en-US"/>
              </a:p>
            </p:txBody>
          </p:sp>
        </p:grpSp>
      </p:grpSp>
    </p:spTree>
    <p:custDataLst>
      <p:tags r:id="rId1"/>
    </p:custDataLst>
    <p:extLst>
      <p:ext uri="{BB962C8B-B14F-4D97-AF65-F5344CB8AC3E}">
        <p14:creationId xmlns:p14="http://schemas.microsoft.com/office/powerpoint/2010/main" val="6213895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Title 1"/>
          <p:cNvSpPr>
            <a:spLocks noGrp="1"/>
          </p:cNvSpPr>
          <p:nvPr>
            <p:ph type="title"/>
          </p:nvPr>
        </p:nvSpPr>
        <p:spPr/>
        <p:txBody>
          <a:bodyPr/>
          <a:lstStyle/>
          <a:p>
            <a:r>
              <a:rPr lang="en-US" dirty="0" smtClean="0"/>
              <a:t>What is the best solution?</a:t>
            </a:r>
          </a:p>
        </p:txBody>
      </p:sp>
      <p:sp>
        <p:nvSpPr>
          <p:cNvPr id="117763" name="Rectangle 3"/>
          <p:cNvSpPr>
            <a:spLocks noGrp="1" noChangeArrowheads="1"/>
          </p:cNvSpPr>
          <p:nvPr>
            <p:ph idx="1"/>
          </p:nvPr>
        </p:nvSpPr>
        <p:spPr>
          <a:xfrm>
            <a:off x="4841922" y="1600200"/>
            <a:ext cx="4097362" cy="4019112"/>
          </a:xfrm>
        </p:spPr>
        <p:txBody>
          <a:bodyPr/>
          <a:lstStyle/>
          <a:p>
            <a:pPr marL="0" indent="0" eaLnBrk="1" hangingPunct="1">
              <a:lnSpc>
                <a:spcPct val="80000"/>
              </a:lnSpc>
              <a:buNone/>
            </a:pPr>
            <a:endParaRPr lang="en-US" sz="2800" dirty="0" smtClean="0"/>
          </a:p>
          <a:p>
            <a:pPr eaLnBrk="1" hangingPunct="1">
              <a:lnSpc>
                <a:spcPct val="80000"/>
              </a:lnSpc>
            </a:pPr>
            <a:r>
              <a:rPr lang="en-US" sz="2800" dirty="0" smtClean="0"/>
              <a:t>Closed lines for all ingredients and finished products</a:t>
            </a:r>
          </a:p>
          <a:p>
            <a:pPr eaLnBrk="1" hangingPunct="1">
              <a:lnSpc>
                <a:spcPct val="80000"/>
              </a:lnSpc>
            </a:pPr>
            <a:r>
              <a:rPr lang="en-US" sz="2800" dirty="0" smtClean="0"/>
              <a:t>Closed vessel cleaning system</a:t>
            </a:r>
          </a:p>
          <a:p>
            <a:pPr eaLnBrk="1" hangingPunct="1">
              <a:lnSpc>
                <a:spcPct val="80000"/>
              </a:lnSpc>
            </a:pPr>
            <a:r>
              <a:rPr lang="en-US" sz="2800" dirty="0" smtClean="0"/>
              <a:t>Containment verified with air sampling</a:t>
            </a:r>
          </a:p>
          <a:p>
            <a:pPr eaLnBrk="1" hangingPunct="1">
              <a:lnSpc>
                <a:spcPct val="80000"/>
              </a:lnSpc>
            </a:pPr>
            <a:r>
              <a:rPr lang="en-US" sz="2800" dirty="0" smtClean="0"/>
              <a:t>Maintenance workers may still be exposed.</a:t>
            </a:r>
          </a:p>
        </p:txBody>
      </p:sp>
      <p:sp>
        <p:nvSpPr>
          <p:cNvPr id="117765" name="Slide Number Placeholder 3"/>
          <p:cNvSpPr>
            <a:spLocks noGrp="1"/>
          </p:cNvSpPr>
          <p:nvPr>
            <p:ph type="sldNum" sz="quarter" idx="12"/>
          </p:nvPr>
        </p:nvSpPr>
        <p:spPr>
          <a:noFill/>
        </p:spPr>
        <p:txBody>
          <a:bodyPr/>
          <a:lstStyle/>
          <a:p>
            <a:fld id="{7DCF78FB-62EB-408F-B558-1E0E1CB5EB09}" type="slidenum">
              <a:rPr lang="en-US" smtClean="0"/>
              <a:pPr/>
              <a:t>49</a:t>
            </a:fld>
            <a:endParaRPr lang="en-US" smtClean="0"/>
          </a:p>
        </p:txBody>
      </p:sp>
      <p:sp>
        <p:nvSpPr>
          <p:cNvPr id="9" name="Rounded Rectangle 8"/>
          <p:cNvSpPr/>
          <p:nvPr/>
        </p:nvSpPr>
        <p:spPr>
          <a:xfrm>
            <a:off x="1378424" y="1097371"/>
            <a:ext cx="6305266" cy="682784"/>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Text Box 5"/>
          <p:cNvSpPr txBox="1">
            <a:spLocks noChangeArrowheads="1"/>
          </p:cNvSpPr>
          <p:nvPr/>
        </p:nvSpPr>
        <p:spPr bwMode="auto">
          <a:xfrm>
            <a:off x="805218" y="1119315"/>
            <a:ext cx="7424382" cy="584775"/>
          </a:xfrm>
          <a:prstGeom prst="rect">
            <a:avLst/>
          </a:prstGeom>
          <a:noFill/>
          <a:ln w="9525">
            <a:noFill/>
            <a:miter lim="800000"/>
            <a:headEnd/>
            <a:tailEnd/>
          </a:ln>
        </p:spPr>
        <p:txBody>
          <a:bodyPr wrap="square">
            <a:spAutoFit/>
          </a:bodyPr>
          <a:lstStyle/>
          <a:p>
            <a:pPr algn="ctr" eaLnBrk="1" hangingPunct="1">
              <a:defRPr/>
            </a:pPr>
            <a:r>
              <a:rPr lang="en-US" sz="3200" dirty="0" smtClean="0">
                <a:latin typeface="+mn-lt"/>
              </a:rPr>
              <a:t>Completely Enclosed Processes</a:t>
            </a:r>
            <a:endParaRPr lang="en-US" sz="3600" dirty="0"/>
          </a:p>
        </p:txBody>
      </p:sp>
      <p:sp>
        <p:nvSpPr>
          <p:cNvPr id="11" name="Rectangle 7"/>
          <p:cNvSpPr>
            <a:spLocks noChangeArrowheads="1"/>
          </p:cNvSpPr>
          <p:nvPr/>
        </p:nvSpPr>
        <p:spPr bwMode="auto">
          <a:xfrm>
            <a:off x="994152" y="5403868"/>
            <a:ext cx="2993127" cy="215444"/>
          </a:xfrm>
          <a:prstGeom prst="rect">
            <a:avLst/>
          </a:prstGeom>
          <a:noFill/>
          <a:ln w="9525">
            <a:noFill/>
            <a:miter lim="800000"/>
            <a:headEnd/>
            <a:tailEnd/>
          </a:ln>
        </p:spPr>
        <p:txBody>
          <a:bodyPr wrap="none">
            <a:spAutoFit/>
          </a:bodyPr>
          <a:lstStyle/>
          <a:p>
            <a:r>
              <a:rPr lang="en-US" sz="800" dirty="0">
                <a:latin typeface="+mn-lt"/>
              </a:rPr>
              <a:t>Photo by </a:t>
            </a:r>
            <a:r>
              <a:rPr lang="en-US" sz="800" dirty="0" smtClean="0">
                <a:latin typeface="+mn-lt"/>
              </a:rPr>
              <a:t>National Jewish Health used with written permission.</a:t>
            </a:r>
            <a:endParaRPr lang="en-US" sz="800" dirty="0">
              <a:solidFill>
                <a:schemeClr val="tx2"/>
              </a:solidFill>
              <a:latin typeface="+mn-lt"/>
            </a:endParaRPr>
          </a:p>
        </p:txBody>
      </p:sp>
      <p:pic>
        <p:nvPicPr>
          <p:cNvPr id="2" name="Picture 1"/>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62340" y="2021005"/>
            <a:ext cx="4456753" cy="3342565"/>
          </a:xfrm>
          <a:prstGeom prst="rect">
            <a:avLst/>
          </a:prstGeom>
        </p:spPr>
      </p:pic>
      <p:sp>
        <p:nvSpPr>
          <p:cNvPr id="13" name="Rounded Rectangle 12"/>
          <p:cNvSpPr/>
          <p:nvPr/>
        </p:nvSpPr>
        <p:spPr>
          <a:xfrm>
            <a:off x="338351" y="6071695"/>
            <a:ext cx="8358116" cy="419135"/>
          </a:xfrm>
          <a:prstGeom prst="round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Text Box 5"/>
          <p:cNvSpPr txBox="1">
            <a:spLocks noChangeArrowheads="1"/>
          </p:cNvSpPr>
          <p:nvPr/>
        </p:nvSpPr>
        <p:spPr bwMode="auto">
          <a:xfrm>
            <a:off x="229169" y="6073055"/>
            <a:ext cx="8584442" cy="400110"/>
          </a:xfrm>
          <a:prstGeom prst="rect">
            <a:avLst/>
          </a:prstGeom>
          <a:noFill/>
          <a:ln w="9525">
            <a:noFill/>
            <a:miter lim="800000"/>
            <a:headEnd/>
            <a:tailEnd/>
          </a:ln>
        </p:spPr>
        <p:txBody>
          <a:bodyPr wrap="square">
            <a:spAutoFit/>
          </a:bodyPr>
          <a:lstStyle/>
          <a:p>
            <a:pPr algn="ctr" eaLnBrk="1" hangingPunct="1">
              <a:defRPr/>
            </a:pPr>
            <a:r>
              <a:rPr lang="en-US" sz="2000" dirty="0" smtClean="0">
                <a:latin typeface="+mn-lt"/>
              </a:rPr>
              <a:t>May not be a realistic solution due to cost and production variability.</a:t>
            </a:r>
            <a:endParaRPr lang="en-US" sz="2400" dirty="0"/>
          </a:p>
        </p:txBody>
      </p:sp>
    </p:spTree>
    <p:custDataLst>
      <p:tags r:id="rId1"/>
    </p:custData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lstStyle/>
          <a:p>
            <a:r>
              <a:rPr lang="en-US" smtClean="0"/>
              <a:t>Definitions</a:t>
            </a:r>
          </a:p>
        </p:txBody>
      </p:sp>
      <p:sp>
        <p:nvSpPr>
          <p:cNvPr id="25602" name="Content Placeholder 2"/>
          <p:cNvSpPr>
            <a:spLocks noGrp="1"/>
          </p:cNvSpPr>
          <p:nvPr>
            <p:ph idx="1"/>
          </p:nvPr>
        </p:nvSpPr>
        <p:spPr>
          <a:xfrm>
            <a:off x="685800" y="1303930"/>
            <a:ext cx="7772400" cy="4343400"/>
          </a:xfrm>
        </p:spPr>
        <p:txBody>
          <a:bodyPr/>
          <a:lstStyle/>
          <a:p>
            <a:r>
              <a:rPr lang="en-US" dirty="0" smtClean="0"/>
              <a:t>Part per million (ppm)</a:t>
            </a:r>
          </a:p>
          <a:p>
            <a:pPr lvl="1"/>
            <a:r>
              <a:rPr lang="en-US" dirty="0" smtClean="0"/>
              <a:t>Small unit of concentration</a:t>
            </a:r>
          </a:p>
          <a:p>
            <a:pPr lvl="1"/>
            <a:r>
              <a:rPr lang="en-US" dirty="0" smtClean="0"/>
              <a:t>1 ppm = 1 drop in 13 gallon gas tank</a:t>
            </a:r>
          </a:p>
          <a:p>
            <a:r>
              <a:rPr lang="en-US" dirty="0" smtClean="0"/>
              <a:t>Flavoring </a:t>
            </a:r>
            <a:r>
              <a:rPr lang="en-US" u="sng" dirty="0" smtClean="0"/>
              <a:t>exposure</a:t>
            </a:r>
          </a:p>
          <a:p>
            <a:pPr lvl="1"/>
            <a:r>
              <a:rPr lang="en-US" dirty="0" smtClean="0"/>
              <a:t>Inhalation of flavoring vapors or particles</a:t>
            </a:r>
          </a:p>
          <a:p>
            <a:r>
              <a:rPr lang="en-US" dirty="0" smtClean="0"/>
              <a:t>Bronchiolitis </a:t>
            </a:r>
            <a:r>
              <a:rPr lang="en-US" dirty="0" err="1" smtClean="0"/>
              <a:t>Obliterans</a:t>
            </a:r>
            <a:r>
              <a:rPr lang="en-US" dirty="0" smtClean="0"/>
              <a:t> Syndrome (BOS)</a:t>
            </a:r>
          </a:p>
          <a:p>
            <a:pPr lvl="1" eaLnBrk="1" hangingPunct="1"/>
            <a:r>
              <a:rPr lang="en-US" dirty="0" smtClean="0"/>
              <a:t>An uncommon lung disease where scars form in the small airways</a:t>
            </a:r>
          </a:p>
        </p:txBody>
      </p:sp>
      <p:sp>
        <p:nvSpPr>
          <p:cNvPr id="25603" name="Slide Number Placeholder 5"/>
          <p:cNvSpPr>
            <a:spLocks noGrp="1"/>
          </p:cNvSpPr>
          <p:nvPr>
            <p:ph type="sldNum" sz="quarter" idx="12"/>
          </p:nvPr>
        </p:nvSpPr>
        <p:spPr>
          <a:noFill/>
        </p:spPr>
        <p:txBody>
          <a:bodyPr/>
          <a:lstStyle/>
          <a:p>
            <a:fld id="{5C756B16-576F-4CE6-BD85-AFC336915390}" type="slidenum">
              <a:rPr lang="en-US" smtClean="0"/>
              <a:pPr/>
              <a:t>5</a:t>
            </a:fld>
            <a:endParaRPr lang="en-US" smtClean="0"/>
          </a:p>
        </p:txBody>
      </p:sp>
    </p:spTree>
    <p:custDataLst>
      <p:tags r:id="rId1"/>
    </p:custData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next best solution?</a:t>
            </a:r>
            <a:endParaRPr lang="en-US" dirty="0"/>
          </a:p>
        </p:txBody>
      </p:sp>
      <p:sp>
        <p:nvSpPr>
          <p:cNvPr id="4" name="Slide Number Placeholder 3"/>
          <p:cNvSpPr>
            <a:spLocks noGrp="1"/>
          </p:cNvSpPr>
          <p:nvPr>
            <p:ph type="sldNum" sz="quarter" idx="12"/>
          </p:nvPr>
        </p:nvSpPr>
        <p:spPr/>
        <p:txBody>
          <a:bodyPr/>
          <a:lstStyle/>
          <a:p>
            <a:pPr>
              <a:defRPr/>
            </a:pPr>
            <a:fld id="{6E98F4E7-E56C-4815-8885-EF809F2E4628}" type="slidenum">
              <a:rPr lang="en-US" smtClean="0"/>
              <a:pPr>
                <a:defRPr/>
              </a:pPr>
              <a:t>50</a:t>
            </a:fld>
            <a:endParaRPr lang="en-US" dirty="0"/>
          </a:p>
        </p:txBody>
      </p:sp>
      <p:sp>
        <p:nvSpPr>
          <p:cNvPr id="9" name="Freeform 8"/>
          <p:cNvSpPr/>
          <p:nvPr/>
        </p:nvSpPr>
        <p:spPr>
          <a:xfrm>
            <a:off x="5361019" y="3247027"/>
            <a:ext cx="3612688" cy="3368293"/>
          </a:xfrm>
          <a:custGeom>
            <a:avLst/>
            <a:gdLst>
              <a:gd name="connsiteX0" fmla="*/ 1606386 w 2263140"/>
              <a:gd name="connsiteY0" fmla="*/ 360832 h 2263140"/>
              <a:gd name="connsiteX1" fmla="*/ 1782423 w 2263140"/>
              <a:gd name="connsiteY1" fmla="*/ 213112 h 2263140"/>
              <a:gd name="connsiteX2" fmla="*/ 1923055 w 2263140"/>
              <a:gd name="connsiteY2" fmla="*/ 331116 h 2263140"/>
              <a:gd name="connsiteX3" fmla="*/ 1808148 w 2263140"/>
              <a:gd name="connsiteY3" fmla="*/ 530130 h 2263140"/>
              <a:gd name="connsiteX4" fmla="*/ 1990721 w 2263140"/>
              <a:gd name="connsiteY4" fmla="*/ 846356 h 2263140"/>
              <a:gd name="connsiteX5" fmla="*/ 2220526 w 2263140"/>
              <a:gd name="connsiteY5" fmla="*/ 846350 h 2263140"/>
              <a:gd name="connsiteX6" fmla="*/ 2252405 w 2263140"/>
              <a:gd name="connsiteY6" fmla="*/ 1027144 h 2263140"/>
              <a:gd name="connsiteX7" fmla="*/ 2036457 w 2263140"/>
              <a:gd name="connsiteY7" fmla="*/ 1105736 h 2263140"/>
              <a:gd name="connsiteX8" fmla="*/ 1973050 w 2263140"/>
              <a:gd name="connsiteY8" fmla="*/ 1465335 h 2263140"/>
              <a:gd name="connsiteX9" fmla="*/ 2149094 w 2263140"/>
              <a:gd name="connsiteY9" fmla="*/ 1613046 h 2263140"/>
              <a:gd name="connsiteX10" fmla="*/ 2057303 w 2263140"/>
              <a:gd name="connsiteY10" fmla="*/ 1772034 h 2263140"/>
              <a:gd name="connsiteX11" fmla="*/ 1841360 w 2263140"/>
              <a:gd name="connsiteY11" fmla="*/ 1693430 h 2263140"/>
              <a:gd name="connsiteX12" fmla="*/ 1561641 w 2263140"/>
              <a:gd name="connsiteY12" fmla="*/ 1928142 h 2263140"/>
              <a:gd name="connsiteX13" fmla="*/ 1601552 w 2263140"/>
              <a:gd name="connsiteY13" fmla="*/ 2154454 h 2263140"/>
              <a:gd name="connsiteX14" fmla="*/ 1429040 w 2263140"/>
              <a:gd name="connsiteY14" fmla="*/ 2217243 h 2263140"/>
              <a:gd name="connsiteX15" fmla="*/ 1314143 w 2263140"/>
              <a:gd name="connsiteY15" fmla="*/ 2018224 h 2263140"/>
              <a:gd name="connsiteX16" fmla="*/ 948996 w 2263140"/>
              <a:gd name="connsiteY16" fmla="*/ 2018224 h 2263140"/>
              <a:gd name="connsiteX17" fmla="*/ 834100 w 2263140"/>
              <a:gd name="connsiteY17" fmla="*/ 2217243 h 2263140"/>
              <a:gd name="connsiteX18" fmla="*/ 661588 w 2263140"/>
              <a:gd name="connsiteY18" fmla="*/ 2154454 h 2263140"/>
              <a:gd name="connsiteX19" fmla="*/ 701499 w 2263140"/>
              <a:gd name="connsiteY19" fmla="*/ 1928142 h 2263140"/>
              <a:gd name="connsiteX20" fmla="*/ 421780 w 2263140"/>
              <a:gd name="connsiteY20" fmla="*/ 1693430 h 2263140"/>
              <a:gd name="connsiteX21" fmla="*/ 205837 w 2263140"/>
              <a:gd name="connsiteY21" fmla="*/ 1772034 h 2263140"/>
              <a:gd name="connsiteX22" fmla="*/ 114046 w 2263140"/>
              <a:gd name="connsiteY22" fmla="*/ 1613046 h 2263140"/>
              <a:gd name="connsiteX23" fmla="*/ 290090 w 2263140"/>
              <a:gd name="connsiteY23" fmla="*/ 1465336 h 2263140"/>
              <a:gd name="connsiteX24" fmla="*/ 226683 w 2263140"/>
              <a:gd name="connsiteY24" fmla="*/ 1105737 h 2263140"/>
              <a:gd name="connsiteX25" fmla="*/ 10735 w 2263140"/>
              <a:gd name="connsiteY25" fmla="*/ 1027144 h 2263140"/>
              <a:gd name="connsiteX26" fmla="*/ 42614 w 2263140"/>
              <a:gd name="connsiteY26" fmla="*/ 846350 h 2263140"/>
              <a:gd name="connsiteX27" fmla="*/ 272418 w 2263140"/>
              <a:gd name="connsiteY27" fmla="*/ 846356 h 2263140"/>
              <a:gd name="connsiteX28" fmla="*/ 454991 w 2263140"/>
              <a:gd name="connsiteY28" fmla="*/ 530130 h 2263140"/>
              <a:gd name="connsiteX29" fmla="*/ 340085 w 2263140"/>
              <a:gd name="connsiteY29" fmla="*/ 331116 h 2263140"/>
              <a:gd name="connsiteX30" fmla="*/ 480717 w 2263140"/>
              <a:gd name="connsiteY30" fmla="*/ 213112 h 2263140"/>
              <a:gd name="connsiteX31" fmla="*/ 656754 w 2263140"/>
              <a:gd name="connsiteY31" fmla="*/ 360832 h 2263140"/>
              <a:gd name="connsiteX32" fmla="*/ 999880 w 2263140"/>
              <a:gd name="connsiteY32" fmla="*/ 235944 h 2263140"/>
              <a:gd name="connsiteX33" fmla="*/ 1039779 w 2263140"/>
              <a:gd name="connsiteY33" fmla="*/ 9630 h 2263140"/>
              <a:gd name="connsiteX34" fmla="*/ 1223361 w 2263140"/>
              <a:gd name="connsiteY34" fmla="*/ 9630 h 2263140"/>
              <a:gd name="connsiteX35" fmla="*/ 1263261 w 2263140"/>
              <a:gd name="connsiteY35" fmla="*/ 235944 h 2263140"/>
              <a:gd name="connsiteX36" fmla="*/ 1606387 w 2263140"/>
              <a:gd name="connsiteY36" fmla="*/ 360832 h 2263140"/>
              <a:gd name="connsiteX37" fmla="*/ 1606386 w 2263140"/>
              <a:gd name="connsiteY37" fmla="*/ 360832 h 2263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263140" h="2263140">
                <a:moveTo>
                  <a:pt x="1606386" y="360832"/>
                </a:moveTo>
                <a:lnTo>
                  <a:pt x="1782423" y="213112"/>
                </a:lnTo>
                <a:lnTo>
                  <a:pt x="1923055" y="331116"/>
                </a:lnTo>
                <a:lnTo>
                  <a:pt x="1808148" y="530130"/>
                </a:lnTo>
                <a:cubicBezTo>
                  <a:pt x="1889854" y="622043"/>
                  <a:pt x="1951975" y="729641"/>
                  <a:pt x="1990721" y="846356"/>
                </a:cubicBezTo>
                <a:lnTo>
                  <a:pt x="2220526" y="846350"/>
                </a:lnTo>
                <a:lnTo>
                  <a:pt x="2252405" y="1027144"/>
                </a:lnTo>
                <a:lnTo>
                  <a:pt x="2036457" y="1105736"/>
                </a:lnTo>
                <a:cubicBezTo>
                  <a:pt x="2039967" y="1228665"/>
                  <a:pt x="2018392" y="1351020"/>
                  <a:pt x="1973050" y="1465335"/>
                </a:cubicBezTo>
                <a:lnTo>
                  <a:pt x="2149094" y="1613046"/>
                </a:lnTo>
                <a:lnTo>
                  <a:pt x="2057303" y="1772034"/>
                </a:lnTo>
                <a:lnTo>
                  <a:pt x="1841360" y="1693430"/>
                </a:lnTo>
                <a:cubicBezTo>
                  <a:pt x="1765031" y="1789855"/>
                  <a:pt x="1669856" y="1869717"/>
                  <a:pt x="1561641" y="1928142"/>
                </a:cubicBezTo>
                <a:lnTo>
                  <a:pt x="1601552" y="2154454"/>
                </a:lnTo>
                <a:lnTo>
                  <a:pt x="1429040" y="2217243"/>
                </a:lnTo>
                <a:lnTo>
                  <a:pt x="1314143" y="2018224"/>
                </a:lnTo>
                <a:cubicBezTo>
                  <a:pt x="1193691" y="2043027"/>
                  <a:pt x="1069448" y="2043027"/>
                  <a:pt x="948996" y="2018224"/>
                </a:cubicBezTo>
                <a:lnTo>
                  <a:pt x="834100" y="2217243"/>
                </a:lnTo>
                <a:lnTo>
                  <a:pt x="661588" y="2154454"/>
                </a:lnTo>
                <a:lnTo>
                  <a:pt x="701499" y="1928142"/>
                </a:lnTo>
                <a:cubicBezTo>
                  <a:pt x="593285" y="1869717"/>
                  <a:pt x="498109" y="1789855"/>
                  <a:pt x="421780" y="1693430"/>
                </a:cubicBezTo>
                <a:lnTo>
                  <a:pt x="205837" y="1772034"/>
                </a:lnTo>
                <a:lnTo>
                  <a:pt x="114046" y="1613046"/>
                </a:lnTo>
                <a:lnTo>
                  <a:pt x="290090" y="1465336"/>
                </a:lnTo>
                <a:cubicBezTo>
                  <a:pt x="244748" y="1351021"/>
                  <a:pt x="223173" y="1228666"/>
                  <a:pt x="226683" y="1105737"/>
                </a:cubicBezTo>
                <a:lnTo>
                  <a:pt x="10735" y="1027144"/>
                </a:lnTo>
                <a:lnTo>
                  <a:pt x="42614" y="846350"/>
                </a:lnTo>
                <a:lnTo>
                  <a:pt x="272418" y="846356"/>
                </a:lnTo>
                <a:cubicBezTo>
                  <a:pt x="311164" y="729640"/>
                  <a:pt x="373286" y="622043"/>
                  <a:pt x="454991" y="530130"/>
                </a:cubicBezTo>
                <a:lnTo>
                  <a:pt x="340085" y="331116"/>
                </a:lnTo>
                <a:lnTo>
                  <a:pt x="480717" y="213112"/>
                </a:lnTo>
                <a:lnTo>
                  <a:pt x="656754" y="360832"/>
                </a:lnTo>
                <a:cubicBezTo>
                  <a:pt x="761459" y="296328"/>
                  <a:pt x="878209" y="253835"/>
                  <a:pt x="999880" y="235944"/>
                </a:cubicBezTo>
                <a:lnTo>
                  <a:pt x="1039779" y="9630"/>
                </a:lnTo>
                <a:lnTo>
                  <a:pt x="1223361" y="9630"/>
                </a:lnTo>
                <a:lnTo>
                  <a:pt x="1263261" y="235944"/>
                </a:lnTo>
                <a:cubicBezTo>
                  <a:pt x="1384932" y="253834"/>
                  <a:pt x="1501682" y="296328"/>
                  <a:pt x="1606387" y="360832"/>
                </a:cubicBezTo>
                <a:lnTo>
                  <a:pt x="1606386" y="360832"/>
                </a:lnTo>
                <a:close/>
              </a:path>
            </a:pathLst>
          </a:custGeom>
          <a:solidFill>
            <a:srgbClr val="C00000"/>
          </a:solidFill>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spcFirstLastPara="0" vert="horz" wrap="square" lIns="475312" tIns="550450" rIns="475312" bIns="590030" numCol="1" spcCol="1270" anchor="ctr" anchorCtr="0">
            <a:noAutofit/>
          </a:bodyPr>
          <a:lstStyle/>
          <a:p>
            <a:pPr lvl="0" algn="ctr" defTabSz="711200">
              <a:lnSpc>
                <a:spcPct val="90000"/>
              </a:lnSpc>
              <a:spcBef>
                <a:spcPct val="0"/>
              </a:spcBef>
              <a:spcAft>
                <a:spcPct val="35000"/>
              </a:spcAft>
            </a:pPr>
            <a:r>
              <a:rPr lang="en-US" sz="3200" kern="1200" dirty="0" smtClean="0"/>
              <a:t>Local Exhaust Ventilation</a:t>
            </a:r>
            <a:endParaRPr lang="en-US" sz="3200" kern="1200" dirty="0"/>
          </a:p>
        </p:txBody>
      </p:sp>
      <p:sp>
        <p:nvSpPr>
          <p:cNvPr id="10" name="Freeform 9"/>
          <p:cNvSpPr/>
          <p:nvPr/>
        </p:nvSpPr>
        <p:spPr>
          <a:xfrm>
            <a:off x="3138984" y="3396910"/>
            <a:ext cx="2627408" cy="2449667"/>
          </a:xfrm>
          <a:custGeom>
            <a:avLst/>
            <a:gdLst>
              <a:gd name="connsiteX0" fmla="*/ 1231554 w 1645919"/>
              <a:gd name="connsiteY0" fmla="*/ 416869 h 1645919"/>
              <a:gd name="connsiteX1" fmla="*/ 1474383 w 1645919"/>
              <a:gd name="connsiteY1" fmla="*/ 343685 h 1645919"/>
              <a:gd name="connsiteX2" fmla="*/ 1563735 w 1645919"/>
              <a:gd name="connsiteY2" fmla="*/ 498448 h 1645919"/>
              <a:gd name="connsiteX3" fmla="*/ 1378941 w 1645919"/>
              <a:gd name="connsiteY3" fmla="*/ 672151 h 1645919"/>
              <a:gd name="connsiteX4" fmla="*/ 1378941 w 1645919"/>
              <a:gd name="connsiteY4" fmla="*/ 973768 h 1645919"/>
              <a:gd name="connsiteX5" fmla="*/ 1563735 w 1645919"/>
              <a:gd name="connsiteY5" fmla="*/ 1147471 h 1645919"/>
              <a:gd name="connsiteX6" fmla="*/ 1474383 w 1645919"/>
              <a:gd name="connsiteY6" fmla="*/ 1302234 h 1645919"/>
              <a:gd name="connsiteX7" fmla="*/ 1231554 w 1645919"/>
              <a:gd name="connsiteY7" fmla="*/ 1229050 h 1645919"/>
              <a:gd name="connsiteX8" fmla="*/ 970346 w 1645919"/>
              <a:gd name="connsiteY8" fmla="*/ 1379858 h 1645919"/>
              <a:gd name="connsiteX9" fmla="*/ 912311 w 1645919"/>
              <a:gd name="connsiteY9" fmla="*/ 1626746 h 1645919"/>
              <a:gd name="connsiteX10" fmla="*/ 733608 w 1645919"/>
              <a:gd name="connsiteY10" fmla="*/ 1626746 h 1645919"/>
              <a:gd name="connsiteX11" fmla="*/ 675572 w 1645919"/>
              <a:gd name="connsiteY11" fmla="*/ 1379858 h 1645919"/>
              <a:gd name="connsiteX12" fmla="*/ 414364 w 1645919"/>
              <a:gd name="connsiteY12" fmla="*/ 1229050 h 1645919"/>
              <a:gd name="connsiteX13" fmla="*/ 171536 w 1645919"/>
              <a:gd name="connsiteY13" fmla="*/ 1302234 h 1645919"/>
              <a:gd name="connsiteX14" fmla="*/ 82184 w 1645919"/>
              <a:gd name="connsiteY14" fmla="*/ 1147471 h 1645919"/>
              <a:gd name="connsiteX15" fmla="*/ 266978 w 1645919"/>
              <a:gd name="connsiteY15" fmla="*/ 973768 h 1645919"/>
              <a:gd name="connsiteX16" fmla="*/ 266978 w 1645919"/>
              <a:gd name="connsiteY16" fmla="*/ 672151 h 1645919"/>
              <a:gd name="connsiteX17" fmla="*/ 82184 w 1645919"/>
              <a:gd name="connsiteY17" fmla="*/ 498448 h 1645919"/>
              <a:gd name="connsiteX18" fmla="*/ 171536 w 1645919"/>
              <a:gd name="connsiteY18" fmla="*/ 343685 h 1645919"/>
              <a:gd name="connsiteX19" fmla="*/ 414365 w 1645919"/>
              <a:gd name="connsiteY19" fmla="*/ 416869 h 1645919"/>
              <a:gd name="connsiteX20" fmla="*/ 675573 w 1645919"/>
              <a:gd name="connsiteY20" fmla="*/ 266061 h 1645919"/>
              <a:gd name="connsiteX21" fmla="*/ 733608 w 1645919"/>
              <a:gd name="connsiteY21" fmla="*/ 19173 h 1645919"/>
              <a:gd name="connsiteX22" fmla="*/ 912311 w 1645919"/>
              <a:gd name="connsiteY22" fmla="*/ 19173 h 1645919"/>
              <a:gd name="connsiteX23" fmla="*/ 970347 w 1645919"/>
              <a:gd name="connsiteY23" fmla="*/ 266061 h 1645919"/>
              <a:gd name="connsiteX24" fmla="*/ 1231555 w 1645919"/>
              <a:gd name="connsiteY24" fmla="*/ 416869 h 1645919"/>
              <a:gd name="connsiteX25" fmla="*/ 1231554 w 1645919"/>
              <a:gd name="connsiteY25" fmla="*/ 416869 h 1645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645919" h="1645919">
                <a:moveTo>
                  <a:pt x="1231554" y="416869"/>
                </a:moveTo>
                <a:lnTo>
                  <a:pt x="1474383" y="343685"/>
                </a:lnTo>
                <a:lnTo>
                  <a:pt x="1563735" y="498448"/>
                </a:lnTo>
                <a:lnTo>
                  <a:pt x="1378941" y="672151"/>
                </a:lnTo>
                <a:cubicBezTo>
                  <a:pt x="1405728" y="770906"/>
                  <a:pt x="1405728" y="875013"/>
                  <a:pt x="1378941" y="973768"/>
                </a:cubicBezTo>
                <a:lnTo>
                  <a:pt x="1563735" y="1147471"/>
                </a:lnTo>
                <a:lnTo>
                  <a:pt x="1474383" y="1302234"/>
                </a:lnTo>
                <a:lnTo>
                  <a:pt x="1231554" y="1229050"/>
                </a:lnTo>
                <a:cubicBezTo>
                  <a:pt x="1159423" y="1301625"/>
                  <a:pt x="1069264" y="1353679"/>
                  <a:pt x="970346" y="1379858"/>
                </a:cubicBezTo>
                <a:lnTo>
                  <a:pt x="912311" y="1626746"/>
                </a:lnTo>
                <a:lnTo>
                  <a:pt x="733608" y="1626746"/>
                </a:lnTo>
                <a:lnTo>
                  <a:pt x="675572" y="1379858"/>
                </a:lnTo>
                <a:cubicBezTo>
                  <a:pt x="576655" y="1353679"/>
                  <a:pt x="486495" y="1301625"/>
                  <a:pt x="414364" y="1229050"/>
                </a:cubicBezTo>
                <a:lnTo>
                  <a:pt x="171536" y="1302234"/>
                </a:lnTo>
                <a:lnTo>
                  <a:pt x="82184" y="1147471"/>
                </a:lnTo>
                <a:lnTo>
                  <a:pt x="266978" y="973768"/>
                </a:lnTo>
                <a:cubicBezTo>
                  <a:pt x="240191" y="875013"/>
                  <a:pt x="240191" y="770906"/>
                  <a:pt x="266978" y="672151"/>
                </a:cubicBezTo>
                <a:lnTo>
                  <a:pt x="82184" y="498448"/>
                </a:lnTo>
                <a:lnTo>
                  <a:pt x="171536" y="343685"/>
                </a:lnTo>
                <a:lnTo>
                  <a:pt x="414365" y="416869"/>
                </a:lnTo>
                <a:cubicBezTo>
                  <a:pt x="486496" y="344294"/>
                  <a:pt x="576655" y="292240"/>
                  <a:pt x="675573" y="266061"/>
                </a:cubicBezTo>
                <a:lnTo>
                  <a:pt x="733608" y="19173"/>
                </a:lnTo>
                <a:lnTo>
                  <a:pt x="912311" y="19173"/>
                </a:lnTo>
                <a:lnTo>
                  <a:pt x="970347" y="266061"/>
                </a:lnTo>
                <a:cubicBezTo>
                  <a:pt x="1069264" y="292240"/>
                  <a:pt x="1159424" y="344294"/>
                  <a:pt x="1231555" y="416869"/>
                </a:cubicBezTo>
                <a:lnTo>
                  <a:pt x="1231554" y="416869"/>
                </a:lnTo>
                <a:close/>
              </a:path>
            </a:pathLst>
          </a:custGeom>
          <a:solidFill>
            <a:srgbClr val="0070C0"/>
          </a:solidFill>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spcFirstLastPara="0" vert="horz" wrap="square" lIns="434685" tIns="437189" rIns="434685" bIns="437189" numCol="1" spcCol="1270" anchor="ctr" anchorCtr="0">
            <a:noAutofit/>
          </a:bodyPr>
          <a:lstStyle/>
          <a:p>
            <a:pPr lvl="0" algn="ctr" defTabSz="711200">
              <a:lnSpc>
                <a:spcPct val="90000"/>
              </a:lnSpc>
              <a:spcBef>
                <a:spcPct val="0"/>
              </a:spcBef>
              <a:spcAft>
                <a:spcPct val="35000"/>
              </a:spcAft>
            </a:pPr>
            <a:r>
              <a:rPr lang="en-US" sz="2800" kern="1200" dirty="0" smtClean="0"/>
              <a:t>Process Isolation</a:t>
            </a:r>
            <a:endParaRPr lang="en-US" sz="2800" kern="1200" dirty="0"/>
          </a:p>
        </p:txBody>
      </p:sp>
      <p:sp>
        <p:nvSpPr>
          <p:cNvPr id="11" name="Freeform 10"/>
          <p:cNvSpPr/>
          <p:nvPr/>
        </p:nvSpPr>
        <p:spPr>
          <a:xfrm>
            <a:off x="4721863" y="1028915"/>
            <a:ext cx="3152893" cy="2939604"/>
          </a:xfrm>
          <a:custGeom>
            <a:avLst/>
            <a:gdLst>
              <a:gd name="connsiteX0" fmla="*/ 1206672 w 1612665"/>
              <a:gd name="connsiteY0" fmla="*/ 408447 h 1612665"/>
              <a:gd name="connsiteX1" fmla="*/ 1444594 w 1612665"/>
              <a:gd name="connsiteY1" fmla="*/ 336742 h 1612665"/>
              <a:gd name="connsiteX2" fmla="*/ 1532141 w 1612665"/>
              <a:gd name="connsiteY2" fmla="*/ 488377 h 1612665"/>
              <a:gd name="connsiteX3" fmla="*/ 1351081 w 1612665"/>
              <a:gd name="connsiteY3" fmla="*/ 658571 h 1612665"/>
              <a:gd name="connsiteX4" fmla="*/ 1351081 w 1612665"/>
              <a:gd name="connsiteY4" fmla="*/ 954094 h 1612665"/>
              <a:gd name="connsiteX5" fmla="*/ 1532141 w 1612665"/>
              <a:gd name="connsiteY5" fmla="*/ 1124288 h 1612665"/>
              <a:gd name="connsiteX6" fmla="*/ 1444594 w 1612665"/>
              <a:gd name="connsiteY6" fmla="*/ 1275923 h 1612665"/>
              <a:gd name="connsiteX7" fmla="*/ 1206672 w 1612665"/>
              <a:gd name="connsiteY7" fmla="*/ 1204218 h 1612665"/>
              <a:gd name="connsiteX8" fmla="*/ 950742 w 1612665"/>
              <a:gd name="connsiteY8" fmla="*/ 1351979 h 1612665"/>
              <a:gd name="connsiteX9" fmla="*/ 893879 w 1612665"/>
              <a:gd name="connsiteY9" fmla="*/ 1593879 h 1612665"/>
              <a:gd name="connsiteX10" fmla="*/ 718786 w 1612665"/>
              <a:gd name="connsiteY10" fmla="*/ 1593879 h 1612665"/>
              <a:gd name="connsiteX11" fmla="*/ 661923 w 1612665"/>
              <a:gd name="connsiteY11" fmla="*/ 1351979 h 1612665"/>
              <a:gd name="connsiteX12" fmla="*/ 405993 w 1612665"/>
              <a:gd name="connsiteY12" fmla="*/ 1204218 h 1612665"/>
              <a:gd name="connsiteX13" fmla="*/ 168071 w 1612665"/>
              <a:gd name="connsiteY13" fmla="*/ 1275923 h 1612665"/>
              <a:gd name="connsiteX14" fmla="*/ 80524 w 1612665"/>
              <a:gd name="connsiteY14" fmla="*/ 1124288 h 1612665"/>
              <a:gd name="connsiteX15" fmla="*/ 261584 w 1612665"/>
              <a:gd name="connsiteY15" fmla="*/ 954094 h 1612665"/>
              <a:gd name="connsiteX16" fmla="*/ 261584 w 1612665"/>
              <a:gd name="connsiteY16" fmla="*/ 658571 h 1612665"/>
              <a:gd name="connsiteX17" fmla="*/ 80524 w 1612665"/>
              <a:gd name="connsiteY17" fmla="*/ 488377 h 1612665"/>
              <a:gd name="connsiteX18" fmla="*/ 168071 w 1612665"/>
              <a:gd name="connsiteY18" fmla="*/ 336742 h 1612665"/>
              <a:gd name="connsiteX19" fmla="*/ 405993 w 1612665"/>
              <a:gd name="connsiteY19" fmla="*/ 408447 h 1612665"/>
              <a:gd name="connsiteX20" fmla="*/ 661923 w 1612665"/>
              <a:gd name="connsiteY20" fmla="*/ 260686 h 1612665"/>
              <a:gd name="connsiteX21" fmla="*/ 718786 w 1612665"/>
              <a:gd name="connsiteY21" fmla="*/ 18786 h 1612665"/>
              <a:gd name="connsiteX22" fmla="*/ 893879 w 1612665"/>
              <a:gd name="connsiteY22" fmla="*/ 18786 h 1612665"/>
              <a:gd name="connsiteX23" fmla="*/ 950742 w 1612665"/>
              <a:gd name="connsiteY23" fmla="*/ 260686 h 1612665"/>
              <a:gd name="connsiteX24" fmla="*/ 1206672 w 1612665"/>
              <a:gd name="connsiteY24" fmla="*/ 408447 h 1612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612665" h="1612665">
                <a:moveTo>
                  <a:pt x="1037987" y="407929"/>
                </a:moveTo>
                <a:lnTo>
                  <a:pt x="1210477" y="301098"/>
                </a:lnTo>
                <a:lnTo>
                  <a:pt x="1311567" y="402188"/>
                </a:lnTo>
                <a:lnTo>
                  <a:pt x="1204736" y="574678"/>
                </a:lnTo>
                <a:cubicBezTo>
                  <a:pt x="1245883" y="645443"/>
                  <a:pt x="1267439" y="725891"/>
                  <a:pt x="1267187" y="807749"/>
                </a:cubicBezTo>
                <a:lnTo>
                  <a:pt x="1445951" y="903715"/>
                </a:lnTo>
                <a:lnTo>
                  <a:pt x="1408949" y="1041806"/>
                </a:lnTo>
                <a:lnTo>
                  <a:pt x="1206153" y="1035533"/>
                </a:lnTo>
                <a:cubicBezTo>
                  <a:pt x="1165442" y="1106550"/>
                  <a:pt x="1106550" y="1165442"/>
                  <a:pt x="1035533" y="1206153"/>
                </a:cubicBezTo>
                <a:lnTo>
                  <a:pt x="1041806" y="1408950"/>
                </a:lnTo>
                <a:lnTo>
                  <a:pt x="903715" y="1445951"/>
                </a:lnTo>
                <a:lnTo>
                  <a:pt x="807749" y="1267187"/>
                </a:lnTo>
                <a:cubicBezTo>
                  <a:pt x="725891" y="1267439"/>
                  <a:pt x="645443" y="1245883"/>
                  <a:pt x="574678" y="1204736"/>
                </a:cubicBezTo>
                <a:lnTo>
                  <a:pt x="402188" y="1311567"/>
                </a:lnTo>
                <a:lnTo>
                  <a:pt x="301098" y="1210477"/>
                </a:lnTo>
                <a:lnTo>
                  <a:pt x="407929" y="1037987"/>
                </a:lnTo>
                <a:cubicBezTo>
                  <a:pt x="366782" y="967222"/>
                  <a:pt x="345226" y="886774"/>
                  <a:pt x="345478" y="804916"/>
                </a:cubicBezTo>
                <a:lnTo>
                  <a:pt x="166714" y="708950"/>
                </a:lnTo>
                <a:lnTo>
                  <a:pt x="203716" y="570859"/>
                </a:lnTo>
                <a:lnTo>
                  <a:pt x="406512" y="577132"/>
                </a:lnTo>
                <a:cubicBezTo>
                  <a:pt x="447223" y="506115"/>
                  <a:pt x="506115" y="447223"/>
                  <a:pt x="577132" y="406512"/>
                </a:cubicBezTo>
                <a:lnTo>
                  <a:pt x="570859" y="203715"/>
                </a:lnTo>
                <a:lnTo>
                  <a:pt x="708950" y="166714"/>
                </a:lnTo>
                <a:lnTo>
                  <a:pt x="804916" y="345478"/>
                </a:lnTo>
                <a:cubicBezTo>
                  <a:pt x="886774" y="345226"/>
                  <a:pt x="967222" y="366782"/>
                  <a:pt x="1037987" y="407929"/>
                </a:cubicBezTo>
                <a:close/>
              </a:path>
            </a:pathLst>
          </a:custGeom>
          <a:solidFill>
            <a:srgbClr val="7030A0"/>
          </a:solidFill>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spcFirstLastPara="0" vert="horz" wrap="square" lIns="555245" tIns="555244" rIns="555244" bIns="555245" numCol="1" spcCol="1270" anchor="ctr" anchorCtr="0">
            <a:noAutofit/>
          </a:bodyPr>
          <a:lstStyle/>
          <a:p>
            <a:pPr lvl="0" algn="ctr" defTabSz="711200">
              <a:lnSpc>
                <a:spcPct val="90000"/>
              </a:lnSpc>
              <a:spcBef>
                <a:spcPct val="0"/>
              </a:spcBef>
              <a:spcAft>
                <a:spcPct val="35000"/>
              </a:spcAft>
            </a:pPr>
            <a:r>
              <a:rPr lang="en-US" sz="2800" kern="1200" dirty="0" smtClean="0"/>
              <a:t>Work Practice Controls</a:t>
            </a:r>
            <a:endParaRPr lang="en-US" sz="2800" kern="1200" dirty="0"/>
          </a:p>
        </p:txBody>
      </p:sp>
      <p:sp>
        <p:nvSpPr>
          <p:cNvPr id="15" name="Rounded Rectangle 14"/>
          <p:cNvSpPr/>
          <p:nvPr/>
        </p:nvSpPr>
        <p:spPr>
          <a:xfrm>
            <a:off x="423080" y="1568236"/>
            <a:ext cx="4298783" cy="1423680"/>
          </a:xfrm>
          <a:prstGeom prst="round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Text Box 5"/>
          <p:cNvSpPr txBox="1">
            <a:spLocks noChangeArrowheads="1"/>
          </p:cNvSpPr>
          <p:nvPr/>
        </p:nvSpPr>
        <p:spPr bwMode="auto">
          <a:xfrm>
            <a:off x="423080" y="1525707"/>
            <a:ext cx="4298783" cy="1384995"/>
          </a:xfrm>
          <a:prstGeom prst="rect">
            <a:avLst/>
          </a:prstGeom>
          <a:noFill/>
          <a:ln w="9525">
            <a:noFill/>
            <a:miter lim="800000"/>
            <a:headEnd/>
            <a:tailEnd/>
          </a:ln>
        </p:spPr>
        <p:txBody>
          <a:bodyPr wrap="square">
            <a:spAutoFit/>
          </a:bodyPr>
          <a:lstStyle/>
          <a:p>
            <a:pPr algn="ctr" eaLnBrk="1" hangingPunct="1">
              <a:defRPr/>
            </a:pPr>
            <a:r>
              <a:rPr lang="en-US" sz="2800" dirty="0" smtClean="0">
                <a:latin typeface="+mn-lt"/>
              </a:rPr>
              <a:t>Combination of controls used to reduce exposures to acceptable levels</a:t>
            </a:r>
            <a:endParaRPr lang="en-US" sz="3200" dirty="0"/>
          </a:p>
        </p:txBody>
      </p:sp>
    </p:spTree>
    <p:custDataLst>
      <p:tags r:id="rId1"/>
    </p:custDataLst>
    <p:extLst>
      <p:ext uri="{BB962C8B-B14F-4D97-AF65-F5344CB8AC3E}">
        <p14:creationId xmlns:p14="http://schemas.microsoft.com/office/powerpoint/2010/main" val="291202531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Title 1"/>
          <p:cNvSpPr>
            <a:spLocks noGrp="1"/>
          </p:cNvSpPr>
          <p:nvPr>
            <p:ph type="title"/>
          </p:nvPr>
        </p:nvSpPr>
        <p:spPr/>
        <p:txBody>
          <a:bodyPr/>
          <a:lstStyle/>
          <a:p>
            <a:r>
              <a:rPr lang="en-US" dirty="0" smtClean="0"/>
              <a:t>What is process isolation?</a:t>
            </a:r>
          </a:p>
        </p:txBody>
      </p:sp>
      <p:sp>
        <p:nvSpPr>
          <p:cNvPr id="118786" name="Rectangle 3"/>
          <p:cNvSpPr>
            <a:spLocks noGrp="1" noChangeArrowheads="1"/>
          </p:cNvSpPr>
          <p:nvPr>
            <p:ph idx="1"/>
          </p:nvPr>
        </p:nvSpPr>
        <p:spPr>
          <a:xfrm>
            <a:off x="330952" y="1338616"/>
            <a:ext cx="3886200" cy="2701119"/>
          </a:xfrm>
        </p:spPr>
        <p:txBody>
          <a:bodyPr/>
          <a:lstStyle/>
          <a:p>
            <a:pPr eaLnBrk="1" hangingPunct="1">
              <a:lnSpc>
                <a:spcPct val="90000"/>
              </a:lnSpc>
            </a:pPr>
            <a:r>
              <a:rPr lang="en-US" sz="2400" dirty="0" smtClean="0"/>
              <a:t>Designated area or room for work with “High Priority” flavorings</a:t>
            </a:r>
          </a:p>
          <a:p>
            <a:pPr eaLnBrk="1" hangingPunct="1">
              <a:lnSpc>
                <a:spcPct val="90000"/>
              </a:lnSpc>
            </a:pPr>
            <a:r>
              <a:rPr lang="en-US" sz="2400" dirty="0" smtClean="0"/>
              <a:t>Separate ventilation system from offices or other production areas</a:t>
            </a:r>
          </a:p>
          <a:p>
            <a:pPr eaLnBrk="1" hangingPunct="1">
              <a:lnSpc>
                <a:spcPct val="90000"/>
              </a:lnSpc>
            </a:pPr>
            <a:r>
              <a:rPr lang="en-US" sz="2400" dirty="0" smtClean="0"/>
              <a:t>Lidded tanks and vessels</a:t>
            </a:r>
          </a:p>
          <a:p>
            <a:pPr eaLnBrk="1" hangingPunct="1">
              <a:lnSpc>
                <a:spcPct val="90000"/>
              </a:lnSpc>
            </a:pPr>
            <a:r>
              <a:rPr lang="en-US" sz="2400" dirty="0" smtClean="0"/>
              <a:t>Flavorings stored in sealed containers</a:t>
            </a:r>
          </a:p>
          <a:p>
            <a:pPr eaLnBrk="1" hangingPunct="1">
              <a:lnSpc>
                <a:spcPct val="90000"/>
              </a:lnSpc>
            </a:pPr>
            <a:r>
              <a:rPr lang="en-US" sz="2400" dirty="0" smtClean="0"/>
              <a:t>Volatile “High Priority” flavorings kept in cold storage </a:t>
            </a:r>
          </a:p>
        </p:txBody>
      </p:sp>
      <p:sp>
        <p:nvSpPr>
          <p:cNvPr id="118787" name="Rectangle 7"/>
          <p:cNvSpPr>
            <a:spLocks noChangeArrowheads="1"/>
          </p:cNvSpPr>
          <p:nvPr/>
        </p:nvSpPr>
        <p:spPr bwMode="auto">
          <a:xfrm>
            <a:off x="5131246" y="5283958"/>
            <a:ext cx="2993127" cy="215444"/>
          </a:xfrm>
          <a:prstGeom prst="rect">
            <a:avLst/>
          </a:prstGeom>
          <a:noFill/>
          <a:ln w="9525">
            <a:noFill/>
            <a:miter lim="800000"/>
            <a:headEnd/>
            <a:tailEnd/>
          </a:ln>
        </p:spPr>
        <p:txBody>
          <a:bodyPr wrap="none">
            <a:spAutoFit/>
          </a:bodyPr>
          <a:lstStyle/>
          <a:p>
            <a:r>
              <a:rPr lang="en-US" sz="800" dirty="0">
                <a:latin typeface="+mj-lt"/>
              </a:rPr>
              <a:t>Photo by </a:t>
            </a:r>
            <a:r>
              <a:rPr lang="en-US" sz="800" dirty="0" smtClean="0">
                <a:latin typeface="+mj-lt"/>
              </a:rPr>
              <a:t>National Jewish Health used with written permission.</a:t>
            </a:r>
            <a:endParaRPr lang="en-US" sz="800" dirty="0">
              <a:solidFill>
                <a:schemeClr val="tx2"/>
              </a:solidFill>
              <a:latin typeface="+mj-lt"/>
            </a:endParaRPr>
          </a:p>
        </p:txBody>
      </p:sp>
      <p:sp>
        <p:nvSpPr>
          <p:cNvPr id="118789" name="Slide Number Placeholder 3"/>
          <p:cNvSpPr>
            <a:spLocks noGrp="1"/>
          </p:cNvSpPr>
          <p:nvPr>
            <p:ph type="sldNum" sz="quarter" idx="12"/>
          </p:nvPr>
        </p:nvSpPr>
        <p:spPr>
          <a:noFill/>
        </p:spPr>
        <p:txBody>
          <a:bodyPr/>
          <a:lstStyle/>
          <a:p>
            <a:fld id="{929BFFF3-DBBA-4662-86A2-16F554582814}" type="slidenum">
              <a:rPr lang="en-US" smtClean="0"/>
              <a:pPr/>
              <a:t>51</a:t>
            </a:fld>
            <a:endParaRPr lang="en-US" smtClean="0"/>
          </a:p>
        </p:txBody>
      </p:sp>
      <p:sp>
        <p:nvSpPr>
          <p:cNvPr id="7" name="Rounded Rectangle 6"/>
          <p:cNvSpPr/>
          <p:nvPr/>
        </p:nvSpPr>
        <p:spPr>
          <a:xfrm>
            <a:off x="341194" y="6114225"/>
            <a:ext cx="8358116" cy="419135"/>
          </a:xfrm>
          <a:prstGeom prst="round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Text Box 5"/>
          <p:cNvSpPr txBox="1">
            <a:spLocks noChangeArrowheads="1"/>
          </p:cNvSpPr>
          <p:nvPr/>
        </p:nvSpPr>
        <p:spPr bwMode="auto">
          <a:xfrm>
            <a:off x="232012" y="6071695"/>
            <a:ext cx="8584442" cy="461665"/>
          </a:xfrm>
          <a:prstGeom prst="rect">
            <a:avLst/>
          </a:prstGeom>
          <a:noFill/>
          <a:ln w="9525">
            <a:noFill/>
            <a:miter lim="800000"/>
            <a:headEnd/>
            <a:tailEnd/>
          </a:ln>
        </p:spPr>
        <p:txBody>
          <a:bodyPr wrap="square">
            <a:spAutoFit/>
          </a:bodyPr>
          <a:lstStyle/>
          <a:p>
            <a:pPr algn="ctr" eaLnBrk="1" hangingPunct="1">
              <a:defRPr/>
            </a:pPr>
            <a:r>
              <a:rPr lang="en-US" sz="2400" dirty="0" smtClean="0">
                <a:latin typeface="+mn-lt"/>
              </a:rPr>
              <a:t>Reduces exposure levels and the number of exposed workers</a:t>
            </a:r>
            <a:endParaRPr lang="en-US" sz="2800" dirty="0"/>
          </a:p>
        </p:txBody>
      </p:sp>
      <p:pic>
        <p:nvPicPr>
          <p:cNvPr id="3" name="Picture 2"/>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4185862" y="1501255"/>
            <a:ext cx="4883897" cy="3739485"/>
          </a:xfrm>
          <a:prstGeom prst="rect">
            <a:avLst/>
          </a:prstGeom>
        </p:spPr>
      </p:pic>
    </p:spTree>
    <p:custDataLst>
      <p:tags r:id="rId1"/>
    </p:custData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Title 1"/>
          <p:cNvSpPr>
            <a:spLocks noGrp="1"/>
          </p:cNvSpPr>
          <p:nvPr>
            <p:ph type="title"/>
          </p:nvPr>
        </p:nvSpPr>
        <p:spPr/>
        <p:txBody>
          <a:bodyPr/>
          <a:lstStyle/>
          <a:p>
            <a:r>
              <a:rPr lang="en-US" dirty="0" smtClean="0"/>
              <a:t>What is local exhaust ventilation?</a:t>
            </a:r>
          </a:p>
        </p:txBody>
      </p:sp>
      <p:sp>
        <p:nvSpPr>
          <p:cNvPr id="119810" name="Rectangle 3"/>
          <p:cNvSpPr txBox="1">
            <a:spLocks noChangeArrowheads="1"/>
          </p:cNvSpPr>
          <p:nvPr/>
        </p:nvSpPr>
        <p:spPr bwMode="auto">
          <a:xfrm>
            <a:off x="609600" y="1676400"/>
            <a:ext cx="4800600" cy="2881952"/>
          </a:xfrm>
          <a:prstGeom prst="rect">
            <a:avLst/>
          </a:prstGeom>
          <a:noFill/>
          <a:ln w="9525">
            <a:noFill/>
            <a:miter lim="800000"/>
            <a:headEnd/>
            <a:tailEnd/>
          </a:ln>
        </p:spPr>
        <p:txBody>
          <a:bodyPr/>
          <a:lstStyle/>
          <a:p>
            <a:pPr marL="342900" indent="-342900">
              <a:spcBef>
                <a:spcPct val="20000"/>
              </a:spcBef>
              <a:buFontTx/>
              <a:buChar char="•"/>
            </a:pPr>
            <a:r>
              <a:rPr lang="en-US" sz="2800" dirty="0" smtClean="0">
                <a:latin typeface="Tahoma" pitchFamily="34" charset="0"/>
              </a:rPr>
              <a:t>Suction to remove flavoring </a:t>
            </a:r>
            <a:r>
              <a:rPr lang="en-US" sz="2800" dirty="0">
                <a:latin typeface="Tahoma" pitchFamily="34" charset="0"/>
              </a:rPr>
              <a:t>prior to worker exposure</a:t>
            </a:r>
          </a:p>
          <a:p>
            <a:pPr marL="342900" indent="-342900">
              <a:spcBef>
                <a:spcPct val="20000"/>
              </a:spcBef>
              <a:buFontTx/>
              <a:buChar char="•"/>
            </a:pPr>
            <a:r>
              <a:rPr lang="en-US" sz="2800" dirty="0">
                <a:latin typeface="Tahoma" pitchFamily="34" charset="0"/>
              </a:rPr>
              <a:t>Effective if properly designed and used</a:t>
            </a:r>
          </a:p>
          <a:p>
            <a:pPr marL="342900" indent="-342900">
              <a:spcBef>
                <a:spcPct val="20000"/>
              </a:spcBef>
              <a:buFontTx/>
              <a:buChar char="•"/>
            </a:pPr>
            <a:r>
              <a:rPr lang="en-US" sz="2800" dirty="0">
                <a:latin typeface="Tahoma" pitchFamily="34" charset="0"/>
              </a:rPr>
              <a:t>Requires worker training</a:t>
            </a:r>
          </a:p>
          <a:p>
            <a:pPr>
              <a:spcBef>
                <a:spcPct val="20000"/>
              </a:spcBef>
            </a:pPr>
            <a:endParaRPr lang="en-US" sz="2800" dirty="0">
              <a:latin typeface="Tahoma" pitchFamily="34" charset="0"/>
            </a:endParaRPr>
          </a:p>
        </p:txBody>
      </p:sp>
      <p:sp>
        <p:nvSpPr>
          <p:cNvPr id="119813" name="Slide Number Placeholder 4"/>
          <p:cNvSpPr>
            <a:spLocks noGrp="1"/>
          </p:cNvSpPr>
          <p:nvPr>
            <p:ph type="sldNum" sz="quarter" idx="12"/>
          </p:nvPr>
        </p:nvSpPr>
        <p:spPr>
          <a:noFill/>
        </p:spPr>
        <p:txBody>
          <a:bodyPr/>
          <a:lstStyle/>
          <a:p>
            <a:fld id="{BE4EEE8E-B0EF-457E-94DC-691A06DEA79B}" type="slidenum">
              <a:rPr lang="en-US" smtClean="0"/>
              <a:pPr/>
              <a:t>52</a:t>
            </a:fld>
            <a:endParaRPr lang="en-US" smtClean="0"/>
          </a:p>
        </p:txBody>
      </p:sp>
      <p:sp>
        <p:nvSpPr>
          <p:cNvPr id="7" name="Rounded Rectangle 6"/>
          <p:cNvSpPr/>
          <p:nvPr/>
        </p:nvSpPr>
        <p:spPr>
          <a:xfrm>
            <a:off x="450375" y="6122242"/>
            <a:ext cx="8243485" cy="444331"/>
          </a:xfrm>
          <a:prstGeom prst="round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Text Box 5"/>
          <p:cNvSpPr txBox="1">
            <a:spLocks noChangeArrowheads="1"/>
          </p:cNvSpPr>
          <p:nvPr/>
        </p:nvSpPr>
        <p:spPr bwMode="auto">
          <a:xfrm>
            <a:off x="450376" y="6104908"/>
            <a:ext cx="8243484" cy="461665"/>
          </a:xfrm>
          <a:prstGeom prst="rect">
            <a:avLst/>
          </a:prstGeom>
          <a:noFill/>
          <a:ln w="9525">
            <a:noFill/>
            <a:miter lim="800000"/>
            <a:headEnd/>
            <a:tailEnd/>
          </a:ln>
        </p:spPr>
        <p:txBody>
          <a:bodyPr wrap="square">
            <a:spAutoFit/>
          </a:bodyPr>
          <a:lstStyle/>
          <a:p>
            <a:pPr algn="ctr" eaLnBrk="1" hangingPunct="1">
              <a:defRPr/>
            </a:pPr>
            <a:r>
              <a:rPr lang="en-US" sz="2400" dirty="0" smtClean="0">
                <a:latin typeface="+mn-lt"/>
              </a:rPr>
              <a:t>Most important control to reduce exposure to flavorings!</a:t>
            </a:r>
            <a:endParaRPr lang="en-US" sz="2800" dirty="0"/>
          </a:p>
        </p:txBody>
      </p:sp>
      <p:sp>
        <p:nvSpPr>
          <p:cNvPr id="9" name="Rectangle 7"/>
          <p:cNvSpPr>
            <a:spLocks noChangeArrowheads="1"/>
          </p:cNvSpPr>
          <p:nvPr/>
        </p:nvSpPr>
        <p:spPr bwMode="auto">
          <a:xfrm>
            <a:off x="5410200" y="5827360"/>
            <a:ext cx="3108543" cy="215444"/>
          </a:xfrm>
          <a:prstGeom prst="rect">
            <a:avLst/>
          </a:prstGeom>
          <a:noFill/>
          <a:ln w="9525">
            <a:noFill/>
            <a:miter lim="800000"/>
            <a:headEnd/>
            <a:tailEnd/>
          </a:ln>
        </p:spPr>
        <p:txBody>
          <a:bodyPr wrap="none">
            <a:spAutoFit/>
          </a:bodyPr>
          <a:lstStyle/>
          <a:p>
            <a:r>
              <a:rPr lang="en-US" sz="800" dirty="0">
                <a:latin typeface="+mn-lt"/>
              </a:rPr>
              <a:t>Photo </a:t>
            </a:r>
            <a:r>
              <a:rPr lang="en-US" sz="800" dirty="0" smtClean="0">
                <a:latin typeface="+mn-lt"/>
              </a:rPr>
              <a:t>used by National Jewish Health with written permission.</a:t>
            </a:r>
            <a:endParaRPr lang="en-US" sz="800" dirty="0">
              <a:solidFill>
                <a:schemeClr val="tx2"/>
              </a:solidFill>
              <a:latin typeface="+mn-lt"/>
            </a:endParaRPr>
          </a:p>
        </p:txBody>
      </p:sp>
      <p:pic>
        <p:nvPicPr>
          <p:cNvPr id="2" name="Picture 1"/>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139471" y="1088175"/>
            <a:ext cx="3554389" cy="4739185"/>
          </a:xfrm>
          <a:prstGeom prst="rect">
            <a:avLst/>
          </a:prstGeom>
        </p:spPr>
      </p:pic>
    </p:spTree>
    <p:custDataLst>
      <p:tags r:id="rId1"/>
    </p:custData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4089197" y="4856654"/>
            <a:ext cx="4806085" cy="1200329"/>
          </a:xfrm>
          <a:prstGeom prst="round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p:txBody>
          <a:bodyPr/>
          <a:lstStyle/>
          <a:p>
            <a:r>
              <a:rPr lang="en-US" sz="4000" dirty="0" smtClean="0"/>
              <a:t>Does ventilation reduce exposure?</a:t>
            </a:r>
            <a:endParaRPr lang="en-US" sz="4000" dirty="0"/>
          </a:p>
        </p:txBody>
      </p:sp>
      <p:sp>
        <p:nvSpPr>
          <p:cNvPr id="4" name="Slide Number Placeholder 3"/>
          <p:cNvSpPr>
            <a:spLocks noGrp="1"/>
          </p:cNvSpPr>
          <p:nvPr>
            <p:ph type="sldNum" sz="quarter" idx="12"/>
          </p:nvPr>
        </p:nvSpPr>
        <p:spPr/>
        <p:txBody>
          <a:bodyPr/>
          <a:lstStyle/>
          <a:p>
            <a:pPr>
              <a:defRPr/>
            </a:pPr>
            <a:fld id="{6E98F4E7-E56C-4815-8885-EF809F2E4628}" type="slidenum">
              <a:rPr lang="en-US" smtClean="0"/>
              <a:pPr>
                <a:defRPr/>
              </a:pPr>
              <a:t>53</a:t>
            </a:fld>
            <a:endParaRPr lang="en-US" dirty="0"/>
          </a:p>
        </p:txBody>
      </p:sp>
      <p:pic>
        <p:nvPicPr>
          <p:cNvPr id="1026"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77342" y="975358"/>
            <a:ext cx="3433530" cy="508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4215695" y="921710"/>
            <a:ext cx="4422613" cy="3377398"/>
          </a:xfrm>
          <a:prstGeom prst="rect">
            <a:avLst/>
          </a:prstGeom>
        </p:spPr>
      </p:pic>
      <p:sp>
        <p:nvSpPr>
          <p:cNvPr id="7" name="Rectangle 7"/>
          <p:cNvSpPr>
            <a:spLocks noChangeArrowheads="1"/>
          </p:cNvSpPr>
          <p:nvPr/>
        </p:nvSpPr>
        <p:spPr bwMode="auto">
          <a:xfrm>
            <a:off x="1052796" y="6072833"/>
            <a:ext cx="2082621" cy="200055"/>
          </a:xfrm>
          <a:prstGeom prst="rect">
            <a:avLst/>
          </a:prstGeom>
          <a:noFill/>
          <a:ln w="9525">
            <a:noFill/>
            <a:miter lim="800000"/>
            <a:headEnd/>
            <a:tailEnd/>
          </a:ln>
        </p:spPr>
        <p:txBody>
          <a:bodyPr wrap="none">
            <a:spAutoFit/>
          </a:bodyPr>
          <a:lstStyle/>
          <a:p>
            <a:r>
              <a:rPr lang="en-US" sz="700" dirty="0">
                <a:latin typeface="+mn-lt"/>
              </a:rPr>
              <a:t>Photo </a:t>
            </a:r>
            <a:r>
              <a:rPr lang="en-US" sz="700" dirty="0" smtClean="0">
                <a:latin typeface="+mn-lt"/>
              </a:rPr>
              <a:t>by NIOSH available under public domain.</a:t>
            </a:r>
            <a:endParaRPr lang="en-US" sz="800" dirty="0">
              <a:solidFill>
                <a:schemeClr val="tx2"/>
              </a:solidFill>
              <a:latin typeface="+mn-lt"/>
            </a:endParaRPr>
          </a:p>
        </p:txBody>
      </p:sp>
      <p:sp>
        <p:nvSpPr>
          <p:cNvPr id="8" name="Rectangle 7"/>
          <p:cNvSpPr>
            <a:spLocks noChangeArrowheads="1"/>
          </p:cNvSpPr>
          <p:nvPr/>
        </p:nvSpPr>
        <p:spPr bwMode="auto">
          <a:xfrm>
            <a:off x="5602241" y="4299108"/>
            <a:ext cx="2101857" cy="200055"/>
          </a:xfrm>
          <a:prstGeom prst="rect">
            <a:avLst/>
          </a:prstGeom>
          <a:noFill/>
          <a:ln w="9525">
            <a:noFill/>
            <a:miter lim="800000"/>
            <a:headEnd/>
            <a:tailEnd/>
          </a:ln>
        </p:spPr>
        <p:txBody>
          <a:bodyPr wrap="none">
            <a:spAutoFit/>
          </a:bodyPr>
          <a:lstStyle/>
          <a:p>
            <a:r>
              <a:rPr lang="en-US" sz="700" dirty="0" smtClean="0">
                <a:latin typeface="+mj-lt"/>
              </a:rPr>
              <a:t>Figure by NIOSH available under public domain.</a:t>
            </a:r>
            <a:endParaRPr lang="en-US" sz="800" dirty="0">
              <a:solidFill>
                <a:schemeClr val="tx2"/>
              </a:solidFill>
              <a:latin typeface="+mj-lt"/>
            </a:endParaRPr>
          </a:p>
        </p:txBody>
      </p:sp>
      <p:sp>
        <p:nvSpPr>
          <p:cNvPr id="9" name="Text Box 5"/>
          <p:cNvSpPr txBox="1">
            <a:spLocks noChangeArrowheads="1"/>
          </p:cNvSpPr>
          <p:nvPr/>
        </p:nvSpPr>
        <p:spPr bwMode="auto">
          <a:xfrm>
            <a:off x="4213555" y="4856654"/>
            <a:ext cx="4615891" cy="1200329"/>
          </a:xfrm>
          <a:prstGeom prst="rect">
            <a:avLst/>
          </a:prstGeom>
          <a:noFill/>
          <a:ln w="9525">
            <a:noFill/>
            <a:miter lim="800000"/>
            <a:headEnd/>
            <a:tailEnd/>
          </a:ln>
        </p:spPr>
        <p:txBody>
          <a:bodyPr wrap="square">
            <a:spAutoFit/>
          </a:bodyPr>
          <a:lstStyle/>
          <a:p>
            <a:pPr algn="ctr" eaLnBrk="1" hangingPunct="1">
              <a:defRPr/>
            </a:pPr>
            <a:r>
              <a:rPr lang="en-US" sz="2400" dirty="0" smtClean="0">
                <a:latin typeface="+mn-lt"/>
              </a:rPr>
              <a:t>Ventilation reduces exposures when properly designed and used correctly!</a:t>
            </a:r>
            <a:endParaRPr lang="en-US" sz="2800" dirty="0"/>
          </a:p>
        </p:txBody>
      </p:sp>
    </p:spTree>
    <p:custDataLst>
      <p:tags r:id="rId1"/>
    </p:custDataLst>
    <p:extLst>
      <p:ext uri="{BB962C8B-B14F-4D97-AF65-F5344CB8AC3E}">
        <p14:creationId xmlns:p14="http://schemas.microsoft.com/office/powerpoint/2010/main" val="193859231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Title 1"/>
          <p:cNvSpPr>
            <a:spLocks noGrp="1"/>
          </p:cNvSpPr>
          <p:nvPr>
            <p:ph type="title"/>
          </p:nvPr>
        </p:nvSpPr>
        <p:spPr/>
        <p:txBody>
          <a:bodyPr/>
          <a:lstStyle/>
          <a:p>
            <a:r>
              <a:rPr lang="en-US" dirty="0" smtClean="0"/>
              <a:t>How do I use ventilation correctly?</a:t>
            </a:r>
          </a:p>
        </p:txBody>
      </p:sp>
      <p:pic>
        <p:nvPicPr>
          <p:cNvPr id="121858" name="Content Placeholder 3"/>
          <p:cNvPicPr>
            <a:picLocks noGrp="1" noChangeAspect="1"/>
          </p:cNvPicPr>
          <p:nvPr>
            <p:ph sz="half" idx="1"/>
          </p:nvPr>
        </p:nvPicPr>
        <p:blipFill>
          <a:blip r:embed="rId4" cstate="print"/>
          <a:srcRect/>
          <a:stretch>
            <a:fillRect/>
          </a:stretch>
        </p:blipFill>
        <p:spPr>
          <a:xfrm>
            <a:off x="381000" y="914400"/>
            <a:ext cx="8629650" cy="3429000"/>
          </a:xfrm>
        </p:spPr>
      </p:pic>
      <p:sp>
        <p:nvSpPr>
          <p:cNvPr id="121859" name="Content Placeholder 4"/>
          <p:cNvSpPr>
            <a:spLocks noGrp="1"/>
          </p:cNvSpPr>
          <p:nvPr>
            <p:ph sz="half" idx="2"/>
          </p:nvPr>
        </p:nvSpPr>
        <p:spPr>
          <a:xfrm>
            <a:off x="122830" y="4567238"/>
            <a:ext cx="9021171" cy="1828800"/>
          </a:xfrm>
        </p:spPr>
        <p:txBody>
          <a:bodyPr/>
          <a:lstStyle/>
          <a:p>
            <a:r>
              <a:rPr lang="en-US" sz="2400" dirty="0" smtClean="0"/>
              <a:t>Capture depends on distance from the capturing hood</a:t>
            </a:r>
          </a:p>
          <a:p>
            <a:r>
              <a:rPr lang="en-US" sz="2400" dirty="0" smtClean="0"/>
              <a:t>Capture greatly decreases at a distance of two duct diameters</a:t>
            </a:r>
          </a:p>
          <a:p>
            <a:r>
              <a:rPr lang="en-US" sz="2400" dirty="0" smtClean="0"/>
              <a:t>Cross drafts reduce the capture of flavorings</a:t>
            </a:r>
          </a:p>
        </p:txBody>
      </p:sp>
      <p:sp>
        <p:nvSpPr>
          <p:cNvPr id="121860" name="TextBox 5"/>
          <p:cNvSpPr txBox="1">
            <a:spLocks noChangeArrowheads="1"/>
          </p:cNvSpPr>
          <p:nvPr/>
        </p:nvSpPr>
        <p:spPr bwMode="auto">
          <a:xfrm>
            <a:off x="990600" y="4337050"/>
            <a:ext cx="7162800" cy="230188"/>
          </a:xfrm>
          <a:prstGeom prst="rect">
            <a:avLst/>
          </a:prstGeom>
          <a:noFill/>
          <a:ln w="9525">
            <a:noFill/>
            <a:miter lim="800000"/>
            <a:headEnd/>
            <a:tailEnd/>
          </a:ln>
        </p:spPr>
        <p:txBody>
          <a:bodyPr>
            <a:spAutoFit/>
          </a:bodyPr>
          <a:lstStyle/>
          <a:p>
            <a:r>
              <a:rPr lang="en-US" sz="900" dirty="0">
                <a:latin typeface="+mn-lt"/>
              </a:rPr>
              <a:t>Contains public sector information published by the Health and Safety Executive and licensed under the Open Government </a:t>
            </a:r>
            <a:r>
              <a:rPr lang="en-US" sz="900" dirty="0" err="1">
                <a:latin typeface="+mn-lt"/>
              </a:rPr>
              <a:t>Licence</a:t>
            </a:r>
            <a:r>
              <a:rPr lang="en-US" sz="900" dirty="0">
                <a:latin typeface="+mn-lt"/>
              </a:rPr>
              <a:t> v1.0</a:t>
            </a:r>
          </a:p>
        </p:txBody>
      </p:sp>
      <p:sp>
        <p:nvSpPr>
          <p:cNvPr id="121861" name="Slide Number Placeholder 7"/>
          <p:cNvSpPr>
            <a:spLocks noGrp="1"/>
          </p:cNvSpPr>
          <p:nvPr>
            <p:ph type="sldNum" sz="quarter" idx="12"/>
          </p:nvPr>
        </p:nvSpPr>
        <p:spPr>
          <a:noFill/>
        </p:spPr>
        <p:txBody>
          <a:bodyPr/>
          <a:lstStyle/>
          <a:p>
            <a:fld id="{F2819103-6860-4CA6-831F-2ACC26C9331B}" type="slidenum">
              <a:rPr lang="en-US" smtClean="0"/>
              <a:pPr/>
              <a:t>54</a:t>
            </a:fld>
            <a:endParaRPr lang="en-US" smtClean="0"/>
          </a:p>
        </p:txBody>
      </p:sp>
      <p:sp>
        <p:nvSpPr>
          <p:cNvPr id="7" name="Rounded Rectangle 6"/>
          <p:cNvSpPr/>
          <p:nvPr/>
        </p:nvSpPr>
        <p:spPr>
          <a:xfrm>
            <a:off x="990600" y="6104908"/>
            <a:ext cx="7061579" cy="461666"/>
          </a:xfrm>
          <a:prstGeom prst="round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Text Box 5"/>
          <p:cNvSpPr txBox="1">
            <a:spLocks noChangeArrowheads="1"/>
          </p:cNvSpPr>
          <p:nvPr/>
        </p:nvSpPr>
        <p:spPr bwMode="auto">
          <a:xfrm>
            <a:off x="450376" y="6104908"/>
            <a:ext cx="8243484" cy="461665"/>
          </a:xfrm>
          <a:prstGeom prst="rect">
            <a:avLst/>
          </a:prstGeom>
          <a:noFill/>
          <a:ln w="9525">
            <a:noFill/>
            <a:miter lim="800000"/>
            <a:headEnd/>
            <a:tailEnd/>
          </a:ln>
        </p:spPr>
        <p:txBody>
          <a:bodyPr wrap="square">
            <a:spAutoFit/>
          </a:bodyPr>
          <a:lstStyle/>
          <a:p>
            <a:pPr algn="ctr" eaLnBrk="1" hangingPunct="1">
              <a:defRPr/>
            </a:pPr>
            <a:r>
              <a:rPr lang="en-US" sz="2400" dirty="0" smtClean="0">
                <a:latin typeface="+mn-lt"/>
              </a:rPr>
              <a:t>Work as closely as possible to the ventilation hood!</a:t>
            </a:r>
            <a:endParaRPr lang="en-US" sz="2800" dirty="0"/>
          </a:p>
        </p:txBody>
      </p:sp>
    </p:spTree>
    <p:custDataLst>
      <p:tags r:id="rId1"/>
    </p:custData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Title 1"/>
          <p:cNvSpPr>
            <a:spLocks noGrp="1"/>
          </p:cNvSpPr>
          <p:nvPr>
            <p:ph type="title"/>
          </p:nvPr>
        </p:nvSpPr>
        <p:spPr/>
        <p:txBody>
          <a:bodyPr/>
          <a:lstStyle/>
          <a:p>
            <a:r>
              <a:rPr lang="en-US" sz="4000" dirty="0" smtClean="0"/>
              <a:t>What can I do to reduce exposure?</a:t>
            </a:r>
          </a:p>
        </p:txBody>
      </p:sp>
      <p:sp>
        <p:nvSpPr>
          <p:cNvPr id="124930" name="Content Placeholder 2"/>
          <p:cNvSpPr>
            <a:spLocks noGrp="1"/>
          </p:cNvSpPr>
          <p:nvPr>
            <p:ph idx="1"/>
          </p:nvPr>
        </p:nvSpPr>
        <p:spPr>
          <a:xfrm>
            <a:off x="4658253" y="1257430"/>
            <a:ext cx="4217158" cy="4192393"/>
          </a:xfrm>
        </p:spPr>
        <p:txBody>
          <a:bodyPr/>
          <a:lstStyle/>
          <a:p>
            <a:pPr eaLnBrk="1" hangingPunct="1">
              <a:lnSpc>
                <a:spcPct val="90000"/>
              </a:lnSpc>
            </a:pPr>
            <a:r>
              <a:rPr lang="en-US" sz="2000" dirty="0" smtClean="0"/>
              <a:t>Keep temperatures of liquids as low as possible.</a:t>
            </a:r>
          </a:p>
          <a:p>
            <a:pPr eaLnBrk="1" hangingPunct="1">
              <a:lnSpc>
                <a:spcPct val="90000"/>
              </a:lnSpc>
            </a:pPr>
            <a:r>
              <a:rPr lang="en-US" sz="2000" dirty="0" smtClean="0"/>
              <a:t>Replace lids immediately after adding flavorings.</a:t>
            </a:r>
          </a:p>
          <a:p>
            <a:pPr eaLnBrk="1" hangingPunct="1">
              <a:lnSpc>
                <a:spcPct val="90000"/>
              </a:lnSpc>
            </a:pPr>
            <a:r>
              <a:rPr lang="en-US" sz="2000" dirty="0" smtClean="0"/>
              <a:t>Pour slowly and use funnels.</a:t>
            </a:r>
          </a:p>
          <a:p>
            <a:pPr eaLnBrk="1" hangingPunct="1">
              <a:lnSpc>
                <a:spcPct val="90000"/>
              </a:lnSpc>
            </a:pPr>
            <a:r>
              <a:rPr lang="en-US" sz="2000" dirty="0" smtClean="0"/>
              <a:t>Add “High Priority” flavorings last.</a:t>
            </a:r>
          </a:p>
          <a:p>
            <a:pPr eaLnBrk="1" hangingPunct="1">
              <a:lnSpc>
                <a:spcPct val="90000"/>
              </a:lnSpc>
            </a:pPr>
            <a:r>
              <a:rPr lang="en-US" sz="2000" dirty="0" smtClean="0"/>
              <a:t>Avoid pouring from 55 gallon drums.</a:t>
            </a:r>
          </a:p>
          <a:p>
            <a:pPr eaLnBrk="1" hangingPunct="1">
              <a:lnSpc>
                <a:spcPct val="90000"/>
              </a:lnSpc>
            </a:pPr>
            <a:r>
              <a:rPr lang="en-US" sz="2000" dirty="0" smtClean="0"/>
              <a:t>Avoid hand scooping powders.</a:t>
            </a:r>
          </a:p>
          <a:p>
            <a:pPr eaLnBrk="1" hangingPunct="1">
              <a:lnSpc>
                <a:spcPct val="90000"/>
              </a:lnSpc>
            </a:pPr>
            <a:r>
              <a:rPr lang="en-US" sz="2000" dirty="0" smtClean="0"/>
              <a:t>Make sure other workers in your area know when you are using “High Priority” flavorings.</a:t>
            </a:r>
            <a:endParaRPr lang="en-US" sz="2400" dirty="0" smtClean="0"/>
          </a:p>
        </p:txBody>
      </p:sp>
      <p:sp>
        <p:nvSpPr>
          <p:cNvPr id="124933" name="Text Box 6"/>
          <p:cNvSpPr txBox="1">
            <a:spLocks noChangeArrowheads="1"/>
          </p:cNvSpPr>
          <p:nvPr/>
        </p:nvSpPr>
        <p:spPr bwMode="auto">
          <a:xfrm>
            <a:off x="640023" y="5895829"/>
            <a:ext cx="3505200" cy="184150"/>
          </a:xfrm>
          <a:prstGeom prst="rect">
            <a:avLst/>
          </a:prstGeom>
          <a:noFill/>
          <a:ln w="9525">
            <a:noFill/>
            <a:miter lim="800000"/>
            <a:headEnd/>
            <a:tailEnd/>
          </a:ln>
        </p:spPr>
        <p:txBody>
          <a:bodyPr>
            <a:spAutoFit/>
          </a:bodyPr>
          <a:lstStyle/>
          <a:p>
            <a:pPr algn="ctr">
              <a:spcBef>
                <a:spcPct val="50000"/>
              </a:spcBef>
            </a:pPr>
            <a:r>
              <a:rPr lang="en-US" sz="600" dirty="0" smtClean="0">
                <a:latin typeface="Tahoma" pitchFamily="34" charset="0"/>
              </a:rPr>
              <a:t>Photo </a:t>
            </a:r>
            <a:r>
              <a:rPr lang="en-US" sz="600" dirty="0">
                <a:latin typeface="Tahoma" pitchFamily="34" charset="0"/>
              </a:rPr>
              <a:t>used by National Jewish Health with written permission</a:t>
            </a:r>
          </a:p>
        </p:txBody>
      </p:sp>
      <p:sp>
        <p:nvSpPr>
          <p:cNvPr id="124934" name="Slide Number Placeholder 3"/>
          <p:cNvSpPr>
            <a:spLocks noGrp="1"/>
          </p:cNvSpPr>
          <p:nvPr>
            <p:ph type="sldNum" sz="quarter" idx="12"/>
          </p:nvPr>
        </p:nvSpPr>
        <p:spPr>
          <a:noFill/>
        </p:spPr>
        <p:txBody>
          <a:bodyPr/>
          <a:lstStyle/>
          <a:p>
            <a:fld id="{B93BCEB8-3F81-4AD5-B2C4-9F9CD64DC2A1}" type="slidenum">
              <a:rPr lang="en-US" smtClean="0"/>
              <a:pPr/>
              <a:t>55</a:t>
            </a:fld>
            <a:endParaRPr lang="en-US" smtClean="0"/>
          </a:p>
        </p:txBody>
      </p:sp>
      <p:pic>
        <p:nvPicPr>
          <p:cNvPr id="9" name="Picture 8"/>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377019" y="1050874"/>
            <a:ext cx="4031209" cy="4844955"/>
          </a:xfrm>
          <a:prstGeom prst="rect">
            <a:avLst/>
          </a:prstGeom>
        </p:spPr>
      </p:pic>
      <p:sp>
        <p:nvSpPr>
          <p:cNvPr id="10" name="Rounded Rectangle 9"/>
          <p:cNvSpPr/>
          <p:nvPr/>
        </p:nvSpPr>
        <p:spPr>
          <a:xfrm>
            <a:off x="1290851" y="6214090"/>
            <a:ext cx="7061579" cy="461666"/>
          </a:xfrm>
          <a:prstGeom prst="round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Text Box 5"/>
          <p:cNvSpPr txBox="1">
            <a:spLocks noChangeArrowheads="1"/>
          </p:cNvSpPr>
          <p:nvPr/>
        </p:nvSpPr>
        <p:spPr bwMode="auto">
          <a:xfrm>
            <a:off x="1290850" y="6214090"/>
            <a:ext cx="7061579" cy="424732"/>
          </a:xfrm>
          <a:prstGeom prst="rect">
            <a:avLst/>
          </a:prstGeom>
          <a:noFill/>
          <a:ln w="9525">
            <a:noFill/>
            <a:miter lim="800000"/>
            <a:headEnd/>
            <a:tailEnd/>
          </a:ln>
        </p:spPr>
        <p:txBody>
          <a:bodyPr wrap="square">
            <a:spAutoFit/>
          </a:bodyPr>
          <a:lstStyle/>
          <a:p>
            <a:pPr algn="ctr" eaLnBrk="1" hangingPunct="1">
              <a:lnSpc>
                <a:spcPct val="90000"/>
              </a:lnSpc>
            </a:pPr>
            <a:r>
              <a:rPr lang="en-US" sz="2400" dirty="0" smtClean="0">
                <a:latin typeface="+mj-lt"/>
              </a:rPr>
              <a:t>Use engineering </a:t>
            </a:r>
            <a:r>
              <a:rPr lang="en-US" sz="2400" dirty="0">
                <a:latin typeface="+mj-lt"/>
              </a:rPr>
              <a:t>controls </a:t>
            </a:r>
            <a:r>
              <a:rPr lang="en-US" sz="2400" dirty="0" smtClean="0">
                <a:latin typeface="+mj-lt"/>
              </a:rPr>
              <a:t>properly all of the time!</a:t>
            </a:r>
            <a:endParaRPr lang="en-US" sz="2400" dirty="0">
              <a:latin typeface="+mj-lt"/>
            </a:endParaRPr>
          </a:p>
        </p:txBody>
      </p:sp>
    </p:spTree>
    <p:custDataLst>
      <p:tags r:id="rId1"/>
    </p:custData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What if I am a laboratory worker?</a:t>
            </a:r>
            <a:endParaRPr lang="en-US" sz="4000" dirty="0"/>
          </a:p>
        </p:txBody>
      </p:sp>
      <p:pic>
        <p:nvPicPr>
          <p:cNvPr id="5" name="Content Placeholder 4"/>
          <p:cNvPicPr>
            <a:picLocks noGrp="1" noChangeAspect="1"/>
          </p:cNvPicPr>
          <p:nvPr>
            <p:ph sz="half" idx="2"/>
          </p:nvPr>
        </p:nvPicPr>
        <p:blipFill rotWithShape="1">
          <a:blip r:embed="rId4" cstate="email">
            <a:extLst>
              <a:ext uri="{28A0092B-C50C-407E-A947-70E740481C1C}">
                <a14:useLocalDpi xmlns:a14="http://schemas.microsoft.com/office/drawing/2010/main" val="0"/>
              </a:ext>
            </a:extLst>
          </a:blip>
          <a:stretch/>
        </p:blipFill>
        <p:spPr>
          <a:xfrm>
            <a:off x="534704" y="1697914"/>
            <a:ext cx="2963466" cy="3951288"/>
          </a:xfrm>
        </p:spPr>
      </p:pic>
      <p:sp>
        <p:nvSpPr>
          <p:cNvPr id="9" name="Content Placeholder 8"/>
          <p:cNvSpPr>
            <a:spLocks noGrp="1"/>
          </p:cNvSpPr>
          <p:nvPr>
            <p:ph sz="quarter" idx="4"/>
          </p:nvPr>
        </p:nvSpPr>
        <p:spPr>
          <a:xfrm>
            <a:off x="4337790" y="1697914"/>
            <a:ext cx="4447765" cy="3951288"/>
          </a:xfrm>
        </p:spPr>
        <p:txBody>
          <a:bodyPr/>
          <a:lstStyle/>
          <a:p>
            <a:r>
              <a:rPr lang="en-US" dirty="0" smtClean="0"/>
              <a:t>Use the lab hood for handling “High Priority” flavorings.</a:t>
            </a:r>
          </a:p>
          <a:p>
            <a:r>
              <a:rPr lang="en-US" dirty="0" smtClean="0"/>
              <a:t>Keep containers closed as much as possible.</a:t>
            </a:r>
          </a:p>
          <a:p>
            <a:r>
              <a:rPr lang="en-US" dirty="0" smtClean="0"/>
              <a:t>Avoid odor evaluations of high concentration or neat “High Priority” flavorings.</a:t>
            </a:r>
            <a:endParaRPr lang="en-US" dirty="0"/>
          </a:p>
        </p:txBody>
      </p:sp>
      <p:sp>
        <p:nvSpPr>
          <p:cNvPr id="4" name="Slide Number Placeholder 3"/>
          <p:cNvSpPr>
            <a:spLocks noGrp="1"/>
          </p:cNvSpPr>
          <p:nvPr>
            <p:ph type="sldNum" sz="quarter" idx="12"/>
          </p:nvPr>
        </p:nvSpPr>
        <p:spPr/>
        <p:txBody>
          <a:bodyPr/>
          <a:lstStyle/>
          <a:p>
            <a:pPr>
              <a:defRPr/>
            </a:pPr>
            <a:fld id="{6E98F4E7-E56C-4815-8885-EF809F2E4628}" type="slidenum">
              <a:rPr lang="en-US" smtClean="0"/>
              <a:pPr>
                <a:defRPr/>
              </a:pPr>
              <a:t>56</a:t>
            </a:fld>
            <a:endParaRPr lang="en-US" dirty="0"/>
          </a:p>
        </p:txBody>
      </p:sp>
      <p:sp>
        <p:nvSpPr>
          <p:cNvPr id="6" name="Rectangle 7"/>
          <p:cNvSpPr>
            <a:spLocks noChangeArrowheads="1"/>
          </p:cNvSpPr>
          <p:nvPr/>
        </p:nvSpPr>
        <p:spPr bwMode="auto">
          <a:xfrm>
            <a:off x="819567" y="5649202"/>
            <a:ext cx="2268570" cy="215444"/>
          </a:xfrm>
          <a:prstGeom prst="rect">
            <a:avLst/>
          </a:prstGeom>
          <a:noFill/>
          <a:ln w="9525">
            <a:noFill/>
            <a:miter lim="800000"/>
            <a:headEnd/>
            <a:tailEnd/>
          </a:ln>
        </p:spPr>
        <p:txBody>
          <a:bodyPr wrap="none">
            <a:spAutoFit/>
          </a:bodyPr>
          <a:lstStyle/>
          <a:p>
            <a:r>
              <a:rPr lang="en-US" sz="700" dirty="0"/>
              <a:t>Photo </a:t>
            </a:r>
            <a:r>
              <a:rPr lang="en-US" sz="700" dirty="0" smtClean="0"/>
              <a:t>by </a:t>
            </a:r>
            <a:r>
              <a:rPr lang="en-US" sz="700" dirty="0" smtClean="0">
                <a:hlinkClick r:id="rId5"/>
              </a:rPr>
              <a:t>New-Tech</a:t>
            </a:r>
            <a:r>
              <a:rPr lang="en-US" sz="700" dirty="0" smtClean="0"/>
              <a:t>™ used with written permission</a:t>
            </a:r>
            <a:r>
              <a:rPr lang="en-US" sz="800" dirty="0" smtClean="0"/>
              <a:t>.</a:t>
            </a:r>
            <a:endParaRPr lang="en-US" sz="800" dirty="0">
              <a:solidFill>
                <a:schemeClr val="tx2"/>
              </a:solidFill>
            </a:endParaRPr>
          </a:p>
        </p:txBody>
      </p:sp>
      <p:sp>
        <p:nvSpPr>
          <p:cNvPr id="10" name="Rounded Rectangle 9"/>
          <p:cNvSpPr/>
          <p:nvPr/>
        </p:nvSpPr>
        <p:spPr>
          <a:xfrm>
            <a:off x="1290851" y="6118995"/>
            <a:ext cx="7061579" cy="461666"/>
          </a:xfrm>
          <a:prstGeom prst="round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Text Box 5"/>
          <p:cNvSpPr txBox="1">
            <a:spLocks noChangeArrowheads="1"/>
          </p:cNvSpPr>
          <p:nvPr/>
        </p:nvSpPr>
        <p:spPr bwMode="auto">
          <a:xfrm>
            <a:off x="1290850" y="6118995"/>
            <a:ext cx="7061579" cy="424732"/>
          </a:xfrm>
          <a:prstGeom prst="rect">
            <a:avLst/>
          </a:prstGeom>
          <a:noFill/>
          <a:ln w="9525">
            <a:noFill/>
            <a:miter lim="800000"/>
            <a:headEnd/>
            <a:tailEnd/>
          </a:ln>
        </p:spPr>
        <p:txBody>
          <a:bodyPr wrap="square">
            <a:spAutoFit/>
          </a:bodyPr>
          <a:lstStyle/>
          <a:p>
            <a:pPr algn="ctr" eaLnBrk="1" hangingPunct="1">
              <a:lnSpc>
                <a:spcPct val="90000"/>
              </a:lnSpc>
            </a:pPr>
            <a:r>
              <a:rPr lang="en-US" sz="2400" dirty="0" smtClean="0"/>
              <a:t>Laboratory workers can have high exposures!</a:t>
            </a:r>
            <a:endParaRPr lang="en-US" sz="2400" dirty="0"/>
          </a:p>
        </p:txBody>
      </p:sp>
    </p:spTree>
    <p:custDataLst>
      <p:tags r:id="rId1"/>
    </p:custDataLst>
    <p:extLst>
      <p:ext uri="{BB962C8B-B14F-4D97-AF65-F5344CB8AC3E}">
        <p14:creationId xmlns:p14="http://schemas.microsoft.com/office/powerpoint/2010/main" val="398173020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2"/>
          <p:cNvSpPr>
            <a:spLocks noGrp="1" noChangeArrowheads="1"/>
          </p:cNvSpPr>
          <p:nvPr>
            <p:ph type="title"/>
          </p:nvPr>
        </p:nvSpPr>
        <p:spPr/>
        <p:txBody>
          <a:bodyPr/>
          <a:lstStyle/>
          <a:p>
            <a:pPr eaLnBrk="1" hangingPunct="1"/>
            <a:r>
              <a:rPr lang="en-US" dirty="0" smtClean="0"/>
              <a:t>What about cleaning?</a:t>
            </a:r>
          </a:p>
        </p:txBody>
      </p:sp>
      <p:sp>
        <p:nvSpPr>
          <p:cNvPr id="122882" name="Rectangle 3"/>
          <p:cNvSpPr>
            <a:spLocks noGrp="1" noChangeArrowheads="1"/>
          </p:cNvSpPr>
          <p:nvPr>
            <p:ph type="body" idx="1"/>
          </p:nvPr>
        </p:nvSpPr>
        <p:spPr>
          <a:xfrm>
            <a:off x="3886200" y="1119117"/>
            <a:ext cx="4953000" cy="4353636"/>
          </a:xfrm>
        </p:spPr>
        <p:txBody>
          <a:bodyPr/>
          <a:lstStyle/>
          <a:p>
            <a:pPr eaLnBrk="1" hangingPunct="1">
              <a:lnSpc>
                <a:spcPct val="90000"/>
              </a:lnSpc>
            </a:pPr>
            <a:r>
              <a:rPr lang="en-US" sz="2800" dirty="0" smtClean="0"/>
              <a:t>Use HEPA vacuum for </a:t>
            </a:r>
            <a:r>
              <a:rPr lang="en-US" sz="2800" dirty="0"/>
              <a:t>cleaning powder </a:t>
            </a:r>
            <a:r>
              <a:rPr lang="en-US" sz="2800" dirty="0" smtClean="0"/>
              <a:t>spills.</a:t>
            </a:r>
            <a:endParaRPr lang="en-US" sz="2800" dirty="0"/>
          </a:p>
          <a:p>
            <a:pPr eaLnBrk="1" hangingPunct="1">
              <a:lnSpc>
                <a:spcPct val="90000"/>
              </a:lnSpc>
            </a:pPr>
            <a:r>
              <a:rPr lang="en-US" sz="2800" dirty="0"/>
              <a:t>Use cold water to pre-rinse mixing vessels prior to cleaning with hot water</a:t>
            </a:r>
            <a:r>
              <a:rPr lang="en-US" sz="2800" dirty="0" smtClean="0"/>
              <a:t>.</a:t>
            </a:r>
            <a:endParaRPr lang="en-US" sz="2800" dirty="0"/>
          </a:p>
          <a:p>
            <a:pPr eaLnBrk="1" hangingPunct="1">
              <a:lnSpc>
                <a:spcPct val="90000"/>
              </a:lnSpc>
              <a:defRPr/>
            </a:pPr>
            <a:r>
              <a:rPr lang="en-US" sz="2800" dirty="0" smtClean="0"/>
              <a:t>Keep work areas where flavorings are handled clean.</a:t>
            </a:r>
          </a:p>
          <a:p>
            <a:pPr marL="0" indent="0" eaLnBrk="1" hangingPunct="1">
              <a:lnSpc>
                <a:spcPct val="90000"/>
              </a:lnSpc>
              <a:buFontTx/>
              <a:buNone/>
              <a:defRPr/>
            </a:pPr>
            <a:endParaRPr lang="en-US" dirty="0" smtClean="0"/>
          </a:p>
        </p:txBody>
      </p:sp>
      <p:sp>
        <p:nvSpPr>
          <p:cNvPr id="125959" name="Slide Number Placeholder 3"/>
          <p:cNvSpPr>
            <a:spLocks noGrp="1"/>
          </p:cNvSpPr>
          <p:nvPr>
            <p:ph type="sldNum" sz="quarter" idx="12"/>
          </p:nvPr>
        </p:nvSpPr>
        <p:spPr>
          <a:noFill/>
        </p:spPr>
        <p:txBody>
          <a:bodyPr/>
          <a:lstStyle/>
          <a:p>
            <a:fld id="{11F5B5B5-5D98-4389-ACFA-66BF0F078E68}" type="slidenum">
              <a:rPr lang="en-US" smtClean="0"/>
              <a:pPr/>
              <a:t>57</a:t>
            </a:fld>
            <a:endParaRPr lang="en-US" smtClean="0"/>
          </a:p>
        </p:txBody>
      </p:sp>
      <p:pic>
        <p:nvPicPr>
          <p:cNvPr id="9" name="Picture 6" descr="DSC03262.JPG"/>
          <p:cNvPicPr>
            <a:picLocks noChangeAspect="1"/>
          </p:cNvPicPr>
          <p:nvPr/>
        </p:nvPicPr>
        <p:blipFill>
          <a:blip r:embed="rId4" cstate="print"/>
          <a:srcRect/>
          <a:stretch>
            <a:fillRect/>
          </a:stretch>
        </p:blipFill>
        <p:spPr bwMode="auto">
          <a:xfrm>
            <a:off x="1456898" y="3712191"/>
            <a:ext cx="2091519" cy="2866507"/>
          </a:xfrm>
          <a:prstGeom prst="rect">
            <a:avLst/>
          </a:prstGeom>
          <a:noFill/>
          <a:ln w="9525">
            <a:noFill/>
            <a:miter lim="800000"/>
            <a:headEnd/>
            <a:tailEnd/>
          </a:ln>
        </p:spPr>
      </p:pic>
      <p:pic>
        <p:nvPicPr>
          <p:cNvPr id="2" name="Picture 1"/>
          <p:cNvPicPr>
            <a:picLocks noChangeAspect="1"/>
          </p:cNvPicPr>
          <p:nvPr/>
        </p:nvPicPr>
        <p:blipFill rotWithShape="1">
          <a:blip r:embed="rId5" cstate="email">
            <a:extLst>
              <a:ext uri="{28A0092B-C50C-407E-A947-70E740481C1C}">
                <a14:useLocalDpi xmlns:a14="http://schemas.microsoft.com/office/drawing/2010/main" val="0"/>
              </a:ext>
            </a:extLst>
          </a:blip>
          <a:srcRect/>
          <a:stretch/>
        </p:blipFill>
        <p:spPr>
          <a:xfrm>
            <a:off x="407381" y="968990"/>
            <a:ext cx="2156383" cy="2743201"/>
          </a:xfrm>
          <a:prstGeom prst="rect">
            <a:avLst/>
          </a:prstGeom>
        </p:spPr>
      </p:pic>
      <p:sp>
        <p:nvSpPr>
          <p:cNvPr id="12" name="Text Box 6"/>
          <p:cNvSpPr txBox="1">
            <a:spLocks noChangeArrowheads="1"/>
          </p:cNvSpPr>
          <p:nvPr/>
        </p:nvSpPr>
        <p:spPr bwMode="auto">
          <a:xfrm>
            <a:off x="393732" y="6599071"/>
            <a:ext cx="3505200" cy="184150"/>
          </a:xfrm>
          <a:prstGeom prst="rect">
            <a:avLst/>
          </a:prstGeom>
          <a:noFill/>
          <a:ln w="9525">
            <a:noFill/>
            <a:miter lim="800000"/>
            <a:headEnd/>
            <a:tailEnd/>
          </a:ln>
        </p:spPr>
        <p:txBody>
          <a:bodyPr>
            <a:spAutoFit/>
          </a:bodyPr>
          <a:lstStyle/>
          <a:p>
            <a:pPr algn="ctr">
              <a:spcBef>
                <a:spcPct val="50000"/>
              </a:spcBef>
            </a:pPr>
            <a:r>
              <a:rPr lang="en-US" sz="600" dirty="0">
                <a:latin typeface="Tahoma" pitchFamily="34" charset="0"/>
              </a:rPr>
              <a:t>Photos used by National Jewish Health with written permission</a:t>
            </a:r>
          </a:p>
        </p:txBody>
      </p:sp>
      <p:sp>
        <p:nvSpPr>
          <p:cNvPr id="13" name="Rounded Rectangle 12"/>
          <p:cNvSpPr/>
          <p:nvPr/>
        </p:nvSpPr>
        <p:spPr>
          <a:xfrm>
            <a:off x="3876986" y="5481940"/>
            <a:ext cx="4718374" cy="762023"/>
          </a:xfrm>
          <a:prstGeom prst="round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Text Box 5"/>
          <p:cNvSpPr txBox="1">
            <a:spLocks noChangeArrowheads="1"/>
          </p:cNvSpPr>
          <p:nvPr/>
        </p:nvSpPr>
        <p:spPr bwMode="auto">
          <a:xfrm>
            <a:off x="3972153" y="5481940"/>
            <a:ext cx="4535425" cy="757130"/>
          </a:xfrm>
          <a:prstGeom prst="rect">
            <a:avLst/>
          </a:prstGeom>
          <a:noFill/>
          <a:ln w="9525">
            <a:noFill/>
            <a:miter lim="800000"/>
            <a:headEnd/>
            <a:tailEnd/>
          </a:ln>
        </p:spPr>
        <p:txBody>
          <a:bodyPr wrap="square">
            <a:spAutoFit/>
          </a:bodyPr>
          <a:lstStyle/>
          <a:p>
            <a:pPr algn="ctr" eaLnBrk="1" hangingPunct="1">
              <a:lnSpc>
                <a:spcPct val="90000"/>
              </a:lnSpc>
            </a:pPr>
            <a:r>
              <a:rPr lang="en-US" sz="2400" dirty="0" smtClean="0"/>
              <a:t>Clean-up spills immediately to prevent unnecessary exposure.</a:t>
            </a:r>
            <a:endParaRPr lang="en-US" sz="2400" dirty="0"/>
          </a:p>
        </p:txBody>
      </p:sp>
    </p:spTree>
    <p:custDataLst>
      <p:tags r:id="rId1"/>
    </p:custData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Rectangle 2"/>
          <p:cNvSpPr>
            <a:spLocks noGrp="1" noChangeArrowheads="1"/>
          </p:cNvSpPr>
          <p:nvPr>
            <p:ph type="title"/>
          </p:nvPr>
        </p:nvSpPr>
        <p:spPr>
          <a:xfrm>
            <a:off x="419100" y="120701"/>
            <a:ext cx="8382000" cy="647395"/>
          </a:xfrm>
        </p:spPr>
        <p:txBody>
          <a:bodyPr/>
          <a:lstStyle/>
          <a:p>
            <a:pPr eaLnBrk="1" hangingPunct="1"/>
            <a:r>
              <a:rPr lang="en-US" sz="4000" dirty="0" smtClean="0"/>
              <a:t>When should I use a respirator?</a:t>
            </a:r>
          </a:p>
        </p:txBody>
      </p:sp>
      <p:sp>
        <p:nvSpPr>
          <p:cNvPr id="128002" name="Rectangle 3"/>
          <p:cNvSpPr>
            <a:spLocks noGrp="1" noChangeArrowheads="1"/>
          </p:cNvSpPr>
          <p:nvPr>
            <p:ph type="body" idx="1"/>
          </p:nvPr>
        </p:nvSpPr>
        <p:spPr>
          <a:xfrm>
            <a:off x="381000" y="1169822"/>
            <a:ext cx="4876800" cy="4733544"/>
          </a:xfrm>
        </p:spPr>
        <p:txBody>
          <a:bodyPr/>
          <a:lstStyle/>
          <a:p>
            <a:pPr eaLnBrk="1" hangingPunct="1">
              <a:lnSpc>
                <a:spcPct val="90000"/>
              </a:lnSpc>
            </a:pPr>
            <a:r>
              <a:rPr lang="en-US" sz="2400" dirty="0" smtClean="0"/>
              <a:t>When exposures cannot be controlled in other ways</a:t>
            </a:r>
            <a:endParaRPr lang="en-US" sz="2000" dirty="0" smtClean="0"/>
          </a:p>
          <a:p>
            <a:pPr eaLnBrk="1" hangingPunct="1">
              <a:lnSpc>
                <a:spcPct val="90000"/>
              </a:lnSpc>
            </a:pPr>
            <a:r>
              <a:rPr lang="en-US" sz="2400" dirty="0" smtClean="0"/>
              <a:t>When employees complain of irritation regardless of exposure level</a:t>
            </a:r>
          </a:p>
          <a:p>
            <a:pPr eaLnBrk="1" hangingPunct="1">
              <a:lnSpc>
                <a:spcPct val="90000"/>
              </a:lnSpc>
            </a:pPr>
            <a:r>
              <a:rPr lang="en-US" sz="2400" dirty="0" smtClean="0"/>
              <a:t>When using </a:t>
            </a:r>
            <a:r>
              <a:rPr lang="en-US" sz="2400" dirty="0" err="1" smtClean="0"/>
              <a:t>diacetyl</a:t>
            </a:r>
            <a:r>
              <a:rPr lang="en-US" sz="2400" dirty="0" smtClean="0"/>
              <a:t> and </a:t>
            </a:r>
            <a:r>
              <a:rPr lang="en-US" sz="2400" dirty="0" err="1" smtClean="0"/>
              <a:t>diacetyl</a:t>
            </a:r>
            <a:r>
              <a:rPr lang="en-US" sz="2400" dirty="0" smtClean="0"/>
              <a:t> substitutes</a:t>
            </a:r>
          </a:p>
          <a:p>
            <a:pPr lvl="1" eaLnBrk="1" hangingPunct="1">
              <a:lnSpc>
                <a:spcPct val="90000"/>
              </a:lnSpc>
            </a:pPr>
            <a:r>
              <a:rPr lang="en-US" sz="2000" u="sng" dirty="0" smtClean="0"/>
              <a:t>Always</a:t>
            </a:r>
            <a:r>
              <a:rPr lang="en-US" sz="2000" dirty="0" smtClean="0"/>
              <a:t> with </a:t>
            </a:r>
            <a:r>
              <a:rPr lang="en-US" sz="2000" dirty="0" err="1" smtClean="0"/>
              <a:t>diacetyl</a:t>
            </a:r>
            <a:r>
              <a:rPr lang="en-US" sz="2000" dirty="0" smtClean="0"/>
              <a:t> or </a:t>
            </a:r>
            <a:r>
              <a:rPr lang="en-US" sz="2000" dirty="0" err="1" smtClean="0"/>
              <a:t>diacetyl</a:t>
            </a:r>
            <a:r>
              <a:rPr lang="en-US" sz="2000" dirty="0" smtClean="0"/>
              <a:t> substitute powder exposures</a:t>
            </a:r>
          </a:p>
          <a:p>
            <a:pPr lvl="1" eaLnBrk="1" hangingPunct="1">
              <a:lnSpc>
                <a:spcPct val="90000"/>
              </a:lnSpc>
            </a:pPr>
            <a:r>
              <a:rPr lang="en-US" sz="2000" u="sng" dirty="0" smtClean="0"/>
              <a:t>Always</a:t>
            </a:r>
            <a:r>
              <a:rPr lang="en-US" sz="2000" dirty="0" smtClean="0"/>
              <a:t> when exposures have not been measured</a:t>
            </a:r>
          </a:p>
          <a:p>
            <a:pPr lvl="1" eaLnBrk="1" hangingPunct="1">
              <a:lnSpc>
                <a:spcPct val="90000"/>
              </a:lnSpc>
            </a:pPr>
            <a:r>
              <a:rPr lang="en-US" sz="2000" dirty="0" smtClean="0"/>
              <a:t>To keep exposures as low as possible  </a:t>
            </a:r>
          </a:p>
          <a:p>
            <a:pPr eaLnBrk="1" hangingPunct="1">
              <a:lnSpc>
                <a:spcPct val="90000"/>
              </a:lnSpc>
              <a:buFontTx/>
              <a:buNone/>
            </a:pPr>
            <a:endParaRPr lang="en-US" sz="2400" dirty="0" smtClean="0"/>
          </a:p>
          <a:p>
            <a:pPr eaLnBrk="1" hangingPunct="1">
              <a:lnSpc>
                <a:spcPct val="90000"/>
              </a:lnSpc>
            </a:pPr>
            <a:endParaRPr lang="en-US" sz="2400" baseline="50000" dirty="0" smtClean="0"/>
          </a:p>
        </p:txBody>
      </p:sp>
      <p:sp>
        <p:nvSpPr>
          <p:cNvPr id="128003" name="TextBox 171"/>
          <p:cNvSpPr txBox="1">
            <a:spLocks noChangeArrowheads="1"/>
          </p:cNvSpPr>
          <p:nvPr/>
        </p:nvSpPr>
        <p:spPr bwMode="auto">
          <a:xfrm>
            <a:off x="6019800" y="4953000"/>
            <a:ext cx="2057400" cy="184150"/>
          </a:xfrm>
          <a:prstGeom prst="rect">
            <a:avLst/>
          </a:prstGeom>
          <a:noFill/>
          <a:ln w="9525">
            <a:noFill/>
            <a:miter lim="800000"/>
            <a:headEnd/>
            <a:tailEnd/>
          </a:ln>
        </p:spPr>
        <p:txBody>
          <a:bodyPr>
            <a:spAutoFit/>
          </a:bodyPr>
          <a:lstStyle/>
          <a:p>
            <a:pPr algn="ctr"/>
            <a:r>
              <a:rPr lang="en-US" sz="600" dirty="0">
                <a:latin typeface="Tahoma" pitchFamily="34" charset="0"/>
                <a:cs typeface="Tahoma" pitchFamily="34" charset="0"/>
              </a:rPr>
              <a:t>Photo by National Jewish Health</a:t>
            </a:r>
          </a:p>
        </p:txBody>
      </p:sp>
      <p:sp>
        <p:nvSpPr>
          <p:cNvPr id="128006" name="Slide Number Placeholder 3"/>
          <p:cNvSpPr>
            <a:spLocks noGrp="1"/>
          </p:cNvSpPr>
          <p:nvPr>
            <p:ph type="sldNum" sz="quarter" idx="12"/>
          </p:nvPr>
        </p:nvSpPr>
        <p:spPr>
          <a:noFill/>
        </p:spPr>
        <p:txBody>
          <a:bodyPr/>
          <a:lstStyle/>
          <a:p>
            <a:fld id="{70C89E87-8328-4F87-AAA4-B433A031D81E}" type="slidenum">
              <a:rPr lang="en-US" smtClean="0"/>
              <a:pPr/>
              <a:t>58</a:t>
            </a:fld>
            <a:endParaRPr lang="en-US" smtClean="0"/>
          </a:p>
        </p:txBody>
      </p:sp>
      <p:sp>
        <p:nvSpPr>
          <p:cNvPr id="8" name="Rounded Rectangle 7"/>
          <p:cNvSpPr/>
          <p:nvPr/>
        </p:nvSpPr>
        <p:spPr>
          <a:xfrm>
            <a:off x="1290852" y="5673374"/>
            <a:ext cx="7061579" cy="1020021"/>
          </a:xfrm>
          <a:prstGeom prst="round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Text Box 5"/>
          <p:cNvSpPr txBox="1">
            <a:spLocks noChangeArrowheads="1"/>
          </p:cNvSpPr>
          <p:nvPr/>
        </p:nvSpPr>
        <p:spPr bwMode="auto">
          <a:xfrm>
            <a:off x="1290851" y="5673375"/>
            <a:ext cx="7004587" cy="1089529"/>
          </a:xfrm>
          <a:prstGeom prst="rect">
            <a:avLst/>
          </a:prstGeom>
          <a:noFill/>
          <a:ln w="9525">
            <a:noFill/>
            <a:miter lim="800000"/>
            <a:headEnd/>
            <a:tailEnd/>
          </a:ln>
        </p:spPr>
        <p:txBody>
          <a:bodyPr wrap="square">
            <a:spAutoFit/>
          </a:bodyPr>
          <a:lstStyle/>
          <a:p>
            <a:pPr algn="ctr" eaLnBrk="1" hangingPunct="1">
              <a:lnSpc>
                <a:spcPct val="90000"/>
              </a:lnSpc>
            </a:pPr>
            <a:r>
              <a:rPr lang="en-US" sz="2400" dirty="0" smtClean="0"/>
              <a:t>Respirators are a last choice for controlling exposures, but may be an important part of the solution in the flavoring industry.</a:t>
            </a:r>
            <a:endParaRPr lang="en-US" sz="2400" dirty="0"/>
          </a:p>
        </p:txBody>
      </p:sp>
      <p:pic>
        <p:nvPicPr>
          <p:cNvPr id="2" name="Picture 1"/>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5256276" y="1492531"/>
            <a:ext cx="3584448" cy="3460469"/>
          </a:xfrm>
          <a:prstGeom prst="rect">
            <a:avLst/>
          </a:prstGeom>
        </p:spPr>
      </p:pic>
    </p:spTree>
    <p:custDataLst>
      <p:tags r:id="rId1"/>
    </p:custData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How do I know my respirator is working?</a:t>
            </a:r>
            <a:endParaRPr lang="en-US" sz="3600" dirty="0"/>
          </a:p>
        </p:txBody>
      </p:sp>
      <p:sp>
        <p:nvSpPr>
          <p:cNvPr id="3" name="Content Placeholder 2"/>
          <p:cNvSpPr>
            <a:spLocks noGrp="1"/>
          </p:cNvSpPr>
          <p:nvPr>
            <p:ph idx="1"/>
          </p:nvPr>
        </p:nvSpPr>
        <p:spPr>
          <a:xfrm>
            <a:off x="4527785" y="857932"/>
            <a:ext cx="4535425" cy="4114800"/>
          </a:xfrm>
        </p:spPr>
        <p:txBody>
          <a:bodyPr/>
          <a:lstStyle/>
          <a:p>
            <a:r>
              <a:rPr lang="en-US" sz="2400" dirty="0" smtClean="0"/>
              <a:t>Yearly training</a:t>
            </a:r>
          </a:p>
          <a:p>
            <a:r>
              <a:rPr lang="en-US" sz="2400" dirty="0" smtClean="0"/>
              <a:t>Must fit properly</a:t>
            </a:r>
          </a:p>
          <a:p>
            <a:pPr lvl="1"/>
            <a:r>
              <a:rPr lang="en-US" sz="2000" dirty="0" smtClean="0"/>
              <a:t>Fit tested annually</a:t>
            </a:r>
          </a:p>
          <a:p>
            <a:pPr lvl="1"/>
            <a:r>
              <a:rPr lang="en-US" sz="2000" dirty="0" smtClean="0"/>
              <a:t>No facial hair</a:t>
            </a:r>
          </a:p>
          <a:p>
            <a:r>
              <a:rPr lang="en-US" sz="2400" dirty="0" smtClean="0"/>
              <a:t>Must have the right cartridges</a:t>
            </a:r>
          </a:p>
          <a:p>
            <a:pPr lvl="1"/>
            <a:r>
              <a:rPr lang="en-US" sz="2000" dirty="0" smtClean="0"/>
              <a:t>Organic vapor for liquid exposures</a:t>
            </a:r>
          </a:p>
          <a:p>
            <a:pPr lvl="1"/>
            <a:r>
              <a:rPr lang="en-US" sz="2000" dirty="0" smtClean="0"/>
              <a:t>Organic vapor + P100 for powder exposures</a:t>
            </a:r>
          </a:p>
          <a:p>
            <a:r>
              <a:rPr lang="en-US" sz="2400" dirty="0" smtClean="0"/>
              <a:t>Cartridges don’t last forever</a:t>
            </a:r>
          </a:p>
          <a:p>
            <a:pPr lvl="1"/>
            <a:r>
              <a:rPr lang="en-US" sz="2000" dirty="0" smtClean="0"/>
              <a:t>Need change-out schedule</a:t>
            </a:r>
          </a:p>
          <a:p>
            <a:pPr lvl="1"/>
            <a:r>
              <a:rPr lang="en-US" sz="2000" dirty="0" smtClean="0"/>
              <a:t>If you can smell it, you should change it.</a:t>
            </a:r>
          </a:p>
        </p:txBody>
      </p:sp>
      <p:sp>
        <p:nvSpPr>
          <p:cNvPr id="4" name="Slide Number Placeholder 3"/>
          <p:cNvSpPr>
            <a:spLocks noGrp="1"/>
          </p:cNvSpPr>
          <p:nvPr>
            <p:ph type="sldNum" sz="quarter" idx="12"/>
          </p:nvPr>
        </p:nvSpPr>
        <p:spPr/>
        <p:txBody>
          <a:bodyPr/>
          <a:lstStyle/>
          <a:p>
            <a:pPr>
              <a:defRPr/>
            </a:pPr>
            <a:fld id="{6E98F4E7-E56C-4815-8885-EF809F2E4628}" type="slidenum">
              <a:rPr lang="en-US" smtClean="0"/>
              <a:pPr>
                <a:defRPr/>
              </a:pPr>
              <a:t>59</a:t>
            </a:fld>
            <a:endParaRPr lang="en-US" dirty="0"/>
          </a:p>
        </p:txBody>
      </p:sp>
      <p:pic>
        <p:nvPicPr>
          <p:cNvPr id="5" name="Picture 4"/>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22300" y="3240634"/>
            <a:ext cx="1710343" cy="2575818"/>
          </a:xfrm>
          <a:prstGeom prst="rect">
            <a:avLst/>
          </a:prstGeom>
        </p:spPr>
      </p:pic>
      <p:sp>
        <p:nvSpPr>
          <p:cNvPr id="6" name="Rectangle 5"/>
          <p:cNvSpPr/>
          <p:nvPr/>
        </p:nvSpPr>
        <p:spPr>
          <a:xfrm>
            <a:off x="450256" y="5804476"/>
            <a:ext cx="2054429" cy="184666"/>
          </a:xfrm>
          <a:prstGeom prst="rect">
            <a:avLst/>
          </a:prstGeom>
        </p:spPr>
        <p:txBody>
          <a:bodyPr wrap="square">
            <a:spAutoFit/>
          </a:bodyPr>
          <a:lstStyle/>
          <a:p>
            <a:r>
              <a:rPr lang="en-US" sz="600" dirty="0">
                <a:latin typeface="+mj-lt"/>
              </a:rPr>
              <a:t>Photo by </a:t>
            </a:r>
            <a:r>
              <a:rPr lang="en-US" sz="600" dirty="0" smtClean="0">
                <a:latin typeface="+mj-lt"/>
              </a:rPr>
              <a:t>Jeanne </a:t>
            </a:r>
            <a:r>
              <a:rPr lang="en-US" sz="600" dirty="0" err="1" smtClean="0">
                <a:latin typeface="+mj-lt"/>
              </a:rPr>
              <a:t>Mozier</a:t>
            </a:r>
            <a:r>
              <a:rPr lang="en-US" sz="600" dirty="0" smtClean="0">
                <a:latin typeface="+mj-lt"/>
              </a:rPr>
              <a:t> available under </a:t>
            </a:r>
            <a:r>
              <a:rPr lang="en-US" sz="600" dirty="0" smtClean="0">
                <a:latin typeface="+mj-lt"/>
                <a:hlinkClick r:id="rId5"/>
              </a:rPr>
              <a:t>public domain</a:t>
            </a:r>
            <a:r>
              <a:rPr lang="en-US" sz="600" dirty="0" smtClean="0">
                <a:latin typeface="+mj-lt"/>
              </a:rPr>
              <a:t>.</a:t>
            </a:r>
            <a:endParaRPr lang="en-US" sz="600" dirty="0">
              <a:solidFill>
                <a:schemeClr val="tx2"/>
              </a:solidFill>
              <a:latin typeface="+mj-lt"/>
            </a:endParaRPr>
          </a:p>
        </p:txBody>
      </p:sp>
      <p:sp>
        <p:nvSpPr>
          <p:cNvPr id="7" name="Rounded Rectangle 6"/>
          <p:cNvSpPr/>
          <p:nvPr/>
        </p:nvSpPr>
        <p:spPr>
          <a:xfrm>
            <a:off x="1290851" y="6214090"/>
            <a:ext cx="7061579" cy="461666"/>
          </a:xfrm>
          <a:prstGeom prst="round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Text Box 5"/>
          <p:cNvSpPr txBox="1">
            <a:spLocks noChangeArrowheads="1"/>
          </p:cNvSpPr>
          <p:nvPr/>
        </p:nvSpPr>
        <p:spPr bwMode="auto">
          <a:xfrm>
            <a:off x="1290850" y="6214090"/>
            <a:ext cx="7061579" cy="424732"/>
          </a:xfrm>
          <a:prstGeom prst="rect">
            <a:avLst/>
          </a:prstGeom>
          <a:noFill/>
          <a:ln w="9525">
            <a:noFill/>
            <a:miter lim="800000"/>
            <a:headEnd/>
            <a:tailEnd/>
          </a:ln>
        </p:spPr>
        <p:txBody>
          <a:bodyPr wrap="square">
            <a:spAutoFit/>
          </a:bodyPr>
          <a:lstStyle/>
          <a:p>
            <a:pPr algn="ctr" eaLnBrk="1" hangingPunct="1">
              <a:lnSpc>
                <a:spcPct val="90000"/>
              </a:lnSpc>
            </a:pPr>
            <a:r>
              <a:rPr lang="en-US" sz="2400" dirty="0" smtClean="0"/>
              <a:t>Respirators are only effective when used properly!</a:t>
            </a:r>
            <a:endParaRPr lang="en-US" sz="2400" dirty="0"/>
          </a:p>
        </p:txBody>
      </p:sp>
      <p:pic>
        <p:nvPicPr>
          <p:cNvPr id="2063" name="Picture 15" descr="File:Stewart Butterfield 2.jpg"/>
          <p:cNvPicPr>
            <a:picLocks noChangeAspect="1" noChangeArrowheads="1"/>
          </p:cNvPicPr>
          <p:nvPr/>
        </p:nvPicPr>
        <p:blipFill rotWithShape="1">
          <a:blip r:embed="rId6" cstate="email">
            <a:extLst>
              <a:ext uri="{28A0092B-C50C-407E-A947-70E740481C1C}">
                <a14:useLocalDpi xmlns:a14="http://schemas.microsoft.com/office/drawing/2010/main" val="0"/>
              </a:ext>
            </a:extLst>
          </a:blip>
          <a:srcRect/>
          <a:stretch/>
        </p:blipFill>
        <p:spPr bwMode="auto">
          <a:xfrm>
            <a:off x="2739793" y="3208986"/>
            <a:ext cx="1787992" cy="2607466"/>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p:cNvSpPr/>
          <p:nvPr/>
        </p:nvSpPr>
        <p:spPr>
          <a:xfrm>
            <a:off x="2606574" y="5804476"/>
            <a:ext cx="2054429" cy="184666"/>
          </a:xfrm>
          <a:prstGeom prst="rect">
            <a:avLst/>
          </a:prstGeom>
        </p:spPr>
        <p:txBody>
          <a:bodyPr wrap="square">
            <a:spAutoFit/>
          </a:bodyPr>
          <a:lstStyle/>
          <a:p>
            <a:r>
              <a:rPr lang="en-US" sz="600" dirty="0">
                <a:latin typeface="+mj-lt"/>
              </a:rPr>
              <a:t>Photo by </a:t>
            </a:r>
            <a:r>
              <a:rPr lang="en-US" sz="600" dirty="0" smtClean="0">
                <a:latin typeface="+mj-lt"/>
              </a:rPr>
              <a:t>Stuart Butterfield available under </a:t>
            </a:r>
            <a:r>
              <a:rPr lang="en-US" sz="600" dirty="0" smtClean="0">
                <a:latin typeface="+mj-lt"/>
                <a:hlinkClick r:id="rId7"/>
              </a:rPr>
              <a:t>CCA-2.0</a:t>
            </a:r>
            <a:r>
              <a:rPr lang="en-US" sz="600" dirty="0" smtClean="0">
                <a:latin typeface="+mj-lt"/>
              </a:rPr>
              <a:t>.</a:t>
            </a:r>
            <a:endParaRPr lang="en-US" sz="600" dirty="0">
              <a:solidFill>
                <a:schemeClr val="tx2"/>
              </a:solidFill>
              <a:latin typeface="+mj-lt"/>
            </a:endParaRPr>
          </a:p>
        </p:txBody>
      </p:sp>
      <p:pic>
        <p:nvPicPr>
          <p:cNvPr id="20" name="Picture 19"/>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220871" y="910566"/>
            <a:ext cx="4440131" cy="2121809"/>
          </a:xfrm>
          <a:prstGeom prst="rect">
            <a:avLst/>
          </a:prstGeom>
        </p:spPr>
      </p:pic>
      <p:sp>
        <p:nvSpPr>
          <p:cNvPr id="24" name="TextBox 23"/>
          <p:cNvSpPr txBox="1"/>
          <p:nvPr/>
        </p:nvSpPr>
        <p:spPr>
          <a:xfrm>
            <a:off x="2394185" y="2994571"/>
            <a:ext cx="2133600" cy="184666"/>
          </a:xfrm>
          <a:prstGeom prst="rect">
            <a:avLst/>
          </a:prstGeom>
          <a:noFill/>
        </p:spPr>
        <p:txBody>
          <a:bodyPr>
            <a:spAutoFit/>
          </a:bodyPr>
          <a:lstStyle/>
          <a:p>
            <a:pPr algn="r">
              <a:defRPr/>
            </a:pPr>
            <a:r>
              <a:rPr lang="en-US" sz="600" dirty="0" smtClean="0">
                <a:latin typeface="+mj-lt"/>
              </a:rPr>
              <a:t>Figure </a:t>
            </a:r>
            <a:r>
              <a:rPr lang="en-US" sz="600" dirty="0">
                <a:latin typeface="+mj-lt"/>
              </a:rPr>
              <a:t>by National Jewish Health</a:t>
            </a:r>
          </a:p>
        </p:txBody>
      </p:sp>
    </p:spTree>
    <p:custDataLst>
      <p:tags r:id="rId1"/>
    </p:custDataLst>
    <p:extLst>
      <p:ext uri="{BB962C8B-B14F-4D97-AF65-F5344CB8AC3E}">
        <p14:creationId xmlns:p14="http://schemas.microsoft.com/office/powerpoint/2010/main" val="11891570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4"/>
          <p:cNvSpPr>
            <a:spLocks noGrp="1" noChangeArrowheads="1"/>
          </p:cNvSpPr>
          <p:nvPr>
            <p:ph type="title"/>
          </p:nvPr>
        </p:nvSpPr>
        <p:spPr>
          <a:xfrm>
            <a:off x="381000" y="43890"/>
            <a:ext cx="8763000" cy="1981200"/>
          </a:xfrm>
        </p:spPr>
        <p:txBody>
          <a:bodyPr/>
          <a:lstStyle/>
          <a:p>
            <a:pPr eaLnBrk="1" hangingPunct="1"/>
            <a:r>
              <a:rPr lang="en-US" sz="5400" dirty="0" smtClean="0"/>
              <a:t>Introduction to OSHA</a:t>
            </a:r>
            <a:r>
              <a:rPr lang="en-US" dirty="0" smtClean="0"/>
              <a:t/>
            </a:r>
            <a:br>
              <a:rPr lang="en-US" dirty="0" smtClean="0"/>
            </a:br>
            <a:r>
              <a:rPr lang="en-US" dirty="0" smtClean="0"/>
              <a:t/>
            </a:r>
            <a:br>
              <a:rPr lang="en-US" dirty="0" smtClean="0"/>
            </a:br>
            <a:r>
              <a:rPr lang="en-US" dirty="0" smtClean="0"/>
              <a:t>Training Goals</a:t>
            </a:r>
          </a:p>
        </p:txBody>
      </p:sp>
      <p:sp>
        <p:nvSpPr>
          <p:cNvPr id="26626" name="Content Placeholder 1"/>
          <p:cNvSpPr>
            <a:spLocks noGrp="1"/>
          </p:cNvSpPr>
          <p:nvPr>
            <p:ph idx="1"/>
          </p:nvPr>
        </p:nvSpPr>
        <p:spPr>
          <a:xfrm>
            <a:off x="685800" y="2162860"/>
            <a:ext cx="7772400" cy="3962400"/>
          </a:xfrm>
        </p:spPr>
        <p:txBody>
          <a:bodyPr/>
          <a:lstStyle/>
          <a:p>
            <a:r>
              <a:rPr lang="en-US" dirty="0" smtClean="0"/>
              <a:t>Understand the role of OSHA in occupational safety and health</a:t>
            </a:r>
          </a:p>
          <a:p>
            <a:r>
              <a:rPr lang="en-US" dirty="0" smtClean="0"/>
              <a:t>Describe employer responsibilities and employee rights provided by OSHA</a:t>
            </a:r>
          </a:p>
          <a:p>
            <a:r>
              <a:rPr lang="en-US" dirty="0" smtClean="0"/>
              <a:t>Understand specific OSHA and industry standards for handling flavorings</a:t>
            </a:r>
          </a:p>
          <a:p>
            <a:endParaRPr lang="en-US" dirty="0" smtClean="0"/>
          </a:p>
          <a:p>
            <a:endParaRPr lang="en-US" dirty="0" smtClean="0"/>
          </a:p>
          <a:p>
            <a:endParaRPr lang="en-US" dirty="0" smtClean="0"/>
          </a:p>
          <a:p>
            <a:endParaRPr lang="en-US" dirty="0" smtClean="0"/>
          </a:p>
          <a:p>
            <a:endParaRPr lang="en-US" dirty="0" smtClean="0"/>
          </a:p>
        </p:txBody>
      </p:sp>
      <p:sp>
        <p:nvSpPr>
          <p:cNvPr id="26627" name="Slide Number Placeholder 4"/>
          <p:cNvSpPr>
            <a:spLocks noGrp="1"/>
          </p:cNvSpPr>
          <p:nvPr>
            <p:ph type="sldNum" sz="quarter" idx="12"/>
          </p:nvPr>
        </p:nvSpPr>
        <p:spPr>
          <a:noFill/>
        </p:spPr>
        <p:txBody>
          <a:bodyPr/>
          <a:lstStyle/>
          <a:p>
            <a:fld id="{E151AB7B-15F8-4088-9267-D3BC37643B54}" type="slidenum">
              <a:rPr lang="en-US" smtClean="0"/>
              <a:pPr/>
              <a:t>6</a:t>
            </a:fld>
            <a:endParaRPr lang="en-US" smtClean="0"/>
          </a:p>
        </p:txBody>
      </p:sp>
    </p:spTree>
    <p:custDataLst>
      <p:tags r:id="rId1"/>
    </p:custData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Title 1"/>
          <p:cNvSpPr>
            <a:spLocks noGrp="1"/>
          </p:cNvSpPr>
          <p:nvPr>
            <p:ph type="title"/>
          </p:nvPr>
        </p:nvSpPr>
        <p:spPr/>
        <p:txBody>
          <a:bodyPr/>
          <a:lstStyle/>
          <a:p>
            <a:r>
              <a:rPr lang="en-US" sz="4000" dirty="0" smtClean="0"/>
              <a:t>What about skin and eye protection?</a:t>
            </a:r>
          </a:p>
        </p:txBody>
      </p:sp>
      <p:sp>
        <p:nvSpPr>
          <p:cNvPr id="132098" name="Content Placeholder 3"/>
          <p:cNvSpPr>
            <a:spLocks noGrp="1"/>
          </p:cNvSpPr>
          <p:nvPr>
            <p:ph idx="1"/>
          </p:nvPr>
        </p:nvSpPr>
        <p:spPr>
          <a:xfrm>
            <a:off x="3719170" y="1130360"/>
            <a:ext cx="5029200" cy="5232202"/>
          </a:xfrm>
        </p:spPr>
        <p:txBody>
          <a:bodyPr>
            <a:spAutoFit/>
          </a:bodyPr>
          <a:lstStyle/>
          <a:p>
            <a:pPr>
              <a:lnSpc>
                <a:spcPct val="80000"/>
              </a:lnSpc>
              <a:spcAft>
                <a:spcPts val="600"/>
              </a:spcAft>
            </a:pPr>
            <a:r>
              <a:rPr lang="en-US" sz="2800" dirty="0" smtClean="0"/>
              <a:t>Use gloves and aprons appropriate for flavoring exposure</a:t>
            </a:r>
          </a:p>
          <a:p>
            <a:pPr lvl="1"/>
            <a:r>
              <a:rPr lang="en-US" sz="2400" dirty="0" smtClean="0"/>
              <a:t>Chemical resistant gloves and aprons are made from:</a:t>
            </a:r>
          </a:p>
          <a:p>
            <a:pPr lvl="2"/>
            <a:r>
              <a:rPr lang="en-US" dirty="0" smtClean="0"/>
              <a:t>Nitrile</a:t>
            </a:r>
          </a:p>
          <a:p>
            <a:pPr lvl="2"/>
            <a:r>
              <a:rPr lang="en-US" dirty="0" smtClean="0"/>
              <a:t>Butyl rubber</a:t>
            </a:r>
          </a:p>
          <a:p>
            <a:pPr lvl="2"/>
            <a:r>
              <a:rPr lang="en-US" dirty="0" smtClean="0"/>
              <a:t>Teflon™</a:t>
            </a:r>
          </a:p>
          <a:p>
            <a:pPr lvl="2"/>
            <a:r>
              <a:rPr lang="en-US" dirty="0" err="1" smtClean="0"/>
              <a:t>Tychem</a:t>
            </a:r>
            <a:r>
              <a:rPr lang="en-US" dirty="0" smtClean="0"/>
              <a:t> ™</a:t>
            </a:r>
            <a:endParaRPr lang="en-US" sz="3200" dirty="0" smtClean="0"/>
          </a:p>
          <a:p>
            <a:pPr>
              <a:lnSpc>
                <a:spcPct val="80000"/>
              </a:lnSpc>
              <a:spcAft>
                <a:spcPts val="600"/>
              </a:spcAft>
            </a:pPr>
            <a:r>
              <a:rPr lang="en-US" sz="2800" dirty="0" smtClean="0"/>
              <a:t>Tight-fitting eye goggles not safety glasses</a:t>
            </a:r>
          </a:p>
          <a:p>
            <a:endParaRPr lang="en-US" dirty="0" smtClean="0"/>
          </a:p>
        </p:txBody>
      </p:sp>
      <p:sp>
        <p:nvSpPr>
          <p:cNvPr id="132102" name="Slide Number Placeholder 7"/>
          <p:cNvSpPr>
            <a:spLocks noGrp="1"/>
          </p:cNvSpPr>
          <p:nvPr>
            <p:ph type="sldNum" sz="quarter" idx="12"/>
          </p:nvPr>
        </p:nvSpPr>
        <p:spPr>
          <a:noFill/>
        </p:spPr>
        <p:txBody>
          <a:bodyPr/>
          <a:lstStyle/>
          <a:p>
            <a:fld id="{8D17901B-DE89-4F5D-BFBF-D119A4CCC79F}" type="slidenum">
              <a:rPr lang="en-US" smtClean="0"/>
              <a:pPr/>
              <a:t>60</a:t>
            </a:fld>
            <a:endParaRPr lang="en-US" smtClean="0"/>
          </a:p>
        </p:txBody>
      </p:sp>
      <p:pic>
        <p:nvPicPr>
          <p:cNvPr id="2" name="Picture 1"/>
          <p:cNvPicPr>
            <a:picLocks noChangeAspect="1"/>
          </p:cNvPicPr>
          <p:nvPr/>
        </p:nvPicPr>
        <p:blipFill rotWithShape="1">
          <a:blip r:embed="rId4" cstate="email">
            <a:extLst>
              <a:ext uri="{28A0092B-C50C-407E-A947-70E740481C1C}">
                <a14:useLocalDpi xmlns:a14="http://schemas.microsoft.com/office/drawing/2010/main" val="0"/>
              </a:ext>
            </a:extLst>
          </a:blip>
          <a:srcRect r="-2"/>
          <a:stretch/>
        </p:blipFill>
        <p:spPr>
          <a:xfrm>
            <a:off x="859808" y="1064525"/>
            <a:ext cx="2396265" cy="4866375"/>
          </a:xfrm>
          <a:prstGeom prst="rect">
            <a:avLst/>
          </a:prstGeom>
        </p:spPr>
      </p:pic>
      <p:sp>
        <p:nvSpPr>
          <p:cNvPr id="9" name="Text Box 6"/>
          <p:cNvSpPr txBox="1">
            <a:spLocks noChangeArrowheads="1"/>
          </p:cNvSpPr>
          <p:nvPr/>
        </p:nvSpPr>
        <p:spPr bwMode="auto">
          <a:xfrm>
            <a:off x="393732" y="5938102"/>
            <a:ext cx="3505200" cy="184150"/>
          </a:xfrm>
          <a:prstGeom prst="rect">
            <a:avLst/>
          </a:prstGeom>
          <a:noFill/>
          <a:ln w="9525">
            <a:noFill/>
            <a:miter lim="800000"/>
            <a:headEnd/>
            <a:tailEnd/>
          </a:ln>
        </p:spPr>
        <p:txBody>
          <a:bodyPr>
            <a:spAutoFit/>
          </a:bodyPr>
          <a:lstStyle/>
          <a:p>
            <a:pPr algn="ctr">
              <a:spcBef>
                <a:spcPct val="50000"/>
              </a:spcBef>
            </a:pPr>
            <a:r>
              <a:rPr lang="en-US" sz="600" dirty="0" smtClean="0">
                <a:latin typeface="Tahoma" pitchFamily="34" charset="0"/>
              </a:rPr>
              <a:t>Photo </a:t>
            </a:r>
            <a:r>
              <a:rPr lang="en-US" sz="600" dirty="0">
                <a:latin typeface="Tahoma" pitchFamily="34" charset="0"/>
              </a:rPr>
              <a:t>used by National Jewish Health with written permission</a:t>
            </a:r>
          </a:p>
        </p:txBody>
      </p:sp>
      <p:sp>
        <p:nvSpPr>
          <p:cNvPr id="10" name="Rounded Rectangle 9"/>
          <p:cNvSpPr/>
          <p:nvPr/>
        </p:nvSpPr>
        <p:spPr>
          <a:xfrm>
            <a:off x="1290851" y="6214090"/>
            <a:ext cx="7061579" cy="461666"/>
          </a:xfrm>
          <a:prstGeom prst="round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Text Box 5"/>
          <p:cNvSpPr txBox="1">
            <a:spLocks noChangeArrowheads="1"/>
          </p:cNvSpPr>
          <p:nvPr/>
        </p:nvSpPr>
        <p:spPr bwMode="auto">
          <a:xfrm>
            <a:off x="1290850" y="6214090"/>
            <a:ext cx="7061579" cy="424732"/>
          </a:xfrm>
          <a:prstGeom prst="rect">
            <a:avLst/>
          </a:prstGeom>
          <a:noFill/>
          <a:ln w="9525">
            <a:noFill/>
            <a:miter lim="800000"/>
            <a:headEnd/>
            <a:tailEnd/>
          </a:ln>
        </p:spPr>
        <p:txBody>
          <a:bodyPr wrap="square">
            <a:spAutoFit/>
          </a:bodyPr>
          <a:lstStyle/>
          <a:p>
            <a:pPr algn="ctr" eaLnBrk="1" hangingPunct="1">
              <a:lnSpc>
                <a:spcPct val="90000"/>
              </a:lnSpc>
            </a:pPr>
            <a:r>
              <a:rPr lang="en-US" sz="2400" dirty="0" smtClean="0"/>
              <a:t>PPE is only effective when used properly!</a:t>
            </a:r>
            <a:endParaRPr lang="en-US" sz="2400" dirty="0"/>
          </a:p>
        </p:txBody>
      </p:sp>
    </p:spTree>
    <p:custDataLst>
      <p:tags r:id="rId1"/>
    </p:custData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0999" y="0"/>
            <a:ext cx="8660588" cy="805218"/>
          </a:xfrm>
        </p:spPr>
        <p:txBody>
          <a:bodyPr/>
          <a:lstStyle/>
          <a:p>
            <a:r>
              <a:rPr lang="en-US" sz="3600" dirty="0" smtClean="0"/>
              <a:t>How does it all fit together?</a:t>
            </a:r>
            <a:endParaRPr lang="en-US" sz="3600" dirty="0"/>
          </a:p>
        </p:txBody>
      </p:sp>
      <p:sp>
        <p:nvSpPr>
          <p:cNvPr id="4" name="Slide Number Placeholder 3"/>
          <p:cNvSpPr>
            <a:spLocks noGrp="1"/>
          </p:cNvSpPr>
          <p:nvPr>
            <p:ph type="sldNum" sz="quarter" idx="12"/>
          </p:nvPr>
        </p:nvSpPr>
        <p:spPr/>
        <p:txBody>
          <a:bodyPr/>
          <a:lstStyle/>
          <a:p>
            <a:pPr>
              <a:defRPr/>
            </a:pPr>
            <a:fld id="{6E98F4E7-E56C-4815-8885-EF809F2E4628}" type="slidenum">
              <a:rPr lang="en-US" smtClean="0"/>
              <a:pPr>
                <a:defRPr/>
              </a:pPr>
              <a:t>61</a:t>
            </a:fld>
            <a:endParaRPr lang="en-US" dirty="0"/>
          </a:p>
        </p:txBody>
      </p:sp>
      <p:graphicFrame>
        <p:nvGraphicFramePr>
          <p:cNvPr id="9" name="Diagram 8"/>
          <p:cNvGraphicFramePr/>
          <p:nvPr>
            <p:extLst>
              <p:ext uri="{D42A27DB-BD31-4B8C-83A1-F6EECF244321}">
                <p14:modId xmlns:p14="http://schemas.microsoft.com/office/powerpoint/2010/main" val="4172131748"/>
              </p:ext>
            </p:extLst>
          </p:nvPr>
        </p:nvGraphicFramePr>
        <p:xfrm>
          <a:off x="2213367" y="3731421"/>
          <a:ext cx="3786319" cy="227518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3" name="Down Arrow 12"/>
          <p:cNvSpPr/>
          <p:nvPr/>
        </p:nvSpPr>
        <p:spPr>
          <a:xfrm>
            <a:off x="3891177" y="1275213"/>
            <a:ext cx="272955" cy="224064"/>
          </a:xfrm>
          <a:prstGeom prst="downArrow">
            <a:avLst/>
          </a:prstGeom>
          <a:solidFill>
            <a:schemeClr val="tx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1528890" y="6300203"/>
            <a:ext cx="5019378" cy="409435"/>
          </a:xfrm>
          <a:prstGeom prst="roundRect">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1779524" y="6241683"/>
            <a:ext cx="4654809" cy="523220"/>
          </a:xfrm>
          <a:prstGeom prst="rect">
            <a:avLst/>
          </a:prstGeom>
          <a:noFill/>
        </p:spPr>
        <p:txBody>
          <a:bodyPr wrap="square" rtlCol="0">
            <a:spAutoFit/>
          </a:bodyPr>
          <a:lstStyle/>
          <a:p>
            <a:pPr algn="ctr"/>
            <a:r>
              <a:rPr lang="en-US" sz="2800" dirty="0" smtClean="0">
                <a:latin typeface="+mj-lt"/>
              </a:rPr>
              <a:t>Acceptable Exposure</a:t>
            </a:r>
            <a:endParaRPr lang="en-US" sz="2800" dirty="0">
              <a:latin typeface="+mj-lt"/>
            </a:endParaRPr>
          </a:p>
        </p:txBody>
      </p:sp>
      <p:sp>
        <p:nvSpPr>
          <p:cNvPr id="21" name="Rounded Rectangle 20"/>
          <p:cNvSpPr/>
          <p:nvPr/>
        </p:nvSpPr>
        <p:spPr>
          <a:xfrm>
            <a:off x="1507249" y="833033"/>
            <a:ext cx="5017912" cy="409433"/>
          </a:xfrm>
          <a:prstGeom prst="roundRect">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1669402" y="783454"/>
            <a:ext cx="4764931" cy="523220"/>
          </a:xfrm>
          <a:prstGeom prst="rect">
            <a:avLst/>
          </a:prstGeom>
          <a:noFill/>
        </p:spPr>
        <p:txBody>
          <a:bodyPr wrap="square" rtlCol="0">
            <a:spAutoFit/>
          </a:bodyPr>
          <a:lstStyle/>
          <a:p>
            <a:pPr algn="ctr"/>
            <a:r>
              <a:rPr lang="en-US" sz="2800" dirty="0" smtClean="0">
                <a:latin typeface="+mj-lt"/>
              </a:rPr>
              <a:t>Use of “High Priority” Flavors</a:t>
            </a:r>
            <a:endParaRPr lang="en-US" sz="2800" dirty="0">
              <a:latin typeface="+mj-lt"/>
            </a:endParaRPr>
          </a:p>
        </p:txBody>
      </p:sp>
      <p:sp>
        <p:nvSpPr>
          <p:cNvPr id="23" name="Rounded Rectangle 22"/>
          <p:cNvSpPr/>
          <p:nvPr/>
        </p:nvSpPr>
        <p:spPr>
          <a:xfrm>
            <a:off x="1511550" y="1523423"/>
            <a:ext cx="5013611" cy="409433"/>
          </a:xfrm>
          <a:prstGeom prst="roundRect">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1584386" y="1466529"/>
            <a:ext cx="4886539" cy="523220"/>
          </a:xfrm>
          <a:prstGeom prst="rect">
            <a:avLst/>
          </a:prstGeom>
          <a:noFill/>
        </p:spPr>
        <p:txBody>
          <a:bodyPr wrap="square" rtlCol="0">
            <a:spAutoFit/>
          </a:bodyPr>
          <a:lstStyle/>
          <a:p>
            <a:pPr algn="ctr"/>
            <a:r>
              <a:rPr lang="en-US" sz="2800" dirty="0" smtClean="0">
                <a:latin typeface="+mj-lt"/>
              </a:rPr>
              <a:t>Exposure Recognition</a:t>
            </a:r>
            <a:endParaRPr lang="en-US" sz="2800" dirty="0">
              <a:latin typeface="+mj-lt"/>
            </a:endParaRPr>
          </a:p>
        </p:txBody>
      </p:sp>
      <p:sp>
        <p:nvSpPr>
          <p:cNvPr id="24" name="Rounded Rectangle 23"/>
          <p:cNvSpPr/>
          <p:nvPr/>
        </p:nvSpPr>
        <p:spPr>
          <a:xfrm>
            <a:off x="1516494" y="2216915"/>
            <a:ext cx="5017912" cy="409433"/>
          </a:xfrm>
          <a:prstGeom prst="roundRect">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1589330" y="2160021"/>
            <a:ext cx="4890731" cy="523220"/>
          </a:xfrm>
          <a:prstGeom prst="rect">
            <a:avLst/>
          </a:prstGeom>
          <a:noFill/>
        </p:spPr>
        <p:txBody>
          <a:bodyPr wrap="square" rtlCol="0">
            <a:spAutoFit/>
          </a:bodyPr>
          <a:lstStyle/>
          <a:p>
            <a:pPr algn="ctr"/>
            <a:r>
              <a:rPr lang="en-US" sz="2800" dirty="0" smtClean="0">
                <a:latin typeface="+mj-lt"/>
              </a:rPr>
              <a:t>Exposure Monitoring</a:t>
            </a:r>
            <a:endParaRPr lang="en-US" sz="2800" dirty="0">
              <a:latin typeface="+mj-lt"/>
            </a:endParaRPr>
          </a:p>
        </p:txBody>
      </p:sp>
      <p:sp>
        <p:nvSpPr>
          <p:cNvPr id="26" name="Rounded Rectangle 25"/>
          <p:cNvSpPr/>
          <p:nvPr/>
        </p:nvSpPr>
        <p:spPr>
          <a:xfrm>
            <a:off x="1520796" y="2916134"/>
            <a:ext cx="5013610" cy="409433"/>
          </a:xfrm>
          <a:prstGeom prst="roundRect">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1684449" y="2852334"/>
            <a:ext cx="4701148" cy="523220"/>
          </a:xfrm>
          <a:prstGeom prst="rect">
            <a:avLst/>
          </a:prstGeom>
          <a:noFill/>
        </p:spPr>
        <p:txBody>
          <a:bodyPr wrap="square" rtlCol="0">
            <a:spAutoFit/>
          </a:bodyPr>
          <a:lstStyle/>
          <a:p>
            <a:pPr algn="ctr"/>
            <a:r>
              <a:rPr lang="en-US" sz="2800" dirty="0" smtClean="0">
                <a:latin typeface="+mj-lt"/>
              </a:rPr>
              <a:t>High Exposure</a:t>
            </a:r>
            <a:endParaRPr lang="en-US" sz="2800" dirty="0">
              <a:latin typeface="+mj-lt"/>
            </a:endParaRPr>
          </a:p>
        </p:txBody>
      </p:sp>
      <p:sp>
        <p:nvSpPr>
          <p:cNvPr id="28" name="Down Arrow 27"/>
          <p:cNvSpPr/>
          <p:nvPr/>
        </p:nvSpPr>
        <p:spPr>
          <a:xfrm>
            <a:off x="3898217" y="1970906"/>
            <a:ext cx="272955" cy="224064"/>
          </a:xfrm>
          <a:prstGeom prst="downArrow">
            <a:avLst/>
          </a:prstGeom>
          <a:solidFill>
            <a:schemeClr val="tx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Down Arrow 28"/>
          <p:cNvSpPr/>
          <p:nvPr/>
        </p:nvSpPr>
        <p:spPr>
          <a:xfrm>
            <a:off x="3915389" y="2667600"/>
            <a:ext cx="272955" cy="224064"/>
          </a:xfrm>
          <a:prstGeom prst="downArrow">
            <a:avLst/>
          </a:prstGeom>
          <a:solidFill>
            <a:schemeClr val="tx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Down Arrow 29"/>
          <p:cNvSpPr/>
          <p:nvPr/>
        </p:nvSpPr>
        <p:spPr>
          <a:xfrm>
            <a:off x="3915388" y="3375554"/>
            <a:ext cx="272955" cy="318622"/>
          </a:xfrm>
          <a:prstGeom prst="downArrow">
            <a:avLst/>
          </a:prstGeom>
          <a:solidFill>
            <a:schemeClr val="tx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Down Arrow 30"/>
          <p:cNvSpPr/>
          <p:nvPr/>
        </p:nvSpPr>
        <p:spPr>
          <a:xfrm>
            <a:off x="3978744" y="6054194"/>
            <a:ext cx="272955" cy="224064"/>
          </a:xfrm>
          <a:prstGeom prst="downArrow">
            <a:avLst/>
          </a:prstGeom>
          <a:solidFill>
            <a:schemeClr val="tx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5420566" y="1728139"/>
            <a:ext cx="3441918" cy="1966037"/>
            <a:chOff x="5515661" y="1728139"/>
            <a:chExt cx="3441918" cy="1966037"/>
          </a:xfrm>
        </p:grpSpPr>
        <p:sp>
          <p:nvSpPr>
            <p:cNvPr id="19" name="Rounded Rectangle 18"/>
            <p:cNvSpPr/>
            <p:nvPr/>
          </p:nvSpPr>
          <p:spPr>
            <a:xfrm>
              <a:off x="7156073" y="1877188"/>
              <a:ext cx="1801506" cy="1350920"/>
            </a:xfrm>
            <a:prstGeom prst="roundRect">
              <a:avLst/>
            </a:prstGeom>
            <a:solidFill>
              <a:srgbClr val="FF99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7156073" y="1891692"/>
              <a:ext cx="1746524" cy="1323439"/>
            </a:xfrm>
            <a:prstGeom prst="rect">
              <a:avLst/>
            </a:prstGeom>
            <a:noFill/>
          </p:spPr>
          <p:txBody>
            <a:bodyPr wrap="square" rtlCol="0">
              <a:spAutoFit/>
            </a:bodyPr>
            <a:lstStyle/>
            <a:p>
              <a:pPr algn="ctr"/>
              <a:r>
                <a:rPr lang="en-US" sz="1600" dirty="0" smtClean="0">
                  <a:latin typeface="+mj-lt"/>
                </a:rPr>
                <a:t>Temporary controls when not enough exposure measurements </a:t>
              </a:r>
            </a:p>
          </p:txBody>
        </p:sp>
        <p:cxnSp>
          <p:nvCxnSpPr>
            <p:cNvPr id="35" name="Straight Connector 34"/>
            <p:cNvCxnSpPr/>
            <p:nvPr/>
          </p:nvCxnSpPr>
          <p:spPr>
            <a:xfrm>
              <a:off x="6629501" y="1728139"/>
              <a:ext cx="407721" cy="0"/>
            </a:xfrm>
            <a:prstGeom prst="line">
              <a:avLst/>
            </a:prstGeom>
            <a:ln w="412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037222" y="1728139"/>
              <a:ext cx="0" cy="1706537"/>
            </a:xfrm>
            <a:prstGeom prst="line">
              <a:avLst/>
            </a:prstGeom>
            <a:ln w="412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5515661" y="3434676"/>
              <a:ext cx="1521561" cy="0"/>
            </a:xfrm>
            <a:prstGeom prst="line">
              <a:avLst/>
            </a:prstGeom>
            <a:ln w="412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5515661" y="3434676"/>
              <a:ext cx="0" cy="259500"/>
            </a:xfrm>
            <a:prstGeom prst="straightConnector1">
              <a:avLst/>
            </a:prstGeom>
            <a:ln w="41275">
              <a:solidFill>
                <a:schemeClr val="tx1"/>
              </a:solidFill>
              <a:prstDash val="dash"/>
              <a:tailEnd type="arrow" w="sm" len="sm"/>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1099528" y="2393922"/>
            <a:ext cx="1670357" cy="4147419"/>
            <a:chOff x="1194623" y="2421631"/>
            <a:chExt cx="1670357" cy="4147419"/>
          </a:xfrm>
        </p:grpSpPr>
        <p:cxnSp>
          <p:nvCxnSpPr>
            <p:cNvPr id="45" name="Straight Connector 44"/>
            <p:cNvCxnSpPr/>
            <p:nvPr/>
          </p:nvCxnSpPr>
          <p:spPr>
            <a:xfrm>
              <a:off x="1216264" y="2422164"/>
              <a:ext cx="407721" cy="0"/>
            </a:xfrm>
            <a:prstGeom prst="line">
              <a:avLst/>
            </a:prstGeom>
            <a:ln w="412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1200414" y="2421631"/>
              <a:ext cx="0" cy="4147419"/>
            </a:xfrm>
            <a:prstGeom prst="line">
              <a:avLst/>
            </a:prstGeom>
            <a:ln w="412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1194623" y="6569050"/>
              <a:ext cx="407721" cy="0"/>
            </a:xfrm>
            <a:prstGeom prst="line">
              <a:avLst/>
            </a:prstGeom>
            <a:ln w="41275">
              <a:solidFill>
                <a:schemeClr val="tx1"/>
              </a:solidFill>
              <a:prstDash val="dash"/>
              <a:tailEnd type="arrow" w="sm" len="sm"/>
            </a:ln>
          </p:spPr>
          <p:style>
            <a:lnRef idx="1">
              <a:schemeClr val="accent1"/>
            </a:lnRef>
            <a:fillRef idx="0">
              <a:schemeClr val="accent1"/>
            </a:fillRef>
            <a:effectRef idx="0">
              <a:schemeClr val="accent1"/>
            </a:effectRef>
            <a:fontRef idx="minor">
              <a:schemeClr val="tx1"/>
            </a:fontRef>
          </p:style>
        </p:cxnSp>
        <p:sp>
          <p:nvSpPr>
            <p:cNvPr id="49" name="Rounded Rectangle 48"/>
            <p:cNvSpPr/>
            <p:nvPr/>
          </p:nvSpPr>
          <p:spPr>
            <a:xfrm>
              <a:off x="1271636" y="4595212"/>
              <a:ext cx="1593344" cy="544824"/>
            </a:xfrm>
            <a:prstGeom prst="roundRect">
              <a:avLst/>
            </a:prstGeom>
            <a:solidFill>
              <a:srgbClr val="FF99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p:cNvSpPr txBox="1"/>
            <p:nvPr/>
          </p:nvSpPr>
          <p:spPr>
            <a:xfrm>
              <a:off x="1271637" y="4554296"/>
              <a:ext cx="1544715" cy="584775"/>
            </a:xfrm>
            <a:prstGeom prst="rect">
              <a:avLst/>
            </a:prstGeom>
            <a:noFill/>
          </p:spPr>
          <p:txBody>
            <a:bodyPr wrap="square" rtlCol="0">
              <a:spAutoFit/>
            </a:bodyPr>
            <a:lstStyle/>
            <a:p>
              <a:pPr algn="ctr"/>
              <a:r>
                <a:rPr lang="en-US" sz="1600" dirty="0" smtClean="0">
                  <a:latin typeface="+mj-lt"/>
                </a:rPr>
                <a:t>No controls needed</a:t>
              </a:r>
            </a:p>
          </p:txBody>
        </p:sp>
      </p:grpSp>
      <p:grpSp>
        <p:nvGrpSpPr>
          <p:cNvPr id="59" name="Group 58"/>
          <p:cNvGrpSpPr/>
          <p:nvPr/>
        </p:nvGrpSpPr>
        <p:grpSpPr>
          <a:xfrm>
            <a:off x="6181346" y="3907135"/>
            <a:ext cx="2772459" cy="1129284"/>
            <a:chOff x="6276441" y="3907135"/>
            <a:chExt cx="2772459" cy="1129284"/>
          </a:xfrm>
        </p:grpSpPr>
        <p:sp>
          <p:nvSpPr>
            <p:cNvPr id="51" name="Rounded Rectangle 50"/>
            <p:cNvSpPr/>
            <p:nvPr/>
          </p:nvSpPr>
          <p:spPr>
            <a:xfrm>
              <a:off x="6276441" y="3948051"/>
              <a:ext cx="2772459" cy="1067294"/>
            </a:xfrm>
            <a:prstGeom prst="roundRect">
              <a:avLst/>
            </a:prstGeom>
            <a:solidFill>
              <a:srgbClr val="FF99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6488581" y="3907135"/>
              <a:ext cx="2311604" cy="338554"/>
            </a:xfrm>
            <a:prstGeom prst="rect">
              <a:avLst/>
            </a:prstGeom>
            <a:noFill/>
          </p:spPr>
          <p:txBody>
            <a:bodyPr wrap="square" rtlCol="0">
              <a:spAutoFit/>
            </a:bodyPr>
            <a:lstStyle/>
            <a:p>
              <a:pPr algn="ctr"/>
              <a:r>
                <a:rPr lang="en-US" sz="1600" dirty="0" smtClean="0">
                  <a:latin typeface="+mj-lt"/>
                </a:rPr>
                <a:t>Medical surveillance:</a:t>
              </a:r>
            </a:p>
          </p:txBody>
        </p:sp>
        <p:sp>
          <p:nvSpPr>
            <p:cNvPr id="53" name="TextBox 52"/>
            <p:cNvSpPr txBox="1"/>
            <p:nvPr/>
          </p:nvSpPr>
          <p:spPr>
            <a:xfrm>
              <a:off x="6276441" y="4205422"/>
              <a:ext cx="2772459" cy="830997"/>
            </a:xfrm>
            <a:prstGeom prst="rect">
              <a:avLst/>
            </a:prstGeom>
            <a:noFill/>
          </p:spPr>
          <p:txBody>
            <a:bodyPr wrap="square" rtlCol="0">
              <a:spAutoFit/>
            </a:bodyPr>
            <a:lstStyle/>
            <a:p>
              <a:pPr algn="ctr"/>
              <a:r>
                <a:rPr lang="en-US" sz="1600" dirty="0" smtClean="0">
                  <a:latin typeface="+mj-lt"/>
                </a:rPr>
                <a:t>Helps protect workers</a:t>
              </a:r>
            </a:p>
            <a:p>
              <a:pPr algn="ctr"/>
              <a:r>
                <a:rPr lang="en-US" sz="1600" dirty="0">
                  <a:latin typeface="+mj-lt"/>
                </a:rPr>
                <a:t> </a:t>
              </a:r>
              <a:r>
                <a:rPr lang="en-US" sz="1600" dirty="0" smtClean="0">
                  <a:latin typeface="+mj-lt"/>
                </a:rPr>
                <a:t>  when little is known about</a:t>
              </a:r>
            </a:p>
            <a:p>
              <a:pPr algn="ctr"/>
              <a:r>
                <a:rPr lang="en-US" sz="1600" dirty="0">
                  <a:latin typeface="+mj-lt"/>
                </a:rPr>
                <a:t> </a:t>
              </a:r>
              <a:r>
                <a:rPr lang="en-US" sz="1600" dirty="0" smtClean="0">
                  <a:latin typeface="+mj-lt"/>
                </a:rPr>
                <a:t>  exposure</a:t>
              </a:r>
            </a:p>
          </p:txBody>
        </p:sp>
      </p:grpSp>
    </p:spTree>
    <p:custDataLst>
      <p:tags r:id="rId1"/>
    </p:custDataLst>
    <p:extLst>
      <p:ext uri="{BB962C8B-B14F-4D97-AF65-F5344CB8AC3E}">
        <p14:creationId xmlns:p14="http://schemas.microsoft.com/office/powerpoint/2010/main" val="180033027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01" name="Picture 2" descr="DOWNTOWNmountains"/>
          <p:cNvPicPr>
            <a:picLocks noChangeAspect="1" noChangeArrowheads="1"/>
          </p:cNvPicPr>
          <p:nvPr/>
        </p:nvPicPr>
        <p:blipFill>
          <a:blip r:embed="rId4" cstate="print"/>
          <a:srcRect/>
          <a:stretch>
            <a:fillRect/>
          </a:stretch>
        </p:blipFill>
        <p:spPr bwMode="auto">
          <a:xfrm>
            <a:off x="381000" y="1676400"/>
            <a:ext cx="8366125" cy="2320925"/>
          </a:xfrm>
          <a:prstGeom prst="rect">
            <a:avLst/>
          </a:prstGeom>
          <a:noFill/>
          <a:ln w="9525">
            <a:noFill/>
            <a:miter lim="800000"/>
            <a:headEnd/>
            <a:tailEnd/>
          </a:ln>
        </p:spPr>
      </p:pic>
      <p:sp>
        <p:nvSpPr>
          <p:cNvPr id="153602" name="Rectangle 3"/>
          <p:cNvSpPr>
            <a:spLocks noChangeArrowheads="1"/>
          </p:cNvSpPr>
          <p:nvPr/>
        </p:nvSpPr>
        <p:spPr bwMode="auto">
          <a:xfrm>
            <a:off x="381000" y="0"/>
            <a:ext cx="8366125" cy="1143000"/>
          </a:xfrm>
          <a:prstGeom prst="rect">
            <a:avLst/>
          </a:prstGeom>
          <a:noFill/>
          <a:ln w="9525">
            <a:noFill/>
            <a:miter lim="800000"/>
            <a:headEnd/>
            <a:tailEnd/>
          </a:ln>
        </p:spPr>
        <p:txBody>
          <a:bodyPr anchor="ctr"/>
          <a:lstStyle/>
          <a:p>
            <a:pPr algn="ctr"/>
            <a:r>
              <a:rPr lang="en-US" sz="4400" dirty="0">
                <a:solidFill>
                  <a:srgbClr val="003399"/>
                </a:solidFill>
                <a:latin typeface="Tahoma" pitchFamily="34" charset="0"/>
              </a:rPr>
              <a:t>Questions?</a:t>
            </a:r>
          </a:p>
        </p:txBody>
      </p:sp>
      <p:sp>
        <p:nvSpPr>
          <p:cNvPr id="153603" name="Text Box 8"/>
          <p:cNvSpPr txBox="1">
            <a:spLocks noChangeArrowheads="1"/>
          </p:cNvSpPr>
          <p:nvPr/>
        </p:nvSpPr>
        <p:spPr bwMode="auto">
          <a:xfrm>
            <a:off x="381000" y="4038600"/>
            <a:ext cx="3505200" cy="184150"/>
          </a:xfrm>
          <a:prstGeom prst="rect">
            <a:avLst/>
          </a:prstGeom>
          <a:noFill/>
          <a:ln w="9525">
            <a:noFill/>
            <a:miter lim="800000"/>
            <a:headEnd/>
            <a:tailEnd/>
          </a:ln>
        </p:spPr>
        <p:txBody>
          <a:bodyPr>
            <a:spAutoFit/>
          </a:bodyPr>
          <a:lstStyle/>
          <a:p>
            <a:pPr>
              <a:spcBef>
                <a:spcPct val="50000"/>
              </a:spcBef>
            </a:pPr>
            <a:r>
              <a:rPr lang="en-US" sz="600">
                <a:latin typeface="Tahoma" pitchFamily="34" charset="0"/>
              </a:rPr>
              <a:t>Photo by National Jewish Health</a:t>
            </a:r>
          </a:p>
        </p:txBody>
      </p:sp>
      <p:sp>
        <p:nvSpPr>
          <p:cNvPr id="153604" name="Rectangle 6"/>
          <p:cNvSpPr>
            <a:spLocks noChangeArrowheads="1"/>
          </p:cNvSpPr>
          <p:nvPr/>
        </p:nvSpPr>
        <p:spPr bwMode="auto">
          <a:xfrm>
            <a:off x="228600" y="4940300"/>
            <a:ext cx="8686800" cy="1200150"/>
          </a:xfrm>
          <a:prstGeom prst="rect">
            <a:avLst/>
          </a:prstGeom>
          <a:noFill/>
          <a:ln w="9525">
            <a:noFill/>
            <a:miter lim="800000"/>
            <a:headEnd/>
            <a:tailEnd/>
          </a:ln>
        </p:spPr>
        <p:txBody>
          <a:bodyPr>
            <a:spAutoFit/>
          </a:bodyPr>
          <a:lstStyle/>
          <a:p>
            <a:pPr>
              <a:lnSpc>
                <a:spcPct val="80000"/>
              </a:lnSpc>
              <a:spcBef>
                <a:spcPct val="20000"/>
              </a:spcBef>
            </a:pPr>
            <a:r>
              <a:rPr lang="en-US" dirty="0">
                <a:latin typeface="+mn-lt"/>
              </a:rPr>
              <a:t>This material was produced under grant number SH-22304-11-60-F-8 from the Occupational Safety and Health Administration, U.S. Department of Labor. It does not necessarily reflect the views or policies of the U.S. Department of Labor, nor does mention of trade names, commercial products, or organizations imply endorsement by the U. S. Government.</a:t>
            </a:r>
          </a:p>
        </p:txBody>
      </p:sp>
      <p:sp>
        <p:nvSpPr>
          <p:cNvPr id="153605" name="Slide Number Placeholder 3"/>
          <p:cNvSpPr>
            <a:spLocks noGrp="1"/>
          </p:cNvSpPr>
          <p:nvPr>
            <p:ph type="sldNum" sz="quarter" idx="12"/>
          </p:nvPr>
        </p:nvSpPr>
        <p:spPr>
          <a:xfrm>
            <a:off x="7162800" y="6477000"/>
            <a:ext cx="1905000" cy="381000"/>
          </a:xfrm>
          <a:noFill/>
        </p:spPr>
        <p:txBody>
          <a:bodyPr/>
          <a:lstStyle/>
          <a:p>
            <a:fld id="{5F6779C8-6735-4DDF-9812-FF0054EDAB64}" type="slidenum">
              <a:rPr lang="en-US" smtClean="0">
                <a:latin typeface="Tahoma" pitchFamily="34" charset="0"/>
                <a:cs typeface="Tahoma" pitchFamily="34" charset="0"/>
              </a:rPr>
              <a:pPr/>
              <a:t>62</a:t>
            </a:fld>
            <a:endParaRPr lang="en-US" smtClean="0">
              <a:latin typeface="Tahoma" pitchFamily="34" charset="0"/>
              <a:cs typeface="Tahoma" pitchFamily="34" charset="0"/>
            </a:endParaRPr>
          </a:p>
        </p:txBody>
      </p:sp>
    </p:spTree>
    <p:custDataLst>
      <p:tags r:id="rId1"/>
    </p:custData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p:txBody>
          <a:bodyPr/>
          <a:lstStyle/>
          <a:p>
            <a:pPr eaLnBrk="1" hangingPunct="1"/>
            <a:r>
              <a:rPr lang="en-US" smtClean="0"/>
              <a:t>What is OSHA?</a:t>
            </a:r>
          </a:p>
        </p:txBody>
      </p:sp>
      <p:sp>
        <p:nvSpPr>
          <p:cNvPr id="28674" name="Rectangle 3"/>
          <p:cNvSpPr>
            <a:spLocks noGrp="1" noChangeArrowheads="1"/>
          </p:cNvSpPr>
          <p:nvPr>
            <p:ph type="body" idx="1"/>
          </p:nvPr>
        </p:nvSpPr>
        <p:spPr>
          <a:xfrm>
            <a:off x="609600" y="1508155"/>
            <a:ext cx="7772400" cy="4572000"/>
          </a:xfrm>
        </p:spPr>
        <p:txBody>
          <a:bodyPr/>
          <a:lstStyle/>
          <a:p>
            <a:pPr eaLnBrk="1" hangingPunct="1">
              <a:lnSpc>
                <a:spcPct val="80000"/>
              </a:lnSpc>
            </a:pPr>
            <a:r>
              <a:rPr lang="en-US" sz="2800" u="sng" dirty="0" smtClean="0"/>
              <a:t>O</a:t>
            </a:r>
            <a:r>
              <a:rPr lang="en-US" sz="2800" dirty="0" smtClean="0"/>
              <a:t>ccupational </a:t>
            </a:r>
            <a:r>
              <a:rPr lang="en-US" sz="2800" u="sng" dirty="0" smtClean="0"/>
              <a:t>S</a:t>
            </a:r>
            <a:r>
              <a:rPr lang="en-US" sz="2800" dirty="0" smtClean="0"/>
              <a:t>afety and </a:t>
            </a:r>
            <a:r>
              <a:rPr lang="en-US" sz="2800" u="sng" dirty="0" smtClean="0"/>
              <a:t>H</a:t>
            </a:r>
            <a:r>
              <a:rPr lang="en-US" sz="2800" dirty="0" smtClean="0"/>
              <a:t>ealth </a:t>
            </a:r>
            <a:r>
              <a:rPr lang="en-US" sz="2800" u="sng" dirty="0" smtClean="0"/>
              <a:t>A</a:t>
            </a:r>
            <a:r>
              <a:rPr lang="en-US" sz="2800" dirty="0" smtClean="0"/>
              <a:t>dministration</a:t>
            </a:r>
          </a:p>
          <a:p>
            <a:pPr eaLnBrk="1" hangingPunct="1">
              <a:lnSpc>
                <a:spcPct val="80000"/>
              </a:lnSpc>
            </a:pPr>
            <a:r>
              <a:rPr lang="en-US" sz="2800" dirty="0" smtClean="0"/>
              <a:t>Government agency within the U.S. Department of Labor</a:t>
            </a:r>
          </a:p>
          <a:p>
            <a:pPr eaLnBrk="1" hangingPunct="1">
              <a:lnSpc>
                <a:spcPct val="80000"/>
              </a:lnSpc>
            </a:pPr>
            <a:r>
              <a:rPr lang="en-US" sz="2800" dirty="0" smtClean="0"/>
              <a:t>Responsible for worker safety and health protection</a:t>
            </a:r>
          </a:p>
          <a:p>
            <a:pPr eaLnBrk="1" hangingPunct="1">
              <a:lnSpc>
                <a:spcPct val="80000"/>
              </a:lnSpc>
            </a:pPr>
            <a:r>
              <a:rPr lang="en-US" sz="2800" dirty="0" smtClean="0"/>
              <a:t>Created in 1970 by the Occupational Safety and Health (OSH) Act</a:t>
            </a:r>
          </a:p>
          <a:p>
            <a:pPr eaLnBrk="1" hangingPunct="1">
              <a:lnSpc>
                <a:spcPct val="80000"/>
              </a:lnSpc>
            </a:pPr>
            <a:r>
              <a:rPr lang="en-US" sz="2800" dirty="0" smtClean="0"/>
              <a:t>OSH Act allows states to take responsibility for implementing OSH Act providing their regulations are </a:t>
            </a:r>
            <a:r>
              <a:rPr lang="en-US" sz="2800" u="sng" dirty="0" smtClean="0"/>
              <a:t>at least as stringent</a:t>
            </a:r>
            <a:r>
              <a:rPr lang="en-US" sz="2800" dirty="0" smtClean="0"/>
              <a:t> as Federal OSHA </a:t>
            </a:r>
          </a:p>
        </p:txBody>
      </p:sp>
      <p:sp>
        <p:nvSpPr>
          <p:cNvPr id="28675" name="Slide Number Placeholder 3"/>
          <p:cNvSpPr>
            <a:spLocks noGrp="1"/>
          </p:cNvSpPr>
          <p:nvPr>
            <p:ph type="sldNum" sz="quarter" idx="12"/>
          </p:nvPr>
        </p:nvSpPr>
        <p:spPr>
          <a:noFill/>
        </p:spPr>
        <p:txBody>
          <a:bodyPr/>
          <a:lstStyle/>
          <a:p>
            <a:fld id="{AA52C103-6AE4-488B-B090-2766637BE082}" type="slidenum">
              <a:rPr lang="en-US" smtClean="0"/>
              <a:pPr/>
              <a:t>7</a:t>
            </a:fld>
            <a:endParaRPr lang="en-US" smtClean="0"/>
          </a:p>
        </p:txBody>
      </p:sp>
    </p:spTree>
    <p:custDataLst>
      <p:tags r:id="rId1"/>
    </p:custData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p:txBody>
          <a:bodyPr/>
          <a:lstStyle/>
          <a:p>
            <a:pPr eaLnBrk="1" hangingPunct="1"/>
            <a:r>
              <a:rPr lang="en-US" smtClean="0"/>
              <a:t>What does OSHA do?</a:t>
            </a:r>
          </a:p>
        </p:txBody>
      </p:sp>
      <p:sp>
        <p:nvSpPr>
          <p:cNvPr id="30722" name="Rectangle 3"/>
          <p:cNvSpPr>
            <a:spLocks noGrp="1" noChangeArrowheads="1"/>
          </p:cNvSpPr>
          <p:nvPr>
            <p:ph type="body" idx="1"/>
          </p:nvPr>
        </p:nvSpPr>
        <p:spPr>
          <a:xfrm>
            <a:off x="685800" y="1295400"/>
            <a:ext cx="7772400" cy="5181600"/>
          </a:xfrm>
        </p:spPr>
        <p:txBody>
          <a:bodyPr/>
          <a:lstStyle/>
          <a:p>
            <a:pPr eaLnBrk="1" hangingPunct="1">
              <a:lnSpc>
                <a:spcPct val="90000"/>
              </a:lnSpc>
            </a:pPr>
            <a:r>
              <a:rPr lang="en-US" sz="2800" smtClean="0"/>
              <a:t>Requires employers to implement programs to reduce workplace safety and health hazards</a:t>
            </a:r>
          </a:p>
          <a:p>
            <a:pPr eaLnBrk="1" hangingPunct="1">
              <a:lnSpc>
                <a:spcPct val="90000"/>
              </a:lnSpc>
            </a:pPr>
            <a:r>
              <a:rPr lang="en-US" sz="2800" smtClean="0"/>
              <a:t>Investigates workplace fatalities or catastrophic accidents</a:t>
            </a:r>
          </a:p>
          <a:p>
            <a:pPr eaLnBrk="1" hangingPunct="1">
              <a:lnSpc>
                <a:spcPct val="90000"/>
              </a:lnSpc>
            </a:pPr>
            <a:r>
              <a:rPr lang="en-US" sz="2800" smtClean="0"/>
              <a:t>Enforces safety and health standards through workplace inspections by compliance officers</a:t>
            </a:r>
          </a:p>
          <a:p>
            <a:pPr eaLnBrk="1" hangingPunct="1">
              <a:lnSpc>
                <a:spcPct val="90000"/>
              </a:lnSpc>
            </a:pPr>
            <a:r>
              <a:rPr lang="en-US" sz="2800" smtClean="0"/>
              <a:t>Monitors job-related injuries and illnesses through required record-keeping</a:t>
            </a:r>
          </a:p>
          <a:p>
            <a:pPr eaLnBrk="1" hangingPunct="1">
              <a:lnSpc>
                <a:spcPct val="90000"/>
              </a:lnSpc>
            </a:pPr>
            <a:r>
              <a:rPr lang="en-US" sz="2800" smtClean="0"/>
              <a:t>Provides assistance, training, and other support programs to help employers and workers  </a:t>
            </a:r>
          </a:p>
        </p:txBody>
      </p:sp>
      <p:sp>
        <p:nvSpPr>
          <p:cNvPr id="30723" name="Slide Number Placeholder 3"/>
          <p:cNvSpPr>
            <a:spLocks noGrp="1"/>
          </p:cNvSpPr>
          <p:nvPr>
            <p:ph type="sldNum" sz="quarter" idx="12"/>
          </p:nvPr>
        </p:nvSpPr>
        <p:spPr>
          <a:noFill/>
        </p:spPr>
        <p:txBody>
          <a:bodyPr/>
          <a:lstStyle/>
          <a:p>
            <a:fld id="{BA453E6C-49EA-4BF8-AB21-B8900BB4B919}" type="slidenum">
              <a:rPr lang="en-US" smtClean="0"/>
              <a:pPr/>
              <a:t>8</a:t>
            </a:fld>
            <a:endParaRPr lang="en-US" smtClean="0"/>
          </a:p>
        </p:txBody>
      </p:sp>
    </p:spTree>
    <p:custDataLst>
      <p:tags r:id="rId1"/>
    </p:custData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a:xfrm>
            <a:off x="381000" y="228600"/>
            <a:ext cx="8763000" cy="1143000"/>
          </a:xfrm>
        </p:spPr>
        <p:txBody>
          <a:bodyPr/>
          <a:lstStyle/>
          <a:p>
            <a:pPr eaLnBrk="1" hangingPunct="1"/>
            <a:r>
              <a:rPr lang="en-US" sz="4000" smtClean="0"/>
              <a:t>What are employers’ responsibilities under OSHA?</a:t>
            </a:r>
          </a:p>
        </p:txBody>
      </p:sp>
      <p:sp>
        <p:nvSpPr>
          <p:cNvPr id="32770" name="Rectangle 3"/>
          <p:cNvSpPr>
            <a:spLocks noGrp="1" noChangeArrowheads="1"/>
          </p:cNvSpPr>
          <p:nvPr>
            <p:ph type="body" idx="1"/>
          </p:nvPr>
        </p:nvSpPr>
        <p:spPr>
          <a:xfrm>
            <a:off x="541327" y="1981200"/>
            <a:ext cx="8310066" cy="4114800"/>
          </a:xfrm>
        </p:spPr>
        <p:txBody>
          <a:bodyPr/>
          <a:lstStyle/>
          <a:p>
            <a:pPr marL="0" indent="0" eaLnBrk="1" hangingPunct="1">
              <a:buNone/>
            </a:pPr>
            <a:r>
              <a:rPr lang="en-US" dirty="0" smtClean="0"/>
              <a:t>Provide employment and a workplace that is:</a:t>
            </a:r>
          </a:p>
          <a:p>
            <a:pPr marL="990600" lvl="1" indent="-533400" eaLnBrk="1" hangingPunct="1">
              <a:buFontTx/>
              <a:buAutoNum type="arabicPeriod"/>
            </a:pPr>
            <a:r>
              <a:rPr lang="en-US" dirty="0" smtClean="0"/>
              <a:t>In compliance with established OSHA standards.</a:t>
            </a:r>
          </a:p>
          <a:p>
            <a:pPr marL="990600" lvl="1" indent="-533400" eaLnBrk="1" hangingPunct="1">
              <a:buFontTx/>
              <a:buAutoNum type="arabicPeriod"/>
            </a:pPr>
            <a:r>
              <a:rPr lang="en-US" dirty="0" smtClean="0"/>
              <a:t>Free from recognized hazards that are causing or are likely to cause death or serious physical harm to employees.</a:t>
            </a:r>
          </a:p>
          <a:p>
            <a:pPr marL="990600" lvl="1" indent="-533400" eaLnBrk="1" hangingPunct="1">
              <a:buFontTx/>
              <a:buAutoNum type="arabicPeriod"/>
            </a:pPr>
            <a:endParaRPr lang="en-US" dirty="0" smtClean="0"/>
          </a:p>
          <a:p>
            <a:pPr marL="990600" lvl="1" indent="-533400" eaLnBrk="1" hangingPunct="1">
              <a:buFontTx/>
              <a:buAutoNum type="arabicPeriod"/>
            </a:pPr>
            <a:endParaRPr lang="en-US" dirty="0" smtClean="0"/>
          </a:p>
          <a:p>
            <a:pPr marL="990600" lvl="1" indent="-533400" eaLnBrk="1" hangingPunct="1">
              <a:buFontTx/>
              <a:buNone/>
            </a:pPr>
            <a:endParaRPr lang="en-US" dirty="0" smtClean="0"/>
          </a:p>
          <a:p>
            <a:pPr marL="990600" lvl="1" indent="-533400" eaLnBrk="1" hangingPunct="1"/>
            <a:endParaRPr lang="en-US" dirty="0" smtClean="0"/>
          </a:p>
        </p:txBody>
      </p:sp>
      <p:sp>
        <p:nvSpPr>
          <p:cNvPr id="32771" name="Slide Number Placeholder 3"/>
          <p:cNvSpPr>
            <a:spLocks noGrp="1"/>
          </p:cNvSpPr>
          <p:nvPr>
            <p:ph type="sldNum" sz="quarter" idx="12"/>
          </p:nvPr>
        </p:nvSpPr>
        <p:spPr>
          <a:noFill/>
        </p:spPr>
        <p:txBody>
          <a:bodyPr/>
          <a:lstStyle/>
          <a:p>
            <a:fld id="{96C470BE-49F6-4854-96FC-400DB03B2D0C}" type="slidenum">
              <a:rPr lang="en-US" smtClean="0"/>
              <a:pPr/>
              <a:t>9</a:t>
            </a:fld>
            <a:endParaRPr lang="en-US" smtClean="0"/>
          </a:p>
        </p:txBody>
      </p:sp>
    </p:spTree>
    <p:custDataLst>
      <p:tags r:id="rId1"/>
    </p:custData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8"/>
  <p:tag name="KPI_CFG_REPOLL" val="true"/>
  <p:tag name="KPI_CFG_RPCLEARS" val="true"/>
  <p:tag name="KPI_CFG_FB_TYPE" val="Poll Again"/>
  <p:tag name="KPI_CFG_FB_MONITOR" val="Slide Show Monitor"/>
  <p:tag name="KPI_CFG_FB_POSITION" val="Bottom Left"/>
  <p:tag name="KPI_CFG_INS_CLK" val="false"/>
  <p:tag name="KPI_CFG_UNITS" val="1"/>
  <p:tag name="KPI_CFG_SPEED" val="false"/>
  <p:tag name="KPI_SLIDE_COUNT" val="87"/>
  <p:tag name="KPI_HIGHLIGHT_COLOR" val="-23296"/>
  <p:tag name="KPI_VERSION" val="2.0.10292.1"/>
  <p:tag name="KPI_STORAGE" val="&lt;keypoint&quot;&quot;&lt;roster&quot;&quot;&lt;currentId&quot;50&quot;&gt;&lt;trIndex&quot;&quot;&lt;tr(@tid:1@pid:23)&quot;&quot;&lt;v&quot;1&quot;&gt;&gt;&lt;tr(@tid:1@pid:35)&quot;&quot;&lt;v&quot;2&quot;&gt;&gt;&lt;tr(@tid:1@pid:36)&quot;&quot;&lt;v&quot;3&quot;&gt;&gt;&lt;tr(@tid:1@pid:13)&quot;&quot;&lt;v&quot;4&quot;&gt;&gt;&lt;tr(@tid:1@pid:147)&quot;&quot;&lt;v&quot;5&quot;&gt;&gt;&lt;tr(@tid:1@pid:25)&quot;&quot;&lt;v&quot;6&quot;&gt;&gt;&lt;tr(@tid:1@pid:117)&quot;&quot;&lt;v&quot;7&quot;&gt;&gt;&lt;tr(@tid:1@pid:18)&quot;&quot;&lt;v&quot;8&quot;&gt;&gt;&lt;tr(@tid:1@pid:27)&quot;&quot;&lt;v&quot;9&quot;&gt;&gt;&lt;tr(@tid:1@pid:115)&quot;&quot;&lt;v&quot;10&quot;&gt;&gt;&lt;tr(@tid:1@pid:116)&quot;&quot;&lt;v&quot;11&quot;&gt;&gt;&lt;tr(@tid:1@pid:119)&quot;&quot;&lt;v&quot;12&quot;&gt;&gt;&lt;tr(@tid:1@pid:1)&quot;&quot;&lt;v&quot;13&quot;&gt;&gt;&lt;tr(@tid:1@pid:2)&quot;&quot;&lt;v&quot;14&quot;&gt;&gt;&lt;tr(@tid:1@pid:4)&quot;&quot;&lt;v&quot;15&quot;&gt;&gt;&lt;tr(@tid:1@pid:14)&quot;&quot;&lt;v&quot;16&quot;&gt;&gt;&lt;tr(@tid:1@pid:17)&quot;&quot;&lt;v&quot;17&quot;&gt;&gt;&lt;tr(@tid:1@pid:20)&quot;&quot;&lt;v&quot;18&quot;&gt;&gt;&lt;tr(@tid:1@pid:21)&quot;&quot;&lt;v&quot;19&quot;&gt;&gt;&lt;tr(@tid:1@pid:22)&quot;&quot;&lt;v&quot;20&quot;&gt;&gt;&lt;tr(@tid:1@pid:33)&quot;&quot;&lt;v&quot;21&quot;&gt;&gt;&lt;tr(@tid:1@pid:118)&quot;&quot;&lt;v&quot;22&quot;&gt;&gt;&lt;tr(@tid:1@pid:145)&quot;&quot;&lt;v&quot;23&quot;&gt;&gt;&lt;tr(@tid:1@pid:146)&quot;&quot;&lt;v&quot;24&quot;&gt;&gt;&lt;tr(@tid:1@pid:148)&quot;&quot;&lt;v&quot;25&quot;&gt;&gt;&lt;tr(@tid:1@pid:149)&quot;&quot;&lt;v&quot;26&quot;&gt;&gt;&lt;tr(@tid:1@pid:8)&quot;&quot;&lt;v&quot;27&quot;&gt;&gt;&lt;tr(@tid:1@pid:9)&quot;&quot;&lt;v&quot;28&quot;&gt;&gt;&lt;tr(@tid:1@pid:12)&quot;&quot;&lt;v&quot;29&quot;&gt;&gt;&lt;tr(@tid:1@pid:15)&quot;&quot;&lt;v&quot;30&quot;&gt;&gt;&lt;tr(@tid:1@pid:16)&quot;&quot;&lt;v&quot;31&quot;&gt;&gt;&lt;tr(@tid:1@pid:19)&quot;&quot;&lt;v&quot;32&quot;&gt;&gt;&lt;tr(@tid:1@pid:26)&quot;&quot;&lt;v&quot;33&quot;&gt;&gt;&lt;tr(@tid:1@pid:114)&quot;&quot;&lt;v&quot;34&quot;&gt;&gt;&lt;tr(@tid:1@pid:150)&quot;&quot;&lt;v&quot;35&quot;&gt;&gt;&lt;tr(@tid:1@pid:24)&quot;&quot;&lt;v&quot;36&quot;&gt;&gt;&lt;tr(@tid:1@pid:37)&quot;&quot;&lt;v&quot;37&quot;&gt;&gt;&lt;tr(@tid:1@pid:10)&quot;&quot;&lt;v&quot;38&quot;&gt;&gt;&lt;tr(@tid:1@pid:7)&quot;&quot;&lt;v&quot;39&quot;&gt;&gt;&lt;tr(@tid:1@pid:29)&quot;&quot;&lt;v&quot;40&quot;&gt;&gt;&lt;tr(@tid:1@pid:31)&quot;&quot;&lt;v&quot;41&quot;&gt;&gt;&lt;tr(@tid:1@pid:6)&quot;&quot;&lt;v&quot;42&quot;&gt;&gt;&lt;tr(@tid:1@pid:32)&quot;&quot;&lt;v&quot;43&quot;&gt;&gt;&lt;tr(@tid:1@pid:3)&quot;&quot;&lt;v&quot;44&quot;&gt;&gt;&lt;tr(@tid:1@pid:5)&quot;&quot;&lt;v&quot;45&quot;&gt;&gt;&lt;tr(@tid:1@pid:133)&quot;&quot;&lt;v&quot;46&quot;&gt;&gt;&lt;tr(@tid:1@pid:28)&quot;&quot;&lt;v&quot;47&quot;&gt;&gt;&lt;tr(@tid:1@pid:11)&quot;&quot;&lt;v&quot;48&quot;&gt;&gt;&lt;tr(@tid:1@pid:30)&quot;&quot;&lt;v&quot;49&quot;&gt;&gt;&lt;tr(@tid:1@pid:34)&quot;&quot;&lt;v&quot;50&quot;&gt;&gt;&gt;&lt;people&quot;&quot;&lt;p(@id:1)&quot;&quot;&lt;f(@i:0)&quot;Keypad&quot;&gt;&lt;f(@i:1)&quot;23&quot;&gt;&gt;&lt;p(@id:2)&quot;&quot;&lt;f(@i:0)&quot;Keypad&quot;&gt;&lt;f(@i:1)&quot;35&quot;&gt;&gt;&lt;p(@id:3)&quot;&quot;&lt;f(@i:0)&quot;Keypad&quot;&gt;&lt;f(@i:1)&quot;36&quot;&gt;&gt;&lt;p(@id:4)&quot;&quot;&lt;f(@i:0)&quot;Keypad&quot;&gt;&lt;f(@i:1)&quot;13&quot;&gt;&gt;&lt;p(@id:5)&quot;&quot;&lt;f(@i:0)&quot;Keypad&quot;&gt;&lt;f(@i:1)&quot;147&quot;&gt;&gt;&lt;p(@id:6)&quot;&quot;&lt;f(@i:0)&quot;Keypad&quot;&gt;&lt;f(@i:1)&quot;25&quot;&gt;&gt;&lt;p(@id:7)&quot;&quot;&lt;f(@i:0)&quot;Keypad&quot;&gt;&lt;f(@i:1)&quot;117&quot;&gt;&gt;&lt;p(@id:8)&quot;&quot;&lt;f(@i:0)&quot;Keypad&quot;&gt;&lt;f(@i:1)&quot;18&quot;&gt;&gt;&lt;p(@id:9)&quot;&quot;&lt;f(@i:0)&quot;Keypad&quot;&gt;&lt;f(@i:1)&quot;27&quot;&gt;&gt;&lt;p(@id:10)&quot;&quot;&lt;f(@i:0)&quot;Keypad&quot;&gt;&lt;f(@i:1)&quot;115&quot;&gt;&gt;&lt;p(@id:11)&quot;&quot;&lt;f(@i:0)&quot;Keypad&quot;&gt;&lt;f(@i:1)&quot;116&quot;&gt;&gt;&lt;p(@id:12)&quot;&quot;&lt;f(@i:0)&quot;Keypad&quot;&gt;&lt;f(@i:1)&quot;119&quot;&gt;&gt;&lt;p(@id:13)&quot;&quot;&lt;f(@i:0)&quot;Keypad&quot;&gt;&lt;f(@i:1)&quot;1&quot;&gt;&gt;&lt;p(@id:14)&quot;&quot;&lt;f(@i:0)&quot;Keypad&quot;&gt;&lt;f(@i:1)&quot;2&quot;&gt;&gt;&lt;p(@id:15)&quot;&quot;&lt;f(@i:0)&quot;Keypad&quot;&gt;&lt;f(@i:1)&quot;4&quot;&gt;&gt;&lt;p(@id:16)&quot;&quot;&lt;f(@i:0)&quot;Keypad&quot;&gt;&lt;f(@i:1)&quot;14&quot;&gt;&gt;&lt;p(@id:17)&quot;&quot;&lt;f(@i:0)&quot;Keypad&quot;&gt;&lt;f(@i:1)&quot;17&quot;&gt;&gt;&lt;p(@id:18)&quot;&quot;&lt;f(@i:0)&quot;Keypad&quot;&gt;&lt;f(@i:1)&quot;20&quot;&gt;&gt;&lt;p(@id:19)&quot;&quot;&lt;f(@i:0)&quot;Keypad&quot;&gt;&lt;f(@i:1)&quot;21&quot;&gt;&gt;&lt;p(@id:20)&quot;&quot;&lt;f(@i:0)&quot;Keypad&quot;&gt;&lt;f(@i:1)&quot;22&quot;&gt;&gt;&lt;p(@id:21)&quot;&quot;&lt;f(@i:0)&quot;Keypad&quot;&gt;&lt;f(@i:1)&quot;33&quot;&gt;&gt;&lt;p(@id:22)&quot;&quot;&lt;f(@i:0)&quot;Keypad&quot;&gt;&lt;f(@i:1)&quot;118&quot;&gt;&gt;&lt;p(@id:23)&quot;&quot;&lt;f(@i:0)&quot;Keypad&quot;&gt;&lt;f(@i:1)&quot;145&quot;&gt;&gt;&lt;p(@id:24)&quot;&quot;&lt;f(@i:0)&quot;Keypad&quot;&gt;&lt;f(@i:1)&quot;146&quot;&gt;&gt;&lt;p(@id:25)&quot;&quot;&lt;f(@i:0)&quot;Keypad&quot;&gt;&lt;f(@i:1)&quot;148&quot;&gt;&gt;&lt;p(@id:26)&quot;&quot;&lt;f(@i:0)&quot;Keypad&quot;&gt;&lt;f(@i:1)&quot;149&quot;&gt;&gt;&lt;p(@id:27)&quot;&quot;&lt;f(@i:0)&quot;Keypad&quot;&gt;&lt;f(@i:1)&quot;8&quot;&gt;&gt;&lt;p(@id:28)&quot;&quot;&lt;f(@i:0)&quot;Keypad&quot;&gt;&lt;f(@i:1)&quot;9&quot;&gt;&gt;&lt;p(@id:29)&quot;&quot;&lt;f(@i:0)&quot;Keypad&quot;&gt;&lt;f(@i:1)&quot;12&quot;&gt;&gt;&lt;p(@id:30)&quot;&quot;&lt;f(@i:0)&quot;Keypad&quot;&gt;&lt;f(@i:1)&quot;15&quot;&gt;&gt;&lt;p(@id:31)&quot;&quot;&lt;f(@i:0)&quot;Keypad&quot;&gt;&lt;f(@i:1)&quot;16&quot;&gt;&gt;&lt;p(@id:32)&quot;&quot;&lt;f(@i:0)&quot;Keypad&quot;&gt;&lt;f(@i:1)&quot;19&quot;&gt;&gt;&lt;p(@id:33)&quot;&quot;&lt;f(@i:0)&quot;Keypad&quot;&gt;&lt;f(@i:1)&quot;26&quot;&gt;&gt;&lt;p(@id:34)&quot;&quot;&lt;f(@i:0)&quot;Keypad&quot;&gt;&lt;f(@i:1)&quot;114&quot;&gt;&gt;&lt;p(@id:35)&quot;&quot;&lt;f(@i:0)&quot;Keypad&quot;&gt;&lt;f(@i:1)&quot;150&quot;&gt;&gt;&lt;p(@id:36)&quot;&quot;&lt;f(@i:0)&quot;Keypad&quot;&gt;&lt;f(@i:1)&quot;24&quot;&gt;&gt;&lt;p(@id:37)&quot;&quot;&lt;f(@i:0)&quot;Keypad&quot;&gt;&lt;f(@i:1)&quot;37&quot;&gt;&gt;&lt;p(@id:38)&quot;&quot;&lt;f(@i:0)&quot;Keypad&quot;&gt;&lt;f(@i:1)&quot;10&quot;&gt;&gt;&lt;p(@id:39)&quot;&quot;&lt;f(@i:0)&quot;Keypad&quot;&gt;&lt;f(@i:1)&quot;7&quot;&gt;&gt;&lt;p(@id:40)&quot;&quot;&lt;f(@i:0)&quot;Keypad&quot;&gt;&lt;f(@i:1)&quot;29&quot;&gt;&gt;&lt;p(@id:41)&quot;&quot;&lt;f(@i:0)&quot;Keypad&quot;&gt;&lt;f(@i:1)&quot;31&quot;&gt;&gt;&lt;p(@id:42)&quot;&quot;&lt;f(@i:0)&quot;Keypad&quot;&gt;&lt;f(@i:1)&quot;6&quot;&gt;&gt;&lt;p(@id:43)&quot;&quot;&lt;f(@i:0)&quot;Keypad&quot;&gt;&lt;f(@i:1)&quot;32&quot;&gt;&gt;&lt;p(@id:44)&quot;&quot;&lt;f(@i:0)&quot;Keypad&quot;&gt;&lt;f(@i:1)&quot;3&quot;&gt;&gt;&lt;p(@id:45)&quot;&quot;&lt;f(@i:0)&quot;Keypad&quot;&gt;&lt;f(@i:1)&quot;5&quot;&gt;&gt;&lt;p(@id:46)&quot;&quot;&lt;f(@i:0)&quot;Keypad&quot;&gt;&lt;f(@i:1)&quot;133&quot;&gt;&gt;&lt;p(@id:47)&quot;&quot;&lt;f(@i:0)&quot;Keypad&quot;&gt;&lt;f(@i:1)&quot;28&quot;&gt;&gt;&lt;p(@id:48)&quot;&quot;&lt;f(@i:0)&quot;Keypad&quot;&gt;&lt;f(@i:1)&quot;11&quot;&gt;&gt;&lt;p(@id:49)&quot;&quot;&lt;f(@i:0)&quot;Keypad&quot;&gt;&lt;f(@i:1)&quot;30&quot;&gt;&gt;&lt;p(@id:50)&quot;&quot;&lt;f(@i:0)&quot;Keypad&quot;&gt;&lt;f(@i:1)&quot;34&quot;&gt;&gt;&gt;&lt;fields&quot;&quot;&lt;fld(@i:0)&quot;&quot;&lt;n&quot;First Name&quot;&gt;&gt;&lt;fld(@i:1)&quot;&quot;&lt;n&quot;Last Name&quot;&gt;&gt;&lt;fld(@i:2)&quot;&quot;&lt;n&quot;Entry Disabled&quot;&gt;&gt;&lt;fld(@i:3)&quot;&quot;&lt;n&quot;Participant Group&quot;&gt;&gt;&lt;fld(@i:4)&quot;&quot;&lt;n&quot;Team&quot;&gt;&gt;&lt;fld(@i:5)&quot;&quot;&lt;n&quot;Voting Weight&quot;&gt;&gt;&gt;&gt;&lt;chart&quot;&quot;&lt;styles&quot;&quot;&gt;&gt;&lt;transceivers&quot;&quot;&lt;t(@id:1@tt:Reply@n:Transceiver 1)&quot;&quot;&lt;f(@id:p)&quot;[Auto]&quot;&gt;&lt;f(@id:c)&quot;3&quot;&gt;&lt;f(@id:o)&quot;0&quot;&gt;&gt;&gt;&lt;teams&quot;&quot;&gt;&lt;data&quot;&quot;&lt;d(@id:020)&quot;&quot;&lt;r(@id:24)&quot;&quot;&lt;f(@id:v)&quot;1&quot;&gt;&lt;f(@id:t)&quot;509&quot;&gt;&gt;&lt;r(@id:37)&quot;&quot;&lt;f(@id:v)&quot;1&quot;&gt;&lt;f(@id:t)&quot;549&quot;&gt;&gt;&lt;r(@id:30)&quot;&quot;&lt;f(@id:v)&quot;2&quot;&gt;&lt;f(@id:t)&quot;662&quot;&gt;&gt;&lt;r(@id:22)&quot;&quot;&lt;f(@id:v)&quot;1&quot;&gt;&lt;f(@id:t)&quot;700&quot;&gt;&gt;&gt;&lt;d(@id:020-001)&quot;&quot;&lt;r(@id:30)&quot;&quot;&lt;f(@id:v)&quot;4&quot;&gt;&lt;f(@id:t)&quot;324&quot;&gt;&gt;&lt;r(@id:37)&quot;&quot;&lt;f(@id:v)&quot;4&quot;&gt;&lt;f(@id:t)&quot;175&quot;&gt;&gt;&lt;r(@id:24)&quot;&quot;&lt;f(@id:v)&quot;4&quot;&gt;&lt;f(@id:t)&quot;224&quot;&gt;&gt;&lt;r(@id:47)&quot;&quot;&lt;f(@id:v)&quot;4&quot;&gt;&lt;f(@id:t)&quot;203&quot;&gt;&gt;&lt;r(@id:22)&quot;&quot;&lt;f(@id:v)&quot;4&quot;&gt;&lt;f(@id:t)&quot;325&quot;&gt;&gt;&gt;&lt;d(@id:005-001)&quot;&quot;&lt;r(@id:24)&quot;&quot;&lt;f(@id:v)&quot;2&quot;&gt;&lt;f(@id:t)&quot;85&quot;&gt;&gt;&lt;r(@id:47)&quot;&quot;&lt;f(@id:v)&quot;2&quot;&gt;&lt;f(@id:t)&quot;92&quot;&gt;&gt;&lt;r(@id:37)&quot;&quot;&lt;f(@id:v)&quot;2&quot;&gt;&lt;f(@id:t)&quot;94&quot;&gt;&gt;&lt;r(@id:22)&quot;&quot;&lt;f(@id:v)&quot;2&quot;&gt;&lt;f(@id:t)&quot;132&quot;&gt;&gt;&lt;r(@id:30)&quot;&quot;&lt;f(@id:v)&quot;2&quot;&gt;&lt;f(@id:t)&quot;142&quot;&gt;&gt;&gt;&lt;d(@id:020-002)&quot;&quot;&lt;r(@id:30)&quot;&quot;&lt;f(@id:v)&quot;3&quot;&gt;&lt;f(@id:t)&quot;108&quot;&gt;&gt;&lt;r(@id:22)&quot;&quot;&lt;f(@id:v)&quot;3&quot;&gt;&lt;f(@id:t)&quot;230&quot;&gt;&gt;&lt;r(@id:47)&quot;&quot;&lt;f(@id:v)&quot;3&quot;&gt;&lt;f(@id:t)&quot;231&quot;&gt;&gt;&lt;r(@id:37)&quot;&quot;&lt;f(@id:v)&quot;3&quot;&gt;&lt;f(@id:t)&quot;221&quot;&gt;&gt;&lt;r(@id:24)&quot;&quot;&lt;f(@id:v)&quot;3&quot;&gt;&lt;f(@id:t)&quot;236&quot;&gt;&gt;&gt;&lt;d(@id:021)&quot;&quot;&lt;r(@id:30)&quot;&quot;&lt;f(@id:v)&quot;1&quot;&gt;&lt;f(@id:t)&quot;71&quot;&gt;&gt;&lt;r(@id:37)&quot;&quot;&lt;f(@id:v)&quot;1&quot;&gt;&lt;f(@id:t)&quot;63&quot;&gt;&gt;&lt;r(@id:47)&quot;&quot;&lt;f(@id:v)&quot;1&quot;&gt;&lt;f(@id:t)&quot;105&quot;&gt;&gt;&lt;r(@id:22)&quot;&quot;&lt;f(@id:v)&quot;1&quot;&gt;&lt;f(@id:t)&quot;92&quot;&gt;&gt;&lt;r(@id:24)&quot;&quot;&lt;f(@id:v)&quot;1&quot;&gt;&lt;f(@id:t)&quot;105&quot;&gt;&gt;&gt;&lt;d(@id:005-002)&quot;&quot;&lt;r(@id:30)&quot;&quot;&lt;f(@id:v)&quot;1&quot;&gt;&lt;f(@id:t)&quot;107&quot;&gt;&gt;&lt;r(@id:37)&quot;&quot;&lt;f(@id:v)&quot;1&quot;&gt;&lt;f(@id:t)&quot;128&quot;&gt;&gt;&lt;r(@id:47)&quot;&quot;&lt;f(@id:v)&quot;1&quot;&gt;&lt;f(@id:t)&quot;208&quot;&gt;&gt;&lt;r(@id:22)&quot;&quot;&lt;f(@id:v)&quot;1&quot;&gt;&lt;f(@id:t)&quot;221&quot;&gt;&gt;&lt;r(@id:24)&quot;&quot;&lt;f(@id:v)&quot;1&quot;&gt;&lt;f(@id:t)&quot;248&quot;&gt;&gt;&gt;&lt;d(@id:005-003)&quot;&quot;&lt;r(@id:30)&quot;&quot;&lt;f(@id:v)&quot;1&quot;&gt;&lt;f(@id:t)&quot;73&quot;&gt;&gt;&lt;r(@id:24)&quot;&quot;&lt;f(@id:v)&quot;1&quot;&gt;&lt;f(@id:t)&quot;117&quot;&gt;&gt;&lt;r(@id:47)&quot;&quot;&lt;f(@id:v)&quot;1&quot;&gt;&lt;f(@id:t)&quot;129&quot;&gt;&gt;&lt;r(@id:37)&quot;&quot;&lt;f(@id:v)&quot;1&quot;&gt;&lt;f(@id:t)&quot;134&quot;&gt;&gt;&lt;r(@id:22)&quot;&quot;&lt;f(@id:v)&quot;1&quot;&gt;&lt;f(@id:t)&quot;172&quot;&gt;&gt;&gt;&lt;d(@id:005-005)&quot;&quot;&lt;r(@id:30)&quot;&quot;&lt;f(@id:v)&quot;2&quot;&gt;&lt;f(@id:t)&quot;181&quot;&gt;&gt;&lt;r(@id:47)&quot;&quot;&lt;f(@id:v)&quot;2&quot;&gt;&lt;f(@id:t)&quot;183&quot;&gt;&gt;&lt;r(@id:37)&quot;&quot;&lt;f(@id:v)&quot;2&quot;&gt;&lt;f(@id:t)&quot;149&quot;&gt;&gt;&lt;r(@id:24)&quot;&quot;&lt;f(@id:v)&quot;2&quot;&gt;&lt;f(@id:t)&quot;194&quot;&gt;&gt;&gt;&lt;d(@id:019)&quot;&quot;&lt;r(@id:47)&quot;&quot;&lt;f(@id:v)&quot;2&quot;&gt;&lt;f(@id:t)&quot;182&quot;&gt;&gt;&lt;r(@id:37)&quot;&quot;&lt;f(@id:v)&quot;2&quot;&gt;&lt;f(@id:t)&quot;190&quot;&gt;&gt;&gt;&lt;d(@id:008)&quot;&quot;&lt;r(@id:47)&quot;&quot;&lt;f(@id:v)&quot;1&quot;&gt;&lt;f(@id:t)&quot;103&quot;&gt;&gt;&lt;r(@id:30)&quot;&quot;&lt;f(@id:v)&quot;1&quot;&gt;&lt;f(@id:t)&quot;173&quot;&gt;&gt;&lt;r(@id:37)&quot;&quot;&lt;f(@id:v)&quot;1&quot;&gt;&lt;f(@id:t)&quot;137&quot;&gt;&gt;&lt;r(@id:22)&quot;&quot;&lt;f(@id:v)&quot;1&quot;&gt;&lt;f(@id:t)&quot;146&quot;&gt;&gt;&lt;r(@id:24)&quot;&quot;&lt;f(@id:v)&quot;1&quot;&gt;&lt;f(@id:t)&quot;146&quot;&gt;&gt;&gt;&lt;d(@id:009)&quot;&quot;&lt;r(@id:30)&quot;&quot;&lt;f(@id:v)&quot;1&quot;&gt;&lt;f(@id:t)&quot;67&quot;&gt;&gt;&lt;r(@id:37)&quot;&quot;&lt;f(@id:v)&quot;1&quot;&gt;&lt;f(@id:t)&quot;99&quot;&gt;&gt;&lt;r(@id:24)&quot;&quot;&lt;f(@id:v)&quot;1&quot;&gt;&lt;f(@id:t)&quot;107&quot;&gt;&gt;&gt;&lt;d(@id:010)&quot;&quot;&lt;r(@id:37)&quot;&quot;&lt;f(@id:v)&quot;2&quot;&gt;&lt;f(@id:t)&quot;113&quot;&gt;&gt;&lt;r(@id:30)&quot;&quot;&lt;f(@id:v)&quot;2&quot;&gt;&lt;f(@id:t)&quot;123&quot;&gt;&gt;&lt;r(@id:22)&quot;&quot;&lt;f(@id:v)&quot;2&quot;&gt;&lt;f(@id:t)&quot;140&quot;&gt;&gt;&lt;r(@id:47)&quot;&quot;&lt;f(@id:v)&quot;2&quot;&gt;&lt;f(@id:t)&quot;176&quot;&gt;&gt;&gt;&lt;d(@id:011)&quot;&quot;&lt;r(@id:30)&quot;&quot;&lt;f(@id:v)&quot;1&quot;&gt;&lt;f(@id:t)&quot;61&quot;&gt;&gt;&lt;r(@id:22)&quot;&quot;&lt;f(@id:v)&quot;1&quot;&gt;&lt;f(@id:t)&quot;106&quot;&gt;&gt;&lt;r(@id:24)&quot;&quot;&lt;f(@id:v)&quot;1&quot;&gt;&lt;f(@id:t)&quot;119&quot;&gt;&gt;&lt;r(@id:47)&quot;&quot;&lt;f(@id:v)&quot;1&quot;&gt;&lt;f(@id:t)&quot;125&quot;&gt;&gt;&lt;r(@id:37)&quot;&quot;&lt;f(@id:v)&quot;1&quot;&gt;&lt;f(@id:t)&quot;115&quot;&gt;&gt;&gt;&lt;d(@id:012)&quot;&quot;&lt;r(@id:30)&quot;&quot;&lt;f(@id:v)&quot;1&quot;&gt;&lt;f(@id:t)&quot;110&quot;&gt;&gt;&lt;r(@id:22)&quot;&quot;&lt;f(@id:v)&quot;1&quot;&gt;&lt;f(@id:t)&quot;153&quot;&gt;&gt;&lt;r(@id:24)&quot;&quot;&lt;f(@id:v)&quot;1&quot;&gt;&lt;f(@id:t)&quot;152&quot;&gt;&gt;&lt;r(@id:47)&quot;&quot;&lt;f(@id:v)&quot;1&quot;&gt;&lt;f(@id:t)&quot;172&quot;&gt;&gt;&lt;r(@id:37)&quot;&quot;&lt;f(@id:v)&quot;1&quot;&gt;&lt;f(@id:t)&quot;171&quot;&gt;&gt;&gt;&lt;d(@id:020-004)&quot;&quot;&lt;r(@id:30)&quot;&quot;&lt;f(@id:v)&quot;2&quot;&gt;&lt;f(@id:t)&quot;190&quot;&gt;&gt;&lt;r(@id:37)&quot;&quot;&lt;f(@id:v)&quot;2&quot;&gt;&lt;f(@id:t)&quot;155&quot;&gt;&gt;&lt;r(@id:24)&quot;&quot;&lt;f(@id:v)&quot;2&quot;&gt;&lt;f(@id:t)&quot;224&quot;&gt;&gt;&lt;r(@id:22)&quot;&quot;&lt;f(@id:v)&quot;2&quot;&gt;&lt;f(@id:t)&quot;267&quot;&gt;&gt;&lt;r(@id:47)&quot;&quot;&lt;f(@id:v)&quot;2&quot;&gt;&lt;f(@id:t)&quot;277&quot;&gt;&gt;&gt;&lt;d(@id:020-005)&quot;&quot;&lt;r(@id:30)&quot;&quot;&lt;f(@id:v)&quot;4&quot;&gt;&lt;f(@id:t)&quot;155&quot;&gt;&gt;&lt;r(@id:22)&quot;&quot;&lt;f(@id:v)&quot;4&quot;&gt;&lt;f(@id:t)&quot;167&quot;&gt;&gt;&lt;r(@id:47)&quot;&quot;&lt;f(@id:v)&quot;4&quot;&gt;&lt;f(@id:t)&quot;186&quot;&gt;&gt;&lt;r(@id:37)&quot;&quot;&lt;f(@id:v)&quot;4&quot;&gt;&lt;f(@id:t)&quot;177&quot;&gt;&gt;&lt;r(@id:24)&quot;&quot;&lt;f(@id:v)&quot;4&quot;&gt;&lt;f(@id:t)&quot;227&quot;&gt;&gt;&gt;&lt;d(@id:020-006)&quot;&quot;&lt;r(@id:22)&quot;&quot;&lt;f(@id:v)&quot;4&quot;&gt;&lt;f(@id:t)&quot;154&quot;&gt;&gt;&lt;r(@id:30)&quot;&quot;&lt;f(@id:v)&quot;4&quot;&gt;&lt;f(@id:t)&quot;157&quot;&gt;&gt;&lt;r(@id:47)&quot;&quot;&lt;f(@id:v)&quot;4&quot;&gt;&lt;f(@id:t)&quot;191&quot;&gt;&gt;&lt;r(@id:37)&quot;&quot;&lt;f(@id:v)&quot;4&quot;&gt;&lt;f(@id:t)&quot;193&quot;&gt;&gt;&lt;r(@id:24)&quot;&quot;&lt;f(@id:v)&quot;4&quot;&gt;&lt;f(@id:t)&quot;206&quot;&gt;&gt;&gt;&lt;d(@id:022)&quot;&quot;&lt;r(@id:37)&quot;&quot;&lt;f(@id:v)&quot;2&quot;&gt;&lt;f(@id:t)&quot;243&quot;&gt;&gt;&lt;r(@id:22)&quot;&quot;&lt;f(@id:v)&quot;2&quot;&gt;&lt;f(@id:t)&quot;382&quot;&gt;&gt;&lt;r(@id:30)&quot;&quot;&lt;f(@id:v)&quot;2&quot;&gt;&lt;f(@id:t)&quot;345&quot;&gt;&gt;&lt;r(@id:47)&quot;&quot;&lt;f(@id:v)&quot;2&quot;&gt;&lt;f(@id:t)&quot;366&quot;&gt;&gt;&lt;r(@id:24)&quot;&quot;&lt;f(@id:v)&quot;2&quot;&gt;&lt;f(@id:t)&quot;383&quot;&gt;&gt;&gt;&gt;&gt;"/>
  <p:tag name="MMPROD_UIDATA" val="&lt;database version=&quot;6.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Preliminaries&amp;quot;&quot;/&gt;&lt;property id=&quot;20307&quot; value=&quot;654&quot;/&gt;&lt;/object&gt;&lt;object type=&quot;3&quot; unique_id=&quot;10005&quot;&gt;&lt;property id=&quot;20148&quot; value=&quot;5&quot;/&gt;&lt;property id=&quot;20300&quot; value=&quot;Slide 2 - &amp;quot;Recognition and Control of Respiratory Hazards in the Flavoring Industry&amp;quot;&quot;/&gt;&lt;property id=&quot;20307&quot; value=&quot;269&quot;/&gt;&lt;/object&gt;&lt;object type=&quot;3&quot; unique_id=&quot;10006&quot;&gt;&lt;property id=&quot;20148&quot; value=&quot;5&quot;/&gt;&lt;property id=&quot;20300&quot; value=&quot;Slide 3 - &amp;quot;Introductions&amp;quot;&quot;/&gt;&lt;property id=&quot;20307&quot; value=&quot;569&quot;/&gt;&lt;/object&gt;&lt;object type=&quot;3&quot; unique_id=&quot;10007&quot;&gt;&lt;property id=&quot;20148&quot; value=&quot;5&quot;/&gt;&lt;property id=&quot;20300&quot; value=&quot;Slide 4 - &amp;quot;Disclaimers&amp;quot;&quot;/&gt;&lt;property id=&quot;20307&quot; value=&quot;568&quot;/&gt;&lt;/object&gt;&lt;object type=&quot;3&quot; unique_id=&quot;10008&quot;&gt;&lt;property id=&quot;20148&quot; value=&quot;5&quot;/&gt;&lt;property id=&quot;20300&quot; value=&quot;Slide 5 - &amp;quot;Who are we?&amp;quot;&quot;/&gt;&lt;property id=&quot;20307&quot; value=&quot;494&quot;/&gt;&lt;/object&gt;&lt;object type=&quot;3&quot; unique_id=&quot;10009&quot;&gt;&lt;property id=&quot;20148&quot; value=&quot;5&quot;/&gt;&lt;property id=&quot;20300&quot; value=&quot;Slide 6 - &amp;quot;Why are we here?&amp;quot;&quot;/&gt;&lt;property id=&quot;20307&quot; value=&quot;571&quot;/&gt;&lt;/object&gt;&lt;object type=&quot;3&quot; unique_id=&quot;10010&quot;&gt;&lt;property id=&quot;20148&quot; value=&quot;5&quot;/&gt;&lt;property id=&quot;20300&quot; value=&quot;Slide 7 - &amp;quot;Outline&amp;quot;&quot;/&gt;&lt;property id=&quot;20307&quot; value=&quot;495&quot;/&gt;&lt;/object&gt;&lt;object type=&quot;3&quot; unique_id=&quot;10011&quot;&gt;&lt;property id=&quot;20148&quot; value=&quot;5&quot;/&gt;&lt;property id=&quot;20300&quot; value=&quot;Slide 8 - &amp;quot;Definitions&amp;quot;&quot;/&gt;&lt;property id=&quot;20307&quot; value=&quot;572&quot;/&gt;&lt;/object&gt;&lt;object type=&quot;3&quot; unique_id=&quot;10012&quot;&gt;&lt;property id=&quot;20148&quot; value=&quot;5&quot;/&gt;&lt;property id=&quot;20300&quot; value=&quot;Slide 9 - &amp;quot;Introduction to OSHA&amp;#x0D;&amp;#x0A;&amp;#x0D;&amp;#x0A;Training Goals&amp;quot;&quot;/&gt;&lt;property id=&quot;20307&quot; value=&quot;496&quot;/&gt;&lt;/object&gt;&lt;object type=&quot;3&quot; unique_id=&quot;10013&quot;&gt;&lt;property id=&quot;20148&quot; value=&quot;5&quot;/&gt;&lt;property id=&quot;20300&quot; value=&quot;Slide 10 - &amp;quot;What is OSHA?&amp;quot;&quot;/&gt;&lt;property id=&quot;20307&quot; value=&quot;497&quot;/&gt;&lt;/object&gt;&lt;object type=&quot;3&quot; unique_id=&quot;10014&quot;&gt;&lt;property id=&quot;20148&quot; value=&quot;5&quot;/&gt;&lt;property id=&quot;20300&quot; value=&quot;Slide 11 - &amp;quot;What does OSHA do?&amp;quot;&quot;/&gt;&lt;property id=&quot;20307&quot; value=&quot;498&quot;/&gt;&lt;/object&gt;&lt;object type=&quot;3&quot; unique_id=&quot;10015&quot;&gt;&lt;property id=&quot;20148&quot; value=&quot;5&quot;/&gt;&lt;property id=&quot;20300&quot; value=&quot;Slide 12 - &amp;quot;What are employers’ responsibilities under OSHA?&amp;quot;&quot;/&gt;&lt;property id=&quot;20307&quot; value=&quot;499&quot;/&gt;&lt;/object&gt;&lt;object type=&quot;3&quot; unique_id=&quot;10016&quot;&gt;&lt;property id=&quot;20148&quot; value=&quot;5&quot;/&gt;&lt;property id=&quot;20300&quot; value=&quot;Slide 13 - &amp;quot;What are employees’ rights under OSHA?&amp;quot;&quot;/&gt;&lt;property id=&quot;20307&quot; value=&quot;502&quot;/&gt;&lt;/object&gt;&lt;object type=&quot;3&quot; unique_id=&quot;10017&quot;&gt;&lt;property id=&quot;20148&quot; value=&quot;5&quot;/&gt;&lt;property id=&quot;20300&quot; value=&quot;Slide 14 - &amp;quot;What are employees’ rights under OSHA?&amp;quot;&quot;/&gt;&lt;property id=&quot;20307&quot; value=&quot;503&quot;/&gt;&lt;/object&gt;&lt;object type=&quot;3&quot; unique_id=&quot;10018&quot;&gt;&lt;property id=&quot;20148&quot; value=&quot;5&quot;/&gt;&lt;property id=&quot;20300&quot; value=&quot;Slide 15 - &amp;quot;Are there specific OSHA standards that apply to my workplace?&amp;quot;&quot;/&gt;&lt;property id=&quot;20307&quot; value=&quot;500&quot;/&gt;&lt;/object&gt;&lt;object type=&quot;3&quot; unique_id=&quot;10019&quot;&gt;&lt;property id=&quot;20148&quot; value=&quot;5&quot;/&gt;&lt;property id=&quot;20300&quot; value=&quot;Slide 16 - &amp;quot;How are exposures regulated?&amp;quot;&quot;/&gt;&lt;property id=&quot;20307&quot; value=&quot;589&quot;/&gt;&lt;/object&gt;&lt;object type=&quot;3&quot; unique_id=&quot;10020&quot;&gt;&lt;property id=&quot;20148&quot; value=&quot;5&quot;/&gt;&lt;property id=&quot;20300&quot; value=&quot;Slide 17 - &amp;quot;Does OSHA have a standard for diacetyl?&amp;quot;&quot;/&gt;&lt;property id=&quot;20307&quot; value=&quot;678&quot;/&gt;&lt;/object&gt;&lt;object type=&quot;3&quot; unique_id=&quot;10021&quot;&gt;&lt;property id=&quot;20148&quot; value=&quot;5&quot;/&gt;&lt;property id=&quot;20300&quot; value=&quot;Slide 18 - &amp;quot;Are there other groups that recommend exposure levels for diacetyl and substitutes?&amp;quot;&quot;/&gt;&lt;property id=&quot;20307&quot; value=&quot;680&quot;/&gt;&lt;/object&gt;&lt;object type=&quot;3&quot; unique_id=&quot;10022&quot;&gt;&lt;property id=&quot;20148&quot; value=&quot;5&quot;/&gt;&lt;property id=&quot;20300&quot; value=&quot;Slide 19 - &amp;quot;Are there OSHA standards for other flavorings?&amp;quot;&quot;/&gt;&lt;property id=&quot;20307&quot; value=&quot;506&quot;/&gt;&lt;/object&gt;&lt;object type=&quot;3&quot; unique_id=&quot;10023&quot;&gt;&lt;property id=&quot;20148&quot; value=&quot;5&quot;/&gt;&lt;property id=&quot;20300&quot; value=&quot;Slide 20 - &amp;quot;Overview of Flavoring Exposures&amp;#x0D;&amp;#x0A;&amp;#x0D;&amp;#x0A;Training Goals&amp;quot;&quot;/&gt;&lt;property id=&quot;20307&quot; value=&quot;597&quot;/&gt;&lt;/object&gt;&lt;object type=&quot;3&quot; unique_id=&quot;10024&quot;&gt;&lt;property id=&quot;20148&quot; value=&quot;5&quot;/&gt;&lt;property id=&quot;20300&quot; value=&quot;Slide 21 - &amp;quot;Why are exposures hard to predict in flavoring manufacturing?&amp;quot;&quot;/&gt;&lt;property id=&quot;20307&quot; value=&quot;384&quot;/&gt;&lt;/object&gt;&lt;object type=&quot;3&quot; unique_id=&quot;10025&quot;&gt;&lt;property id=&quot;20148&quot; value=&quot;5&quot;/&gt;&lt;property id=&quot;20300&quot; value=&quot;Slide 22 - &amp;quot;Is there a list of flavorings that might be hazardous when inhaled?&amp;quot;&quot;/&gt;&lt;property id=&quot;20307&quot; value=&quot;508&quot;/&gt;&lt;/object&gt;&lt;object type=&quot;3&quot; unique_id=&quot;10026&quot;&gt;&lt;property id=&quot;20148&quot; value=&quot;5&quot;/&gt;&lt;property id=&quot;20300&quot; value=&quot;Slide 23 - &amp;quot;What are the “High Priority” flavorings?&amp;quot;&quot;/&gt;&lt;property id=&quot;20307&quot; value=&quot;590&quot;/&gt;&lt;/object&gt;&lt;object type=&quot;3&quot; unique_id=&quot;10027&quot;&gt;&lt;property id=&quot;20148&quot; value=&quot;5&quot;/&gt;&lt;property id=&quot;20300&quot; value=&quot;Slide 24 - &amp;quot;What about natural flavoring complexes? &amp;quot;&quot;/&gt;&lt;property id=&quot;20307&quot; value=&quot;594&quot;/&gt;&lt;/object&gt;&lt;object type=&quot;3&quot; unique_id=&quot;10028&quot;&gt;&lt;property id=&quot;20148&quot; value=&quot;5&quot;/&gt;&lt;property id=&quot;20300&quot; value=&quot;Slide 25 - &amp;quot;Health Effects and Medical Surveillance&amp;#x0D;&amp;#x0A;&amp;#x0D;&amp;#x0A;Training Objectives&amp;quot;&quot;/&gt;&lt;property id=&quot;20307&quot; value=&quot;691&quot;/&gt;&lt;/object&gt;&lt;object type=&quot;3&quot; unique_id=&quot;10029&quot;&gt;&lt;property id=&quot;20148&quot; value=&quot;5&quot;/&gt;&lt;property id=&quot;20300&quot; value=&quot;Slide 26 - &amp;quot;Definitions&amp;quot;&quot;/&gt;&lt;property id=&quot;20307&quot; value=&quot;692&quot;/&gt;&lt;/object&gt;&lt;object type=&quot;3&quot; unique_id=&quot;10030&quot;&gt;&lt;property id=&quot;20148&quot; value=&quot;5&quot;/&gt;&lt;property id=&quot;20300&quot; value=&quot;Slide 27 - &amp;quot;Airway Simulation Activity&amp;quot;&quot;/&gt;&lt;property id=&quot;20307&quot; value=&quot;693&quot;/&gt;&lt;/object&gt;&lt;object type=&quot;3&quot; unique_id=&quot;10031&quot;&gt;&lt;property id=&quot;20148&quot; value=&quot;5&quot;/&gt;&lt;property id=&quot;20300&quot; value=&quot;Slide 28 - &amp;quot;Respiratory Health Effects&amp;quot;&quot;/&gt;&lt;property id=&quot;20307&quot; value=&quot;694&quot;/&gt;&lt;/object&gt;&lt;object type=&quot;3&quot; unique_id=&quot;10032&quot;&gt;&lt;property id=&quot;20148&quot; value=&quot;5&quot;/&gt;&lt;property id=&quot;20300&quot; value=&quot;Slide 29 - &amp;quot;Airway irritation and airway diseases cause breathing symptoms.&amp;quot;&quot;/&gt;&lt;property id=&quot;20307&quot; value=&quot;695&quot;/&gt;&lt;/object&gt;&lt;object type=&quot;3&quot; unique_id=&quot;10033&quot;&gt;&lt;property id=&quot;20148&quot; value=&quot;5&quot;/&gt;&lt;property id=&quot;20300&quot; value=&quot;Slide 30 - &amp;quot;A medical evaluation is needed to know the cause of the symptoms.&amp;#x0D;&amp;#x0A;&amp;quot;&quot;/&gt;&lt;property id=&quot;20307&quot; value=&quot;696&quot;/&gt;&lt;/object&gt;&lt;object type=&quot;3&quot; unique_id=&quot;10034&quot;&gt;&lt;property id=&quot;20148&quot; value=&quot;5&quot;/&gt;&lt;property id=&quot;20300&quot; value=&quot;Slide 31 - &amp;quot;It is important to find BOS early!&amp;quot;&quot;/&gt;&lt;property id=&quot;20307&quot; value=&quot;697&quot;/&gt;&lt;/object&gt;&lt;object type=&quot;3&quot; unique_id=&quot;10035&quot;&gt;&lt;property id=&quot;20148&quot; value=&quot;5&quot;/&gt;&lt;property id=&quot;20300&quot; value=&quot;Slide 32 - &amp;quot;Flavorings can cause irritation and injury. &amp;quot;&quot;/&gt;&lt;property id=&quot;20307&quot; value=&quot;698&quot;/&gt;&lt;/object&gt;&lt;object type=&quot;3&quot; unique_id=&quot;10036&quot;&gt;&lt;property id=&quot;20148&quot; value=&quot;5&quot;/&gt;&lt;property id=&quot;20300&quot; value=&quot;Slide 33 - &amp;quot;Some flavorings can trigger asthma “attacks”.&amp;quot;&quot;/&gt;&lt;property id=&quot;20307&quot; value=&quot;699&quot;/&gt;&lt;/object&gt;&lt;object type=&quot;3&quot; unique_id=&quot;10037&quot;&gt;&lt;property id=&quot;20148&quot; value=&quot;5&quot;/&gt;&lt;property id=&quot;20300&quot; value=&quot;Slide 34 - &amp;quot;Asthma “attacks” can be triggered in workers who already have asthma.&amp;quot;&quot;/&gt;&lt;property id=&quot;20307&quot; value=&quot;700&quot;/&gt;&lt;/object&gt;&lt;object type=&quot;3&quot; unique_id=&quot;10038&quot;&gt;&lt;property id=&quot;20148&quot; value=&quot;5&quot;/&gt;&lt;property id=&quot;20300&quot; value=&quot;Slide 35 - &amp;quot;Some natural flavorings can cause allergic reactions.&amp;quot;&quot;/&gt;&lt;property id=&quot;20307&quot; value=&quot;701&quot;/&gt;&lt;/object&gt;&lt;object type=&quot;3&quot; unique_id=&quot;10039&quot;&gt;&lt;property id=&quot;20148&quot; value=&quot;5&quot;/&gt;&lt;property id=&quot;20300&quot; value=&quot;Slide 36 - &amp;quot;Bronchiolitis Obliterans Syndrome (BOS) &amp;quot;&quot;/&gt;&lt;property id=&quot;20307&quot; value=&quot;702&quot;/&gt;&lt;/object&gt;&lt;object type=&quot;3&quot; unique_id=&quot;10040&quot;&gt;&lt;property id=&quot;20148&quot; value=&quot;5&quot;/&gt;&lt;property id=&quot;20300&quot; value=&quot;Slide 37 - &amp;quot;It is important to find BOS early!&amp;quot;&quot;/&gt;&lt;property id=&quot;20307&quot; value=&quot;703&quot;/&gt;&lt;/object&gt;&lt;object type=&quot;3&quot; unique_id=&quot;10041&quot;&gt;&lt;property id=&quot;20148&quot; value=&quot;5&quot;/&gt;&lt;property id=&quot;20300&quot; value=&quot;Slide 38 - &amp;quot;Avoid breathing in diacetyl &amp;#x0D;&amp;#x0A;and substitutes.&amp;quot;&quot;/&gt;&lt;property id=&quot;20307&quot; value=&quot;704&quot;/&gt;&lt;/object&gt;&lt;object type=&quot;3&quot; unique_id=&quot;10042&quot;&gt;&lt;property id=&quot;20148&quot; value=&quot;5&quot;/&gt;&lt;property id=&quot;20300&quot; value=&quot;Slide 39 - &amp;quot;It is important to find BOS early!&amp;quot;&quot;/&gt;&lt;property id=&quot;20307&quot; value=&quot;705&quot;/&gt;&lt;/object&gt;&lt;object type=&quot;3&quot; unique_id=&quot;10043&quot;&gt;&lt;property id=&quot;20148&quot; value=&quot;5&quot;/&gt;&lt;property id=&quot;20300&quot; value=&quot;Slide 40 - &amp;quot;Talk to your doctor about your &amp;#x0D;&amp;#x0A;symptoms and your work with flavorings&amp;quot;&quot;/&gt;&lt;property id=&quot;20307&quot; value=&quot;706&quot;/&gt;&lt;/object&gt;&lt;object type=&quot;3&quot; unique_id=&quot;10044&quot;&gt;&lt;property id=&quot;20148&quot; value=&quot;5&quot;/&gt;&lt;property id=&quot;20300&quot; value=&quot;Slide 41 - &amp;quot;Medical Surveillance:&amp;#x0D;&amp;#x0A;Questionnaires and Breathing Tests&amp;quot;&quot;/&gt;&lt;property id=&quot;20307&quot; value=&quot;707&quot;/&gt;&lt;/object&gt;&lt;object type=&quot;3&quot; unique_id=&quot;10045&quot;&gt;&lt;property id=&quot;20148&quot; value=&quot;5&quot;/&gt;&lt;property id=&quot;20300&quot; value=&quot;Slide 42 - &amp;quot;Repeated breathing tests are needed.&amp;quot;&quot;/&gt;&lt;property id=&quot;20307&quot; value=&quot;708&quot;/&gt;&lt;/object&gt;&lt;object type=&quot;3&quot; unique_id=&quot;10046&quot;&gt;&lt;property id=&quot;20148&quot; value=&quot;5&quot;/&gt;&lt;property id=&quot;20300&quot; value=&quot;Slide 43 - &amp;quot;Special tests are needed to diagnose work-related lung disease.&amp;quot;&quot;/&gt;&lt;property id=&quot;20307&quot; value=&quot;709&quot;/&gt;&lt;/object&gt;&lt;object type=&quot;3&quot; unique_id=&quot;10047&quot;&gt;&lt;property id=&quot;20148&quot; value=&quot;5&quot;/&gt;&lt;property id=&quot;20300&quot; value=&quot;Slide 44 - &amp;quot;Protect Your Lungs!&amp;quot;&quot;/&gt;&lt;property id=&quot;20307&quot; value=&quot;710&quot;/&gt;&lt;/object&gt;&lt;object type=&quot;3&quot; unique_id=&quot;10048&quot;&gt;&lt;property id=&quot;20148&quot; value=&quot;5&quot;/&gt;&lt;property id=&quot;20300&quot; value=&quot;Slide 45 - &amp;quot;Health Effects and Medical Surveillance Quiz Bowl&amp;quot;&quot;/&gt;&lt;property id=&quot;20307&quot; value=&quot;711&quot;/&gt;&lt;/object&gt;&lt;object type=&quot;3&quot; unique_id=&quot;10049&quot;&gt;&lt;property id=&quot;20148&quot; value=&quot;5&quot;/&gt;&lt;property id=&quot;20300&quot; value=&quot;Slide 46 - &amp;quot;Health Effects Quiz Bowl&amp;quot;&quot;/&gt;&lt;property id=&quot;20307&quot; value=&quot;712&quot;/&gt;&lt;/object&gt;&lt;object type=&quot;3&quot; unique_id=&quot;10050&quot;&gt;&lt;property id=&quot;20148&quot; value=&quot;5&quot;/&gt;&lt;property id=&quot;20300&quot; value=&quot;Slide 47 - &amp;quot;Health Effects Quiz Bowl&amp;quot;&quot;/&gt;&lt;property id=&quot;20307&quot; value=&quot;713&quot;/&gt;&lt;/object&gt;&lt;object type=&quot;3&quot; unique_id=&quot;10052&quot;&gt;&lt;property id=&quot;20148&quot; value=&quot;5&quot;/&gt;&lt;property id=&quot;20300&quot; value=&quot;Slide 50 - &amp;quot;Health Effects Quiz Bowl&amp;quot;&quot;/&gt;&lt;property id=&quot;20307&quot; value=&quot;715&quot;/&gt;&lt;/object&gt;&lt;object type=&quot;3&quot; unique_id=&quot;10053&quot;&gt;&lt;property id=&quot;20148&quot; value=&quot;5&quot;/&gt;&lt;property id=&quot;20300&quot; value=&quot;Slide 53 - &amp;quot;Health Effects Quiz Bowl&amp;quot;&quot;/&gt;&lt;property id=&quot;20307&quot; value=&quot;716&quot;/&gt;&lt;/object&gt;&lt;object type=&quot;3&quot; unique_id=&quot;10054&quot;&gt;&lt;property id=&quot;20148&quot; value=&quot;5&quot;/&gt;&lt;property id=&quot;20300&quot; value=&quot;Slide 49 - &amp;quot;Health Effects Quiz Bowl&amp;quot;&quot;/&gt;&lt;property id=&quot;20307&quot; value=&quot;717&quot;/&gt;&lt;/object&gt;&lt;object type=&quot;3&quot; unique_id=&quot;10055&quot;&gt;&lt;property id=&quot;20148&quot; value=&quot;5&quot;/&gt;&lt;property id=&quot;20300&quot; value=&quot;Slide 52 - &amp;quot;Health Effects Quiz Bowl&amp;quot;&quot;/&gt;&lt;property id=&quot;20307&quot; value=&quot;718&quot;/&gt;&lt;/object&gt;&lt;object type=&quot;3&quot; unique_id=&quot;10056&quot;&gt;&lt;property id=&quot;20148&quot; value=&quot;5&quot;/&gt;&lt;property id=&quot;20300&quot; value=&quot;Slide 51 - &amp;quot;Health Effects Quiz Bowl&amp;quot;&quot;/&gt;&lt;property id=&quot;20307&quot; value=&quot;719&quot;/&gt;&lt;/object&gt;&lt;object type=&quot;3&quot; unique_id=&quot;10057&quot;&gt;&lt;property id=&quot;20148&quot; value=&quot;5&quot;/&gt;&lt;property id=&quot;20300&quot; value=&quot;Slide 54 - &amp;quot;Health Effects Quiz Bowl&amp;quot;&quot;/&gt;&lt;property id=&quot;20307&quot; value=&quot;720&quot;/&gt;&lt;/object&gt;&lt;object type=&quot;3&quot; unique_id=&quot;10058&quot;&gt;&lt;property id=&quot;20148&quot; value=&quot;5&quot;/&gt;&lt;property id=&quot;20300&quot; value=&quot;Slide 55 - &amp;quot;Flavoring &amp;#x0D;&amp;#x0A;Exposure Recognition and Control&amp;#x0D;&amp;#x0A;&amp;#x0D;&amp;#x0A;Training Goals&amp;quot;&quot;/&gt;&lt;property id=&quot;20307&quot; value=&quot;511&quot;/&gt;&lt;/object&gt;&lt;object type=&quot;3&quot; unique_id=&quot;10059&quot;&gt;&lt;property id=&quot;20148&quot; value=&quot;5&quot;/&gt;&lt;property id=&quot;20300&quot; value=&quot;Slide 57 - &amp;quot;What does exposure to flavorings look like?&amp;quot;&quot;/&gt;&lt;property id=&quot;20307&quot; value=&quot;577&quot;/&gt;&lt;/object&gt;&lt;object type=&quot;3&quot; unique_id=&quot;10060&quot;&gt;&lt;property id=&quot;20148&quot; value=&quot;5&quot;/&gt;&lt;property id=&quot;20300&quot; value=&quot;Slide 58 - &amp;quot;How are exposures measured?&amp;quot;&quot;/&gt;&lt;property id=&quot;20307&quot; value=&quot;514&quot;/&gt;&lt;/object&gt;&lt;object type=&quot;3&quot; unique_id=&quot;10061&quot;&gt;&lt;property id=&quot;20148&quot; value=&quot;5&quot;/&gt;&lt;property id=&quot;20300&quot; value=&quot;Slide 59 - &amp;quot;What does the level of exposure depend on?&amp;quot;&quot;/&gt;&lt;property id=&quot;20307&quot; value=&quot;574&quot;/&gt;&lt;/object&gt;&lt;object type=&quot;3&quot; unique_id=&quot;10062&quot;&gt;&lt;property id=&quot;20148&quot; value=&quot;5&quot;/&gt;&lt;property id=&quot;20300&quot; value=&quot;Slide 60 - &amp;quot;What levels of diacetyl have&amp;#x0D;&amp;#x0A;been measured in flavorings?&amp;quot;&quot;/&gt;&lt;property id=&quot;20307&quot; value=&quot;687&quot;/&gt;&lt;/object&gt;&lt;object type=&quot;3&quot; unique_id=&quot;10063&quot;&gt;&lt;property id=&quot;20148&quot; value=&quot;5&quot;/&gt;&lt;property id=&quot;20300&quot; value=&quot;Slide 56 - &amp;quot;How do I know if it is hazardous?&amp;quot;&quot;/&gt;&lt;property id=&quot;20307&quot; value=&quot;598&quot;/&gt;&lt;/object&gt;&lt;object type=&quot;3&quot; unique_id=&quot;10064&quot;&gt;&lt;property id=&quot;20148&quot; value=&quot;5&quot;/&gt;&lt;property id=&quot;20300&quot; value=&quot;Slide 61 - &amp;quot;How are flavoring exposures controlled?&amp;quot;&quot;/&gt;&lt;property id=&quot;20307&quot; value=&quot;681&quot;/&gt;&lt;/object&gt;&lt;object type=&quot;3&quot; unique_id=&quot;10065&quot;&gt;&lt;property id=&quot;20148&quot; value=&quot;5&quot;/&gt;&lt;property id=&quot;20300&quot; value=&quot;Slide 62 - &amp;quot;Does substitution work?&amp;quot;&quot;/&gt;&lt;property id=&quot;20307&quot; value=&quot;683&quot;/&gt;&lt;/object&gt;&lt;object type=&quot;3&quot; unique_id=&quot;10066&quot;&gt;&lt;property id=&quot;20148&quot; value=&quot;5&quot;/&gt;&lt;property id=&quot;20300&quot; value=&quot;Slide 63 - &amp;quot;What is the best solution?&amp;quot;&quot;/&gt;&lt;property id=&quot;20307&quot; value=&quot;581&quot;/&gt;&lt;/object&gt;&lt;object type=&quot;3&quot; unique_id=&quot;10067&quot;&gt;&lt;property id=&quot;20148&quot; value=&quot;5&quot;/&gt;&lt;property id=&quot;20300&quot; value=&quot;Slide 64 - &amp;quot;What is the next best solution?&amp;quot;&quot;/&gt;&lt;property id=&quot;20307&quot; value=&quot;684&quot;/&gt;&lt;/object&gt;&lt;object type=&quot;3&quot; unique_id=&quot;10068&quot;&gt;&lt;property id=&quot;20148&quot; value=&quot;5&quot;/&gt;&lt;property id=&quot;20300&quot; value=&quot;Slide 65 - &amp;quot;What is process isolation?&amp;quot;&quot;/&gt;&lt;property id=&quot;20307&quot; value=&quot;582&quot;/&gt;&lt;/object&gt;&lt;object type=&quot;3&quot; unique_id=&quot;10069&quot;&gt;&lt;property id=&quot;20148&quot; value=&quot;5&quot;/&gt;&lt;property id=&quot;20300&quot; value=&quot;Slide 66 - &amp;quot;What is local exhaust ventilation?&amp;quot;&quot;/&gt;&lt;property id=&quot;20307&quot; value=&quot;583&quot;/&gt;&lt;/object&gt;&lt;object type=&quot;3&quot; unique_id=&quot;10070&quot;&gt;&lt;property id=&quot;20148&quot; value=&quot;5&quot;/&gt;&lt;property id=&quot;20300&quot; value=&quot;Slide 67 - &amp;quot;Does ventilation reduce exposure?&amp;quot;&quot;/&gt;&lt;property id=&quot;20307&quot; value=&quot;686&quot;/&gt;&lt;/object&gt;&lt;object type=&quot;3&quot; unique_id=&quot;10071&quot;&gt;&lt;property id=&quot;20148&quot; value=&quot;5&quot;/&gt;&lt;property id=&quot;20300&quot; value=&quot;Slide 68 - &amp;quot;Ventilation Activity&amp;quot;&quot;/&gt;&lt;property id=&quot;20307&quot; value=&quot;601&quot;/&gt;&lt;/object&gt;&lt;object type=&quot;3&quot; unique_id=&quot;10072&quot;&gt;&lt;property id=&quot;20148&quot; value=&quot;5&quot;/&gt;&lt;property id=&quot;20300&quot; value=&quot;Slide 69 - &amp;quot;How do I use ventilation correctly?&amp;quot;&quot;/&gt;&lt;property id=&quot;20307&quot; value=&quot;596&quot;/&gt;&lt;/object&gt;&lt;object type=&quot;3&quot; unique_id=&quot;10073&quot;&gt;&lt;property id=&quot;20148&quot; value=&quot;5&quot;/&gt;&lt;property id=&quot;20300&quot; value=&quot;Slide 70 - &amp;quot;What can I do to reduce exposure?&amp;quot;&quot;/&gt;&lt;property id=&quot;20307&quot; value=&quot;585&quot;/&gt;&lt;/object&gt;&lt;object type=&quot;3&quot; unique_id=&quot;10074&quot;&gt;&lt;property id=&quot;20148&quot; value=&quot;5&quot;/&gt;&lt;property id=&quot;20300&quot; value=&quot;Slide 71 - &amp;quot;What if I am a laboratory worker?&amp;quot;&quot;/&gt;&lt;property id=&quot;20307&quot; value=&quot;688&quot;/&gt;&lt;/object&gt;&lt;object type=&quot;3&quot; unique_id=&quot;10075&quot;&gt;&lt;property id=&quot;20148&quot; value=&quot;5&quot;/&gt;&lt;property id=&quot;20300&quot; value=&quot;Slide 72 - &amp;quot;What about cleaning?&amp;quot;&quot;/&gt;&lt;property id=&quot;20307&quot; value=&quot;586&quot;/&gt;&lt;/object&gt;&lt;object type=&quot;3&quot; unique_id=&quot;10076&quot;&gt;&lt;property id=&quot;20148&quot; value=&quot;5&quot;/&gt;&lt;property id=&quot;20300&quot; value=&quot;Slide 73 - &amp;quot;When should I use a respirator?&amp;quot;&quot;/&gt;&lt;property id=&quot;20307&quot; value=&quot;587&quot;/&gt;&lt;/object&gt;&lt;object type=&quot;3&quot; unique_id=&quot;10077&quot;&gt;&lt;property id=&quot;20148&quot; value=&quot;5&quot;/&gt;&lt;property id=&quot;20300&quot; value=&quot;Slide 74 - &amp;quot;How do I know my respirator is working?&amp;quot;&quot;/&gt;&lt;property id=&quot;20307&quot; value=&quot;685&quot;/&gt;&lt;/object&gt;&lt;object type=&quot;3&quot; unique_id=&quot;10078&quot;&gt;&lt;property id=&quot;20148&quot; value=&quot;5&quot;/&gt;&lt;property id=&quot;20300&quot; value=&quot;Slide 75 - &amp;quot;What about skin and eye protection?&amp;quot;&quot;/&gt;&lt;property id=&quot;20307&quot; value=&quot;539&quot;/&gt;&lt;/object&gt;&lt;object type=&quot;3&quot; unique_id=&quot;10079&quot;&gt;&lt;property id=&quot;20148&quot; value=&quot;5&quot;/&gt;&lt;property id=&quot;20300&quot; value=&quot;Slide 76 - &amp;quot;How does it all fit together?&amp;quot;&quot;/&gt;&lt;property id=&quot;20307&quot; value=&quot;690&quot;/&gt;&lt;/object&gt;&lt;object type=&quot;3&quot; unique_id=&quot;10080&quot;&gt;&lt;property id=&quot;20148&quot; value=&quot;5&quot;/&gt;&lt;property id=&quot;20300&quot; value=&quot;Slide 77 - &amp;quot;Flavoring Exposure Quiz Bowl&amp;quot;&quot;/&gt;&lt;property id=&quot;20307&quot; value=&quot;643&quot;/&gt;&lt;/object&gt;&lt;object type=&quot;3&quot; unique_id=&quot;10081&quot;&gt;&lt;property id=&quot;20148&quot; value=&quot;5&quot;/&gt;&lt;property id=&quot;20300&quot; value=&quot;Slide 78 - &amp;quot;Flavoring Exposure Quiz Bowl&amp;quot;&quot;/&gt;&lt;property id=&quot;20307&quot; value=&quot;644&quot;/&gt;&lt;/object&gt;&lt;object type=&quot;3&quot; unique_id=&quot;10082&quot;&gt;&lt;property id=&quot;20148&quot; value=&quot;5&quot;/&gt;&lt;property id=&quot;20300&quot; value=&quot;Slide 79 - &amp;quot;Flavoring Exposure Quiz Bowl&amp;quot;&quot;/&gt;&lt;property id=&quot;20307&quot; value=&quot;645&quot;/&gt;&lt;/object&gt;&lt;object type=&quot;3&quot; unique_id=&quot;10083&quot;&gt;&lt;property id=&quot;20148&quot; value=&quot;5&quot;/&gt;&lt;property id=&quot;20300&quot; value=&quot;Slide 80 - &amp;quot;Flavoring Exposure Quiz Bowl&amp;quot;&quot;/&gt;&lt;property id=&quot;20307&quot; value=&quot;646&quot;/&gt;&lt;/object&gt;&lt;object type=&quot;3&quot; unique_id=&quot;10084&quot;&gt;&lt;property id=&quot;20148&quot; value=&quot;5&quot;/&gt;&lt;property id=&quot;20300&quot; value=&quot;Slide 81 - &amp;quot;Flavoring Exposure Quiz Bowl&amp;quot;&quot;/&gt;&lt;property id=&quot;20307&quot; value=&quot;647&quot;/&gt;&lt;/object&gt;&lt;object type=&quot;3&quot; unique_id=&quot;10085&quot;&gt;&lt;property id=&quot;20148&quot; value=&quot;5&quot;/&gt;&lt;property id=&quot;20300&quot; value=&quot;Slide 82 - &amp;quot;Flavoring Exposure Quiz Bowl&amp;quot;&quot;/&gt;&lt;property id=&quot;20307&quot; value=&quot;648&quot;/&gt;&lt;/object&gt;&lt;object type=&quot;3&quot; unique_id=&quot;10086&quot;&gt;&lt;property id=&quot;20148&quot; value=&quot;5&quot;/&gt;&lt;property id=&quot;20300&quot; value=&quot;Slide 83 - &amp;quot;Flavoring Exposure Quiz Bowl&amp;quot;&quot;/&gt;&lt;property id=&quot;20307&quot; value=&quot;649&quot;/&gt;&lt;/object&gt;&lt;object type=&quot;3&quot; unique_id=&quot;10087&quot;&gt;&lt;property id=&quot;20148&quot; value=&quot;5&quot;/&gt;&lt;property id=&quot;20300&quot; value=&quot;Slide 84 - &amp;quot;Flavoring Exposure Quiz Bowl&amp;quot;&quot;/&gt;&lt;property id=&quot;20307&quot; value=&quot;650&quot;/&gt;&lt;/object&gt;&lt;object type=&quot;3&quot; unique_id=&quot;10088&quot;&gt;&lt;property id=&quot;20148&quot; value=&quot;5&quot;/&gt;&lt;property id=&quot;20300&quot; value=&quot;Slide 85 - &amp;quot;Flavoring Exposure Quiz Bowl&amp;quot;&quot;/&gt;&lt;property id=&quot;20307&quot; value=&quot;651&quot;/&gt;&lt;/object&gt;&lt;object type=&quot;3&quot; unique_id=&quot;10089&quot;&gt;&lt;property id=&quot;20148&quot; value=&quot;5&quot;/&gt;&lt;property id=&quot;20300&quot; value=&quot;Slide 86 - &amp;quot;Flavoring Exposure Quiz Bowl&amp;quot;&quot;/&gt;&lt;property id=&quot;20307&quot; value=&quot;652&quot;/&gt;&lt;/object&gt;&lt;object type=&quot;3&quot; unique_id=&quot;10090&quot;&gt;&lt;property id=&quot;20148&quot; value=&quot;5&quot;/&gt;&lt;property id=&quot;20300&quot; value=&quot;Slide 87&quot;/&gt;&lt;property id=&quot;20307&quot; value=&quot;602&quot;/&gt;&lt;/object&gt;&lt;object type=&quot;3&quot; unique_id=&quot;10536&quot;&gt;&lt;property id=&quot;20148&quot; value=&quot;5&quot;/&gt;&lt;property id=&quot;20300&quot; value=&quot;Slide 48 - &amp;quot;Health Effects Quiz Bowl&amp;quot;&quot;/&gt;&lt;property id=&quot;20307&quot; value=&quot;721&quot;/&gt;&lt;/object&gt;&lt;/object&gt;&lt;/object&gt;&lt;/database&gt;"/>
</p:tagLst>
</file>

<file path=ppt/tags/tag10.xml><?xml version="1.0" encoding="utf-8"?>
<p:tagLst xmlns:a="http://schemas.openxmlformats.org/drawingml/2006/main" xmlns:r="http://schemas.openxmlformats.org/officeDocument/2006/relationships" xmlns:p="http://schemas.openxmlformats.org/presentationml/2006/main">
  <p:tag name="KPI_HAS_CHART" val="false"/>
</p:tagLst>
</file>

<file path=ppt/tags/tag11.xml><?xml version="1.0" encoding="utf-8"?>
<p:tagLst xmlns:a="http://schemas.openxmlformats.org/drawingml/2006/main" xmlns:r="http://schemas.openxmlformats.org/officeDocument/2006/relationships" xmlns:p="http://schemas.openxmlformats.org/presentationml/2006/main">
  <p:tag name="KPI_HAS_CHART" val="false"/>
</p:tagLst>
</file>

<file path=ppt/tags/tag12.xml><?xml version="1.0" encoding="utf-8"?>
<p:tagLst xmlns:a="http://schemas.openxmlformats.org/drawingml/2006/main" xmlns:r="http://schemas.openxmlformats.org/officeDocument/2006/relationships" xmlns:p="http://schemas.openxmlformats.org/presentationml/2006/main">
  <p:tag name="KPI_HAS_CHART" val="false"/>
</p:tagLst>
</file>

<file path=ppt/tags/tag13.xml><?xml version="1.0" encoding="utf-8"?>
<p:tagLst xmlns:a="http://schemas.openxmlformats.org/drawingml/2006/main" xmlns:r="http://schemas.openxmlformats.org/officeDocument/2006/relationships" xmlns:p="http://schemas.openxmlformats.org/presentationml/2006/main">
  <p:tag name="KPI_HAS_CHART" val="false"/>
</p:tagLst>
</file>

<file path=ppt/tags/tag14.xml><?xml version="1.0" encoding="utf-8"?>
<p:tagLst xmlns:a="http://schemas.openxmlformats.org/drawingml/2006/main" xmlns:r="http://schemas.openxmlformats.org/officeDocument/2006/relationships" xmlns:p="http://schemas.openxmlformats.org/presentationml/2006/main">
  <p:tag name="KPI_HAS_CHART" val="false"/>
</p:tagLst>
</file>

<file path=ppt/tags/tag15.xml><?xml version="1.0" encoding="utf-8"?>
<p:tagLst xmlns:a="http://schemas.openxmlformats.org/drawingml/2006/main" xmlns:r="http://schemas.openxmlformats.org/officeDocument/2006/relationships" xmlns:p="http://schemas.openxmlformats.org/presentationml/2006/main">
  <p:tag name="KPI_HAS_CHART" val="false"/>
</p:tagLst>
</file>

<file path=ppt/tags/tag16.xml><?xml version="1.0" encoding="utf-8"?>
<p:tagLst xmlns:a="http://schemas.openxmlformats.org/drawingml/2006/main" xmlns:r="http://schemas.openxmlformats.org/officeDocument/2006/relationships" xmlns:p="http://schemas.openxmlformats.org/presentationml/2006/main">
  <p:tag name="KPI_HAS_CHART" val="false"/>
</p:tagLst>
</file>

<file path=ppt/tags/tag17.xml><?xml version="1.0" encoding="utf-8"?>
<p:tagLst xmlns:a="http://schemas.openxmlformats.org/drawingml/2006/main" xmlns:r="http://schemas.openxmlformats.org/officeDocument/2006/relationships" xmlns:p="http://schemas.openxmlformats.org/presentationml/2006/main">
  <p:tag name="KPI_HAS_CHART" val="false"/>
</p:tagLst>
</file>

<file path=ppt/tags/tag18.xml><?xml version="1.0" encoding="utf-8"?>
<p:tagLst xmlns:a="http://schemas.openxmlformats.org/drawingml/2006/main" xmlns:r="http://schemas.openxmlformats.org/officeDocument/2006/relationships" xmlns:p="http://schemas.openxmlformats.org/presentationml/2006/main">
  <p:tag name="KPI_HAS_CHART" val="false"/>
</p:tagLst>
</file>

<file path=ppt/tags/tag19.xml><?xml version="1.0" encoding="utf-8"?>
<p:tagLst xmlns:a="http://schemas.openxmlformats.org/drawingml/2006/main" xmlns:r="http://schemas.openxmlformats.org/officeDocument/2006/relationships" xmlns:p="http://schemas.openxmlformats.org/presentationml/2006/main">
  <p:tag name="KPI_HAS_CHART" val="false"/>
</p:tagLst>
</file>

<file path=ppt/tags/tag2.xml><?xml version="1.0" encoding="utf-8"?>
<p:tagLst xmlns:a="http://schemas.openxmlformats.org/drawingml/2006/main" xmlns:r="http://schemas.openxmlformats.org/officeDocument/2006/relationships" xmlns:p="http://schemas.openxmlformats.org/presentationml/2006/main">
  <p:tag name="KPICLOCKTEMPLATE" val="true"/>
  <p:tag name="KPISTOPSPOLLING" val="true"/>
</p:tagLst>
</file>

<file path=ppt/tags/tag20.xml><?xml version="1.0" encoding="utf-8"?>
<p:tagLst xmlns:a="http://schemas.openxmlformats.org/drawingml/2006/main" xmlns:r="http://schemas.openxmlformats.org/officeDocument/2006/relationships" xmlns:p="http://schemas.openxmlformats.org/presentationml/2006/main">
  <p:tag name="KPI_HAS_CHART" val="false"/>
</p:tagLst>
</file>

<file path=ppt/tags/tag21.xml><?xml version="1.0" encoding="utf-8"?>
<p:tagLst xmlns:a="http://schemas.openxmlformats.org/drawingml/2006/main" xmlns:r="http://schemas.openxmlformats.org/officeDocument/2006/relationships" xmlns:p="http://schemas.openxmlformats.org/presentationml/2006/main">
  <p:tag name="KPI_HAS_CHART" val="false"/>
</p:tagLst>
</file>

<file path=ppt/tags/tag22.xml><?xml version="1.0" encoding="utf-8"?>
<p:tagLst xmlns:a="http://schemas.openxmlformats.org/drawingml/2006/main" xmlns:r="http://schemas.openxmlformats.org/officeDocument/2006/relationships" xmlns:p="http://schemas.openxmlformats.org/presentationml/2006/main">
  <p:tag name="KPI_HAS_CHART" val="false"/>
</p:tagLst>
</file>

<file path=ppt/tags/tag23.xml><?xml version="1.0" encoding="utf-8"?>
<p:tagLst xmlns:a="http://schemas.openxmlformats.org/drawingml/2006/main" xmlns:r="http://schemas.openxmlformats.org/officeDocument/2006/relationships" xmlns:p="http://schemas.openxmlformats.org/presentationml/2006/main">
  <p:tag name="KPI_HAS_CHART" val="false"/>
</p:tagLst>
</file>

<file path=ppt/tags/tag24.xml><?xml version="1.0" encoding="utf-8"?>
<p:tagLst xmlns:a="http://schemas.openxmlformats.org/drawingml/2006/main" xmlns:r="http://schemas.openxmlformats.org/officeDocument/2006/relationships" xmlns:p="http://schemas.openxmlformats.org/presentationml/2006/main">
  <p:tag name="KPI_HAS_CHART" val="false"/>
</p:tagLst>
</file>

<file path=ppt/tags/tag25.xml><?xml version="1.0" encoding="utf-8"?>
<p:tagLst xmlns:a="http://schemas.openxmlformats.org/drawingml/2006/main" xmlns:r="http://schemas.openxmlformats.org/officeDocument/2006/relationships" xmlns:p="http://schemas.openxmlformats.org/presentationml/2006/main">
  <p:tag name="KPI_HAS_CHART" val="false"/>
</p:tagLst>
</file>

<file path=ppt/tags/tag26.xml><?xml version="1.0" encoding="utf-8"?>
<p:tagLst xmlns:a="http://schemas.openxmlformats.org/drawingml/2006/main" xmlns:r="http://schemas.openxmlformats.org/officeDocument/2006/relationships" xmlns:p="http://schemas.openxmlformats.org/presentationml/2006/main">
  <p:tag name="KPI_HAS_CHART" val="false"/>
</p:tagLst>
</file>

<file path=ppt/tags/tag27.xml><?xml version="1.0" encoding="utf-8"?>
<p:tagLst xmlns:a="http://schemas.openxmlformats.org/drawingml/2006/main" xmlns:r="http://schemas.openxmlformats.org/officeDocument/2006/relationships" xmlns:p="http://schemas.openxmlformats.org/presentationml/2006/main">
  <p:tag name="KPI_HAS_CHART" val="false"/>
</p:tagLst>
</file>

<file path=ppt/tags/tag28.xml><?xml version="1.0" encoding="utf-8"?>
<p:tagLst xmlns:a="http://schemas.openxmlformats.org/drawingml/2006/main" xmlns:r="http://schemas.openxmlformats.org/officeDocument/2006/relationships" xmlns:p="http://schemas.openxmlformats.org/presentationml/2006/main">
  <p:tag name="KPI_HAS_CHART" val="false"/>
</p:tagLst>
</file>

<file path=ppt/tags/tag29.xml><?xml version="1.0" encoding="utf-8"?>
<p:tagLst xmlns:a="http://schemas.openxmlformats.org/drawingml/2006/main" xmlns:r="http://schemas.openxmlformats.org/officeDocument/2006/relationships" xmlns:p="http://schemas.openxmlformats.org/presentationml/2006/main">
  <p:tag name="KPI_HAS_CHART" val="false"/>
</p:tagLst>
</file>

<file path=ppt/tags/tag3.xml><?xml version="1.0" encoding="utf-8"?>
<p:tagLst xmlns:a="http://schemas.openxmlformats.org/drawingml/2006/main" xmlns:r="http://schemas.openxmlformats.org/officeDocument/2006/relationships" xmlns:p="http://schemas.openxmlformats.org/presentationml/2006/main">
  <p:tag name="KPI_HAS_CHART" val="false"/>
</p:tagLst>
</file>

<file path=ppt/tags/tag30.xml><?xml version="1.0" encoding="utf-8"?>
<p:tagLst xmlns:a="http://schemas.openxmlformats.org/drawingml/2006/main" xmlns:r="http://schemas.openxmlformats.org/officeDocument/2006/relationships" xmlns:p="http://schemas.openxmlformats.org/presentationml/2006/main">
  <p:tag name="KPI_HAS_CHART" val="false"/>
</p:tagLst>
</file>

<file path=ppt/tags/tag31.xml><?xml version="1.0" encoding="utf-8"?>
<p:tagLst xmlns:a="http://schemas.openxmlformats.org/drawingml/2006/main" xmlns:r="http://schemas.openxmlformats.org/officeDocument/2006/relationships" xmlns:p="http://schemas.openxmlformats.org/presentationml/2006/main">
  <p:tag name="KPI_HAS_CHART" val="false"/>
</p:tagLst>
</file>

<file path=ppt/tags/tag32.xml><?xml version="1.0" encoding="utf-8"?>
<p:tagLst xmlns:a="http://schemas.openxmlformats.org/drawingml/2006/main" xmlns:r="http://schemas.openxmlformats.org/officeDocument/2006/relationships" xmlns:p="http://schemas.openxmlformats.org/presentationml/2006/main">
  <p:tag name="KPI_HAS_CHART" val="false"/>
</p:tagLst>
</file>

<file path=ppt/tags/tag33.xml><?xml version="1.0" encoding="utf-8"?>
<p:tagLst xmlns:a="http://schemas.openxmlformats.org/drawingml/2006/main" xmlns:r="http://schemas.openxmlformats.org/officeDocument/2006/relationships" xmlns:p="http://schemas.openxmlformats.org/presentationml/2006/main">
  <p:tag name="KPI_HAS_CHART" val="false"/>
</p:tagLst>
</file>

<file path=ppt/tags/tag34.xml><?xml version="1.0" encoding="utf-8"?>
<p:tagLst xmlns:a="http://schemas.openxmlformats.org/drawingml/2006/main" xmlns:r="http://schemas.openxmlformats.org/officeDocument/2006/relationships" xmlns:p="http://schemas.openxmlformats.org/presentationml/2006/main">
  <p:tag name="KPI_HAS_CHART" val="false"/>
</p:tagLst>
</file>

<file path=ppt/tags/tag35.xml><?xml version="1.0" encoding="utf-8"?>
<p:tagLst xmlns:a="http://schemas.openxmlformats.org/drawingml/2006/main" xmlns:r="http://schemas.openxmlformats.org/officeDocument/2006/relationships" xmlns:p="http://schemas.openxmlformats.org/presentationml/2006/main">
  <p:tag name="KPI_HAS_CHART" val="false"/>
</p:tagLst>
</file>

<file path=ppt/tags/tag36.xml><?xml version="1.0" encoding="utf-8"?>
<p:tagLst xmlns:a="http://schemas.openxmlformats.org/drawingml/2006/main" xmlns:r="http://schemas.openxmlformats.org/officeDocument/2006/relationships" xmlns:p="http://schemas.openxmlformats.org/presentationml/2006/main">
  <p:tag name="KPI_HAS_CHART" val="false"/>
</p:tagLst>
</file>

<file path=ppt/tags/tag37.xml><?xml version="1.0" encoding="utf-8"?>
<p:tagLst xmlns:a="http://schemas.openxmlformats.org/drawingml/2006/main" xmlns:r="http://schemas.openxmlformats.org/officeDocument/2006/relationships" xmlns:p="http://schemas.openxmlformats.org/presentationml/2006/main">
  <p:tag name="KPI_HAS_CHART" val="false"/>
</p:tagLst>
</file>

<file path=ppt/tags/tag38.xml><?xml version="1.0" encoding="utf-8"?>
<p:tagLst xmlns:a="http://schemas.openxmlformats.org/drawingml/2006/main" xmlns:r="http://schemas.openxmlformats.org/officeDocument/2006/relationships" xmlns:p="http://schemas.openxmlformats.org/presentationml/2006/main">
  <p:tag name="KPI_HAS_CHART" val="false"/>
</p:tagLst>
</file>

<file path=ppt/tags/tag39.xml><?xml version="1.0" encoding="utf-8"?>
<p:tagLst xmlns:a="http://schemas.openxmlformats.org/drawingml/2006/main" xmlns:r="http://schemas.openxmlformats.org/officeDocument/2006/relationships" xmlns:p="http://schemas.openxmlformats.org/presentationml/2006/main">
  <p:tag name="KPI_HAS_CHART" val="false"/>
</p:tagLst>
</file>

<file path=ppt/tags/tag4.xml><?xml version="1.0" encoding="utf-8"?>
<p:tagLst xmlns:a="http://schemas.openxmlformats.org/drawingml/2006/main" xmlns:r="http://schemas.openxmlformats.org/officeDocument/2006/relationships" xmlns:p="http://schemas.openxmlformats.org/presentationml/2006/main">
  <p:tag name="KPI_HAS_CHART" val="false"/>
</p:tagLst>
</file>

<file path=ppt/tags/tag40.xml><?xml version="1.0" encoding="utf-8"?>
<p:tagLst xmlns:a="http://schemas.openxmlformats.org/drawingml/2006/main" xmlns:r="http://schemas.openxmlformats.org/officeDocument/2006/relationships" xmlns:p="http://schemas.openxmlformats.org/presentationml/2006/main">
  <p:tag name="KPI_HAS_CHART" val="false"/>
</p:tagLst>
</file>

<file path=ppt/tags/tag41.xml><?xml version="1.0" encoding="utf-8"?>
<p:tagLst xmlns:a="http://schemas.openxmlformats.org/drawingml/2006/main" xmlns:r="http://schemas.openxmlformats.org/officeDocument/2006/relationships" xmlns:p="http://schemas.openxmlformats.org/presentationml/2006/main">
  <p:tag name="KPI_HAS_CHART" val="false"/>
</p:tagLst>
</file>

<file path=ppt/tags/tag42.xml><?xml version="1.0" encoding="utf-8"?>
<p:tagLst xmlns:a="http://schemas.openxmlformats.org/drawingml/2006/main" xmlns:r="http://schemas.openxmlformats.org/officeDocument/2006/relationships" xmlns:p="http://schemas.openxmlformats.org/presentationml/2006/main">
  <p:tag name="KPI_HAS_CHART" val="false"/>
</p:tagLst>
</file>

<file path=ppt/tags/tag43.xml><?xml version="1.0" encoding="utf-8"?>
<p:tagLst xmlns:a="http://schemas.openxmlformats.org/drawingml/2006/main" xmlns:r="http://schemas.openxmlformats.org/officeDocument/2006/relationships" xmlns:p="http://schemas.openxmlformats.org/presentationml/2006/main">
  <p:tag name="KPI_HAS_CHART" val="false"/>
</p:tagLst>
</file>

<file path=ppt/tags/tag44.xml><?xml version="1.0" encoding="utf-8"?>
<p:tagLst xmlns:a="http://schemas.openxmlformats.org/drawingml/2006/main" xmlns:r="http://schemas.openxmlformats.org/officeDocument/2006/relationships" xmlns:p="http://schemas.openxmlformats.org/presentationml/2006/main">
  <p:tag name="KPI_HAS_CHART" val="false"/>
</p:tagLst>
</file>

<file path=ppt/tags/tag45.xml><?xml version="1.0" encoding="utf-8"?>
<p:tagLst xmlns:a="http://schemas.openxmlformats.org/drawingml/2006/main" xmlns:r="http://schemas.openxmlformats.org/officeDocument/2006/relationships" xmlns:p="http://schemas.openxmlformats.org/presentationml/2006/main">
  <p:tag name="KPI_HAS_CHART" val="false"/>
</p:tagLst>
</file>

<file path=ppt/tags/tag46.xml><?xml version="1.0" encoding="utf-8"?>
<p:tagLst xmlns:a="http://schemas.openxmlformats.org/drawingml/2006/main" xmlns:r="http://schemas.openxmlformats.org/officeDocument/2006/relationships" xmlns:p="http://schemas.openxmlformats.org/presentationml/2006/main">
  <p:tag name="KPI_HAS_CHART" val="false"/>
</p:tagLst>
</file>

<file path=ppt/tags/tag47.xml><?xml version="1.0" encoding="utf-8"?>
<p:tagLst xmlns:a="http://schemas.openxmlformats.org/drawingml/2006/main" xmlns:r="http://schemas.openxmlformats.org/officeDocument/2006/relationships" xmlns:p="http://schemas.openxmlformats.org/presentationml/2006/main">
  <p:tag name="KPI_HAS_CHART" val="false"/>
</p:tagLst>
</file>

<file path=ppt/tags/tag48.xml><?xml version="1.0" encoding="utf-8"?>
<p:tagLst xmlns:a="http://schemas.openxmlformats.org/drawingml/2006/main" xmlns:r="http://schemas.openxmlformats.org/officeDocument/2006/relationships" xmlns:p="http://schemas.openxmlformats.org/presentationml/2006/main">
  <p:tag name="KPI_HAS_CHART" val="false"/>
</p:tagLst>
</file>

<file path=ppt/tags/tag49.xml><?xml version="1.0" encoding="utf-8"?>
<p:tagLst xmlns:a="http://schemas.openxmlformats.org/drawingml/2006/main" xmlns:r="http://schemas.openxmlformats.org/officeDocument/2006/relationships" xmlns:p="http://schemas.openxmlformats.org/presentationml/2006/main">
  <p:tag name="KPI_HAS_CHART" val="false"/>
</p:tagLst>
</file>

<file path=ppt/tags/tag5.xml><?xml version="1.0" encoding="utf-8"?>
<p:tagLst xmlns:a="http://schemas.openxmlformats.org/drawingml/2006/main" xmlns:r="http://schemas.openxmlformats.org/officeDocument/2006/relationships" xmlns:p="http://schemas.openxmlformats.org/presentationml/2006/main">
  <p:tag name="KPI_HAS_CHART" val="false"/>
</p:tagLst>
</file>

<file path=ppt/tags/tag50.xml><?xml version="1.0" encoding="utf-8"?>
<p:tagLst xmlns:a="http://schemas.openxmlformats.org/drawingml/2006/main" xmlns:r="http://schemas.openxmlformats.org/officeDocument/2006/relationships" xmlns:p="http://schemas.openxmlformats.org/presentationml/2006/main">
  <p:tag name="KPI_HAS_CHART" val="false"/>
</p:tagLst>
</file>

<file path=ppt/tags/tag51.xml><?xml version="1.0" encoding="utf-8"?>
<p:tagLst xmlns:a="http://schemas.openxmlformats.org/drawingml/2006/main" xmlns:r="http://schemas.openxmlformats.org/officeDocument/2006/relationships" xmlns:p="http://schemas.openxmlformats.org/presentationml/2006/main">
  <p:tag name="KPI_HAS_CHART" val="false"/>
</p:tagLst>
</file>

<file path=ppt/tags/tag52.xml><?xml version="1.0" encoding="utf-8"?>
<p:tagLst xmlns:a="http://schemas.openxmlformats.org/drawingml/2006/main" xmlns:r="http://schemas.openxmlformats.org/officeDocument/2006/relationships" xmlns:p="http://schemas.openxmlformats.org/presentationml/2006/main">
  <p:tag name="KPI_HAS_CHART" val="false"/>
</p:tagLst>
</file>

<file path=ppt/tags/tag53.xml><?xml version="1.0" encoding="utf-8"?>
<p:tagLst xmlns:a="http://schemas.openxmlformats.org/drawingml/2006/main" xmlns:r="http://schemas.openxmlformats.org/officeDocument/2006/relationships" xmlns:p="http://schemas.openxmlformats.org/presentationml/2006/main">
  <p:tag name="KPI_HAS_CHART" val="false"/>
</p:tagLst>
</file>

<file path=ppt/tags/tag54.xml><?xml version="1.0" encoding="utf-8"?>
<p:tagLst xmlns:a="http://schemas.openxmlformats.org/drawingml/2006/main" xmlns:r="http://schemas.openxmlformats.org/officeDocument/2006/relationships" xmlns:p="http://schemas.openxmlformats.org/presentationml/2006/main">
  <p:tag name="KPI_HAS_CHART" val="false"/>
</p:tagLst>
</file>

<file path=ppt/tags/tag55.xml><?xml version="1.0" encoding="utf-8"?>
<p:tagLst xmlns:a="http://schemas.openxmlformats.org/drawingml/2006/main" xmlns:r="http://schemas.openxmlformats.org/officeDocument/2006/relationships" xmlns:p="http://schemas.openxmlformats.org/presentationml/2006/main">
  <p:tag name="KPI_HAS_CHART" val="false"/>
</p:tagLst>
</file>

<file path=ppt/tags/tag56.xml><?xml version="1.0" encoding="utf-8"?>
<p:tagLst xmlns:a="http://schemas.openxmlformats.org/drawingml/2006/main" xmlns:r="http://schemas.openxmlformats.org/officeDocument/2006/relationships" xmlns:p="http://schemas.openxmlformats.org/presentationml/2006/main">
  <p:tag name="KPI_HAS_CHART" val="false"/>
</p:tagLst>
</file>

<file path=ppt/tags/tag57.xml><?xml version="1.0" encoding="utf-8"?>
<p:tagLst xmlns:a="http://schemas.openxmlformats.org/drawingml/2006/main" xmlns:r="http://schemas.openxmlformats.org/officeDocument/2006/relationships" xmlns:p="http://schemas.openxmlformats.org/presentationml/2006/main">
  <p:tag name="KPI_HAS_CHART" val="false"/>
</p:tagLst>
</file>

<file path=ppt/tags/tag58.xml><?xml version="1.0" encoding="utf-8"?>
<p:tagLst xmlns:a="http://schemas.openxmlformats.org/drawingml/2006/main" xmlns:r="http://schemas.openxmlformats.org/officeDocument/2006/relationships" xmlns:p="http://schemas.openxmlformats.org/presentationml/2006/main">
  <p:tag name="KPI_HAS_CHART" val="false"/>
</p:tagLst>
</file>

<file path=ppt/tags/tag59.xml><?xml version="1.0" encoding="utf-8"?>
<p:tagLst xmlns:a="http://schemas.openxmlformats.org/drawingml/2006/main" xmlns:r="http://schemas.openxmlformats.org/officeDocument/2006/relationships" xmlns:p="http://schemas.openxmlformats.org/presentationml/2006/main">
  <p:tag name="KPI_HAS_CHART" val="false"/>
</p:tagLst>
</file>

<file path=ppt/tags/tag6.xml><?xml version="1.0" encoding="utf-8"?>
<p:tagLst xmlns:a="http://schemas.openxmlformats.org/drawingml/2006/main" xmlns:r="http://schemas.openxmlformats.org/officeDocument/2006/relationships" xmlns:p="http://schemas.openxmlformats.org/presentationml/2006/main">
  <p:tag name="KPI_HAS_CHART" val="false"/>
</p:tagLst>
</file>

<file path=ppt/tags/tag60.xml><?xml version="1.0" encoding="utf-8"?>
<p:tagLst xmlns:a="http://schemas.openxmlformats.org/drawingml/2006/main" xmlns:r="http://schemas.openxmlformats.org/officeDocument/2006/relationships" xmlns:p="http://schemas.openxmlformats.org/presentationml/2006/main">
  <p:tag name="KPI_HAS_CHART" val="false"/>
</p:tagLst>
</file>

<file path=ppt/tags/tag61.xml><?xml version="1.0" encoding="utf-8"?>
<p:tagLst xmlns:a="http://schemas.openxmlformats.org/drawingml/2006/main" xmlns:r="http://schemas.openxmlformats.org/officeDocument/2006/relationships" xmlns:p="http://schemas.openxmlformats.org/presentationml/2006/main">
  <p:tag name="KPI_HAS_CHART" val="false"/>
</p:tagLst>
</file>

<file path=ppt/tags/tag62.xml><?xml version="1.0" encoding="utf-8"?>
<p:tagLst xmlns:a="http://schemas.openxmlformats.org/drawingml/2006/main" xmlns:r="http://schemas.openxmlformats.org/officeDocument/2006/relationships" xmlns:p="http://schemas.openxmlformats.org/presentationml/2006/main">
  <p:tag name="KPI_HAS_CHART" val="false"/>
</p:tagLst>
</file>

<file path=ppt/tags/tag63.xml><?xml version="1.0" encoding="utf-8"?>
<p:tagLst xmlns:a="http://schemas.openxmlformats.org/drawingml/2006/main" xmlns:r="http://schemas.openxmlformats.org/officeDocument/2006/relationships" xmlns:p="http://schemas.openxmlformats.org/presentationml/2006/main">
  <p:tag name="KPI_HAS_CHART" val="false"/>
</p:tagLst>
</file>

<file path=ppt/tags/tag64.xml><?xml version="1.0" encoding="utf-8"?>
<p:tagLst xmlns:a="http://schemas.openxmlformats.org/drawingml/2006/main" xmlns:r="http://schemas.openxmlformats.org/officeDocument/2006/relationships" xmlns:p="http://schemas.openxmlformats.org/presentationml/2006/main">
  <p:tag name="KPI_HAS_CHART" val="false"/>
</p:tagLst>
</file>

<file path=ppt/tags/tag7.xml><?xml version="1.0" encoding="utf-8"?>
<p:tagLst xmlns:a="http://schemas.openxmlformats.org/drawingml/2006/main" xmlns:r="http://schemas.openxmlformats.org/officeDocument/2006/relationships" xmlns:p="http://schemas.openxmlformats.org/presentationml/2006/main">
  <p:tag name="KPI_HAS_CHART" val="false"/>
</p:tagLst>
</file>

<file path=ppt/tags/tag8.xml><?xml version="1.0" encoding="utf-8"?>
<p:tagLst xmlns:a="http://schemas.openxmlformats.org/drawingml/2006/main" xmlns:r="http://schemas.openxmlformats.org/officeDocument/2006/relationships" xmlns:p="http://schemas.openxmlformats.org/presentationml/2006/main">
  <p:tag name="KPI_HAS_CHART" val="false"/>
</p:tagLst>
</file>

<file path=ppt/tags/tag9.xml><?xml version="1.0" encoding="utf-8"?>
<p:tagLst xmlns:a="http://schemas.openxmlformats.org/drawingml/2006/main" xmlns:r="http://schemas.openxmlformats.org/officeDocument/2006/relationships" xmlns:p="http://schemas.openxmlformats.org/presentationml/2006/main">
  <p:tag name="KPI_HAS_CHART" val="false"/>
</p:tagLst>
</file>

<file path=ppt/theme/theme1.xml><?xml version="1.0" encoding="utf-8"?>
<a:theme xmlns:a="http://schemas.openxmlformats.org/drawingml/2006/main" name="CSUPresentation0507_Abridged">
  <a:themeElements>
    <a:clrScheme name="Custom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00"/>
      </a:folHlink>
    </a:clrScheme>
    <a:fontScheme name="CSUPresentation0507_Abridged">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SUPresentation0507_Abridged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SUPresentation0507_Abridged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SUPresentation0507_Abridged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SUPresentation0507_Abridged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SUPresentation0507_Abridged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SUPresentation0507_Abridged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SUPresentation0507_Abridged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18659</TotalTime>
  <Words>13044</Words>
  <Application>Microsoft Office PowerPoint</Application>
  <PresentationFormat>On-screen Show (4:3)</PresentationFormat>
  <Paragraphs>938</Paragraphs>
  <Slides>62</Slides>
  <Notes>62</Notes>
  <HiddenSlides>0</HiddenSlides>
  <MMClips>0</MMClips>
  <ScaleCrop>false</ScaleCrop>
  <HeadingPairs>
    <vt:vector size="4" baseType="variant">
      <vt:variant>
        <vt:lpstr>Theme</vt:lpstr>
      </vt:variant>
      <vt:variant>
        <vt:i4>1</vt:i4>
      </vt:variant>
      <vt:variant>
        <vt:lpstr>Slide Titles</vt:lpstr>
      </vt:variant>
      <vt:variant>
        <vt:i4>62</vt:i4>
      </vt:variant>
    </vt:vector>
  </HeadingPairs>
  <TitlesOfParts>
    <vt:vector size="63" baseType="lpstr">
      <vt:lpstr>CSUPresentation0507_Abridged</vt:lpstr>
      <vt:lpstr>Recognition and Control of Respiratory Hazards in the Flavoring Industry</vt:lpstr>
      <vt:lpstr>Disclaimers</vt:lpstr>
      <vt:lpstr>Why are we here?</vt:lpstr>
      <vt:lpstr>Outline</vt:lpstr>
      <vt:lpstr>Definitions</vt:lpstr>
      <vt:lpstr>Introduction to OSHA  Training Goals</vt:lpstr>
      <vt:lpstr>What is OSHA?</vt:lpstr>
      <vt:lpstr>What does OSHA do?</vt:lpstr>
      <vt:lpstr>What are employers’ responsibilities under OSHA?</vt:lpstr>
      <vt:lpstr>What are employees’ rights under OSHA?</vt:lpstr>
      <vt:lpstr>What are employees’ rights under OSHA?</vt:lpstr>
      <vt:lpstr>Are there specific OSHA standards that apply to my workplace?</vt:lpstr>
      <vt:lpstr>How are exposures regulated?</vt:lpstr>
      <vt:lpstr>Does OSHA have a standard for diacetyl?</vt:lpstr>
      <vt:lpstr>Are there other groups that recommend exposure levels for diacetyl and substitutes?</vt:lpstr>
      <vt:lpstr>Are there OSHA standards for other flavorings?</vt:lpstr>
      <vt:lpstr>Overview of Flavoring Exposures  Training Goals</vt:lpstr>
      <vt:lpstr>Why are exposures hard to predict in flavoring manufacturing?</vt:lpstr>
      <vt:lpstr>Is there a list of flavorings that might be hazardous when inhaled?</vt:lpstr>
      <vt:lpstr>What are the “High Priority” flavorings?</vt:lpstr>
      <vt:lpstr>What about natural flavoring complexes? </vt:lpstr>
      <vt:lpstr>Health Effects and Medical Surveillance  Training Objectives</vt:lpstr>
      <vt:lpstr>Definitions</vt:lpstr>
      <vt:lpstr>Respiratory Health Effects</vt:lpstr>
      <vt:lpstr>Airway irritation and airway diseases cause breathing symptoms.</vt:lpstr>
      <vt:lpstr>A medical evaluation is needed to know the cause of the symptoms. </vt:lpstr>
      <vt:lpstr>It is important to find BOS early!</vt:lpstr>
      <vt:lpstr>Flavorings can cause irritation and injury. </vt:lpstr>
      <vt:lpstr>Some flavorings can trigger asthma “attacks”.</vt:lpstr>
      <vt:lpstr>Asthma “attacks” can be triggered in workers who already have asthma.</vt:lpstr>
      <vt:lpstr>Some natural flavorings can cause allergic reactions.</vt:lpstr>
      <vt:lpstr>Bronchiolitis Obliterans Syndrome (BOS) is scarring in small airways. </vt:lpstr>
      <vt:lpstr>It is important to find BOS early!</vt:lpstr>
      <vt:lpstr>Avoid breathing in diacetyl and substitutes.</vt:lpstr>
      <vt:lpstr>It is important to find BOS early!</vt:lpstr>
      <vt:lpstr>Talk to your doctor about your  symptoms and your work with flavorings</vt:lpstr>
      <vt:lpstr>Medical Surveillance: Questionnaires and Breathing Tests</vt:lpstr>
      <vt:lpstr>Repeated breathing tests are needed.</vt:lpstr>
      <vt:lpstr>Special tests are needed to diagnose work-related lung disease.</vt:lpstr>
      <vt:lpstr>Protect Your Lungs!</vt:lpstr>
      <vt:lpstr>Flavoring  Exposure Recognition and Control  Training Goals</vt:lpstr>
      <vt:lpstr>How do I know if it is hazardous?</vt:lpstr>
      <vt:lpstr>What does exposure to flavorings look like?</vt:lpstr>
      <vt:lpstr>How are exposures measured?</vt:lpstr>
      <vt:lpstr>What does the level of exposure depend on?</vt:lpstr>
      <vt:lpstr>What levels of diacetyl have been measured in flavorings?</vt:lpstr>
      <vt:lpstr>How are flavoring exposures controlled?</vt:lpstr>
      <vt:lpstr>Does substitution work?</vt:lpstr>
      <vt:lpstr>What is the best solution?</vt:lpstr>
      <vt:lpstr>What is the next best solution?</vt:lpstr>
      <vt:lpstr>What is process isolation?</vt:lpstr>
      <vt:lpstr>What is local exhaust ventilation?</vt:lpstr>
      <vt:lpstr>Does ventilation reduce exposure?</vt:lpstr>
      <vt:lpstr>How do I use ventilation correctly?</vt:lpstr>
      <vt:lpstr>What can I do to reduce exposure?</vt:lpstr>
      <vt:lpstr>What if I am a laboratory worker?</vt:lpstr>
      <vt:lpstr>What about cleaning?</vt:lpstr>
      <vt:lpstr>When should I use a respirator?</vt:lpstr>
      <vt:lpstr>How do I know my respirator is working?</vt:lpstr>
      <vt:lpstr>What about skin and eye protection?</vt:lpstr>
      <vt:lpstr>How does it all fit together?</vt:lpstr>
      <vt:lpstr>PowerPoint Presentation</vt:lpstr>
    </vt:vector>
  </TitlesOfParts>
  <Company>CSU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Flavor Exposure Slides</dc:title>
  <dc:creator>Samantha Erb</dc:creator>
  <cp:lastModifiedBy>Vosburgh, Linda - OSHA</cp:lastModifiedBy>
  <cp:revision>546</cp:revision>
  <cp:lastPrinted>2013-01-10T16:47:57Z</cp:lastPrinted>
  <dcterms:created xsi:type="dcterms:W3CDTF">2008-04-11T23:40:37Z</dcterms:created>
  <dcterms:modified xsi:type="dcterms:W3CDTF">2013-03-26T19:36:01Z</dcterms:modified>
</cp:coreProperties>
</file>