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9"/>
  </p:notesMasterIdLst>
  <p:sldIdLst>
    <p:sldId id="274" r:id="rId2"/>
    <p:sldId id="273" r:id="rId3"/>
    <p:sldId id="257" r:id="rId4"/>
    <p:sldId id="258" r:id="rId5"/>
    <p:sldId id="259" r:id="rId6"/>
    <p:sldId id="260" r:id="rId7"/>
    <p:sldId id="261" r:id="rId8"/>
    <p:sldId id="262" r:id="rId9"/>
    <p:sldId id="264" r:id="rId10"/>
    <p:sldId id="265" r:id="rId11"/>
    <p:sldId id="266" r:id="rId12"/>
    <p:sldId id="267" r:id="rId13"/>
    <p:sldId id="268" r:id="rId14"/>
    <p:sldId id="269" r:id="rId15"/>
    <p:sldId id="270" r:id="rId16"/>
    <p:sldId id="271" r:id="rId17"/>
    <p:sldId id="272" r:id="rId18"/>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58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1963"/>
          </a:xfrm>
          <a:prstGeom prst="rect">
            <a:avLst/>
          </a:prstGeom>
        </p:spPr>
        <p:txBody>
          <a:bodyPr vert="horz" lIns="91440" tIns="45720" rIns="91440" bIns="45720" rtlCol="0"/>
          <a:lstStyle>
            <a:lvl1pPr algn="r">
              <a:defRPr sz="1200"/>
            </a:lvl1pPr>
          </a:lstStyle>
          <a:p>
            <a:fld id="{70F89946-C580-4945-9261-2D00EA6DEBB2}" type="datetimeFigureOut">
              <a:rPr lang="en-US" smtClean="0"/>
              <a:pPr/>
              <a:t>8/21/2013</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387850"/>
            <a:ext cx="5607050" cy="41560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525"/>
            <a:ext cx="3038475" cy="46196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772525"/>
            <a:ext cx="3038475" cy="461963"/>
          </a:xfrm>
          <a:prstGeom prst="rect">
            <a:avLst/>
          </a:prstGeom>
        </p:spPr>
        <p:txBody>
          <a:bodyPr vert="horz" lIns="91440" tIns="45720" rIns="91440" bIns="45720" rtlCol="0" anchor="b"/>
          <a:lstStyle>
            <a:lvl1pPr algn="r">
              <a:defRPr sz="1200"/>
            </a:lvl1pPr>
          </a:lstStyle>
          <a:p>
            <a:fld id="{199FCD1D-01AE-45C5-9384-90B5DC77BC44}" type="slidenum">
              <a:rPr lang="en-US" smtClean="0"/>
              <a:pPr/>
              <a:t>‹#›</a:t>
            </a:fld>
            <a:endParaRPr lang="en-US"/>
          </a:p>
        </p:txBody>
      </p:sp>
    </p:spTree>
    <p:extLst>
      <p:ext uri="{BB962C8B-B14F-4D97-AF65-F5344CB8AC3E}">
        <p14:creationId xmlns:p14="http://schemas.microsoft.com/office/powerpoint/2010/main" val="4233465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90FB9B6-7715-4D77-91E6-3036B208201B}" type="datetime1">
              <a:rPr lang="en-US" smtClean="0"/>
              <a:pPr/>
              <a:t>8/21/2013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4C61AA0-40A8-448A-AB37-500F2AD1CB5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1B07504-A40E-4D4C-85C1-7E1B9EF9B49A}" type="datetime1">
              <a:rPr lang="en-US" smtClean="0"/>
              <a:pPr/>
              <a:t>8/21/2013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4C61AA0-40A8-448A-AB37-500F2AD1CB5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00FB42B-D358-483B-A466-4091676070CF}" type="datetime1">
              <a:rPr lang="en-US" smtClean="0"/>
              <a:pPr/>
              <a:t>8/21/2013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4C61AA0-40A8-448A-AB37-500F2AD1CB5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0DD4EF6-5783-4292-B9A1-08884431F240}" type="datetime1">
              <a:rPr lang="en-US" smtClean="0"/>
              <a:pPr/>
              <a:t>8/21/2013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4C61AA0-40A8-448A-AB37-500F2AD1CB5C}"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7C28349-0B96-494F-BCC7-331413079123}" type="datetime1">
              <a:rPr lang="en-US" smtClean="0"/>
              <a:pPr/>
              <a:t>8/21/2013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4C61AA0-40A8-448A-AB37-500F2AD1CB5C}"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3C18A78-0887-4DD9-A2B8-E6E6A549DB96}" type="datetime1">
              <a:rPr lang="en-US" smtClean="0"/>
              <a:pPr/>
              <a:t>8/21/2013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4C61AA0-40A8-448A-AB37-500F2AD1CB5C}"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5730EFF-0565-4004-B501-04833904B888}" type="datetime1">
              <a:rPr lang="en-US" smtClean="0"/>
              <a:pPr/>
              <a:t>8/21/2013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4C61AA0-40A8-448A-AB37-500F2AD1CB5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1E017E4-B0CC-4F9D-B319-2E242B0D11DC}" type="datetime1">
              <a:rPr lang="en-US" smtClean="0"/>
              <a:pPr/>
              <a:t>8/21/2013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4C61AA0-40A8-448A-AB37-500F2AD1CB5C}"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7A2D3DC-3D8A-41FB-86F2-11039C8E66A8}" type="datetime1">
              <a:rPr lang="en-US" smtClean="0"/>
              <a:pPr/>
              <a:t>8/21/2013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4C61AA0-40A8-448A-AB37-500F2AD1CB5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91FEA2CF-E65A-4754-AF99-BDC3B3BBCF09}" type="datetime1">
              <a:rPr lang="en-US" smtClean="0"/>
              <a:pPr/>
              <a:t>8/21/2013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4C61AA0-40A8-448A-AB37-500F2AD1CB5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D9B2903-CBED-4788-949D-E25B84819992}" type="datetime1">
              <a:rPr lang="en-US" smtClean="0"/>
              <a:pPr/>
              <a:t>8/21/2013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4C61AA0-40A8-448A-AB37-500F2AD1CB5C}"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756676C-4BFB-4BB1-93F7-2C2A3CC694F7}" type="datetime1">
              <a:rPr lang="en-US" smtClean="0"/>
              <a:pPr/>
              <a:t>8/21/2013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4C61AA0-40A8-448A-AB37-500F2AD1CB5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Figure 6.jpg"/>
          <p:cNvPicPr>
            <a:picLocks noChangeAspect="1"/>
          </p:cNvPicPr>
          <p:nvPr/>
        </p:nvPicPr>
        <p:blipFill>
          <a:blip r:embed="rId2" cstate="print"/>
          <a:stretch>
            <a:fillRect/>
          </a:stretch>
        </p:blipFill>
        <p:spPr>
          <a:xfrm>
            <a:off x="0" y="-7620"/>
            <a:ext cx="9144000" cy="6858000"/>
          </a:xfrm>
          <a:prstGeom prst="rect">
            <a:avLst/>
          </a:prstGeom>
        </p:spPr>
      </p:pic>
      <p:sp>
        <p:nvSpPr>
          <p:cNvPr id="2" name="Title 1"/>
          <p:cNvSpPr>
            <a:spLocks noGrp="1"/>
          </p:cNvSpPr>
          <p:nvPr>
            <p:ph type="ctrTitle"/>
          </p:nvPr>
        </p:nvSpPr>
        <p:spPr>
          <a:xfrm>
            <a:off x="228600" y="152400"/>
            <a:ext cx="8534400" cy="2895600"/>
          </a:xfrm>
        </p:spPr>
        <p:txBody>
          <a:bodyPr>
            <a:normAutofit fontScale="90000"/>
          </a:bodyPr>
          <a:lstStyle/>
          <a:p>
            <a:pPr algn="ctr"/>
            <a:r>
              <a:rPr lang="en-US" sz="3100" b="1" dirty="0" smtClean="0">
                <a:latin typeface="Georgia" pitchFamily="18" charset="0"/>
              </a:rPr>
              <a:t>Basic First Responder Training Curriculum for Incidents Involving </a:t>
            </a:r>
            <a:br>
              <a:rPr lang="en-US" sz="3100" b="1" dirty="0" smtClean="0">
                <a:latin typeface="Georgia" pitchFamily="18" charset="0"/>
              </a:rPr>
            </a:br>
            <a:r>
              <a:rPr lang="en-US" sz="3100" b="1" dirty="0" smtClean="0">
                <a:latin typeface="Georgia" pitchFamily="18" charset="0"/>
              </a:rPr>
              <a:t>Grain Storage and Handling </a:t>
            </a:r>
            <a:r>
              <a:rPr lang="en-US" sz="3100" b="1" dirty="0" smtClean="0">
                <a:latin typeface="Georgia" pitchFamily="18" charset="0"/>
              </a:rPr>
              <a:t>Facilities</a:t>
            </a:r>
            <a:br>
              <a:rPr lang="en-US" sz="3100" b="1" dirty="0" smtClean="0">
                <a:latin typeface="Georgia" pitchFamily="18" charset="0"/>
              </a:rPr>
            </a:br>
            <a:r>
              <a:rPr lang="en-US" sz="3100" dirty="0">
                <a:latin typeface="Georgia" pitchFamily="18" charset="0"/>
              </a:rPr>
              <a:t/>
            </a:r>
            <a:br>
              <a:rPr lang="en-US" sz="3100" dirty="0">
                <a:latin typeface="Georgia" pitchFamily="18" charset="0"/>
              </a:rPr>
            </a:br>
            <a:r>
              <a:rPr lang="en-US" sz="3100" b="1" dirty="0" smtClean="0">
                <a:latin typeface="Georgia" pitchFamily="18" charset="0"/>
              </a:rPr>
              <a:t>Unit 1</a:t>
            </a:r>
            <a:r>
              <a:rPr lang="en-US" sz="3100" b="1" dirty="0">
                <a:latin typeface="Georgia" pitchFamily="18" charset="0"/>
              </a:rPr>
              <a:t/>
            </a:r>
            <a:br>
              <a:rPr lang="en-US" sz="3100" b="1" dirty="0">
                <a:latin typeface="Georgia" pitchFamily="18" charset="0"/>
              </a:rPr>
            </a:br>
            <a:endParaRPr lang="en-US" sz="3100" b="1" dirty="0">
              <a:latin typeface="Georgia" pitchFamily="18" charset="0"/>
            </a:endParaRPr>
          </a:p>
        </p:txBody>
      </p:sp>
      <p:sp>
        <p:nvSpPr>
          <p:cNvPr id="3" name="Subtitle 2"/>
          <p:cNvSpPr>
            <a:spLocks noGrp="1"/>
          </p:cNvSpPr>
          <p:nvPr>
            <p:ph type="subTitle" idx="1"/>
          </p:nvPr>
        </p:nvSpPr>
        <p:spPr>
          <a:xfrm>
            <a:off x="152400" y="4495800"/>
            <a:ext cx="8686800" cy="1981200"/>
          </a:xfrm>
        </p:spPr>
        <p:txBody>
          <a:bodyPr>
            <a:normAutofit fontScale="40000" lnSpcReduction="20000"/>
          </a:bodyPr>
          <a:lstStyle/>
          <a:p>
            <a:pPr algn="l"/>
            <a:r>
              <a:rPr lang="en-US" b="1" i="1" dirty="0">
                <a:solidFill>
                  <a:schemeClr val="tx1"/>
                </a:solidFill>
                <a:latin typeface="Georgia" pitchFamily="18" charset="0"/>
              </a:rPr>
              <a:t>Developed </a:t>
            </a:r>
            <a:r>
              <a:rPr lang="en-US" b="1" i="1" dirty="0" smtClean="0">
                <a:solidFill>
                  <a:schemeClr val="tx1"/>
                </a:solidFill>
                <a:latin typeface="Georgia" pitchFamily="18" charset="0"/>
              </a:rPr>
              <a:t>by:</a:t>
            </a:r>
            <a:endParaRPr lang="en-US" b="1" i="1" dirty="0">
              <a:solidFill>
                <a:schemeClr val="tx1"/>
              </a:solidFill>
              <a:latin typeface="Georgia" pitchFamily="18" charset="0"/>
            </a:endParaRPr>
          </a:p>
          <a:p>
            <a:pPr lvl="1" algn="l"/>
            <a:r>
              <a:rPr lang="en-US" sz="3300" b="1" dirty="0">
                <a:solidFill>
                  <a:schemeClr val="tx1"/>
                </a:solidFill>
                <a:latin typeface="Georgia" pitchFamily="18" charset="0"/>
              </a:rPr>
              <a:t>Purdue University</a:t>
            </a:r>
          </a:p>
          <a:p>
            <a:pPr lvl="1" algn="l"/>
            <a:r>
              <a:rPr lang="en-US" sz="3300" b="1" dirty="0">
                <a:solidFill>
                  <a:schemeClr val="tx1"/>
                </a:solidFill>
                <a:latin typeface="Georgia" pitchFamily="18" charset="0"/>
              </a:rPr>
              <a:t>Agricultural Safety and Health Program</a:t>
            </a:r>
          </a:p>
          <a:p>
            <a:pPr lvl="1" algn="l"/>
            <a:r>
              <a:rPr lang="en-US" sz="3300" b="1" dirty="0">
                <a:solidFill>
                  <a:schemeClr val="tx1"/>
                </a:solidFill>
                <a:latin typeface="Georgia" pitchFamily="18" charset="0"/>
              </a:rPr>
              <a:t>Department of Agricultural and Biological Engineering</a:t>
            </a:r>
          </a:p>
          <a:p>
            <a:pPr lvl="1" algn="l"/>
            <a:r>
              <a:rPr lang="en-US" sz="3300" b="1" dirty="0">
                <a:solidFill>
                  <a:schemeClr val="tx1"/>
                </a:solidFill>
                <a:latin typeface="Georgia" pitchFamily="18" charset="0"/>
              </a:rPr>
              <a:t>West Lafayette, </a:t>
            </a:r>
            <a:r>
              <a:rPr lang="en-US" sz="3300" b="1" dirty="0" smtClean="0">
                <a:solidFill>
                  <a:schemeClr val="tx1"/>
                </a:solidFill>
                <a:latin typeface="Georgia" pitchFamily="18" charset="0"/>
              </a:rPr>
              <a:t>IN</a:t>
            </a:r>
          </a:p>
          <a:p>
            <a:pPr algn="l"/>
            <a:endParaRPr lang="en-US" b="1" dirty="0" smtClean="0">
              <a:solidFill>
                <a:schemeClr val="tx1"/>
              </a:solidFill>
              <a:latin typeface="Georgia" pitchFamily="18" charset="0"/>
            </a:endParaRPr>
          </a:p>
          <a:p>
            <a:pPr algn="l"/>
            <a:r>
              <a:rPr lang="en-US" sz="2900" b="1" i="1" dirty="0" smtClean="0">
                <a:solidFill>
                  <a:schemeClr val="tx1"/>
                </a:solidFill>
                <a:latin typeface="Georgia" pitchFamily="18" charset="0"/>
              </a:rPr>
              <a:t/>
            </a:r>
            <a:br>
              <a:rPr lang="en-US" sz="2900" b="1" i="1" dirty="0" smtClean="0">
                <a:solidFill>
                  <a:schemeClr val="tx1"/>
                </a:solidFill>
                <a:latin typeface="Georgia" pitchFamily="18" charset="0"/>
              </a:rPr>
            </a:br>
            <a:r>
              <a:rPr lang="en-US" sz="2900" b="1" i="1" dirty="0" smtClean="0">
                <a:solidFill>
                  <a:schemeClr val="tx1"/>
                </a:solidFill>
                <a:latin typeface="Georgia" pitchFamily="18" charset="0"/>
              </a:rPr>
              <a:t>T</a:t>
            </a:r>
            <a:r>
              <a:rPr lang="en-US" sz="2900" b="1" i="1" dirty="0" smtClean="0">
                <a:solidFill>
                  <a:schemeClr val="tx1"/>
                </a:solidFill>
                <a:latin typeface="Georgia" pitchFamily="18" charset="0"/>
              </a:rPr>
              <a:t>his </a:t>
            </a:r>
            <a:r>
              <a:rPr lang="en-US" sz="2900" b="1" i="1" dirty="0">
                <a:solidFill>
                  <a:schemeClr val="tx1"/>
                </a:solidFill>
                <a:latin typeface="Georgia" pitchFamily="18" charset="0"/>
              </a:rPr>
              <a:t>material was produced under grant number </a:t>
            </a:r>
            <a:r>
              <a:rPr lang="en-US" sz="2900" b="1" i="1" dirty="0" smtClean="0">
                <a:solidFill>
                  <a:schemeClr val="tx1"/>
                </a:solidFill>
                <a:latin typeface="Georgia" pitchFamily="18" charset="0"/>
              </a:rPr>
              <a:t>SH-22307-11 from </a:t>
            </a:r>
            <a:r>
              <a:rPr lang="en-US" sz="2900" b="1" i="1" dirty="0">
                <a:solidFill>
                  <a:schemeClr val="tx1"/>
                </a:solidFill>
                <a:latin typeface="Georgia" pitchFamily="18" charset="0"/>
              </a:rPr>
              <a:t>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b="1" dirty="0">
              <a:solidFill>
                <a:schemeClr val="tx1"/>
              </a:solidFill>
              <a:latin typeface="Georgia"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635691"/>
          </a:xfrm>
        </p:spPr>
        <p:txBody>
          <a:bodyPr>
            <a:normAutofit/>
          </a:bodyPr>
          <a:lstStyle/>
          <a:p>
            <a:r>
              <a:rPr lang="en-US" sz="2400" dirty="0" smtClean="0">
                <a:latin typeface="Corbel" pitchFamily="34" charset="0"/>
              </a:rPr>
              <a:t>Historically, 70% reported on farms, and 30% commercial facilities</a:t>
            </a:r>
          </a:p>
          <a:p>
            <a:pPr>
              <a:buNone/>
            </a:pPr>
            <a:endParaRPr lang="en-US" sz="1500" dirty="0" smtClean="0">
              <a:latin typeface="Corbel" pitchFamily="34" charset="0"/>
            </a:endParaRPr>
          </a:p>
          <a:p>
            <a:r>
              <a:rPr lang="en-US" sz="2400" dirty="0" smtClean="0">
                <a:latin typeface="Corbel" pitchFamily="34" charset="0"/>
              </a:rPr>
              <a:t>In recent years, 49% reported on farms, and 51% at commercial facilities</a:t>
            </a:r>
          </a:p>
          <a:p>
            <a:pPr lvl="1">
              <a:buNone/>
            </a:pPr>
            <a:endParaRPr lang="en-US" sz="1300" dirty="0" smtClean="0">
              <a:latin typeface="Corbel" pitchFamily="34" charset="0"/>
            </a:endParaRPr>
          </a:p>
          <a:p>
            <a:pPr lvl="1">
              <a:buFont typeface="Wingdings" pitchFamily="2" charset="2"/>
              <a:buChar char="§"/>
            </a:pPr>
            <a:r>
              <a:rPr lang="en-US" sz="2400" dirty="0" smtClean="0">
                <a:latin typeface="Corbel" pitchFamily="34" charset="0"/>
              </a:rPr>
              <a:t>Fewer farms</a:t>
            </a:r>
          </a:p>
          <a:p>
            <a:pPr lvl="1">
              <a:buNone/>
            </a:pPr>
            <a:endParaRPr lang="en-US" sz="1200" dirty="0" smtClean="0">
              <a:latin typeface="Corbel" pitchFamily="34" charset="0"/>
            </a:endParaRPr>
          </a:p>
          <a:p>
            <a:pPr lvl="1">
              <a:buFont typeface="Wingdings" pitchFamily="2" charset="2"/>
              <a:buChar char="§"/>
            </a:pPr>
            <a:r>
              <a:rPr lang="en-US" sz="2400" dirty="0" smtClean="0">
                <a:latin typeface="Corbel" pitchFamily="34" charset="0"/>
              </a:rPr>
              <a:t>Fewer elevator employees with agriculture background</a:t>
            </a:r>
          </a:p>
          <a:p>
            <a:pPr lvl="1">
              <a:buNone/>
            </a:pPr>
            <a:endParaRPr lang="en-US" sz="1200" dirty="0" smtClean="0">
              <a:latin typeface="Corbel" pitchFamily="34" charset="0"/>
            </a:endParaRPr>
          </a:p>
          <a:p>
            <a:pPr lvl="1">
              <a:buFont typeface="Wingdings" pitchFamily="2" charset="2"/>
              <a:buChar char="§"/>
            </a:pPr>
            <a:r>
              <a:rPr lang="en-US" sz="2400" dirty="0" smtClean="0">
                <a:latin typeface="Corbel" pitchFamily="34" charset="0"/>
              </a:rPr>
              <a:t>Larger facilities</a:t>
            </a:r>
          </a:p>
          <a:p>
            <a:pPr lvl="1">
              <a:buNone/>
            </a:pPr>
            <a:endParaRPr lang="en-US" sz="1200" dirty="0" smtClean="0">
              <a:latin typeface="Corbel" pitchFamily="34" charset="0"/>
            </a:endParaRPr>
          </a:p>
          <a:p>
            <a:pPr lvl="1">
              <a:buFont typeface="Wingdings" pitchFamily="2" charset="2"/>
              <a:buChar char="§"/>
            </a:pPr>
            <a:r>
              <a:rPr lang="en-US" sz="2400" dirty="0" smtClean="0">
                <a:latin typeface="Corbel" pitchFamily="34" charset="0"/>
              </a:rPr>
              <a:t>High volume handling equipment</a:t>
            </a:r>
            <a:endParaRPr lang="en-US" sz="2400" dirty="0">
              <a:latin typeface="Corbel" pitchFamily="34" charset="0"/>
            </a:endParaRPr>
          </a:p>
        </p:txBody>
      </p:sp>
      <p:sp>
        <p:nvSpPr>
          <p:cNvPr id="4" name="Slide Number Placeholder 3"/>
          <p:cNvSpPr>
            <a:spLocks noGrp="1"/>
          </p:cNvSpPr>
          <p:nvPr>
            <p:ph type="sldNum" sz="quarter" idx="12"/>
          </p:nvPr>
        </p:nvSpPr>
        <p:spPr/>
        <p:txBody>
          <a:bodyPr/>
          <a:lstStyle/>
          <a:p>
            <a:fld id="{94C61AA0-40A8-448A-AB37-500F2AD1CB5C}" type="slidenum">
              <a:rPr lang="en-US" smtClean="0"/>
              <a:pPr/>
              <a:t>10</a:t>
            </a:fld>
            <a:endParaRPr lang="en-US"/>
          </a:p>
        </p:txBody>
      </p:sp>
      <p:sp>
        <p:nvSpPr>
          <p:cNvPr id="2" name="Title 1"/>
          <p:cNvSpPr>
            <a:spLocks noGrp="1"/>
          </p:cNvSpPr>
          <p:nvPr>
            <p:ph type="title"/>
          </p:nvPr>
        </p:nvSpPr>
        <p:spPr/>
        <p:txBody>
          <a:bodyPr>
            <a:normAutofit/>
          </a:bodyPr>
          <a:lstStyle/>
          <a:p>
            <a:r>
              <a:rPr lang="en-US" sz="3600" dirty="0" smtClean="0">
                <a:latin typeface="Corbel" pitchFamily="34" charset="0"/>
              </a:rPr>
              <a:t>Where Entrapments Happen</a:t>
            </a:r>
            <a:endParaRPr lang="en-US" sz="3600" dirty="0">
              <a:latin typeface="Corbel" pitchFamily="34" charset="0"/>
            </a:endParaRPr>
          </a:p>
        </p:txBody>
      </p:sp>
    </p:spTree>
    <p:extLst>
      <p:ext uri="{BB962C8B-B14F-4D97-AF65-F5344CB8AC3E}">
        <p14:creationId xmlns:p14="http://schemas.microsoft.com/office/powerpoint/2010/main" val="17453405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407091"/>
          </a:xfrm>
        </p:spPr>
        <p:txBody>
          <a:bodyPr>
            <a:normAutofit/>
          </a:bodyPr>
          <a:lstStyle/>
          <a:p>
            <a:r>
              <a:rPr lang="en-US" sz="2800" dirty="0" smtClean="0">
                <a:latin typeface="Corbel" pitchFamily="34" charset="0"/>
              </a:rPr>
              <a:t>The primary grain entrapment medium is yellow corn:</a:t>
            </a:r>
          </a:p>
          <a:p>
            <a:pPr>
              <a:buNone/>
            </a:pPr>
            <a:endParaRPr lang="en-US" sz="1000" dirty="0" smtClean="0">
              <a:latin typeface="Corbel" pitchFamily="34" charset="0"/>
            </a:endParaRPr>
          </a:p>
          <a:p>
            <a:pPr lvl="1">
              <a:buFont typeface="Wingdings" pitchFamily="2" charset="2"/>
              <a:buChar char="§"/>
            </a:pPr>
            <a:r>
              <a:rPr lang="en-US" sz="2800" dirty="0" smtClean="0">
                <a:latin typeface="Corbel" pitchFamily="34" charset="0"/>
              </a:rPr>
              <a:t>Other bulk materials involved in grain entrapments include soybeans, milo, processed feed, and soybean meal</a:t>
            </a:r>
          </a:p>
          <a:p>
            <a:pPr>
              <a:buNone/>
            </a:pPr>
            <a:endParaRPr lang="en-US" sz="1400" dirty="0" smtClean="0">
              <a:latin typeface="Corbel" pitchFamily="34" charset="0"/>
            </a:endParaRPr>
          </a:p>
          <a:p>
            <a:r>
              <a:rPr lang="en-US" sz="2800" dirty="0" smtClean="0">
                <a:latin typeface="Corbel" pitchFamily="34" charset="0"/>
              </a:rPr>
              <a:t>There is a direct relationship between out-of-condition grain and a greater probability of entrapment</a:t>
            </a:r>
            <a:endParaRPr lang="en-US" sz="2800" dirty="0">
              <a:latin typeface="Corbel" pitchFamily="34" charset="0"/>
            </a:endParaRPr>
          </a:p>
        </p:txBody>
      </p:sp>
      <p:sp>
        <p:nvSpPr>
          <p:cNvPr id="4" name="Slide Number Placeholder 3"/>
          <p:cNvSpPr>
            <a:spLocks noGrp="1"/>
          </p:cNvSpPr>
          <p:nvPr>
            <p:ph type="sldNum" sz="quarter" idx="12"/>
          </p:nvPr>
        </p:nvSpPr>
        <p:spPr/>
        <p:txBody>
          <a:bodyPr/>
          <a:lstStyle/>
          <a:p>
            <a:fld id="{94C61AA0-40A8-448A-AB37-500F2AD1CB5C}" type="slidenum">
              <a:rPr lang="en-US" smtClean="0"/>
              <a:pPr/>
              <a:t>11</a:t>
            </a:fld>
            <a:endParaRPr lang="en-US"/>
          </a:p>
        </p:txBody>
      </p:sp>
      <p:sp>
        <p:nvSpPr>
          <p:cNvPr id="2" name="Title 1"/>
          <p:cNvSpPr>
            <a:spLocks noGrp="1"/>
          </p:cNvSpPr>
          <p:nvPr>
            <p:ph type="title"/>
          </p:nvPr>
        </p:nvSpPr>
        <p:spPr/>
        <p:txBody>
          <a:bodyPr>
            <a:noAutofit/>
          </a:bodyPr>
          <a:lstStyle/>
          <a:p>
            <a:r>
              <a:rPr lang="en-US" sz="3600" dirty="0" smtClean="0">
                <a:latin typeface="Corbel" pitchFamily="34" charset="0"/>
              </a:rPr>
              <a:t>Summary of Grain Entrapments in the United States</a:t>
            </a:r>
            <a:endParaRPr lang="en-US" sz="3600" dirty="0">
              <a:latin typeface="Corbel" pitchFamily="34" charset="0"/>
            </a:endParaRPr>
          </a:p>
        </p:txBody>
      </p:sp>
    </p:spTree>
    <p:extLst>
      <p:ext uri="{BB962C8B-B14F-4D97-AF65-F5344CB8AC3E}">
        <p14:creationId xmlns:p14="http://schemas.microsoft.com/office/powerpoint/2010/main" val="16267497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447800"/>
            <a:ext cx="8229600" cy="4559491"/>
          </a:xfrm>
        </p:spPr>
        <p:txBody>
          <a:bodyPr/>
          <a:lstStyle/>
          <a:p>
            <a:r>
              <a:rPr lang="en-US" sz="2800" dirty="0" smtClean="0">
                <a:latin typeface="Corbel" pitchFamily="34" charset="0"/>
              </a:rPr>
              <a:t>Less than 10% of grain handling-related emergencies involve an entanglement in energized equipment such as sweep augers, in-floor unload augers or </a:t>
            </a:r>
            <a:r>
              <a:rPr lang="en-US" sz="2800" dirty="0" err="1" smtClean="0">
                <a:latin typeface="Corbel" pitchFamily="34" charset="0"/>
              </a:rPr>
              <a:t>stirators</a:t>
            </a:r>
            <a:endParaRPr lang="en-US" sz="2800" dirty="0" smtClean="0">
              <a:latin typeface="Corbel" pitchFamily="34" charset="0"/>
            </a:endParaRPr>
          </a:p>
          <a:p>
            <a:pPr>
              <a:buNone/>
            </a:pPr>
            <a:endParaRPr lang="en-US" sz="1400" dirty="0" smtClean="0">
              <a:latin typeface="Corbel" pitchFamily="34" charset="0"/>
            </a:endParaRPr>
          </a:p>
          <a:p>
            <a:r>
              <a:rPr lang="en-US" sz="2800" dirty="0" smtClean="0">
                <a:latin typeface="Corbel" pitchFamily="34" charset="0"/>
              </a:rPr>
              <a:t>It is rare to have an entrapment or engulfment victim injured by the unload auger, but it has occurred</a:t>
            </a:r>
            <a:endParaRPr lang="en-US" dirty="0"/>
          </a:p>
        </p:txBody>
      </p:sp>
      <p:sp>
        <p:nvSpPr>
          <p:cNvPr id="6" name="Slide Number Placeholder 5"/>
          <p:cNvSpPr>
            <a:spLocks noGrp="1"/>
          </p:cNvSpPr>
          <p:nvPr>
            <p:ph type="sldNum" sz="quarter" idx="12"/>
          </p:nvPr>
        </p:nvSpPr>
        <p:spPr/>
        <p:txBody>
          <a:bodyPr/>
          <a:lstStyle/>
          <a:p>
            <a:fld id="{94C61AA0-40A8-448A-AB37-500F2AD1CB5C}" type="slidenum">
              <a:rPr lang="en-US" smtClean="0"/>
              <a:pPr/>
              <a:t>12</a:t>
            </a:fld>
            <a:endParaRPr lang="en-US"/>
          </a:p>
        </p:txBody>
      </p:sp>
      <p:sp>
        <p:nvSpPr>
          <p:cNvPr id="4" name="Title 3"/>
          <p:cNvSpPr>
            <a:spLocks noGrp="1"/>
          </p:cNvSpPr>
          <p:nvPr>
            <p:ph type="title"/>
          </p:nvPr>
        </p:nvSpPr>
        <p:spPr/>
        <p:txBody>
          <a:bodyPr>
            <a:normAutofit/>
          </a:bodyPr>
          <a:lstStyle/>
          <a:p>
            <a:r>
              <a:rPr lang="en-US" sz="3600" dirty="0" smtClean="0">
                <a:latin typeface="Corbel" pitchFamily="34" charset="0"/>
              </a:rPr>
              <a:t>Entanglements</a:t>
            </a:r>
            <a:endParaRPr lang="en-US" sz="3600" dirty="0">
              <a:latin typeface="Corbel" pitchFamily="34" charset="0"/>
            </a:endParaRPr>
          </a:p>
        </p:txBody>
      </p:sp>
    </p:spTree>
    <p:extLst>
      <p:ext uri="{BB962C8B-B14F-4D97-AF65-F5344CB8AC3E}">
        <p14:creationId xmlns:p14="http://schemas.microsoft.com/office/powerpoint/2010/main" val="15456823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407091"/>
          </a:xfrm>
        </p:spPr>
        <p:txBody>
          <a:bodyPr/>
          <a:lstStyle/>
          <a:p>
            <a:r>
              <a:rPr lang="en-US" sz="2800" dirty="0" smtClean="0">
                <a:latin typeface="Corbel" pitchFamily="34" charset="0"/>
              </a:rPr>
              <a:t>Falls from grain storage and handling facilities are not well documented</a:t>
            </a:r>
          </a:p>
          <a:p>
            <a:pPr>
              <a:buNone/>
            </a:pPr>
            <a:endParaRPr lang="en-US" sz="2800" dirty="0" smtClean="0">
              <a:latin typeface="Corbel" pitchFamily="34" charset="0"/>
            </a:endParaRPr>
          </a:p>
          <a:p>
            <a:r>
              <a:rPr lang="en-US" sz="2800" dirty="0" smtClean="0">
                <a:latin typeface="Corbel" pitchFamily="34" charset="0"/>
              </a:rPr>
              <a:t>Due to the height of many facilities, injuries from falls can be severe</a:t>
            </a:r>
            <a:endParaRPr lang="en-US" dirty="0"/>
          </a:p>
        </p:txBody>
      </p:sp>
      <p:sp>
        <p:nvSpPr>
          <p:cNvPr id="4" name="Slide Number Placeholder 3"/>
          <p:cNvSpPr>
            <a:spLocks noGrp="1"/>
          </p:cNvSpPr>
          <p:nvPr>
            <p:ph type="sldNum" sz="quarter" idx="12"/>
          </p:nvPr>
        </p:nvSpPr>
        <p:spPr/>
        <p:txBody>
          <a:bodyPr/>
          <a:lstStyle/>
          <a:p>
            <a:fld id="{94C61AA0-40A8-448A-AB37-500F2AD1CB5C}" type="slidenum">
              <a:rPr lang="en-US" smtClean="0"/>
              <a:pPr/>
              <a:t>13</a:t>
            </a:fld>
            <a:endParaRPr lang="en-US"/>
          </a:p>
        </p:txBody>
      </p:sp>
      <p:sp>
        <p:nvSpPr>
          <p:cNvPr id="2" name="Title 1"/>
          <p:cNvSpPr>
            <a:spLocks noGrp="1"/>
          </p:cNvSpPr>
          <p:nvPr>
            <p:ph type="title"/>
          </p:nvPr>
        </p:nvSpPr>
        <p:spPr/>
        <p:txBody>
          <a:bodyPr>
            <a:normAutofit/>
          </a:bodyPr>
          <a:lstStyle/>
          <a:p>
            <a:r>
              <a:rPr lang="en-US" sz="3600" dirty="0" smtClean="0">
                <a:latin typeface="Corbel" pitchFamily="34" charset="0"/>
              </a:rPr>
              <a:t>Falls</a:t>
            </a:r>
            <a:endParaRPr lang="en-US" sz="3600" dirty="0">
              <a:latin typeface="Corbel" pitchFamily="34" charset="0"/>
            </a:endParaRPr>
          </a:p>
        </p:txBody>
      </p:sp>
    </p:spTree>
    <p:extLst>
      <p:ext uri="{BB962C8B-B14F-4D97-AF65-F5344CB8AC3E}">
        <p14:creationId xmlns:p14="http://schemas.microsoft.com/office/powerpoint/2010/main" val="39657771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864291"/>
          </a:xfrm>
        </p:spPr>
        <p:txBody>
          <a:bodyPr>
            <a:normAutofit fontScale="92500" lnSpcReduction="10000"/>
          </a:bodyPr>
          <a:lstStyle/>
          <a:p>
            <a:r>
              <a:rPr lang="en-US" sz="2400" dirty="0" smtClean="0">
                <a:latin typeface="Corbel" pitchFamily="34" charset="0"/>
              </a:rPr>
              <a:t>Increase volume of grain/feed being handled</a:t>
            </a:r>
          </a:p>
          <a:p>
            <a:pPr>
              <a:buNone/>
            </a:pPr>
            <a:endParaRPr lang="en-US" sz="1000" dirty="0" smtClean="0">
              <a:latin typeface="Corbel" pitchFamily="34" charset="0"/>
            </a:endParaRPr>
          </a:p>
          <a:p>
            <a:r>
              <a:rPr lang="en-US" sz="2400" dirty="0" smtClean="0">
                <a:latin typeface="Corbel" pitchFamily="34" charset="0"/>
              </a:rPr>
              <a:t>Larger capacity storage facilities</a:t>
            </a:r>
          </a:p>
          <a:p>
            <a:pPr>
              <a:buNone/>
            </a:pPr>
            <a:endParaRPr lang="en-US" sz="1000" dirty="0" smtClean="0">
              <a:latin typeface="Corbel" pitchFamily="34" charset="0"/>
            </a:endParaRPr>
          </a:p>
          <a:p>
            <a:r>
              <a:rPr lang="en-US" sz="2400" dirty="0" smtClean="0">
                <a:latin typeface="Corbel" pitchFamily="34" charset="0"/>
              </a:rPr>
              <a:t>Larger capacity handling equipment</a:t>
            </a:r>
          </a:p>
          <a:p>
            <a:pPr>
              <a:buNone/>
            </a:pPr>
            <a:endParaRPr lang="en-US" sz="900" dirty="0" smtClean="0">
              <a:latin typeface="Corbel" pitchFamily="34" charset="0"/>
            </a:endParaRPr>
          </a:p>
          <a:p>
            <a:r>
              <a:rPr lang="en-US" sz="2400" dirty="0" smtClean="0">
                <a:latin typeface="Corbel" pitchFamily="34" charset="0"/>
              </a:rPr>
              <a:t>Increase in the volume of exempt, on-farm storage</a:t>
            </a:r>
          </a:p>
          <a:p>
            <a:pPr>
              <a:buNone/>
            </a:pPr>
            <a:endParaRPr lang="en-US" sz="900" dirty="0" smtClean="0">
              <a:latin typeface="Corbel" pitchFamily="34" charset="0"/>
            </a:endParaRPr>
          </a:p>
          <a:p>
            <a:r>
              <a:rPr lang="en-US" sz="2400" dirty="0" smtClean="0">
                <a:latin typeface="Corbel" pitchFamily="34" charset="0"/>
              </a:rPr>
              <a:t>Longer term storage</a:t>
            </a:r>
          </a:p>
          <a:p>
            <a:pPr>
              <a:buNone/>
            </a:pPr>
            <a:endParaRPr lang="en-US" sz="900" dirty="0" smtClean="0">
              <a:latin typeface="Corbel" pitchFamily="34" charset="0"/>
            </a:endParaRPr>
          </a:p>
          <a:p>
            <a:r>
              <a:rPr lang="en-US" sz="2400" dirty="0" smtClean="0">
                <a:latin typeface="Corbel" pitchFamily="34" charset="0"/>
              </a:rPr>
              <a:t>Out-of-condition grain/feed</a:t>
            </a:r>
          </a:p>
          <a:p>
            <a:pPr>
              <a:buNone/>
            </a:pPr>
            <a:endParaRPr lang="en-US" sz="900" dirty="0" smtClean="0">
              <a:latin typeface="Corbel" pitchFamily="34" charset="0"/>
            </a:endParaRPr>
          </a:p>
          <a:p>
            <a:r>
              <a:rPr lang="en-US" sz="2400" dirty="0" smtClean="0">
                <a:latin typeface="Corbel" pitchFamily="34" charset="0"/>
              </a:rPr>
              <a:t>Workers entering storage spaces alone</a:t>
            </a:r>
          </a:p>
          <a:p>
            <a:pPr>
              <a:buNone/>
            </a:pPr>
            <a:endParaRPr lang="en-US" sz="900" dirty="0" smtClean="0">
              <a:latin typeface="Corbel" pitchFamily="34" charset="0"/>
            </a:endParaRPr>
          </a:p>
          <a:p>
            <a:r>
              <a:rPr lang="en-US" sz="2400" dirty="0" smtClean="0">
                <a:latin typeface="Corbel" pitchFamily="34" charset="0"/>
              </a:rPr>
              <a:t>Farmers storing wetter corn to reduce energy costs</a:t>
            </a:r>
          </a:p>
          <a:p>
            <a:pPr>
              <a:buNone/>
            </a:pPr>
            <a:endParaRPr lang="en-US" sz="900" dirty="0" smtClean="0">
              <a:latin typeface="Corbel" pitchFamily="34" charset="0"/>
            </a:endParaRPr>
          </a:p>
          <a:p>
            <a:r>
              <a:rPr lang="en-US" sz="2400" dirty="0" smtClean="0">
                <a:latin typeface="Corbel" pitchFamily="34" charset="0"/>
              </a:rPr>
              <a:t>Changing workforce at commercial facilities</a:t>
            </a:r>
            <a:endParaRPr lang="en-US" sz="2400" dirty="0">
              <a:latin typeface="Corbel" pitchFamily="34" charset="0"/>
            </a:endParaRPr>
          </a:p>
        </p:txBody>
      </p:sp>
      <p:sp>
        <p:nvSpPr>
          <p:cNvPr id="4" name="Slide Number Placeholder 3"/>
          <p:cNvSpPr>
            <a:spLocks noGrp="1"/>
          </p:cNvSpPr>
          <p:nvPr>
            <p:ph type="sldNum" sz="quarter" idx="12"/>
          </p:nvPr>
        </p:nvSpPr>
        <p:spPr/>
        <p:txBody>
          <a:bodyPr/>
          <a:lstStyle/>
          <a:p>
            <a:fld id="{94C61AA0-40A8-448A-AB37-500F2AD1CB5C}" type="slidenum">
              <a:rPr lang="en-US" smtClean="0"/>
              <a:pPr/>
              <a:t>14</a:t>
            </a:fld>
            <a:endParaRPr lang="en-US"/>
          </a:p>
        </p:txBody>
      </p:sp>
      <p:sp>
        <p:nvSpPr>
          <p:cNvPr id="2" name="Title 1"/>
          <p:cNvSpPr>
            <a:spLocks noGrp="1"/>
          </p:cNvSpPr>
          <p:nvPr>
            <p:ph type="title"/>
          </p:nvPr>
        </p:nvSpPr>
        <p:spPr>
          <a:xfrm>
            <a:off x="457200" y="274638"/>
            <a:ext cx="8229600" cy="868362"/>
          </a:xfrm>
        </p:spPr>
        <p:txBody>
          <a:bodyPr>
            <a:normAutofit/>
          </a:bodyPr>
          <a:lstStyle/>
          <a:p>
            <a:r>
              <a:rPr lang="en-US" sz="3600" dirty="0" smtClean="0">
                <a:latin typeface="Corbel" pitchFamily="34" charset="0"/>
              </a:rPr>
              <a:t>Key Contributing Factors</a:t>
            </a:r>
            <a:endParaRPr lang="en-US" sz="3600" dirty="0">
              <a:latin typeface="Corbel" pitchFamily="34" charset="0"/>
            </a:endParaRPr>
          </a:p>
        </p:txBody>
      </p:sp>
    </p:spTree>
    <p:extLst>
      <p:ext uri="{BB962C8B-B14F-4D97-AF65-F5344CB8AC3E}">
        <p14:creationId xmlns:p14="http://schemas.microsoft.com/office/powerpoint/2010/main" val="15816939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407091"/>
          </a:xfrm>
        </p:spPr>
        <p:txBody>
          <a:bodyPr>
            <a:normAutofit/>
          </a:bodyPr>
          <a:lstStyle/>
          <a:p>
            <a:r>
              <a:rPr lang="en-US" sz="2800" dirty="0" smtClean="0">
                <a:latin typeface="Corbel" pitchFamily="34" charset="0"/>
              </a:rPr>
              <a:t>Weight</a:t>
            </a:r>
          </a:p>
          <a:p>
            <a:pPr>
              <a:buNone/>
            </a:pPr>
            <a:endParaRPr lang="en-US" sz="1000" dirty="0" smtClean="0">
              <a:latin typeface="Corbel" pitchFamily="34" charset="0"/>
            </a:endParaRPr>
          </a:p>
          <a:p>
            <a:r>
              <a:rPr lang="en-US" sz="2800" dirty="0" smtClean="0">
                <a:latin typeface="Corbel" pitchFamily="34" charset="0"/>
              </a:rPr>
              <a:t>Bulk density</a:t>
            </a:r>
          </a:p>
          <a:p>
            <a:pPr>
              <a:buNone/>
            </a:pPr>
            <a:endParaRPr lang="en-US" sz="1000" dirty="0" smtClean="0">
              <a:latin typeface="Corbel" pitchFamily="34" charset="0"/>
            </a:endParaRPr>
          </a:p>
          <a:p>
            <a:r>
              <a:rPr lang="en-US" sz="2800" dirty="0" smtClean="0">
                <a:latin typeface="Corbel" pitchFamily="34" charset="0"/>
              </a:rPr>
              <a:t>Angle of repose</a:t>
            </a:r>
          </a:p>
          <a:p>
            <a:pPr>
              <a:buNone/>
            </a:pPr>
            <a:endParaRPr lang="en-US" sz="1000" dirty="0" smtClean="0">
              <a:latin typeface="Corbel" pitchFamily="34" charset="0"/>
            </a:endParaRPr>
          </a:p>
          <a:p>
            <a:r>
              <a:rPr lang="en-US" sz="2800" dirty="0" smtClean="0">
                <a:latin typeface="Corbel" pitchFamily="34" charset="0"/>
              </a:rPr>
              <a:t>Potential for bridging, crusting, and free standing</a:t>
            </a:r>
          </a:p>
          <a:p>
            <a:pPr>
              <a:buNone/>
            </a:pPr>
            <a:endParaRPr lang="en-US" sz="1000" dirty="0" smtClean="0">
              <a:latin typeface="Corbel" pitchFamily="34" charset="0"/>
            </a:endParaRPr>
          </a:p>
          <a:p>
            <a:r>
              <a:rPr lang="en-US" sz="2800" dirty="0" smtClean="0">
                <a:latin typeface="Corbel" pitchFamily="34" charset="0"/>
              </a:rPr>
              <a:t>Plug vs. funnel flow</a:t>
            </a:r>
          </a:p>
          <a:p>
            <a:pPr>
              <a:buNone/>
            </a:pPr>
            <a:endParaRPr lang="en-US" sz="1000" dirty="0" smtClean="0">
              <a:latin typeface="Corbel" pitchFamily="34" charset="0"/>
            </a:endParaRPr>
          </a:p>
          <a:p>
            <a:r>
              <a:rPr lang="en-US" sz="2800" dirty="0" smtClean="0">
                <a:latin typeface="Corbel" pitchFamily="34" charset="0"/>
              </a:rPr>
              <a:t>Host for toxic biological agents</a:t>
            </a:r>
            <a:endParaRPr lang="en-US" sz="2800" dirty="0">
              <a:latin typeface="Corbel" pitchFamily="34" charset="0"/>
            </a:endParaRPr>
          </a:p>
        </p:txBody>
      </p:sp>
      <p:sp>
        <p:nvSpPr>
          <p:cNvPr id="4" name="Slide Number Placeholder 3"/>
          <p:cNvSpPr>
            <a:spLocks noGrp="1"/>
          </p:cNvSpPr>
          <p:nvPr>
            <p:ph type="sldNum" sz="quarter" idx="12"/>
          </p:nvPr>
        </p:nvSpPr>
        <p:spPr/>
        <p:txBody>
          <a:bodyPr/>
          <a:lstStyle/>
          <a:p>
            <a:fld id="{94C61AA0-40A8-448A-AB37-500F2AD1CB5C}" type="slidenum">
              <a:rPr lang="en-US" smtClean="0"/>
              <a:pPr/>
              <a:t>15</a:t>
            </a:fld>
            <a:endParaRPr lang="en-US"/>
          </a:p>
        </p:txBody>
      </p:sp>
      <p:sp>
        <p:nvSpPr>
          <p:cNvPr id="2" name="Title 1"/>
          <p:cNvSpPr>
            <a:spLocks noGrp="1"/>
          </p:cNvSpPr>
          <p:nvPr>
            <p:ph type="title"/>
          </p:nvPr>
        </p:nvSpPr>
        <p:spPr/>
        <p:txBody>
          <a:bodyPr>
            <a:noAutofit/>
          </a:bodyPr>
          <a:lstStyle/>
          <a:p>
            <a:r>
              <a:rPr lang="en-US" sz="3600" dirty="0" smtClean="0">
                <a:latin typeface="Corbel" pitchFamily="34" charset="0"/>
              </a:rPr>
              <a:t>Nature and Characteristics of Free-Flowing Agricultural Material</a:t>
            </a:r>
            <a:endParaRPr lang="en-US" sz="3600" dirty="0">
              <a:latin typeface="Corbel" pitchFamily="34" charset="0"/>
            </a:endParaRPr>
          </a:p>
        </p:txBody>
      </p:sp>
    </p:spTree>
    <p:extLst>
      <p:ext uri="{BB962C8B-B14F-4D97-AF65-F5344CB8AC3E}">
        <p14:creationId xmlns:p14="http://schemas.microsoft.com/office/powerpoint/2010/main" val="40320309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09600" y="1600200"/>
            <a:ext cx="8077200" cy="4407091"/>
          </a:xfrm>
        </p:spPr>
        <p:txBody>
          <a:bodyPr>
            <a:normAutofit lnSpcReduction="10000"/>
          </a:bodyPr>
          <a:lstStyle/>
          <a:p>
            <a:r>
              <a:rPr lang="en-US" sz="2400" dirty="0" smtClean="0">
                <a:latin typeface="Corbel" pitchFamily="34" charset="0"/>
              </a:rPr>
              <a:t>Entrapment in a free flowing column of grain</a:t>
            </a:r>
          </a:p>
          <a:p>
            <a:pPr>
              <a:buNone/>
            </a:pPr>
            <a:endParaRPr lang="en-US" sz="1300" dirty="0" smtClean="0">
              <a:latin typeface="Corbel" pitchFamily="34" charset="0"/>
            </a:endParaRPr>
          </a:p>
          <a:p>
            <a:r>
              <a:rPr lang="en-US" sz="2400" dirty="0" smtClean="0">
                <a:latin typeface="Corbel" pitchFamily="34" charset="0"/>
              </a:rPr>
              <a:t>Bridging/crusted entrapment</a:t>
            </a:r>
          </a:p>
          <a:p>
            <a:pPr>
              <a:buNone/>
            </a:pPr>
            <a:endParaRPr lang="en-US" sz="1300" dirty="0" smtClean="0">
              <a:latin typeface="Corbel" pitchFamily="34" charset="0"/>
            </a:endParaRPr>
          </a:p>
          <a:p>
            <a:r>
              <a:rPr lang="en-US" sz="2400" dirty="0" smtClean="0">
                <a:latin typeface="Corbel" pitchFamily="34" charset="0"/>
              </a:rPr>
              <a:t>Avalanche entrapment</a:t>
            </a:r>
          </a:p>
          <a:p>
            <a:pPr>
              <a:buNone/>
            </a:pPr>
            <a:endParaRPr lang="en-US" sz="1300" dirty="0" smtClean="0">
              <a:latin typeface="Corbel" pitchFamily="34" charset="0"/>
            </a:endParaRPr>
          </a:p>
          <a:p>
            <a:r>
              <a:rPr lang="en-US" sz="2400" dirty="0" smtClean="0">
                <a:latin typeface="Corbel" pitchFamily="34" charset="0"/>
              </a:rPr>
              <a:t>Entrapment in free standing pile of material</a:t>
            </a:r>
          </a:p>
          <a:p>
            <a:pPr>
              <a:buNone/>
            </a:pPr>
            <a:endParaRPr lang="en-US" sz="1300" dirty="0" smtClean="0">
              <a:latin typeface="Corbel" pitchFamily="34" charset="0"/>
            </a:endParaRPr>
          </a:p>
          <a:p>
            <a:r>
              <a:rPr lang="en-US" sz="2400" dirty="0" smtClean="0">
                <a:latin typeface="Corbel" pitchFamily="34" charset="0"/>
              </a:rPr>
              <a:t>Entrapment in grain transport vehicle</a:t>
            </a:r>
          </a:p>
          <a:p>
            <a:pPr>
              <a:buNone/>
            </a:pPr>
            <a:endParaRPr lang="en-US" sz="1300" dirty="0" smtClean="0">
              <a:latin typeface="Corbel" pitchFamily="34" charset="0"/>
            </a:endParaRPr>
          </a:p>
          <a:p>
            <a:r>
              <a:rPr lang="en-US" sz="2400" dirty="0" smtClean="0">
                <a:latin typeface="Corbel" pitchFamily="34" charset="0"/>
              </a:rPr>
              <a:t>Entrapment due to unintended release of material or structural failure</a:t>
            </a:r>
          </a:p>
          <a:p>
            <a:pPr>
              <a:buNone/>
            </a:pPr>
            <a:endParaRPr lang="en-US" sz="1300" dirty="0" smtClean="0">
              <a:latin typeface="Corbel" pitchFamily="34" charset="0"/>
            </a:endParaRPr>
          </a:p>
          <a:p>
            <a:r>
              <a:rPr lang="en-US" sz="2400" dirty="0" smtClean="0">
                <a:latin typeface="Corbel" pitchFamily="34" charset="0"/>
              </a:rPr>
              <a:t>Entrapment while using a grain vacuum machine</a:t>
            </a:r>
            <a:endParaRPr lang="en-US" sz="2400" dirty="0">
              <a:latin typeface="Corbel" pitchFamily="34" charset="0"/>
            </a:endParaRPr>
          </a:p>
        </p:txBody>
      </p:sp>
      <p:sp>
        <p:nvSpPr>
          <p:cNvPr id="6" name="Slide Number Placeholder 5"/>
          <p:cNvSpPr>
            <a:spLocks noGrp="1"/>
          </p:cNvSpPr>
          <p:nvPr>
            <p:ph type="sldNum" sz="quarter" idx="12"/>
          </p:nvPr>
        </p:nvSpPr>
        <p:spPr/>
        <p:txBody>
          <a:bodyPr/>
          <a:lstStyle/>
          <a:p>
            <a:fld id="{94C61AA0-40A8-448A-AB37-500F2AD1CB5C}" type="slidenum">
              <a:rPr lang="en-US" smtClean="0"/>
              <a:pPr/>
              <a:t>16</a:t>
            </a:fld>
            <a:endParaRPr lang="en-US"/>
          </a:p>
        </p:txBody>
      </p:sp>
      <p:sp>
        <p:nvSpPr>
          <p:cNvPr id="4" name="Title 3"/>
          <p:cNvSpPr>
            <a:spLocks noGrp="1"/>
          </p:cNvSpPr>
          <p:nvPr>
            <p:ph type="title"/>
          </p:nvPr>
        </p:nvSpPr>
        <p:spPr/>
        <p:txBody>
          <a:bodyPr>
            <a:noAutofit/>
          </a:bodyPr>
          <a:lstStyle/>
          <a:p>
            <a:r>
              <a:rPr lang="en-US" sz="3600" dirty="0" smtClean="0">
                <a:latin typeface="Corbel" pitchFamily="34" charset="0"/>
              </a:rPr>
              <a:t>Most Frequent Types of Flowing Grain/Feed Entrapment</a:t>
            </a:r>
            <a:endParaRPr lang="en-US" sz="3600" dirty="0">
              <a:latin typeface="Corbel" pitchFamily="34" charset="0"/>
            </a:endParaRPr>
          </a:p>
        </p:txBody>
      </p:sp>
    </p:spTree>
    <p:extLst>
      <p:ext uri="{BB962C8B-B14F-4D97-AF65-F5344CB8AC3E}">
        <p14:creationId xmlns:p14="http://schemas.microsoft.com/office/powerpoint/2010/main" val="30922907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heathd\AppData\Local\Microsoft\Windows\Temporary Internet Files\Content.IE5\HSDJSPNL\MC900434411[1].wmf"/>
          <p:cNvPicPr>
            <a:picLocks noGrp="1" noChangeAspect="1" noChangeArrowheads="1"/>
          </p:cNvPicPr>
          <p:nvPr>
            <p:ph idx="1"/>
          </p:nvPr>
        </p:nvPicPr>
        <p:blipFill>
          <a:blip r:embed="rId2" cstate="email">
            <a:extLst>
              <a:ext uri="{28A0092B-C50C-407E-A947-70E740481C1C}">
                <a14:useLocalDpi xmlns:a14="http://schemas.microsoft.com/office/drawing/2010/main" val="0"/>
              </a:ext>
            </a:extLst>
          </a:blip>
          <a:stretch>
            <a:fillRect/>
          </a:stretch>
        </p:blipFill>
        <p:spPr bwMode="auto">
          <a:xfrm>
            <a:off x="3810000" y="2133600"/>
            <a:ext cx="1625600" cy="1828800"/>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94C61AA0-40A8-448A-AB37-500F2AD1CB5C}" type="slidenum">
              <a:rPr lang="en-US" smtClean="0"/>
              <a:pPr/>
              <a:t>17</a:t>
            </a:fld>
            <a:endParaRPr lang="en-US"/>
          </a:p>
        </p:txBody>
      </p:sp>
      <p:sp>
        <p:nvSpPr>
          <p:cNvPr id="2" name="Title 1"/>
          <p:cNvSpPr>
            <a:spLocks noGrp="1"/>
          </p:cNvSpPr>
          <p:nvPr>
            <p:ph type="title"/>
          </p:nvPr>
        </p:nvSpPr>
        <p:spPr>
          <a:xfrm>
            <a:off x="457200" y="457200"/>
            <a:ext cx="8229600" cy="1143000"/>
          </a:xfrm>
        </p:spPr>
        <p:txBody>
          <a:bodyPr>
            <a:normAutofit/>
          </a:bodyPr>
          <a:lstStyle/>
          <a:p>
            <a:pPr algn="ctr"/>
            <a:r>
              <a:rPr lang="en-US" sz="3600" dirty="0" smtClean="0">
                <a:latin typeface="Corbel" pitchFamily="34" charset="0"/>
              </a:rPr>
              <a:t>Questions?</a:t>
            </a:r>
            <a:endParaRPr lang="en-US" sz="3600" dirty="0">
              <a:latin typeface="Corbel" pitchFamily="34" charset="0"/>
            </a:endParaRPr>
          </a:p>
        </p:txBody>
      </p:sp>
    </p:spTree>
    <p:extLst>
      <p:ext uri="{BB962C8B-B14F-4D97-AF65-F5344CB8AC3E}">
        <p14:creationId xmlns:p14="http://schemas.microsoft.com/office/powerpoint/2010/main" val="26110278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2000251"/>
          </a:xfrm>
        </p:spPr>
        <p:txBody>
          <a:bodyPr>
            <a:normAutofit/>
          </a:bodyPr>
          <a:lstStyle/>
          <a:p>
            <a:r>
              <a:rPr lang="en-US" sz="4000" b="1" dirty="0" smtClean="0">
                <a:effectLst>
                  <a:outerShdw blurRad="38100" dist="38100" dir="2700000" algn="tl">
                    <a:srgbClr val="000000">
                      <a:alpha val="43137"/>
                    </a:srgbClr>
                  </a:outerShdw>
                </a:effectLst>
                <a:latin typeface="Corbel" pitchFamily="34" charset="0"/>
              </a:rPr>
              <a:t>Basic First Responder Training for Incidents Involving Grain Storage and Handling Facilities</a:t>
            </a:r>
            <a:endParaRPr lang="en-US" sz="4000" b="1" dirty="0">
              <a:effectLst>
                <a:outerShdw blurRad="38100" dist="38100" dir="2700000" algn="tl">
                  <a:srgbClr val="000000">
                    <a:alpha val="43137"/>
                  </a:srgbClr>
                </a:outerShdw>
              </a:effectLst>
              <a:latin typeface="Corbel" pitchFamily="34" charset="0"/>
            </a:endParaRPr>
          </a:p>
        </p:txBody>
      </p:sp>
      <p:sp>
        <p:nvSpPr>
          <p:cNvPr id="3" name="Subtitle 2"/>
          <p:cNvSpPr>
            <a:spLocks noGrp="1"/>
          </p:cNvSpPr>
          <p:nvPr>
            <p:ph type="subTitle" idx="1"/>
          </p:nvPr>
        </p:nvSpPr>
        <p:spPr>
          <a:xfrm>
            <a:off x="685800" y="3886200"/>
            <a:ext cx="7772400" cy="1047304"/>
          </a:xfrm>
        </p:spPr>
        <p:txBody>
          <a:bodyPr>
            <a:normAutofit/>
          </a:bodyPr>
          <a:lstStyle/>
          <a:p>
            <a:r>
              <a:rPr lang="en-US" sz="2800" b="1" dirty="0" smtClean="0">
                <a:latin typeface="Corbel" pitchFamily="34" charset="0"/>
              </a:rPr>
              <a:t>Unit 1: Summary of Grain-related Incidents</a:t>
            </a:r>
            <a:endParaRPr lang="en-US" sz="2800" b="1" dirty="0">
              <a:latin typeface="Corbel" pitchFamily="34" charset="0"/>
            </a:endParaRPr>
          </a:p>
        </p:txBody>
      </p:sp>
      <p:sp>
        <p:nvSpPr>
          <p:cNvPr id="4" name="Slide Number Placeholder 3"/>
          <p:cNvSpPr>
            <a:spLocks noGrp="1"/>
          </p:cNvSpPr>
          <p:nvPr>
            <p:ph type="sldNum" sz="quarter" idx="12"/>
          </p:nvPr>
        </p:nvSpPr>
        <p:spPr/>
        <p:txBody>
          <a:bodyPr/>
          <a:lstStyle/>
          <a:p>
            <a:fld id="{94C61AA0-40A8-448A-AB37-500F2AD1CB5C}" type="slidenum">
              <a:rPr lang="en-US" smtClean="0"/>
              <a:pPr/>
              <a:t>2</a:t>
            </a:fld>
            <a:endParaRPr lang="en-US"/>
          </a:p>
        </p:txBody>
      </p:sp>
    </p:spTree>
    <p:extLst>
      <p:ext uri="{BB962C8B-B14F-4D97-AF65-F5344CB8AC3E}">
        <p14:creationId xmlns:p14="http://schemas.microsoft.com/office/powerpoint/2010/main" val="12605316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638800"/>
          </a:xfrm>
        </p:spPr>
        <p:txBody>
          <a:bodyPr>
            <a:noAutofit/>
          </a:bodyPr>
          <a:lstStyle/>
          <a:p>
            <a:r>
              <a:rPr lang="en-US" sz="2400" dirty="0" smtClean="0">
                <a:latin typeface="Corbel" pitchFamily="34" charset="0"/>
              </a:rPr>
              <a:t>Identify types of potential emergencies at grain/feed storage and handling facilities</a:t>
            </a:r>
          </a:p>
          <a:p>
            <a:pPr>
              <a:buNone/>
            </a:pPr>
            <a:endParaRPr lang="en-US" sz="1200" dirty="0" smtClean="0">
              <a:latin typeface="Corbel" pitchFamily="34" charset="0"/>
            </a:endParaRPr>
          </a:p>
          <a:p>
            <a:r>
              <a:rPr lang="en-US" sz="2400" dirty="0" smtClean="0">
                <a:latin typeface="Corbel" pitchFamily="34" charset="0"/>
              </a:rPr>
              <a:t>Describe scope of the problem of entrapments, </a:t>
            </a:r>
            <a:r>
              <a:rPr lang="en-US" sz="2400" dirty="0" err="1" smtClean="0">
                <a:latin typeface="Corbel" pitchFamily="34" charset="0"/>
              </a:rPr>
              <a:t>engulfments</a:t>
            </a:r>
            <a:r>
              <a:rPr lang="en-US" sz="2400" dirty="0" smtClean="0">
                <a:latin typeface="Corbel" pitchFamily="34" charset="0"/>
              </a:rPr>
              <a:t>, entanglements, and falls at grain/feed storage and handling facilities</a:t>
            </a:r>
          </a:p>
          <a:p>
            <a:pPr>
              <a:buNone/>
            </a:pPr>
            <a:endParaRPr lang="en-US" sz="1200" dirty="0" smtClean="0">
              <a:latin typeface="Corbel" pitchFamily="34" charset="0"/>
            </a:endParaRPr>
          </a:p>
          <a:p>
            <a:r>
              <a:rPr lang="en-US" sz="2400" dirty="0" smtClean="0">
                <a:latin typeface="Corbel" pitchFamily="34" charset="0"/>
              </a:rPr>
              <a:t>Identify key contributing factors</a:t>
            </a:r>
          </a:p>
          <a:p>
            <a:pPr>
              <a:buNone/>
            </a:pPr>
            <a:endParaRPr lang="en-US" sz="1200" dirty="0" smtClean="0">
              <a:latin typeface="Corbel" pitchFamily="34" charset="0"/>
            </a:endParaRPr>
          </a:p>
          <a:p>
            <a:r>
              <a:rPr lang="en-US" sz="2400" dirty="0" smtClean="0">
                <a:latin typeface="Corbel" pitchFamily="34" charset="0"/>
              </a:rPr>
              <a:t>Describe nature and characteristics of free flowing agricultural materials</a:t>
            </a:r>
          </a:p>
          <a:p>
            <a:pPr>
              <a:buNone/>
            </a:pPr>
            <a:endParaRPr lang="en-US" sz="1200" dirty="0" smtClean="0">
              <a:latin typeface="Corbel" pitchFamily="34" charset="0"/>
            </a:endParaRPr>
          </a:p>
          <a:p>
            <a:r>
              <a:rPr lang="en-US" sz="2400" dirty="0" smtClean="0">
                <a:latin typeface="Corbel" pitchFamily="34" charset="0"/>
              </a:rPr>
              <a:t>Identify most frequent types of flowing grain/feed entrapments</a:t>
            </a:r>
            <a:endParaRPr lang="en-US" sz="2400" dirty="0">
              <a:latin typeface="Corbel" pitchFamily="34" charset="0"/>
            </a:endParaRPr>
          </a:p>
        </p:txBody>
      </p:sp>
      <p:sp>
        <p:nvSpPr>
          <p:cNvPr id="4" name="Slide Number Placeholder 3"/>
          <p:cNvSpPr>
            <a:spLocks noGrp="1"/>
          </p:cNvSpPr>
          <p:nvPr>
            <p:ph type="sldNum" sz="quarter" idx="12"/>
          </p:nvPr>
        </p:nvSpPr>
        <p:spPr/>
        <p:txBody>
          <a:bodyPr/>
          <a:lstStyle/>
          <a:p>
            <a:fld id="{94C61AA0-40A8-448A-AB37-500F2AD1CB5C}" type="slidenum">
              <a:rPr lang="en-US" smtClean="0"/>
              <a:pPr/>
              <a:t>3</a:t>
            </a:fld>
            <a:endParaRPr lang="en-US"/>
          </a:p>
        </p:txBody>
      </p:sp>
      <p:sp>
        <p:nvSpPr>
          <p:cNvPr id="2" name="Title 1"/>
          <p:cNvSpPr>
            <a:spLocks noGrp="1"/>
          </p:cNvSpPr>
          <p:nvPr>
            <p:ph type="title"/>
          </p:nvPr>
        </p:nvSpPr>
        <p:spPr>
          <a:xfrm>
            <a:off x="457200" y="274638"/>
            <a:ext cx="8229600" cy="792162"/>
          </a:xfrm>
        </p:spPr>
        <p:txBody>
          <a:bodyPr>
            <a:normAutofit/>
          </a:bodyPr>
          <a:lstStyle/>
          <a:p>
            <a:r>
              <a:rPr lang="en-US" sz="3600" dirty="0" smtClean="0">
                <a:effectLst>
                  <a:outerShdw blurRad="38100" dist="38100" dir="2700000" algn="tl">
                    <a:srgbClr val="000000">
                      <a:alpha val="43137"/>
                    </a:srgbClr>
                  </a:outerShdw>
                </a:effectLst>
                <a:latin typeface="Corbel" pitchFamily="34" charset="0"/>
              </a:rPr>
              <a:t>Purpose</a:t>
            </a:r>
            <a:endParaRPr lang="en-US" sz="3600" dirty="0">
              <a:effectLst>
                <a:outerShdw blurRad="38100" dist="38100" dir="2700000" algn="tl">
                  <a:srgbClr val="000000">
                    <a:alpha val="43137"/>
                  </a:srgbClr>
                </a:outerShdw>
              </a:effectLst>
              <a:latin typeface="Corbel" pitchFamily="34" charset="0"/>
            </a:endParaRPr>
          </a:p>
        </p:txBody>
      </p:sp>
    </p:spTree>
    <p:extLst>
      <p:ext uri="{BB962C8B-B14F-4D97-AF65-F5344CB8AC3E}">
        <p14:creationId xmlns:p14="http://schemas.microsoft.com/office/powerpoint/2010/main" val="35453392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0" y="1481328"/>
            <a:ext cx="7010400" cy="5071872"/>
          </a:xfrm>
        </p:spPr>
        <p:txBody>
          <a:bodyPr>
            <a:noAutofit/>
          </a:bodyPr>
          <a:lstStyle/>
          <a:p>
            <a:r>
              <a:rPr lang="en-US" sz="2800" dirty="0" smtClean="0">
                <a:latin typeface="Corbel" pitchFamily="34" charset="0"/>
              </a:rPr>
              <a:t>Partial entrapments</a:t>
            </a:r>
          </a:p>
          <a:p>
            <a:r>
              <a:rPr lang="en-US" sz="2800" dirty="0" smtClean="0">
                <a:latin typeface="Corbel" pitchFamily="34" charset="0"/>
              </a:rPr>
              <a:t>Full </a:t>
            </a:r>
            <a:r>
              <a:rPr lang="en-US" sz="2800" dirty="0" err="1" smtClean="0">
                <a:latin typeface="Corbel" pitchFamily="34" charset="0"/>
              </a:rPr>
              <a:t>engulfments</a:t>
            </a:r>
            <a:endParaRPr lang="en-US" sz="2800" dirty="0" smtClean="0">
              <a:latin typeface="Corbel" pitchFamily="34" charset="0"/>
            </a:endParaRPr>
          </a:p>
          <a:p>
            <a:r>
              <a:rPr lang="en-US" sz="2800" dirty="0" smtClean="0">
                <a:latin typeface="Corbel" pitchFamily="34" charset="0"/>
              </a:rPr>
              <a:t>Falls</a:t>
            </a:r>
          </a:p>
          <a:p>
            <a:r>
              <a:rPr lang="en-US" sz="2800" dirty="0" smtClean="0">
                <a:latin typeface="Corbel" pitchFamily="34" charset="0"/>
              </a:rPr>
              <a:t>Explosions and fires</a:t>
            </a:r>
          </a:p>
          <a:p>
            <a:r>
              <a:rPr lang="en-US" sz="2800" dirty="0" smtClean="0">
                <a:latin typeface="Corbel" pitchFamily="34" charset="0"/>
              </a:rPr>
              <a:t>Entanglements</a:t>
            </a:r>
          </a:p>
          <a:p>
            <a:r>
              <a:rPr lang="en-US" sz="2800" dirty="0" smtClean="0">
                <a:latin typeface="Corbel" pitchFamily="34" charset="0"/>
              </a:rPr>
              <a:t>Electrocutions</a:t>
            </a:r>
          </a:p>
          <a:p>
            <a:r>
              <a:rPr lang="en-US" sz="2800" dirty="0" smtClean="0">
                <a:latin typeface="Corbel" pitchFamily="34" charset="0"/>
              </a:rPr>
              <a:t>Respiratory/cardiac distress</a:t>
            </a:r>
          </a:p>
          <a:p>
            <a:r>
              <a:rPr lang="en-US" sz="2800" dirty="0" smtClean="0">
                <a:latin typeface="Corbel" pitchFamily="34" charset="0"/>
              </a:rPr>
              <a:t>Crushing injuries/railroad</a:t>
            </a:r>
          </a:p>
          <a:p>
            <a:r>
              <a:rPr lang="en-US" sz="2800" dirty="0" smtClean="0">
                <a:latin typeface="Corbel" pitchFamily="34" charset="0"/>
              </a:rPr>
              <a:t>Chemical/pesticide exposure</a:t>
            </a:r>
          </a:p>
          <a:p>
            <a:r>
              <a:rPr lang="en-US" sz="2800" dirty="0" smtClean="0">
                <a:latin typeface="Corbel" pitchFamily="34" charset="0"/>
              </a:rPr>
              <a:t>Others_____________________</a:t>
            </a:r>
            <a:endParaRPr lang="en-US" sz="2800" dirty="0">
              <a:latin typeface="Corbel" pitchFamily="34" charset="0"/>
            </a:endParaRPr>
          </a:p>
        </p:txBody>
      </p:sp>
      <p:sp>
        <p:nvSpPr>
          <p:cNvPr id="4" name="Slide Number Placeholder 3"/>
          <p:cNvSpPr>
            <a:spLocks noGrp="1"/>
          </p:cNvSpPr>
          <p:nvPr>
            <p:ph type="sldNum" sz="quarter" idx="12"/>
          </p:nvPr>
        </p:nvSpPr>
        <p:spPr/>
        <p:txBody>
          <a:bodyPr/>
          <a:lstStyle/>
          <a:p>
            <a:fld id="{94C61AA0-40A8-448A-AB37-500F2AD1CB5C}" type="slidenum">
              <a:rPr lang="en-US" smtClean="0"/>
              <a:pPr/>
              <a:t>4</a:t>
            </a:fld>
            <a:endParaRPr lang="en-US"/>
          </a:p>
        </p:txBody>
      </p:sp>
      <p:sp>
        <p:nvSpPr>
          <p:cNvPr id="2" name="Title 1"/>
          <p:cNvSpPr>
            <a:spLocks noGrp="1"/>
          </p:cNvSpPr>
          <p:nvPr>
            <p:ph type="title"/>
          </p:nvPr>
        </p:nvSpPr>
        <p:spPr/>
        <p:txBody>
          <a:bodyPr>
            <a:noAutofit/>
          </a:bodyPr>
          <a:lstStyle/>
          <a:p>
            <a:r>
              <a:rPr lang="en-US" sz="3600" dirty="0" smtClean="0">
                <a:latin typeface="Corbel" pitchFamily="34" charset="0"/>
              </a:rPr>
              <a:t>Emergencies at Grain/Feed Storage and Handling Facilities</a:t>
            </a:r>
            <a:endParaRPr lang="en-US" sz="3600" dirty="0">
              <a:latin typeface="Corbel" pitchFamily="34" charset="0"/>
            </a:endParaRPr>
          </a:p>
        </p:txBody>
      </p:sp>
    </p:spTree>
    <p:extLst>
      <p:ext uri="{BB962C8B-B14F-4D97-AF65-F5344CB8AC3E}">
        <p14:creationId xmlns:p14="http://schemas.microsoft.com/office/powerpoint/2010/main" val="26662960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latin typeface="Corbel" pitchFamily="34" charset="0"/>
              </a:rPr>
              <a:t>Purdue University’s Agricultural Safety &amp; Health Program documents entrapment cases annually.</a:t>
            </a:r>
          </a:p>
          <a:p>
            <a:pPr>
              <a:buNone/>
            </a:pPr>
            <a:endParaRPr lang="en-US" sz="1600" dirty="0" smtClean="0">
              <a:latin typeface="Corbel" pitchFamily="34" charset="0"/>
            </a:endParaRPr>
          </a:p>
          <a:p>
            <a:r>
              <a:rPr lang="en-US" sz="2400" dirty="0" smtClean="0">
                <a:latin typeface="Corbel" pitchFamily="34" charset="0"/>
              </a:rPr>
              <a:t>Nearly 950 fatal and non-fatal grain entrapments have been entered into the National Grain Entrapment Database dating back to 1964.</a:t>
            </a:r>
          </a:p>
          <a:p>
            <a:pPr>
              <a:buNone/>
            </a:pPr>
            <a:endParaRPr lang="en-US" sz="1600" dirty="0" smtClean="0">
              <a:latin typeface="Corbel" pitchFamily="34" charset="0"/>
            </a:endParaRPr>
          </a:p>
          <a:p>
            <a:r>
              <a:rPr lang="en-US" sz="2400" dirty="0" smtClean="0">
                <a:latin typeface="Corbel" pitchFamily="34" charset="0"/>
              </a:rPr>
              <a:t>No less than 51 entrapments occurred in 2010.</a:t>
            </a:r>
          </a:p>
          <a:p>
            <a:pPr>
              <a:buNone/>
            </a:pPr>
            <a:endParaRPr lang="en-US" sz="1600" dirty="0" smtClean="0">
              <a:latin typeface="Corbel" pitchFamily="34" charset="0"/>
            </a:endParaRPr>
          </a:p>
          <a:p>
            <a:r>
              <a:rPr lang="en-US" sz="2400" dirty="0" smtClean="0">
                <a:latin typeface="Corbel" pitchFamily="34" charset="0"/>
              </a:rPr>
              <a:t>Highest recorded since 1993 when 42 were documented.</a:t>
            </a:r>
          </a:p>
          <a:p>
            <a:pPr>
              <a:buNone/>
            </a:pPr>
            <a:endParaRPr lang="en-US" sz="1600" dirty="0" smtClean="0">
              <a:latin typeface="Corbel" pitchFamily="34" charset="0"/>
            </a:endParaRPr>
          </a:p>
          <a:p>
            <a:r>
              <a:rPr lang="en-US" sz="2400" dirty="0" smtClean="0">
                <a:latin typeface="Corbel" pitchFamily="34" charset="0"/>
              </a:rPr>
              <a:t>An average of 15-20 document entrapments occur each year.</a:t>
            </a:r>
            <a:endParaRPr lang="en-US" sz="2400" dirty="0">
              <a:latin typeface="Corbel" pitchFamily="34" charset="0"/>
            </a:endParaRPr>
          </a:p>
        </p:txBody>
      </p:sp>
      <p:sp>
        <p:nvSpPr>
          <p:cNvPr id="4" name="Slide Number Placeholder 3"/>
          <p:cNvSpPr>
            <a:spLocks noGrp="1"/>
          </p:cNvSpPr>
          <p:nvPr>
            <p:ph type="sldNum" sz="quarter" idx="12"/>
          </p:nvPr>
        </p:nvSpPr>
        <p:spPr/>
        <p:txBody>
          <a:bodyPr/>
          <a:lstStyle/>
          <a:p>
            <a:fld id="{94C61AA0-40A8-448A-AB37-500F2AD1CB5C}" type="slidenum">
              <a:rPr lang="en-US" smtClean="0"/>
              <a:pPr/>
              <a:t>5</a:t>
            </a:fld>
            <a:endParaRPr lang="en-US"/>
          </a:p>
        </p:txBody>
      </p:sp>
      <p:sp>
        <p:nvSpPr>
          <p:cNvPr id="2" name="Title 1"/>
          <p:cNvSpPr>
            <a:spLocks noGrp="1"/>
          </p:cNvSpPr>
          <p:nvPr>
            <p:ph type="title"/>
          </p:nvPr>
        </p:nvSpPr>
        <p:spPr/>
        <p:txBody>
          <a:bodyPr>
            <a:noAutofit/>
          </a:bodyPr>
          <a:lstStyle/>
          <a:p>
            <a:r>
              <a:rPr lang="en-US" sz="3600" dirty="0" smtClean="0">
                <a:latin typeface="Corbel" pitchFamily="34" charset="0"/>
              </a:rPr>
              <a:t>Summary of Grain Entrapments in the United States</a:t>
            </a:r>
            <a:endParaRPr lang="en-US" sz="3600" dirty="0">
              <a:latin typeface="Corbel" pitchFamily="34" charset="0"/>
            </a:endParaRPr>
          </a:p>
        </p:txBody>
      </p:sp>
    </p:spTree>
    <p:extLst>
      <p:ext uri="{BB962C8B-B14F-4D97-AF65-F5344CB8AC3E}">
        <p14:creationId xmlns:p14="http://schemas.microsoft.com/office/powerpoint/2010/main" val="21058902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330891"/>
          </a:xfrm>
        </p:spPr>
        <p:txBody>
          <a:bodyPr>
            <a:noAutofit/>
          </a:bodyPr>
          <a:lstStyle/>
          <a:p>
            <a:r>
              <a:rPr lang="en-US" sz="2800" dirty="0" smtClean="0">
                <a:latin typeface="Corbel" pitchFamily="34" charset="0"/>
              </a:rPr>
              <a:t>Unlike many other types of farm-related injuries and fatalities, fatal and non-fatal grain entrapments are not showing a declining trend</a:t>
            </a:r>
          </a:p>
          <a:p>
            <a:pPr>
              <a:buNone/>
            </a:pPr>
            <a:endParaRPr lang="en-US" sz="1400" dirty="0" smtClean="0">
              <a:latin typeface="Corbel" pitchFamily="34" charset="0"/>
            </a:endParaRPr>
          </a:p>
          <a:p>
            <a:r>
              <a:rPr lang="en-US" sz="2800" dirty="0" smtClean="0">
                <a:latin typeface="Corbel" pitchFamily="34" charset="0"/>
              </a:rPr>
              <a:t>As in past years this data does not reflect all grain-related entrapments, due to the lack of a comprehensive reporting system</a:t>
            </a:r>
          </a:p>
          <a:p>
            <a:pPr>
              <a:buNone/>
            </a:pPr>
            <a:endParaRPr lang="en-US" sz="1400" dirty="0" smtClean="0">
              <a:latin typeface="Corbel" pitchFamily="34" charset="0"/>
            </a:endParaRPr>
          </a:p>
          <a:p>
            <a:r>
              <a:rPr lang="en-US" sz="2800" dirty="0" smtClean="0">
                <a:latin typeface="Corbel" pitchFamily="34" charset="0"/>
              </a:rPr>
              <a:t>Many non-fatal incidents go unreported</a:t>
            </a:r>
            <a:endParaRPr lang="en-US" sz="2800" dirty="0">
              <a:latin typeface="Corbel" pitchFamily="34" charset="0"/>
            </a:endParaRPr>
          </a:p>
        </p:txBody>
      </p:sp>
      <p:sp>
        <p:nvSpPr>
          <p:cNvPr id="4" name="Slide Number Placeholder 3"/>
          <p:cNvSpPr>
            <a:spLocks noGrp="1"/>
          </p:cNvSpPr>
          <p:nvPr>
            <p:ph type="sldNum" sz="quarter" idx="12"/>
          </p:nvPr>
        </p:nvSpPr>
        <p:spPr/>
        <p:txBody>
          <a:bodyPr/>
          <a:lstStyle/>
          <a:p>
            <a:fld id="{94C61AA0-40A8-448A-AB37-500F2AD1CB5C}" type="slidenum">
              <a:rPr lang="en-US" smtClean="0"/>
              <a:pPr/>
              <a:t>6</a:t>
            </a:fld>
            <a:endParaRPr lang="en-US"/>
          </a:p>
        </p:txBody>
      </p:sp>
      <p:sp>
        <p:nvSpPr>
          <p:cNvPr id="2" name="Title 1"/>
          <p:cNvSpPr>
            <a:spLocks noGrp="1"/>
          </p:cNvSpPr>
          <p:nvPr>
            <p:ph type="title"/>
          </p:nvPr>
        </p:nvSpPr>
        <p:spPr/>
        <p:txBody>
          <a:bodyPr>
            <a:noAutofit/>
          </a:bodyPr>
          <a:lstStyle/>
          <a:p>
            <a:r>
              <a:rPr lang="en-US" sz="3600" dirty="0" smtClean="0">
                <a:latin typeface="Corbel" pitchFamily="34" charset="0"/>
              </a:rPr>
              <a:t>Summary of Grain Entrapments in the United States</a:t>
            </a:r>
            <a:endParaRPr lang="en-US" sz="3600" dirty="0">
              <a:latin typeface="Corbel" pitchFamily="34" charset="0"/>
            </a:endParaRPr>
          </a:p>
        </p:txBody>
      </p:sp>
    </p:spTree>
    <p:extLst>
      <p:ext uri="{BB962C8B-B14F-4D97-AF65-F5344CB8AC3E}">
        <p14:creationId xmlns:p14="http://schemas.microsoft.com/office/powerpoint/2010/main" val="693240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email">
            <a:extLst>
              <a:ext uri="{28A0092B-C50C-407E-A947-70E740481C1C}">
                <a14:useLocalDpi xmlns:a14="http://schemas.microsoft.com/office/drawing/2010/main" val="0"/>
              </a:ext>
            </a:extLst>
          </a:blip>
          <a:srcRect/>
          <a:stretch>
            <a:fillRect/>
          </a:stretch>
        </p:blipFill>
        <p:spPr bwMode="auto">
          <a:xfrm>
            <a:off x="762000" y="2057400"/>
            <a:ext cx="7364719" cy="38236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lide Number Placeholder 3"/>
          <p:cNvSpPr>
            <a:spLocks noGrp="1"/>
          </p:cNvSpPr>
          <p:nvPr>
            <p:ph type="sldNum" sz="quarter" idx="12"/>
          </p:nvPr>
        </p:nvSpPr>
        <p:spPr/>
        <p:txBody>
          <a:bodyPr/>
          <a:lstStyle/>
          <a:p>
            <a:fld id="{94C61AA0-40A8-448A-AB37-500F2AD1CB5C}" type="slidenum">
              <a:rPr lang="en-US" smtClean="0"/>
              <a:pPr/>
              <a:t>7</a:t>
            </a:fld>
            <a:endParaRPr lang="en-US"/>
          </a:p>
        </p:txBody>
      </p:sp>
      <p:sp>
        <p:nvSpPr>
          <p:cNvPr id="2" name="Title 1"/>
          <p:cNvSpPr>
            <a:spLocks noGrp="1"/>
          </p:cNvSpPr>
          <p:nvPr>
            <p:ph type="title"/>
          </p:nvPr>
        </p:nvSpPr>
        <p:spPr/>
        <p:txBody>
          <a:bodyPr>
            <a:noAutofit/>
          </a:bodyPr>
          <a:lstStyle/>
          <a:p>
            <a:r>
              <a:rPr lang="en-US" sz="3600" dirty="0" smtClean="0">
                <a:latin typeface="Corbel" pitchFamily="34" charset="0"/>
              </a:rPr>
              <a:t>Summary of Grain Entrapments in the United States</a:t>
            </a:r>
            <a:endParaRPr lang="en-US" sz="3600" dirty="0">
              <a:latin typeface="Corbel" pitchFamily="34" charset="0"/>
            </a:endParaRPr>
          </a:p>
        </p:txBody>
      </p:sp>
    </p:spTree>
    <p:extLst>
      <p:ext uri="{BB962C8B-B14F-4D97-AF65-F5344CB8AC3E}">
        <p14:creationId xmlns:p14="http://schemas.microsoft.com/office/powerpoint/2010/main" val="14859925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Formated United States-2"/>
          <p:cNvPicPr>
            <a:picLocks noGrp="1" noChangeAspect="1" noChangeArrowheads="1"/>
          </p:cNvPicPr>
          <p:nvPr>
            <p:ph idx="1"/>
          </p:nvPr>
        </p:nvPicPr>
        <p:blipFill>
          <a:blip r:embed="rId2" cstate="email">
            <a:extLst>
              <a:ext uri="{28A0092B-C50C-407E-A947-70E740481C1C}">
                <a14:useLocalDpi xmlns:a14="http://schemas.microsoft.com/office/drawing/2010/main" val="0"/>
              </a:ext>
            </a:extLst>
          </a:blip>
          <a:stretch>
            <a:fillRect/>
          </a:stretch>
        </p:blipFill>
        <p:spPr bwMode="auto">
          <a:xfrm>
            <a:off x="1483310" y="1481138"/>
            <a:ext cx="6177379"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4"/>
          <p:cNvSpPr>
            <a:spLocks noGrp="1"/>
          </p:cNvSpPr>
          <p:nvPr>
            <p:ph type="sldNum" sz="quarter" idx="12"/>
          </p:nvPr>
        </p:nvSpPr>
        <p:spPr/>
        <p:txBody>
          <a:bodyPr/>
          <a:lstStyle/>
          <a:p>
            <a:fld id="{94C61AA0-40A8-448A-AB37-500F2AD1CB5C}" type="slidenum">
              <a:rPr lang="en-US" smtClean="0"/>
              <a:pPr/>
              <a:t>8</a:t>
            </a:fld>
            <a:endParaRPr lang="en-US"/>
          </a:p>
        </p:txBody>
      </p:sp>
      <p:sp>
        <p:nvSpPr>
          <p:cNvPr id="2" name="Title 1"/>
          <p:cNvSpPr>
            <a:spLocks noGrp="1"/>
          </p:cNvSpPr>
          <p:nvPr>
            <p:ph type="title"/>
          </p:nvPr>
        </p:nvSpPr>
        <p:spPr/>
        <p:txBody>
          <a:bodyPr>
            <a:noAutofit/>
          </a:bodyPr>
          <a:lstStyle/>
          <a:p>
            <a:r>
              <a:rPr lang="en-US" sz="3600" dirty="0" smtClean="0">
                <a:latin typeface="Corbel" pitchFamily="34" charset="0"/>
              </a:rPr>
              <a:t>Entrapments by Geographic Location</a:t>
            </a:r>
            <a:endParaRPr lang="en-US" sz="3600" dirty="0">
              <a:latin typeface="Corbel" pitchFamily="34" charset="0"/>
            </a:endParaRPr>
          </a:p>
        </p:txBody>
      </p:sp>
    </p:spTree>
    <p:extLst>
      <p:ext uri="{BB962C8B-B14F-4D97-AF65-F5344CB8AC3E}">
        <p14:creationId xmlns:p14="http://schemas.microsoft.com/office/powerpoint/2010/main" val="14682845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330891"/>
          </a:xfrm>
        </p:spPr>
        <p:txBody>
          <a:bodyPr>
            <a:normAutofit fontScale="92500" lnSpcReduction="10000"/>
          </a:bodyPr>
          <a:lstStyle/>
          <a:p>
            <a:r>
              <a:rPr lang="en-US" sz="2600" dirty="0" smtClean="0">
                <a:latin typeface="Corbel" pitchFamily="34" charset="0"/>
              </a:rPr>
              <a:t>In 2011, the states with the most fatal and non-fatal grain documented entrapments were Illinois (2), South Dakota (2), North Dakota (2), North Carolina (4), Iowa (4), Nebraska (2), Texas (2)</a:t>
            </a:r>
          </a:p>
          <a:p>
            <a:pPr>
              <a:buNone/>
            </a:pPr>
            <a:endParaRPr lang="en-US" sz="1400" dirty="0" smtClean="0">
              <a:latin typeface="Corbel" pitchFamily="34" charset="0"/>
            </a:endParaRPr>
          </a:p>
          <a:p>
            <a:r>
              <a:rPr lang="en-US" sz="2600" dirty="0" smtClean="0">
                <a:latin typeface="Corbel" pitchFamily="34" charset="0"/>
              </a:rPr>
              <a:t>Primarily in the Corn Belt</a:t>
            </a:r>
          </a:p>
          <a:p>
            <a:pPr>
              <a:buNone/>
            </a:pPr>
            <a:endParaRPr lang="en-US" sz="1400" dirty="0" smtClean="0">
              <a:latin typeface="Corbel" pitchFamily="34" charset="0"/>
            </a:endParaRPr>
          </a:p>
          <a:p>
            <a:r>
              <a:rPr lang="en-US" sz="2600" dirty="0" smtClean="0">
                <a:latin typeface="Corbel" pitchFamily="34" charset="0"/>
              </a:rPr>
              <a:t>Overall, grain entrapments were documented in 15 states in 2011</a:t>
            </a:r>
          </a:p>
          <a:p>
            <a:pPr>
              <a:buNone/>
            </a:pPr>
            <a:endParaRPr lang="en-US" sz="1500" dirty="0" smtClean="0">
              <a:latin typeface="Corbel" pitchFamily="34" charset="0"/>
            </a:endParaRPr>
          </a:p>
          <a:p>
            <a:r>
              <a:rPr lang="en-US" sz="2600" dirty="0" smtClean="0">
                <a:latin typeface="Corbel" pitchFamily="34" charset="0"/>
              </a:rPr>
              <a:t>Historically, 70% of the documented entrapments have occurred on exempt farms, while 30% occurred at non-exempt commercial facilities</a:t>
            </a:r>
          </a:p>
          <a:p>
            <a:endParaRPr lang="en-US" dirty="0"/>
          </a:p>
        </p:txBody>
      </p:sp>
      <p:sp>
        <p:nvSpPr>
          <p:cNvPr id="4" name="Slide Number Placeholder 3"/>
          <p:cNvSpPr>
            <a:spLocks noGrp="1"/>
          </p:cNvSpPr>
          <p:nvPr>
            <p:ph type="sldNum" sz="quarter" idx="12"/>
          </p:nvPr>
        </p:nvSpPr>
        <p:spPr/>
        <p:txBody>
          <a:bodyPr/>
          <a:lstStyle/>
          <a:p>
            <a:fld id="{94C61AA0-40A8-448A-AB37-500F2AD1CB5C}" type="slidenum">
              <a:rPr lang="en-US" smtClean="0"/>
              <a:pPr/>
              <a:t>9</a:t>
            </a:fld>
            <a:endParaRPr lang="en-US"/>
          </a:p>
        </p:txBody>
      </p:sp>
      <p:sp>
        <p:nvSpPr>
          <p:cNvPr id="2" name="Title 1"/>
          <p:cNvSpPr>
            <a:spLocks noGrp="1"/>
          </p:cNvSpPr>
          <p:nvPr>
            <p:ph type="title"/>
          </p:nvPr>
        </p:nvSpPr>
        <p:spPr/>
        <p:txBody>
          <a:bodyPr>
            <a:noAutofit/>
          </a:bodyPr>
          <a:lstStyle/>
          <a:p>
            <a:r>
              <a:rPr lang="en-US" sz="3600" dirty="0" smtClean="0">
                <a:latin typeface="Corbel" pitchFamily="34" charset="0"/>
              </a:rPr>
              <a:t>Summary of Grain Entrapments in the United States</a:t>
            </a:r>
            <a:endParaRPr lang="en-US" sz="3600" dirty="0">
              <a:latin typeface="Corbel" pitchFamily="34" charset="0"/>
            </a:endParaRPr>
          </a:p>
        </p:txBody>
      </p:sp>
    </p:spTree>
    <p:extLst>
      <p:ext uri="{BB962C8B-B14F-4D97-AF65-F5344CB8AC3E}">
        <p14:creationId xmlns:p14="http://schemas.microsoft.com/office/powerpoint/2010/main" val="411280347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138</TotalTime>
  <Words>667</Words>
  <Application>Microsoft Office PowerPoint</Application>
  <PresentationFormat>On-screen Show (4:3)</PresentationFormat>
  <Paragraphs>144</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Concourse</vt:lpstr>
      <vt:lpstr>Basic First Responder Training Curriculum for Incidents Involving  Grain Storage and Handling Facilities  Unit 1 </vt:lpstr>
      <vt:lpstr>Basic First Responder Training for Incidents Involving Grain Storage and Handling Facilities</vt:lpstr>
      <vt:lpstr>Purpose</vt:lpstr>
      <vt:lpstr>Emergencies at Grain/Feed Storage and Handling Facilities</vt:lpstr>
      <vt:lpstr>Summary of Grain Entrapments in the United States</vt:lpstr>
      <vt:lpstr>Summary of Grain Entrapments in the United States</vt:lpstr>
      <vt:lpstr>Summary of Grain Entrapments in the United States</vt:lpstr>
      <vt:lpstr>Entrapments by Geographic Location</vt:lpstr>
      <vt:lpstr>Summary of Grain Entrapments in the United States</vt:lpstr>
      <vt:lpstr>Where Entrapments Happen</vt:lpstr>
      <vt:lpstr>Summary of Grain Entrapments in the United States</vt:lpstr>
      <vt:lpstr>Entanglements</vt:lpstr>
      <vt:lpstr>Falls</vt:lpstr>
      <vt:lpstr>Key Contributing Factors</vt:lpstr>
      <vt:lpstr>Nature and Characteristics of Free-Flowing Agricultural Material</vt:lpstr>
      <vt:lpstr>Most Frequent Types of Flowing Grain/Feed Entrapment</vt:lpstr>
      <vt:lpstr>Questions?</vt:lpstr>
    </vt:vector>
  </TitlesOfParts>
  <Company>Engineering Computer Network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First Responder Training for Incidents Involving Grain Storage and Handling Facilities</dc:title>
  <dc:creator>Denise L Heath</dc:creator>
  <cp:lastModifiedBy>Vosburgh, Linda - OSHA</cp:lastModifiedBy>
  <cp:revision>13</cp:revision>
  <cp:lastPrinted>2012-06-11T21:11:32Z</cp:lastPrinted>
  <dcterms:created xsi:type="dcterms:W3CDTF">2012-06-11T20:13:48Z</dcterms:created>
  <dcterms:modified xsi:type="dcterms:W3CDTF">2013-08-21T15:31:58Z</dcterms:modified>
</cp:coreProperties>
</file>