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4060" r:id="rId2"/>
  </p:sldMasterIdLst>
  <p:notesMasterIdLst>
    <p:notesMasterId r:id="rId52"/>
  </p:notesMasterIdLst>
  <p:handoutMasterIdLst>
    <p:handoutMasterId r:id="rId53"/>
  </p:handoutMasterIdLst>
  <p:sldIdLst>
    <p:sldId id="867" r:id="rId3"/>
    <p:sldId id="868" r:id="rId4"/>
    <p:sldId id="855" r:id="rId5"/>
    <p:sldId id="872" r:id="rId6"/>
    <p:sldId id="873" r:id="rId7"/>
    <p:sldId id="875" r:id="rId8"/>
    <p:sldId id="877" r:id="rId9"/>
    <p:sldId id="879" r:id="rId10"/>
    <p:sldId id="881" r:id="rId11"/>
    <p:sldId id="955" r:id="rId12"/>
    <p:sldId id="883" r:id="rId13"/>
    <p:sldId id="885" r:id="rId14"/>
    <p:sldId id="887" r:id="rId15"/>
    <p:sldId id="889" r:id="rId16"/>
    <p:sldId id="891" r:id="rId17"/>
    <p:sldId id="893" r:id="rId18"/>
    <p:sldId id="895" r:id="rId19"/>
    <p:sldId id="897" r:id="rId20"/>
    <p:sldId id="899" r:id="rId21"/>
    <p:sldId id="901" r:id="rId22"/>
    <p:sldId id="903" r:id="rId23"/>
    <p:sldId id="907" r:id="rId24"/>
    <p:sldId id="909" r:id="rId25"/>
    <p:sldId id="911" r:id="rId26"/>
    <p:sldId id="913" r:id="rId27"/>
    <p:sldId id="915" r:id="rId28"/>
    <p:sldId id="917" r:id="rId29"/>
    <p:sldId id="919" r:id="rId30"/>
    <p:sldId id="921" r:id="rId31"/>
    <p:sldId id="923" r:id="rId32"/>
    <p:sldId id="925" r:id="rId33"/>
    <p:sldId id="927" r:id="rId34"/>
    <p:sldId id="929" r:id="rId35"/>
    <p:sldId id="935" r:id="rId36"/>
    <p:sldId id="937" r:id="rId37"/>
    <p:sldId id="939" r:id="rId38"/>
    <p:sldId id="941" r:id="rId39"/>
    <p:sldId id="942" r:id="rId40"/>
    <p:sldId id="944" r:id="rId41"/>
    <p:sldId id="946" r:id="rId42"/>
    <p:sldId id="948" r:id="rId43"/>
    <p:sldId id="949" r:id="rId44"/>
    <p:sldId id="950" r:id="rId45"/>
    <p:sldId id="951" r:id="rId46"/>
    <p:sldId id="952" r:id="rId47"/>
    <p:sldId id="953" r:id="rId48"/>
    <p:sldId id="954" r:id="rId49"/>
    <p:sldId id="931" r:id="rId50"/>
    <p:sldId id="933" r:id="rId51"/>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66FF"/>
    <a:srgbClr val="6600FF"/>
    <a:srgbClr val="00CC66"/>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p:cViewPr>
        <p:scale>
          <a:sx n="75" d="100"/>
          <a:sy n="75" d="100"/>
        </p:scale>
        <p:origin x="-126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896"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55938" cy="454025"/>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6596" eaLnBrk="0" hangingPunct="0">
              <a:defRPr kumimoji="1" sz="1300">
                <a:latin typeface="Arial" charset="0"/>
              </a:defRPr>
            </a:lvl1pPr>
          </a:lstStyle>
          <a:p>
            <a:pPr>
              <a:defRPr/>
            </a:pPr>
            <a:endParaRPr lang="en-US"/>
          </a:p>
        </p:txBody>
      </p:sp>
      <p:sp>
        <p:nvSpPr>
          <p:cNvPr id="162819" name="Rectangle 3"/>
          <p:cNvSpPr>
            <a:spLocks noGrp="1" noChangeArrowheads="1"/>
          </p:cNvSpPr>
          <p:nvPr>
            <p:ph type="dt" sz="quarter" idx="1"/>
          </p:nvPr>
        </p:nvSpPr>
        <p:spPr bwMode="auto">
          <a:xfrm>
            <a:off x="3971925" y="0"/>
            <a:ext cx="3057525" cy="454025"/>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6596" eaLnBrk="0" hangingPunct="0">
              <a:defRPr sz="1300"/>
            </a:lvl1pPr>
          </a:lstStyle>
          <a:p>
            <a:pPr>
              <a:defRPr/>
            </a:pPr>
            <a:endParaRPr lang="en-US"/>
          </a:p>
        </p:txBody>
      </p:sp>
      <p:sp>
        <p:nvSpPr>
          <p:cNvPr id="162820" name="Rectangle 4"/>
          <p:cNvSpPr>
            <a:spLocks noGrp="1" noChangeArrowheads="1"/>
          </p:cNvSpPr>
          <p:nvPr>
            <p:ph type="ftr" sz="quarter" idx="2"/>
          </p:nvPr>
        </p:nvSpPr>
        <p:spPr bwMode="auto">
          <a:xfrm>
            <a:off x="0" y="8797925"/>
            <a:ext cx="3055938" cy="454025"/>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6596" eaLnBrk="0" hangingPunct="0">
              <a:defRPr sz="1300"/>
            </a:lvl1pPr>
          </a:lstStyle>
          <a:p>
            <a:pPr>
              <a:defRPr/>
            </a:pPr>
            <a:endParaRPr lang="en-US"/>
          </a:p>
        </p:txBody>
      </p:sp>
      <p:sp>
        <p:nvSpPr>
          <p:cNvPr id="162821" name="Rectangle 5"/>
          <p:cNvSpPr>
            <a:spLocks noGrp="1" noChangeArrowheads="1"/>
          </p:cNvSpPr>
          <p:nvPr>
            <p:ph type="sldNum" sz="quarter" idx="3"/>
          </p:nvPr>
        </p:nvSpPr>
        <p:spPr bwMode="auto">
          <a:xfrm>
            <a:off x="3971925" y="8797925"/>
            <a:ext cx="3057525" cy="454025"/>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6596" eaLnBrk="0" hangingPunct="0">
              <a:defRPr sz="1300"/>
            </a:lvl1pPr>
          </a:lstStyle>
          <a:p>
            <a:pPr>
              <a:defRPr/>
            </a:pPr>
            <a:fld id="{9EF9BA8D-AE4E-4631-AE7C-9CCB325F48F3}" type="slidenum">
              <a:rPr lang="en-US"/>
              <a:pPr>
                <a:defRPr/>
              </a:pPr>
              <a:t>‹#›</a:t>
            </a:fld>
            <a:endParaRPr lang="en-US" dirty="0"/>
          </a:p>
        </p:txBody>
      </p:sp>
    </p:spTree>
    <p:extLst>
      <p:ext uri="{BB962C8B-B14F-4D97-AF65-F5344CB8AC3E}">
        <p14:creationId xmlns:p14="http://schemas.microsoft.com/office/powerpoint/2010/main" val="381597329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55938" cy="454025"/>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6596" eaLnBrk="0" hangingPunct="0">
              <a:defRPr sz="1300"/>
            </a:lvl1pPr>
          </a:lstStyle>
          <a:p>
            <a:pPr>
              <a:defRPr/>
            </a:pPr>
            <a:endParaRPr lang="en-US"/>
          </a:p>
        </p:txBody>
      </p:sp>
      <p:sp>
        <p:nvSpPr>
          <p:cNvPr id="97283" name="Rectangle 3"/>
          <p:cNvSpPr>
            <a:spLocks noGrp="1" noChangeArrowheads="1"/>
          </p:cNvSpPr>
          <p:nvPr>
            <p:ph type="dt" idx="1"/>
          </p:nvPr>
        </p:nvSpPr>
        <p:spPr bwMode="auto">
          <a:xfrm>
            <a:off x="3971925" y="0"/>
            <a:ext cx="3057525" cy="454025"/>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6596" eaLnBrk="0" hangingPunct="0">
              <a:defRPr sz="1300"/>
            </a:lvl1pPr>
          </a:lstStyle>
          <a:p>
            <a:pPr>
              <a:defRPr/>
            </a:pPr>
            <a:r>
              <a:rPr lang="en-US"/>
              <a:t>May 2001</a:t>
            </a:r>
          </a:p>
        </p:txBody>
      </p:sp>
      <p:sp>
        <p:nvSpPr>
          <p:cNvPr id="52228" name="Rectangle 4"/>
          <p:cNvSpPr>
            <a:spLocks noGrp="1" noRot="1" noChangeAspect="1" noChangeArrowheads="1" noTextEdit="1"/>
          </p:cNvSpPr>
          <p:nvPr>
            <p:ph type="sldImg" idx="2"/>
          </p:nvPr>
        </p:nvSpPr>
        <p:spPr bwMode="auto">
          <a:xfrm>
            <a:off x="1150938" y="681038"/>
            <a:ext cx="4652962" cy="3489325"/>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917575" y="4398963"/>
            <a:ext cx="5195888" cy="4167187"/>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0" y="8797925"/>
            <a:ext cx="3055938" cy="454025"/>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6596" eaLnBrk="0" hangingPunct="0">
              <a:defRPr sz="1300"/>
            </a:lvl1pPr>
          </a:lstStyle>
          <a:p>
            <a:pPr>
              <a:defRPr/>
            </a:pPr>
            <a:endParaRPr lang="en-US"/>
          </a:p>
        </p:txBody>
      </p:sp>
      <p:sp>
        <p:nvSpPr>
          <p:cNvPr id="97287" name="Rectangle 7"/>
          <p:cNvSpPr>
            <a:spLocks noGrp="1" noChangeArrowheads="1"/>
          </p:cNvSpPr>
          <p:nvPr>
            <p:ph type="sldNum" sz="quarter" idx="5"/>
          </p:nvPr>
        </p:nvSpPr>
        <p:spPr bwMode="auto">
          <a:xfrm>
            <a:off x="3971925" y="8797925"/>
            <a:ext cx="3057525" cy="454025"/>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6596" eaLnBrk="0" hangingPunct="0">
              <a:defRPr sz="1300"/>
            </a:lvl1pPr>
          </a:lstStyle>
          <a:p>
            <a:pPr>
              <a:defRPr/>
            </a:pPr>
            <a:fld id="{7CE50FD1-FA87-48FF-BED6-68DA38835BE1}" type="slidenum">
              <a:rPr lang="en-US"/>
              <a:pPr>
                <a:defRPr/>
              </a:pPr>
              <a:t>‹#›</a:t>
            </a:fld>
            <a:endParaRPr lang="en-US" dirty="0"/>
          </a:p>
        </p:txBody>
      </p:sp>
    </p:spTree>
    <p:extLst>
      <p:ext uri="{BB962C8B-B14F-4D97-AF65-F5344CB8AC3E}">
        <p14:creationId xmlns:p14="http://schemas.microsoft.com/office/powerpoint/2010/main" val="44988775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6"/>
          <p:cNvSpPr>
            <a:spLocks noGrp="1"/>
          </p:cNvSpPr>
          <p:nvPr>
            <p:ph type="sldNum" sz="quarter" idx="5"/>
          </p:nvPr>
        </p:nvSpPr>
        <p:spPr>
          <a:noFill/>
        </p:spPr>
        <p:txBody>
          <a:bodyPr/>
          <a:lstStyle/>
          <a:p>
            <a:pPr defTabSz="915988"/>
            <a:fld id="{3AB7CA42-519F-4CD6-AFFA-24542F4059B4}" type="slidenum">
              <a:rPr lang="en-US" smtClean="0"/>
              <a:pPr defTabSz="915988"/>
              <a:t>1</a:t>
            </a:fld>
            <a:endParaRPr lang="en-US" smtClean="0"/>
          </a:p>
        </p:txBody>
      </p:sp>
      <p:sp>
        <p:nvSpPr>
          <p:cNvPr id="53253" name="Footer Placeholder 7"/>
          <p:cNvSpPr>
            <a:spLocks noGrp="1"/>
          </p:cNvSpPr>
          <p:nvPr>
            <p:ph type="ftr" sz="quarter" idx="4"/>
          </p:nvPr>
        </p:nvSpPr>
        <p:spPr>
          <a:noFill/>
        </p:spPr>
        <p:txBody>
          <a:bodyPr/>
          <a:lstStyle/>
          <a:p>
            <a:pPr defTabSz="915988"/>
            <a:endParaRPr lang="en-US" smtClean="0"/>
          </a:p>
        </p:txBody>
      </p:sp>
      <p:sp>
        <p:nvSpPr>
          <p:cNvPr id="53254" name="Header Placeholder 8"/>
          <p:cNvSpPr>
            <a:spLocks noGrp="1"/>
          </p:cNvSpPr>
          <p:nvPr>
            <p:ph type="hdr" sz="quarter"/>
          </p:nvPr>
        </p:nvSpPr>
        <p:spPr>
          <a:noFill/>
        </p:spPr>
        <p:txBody>
          <a:bodyPr/>
          <a:lstStyle/>
          <a:p>
            <a:pPr defTabSz="915988"/>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5988"/>
            <a:fld id="{DBF80F0B-43EA-4E8F-BD0E-FF8FC81F964C}" type="slidenum">
              <a:rPr lang="en-US" smtClean="0"/>
              <a:pPr defTabSz="915988"/>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
        <p:nvSpPr>
          <p:cNvPr id="54277" name="Footer Placeholder 1"/>
          <p:cNvSpPr>
            <a:spLocks noGrp="1"/>
          </p:cNvSpPr>
          <p:nvPr>
            <p:ph type="ftr" sz="quarter" idx="4"/>
          </p:nvPr>
        </p:nvSpPr>
        <p:spPr>
          <a:noFill/>
        </p:spPr>
        <p:txBody>
          <a:bodyPr/>
          <a:lstStyle/>
          <a:p>
            <a:pPr defTabSz="915988"/>
            <a:endParaRPr lang="en-US" smtClean="0"/>
          </a:p>
        </p:txBody>
      </p:sp>
      <p:sp>
        <p:nvSpPr>
          <p:cNvPr id="54278" name="Header Placeholder 2"/>
          <p:cNvSpPr>
            <a:spLocks noGrp="1"/>
          </p:cNvSpPr>
          <p:nvPr>
            <p:ph type="hdr" sz="quarter"/>
          </p:nvPr>
        </p:nvSpPr>
        <p:spPr>
          <a:noFill/>
        </p:spPr>
        <p:txBody>
          <a:bodyPr/>
          <a:lstStyle/>
          <a:p>
            <a:pPr defTabSz="915988"/>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6"/>
          <p:cNvSpPr>
            <a:spLocks noGrp="1"/>
          </p:cNvSpPr>
          <p:nvPr>
            <p:ph type="sldNum" sz="quarter" idx="5"/>
          </p:nvPr>
        </p:nvSpPr>
        <p:spPr>
          <a:noFill/>
        </p:spPr>
        <p:txBody>
          <a:bodyPr/>
          <a:lstStyle/>
          <a:p>
            <a:pPr defTabSz="915988"/>
            <a:fld id="{A865F90E-9585-49CC-95CF-5F7E15ADE59A}" type="slidenum">
              <a:rPr lang="en-US" smtClean="0"/>
              <a:pPr defTabSz="915988"/>
              <a:t>5</a:t>
            </a:fld>
            <a:endParaRPr lang="en-US" smtClean="0"/>
          </a:p>
        </p:txBody>
      </p:sp>
      <p:sp>
        <p:nvSpPr>
          <p:cNvPr id="55301" name="Footer Placeholder 1"/>
          <p:cNvSpPr>
            <a:spLocks noGrp="1"/>
          </p:cNvSpPr>
          <p:nvPr>
            <p:ph type="ftr" sz="quarter" idx="4"/>
          </p:nvPr>
        </p:nvSpPr>
        <p:spPr>
          <a:noFill/>
        </p:spPr>
        <p:txBody>
          <a:bodyPr/>
          <a:lstStyle/>
          <a:p>
            <a:pPr defTabSz="915988"/>
            <a:endParaRPr lang="en-US" smtClean="0"/>
          </a:p>
        </p:txBody>
      </p:sp>
      <p:sp>
        <p:nvSpPr>
          <p:cNvPr id="55302" name="Header Placeholder 2"/>
          <p:cNvSpPr>
            <a:spLocks noGrp="1"/>
          </p:cNvSpPr>
          <p:nvPr>
            <p:ph type="hdr" sz="quarter"/>
          </p:nvPr>
        </p:nvSpPr>
        <p:spPr>
          <a:noFill/>
        </p:spPr>
        <p:txBody>
          <a:bodyPr/>
          <a:lstStyle/>
          <a:p>
            <a:pPr defTabSz="915988"/>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1403184-B0C9-4487-9185-0097250F6E5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D6C811-FF3C-4D31-8BB0-162FBA2E3E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5E3FCF2-0773-4DF3-82BC-DDB61BA482E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2044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78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0FF845D2-812E-441F-89E8-E25F5D22570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929DED4-1200-43D1-92E0-E4B368F09ECE}"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F5B815-11C8-458B-AEBD-B50466109787}"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1B8E3F-355D-48AF-86E6-191E20299012}"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105B89-E58A-4A11-B7ED-3261F50493B7}"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7F6CB1F4-5E4E-49C7-9153-D69089802BFA}"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4914096C-5B30-43D6-B79A-60F8D8290C8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84618B-970D-4F37-9782-A993D343CDF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F057281-87DB-4850-9152-B19884452C3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53036E-A59B-4322-A507-2329E8A30053}"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A668EC-AFAE-4204-938C-7EF4734C82F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977202-995E-4870-803B-60FF53C24B4C}"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CEE7E1-D055-477F-ABAA-02BDE72E275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BCA5DBF-5FD9-4CC4-B2C6-96A72AFA58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27C556B-93BC-479D-BC57-00FF1C2095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2F1B0A74-9935-4C05-9DDF-A7FA6E8F7B5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A0715A80-1A8B-4A37-A55D-87704985C61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8B70B884-B8B9-4BCB-A61C-B0B1A2524C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0FA4ED1-C27A-4E94-A760-2526806ABB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C4BCEB1-A710-424B-AA0D-9D308D8E49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32"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p:spPr>
          <p:txBody>
            <a:bodyPr wrap="none" anchor="ctr"/>
            <a:lstStyle/>
            <a:p>
              <a:pPr eaLnBrk="0" hangingPunct="0"/>
              <a:endParaRPr lang="en-US"/>
            </a:p>
          </p:txBody>
        </p:sp>
        <p:sp>
          <p:nvSpPr>
            <p:cNvPr id="1033"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eaLnBrk="0" hangingPunct="0"/>
              <a:endParaRPr lang="en-US"/>
            </a:p>
          </p:txBody>
        </p:sp>
      </p:grpSp>
      <p:sp>
        <p:nvSpPr>
          <p:cNvPr id="1027"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Grain System Planning</a:t>
            </a:r>
          </a:p>
        </p:txBody>
      </p:sp>
      <p:sp>
        <p:nvSpPr>
          <p:cNvPr id="1028"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 name="Rectangle 7"/>
          <p:cNvSpPr>
            <a:spLocks noGrp="1" noChangeArrowheads="1"/>
          </p:cNvSpPr>
          <p:nvPr>
            <p:ph type="dt" sz="half" idx="2"/>
          </p:nvPr>
        </p:nvSpPr>
        <p:spPr bwMode="auto">
          <a:xfrm>
            <a:off x="1295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FFFFFF"/>
                </a:solidFill>
                <a:latin typeface="Arial Narrow" pitchFamily="34" charset="0"/>
              </a:defRPr>
            </a:lvl1pPr>
          </a:lstStyle>
          <a:p>
            <a:pPr>
              <a:defRPr/>
            </a:pPr>
            <a:endParaRPr lang="en-US"/>
          </a:p>
        </p:txBody>
      </p:sp>
      <p:sp>
        <p:nvSpPr>
          <p:cNvPr id="57" name="Rectangle 8"/>
          <p:cNvSpPr>
            <a:spLocks noGrp="1" noChangeArrowheads="1"/>
          </p:cNvSpPr>
          <p:nvPr>
            <p:ph type="ftr" sz="quarter" idx="3"/>
          </p:nvPr>
        </p:nvSpPr>
        <p:spPr bwMode="auto">
          <a:xfrm>
            <a:off x="37338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FFFFFF"/>
                </a:solidFill>
                <a:latin typeface="Arial Narrow" pitchFamily="34" charset="0"/>
              </a:defRPr>
            </a:lvl1pPr>
          </a:lstStyle>
          <a:p>
            <a:pPr>
              <a:defRPr/>
            </a:pPr>
            <a:endParaRPr lang="en-US"/>
          </a:p>
        </p:txBody>
      </p:sp>
      <p:sp>
        <p:nvSpPr>
          <p:cNvPr id="58" name="Rectangle 9"/>
          <p:cNvSpPr>
            <a:spLocks noGrp="1" noChangeArrowheads="1"/>
          </p:cNvSpPr>
          <p:nvPr>
            <p:ph type="sldNum" sz="quarter" idx="4"/>
          </p:nvPr>
        </p:nvSpPr>
        <p:spPr bwMode="auto">
          <a:xfrm>
            <a:off x="7162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FFFFFF"/>
                </a:solidFill>
                <a:latin typeface="Arial Narrow" pitchFamily="34" charset="0"/>
              </a:defRPr>
            </a:lvl1pPr>
          </a:lstStyle>
          <a:p>
            <a:pPr>
              <a:defRPr/>
            </a:pPr>
            <a:fld id="{F742ADF6-7FC8-45AD-A234-6A917585430A}"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i="1">
          <a:solidFill>
            <a:schemeClr val="tx1"/>
          </a:solidFill>
          <a:latin typeface="+mj-lt"/>
          <a:ea typeface="+mj-ea"/>
          <a:cs typeface="+mj-cs"/>
        </a:defRPr>
      </a:lvl1pPr>
      <a:lvl2pPr algn="l" rtl="0" eaLnBrk="0" fontAlgn="base" hangingPunct="0">
        <a:spcBef>
          <a:spcPct val="0"/>
        </a:spcBef>
        <a:spcAft>
          <a:spcPct val="0"/>
        </a:spcAft>
        <a:defRPr kumimoji="1" sz="4400" b="1" i="1">
          <a:solidFill>
            <a:schemeClr val="tx1"/>
          </a:solidFill>
          <a:latin typeface="Arial" charset="0"/>
        </a:defRPr>
      </a:lvl2pPr>
      <a:lvl3pPr algn="l" rtl="0" eaLnBrk="0" fontAlgn="base" hangingPunct="0">
        <a:spcBef>
          <a:spcPct val="0"/>
        </a:spcBef>
        <a:spcAft>
          <a:spcPct val="0"/>
        </a:spcAft>
        <a:defRPr kumimoji="1" sz="4400" b="1" i="1">
          <a:solidFill>
            <a:schemeClr val="tx1"/>
          </a:solidFill>
          <a:latin typeface="Arial" charset="0"/>
        </a:defRPr>
      </a:lvl3pPr>
      <a:lvl4pPr algn="l" rtl="0" eaLnBrk="0" fontAlgn="base" hangingPunct="0">
        <a:spcBef>
          <a:spcPct val="0"/>
        </a:spcBef>
        <a:spcAft>
          <a:spcPct val="0"/>
        </a:spcAft>
        <a:defRPr kumimoji="1" sz="4400" b="1" i="1">
          <a:solidFill>
            <a:schemeClr val="tx1"/>
          </a:solidFill>
          <a:latin typeface="Arial" charset="0"/>
        </a:defRPr>
      </a:lvl4pPr>
      <a:lvl5pPr algn="l" rtl="0" eaLnBrk="0" fontAlgn="base" hangingPunct="0">
        <a:spcBef>
          <a:spcPct val="0"/>
        </a:spcBef>
        <a:spcAft>
          <a:spcPct val="0"/>
        </a:spcAft>
        <a:defRPr kumimoji="1" sz="4400" b="1" i="1">
          <a:solidFill>
            <a:schemeClr val="tx1"/>
          </a:solidFill>
          <a:latin typeface="Arial" charset="0"/>
        </a:defRPr>
      </a:lvl5pPr>
      <a:lvl6pPr marL="457200" algn="l" rtl="0" fontAlgn="base">
        <a:spcBef>
          <a:spcPct val="0"/>
        </a:spcBef>
        <a:spcAft>
          <a:spcPct val="0"/>
        </a:spcAft>
        <a:defRPr kumimoji="1" sz="4400" b="1" i="1">
          <a:solidFill>
            <a:schemeClr val="tx1"/>
          </a:solidFill>
          <a:latin typeface="Arial" charset="0"/>
        </a:defRPr>
      </a:lvl6pPr>
      <a:lvl7pPr marL="914400" algn="l" rtl="0" fontAlgn="base">
        <a:spcBef>
          <a:spcPct val="0"/>
        </a:spcBef>
        <a:spcAft>
          <a:spcPct val="0"/>
        </a:spcAft>
        <a:defRPr kumimoji="1" sz="4400" b="1" i="1">
          <a:solidFill>
            <a:schemeClr val="tx1"/>
          </a:solidFill>
          <a:latin typeface="Arial" charset="0"/>
        </a:defRPr>
      </a:lvl7pPr>
      <a:lvl8pPr marL="1371600" algn="l" rtl="0" fontAlgn="base">
        <a:spcBef>
          <a:spcPct val="0"/>
        </a:spcBef>
        <a:spcAft>
          <a:spcPct val="0"/>
        </a:spcAft>
        <a:defRPr kumimoji="1" sz="4400" b="1" i="1">
          <a:solidFill>
            <a:schemeClr val="tx1"/>
          </a:solidFill>
          <a:latin typeface="Arial" charset="0"/>
        </a:defRPr>
      </a:lvl8pPr>
      <a:lvl9pPr marL="1828800" algn="l" rtl="0" fontAlgn="base">
        <a:spcBef>
          <a:spcPct val="0"/>
        </a:spcBef>
        <a:spcAft>
          <a:spcPct val="0"/>
        </a:spcAft>
        <a:defRPr kumimoji="1" sz="44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Monotype Sorts"/>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b="1">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Impact" pitchFamily="34" charset="0"/>
        </a:defRPr>
      </a:lvl3pPr>
      <a:lvl4pPr marL="1600200" indent="-228600" algn="l" rtl="0" eaLnBrk="0" fontAlgn="base" hangingPunct="0">
        <a:spcBef>
          <a:spcPct val="20000"/>
        </a:spcBef>
        <a:spcAft>
          <a:spcPct val="0"/>
        </a:spcAft>
        <a:buChar char="–"/>
        <a:defRPr kumimoji="1" sz="2000">
          <a:solidFill>
            <a:schemeClr val="tx1"/>
          </a:solidFill>
          <a:latin typeface="Impact" pitchFamily="34" charset="0"/>
        </a:defRPr>
      </a:lvl4pPr>
      <a:lvl5pPr marL="2057400" indent="-228600" algn="l" rtl="0" eaLnBrk="0" fontAlgn="base" hangingPunct="0">
        <a:spcBef>
          <a:spcPct val="20000"/>
        </a:spcBef>
        <a:spcAft>
          <a:spcPct val="0"/>
        </a:spcAft>
        <a:buChar char="»"/>
        <a:defRPr kumimoji="1" sz="2000">
          <a:solidFill>
            <a:schemeClr val="tx1"/>
          </a:solidFill>
          <a:latin typeface="Impact" pitchFamily="34" charset="0"/>
        </a:defRPr>
      </a:lvl5pPr>
      <a:lvl6pPr marL="2514600" indent="-228600" algn="l" rtl="0" fontAlgn="base">
        <a:spcBef>
          <a:spcPct val="20000"/>
        </a:spcBef>
        <a:spcAft>
          <a:spcPct val="0"/>
        </a:spcAft>
        <a:buChar char="»"/>
        <a:defRPr kumimoji="1" sz="2000">
          <a:solidFill>
            <a:schemeClr val="tx1"/>
          </a:solidFill>
          <a:latin typeface="Impact" pitchFamily="34" charset="0"/>
        </a:defRPr>
      </a:lvl6pPr>
      <a:lvl7pPr marL="2971800" indent="-228600" algn="l" rtl="0" fontAlgn="base">
        <a:spcBef>
          <a:spcPct val="20000"/>
        </a:spcBef>
        <a:spcAft>
          <a:spcPct val="0"/>
        </a:spcAft>
        <a:buChar char="»"/>
        <a:defRPr kumimoji="1" sz="2000">
          <a:solidFill>
            <a:schemeClr val="tx1"/>
          </a:solidFill>
          <a:latin typeface="Impact" pitchFamily="34" charset="0"/>
        </a:defRPr>
      </a:lvl7pPr>
      <a:lvl8pPr marL="3429000" indent="-228600" algn="l" rtl="0" fontAlgn="base">
        <a:spcBef>
          <a:spcPct val="20000"/>
        </a:spcBef>
        <a:spcAft>
          <a:spcPct val="0"/>
        </a:spcAft>
        <a:buChar char="»"/>
        <a:defRPr kumimoji="1" sz="2000">
          <a:solidFill>
            <a:schemeClr val="tx1"/>
          </a:solidFill>
          <a:latin typeface="Impact" pitchFamily="34" charset="0"/>
        </a:defRPr>
      </a:lvl8pPr>
      <a:lvl9pPr marL="3886200" indent="-228600" algn="l" rtl="0" fontAlgn="base">
        <a:spcBef>
          <a:spcPct val="20000"/>
        </a:spcBef>
        <a:spcAft>
          <a:spcPct val="0"/>
        </a:spcAft>
        <a:buChar char="»"/>
        <a:defRPr kumimoji="1" sz="2000">
          <a:solidFill>
            <a:schemeClr val="tx1"/>
          </a:solidFill>
          <a:latin typeface="Impac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F742ADF6-7FC8-45AD-A234-6A917585430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video" Target="file:///E:\Grain%20Bin%20Safety%20Videos.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533400"/>
            <a:ext cx="7772400" cy="1752600"/>
          </a:xfrm>
        </p:spPr>
        <p:txBody>
          <a:bodyPr>
            <a:normAutofit fontScale="90000"/>
          </a:bodyPr>
          <a:lstStyle/>
          <a:p>
            <a:r>
              <a:rPr lang="en-US" dirty="0" smtClean="0"/>
              <a:t>Basic First Responder</a:t>
            </a:r>
            <a:br>
              <a:rPr lang="en-US" dirty="0" smtClean="0"/>
            </a:br>
            <a:r>
              <a:rPr lang="en-US" dirty="0" smtClean="0"/>
              <a:t>Training for Incidents Involving Grain Storage Handling Facilities</a:t>
            </a:r>
          </a:p>
        </p:txBody>
      </p:sp>
      <p:sp>
        <p:nvSpPr>
          <p:cNvPr id="3076" name="Subtitle 3"/>
          <p:cNvSpPr>
            <a:spLocks noGrp="1"/>
          </p:cNvSpPr>
          <p:nvPr>
            <p:ph type="subTitle" idx="1"/>
          </p:nvPr>
        </p:nvSpPr>
        <p:spPr>
          <a:xfrm>
            <a:off x="685800" y="4267200"/>
            <a:ext cx="7696200" cy="1981200"/>
          </a:xfrm>
        </p:spPr>
        <p:txBody>
          <a:bodyPr>
            <a:normAutofit lnSpcReduction="10000"/>
          </a:bodyPr>
          <a:lstStyle/>
          <a:p>
            <a:r>
              <a:rPr lang="en-US" sz="2800" dirty="0" smtClean="0">
                <a:solidFill>
                  <a:schemeClr val="tx1"/>
                </a:solidFill>
              </a:rPr>
              <a:t>Unit 4: Rescue </a:t>
            </a:r>
            <a:r>
              <a:rPr lang="en-US" sz="2800" dirty="0" smtClean="0">
                <a:solidFill>
                  <a:schemeClr val="tx1"/>
                </a:solidFill>
              </a:rPr>
              <a:t>Strategies</a:t>
            </a:r>
          </a:p>
          <a:p>
            <a:endParaRPr lang="en-US" sz="2800" dirty="0">
              <a:solidFill>
                <a:schemeClr val="tx1"/>
              </a:solidFill>
            </a:endParaRPr>
          </a:p>
          <a:p>
            <a:endParaRPr lang="en-US" sz="1300" dirty="0" smtClean="0">
              <a:solidFill>
                <a:schemeClr val="tx1"/>
              </a:solidFill>
            </a:endParaRPr>
          </a:p>
          <a:p>
            <a:r>
              <a:rPr lang="en-US" sz="1200" dirty="0" smtClean="0">
                <a:solidFill>
                  <a:schemeClr val="tx1"/>
                </a:solidFill>
              </a:rPr>
              <a:t>This </a:t>
            </a:r>
            <a:r>
              <a:rPr lang="en-US" sz="1200" dirty="0">
                <a:solidFill>
                  <a:schemeClr val="tx1"/>
                </a:solidFill>
              </a:rPr>
              <a:t>material was produced under grant number SH-22307-11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200" dirty="0" smtClean="0">
              <a:solidFill>
                <a:schemeClr val="tx1"/>
              </a:solidFill>
            </a:endParaRPr>
          </a:p>
        </p:txBody>
      </p:sp>
      <p:sp>
        <p:nvSpPr>
          <p:cNvPr id="30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2543AE3-B756-4970-8CA9-18E6AE454077}" type="slidenum">
              <a:rPr lang="en-US" sz="1400">
                <a:solidFill>
                  <a:srgbClr val="FFFFFF"/>
                </a:solidFill>
                <a:latin typeface="Arial Narrow" pitchFamily="34" charset="0"/>
              </a:rPr>
              <a:pPr eaLnBrk="0" hangingPunct="0"/>
              <a:t>1</a:t>
            </a:fld>
            <a:endParaRPr lang="en-US" sz="1400">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B8E4F7-FB1E-4722-B4DC-4B01E69C6799}" type="slidenum">
              <a:rPr lang="en-US"/>
              <a:pPr>
                <a:defRPr/>
              </a:pPr>
              <a:t>10</a:t>
            </a:fld>
            <a:endParaRPr lang="en-US" dirty="0"/>
          </a:p>
        </p:txBody>
      </p:sp>
      <p:pic>
        <p:nvPicPr>
          <p:cNvPr id="5" name="Grain Bin Safety Videos.wmv">
            <a:hlinkClick r:id="" action="ppaction://media"/>
          </p:cNvPr>
          <p:cNvPicPr>
            <a:picLocks noRot="1" noChangeAspect="1"/>
          </p:cNvPicPr>
          <p:nvPr>
            <a:videoFile r:link="rId1"/>
          </p:nvPr>
        </p:nvPicPr>
        <p:blipFill>
          <a:blip r:embed="rId3" cstate="print"/>
          <a:stretch>
            <a:fillRect/>
          </a:stretch>
        </p:blipFill>
        <p:spPr>
          <a:xfrm>
            <a:off x="914400" y="914400"/>
            <a:ext cx="7315200" cy="5257800"/>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rtlCol="0">
            <a:normAutofit fontScale="90000"/>
          </a:bodyPr>
          <a:lstStyle/>
          <a:p>
            <a:pPr fontAlgn="auto">
              <a:spcAft>
                <a:spcPts val="0"/>
              </a:spcAft>
              <a:defRPr/>
            </a:pPr>
            <a:r>
              <a:rPr lang="en-US" b="1" dirty="0" smtClean="0">
                <a:latin typeface="Corbel" pitchFamily="34" charset="0"/>
              </a:rPr>
              <a:t>Collapse of Horizontal Crusted Grain Surface</a:t>
            </a:r>
          </a:p>
        </p:txBody>
      </p:sp>
      <p:sp>
        <p:nvSpPr>
          <p:cNvPr id="12290" name="Content Placeholder 2"/>
          <p:cNvSpPr>
            <a:spLocks noGrp="1"/>
          </p:cNvSpPr>
          <p:nvPr>
            <p:ph idx="1"/>
          </p:nvPr>
        </p:nvSpPr>
        <p:spPr>
          <a:xfrm>
            <a:off x="762000" y="1752600"/>
            <a:ext cx="7924800" cy="4724400"/>
          </a:xfrm>
        </p:spPr>
        <p:txBody>
          <a:bodyPr>
            <a:noAutofit/>
          </a:bodyPr>
          <a:lstStyle/>
          <a:p>
            <a:pPr>
              <a:buSzPct val="95000"/>
              <a:buFont typeface="Wingdings" pitchFamily="2" charset="2"/>
              <a:buChar char="§"/>
            </a:pPr>
            <a:r>
              <a:rPr lang="en-US" dirty="0" smtClean="0">
                <a:latin typeface="Corbel" pitchFamily="34" charset="0"/>
                <a:cs typeface="Arial" pitchFamily="34" charset="0"/>
              </a:rPr>
              <a:t>Entrapments and suffocations are possible when an individual enters a bin that grain has become caked because of spoilage</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Surface appears solid, but can, in fact, be a thin crust concealing a void that forms</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Victim breaks through crust and is quickly covered by the avalanche of grain into the cavity</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Often the unloading equipment is still operating, which causes the victim to be pulled in deeper  </a:t>
            </a:r>
          </a:p>
        </p:txBody>
      </p:sp>
      <p:sp>
        <p:nvSpPr>
          <p:cNvPr id="3" name="Slide Number Placeholder 2"/>
          <p:cNvSpPr>
            <a:spLocks noGrp="1"/>
          </p:cNvSpPr>
          <p:nvPr>
            <p:ph type="sldNum" sz="quarter" idx="12"/>
          </p:nvPr>
        </p:nvSpPr>
        <p:spPr/>
        <p:txBody>
          <a:bodyPr/>
          <a:lstStyle/>
          <a:p>
            <a:pPr>
              <a:defRPr/>
            </a:pPr>
            <a:fld id="{BB376890-BFB5-405F-82C3-DA8A1438C46D}" type="slidenum">
              <a:rPr lang="en-US"/>
              <a:pPr>
                <a:defRPr/>
              </a:pPr>
              <a:t>11</a:t>
            </a:fld>
            <a:endParaRPr lang="en-US"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valanch poster small.t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43200" y="1447800"/>
            <a:ext cx="3540125" cy="5092700"/>
          </a:xfrm>
          <a:prstGeom prst="rect">
            <a:avLst/>
          </a:prstGeom>
          <a:noFill/>
          <a:ln w="9525">
            <a:noFill/>
            <a:miter lim="800000"/>
            <a:headEnd/>
            <a:tailEnd/>
          </a:ln>
        </p:spPr>
      </p:pic>
      <p:sp>
        <p:nvSpPr>
          <p:cNvPr id="13318" name="Rectangle 6"/>
          <p:cNvSpPr>
            <a:spLocks noChangeArrowheads="1"/>
          </p:cNvSpPr>
          <p:nvPr/>
        </p:nvSpPr>
        <p:spPr bwMode="auto">
          <a:xfrm>
            <a:off x="152400" y="609600"/>
            <a:ext cx="8991600" cy="590931"/>
          </a:xfrm>
          <a:prstGeom prst="rect">
            <a:avLst/>
          </a:prstGeom>
          <a:noFill/>
          <a:ln w="12700" cap="sq">
            <a:noFill/>
            <a:miter lim="800000"/>
            <a:headEnd type="none" w="sm" len="sm"/>
            <a:tailEnd type="none" w="sm" len="sm"/>
          </a:ln>
          <a:effectLst/>
        </p:spPr>
        <p:txBody>
          <a:bodyPr wrap="square">
            <a:spAutoFit/>
          </a:bodyPr>
          <a:lstStyle/>
          <a:p>
            <a:pPr eaLnBrk="0" hangingPunct="0">
              <a:lnSpc>
                <a:spcPct val="90000"/>
              </a:lnSpc>
              <a:spcBef>
                <a:spcPct val="20000"/>
              </a:spcBef>
              <a:buClr>
                <a:schemeClr val="tx1"/>
              </a:buClr>
              <a:buSzPct val="75000"/>
              <a:defRPr/>
            </a:pPr>
            <a:r>
              <a:rPr kumimoji="1" lang="en-US" sz="3600" b="1" dirty="0">
                <a:solidFill>
                  <a:schemeClr val="accent6">
                    <a:lumMod val="50000"/>
                  </a:schemeClr>
                </a:solidFill>
                <a:latin typeface="Corbel" pitchFamily="34" charset="0"/>
              </a:rPr>
              <a:t>Collapse of </a:t>
            </a:r>
            <a:r>
              <a:rPr kumimoji="1" lang="en-US" sz="3600" b="1" dirty="0" smtClean="0">
                <a:solidFill>
                  <a:schemeClr val="accent6">
                    <a:lumMod val="50000"/>
                  </a:schemeClr>
                </a:solidFill>
                <a:latin typeface="Corbel" pitchFamily="34" charset="0"/>
              </a:rPr>
              <a:t>Vertically Crusted Grain Surface</a:t>
            </a:r>
            <a:endParaRPr kumimoji="1" lang="en-US" sz="3600" b="1" dirty="0">
              <a:solidFill>
                <a:schemeClr val="accent6">
                  <a:lumMod val="50000"/>
                </a:schemeClr>
              </a:solidFill>
              <a:latin typeface="Corbel" pitchFamily="34" charset="0"/>
            </a:endParaRPr>
          </a:p>
        </p:txBody>
      </p:sp>
      <p:sp>
        <p:nvSpPr>
          <p:cNvPr id="2" name="Slide Number Placeholder 1"/>
          <p:cNvSpPr>
            <a:spLocks noGrp="1"/>
          </p:cNvSpPr>
          <p:nvPr>
            <p:ph type="sldNum" sz="quarter" idx="12"/>
          </p:nvPr>
        </p:nvSpPr>
        <p:spPr/>
        <p:txBody>
          <a:bodyPr/>
          <a:lstStyle/>
          <a:p>
            <a:pPr>
              <a:defRPr/>
            </a:pPr>
            <a:fld id="{D606B13E-2EC9-4D44-8B9B-4F751AC47866}"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914400"/>
          </a:xfrm>
        </p:spPr>
        <p:txBody>
          <a:bodyPr rtlCol="0">
            <a:normAutofit fontScale="90000"/>
          </a:bodyPr>
          <a:lstStyle/>
          <a:p>
            <a:pPr fontAlgn="auto">
              <a:spcAft>
                <a:spcPts val="0"/>
              </a:spcAft>
              <a:defRPr/>
            </a:pPr>
            <a:r>
              <a:rPr lang="en-US" b="1" dirty="0" smtClean="0">
                <a:latin typeface="Corbel" pitchFamily="34" charset="0"/>
              </a:rPr>
              <a:t>Collapse of Vertical Crusted Grain Surface</a:t>
            </a:r>
          </a:p>
        </p:txBody>
      </p:sp>
      <p:sp>
        <p:nvSpPr>
          <p:cNvPr id="14338" name="Content Placeholder 2"/>
          <p:cNvSpPr>
            <a:spLocks noGrp="1"/>
          </p:cNvSpPr>
          <p:nvPr>
            <p:ph idx="1"/>
          </p:nvPr>
        </p:nvSpPr>
        <p:spPr>
          <a:xfrm>
            <a:off x="304800" y="1524000"/>
            <a:ext cx="8229600" cy="5105400"/>
          </a:xfrm>
        </p:spPr>
        <p:txBody>
          <a:bodyPr/>
          <a:lstStyle/>
          <a:p>
            <a:pPr>
              <a:buSzPct val="95000"/>
              <a:buFont typeface="Wingdings" pitchFamily="2" charset="2"/>
              <a:buChar char="§"/>
            </a:pPr>
            <a:r>
              <a:rPr lang="en-US" sz="2400" dirty="0" smtClean="0">
                <a:latin typeface="Corbel" pitchFamily="34" charset="0"/>
                <a:cs typeface="Arial" pitchFamily="34" charset="0"/>
              </a:rPr>
              <a:t>Dry grain in good condition will pile at a 30 degree angle, but spoiled or caked grain can stand almost vertical</a:t>
            </a:r>
          </a:p>
          <a:p>
            <a:pPr>
              <a:buSzPct val="95000"/>
              <a:buNone/>
            </a:pPr>
            <a:endParaRPr lang="en-US" sz="1400" dirty="0" smtClean="0">
              <a:latin typeface="Corbel" pitchFamily="34" charset="0"/>
              <a:cs typeface="Arial" pitchFamily="34" charset="0"/>
            </a:endParaRPr>
          </a:p>
          <a:p>
            <a:pPr>
              <a:buSzPct val="95000"/>
              <a:buFont typeface="Wingdings" pitchFamily="2" charset="2"/>
              <a:buChar char="§"/>
            </a:pPr>
            <a:r>
              <a:rPr lang="en-US" sz="2400" dirty="0" smtClean="0">
                <a:latin typeface="Corbel" pitchFamily="34" charset="0"/>
                <a:cs typeface="Arial" pitchFamily="34" charset="0"/>
              </a:rPr>
              <a:t>When grain is removed from base of a caked mass, the potential for avalanche and engulfment increases</a:t>
            </a:r>
          </a:p>
          <a:p>
            <a:pPr>
              <a:buSzPct val="95000"/>
              <a:buNone/>
            </a:pPr>
            <a:endParaRPr lang="en-US" sz="1400" dirty="0" smtClean="0">
              <a:latin typeface="Corbel" pitchFamily="34" charset="0"/>
              <a:cs typeface="Arial" pitchFamily="34" charset="0"/>
            </a:endParaRPr>
          </a:p>
          <a:p>
            <a:pPr>
              <a:buSzPct val="95000"/>
              <a:buFont typeface="Wingdings" pitchFamily="2" charset="2"/>
              <a:buChar char="§"/>
            </a:pPr>
            <a:r>
              <a:rPr lang="en-US" sz="2400" dirty="0" smtClean="0">
                <a:latin typeface="Corbel" pitchFamily="34" charset="0"/>
                <a:cs typeface="Arial" pitchFamily="34" charset="0"/>
              </a:rPr>
              <a:t>This type of engulfment can take place inside bins where spoiled grain is clinging to walls.</a:t>
            </a:r>
          </a:p>
          <a:p>
            <a:pPr>
              <a:buSzPct val="95000"/>
              <a:buNone/>
            </a:pPr>
            <a:endParaRPr lang="en-US" sz="1400" dirty="0" smtClean="0">
              <a:latin typeface="Corbel" pitchFamily="34" charset="0"/>
              <a:cs typeface="Arial" pitchFamily="34" charset="0"/>
            </a:endParaRPr>
          </a:p>
          <a:p>
            <a:pPr>
              <a:buSzPct val="95000"/>
              <a:buFont typeface="Wingdings" pitchFamily="2" charset="2"/>
              <a:buChar char="§"/>
            </a:pPr>
            <a:r>
              <a:rPr lang="en-US" sz="2400" dirty="0" smtClean="0">
                <a:latin typeface="Corbel" pitchFamily="34" charset="0"/>
                <a:cs typeface="Arial" pitchFamily="34" charset="0"/>
              </a:rPr>
              <a:t>Attempting to remove these </a:t>
            </a:r>
            <a:br>
              <a:rPr lang="en-US" sz="2400" dirty="0" smtClean="0">
                <a:latin typeface="Corbel" pitchFamily="34" charset="0"/>
                <a:cs typeface="Arial" pitchFamily="34" charset="0"/>
              </a:rPr>
            </a:br>
            <a:r>
              <a:rPr lang="en-US" sz="2400" dirty="0" smtClean="0">
                <a:latin typeface="Corbel" pitchFamily="34" charset="0"/>
                <a:cs typeface="Arial" pitchFamily="34" charset="0"/>
              </a:rPr>
              <a:t>chunks of grain using a long                                          pole can be extremely dangerous   </a:t>
            </a:r>
          </a:p>
          <a:p>
            <a:pPr>
              <a:buClr>
                <a:schemeClr val="bg1"/>
              </a:buClr>
              <a:buSzPct val="95000"/>
              <a:buFont typeface="Wingdings" pitchFamily="2" charset="2"/>
              <a:buChar char="§"/>
            </a:pPr>
            <a:endParaRPr lang="en-US" sz="2800" dirty="0" smtClean="0">
              <a:solidFill>
                <a:schemeClr val="bg1"/>
              </a:solidFill>
              <a:cs typeface="Arial" pitchFamily="34" charset="0"/>
            </a:endParaRPr>
          </a:p>
        </p:txBody>
      </p:sp>
      <p:sp>
        <p:nvSpPr>
          <p:cNvPr id="3" name="Slide Number Placeholder 2"/>
          <p:cNvSpPr>
            <a:spLocks noGrp="1"/>
          </p:cNvSpPr>
          <p:nvPr>
            <p:ph type="sldNum" sz="quarter" idx="12"/>
          </p:nvPr>
        </p:nvSpPr>
        <p:spPr/>
        <p:txBody>
          <a:bodyPr/>
          <a:lstStyle/>
          <a:p>
            <a:pPr>
              <a:defRPr/>
            </a:pPr>
            <a:fld id="{CDC325B4-B3DC-4667-8E13-2AED3ADDE8AC}" type="slidenum">
              <a:rPr lang="en-US"/>
              <a:pPr>
                <a:defRPr/>
              </a:pPr>
              <a:t>13</a:t>
            </a:fld>
            <a:endParaRPr lang="en-US" dirty="0"/>
          </a:p>
        </p:txBody>
      </p:sp>
      <p:pic>
        <p:nvPicPr>
          <p:cNvPr id="14339" name="Picture 3" descr="2987353292_dd9c1ffd07.jpg"/>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76800" y="4191000"/>
            <a:ext cx="4038600" cy="23622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B8E4F7-FB1E-4722-B4DC-4B01E69C6799}" type="slidenum">
              <a:rPr lang="en-US"/>
              <a:pPr>
                <a:defRPr/>
              </a:pPr>
              <a:t>14</a:t>
            </a:fld>
            <a:endParaRPr lang="en-US" dirty="0"/>
          </a:p>
        </p:txBody>
      </p:sp>
      <p:sp>
        <p:nvSpPr>
          <p:cNvPr id="15362" name="Rectangle 2"/>
          <p:cNvSpPr>
            <a:spLocks noGrp="1" noChangeArrowheads="1"/>
          </p:cNvSpPr>
          <p:nvPr>
            <p:ph type="title" idx="4294967295"/>
          </p:nvPr>
        </p:nvSpPr>
        <p:spPr>
          <a:xfrm>
            <a:off x="228600" y="533400"/>
            <a:ext cx="8915400" cy="952500"/>
          </a:xfrm>
        </p:spPr>
        <p:txBody>
          <a:bodyPr>
            <a:normAutofit/>
          </a:bodyPr>
          <a:lstStyle/>
          <a:p>
            <a:r>
              <a:rPr lang="en-US" sz="3600" b="1" dirty="0" smtClean="0">
                <a:latin typeface="Corbel" pitchFamily="34" charset="0"/>
              </a:rPr>
              <a:t>Outdoor Pile Avalanche</a:t>
            </a:r>
          </a:p>
        </p:txBody>
      </p:sp>
      <p:pic>
        <p:nvPicPr>
          <p:cNvPr id="15363" name="Picture 5" descr="outdoor pile.jpg"/>
          <p:cNvPicPr>
            <a:picLocks noChangeAspect="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1066800" y="1524000"/>
            <a:ext cx="7010400" cy="4732338"/>
          </a:xfrm>
          <a:prstGeom prst="rect">
            <a:avLst/>
          </a:prstGeom>
          <a:noFill/>
          <a:ln w="9525">
            <a:noFill/>
            <a:miter lim="800000"/>
            <a:headEnd/>
            <a:tailEnd/>
          </a:ln>
        </p:spPr>
      </p:pic>
      <p:sp>
        <p:nvSpPr>
          <p:cNvPr id="15364" name="TextBox 8"/>
          <p:cNvSpPr txBox="1">
            <a:spLocks noChangeArrowheads="1"/>
          </p:cNvSpPr>
          <p:nvPr/>
        </p:nvSpPr>
        <p:spPr bwMode="auto">
          <a:xfrm>
            <a:off x="1066800" y="6351588"/>
            <a:ext cx="4572000" cy="336550"/>
          </a:xfrm>
          <a:prstGeom prst="rect">
            <a:avLst/>
          </a:prstGeom>
          <a:noFill/>
          <a:ln w="9525">
            <a:noFill/>
            <a:miter lim="800000"/>
            <a:headEnd/>
            <a:tailEnd/>
          </a:ln>
        </p:spPr>
        <p:txBody>
          <a:bodyPr>
            <a:spAutoFit/>
          </a:bodyPr>
          <a:lstStyle/>
          <a:p>
            <a:pPr eaLnBrk="0" hangingPunct="0"/>
            <a:r>
              <a:rPr lang="en-US" sz="1600" b="1">
                <a:solidFill>
                  <a:schemeClr val="accent2"/>
                </a:solidFill>
              </a:rPr>
              <a:t>Picture From:www.wheatfarm.com/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5124B6E-963B-4D5E-8051-4755E59DF45C}" type="slidenum">
              <a:rPr lang="en-US"/>
              <a:pPr>
                <a:defRPr/>
              </a:pPr>
              <a:t>15</a:t>
            </a:fld>
            <a:endParaRPr lang="en-US" dirty="0"/>
          </a:p>
        </p:txBody>
      </p:sp>
      <p:sp>
        <p:nvSpPr>
          <p:cNvPr id="16386" name="Rectangle 2"/>
          <p:cNvSpPr>
            <a:spLocks noGrp="1" noChangeArrowheads="1"/>
          </p:cNvSpPr>
          <p:nvPr>
            <p:ph type="title" idx="4294967295"/>
          </p:nvPr>
        </p:nvSpPr>
        <p:spPr>
          <a:xfrm>
            <a:off x="228600" y="533400"/>
            <a:ext cx="8763000" cy="838200"/>
          </a:xfrm>
        </p:spPr>
        <p:txBody>
          <a:bodyPr>
            <a:normAutofit/>
          </a:bodyPr>
          <a:lstStyle/>
          <a:p>
            <a:r>
              <a:rPr lang="en-US" sz="3600" b="1" dirty="0" smtClean="0">
                <a:latin typeface="Corbel" pitchFamily="34" charset="0"/>
              </a:rPr>
              <a:t>Grain Transport Vehicles</a:t>
            </a:r>
          </a:p>
        </p:txBody>
      </p:sp>
      <p:pic>
        <p:nvPicPr>
          <p:cNvPr id="16387" name="Picture 8" descr="wagon rescue training.jpg"/>
          <p:cNvPicPr>
            <a:picLocks noChangeAspect="1"/>
          </p:cNvPicPr>
          <p:nvPr/>
        </p:nvPicPr>
        <p:blipFill>
          <a:blip r:embed="rId2" cstate="email">
            <a:lum bright="12000"/>
            <a:extLst>
              <a:ext uri="{28A0092B-C50C-407E-A947-70E740481C1C}">
                <a14:useLocalDpi xmlns:a14="http://schemas.microsoft.com/office/drawing/2010/main" val="0"/>
              </a:ext>
            </a:extLst>
          </a:blip>
          <a:srcRect/>
          <a:stretch>
            <a:fillRect/>
          </a:stretch>
        </p:blipFill>
        <p:spPr bwMode="auto">
          <a:xfrm>
            <a:off x="228600" y="1828800"/>
            <a:ext cx="4114800" cy="3603625"/>
          </a:xfrm>
          <a:prstGeom prst="rect">
            <a:avLst/>
          </a:prstGeom>
          <a:noFill/>
          <a:ln w="9525">
            <a:noFill/>
            <a:miter lim="800000"/>
            <a:headEnd/>
            <a:tailEnd/>
          </a:ln>
        </p:spPr>
      </p:pic>
      <p:sp>
        <p:nvSpPr>
          <p:cNvPr id="16388" name="TextBox 9"/>
          <p:cNvSpPr txBox="1">
            <a:spLocks noChangeArrowheads="1"/>
          </p:cNvSpPr>
          <p:nvPr/>
        </p:nvSpPr>
        <p:spPr bwMode="auto">
          <a:xfrm>
            <a:off x="304800" y="5791200"/>
            <a:ext cx="4191000" cy="581025"/>
          </a:xfrm>
          <a:prstGeom prst="rect">
            <a:avLst/>
          </a:prstGeom>
          <a:noFill/>
          <a:ln w="9525">
            <a:noFill/>
            <a:miter lim="800000"/>
            <a:headEnd/>
            <a:tailEnd/>
          </a:ln>
        </p:spPr>
        <p:txBody>
          <a:bodyPr>
            <a:spAutoFit/>
          </a:bodyPr>
          <a:lstStyle/>
          <a:p>
            <a:pPr eaLnBrk="0" hangingPunct="0"/>
            <a:r>
              <a:rPr lang="en-US" sz="1600">
                <a:solidFill>
                  <a:schemeClr val="accent2"/>
                </a:solidFill>
              </a:rPr>
              <a:t>Pictures From: www.ofm.gov.on.ca/</a:t>
            </a:r>
          </a:p>
          <a:p>
            <a:pPr eaLnBrk="0" hangingPunct="0"/>
            <a:r>
              <a:rPr lang="en-US" sz="1600">
                <a:solidFill>
                  <a:schemeClr val="accent2"/>
                </a:solidFill>
              </a:rPr>
              <a:t>www.vanderhaags.com/</a:t>
            </a:r>
          </a:p>
        </p:txBody>
      </p:sp>
      <p:pic>
        <p:nvPicPr>
          <p:cNvPr id="16389" name="Picture 10" descr="semi trailer.jpg"/>
          <p:cNvPicPr>
            <a:picLocks noChangeAspect="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4572000" y="2514600"/>
            <a:ext cx="4335463"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8458200" cy="1066800"/>
          </a:xfrm>
        </p:spPr>
        <p:txBody>
          <a:bodyPr rtlCol="0">
            <a:normAutofit fontScale="90000"/>
          </a:bodyPr>
          <a:lstStyle/>
          <a:p>
            <a:pPr fontAlgn="auto">
              <a:spcAft>
                <a:spcPts val="0"/>
              </a:spcAft>
              <a:defRPr/>
            </a:pPr>
            <a:r>
              <a:rPr lang="en-US" b="1" dirty="0" smtClean="0">
                <a:latin typeface="Corbel" pitchFamily="34" charset="0"/>
              </a:rPr>
              <a:t>Entrapment or Suffocation in Grain Transport Vehicles</a:t>
            </a:r>
          </a:p>
        </p:txBody>
      </p:sp>
      <p:sp>
        <p:nvSpPr>
          <p:cNvPr id="17410" name="Content Placeholder 2"/>
          <p:cNvSpPr>
            <a:spLocks noGrp="1"/>
          </p:cNvSpPr>
          <p:nvPr>
            <p:ph idx="1"/>
          </p:nvPr>
        </p:nvSpPr>
        <p:spPr>
          <a:xfrm>
            <a:off x="381000" y="1752600"/>
            <a:ext cx="8382000" cy="4953000"/>
          </a:xfrm>
        </p:spPr>
        <p:txBody>
          <a:bodyPr>
            <a:noAutofit/>
          </a:bodyPr>
          <a:lstStyle/>
          <a:p>
            <a:pPr>
              <a:buSzPct val="95000"/>
              <a:buFont typeface="Wingdings" pitchFamily="2" charset="2"/>
              <a:buChar char="§"/>
            </a:pPr>
            <a:r>
              <a:rPr lang="en-US" sz="2200" dirty="0" smtClean="0">
                <a:latin typeface="Corbel" pitchFamily="34" charset="0"/>
                <a:cs typeface="Arial" pitchFamily="34" charset="0"/>
              </a:rPr>
              <a:t>Engulfment also is present around any transport vehicles such as wagons, trucks and hopper wagons</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sz="2200" dirty="0" smtClean="0">
                <a:latin typeface="Corbel" pitchFamily="34" charset="0"/>
                <a:cs typeface="Arial" pitchFamily="34" charset="0"/>
              </a:rPr>
              <a:t>High-Volume capacity of grain handling equipment can bury someone in seconds</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sz="2200" dirty="0" smtClean="0">
                <a:latin typeface="Corbel" pitchFamily="34" charset="0"/>
                <a:cs typeface="Arial" pitchFamily="34" charset="0"/>
              </a:rPr>
              <a:t>It’s not difficult to imagine someone being covered in seconds during an unloading process</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sz="2200" dirty="0" smtClean="0">
                <a:latin typeface="Corbel" pitchFamily="34" charset="0"/>
                <a:cs typeface="Arial" pitchFamily="34" charset="0"/>
              </a:rPr>
              <a:t>Many victims of this type of suffocation, historically, have been children</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sz="2200" dirty="0" smtClean="0">
                <a:latin typeface="Corbel" pitchFamily="34" charset="0"/>
                <a:cs typeface="Arial" pitchFamily="34" charset="0"/>
              </a:rPr>
              <a:t>As an example, death occurred when, a wagon loaded with grain flipped over onto the operator, caused by crusted grain stacked on one side causing the wagon to be unbalanced  </a:t>
            </a:r>
            <a:r>
              <a:rPr lang="en-US" sz="2200" dirty="0" smtClean="0">
                <a:cs typeface="Arial" pitchFamily="34" charset="0"/>
              </a:rPr>
              <a:t>  </a:t>
            </a:r>
          </a:p>
        </p:txBody>
      </p:sp>
      <p:sp>
        <p:nvSpPr>
          <p:cNvPr id="4" name="Slide Number Placeholder 3"/>
          <p:cNvSpPr>
            <a:spLocks noGrp="1"/>
          </p:cNvSpPr>
          <p:nvPr>
            <p:ph type="sldNum" sz="quarter" idx="12"/>
          </p:nvPr>
        </p:nvSpPr>
        <p:spPr/>
        <p:txBody>
          <a:bodyPr/>
          <a:lstStyle/>
          <a:p>
            <a:pPr>
              <a:defRPr/>
            </a:pPr>
            <a:fld id="{F06A7D86-8DFC-4B6E-A8C2-CD592A551C8B}" type="slidenum">
              <a:rPr lang="en-US"/>
              <a:pPr>
                <a:defRPr/>
              </a:pPr>
              <a:t>16</a:t>
            </a:fld>
            <a:endParaRPr lang="en-US" dirty="0"/>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C91396E-F4F8-43B9-8236-02A97AC0C08E}" type="slidenum">
              <a:rPr lang="en-US"/>
              <a:pPr>
                <a:defRPr/>
              </a:pPr>
              <a:t>17</a:t>
            </a:fld>
            <a:endParaRPr lang="en-US" dirty="0"/>
          </a:p>
        </p:txBody>
      </p:sp>
      <p:sp>
        <p:nvSpPr>
          <p:cNvPr id="18434" name="Rectangle 2"/>
          <p:cNvSpPr>
            <a:spLocks noGrp="1" noChangeArrowheads="1"/>
          </p:cNvSpPr>
          <p:nvPr>
            <p:ph type="title" idx="4294967295"/>
          </p:nvPr>
        </p:nvSpPr>
        <p:spPr>
          <a:xfrm>
            <a:off x="0" y="419100"/>
            <a:ext cx="8839200" cy="876300"/>
          </a:xfrm>
        </p:spPr>
        <p:txBody>
          <a:bodyPr>
            <a:normAutofit/>
          </a:bodyPr>
          <a:lstStyle/>
          <a:p>
            <a:r>
              <a:rPr lang="en-US" sz="3600" b="1" dirty="0" smtClean="0">
                <a:latin typeface="Corbel" pitchFamily="34" charset="0"/>
              </a:rPr>
              <a:t>Use of Grain Vacuum</a:t>
            </a:r>
          </a:p>
        </p:txBody>
      </p:sp>
      <p:pic>
        <p:nvPicPr>
          <p:cNvPr id="18435" name="Picture 5" descr="grain vacuum.gif"/>
          <p:cNvPicPr>
            <a:picLocks noChangeAspect="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762000" y="1828800"/>
            <a:ext cx="4095750" cy="3390900"/>
          </a:xfrm>
          <a:prstGeom prst="rect">
            <a:avLst/>
          </a:prstGeom>
          <a:noFill/>
          <a:ln w="9525">
            <a:noFill/>
            <a:miter lim="800000"/>
            <a:headEnd/>
            <a:tailEnd/>
          </a:ln>
        </p:spPr>
      </p:pic>
      <p:sp>
        <p:nvSpPr>
          <p:cNvPr id="18436" name="TextBox 6"/>
          <p:cNvSpPr txBox="1">
            <a:spLocks noChangeArrowheads="1"/>
          </p:cNvSpPr>
          <p:nvPr/>
        </p:nvSpPr>
        <p:spPr bwMode="auto">
          <a:xfrm>
            <a:off x="457200" y="5867400"/>
            <a:ext cx="4191000" cy="338138"/>
          </a:xfrm>
          <a:prstGeom prst="rect">
            <a:avLst/>
          </a:prstGeom>
          <a:noFill/>
          <a:ln w="9525">
            <a:noFill/>
            <a:miter lim="800000"/>
            <a:headEnd/>
            <a:tailEnd/>
          </a:ln>
        </p:spPr>
        <p:txBody>
          <a:bodyPr>
            <a:spAutoFit/>
          </a:bodyPr>
          <a:lstStyle/>
          <a:p>
            <a:pPr eaLnBrk="0" hangingPunct="0"/>
            <a:r>
              <a:rPr lang="en-US" sz="1600">
                <a:solidFill>
                  <a:schemeClr val="accent2"/>
                </a:solidFill>
              </a:rPr>
              <a:t>Picture From: www.public-health.uiowa.edu/</a:t>
            </a:r>
          </a:p>
        </p:txBody>
      </p:sp>
      <p:pic>
        <p:nvPicPr>
          <p:cNvPr id="18437" name="Picture 7" descr="grain vac 2.gif"/>
          <p:cNvPicPr>
            <a:picLocks noChangeAspect="1"/>
          </p:cNvPicPr>
          <p:nvPr/>
        </p:nvPicPr>
        <p:blipFill>
          <a:blip r:embed="rId3" cstate="email">
            <a:lum bright="15000"/>
            <a:extLst>
              <a:ext uri="{28A0092B-C50C-407E-A947-70E740481C1C}">
                <a14:useLocalDpi xmlns:a14="http://schemas.microsoft.com/office/drawing/2010/main" val="0"/>
              </a:ext>
            </a:extLst>
          </a:blip>
          <a:srcRect/>
          <a:stretch>
            <a:fillRect/>
          </a:stretch>
        </p:blipFill>
        <p:spPr bwMode="auto">
          <a:xfrm>
            <a:off x="5486400" y="1352550"/>
            <a:ext cx="3279775" cy="495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066800"/>
          </a:xfrm>
        </p:spPr>
        <p:txBody>
          <a:bodyPr rtlCol="0">
            <a:normAutofit fontScale="90000"/>
          </a:bodyPr>
          <a:lstStyle/>
          <a:p>
            <a:pPr fontAlgn="auto">
              <a:spcAft>
                <a:spcPts val="0"/>
              </a:spcAft>
              <a:defRPr/>
            </a:pPr>
            <a:r>
              <a:rPr lang="en-US" b="1" dirty="0" smtClean="0">
                <a:latin typeface="Corbel" pitchFamily="34" charset="0"/>
              </a:rPr>
              <a:t>If Someone Is Trapped In Flowing Grain…</a:t>
            </a:r>
          </a:p>
        </p:txBody>
      </p:sp>
      <p:sp>
        <p:nvSpPr>
          <p:cNvPr id="19458" name="Content Placeholder 2"/>
          <p:cNvSpPr>
            <a:spLocks noGrp="1"/>
          </p:cNvSpPr>
          <p:nvPr>
            <p:ph idx="1"/>
          </p:nvPr>
        </p:nvSpPr>
        <p:spPr>
          <a:xfrm>
            <a:off x="457200" y="1524000"/>
            <a:ext cx="8229600" cy="5029200"/>
          </a:xfrm>
        </p:spPr>
        <p:txBody>
          <a:bodyPr>
            <a:noAutofit/>
          </a:bodyPr>
          <a:lstStyle/>
          <a:p>
            <a:pPr lvl="2">
              <a:buSzPct val="95000"/>
              <a:buFont typeface="Wingdings" pitchFamily="2" charset="2"/>
              <a:buChar char="§"/>
            </a:pPr>
            <a:r>
              <a:rPr lang="en-US" sz="2800" dirty="0" smtClean="0">
                <a:solidFill>
                  <a:schemeClr val="tx1"/>
                </a:solidFill>
                <a:latin typeface="Corbel" pitchFamily="34" charset="0"/>
                <a:cs typeface="Arial" pitchFamily="34" charset="0"/>
              </a:rPr>
              <a:t>An appropriate and timely response is critical</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First shut off all equipment</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Second call emergency assistance</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Inform Dispatcher of nature of accident</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Give locations and directions if needed</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Turn on aeration blower to increase the flow of air through bin, if so equipped </a:t>
            </a:r>
          </a:p>
          <a:p>
            <a:pPr>
              <a:buSzPct val="95000"/>
              <a:buNone/>
            </a:pPr>
            <a:endParaRPr lang="en-US" sz="10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This may help the entrapped person to breath</a:t>
            </a:r>
          </a:p>
        </p:txBody>
      </p:sp>
      <p:sp>
        <p:nvSpPr>
          <p:cNvPr id="3" name="Slide Number Placeholder 2"/>
          <p:cNvSpPr>
            <a:spLocks noGrp="1"/>
          </p:cNvSpPr>
          <p:nvPr>
            <p:ph type="sldNum" sz="quarter" idx="12"/>
          </p:nvPr>
        </p:nvSpPr>
        <p:spPr/>
        <p:txBody>
          <a:bodyPr/>
          <a:lstStyle/>
          <a:p>
            <a:pPr>
              <a:defRPr/>
            </a:pPr>
            <a:fld id="{A3B89530-78DB-4207-82A2-70581712BC88}" type="slidenum">
              <a:rPr lang="en-US"/>
              <a:pPr>
                <a:defRPr/>
              </a:pPr>
              <a:t>18</a:t>
            </a:fld>
            <a:endParaRPr lang="en-US" dirty="0"/>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838200"/>
            <a:ext cx="8458200" cy="5638800"/>
          </a:xfrm>
        </p:spPr>
        <p:txBody>
          <a:bodyPr>
            <a:noAutofit/>
          </a:bodyPr>
          <a:lstStyle/>
          <a:p>
            <a:pPr lvl="2">
              <a:buSzPct val="95000"/>
              <a:buFont typeface="Wingdings" pitchFamily="2" charset="2"/>
              <a:buChar char="§"/>
            </a:pPr>
            <a:r>
              <a:rPr lang="en-US" sz="2800" dirty="0" smtClean="0">
                <a:solidFill>
                  <a:schemeClr val="tx1"/>
                </a:solidFill>
                <a:latin typeface="Corbel" pitchFamily="34" charset="0"/>
                <a:cs typeface="Arial" pitchFamily="34" charset="0"/>
              </a:rPr>
              <a:t>While waiting on emergency rescue units</a:t>
            </a:r>
          </a:p>
          <a:p>
            <a:pPr>
              <a:buSzPct val="95000"/>
              <a:buNone/>
            </a:pPr>
            <a:endParaRPr lang="en-US" sz="12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Assemble any equipment that will assist with rescue</a:t>
            </a:r>
          </a:p>
          <a:p>
            <a:pPr>
              <a:buSzPct val="95000"/>
              <a:buNone/>
            </a:pPr>
            <a:endParaRPr lang="en-US" sz="12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Front-end loaders, shovels, plywood for coffer dams, and portable augers</a:t>
            </a:r>
          </a:p>
          <a:p>
            <a:pPr>
              <a:buSzPct val="95000"/>
              <a:buNone/>
            </a:pPr>
            <a:endParaRPr lang="en-US" sz="12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Successful technique for removal of a person</a:t>
            </a:r>
          </a:p>
          <a:p>
            <a:pPr>
              <a:buSzPct val="95000"/>
              <a:buNone/>
            </a:pPr>
            <a:endParaRPr lang="en-US" sz="12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Cut the bin and remove the grain around the victim</a:t>
            </a:r>
          </a:p>
          <a:p>
            <a:pPr>
              <a:buSzPct val="95000"/>
              <a:buNone/>
            </a:pPr>
            <a:endParaRPr lang="en-US" sz="1200" dirty="0" smtClean="0">
              <a:latin typeface="Corbel" pitchFamily="34" charset="0"/>
              <a:cs typeface="Arial" pitchFamily="34" charset="0"/>
            </a:endParaRPr>
          </a:p>
          <a:p>
            <a:pPr lvl="2">
              <a:buSzPct val="95000"/>
              <a:buFont typeface="Wingdings" pitchFamily="2" charset="2"/>
              <a:buChar char="§"/>
            </a:pPr>
            <a:r>
              <a:rPr lang="en-US" sz="2800" dirty="0" smtClean="0">
                <a:solidFill>
                  <a:schemeClr val="tx1"/>
                </a:solidFill>
                <a:latin typeface="Corbel" pitchFamily="34" charset="0"/>
                <a:cs typeface="Arial" pitchFamily="34" charset="0"/>
              </a:rPr>
              <a:t>This should be by trained rescuers with consideration of the structure involved</a:t>
            </a:r>
          </a:p>
        </p:txBody>
      </p:sp>
      <p:sp>
        <p:nvSpPr>
          <p:cNvPr id="3" name="Slide Number Placeholder 2"/>
          <p:cNvSpPr>
            <a:spLocks noGrp="1"/>
          </p:cNvSpPr>
          <p:nvPr>
            <p:ph type="sldNum" sz="quarter" idx="12"/>
          </p:nvPr>
        </p:nvSpPr>
        <p:spPr/>
        <p:txBody>
          <a:bodyPr/>
          <a:lstStyle/>
          <a:p>
            <a:pPr>
              <a:defRPr/>
            </a:pPr>
            <a:fld id="{BBAABE93-300A-4806-92DD-73BA6E5AB9DD}" type="slidenum">
              <a:rPr lang="en-US"/>
              <a:pPr>
                <a:defRPr/>
              </a:pPr>
              <a:t>19</a:t>
            </a:fld>
            <a:endParaRPr lang="en-US" dirty="0"/>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419600"/>
            <a:ext cx="3200400" cy="1981200"/>
          </a:xfrm>
          <a:prstGeom prst="rect">
            <a:avLst/>
          </a:prstGeom>
          <a:noFill/>
          <a:ln w="12700" cap="sq">
            <a:noFill/>
            <a:miter lim="800000"/>
            <a:headEnd type="none" w="sm" len="sm"/>
            <a:tailEnd type="none" w="sm" len="sm"/>
          </a:ln>
        </p:spPr>
      </p:pic>
      <p:pic>
        <p:nvPicPr>
          <p:cNvPr id="409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419600"/>
            <a:ext cx="3390900" cy="1990725"/>
          </a:xfrm>
          <a:prstGeom prst="rect">
            <a:avLst/>
          </a:prstGeom>
          <a:noFill/>
          <a:ln w="12700" cap="sq">
            <a:noFill/>
            <a:miter lim="800000"/>
            <a:headEnd type="none" w="sm" len="sm"/>
            <a:tailEnd type="none" w="sm" len="sm"/>
          </a:ln>
        </p:spPr>
      </p:pic>
      <p:pic>
        <p:nvPicPr>
          <p:cNvPr id="410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828800"/>
            <a:ext cx="3429000" cy="2247900"/>
          </a:xfrm>
          <a:prstGeom prst="rect">
            <a:avLst/>
          </a:prstGeom>
          <a:noFill/>
          <a:ln w="12700" cap="sq">
            <a:noFill/>
            <a:miter lim="800000"/>
            <a:headEnd type="none" w="sm" len="sm"/>
            <a:tailEnd type="none" w="sm" len="sm"/>
          </a:ln>
        </p:spPr>
      </p:pic>
      <p:pic>
        <p:nvPicPr>
          <p:cNvPr id="4101"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1828800"/>
            <a:ext cx="3352800" cy="2209800"/>
          </a:xfrm>
          <a:prstGeom prst="rect">
            <a:avLst/>
          </a:prstGeom>
          <a:noFill/>
          <a:ln w="12700" cap="sq">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9F75C4FB-03D2-44BB-9C95-FD64DA43866D}" type="slidenum">
              <a:rPr lang="en-US"/>
              <a:pPr>
                <a:defRPr/>
              </a:pPr>
              <a:t>2</a:t>
            </a:fld>
            <a:endParaRPr lang="en-US" dirty="0"/>
          </a:p>
        </p:txBody>
      </p:sp>
      <p:sp>
        <p:nvSpPr>
          <p:cNvPr id="674818" name="Rectangle 2"/>
          <p:cNvSpPr>
            <a:spLocks noGrp="1" noChangeArrowheads="1"/>
          </p:cNvSpPr>
          <p:nvPr>
            <p:ph type="ctrTitle" idx="4294967295"/>
          </p:nvPr>
        </p:nvSpPr>
        <p:spPr>
          <a:xfrm>
            <a:off x="304800" y="762000"/>
            <a:ext cx="8839200" cy="1219200"/>
          </a:xfrm>
        </p:spPr>
        <p:txBody>
          <a:bodyPr rtlCol="0">
            <a:normAutofit fontScale="90000"/>
          </a:bodyPr>
          <a:lstStyle/>
          <a:p>
            <a:pPr fontAlgn="auto">
              <a:spcAft>
                <a:spcPts val="0"/>
              </a:spcAft>
              <a:defRPr/>
            </a:pPr>
            <a:r>
              <a:rPr lang="en-US" sz="4000" b="1" dirty="0" smtClean="0">
                <a:latin typeface="Corbel" pitchFamily="34" charset="0"/>
              </a:rPr>
              <a:t>Responding to Entrapments in Grain Storage and Handling Facilities</a:t>
            </a:r>
            <a:r>
              <a:rPr lang="en-US" sz="3200" dirty="0" smtClean="0"/>
              <a:t/>
            </a:r>
            <a:br>
              <a:rPr lang="en-US" sz="3200" dirty="0" smtClean="0"/>
            </a:br>
            <a:endParaRPr lang="en-US" sz="2400" dirty="0" smtClean="0"/>
          </a:p>
        </p:txBody>
      </p:sp>
      <p:sp>
        <p:nvSpPr>
          <p:cNvPr id="674823" name="Rectangle 7"/>
          <p:cNvSpPr>
            <a:spLocks noChangeArrowheads="1"/>
          </p:cNvSpPr>
          <p:nvPr/>
        </p:nvSpPr>
        <p:spPr bwMode="auto">
          <a:xfrm>
            <a:off x="2362200" y="4191000"/>
            <a:ext cx="5181600" cy="1143000"/>
          </a:xfrm>
          <a:prstGeom prst="rect">
            <a:avLst/>
          </a:prstGeom>
          <a:noFill/>
          <a:ln w="9525">
            <a:noFill/>
            <a:miter lim="800000"/>
            <a:headEnd/>
            <a:tailEnd/>
          </a:ln>
        </p:spPr>
        <p:txBody>
          <a:bodyPr anchor="b"/>
          <a:lstStyle/>
          <a:p>
            <a:pPr eaLnBrk="0" hangingPunct="0">
              <a:defRPr/>
            </a:pPr>
            <a:endParaRPr kumimoji="1" lang="en-US" sz="6600" b="1" i="1" dirty="0">
              <a:solidFill>
                <a:srgbClr val="FFFF00"/>
              </a:solidFill>
              <a:effectLst>
                <a:outerShdw blurRad="38100" dist="38100" dir="2700000" algn="tl">
                  <a:srgbClr val="000000"/>
                </a:outerShdw>
              </a:effectLst>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533400"/>
            <a:ext cx="8229600" cy="1066800"/>
          </a:xfrm>
        </p:spPr>
        <p:txBody>
          <a:bodyPr>
            <a:normAutofit/>
          </a:bodyPr>
          <a:lstStyle/>
          <a:p>
            <a:r>
              <a:rPr lang="en-US" sz="3600" b="1" dirty="0" smtClean="0">
                <a:latin typeface="Corbel" pitchFamily="34" charset="0"/>
              </a:rPr>
              <a:t>Partial Entrapment Rescue</a:t>
            </a:r>
          </a:p>
        </p:txBody>
      </p:sp>
      <p:sp>
        <p:nvSpPr>
          <p:cNvPr id="21507" name="Content Placeholder 2"/>
          <p:cNvSpPr>
            <a:spLocks noGrp="1"/>
          </p:cNvSpPr>
          <p:nvPr>
            <p:ph idx="1"/>
          </p:nvPr>
        </p:nvSpPr>
        <p:spPr>
          <a:xfrm>
            <a:off x="533400" y="1676400"/>
            <a:ext cx="8229600" cy="4648200"/>
          </a:xfrm>
        </p:spPr>
        <p:txBody>
          <a:bodyPr>
            <a:normAutofit/>
          </a:bodyPr>
          <a:lstStyle/>
          <a:p>
            <a:pPr>
              <a:buClr>
                <a:schemeClr val="tx1"/>
              </a:buClr>
              <a:buFont typeface="Wingdings" pitchFamily="2" charset="2"/>
              <a:buChar char="§"/>
            </a:pPr>
            <a:r>
              <a:rPr lang="en-US" dirty="0" smtClean="0">
                <a:latin typeface="Corbel" pitchFamily="34" charset="0"/>
              </a:rPr>
              <a:t>Don’t jump into the bin, the victim could get buried deeper due to avalanching grain</a:t>
            </a:r>
          </a:p>
          <a:p>
            <a:pPr>
              <a:buClr>
                <a:schemeClr val="tx1"/>
              </a:buClr>
              <a:buNone/>
            </a:pPr>
            <a:endParaRPr lang="en-US" sz="1200" dirty="0" smtClean="0">
              <a:latin typeface="Corbel" pitchFamily="34" charset="0"/>
            </a:endParaRPr>
          </a:p>
          <a:p>
            <a:pPr>
              <a:buClr>
                <a:schemeClr val="tx1"/>
              </a:buClr>
              <a:buFont typeface="Wingdings" pitchFamily="2" charset="2"/>
              <a:buChar char="§"/>
            </a:pPr>
            <a:r>
              <a:rPr lang="en-US" dirty="0" smtClean="0">
                <a:latin typeface="Corbel" pitchFamily="34" charset="0"/>
              </a:rPr>
              <a:t>Victim cannot be pulled free without injury</a:t>
            </a:r>
          </a:p>
          <a:p>
            <a:pPr>
              <a:buClr>
                <a:schemeClr val="tx1"/>
              </a:buClr>
              <a:buNone/>
            </a:pPr>
            <a:endParaRPr lang="en-US" sz="1200" dirty="0" smtClean="0">
              <a:latin typeface="Corbel" pitchFamily="34" charset="0"/>
            </a:endParaRPr>
          </a:p>
          <a:p>
            <a:pPr>
              <a:buClr>
                <a:schemeClr val="tx1"/>
              </a:buClr>
              <a:buFont typeface="Wingdings" pitchFamily="2" charset="2"/>
              <a:buChar char="§"/>
            </a:pPr>
            <a:r>
              <a:rPr lang="en-US" dirty="0" smtClean="0">
                <a:latin typeface="Corbel" pitchFamily="34" charset="0"/>
              </a:rPr>
              <a:t>Don’t waste time digging without a grain retaining device/rescue tube</a:t>
            </a:r>
          </a:p>
          <a:p>
            <a:pPr>
              <a:buClr>
                <a:schemeClr val="tx1"/>
              </a:buClr>
              <a:buNone/>
            </a:pPr>
            <a:endParaRPr lang="en-US" sz="1200" dirty="0" smtClean="0">
              <a:latin typeface="Corbel" pitchFamily="34" charset="0"/>
            </a:endParaRPr>
          </a:p>
          <a:p>
            <a:pPr>
              <a:buClr>
                <a:schemeClr val="tx1"/>
              </a:buClr>
              <a:buFont typeface="Wingdings" pitchFamily="2" charset="2"/>
              <a:buChar char="§"/>
            </a:pPr>
            <a:r>
              <a:rPr lang="en-US" dirty="0" smtClean="0">
                <a:latin typeface="Corbel" pitchFamily="34" charset="0"/>
              </a:rPr>
              <a:t>Construct a retaining device with what is available</a:t>
            </a:r>
          </a:p>
          <a:p>
            <a:pPr>
              <a:buClr>
                <a:schemeClr val="tx1"/>
              </a:buClr>
              <a:buNone/>
            </a:pPr>
            <a:endParaRPr lang="en-US" sz="1200" dirty="0" smtClean="0">
              <a:latin typeface="Corbel" pitchFamily="34" charset="0"/>
            </a:endParaRPr>
          </a:p>
          <a:p>
            <a:pPr>
              <a:buClr>
                <a:schemeClr val="tx1"/>
              </a:buClr>
              <a:buFont typeface="Wingdings" pitchFamily="2" charset="2"/>
              <a:buChar char="§"/>
            </a:pPr>
            <a:r>
              <a:rPr lang="en-US" dirty="0" smtClean="0">
                <a:latin typeface="Corbel" pitchFamily="34" charset="0"/>
              </a:rPr>
              <a:t>Stabilize the victim</a:t>
            </a:r>
          </a:p>
        </p:txBody>
      </p:sp>
      <p:sp>
        <p:nvSpPr>
          <p:cNvPr id="2150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6C810CDE-6AF7-4393-BBF1-2802483F3689}" type="slidenum">
              <a:rPr lang="en-US" sz="1400">
                <a:solidFill>
                  <a:schemeClr val="tx1"/>
                </a:solidFill>
                <a:latin typeface="Arial Narrow" pitchFamily="34" charset="0"/>
              </a:rPr>
              <a:pPr eaLnBrk="0" hangingPunct="0"/>
              <a:t>20</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force poster small.t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24075" y="533400"/>
            <a:ext cx="4895850" cy="6324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10E8043-7508-46D2-B19D-A392926C657C}"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609600"/>
            <a:ext cx="8229600" cy="838200"/>
          </a:xfrm>
        </p:spPr>
        <p:txBody>
          <a:bodyPr>
            <a:normAutofit/>
          </a:bodyPr>
          <a:lstStyle/>
          <a:p>
            <a:r>
              <a:rPr lang="en-US" sz="3600" b="1" dirty="0" smtClean="0">
                <a:latin typeface="Corbel" pitchFamily="34" charset="0"/>
              </a:rPr>
              <a:t>Two Primary Rescue Techniques </a:t>
            </a:r>
          </a:p>
        </p:txBody>
      </p:sp>
      <p:sp>
        <p:nvSpPr>
          <p:cNvPr id="23555" name="Subtitle 2"/>
          <p:cNvSpPr>
            <a:spLocks noGrp="1"/>
          </p:cNvSpPr>
          <p:nvPr>
            <p:ph idx="1"/>
          </p:nvPr>
        </p:nvSpPr>
        <p:spPr>
          <a:xfrm>
            <a:off x="533400" y="1752600"/>
            <a:ext cx="7924800" cy="3949700"/>
          </a:xfrm>
        </p:spPr>
        <p:txBody>
          <a:bodyPr>
            <a:normAutofit/>
          </a:bodyPr>
          <a:lstStyle/>
          <a:p>
            <a:pPr marL="457200" indent="-457200">
              <a:buClr>
                <a:schemeClr val="tx1"/>
              </a:buClr>
              <a:buFont typeface="Arial" pitchFamily="34" charset="0"/>
              <a:buAutoNum type="arabicPeriod"/>
              <a:tabLst>
                <a:tab pos="457200" algn="l"/>
              </a:tabLst>
            </a:pPr>
            <a:r>
              <a:rPr lang="en-US" dirty="0" smtClean="0">
                <a:latin typeface="Corbel" pitchFamily="34" charset="0"/>
              </a:rPr>
              <a:t>Removing the grain from around the victim by emptying the structure</a:t>
            </a:r>
          </a:p>
          <a:p>
            <a:pPr marL="457200" indent="-457200">
              <a:buClr>
                <a:schemeClr val="tx1"/>
              </a:buClr>
              <a:buFont typeface="Arial" pitchFamily="34" charset="0"/>
              <a:buAutoNum type="arabicPeriod"/>
              <a:tabLst>
                <a:tab pos="457200" algn="l"/>
              </a:tabLst>
            </a:pPr>
            <a:endParaRPr lang="en-US" dirty="0" smtClean="0">
              <a:latin typeface="Corbel" pitchFamily="34" charset="0"/>
            </a:endParaRPr>
          </a:p>
          <a:p>
            <a:pPr marL="457200" indent="-457200">
              <a:buClr>
                <a:schemeClr val="tx1"/>
              </a:buClr>
              <a:buFont typeface="Arial" pitchFamily="34" charset="0"/>
              <a:buAutoNum type="arabicPeriod"/>
              <a:tabLst>
                <a:tab pos="457200" algn="l"/>
              </a:tabLst>
            </a:pPr>
            <a:r>
              <a:rPr lang="en-US" dirty="0" smtClean="0">
                <a:latin typeface="Corbel" pitchFamily="34" charset="0"/>
              </a:rPr>
              <a:t>Utilize a grain rescue tube to extricate victim from the grain </a:t>
            </a:r>
          </a:p>
        </p:txBody>
      </p:sp>
      <p:sp>
        <p:nvSpPr>
          <p:cNvPr id="2355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ABB9A6A-1375-4938-96D6-96EB8CB912D7}" type="slidenum">
              <a:rPr lang="en-US" sz="1400">
                <a:solidFill>
                  <a:schemeClr val="tx1"/>
                </a:solidFill>
                <a:latin typeface="Arial Narrow" pitchFamily="34" charset="0"/>
              </a:rPr>
              <a:pPr eaLnBrk="0" hangingPunct="0"/>
              <a:t>22</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609600"/>
            <a:ext cx="8229600" cy="1066800"/>
          </a:xfrm>
        </p:spPr>
        <p:txBody>
          <a:bodyPr>
            <a:normAutofit fontScale="90000"/>
          </a:bodyPr>
          <a:lstStyle/>
          <a:p>
            <a:r>
              <a:rPr lang="en-US" b="1" dirty="0" smtClean="0">
                <a:latin typeface="Corbel" pitchFamily="34" charset="0"/>
              </a:rPr>
              <a:t>Removing The Grain From Around The Victim</a:t>
            </a:r>
          </a:p>
        </p:txBody>
      </p:sp>
      <p:sp>
        <p:nvSpPr>
          <p:cNvPr id="24579" name="Subtitle 2"/>
          <p:cNvSpPr>
            <a:spLocks noGrp="1"/>
          </p:cNvSpPr>
          <p:nvPr>
            <p:ph idx="1"/>
          </p:nvPr>
        </p:nvSpPr>
        <p:spPr>
          <a:xfrm>
            <a:off x="533400" y="1828800"/>
            <a:ext cx="7696200" cy="4330700"/>
          </a:xfrm>
        </p:spPr>
        <p:txBody>
          <a:bodyPr>
            <a:noAutofit/>
          </a:bodyPr>
          <a:lstStyle/>
          <a:p>
            <a:pPr>
              <a:buClr>
                <a:schemeClr val="tx1"/>
              </a:buClr>
              <a:buFont typeface="Wingdings" pitchFamily="2" charset="2"/>
              <a:buChar char="§"/>
              <a:tabLst>
                <a:tab pos="457200" algn="l"/>
              </a:tabLst>
            </a:pPr>
            <a:r>
              <a:rPr lang="en-US" dirty="0" smtClean="0">
                <a:latin typeface="Corbel" pitchFamily="34" charset="0"/>
              </a:rPr>
              <a:t>Substantial need for manpower</a:t>
            </a:r>
          </a:p>
          <a:p>
            <a:pPr>
              <a:buClr>
                <a:schemeClr val="tx1"/>
              </a:buClr>
              <a:buNone/>
              <a:tabLst>
                <a:tab pos="457200" algn="l"/>
              </a:tabLst>
            </a:pPr>
            <a:endParaRPr lang="en-US" sz="1200" dirty="0" smtClean="0">
              <a:latin typeface="Corbel" pitchFamily="34" charset="0"/>
            </a:endParaRPr>
          </a:p>
          <a:p>
            <a:pPr>
              <a:buClr>
                <a:schemeClr val="tx1"/>
              </a:buClr>
              <a:buFont typeface="Wingdings" pitchFamily="2" charset="2"/>
              <a:buChar char="§"/>
              <a:tabLst>
                <a:tab pos="457200" algn="l"/>
              </a:tabLst>
            </a:pPr>
            <a:r>
              <a:rPr lang="en-US" dirty="0" smtClean="0">
                <a:latin typeface="Corbel" pitchFamily="34" charset="0"/>
              </a:rPr>
              <a:t>Need for large capacity material handling equipment</a:t>
            </a:r>
          </a:p>
          <a:p>
            <a:pPr>
              <a:buClr>
                <a:schemeClr val="tx1"/>
              </a:buClr>
              <a:buNone/>
              <a:tabLst>
                <a:tab pos="457200" algn="l"/>
              </a:tabLst>
            </a:pPr>
            <a:endParaRPr lang="en-US" sz="1200" dirty="0" smtClean="0">
              <a:latin typeface="Corbel" pitchFamily="34" charset="0"/>
            </a:endParaRPr>
          </a:p>
          <a:p>
            <a:pPr>
              <a:buClr>
                <a:schemeClr val="tx1"/>
              </a:buClr>
              <a:buFont typeface="Wingdings" pitchFamily="2" charset="2"/>
              <a:buChar char="§"/>
              <a:tabLst>
                <a:tab pos="457200" algn="l"/>
              </a:tabLst>
            </a:pPr>
            <a:r>
              <a:rPr lang="en-US" dirty="0" smtClean="0">
                <a:latin typeface="Corbel" pitchFamily="34" charset="0"/>
              </a:rPr>
              <a:t>Need to understand structural limitations</a:t>
            </a:r>
          </a:p>
          <a:p>
            <a:pPr>
              <a:buClr>
                <a:schemeClr val="tx1"/>
              </a:buClr>
              <a:buNone/>
              <a:tabLst>
                <a:tab pos="457200" algn="l"/>
              </a:tabLst>
            </a:pPr>
            <a:endParaRPr lang="en-US" sz="1200" dirty="0" smtClean="0">
              <a:latin typeface="Corbel" pitchFamily="34" charset="0"/>
            </a:endParaRPr>
          </a:p>
          <a:p>
            <a:pPr>
              <a:buClr>
                <a:schemeClr val="tx1"/>
              </a:buClr>
              <a:buFont typeface="Wingdings" pitchFamily="2" charset="2"/>
              <a:buChar char="§"/>
              <a:tabLst>
                <a:tab pos="457200" algn="l"/>
              </a:tabLst>
            </a:pPr>
            <a:r>
              <a:rPr lang="en-US" dirty="0" smtClean="0">
                <a:latin typeface="Corbel" pitchFamily="34" charset="0"/>
              </a:rPr>
              <a:t>Need for cutting equipment</a:t>
            </a:r>
          </a:p>
          <a:p>
            <a:pPr>
              <a:buClr>
                <a:schemeClr val="tx1"/>
              </a:buClr>
              <a:buNone/>
              <a:tabLst>
                <a:tab pos="457200" algn="l"/>
              </a:tabLst>
            </a:pPr>
            <a:endParaRPr lang="en-US" sz="1200" dirty="0" smtClean="0">
              <a:latin typeface="Corbel" pitchFamily="34" charset="0"/>
            </a:endParaRPr>
          </a:p>
          <a:p>
            <a:pPr>
              <a:buClr>
                <a:schemeClr val="tx1"/>
              </a:buClr>
              <a:buFont typeface="Wingdings" pitchFamily="2" charset="2"/>
              <a:buChar char="§"/>
              <a:tabLst>
                <a:tab pos="457200" algn="l"/>
              </a:tabLst>
            </a:pPr>
            <a:r>
              <a:rPr lang="en-US" dirty="0" smtClean="0">
                <a:latin typeface="Corbel" pitchFamily="34" charset="0"/>
              </a:rPr>
              <a:t>Potential use of grain vacuum equipment</a:t>
            </a:r>
          </a:p>
        </p:txBody>
      </p:sp>
      <p:sp>
        <p:nvSpPr>
          <p:cNvPr id="2458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86D7345-DB62-4CBD-94BD-3C948D59B7A1}" type="slidenum">
              <a:rPr lang="en-US" sz="1400">
                <a:solidFill>
                  <a:schemeClr val="tx1"/>
                </a:solidFill>
                <a:latin typeface="Arial Narrow" pitchFamily="34" charset="0"/>
              </a:rPr>
              <a:pPr eaLnBrk="0" hangingPunct="0"/>
              <a:t>23</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609600"/>
            <a:ext cx="8991600" cy="876300"/>
          </a:xfrm>
        </p:spPr>
        <p:txBody>
          <a:bodyPr rtlCol="0">
            <a:normAutofit/>
          </a:bodyPr>
          <a:lstStyle/>
          <a:p>
            <a:pPr fontAlgn="auto">
              <a:spcAft>
                <a:spcPts val="0"/>
              </a:spcAft>
              <a:defRPr/>
            </a:pPr>
            <a:r>
              <a:rPr lang="en-US" sz="3600" dirty="0" smtClean="0">
                <a:solidFill>
                  <a:schemeClr val="accent6">
                    <a:lumMod val="50000"/>
                  </a:schemeClr>
                </a:solidFill>
                <a:effectLst>
                  <a:outerShdw blurRad="38100" dist="38100" dir="2700000" algn="tl">
                    <a:srgbClr val="000000">
                      <a:alpha val="43137"/>
                    </a:srgbClr>
                  </a:outerShdw>
                </a:effectLst>
                <a:latin typeface="Corbel" pitchFamily="34" charset="0"/>
              </a:rPr>
              <a:t>Standard Bin Design – Stacked Rings</a:t>
            </a:r>
          </a:p>
        </p:txBody>
      </p:sp>
      <p:sp>
        <p:nvSpPr>
          <p:cNvPr id="2" name="Slide Number Placeholder 1"/>
          <p:cNvSpPr>
            <a:spLocks noGrp="1"/>
          </p:cNvSpPr>
          <p:nvPr>
            <p:ph type="sldNum" sz="quarter" idx="12"/>
          </p:nvPr>
        </p:nvSpPr>
        <p:spPr/>
        <p:txBody>
          <a:bodyPr/>
          <a:lstStyle/>
          <a:p>
            <a:pPr>
              <a:defRPr/>
            </a:pPr>
            <a:fld id="{3672533D-BEC6-4590-A0B8-FBFAE5658477}" type="slidenum">
              <a:rPr lang="en-US"/>
              <a:pPr>
                <a:defRPr/>
              </a:pPr>
              <a:t>24</a:t>
            </a:fld>
            <a:endParaRPr lang="en-US" dirty="0"/>
          </a:p>
        </p:txBody>
      </p:sp>
      <p:pic>
        <p:nvPicPr>
          <p:cNvPr id="25603" name="Picture 3" descr="P9070017.JPG"/>
          <p:cNvPicPr>
            <a:picLocks noChangeAspect="1"/>
          </p:cNvPicPr>
          <p:nvPr/>
        </p:nvPicPr>
        <p:blipFill>
          <a:blip r:embed="rId2" cstate="email">
            <a:lum bright="10000"/>
            <a:extLst>
              <a:ext uri="{28A0092B-C50C-407E-A947-70E740481C1C}">
                <a14:useLocalDpi xmlns:a14="http://schemas.microsoft.com/office/drawing/2010/main" val="0"/>
              </a:ext>
            </a:extLst>
          </a:blip>
          <a:srcRect/>
          <a:stretch>
            <a:fillRect/>
          </a:stretch>
        </p:blipFill>
        <p:spPr bwMode="auto">
          <a:xfrm>
            <a:off x="914400" y="1752600"/>
            <a:ext cx="7518400" cy="4533900"/>
          </a:xfrm>
          <a:prstGeom prst="rect">
            <a:avLst/>
          </a:prstGeom>
          <a:noFill/>
          <a:ln w="9525">
            <a:noFill/>
            <a:miter lim="800000"/>
            <a:headEnd/>
            <a:tailEnd/>
          </a:ln>
        </p:spPr>
      </p:pic>
      <p:cxnSp>
        <p:nvCxnSpPr>
          <p:cNvPr id="6" name="Straight Arrow Connector 5"/>
          <p:cNvCxnSpPr/>
          <p:nvPr/>
        </p:nvCxnSpPr>
        <p:spPr>
          <a:xfrm rot="16200000" flipH="1">
            <a:off x="3276600" y="2971800"/>
            <a:ext cx="1371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609600"/>
            <a:ext cx="8229600" cy="1066800"/>
          </a:xfrm>
        </p:spPr>
        <p:txBody>
          <a:bodyPr>
            <a:normAutofit/>
          </a:bodyPr>
          <a:lstStyle/>
          <a:p>
            <a:r>
              <a:rPr lang="en-US" sz="3600" b="1" dirty="0" smtClean="0">
                <a:latin typeface="Corbel" pitchFamily="34" charset="0"/>
              </a:rPr>
              <a:t>DANGER</a:t>
            </a:r>
          </a:p>
        </p:txBody>
      </p:sp>
      <p:sp>
        <p:nvSpPr>
          <p:cNvPr id="3" name="Content Placeholder 2"/>
          <p:cNvSpPr>
            <a:spLocks noGrp="1"/>
          </p:cNvSpPr>
          <p:nvPr>
            <p:ph idx="1"/>
          </p:nvPr>
        </p:nvSpPr>
        <p:spPr>
          <a:xfrm>
            <a:off x="457200" y="1905000"/>
            <a:ext cx="8229600" cy="4325112"/>
          </a:xfrm>
        </p:spPr>
        <p:txBody>
          <a:bodyPr rtlCol="0">
            <a:normAutofit/>
          </a:bodyPr>
          <a:lstStyle/>
          <a:p>
            <a:pPr fontAlgn="auto">
              <a:spcAft>
                <a:spcPts val="0"/>
              </a:spcAft>
              <a:buFont typeface="Monotype Sorts" pitchFamily="2" charset="2"/>
              <a:buNone/>
              <a:defRPr/>
            </a:pPr>
            <a:endParaRPr lang="en-US" dirty="0" smtClean="0"/>
          </a:p>
          <a:p>
            <a:pPr marL="0" indent="0" algn="ctr" fontAlgn="auto">
              <a:spcAft>
                <a:spcPts val="0"/>
              </a:spcAft>
              <a:buFont typeface="Monotype Sorts" pitchFamily="2" charset="2"/>
              <a:buNone/>
              <a:defRPr/>
            </a:pPr>
            <a:r>
              <a:rPr lang="en-US" dirty="0" smtClean="0">
                <a:latin typeface="Corbel" pitchFamily="34" charset="0"/>
              </a:rPr>
              <a:t>The consequences of cutting corrugated steel bins or tanks larger than 20,000 bushels in capacity are  </a:t>
            </a:r>
            <a:r>
              <a:rPr lang="en-US" b="1" i="1" dirty="0" smtClean="0">
                <a:latin typeface="Corbel" pitchFamily="34" charset="0"/>
              </a:rPr>
              <a:t>unknown</a:t>
            </a:r>
            <a:endParaRPr lang="en-US" sz="4000" b="1" i="1" dirty="0"/>
          </a:p>
        </p:txBody>
      </p:sp>
      <p:sp>
        <p:nvSpPr>
          <p:cNvPr id="266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C739362-2A7A-456A-877B-9C4F5276662E}" type="slidenum">
              <a:rPr lang="en-US" sz="1400">
                <a:solidFill>
                  <a:schemeClr val="tx1"/>
                </a:solidFill>
                <a:latin typeface="Arial Narrow" pitchFamily="34" charset="0"/>
              </a:rPr>
              <a:pPr eaLnBrk="0" hangingPunct="0"/>
              <a:t>25</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685800"/>
            <a:ext cx="8229600" cy="1066800"/>
          </a:xfrm>
        </p:spPr>
        <p:txBody>
          <a:bodyPr>
            <a:normAutofit fontScale="90000"/>
          </a:bodyPr>
          <a:lstStyle/>
          <a:p>
            <a:r>
              <a:rPr lang="en-US" b="1" dirty="0" smtClean="0">
                <a:latin typeface="Corbel" pitchFamily="34" charset="0"/>
              </a:rPr>
              <a:t>Cutting smaller bins</a:t>
            </a:r>
            <a:br>
              <a:rPr lang="en-US" b="1" dirty="0" smtClean="0">
                <a:latin typeface="Corbel" pitchFamily="34" charset="0"/>
              </a:rPr>
            </a:br>
            <a:r>
              <a:rPr lang="en-US" b="1" dirty="0" smtClean="0">
                <a:latin typeface="Corbel" pitchFamily="34" charset="0"/>
              </a:rPr>
              <a:t>What size of V to cut?</a:t>
            </a:r>
          </a:p>
        </p:txBody>
      </p:sp>
      <p:sp>
        <p:nvSpPr>
          <p:cNvPr id="2765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79CBFDFB-4B24-4675-AEF9-2F12DF5FD9DD}" type="slidenum">
              <a:rPr lang="en-US" sz="1400">
                <a:solidFill>
                  <a:schemeClr val="tx1"/>
                </a:solidFill>
                <a:latin typeface="Arial Narrow" pitchFamily="34" charset="0"/>
              </a:rPr>
              <a:pPr eaLnBrk="0" hangingPunct="0"/>
              <a:t>26</a:t>
            </a:fld>
            <a:endParaRPr lang="en-US" sz="1400">
              <a:solidFill>
                <a:schemeClr val="tx1"/>
              </a:solidFill>
              <a:latin typeface="Arial Narrow" pitchFamily="34" charset="0"/>
            </a:endParaRPr>
          </a:p>
        </p:txBody>
      </p:sp>
      <p:sp>
        <p:nvSpPr>
          <p:cNvPr id="10" name="Flowchart: Merge 9"/>
          <p:cNvSpPr/>
          <p:nvPr/>
        </p:nvSpPr>
        <p:spPr>
          <a:xfrm>
            <a:off x="3733800" y="3124200"/>
            <a:ext cx="2133600" cy="2209800"/>
          </a:xfrm>
          <a:prstGeom prst="flowChartMerg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12" name="Straight Connector 11"/>
          <p:cNvCxnSpPr/>
          <p:nvPr/>
        </p:nvCxnSpPr>
        <p:spPr>
          <a:xfrm>
            <a:off x="3733800" y="2971800"/>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654" name="TextBox 12"/>
          <p:cNvSpPr txBox="1">
            <a:spLocks noChangeArrowheads="1"/>
          </p:cNvSpPr>
          <p:nvPr/>
        </p:nvSpPr>
        <p:spPr bwMode="auto">
          <a:xfrm>
            <a:off x="3962400" y="2514600"/>
            <a:ext cx="1752600" cy="400050"/>
          </a:xfrm>
          <a:prstGeom prst="rect">
            <a:avLst/>
          </a:prstGeom>
          <a:noFill/>
          <a:ln w="9525">
            <a:noFill/>
            <a:miter lim="800000"/>
            <a:headEnd/>
            <a:tailEnd/>
          </a:ln>
        </p:spPr>
        <p:txBody>
          <a:bodyPr>
            <a:spAutoFit/>
          </a:bodyPr>
          <a:lstStyle/>
          <a:p>
            <a:pPr eaLnBrk="0" hangingPunct="0"/>
            <a:r>
              <a:rPr lang="en-US" sz="2000" dirty="0"/>
              <a:t>30 – 40 inches</a:t>
            </a:r>
          </a:p>
        </p:txBody>
      </p:sp>
      <p:cxnSp>
        <p:nvCxnSpPr>
          <p:cNvPr id="15" name="Straight Connector 14"/>
          <p:cNvCxnSpPr/>
          <p:nvPr/>
        </p:nvCxnSpPr>
        <p:spPr>
          <a:xfrm rot="5400000">
            <a:off x="4991101" y="4229100"/>
            <a:ext cx="220980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38800" y="3886200"/>
            <a:ext cx="1752600" cy="400110"/>
          </a:xfrm>
          <a:prstGeom prst="rect">
            <a:avLst/>
          </a:prstGeom>
          <a:noFill/>
          <a:scene3d>
            <a:camera prst="orthographicFront">
              <a:rot lat="0" lon="0" rev="16200000"/>
            </a:camera>
            <a:lightRig rig="threePt" dir="t"/>
          </a:scene3d>
        </p:spPr>
        <p:txBody>
          <a:bodyPr>
            <a:spAutoFit/>
          </a:bodyPr>
          <a:lstStyle/>
          <a:p>
            <a:pPr eaLnBrk="0" hangingPunct="0">
              <a:defRPr/>
            </a:pPr>
            <a:r>
              <a:rPr lang="en-US" sz="2000" b="1" dirty="0"/>
              <a:t>31 inches max</a:t>
            </a:r>
          </a:p>
        </p:txBody>
      </p:sp>
      <p:cxnSp>
        <p:nvCxnSpPr>
          <p:cNvPr id="18" name="Straight Connector 17"/>
          <p:cNvCxnSpPr/>
          <p:nvPr/>
        </p:nvCxnSpPr>
        <p:spPr>
          <a:xfrm>
            <a:off x="3733800" y="3124200"/>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658" name="TextBox 18"/>
          <p:cNvSpPr txBox="1">
            <a:spLocks noChangeArrowheads="1"/>
          </p:cNvSpPr>
          <p:nvPr/>
        </p:nvSpPr>
        <p:spPr bwMode="auto">
          <a:xfrm>
            <a:off x="3048000" y="5562600"/>
            <a:ext cx="3505200" cy="461963"/>
          </a:xfrm>
          <a:prstGeom prst="rect">
            <a:avLst/>
          </a:prstGeom>
          <a:noFill/>
          <a:ln w="9525">
            <a:noFill/>
            <a:miter lim="800000"/>
            <a:headEnd/>
            <a:tailEnd/>
          </a:ln>
        </p:spPr>
        <p:txBody>
          <a:bodyPr>
            <a:spAutoFit/>
          </a:bodyPr>
          <a:lstStyle/>
          <a:p>
            <a:pPr eaLnBrk="0" hangingPunct="0"/>
            <a:r>
              <a:rPr lang="en-US"/>
              <a:t>Cut on bottom edges of V</a:t>
            </a:r>
          </a:p>
        </p:txBody>
      </p:sp>
      <p:cxnSp>
        <p:nvCxnSpPr>
          <p:cNvPr id="21" name="Straight Arrow Connector 20"/>
          <p:cNvCxnSpPr/>
          <p:nvPr/>
        </p:nvCxnSpPr>
        <p:spPr>
          <a:xfrm rot="5400000" flipH="1" flipV="1">
            <a:off x="3429000" y="4724400"/>
            <a:ext cx="1143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4991100" y="4838700"/>
            <a:ext cx="1143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914400"/>
          </a:xfrm>
        </p:spPr>
        <p:txBody>
          <a:bodyPr rtlCol="0">
            <a:noAutofit/>
          </a:bodyPr>
          <a:lstStyle/>
          <a:p>
            <a:pPr fontAlgn="auto">
              <a:spcAft>
                <a:spcPts val="0"/>
              </a:spcAft>
              <a:defRPr/>
            </a:pPr>
            <a:r>
              <a:rPr lang="en-US" sz="3600" b="1" dirty="0" smtClean="0">
                <a:latin typeface="Corbel" pitchFamily="34" charset="0"/>
              </a:rPr>
              <a:t>Things to Keep in Mind</a:t>
            </a:r>
            <a:r>
              <a:rPr lang="en-US" sz="3600" dirty="0" smtClean="0">
                <a:latin typeface="Corbel" pitchFamily="34" charset="0"/>
              </a:rPr>
              <a:t>	</a:t>
            </a:r>
            <a:endParaRPr lang="en-US" sz="3600" dirty="0">
              <a:latin typeface="Corbel" pitchFamily="34" charset="0"/>
            </a:endParaRPr>
          </a:p>
        </p:txBody>
      </p:sp>
      <p:sp>
        <p:nvSpPr>
          <p:cNvPr id="28675" name="Content Placeholder 2"/>
          <p:cNvSpPr>
            <a:spLocks noGrp="1"/>
          </p:cNvSpPr>
          <p:nvPr>
            <p:ph idx="1"/>
          </p:nvPr>
        </p:nvSpPr>
        <p:spPr>
          <a:xfrm>
            <a:off x="457200" y="1524000"/>
            <a:ext cx="8458200" cy="5050536"/>
          </a:xfrm>
        </p:spPr>
        <p:txBody>
          <a:bodyPr>
            <a:noAutofit/>
          </a:bodyPr>
          <a:lstStyle/>
          <a:p>
            <a:pPr>
              <a:buClr>
                <a:schemeClr val="tx1"/>
              </a:buClr>
              <a:buFont typeface="Wingdings" pitchFamily="2" charset="2"/>
              <a:buChar char="§"/>
            </a:pPr>
            <a:r>
              <a:rPr lang="en-US" sz="2400" dirty="0" smtClean="0">
                <a:latin typeface="Corbel" pitchFamily="34" charset="0"/>
              </a:rPr>
              <a:t>Bins can be replaced</a:t>
            </a:r>
          </a:p>
          <a:p>
            <a:pPr>
              <a:buClr>
                <a:schemeClr val="tx1"/>
              </a:buClr>
              <a:buNone/>
            </a:pPr>
            <a:endParaRPr lang="en-US" sz="1000" dirty="0" smtClean="0">
              <a:latin typeface="Corbel" pitchFamily="34" charset="0"/>
            </a:endParaRPr>
          </a:p>
          <a:p>
            <a:pPr>
              <a:buClr>
                <a:schemeClr val="tx1"/>
              </a:buClr>
              <a:buFont typeface="Wingdings" pitchFamily="2" charset="2"/>
              <a:buChar char="§"/>
            </a:pPr>
            <a:r>
              <a:rPr lang="en-US" sz="2400" dirty="0" smtClean="0">
                <a:latin typeface="Corbel" pitchFamily="34" charset="0"/>
              </a:rPr>
              <a:t>Cut 4 V’s evenly placed around bin</a:t>
            </a:r>
          </a:p>
          <a:p>
            <a:pPr>
              <a:buClr>
                <a:schemeClr val="tx1"/>
              </a:buClr>
              <a:buNone/>
            </a:pPr>
            <a:endParaRPr lang="en-US" sz="1000" dirty="0" smtClean="0">
              <a:latin typeface="Corbel" pitchFamily="34" charset="0"/>
            </a:endParaRPr>
          </a:p>
          <a:p>
            <a:pPr>
              <a:buClr>
                <a:schemeClr val="tx1"/>
              </a:buClr>
              <a:buFont typeface="Wingdings" pitchFamily="2" charset="2"/>
              <a:buChar char="§"/>
            </a:pPr>
            <a:r>
              <a:rPr lang="en-US" sz="2400" dirty="0" smtClean="0">
                <a:latin typeface="Corbel" pitchFamily="34" charset="0"/>
              </a:rPr>
              <a:t>Make initial cuts at approximate level of victim if known</a:t>
            </a:r>
          </a:p>
          <a:p>
            <a:pPr>
              <a:buClr>
                <a:schemeClr val="tx1"/>
              </a:buClr>
              <a:buNone/>
            </a:pPr>
            <a:endParaRPr lang="en-US" sz="1000" dirty="0" smtClean="0">
              <a:latin typeface="Corbel" pitchFamily="34" charset="0"/>
            </a:endParaRPr>
          </a:p>
          <a:p>
            <a:pPr>
              <a:buClr>
                <a:schemeClr val="tx1"/>
              </a:buClr>
              <a:buFont typeface="Wingdings" pitchFamily="2" charset="2"/>
              <a:buChar char="§"/>
            </a:pPr>
            <a:r>
              <a:rPr lang="en-US" sz="2400" dirty="0" smtClean="0">
                <a:latin typeface="Corbel" pitchFamily="34" charset="0"/>
              </a:rPr>
              <a:t>Never cross rings when cutting V’s</a:t>
            </a:r>
          </a:p>
          <a:p>
            <a:pPr>
              <a:buClr>
                <a:schemeClr val="tx1"/>
              </a:buClr>
              <a:buNone/>
            </a:pPr>
            <a:endParaRPr lang="en-US" sz="1000" dirty="0" smtClean="0">
              <a:latin typeface="Corbel" pitchFamily="34" charset="0"/>
            </a:endParaRPr>
          </a:p>
          <a:p>
            <a:pPr>
              <a:buClr>
                <a:schemeClr val="tx1"/>
              </a:buClr>
              <a:buFont typeface="Wingdings" pitchFamily="2" charset="2"/>
              <a:buChar char="§"/>
            </a:pPr>
            <a:r>
              <a:rPr lang="en-US" sz="2400" dirty="0" smtClean="0">
                <a:latin typeface="Corbel" pitchFamily="34" charset="0"/>
              </a:rPr>
              <a:t>Never cut through stiffeners</a:t>
            </a:r>
          </a:p>
          <a:p>
            <a:pPr>
              <a:buClr>
                <a:schemeClr val="tx1"/>
              </a:buClr>
              <a:buNone/>
            </a:pPr>
            <a:endParaRPr lang="en-US" sz="1000" dirty="0" smtClean="0">
              <a:latin typeface="Corbel" pitchFamily="34" charset="0"/>
            </a:endParaRPr>
          </a:p>
          <a:p>
            <a:pPr>
              <a:buClr>
                <a:schemeClr val="tx1"/>
              </a:buClr>
              <a:buFont typeface="Wingdings" pitchFamily="2" charset="2"/>
              <a:buChar char="§"/>
            </a:pPr>
            <a:r>
              <a:rPr lang="en-US" dirty="0" smtClean="0">
                <a:latin typeface="Corbel" pitchFamily="34" charset="0"/>
              </a:rPr>
              <a:t>Use Extreme caution when cutting bins larger than 36’ diameter and taller than 20’ (20,000 + bushels)  BINS CAN COLAPSE!</a:t>
            </a:r>
          </a:p>
        </p:txBody>
      </p:sp>
      <p:sp>
        <p:nvSpPr>
          <p:cNvPr id="2867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7DB2EED-6C21-4551-AB55-FA9850A2FBEB}" type="slidenum">
              <a:rPr lang="en-US" sz="1400">
                <a:solidFill>
                  <a:schemeClr val="tx1"/>
                </a:solidFill>
                <a:latin typeface="Arial Narrow" pitchFamily="34" charset="0"/>
              </a:rPr>
              <a:pPr eaLnBrk="0" hangingPunct="0"/>
              <a:t>27</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609600"/>
            <a:ext cx="8229600" cy="762000"/>
          </a:xfrm>
        </p:spPr>
        <p:txBody>
          <a:bodyPr>
            <a:normAutofit/>
          </a:bodyPr>
          <a:lstStyle/>
          <a:p>
            <a:r>
              <a:rPr lang="en-US" sz="3600" b="1" dirty="0" smtClean="0">
                <a:latin typeface="Corbel" pitchFamily="34" charset="0"/>
              </a:rPr>
              <a:t>DANGER	</a:t>
            </a:r>
          </a:p>
        </p:txBody>
      </p:sp>
      <p:sp>
        <p:nvSpPr>
          <p:cNvPr id="3" name="Content Placeholder 2"/>
          <p:cNvSpPr>
            <a:spLocks noGrp="1"/>
          </p:cNvSpPr>
          <p:nvPr>
            <p:ph idx="1"/>
          </p:nvPr>
        </p:nvSpPr>
        <p:spPr>
          <a:xfrm>
            <a:off x="457200" y="1905000"/>
            <a:ext cx="8229600" cy="4325112"/>
          </a:xfrm>
        </p:spPr>
        <p:txBody>
          <a:bodyPr rtlCol="0">
            <a:normAutofit/>
          </a:bodyPr>
          <a:lstStyle/>
          <a:p>
            <a:pPr fontAlgn="auto">
              <a:spcAft>
                <a:spcPts val="0"/>
              </a:spcAft>
              <a:buClr>
                <a:schemeClr val="tx1"/>
              </a:buClr>
              <a:buFont typeface="Monotype Sorts" pitchFamily="2" charset="2"/>
              <a:buNone/>
              <a:defRPr/>
            </a:pPr>
            <a:endParaRPr lang="en-US" sz="2800" dirty="0" smtClean="0"/>
          </a:p>
          <a:p>
            <a:pPr marL="0" indent="0" algn="ctr" fontAlgn="auto">
              <a:spcAft>
                <a:spcPts val="0"/>
              </a:spcAft>
              <a:buClr>
                <a:schemeClr val="tx1"/>
              </a:buClr>
              <a:buFont typeface="Monotype Sorts" pitchFamily="2" charset="2"/>
              <a:buNone/>
              <a:defRPr/>
            </a:pPr>
            <a:r>
              <a:rPr lang="en-US" dirty="0" smtClean="0">
                <a:latin typeface="Corbel" pitchFamily="34" charset="0"/>
              </a:rPr>
              <a:t>Keep all rescuers out of bin during rapid evacuation of grain to avoid secondary entrapments</a:t>
            </a:r>
          </a:p>
        </p:txBody>
      </p:sp>
      <p:sp>
        <p:nvSpPr>
          <p:cNvPr id="297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F83CF560-D672-4679-9A87-B82F9F284599}" type="slidenum">
              <a:rPr lang="en-US" sz="1400">
                <a:solidFill>
                  <a:schemeClr val="tx1"/>
                </a:solidFill>
                <a:latin typeface="Arial Narrow" pitchFamily="34" charset="0"/>
              </a:rPr>
              <a:pPr eaLnBrk="0" hangingPunct="0"/>
              <a:t>28</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609600"/>
            <a:ext cx="8229600" cy="914400"/>
          </a:xfrm>
        </p:spPr>
        <p:txBody>
          <a:bodyPr>
            <a:normAutofit/>
          </a:bodyPr>
          <a:lstStyle/>
          <a:p>
            <a:r>
              <a:rPr lang="en-US" sz="3600" b="1" dirty="0" smtClean="0">
                <a:latin typeface="Corbel" pitchFamily="34" charset="0"/>
              </a:rPr>
              <a:t>Emptying Larger Structures</a:t>
            </a:r>
          </a:p>
        </p:txBody>
      </p:sp>
      <p:sp>
        <p:nvSpPr>
          <p:cNvPr id="30723" name="Content Placeholder 2"/>
          <p:cNvSpPr>
            <a:spLocks noGrp="1"/>
          </p:cNvSpPr>
          <p:nvPr>
            <p:ph idx="1"/>
          </p:nvPr>
        </p:nvSpPr>
        <p:spPr>
          <a:xfrm>
            <a:off x="533400" y="1600200"/>
            <a:ext cx="8229600" cy="4953000"/>
          </a:xfrm>
        </p:spPr>
        <p:txBody>
          <a:bodyPr>
            <a:normAutofit fontScale="92500" lnSpcReduction="10000"/>
          </a:bodyPr>
          <a:lstStyle/>
          <a:p>
            <a:pPr>
              <a:buClr>
                <a:schemeClr val="tx1"/>
              </a:buClr>
              <a:buFont typeface="Wingdings" pitchFamily="2" charset="2"/>
              <a:buChar char="§"/>
            </a:pPr>
            <a:r>
              <a:rPr lang="en-US" sz="2800" b="1" dirty="0" smtClean="0">
                <a:latin typeface="Corbel" pitchFamily="34" charset="0"/>
              </a:rPr>
              <a:t>Determine grain level within bin:</a:t>
            </a:r>
          </a:p>
          <a:p>
            <a:pPr marL="109728" indent="0">
              <a:buClr>
                <a:schemeClr val="tx1"/>
              </a:buClr>
              <a:buNone/>
            </a:pPr>
            <a:endParaRPr lang="en-US" sz="2800" b="1" dirty="0" smtClean="0">
              <a:latin typeface="Corbel" pitchFamily="34" charset="0"/>
            </a:endParaRPr>
          </a:p>
          <a:p>
            <a:pPr>
              <a:buClr>
                <a:schemeClr val="tx1"/>
              </a:buClr>
              <a:buFont typeface="Wingdings" pitchFamily="2" charset="2"/>
              <a:buChar char="§"/>
            </a:pPr>
            <a:r>
              <a:rPr lang="en-US" dirty="0" smtClean="0">
                <a:latin typeface="Corbel" pitchFamily="34" charset="0"/>
              </a:rPr>
              <a:t>By visual observation thru the bin hatch</a:t>
            </a:r>
          </a:p>
          <a:p>
            <a:pPr marL="109728" indent="0">
              <a:buClr>
                <a:schemeClr val="tx1"/>
              </a:buClr>
              <a:buNone/>
            </a:pPr>
            <a:endParaRPr lang="en-US" dirty="0" smtClean="0">
              <a:latin typeface="Corbel" pitchFamily="34" charset="0"/>
            </a:endParaRPr>
          </a:p>
          <a:p>
            <a:pPr>
              <a:buClr>
                <a:schemeClr val="tx1"/>
              </a:buClr>
              <a:buFont typeface="Wingdings" pitchFamily="2" charset="2"/>
              <a:buChar char="§"/>
            </a:pPr>
            <a:r>
              <a:rPr lang="en-US" sz="2800" dirty="0" smtClean="0">
                <a:latin typeface="Corbel" pitchFamily="34" charset="0"/>
              </a:rPr>
              <a:t>By climbing outside ladder and tapping on bin</a:t>
            </a:r>
          </a:p>
          <a:p>
            <a:pPr>
              <a:buClr>
                <a:schemeClr val="tx1"/>
              </a:buClr>
              <a:buNone/>
            </a:pPr>
            <a:endParaRPr lang="en-US" sz="1400" dirty="0" smtClean="0"/>
          </a:p>
          <a:p>
            <a:pPr>
              <a:buClr>
                <a:schemeClr val="tx1"/>
              </a:buClr>
              <a:buFont typeface="Wingdings" pitchFamily="2" charset="2"/>
              <a:buChar char="§"/>
            </a:pPr>
            <a:r>
              <a:rPr lang="en-US" sz="2800" dirty="0" smtClean="0">
                <a:latin typeface="Corbel" pitchFamily="34" charset="0"/>
              </a:rPr>
              <a:t>Use a ladder truck and cut 4 evenly spaced V’s two ring below level of grain surface or location of victim – whichever is higher</a:t>
            </a:r>
          </a:p>
          <a:p>
            <a:pPr>
              <a:buClr>
                <a:schemeClr val="tx1"/>
              </a:buClr>
              <a:buNone/>
            </a:pPr>
            <a:endParaRPr lang="en-US" sz="1400" dirty="0" smtClean="0"/>
          </a:p>
          <a:p>
            <a:pPr>
              <a:buClr>
                <a:schemeClr val="tx1"/>
              </a:buClr>
              <a:buFont typeface="Wingdings" pitchFamily="2" charset="2"/>
              <a:buChar char="§"/>
            </a:pPr>
            <a:r>
              <a:rPr lang="en-US" sz="2800" dirty="0" smtClean="0">
                <a:latin typeface="Corbel" pitchFamily="34" charset="0"/>
              </a:rPr>
              <a:t>Work down the bin in this manner, rotating the 4 cuts 45 degrees from the previous cuts until the victim is uncovered</a:t>
            </a:r>
          </a:p>
        </p:txBody>
      </p:sp>
      <p:sp>
        <p:nvSpPr>
          <p:cNvPr id="30724"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E90E8096-7D4C-4DC7-93DE-69A5D28179A7}" type="slidenum">
              <a:rPr lang="en-US" sz="1400">
                <a:solidFill>
                  <a:schemeClr val="tx1"/>
                </a:solidFill>
                <a:latin typeface="Arial Narrow" pitchFamily="34" charset="0"/>
              </a:rPr>
              <a:pPr eaLnBrk="0" hangingPunct="0"/>
              <a:t>29</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19100"/>
            <a:ext cx="8991600" cy="876300"/>
          </a:xfrm>
        </p:spPr>
        <p:txBody>
          <a:bodyPr>
            <a:normAutofit/>
          </a:bodyPr>
          <a:lstStyle/>
          <a:p>
            <a:r>
              <a:rPr lang="en-US" sz="3600" b="1" dirty="0" smtClean="0">
                <a:latin typeface="Corbel" pitchFamily="34" charset="0"/>
              </a:rPr>
              <a:t>Definitions</a:t>
            </a:r>
          </a:p>
        </p:txBody>
      </p:sp>
      <p:sp>
        <p:nvSpPr>
          <p:cNvPr id="3" name="Content Placeholder 2"/>
          <p:cNvSpPr>
            <a:spLocks noGrp="1"/>
          </p:cNvSpPr>
          <p:nvPr>
            <p:ph idx="1"/>
          </p:nvPr>
        </p:nvSpPr>
        <p:spPr>
          <a:xfrm>
            <a:off x="304800" y="1295400"/>
            <a:ext cx="8534400" cy="5410200"/>
          </a:xfrm>
        </p:spPr>
        <p:txBody>
          <a:bodyPr rtlCol="0">
            <a:noAutofit/>
          </a:bodyPr>
          <a:lstStyle/>
          <a:p>
            <a:pPr fontAlgn="auto">
              <a:spcAft>
                <a:spcPts val="0"/>
              </a:spcAft>
              <a:buClr>
                <a:schemeClr val="tx1"/>
              </a:buClr>
              <a:defRPr/>
            </a:pPr>
            <a:r>
              <a:rPr lang="en-US" sz="2800" i="1" dirty="0" smtClean="0">
                <a:effectLst>
                  <a:outerShdw blurRad="38100" dist="38100" dir="2700000" algn="tl">
                    <a:srgbClr val="000000">
                      <a:alpha val="43137"/>
                    </a:srgbClr>
                  </a:outerShdw>
                </a:effectLst>
                <a:latin typeface="Corbel" pitchFamily="34" charset="0"/>
              </a:rPr>
              <a:t>Flowable agricultural material </a:t>
            </a:r>
            <a:r>
              <a:rPr lang="en-US" sz="2800" dirty="0" smtClean="0">
                <a:latin typeface="Corbel" pitchFamily="34" charset="0"/>
              </a:rPr>
              <a:t>– </a:t>
            </a:r>
            <a:r>
              <a:rPr lang="en-US" dirty="0" smtClean="0">
                <a:latin typeface="Corbel" pitchFamily="34" charset="0"/>
              </a:rPr>
              <a:t>free flowing agricultural crops or material including grain</a:t>
            </a:r>
          </a:p>
          <a:p>
            <a:pPr fontAlgn="auto">
              <a:spcAft>
                <a:spcPts val="0"/>
              </a:spcAft>
              <a:buClr>
                <a:schemeClr val="tx1"/>
              </a:buClr>
              <a:buNone/>
              <a:defRPr/>
            </a:pPr>
            <a:endParaRPr lang="en-US" sz="1400" i="1" dirty="0" smtClean="0">
              <a:effectLst>
                <a:outerShdw blurRad="38100" dist="38100" dir="2700000" algn="tl">
                  <a:srgbClr val="000000">
                    <a:alpha val="43137"/>
                  </a:srgbClr>
                </a:outerShdw>
              </a:effectLst>
              <a:latin typeface="Corbel" pitchFamily="34" charset="0"/>
            </a:endParaRPr>
          </a:p>
          <a:p>
            <a:pPr fontAlgn="auto">
              <a:spcAft>
                <a:spcPts val="0"/>
              </a:spcAft>
              <a:buClr>
                <a:schemeClr val="tx1"/>
              </a:buClr>
              <a:defRPr/>
            </a:pPr>
            <a:r>
              <a:rPr lang="en-US" sz="2800" i="1" dirty="0" smtClean="0">
                <a:effectLst>
                  <a:outerShdw blurRad="38100" dist="38100" dir="2700000" algn="tl">
                    <a:srgbClr val="000000">
                      <a:alpha val="43137"/>
                    </a:srgbClr>
                  </a:outerShdw>
                </a:effectLst>
                <a:latin typeface="Corbel" pitchFamily="34" charset="0"/>
              </a:rPr>
              <a:t>Engulfment</a:t>
            </a:r>
            <a:r>
              <a:rPr lang="en-US" sz="2800" dirty="0" smtClean="0">
                <a:effectLst>
                  <a:outerShdw blurRad="38100" dist="38100" dir="2700000" algn="tl">
                    <a:srgbClr val="000000">
                      <a:alpha val="43137"/>
                    </a:srgbClr>
                  </a:outerShdw>
                </a:effectLst>
                <a:latin typeface="Corbel" pitchFamily="34" charset="0"/>
              </a:rPr>
              <a:t> </a:t>
            </a:r>
            <a:r>
              <a:rPr lang="en-US" sz="2800" dirty="0" smtClean="0">
                <a:latin typeface="Corbel" pitchFamily="34" charset="0"/>
              </a:rPr>
              <a:t>- </a:t>
            </a:r>
            <a:r>
              <a:rPr lang="en-US" dirty="0" smtClean="0">
                <a:latin typeface="Corbel" pitchFamily="34" charset="0"/>
              </a:rPr>
              <a:t>events in which an individual is submerged, i.e. fully buried in agricultural </a:t>
            </a:r>
            <a:r>
              <a:rPr lang="en-US" dirty="0" err="1" smtClean="0">
                <a:latin typeface="Corbel" pitchFamily="34" charset="0"/>
              </a:rPr>
              <a:t>flowable</a:t>
            </a:r>
            <a:r>
              <a:rPr lang="en-US" dirty="0" smtClean="0">
                <a:latin typeface="Corbel" pitchFamily="34" charset="0"/>
              </a:rPr>
              <a:t>  material, such as corn, small grains, or feed</a:t>
            </a:r>
            <a:endParaRPr lang="en-US" i="1" dirty="0" smtClean="0">
              <a:effectLst>
                <a:outerShdw blurRad="38100" dist="38100" dir="2700000" algn="tl">
                  <a:srgbClr val="000000">
                    <a:alpha val="43137"/>
                  </a:srgbClr>
                </a:outerShdw>
              </a:effectLst>
              <a:latin typeface="Corbel" pitchFamily="34" charset="0"/>
            </a:endParaRPr>
          </a:p>
          <a:p>
            <a:pPr fontAlgn="auto">
              <a:spcAft>
                <a:spcPts val="0"/>
              </a:spcAft>
              <a:buClr>
                <a:schemeClr val="tx1"/>
              </a:buClr>
              <a:buNone/>
              <a:defRPr/>
            </a:pPr>
            <a:endParaRPr lang="en-US" sz="1400" i="1" dirty="0" smtClean="0">
              <a:effectLst>
                <a:outerShdw blurRad="38100" dist="38100" dir="2700000" algn="tl">
                  <a:srgbClr val="000000">
                    <a:alpha val="43137"/>
                  </a:srgbClr>
                </a:outerShdw>
              </a:effectLst>
              <a:latin typeface="Corbel" pitchFamily="34" charset="0"/>
            </a:endParaRPr>
          </a:p>
          <a:p>
            <a:pPr fontAlgn="auto">
              <a:spcAft>
                <a:spcPts val="0"/>
              </a:spcAft>
              <a:buClr>
                <a:schemeClr val="tx1"/>
              </a:buClr>
              <a:defRPr/>
            </a:pPr>
            <a:r>
              <a:rPr lang="en-US" sz="2800" i="1" dirty="0" smtClean="0">
                <a:effectLst>
                  <a:outerShdw blurRad="38100" dist="38100" dir="2700000" algn="tl">
                    <a:srgbClr val="000000">
                      <a:alpha val="43137"/>
                    </a:srgbClr>
                  </a:outerShdw>
                </a:effectLst>
                <a:latin typeface="Corbel" pitchFamily="34" charset="0"/>
              </a:rPr>
              <a:t>Entrapment</a:t>
            </a:r>
            <a:r>
              <a:rPr lang="en-US" sz="2800" dirty="0" smtClean="0">
                <a:effectLst>
                  <a:outerShdw blurRad="38100" dist="38100" dir="2700000" algn="tl">
                    <a:srgbClr val="000000">
                      <a:alpha val="43137"/>
                    </a:srgbClr>
                  </a:outerShdw>
                </a:effectLst>
                <a:latin typeface="Corbel" pitchFamily="34" charset="0"/>
              </a:rPr>
              <a:t> </a:t>
            </a:r>
            <a:r>
              <a:rPr lang="en-US" sz="2800" dirty="0" smtClean="0">
                <a:latin typeface="Corbel" pitchFamily="34" charset="0"/>
              </a:rPr>
              <a:t>- </a:t>
            </a:r>
            <a:r>
              <a:rPr lang="en-US" dirty="0" smtClean="0">
                <a:latin typeface="Corbel" pitchFamily="34" charset="0"/>
              </a:rPr>
              <a:t>used in a broader way to describe events in which an individual is trapped, possibly due to engulfment, inside a structure considered a</a:t>
            </a:r>
            <a:r>
              <a:rPr lang="en-US" dirty="0">
                <a:latin typeface="Corbel" pitchFamily="34" charset="0"/>
              </a:rPr>
              <a:t> </a:t>
            </a:r>
            <a:r>
              <a:rPr lang="en-US" dirty="0" smtClean="0">
                <a:latin typeface="Corbel" pitchFamily="34" charset="0"/>
              </a:rPr>
              <a:t>confined space such as a silo, bin, grain transport vehicle, outdoor pile, or bunker silo, where self</a:t>
            </a:r>
            <a:r>
              <a:rPr lang="en-US" dirty="0">
                <a:latin typeface="Corbel" pitchFamily="34" charset="0"/>
              </a:rPr>
              <a:t> </a:t>
            </a:r>
            <a:r>
              <a:rPr lang="en-US" dirty="0" smtClean="0">
                <a:latin typeface="Corbel" pitchFamily="34" charset="0"/>
              </a:rPr>
              <a:t>extrication is not possible</a:t>
            </a:r>
          </a:p>
        </p:txBody>
      </p:sp>
      <p:sp>
        <p:nvSpPr>
          <p:cNvPr id="51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77E9609A-0D1B-44A1-AF3A-A8515BE0F279}" type="slidenum">
              <a:rPr lang="en-US" sz="1400">
                <a:solidFill>
                  <a:schemeClr val="tx1"/>
                </a:solidFill>
                <a:latin typeface="Arial Narrow" pitchFamily="34" charset="0"/>
              </a:rPr>
              <a:pPr eaLnBrk="0" hangingPunct="0"/>
              <a:t>3</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533400"/>
            <a:ext cx="8763000" cy="1143000"/>
          </a:xfrm>
        </p:spPr>
        <p:txBody>
          <a:bodyPr>
            <a:normAutofit fontScale="90000"/>
          </a:bodyPr>
          <a:lstStyle/>
          <a:p>
            <a:r>
              <a:rPr lang="en-US" b="1" dirty="0" smtClean="0">
                <a:latin typeface="Corbel" pitchFamily="34" charset="0"/>
              </a:rPr>
              <a:t>Responding to Complete Engulfment</a:t>
            </a:r>
            <a:br>
              <a:rPr lang="en-US" b="1" dirty="0" smtClean="0">
                <a:latin typeface="Corbel" pitchFamily="34" charset="0"/>
              </a:rPr>
            </a:br>
            <a:r>
              <a:rPr lang="en-US" b="1" dirty="0" smtClean="0">
                <a:latin typeface="Corbel" pitchFamily="34" charset="0"/>
              </a:rPr>
              <a:t>On-Site Response Plan</a:t>
            </a:r>
          </a:p>
        </p:txBody>
      </p:sp>
      <p:sp>
        <p:nvSpPr>
          <p:cNvPr id="3" name="Subtitle 2"/>
          <p:cNvSpPr>
            <a:spLocks noGrp="1"/>
          </p:cNvSpPr>
          <p:nvPr>
            <p:ph idx="1"/>
          </p:nvPr>
        </p:nvSpPr>
        <p:spPr>
          <a:xfrm>
            <a:off x="457200" y="1828800"/>
            <a:ext cx="8229600" cy="4745736"/>
          </a:xfrm>
        </p:spPr>
        <p:txBody>
          <a:bodyPr rtlCol="0">
            <a:normAutofit/>
          </a:bodyPr>
          <a:lstStyle/>
          <a:p>
            <a:pPr marL="457200" indent="-457200" fontAlgn="auto">
              <a:spcAft>
                <a:spcPts val="0"/>
              </a:spcAft>
              <a:buClr>
                <a:schemeClr val="tx1"/>
              </a:buClr>
              <a:buFont typeface="+mj-lt"/>
              <a:buAutoNum type="arabicPeriod"/>
              <a:defRPr/>
            </a:pPr>
            <a:r>
              <a:rPr lang="en-US" sz="2400" dirty="0" smtClean="0">
                <a:latin typeface="Corbel" pitchFamily="34" charset="0"/>
              </a:rPr>
              <a:t>Stop – Do not enter structure until hazard assessment is done</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Shut down and lock out equipment</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Activate local emergency fire rescue services</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Turn on aeration fans</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Assemble employees</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Assess situation and resources</a:t>
            </a:r>
          </a:p>
          <a:p>
            <a:pPr marL="457200" indent="-457200" fontAlgn="auto">
              <a:spcAft>
                <a:spcPts val="0"/>
              </a:spcAft>
              <a:buClr>
                <a:schemeClr val="tx1"/>
              </a:buClr>
              <a:buFont typeface="+mj-lt"/>
              <a:buAutoNum type="arabicPeriod"/>
              <a:defRPr/>
            </a:pPr>
            <a:endParaRPr lang="en-US" sz="1000" dirty="0" smtClean="0">
              <a:latin typeface="Corbel" pitchFamily="34" charset="0"/>
            </a:endParaRPr>
          </a:p>
          <a:p>
            <a:pPr marL="457200" indent="-457200" fontAlgn="auto">
              <a:spcAft>
                <a:spcPts val="0"/>
              </a:spcAft>
              <a:buClr>
                <a:schemeClr val="tx1"/>
              </a:buClr>
              <a:buFont typeface="+mj-lt"/>
              <a:buAutoNum type="arabicPeriod"/>
              <a:defRPr/>
            </a:pPr>
            <a:r>
              <a:rPr lang="en-US" sz="2400" dirty="0" smtClean="0">
                <a:latin typeface="Corbel" pitchFamily="34" charset="0"/>
              </a:rPr>
              <a:t>Implement situation-specific action plan</a:t>
            </a:r>
          </a:p>
          <a:p>
            <a:pPr fontAlgn="auto">
              <a:spcAft>
                <a:spcPts val="0"/>
              </a:spcAft>
              <a:buFont typeface="Monotype Sorts" pitchFamily="2" charset="2"/>
              <a:buChar char="•"/>
              <a:defRPr/>
            </a:pPr>
            <a:endParaRPr lang="en-US" dirty="0"/>
          </a:p>
        </p:txBody>
      </p:sp>
      <p:sp>
        <p:nvSpPr>
          <p:cNvPr id="317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CC0E6279-5D48-47A2-B527-F78BFDA11F98}" type="slidenum">
              <a:rPr lang="en-US" sz="1400">
                <a:solidFill>
                  <a:schemeClr val="tx1"/>
                </a:solidFill>
                <a:latin typeface="Arial Narrow" pitchFamily="34" charset="0"/>
              </a:rPr>
              <a:pPr eaLnBrk="0" hangingPunct="0"/>
              <a:t>30</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609600"/>
            <a:ext cx="8229600" cy="914400"/>
          </a:xfrm>
        </p:spPr>
        <p:txBody>
          <a:bodyPr>
            <a:normAutofit fontScale="90000"/>
          </a:bodyPr>
          <a:lstStyle/>
          <a:p>
            <a:r>
              <a:rPr lang="en-US" b="1" dirty="0" smtClean="0">
                <a:latin typeface="Corbel" pitchFamily="34" charset="0"/>
              </a:rPr>
              <a:t>Responding to Complete Engulfment</a:t>
            </a:r>
          </a:p>
        </p:txBody>
      </p:sp>
      <p:sp>
        <p:nvSpPr>
          <p:cNvPr id="32771" name="Content Placeholder 2"/>
          <p:cNvSpPr>
            <a:spLocks noGrp="1"/>
          </p:cNvSpPr>
          <p:nvPr>
            <p:ph idx="1"/>
          </p:nvPr>
        </p:nvSpPr>
        <p:spPr>
          <a:xfrm>
            <a:off x="533400" y="1752600"/>
            <a:ext cx="8153400" cy="4343400"/>
          </a:xfrm>
        </p:spPr>
        <p:txBody>
          <a:bodyPr>
            <a:noAutofit/>
          </a:bodyPr>
          <a:lstStyle/>
          <a:p>
            <a:pPr>
              <a:buClr>
                <a:schemeClr val="tx1"/>
              </a:buClr>
              <a:buFont typeface="Wingdings" pitchFamily="2" charset="2"/>
              <a:buChar char="§"/>
            </a:pPr>
            <a:r>
              <a:rPr lang="en-US" dirty="0" smtClean="0">
                <a:latin typeface="Corbel" pitchFamily="34" charset="0"/>
              </a:rPr>
              <a:t>When arriving on scene, talk with employees of operation</a:t>
            </a:r>
          </a:p>
          <a:p>
            <a:pPr lvl="1">
              <a:buNone/>
            </a:pPr>
            <a:endParaRPr lang="en-US" sz="1200" dirty="0" smtClean="0">
              <a:latin typeface="Corbel" pitchFamily="34" charset="0"/>
            </a:endParaRPr>
          </a:p>
          <a:p>
            <a:pPr lvl="2"/>
            <a:r>
              <a:rPr lang="en-US" sz="2800" dirty="0" smtClean="0">
                <a:solidFill>
                  <a:schemeClr val="tx1"/>
                </a:solidFill>
                <a:latin typeface="Corbel" pitchFamily="34" charset="0"/>
              </a:rPr>
              <a:t>They know the layout and how things work</a:t>
            </a:r>
          </a:p>
          <a:p>
            <a:pPr lvl="1">
              <a:buNone/>
            </a:pPr>
            <a:endParaRPr lang="en-US" sz="1200" dirty="0" smtClean="0">
              <a:solidFill>
                <a:schemeClr val="tx1"/>
              </a:solidFill>
              <a:latin typeface="Corbel" pitchFamily="34" charset="0"/>
            </a:endParaRPr>
          </a:p>
          <a:p>
            <a:pPr lvl="2"/>
            <a:r>
              <a:rPr lang="en-US" sz="2800" dirty="0" smtClean="0">
                <a:solidFill>
                  <a:schemeClr val="tx1"/>
                </a:solidFill>
                <a:latin typeface="Corbel" pitchFamily="34" charset="0"/>
              </a:rPr>
              <a:t>They know characteristics of grain, they work with it</a:t>
            </a:r>
          </a:p>
          <a:p>
            <a:pPr>
              <a:buClr>
                <a:schemeClr val="tx1"/>
              </a:buClr>
              <a:buNone/>
            </a:pPr>
            <a:endParaRPr lang="en-US" dirty="0" smtClean="0">
              <a:latin typeface="Corbel" pitchFamily="34" charset="0"/>
            </a:endParaRPr>
          </a:p>
          <a:p>
            <a:pPr>
              <a:buClr>
                <a:schemeClr val="tx1"/>
              </a:buClr>
              <a:buFont typeface="Wingdings" pitchFamily="2" charset="2"/>
              <a:buChar char="§"/>
            </a:pPr>
            <a:r>
              <a:rPr lang="en-US" dirty="0" smtClean="0">
                <a:latin typeface="Corbel" pitchFamily="34" charset="0"/>
              </a:rPr>
              <a:t>Work with employee to lock out all equipment but fans</a:t>
            </a:r>
          </a:p>
        </p:txBody>
      </p:sp>
      <p:sp>
        <p:nvSpPr>
          <p:cNvPr id="3277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5DFF79E-A12B-4EFB-89C8-806A5667E6E3}" type="slidenum">
              <a:rPr lang="en-US" sz="1400">
                <a:solidFill>
                  <a:schemeClr val="tx1"/>
                </a:solidFill>
                <a:latin typeface="Arial Narrow" pitchFamily="34" charset="0"/>
              </a:rPr>
              <a:pPr eaLnBrk="0" hangingPunct="0"/>
              <a:t>31</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609600"/>
            <a:ext cx="8229600" cy="838200"/>
          </a:xfrm>
        </p:spPr>
        <p:txBody>
          <a:bodyPr>
            <a:normAutofit fontScale="90000"/>
          </a:bodyPr>
          <a:lstStyle/>
          <a:p>
            <a:r>
              <a:rPr lang="en-US" b="1" dirty="0" smtClean="0">
                <a:latin typeface="Corbel" pitchFamily="34" charset="0"/>
              </a:rPr>
              <a:t>Responding to Complete Engulfment</a:t>
            </a:r>
          </a:p>
        </p:txBody>
      </p:sp>
      <p:sp>
        <p:nvSpPr>
          <p:cNvPr id="33795" name="Content Placeholder 2"/>
          <p:cNvSpPr>
            <a:spLocks noGrp="1"/>
          </p:cNvSpPr>
          <p:nvPr>
            <p:ph idx="1"/>
          </p:nvPr>
        </p:nvSpPr>
        <p:spPr>
          <a:xfrm>
            <a:off x="457200" y="1752600"/>
            <a:ext cx="8229600" cy="4343400"/>
          </a:xfrm>
        </p:spPr>
        <p:txBody>
          <a:bodyPr>
            <a:normAutofit/>
          </a:bodyPr>
          <a:lstStyle/>
          <a:p>
            <a:pPr>
              <a:buClr>
                <a:schemeClr val="tx1"/>
              </a:buClr>
              <a:buFont typeface="Wingdings" pitchFamily="2" charset="2"/>
              <a:buChar char="§"/>
            </a:pPr>
            <a:r>
              <a:rPr lang="en-US" dirty="0" smtClean="0">
                <a:latin typeface="Corbel" pitchFamily="34" charset="0"/>
              </a:rPr>
              <a:t>Turn on fans at the storage structure</a:t>
            </a:r>
          </a:p>
          <a:p>
            <a:pPr lvl="1">
              <a:buFontTx/>
              <a:buNone/>
            </a:pPr>
            <a:endParaRPr lang="en-US" sz="1400" dirty="0" smtClean="0">
              <a:latin typeface="Corbel" pitchFamily="34" charset="0"/>
            </a:endParaRPr>
          </a:p>
          <a:p>
            <a:pPr lvl="2"/>
            <a:r>
              <a:rPr lang="en-US" sz="2800" b="1" dirty="0" smtClean="0">
                <a:solidFill>
                  <a:srgbClr val="C00000"/>
                </a:solidFill>
                <a:latin typeface="Corbel" pitchFamily="34" charset="0"/>
              </a:rPr>
              <a:t>Note</a:t>
            </a:r>
            <a:r>
              <a:rPr lang="en-US" sz="2800" dirty="0" smtClean="0">
                <a:solidFill>
                  <a:srgbClr val="C00000"/>
                </a:solidFill>
                <a:latin typeface="Corbel" pitchFamily="34" charset="0"/>
              </a:rPr>
              <a:t>: Just because someone is buried doesn’t mean they’re dead</a:t>
            </a:r>
          </a:p>
          <a:p>
            <a:pPr>
              <a:buClr>
                <a:schemeClr val="tx1"/>
              </a:buClr>
              <a:buFont typeface="Monotype Sorts"/>
              <a:buNone/>
            </a:pPr>
            <a:endParaRPr lang="en-US" sz="1600" dirty="0" smtClean="0">
              <a:latin typeface="Corbel" pitchFamily="34" charset="0"/>
            </a:endParaRPr>
          </a:p>
          <a:p>
            <a:pPr>
              <a:buClr>
                <a:schemeClr val="tx1"/>
              </a:buClr>
              <a:buFont typeface="Wingdings" pitchFamily="2" charset="2"/>
              <a:buChar char="§"/>
            </a:pPr>
            <a:r>
              <a:rPr lang="en-US" dirty="0" smtClean="0">
                <a:latin typeface="Corbel" pitchFamily="34" charset="0"/>
              </a:rPr>
              <a:t>Do not enter the structure if it will cause the victim to be buried deeper</a:t>
            </a:r>
          </a:p>
        </p:txBody>
      </p:sp>
      <p:sp>
        <p:nvSpPr>
          <p:cNvPr id="3379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B89E8D6-0AB2-4DB2-AD46-6F403DDCC212}" type="slidenum">
              <a:rPr lang="en-US" sz="1400">
                <a:solidFill>
                  <a:schemeClr val="tx1"/>
                </a:solidFill>
                <a:latin typeface="Arial Narrow" pitchFamily="34" charset="0"/>
              </a:rPr>
              <a:pPr eaLnBrk="0" hangingPunct="0"/>
              <a:t>32</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533400"/>
            <a:ext cx="8229600" cy="838200"/>
          </a:xfrm>
        </p:spPr>
        <p:txBody>
          <a:bodyPr>
            <a:normAutofit/>
          </a:bodyPr>
          <a:lstStyle/>
          <a:p>
            <a:r>
              <a:rPr lang="en-US" sz="3600" b="1" dirty="0" smtClean="0">
                <a:latin typeface="Corbel" pitchFamily="34" charset="0"/>
              </a:rPr>
              <a:t>Potential Rescue Hazards</a:t>
            </a:r>
          </a:p>
        </p:txBody>
      </p:sp>
      <p:sp>
        <p:nvSpPr>
          <p:cNvPr id="34819" name="Content Placeholder 2"/>
          <p:cNvSpPr>
            <a:spLocks noGrp="1"/>
          </p:cNvSpPr>
          <p:nvPr>
            <p:ph idx="1"/>
          </p:nvPr>
        </p:nvSpPr>
        <p:spPr>
          <a:xfrm>
            <a:off x="609600" y="1600200"/>
            <a:ext cx="8534400" cy="4876800"/>
          </a:xfrm>
        </p:spPr>
        <p:txBody>
          <a:bodyPr/>
          <a:lstStyle/>
          <a:p>
            <a:pPr>
              <a:buClr>
                <a:schemeClr val="tx1"/>
              </a:buClr>
              <a:buFont typeface="Wingdings" pitchFamily="2" charset="2"/>
              <a:buChar char="§"/>
            </a:pPr>
            <a:r>
              <a:rPr lang="en-US" dirty="0" smtClean="0">
                <a:latin typeface="Corbel" pitchFamily="34" charset="0"/>
              </a:rPr>
              <a:t>Bin steps and ladders (350 Lb limit)</a:t>
            </a:r>
          </a:p>
          <a:p>
            <a:pPr>
              <a:buClr>
                <a:schemeClr val="tx1"/>
              </a:buClr>
              <a:buNone/>
            </a:pPr>
            <a:endParaRPr lang="en-US" sz="1400" dirty="0" smtClean="0">
              <a:latin typeface="Corbel" pitchFamily="34" charset="0"/>
            </a:endParaRPr>
          </a:p>
          <a:p>
            <a:pPr>
              <a:buClr>
                <a:schemeClr val="tx1"/>
              </a:buClr>
              <a:buFont typeface="Wingdings" pitchFamily="2" charset="2"/>
              <a:buChar char="§"/>
            </a:pPr>
            <a:r>
              <a:rPr lang="en-US" dirty="0" smtClean="0">
                <a:latin typeface="Corbel" pitchFamily="34" charset="0"/>
              </a:rPr>
              <a:t>Flowing grain, secondary entrapment </a:t>
            </a:r>
          </a:p>
          <a:p>
            <a:pPr>
              <a:buClr>
                <a:schemeClr val="tx1"/>
              </a:buClr>
              <a:buNone/>
            </a:pPr>
            <a:endParaRPr lang="en-US" sz="1400" dirty="0" smtClean="0">
              <a:latin typeface="Corbel" pitchFamily="34" charset="0"/>
            </a:endParaRPr>
          </a:p>
          <a:p>
            <a:pPr>
              <a:buClr>
                <a:schemeClr val="tx1"/>
              </a:buClr>
              <a:buFont typeface="Wingdings" pitchFamily="2" charset="2"/>
              <a:buChar char="§"/>
            </a:pPr>
            <a:r>
              <a:rPr lang="en-US" dirty="0" smtClean="0">
                <a:latin typeface="Corbel" pitchFamily="34" charset="0"/>
              </a:rPr>
              <a:t>Hazardous atmosphere, dust, and chemicals</a:t>
            </a:r>
          </a:p>
          <a:p>
            <a:pPr>
              <a:buClr>
                <a:schemeClr val="tx1"/>
              </a:buClr>
              <a:buNone/>
            </a:pPr>
            <a:endParaRPr lang="en-US" sz="1400" dirty="0" smtClean="0">
              <a:latin typeface="Corbel" pitchFamily="34" charset="0"/>
            </a:endParaRPr>
          </a:p>
          <a:p>
            <a:pPr>
              <a:buClr>
                <a:schemeClr val="tx1"/>
              </a:buClr>
              <a:buFont typeface="Wingdings" pitchFamily="2" charset="2"/>
              <a:buChar char="§"/>
            </a:pPr>
            <a:r>
              <a:rPr lang="en-US" dirty="0" smtClean="0">
                <a:latin typeface="Corbel" pitchFamily="34" charset="0"/>
              </a:rPr>
              <a:t>Overexertion</a:t>
            </a:r>
          </a:p>
          <a:p>
            <a:pPr>
              <a:buClr>
                <a:schemeClr val="tx1"/>
              </a:buClr>
              <a:buNone/>
            </a:pPr>
            <a:endParaRPr lang="en-US" sz="1400" dirty="0" smtClean="0">
              <a:latin typeface="Corbel" pitchFamily="34" charset="0"/>
            </a:endParaRPr>
          </a:p>
          <a:p>
            <a:pPr>
              <a:buClr>
                <a:schemeClr val="tx1"/>
              </a:buClr>
              <a:buFont typeface="Wingdings" pitchFamily="2" charset="2"/>
              <a:buChar char="§"/>
            </a:pPr>
            <a:r>
              <a:rPr lang="en-US" dirty="0" smtClean="0">
                <a:latin typeface="Corbel" pitchFamily="34" charset="0"/>
              </a:rPr>
              <a:t>Exposure to grain handling equipment</a:t>
            </a:r>
          </a:p>
          <a:p>
            <a:pPr>
              <a:buFont typeface="Monotype Sorts"/>
              <a:buChar char="•"/>
            </a:pPr>
            <a:endParaRPr lang="en-US" dirty="0" smtClean="0"/>
          </a:p>
        </p:txBody>
      </p:sp>
      <p:sp>
        <p:nvSpPr>
          <p:cNvPr id="348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40786CA-BC58-47FC-AF3D-D26A15F1EB60}" type="slidenum">
              <a:rPr lang="en-US" sz="1400">
                <a:solidFill>
                  <a:schemeClr val="tx1"/>
                </a:solidFill>
                <a:latin typeface="Arial Narrow" pitchFamily="34" charset="0"/>
              </a:rPr>
              <a:pPr eaLnBrk="0" hangingPunct="0"/>
              <a:t>33</a:t>
            </a:fld>
            <a:endParaRPr lang="en-US" sz="140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609600"/>
            <a:ext cx="8229600" cy="639762"/>
          </a:xfrm>
        </p:spPr>
        <p:txBody>
          <a:bodyPr>
            <a:noAutofit/>
          </a:bodyPr>
          <a:lstStyle/>
          <a:p>
            <a:r>
              <a:rPr lang="en-US" sz="3600" b="1" dirty="0" smtClean="0">
                <a:latin typeface="Corbel" pitchFamily="34" charset="0"/>
                <a:cs typeface="Arial" pitchFamily="34" charset="0"/>
              </a:rPr>
              <a:t>Example 1 – Successful Grain Bin Rescue  </a:t>
            </a:r>
          </a:p>
        </p:txBody>
      </p:sp>
      <p:pic>
        <p:nvPicPr>
          <p:cNvPr id="35843"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838200" y="1295400"/>
            <a:ext cx="7543800" cy="5105400"/>
          </a:xfrm>
          <a:noFill/>
        </p:spPr>
      </p:pic>
      <p:sp>
        <p:nvSpPr>
          <p:cNvPr id="2" name="Slide Number Placeholder 1"/>
          <p:cNvSpPr>
            <a:spLocks noGrp="1"/>
          </p:cNvSpPr>
          <p:nvPr>
            <p:ph type="sldNum" sz="quarter" idx="12"/>
          </p:nvPr>
        </p:nvSpPr>
        <p:spPr/>
        <p:txBody>
          <a:bodyPr/>
          <a:lstStyle/>
          <a:p>
            <a:pPr>
              <a:defRPr/>
            </a:pPr>
            <a:fld id="{D9782A2E-AF70-4B28-B3AB-BA0692578129}" type="slidenum">
              <a:rPr lang="en-US"/>
              <a:pPr>
                <a:defRPr/>
              </a:pPr>
              <a:t>34</a:t>
            </a:fld>
            <a:endParaRPr lang="en-US" dirty="0"/>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533400"/>
            <a:ext cx="8229600" cy="639762"/>
          </a:xfrm>
        </p:spPr>
        <p:txBody>
          <a:bodyPr>
            <a:noAutofit/>
          </a:bodyPr>
          <a:lstStyle/>
          <a:p>
            <a:r>
              <a:rPr lang="en-US" sz="3600" b="1" dirty="0" smtClean="0">
                <a:latin typeface="Corbel" pitchFamily="34" charset="0"/>
                <a:cs typeface="Arial" pitchFamily="34" charset="0"/>
              </a:rPr>
              <a:t>Example 1 – Successful Grain Bin Rescue  </a:t>
            </a:r>
          </a:p>
        </p:txBody>
      </p:sp>
      <p:pic>
        <p:nvPicPr>
          <p:cNvPr id="36867" name="Picture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914400" y="1295400"/>
            <a:ext cx="7391400" cy="4830763"/>
          </a:xfrm>
          <a:noFill/>
        </p:spPr>
      </p:pic>
      <p:sp>
        <p:nvSpPr>
          <p:cNvPr id="2" name="Slide Number Placeholder 1"/>
          <p:cNvSpPr>
            <a:spLocks noGrp="1"/>
          </p:cNvSpPr>
          <p:nvPr>
            <p:ph type="sldNum" sz="quarter" idx="12"/>
          </p:nvPr>
        </p:nvSpPr>
        <p:spPr/>
        <p:txBody>
          <a:bodyPr/>
          <a:lstStyle/>
          <a:p>
            <a:pPr>
              <a:defRPr/>
            </a:pPr>
            <a:fld id="{AA4BCE92-86F1-4B23-8062-C89E5CBF436C}" type="slidenum">
              <a:rPr lang="en-US"/>
              <a:pPr>
                <a:defRPr/>
              </a:pPr>
              <a:t>35</a:t>
            </a:fld>
            <a:endParaRPr lang="en-US" dirty="0"/>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609600"/>
            <a:ext cx="8229600" cy="639762"/>
          </a:xfrm>
        </p:spPr>
        <p:txBody>
          <a:bodyPr>
            <a:noAutofit/>
          </a:bodyPr>
          <a:lstStyle/>
          <a:p>
            <a:r>
              <a:rPr lang="en-US" sz="3600" b="1" dirty="0" smtClean="0">
                <a:latin typeface="Corbel" pitchFamily="34" charset="0"/>
                <a:cs typeface="Arial" pitchFamily="34" charset="0"/>
              </a:rPr>
              <a:t>Example 1 – Successful Grain Bin Rescue  </a:t>
            </a:r>
          </a:p>
        </p:txBody>
      </p:sp>
      <p:pic>
        <p:nvPicPr>
          <p:cNvPr id="37891"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609600" y="1371600"/>
            <a:ext cx="7848600" cy="4876800"/>
          </a:xfrm>
          <a:noFill/>
        </p:spPr>
      </p:pic>
      <p:sp>
        <p:nvSpPr>
          <p:cNvPr id="2" name="Slide Number Placeholder 1"/>
          <p:cNvSpPr>
            <a:spLocks noGrp="1"/>
          </p:cNvSpPr>
          <p:nvPr>
            <p:ph type="sldNum" sz="quarter" idx="12"/>
          </p:nvPr>
        </p:nvSpPr>
        <p:spPr/>
        <p:txBody>
          <a:bodyPr/>
          <a:lstStyle/>
          <a:p>
            <a:pPr>
              <a:defRPr/>
            </a:pPr>
            <a:fld id="{4DA7BB09-298E-41D8-8B31-096ACF621524}" type="slidenum">
              <a:rPr lang="en-US"/>
              <a:pPr>
                <a:defRPr/>
              </a:pPr>
              <a:t>36</a:t>
            </a:fld>
            <a:endParaRPr lang="en-US" dirty="0"/>
          </a:p>
        </p:txBody>
      </p:sp>
      <p:sp>
        <p:nvSpPr>
          <p:cNvPr id="5" name="Rectangle 4"/>
          <p:cNvSpPr/>
          <p:nvPr/>
        </p:nvSpPr>
        <p:spPr>
          <a:xfrm>
            <a:off x="685800" y="4572000"/>
            <a:ext cx="609600" cy="304800"/>
          </a:xfrm>
          <a:prstGeom prst="rect">
            <a:avLst/>
          </a:pr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N:\Personal\Grain Bin Flyer\6113425_BG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47800"/>
            <a:ext cx="6096000" cy="5029200"/>
          </a:xfrm>
          <a:prstGeom prst="rect">
            <a:avLst/>
          </a:prstGeom>
          <a:noFill/>
          <a:ln w="9525">
            <a:noFill/>
            <a:miter lim="800000"/>
            <a:headEnd/>
            <a:tailEnd/>
          </a:ln>
        </p:spPr>
      </p:pic>
      <p:sp>
        <p:nvSpPr>
          <p:cNvPr id="38915" name="TextBox 3"/>
          <p:cNvSpPr txBox="1">
            <a:spLocks noChangeArrowheads="1"/>
          </p:cNvSpPr>
          <p:nvPr/>
        </p:nvSpPr>
        <p:spPr bwMode="auto">
          <a:xfrm>
            <a:off x="228600" y="685800"/>
            <a:ext cx="8534400" cy="646331"/>
          </a:xfrm>
          <a:prstGeom prst="rect">
            <a:avLst/>
          </a:prstGeom>
          <a:noFill/>
          <a:ln w="9525">
            <a:noFill/>
            <a:miter lim="800000"/>
            <a:headEnd/>
            <a:tailEnd/>
          </a:ln>
        </p:spPr>
        <p:txBody>
          <a:bodyPr wrap="square">
            <a:spAutoFit/>
          </a:bodyPr>
          <a:lstStyle/>
          <a:p>
            <a:pPr algn="ctr"/>
            <a:r>
              <a:rPr lang="en-US" sz="3600" b="1" dirty="0">
                <a:solidFill>
                  <a:schemeClr val="accent6">
                    <a:lumMod val="50000"/>
                  </a:schemeClr>
                </a:solidFill>
                <a:latin typeface="Corbel" pitchFamily="34" charset="0"/>
              </a:rPr>
              <a:t>One Option for </a:t>
            </a:r>
            <a:r>
              <a:rPr lang="en-US" sz="3600" b="1" dirty="0" smtClean="0">
                <a:solidFill>
                  <a:schemeClr val="accent6">
                    <a:lumMod val="50000"/>
                  </a:schemeClr>
                </a:solidFill>
                <a:latin typeface="Corbel" pitchFamily="34" charset="0"/>
              </a:rPr>
              <a:t>Overhead Grain </a:t>
            </a:r>
            <a:r>
              <a:rPr lang="en-US" sz="3600" b="1" dirty="0">
                <a:solidFill>
                  <a:schemeClr val="accent6">
                    <a:lumMod val="50000"/>
                  </a:schemeClr>
                </a:solidFill>
                <a:latin typeface="Corbel" pitchFamily="34" charset="0"/>
              </a:rPr>
              <a:t>Bin Rescue</a:t>
            </a:r>
          </a:p>
        </p:txBody>
      </p:sp>
      <p:sp>
        <p:nvSpPr>
          <p:cNvPr id="2" name="Slide Number Placeholder 1"/>
          <p:cNvSpPr>
            <a:spLocks noGrp="1"/>
          </p:cNvSpPr>
          <p:nvPr>
            <p:ph type="sldNum" sz="quarter" idx="12"/>
          </p:nvPr>
        </p:nvSpPr>
        <p:spPr/>
        <p:txBody>
          <a:bodyPr/>
          <a:lstStyle/>
          <a:p>
            <a:pPr>
              <a:defRPr/>
            </a:pPr>
            <a:fld id="{36B41E23-8FC4-4ED3-8351-CD147658A787}" type="slidenum">
              <a:rPr lang="en-US"/>
              <a:pPr>
                <a:defRPr/>
              </a:pPr>
              <a:t>37</a:t>
            </a:fld>
            <a:endParaRPr lang="en-US"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04800" y="685800"/>
            <a:ext cx="80772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39939" name="Picture 2" descr="100_016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447800"/>
            <a:ext cx="6934200" cy="502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701B80-915E-4788-A9A4-5235FAFE6787}" type="slidenum">
              <a:rPr lang="en-US"/>
              <a:pPr>
                <a:defRPr/>
              </a:pPr>
              <a:t>38</a:t>
            </a:fld>
            <a:endParaRPr lang="en-US"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04800" y="685800"/>
            <a:ext cx="86106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0963" name="Picture 3" descr="100_0154.jpg"/>
          <p:cNvPicPr>
            <a:picLocks noChangeAspect="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1066800" y="1371600"/>
            <a:ext cx="7086600" cy="449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D7191CC-EC23-4CCD-B9D4-55AF6A156C26}" type="slidenum">
              <a:rPr lang="en-US"/>
              <a:pPr>
                <a:defRPr/>
              </a:pPr>
              <a:t>39</a:t>
            </a:fld>
            <a:endParaRPr lang="en-US"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457200"/>
            <a:ext cx="8229600" cy="1066800"/>
          </a:xfrm>
        </p:spPr>
        <p:txBody>
          <a:bodyPr>
            <a:normAutofit/>
          </a:bodyPr>
          <a:lstStyle/>
          <a:p>
            <a:r>
              <a:rPr lang="en-US" sz="3600" b="1" dirty="0" smtClean="0">
                <a:latin typeface="Corbel" pitchFamily="34" charset="0"/>
              </a:rPr>
              <a:t>Types of Documented Entrapments</a:t>
            </a:r>
          </a:p>
        </p:txBody>
      </p:sp>
      <p:sp>
        <p:nvSpPr>
          <p:cNvPr id="737283" name="Rectangle 3"/>
          <p:cNvSpPr>
            <a:spLocks noGrp="1" noChangeArrowheads="1"/>
          </p:cNvSpPr>
          <p:nvPr>
            <p:ph idx="1"/>
          </p:nvPr>
        </p:nvSpPr>
        <p:spPr>
          <a:xfrm>
            <a:off x="304800" y="1600200"/>
            <a:ext cx="8229600" cy="4953000"/>
          </a:xfrm>
        </p:spPr>
        <p:txBody>
          <a:bodyPr rtlCol="0">
            <a:normAutofit fontScale="92500" lnSpcReduction="20000"/>
          </a:bodyPr>
          <a:lstStyle/>
          <a:p>
            <a:pPr marL="457200" indent="-457200" fontAlgn="auto">
              <a:lnSpc>
                <a:spcPct val="90000"/>
              </a:lnSpc>
              <a:spcAft>
                <a:spcPts val="0"/>
              </a:spcAft>
              <a:buFontTx/>
              <a:buAutoNum type="arabicParenR"/>
              <a:defRPr/>
            </a:pPr>
            <a:r>
              <a:rPr lang="en-US" sz="3000" dirty="0" smtClean="0">
                <a:latin typeface="Corbel" pitchFamily="34" charset="0"/>
              </a:rPr>
              <a:t>Flowing grain</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Collapse of horizontally crusted grain surface</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Collapse of vertically crusted grain surface</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Grain transport vehicles</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Use of grain vacuum machines</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Outdoor pile avalanche</a:t>
            </a:r>
          </a:p>
          <a:p>
            <a:pPr marL="457200" indent="-457200" fontAlgn="auto">
              <a:lnSpc>
                <a:spcPct val="90000"/>
              </a:lnSpc>
              <a:spcAft>
                <a:spcPts val="0"/>
              </a:spcAft>
              <a:buFontTx/>
              <a:buAutoNum type="arabicParenR"/>
              <a:defRPr/>
            </a:pPr>
            <a:endParaRPr lang="en-US" sz="3000" dirty="0" smtClean="0">
              <a:latin typeface="Corbel" pitchFamily="34" charset="0"/>
            </a:endParaRPr>
          </a:p>
          <a:p>
            <a:pPr marL="457200" indent="-457200" fontAlgn="auto">
              <a:lnSpc>
                <a:spcPct val="90000"/>
              </a:lnSpc>
              <a:spcAft>
                <a:spcPts val="0"/>
              </a:spcAft>
              <a:buFontTx/>
              <a:buAutoNum type="arabicParenR"/>
              <a:defRPr/>
            </a:pPr>
            <a:r>
              <a:rPr lang="en-US" sz="3000" dirty="0" smtClean="0">
                <a:latin typeface="Corbel" pitchFamily="34" charset="0"/>
              </a:rPr>
              <a:t>Storage structure failure</a:t>
            </a:r>
          </a:p>
          <a:p>
            <a:pPr marL="609600" indent="-609600" fontAlgn="auto">
              <a:lnSpc>
                <a:spcPct val="90000"/>
              </a:lnSpc>
              <a:spcAft>
                <a:spcPts val="0"/>
              </a:spcAft>
              <a:buFont typeface="Monotype Sorts" pitchFamily="2" charset="2"/>
              <a:buNone/>
              <a:defRPr/>
            </a:pPr>
            <a:endParaRPr lang="en-US" dirty="0" smtClean="0"/>
          </a:p>
        </p:txBody>
      </p:sp>
      <p:sp>
        <p:nvSpPr>
          <p:cNvPr id="6148"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A1B70BCD-8533-4286-812F-1BDB59C02954}" type="slidenum">
              <a:rPr lang="en-US" sz="1400">
                <a:solidFill>
                  <a:schemeClr val="tx1"/>
                </a:solidFill>
                <a:latin typeface="Arial Narrow" pitchFamily="34" charset="0"/>
              </a:rPr>
              <a:pPr eaLnBrk="0" hangingPunct="0"/>
              <a:t>4</a:t>
            </a:fld>
            <a:endParaRPr lang="en-US" sz="1400">
              <a:solidFill>
                <a:schemeClr val="tx1"/>
              </a:solidFill>
              <a:latin typeface="Arial Narrow"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28600" y="685800"/>
            <a:ext cx="85344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1987" name="Picture 4" descr="100_015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447800"/>
            <a:ext cx="6934200" cy="449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7CF2997-7EE4-4EF3-B823-8355188124B7}" type="slidenum">
              <a:rPr lang="en-US"/>
              <a:pPr>
                <a:defRPr/>
              </a:pPr>
              <a:t>40</a:t>
            </a:fld>
            <a:endParaRPr lang="en-US" dirty="0"/>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04800" y="533400"/>
            <a:ext cx="83058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Grain Bin Rescue </a:t>
            </a:r>
          </a:p>
        </p:txBody>
      </p:sp>
      <p:pic>
        <p:nvPicPr>
          <p:cNvPr id="43011" name="Picture 3" descr="100_016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1295400"/>
            <a:ext cx="3429000" cy="2286000"/>
          </a:xfrm>
          <a:prstGeom prst="rect">
            <a:avLst/>
          </a:prstGeom>
          <a:noFill/>
          <a:ln w="9525">
            <a:noFill/>
            <a:miter lim="800000"/>
            <a:headEnd/>
            <a:tailEnd/>
          </a:ln>
        </p:spPr>
      </p:pic>
      <p:pic>
        <p:nvPicPr>
          <p:cNvPr id="43012" name="Picture 5" descr="100_0156.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295400"/>
            <a:ext cx="3429000" cy="2286000"/>
          </a:xfrm>
          <a:prstGeom prst="rect">
            <a:avLst/>
          </a:prstGeom>
          <a:noFill/>
          <a:ln w="9525">
            <a:noFill/>
            <a:miter lim="800000"/>
            <a:headEnd/>
            <a:tailEnd/>
          </a:ln>
        </p:spPr>
      </p:pic>
      <p:pic>
        <p:nvPicPr>
          <p:cNvPr id="43013" name="Picture 6" descr="100_0157.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3657600"/>
            <a:ext cx="4114800" cy="30861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6200CAF-4E7C-4A45-9735-0FDFD75D037A}" type="slidenum">
              <a:rPr lang="en-US"/>
              <a:pPr>
                <a:defRPr/>
              </a:pPr>
              <a:t>41</a:t>
            </a:fld>
            <a:endParaRPr lang="en-US" dirty="0"/>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04800" y="533400"/>
            <a:ext cx="86106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a:t>
            </a:r>
            <a:r>
              <a:rPr lang="en-US" sz="3600" b="1" dirty="0" smtClean="0">
                <a:solidFill>
                  <a:schemeClr val="accent6">
                    <a:lumMod val="50000"/>
                  </a:schemeClr>
                </a:solidFill>
                <a:latin typeface="Corbel" pitchFamily="34" charset="0"/>
              </a:rPr>
              <a:t>2 - </a:t>
            </a:r>
            <a:r>
              <a:rPr lang="en-US" sz="3600" b="1" dirty="0">
                <a:solidFill>
                  <a:schemeClr val="accent6">
                    <a:lumMod val="50000"/>
                  </a:schemeClr>
                </a:solidFill>
                <a:latin typeface="Corbel" pitchFamily="34" charset="0"/>
              </a:rPr>
              <a:t>Successful Grain Bin Rescue </a:t>
            </a:r>
          </a:p>
        </p:txBody>
      </p:sp>
      <p:pic>
        <p:nvPicPr>
          <p:cNvPr id="44035" name="Picture 7" descr="100_015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295400"/>
            <a:ext cx="4267200" cy="4572000"/>
          </a:xfrm>
          <a:prstGeom prst="rect">
            <a:avLst/>
          </a:prstGeom>
          <a:noFill/>
          <a:ln w="9525">
            <a:noFill/>
            <a:miter lim="800000"/>
            <a:headEnd/>
            <a:tailEnd/>
          </a:ln>
        </p:spPr>
      </p:pic>
      <p:pic>
        <p:nvPicPr>
          <p:cNvPr id="44036" name="Picture 8" descr="100_015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295400"/>
            <a:ext cx="4114800" cy="457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AF187F1-A92C-4707-9BD7-F593CE11D162}" type="slidenum">
              <a:rPr lang="en-US"/>
              <a:pPr>
                <a:defRPr/>
              </a:pPr>
              <a:t>42</a:t>
            </a:fld>
            <a:endParaRPr lang="en-US" dirty="0"/>
          </a:p>
        </p:txBody>
      </p:sp>
      <p:sp>
        <p:nvSpPr>
          <p:cNvPr id="3" name="Oval 2"/>
          <p:cNvSpPr/>
          <p:nvPr/>
        </p:nvSpPr>
        <p:spPr>
          <a:xfrm>
            <a:off x="5791200" y="1676400"/>
            <a:ext cx="914400" cy="2057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4300" y="3571875"/>
            <a:ext cx="533400" cy="12001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04800" y="685800"/>
            <a:ext cx="85344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5059" name="Picture 4" descr="100_014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371600"/>
            <a:ext cx="4267200" cy="4572000"/>
          </a:xfrm>
          <a:prstGeom prst="rect">
            <a:avLst/>
          </a:prstGeom>
          <a:noFill/>
          <a:ln w="9525">
            <a:noFill/>
            <a:miter lim="800000"/>
            <a:headEnd/>
            <a:tailEnd/>
          </a:ln>
        </p:spPr>
      </p:pic>
      <p:pic>
        <p:nvPicPr>
          <p:cNvPr id="45060" name="Picture 5" descr="100_014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371600"/>
            <a:ext cx="4114800" cy="457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E54F773-9855-4366-8003-9E9255A98F66}" type="slidenum">
              <a:rPr lang="en-US"/>
              <a:pPr>
                <a:defRPr/>
              </a:pPr>
              <a:t>43</a:t>
            </a:fld>
            <a:endParaRPr lang="en-US" dirty="0"/>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28600" y="609600"/>
            <a:ext cx="84582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a:t>
            </a:r>
          </a:p>
        </p:txBody>
      </p:sp>
      <p:pic>
        <p:nvPicPr>
          <p:cNvPr id="46083" name="Picture 6" descr="100_0144.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295400"/>
            <a:ext cx="4114800" cy="4572000"/>
          </a:xfrm>
          <a:prstGeom prst="rect">
            <a:avLst/>
          </a:prstGeom>
          <a:noFill/>
          <a:ln w="9525">
            <a:noFill/>
            <a:miter lim="800000"/>
            <a:headEnd/>
            <a:tailEnd/>
          </a:ln>
        </p:spPr>
      </p:pic>
      <p:pic>
        <p:nvPicPr>
          <p:cNvPr id="46084" name="Picture 7" descr="100_0146.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295400"/>
            <a:ext cx="4267200" cy="457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A38306B-D087-47B4-974B-0C01DB3DADEB}" type="slidenum">
              <a:rPr lang="en-US"/>
              <a:pPr>
                <a:defRPr/>
              </a:pPr>
              <a:t>44</a:t>
            </a:fld>
            <a:endParaRPr lang="en-US" dirty="0"/>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04800" y="609600"/>
            <a:ext cx="84582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7107" name="Picture 4" descr="100_0165.jpg"/>
          <p:cNvPicPr>
            <a:picLocks noChangeAspect="1"/>
          </p:cNvPicPr>
          <p:nvPr/>
        </p:nvPicPr>
        <p:blipFill>
          <a:blip r:embed="rId2" cstate="email">
            <a:lum bright="10000"/>
            <a:extLst>
              <a:ext uri="{28A0092B-C50C-407E-A947-70E740481C1C}">
                <a14:useLocalDpi xmlns:a14="http://schemas.microsoft.com/office/drawing/2010/main" val="0"/>
              </a:ext>
            </a:extLst>
          </a:blip>
          <a:srcRect/>
          <a:stretch>
            <a:fillRect/>
          </a:stretch>
        </p:blipFill>
        <p:spPr bwMode="auto">
          <a:xfrm>
            <a:off x="304800" y="1295400"/>
            <a:ext cx="4038600" cy="5105400"/>
          </a:xfrm>
          <a:prstGeom prst="rect">
            <a:avLst/>
          </a:prstGeom>
          <a:noFill/>
          <a:ln w="9525">
            <a:noFill/>
            <a:miter lim="800000"/>
            <a:headEnd/>
            <a:tailEnd/>
          </a:ln>
        </p:spPr>
      </p:pic>
      <p:pic>
        <p:nvPicPr>
          <p:cNvPr id="47108" name="Picture 5" descr="100_016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95400"/>
            <a:ext cx="4343400" cy="510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5172C97-A2E4-428E-B652-B608C6202F09}" type="slidenum">
              <a:rPr lang="en-US"/>
              <a:pPr>
                <a:defRPr/>
              </a:pPr>
              <a:t>45</a:t>
            </a:fld>
            <a:endParaRPr lang="en-US" dirty="0"/>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228600" y="609600"/>
            <a:ext cx="85344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8131" name="Picture 6" descr="100_016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7620000" cy="4800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13B9AC6-CEAC-4D05-882A-DC44736497A9}" type="slidenum">
              <a:rPr lang="en-US"/>
              <a:pPr>
                <a:defRPr/>
              </a:pPr>
              <a:t>46</a:t>
            </a:fld>
            <a:endParaRPr lang="en-US"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28600" y="609600"/>
            <a:ext cx="8458200" cy="646331"/>
          </a:xfrm>
          <a:prstGeom prst="rect">
            <a:avLst/>
          </a:prstGeom>
          <a:noFill/>
          <a:ln w="9525">
            <a:noFill/>
            <a:miter lim="800000"/>
            <a:headEnd/>
            <a:tailEnd/>
          </a:ln>
        </p:spPr>
        <p:txBody>
          <a:bodyPr wrap="square">
            <a:spAutoFit/>
          </a:bodyPr>
          <a:lstStyle/>
          <a:p>
            <a:r>
              <a:rPr lang="en-US" sz="3600" b="1" dirty="0">
                <a:solidFill>
                  <a:schemeClr val="accent6">
                    <a:lumMod val="50000"/>
                  </a:schemeClr>
                </a:solidFill>
                <a:latin typeface="Corbel" pitchFamily="34" charset="0"/>
              </a:rPr>
              <a:t>Example 2 – Successful Grain Bin Rescue </a:t>
            </a:r>
          </a:p>
        </p:txBody>
      </p:sp>
      <p:pic>
        <p:nvPicPr>
          <p:cNvPr id="49155" name="Picture 3" descr="100_0163.jpg"/>
          <p:cNvPicPr>
            <a:picLocks noChangeAspect="1"/>
          </p:cNvPicPr>
          <p:nvPr/>
        </p:nvPicPr>
        <p:blipFill>
          <a:blip r:embed="rId2" cstate="email">
            <a:lum bright="10000"/>
            <a:extLst>
              <a:ext uri="{28A0092B-C50C-407E-A947-70E740481C1C}">
                <a14:useLocalDpi xmlns:a14="http://schemas.microsoft.com/office/drawing/2010/main" val="0"/>
              </a:ext>
            </a:extLst>
          </a:blip>
          <a:srcRect/>
          <a:stretch>
            <a:fillRect/>
          </a:stretch>
        </p:blipFill>
        <p:spPr bwMode="auto">
          <a:xfrm>
            <a:off x="228600" y="1676400"/>
            <a:ext cx="4572000" cy="3819525"/>
          </a:xfrm>
          <a:prstGeom prst="rect">
            <a:avLst/>
          </a:prstGeom>
          <a:noFill/>
          <a:ln w="9525">
            <a:noFill/>
            <a:miter lim="800000"/>
            <a:headEnd/>
            <a:tailEnd/>
          </a:ln>
        </p:spPr>
      </p:pic>
      <p:pic>
        <p:nvPicPr>
          <p:cNvPr id="49156" name="Picture 4" descr="100_016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1371600"/>
            <a:ext cx="4038600" cy="4648200"/>
          </a:xfrm>
          <a:prstGeom prst="rect">
            <a:avLst/>
          </a:prstGeom>
          <a:noFill/>
          <a:ln w="9525">
            <a:noFill/>
            <a:miter lim="800000"/>
            <a:headEnd/>
            <a:tailEnd/>
          </a:ln>
        </p:spPr>
      </p:pic>
      <p:sp>
        <p:nvSpPr>
          <p:cNvPr id="5" name="Down Arrow 4"/>
          <p:cNvSpPr/>
          <p:nvPr/>
        </p:nvSpPr>
        <p:spPr>
          <a:xfrm>
            <a:off x="5867400" y="4114800"/>
            <a:ext cx="152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9A0C1FC8-AFA4-45A2-8618-822952042F56}" type="slidenum">
              <a:rPr lang="en-US"/>
              <a:pPr>
                <a:defRPr/>
              </a:pPr>
              <a:t>47</a:t>
            </a:fld>
            <a:endParaRPr lang="en-US" dirty="0"/>
          </a:p>
        </p:txBody>
      </p:sp>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457200"/>
            <a:ext cx="8229600" cy="1066800"/>
          </a:xfrm>
        </p:spPr>
        <p:txBody>
          <a:bodyPr>
            <a:normAutofit/>
          </a:bodyPr>
          <a:lstStyle/>
          <a:p>
            <a:r>
              <a:rPr lang="en-US" sz="3600" b="1" dirty="0" smtClean="0">
                <a:latin typeface="Corbel" pitchFamily="34" charset="0"/>
              </a:rPr>
              <a:t>Summary</a:t>
            </a:r>
          </a:p>
        </p:txBody>
      </p:sp>
      <p:sp>
        <p:nvSpPr>
          <p:cNvPr id="50179" name="Rectangle 3"/>
          <p:cNvSpPr>
            <a:spLocks noGrp="1" noChangeArrowheads="1"/>
          </p:cNvSpPr>
          <p:nvPr>
            <p:ph idx="1"/>
          </p:nvPr>
        </p:nvSpPr>
        <p:spPr>
          <a:xfrm>
            <a:off x="457200" y="1524000"/>
            <a:ext cx="8229600" cy="4953000"/>
          </a:xfrm>
        </p:spPr>
        <p:txBody>
          <a:bodyPr/>
          <a:lstStyle/>
          <a:p>
            <a:pPr marL="457200" indent="-457200">
              <a:lnSpc>
                <a:spcPct val="80000"/>
              </a:lnSpc>
              <a:buFont typeface="Calibri" pitchFamily="34" charset="0"/>
              <a:buAutoNum type="arabicParenR"/>
            </a:pPr>
            <a:r>
              <a:rPr lang="es-AR" dirty="0" err="1" smtClean="0">
                <a:latin typeface="Corbel" pitchFamily="34" charset="0"/>
              </a:rPr>
              <a:t>The</a:t>
            </a:r>
            <a:r>
              <a:rPr lang="es-AR" dirty="0" smtClean="0">
                <a:latin typeface="Corbel" pitchFamily="34" charset="0"/>
              </a:rPr>
              <a:t> </a:t>
            </a:r>
            <a:r>
              <a:rPr lang="es-AR" dirty="0" err="1" smtClean="0">
                <a:latin typeface="Corbel" pitchFamily="34" charset="0"/>
              </a:rPr>
              <a:t>best</a:t>
            </a:r>
            <a:r>
              <a:rPr lang="es-AR" dirty="0" smtClean="0">
                <a:latin typeface="Corbel" pitchFamily="34" charset="0"/>
              </a:rPr>
              <a:t> </a:t>
            </a:r>
            <a:r>
              <a:rPr lang="es-AR" dirty="0" err="1" smtClean="0">
                <a:latin typeface="Corbel" pitchFamily="34" charset="0"/>
              </a:rPr>
              <a:t>rescue</a:t>
            </a:r>
            <a:r>
              <a:rPr lang="es-AR" dirty="0" smtClean="0">
                <a:latin typeface="Corbel" pitchFamily="34" charset="0"/>
              </a:rPr>
              <a:t> </a:t>
            </a:r>
            <a:r>
              <a:rPr lang="es-AR" dirty="0" err="1" smtClean="0">
                <a:latin typeface="Corbel" pitchFamily="34" charset="0"/>
              </a:rPr>
              <a:t>is</a:t>
            </a:r>
            <a:r>
              <a:rPr lang="es-AR" dirty="0" smtClean="0">
                <a:latin typeface="Corbel" pitchFamily="34" charset="0"/>
              </a:rPr>
              <a:t> </a:t>
            </a:r>
            <a:r>
              <a:rPr lang="es-AR" dirty="0" err="1" smtClean="0">
                <a:latin typeface="Corbel" pitchFamily="34" charset="0"/>
              </a:rPr>
              <a:t>one</a:t>
            </a:r>
            <a:r>
              <a:rPr lang="es-AR" dirty="0" smtClean="0">
                <a:latin typeface="Corbel" pitchFamily="34" charset="0"/>
              </a:rPr>
              <a:t> </a:t>
            </a:r>
            <a:r>
              <a:rPr lang="es-AR" dirty="0" err="1" smtClean="0">
                <a:latin typeface="Corbel" pitchFamily="34" charset="0"/>
              </a:rPr>
              <a:t>that</a:t>
            </a:r>
            <a:r>
              <a:rPr lang="es-AR" dirty="0" smtClean="0">
                <a:latin typeface="Corbel" pitchFamily="34" charset="0"/>
              </a:rPr>
              <a:t> </a:t>
            </a:r>
            <a:r>
              <a:rPr lang="es-AR" dirty="0" err="1" smtClean="0">
                <a:latin typeface="Corbel" pitchFamily="34" charset="0"/>
              </a:rPr>
              <a:t>never</a:t>
            </a:r>
            <a:r>
              <a:rPr lang="es-AR" dirty="0" smtClean="0">
                <a:latin typeface="Corbel" pitchFamily="34" charset="0"/>
              </a:rPr>
              <a:t> </a:t>
            </a:r>
            <a:r>
              <a:rPr lang="es-AR" dirty="0" err="1" smtClean="0">
                <a:latin typeface="Corbel" pitchFamily="34" charset="0"/>
              </a:rPr>
              <a:t>happens</a:t>
            </a:r>
            <a:endParaRPr lang="es-AR" dirty="0" smtClean="0">
              <a:latin typeface="Corbel" pitchFamily="34" charset="0"/>
            </a:endParaRPr>
          </a:p>
          <a:p>
            <a:pPr marL="457200" indent="-457200">
              <a:lnSpc>
                <a:spcPct val="80000"/>
              </a:lnSpc>
              <a:buFont typeface="Calibri" pitchFamily="34" charset="0"/>
              <a:buAutoNum type="arabicParenR"/>
            </a:pPr>
            <a:endParaRPr lang="es-AR" sz="1400" dirty="0" smtClean="0">
              <a:latin typeface="Corbel" pitchFamily="34" charset="0"/>
            </a:endParaRPr>
          </a:p>
          <a:p>
            <a:pPr marL="457200" indent="-457200">
              <a:lnSpc>
                <a:spcPct val="80000"/>
              </a:lnSpc>
              <a:buFont typeface="Calibri" pitchFamily="34" charset="0"/>
              <a:buAutoNum type="arabicParenR"/>
            </a:pPr>
            <a:r>
              <a:rPr lang="es-AR" dirty="0" err="1" smtClean="0">
                <a:latin typeface="Corbel" pitchFamily="34" charset="0"/>
              </a:rPr>
              <a:t>Never</a:t>
            </a:r>
            <a:r>
              <a:rPr lang="es-AR" dirty="0" smtClean="0">
                <a:latin typeface="Corbel" pitchFamily="34" charset="0"/>
              </a:rPr>
              <a:t> </a:t>
            </a:r>
            <a:r>
              <a:rPr lang="es-AR" dirty="0" err="1" smtClean="0">
                <a:latin typeface="Corbel" pitchFamily="34" charset="0"/>
              </a:rPr>
              <a:t>enter</a:t>
            </a:r>
            <a:r>
              <a:rPr lang="es-AR" dirty="0" smtClean="0">
                <a:latin typeface="Corbel" pitchFamily="34" charset="0"/>
              </a:rPr>
              <a:t> </a:t>
            </a:r>
            <a:r>
              <a:rPr lang="es-AR" dirty="0" err="1" smtClean="0">
                <a:latin typeface="Corbel" pitchFamily="34" charset="0"/>
              </a:rPr>
              <a:t>an</a:t>
            </a:r>
            <a:r>
              <a:rPr lang="es-AR" dirty="0" smtClean="0">
                <a:latin typeface="Corbel" pitchFamily="34" charset="0"/>
              </a:rPr>
              <a:t> </a:t>
            </a:r>
            <a:r>
              <a:rPr lang="es-AR" dirty="0" err="1" smtClean="0">
                <a:latin typeface="Corbel" pitchFamily="34" charset="0"/>
              </a:rPr>
              <a:t>emergency</a:t>
            </a:r>
            <a:r>
              <a:rPr lang="es-AR" dirty="0" smtClean="0">
                <a:latin typeface="Corbel" pitchFamily="34" charset="0"/>
              </a:rPr>
              <a:t> </a:t>
            </a:r>
            <a:r>
              <a:rPr lang="es-AR" dirty="0" err="1" smtClean="0">
                <a:latin typeface="Corbel" pitchFamily="34" charset="0"/>
              </a:rPr>
              <a:t>situation</a:t>
            </a:r>
            <a:r>
              <a:rPr lang="es-AR" dirty="0" smtClean="0">
                <a:latin typeface="Corbel" pitchFamily="34" charset="0"/>
              </a:rPr>
              <a:t> </a:t>
            </a:r>
            <a:r>
              <a:rPr lang="es-AR" dirty="0" err="1" smtClean="0">
                <a:latin typeface="Corbel" pitchFamily="34" charset="0"/>
              </a:rPr>
              <a:t>alone</a:t>
            </a:r>
            <a:endParaRPr lang="es-AR" dirty="0" smtClean="0">
              <a:latin typeface="Corbel" pitchFamily="34" charset="0"/>
            </a:endParaRPr>
          </a:p>
          <a:p>
            <a:pPr marL="457200" indent="-457200">
              <a:lnSpc>
                <a:spcPct val="80000"/>
              </a:lnSpc>
              <a:buFont typeface="Calibri" pitchFamily="34" charset="0"/>
              <a:buAutoNum type="arabicParenR"/>
            </a:pPr>
            <a:endParaRPr lang="es-AR" sz="1400" dirty="0" smtClean="0">
              <a:latin typeface="Corbel" pitchFamily="34" charset="0"/>
            </a:endParaRPr>
          </a:p>
          <a:p>
            <a:pPr marL="457200" indent="-457200">
              <a:lnSpc>
                <a:spcPct val="80000"/>
              </a:lnSpc>
              <a:buFont typeface="Calibri" pitchFamily="34" charset="0"/>
              <a:buAutoNum type="arabicParenR"/>
            </a:pPr>
            <a:r>
              <a:rPr lang="es-AR" dirty="0" smtClean="0">
                <a:latin typeface="Corbel" pitchFamily="34" charset="0"/>
              </a:rPr>
              <a:t>Use </a:t>
            </a:r>
            <a:r>
              <a:rPr lang="es-AR" dirty="0" err="1" smtClean="0">
                <a:latin typeface="Corbel" pitchFamily="34" charset="0"/>
              </a:rPr>
              <a:t>confined</a:t>
            </a:r>
            <a:r>
              <a:rPr lang="es-AR" dirty="0" smtClean="0">
                <a:latin typeface="Corbel" pitchFamily="34" charset="0"/>
              </a:rPr>
              <a:t> </a:t>
            </a:r>
            <a:r>
              <a:rPr lang="es-AR" dirty="0" err="1" smtClean="0">
                <a:latin typeface="Corbel" pitchFamily="34" charset="0"/>
              </a:rPr>
              <a:t>space</a:t>
            </a:r>
            <a:r>
              <a:rPr lang="es-AR" dirty="0" smtClean="0">
                <a:latin typeface="Corbel" pitchFamily="34" charset="0"/>
              </a:rPr>
              <a:t> </a:t>
            </a:r>
            <a:r>
              <a:rPr lang="es-AR" dirty="0" err="1" smtClean="0">
                <a:latin typeface="Corbel" pitchFamily="34" charset="0"/>
              </a:rPr>
              <a:t>entry</a:t>
            </a:r>
            <a:r>
              <a:rPr lang="es-AR" dirty="0" smtClean="0">
                <a:latin typeface="Corbel" pitchFamily="34" charset="0"/>
              </a:rPr>
              <a:t> </a:t>
            </a:r>
            <a:r>
              <a:rPr lang="es-AR" dirty="0" err="1" smtClean="0">
                <a:latin typeface="Corbel" pitchFamily="34" charset="0"/>
              </a:rPr>
              <a:t>procedures</a:t>
            </a:r>
            <a:r>
              <a:rPr lang="es-AR" dirty="0" smtClean="0">
                <a:latin typeface="Corbel" pitchFamily="34" charset="0"/>
              </a:rPr>
              <a:t> </a:t>
            </a:r>
            <a:r>
              <a:rPr lang="es-AR" dirty="0" err="1" smtClean="0">
                <a:latin typeface="Corbel" pitchFamily="34" charset="0"/>
              </a:rPr>
              <a:t>or</a:t>
            </a:r>
            <a:r>
              <a:rPr lang="es-AR" dirty="0" smtClean="0">
                <a:latin typeface="Corbel" pitchFamily="34" charset="0"/>
              </a:rPr>
              <a:t> </a:t>
            </a:r>
            <a:r>
              <a:rPr lang="es-AR" dirty="0" err="1" smtClean="0">
                <a:latin typeface="Corbel" pitchFamily="34" charset="0"/>
              </a:rPr>
              <a:t>best</a:t>
            </a:r>
            <a:r>
              <a:rPr lang="es-AR" dirty="0" smtClean="0">
                <a:latin typeface="Corbel" pitchFamily="34" charset="0"/>
              </a:rPr>
              <a:t> </a:t>
            </a:r>
            <a:r>
              <a:rPr lang="es-AR" dirty="0" err="1" smtClean="0">
                <a:latin typeface="Corbel" pitchFamily="34" charset="0"/>
              </a:rPr>
              <a:t>practices</a:t>
            </a:r>
            <a:r>
              <a:rPr lang="es-AR" dirty="0" smtClean="0">
                <a:latin typeface="Corbel" pitchFamily="34" charset="0"/>
              </a:rPr>
              <a:t> </a:t>
            </a:r>
            <a:r>
              <a:rPr lang="es-AR" dirty="0" err="1" smtClean="0">
                <a:latin typeface="Corbel" pitchFamily="34" charset="0"/>
              </a:rPr>
              <a:t>available</a:t>
            </a:r>
            <a:endParaRPr lang="es-AR" dirty="0" smtClean="0">
              <a:latin typeface="Corbel" pitchFamily="34" charset="0"/>
            </a:endParaRPr>
          </a:p>
          <a:p>
            <a:pPr marL="457200" indent="-457200">
              <a:lnSpc>
                <a:spcPct val="80000"/>
              </a:lnSpc>
              <a:buFont typeface="Calibri" pitchFamily="34" charset="0"/>
              <a:buAutoNum type="arabicParenR"/>
            </a:pPr>
            <a:endParaRPr lang="es-AR" sz="1400" dirty="0" smtClean="0">
              <a:latin typeface="Corbel" pitchFamily="34" charset="0"/>
            </a:endParaRPr>
          </a:p>
          <a:p>
            <a:pPr marL="457200" indent="-457200">
              <a:lnSpc>
                <a:spcPct val="80000"/>
              </a:lnSpc>
              <a:buFont typeface="Calibri" pitchFamily="34" charset="0"/>
              <a:buAutoNum type="arabicParenR"/>
            </a:pPr>
            <a:r>
              <a:rPr lang="es-AR" dirty="0" err="1" smtClean="0">
                <a:latin typeface="Corbel" pitchFamily="34" charset="0"/>
              </a:rPr>
              <a:t>Conduct</a:t>
            </a:r>
            <a:r>
              <a:rPr lang="es-AR" dirty="0" smtClean="0">
                <a:latin typeface="Corbel" pitchFamily="34" charset="0"/>
              </a:rPr>
              <a:t> a </a:t>
            </a:r>
            <a:r>
              <a:rPr lang="es-AR" dirty="0" err="1" smtClean="0">
                <a:latin typeface="Corbel" pitchFamily="34" charset="0"/>
              </a:rPr>
              <a:t>hazard</a:t>
            </a:r>
            <a:r>
              <a:rPr lang="es-AR" dirty="0" smtClean="0">
                <a:latin typeface="Corbel" pitchFamily="34" charset="0"/>
              </a:rPr>
              <a:t> </a:t>
            </a:r>
            <a:r>
              <a:rPr lang="es-AR" dirty="0" err="1" smtClean="0">
                <a:latin typeface="Corbel" pitchFamily="34" charset="0"/>
              </a:rPr>
              <a:t>assessment</a:t>
            </a:r>
            <a:endParaRPr lang="es-AR" dirty="0" smtClean="0">
              <a:latin typeface="Corbel" pitchFamily="34" charset="0"/>
            </a:endParaRPr>
          </a:p>
          <a:p>
            <a:pPr marL="457200" indent="-457200">
              <a:lnSpc>
                <a:spcPct val="80000"/>
              </a:lnSpc>
              <a:buFont typeface="Calibri" pitchFamily="34" charset="0"/>
              <a:buAutoNum type="arabicParenR"/>
            </a:pPr>
            <a:endParaRPr lang="es-AR" sz="1400" dirty="0" smtClean="0">
              <a:latin typeface="Corbel" pitchFamily="34" charset="0"/>
            </a:endParaRPr>
          </a:p>
          <a:p>
            <a:pPr marL="457200" indent="-457200">
              <a:lnSpc>
                <a:spcPct val="80000"/>
              </a:lnSpc>
              <a:buFont typeface="Calibri" pitchFamily="34" charset="0"/>
              <a:buAutoNum type="arabicParenR"/>
            </a:pPr>
            <a:r>
              <a:rPr lang="es-AR" dirty="0" err="1" smtClean="0">
                <a:latin typeface="Corbel" pitchFamily="34" charset="0"/>
              </a:rPr>
              <a:t>Remember</a:t>
            </a:r>
            <a:r>
              <a:rPr lang="es-AR" dirty="0" smtClean="0">
                <a:latin typeface="Corbel" pitchFamily="34" charset="0"/>
              </a:rPr>
              <a:t> </a:t>
            </a:r>
            <a:r>
              <a:rPr lang="es-AR" dirty="0" err="1" smtClean="0">
                <a:latin typeface="Corbel" pitchFamily="34" charset="0"/>
              </a:rPr>
              <a:t>who</a:t>
            </a:r>
            <a:r>
              <a:rPr lang="es-AR" dirty="0" smtClean="0">
                <a:latin typeface="Corbel" pitchFamily="34" charset="0"/>
              </a:rPr>
              <a:t> </a:t>
            </a:r>
            <a:r>
              <a:rPr lang="es-AR" dirty="0" err="1" smtClean="0">
                <a:latin typeface="Corbel" pitchFamily="34" charset="0"/>
              </a:rPr>
              <a:t>is</a:t>
            </a:r>
            <a:r>
              <a:rPr lang="es-AR" dirty="0" smtClean="0">
                <a:latin typeface="Corbel" pitchFamily="34" charset="0"/>
              </a:rPr>
              <a:t> </a:t>
            </a:r>
            <a:r>
              <a:rPr lang="es-AR" dirty="0" err="1" smtClean="0">
                <a:latin typeface="Corbel" pitchFamily="34" charset="0"/>
              </a:rPr>
              <a:t>the</a:t>
            </a:r>
            <a:r>
              <a:rPr lang="es-AR" dirty="0" smtClean="0">
                <a:latin typeface="Corbel" pitchFamily="34" charset="0"/>
              </a:rPr>
              <a:t> </a:t>
            </a:r>
            <a:r>
              <a:rPr lang="es-AR" dirty="0" err="1" smtClean="0">
                <a:latin typeface="Corbel" pitchFamily="34" charset="0"/>
              </a:rPr>
              <a:t>most</a:t>
            </a:r>
            <a:r>
              <a:rPr lang="es-AR" dirty="0" smtClean="0">
                <a:latin typeface="Corbel" pitchFamily="34" charset="0"/>
              </a:rPr>
              <a:t> </a:t>
            </a:r>
            <a:r>
              <a:rPr lang="es-AR" dirty="0" err="1" smtClean="0">
                <a:latin typeface="Corbel" pitchFamily="34" charset="0"/>
              </a:rPr>
              <a:t>important</a:t>
            </a:r>
            <a:r>
              <a:rPr lang="es-AR" dirty="0" smtClean="0">
                <a:latin typeface="Corbel" pitchFamily="34" charset="0"/>
              </a:rPr>
              <a:t>: YOU!</a:t>
            </a:r>
          </a:p>
          <a:p>
            <a:pPr marL="457200" indent="-457200">
              <a:lnSpc>
                <a:spcPct val="80000"/>
              </a:lnSpc>
              <a:buFont typeface="Calibri" pitchFamily="34" charset="0"/>
              <a:buAutoNum type="arabicParenR"/>
            </a:pPr>
            <a:endParaRPr lang="es-AR" sz="2400" dirty="0" smtClean="0"/>
          </a:p>
        </p:txBody>
      </p:sp>
      <p:sp>
        <p:nvSpPr>
          <p:cNvPr id="5018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C6EE7343-0321-4A2B-AD15-9AE5183DB8EB}" type="slidenum">
              <a:rPr lang="en-US" sz="1400">
                <a:solidFill>
                  <a:schemeClr val="tx1"/>
                </a:solidFill>
                <a:latin typeface="Arial Narrow" pitchFamily="34" charset="0"/>
              </a:rPr>
              <a:pPr eaLnBrk="0" hangingPunct="0"/>
              <a:t>48</a:t>
            </a:fld>
            <a:endParaRPr lang="en-US" sz="1400">
              <a:solidFill>
                <a:schemeClr val="tx1"/>
              </a:solidFill>
              <a:latin typeface="Arial Narrow"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Users\heathd\AppData\Local\Microsoft\Windows\Temporary Internet Files\Content.IE5\LO7MR81B\MC900434411[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1285875"/>
            <a:ext cx="3581400" cy="40290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FE839EA-039C-48E5-A354-83B31B47C341}" type="slidenum">
              <a:rPr lang="en-US"/>
              <a:pPr>
                <a:defRPr/>
              </a:pPr>
              <a:t>49</a:t>
            </a:fld>
            <a:endParaRPr lang="en-US" dirty="0"/>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unload poster small.t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3200" y="1600200"/>
            <a:ext cx="3429000" cy="4714875"/>
          </a:xfrm>
          <a:prstGeom prst="rect">
            <a:avLst/>
          </a:prstGeom>
          <a:noFill/>
          <a:ln w="9525">
            <a:noFill/>
            <a:miter lim="800000"/>
            <a:headEnd/>
            <a:tailEnd/>
          </a:ln>
        </p:spPr>
      </p:pic>
      <p:sp>
        <p:nvSpPr>
          <p:cNvPr id="11270" name="Rectangle 6"/>
          <p:cNvSpPr>
            <a:spLocks noChangeArrowheads="1"/>
          </p:cNvSpPr>
          <p:nvPr/>
        </p:nvSpPr>
        <p:spPr bwMode="auto">
          <a:xfrm>
            <a:off x="228600" y="590550"/>
            <a:ext cx="8953500" cy="646331"/>
          </a:xfrm>
          <a:prstGeom prst="rect">
            <a:avLst/>
          </a:prstGeom>
          <a:noFill/>
          <a:ln w="12700" cap="sq">
            <a:noFill/>
            <a:miter lim="800000"/>
            <a:headEnd type="none" w="sm" len="sm"/>
            <a:tailEnd type="none" w="sm" len="sm"/>
          </a:ln>
          <a:effectLst/>
        </p:spPr>
        <p:txBody>
          <a:bodyPr wrap="square">
            <a:spAutoFit/>
          </a:bodyPr>
          <a:lstStyle/>
          <a:p>
            <a:pPr eaLnBrk="0" hangingPunct="0">
              <a:defRPr/>
            </a:pPr>
            <a:r>
              <a:rPr kumimoji="1" lang="en-US" sz="3600" b="1" dirty="0">
                <a:solidFill>
                  <a:schemeClr val="accent6">
                    <a:lumMod val="50000"/>
                  </a:schemeClr>
                </a:solidFill>
                <a:latin typeface="Corbel" pitchFamily="34" charset="0"/>
              </a:rPr>
              <a:t>Flowing </a:t>
            </a:r>
            <a:r>
              <a:rPr kumimoji="1" lang="en-US" sz="3600" b="1" dirty="0" smtClean="0">
                <a:solidFill>
                  <a:schemeClr val="accent6">
                    <a:lumMod val="50000"/>
                  </a:schemeClr>
                </a:solidFill>
                <a:latin typeface="Corbel" pitchFamily="34" charset="0"/>
              </a:rPr>
              <a:t>Grain</a:t>
            </a:r>
            <a:endParaRPr kumimoji="1" lang="en-US" sz="3600" b="1" dirty="0">
              <a:solidFill>
                <a:schemeClr val="accent6">
                  <a:lumMod val="50000"/>
                </a:schemeClr>
              </a:solidFill>
              <a:latin typeface="Corbel" pitchFamily="34" charset="0"/>
            </a:endParaRPr>
          </a:p>
        </p:txBody>
      </p:sp>
      <p:sp>
        <p:nvSpPr>
          <p:cNvPr id="2" name="Slide Number Placeholder 1"/>
          <p:cNvSpPr>
            <a:spLocks noGrp="1"/>
          </p:cNvSpPr>
          <p:nvPr>
            <p:ph type="sldNum" sz="quarter" idx="12"/>
          </p:nvPr>
        </p:nvSpPr>
        <p:spPr/>
        <p:txBody>
          <a:bodyPr/>
          <a:lstStyle/>
          <a:p>
            <a:pPr>
              <a:defRPr/>
            </a:pPr>
            <a:fld id="{F96D320A-DBBD-4771-939F-5E1BA8272150}" type="slidenum">
              <a:rPr lang="en-US"/>
              <a:pPr>
                <a:defRPr/>
              </a:pPr>
              <a:t>5</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914400"/>
          </a:xfrm>
        </p:spPr>
        <p:txBody>
          <a:bodyPr>
            <a:normAutofit/>
          </a:bodyPr>
          <a:lstStyle/>
          <a:p>
            <a:r>
              <a:rPr lang="en-US" sz="3600" b="1" dirty="0" smtClean="0">
                <a:latin typeface="Corbel" pitchFamily="34" charset="0"/>
              </a:rPr>
              <a:t>Flowing Grain Entrapments</a:t>
            </a:r>
          </a:p>
        </p:txBody>
      </p:sp>
      <p:sp>
        <p:nvSpPr>
          <p:cNvPr id="8194" name="Rectangle 3"/>
          <p:cNvSpPr>
            <a:spLocks noGrp="1" noChangeArrowheads="1"/>
          </p:cNvSpPr>
          <p:nvPr>
            <p:ph idx="1"/>
          </p:nvPr>
        </p:nvSpPr>
        <p:spPr>
          <a:xfrm>
            <a:off x="381000" y="1447800"/>
            <a:ext cx="8229600" cy="5029200"/>
          </a:xfrm>
        </p:spPr>
        <p:txBody>
          <a:bodyPr>
            <a:noAutofit/>
          </a:bodyPr>
          <a:lstStyle/>
          <a:p>
            <a:pPr>
              <a:buSzPct val="95000"/>
              <a:buFont typeface="Wingdings" pitchFamily="2" charset="2"/>
              <a:buChar char="§"/>
            </a:pPr>
            <a:r>
              <a:rPr lang="en-US" dirty="0" smtClean="0">
                <a:latin typeface="Corbel" pitchFamily="34" charset="0"/>
                <a:cs typeface="Arial" pitchFamily="34" charset="0"/>
              </a:rPr>
              <a:t>Flowing grain increases the risk of entrapment and suffocation</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Unsuspecting farmer enters grain bin with </a:t>
            </a:r>
            <a:r>
              <a:rPr lang="en-US" dirty="0" err="1" smtClean="0">
                <a:latin typeface="Corbel" pitchFamily="34" charset="0"/>
                <a:cs typeface="Arial" pitchFamily="34" charset="0"/>
              </a:rPr>
              <a:t>unloader</a:t>
            </a:r>
            <a:r>
              <a:rPr lang="en-US" dirty="0" smtClean="0">
                <a:latin typeface="Corbel" pitchFamily="34" charset="0"/>
                <a:cs typeface="Arial" pitchFamily="34" charset="0"/>
              </a:rPr>
              <a:t> running and may be caught in grain flow before realizing what has happened</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Takes 4 or 5 seconds to submerge to the point where he or she is helpless</a:t>
            </a:r>
          </a:p>
          <a:p>
            <a:pPr>
              <a:buSzPct val="95000"/>
              <a:buNone/>
            </a:pPr>
            <a:endParaRPr lang="en-US" sz="1200" dirty="0" smtClean="0">
              <a:latin typeface="Corbel" pitchFamily="34" charset="0"/>
              <a:cs typeface="Arial" pitchFamily="34" charset="0"/>
            </a:endParaRPr>
          </a:p>
          <a:p>
            <a:pPr>
              <a:buSzPct val="95000"/>
              <a:buFont typeface="Wingdings" pitchFamily="2" charset="2"/>
              <a:buChar char="§"/>
            </a:pPr>
            <a:r>
              <a:rPr lang="en-US" dirty="0" smtClean="0">
                <a:latin typeface="Corbel" pitchFamily="34" charset="0"/>
                <a:cs typeface="Arial" pitchFamily="34" charset="0"/>
              </a:rPr>
              <a:t>Takes fewer than 20 seconds to be completely submerged at the center of the bin</a:t>
            </a:r>
          </a:p>
        </p:txBody>
      </p:sp>
      <p:sp>
        <p:nvSpPr>
          <p:cNvPr id="3" name="Slide Number Placeholder 2"/>
          <p:cNvSpPr>
            <a:spLocks noGrp="1"/>
          </p:cNvSpPr>
          <p:nvPr>
            <p:ph type="sldNum" sz="quarter" idx="12"/>
          </p:nvPr>
        </p:nvSpPr>
        <p:spPr/>
        <p:txBody>
          <a:bodyPr/>
          <a:lstStyle/>
          <a:p>
            <a:pPr>
              <a:defRPr/>
            </a:pPr>
            <a:fld id="{6BEE5698-A3F2-4DB6-B685-3EC18D72A170}"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838200"/>
          </a:xfrm>
        </p:spPr>
        <p:txBody>
          <a:bodyPr rtlCol="0">
            <a:normAutofit/>
          </a:bodyPr>
          <a:lstStyle/>
          <a:p>
            <a:pPr fontAlgn="auto">
              <a:spcAft>
                <a:spcPts val="0"/>
              </a:spcAft>
              <a:defRPr/>
            </a:pPr>
            <a:r>
              <a:rPr lang="en-US" sz="3600" b="1" dirty="0" smtClean="0">
                <a:latin typeface="Corbel" pitchFamily="34" charset="0"/>
              </a:rPr>
              <a:t>Engulfment in a Flowing Column of Grain</a:t>
            </a:r>
          </a:p>
        </p:txBody>
      </p:sp>
      <p:sp>
        <p:nvSpPr>
          <p:cNvPr id="10243" name="Rectangle 3"/>
          <p:cNvSpPr>
            <a:spLocks noGrp="1" noChangeArrowheads="1"/>
          </p:cNvSpPr>
          <p:nvPr>
            <p:ph idx="1"/>
          </p:nvPr>
        </p:nvSpPr>
        <p:spPr>
          <a:xfrm>
            <a:off x="457200" y="1447800"/>
            <a:ext cx="8229600" cy="5105400"/>
          </a:xfrm>
        </p:spPr>
        <p:txBody>
          <a:bodyPr rtlCol="0">
            <a:normAutofit/>
          </a:bodyPr>
          <a:lstStyle/>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Individual enters bin during unloading process</a:t>
            </a:r>
          </a:p>
          <a:p>
            <a:pPr fontAlgn="auto">
              <a:lnSpc>
                <a:spcPct val="90000"/>
              </a:lnSpc>
              <a:spcAft>
                <a:spcPts val="0"/>
              </a:spcAft>
              <a:buSzPct val="95000"/>
              <a:buNone/>
              <a:defRPr/>
            </a:pPr>
            <a:endParaRPr lang="en-US" sz="1300" dirty="0" smtClean="0">
              <a:latin typeface="Corbel" pitchFamily="34" charset="0"/>
              <a:cs typeface="Arial" pitchFamily="34" charset="0"/>
            </a:endParaRPr>
          </a:p>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Drawn into a flowing column of grain</a:t>
            </a:r>
          </a:p>
          <a:p>
            <a:pPr fontAlgn="auto">
              <a:lnSpc>
                <a:spcPct val="90000"/>
              </a:lnSpc>
              <a:spcAft>
                <a:spcPts val="0"/>
              </a:spcAft>
              <a:buSzPct val="95000"/>
              <a:buNone/>
              <a:defRPr/>
            </a:pPr>
            <a:endParaRPr lang="en-US" sz="1300" dirty="0" smtClean="0">
              <a:latin typeface="Corbel" pitchFamily="34" charset="0"/>
              <a:cs typeface="Arial" pitchFamily="34" charset="0"/>
            </a:endParaRPr>
          </a:p>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As the bin empties, a rapidly moving column of grain forms over outlet </a:t>
            </a:r>
          </a:p>
          <a:p>
            <a:pPr fontAlgn="auto">
              <a:lnSpc>
                <a:spcPct val="90000"/>
              </a:lnSpc>
              <a:spcAft>
                <a:spcPts val="0"/>
              </a:spcAft>
              <a:buSzPct val="95000"/>
              <a:buNone/>
              <a:defRPr/>
            </a:pPr>
            <a:endParaRPr lang="en-US" sz="1300" dirty="0" smtClean="0">
              <a:latin typeface="Corbel" pitchFamily="34" charset="0"/>
              <a:cs typeface="Arial" pitchFamily="34" charset="0"/>
            </a:endParaRPr>
          </a:p>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Vertical column of grain somewhat like a fluid</a:t>
            </a:r>
          </a:p>
          <a:p>
            <a:pPr fontAlgn="auto">
              <a:lnSpc>
                <a:spcPct val="90000"/>
              </a:lnSpc>
              <a:spcAft>
                <a:spcPts val="0"/>
              </a:spcAft>
              <a:buSzPct val="95000"/>
              <a:buNone/>
              <a:defRPr/>
            </a:pPr>
            <a:endParaRPr lang="en-US" sz="1300" dirty="0" smtClean="0">
              <a:latin typeface="Corbel" pitchFamily="34" charset="0"/>
              <a:cs typeface="Arial" pitchFamily="34" charset="0"/>
            </a:endParaRPr>
          </a:p>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Grain mass flows at nearly the rate of the unloading auger </a:t>
            </a:r>
          </a:p>
          <a:p>
            <a:pPr fontAlgn="auto">
              <a:lnSpc>
                <a:spcPct val="90000"/>
              </a:lnSpc>
              <a:spcAft>
                <a:spcPts val="0"/>
              </a:spcAft>
              <a:buSzPct val="95000"/>
              <a:buNone/>
              <a:defRPr/>
            </a:pPr>
            <a:endParaRPr lang="en-US" sz="1200" dirty="0" smtClean="0">
              <a:latin typeface="Corbel" pitchFamily="34" charset="0"/>
              <a:cs typeface="Arial" pitchFamily="34" charset="0"/>
            </a:endParaRPr>
          </a:p>
          <a:p>
            <a:pPr fontAlgn="auto">
              <a:lnSpc>
                <a:spcPct val="90000"/>
              </a:lnSpc>
              <a:spcAft>
                <a:spcPts val="0"/>
              </a:spcAft>
              <a:buSzPct val="95000"/>
              <a:buFont typeface="Wingdings" pitchFamily="2" charset="2"/>
              <a:buChar char="§"/>
              <a:defRPr/>
            </a:pPr>
            <a:r>
              <a:rPr lang="en-US" dirty="0" smtClean="0">
                <a:latin typeface="Corbel" pitchFamily="34" charset="0"/>
                <a:cs typeface="Arial" pitchFamily="34" charset="0"/>
              </a:rPr>
              <a:t>Flow rate at top of a bin is so great that once a person is trapped in flow, escape is impossible</a:t>
            </a:r>
            <a:endParaRPr lang="en-US" dirty="0" smtClean="0">
              <a:solidFill>
                <a:schemeClr val="bg1"/>
              </a:solidFill>
              <a:latin typeface="Corbel" pitchFamily="34" charset="0"/>
              <a:cs typeface="Arial" pitchFamily="34" charset="0"/>
            </a:endParaRPr>
          </a:p>
          <a:p>
            <a:pPr fontAlgn="auto">
              <a:lnSpc>
                <a:spcPct val="90000"/>
              </a:lnSpc>
              <a:spcAft>
                <a:spcPts val="0"/>
              </a:spcAft>
              <a:buClr>
                <a:schemeClr val="bg1"/>
              </a:buClr>
              <a:buSzPct val="95000"/>
              <a:buFont typeface="Wingdings" pitchFamily="2" charset="2"/>
              <a:buChar char="§"/>
              <a:defRPr/>
            </a:pPr>
            <a:endParaRPr lang="en-US" sz="2400" dirty="0" smtClean="0">
              <a:solidFill>
                <a:schemeClr val="bg1"/>
              </a:solidFill>
              <a:cs typeface="Arial" pitchFamily="34" charset="0"/>
            </a:endParaRPr>
          </a:p>
        </p:txBody>
      </p:sp>
      <p:sp>
        <p:nvSpPr>
          <p:cNvPr id="3" name="Slide Number Placeholder 2"/>
          <p:cNvSpPr>
            <a:spLocks noGrp="1"/>
          </p:cNvSpPr>
          <p:nvPr>
            <p:ph type="sldNum" sz="quarter" idx="12"/>
          </p:nvPr>
        </p:nvSpPr>
        <p:spPr/>
        <p:txBody>
          <a:bodyPr/>
          <a:lstStyle/>
          <a:p>
            <a:pPr>
              <a:defRPr/>
            </a:pPr>
            <a:fld id="{E645D028-3D69-4589-840C-343B1D759E79}" type="slidenum">
              <a:rPr lang="en-US"/>
              <a:pPr>
                <a:defRPr/>
              </a:pPr>
              <a:t>7</a:t>
            </a:fld>
            <a:endParaRPr lang="en-US" dirty="0"/>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speed poster small.t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533400"/>
            <a:ext cx="5729288"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0F650B2-D0AF-4965-823E-02BC517230B0}"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ridge poster small .t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600" y="1828800"/>
            <a:ext cx="3314700" cy="4572000"/>
          </a:xfrm>
          <a:prstGeom prst="rect">
            <a:avLst/>
          </a:prstGeom>
          <a:noFill/>
          <a:ln w="9525">
            <a:noFill/>
            <a:miter lim="800000"/>
            <a:headEnd/>
            <a:tailEnd/>
          </a:ln>
        </p:spPr>
      </p:pic>
      <p:sp>
        <p:nvSpPr>
          <p:cNvPr id="12294" name="Rectangle 6"/>
          <p:cNvSpPr>
            <a:spLocks noChangeArrowheads="1"/>
          </p:cNvSpPr>
          <p:nvPr/>
        </p:nvSpPr>
        <p:spPr bwMode="auto">
          <a:xfrm>
            <a:off x="381000" y="609600"/>
            <a:ext cx="8763000" cy="1089529"/>
          </a:xfrm>
          <a:prstGeom prst="rect">
            <a:avLst/>
          </a:prstGeom>
          <a:noFill/>
          <a:ln w="12700" cap="sq">
            <a:noFill/>
            <a:miter lim="800000"/>
            <a:headEnd type="none" w="sm" len="sm"/>
            <a:tailEnd type="none" w="sm" len="sm"/>
          </a:ln>
          <a:effectLst/>
        </p:spPr>
        <p:txBody>
          <a:bodyPr wrap="square">
            <a:spAutoFit/>
          </a:bodyPr>
          <a:lstStyle/>
          <a:p>
            <a:pPr eaLnBrk="0" hangingPunct="0">
              <a:lnSpc>
                <a:spcPct val="90000"/>
              </a:lnSpc>
              <a:spcBef>
                <a:spcPct val="20000"/>
              </a:spcBef>
              <a:buClr>
                <a:schemeClr val="tx1"/>
              </a:buClr>
              <a:buSzPct val="75000"/>
              <a:defRPr/>
            </a:pPr>
            <a:r>
              <a:rPr kumimoji="1" lang="en-US" sz="3600" b="1" dirty="0">
                <a:solidFill>
                  <a:schemeClr val="accent6">
                    <a:lumMod val="50000"/>
                  </a:schemeClr>
                </a:solidFill>
                <a:latin typeface="Corbel" pitchFamily="34" charset="0"/>
              </a:rPr>
              <a:t>Collapse of </a:t>
            </a:r>
            <a:r>
              <a:rPr kumimoji="1" lang="en-US" sz="3600" b="1" dirty="0" smtClean="0">
                <a:solidFill>
                  <a:schemeClr val="accent6">
                    <a:lumMod val="50000"/>
                  </a:schemeClr>
                </a:solidFill>
                <a:latin typeface="Corbel" pitchFamily="34" charset="0"/>
              </a:rPr>
              <a:t>Horizontally Crusted Grain Surface</a:t>
            </a:r>
            <a:endParaRPr kumimoji="1" lang="en-US" sz="3600" b="1" dirty="0">
              <a:solidFill>
                <a:schemeClr val="accent6">
                  <a:lumMod val="50000"/>
                </a:schemeClr>
              </a:solidFill>
              <a:latin typeface="Corbel" pitchFamily="34" charset="0"/>
            </a:endParaRPr>
          </a:p>
        </p:txBody>
      </p:sp>
      <p:sp>
        <p:nvSpPr>
          <p:cNvPr id="2" name="Slide Number Placeholder 1"/>
          <p:cNvSpPr>
            <a:spLocks noGrp="1"/>
          </p:cNvSpPr>
          <p:nvPr>
            <p:ph type="sldNum" sz="quarter" idx="12"/>
          </p:nvPr>
        </p:nvSpPr>
        <p:spPr/>
        <p:txBody>
          <a:bodyPr/>
          <a:lstStyle/>
          <a:p>
            <a:pPr>
              <a:defRPr/>
            </a:pPr>
            <a:fld id="{9F552400-782E-4532-A7A6-714F480B901F}" type="slidenum">
              <a:rPr lang="en-US"/>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
</p:tagLst>
</file>

<file path=ppt/tags/tag2.xml><?xml version="1.0" encoding="utf-8"?>
<p:tagLst xmlns:a="http://schemas.openxmlformats.org/drawingml/2006/main" xmlns:r="http://schemas.openxmlformats.org/officeDocument/2006/relationships" xmlns:p="http://schemas.openxmlformats.org/presentationml/2006/main">
  <p:tag name="TIMING" val="|5.2|1.|7.6|2.4|31.9"/>
</p:tagLst>
</file>

<file path=ppt/tags/tag3.xml><?xml version="1.0" encoding="utf-8"?>
<p:tagLst xmlns:a="http://schemas.openxmlformats.org/drawingml/2006/main" xmlns:r="http://schemas.openxmlformats.org/officeDocument/2006/relationships" xmlns:p="http://schemas.openxmlformats.org/presentationml/2006/main">
  <p:tag name="TIMING" val="|5.2|1.|7.6|2.4|31.9"/>
</p:tagLst>
</file>

<file path=ppt/tags/tag4.xml><?xml version="1.0" encoding="utf-8"?>
<p:tagLst xmlns:a="http://schemas.openxmlformats.org/drawingml/2006/main" xmlns:r="http://schemas.openxmlformats.org/officeDocument/2006/relationships" xmlns:p="http://schemas.openxmlformats.org/presentationml/2006/main">
  <p:tag name="TIMING" val="|5.9|23.1|15.2|39.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high voltage">
  <a:themeElements>
    <a:clrScheme name="">
      <a:dk1>
        <a:srgbClr val="1C3956"/>
      </a:dk1>
      <a:lt1>
        <a:srgbClr val="FFFFFF"/>
      </a:lt1>
      <a:dk2>
        <a:srgbClr val="0033CC"/>
      </a:dk2>
      <a:lt2>
        <a:srgbClr val="DDDDDD"/>
      </a:lt2>
      <a:accent1>
        <a:srgbClr val="3D7CBB"/>
      </a:accent1>
      <a:accent2>
        <a:srgbClr val="00152A"/>
      </a:accent2>
      <a:accent3>
        <a:srgbClr val="AAADE2"/>
      </a:accent3>
      <a:accent4>
        <a:srgbClr val="DADADA"/>
      </a:accent4>
      <a:accent5>
        <a:srgbClr val="AFBFDA"/>
      </a:accent5>
      <a:accent6>
        <a:srgbClr val="001225"/>
      </a:accent6>
      <a:hlink>
        <a:srgbClr val="33CCCC"/>
      </a:hlink>
      <a:folHlink>
        <a:srgbClr val="96B9DC"/>
      </a:folHlink>
    </a:clrScheme>
    <a:fontScheme name="2_high volt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2_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2_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2_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2_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2_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2_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8872</TotalTime>
  <Words>1364</Words>
  <Application>Microsoft Office PowerPoint</Application>
  <PresentationFormat>On-screen Show (4:3)</PresentationFormat>
  <Paragraphs>278</Paragraphs>
  <Slides>49</Slides>
  <Notes>3</Notes>
  <HiddenSlides>0</HiddenSlides>
  <MMClips>1</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2_high voltage</vt:lpstr>
      <vt:lpstr>Urban</vt:lpstr>
      <vt:lpstr>Basic First Responder Training for Incidents Involving Grain Storage Handling Facilities</vt:lpstr>
      <vt:lpstr>Responding to Entrapments in Grain Storage and Handling Facilities </vt:lpstr>
      <vt:lpstr>Definitions</vt:lpstr>
      <vt:lpstr>Types of Documented Entrapments</vt:lpstr>
      <vt:lpstr>PowerPoint Presentation</vt:lpstr>
      <vt:lpstr>Flowing Grain Entrapments</vt:lpstr>
      <vt:lpstr>Engulfment in a Flowing Column of Grain</vt:lpstr>
      <vt:lpstr>PowerPoint Presentation</vt:lpstr>
      <vt:lpstr>PowerPoint Presentation</vt:lpstr>
      <vt:lpstr>PowerPoint Presentation</vt:lpstr>
      <vt:lpstr>Collapse of Horizontal Crusted Grain Surface</vt:lpstr>
      <vt:lpstr>PowerPoint Presentation</vt:lpstr>
      <vt:lpstr>Collapse of Vertical Crusted Grain Surface</vt:lpstr>
      <vt:lpstr>Outdoor Pile Avalanche</vt:lpstr>
      <vt:lpstr>Grain Transport Vehicles</vt:lpstr>
      <vt:lpstr>Entrapment or Suffocation in Grain Transport Vehicles</vt:lpstr>
      <vt:lpstr>Use of Grain Vacuum</vt:lpstr>
      <vt:lpstr>If Someone Is Trapped In Flowing Grain…</vt:lpstr>
      <vt:lpstr>PowerPoint Presentation</vt:lpstr>
      <vt:lpstr>Partial Entrapment Rescue</vt:lpstr>
      <vt:lpstr>PowerPoint Presentation</vt:lpstr>
      <vt:lpstr>Two Primary Rescue Techniques </vt:lpstr>
      <vt:lpstr>Removing The Grain From Around The Victim</vt:lpstr>
      <vt:lpstr>Standard Bin Design – Stacked Rings</vt:lpstr>
      <vt:lpstr>DANGER</vt:lpstr>
      <vt:lpstr>Cutting smaller bins What size of V to cut?</vt:lpstr>
      <vt:lpstr>Things to Keep in Mind </vt:lpstr>
      <vt:lpstr>DANGER </vt:lpstr>
      <vt:lpstr>Emptying Larger Structures</vt:lpstr>
      <vt:lpstr>Responding to Complete Engulfment On-Site Response Plan</vt:lpstr>
      <vt:lpstr>Responding to Complete Engulfment</vt:lpstr>
      <vt:lpstr>Responding to Complete Engulfment</vt:lpstr>
      <vt:lpstr>Potential Rescue Hazards</vt:lpstr>
      <vt:lpstr>Example 1 – Successful Grain Bin Rescue  </vt:lpstr>
      <vt:lpstr>Example 1 – Successful Grain Bin Rescue  </vt:lpstr>
      <vt:lpstr>Example 1 – Successful Grain Bin Rescue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System Planning</dc:title>
  <dc:creator>Preferred Customer</dc:creator>
  <cp:lastModifiedBy>Vosburgh, Linda - OSHA</cp:lastModifiedBy>
  <cp:revision>437</cp:revision>
  <cp:lastPrinted>2012-06-12T19:32:35Z</cp:lastPrinted>
  <dcterms:created xsi:type="dcterms:W3CDTF">2000-02-07T19:08:43Z</dcterms:created>
  <dcterms:modified xsi:type="dcterms:W3CDTF">2013-08-21T16:02:41Z</dcterms:modified>
</cp:coreProperties>
</file>