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5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  <p:sldId id="329" r:id="rId77"/>
    <p:sldId id="330" r:id="rId78"/>
    <p:sldId id="331" r:id="rId79"/>
    <p:sldId id="332" r:id="rId80"/>
    <p:sldId id="333" r:id="rId81"/>
    <p:sldId id="334" r:id="rId82"/>
    <p:sldId id="335" r:id="rId83"/>
    <p:sldId id="336" r:id="rId8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408" autoAdjust="0"/>
  </p:normalViewPr>
  <p:slideViewPr>
    <p:cSldViewPr>
      <p:cViewPr varScale="1">
        <p:scale>
          <a:sx n="73" d="100"/>
          <a:sy n="73" d="100"/>
        </p:scale>
        <p:origin x="-13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slide" Target="slides/slide72.xml"/><Relationship Id="rId84" Type="http://schemas.openxmlformats.org/officeDocument/2006/relationships/slide" Target="slides/slide80.xml"/><Relationship Id="rId89" Type="http://schemas.openxmlformats.org/officeDocument/2006/relationships/tableStyles" Target="tableStyles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87" Type="http://schemas.openxmlformats.org/officeDocument/2006/relationships/viewProps" Target="view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C946C-3DE3-4E7C-AE14-CB97B8998613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CD54D-4E6F-4417-8CB3-0D77857351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02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Cuando describe las diferencias entre SPF de baja presión (LP) y SPF de alta presión (HP), ¿cuál de las siguientes declaraciones </a:t>
            </a:r>
            <a:r>
              <a:rPr lang="en-US" u="sng" dirty="0" smtClean="0"/>
              <a:t>no</a:t>
            </a:r>
            <a:r>
              <a:rPr lang="en-US" dirty="0" smtClean="0"/>
              <a:t> es verdadera?</a:t>
            </a:r>
          </a:p>
          <a:p>
            <a:pPr>
              <a:defRPr/>
            </a:pPr>
            <a:endParaRPr lang="en-US" dirty="0" smtClean="0">
              <a:solidFill>
                <a:srgbClr val="093678"/>
              </a:solidFill>
            </a:endParaRP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La SPF LP se aplica en volúmenes </a:t>
            </a:r>
            <a:r>
              <a:rPr lang="en-US" dirty="0" err="1" smtClean="0">
                <a:solidFill>
                  <a:srgbClr val="093678"/>
                </a:solidFill>
              </a:rPr>
              <a:t>más</a:t>
            </a:r>
            <a:r>
              <a:rPr lang="en-US" dirty="0" smtClean="0">
                <a:solidFill>
                  <a:srgbClr val="093678"/>
                </a:solidFill>
              </a:rPr>
              <a:t> </a:t>
            </a:r>
            <a:r>
              <a:rPr lang="en-US" dirty="0" err="1" smtClean="0">
                <a:solidFill>
                  <a:srgbClr val="093678"/>
                </a:solidFill>
              </a:rPr>
              <a:t>prqueños</a:t>
            </a:r>
            <a:r>
              <a:rPr lang="en-US" dirty="0" smtClean="0">
                <a:solidFill>
                  <a:srgbClr val="093678"/>
                </a:solidFill>
              </a:rPr>
              <a:t> </a:t>
            </a:r>
            <a:r>
              <a:rPr lang="en-US" dirty="0" err="1" smtClean="0">
                <a:solidFill>
                  <a:srgbClr val="093678"/>
                </a:solidFill>
              </a:rPr>
              <a:t>que</a:t>
            </a:r>
            <a:r>
              <a:rPr lang="en-US" dirty="0" smtClean="0">
                <a:solidFill>
                  <a:srgbClr val="093678"/>
                </a:solidFill>
              </a:rPr>
              <a:t> la SPF HP.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Los productos SPF LP usan tambores grandes de 55 galones para almacenar los químicos lado-A y lado-B.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Las SPF LP generalmente son </a:t>
            </a:r>
            <a:r>
              <a:rPr lang="en-US" dirty="0" err="1" smtClean="0"/>
              <a:t>rociadas</a:t>
            </a:r>
            <a:r>
              <a:rPr lang="en-US" dirty="0" smtClean="0"/>
              <a:t> a temperatura </a:t>
            </a:r>
            <a:r>
              <a:rPr lang="en-US" dirty="0" err="1" smtClean="0"/>
              <a:t>ambiente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comparadas</a:t>
            </a:r>
            <a:r>
              <a:rPr lang="en-US" baseline="0" dirty="0" smtClean="0"/>
              <a:t> con </a:t>
            </a:r>
            <a:r>
              <a:rPr lang="en-US" dirty="0" err="1" smtClean="0"/>
              <a:t>las</a:t>
            </a:r>
            <a:r>
              <a:rPr lang="en-US" dirty="0" smtClean="0"/>
              <a:t> SPF HP que se calientan a temperaturas</a:t>
            </a:r>
            <a:r>
              <a:rPr lang="en-US" baseline="0" dirty="0" smtClean="0"/>
              <a:t> de </a:t>
            </a:r>
            <a:r>
              <a:rPr lang="en-US" dirty="0" smtClean="0"/>
              <a:t>120-150 </a:t>
            </a:r>
            <a:r>
              <a:rPr lang="en-US" dirty="0" smtClean="0">
                <a:solidFill>
                  <a:schemeClr val="tx2"/>
                </a:solidFill>
              </a:rPr>
              <a:t>°</a:t>
            </a:r>
            <a:r>
              <a:rPr lang="en-US" dirty="0" smtClean="0"/>
              <a:t>F mientras se rocían.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La SPF LP se presuriza a menos de 250 </a:t>
            </a:r>
            <a:r>
              <a:rPr lang="en-US" dirty="0" err="1" smtClean="0"/>
              <a:t>psi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comparada</a:t>
            </a:r>
            <a:r>
              <a:rPr lang="en-US" baseline="0" dirty="0" smtClean="0"/>
              <a:t> con </a:t>
            </a:r>
            <a:r>
              <a:rPr lang="en-US" dirty="0" smtClean="0"/>
              <a:t>la SPF HP que típicamente se presuriza a 1000-1300 psi. </a:t>
            </a:r>
          </a:p>
          <a:p>
            <a:pPr defTabSz="905735">
              <a:spcBef>
                <a:spcPts val="595"/>
              </a:spcBef>
              <a:defRPr/>
            </a:pPr>
            <a:endParaRPr lang="en-US" dirty="0" smtClean="0"/>
          </a:p>
          <a:p>
            <a:pPr>
              <a:spcBef>
                <a:spcPts val="595"/>
              </a:spcBef>
              <a:defRPr/>
            </a:pPr>
            <a:endParaRPr lang="en-US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solidFill>
                  <a:prstClr val="black"/>
                </a:solidFill>
                <a:latin typeface="Arial" charset="0"/>
                <a:cs typeface="Arial" charset="0"/>
              </a:rPr>
              <a:pPr/>
              <a:t>1</a:t>
            </a:fld>
            <a:endParaRPr lang="de-DE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La respuesta correcta es B. Comuníquese con </a:t>
            </a:r>
            <a:r>
              <a:rPr lang="en-US" u="sng" dirty="0" smtClean="0"/>
              <a:t>su empleador </a:t>
            </a:r>
            <a:r>
              <a:rPr lang="en-US" dirty="0" smtClean="0"/>
              <a:t> si no hay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Hoja</a:t>
            </a:r>
            <a:r>
              <a:rPr lang="en-US" dirty="0" smtClean="0"/>
              <a:t> de Datos de </a:t>
            </a:r>
            <a:r>
              <a:rPr lang="en-US" dirty="0" err="1" smtClean="0"/>
              <a:t>Seguridad</a:t>
            </a:r>
            <a:r>
              <a:rPr lang="en-US" baseline="0" dirty="0" smtClean="0"/>
              <a:t> (</a:t>
            </a:r>
            <a:r>
              <a:rPr lang="en-US" dirty="0" smtClean="0"/>
              <a:t>HDS) disponible para un </a:t>
            </a:r>
            <a:r>
              <a:rPr lang="en-US" dirty="0" err="1" smtClean="0"/>
              <a:t>químico</a:t>
            </a:r>
            <a:r>
              <a:rPr lang="en-US" dirty="0" smtClean="0"/>
              <a:t> </a:t>
            </a:r>
            <a:r>
              <a:rPr lang="en-US" dirty="0" err="1" smtClean="0"/>
              <a:t>riesgoso</a:t>
            </a:r>
            <a:r>
              <a:rPr lang="en-US" dirty="0" smtClean="0"/>
              <a:t> en el lugar de trabajo ANTES de usar el producto. </a:t>
            </a:r>
          </a:p>
          <a:p>
            <a:pPr marL="509476" indent="-509476">
              <a:buFont typeface="Wingdings" pitchFamily="2" charset="2"/>
              <a:buAutoNum type="alphaUcPeriod"/>
              <a:defRPr/>
            </a:pPr>
            <a:endParaRPr lang="en-US" dirty="0" smtClean="0"/>
          </a:p>
          <a:p>
            <a:pPr>
              <a:spcBef>
                <a:spcPts val="595"/>
              </a:spcBef>
            </a:pPr>
            <a:endParaRPr lang="en-US" dirty="0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67A8DB-FBB0-4BC3-A6D7-03E31C89578A}" type="slidenum">
              <a:rPr lang="de-DE" smtClean="0">
                <a:latin typeface="Arial" charset="0"/>
                <a:cs typeface="Arial" charset="0"/>
              </a:rPr>
              <a:pPr/>
              <a:t>10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</a:pPr>
            <a:r>
              <a:rPr lang="en-US" dirty="0" smtClean="0"/>
              <a:t>El leer la </a:t>
            </a:r>
            <a:r>
              <a:rPr lang="en-US" dirty="0" err="1" smtClean="0"/>
              <a:t>Hoja</a:t>
            </a:r>
            <a:r>
              <a:rPr lang="en-US" dirty="0" smtClean="0"/>
              <a:t> </a:t>
            </a:r>
            <a:r>
              <a:rPr lang="en-US" baseline="0" dirty="0" smtClean="0"/>
              <a:t>de Datos de </a:t>
            </a:r>
            <a:r>
              <a:rPr lang="en-US" baseline="0" dirty="0" err="1" smtClean="0"/>
              <a:t>Seguridad</a:t>
            </a:r>
            <a:r>
              <a:rPr lang="en-US" baseline="0" dirty="0" smtClean="0"/>
              <a:t> (</a:t>
            </a:r>
            <a:r>
              <a:rPr lang="en-US" dirty="0" smtClean="0"/>
              <a:t>HDS) lo ayudará a realizar todo lo siguiente, con la </a:t>
            </a:r>
            <a:r>
              <a:rPr lang="en-US" u="sng" dirty="0" smtClean="0"/>
              <a:t>excepción</a:t>
            </a:r>
            <a:r>
              <a:rPr lang="en-US" dirty="0" smtClean="0"/>
              <a:t> de:</a:t>
            </a:r>
          </a:p>
          <a:p>
            <a:pPr>
              <a:spcBef>
                <a:spcPts val="595"/>
              </a:spcBef>
            </a:pPr>
            <a:endParaRPr lang="en-US" dirty="0" smtClean="0"/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</a:pPr>
            <a:r>
              <a:rPr lang="en-US" dirty="0" smtClean="0"/>
              <a:t>aprender más sobre los </a:t>
            </a:r>
            <a:r>
              <a:rPr lang="en-US" dirty="0" err="1" smtClean="0"/>
              <a:t>posibles</a:t>
            </a:r>
            <a:r>
              <a:rPr lang="en-US" dirty="0" smtClean="0"/>
              <a:t> </a:t>
            </a:r>
            <a:r>
              <a:rPr lang="en-US" dirty="0" err="1" smtClean="0"/>
              <a:t>riesgos</a:t>
            </a:r>
            <a:r>
              <a:rPr lang="en-US" dirty="0" smtClean="0"/>
              <a:t> de los químicos que estará manipulando</a:t>
            </a: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</a:pPr>
            <a:r>
              <a:rPr lang="en-US" dirty="0" smtClean="0"/>
              <a:t>determinar la distancia a la que estará dispuesto a viajar</a:t>
            </a:r>
            <a:r>
              <a:rPr lang="en-US" baseline="0" dirty="0" smtClean="0"/>
              <a:t> para un trabajo SPF</a:t>
            </a:r>
            <a:endParaRPr lang="en-US" dirty="0" smtClean="0"/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</a:pPr>
            <a:r>
              <a:rPr lang="en-US" dirty="0" smtClean="0"/>
              <a:t>elegir el EPP adecuado para el trabajo</a:t>
            </a: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</a:pPr>
            <a:r>
              <a:rPr lang="en-US" dirty="0" smtClean="0"/>
              <a:t>entender la forma apropiada de limpiar un derrame</a:t>
            </a: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DDE2FB-5DAE-410F-80E8-084E7CF2E141}" type="slidenum">
              <a:rPr lang="de-DE" smtClean="0">
                <a:latin typeface="Arial" charset="0"/>
                <a:cs typeface="Arial" charset="0"/>
              </a:rPr>
              <a:pPr/>
              <a:t>11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05735">
              <a:spcBef>
                <a:spcPts val="595"/>
              </a:spcBef>
              <a:defRPr/>
            </a:pPr>
            <a:r>
              <a:rPr lang="en-US" dirty="0">
                <a:cs typeface="Arial" charset="0"/>
              </a:rPr>
              <a:t>La respuesta correcta es B. El leer las Fichas de </a:t>
            </a:r>
            <a:r>
              <a:rPr lang="en-US" dirty="0" err="1">
                <a:cs typeface="Arial" charset="0"/>
              </a:rPr>
              <a:t>Datos</a:t>
            </a:r>
            <a:r>
              <a:rPr lang="en-US" dirty="0">
                <a:cs typeface="Arial" charset="0"/>
              </a:rPr>
              <a:t> de </a:t>
            </a:r>
            <a:r>
              <a:rPr lang="en-US" dirty="0" err="1">
                <a:cs typeface="Arial" charset="0"/>
              </a:rPr>
              <a:t>Seguridad</a:t>
            </a:r>
            <a:r>
              <a:rPr lang="en-US" dirty="0">
                <a:cs typeface="Arial" charset="0"/>
              </a:rPr>
              <a:t> </a:t>
            </a:r>
            <a:r>
              <a:rPr lang="en-US" u="sng" dirty="0">
                <a:cs typeface="Arial" charset="0"/>
              </a:rPr>
              <a:t>no</a:t>
            </a:r>
            <a:r>
              <a:rPr lang="en-US" dirty="0">
                <a:cs typeface="Arial" charset="0"/>
              </a:rPr>
              <a:t> </a:t>
            </a:r>
            <a:r>
              <a:rPr lang="en-US" u="sng" dirty="0">
                <a:cs typeface="Arial" charset="0"/>
              </a:rPr>
              <a:t>determinará lo lejos que está dispuesto a viajar para un trabajo SPF. </a:t>
            </a:r>
          </a:p>
          <a:p>
            <a:pPr>
              <a:spcBef>
                <a:spcPts val="595"/>
              </a:spcBef>
            </a:pPr>
            <a:endParaRPr lang="en-US" u="sng" dirty="0" smtClean="0"/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DDE2FB-5DAE-410F-80E8-084E7CF2E141}" type="slidenum">
              <a:rPr lang="de-DE" smtClean="0">
                <a:latin typeface="Arial" charset="0"/>
                <a:cs typeface="Arial" charset="0"/>
              </a:rPr>
              <a:pPr/>
              <a:t>12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</a:pPr>
            <a:r>
              <a:rPr lang="en-US" dirty="0"/>
              <a:t>_____ es una forma posible en que un trabajador puede quedar expuesto a un químico.</a:t>
            </a:r>
          </a:p>
          <a:p>
            <a:pPr>
              <a:spcBef>
                <a:spcPts val="595"/>
              </a:spcBef>
            </a:pPr>
            <a:endParaRPr lang="en-US" dirty="0"/>
          </a:p>
          <a:p>
            <a:pPr marL="226434" indent="-226434">
              <a:spcBef>
                <a:spcPts val="595"/>
              </a:spcBef>
              <a:buAutoNum type="alphaUcPeriod"/>
            </a:pPr>
            <a:r>
              <a:rPr lang="en-US" dirty="0"/>
              <a:t>Inhalación, o respirar vapores químicos</a:t>
            </a:r>
          </a:p>
          <a:p>
            <a:pPr marL="226434" indent="-226434">
              <a:spcBef>
                <a:spcPts val="595"/>
              </a:spcBef>
              <a:buAutoNum type="alphaUcPeriod"/>
            </a:pPr>
            <a:r>
              <a:rPr lang="en-US" dirty="0">
                <a:cs typeface="Arial" charset="0"/>
              </a:rPr>
              <a:t>Contacto con la piel o los ojos</a:t>
            </a:r>
          </a:p>
          <a:p>
            <a:pPr marL="226434" indent="-226434">
              <a:spcBef>
                <a:spcPts val="595"/>
              </a:spcBef>
              <a:buAutoNum type="alphaUcPeriod"/>
            </a:pPr>
            <a:r>
              <a:rPr lang="en-US" dirty="0">
                <a:cs typeface="Arial" charset="0"/>
              </a:rPr>
              <a:t>Ingestión</a:t>
            </a:r>
          </a:p>
          <a:p>
            <a:pPr marL="226434" indent="-226434">
              <a:spcBef>
                <a:spcPts val="595"/>
              </a:spcBef>
              <a:buAutoNum type="alphaUcPeriod"/>
            </a:pPr>
            <a:r>
              <a:rPr lang="en-US" dirty="0" err="1">
                <a:cs typeface="Arial" charset="0"/>
              </a:rPr>
              <a:t>Todas</a:t>
            </a:r>
            <a:r>
              <a:rPr lang="en-US" dirty="0">
                <a:cs typeface="Arial" charset="0"/>
              </a:rPr>
              <a:t> los anteriores</a:t>
            </a: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DE3B85-29B6-4C03-A108-FC1D2E823BEB}" type="slidenum">
              <a:rPr lang="de-DE" smtClean="0">
                <a:latin typeface="Arial" charset="0"/>
                <a:cs typeface="Arial" charset="0"/>
              </a:rPr>
              <a:pPr/>
              <a:t>13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572375" indent="-485890"/>
            <a:r>
              <a:rPr lang="en-US" dirty="0">
                <a:cs typeface="Arial" charset="0"/>
              </a:rPr>
              <a:t>La respuesta correcta es D.  </a:t>
            </a:r>
            <a:r>
              <a:rPr lang="en-US" u="sng" dirty="0">
                <a:cs typeface="Arial" charset="0"/>
              </a:rPr>
              <a:t>Todas las anteriores </a:t>
            </a:r>
            <a:r>
              <a:rPr lang="en-US" dirty="0">
                <a:cs typeface="Arial" charset="0"/>
              </a:rPr>
              <a:t>son formas posibles en que un trabajador puede quedar expuesto a un químico.</a:t>
            </a: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946640-3677-4FFB-866E-131A124E9433}" type="slidenum">
              <a:rPr lang="de-DE" smtClean="0">
                <a:latin typeface="Arial" charset="0"/>
                <a:cs typeface="Arial" charset="0"/>
              </a:rPr>
              <a:pPr/>
              <a:t>14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Los límites de exposición ocupacional son </a:t>
            </a:r>
            <a:r>
              <a:rPr lang="en-US" dirty="0">
                <a:solidFill>
                  <a:srgbClr val="18317B"/>
                </a:solidFill>
              </a:rPr>
              <a:t>__________ establecidos por reguladores gubernamentales y organizaciones expertas para proteger a los trabajadores saludables de los efectos debidos a la exposición a químicos. </a:t>
            </a:r>
          </a:p>
          <a:p>
            <a:pPr fontAlgn="auto">
              <a:defRPr/>
            </a:pPr>
            <a:endParaRPr lang="en-US" dirty="0">
              <a:solidFill>
                <a:srgbClr val="18317B"/>
              </a:solidFill>
            </a:endParaRP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niveles de olor aceptables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niveles de concentración aérea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frecuencia y duración de los descansos de los empleados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todos los anteriores</a:t>
            </a:r>
          </a:p>
          <a:p>
            <a:pPr>
              <a:spcBef>
                <a:spcPts val="589"/>
              </a:spcBef>
              <a:defRPr/>
            </a:pPr>
            <a:endParaRPr lang="en-US" dirty="0">
              <a:cs typeface="Arial" pitchFamily="34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260F4-2C7E-4AD1-84B5-2B223CED8967}" type="slidenum">
              <a:rPr lang="de-DE" smtClean="0">
                <a:latin typeface="Arial" charset="0"/>
                <a:cs typeface="Arial" charset="0"/>
              </a:rPr>
              <a:pPr/>
              <a:t>15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La respuesta correcta es B. Los límites de exposición ocupacional son </a:t>
            </a:r>
            <a:r>
              <a:rPr lang="en-US" u="sng" dirty="0">
                <a:solidFill>
                  <a:srgbClr val="18317B"/>
                </a:solidFill>
              </a:rPr>
              <a:t>niveles de concentración aérea</a:t>
            </a:r>
            <a:r>
              <a:rPr lang="en-US" dirty="0">
                <a:solidFill>
                  <a:srgbClr val="18317B"/>
                </a:solidFill>
              </a:rPr>
              <a:t> establecidos por reguladores gubernamentales y organizaciones expertas para proteger a los trabajadores saludables de los efectos causados por la exposición a químicos. </a:t>
            </a:r>
          </a:p>
          <a:p>
            <a:pPr>
              <a:spcBef>
                <a:spcPts val="589"/>
              </a:spcBef>
              <a:defRPr/>
            </a:pPr>
            <a:endParaRPr lang="en-US" dirty="0">
              <a:cs typeface="Arial" pitchFamily="34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260F4-2C7E-4AD1-84B5-2B223CED8967}" type="slidenum">
              <a:rPr lang="de-DE" smtClean="0">
                <a:latin typeface="Arial" charset="0"/>
                <a:cs typeface="Arial" charset="0"/>
              </a:rPr>
              <a:pPr/>
              <a:t>16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 smtClean="0">
                <a:latin typeface="+mn-lt"/>
              </a:rPr>
              <a:t>¿Cuál de las siguientes declaraciones es </a:t>
            </a:r>
            <a:r>
              <a:rPr lang="en-US" u="sng" dirty="0" smtClean="0">
                <a:latin typeface="+mn-lt"/>
              </a:rPr>
              <a:t>falsa</a:t>
            </a:r>
            <a:r>
              <a:rPr lang="en-US" dirty="0" smtClean="0">
                <a:latin typeface="+mn-lt"/>
              </a:rPr>
              <a:t> en relación a la exposición a químicos cuando se </a:t>
            </a:r>
            <a:r>
              <a:rPr lang="en-US" dirty="0" err="1" smtClean="0">
                <a:latin typeface="+mn-lt"/>
              </a:rPr>
              <a:t>aplica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una</a:t>
            </a:r>
            <a:r>
              <a:rPr lang="en-US" dirty="0" smtClean="0">
                <a:latin typeface="+mn-lt"/>
              </a:rPr>
              <a:t> SPF de baja presión?</a:t>
            </a:r>
          </a:p>
          <a:p>
            <a:pPr fontAlgn="auto">
              <a:defRPr/>
            </a:pPr>
            <a:endParaRPr lang="en-US" dirty="0" smtClean="0">
              <a:latin typeface="+mn-lt"/>
            </a:endParaRP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>
                <a:latin typeface="+mn-lt"/>
              </a:rPr>
              <a:t>Los efectos </a:t>
            </a:r>
            <a:r>
              <a:rPr lang="en-US" baseline="0" dirty="0" smtClean="0">
                <a:latin typeface="+mn-lt"/>
              </a:rPr>
              <a:t>crónicos son efectos de salud a largo plazo, a veces permanentes, debidos a la exposición repetida a ciertos químicos</a:t>
            </a:r>
            <a:r>
              <a:rPr lang="en-US" dirty="0" smtClean="0">
                <a:latin typeface="+mn-lt"/>
              </a:rPr>
              <a:t>.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>
                <a:latin typeface="+mn-lt"/>
              </a:rPr>
              <a:t>Los kits de baja presión de dos componentes pueden liberar químicos al aire que</a:t>
            </a:r>
            <a:r>
              <a:rPr lang="en-US" baseline="0" dirty="0" smtClean="0">
                <a:latin typeface="+mn-lt"/>
              </a:rPr>
              <a:t> podrían</a:t>
            </a:r>
            <a:r>
              <a:rPr lang="en-US" dirty="0" smtClean="0">
                <a:latin typeface="+mn-lt"/>
              </a:rPr>
              <a:t> presentar un peligro de exposición por inhalación y/o de la piel.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>
                <a:latin typeface="+mn-lt"/>
              </a:rPr>
              <a:t>No es necesario usar equipos de protección personal (EPP).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>
                <a:latin typeface="+mn-lt"/>
              </a:rPr>
              <a:t>Un equipo de protección personal mal seleccionado o usado podría llevar a la exposición a químicos. </a:t>
            </a:r>
          </a:p>
          <a:p>
            <a:pPr>
              <a:spcBef>
                <a:spcPts val="589"/>
              </a:spcBef>
              <a:defRPr/>
            </a:pPr>
            <a:endParaRPr lang="en-US" dirty="0">
              <a:latin typeface="+mn-lt"/>
              <a:cs typeface="Arial" pitchFamily="34" charset="0"/>
            </a:endParaRP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260F4-2C7E-4AD1-84B5-2B223CED8967}" type="slidenum">
              <a:rPr lang="de-DE" smtClean="0">
                <a:latin typeface="Arial" charset="0"/>
                <a:cs typeface="Arial" charset="0"/>
              </a:rPr>
              <a:pPr/>
              <a:t>17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89"/>
              </a:spcBef>
              <a:defRPr/>
            </a:pPr>
            <a:r>
              <a:rPr lang="en-US" dirty="0">
                <a:cs typeface="Arial" pitchFamily="34" charset="0"/>
              </a:rPr>
              <a:t>La respuesta correcta es C. </a:t>
            </a:r>
            <a:r>
              <a:rPr lang="en-US" u="sng" dirty="0">
                <a:cs typeface="Arial" pitchFamily="34" charset="0"/>
              </a:rPr>
              <a:t>Se requiere un equipo de protección personal adecuado </a:t>
            </a:r>
            <a:r>
              <a:rPr lang="en-US" dirty="0">
                <a:cs typeface="Arial" pitchFamily="34" charset="0"/>
              </a:rPr>
              <a:t>cuando se </a:t>
            </a:r>
            <a:r>
              <a:rPr lang="en-US" dirty="0" err="1">
                <a:cs typeface="Arial" pitchFamily="34" charset="0"/>
              </a:rPr>
              <a:t>usa</a:t>
            </a:r>
            <a:r>
              <a:rPr lang="en-US" dirty="0">
                <a:cs typeface="Arial" pitchFamily="34" charset="0"/>
              </a:rPr>
              <a:t> SPF de baja presión de dos componentes. </a:t>
            </a:r>
          </a:p>
        </p:txBody>
      </p:sp>
      <p:sp>
        <p:nvSpPr>
          <p:cNvPr id="972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260F4-2C7E-4AD1-84B5-2B223CED8967}" type="slidenum">
              <a:rPr lang="de-DE" smtClean="0">
                <a:latin typeface="Arial" charset="0"/>
                <a:cs typeface="Arial" charset="0"/>
              </a:rPr>
              <a:pPr/>
              <a:t>18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/>
              <a:t>Los kits o sistemas SPF de baja presión de dos componentes contienen _________ que se mezclan para formar espuma cuando se rocía. </a:t>
            </a:r>
          </a:p>
          <a:p>
            <a:pPr>
              <a:defRPr/>
            </a:pPr>
            <a:endParaRPr lang="en-US" dirty="0"/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agua y adhesivos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químicos de lado-A y lado-B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alcohol y catalizadores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ninguno de los anteriores</a:t>
            </a:r>
          </a:p>
          <a:p>
            <a:pPr>
              <a:defRPr/>
            </a:pPr>
            <a:endParaRPr lang="en-US" sz="1100" dirty="0">
              <a:cs typeface="Arial" charset="0"/>
            </a:endParaRPr>
          </a:p>
          <a:p>
            <a:pPr>
              <a:defRPr/>
            </a:pPr>
            <a:endParaRPr lang="en-US" sz="1100" dirty="0">
              <a:cs typeface="Arial" charset="0"/>
            </a:endParaRPr>
          </a:p>
          <a:p>
            <a:pPr>
              <a:defRPr/>
            </a:pPr>
            <a:endParaRPr lang="en-US" sz="1000" dirty="0">
              <a:latin typeface="Arial" charset="0"/>
              <a:cs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04A0B9-7996-4775-90D5-AE203C150C1C}" type="slidenum">
              <a:rPr lang="de-DE" smtClean="0">
                <a:latin typeface="Arial" charset="0"/>
                <a:cs typeface="Arial" charset="0"/>
              </a:rPr>
              <a:pPr/>
              <a:t>19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95"/>
              </a:spcBef>
              <a:defRPr/>
            </a:pPr>
            <a:r>
              <a:rPr lang="en-US" dirty="0" smtClean="0"/>
              <a:t>La respuesta correcta es B. Los productos SPF de baja presión de dos componentes </a:t>
            </a:r>
            <a:r>
              <a:rPr lang="en-US" u="sng" dirty="0" smtClean="0"/>
              <a:t>no</a:t>
            </a:r>
            <a:r>
              <a:rPr lang="en-US" dirty="0" smtClean="0"/>
              <a:t> usan tanques grandes de 55 galones para almacenar químicos lado-A y lado-B. Típicamente están empaquetados en kits que incluyen pequeños cilindros o tanques. 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solidFill>
                  <a:prstClr val="black"/>
                </a:solidFill>
                <a:latin typeface="Arial" charset="0"/>
                <a:cs typeface="Arial" charset="0"/>
              </a:rPr>
              <a:pPr/>
              <a:t>2</a:t>
            </a:fld>
            <a:endParaRPr lang="de-DE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/>
              <a:t>La respuesta correcta es B. Los kits o sistemas SPF de baja presión de dos componentes contienen químicos de </a:t>
            </a:r>
            <a:r>
              <a:rPr lang="en-US" u="sng" dirty="0"/>
              <a:t>lado-A y lado-B </a:t>
            </a:r>
            <a:r>
              <a:rPr lang="en-US" dirty="0"/>
              <a:t>que se mezclan para formar espuma cuando se rocían.</a:t>
            </a:r>
          </a:p>
          <a:p>
            <a:pPr>
              <a:defRPr/>
            </a:pPr>
            <a:endParaRPr lang="en-US" sz="1100" dirty="0"/>
          </a:p>
          <a:p>
            <a:pPr>
              <a:defRPr/>
            </a:pPr>
            <a:endParaRPr lang="en-US" sz="1100" dirty="0">
              <a:cs typeface="Arial" charset="0"/>
            </a:endParaRPr>
          </a:p>
          <a:p>
            <a:pPr>
              <a:defRPr/>
            </a:pPr>
            <a:endParaRPr lang="en-US" sz="1100" dirty="0">
              <a:cs typeface="Arial" charset="0"/>
            </a:endParaRPr>
          </a:p>
          <a:p>
            <a:pPr>
              <a:defRPr/>
            </a:pPr>
            <a:endParaRPr lang="en-US" sz="1000" dirty="0">
              <a:latin typeface="Arial" charset="0"/>
              <a:cs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04A0B9-7996-4775-90D5-AE203C150C1C}" type="slidenum">
              <a:rPr lang="de-DE" smtClean="0">
                <a:latin typeface="Arial" charset="0"/>
                <a:cs typeface="Arial" charset="0"/>
              </a:rPr>
              <a:pPr/>
              <a:t>20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/>
              <a:t>El lado-A (Iso) de la SPF contiene _____.</a:t>
            </a:r>
          </a:p>
          <a:p>
            <a:pPr>
              <a:defRPr/>
            </a:pPr>
            <a:endParaRPr lang="en-US" dirty="0"/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etanol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polvo de espuma de poliuretano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un químico comúnmente conocido como “MDI”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una mezcla de polioles</a:t>
            </a:r>
          </a:p>
          <a:p>
            <a:pPr>
              <a:defRPr/>
            </a:pPr>
            <a:endParaRPr lang="en-US" dirty="0">
              <a:cs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04A0B9-7996-4775-90D5-AE203C150C1C}" type="slidenum">
              <a:rPr lang="de-DE" smtClean="0">
                <a:latin typeface="Arial" charset="0"/>
                <a:cs typeface="Arial" charset="0"/>
              </a:rPr>
              <a:pPr/>
              <a:t>21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/>
              <a:t>La respuesta correcta es C. El lado-A (Iso) de la SPF contiene </a:t>
            </a:r>
            <a:r>
              <a:rPr lang="en-US" u="sng" dirty="0"/>
              <a:t>un químico comúnmente conocido como “MDI”.</a:t>
            </a:r>
          </a:p>
          <a:p>
            <a:pPr>
              <a:buFont typeface="Wingdings" pitchFamily="2" charset="2"/>
              <a:buAutoNum type="alphaUcPeriod"/>
              <a:defRPr/>
            </a:pPr>
            <a:endParaRPr lang="en-US" sz="1000" dirty="0"/>
          </a:p>
          <a:p>
            <a:pPr>
              <a:defRPr/>
            </a:pPr>
            <a:endParaRPr lang="en-US" sz="1000" dirty="0">
              <a:latin typeface="Arial" charset="0"/>
              <a:cs typeface="Arial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604A0B9-7996-4775-90D5-AE203C150C1C}" type="slidenum">
              <a:rPr lang="de-DE" smtClean="0">
                <a:latin typeface="Arial" charset="0"/>
                <a:cs typeface="Arial" charset="0"/>
              </a:rPr>
              <a:pPr/>
              <a:t>22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69"/>
              </a:spcBef>
            </a:pPr>
            <a:r>
              <a:rPr lang="en-US" dirty="0"/>
              <a:t>¿Cuál de los siguientes </a:t>
            </a:r>
            <a:r>
              <a:rPr lang="en-US" u="sng" dirty="0"/>
              <a:t>no</a:t>
            </a:r>
            <a:r>
              <a:rPr lang="en-US" dirty="0"/>
              <a:t> está incluido en el “lado-B” de la espuma de </a:t>
            </a:r>
            <a:r>
              <a:rPr lang="en-US" dirty="0" err="1"/>
              <a:t>poliuretano</a:t>
            </a:r>
            <a:r>
              <a:rPr lang="en-US" dirty="0"/>
              <a:t> en spray?</a:t>
            </a:r>
          </a:p>
          <a:p>
            <a:pPr>
              <a:spcBef>
                <a:spcPts val="569"/>
              </a:spcBef>
            </a:pPr>
            <a:endParaRPr lang="en-US" dirty="0"/>
          </a:p>
          <a:p>
            <a:pPr marL="226434" indent="-226434">
              <a:spcBef>
                <a:spcPts val="569"/>
              </a:spcBef>
              <a:buAutoNum type="alphaUcPeriod"/>
            </a:pPr>
            <a:r>
              <a:rPr lang="en-US" dirty="0"/>
              <a:t>retardador de llamas</a:t>
            </a:r>
          </a:p>
          <a:p>
            <a:pPr marL="226434" indent="-226434">
              <a:spcBef>
                <a:spcPts val="569"/>
              </a:spcBef>
              <a:buAutoNum type="alphaUcPeriod"/>
            </a:pPr>
            <a:r>
              <a:rPr lang="en-US" dirty="0"/>
              <a:t>surfactante</a:t>
            </a:r>
          </a:p>
          <a:p>
            <a:pPr marL="226434" indent="-226434">
              <a:spcBef>
                <a:spcPts val="569"/>
              </a:spcBef>
              <a:buAutoNum type="alphaUcPeriod"/>
            </a:pPr>
            <a:r>
              <a:rPr lang="en-US" dirty="0"/>
              <a:t>isocianato</a:t>
            </a:r>
          </a:p>
          <a:p>
            <a:pPr marL="226434" indent="-226434">
              <a:spcBef>
                <a:spcPts val="569"/>
              </a:spcBef>
              <a:buAutoNum type="alphaUcPeriod"/>
            </a:pPr>
            <a:r>
              <a:rPr lang="en-US" dirty="0"/>
              <a:t>poliol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1FE208-3397-4087-9B57-780B5D3DC279}" type="slidenum">
              <a:rPr lang="de-DE" smtClean="0">
                <a:latin typeface="Arial" charset="0"/>
                <a:cs typeface="Arial" charset="0"/>
              </a:rPr>
              <a:pPr/>
              <a:t>23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05735">
              <a:spcBef>
                <a:spcPts val="569"/>
              </a:spcBef>
              <a:defRPr/>
            </a:pPr>
            <a:r>
              <a:rPr lang="en-US" dirty="0"/>
              <a:t>La respuesta correcta es C. </a:t>
            </a:r>
            <a:r>
              <a:rPr lang="en-US" u="sng" dirty="0"/>
              <a:t>El isocianato</a:t>
            </a:r>
            <a:r>
              <a:rPr lang="en-US" dirty="0"/>
              <a:t> no está incluido en el lado-B de la espuma de </a:t>
            </a:r>
            <a:r>
              <a:rPr lang="en-US" dirty="0" err="1"/>
              <a:t>poliuretano</a:t>
            </a:r>
            <a:r>
              <a:rPr lang="en-US" dirty="0"/>
              <a:t> en spray.</a:t>
            </a:r>
          </a:p>
          <a:p>
            <a:pPr>
              <a:spcBef>
                <a:spcPts val="569"/>
              </a:spcBef>
            </a:pPr>
            <a:endParaRPr lang="en-US" dirty="0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71FE208-3397-4087-9B57-780B5D3DC279}" type="slidenum">
              <a:rPr lang="de-DE" smtClean="0">
                <a:latin typeface="Arial" charset="0"/>
                <a:cs typeface="Arial" charset="0"/>
              </a:rPr>
              <a:pPr/>
              <a:t>24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cs typeface="Arial" pitchFamily="34" charset="0"/>
              </a:rPr>
              <a:t>¿Cuál es un posible efecto de la exposición al lado-A (Iso)?</a:t>
            </a:r>
          </a:p>
          <a:p>
            <a:pPr>
              <a:defRPr/>
            </a:pPr>
            <a:endParaRPr lang="en-US" dirty="0" smtClean="0">
              <a:solidFill>
                <a:srgbClr val="093678"/>
              </a:solidFill>
              <a:cs typeface="Arial" pitchFamily="34" charset="0"/>
            </a:endParaRPr>
          </a:p>
          <a:p>
            <a:pPr marL="226434" indent="-226434"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irritación de los ojos</a:t>
            </a:r>
          </a:p>
          <a:p>
            <a:pPr marL="226434" indent="-226434"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irritación de la piel </a:t>
            </a:r>
            <a:endParaRPr lang="en-US" b="1" dirty="0" smtClean="0">
              <a:solidFill>
                <a:srgbClr val="093678"/>
              </a:solidFill>
              <a:cs typeface="Arial" pitchFamily="34" charset="0"/>
            </a:endParaRPr>
          </a:p>
          <a:p>
            <a:pPr marL="226434" indent="-226434"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irritación respiratoria</a:t>
            </a:r>
          </a:p>
          <a:p>
            <a:pPr marL="226434" indent="-226434"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todos los anteriores</a:t>
            </a:r>
            <a:endParaRPr lang="en-US" dirty="0" smtClean="0">
              <a:solidFill>
                <a:srgbClr val="093678"/>
              </a:solidFill>
              <a:cs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CEE522-AC2D-4EA1-BDCA-99D09FC8694A}" type="slidenum">
              <a:rPr lang="de-DE" smtClean="0">
                <a:latin typeface="Arial" charset="0"/>
              </a:rPr>
              <a:pPr>
                <a:defRPr/>
              </a:pPr>
              <a:t>25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</a:pPr>
            <a:r>
              <a:rPr lang="en-US" dirty="0" smtClean="0">
                <a:cs typeface="Arial" charset="0"/>
              </a:rPr>
              <a:t>La respuesta correcta es D.  Todas las declaraciones son correctas.</a:t>
            </a:r>
            <a:endParaRPr lang="en-US" dirty="0" smtClean="0">
              <a:solidFill>
                <a:srgbClr val="093678"/>
              </a:solidFill>
              <a:cs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CEE522-AC2D-4EA1-BDCA-99D09FC8694A}" type="slidenum">
              <a:rPr lang="de-DE" smtClean="0">
                <a:latin typeface="Arial" charset="0"/>
              </a:rPr>
              <a:pPr>
                <a:defRPr/>
              </a:pPr>
              <a:t>26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  <a:defRPr/>
            </a:pPr>
            <a:r>
              <a:rPr lang="en-US" dirty="0" smtClean="0">
                <a:cs typeface="Arial" pitchFamily="34" charset="0"/>
              </a:rPr>
              <a:t>¿Cuál de las declaraciones es verdadera en relación a la sensibilización al lado-A (Iso)?</a:t>
            </a:r>
          </a:p>
          <a:p>
            <a:pPr>
              <a:spcBef>
                <a:spcPts val="595"/>
              </a:spcBef>
              <a:defRPr/>
            </a:pPr>
            <a:endParaRPr lang="en-US" dirty="0" smtClean="0">
              <a:solidFill>
                <a:srgbClr val="093678"/>
              </a:solidFill>
              <a:cs typeface="Arial" pitchFamily="34" charset="0"/>
            </a:endParaRP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Es el desarrollo de una sensibilidad inusual a la sustancia resultando en una respuesta alérgica a las exposiciones futuras.</a:t>
            </a: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La sensibilización puede ocurrir después de la inhalación.</a:t>
            </a:r>
            <a:endParaRPr lang="en-US" b="1" dirty="0" smtClean="0">
              <a:solidFill>
                <a:schemeClr val="tx1"/>
              </a:solidFill>
              <a:cs typeface="Arial" pitchFamily="34" charset="0"/>
            </a:endParaRP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La sensibilización puede ocurrir después del contacto con la piel.</a:t>
            </a: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err="1" smtClean="0">
                <a:solidFill>
                  <a:srgbClr val="093678"/>
                </a:solidFill>
                <a:cs typeface="Arial" pitchFamily="34" charset="0"/>
              </a:rPr>
              <a:t>Todas</a:t>
            </a:r>
            <a:r>
              <a:rPr lang="en-US" dirty="0" smtClean="0">
                <a:solidFill>
                  <a:srgbClr val="093678"/>
                </a:solidFill>
                <a:cs typeface="Arial" pitchFamily="34" charset="0"/>
              </a:rPr>
              <a:t> los anteriores.</a:t>
            </a:r>
          </a:p>
        </p:txBody>
      </p:sp>
      <p:sp>
        <p:nvSpPr>
          <p:cNvPr id="829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A98CD57C-3010-4283-AE06-B97EA234957B}" type="slidenum">
              <a:rPr lang="de-DE" smtClean="0">
                <a:latin typeface="Arial" charset="0"/>
              </a:rPr>
              <a:pPr>
                <a:defRPr/>
              </a:pPr>
              <a:t>27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</a:pPr>
            <a:r>
              <a:rPr lang="en-US" dirty="0" smtClean="0">
                <a:cs typeface="Arial" charset="0"/>
              </a:rPr>
              <a:t>La respuesta correcta es D.  Todas las declaraciones son correctas.</a:t>
            </a:r>
            <a:endParaRPr lang="en-US" dirty="0" smtClean="0">
              <a:solidFill>
                <a:srgbClr val="093678"/>
              </a:solidFill>
              <a:cs typeface="Arial" charset="0"/>
            </a:endParaRPr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7CEE522-AC2D-4EA1-BDCA-99D09FC8694A}" type="slidenum">
              <a:rPr lang="de-DE" smtClean="0">
                <a:latin typeface="Arial" charset="0"/>
              </a:rPr>
              <a:pPr>
                <a:defRPr/>
              </a:pPr>
              <a:t>28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  <a:defRPr/>
            </a:pPr>
            <a:r>
              <a:rPr lang="en-US" dirty="0" smtClean="0"/>
              <a:t>La sensibilización respiratoria puede llevar al asma, lo cual puede poner la vida en </a:t>
            </a:r>
            <a:r>
              <a:rPr lang="en-US" dirty="0" err="1" smtClean="0"/>
              <a:t>peligro</a:t>
            </a:r>
            <a:r>
              <a:rPr lang="en-US" dirty="0" smtClean="0"/>
              <a:t>. ¿</a:t>
            </a:r>
            <a:r>
              <a:rPr lang="en-US" dirty="0" err="1" smtClean="0"/>
              <a:t>Cuál</a:t>
            </a:r>
            <a:r>
              <a:rPr lang="en-US" dirty="0" smtClean="0"/>
              <a:t> de los siguientes síntomas </a:t>
            </a:r>
            <a:r>
              <a:rPr lang="en-US" u="sng" dirty="0" smtClean="0"/>
              <a:t>no</a:t>
            </a:r>
            <a:r>
              <a:rPr lang="en-US" dirty="0" smtClean="0"/>
              <a:t> es un síntoma típico de una reacción de sensibilización respiratoria?</a:t>
            </a:r>
          </a:p>
          <a:p>
            <a:pPr>
              <a:spcBef>
                <a:spcPts val="595"/>
              </a:spcBef>
              <a:defRPr/>
            </a:pPr>
            <a:endParaRPr lang="en-US" dirty="0" smtClean="0"/>
          </a:p>
          <a:p>
            <a:pPr marL="226434" indent="-226434">
              <a:spcBef>
                <a:spcPts val="595"/>
              </a:spcBef>
              <a:buAutoNum type="alphaUcPeriod"/>
              <a:defRPr/>
            </a:pPr>
            <a:r>
              <a:rPr lang="en-US" dirty="0" smtClean="0"/>
              <a:t>formación de ampollas en la piel</a:t>
            </a:r>
          </a:p>
          <a:p>
            <a:pPr marL="226434" indent="-226434">
              <a:spcBef>
                <a:spcPts val="595"/>
              </a:spcBef>
              <a:buAutoNum type="alphaUcPeriod"/>
              <a:defRPr/>
            </a:pPr>
            <a:r>
              <a:rPr lang="en-US" dirty="0" smtClean="0"/>
              <a:t>falta de aliento</a:t>
            </a:r>
          </a:p>
          <a:p>
            <a:pPr marL="226434" indent="-226434">
              <a:spcBef>
                <a:spcPts val="595"/>
              </a:spcBef>
              <a:buAutoNum type="alphaUcPeriod"/>
              <a:defRPr/>
            </a:pPr>
            <a:r>
              <a:rPr lang="en-US" dirty="0" smtClean="0"/>
              <a:t>tos</a:t>
            </a:r>
          </a:p>
          <a:p>
            <a:pPr marL="226434" indent="-226434">
              <a:spcBef>
                <a:spcPts val="595"/>
              </a:spcBef>
              <a:buAutoNum type="alphaUcPeriod"/>
              <a:defRPr/>
            </a:pPr>
            <a:r>
              <a:rPr lang="en-US" dirty="0" smtClean="0"/>
              <a:t>opresión del pecho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233A2D8-BBE7-4433-BA19-A878D2198DA6}" type="slidenum">
              <a:rPr lang="de-DE" smtClean="0">
                <a:latin typeface="Arial" charset="0"/>
              </a:rPr>
              <a:pPr>
                <a:defRPr/>
              </a:pPr>
              <a:t>29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¿Cuál de las siguientes declaraciones es </a:t>
            </a:r>
            <a:r>
              <a:rPr lang="en-US" u="sng" dirty="0" smtClean="0"/>
              <a:t>verdadera </a:t>
            </a:r>
            <a:r>
              <a:rPr lang="en-US" dirty="0" smtClean="0"/>
              <a:t>cuando se aplica aislante sellador de espuma? </a:t>
            </a:r>
          </a:p>
          <a:p>
            <a:pPr>
              <a:defRPr/>
            </a:pPr>
            <a:endParaRPr lang="en-US" dirty="0" smtClean="0"/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Lea y siga todas las instrucciones en la etiqueta.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Use ropa protectora adecuada según lo sugerido por el fabricante, incluyendo: lentes/gafas de seguridad y ropa que cubre toda la piel.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Abra ventanas</a:t>
            </a:r>
            <a:r>
              <a:rPr lang="en-US" baseline="0" dirty="0" smtClean="0">
                <a:solidFill>
                  <a:srgbClr val="093678"/>
                </a:solidFill>
              </a:rPr>
              <a:t> y </a:t>
            </a:r>
            <a:r>
              <a:rPr lang="en-US" dirty="0" smtClean="0">
                <a:solidFill>
                  <a:srgbClr val="093678"/>
                </a:solidFill>
              </a:rPr>
              <a:t>puertas</a:t>
            </a:r>
            <a:r>
              <a:rPr lang="en-US" baseline="0" dirty="0" smtClean="0">
                <a:solidFill>
                  <a:srgbClr val="093678"/>
                </a:solidFill>
              </a:rPr>
              <a:t> para ayudar a </a:t>
            </a:r>
            <a:r>
              <a:rPr lang="en-US" dirty="0" smtClean="0">
                <a:solidFill>
                  <a:srgbClr val="093678"/>
                </a:solidFill>
              </a:rPr>
              <a:t>proveer una buena ventilación según lo recomendado</a:t>
            </a:r>
            <a:r>
              <a:rPr lang="en-US" baseline="0" dirty="0" smtClean="0">
                <a:solidFill>
                  <a:srgbClr val="093678"/>
                </a:solidFill>
              </a:rPr>
              <a:t> por el fabricante</a:t>
            </a:r>
            <a:r>
              <a:rPr lang="en-US" dirty="0" smtClean="0">
                <a:solidFill>
                  <a:srgbClr val="093678"/>
                </a:solidFill>
              </a:rPr>
              <a:t>. Podrían ser </a:t>
            </a:r>
            <a:r>
              <a:rPr lang="en-US" dirty="0" err="1" smtClean="0">
                <a:solidFill>
                  <a:srgbClr val="093678"/>
                </a:solidFill>
              </a:rPr>
              <a:t>útiles</a:t>
            </a:r>
            <a:r>
              <a:rPr lang="en-US" dirty="0" smtClean="0">
                <a:solidFill>
                  <a:srgbClr val="093678"/>
                </a:solidFill>
              </a:rPr>
              <a:t> los </a:t>
            </a:r>
            <a:r>
              <a:rPr lang="en-US" dirty="0" err="1" smtClean="0">
                <a:solidFill>
                  <a:srgbClr val="093678"/>
                </a:solidFill>
              </a:rPr>
              <a:t>ventiladores</a:t>
            </a:r>
            <a:r>
              <a:rPr lang="en-US" dirty="0" smtClean="0">
                <a:solidFill>
                  <a:srgbClr val="093678"/>
                </a:solidFill>
              </a:rPr>
              <a:t>.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err="1" smtClean="0"/>
              <a:t>Todas</a:t>
            </a:r>
            <a:r>
              <a:rPr lang="en-US" dirty="0" smtClean="0"/>
              <a:t> los anteriores.</a:t>
            </a:r>
          </a:p>
          <a:p>
            <a:pPr marL="509476" indent="-509476">
              <a:buFont typeface="Wingdings" pitchFamily="2" charset="2"/>
              <a:buAutoNum type="alphaUcPeriod"/>
              <a:defRPr/>
            </a:pPr>
            <a:endParaRPr lang="en-US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solidFill>
                  <a:prstClr val="black"/>
                </a:solidFill>
                <a:latin typeface="Arial" charset="0"/>
                <a:cs typeface="Arial" charset="0"/>
              </a:rPr>
              <a:pPr/>
              <a:t>3</a:t>
            </a:fld>
            <a:endParaRPr lang="de-DE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</a:pPr>
            <a:r>
              <a:rPr lang="en-US" dirty="0" smtClean="0"/>
              <a:t>La respuesta correcta es A.  </a:t>
            </a:r>
            <a:r>
              <a:rPr lang="en-US" u="sng" dirty="0" smtClean="0"/>
              <a:t>La formación de ampollas en la </a:t>
            </a:r>
            <a:r>
              <a:rPr lang="en-US" u="sng" dirty="0" err="1" smtClean="0"/>
              <a:t>piel</a:t>
            </a:r>
            <a:r>
              <a:rPr lang="en-US" u="sng" dirty="0" smtClean="0"/>
              <a:t> </a:t>
            </a:r>
            <a:r>
              <a:rPr lang="en-US" dirty="0" smtClean="0"/>
              <a:t>no </a:t>
            </a:r>
            <a:r>
              <a:rPr lang="en-US" dirty="0" err="1" smtClean="0"/>
              <a:t>es</a:t>
            </a:r>
            <a:r>
              <a:rPr lang="en-US" dirty="0" smtClean="0"/>
              <a:t> un síntoma típico de una reacción de sensibilización respiratoria.</a:t>
            </a: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5C6A592-17F1-40B3-B0B5-BA2223A96FC9}" type="slidenum">
              <a:rPr lang="de-DE" smtClean="0">
                <a:latin typeface="Arial" charset="0"/>
              </a:rPr>
              <a:pPr>
                <a:defRPr/>
              </a:pPr>
              <a:t>30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cs typeface="Arial" pitchFamily="34" charset="0"/>
              </a:rPr>
              <a:t>Si es diagnosticado con </a:t>
            </a:r>
            <a:r>
              <a:rPr lang="en-US" dirty="0" err="1" smtClean="0">
                <a:cs typeface="Arial" pitchFamily="34" charset="0"/>
              </a:rPr>
              <a:t>sensibilización</a:t>
            </a:r>
            <a:r>
              <a:rPr lang="en-US" dirty="0" smtClean="0">
                <a:cs typeface="Arial" pitchFamily="34" charset="0"/>
              </a:rPr>
              <a:t> al lado-A (Iso), comuníquese con su proveedor de cuidados de salud. Se le podría ____________.</a:t>
            </a:r>
          </a:p>
          <a:p>
            <a:pPr>
              <a:defRPr/>
            </a:pPr>
            <a:endParaRPr lang="en-US" dirty="0" smtClean="0">
              <a:cs typeface="Arial" pitchFamily="34" charset="0"/>
            </a:endParaRPr>
          </a:p>
          <a:p>
            <a:pPr marL="226434" indent="-226434">
              <a:buAutoNum type="alphaUcPeriod"/>
              <a:defRPr/>
            </a:pPr>
            <a:r>
              <a:rPr lang="en-US" dirty="0" err="1" smtClean="0">
                <a:cs typeface="Arial" pitchFamily="34" charset="0"/>
              </a:rPr>
              <a:t>indicar</a:t>
            </a:r>
            <a:r>
              <a:rPr lang="en-US" dirty="0" smtClean="0">
                <a:cs typeface="Arial" pitchFamily="34" charset="0"/>
              </a:rPr>
              <a:t> que no trabaje con </a:t>
            </a:r>
            <a:r>
              <a:rPr lang="en-US" dirty="0" err="1" smtClean="0">
                <a:cs typeface="Arial" pitchFamily="34" charset="0"/>
              </a:rPr>
              <a:t>isocianatos</a:t>
            </a:r>
            <a:endParaRPr lang="en-US" dirty="0" smtClean="0">
              <a:cs typeface="Arial" pitchFamily="34" charset="0"/>
            </a:endParaRPr>
          </a:p>
          <a:p>
            <a:pPr marL="226434" indent="-226434">
              <a:buAutoNum type="alphaUcPeriod"/>
              <a:defRPr/>
            </a:pPr>
            <a:r>
              <a:rPr lang="en-US" dirty="0" err="1" smtClean="0">
                <a:cs typeface="Arial" pitchFamily="34" charset="0"/>
              </a:rPr>
              <a:t>pedir</a:t>
            </a:r>
            <a:r>
              <a:rPr lang="en-US" dirty="0" smtClean="0">
                <a:cs typeface="Arial" pitchFamily="34" charset="0"/>
              </a:rPr>
              <a:t> que deje de levantar equipos pesados de rocío de espuma</a:t>
            </a:r>
          </a:p>
          <a:p>
            <a:pPr marL="226434" indent="-226434">
              <a:buAutoNum type="alphaUcPeriod"/>
              <a:defRPr/>
            </a:pPr>
            <a:r>
              <a:rPr lang="en-US" dirty="0" err="1" smtClean="0">
                <a:cs typeface="Arial" pitchFamily="34" charset="0"/>
              </a:rPr>
              <a:t>indicar</a:t>
            </a:r>
            <a:r>
              <a:rPr lang="en-US" dirty="0" smtClean="0">
                <a:cs typeface="Arial" pitchFamily="34" charset="0"/>
              </a:rPr>
              <a:t> que se aísle temporariamente de otras personas hasta que se pase la </a:t>
            </a:r>
            <a:r>
              <a:rPr lang="en-US" dirty="0" err="1" smtClean="0">
                <a:cs typeface="Arial" pitchFamily="34" charset="0"/>
              </a:rPr>
              <a:t>sensibilización</a:t>
            </a:r>
            <a:endParaRPr lang="en-US" dirty="0" smtClean="0">
              <a:cs typeface="Arial" pitchFamily="34" charset="0"/>
            </a:endParaRPr>
          </a:p>
          <a:p>
            <a:pPr marL="226434" indent="-226434">
              <a:buAutoNum type="alphaUcPeriod"/>
              <a:defRPr/>
            </a:pPr>
            <a:r>
              <a:rPr lang="en-US" dirty="0" err="1" smtClean="0">
                <a:cs typeface="Arial" pitchFamily="34" charset="0"/>
              </a:rPr>
              <a:t>Ninguno</a:t>
            </a:r>
            <a:r>
              <a:rPr lang="en-US" dirty="0" smtClean="0">
                <a:cs typeface="Arial" pitchFamily="34" charset="0"/>
              </a:rPr>
              <a:t> de los anteriores</a:t>
            </a:r>
          </a:p>
          <a:p>
            <a:pPr>
              <a:defRPr/>
            </a:pPr>
            <a:endParaRPr lang="en-US" dirty="0">
              <a:cs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4A3A34-6CE8-40E3-B9A2-A712692D0190}" type="slidenum">
              <a:rPr lang="de-DE" smtClean="0">
                <a:latin typeface="Arial" charset="0"/>
              </a:rPr>
              <a:pPr>
                <a:defRPr/>
              </a:pPr>
              <a:t>31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>
                <a:cs typeface="Arial" pitchFamily="34" charset="0"/>
              </a:rPr>
              <a:t>La respuesta correcta es A. Se le podría </a:t>
            </a:r>
            <a:r>
              <a:rPr lang="en-US" u="sng" dirty="0" smtClean="0">
                <a:cs typeface="Arial" pitchFamily="34" charset="0"/>
              </a:rPr>
              <a:t>indicar que no trabaje con isocianatos </a:t>
            </a:r>
            <a:r>
              <a:rPr lang="en-US" dirty="0" smtClean="0">
                <a:cs typeface="Arial" pitchFamily="34" charset="0"/>
              </a:rPr>
              <a:t>si es diagnosticado con sensibilización al lado-A (Iso). </a:t>
            </a:r>
            <a:endParaRPr lang="en-US" dirty="0">
              <a:cs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4A3A34-6CE8-40E3-B9A2-A712692D0190}" type="slidenum">
              <a:rPr lang="de-DE" smtClean="0">
                <a:latin typeface="Arial" charset="0"/>
              </a:rPr>
              <a:pPr>
                <a:defRPr/>
              </a:pPr>
              <a:t>32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El lado-B es una mezcla de químicos, con los polioles como ingrediente principal. ¿Cuál de los siguientes químicos </a:t>
            </a:r>
            <a:r>
              <a:rPr lang="en-US" u="sng" dirty="0" smtClean="0"/>
              <a:t>no</a:t>
            </a:r>
            <a:r>
              <a:rPr lang="en-US" dirty="0" smtClean="0"/>
              <a:t> es un aditivo típico del lado-B?</a:t>
            </a:r>
          </a:p>
          <a:p>
            <a:pPr>
              <a:defRPr/>
            </a:pPr>
            <a:endParaRPr lang="en-US" dirty="0" smtClean="0"/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catalizador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retardador de llamas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acetona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agente de soplado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33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La respuesta correcta es C. </a:t>
            </a:r>
            <a:r>
              <a:rPr lang="en-US" u="sng" dirty="0" smtClean="0"/>
              <a:t>La acetona no </a:t>
            </a:r>
            <a:r>
              <a:rPr lang="en-US" dirty="0" smtClean="0"/>
              <a:t>es un típico ingrediente químico del lado-B. 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34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¿Cuál de los siguientes </a:t>
            </a:r>
            <a:r>
              <a:rPr lang="en-US" u="sng" dirty="0" smtClean="0"/>
              <a:t>no</a:t>
            </a:r>
            <a:r>
              <a:rPr lang="en-US" u="none" baseline="0" dirty="0" smtClean="0"/>
              <a:t> es </a:t>
            </a:r>
            <a:r>
              <a:rPr lang="en-US" dirty="0" smtClean="0"/>
              <a:t>un efecto de la exposición de los ojos a algunos catalizadores del lado-B? </a:t>
            </a:r>
          </a:p>
          <a:p>
            <a:pPr>
              <a:defRPr/>
            </a:pPr>
            <a:endParaRPr lang="en-US" dirty="0" smtClean="0"/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enrojecimiento o quemazón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miopía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una neblina azul o halovisión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lagrimeo</a:t>
            </a:r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35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La respuesta correcta es B. </a:t>
            </a:r>
            <a:r>
              <a:rPr lang="en-US" u="sng" dirty="0" smtClean="0"/>
              <a:t>La miopía no es </a:t>
            </a:r>
            <a:r>
              <a:rPr lang="en-US" dirty="0" smtClean="0"/>
              <a:t>un</a:t>
            </a:r>
            <a:r>
              <a:rPr lang="en-US" baseline="0" dirty="0" smtClean="0"/>
              <a:t> efecto potencial</a:t>
            </a:r>
            <a:r>
              <a:rPr lang="en-US" dirty="0" smtClean="0"/>
              <a:t> de la exposición de los ojos a algunos catalizadores del lado-B. 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911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2B4CFEF6-F1AB-4156-B18A-E10196093114}" type="slidenum">
              <a:rPr lang="de-DE" smtClean="0">
                <a:latin typeface="Arial" charset="0"/>
              </a:rPr>
              <a:pPr>
                <a:defRPr/>
              </a:pPr>
              <a:t>36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  <a:defRPr/>
            </a:pPr>
            <a:r>
              <a:rPr lang="en-US" dirty="0" smtClean="0"/>
              <a:t>¿Cuál síntoma es un posible efecto de la exposición al lado-B?</a:t>
            </a:r>
          </a:p>
          <a:p>
            <a:pPr>
              <a:spcBef>
                <a:spcPts val="595"/>
              </a:spcBef>
              <a:defRPr/>
            </a:pPr>
            <a:endParaRPr lang="en-US" dirty="0" smtClean="0"/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irritación de la piel</a:t>
            </a: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irritación los ojos</a:t>
            </a: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irritación respiratoria</a:t>
            </a: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todos los anteriores</a:t>
            </a: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9A7705D-9FEF-4BE1-9604-BF12D1DE6809}" type="slidenum">
              <a:rPr lang="de-DE" smtClean="0">
                <a:latin typeface="Arial" charset="0"/>
              </a:rPr>
              <a:pPr>
                <a:defRPr/>
              </a:pPr>
              <a:t>37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  <a:defRPr/>
            </a:pPr>
            <a:r>
              <a:rPr lang="en-US" dirty="0" smtClean="0"/>
              <a:t>La respuesta correcta es D. Todos los anteriores. </a:t>
            </a: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9A7705D-9FEF-4BE1-9604-BF12D1DE6809}" type="slidenum">
              <a:rPr lang="de-DE" smtClean="0">
                <a:latin typeface="Arial" charset="0"/>
              </a:rPr>
              <a:pPr>
                <a:defRPr/>
              </a:pPr>
              <a:t>38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 smtClean="0"/>
              <a:t>¿Cuál de las siguientes declaraciones mejor describe los controles de ingeniería? </a:t>
            </a:r>
          </a:p>
          <a:p>
            <a:pPr fontAlgn="auto">
              <a:defRPr/>
            </a:pPr>
            <a:endParaRPr lang="en-US" dirty="0" smtClean="0"/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interruptores de control en equipos de rociado de alta tecnología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cambios en el diseño del trabajo, tales como la contención y ventilación, para reducir el potencial de exposición a químicos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técnicas de rociado recomendadas para maximizar el desempeño del producto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todos los anteriores</a:t>
            </a:r>
          </a:p>
          <a:p>
            <a:pPr>
              <a:spcBef>
                <a:spcPts val="589"/>
              </a:spcBef>
              <a:defRPr/>
            </a:pPr>
            <a:endParaRPr lang="en-US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22D5F5-8603-4D66-8AEC-1D310F8A3001}" type="slidenum">
              <a:rPr lang="de-DE" smtClean="0">
                <a:latin typeface="Arial" charset="0"/>
              </a:rPr>
              <a:pPr>
                <a:defRPr/>
              </a:pPr>
              <a:t>39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La respuesta correcta es D. </a:t>
            </a:r>
            <a:r>
              <a:rPr lang="en-US" u="sng" dirty="0" err="1" smtClean="0"/>
              <a:t>Todas</a:t>
            </a:r>
            <a:r>
              <a:rPr lang="en-US" u="sng" dirty="0" smtClean="0"/>
              <a:t> los anteriores. 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solidFill>
                  <a:prstClr val="black"/>
                </a:solidFill>
                <a:latin typeface="Arial" charset="0"/>
                <a:cs typeface="Arial" charset="0"/>
              </a:rPr>
              <a:pPr/>
              <a:t>4</a:t>
            </a:fld>
            <a:endParaRPr lang="de-DE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defTabSz="905735">
              <a:defRPr/>
            </a:pPr>
            <a:r>
              <a:rPr lang="en-US" dirty="0" smtClean="0"/>
              <a:t>La respuesta correcta es B. Los controles de ingeniería son </a:t>
            </a:r>
            <a:r>
              <a:rPr lang="en-US" u="sng" dirty="0" smtClean="0">
                <a:solidFill>
                  <a:srgbClr val="00B050"/>
                </a:solidFill>
              </a:rPr>
              <a:t>cambios en el diseño del trabajo, tales como la contención y la ventilación, para reducir el potencial de exposición a químicos. </a:t>
            </a:r>
          </a:p>
          <a:p>
            <a:pPr fontAlgn="auto">
              <a:defRPr/>
            </a:pPr>
            <a:endParaRPr lang="en-US" dirty="0" smtClean="0"/>
          </a:p>
          <a:p>
            <a:pPr>
              <a:spcBef>
                <a:spcPts val="589"/>
              </a:spcBef>
              <a:defRPr/>
            </a:pPr>
            <a:endParaRPr lang="en-US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22D5F5-8603-4D66-8AEC-1D310F8A3001}" type="slidenum">
              <a:rPr lang="de-DE" smtClean="0">
                <a:latin typeface="Arial" charset="0"/>
              </a:rPr>
              <a:pPr>
                <a:defRPr/>
              </a:pPr>
              <a:t>40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89"/>
              </a:spcBef>
              <a:defRPr/>
            </a:pPr>
            <a:r>
              <a:rPr lang="en-US" dirty="0"/>
              <a:t>¿Cuándo es el mejor momento para planificar los controles de ingeniería?</a:t>
            </a:r>
            <a:br>
              <a:rPr lang="en-US" dirty="0"/>
            </a:br>
            <a:endParaRPr lang="en-US" dirty="0"/>
          </a:p>
          <a:p>
            <a:pPr marL="224306" indent="-224306">
              <a:spcBef>
                <a:spcPts val="589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poco después de rociar su primer kit de baja presión para que esté familiarizado con el trabajo</a:t>
            </a:r>
            <a:endParaRPr lang="en-US" dirty="0"/>
          </a:p>
          <a:p>
            <a:pPr marL="224306" indent="-224306">
              <a:spcBef>
                <a:spcPts val="589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antes de empezar a trabajar</a:t>
            </a:r>
            <a:endParaRPr lang="en-US" dirty="0"/>
          </a:p>
          <a:p>
            <a:pPr marL="224306" indent="-224306">
              <a:spcBef>
                <a:spcPts val="589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al </a:t>
            </a:r>
            <a:r>
              <a:rPr lang="en-US" dirty="0"/>
              <a:t>final del primer día</a:t>
            </a:r>
          </a:p>
          <a:p>
            <a:pPr marL="224306" indent="-224306">
              <a:spcBef>
                <a:spcPts val="589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ninguno de los anteriores</a:t>
            </a:r>
            <a:endParaRPr lang="en-US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22D5F5-8603-4D66-8AEC-1D310F8A3001}" type="slidenum">
              <a:rPr lang="de-DE" smtClean="0">
                <a:latin typeface="Arial" charset="0"/>
              </a:rPr>
              <a:pPr>
                <a:defRPr/>
              </a:pPr>
              <a:t>41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89"/>
              </a:spcBef>
              <a:defRPr/>
            </a:pPr>
            <a:r>
              <a:rPr lang="en-US" dirty="0" smtClean="0"/>
              <a:t>La respuesta correcta es B. El mejor momento para planificar los controles de ingeniería </a:t>
            </a:r>
            <a:r>
              <a:rPr lang="en-US" baseline="0" dirty="0" smtClean="0"/>
              <a:t>es</a:t>
            </a:r>
            <a:r>
              <a:rPr lang="en-US" u="sng" baseline="0" dirty="0" smtClean="0"/>
              <a:t> antes de empezar a trabajar. </a:t>
            </a:r>
            <a:endParaRPr lang="en-US" u="sng" dirty="0"/>
          </a:p>
        </p:txBody>
      </p:sp>
      <p:sp>
        <p:nvSpPr>
          <p:cNvPr id="952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422D5F5-8603-4D66-8AEC-1D310F8A3001}" type="slidenum">
              <a:rPr lang="de-DE" smtClean="0">
                <a:latin typeface="Arial" charset="0"/>
              </a:rPr>
              <a:pPr>
                <a:defRPr/>
              </a:pPr>
              <a:t>42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defRPr/>
            </a:pPr>
            <a:r>
              <a:rPr lang="en-US" dirty="0" smtClean="0"/>
              <a:t>Los trabajos de climatización podrían realizarse en espacios confinados como los áticos y semisótanos. ¿Cuál de las siguientes declaraciones </a:t>
            </a:r>
            <a:r>
              <a:rPr lang="en-US" u="sng" dirty="0" smtClean="0"/>
              <a:t>no</a:t>
            </a:r>
            <a:r>
              <a:rPr lang="en-US" dirty="0" smtClean="0"/>
              <a:t> es cierta?</a:t>
            </a:r>
          </a:p>
          <a:p>
            <a:pPr fontAlgn="auto">
              <a:defRPr/>
            </a:pPr>
            <a:endParaRPr lang="en-US" dirty="0" smtClean="0">
              <a:solidFill>
                <a:srgbClr val="093678"/>
              </a:solidFill>
            </a:endParaRP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Ventile los espacios confinados.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No se requiere un respirador cuando se rocía un kit SPF de baja presión de dos componentes en un espacio confinado. 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Los ventiladores pueden ayudar a mejorar la ventilación y a dispersar vapores.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Consulte con el fabricante del producto SPF para determinar cuánto tiempo debe ventilar el área de rociado después de dejar de rociar. </a:t>
            </a:r>
          </a:p>
          <a:p>
            <a:pPr>
              <a:spcBef>
                <a:spcPts val="595"/>
              </a:spcBef>
            </a:pPr>
            <a:endParaRPr lang="en-US" dirty="0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32453FA-2AFF-465A-A583-A2E758FAF92F}" type="slidenum">
              <a:rPr lang="de-DE" smtClean="0">
                <a:latin typeface="Arial" charset="0"/>
              </a:rPr>
              <a:pPr>
                <a:defRPr/>
              </a:pPr>
              <a:t>43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5"/>
              </a:spcBef>
            </a:pPr>
            <a:r>
              <a:rPr lang="en-US" dirty="0" smtClean="0"/>
              <a:t>La</a:t>
            </a:r>
            <a:r>
              <a:rPr lang="en-US" baseline="0" dirty="0" smtClean="0"/>
              <a:t> respuesta correcta es B. Se recomienda el uso de un equipo de protección personal adecuado, incluido un respirador aprobado </a:t>
            </a:r>
            <a:r>
              <a:rPr lang="en-US" u="none" baseline="0" dirty="0" smtClean="0"/>
              <a:t>cuando</a:t>
            </a:r>
            <a:r>
              <a:rPr lang="en-US" baseline="0" dirty="0" smtClean="0"/>
              <a:t> se rocía un kit SPF de baja presión de dos componentes en un espacio confinado. </a:t>
            </a:r>
            <a:endParaRPr lang="en-US" dirty="0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32453FA-2AFF-465A-A583-A2E758FAF92F}" type="slidenum">
              <a:rPr lang="de-DE" smtClean="0">
                <a:latin typeface="Arial" charset="0"/>
              </a:rPr>
              <a:pPr>
                <a:defRPr/>
              </a:pPr>
              <a:t>44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s-ES_tradnl" sz="1100" dirty="0"/>
              <a:t>¿Cuál de los siguientes es un tema a charlar cuando se revisa el plan de seguridad con el propietario o administrador del edificio y otros trabajadores? </a:t>
            </a:r>
          </a:p>
          <a:p>
            <a:pPr fontAlgn="auto">
              <a:defRPr/>
            </a:pPr>
            <a:endParaRPr lang="es-ES_tradnl" sz="1100" dirty="0"/>
          </a:p>
          <a:p>
            <a:pPr marL="226434" indent="-226434">
              <a:buFont typeface="Arial"/>
              <a:buAutoNum type="alphaUcPeriod"/>
              <a:defRPr/>
            </a:pPr>
            <a:r>
              <a:rPr lang="es-ES_tradnl" sz="1100" dirty="0"/>
              <a:t>¿Quién estará en el lugar de trabajo?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s-ES_tradnl" sz="1100" dirty="0"/>
              <a:t>¿Qué medidas de seguridad se tomarán?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s-ES_tradnl" sz="1100" dirty="0"/>
              <a:t>¿Cuándo recomienda el fabricante del producto que los propietarios u ocupantes pueden reingresar después de completar el rociado?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s-ES_tradnl" sz="1100" dirty="0"/>
              <a:t>Todos los anteriores</a:t>
            </a:r>
          </a:p>
          <a:p>
            <a:pPr>
              <a:defRPr/>
            </a:pPr>
            <a:endParaRPr lang="es-ES_tradnl" sz="1100" dirty="0"/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88EDC14-3454-409C-BA12-EA47463FFF31}" type="slidenum">
              <a:rPr lang="de-DE" smtClean="0">
                <a:latin typeface="Arial" charset="0"/>
              </a:rPr>
              <a:pPr>
                <a:defRPr/>
              </a:pPr>
              <a:t>45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sz="1100" dirty="0"/>
              <a:t>La respuesta correcta es D. </a:t>
            </a:r>
            <a:r>
              <a:rPr lang="en-US" sz="1100" u="sng" dirty="0"/>
              <a:t>Es importante hablar de todos los temas anteriores</a:t>
            </a:r>
            <a:r>
              <a:rPr lang="en-US" sz="1100" dirty="0"/>
              <a:t> cuando se revisa el plan de seguridad. </a:t>
            </a:r>
          </a:p>
        </p:txBody>
      </p:sp>
      <p:sp>
        <p:nvSpPr>
          <p:cNvPr id="993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888EDC14-3454-409C-BA12-EA47463FFF31}" type="slidenum">
              <a:rPr lang="de-DE" smtClean="0">
                <a:latin typeface="Arial" charset="0"/>
              </a:rPr>
              <a:pPr>
                <a:defRPr/>
              </a:pPr>
              <a:t>46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defRPr/>
            </a:pPr>
            <a:r>
              <a:rPr lang="en-US" dirty="0" smtClean="0">
                <a:solidFill>
                  <a:schemeClr val="tx2"/>
                </a:solidFill>
              </a:rPr>
              <a:t>¿</a:t>
            </a:r>
            <a:r>
              <a:rPr lang="en-US" dirty="0" err="1" smtClean="0">
                <a:solidFill>
                  <a:schemeClr val="tx2"/>
                </a:solidFill>
              </a:rPr>
              <a:t>Cuánto</a:t>
            </a:r>
            <a:r>
              <a:rPr lang="en-US" dirty="0" smtClean="0">
                <a:solidFill>
                  <a:schemeClr val="tx2"/>
                </a:solidFill>
              </a:rPr>
              <a:t> tiempo deberían</a:t>
            </a:r>
            <a:r>
              <a:rPr lang="en-US" baseline="0" dirty="0" smtClean="0">
                <a:solidFill>
                  <a:schemeClr val="tx2"/>
                </a:solidFill>
              </a:rPr>
              <a:t> esperar típicamente los </a:t>
            </a:r>
            <a:r>
              <a:rPr lang="en-US" dirty="0" smtClean="0">
                <a:solidFill>
                  <a:schemeClr val="tx2"/>
                </a:solidFill>
              </a:rPr>
              <a:t>ocupantes antes de reingresar después de una aplicación SPF de baja presión de dos componentes?</a:t>
            </a:r>
          </a:p>
          <a:p>
            <a:pPr fontAlgn="auto"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hasta que todo el polvo de la espuma se haya asentado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>
                <a:solidFill>
                  <a:srgbClr val="002060"/>
                </a:solidFill>
              </a:rPr>
              <a:t>consulte con el fabricante, ya que el tiempo de reingreso puede variar (algunos fabricantes recomiendan un tiempo de reingreso de una hora)</a:t>
            </a:r>
            <a:endParaRPr lang="en-US" dirty="0">
              <a:solidFill>
                <a:schemeClr val="tx2"/>
              </a:solidFill>
            </a:endParaRP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una semana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48 horas</a:t>
            </a:r>
          </a:p>
          <a:p>
            <a:endParaRPr lang="en-US" u="sng" dirty="0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47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/>
              <a:t>La respuesta correcta es B.  </a:t>
            </a:r>
            <a:r>
              <a:rPr lang="en-US" u="sng" dirty="0" smtClean="0"/>
              <a:t>Consulte con el fabricante</a:t>
            </a:r>
            <a:r>
              <a:rPr lang="en-US" dirty="0" smtClean="0"/>
              <a:t> del producto para obtener consejos sobre cuándo permitir el reingreso a los ocupantes después de una aplicación SPF de </a:t>
            </a:r>
            <a:r>
              <a:rPr lang="en-US" baseline="0" dirty="0" smtClean="0">
                <a:latin typeface="+mn-lt"/>
              </a:rPr>
              <a:t>baja</a:t>
            </a:r>
            <a:r>
              <a:rPr lang="en-US" dirty="0" smtClean="0">
                <a:latin typeface="+mn-lt"/>
              </a:rPr>
              <a:t> </a:t>
            </a:r>
            <a:r>
              <a:rPr lang="en-US" baseline="0" dirty="0" smtClean="0">
                <a:latin typeface="+mn-lt"/>
              </a:rPr>
              <a:t>presión de dos </a:t>
            </a:r>
            <a:r>
              <a:rPr lang="en-US" dirty="0" smtClean="0">
                <a:latin typeface="+mn-lt"/>
              </a:rPr>
              <a:t>componentes en interiores. </a:t>
            </a:r>
            <a:r>
              <a:rPr lang="en-US" u="sng" dirty="0" smtClean="0">
                <a:latin typeface="+mn-lt"/>
              </a:rPr>
              <a:t>Aunque</a:t>
            </a:r>
            <a:r>
              <a:rPr lang="en-US" u="sng" baseline="0" dirty="0" smtClean="0">
                <a:latin typeface="+mn-lt"/>
              </a:rPr>
              <a:t> el tiempo de reingreso puede variar dependiendo de un número de factores, algunos fabricantes recomiendan un tiempo de reingreso de </a:t>
            </a:r>
            <a:r>
              <a:rPr lang="en-US" u="sng" baseline="0" smtClean="0">
                <a:latin typeface="+mn-lt"/>
              </a:rPr>
              <a:t>una hora. </a:t>
            </a:r>
            <a:endParaRPr lang="en-US" u="sng" dirty="0" smtClean="0">
              <a:latin typeface="+mn-lt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48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defRPr/>
            </a:pPr>
            <a:r>
              <a:rPr lang="en-US" dirty="0" smtClean="0">
                <a:solidFill>
                  <a:schemeClr val="tx2"/>
                </a:solidFill>
              </a:rPr>
              <a:t>_____________ es un ejemplo de cómo preparar el área de rociado antes de aplicar un SPF de baja presión de dos componentes. </a:t>
            </a:r>
          </a:p>
          <a:p>
            <a:pPr fontAlgn="auto">
              <a:defRPr/>
            </a:pPr>
            <a:endParaRPr lang="en-US" dirty="0" smtClean="0">
              <a:solidFill>
                <a:schemeClr val="tx2"/>
              </a:solidFill>
            </a:endParaRP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Aplicar controles de ingeniería, como contención y ventilación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Apagar fuentes de ignición 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Proteger las superficies de posible sobre-rociado.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>
                <a:solidFill>
                  <a:schemeClr val="tx2"/>
                </a:solidFill>
              </a:rPr>
              <a:t>Todos los anteriores</a:t>
            </a:r>
          </a:p>
          <a:p>
            <a:endParaRPr lang="en-US" u="sng" dirty="0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49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¿Cuál de los siguientes </a:t>
            </a:r>
            <a:r>
              <a:rPr lang="en-US" u="sng" dirty="0" smtClean="0"/>
              <a:t>no</a:t>
            </a:r>
            <a:r>
              <a:rPr lang="en-US" dirty="0" smtClean="0"/>
              <a:t> es un típico uso para los kits/sistemas SPF de baja presión? </a:t>
            </a:r>
          </a:p>
          <a:p>
            <a:pPr>
              <a:defRPr/>
            </a:pPr>
            <a:endParaRPr lang="en-US" dirty="0" smtClean="0"/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Mejorar el aislante primario para rellenar pequeños huecos y grietas.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Aislar y sellar al aire áticos y semisótanos.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Sellar alrededor de viguetas de borda, trabajo de conductos y cañerías.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Aislar grandes superficies de techado. </a:t>
            </a:r>
          </a:p>
          <a:p>
            <a:pPr marL="509476" indent="-509476">
              <a:buFont typeface="Wingdings" pitchFamily="2" charset="2"/>
              <a:buAutoNum type="alphaUcPeriod"/>
              <a:defRPr/>
            </a:pPr>
            <a:endParaRPr lang="en-US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solidFill>
                  <a:prstClr val="black"/>
                </a:solidFill>
                <a:latin typeface="Arial" charset="0"/>
                <a:cs typeface="Arial" charset="0"/>
              </a:rPr>
              <a:pPr/>
              <a:t>5</a:t>
            </a:fld>
            <a:endParaRPr lang="de-DE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fontAlgn="auto">
              <a:defRPr/>
            </a:pPr>
            <a:r>
              <a:rPr lang="en-US" dirty="0" smtClean="0">
                <a:solidFill>
                  <a:schemeClr val="tx2"/>
                </a:solidFill>
              </a:rPr>
              <a:t>La respuesta correcta es D. </a:t>
            </a:r>
            <a:r>
              <a:rPr lang="en-US" u="sng" dirty="0" smtClean="0">
                <a:solidFill>
                  <a:schemeClr val="tx2"/>
                </a:solidFill>
              </a:rPr>
              <a:t>Todos los ejemplos anteriores </a:t>
            </a:r>
            <a:r>
              <a:rPr lang="en-US" dirty="0" smtClean="0">
                <a:solidFill>
                  <a:schemeClr val="tx2"/>
                </a:solidFill>
              </a:rPr>
              <a:t>son ejemplos de cómo preparar el área de rociado antes de aplicar un SPF de baja presión de dos componentes. </a:t>
            </a:r>
            <a:endParaRPr lang="en-US" u="sng" dirty="0" smtClean="0"/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D0E1D7D-554C-4C5C-A4DC-F1983EB45AF6}" type="slidenum">
              <a:rPr lang="de-DE" smtClean="0">
                <a:latin typeface="Arial" charset="0"/>
              </a:rPr>
              <a:pPr>
                <a:defRPr/>
              </a:pPr>
              <a:t>50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dirty="0" smtClean="0"/>
              <a:t>Un EPP usado típicamente durante una aplicación SPF de baja presión de dos componentes incluye _____.</a:t>
            </a:r>
          </a:p>
          <a:p>
            <a:pPr marL="0" lvl="1">
              <a:defRPr/>
            </a:pPr>
            <a:endParaRPr lang="en-US" dirty="0" smtClean="0"/>
          </a:p>
          <a:p>
            <a:pPr marL="226434" lvl="1" indent="-226434">
              <a:buFontTx/>
              <a:buAutoNum type="alphaUcPeriod"/>
              <a:defRPr/>
            </a:pPr>
            <a:r>
              <a:rPr lang="en-US" dirty="0" smtClean="0"/>
              <a:t>ropa protectora y guantes</a:t>
            </a:r>
          </a:p>
          <a:p>
            <a:pPr marL="226434" lvl="1" indent="-226434">
              <a:buFontTx/>
              <a:buAutoNum type="alphaUcPeriod"/>
              <a:defRPr/>
            </a:pPr>
            <a:r>
              <a:rPr lang="en-US" dirty="0" smtClean="0"/>
              <a:t>ropa protectora, guantes y protección para los oídos</a:t>
            </a:r>
          </a:p>
          <a:p>
            <a:pPr marL="226434" lvl="1" indent="-226434">
              <a:buFontTx/>
              <a:buAutoNum type="alphaUcPeriod"/>
              <a:defRPr/>
            </a:pPr>
            <a:r>
              <a:rPr lang="en-US" dirty="0" smtClean="0"/>
              <a:t>protección para los oídos y </a:t>
            </a:r>
            <a:r>
              <a:rPr lang="en-US" dirty="0" err="1" smtClean="0"/>
              <a:t>respiratoria</a:t>
            </a:r>
            <a:endParaRPr lang="en-US" dirty="0" smtClean="0"/>
          </a:p>
          <a:p>
            <a:pPr marL="226434" lvl="1" indent="-226434">
              <a:buFontTx/>
              <a:buAutoNum type="alphaUcPeriod"/>
              <a:defRPr/>
            </a:pPr>
            <a:r>
              <a:rPr lang="en-US" dirty="0" err="1" smtClean="0"/>
              <a:t>ropa</a:t>
            </a:r>
            <a:r>
              <a:rPr lang="en-US" dirty="0" smtClean="0"/>
              <a:t> protectora, guantes, protección para los ojos y protección respiratoria</a:t>
            </a:r>
          </a:p>
          <a:p>
            <a:pPr marL="0" lvl="1">
              <a:spcBef>
                <a:spcPts val="595"/>
              </a:spcBef>
            </a:pPr>
            <a:endParaRPr lang="en-US" dirty="0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31AC137-EC57-4225-B8F1-13769A76EA2A}" type="slidenum">
              <a:rPr lang="de-DE" smtClean="0">
                <a:latin typeface="Arial" charset="0"/>
              </a:rPr>
              <a:pPr>
                <a:defRPr/>
              </a:pPr>
              <a:t>51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>
              <a:defRPr/>
            </a:pPr>
            <a:r>
              <a:rPr lang="en-US" dirty="0" smtClean="0"/>
              <a:t>La respuesta correcta es D. Un EPP usado durante una aplicación SPF de baja</a:t>
            </a:r>
            <a:r>
              <a:rPr lang="en-US" baseline="0" dirty="0" smtClean="0"/>
              <a:t> presión</a:t>
            </a:r>
            <a:r>
              <a:rPr lang="en-US" dirty="0" smtClean="0"/>
              <a:t> de dos componentes incluye </a:t>
            </a:r>
            <a:r>
              <a:rPr lang="en-US" u="sng" dirty="0" smtClean="0"/>
              <a:t>ropa p</a:t>
            </a:r>
            <a:r>
              <a:rPr lang="en-US" u="sng" dirty="0" smtClean="0">
                <a:solidFill>
                  <a:srgbClr val="C00000"/>
                </a:solidFill>
              </a:rPr>
              <a:t>rotectora, guantes, protección para los ojos y protección respiratoria</a:t>
            </a:r>
            <a:r>
              <a:rPr lang="en-US" sz="1000" u="sng" dirty="0"/>
              <a:t>.</a:t>
            </a:r>
            <a:endParaRPr lang="en-US" u="sng" dirty="0" smtClean="0"/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31AC137-EC57-4225-B8F1-13769A76EA2A}" type="slidenum">
              <a:rPr lang="de-DE" smtClean="0">
                <a:latin typeface="Arial" charset="0"/>
              </a:rPr>
              <a:pPr>
                <a:defRPr/>
              </a:pPr>
              <a:t>52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Las siguientes declaraciones sobre el uso de un respirador cuando se </a:t>
            </a:r>
            <a:r>
              <a:rPr lang="en-US" dirty="0" err="1"/>
              <a:t>aplica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SPF de baja presión de dos componentes son verídicas con la </a:t>
            </a:r>
            <a:r>
              <a:rPr lang="en-US" u="sng" dirty="0"/>
              <a:t>excepción de</a:t>
            </a:r>
            <a:r>
              <a:rPr lang="en-US" dirty="0"/>
              <a:t>:</a:t>
            </a:r>
          </a:p>
          <a:p>
            <a:pPr fontAlgn="auto">
              <a:defRPr/>
            </a:pPr>
            <a:endParaRPr lang="en-US" dirty="0"/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Los fabricantes recomiendan que use un respirador purificador de aire (APR) </a:t>
            </a:r>
            <a:r>
              <a:rPr lang="en-US" u="sng" dirty="0"/>
              <a:t>cada vez</a:t>
            </a:r>
            <a:r>
              <a:rPr lang="en-US" dirty="0"/>
              <a:t> que está rociando con </a:t>
            </a:r>
            <a:r>
              <a:rPr lang="en-US" dirty="0" err="1"/>
              <a:t>una</a:t>
            </a:r>
            <a:r>
              <a:rPr lang="en-US" dirty="0"/>
              <a:t> SPF de baja presión de dos componentes.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No se requieren guantes y ropa protectora cuando se usa un respirador purificador de aire (APR).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Los </a:t>
            </a:r>
            <a:r>
              <a:rPr lang="en-US" dirty="0" err="1"/>
              <a:t>tipos</a:t>
            </a:r>
            <a:r>
              <a:rPr lang="en-US" dirty="0"/>
              <a:t> de respiradores usados en las aplicaciones de baja presión de dos componentes incluyen APR de media máscara, APR de máscara completa y respiradores purificadores de aire forzado (PARP).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/>
              <a:t>OSHA estableció un Estándar de </a:t>
            </a:r>
            <a:r>
              <a:rPr lang="en-US" dirty="0" err="1"/>
              <a:t>protección</a:t>
            </a:r>
            <a:r>
              <a:rPr lang="en-US" dirty="0"/>
              <a:t> </a:t>
            </a:r>
            <a:r>
              <a:rPr lang="en-US" dirty="0" err="1"/>
              <a:t>respiratoria</a:t>
            </a:r>
            <a:r>
              <a:rPr lang="en-US" dirty="0"/>
              <a:t> para regular el uso de los respiradores en el lugar del trabajo. </a:t>
            </a:r>
          </a:p>
          <a:p>
            <a:pPr>
              <a:spcBef>
                <a:spcPts val="595"/>
              </a:spcBef>
              <a:defRPr/>
            </a:pPr>
            <a:endParaRPr lang="en-US" dirty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E4213E6-582D-4367-B049-1BD10B0DD1BF}" type="slidenum">
              <a:rPr lang="de-DE" smtClean="0">
                <a:latin typeface="Arial" charset="0"/>
              </a:rPr>
              <a:pPr>
                <a:defRPr/>
              </a:pPr>
              <a:t>53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226434" indent="-226434">
              <a:defRPr/>
            </a:pPr>
            <a:r>
              <a:rPr lang="en-US" dirty="0"/>
              <a:t>La respuesta correcta es B. </a:t>
            </a:r>
            <a:r>
              <a:rPr lang="en-US" b="1" u="sng" dirty="0"/>
              <a:t>OSHA </a:t>
            </a:r>
            <a:r>
              <a:rPr lang="en-US" u="sng" dirty="0"/>
              <a:t>requiere el uso de guantes de ropa protectora cuando se usa un respirado purificador de aire (APR)</a:t>
            </a:r>
          </a:p>
          <a:p>
            <a:pPr>
              <a:spcBef>
                <a:spcPts val="595"/>
              </a:spcBef>
              <a:defRPr/>
            </a:pPr>
            <a:endParaRPr lang="en-US" dirty="0"/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E4213E6-582D-4367-B049-1BD10B0DD1BF}" type="slidenum">
              <a:rPr lang="de-DE" smtClean="0">
                <a:latin typeface="Arial" charset="0"/>
              </a:rPr>
              <a:pPr>
                <a:defRPr/>
              </a:pPr>
              <a:t>54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95"/>
              </a:spcBef>
              <a:defRPr/>
            </a:pPr>
            <a:r>
              <a:rPr lang="en-US" dirty="0" smtClean="0"/>
              <a:t>Se cambian los cartuchos APR y PARP _____ para prevenir la penetración de químicos.</a:t>
            </a:r>
          </a:p>
          <a:p>
            <a:pPr>
              <a:spcBef>
                <a:spcPts val="595"/>
              </a:spcBef>
              <a:defRPr/>
            </a:pPr>
            <a:endParaRPr lang="en-US" dirty="0" smtClean="0"/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Cuando desarrollan</a:t>
            </a:r>
            <a:r>
              <a:rPr lang="en-US" baseline="0" dirty="0" smtClean="0"/>
              <a:t> un olor desagradable</a:t>
            </a:r>
            <a:endParaRPr lang="en-US" dirty="0" smtClean="0"/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anualmente</a:t>
            </a:r>
            <a:r>
              <a:rPr lang="en-US" baseline="0" dirty="0" smtClean="0"/>
              <a:t> </a:t>
            </a: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de acuerdo con el cronograma de intercambio de cartuchos del empleador</a:t>
            </a:r>
          </a:p>
          <a:p>
            <a:pPr marL="226434" indent="-226434">
              <a:spcBef>
                <a:spcPts val="595"/>
              </a:spcBef>
              <a:buFont typeface="Wingdings" pitchFamily="2" charset="2"/>
              <a:buAutoNum type="alphaUcPeriod"/>
              <a:defRPr/>
            </a:pPr>
            <a:r>
              <a:rPr lang="en-US" dirty="0" smtClean="0"/>
              <a:t>una vez al mes</a:t>
            </a:r>
            <a:endParaRPr lang="en-US" dirty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BBF0BDA-D0CD-4A69-8759-272A84FD8E52}" type="slidenum">
              <a:rPr lang="de-DE" smtClean="0">
                <a:latin typeface="Arial" charset="0"/>
              </a:rPr>
              <a:pPr>
                <a:defRPr/>
              </a:pPr>
              <a:t>55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defTabSz="905735">
              <a:spcBef>
                <a:spcPts val="595"/>
              </a:spcBef>
              <a:defRPr/>
            </a:pPr>
            <a:r>
              <a:rPr lang="en-US" dirty="0" smtClean="0"/>
              <a:t>La respuesta correcta</a:t>
            </a:r>
            <a:r>
              <a:rPr lang="en-US" baseline="0" dirty="0" smtClean="0"/>
              <a:t> es C. </a:t>
            </a:r>
            <a:r>
              <a:rPr lang="en-US" dirty="0" smtClean="0"/>
              <a:t>Los cartuchos de los respiradores purificadores de aire y los respiradores purificadores de aire forzado se cambian </a:t>
            </a:r>
            <a:r>
              <a:rPr lang="en-US" u="sng" dirty="0" smtClean="0"/>
              <a:t>de acuerdo con el </a:t>
            </a:r>
            <a:r>
              <a:rPr lang="en-US" u="sng" dirty="0" err="1" smtClean="0"/>
              <a:t>cronograma</a:t>
            </a:r>
            <a:r>
              <a:rPr lang="en-US" u="sng" dirty="0" smtClean="0"/>
              <a:t> de </a:t>
            </a:r>
            <a:r>
              <a:rPr lang="en-US" u="sng" dirty="0" err="1" smtClean="0"/>
              <a:t>intercambio</a:t>
            </a:r>
            <a:r>
              <a:rPr lang="en-US" u="sng" dirty="0" smtClean="0"/>
              <a:t> de </a:t>
            </a:r>
            <a:r>
              <a:rPr lang="en-US" u="sng" dirty="0" err="1" smtClean="0"/>
              <a:t>cartuchos</a:t>
            </a:r>
            <a:r>
              <a:rPr lang="en-US" u="sng" dirty="0" smtClean="0"/>
              <a:t> del </a:t>
            </a:r>
            <a:r>
              <a:rPr lang="en-US" u="sng" dirty="0" err="1" smtClean="0"/>
              <a:t>empleador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evitar la penetración química.</a:t>
            </a:r>
          </a:p>
          <a:p>
            <a:pPr>
              <a:spcBef>
                <a:spcPts val="595"/>
              </a:spcBef>
              <a:defRPr/>
            </a:pPr>
            <a:endParaRPr lang="en-US" dirty="0"/>
          </a:p>
        </p:txBody>
      </p:sp>
      <p:sp>
        <p:nvSpPr>
          <p:cNvPr id="1095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BBF0BDA-D0CD-4A69-8759-272A84FD8E52}" type="slidenum">
              <a:rPr lang="de-DE" smtClean="0">
                <a:latin typeface="Arial" charset="0"/>
              </a:rPr>
              <a:pPr>
                <a:defRPr/>
              </a:pPr>
              <a:t>56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lvl="1">
              <a:defRPr/>
            </a:pPr>
            <a:r>
              <a:rPr lang="en-US" dirty="0" smtClean="0"/>
              <a:t>Cuando usa un respirador ajustado, es</a:t>
            </a:r>
            <a:r>
              <a:rPr lang="en-US" baseline="0" dirty="0" smtClean="0"/>
              <a:t> importante que el </a:t>
            </a:r>
            <a:r>
              <a:rPr lang="en-US" dirty="0" smtClean="0"/>
              <a:t>usuario del respirador realice una verificación del sello del usuario _________.</a:t>
            </a:r>
          </a:p>
          <a:p>
            <a:pPr marL="0" lvl="1">
              <a:defRPr/>
            </a:pPr>
            <a:endParaRPr lang="en-US" dirty="0" smtClean="0"/>
          </a:p>
          <a:p>
            <a:pPr marL="226434" lvl="1" indent="-226434">
              <a:buFont typeface="Arial" pitchFamily="34" charset="0"/>
              <a:buAutoNum type="alphaUcPeriod"/>
              <a:defRPr/>
            </a:pPr>
            <a:r>
              <a:rPr lang="en-US" dirty="0" smtClean="0"/>
              <a:t>cada vez que se usa el respirador</a:t>
            </a:r>
          </a:p>
          <a:p>
            <a:pPr marL="226434" lvl="1" indent="-226434">
              <a:buFont typeface="Arial" pitchFamily="34" charset="0"/>
              <a:buAutoNum type="alphaUcPeriod"/>
              <a:defRPr/>
            </a:pPr>
            <a:r>
              <a:rPr lang="en-US" dirty="0" smtClean="0"/>
              <a:t>semanalmente</a:t>
            </a:r>
          </a:p>
          <a:p>
            <a:pPr marL="226434" lvl="1" indent="-226434">
              <a:buFont typeface="Arial" pitchFamily="34" charset="0"/>
              <a:buAutoNum type="alphaUcPeriod"/>
              <a:defRPr/>
            </a:pPr>
            <a:r>
              <a:rPr lang="en-US" dirty="0" smtClean="0"/>
              <a:t>anualmente</a:t>
            </a:r>
          </a:p>
          <a:p>
            <a:pPr marL="226434" lvl="1" indent="-226434">
              <a:buFont typeface="Arial" pitchFamily="34" charset="0"/>
              <a:buAutoNum type="alphaUcPeriod"/>
              <a:defRPr/>
            </a:pPr>
            <a:r>
              <a:rPr lang="en-US" dirty="0" smtClean="0"/>
              <a:t>solo si múltiples usuarios comparten el respirador</a:t>
            </a:r>
          </a:p>
          <a:p>
            <a:pPr marL="0" lvl="1">
              <a:defRPr/>
            </a:pPr>
            <a:endParaRPr lang="en-US" sz="1100" dirty="0">
              <a:solidFill>
                <a:srgbClr val="093678"/>
              </a:solidFill>
            </a:endParaRP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C4C64E-95D7-44E9-A2EF-3636BBDEBC91}" type="slidenum">
              <a:rPr lang="de-DE" smtClean="0">
                <a:latin typeface="Arial" charset="0"/>
              </a:rPr>
              <a:pPr>
                <a:defRPr/>
              </a:pPr>
              <a:t>57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lvl="1">
              <a:defRPr/>
            </a:pPr>
            <a:r>
              <a:rPr lang="en-US" dirty="0" smtClean="0"/>
              <a:t>La respuesta correcta es A. Se realiza una verificación del sello del usuario, tanto con presión positiva como presión negativa, </a:t>
            </a:r>
            <a:r>
              <a:rPr lang="en-US" u="sng" dirty="0" smtClean="0"/>
              <a:t>cada vez que se usa el respirador. </a:t>
            </a:r>
            <a:endParaRPr lang="en-US" sz="1100" u="sng" dirty="0">
              <a:solidFill>
                <a:srgbClr val="093678"/>
              </a:solidFill>
            </a:endParaRPr>
          </a:p>
        </p:txBody>
      </p:sp>
      <p:sp>
        <p:nvSpPr>
          <p:cNvPr id="1116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DC4C64E-95D7-44E9-A2EF-3636BBDEBC91}" type="slidenum">
              <a:rPr lang="de-DE" smtClean="0">
                <a:latin typeface="Arial" charset="0"/>
              </a:rPr>
              <a:pPr>
                <a:defRPr/>
              </a:pPr>
              <a:t>58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s-ES_tradnl" noProof="0" dirty="0" smtClean="0"/>
              <a:t>Para obtener instrucciones específicas de primeros auxilios para el químico con el que está trabajando, _____.</a:t>
            </a:r>
          </a:p>
          <a:p>
            <a:pPr>
              <a:defRPr/>
            </a:pPr>
            <a:endParaRPr lang="es-ES_tradnl" noProof="0" dirty="0" smtClean="0"/>
          </a:p>
          <a:p>
            <a:pPr marL="226434" indent="-226434">
              <a:buAutoNum type="alphaUcPeriod"/>
              <a:defRPr/>
            </a:pPr>
            <a:r>
              <a:rPr lang="es-ES_tradnl" noProof="0" dirty="0" smtClean="0"/>
              <a:t>consulte la Hoja de Datos de Seguridad (HDS)</a:t>
            </a:r>
          </a:p>
          <a:p>
            <a:pPr marL="226434" indent="-226434">
              <a:buAutoNum type="alphaUcPeriod"/>
              <a:defRPr/>
            </a:pPr>
            <a:r>
              <a:rPr lang="es-ES_tradnl" noProof="0" dirty="0" smtClean="0"/>
              <a:t>pregúntele a su compañero de trabajo</a:t>
            </a:r>
          </a:p>
          <a:p>
            <a:pPr marL="226434" indent="-226434">
              <a:buAutoNum type="alphaUcPeriod"/>
              <a:defRPr/>
            </a:pPr>
            <a:r>
              <a:rPr lang="es-ES_tradnl" noProof="0" dirty="0" smtClean="0"/>
              <a:t>realice una búsqueda en la computadora sobre el tema de primeros auxilios para la exposición a químicos</a:t>
            </a:r>
          </a:p>
          <a:p>
            <a:pPr marL="226434" indent="-226434">
              <a:buAutoNum type="alphaUcPeriod"/>
              <a:defRPr/>
            </a:pPr>
            <a:r>
              <a:rPr lang="es-ES_tradnl" noProof="0" dirty="0" smtClean="0"/>
              <a:t>Ninguno de los anteriores</a:t>
            </a: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BDD87C-63D6-43EA-8FF2-FBB7D198C185}" type="slidenum">
              <a:rPr lang="de-DE" smtClean="0">
                <a:latin typeface="Arial" charset="0"/>
              </a:rPr>
              <a:pPr>
                <a:defRPr/>
              </a:pPr>
              <a:t>59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La respuesta correcta es </a:t>
            </a:r>
            <a:r>
              <a:rPr lang="en-US" dirty="0" err="1" smtClean="0"/>
              <a:t>D.La</a:t>
            </a:r>
            <a:r>
              <a:rPr lang="en-US" dirty="0" smtClean="0"/>
              <a:t> SPF de baja presión generalmente </a:t>
            </a:r>
            <a:r>
              <a:rPr lang="en-US" u="sng" dirty="0" smtClean="0"/>
              <a:t>no</a:t>
            </a:r>
            <a:r>
              <a:rPr lang="en-US" dirty="0" smtClean="0"/>
              <a:t> se usa para aislar grandes superficies de techado. La SPF de alta presión está mejor adaptado para esto tipos de proyectos. </a:t>
            </a:r>
          </a:p>
          <a:p>
            <a:pPr marL="509476" indent="-509476">
              <a:buFont typeface="Wingdings" pitchFamily="2" charset="2"/>
              <a:buAutoNum type="alphaUcPeriod"/>
              <a:defRPr/>
            </a:pPr>
            <a:endParaRPr lang="en-US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solidFill>
                  <a:prstClr val="black"/>
                </a:solidFill>
                <a:latin typeface="Arial" charset="0"/>
                <a:cs typeface="Arial" charset="0"/>
              </a:rPr>
              <a:pPr/>
              <a:t>6</a:t>
            </a:fld>
            <a:endParaRPr lang="de-DE" smtClean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La respuesta correcta es A. </a:t>
            </a:r>
            <a:r>
              <a:rPr lang="en-US" u="sng" dirty="0" smtClean="0"/>
              <a:t>Consulte la </a:t>
            </a:r>
            <a:r>
              <a:rPr lang="en-US" u="sng" dirty="0" err="1" smtClean="0"/>
              <a:t>Hoja</a:t>
            </a:r>
            <a:r>
              <a:rPr lang="en-US" u="sng" dirty="0" smtClean="0"/>
              <a:t> de Datos de Seguridad </a:t>
            </a:r>
            <a:r>
              <a:rPr lang="en-US" dirty="0" smtClean="0"/>
              <a:t>para obtener instrucciones de primeros auxilios específicos para el químico con el que estará trabajando. </a:t>
            </a:r>
          </a:p>
        </p:txBody>
      </p:sp>
      <p:sp>
        <p:nvSpPr>
          <p:cNvPr id="1136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BDD87C-63D6-43EA-8FF2-FBB7D198C185}" type="slidenum">
              <a:rPr lang="de-DE" smtClean="0">
                <a:latin typeface="Arial" charset="0"/>
              </a:rPr>
              <a:pPr>
                <a:defRPr/>
              </a:pPr>
              <a:t>60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s-ES_tradnl" noProof="0" dirty="0" smtClean="0"/>
              <a:t>¿Cuál de las siguientes declaraciones </a:t>
            </a:r>
            <a:r>
              <a:rPr lang="es-ES_tradnl" u="sng" noProof="0" dirty="0" smtClean="0"/>
              <a:t>no</a:t>
            </a:r>
            <a:r>
              <a:rPr lang="es-ES_tradnl" noProof="0" dirty="0" smtClean="0"/>
              <a:t> es cierta en relación a la descomposición térmica que puede ocurrir cuando se sobrecalienta al SPF?</a:t>
            </a:r>
          </a:p>
          <a:p>
            <a:pPr fontAlgn="auto">
              <a:defRPr/>
            </a:pPr>
            <a:endParaRPr lang="es-ES_tradnl" noProof="0" dirty="0" smtClean="0"/>
          </a:p>
          <a:p>
            <a:pPr marL="226434" indent="-226434">
              <a:buFont typeface="Arial"/>
              <a:buAutoNum type="alphaUcPeriod"/>
              <a:defRPr/>
            </a:pPr>
            <a:r>
              <a:rPr lang="es-ES_tradnl" noProof="0" dirty="0" smtClean="0"/>
              <a:t>El calor emitido durante el curado puede dar como resultado chamuscado, abrasamiento y fuego. 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s-ES_tradnl" noProof="0" dirty="0" smtClean="0"/>
              <a:t>La </a:t>
            </a:r>
            <a:r>
              <a:rPr lang="en-US" noProof="0" dirty="0" smtClean="0"/>
              <a:t>espuma de </a:t>
            </a:r>
            <a:r>
              <a:rPr lang="en-US" noProof="0" dirty="0" err="1" smtClean="0"/>
              <a:t>poliuretano</a:t>
            </a:r>
            <a:r>
              <a:rPr lang="en-US" noProof="0" dirty="0" smtClean="0"/>
              <a:t> en spray</a:t>
            </a:r>
            <a:r>
              <a:rPr lang="es-ES_tradnl" noProof="0" dirty="0" smtClean="0"/>
              <a:t> de baja espuma no arderá. 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s-ES_tradnl" noProof="0" dirty="0" smtClean="0"/>
              <a:t>Podrían producirse humo y vapores. 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s-ES_tradnl" noProof="0" dirty="0" smtClean="0"/>
              <a:t>La SPF está formulada con ignífugos para satisfacer los códigos de construcción.</a:t>
            </a:r>
          </a:p>
          <a:p>
            <a:pPr>
              <a:spcBef>
                <a:spcPts val="595"/>
              </a:spcBef>
              <a:spcAft>
                <a:spcPts val="595"/>
              </a:spcAft>
              <a:defRPr/>
            </a:pPr>
            <a:endParaRPr lang="es-ES_tradnl" noProof="0" dirty="0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2ED41B-1D3B-4C95-A3E5-27D58E0B78A3}" type="slidenum">
              <a:rPr lang="de-DE" smtClean="0">
                <a:latin typeface="Arial" charset="0"/>
              </a:rPr>
              <a:pPr>
                <a:defRPr/>
              </a:pPr>
              <a:t>61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95"/>
              </a:spcBef>
              <a:spcAft>
                <a:spcPts val="595"/>
              </a:spcAft>
              <a:defRPr/>
            </a:pPr>
            <a:r>
              <a:rPr lang="en-US" dirty="0" smtClean="0"/>
              <a:t>La</a:t>
            </a:r>
            <a:r>
              <a:rPr lang="en-US" baseline="0" dirty="0" smtClean="0"/>
              <a:t> respuesta correcta es B. La espuma de </a:t>
            </a:r>
            <a:r>
              <a:rPr lang="en-US" baseline="0" dirty="0" err="1" smtClean="0"/>
              <a:t>poliuretano</a:t>
            </a:r>
            <a:r>
              <a:rPr lang="en-US" baseline="0" dirty="0" smtClean="0"/>
              <a:t> en spray </a:t>
            </a:r>
            <a:r>
              <a:rPr lang="en-US" u="sng" baseline="0" dirty="0" err="1" smtClean="0"/>
              <a:t>puede</a:t>
            </a:r>
            <a:r>
              <a:rPr lang="en-US" u="sng" baseline="0" dirty="0" smtClean="0"/>
              <a:t> </a:t>
            </a:r>
            <a:r>
              <a:rPr lang="en-US" baseline="0" dirty="0" smtClean="0"/>
              <a:t>arder si se sobrecalienta. </a:t>
            </a:r>
            <a:endParaRPr lang="en-US" dirty="0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2ED41B-1D3B-4C95-A3E5-27D58E0B78A3}" type="slidenum">
              <a:rPr lang="de-DE" smtClean="0">
                <a:latin typeface="Arial" charset="0"/>
              </a:rPr>
              <a:pPr>
                <a:defRPr/>
              </a:pPr>
              <a:t>62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 smtClean="0"/>
              <a:t>¿Cuál de las siguientes declaraciones es </a:t>
            </a:r>
            <a:r>
              <a:rPr lang="en-US" u="sng" dirty="0" smtClean="0"/>
              <a:t>verdadera</a:t>
            </a:r>
            <a:r>
              <a:rPr lang="en-US" dirty="0" smtClean="0"/>
              <a:t> en relación a las técnicas para evitar la descomposición </a:t>
            </a:r>
            <a:r>
              <a:rPr lang="en-US" dirty="0" err="1" smtClean="0"/>
              <a:t>térmica</a:t>
            </a:r>
            <a:r>
              <a:rPr lang="en-US" dirty="0" smtClean="0"/>
              <a:t> de la SPF?</a:t>
            </a:r>
          </a:p>
          <a:p>
            <a:pPr fontAlgn="auto">
              <a:defRPr/>
            </a:pPr>
            <a:endParaRPr lang="en-US" dirty="0" smtClean="0"/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err="1" smtClean="0"/>
              <a:t>Mantenga</a:t>
            </a:r>
            <a:r>
              <a:rPr lang="en-US" dirty="0" smtClean="0"/>
              <a:t> la espuma fría aumentando la velocidad de los ventiladores.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/>
              <a:t>Siga las recomendaciones del fabricante sobre el espesor de elevación y el tiempo entre pasadas.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/>
              <a:t>Aplique la espuma con el mayor espesor de elevación posible.</a:t>
            </a:r>
          </a:p>
          <a:p>
            <a:pPr marL="226434" indent="-226434">
              <a:buFont typeface="Arial"/>
              <a:buAutoNum type="alphaUcPeriod"/>
              <a:defRPr/>
            </a:pPr>
            <a:r>
              <a:rPr lang="en-US" dirty="0" smtClean="0"/>
              <a:t>Ninguno de los anteriores</a:t>
            </a:r>
          </a:p>
          <a:p>
            <a:pPr>
              <a:spcBef>
                <a:spcPts val="595"/>
              </a:spcBef>
              <a:spcAft>
                <a:spcPts val="595"/>
              </a:spcAft>
              <a:defRPr/>
            </a:pPr>
            <a:endParaRPr lang="en-US" dirty="0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2ED41B-1D3B-4C95-A3E5-27D58E0B78A3}" type="slidenum">
              <a:rPr lang="de-DE" smtClean="0">
                <a:latin typeface="Arial" charset="0"/>
              </a:rPr>
              <a:pPr>
                <a:defRPr/>
              </a:pPr>
              <a:t>63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 smtClean="0"/>
              <a:t>La respuesta correcta es B. Para evitar la descomposición térmica, </a:t>
            </a:r>
            <a:r>
              <a:rPr lang="en-US" u="sng" dirty="0" smtClean="0"/>
              <a:t>siga las recomendaciones del fabricante en relación al espesor de elevación y el tiempo entre pasadas. </a:t>
            </a:r>
          </a:p>
          <a:p>
            <a:pPr>
              <a:spcBef>
                <a:spcPts val="595"/>
              </a:spcBef>
              <a:spcAft>
                <a:spcPts val="595"/>
              </a:spcAft>
              <a:defRPr/>
            </a:pPr>
            <a:endParaRPr lang="en-US" dirty="0" smtClean="0"/>
          </a:p>
        </p:txBody>
      </p:sp>
      <p:sp>
        <p:nvSpPr>
          <p:cNvPr id="1157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2ED41B-1D3B-4C95-A3E5-27D58E0B78A3}" type="slidenum">
              <a:rPr lang="de-DE" smtClean="0">
                <a:latin typeface="Arial" charset="0"/>
              </a:rPr>
              <a:pPr>
                <a:defRPr/>
              </a:pPr>
              <a:t>64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Si ocurre un derrame, ¿cuál de las siguientes es considerada una acción apropiada?</a:t>
            </a:r>
          </a:p>
          <a:p>
            <a:pPr fontAlgn="auto">
              <a:defRPr/>
            </a:pPr>
            <a:endParaRPr lang="en-US" dirty="0"/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Identificar el material derramado.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Consultar las instrucciones del fabricante y la HDS para obtener consejos sobre la limpieza.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Con el permiso del  empleador, considerar limpiar el derrame si es de una cantidad manejable y si se cuenta con la capacitación adecuada.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 err="1"/>
              <a:t>Todas</a:t>
            </a:r>
            <a:r>
              <a:rPr lang="en-US" dirty="0"/>
              <a:t> los anteriores</a:t>
            </a:r>
          </a:p>
          <a:p>
            <a:pPr>
              <a:spcBef>
                <a:spcPts val="594"/>
              </a:spcBef>
              <a:spcAft>
                <a:spcPts val="594"/>
              </a:spcAft>
              <a:defRPr/>
            </a:pPr>
            <a:endParaRPr lang="en-US" dirty="0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B3C277C-A8F1-4FF8-80D1-8309C8DA7E59}" type="slidenum">
              <a:rPr lang="de-DE" smtClean="0">
                <a:latin typeface="Arial" charset="0"/>
              </a:rPr>
              <a:pPr>
                <a:defRPr/>
              </a:pPr>
              <a:t>65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La respuesta correcta es D. </a:t>
            </a:r>
            <a:r>
              <a:rPr lang="en-US" u="sng" dirty="0"/>
              <a:t>Todas las acciones mencionadas arriba </a:t>
            </a:r>
            <a:r>
              <a:rPr lang="en-US" dirty="0"/>
              <a:t>son apropiadas en el caso de un derrame.</a:t>
            </a:r>
            <a:endParaRPr lang="en-US" dirty="0" smtClean="0"/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BB3C277C-A8F1-4FF8-80D1-8309C8DA7E59}" type="slidenum">
              <a:rPr lang="de-DE" smtClean="0">
                <a:latin typeface="Arial" charset="0"/>
              </a:rPr>
              <a:pPr>
                <a:defRPr/>
              </a:pPr>
              <a:t>66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94"/>
              </a:spcBef>
              <a:spcAft>
                <a:spcPts val="594"/>
              </a:spcAft>
              <a:defRPr/>
            </a:pPr>
            <a:r>
              <a:rPr lang="en-US" dirty="0" smtClean="0"/>
              <a:t>Los EPP que se usan típicamente cuando se limpia un derrame químico incluyen todo lo siguiente </a:t>
            </a:r>
            <a:r>
              <a:rPr lang="en-US" u="sng" dirty="0" smtClean="0"/>
              <a:t>excepto</a:t>
            </a:r>
            <a:r>
              <a:rPr lang="en-US" dirty="0" smtClean="0"/>
              <a:t>:</a:t>
            </a:r>
          </a:p>
          <a:p>
            <a:pPr>
              <a:spcBef>
                <a:spcPts val="594"/>
              </a:spcBef>
              <a:spcAft>
                <a:spcPts val="594"/>
              </a:spcAft>
              <a:defRPr/>
            </a:pPr>
            <a:endParaRPr lang="en-US" dirty="0" smtClean="0"/>
          </a:p>
          <a:p>
            <a:pPr marL="226417" indent="-226417">
              <a:spcBef>
                <a:spcPts val="594"/>
              </a:spcBef>
              <a:spcAft>
                <a:spcPts val="594"/>
              </a:spcAft>
              <a:buAutoNum type="alphaUcPeriod"/>
              <a:defRPr/>
            </a:pPr>
            <a:r>
              <a:rPr lang="en-US" dirty="0" smtClean="0"/>
              <a:t>guantes resistentes a los químicos</a:t>
            </a:r>
          </a:p>
          <a:p>
            <a:pPr marL="226417" indent="-226417">
              <a:spcBef>
                <a:spcPts val="594"/>
              </a:spcBef>
              <a:spcAft>
                <a:spcPts val="594"/>
              </a:spcAft>
              <a:buAutoNum type="alphaUcPeriod"/>
              <a:defRPr/>
            </a:pPr>
            <a:r>
              <a:rPr lang="en-US" dirty="0" smtClean="0"/>
              <a:t>protección para los </a:t>
            </a:r>
            <a:r>
              <a:rPr lang="en-US" dirty="0" err="1" smtClean="0"/>
              <a:t>oídos</a:t>
            </a:r>
            <a:endParaRPr lang="en-US" dirty="0" smtClean="0"/>
          </a:p>
          <a:p>
            <a:pPr marL="226417" indent="-226417">
              <a:spcBef>
                <a:spcPts val="594"/>
              </a:spcBef>
              <a:spcAft>
                <a:spcPts val="594"/>
              </a:spcAft>
              <a:buAutoNum type="alphaUcPeriod"/>
              <a:defRPr/>
            </a:pPr>
            <a:r>
              <a:rPr lang="en-US" dirty="0" err="1" smtClean="0"/>
              <a:t>protección</a:t>
            </a:r>
            <a:r>
              <a:rPr lang="en-US" dirty="0" smtClean="0"/>
              <a:t> ocular </a:t>
            </a:r>
          </a:p>
          <a:p>
            <a:pPr marL="226417" indent="-226417">
              <a:spcBef>
                <a:spcPts val="594"/>
              </a:spcBef>
              <a:spcAft>
                <a:spcPts val="594"/>
              </a:spcAft>
              <a:buAutoNum type="alphaUcPeriod"/>
              <a:defRPr/>
            </a:pPr>
            <a:r>
              <a:rPr lang="en-US" dirty="0" smtClean="0"/>
              <a:t>ropa protectora</a:t>
            </a:r>
            <a:endParaRPr lang="en-US" dirty="0"/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6D3BED4-7BD9-4FCD-9115-BBA1F0154CBA}" type="slidenum">
              <a:rPr lang="de-DE" smtClean="0">
                <a:latin typeface="Arial" charset="0"/>
              </a:rPr>
              <a:pPr>
                <a:defRPr/>
              </a:pPr>
              <a:t>67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594"/>
              </a:spcBef>
              <a:spcAft>
                <a:spcPts val="594"/>
              </a:spcAft>
            </a:pPr>
            <a:r>
              <a:rPr lang="en-US" dirty="0"/>
              <a:t>La respuesta correcta es B.  Los EPP que se usan típicamente cuando se limpia un derrame químico incluyen </a:t>
            </a:r>
            <a:r>
              <a:rPr lang="en-US" u="sng" dirty="0"/>
              <a:t>guantes resistentes a los químicos, protección para los ojos y ropa protectora</a:t>
            </a:r>
            <a:r>
              <a:rPr lang="en-US" dirty="0"/>
              <a:t>. También se podría necesitar protección respiratoria en ciertos casos. Siempre consulte la HDS </a:t>
            </a:r>
            <a:r>
              <a:rPr lang="en-US" dirty="0" err="1"/>
              <a:t>para</a:t>
            </a:r>
            <a:r>
              <a:rPr lang="en-US" dirty="0"/>
              <a:t> obtener consejos. </a:t>
            </a:r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3154809-7D78-47CC-870F-F15B896EEC59}" type="slidenum">
              <a:rPr lang="de-DE" smtClean="0">
                <a:latin typeface="Arial" charset="0"/>
              </a:rPr>
              <a:pPr>
                <a:defRPr/>
              </a:pPr>
              <a:t>68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ea typeface="Trebuchet MS" pitchFamily="34" charset="0"/>
                <a:cs typeface="Trebuchet MS" pitchFamily="34" charset="0"/>
              </a:rPr>
              <a:t>La siguiente declaración sobre el almacenamiento de latas/cilindros SPF de baja presión es</a:t>
            </a:r>
            <a:r>
              <a:rPr lang="en-US" u="sng" dirty="0">
                <a:ea typeface="Trebuchet MS" pitchFamily="34" charset="0"/>
                <a:cs typeface="Trebuchet MS" pitchFamily="34" charset="0"/>
              </a:rPr>
              <a:t> verídica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con la </a:t>
            </a:r>
            <a:r>
              <a:rPr lang="en-US" u="sng" dirty="0">
                <a:ea typeface="Trebuchet MS" pitchFamily="34" charset="0"/>
                <a:cs typeface="Trebuchet MS" pitchFamily="34" charset="0"/>
              </a:rPr>
              <a:t>excepción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de: </a:t>
            </a:r>
          </a:p>
          <a:p>
            <a:endParaRPr lang="en-US" dirty="0">
              <a:ea typeface="Trebuchet MS" pitchFamily="34" charset="0"/>
              <a:cs typeface="Trebuchet MS" pitchFamily="34" charset="0"/>
            </a:endParaRPr>
          </a:p>
          <a:p>
            <a:pPr marL="226417" indent="-226417">
              <a:buAutoNum type="alphaUcPeriod"/>
            </a:pPr>
            <a:r>
              <a:rPr lang="en-US" dirty="0" err="1">
                <a:ea typeface="Trebuchet MS" pitchFamily="34" charset="0"/>
                <a:cs typeface="Trebuchet MS" pitchFamily="34" charset="0"/>
              </a:rPr>
              <a:t>Almacene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a temperaturas que corresponden con las instrucciones del fabricante.</a:t>
            </a:r>
          </a:p>
          <a:p>
            <a:pPr marL="226417" indent="-226417">
              <a:buAutoNum type="alphaUcPeriod"/>
            </a:pPr>
            <a:r>
              <a:rPr lang="en-US" dirty="0">
                <a:ea typeface="Trebuchet MS" pitchFamily="34" charset="0"/>
                <a:cs typeface="Trebuchet MS" pitchFamily="34" charset="0"/>
              </a:rPr>
              <a:t>Almacene las latas de aislante sellador de espuma o kits SPF de baja presión en posición vertical.</a:t>
            </a:r>
          </a:p>
          <a:p>
            <a:pPr marL="226417" indent="-226417">
              <a:buAutoNum type="alphaUcPeriod"/>
            </a:pPr>
            <a:r>
              <a:rPr lang="en-US" dirty="0">
                <a:ea typeface="Trebuchet MS" pitchFamily="34" charset="0"/>
                <a:cs typeface="Trebuchet MS" pitchFamily="34" charset="0"/>
              </a:rPr>
              <a:t>Evite perforar la lata o el cilindro.</a:t>
            </a:r>
          </a:p>
          <a:p>
            <a:pPr marL="226417" indent="-226417">
              <a:buAutoNum type="alphaUcPeriod"/>
            </a:pPr>
            <a:r>
              <a:rPr lang="en-US" dirty="0">
                <a:ea typeface="Trebuchet MS" pitchFamily="34" charset="0"/>
                <a:cs typeface="Trebuchet MS" pitchFamily="34" charset="0"/>
              </a:rPr>
              <a:t>Las latas/cilindros no están presurizadas, así que no existe riesgo de explosión. </a:t>
            </a:r>
          </a:p>
          <a:p>
            <a:pPr>
              <a:spcBef>
                <a:spcPts val="594"/>
              </a:spcBef>
              <a:spcAft>
                <a:spcPts val="594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69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 smtClean="0"/>
              <a:t>El Estándar de </a:t>
            </a:r>
            <a:r>
              <a:rPr lang="en-US" dirty="0" err="1" smtClean="0"/>
              <a:t>comunicación</a:t>
            </a:r>
            <a:r>
              <a:rPr lang="en-US" dirty="0" smtClean="0"/>
              <a:t> de </a:t>
            </a:r>
            <a:r>
              <a:rPr lang="en-US" dirty="0" err="1" smtClean="0"/>
              <a:t>riesgos</a:t>
            </a:r>
            <a:r>
              <a:rPr lang="en-US" dirty="0" smtClean="0"/>
              <a:t> de OSHA requiere que los empleadores cuenten con un programa escrito para tratar: </a:t>
            </a:r>
          </a:p>
          <a:p>
            <a:pPr>
              <a:defRPr/>
            </a:pPr>
            <a:endParaRPr lang="en-US" dirty="0" smtClean="0"/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Etiquetas y otras formas de advertencia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Capacitación del </a:t>
            </a:r>
            <a:r>
              <a:rPr lang="en-US" dirty="0" err="1" smtClean="0"/>
              <a:t>empleado</a:t>
            </a:r>
            <a:r>
              <a:rPr lang="en-US" dirty="0" smtClean="0"/>
              <a:t> 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err="1" smtClean="0"/>
              <a:t>Hojas</a:t>
            </a:r>
            <a:r>
              <a:rPr lang="en-US" dirty="0" smtClean="0"/>
              <a:t> de Datos de </a:t>
            </a:r>
            <a:r>
              <a:rPr lang="en-US" dirty="0" err="1" smtClean="0"/>
              <a:t>Seguridad</a:t>
            </a:r>
            <a:r>
              <a:rPr lang="en-US" dirty="0" smtClean="0"/>
              <a:t> (HDS)</a:t>
            </a:r>
          </a:p>
          <a:p>
            <a:pPr marL="226434" indent="-226434">
              <a:buFont typeface="Wingdings" pitchFamily="2" charset="2"/>
              <a:buAutoNum type="alphaUcPeriod"/>
              <a:defRPr/>
            </a:pPr>
            <a:r>
              <a:rPr lang="en-US" dirty="0" smtClean="0"/>
              <a:t>Todos los anteriores</a:t>
            </a:r>
          </a:p>
          <a:p>
            <a:pPr>
              <a:spcBef>
                <a:spcPts val="595"/>
              </a:spcBef>
              <a:defRPr/>
            </a:pPr>
            <a:endParaRPr lang="en-US" dirty="0" smtClean="0"/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7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ea typeface="Trebuchet MS" pitchFamily="34" charset="0"/>
                <a:cs typeface="Trebuchet MS" pitchFamily="34" charset="0"/>
              </a:rPr>
              <a:t>La respuesta correcta es D. Los ingredientes SPF de baja presión </a:t>
            </a:r>
            <a:r>
              <a:rPr lang="en-US" u="sng" dirty="0">
                <a:ea typeface="Trebuchet MS" pitchFamily="34" charset="0"/>
                <a:cs typeface="Trebuchet MS" pitchFamily="34" charset="0"/>
              </a:rPr>
              <a:t>están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presurizados en las latas o cilindros. </a:t>
            </a:r>
          </a:p>
          <a:p>
            <a:pPr>
              <a:spcBef>
                <a:spcPts val="594"/>
              </a:spcBef>
              <a:spcAft>
                <a:spcPts val="594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70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ea typeface="Trebuchet MS" pitchFamily="34" charset="0"/>
                <a:cs typeface="Trebuchet MS" pitchFamily="34" charset="0"/>
              </a:rPr>
              <a:t>___________ </a:t>
            </a:r>
            <a:r>
              <a:rPr lang="en-US" dirty="0" err="1">
                <a:ea typeface="Trebuchet MS" pitchFamily="34" charset="0"/>
                <a:cs typeface="Trebuchet MS" pitchFamily="34" charset="0"/>
              </a:rPr>
              <a:t>pueden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ser </a:t>
            </a:r>
            <a:r>
              <a:rPr lang="en-US" dirty="0" err="1">
                <a:ea typeface="Trebuchet MS" pitchFamily="34" charset="0"/>
                <a:cs typeface="Trebuchet MS" pitchFamily="34" charset="0"/>
              </a:rPr>
              <a:t>eliminados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</a:t>
            </a:r>
            <a:r>
              <a:rPr lang="en-US" dirty="0" err="1">
                <a:ea typeface="Trebuchet MS" pitchFamily="34" charset="0"/>
                <a:cs typeface="Trebuchet MS" pitchFamily="34" charset="0"/>
              </a:rPr>
              <a:t>como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</a:t>
            </a:r>
            <a:r>
              <a:rPr lang="en-US" dirty="0" err="1">
                <a:ea typeface="Trebuchet MS" pitchFamily="34" charset="0"/>
                <a:cs typeface="Trebuchet MS" pitchFamily="34" charset="0"/>
              </a:rPr>
              <a:t>desechos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no peligros del hogar de acuerdo con regulaciones federales, estatales y locales. </a:t>
            </a:r>
          </a:p>
          <a:p>
            <a:endParaRPr lang="en-US" dirty="0">
              <a:ea typeface="Trebuchet MS" pitchFamily="34" charset="0"/>
              <a:cs typeface="Trebuchet MS" pitchFamily="34" charset="0"/>
            </a:endParaRPr>
          </a:p>
          <a:p>
            <a:pPr marL="226417" indent="-226417">
              <a:buAutoNum type="alphaUcPeriod"/>
            </a:pPr>
            <a:r>
              <a:rPr lang="en-US" dirty="0">
                <a:ea typeface="Trebuchet MS" pitchFamily="34" charset="0"/>
                <a:cs typeface="Trebuchet MS" pitchFamily="34" charset="0"/>
              </a:rPr>
              <a:t>Tambores de 55 galones usados para almacenar los químicos SPF de alta </a:t>
            </a:r>
            <a:r>
              <a:rPr lang="en-US" dirty="0" err="1">
                <a:ea typeface="Trebuchet MS" pitchFamily="34" charset="0"/>
                <a:cs typeface="Trebuchet MS" pitchFamily="34" charset="0"/>
              </a:rPr>
              <a:t>presión</a:t>
            </a:r>
            <a:endParaRPr lang="en-US" dirty="0">
              <a:ea typeface="Trebuchet MS" pitchFamily="34" charset="0"/>
              <a:cs typeface="Trebuchet MS" pitchFamily="34" charset="0"/>
            </a:endParaRPr>
          </a:p>
          <a:p>
            <a:pPr marL="226417" indent="-226417">
              <a:buAutoNum type="alphaUcPeriod"/>
            </a:pPr>
            <a:r>
              <a:rPr lang="en-US" dirty="0" err="1">
                <a:ea typeface="Trebuchet MS" pitchFamily="34" charset="0"/>
                <a:cs typeface="Trebuchet MS" pitchFamily="34" charset="0"/>
              </a:rPr>
              <a:t>Latas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</a:t>
            </a:r>
            <a:r>
              <a:rPr lang="en-US" dirty="0" err="1">
                <a:ea typeface="Trebuchet MS" pitchFamily="34" charset="0"/>
                <a:cs typeface="Trebuchet MS" pitchFamily="34" charset="0"/>
              </a:rPr>
              <a:t>vacías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de aislante sellador de espuma</a:t>
            </a:r>
          </a:p>
          <a:p>
            <a:pPr marL="226417" indent="-226417">
              <a:buAutoNum type="alphaUcPeriod"/>
            </a:pPr>
            <a:r>
              <a:rPr lang="en-US" dirty="0">
                <a:ea typeface="Trebuchet MS" pitchFamily="34" charset="0"/>
                <a:cs typeface="Trebuchet MS" pitchFamily="34" charset="0"/>
              </a:rPr>
              <a:t>Cilindros/tanques de SPF de baja presión de dos componentes parcialmente usados</a:t>
            </a:r>
          </a:p>
          <a:p>
            <a:pPr marL="226417" indent="-226417">
              <a:buAutoNum type="alphaUcPeriod"/>
            </a:pPr>
            <a:r>
              <a:rPr lang="en-US" dirty="0">
                <a:ea typeface="Trebuchet MS" pitchFamily="34" charset="0"/>
                <a:cs typeface="Trebuchet MS" pitchFamily="34" charset="0"/>
              </a:rPr>
              <a:t>Todos los anteriores </a:t>
            </a:r>
          </a:p>
          <a:p>
            <a:pPr marL="452834" indent="-452834"/>
            <a:endParaRPr lang="en-US" dirty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>
              <a:spcBef>
                <a:spcPts val="594"/>
              </a:spcBef>
              <a:spcAft>
                <a:spcPts val="594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71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94"/>
              </a:spcBef>
              <a:spcAft>
                <a:spcPts val="594"/>
              </a:spcAft>
              <a:defRPr/>
            </a:pPr>
            <a:r>
              <a:rPr lang="en-US" dirty="0" smtClean="0">
                <a:latin typeface="+mn-lt"/>
              </a:rPr>
              <a:t>La respuesta correcta es B. </a:t>
            </a:r>
            <a:r>
              <a:rPr lang="en-US" u="sng" baseline="0" dirty="0" smtClean="0">
                <a:latin typeface="+mn-lt"/>
              </a:rPr>
              <a:t>Las latas vacías de aislante sellador de espuma </a:t>
            </a:r>
            <a:r>
              <a:rPr lang="en-US" baseline="0" dirty="0" smtClean="0">
                <a:latin typeface="+mn-lt"/>
              </a:rPr>
              <a:t>pueden eliminarse</a:t>
            </a:r>
            <a:r>
              <a:rPr lang="en-US" dirty="0">
                <a:ea typeface="Trebuchet MS" pitchFamily="34" charset="0"/>
                <a:cs typeface="Trebuchet MS" pitchFamily="34" charset="0"/>
              </a:rPr>
              <a:t> como desechos no peligrosos del hogar de acuerdo con regulaciones federales, estatales y locales. </a:t>
            </a:r>
            <a:endParaRPr lang="en-US" dirty="0">
              <a:latin typeface="+mn-lt"/>
            </a:endParaRPr>
          </a:p>
        </p:txBody>
      </p:sp>
      <p:sp>
        <p:nvSpPr>
          <p:cNvPr id="1218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CBA314E-0CD0-4083-AE4C-32EE5CCBA3E1}" type="slidenum">
              <a:rPr lang="de-DE" smtClean="0">
                <a:latin typeface="Arial" charset="0"/>
              </a:rPr>
              <a:pPr>
                <a:defRPr/>
              </a:pPr>
              <a:t>72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r>
              <a:rPr lang="en-US" dirty="0"/>
              <a:t>No abandone ni deje de lado cilindros o tanques de químicos no reaccionados de un kit o sistema de baja presión. </a:t>
            </a:r>
            <a:r>
              <a:rPr lang="en-US" dirty="0" err="1"/>
              <a:t>Elimine</a:t>
            </a:r>
            <a:r>
              <a:rPr lang="en-US" dirty="0"/>
              <a:t> los desechos químicos de acuerdo con regulaciones _____.</a:t>
            </a:r>
          </a:p>
          <a:p>
            <a:pPr>
              <a:defRPr/>
            </a:pPr>
            <a:endParaRPr lang="en-US" dirty="0"/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federales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 err="1"/>
              <a:t>estatales</a:t>
            </a:r>
            <a:endParaRPr lang="en-US" dirty="0"/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locales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 err="1"/>
              <a:t>todas</a:t>
            </a:r>
            <a:r>
              <a:rPr lang="en-US" dirty="0"/>
              <a:t> los anteriores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BAF844-89A6-4E06-BADB-F310D4FB0D69}" type="slidenum">
              <a:rPr lang="de-DE" smtClean="0">
                <a:latin typeface="Arial" charset="0"/>
              </a:rPr>
              <a:pPr>
                <a:defRPr/>
              </a:pPr>
              <a:t>73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defTabSz="905669">
              <a:defRPr/>
            </a:pPr>
            <a:r>
              <a:rPr lang="en-US" dirty="0"/>
              <a:t>La respuesta correcta es D.  </a:t>
            </a:r>
            <a:r>
              <a:rPr lang="en-US" u="sng" dirty="0" err="1"/>
              <a:t>Todas</a:t>
            </a:r>
            <a:r>
              <a:rPr lang="en-US" u="sng" dirty="0"/>
              <a:t> los anteriores.</a:t>
            </a:r>
            <a:r>
              <a:rPr lang="en-US" dirty="0"/>
              <a:t> Elimine los desechos químicos de acuerdo con regulaciones federales, estatales y locales.</a:t>
            </a:r>
            <a:endParaRPr lang="en-US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60BAF844-89A6-4E06-BADB-F310D4FB0D69}" type="slidenum">
              <a:rPr lang="de-DE" smtClean="0">
                <a:latin typeface="Arial" charset="0"/>
              </a:rPr>
              <a:pPr>
                <a:defRPr/>
              </a:pPr>
              <a:t>74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Un desafío de seguridad único al </a:t>
            </a:r>
            <a:r>
              <a:rPr lang="en-US" dirty="0" err="1"/>
              <a:t>aplicar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SPF de baja presión de dos componentes en un espacio confinado como un ático o semisótano es ____________. </a:t>
            </a:r>
          </a:p>
          <a:p>
            <a:pPr fontAlgn="auto">
              <a:defRPr/>
            </a:pPr>
            <a:endParaRPr lang="en-US" dirty="0"/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los vapores SPF tal vez no se disipen tan rápidamente ya que el movimiento del aire está limitado</a:t>
            </a:r>
            <a:r>
              <a:rPr lang="en-US" i="1" dirty="0"/>
              <a:t> (el uso de ventiladores puede ayudar a alejar los vapores del aplicador).  </a:t>
            </a:r>
            <a:endParaRPr lang="en-US" dirty="0"/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la ventilación podría estar limitada </a:t>
            </a:r>
            <a:r>
              <a:rPr lang="en-US" i="1" dirty="0"/>
              <a:t>(se requiere un EPP, incluido un respirador aprobado) 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los puntos de ingreso y egreso podrían estar más restringidos </a:t>
            </a:r>
            <a:r>
              <a:rPr lang="en-US" i="1" dirty="0"/>
              <a:t>(es muy importante mantener estas áreas libres de equipos y residuos) 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 err="1"/>
              <a:t>todos</a:t>
            </a:r>
            <a:r>
              <a:rPr lang="en-US" i="1" dirty="0"/>
              <a:t> </a:t>
            </a:r>
            <a:r>
              <a:rPr lang="en-US" dirty="0"/>
              <a:t>lo </a:t>
            </a:r>
            <a:r>
              <a:rPr lang="en-US" dirty="0" err="1"/>
              <a:t>anteriores</a:t>
            </a:r>
            <a:endParaRPr lang="en-US" dirty="0"/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75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La respuesta correcta es D. </a:t>
            </a:r>
            <a:r>
              <a:rPr lang="en-US" u="sng" dirty="0"/>
              <a:t>Cada una de las declaraciones anteriores </a:t>
            </a:r>
            <a:r>
              <a:rPr lang="en-US" dirty="0"/>
              <a:t>presenta desafíos de seguridad únicos cuando se </a:t>
            </a:r>
            <a:r>
              <a:rPr lang="en-US" dirty="0" err="1"/>
              <a:t>aplica</a:t>
            </a:r>
            <a:r>
              <a:rPr lang="en-US" dirty="0"/>
              <a:t> </a:t>
            </a:r>
            <a:r>
              <a:rPr lang="en-US" dirty="0" err="1"/>
              <a:t>una</a:t>
            </a:r>
            <a:r>
              <a:rPr lang="en-US" dirty="0"/>
              <a:t> SPF de baja presión de dos componentes en un espacio confinado, como en un ático o semisótano. 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76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Las siguientes son formas de ayudar a prevenir lesiones ocasionadas por resbalones y caídas, con la </a:t>
            </a:r>
            <a:r>
              <a:rPr lang="en-US" u="sng" dirty="0"/>
              <a:t>excepción de:</a:t>
            </a:r>
          </a:p>
          <a:p>
            <a:pPr fontAlgn="auto">
              <a:defRPr/>
            </a:pPr>
            <a:endParaRPr lang="en-US" dirty="0"/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Las escaleras y los andamios deben construirse y usarse de acuerdo con los estándares de OSHA. 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El trabajo en altura debe cumplir con los requisitos de protección contra caídas de OSHA.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No use protección ocular al </a:t>
            </a:r>
            <a:r>
              <a:rPr lang="en-US" dirty="0" err="1"/>
              <a:t>aplicar</a:t>
            </a:r>
            <a:r>
              <a:rPr lang="en-US" dirty="0"/>
              <a:t> espuma de </a:t>
            </a:r>
            <a:r>
              <a:rPr lang="en-US" dirty="0" err="1"/>
              <a:t>poliuretano</a:t>
            </a:r>
            <a:r>
              <a:rPr lang="en-US" dirty="0"/>
              <a:t> en spray </a:t>
            </a:r>
            <a:r>
              <a:rPr lang="en-US" dirty="0" err="1"/>
              <a:t>para</a:t>
            </a:r>
            <a:r>
              <a:rPr lang="en-US" dirty="0"/>
              <a:t> que sea mejor su visibilidad. 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Mantenga al lugar de trabajo limpio y libre de peligros de tropiezo.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77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La respuesta correcta es C. Cuando se aplica SPF, </a:t>
            </a:r>
            <a:r>
              <a:rPr lang="en-US" u="sng" dirty="0"/>
              <a:t>la protección ocular es obligatoria. Asegúrese de que su protección ocular reciba buen mantenimiento y que brinde buena visibilidad mientras aplica la espuma. 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78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¿Cuál de las siguientes declaraciones NO es una forma de evitar el estrés por calor?</a:t>
            </a:r>
          </a:p>
          <a:p>
            <a:pPr fontAlgn="auto">
              <a:defRPr/>
            </a:pPr>
            <a:endParaRPr lang="en-US" dirty="0"/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Provea ventilación adecuada a través del uso de ventiladores y abriendo ventanas y puertas. 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Beba muchas bebidas que contengan alcohol o cafeína. 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Considere usar un respirador purificador de aire encapuchado holgado que puede circular aire fresco para el usuario. </a:t>
            </a:r>
          </a:p>
          <a:p>
            <a:pPr marL="226417" indent="-226417">
              <a:buFont typeface="Arial"/>
              <a:buAutoNum type="alphaUcPeriod"/>
              <a:defRPr/>
            </a:pPr>
            <a:r>
              <a:rPr lang="en-US" dirty="0"/>
              <a:t>Programe descansos frecuentes en áreas con sombra o aire acondicionado.</a:t>
            </a:r>
          </a:p>
          <a:p>
            <a:pPr eaLnBrk="1" hangingPunct="1">
              <a:defRPr/>
            </a:pPr>
            <a:endParaRPr lang="en-US" dirty="0"/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79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spcBef>
                <a:spcPts val="595"/>
              </a:spcBef>
              <a:defRPr/>
            </a:pPr>
            <a:r>
              <a:rPr lang="en-US" dirty="0" smtClean="0"/>
              <a:t>La Respuesta correcta es D. </a:t>
            </a:r>
            <a:r>
              <a:rPr lang="en-US" u="sng" dirty="0" smtClean="0"/>
              <a:t>Todos los anteriores</a:t>
            </a:r>
            <a:r>
              <a:rPr lang="en-US" dirty="0" smtClean="0"/>
              <a:t>. </a:t>
            </a:r>
          </a:p>
        </p:txBody>
      </p:sp>
      <p:sp>
        <p:nvSpPr>
          <p:cNvPr id="849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E0E528-AC75-4879-B08D-E5BC38D38147}" type="slidenum">
              <a:rPr lang="de-DE" smtClean="0">
                <a:latin typeface="Arial" charset="0"/>
                <a:cs typeface="Arial" charset="0"/>
              </a:rPr>
              <a:pPr/>
              <a:t>8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fontAlgn="auto">
              <a:defRPr/>
            </a:pPr>
            <a:r>
              <a:rPr lang="en-US" dirty="0"/>
              <a:t>La respuesta correcta es B. </a:t>
            </a:r>
            <a:r>
              <a:rPr lang="en-US" u="sng" dirty="0"/>
              <a:t>Evite beber bebidas que contengan alcohol o cafeína</a:t>
            </a:r>
            <a:r>
              <a:rPr lang="en-US" dirty="0"/>
              <a:t>. Sin embargo, es buena idea beber líquidos con frecuencia y antes de tener sed. </a:t>
            </a: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9684579F-F343-40B6-A097-8BBAA71B1BCB}" type="slidenum">
              <a:rPr lang="de-DE" smtClean="0">
                <a:latin typeface="Arial" charset="0"/>
              </a:rPr>
              <a:pPr>
                <a:defRPr/>
              </a:pPr>
              <a:t>80</a:t>
            </a:fld>
            <a:endParaRPr lang="de-DE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dirty="0" smtClean="0"/>
              <a:t>Si no hay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Hoja</a:t>
            </a:r>
            <a:r>
              <a:rPr lang="en-US" dirty="0" smtClean="0"/>
              <a:t> de Datos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Seguridad</a:t>
            </a:r>
            <a:r>
              <a:rPr lang="en-US" baseline="0" dirty="0" smtClean="0"/>
              <a:t> (</a:t>
            </a:r>
            <a:r>
              <a:rPr lang="en-US" dirty="0" smtClean="0"/>
              <a:t>HDS) para un </a:t>
            </a:r>
            <a:r>
              <a:rPr lang="en-US" dirty="0" err="1" smtClean="0"/>
              <a:t>químico</a:t>
            </a:r>
            <a:r>
              <a:rPr lang="en-US" dirty="0" smtClean="0"/>
              <a:t> </a:t>
            </a:r>
            <a:r>
              <a:rPr lang="en-US" dirty="0" err="1" smtClean="0"/>
              <a:t>riesgoso</a:t>
            </a:r>
            <a:r>
              <a:rPr lang="en-US" dirty="0" smtClean="0"/>
              <a:t> en el lugar de trabajo, comuníquese con _______ </a:t>
            </a:r>
            <a:r>
              <a:rPr lang="en-US" u="sng" dirty="0" smtClean="0"/>
              <a:t>antes</a:t>
            </a:r>
            <a:r>
              <a:rPr lang="en-US" dirty="0" smtClean="0"/>
              <a:t> de usar al producto. </a:t>
            </a:r>
          </a:p>
          <a:p>
            <a:pPr marL="509476" indent="-509476">
              <a:buFont typeface="Wingdings" pitchFamily="2" charset="2"/>
              <a:buAutoNum type="alphaUcPeriod"/>
              <a:defRPr/>
            </a:pPr>
            <a:endParaRPr lang="en-US" dirty="0" smtClean="0"/>
          </a:p>
          <a:p>
            <a:pPr marL="676157" indent="-676157"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el propietario</a:t>
            </a:r>
          </a:p>
          <a:p>
            <a:pPr marL="676157" indent="-676157"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su empleador</a:t>
            </a:r>
          </a:p>
          <a:p>
            <a:pPr marL="676157" indent="-676157"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los ocupantes del edificio </a:t>
            </a:r>
          </a:p>
          <a:p>
            <a:pPr marL="676157" indent="-676157">
              <a:buFont typeface="Wingdings" pitchFamily="2" charset="2"/>
              <a:buAutoNum type="alphaUcPeriod"/>
              <a:defRPr/>
            </a:pPr>
            <a:r>
              <a:rPr lang="en-US" dirty="0" smtClean="0">
                <a:solidFill>
                  <a:srgbClr val="093678"/>
                </a:solidFill>
              </a:rPr>
              <a:t>ninguno de los anteriores</a:t>
            </a:r>
          </a:p>
          <a:p>
            <a:pPr>
              <a:spcBef>
                <a:spcPts val="595"/>
              </a:spcBef>
            </a:pPr>
            <a:endParaRPr lang="en-US" dirty="0" smtClean="0"/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567A8DB-FBB0-4BC3-A6D7-03E31C89578A}" type="slidenum">
              <a:rPr lang="de-DE" smtClean="0">
                <a:latin typeface="Arial" charset="0"/>
                <a:cs typeface="Arial" charset="0"/>
              </a:rPr>
              <a:pPr/>
              <a:t>9</a:t>
            </a:fld>
            <a:endParaRPr lang="de-DE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36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9214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611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10800000" flipV="1">
            <a:off x="457200" y="1431925"/>
            <a:ext cx="8305800" cy="15875"/>
          </a:xfrm>
          <a:prstGeom prst="line">
            <a:avLst/>
          </a:prstGeom>
          <a:ln>
            <a:solidFill>
              <a:srgbClr val="E47D33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18112"/>
            <a:ext cx="7162800" cy="114300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l">
              <a:lnSpc>
                <a:spcPct val="80000"/>
              </a:lnSpc>
              <a:buFont typeface="Arial"/>
              <a:buNone/>
              <a:defRPr sz="3600" b="1" i="0" u="none" kern="700" spc="-50">
                <a:solidFill>
                  <a:srgbClr val="24366A"/>
                </a:solidFill>
                <a:latin typeface="Trebuchet MS"/>
                <a:cs typeface="Trebuchet M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3434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algn="l">
              <a:spcBef>
                <a:spcPts val="1800"/>
              </a:spcBef>
              <a:spcAft>
                <a:spcPts val="0"/>
              </a:spcAft>
              <a:buNone/>
              <a:defRPr sz="1800" b="1">
                <a:solidFill>
                  <a:srgbClr val="254061"/>
                </a:solidFill>
                <a:latin typeface="Trebuchet MS"/>
                <a:cs typeface="Trebuchet MS"/>
              </a:defRPr>
            </a:lvl1pPr>
            <a:lvl2pPr algn="l">
              <a:buFont typeface="Arial"/>
              <a:buChar char="•"/>
              <a:defRPr sz="1600">
                <a:solidFill>
                  <a:srgbClr val="254061"/>
                </a:solidFill>
                <a:latin typeface="Trebuchet MS"/>
                <a:cs typeface="Trebuchet MS"/>
              </a:defRPr>
            </a:lvl2pPr>
            <a:lvl3pPr algn="l">
              <a:buFont typeface="Arial"/>
              <a:buChar char="•"/>
              <a:defRPr sz="1400">
                <a:solidFill>
                  <a:srgbClr val="254061"/>
                </a:solidFill>
                <a:latin typeface="Trebuchet MS"/>
                <a:cs typeface="Trebuchet MS"/>
              </a:defRPr>
            </a:lvl3pPr>
            <a:lvl4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4pPr>
            <a:lvl5pPr algn="l">
              <a:buFont typeface="Arial"/>
              <a:buChar char="•"/>
              <a:defRPr sz="1200">
                <a:solidFill>
                  <a:srgbClr val="254061"/>
                </a:solidFill>
                <a:latin typeface="Trebuchet MS"/>
                <a:cs typeface="Trebuchet MS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6" name="Picture 5" descr="C:\Users\Hpalfrey\Desktop\CPI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6072188"/>
            <a:ext cx="2590800" cy="56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12091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29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11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672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00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728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11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88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24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AFF48-DD96-45E6-9B5E-DB9FC37DEF27}" type="datetimeFigureOut">
              <a:rPr lang="en-US" smtClean="0"/>
              <a:t>6/19/2014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26586-09E3-40D6-B034-4EB80F782D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289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1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1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1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1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1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1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1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1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1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1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1: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US" sz="2000" dirty="0" smtClean="0"/>
              <a:t>Cuando describe las diferencias entre SPF de baja presión (LP) y SPF de alta presión (HP), ¿cuál de las siguientes declaraciones </a:t>
            </a:r>
            <a:r>
              <a:rPr lang="es-US" sz="2000" u="sng" dirty="0" smtClean="0"/>
              <a:t>no</a:t>
            </a:r>
            <a:r>
              <a:rPr lang="es-US" sz="2000" dirty="0" smtClean="0"/>
              <a:t> es verdadera?</a:t>
            </a:r>
            <a:endParaRPr lang="es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rgbClr val="093678"/>
                </a:solidFill>
              </a:rPr>
              <a:t>La SPF LP se aplica en volúmenes más pequeños que la SPF HP.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/>
              <a:t>Los productos SPF LP usan tambores grandes de 55 galones para almacenar los químicos lado-A y lado-B.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s-US" sz="2000" dirty="0" smtClean="0"/>
              <a:t>La SPF LP típicamente se rocía a temperatura ambiente, comparada con la SPF HP que se calienta a temperaturas de entre 120 a 150 </a:t>
            </a:r>
            <a:r>
              <a:rPr lang="es-US" sz="2000" dirty="0" smtClean="0">
                <a:solidFill>
                  <a:schemeClr val="tx2"/>
                </a:solidFill>
              </a:rPr>
              <a:t>°</a:t>
            </a:r>
            <a:r>
              <a:rPr lang="es-US" sz="2000" dirty="0" smtClean="0"/>
              <a:t>F mientras se rocía. 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/>
              <a:t>La SPF LP se presuriza a menos de 250 psi comparada con la SPF HP que típicamente se presuriza a 1000 a 1300 psi. </a:t>
            </a:r>
          </a:p>
        </p:txBody>
      </p:sp>
    </p:spTree>
    <p:extLst>
      <p:ext uri="{BB962C8B-B14F-4D97-AF65-F5344CB8AC3E}">
        <p14:creationId xmlns:p14="http://schemas.microsoft.com/office/powerpoint/2010/main" val="82571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2: P2 </a:t>
            </a:r>
            <a:r>
              <a:rPr lang="en-US" sz="2800" dirty="0" err="1" smtClean="0">
                <a:solidFill>
                  <a:srgbClr val="093678"/>
                </a:solidFill>
              </a:rPr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Si no hay </a:t>
            </a:r>
            <a:r>
              <a:rPr lang="en-US" sz="2000" dirty="0" err="1" smtClean="0"/>
              <a:t>una</a:t>
            </a:r>
            <a:r>
              <a:rPr lang="en-US" sz="2000" dirty="0" smtClean="0"/>
              <a:t> </a:t>
            </a:r>
            <a:r>
              <a:rPr lang="en-US" sz="2000" dirty="0" err="1" smtClean="0"/>
              <a:t>Hoja</a:t>
            </a:r>
            <a:r>
              <a:rPr lang="en-US" sz="2000" dirty="0" smtClean="0"/>
              <a:t> de Datos de </a:t>
            </a:r>
            <a:r>
              <a:rPr lang="en-US" sz="2000" dirty="0" err="1" smtClean="0"/>
              <a:t>Seguridad</a:t>
            </a:r>
            <a:r>
              <a:rPr lang="en-US" sz="2000" dirty="0" smtClean="0"/>
              <a:t> (HDS) disponible para un </a:t>
            </a:r>
            <a:r>
              <a:rPr lang="en-US" sz="2000" dirty="0" err="1" smtClean="0"/>
              <a:t>químico</a:t>
            </a:r>
            <a:r>
              <a:rPr lang="en-US" sz="2000" dirty="0" smtClean="0"/>
              <a:t> </a:t>
            </a:r>
            <a:r>
              <a:rPr lang="en-US" sz="2000" dirty="0" err="1" smtClean="0"/>
              <a:t>riesgoso</a:t>
            </a:r>
            <a:r>
              <a:rPr lang="en-US" sz="2000" dirty="0" smtClean="0"/>
              <a:t> en el lugar de trabajo, comuníquese con _______ </a:t>
            </a:r>
            <a:r>
              <a:rPr lang="en-US" sz="2000" u="sng" dirty="0" smtClean="0"/>
              <a:t>antes </a:t>
            </a:r>
            <a:r>
              <a:rPr lang="en-US" sz="2000" dirty="0" smtClean="0"/>
              <a:t>de </a:t>
            </a:r>
            <a:r>
              <a:rPr lang="en-US" sz="2000" dirty="0" err="1" smtClean="0"/>
              <a:t>usar</a:t>
            </a:r>
            <a:r>
              <a:rPr lang="en-US" sz="2000" dirty="0" smtClean="0"/>
              <a:t> el producto. </a:t>
            </a:r>
            <a:endParaRPr lang="en-US" sz="2000" dirty="0"/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el propietario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su empleador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los ocupantes del edificio 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ninguno de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1394992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2: P3 </a:t>
            </a:r>
            <a:r>
              <a:rPr lang="en-US" sz="2800" dirty="0" err="1" smtClean="0">
                <a:solidFill>
                  <a:srgbClr val="093678"/>
                </a:solidFill>
              </a:rPr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El leer la </a:t>
            </a:r>
            <a:r>
              <a:rPr lang="en-US" sz="2000" dirty="0" err="1" smtClean="0">
                <a:solidFill>
                  <a:srgbClr val="093678"/>
                </a:solidFill>
              </a:rPr>
              <a:t>Hoja</a:t>
            </a:r>
            <a:r>
              <a:rPr lang="en-US" sz="2000" dirty="0" smtClean="0">
                <a:solidFill>
                  <a:srgbClr val="093678"/>
                </a:solidFill>
              </a:rPr>
              <a:t> de Datos de </a:t>
            </a:r>
            <a:r>
              <a:rPr lang="en-US" sz="2000" dirty="0" err="1" smtClean="0">
                <a:solidFill>
                  <a:srgbClr val="093678"/>
                </a:solidFill>
              </a:rPr>
              <a:t>Seguridad</a:t>
            </a:r>
            <a:r>
              <a:rPr lang="en-US" sz="2000" dirty="0" smtClean="0">
                <a:solidFill>
                  <a:srgbClr val="093678"/>
                </a:solidFill>
              </a:rPr>
              <a:t> (HDS) le ayudará a hacer todo lo siguiente con la </a:t>
            </a:r>
            <a:r>
              <a:rPr lang="en-US" sz="2000" u="sng" dirty="0" smtClean="0">
                <a:solidFill>
                  <a:srgbClr val="093678"/>
                </a:solidFill>
              </a:rPr>
              <a:t>excepción</a:t>
            </a:r>
            <a:r>
              <a:rPr lang="en-US" sz="2000" dirty="0" smtClean="0">
                <a:solidFill>
                  <a:srgbClr val="093678"/>
                </a:solidFill>
              </a:rPr>
              <a:t> de: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 smtClean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aprender más sobre los </a:t>
            </a:r>
            <a:r>
              <a:rPr lang="en-US" sz="2000" dirty="0" err="1" smtClean="0">
                <a:solidFill>
                  <a:srgbClr val="093678"/>
                </a:solidFill>
              </a:rPr>
              <a:t>posibles</a:t>
            </a:r>
            <a:r>
              <a:rPr lang="en-US" sz="2000" dirty="0" smtClean="0">
                <a:solidFill>
                  <a:srgbClr val="093678"/>
                </a:solidFill>
              </a:rPr>
              <a:t> </a:t>
            </a:r>
            <a:r>
              <a:rPr lang="en-US" sz="2000" dirty="0" err="1" smtClean="0">
                <a:solidFill>
                  <a:srgbClr val="093678"/>
                </a:solidFill>
              </a:rPr>
              <a:t>riesgos</a:t>
            </a:r>
            <a:r>
              <a:rPr lang="en-US" sz="2000" dirty="0" smtClean="0">
                <a:solidFill>
                  <a:srgbClr val="093678"/>
                </a:solidFill>
              </a:rPr>
              <a:t> de los químicos que estará manipulando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determinar la distancia a la que estará dispuesto a viajar para un trabajo SPF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elegir el EPP adecuado para el trabajo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entender la forma apropiada de limpiar un derrame</a:t>
            </a:r>
          </a:p>
        </p:txBody>
      </p:sp>
    </p:spTree>
    <p:extLst>
      <p:ext uri="{BB962C8B-B14F-4D97-AF65-F5344CB8AC3E}">
        <p14:creationId xmlns:p14="http://schemas.microsoft.com/office/powerpoint/2010/main" val="287160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itle 1"/>
          <p:cNvSpPr>
            <a:spLocks noGrp="1"/>
          </p:cNvSpPr>
          <p:nvPr>
            <p:ph type="title"/>
          </p:nvPr>
        </p:nvSpPr>
        <p:spPr bwMode="auto">
          <a:xfrm>
            <a:off x="533400" y="22860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2: P3 </a:t>
            </a:r>
            <a:r>
              <a:rPr lang="en-US" sz="2800" dirty="0" err="1" smtClean="0">
                <a:solidFill>
                  <a:srgbClr val="093678"/>
                </a:solidFill>
              </a:rPr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El leer la </a:t>
            </a:r>
            <a:r>
              <a:rPr lang="en-US" sz="2000" dirty="0" err="1" smtClean="0">
                <a:solidFill>
                  <a:srgbClr val="093678"/>
                </a:solidFill>
              </a:rPr>
              <a:t>Hoja</a:t>
            </a:r>
            <a:r>
              <a:rPr lang="en-US" sz="2000" dirty="0" smtClean="0">
                <a:solidFill>
                  <a:srgbClr val="093678"/>
                </a:solidFill>
              </a:rPr>
              <a:t> de Datos de </a:t>
            </a:r>
            <a:r>
              <a:rPr lang="en-US" sz="2000" dirty="0" err="1" smtClean="0">
                <a:solidFill>
                  <a:srgbClr val="093678"/>
                </a:solidFill>
              </a:rPr>
              <a:t>Seguridad</a:t>
            </a:r>
            <a:r>
              <a:rPr lang="en-US" sz="2000" dirty="0" smtClean="0">
                <a:solidFill>
                  <a:srgbClr val="093678"/>
                </a:solidFill>
              </a:rPr>
              <a:t> (HDS) le ayudará a hacer todo lo siguiente con la </a:t>
            </a:r>
            <a:r>
              <a:rPr lang="en-US" sz="2000" u="sng" dirty="0" smtClean="0">
                <a:solidFill>
                  <a:srgbClr val="093678"/>
                </a:solidFill>
              </a:rPr>
              <a:t>excepción</a:t>
            </a:r>
            <a:r>
              <a:rPr lang="en-US" sz="2000" dirty="0" smtClean="0">
                <a:solidFill>
                  <a:srgbClr val="093678"/>
                </a:solidFill>
              </a:rPr>
              <a:t> de: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aprender más sobre los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posibles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riesgos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de los químicos que estará manipulando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determinar la distancia a la que estará dispuesto a viajar para un trabajo SPF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elegir </a:t>
            </a:r>
            <a:r>
              <a:rPr lang="en-US" sz="2000" smtClean="0">
                <a:solidFill>
                  <a:schemeClr val="bg1">
                    <a:lumMod val="65000"/>
                  </a:schemeClr>
                </a:solidFill>
              </a:rPr>
              <a:t>el EPP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adecuado para el trabajo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entender la forma apropiada de limpiar un derrame</a:t>
            </a:r>
          </a:p>
        </p:txBody>
      </p:sp>
    </p:spTree>
    <p:extLst>
      <p:ext uri="{BB962C8B-B14F-4D97-AF65-F5344CB8AC3E}">
        <p14:creationId xmlns:p14="http://schemas.microsoft.com/office/powerpoint/2010/main" val="48851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3: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_____ es una forma posible en que un trabajador puede quedar expuesto a un químico.</a:t>
            </a:r>
            <a:endParaRPr lang="en-US" sz="2000" dirty="0">
              <a:solidFill>
                <a:srgbClr val="093678"/>
              </a:solidFill>
            </a:endParaRP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Inhalación, o respirar vapores químicos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Contacto con la piel o los ojos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Ingestión</a:t>
            </a:r>
            <a:endParaRPr lang="en-US" sz="2000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err="1" smtClean="0">
                <a:solidFill>
                  <a:srgbClr val="093678"/>
                </a:solidFill>
                <a:cs typeface="Arial" pitchFamily="34" charset="0"/>
              </a:rPr>
              <a:t>Todas</a:t>
            </a: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373135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3: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>
                <a:solidFill>
                  <a:srgbClr val="093678"/>
                </a:solidFill>
              </a:rPr>
              <a:t>_____ es una forma posible en que un trabajador puede quedar expuesto a un químico.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>
              <a:solidFill>
                <a:schemeClr val="bg1">
                  <a:lumMod val="65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Inhalación, o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</a:rPr>
              <a:t>respirar vapores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químicos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Contacto 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con la piel 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o los ojos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Ingestión</a:t>
            </a:r>
            <a:endParaRPr lang="en-US" sz="2000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err="1" smtClean="0">
                <a:solidFill>
                  <a:srgbClr val="00B050"/>
                </a:solidFill>
                <a:cs typeface="Arial" pitchFamily="34" charset="0"/>
              </a:rPr>
              <a:t>Todas</a:t>
            </a: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4158069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3: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10317B"/>
                </a:solidFill>
              </a:rPr>
              <a:t>Los límites de exposición ocupacional son __________ establecidos por reguladores gubernamentales y organizaciones expertas para proteger a los trabajadores saludables de los efectos debidos a la exposición a químicos.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dirty="0">
              <a:solidFill>
                <a:srgbClr val="10317B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10317B"/>
                </a:solidFill>
              </a:rPr>
              <a:t>niveles de olor aceptables</a:t>
            </a:r>
            <a:endParaRPr lang="en-US" sz="2000" dirty="0">
              <a:solidFill>
                <a:srgbClr val="10317B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10317B"/>
                </a:solidFill>
              </a:rPr>
              <a:t>niveles de concentración aérea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10317B"/>
                </a:solidFill>
              </a:rPr>
              <a:t>frecuencia y duración de los descansos de los empleados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10317B"/>
                </a:solidFill>
              </a:rPr>
              <a:t>todos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26098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9039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3: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Los límites de exposición ocupacional son </a:t>
            </a:r>
            <a:r>
              <a:rPr lang="en-US" sz="2000" dirty="0" smtClean="0">
                <a:solidFill>
                  <a:srgbClr val="18317B"/>
                </a:solidFill>
              </a:rPr>
              <a:t>__________ establecidos por reguladores gubernamentales y organizaciones expertas para proteger a los trabajadores saludables de los efectos debidos a la exposición a químicos.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dirty="0">
              <a:solidFill>
                <a:srgbClr val="18317B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niveles de olor aceptables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niveles de concentración aérea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frecuencia y duración de los descansos de los empleados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todos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214103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3: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10317B"/>
                </a:solidFill>
              </a:rPr>
              <a:t>¿Cuál de las siguientes declaraciones es </a:t>
            </a:r>
            <a:r>
              <a:rPr lang="en-US" sz="2000" u="sng" dirty="0" smtClean="0">
                <a:solidFill>
                  <a:srgbClr val="10317B"/>
                </a:solidFill>
              </a:rPr>
              <a:t>falsa</a:t>
            </a:r>
            <a:r>
              <a:rPr lang="en-US" sz="2000" dirty="0" smtClean="0">
                <a:solidFill>
                  <a:srgbClr val="10317B"/>
                </a:solidFill>
              </a:rPr>
              <a:t> en relación a la exposición a químicos cuando se </a:t>
            </a:r>
            <a:r>
              <a:rPr lang="en-US" sz="2000" dirty="0" err="1" smtClean="0">
                <a:solidFill>
                  <a:srgbClr val="10317B"/>
                </a:solidFill>
              </a:rPr>
              <a:t>aplica</a:t>
            </a:r>
            <a:r>
              <a:rPr lang="en-US" sz="2000" dirty="0" smtClean="0">
                <a:solidFill>
                  <a:srgbClr val="10317B"/>
                </a:solidFill>
              </a:rPr>
              <a:t> </a:t>
            </a:r>
            <a:r>
              <a:rPr lang="en-US" sz="2000" dirty="0" err="1" smtClean="0">
                <a:solidFill>
                  <a:srgbClr val="10317B"/>
                </a:solidFill>
              </a:rPr>
              <a:t>una</a:t>
            </a:r>
            <a:r>
              <a:rPr lang="en-US" sz="2000" dirty="0" smtClean="0">
                <a:solidFill>
                  <a:srgbClr val="10317B"/>
                </a:solidFill>
              </a:rPr>
              <a:t> SPF de baja presión?</a:t>
            </a:r>
            <a:endParaRPr lang="en-US" sz="2000" dirty="0">
              <a:solidFill>
                <a:srgbClr val="10317B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kern="0" dirty="0" smtClean="0">
                <a:solidFill>
                  <a:srgbClr val="10317B"/>
                </a:solidFill>
                <a:latin typeface="Trebuchet MS" pitchFamily="34" charset="0"/>
              </a:rPr>
              <a:t>Los efectos crónicos son efectos de salud a largo plazo, a veces permanentes, debidos a la exposición repetida a ciertos químicos.</a:t>
            </a:r>
            <a:endParaRPr lang="en-US" sz="2000" i="1" dirty="0">
              <a:solidFill>
                <a:srgbClr val="10317B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10317B"/>
                </a:solidFill>
              </a:rPr>
              <a:t>Los kits de baja presión de dos componentes pueden liberar químicos al aire que podrían presentar un peligro de exposición por inhalación y/o de la piel.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10317B"/>
                </a:solidFill>
              </a:rPr>
              <a:t>No es necesario usar equipo de protección personal (EPP).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10317B"/>
                </a:solidFill>
              </a:rPr>
              <a:t>Un equipo de protección personal mal seleccionado o usado podría llevar a la exposición a químicos. </a:t>
            </a:r>
          </a:p>
        </p:txBody>
      </p:sp>
    </p:spTree>
    <p:extLst>
      <p:ext uri="{BB962C8B-B14F-4D97-AF65-F5344CB8AC3E}">
        <p14:creationId xmlns:p14="http://schemas.microsoft.com/office/powerpoint/2010/main" val="4263036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3: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¿Cuál de las siguientes declaraciones es </a:t>
            </a:r>
            <a:r>
              <a:rPr lang="en-US" sz="2000" u="sng" dirty="0" smtClean="0">
                <a:solidFill>
                  <a:srgbClr val="093678"/>
                </a:solidFill>
              </a:rPr>
              <a:t>falsa</a:t>
            </a:r>
            <a:r>
              <a:rPr lang="en-US" sz="2000" dirty="0" smtClean="0">
                <a:solidFill>
                  <a:srgbClr val="093678"/>
                </a:solidFill>
              </a:rPr>
              <a:t> sobre la posible exposición a químicos cuando se </a:t>
            </a:r>
            <a:r>
              <a:rPr lang="en-US" sz="2000" dirty="0" err="1" smtClean="0">
                <a:solidFill>
                  <a:srgbClr val="093678"/>
                </a:solidFill>
              </a:rPr>
              <a:t>aplica</a:t>
            </a:r>
            <a:r>
              <a:rPr lang="en-US" sz="2000" dirty="0" smtClean="0">
                <a:solidFill>
                  <a:srgbClr val="093678"/>
                </a:solidFill>
              </a:rPr>
              <a:t> </a:t>
            </a:r>
            <a:r>
              <a:rPr lang="en-US" sz="2000" dirty="0" err="1" smtClean="0">
                <a:solidFill>
                  <a:srgbClr val="093678"/>
                </a:solidFill>
              </a:rPr>
              <a:t>una</a:t>
            </a:r>
            <a:r>
              <a:rPr lang="en-US" sz="2000" dirty="0" smtClean="0">
                <a:solidFill>
                  <a:srgbClr val="093678"/>
                </a:solidFill>
              </a:rPr>
              <a:t> SPF de baja presión de dos componentes?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kern="0" dirty="0" smtClean="0">
                <a:solidFill>
                  <a:schemeClr val="bg1">
                    <a:lumMod val="65000"/>
                  </a:schemeClr>
                </a:solidFill>
                <a:latin typeface="Trebuchet MS" pitchFamily="34" charset="0"/>
              </a:rPr>
              <a:t>Los efectos crónicos son efectos de salud a largo plazo, a veces permanentes, debidos a la exposición repetida a ciertos químicos.</a:t>
            </a:r>
            <a:endParaRPr lang="en-US" sz="2000" dirty="0">
              <a:solidFill>
                <a:schemeClr val="bg1">
                  <a:lumMod val="65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Los kits de baja presión de dos componentes pueden liberar químicos al aire que pueden presentar un posible peligro de exposición por inhalación y/o de la piel.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No es necesario usar equipo de protección </a:t>
            </a:r>
            <a:r>
              <a:rPr lang="en-US" sz="2000" smtClean="0">
                <a:solidFill>
                  <a:srgbClr val="00B050"/>
                </a:solidFill>
              </a:rPr>
              <a:t>personal (EPP).</a:t>
            </a:r>
            <a:endParaRPr lang="en-US" sz="2000" dirty="0" smtClean="0">
              <a:solidFill>
                <a:srgbClr val="00B050"/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Un equipo de protección personal mal seleccionado o usado podría llevar a la exposición a químicos. </a:t>
            </a:r>
            <a:endParaRPr lang="en-US" sz="2000" i="1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167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4: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Los kits o sistemas SPF de baja presión de dos componentes contienen _________ que se mezclan para formar espuma cuando se rocía. </a:t>
            </a:r>
            <a:endParaRPr lang="en-US" sz="2000" dirty="0"/>
          </a:p>
          <a:p>
            <a:pPr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agua y adhesivos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químicos de lado-A y lado-B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alcohol y catalizadores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ninguno de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230187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1: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4343400"/>
          </a:xfrm>
        </p:spPr>
        <p:txBody>
          <a:bodyPr>
            <a:normAutofit lnSpcReduction="10000"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US" sz="2000" dirty="0" smtClean="0"/>
              <a:t>Cuando describe las diferencias entre SPF de baja presión (LP) y SPF de alta presión (HP), ¿cuál de las siguientes declaraciones </a:t>
            </a:r>
            <a:r>
              <a:rPr lang="es-US" sz="2000" u="sng" dirty="0" smtClean="0"/>
              <a:t>no</a:t>
            </a:r>
            <a:r>
              <a:rPr lang="es-US" sz="2000" dirty="0" smtClean="0"/>
              <a:t> es verdadera?</a:t>
            </a:r>
            <a:endParaRPr lang="es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chemeClr val="bg1">
                    <a:lumMod val="65000"/>
                  </a:schemeClr>
                </a:solidFill>
              </a:rPr>
              <a:t>La SPF LP se aplica en volúmenes más pequeños que la SPF HP.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rgbClr val="00B050"/>
                </a:solidFill>
              </a:rPr>
              <a:t>Los productos SPF LP usan tambores grandes de 55 galones para almacenar los químicos lado-A y lado-B.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chemeClr val="bg1">
                    <a:lumMod val="65000"/>
                  </a:schemeClr>
                </a:solidFill>
              </a:rPr>
              <a:t>La SPF LP típicamente se rocía a temperatura ambiente, comparada con la SPF HP que se calienta a temperaturas de entre 120 a 150 °F mientras se rocía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chemeClr val="bg1">
                    <a:lumMod val="65000"/>
                  </a:schemeClr>
                </a:solidFill>
              </a:rPr>
              <a:t>La SPF LP se presuriza a menos de 250 psi comparada con la SPF HP que típicamente se presuriza a 1000 a 1300 psi. </a:t>
            </a:r>
          </a:p>
        </p:txBody>
      </p:sp>
    </p:spTree>
    <p:extLst>
      <p:ext uri="{BB962C8B-B14F-4D97-AF65-F5344CB8AC3E}">
        <p14:creationId xmlns:p14="http://schemas.microsoft.com/office/powerpoint/2010/main" val="76135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4: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Los kits o sistemas SPF de baja presión de dos componentes contienen _________ que se mezclan para formar espuma cuando se rocía. </a:t>
            </a:r>
            <a:endParaRPr lang="en-US" sz="2000" dirty="0"/>
          </a:p>
          <a:p>
            <a:pPr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agua y adhesivos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químicos de lado-A y lado-B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alcohol y catalizadores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ninguno de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1106849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4: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El lado-A (Iso) de la SPF contiene _____.</a:t>
            </a:r>
            <a:endParaRPr lang="en-US" sz="2000" dirty="0"/>
          </a:p>
          <a:p>
            <a:pPr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etanol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polvo de espuma de poliuretano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un químico comúnmente conocido como “MDI”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una mezcla de polioles</a:t>
            </a:r>
          </a:p>
        </p:txBody>
      </p:sp>
    </p:spTree>
    <p:extLst>
      <p:ext uri="{BB962C8B-B14F-4D97-AF65-F5344CB8AC3E}">
        <p14:creationId xmlns:p14="http://schemas.microsoft.com/office/powerpoint/2010/main" val="2172722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4: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El lado-A (Iso) de la SPF contiene _____.</a:t>
            </a:r>
            <a:endParaRPr lang="en-US" sz="2000" dirty="0"/>
          </a:p>
          <a:p>
            <a:pPr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etanol 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polvo de espuma de poliuretano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un químico comúnmente conocido como “MDI”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una mezcla de polioles</a:t>
            </a:r>
          </a:p>
        </p:txBody>
      </p:sp>
    </p:spTree>
    <p:extLst>
      <p:ext uri="{BB962C8B-B14F-4D97-AF65-F5344CB8AC3E}">
        <p14:creationId xmlns:p14="http://schemas.microsoft.com/office/powerpoint/2010/main" val="82572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4: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4198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¿Cuál de los siguientes </a:t>
            </a:r>
            <a:r>
              <a:rPr lang="en-US" sz="2000" u="sng" dirty="0" smtClean="0"/>
              <a:t>no</a:t>
            </a:r>
            <a:r>
              <a:rPr lang="en-US" sz="2000" dirty="0" smtClean="0"/>
              <a:t> está incluido en el lado-B del SPF de baja presión de dos componentes?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retardador de llamas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surfactante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isocianato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poliol</a:t>
            </a:r>
          </a:p>
        </p:txBody>
      </p:sp>
    </p:spTree>
    <p:extLst>
      <p:ext uri="{BB962C8B-B14F-4D97-AF65-F5344CB8AC3E}">
        <p14:creationId xmlns:p14="http://schemas.microsoft.com/office/powerpoint/2010/main" val="331747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4: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4198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¿Cuál de los siguientes </a:t>
            </a:r>
            <a:r>
              <a:rPr lang="en-US" sz="2000" u="sng" dirty="0" smtClean="0"/>
              <a:t>no</a:t>
            </a:r>
            <a:r>
              <a:rPr lang="en-US" sz="2000" dirty="0" smtClean="0"/>
              <a:t> está incluido en el lado-B de la SPF de baja presión de dos componentes?</a:t>
            </a:r>
          </a:p>
          <a:p>
            <a:pPr marL="0" indent="0" fontAlgn="auto">
              <a:spcAft>
                <a:spcPts val="0"/>
              </a:spcAft>
              <a:buFont typeface="Arial"/>
              <a:buChar char="•"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retardador de llamas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surfactante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isocianato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poliol</a:t>
            </a:r>
          </a:p>
        </p:txBody>
      </p:sp>
    </p:spTree>
    <p:extLst>
      <p:ext uri="{BB962C8B-B14F-4D97-AF65-F5344CB8AC3E}">
        <p14:creationId xmlns:p14="http://schemas.microsoft.com/office/powerpoint/2010/main" val="261318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5: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>
                <a:cs typeface="Arial" pitchFamily="34" charset="0"/>
              </a:rPr>
              <a:t>¿Cuál es un posible efecto de la exposición al lado-A (Iso)?</a:t>
            </a:r>
          </a:p>
          <a:p>
            <a:pPr marL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irritación de los ojos</a:t>
            </a:r>
            <a:endParaRPr lang="en-US" sz="2000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irritación de la piel </a:t>
            </a:r>
            <a:endParaRPr lang="en-US" sz="2000" b="1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  <a:cs typeface="Arial" pitchFamily="34" charset="0"/>
              </a:rPr>
              <a:t>irritación respiratoria</a:t>
            </a:r>
            <a:endParaRPr lang="en-US" sz="2000" dirty="0">
              <a:solidFill>
                <a:srgbClr val="093678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rgbClr val="093678"/>
                </a:solidFill>
                <a:cs typeface="Arial" pitchFamily="34" charset="0"/>
              </a:rPr>
              <a:t>todos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35808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5: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>
                <a:cs typeface="Arial" pitchFamily="34" charset="0"/>
              </a:rPr>
              <a:t>¿Cuál es un posible efecto de la exposición al lado-A (Iso)?</a:t>
            </a:r>
          </a:p>
          <a:p>
            <a:pPr marL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irritación de los ojos</a:t>
            </a:r>
            <a:endParaRPr lang="en-US" sz="2000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irritación de la piel </a:t>
            </a:r>
            <a:endParaRPr lang="en-US" sz="2000" b="1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irritación respiratoria</a:t>
            </a:r>
            <a:endParaRPr lang="en-US" sz="2000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rgbClr val="00B050"/>
                </a:solidFill>
                <a:cs typeface="Arial" pitchFamily="34" charset="0"/>
              </a:rPr>
              <a:t>todos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324100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5: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cs typeface="Arial" pitchFamily="34" charset="0"/>
              </a:rPr>
              <a:t>¿Cuál de las declaraciones es </a:t>
            </a:r>
            <a:r>
              <a:rPr lang="en-US" sz="2000" u="sng" dirty="0" err="1" smtClean="0">
                <a:cs typeface="Arial" pitchFamily="34" charset="0"/>
              </a:rPr>
              <a:t>verdadera</a:t>
            </a:r>
            <a:r>
              <a:rPr lang="en-US" sz="2000" dirty="0" smtClean="0">
                <a:cs typeface="Arial" pitchFamily="34" charset="0"/>
              </a:rPr>
              <a:t> en relación a la sensibilización al lado-A (Iso)?</a:t>
            </a:r>
          </a:p>
          <a:p>
            <a:pPr marL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Es el desarrollo de una sensibilidad inusual a la sustancia resultando en una respuesta alérgica a las exposiciones futuras.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La sensibilización puede ocurrir después de la inhalación.</a:t>
            </a:r>
            <a:endParaRPr lang="en-US" sz="2000" b="1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cs typeface="Arial" pitchFamily="34" charset="0"/>
              </a:rPr>
              <a:t>La sensibilización puede ocurrir después del contacto con la piel.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err="1" smtClean="0">
                <a:cs typeface="Arial" pitchFamily="34" charset="0"/>
              </a:rPr>
              <a:t>Todas</a:t>
            </a:r>
            <a:r>
              <a:rPr lang="en-US" sz="2000" dirty="0" smtClean="0">
                <a:cs typeface="Arial" pitchFamily="34" charset="0"/>
              </a:rPr>
              <a:t> los anteriores.</a:t>
            </a:r>
          </a:p>
        </p:txBody>
      </p:sp>
    </p:spTree>
    <p:extLst>
      <p:ext uri="{BB962C8B-B14F-4D97-AF65-F5344CB8AC3E}">
        <p14:creationId xmlns:p14="http://schemas.microsoft.com/office/powerpoint/2010/main" val="4270008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5: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789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>
                <a:cs typeface="Arial" pitchFamily="34" charset="0"/>
              </a:rPr>
              <a:t>¿Cuál de las declaraciones es </a:t>
            </a:r>
            <a:r>
              <a:rPr lang="en-US" sz="2000" u="sng" dirty="0">
                <a:cs typeface="Arial" pitchFamily="34" charset="0"/>
              </a:rPr>
              <a:t>verdadera</a:t>
            </a:r>
            <a:r>
              <a:rPr lang="en-US" sz="2000" dirty="0">
                <a:cs typeface="Arial" pitchFamily="34" charset="0"/>
              </a:rPr>
              <a:t> en relación a la sensibilización al lado-A (Iso)? </a:t>
            </a:r>
          </a:p>
          <a:p>
            <a:pPr marL="0" fontAlgn="auto">
              <a:spcAft>
                <a:spcPts val="0"/>
              </a:spcAft>
              <a:defRPr/>
            </a:pPr>
            <a:endParaRPr lang="en-US" sz="2000" dirty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Es el desarrollo de una sensibilidad inusual a la sustancia resultando en una respuesta alérgica a las exposiciones futuras.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La sensibilización puede ocurrir después de la inhalación.</a:t>
            </a:r>
            <a:endParaRPr lang="en-US" sz="2000" b="1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La sensibilización puede ocurrir después del contacto con la piel.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err="1" smtClean="0">
                <a:solidFill>
                  <a:srgbClr val="00B050"/>
                </a:solidFill>
                <a:cs typeface="Arial" pitchFamily="34" charset="0"/>
              </a:rPr>
              <a:t>Todas</a:t>
            </a: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cs typeface="Arial" pitchFamily="34" charset="0"/>
              </a:rPr>
              <a:t>las</a:t>
            </a: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cs typeface="Arial" pitchFamily="34" charset="0"/>
              </a:rPr>
              <a:t>anteriores</a:t>
            </a: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.</a:t>
            </a:r>
            <a:endParaRPr lang="en-US" sz="2000" dirty="0">
              <a:solidFill>
                <a:srgbClr val="00B050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80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5: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defRPr/>
            </a:pPr>
            <a:r>
              <a:rPr lang="en-US" sz="2000" dirty="0" smtClean="0"/>
              <a:t>La sensibilización respiratoria puede llevar al asma, lo cual puede poner la vida en peligro. ¿Cuál de los siguientes síntomas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un síntoma típico de una reacción de sensibilización respiratoria?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formación de ampollas en la piel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falta de aliento 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tos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smtClean="0"/>
              <a:t>opresión del pecho</a:t>
            </a:r>
          </a:p>
        </p:txBody>
      </p:sp>
    </p:spTree>
    <p:extLst>
      <p:ext uri="{BB962C8B-B14F-4D97-AF65-F5344CB8AC3E}">
        <p14:creationId xmlns:p14="http://schemas.microsoft.com/office/powerpoint/2010/main" val="238697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1: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¿Cuál de las siguientes declaraciones es </a:t>
            </a:r>
            <a:r>
              <a:rPr lang="en-US" sz="2000" u="sng" dirty="0" smtClean="0"/>
              <a:t>verdadera </a:t>
            </a:r>
            <a:r>
              <a:rPr lang="en-US" sz="2000" dirty="0" smtClean="0"/>
              <a:t>cuando se aplica aislante sellador de espuma? </a:t>
            </a: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/>
              <a:t>Lea y siga todas las instrucciones en la etiqueta.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/>
              <a:t>Use ropa protectora adecuada según lo sugerido por el fabricante, incluyendo: lentes/gafas de seguridad y ropa que cubre toda la piel.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rgbClr val="093678"/>
                </a:solidFill>
              </a:rPr>
              <a:t>Abra ventanas/puertas para ayudar a brindar una buena ventilación según lo recomendado por el fabricante </a:t>
            </a:r>
            <a:r>
              <a:rPr lang="es-US" sz="2000" b="0" i="1" dirty="0" smtClean="0">
                <a:solidFill>
                  <a:srgbClr val="093678"/>
                </a:solidFill>
              </a:rPr>
              <a:t>(por ejemplo, los ventiladores podrían ser útiles).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s-US" sz="2000" dirty="0" smtClean="0"/>
              <a:t>Todas los anteriores.</a:t>
            </a:r>
          </a:p>
        </p:txBody>
      </p:sp>
    </p:spTree>
    <p:extLst>
      <p:ext uri="{BB962C8B-B14F-4D97-AF65-F5344CB8AC3E}">
        <p14:creationId xmlns:p14="http://schemas.microsoft.com/office/powerpoint/2010/main" val="250736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5: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defRPr/>
            </a:pPr>
            <a:r>
              <a:rPr lang="es-ES_tradnl" sz="2000" dirty="0" smtClean="0"/>
              <a:t>La sensibilización respiratoria puede llevar al asma, lo cual puede poner la vida en peligro. ¿Cuál de los siguientes síntomas </a:t>
            </a:r>
            <a:r>
              <a:rPr lang="es-ES_tradnl" sz="2000" u="sng" dirty="0" smtClean="0"/>
              <a:t>no</a:t>
            </a:r>
            <a:r>
              <a:rPr lang="es-ES_tradnl" sz="2000" dirty="0" smtClean="0"/>
              <a:t> es un síntoma típico de una reacción de sensibilización respiratoria?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s-ES_tradnl" sz="2000" dirty="0" smtClean="0"/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s-ES_tradnl" sz="2000" dirty="0" smtClean="0">
                <a:solidFill>
                  <a:srgbClr val="00B050"/>
                </a:solidFill>
              </a:rPr>
              <a:t>formación de ampollas en la piel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s-ES_tradnl" sz="2000" dirty="0" smtClean="0">
                <a:solidFill>
                  <a:schemeClr val="bg1">
                    <a:lumMod val="65000"/>
                  </a:schemeClr>
                </a:solidFill>
              </a:rPr>
              <a:t>falta de aliento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s-ES_tradnl" sz="2000" dirty="0" smtClean="0">
                <a:solidFill>
                  <a:schemeClr val="bg1">
                    <a:lumMod val="65000"/>
                  </a:schemeClr>
                </a:solidFill>
              </a:rPr>
              <a:t>tos</a:t>
            </a: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s-ES_tradnl" sz="2000" dirty="0" smtClean="0">
                <a:solidFill>
                  <a:schemeClr val="bg1">
                    <a:lumMod val="65000"/>
                  </a:schemeClr>
                </a:solidFill>
              </a:rPr>
              <a:t>opresión del pecho</a:t>
            </a:r>
          </a:p>
        </p:txBody>
      </p:sp>
    </p:spTree>
    <p:extLst>
      <p:ext uri="{BB962C8B-B14F-4D97-AF65-F5344CB8AC3E}">
        <p14:creationId xmlns:p14="http://schemas.microsoft.com/office/powerpoint/2010/main" val="2762981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5: P4 </a:t>
            </a:r>
            <a:r>
              <a:rPr lang="en-US" sz="2800" dirty="0" err="1" smtClean="0"/>
              <a:t>Revisión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187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 smtClean="0">
                <a:cs typeface="Arial" pitchFamily="34" charset="0"/>
              </a:rPr>
              <a:t>Si es diagnosticado con </a:t>
            </a:r>
            <a:r>
              <a:rPr lang="en-US" sz="2000" dirty="0" err="1" smtClean="0">
                <a:cs typeface="Arial" pitchFamily="34" charset="0"/>
              </a:rPr>
              <a:t>sensibilización</a:t>
            </a:r>
            <a:r>
              <a:rPr lang="en-US" sz="2000" dirty="0" smtClean="0">
                <a:cs typeface="Arial" pitchFamily="34" charset="0"/>
              </a:rPr>
              <a:t> al lado-A (Iso), comuníquese con su proveedor de cuidados de salud. Se le podría ____________.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 smtClean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err="1" smtClean="0">
                <a:cs typeface="Arial" pitchFamily="34" charset="0"/>
              </a:rPr>
              <a:t>indicar</a:t>
            </a:r>
            <a:r>
              <a:rPr lang="en-US" sz="2000" dirty="0" smtClean="0">
                <a:cs typeface="Arial" pitchFamily="34" charset="0"/>
              </a:rPr>
              <a:t> que no trabaje con </a:t>
            </a:r>
            <a:r>
              <a:rPr lang="en-US" sz="2000" dirty="0" err="1" smtClean="0">
                <a:cs typeface="Arial" pitchFamily="34" charset="0"/>
              </a:rPr>
              <a:t>isocianatos</a:t>
            </a:r>
            <a:endParaRPr lang="en-US" sz="2000" dirty="0" smtClean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err="1" smtClean="0">
                <a:cs typeface="Arial" pitchFamily="34" charset="0"/>
              </a:rPr>
              <a:t>pedir</a:t>
            </a:r>
            <a:r>
              <a:rPr lang="en-US" sz="2000" dirty="0" smtClean="0">
                <a:cs typeface="Arial" pitchFamily="34" charset="0"/>
              </a:rPr>
              <a:t> que deje de levantar equipos pesados de rocío de espuma</a:t>
            </a: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err="1" smtClean="0">
                <a:cs typeface="Arial" pitchFamily="34" charset="0"/>
              </a:rPr>
              <a:t>indicar</a:t>
            </a:r>
            <a:r>
              <a:rPr lang="en-US" sz="2000" dirty="0" smtClean="0">
                <a:cs typeface="Arial" pitchFamily="34" charset="0"/>
              </a:rPr>
              <a:t> que se </a:t>
            </a:r>
            <a:r>
              <a:rPr lang="en-US" sz="2000" dirty="0" err="1" smtClean="0">
                <a:cs typeface="Arial" pitchFamily="34" charset="0"/>
              </a:rPr>
              <a:t>aísle</a:t>
            </a:r>
            <a:r>
              <a:rPr lang="en-US" sz="2000" dirty="0" smtClean="0">
                <a:cs typeface="Arial" pitchFamily="34" charset="0"/>
              </a:rPr>
              <a:t> </a:t>
            </a:r>
            <a:r>
              <a:rPr lang="en-US" sz="2000" dirty="0" err="1" smtClean="0">
                <a:cs typeface="Arial" pitchFamily="34" charset="0"/>
              </a:rPr>
              <a:t>temporalmente</a:t>
            </a:r>
            <a:r>
              <a:rPr lang="en-US" sz="2000" dirty="0" smtClean="0">
                <a:cs typeface="Arial" pitchFamily="34" charset="0"/>
              </a:rPr>
              <a:t> de otras personas hasta que se pase la </a:t>
            </a:r>
            <a:r>
              <a:rPr lang="en-US" sz="2000" dirty="0" err="1" smtClean="0">
                <a:cs typeface="Arial" pitchFamily="34" charset="0"/>
              </a:rPr>
              <a:t>sensibilización</a:t>
            </a:r>
            <a:endParaRPr lang="en-US" sz="2000" dirty="0" smtClean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cs typeface="Arial" pitchFamily="34" charset="0"/>
              </a:rPr>
              <a:t>Ninguno de los anteriores</a:t>
            </a:r>
            <a:endParaRPr lang="en-US" sz="20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837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5: P4 </a:t>
            </a:r>
            <a:r>
              <a:rPr lang="en-US" sz="2800" dirty="0" err="1" smtClean="0"/>
              <a:t>Revisión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1878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fontAlgn="auto">
              <a:spcAft>
                <a:spcPts val="0"/>
              </a:spcAft>
              <a:defRPr/>
            </a:pPr>
            <a:r>
              <a:rPr lang="en-US" sz="2000" dirty="0" smtClean="0">
                <a:cs typeface="Arial" pitchFamily="34" charset="0"/>
              </a:rPr>
              <a:t>Si es diagnosticado con </a:t>
            </a:r>
            <a:r>
              <a:rPr lang="en-US" sz="2000" dirty="0" err="1" smtClean="0">
                <a:cs typeface="Arial" pitchFamily="34" charset="0"/>
              </a:rPr>
              <a:t>sensibilización</a:t>
            </a:r>
            <a:r>
              <a:rPr lang="en-US" sz="2000" dirty="0" smtClean="0">
                <a:cs typeface="Arial" pitchFamily="34" charset="0"/>
              </a:rPr>
              <a:t> al lado-A (Iso), comuníquese con su proveedor de cuidados de salud. Se le podría ____________.</a:t>
            </a:r>
          </a:p>
          <a:p>
            <a:pPr marL="0" indent="0" fontAlgn="auto">
              <a:spcAft>
                <a:spcPts val="0"/>
              </a:spcAft>
              <a:defRPr/>
            </a:pPr>
            <a:endParaRPr lang="en-US" sz="2000" dirty="0" smtClean="0"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err="1" smtClean="0">
                <a:solidFill>
                  <a:srgbClr val="00B050"/>
                </a:solidFill>
                <a:cs typeface="Arial" pitchFamily="34" charset="0"/>
              </a:rPr>
              <a:t>indicar</a:t>
            </a:r>
            <a:r>
              <a:rPr lang="en-US" sz="2000" dirty="0" smtClean="0">
                <a:solidFill>
                  <a:srgbClr val="00B050"/>
                </a:solidFill>
                <a:cs typeface="Arial" pitchFamily="34" charset="0"/>
              </a:rPr>
              <a:t> que no trabaje con </a:t>
            </a:r>
            <a:r>
              <a:rPr lang="en-US" sz="2000" dirty="0" err="1" smtClean="0">
                <a:solidFill>
                  <a:srgbClr val="00B050"/>
                </a:solidFill>
                <a:cs typeface="Arial" pitchFamily="34" charset="0"/>
              </a:rPr>
              <a:t>isocianatos</a:t>
            </a:r>
            <a:endParaRPr lang="en-US" sz="2000" dirty="0" smtClean="0">
              <a:solidFill>
                <a:srgbClr val="00B050"/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pedir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 que deje de levantar equipos pesados de rocío de espuma</a:t>
            </a: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indicar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 que se aísle temporariamente de otras personas hasta que se pase la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sensibilización</a:t>
            </a:r>
            <a:endParaRPr lang="en-US" sz="2000" dirty="0" smtClean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  <a:p>
            <a:pPr marL="682625" indent="-682625" fontAlgn="auto">
              <a:spcAft>
                <a:spcPts val="0"/>
              </a:spcAft>
              <a:buAutoNum type="alphaUcPeriod" startAt="3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  <a:cs typeface="Arial" pitchFamily="34" charset="0"/>
              </a:rPr>
              <a:t>Ninguno de los anteriores</a:t>
            </a:r>
            <a:endParaRPr lang="en-US" sz="2000" dirty="0">
              <a:solidFill>
                <a:schemeClr val="bg1">
                  <a:lumMod val="6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591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6: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El lado-B es una mezcla de químicos, con los polioles como ingrediente principal. ¿Cuál de los siguientes químicos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un aditivo típico del lado-B?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catalizador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retardador de llamas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acetona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agente de soplado</a:t>
            </a:r>
          </a:p>
        </p:txBody>
      </p:sp>
    </p:spTree>
    <p:extLst>
      <p:ext uri="{BB962C8B-B14F-4D97-AF65-F5344CB8AC3E}">
        <p14:creationId xmlns:p14="http://schemas.microsoft.com/office/powerpoint/2010/main" val="22830516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6: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El lado-B es una mezcla de químicos, con los polioles como ingrediente principal. ¿Cuál de los siguientes químicos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un aditivo típico del lado-B?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catalizador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retardador de llamas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acetona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agente de soplado</a:t>
            </a:r>
          </a:p>
        </p:txBody>
      </p:sp>
    </p:spTree>
    <p:extLst>
      <p:ext uri="{BB962C8B-B14F-4D97-AF65-F5344CB8AC3E}">
        <p14:creationId xmlns:p14="http://schemas.microsoft.com/office/powerpoint/2010/main" val="317441692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6: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¿Cuál de los siguientes efectos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un posible efecto de la exposición de los ojos a algunos catalizadores del lado-B?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enrojecimiento o quemazón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miopía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una neblina azul o halovisión</a:t>
            </a: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lagrimeo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4865100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6: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¿Cuál de los siguientes efectos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un posible efecto de la exposición de los ojos a algunos catalizadores del lado-B?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enrojecimiento o quemazón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miopía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una neblina azul o halovisión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lagrimeo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5003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6: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¿Cuál síntoma es un posible efecto de la exposición al lado-B?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irritación de la piel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irritación los ojos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irritación respiratoria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todos los anteriores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82163800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7162800" cy="1143000"/>
          </a:xfr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Unidad 6: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¿Cuál síntoma es un posible efecto de la exposición al lado-B?</a:t>
            </a:r>
          </a:p>
          <a:p>
            <a:pPr marL="457200" indent="-45720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irritación de la piel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irritación los ojos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irritación respiratoria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todos los anteriores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5226238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7: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¿Cuál de las siguientes declaraciones mejor describe los controles de ingeniería?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/>
              <a:t>interruptores de control en equipos de rociado de alta tecnología</a:t>
            </a:r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/>
              <a:t>cambios en el diseño del trabajo, tales como la contención y ventilación, para reducir el potencial de exposición a químicos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técnicas de rociado recomendadas para maximizar el desempeño del producto</a:t>
            </a:r>
          </a:p>
          <a:p>
            <a:pPr marL="682625" indent="-682625" fontAlgn="auto">
              <a:defRPr/>
            </a:pPr>
            <a:r>
              <a:rPr lang="en-US" sz="2000" dirty="0" smtClean="0"/>
              <a:t>D. 	todos los anteriores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4724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1: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US" sz="2000" dirty="0" smtClean="0"/>
              <a:t>¿Cuál de las siguientes declaraciones es </a:t>
            </a:r>
            <a:r>
              <a:rPr lang="es-US" sz="2000" u="sng" dirty="0" smtClean="0"/>
              <a:t>verdadera </a:t>
            </a:r>
            <a:r>
              <a:rPr lang="es-US" sz="2000" dirty="0" smtClean="0"/>
              <a:t>cuando se aplica aislante sellador de espuma? </a:t>
            </a:r>
            <a:endParaRPr lang="es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chemeClr val="bg1">
                    <a:lumMod val="65000"/>
                  </a:schemeClr>
                </a:solidFill>
              </a:rPr>
              <a:t>Lea y siga todas las instrucciones en la etiqueta.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chemeClr val="bg1">
                    <a:lumMod val="65000"/>
                  </a:schemeClr>
                </a:solidFill>
              </a:rPr>
              <a:t>Use ropa protectora adecuada según lo sugerido por el fabricante, incluyendo: lentes/gafas de seguridad; guantes y ropa que cubra la piel.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chemeClr val="bg1">
                    <a:lumMod val="65000"/>
                  </a:schemeClr>
                </a:solidFill>
              </a:rPr>
              <a:t>Abrir ventanas/puertas y ayudar a proveer buena ventilación según lo recomendado por el fabricante </a:t>
            </a:r>
            <a:r>
              <a:rPr lang="es-US" sz="2000" i="1" dirty="0" smtClean="0">
                <a:solidFill>
                  <a:schemeClr val="bg1">
                    <a:lumMod val="65000"/>
                  </a:schemeClr>
                </a:solidFill>
              </a:rPr>
              <a:t>(por ejemplo, los ventiladores podrían ser útiles).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rgbClr val="00B050"/>
                </a:solidFill>
              </a:rPr>
              <a:t>Todas los anteriores.</a:t>
            </a:r>
          </a:p>
        </p:txBody>
      </p:sp>
    </p:spTree>
    <p:extLst>
      <p:ext uri="{BB962C8B-B14F-4D97-AF65-F5344CB8AC3E}">
        <p14:creationId xmlns:p14="http://schemas.microsoft.com/office/powerpoint/2010/main" val="342021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7: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¿Cuál de las siguientes declaraciones mejor describe los controles de ingeniería? 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interruptores de control en equipos de rociado de alta tecnología</a:t>
            </a:r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cambios en el diseño del trabajo, tales como la contención y ventilación, para reducir el potencial de exposición a químicos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técnicas de rociado recomendadas para maximizar el desempeño del producto</a:t>
            </a:r>
          </a:p>
          <a:p>
            <a:pPr marL="682625" indent="-682625" fontAlgn="auto"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D. 	todos los anteriores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4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7: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¿Cuándo es el mejor momento para planificar los controles de ingeniería?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/>
              <a:t>poco después de rociar su primer kit de baja presión para que esté familiarizado con el trabajo</a:t>
            </a:r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/>
              <a:t>antes de empezar a trabajar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al final del primer día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ninguno de los anteriores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94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7: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¿Cuándo es el mejor momento para planificar los controles de ingeniería?</a:t>
            </a:r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/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poco después de rociar su primer kit de baja presión para que esté familiarizado con el trabajo</a:t>
            </a:r>
          </a:p>
          <a:p>
            <a:pPr marL="682625" indent="-682625" fontAlgn="auto"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antes de empezar a trabajar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al final del primer día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Ninguno de los anteriores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29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7: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584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Los trabajos de climatización podrían realizarse en espacios confinados como los áticos y semisótanos. ¿Cuál de las siguientes declaraciones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cierta?</a:t>
            </a:r>
            <a:endParaRPr lang="en-US" sz="2000" dirty="0"/>
          </a:p>
          <a:p>
            <a:pPr marL="403225" indent="-403225" fontAlgn="auto">
              <a:buFont typeface="Wingdings" pitchFamily="2" charset="2"/>
              <a:buAutoNum type="alphaUcPeriod"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Ventile los espacios confinados.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No se requiere un respirador cuando se rocía un kit SPF de baja presión de dos componentes en un espacio confinado.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Los ventiladores pueden ayudar a mejorar la ventilación y a dispersar vapores.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Consulte con el fabricante del producto SPF para determinar cuánto tiempo debe ventilar el área de rociado después de dejar de rociar. </a:t>
            </a:r>
            <a:endParaRPr lang="en-US" sz="2000" dirty="0">
              <a:solidFill>
                <a:srgbClr val="09367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16915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7: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584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Los trabajos de climatización podrían realizarse en espacios confinados como los áticos y semisótanos. ¿Cuál de las siguientes declaraciones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cierta?</a:t>
            </a:r>
            <a:endParaRPr lang="en-US" sz="2000" dirty="0"/>
          </a:p>
          <a:p>
            <a:pPr marL="403225" indent="-403225" fontAlgn="auto">
              <a:buFont typeface="Wingdings" pitchFamily="2" charset="2"/>
              <a:buAutoNum type="alphaUcPeriod"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Ventile los espacios confinados.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No es necesario un respirador cuando se rocía con un kit SPF de presión baja de dos componentes en un espacio confinado.</a:t>
            </a:r>
            <a:endParaRPr lang="en-US" sz="2000" dirty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Los ventiladores pueden ayudar a mejorar la ventilación y a dispersar vapores.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Consulte con el fabricante del producto SPF para determinar cuánto tiempo debe ventilar el área de rociado después de dejar de rociar.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2018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8: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s-ES_tradnl" sz="2000" dirty="0" smtClean="0"/>
              <a:t>¿Cuál de los siguientes es un tema a charlar cuando se revisa el plan de seguridad con el propietario o administrador del edificio y otros trabajadores? </a:t>
            </a:r>
          </a:p>
          <a:p>
            <a:pPr indent="0" fontAlgn="auto">
              <a:buFont typeface="Arial"/>
              <a:buNone/>
              <a:defRPr/>
            </a:pPr>
            <a:endParaRPr lang="es-ES_tradnl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s-ES_tradnl" sz="2000" dirty="0" smtClean="0"/>
              <a:t>¿Quién estará en el lugar de trabajo?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s-ES_tradnl" sz="2000" dirty="0" smtClean="0"/>
              <a:t>¿Qué medidas de seguridad se tomarán?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s-ES_tradnl" sz="2000" dirty="0" smtClean="0"/>
              <a:t>¿Cuándo recomienda el fabricante del producto que los propietarios u ocupantes pueden reingresar después de completar el rociado?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s-ES_tradnl" sz="2000" dirty="0" smtClean="0"/>
              <a:t>Todos los anteriores</a:t>
            </a:r>
            <a:endParaRPr lang="es-ES_tradnl" sz="2000" dirty="0"/>
          </a:p>
        </p:txBody>
      </p:sp>
    </p:spTree>
    <p:extLst>
      <p:ext uri="{BB962C8B-B14F-4D97-AF65-F5344CB8AC3E}">
        <p14:creationId xmlns:p14="http://schemas.microsoft.com/office/powerpoint/2010/main" val="196505486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8: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¿Cuál de los siguientes es un tema a charlar cuando se revisa el plan de seguridad con el propietario o administrador del edificio y otros trabajadores? 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¿Quién estará en el lugar de trabajo?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¿Qué medidas de seguridad se tomarán?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¿Cuándo recomienda el fabricante del producto que los propietarios u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ocupantes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pueden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reingresar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después de completar el rociado?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Todos los anteriores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6153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8: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¿Cuánto tiempo deberían esperar típicamente los ocupantes antes de reingresar después de una aplicación SPF de baja presión de dos componentes?</a:t>
            </a:r>
          </a:p>
          <a:p>
            <a:pPr indent="0" fontAlgn="auto">
              <a:buFont typeface="Arial"/>
              <a:buNone/>
              <a:defRPr/>
            </a:pPr>
            <a:endParaRPr lang="es-ES_tradnl" sz="2000" dirty="0" smtClean="0">
              <a:solidFill>
                <a:srgbClr val="00206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hasta que todo el polvo de la espuma se haya asentado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consulte con el fabricante, ya que el tiempo de reingreso puede variar </a:t>
            </a:r>
            <a:r>
              <a:rPr lang="es-ES_tradnl" sz="2000" i="1" dirty="0" smtClean="0">
                <a:solidFill>
                  <a:srgbClr val="002060"/>
                </a:solidFill>
              </a:rPr>
              <a:t>(algunos fabricantes recomiendan un tiempo de reingreso de una hora)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una semana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s-ES_tradnl" sz="2000" dirty="0" smtClean="0">
                <a:solidFill>
                  <a:srgbClr val="002060"/>
                </a:solidFill>
              </a:rPr>
              <a:t>48 horas</a:t>
            </a:r>
            <a:endParaRPr lang="es-ES_tradnl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466625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8: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>
                <a:solidFill>
                  <a:schemeClr val="tx2"/>
                </a:solidFill>
              </a:rPr>
              <a:t>¿</a:t>
            </a:r>
            <a:r>
              <a:rPr lang="en-US" sz="2000" dirty="0" smtClean="0">
                <a:solidFill>
                  <a:schemeClr val="tx2"/>
                </a:solidFill>
              </a:rPr>
              <a:t>Cuánto tiempo deberían</a:t>
            </a:r>
            <a:r>
              <a:rPr lang="en-US" sz="2000" dirty="0">
                <a:solidFill>
                  <a:schemeClr val="tx2"/>
                </a:solidFill>
              </a:rPr>
              <a:t> esperar típicamente los </a:t>
            </a:r>
            <a:r>
              <a:rPr lang="en-US" sz="2000" dirty="0" smtClean="0">
                <a:solidFill>
                  <a:schemeClr val="tx2"/>
                </a:solidFill>
              </a:rPr>
              <a:t>ocupantes antes de reingresar después de una</a:t>
            </a:r>
            <a:r>
              <a:rPr lang="en-US" sz="2000" dirty="0">
                <a:solidFill>
                  <a:schemeClr val="tx2"/>
                </a:solidFill>
              </a:rPr>
              <a:t> aplicación SPF de baja</a:t>
            </a:r>
            <a:r>
              <a:rPr lang="en-US" sz="2000" dirty="0" smtClean="0">
                <a:solidFill>
                  <a:schemeClr val="tx2"/>
                </a:solidFill>
              </a:rPr>
              <a:t> presión de</a:t>
            </a:r>
            <a:r>
              <a:rPr lang="en-US" sz="2000" dirty="0">
                <a:solidFill>
                  <a:schemeClr val="tx2"/>
                </a:solidFill>
              </a:rPr>
              <a:t> dos componentes?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hasta que todo el polvo de la espuma se haya asentado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consulte con el fabricante ya que el tiempo de reingreso puede variar </a:t>
            </a:r>
            <a:r>
              <a:rPr lang="en-US" sz="2000" i="1" dirty="0" smtClean="0">
                <a:solidFill>
                  <a:srgbClr val="00B050"/>
                </a:solidFill>
              </a:rPr>
              <a:t>(algunos fabricantes recomiendan un tiempo de reingreso de una hora)</a:t>
            </a:r>
            <a:endParaRPr lang="en-US" sz="2000" i="1" dirty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una semana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48 horas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92801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8: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_____________ es un ejemplo de cómo preparar el área de rociado antes de aplicar un SPF de baja presión de dos componentes. </a:t>
            </a:r>
            <a:endParaRPr lang="en-US" sz="2000" dirty="0">
              <a:solidFill>
                <a:schemeClr val="tx2"/>
              </a:solidFill>
            </a:endParaRP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Aplicar controles de ingeniería, como contención y ventilación</a:t>
            </a: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Apagar fuentes de ignición </a:t>
            </a: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Protección de las superficies del posible sobre-rociado</a:t>
            </a: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Todos los anteriores</a:t>
            </a:r>
            <a:endParaRPr lang="en-US" sz="2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117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1: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s-US" sz="2000" dirty="0" smtClean="0"/>
              <a:t>¿Cuál de los siguientes </a:t>
            </a:r>
            <a:r>
              <a:rPr lang="es-US" sz="2000" u="sng" dirty="0" smtClean="0"/>
              <a:t>no</a:t>
            </a:r>
            <a:r>
              <a:rPr lang="es-US" sz="2000" dirty="0" smtClean="0"/>
              <a:t> es un típico uso para los kits/sistemas SPF de baja presión? 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s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s-US" sz="2000" dirty="0" smtClean="0"/>
              <a:t>Mejorar el aislante primario para rellenar pequeños huecos y grietas.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rgbClr val="093678"/>
                </a:solidFill>
              </a:rPr>
              <a:t>Aislar y sellar al aire áticos y semisótanos.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s-US" sz="2000" dirty="0" smtClean="0">
                <a:solidFill>
                  <a:srgbClr val="093678"/>
                </a:solidFill>
              </a:rPr>
              <a:t>Sellar alrededor de viguetas de borda, trabajo de conductos y cañerías.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s-US" sz="2000" dirty="0" smtClean="0"/>
              <a:t>Aislar grandes superficies de techado. </a:t>
            </a:r>
          </a:p>
        </p:txBody>
      </p:sp>
    </p:spTree>
    <p:extLst>
      <p:ext uri="{BB962C8B-B14F-4D97-AF65-F5344CB8AC3E}">
        <p14:creationId xmlns:p14="http://schemas.microsoft.com/office/powerpoint/2010/main" val="241451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1628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8: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686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_____________ es un ejemplo de cómo preparar el área de rociado antes de aplicar un SPF de baja presión de dos componentes. </a:t>
            </a:r>
            <a:endParaRPr lang="en-US" sz="2000" dirty="0">
              <a:solidFill>
                <a:schemeClr val="tx2"/>
              </a:solidFill>
            </a:endParaRPr>
          </a:p>
          <a:p>
            <a:pPr indent="0" fontAlgn="auto">
              <a:buFont typeface="Arial"/>
              <a:buNone/>
              <a:defRPr/>
            </a:pPr>
            <a:endParaRPr lang="en-US" sz="2000" dirty="0">
              <a:solidFill>
                <a:schemeClr val="tx2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Aplicar controles de ingeniería, como contención y ventilación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Apagar fuentes de ignición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Protección de las superficies del posible sobre-rociado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Todos los anteriores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66867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9: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fontAlgn="auto">
              <a:spcAft>
                <a:spcPts val="0"/>
              </a:spcAft>
              <a:buFontTx/>
              <a:buNone/>
              <a:defRPr/>
            </a:pPr>
            <a:r>
              <a:rPr lang="en-US" sz="2000" b="1" dirty="0" smtClean="0"/>
              <a:t>Un EPP usado típicamente durante una aplicación SPF de baja presión de dos componentes incluye _____.</a:t>
            </a:r>
            <a:endParaRPr lang="en-US" sz="2000" b="1" dirty="0"/>
          </a:p>
          <a:p>
            <a:pPr marL="457200" lvl="1" indent="-457200" fontAlgn="auto">
              <a:spcAft>
                <a:spcPts val="0"/>
              </a:spcAft>
              <a:buFontTx/>
              <a:buAutoNum type="alphaUcPeriod"/>
              <a:defRPr/>
            </a:pPr>
            <a:endParaRPr lang="en-US" sz="2000" b="1" dirty="0" smtClean="0"/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/>
              <a:t>ropa protectora y guantes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/>
              <a:t>ropa protectora, guantes y protección para los oídos</a:t>
            </a:r>
            <a:endParaRPr lang="en-US" sz="2000" b="1" dirty="0"/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/>
              <a:t>protección para los oídos y </a:t>
            </a:r>
            <a:r>
              <a:rPr lang="en-US" sz="2000" b="1" dirty="0" err="1" smtClean="0"/>
              <a:t>respiratoria</a:t>
            </a:r>
            <a:endParaRPr lang="en-US" sz="2000" b="1" dirty="0" smtClean="0"/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err="1" smtClean="0"/>
              <a:t>ropa</a:t>
            </a:r>
            <a:r>
              <a:rPr lang="en-US" sz="2000" b="1" dirty="0" smtClean="0"/>
              <a:t> protectora, guantes, protección para los ojos y protección respiratoria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76824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9: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fontAlgn="auto">
              <a:spcAft>
                <a:spcPts val="0"/>
              </a:spcAft>
              <a:buFontTx/>
              <a:buNone/>
              <a:defRPr/>
            </a:pPr>
            <a:r>
              <a:rPr lang="en-US" sz="2000" b="1" dirty="0" smtClean="0"/>
              <a:t>Un EPP usado típicamente durante una aplicación SPF de baja presión de dos componentes incluye _____.</a:t>
            </a:r>
            <a:endParaRPr lang="en-US" sz="2000" b="1" dirty="0"/>
          </a:p>
          <a:p>
            <a:pPr marL="457200" lvl="1" indent="-457200" fontAlgn="auto">
              <a:spcAft>
                <a:spcPts val="0"/>
              </a:spcAft>
              <a:buFontTx/>
              <a:buAutoNum type="alphaUcPeriod"/>
              <a:defRPr/>
            </a:pPr>
            <a:endParaRPr lang="en-US" sz="2000" b="1" dirty="0" smtClean="0"/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ropa protectora y guantes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ropa protectora, guantes y protección para los oídos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protección para los oídos y </a:t>
            </a:r>
            <a:r>
              <a:rPr lang="en-US" sz="2000" b="1" dirty="0" err="1" smtClean="0">
                <a:solidFill>
                  <a:schemeClr val="bg1">
                    <a:lumMod val="50000"/>
                  </a:schemeClr>
                </a:solidFill>
              </a:rPr>
              <a:t>respiratoria</a:t>
            </a:r>
            <a:endParaRPr lang="en-US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err="1" smtClean="0">
                <a:solidFill>
                  <a:srgbClr val="00B050"/>
                </a:solidFill>
              </a:rPr>
              <a:t>ropa</a:t>
            </a:r>
            <a:r>
              <a:rPr lang="en-US" sz="2000" b="1" dirty="0" smtClean="0">
                <a:solidFill>
                  <a:srgbClr val="00B050"/>
                </a:solidFill>
              </a:rPr>
              <a:t> protectora, guantes, protección para los ojos y protección respiratoria</a:t>
            </a:r>
          </a:p>
          <a:p>
            <a:pPr marL="682625" lvl="1" indent="-682625" fontAlgn="auto">
              <a:spcAft>
                <a:spcPts val="0"/>
              </a:spcAft>
              <a:buFontTx/>
              <a:buAutoNum type="alphaUcPeriod"/>
              <a:defRPr/>
            </a:pPr>
            <a:endParaRPr lang="en-U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4017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9: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Las siguientes declaraciones sobre el uso de un respirador cuando se </a:t>
            </a:r>
            <a:r>
              <a:rPr lang="en-US" sz="2000" dirty="0" err="1" smtClean="0"/>
              <a:t>aplica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SPF de baja presión de dos componentes son verídicas con la </a:t>
            </a:r>
            <a:r>
              <a:rPr lang="en-US" sz="2000" u="sng" dirty="0" smtClean="0"/>
              <a:t>excepción de</a:t>
            </a:r>
            <a:r>
              <a:rPr lang="en-US" sz="2000" dirty="0" smtClean="0"/>
              <a:t>: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Los fabricantes recomiendan que use un respirador purificador de aire (APR) </a:t>
            </a:r>
            <a:r>
              <a:rPr lang="en-US" sz="2000" u="sng" dirty="0" smtClean="0"/>
              <a:t>cada vez</a:t>
            </a:r>
            <a:r>
              <a:rPr lang="en-US" sz="2000" dirty="0" smtClean="0"/>
              <a:t> que está rociando con </a:t>
            </a:r>
            <a:r>
              <a:rPr lang="en-US" sz="2000" dirty="0" err="1" smtClean="0"/>
              <a:t>una</a:t>
            </a:r>
            <a:r>
              <a:rPr lang="en-US" sz="2000" dirty="0" smtClean="0"/>
              <a:t> SPF de baja presión de dos componentes.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No se requieren guantes y ropa protectora cuando se usa un respirador purificador de aire (APR).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Los </a:t>
            </a:r>
            <a:r>
              <a:rPr lang="en-US" sz="2000" dirty="0" err="1" smtClean="0"/>
              <a:t>tipos</a:t>
            </a:r>
            <a:r>
              <a:rPr lang="en-US" sz="2000" dirty="0" smtClean="0"/>
              <a:t> de respiradores usados en las aplicaciones de baja presión de dos componentes incluyen APR de media máscara, APR de máscara completa y respiradores purificadores de aire forzado (PARP).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OSHA estableció un Estándar de </a:t>
            </a:r>
            <a:r>
              <a:rPr lang="en-US" sz="2000" dirty="0" err="1" smtClean="0"/>
              <a:t>protección</a:t>
            </a:r>
            <a:r>
              <a:rPr lang="en-US" sz="2000" dirty="0" smtClean="0"/>
              <a:t> </a:t>
            </a:r>
            <a:r>
              <a:rPr lang="en-US" sz="2000" dirty="0" err="1" smtClean="0"/>
              <a:t>respiratoria</a:t>
            </a:r>
            <a:r>
              <a:rPr lang="en-US" sz="2000" dirty="0" smtClean="0"/>
              <a:t> para regular el uso de los respiradores en el lugar del trabajo.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7338320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9: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Las siguientes declaraciones sobre el uso de un respirador cuando se </a:t>
            </a:r>
            <a:r>
              <a:rPr lang="en-US" sz="2000" dirty="0" err="1" smtClean="0"/>
              <a:t>aplica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SPF de baja presión de dos componentes son verídicas con la </a:t>
            </a:r>
            <a:r>
              <a:rPr lang="en-US" sz="2000" u="sng" dirty="0" smtClean="0"/>
              <a:t>excepción de</a:t>
            </a:r>
            <a:r>
              <a:rPr lang="en-US" sz="2000" dirty="0" smtClean="0"/>
              <a:t>: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Los fabricantes recomiendan que use un respirador purificador de aire (APR) </a:t>
            </a:r>
            <a:r>
              <a:rPr lang="en-US" sz="2000" u="sng" dirty="0" smtClean="0">
                <a:solidFill>
                  <a:schemeClr val="bg1">
                    <a:lumMod val="50000"/>
                  </a:schemeClr>
                </a:solidFill>
              </a:rPr>
              <a:t>cada vez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que está rociando con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una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SPF de baja presión de dos componentes.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No se requieren guantes y ropa protectora cuando se usa un respirador purificador de aire (APR).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Los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tipos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de respiradores usados en las aplicaciones de baja presión de dos componentes incluyen APR de media máscara, APR de máscara completa y respiradores purificadores de aire forzado (PARP).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OSHA estableció un Estándar de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protección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respiratoria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para regular el uso de los respiradores en el lugar del trabajo. 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58573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9: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Los cartuchos de respiradores purificadores de aire </a:t>
            </a:r>
            <a:r>
              <a:rPr lang="en-US" sz="2000" dirty="0"/>
              <a:t>(</a:t>
            </a:r>
            <a:r>
              <a:rPr lang="en-US" sz="2000" dirty="0" smtClean="0"/>
              <a:t>APR) y respiradores purificadores de aire forzado (PAPR) se cambian _____ para prevenir la penetración de químicos.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cuando desarrollan un olor desagradable</a:t>
            </a:r>
          </a:p>
          <a:p>
            <a:pPr marL="682625" indent="-682625" fontAlgn="auto">
              <a:buAutoNum type="alphaUcPeriod" startAt="2"/>
              <a:defRPr/>
            </a:pPr>
            <a:r>
              <a:rPr lang="en-US" sz="2000" dirty="0" smtClean="0"/>
              <a:t>anualmente</a:t>
            </a:r>
          </a:p>
          <a:p>
            <a:pPr marL="682625" indent="-682625" fontAlgn="auto">
              <a:buFont typeface="Arial" charset="0"/>
              <a:buAutoNum type="alphaUcPeriod" startAt="2"/>
              <a:defRPr/>
            </a:pPr>
            <a:r>
              <a:rPr lang="en-US" sz="2000" dirty="0" smtClean="0"/>
              <a:t>de acuerdo con el cronograma de intercambio de cartuchos del empleador</a:t>
            </a:r>
            <a:endParaRPr lang="en-US" sz="2000" dirty="0"/>
          </a:p>
          <a:p>
            <a:pPr marL="682625" indent="-682625" fontAlgn="auto">
              <a:buFont typeface="Arial" charset="0"/>
              <a:buAutoNum type="alphaUcPeriod" startAt="2"/>
              <a:defRPr/>
            </a:pPr>
            <a:r>
              <a:rPr lang="en-US" sz="2000" dirty="0" smtClean="0"/>
              <a:t>una vez al mes</a:t>
            </a:r>
          </a:p>
        </p:txBody>
      </p:sp>
    </p:spTree>
    <p:extLst>
      <p:ext uri="{BB962C8B-B14F-4D97-AF65-F5344CB8AC3E}">
        <p14:creationId xmlns:p14="http://schemas.microsoft.com/office/powerpoint/2010/main" val="75447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9: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Wingdings" pitchFamily="2" charset="2"/>
              <a:buNone/>
              <a:defRPr/>
            </a:pPr>
            <a:r>
              <a:rPr lang="en-US" sz="2000" dirty="0" smtClean="0"/>
              <a:t>Los cartuchos de respiradores purificadores de aire </a:t>
            </a:r>
            <a:r>
              <a:rPr lang="en-US" sz="2000" dirty="0"/>
              <a:t>(</a:t>
            </a:r>
            <a:r>
              <a:rPr lang="en-US" sz="2000" dirty="0" smtClean="0"/>
              <a:t>APR) y respiradores purificadores de aire forzado (PAPR) se cambian _____ para prevenir la penetración de químicos.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cuando desarrollan un olor desagradable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anualmente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de acuerdo con el cronograma de intercambio de cartuchos del empleador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una vez al mes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325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6753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9: P4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/>
              <a:t>Cuando usa un respirador ajustado, </a:t>
            </a:r>
            <a:r>
              <a:rPr lang="en-US" sz="2000" b="1" dirty="0" smtClean="0"/>
              <a:t>es importante que el usuario del </a:t>
            </a:r>
            <a:r>
              <a:rPr lang="en-US" sz="2000" b="1" dirty="0"/>
              <a:t>respirador </a:t>
            </a:r>
            <a:r>
              <a:rPr lang="en-US" sz="2000" b="1" dirty="0" smtClean="0"/>
              <a:t>realice </a:t>
            </a:r>
            <a:r>
              <a:rPr lang="en-US" sz="2000" b="1" dirty="0"/>
              <a:t>una verificación del sello del usuario </a:t>
            </a:r>
            <a:r>
              <a:rPr lang="en-US" sz="2000" b="1" dirty="0" smtClean="0"/>
              <a:t>_________.</a:t>
            </a:r>
            <a:endParaRPr lang="en-US" sz="2000" b="1" dirty="0"/>
          </a:p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/>
          </a:p>
          <a:p>
            <a:pPr marL="457200" lvl="1" indent="-45720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2000" b="1" dirty="0" smtClean="0"/>
              <a:t>cada vez que se usa el respirador</a:t>
            </a:r>
          </a:p>
          <a:p>
            <a:pPr marL="457200" lvl="1" indent="-45720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2000" b="1" dirty="0" smtClean="0"/>
              <a:t>semanalmente</a:t>
            </a:r>
            <a:endParaRPr lang="en-US" sz="2000" b="1" dirty="0"/>
          </a:p>
          <a:p>
            <a:pPr marL="457200" lvl="1" indent="-45720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2000" b="1" dirty="0" smtClean="0"/>
              <a:t>anualmente</a:t>
            </a:r>
            <a:endParaRPr lang="en-US" sz="2000" b="1" dirty="0"/>
          </a:p>
          <a:p>
            <a:pPr marL="457200" lvl="1" indent="-457200" fontAlgn="auto">
              <a:lnSpc>
                <a:spcPct val="150000"/>
              </a:lnSpc>
              <a:spcAft>
                <a:spcPts val="0"/>
              </a:spcAft>
              <a:buFont typeface="Arial" pitchFamily="34" charset="0"/>
              <a:buAutoNum type="alphaUcPeriod"/>
              <a:defRPr/>
            </a:pPr>
            <a:r>
              <a:rPr lang="en-US" sz="2000" b="1" dirty="0" smtClean="0"/>
              <a:t>solo si múltiples usuarios comparten el respirador</a:t>
            </a:r>
          </a:p>
        </p:txBody>
      </p:sp>
    </p:spTree>
    <p:extLst>
      <p:ext uri="{BB962C8B-B14F-4D97-AF65-F5344CB8AC3E}">
        <p14:creationId xmlns:p14="http://schemas.microsoft.com/office/powerpoint/2010/main" val="2443926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6753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9: P4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/>
              <a:t>Cuando usa un respirador ajustado, </a:t>
            </a:r>
            <a:r>
              <a:rPr lang="en-US" sz="2000" b="1" dirty="0" smtClean="0"/>
              <a:t>es importante que el usuario del </a:t>
            </a:r>
            <a:r>
              <a:rPr lang="en-US" sz="2000" b="1" dirty="0"/>
              <a:t>respirador </a:t>
            </a:r>
            <a:r>
              <a:rPr lang="en-US" sz="2000" b="1" dirty="0" smtClean="0"/>
              <a:t>realice </a:t>
            </a:r>
            <a:r>
              <a:rPr lang="en-US" sz="2000" b="1" dirty="0"/>
              <a:t>una verificación del sello del usuario </a:t>
            </a:r>
            <a:r>
              <a:rPr lang="en-US" sz="2000" b="1" dirty="0" smtClean="0"/>
              <a:t>_________.</a:t>
            </a:r>
            <a:endParaRPr lang="en-US" sz="2000" b="1" dirty="0"/>
          </a:p>
          <a:p>
            <a:pPr marL="0" lvl="1" indent="0" fontAlgn="auto">
              <a:spcAft>
                <a:spcPts val="0"/>
              </a:spcAft>
              <a:buFontTx/>
              <a:buNone/>
              <a:defRPr/>
            </a:pPr>
            <a:endParaRPr lang="en-US" sz="2000" b="1" dirty="0" smtClean="0"/>
          </a:p>
          <a:p>
            <a:pPr marL="682625" lvl="1" indent="-682625" fontAlgn="auto">
              <a:lnSpc>
                <a:spcPct val="150000"/>
              </a:lnSpc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>
                <a:solidFill>
                  <a:srgbClr val="00B050"/>
                </a:solidFill>
              </a:rPr>
              <a:t>c</a:t>
            </a:r>
            <a:r>
              <a:rPr lang="en-US" sz="2000" b="1" dirty="0" smtClean="0">
                <a:solidFill>
                  <a:srgbClr val="00B050"/>
                </a:solidFill>
              </a:rPr>
              <a:t>ada vez que se usa un respirador</a:t>
            </a:r>
          </a:p>
          <a:p>
            <a:pPr marL="682625" lvl="1" indent="-682625" fontAlgn="auto">
              <a:lnSpc>
                <a:spcPct val="150000"/>
              </a:lnSpc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semanalmente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682625" lvl="1" indent="-682625" fontAlgn="auto">
              <a:lnSpc>
                <a:spcPct val="150000"/>
              </a:lnSpc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anualmente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pPr marL="682625" lvl="1" indent="-682625" fontAlgn="auto">
              <a:lnSpc>
                <a:spcPct val="150000"/>
              </a:lnSpc>
              <a:spcAft>
                <a:spcPts val="0"/>
              </a:spcAft>
              <a:buFontTx/>
              <a:buAutoNum type="alphaUcPeriod"/>
              <a:defRPr/>
            </a:pP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solo si múltiples usuarios comparten el respirador</a:t>
            </a:r>
          </a:p>
        </p:txBody>
      </p:sp>
    </p:spTree>
    <p:extLst>
      <p:ext uri="{BB962C8B-B14F-4D97-AF65-F5344CB8AC3E}">
        <p14:creationId xmlns:p14="http://schemas.microsoft.com/office/powerpoint/2010/main" val="425363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10: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Para obtener instrucciones de primeros auxilios específicas para el químico con el que estará trabajando, ________.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consulte la </a:t>
            </a:r>
            <a:r>
              <a:rPr lang="en-US" sz="2000" dirty="0" err="1" smtClean="0"/>
              <a:t>Hoja</a:t>
            </a:r>
            <a:r>
              <a:rPr lang="en-US" sz="2000" dirty="0" smtClean="0"/>
              <a:t> de Datos de </a:t>
            </a:r>
            <a:r>
              <a:rPr lang="en-US" sz="2000" dirty="0" err="1" smtClean="0"/>
              <a:t>Seguridad</a:t>
            </a:r>
            <a:r>
              <a:rPr lang="en-US" sz="2000" dirty="0" smtClean="0"/>
              <a:t> (HDS)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pregúntele a su compañero de trabajo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realice una búsqueda en la computadora sobre el tema de primeros auxilios para la exposición a químicos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Ninguno de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277724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xfrm>
            <a:off x="381000" y="152400"/>
            <a:ext cx="7162800" cy="1143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Unidad 1: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/>
              <a:t>¿Cuál de los siguientes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un típico uso para los kits/sistemas SPF de baja presión? </a:t>
            </a:r>
            <a:endParaRPr lang="en-US" sz="2000" dirty="0"/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Mejorar el aislante primario para rellenar pequeños huecos y grietas.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Aislar y sellar al aire áticos y semisótanos. 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Sellar alrededor de viguetas de borda, trabajo de conductos y cañerías.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Aislar grandes superficies de techado. </a:t>
            </a:r>
          </a:p>
        </p:txBody>
      </p:sp>
    </p:spTree>
    <p:extLst>
      <p:ext uri="{BB962C8B-B14F-4D97-AF65-F5344CB8AC3E}">
        <p14:creationId xmlns:p14="http://schemas.microsoft.com/office/powerpoint/2010/main" val="1206102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10: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Para obtener instrucciones de primeros auxilios específicas para el químico con el que estará trabajando, ________.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err="1" smtClean="0">
                <a:solidFill>
                  <a:srgbClr val="00B050"/>
                </a:solidFill>
              </a:rPr>
              <a:t>Consulte</a:t>
            </a:r>
            <a:r>
              <a:rPr lang="en-US" sz="2000" dirty="0" smtClean="0">
                <a:solidFill>
                  <a:srgbClr val="00B050"/>
                </a:solidFill>
              </a:rPr>
              <a:t> la </a:t>
            </a:r>
            <a:r>
              <a:rPr lang="en-US" sz="2000" dirty="0" err="1" smtClean="0">
                <a:solidFill>
                  <a:srgbClr val="00B050"/>
                </a:solidFill>
              </a:rPr>
              <a:t>Hoja</a:t>
            </a:r>
            <a:r>
              <a:rPr lang="en-US" sz="2000" dirty="0" smtClean="0">
                <a:solidFill>
                  <a:srgbClr val="00B050"/>
                </a:solidFill>
              </a:rPr>
              <a:t> de </a:t>
            </a:r>
            <a:r>
              <a:rPr lang="en-US" sz="2000" dirty="0" err="1" smtClean="0">
                <a:solidFill>
                  <a:srgbClr val="00B050"/>
                </a:solidFill>
              </a:rPr>
              <a:t>Datos</a:t>
            </a:r>
            <a:r>
              <a:rPr lang="en-US" sz="2000" dirty="0" smtClean="0">
                <a:solidFill>
                  <a:srgbClr val="00B050"/>
                </a:solidFill>
              </a:rPr>
              <a:t> de </a:t>
            </a:r>
            <a:r>
              <a:rPr lang="en-US" sz="2000" dirty="0" err="1" smtClean="0">
                <a:solidFill>
                  <a:srgbClr val="00B050"/>
                </a:solidFill>
              </a:rPr>
              <a:t>Seguridad</a:t>
            </a:r>
            <a:r>
              <a:rPr lang="en-US" sz="2000" dirty="0" smtClean="0">
                <a:solidFill>
                  <a:srgbClr val="00B050"/>
                </a:solidFill>
              </a:rPr>
              <a:t> (HDS)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pregúntele a su compañero de trabajo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realice una búsqueda en la computadora sobre el tema de primeros auxilios para la exposición a químicos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Ninguno de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295339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11: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43400"/>
          </a:xfrm>
        </p:spPr>
        <p:txBody>
          <a:bodyPr>
            <a:normAutofit lnSpcReduction="1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¿Cuál de las siguientes declaraciones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cierta en relación a la descomposición térmica que puede ocurrir cuando se </a:t>
            </a:r>
            <a:r>
              <a:rPr lang="en-US" sz="2000" dirty="0" err="1" smtClean="0"/>
              <a:t>sobrecalienta</a:t>
            </a:r>
            <a:r>
              <a:rPr lang="en-US" sz="2000" dirty="0" smtClean="0"/>
              <a:t> la SPF?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El </a:t>
            </a:r>
            <a:r>
              <a:rPr lang="en-US" sz="2000" dirty="0" err="1" smtClean="0"/>
              <a:t>calor</a:t>
            </a:r>
            <a:r>
              <a:rPr lang="en-US" sz="2000" dirty="0" smtClean="0"/>
              <a:t> </a:t>
            </a:r>
            <a:r>
              <a:rPr lang="en-US" sz="2000" dirty="0" err="1" smtClean="0"/>
              <a:t>emitido</a:t>
            </a:r>
            <a:r>
              <a:rPr lang="en-US" sz="2000" dirty="0" smtClean="0"/>
              <a:t> </a:t>
            </a:r>
            <a:r>
              <a:rPr lang="en-US" sz="2000" dirty="0" err="1" smtClean="0"/>
              <a:t>durante</a:t>
            </a:r>
            <a:r>
              <a:rPr lang="en-US" sz="2000" dirty="0" smtClean="0"/>
              <a:t> el curado puede dar como resultado chamuscado, </a:t>
            </a:r>
            <a:r>
              <a:rPr lang="en-US" sz="2000" dirty="0" err="1" smtClean="0"/>
              <a:t>abrasamiento</a:t>
            </a:r>
            <a:r>
              <a:rPr lang="en-US" sz="2000" dirty="0" smtClean="0"/>
              <a:t> y fuego.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La espuma de </a:t>
            </a:r>
            <a:r>
              <a:rPr lang="en-US" sz="2000" dirty="0" err="1" smtClean="0"/>
              <a:t>poliuretano</a:t>
            </a:r>
            <a:r>
              <a:rPr lang="en-US" sz="2000" dirty="0" smtClean="0"/>
              <a:t> en spray de </a:t>
            </a:r>
            <a:r>
              <a:rPr lang="en-US" sz="2000" dirty="0" err="1" smtClean="0"/>
              <a:t>baja</a:t>
            </a:r>
            <a:r>
              <a:rPr lang="en-US" sz="2000" dirty="0" smtClean="0"/>
              <a:t> </a:t>
            </a:r>
            <a:r>
              <a:rPr lang="en-US" sz="2000" dirty="0" err="1" smtClean="0"/>
              <a:t>presión</a:t>
            </a:r>
            <a:r>
              <a:rPr lang="en-US" sz="2000" dirty="0" smtClean="0"/>
              <a:t> no arderá.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Podrían producirse humo y vapores.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La SPF </a:t>
            </a:r>
            <a:r>
              <a:rPr lang="en-US" sz="2000" dirty="0" err="1" smtClean="0"/>
              <a:t>está</a:t>
            </a:r>
            <a:r>
              <a:rPr lang="en-US" sz="2000" dirty="0" smtClean="0"/>
              <a:t> </a:t>
            </a:r>
            <a:r>
              <a:rPr lang="en-US" sz="2000" dirty="0" err="1" smtClean="0"/>
              <a:t>formulada</a:t>
            </a:r>
            <a:r>
              <a:rPr lang="en-US" sz="2000" dirty="0" smtClean="0"/>
              <a:t> con ignífugos para satisfacer los códigos de construcción.</a:t>
            </a:r>
          </a:p>
        </p:txBody>
      </p:sp>
    </p:spTree>
    <p:extLst>
      <p:ext uri="{BB962C8B-B14F-4D97-AF65-F5344CB8AC3E}">
        <p14:creationId xmlns:p14="http://schemas.microsoft.com/office/powerpoint/2010/main" val="193469110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11: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¿Cuál de las siguientes declaraciones </a:t>
            </a:r>
            <a:r>
              <a:rPr lang="en-US" sz="2000" u="sng" dirty="0" smtClean="0"/>
              <a:t>no</a:t>
            </a:r>
            <a:r>
              <a:rPr lang="en-US" sz="2000" dirty="0" smtClean="0"/>
              <a:t> es cierta en relación a la descomposición térmica que puede ocurrir cuando se </a:t>
            </a:r>
            <a:r>
              <a:rPr lang="en-US" sz="2000" dirty="0" err="1" smtClean="0"/>
              <a:t>sobrecalienta</a:t>
            </a:r>
            <a:r>
              <a:rPr lang="en-US" sz="2000" dirty="0" smtClean="0"/>
              <a:t> la SPF?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El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calor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emitido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durante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el curado puede dar como resultado chamuscado, ardor humeante sin llama y fuego.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La espuma de </a:t>
            </a:r>
            <a:r>
              <a:rPr lang="en-US" sz="2000" dirty="0" err="1" smtClean="0">
                <a:solidFill>
                  <a:srgbClr val="00B050"/>
                </a:solidFill>
              </a:rPr>
              <a:t>poliuretano</a:t>
            </a:r>
            <a:r>
              <a:rPr lang="en-US" sz="2000" dirty="0" smtClean="0">
                <a:solidFill>
                  <a:srgbClr val="00B050"/>
                </a:solidFill>
              </a:rPr>
              <a:t> en spray de </a:t>
            </a:r>
            <a:r>
              <a:rPr lang="en-US" sz="2000" dirty="0" err="1" smtClean="0">
                <a:solidFill>
                  <a:srgbClr val="00B050"/>
                </a:solidFill>
              </a:rPr>
              <a:t>baja</a:t>
            </a:r>
            <a:r>
              <a:rPr lang="en-US" sz="2000" dirty="0" smtClean="0">
                <a:solidFill>
                  <a:srgbClr val="00B050"/>
                </a:solidFill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</a:rPr>
              <a:t>presión</a:t>
            </a:r>
            <a:r>
              <a:rPr lang="en-US" sz="2000" dirty="0" smtClean="0">
                <a:solidFill>
                  <a:srgbClr val="00B050"/>
                </a:solidFill>
              </a:rPr>
              <a:t> no arderá.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Podrían producirse humo y vapores.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La SPF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está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formulada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con ignífugos para satisfacer los códigos de construcción.</a:t>
            </a:r>
          </a:p>
        </p:txBody>
      </p:sp>
    </p:spTree>
    <p:extLst>
      <p:ext uri="{BB962C8B-B14F-4D97-AF65-F5344CB8AC3E}">
        <p14:creationId xmlns:p14="http://schemas.microsoft.com/office/powerpoint/2010/main" val="155343032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11: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¿Cuál de las siguientes declaraciones es </a:t>
            </a:r>
            <a:r>
              <a:rPr lang="en-US" sz="2000" u="sng" dirty="0" smtClean="0"/>
              <a:t>verdadera</a:t>
            </a:r>
            <a:r>
              <a:rPr lang="en-US" sz="2000" dirty="0" smtClean="0"/>
              <a:t> en relación a las técnicas para evitar la descomposición </a:t>
            </a:r>
            <a:r>
              <a:rPr lang="en-US" sz="2000" dirty="0" err="1" smtClean="0"/>
              <a:t>térmica</a:t>
            </a:r>
            <a:r>
              <a:rPr lang="en-US" sz="2000" dirty="0" smtClean="0"/>
              <a:t> de la SPF?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err="1" smtClean="0"/>
              <a:t>Mantenga</a:t>
            </a:r>
            <a:r>
              <a:rPr lang="en-US" sz="2000" dirty="0" smtClean="0"/>
              <a:t> la espuma fría aumentando la velocidad de los ventiladores.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Siga los consejos del fabricante sobre el espesor de elevación y el tiempo entre pasadas.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Aplique la espuma con el mayor espesor de elevación posible.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Ninguno de los anteriores.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9548297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11: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¿Cuál de las siguientes declaraciones es </a:t>
            </a:r>
            <a:r>
              <a:rPr lang="en-US" sz="2000" u="sng" dirty="0" smtClean="0"/>
              <a:t>verdadera</a:t>
            </a:r>
            <a:r>
              <a:rPr lang="en-US" sz="2000" dirty="0" smtClean="0"/>
              <a:t> en relación a las técnicas para evitar la descomposición </a:t>
            </a:r>
            <a:r>
              <a:rPr lang="en-US" sz="2000" dirty="0" err="1" smtClean="0"/>
              <a:t>térmica</a:t>
            </a:r>
            <a:r>
              <a:rPr lang="en-US" sz="2000" dirty="0" smtClean="0"/>
              <a:t> de la SPF?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Mantenga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la espuma fría aumentando la velocidad de los ventiladores.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Siga los consejos del fabricante sobre el espesor de elevación y el tiempo entre pasadas.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Aplique la espuma con el mayor espesor de elevación posible.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Ninguno de los anteriores.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42542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12: P1 </a:t>
            </a:r>
            <a:r>
              <a:rPr lang="en-US" sz="2800" dirty="0" err="1" smtClean="0"/>
              <a:t>Revisión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382000" cy="4343400"/>
          </a:xfrm>
        </p:spPr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Si ocurre un derrame, ¿cuál de las siguientes es considerada una acción apropiada?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Identificar el material derramado.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Consultar las instrucciones del fabricante y la HDS para obtener consejos sobre la limpieza.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Con el permiso del  empleador, considerar limpiar el derrame si es de una cantidad manejable y si se cuenta con la capacitación adecuada.</a:t>
            </a: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err="1" smtClean="0"/>
              <a:t>Todas</a:t>
            </a:r>
            <a:r>
              <a:rPr lang="en-US" sz="2000" dirty="0" smtClean="0"/>
              <a:t> los anteriores.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783863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12: P1 </a:t>
            </a:r>
            <a:r>
              <a:rPr lang="en-US" sz="2800" dirty="0" err="1" smtClean="0"/>
              <a:t>Revisión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153400" cy="4343400"/>
          </a:xfrm>
        </p:spPr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Si ocurre un derrame, ¿cuál de las siguientes es considerada una acción apropiada?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Identificar el material derramado.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Consultar las instrucciones del fabricante y la HDS para obtener consejos sobre la limpieza.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Con el permiso del  empleador, considerar limpiar el derrame si es de una cantidad manejable y si se cuenta con la capacitación adecuada.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err="1" smtClean="0">
                <a:solidFill>
                  <a:srgbClr val="00B050"/>
                </a:solidFill>
              </a:rPr>
              <a:t>Todas</a:t>
            </a:r>
            <a:r>
              <a:rPr lang="en-US" sz="2000" dirty="0" smtClean="0">
                <a:solidFill>
                  <a:srgbClr val="00B050"/>
                </a:solidFill>
              </a:rPr>
              <a:t> los anteriores.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12205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162800" cy="599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12: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Los EPP que se usan típicamente cuando se limpia un derrame químico incluyen todo lo siguiente </a:t>
            </a:r>
            <a:r>
              <a:rPr lang="en-US" sz="2000" u="sng" dirty="0" smtClean="0"/>
              <a:t>excepto</a:t>
            </a:r>
            <a:r>
              <a:rPr lang="en-US" sz="2000" dirty="0" smtClean="0"/>
              <a:t>: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guantes resistentes a los químicos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protección para los </a:t>
            </a:r>
            <a:r>
              <a:rPr lang="en-US" sz="2000" dirty="0" err="1" smtClean="0"/>
              <a:t>oídos</a:t>
            </a: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err="1" smtClean="0"/>
              <a:t>protección</a:t>
            </a:r>
            <a:r>
              <a:rPr lang="en-US" sz="2000" dirty="0" smtClean="0"/>
              <a:t> ocular</a:t>
            </a:r>
            <a:r>
              <a:rPr lang="en-US" sz="2000" dirty="0"/>
              <a:t>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ropa protectora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414851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12: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/>
              <a:t>Los </a:t>
            </a:r>
            <a:r>
              <a:rPr lang="en-US" sz="2000" dirty="0" smtClean="0"/>
              <a:t>EPP </a:t>
            </a:r>
            <a:r>
              <a:rPr lang="en-US" sz="2000" dirty="0"/>
              <a:t>que se usan típicamente cuando se limpia un derrame químico incluyen todo lo siguiente </a:t>
            </a:r>
            <a:r>
              <a:rPr lang="en-US" sz="2000" u="sng" dirty="0" smtClean="0"/>
              <a:t>excepto</a:t>
            </a:r>
            <a:r>
              <a:rPr lang="en-US" sz="2000" dirty="0" smtClean="0"/>
              <a:t>:</a:t>
            </a:r>
            <a:endParaRPr lang="en-US" sz="2000" dirty="0"/>
          </a:p>
          <a:p>
            <a:pPr indent="0" fontAlgn="auto">
              <a:buFont typeface="Arial"/>
              <a:buNone/>
              <a:defRPr/>
            </a:pPr>
            <a:endParaRPr lang="en-US" sz="2000" dirty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guantes resistentes a los químicos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protección para los </a:t>
            </a:r>
            <a:r>
              <a:rPr lang="en-US" sz="2000" dirty="0" err="1" smtClean="0">
                <a:solidFill>
                  <a:srgbClr val="00B050"/>
                </a:solidFill>
              </a:rPr>
              <a:t>oídos</a:t>
            </a:r>
            <a:endParaRPr lang="en-US" sz="2000" dirty="0" smtClean="0">
              <a:solidFill>
                <a:srgbClr val="00B050"/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protección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ocular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ropa protectora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06775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13: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La siguiente declaración sobre el almacenamiento de latas/cilindros SPF de baja presión es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verídica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con la </a:t>
            </a:r>
            <a:r>
              <a:rPr lang="en-US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excepción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de: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err="1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Almacene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a temperaturas que corresponden con las instrucciones del fabricante.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Almacene las latas de aislante sellador de espuma o kits SPF de baja presión en posición vertical.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Evite perforar la lata o el cilindro.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Las latas/cilindros no están presurizadas, así que no existe riesgo de explosión.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8591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>
                <a:solidFill>
                  <a:srgbClr val="093678"/>
                </a:solidFill>
              </a:rPr>
              <a:t>Unidad 2: P1 </a:t>
            </a:r>
            <a:r>
              <a:rPr lang="en-US" sz="2800" dirty="0" err="1" smtClean="0">
                <a:solidFill>
                  <a:srgbClr val="093678"/>
                </a:solidFill>
              </a:rPr>
              <a:t>Revisión</a:t>
            </a:r>
            <a:endParaRPr lang="en-US" sz="2800" dirty="0" smtClean="0">
              <a:solidFill>
                <a:srgbClr val="093678"/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El Estándar de </a:t>
            </a:r>
            <a:r>
              <a:rPr lang="en-US" sz="2000" dirty="0" err="1" smtClean="0">
                <a:solidFill>
                  <a:srgbClr val="093678"/>
                </a:solidFill>
              </a:rPr>
              <a:t>comunicación</a:t>
            </a:r>
            <a:r>
              <a:rPr lang="en-US" sz="2000" dirty="0" smtClean="0">
                <a:solidFill>
                  <a:srgbClr val="093678"/>
                </a:solidFill>
              </a:rPr>
              <a:t> de </a:t>
            </a:r>
            <a:r>
              <a:rPr lang="en-US" sz="2000" dirty="0" err="1" smtClean="0">
                <a:solidFill>
                  <a:srgbClr val="093678"/>
                </a:solidFill>
              </a:rPr>
              <a:t>riesgos</a:t>
            </a:r>
            <a:r>
              <a:rPr lang="en-US" sz="2000" dirty="0" smtClean="0">
                <a:solidFill>
                  <a:srgbClr val="093678"/>
                </a:solidFill>
              </a:rPr>
              <a:t> de OSHA requiere que los empleadores cuenten con un programa escrito para tratar: </a:t>
            </a:r>
            <a:endParaRPr lang="en-US" sz="2000" dirty="0">
              <a:solidFill>
                <a:srgbClr val="093678"/>
              </a:solidFill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Etiquetas y otras formas de advertencia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Capacitación del </a:t>
            </a:r>
            <a:r>
              <a:rPr lang="en-US" sz="2000" dirty="0" err="1" smtClean="0">
                <a:solidFill>
                  <a:srgbClr val="093678"/>
                </a:solidFill>
              </a:rPr>
              <a:t>empleado</a:t>
            </a:r>
            <a:r>
              <a:rPr lang="en-US" sz="2000" dirty="0" smtClean="0">
                <a:solidFill>
                  <a:srgbClr val="093678"/>
                </a:solidFill>
              </a:rPr>
              <a:t> 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err="1" smtClean="0">
                <a:solidFill>
                  <a:srgbClr val="093678"/>
                </a:solidFill>
              </a:rPr>
              <a:t>Hojas</a:t>
            </a:r>
            <a:r>
              <a:rPr lang="en-US" sz="2000" dirty="0" smtClean="0">
                <a:solidFill>
                  <a:srgbClr val="093678"/>
                </a:solidFill>
              </a:rPr>
              <a:t> de Datos de </a:t>
            </a:r>
            <a:r>
              <a:rPr lang="en-US" sz="2000" dirty="0" err="1" smtClean="0">
                <a:solidFill>
                  <a:srgbClr val="093678"/>
                </a:solidFill>
              </a:rPr>
              <a:t>Seguridad</a:t>
            </a:r>
            <a:r>
              <a:rPr lang="en-US" sz="2000" dirty="0" smtClean="0">
                <a:solidFill>
                  <a:srgbClr val="093678"/>
                </a:solidFill>
              </a:rPr>
              <a:t> (HDS)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Todos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4085892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13: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s-ES_tradnl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La siguiente declaración sobre el almacenamiento de latas/cilindros SPF de baja presión es </a:t>
            </a:r>
            <a:r>
              <a:rPr lang="es-ES_tradnl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verídica</a:t>
            </a:r>
            <a:r>
              <a:rPr lang="es-ES_tradnl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con la </a:t>
            </a:r>
            <a:r>
              <a:rPr lang="es-ES_tradnl" sz="2000" u="sng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excepción</a:t>
            </a:r>
            <a:r>
              <a:rPr lang="es-ES_tradnl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de: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s-ES_tradnl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Almacene a temperaturas que corresponden con las instrucciones del fabricante.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s-ES_tradnl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Almacene las latas de aislante sellador de espuma o kits SPF de baja presión en posición vertical.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s-ES_tradnl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Evite perforar la lata o el cilindro.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s-ES_tradnl" sz="2000" dirty="0" smtClean="0">
                <a:solidFill>
                  <a:srgbClr val="00B05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Las latas/cilindros no están presurizadas, así que no existe riesgo de explosión.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endParaRPr lang="es-ES_tradnl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720848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13: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___________ se </a:t>
            </a:r>
            <a:r>
              <a:rPr lang="en-US" sz="2000" dirty="0" err="1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pueden</a:t>
            </a:r>
            <a:r>
              <a:rPr lang="en-US" sz="2000" dirty="0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eliminar </a:t>
            </a:r>
            <a:r>
              <a:rPr lang="en-US" sz="2000" dirty="0" err="1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como</a:t>
            </a: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desechos</a:t>
            </a:r>
            <a:r>
              <a:rPr lang="en-US" sz="2000" dirty="0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no </a:t>
            </a:r>
            <a:r>
              <a:rPr lang="en-US" sz="2000" dirty="0" err="1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peligrosos</a:t>
            </a:r>
            <a:r>
              <a:rPr lang="en-US" sz="2000" dirty="0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del hogar de acuerdo con regulaciones federales, estatales y locales.*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Tambores de 55 galones usados para almacenar los químicos SPF de alta </a:t>
            </a:r>
            <a:r>
              <a:rPr lang="en-US" sz="2000" dirty="0" err="1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presión</a:t>
            </a:r>
            <a:endParaRPr lang="en-US" sz="2000" dirty="0" smtClean="0">
              <a:solidFill>
                <a:srgbClr val="002060"/>
              </a:solidFill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err="1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Latas</a:t>
            </a:r>
            <a:r>
              <a:rPr lang="en-US" sz="2000" dirty="0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2000" dirty="0" err="1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vacías</a:t>
            </a:r>
            <a:r>
              <a:rPr lang="en-US" sz="2000" dirty="0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de </a:t>
            </a: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aislante sellador de espuma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Cilindros/tanques de SPF de baja presión de dos componentes parcialmente usados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Todos los anteriores </a:t>
            </a:r>
          </a:p>
          <a:p>
            <a:pPr marL="457200" indent="-457200">
              <a:spcAft>
                <a:spcPct val="0"/>
              </a:spcAft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42450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206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* Las regulaciones sobre la eliminación están sujetas a cambios. </a:t>
            </a:r>
          </a:p>
        </p:txBody>
      </p:sp>
    </p:spTree>
    <p:extLst>
      <p:ext uri="{BB962C8B-B14F-4D97-AF65-F5344CB8AC3E}">
        <p14:creationId xmlns:p14="http://schemas.microsoft.com/office/powerpoint/2010/main" val="356128629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7162800" cy="7515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13: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indent="0">
              <a:spcAft>
                <a:spcPct val="0"/>
              </a:spcAft>
            </a:pP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___________ se </a:t>
            </a:r>
            <a:r>
              <a:rPr lang="en-US" sz="2000" dirty="0" err="1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pueden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2000" dirty="0" err="1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eliminar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2000" dirty="0" err="1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como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2000" dirty="0" err="1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desechos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no </a:t>
            </a:r>
            <a:r>
              <a:rPr lang="en-US" sz="2000" dirty="0" err="1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peligrosos</a:t>
            </a:r>
            <a:r>
              <a:rPr lang="en-US" sz="2000" dirty="0" smtClean="0">
                <a:latin typeface="Trebuchet MS" pitchFamily="34" charset="0"/>
                <a:ea typeface="Trebuchet MS" pitchFamily="34" charset="0"/>
                <a:cs typeface="Trebuchet MS" pitchFamily="34" charset="0"/>
              </a:rPr>
              <a:t> del hogar de acuerdo con regulaciones federales, estatales y locales.* 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Tambores de 55 galones usados para almacenar los químicos SPF de alta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presión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err="1" smtClean="0">
                <a:solidFill>
                  <a:srgbClr val="00B05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Latas</a:t>
            </a:r>
            <a:r>
              <a:rPr lang="en-US" sz="2000" dirty="0" smtClean="0">
                <a:solidFill>
                  <a:srgbClr val="00B05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</a:t>
            </a:r>
            <a:r>
              <a:rPr lang="en-US" sz="2000" dirty="0" err="1" smtClean="0">
                <a:solidFill>
                  <a:srgbClr val="00B05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vacías</a:t>
            </a:r>
            <a:r>
              <a:rPr lang="en-US" sz="2000" dirty="0" smtClean="0">
                <a:solidFill>
                  <a:srgbClr val="00B050"/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 de aislante sellador de espuma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Cilindros/tanques de SPF de baja presión de dos componentes parcialmente usados</a:t>
            </a:r>
          </a:p>
          <a:p>
            <a:pPr marL="457200" indent="-457200">
              <a:spcAft>
                <a:spcPct val="0"/>
              </a:spcAft>
              <a:buAutoNum type="alphaUcPeriod"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  <a:latin typeface="Trebuchet MS" pitchFamily="34" charset="0"/>
                <a:ea typeface="Trebuchet MS" pitchFamily="34" charset="0"/>
                <a:cs typeface="Trebuchet MS" pitchFamily="34" charset="0"/>
              </a:rPr>
              <a:t>Todos los anteriores </a:t>
            </a:r>
          </a:p>
          <a:p>
            <a:pPr marL="457200" indent="-457200">
              <a:spcAft>
                <a:spcPct val="0"/>
              </a:spcAft>
            </a:pPr>
            <a:endParaRPr lang="en-US" sz="2000" dirty="0" smtClean="0">
              <a:latin typeface="Trebuchet MS" pitchFamily="34" charset="0"/>
              <a:ea typeface="Trebuchet MS" pitchFamily="34" charset="0"/>
              <a:cs typeface="Trebuchet MS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5867400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* Las regulaciones sobre la eliminación están sujetas a cambios. </a:t>
            </a:r>
            <a:endParaRPr lang="en-US" sz="16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30023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162800" cy="599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13: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spcBef>
                <a:spcPts val="0"/>
              </a:spcBef>
              <a:buFont typeface="Arial"/>
              <a:buNone/>
              <a:defRPr/>
            </a:pPr>
            <a:r>
              <a:rPr lang="en-US" sz="2000" dirty="0"/>
              <a:t>No abandone ni deje de lado </a:t>
            </a:r>
            <a:r>
              <a:rPr lang="en-US" sz="2000" dirty="0" smtClean="0"/>
              <a:t>cilindros o tanques de </a:t>
            </a:r>
            <a:r>
              <a:rPr lang="en-US" sz="2000" dirty="0"/>
              <a:t>químicos </a:t>
            </a:r>
            <a:r>
              <a:rPr lang="en-US" sz="2000" dirty="0" smtClean="0"/>
              <a:t>no reaccionados de un kit o sistema de baja presión. </a:t>
            </a:r>
            <a:r>
              <a:rPr lang="en-US" sz="2000" dirty="0" err="1" smtClean="0"/>
              <a:t>Elimine</a:t>
            </a:r>
            <a:r>
              <a:rPr lang="en-US" sz="2000" dirty="0" smtClean="0"/>
              <a:t> </a:t>
            </a:r>
            <a:r>
              <a:rPr lang="en-US" sz="2000" dirty="0"/>
              <a:t>los desechos químicos de acuerdo con </a:t>
            </a:r>
            <a:r>
              <a:rPr lang="en-US" sz="2000" dirty="0" smtClean="0"/>
              <a:t>regulaciones _____.*</a:t>
            </a:r>
            <a:endParaRPr lang="en-US" sz="2000" dirty="0"/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federales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err="1" smtClean="0"/>
              <a:t>estatales</a:t>
            </a:r>
            <a:endParaRPr lang="en-US" sz="2000" dirty="0" smtClean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/>
              <a:t>locales</a:t>
            </a:r>
            <a:endParaRPr lang="en-US" sz="2000" dirty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err="1" smtClean="0"/>
              <a:t>todas</a:t>
            </a:r>
            <a:r>
              <a:rPr lang="en-US" sz="2000" dirty="0" smtClean="0"/>
              <a:t> los anteriores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5715000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* Las regulaciones sobre la eliminación están sujetas a cambios. </a:t>
            </a:r>
            <a:endParaRPr lang="en-US" sz="16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2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7162800" cy="5991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13: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spcBef>
                <a:spcPts val="0"/>
              </a:spcBef>
              <a:buFont typeface="Arial"/>
              <a:buNone/>
              <a:defRPr/>
            </a:pPr>
            <a:r>
              <a:rPr lang="en-US" sz="2000" dirty="0"/>
              <a:t>No abandone ni deje de lado </a:t>
            </a:r>
            <a:r>
              <a:rPr lang="en-US" sz="2000" dirty="0" smtClean="0"/>
              <a:t>cilindros o tanques de </a:t>
            </a:r>
            <a:r>
              <a:rPr lang="en-US" sz="2000" dirty="0"/>
              <a:t>químicos </a:t>
            </a:r>
            <a:r>
              <a:rPr lang="en-US" sz="2000" dirty="0" smtClean="0"/>
              <a:t>no reaccionados de un kit o sistema de baja presión.  Elimine </a:t>
            </a:r>
            <a:r>
              <a:rPr lang="en-US" sz="2000" dirty="0"/>
              <a:t>los desechos químicos de acuerdo con </a:t>
            </a:r>
            <a:r>
              <a:rPr lang="en-US" sz="2000" dirty="0" smtClean="0"/>
              <a:t>regulaciones _____.*</a:t>
            </a:r>
            <a:endParaRPr lang="en-US" sz="2000" dirty="0"/>
          </a:p>
          <a:p>
            <a:pPr indent="0" fontAlgn="auto">
              <a:buFont typeface="Wingdings" pitchFamily="2" charset="2"/>
              <a:buNone/>
              <a:defRPr/>
            </a:pPr>
            <a:endParaRPr lang="en-US" sz="2000" dirty="0" smtClean="0"/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federales</a:t>
            </a: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estatales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locales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 typeface="Wingdings" pitchFamily="2" charset="2"/>
              <a:buAutoNum type="alphaUcPeriod"/>
              <a:defRPr/>
            </a:pPr>
            <a:r>
              <a:rPr lang="en-US" sz="2000" dirty="0" err="1" smtClean="0">
                <a:solidFill>
                  <a:srgbClr val="00B050"/>
                </a:solidFill>
              </a:rPr>
              <a:t>todas</a:t>
            </a:r>
            <a:r>
              <a:rPr lang="en-US" sz="2000" dirty="0" smtClean="0">
                <a:solidFill>
                  <a:srgbClr val="00B050"/>
                </a:solidFill>
              </a:rPr>
              <a:t> los anteriores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" y="5605046"/>
            <a:ext cx="46730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 * Las regulaciones sobre la eliminación están sujetas a cambios. </a:t>
            </a:r>
            <a:endParaRPr lang="en-US" sz="16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712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14: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Un desafío único de seguridad al </a:t>
            </a:r>
            <a:r>
              <a:rPr lang="en-US" sz="2000" dirty="0" err="1" smtClean="0"/>
              <a:t>aplicar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SPF de baja presión de dos componentes en un espacio confinado (por ejemplo, en un ático o semisótano) es ____________.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los vapores SPF tal vez no se disipen tan rápidamente debido a que el movimiento de aire está limitado</a:t>
            </a:r>
            <a:r>
              <a:rPr lang="en-US" sz="2000" i="1" dirty="0" smtClean="0"/>
              <a:t> (el uso de ventiladores puede ayudar a alejar los vapores del aplicador) </a:t>
            </a: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la ventilación podría estar limitada </a:t>
            </a:r>
            <a:r>
              <a:rPr lang="en-US" sz="2000" i="1" dirty="0" smtClean="0"/>
              <a:t>(se requiere un EPP, incluido un respirador aprobado)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los puntos de ingreso y egreso podrían estar más restringidos </a:t>
            </a:r>
            <a:r>
              <a:rPr lang="en-US" sz="2000" i="1" dirty="0" smtClean="0"/>
              <a:t>(es muy importante mantener estas áreas libres de equipos y residuos)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todos los anteriores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80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14: P1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Un desafío único de seguridad al </a:t>
            </a:r>
            <a:r>
              <a:rPr lang="en-US" sz="2000" dirty="0" err="1" smtClean="0"/>
              <a:t>aplicar</a:t>
            </a:r>
            <a:r>
              <a:rPr lang="en-US" sz="2000" dirty="0" smtClean="0"/>
              <a:t> </a:t>
            </a:r>
            <a:r>
              <a:rPr lang="en-US" sz="2000" dirty="0" err="1" smtClean="0"/>
              <a:t>una</a:t>
            </a:r>
            <a:r>
              <a:rPr lang="en-US" sz="2000" dirty="0" smtClean="0"/>
              <a:t> SPF de baja presión de dos componentes en un espacio confinado (por ejemplo, en un ático o semisótano) es ____________.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los vapores SPF tal vez no se disipen tan rápidamente debido a que el movimiento de aire está limitado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 (el uso de ventiladores puede ayudar a alejar los vapores del aplicador) 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la ventilación podría estar limitada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(se requiere </a:t>
            </a:r>
            <a:r>
              <a:rPr lang="en-US" sz="2000" i="1" smtClean="0">
                <a:solidFill>
                  <a:schemeClr val="bg1">
                    <a:lumMod val="50000"/>
                  </a:schemeClr>
                </a:solidFill>
              </a:rPr>
              <a:t>un EPP,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incluido un respirador aprobado)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los puntos de ingreso y egreso podrían estar más restringidos </a:t>
            </a:r>
            <a:r>
              <a:rPr lang="en-US" sz="2000" i="1" dirty="0" smtClean="0">
                <a:solidFill>
                  <a:schemeClr val="bg1">
                    <a:lumMod val="50000"/>
                  </a:schemeClr>
                </a:solidFill>
              </a:rPr>
              <a:t>(es muy importante mantener estas áreas libres de equipos y residuos)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todos los anteriores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92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14: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Las siguientes son formas de ayudar a prevenir lesiones ocasionadas por resbalones y caídas, con la </a:t>
            </a:r>
            <a:r>
              <a:rPr lang="en-US" sz="2000" u="sng" dirty="0" smtClean="0"/>
              <a:t>excepción de</a:t>
            </a:r>
            <a:r>
              <a:rPr lang="en-US" sz="2000" dirty="0" smtClean="0"/>
              <a:t>: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Las escaleras y los andamios deben construirse y usarse de acuerdo con los estándares de OSHA.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El trabajo en altura debe cumplir con los requisitos de protección contra caídas de OSHA.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No use protección ocular al </a:t>
            </a:r>
            <a:r>
              <a:rPr lang="en-US" sz="2000" dirty="0" err="1" smtClean="0"/>
              <a:t>aplicar</a:t>
            </a:r>
            <a:r>
              <a:rPr lang="en-US" sz="2000" dirty="0" smtClean="0"/>
              <a:t> espuma de </a:t>
            </a:r>
            <a:r>
              <a:rPr lang="en-US" sz="2000" dirty="0" err="1" smtClean="0"/>
              <a:t>poliuretano</a:t>
            </a:r>
            <a:r>
              <a:rPr lang="en-US" sz="2000" dirty="0" smtClean="0"/>
              <a:t> en spray para que sea mejor su visibilidad.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Mantenga al lugar de trabajo limpio y libre de peligros de tropiezo.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56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14: P2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Las siguientes son formas de ayudar a prevenir lesiones ocasionadas por resbalones y caídas, con la </a:t>
            </a:r>
            <a:r>
              <a:rPr lang="en-US" sz="2000" u="sng" dirty="0" smtClean="0"/>
              <a:t>excepción de</a:t>
            </a:r>
            <a:r>
              <a:rPr lang="en-US" sz="2000" dirty="0" smtClean="0"/>
              <a:t>: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Las escaleras y los andamios deben construirse y usarse de acuerdo con los estándares de OSHA.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El trabajo en altura debe cumplir con los requisitos de protección contra caídas de OSHA.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No use protección ocular al </a:t>
            </a:r>
            <a:r>
              <a:rPr lang="en-US" sz="2000" dirty="0" err="1" smtClean="0">
                <a:solidFill>
                  <a:srgbClr val="00B050"/>
                </a:solidFill>
              </a:rPr>
              <a:t>aplicar</a:t>
            </a:r>
            <a:r>
              <a:rPr lang="en-US" sz="2000" dirty="0" smtClean="0">
                <a:solidFill>
                  <a:srgbClr val="00B050"/>
                </a:solidFill>
              </a:rPr>
              <a:t> espuma de </a:t>
            </a:r>
            <a:r>
              <a:rPr lang="en-US" sz="2000" dirty="0" err="1" smtClean="0">
                <a:solidFill>
                  <a:srgbClr val="00B050"/>
                </a:solidFill>
              </a:rPr>
              <a:t>poliuretano</a:t>
            </a:r>
            <a:r>
              <a:rPr lang="en-US" sz="2000" dirty="0" smtClean="0">
                <a:solidFill>
                  <a:srgbClr val="00B050"/>
                </a:solidFill>
              </a:rPr>
              <a:t> en spray para que sea mejor su visibilidad.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Mantenga al lugar de trabajo limpio y libre de peligros de tropiezo.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90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14: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¿Cuál de las siguientes </a:t>
            </a:r>
            <a:r>
              <a:rPr lang="en-US" sz="2000" dirty="0" err="1" smtClean="0"/>
              <a:t>declaraciones</a:t>
            </a:r>
            <a:r>
              <a:rPr lang="en-US" sz="2000" dirty="0" smtClean="0"/>
              <a:t> </a:t>
            </a:r>
            <a:r>
              <a:rPr lang="en-US" sz="2000" u="sng" dirty="0" smtClean="0"/>
              <a:t>no</a:t>
            </a:r>
            <a:r>
              <a:rPr lang="en-US" sz="2000" dirty="0" smtClean="0"/>
              <a:t> es una forma de evitar el estrés por calor?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Provea ventilación adecuada a través del uso de ventiladores y abriendo ventanas y puertas.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Beba muchas bebidas que contengan alcohol o cafeína.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Considere usar un respirador purificador de aire encapuchado holgado que puede circular aire fresco para el usuario.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/>
              <a:t>Programe descansos frecuentes en áreas con sombra o aire acondicionado.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0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>
                <a:solidFill>
                  <a:srgbClr val="093678"/>
                </a:solidFill>
              </a:rPr>
              <a:t>Unidad 2: P1 </a:t>
            </a:r>
            <a:r>
              <a:rPr lang="en-US" sz="2800" dirty="0" err="1" smtClean="0">
                <a:solidFill>
                  <a:srgbClr val="093678"/>
                </a:solidFill>
              </a:rPr>
              <a:t>Revisión</a:t>
            </a:r>
            <a:endParaRPr lang="en-US" sz="2800" dirty="0" smtClean="0">
              <a:solidFill>
                <a:srgbClr val="093678"/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El Estándar de </a:t>
            </a:r>
            <a:r>
              <a:rPr lang="en-US" sz="2000" dirty="0" err="1" smtClean="0">
                <a:solidFill>
                  <a:srgbClr val="093678"/>
                </a:solidFill>
              </a:rPr>
              <a:t>comunicación</a:t>
            </a:r>
            <a:r>
              <a:rPr lang="en-US" sz="2000" dirty="0" smtClean="0">
                <a:solidFill>
                  <a:srgbClr val="093678"/>
                </a:solidFill>
              </a:rPr>
              <a:t> de </a:t>
            </a:r>
            <a:r>
              <a:rPr lang="en-US" sz="2000" dirty="0" err="1" smtClean="0">
                <a:solidFill>
                  <a:srgbClr val="093678"/>
                </a:solidFill>
              </a:rPr>
              <a:t>riesgos</a:t>
            </a:r>
            <a:r>
              <a:rPr lang="en-US" sz="2000" dirty="0" smtClean="0">
                <a:solidFill>
                  <a:srgbClr val="093678"/>
                </a:solidFill>
              </a:rPr>
              <a:t> de OSHA requiere que los empleadores cuenten con un programa escrito para tratar: </a:t>
            </a:r>
            <a:endParaRPr lang="en-US" sz="2000" dirty="0">
              <a:solidFill>
                <a:srgbClr val="093678"/>
              </a:solidFill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Etiquetas y otras formas de advertencia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Capacitación del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empleado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Hojas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de Datos de </a:t>
            </a:r>
            <a:r>
              <a:rPr lang="en-US" sz="2000" dirty="0" err="1" smtClean="0">
                <a:solidFill>
                  <a:schemeClr val="bg1">
                    <a:lumMod val="65000"/>
                  </a:schemeClr>
                </a:solidFill>
              </a:rPr>
              <a:t>Seguridad</a:t>
            </a:r>
            <a:r>
              <a:rPr lang="en-US" sz="2000" dirty="0" smtClean="0">
                <a:solidFill>
                  <a:schemeClr val="bg1">
                    <a:lumMod val="65000"/>
                  </a:schemeClr>
                </a:solidFill>
              </a:rPr>
              <a:t> (HDS)</a:t>
            </a: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Todos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332832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162800" cy="8277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Unidad 14: P3 </a:t>
            </a:r>
            <a:r>
              <a:rPr lang="en-US" sz="2800" dirty="0" err="1" smtClean="0"/>
              <a:t>Revisión</a:t>
            </a:r>
            <a:endParaRPr lang="en-US" sz="2800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indent="0" fontAlgn="auto">
              <a:buFont typeface="Arial"/>
              <a:buNone/>
              <a:defRPr/>
            </a:pPr>
            <a:r>
              <a:rPr lang="en-US" sz="2000" dirty="0" smtClean="0"/>
              <a:t>¿Cuál de las siguientes </a:t>
            </a:r>
            <a:r>
              <a:rPr lang="en-US" sz="2000" dirty="0" err="1" smtClean="0"/>
              <a:t>declaraciones</a:t>
            </a:r>
            <a:r>
              <a:rPr lang="en-US" sz="2000" dirty="0" smtClean="0"/>
              <a:t> </a:t>
            </a:r>
            <a:r>
              <a:rPr lang="en-US" sz="2000" u="sng" dirty="0" smtClean="0"/>
              <a:t>no</a:t>
            </a:r>
            <a:r>
              <a:rPr lang="en-US" sz="2000" dirty="0" smtClean="0"/>
              <a:t> es una forma de evitar el estrés por calor?</a:t>
            </a:r>
          </a:p>
          <a:p>
            <a:pPr indent="0" fontAlgn="auto">
              <a:buFont typeface="Arial"/>
              <a:buNone/>
              <a:defRPr/>
            </a:pPr>
            <a:endParaRPr lang="en-US" sz="2000" dirty="0" smtClean="0"/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Provea ventilación adecuada a través del uso de ventiladores y abriendo ventanas y puertas.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rgbClr val="00B050"/>
                </a:solidFill>
              </a:rPr>
              <a:t>Beba muchas bebidas que contengan alcohol o cafeína.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Considere usar un respirador purificador de aire encapuchado holgado que puede circular aire fresco para el usuario. </a:t>
            </a:r>
          </a:p>
          <a:p>
            <a:pPr marL="682625" indent="-682625" fontAlgn="auto">
              <a:buFontTx/>
              <a:buAutoNum type="alphaUcPeriod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Programe descansos frecuentes en áreas con sombra o aire acondicionado.</a:t>
            </a:r>
          </a:p>
          <a:p>
            <a:pPr marL="463550" indent="-463550" fontAlgn="auto">
              <a:buFontTx/>
              <a:buAutoNum type="alphaUcPeriod"/>
              <a:defRPr/>
            </a:pPr>
            <a:endParaRPr lang="en-US" sz="2400" dirty="0" smtClean="0"/>
          </a:p>
          <a:p>
            <a:pPr marL="225425" indent="-225425" fontAlgn="auto"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96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itle 1"/>
          <p:cNvSpPr>
            <a:spLocks noGrp="1"/>
          </p:cNvSpPr>
          <p:nvPr>
            <p:ph type="title"/>
          </p:nvPr>
        </p:nvSpPr>
        <p:spPr bwMode="auto"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>
                <a:solidFill>
                  <a:srgbClr val="093678"/>
                </a:solidFill>
              </a:rPr>
              <a:t>Unidad 2: P2 </a:t>
            </a:r>
            <a:r>
              <a:rPr lang="en-US" sz="2800" dirty="0" err="1" smtClean="0">
                <a:solidFill>
                  <a:srgbClr val="093678"/>
                </a:solidFill>
              </a:rPr>
              <a:t>Revisión</a:t>
            </a:r>
            <a:endParaRPr lang="en-US" sz="2800" dirty="0" smtClean="0">
              <a:solidFill>
                <a:srgbClr val="093678"/>
              </a:solidFill>
            </a:endParaRP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Si no hay </a:t>
            </a:r>
            <a:r>
              <a:rPr lang="en-US" sz="2000" dirty="0" err="1" smtClean="0">
                <a:solidFill>
                  <a:srgbClr val="093678"/>
                </a:solidFill>
              </a:rPr>
              <a:t>una</a:t>
            </a:r>
            <a:r>
              <a:rPr lang="en-US" sz="2000" dirty="0" smtClean="0">
                <a:solidFill>
                  <a:srgbClr val="093678"/>
                </a:solidFill>
              </a:rPr>
              <a:t> </a:t>
            </a:r>
            <a:r>
              <a:rPr lang="en-US" sz="2000" dirty="0" err="1" smtClean="0">
                <a:solidFill>
                  <a:srgbClr val="093678"/>
                </a:solidFill>
              </a:rPr>
              <a:t>Hoja</a:t>
            </a:r>
            <a:r>
              <a:rPr lang="en-US" sz="2000" dirty="0" smtClean="0">
                <a:solidFill>
                  <a:srgbClr val="093678"/>
                </a:solidFill>
              </a:rPr>
              <a:t> de Datos de </a:t>
            </a:r>
            <a:r>
              <a:rPr lang="en-US" sz="2000" dirty="0" err="1" smtClean="0">
                <a:solidFill>
                  <a:srgbClr val="093678"/>
                </a:solidFill>
              </a:rPr>
              <a:t>Seguridad</a:t>
            </a:r>
            <a:r>
              <a:rPr lang="en-US" sz="2000" dirty="0" smtClean="0">
                <a:solidFill>
                  <a:srgbClr val="093678"/>
                </a:solidFill>
              </a:rPr>
              <a:t> (HDS) disponible para un </a:t>
            </a:r>
            <a:r>
              <a:rPr lang="en-US" sz="2000" dirty="0" err="1" smtClean="0">
                <a:solidFill>
                  <a:srgbClr val="093678"/>
                </a:solidFill>
              </a:rPr>
              <a:t>químico</a:t>
            </a:r>
            <a:r>
              <a:rPr lang="en-US" sz="2000" dirty="0" smtClean="0">
                <a:solidFill>
                  <a:srgbClr val="093678"/>
                </a:solidFill>
              </a:rPr>
              <a:t> </a:t>
            </a:r>
            <a:r>
              <a:rPr lang="en-US" sz="2000" dirty="0" err="1" smtClean="0">
                <a:solidFill>
                  <a:srgbClr val="093678"/>
                </a:solidFill>
              </a:rPr>
              <a:t>riesgoso</a:t>
            </a:r>
            <a:r>
              <a:rPr lang="en-US" sz="2000" dirty="0" smtClean="0">
                <a:solidFill>
                  <a:srgbClr val="093678"/>
                </a:solidFill>
              </a:rPr>
              <a:t> en el lugar de trabajo, comuníquese con _______ </a:t>
            </a:r>
            <a:r>
              <a:rPr lang="en-US" sz="2000" u="sng" dirty="0" smtClean="0">
                <a:solidFill>
                  <a:srgbClr val="093678"/>
                </a:solidFill>
              </a:rPr>
              <a:t>antes</a:t>
            </a:r>
            <a:r>
              <a:rPr lang="en-US" sz="2000" dirty="0" smtClean="0">
                <a:solidFill>
                  <a:srgbClr val="093678"/>
                </a:solidFill>
              </a:rPr>
              <a:t> de usar el producto. </a:t>
            </a:r>
            <a:endParaRPr lang="en-US" sz="2000" dirty="0">
              <a:solidFill>
                <a:srgbClr val="093678"/>
              </a:solidFill>
            </a:endParaRPr>
          </a:p>
          <a:p>
            <a:pPr marL="514350" indent="-514350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endParaRPr lang="en-US" sz="2400" dirty="0" smtClean="0"/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el propietario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su empleador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los ocupantes del edificio </a:t>
            </a:r>
            <a:endParaRPr lang="en-US" sz="2000" dirty="0">
              <a:solidFill>
                <a:srgbClr val="093678"/>
              </a:solidFill>
            </a:endParaRPr>
          </a:p>
          <a:p>
            <a:pPr marL="682625" indent="-682625" fontAlgn="auto">
              <a:spcAft>
                <a:spcPts val="0"/>
              </a:spcAft>
              <a:buFont typeface="Wingdings" pitchFamily="2" charset="2"/>
              <a:buAutoNum type="alphaUcPeriod"/>
              <a:defRPr/>
            </a:pPr>
            <a:r>
              <a:rPr lang="en-US" sz="2000" dirty="0" smtClean="0">
                <a:solidFill>
                  <a:srgbClr val="093678"/>
                </a:solidFill>
              </a:rPr>
              <a:t>ninguno de los anteriores</a:t>
            </a:r>
          </a:p>
        </p:txBody>
      </p:sp>
    </p:spTree>
    <p:extLst>
      <p:ext uri="{BB962C8B-B14F-4D97-AF65-F5344CB8AC3E}">
        <p14:creationId xmlns:p14="http://schemas.microsoft.com/office/powerpoint/2010/main" val="411926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cipients xmlns="98c9955d-c5c3-4a5b-96fd-b76c909d6563" xsi:nil="true"/>
    <ReceivedTime xmlns="98c9955d-c5c3-4a5b-96fd-b76c909d6563" xsi:nil="true"/>
    <From xmlns="98c9955d-c5c3-4a5b-96fd-b76c909d656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95C998C3C55B4A96FDB76C909D6563" ma:contentTypeVersion="3" ma:contentTypeDescription="Create a new document." ma:contentTypeScope="" ma:versionID="b97bf3ce735f0cd7e574b683ef47807a">
  <xsd:schema xmlns:xsd="http://www.w3.org/2001/XMLSchema" xmlns:xs="http://www.w3.org/2001/XMLSchema" xmlns:p="http://schemas.microsoft.com/office/2006/metadata/properties" xmlns:ns2="98c9955d-c5c3-4a5b-96fd-b76c909d6563" targetNamespace="http://schemas.microsoft.com/office/2006/metadata/properties" ma:root="true" ma:fieldsID="53ec610432e2d7d00c11c71d076612a3" ns2:_="">
    <xsd:import namespace="98c9955d-c5c3-4a5b-96fd-b76c909d6563"/>
    <xsd:element name="properties">
      <xsd:complexType>
        <xsd:sequence>
          <xsd:element name="documentManagement">
            <xsd:complexType>
              <xsd:all>
                <xsd:element ref="ns2:ReceivedTime" minOccurs="0"/>
                <xsd:element ref="ns2:From" minOccurs="0"/>
                <xsd:element ref="ns2:Recipi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c9955d-c5c3-4a5b-96fd-b76c909d6563" elementFormDefault="qualified">
    <xsd:import namespace="http://schemas.microsoft.com/office/2006/documentManagement/types"/>
    <xsd:import namespace="http://schemas.microsoft.com/office/infopath/2007/PartnerControls"/>
    <xsd:element name="ReceivedTime" ma:index="8" nillable="true" ma:displayName="ReceivedTime" ma:internalName="ReceivedTime">
      <xsd:simpleType>
        <xsd:restriction base="dms:DateTime"/>
      </xsd:simpleType>
    </xsd:element>
    <xsd:element name="From" ma:index="9" nillable="true" ma:displayName="From" ma:internalName="From">
      <xsd:simpleType>
        <xsd:restriction base="dms:Text"/>
      </xsd:simpleType>
    </xsd:element>
    <xsd:element name="Recipients" ma:index="10" nillable="true" ma:displayName="Recipients" ma:internalName="Recipients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EC3B36-A59A-4F8A-8340-1B96214BAC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33BC3C-342D-46C4-B167-55ED62D00C80}">
  <ds:schemaRefs>
    <ds:schemaRef ds:uri="http://schemas.openxmlformats.org/package/2006/metadata/core-properties"/>
    <ds:schemaRef ds:uri="http://schemas.microsoft.com/office/2006/documentManagement/types"/>
    <ds:schemaRef ds:uri="98c9955d-c5c3-4a5b-96fd-b76c909d6563"/>
    <ds:schemaRef ds:uri="http://schemas.microsoft.com/office/2006/metadata/properties"/>
    <ds:schemaRef ds:uri="http://purl.org/dc/dcmitype/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B05C1DE-F326-4AB2-948D-D07E07D798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8c9955d-c5c3-4a5b-96fd-b76c909d65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8343</Words>
  <Application>Microsoft Office PowerPoint</Application>
  <PresentationFormat>On-screen Show (4:3)</PresentationFormat>
  <Paragraphs>908</Paragraphs>
  <Slides>80</Slides>
  <Notes>80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1" baseType="lpstr">
      <vt:lpstr>Office Theme</vt:lpstr>
      <vt:lpstr>Unidad 1: P1 Revisión</vt:lpstr>
      <vt:lpstr>Unidad 1: P1 Revisión</vt:lpstr>
      <vt:lpstr>Unidad 1: P2 Revisión</vt:lpstr>
      <vt:lpstr>Unidad 1: P2 Revisión</vt:lpstr>
      <vt:lpstr>Unidad 1: P3 Revisión</vt:lpstr>
      <vt:lpstr>Unidad 1: P3 Revisión</vt:lpstr>
      <vt:lpstr>Unidad 2: P1 Revisión</vt:lpstr>
      <vt:lpstr>Unidad 2: P1 Revisión</vt:lpstr>
      <vt:lpstr>Unidad 2: P2 Revisión</vt:lpstr>
      <vt:lpstr>Unidad 2: P2 Revisión</vt:lpstr>
      <vt:lpstr>Unidad 2: P3 Revisión</vt:lpstr>
      <vt:lpstr>Unidad 2: P3 Revisión</vt:lpstr>
      <vt:lpstr>Unidad 3: P1 Revisión</vt:lpstr>
      <vt:lpstr>Unidad 3: P1 Revisión</vt:lpstr>
      <vt:lpstr>Unidad 3: P2 Revisión</vt:lpstr>
      <vt:lpstr>Unidad 3: P2 Revisión</vt:lpstr>
      <vt:lpstr>Unidad 3: P3 Revisión</vt:lpstr>
      <vt:lpstr>Unidad 3: P3 Revisión</vt:lpstr>
      <vt:lpstr>Unidad 4: P1 Revisión</vt:lpstr>
      <vt:lpstr>Unidad 4: P1 Revisión</vt:lpstr>
      <vt:lpstr>Unidad 4: P2 Revisión</vt:lpstr>
      <vt:lpstr>Unidad 4: P2 Revisión</vt:lpstr>
      <vt:lpstr>Unidad 4: P3 Revisión</vt:lpstr>
      <vt:lpstr>Unidad 4: P3 Revisión</vt:lpstr>
      <vt:lpstr> Unidad 5: P1 Revisión</vt:lpstr>
      <vt:lpstr> Unidad 5: P1 Revisión</vt:lpstr>
      <vt:lpstr> Unidad 5: P2 Revisión</vt:lpstr>
      <vt:lpstr> Unidad 5: P2 Revisión</vt:lpstr>
      <vt:lpstr> Unidad 5: P3 Revisión</vt:lpstr>
      <vt:lpstr> Unidad 5: P3 Revisión</vt:lpstr>
      <vt:lpstr> Unidad 5: P4 Revisión</vt:lpstr>
      <vt:lpstr> Unidad 5: P4 Revisión</vt:lpstr>
      <vt:lpstr> Unidad 6: P1 Revisión</vt:lpstr>
      <vt:lpstr> Unidad 6: P1 Revisión</vt:lpstr>
      <vt:lpstr> Unidad 6: P2 Revisión</vt:lpstr>
      <vt:lpstr> Unidad 6: P2 Revisión</vt:lpstr>
      <vt:lpstr> Unidad 6: P3 Revisión</vt:lpstr>
      <vt:lpstr> Unidad 6: P3 Revisión</vt:lpstr>
      <vt:lpstr>Unidad 7: P1 Revisión</vt:lpstr>
      <vt:lpstr>Unidad 7: P1 Revisión</vt:lpstr>
      <vt:lpstr>Unidad 7: P2 Revisión</vt:lpstr>
      <vt:lpstr>Unidad 7: P2 Revisión</vt:lpstr>
      <vt:lpstr>Unidad 7: P3 Revisión</vt:lpstr>
      <vt:lpstr>Unidad 7: P3 Revisión</vt:lpstr>
      <vt:lpstr>Unidad 8: P1 Revisión</vt:lpstr>
      <vt:lpstr>Unidad 8: P1 Revisión</vt:lpstr>
      <vt:lpstr>Unidad 8: P2 Revisión</vt:lpstr>
      <vt:lpstr>Unidad 8: P2 Revisión</vt:lpstr>
      <vt:lpstr>Unidad 8: P3 Revisión</vt:lpstr>
      <vt:lpstr>Unidad 8: P3 Revisión</vt:lpstr>
      <vt:lpstr>Unidad 9: P1 Revisión</vt:lpstr>
      <vt:lpstr>Unidad 9: P1 Revisión</vt:lpstr>
      <vt:lpstr>Unidad 9: P2 Revisión</vt:lpstr>
      <vt:lpstr>Unidad 9: P2 Revisión</vt:lpstr>
      <vt:lpstr>Unidad 9: P3 Revisión</vt:lpstr>
      <vt:lpstr>Unidad 9: P3 Revisión</vt:lpstr>
      <vt:lpstr>Unidad 9: P4 Revisión</vt:lpstr>
      <vt:lpstr>Unidad 9: P4 Revisión</vt:lpstr>
      <vt:lpstr>Unidad 10: P1 Revisión</vt:lpstr>
      <vt:lpstr>Unidad 10: P1 Revisión</vt:lpstr>
      <vt:lpstr>Unidad 11: P1 Revisión</vt:lpstr>
      <vt:lpstr>Unidad 11: P1 Revisión</vt:lpstr>
      <vt:lpstr>Unidad 11: P2 Revisión</vt:lpstr>
      <vt:lpstr>Unidad 11: P2 Revisión</vt:lpstr>
      <vt:lpstr>Unidad 12: P1 Revisión</vt:lpstr>
      <vt:lpstr>Unidad 12: P1 Revisión</vt:lpstr>
      <vt:lpstr>Unidad 12: P2 Revisión</vt:lpstr>
      <vt:lpstr>Unidad 12: P2 Revisión</vt:lpstr>
      <vt:lpstr>Unidad 13: P1 Revisión</vt:lpstr>
      <vt:lpstr>Unidad 13: P1 Revisión</vt:lpstr>
      <vt:lpstr>Unidad 13: P2 Revisión</vt:lpstr>
      <vt:lpstr>Unidad 13: P2 Revisión</vt:lpstr>
      <vt:lpstr>Unidad 13: P3 Revisión</vt:lpstr>
      <vt:lpstr>Unidad 13: P3 Revisión</vt:lpstr>
      <vt:lpstr>Unidad 14: P1 Revisión</vt:lpstr>
      <vt:lpstr>Unidad 14: P1 Revisión</vt:lpstr>
      <vt:lpstr>Unidad 14: P2 Revisión</vt:lpstr>
      <vt:lpstr>Unidad 14: P2 Revisión</vt:lpstr>
      <vt:lpstr>Unidad 14: P3 Revisión</vt:lpstr>
      <vt:lpstr>Unidad 14: P3 Revisión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 1: P1 Revisión</dc:title>
  <dc:creator>Heather Palfrey</dc:creator>
  <cp:lastModifiedBy>Vosburgh, Linda - OSHA</cp:lastModifiedBy>
  <cp:revision>3</cp:revision>
  <dcterms:created xsi:type="dcterms:W3CDTF">2013-03-21T14:58:36Z</dcterms:created>
  <dcterms:modified xsi:type="dcterms:W3CDTF">2014-06-19T16:16:22Z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0x0101005D95C998C3C55B4A96FDB76C909D6563</vt:lpwstr>
  </property>
</Properties>
</file>