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4"/>
    <p:sldMasterId id="2147483718" r:id="rId5"/>
  </p:sldMasterIdLst>
  <p:notesMasterIdLst>
    <p:notesMasterId r:id="rId20"/>
  </p:notesMasterIdLst>
  <p:handoutMasterIdLst>
    <p:handoutMasterId r:id="rId21"/>
  </p:handoutMasterIdLst>
  <p:sldIdLst>
    <p:sldId id="320" r:id="rId6"/>
    <p:sldId id="323" r:id="rId7"/>
    <p:sldId id="284" r:id="rId8"/>
    <p:sldId id="309" r:id="rId9"/>
    <p:sldId id="285" r:id="rId10"/>
    <p:sldId id="286" r:id="rId11"/>
    <p:sldId id="288" r:id="rId12"/>
    <p:sldId id="311" r:id="rId13"/>
    <p:sldId id="312" r:id="rId14"/>
    <p:sldId id="316" r:id="rId15"/>
    <p:sldId id="298" r:id="rId16"/>
    <p:sldId id="321" r:id="rId17"/>
    <p:sldId id="322" r:id="rId18"/>
    <p:sldId id="307" r:id="rId19"/>
  </p:sldIdLst>
  <p:sldSz cx="9144000" cy="6858000" type="screen4x3"/>
  <p:notesSz cx="7010400" cy="92964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" initials="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3678"/>
    <a:srgbClr val="BCD5F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76" autoAdjust="0"/>
    <p:restoredTop sz="83667" autoAdjust="0"/>
  </p:normalViewPr>
  <p:slideViewPr>
    <p:cSldViewPr>
      <p:cViewPr varScale="1">
        <p:scale>
          <a:sx n="73" d="100"/>
          <a:sy n="73" d="100"/>
        </p:scale>
        <p:origin x="-18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1647506-B2B2-4EAD-BB61-4D27982439A2}" type="doc">
      <dgm:prSet loTypeId="urn:microsoft.com/office/officeart/2005/8/layout/hProcess9" loCatId="process" qsTypeId="urn:microsoft.com/office/officeart/2005/8/quickstyle/simple1#2" qsCatId="simple" csTypeId="urn:microsoft.com/office/officeart/2005/8/colors/accent2_2" csCatId="accent2" phldr="1"/>
      <dgm:spPr/>
    </dgm:pt>
    <dgm:pt modelId="{684E3003-B184-4E66-A959-5A028427ABDF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Knowledge</a:t>
          </a:r>
          <a:endParaRPr lang="en-US" dirty="0"/>
        </a:p>
      </dgm:t>
    </dgm:pt>
    <dgm:pt modelId="{2B74CC15-2454-44DC-AE48-F658979D16F4}" type="parTrans" cxnId="{84C29B3D-800C-476A-B787-4E7549119B04}">
      <dgm:prSet/>
      <dgm:spPr/>
      <dgm:t>
        <a:bodyPr/>
        <a:lstStyle/>
        <a:p>
          <a:endParaRPr lang="en-US"/>
        </a:p>
      </dgm:t>
    </dgm:pt>
    <dgm:pt modelId="{C9F7111F-CC73-48D7-BCED-996743A49D47}" type="sibTrans" cxnId="{84C29B3D-800C-476A-B787-4E7549119B04}">
      <dgm:prSet/>
      <dgm:spPr/>
      <dgm:t>
        <a:bodyPr/>
        <a:lstStyle/>
        <a:p>
          <a:endParaRPr lang="en-US"/>
        </a:p>
      </dgm:t>
    </dgm:pt>
    <dgm:pt modelId="{5025C9B6-8B28-4C0E-945C-C733E3E189A2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Into</a:t>
          </a:r>
          <a:endParaRPr lang="en-US" dirty="0"/>
        </a:p>
      </dgm:t>
    </dgm:pt>
    <dgm:pt modelId="{939DE8E9-C817-4085-ABB3-1A35573AD32E}" type="parTrans" cxnId="{598C8A68-0259-4DD7-9C54-D2F1E6BDD7FB}">
      <dgm:prSet/>
      <dgm:spPr/>
      <dgm:t>
        <a:bodyPr/>
        <a:lstStyle/>
        <a:p>
          <a:endParaRPr lang="en-US"/>
        </a:p>
      </dgm:t>
    </dgm:pt>
    <dgm:pt modelId="{AB099C59-D2D3-417B-940A-740CFE3305CD}" type="sibTrans" cxnId="{598C8A68-0259-4DD7-9C54-D2F1E6BDD7FB}">
      <dgm:prSet/>
      <dgm:spPr/>
      <dgm:t>
        <a:bodyPr/>
        <a:lstStyle/>
        <a:p>
          <a:endParaRPr lang="en-US"/>
        </a:p>
      </dgm:t>
    </dgm:pt>
    <dgm:pt modelId="{CFCF6060-06E9-4EC1-AF27-C45558EFD2E0}">
      <dgm:prSet phldrT="[Text]"/>
      <dgm:spPr>
        <a:solidFill>
          <a:srgbClr val="093678"/>
        </a:solidFill>
      </dgm:spPr>
      <dgm:t>
        <a:bodyPr/>
        <a:lstStyle/>
        <a:p>
          <a:r>
            <a:rPr lang="en-US" dirty="0" smtClean="0"/>
            <a:t>Action</a:t>
          </a:r>
          <a:endParaRPr lang="en-US" dirty="0"/>
        </a:p>
      </dgm:t>
    </dgm:pt>
    <dgm:pt modelId="{0F23EB55-FBC4-4B19-85B0-A5EEB7E0FE7C}" type="parTrans" cxnId="{8616BFC6-7B5C-4BE1-9844-365CEEDE902B}">
      <dgm:prSet/>
      <dgm:spPr/>
      <dgm:t>
        <a:bodyPr/>
        <a:lstStyle/>
        <a:p>
          <a:endParaRPr lang="en-US"/>
        </a:p>
      </dgm:t>
    </dgm:pt>
    <dgm:pt modelId="{8919BFBC-3334-4A4D-8980-5E039BD17D71}" type="sibTrans" cxnId="{8616BFC6-7B5C-4BE1-9844-365CEEDE902B}">
      <dgm:prSet/>
      <dgm:spPr/>
      <dgm:t>
        <a:bodyPr/>
        <a:lstStyle/>
        <a:p>
          <a:endParaRPr lang="en-US"/>
        </a:p>
      </dgm:t>
    </dgm:pt>
    <dgm:pt modelId="{4D339F2D-3F39-4A10-AAED-5FA31BE3C197}" type="pres">
      <dgm:prSet presAssocID="{11647506-B2B2-4EAD-BB61-4D27982439A2}" presName="CompostProcess" presStyleCnt="0">
        <dgm:presLayoutVars>
          <dgm:dir/>
          <dgm:resizeHandles val="exact"/>
        </dgm:presLayoutVars>
      </dgm:prSet>
      <dgm:spPr/>
    </dgm:pt>
    <dgm:pt modelId="{4521D855-2662-4381-91D4-69A4875763E3}" type="pres">
      <dgm:prSet presAssocID="{11647506-B2B2-4EAD-BB61-4D27982439A2}" presName="arrow" presStyleLbl="bgShp" presStyleIdx="0" presStyleCnt="1"/>
      <dgm:spPr>
        <a:solidFill>
          <a:srgbClr val="BCD5FA"/>
        </a:solidFill>
      </dgm:spPr>
    </dgm:pt>
    <dgm:pt modelId="{F2F7C1D0-38A7-46F2-96E4-0991EBEE0CCE}" type="pres">
      <dgm:prSet presAssocID="{11647506-B2B2-4EAD-BB61-4D27982439A2}" presName="linearProcess" presStyleCnt="0"/>
      <dgm:spPr/>
    </dgm:pt>
    <dgm:pt modelId="{197C93C1-87CF-4EA5-A843-A86CF5A5925E}" type="pres">
      <dgm:prSet presAssocID="{684E3003-B184-4E66-A959-5A028427ABDF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5E0C4-801A-429D-BD69-50A3836421C1}" type="pres">
      <dgm:prSet presAssocID="{C9F7111F-CC73-48D7-BCED-996743A49D47}" presName="sibTrans" presStyleCnt="0"/>
      <dgm:spPr/>
    </dgm:pt>
    <dgm:pt modelId="{6EC47406-4DCB-44AC-A79C-285B21A34063}" type="pres">
      <dgm:prSet presAssocID="{5025C9B6-8B28-4C0E-945C-C733E3E189A2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56EA29-4CF4-427A-AB9B-BF6D46CC635B}" type="pres">
      <dgm:prSet presAssocID="{AB099C59-D2D3-417B-940A-740CFE3305CD}" presName="sibTrans" presStyleCnt="0"/>
      <dgm:spPr/>
    </dgm:pt>
    <dgm:pt modelId="{6AC2D80E-6CCF-476A-ACAE-BD7CEBC6EA53}" type="pres">
      <dgm:prSet presAssocID="{CFCF6060-06E9-4EC1-AF27-C45558EFD2E0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21D2B9-AF9F-4B51-AF91-E51BA9769B6F}" type="presOf" srcId="{5025C9B6-8B28-4C0E-945C-C733E3E189A2}" destId="{6EC47406-4DCB-44AC-A79C-285B21A34063}" srcOrd="0" destOrd="0" presId="urn:microsoft.com/office/officeart/2005/8/layout/hProcess9"/>
    <dgm:cxn modelId="{8CB5BA11-FD17-41FE-8E53-1935A1FE0AF6}" type="presOf" srcId="{684E3003-B184-4E66-A959-5A028427ABDF}" destId="{197C93C1-87CF-4EA5-A843-A86CF5A5925E}" srcOrd="0" destOrd="0" presId="urn:microsoft.com/office/officeart/2005/8/layout/hProcess9"/>
    <dgm:cxn modelId="{8616BFC6-7B5C-4BE1-9844-365CEEDE902B}" srcId="{11647506-B2B2-4EAD-BB61-4D27982439A2}" destId="{CFCF6060-06E9-4EC1-AF27-C45558EFD2E0}" srcOrd="2" destOrd="0" parTransId="{0F23EB55-FBC4-4B19-85B0-A5EEB7E0FE7C}" sibTransId="{8919BFBC-3334-4A4D-8980-5E039BD17D71}"/>
    <dgm:cxn modelId="{3A02006A-2B47-40B3-8524-844C04A4E6A1}" type="presOf" srcId="{11647506-B2B2-4EAD-BB61-4D27982439A2}" destId="{4D339F2D-3F39-4A10-AAED-5FA31BE3C197}" srcOrd="0" destOrd="0" presId="urn:microsoft.com/office/officeart/2005/8/layout/hProcess9"/>
    <dgm:cxn modelId="{84C29B3D-800C-476A-B787-4E7549119B04}" srcId="{11647506-B2B2-4EAD-BB61-4D27982439A2}" destId="{684E3003-B184-4E66-A959-5A028427ABDF}" srcOrd="0" destOrd="0" parTransId="{2B74CC15-2454-44DC-AE48-F658979D16F4}" sibTransId="{C9F7111F-CC73-48D7-BCED-996743A49D47}"/>
    <dgm:cxn modelId="{A76EAA3A-43D2-4ADB-A680-9983EC59D8C8}" type="presOf" srcId="{CFCF6060-06E9-4EC1-AF27-C45558EFD2E0}" destId="{6AC2D80E-6CCF-476A-ACAE-BD7CEBC6EA53}" srcOrd="0" destOrd="0" presId="urn:microsoft.com/office/officeart/2005/8/layout/hProcess9"/>
    <dgm:cxn modelId="{598C8A68-0259-4DD7-9C54-D2F1E6BDD7FB}" srcId="{11647506-B2B2-4EAD-BB61-4D27982439A2}" destId="{5025C9B6-8B28-4C0E-945C-C733E3E189A2}" srcOrd="1" destOrd="0" parTransId="{939DE8E9-C817-4085-ABB3-1A35573AD32E}" sibTransId="{AB099C59-D2D3-417B-940A-740CFE3305CD}"/>
    <dgm:cxn modelId="{15C7E0FE-9F13-4346-9567-ECD743AC1103}" type="presParOf" srcId="{4D339F2D-3F39-4A10-AAED-5FA31BE3C197}" destId="{4521D855-2662-4381-91D4-69A4875763E3}" srcOrd="0" destOrd="0" presId="urn:microsoft.com/office/officeart/2005/8/layout/hProcess9"/>
    <dgm:cxn modelId="{D2913CF7-AEEE-40E2-B992-DF5274449F31}" type="presParOf" srcId="{4D339F2D-3F39-4A10-AAED-5FA31BE3C197}" destId="{F2F7C1D0-38A7-46F2-96E4-0991EBEE0CCE}" srcOrd="1" destOrd="0" presId="urn:microsoft.com/office/officeart/2005/8/layout/hProcess9"/>
    <dgm:cxn modelId="{B7C41E6A-805E-4586-ABAC-25C1DA5200CD}" type="presParOf" srcId="{F2F7C1D0-38A7-46F2-96E4-0991EBEE0CCE}" destId="{197C93C1-87CF-4EA5-A843-A86CF5A5925E}" srcOrd="0" destOrd="0" presId="urn:microsoft.com/office/officeart/2005/8/layout/hProcess9"/>
    <dgm:cxn modelId="{97AE7E3C-6489-4BF7-A024-CC7DD63C33CD}" type="presParOf" srcId="{F2F7C1D0-38A7-46F2-96E4-0991EBEE0CCE}" destId="{52A5E0C4-801A-429D-BD69-50A3836421C1}" srcOrd="1" destOrd="0" presId="urn:microsoft.com/office/officeart/2005/8/layout/hProcess9"/>
    <dgm:cxn modelId="{22310ACA-0DB6-4EAD-9C3C-FFE330CFF87A}" type="presParOf" srcId="{F2F7C1D0-38A7-46F2-96E4-0991EBEE0CCE}" destId="{6EC47406-4DCB-44AC-A79C-285B21A34063}" srcOrd="2" destOrd="0" presId="urn:microsoft.com/office/officeart/2005/8/layout/hProcess9"/>
    <dgm:cxn modelId="{8DA8A9DA-BCD1-4D3C-94BE-874BAE3B564E}" type="presParOf" srcId="{F2F7C1D0-38A7-46F2-96E4-0991EBEE0CCE}" destId="{E656EA29-4CF4-427A-AB9B-BF6D46CC635B}" srcOrd="3" destOrd="0" presId="urn:microsoft.com/office/officeart/2005/8/layout/hProcess9"/>
    <dgm:cxn modelId="{55D2A404-25AB-4EE8-88A8-3D6B1D1B6752}" type="presParOf" srcId="{F2F7C1D0-38A7-46F2-96E4-0991EBEE0CCE}" destId="{6AC2D80E-6CCF-476A-ACAE-BD7CEBC6EA5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21D855-2662-4381-91D4-69A4875763E3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solidFill>
          <a:srgbClr val="BCD5FA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7C93C1-87CF-4EA5-A843-A86CF5A5925E}">
      <dsp:nvSpPr>
        <dsp:cNvPr id="0" name=""/>
        <dsp:cNvSpPr/>
      </dsp:nvSpPr>
      <dsp:spPr>
        <a:xfrm>
          <a:off x="1632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Knowledge</a:t>
          </a:r>
          <a:endParaRPr lang="en-US" sz="2700" kern="1200" dirty="0"/>
        </a:p>
      </dsp:txBody>
      <dsp:txXfrm>
        <a:off x="80987" y="1298554"/>
        <a:ext cx="1781813" cy="1466890"/>
      </dsp:txXfrm>
    </dsp:sp>
    <dsp:sp modelId="{6EC47406-4DCB-44AC-A79C-285B21A34063}">
      <dsp:nvSpPr>
        <dsp:cNvPr id="0" name=""/>
        <dsp:cNvSpPr/>
      </dsp:nvSpPr>
      <dsp:spPr>
        <a:xfrm>
          <a:off x="2077738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Into</a:t>
          </a:r>
          <a:endParaRPr lang="en-US" sz="2700" kern="1200" dirty="0"/>
        </a:p>
      </dsp:txBody>
      <dsp:txXfrm>
        <a:off x="2157093" y="1298554"/>
        <a:ext cx="1781813" cy="1466890"/>
      </dsp:txXfrm>
    </dsp:sp>
    <dsp:sp modelId="{6AC2D80E-6CCF-476A-ACAE-BD7CEBC6EA53}">
      <dsp:nvSpPr>
        <dsp:cNvPr id="0" name=""/>
        <dsp:cNvSpPr/>
      </dsp:nvSpPr>
      <dsp:spPr>
        <a:xfrm>
          <a:off x="4153844" y="1219199"/>
          <a:ext cx="1940523" cy="1625600"/>
        </a:xfrm>
        <a:prstGeom prst="roundRect">
          <a:avLst/>
        </a:prstGeom>
        <a:solidFill>
          <a:srgbClr val="09367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Action</a:t>
          </a:r>
          <a:endParaRPr lang="en-US" sz="2700" kern="1200" dirty="0"/>
        </a:p>
      </dsp:txBody>
      <dsp:txXfrm>
        <a:off x="4233199" y="1298554"/>
        <a:ext cx="1781813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806AB3-A846-4323-ABE4-D58407E79827}" type="datetimeFigureOut">
              <a:rPr lang="en-US" smtClean="0"/>
              <a:pPr/>
              <a:t>2/18/2014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E63C9-FAAA-481C-8744-3BC6E7ADB9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92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l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/>
          <a:lstStyle>
            <a:lvl1pPr algn="r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CA73D08-E81B-4E87-A0E5-079A64D9155F}" type="datetimeFigureOut">
              <a:rPr lang="en-US"/>
              <a:pPr>
                <a:defRPr/>
              </a:pPr>
              <a:t>2/18/2014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1" tIns="46145" rIns="92291" bIns="4614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1475"/>
          </a:xfrm>
          <a:prstGeom prst="rect">
            <a:avLst/>
          </a:prstGeom>
        </p:spPr>
        <p:txBody>
          <a:bodyPr vert="horz" lIns="92291" tIns="46145" rIns="92291" bIns="4614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l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31263"/>
            <a:ext cx="3038475" cy="463550"/>
          </a:xfrm>
          <a:prstGeom prst="rect">
            <a:avLst/>
          </a:prstGeom>
        </p:spPr>
        <p:txBody>
          <a:bodyPr vert="horz" lIns="92291" tIns="46145" rIns="92291" bIns="46145" rtlCol="0" anchor="b"/>
          <a:lstStyle>
            <a:lvl1pPr algn="r">
              <a:defRPr sz="13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694F3A49-046C-45D6-B08F-D985250980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322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Narration: </a:t>
            </a:r>
          </a:p>
          <a:p>
            <a:pPr>
              <a:defRPr/>
            </a:pPr>
            <a:r>
              <a:rPr lang="en-US" sz="1200" dirty="0" smtClean="0"/>
              <a:t>In this unit, you learned about first aid procedures in the event a worker experiences: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difficulty breathing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ingestion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skin contact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or eye contact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>
              <a:defRPr/>
            </a:pPr>
            <a:r>
              <a:rPr lang="en-US" sz="1200" u="sng" dirty="0" smtClean="0"/>
              <a:t>Always</a:t>
            </a:r>
            <a:r>
              <a:rPr lang="en-US" sz="1200" dirty="0" smtClean="0"/>
              <a:t> consult the SDS for specific first aid instructions.</a:t>
            </a:r>
          </a:p>
          <a:p>
            <a:pPr>
              <a:defRPr/>
            </a:pPr>
            <a:endParaRPr lang="en-US" sz="1200" dirty="0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72C849-E7D0-4302-A336-E5C798FDBEFA}" type="slidenum">
              <a:rPr lang="de-DE" smtClean="0">
                <a:latin typeface="Arial" charset="0"/>
                <a:cs typeface="Arial" charset="0"/>
              </a:rPr>
              <a:pPr/>
              <a:t>10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 </a:t>
            </a:r>
          </a:p>
          <a:p>
            <a:pPr>
              <a:buFont typeface="Wingdings" pitchFamily="2" charset="2"/>
              <a:buNone/>
            </a:pPr>
            <a:r>
              <a:rPr lang="en-US" sz="1200" smtClean="0"/>
              <a:t>It </a:t>
            </a:r>
            <a:r>
              <a:rPr lang="en-US" sz="1200" dirty="0" smtClean="0"/>
              <a:t>is time to put your knowledge into action.</a:t>
            </a:r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pPr>
              <a:buFont typeface="Wingdings" pitchFamily="2" charset="2"/>
              <a:buNone/>
            </a:pPr>
            <a:endParaRPr lang="en-US" sz="1200" dirty="0" smtClean="0"/>
          </a:p>
          <a:p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387D653-0BEF-4CAD-BB2C-7A1EDAB2E1B1}" type="slidenum">
              <a:rPr lang="de-DE" smtClean="0">
                <a:latin typeface="Arial" charset="0"/>
              </a:rPr>
              <a:pPr>
                <a:defRPr/>
              </a:pPr>
              <a:t>11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For specific first aid instructions for the chemical with which you are working, _____.</a:t>
            </a:r>
          </a:p>
          <a:p>
            <a:pPr>
              <a:defRPr/>
            </a:pPr>
            <a:endParaRPr lang="en-US" dirty="0" smtClean="0"/>
          </a:p>
          <a:p>
            <a:pPr marL="230749" indent="-230749">
              <a:buAutoNum type="alphaUcPeriod"/>
              <a:defRPr/>
            </a:pPr>
            <a:r>
              <a:rPr lang="en-US" dirty="0" smtClean="0"/>
              <a:t>refer to the Safety </a:t>
            </a:r>
            <a:r>
              <a:rPr lang="en-US" smtClean="0"/>
              <a:t>Data Sheet (SDS)</a:t>
            </a:r>
            <a:endParaRPr lang="en-US" dirty="0" smtClean="0"/>
          </a:p>
          <a:p>
            <a:pPr marL="230749" indent="-230749">
              <a:buAutoNum type="alphaUcPeriod"/>
              <a:defRPr/>
            </a:pPr>
            <a:r>
              <a:rPr lang="en-US" dirty="0" smtClean="0"/>
              <a:t>ask your co-worker</a:t>
            </a:r>
          </a:p>
          <a:p>
            <a:pPr marL="230749" indent="-230749">
              <a:buAutoNum type="alphaUcPeriod"/>
              <a:defRPr/>
            </a:pPr>
            <a:r>
              <a:rPr lang="en-US" dirty="0" smtClean="0"/>
              <a:t>do a computer search on the topic of first aid for chemical exposure</a:t>
            </a:r>
          </a:p>
          <a:p>
            <a:pPr marL="230749" indent="-230749">
              <a:buAutoNum type="alphaUcPeriod"/>
              <a:defRPr/>
            </a:pPr>
            <a:r>
              <a:rPr lang="en-US" dirty="0" smtClean="0"/>
              <a:t>None of the above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BDD87C-63D6-43EA-8FF2-FBB7D198C185}" type="slidenum">
              <a:rPr lang="de-DE" smtClean="0">
                <a:latin typeface="Arial" charset="0"/>
              </a:rPr>
              <a:pPr>
                <a:defRPr/>
              </a:pPr>
              <a:t>12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The correct answer is A. </a:t>
            </a:r>
            <a:r>
              <a:rPr lang="en-US" u="sng" dirty="0" smtClean="0"/>
              <a:t>Refer to the Safety Data Sheet </a:t>
            </a:r>
            <a:r>
              <a:rPr lang="en-US" dirty="0" smtClean="0"/>
              <a:t>for specific first aid instructions for the chemical with which you will be working. 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BDD87C-63D6-43EA-8FF2-FBB7D198C185}" type="slidenum">
              <a:rPr lang="de-DE" smtClean="0">
                <a:latin typeface="Arial" charset="0"/>
              </a:rPr>
              <a:pPr>
                <a:defRPr/>
              </a:pPr>
              <a:t>13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dirty="0" smtClean="0"/>
              <a:t>Narration: </a:t>
            </a:r>
          </a:p>
          <a:p>
            <a:pPr>
              <a:buFont typeface="Wingdings" pitchFamily="2" charset="2"/>
              <a:buNone/>
            </a:pPr>
            <a:r>
              <a:rPr lang="en-US" sz="1200" dirty="0" smtClean="0"/>
              <a:t>You have </a:t>
            </a:r>
            <a:r>
              <a:rPr lang="en-US" sz="1200" smtClean="0"/>
              <a:t>completed Unit</a:t>
            </a:r>
            <a:r>
              <a:rPr lang="en-US" sz="1200" baseline="0" smtClean="0"/>
              <a:t> </a:t>
            </a:r>
            <a:r>
              <a:rPr lang="en-US" sz="1200" smtClean="0"/>
              <a:t>10</a:t>
            </a:r>
            <a:r>
              <a:rPr lang="en-US" sz="1200" dirty="0" smtClean="0"/>
              <a:t>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C62342C-63A6-4353-A19F-13068F94A337}" type="slidenum">
              <a:rPr lang="de-DE" smtClean="0">
                <a:latin typeface="Arial" charset="0"/>
                <a:cs typeface="Arial" charset="0"/>
              </a:rPr>
              <a:pPr/>
              <a:t>14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03C202-3B7B-C946-B25B-6673C6995B7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Narration: </a:t>
            </a:r>
          </a:p>
          <a:p>
            <a:pPr>
              <a:defRPr/>
            </a:pPr>
            <a:r>
              <a:rPr lang="en-US" sz="1200" dirty="0" smtClean="0"/>
              <a:t>In this unit, you will learn about first aid procedures in the event a worker experiences: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difficulty breathing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ingestion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skin contact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r>
              <a:rPr lang="en-US" sz="1200" dirty="0" smtClean="0"/>
              <a:t>or eye contact</a:t>
            </a:r>
          </a:p>
          <a:p>
            <a:pPr marL="165261" indent="-165261">
              <a:buFont typeface="Arial" pitchFamily="34" charset="0"/>
              <a:buChar char="•"/>
              <a:defRPr/>
            </a:pPr>
            <a:endParaRPr lang="en-US" sz="1200" dirty="0" smtClean="0"/>
          </a:p>
          <a:p>
            <a:pPr>
              <a:defRPr/>
            </a:pPr>
            <a:r>
              <a:rPr lang="en-US" sz="1200" u="sng" dirty="0" smtClean="0"/>
              <a:t>Always</a:t>
            </a:r>
            <a:r>
              <a:rPr lang="en-US" sz="1200" dirty="0" smtClean="0"/>
              <a:t> consult the Safety Data Sheet (SDS) for specific first aid instructions.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F234ED-3B13-46BB-8585-B448D9AB5C0E}" type="slidenum">
              <a:rPr lang="de-DE" smtClean="0">
                <a:latin typeface="Arial" charset="0"/>
                <a:cs typeface="Arial" charset="0"/>
              </a:rPr>
              <a:pPr/>
              <a:t>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</a:t>
            </a:r>
          </a:p>
          <a:p>
            <a:r>
              <a:rPr lang="en-US" sz="1200" dirty="0" smtClean="0"/>
              <a:t>The following slides include general first</a:t>
            </a:r>
            <a:r>
              <a:rPr lang="en-US" sz="1200" baseline="0" dirty="0" smtClean="0"/>
              <a:t> </a:t>
            </a:r>
            <a:r>
              <a:rPr lang="en-US" sz="1200" dirty="0" smtClean="0"/>
              <a:t>aid advice applicable to chemicals that you may encounter at an SPF job site.  For specific instructions on the chemical with which you are working, always refer to the SDS.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C5ABFD7-0273-4617-8F3D-6C2994B03B81}" type="slidenum">
              <a:rPr lang="en-US" smtClean="0">
                <a:latin typeface="Arial" charset="0"/>
              </a:rPr>
              <a:pPr>
                <a:defRPr/>
              </a:pPr>
              <a:t>4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BD5F11-FF4F-4B98-9719-CA2CE23EEA12}" type="slidenum">
              <a:rPr lang="de-DE" smtClean="0">
                <a:latin typeface="Arial" charset="0"/>
              </a:rPr>
              <a:pPr>
                <a:defRPr/>
              </a:pPr>
              <a:t>5</a:t>
            </a:fld>
            <a:endParaRPr lang="de-DE" smtClean="0">
              <a:latin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3063"/>
          </a:xfrm>
          <a:noFill/>
        </p:spPr>
        <p:txBody>
          <a:bodyPr wrap="square" lIns="92201" tIns="46100" rIns="92201" bIns="4610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1200" dirty="0" smtClean="0"/>
              <a:t>Narration:</a:t>
            </a:r>
          </a:p>
          <a:p>
            <a:pPr eaLnBrk="1" hangingPunct="1"/>
            <a:r>
              <a:rPr lang="en-US" sz="1200" dirty="0" smtClean="0"/>
              <a:t>What if someone is experiencing difficulty breathing?  Immediately help move the person</a:t>
            </a:r>
            <a:r>
              <a:rPr lang="en-US" sz="1200" baseline="0" dirty="0" smtClean="0"/>
              <a:t> </a:t>
            </a:r>
            <a:r>
              <a:rPr lang="en-US" sz="1200" dirty="0" smtClean="0"/>
              <a:t>into fresh air, away from the spray application</a:t>
            </a:r>
            <a:r>
              <a:rPr lang="en-US" sz="1200" baseline="0" dirty="0" smtClean="0"/>
              <a:t> zone </a:t>
            </a:r>
            <a:r>
              <a:rPr lang="en-US" sz="1200" dirty="0" smtClean="0"/>
              <a:t>and help take off his respirator.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3DD3566-80A9-456F-8018-7E69046A08E2}" type="slidenum">
              <a:rPr lang="de-DE" smtClean="0">
                <a:latin typeface="Arial" charset="0"/>
              </a:rPr>
              <a:pPr>
                <a:defRPr/>
              </a:pPr>
              <a:t>6</a:t>
            </a:fld>
            <a:endParaRPr lang="de-DE" smtClean="0">
              <a:latin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3063"/>
          </a:xfrm>
          <a:noFill/>
        </p:spPr>
        <p:txBody>
          <a:bodyPr wrap="square" lIns="92201" tIns="46100" rIns="92201" bIns="4610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eaLnBrk="1" hangingPunct="1"/>
            <a:r>
              <a:rPr lang="en-US" sz="1200" dirty="0" smtClean="0"/>
              <a:t>Immediately seek medical attention if the person</a:t>
            </a:r>
            <a:r>
              <a:rPr lang="en-US" sz="1200" baseline="0" dirty="0" smtClean="0"/>
              <a:t> </a:t>
            </a:r>
            <a:r>
              <a:rPr lang="en-US" sz="1200" dirty="0" smtClean="0"/>
              <a:t>is having difficulty breathing. </a:t>
            </a:r>
          </a:p>
          <a:p>
            <a:pPr eaLnBrk="1" hangingPunct="1"/>
            <a:r>
              <a:rPr lang="en-US" sz="1200" dirty="0" smtClean="0"/>
              <a:t>Remember to bring the SDS with you when seeking medical attention.</a:t>
            </a:r>
          </a:p>
          <a:p>
            <a:pPr eaLnBrk="1" hangingPunct="1"/>
            <a:endParaRPr lang="en-US" sz="1200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77C6C21-39C5-4B96-B876-5B2C3F28FDFC}" type="slidenum">
              <a:rPr lang="de-DE" smtClean="0">
                <a:latin typeface="Arial" charset="0"/>
              </a:rPr>
              <a:pPr>
                <a:defRPr/>
              </a:pPr>
              <a:t>7</a:t>
            </a:fld>
            <a:endParaRPr lang="de-DE" smtClean="0">
              <a:latin typeface="Arial" charset="0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93800" y="703263"/>
            <a:ext cx="4630738" cy="3475037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3450" y="4416425"/>
            <a:ext cx="5143500" cy="4183063"/>
          </a:xfrm>
          <a:noFill/>
        </p:spPr>
        <p:txBody>
          <a:bodyPr wrap="square" lIns="92201" tIns="46100" rIns="92201" bIns="4610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Narration:</a:t>
            </a:r>
          </a:p>
          <a:p>
            <a:pPr eaLnBrk="1" hangingPunct="1"/>
            <a:r>
              <a:rPr lang="en-US" sz="1200" dirty="0" smtClean="0"/>
              <a:t>What do you do if someone gets chemicals in his or her mouth? </a:t>
            </a:r>
          </a:p>
          <a:p>
            <a:pPr eaLnBrk="1" hangingPunct="1"/>
            <a:r>
              <a:rPr lang="en-US" sz="1200" dirty="0" smtClean="0"/>
              <a:t>Refer to the SDS for specific information.</a:t>
            </a:r>
          </a:p>
          <a:p>
            <a:pPr eaLnBrk="1" hangingPunct="1"/>
            <a:r>
              <a:rPr lang="en-US" sz="1200" dirty="0" smtClean="0"/>
              <a:t>If they have swallowed any chemical, do NOT</a:t>
            </a:r>
            <a:r>
              <a:rPr lang="en-US" sz="1200" i="1" dirty="0" smtClean="0"/>
              <a:t> </a:t>
            </a:r>
            <a:r>
              <a:rPr lang="en-US" sz="1200" dirty="0" smtClean="0"/>
              <a:t>induce vomiting.</a:t>
            </a:r>
          </a:p>
          <a:p>
            <a:pPr eaLnBrk="1" hangingPunct="1"/>
            <a:r>
              <a:rPr lang="en-US" sz="1200" dirty="0" smtClean="0"/>
              <a:t>If the person is conscious, flush the</a:t>
            </a:r>
            <a:r>
              <a:rPr lang="en-US" sz="1200" baseline="0" dirty="0" smtClean="0"/>
              <a:t> </a:t>
            </a:r>
            <a:r>
              <a:rPr lang="en-US" sz="1200" dirty="0" smtClean="0"/>
              <a:t>mouth out with lots of water.</a:t>
            </a:r>
          </a:p>
          <a:p>
            <a:pPr eaLnBrk="1" hangingPunct="1"/>
            <a:r>
              <a:rPr lang="en-US" sz="1200" dirty="0" smtClean="0"/>
              <a:t>Seek medical attention if needed.</a:t>
            </a:r>
            <a:r>
              <a:rPr lang="en-US" sz="1200" baseline="0" dirty="0" smtClean="0"/>
              <a:t> </a:t>
            </a:r>
            <a:r>
              <a:rPr lang="en-US" sz="1200" dirty="0" smtClean="0"/>
              <a:t>Remember</a:t>
            </a:r>
            <a:r>
              <a:rPr lang="en-US" sz="1200" baseline="0" dirty="0" smtClean="0"/>
              <a:t> </a:t>
            </a:r>
            <a:r>
              <a:rPr lang="en-US" sz="1200" dirty="0" smtClean="0"/>
              <a:t>to bring the SDS with you when seeking medical attention.</a:t>
            </a:r>
          </a:p>
          <a:p>
            <a:pPr eaLnBrk="1" hangingPunct="1"/>
            <a:endParaRPr lang="en-US" sz="1200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</a:t>
            </a:r>
          </a:p>
          <a:p>
            <a:r>
              <a:rPr lang="en-US" sz="1200" dirty="0" smtClean="0">
                <a:latin typeface="+mn-lt"/>
              </a:rPr>
              <a:t>What if someone gets chemicals on skin?</a:t>
            </a:r>
          </a:p>
          <a:p>
            <a:r>
              <a:rPr lang="en-US" sz="1200" dirty="0" smtClean="0">
                <a:latin typeface="+mn-lt"/>
              </a:rPr>
              <a:t>Refer to the SDS for specific information regarding first aid for skin contact.</a:t>
            </a:r>
          </a:p>
          <a:p>
            <a:r>
              <a:rPr lang="en-US" sz="1200" dirty="0" smtClean="0">
                <a:latin typeface="+mn-lt"/>
              </a:rPr>
              <a:t>Remove contaminated clothing.  In many cases,</a:t>
            </a:r>
            <a:r>
              <a:rPr lang="en-US" sz="1200" baseline="0" dirty="0" smtClean="0">
                <a:latin typeface="+mn-lt"/>
              </a:rPr>
              <a:t> </a:t>
            </a:r>
            <a:r>
              <a:rPr lang="en-US" sz="1200" dirty="0" smtClean="0">
                <a:latin typeface="+mn-lt"/>
              </a:rPr>
              <a:t>wash skin thoroughly with soap and/or water.  DO NOT USE SOLVENTS!</a:t>
            </a:r>
          </a:p>
          <a:p>
            <a:r>
              <a:rPr lang="en-US" sz="1200" dirty="0" smtClean="0">
                <a:latin typeface="+mn-lt"/>
              </a:rPr>
              <a:t>Seek medical attention if irritation develops.  Remember to bring the SDS with you when seeking medical attention.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CA08534-70F0-45F7-BD3A-601F2459AD45}" type="slidenum">
              <a:rPr lang="en-US" smtClean="0">
                <a:latin typeface="Arial" charset="0"/>
              </a:rPr>
              <a:pPr>
                <a:defRPr/>
              </a:pPr>
              <a:t>8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Narration:</a:t>
            </a:r>
          </a:p>
          <a:p>
            <a:r>
              <a:rPr lang="en-US" sz="1200" dirty="0" smtClean="0"/>
              <a:t>What if</a:t>
            </a:r>
            <a:r>
              <a:rPr lang="en-US" sz="1200" baseline="0" dirty="0" smtClean="0"/>
              <a:t> someone</a:t>
            </a:r>
            <a:r>
              <a:rPr lang="en-US" sz="1200" dirty="0" smtClean="0"/>
              <a:t> gets chemicals in his</a:t>
            </a:r>
            <a:r>
              <a:rPr lang="en-US" sz="1200" baseline="0" dirty="0" smtClean="0"/>
              <a:t> or her</a:t>
            </a:r>
            <a:r>
              <a:rPr lang="en-US" sz="1200" dirty="0" smtClean="0"/>
              <a:t> eye?</a:t>
            </a:r>
          </a:p>
          <a:p>
            <a:r>
              <a:rPr lang="en-US" sz="1200" dirty="0" smtClean="0"/>
              <a:t>Refer to SDS for specific information about first aid for eye contact.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Wash with water, preferably from an eyewash fountain, for up to 15 minutes. Seek medical attention if irritation develops</a:t>
            </a:r>
            <a:r>
              <a:rPr lang="en-US" baseline="0" dirty="0" smtClean="0"/>
              <a:t> and r</a:t>
            </a:r>
            <a:r>
              <a:rPr lang="en-US" dirty="0" smtClean="0"/>
              <a:t>emember to bring the SDS with you.</a:t>
            </a:r>
          </a:p>
          <a:p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D219602-8BE2-4057-AF6D-F510260959C2}" type="slidenum">
              <a:rPr lang="en-US" smtClean="0">
                <a:latin typeface="Arial" charset="0"/>
              </a:rPr>
              <a:pPr>
                <a:defRPr/>
              </a:pPr>
              <a:t>9</a:t>
            </a:fld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14514"/>
          <a:stretch>
            <a:fillRect/>
          </a:stretch>
        </p:blipFill>
        <p:spPr bwMode="auto">
          <a:xfrm>
            <a:off x="0" y="-4763"/>
            <a:ext cx="9144000" cy="58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PI_Vert.JP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57400" y="990600"/>
            <a:ext cx="6781800" cy="1012825"/>
          </a:xfrm>
        </p:spPr>
        <p:txBody>
          <a:bodyPr/>
          <a:lstStyle>
            <a:lvl1pPr>
              <a:defRPr sz="2800" b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2209800"/>
            <a:ext cx="6400800" cy="8382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705600" y="361950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0" y="6381750"/>
            <a:ext cx="91440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3914775" y="2322513"/>
            <a:ext cx="4835525" cy="1587"/>
          </a:xfrm>
          <a:prstGeom prst="line">
            <a:avLst/>
          </a:prstGeom>
          <a:ln>
            <a:solidFill>
              <a:srgbClr val="E17D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4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15364" y="546101"/>
            <a:ext cx="4834936" cy="17145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915364" y="2552700"/>
            <a:ext cx="4834936" cy="40513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0" indent="0">
              <a:spcBef>
                <a:spcPts val="600"/>
              </a:spcBef>
              <a:spcAft>
                <a:spcPts val="600"/>
              </a:spcAft>
              <a:defRPr>
                <a:solidFill>
                  <a:srgbClr val="093678"/>
                </a:solidFill>
              </a:defRPr>
            </a:lvl1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0" y="6324600"/>
            <a:ext cx="9144000" cy="533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994CF-FEC5-42EF-B3A9-5D9DA59F0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4A31F-B1FF-4710-8C81-03A54378C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775" y="546818"/>
            <a:ext cx="8220075" cy="54697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775" y="1428750"/>
            <a:ext cx="4033838" cy="4738688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9013" y="1428750"/>
            <a:ext cx="4033837" cy="4738688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L-small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7" descr="CPI_Vert.JP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832350"/>
            <a:ext cx="4129088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 rot="16200000" flipH="1">
            <a:off x="1479550" y="3517900"/>
            <a:ext cx="4597400" cy="0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244266" cy="4525962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rgbClr val="24366A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g_yellow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3657600" cy="6858000"/>
          </a:xfrm>
          <a:prstGeom prst="rect">
            <a:avLst/>
          </a:prstGeom>
          <a:effectLst>
            <a:outerShdw blurRad="228600" dist="38100" dir="2700000">
              <a:srgbClr val="000000">
                <a:alpha val="43000"/>
              </a:srgbClr>
            </a:outerShdw>
          </a:effectLst>
        </p:spPr>
      </p:pic>
      <p:pic>
        <p:nvPicPr>
          <p:cNvPr id="7" name="Picture 3" descr="U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35475" y="0"/>
            <a:ext cx="4708525" cy="193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290637"/>
            <a:ext cx="3037240" cy="2532063"/>
          </a:xfrm>
          <a:prstGeom prst="rect">
            <a:avLst/>
          </a:prstGeom>
        </p:spPr>
        <p:txBody>
          <a:bodyPr anchor="t">
            <a:normAutofit/>
          </a:bodyPr>
          <a:lstStyle>
            <a:lvl1pPr algn="r">
              <a:lnSpc>
                <a:spcPct val="80000"/>
              </a:lnSpc>
              <a:buFont typeface="Arial"/>
              <a:buNone/>
              <a:defRPr sz="3200" b="1" u="none" kern="700" spc="-50">
                <a:solidFill>
                  <a:schemeClr val="bg1"/>
                </a:solidFill>
                <a:latin typeface="Trebuchet MS" pitchFamily="34" charset="0"/>
                <a:cs typeface="Trebuchet MS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15364" y="1308100"/>
            <a:ext cx="4834936" cy="452596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 pitchFamily="34" charset="0"/>
                <a:cs typeface="Helvetica"/>
              </a:defRPr>
            </a:lvl1pPr>
            <a:lvl2pPr marL="466344" indent="0" algn="l">
              <a:spcBef>
                <a:spcPts val="1200"/>
              </a:spcBef>
              <a:buNone/>
              <a:defRPr sz="16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2pPr>
            <a:lvl3pPr algn="l">
              <a:buNone/>
              <a:defRPr sz="14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3pPr>
            <a:lvl4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4pPr>
            <a:lvl5pPr algn="l">
              <a:buNone/>
              <a:defRPr sz="1200">
                <a:solidFill>
                  <a:srgbClr val="254061"/>
                </a:solidFill>
                <a:latin typeface="Trebuchet MS" pitchFamily="34" charset="0"/>
                <a:cs typeface="Helvetica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1075" b="13300"/>
          <a:stretch>
            <a:fillRect/>
          </a:stretch>
        </p:blipFill>
        <p:spPr bwMode="auto">
          <a:xfrm>
            <a:off x="0" y="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381000"/>
            <a:ext cx="640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543800" cy="384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pitchFamily="34" charset="0"/>
              </a:defRPr>
            </a:lvl1pPr>
          </a:lstStyle>
          <a:p>
            <a:pPr>
              <a:defRPr/>
            </a:pPr>
            <a:fld id="{BACAC5C4-746D-4AFC-BBA7-CB575D07A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" name="Picture 7" descr="CPI_Vert.JPG"/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43800" y="5943600"/>
            <a:ext cx="1330325" cy="84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39" r:id="rId2"/>
    <p:sldLayoutId id="2147483742" r:id="rId3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rgbClr val="093678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Hpalfrey\Desktop\CPI Logo.jpg"/>
          <p:cNvPicPr>
            <a:picLocks noChangeAspect="1" noChangeArrowheads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40" r:id="rId9"/>
    <p:sldLayoutId id="2147483751" r:id="rId10"/>
  </p:sldLayoutIdLst>
  <p:timing>
    <p:tnLst>
      <p:par>
        <p:cTn id="1" dur="indefinite" restart="never" nodeType="tmRoot"/>
      </p:par>
    </p:tnLst>
  </p:timing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25AAC3"/>
          </a:solidFill>
          <a:latin typeface="Trebuchet MS" pitchFamily="34" charset="0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25AAC3"/>
          </a:solidFill>
          <a:latin typeface="Trebuchet MS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5406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4.jpe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L-small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4832942"/>
            <a:ext cx="4129106" cy="2025057"/>
          </a:xfrm>
          <a:prstGeom prst="rect">
            <a:avLst/>
          </a:prstGeom>
        </p:spPr>
      </p:pic>
      <p:pic>
        <p:nvPicPr>
          <p:cNvPr id="5" name="Picture 4" descr="UR.pn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34995" y="0"/>
            <a:ext cx="4709006" cy="1930400"/>
          </a:xfrm>
          <a:prstGeom prst="rect">
            <a:avLst/>
          </a:prstGeom>
        </p:spPr>
      </p:pic>
      <p:grpSp>
        <p:nvGrpSpPr>
          <p:cNvPr id="2" name="Group 14"/>
          <p:cNvGrpSpPr/>
          <p:nvPr/>
        </p:nvGrpSpPr>
        <p:grpSpPr>
          <a:xfrm>
            <a:off x="1625892" y="2081212"/>
            <a:ext cx="6756108" cy="3062288"/>
            <a:chOff x="1549400" y="2081212"/>
            <a:chExt cx="6679334" cy="3062288"/>
          </a:xfrm>
        </p:grpSpPr>
        <p:sp>
          <p:nvSpPr>
            <p:cNvPr id="6" name="Title 1"/>
            <p:cNvSpPr txBox="1">
              <a:spLocks/>
            </p:cNvSpPr>
            <p:nvPr/>
          </p:nvSpPr>
          <p:spPr>
            <a:xfrm>
              <a:off x="1599334" y="2362200"/>
              <a:ext cx="6629400" cy="2781300"/>
            </a:xfrm>
            <a:prstGeom prst="rect">
              <a:avLst/>
            </a:prstGeom>
          </p:spPr>
          <p:txBody>
            <a:bodyPr anchor="ctr" anchorCtr="0">
              <a:noAutofit/>
            </a:bodyPr>
            <a:lstStyle>
              <a:lvl1pPr algn="l">
                <a:lnSpc>
                  <a:spcPct val="80000"/>
                </a:lnSpc>
                <a:buFont typeface="Arial"/>
                <a:buNone/>
                <a:defRPr sz="3600" b="1" i="0" u="none" kern="700" spc="-50">
                  <a:solidFill>
                    <a:srgbClr val="24366A"/>
                  </a:solidFill>
                  <a:latin typeface="Trebuchet MS"/>
                  <a:cs typeface="Trebuchet MS"/>
                </a:defRPr>
              </a:lvl1pPr>
            </a:lstStyle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dirty="0" smtClean="0"/>
                <a:t>Unit 10: 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dirty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dirty="0" smtClean="0">
                  <a:solidFill>
                    <a:srgbClr val="093678"/>
                  </a:solidFill>
                </a:rPr>
                <a:t>General First Aid </a:t>
              </a: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endParaRPr lang="en-US" sz="3200" dirty="0" smtClean="0">
                <a:solidFill>
                  <a:srgbClr val="093678"/>
                </a:solidFill>
              </a:endParaRPr>
            </a:p>
            <a:p>
              <a:pPr defTabSz="457200" fontAlgn="auto">
                <a:spcAft>
                  <a:spcPts val="0"/>
                </a:spcAft>
                <a:defRPr/>
              </a:pPr>
              <a:r>
                <a:rPr lang="en-US" sz="3200" dirty="0" smtClean="0"/>
                <a:t> </a:t>
              </a:r>
            </a:p>
            <a:p>
              <a:pPr lvl="0" defTabSz="457200" fontAlgn="auto">
                <a:spcAft>
                  <a:spcPts val="0"/>
                </a:spcAft>
                <a:defRPr/>
              </a:pPr>
              <a:endParaRPr lang="en-US" sz="3200" dirty="0" smtClean="0"/>
            </a:p>
          </p:txBody>
        </p:sp>
        <p:cxnSp>
          <p:nvCxnSpPr>
            <p:cNvPr id="7" name="Straight Connector 6"/>
            <p:cNvCxnSpPr/>
            <p:nvPr/>
          </p:nvCxnSpPr>
          <p:spPr>
            <a:xfrm rot="10800000">
              <a:off x="1549400" y="2081212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549400" y="4686300"/>
              <a:ext cx="5829300" cy="1588"/>
            </a:xfrm>
            <a:prstGeom prst="line">
              <a:avLst/>
            </a:prstGeom>
            <a:ln>
              <a:solidFill>
                <a:srgbClr val="E47D33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6" name="Picture 2" descr="C:\Users\Hpalfrey\Desktop\CPI Logo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24600" y="6071784"/>
            <a:ext cx="2590800" cy="569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Daniel\Desktop\LP Training Slide Development\ideas for LP image for units\205Generic kit sketch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1200" y="2438400"/>
            <a:ext cx="1676400" cy="1696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524000"/>
            <a:ext cx="7239000" cy="34163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spcBef>
                <a:spcPts val="600"/>
              </a:spcBef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In this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unit,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you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learned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about general first aid procedures in the event a worker experiences:</a:t>
            </a:r>
          </a:p>
          <a:p>
            <a:pPr marL="457200" indent="-4572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d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ifficulty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breathing</a:t>
            </a:r>
          </a:p>
          <a:p>
            <a:pPr marL="457200" indent="-4572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ngestion</a:t>
            </a:r>
            <a:endParaRPr lang="en-US" sz="2800" dirty="0">
              <a:solidFill>
                <a:srgbClr val="093678"/>
              </a:solidFill>
              <a:latin typeface="Trebuchet MS" pitchFamily="34" charset="0"/>
              <a:cs typeface="Arial" pitchFamily="34" charset="0"/>
            </a:endParaRPr>
          </a:p>
          <a:p>
            <a:pPr marL="457200" indent="-4572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kin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contact</a:t>
            </a:r>
          </a:p>
          <a:p>
            <a:pPr marL="457200" indent="-4572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e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ye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contact</a:t>
            </a:r>
          </a:p>
        </p:txBody>
      </p:sp>
      <p:sp>
        <p:nvSpPr>
          <p:cNvPr id="22532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93678"/>
                </a:solidFill>
              </a:rPr>
              <a:t>Unit 10 Summary</a:t>
            </a:r>
          </a:p>
        </p:txBody>
      </p:sp>
      <p:sp>
        <p:nvSpPr>
          <p:cNvPr id="4" name="Rectangle 3"/>
          <p:cNvSpPr/>
          <p:nvPr/>
        </p:nvSpPr>
        <p:spPr>
          <a:xfrm>
            <a:off x="838200" y="5257800"/>
            <a:ext cx="8305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>
                <a:solidFill>
                  <a:srgbClr val="093678"/>
                </a:solidFill>
                <a:latin typeface="Trebuchet MS" pitchFamily="34" charset="0"/>
              </a:rPr>
              <a:t>Always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</a:rPr>
              <a:t> consult the SDS for specific </a:t>
            </a:r>
          </a:p>
          <a:p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</a:rPr>
              <a:t>first aid instructions.</a:t>
            </a:r>
            <a:endParaRPr lang="en-US" sz="2400" b="1" dirty="0">
              <a:solidFill>
                <a:srgbClr val="093678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599" tIns="45048" rIns="91599" bIns="45048"/>
          <a:lstStyle/>
          <a:p>
            <a:pPr defTabSz="966788" fontAlgn="auto">
              <a:spcAft>
                <a:spcPts val="0"/>
              </a:spcAft>
              <a:defRPr/>
            </a:pPr>
            <a:r>
              <a:rPr lang="en-US" dirty="0" smtClean="0"/>
              <a:t>Unit 10 Review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1600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10: Q1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For specific first aid instructions for the chemical with which you will be working, ________.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refer to the Safety Data Sheet (SDS)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ask your co-worker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do a computer search on the topic of first aid for chemical exposure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Unit 10: Q1 Debrief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For specific first aid instructions for the chemical with which you will be working, ________.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refer to the SDS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ask your co-worker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do a computer search on the topic of first aid for chemical exposure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None of the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1599" tIns="45048" rIns="91599" bIns="45048"/>
          <a:lstStyle/>
          <a:p>
            <a:pPr defTabSz="966788" fontAlgn="auto">
              <a:spcAft>
                <a:spcPts val="0"/>
              </a:spcAft>
              <a:defRPr/>
            </a:pPr>
            <a:r>
              <a:rPr lang="en-US" dirty="0" smtClean="0"/>
              <a:t>Unit 10 Completed</a:t>
            </a:r>
          </a:p>
        </p:txBody>
      </p:sp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4932363" y="3200400"/>
            <a:ext cx="3575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 Continue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Unit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11</a:t>
            </a:r>
            <a:endParaRPr lang="en-US" sz="2400" dirty="0">
              <a:solidFill>
                <a:srgbClr val="093678"/>
              </a:solidFill>
              <a:latin typeface="Trebuchet MS" pitchFamily="34" charset="0"/>
            </a:endParaRPr>
          </a:p>
        </p:txBody>
      </p: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4932363" y="3879850"/>
            <a:ext cx="39068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93678"/>
                </a:solidFill>
              </a:rPr>
              <a:t> </a:t>
            </a: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</a:rPr>
              <a:t>Return </a:t>
            </a:r>
            <a:r>
              <a:rPr lang="en-US" sz="2400" dirty="0">
                <a:solidFill>
                  <a:srgbClr val="093678"/>
                </a:solidFill>
                <a:latin typeface="Trebuchet MS" pitchFamily="34" charset="0"/>
              </a:rPr>
              <a:t>to the Main Menu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8686800" cy="1143000"/>
          </a:xfrm>
        </p:spPr>
        <p:txBody>
          <a:bodyPr>
            <a:normAutofit/>
          </a:bodyPr>
          <a:lstStyle/>
          <a:p>
            <a:r>
              <a:rPr lang="en-US" sz="2600" dirty="0" smtClean="0">
                <a:solidFill>
                  <a:srgbClr val="093678"/>
                </a:solidFill>
              </a:rPr>
              <a:t>Grant Provided by the Occupational Safety and Health Administration (OSHA), U.S. Department of Labor (DOL)</a:t>
            </a:r>
            <a:endParaRPr lang="en-US" sz="2600" dirty="0">
              <a:solidFill>
                <a:srgbClr val="093678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7975600" cy="4343400"/>
          </a:xfrm>
        </p:spPr>
        <p:txBody>
          <a:bodyPr/>
          <a:lstStyle/>
          <a:p>
            <a:endParaRPr lang="en-US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This material produced under grant SH-22308-SH1 from the Occupational Safety and Health Administration (OSHA), U.S. Department of Labor. </a:t>
            </a:r>
          </a:p>
          <a:p>
            <a:r>
              <a:rPr lang="en-US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It does not necessarily reflect the views or policies of the U.S. Department of Labor, nor does mention of trade names, commercial products, or organizations imply endorsement by the U.S. Government.</a:t>
            </a:r>
          </a:p>
        </p:txBody>
      </p:sp>
      <p:pic>
        <p:nvPicPr>
          <p:cNvPr id="2050" name="Picture 2" descr="C:\Users\Hpalfrey\Desktop\CPI Logo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19837" y="6120193"/>
            <a:ext cx="2600325" cy="57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59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524000"/>
            <a:ext cx="7239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>
              <a:spcBef>
                <a:spcPts val="600"/>
              </a:spcBef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In this </a:t>
            </a:r>
            <a:r>
              <a:rPr lang="en-US" sz="2800" dirty="0" smtClean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unit, </a:t>
            </a: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you will learn about general first aid procedures in the event a worker experiences:</a:t>
            </a: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difficulty breathing</a:t>
            </a: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ingestion</a:t>
            </a: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skin contact</a:t>
            </a:r>
          </a:p>
          <a:p>
            <a:pPr marL="228600" indent="-228600" eaLnBrk="0" hangingPunct="0">
              <a:spcBef>
                <a:spcPts val="600"/>
              </a:spcBef>
              <a:buFont typeface="Arial" pitchFamily="34" charset="0"/>
              <a:buChar char="•"/>
              <a:defRPr/>
            </a:pPr>
            <a:r>
              <a:rPr lang="en-US" sz="2800" dirty="0">
                <a:solidFill>
                  <a:srgbClr val="093678"/>
                </a:solidFill>
                <a:latin typeface="Trebuchet MS" pitchFamily="34" charset="0"/>
                <a:cs typeface="Arial" pitchFamily="34" charset="0"/>
              </a:rPr>
              <a:t>eye contact</a:t>
            </a:r>
          </a:p>
        </p:txBody>
      </p:sp>
      <p:sp>
        <p:nvSpPr>
          <p:cNvPr id="8196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Welcome to Unit 10</a:t>
            </a:r>
          </a:p>
        </p:txBody>
      </p:sp>
      <p:sp>
        <p:nvSpPr>
          <p:cNvPr id="15365" name="TextBox 1"/>
          <p:cNvSpPr txBox="1">
            <a:spLocks noChangeArrowheads="1"/>
          </p:cNvSpPr>
          <p:nvPr/>
        </p:nvSpPr>
        <p:spPr bwMode="auto">
          <a:xfrm>
            <a:off x="914400" y="5105400"/>
            <a:ext cx="53721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u="sng" dirty="0">
                <a:solidFill>
                  <a:srgbClr val="093678"/>
                </a:solidFill>
                <a:latin typeface="Trebuchet MS" pitchFamily="34" charset="0"/>
              </a:rPr>
              <a:t>Always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</a:rPr>
              <a:t> consult the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</a:rPr>
              <a:t>Safety Data Sheet (SDS)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</a:rPr>
              <a:t>for specific </a:t>
            </a:r>
            <a:r>
              <a:rPr lang="en-US" sz="2400" b="1" dirty="0" smtClean="0">
                <a:solidFill>
                  <a:srgbClr val="093678"/>
                </a:solidFill>
                <a:latin typeface="Trebuchet MS" pitchFamily="34" charset="0"/>
              </a:rPr>
              <a:t>first </a:t>
            </a:r>
            <a:r>
              <a:rPr lang="en-US" sz="2400" b="1" dirty="0">
                <a:solidFill>
                  <a:srgbClr val="093678"/>
                </a:solidFill>
                <a:latin typeface="Trebuchet MS" pitchFamily="34" charset="0"/>
              </a:rPr>
              <a:t>aid instructions.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First Aid</a:t>
            </a:r>
            <a:endParaRPr lang="en-US" sz="2400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spcBef>
                <a:spcPct val="0"/>
              </a:spcBef>
            </a:pPr>
            <a:r>
              <a:rPr lang="en-US" sz="2400" dirty="0" smtClean="0"/>
              <a:t>The following slides include general first aid advice for chemicals that you may encounter at a spray polyurethane foam job site.</a:t>
            </a:r>
          </a:p>
          <a:p>
            <a:pPr marL="0" indent="0" eaLnBrk="1" hangingPunct="1">
              <a:spcBef>
                <a:spcPct val="0"/>
              </a:spcBef>
            </a:pPr>
            <a:endParaRPr lang="en-US" sz="2400" dirty="0" smtClean="0"/>
          </a:p>
          <a:p>
            <a:pPr marL="0" indent="0" eaLnBrk="1" hangingPunct="1">
              <a:spcBef>
                <a:spcPct val="0"/>
              </a:spcBef>
            </a:pPr>
            <a:r>
              <a:rPr lang="en-US" sz="2400" dirty="0" smtClean="0"/>
              <a:t>For specific first aid instructions for the chemical with which you are working, always refer to the SDS.</a:t>
            </a:r>
            <a:endParaRPr lang="en-US" sz="2400" u="sng" dirty="0" smtClean="0"/>
          </a:p>
        </p:txBody>
      </p:sp>
      <p:pic>
        <p:nvPicPr>
          <p:cNvPr id="7" name="Picture 6" descr="61_261452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176716" y="4191000"/>
            <a:ext cx="2242884" cy="20431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3" descr="Image 018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29200" y="3962400"/>
            <a:ext cx="1761781" cy="22026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>
                <a:solidFill>
                  <a:srgbClr val="093678"/>
                </a:solidFill>
              </a:rPr>
              <a:t>First Aid: Difficulty Breathing</a:t>
            </a:r>
          </a:p>
        </p:txBody>
      </p:sp>
      <p:pic>
        <p:nvPicPr>
          <p:cNvPr id="5" name="Picture 4" descr="101_0235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48400" y="1600200"/>
            <a:ext cx="2514600" cy="377365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600200"/>
            <a:ext cx="5867400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6" tIns="46034" rIns="92066" bIns="46034"/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b="1" i="1" kern="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What if someone is experiencing difficulty breathing</a:t>
            </a:r>
            <a:r>
              <a:rPr lang="en-US" sz="2800" b="1" i="1" kern="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?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2800" kern="0" dirty="0" smtClean="0">
              <a:solidFill>
                <a:srgbClr val="093678"/>
              </a:solidFill>
              <a:latin typeface="Trebuchet MS" pitchFamily="34" charset="0"/>
              <a:cs typeface="+mn-cs"/>
            </a:endParaRPr>
          </a:p>
          <a:p>
            <a:pPr marL="280988" indent="-280988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kern="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Move </a:t>
            </a:r>
            <a:r>
              <a:rPr lang="en-US" sz="2800" kern="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affected person to </a:t>
            </a:r>
            <a:r>
              <a:rPr lang="en-US" sz="2800" kern="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an    area with </a:t>
            </a:r>
            <a:r>
              <a:rPr lang="en-US" sz="2800" kern="0" dirty="0">
                <a:solidFill>
                  <a:srgbClr val="093678"/>
                </a:solidFill>
                <a:latin typeface="Trebuchet MS" pitchFamily="34" charset="0"/>
                <a:cs typeface="+mn-cs"/>
              </a:rPr>
              <a:t>fresh </a:t>
            </a:r>
            <a:r>
              <a:rPr lang="en-US" sz="2800" kern="0" dirty="0" smtClean="0">
                <a:solidFill>
                  <a:srgbClr val="093678"/>
                </a:solidFill>
                <a:latin typeface="Trebuchet MS" pitchFamily="34" charset="0"/>
                <a:cs typeface="+mn-cs"/>
              </a:rPr>
              <a:t>air</a:t>
            </a:r>
            <a:endParaRPr lang="en-US" sz="2800" kern="0" dirty="0">
              <a:solidFill>
                <a:srgbClr val="093678"/>
              </a:solidFill>
              <a:latin typeface="Trebuchet MS" pitchFamily="34" charset="0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mtClean="0"/>
              <a:t>First Aid: Difficulty Breathing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2066" tIns="46034" rIns="92066" bIns="46034" numCol="1" anchorCtr="0" compatLnSpc="1">
            <a:prstTxWarp prst="textNoShape">
              <a:avLst/>
            </a:prstTxWarp>
          </a:bodyPr>
          <a:lstStyle/>
          <a:p>
            <a:pPr>
              <a:spcAft>
                <a:spcPct val="0"/>
              </a:spcAft>
            </a:pPr>
            <a:r>
              <a:rPr lang="en-US" sz="2800" i="1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What should you do next?</a:t>
            </a:r>
          </a:p>
          <a:p>
            <a:pPr>
              <a:spcAft>
                <a:spcPct val="0"/>
              </a:spcAft>
            </a:pPr>
            <a:r>
              <a:rPr lang="en-US" sz="2400" dirty="0" smtClean="0">
                <a:solidFill>
                  <a:srgbClr val="093678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Seek immediate medical attention if the person has difficulty breathing. Remember to bring the SDS.</a:t>
            </a:r>
          </a:p>
        </p:txBody>
      </p:sp>
      <p:pic>
        <p:nvPicPr>
          <p:cNvPr id="4" name="Picture 3" descr="EmergencyRoom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" y="3429000"/>
            <a:ext cx="3825157" cy="27329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66" tIns="46034" rIns="92066" bIns="46034"/>
          <a:lstStyle/>
          <a:p>
            <a:pPr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dirty="0" smtClean="0"/>
              <a:t>First Aid: Ingestion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4953000" cy="4343400"/>
          </a:xfrm>
        </p:spPr>
        <p:txBody>
          <a:bodyPr lIns="92066" tIns="46034" rIns="92066" bIns="46034">
            <a:normAutofit/>
          </a:bodyPr>
          <a:lstStyle/>
          <a:p>
            <a:pPr fontAlgn="auto">
              <a:buFont typeface="Arial"/>
              <a:buNone/>
              <a:defRPr/>
            </a:pPr>
            <a:r>
              <a:rPr lang="en-US" sz="2600" i="1" dirty="0" smtClean="0">
                <a:solidFill>
                  <a:srgbClr val="093678"/>
                </a:solidFill>
              </a:rPr>
              <a:t>What if someone gets chemicals in his/her mouth?</a:t>
            </a:r>
          </a:p>
          <a:p>
            <a:pPr fontAlgn="auto"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093678"/>
                </a:solidFill>
              </a:rPr>
              <a:t> Refer to SDS for specific  	information</a:t>
            </a:r>
            <a:endParaRPr lang="en-US" sz="2600" i="1" dirty="0" smtClean="0">
              <a:solidFill>
                <a:srgbClr val="093678"/>
              </a:solidFill>
            </a:endParaRPr>
          </a:p>
          <a:p>
            <a:pPr fontAlgn="auto"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093678"/>
                </a:solidFill>
              </a:rPr>
              <a:t> DO NOT induce vomiting</a:t>
            </a:r>
          </a:p>
          <a:p>
            <a:pPr marL="234950" indent="-234950" fontAlgn="auto">
              <a:buFont typeface="Arial" pitchFamily="34" charset="0"/>
              <a:buChar char="•"/>
              <a:defRPr/>
            </a:pPr>
            <a:r>
              <a:rPr lang="en-US" sz="2600" dirty="0" smtClean="0">
                <a:solidFill>
                  <a:srgbClr val="093678"/>
                </a:solidFill>
              </a:rPr>
              <a:t>  If person is conscious, flush           	mouth out with water</a:t>
            </a:r>
          </a:p>
          <a:p>
            <a:pPr fontAlgn="auto">
              <a:buFont typeface="Arial"/>
              <a:buNone/>
              <a:defRPr/>
            </a:pPr>
            <a:endParaRPr lang="en-US" sz="2400" dirty="0" smtClean="0"/>
          </a:p>
        </p:txBody>
      </p:sp>
      <p:pic>
        <p:nvPicPr>
          <p:cNvPr id="5" name="Picture 4" descr="s_glass_of_water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2600" y="1981200"/>
            <a:ext cx="1985198" cy="18862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 descr="EmergencyRoom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86400" y="4191000"/>
            <a:ext cx="2209800" cy="15789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914400" y="5257800"/>
            <a:ext cx="4343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defRPr/>
            </a:pPr>
            <a:r>
              <a:rPr lang="en-US" sz="2600" b="1" i="1" dirty="0" smtClean="0">
                <a:solidFill>
                  <a:srgbClr val="C00000"/>
                </a:solidFill>
                <a:latin typeface="Trebuchet MS" pitchFamily="34" charset="0"/>
              </a:rPr>
              <a:t>Seek medical attention if needed. Remember to bring the SDS with you.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First Aid: Skin Contact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6858000" cy="49530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800" i="1" dirty="0" smtClean="0"/>
              <a:t>What if someone get chemicals on skin?</a:t>
            </a:r>
          </a:p>
          <a:p>
            <a:pPr marL="234950" indent="-23495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Refer to the SDS for specific information</a:t>
            </a:r>
            <a:endParaRPr lang="en-US" sz="2800" i="1" dirty="0" smtClean="0"/>
          </a:p>
          <a:p>
            <a:pPr marL="234950" indent="-234950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Remove contaminated clothing</a:t>
            </a:r>
          </a:p>
          <a:p>
            <a:pPr marL="234950" indent="-234950" eaLnBrk="1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800" dirty="0" smtClean="0"/>
              <a:t>Wash skin thoroughly with soap  and/or water. Do not use solvents!</a:t>
            </a:r>
            <a:endParaRPr lang="en-US" dirty="0"/>
          </a:p>
          <a:p>
            <a:pPr eaLnBrk="1" hangingPunct="1">
              <a:defRPr/>
            </a:pPr>
            <a:r>
              <a:rPr lang="en-US" sz="2600" i="1" dirty="0" smtClean="0">
                <a:solidFill>
                  <a:srgbClr val="C00000"/>
                </a:solidFill>
              </a:rPr>
              <a:t>Seek medical attention if irritation develops. Remember to bring the SDS.</a:t>
            </a:r>
          </a:p>
        </p:txBody>
      </p:sp>
      <p:pic>
        <p:nvPicPr>
          <p:cNvPr id="172033" name="Picture 1" descr="C:\Documents and Settings\tlucado\My Documents\My Pictures\Microsoft Clip Organizer\j0424379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7000" y="2362200"/>
            <a:ext cx="2362200" cy="2362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First Aid: Eye Contact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6248400" cy="48768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600" i="1" dirty="0" smtClean="0"/>
              <a:t>What if someone get chemicals in his/her eye?</a:t>
            </a:r>
          </a:p>
          <a:p>
            <a:pPr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i="1" dirty="0" smtClean="0"/>
              <a:t>    </a:t>
            </a:r>
            <a:r>
              <a:rPr lang="en-US" sz="2400" dirty="0" smtClean="0"/>
              <a:t>Refer to the SDS for specific   	information about first aid for eye 	contact</a:t>
            </a:r>
            <a:endParaRPr lang="en-US" sz="2400" i="1" dirty="0" smtClean="0"/>
          </a:p>
          <a:p>
            <a:pPr inden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2400" dirty="0" smtClean="0"/>
              <a:t>    Typically, wash the eye with water,  	preferably from an eyewash 	fountain, 	for up to 15 minutes</a:t>
            </a:r>
            <a:r>
              <a:rPr lang="en-US" sz="2400" i="1" dirty="0" smtClean="0"/>
              <a:t> 	</a:t>
            </a:r>
            <a:endParaRPr lang="en-US" sz="2400" dirty="0" smtClean="0"/>
          </a:p>
          <a:p>
            <a:pPr marL="0" indent="0" eaLnBrk="1" hangingPunct="1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200" i="1" dirty="0" smtClean="0">
                <a:solidFill>
                  <a:srgbClr val="C00000"/>
                </a:solidFill>
              </a:rPr>
              <a:t>Seek medical attention if irritation develops. Remember to bring the SDS.</a:t>
            </a:r>
          </a:p>
        </p:txBody>
      </p:sp>
      <p:pic>
        <p:nvPicPr>
          <p:cNvPr id="5" name="Picture 4" descr="100_8148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0" y="1600200"/>
            <a:ext cx="1447800" cy="2171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509" name="Picture 5" descr="Eye Wash Station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29400" y="3962400"/>
            <a:ext cx="2209800" cy="1926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ACC_corp_Vers_2 0">
  <a:themeElements>
    <a:clrScheme name="ACC_corp_Vers_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CC_corp_Vers_2.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CC_corp_Vers_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_corp_Vers_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_corp_Vers_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CC LP Training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605F83-0E2E-4298-A67A-18FD353A23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01524E-72EF-4485-AEDA-063AAEBB3762}">
  <ds:schemaRefs>
    <ds:schemaRef ds:uri="http://schemas.microsoft.com/office/2006/metadata/properties"/>
    <ds:schemaRef ds:uri="98c9955d-c5c3-4a5b-96fd-b76c909d6563"/>
  </ds:schemaRefs>
</ds:datastoreItem>
</file>

<file path=customXml/itemProps3.xml><?xml version="1.0" encoding="utf-8"?>
<ds:datastoreItem xmlns:ds="http://schemas.openxmlformats.org/officeDocument/2006/customXml" ds:itemID="{AB7762FE-B4EC-47C7-A1F8-1BC43C1E84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ACC_corp_Vers_2 0</Template>
  <TotalTime>744</TotalTime>
  <Words>955</Words>
  <Application>Microsoft Office PowerPoint</Application>
  <PresentationFormat>On-screen Show (4:3)</PresentationFormat>
  <Paragraphs>139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1_ACC_corp_Vers_2 0</vt:lpstr>
      <vt:lpstr>ACC LP Training template</vt:lpstr>
      <vt:lpstr>PowerPoint Presentation</vt:lpstr>
      <vt:lpstr>Grant Provided by the Occupational Safety and Health Administration (OSHA), U.S. Department of Labor (DOL)</vt:lpstr>
      <vt:lpstr>Welcome to Unit 10</vt:lpstr>
      <vt:lpstr>First Aid</vt:lpstr>
      <vt:lpstr>First Aid: Difficulty Breathing</vt:lpstr>
      <vt:lpstr>First Aid: Difficulty Breathing</vt:lpstr>
      <vt:lpstr>First Aid: Ingestion</vt:lpstr>
      <vt:lpstr>First Aid: Skin Contact</vt:lpstr>
      <vt:lpstr>First Aid: Eye Contact</vt:lpstr>
      <vt:lpstr>Unit 10 Summary</vt:lpstr>
      <vt:lpstr>Unit 10 Review</vt:lpstr>
      <vt:lpstr>Unit 10: Q1 Debrief</vt:lpstr>
      <vt:lpstr>Unit 10: Q1 Debrief</vt:lpstr>
      <vt:lpstr>Unit 10 Completed</vt:lpstr>
    </vt:vector>
  </TitlesOfParts>
  <Company>American Chemistry Counsil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N. Candelori</dc:creator>
  <cp:lastModifiedBy>Vosburgh, Linda - OSHA</cp:lastModifiedBy>
  <cp:revision>187</cp:revision>
  <cp:lastPrinted>2010-12-07T21:32:38Z</cp:lastPrinted>
  <dcterms:created xsi:type="dcterms:W3CDTF">2009-05-01T16:26:42Z</dcterms:created>
  <dcterms:modified xsi:type="dcterms:W3CDTF">2014-02-18T17:24:48Z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PSDescription">
    <vt:lpwstr/>
  </property>
  <property fmtid="{D5CDD505-2E9C-101B-9397-08002B2CF9AE}" pid="3" name="Owner">
    <vt:lpwstr>Jude Philipps</vt:lpwstr>
  </property>
  <property fmtid="{D5CDD505-2E9C-101B-9397-08002B2CF9AE}" pid="4" name="Status">
    <vt:lpwstr>Final</vt:lpwstr>
  </property>
  <property fmtid="{D5CDD505-2E9C-101B-9397-08002B2CF9AE}" pid="5" name="ContentTypeId">
    <vt:lpwstr>0x0101005D95C998C3C55B4A96FDB76C909D6563</vt:lpwstr>
  </property>
</Properties>
</file>