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22"/>
  </p:notesMasterIdLst>
  <p:sldIdLst>
    <p:sldId id="314" r:id="rId5"/>
    <p:sldId id="320" r:id="rId6"/>
    <p:sldId id="284" r:id="rId7"/>
    <p:sldId id="309" r:id="rId8"/>
    <p:sldId id="286" r:id="rId9"/>
    <p:sldId id="290" r:id="rId10"/>
    <p:sldId id="305" r:id="rId11"/>
    <p:sldId id="287" r:id="rId12"/>
    <p:sldId id="303" r:id="rId13"/>
    <p:sldId id="304" r:id="rId14"/>
    <p:sldId id="291" r:id="rId15"/>
    <p:sldId id="292" r:id="rId16"/>
    <p:sldId id="319" r:id="rId17"/>
    <p:sldId id="315" r:id="rId18"/>
    <p:sldId id="318" r:id="rId19"/>
    <p:sldId id="317" r:id="rId20"/>
    <p:sldId id="301" r:id="rId21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" initials="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  <a:srgbClr val="BCD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77534" autoAdjust="0"/>
  </p:normalViewPr>
  <p:slideViewPr>
    <p:cSldViewPr>
      <p:cViewPr varScale="1">
        <p:scale>
          <a:sx n="68" d="100"/>
          <a:sy n="68" d="100"/>
        </p:scale>
        <p:origin x="-20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47506-B2B2-4EAD-BB61-4D27982439A2}" type="doc">
      <dgm:prSet loTypeId="urn:microsoft.com/office/officeart/2005/8/layout/hProcess9" loCatId="process" qsTypeId="urn:microsoft.com/office/officeart/2005/8/quickstyle/simple1#2" qsCatId="simple" csTypeId="urn:microsoft.com/office/officeart/2005/8/colors/accent2_2" csCatId="accent2" phldr="1"/>
      <dgm:spPr/>
    </dgm:pt>
    <dgm:pt modelId="{684E3003-B184-4E66-A959-5A028427ABDF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74CC15-2454-44DC-AE48-F658979D16F4}" type="parTrans" cxnId="{84C29B3D-800C-476A-B787-4E7549119B04}">
      <dgm:prSet/>
      <dgm:spPr/>
      <dgm:t>
        <a:bodyPr/>
        <a:lstStyle/>
        <a:p>
          <a:endParaRPr lang="en-US"/>
        </a:p>
      </dgm:t>
    </dgm:pt>
    <dgm:pt modelId="{C9F7111F-CC73-48D7-BCED-996743A49D47}" type="sibTrans" cxnId="{84C29B3D-800C-476A-B787-4E7549119B04}">
      <dgm:prSet/>
      <dgm:spPr/>
      <dgm:t>
        <a:bodyPr/>
        <a:lstStyle/>
        <a:p>
          <a:endParaRPr lang="en-US"/>
        </a:p>
      </dgm:t>
    </dgm:pt>
    <dgm:pt modelId="{5025C9B6-8B28-4C0E-945C-C733E3E189A2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Into</a:t>
          </a:r>
          <a:endParaRPr lang="en-US" dirty="0"/>
        </a:p>
      </dgm:t>
    </dgm:pt>
    <dgm:pt modelId="{939DE8E9-C817-4085-ABB3-1A35573AD32E}" type="parTrans" cxnId="{598C8A68-0259-4DD7-9C54-D2F1E6BDD7FB}">
      <dgm:prSet/>
      <dgm:spPr/>
      <dgm:t>
        <a:bodyPr/>
        <a:lstStyle/>
        <a:p>
          <a:endParaRPr lang="en-US"/>
        </a:p>
      </dgm:t>
    </dgm:pt>
    <dgm:pt modelId="{AB099C59-D2D3-417B-940A-740CFE3305CD}" type="sibTrans" cxnId="{598C8A68-0259-4DD7-9C54-D2F1E6BDD7FB}">
      <dgm:prSet/>
      <dgm:spPr/>
      <dgm:t>
        <a:bodyPr/>
        <a:lstStyle/>
        <a:p>
          <a:endParaRPr lang="en-US"/>
        </a:p>
      </dgm:t>
    </dgm:pt>
    <dgm:pt modelId="{CFCF6060-06E9-4EC1-AF27-C45558EFD2E0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0F23EB55-FBC4-4B19-85B0-A5EEB7E0FE7C}" type="parTrans" cxnId="{8616BFC6-7B5C-4BE1-9844-365CEEDE902B}">
      <dgm:prSet/>
      <dgm:spPr/>
      <dgm:t>
        <a:bodyPr/>
        <a:lstStyle/>
        <a:p>
          <a:endParaRPr lang="en-US"/>
        </a:p>
      </dgm:t>
    </dgm:pt>
    <dgm:pt modelId="{8919BFBC-3334-4A4D-8980-5E039BD17D71}" type="sibTrans" cxnId="{8616BFC6-7B5C-4BE1-9844-365CEEDE902B}">
      <dgm:prSet/>
      <dgm:spPr/>
      <dgm:t>
        <a:bodyPr/>
        <a:lstStyle/>
        <a:p>
          <a:endParaRPr lang="en-US"/>
        </a:p>
      </dgm:t>
    </dgm:pt>
    <dgm:pt modelId="{4D339F2D-3F39-4A10-AAED-5FA31BE3C197}" type="pres">
      <dgm:prSet presAssocID="{11647506-B2B2-4EAD-BB61-4D27982439A2}" presName="CompostProcess" presStyleCnt="0">
        <dgm:presLayoutVars>
          <dgm:dir/>
          <dgm:resizeHandles val="exact"/>
        </dgm:presLayoutVars>
      </dgm:prSet>
      <dgm:spPr/>
    </dgm:pt>
    <dgm:pt modelId="{4521D855-2662-4381-91D4-69A4875763E3}" type="pres">
      <dgm:prSet presAssocID="{11647506-B2B2-4EAD-BB61-4D27982439A2}" presName="arrow" presStyleLbl="bgShp" presStyleIdx="0" presStyleCnt="1"/>
      <dgm:spPr>
        <a:solidFill>
          <a:srgbClr val="BCD5FA"/>
        </a:solidFill>
      </dgm:spPr>
    </dgm:pt>
    <dgm:pt modelId="{F2F7C1D0-38A7-46F2-96E4-0991EBEE0CCE}" type="pres">
      <dgm:prSet presAssocID="{11647506-B2B2-4EAD-BB61-4D27982439A2}" presName="linearProcess" presStyleCnt="0"/>
      <dgm:spPr/>
    </dgm:pt>
    <dgm:pt modelId="{197C93C1-87CF-4EA5-A843-A86CF5A5925E}" type="pres">
      <dgm:prSet presAssocID="{684E3003-B184-4E66-A959-5A028427ABD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5E0C4-801A-429D-BD69-50A3836421C1}" type="pres">
      <dgm:prSet presAssocID="{C9F7111F-CC73-48D7-BCED-996743A49D47}" presName="sibTrans" presStyleCnt="0"/>
      <dgm:spPr/>
    </dgm:pt>
    <dgm:pt modelId="{6EC47406-4DCB-44AC-A79C-285B21A34063}" type="pres">
      <dgm:prSet presAssocID="{5025C9B6-8B28-4C0E-945C-C733E3E189A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EA29-4CF4-427A-AB9B-BF6D46CC635B}" type="pres">
      <dgm:prSet presAssocID="{AB099C59-D2D3-417B-940A-740CFE3305CD}" presName="sibTrans" presStyleCnt="0"/>
      <dgm:spPr/>
    </dgm:pt>
    <dgm:pt modelId="{6AC2D80E-6CCF-476A-ACAE-BD7CEBC6EA53}" type="pres">
      <dgm:prSet presAssocID="{CFCF6060-06E9-4EC1-AF27-C45558EFD2E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0A0AD8-1641-4336-90AC-6D36B834BBF6}" type="presOf" srcId="{CFCF6060-06E9-4EC1-AF27-C45558EFD2E0}" destId="{6AC2D80E-6CCF-476A-ACAE-BD7CEBC6EA53}" srcOrd="0" destOrd="0" presId="urn:microsoft.com/office/officeart/2005/8/layout/hProcess9"/>
    <dgm:cxn modelId="{151F90CE-9E96-4B0C-97B7-5E6BB5C011DD}" type="presOf" srcId="{5025C9B6-8B28-4C0E-945C-C733E3E189A2}" destId="{6EC47406-4DCB-44AC-A79C-285B21A34063}" srcOrd="0" destOrd="0" presId="urn:microsoft.com/office/officeart/2005/8/layout/hProcess9"/>
    <dgm:cxn modelId="{A106212C-884A-44B1-8DA4-972C8D120324}" type="presOf" srcId="{684E3003-B184-4E66-A959-5A028427ABDF}" destId="{197C93C1-87CF-4EA5-A843-A86CF5A5925E}" srcOrd="0" destOrd="0" presId="urn:microsoft.com/office/officeart/2005/8/layout/hProcess9"/>
    <dgm:cxn modelId="{598C8A68-0259-4DD7-9C54-D2F1E6BDD7FB}" srcId="{11647506-B2B2-4EAD-BB61-4D27982439A2}" destId="{5025C9B6-8B28-4C0E-945C-C733E3E189A2}" srcOrd="1" destOrd="0" parTransId="{939DE8E9-C817-4085-ABB3-1A35573AD32E}" sibTransId="{AB099C59-D2D3-417B-940A-740CFE3305CD}"/>
    <dgm:cxn modelId="{980F2B95-119A-4D4C-81F5-D9251B3B527D}" type="presOf" srcId="{11647506-B2B2-4EAD-BB61-4D27982439A2}" destId="{4D339F2D-3F39-4A10-AAED-5FA31BE3C197}" srcOrd="0" destOrd="0" presId="urn:microsoft.com/office/officeart/2005/8/layout/hProcess9"/>
    <dgm:cxn modelId="{84C29B3D-800C-476A-B787-4E7549119B04}" srcId="{11647506-B2B2-4EAD-BB61-4D27982439A2}" destId="{684E3003-B184-4E66-A959-5A028427ABDF}" srcOrd="0" destOrd="0" parTransId="{2B74CC15-2454-44DC-AE48-F658979D16F4}" sibTransId="{C9F7111F-CC73-48D7-BCED-996743A49D47}"/>
    <dgm:cxn modelId="{8616BFC6-7B5C-4BE1-9844-365CEEDE902B}" srcId="{11647506-B2B2-4EAD-BB61-4D27982439A2}" destId="{CFCF6060-06E9-4EC1-AF27-C45558EFD2E0}" srcOrd="2" destOrd="0" parTransId="{0F23EB55-FBC4-4B19-85B0-A5EEB7E0FE7C}" sibTransId="{8919BFBC-3334-4A4D-8980-5E039BD17D71}"/>
    <dgm:cxn modelId="{6BD6FA86-351C-4E37-9194-A9DAFB608C0E}" type="presParOf" srcId="{4D339F2D-3F39-4A10-AAED-5FA31BE3C197}" destId="{4521D855-2662-4381-91D4-69A4875763E3}" srcOrd="0" destOrd="0" presId="urn:microsoft.com/office/officeart/2005/8/layout/hProcess9"/>
    <dgm:cxn modelId="{AB95343B-8784-4312-AABA-F06CB34B6FA8}" type="presParOf" srcId="{4D339F2D-3F39-4A10-AAED-5FA31BE3C197}" destId="{F2F7C1D0-38A7-46F2-96E4-0991EBEE0CCE}" srcOrd="1" destOrd="0" presId="urn:microsoft.com/office/officeart/2005/8/layout/hProcess9"/>
    <dgm:cxn modelId="{95318F5A-171B-4698-81C6-9C77596CCD1D}" type="presParOf" srcId="{F2F7C1D0-38A7-46F2-96E4-0991EBEE0CCE}" destId="{197C93C1-87CF-4EA5-A843-A86CF5A5925E}" srcOrd="0" destOrd="0" presId="urn:microsoft.com/office/officeart/2005/8/layout/hProcess9"/>
    <dgm:cxn modelId="{54A0301A-72C0-425C-B8AE-0F9F578B511C}" type="presParOf" srcId="{F2F7C1D0-38A7-46F2-96E4-0991EBEE0CCE}" destId="{52A5E0C4-801A-429D-BD69-50A3836421C1}" srcOrd="1" destOrd="0" presId="urn:microsoft.com/office/officeart/2005/8/layout/hProcess9"/>
    <dgm:cxn modelId="{54351DDD-4618-46C2-848F-2FC2EC714A95}" type="presParOf" srcId="{F2F7C1D0-38A7-46F2-96E4-0991EBEE0CCE}" destId="{6EC47406-4DCB-44AC-A79C-285B21A34063}" srcOrd="2" destOrd="0" presId="urn:microsoft.com/office/officeart/2005/8/layout/hProcess9"/>
    <dgm:cxn modelId="{03D9E8F1-DC87-437A-AB1D-28252549C69D}" type="presParOf" srcId="{F2F7C1D0-38A7-46F2-96E4-0991EBEE0CCE}" destId="{E656EA29-4CF4-427A-AB9B-BF6D46CC635B}" srcOrd="3" destOrd="0" presId="urn:microsoft.com/office/officeart/2005/8/layout/hProcess9"/>
    <dgm:cxn modelId="{603C9E26-7E56-46E3-BCA9-62FBF667F1F7}" type="presParOf" srcId="{F2F7C1D0-38A7-46F2-96E4-0991EBEE0CCE}" destId="{6AC2D80E-6CCF-476A-ACAE-BD7CEBC6EA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1D855-2662-4381-91D4-69A4875763E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rgbClr val="BCD5F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C93C1-87CF-4EA5-A843-A86CF5A5925E}">
      <dsp:nvSpPr>
        <dsp:cNvPr id="0" name=""/>
        <dsp:cNvSpPr/>
      </dsp:nvSpPr>
      <dsp:spPr>
        <a:xfrm>
          <a:off x="1632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Knowledge</a:t>
          </a:r>
          <a:endParaRPr lang="en-US" sz="2700" kern="1200" dirty="0"/>
        </a:p>
      </dsp:txBody>
      <dsp:txXfrm>
        <a:off x="80987" y="1298554"/>
        <a:ext cx="1781813" cy="1466890"/>
      </dsp:txXfrm>
    </dsp:sp>
    <dsp:sp modelId="{6EC47406-4DCB-44AC-A79C-285B21A34063}">
      <dsp:nvSpPr>
        <dsp:cNvPr id="0" name=""/>
        <dsp:cNvSpPr/>
      </dsp:nvSpPr>
      <dsp:spPr>
        <a:xfrm>
          <a:off x="2077738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Into</a:t>
          </a:r>
          <a:endParaRPr lang="en-US" sz="2700" kern="1200" dirty="0"/>
        </a:p>
      </dsp:txBody>
      <dsp:txXfrm>
        <a:off x="2157093" y="1298554"/>
        <a:ext cx="1781813" cy="1466890"/>
      </dsp:txXfrm>
    </dsp:sp>
    <dsp:sp modelId="{6AC2D80E-6CCF-476A-ACAE-BD7CEBC6EA53}">
      <dsp:nvSpPr>
        <dsp:cNvPr id="0" name=""/>
        <dsp:cNvSpPr/>
      </dsp:nvSpPr>
      <dsp:spPr>
        <a:xfrm>
          <a:off x="4153844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Action</a:t>
          </a:r>
          <a:endParaRPr lang="en-US" sz="2700" kern="1200" dirty="0"/>
        </a:p>
      </dsp:txBody>
      <dsp:txXfrm>
        <a:off x="4233199" y="1298554"/>
        <a:ext cx="178181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65945F8-4D93-4804-9FE6-1851BB2446E3}" type="datetimeFigureOut">
              <a:rPr lang="en-US"/>
              <a:pPr>
                <a:defRPr/>
              </a:pPr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7" tIns="47873" rIns="95747" bIns="4787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5747" tIns="47873" rIns="95747" bIns="4787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62D8014-7F20-4537-834E-62F2541A4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24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F711B95-9AA7-4AB4-AEBF-D0D4CDA1A651}" type="slidenum">
              <a:rPr lang="de-DE" smtClean="0">
                <a:latin typeface="Arial" charset="0"/>
              </a:rPr>
              <a:pPr>
                <a:defRPr/>
              </a:pPr>
              <a:t>10</a:t>
            </a:fld>
            <a:endParaRPr lang="de-DE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2763"/>
          </a:xfrm>
          <a:ln/>
        </p:spPr>
        <p:txBody>
          <a:bodyPr lIns="95676" tIns="47838" rIns="95676" bIns="47838"/>
          <a:lstStyle/>
          <a:p>
            <a:pPr eaLnBrk="1" hangingPunct="1">
              <a:defRPr/>
            </a:pPr>
            <a:r>
              <a:rPr lang="en-US" sz="1200" dirty="0" smtClean="0"/>
              <a:t>Narration:</a:t>
            </a:r>
          </a:p>
          <a:p>
            <a:pPr eaLnBrk="1" hangingPunct="1">
              <a:defRPr/>
            </a:pPr>
            <a:r>
              <a:rPr lang="en-US" sz="1200" dirty="0" smtClean="0"/>
              <a:t>The following are considerations that may be helpful when cleaning up a small spill.</a:t>
            </a:r>
          </a:p>
          <a:p>
            <a:pPr eaLnBrk="1" hangingPunct="1">
              <a:defRPr/>
            </a:pPr>
            <a:endParaRPr lang="en-US" sz="1200" dirty="0" smtClean="0"/>
          </a:p>
          <a:p>
            <a:pPr eaLnBrk="1" hangingPunct="1">
              <a:defRPr/>
            </a:pPr>
            <a:r>
              <a:rPr lang="en-US" sz="1200" dirty="0" smtClean="0"/>
              <a:t>1. Always refer to the SDS for specific instructions for the chemicals with which you are working. </a:t>
            </a:r>
            <a:endParaRPr lang="en-US" sz="1200" i="1" dirty="0" smtClean="0"/>
          </a:p>
          <a:p>
            <a:pPr eaLnBrk="1" hangingPunct="1">
              <a:defRPr/>
            </a:pPr>
            <a:r>
              <a:rPr lang="en-US" sz="1200" dirty="0" smtClean="0"/>
              <a:t>2. Contain and neutralize the spill, if applicable.  Refer to the SDS for specific information.</a:t>
            </a:r>
          </a:p>
          <a:p>
            <a:pPr eaLnBrk="1" hangingPunct="1">
              <a:defRPr/>
            </a:pPr>
            <a:r>
              <a:rPr lang="en-US" sz="1200" dirty="0" smtClean="0"/>
              <a:t>3. Cover the spill with an absorbent material.</a:t>
            </a:r>
          </a:p>
          <a:p>
            <a:pPr eaLnBrk="1" hangingPunct="1">
              <a:defRPr/>
            </a:pPr>
            <a:r>
              <a:rPr lang="en-US" sz="1200" dirty="0" smtClean="0"/>
              <a:t>4. Collect the waste absorbent and spilled material in a container.  Be careful not to overfill the container.</a:t>
            </a:r>
          </a:p>
          <a:p>
            <a:pPr eaLnBrk="1" hangingPunct="1">
              <a:defRPr/>
            </a:pPr>
            <a:r>
              <a:rPr lang="en-US" sz="1200" dirty="0" smtClean="0"/>
              <a:t>5. Decontaminate the surface where the spill occurred with a neutralization solution. Refer to the SDS for information regarding appropriate decontamination solutions.</a:t>
            </a:r>
            <a:endParaRPr lang="en-US" sz="1200" strike="sngStrike" dirty="0" smtClean="0"/>
          </a:p>
          <a:p>
            <a:pPr eaLnBrk="1" hangingPunct="1">
              <a:defRPr/>
            </a:pPr>
            <a:r>
              <a:rPr lang="en-US" sz="1200" dirty="0" smtClean="0"/>
              <a:t>6. Finally, dispose of the waste according to applicable federal, state, and local waste regulations</a:t>
            </a:r>
            <a:r>
              <a:rPr lang="en-US" sz="1200" i="1" dirty="0" smtClean="0"/>
              <a:t>.</a:t>
            </a:r>
          </a:p>
          <a:p>
            <a:pPr eaLnBrk="1" hangingPunct="1">
              <a:defRPr/>
            </a:pPr>
            <a:endParaRPr lang="en-US" sz="120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</a:t>
            </a:r>
          </a:p>
          <a:p>
            <a:endParaRPr lang="en-US" dirty="0" smtClean="0"/>
          </a:p>
          <a:p>
            <a:r>
              <a:rPr lang="en-US" dirty="0" smtClean="0"/>
              <a:t>In this unit, you learned about: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 how to respond to should there be an emergency</a:t>
            </a:r>
            <a:r>
              <a:rPr lang="en-US" baseline="0" dirty="0" smtClean="0"/>
              <a:t> when applying low pressure SPF.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AA9FBE6-D1EA-4729-A50B-BF71E6433BC1}" type="slidenum">
              <a:rPr lang="de-DE" smtClean="0">
                <a:latin typeface="Arial" charset="0"/>
              </a:rPr>
              <a:pPr>
                <a:defRPr/>
              </a:pPr>
              <a:t>11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It is time to put your new knowledge into action.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DA836A-BB54-434A-8F65-AB2FD5B7E282}" type="slidenum">
              <a:rPr lang="de-DE" smtClean="0">
                <a:latin typeface="Arial" charset="0"/>
              </a:rPr>
              <a:pPr>
                <a:defRPr/>
              </a:pPr>
              <a:t>12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sz="1300" dirty="0" smtClean="0"/>
              <a:t>If a spill does occur, which of the following is an appropriate action to take?</a:t>
            </a:r>
          </a:p>
          <a:p>
            <a:pPr fontAlgn="auto">
              <a:defRPr/>
            </a:pPr>
            <a:endParaRPr lang="en-US" sz="1300" dirty="0" smtClean="0"/>
          </a:p>
          <a:p>
            <a:pPr marL="239367" indent="-239367" fontAlgn="auto">
              <a:buFont typeface="Arial"/>
              <a:buAutoNum type="alphaUcPeriod"/>
              <a:defRPr/>
            </a:pPr>
            <a:r>
              <a:rPr lang="en-US" sz="1300" dirty="0" smtClean="0"/>
              <a:t>Identify the spilled material.</a:t>
            </a:r>
          </a:p>
          <a:p>
            <a:pPr marL="239367" indent="-239367" fontAlgn="auto">
              <a:buFont typeface="Arial"/>
              <a:buAutoNum type="alphaUcPeriod"/>
              <a:defRPr/>
            </a:pPr>
            <a:r>
              <a:rPr lang="en-US" sz="1300" dirty="0" smtClean="0"/>
              <a:t>Refer to the manufacturer’s instructions and SDS for guidance on clean up.</a:t>
            </a:r>
          </a:p>
          <a:p>
            <a:pPr marL="239367" indent="-239367" fontAlgn="auto">
              <a:buFont typeface="Arial"/>
              <a:buAutoNum type="alphaUcPeriod"/>
              <a:defRPr/>
            </a:pPr>
            <a:r>
              <a:rPr lang="en-US" sz="1300" i="0" dirty="0" smtClean="0"/>
              <a:t>With your employer’s permission, consider cleaning up the spill </a:t>
            </a:r>
            <a:r>
              <a:rPr lang="en-US" sz="1300" dirty="0" smtClean="0"/>
              <a:t>if it is a manageable quantity and you have appropriate training</a:t>
            </a:r>
            <a:r>
              <a:rPr lang="en-US" sz="1300" baseline="0" dirty="0" smtClean="0"/>
              <a:t>.</a:t>
            </a:r>
            <a:endParaRPr lang="en-US" sz="1300" dirty="0" smtClean="0"/>
          </a:p>
          <a:p>
            <a:pPr marL="239367" indent="-239367" fontAlgn="auto">
              <a:buFont typeface="Arial"/>
              <a:buAutoNum type="alphaUcPeriod"/>
              <a:defRPr/>
            </a:pPr>
            <a:r>
              <a:rPr lang="en-US" sz="1300" dirty="0" smtClean="0"/>
              <a:t>All of the above</a:t>
            </a:r>
          </a:p>
          <a:p>
            <a:pPr>
              <a:spcBef>
                <a:spcPts val="628"/>
              </a:spcBef>
              <a:spcAft>
                <a:spcPts val="628"/>
              </a:spcAft>
              <a:defRPr/>
            </a:pPr>
            <a:endParaRPr 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13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sz="1300" dirty="0" smtClean="0"/>
              <a:t>The correct answer is D. </a:t>
            </a:r>
            <a:r>
              <a:rPr lang="en-US" sz="1300" u="sng" dirty="0" smtClean="0"/>
              <a:t>All of the above </a:t>
            </a:r>
            <a:r>
              <a:rPr lang="en-US" sz="1300" dirty="0" smtClean="0"/>
              <a:t>are appropriate actions to take in the event of a spill.</a:t>
            </a:r>
            <a:endParaRPr 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14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28"/>
              </a:spcBef>
              <a:spcAft>
                <a:spcPts val="628"/>
              </a:spcAft>
              <a:defRPr/>
            </a:pPr>
            <a:r>
              <a:rPr lang="en-US" dirty="0" smtClean="0"/>
              <a:t>PPE typically worn when cleaning up a chemical spill includes all of the following </a:t>
            </a:r>
            <a:r>
              <a:rPr lang="en-US" u="sng" dirty="0" smtClean="0"/>
              <a:t>except</a:t>
            </a:r>
            <a:r>
              <a:rPr lang="en-US" dirty="0" smtClean="0"/>
              <a:t>:</a:t>
            </a:r>
          </a:p>
          <a:p>
            <a:pPr>
              <a:spcBef>
                <a:spcPts val="628"/>
              </a:spcBef>
              <a:spcAft>
                <a:spcPts val="628"/>
              </a:spcAft>
              <a:defRPr/>
            </a:pPr>
            <a:endParaRPr lang="en-US" dirty="0" smtClean="0"/>
          </a:p>
          <a:p>
            <a:pPr marL="239367" indent="-239367">
              <a:spcBef>
                <a:spcPts val="628"/>
              </a:spcBef>
              <a:spcAft>
                <a:spcPts val="628"/>
              </a:spcAft>
              <a:buAutoNum type="alphaUcPeriod"/>
              <a:defRPr/>
            </a:pPr>
            <a:r>
              <a:rPr lang="en-US" dirty="0" smtClean="0"/>
              <a:t>chemical-resistant gloves</a:t>
            </a:r>
          </a:p>
          <a:p>
            <a:pPr marL="239367" indent="-239367">
              <a:spcBef>
                <a:spcPts val="628"/>
              </a:spcBef>
              <a:spcAft>
                <a:spcPts val="628"/>
              </a:spcAft>
              <a:buAutoNum type="alphaUcPeriod"/>
              <a:defRPr/>
            </a:pPr>
            <a:r>
              <a:rPr lang="en-US" dirty="0" smtClean="0"/>
              <a:t>hearing protection</a:t>
            </a:r>
          </a:p>
          <a:p>
            <a:pPr marL="239367" indent="-239367">
              <a:spcBef>
                <a:spcPts val="628"/>
              </a:spcBef>
              <a:spcAft>
                <a:spcPts val="628"/>
              </a:spcAft>
              <a:buAutoNum type="alphaUcPeriod"/>
              <a:defRPr/>
            </a:pPr>
            <a:r>
              <a:rPr lang="en-US" dirty="0" smtClean="0"/>
              <a:t>eye protection </a:t>
            </a:r>
          </a:p>
          <a:p>
            <a:pPr marL="239367" indent="-239367">
              <a:spcBef>
                <a:spcPts val="628"/>
              </a:spcBef>
              <a:spcAft>
                <a:spcPts val="628"/>
              </a:spcAft>
              <a:buAutoNum type="alphaUcPeriod"/>
              <a:defRPr/>
            </a:pPr>
            <a:r>
              <a:rPr lang="en-US" dirty="0" smtClean="0"/>
              <a:t>protective clothing</a:t>
            </a:r>
            <a:endParaRPr lang="en-US" dirty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D3BED4-7BD9-4FCD-9115-BBA1F0154CBA}" type="slidenum">
              <a:rPr lang="de-DE" smtClean="0">
                <a:latin typeface="Arial" charset="0"/>
              </a:rPr>
              <a:pPr>
                <a:defRPr/>
              </a:pPr>
              <a:t>15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28"/>
              </a:spcBef>
              <a:spcAft>
                <a:spcPts val="628"/>
              </a:spcAft>
            </a:pPr>
            <a:r>
              <a:rPr lang="en-US" sz="1300" dirty="0" smtClean="0"/>
              <a:t>The correct answer is B.  PPE typically worn when cleaning up a chemical spill includes </a:t>
            </a:r>
            <a:r>
              <a:rPr lang="en-US" sz="1300" u="sng" dirty="0" smtClean="0"/>
              <a:t>chemical-resistant gloves, eye protection and protective clothing</a:t>
            </a:r>
            <a:r>
              <a:rPr lang="en-US" sz="1300" dirty="0" smtClean="0"/>
              <a:t>. Respiratory protection also may be needed in certain instances. Always refer to the SDS for guidance. </a:t>
            </a: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154809-7D78-47CC-870F-F15B896EEC59}" type="slidenum">
              <a:rPr lang="de-DE" smtClean="0">
                <a:latin typeface="Arial" charset="0"/>
              </a:rPr>
              <a:pPr>
                <a:defRPr/>
              </a:pPr>
              <a:t>16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You have completed Unit  12.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6E8D0F-D5F4-40AB-861B-FB6F5514A4B2}" type="slidenum">
              <a:rPr lang="de-DE" smtClean="0">
                <a:latin typeface="Arial" charset="0"/>
                <a:cs typeface="Arial" charset="0"/>
              </a:rPr>
              <a:pPr/>
              <a:t>17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r>
              <a:rPr lang="en-US" sz="1200" dirty="0" smtClean="0"/>
              <a:t>In this unit, you will learn about: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aseline="0" dirty="0" smtClean="0"/>
              <a:t> h</a:t>
            </a:r>
            <a:r>
              <a:rPr lang="en-US" sz="1200" dirty="0" smtClean="0"/>
              <a:t>ow to respond </a:t>
            </a:r>
            <a:r>
              <a:rPr lang="en-US" sz="1200" baseline="0" dirty="0" smtClean="0"/>
              <a:t>if there is an emergency when applying low pressure spray polyurethane foam. </a:t>
            </a:r>
            <a:endParaRPr lang="en-US" sz="1200" dirty="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endParaRPr lang="en-US" dirty="0" smtClean="0"/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Let’s begin.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D54F49-30DE-436F-8D0A-E551792FFE8F}" type="slidenum">
              <a:rPr lang="de-DE" smtClean="0">
                <a:latin typeface="Arial" charset="0"/>
                <a:cs typeface="Arial" charset="0"/>
              </a:rPr>
              <a:pPr/>
              <a:t>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585B12C-4D72-407E-8604-056CE61D7080}" type="slidenum">
              <a:rPr lang="de-DE" smtClean="0">
                <a:latin typeface="Arial" charset="0"/>
              </a:rPr>
              <a:pPr>
                <a:defRPr/>
              </a:pPr>
              <a:t>4</a:t>
            </a:fld>
            <a:endParaRPr lang="de-DE" smtClean="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2763"/>
          </a:xfrm>
          <a:ln/>
        </p:spPr>
        <p:txBody>
          <a:bodyPr lIns="95676" tIns="47838" rIns="95676" bIns="47838"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Narration:</a:t>
            </a:r>
          </a:p>
          <a:p>
            <a:pPr eaLnBrk="1" hangingPunct="1"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good idea to have a spill plan in place before starting the job.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An accidental spill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of SPF chemicals could occur when using a two-component low pressure </a:t>
            </a:r>
            <a:r>
              <a:rPr lang="en-US" sz="1200" dirty="0" smtClean="0">
                <a:solidFill>
                  <a:schemeClr val="tx2"/>
                </a:solidFill>
                <a:latin typeface="+mn-lt"/>
              </a:rPr>
              <a:t>system,</a:t>
            </a:r>
            <a:r>
              <a:rPr lang="en-US" sz="1200" baseline="0" dirty="0" smtClean="0">
                <a:solidFill>
                  <a:schemeClr val="tx2"/>
                </a:solidFill>
                <a:latin typeface="+mn-lt"/>
              </a:rPr>
              <a:t> perhaps due to a hose rupture or a loose fitting, for example. </a:t>
            </a:r>
            <a:endParaRPr lang="en-US" dirty="0" smtClean="0">
              <a:latin typeface="+mn-lt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+mn-lt"/>
              </a:rPr>
              <a:t>If a spill occurs,</a:t>
            </a:r>
            <a:r>
              <a:rPr lang="en-US" baseline="0" dirty="0" smtClean="0">
                <a:latin typeface="+mn-lt"/>
              </a:rPr>
              <a:t> r</a:t>
            </a:r>
            <a:r>
              <a:rPr lang="en-US" dirty="0" smtClean="0">
                <a:latin typeface="+mn-lt"/>
              </a:rPr>
              <a:t>efer to the manufacturer’s instructions for specific information.</a:t>
            </a:r>
          </a:p>
          <a:p>
            <a:pPr eaLnBrk="1" hangingPunct="1">
              <a:defRPr/>
            </a:pPr>
            <a:r>
              <a:rPr lang="en-US" dirty="0" smtClean="0">
                <a:latin typeface="+mn-lt"/>
              </a:rPr>
              <a:t>Identify the trained spill responders so they can respond quickly.</a:t>
            </a:r>
            <a:r>
              <a:rPr lang="en-US" baseline="0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Keep spill containment and clean</a:t>
            </a:r>
            <a:r>
              <a:rPr lang="en-US" baseline="0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up materials at the job site.  This includes absorbent materials, barriers, as well as personal protective equipment for the responders.</a:t>
            </a:r>
          </a:p>
          <a:p>
            <a:pPr eaLnBrk="1" hangingPunct="1">
              <a:defRPr/>
            </a:pPr>
            <a:endParaRPr lang="en-US" dirty="0" smtClean="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844EAF3-53BD-4B64-AAFD-775486E83FA1}" type="slidenum">
              <a:rPr lang="de-DE" smtClean="0">
                <a:latin typeface="Arial" charset="0"/>
              </a:rPr>
              <a:pPr>
                <a:defRPr/>
              </a:pPr>
              <a:t>5</a:t>
            </a:fld>
            <a:endParaRPr lang="de-DE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sz="1200" dirty="0" smtClean="0"/>
              <a:t>First, identify the chemical that spilled.  For example, determine</a:t>
            </a:r>
            <a:r>
              <a:rPr lang="en-US" sz="1200" baseline="0" dirty="0" smtClean="0"/>
              <a:t> if </a:t>
            </a:r>
            <a:r>
              <a:rPr lang="en-US" sz="1200" dirty="0" smtClean="0"/>
              <a:t>the spill is actually an SPF chemical</a:t>
            </a:r>
            <a:r>
              <a:rPr lang="en-US" sz="1200" baseline="0" dirty="0" smtClean="0"/>
              <a:t> or some other material on the job site. If it is an SPF chemical, is it from </a:t>
            </a:r>
            <a:r>
              <a:rPr lang="en-US" sz="1200" dirty="0" smtClean="0"/>
              <a:t>the A-side</a:t>
            </a:r>
            <a:r>
              <a:rPr lang="en-US" sz="1200" baseline="0" dirty="0" smtClean="0"/>
              <a:t> </a:t>
            </a:r>
            <a:r>
              <a:rPr lang="en-US" sz="1200" dirty="0" smtClean="0"/>
              <a:t>or the B-side? You will handle the spill differently based on what chemical was spilled.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</a:t>
            </a:r>
            <a:br>
              <a:rPr lang="en-US" dirty="0" smtClean="0"/>
            </a:br>
            <a:r>
              <a:rPr lang="en-US" dirty="0" smtClean="0"/>
              <a:t>Be</a:t>
            </a:r>
            <a:r>
              <a:rPr lang="en-US" baseline="0" dirty="0" smtClean="0"/>
              <a:t> familiar with information on the SDS before beginning a job. </a:t>
            </a:r>
            <a:r>
              <a:rPr lang="en-US" dirty="0" smtClean="0"/>
              <a:t>If a spill does occur, refer to the SDS for specific information on how to clean up the spilled chemical.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2B4BDB-4E66-4339-9E86-A5081F3511E5}" type="slidenum">
              <a:rPr lang="de-DE" smtClean="0">
                <a:latin typeface="Arial" charset="0"/>
                <a:cs typeface="Arial" charset="0"/>
              </a:rPr>
              <a:pPr/>
              <a:t>6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998CE8D-815B-48B4-ABD7-30A4B0A9194E}" type="slidenum">
              <a:rPr lang="de-DE" smtClean="0">
                <a:latin typeface="Arial" charset="0"/>
              </a:rPr>
              <a:pPr>
                <a:defRPr/>
              </a:pPr>
              <a:t>7</a:t>
            </a:fld>
            <a:endParaRPr lang="de-DE" smtClean="0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dirty="0" smtClean="0">
                <a:latin typeface="+mn-lt"/>
              </a:rPr>
              <a:t>First you will want to determine the size of the spill.</a:t>
            </a:r>
          </a:p>
          <a:p>
            <a:pPr eaLnBrk="1" hangingPunct="1"/>
            <a:r>
              <a:rPr lang="en-US" dirty="0" smtClean="0">
                <a:latin typeface="+mn-lt"/>
              </a:rPr>
              <a:t>With your employer’s permission, you may want to consider cleaning up the spill if it is a manageable</a:t>
            </a:r>
            <a:r>
              <a:rPr lang="en-US" baseline="0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quantity and you have received appropriate training.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25E2135-818A-490C-B2C0-8ABBE4F175E6}" type="slidenum">
              <a:rPr lang="de-DE" smtClean="0">
                <a:latin typeface="Arial" charset="0"/>
              </a:rPr>
              <a:pPr>
                <a:defRPr/>
              </a:pPr>
              <a:t>8</a:t>
            </a:fld>
            <a:endParaRPr lang="de-DE" smtClean="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i="0" dirty="0" smtClean="0"/>
              <a:t>Narration:</a:t>
            </a:r>
          </a:p>
          <a:p>
            <a:pPr eaLnBrk="1" hangingPunct="1"/>
            <a:r>
              <a:rPr lang="en-US" sz="1200" dirty="0" smtClean="0"/>
              <a:t>For chemical</a:t>
            </a:r>
            <a:r>
              <a:rPr lang="en-US" sz="1200" baseline="0" dirty="0" smtClean="0"/>
              <a:t> spill protection, consider the following:</a:t>
            </a:r>
          </a:p>
          <a:p>
            <a:pPr eaLnBrk="1" hangingPunct="1"/>
            <a:r>
              <a:rPr lang="en-US" sz="1200" baseline="0" dirty="0" smtClean="0"/>
              <a:t>Refer to the SDS for information on spills. 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Protect all people that are present. Clear the area of everyone who is not involved in cleaning up the spill.  </a:t>
            </a:r>
          </a:p>
          <a:p>
            <a:pPr eaLnBrk="1" hangingPunct="1"/>
            <a:r>
              <a:rPr lang="en-US" sz="1200" dirty="0" smtClean="0"/>
              <a:t>Wear</a:t>
            </a:r>
            <a:r>
              <a:rPr lang="en-US" sz="1200" baseline="0" dirty="0" smtClean="0"/>
              <a:t> </a:t>
            </a:r>
            <a:r>
              <a:rPr lang="en-US" sz="1200" dirty="0" smtClean="0"/>
              <a:t>proper personal protective equipment before starting to clean up the spill.</a:t>
            </a:r>
          </a:p>
          <a:p>
            <a:pPr eaLnBrk="1" hangingPunct="1"/>
            <a:endParaRPr lang="en-US" sz="12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CDF739A-8479-4495-A8EA-38595E995288}" type="slidenum">
              <a:rPr lang="de-DE" smtClean="0">
                <a:latin typeface="Arial" charset="0"/>
              </a:rPr>
              <a:pPr>
                <a:defRPr/>
              </a:pPr>
              <a:t>9</a:t>
            </a:fld>
            <a:endParaRPr lang="de-DE" smtClean="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i="0" dirty="0" smtClean="0"/>
              <a:t>Narration: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Always refer to the SDS for</a:t>
            </a:r>
            <a:r>
              <a:rPr lang="en-US" sz="1200" baseline="0" dirty="0" smtClean="0"/>
              <a:t> </a:t>
            </a:r>
            <a:r>
              <a:rPr lang="en-US" sz="1200" dirty="0" smtClean="0"/>
              <a:t>information on appropriate PPE for the specific chemical that spilled. </a:t>
            </a:r>
          </a:p>
          <a:p>
            <a:pPr eaLnBrk="1" hangingPunct="1"/>
            <a:r>
              <a:rPr lang="en-US" sz="1200" dirty="0" smtClean="0"/>
              <a:t>Typical</a:t>
            </a:r>
            <a:r>
              <a:rPr lang="en-US" sz="1200" baseline="0" dirty="0" smtClean="0"/>
              <a:t> </a:t>
            </a:r>
            <a:r>
              <a:rPr lang="en-US" sz="1200" dirty="0" smtClean="0"/>
              <a:t>PPE during spill clean up includes: chemical-resistant gloves, protective clothing and eye protection.  If there is a potential for splash, a face shield may be needed.</a:t>
            </a:r>
            <a:r>
              <a:rPr lang="en-US" sz="1200" baseline="0" dirty="0" smtClean="0"/>
              <a:t> </a:t>
            </a:r>
            <a:r>
              <a:rPr lang="en-US" sz="1200" dirty="0" smtClean="0"/>
              <a:t>Respiratory protection also may be needed.</a:t>
            </a:r>
          </a:p>
          <a:p>
            <a:pPr eaLnBrk="1" hangingPunct="1"/>
            <a:endParaRPr lang="en-US" sz="12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L-sm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7173B-8111-4F55-A543-19A1251B2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Hpalfrey\Desktop\CPI Logo.jpg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33" r:id="rId9"/>
    <p:sldLayoutId id="2147483742" r:id="rId10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4832943"/>
            <a:ext cx="4129106" cy="2025057"/>
          </a:xfrm>
          <a:prstGeom prst="rect">
            <a:avLst/>
          </a:prstGeom>
        </p:spPr>
      </p:pic>
      <p:pic>
        <p:nvPicPr>
          <p:cNvPr id="5" name="Picture 4" descr="UR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4995" y="0"/>
            <a:ext cx="4709006" cy="1930400"/>
          </a:xfrm>
          <a:prstGeom prst="rect">
            <a:avLst/>
          </a:prstGeom>
        </p:spPr>
      </p:pic>
      <p:grpSp>
        <p:nvGrpSpPr>
          <p:cNvPr id="2" name="Group 14"/>
          <p:cNvGrpSpPr/>
          <p:nvPr/>
        </p:nvGrpSpPr>
        <p:grpSpPr>
          <a:xfrm>
            <a:off x="914400" y="2081212"/>
            <a:ext cx="7772401" cy="2833688"/>
            <a:chOff x="1147330" y="2081212"/>
            <a:chExt cx="7684077" cy="2833688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147330" y="2133600"/>
              <a:ext cx="7684077" cy="2781300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l">
                <a:lnSpc>
                  <a:spcPct val="80000"/>
                </a:lnSpc>
                <a:buFont typeface="Arial"/>
                <a:buNone/>
                <a:defRPr sz="3600" b="1" i="0" u="none" kern="700" spc="-50">
                  <a:solidFill>
                    <a:srgbClr val="24366A"/>
                  </a:solidFill>
                  <a:latin typeface="Trebuchet MS"/>
                  <a:cs typeface="Trebuchet MS"/>
                </a:defRPr>
              </a:lvl1pPr>
            </a:lstStyle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dirty="0" smtClean="0"/>
                <a:t>Unit 12: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dirty="0" smtClean="0">
                  <a:solidFill>
                    <a:srgbClr val="093678"/>
                  </a:solidFill>
                </a:rPr>
                <a:t>Responding to Emergencies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chemeClr val="tx2"/>
                  </a:solidFill>
                </a:rPr>
                <a:t>When Using Two-Component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chemeClr val="tx2"/>
                  </a:solidFill>
                </a:rPr>
                <a:t>Low Pressure SPF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 </a:t>
              </a:r>
            </a:p>
            <a:p>
              <a:pPr lvl="0"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549400" y="2081212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549400" y="4686300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Hpalfrey\Desktop\CPI Log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1784"/>
            <a:ext cx="2590800" cy="5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aniel\Desktop\LP Training Slide Development\ideas for LP image for units\205Generic kit sketch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6600" y="2667000"/>
            <a:ext cx="1676400" cy="1696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8112"/>
            <a:ext cx="7543800" cy="1143000"/>
          </a:xfrm>
        </p:spPr>
        <p:txBody>
          <a:bodyPr lIns="92066" tIns="46034" rIns="92066" bIns="46034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Considerations for Cleaning up Small Spills</a:t>
            </a:r>
            <a:endParaRPr lang="en-US" strike="sngStrike" dirty="0" smtClean="0">
              <a:solidFill>
                <a:srgbClr val="093678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4038600"/>
            <a:ext cx="1600200" cy="1254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60" name="TextBox 1"/>
          <p:cNvSpPr txBox="1">
            <a:spLocks noChangeArrowheads="1"/>
          </p:cNvSpPr>
          <p:nvPr/>
        </p:nvSpPr>
        <p:spPr bwMode="auto">
          <a:xfrm>
            <a:off x="381000" y="2971800"/>
            <a:ext cx="236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93678"/>
                </a:solidFill>
              </a:rPr>
              <a:t>1. </a:t>
            </a:r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Refer to </a:t>
            </a:r>
            <a:r>
              <a:rPr lang="en-US" sz="2000" b="1" dirty="0" smtClean="0">
                <a:solidFill>
                  <a:srgbClr val="093678"/>
                </a:solidFill>
                <a:latin typeface="Trebuchet MS" pitchFamily="34" charset="0"/>
              </a:rPr>
              <a:t>SDS </a:t>
            </a:r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for specific instructions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10200"/>
            <a:ext cx="22098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strike="sngStrike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4</a:t>
            </a:r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. Collect waste material in a container</a:t>
            </a:r>
          </a:p>
        </p:txBody>
      </p:sp>
      <p:pic>
        <p:nvPicPr>
          <p:cNvPr id="9" name="Picture 8" descr="solution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1524000"/>
            <a:ext cx="1676400" cy="1324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63" name="TextBox 9"/>
          <p:cNvSpPr txBox="1">
            <a:spLocks noChangeArrowheads="1"/>
          </p:cNvSpPr>
          <p:nvPr/>
        </p:nvSpPr>
        <p:spPr bwMode="auto">
          <a:xfrm>
            <a:off x="2971800" y="29718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2. Contain and neutralize the spill</a:t>
            </a:r>
          </a:p>
        </p:txBody>
      </p:sp>
      <p:sp>
        <p:nvSpPr>
          <p:cNvPr id="19465" name="TextBox 11"/>
          <p:cNvSpPr txBox="1">
            <a:spLocks noChangeArrowheads="1"/>
          </p:cNvSpPr>
          <p:nvPr/>
        </p:nvSpPr>
        <p:spPr bwMode="auto">
          <a:xfrm>
            <a:off x="5181600" y="5334000"/>
            <a:ext cx="3276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6. Dispose of waste per applicable regulations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1523999"/>
            <a:ext cx="1752600" cy="13790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67" name="TextBox 14"/>
          <p:cNvSpPr txBox="1">
            <a:spLocks noChangeArrowheads="1"/>
          </p:cNvSpPr>
          <p:nvPr/>
        </p:nvSpPr>
        <p:spPr bwMode="auto">
          <a:xfrm>
            <a:off x="5562600" y="30480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3. Cover spill with absorbent</a:t>
            </a:r>
          </a:p>
        </p:txBody>
      </p:sp>
      <p:pic>
        <p:nvPicPr>
          <p:cNvPr id="16" name="Picture 3" descr="Image 018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1371600" cy="1715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469" name="TextBox 17"/>
          <p:cNvSpPr txBox="1">
            <a:spLocks noChangeArrowheads="1"/>
          </p:cNvSpPr>
          <p:nvPr/>
        </p:nvSpPr>
        <p:spPr bwMode="auto">
          <a:xfrm>
            <a:off x="2514600" y="5410200"/>
            <a:ext cx="266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93678"/>
                </a:solidFill>
                <a:latin typeface="Trebuchet MS" pitchFamily="34" charset="0"/>
              </a:rPr>
              <a:t>5. Decontaminate the surface</a:t>
            </a:r>
          </a:p>
        </p:txBody>
      </p:sp>
      <p:pic>
        <p:nvPicPr>
          <p:cNvPr id="19" name="Picture 4" descr="Image 020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6600" y="3810000"/>
            <a:ext cx="1600200" cy="1618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4038600"/>
            <a:ext cx="1703905" cy="12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92100" dist="139700" dir="2700000" algn="tl" rotWithShape="0">
              <a:prstClr val="black">
                <a:alpha val="65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Unit 12 Summary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772400" cy="4343400"/>
          </a:xfrm>
        </p:spPr>
        <p:txBody>
          <a:bodyPr>
            <a:normAutofit/>
          </a:bodyPr>
          <a:lstStyle/>
          <a:p>
            <a:pPr indent="0" defTabSz="966788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In this unit, you learned about:</a:t>
            </a:r>
          </a:p>
          <a:p>
            <a:pPr marL="457200" indent="-457200" defTabSz="966788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how to respond should there be an emergency when applying low pressure SPF.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/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Unit 12 Review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Q1 Debrief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If a spill does occur, which of the following is an appropriate action to take?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Identify the spilled material.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Refer to the manufacturer’s instructions and SDS for guidance on clean up.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With your employer’s permission, consider cleaning up the spill if it is a manageable quantity and you have appropriate training.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All of the above.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Q1 Debrief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153400" cy="4343400"/>
          </a:xfrm>
        </p:spPr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If a spill does occur, which of the following is an appropriate action to take?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Identify the spilled material.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Refer to the manufacturer’s instructions and SDS for guidance on clean up.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With your employer’s permission, consider cleaning up the spill if it is a manageable quantity and you have appropriate training.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above.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PPE typically worn when cleaning up a chemical spill includes all of the following </a:t>
            </a:r>
            <a:r>
              <a:rPr lang="en-US" sz="2000" u="sng" dirty="0" smtClean="0"/>
              <a:t>except: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chemical-resistant gloves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hearing protection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eye </a:t>
            </a:r>
            <a:r>
              <a:rPr lang="en-US" sz="2000" dirty="0"/>
              <a:t>protection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protective clothing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12: Q2 Debrief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/>
              <a:t>PPE typically worn when cleaning up a chemical spill includes all of the following </a:t>
            </a:r>
            <a:r>
              <a:rPr lang="en-US" sz="2000" u="sng" dirty="0" smtClean="0"/>
              <a:t>except</a:t>
            </a:r>
            <a:r>
              <a:rPr lang="en-US" sz="2000" dirty="0" smtClean="0"/>
              <a:t>: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chemical-resistant gloves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hearing protection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eye protection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protective clothing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/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Unit 12 Completed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4648200" y="3124200"/>
            <a:ext cx="3575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</a:rPr>
              <a:t>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Continue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Unit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13</a:t>
            </a:r>
            <a:endParaRPr lang="en-US" sz="2400" dirty="0">
              <a:solidFill>
                <a:srgbClr val="093678"/>
              </a:solidFill>
              <a:latin typeface="Trebuchet MS" pitchFamily="34" charset="0"/>
            </a:endParaRP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4648200" y="3886200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 Return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the Main Menu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8686800" cy="11430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93678"/>
                </a:solidFill>
              </a:rPr>
              <a:t>Grant Provided by the Occupational Safety and Health Administration (OSHA), U.S. Department of Labor (DOL)</a:t>
            </a:r>
            <a:endParaRPr lang="en-US" sz="2600" dirty="0">
              <a:solidFill>
                <a:srgbClr val="09367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975600" cy="4343400"/>
          </a:xfrm>
        </p:spPr>
        <p:txBody>
          <a:bodyPr/>
          <a:lstStyle/>
          <a:p>
            <a:endParaRPr 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This material produced under grant SH-22308-SH1 from the Occupational Safety and Health Administration (OSHA), U.S. Department of Labor. </a:t>
            </a: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It does not necessarily reflect the views or policies of the U.S. Department of Labor, nor does mention of trade names, commercial products, or organizations imply endorsement by the U.S. Government.</a:t>
            </a:r>
          </a:p>
        </p:txBody>
      </p:sp>
      <p:pic>
        <p:nvPicPr>
          <p:cNvPr id="2050" name="Picture 2" descr="C:\Users\Hpalfrey\Desktop\CPI Log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9837" y="6120193"/>
            <a:ext cx="2600325" cy="57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762000" y="1828800"/>
            <a:ext cx="7772400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In this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unit,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you will learn about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:</a:t>
            </a:r>
            <a:endParaRPr lang="en-US" sz="2800" dirty="0">
              <a:solidFill>
                <a:srgbClr val="093678"/>
              </a:solidFill>
              <a:latin typeface="Trebuchet MS" pitchFamily="34" charset="0"/>
            </a:endParaRPr>
          </a:p>
          <a:p>
            <a:pPr marL="457200" indent="-4572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how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to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respond should there be an emergency when applying low pressure SPF.</a:t>
            </a:r>
            <a:endParaRPr lang="en-US" sz="2800" dirty="0">
              <a:solidFill>
                <a:srgbClr val="093678"/>
              </a:solidFill>
              <a:latin typeface="Trebuchet MS" pitchFamily="34" charset="0"/>
            </a:endParaRPr>
          </a:p>
          <a:p>
            <a:pPr marL="342900" indent="-342900" algn="ctr" eaLnBrk="0" hangingPunct="0"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512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Welcome to Unit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Spill Containment 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534400" cy="1981200"/>
          </a:xfrm>
        </p:spPr>
        <p:txBody>
          <a:bodyPr lIns="92066" tIns="46034" rIns="92066" bIns="46034">
            <a:normAutofit/>
          </a:bodyPr>
          <a:lstStyle/>
          <a:p>
            <a:pPr indent="0" fontAlgn="auto">
              <a:spcBef>
                <a:spcPts val="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Have a spill plan in place before starting the job. An accidental spill could occur (e.g., a hose rupture or a </a:t>
            </a:r>
          </a:p>
          <a:p>
            <a:pPr indent="0" fontAlgn="auto">
              <a:spcBef>
                <a:spcPts val="0"/>
              </a:spcBef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loose fitting on a connection). </a:t>
            </a:r>
          </a:p>
          <a:p>
            <a:pPr indent="0" fontAlgn="auto">
              <a:spcBef>
                <a:spcPts val="0"/>
              </a:spcBef>
              <a:defRPr/>
            </a:pPr>
            <a:endParaRPr lang="en-US" sz="2400" dirty="0"/>
          </a:p>
          <a:p>
            <a:pPr marL="457200" indent="-457200" fontAlgn="auto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  <p:pic>
        <p:nvPicPr>
          <p:cNvPr id="13316" name="Picture 4" descr="Image 02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362200" cy="238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2895600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Trebuchet MS" pitchFamily="34" charset="0"/>
              </a:rPr>
              <a:t>refer to manufacturer’s instructions for specific information</a:t>
            </a:r>
          </a:p>
          <a:p>
            <a:pPr marL="457200" indent="-45720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Trebuchet MS" pitchFamily="34" charset="0"/>
              </a:rPr>
              <a:t>identify trained spill responders </a:t>
            </a:r>
          </a:p>
          <a:p>
            <a:pPr marL="457200" indent="-45720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Trebuchet MS" pitchFamily="34" charset="0"/>
              </a:rPr>
              <a:t>keep spill containment and </a:t>
            </a:r>
          </a:p>
          <a:p>
            <a:pPr marL="457200" indent="-457200" fontAlgn="auto">
              <a:spcBef>
                <a:spcPts val="0"/>
              </a:spcBef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Trebuchet MS" pitchFamily="34" charset="0"/>
              </a:rPr>
              <a:t>	clean up materials available at the job site</a:t>
            </a:r>
            <a:endParaRPr lang="en-US" sz="2400" b="1" dirty="0">
              <a:solidFill>
                <a:schemeClr val="tx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8112"/>
            <a:ext cx="8305800" cy="1143000"/>
          </a:xfrm>
        </p:spPr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What should you do if there is a spill?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  <a:normAutofit/>
          </a:bodyPr>
          <a:lstStyle/>
          <a:p>
            <a:pPr indent="0" algn="ctr">
              <a:spcBef>
                <a:spcPts val="60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Identify the spilled material</a:t>
            </a:r>
          </a:p>
        </p:txBody>
      </p:sp>
      <p:pic>
        <p:nvPicPr>
          <p:cNvPr id="14340" name="Picture 2" descr="C:\Documents and Settings\Burns\Local Settings\Temporary Internet Files\Content.IE5\76ZB6A2Z\MCj0441498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25146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Image 01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3200" y="1600200"/>
            <a:ext cx="2254506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1143000"/>
          </a:xfrm>
        </p:spPr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Safety Data Sheets (SDS)</a:t>
            </a: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0" y="1981200"/>
            <a:ext cx="7315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93678"/>
                </a:solidFill>
              </a:rPr>
              <a:t> 	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Be familiar with information </a:t>
            </a:r>
          </a:p>
          <a:p>
            <a:pPr lvl="1"/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  	on the SDS before work begins.</a:t>
            </a:r>
          </a:p>
          <a:p>
            <a:pPr lvl="1"/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 	If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a spill does occur, refer to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the         	SDS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for specific information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on                                                                                                                  	how to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clean up the spilled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</a:rPr>
              <a:t>chemical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Implement Spill Clean up Plan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2438400"/>
            <a:ext cx="5410200" cy="318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Determine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the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spill size</a:t>
            </a:r>
            <a:endParaRPr lang="en-US" sz="2800" dirty="0">
              <a:solidFill>
                <a:srgbClr val="093678"/>
              </a:solidFill>
              <a:latin typeface="Trebuchet MS" pitchFamily="34" charset="0"/>
              <a:cs typeface="+mn-cs"/>
            </a:endParaRP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With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your employer’s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permission, you may want to consider cleaning up the spill if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it is a manageable quantity and you have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received appropriate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training</a:t>
            </a:r>
          </a:p>
        </p:txBody>
      </p:sp>
      <p:pic>
        <p:nvPicPr>
          <p:cNvPr id="4" name="Picture 3" descr="solution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9800" y="2514600"/>
            <a:ext cx="2772778" cy="2191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533400" y="1676400"/>
            <a:ext cx="7544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What do you do if there is a chemical spill?</a:t>
            </a:r>
            <a:endParaRPr lang="en-US" sz="2800" b="1" dirty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Chemical Spill: Protection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 lIns="92066" tIns="46034" rIns="92066" bIns="46034">
            <a:normAutofit/>
          </a:bodyPr>
          <a:lstStyle/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800" i="1" dirty="0" smtClean="0">
                <a:solidFill>
                  <a:schemeClr val="tx2"/>
                </a:solidFill>
              </a:rPr>
              <a:t>Consider the following: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refer to SDS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protect all people present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clear the area of everyone not involved with  the spill clean up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wear appropriate PPE in the spill clean up area</a:t>
            </a:r>
            <a:br>
              <a:rPr lang="en-US" sz="2800" dirty="0" smtClean="0">
                <a:solidFill>
                  <a:schemeClr val="tx2"/>
                </a:solidFill>
              </a:rPr>
            </a:b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8112"/>
            <a:ext cx="8382000" cy="1143000"/>
          </a:xfrm>
        </p:spPr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Chemical Spill: </a:t>
            </a:r>
            <a:br>
              <a:rPr lang="en-US" dirty="0" smtClean="0">
                <a:solidFill>
                  <a:srgbClr val="093678"/>
                </a:solidFill>
              </a:rPr>
            </a:br>
            <a:r>
              <a:rPr lang="en-US" dirty="0" smtClean="0">
                <a:solidFill>
                  <a:srgbClr val="093678"/>
                </a:solidFill>
              </a:rPr>
              <a:t>Personal Protective Equipment (PPE)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343400"/>
          </a:xfrm>
        </p:spPr>
        <p:txBody>
          <a:bodyPr lIns="92066" tIns="46034" rIns="92066" bIns="46034">
            <a:normAutofit/>
          </a:bodyPr>
          <a:lstStyle/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800" i="1" dirty="0" smtClean="0">
                <a:solidFill>
                  <a:srgbClr val="093678"/>
                </a:solidFill>
              </a:rPr>
              <a:t>Refer to the SDS for information on PPE for the spilled chemical. Typical PPE during spill clean up includes: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600" b="0" dirty="0" smtClean="0">
                <a:solidFill>
                  <a:srgbClr val="093678"/>
                </a:solidFill>
              </a:rPr>
              <a:t>chemical-resistant gloves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600" b="0" dirty="0" smtClean="0">
                <a:solidFill>
                  <a:srgbClr val="093678"/>
                </a:solidFill>
              </a:rPr>
              <a:t>protective clothing that covers skin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600" b="0" dirty="0" smtClean="0">
                <a:solidFill>
                  <a:srgbClr val="093678"/>
                </a:solidFill>
              </a:rPr>
              <a:t>eye protection and a face shield if potential for splash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600" b="0" dirty="0" smtClean="0">
                <a:solidFill>
                  <a:srgbClr val="093678"/>
                </a:solidFill>
              </a:rPr>
              <a:t>respiratory protection may be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DCAACD-B4E1-4712-8DB9-2A45B07CA8E7}">
  <ds:schemaRefs>
    <ds:schemaRef ds:uri="http://schemas.microsoft.com/office/2006/metadata/properties"/>
    <ds:schemaRef ds:uri="98c9955d-c5c3-4a5b-96fd-b76c909d6563"/>
  </ds:schemaRefs>
</ds:datastoreItem>
</file>

<file path=customXml/itemProps3.xml><?xml version="1.0" encoding="utf-8"?>
<ds:datastoreItem xmlns:ds="http://schemas.openxmlformats.org/officeDocument/2006/customXml" ds:itemID="{10DC40F0-D9A3-4C52-8265-F2E9EA904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 LP Training template</Template>
  <TotalTime>926</TotalTime>
  <Words>1296</Words>
  <Application>Microsoft Office PowerPoint</Application>
  <PresentationFormat>On-screen Show (4:3)</PresentationFormat>
  <Paragraphs>164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ACC LP Training template</vt:lpstr>
      <vt:lpstr>PowerPoint Presentation</vt:lpstr>
      <vt:lpstr>Grant Provided by the Occupational Safety and Health Administration (OSHA), U.S. Department of Labor (DOL)</vt:lpstr>
      <vt:lpstr>Welcome to Unit 12</vt:lpstr>
      <vt:lpstr>Spill Containment </vt:lpstr>
      <vt:lpstr>What should you do if there is a spill?</vt:lpstr>
      <vt:lpstr>Safety Data Sheets (SDS)</vt:lpstr>
      <vt:lpstr>Implement Spill Clean up Plan</vt:lpstr>
      <vt:lpstr>Chemical Spill: Protection</vt:lpstr>
      <vt:lpstr>Chemical Spill:  Personal Protective Equipment (PPE) </vt:lpstr>
      <vt:lpstr>Considerations for Cleaning up Small Spills</vt:lpstr>
      <vt:lpstr>Unit 12 Summary</vt:lpstr>
      <vt:lpstr>Unit 12 Review</vt:lpstr>
      <vt:lpstr>Unit 12: Q1 Debrief</vt:lpstr>
      <vt:lpstr>Unit 12: Q1 Debrief</vt:lpstr>
      <vt:lpstr>Unit 12: Q2 Debrief</vt:lpstr>
      <vt:lpstr>Unit 12: Q2 Debrief </vt:lpstr>
      <vt:lpstr>Unit 12 Completed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224</cp:revision>
  <dcterms:created xsi:type="dcterms:W3CDTF">2009-05-01T16:26:42Z</dcterms:created>
  <dcterms:modified xsi:type="dcterms:W3CDTF">2014-02-18T17:30:24Z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