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 id="2147483715" r:id="rId5"/>
  </p:sldMasterIdLst>
  <p:notesMasterIdLst>
    <p:notesMasterId r:id="rId31"/>
  </p:notesMasterIdLst>
  <p:handoutMasterIdLst>
    <p:handoutMasterId r:id="rId32"/>
  </p:handoutMasterIdLst>
  <p:sldIdLst>
    <p:sldId id="316" r:id="rId6"/>
    <p:sldId id="333" r:id="rId7"/>
    <p:sldId id="284" r:id="rId8"/>
    <p:sldId id="285" r:id="rId9"/>
    <p:sldId id="317" r:id="rId10"/>
    <p:sldId id="319" r:id="rId11"/>
    <p:sldId id="321" r:id="rId12"/>
    <p:sldId id="318" r:id="rId13"/>
    <p:sldId id="320" r:id="rId14"/>
    <p:sldId id="308" r:id="rId15"/>
    <p:sldId id="286" r:id="rId16"/>
    <p:sldId id="322" r:id="rId17"/>
    <p:sldId id="323" r:id="rId18"/>
    <p:sldId id="324" r:id="rId19"/>
    <p:sldId id="325" r:id="rId20"/>
    <p:sldId id="326" r:id="rId21"/>
    <p:sldId id="294" r:id="rId22"/>
    <p:sldId id="295" r:id="rId23"/>
    <p:sldId id="327" r:id="rId24"/>
    <p:sldId id="328" r:id="rId25"/>
    <p:sldId id="329" r:id="rId26"/>
    <p:sldId id="330" r:id="rId27"/>
    <p:sldId id="331" r:id="rId28"/>
    <p:sldId id="332" r:id="rId29"/>
    <p:sldId id="302" r:id="rId30"/>
  </p:sldIdLst>
  <p:sldSz cx="9144000" cy="6858000" type="screen4x3"/>
  <p:notesSz cx="7315200" cy="9601200"/>
  <p:custDataLst>
    <p:tags r:id="rId3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initials="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3678"/>
    <a:srgbClr val="BCD5FA"/>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76679" autoAdjust="0"/>
  </p:normalViewPr>
  <p:slideViewPr>
    <p:cSldViewPr>
      <p:cViewPr>
        <p:scale>
          <a:sx n="72" d="100"/>
          <a:sy n="72" d="100"/>
        </p:scale>
        <p:origin x="-192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47506-B2B2-4EAD-BB61-4D27982439A2}" type="doc">
      <dgm:prSet loTypeId="urn:microsoft.com/office/officeart/2005/8/layout/hProcess9" loCatId="process" qsTypeId="urn:microsoft.com/office/officeart/2005/8/quickstyle/simple1#2" qsCatId="simple" csTypeId="urn:microsoft.com/office/officeart/2005/8/colors/accent2_2" csCatId="accent2" phldr="1"/>
      <dgm:spPr/>
    </dgm:pt>
    <dgm:pt modelId="{684E3003-B184-4E66-A959-5A028427ABDF}">
      <dgm:prSet phldrT="[Text]"/>
      <dgm:spPr>
        <a:solidFill>
          <a:srgbClr val="093678"/>
        </a:solidFill>
      </dgm:spPr>
      <dgm:t>
        <a:bodyPr/>
        <a:lstStyle/>
        <a:p>
          <a:r>
            <a:rPr lang="en-US" dirty="0" smtClean="0"/>
            <a:t>Knowledge</a:t>
          </a:r>
          <a:endParaRPr lang="en-US" dirty="0"/>
        </a:p>
      </dgm:t>
    </dgm:pt>
    <dgm:pt modelId="{2B74CC15-2454-44DC-AE48-F658979D16F4}" type="parTrans" cxnId="{84C29B3D-800C-476A-B787-4E7549119B04}">
      <dgm:prSet/>
      <dgm:spPr/>
      <dgm:t>
        <a:bodyPr/>
        <a:lstStyle/>
        <a:p>
          <a:endParaRPr lang="en-US"/>
        </a:p>
      </dgm:t>
    </dgm:pt>
    <dgm:pt modelId="{C9F7111F-CC73-48D7-BCED-996743A49D47}" type="sibTrans" cxnId="{84C29B3D-800C-476A-B787-4E7549119B04}">
      <dgm:prSet/>
      <dgm:spPr/>
      <dgm:t>
        <a:bodyPr/>
        <a:lstStyle/>
        <a:p>
          <a:endParaRPr lang="en-US"/>
        </a:p>
      </dgm:t>
    </dgm:pt>
    <dgm:pt modelId="{5025C9B6-8B28-4C0E-945C-C733E3E189A2}">
      <dgm:prSet phldrT="[Text]"/>
      <dgm:spPr>
        <a:solidFill>
          <a:srgbClr val="093678"/>
        </a:solidFill>
      </dgm:spPr>
      <dgm:t>
        <a:bodyPr/>
        <a:lstStyle/>
        <a:p>
          <a:r>
            <a:rPr lang="en-US" dirty="0" smtClean="0"/>
            <a:t>Into</a:t>
          </a:r>
          <a:endParaRPr lang="en-US" dirty="0"/>
        </a:p>
      </dgm:t>
    </dgm:pt>
    <dgm:pt modelId="{939DE8E9-C817-4085-ABB3-1A35573AD32E}" type="parTrans" cxnId="{598C8A68-0259-4DD7-9C54-D2F1E6BDD7FB}">
      <dgm:prSet/>
      <dgm:spPr/>
      <dgm:t>
        <a:bodyPr/>
        <a:lstStyle/>
        <a:p>
          <a:endParaRPr lang="en-US"/>
        </a:p>
      </dgm:t>
    </dgm:pt>
    <dgm:pt modelId="{AB099C59-D2D3-417B-940A-740CFE3305CD}" type="sibTrans" cxnId="{598C8A68-0259-4DD7-9C54-D2F1E6BDD7FB}">
      <dgm:prSet/>
      <dgm:spPr/>
      <dgm:t>
        <a:bodyPr/>
        <a:lstStyle/>
        <a:p>
          <a:endParaRPr lang="en-US"/>
        </a:p>
      </dgm:t>
    </dgm:pt>
    <dgm:pt modelId="{CFCF6060-06E9-4EC1-AF27-C45558EFD2E0}">
      <dgm:prSet phldrT="[Text]"/>
      <dgm:spPr>
        <a:solidFill>
          <a:srgbClr val="093678"/>
        </a:solidFill>
      </dgm:spPr>
      <dgm:t>
        <a:bodyPr/>
        <a:lstStyle/>
        <a:p>
          <a:r>
            <a:rPr lang="en-US" dirty="0" smtClean="0"/>
            <a:t>Action</a:t>
          </a:r>
          <a:endParaRPr lang="en-US" dirty="0"/>
        </a:p>
      </dgm:t>
    </dgm:pt>
    <dgm:pt modelId="{0F23EB55-FBC4-4B19-85B0-A5EEB7E0FE7C}" type="parTrans" cxnId="{8616BFC6-7B5C-4BE1-9844-365CEEDE902B}">
      <dgm:prSet/>
      <dgm:spPr/>
      <dgm:t>
        <a:bodyPr/>
        <a:lstStyle/>
        <a:p>
          <a:endParaRPr lang="en-US"/>
        </a:p>
      </dgm:t>
    </dgm:pt>
    <dgm:pt modelId="{8919BFBC-3334-4A4D-8980-5E039BD17D71}" type="sibTrans" cxnId="{8616BFC6-7B5C-4BE1-9844-365CEEDE902B}">
      <dgm:prSet/>
      <dgm:spPr/>
      <dgm:t>
        <a:bodyPr/>
        <a:lstStyle/>
        <a:p>
          <a:endParaRPr lang="en-US"/>
        </a:p>
      </dgm:t>
    </dgm:pt>
    <dgm:pt modelId="{4D339F2D-3F39-4A10-AAED-5FA31BE3C197}" type="pres">
      <dgm:prSet presAssocID="{11647506-B2B2-4EAD-BB61-4D27982439A2}" presName="CompostProcess" presStyleCnt="0">
        <dgm:presLayoutVars>
          <dgm:dir/>
          <dgm:resizeHandles val="exact"/>
        </dgm:presLayoutVars>
      </dgm:prSet>
      <dgm:spPr/>
    </dgm:pt>
    <dgm:pt modelId="{4521D855-2662-4381-91D4-69A4875763E3}" type="pres">
      <dgm:prSet presAssocID="{11647506-B2B2-4EAD-BB61-4D27982439A2}" presName="arrow" presStyleLbl="bgShp" presStyleIdx="0" presStyleCnt="1"/>
      <dgm:spPr>
        <a:solidFill>
          <a:srgbClr val="BCD5FA"/>
        </a:solidFill>
      </dgm:spPr>
    </dgm:pt>
    <dgm:pt modelId="{F2F7C1D0-38A7-46F2-96E4-0991EBEE0CCE}" type="pres">
      <dgm:prSet presAssocID="{11647506-B2B2-4EAD-BB61-4D27982439A2}" presName="linearProcess" presStyleCnt="0"/>
      <dgm:spPr/>
    </dgm:pt>
    <dgm:pt modelId="{197C93C1-87CF-4EA5-A843-A86CF5A5925E}" type="pres">
      <dgm:prSet presAssocID="{684E3003-B184-4E66-A959-5A028427ABDF}" presName="textNode" presStyleLbl="node1" presStyleIdx="0" presStyleCnt="3">
        <dgm:presLayoutVars>
          <dgm:bulletEnabled val="1"/>
        </dgm:presLayoutVars>
      </dgm:prSet>
      <dgm:spPr/>
      <dgm:t>
        <a:bodyPr/>
        <a:lstStyle/>
        <a:p>
          <a:endParaRPr lang="en-US"/>
        </a:p>
      </dgm:t>
    </dgm:pt>
    <dgm:pt modelId="{52A5E0C4-801A-429D-BD69-50A3836421C1}" type="pres">
      <dgm:prSet presAssocID="{C9F7111F-CC73-48D7-BCED-996743A49D47}" presName="sibTrans" presStyleCnt="0"/>
      <dgm:spPr/>
    </dgm:pt>
    <dgm:pt modelId="{6EC47406-4DCB-44AC-A79C-285B21A34063}" type="pres">
      <dgm:prSet presAssocID="{5025C9B6-8B28-4C0E-945C-C733E3E189A2}" presName="textNode" presStyleLbl="node1" presStyleIdx="1" presStyleCnt="3">
        <dgm:presLayoutVars>
          <dgm:bulletEnabled val="1"/>
        </dgm:presLayoutVars>
      </dgm:prSet>
      <dgm:spPr/>
      <dgm:t>
        <a:bodyPr/>
        <a:lstStyle/>
        <a:p>
          <a:endParaRPr lang="en-US"/>
        </a:p>
      </dgm:t>
    </dgm:pt>
    <dgm:pt modelId="{E656EA29-4CF4-427A-AB9B-BF6D46CC635B}" type="pres">
      <dgm:prSet presAssocID="{AB099C59-D2D3-417B-940A-740CFE3305CD}" presName="sibTrans" presStyleCnt="0"/>
      <dgm:spPr/>
    </dgm:pt>
    <dgm:pt modelId="{6AC2D80E-6CCF-476A-ACAE-BD7CEBC6EA53}" type="pres">
      <dgm:prSet presAssocID="{CFCF6060-06E9-4EC1-AF27-C45558EFD2E0}" presName="textNode" presStyleLbl="node1" presStyleIdx="2" presStyleCnt="3">
        <dgm:presLayoutVars>
          <dgm:bulletEnabled val="1"/>
        </dgm:presLayoutVars>
      </dgm:prSet>
      <dgm:spPr/>
      <dgm:t>
        <a:bodyPr/>
        <a:lstStyle/>
        <a:p>
          <a:endParaRPr lang="en-US"/>
        </a:p>
      </dgm:t>
    </dgm:pt>
  </dgm:ptLst>
  <dgm:cxnLst>
    <dgm:cxn modelId="{F8CE1350-CD09-40B0-B486-4231E391A6B2}" type="presOf" srcId="{5025C9B6-8B28-4C0E-945C-C733E3E189A2}" destId="{6EC47406-4DCB-44AC-A79C-285B21A34063}" srcOrd="0" destOrd="0" presId="urn:microsoft.com/office/officeart/2005/8/layout/hProcess9"/>
    <dgm:cxn modelId="{8616BFC6-7B5C-4BE1-9844-365CEEDE902B}" srcId="{11647506-B2B2-4EAD-BB61-4D27982439A2}" destId="{CFCF6060-06E9-4EC1-AF27-C45558EFD2E0}" srcOrd="2" destOrd="0" parTransId="{0F23EB55-FBC4-4B19-85B0-A5EEB7E0FE7C}" sibTransId="{8919BFBC-3334-4A4D-8980-5E039BD17D71}"/>
    <dgm:cxn modelId="{84C29B3D-800C-476A-B787-4E7549119B04}" srcId="{11647506-B2B2-4EAD-BB61-4D27982439A2}" destId="{684E3003-B184-4E66-A959-5A028427ABDF}" srcOrd="0" destOrd="0" parTransId="{2B74CC15-2454-44DC-AE48-F658979D16F4}" sibTransId="{C9F7111F-CC73-48D7-BCED-996743A49D47}"/>
    <dgm:cxn modelId="{13C307FE-6E79-46B5-A0A4-E26F3EA7A32E}" type="presOf" srcId="{11647506-B2B2-4EAD-BB61-4D27982439A2}" destId="{4D339F2D-3F39-4A10-AAED-5FA31BE3C197}" srcOrd="0" destOrd="0" presId="urn:microsoft.com/office/officeart/2005/8/layout/hProcess9"/>
    <dgm:cxn modelId="{725CF147-B5F1-4737-80B1-BD30E204047D}" type="presOf" srcId="{CFCF6060-06E9-4EC1-AF27-C45558EFD2E0}" destId="{6AC2D80E-6CCF-476A-ACAE-BD7CEBC6EA53}" srcOrd="0" destOrd="0" presId="urn:microsoft.com/office/officeart/2005/8/layout/hProcess9"/>
    <dgm:cxn modelId="{598C8A68-0259-4DD7-9C54-D2F1E6BDD7FB}" srcId="{11647506-B2B2-4EAD-BB61-4D27982439A2}" destId="{5025C9B6-8B28-4C0E-945C-C733E3E189A2}" srcOrd="1" destOrd="0" parTransId="{939DE8E9-C817-4085-ABB3-1A35573AD32E}" sibTransId="{AB099C59-D2D3-417B-940A-740CFE3305CD}"/>
    <dgm:cxn modelId="{3D58E801-B393-4F1C-83F8-3C7E51F7AF71}" type="presOf" srcId="{684E3003-B184-4E66-A959-5A028427ABDF}" destId="{197C93C1-87CF-4EA5-A843-A86CF5A5925E}" srcOrd="0" destOrd="0" presId="urn:microsoft.com/office/officeart/2005/8/layout/hProcess9"/>
    <dgm:cxn modelId="{3BB86C9C-32AE-4D0F-A59E-9394631E355A}" type="presParOf" srcId="{4D339F2D-3F39-4A10-AAED-5FA31BE3C197}" destId="{4521D855-2662-4381-91D4-69A4875763E3}" srcOrd="0" destOrd="0" presId="urn:microsoft.com/office/officeart/2005/8/layout/hProcess9"/>
    <dgm:cxn modelId="{13AFD48F-1E47-4261-8A88-AEF1FDFAB63B}" type="presParOf" srcId="{4D339F2D-3F39-4A10-AAED-5FA31BE3C197}" destId="{F2F7C1D0-38A7-46F2-96E4-0991EBEE0CCE}" srcOrd="1" destOrd="0" presId="urn:microsoft.com/office/officeart/2005/8/layout/hProcess9"/>
    <dgm:cxn modelId="{BE2EA8BE-0CC2-4355-9695-5C5307876981}" type="presParOf" srcId="{F2F7C1D0-38A7-46F2-96E4-0991EBEE0CCE}" destId="{197C93C1-87CF-4EA5-A843-A86CF5A5925E}" srcOrd="0" destOrd="0" presId="urn:microsoft.com/office/officeart/2005/8/layout/hProcess9"/>
    <dgm:cxn modelId="{C9187132-5F71-4A5A-B3AD-EF67B0BAEF58}" type="presParOf" srcId="{F2F7C1D0-38A7-46F2-96E4-0991EBEE0CCE}" destId="{52A5E0C4-801A-429D-BD69-50A3836421C1}" srcOrd="1" destOrd="0" presId="urn:microsoft.com/office/officeart/2005/8/layout/hProcess9"/>
    <dgm:cxn modelId="{721F4452-F1B7-4B7F-9402-3514C978FE02}" type="presParOf" srcId="{F2F7C1D0-38A7-46F2-96E4-0991EBEE0CCE}" destId="{6EC47406-4DCB-44AC-A79C-285B21A34063}" srcOrd="2" destOrd="0" presId="urn:microsoft.com/office/officeart/2005/8/layout/hProcess9"/>
    <dgm:cxn modelId="{9F7B6F5C-6238-4FC6-B696-B99AD6BF9B5F}" type="presParOf" srcId="{F2F7C1D0-38A7-46F2-96E4-0991EBEE0CCE}" destId="{E656EA29-4CF4-427A-AB9B-BF6D46CC635B}" srcOrd="3" destOrd="0" presId="urn:microsoft.com/office/officeart/2005/8/layout/hProcess9"/>
    <dgm:cxn modelId="{7ADF44FD-F114-4217-877F-AF96E5E61615}" type="presParOf" srcId="{F2F7C1D0-38A7-46F2-96E4-0991EBEE0CCE}" destId="{6AC2D80E-6CCF-476A-ACAE-BD7CEBC6EA53}"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21D855-2662-4381-91D4-69A4875763E3}">
      <dsp:nvSpPr>
        <dsp:cNvPr id="0" name=""/>
        <dsp:cNvSpPr/>
      </dsp:nvSpPr>
      <dsp:spPr>
        <a:xfrm>
          <a:off x="457199" y="0"/>
          <a:ext cx="5181600" cy="4064000"/>
        </a:xfrm>
        <a:prstGeom prst="rightArrow">
          <a:avLst/>
        </a:prstGeom>
        <a:solidFill>
          <a:srgbClr val="BCD5FA"/>
        </a:solidFill>
        <a:ln>
          <a:noFill/>
        </a:ln>
        <a:effectLst/>
      </dsp:spPr>
      <dsp:style>
        <a:lnRef idx="0">
          <a:scrgbClr r="0" g="0" b="0"/>
        </a:lnRef>
        <a:fillRef idx="1">
          <a:scrgbClr r="0" g="0" b="0"/>
        </a:fillRef>
        <a:effectRef idx="0">
          <a:scrgbClr r="0" g="0" b="0"/>
        </a:effectRef>
        <a:fontRef idx="minor"/>
      </dsp:style>
    </dsp:sp>
    <dsp:sp modelId="{197C93C1-87CF-4EA5-A843-A86CF5A5925E}">
      <dsp:nvSpPr>
        <dsp:cNvPr id="0" name=""/>
        <dsp:cNvSpPr/>
      </dsp:nvSpPr>
      <dsp:spPr>
        <a:xfrm>
          <a:off x="1632" y="1219199"/>
          <a:ext cx="1940523"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Knowledge</a:t>
          </a:r>
          <a:endParaRPr lang="en-US" sz="2700" kern="1200" dirty="0"/>
        </a:p>
      </dsp:txBody>
      <dsp:txXfrm>
        <a:off x="80987" y="1298554"/>
        <a:ext cx="1781813" cy="1466890"/>
      </dsp:txXfrm>
    </dsp:sp>
    <dsp:sp modelId="{6EC47406-4DCB-44AC-A79C-285B21A34063}">
      <dsp:nvSpPr>
        <dsp:cNvPr id="0" name=""/>
        <dsp:cNvSpPr/>
      </dsp:nvSpPr>
      <dsp:spPr>
        <a:xfrm>
          <a:off x="2077738" y="1219199"/>
          <a:ext cx="1940523"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Into</a:t>
          </a:r>
          <a:endParaRPr lang="en-US" sz="2700" kern="1200" dirty="0"/>
        </a:p>
      </dsp:txBody>
      <dsp:txXfrm>
        <a:off x="2157093" y="1298554"/>
        <a:ext cx="1781813" cy="1466890"/>
      </dsp:txXfrm>
    </dsp:sp>
    <dsp:sp modelId="{6AC2D80E-6CCF-476A-ACAE-BD7CEBC6EA53}">
      <dsp:nvSpPr>
        <dsp:cNvPr id="0" name=""/>
        <dsp:cNvSpPr/>
      </dsp:nvSpPr>
      <dsp:spPr>
        <a:xfrm>
          <a:off x="4153844" y="1219199"/>
          <a:ext cx="1940523" cy="1625600"/>
        </a:xfrm>
        <a:prstGeom prst="roundRect">
          <a:avLst/>
        </a:prstGeom>
        <a:solidFill>
          <a:srgbClr val="09367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Action</a:t>
          </a:r>
          <a:endParaRPr lang="en-US" sz="2700" kern="1200" dirty="0"/>
        </a:p>
      </dsp:txBody>
      <dsp:txXfrm>
        <a:off x="4233199" y="1298554"/>
        <a:ext cx="1781813"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C7D652A2-3B50-4BF7-AD65-B59365A03D64}" type="datetimeFigureOut">
              <a:rPr lang="en-US" smtClean="0"/>
              <a:pPr/>
              <a:t>2/18/2014</a:t>
            </a:fld>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EA3D24DC-D029-4FE5-A231-08FEA4F526E3}" type="slidenum">
              <a:rPr lang="en-US" smtClean="0"/>
              <a:pPr/>
              <a:t>‹#›</a:t>
            </a:fld>
            <a:endParaRPr lang="en-US" dirty="0"/>
          </a:p>
        </p:txBody>
      </p:sp>
    </p:spTree>
    <p:extLst>
      <p:ext uri="{BB962C8B-B14F-4D97-AF65-F5344CB8AC3E}">
        <p14:creationId xmlns:p14="http://schemas.microsoft.com/office/powerpoint/2010/main" val="35551794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5747" tIns="47873" rIns="95747" bIns="47873" rtlCol="0"/>
          <a:lstStyle>
            <a:lvl1pPr algn="l">
              <a:defRPr sz="1300">
                <a:latin typeface="Arial" pitchFamily="34" charset="0"/>
                <a:cs typeface="+mn-cs"/>
              </a:defRPr>
            </a:lvl1pPr>
          </a:lstStyle>
          <a:p>
            <a:pPr>
              <a:defRPr/>
            </a:pPr>
            <a:endParaRPr lang="en-US" dirty="0"/>
          </a:p>
        </p:txBody>
      </p:sp>
      <p:sp>
        <p:nvSpPr>
          <p:cNvPr id="3" name="Date Placeholder 2"/>
          <p:cNvSpPr>
            <a:spLocks noGrp="1"/>
          </p:cNvSpPr>
          <p:nvPr>
            <p:ph type="dt" idx="1"/>
          </p:nvPr>
        </p:nvSpPr>
        <p:spPr>
          <a:xfrm>
            <a:off x="4143375" y="0"/>
            <a:ext cx="3170238" cy="479425"/>
          </a:xfrm>
          <a:prstGeom prst="rect">
            <a:avLst/>
          </a:prstGeom>
        </p:spPr>
        <p:txBody>
          <a:bodyPr vert="horz" lIns="95747" tIns="47873" rIns="95747" bIns="47873" rtlCol="0"/>
          <a:lstStyle>
            <a:lvl1pPr algn="r">
              <a:defRPr sz="1300">
                <a:latin typeface="Arial" pitchFamily="34" charset="0"/>
                <a:cs typeface="+mn-cs"/>
              </a:defRPr>
            </a:lvl1pPr>
          </a:lstStyle>
          <a:p>
            <a:pPr>
              <a:defRPr/>
            </a:pPr>
            <a:fld id="{CDFF7601-3A4D-464F-A5F2-3B816CD87A58}" type="datetimeFigureOut">
              <a:rPr lang="en-US"/>
              <a:pPr>
                <a:defRPr/>
              </a:pPr>
              <a:t>2/18/2014</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5747" tIns="47873" rIns="95747" bIns="47873" rtlCol="0" anchor="ctr"/>
          <a:lstStyle/>
          <a:p>
            <a:pPr lvl="0"/>
            <a:endParaRPr lang="en-US" noProof="0" dirty="0" smtClean="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5747" tIns="47873" rIns="95747" bIns="4787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5747" tIns="47873" rIns="95747" bIns="47873" rtlCol="0" anchor="b"/>
          <a:lstStyle>
            <a:lvl1pPr algn="l">
              <a:defRPr sz="1300">
                <a:latin typeface="Arial" pitchFamily="34" charset="0"/>
                <a:cs typeface="+mn-cs"/>
              </a:defRPr>
            </a:lvl1pPr>
          </a:lstStyle>
          <a:p>
            <a:pPr>
              <a:defRPr/>
            </a:pPr>
            <a:endParaRPr lang="en-US" dirty="0"/>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5747" tIns="47873" rIns="95747" bIns="47873" rtlCol="0" anchor="b"/>
          <a:lstStyle>
            <a:lvl1pPr algn="r">
              <a:defRPr sz="1300">
                <a:latin typeface="Arial" pitchFamily="34" charset="0"/>
                <a:cs typeface="+mn-cs"/>
              </a:defRPr>
            </a:lvl1pPr>
          </a:lstStyle>
          <a:p>
            <a:pPr>
              <a:defRPr/>
            </a:pPr>
            <a:fld id="{D0ED4D9C-8185-49E3-A892-91BAA8CBA3CE}" type="slidenum">
              <a:rPr lang="en-US"/>
              <a:pPr>
                <a:defRPr/>
              </a:pPr>
              <a:t>‹#›</a:t>
            </a:fld>
            <a:endParaRPr lang="en-US" dirty="0"/>
          </a:p>
        </p:txBody>
      </p:sp>
    </p:spTree>
    <p:extLst>
      <p:ext uri="{BB962C8B-B14F-4D97-AF65-F5344CB8AC3E}">
        <p14:creationId xmlns:p14="http://schemas.microsoft.com/office/powerpoint/2010/main" val="7356500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03C202-3B7B-C946-B25B-6673C6995B7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AD06851-7504-442B-B36B-D2A30F97E95C}" type="slidenum">
              <a:rPr lang="de-DE" smtClean="0">
                <a:latin typeface="Arial" charset="0"/>
              </a:rPr>
              <a:pPr>
                <a:defRPr/>
              </a:pPr>
              <a:t>10</a:t>
            </a:fld>
            <a:endParaRPr lang="de-DE" smtClean="0">
              <a:latin typeface="Arial" charset="0"/>
            </a:endParaRPr>
          </a:p>
        </p:txBody>
      </p:sp>
      <p:sp>
        <p:nvSpPr>
          <p:cNvPr id="36867" name="Rectangle 2"/>
          <p:cNvSpPr>
            <a:spLocks noGrp="1" noRot="1" noChangeAspect="1" noChangeArrowheads="1" noTextEdit="1"/>
          </p:cNvSpPr>
          <p:nvPr>
            <p:ph type="sldImg"/>
          </p:nvPr>
        </p:nvSpPr>
        <p:spPr bwMode="auto">
          <a:xfrm>
            <a:off x="1270000" y="727075"/>
            <a:ext cx="4783138" cy="3587750"/>
          </a:xfrm>
          <a:noFill/>
          <a:ln cap="flat">
            <a:solidFill>
              <a:schemeClr val="tx1"/>
            </a:solidFill>
            <a:miter lim="800000"/>
            <a:headEnd/>
            <a:tailEnd/>
          </a:ln>
        </p:spPr>
      </p:sp>
      <p:sp>
        <p:nvSpPr>
          <p:cNvPr id="26628" name="Rectangle 3"/>
          <p:cNvSpPr>
            <a:spLocks noGrp="1" noChangeArrowheads="1"/>
          </p:cNvSpPr>
          <p:nvPr>
            <p:ph type="body" idx="1"/>
          </p:nvPr>
        </p:nvSpPr>
        <p:spPr>
          <a:xfrm>
            <a:off x="976313" y="4559300"/>
            <a:ext cx="5362575" cy="4322763"/>
          </a:xfrm>
          <a:ln/>
        </p:spPr>
        <p:txBody>
          <a:bodyPr lIns="95676" tIns="47838" rIns="95676" bIns="47838"/>
          <a:lstStyle/>
          <a:p>
            <a:pPr eaLnBrk="1" hangingPunct="1">
              <a:defRPr/>
            </a:pPr>
            <a:r>
              <a:rPr lang="en-US" dirty="0" smtClean="0">
                <a:latin typeface="+mj-lt"/>
              </a:rPr>
              <a:t>Narration:</a:t>
            </a:r>
          </a:p>
          <a:p>
            <a:pPr eaLnBrk="1" hangingPunct="1">
              <a:defRPr/>
            </a:pPr>
            <a:r>
              <a:rPr lang="en-US" sz="1200" b="0" dirty="0" smtClean="0">
                <a:latin typeface="+mn-lt"/>
              </a:rPr>
              <a:t>For construction projects, fall protection</a:t>
            </a:r>
            <a:r>
              <a:rPr lang="en-US" sz="1200" b="0" baseline="0" dirty="0" smtClean="0">
                <a:latin typeface="+mn-lt"/>
              </a:rPr>
              <a:t> </a:t>
            </a:r>
            <a:r>
              <a:rPr lang="en-US" sz="1200" b="0" dirty="0" smtClean="0">
                <a:latin typeface="+mn-lt"/>
              </a:rPr>
              <a:t>requirements are described in OSHA </a:t>
            </a:r>
            <a:r>
              <a:rPr lang="en-US" sz="1200" dirty="0" smtClean="0">
                <a:latin typeface="+mn-lt"/>
              </a:rPr>
              <a:t>Standard 29 CFR Part 1926</a:t>
            </a:r>
            <a:r>
              <a:rPr lang="en-US" sz="1200" b="0" dirty="0" smtClean="0">
                <a:latin typeface="+mn-lt"/>
              </a:rPr>
              <a:t>.</a:t>
            </a:r>
          </a:p>
          <a:p>
            <a:pPr indent="0" fontAlgn="auto">
              <a:spcBef>
                <a:spcPts val="600"/>
              </a:spcBef>
              <a:spcAft>
                <a:spcPts val="600"/>
              </a:spcAft>
              <a:buFont typeface="Arial" pitchFamily="34" charset="0"/>
              <a:buNone/>
              <a:defRPr/>
            </a:pPr>
            <a:r>
              <a:rPr lang="en-US" sz="1200" b="0" dirty="0" smtClean="0">
                <a:latin typeface="+mn-lt"/>
              </a:rPr>
              <a:t>Subparts “</a:t>
            </a:r>
            <a:r>
              <a:rPr lang="en-US" sz="1200" b="1" dirty="0" smtClean="0">
                <a:latin typeface="+mn-lt"/>
              </a:rPr>
              <a:t>L”</a:t>
            </a:r>
            <a:r>
              <a:rPr lang="en-US" sz="1200" b="0" dirty="0" smtClean="0">
                <a:latin typeface="+mn-lt"/>
              </a:rPr>
              <a:t> </a:t>
            </a:r>
            <a:r>
              <a:rPr lang="en-US" sz="1200" b="0" baseline="0" dirty="0" smtClean="0">
                <a:latin typeface="+mn-lt"/>
              </a:rPr>
              <a:t>discusses s</a:t>
            </a:r>
            <a:r>
              <a:rPr lang="en-US" sz="1200" b="0" dirty="0" smtClean="0">
                <a:latin typeface="+mn-lt"/>
              </a:rPr>
              <a:t>caffolds</a:t>
            </a:r>
            <a:r>
              <a:rPr lang="en-US" sz="1200" b="1" dirty="0" smtClean="0">
                <a:latin typeface="+mn-lt"/>
              </a:rPr>
              <a:t>, “M”</a:t>
            </a:r>
            <a:r>
              <a:rPr lang="en-US" sz="1200" b="0" dirty="0" smtClean="0">
                <a:latin typeface="+mn-lt"/>
              </a:rPr>
              <a:t> </a:t>
            </a:r>
            <a:r>
              <a:rPr lang="en-US" sz="1200" b="0" baseline="0" dirty="0" smtClean="0">
                <a:latin typeface="+mn-lt"/>
              </a:rPr>
              <a:t>covers f</a:t>
            </a:r>
            <a:r>
              <a:rPr lang="en-US" sz="1200" b="0" dirty="0" smtClean="0">
                <a:latin typeface="+mn-lt"/>
              </a:rPr>
              <a:t>all protection</a:t>
            </a:r>
            <a:r>
              <a:rPr lang="en-US" sz="1200" b="0" baseline="0" dirty="0" smtClean="0">
                <a:latin typeface="+mn-lt"/>
              </a:rPr>
              <a:t> </a:t>
            </a:r>
            <a:r>
              <a:rPr lang="en-US" sz="1200" b="0" dirty="0" smtClean="0">
                <a:latin typeface="+mn-lt"/>
              </a:rPr>
              <a:t>and “</a:t>
            </a:r>
            <a:r>
              <a:rPr lang="en-US" sz="1200" b="1" dirty="0" smtClean="0">
                <a:latin typeface="+mn-lt"/>
              </a:rPr>
              <a:t>X”</a:t>
            </a:r>
            <a:r>
              <a:rPr lang="en-US" sz="1200" baseline="0" dirty="0" smtClean="0">
                <a:latin typeface="+mn-lt"/>
              </a:rPr>
              <a:t> discusses ladder requirements</a:t>
            </a:r>
            <a:r>
              <a:rPr lang="en-US" sz="1200" b="0" dirty="0" smtClean="0">
                <a:latin typeface="+mn-lt"/>
              </a:rPr>
              <a:t>.</a:t>
            </a:r>
            <a:r>
              <a:rPr lang="en-US" sz="1200" b="0" baseline="0" dirty="0" smtClean="0">
                <a:latin typeface="+mn-lt"/>
              </a:rPr>
              <a:t> </a:t>
            </a:r>
          </a:p>
          <a:p>
            <a:pPr indent="0" fontAlgn="auto">
              <a:spcBef>
                <a:spcPts val="600"/>
              </a:spcBef>
              <a:spcAft>
                <a:spcPts val="600"/>
              </a:spcAft>
              <a:buFont typeface="Arial" pitchFamily="34" charset="0"/>
              <a:buNone/>
              <a:defRPr/>
            </a:pPr>
            <a:r>
              <a:rPr lang="en-US" sz="1200" b="0" dirty="0" smtClean="0">
                <a:latin typeface="+mn-lt"/>
              </a:rPr>
              <a:t>OSHA</a:t>
            </a:r>
            <a:r>
              <a:rPr lang="en-US" sz="1200" b="0" baseline="0" dirty="0" smtClean="0">
                <a:latin typeface="+mn-lt"/>
              </a:rPr>
              <a:t> provides a number of h</a:t>
            </a:r>
            <a:r>
              <a:rPr lang="en-US" sz="1200" b="0" dirty="0" smtClean="0">
                <a:latin typeface="+mn-lt"/>
              </a:rPr>
              <a:t>elpful resources including the </a:t>
            </a:r>
            <a:r>
              <a:rPr lang="en-US" sz="1200" b="0" i="1" dirty="0" smtClean="0">
                <a:latin typeface="+mn-lt"/>
              </a:rPr>
              <a:t>OSHA Construction eTool</a:t>
            </a:r>
            <a:r>
              <a:rPr lang="en-US" sz="1200" b="0" dirty="0" smtClean="0">
                <a:latin typeface="+mn-lt"/>
              </a:rPr>
              <a:t>, which cover</a:t>
            </a:r>
            <a:r>
              <a:rPr lang="en-US" sz="1200" b="0" baseline="0" dirty="0" smtClean="0">
                <a:latin typeface="+mn-lt"/>
              </a:rPr>
              <a:t>s a variety of safety topics, including</a:t>
            </a:r>
            <a:r>
              <a:rPr lang="en-US" sz="1200" b="0" dirty="0" smtClean="0">
                <a:latin typeface="+mn-lt"/>
              </a:rPr>
              <a:t> ways to help</a:t>
            </a:r>
            <a:r>
              <a:rPr lang="en-US" sz="1200" b="0" baseline="0" dirty="0" smtClean="0">
                <a:latin typeface="+mn-lt"/>
              </a:rPr>
              <a:t> </a:t>
            </a:r>
            <a:r>
              <a:rPr lang="en-US" sz="1200" b="0" dirty="0" smtClean="0">
                <a:latin typeface="+mn-lt"/>
              </a:rPr>
              <a:t>prevent slips and falls. Visit</a:t>
            </a:r>
            <a:r>
              <a:rPr lang="en-US" sz="1200" b="0" baseline="0" dirty="0" smtClean="0">
                <a:latin typeface="+mn-lt"/>
              </a:rPr>
              <a:t> </a:t>
            </a:r>
            <a:r>
              <a:rPr lang="en-US" sz="1200" b="0" dirty="0" smtClean="0">
                <a:latin typeface="+mn-lt"/>
              </a:rPr>
              <a:t>the OSHA website for more</a:t>
            </a:r>
            <a:r>
              <a:rPr lang="en-US" sz="1200" b="0" baseline="0" dirty="0" smtClean="0">
                <a:latin typeface="+mn-lt"/>
              </a:rPr>
              <a:t> information. </a:t>
            </a:r>
          </a:p>
          <a:p>
            <a:pPr indent="0" fontAlgn="auto">
              <a:spcBef>
                <a:spcPts val="600"/>
              </a:spcBef>
              <a:spcAft>
                <a:spcPts val="600"/>
              </a:spcAft>
              <a:buFont typeface="Arial" pitchFamily="34" charset="0"/>
              <a:buNone/>
              <a:defRPr/>
            </a:pPr>
            <a:endParaRPr lang="en-US" sz="1200" b="0" dirty="0" smtClean="0">
              <a:latin typeface="+mn-lt"/>
            </a:endParaRPr>
          </a:p>
          <a:p>
            <a:pPr eaLnBrk="1" hangingPunct="1">
              <a:defRPr/>
            </a:pPr>
            <a:endParaRPr lang="en-US" dirty="0" smtClean="0">
              <a:latin typeface="+mn-lt"/>
            </a:endParaRPr>
          </a:p>
          <a:p>
            <a:pPr eaLnBrk="1" hangingPunct="1">
              <a:defRPr/>
            </a:pPr>
            <a:endParaRPr lang="en-US" dirty="0" smtClean="0">
              <a:latin typeface="+mj-lt"/>
            </a:endParaRPr>
          </a:p>
          <a:p>
            <a:pPr eaLnBrk="1" hangingPunct="1">
              <a:defRPr/>
            </a:pPr>
            <a:endParaRPr lang="en-US" dirty="0" smtClean="0">
              <a:latin typeface="+mj-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90C78A-85BD-4372-82CF-400E8890EB6F}" type="slidenum">
              <a:rPr lang="de-DE" smtClean="0">
                <a:latin typeface="Arial" charset="0"/>
              </a:rPr>
              <a:pPr>
                <a:defRPr/>
              </a:pPr>
              <a:t>11</a:t>
            </a:fld>
            <a:endParaRPr lang="de-DE" smtClean="0">
              <a:latin typeface="Arial" charset="0"/>
            </a:endParaRPr>
          </a:p>
        </p:txBody>
      </p:sp>
      <p:sp>
        <p:nvSpPr>
          <p:cNvPr id="37891" name="Rectangle 2"/>
          <p:cNvSpPr>
            <a:spLocks noGrp="1" noRot="1" noChangeAspect="1" noChangeArrowheads="1" noTextEdit="1"/>
          </p:cNvSpPr>
          <p:nvPr>
            <p:ph type="sldImg"/>
          </p:nvPr>
        </p:nvSpPr>
        <p:spPr bwMode="auto">
          <a:xfrm>
            <a:off x="1270000" y="727075"/>
            <a:ext cx="4783138" cy="3587750"/>
          </a:xfrm>
          <a:noFill/>
          <a:ln cap="flat">
            <a:solidFill>
              <a:schemeClr val="tx1"/>
            </a:solidFill>
            <a:miter lim="800000"/>
            <a:headEnd/>
            <a:tailEnd/>
          </a:ln>
        </p:spPr>
      </p:sp>
      <p:sp>
        <p:nvSpPr>
          <p:cNvPr id="37892" name="Rectangle 3"/>
          <p:cNvSpPr>
            <a:spLocks noGrp="1" noChangeArrowheads="1"/>
          </p:cNvSpPr>
          <p:nvPr>
            <p:ph type="body" idx="1"/>
          </p:nvPr>
        </p:nvSpPr>
        <p:spPr bwMode="auto">
          <a:xfrm>
            <a:off x="976313" y="4559300"/>
            <a:ext cx="5362575" cy="4322763"/>
          </a:xfrm>
          <a:noFill/>
        </p:spPr>
        <p:txBody>
          <a:bodyPr wrap="square" lIns="95676" tIns="47838" rIns="95676" bIns="47838" numCol="1" anchor="t" anchorCtr="0" compatLnSpc="1">
            <a:prstTxWarp prst="textNoShape">
              <a:avLst/>
            </a:prstTxWarp>
          </a:bodyPr>
          <a:lstStyle/>
          <a:p>
            <a:pPr eaLnBrk="1" hangingPunct="1"/>
            <a:r>
              <a:rPr lang="en-US" sz="1200" dirty="0" smtClean="0"/>
              <a:t>Narration:</a:t>
            </a:r>
          </a:p>
          <a:p>
            <a:pPr indent="0" fontAlgn="auto">
              <a:lnSpc>
                <a:spcPct val="120000"/>
              </a:lnSpc>
              <a:spcBef>
                <a:spcPts val="0"/>
              </a:spcBef>
              <a:buFont typeface="Arial"/>
              <a:buNone/>
              <a:defRPr/>
            </a:pPr>
            <a:r>
              <a:rPr lang="en-US" sz="1200" dirty="0" smtClean="0"/>
              <a:t>Application of low pressure spray foam may take place outdoors or in work areas where the HVAC system is turned off or unavailable. </a:t>
            </a:r>
          </a:p>
          <a:p>
            <a:pPr indent="0" fontAlgn="auto">
              <a:lnSpc>
                <a:spcPct val="120000"/>
              </a:lnSpc>
              <a:spcBef>
                <a:spcPts val="0"/>
              </a:spcBef>
              <a:buFont typeface="Arial"/>
              <a:buNone/>
              <a:defRPr/>
            </a:pPr>
            <a:r>
              <a:rPr lang="en-US" sz="1200" dirty="0" smtClean="0"/>
              <a:t>This</a:t>
            </a:r>
            <a:r>
              <a:rPr lang="en-US" sz="1200" baseline="0" dirty="0" smtClean="0"/>
              <a:t> could</a:t>
            </a:r>
            <a:r>
              <a:rPr lang="en-US" sz="1200" dirty="0" smtClean="0"/>
              <a:t> result in an environment where you</a:t>
            </a:r>
            <a:r>
              <a:rPr lang="en-US" sz="1200" baseline="0" dirty="0" smtClean="0"/>
              <a:t> are</a:t>
            </a:r>
            <a:r>
              <a:rPr lang="en-US" sz="1200" dirty="0" smtClean="0"/>
              <a:t> applying SPF in very hot or very cold conditions, which can contribute to potential health hazards caused by temperature stress. Follow </a:t>
            </a:r>
            <a:r>
              <a:rPr lang="en-US" sz="1200" baseline="0" dirty="0" smtClean="0"/>
              <a:t>the product manufacturer’s recommended application temperature since this can vary. </a:t>
            </a:r>
            <a:endParaRPr lang="en-US" sz="1200" dirty="0" smtClean="0"/>
          </a:p>
          <a:p>
            <a:pPr indent="0" fontAlgn="auto">
              <a:lnSpc>
                <a:spcPct val="120000"/>
              </a:lnSpc>
              <a:spcBef>
                <a:spcPts val="0"/>
              </a:spcBef>
              <a:buFont typeface="Arial"/>
              <a:buNone/>
              <a:defRPr/>
            </a:pPr>
            <a:endParaRPr lang="en-US" sz="1200" dirty="0" smtClean="0"/>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90C78A-85BD-4372-82CF-400E8890EB6F}" type="slidenum">
              <a:rPr lang="de-DE" smtClean="0">
                <a:latin typeface="Arial" charset="0"/>
              </a:rPr>
              <a:pPr>
                <a:defRPr/>
              </a:pPr>
              <a:t>12</a:t>
            </a:fld>
            <a:endParaRPr lang="de-DE" smtClean="0">
              <a:latin typeface="Arial" charset="0"/>
            </a:endParaRPr>
          </a:p>
        </p:txBody>
      </p:sp>
      <p:sp>
        <p:nvSpPr>
          <p:cNvPr id="37891" name="Rectangle 2"/>
          <p:cNvSpPr>
            <a:spLocks noGrp="1" noRot="1" noChangeAspect="1" noChangeArrowheads="1" noTextEdit="1"/>
          </p:cNvSpPr>
          <p:nvPr>
            <p:ph type="sldImg"/>
          </p:nvPr>
        </p:nvSpPr>
        <p:spPr bwMode="auto">
          <a:xfrm>
            <a:off x="1270000" y="727075"/>
            <a:ext cx="4783138" cy="3587750"/>
          </a:xfrm>
          <a:noFill/>
          <a:ln cap="flat">
            <a:solidFill>
              <a:schemeClr val="tx1"/>
            </a:solidFill>
            <a:miter lim="800000"/>
            <a:headEnd/>
            <a:tailEnd/>
          </a:ln>
        </p:spPr>
      </p:sp>
      <p:sp>
        <p:nvSpPr>
          <p:cNvPr id="37892" name="Rectangle 3"/>
          <p:cNvSpPr>
            <a:spLocks noGrp="1" noChangeArrowheads="1"/>
          </p:cNvSpPr>
          <p:nvPr>
            <p:ph type="body" idx="1"/>
          </p:nvPr>
        </p:nvSpPr>
        <p:spPr bwMode="auto">
          <a:xfrm>
            <a:off x="976313" y="4559300"/>
            <a:ext cx="5362575" cy="4322763"/>
          </a:xfrm>
          <a:noFill/>
        </p:spPr>
        <p:txBody>
          <a:bodyPr wrap="square" lIns="95676" tIns="47838" rIns="95676" bIns="47838" numCol="1" anchor="t" anchorCtr="0" compatLnSpc="1">
            <a:prstTxWarp prst="textNoShape">
              <a:avLst/>
            </a:prstTxWarp>
          </a:bodyPr>
          <a:lstStyle/>
          <a:p>
            <a:pPr eaLnBrk="1" hangingPunct="1"/>
            <a:r>
              <a:rPr lang="en-US" dirty="0" smtClean="0"/>
              <a:t>Narration:</a:t>
            </a:r>
          </a:p>
          <a:p>
            <a:pPr eaLnBrk="1" hangingPunct="1"/>
            <a:r>
              <a:rPr lang="en-US" sz="1200" dirty="0" smtClean="0"/>
              <a:t>Some conditions that may contribute to temperature stress when applyin</a:t>
            </a:r>
            <a:r>
              <a:rPr lang="en-US" sz="1200" baseline="0" dirty="0" smtClean="0"/>
              <a:t>g spray foam </a:t>
            </a:r>
            <a:r>
              <a:rPr lang="en-US" sz="1200" dirty="0" smtClean="0"/>
              <a:t>include: </a:t>
            </a:r>
          </a:p>
          <a:p>
            <a:pPr indent="0" fontAlgn="auto">
              <a:lnSpc>
                <a:spcPct val="120000"/>
              </a:lnSpc>
              <a:spcBef>
                <a:spcPts val="0"/>
              </a:spcBef>
              <a:buFont typeface="Arial" pitchFamily="34" charset="0"/>
              <a:buChar char="•"/>
              <a:defRPr/>
            </a:pPr>
            <a:r>
              <a:rPr lang="en-US" sz="1200" b="0" dirty="0" smtClean="0"/>
              <a:t> Increased physica</a:t>
            </a:r>
            <a:r>
              <a:rPr lang="en-US" sz="1200" b="0" baseline="0" dirty="0" smtClean="0"/>
              <a:t>l labor</a:t>
            </a:r>
            <a:r>
              <a:rPr lang="en-US" sz="1200" b="0" dirty="0" smtClean="0"/>
              <a:t> due to spraying the foam</a:t>
            </a:r>
          </a:p>
          <a:p>
            <a:pPr indent="0" fontAlgn="auto">
              <a:lnSpc>
                <a:spcPct val="120000"/>
              </a:lnSpc>
              <a:spcBef>
                <a:spcPts val="0"/>
              </a:spcBef>
              <a:buFont typeface="Arial" pitchFamily="34" charset="0"/>
              <a:buChar char="•"/>
              <a:defRPr/>
            </a:pPr>
            <a:r>
              <a:rPr lang="en-US" sz="1200" b="0" dirty="0" smtClean="0"/>
              <a:t> Extra weight of spray equipment and PPE while applying the foam</a:t>
            </a:r>
          </a:p>
          <a:p>
            <a:pPr indent="0" fontAlgn="auto">
              <a:lnSpc>
                <a:spcPct val="120000"/>
              </a:lnSpc>
              <a:spcBef>
                <a:spcPts val="0"/>
              </a:spcBef>
              <a:buFont typeface="Arial" pitchFamily="34" charset="0"/>
              <a:buChar char="•"/>
              <a:defRPr/>
            </a:pPr>
            <a:r>
              <a:rPr lang="en-US" sz="1200" b="0" dirty="0" smtClean="0"/>
              <a:t> An</a:t>
            </a:r>
            <a:r>
              <a:rPr lang="en-US" sz="1200" b="0" baseline="0" dirty="0" smtClean="0"/>
              <a:t> e</a:t>
            </a:r>
            <a:r>
              <a:rPr lang="en-US" sz="1200" b="0" dirty="0" smtClean="0"/>
              <a:t>levated sweat rate which can increase cold or heat stress depending on worksite temperature, humidity and</a:t>
            </a:r>
            <a:r>
              <a:rPr lang="en-US" sz="1200" b="0" baseline="0" dirty="0" smtClean="0"/>
              <a:t> </a:t>
            </a:r>
            <a:r>
              <a:rPr lang="en-US" sz="1200" b="0" dirty="0" smtClean="0"/>
              <a:t>other conditions</a:t>
            </a:r>
          </a:p>
          <a:p>
            <a:pPr indent="0" fontAlgn="auto">
              <a:lnSpc>
                <a:spcPct val="120000"/>
              </a:lnSpc>
              <a:spcBef>
                <a:spcPts val="0"/>
              </a:spcBef>
              <a:buFont typeface="Arial" pitchFamily="34" charset="0"/>
              <a:buChar char="•"/>
              <a:defRPr/>
            </a:pPr>
            <a:r>
              <a:rPr lang="en-US" sz="1200" b="0" dirty="0" smtClean="0"/>
              <a:t> Not drinking enough liquids</a:t>
            </a:r>
            <a:r>
              <a:rPr lang="en-US" sz="1200" b="0" baseline="0" dirty="0" smtClean="0"/>
              <a:t> </a:t>
            </a:r>
            <a:r>
              <a:rPr lang="en-US" sz="1200" b="0" dirty="0" smtClean="0"/>
              <a:t>to stay well</a:t>
            </a:r>
            <a:r>
              <a:rPr lang="en-US" sz="1200" b="0" baseline="0" dirty="0" smtClean="0"/>
              <a:t> hydrated</a:t>
            </a:r>
            <a:endParaRPr lang="en-US" sz="1200" b="0" dirty="0" smtClean="0"/>
          </a:p>
          <a:p>
            <a:pPr indent="0" fontAlgn="auto">
              <a:lnSpc>
                <a:spcPct val="120000"/>
              </a:lnSpc>
              <a:spcBef>
                <a:spcPts val="0"/>
              </a:spcBef>
              <a:buFont typeface="Arial" pitchFamily="34" charset="0"/>
              <a:buChar char="•"/>
              <a:defRPr/>
            </a:pPr>
            <a:r>
              <a:rPr lang="en-US" sz="1200" b="0" dirty="0" smtClean="0"/>
              <a:t> And</a:t>
            </a:r>
            <a:r>
              <a:rPr lang="en-US" sz="1200" b="0" baseline="0" dirty="0" smtClean="0"/>
              <a:t> l</a:t>
            </a:r>
            <a:r>
              <a:rPr lang="en-US" sz="1200" b="0" dirty="0" smtClean="0"/>
              <a:t>imited ventilation and air flow in hot conditions.</a:t>
            </a:r>
            <a:r>
              <a:rPr lang="en-US" sz="1200" b="0" baseline="0" dirty="0" smtClean="0"/>
              <a:t> This </a:t>
            </a:r>
            <a:r>
              <a:rPr lang="en-US" sz="1200" b="0" dirty="0" smtClean="0"/>
              <a:t>can increase the potential for heat stress. </a:t>
            </a:r>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90C78A-85BD-4372-82CF-400E8890EB6F}" type="slidenum">
              <a:rPr lang="de-DE" smtClean="0">
                <a:latin typeface="Arial" charset="0"/>
              </a:rPr>
              <a:pPr>
                <a:defRPr/>
              </a:pPr>
              <a:t>13</a:t>
            </a:fld>
            <a:endParaRPr lang="de-DE" smtClean="0">
              <a:latin typeface="Arial" charset="0"/>
            </a:endParaRPr>
          </a:p>
        </p:txBody>
      </p:sp>
      <p:sp>
        <p:nvSpPr>
          <p:cNvPr id="37891" name="Rectangle 2"/>
          <p:cNvSpPr>
            <a:spLocks noGrp="1" noRot="1" noChangeAspect="1" noChangeArrowheads="1" noTextEdit="1"/>
          </p:cNvSpPr>
          <p:nvPr>
            <p:ph type="sldImg"/>
          </p:nvPr>
        </p:nvSpPr>
        <p:spPr bwMode="auto">
          <a:xfrm>
            <a:off x="1270000" y="727075"/>
            <a:ext cx="4783138" cy="3587750"/>
          </a:xfrm>
          <a:noFill/>
          <a:ln cap="flat">
            <a:solidFill>
              <a:schemeClr val="tx1"/>
            </a:solidFill>
            <a:miter lim="800000"/>
            <a:headEnd/>
            <a:tailEnd/>
          </a:ln>
        </p:spPr>
      </p:sp>
      <p:sp>
        <p:nvSpPr>
          <p:cNvPr id="37892" name="Rectangle 3"/>
          <p:cNvSpPr>
            <a:spLocks noGrp="1" noChangeArrowheads="1"/>
          </p:cNvSpPr>
          <p:nvPr>
            <p:ph type="body" idx="1"/>
          </p:nvPr>
        </p:nvSpPr>
        <p:spPr bwMode="auto">
          <a:xfrm>
            <a:off x="976313" y="4559300"/>
            <a:ext cx="5362575" cy="4322763"/>
          </a:xfrm>
          <a:noFill/>
        </p:spPr>
        <p:txBody>
          <a:bodyPr wrap="square" lIns="95676" tIns="47838" rIns="95676" bIns="47838" numCol="1" anchor="t" anchorCtr="0" compatLnSpc="1">
            <a:prstTxWarp prst="textNoShape">
              <a:avLst/>
            </a:prstTxWarp>
          </a:bodyPr>
          <a:lstStyle/>
          <a:p>
            <a:pPr eaLnBrk="1" hangingPunct="1"/>
            <a:r>
              <a:rPr lang="en-US" dirty="0" smtClean="0"/>
              <a:t>Narration:</a:t>
            </a:r>
          </a:p>
          <a:p>
            <a:pPr indent="0" fontAlgn="auto">
              <a:lnSpc>
                <a:spcPct val="120000"/>
              </a:lnSpc>
              <a:spcBef>
                <a:spcPts val="0"/>
              </a:spcBef>
              <a:defRPr/>
            </a:pPr>
            <a:r>
              <a:rPr lang="en-US" sz="1200" dirty="0" smtClean="0">
                <a:latin typeface="+mn-lt"/>
              </a:rPr>
              <a:t>Let’s take a look at </a:t>
            </a:r>
            <a:r>
              <a:rPr lang="en-US" sz="1200" baseline="0" dirty="0" smtClean="0">
                <a:latin typeface="+mn-lt"/>
              </a:rPr>
              <a:t>s</a:t>
            </a:r>
            <a:r>
              <a:rPr lang="en-US" sz="1200" dirty="0" smtClean="0">
                <a:latin typeface="+mn-lt"/>
              </a:rPr>
              <a:t>ome ways to avoid heat stress when applying low pressure spray</a:t>
            </a:r>
            <a:r>
              <a:rPr lang="en-US" sz="1200" baseline="0" dirty="0" smtClean="0">
                <a:latin typeface="+mn-lt"/>
              </a:rPr>
              <a:t> polyurethane foam</a:t>
            </a:r>
            <a:r>
              <a:rPr lang="en-US" sz="1200" dirty="0" smtClean="0">
                <a:latin typeface="+mn-lt"/>
              </a:rPr>
              <a:t>:</a:t>
            </a:r>
          </a:p>
          <a:p>
            <a:pPr indent="0" fontAlgn="auto">
              <a:lnSpc>
                <a:spcPct val="120000"/>
              </a:lnSpc>
              <a:spcBef>
                <a:spcPts val="0"/>
              </a:spcBef>
              <a:buFont typeface="Arial" pitchFamily="34" charset="0"/>
              <a:buChar char="•"/>
              <a:defRPr/>
            </a:pPr>
            <a:r>
              <a:rPr lang="en-US" sz="1200" b="0" dirty="0" smtClean="0">
                <a:latin typeface="+mn-lt"/>
              </a:rPr>
              <a:t> Know heat</a:t>
            </a:r>
            <a:r>
              <a:rPr lang="en-US" sz="1200" b="0" baseline="0" dirty="0" smtClean="0">
                <a:latin typeface="+mn-lt"/>
              </a:rPr>
              <a:t> stress </a:t>
            </a:r>
            <a:r>
              <a:rPr lang="en-US" sz="1200" b="0" dirty="0" smtClean="0">
                <a:latin typeface="+mn-lt"/>
              </a:rPr>
              <a:t>symptoms.</a:t>
            </a:r>
            <a:r>
              <a:rPr lang="en-US" sz="1200" b="0" baseline="0" dirty="0" smtClean="0">
                <a:latin typeface="+mn-lt"/>
              </a:rPr>
              <a:t> M</a:t>
            </a:r>
            <a:r>
              <a:rPr lang="en-US" sz="1200" b="0" dirty="0" smtClean="0">
                <a:latin typeface="+mn-lt"/>
              </a:rPr>
              <a:t>onitor yourself</a:t>
            </a:r>
            <a:r>
              <a:rPr lang="en-US" sz="1200" b="0" baseline="0" dirty="0" smtClean="0">
                <a:latin typeface="+mn-lt"/>
              </a:rPr>
              <a:t> and consider </a:t>
            </a:r>
            <a:r>
              <a:rPr lang="en-US" sz="1200" b="0" dirty="0" smtClean="0">
                <a:latin typeface="+mn-lt"/>
              </a:rPr>
              <a:t>using a buddy system</a:t>
            </a:r>
            <a:r>
              <a:rPr lang="en-US" sz="1200" dirty="0" smtClean="0">
                <a:latin typeface="+mn-lt"/>
              </a:rPr>
              <a:t> to watch</a:t>
            </a:r>
            <a:r>
              <a:rPr lang="en-US" sz="1200" baseline="0" dirty="0" smtClean="0">
                <a:latin typeface="+mn-lt"/>
              </a:rPr>
              <a:t> out for coworkers.</a:t>
            </a:r>
          </a:p>
          <a:p>
            <a:pPr marL="0" marR="0" indent="0" algn="l" defTabSz="914400" rtl="0" eaLnBrk="0" fontAlgn="auto" latinLnBrk="0" hangingPunct="0">
              <a:lnSpc>
                <a:spcPct val="120000"/>
              </a:lnSpc>
              <a:spcBef>
                <a:spcPts val="0"/>
              </a:spcBef>
              <a:spcAft>
                <a:spcPct val="0"/>
              </a:spcAft>
              <a:buClrTx/>
              <a:buSzTx/>
              <a:buFont typeface="Arial" pitchFamily="34" charset="0"/>
              <a:buChar char="•"/>
              <a:tabLst/>
              <a:defRPr/>
            </a:pPr>
            <a:r>
              <a:rPr lang="en-US" sz="1200" b="0" dirty="0" smtClean="0">
                <a:latin typeface="+mn-lt"/>
              </a:rPr>
              <a:t> Provide adequate ventilation </a:t>
            </a:r>
            <a:r>
              <a:rPr lang="en-US" sz="1200" b="0" baseline="0" dirty="0" smtClean="0">
                <a:latin typeface="+mn-lt"/>
              </a:rPr>
              <a:t>through the use of fans and by opening windows and doors. </a:t>
            </a:r>
            <a:endParaRPr lang="en-US" sz="1200" b="0" dirty="0" smtClean="0">
              <a:latin typeface="+mn-lt"/>
            </a:endParaRPr>
          </a:p>
          <a:p>
            <a:pPr indent="0" fontAlgn="auto">
              <a:lnSpc>
                <a:spcPct val="120000"/>
              </a:lnSpc>
              <a:spcBef>
                <a:spcPts val="0"/>
              </a:spcBef>
              <a:buFont typeface="Arial" pitchFamily="34" charset="0"/>
              <a:buChar char="•"/>
              <a:defRPr/>
            </a:pPr>
            <a:r>
              <a:rPr lang="en-US" sz="1200" b="0" dirty="0" smtClean="0">
                <a:latin typeface="+mn-lt"/>
              </a:rPr>
              <a:t> Consider wearing a loose-fitting, hooded powered air-purifying respirator (PAPR), which can circulate cool air.</a:t>
            </a:r>
          </a:p>
          <a:p>
            <a:pPr indent="0" fontAlgn="auto">
              <a:lnSpc>
                <a:spcPct val="120000"/>
              </a:lnSpc>
              <a:spcBef>
                <a:spcPts val="0"/>
              </a:spcBef>
              <a:buFont typeface="Arial" pitchFamily="34" charset="0"/>
              <a:buChar char="•"/>
              <a:defRPr/>
            </a:pPr>
            <a:r>
              <a:rPr lang="en-US" sz="1200" b="0" dirty="0" smtClean="0">
                <a:latin typeface="+mn-lt"/>
              </a:rPr>
              <a:t> Drink plenty of fluids. Drink often and </a:t>
            </a:r>
            <a:r>
              <a:rPr lang="en-US" sz="1200" b="0" u="sng" dirty="0" smtClean="0">
                <a:latin typeface="+mn-lt"/>
              </a:rPr>
              <a:t>before </a:t>
            </a:r>
            <a:r>
              <a:rPr lang="en-US" sz="1200" b="0" dirty="0" smtClean="0">
                <a:latin typeface="+mn-lt"/>
              </a:rPr>
              <a:t>you are thirsty.</a:t>
            </a:r>
            <a:r>
              <a:rPr lang="en-US" sz="1200" b="0" baseline="0" dirty="0" smtClean="0">
                <a:latin typeface="+mn-lt"/>
              </a:rPr>
              <a:t> </a:t>
            </a:r>
            <a:r>
              <a:rPr lang="en-US" sz="1200" b="0" dirty="0" smtClean="0">
                <a:latin typeface="+mn-lt"/>
              </a:rPr>
              <a:t>Avoid beverages that</a:t>
            </a:r>
            <a:r>
              <a:rPr lang="en-US" sz="1200" b="0" baseline="0" dirty="0" smtClean="0">
                <a:latin typeface="+mn-lt"/>
              </a:rPr>
              <a:t> contain</a:t>
            </a:r>
            <a:r>
              <a:rPr lang="en-US" sz="1200" b="0" dirty="0" smtClean="0">
                <a:latin typeface="+mn-lt"/>
              </a:rPr>
              <a:t> alcohol or caffeine. </a:t>
            </a:r>
          </a:p>
          <a:p>
            <a:pPr indent="0" fontAlgn="auto">
              <a:lnSpc>
                <a:spcPct val="120000"/>
              </a:lnSpc>
              <a:spcBef>
                <a:spcPts val="0"/>
              </a:spcBef>
              <a:buFont typeface="Arial" pitchFamily="34" charset="0"/>
              <a:buChar char="•"/>
              <a:defRPr/>
            </a:pPr>
            <a:r>
              <a:rPr lang="en-US" sz="1200" b="0" dirty="0" smtClean="0">
                <a:latin typeface="+mn-lt"/>
              </a:rPr>
              <a:t> And</a:t>
            </a:r>
            <a:r>
              <a:rPr lang="en-US" sz="1200" b="0" baseline="0" dirty="0" smtClean="0">
                <a:latin typeface="+mn-lt"/>
              </a:rPr>
              <a:t> s</a:t>
            </a:r>
            <a:r>
              <a:rPr lang="en-US" sz="1200" b="0" dirty="0" smtClean="0">
                <a:latin typeface="+mn-lt"/>
              </a:rPr>
              <a:t>chedule frequent rest periods in shaded or air conditioned areas.</a:t>
            </a:r>
            <a:r>
              <a:rPr lang="en-US" sz="1200" b="0" baseline="0" dirty="0" smtClean="0">
                <a:latin typeface="+mn-lt"/>
              </a:rPr>
              <a:t> </a:t>
            </a:r>
            <a:endParaRPr lang="en-US" sz="1200" b="0" dirty="0" smtClean="0">
              <a:latin typeface="+mn-lt"/>
            </a:endParaRPr>
          </a:p>
          <a:p>
            <a:pPr indent="0" fontAlgn="auto">
              <a:lnSpc>
                <a:spcPct val="120000"/>
              </a:lnSpc>
              <a:spcBef>
                <a:spcPts val="0"/>
              </a:spcBef>
              <a:buFont typeface="Arial" pitchFamily="34" charset="0"/>
              <a:buChar char="•"/>
              <a:defRPr/>
            </a:pPr>
            <a:endParaRPr lang="en-US" sz="1200" dirty="0" smtClean="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90C78A-85BD-4372-82CF-400E8890EB6F}" type="slidenum">
              <a:rPr lang="de-DE" smtClean="0">
                <a:latin typeface="Arial" charset="0"/>
              </a:rPr>
              <a:pPr>
                <a:defRPr/>
              </a:pPr>
              <a:t>14</a:t>
            </a:fld>
            <a:endParaRPr lang="de-DE" smtClean="0">
              <a:latin typeface="Arial" charset="0"/>
            </a:endParaRPr>
          </a:p>
        </p:txBody>
      </p:sp>
      <p:sp>
        <p:nvSpPr>
          <p:cNvPr id="37891" name="Rectangle 2"/>
          <p:cNvSpPr>
            <a:spLocks noGrp="1" noRot="1" noChangeAspect="1" noChangeArrowheads="1" noTextEdit="1"/>
          </p:cNvSpPr>
          <p:nvPr>
            <p:ph type="sldImg"/>
          </p:nvPr>
        </p:nvSpPr>
        <p:spPr bwMode="auto">
          <a:xfrm>
            <a:off x="1270000" y="727075"/>
            <a:ext cx="4783138" cy="3587750"/>
          </a:xfrm>
          <a:noFill/>
          <a:ln cap="flat">
            <a:solidFill>
              <a:schemeClr val="tx1"/>
            </a:solidFill>
            <a:miter lim="800000"/>
            <a:headEnd/>
            <a:tailEnd/>
          </a:ln>
        </p:spPr>
      </p:sp>
      <p:sp>
        <p:nvSpPr>
          <p:cNvPr id="37892" name="Rectangle 3"/>
          <p:cNvSpPr>
            <a:spLocks noGrp="1" noChangeArrowheads="1"/>
          </p:cNvSpPr>
          <p:nvPr>
            <p:ph type="body" idx="1"/>
          </p:nvPr>
        </p:nvSpPr>
        <p:spPr bwMode="auto">
          <a:xfrm>
            <a:off x="976313" y="4559300"/>
            <a:ext cx="5362575" cy="4322763"/>
          </a:xfrm>
          <a:noFill/>
        </p:spPr>
        <p:txBody>
          <a:bodyPr wrap="square" lIns="95676" tIns="47838" rIns="95676" bIns="47838" numCol="1" anchor="t" anchorCtr="0" compatLnSpc="1">
            <a:prstTxWarp prst="textNoShape">
              <a:avLst/>
            </a:prstTxWarp>
          </a:bodyPr>
          <a:lstStyle/>
          <a:p>
            <a:pPr eaLnBrk="1" hangingPunct="1"/>
            <a:r>
              <a:rPr lang="en-US" dirty="0" smtClean="0"/>
              <a:t>Narration:</a:t>
            </a:r>
          </a:p>
          <a:p>
            <a:pPr indent="0" fontAlgn="auto">
              <a:lnSpc>
                <a:spcPct val="120000"/>
              </a:lnSpc>
              <a:spcBef>
                <a:spcPts val="0"/>
              </a:spcBef>
              <a:buFont typeface="Arial" pitchFamily="34" charset="0"/>
              <a:buNone/>
              <a:defRPr/>
            </a:pPr>
            <a:r>
              <a:rPr lang="en-US" sz="1200" dirty="0" smtClean="0">
                <a:latin typeface="+mn-lt"/>
              </a:rPr>
              <a:t>Be aware that exposure to heat can cause</a:t>
            </a:r>
            <a:r>
              <a:rPr lang="en-US" sz="1200" baseline="0" dirty="0" smtClean="0">
                <a:latin typeface="+mn-lt"/>
              </a:rPr>
              <a:t> </a:t>
            </a:r>
            <a:r>
              <a:rPr lang="en-US" sz="1200" dirty="0" smtClean="0">
                <a:latin typeface="+mn-lt"/>
              </a:rPr>
              <a:t>illness. The most serious heat illness is heat stroke, which can be </a:t>
            </a:r>
            <a:r>
              <a:rPr lang="en-US" sz="1200" u="sng" dirty="0" smtClean="0">
                <a:latin typeface="+mn-lt"/>
              </a:rPr>
              <a:t>life threatening</a:t>
            </a:r>
            <a:r>
              <a:rPr lang="en-US" sz="1200" dirty="0" smtClean="0">
                <a:latin typeface="+mn-lt"/>
              </a:rPr>
              <a:t>.</a:t>
            </a:r>
          </a:p>
          <a:p>
            <a:pPr indent="0" fontAlgn="auto">
              <a:lnSpc>
                <a:spcPct val="120000"/>
              </a:lnSpc>
              <a:spcBef>
                <a:spcPts val="0"/>
              </a:spcBef>
              <a:buFont typeface="Arial" pitchFamily="34" charset="0"/>
              <a:buNone/>
              <a:defRPr/>
            </a:pPr>
            <a:r>
              <a:rPr lang="en-US" sz="1200" dirty="0" smtClean="0">
                <a:latin typeface="+mn-lt"/>
              </a:rPr>
              <a:t>Here are some of typical symptoms a</a:t>
            </a:r>
            <a:r>
              <a:rPr lang="en-US" sz="1200" baseline="0" dirty="0" smtClean="0">
                <a:latin typeface="+mn-lt"/>
              </a:rPr>
              <a:t> person may experience from heat exhaustion:</a:t>
            </a:r>
          </a:p>
          <a:p>
            <a:pPr indent="0" fontAlgn="auto">
              <a:lnSpc>
                <a:spcPct val="120000"/>
              </a:lnSpc>
              <a:spcBef>
                <a:spcPts val="0"/>
              </a:spcBef>
              <a:buFont typeface="Arial" pitchFamily="34" charset="0"/>
              <a:buChar char="•"/>
              <a:defRPr/>
            </a:pPr>
            <a:r>
              <a:rPr lang="en-US" sz="1200" baseline="0" dirty="0" smtClean="0">
                <a:latin typeface="+mn-lt"/>
              </a:rPr>
              <a:t> A h</a:t>
            </a:r>
            <a:r>
              <a:rPr lang="en-US" sz="1200" dirty="0" smtClean="0">
                <a:latin typeface="+mn-lt"/>
              </a:rPr>
              <a:t>eadache, dizziness, or</a:t>
            </a:r>
            <a:r>
              <a:rPr lang="en-US" sz="1200" baseline="0" dirty="0" smtClean="0">
                <a:latin typeface="+mn-lt"/>
              </a:rPr>
              <a:t> </a:t>
            </a:r>
            <a:r>
              <a:rPr lang="en-US" sz="1200" dirty="0" smtClean="0">
                <a:latin typeface="+mn-lt"/>
              </a:rPr>
              <a:t>fainting</a:t>
            </a:r>
          </a:p>
          <a:p>
            <a:pPr indent="0" fontAlgn="auto">
              <a:lnSpc>
                <a:spcPct val="120000"/>
              </a:lnSpc>
              <a:spcBef>
                <a:spcPts val="0"/>
              </a:spcBef>
              <a:buFont typeface="Arial" pitchFamily="34" charset="0"/>
              <a:buChar char="•"/>
              <a:defRPr/>
            </a:pPr>
            <a:r>
              <a:rPr lang="en-US" sz="1200" dirty="0" smtClean="0">
                <a:latin typeface="+mn-lt"/>
              </a:rPr>
              <a:t> Weakness and wet skin</a:t>
            </a:r>
          </a:p>
          <a:p>
            <a:pPr indent="0" fontAlgn="auto">
              <a:lnSpc>
                <a:spcPct val="120000"/>
              </a:lnSpc>
              <a:spcBef>
                <a:spcPts val="0"/>
              </a:spcBef>
              <a:buFont typeface="Arial" pitchFamily="34" charset="0"/>
              <a:buChar char="•"/>
              <a:defRPr/>
            </a:pPr>
            <a:r>
              <a:rPr lang="en-US" sz="1200" dirty="0" smtClean="0">
                <a:latin typeface="+mn-lt"/>
              </a:rPr>
              <a:t> Irritability or confusion</a:t>
            </a:r>
          </a:p>
          <a:p>
            <a:pPr indent="0" fontAlgn="auto">
              <a:lnSpc>
                <a:spcPct val="120000"/>
              </a:lnSpc>
              <a:spcBef>
                <a:spcPts val="0"/>
              </a:spcBef>
              <a:buFont typeface="Arial" pitchFamily="34" charset="0"/>
              <a:buChar char="•"/>
              <a:defRPr/>
            </a:pPr>
            <a:r>
              <a:rPr lang="en-US" sz="1200" dirty="0" smtClean="0">
                <a:latin typeface="+mn-lt"/>
              </a:rPr>
              <a:t> Thirst, nausea or vomiting</a:t>
            </a:r>
          </a:p>
          <a:p>
            <a:pPr indent="0" fontAlgn="auto">
              <a:lnSpc>
                <a:spcPct val="120000"/>
              </a:lnSpc>
              <a:spcBef>
                <a:spcPts val="0"/>
              </a:spcBef>
              <a:buFont typeface="Arial" pitchFamily="34" charset="0"/>
              <a:buChar char="•"/>
              <a:defRPr/>
            </a:pPr>
            <a:endParaRPr lang="en-US" sz="1200" dirty="0" smtClean="0">
              <a:latin typeface="+mn-lt"/>
            </a:endParaRPr>
          </a:p>
          <a:p>
            <a:pPr indent="0" fontAlgn="auto">
              <a:lnSpc>
                <a:spcPct val="120000"/>
              </a:lnSpc>
              <a:spcBef>
                <a:spcPts val="0"/>
              </a:spcBef>
              <a:buFont typeface="Arial" pitchFamily="34" charset="0"/>
              <a:buNone/>
              <a:defRPr/>
            </a:pPr>
            <a:r>
              <a:rPr lang="en-US" sz="1200" baseline="0" dirty="0" smtClean="0">
                <a:latin typeface="+mn-lt"/>
              </a:rPr>
              <a:t>A</a:t>
            </a:r>
            <a:r>
              <a:rPr lang="en-US" sz="1200" dirty="0" smtClean="0">
                <a:latin typeface="+mn-lt"/>
              </a:rPr>
              <a:t> person suffering</a:t>
            </a:r>
            <a:r>
              <a:rPr lang="en-US" sz="1200" baseline="0" dirty="0" smtClean="0">
                <a:latin typeface="+mn-lt"/>
              </a:rPr>
              <a:t> a heat stroke may experience symptoms such as:</a:t>
            </a:r>
          </a:p>
          <a:p>
            <a:pPr>
              <a:buFont typeface="Arial" pitchFamily="34" charset="0"/>
              <a:buChar char="•"/>
            </a:pPr>
            <a:r>
              <a:rPr lang="en-US" sz="1200" dirty="0" smtClean="0">
                <a:latin typeface="+mn-lt"/>
              </a:rPr>
              <a:t> </a:t>
            </a:r>
            <a:r>
              <a:rPr lang="en-US" sz="1200" baseline="0" dirty="0" smtClean="0">
                <a:latin typeface="+mn-lt"/>
              </a:rPr>
              <a:t> Being confused, unable to think clearly, passing out </a:t>
            </a:r>
          </a:p>
          <a:p>
            <a:pPr>
              <a:buFont typeface="Arial" pitchFamily="34" charset="0"/>
              <a:buNone/>
            </a:pPr>
            <a:r>
              <a:rPr lang="en-US" sz="1200" baseline="0" dirty="0" smtClean="0">
                <a:latin typeface="+mn-lt"/>
              </a:rPr>
              <a:t>  or collapsing</a:t>
            </a:r>
          </a:p>
          <a:p>
            <a:pPr>
              <a:buFont typeface="Arial" pitchFamily="34" charset="0"/>
              <a:buChar char="•"/>
            </a:pPr>
            <a:r>
              <a:rPr lang="en-US" sz="1200" baseline="0" dirty="0" smtClean="0">
                <a:latin typeface="+mn-lt"/>
              </a:rPr>
              <a:t> The person may have seizures or fits, and may stop sweating. </a:t>
            </a:r>
          </a:p>
          <a:p>
            <a:pPr>
              <a:buFont typeface="Arial" pitchFamily="34" charset="0"/>
              <a:buChar char="•"/>
            </a:pPr>
            <a:endParaRPr lang="en-US" sz="1200" dirty="0" smtClean="0">
              <a:latin typeface="+mn-lt"/>
            </a:endParaRPr>
          </a:p>
          <a:p>
            <a:pPr indent="0" fontAlgn="auto">
              <a:lnSpc>
                <a:spcPct val="120000"/>
              </a:lnSpc>
              <a:spcBef>
                <a:spcPts val="0"/>
              </a:spcBef>
              <a:buFont typeface="Arial" pitchFamily="34" charset="0"/>
              <a:buChar char="•"/>
              <a:defRPr/>
            </a:pPr>
            <a:endParaRPr lang="en-US" sz="1200" baseline="0" dirty="0" smtClean="0">
              <a:latin typeface="+mn-lt"/>
            </a:endParaRPr>
          </a:p>
          <a:p>
            <a:pPr indent="0" fontAlgn="auto">
              <a:lnSpc>
                <a:spcPct val="120000"/>
              </a:lnSpc>
              <a:spcBef>
                <a:spcPts val="0"/>
              </a:spcBef>
              <a:buFont typeface="Arial" pitchFamily="34" charset="0"/>
              <a:buChar char="•"/>
              <a:defRPr/>
            </a:pPr>
            <a:endParaRPr lang="en-US" sz="1200" dirty="0" smtClean="0">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aseline="0" dirty="0" smtClean="0">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latin typeface="+mn-lt"/>
            </a:endParaRPr>
          </a:p>
          <a:p>
            <a:pPr eaLnBrk="1" hangingPunct="1"/>
            <a:endParaRPr lang="en-US" dirty="0" smtClean="0">
              <a:latin typeface="+mn-lt"/>
            </a:endParaRPr>
          </a:p>
          <a:p>
            <a:pPr indent="0" fontAlgn="auto">
              <a:lnSpc>
                <a:spcPct val="120000"/>
              </a:lnSpc>
              <a:spcBef>
                <a:spcPts val="0"/>
              </a:spcBef>
              <a:defRPr/>
            </a:pPr>
            <a:endParaRPr lang="en-US" dirty="0" smtClean="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90C78A-85BD-4372-82CF-400E8890EB6F}" type="slidenum">
              <a:rPr lang="de-DE" smtClean="0">
                <a:latin typeface="Arial" charset="0"/>
              </a:rPr>
              <a:pPr>
                <a:defRPr/>
              </a:pPr>
              <a:t>15</a:t>
            </a:fld>
            <a:endParaRPr lang="de-DE" smtClean="0">
              <a:latin typeface="Arial" charset="0"/>
            </a:endParaRPr>
          </a:p>
        </p:txBody>
      </p:sp>
      <p:sp>
        <p:nvSpPr>
          <p:cNvPr id="37891" name="Rectangle 2"/>
          <p:cNvSpPr>
            <a:spLocks noGrp="1" noRot="1" noChangeAspect="1" noChangeArrowheads="1" noTextEdit="1"/>
          </p:cNvSpPr>
          <p:nvPr>
            <p:ph type="sldImg"/>
          </p:nvPr>
        </p:nvSpPr>
        <p:spPr bwMode="auto">
          <a:xfrm>
            <a:off x="1270000" y="727075"/>
            <a:ext cx="4783138" cy="3587750"/>
          </a:xfrm>
          <a:noFill/>
          <a:ln cap="flat">
            <a:solidFill>
              <a:schemeClr val="tx1"/>
            </a:solidFill>
            <a:miter lim="800000"/>
            <a:headEnd/>
            <a:tailEnd/>
          </a:ln>
        </p:spPr>
      </p:sp>
      <p:sp>
        <p:nvSpPr>
          <p:cNvPr id="37892" name="Rectangle 3"/>
          <p:cNvSpPr>
            <a:spLocks noGrp="1" noChangeArrowheads="1"/>
          </p:cNvSpPr>
          <p:nvPr>
            <p:ph type="body" idx="1"/>
          </p:nvPr>
        </p:nvSpPr>
        <p:spPr bwMode="auto">
          <a:xfrm>
            <a:off x="976313" y="4559300"/>
            <a:ext cx="5362575" cy="4322763"/>
          </a:xfrm>
          <a:noFill/>
        </p:spPr>
        <p:txBody>
          <a:bodyPr wrap="square" lIns="95676" tIns="47838" rIns="95676" bIns="47838" numCol="1" anchor="t" anchorCtr="0" compatLnSpc="1">
            <a:prstTxWarp prst="textNoShape">
              <a:avLst/>
            </a:prstTxWarp>
          </a:bodyPr>
          <a:lstStyle/>
          <a:p>
            <a:pPr eaLnBrk="1" hangingPunct="1"/>
            <a:r>
              <a:rPr lang="en-US" dirty="0" smtClean="0"/>
              <a:t>Narration:</a:t>
            </a:r>
          </a:p>
          <a:p>
            <a:pPr eaLnBrk="1" hangingPunct="1"/>
            <a:r>
              <a:rPr lang="en-US" sz="1200" b="0" i="0" dirty="0" smtClean="0">
                <a:latin typeface="+mn-lt"/>
              </a:rPr>
              <a:t>What should</a:t>
            </a:r>
            <a:r>
              <a:rPr lang="en-US" sz="1200" b="0" i="0" baseline="0" dirty="0" smtClean="0">
                <a:latin typeface="+mn-lt"/>
              </a:rPr>
              <a:t> you do if someone</a:t>
            </a:r>
            <a:r>
              <a:rPr lang="en-US" sz="1200" b="0" i="0" dirty="0" smtClean="0">
                <a:latin typeface="+mn-lt"/>
              </a:rPr>
              <a:t> appears to be suffering from heat illness?</a:t>
            </a:r>
            <a:endParaRPr lang="en-US" sz="1200" dirty="0" smtClean="0">
              <a:latin typeface="+mn-lt"/>
            </a:endParaRPr>
          </a:p>
          <a:p>
            <a:pPr indent="0" fontAlgn="auto">
              <a:lnSpc>
                <a:spcPct val="120000"/>
              </a:lnSpc>
              <a:spcBef>
                <a:spcPts val="0"/>
              </a:spcBef>
              <a:buFont typeface="Arial" pitchFamily="34" charset="0"/>
              <a:buChar char="•"/>
              <a:defRPr/>
            </a:pPr>
            <a:r>
              <a:rPr lang="en-US" sz="1200" b="0" dirty="0" smtClean="0">
                <a:latin typeface="+mn-lt"/>
              </a:rPr>
              <a:t> Call your supervisor and stay with the person until help arrives</a:t>
            </a:r>
          </a:p>
          <a:p>
            <a:pPr indent="0" fontAlgn="auto">
              <a:lnSpc>
                <a:spcPct val="120000"/>
              </a:lnSpc>
              <a:spcBef>
                <a:spcPts val="0"/>
              </a:spcBef>
              <a:buFont typeface="Arial" pitchFamily="34" charset="0"/>
              <a:buChar char="•"/>
              <a:defRPr/>
            </a:pPr>
            <a:r>
              <a:rPr lang="en-US" sz="1200" b="0" dirty="0" smtClean="0">
                <a:latin typeface="+mn-lt"/>
              </a:rPr>
              <a:t> Move the person into a cooler, shaded area </a:t>
            </a:r>
            <a:r>
              <a:rPr lang="en-US" sz="1200" b="0" i="1" dirty="0" smtClean="0">
                <a:latin typeface="+mn-lt"/>
              </a:rPr>
              <a:t>-</a:t>
            </a:r>
            <a:r>
              <a:rPr lang="en-US" sz="1200" b="0" i="1" baseline="0" dirty="0" smtClean="0">
                <a:latin typeface="+mn-lt"/>
              </a:rPr>
              <a:t> </a:t>
            </a:r>
            <a:r>
              <a:rPr lang="en-US" sz="1200" b="0" i="0" dirty="0" smtClean="0">
                <a:latin typeface="+mn-lt"/>
              </a:rPr>
              <a:t>away from any SPF vapors</a:t>
            </a:r>
          </a:p>
          <a:p>
            <a:pPr indent="0" fontAlgn="auto">
              <a:lnSpc>
                <a:spcPct val="120000"/>
              </a:lnSpc>
              <a:spcBef>
                <a:spcPts val="0"/>
              </a:spcBef>
              <a:buFont typeface="Arial" pitchFamily="34" charset="0"/>
              <a:buChar char="•"/>
              <a:defRPr/>
            </a:pPr>
            <a:r>
              <a:rPr lang="en-US" sz="1200" b="0" dirty="0" smtClean="0">
                <a:latin typeface="+mn-lt"/>
              </a:rPr>
              <a:t> Remove personal protective clothing (PPE), including the respirator</a:t>
            </a:r>
          </a:p>
          <a:p>
            <a:pPr indent="0" fontAlgn="auto">
              <a:lnSpc>
                <a:spcPct val="120000"/>
              </a:lnSpc>
              <a:spcBef>
                <a:spcPts val="0"/>
              </a:spcBef>
              <a:buFont typeface="Arial" pitchFamily="34" charset="0"/>
              <a:buChar char="•"/>
              <a:defRPr/>
            </a:pPr>
            <a:r>
              <a:rPr lang="en-US" sz="1200" b="0" dirty="0" smtClean="0">
                <a:latin typeface="+mn-lt"/>
              </a:rPr>
              <a:t> Fan and mist the person with water</a:t>
            </a:r>
            <a:r>
              <a:rPr lang="en-US" sz="1200" b="0" baseline="0" dirty="0" smtClean="0">
                <a:latin typeface="+mn-lt"/>
              </a:rPr>
              <a:t> and </a:t>
            </a:r>
            <a:r>
              <a:rPr lang="en-US" sz="1200" b="0" dirty="0" smtClean="0">
                <a:latin typeface="+mn-lt"/>
              </a:rPr>
              <a:t>apply ice bags</a:t>
            </a:r>
            <a:r>
              <a:rPr lang="en-US" sz="1200" b="0" baseline="0" dirty="0" smtClean="0">
                <a:latin typeface="+mn-lt"/>
              </a:rPr>
              <a:t> and cool </a:t>
            </a:r>
            <a:r>
              <a:rPr lang="en-US" sz="1200" b="0" dirty="0" smtClean="0">
                <a:latin typeface="+mn-lt"/>
              </a:rPr>
              <a:t>towels</a:t>
            </a:r>
          </a:p>
          <a:p>
            <a:pPr indent="0" fontAlgn="auto">
              <a:lnSpc>
                <a:spcPct val="120000"/>
              </a:lnSpc>
              <a:spcBef>
                <a:spcPts val="0"/>
              </a:spcBef>
              <a:buFont typeface="Arial" pitchFamily="34" charset="0"/>
              <a:buChar char="•"/>
              <a:defRPr/>
            </a:pPr>
            <a:r>
              <a:rPr lang="en-US" sz="1200" b="0" dirty="0" smtClean="0">
                <a:latin typeface="+mn-lt"/>
              </a:rPr>
              <a:t> Provide cool drinking water, if the</a:t>
            </a:r>
            <a:r>
              <a:rPr lang="en-US" sz="1200" b="0" baseline="0" dirty="0" smtClean="0">
                <a:latin typeface="+mn-lt"/>
              </a:rPr>
              <a:t> person is </a:t>
            </a:r>
            <a:r>
              <a:rPr lang="en-US" sz="1200" b="0" dirty="0" smtClean="0">
                <a:latin typeface="+mn-lt"/>
              </a:rPr>
              <a:t>conscious</a:t>
            </a:r>
          </a:p>
          <a:p>
            <a:pPr indent="0" fontAlgn="auto">
              <a:lnSpc>
                <a:spcPct val="120000"/>
              </a:lnSpc>
              <a:spcBef>
                <a:spcPts val="0"/>
              </a:spcBef>
              <a:defRPr/>
            </a:pPr>
            <a:endParaRPr lang="en-US" sz="1200" b="0" dirty="0" smtClean="0">
              <a:latin typeface="+mn-lt"/>
            </a:endParaRPr>
          </a:p>
          <a:p>
            <a:pPr indent="0" fontAlgn="auto">
              <a:lnSpc>
                <a:spcPct val="120000"/>
              </a:lnSpc>
              <a:spcBef>
                <a:spcPts val="0"/>
              </a:spcBef>
              <a:defRPr/>
            </a:pPr>
            <a:r>
              <a:rPr lang="en-US" sz="1200" dirty="0" smtClean="0">
                <a:latin typeface="+mn-lt"/>
              </a:rPr>
              <a:t>If the person is not alert or seems confused, this may be a heat stroke. CALL 911 IMMEDIATELY, seek medical attention and apply ice.</a:t>
            </a:r>
          </a:p>
          <a:p>
            <a:pPr indent="0" fontAlgn="auto">
              <a:lnSpc>
                <a:spcPct val="120000"/>
              </a:lnSpc>
              <a:spcBef>
                <a:spcPts val="0"/>
              </a:spcBef>
              <a:defRPr/>
            </a:pPr>
            <a:endParaRPr lang="en-US" sz="1200" b="1" i="1" dirty="0" smtClean="0">
              <a:latin typeface="+mn-l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90C78A-85BD-4372-82CF-400E8890EB6F}" type="slidenum">
              <a:rPr lang="de-DE" smtClean="0">
                <a:latin typeface="Arial" charset="0"/>
              </a:rPr>
              <a:pPr>
                <a:defRPr/>
              </a:pPr>
              <a:t>16</a:t>
            </a:fld>
            <a:endParaRPr lang="de-DE" smtClean="0">
              <a:latin typeface="Arial" charset="0"/>
            </a:endParaRPr>
          </a:p>
        </p:txBody>
      </p:sp>
      <p:sp>
        <p:nvSpPr>
          <p:cNvPr id="37891" name="Rectangle 2"/>
          <p:cNvSpPr>
            <a:spLocks noGrp="1" noRot="1" noChangeAspect="1" noChangeArrowheads="1" noTextEdit="1"/>
          </p:cNvSpPr>
          <p:nvPr>
            <p:ph type="sldImg"/>
          </p:nvPr>
        </p:nvSpPr>
        <p:spPr bwMode="auto">
          <a:xfrm>
            <a:off x="1270000" y="727075"/>
            <a:ext cx="4783138" cy="3587750"/>
          </a:xfrm>
          <a:noFill/>
          <a:ln cap="flat">
            <a:solidFill>
              <a:schemeClr val="tx1"/>
            </a:solidFill>
            <a:miter lim="800000"/>
            <a:headEnd/>
            <a:tailEnd/>
          </a:ln>
        </p:spPr>
      </p:sp>
      <p:sp>
        <p:nvSpPr>
          <p:cNvPr id="37892" name="Rectangle 3"/>
          <p:cNvSpPr>
            <a:spLocks noGrp="1" noChangeArrowheads="1"/>
          </p:cNvSpPr>
          <p:nvPr>
            <p:ph type="body" idx="1"/>
          </p:nvPr>
        </p:nvSpPr>
        <p:spPr bwMode="auto">
          <a:xfrm>
            <a:off x="976313" y="4559300"/>
            <a:ext cx="5362575" cy="4322763"/>
          </a:xfrm>
          <a:noFill/>
        </p:spPr>
        <p:txBody>
          <a:bodyPr wrap="square" lIns="95676" tIns="47838" rIns="95676" bIns="47838" numCol="1" anchor="t" anchorCtr="0" compatLnSpc="1">
            <a:prstTxWarp prst="textNoShape">
              <a:avLst/>
            </a:prstTxWarp>
          </a:bodyPr>
          <a:lstStyle/>
          <a:p>
            <a:pPr eaLnBrk="1" hangingPunct="1"/>
            <a:r>
              <a:rPr lang="en-US" dirty="0" smtClean="0"/>
              <a:t>Narration:</a:t>
            </a:r>
          </a:p>
          <a:p>
            <a:pPr indent="0" fontAlgn="auto">
              <a:lnSpc>
                <a:spcPct val="120000"/>
              </a:lnSpc>
              <a:spcBef>
                <a:spcPts val="0"/>
              </a:spcBef>
              <a:defRPr/>
            </a:pPr>
            <a:r>
              <a:rPr lang="en-US" sz="1200" i="0" baseline="0" dirty="0" smtClean="0">
                <a:latin typeface="+mn-lt"/>
              </a:rPr>
              <a:t>OSHA does not currently have a standard or regulation regarding heat stress in the workplace. However, it does provide a standards interpretation letter,</a:t>
            </a:r>
            <a:r>
              <a:rPr lang="en-US" sz="1200" baseline="0" dirty="0" smtClean="0">
                <a:latin typeface="+mn-lt"/>
              </a:rPr>
              <a:t> “Acceptable methods to reduce heat stress hazards in the workplace” which offers precautions that can be taken. OSHA also provides many other helpful resources, such as the OSHA QuickCard “Protecting Workers from Heat Stress.”  Visit the OSHA website for more information. </a:t>
            </a:r>
          </a:p>
          <a:p>
            <a:pPr indent="0" fontAlgn="auto">
              <a:lnSpc>
                <a:spcPct val="120000"/>
              </a:lnSpc>
              <a:spcBef>
                <a:spcPts val="0"/>
              </a:spcBef>
              <a:defRPr/>
            </a:pPr>
            <a:endParaRPr lang="en-US" sz="1200" baseline="0" dirty="0" smtClean="0">
              <a:latin typeface="+mn-lt"/>
            </a:endParaRPr>
          </a:p>
          <a:p>
            <a:pPr indent="0" fontAlgn="auto">
              <a:lnSpc>
                <a:spcPct val="120000"/>
              </a:lnSpc>
              <a:spcBef>
                <a:spcPts val="0"/>
              </a:spcBef>
              <a:defRPr/>
            </a:pPr>
            <a:endParaRPr lang="en-US" sz="1200" baseline="0" dirty="0" smtClean="0">
              <a:latin typeface="+mn-l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Narration:</a:t>
            </a:r>
          </a:p>
          <a:p>
            <a:pPr eaLnBrk="1" hangingPunct="1">
              <a:spcBef>
                <a:spcPts val="600"/>
              </a:spcBef>
            </a:pPr>
            <a:r>
              <a:rPr lang="en-US" dirty="0" smtClean="0">
                <a:latin typeface="+mn-lt"/>
              </a:rPr>
              <a:t>In this unit, you learned about:</a:t>
            </a:r>
          </a:p>
          <a:p>
            <a:pPr marL="225425" indent="-225425" eaLnBrk="0" hangingPunct="0">
              <a:spcBef>
                <a:spcPts val="600"/>
              </a:spcBef>
              <a:buFont typeface="Arial" pitchFamily="34" charset="0"/>
              <a:buChar char="•"/>
              <a:defRPr/>
            </a:pPr>
            <a:r>
              <a:rPr lang="en-US" sz="1200" dirty="0" smtClean="0">
                <a:solidFill>
                  <a:srgbClr val="093678"/>
                </a:solidFill>
                <a:latin typeface="+mn-lt"/>
              </a:rPr>
              <a:t>Working in confined spaces</a:t>
            </a:r>
          </a:p>
          <a:p>
            <a:pPr marL="225425" indent="-225425" eaLnBrk="0" hangingPunct="0">
              <a:spcBef>
                <a:spcPts val="600"/>
              </a:spcBef>
              <a:buFont typeface="Arial" pitchFamily="34" charset="0"/>
              <a:buChar char="•"/>
              <a:defRPr/>
            </a:pPr>
            <a:r>
              <a:rPr lang="en-US" sz="1200" dirty="0" smtClean="0">
                <a:solidFill>
                  <a:srgbClr val="093678"/>
                </a:solidFill>
                <a:latin typeface="+mn-lt"/>
              </a:rPr>
              <a:t>Protecting yourself from slips and falls</a:t>
            </a:r>
          </a:p>
          <a:p>
            <a:pPr marL="225425" indent="-225425" eaLnBrk="0" hangingPunct="0">
              <a:spcBef>
                <a:spcPts val="600"/>
              </a:spcBef>
              <a:buFont typeface="Arial" pitchFamily="34" charset="0"/>
              <a:buChar char="•"/>
              <a:defRPr/>
            </a:pPr>
            <a:r>
              <a:rPr lang="en-US" sz="1200" dirty="0" smtClean="0">
                <a:solidFill>
                  <a:srgbClr val="093678"/>
                </a:solidFill>
                <a:latin typeface="+mn-lt"/>
              </a:rPr>
              <a:t>Avoiding temperature stress </a:t>
            </a:r>
          </a:p>
          <a:p>
            <a:pPr eaLnBrk="1" hangingPunct="1">
              <a:spcBef>
                <a:spcPts val="600"/>
              </a:spcBef>
            </a:pPr>
            <a:endParaRPr lang="en-US" dirty="0" smtClean="0">
              <a:latin typeface="+mn-lt"/>
            </a:endParaRP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EFAEC7D-6CF2-45FF-BD36-B08FAA8B6E4C}" type="slidenum">
              <a:rPr lang="de-DE" smtClean="0">
                <a:latin typeface="Arial" charset="0"/>
              </a:rPr>
              <a:pPr>
                <a:defRPr/>
              </a:pPr>
              <a:t>17</a:t>
            </a:fld>
            <a:endParaRPr lang="de-DE"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Narration: </a:t>
            </a:r>
          </a:p>
          <a:p>
            <a:pPr>
              <a:buFont typeface="Wingdings" pitchFamily="2" charset="2"/>
              <a:buNone/>
            </a:pPr>
            <a:r>
              <a:rPr lang="en-US" dirty="0" smtClean="0"/>
              <a:t>Now let’s put your knowledge into action.</a:t>
            </a:r>
          </a:p>
          <a:p>
            <a:endParaRPr lang="en-US" dirty="0"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ECF6E17-C8D6-4205-AB46-D58D3A19F828}" type="slidenum">
              <a:rPr lang="de-DE" smtClean="0">
                <a:latin typeface="Arial" charset="0"/>
              </a:rPr>
              <a:pPr>
                <a:defRPr/>
              </a:pPr>
              <a:t>18</a:t>
            </a:fld>
            <a:endParaRPr lang="de-DE"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a:ln/>
        </p:spPr>
        <p:txBody>
          <a:bodyPr/>
          <a:lstStyle/>
          <a:p>
            <a:pPr fontAlgn="auto">
              <a:defRPr/>
            </a:pPr>
            <a:r>
              <a:rPr lang="en-US" sz="1300" dirty="0" smtClean="0"/>
              <a:t>A unique safety challenge when applying two-component low pressure SPF in a confined space such as an attic or crawlspace, is ____________. </a:t>
            </a:r>
          </a:p>
          <a:p>
            <a:pPr fontAlgn="auto">
              <a:defRPr/>
            </a:pPr>
            <a:endParaRPr lang="en-US" sz="1300" dirty="0" smtClean="0"/>
          </a:p>
          <a:p>
            <a:pPr marL="239367" indent="-239367" fontAlgn="auto">
              <a:buFont typeface="Arial"/>
              <a:buAutoNum type="alphaUcPeriod"/>
              <a:defRPr/>
            </a:pPr>
            <a:r>
              <a:rPr lang="en-US" sz="1300" dirty="0" smtClean="0"/>
              <a:t>SPF vapors may not dissipate as quickly since air movement is limited</a:t>
            </a:r>
            <a:r>
              <a:rPr lang="en-US" sz="1300" i="1" dirty="0" smtClean="0"/>
              <a:t> (the use of fans can help move vapor away from the applicator).  </a:t>
            </a:r>
            <a:endParaRPr lang="en-US" sz="1300" dirty="0" smtClean="0"/>
          </a:p>
          <a:p>
            <a:pPr marL="239367" indent="-239367" fontAlgn="auto">
              <a:buFont typeface="Arial"/>
              <a:buAutoNum type="alphaUcPeriod"/>
              <a:defRPr/>
            </a:pPr>
            <a:r>
              <a:rPr lang="en-US" sz="1300" dirty="0" smtClean="0"/>
              <a:t>ventilation may be limited </a:t>
            </a:r>
            <a:r>
              <a:rPr lang="en-US" sz="1300" i="1" dirty="0" smtClean="0"/>
              <a:t>(proper PPE, including an approved respirator is required) </a:t>
            </a:r>
          </a:p>
          <a:p>
            <a:pPr marL="239367" indent="-239367" fontAlgn="auto">
              <a:buFont typeface="Arial"/>
              <a:buAutoNum type="alphaUcPeriod"/>
              <a:defRPr/>
            </a:pPr>
            <a:r>
              <a:rPr lang="en-US" sz="1300" dirty="0" smtClean="0"/>
              <a:t>entry and exit points may be more restricted </a:t>
            </a:r>
            <a:r>
              <a:rPr lang="en-US" sz="1300" i="1" dirty="0" smtClean="0"/>
              <a:t>(keeping these areas free of equipment and debris is very important) </a:t>
            </a:r>
          </a:p>
          <a:p>
            <a:pPr marL="239367" indent="-239367" fontAlgn="auto">
              <a:buFont typeface="Arial"/>
              <a:buAutoNum type="alphaUcPeriod"/>
              <a:defRPr/>
            </a:pPr>
            <a:r>
              <a:rPr lang="en-US" sz="1300" dirty="0" smtClean="0"/>
              <a:t>all</a:t>
            </a:r>
            <a:r>
              <a:rPr lang="en-US" sz="1300" i="1" dirty="0" smtClean="0"/>
              <a:t> </a:t>
            </a:r>
            <a:r>
              <a:rPr lang="en-US" sz="1300" dirty="0" smtClean="0"/>
              <a:t>of the above</a:t>
            </a:r>
          </a:p>
          <a:p>
            <a:pPr eaLnBrk="1" hangingPunct="1">
              <a:defRPr/>
            </a:pPr>
            <a:endParaRPr lang="en-US" sz="1300" dirty="0"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684579F-F343-40B6-A097-8BBAA71B1BCB}" type="slidenum">
              <a:rPr lang="de-DE" smtClean="0">
                <a:latin typeface="Arial" charset="0"/>
              </a:rPr>
              <a:pPr>
                <a:defRPr/>
              </a:pPr>
              <a:t>19</a:t>
            </a:fld>
            <a:endParaRPr lang="de-DE"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03C202-3B7B-C946-B25B-6673C6995B7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a:ln/>
        </p:spPr>
        <p:txBody>
          <a:bodyPr/>
          <a:lstStyle/>
          <a:p>
            <a:pPr fontAlgn="auto">
              <a:defRPr/>
            </a:pPr>
            <a:r>
              <a:rPr lang="en-US" sz="1300" dirty="0" smtClean="0"/>
              <a:t>The correct answer is D. </a:t>
            </a:r>
            <a:r>
              <a:rPr lang="en-US" sz="1300" u="sng" dirty="0" smtClean="0"/>
              <a:t>All of the above </a:t>
            </a:r>
            <a:r>
              <a:rPr lang="en-US" sz="1300" dirty="0" smtClean="0"/>
              <a:t>pose unique safety challenges when applying two-component low pressure SPF in a confined space, such as an attic or crawlspace. </a:t>
            </a:r>
          </a:p>
          <a:p>
            <a:pPr eaLnBrk="1" hangingPunct="1">
              <a:defRPr/>
            </a:pPr>
            <a:endParaRPr lang="en-US" sz="1300" dirty="0"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684579F-F343-40B6-A097-8BBAA71B1BCB}" type="slidenum">
              <a:rPr lang="de-DE" smtClean="0">
                <a:latin typeface="Arial" charset="0"/>
              </a:rPr>
              <a:pPr>
                <a:defRPr/>
              </a:pPr>
              <a:t>20</a:t>
            </a:fld>
            <a:endParaRPr lang="de-DE"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a:ln/>
        </p:spPr>
        <p:txBody>
          <a:bodyPr/>
          <a:lstStyle/>
          <a:p>
            <a:pPr fontAlgn="auto">
              <a:defRPr/>
            </a:pPr>
            <a:r>
              <a:rPr lang="en-US" sz="1300" dirty="0" smtClean="0"/>
              <a:t>The following are ways to help prevent potential injuries from slips and falls </a:t>
            </a:r>
            <a:r>
              <a:rPr lang="en-US" sz="1300" u="sng" dirty="0" smtClean="0"/>
              <a:t>except:</a:t>
            </a:r>
          </a:p>
          <a:p>
            <a:pPr fontAlgn="auto">
              <a:defRPr/>
            </a:pPr>
            <a:endParaRPr lang="en-US" sz="1300" dirty="0" smtClean="0"/>
          </a:p>
          <a:p>
            <a:pPr marL="239367" indent="-239367" fontAlgn="auto">
              <a:buFont typeface="Arial"/>
              <a:buAutoNum type="alphaUcPeriod"/>
              <a:defRPr/>
            </a:pPr>
            <a:r>
              <a:rPr lang="en-US" sz="1300" dirty="0" smtClean="0"/>
              <a:t>Ladders and scaffolding must be constructed and used in accordance with OSHA standards. </a:t>
            </a:r>
          </a:p>
          <a:p>
            <a:pPr marL="239367" indent="-239367" fontAlgn="auto">
              <a:buFont typeface="Arial"/>
              <a:buAutoNum type="alphaUcPeriod"/>
              <a:defRPr/>
            </a:pPr>
            <a:r>
              <a:rPr lang="en-US" sz="1300" dirty="0" smtClean="0"/>
              <a:t>Elevated work must comply with OSHA fall protection requirements.</a:t>
            </a:r>
          </a:p>
          <a:p>
            <a:pPr marL="239367" indent="-239367" fontAlgn="auto">
              <a:buFont typeface="Arial"/>
              <a:buAutoNum type="alphaUcPeriod"/>
              <a:defRPr/>
            </a:pPr>
            <a:r>
              <a:rPr lang="en-US" sz="1300" dirty="0" smtClean="0"/>
              <a:t>Do not use eye protection when applying spray polyurethane foam so your visibility is better. </a:t>
            </a:r>
          </a:p>
          <a:p>
            <a:pPr marL="239367" indent="-239367" fontAlgn="auto">
              <a:buFont typeface="Arial"/>
              <a:buAutoNum type="alphaUcPeriod"/>
              <a:defRPr/>
            </a:pPr>
            <a:r>
              <a:rPr lang="en-US" sz="1300" dirty="0" smtClean="0"/>
              <a:t>Keep the worksite clean and free of tripping hazards.</a:t>
            </a:r>
          </a:p>
          <a:p>
            <a:pPr eaLnBrk="1" hangingPunct="1">
              <a:defRPr/>
            </a:pPr>
            <a:endParaRPr lang="en-US" sz="1300" dirty="0"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684579F-F343-40B6-A097-8BBAA71B1BCB}" type="slidenum">
              <a:rPr lang="de-DE" smtClean="0">
                <a:latin typeface="Arial" charset="0"/>
              </a:rPr>
              <a:pPr>
                <a:defRPr/>
              </a:pPr>
              <a:t>21</a:t>
            </a:fld>
            <a:endParaRPr lang="de-DE"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a:ln/>
        </p:spPr>
        <p:txBody>
          <a:bodyPr/>
          <a:lstStyle/>
          <a:p>
            <a:pPr fontAlgn="auto">
              <a:defRPr/>
            </a:pPr>
            <a:r>
              <a:rPr lang="en-US" sz="1300" dirty="0" smtClean="0"/>
              <a:t>The correct answer is C. Whenever you apply SPF, </a:t>
            </a:r>
            <a:r>
              <a:rPr lang="en-US" sz="1300" u="sng" dirty="0" smtClean="0"/>
              <a:t>eye protection is required. Be sure that your eye protection is well maintained and provides good visibility while applying the foam. </a:t>
            </a:r>
          </a:p>
          <a:p>
            <a:pPr eaLnBrk="1" hangingPunct="1">
              <a:defRPr/>
            </a:pPr>
            <a:endParaRPr lang="en-US" sz="1300" dirty="0"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684579F-F343-40B6-A097-8BBAA71B1BCB}" type="slidenum">
              <a:rPr lang="de-DE" smtClean="0">
                <a:latin typeface="Arial" charset="0"/>
              </a:rPr>
              <a:pPr>
                <a:defRPr/>
              </a:pPr>
              <a:t>22</a:t>
            </a:fld>
            <a:endParaRPr lang="de-DE"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a:ln/>
        </p:spPr>
        <p:txBody>
          <a:bodyPr/>
          <a:lstStyle/>
          <a:p>
            <a:pPr fontAlgn="auto">
              <a:defRPr/>
            </a:pPr>
            <a:r>
              <a:rPr lang="en-US" sz="1300" dirty="0" smtClean="0"/>
              <a:t>Which of the following is NOT a way to help avoid heat stress?</a:t>
            </a:r>
          </a:p>
          <a:p>
            <a:pPr fontAlgn="auto">
              <a:defRPr/>
            </a:pPr>
            <a:endParaRPr lang="en-US" sz="1300" dirty="0" smtClean="0"/>
          </a:p>
          <a:p>
            <a:pPr marL="239367" indent="-239367" fontAlgn="auto">
              <a:buFont typeface="Arial"/>
              <a:buAutoNum type="alphaUcPeriod"/>
              <a:defRPr/>
            </a:pPr>
            <a:r>
              <a:rPr lang="en-US" sz="1300" dirty="0" smtClean="0"/>
              <a:t>Provide adequate ventilation through the use of fans and by opening windows and doors. </a:t>
            </a:r>
          </a:p>
          <a:p>
            <a:pPr marL="239367" indent="-239367" fontAlgn="auto">
              <a:buFont typeface="Arial"/>
              <a:buAutoNum type="alphaUcPeriod"/>
              <a:defRPr/>
            </a:pPr>
            <a:r>
              <a:rPr lang="en-US" sz="1300" dirty="0" smtClean="0"/>
              <a:t>Drink plenty of beverages that contain alcohol or caffeine. </a:t>
            </a:r>
          </a:p>
          <a:p>
            <a:pPr marL="239367" indent="-239367" fontAlgn="auto">
              <a:buFont typeface="Arial"/>
              <a:buAutoNum type="alphaUcPeriod"/>
              <a:defRPr/>
            </a:pPr>
            <a:r>
              <a:rPr lang="en-US" sz="1300" dirty="0" smtClean="0"/>
              <a:t>Consider wearing a loose-fitting, hooded powered air-purifying respirator which can circulate cool air to the user. </a:t>
            </a:r>
          </a:p>
          <a:p>
            <a:pPr marL="239367" indent="-239367" fontAlgn="auto">
              <a:buFont typeface="Arial"/>
              <a:buAutoNum type="alphaUcPeriod"/>
              <a:defRPr/>
            </a:pPr>
            <a:r>
              <a:rPr lang="en-US" sz="1300" dirty="0" smtClean="0"/>
              <a:t>Schedule frequent rest periods in shaded or air conditioned areas.</a:t>
            </a:r>
          </a:p>
          <a:p>
            <a:pPr eaLnBrk="1" hangingPunct="1">
              <a:defRPr/>
            </a:pPr>
            <a:endParaRPr lang="en-US" sz="1300" dirty="0"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684579F-F343-40B6-A097-8BBAA71B1BCB}" type="slidenum">
              <a:rPr lang="de-DE" smtClean="0">
                <a:latin typeface="Arial" charset="0"/>
              </a:rPr>
              <a:pPr>
                <a:defRPr/>
              </a:pPr>
              <a:t>23</a:t>
            </a:fld>
            <a:endParaRPr lang="de-DE"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a:ln/>
        </p:spPr>
        <p:txBody>
          <a:bodyPr/>
          <a:lstStyle/>
          <a:p>
            <a:pPr fontAlgn="auto">
              <a:defRPr/>
            </a:pPr>
            <a:r>
              <a:rPr lang="en-US" sz="1300" dirty="0" smtClean="0"/>
              <a:t>The correct answer is B. </a:t>
            </a:r>
            <a:r>
              <a:rPr lang="en-US" sz="1300" u="sng" dirty="0" smtClean="0"/>
              <a:t>Avoid drinking beverages that contain alcohol or caffeine</a:t>
            </a:r>
            <a:r>
              <a:rPr lang="en-US" sz="1300" dirty="0" smtClean="0"/>
              <a:t>. However, it is a good idea to drink fluids often and before you are thirsty. </a:t>
            </a:r>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684579F-F343-40B6-A097-8BBAA71B1BCB}" type="slidenum">
              <a:rPr lang="de-DE" smtClean="0">
                <a:latin typeface="Arial" charset="0"/>
              </a:rPr>
              <a:pPr>
                <a:defRPr/>
              </a:pPr>
              <a:t>24</a:t>
            </a:fld>
            <a:endParaRPr lang="de-DE"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Narration: </a:t>
            </a:r>
          </a:p>
          <a:p>
            <a:pPr>
              <a:buFont typeface="Wingdings" pitchFamily="2" charset="2"/>
              <a:buNone/>
            </a:pPr>
            <a:r>
              <a:rPr lang="en-US" dirty="0" smtClean="0"/>
              <a:t>Congratulations.</a:t>
            </a:r>
            <a:r>
              <a:rPr lang="en-US" baseline="0" dirty="0" smtClean="0"/>
              <a:t> Y</a:t>
            </a:r>
            <a:r>
              <a:rPr lang="en-US" dirty="0" smtClean="0"/>
              <a:t>ou have completed Unit  14. This is the final Unit of</a:t>
            </a:r>
            <a:r>
              <a:rPr lang="en-US" baseline="0" dirty="0" smtClean="0"/>
              <a:t> </a:t>
            </a:r>
            <a:r>
              <a:rPr lang="en-US" dirty="0" smtClean="0"/>
              <a:t>the low</a:t>
            </a:r>
            <a:r>
              <a:rPr lang="en-US" baseline="0" dirty="0" smtClean="0"/>
              <a:t> pressure SPF training.</a:t>
            </a:r>
          </a:p>
          <a:p>
            <a:pPr>
              <a:buFont typeface="Wingdings" pitchFamily="2" charset="2"/>
              <a:buNone/>
            </a:pP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6154F1-0BDA-4BE6-8A6B-B568B432AA91}" type="slidenum">
              <a:rPr lang="de-DE" smtClean="0">
                <a:latin typeface="Arial" charset="0"/>
                <a:cs typeface="Arial" charset="0"/>
              </a:rPr>
              <a:pPr/>
              <a:t>25</a:t>
            </a:fld>
            <a:endParaRPr lang="de-DE"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smtClean="0"/>
              <a:t>Narration: </a:t>
            </a:r>
          </a:p>
          <a:p>
            <a:r>
              <a:rPr lang="en-US" sz="1200" dirty="0" smtClean="0"/>
              <a:t>In this unit, you will learn about other</a:t>
            </a:r>
            <a:r>
              <a:rPr lang="en-US" sz="1200" baseline="0" dirty="0" smtClean="0"/>
              <a:t> important safety considerations when using low pressure SPF products such as</a:t>
            </a:r>
            <a:r>
              <a:rPr lang="en-US" sz="1200" dirty="0" smtClean="0"/>
              <a:t>:</a:t>
            </a:r>
          </a:p>
          <a:p>
            <a:pPr eaLnBrk="1" hangingPunct="1">
              <a:spcBef>
                <a:spcPts val="600"/>
              </a:spcBef>
              <a:buFont typeface="Arial" pitchFamily="34" charset="0"/>
              <a:buChar char="•"/>
            </a:pPr>
            <a:r>
              <a:rPr lang="en-US" sz="1200" baseline="0" dirty="0" smtClean="0"/>
              <a:t> Working in confined spaces</a:t>
            </a:r>
          </a:p>
          <a:p>
            <a:pPr eaLnBrk="1" hangingPunct="1">
              <a:spcBef>
                <a:spcPts val="600"/>
              </a:spcBef>
              <a:buFont typeface="Arial" pitchFamily="34" charset="0"/>
              <a:buChar char="•"/>
            </a:pPr>
            <a:r>
              <a:rPr lang="en-US" sz="1200" baseline="0" dirty="0" smtClean="0"/>
              <a:t> Protecting yourself from slips and falls</a:t>
            </a:r>
          </a:p>
          <a:p>
            <a:pPr eaLnBrk="1" hangingPunct="1">
              <a:spcBef>
                <a:spcPts val="600"/>
              </a:spcBef>
              <a:buFont typeface="Arial" pitchFamily="34" charset="0"/>
              <a:buChar char="•"/>
            </a:pPr>
            <a:r>
              <a:rPr lang="en-US" sz="1200" baseline="0" dirty="0" smtClean="0"/>
              <a:t> Avoiding temperature stress</a:t>
            </a:r>
            <a:endParaRPr lang="en-US" sz="1200" dirty="0"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6C51B7-43C7-4B00-8ECA-9742E2AB0838}" type="slidenum">
              <a:rPr lang="de-DE" smtClean="0">
                <a:latin typeface="Arial" charset="0"/>
                <a:cs typeface="Arial" charset="0"/>
              </a:rPr>
              <a:pPr/>
              <a:t>3</a:t>
            </a:fld>
            <a:endParaRPr lang="de-DE"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5425ABD-2CA2-4E5D-A98F-9A96726EFE94}" type="slidenum">
              <a:rPr lang="de-DE" smtClean="0">
                <a:latin typeface="Arial" charset="0"/>
              </a:rPr>
              <a:pPr>
                <a:defRPr/>
              </a:pPr>
              <a:t>4</a:t>
            </a:fld>
            <a:endParaRPr lang="de-DE" smtClean="0">
              <a:latin typeface="Arial" charset="0"/>
            </a:endParaRPr>
          </a:p>
        </p:txBody>
      </p:sp>
      <p:sp>
        <p:nvSpPr>
          <p:cNvPr id="35843" name="Rectangle 2"/>
          <p:cNvSpPr>
            <a:spLocks noGrp="1" noRot="1" noChangeAspect="1" noChangeArrowheads="1" noTextEdit="1"/>
          </p:cNvSpPr>
          <p:nvPr>
            <p:ph type="sldImg"/>
          </p:nvPr>
        </p:nvSpPr>
        <p:spPr bwMode="auto">
          <a:xfrm>
            <a:off x="1270000" y="727075"/>
            <a:ext cx="4783138" cy="3587750"/>
          </a:xfrm>
          <a:noFill/>
          <a:ln cap="flat">
            <a:solidFill>
              <a:schemeClr val="tx1"/>
            </a:solidFill>
            <a:miter lim="800000"/>
            <a:headEnd/>
            <a:tailEnd/>
          </a:ln>
        </p:spPr>
      </p:sp>
      <p:sp>
        <p:nvSpPr>
          <p:cNvPr id="35844" name="Rectangle 3"/>
          <p:cNvSpPr>
            <a:spLocks noGrp="1" noChangeArrowheads="1"/>
          </p:cNvSpPr>
          <p:nvPr>
            <p:ph type="body" idx="1"/>
          </p:nvPr>
        </p:nvSpPr>
        <p:spPr bwMode="auto">
          <a:xfrm>
            <a:off x="976313" y="4559300"/>
            <a:ext cx="5362575" cy="4322763"/>
          </a:xfrm>
          <a:noFill/>
        </p:spPr>
        <p:txBody>
          <a:bodyPr wrap="square" lIns="95676" tIns="47838" rIns="95676" bIns="47838" numCol="1" anchor="t" anchorCtr="0" compatLnSpc="1">
            <a:prstTxWarp prst="textNoShape">
              <a:avLst/>
            </a:prstTxWarp>
          </a:bodyPr>
          <a:lstStyle/>
          <a:p>
            <a:pPr eaLnBrk="1" hangingPunct="1"/>
            <a:r>
              <a:rPr lang="en-US" dirty="0" smtClean="0"/>
              <a:t>Narration: </a:t>
            </a:r>
          </a:p>
          <a:p>
            <a:pPr eaLnBrk="1" hangingPunct="1"/>
            <a:r>
              <a:rPr lang="en-US" dirty="0" smtClean="0">
                <a:latin typeface="+mn-lt"/>
              </a:rPr>
              <a:t>In addition</a:t>
            </a:r>
            <a:r>
              <a:rPr lang="en-US" baseline="0" dirty="0" smtClean="0">
                <a:latin typeface="+mn-lt"/>
              </a:rPr>
              <a:t> to the safety guidance covered in the previous units, there are some additional considerations when working with low pressure spray polyurethane foam for weatherization projects. Air sealing and insulating may take place in confined or enclosed spaces, such as attics or crawlspaces. </a:t>
            </a:r>
          </a:p>
          <a:p>
            <a:pPr eaLnBrk="1" hangingPunct="1"/>
            <a:r>
              <a:rPr lang="en-US" sz="1200" b="0" noProof="0" dirty="0" smtClean="0">
                <a:solidFill>
                  <a:srgbClr val="254061"/>
                </a:solidFill>
                <a:latin typeface="+mn-lt"/>
                <a:cs typeface="Trebuchet MS"/>
              </a:rPr>
              <a:t>This can pose unique safety challenges.</a:t>
            </a:r>
            <a:r>
              <a:rPr lang="en-US" sz="1200" b="0" baseline="0" noProof="0" dirty="0" smtClean="0">
                <a:solidFill>
                  <a:srgbClr val="254061"/>
                </a:solidFill>
                <a:latin typeface="+mn-lt"/>
                <a:cs typeface="Trebuchet MS"/>
              </a:rPr>
              <a:t> Air movement is limited and therefore </a:t>
            </a:r>
            <a:r>
              <a:rPr lang="en-US" sz="1200" b="0" noProof="0" dirty="0" smtClean="0">
                <a:solidFill>
                  <a:srgbClr val="254061"/>
                </a:solidFill>
                <a:latin typeface="+mn-lt"/>
                <a:cs typeface="Trebuchet MS"/>
              </a:rPr>
              <a:t>SPF vapors may not dissipate as quickly.</a:t>
            </a:r>
          </a:p>
          <a:p>
            <a:pPr eaLnBrk="1" hangingPunct="1"/>
            <a:endParaRPr lang="en-US" dirty="0" smtClean="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5425ABD-2CA2-4E5D-A98F-9A96726EFE94}" type="slidenum">
              <a:rPr lang="de-DE" smtClean="0">
                <a:latin typeface="Arial" charset="0"/>
              </a:rPr>
              <a:pPr>
                <a:defRPr/>
              </a:pPr>
              <a:t>5</a:t>
            </a:fld>
            <a:endParaRPr lang="de-DE" smtClean="0">
              <a:latin typeface="Arial" charset="0"/>
            </a:endParaRPr>
          </a:p>
        </p:txBody>
      </p:sp>
      <p:sp>
        <p:nvSpPr>
          <p:cNvPr id="35843" name="Rectangle 2"/>
          <p:cNvSpPr>
            <a:spLocks noGrp="1" noRot="1" noChangeAspect="1" noChangeArrowheads="1" noTextEdit="1"/>
          </p:cNvSpPr>
          <p:nvPr>
            <p:ph type="sldImg"/>
          </p:nvPr>
        </p:nvSpPr>
        <p:spPr bwMode="auto">
          <a:xfrm>
            <a:off x="1270000" y="727075"/>
            <a:ext cx="4783138" cy="3587750"/>
          </a:xfrm>
          <a:noFill/>
          <a:ln cap="flat">
            <a:solidFill>
              <a:schemeClr val="tx1"/>
            </a:solidFill>
            <a:miter lim="800000"/>
            <a:headEnd/>
            <a:tailEnd/>
          </a:ln>
        </p:spPr>
      </p:sp>
      <p:sp>
        <p:nvSpPr>
          <p:cNvPr id="35844" name="Rectangle 3"/>
          <p:cNvSpPr>
            <a:spLocks noGrp="1" noChangeArrowheads="1"/>
          </p:cNvSpPr>
          <p:nvPr>
            <p:ph type="body" idx="1"/>
          </p:nvPr>
        </p:nvSpPr>
        <p:spPr bwMode="auto">
          <a:xfrm>
            <a:off x="976313" y="4559300"/>
            <a:ext cx="5362575" cy="4322763"/>
          </a:xfrm>
          <a:noFill/>
        </p:spPr>
        <p:txBody>
          <a:bodyPr wrap="square" lIns="95676" tIns="47838" rIns="95676" bIns="47838" numCol="1" anchor="t" anchorCtr="0" compatLnSpc="1">
            <a:prstTxWarp prst="textNoShape">
              <a:avLst/>
            </a:prstTxWarp>
          </a:bodyPr>
          <a:lstStyle/>
          <a:p>
            <a:pPr eaLnBrk="1" hangingPunct="1"/>
            <a:r>
              <a:rPr lang="en-US" dirty="0" smtClean="0"/>
              <a:t>Narration: </a:t>
            </a:r>
          </a:p>
          <a:p>
            <a:pPr eaLnBrk="1" hangingPunct="1"/>
            <a:r>
              <a:rPr lang="en-US" baseline="0" dirty="0" smtClean="0">
                <a:latin typeface="+mn-lt"/>
              </a:rPr>
              <a:t>Here are some considerations when working in confined spaces: </a:t>
            </a:r>
          </a:p>
          <a:p>
            <a:pPr eaLnBrk="1" hangingPunct="1">
              <a:buFont typeface="Arial" pitchFamily="34" charset="0"/>
              <a:buChar char="•"/>
            </a:pPr>
            <a:r>
              <a:rPr lang="en-US" baseline="0" dirty="0" smtClean="0">
                <a:latin typeface="+mn-lt"/>
              </a:rPr>
              <a:t> Always refer to the instructions and the Safety Data Sheet for the low pressure product with which you are working. Follow all safety guidance. </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latin typeface="+mn-lt"/>
              </a:rPr>
              <a:t> </a:t>
            </a:r>
            <a:r>
              <a:rPr lang="en-US" dirty="0" smtClean="0">
                <a:latin typeface="+mn-lt"/>
              </a:rPr>
              <a:t>Use best efforts to ventilate when working in a confined</a:t>
            </a:r>
            <a:r>
              <a:rPr lang="en-US" baseline="0" dirty="0" smtClean="0">
                <a:latin typeface="+mn-lt"/>
              </a:rPr>
              <a:t> space, such as an attic or crawlspace</a:t>
            </a:r>
            <a:r>
              <a:rPr lang="en-US" dirty="0" smtClean="0">
                <a:latin typeface="+mn-lt"/>
              </a:rPr>
              <a:t>. This may include the use</a:t>
            </a:r>
            <a:r>
              <a:rPr lang="en-US" baseline="0" dirty="0" smtClean="0">
                <a:latin typeface="+mn-lt"/>
              </a:rPr>
              <a:t> </a:t>
            </a:r>
            <a:r>
              <a:rPr lang="en-US" dirty="0" smtClean="0">
                <a:latin typeface="+mn-lt"/>
              </a:rPr>
              <a:t>of fans to move</a:t>
            </a:r>
            <a:r>
              <a:rPr lang="en-US" baseline="0" dirty="0" smtClean="0">
                <a:latin typeface="+mn-lt"/>
              </a:rPr>
              <a:t> vapor away from the applicator. Vent fan exhaust to unoccupied areas. </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baseline="0" dirty="0" smtClean="0">
                <a:solidFill>
                  <a:srgbClr val="002060"/>
                </a:solidFill>
                <a:latin typeface="+mn-lt"/>
                <a:ea typeface="Trebuchet MS" pitchFamily="34" charset="0"/>
                <a:cs typeface="Trebuchet MS" pitchFamily="34" charset="0"/>
              </a:rPr>
              <a:t> S</a:t>
            </a:r>
            <a:r>
              <a:rPr lang="en-US" sz="1200" dirty="0" smtClean="0">
                <a:solidFill>
                  <a:srgbClr val="002060"/>
                </a:solidFill>
                <a:latin typeface="+mn-lt"/>
                <a:ea typeface="Trebuchet MS" pitchFamily="34" charset="0"/>
                <a:cs typeface="Trebuchet MS" pitchFamily="34" charset="0"/>
              </a:rPr>
              <a:t>pray two-component low pressure SPF while wearing proper personal protective equipment</a:t>
            </a:r>
            <a:r>
              <a:rPr lang="en-US" sz="1200" baseline="0" dirty="0" smtClean="0">
                <a:solidFill>
                  <a:srgbClr val="002060"/>
                </a:solidFill>
                <a:latin typeface="+mn-lt"/>
                <a:ea typeface="Trebuchet MS" pitchFamily="34" charset="0"/>
                <a:cs typeface="Trebuchet MS" pitchFamily="34" charset="0"/>
              </a:rPr>
              <a:t>, including an approved respirator. </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sz="1200" baseline="0" dirty="0" smtClean="0">
                <a:solidFill>
                  <a:srgbClr val="002060"/>
                </a:solidFill>
                <a:latin typeface="+mn-lt"/>
              </a:rPr>
              <a:t> And keep entry and exit points free of equipment and debris so they remain accessible. </a:t>
            </a:r>
          </a:p>
          <a:p>
            <a:pPr marL="0" marR="0" indent="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dirty="0" smtClean="0">
              <a:latin typeface="+mn-lt"/>
            </a:endParaRPr>
          </a:p>
          <a:p>
            <a:pPr eaLnBrk="1" hangingPunct="1"/>
            <a:endParaRPr lang="en-US" dirty="0" smtClean="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5425ABD-2CA2-4E5D-A98F-9A96726EFE94}" type="slidenum">
              <a:rPr lang="de-DE" smtClean="0">
                <a:latin typeface="Arial" charset="0"/>
              </a:rPr>
              <a:pPr>
                <a:defRPr/>
              </a:pPr>
              <a:t>6</a:t>
            </a:fld>
            <a:endParaRPr lang="de-DE" smtClean="0">
              <a:latin typeface="Arial" charset="0"/>
            </a:endParaRPr>
          </a:p>
        </p:txBody>
      </p:sp>
      <p:sp>
        <p:nvSpPr>
          <p:cNvPr id="35843" name="Rectangle 2"/>
          <p:cNvSpPr>
            <a:spLocks noGrp="1" noRot="1" noChangeAspect="1" noChangeArrowheads="1" noTextEdit="1"/>
          </p:cNvSpPr>
          <p:nvPr>
            <p:ph type="sldImg"/>
          </p:nvPr>
        </p:nvSpPr>
        <p:spPr bwMode="auto">
          <a:xfrm>
            <a:off x="1270000" y="727075"/>
            <a:ext cx="4783138" cy="3587750"/>
          </a:xfrm>
          <a:noFill/>
          <a:ln cap="flat">
            <a:solidFill>
              <a:schemeClr val="tx1"/>
            </a:solidFill>
            <a:miter lim="800000"/>
            <a:headEnd/>
            <a:tailEnd/>
          </a:ln>
        </p:spPr>
      </p:sp>
      <p:sp>
        <p:nvSpPr>
          <p:cNvPr id="35844" name="Rectangle 3"/>
          <p:cNvSpPr>
            <a:spLocks noGrp="1" noChangeArrowheads="1"/>
          </p:cNvSpPr>
          <p:nvPr>
            <p:ph type="body" idx="1"/>
          </p:nvPr>
        </p:nvSpPr>
        <p:spPr bwMode="auto">
          <a:xfrm>
            <a:off x="976313" y="4559300"/>
            <a:ext cx="5362575" cy="4322763"/>
          </a:xfrm>
          <a:noFill/>
        </p:spPr>
        <p:txBody>
          <a:bodyPr wrap="square" lIns="95676" tIns="47838" rIns="95676" bIns="47838" numCol="1" anchor="t" anchorCtr="0" compatLnSpc="1">
            <a:prstTxWarp prst="textNoShape">
              <a:avLst/>
            </a:prstTxWarp>
          </a:bodyPr>
          <a:lstStyle/>
          <a:p>
            <a:pPr eaLnBrk="1" hangingPunct="1"/>
            <a:r>
              <a:rPr lang="en-US" dirty="0" smtClean="0"/>
              <a:t>Narration: </a:t>
            </a:r>
          </a:p>
          <a:p>
            <a:pPr eaLnBrk="1" hangingPunct="1"/>
            <a:r>
              <a:rPr lang="en-US" sz="1200" dirty="0" smtClean="0">
                <a:solidFill>
                  <a:srgbClr val="093678"/>
                </a:solidFill>
                <a:latin typeface="+mn-lt"/>
              </a:rPr>
              <a:t>Confined space hazards for typical low pressure SPF weatherization applications are addressed by the </a:t>
            </a:r>
            <a:r>
              <a:rPr lang="en-US" sz="1200" dirty="0" smtClean="0">
                <a:solidFill>
                  <a:srgbClr val="093678"/>
                </a:solidFill>
                <a:latin typeface="+mn-lt"/>
                <a:cs typeface="Trebuchet MS"/>
              </a:rPr>
              <a:t>Occupational Health and Safety Administration </a:t>
            </a:r>
            <a:r>
              <a:rPr lang="en-US" sz="1200" dirty="0" smtClean="0">
                <a:solidFill>
                  <a:srgbClr val="093678"/>
                </a:solidFill>
                <a:latin typeface="+mn-lt"/>
              </a:rPr>
              <a:t>in specific standards for the </a:t>
            </a:r>
            <a:r>
              <a:rPr lang="en-US" sz="1200" smtClean="0">
                <a:solidFill>
                  <a:srgbClr val="093678"/>
                </a:solidFill>
                <a:latin typeface="+mn-lt"/>
              </a:rPr>
              <a:t>construction industry</a:t>
            </a:r>
            <a:r>
              <a:rPr lang="en-US" sz="1200" baseline="0" smtClean="0">
                <a:solidFill>
                  <a:srgbClr val="093678"/>
                </a:solidFill>
                <a:latin typeface="+mn-lt"/>
              </a:rPr>
              <a:t> under </a:t>
            </a:r>
            <a:r>
              <a:rPr lang="en-US" sz="1200" dirty="0" smtClean="0">
                <a:solidFill>
                  <a:srgbClr val="093678"/>
                </a:solidFill>
                <a:latin typeface="+mn-lt"/>
              </a:rPr>
              <a:t>29 </a:t>
            </a:r>
            <a:r>
              <a:rPr lang="en-US" sz="1200" smtClean="0">
                <a:solidFill>
                  <a:srgbClr val="093678"/>
                </a:solidFill>
                <a:latin typeface="+mn-lt"/>
              </a:rPr>
              <a:t>CFR 1926.21.</a:t>
            </a:r>
            <a:endParaRPr lang="en-US" sz="1200" dirty="0" smtClean="0">
              <a:solidFill>
                <a:srgbClr val="093678"/>
              </a:solidFill>
              <a:latin typeface="+mn-lt"/>
            </a:endParaRPr>
          </a:p>
          <a:p>
            <a:pPr lvl="0" defTabSz="457200" fontAlgn="auto">
              <a:lnSpc>
                <a:spcPct val="120000"/>
              </a:lnSpc>
              <a:spcBef>
                <a:spcPts val="0"/>
              </a:spcBef>
              <a:spcAft>
                <a:spcPts val="0"/>
              </a:spcAft>
              <a:defRPr/>
            </a:pPr>
            <a:endParaRPr lang="en-US" sz="1200" dirty="0" smtClean="0">
              <a:solidFill>
                <a:srgbClr val="254061"/>
              </a:solidFill>
              <a:latin typeface="+mn-lt"/>
              <a:cs typeface="Trebuchet MS"/>
            </a:endParaRPr>
          </a:p>
          <a:p>
            <a:pPr lvl="0" defTabSz="457200" fontAlgn="auto">
              <a:lnSpc>
                <a:spcPct val="120000"/>
              </a:lnSpc>
              <a:spcBef>
                <a:spcPts val="0"/>
              </a:spcBef>
              <a:spcAft>
                <a:spcPts val="0"/>
              </a:spcAft>
              <a:defRPr/>
            </a:pPr>
            <a:r>
              <a:rPr lang="en-US" sz="1200" dirty="0" smtClean="0">
                <a:solidFill>
                  <a:srgbClr val="254061"/>
                </a:solidFill>
                <a:latin typeface="+mn-lt"/>
                <a:cs typeface="Trebuchet MS"/>
              </a:rPr>
              <a:t>For more information</a:t>
            </a:r>
            <a:r>
              <a:rPr lang="en-US" sz="1200" baseline="0" dirty="0" smtClean="0">
                <a:solidFill>
                  <a:srgbClr val="254061"/>
                </a:solidFill>
                <a:latin typeface="+mn-lt"/>
                <a:cs typeface="Trebuchet MS"/>
              </a:rPr>
              <a:t> and </a:t>
            </a:r>
            <a:r>
              <a:rPr lang="en-US" sz="1200" dirty="0" smtClean="0">
                <a:solidFill>
                  <a:srgbClr val="254061"/>
                </a:solidFill>
                <a:latin typeface="+mn-lt"/>
                <a:cs typeface="Trebuchet MS"/>
              </a:rPr>
              <a:t>resources, visit OSHA’s website. </a:t>
            </a:r>
            <a:endParaRPr lang="en-US" sz="1400" b="1" dirty="0" smtClean="0">
              <a:solidFill>
                <a:srgbClr val="254061"/>
              </a:solidFill>
              <a:latin typeface="+mn-lt"/>
              <a:cs typeface="Trebuchet M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Narration:</a:t>
            </a:r>
          </a:p>
          <a:p>
            <a:r>
              <a:rPr lang="en-US" sz="1200" dirty="0" smtClean="0"/>
              <a:t>Another</a:t>
            </a:r>
            <a:r>
              <a:rPr lang="en-US" sz="1200" baseline="0" dirty="0" smtClean="0"/>
              <a:t> consideration when applying low pressure SPF is the potential for injury due to slips and falls. </a:t>
            </a:r>
            <a:r>
              <a:rPr lang="en-US" sz="1200" dirty="0" smtClean="0"/>
              <a:t>In fact, according to OSHA citing</a:t>
            </a:r>
            <a:r>
              <a:rPr lang="en-US" sz="1200" baseline="0" dirty="0" smtClean="0"/>
              <a:t> Bureau of Labor Statistics or BLS</a:t>
            </a:r>
            <a:r>
              <a:rPr lang="en-US" sz="1200" dirty="0" smtClean="0"/>
              <a:t>, falls are the most frequent cause of fatalities at construction sites and annually account for one of every three construction-related deaths.* According to</a:t>
            </a:r>
            <a:r>
              <a:rPr lang="en-US" sz="1200" baseline="0" dirty="0" smtClean="0"/>
              <a:t> 2010 f</a:t>
            </a:r>
            <a:r>
              <a:rPr lang="en-US" sz="1200" dirty="0" smtClean="0"/>
              <a:t>atality data from the BLS, 751 construction workers died</a:t>
            </a:r>
            <a:r>
              <a:rPr lang="en-US" sz="1200" baseline="0" dirty="0" smtClean="0"/>
              <a:t> on the job, with 35% of those fatalities from </a:t>
            </a:r>
            <a:r>
              <a:rPr lang="en-US" sz="1200" dirty="0" smtClean="0"/>
              <a:t>falls.**</a:t>
            </a:r>
          </a:p>
          <a:p>
            <a:endParaRPr lang="en-US" sz="1000" baseline="0" dirty="0" smtClean="0"/>
          </a:p>
          <a:p>
            <a:r>
              <a:rPr lang="en-US" sz="900" baseline="0" dirty="0" smtClean="0"/>
              <a:t>References listed below for statistics. </a:t>
            </a:r>
            <a:endParaRPr lang="en-US" sz="900" dirty="0" smtClean="0"/>
          </a:p>
          <a:p>
            <a:r>
              <a:rPr lang="en-US" sz="900" dirty="0" smtClean="0"/>
              <a:t>* http://www.osha.gov/doc/falls/preventingfalls.html</a:t>
            </a:r>
          </a:p>
          <a:p>
            <a:r>
              <a:rPr lang="en-US" sz="900" dirty="0" smtClean="0"/>
              <a:t>** http://www.osha.gov/SLTC/fallprotection/construction.html</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sz="1200" dirty="0"/>
          </a:p>
        </p:txBody>
      </p:sp>
      <p:sp>
        <p:nvSpPr>
          <p:cNvPr id="4" name="Slide Number Placeholder 3"/>
          <p:cNvSpPr>
            <a:spLocks noGrp="1"/>
          </p:cNvSpPr>
          <p:nvPr>
            <p:ph type="sldNum" sz="quarter" idx="10"/>
          </p:nvPr>
        </p:nvSpPr>
        <p:spPr/>
        <p:txBody>
          <a:bodyPr/>
          <a:lstStyle/>
          <a:p>
            <a:pPr>
              <a:defRPr/>
            </a:pPr>
            <a:fld id="{D0ED4D9C-8185-49E3-A892-91BAA8CBA3CE}"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Narration: </a:t>
            </a:r>
          </a:p>
          <a:p>
            <a:r>
              <a:rPr lang="en-US" sz="1200" dirty="0" smtClean="0"/>
              <a:t>Sometime</a:t>
            </a:r>
            <a:r>
              <a:rPr lang="en-US" sz="1200" baseline="0" dirty="0" smtClean="0"/>
              <a:t>s a weatherization project may require you to apply the foam in an elevated location.  </a:t>
            </a:r>
          </a:p>
          <a:p>
            <a:r>
              <a:rPr lang="en-US" sz="1200" baseline="0" dirty="0" smtClean="0"/>
              <a:t>Potential injuries from slips and falls can occur from unsafe work practices. Examples could include use of an elevated work platform, such as scaffolding or a ladder, that is poorly constructed or used incorrectly.  </a:t>
            </a:r>
          </a:p>
          <a:p>
            <a:r>
              <a:rPr lang="en-US" sz="1200" baseline="0" dirty="0" smtClean="0"/>
              <a:t>Also, a worksite that is cluttered with debris can create tripping hazards. It is important to take steps to minimize the risk.  </a:t>
            </a:r>
          </a:p>
          <a:p>
            <a:endParaRPr lang="en-US" sz="1200" dirty="0"/>
          </a:p>
        </p:txBody>
      </p:sp>
      <p:sp>
        <p:nvSpPr>
          <p:cNvPr id="4" name="Slide Number Placeholder 3"/>
          <p:cNvSpPr>
            <a:spLocks noGrp="1"/>
          </p:cNvSpPr>
          <p:nvPr>
            <p:ph type="sldNum" sz="quarter" idx="10"/>
          </p:nvPr>
        </p:nvSpPr>
        <p:spPr/>
        <p:txBody>
          <a:bodyPr/>
          <a:lstStyle/>
          <a:p>
            <a:pPr>
              <a:defRPr/>
            </a:pPr>
            <a:fld id="{D0ED4D9C-8185-49E3-A892-91BAA8CBA3CE}"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Narration: </a:t>
            </a:r>
          </a:p>
          <a:p>
            <a:r>
              <a:rPr lang="en-US" sz="1200" dirty="0" smtClean="0"/>
              <a:t>Here are some considerations to help prevent potential slips and falls</a:t>
            </a:r>
            <a:r>
              <a:rPr lang="en-US" sz="1200" baseline="0" dirty="0" smtClean="0"/>
              <a:t> on the jobsite:</a:t>
            </a:r>
          </a:p>
          <a:p>
            <a:pPr>
              <a:buFont typeface="Arial" pitchFamily="34" charset="0"/>
              <a:buChar char="•"/>
            </a:pPr>
            <a:r>
              <a:rPr lang="en-US" sz="1200" b="0" dirty="0" smtClean="0"/>
              <a:t> Ladders and scaffolding must be constructed and used in accordance with current OSHA standards.</a:t>
            </a:r>
          </a:p>
          <a:p>
            <a:pPr>
              <a:buFont typeface="Arial" pitchFamily="34" charset="0"/>
              <a:buChar char="•"/>
            </a:pPr>
            <a:r>
              <a:rPr lang="en-US" sz="1200" b="0" dirty="0" smtClean="0"/>
              <a:t> All elevated work must comply with OSHA fall protection requirements.</a:t>
            </a:r>
          </a:p>
          <a:p>
            <a:pPr>
              <a:buFont typeface="Arial" pitchFamily="34" charset="0"/>
              <a:buChar char="•"/>
            </a:pPr>
            <a:r>
              <a:rPr lang="en-US" sz="1200" b="0" dirty="0" smtClean="0"/>
              <a:t> Keep the worksite clean and free of tripping hazards.</a:t>
            </a:r>
          </a:p>
          <a:p>
            <a:pPr>
              <a:buFont typeface="Arial" pitchFamily="34" charset="0"/>
              <a:buChar char="•"/>
            </a:pPr>
            <a:r>
              <a:rPr lang="en-US" sz="1200" b="0" dirty="0" smtClean="0"/>
              <a:t> And be observant. Watch for potential slip and fall hazards and take preventative action. </a:t>
            </a:r>
            <a:endParaRPr lang="en-US" sz="1200" dirty="0"/>
          </a:p>
        </p:txBody>
      </p:sp>
      <p:sp>
        <p:nvSpPr>
          <p:cNvPr id="4" name="Slide Number Placeholder 3"/>
          <p:cNvSpPr>
            <a:spLocks noGrp="1"/>
          </p:cNvSpPr>
          <p:nvPr>
            <p:ph type="sldNum" sz="quarter" idx="10"/>
          </p:nvPr>
        </p:nvSpPr>
        <p:spPr/>
        <p:txBody>
          <a:bodyPr/>
          <a:lstStyle/>
          <a:p>
            <a:pPr>
              <a:defRPr/>
            </a:pPr>
            <a:fld id="{D0ED4D9C-8185-49E3-A892-91BAA8CBA3CE}"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2" cstate="email">
            <a:extLst>
              <a:ext uri="{28A0092B-C50C-407E-A947-70E740481C1C}">
                <a14:useLocalDpi xmlns:a14="http://schemas.microsoft.com/office/drawing/2010/main"/>
              </a:ext>
            </a:extLst>
          </a:blip>
          <a:srcRect b="14514"/>
          <a:stretch>
            <a:fillRect/>
          </a:stretch>
        </p:blipFill>
        <p:spPr bwMode="auto">
          <a:xfrm>
            <a:off x="0" y="-4763"/>
            <a:ext cx="9144000" cy="5872163"/>
          </a:xfrm>
          <a:prstGeom prst="rect">
            <a:avLst/>
          </a:prstGeom>
          <a:noFill/>
          <a:ln w="9525">
            <a:noFill/>
            <a:miter lim="800000"/>
            <a:headEnd/>
            <a:tailEnd/>
          </a:ln>
        </p:spPr>
      </p:pic>
      <p:pic>
        <p:nvPicPr>
          <p:cNvPr id="5" name="Picture 7" descr="CPI_Vert.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
        <p:nvSpPr>
          <p:cNvPr id="3074" name="Rectangle 2"/>
          <p:cNvSpPr>
            <a:spLocks noGrp="1" noChangeArrowheads="1"/>
          </p:cNvSpPr>
          <p:nvPr>
            <p:ph type="ctrTitle"/>
          </p:nvPr>
        </p:nvSpPr>
        <p:spPr>
          <a:xfrm>
            <a:off x="2057400" y="990600"/>
            <a:ext cx="6781800" cy="1012825"/>
          </a:xfrm>
        </p:spPr>
        <p:txBody>
          <a:bodyPr/>
          <a:lstStyle>
            <a:lvl1pPr>
              <a:defRPr sz="3200" b="0">
                <a:solidFill>
                  <a:srgbClr val="093678"/>
                </a:solidFill>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2438400" y="2209800"/>
            <a:ext cx="6400800" cy="838200"/>
          </a:xfrm>
          <a:prstGeom prst="rect">
            <a:avLst/>
          </a:prstGeom>
        </p:spPr>
        <p:txBody>
          <a:bodyPr/>
          <a:lstStyle>
            <a:lvl1pPr marL="0" indent="0" algn="r">
              <a:buFontTx/>
              <a:buNone/>
              <a:defRPr sz="2400">
                <a:solidFill>
                  <a:schemeClr val="bg2"/>
                </a:solidFill>
              </a:defRPr>
            </a:lvl1pPr>
          </a:lstStyle>
          <a:p>
            <a:r>
              <a:rPr lang="en-US" dirty="0" smtClean="0"/>
              <a:t>Click to edit Master subtitle style</a:t>
            </a:r>
            <a:endParaRPr lang="en-US" dirty="0"/>
          </a:p>
        </p:txBody>
      </p:sp>
      <p:sp>
        <p:nvSpPr>
          <p:cNvPr id="6" name="Rectangle 4"/>
          <p:cNvSpPr>
            <a:spLocks noGrp="1" noChangeArrowheads="1"/>
          </p:cNvSpPr>
          <p:nvPr>
            <p:ph type="dt" sz="half" idx="10"/>
          </p:nvPr>
        </p:nvSpPr>
        <p:spPr bwMode="auto">
          <a:xfrm>
            <a:off x="6705600" y="3619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cs typeface="Arial" pitchFamily="34" charset="0"/>
              </a:defRPr>
            </a:lvl1pPr>
          </a:lstStyle>
          <a:p>
            <a:pPr>
              <a:defRPr/>
            </a:pPr>
            <a:endParaRPr lang="en-US" dirty="0"/>
          </a:p>
        </p:txBody>
      </p:sp>
      <p:sp>
        <p:nvSpPr>
          <p:cNvPr id="7" name="Footer Placeholder 6"/>
          <p:cNvSpPr>
            <a:spLocks noGrp="1" noChangeArrowheads="1"/>
          </p:cNvSpPr>
          <p:nvPr>
            <p:ph type="ftr" sz="quarter" idx="11"/>
          </p:nvPr>
        </p:nvSpPr>
        <p:spPr bwMode="auto">
          <a:xfrm>
            <a:off x="0" y="6381750"/>
            <a:ext cx="91440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cs typeface="Arial" pitchFamily="34" charset="0"/>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a:off x="3914775" y="2322513"/>
            <a:ext cx="4835525" cy="1587"/>
          </a:xfrm>
          <a:prstGeom prst="line">
            <a:avLst/>
          </a:prstGeom>
          <a:ln>
            <a:solidFill>
              <a:srgbClr val="E17D36"/>
            </a:solidFill>
          </a:ln>
          <a:effectLst/>
        </p:spPr>
        <p:style>
          <a:lnRef idx="2">
            <a:schemeClr val="accent1"/>
          </a:lnRef>
          <a:fillRef idx="0">
            <a:schemeClr val="accent1"/>
          </a:fillRef>
          <a:effectRef idx="1">
            <a:schemeClr val="accent1"/>
          </a:effectRef>
          <a:fontRef idx="minor">
            <a:schemeClr val="tx1"/>
          </a:fontRef>
        </p:style>
      </p:cxnSp>
      <p:pic>
        <p:nvPicPr>
          <p:cNvPr id="6" name="Picture 4"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sp>
        <p:nvSpPr>
          <p:cNvPr id="10" name="Title 1"/>
          <p:cNvSpPr>
            <a:spLocks noGrp="1"/>
          </p:cNvSpPr>
          <p:nvPr>
            <p:ph type="title"/>
          </p:nvPr>
        </p:nvSpPr>
        <p:spPr>
          <a:xfrm>
            <a:off x="3915364" y="546101"/>
            <a:ext cx="4834936" cy="1714500"/>
          </a:xfrm>
          <a:prstGeom prst="rect">
            <a:avLst/>
          </a:prstGeom>
        </p:spPr>
        <p:txBody>
          <a:bodyPr anchor="b">
            <a:normAutofit/>
          </a:bodyPr>
          <a:lstStyle>
            <a:lvl1pPr algn="l">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11" name="Content Placeholder 2"/>
          <p:cNvSpPr>
            <a:spLocks noGrp="1"/>
          </p:cNvSpPr>
          <p:nvPr>
            <p:ph idx="1"/>
          </p:nvPr>
        </p:nvSpPr>
        <p:spPr>
          <a:xfrm>
            <a:off x="3915364" y="2552700"/>
            <a:ext cx="4834936" cy="40513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676400" y="381000"/>
            <a:ext cx="6400800" cy="533400"/>
          </a:xfrm>
          <a:prstGeom prst="rect">
            <a:avLst/>
          </a:prstGeom>
          <a:noFill/>
          <a:ln w="9525">
            <a:noFill/>
            <a:miter lim="800000"/>
            <a:headEnd/>
            <a:tailEnd/>
          </a:ln>
        </p:spPr>
        <p:txBody>
          <a:bodyPr/>
          <a:lstStyle>
            <a:lvl1pPr>
              <a:defRPr sz="2800"/>
            </a:lvl1pPr>
          </a:lstStyle>
          <a:p>
            <a:pPr lvl="0"/>
            <a:r>
              <a:rPr lang="en-US" dirty="0" smtClean="0"/>
              <a:t>Click to edit Master title style</a:t>
            </a:r>
          </a:p>
        </p:txBody>
      </p:sp>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p>
            <a:pPr lvl="0"/>
            <a:r>
              <a:rPr lang="en-US" noProof="0" dirty="0" smtClean="0"/>
              <a:t>Click to edit Master text styles</a:t>
            </a:r>
          </a:p>
          <a:p>
            <a:pPr lvl="1"/>
            <a:r>
              <a:rPr lang="en-US" noProof="0" dirty="0" smtClean="0"/>
              <a:t>Second level</a:t>
            </a:r>
          </a:p>
        </p:txBody>
      </p:sp>
      <p:sp>
        <p:nvSpPr>
          <p:cNvPr id="4" name="Rectangle 6"/>
          <p:cNvSpPr>
            <a:spLocks noGrp="1" noChangeArrowheads="1"/>
          </p:cNvSpPr>
          <p:nvPr>
            <p:ph type="sldNum" sz="quarter" idx="10"/>
          </p:nvPr>
        </p:nvSpPr>
        <p:spPr>
          <a:xfrm>
            <a:off x="0" y="6324600"/>
            <a:ext cx="9144000" cy="533400"/>
          </a:xfrm>
          <a:prstGeom prst="rect">
            <a:avLst/>
          </a:prstGeom>
        </p:spPr>
        <p:txBody>
          <a:bodyPr/>
          <a:lstStyle>
            <a:lvl1pPr>
              <a:defRPr/>
            </a:lvl1pPr>
          </a:lstStyle>
          <a:p>
            <a:pPr>
              <a:defRPr/>
            </a:pPr>
            <a:fld id="{25C5CF3F-1DA0-4DAE-A2D2-060F7CD998F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1676400" y="381000"/>
            <a:ext cx="6400800" cy="533400"/>
          </a:xfrm>
          <a:prstGeom prst="rect">
            <a:avLst/>
          </a:prstGeom>
          <a:noFill/>
          <a:ln w="9525">
            <a:noFill/>
            <a:miter lim="800000"/>
            <a:headEnd/>
            <a:tailEnd/>
          </a:ln>
        </p:spPr>
        <p:txBody>
          <a:bodyPr/>
          <a:lstStyle>
            <a:lvl1pPr>
              <a:defRPr sz="2800"/>
            </a:lvl1pPr>
          </a:lstStyle>
          <a:p>
            <a:pPr lvl="0"/>
            <a:r>
              <a:rPr lang="en-US" dirty="0" smtClean="0"/>
              <a:t>Click to edit Master title style</a:t>
            </a:r>
          </a:p>
        </p:txBody>
      </p:sp>
      <p:sp>
        <p:nvSpPr>
          <p:cNvPr id="6" name="Rectangle 3"/>
          <p:cNvSpPr>
            <a:spLocks noGrp="1" noChangeArrowheads="1"/>
          </p:cNvSpPr>
          <p:nvPr>
            <p:ph idx="1"/>
          </p:nvPr>
        </p:nvSpPr>
        <p:spPr bwMode="auto">
          <a:xfrm>
            <a:off x="762000" y="1524000"/>
            <a:ext cx="7543800" cy="3840163"/>
          </a:xfrm>
          <a:prstGeom prst="rect">
            <a:avLst/>
          </a:prstGeom>
          <a:noFill/>
          <a:ln w="9525">
            <a:noFill/>
            <a:miter lim="800000"/>
            <a:headEnd/>
            <a:tailEnd/>
          </a:ln>
        </p:spPr>
        <p:txBody>
          <a:bodyPr/>
          <a:lstStyle>
            <a:lvl1pPr>
              <a:defRPr>
                <a:solidFill>
                  <a:srgbClr val="093678"/>
                </a:solidFill>
              </a:defRPr>
            </a:lvl1pPr>
          </a:lstStyle>
          <a:p>
            <a:pPr lvl="0"/>
            <a:r>
              <a:rPr lang="en-US" noProof="0" dirty="0"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3A832009-8501-49E8-AFD2-2468323BBF3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2" descr="LL-small.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6" name="Straight Connector 5"/>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pic>
        <p:nvPicPr>
          <p:cNvPr id="7" name="Picture 7" descr="CPI_Vert.JPG"/>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0"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12"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cxnSp>
        <p:nvCxnSpPr>
          <p:cNvPr id="5" name="Straight Connector 4"/>
          <p:cNvCxnSpPr/>
          <p:nvPr/>
        </p:nvCxnSpPr>
        <p:spPr>
          <a:xfrm rot="10800000" flipV="1">
            <a:off x="457200" y="1431925"/>
            <a:ext cx="8305800" cy="15875"/>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3" name="Title 1"/>
          <p:cNvSpPr>
            <a:spLocks noGrp="1"/>
          </p:cNvSpPr>
          <p:nvPr>
            <p:ph type="title"/>
          </p:nvPr>
        </p:nvSpPr>
        <p:spPr>
          <a:xfrm>
            <a:off x="457200" y="218112"/>
            <a:ext cx="7162800" cy="1143000"/>
          </a:xfrm>
          <a:prstGeom prst="rect">
            <a:avLst/>
          </a:prstGeom>
        </p:spPr>
        <p:txBody>
          <a:bodyPr anchor="b" anchorCtr="0">
            <a:normAutofit/>
          </a:bodyPr>
          <a:lstStyle>
            <a:lvl1pPr algn="l">
              <a:lnSpc>
                <a:spcPct val="80000"/>
              </a:lnSpc>
              <a:buFont typeface="Arial"/>
              <a:buNone/>
              <a:defRPr sz="3600" b="1" i="0" u="none" kern="700" spc="-50">
                <a:solidFill>
                  <a:srgbClr val="24366A"/>
                </a:solidFill>
                <a:latin typeface="Trebuchet MS"/>
                <a:cs typeface="Trebuchet MS"/>
              </a:defRPr>
            </a:lvl1pPr>
          </a:lstStyle>
          <a:p>
            <a:r>
              <a:rPr lang="en-US" smtClean="0"/>
              <a:t>Click to edit Master title style</a:t>
            </a:r>
            <a:endParaRPr lang="en-US" dirty="0"/>
          </a:p>
        </p:txBody>
      </p:sp>
      <p:sp>
        <p:nvSpPr>
          <p:cNvPr id="4" name="Content Placeholder 2"/>
          <p:cNvSpPr>
            <a:spLocks noGrp="1"/>
          </p:cNvSpPr>
          <p:nvPr>
            <p:ph idx="1"/>
          </p:nvPr>
        </p:nvSpPr>
        <p:spPr>
          <a:xfrm>
            <a:off x="457200" y="1676401"/>
            <a:ext cx="8229600" cy="4343400"/>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a:cs typeface="Trebuchet MS"/>
              </a:defRPr>
            </a:lvl1pPr>
            <a:lvl2pPr algn="l">
              <a:buFont typeface="Arial"/>
              <a:buChar char="•"/>
              <a:defRPr sz="1600">
                <a:solidFill>
                  <a:srgbClr val="254061"/>
                </a:solidFill>
                <a:latin typeface="Trebuchet MS"/>
                <a:cs typeface="Trebuchet MS"/>
              </a:defRPr>
            </a:lvl2pPr>
            <a:lvl3pPr algn="l">
              <a:buFont typeface="Arial"/>
              <a:buChar char="•"/>
              <a:defRPr sz="1400">
                <a:solidFill>
                  <a:srgbClr val="254061"/>
                </a:solidFill>
                <a:latin typeface="Trebuchet MS"/>
                <a:cs typeface="Trebuchet MS"/>
              </a:defRPr>
            </a:lvl3pPr>
            <a:lvl4pPr algn="l">
              <a:buFont typeface="Arial"/>
              <a:buChar char="•"/>
              <a:defRPr sz="1200">
                <a:solidFill>
                  <a:srgbClr val="254061"/>
                </a:solidFill>
                <a:latin typeface="Trebuchet MS"/>
                <a:cs typeface="Trebuchet MS"/>
              </a:defRPr>
            </a:lvl4pPr>
            <a:lvl5pPr algn="l">
              <a:buFont typeface="Arial"/>
              <a:buChar char="•"/>
              <a:defRPr sz="1200">
                <a:solidFill>
                  <a:srgbClr val="254061"/>
                </a:solidFill>
                <a:latin typeface="Trebuchet MS"/>
                <a:cs typeface="Trebuchet M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4" name="Picture 2" descr="UR.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pic>
        <p:nvPicPr>
          <p:cNvPr id="7" name="Picture 3" descr="LL-small.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4832350"/>
            <a:ext cx="4129088" cy="2025650"/>
          </a:xfrm>
          <a:prstGeom prst="rect">
            <a:avLst/>
          </a:prstGeom>
          <a:noFill/>
          <a:ln w="9525">
            <a:noFill/>
            <a:miter lim="800000"/>
            <a:headEnd/>
            <a:tailEnd/>
          </a:ln>
        </p:spPr>
      </p:pic>
      <p:cxnSp>
        <p:nvCxnSpPr>
          <p:cNvPr id="8" name="Straight Connector 7"/>
          <p:cNvCxnSpPr/>
          <p:nvPr/>
        </p:nvCxnSpPr>
        <p:spPr>
          <a:xfrm rot="16200000" flipH="1">
            <a:off x="1479550" y="3517900"/>
            <a:ext cx="4597400" cy="0"/>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p:nvPr>
        </p:nvSpPr>
        <p:spPr>
          <a:xfrm>
            <a:off x="381000" y="1290637"/>
            <a:ext cx="3244266" cy="4525962"/>
          </a:xfrm>
          <a:prstGeom prst="rect">
            <a:avLst/>
          </a:prstGeom>
        </p:spPr>
        <p:txBody>
          <a:bodyPr anchor="t">
            <a:normAutofit/>
          </a:bodyPr>
          <a:lstStyle>
            <a:lvl1pPr algn="r">
              <a:lnSpc>
                <a:spcPct val="80000"/>
              </a:lnSpc>
              <a:buFont typeface="Arial"/>
              <a:buNone/>
              <a:defRPr sz="3200" b="1" u="none" kern="700" spc="-50">
                <a:solidFill>
                  <a:srgbClr val="24366A"/>
                </a:solidFill>
                <a:latin typeface="Trebuchet MS" pitchFamily="34" charset="0"/>
                <a:cs typeface="Trebuchet MS" pitchFamily="34" charset="0"/>
              </a:defRPr>
            </a:lvl1pPr>
          </a:lstStyle>
          <a:p>
            <a:r>
              <a:rPr lang="en-US" smtClean="0"/>
              <a:t>Click to edit Master title style</a:t>
            </a:r>
            <a:endParaRPr lang="en-US" dirty="0"/>
          </a:p>
        </p:txBody>
      </p:sp>
      <p:sp>
        <p:nvSpPr>
          <p:cNvPr id="6"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4" name="Picture 3"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5"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12"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13"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6" name="Picture 5" descr="bg_yellow.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657600" cy="6858000"/>
          </a:xfrm>
          <a:prstGeom prst="rect">
            <a:avLst/>
          </a:prstGeom>
          <a:effectLst>
            <a:outerShdw blurRad="228600" dist="38100" dir="2700000">
              <a:srgbClr val="000000">
                <a:alpha val="43000"/>
              </a:srgbClr>
            </a:outerShdw>
          </a:effectLst>
        </p:spPr>
      </p:pic>
      <p:pic>
        <p:nvPicPr>
          <p:cNvPr id="7" name="Picture 3" descr="UR.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35475" y="0"/>
            <a:ext cx="4708525" cy="1930400"/>
          </a:xfrm>
          <a:prstGeom prst="rect">
            <a:avLst/>
          </a:prstGeom>
          <a:noFill/>
          <a:ln w="9525">
            <a:noFill/>
            <a:miter lim="800000"/>
            <a:headEnd/>
            <a:tailEnd/>
          </a:ln>
        </p:spPr>
      </p:pic>
      <p:sp>
        <p:nvSpPr>
          <p:cNvPr id="4" name="Title 1"/>
          <p:cNvSpPr>
            <a:spLocks noGrp="1"/>
          </p:cNvSpPr>
          <p:nvPr>
            <p:ph type="title"/>
          </p:nvPr>
        </p:nvSpPr>
        <p:spPr>
          <a:xfrm>
            <a:off x="381000" y="1290637"/>
            <a:ext cx="3037240" cy="2532063"/>
          </a:xfrm>
          <a:prstGeom prst="rect">
            <a:avLst/>
          </a:prstGeom>
        </p:spPr>
        <p:txBody>
          <a:bodyPr anchor="t">
            <a:normAutofit/>
          </a:bodyPr>
          <a:lstStyle>
            <a:lvl1pPr algn="r">
              <a:lnSpc>
                <a:spcPct val="80000"/>
              </a:lnSpc>
              <a:buFont typeface="Arial"/>
              <a:buNone/>
              <a:defRPr sz="3200" b="1" u="none" kern="700" spc="-50">
                <a:solidFill>
                  <a:schemeClr val="bg1"/>
                </a:solidFill>
                <a:latin typeface="Trebuchet MS" pitchFamily="34" charset="0"/>
                <a:cs typeface="Trebuchet MS" pitchFamily="34" charset="0"/>
              </a:defRPr>
            </a:lvl1pPr>
          </a:lstStyle>
          <a:p>
            <a:r>
              <a:rPr lang="en-US" smtClean="0"/>
              <a:t>Click to edit Master title style</a:t>
            </a:r>
            <a:endParaRPr lang="en-US" dirty="0"/>
          </a:p>
        </p:txBody>
      </p:sp>
      <p:sp>
        <p:nvSpPr>
          <p:cNvPr id="5" name="Content Placeholder 2"/>
          <p:cNvSpPr>
            <a:spLocks noGrp="1"/>
          </p:cNvSpPr>
          <p:nvPr>
            <p:ph idx="1"/>
          </p:nvPr>
        </p:nvSpPr>
        <p:spPr>
          <a:xfrm>
            <a:off x="3915364" y="1308100"/>
            <a:ext cx="4834936" cy="4525963"/>
          </a:xfrm>
          <a:prstGeom prst="rect">
            <a:avLst/>
          </a:prstGeom>
        </p:spPr>
        <p:txBody>
          <a:bodyPr anchor="t">
            <a:normAutofit/>
          </a:bodyPr>
          <a:lstStyle>
            <a:lvl1pPr marL="0" algn="l">
              <a:spcBef>
                <a:spcPts val="1800"/>
              </a:spcBef>
              <a:spcAft>
                <a:spcPts val="0"/>
              </a:spcAft>
              <a:buNone/>
              <a:defRPr sz="1800" b="1">
                <a:solidFill>
                  <a:srgbClr val="254061"/>
                </a:solidFill>
                <a:latin typeface="Trebuchet MS" pitchFamily="34" charset="0"/>
                <a:cs typeface="Helvetica"/>
              </a:defRPr>
            </a:lvl1pPr>
            <a:lvl2pPr marL="466344" indent="0" algn="l">
              <a:spcBef>
                <a:spcPts val="1200"/>
              </a:spcBef>
              <a:buNone/>
              <a:defRPr sz="1600">
                <a:solidFill>
                  <a:srgbClr val="254061"/>
                </a:solidFill>
                <a:latin typeface="Trebuchet MS" pitchFamily="34" charset="0"/>
                <a:cs typeface="Helvetica"/>
              </a:defRPr>
            </a:lvl2pPr>
            <a:lvl3pPr algn="l">
              <a:buNone/>
              <a:defRPr sz="1400">
                <a:solidFill>
                  <a:srgbClr val="254061"/>
                </a:solidFill>
                <a:latin typeface="Trebuchet MS" pitchFamily="34" charset="0"/>
                <a:cs typeface="Helvetica"/>
              </a:defRPr>
            </a:lvl3pPr>
            <a:lvl4pPr algn="l">
              <a:buNone/>
              <a:defRPr sz="1200">
                <a:solidFill>
                  <a:srgbClr val="254061"/>
                </a:solidFill>
                <a:latin typeface="Trebuchet MS" pitchFamily="34" charset="0"/>
                <a:cs typeface="Helvetica"/>
              </a:defRPr>
            </a:lvl4pPr>
            <a:lvl5pPr algn="l">
              <a:buNone/>
              <a:defRPr sz="1200">
                <a:solidFill>
                  <a:srgbClr val="254061"/>
                </a:solidFill>
                <a:latin typeface="Trebuchet MS" pitchFamily="34" charset="0"/>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4.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heme" Target="../theme/theme2.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t="11075" b="13300"/>
          <a:stretch>
            <a:fillRect/>
          </a:stretch>
        </p:blipFill>
        <p:spPr bwMode="auto">
          <a:xfrm>
            <a:off x="0" y="0"/>
            <a:ext cx="9144000" cy="51816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914400" y="381000"/>
            <a:ext cx="7467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6"/>
          <p:cNvSpPr>
            <a:spLocks noGrp="1" noChangeArrowheads="1"/>
          </p:cNvSpPr>
          <p:nvPr>
            <p:ph type="sldNum" sz="quarter" idx="4"/>
          </p:nvPr>
        </p:nvSpPr>
        <p:spPr bwMode="auto">
          <a:xfrm>
            <a:off x="0" y="6324600"/>
            <a:ext cx="9144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pitchFamily="34" charset="0"/>
              </a:defRPr>
            </a:lvl1pPr>
          </a:lstStyle>
          <a:p>
            <a:pPr>
              <a:defRPr/>
            </a:pPr>
            <a:fld id="{E18EB460-E0DA-4283-901C-494AE2225DED}" type="slidenum">
              <a:rPr lang="en-US"/>
              <a:pPr>
                <a:defRPr/>
              </a:pPr>
              <a:t>‹#›</a:t>
            </a:fld>
            <a:endParaRPr lang="en-US" dirty="0"/>
          </a:p>
        </p:txBody>
      </p:sp>
      <p:pic>
        <p:nvPicPr>
          <p:cNvPr id="1029" name="Picture 7" descr="CPI_Vert.JPG"/>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543800" y="5943600"/>
            <a:ext cx="1330325" cy="841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7" r:id="rId1"/>
    <p:sldLayoutId id="2147483735" r:id="rId2"/>
  </p:sldLayoutIdLst>
  <p:txStyles>
    <p:titleStyle>
      <a:lvl1pPr algn="r" rtl="0" eaLnBrk="0" fontAlgn="base" hangingPunct="0">
        <a:spcBef>
          <a:spcPct val="0"/>
        </a:spcBef>
        <a:spcAft>
          <a:spcPct val="0"/>
        </a:spcAft>
        <a:defRPr sz="2400">
          <a:solidFill>
            <a:schemeClr val="bg1"/>
          </a:solidFill>
          <a:latin typeface="+mj-lt"/>
          <a:ea typeface="+mj-ea"/>
          <a:cs typeface="+mj-cs"/>
        </a:defRPr>
      </a:lvl1pPr>
      <a:lvl2pPr algn="r" rtl="0" eaLnBrk="0" fontAlgn="base" hangingPunct="0">
        <a:spcBef>
          <a:spcPct val="0"/>
        </a:spcBef>
        <a:spcAft>
          <a:spcPct val="0"/>
        </a:spcAft>
        <a:defRPr sz="2400">
          <a:solidFill>
            <a:schemeClr val="bg1"/>
          </a:solidFill>
          <a:latin typeface="Arial" charset="0"/>
        </a:defRPr>
      </a:lvl2pPr>
      <a:lvl3pPr algn="r" rtl="0" eaLnBrk="0" fontAlgn="base" hangingPunct="0">
        <a:spcBef>
          <a:spcPct val="0"/>
        </a:spcBef>
        <a:spcAft>
          <a:spcPct val="0"/>
        </a:spcAft>
        <a:defRPr sz="2400">
          <a:solidFill>
            <a:schemeClr val="bg1"/>
          </a:solidFill>
          <a:latin typeface="Arial" charset="0"/>
        </a:defRPr>
      </a:lvl3pPr>
      <a:lvl4pPr algn="r" rtl="0" eaLnBrk="0" fontAlgn="base" hangingPunct="0">
        <a:spcBef>
          <a:spcPct val="0"/>
        </a:spcBef>
        <a:spcAft>
          <a:spcPct val="0"/>
        </a:spcAft>
        <a:defRPr sz="2400">
          <a:solidFill>
            <a:schemeClr val="bg1"/>
          </a:solidFill>
          <a:latin typeface="Arial" charset="0"/>
        </a:defRPr>
      </a:lvl4pPr>
      <a:lvl5pPr algn="r" rtl="0" eaLnBrk="0" fontAlgn="base" hangingPunct="0">
        <a:spcBef>
          <a:spcPct val="0"/>
        </a:spcBef>
        <a:spcAft>
          <a:spcPct val="0"/>
        </a:spcAft>
        <a:defRPr sz="2400">
          <a:solidFill>
            <a:schemeClr val="bg1"/>
          </a:solidFill>
          <a:latin typeface="Arial" charset="0"/>
        </a:defRPr>
      </a:lvl5pPr>
      <a:lvl6pPr marL="457200" algn="r" rtl="0" eaLnBrk="1" fontAlgn="base" hangingPunct="1">
        <a:spcBef>
          <a:spcPct val="0"/>
        </a:spcBef>
        <a:spcAft>
          <a:spcPct val="0"/>
        </a:spcAft>
        <a:defRPr sz="3200" b="1">
          <a:solidFill>
            <a:schemeClr val="bg1"/>
          </a:solidFill>
          <a:latin typeface="Arial" charset="0"/>
        </a:defRPr>
      </a:lvl6pPr>
      <a:lvl7pPr marL="914400" algn="r" rtl="0" eaLnBrk="1" fontAlgn="base" hangingPunct="1">
        <a:spcBef>
          <a:spcPct val="0"/>
        </a:spcBef>
        <a:spcAft>
          <a:spcPct val="0"/>
        </a:spcAft>
        <a:defRPr sz="3200" b="1">
          <a:solidFill>
            <a:schemeClr val="bg1"/>
          </a:solidFill>
          <a:latin typeface="Arial" charset="0"/>
        </a:defRPr>
      </a:lvl7pPr>
      <a:lvl8pPr marL="1371600" algn="r" rtl="0" eaLnBrk="1" fontAlgn="base" hangingPunct="1">
        <a:spcBef>
          <a:spcPct val="0"/>
        </a:spcBef>
        <a:spcAft>
          <a:spcPct val="0"/>
        </a:spcAft>
        <a:defRPr sz="3200" b="1">
          <a:solidFill>
            <a:schemeClr val="bg1"/>
          </a:solidFill>
          <a:latin typeface="Arial" charset="0"/>
        </a:defRPr>
      </a:lvl8pPr>
      <a:lvl9pPr marL="1828800" algn="r" rtl="0" eaLnBrk="1" fontAlgn="base" hangingPunct="1">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C:\Users\Hpalfrey\Desktop\CPI Logo.jpg"/>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6324600" y="6072188"/>
            <a:ext cx="2590800" cy="5699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36" r:id="rId9"/>
    <p:sldLayoutId id="2147483746" r:id="rId10"/>
  </p:sldLayoutIdLst>
  <p:timing>
    <p:tnLst>
      <p:par>
        <p:cTn id="1" dur="indefinite" restart="never" nodeType="tmRoot"/>
      </p:par>
    </p:tnLst>
  </p:timing>
  <p:txStyles>
    <p:titleStyle>
      <a:lvl1pPr algn="l" defTabSz="457200" rtl="0" fontAlgn="base">
        <a:spcBef>
          <a:spcPct val="0"/>
        </a:spcBef>
        <a:spcAft>
          <a:spcPct val="0"/>
        </a:spcAft>
        <a:defRPr sz="4000" b="1" kern="1200">
          <a:solidFill>
            <a:srgbClr val="25AAC3"/>
          </a:solidFill>
          <a:latin typeface="Trebuchet MS" pitchFamily="34" charset="0"/>
          <a:ea typeface="+mj-ea"/>
          <a:cs typeface="+mj-cs"/>
        </a:defRPr>
      </a:lvl1pPr>
      <a:lvl2pPr algn="l" defTabSz="457200" rtl="0" fontAlgn="base">
        <a:spcBef>
          <a:spcPct val="0"/>
        </a:spcBef>
        <a:spcAft>
          <a:spcPct val="0"/>
        </a:spcAft>
        <a:defRPr sz="4000" b="1">
          <a:solidFill>
            <a:srgbClr val="25AAC3"/>
          </a:solidFill>
          <a:latin typeface="Trebuchet MS" pitchFamily="34" charset="0"/>
        </a:defRPr>
      </a:lvl2pPr>
      <a:lvl3pPr algn="l" defTabSz="457200" rtl="0" fontAlgn="base">
        <a:spcBef>
          <a:spcPct val="0"/>
        </a:spcBef>
        <a:spcAft>
          <a:spcPct val="0"/>
        </a:spcAft>
        <a:defRPr sz="4000" b="1">
          <a:solidFill>
            <a:srgbClr val="25AAC3"/>
          </a:solidFill>
          <a:latin typeface="Trebuchet MS" pitchFamily="34" charset="0"/>
        </a:defRPr>
      </a:lvl3pPr>
      <a:lvl4pPr algn="l" defTabSz="457200" rtl="0" fontAlgn="base">
        <a:spcBef>
          <a:spcPct val="0"/>
        </a:spcBef>
        <a:spcAft>
          <a:spcPct val="0"/>
        </a:spcAft>
        <a:defRPr sz="4000" b="1">
          <a:solidFill>
            <a:srgbClr val="25AAC3"/>
          </a:solidFill>
          <a:latin typeface="Trebuchet MS" pitchFamily="34" charset="0"/>
        </a:defRPr>
      </a:lvl4pPr>
      <a:lvl5pPr algn="l" defTabSz="457200" rtl="0" fontAlgn="base">
        <a:spcBef>
          <a:spcPct val="0"/>
        </a:spcBef>
        <a:spcAft>
          <a:spcPct val="0"/>
        </a:spcAft>
        <a:defRPr sz="4000" b="1">
          <a:solidFill>
            <a:srgbClr val="25AAC3"/>
          </a:solidFill>
          <a:latin typeface="Trebuchet MS" pitchFamily="34" charset="0"/>
        </a:defRPr>
      </a:lvl5pPr>
      <a:lvl6pPr marL="457200" algn="l" defTabSz="457200" rtl="0" fontAlgn="base">
        <a:spcBef>
          <a:spcPct val="0"/>
        </a:spcBef>
        <a:spcAft>
          <a:spcPct val="0"/>
        </a:spcAft>
        <a:defRPr sz="4000" b="1">
          <a:solidFill>
            <a:srgbClr val="25AAC3"/>
          </a:solidFill>
          <a:latin typeface="Trebuchet MS" pitchFamily="34" charset="0"/>
        </a:defRPr>
      </a:lvl6pPr>
      <a:lvl7pPr marL="914400" algn="l" defTabSz="457200" rtl="0" fontAlgn="base">
        <a:spcBef>
          <a:spcPct val="0"/>
        </a:spcBef>
        <a:spcAft>
          <a:spcPct val="0"/>
        </a:spcAft>
        <a:defRPr sz="4000" b="1">
          <a:solidFill>
            <a:srgbClr val="25AAC3"/>
          </a:solidFill>
          <a:latin typeface="Trebuchet MS" pitchFamily="34" charset="0"/>
        </a:defRPr>
      </a:lvl7pPr>
      <a:lvl8pPr marL="1371600" algn="l" defTabSz="457200" rtl="0" fontAlgn="base">
        <a:spcBef>
          <a:spcPct val="0"/>
        </a:spcBef>
        <a:spcAft>
          <a:spcPct val="0"/>
        </a:spcAft>
        <a:defRPr sz="4000" b="1">
          <a:solidFill>
            <a:srgbClr val="25AAC3"/>
          </a:solidFill>
          <a:latin typeface="Trebuchet MS" pitchFamily="34" charset="0"/>
        </a:defRPr>
      </a:lvl8pPr>
      <a:lvl9pPr marL="1828800" algn="l" defTabSz="457200" rtl="0" fontAlgn="base">
        <a:spcBef>
          <a:spcPct val="0"/>
        </a:spcBef>
        <a:spcAft>
          <a:spcPct val="0"/>
        </a:spcAft>
        <a:defRPr sz="4000" b="1">
          <a:solidFill>
            <a:srgbClr val="25AAC3"/>
          </a:solidFill>
          <a:latin typeface="Trebuchet MS" pitchFamily="34" charset="0"/>
        </a:defRPr>
      </a:lvl9pPr>
    </p:titleStyle>
    <p:bodyStyle>
      <a:lvl1pPr marL="342900" indent="-342900" algn="l" defTabSz="457200" rtl="0" fontAlgn="base">
        <a:spcBef>
          <a:spcPct val="20000"/>
        </a:spcBef>
        <a:spcAft>
          <a:spcPct val="0"/>
        </a:spcAft>
        <a:buFont typeface="Arial" charset="0"/>
        <a:buChar char="•"/>
        <a:defRPr sz="3200" kern="1200">
          <a:solidFill>
            <a:srgbClr val="254061"/>
          </a:solidFill>
          <a:latin typeface="Trebuchet MS" pitchFamily="34" charset="0"/>
          <a:ea typeface="+mn-ea"/>
          <a:cs typeface="+mn-cs"/>
        </a:defRPr>
      </a:lvl1pPr>
      <a:lvl2pPr marL="742950" indent="-285750" algn="l" defTabSz="457200" rtl="0" fontAlgn="base">
        <a:spcBef>
          <a:spcPct val="20000"/>
        </a:spcBef>
        <a:spcAft>
          <a:spcPct val="0"/>
        </a:spcAft>
        <a:buFont typeface="Arial" charset="0"/>
        <a:buChar char="–"/>
        <a:defRPr sz="2800" kern="1200">
          <a:solidFill>
            <a:srgbClr val="254061"/>
          </a:solidFill>
          <a:latin typeface="Trebuchet MS" pitchFamily="34" charset="0"/>
          <a:ea typeface="+mn-ea"/>
          <a:cs typeface="+mn-cs"/>
        </a:defRPr>
      </a:lvl2pPr>
      <a:lvl3pPr marL="1143000" indent="-228600" algn="l" defTabSz="457200" rtl="0" fontAlgn="base">
        <a:spcBef>
          <a:spcPct val="20000"/>
        </a:spcBef>
        <a:spcAft>
          <a:spcPct val="0"/>
        </a:spcAft>
        <a:buFont typeface="Arial" charset="0"/>
        <a:buChar char="•"/>
        <a:defRPr sz="2400" kern="1200">
          <a:solidFill>
            <a:srgbClr val="254061"/>
          </a:solidFill>
          <a:latin typeface="Trebuchet MS" pitchFamily="34" charset="0"/>
          <a:ea typeface="+mn-ea"/>
          <a:cs typeface="+mn-cs"/>
        </a:defRPr>
      </a:lvl3pPr>
      <a:lvl4pPr marL="1600200" indent="-228600" algn="l" defTabSz="457200" rtl="0" fontAlgn="base">
        <a:spcBef>
          <a:spcPct val="20000"/>
        </a:spcBef>
        <a:spcAft>
          <a:spcPct val="0"/>
        </a:spcAft>
        <a:buFont typeface="Arial" charset="0"/>
        <a:buChar char="–"/>
        <a:defRPr sz="2000" kern="1200">
          <a:solidFill>
            <a:srgbClr val="254061"/>
          </a:solidFill>
          <a:latin typeface="Trebuchet MS" pitchFamily="34" charset="0"/>
          <a:ea typeface="+mn-ea"/>
          <a:cs typeface="+mn-cs"/>
        </a:defRPr>
      </a:lvl4pPr>
      <a:lvl5pPr marL="2057400" indent="-228600" algn="l" defTabSz="457200" rtl="0" fontAlgn="base">
        <a:spcBef>
          <a:spcPct val="20000"/>
        </a:spcBef>
        <a:spcAft>
          <a:spcPct val="0"/>
        </a:spcAft>
        <a:buFont typeface="Arial" charset="0"/>
        <a:buChar char="»"/>
        <a:defRPr sz="2000" kern="1200">
          <a:solidFill>
            <a:srgbClr val="25406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10.jpeg"/><Relationship Id="rId5" Type="http://schemas.openxmlformats.org/officeDocument/2006/relationships/image" Target="../media/image4.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0.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L-small.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4832943"/>
            <a:ext cx="4129106" cy="2025057"/>
          </a:xfrm>
          <a:prstGeom prst="rect">
            <a:avLst/>
          </a:prstGeom>
        </p:spPr>
      </p:pic>
      <p:pic>
        <p:nvPicPr>
          <p:cNvPr id="5" name="Picture 4" descr="UR.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4995" y="0"/>
            <a:ext cx="4709006" cy="1930400"/>
          </a:xfrm>
          <a:prstGeom prst="rect">
            <a:avLst/>
          </a:prstGeom>
        </p:spPr>
      </p:pic>
      <p:grpSp>
        <p:nvGrpSpPr>
          <p:cNvPr id="2" name="Group 14"/>
          <p:cNvGrpSpPr/>
          <p:nvPr/>
        </p:nvGrpSpPr>
        <p:grpSpPr>
          <a:xfrm>
            <a:off x="1066800" y="1929139"/>
            <a:ext cx="7315200" cy="2871462"/>
            <a:chOff x="1147330" y="2081212"/>
            <a:chExt cx="7232072" cy="2832658"/>
          </a:xfrm>
        </p:grpSpPr>
        <p:sp>
          <p:nvSpPr>
            <p:cNvPr id="6" name="Title 1"/>
            <p:cNvSpPr txBox="1">
              <a:spLocks/>
            </p:cNvSpPr>
            <p:nvPr/>
          </p:nvSpPr>
          <p:spPr>
            <a:xfrm>
              <a:off x="1147330" y="2132570"/>
              <a:ext cx="7232072" cy="2781300"/>
            </a:xfrm>
            <a:prstGeom prst="rect">
              <a:avLst/>
            </a:prstGeom>
          </p:spPr>
          <p:txBody>
            <a:bodyPr anchor="ctr" anchorCtr="0">
              <a:noAutofit/>
            </a:bodyPr>
            <a:lstStyle>
              <a:lvl1pPr algn="l">
                <a:lnSpc>
                  <a:spcPct val="80000"/>
                </a:lnSpc>
                <a:buFont typeface="Arial"/>
                <a:buNone/>
                <a:defRPr sz="3600" b="1" i="0" u="none" kern="700" spc="-50">
                  <a:solidFill>
                    <a:srgbClr val="24366A"/>
                  </a:solidFill>
                  <a:latin typeface="Trebuchet MS"/>
                  <a:cs typeface="Trebuchet MS"/>
                </a:defRPr>
              </a:lvl1pPr>
            </a:lstStyle>
            <a:p>
              <a:pPr defTabSz="457200" fontAlgn="auto">
                <a:spcAft>
                  <a:spcPts val="0"/>
                </a:spcAft>
                <a:defRPr/>
              </a:pPr>
              <a:endParaRPr lang="en-US" dirty="0" smtClean="0"/>
            </a:p>
            <a:p>
              <a:pPr defTabSz="457200" fontAlgn="auto">
                <a:spcAft>
                  <a:spcPts val="0"/>
                </a:spcAft>
                <a:defRPr/>
              </a:pPr>
              <a:endParaRPr lang="en-US" dirty="0" smtClean="0"/>
            </a:p>
            <a:p>
              <a:pPr defTabSz="457200" fontAlgn="auto">
                <a:spcAft>
                  <a:spcPts val="0"/>
                </a:spcAft>
                <a:defRPr/>
              </a:pPr>
              <a:endParaRPr lang="en-US" dirty="0" smtClean="0"/>
            </a:p>
            <a:p>
              <a:pPr defTabSz="457200" fontAlgn="auto">
                <a:spcAft>
                  <a:spcPts val="0"/>
                </a:spcAft>
                <a:defRPr/>
              </a:pPr>
              <a:endParaRPr lang="en-US" dirty="0" smtClean="0"/>
            </a:p>
            <a:p>
              <a:pPr defTabSz="457200" fontAlgn="auto">
                <a:spcAft>
                  <a:spcPts val="0"/>
                </a:spcAft>
                <a:defRPr/>
              </a:pPr>
              <a:endParaRPr lang="en-US" dirty="0" smtClean="0"/>
            </a:p>
            <a:p>
              <a:pPr defTabSz="457200" fontAlgn="auto">
                <a:spcAft>
                  <a:spcPts val="0"/>
                </a:spcAft>
                <a:defRPr/>
              </a:pPr>
              <a:r>
                <a:rPr lang="en-US" dirty="0" smtClean="0">
                  <a:solidFill>
                    <a:srgbClr val="093678"/>
                  </a:solidFill>
                </a:rPr>
                <a:t>Unit 14:</a:t>
              </a:r>
            </a:p>
            <a:p>
              <a:pPr defTabSz="457200" fontAlgn="auto">
                <a:spcAft>
                  <a:spcPts val="0"/>
                </a:spcAft>
                <a:defRPr/>
              </a:pPr>
              <a:endParaRPr lang="en-US" dirty="0" smtClean="0">
                <a:solidFill>
                  <a:srgbClr val="093678"/>
                </a:solidFill>
              </a:endParaRPr>
            </a:p>
            <a:p>
              <a:pPr defTabSz="457200" fontAlgn="auto">
                <a:spcAft>
                  <a:spcPts val="0"/>
                </a:spcAft>
                <a:defRPr/>
              </a:pPr>
              <a:r>
                <a:rPr lang="en-US" sz="3200" dirty="0" smtClean="0">
                  <a:solidFill>
                    <a:srgbClr val="093678"/>
                  </a:solidFill>
                </a:rPr>
                <a:t>Other Safety Considerations </a:t>
              </a:r>
              <a:br>
                <a:rPr lang="en-US" sz="3200" dirty="0" smtClean="0">
                  <a:solidFill>
                    <a:srgbClr val="093678"/>
                  </a:solidFill>
                </a:rPr>
              </a:br>
              <a:r>
                <a:rPr lang="en-US" sz="3200" dirty="0" smtClean="0">
                  <a:solidFill>
                    <a:srgbClr val="093678"/>
                  </a:solidFill>
                </a:rPr>
                <a:t>for Low Pressure SPF Application </a:t>
              </a:r>
            </a:p>
            <a:p>
              <a:pPr defTabSz="457200" fontAlgn="auto">
                <a:spcAft>
                  <a:spcPts val="0"/>
                </a:spcAft>
                <a:defRPr/>
              </a:pPr>
              <a:endParaRPr lang="en-US" dirty="0" smtClean="0"/>
            </a:p>
            <a:p>
              <a:pPr defTabSz="457200" fontAlgn="auto">
                <a:spcAft>
                  <a:spcPts val="0"/>
                </a:spcAft>
                <a:defRPr/>
              </a:pPr>
              <a:endParaRPr lang="en-US" dirty="0" smtClean="0"/>
            </a:p>
            <a:p>
              <a:pPr defTabSz="457200" fontAlgn="auto">
                <a:spcAft>
                  <a:spcPts val="0"/>
                </a:spcAft>
                <a:defRPr/>
              </a:pPr>
              <a:endParaRPr lang="en-US" dirty="0" smtClean="0"/>
            </a:p>
            <a:p>
              <a:pPr defTabSz="457200" fontAlgn="auto">
                <a:spcAft>
                  <a:spcPts val="0"/>
                </a:spcAft>
                <a:defRPr/>
              </a:pPr>
              <a:endParaRPr lang="en-US" sz="3200" dirty="0" smtClean="0">
                <a:solidFill>
                  <a:srgbClr val="093678"/>
                </a:solidFill>
              </a:endParaRPr>
            </a:p>
            <a:p>
              <a:pPr defTabSz="457200" fontAlgn="auto">
                <a:spcAft>
                  <a:spcPts val="0"/>
                </a:spcAft>
                <a:defRPr/>
              </a:pPr>
              <a:endParaRPr lang="en-US" sz="3200" dirty="0" smtClean="0">
                <a:solidFill>
                  <a:srgbClr val="093678"/>
                </a:solidFill>
              </a:endParaRPr>
            </a:p>
            <a:p>
              <a:pPr defTabSz="457200" fontAlgn="auto">
                <a:spcAft>
                  <a:spcPts val="0"/>
                </a:spcAft>
                <a:defRPr/>
              </a:pPr>
              <a:r>
                <a:rPr lang="en-US" sz="3200" dirty="0" smtClean="0"/>
                <a:t> </a:t>
              </a:r>
            </a:p>
            <a:p>
              <a:pPr lvl="0" defTabSz="457200" fontAlgn="auto">
                <a:spcAft>
                  <a:spcPts val="0"/>
                </a:spcAft>
                <a:defRPr/>
              </a:pPr>
              <a:endParaRPr lang="en-US" sz="3200" dirty="0" smtClean="0"/>
            </a:p>
          </p:txBody>
        </p:sp>
        <p:cxnSp>
          <p:nvCxnSpPr>
            <p:cNvPr id="7" name="Straight Connector 6"/>
            <p:cNvCxnSpPr/>
            <p:nvPr/>
          </p:nvCxnSpPr>
          <p:spPr>
            <a:xfrm rot="10800000">
              <a:off x="1549400" y="2081212"/>
              <a:ext cx="5829300" cy="1588"/>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0800000">
              <a:off x="1549400" y="4686300"/>
              <a:ext cx="5829300" cy="1588"/>
            </a:xfrm>
            <a:prstGeom prst="line">
              <a:avLst/>
            </a:prstGeom>
            <a:ln>
              <a:solidFill>
                <a:srgbClr val="E47D33"/>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Hpalfrey\Desktop\CPI Log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24600" y="6071784"/>
            <a:ext cx="2590800" cy="5699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Daniel\Desktop\LP Training Slide Development\ideas for LP image for units\205Generic kit sketch.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391400" y="2209800"/>
            <a:ext cx="1447800" cy="146527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457200" y="0"/>
            <a:ext cx="8153400" cy="1143000"/>
          </a:xfrm>
        </p:spPr>
        <p:txBody>
          <a:bodyPr lIns="92066" tIns="46034" rIns="92066" bIns="46034"/>
          <a:lstStyle/>
          <a:p>
            <a:pPr fontAlgn="auto">
              <a:lnSpc>
                <a:spcPct val="90000"/>
              </a:lnSpc>
              <a:spcAft>
                <a:spcPts val="0"/>
              </a:spcAft>
              <a:defRPr/>
            </a:pPr>
            <a:r>
              <a:rPr lang="en-US" dirty="0" smtClean="0">
                <a:solidFill>
                  <a:srgbClr val="093678"/>
                </a:solidFill>
              </a:rPr>
              <a:t>OSHA Fall Protection Requirements</a:t>
            </a:r>
          </a:p>
        </p:txBody>
      </p:sp>
      <p:sp>
        <p:nvSpPr>
          <p:cNvPr id="6148" name="Rectangle 3"/>
          <p:cNvSpPr>
            <a:spLocks noGrp="1" noChangeArrowheads="1"/>
          </p:cNvSpPr>
          <p:nvPr>
            <p:ph idx="1"/>
          </p:nvPr>
        </p:nvSpPr>
        <p:spPr>
          <a:xfrm>
            <a:off x="457200" y="1676400"/>
            <a:ext cx="8305800" cy="4343400"/>
          </a:xfrm>
        </p:spPr>
        <p:txBody>
          <a:bodyPr lIns="92066" tIns="46034" rIns="92066" bIns="46034">
            <a:normAutofit/>
          </a:bodyPr>
          <a:lstStyle/>
          <a:p>
            <a:pPr indent="0" fontAlgn="auto">
              <a:spcBef>
                <a:spcPts val="600"/>
              </a:spcBef>
              <a:spcAft>
                <a:spcPts val="600"/>
              </a:spcAft>
              <a:defRPr/>
            </a:pPr>
            <a:r>
              <a:rPr lang="en-US" sz="2400" b="0" dirty="0" smtClean="0">
                <a:solidFill>
                  <a:srgbClr val="093678"/>
                </a:solidFill>
              </a:rPr>
              <a:t>For construction projects, OSHA requirements are described in </a:t>
            </a:r>
            <a:r>
              <a:rPr lang="en-US" sz="2400" dirty="0" smtClean="0">
                <a:solidFill>
                  <a:srgbClr val="093678"/>
                </a:solidFill>
              </a:rPr>
              <a:t>Standard 29 CFR Part 1926</a:t>
            </a:r>
            <a:r>
              <a:rPr lang="en-US" sz="2400" b="0" dirty="0" smtClean="0">
                <a:solidFill>
                  <a:srgbClr val="093678"/>
                </a:solidFill>
              </a:rPr>
              <a:t>.</a:t>
            </a:r>
          </a:p>
          <a:p>
            <a:pPr indent="0" fontAlgn="auto">
              <a:spcBef>
                <a:spcPts val="600"/>
              </a:spcBef>
              <a:spcAft>
                <a:spcPts val="600"/>
              </a:spcAft>
              <a:defRPr/>
            </a:pPr>
            <a:r>
              <a:rPr lang="en-US" sz="2400" b="0" dirty="0" smtClean="0">
                <a:solidFill>
                  <a:srgbClr val="093678"/>
                </a:solidFill>
              </a:rPr>
              <a:t>Subparts: </a:t>
            </a:r>
            <a:r>
              <a:rPr lang="en-US" sz="2400" dirty="0" smtClean="0">
                <a:solidFill>
                  <a:srgbClr val="093678"/>
                </a:solidFill>
              </a:rPr>
              <a:t>L</a:t>
            </a:r>
            <a:r>
              <a:rPr lang="en-US" sz="2400" b="0" dirty="0" smtClean="0">
                <a:solidFill>
                  <a:srgbClr val="093678"/>
                </a:solidFill>
              </a:rPr>
              <a:t> (Scaffolds), </a:t>
            </a:r>
            <a:r>
              <a:rPr lang="en-US" sz="2400" dirty="0" smtClean="0">
                <a:solidFill>
                  <a:srgbClr val="093678"/>
                </a:solidFill>
              </a:rPr>
              <a:t>M</a:t>
            </a:r>
            <a:r>
              <a:rPr lang="en-US" sz="2400" b="0" dirty="0" smtClean="0">
                <a:solidFill>
                  <a:srgbClr val="093678"/>
                </a:solidFill>
              </a:rPr>
              <a:t> (Fall Protection) and </a:t>
            </a:r>
            <a:r>
              <a:rPr lang="en-US" sz="2400" dirty="0" smtClean="0">
                <a:solidFill>
                  <a:srgbClr val="093678"/>
                </a:solidFill>
              </a:rPr>
              <a:t>X </a:t>
            </a:r>
            <a:r>
              <a:rPr lang="en-US" sz="2400" b="0" dirty="0" smtClean="0">
                <a:solidFill>
                  <a:srgbClr val="093678"/>
                </a:solidFill>
              </a:rPr>
              <a:t>(Ladders)</a:t>
            </a:r>
          </a:p>
          <a:p>
            <a:pPr indent="0" fontAlgn="auto">
              <a:spcBef>
                <a:spcPts val="600"/>
              </a:spcBef>
              <a:spcAft>
                <a:spcPts val="600"/>
              </a:spcAft>
              <a:defRPr/>
            </a:pPr>
            <a:endParaRPr lang="en-US" sz="2400" b="0" dirty="0" smtClean="0">
              <a:solidFill>
                <a:srgbClr val="093678"/>
              </a:solidFill>
            </a:endParaRPr>
          </a:p>
          <a:p>
            <a:pPr indent="0" fontAlgn="auto">
              <a:spcBef>
                <a:spcPts val="600"/>
              </a:spcBef>
              <a:spcAft>
                <a:spcPts val="600"/>
              </a:spcAft>
              <a:defRPr/>
            </a:pPr>
            <a:endParaRPr lang="en-US" sz="2400" b="0" dirty="0" smtClean="0">
              <a:solidFill>
                <a:srgbClr val="093678"/>
              </a:solidFill>
            </a:endParaRPr>
          </a:p>
          <a:p>
            <a:pPr indent="0" fontAlgn="auto">
              <a:spcBef>
                <a:spcPts val="600"/>
              </a:spcBef>
              <a:spcAft>
                <a:spcPts val="600"/>
              </a:spcAft>
              <a:buFont typeface="Arial" pitchFamily="34" charset="0"/>
              <a:buChar char="•"/>
              <a:defRPr/>
            </a:pPr>
            <a:endParaRPr lang="en-US" sz="2400" b="0" dirty="0" smtClean="0">
              <a:solidFill>
                <a:srgbClr val="093678"/>
              </a:solidFill>
            </a:endParaRPr>
          </a:p>
          <a:p>
            <a:pPr indent="0" fontAlgn="auto">
              <a:spcBef>
                <a:spcPts val="600"/>
              </a:spcBef>
              <a:spcAft>
                <a:spcPts val="600"/>
              </a:spcAft>
              <a:defRPr/>
            </a:pPr>
            <a:r>
              <a:rPr lang="en-US" sz="2400" b="0" dirty="0" smtClean="0">
                <a:solidFill>
                  <a:srgbClr val="093678"/>
                </a:solidFill>
              </a:rPr>
              <a:t>Helpful resources include the OSHA Construction eTool, which suggests ways to help prevent slips and falls. Visit: </a:t>
            </a:r>
          </a:p>
          <a:p>
            <a:pPr indent="0" fontAlgn="auto">
              <a:spcBef>
                <a:spcPts val="600"/>
              </a:spcBef>
              <a:spcAft>
                <a:spcPts val="600"/>
              </a:spcAft>
              <a:defRPr/>
            </a:pPr>
            <a:r>
              <a:rPr lang="en-US" sz="2200" b="0" dirty="0" smtClean="0">
                <a:solidFill>
                  <a:srgbClr val="093678"/>
                </a:solidFill>
              </a:rPr>
              <a:t>www.osha.gov/SLTC/etools/construction/falls/mainpage.html</a:t>
            </a:r>
          </a:p>
        </p:txBody>
      </p:sp>
      <p:pic>
        <p:nvPicPr>
          <p:cNvPr id="1026" name="Picture 2" descr="C:\Users\Daniel\Pictures\constructiontemplate_01.jpg"/>
          <p:cNvPicPr>
            <a:picLocks noChangeAspect="1" noChangeArrowheads="1"/>
          </p:cNvPicPr>
          <p:nvPr/>
        </p:nvPicPr>
        <p:blipFill>
          <a:blip r:embed="rId3" cstate="print"/>
          <a:srcRect/>
          <a:stretch>
            <a:fillRect/>
          </a:stretch>
        </p:blipFill>
        <p:spPr bwMode="auto">
          <a:xfrm>
            <a:off x="533400" y="3276600"/>
            <a:ext cx="7924800" cy="1142596"/>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92066" tIns="46034" rIns="92066" bIns="46034"/>
          <a:lstStyle/>
          <a:p>
            <a:pPr fontAlgn="auto">
              <a:lnSpc>
                <a:spcPct val="90000"/>
              </a:lnSpc>
              <a:spcAft>
                <a:spcPts val="0"/>
              </a:spcAft>
              <a:defRPr/>
            </a:pPr>
            <a:r>
              <a:rPr lang="en-US" dirty="0" smtClean="0">
                <a:solidFill>
                  <a:srgbClr val="093678"/>
                </a:solidFill>
              </a:rPr>
              <a:t>Temperature Stress</a:t>
            </a:r>
          </a:p>
        </p:txBody>
      </p:sp>
      <p:sp>
        <p:nvSpPr>
          <p:cNvPr id="7171" name="Rectangle 3"/>
          <p:cNvSpPr>
            <a:spLocks noGrp="1" noChangeArrowheads="1"/>
          </p:cNvSpPr>
          <p:nvPr>
            <p:ph idx="1"/>
          </p:nvPr>
        </p:nvSpPr>
        <p:spPr>
          <a:xfrm>
            <a:off x="457200" y="1676400"/>
            <a:ext cx="6781800" cy="4876800"/>
          </a:xfrm>
        </p:spPr>
        <p:txBody>
          <a:bodyPr lIns="92066" tIns="46034" rIns="92066" bIns="46034">
            <a:normAutofit fontScale="62500" lnSpcReduction="20000"/>
          </a:bodyPr>
          <a:lstStyle/>
          <a:p>
            <a:pPr indent="0" fontAlgn="auto">
              <a:lnSpc>
                <a:spcPct val="120000"/>
              </a:lnSpc>
              <a:spcBef>
                <a:spcPts val="0"/>
              </a:spcBef>
              <a:buFont typeface="Arial"/>
              <a:buNone/>
              <a:defRPr/>
            </a:pPr>
            <a:r>
              <a:rPr lang="en-US" sz="2800" dirty="0" smtClean="0">
                <a:solidFill>
                  <a:srgbClr val="093678"/>
                </a:solidFill>
              </a:rPr>
              <a:t>SPF application may take place outdoors or in work areas where the HVAC system is turned off or unavailable. </a:t>
            </a:r>
          </a:p>
          <a:p>
            <a:pPr indent="0" fontAlgn="auto">
              <a:lnSpc>
                <a:spcPct val="120000"/>
              </a:lnSpc>
              <a:spcBef>
                <a:spcPts val="0"/>
              </a:spcBef>
              <a:buFont typeface="Arial"/>
              <a:buNone/>
              <a:defRPr/>
            </a:pPr>
            <a:endParaRPr lang="en-US" sz="2800" dirty="0" smtClean="0">
              <a:solidFill>
                <a:srgbClr val="093678"/>
              </a:solidFill>
            </a:endParaRPr>
          </a:p>
          <a:p>
            <a:pPr indent="0" fontAlgn="auto">
              <a:lnSpc>
                <a:spcPct val="120000"/>
              </a:lnSpc>
              <a:spcBef>
                <a:spcPts val="0"/>
              </a:spcBef>
              <a:buFont typeface="Arial"/>
              <a:buNone/>
              <a:defRPr/>
            </a:pPr>
            <a:r>
              <a:rPr lang="en-US" sz="2800" dirty="0" smtClean="0">
                <a:solidFill>
                  <a:srgbClr val="093678"/>
                </a:solidFill>
              </a:rPr>
              <a:t>This may result in workers applying SPF in very hot or very cold conditions, which can contribute to potential health hazards caused by temperature stress. </a:t>
            </a:r>
          </a:p>
          <a:p>
            <a:pPr indent="0" fontAlgn="auto">
              <a:lnSpc>
                <a:spcPct val="120000"/>
              </a:lnSpc>
              <a:spcBef>
                <a:spcPts val="0"/>
              </a:spcBef>
              <a:buFont typeface="Arial"/>
              <a:buNone/>
              <a:defRPr/>
            </a:pPr>
            <a:endParaRPr lang="en-US" sz="2800" dirty="0" smtClean="0">
              <a:solidFill>
                <a:srgbClr val="093678"/>
              </a:solidFill>
            </a:endParaRPr>
          </a:p>
          <a:p>
            <a:pPr indent="0" fontAlgn="auto">
              <a:lnSpc>
                <a:spcPct val="120000"/>
              </a:lnSpc>
              <a:spcBef>
                <a:spcPts val="0"/>
              </a:spcBef>
              <a:buFont typeface="Arial"/>
              <a:buNone/>
              <a:defRPr/>
            </a:pPr>
            <a:r>
              <a:rPr lang="en-US" sz="2800" dirty="0" smtClean="0">
                <a:solidFill>
                  <a:srgbClr val="093678"/>
                </a:solidFill>
              </a:rPr>
              <a:t>To optimize product performance, an ideal ambient temperature to apply two-component LP SPF products is typically between 60°F-90°F. (Note: ideal chemical temperature for application is typically between </a:t>
            </a:r>
          </a:p>
          <a:p>
            <a:pPr indent="0" fontAlgn="auto">
              <a:lnSpc>
                <a:spcPct val="120000"/>
              </a:lnSpc>
              <a:spcBef>
                <a:spcPts val="0"/>
              </a:spcBef>
              <a:buFont typeface="Arial"/>
              <a:buNone/>
              <a:defRPr/>
            </a:pPr>
            <a:r>
              <a:rPr lang="en-US" sz="2800" dirty="0" smtClean="0">
                <a:solidFill>
                  <a:srgbClr val="093678"/>
                </a:solidFill>
              </a:rPr>
              <a:t>70°F-90°F)*</a:t>
            </a:r>
          </a:p>
          <a:p>
            <a:pPr indent="0" fontAlgn="auto">
              <a:lnSpc>
                <a:spcPct val="120000"/>
              </a:lnSpc>
              <a:spcBef>
                <a:spcPts val="0"/>
              </a:spcBef>
              <a:buFont typeface="Arial"/>
              <a:buNone/>
              <a:defRPr/>
            </a:pPr>
            <a:endParaRPr lang="en-US" sz="2800" dirty="0" smtClean="0">
              <a:solidFill>
                <a:srgbClr val="093678"/>
              </a:solidFill>
            </a:endParaRPr>
          </a:p>
          <a:p>
            <a:pPr indent="0" fontAlgn="auto">
              <a:lnSpc>
                <a:spcPct val="120000"/>
              </a:lnSpc>
              <a:spcBef>
                <a:spcPts val="0"/>
              </a:spcBef>
              <a:buFont typeface="Arial"/>
              <a:buNone/>
              <a:defRPr/>
            </a:pPr>
            <a:r>
              <a:rPr lang="en-US" sz="2800" dirty="0" smtClean="0">
                <a:solidFill>
                  <a:srgbClr val="093678"/>
                </a:solidFill>
              </a:rPr>
              <a:t>Follow the product manufacturer’s recommended application temperature since this can vary.</a:t>
            </a:r>
          </a:p>
          <a:p>
            <a:pPr indent="0" fontAlgn="auto">
              <a:lnSpc>
                <a:spcPct val="120000"/>
              </a:lnSpc>
              <a:spcBef>
                <a:spcPts val="0"/>
              </a:spcBef>
              <a:buFont typeface="Arial"/>
              <a:buNone/>
              <a:defRPr/>
            </a:pPr>
            <a:endParaRPr lang="en-US" sz="2800" dirty="0" smtClean="0">
              <a:solidFill>
                <a:srgbClr val="093678"/>
              </a:solidFill>
            </a:endParaRPr>
          </a:p>
          <a:p>
            <a:pPr indent="0" fontAlgn="auto">
              <a:lnSpc>
                <a:spcPct val="120000"/>
              </a:lnSpc>
              <a:spcBef>
                <a:spcPts val="0"/>
              </a:spcBef>
              <a:buFont typeface="Arial"/>
              <a:buNone/>
              <a:defRPr/>
            </a:pPr>
            <a:r>
              <a:rPr lang="en-US" sz="2800" dirty="0" smtClean="0">
                <a:solidFill>
                  <a:srgbClr val="093678"/>
                </a:solidFill>
              </a:rPr>
              <a:t>* </a:t>
            </a:r>
            <a:r>
              <a:rPr lang="en-US" sz="2200" b="0" dirty="0" smtClean="0">
                <a:solidFill>
                  <a:srgbClr val="093678"/>
                </a:solidFill>
              </a:rPr>
              <a:t>Optimal temperature for standard LP systems</a:t>
            </a:r>
          </a:p>
        </p:txBody>
      </p:sp>
      <p:pic>
        <p:nvPicPr>
          <p:cNvPr id="2056" name="Picture 8" descr="C:\Users\Daniel\AppData\Local\Microsoft\Windows\Temporary Internet Files\Content.IE5\5ED2P1ZE\MC900432589[1].png"/>
          <p:cNvPicPr>
            <a:picLocks noChangeAspect="1" noChangeArrowheads="1"/>
          </p:cNvPicPr>
          <p:nvPr/>
        </p:nvPicPr>
        <p:blipFill>
          <a:blip r:embed="rId3" cstate="print"/>
          <a:srcRect/>
          <a:stretch>
            <a:fillRect/>
          </a:stretch>
        </p:blipFill>
        <p:spPr bwMode="auto">
          <a:xfrm>
            <a:off x="7010400" y="1752600"/>
            <a:ext cx="1905000" cy="1905000"/>
          </a:xfrm>
          <a:prstGeom prst="rect">
            <a:avLst/>
          </a:prstGeom>
          <a:noFill/>
        </p:spPr>
      </p:pic>
      <p:pic>
        <p:nvPicPr>
          <p:cNvPr id="2057" name="Picture 9" descr="C:\Users\Daniel\AppData\Local\Microsoft\Windows\Temporary Internet Files\Content.IE5\JV1W3BX8\MC900331453[1].wm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315200" y="3810000"/>
            <a:ext cx="1295400" cy="1846956"/>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92066" tIns="46034" rIns="92066" bIns="46034">
            <a:normAutofit/>
          </a:bodyPr>
          <a:lstStyle/>
          <a:p>
            <a:pPr fontAlgn="auto">
              <a:lnSpc>
                <a:spcPct val="90000"/>
              </a:lnSpc>
              <a:spcAft>
                <a:spcPts val="0"/>
              </a:spcAft>
              <a:defRPr/>
            </a:pPr>
            <a:r>
              <a:rPr lang="en-US" sz="3200" dirty="0" smtClean="0">
                <a:solidFill>
                  <a:srgbClr val="093678"/>
                </a:solidFill>
              </a:rPr>
              <a:t>Conditions That May Contribute to Temperature Stress</a:t>
            </a:r>
          </a:p>
        </p:txBody>
      </p:sp>
      <p:sp>
        <p:nvSpPr>
          <p:cNvPr id="7171" name="Rectangle 3"/>
          <p:cNvSpPr>
            <a:spLocks noGrp="1" noChangeArrowheads="1"/>
          </p:cNvSpPr>
          <p:nvPr>
            <p:ph idx="1"/>
          </p:nvPr>
        </p:nvSpPr>
        <p:spPr>
          <a:xfrm>
            <a:off x="457200" y="1676400"/>
            <a:ext cx="8001000" cy="4343400"/>
          </a:xfrm>
        </p:spPr>
        <p:txBody>
          <a:bodyPr lIns="92066" tIns="46034" rIns="92066" bIns="46034">
            <a:normAutofit fontScale="92500"/>
          </a:bodyPr>
          <a:lstStyle/>
          <a:p>
            <a:pPr indent="0" fontAlgn="auto">
              <a:lnSpc>
                <a:spcPct val="120000"/>
              </a:lnSpc>
              <a:spcBef>
                <a:spcPts val="0"/>
              </a:spcBef>
              <a:defRPr/>
            </a:pPr>
            <a:r>
              <a:rPr lang="en-US" sz="2600" dirty="0" smtClean="0">
                <a:solidFill>
                  <a:srgbClr val="093678"/>
                </a:solidFill>
              </a:rPr>
              <a:t>Conditions that may contribute to temperature stress include: </a:t>
            </a:r>
          </a:p>
          <a:p>
            <a:pPr indent="0" fontAlgn="auto">
              <a:lnSpc>
                <a:spcPct val="120000"/>
              </a:lnSpc>
              <a:spcBef>
                <a:spcPts val="0"/>
              </a:spcBef>
              <a:buFont typeface="Arial" pitchFamily="34" charset="0"/>
              <a:buChar char="•"/>
              <a:defRPr/>
            </a:pPr>
            <a:r>
              <a:rPr lang="en-US" sz="2600" b="0" dirty="0" smtClean="0">
                <a:solidFill>
                  <a:srgbClr val="093678"/>
                </a:solidFill>
              </a:rPr>
              <a:t> 	Increased physical labor due to spraying the foam</a:t>
            </a:r>
          </a:p>
          <a:p>
            <a:pPr indent="0" fontAlgn="auto">
              <a:lnSpc>
                <a:spcPct val="120000"/>
              </a:lnSpc>
              <a:spcBef>
                <a:spcPts val="0"/>
              </a:spcBef>
              <a:buFont typeface="Arial" pitchFamily="34" charset="0"/>
              <a:buChar char="•"/>
              <a:defRPr/>
            </a:pPr>
            <a:r>
              <a:rPr lang="en-US" sz="2600" b="0" dirty="0" smtClean="0">
                <a:solidFill>
                  <a:srgbClr val="093678"/>
                </a:solidFill>
              </a:rPr>
              <a:t> 	Extra weight of spray equipment and PPE</a:t>
            </a:r>
          </a:p>
          <a:p>
            <a:pPr indent="0" fontAlgn="auto">
              <a:lnSpc>
                <a:spcPct val="120000"/>
              </a:lnSpc>
              <a:spcBef>
                <a:spcPts val="0"/>
              </a:spcBef>
              <a:buFont typeface="Arial" pitchFamily="34" charset="0"/>
              <a:buChar char="•"/>
              <a:defRPr/>
            </a:pPr>
            <a:r>
              <a:rPr lang="en-US" sz="2600" b="0" dirty="0" smtClean="0">
                <a:solidFill>
                  <a:srgbClr val="093678"/>
                </a:solidFill>
              </a:rPr>
              <a:t> 	Elevated sweat rate which can increase cold or heat 	stress depending on worksite temperature, humidity 	and other conditions.</a:t>
            </a:r>
          </a:p>
          <a:p>
            <a:pPr indent="0" fontAlgn="auto">
              <a:lnSpc>
                <a:spcPct val="120000"/>
              </a:lnSpc>
              <a:spcBef>
                <a:spcPts val="0"/>
              </a:spcBef>
              <a:buFont typeface="Arial" pitchFamily="34" charset="0"/>
              <a:buChar char="•"/>
              <a:defRPr/>
            </a:pPr>
            <a:r>
              <a:rPr lang="en-US" sz="2600" b="0" dirty="0" smtClean="0">
                <a:solidFill>
                  <a:srgbClr val="093678"/>
                </a:solidFill>
              </a:rPr>
              <a:t>    Low liquid intake</a:t>
            </a:r>
          </a:p>
          <a:p>
            <a:pPr indent="0" fontAlgn="auto">
              <a:lnSpc>
                <a:spcPct val="120000"/>
              </a:lnSpc>
              <a:spcBef>
                <a:spcPts val="0"/>
              </a:spcBef>
              <a:buFont typeface="Arial" pitchFamily="34" charset="0"/>
              <a:buChar char="•"/>
              <a:defRPr/>
            </a:pPr>
            <a:r>
              <a:rPr lang="en-US" sz="2600" b="0" dirty="0" smtClean="0">
                <a:solidFill>
                  <a:srgbClr val="093678"/>
                </a:solidFill>
              </a:rPr>
              <a:t> 	Limited ventilation or air flow in hot conditions</a:t>
            </a:r>
          </a:p>
          <a:p>
            <a:pPr indent="0" fontAlgn="auto">
              <a:lnSpc>
                <a:spcPct val="120000"/>
              </a:lnSpc>
              <a:spcBef>
                <a:spcPts val="0"/>
              </a:spcBef>
              <a:buFont typeface="Arial" pitchFamily="34" charset="0"/>
              <a:buChar char="•"/>
              <a:defRPr/>
            </a:pPr>
            <a:endParaRPr lang="en-US" sz="2800"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0"/>
            <a:ext cx="7924800" cy="1143000"/>
          </a:xfrm>
        </p:spPr>
        <p:txBody>
          <a:bodyPr lIns="92066" tIns="46034" rIns="92066" bIns="46034"/>
          <a:lstStyle/>
          <a:p>
            <a:pPr fontAlgn="auto">
              <a:lnSpc>
                <a:spcPct val="90000"/>
              </a:lnSpc>
              <a:spcAft>
                <a:spcPts val="0"/>
              </a:spcAft>
              <a:defRPr/>
            </a:pPr>
            <a:r>
              <a:rPr lang="en-US" dirty="0" smtClean="0">
                <a:solidFill>
                  <a:srgbClr val="093678"/>
                </a:solidFill>
              </a:rPr>
              <a:t>Suggested Ways to Avoid Heat Stress</a:t>
            </a:r>
          </a:p>
        </p:txBody>
      </p:sp>
      <p:sp>
        <p:nvSpPr>
          <p:cNvPr id="7171" name="Rectangle 3"/>
          <p:cNvSpPr>
            <a:spLocks noGrp="1" noChangeArrowheads="1"/>
          </p:cNvSpPr>
          <p:nvPr>
            <p:ph idx="1"/>
          </p:nvPr>
        </p:nvSpPr>
        <p:spPr>
          <a:xfrm>
            <a:off x="381000" y="1600200"/>
            <a:ext cx="6019800" cy="4800600"/>
          </a:xfrm>
        </p:spPr>
        <p:txBody>
          <a:bodyPr lIns="92066" tIns="46034" rIns="92066" bIns="46034">
            <a:normAutofit fontScale="92500" lnSpcReduction="20000"/>
          </a:bodyPr>
          <a:lstStyle/>
          <a:p>
            <a:pPr indent="0" fontAlgn="auto">
              <a:lnSpc>
                <a:spcPct val="120000"/>
              </a:lnSpc>
              <a:spcBef>
                <a:spcPts val="0"/>
              </a:spcBef>
              <a:defRPr/>
            </a:pPr>
            <a:r>
              <a:rPr lang="en-US" sz="2400" dirty="0" smtClean="0">
                <a:solidFill>
                  <a:srgbClr val="093678"/>
                </a:solidFill>
              </a:rPr>
              <a:t>Here are some suggested ways to avoid heat stress:</a:t>
            </a:r>
          </a:p>
          <a:p>
            <a:pPr indent="0" fontAlgn="auto">
              <a:lnSpc>
                <a:spcPct val="120000"/>
              </a:lnSpc>
              <a:spcBef>
                <a:spcPts val="0"/>
              </a:spcBef>
              <a:defRPr/>
            </a:pPr>
            <a:endParaRPr lang="en-US" sz="2400" dirty="0" smtClean="0">
              <a:solidFill>
                <a:srgbClr val="093678"/>
              </a:solidFill>
            </a:endParaRPr>
          </a:p>
          <a:p>
            <a:pPr indent="0" fontAlgn="auto">
              <a:lnSpc>
                <a:spcPct val="120000"/>
              </a:lnSpc>
              <a:spcBef>
                <a:spcPts val="0"/>
              </a:spcBef>
              <a:buFont typeface="Arial" pitchFamily="34" charset="0"/>
              <a:buChar char="•"/>
              <a:defRPr/>
            </a:pPr>
            <a:r>
              <a:rPr lang="en-US" sz="2400" b="0" dirty="0" smtClean="0">
                <a:solidFill>
                  <a:srgbClr val="093678"/>
                </a:solidFill>
              </a:rPr>
              <a:t> 	Know heat stress symptoms; monitor 	yourself; use a buddy system</a:t>
            </a:r>
            <a:endParaRPr lang="en-US" sz="2200" dirty="0" smtClean="0">
              <a:solidFill>
                <a:srgbClr val="093678"/>
              </a:solidFill>
            </a:endParaRPr>
          </a:p>
          <a:p>
            <a:pPr indent="0" fontAlgn="auto">
              <a:lnSpc>
                <a:spcPct val="120000"/>
              </a:lnSpc>
              <a:spcBef>
                <a:spcPts val="0"/>
              </a:spcBef>
              <a:buFont typeface="Arial" pitchFamily="34" charset="0"/>
              <a:buChar char="•"/>
              <a:defRPr/>
            </a:pPr>
            <a:r>
              <a:rPr lang="en-US" sz="2400" b="0" dirty="0" smtClean="0">
                <a:solidFill>
                  <a:srgbClr val="093678"/>
                </a:solidFill>
              </a:rPr>
              <a:t> 	Provide adequate ventilation</a:t>
            </a:r>
          </a:p>
          <a:p>
            <a:pPr indent="0" fontAlgn="auto">
              <a:lnSpc>
                <a:spcPct val="120000"/>
              </a:lnSpc>
              <a:spcBef>
                <a:spcPts val="0"/>
              </a:spcBef>
              <a:buFont typeface="Arial" pitchFamily="34" charset="0"/>
              <a:buChar char="•"/>
              <a:defRPr/>
            </a:pPr>
            <a:r>
              <a:rPr lang="en-US" sz="2400" b="0" dirty="0" smtClean="0">
                <a:solidFill>
                  <a:srgbClr val="093678"/>
                </a:solidFill>
              </a:rPr>
              <a:t> 	Consider a loose-fitting, hooded powered </a:t>
            </a:r>
          </a:p>
          <a:p>
            <a:pPr indent="0" fontAlgn="auto">
              <a:lnSpc>
                <a:spcPct val="120000"/>
              </a:lnSpc>
              <a:spcBef>
                <a:spcPts val="0"/>
              </a:spcBef>
              <a:defRPr/>
            </a:pPr>
            <a:r>
              <a:rPr lang="en-US" sz="2400" b="0" dirty="0" smtClean="0">
                <a:solidFill>
                  <a:srgbClr val="093678"/>
                </a:solidFill>
              </a:rPr>
              <a:t>  	air-purifying respirator (PAPR), which can 	circulate cool air</a:t>
            </a:r>
          </a:p>
          <a:p>
            <a:pPr indent="0" fontAlgn="auto">
              <a:lnSpc>
                <a:spcPct val="120000"/>
              </a:lnSpc>
              <a:spcBef>
                <a:spcPts val="0"/>
              </a:spcBef>
              <a:buFont typeface="Arial" pitchFamily="34" charset="0"/>
              <a:buChar char="•"/>
              <a:defRPr/>
            </a:pPr>
            <a:r>
              <a:rPr lang="en-US" sz="2400" b="0" dirty="0" smtClean="0">
                <a:solidFill>
                  <a:srgbClr val="093678"/>
                </a:solidFill>
              </a:rPr>
              <a:t> 	Drink plenty of fluids. Drink often and 	</a:t>
            </a:r>
            <a:r>
              <a:rPr lang="en-US" sz="2400" b="0" u="sng" dirty="0" smtClean="0">
                <a:solidFill>
                  <a:srgbClr val="093678"/>
                </a:solidFill>
              </a:rPr>
              <a:t>before</a:t>
            </a:r>
            <a:r>
              <a:rPr lang="en-US" sz="2400" b="0" dirty="0" smtClean="0">
                <a:solidFill>
                  <a:srgbClr val="093678"/>
                </a:solidFill>
              </a:rPr>
              <a:t> you are thirsty. Avoid beverages 	with alcohol or caffeine </a:t>
            </a:r>
          </a:p>
          <a:p>
            <a:pPr indent="0" fontAlgn="auto">
              <a:lnSpc>
                <a:spcPct val="120000"/>
              </a:lnSpc>
              <a:spcBef>
                <a:spcPts val="0"/>
              </a:spcBef>
              <a:buFont typeface="Arial" pitchFamily="34" charset="0"/>
              <a:buChar char="•"/>
              <a:defRPr/>
            </a:pPr>
            <a:r>
              <a:rPr lang="en-US" sz="2400" b="0" dirty="0" smtClean="0">
                <a:solidFill>
                  <a:srgbClr val="093678"/>
                </a:solidFill>
              </a:rPr>
              <a:t> 	Schedule frequent rest periods in shaded   	or air conditioned areas</a:t>
            </a:r>
          </a:p>
          <a:p>
            <a:pPr indent="0" fontAlgn="auto">
              <a:lnSpc>
                <a:spcPct val="120000"/>
              </a:lnSpc>
              <a:spcBef>
                <a:spcPts val="0"/>
              </a:spcBef>
              <a:defRPr/>
            </a:pPr>
            <a:endParaRPr lang="en-US" sz="2400" b="0" dirty="0" smtClean="0"/>
          </a:p>
          <a:p>
            <a:pPr indent="0" fontAlgn="auto">
              <a:lnSpc>
                <a:spcPct val="120000"/>
              </a:lnSpc>
              <a:spcBef>
                <a:spcPts val="0"/>
              </a:spcBef>
              <a:buFont typeface="Arial" pitchFamily="34" charset="0"/>
              <a:buChar char="•"/>
              <a:defRPr/>
            </a:pPr>
            <a:endParaRPr lang="en-US" sz="2600" dirty="0" smtClean="0"/>
          </a:p>
        </p:txBody>
      </p:sp>
      <p:pic>
        <p:nvPicPr>
          <p:cNvPr id="4" name="Picture 3" descr="applicator 3.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53200" y="2362200"/>
            <a:ext cx="2209800" cy="2209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7543800" cy="1143000"/>
          </a:xfrm>
        </p:spPr>
        <p:txBody>
          <a:bodyPr lIns="92066" tIns="46034" rIns="92066" bIns="46034"/>
          <a:lstStyle/>
          <a:p>
            <a:pPr fontAlgn="auto">
              <a:lnSpc>
                <a:spcPct val="90000"/>
              </a:lnSpc>
              <a:spcAft>
                <a:spcPts val="0"/>
              </a:spcAft>
              <a:defRPr/>
            </a:pPr>
            <a:r>
              <a:rPr lang="en-US" dirty="0" smtClean="0">
                <a:solidFill>
                  <a:srgbClr val="093678"/>
                </a:solidFill>
              </a:rPr>
              <a:t>Heat Illness – Typical Symptoms</a:t>
            </a:r>
          </a:p>
        </p:txBody>
      </p:sp>
      <p:sp>
        <p:nvSpPr>
          <p:cNvPr id="7171" name="Rectangle 3"/>
          <p:cNvSpPr>
            <a:spLocks noGrp="1" noChangeArrowheads="1"/>
          </p:cNvSpPr>
          <p:nvPr>
            <p:ph idx="1"/>
          </p:nvPr>
        </p:nvSpPr>
        <p:spPr>
          <a:xfrm>
            <a:off x="228600" y="1524000"/>
            <a:ext cx="8763000" cy="838200"/>
          </a:xfrm>
        </p:spPr>
        <p:txBody>
          <a:bodyPr lIns="92066" tIns="46034" rIns="92066" bIns="46034" numCol="1">
            <a:noAutofit/>
          </a:bodyPr>
          <a:lstStyle/>
          <a:p>
            <a:pPr indent="0" fontAlgn="auto">
              <a:lnSpc>
                <a:spcPct val="120000"/>
              </a:lnSpc>
              <a:spcBef>
                <a:spcPts val="0"/>
              </a:spcBef>
              <a:defRPr/>
            </a:pPr>
            <a:r>
              <a:rPr lang="en-US" sz="2000" dirty="0" smtClean="0">
                <a:solidFill>
                  <a:srgbClr val="093678"/>
                </a:solidFill>
              </a:rPr>
              <a:t>Heat exposure can cause illness. The most serious heat illness is heat stroke, which can be </a:t>
            </a:r>
            <a:r>
              <a:rPr lang="en-US" sz="2000" u="sng" dirty="0" smtClean="0">
                <a:solidFill>
                  <a:srgbClr val="093678"/>
                </a:solidFill>
              </a:rPr>
              <a:t>life threatening</a:t>
            </a:r>
            <a:r>
              <a:rPr lang="en-US" sz="2000" dirty="0" smtClean="0">
                <a:solidFill>
                  <a:srgbClr val="093678"/>
                </a:solidFill>
              </a:rPr>
              <a:t>. Here are some typical symptoms:  </a:t>
            </a:r>
          </a:p>
          <a:p>
            <a:pPr indent="0" fontAlgn="auto">
              <a:lnSpc>
                <a:spcPct val="120000"/>
              </a:lnSpc>
              <a:spcBef>
                <a:spcPts val="0"/>
              </a:spcBef>
              <a:defRPr/>
            </a:pPr>
            <a:r>
              <a:rPr lang="en-US" sz="2000" dirty="0" smtClean="0">
                <a:solidFill>
                  <a:srgbClr val="093678"/>
                </a:solidFill>
              </a:rPr>
              <a:t> </a:t>
            </a:r>
            <a:endParaRPr lang="en-US" sz="2000" b="0" dirty="0" smtClean="0">
              <a:solidFill>
                <a:srgbClr val="093678"/>
              </a:solidFill>
            </a:endParaRPr>
          </a:p>
          <a:p>
            <a:pPr indent="0" fontAlgn="auto">
              <a:lnSpc>
                <a:spcPct val="120000"/>
              </a:lnSpc>
              <a:spcBef>
                <a:spcPts val="0"/>
              </a:spcBef>
              <a:defRPr/>
            </a:pPr>
            <a:endParaRPr lang="en-US" sz="2000" b="0" dirty="0" smtClean="0"/>
          </a:p>
        </p:txBody>
      </p:sp>
      <p:graphicFrame>
        <p:nvGraphicFramePr>
          <p:cNvPr id="5" name="Table 4"/>
          <p:cNvGraphicFramePr>
            <a:graphicFrameLocks noGrp="1"/>
          </p:cNvGraphicFramePr>
          <p:nvPr/>
        </p:nvGraphicFramePr>
        <p:xfrm>
          <a:off x="533400" y="2667000"/>
          <a:ext cx="8077200" cy="3276600"/>
        </p:xfrm>
        <a:graphic>
          <a:graphicData uri="http://schemas.openxmlformats.org/drawingml/2006/table">
            <a:tbl>
              <a:tblPr firstRow="1" bandRow="1">
                <a:tableStyleId>{073A0DAA-6AF3-43AB-8588-CEC1D06C72B9}</a:tableStyleId>
              </a:tblPr>
              <a:tblGrid>
                <a:gridCol w="4038600"/>
                <a:gridCol w="4038600"/>
              </a:tblGrid>
              <a:tr h="3276600">
                <a:tc>
                  <a:txBody>
                    <a:bodyPr/>
                    <a:lstStyle/>
                    <a:p>
                      <a:pPr indent="0" fontAlgn="auto">
                        <a:lnSpc>
                          <a:spcPct val="120000"/>
                        </a:lnSpc>
                        <a:spcBef>
                          <a:spcPts val="0"/>
                        </a:spcBef>
                        <a:defRPr/>
                      </a:pPr>
                      <a:r>
                        <a:rPr lang="en-US" sz="2000" dirty="0" smtClean="0">
                          <a:solidFill>
                            <a:srgbClr val="FFC000"/>
                          </a:solidFill>
                          <a:latin typeface="Trebuchet MS" pitchFamily="34" charset="0"/>
                        </a:rPr>
                        <a:t>Symptoms of Heat Exhaustion</a:t>
                      </a:r>
                    </a:p>
                    <a:p>
                      <a:pPr indent="0" fontAlgn="auto">
                        <a:lnSpc>
                          <a:spcPct val="120000"/>
                        </a:lnSpc>
                        <a:spcBef>
                          <a:spcPts val="0"/>
                        </a:spcBef>
                        <a:defRPr/>
                      </a:pPr>
                      <a:endParaRPr lang="en-US" sz="2000" dirty="0" smtClean="0">
                        <a:latin typeface="Trebuchet MS" pitchFamily="34" charset="0"/>
                      </a:endParaRPr>
                    </a:p>
                    <a:p>
                      <a:pPr indent="0" fontAlgn="auto">
                        <a:lnSpc>
                          <a:spcPct val="120000"/>
                        </a:lnSpc>
                        <a:spcBef>
                          <a:spcPts val="0"/>
                        </a:spcBef>
                        <a:buFont typeface="Arial" pitchFamily="34" charset="0"/>
                        <a:buChar char="•"/>
                        <a:defRPr/>
                      </a:pPr>
                      <a:r>
                        <a:rPr lang="en-US" sz="2000" baseline="0" dirty="0" smtClean="0">
                          <a:latin typeface="Trebuchet MS" pitchFamily="34" charset="0"/>
                        </a:rPr>
                        <a:t> </a:t>
                      </a:r>
                      <a:r>
                        <a:rPr lang="en-US" sz="2000" dirty="0" smtClean="0">
                          <a:latin typeface="Trebuchet MS" pitchFamily="34" charset="0"/>
                        </a:rPr>
                        <a:t>Headache, dizziness, or</a:t>
                      </a:r>
                    </a:p>
                    <a:p>
                      <a:pPr indent="0" fontAlgn="auto">
                        <a:lnSpc>
                          <a:spcPct val="120000"/>
                        </a:lnSpc>
                        <a:spcBef>
                          <a:spcPts val="0"/>
                        </a:spcBef>
                        <a:buFont typeface="Arial" pitchFamily="34" charset="0"/>
                        <a:buNone/>
                        <a:defRPr/>
                      </a:pPr>
                      <a:r>
                        <a:rPr lang="en-US" sz="2000" baseline="0" dirty="0" smtClean="0">
                          <a:latin typeface="Trebuchet MS" pitchFamily="34" charset="0"/>
                        </a:rPr>
                        <a:t>  </a:t>
                      </a:r>
                      <a:r>
                        <a:rPr lang="en-US" sz="2000" dirty="0" smtClean="0">
                          <a:latin typeface="Trebuchet MS" pitchFamily="34" charset="0"/>
                        </a:rPr>
                        <a:t>fainting</a:t>
                      </a:r>
                    </a:p>
                    <a:p>
                      <a:pPr indent="0" fontAlgn="auto">
                        <a:lnSpc>
                          <a:spcPct val="120000"/>
                        </a:lnSpc>
                        <a:spcBef>
                          <a:spcPts val="0"/>
                        </a:spcBef>
                        <a:buFont typeface="Arial" pitchFamily="34" charset="0"/>
                        <a:buChar char="•"/>
                        <a:defRPr/>
                      </a:pPr>
                      <a:r>
                        <a:rPr lang="en-US" sz="2000" dirty="0" smtClean="0">
                          <a:latin typeface="Trebuchet MS" pitchFamily="34" charset="0"/>
                        </a:rPr>
                        <a:t> Weakness and wet skin</a:t>
                      </a:r>
                    </a:p>
                    <a:p>
                      <a:pPr indent="0" fontAlgn="auto">
                        <a:lnSpc>
                          <a:spcPct val="120000"/>
                        </a:lnSpc>
                        <a:spcBef>
                          <a:spcPts val="0"/>
                        </a:spcBef>
                        <a:buFont typeface="Arial" pitchFamily="34" charset="0"/>
                        <a:buChar char="•"/>
                        <a:defRPr/>
                      </a:pPr>
                      <a:r>
                        <a:rPr lang="en-US" sz="2000" dirty="0" smtClean="0">
                          <a:latin typeface="Trebuchet MS" pitchFamily="34" charset="0"/>
                        </a:rPr>
                        <a:t> Irritability or confusion</a:t>
                      </a:r>
                    </a:p>
                    <a:p>
                      <a:pPr indent="0" fontAlgn="auto">
                        <a:lnSpc>
                          <a:spcPct val="120000"/>
                        </a:lnSpc>
                        <a:spcBef>
                          <a:spcPts val="0"/>
                        </a:spcBef>
                        <a:buFont typeface="Arial" pitchFamily="34" charset="0"/>
                        <a:buChar char="•"/>
                        <a:defRPr/>
                      </a:pPr>
                      <a:r>
                        <a:rPr lang="en-US" sz="2000" dirty="0" smtClean="0">
                          <a:latin typeface="Trebuchet MS" pitchFamily="34" charset="0"/>
                        </a:rPr>
                        <a:t> Thirst, nausea or vomiting</a:t>
                      </a:r>
                    </a:p>
                    <a:p>
                      <a:endParaRPr lang="en-US" dirty="0"/>
                    </a:p>
                  </a:txBody>
                  <a:tcPr/>
                </a:tc>
                <a:tc>
                  <a:txBody>
                    <a:bodyPr/>
                    <a:lstStyle/>
                    <a:p>
                      <a:r>
                        <a:rPr lang="en-US" sz="2000" dirty="0" smtClean="0">
                          <a:solidFill>
                            <a:srgbClr val="FFC000"/>
                          </a:solidFill>
                          <a:latin typeface="Trebuchet MS" pitchFamily="34" charset="0"/>
                        </a:rPr>
                        <a:t>Symptoms of Heat Stroke</a:t>
                      </a:r>
                    </a:p>
                    <a:p>
                      <a:endParaRPr lang="en-US" sz="2000" dirty="0" smtClean="0">
                        <a:latin typeface="Trebuchet MS" pitchFamily="34" charset="0"/>
                      </a:endParaRPr>
                    </a:p>
                    <a:p>
                      <a:pPr>
                        <a:buFont typeface="Arial" pitchFamily="34" charset="0"/>
                        <a:buChar char="•"/>
                      </a:pPr>
                      <a:r>
                        <a:rPr lang="en-US" sz="2000" dirty="0" smtClean="0">
                          <a:latin typeface="Trebuchet MS" pitchFamily="34" charset="0"/>
                        </a:rPr>
                        <a:t> May</a:t>
                      </a:r>
                      <a:r>
                        <a:rPr lang="en-US" sz="2000" baseline="0" dirty="0" smtClean="0">
                          <a:latin typeface="Trebuchet MS" pitchFamily="34" charset="0"/>
                        </a:rPr>
                        <a:t> be confused, unable to </a:t>
                      </a:r>
                    </a:p>
                    <a:p>
                      <a:pPr>
                        <a:buFont typeface="Arial" pitchFamily="34" charset="0"/>
                        <a:buNone/>
                      </a:pPr>
                      <a:r>
                        <a:rPr lang="en-US" sz="2000" baseline="0" dirty="0" smtClean="0">
                          <a:latin typeface="Trebuchet MS" pitchFamily="34" charset="0"/>
                        </a:rPr>
                        <a:t>  think clearly, pass out, </a:t>
                      </a:r>
                    </a:p>
                    <a:p>
                      <a:pPr>
                        <a:buFont typeface="Arial" pitchFamily="34" charset="0"/>
                        <a:buNone/>
                      </a:pPr>
                      <a:r>
                        <a:rPr lang="en-US" sz="2000" baseline="0" dirty="0" smtClean="0">
                          <a:latin typeface="Trebuchet MS" pitchFamily="34" charset="0"/>
                        </a:rPr>
                        <a:t>  or collapse</a:t>
                      </a:r>
                    </a:p>
                    <a:p>
                      <a:pPr>
                        <a:buFont typeface="Arial" pitchFamily="34" charset="0"/>
                        <a:buChar char="•"/>
                      </a:pPr>
                      <a:r>
                        <a:rPr lang="en-US" sz="2000" baseline="0" dirty="0" smtClean="0">
                          <a:latin typeface="Trebuchet MS" pitchFamily="34" charset="0"/>
                        </a:rPr>
                        <a:t> May have seizures (fits)</a:t>
                      </a:r>
                    </a:p>
                    <a:p>
                      <a:pPr>
                        <a:buFont typeface="Arial" pitchFamily="34" charset="0"/>
                        <a:buChar char="•"/>
                      </a:pPr>
                      <a:r>
                        <a:rPr lang="en-US" sz="2000" baseline="0" dirty="0" smtClean="0">
                          <a:latin typeface="Trebuchet MS" pitchFamily="34" charset="0"/>
                        </a:rPr>
                        <a:t> May stop sweating</a:t>
                      </a:r>
                      <a:endParaRPr lang="en-US" sz="2000" dirty="0">
                        <a:latin typeface="Trebuchet MS" pitchFamily="34" charset="0"/>
                      </a:endParaRPr>
                    </a:p>
                  </a:txBody>
                  <a:tcPr/>
                </a:tc>
              </a:tr>
            </a:tbl>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228600"/>
            <a:ext cx="8077200" cy="1143000"/>
          </a:xfrm>
        </p:spPr>
        <p:txBody>
          <a:bodyPr lIns="92066" tIns="46034" rIns="92066" bIns="46034">
            <a:normAutofit/>
          </a:bodyPr>
          <a:lstStyle/>
          <a:p>
            <a:pPr fontAlgn="auto">
              <a:lnSpc>
                <a:spcPct val="90000"/>
              </a:lnSpc>
              <a:spcAft>
                <a:spcPts val="0"/>
              </a:spcAft>
              <a:defRPr/>
            </a:pPr>
            <a:r>
              <a:rPr lang="en-US" sz="3200" dirty="0" smtClean="0">
                <a:solidFill>
                  <a:srgbClr val="093678"/>
                </a:solidFill>
              </a:rPr>
              <a:t>General First Aid Procedures </a:t>
            </a:r>
            <a:br>
              <a:rPr lang="en-US" sz="3200" dirty="0" smtClean="0">
                <a:solidFill>
                  <a:srgbClr val="093678"/>
                </a:solidFill>
              </a:rPr>
            </a:br>
            <a:r>
              <a:rPr lang="en-US" sz="3200" dirty="0" smtClean="0">
                <a:solidFill>
                  <a:srgbClr val="093678"/>
                </a:solidFill>
              </a:rPr>
              <a:t>for Heat Illness</a:t>
            </a:r>
          </a:p>
        </p:txBody>
      </p:sp>
      <p:sp>
        <p:nvSpPr>
          <p:cNvPr id="7171" name="Rectangle 3"/>
          <p:cNvSpPr>
            <a:spLocks noGrp="1" noChangeArrowheads="1"/>
          </p:cNvSpPr>
          <p:nvPr>
            <p:ph idx="1"/>
          </p:nvPr>
        </p:nvSpPr>
        <p:spPr>
          <a:xfrm>
            <a:off x="304800" y="1600200"/>
            <a:ext cx="8763000" cy="4343400"/>
          </a:xfrm>
        </p:spPr>
        <p:txBody>
          <a:bodyPr lIns="92066" tIns="46034" rIns="92066" bIns="46034">
            <a:normAutofit/>
          </a:bodyPr>
          <a:lstStyle/>
          <a:p>
            <a:pPr indent="0" fontAlgn="auto">
              <a:lnSpc>
                <a:spcPct val="120000"/>
              </a:lnSpc>
              <a:spcBef>
                <a:spcPts val="0"/>
              </a:spcBef>
              <a:defRPr/>
            </a:pPr>
            <a:r>
              <a:rPr lang="en-US" sz="2400" b="0" i="1" dirty="0" smtClean="0">
                <a:solidFill>
                  <a:srgbClr val="093678"/>
                </a:solidFill>
              </a:rPr>
              <a:t>What if someone appears to be suffering from heat illness?</a:t>
            </a:r>
          </a:p>
          <a:p>
            <a:pPr indent="0" fontAlgn="auto">
              <a:lnSpc>
                <a:spcPct val="120000"/>
              </a:lnSpc>
              <a:spcBef>
                <a:spcPts val="0"/>
              </a:spcBef>
              <a:defRPr/>
            </a:pPr>
            <a:endParaRPr lang="en-US" sz="2400" dirty="0" smtClean="0">
              <a:solidFill>
                <a:srgbClr val="093678"/>
              </a:solidFill>
            </a:endParaRPr>
          </a:p>
          <a:p>
            <a:pPr marL="342900" fontAlgn="auto">
              <a:lnSpc>
                <a:spcPct val="120000"/>
              </a:lnSpc>
              <a:spcBef>
                <a:spcPts val="0"/>
              </a:spcBef>
              <a:buFont typeface="Arial" pitchFamily="34" charset="0"/>
              <a:buChar char="•"/>
              <a:defRPr/>
            </a:pPr>
            <a:r>
              <a:rPr lang="en-US" sz="2000" b="0" dirty="0" smtClean="0">
                <a:solidFill>
                  <a:srgbClr val="093678"/>
                </a:solidFill>
              </a:rPr>
              <a:t> </a:t>
            </a:r>
            <a:r>
              <a:rPr lang="en-US" sz="2200" b="0" dirty="0" smtClean="0">
                <a:solidFill>
                  <a:srgbClr val="093678"/>
                </a:solidFill>
              </a:rPr>
              <a:t>Call your supervisor and stay with the person until help arrives</a:t>
            </a:r>
          </a:p>
          <a:p>
            <a:pPr marL="342900" fontAlgn="auto">
              <a:lnSpc>
                <a:spcPct val="120000"/>
              </a:lnSpc>
              <a:spcBef>
                <a:spcPts val="0"/>
              </a:spcBef>
              <a:buFont typeface="Arial" pitchFamily="34" charset="0"/>
              <a:buChar char="•"/>
              <a:defRPr/>
            </a:pPr>
            <a:r>
              <a:rPr lang="en-US" sz="2200" b="0" dirty="0" smtClean="0">
                <a:solidFill>
                  <a:srgbClr val="093678"/>
                </a:solidFill>
              </a:rPr>
              <a:t> Move person into a cooler, shaded area </a:t>
            </a:r>
            <a:r>
              <a:rPr lang="en-US" sz="2200" b="0" i="1" dirty="0" smtClean="0">
                <a:solidFill>
                  <a:srgbClr val="093678"/>
                </a:solidFill>
              </a:rPr>
              <a:t>(away from SPF vapors)</a:t>
            </a:r>
          </a:p>
          <a:p>
            <a:pPr marL="342900" fontAlgn="auto">
              <a:lnSpc>
                <a:spcPct val="120000"/>
              </a:lnSpc>
              <a:spcBef>
                <a:spcPts val="0"/>
              </a:spcBef>
              <a:buFont typeface="Arial" pitchFamily="34" charset="0"/>
              <a:buChar char="•"/>
              <a:defRPr/>
            </a:pPr>
            <a:r>
              <a:rPr lang="en-US" sz="2200" b="0" dirty="0" smtClean="0">
                <a:solidFill>
                  <a:srgbClr val="093678"/>
                </a:solidFill>
              </a:rPr>
              <a:t> Remove personal protective clothing (PPE), including respirator</a:t>
            </a:r>
          </a:p>
          <a:p>
            <a:pPr marL="342900" fontAlgn="auto">
              <a:lnSpc>
                <a:spcPct val="120000"/>
              </a:lnSpc>
              <a:spcBef>
                <a:spcPts val="0"/>
              </a:spcBef>
              <a:buFont typeface="Arial" pitchFamily="34" charset="0"/>
              <a:buChar char="•"/>
              <a:defRPr/>
            </a:pPr>
            <a:r>
              <a:rPr lang="en-US" sz="2200" b="0" dirty="0" smtClean="0">
                <a:solidFill>
                  <a:srgbClr val="093678"/>
                </a:solidFill>
              </a:rPr>
              <a:t> Fan and mist person with water; apply ice bags/towels</a:t>
            </a:r>
          </a:p>
          <a:p>
            <a:pPr marL="342900" fontAlgn="auto">
              <a:lnSpc>
                <a:spcPct val="120000"/>
              </a:lnSpc>
              <a:spcBef>
                <a:spcPts val="0"/>
              </a:spcBef>
              <a:buFont typeface="Arial" pitchFamily="34" charset="0"/>
              <a:buChar char="•"/>
              <a:defRPr/>
            </a:pPr>
            <a:r>
              <a:rPr lang="en-US" sz="2200" b="0" dirty="0" smtClean="0">
                <a:solidFill>
                  <a:srgbClr val="093678"/>
                </a:solidFill>
              </a:rPr>
              <a:t> Provide cool drinking water, if person is conscious</a:t>
            </a:r>
          </a:p>
          <a:p>
            <a:pPr indent="0" fontAlgn="auto">
              <a:lnSpc>
                <a:spcPct val="120000"/>
              </a:lnSpc>
              <a:spcBef>
                <a:spcPts val="0"/>
              </a:spcBef>
              <a:defRPr/>
            </a:pPr>
            <a:endParaRPr lang="en-US" sz="2000" b="0" dirty="0" smtClean="0">
              <a:solidFill>
                <a:srgbClr val="093678"/>
              </a:solidFill>
            </a:endParaRPr>
          </a:p>
          <a:p>
            <a:pPr indent="0" fontAlgn="auto">
              <a:lnSpc>
                <a:spcPct val="120000"/>
              </a:lnSpc>
              <a:spcBef>
                <a:spcPts val="0"/>
              </a:spcBef>
              <a:defRPr/>
            </a:pPr>
            <a:r>
              <a:rPr lang="en-US" sz="2400" dirty="0" smtClean="0">
                <a:solidFill>
                  <a:srgbClr val="093678"/>
                </a:solidFill>
              </a:rPr>
              <a:t>If the person is not alert or seems confused, this may be a heat stroke. CALL 911 IMMEDIATELY and apply ice.</a:t>
            </a:r>
          </a:p>
          <a:p>
            <a:pPr indent="0" fontAlgn="auto">
              <a:lnSpc>
                <a:spcPct val="120000"/>
              </a:lnSpc>
              <a:spcBef>
                <a:spcPts val="0"/>
              </a:spcBef>
              <a:buFont typeface="Arial" pitchFamily="34" charset="0"/>
              <a:buChar char="•"/>
              <a:defRPr/>
            </a:pPr>
            <a:endParaRPr lang="en-US" sz="2400" b="0" dirty="0" smtClean="0"/>
          </a:p>
          <a:p>
            <a:pPr indent="0" fontAlgn="auto">
              <a:lnSpc>
                <a:spcPct val="120000"/>
              </a:lnSpc>
              <a:spcBef>
                <a:spcPts val="0"/>
              </a:spcBef>
              <a:defRPr/>
            </a:pPr>
            <a:endParaRPr lang="en-US" sz="2000" b="0"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0"/>
            <a:ext cx="8077200" cy="1143000"/>
          </a:xfrm>
        </p:spPr>
        <p:txBody>
          <a:bodyPr lIns="92066" tIns="46034" rIns="92066" bIns="46034">
            <a:normAutofit/>
          </a:bodyPr>
          <a:lstStyle/>
          <a:p>
            <a:pPr fontAlgn="auto">
              <a:lnSpc>
                <a:spcPct val="90000"/>
              </a:lnSpc>
              <a:spcAft>
                <a:spcPts val="0"/>
              </a:spcAft>
              <a:defRPr/>
            </a:pPr>
            <a:r>
              <a:rPr lang="en-US" sz="3200" dirty="0" smtClean="0">
                <a:solidFill>
                  <a:srgbClr val="093678"/>
                </a:solidFill>
              </a:rPr>
              <a:t>OSHA Information: Heat Stress</a:t>
            </a:r>
          </a:p>
        </p:txBody>
      </p:sp>
      <p:sp>
        <p:nvSpPr>
          <p:cNvPr id="7171" name="Rectangle 3"/>
          <p:cNvSpPr>
            <a:spLocks noGrp="1" noChangeArrowheads="1"/>
          </p:cNvSpPr>
          <p:nvPr>
            <p:ph idx="1"/>
          </p:nvPr>
        </p:nvSpPr>
        <p:spPr>
          <a:xfrm>
            <a:off x="381000" y="1600200"/>
            <a:ext cx="8534400" cy="4343400"/>
          </a:xfrm>
        </p:spPr>
        <p:txBody>
          <a:bodyPr lIns="92066" tIns="46034" rIns="92066" bIns="46034">
            <a:normAutofit/>
          </a:bodyPr>
          <a:lstStyle/>
          <a:p>
            <a:pPr indent="0" fontAlgn="auto">
              <a:lnSpc>
                <a:spcPct val="120000"/>
              </a:lnSpc>
              <a:spcBef>
                <a:spcPts val="0"/>
              </a:spcBef>
              <a:defRPr/>
            </a:pPr>
            <a:endParaRPr lang="en-US" sz="2400" dirty="0" smtClean="0"/>
          </a:p>
          <a:p>
            <a:pPr indent="0" fontAlgn="auto">
              <a:lnSpc>
                <a:spcPct val="120000"/>
              </a:lnSpc>
              <a:spcBef>
                <a:spcPts val="0"/>
              </a:spcBef>
              <a:buFont typeface="Arial" pitchFamily="34" charset="0"/>
              <a:buChar char="•"/>
              <a:defRPr/>
            </a:pPr>
            <a:endParaRPr lang="en-US" sz="2400" b="0" dirty="0" smtClean="0"/>
          </a:p>
          <a:p>
            <a:pPr indent="0" fontAlgn="auto">
              <a:lnSpc>
                <a:spcPct val="120000"/>
              </a:lnSpc>
              <a:spcBef>
                <a:spcPts val="0"/>
              </a:spcBef>
              <a:defRPr/>
            </a:pPr>
            <a:endParaRPr lang="en-US" sz="2000" b="0" dirty="0" smtClean="0"/>
          </a:p>
        </p:txBody>
      </p:sp>
      <p:sp>
        <p:nvSpPr>
          <p:cNvPr id="5" name="Rectangle 3"/>
          <p:cNvSpPr txBox="1">
            <a:spLocks noChangeArrowheads="1"/>
          </p:cNvSpPr>
          <p:nvPr/>
        </p:nvSpPr>
        <p:spPr>
          <a:xfrm>
            <a:off x="533400" y="1752600"/>
            <a:ext cx="8610600" cy="4343400"/>
          </a:xfrm>
          <a:prstGeom prst="rect">
            <a:avLst/>
          </a:prstGeom>
        </p:spPr>
        <p:txBody>
          <a:bodyPr lIns="92066" tIns="46034" rIns="92066" bIns="46034" anchor="t">
            <a:normAutofit fontScale="85000" lnSpcReduction="20000"/>
          </a:bodyPr>
          <a:lstStyle/>
          <a:p>
            <a:pPr marL="0" marR="0" lvl="0" indent="0" algn="l" defTabSz="457200" rtl="0" eaLnBrk="1" fontAlgn="auto" latinLnBrk="0" hangingPunct="1">
              <a:lnSpc>
                <a:spcPct val="120000"/>
              </a:lnSpc>
              <a:spcBef>
                <a:spcPts val="0"/>
              </a:spcBef>
              <a:spcAft>
                <a:spcPts val="0"/>
              </a:spcAft>
              <a:buClrTx/>
              <a:buSzTx/>
              <a:buFont typeface="Arial" charset="0"/>
              <a:buNone/>
              <a:tabLst/>
              <a:defRPr/>
            </a:pPr>
            <a:r>
              <a:rPr lang="en-US" sz="2600" b="1" noProof="0" dirty="0" smtClean="0">
                <a:solidFill>
                  <a:srgbClr val="093678"/>
                </a:solidFill>
                <a:latin typeface="Trebuchet MS"/>
                <a:cs typeface="Trebuchet MS"/>
              </a:rPr>
              <a:t>OSHA does not currently hav</a:t>
            </a:r>
            <a:r>
              <a:rPr lang="en-US" sz="2600" b="1" dirty="0" smtClean="0">
                <a:solidFill>
                  <a:srgbClr val="093678"/>
                </a:solidFill>
                <a:latin typeface="Trebuchet MS"/>
                <a:cs typeface="Trebuchet MS"/>
              </a:rPr>
              <a:t>e a specific standard or </a:t>
            </a:r>
          </a:p>
          <a:p>
            <a:pPr marL="0" marR="0" lvl="0" indent="0" algn="l" defTabSz="457200" rtl="0" eaLnBrk="1" fontAlgn="auto" latinLnBrk="0" hangingPunct="1">
              <a:lnSpc>
                <a:spcPct val="120000"/>
              </a:lnSpc>
              <a:spcBef>
                <a:spcPts val="0"/>
              </a:spcBef>
              <a:spcAft>
                <a:spcPts val="0"/>
              </a:spcAft>
              <a:buClrTx/>
              <a:buSzTx/>
              <a:buFont typeface="Arial" charset="0"/>
              <a:buNone/>
              <a:tabLst/>
              <a:defRPr/>
            </a:pPr>
            <a:r>
              <a:rPr lang="en-US" sz="2600" b="1" dirty="0" smtClean="0">
                <a:solidFill>
                  <a:srgbClr val="093678"/>
                </a:solidFill>
                <a:latin typeface="Trebuchet MS"/>
                <a:cs typeface="Trebuchet MS"/>
              </a:rPr>
              <a:t>regulation regarding heat stress in the workplace.</a:t>
            </a:r>
          </a:p>
          <a:p>
            <a:pPr marL="0" marR="0" lvl="0" indent="0" algn="l" defTabSz="457200" rtl="0" eaLnBrk="1" fontAlgn="auto" latinLnBrk="0" hangingPunct="1">
              <a:lnSpc>
                <a:spcPct val="120000"/>
              </a:lnSpc>
              <a:spcBef>
                <a:spcPts val="0"/>
              </a:spcBef>
              <a:spcAft>
                <a:spcPts val="0"/>
              </a:spcAft>
              <a:buClrTx/>
              <a:buSzTx/>
              <a:buFont typeface="Arial" charset="0"/>
              <a:buNone/>
              <a:tabLst/>
              <a:defRPr/>
            </a:pPr>
            <a:endParaRPr kumimoji="0" lang="en-US" sz="2400" b="0" u="none" strike="noStrike" kern="1200" cap="none" spc="0" normalizeH="0" baseline="0" noProof="0" dirty="0" smtClean="0">
              <a:ln>
                <a:noFill/>
              </a:ln>
              <a:solidFill>
                <a:srgbClr val="093678"/>
              </a:solidFill>
              <a:effectLst/>
              <a:uLnTx/>
              <a:uFillTx/>
              <a:latin typeface="Trebuchet MS"/>
              <a:ea typeface="+mn-ea"/>
              <a:cs typeface="Trebuchet MS"/>
            </a:endParaRPr>
          </a:p>
          <a:p>
            <a:pPr marL="0" marR="0" lvl="0" indent="0" algn="l" defTabSz="457200" rtl="0" eaLnBrk="1" fontAlgn="auto" latinLnBrk="0" hangingPunct="1">
              <a:lnSpc>
                <a:spcPct val="120000"/>
              </a:lnSpc>
              <a:spcBef>
                <a:spcPts val="0"/>
              </a:spcBef>
              <a:spcAft>
                <a:spcPts val="0"/>
              </a:spcAft>
              <a:buClrTx/>
              <a:buSzTx/>
              <a:buFont typeface="Arial" charset="0"/>
              <a:buNone/>
              <a:tabLst/>
              <a:defRPr/>
            </a:pPr>
            <a:r>
              <a:rPr lang="en-US" sz="2600" dirty="0" smtClean="0">
                <a:solidFill>
                  <a:srgbClr val="093678"/>
                </a:solidFill>
                <a:latin typeface="Trebuchet MS"/>
                <a:cs typeface="Trebuchet MS"/>
              </a:rPr>
              <a:t>However, OSHA provides a standards interpretation letter: </a:t>
            </a:r>
          </a:p>
          <a:p>
            <a:pPr marL="0" marR="0" lvl="0" indent="0" algn="l" defTabSz="457200" rtl="0" eaLnBrk="1" fontAlgn="auto" latinLnBrk="0" hangingPunct="1">
              <a:lnSpc>
                <a:spcPct val="120000"/>
              </a:lnSpc>
              <a:spcBef>
                <a:spcPts val="0"/>
              </a:spcBef>
              <a:spcAft>
                <a:spcPts val="0"/>
              </a:spcAft>
              <a:buClrTx/>
              <a:buSzTx/>
              <a:buFont typeface="Arial" charset="0"/>
              <a:buNone/>
              <a:tabLst/>
              <a:defRPr/>
            </a:pPr>
            <a:r>
              <a:rPr lang="en-US" sz="2400" dirty="0" smtClean="0">
                <a:solidFill>
                  <a:srgbClr val="093678"/>
                </a:solidFill>
                <a:latin typeface="Trebuchet MS"/>
                <a:cs typeface="Trebuchet MS"/>
              </a:rPr>
              <a:t>“</a:t>
            </a:r>
            <a:r>
              <a:rPr lang="en-US" sz="2400" i="1" dirty="0" smtClean="0">
                <a:solidFill>
                  <a:srgbClr val="093678"/>
                </a:solidFill>
                <a:latin typeface="Trebuchet MS"/>
                <a:cs typeface="Trebuchet MS"/>
              </a:rPr>
              <a:t>Acceptable methods to reduce heat stress hazards in the workplace</a:t>
            </a:r>
            <a:r>
              <a:rPr lang="en-US" sz="2400" dirty="0" smtClean="0">
                <a:solidFill>
                  <a:srgbClr val="093678"/>
                </a:solidFill>
                <a:latin typeface="Trebuchet MS"/>
                <a:cs typeface="Trebuchet MS"/>
              </a:rPr>
              <a:t>.”</a:t>
            </a:r>
          </a:p>
          <a:p>
            <a:pPr marL="0" marR="0" lvl="0" indent="0" algn="l" defTabSz="457200" rtl="0" eaLnBrk="1" fontAlgn="auto" latinLnBrk="0" hangingPunct="1">
              <a:lnSpc>
                <a:spcPct val="120000"/>
              </a:lnSpc>
              <a:spcBef>
                <a:spcPts val="0"/>
              </a:spcBef>
              <a:spcAft>
                <a:spcPts val="0"/>
              </a:spcAft>
              <a:buClrTx/>
              <a:buSzTx/>
              <a:buFont typeface="Arial" charset="0"/>
              <a:buNone/>
              <a:tabLst/>
              <a:defRPr/>
            </a:pPr>
            <a:r>
              <a:rPr lang="en-US" sz="2100" i="1" dirty="0" smtClean="0">
                <a:solidFill>
                  <a:srgbClr val="093678"/>
                </a:solidFill>
                <a:latin typeface="Trebuchet MS"/>
                <a:cs typeface="Trebuchet MS"/>
              </a:rPr>
              <a:t>  (Oct. 17, 2001)  </a:t>
            </a:r>
          </a:p>
          <a:p>
            <a:pPr marL="0" marR="0" lvl="0" indent="0" algn="l" defTabSz="457200" rtl="0" eaLnBrk="1" fontAlgn="auto" latinLnBrk="0" hangingPunct="1">
              <a:lnSpc>
                <a:spcPct val="120000"/>
              </a:lnSpc>
              <a:spcBef>
                <a:spcPts val="0"/>
              </a:spcBef>
              <a:spcAft>
                <a:spcPts val="0"/>
              </a:spcAft>
              <a:buClrTx/>
              <a:buSzTx/>
              <a:buFont typeface="Arial" charset="0"/>
              <a:buNone/>
              <a:tabLst/>
              <a:defRPr/>
            </a:pPr>
            <a:endParaRPr lang="en-US" sz="2400" dirty="0" smtClean="0">
              <a:solidFill>
                <a:srgbClr val="093678"/>
              </a:solidFill>
              <a:latin typeface="Trebuchet MS"/>
              <a:cs typeface="Trebuchet MS"/>
            </a:endParaRPr>
          </a:p>
          <a:p>
            <a:pPr marL="0" marR="0" lvl="0" indent="0" algn="l" defTabSz="457200" rtl="0" eaLnBrk="1" fontAlgn="auto" latinLnBrk="0" hangingPunct="1">
              <a:lnSpc>
                <a:spcPct val="120000"/>
              </a:lnSpc>
              <a:spcBef>
                <a:spcPts val="0"/>
              </a:spcBef>
              <a:spcAft>
                <a:spcPts val="0"/>
              </a:spcAft>
              <a:buClrTx/>
              <a:buSzTx/>
              <a:buFont typeface="Arial" charset="0"/>
              <a:buNone/>
              <a:tabLst/>
              <a:defRPr/>
            </a:pPr>
            <a:r>
              <a:rPr lang="en-US" sz="2600" dirty="0" smtClean="0">
                <a:solidFill>
                  <a:srgbClr val="093678"/>
                </a:solidFill>
                <a:latin typeface="Trebuchet MS"/>
                <a:cs typeface="Trebuchet MS"/>
              </a:rPr>
              <a:t>It also offers many helpful resources, such as the OSHA </a:t>
            </a:r>
          </a:p>
          <a:p>
            <a:pPr marL="0" marR="0" lvl="0" indent="0" algn="l" defTabSz="457200" rtl="0" eaLnBrk="1" fontAlgn="auto" latinLnBrk="0" hangingPunct="1">
              <a:lnSpc>
                <a:spcPct val="120000"/>
              </a:lnSpc>
              <a:spcBef>
                <a:spcPts val="0"/>
              </a:spcBef>
              <a:spcAft>
                <a:spcPts val="0"/>
              </a:spcAft>
              <a:buClrTx/>
              <a:buSzTx/>
              <a:buFont typeface="Arial" charset="0"/>
              <a:buNone/>
              <a:tabLst/>
              <a:defRPr/>
            </a:pPr>
            <a:r>
              <a:rPr lang="en-US" sz="2600" dirty="0" smtClean="0">
                <a:solidFill>
                  <a:srgbClr val="093678"/>
                </a:solidFill>
                <a:latin typeface="Trebuchet MS"/>
                <a:cs typeface="Trebuchet MS"/>
              </a:rPr>
              <a:t>QuickCard </a:t>
            </a:r>
            <a:r>
              <a:rPr lang="en-US" sz="2400" dirty="0" smtClean="0">
                <a:solidFill>
                  <a:srgbClr val="093678"/>
                </a:solidFill>
                <a:latin typeface="Trebuchet MS"/>
                <a:cs typeface="Trebuchet MS"/>
              </a:rPr>
              <a:t>“</a:t>
            </a:r>
            <a:r>
              <a:rPr lang="en-US" sz="2400" i="1" dirty="0" smtClean="0">
                <a:solidFill>
                  <a:srgbClr val="093678"/>
                </a:solidFill>
                <a:latin typeface="Trebuchet MS"/>
                <a:cs typeface="Trebuchet MS"/>
              </a:rPr>
              <a:t>Protecting Workers from Heat Stress</a:t>
            </a:r>
            <a:r>
              <a:rPr lang="en-US" sz="2400" dirty="0" smtClean="0">
                <a:solidFill>
                  <a:srgbClr val="093678"/>
                </a:solidFill>
                <a:latin typeface="Trebuchet MS"/>
                <a:cs typeface="Trebuchet MS"/>
              </a:rPr>
              <a:t>.” </a:t>
            </a:r>
          </a:p>
          <a:p>
            <a:pPr marL="0" marR="0" lvl="0" indent="0" algn="l" defTabSz="457200" rtl="0" eaLnBrk="1" fontAlgn="auto" latinLnBrk="0" hangingPunct="1">
              <a:lnSpc>
                <a:spcPct val="120000"/>
              </a:lnSpc>
              <a:spcBef>
                <a:spcPts val="0"/>
              </a:spcBef>
              <a:spcAft>
                <a:spcPts val="0"/>
              </a:spcAft>
              <a:buClrTx/>
              <a:buSzTx/>
              <a:buFont typeface="Arial" charset="0"/>
              <a:buNone/>
              <a:tabLst/>
              <a:defRPr/>
            </a:pPr>
            <a:endParaRPr lang="en-US" sz="2400" dirty="0" smtClean="0">
              <a:solidFill>
                <a:srgbClr val="093678"/>
              </a:solidFill>
              <a:latin typeface="Trebuchet MS"/>
              <a:cs typeface="Trebuchet MS"/>
            </a:endParaRPr>
          </a:p>
          <a:p>
            <a:pPr marL="0" marR="0" lvl="0" indent="0" algn="l" defTabSz="457200" rtl="0" eaLnBrk="1" fontAlgn="auto" latinLnBrk="0" hangingPunct="1">
              <a:lnSpc>
                <a:spcPct val="120000"/>
              </a:lnSpc>
              <a:spcBef>
                <a:spcPts val="0"/>
              </a:spcBef>
              <a:spcAft>
                <a:spcPts val="0"/>
              </a:spcAft>
              <a:buClrTx/>
              <a:buSzTx/>
              <a:buFont typeface="Arial" charset="0"/>
              <a:buNone/>
              <a:tabLst/>
              <a:defRPr/>
            </a:pPr>
            <a:r>
              <a:rPr lang="en-US" sz="2600" b="1" dirty="0" smtClean="0">
                <a:solidFill>
                  <a:srgbClr val="093678"/>
                </a:solidFill>
                <a:latin typeface="Trebuchet MS"/>
                <a:cs typeface="Trebuchet MS"/>
              </a:rPr>
              <a:t>For these resources and more information, visit:</a:t>
            </a:r>
          </a:p>
          <a:p>
            <a:pPr lvl="0" defTabSz="457200" fontAlgn="auto">
              <a:lnSpc>
                <a:spcPct val="120000"/>
              </a:lnSpc>
              <a:spcBef>
                <a:spcPts val="0"/>
              </a:spcBef>
              <a:spcAft>
                <a:spcPts val="0"/>
              </a:spcAft>
              <a:defRPr/>
            </a:pPr>
            <a:r>
              <a:rPr lang="en-US" sz="2400" dirty="0" smtClean="0">
                <a:solidFill>
                  <a:srgbClr val="093678"/>
                </a:solidFill>
                <a:latin typeface="Trebuchet MS"/>
                <a:cs typeface="Trebuchet MS"/>
              </a:rPr>
              <a:t>http://www.osha.gov/SLTC/heatstress/index.html</a:t>
            </a:r>
          </a:p>
          <a:p>
            <a:pPr marL="0" marR="0" lvl="0" indent="0" algn="l" defTabSz="457200" rtl="0" eaLnBrk="1" fontAlgn="auto" latinLnBrk="0" hangingPunct="1">
              <a:lnSpc>
                <a:spcPct val="120000"/>
              </a:lnSpc>
              <a:spcBef>
                <a:spcPts val="0"/>
              </a:spcBef>
              <a:spcAft>
                <a:spcPts val="0"/>
              </a:spcAft>
              <a:buClrTx/>
              <a:buSzTx/>
              <a:buFont typeface="Arial" charset="0"/>
              <a:buNone/>
              <a:tabLst/>
              <a:defRPr/>
            </a:pPr>
            <a:r>
              <a:rPr lang="en-US" sz="2400" dirty="0" smtClean="0">
                <a:solidFill>
                  <a:srgbClr val="254061"/>
                </a:solidFill>
                <a:latin typeface="Trebuchet MS"/>
                <a:cs typeface="Trebuchet MS"/>
              </a:rPr>
              <a:t> </a:t>
            </a:r>
            <a:endParaRPr kumimoji="0" lang="en-US" sz="2400" b="0" u="none" strike="noStrike" kern="1200" cap="none" spc="0" normalizeH="0" baseline="0" noProof="0" dirty="0" smtClean="0">
              <a:ln>
                <a:noFill/>
              </a:ln>
              <a:solidFill>
                <a:srgbClr val="254061"/>
              </a:solidFill>
              <a:effectLst/>
              <a:uLnTx/>
              <a:uFillTx/>
              <a:latin typeface="Trebuchet MS"/>
              <a:ea typeface="+mn-ea"/>
              <a:cs typeface="Trebuchet MS"/>
            </a:endParaRPr>
          </a:p>
          <a:p>
            <a:pPr marL="0" marR="0" lvl="0" indent="0" algn="l" defTabSz="457200" rtl="0" eaLnBrk="1" fontAlgn="auto" latinLnBrk="0" hangingPunct="1">
              <a:lnSpc>
                <a:spcPct val="120000"/>
              </a:lnSpc>
              <a:spcBef>
                <a:spcPts val="0"/>
              </a:spcBef>
              <a:spcAft>
                <a:spcPts val="0"/>
              </a:spcAft>
              <a:buClrTx/>
              <a:buSzTx/>
              <a:buFont typeface="Arial" charset="0"/>
              <a:buNone/>
              <a:tabLst/>
              <a:defRPr/>
            </a:pPr>
            <a:endParaRPr kumimoji="0" lang="en-US" sz="2400" b="1" i="0" u="none" strike="noStrike" kern="1200" cap="none" spc="0" normalizeH="0" baseline="0" noProof="0" dirty="0" smtClean="0">
              <a:ln>
                <a:noFill/>
              </a:ln>
              <a:solidFill>
                <a:srgbClr val="254061"/>
              </a:solidFill>
              <a:effectLst/>
              <a:uLnTx/>
              <a:uFillTx/>
              <a:latin typeface="Trebuchet MS"/>
              <a:ea typeface="+mn-ea"/>
              <a:cs typeface="Trebuchet MS"/>
            </a:endParaRPr>
          </a:p>
          <a:p>
            <a:pPr marL="0" marR="0" lvl="0" indent="0" algn="l" defTabSz="457200" rtl="0" eaLnBrk="1" fontAlgn="auto" latinLnBrk="0" hangingPunct="1">
              <a:lnSpc>
                <a:spcPct val="120000"/>
              </a:lnSpc>
              <a:spcBef>
                <a:spcPts val="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254061"/>
              </a:solidFill>
              <a:effectLst/>
              <a:uLnTx/>
              <a:uFillTx/>
              <a:latin typeface="Trebuchet MS"/>
              <a:ea typeface="+mn-ea"/>
              <a:cs typeface="Trebuchet MS"/>
            </a:endParaRPr>
          </a:p>
          <a:p>
            <a:pPr marL="0" marR="0" lvl="0" indent="0" algn="l" defTabSz="457200" rtl="0" eaLnBrk="1" fontAlgn="auto" latinLnBrk="0" hangingPunct="1">
              <a:lnSpc>
                <a:spcPct val="120000"/>
              </a:lnSpc>
              <a:spcBef>
                <a:spcPts val="0"/>
              </a:spcBef>
              <a:spcAft>
                <a:spcPts val="0"/>
              </a:spcAft>
              <a:buClrTx/>
              <a:buSzTx/>
              <a:buFont typeface="Arial" charset="0"/>
              <a:buNone/>
              <a:tabLst/>
              <a:defRPr/>
            </a:pPr>
            <a:endParaRPr kumimoji="0" lang="en-US" sz="2000" b="0" i="0" u="none" strike="noStrike" kern="1200" cap="none" spc="0" normalizeH="0" baseline="0" noProof="0" dirty="0" smtClean="0">
              <a:ln>
                <a:noFill/>
              </a:ln>
              <a:solidFill>
                <a:srgbClr val="254061"/>
              </a:solidFill>
              <a:effectLst/>
              <a:uLnTx/>
              <a:uFillTx/>
              <a:latin typeface="Trebuchet MS"/>
              <a:ea typeface="+mn-ea"/>
              <a:cs typeface="Trebuchet M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fontAlgn="auto">
              <a:spcAft>
                <a:spcPts val="0"/>
              </a:spcAft>
              <a:defRPr/>
            </a:pPr>
            <a:r>
              <a:rPr lang="en-US" dirty="0" smtClean="0"/>
              <a:t>Unit 14 Summary</a:t>
            </a:r>
          </a:p>
        </p:txBody>
      </p:sp>
      <p:sp>
        <p:nvSpPr>
          <p:cNvPr id="15363" name="Content Placeholder 2"/>
          <p:cNvSpPr>
            <a:spLocks noGrp="1"/>
          </p:cNvSpPr>
          <p:nvPr>
            <p:ph idx="1"/>
          </p:nvPr>
        </p:nvSpPr>
        <p:spPr/>
        <p:txBody>
          <a:bodyPr>
            <a:normAutofit/>
          </a:bodyPr>
          <a:lstStyle/>
          <a:p>
            <a:pPr indent="0" defTabSz="966788" fontAlgn="auto">
              <a:spcBef>
                <a:spcPts val="600"/>
              </a:spcBef>
              <a:spcAft>
                <a:spcPts val="600"/>
              </a:spcAft>
              <a:buFont typeface="Wingdings" pitchFamily="2" charset="2"/>
              <a:buNone/>
              <a:defRPr/>
            </a:pPr>
            <a:r>
              <a:rPr lang="en-US" sz="2800" b="0" dirty="0" smtClean="0">
                <a:solidFill>
                  <a:srgbClr val="093678"/>
                </a:solidFill>
              </a:rPr>
              <a:t>In this unit, you learned about:</a:t>
            </a:r>
          </a:p>
          <a:p>
            <a:pPr indent="0" defTabSz="966788" fontAlgn="auto">
              <a:spcBef>
                <a:spcPts val="600"/>
              </a:spcBef>
              <a:spcAft>
                <a:spcPts val="600"/>
              </a:spcAft>
              <a:buFont typeface="Wingdings" pitchFamily="2" charset="2"/>
              <a:buNone/>
              <a:defRPr/>
            </a:pPr>
            <a:endParaRPr lang="en-US" sz="2800" b="0" dirty="0" smtClean="0">
              <a:solidFill>
                <a:srgbClr val="093678"/>
              </a:solidFill>
            </a:endParaRPr>
          </a:p>
          <a:p>
            <a:pPr marL="457200" indent="-457200" eaLnBrk="0" hangingPunct="0">
              <a:spcBef>
                <a:spcPts val="600"/>
              </a:spcBef>
              <a:buFont typeface="Arial" pitchFamily="34" charset="0"/>
              <a:buChar char="•"/>
              <a:defRPr/>
            </a:pPr>
            <a:r>
              <a:rPr lang="en-US" sz="2800" b="0" dirty="0" smtClean="0">
                <a:solidFill>
                  <a:srgbClr val="093678"/>
                </a:solidFill>
                <a:latin typeface="Trebuchet MS" pitchFamily="34" charset="0"/>
              </a:rPr>
              <a:t>Working in confined spaces</a:t>
            </a:r>
          </a:p>
          <a:p>
            <a:pPr marL="457200" indent="-457200" eaLnBrk="0" hangingPunct="0">
              <a:spcBef>
                <a:spcPts val="600"/>
              </a:spcBef>
              <a:buFont typeface="Arial" pitchFamily="34" charset="0"/>
              <a:buChar char="•"/>
              <a:defRPr/>
            </a:pPr>
            <a:r>
              <a:rPr lang="en-US" sz="2800" b="0" dirty="0" smtClean="0">
                <a:solidFill>
                  <a:srgbClr val="093678"/>
                </a:solidFill>
                <a:latin typeface="Trebuchet MS" pitchFamily="34" charset="0"/>
              </a:rPr>
              <a:t>Protecting yourself from slips and falls</a:t>
            </a:r>
          </a:p>
          <a:p>
            <a:pPr marL="457200" indent="-457200" eaLnBrk="0" hangingPunct="0">
              <a:spcBef>
                <a:spcPts val="600"/>
              </a:spcBef>
              <a:buFont typeface="Arial" pitchFamily="34" charset="0"/>
              <a:buChar char="•"/>
              <a:defRPr/>
            </a:pPr>
            <a:r>
              <a:rPr lang="en-US" sz="2800" b="0" dirty="0" smtClean="0">
                <a:solidFill>
                  <a:srgbClr val="093678"/>
                </a:solidFill>
                <a:latin typeface="Trebuchet MS" pitchFamily="34" charset="0"/>
              </a:rPr>
              <a:t>Avoiding temperature stress </a:t>
            </a:r>
          </a:p>
          <a:p>
            <a:pPr indent="0" defTabSz="966788" fontAlgn="auto">
              <a:spcBef>
                <a:spcPts val="600"/>
              </a:spcBef>
              <a:spcAft>
                <a:spcPts val="600"/>
              </a:spcAft>
              <a:buFont typeface="Wingdings" pitchFamily="2" charset="2"/>
              <a:buNone/>
              <a:defRPr/>
            </a:pPr>
            <a:endParaRPr lang="en-US" sz="2400" dirty="0" smtClean="0">
              <a:solidFill>
                <a:srgbClr val="093678"/>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lIns="91599" tIns="45048" rIns="91599" bIns="45048"/>
          <a:lstStyle/>
          <a:p>
            <a:pPr defTabSz="966788" fontAlgn="auto">
              <a:spcAft>
                <a:spcPts val="0"/>
              </a:spcAft>
              <a:defRPr/>
            </a:pPr>
            <a:r>
              <a:rPr lang="en-US" dirty="0" smtClean="0"/>
              <a:t>Unit 14 Review</a:t>
            </a:r>
          </a:p>
        </p:txBody>
      </p:sp>
      <p:graphicFrame>
        <p:nvGraphicFramePr>
          <p:cNvPr id="4" name="Diagram 3"/>
          <p:cNvGraphicFramePr/>
          <p:nvPr/>
        </p:nvGraphicFramePr>
        <p:xfrm>
          <a:off x="8382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533400"/>
            <a:ext cx="7162800" cy="827712"/>
          </a:xfrm>
        </p:spPr>
        <p:txBody>
          <a:bodyPr>
            <a:normAutofit/>
          </a:bodyPr>
          <a:lstStyle/>
          <a:p>
            <a:pPr fontAlgn="auto">
              <a:spcAft>
                <a:spcPts val="0"/>
              </a:spcAft>
              <a:defRPr/>
            </a:pPr>
            <a:r>
              <a:rPr lang="en-US" sz="2800" dirty="0" smtClean="0"/>
              <a:t>Unit 14: Q1 Debrief</a:t>
            </a:r>
          </a:p>
        </p:txBody>
      </p:sp>
      <p:sp>
        <p:nvSpPr>
          <p:cNvPr id="19459" name="Content Placeholder 2"/>
          <p:cNvSpPr>
            <a:spLocks noGrp="1"/>
          </p:cNvSpPr>
          <p:nvPr>
            <p:ph idx="1"/>
          </p:nvPr>
        </p:nvSpPr>
        <p:spPr/>
        <p:txBody>
          <a:bodyPr>
            <a:normAutofit lnSpcReduction="10000"/>
          </a:bodyPr>
          <a:lstStyle/>
          <a:p>
            <a:pPr indent="0" fontAlgn="auto">
              <a:buFont typeface="Arial"/>
              <a:buNone/>
              <a:defRPr/>
            </a:pPr>
            <a:r>
              <a:rPr lang="en-US" sz="2000" dirty="0" smtClean="0"/>
              <a:t>A unique safety challenge when applying two-component low pressure SPF in a confined space (e.g., attic or crawlspace) is ____________. </a:t>
            </a:r>
          </a:p>
          <a:p>
            <a:pPr marL="682625" indent="-682625" fontAlgn="auto">
              <a:buFontTx/>
              <a:buAutoNum type="alphaUcPeriod"/>
              <a:defRPr/>
            </a:pPr>
            <a:r>
              <a:rPr lang="en-US" sz="2000" dirty="0" smtClean="0"/>
              <a:t>SPF vapors may not dissipate as quickly since air movement is limited</a:t>
            </a:r>
            <a:r>
              <a:rPr lang="en-US" sz="2000" i="1" dirty="0" smtClean="0"/>
              <a:t> (the use of fans can help move vapor away from the applicator)  </a:t>
            </a:r>
            <a:endParaRPr lang="en-US" sz="2000" dirty="0" smtClean="0"/>
          </a:p>
          <a:p>
            <a:pPr marL="682625" indent="-682625" fontAlgn="auto">
              <a:buFontTx/>
              <a:buAutoNum type="alphaUcPeriod"/>
              <a:defRPr/>
            </a:pPr>
            <a:r>
              <a:rPr lang="en-US" sz="2000" dirty="0" smtClean="0"/>
              <a:t>ventilation may be limited </a:t>
            </a:r>
            <a:r>
              <a:rPr lang="en-US" sz="2000" i="1" dirty="0" smtClean="0"/>
              <a:t>(proper PPE, including an approved respirator is required) </a:t>
            </a:r>
          </a:p>
          <a:p>
            <a:pPr marL="682625" indent="-682625" fontAlgn="auto">
              <a:buFontTx/>
              <a:buAutoNum type="alphaUcPeriod"/>
              <a:defRPr/>
            </a:pPr>
            <a:r>
              <a:rPr lang="en-US" sz="2000" dirty="0" smtClean="0"/>
              <a:t>entry and exit points may be more restricted </a:t>
            </a:r>
            <a:r>
              <a:rPr lang="en-US" sz="2000" i="1" dirty="0" smtClean="0"/>
              <a:t>(keeping these areas free of equipment and debris is very important) </a:t>
            </a:r>
          </a:p>
          <a:p>
            <a:pPr marL="682625" indent="-682625" fontAlgn="auto">
              <a:buFontTx/>
              <a:buAutoNum type="alphaUcPeriod"/>
              <a:defRPr/>
            </a:pPr>
            <a:r>
              <a:rPr lang="en-US" sz="2000" dirty="0" smtClean="0"/>
              <a:t>all of the above</a:t>
            </a:r>
          </a:p>
          <a:p>
            <a:pPr marL="463550" indent="-463550" fontAlgn="auto">
              <a:buFontTx/>
              <a:buAutoNum type="alphaUcPeriod"/>
              <a:defRPr/>
            </a:pPr>
            <a:endParaRPr lang="en-US" sz="2400" dirty="0" smtClean="0"/>
          </a:p>
          <a:p>
            <a:pPr marL="225425" indent="-225425" fontAlgn="auto">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112"/>
            <a:ext cx="8686800" cy="1143000"/>
          </a:xfrm>
        </p:spPr>
        <p:txBody>
          <a:bodyPr>
            <a:normAutofit/>
          </a:bodyPr>
          <a:lstStyle/>
          <a:p>
            <a:r>
              <a:rPr lang="en-US" sz="2600" dirty="0" smtClean="0">
                <a:solidFill>
                  <a:srgbClr val="093678"/>
                </a:solidFill>
              </a:rPr>
              <a:t>Grant Provided by the Occupational Safety and Health Administration (OSHA), U.S. Department of Labor (DOL)</a:t>
            </a:r>
            <a:endParaRPr lang="en-US" sz="2600" dirty="0">
              <a:solidFill>
                <a:srgbClr val="093678"/>
              </a:solidFill>
            </a:endParaRPr>
          </a:p>
        </p:txBody>
      </p:sp>
      <p:sp>
        <p:nvSpPr>
          <p:cNvPr id="3" name="Content Placeholder 2"/>
          <p:cNvSpPr>
            <a:spLocks noGrp="1"/>
          </p:cNvSpPr>
          <p:nvPr>
            <p:ph idx="1"/>
          </p:nvPr>
        </p:nvSpPr>
        <p:spPr>
          <a:xfrm>
            <a:off x="457200" y="1676401"/>
            <a:ext cx="7975600" cy="4343400"/>
          </a:xfrm>
        </p:spPr>
        <p:txBody>
          <a:bodyPr/>
          <a:lstStyle/>
          <a:p>
            <a:endParaRPr lang="en-US" dirty="0" smtClean="0">
              <a:latin typeface="Trebuchet MS" pitchFamily="34" charset="0"/>
              <a:ea typeface="Trebuchet MS" pitchFamily="34" charset="0"/>
              <a:cs typeface="Trebuchet MS" pitchFamily="34" charset="0"/>
            </a:endParaRPr>
          </a:p>
          <a:p>
            <a:r>
              <a:rPr lang="en-US" dirty="0" smtClean="0">
                <a:solidFill>
                  <a:srgbClr val="093678"/>
                </a:solidFill>
                <a:latin typeface="Trebuchet MS" pitchFamily="34" charset="0"/>
                <a:ea typeface="Trebuchet MS" pitchFamily="34" charset="0"/>
                <a:cs typeface="Trebuchet MS" pitchFamily="34" charset="0"/>
              </a:rPr>
              <a:t>This material produced under grant SH-22308-SH1 from the Occupational Safety and Health Administration (OSHA), U.S. Department of Labor. </a:t>
            </a:r>
          </a:p>
          <a:p>
            <a:r>
              <a:rPr lang="en-US" dirty="0" smtClean="0">
                <a:solidFill>
                  <a:srgbClr val="093678"/>
                </a:solidFill>
                <a:latin typeface="Trebuchet MS" pitchFamily="34" charset="0"/>
                <a:ea typeface="Trebuchet MS" pitchFamily="34" charset="0"/>
                <a:cs typeface="Trebuchet MS" pitchFamily="34" charset="0"/>
              </a:rPr>
              <a:t>It does not necessarily reflect the views or policies of the U.S. Department of Labor, nor does mention of trade names, commercial products, or organizations imply endorsement by the U.S. Government.</a:t>
            </a:r>
          </a:p>
        </p:txBody>
      </p:sp>
      <p:pic>
        <p:nvPicPr>
          <p:cNvPr id="2050" name="Picture 2" descr="C:\Users\Hpalfrey\Desktop\CPI Log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19837" y="6120193"/>
            <a:ext cx="2600325" cy="57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591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533400"/>
            <a:ext cx="7162800" cy="827712"/>
          </a:xfrm>
        </p:spPr>
        <p:txBody>
          <a:bodyPr>
            <a:normAutofit/>
          </a:bodyPr>
          <a:lstStyle/>
          <a:p>
            <a:pPr fontAlgn="auto">
              <a:spcAft>
                <a:spcPts val="0"/>
              </a:spcAft>
              <a:defRPr/>
            </a:pPr>
            <a:r>
              <a:rPr lang="en-US" sz="2800" dirty="0" smtClean="0"/>
              <a:t>Unit 14: Q1 Debrief</a:t>
            </a:r>
          </a:p>
        </p:txBody>
      </p:sp>
      <p:sp>
        <p:nvSpPr>
          <p:cNvPr id="19459" name="Content Placeholder 2"/>
          <p:cNvSpPr>
            <a:spLocks noGrp="1"/>
          </p:cNvSpPr>
          <p:nvPr>
            <p:ph idx="1"/>
          </p:nvPr>
        </p:nvSpPr>
        <p:spPr/>
        <p:txBody>
          <a:bodyPr>
            <a:normAutofit lnSpcReduction="10000"/>
          </a:bodyPr>
          <a:lstStyle/>
          <a:p>
            <a:pPr indent="0" fontAlgn="auto">
              <a:buFont typeface="Arial"/>
              <a:buNone/>
              <a:defRPr/>
            </a:pPr>
            <a:r>
              <a:rPr lang="en-US" sz="2000" dirty="0" smtClean="0"/>
              <a:t>A unique safety challenge when applying two-component low pressure SPF in a confined space (e.g., attic or crawlspace) is ____________. </a:t>
            </a:r>
          </a:p>
          <a:p>
            <a:pPr marL="682625" indent="-682625" fontAlgn="auto">
              <a:buFontTx/>
              <a:buAutoNum type="alphaUcPeriod"/>
              <a:defRPr/>
            </a:pPr>
            <a:r>
              <a:rPr lang="en-US" sz="2000" dirty="0" smtClean="0">
                <a:solidFill>
                  <a:schemeClr val="bg1">
                    <a:lumMod val="50000"/>
                  </a:schemeClr>
                </a:solidFill>
              </a:rPr>
              <a:t>SPF vapors may not dissipate as quickly since air movement is limited</a:t>
            </a:r>
            <a:r>
              <a:rPr lang="en-US" sz="2000" i="1" dirty="0" smtClean="0">
                <a:solidFill>
                  <a:schemeClr val="bg1">
                    <a:lumMod val="50000"/>
                  </a:schemeClr>
                </a:solidFill>
              </a:rPr>
              <a:t> (the use of fans can help move vapor away from the applicator)  </a:t>
            </a:r>
            <a:endParaRPr lang="en-US" sz="2000" dirty="0" smtClean="0">
              <a:solidFill>
                <a:schemeClr val="bg1">
                  <a:lumMod val="50000"/>
                </a:schemeClr>
              </a:solidFill>
            </a:endParaRPr>
          </a:p>
          <a:p>
            <a:pPr marL="682625" indent="-682625" fontAlgn="auto">
              <a:buFontTx/>
              <a:buAutoNum type="alphaUcPeriod"/>
              <a:defRPr/>
            </a:pPr>
            <a:r>
              <a:rPr lang="en-US" sz="2000" dirty="0" smtClean="0">
                <a:solidFill>
                  <a:schemeClr val="bg1">
                    <a:lumMod val="50000"/>
                  </a:schemeClr>
                </a:solidFill>
              </a:rPr>
              <a:t>ventilation may be limited </a:t>
            </a:r>
            <a:r>
              <a:rPr lang="en-US" sz="2000" i="1" dirty="0" smtClean="0">
                <a:solidFill>
                  <a:schemeClr val="bg1">
                    <a:lumMod val="50000"/>
                  </a:schemeClr>
                </a:solidFill>
              </a:rPr>
              <a:t>(proper PPE, including an approved respirator is required) </a:t>
            </a:r>
          </a:p>
          <a:p>
            <a:pPr marL="682625" indent="-682625" fontAlgn="auto">
              <a:buFontTx/>
              <a:buAutoNum type="alphaUcPeriod"/>
              <a:defRPr/>
            </a:pPr>
            <a:r>
              <a:rPr lang="en-US" sz="2000" dirty="0" smtClean="0">
                <a:solidFill>
                  <a:schemeClr val="bg1">
                    <a:lumMod val="50000"/>
                  </a:schemeClr>
                </a:solidFill>
              </a:rPr>
              <a:t>entry and exit points may be more restricted </a:t>
            </a:r>
            <a:r>
              <a:rPr lang="en-US" sz="2000" i="1" dirty="0" smtClean="0">
                <a:solidFill>
                  <a:schemeClr val="bg1">
                    <a:lumMod val="50000"/>
                  </a:schemeClr>
                </a:solidFill>
              </a:rPr>
              <a:t>(keeping these areas free of equipment and debris is very important) </a:t>
            </a:r>
          </a:p>
          <a:p>
            <a:pPr marL="682625" indent="-682625" fontAlgn="auto">
              <a:buFontTx/>
              <a:buAutoNum type="alphaUcPeriod"/>
              <a:defRPr/>
            </a:pPr>
            <a:r>
              <a:rPr lang="en-US" sz="2000" dirty="0" smtClean="0">
                <a:solidFill>
                  <a:srgbClr val="00B050"/>
                </a:solidFill>
              </a:rPr>
              <a:t>all of the above</a:t>
            </a:r>
          </a:p>
          <a:p>
            <a:pPr marL="463550" indent="-463550" fontAlgn="auto">
              <a:buFontTx/>
              <a:buAutoNum type="alphaUcPeriod"/>
              <a:defRPr/>
            </a:pPr>
            <a:endParaRPr lang="en-US" sz="2400" dirty="0" smtClean="0"/>
          </a:p>
          <a:p>
            <a:pPr marL="225425" indent="-225425" fontAlgn="auto">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533400"/>
            <a:ext cx="7162800" cy="827712"/>
          </a:xfrm>
        </p:spPr>
        <p:txBody>
          <a:bodyPr>
            <a:normAutofit/>
          </a:bodyPr>
          <a:lstStyle/>
          <a:p>
            <a:pPr fontAlgn="auto">
              <a:spcAft>
                <a:spcPts val="0"/>
              </a:spcAft>
              <a:defRPr/>
            </a:pPr>
            <a:r>
              <a:rPr lang="en-US" sz="2800" dirty="0" smtClean="0"/>
              <a:t>Unit 14: Q2 Debrief</a:t>
            </a:r>
          </a:p>
        </p:txBody>
      </p:sp>
      <p:sp>
        <p:nvSpPr>
          <p:cNvPr id="19459" name="Content Placeholder 2"/>
          <p:cNvSpPr>
            <a:spLocks noGrp="1"/>
          </p:cNvSpPr>
          <p:nvPr>
            <p:ph idx="1"/>
          </p:nvPr>
        </p:nvSpPr>
        <p:spPr/>
        <p:txBody>
          <a:bodyPr>
            <a:normAutofit/>
          </a:bodyPr>
          <a:lstStyle/>
          <a:p>
            <a:pPr indent="0" fontAlgn="auto">
              <a:buFont typeface="Arial"/>
              <a:buNone/>
              <a:defRPr/>
            </a:pPr>
            <a:r>
              <a:rPr lang="en-US" sz="2000" dirty="0" smtClean="0"/>
              <a:t>The following are ways to help prevent potential injuries from slips and falls </a:t>
            </a:r>
            <a:r>
              <a:rPr lang="en-US" sz="2000" u="sng" dirty="0" smtClean="0"/>
              <a:t>except</a:t>
            </a:r>
            <a:r>
              <a:rPr lang="en-US" sz="2000" dirty="0" smtClean="0"/>
              <a:t>:</a:t>
            </a:r>
          </a:p>
          <a:p>
            <a:pPr marL="682625" indent="-682625" fontAlgn="auto">
              <a:buFontTx/>
              <a:buAutoNum type="alphaUcPeriod"/>
              <a:defRPr/>
            </a:pPr>
            <a:r>
              <a:rPr lang="en-US" sz="2000" dirty="0" smtClean="0"/>
              <a:t>Ladders and scaffolding must be constructed and used in accordance with OSHA standards. </a:t>
            </a:r>
          </a:p>
          <a:p>
            <a:pPr marL="682625" indent="-682625" fontAlgn="auto">
              <a:buFontTx/>
              <a:buAutoNum type="alphaUcPeriod"/>
              <a:defRPr/>
            </a:pPr>
            <a:r>
              <a:rPr lang="en-US" sz="2000" dirty="0" smtClean="0"/>
              <a:t>Elevated work must comply with OSHA fall protection requirements.</a:t>
            </a:r>
          </a:p>
          <a:p>
            <a:pPr marL="682625" indent="-682625" fontAlgn="auto">
              <a:buFontTx/>
              <a:buAutoNum type="alphaUcPeriod"/>
              <a:defRPr/>
            </a:pPr>
            <a:r>
              <a:rPr lang="en-US" sz="2000" dirty="0" smtClean="0"/>
              <a:t>Do not use eye protection when applying spray polyurethane foam so your visibility is better. </a:t>
            </a:r>
          </a:p>
          <a:p>
            <a:pPr marL="682625" indent="-682625" fontAlgn="auto">
              <a:buFontTx/>
              <a:buAutoNum type="alphaUcPeriod"/>
              <a:defRPr/>
            </a:pPr>
            <a:r>
              <a:rPr lang="en-US" sz="2000" dirty="0" smtClean="0"/>
              <a:t>Keep the worksite clean and free of tripping hazards.</a:t>
            </a:r>
          </a:p>
          <a:p>
            <a:pPr marL="463550" indent="-463550" fontAlgn="auto">
              <a:buFontTx/>
              <a:buAutoNum type="alphaUcPeriod"/>
              <a:defRPr/>
            </a:pPr>
            <a:endParaRPr lang="en-US" sz="2400" dirty="0" smtClean="0"/>
          </a:p>
          <a:p>
            <a:pPr marL="225425" indent="-225425" fontAlgn="auto">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533400"/>
            <a:ext cx="7162800" cy="827712"/>
          </a:xfrm>
        </p:spPr>
        <p:txBody>
          <a:bodyPr>
            <a:normAutofit/>
          </a:bodyPr>
          <a:lstStyle/>
          <a:p>
            <a:pPr fontAlgn="auto">
              <a:spcAft>
                <a:spcPts val="0"/>
              </a:spcAft>
              <a:defRPr/>
            </a:pPr>
            <a:r>
              <a:rPr lang="en-US" sz="2800" dirty="0" smtClean="0"/>
              <a:t>Unit 14: Q2 Debrief</a:t>
            </a:r>
          </a:p>
        </p:txBody>
      </p:sp>
      <p:sp>
        <p:nvSpPr>
          <p:cNvPr id="19459" name="Content Placeholder 2"/>
          <p:cNvSpPr>
            <a:spLocks noGrp="1"/>
          </p:cNvSpPr>
          <p:nvPr>
            <p:ph idx="1"/>
          </p:nvPr>
        </p:nvSpPr>
        <p:spPr/>
        <p:txBody>
          <a:bodyPr>
            <a:normAutofit/>
          </a:bodyPr>
          <a:lstStyle/>
          <a:p>
            <a:pPr indent="0" fontAlgn="auto">
              <a:buFont typeface="Arial"/>
              <a:buNone/>
              <a:defRPr/>
            </a:pPr>
            <a:r>
              <a:rPr lang="en-US" sz="2000" dirty="0" smtClean="0"/>
              <a:t>The following are ways to help prevent potential injuries from slips and falls </a:t>
            </a:r>
            <a:r>
              <a:rPr lang="en-US" sz="2000" u="sng" dirty="0" smtClean="0"/>
              <a:t>except</a:t>
            </a:r>
            <a:r>
              <a:rPr lang="en-US" sz="2000" dirty="0" smtClean="0"/>
              <a:t>:</a:t>
            </a:r>
          </a:p>
          <a:p>
            <a:pPr marL="682625" indent="-682625" fontAlgn="auto">
              <a:buFontTx/>
              <a:buAutoNum type="alphaUcPeriod"/>
              <a:defRPr/>
            </a:pPr>
            <a:r>
              <a:rPr lang="en-US" sz="2000" dirty="0" smtClean="0">
                <a:solidFill>
                  <a:schemeClr val="bg1">
                    <a:lumMod val="50000"/>
                  </a:schemeClr>
                </a:solidFill>
              </a:rPr>
              <a:t>Ladders and scaffolding must be constructed and used in accordance with OSHA standards. </a:t>
            </a:r>
          </a:p>
          <a:p>
            <a:pPr marL="682625" indent="-682625" fontAlgn="auto">
              <a:buFontTx/>
              <a:buAutoNum type="alphaUcPeriod"/>
              <a:defRPr/>
            </a:pPr>
            <a:r>
              <a:rPr lang="en-US" sz="2000" dirty="0" smtClean="0">
                <a:solidFill>
                  <a:schemeClr val="bg1">
                    <a:lumMod val="50000"/>
                  </a:schemeClr>
                </a:solidFill>
              </a:rPr>
              <a:t>Elevated work must comply with OSHA fall protection requirements.</a:t>
            </a:r>
          </a:p>
          <a:p>
            <a:pPr marL="682625" indent="-682625" fontAlgn="auto">
              <a:buFontTx/>
              <a:buAutoNum type="alphaUcPeriod"/>
              <a:defRPr/>
            </a:pPr>
            <a:r>
              <a:rPr lang="en-US" sz="2000" dirty="0" smtClean="0">
                <a:solidFill>
                  <a:srgbClr val="00B050"/>
                </a:solidFill>
              </a:rPr>
              <a:t>Do not use eye protection when applying spray polyurethane foam so your visibility is better. </a:t>
            </a:r>
          </a:p>
          <a:p>
            <a:pPr marL="682625" indent="-682625" fontAlgn="auto">
              <a:buFontTx/>
              <a:buAutoNum type="alphaUcPeriod"/>
              <a:defRPr/>
            </a:pPr>
            <a:r>
              <a:rPr lang="en-US" sz="2000" dirty="0" smtClean="0">
                <a:solidFill>
                  <a:schemeClr val="bg1">
                    <a:lumMod val="50000"/>
                  </a:schemeClr>
                </a:solidFill>
              </a:rPr>
              <a:t>Keep the worksite clean and free of tripping hazards.</a:t>
            </a:r>
          </a:p>
          <a:p>
            <a:pPr marL="463550" indent="-463550" fontAlgn="auto">
              <a:buFontTx/>
              <a:buAutoNum type="alphaUcPeriod"/>
              <a:defRPr/>
            </a:pPr>
            <a:endParaRPr lang="en-US" sz="2400" dirty="0" smtClean="0"/>
          </a:p>
          <a:p>
            <a:pPr marL="225425" indent="-225425" fontAlgn="auto">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533400"/>
            <a:ext cx="7162800" cy="827712"/>
          </a:xfrm>
        </p:spPr>
        <p:txBody>
          <a:bodyPr>
            <a:normAutofit/>
          </a:bodyPr>
          <a:lstStyle/>
          <a:p>
            <a:pPr fontAlgn="auto">
              <a:spcAft>
                <a:spcPts val="0"/>
              </a:spcAft>
              <a:defRPr/>
            </a:pPr>
            <a:r>
              <a:rPr lang="en-US" sz="2800" dirty="0" smtClean="0"/>
              <a:t>Unit 14: Q3 Debrief</a:t>
            </a:r>
          </a:p>
        </p:txBody>
      </p:sp>
      <p:sp>
        <p:nvSpPr>
          <p:cNvPr id="19459" name="Content Placeholder 2"/>
          <p:cNvSpPr>
            <a:spLocks noGrp="1"/>
          </p:cNvSpPr>
          <p:nvPr>
            <p:ph idx="1"/>
          </p:nvPr>
        </p:nvSpPr>
        <p:spPr/>
        <p:txBody>
          <a:bodyPr>
            <a:normAutofit/>
          </a:bodyPr>
          <a:lstStyle/>
          <a:p>
            <a:pPr indent="0" fontAlgn="auto">
              <a:buFont typeface="Arial"/>
              <a:buNone/>
              <a:defRPr/>
            </a:pPr>
            <a:r>
              <a:rPr lang="en-US" sz="2000" dirty="0" smtClean="0"/>
              <a:t>Which of the following is </a:t>
            </a:r>
            <a:r>
              <a:rPr lang="en-US" sz="2000" u="sng" dirty="0" smtClean="0"/>
              <a:t>not</a:t>
            </a:r>
            <a:r>
              <a:rPr lang="en-US" sz="2000" dirty="0" smtClean="0"/>
              <a:t> a way to help avoid heat stress?</a:t>
            </a:r>
          </a:p>
          <a:p>
            <a:pPr indent="0" fontAlgn="auto">
              <a:buFont typeface="Arial"/>
              <a:buNone/>
              <a:defRPr/>
            </a:pPr>
            <a:endParaRPr lang="en-US" sz="2000" dirty="0" smtClean="0"/>
          </a:p>
          <a:p>
            <a:pPr marL="682625" indent="-682625" fontAlgn="auto">
              <a:buFontTx/>
              <a:buAutoNum type="alphaUcPeriod"/>
              <a:defRPr/>
            </a:pPr>
            <a:r>
              <a:rPr lang="en-US" sz="2000" dirty="0" smtClean="0"/>
              <a:t>Provide adequate ventilation through the use of fans and by opening windows and doors. </a:t>
            </a:r>
          </a:p>
          <a:p>
            <a:pPr marL="682625" indent="-682625" fontAlgn="auto">
              <a:buFontTx/>
              <a:buAutoNum type="alphaUcPeriod"/>
              <a:defRPr/>
            </a:pPr>
            <a:r>
              <a:rPr lang="en-US" sz="2000" dirty="0" smtClean="0"/>
              <a:t>Drink plenty of beverages that contain alcohol or caffeine. </a:t>
            </a:r>
          </a:p>
          <a:p>
            <a:pPr marL="682625" indent="-682625" fontAlgn="auto">
              <a:buFontTx/>
              <a:buAutoNum type="alphaUcPeriod"/>
              <a:defRPr/>
            </a:pPr>
            <a:r>
              <a:rPr lang="en-US" sz="2000" dirty="0" smtClean="0"/>
              <a:t>Consider wearing a loose-fitting, hooded powered air-purifying respirator which can circulate cool air to the user. </a:t>
            </a:r>
          </a:p>
          <a:p>
            <a:pPr marL="682625" indent="-682625" fontAlgn="auto">
              <a:buFontTx/>
              <a:buAutoNum type="alphaUcPeriod"/>
              <a:defRPr/>
            </a:pPr>
            <a:r>
              <a:rPr lang="en-US" sz="2000" dirty="0" smtClean="0"/>
              <a:t>Schedule frequent rest periods in shaded or air conditioned areas.</a:t>
            </a:r>
          </a:p>
          <a:p>
            <a:pPr marL="463550" indent="-463550" fontAlgn="auto">
              <a:buFontTx/>
              <a:buAutoNum type="alphaUcPeriod"/>
              <a:defRPr/>
            </a:pPr>
            <a:endParaRPr lang="en-US" sz="2400" dirty="0" smtClean="0"/>
          </a:p>
          <a:p>
            <a:pPr marL="225425" indent="-225425" fontAlgn="auto">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533400"/>
            <a:ext cx="7162800" cy="827712"/>
          </a:xfrm>
        </p:spPr>
        <p:txBody>
          <a:bodyPr>
            <a:normAutofit/>
          </a:bodyPr>
          <a:lstStyle/>
          <a:p>
            <a:pPr fontAlgn="auto">
              <a:spcAft>
                <a:spcPts val="0"/>
              </a:spcAft>
              <a:defRPr/>
            </a:pPr>
            <a:r>
              <a:rPr lang="en-US" sz="2800" dirty="0" smtClean="0"/>
              <a:t>Unit 14: Q3 Debrief</a:t>
            </a:r>
          </a:p>
        </p:txBody>
      </p:sp>
      <p:sp>
        <p:nvSpPr>
          <p:cNvPr id="19459" name="Content Placeholder 2"/>
          <p:cNvSpPr>
            <a:spLocks noGrp="1"/>
          </p:cNvSpPr>
          <p:nvPr>
            <p:ph idx="1"/>
          </p:nvPr>
        </p:nvSpPr>
        <p:spPr/>
        <p:txBody>
          <a:bodyPr>
            <a:normAutofit/>
          </a:bodyPr>
          <a:lstStyle/>
          <a:p>
            <a:pPr indent="0" fontAlgn="auto">
              <a:buFont typeface="Arial"/>
              <a:buNone/>
              <a:defRPr/>
            </a:pPr>
            <a:r>
              <a:rPr lang="en-US" sz="2000" dirty="0" smtClean="0"/>
              <a:t>Which of the following is </a:t>
            </a:r>
            <a:r>
              <a:rPr lang="en-US" sz="2000" u="sng" dirty="0" smtClean="0"/>
              <a:t>not</a:t>
            </a:r>
            <a:r>
              <a:rPr lang="en-US" sz="2000" dirty="0" smtClean="0"/>
              <a:t> a way to help avoid heat stress?</a:t>
            </a:r>
          </a:p>
          <a:p>
            <a:pPr indent="0" fontAlgn="auto">
              <a:buFont typeface="Arial"/>
              <a:buNone/>
              <a:defRPr/>
            </a:pPr>
            <a:endParaRPr lang="en-US" sz="2000" dirty="0" smtClean="0"/>
          </a:p>
          <a:p>
            <a:pPr marL="682625" indent="-682625" fontAlgn="auto">
              <a:buFontTx/>
              <a:buAutoNum type="alphaUcPeriod"/>
              <a:defRPr/>
            </a:pPr>
            <a:r>
              <a:rPr lang="en-US" sz="2000" dirty="0" smtClean="0">
                <a:solidFill>
                  <a:schemeClr val="bg1">
                    <a:lumMod val="50000"/>
                  </a:schemeClr>
                </a:solidFill>
              </a:rPr>
              <a:t>Provide adequate ventilation through the use of fans and by opening windows and doors. </a:t>
            </a:r>
          </a:p>
          <a:p>
            <a:pPr marL="682625" indent="-682625" fontAlgn="auto">
              <a:buFontTx/>
              <a:buAutoNum type="alphaUcPeriod"/>
              <a:defRPr/>
            </a:pPr>
            <a:r>
              <a:rPr lang="en-US" sz="2000" dirty="0" smtClean="0">
                <a:solidFill>
                  <a:srgbClr val="00B050"/>
                </a:solidFill>
              </a:rPr>
              <a:t>Drink plenty of beverages that contain alcohol or caffeine. </a:t>
            </a:r>
          </a:p>
          <a:p>
            <a:pPr marL="682625" indent="-682625" fontAlgn="auto">
              <a:buFontTx/>
              <a:buAutoNum type="alphaUcPeriod"/>
              <a:defRPr/>
            </a:pPr>
            <a:r>
              <a:rPr lang="en-US" sz="2000" dirty="0" smtClean="0">
                <a:solidFill>
                  <a:schemeClr val="bg1">
                    <a:lumMod val="50000"/>
                  </a:schemeClr>
                </a:solidFill>
              </a:rPr>
              <a:t>Consider wearing a loose-fitting, hooded powered air-purifying respirator which can circulate cool air to the user. </a:t>
            </a:r>
          </a:p>
          <a:p>
            <a:pPr marL="682625" indent="-682625" fontAlgn="auto">
              <a:buFontTx/>
              <a:buAutoNum type="alphaUcPeriod"/>
              <a:defRPr/>
            </a:pPr>
            <a:r>
              <a:rPr lang="en-US" sz="2000" dirty="0" smtClean="0">
                <a:solidFill>
                  <a:schemeClr val="bg1">
                    <a:lumMod val="50000"/>
                  </a:schemeClr>
                </a:solidFill>
              </a:rPr>
              <a:t>Schedule frequent rest periods in shaded or air conditioned areas.</a:t>
            </a:r>
          </a:p>
          <a:p>
            <a:pPr marL="463550" indent="-463550" fontAlgn="auto">
              <a:buFontTx/>
              <a:buAutoNum type="alphaUcPeriod"/>
              <a:defRPr/>
            </a:pPr>
            <a:endParaRPr lang="en-US" sz="2400" dirty="0" smtClean="0"/>
          </a:p>
          <a:p>
            <a:pPr marL="225425" indent="-225425" fontAlgn="auto">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lIns="91599" tIns="45048" rIns="91599" bIns="45048"/>
          <a:lstStyle/>
          <a:p>
            <a:pPr defTabSz="966788" fontAlgn="auto">
              <a:spcAft>
                <a:spcPts val="0"/>
              </a:spcAft>
              <a:defRPr/>
            </a:pPr>
            <a:r>
              <a:rPr lang="en-US" dirty="0" smtClean="0">
                <a:solidFill>
                  <a:srgbClr val="093678"/>
                </a:solidFill>
              </a:rPr>
              <a:t>Unit 14 Completed</a:t>
            </a:r>
          </a:p>
        </p:txBody>
      </p:sp>
      <p:sp>
        <p:nvSpPr>
          <p:cNvPr id="31747" name="TextBox 5"/>
          <p:cNvSpPr txBox="1">
            <a:spLocks noChangeArrowheads="1"/>
          </p:cNvSpPr>
          <p:nvPr/>
        </p:nvSpPr>
        <p:spPr bwMode="auto">
          <a:xfrm>
            <a:off x="4343400" y="3657600"/>
            <a:ext cx="4495800" cy="461665"/>
          </a:xfrm>
          <a:prstGeom prst="rect">
            <a:avLst/>
          </a:prstGeom>
          <a:noFill/>
          <a:ln w="9525">
            <a:noFill/>
            <a:miter lim="800000"/>
            <a:headEnd/>
            <a:tailEnd/>
          </a:ln>
        </p:spPr>
        <p:txBody>
          <a:bodyPr wrap="square">
            <a:spAutoFit/>
          </a:bodyPr>
          <a:lstStyle/>
          <a:p>
            <a:pPr marL="342900" indent="-342900" eaLnBrk="0" hangingPunct="0">
              <a:buFont typeface="Wingdings" pitchFamily="2" charset="2"/>
              <a:buChar char="Ø"/>
            </a:pPr>
            <a:r>
              <a:rPr lang="en-US" sz="2400" dirty="0">
                <a:solidFill>
                  <a:srgbClr val="093678"/>
                </a:solidFill>
                <a:latin typeface="Trebuchet MS" pitchFamily="34" charset="0"/>
              </a:rPr>
              <a:t>You have </a:t>
            </a:r>
            <a:r>
              <a:rPr lang="en-US" sz="2400" dirty="0" smtClean="0">
                <a:solidFill>
                  <a:srgbClr val="093678"/>
                </a:solidFill>
                <a:latin typeface="Trebuchet MS" pitchFamily="34" charset="0"/>
              </a:rPr>
              <a:t>completed Unit 14</a:t>
            </a:r>
            <a:endParaRPr lang="en-US" sz="2400" dirty="0">
              <a:solidFill>
                <a:srgbClr val="093678"/>
              </a:solidFill>
              <a:latin typeface="Trebuchet MS" pitchFamily="34" charset="0"/>
            </a:endParaRPr>
          </a:p>
        </p:txBody>
      </p:sp>
      <p:sp>
        <p:nvSpPr>
          <p:cNvPr id="31749" name="TextBox 5"/>
          <p:cNvSpPr txBox="1">
            <a:spLocks noChangeArrowheads="1"/>
          </p:cNvSpPr>
          <p:nvPr/>
        </p:nvSpPr>
        <p:spPr bwMode="auto">
          <a:xfrm>
            <a:off x="4343400" y="4419600"/>
            <a:ext cx="3830637" cy="461963"/>
          </a:xfrm>
          <a:prstGeom prst="rect">
            <a:avLst/>
          </a:prstGeom>
          <a:noFill/>
          <a:ln w="9525">
            <a:noFill/>
            <a:miter lim="800000"/>
            <a:headEnd/>
            <a:tailEnd/>
          </a:ln>
        </p:spPr>
        <p:txBody>
          <a:bodyPr>
            <a:spAutoFit/>
          </a:bodyPr>
          <a:lstStyle/>
          <a:p>
            <a:pPr marL="342900" indent="-342900" eaLnBrk="0" hangingPunct="0">
              <a:buFont typeface="Wingdings" pitchFamily="2" charset="2"/>
              <a:buChar char="Ø"/>
            </a:pPr>
            <a:r>
              <a:rPr lang="en-US" sz="2400" dirty="0">
                <a:solidFill>
                  <a:srgbClr val="093678"/>
                </a:solidFill>
                <a:latin typeface="Trebuchet MS" pitchFamily="34" charset="0"/>
              </a:rPr>
              <a:t>Return to Main Menu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4"/>
          <p:cNvSpPr txBox="1">
            <a:spLocks noChangeArrowheads="1"/>
          </p:cNvSpPr>
          <p:nvPr/>
        </p:nvSpPr>
        <p:spPr bwMode="auto">
          <a:xfrm>
            <a:off x="533400" y="1676400"/>
            <a:ext cx="7239000" cy="3570208"/>
          </a:xfrm>
          <a:prstGeom prst="rect">
            <a:avLst/>
          </a:prstGeom>
          <a:noFill/>
          <a:ln w="9525">
            <a:noFill/>
            <a:miter lim="800000"/>
            <a:headEnd/>
            <a:tailEnd/>
          </a:ln>
        </p:spPr>
        <p:txBody>
          <a:bodyPr>
            <a:spAutoFit/>
          </a:bodyPr>
          <a:lstStyle/>
          <a:p>
            <a:pPr eaLnBrk="0" hangingPunct="0">
              <a:spcBef>
                <a:spcPts val="600"/>
              </a:spcBef>
              <a:defRPr/>
            </a:pPr>
            <a:r>
              <a:rPr lang="en-US" sz="2600" dirty="0">
                <a:solidFill>
                  <a:srgbClr val="093678"/>
                </a:solidFill>
                <a:latin typeface="Trebuchet MS" pitchFamily="34" charset="0"/>
                <a:cs typeface="+mn-cs"/>
              </a:rPr>
              <a:t>In this </a:t>
            </a:r>
            <a:r>
              <a:rPr lang="en-US" sz="2600" dirty="0" smtClean="0">
                <a:solidFill>
                  <a:srgbClr val="093678"/>
                </a:solidFill>
                <a:latin typeface="Trebuchet MS" pitchFamily="34" charset="0"/>
                <a:cs typeface="+mn-cs"/>
              </a:rPr>
              <a:t>unit, </a:t>
            </a:r>
            <a:r>
              <a:rPr lang="en-US" sz="2600" dirty="0">
                <a:solidFill>
                  <a:srgbClr val="093678"/>
                </a:solidFill>
                <a:latin typeface="Trebuchet MS" pitchFamily="34" charset="0"/>
                <a:cs typeface="+mn-cs"/>
              </a:rPr>
              <a:t>you will learn </a:t>
            </a:r>
            <a:r>
              <a:rPr lang="en-US" sz="2600" dirty="0" smtClean="0">
                <a:solidFill>
                  <a:srgbClr val="093678"/>
                </a:solidFill>
                <a:latin typeface="Trebuchet MS" pitchFamily="34" charset="0"/>
                <a:cs typeface="+mn-cs"/>
              </a:rPr>
              <a:t>about other important safety considerations when using low pressure SPF products such as:</a:t>
            </a:r>
          </a:p>
          <a:p>
            <a:pPr eaLnBrk="0" hangingPunct="0">
              <a:spcBef>
                <a:spcPts val="600"/>
              </a:spcBef>
              <a:defRPr/>
            </a:pPr>
            <a:endParaRPr lang="en-US" sz="2600" dirty="0">
              <a:solidFill>
                <a:srgbClr val="093678"/>
              </a:solidFill>
              <a:latin typeface="Trebuchet MS" pitchFamily="34" charset="0"/>
              <a:cs typeface="+mn-cs"/>
            </a:endParaRPr>
          </a:p>
          <a:p>
            <a:pPr marL="457200" indent="-457200" eaLnBrk="0" hangingPunct="0">
              <a:spcBef>
                <a:spcPts val="600"/>
              </a:spcBef>
              <a:buFont typeface="Arial" pitchFamily="34" charset="0"/>
              <a:buChar char="•"/>
              <a:defRPr/>
            </a:pPr>
            <a:r>
              <a:rPr lang="en-US" sz="2600" dirty="0" smtClean="0">
                <a:solidFill>
                  <a:srgbClr val="093678"/>
                </a:solidFill>
                <a:latin typeface="Trebuchet MS" pitchFamily="34" charset="0"/>
                <a:cs typeface="+mn-cs"/>
              </a:rPr>
              <a:t>Working in confined spaces</a:t>
            </a:r>
          </a:p>
          <a:p>
            <a:pPr marL="457200" indent="-457200" eaLnBrk="0" hangingPunct="0">
              <a:spcBef>
                <a:spcPts val="600"/>
              </a:spcBef>
              <a:buFont typeface="Arial" pitchFamily="34" charset="0"/>
              <a:buChar char="•"/>
              <a:defRPr/>
            </a:pPr>
            <a:r>
              <a:rPr lang="en-US" sz="2600" dirty="0" smtClean="0">
                <a:solidFill>
                  <a:srgbClr val="093678"/>
                </a:solidFill>
                <a:latin typeface="Trebuchet MS" pitchFamily="34" charset="0"/>
                <a:cs typeface="+mn-cs"/>
              </a:rPr>
              <a:t>Protecting yourself from slips and falls</a:t>
            </a:r>
          </a:p>
          <a:p>
            <a:pPr marL="457200" indent="-457200" eaLnBrk="0" hangingPunct="0">
              <a:spcBef>
                <a:spcPts val="600"/>
              </a:spcBef>
              <a:buFont typeface="Arial" pitchFamily="34" charset="0"/>
              <a:buChar char="•"/>
              <a:defRPr/>
            </a:pPr>
            <a:r>
              <a:rPr lang="en-US" sz="2600" dirty="0" smtClean="0">
                <a:solidFill>
                  <a:srgbClr val="093678"/>
                </a:solidFill>
                <a:latin typeface="Trebuchet MS" pitchFamily="34" charset="0"/>
                <a:cs typeface="+mn-cs"/>
              </a:rPr>
              <a:t>Avoiding temperature stress </a:t>
            </a:r>
            <a:endParaRPr lang="en-US" sz="2600" dirty="0">
              <a:solidFill>
                <a:srgbClr val="093678"/>
              </a:solidFill>
              <a:latin typeface="Trebuchet MS" pitchFamily="34" charset="0"/>
              <a:cs typeface="+mn-cs"/>
            </a:endParaRPr>
          </a:p>
          <a:p>
            <a:pPr algn="ctr" eaLnBrk="0" hangingPunct="0">
              <a:defRPr/>
            </a:pPr>
            <a:endParaRPr lang="en-US" sz="2400" dirty="0">
              <a:cs typeface="+mn-cs"/>
            </a:endParaRPr>
          </a:p>
        </p:txBody>
      </p:sp>
      <p:sp>
        <p:nvSpPr>
          <p:cNvPr id="7171" name="Title 6"/>
          <p:cNvSpPr>
            <a:spLocks noGrp="1"/>
          </p:cNvSpPr>
          <p:nvPr>
            <p:ph type="title"/>
          </p:nvPr>
        </p:nvSpPr>
        <p:spPr/>
        <p:txBody>
          <a:bodyPr/>
          <a:lstStyle/>
          <a:p>
            <a:pPr fontAlgn="auto">
              <a:spcAft>
                <a:spcPts val="0"/>
              </a:spcAft>
              <a:defRPr/>
            </a:pPr>
            <a:r>
              <a:rPr lang="en-US" dirty="0" smtClean="0"/>
              <a:t>Welcome to Unit 14</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7162800" cy="1143000"/>
          </a:xfrm>
        </p:spPr>
        <p:txBody>
          <a:bodyPr lIns="92066" tIns="46034" rIns="92066" bIns="46034"/>
          <a:lstStyle/>
          <a:p>
            <a:pPr fontAlgn="auto">
              <a:lnSpc>
                <a:spcPct val="90000"/>
              </a:lnSpc>
              <a:spcAft>
                <a:spcPts val="0"/>
              </a:spcAft>
              <a:defRPr/>
            </a:pPr>
            <a:r>
              <a:rPr lang="en-US" dirty="0" smtClean="0">
                <a:solidFill>
                  <a:srgbClr val="093678"/>
                </a:solidFill>
              </a:rPr>
              <a:t>Confined Spaces</a:t>
            </a:r>
          </a:p>
        </p:txBody>
      </p:sp>
      <p:pic>
        <p:nvPicPr>
          <p:cNvPr id="7" name="Picture 3" descr="C:\Users\Daniel\AppData\Local\Microsoft\Windows\Temporary Internet Files\Content.Outlook\P5B45SBS\Crawlspace-2small.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t="13699"/>
          <a:stretch>
            <a:fillRect/>
          </a:stretch>
        </p:blipFill>
        <p:spPr bwMode="auto">
          <a:xfrm>
            <a:off x="4800600" y="3657600"/>
            <a:ext cx="3673930" cy="2113759"/>
          </a:xfrm>
          <a:prstGeom prst="rect">
            <a:avLst/>
          </a:prstGeom>
          <a:noFill/>
          <a:effectLst>
            <a:outerShdw blurRad="254000" dist="139700" dir="2700000" algn="tl" rotWithShape="0">
              <a:prstClr val="black">
                <a:alpha val="40000"/>
              </a:prstClr>
            </a:outerShdw>
          </a:effectLst>
        </p:spPr>
      </p:pic>
      <p:sp>
        <p:nvSpPr>
          <p:cNvPr id="9" name="Rectangle 3"/>
          <p:cNvSpPr txBox="1">
            <a:spLocks noChangeArrowheads="1"/>
          </p:cNvSpPr>
          <p:nvPr/>
        </p:nvSpPr>
        <p:spPr>
          <a:xfrm>
            <a:off x="457200" y="1676401"/>
            <a:ext cx="3962400" cy="4343400"/>
          </a:xfrm>
          <a:prstGeom prst="rect">
            <a:avLst/>
          </a:prstGeom>
        </p:spPr>
        <p:txBody>
          <a:bodyPr lIns="92066" tIns="46034" rIns="92066" bIns="46034" anchor="t">
            <a:normAutofit fontScale="92500" lnSpcReduction="10000"/>
          </a:bodyPr>
          <a:lstStyle/>
          <a:p>
            <a:pPr marL="0" marR="0" lvl="0" indent="0" algn="l" defTabSz="457200" rtl="0" eaLnBrk="1" fontAlgn="auto" latinLnBrk="0" hangingPunct="1">
              <a:lnSpc>
                <a:spcPct val="120000"/>
              </a:lnSpc>
              <a:spcBef>
                <a:spcPts val="0"/>
              </a:spcBef>
              <a:spcAft>
                <a:spcPts val="0"/>
              </a:spcAft>
              <a:buClrTx/>
              <a:buSzTx/>
              <a:tabLst/>
              <a:defRPr/>
            </a:pPr>
            <a:r>
              <a:rPr lang="en-US" sz="2400" b="1" noProof="0" dirty="0" smtClean="0">
                <a:solidFill>
                  <a:srgbClr val="093678"/>
                </a:solidFill>
                <a:latin typeface="Trebuchet MS"/>
                <a:cs typeface="Trebuchet MS"/>
              </a:rPr>
              <a:t>Air sealing and insulating with low pressure SPF may take place in confined or enclosed spaces, such as attics or crawlspaces. </a:t>
            </a:r>
          </a:p>
          <a:p>
            <a:pPr marL="0" marR="0" lvl="0" indent="0" algn="l" defTabSz="457200" rtl="0" eaLnBrk="1" fontAlgn="auto" latinLnBrk="0" hangingPunct="1">
              <a:lnSpc>
                <a:spcPct val="120000"/>
              </a:lnSpc>
              <a:spcBef>
                <a:spcPts val="0"/>
              </a:spcBef>
              <a:spcAft>
                <a:spcPts val="0"/>
              </a:spcAft>
              <a:buClrTx/>
              <a:buSzTx/>
              <a:tabLst/>
              <a:defRPr/>
            </a:pPr>
            <a:endParaRPr lang="en-US" sz="2400" b="1" dirty="0" smtClean="0">
              <a:solidFill>
                <a:srgbClr val="093678"/>
              </a:solidFill>
              <a:latin typeface="Trebuchet MS"/>
              <a:cs typeface="Trebuchet MS"/>
            </a:endParaRPr>
          </a:p>
          <a:p>
            <a:pPr defTabSz="457200" fontAlgn="auto">
              <a:lnSpc>
                <a:spcPct val="120000"/>
              </a:lnSpc>
              <a:spcBef>
                <a:spcPts val="0"/>
              </a:spcBef>
              <a:spcAft>
                <a:spcPts val="0"/>
              </a:spcAft>
              <a:defRPr/>
            </a:pPr>
            <a:r>
              <a:rPr lang="en-US" sz="2400" b="1" noProof="0" dirty="0" smtClean="0">
                <a:solidFill>
                  <a:srgbClr val="093678"/>
                </a:solidFill>
                <a:latin typeface="Trebuchet MS"/>
                <a:cs typeface="Trebuchet MS"/>
              </a:rPr>
              <a:t>This can pose unique safety challenges </a:t>
            </a:r>
            <a:r>
              <a:rPr lang="en-US" sz="2400" b="1" dirty="0" smtClean="0">
                <a:solidFill>
                  <a:srgbClr val="093678"/>
                </a:solidFill>
                <a:latin typeface="Trebuchet MS"/>
                <a:cs typeface="Trebuchet MS"/>
              </a:rPr>
              <a:t>since air movement is limited. Therefore, </a:t>
            </a:r>
            <a:r>
              <a:rPr lang="en-US" sz="2400" b="1" noProof="0" dirty="0" smtClean="0">
                <a:solidFill>
                  <a:srgbClr val="093678"/>
                </a:solidFill>
                <a:latin typeface="Trebuchet MS"/>
                <a:cs typeface="Trebuchet MS"/>
              </a:rPr>
              <a:t>SPF vapors may not dissipate as quickly.</a:t>
            </a:r>
            <a:endParaRPr kumimoji="0" lang="en-US" sz="2800" b="1" i="0" u="none" strike="noStrike" kern="1200" cap="none" spc="0" normalizeH="0" baseline="0" noProof="0" dirty="0" smtClean="0">
              <a:ln>
                <a:noFill/>
              </a:ln>
              <a:solidFill>
                <a:srgbClr val="254061"/>
              </a:solidFill>
              <a:effectLst/>
              <a:uLnTx/>
              <a:uFillTx/>
              <a:latin typeface="Trebuchet MS"/>
              <a:ea typeface="+mn-ea"/>
              <a:cs typeface="Trebuchet MS"/>
            </a:endParaRPr>
          </a:p>
        </p:txBody>
      </p:sp>
      <p:pic>
        <p:nvPicPr>
          <p:cNvPr id="10" name="Picture 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599" y="1524000"/>
            <a:ext cx="3599495" cy="1981200"/>
          </a:xfrm>
          <a:prstGeom prst="rect">
            <a:avLst/>
          </a:prstGeom>
          <a:noFill/>
          <a:ln w="9525">
            <a:noFill/>
            <a:miter lim="800000"/>
            <a:headEnd/>
            <a:tailEnd/>
          </a:ln>
          <a:effectLst>
            <a:outerShdw blurRad="254000" dist="139700" dir="2700000" algn="tl"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lIns="92066" tIns="46034" rIns="92066" bIns="46034">
            <a:normAutofit/>
          </a:bodyPr>
          <a:lstStyle/>
          <a:p>
            <a:pPr fontAlgn="auto">
              <a:lnSpc>
                <a:spcPct val="90000"/>
              </a:lnSpc>
              <a:spcAft>
                <a:spcPts val="0"/>
              </a:spcAft>
              <a:defRPr/>
            </a:pPr>
            <a:r>
              <a:rPr lang="en-US" sz="3200" dirty="0" smtClean="0">
                <a:solidFill>
                  <a:srgbClr val="093678"/>
                </a:solidFill>
              </a:rPr>
              <a:t>Considerations When Working in Confined Spaces</a:t>
            </a:r>
          </a:p>
        </p:txBody>
      </p:sp>
      <p:sp>
        <p:nvSpPr>
          <p:cNvPr id="9" name="Rectangle 3"/>
          <p:cNvSpPr txBox="1">
            <a:spLocks noChangeArrowheads="1"/>
          </p:cNvSpPr>
          <p:nvPr/>
        </p:nvSpPr>
        <p:spPr>
          <a:xfrm>
            <a:off x="457198" y="1676401"/>
            <a:ext cx="5791023" cy="4343400"/>
          </a:xfrm>
          <a:prstGeom prst="rect">
            <a:avLst/>
          </a:prstGeom>
        </p:spPr>
        <p:txBody>
          <a:bodyPr lIns="92066" tIns="46034" rIns="92066" bIns="46034" anchor="t">
            <a:normAutofit lnSpcReduction="10000"/>
          </a:bodyPr>
          <a:lstStyle/>
          <a:p>
            <a:pPr marL="342900" marR="0" lvl="0" indent="-342900" algn="l" defTabSz="457200" rtl="0" eaLnBrk="1" fontAlgn="auto" latinLnBrk="0" hangingPunct="1">
              <a:lnSpc>
                <a:spcPct val="120000"/>
              </a:lnSpc>
              <a:spcBef>
                <a:spcPts val="0"/>
              </a:spcBef>
              <a:spcAft>
                <a:spcPts val="0"/>
              </a:spcAft>
              <a:buClrTx/>
              <a:buSzTx/>
              <a:buFont typeface="Arial" pitchFamily="34" charset="0"/>
              <a:buChar char="•"/>
              <a:tabLst/>
              <a:defRPr/>
            </a:pPr>
            <a:r>
              <a:rPr lang="en-US" sz="2400" dirty="0">
                <a:solidFill>
                  <a:srgbClr val="002060"/>
                </a:solidFill>
                <a:latin typeface="Trebuchet MS" pitchFamily="34" charset="0"/>
                <a:cs typeface="Trebuchet MS"/>
              </a:rPr>
              <a:t>Refer to the product instructions and </a:t>
            </a:r>
            <a:r>
              <a:rPr lang="en-US" sz="2400" dirty="0" smtClean="0">
                <a:solidFill>
                  <a:srgbClr val="002060"/>
                </a:solidFill>
                <a:latin typeface="Trebuchet MS" pitchFamily="34" charset="0"/>
                <a:cs typeface="Trebuchet MS"/>
              </a:rPr>
              <a:t>SDS </a:t>
            </a:r>
            <a:r>
              <a:rPr lang="en-US" sz="2400" dirty="0">
                <a:solidFill>
                  <a:srgbClr val="002060"/>
                </a:solidFill>
                <a:latin typeface="Trebuchet MS" pitchFamily="34" charset="0"/>
                <a:cs typeface="Trebuchet MS"/>
              </a:rPr>
              <a:t>for specific information.</a:t>
            </a:r>
          </a:p>
          <a:p>
            <a:pPr marL="342900" lvl="0" indent="-342900" defTabSz="457200" fontAlgn="auto">
              <a:lnSpc>
                <a:spcPct val="120000"/>
              </a:lnSpc>
              <a:spcBef>
                <a:spcPts val="0"/>
              </a:spcBef>
              <a:spcAft>
                <a:spcPts val="0"/>
              </a:spcAft>
              <a:buFont typeface="Arial" pitchFamily="34" charset="0"/>
              <a:buChar char="•"/>
              <a:defRPr/>
            </a:pPr>
            <a:r>
              <a:rPr lang="en-US" sz="2400" dirty="0">
                <a:solidFill>
                  <a:srgbClr val="002060"/>
                </a:solidFill>
                <a:latin typeface="Trebuchet MS" pitchFamily="34" charset="0"/>
                <a:cs typeface="Trebuchet MS"/>
              </a:rPr>
              <a:t>Ventilate attics and crawlspaces using best efforts recommended by product manufacturer (e.g., Use fans to move vapor away from applicators. Vent exhaust to unoccupied areas.)</a:t>
            </a:r>
          </a:p>
          <a:p>
            <a:pPr marL="342900" lvl="0" indent="-342900" defTabSz="457200" fontAlgn="auto">
              <a:lnSpc>
                <a:spcPct val="120000"/>
              </a:lnSpc>
              <a:spcBef>
                <a:spcPts val="0"/>
              </a:spcBef>
              <a:spcAft>
                <a:spcPts val="0"/>
              </a:spcAft>
              <a:buFont typeface="Arial" pitchFamily="34" charset="0"/>
              <a:buChar char="•"/>
              <a:defRPr/>
            </a:pPr>
            <a:r>
              <a:rPr lang="en-US" sz="2400" dirty="0">
                <a:solidFill>
                  <a:srgbClr val="002060"/>
                </a:solidFill>
                <a:latin typeface="Trebuchet MS" pitchFamily="34" charset="0"/>
                <a:cs typeface="Trebuchet MS"/>
              </a:rPr>
              <a:t>Wear proper PPE, including an approved respirator. (</a:t>
            </a:r>
            <a:r>
              <a:rPr lang="en-US" sz="2000" i="1" dirty="0">
                <a:solidFill>
                  <a:srgbClr val="002060"/>
                </a:solidFill>
                <a:latin typeface="Trebuchet MS" pitchFamily="34" charset="0"/>
                <a:cs typeface="Trebuchet MS"/>
              </a:rPr>
              <a:t>refer to Unit 9</a:t>
            </a:r>
            <a:r>
              <a:rPr lang="en-US" sz="2400" dirty="0">
                <a:solidFill>
                  <a:srgbClr val="002060"/>
                </a:solidFill>
                <a:latin typeface="Trebuchet MS" pitchFamily="34" charset="0"/>
                <a:cs typeface="Trebuchet MS"/>
              </a:rPr>
              <a:t>)</a:t>
            </a:r>
          </a:p>
          <a:p>
            <a:pPr marL="342900" lvl="0" indent="-342900" defTabSz="457200" fontAlgn="auto">
              <a:lnSpc>
                <a:spcPct val="120000"/>
              </a:lnSpc>
              <a:spcBef>
                <a:spcPts val="0"/>
              </a:spcBef>
              <a:spcAft>
                <a:spcPts val="0"/>
              </a:spcAft>
              <a:buFont typeface="Arial" pitchFamily="34" charset="0"/>
              <a:buChar char="•"/>
              <a:defRPr/>
            </a:pPr>
            <a:r>
              <a:rPr lang="en-US" sz="2400" dirty="0">
                <a:solidFill>
                  <a:srgbClr val="002060"/>
                </a:solidFill>
                <a:latin typeface="Trebuchet MS" pitchFamily="34" charset="0"/>
                <a:cs typeface="Trebuchet MS"/>
              </a:rPr>
              <a:t>Keep entry and exit points accessible.</a:t>
            </a:r>
          </a:p>
          <a:p>
            <a:pPr marL="0" marR="0" lvl="0" indent="0" algn="l" defTabSz="457200" rtl="0" eaLnBrk="1" fontAlgn="auto" latinLnBrk="0" hangingPunct="1">
              <a:lnSpc>
                <a:spcPct val="120000"/>
              </a:lnSpc>
              <a:spcBef>
                <a:spcPts val="0"/>
              </a:spcBef>
              <a:spcAft>
                <a:spcPts val="0"/>
              </a:spcAft>
              <a:buClrTx/>
              <a:buSzTx/>
              <a:tabLst/>
              <a:defRPr/>
            </a:pPr>
            <a:endParaRPr lang="en-US" sz="2400" b="1" dirty="0" smtClean="0">
              <a:solidFill>
                <a:srgbClr val="254061"/>
              </a:solidFill>
              <a:latin typeface="Trebuchet MS"/>
              <a:cs typeface="Trebuchet MS"/>
            </a:endParaRPr>
          </a:p>
          <a:p>
            <a:pPr marL="0" marR="0" lvl="0" indent="0" algn="l" defTabSz="457200" rtl="0" eaLnBrk="1" fontAlgn="auto" latinLnBrk="0" hangingPunct="1">
              <a:lnSpc>
                <a:spcPct val="120000"/>
              </a:lnSpc>
              <a:spcBef>
                <a:spcPts val="0"/>
              </a:spcBef>
              <a:spcAft>
                <a:spcPts val="0"/>
              </a:spcAft>
              <a:buClrTx/>
              <a:buSzTx/>
              <a:buFont typeface="Arial" pitchFamily="34" charset="0"/>
              <a:buChar char="•"/>
              <a:tabLst/>
              <a:defRPr/>
            </a:pPr>
            <a:endParaRPr kumimoji="0" lang="en-US" sz="2800" b="1" i="0" u="none" strike="noStrike" kern="1200" cap="none" spc="0" normalizeH="0" baseline="0" noProof="0" dirty="0" smtClean="0">
              <a:ln>
                <a:noFill/>
              </a:ln>
              <a:solidFill>
                <a:srgbClr val="254061"/>
              </a:solidFill>
              <a:effectLst/>
              <a:uLnTx/>
              <a:uFillTx/>
              <a:latin typeface="Trebuchet MS"/>
              <a:ea typeface="+mn-ea"/>
              <a:cs typeface="Trebuchet MS"/>
            </a:endParaRPr>
          </a:p>
        </p:txBody>
      </p:sp>
      <p:pic>
        <p:nvPicPr>
          <p:cNvPr id="8" name="Picture 3" descr="C:\Documents and Settings\Design2Train\Temporary Internet Files\Content.IE5\PNG6DJBV\MPj0438440000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223" y="2057400"/>
            <a:ext cx="2590977" cy="258797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7848600" cy="1143000"/>
          </a:xfrm>
        </p:spPr>
        <p:txBody>
          <a:bodyPr lIns="92066" tIns="46034" rIns="92066" bIns="46034">
            <a:normAutofit/>
          </a:bodyPr>
          <a:lstStyle/>
          <a:p>
            <a:pPr fontAlgn="auto">
              <a:lnSpc>
                <a:spcPct val="90000"/>
              </a:lnSpc>
              <a:spcAft>
                <a:spcPts val="0"/>
              </a:spcAft>
              <a:defRPr/>
            </a:pPr>
            <a:r>
              <a:rPr lang="en-US" sz="3200" dirty="0" smtClean="0"/>
              <a:t>OSHA Information: Confined Spaces</a:t>
            </a:r>
          </a:p>
        </p:txBody>
      </p:sp>
      <p:sp>
        <p:nvSpPr>
          <p:cNvPr id="9" name="Rectangle 3"/>
          <p:cNvSpPr txBox="1">
            <a:spLocks noChangeArrowheads="1"/>
          </p:cNvSpPr>
          <p:nvPr/>
        </p:nvSpPr>
        <p:spPr>
          <a:xfrm>
            <a:off x="533400" y="1676400"/>
            <a:ext cx="7696200" cy="4343400"/>
          </a:xfrm>
          <a:prstGeom prst="rect">
            <a:avLst/>
          </a:prstGeom>
        </p:spPr>
        <p:txBody>
          <a:bodyPr lIns="92066" tIns="46034" rIns="92066" bIns="46034" anchor="t">
            <a:normAutofit fontScale="92500" lnSpcReduction="10000"/>
          </a:bodyPr>
          <a:lstStyle/>
          <a:p>
            <a:pPr defTabSz="457200" fontAlgn="auto">
              <a:lnSpc>
                <a:spcPct val="120000"/>
              </a:lnSpc>
              <a:spcBef>
                <a:spcPts val="0"/>
              </a:spcBef>
              <a:spcAft>
                <a:spcPts val="0"/>
              </a:spcAft>
              <a:defRPr/>
            </a:pPr>
            <a:r>
              <a:rPr lang="en-US" sz="2600" dirty="0">
                <a:solidFill>
                  <a:srgbClr val="002060"/>
                </a:solidFill>
                <a:latin typeface="Trebuchet MS" pitchFamily="34" charset="0"/>
                <a:cs typeface="Trebuchet MS"/>
              </a:rPr>
              <a:t>Confined space </a:t>
            </a:r>
            <a:r>
              <a:rPr lang="en-US" sz="2600" dirty="0" smtClean="0">
                <a:solidFill>
                  <a:srgbClr val="002060"/>
                </a:solidFill>
                <a:latin typeface="Trebuchet MS" pitchFamily="34" charset="0"/>
                <a:cs typeface="Trebuchet MS"/>
              </a:rPr>
              <a:t>hazards for typical low pressure SPF weatherization applications are </a:t>
            </a:r>
            <a:r>
              <a:rPr lang="en-US" sz="2600" dirty="0">
                <a:solidFill>
                  <a:srgbClr val="002060"/>
                </a:solidFill>
                <a:latin typeface="Trebuchet MS" pitchFamily="34" charset="0"/>
                <a:cs typeface="Trebuchet MS"/>
              </a:rPr>
              <a:t>addressed by the Occupational Health and Safety Administration (OSHA) in specific </a:t>
            </a:r>
            <a:r>
              <a:rPr lang="en-US" sz="2600" dirty="0" smtClean="0">
                <a:solidFill>
                  <a:srgbClr val="002060"/>
                </a:solidFill>
                <a:latin typeface="Trebuchet MS" pitchFamily="34" charset="0"/>
                <a:cs typeface="Trebuchet MS"/>
              </a:rPr>
              <a:t>standards for the construction industry:</a:t>
            </a:r>
          </a:p>
          <a:p>
            <a:pPr defTabSz="457200" fontAlgn="auto">
              <a:lnSpc>
                <a:spcPct val="120000"/>
              </a:lnSpc>
              <a:spcBef>
                <a:spcPts val="0"/>
              </a:spcBef>
              <a:spcAft>
                <a:spcPts val="0"/>
              </a:spcAft>
              <a:defRPr/>
            </a:pPr>
            <a:endParaRPr lang="en-US" sz="2600" dirty="0" smtClean="0">
              <a:solidFill>
                <a:srgbClr val="002060"/>
              </a:solidFill>
              <a:latin typeface="Trebuchet MS" pitchFamily="34" charset="0"/>
              <a:cs typeface="Trebuchet MS"/>
            </a:endParaRPr>
          </a:p>
          <a:p>
            <a:pPr defTabSz="457200" fontAlgn="auto">
              <a:lnSpc>
                <a:spcPct val="120000"/>
              </a:lnSpc>
              <a:spcBef>
                <a:spcPts val="0"/>
              </a:spcBef>
              <a:spcAft>
                <a:spcPts val="0"/>
              </a:spcAft>
              <a:buFont typeface="Arial" pitchFamily="34" charset="0"/>
              <a:buChar char="•"/>
              <a:defRPr/>
            </a:pPr>
            <a:r>
              <a:rPr lang="en-US" sz="2600" dirty="0" smtClean="0">
                <a:solidFill>
                  <a:srgbClr val="002060"/>
                </a:solidFill>
                <a:latin typeface="Trebuchet MS" pitchFamily="34" charset="0"/>
                <a:cs typeface="Trebuchet MS"/>
              </a:rPr>
              <a:t> 29 CFR 1926.21(b)(6)(i) </a:t>
            </a:r>
          </a:p>
          <a:p>
            <a:pPr defTabSz="457200" fontAlgn="auto">
              <a:lnSpc>
                <a:spcPct val="120000"/>
              </a:lnSpc>
              <a:spcBef>
                <a:spcPts val="0"/>
              </a:spcBef>
              <a:spcAft>
                <a:spcPts val="0"/>
              </a:spcAft>
              <a:buFont typeface="Arial" pitchFamily="34" charset="0"/>
              <a:buChar char="•"/>
              <a:defRPr/>
            </a:pPr>
            <a:r>
              <a:rPr lang="en-US" sz="2600" dirty="0" smtClean="0">
                <a:solidFill>
                  <a:srgbClr val="002060"/>
                </a:solidFill>
                <a:latin typeface="Trebuchet MS" pitchFamily="34" charset="0"/>
                <a:cs typeface="Trebuchet MS"/>
              </a:rPr>
              <a:t> 29 CFR 1926.21(b)(6)(ii)</a:t>
            </a:r>
            <a:endParaRPr lang="en-US" sz="2600" dirty="0">
              <a:solidFill>
                <a:srgbClr val="002060"/>
              </a:solidFill>
              <a:latin typeface="Trebuchet MS" pitchFamily="34" charset="0"/>
              <a:cs typeface="Trebuchet MS"/>
            </a:endParaRPr>
          </a:p>
          <a:p>
            <a:pPr marL="0" marR="0" lvl="0" indent="0" algn="l" defTabSz="457200" rtl="0" eaLnBrk="1" fontAlgn="auto" latinLnBrk="0" hangingPunct="1">
              <a:lnSpc>
                <a:spcPct val="120000"/>
              </a:lnSpc>
              <a:spcBef>
                <a:spcPts val="0"/>
              </a:spcBef>
              <a:spcAft>
                <a:spcPts val="0"/>
              </a:spcAft>
              <a:buClrTx/>
              <a:buSzTx/>
              <a:tabLst/>
              <a:defRPr/>
            </a:pPr>
            <a:endParaRPr lang="en-US" sz="2600" dirty="0">
              <a:solidFill>
                <a:srgbClr val="002060"/>
              </a:solidFill>
              <a:latin typeface="Trebuchet MS" pitchFamily="34" charset="0"/>
              <a:cs typeface="Trebuchet MS"/>
            </a:endParaRPr>
          </a:p>
          <a:p>
            <a:pPr lvl="0" defTabSz="457200" fontAlgn="auto">
              <a:lnSpc>
                <a:spcPct val="120000"/>
              </a:lnSpc>
              <a:spcBef>
                <a:spcPts val="0"/>
              </a:spcBef>
              <a:spcAft>
                <a:spcPts val="0"/>
              </a:spcAft>
              <a:defRPr/>
            </a:pPr>
            <a:r>
              <a:rPr lang="en-US" sz="2600" dirty="0" smtClean="0">
                <a:solidFill>
                  <a:srgbClr val="002060"/>
                </a:solidFill>
                <a:latin typeface="Trebuchet MS" pitchFamily="34" charset="0"/>
                <a:cs typeface="Trebuchet MS"/>
              </a:rPr>
              <a:t>For </a:t>
            </a:r>
            <a:r>
              <a:rPr lang="en-US" sz="2600" dirty="0">
                <a:solidFill>
                  <a:srgbClr val="002060"/>
                </a:solidFill>
                <a:latin typeface="Trebuchet MS" pitchFamily="34" charset="0"/>
                <a:cs typeface="Trebuchet MS"/>
              </a:rPr>
              <a:t>more information/resources, visit the OSHA website: </a:t>
            </a:r>
            <a:r>
              <a:rPr lang="en-US" sz="2600" u="sng" dirty="0">
                <a:solidFill>
                  <a:srgbClr val="002060"/>
                </a:solidFill>
                <a:latin typeface="Trebuchet MS" pitchFamily="34" charset="0"/>
                <a:cs typeface="Trebuchet MS"/>
              </a:rPr>
              <a:t>http://www.osha.gov/SLTC/confinedspaces</a:t>
            </a:r>
          </a:p>
          <a:p>
            <a:pPr marL="0" marR="0" lvl="0" indent="0" algn="l" defTabSz="457200" rtl="0" eaLnBrk="1" fontAlgn="auto" latinLnBrk="0" hangingPunct="1">
              <a:lnSpc>
                <a:spcPct val="120000"/>
              </a:lnSpc>
              <a:spcBef>
                <a:spcPts val="0"/>
              </a:spcBef>
              <a:spcAft>
                <a:spcPts val="0"/>
              </a:spcAft>
              <a:buClrTx/>
              <a:buSzTx/>
              <a:buFont typeface="Arial" pitchFamily="34" charset="0"/>
              <a:buChar char="•"/>
              <a:tabLst/>
              <a:defRPr/>
            </a:pPr>
            <a:endParaRPr kumimoji="0" lang="en-US" sz="2800" b="1" i="0" u="none" strike="noStrike" kern="1200" cap="none" spc="0" normalizeH="0" baseline="0" noProof="0" dirty="0" smtClean="0">
              <a:ln>
                <a:noFill/>
              </a:ln>
              <a:solidFill>
                <a:srgbClr val="254061"/>
              </a:solidFill>
              <a:effectLst/>
              <a:uLnTx/>
              <a:uFillTx/>
              <a:latin typeface="Trebuchet MS" pitchFamily="34" charset="0"/>
              <a:cs typeface="Trebuchet MS"/>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848600" cy="1143000"/>
          </a:xfrm>
        </p:spPr>
        <p:txBody>
          <a:bodyPr>
            <a:normAutofit fontScale="90000"/>
          </a:bodyPr>
          <a:lstStyle/>
          <a:p>
            <a:r>
              <a:rPr lang="en-US" dirty="0" smtClean="0">
                <a:solidFill>
                  <a:srgbClr val="093678"/>
                </a:solidFill>
              </a:rPr>
              <a:t>Slips and Falls – Don’t Put Yourself at Risk </a:t>
            </a:r>
            <a:br>
              <a:rPr lang="en-US" dirty="0" smtClean="0">
                <a:solidFill>
                  <a:srgbClr val="093678"/>
                </a:solidFill>
              </a:rPr>
            </a:br>
            <a:endParaRPr lang="en-US" dirty="0">
              <a:solidFill>
                <a:srgbClr val="093678"/>
              </a:solidFill>
            </a:endParaRPr>
          </a:p>
        </p:txBody>
      </p:sp>
      <p:sp>
        <p:nvSpPr>
          <p:cNvPr id="3" name="Content Placeholder 2"/>
          <p:cNvSpPr>
            <a:spLocks noGrp="1"/>
          </p:cNvSpPr>
          <p:nvPr>
            <p:ph idx="1"/>
          </p:nvPr>
        </p:nvSpPr>
        <p:spPr>
          <a:xfrm>
            <a:off x="457200" y="1676401"/>
            <a:ext cx="6019800" cy="4343400"/>
          </a:xfrm>
        </p:spPr>
        <p:txBody>
          <a:bodyPr>
            <a:normAutofit/>
          </a:bodyPr>
          <a:lstStyle/>
          <a:p>
            <a:r>
              <a:rPr lang="en-US" sz="2400" dirty="0" smtClean="0">
                <a:solidFill>
                  <a:srgbClr val="093678"/>
                </a:solidFill>
              </a:rPr>
              <a:t>“</a:t>
            </a:r>
            <a:r>
              <a:rPr lang="en-US" sz="2400" b="0" dirty="0" smtClean="0">
                <a:solidFill>
                  <a:srgbClr val="093678"/>
                </a:solidFill>
              </a:rPr>
              <a:t>Falls are the most frequent cause of fatalities at construction sites and annually account for one of every three construction-related deaths.” </a:t>
            </a:r>
          </a:p>
          <a:p>
            <a:r>
              <a:rPr lang="en-US" sz="2400" b="0" dirty="0" smtClean="0">
                <a:solidFill>
                  <a:srgbClr val="093678"/>
                </a:solidFill>
              </a:rPr>
              <a:t>“In 2010, the Bureau of Labor Statistics reported that 751 construction workers died on the job, with 35 percent of those fatalities resulting from falls.”</a:t>
            </a:r>
            <a:r>
              <a:rPr lang="en-US" sz="2400" dirty="0" smtClean="0"/>
              <a:t/>
            </a:r>
            <a:br>
              <a:rPr lang="en-US" sz="2400" dirty="0" smtClean="0"/>
            </a:br>
            <a:r>
              <a:rPr lang="en-US" sz="2400" dirty="0" smtClean="0"/>
              <a:t> </a:t>
            </a:r>
            <a:br>
              <a:rPr lang="en-US" sz="2400" dirty="0" smtClean="0"/>
            </a:br>
            <a:endParaRPr lang="en-US" sz="2200" b="0" i="1" dirty="0" smtClean="0"/>
          </a:p>
        </p:txBody>
      </p:sp>
      <p:pic>
        <p:nvPicPr>
          <p:cNvPr id="10" name="Picture 11" descr="ladder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9400" y="2133600"/>
            <a:ext cx="1676400" cy="2387512"/>
          </a:xfrm>
          <a:prstGeom prst="rect">
            <a:avLst/>
          </a:prstGeom>
          <a:noFill/>
          <a:ln w="9525">
            <a:noFill/>
            <a:miter lim="800000"/>
            <a:headEnd/>
            <a:tailEnd/>
          </a:ln>
        </p:spPr>
      </p:pic>
      <p:sp>
        <p:nvSpPr>
          <p:cNvPr id="5" name="TextBox 4"/>
          <p:cNvSpPr txBox="1"/>
          <p:nvPr/>
        </p:nvSpPr>
        <p:spPr>
          <a:xfrm>
            <a:off x="1066800" y="5105400"/>
            <a:ext cx="7315200" cy="400110"/>
          </a:xfrm>
          <a:prstGeom prst="rect">
            <a:avLst/>
          </a:prstGeom>
          <a:noFill/>
        </p:spPr>
        <p:txBody>
          <a:bodyPr wrap="square" rtlCol="0">
            <a:spAutoFit/>
          </a:bodyPr>
          <a:lstStyle/>
          <a:p>
            <a:r>
              <a:rPr lang="en-US" sz="2000" i="1" dirty="0" smtClean="0">
                <a:solidFill>
                  <a:srgbClr val="093678"/>
                </a:solidFill>
                <a:latin typeface="Trebuchet MS" pitchFamily="34" charset="0"/>
              </a:rPr>
              <a:t>- Occupational Health and Safety Administration (OSHA) -  </a:t>
            </a:r>
            <a:endParaRPr lang="en-US" sz="2000" i="1" dirty="0">
              <a:solidFill>
                <a:srgbClr val="093678"/>
              </a:solidFill>
              <a:latin typeface="Trebuchet MS"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162800" cy="1143000"/>
          </a:xfrm>
        </p:spPr>
        <p:txBody>
          <a:bodyPr/>
          <a:lstStyle/>
          <a:p>
            <a:r>
              <a:rPr lang="en-US" dirty="0" smtClean="0">
                <a:solidFill>
                  <a:srgbClr val="093678"/>
                </a:solidFill>
              </a:rPr>
              <a:t>Slips and Falls</a:t>
            </a:r>
            <a:endParaRPr lang="en-US" dirty="0">
              <a:solidFill>
                <a:srgbClr val="093678"/>
              </a:solidFill>
            </a:endParaRPr>
          </a:p>
        </p:txBody>
      </p:sp>
      <p:sp>
        <p:nvSpPr>
          <p:cNvPr id="3" name="Content Placeholder 2"/>
          <p:cNvSpPr>
            <a:spLocks noGrp="1"/>
          </p:cNvSpPr>
          <p:nvPr>
            <p:ph idx="1"/>
          </p:nvPr>
        </p:nvSpPr>
        <p:spPr>
          <a:xfrm>
            <a:off x="457200" y="1676401"/>
            <a:ext cx="5257800" cy="4343400"/>
          </a:xfrm>
        </p:spPr>
        <p:txBody>
          <a:bodyPr>
            <a:normAutofit/>
          </a:bodyPr>
          <a:lstStyle/>
          <a:p>
            <a:r>
              <a:rPr lang="en-US" sz="2400" b="0" dirty="0" smtClean="0">
                <a:solidFill>
                  <a:srgbClr val="093678"/>
                </a:solidFill>
              </a:rPr>
              <a:t>Potential injuries from slips and falls can be caused by unsafe work practices such as:</a:t>
            </a:r>
          </a:p>
          <a:p>
            <a:pPr>
              <a:buFont typeface="Arial" pitchFamily="34" charset="0"/>
              <a:buChar char="•"/>
            </a:pPr>
            <a:r>
              <a:rPr lang="en-US" sz="2400" b="0" dirty="0" smtClean="0">
                <a:solidFill>
                  <a:srgbClr val="093678"/>
                </a:solidFill>
              </a:rPr>
              <a:t> an elevated work platform, such 	as scaffolding or a ladder, that is 	poorly constructed or used 	incorrectly</a:t>
            </a:r>
          </a:p>
          <a:p>
            <a:pPr>
              <a:buFont typeface="Arial" pitchFamily="34" charset="0"/>
              <a:buChar char="•"/>
            </a:pPr>
            <a:r>
              <a:rPr lang="en-US" sz="2400" b="0" dirty="0" smtClean="0">
                <a:solidFill>
                  <a:srgbClr val="093678"/>
                </a:solidFill>
              </a:rPr>
              <a:t> a worksite cluttered with debris</a:t>
            </a:r>
            <a:endParaRPr lang="en-US" sz="2400" b="0" dirty="0">
              <a:solidFill>
                <a:srgbClr val="093678"/>
              </a:solidFill>
            </a:endParaRPr>
          </a:p>
        </p:txBody>
      </p:sp>
      <p:pic>
        <p:nvPicPr>
          <p:cNvPr id="4" name="Picture 11" descr="ladder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2209800"/>
            <a:ext cx="2012008" cy="286548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to Prevent </a:t>
            </a:r>
            <a:br>
              <a:rPr lang="en-US" dirty="0" smtClean="0"/>
            </a:br>
            <a:r>
              <a:rPr lang="en-US" dirty="0" smtClean="0"/>
              <a:t>Slips and Falls</a:t>
            </a:r>
            <a:endParaRPr lang="en-US" dirty="0"/>
          </a:p>
        </p:txBody>
      </p:sp>
      <p:sp>
        <p:nvSpPr>
          <p:cNvPr id="3" name="Content Placeholder 2"/>
          <p:cNvSpPr>
            <a:spLocks noGrp="1"/>
          </p:cNvSpPr>
          <p:nvPr>
            <p:ph idx="1"/>
          </p:nvPr>
        </p:nvSpPr>
        <p:spPr>
          <a:xfrm>
            <a:off x="0" y="1752600"/>
            <a:ext cx="5715000" cy="4648200"/>
          </a:xfrm>
        </p:spPr>
        <p:txBody>
          <a:bodyPr>
            <a:normAutofit/>
          </a:bodyPr>
          <a:lstStyle/>
          <a:p>
            <a:pPr lvl="1">
              <a:buFont typeface="Arial" pitchFamily="34" charset="0"/>
              <a:buChar char="•"/>
            </a:pPr>
            <a:r>
              <a:rPr lang="en-US" sz="2400" dirty="0">
                <a:solidFill>
                  <a:srgbClr val="002060"/>
                </a:solidFill>
                <a:latin typeface="Trebuchet MS" pitchFamily="34" charset="0"/>
              </a:rPr>
              <a:t>Ladders and scaffolding must be constructed and used in accordance with OSHA standards.</a:t>
            </a:r>
          </a:p>
          <a:p>
            <a:pPr lvl="1">
              <a:buFont typeface="Arial" pitchFamily="34" charset="0"/>
              <a:buChar char="•"/>
            </a:pPr>
            <a:r>
              <a:rPr lang="en-US" sz="2400" dirty="0">
                <a:solidFill>
                  <a:srgbClr val="002060"/>
                </a:solidFill>
                <a:latin typeface="Trebuchet MS" pitchFamily="34" charset="0"/>
              </a:rPr>
              <a:t>All elevated work must comply with OSHA fall protection requirements.</a:t>
            </a:r>
          </a:p>
          <a:p>
            <a:pPr lvl="1">
              <a:buFont typeface="Arial" pitchFamily="34" charset="0"/>
              <a:buChar char="•"/>
            </a:pPr>
            <a:r>
              <a:rPr lang="en-US" sz="2400" dirty="0">
                <a:solidFill>
                  <a:srgbClr val="002060"/>
                </a:solidFill>
                <a:latin typeface="Trebuchet MS" pitchFamily="34" charset="0"/>
              </a:rPr>
              <a:t>Keep the worksite clean and free of tripping hazards.</a:t>
            </a:r>
          </a:p>
          <a:p>
            <a:pPr lvl="1">
              <a:buFont typeface="Arial" pitchFamily="34" charset="0"/>
              <a:buChar char="•"/>
            </a:pPr>
            <a:r>
              <a:rPr lang="en-US" sz="2400" dirty="0">
                <a:solidFill>
                  <a:srgbClr val="002060"/>
                </a:solidFill>
                <a:latin typeface="Trebuchet MS" pitchFamily="34" charset="0"/>
              </a:rPr>
              <a:t>Be observant. Watch for potential  hazards and take preventative action. </a:t>
            </a:r>
          </a:p>
          <a:p>
            <a:pPr>
              <a:buFont typeface="Arial" pitchFamily="34" charset="0"/>
              <a:buChar char="•"/>
            </a:pPr>
            <a:endParaRPr lang="en-US" sz="2400" b="0" dirty="0"/>
          </a:p>
        </p:txBody>
      </p:sp>
      <p:pic>
        <p:nvPicPr>
          <p:cNvPr id="5" name="Picture 1" descr="C:\Users\Daniel\Pictures\cleanroom-in-use.jpg"/>
          <p:cNvPicPr>
            <a:picLocks noChangeAspect="1" noChangeArrowheads="1"/>
          </p:cNvPicPr>
          <p:nvPr/>
        </p:nvPicPr>
        <p:blipFill>
          <a:blip r:embed="rId3" cstate="email">
            <a:extLst>
              <a:ext uri="{28A0092B-C50C-407E-A947-70E740481C1C}">
                <a14:useLocalDpi xmlns:a14="http://schemas.microsoft.com/office/drawing/2010/main"/>
              </a:ext>
            </a:extLst>
          </a:blip>
          <a:srcRect l="-3306"/>
          <a:stretch>
            <a:fillRect/>
          </a:stretch>
        </p:blipFill>
        <p:spPr bwMode="auto">
          <a:xfrm>
            <a:off x="5486400" y="2971800"/>
            <a:ext cx="3266709" cy="1426470"/>
          </a:xfrm>
          <a:prstGeom prst="rect">
            <a:avLst/>
          </a:prstGeom>
          <a:noFill/>
          <a:effectLst>
            <a:outerShdw blurRad="254000" dist="139700" dir="2700000" algn="tl" rotWithShape="0">
              <a:prstClr val="black">
                <a:alpha val="40000"/>
              </a:prstClr>
            </a:outerShdw>
          </a:effec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ACC_corp_Vers_2 0">
  <a:themeElements>
    <a:clrScheme name="ACC_corp_Vers_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CC_corp_Vers_2.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CC_corp_Vers_2.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CC_corp_Vers_2.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CC_corp_Vers_2.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CC_corp_Vers_2.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CC_corp_Vers_2.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CC_corp_Vers_2.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CC_corp_Vers_2.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CC_corp_Vers_2.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CC_corp_Vers_2.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CC_corp_Vers_2.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CC_corp_Vers_2.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CC_corp_Vers_2.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ACC LP Training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Recipients xmlns="98c9955d-c5c3-4a5b-96fd-b76c909d6563" xsi:nil="true"/>
    <ReceivedTime xmlns="98c9955d-c5c3-4a5b-96fd-b76c909d6563" xsi:nil="true"/>
    <From xmlns="98c9955d-c5c3-4a5b-96fd-b76c909d65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95C998C3C55B4A96FDB76C909D6563" ma:contentTypeVersion="3" ma:contentTypeDescription="Create a new document." ma:contentTypeScope="" ma:versionID="b97bf3ce735f0cd7e574b683ef47807a">
  <xsd:schema xmlns:xsd="http://www.w3.org/2001/XMLSchema" xmlns:xs="http://www.w3.org/2001/XMLSchema" xmlns:p="http://schemas.microsoft.com/office/2006/metadata/properties" xmlns:ns2="98c9955d-c5c3-4a5b-96fd-b76c909d6563" targetNamespace="http://schemas.microsoft.com/office/2006/metadata/properties" ma:root="true" ma:fieldsID="53ec610432e2d7d00c11c71d076612a3" ns2:_="">
    <xsd:import namespace="98c9955d-c5c3-4a5b-96fd-b76c909d6563"/>
    <xsd:element name="properties">
      <xsd:complexType>
        <xsd:sequence>
          <xsd:element name="documentManagement">
            <xsd:complexType>
              <xsd:all>
                <xsd:element ref="ns2:ReceivedTime" minOccurs="0"/>
                <xsd:element ref="ns2:From" minOccurs="0"/>
                <xsd:element ref="ns2:Recipi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c9955d-c5c3-4a5b-96fd-b76c909d6563" elementFormDefault="qualified">
    <xsd:import namespace="http://schemas.microsoft.com/office/2006/documentManagement/types"/>
    <xsd:import namespace="http://schemas.microsoft.com/office/infopath/2007/PartnerControls"/>
    <xsd:element name="ReceivedTime" ma:index="8" nillable="true" ma:displayName="ReceivedTime" ma:internalName="ReceivedTime">
      <xsd:simpleType>
        <xsd:restriction base="dms:DateTime"/>
      </xsd:simpleType>
    </xsd:element>
    <xsd:element name="From" ma:index="9" nillable="true" ma:displayName="From" ma:internalName="From">
      <xsd:simpleType>
        <xsd:restriction base="dms:Text"/>
      </xsd:simpleType>
    </xsd:element>
    <xsd:element name="Recipients" ma:index="10" nillable="true" ma:displayName="Recipients" ma:internalName="Recipients">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605F83-0E2E-4298-A67A-18FD353A2399}">
  <ds:schemaRefs>
    <ds:schemaRef ds:uri="http://schemas.microsoft.com/sharepoint/v3/contenttype/forms"/>
  </ds:schemaRefs>
</ds:datastoreItem>
</file>

<file path=customXml/itemProps2.xml><?xml version="1.0" encoding="utf-8"?>
<ds:datastoreItem xmlns:ds="http://schemas.openxmlformats.org/officeDocument/2006/customXml" ds:itemID="{2D43B3DF-C345-4DD6-A967-0C21EC9362AB}">
  <ds:schemaRefs>
    <ds:schemaRef ds:uri="http://schemas.microsoft.com/office/2006/metadata/properties"/>
    <ds:schemaRef ds:uri="98c9955d-c5c3-4a5b-96fd-b76c909d6563"/>
  </ds:schemaRefs>
</ds:datastoreItem>
</file>

<file path=customXml/itemProps3.xml><?xml version="1.0" encoding="utf-8"?>
<ds:datastoreItem xmlns:ds="http://schemas.openxmlformats.org/officeDocument/2006/customXml" ds:itemID="{39F7CA6A-EB5D-42A0-9583-5D24655B7D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c9955d-c5c3-4a5b-96fd-b76c909d65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ACC_corp_Vers_2 0</Template>
  <TotalTime>1809</TotalTime>
  <Words>2982</Words>
  <Application>Microsoft Office PowerPoint</Application>
  <PresentationFormat>On-screen Show (4:3)</PresentationFormat>
  <Paragraphs>322</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1_ACC_corp_Vers_2 0</vt:lpstr>
      <vt:lpstr>ACC LP Training template</vt:lpstr>
      <vt:lpstr>PowerPoint Presentation</vt:lpstr>
      <vt:lpstr>Grant Provided by the Occupational Safety and Health Administration (OSHA), U.S. Department of Labor (DOL)</vt:lpstr>
      <vt:lpstr>Welcome to Unit 14</vt:lpstr>
      <vt:lpstr>Confined Spaces</vt:lpstr>
      <vt:lpstr>Considerations When Working in Confined Spaces</vt:lpstr>
      <vt:lpstr>OSHA Information: Confined Spaces</vt:lpstr>
      <vt:lpstr>Slips and Falls – Don’t Put Yourself at Risk  </vt:lpstr>
      <vt:lpstr>Slips and Falls</vt:lpstr>
      <vt:lpstr>Considerations to Prevent  Slips and Falls</vt:lpstr>
      <vt:lpstr>OSHA Fall Protection Requirements</vt:lpstr>
      <vt:lpstr>Temperature Stress</vt:lpstr>
      <vt:lpstr>Conditions That May Contribute to Temperature Stress</vt:lpstr>
      <vt:lpstr>Suggested Ways to Avoid Heat Stress</vt:lpstr>
      <vt:lpstr>Heat Illness – Typical Symptoms</vt:lpstr>
      <vt:lpstr>General First Aid Procedures  for Heat Illness</vt:lpstr>
      <vt:lpstr>OSHA Information: Heat Stress</vt:lpstr>
      <vt:lpstr>Unit 14 Summary</vt:lpstr>
      <vt:lpstr>Unit 14 Review</vt:lpstr>
      <vt:lpstr>Unit 14: Q1 Debrief</vt:lpstr>
      <vt:lpstr>Unit 14: Q1 Debrief</vt:lpstr>
      <vt:lpstr>Unit 14: Q2 Debrief</vt:lpstr>
      <vt:lpstr>Unit 14: Q2 Debrief</vt:lpstr>
      <vt:lpstr>Unit 14: Q3 Debrief</vt:lpstr>
      <vt:lpstr>Unit 14: Q3 Debrief</vt:lpstr>
      <vt:lpstr>Unit 14 Completed</vt:lpstr>
    </vt:vector>
  </TitlesOfParts>
  <Company>American Chemistry Counsil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 Candelori</dc:creator>
  <cp:lastModifiedBy>Vosburgh, Linda - OSHA</cp:lastModifiedBy>
  <cp:revision>357</cp:revision>
  <dcterms:created xsi:type="dcterms:W3CDTF">2009-05-01T16:26:42Z</dcterms:created>
  <dcterms:modified xsi:type="dcterms:W3CDTF">2014-02-18T17:36:22Z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Jude Philipps</vt:lpwstr>
  </property>
  <property fmtid="{D5CDD505-2E9C-101B-9397-08002B2CF9AE}" pid="4" name="Status">
    <vt:lpwstr>Final</vt:lpwstr>
  </property>
  <property fmtid="{D5CDD505-2E9C-101B-9397-08002B2CF9AE}" pid="5" name="ContentTypeId">
    <vt:lpwstr>0x0101005D95C998C3C55B4A96FDB76C909D6563</vt:lpwstr>
  </property>
</Properties>
</file>