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Lst>
  <p:notesMasterIdLst>
    <p:notesMasterId r:id="rId25"/>
  </p:notesMasterIdLst>
  <p:sldIdLst>
    <p:sldId id="306" r:id="rId5"/>
    <p:sldId id="313" r:id="rId6"/>
    <p:sldId id="287" r:id="rId7"/>
    <p:sldId id="271" r:id="rId8"/>
    <p:sldId id="305" r:id="rId9"/>
    <p:sldId id="303" r:id="rId10"/>
    <p:sldId id="302" r:id="rId11"/>
    <p:sldId id="297" r:id="rId12"/>
    <p:sldId id="292" r:id="rId13"/>
    <p:sldId id="304" r:id="rId14"/>
    <p:sldId id="273" r:id="rId15"/>
    <p:sldId id="277" r:id="rId16"/>
    <p:sldId id="278" r:id="rId17"/>
    <p:sldId id="307" r:id="rId18"/>
    <p:sldId id="308" r:id="rId19"/>
    <p:sldId id="309" r:id="rId20"/>
    <p:sldId id="310" r:id="rId21"/>
    <p:sldId id="311" r:id="rId22"/>
    <p:sldId id="312" r:id="rId23"/>
    <p:sldId id="283" r:id="rId24"/>
  </p:sldIdLst>
  <p:sldSz cx="9144000" cy="6858000" type="screen4x3"/>
  <p:notesSz cx="7010400" cy="9296400"/>
  <p:custDataLst>
    <p:tags r:id="rId26"/>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 initials="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678"/>
    <a:srgbClr val="BCD5FA"/>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79016" autoAdjust="0"/>
  </p:normalViewPr>
  <p:slideViewPr>
    <p:cSldViewPr>
      <p:cViewPr varScale="1">
        <p:scale>
          <a:sx n="69" d="100"/>
          <a:sy n="69" d="100"/>
        </p:scale>
        <p:origin x="-193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647506-B2B2-4EAD-BB61-4D27982439A2}" type="doc">
      <dgm:prSet loTypeId="urn:microsoft.com/office/officeart/2005/8/layout/hProcess9" loCatId="process" qsTypeId="urn:microsoft.com/office/officeart/2005/8/quickstyle/simple1#2" qsCatId="simple" csTypeId="urn:microsoft.com/office/officeart/2005/8/colors/accent2_2" csCatId="accent2" phldr="1"/>
      <dgm:spPr/>
    </dgm:pt>
    <dgm:pt modelId="{684E3003-B184-4E66-A959-5A028427ABDF}">
      <dgm:prSet phldrT="[Text]"/>
      <dgm:spPr>
        <a:solidFill>
          <a:srgbClr val="093678"/>
        </a:solidFill>
      </dgm:spPr>
      <dgm:t>
        <a:bodyPr/>
        <a:lstStyle/>
        <a:p>
          <a:r>
            <a:rPr lang="en-US" dirty="0" smtClean="0"/>
            <a:t>Knowledge</a:t>
          </a:r>
          <a:endParaRPr lang="en-US" dirty="0"/>
        </a:p>
      </dgm:t>
    </dgm:pt>
    <dgm:pt modelId="{2B74CC15-2454-44DC-AE48-F658979D16F4}" type="parTrans" cxnId="{84C29B3D-800C-476A-B787-4E7549119B04}">
      <dgm:prSet/>
      <dgm:spPr/>
      <dgm:t>
        <a:bodyPr/>
        <a:lstStyle/>
        <a:p>
          <a:endParaRPr lang="en-US"/>
        </a:p>
      </dgm:t>
    </dgm:pt>
    <dgm:pt modelId="{C9F7111F-CC73-48D7-BCED-996743A49D47}" type="sibTrans" cxnId="{84C29B3D-800C-476A-B787-4E7549119B04}">
      <dgm:prSet/>
      <dgm:spPr/>
      <dgm:t>
        <a:bodyPr/>
        <a:lstStyle/>
        <a:p>
          <a:endParaRPr lang="en-US"/>
        </a:p>
      </dgm:t>
    </dgm:pt>
    <dgm:pt modelId="{5025C9B6-8B28-4C0E-945C-C733E3E189A2}">
      <dgm:prSet phldrT="[Text]"/>
      <dgm:spPr>
        <a:solidFill>
          <a:srgbClr val="093678"/>
        </a:solidFill>
      </dgm:spPr>
      <dgm:t>
        <a:bodyPr/>
        <a:lstStyle/>
        <a:p>
          <a:r>
            <a:rPr lang="en-US" dirty="0" smtClean="0"/>
            <a:t>Into</a:t>
          </a:r>
          <a:endParaRPr lang="en-US" dirty="0"/>
        </a:p>
      </dgm:t>
    </dgm:pt>
    <dgm:pt modelId="{939DE8E9-C817-4085-ABB3-1A35573AD32E}" type="parTrans" cxnId="{598C8A68-0259-4DD7-9C54-D2F1E6BDD7FB}">
      <dgm:prSet/>
      <dgm:spPr/>
      <dgm:t>
        <a:bodyPr/>
        <a:lstStyle/>
        <a:p>
          <a:endParaRPr lang="en-US"/>
        </a:p>
      </dgm:t>
    </dgm:pt>
    <dgm:pt modelId="{AB099C59-D2D3-417B-940A-740CFE3305CD}" type="sibTrans" cxnId="{598C8A68-0259-4DD7-9C54-D2F1E6BDD7FB}">
      <dgm:prSet/>
      <dgm:spPr/>
      <dgm:t>
        <a:bodyPr/>
        <a:lstStyle/>
        <a:p>
          <a:endParaRPr lang="en-US"/>
        </a:p>
      </dgm:t>
    </dgm:pt>
    <dgm:pt modelId="{CFCF6060-06E9-4EC1-AF27-C45558EFD2E0}">
      <dgm:prSet phldrT="[Text]"/>
      <dgm:spPr>
        <a:solidFill>
          <a:srgbClr val="093678"/>
        </a:solidFill>
      </dgm:spPr>
      <dgm:t>
        <a:bodyPr/>
        <a:lstStyle/>
        <a:p>
          <a:r>
            <a:rPr lang="en-US" dirty="0" smtClean="0"/>
            <a:t>Action</a:t>
          </a:r>
          <a:endParaRPr lang="en-US" dirty="0"/>
        </a:p>
      </dgm:t>
    </dgm:pt>
    <dgm:pt modelId="{0F23EB55-FBC4-4B19-85B0-A5EEB7E0FE7C}" type="parTrans" cxnId="{8616BFC6-7B5C-4BE1-9844-365CEEDE902B}">
      <dgm:prSet/>
      <dgm:spPr/>
      <dgm:t>
        <a:bodyPr/>
        <a:lstStyle/>
        <a:p>
          <a:endParaRPr lang="en-US"/>
        </a:p>
      </dgm:t>
    </dgm:pt>
    <dgm:pt modelId="{8919BFBC-3334-4A4D-8980-5E039BD17D71}" type="sibTrans" cxnId="{8616BFC6-7B5C-4BE1-9844-365CEEDE902B}">
      <dgm:prSet/>
      <dgm:spPr/>
      <dgm:t>
        <a:bodyPr/>
        <a:lstStyle/>
        <a:p>
          <a:endParaRPr lang="en-US"/>
        </a:p>
      </dgm:t>
    </dgm:pt>
    <dgm:pt modelId="{4D339F2D-3F39-4A10-AAED-5FA31BE3C197}" type="pres">
      <dgm:prSet presAssocID="{11647506-B2B2-4EAD-BB61-4D27982439A2}" presName="CompostProcess" presStyleCnt="0">
        <dgm:presLayoutVars>
          <dgm:dir/>
          <dgm:resizeHandles val="exact"/>
        </dgm:presLayoutVars>
      </dgm:prSet>
      <dgm:spPr/>
    </dgm:pt>
    <dgm:pt modelId="{4521D855-2662-4381-91D4-69A4875763E3}" type="pres">
      <dgm:prSet presAssocID="{11647506-B2B2-4EAD-BB61-4D27982439A2}" presName="arrow" presStyleLbl="bgShp" presStyleIdx="0" presStyleCnt="1"/>
      <dgm:spPr>
        <a:solidFill>
          <a:srgbClr val="BCD5FA"/>
        </a:solidFill>
      </dgm:spPr>
    </dgm:pt>
    <dgm:pt modelId="{F2F7C1D0-38A7-46F2-96E4-0991EBEE0CCE}" type="pres">
      <dgm:prSet presAssocID="{11647506-B2B2-4EAD-BB61-4D27982439A2}" presName="linearProcess" presStyleCnt="0"/>
      <dgm:spPr/>
    </dgm:pt>
    <dgm:pt modelId="{197C93C1-87CF-4EA5-A843-A86CF5A5925E}" type="pres">
      <dgm:prSet presAssocID="{684E3003-B184-4E66-A959-5A028427ABDF}" presName="textNode" presStyleLbl="node1" presStyleIdx="0" presStyleCnt="3">
        <dgm:presLayoutVars>
          <dgm:bulletEnabled val="1"/>
        </dgm:presLayoutVars>
      </dgm:prSet>
      <dgm:spPr/>
      <dgm:t>
        <a:bodyPr/>
        <a:lstStyle/>
        <a:p>
          <a:endParaRPr lang="en-US"/>
        </a:p>
      </dgm:t>
    </dgm:pt>
    <dgm:pt modelId="{52A5E0C4-801A-429D-BD69-50A3836421C1}" type="pres">
      <dgm:prSet presAssocID="{C9F7111F-CC73-48D7-BCED-996743A49D47}" presName="sibTrans" presStyleCnt="0"/>
      <dgm:spPr/>
    </dgm:pt>
    <dgm:pt modelId="{6EC47406-4DCB-44AC-A79C-285B21A34063}" type="pres">
      <dgm:prSet presAssocID="{5025C9B6-8B28-4C0E-945C-C733E3E189A2}" presName="textNode" presStyleLbl="node1" presStyleIdx="1" presStyleCnt="3">
        <dgm:presLayoutVars>
          <dgm:bulletEnabled val="1"/>
        </dgm:presLayoutVars>
      </dgm:prSet>
      <dgm:spPr/>
      <dgm:t>
        <a:bodyPr/>
        <a:lstStyle/>
        <a:p>
          <a:endParaRPr lang="en-US"/>
        </a:p>
      </dgm:t>
    </dgm:pt>
    <dgm:pt modelId="{E656EA29-4CF4-427A-AB9B-BF6D46CC635B}" type="pres">
      <dgm:prSet presAssocID="{AB099C59-D2D3-417B-940A-740CFE3305CD}" presName="sibTrans" presStyleCnt="0"/>
      <dgm:spPr/>
    </dgm:pt>
    <dgm:pt modelId="{6AC2D80E-6CCF-476A-ACAE-BD7CEBC6EA53}" type="pres">
      <dgm:prSet presAssocID="{CFCF6060-06E9-4EC1-AF27-C45558EFD2E0}" presName="textNode" presStyleLbl="node1" presStyleIdx="2" presStyleCnt="3">
        <dgm:presLayoutVars>
          <dgm:bulletEnabled val="1"/>
        </dgm:presLayoutVars>
      </dgm:prSet>
      <dgm:spPr/>
      <dgm:t>
        <a:bodyPr/>
        <a:lstStyle/>
        <a:p>
          <a:endParaRPr lang="en-US"/>
        </a:p>
      </dgm:t>
    </dgm:pt>
  </dgm:ptLst>
  <dgm:cxnLst>
    <dgm:cxn modelId="{8616BFC6-7B5C-4BE1-9844-365CEEDE902B}" srcId="{11647506-B2B2-4EAD-BB61-4D27982439A2}" destId="{CFCF6060-06E9-4EC1-AF27-C45558EFD2E0}" srcOrd="2" destOrd="0" parTransId="{0F23EB55-FBC4-4B19-85B0-A5EEB7E0FE7C}" sibTransId="{8919BFBC-3334-4A4D-8980-5E039BD17D71}"/>
    <dgm:cxn modelId="{07992B90-9793-4826-904E-A7588293FCD1}" type="presOf" srcId="{CFCF6060-06E9-4EC1-AF27-C45558EFD2E0}" destId="{6AC2D80E-6CCF-476A-ACAE-BD7CEBC6EA53}" srcOrd="0" destOrd="0" presId="urn:microsoft.com/office/officeart/2005/8/layout/hProcess9"/>
    <dgm:cxn modelId="{785E6679-5325-4957-B433-C62D49AA12EE}" type="presOf" srcId="{684E3003-B184-4E66-A959-5A028427ABDF}" destId="{197C93C1-87CF-4EA5-A843-A86CF5A5925E}" srcOrd="0" destOrd="0" presId="urn:microsoft.com/office/officeart/2005/8/layout/hProcess9"/>
    <dgm:cxn modelId="{8DE6695D-9EEC-4D13-8060-FE119E24DEB9}" type="presOf" srcId="{5025C9B6-8B28-4C0E-945C-C733E3E189A2}" destId="{6EC47406-4DCB-44AC-A79C-285B21A34063}" srcOrd="0" destOrd="0" presId="urn:microsoft.com/office/officeart/2005/8/layout/hProcess9"/>
    <dgm:cxn modelId="{84C29B3D-800C-476A-B787-4E7549119B04}" srcId="{11647506-B2B2-4EAD-BB61-4D27982439A2}" destId="{684E3003-B184-4E66-A959-5A028427ABDF}" srcOrd="0" destOrd="0" parTransId="{2B74CC15-2454-44DC-AE48-F658979D16F4}" sibTransId="{C9F7111F-CC73-48D7-BCED-996743A49D47}"/>
    <dgm:cxn modelId="{598C8A68-0259-4DD7-9C54-D2F1E6BDD7FB}" srcId="{11647506-B2B2-4EAD-BB61-4D27982439A2}" destId="{5025C9B6-8B28-4C0E-945C-C733E3E189A2}" srcOrd="1" destOrd="0" parTransId="{939DE8E9-C817-4085-ABB3-1A35573AD32E}" sibTransId="{AB099C59-D2D3-417B-940A-740CFE3305CD}"/>
    <dgm:cxn modelId="{8AE81902-5556-4A0D-A9DF-85916B452FB5}" type="presOf" srcId="{11647506-B2B2-4EAD-BB61-4D27982439A2}" destId="{4D339F2D-3F39-4A10-AAED-5FA31BE3C197}" srcOrd="0" destOrd="0" presId="urn:microsoft.com/office/officeart/2005/8/layout/hProcess9"/>
    <dgm:cxn modelId="{93371C3F-FA77-423F-83EA-969DE54DD1C0}" type="presParOf" srcId="{4D339F2D-3F39-4A10-AAED-5FA31BE3C197}" destId="{4521D855-2662-4381-91D4-69A4875763E3}" srcOrd="0" destOrd="0" presId="urn:microsoft.com/office/officeart/2005/8/layout/hProcess9"/>
    <dgm:cxn modelId="{DA85CF05-FE17-49C0-B76A-0973DE9701BA}" type="presParOf" srcId="{4D339F2D-3F39-4A10-AAED-5FA31BE3C197}" destId="{F2F7C1D0-38A7-46F2-96E4-0991EBEE0CCE}" srcOrd="1" destOrd="0" presId="urn:microsoft.com/office/officeart/2005/8/layout/hProcess9"/>
    <dgm:cxn modelId="{E77011EF-6000-484C-957C-6E4CC6A5EF98}" type="presParOf" srcId="{F2F7C1D0-38A7-46F2-96E4-0991EBEE0CCE}" destId="{197C93C1-87CF-4EA5-A843-A86CF5A5925E}" srcOrd="0" destOrd="0" presId="urn:microsoft.com/office/officeart/2005/8/layout/hProcess9"/>
    <dgm:cxn modelId="{1321722E-B150-41DB-A4A5-B34FC335543C}" type="presParOf" srcId="{F2F7C1D0-38A7-46F2-96E4-0991EBEE0CCE}" destId="{52A5E0C4-801A-429D-BD69-50A3836421C1}" srcOrd="1" destOrd="0" presId="urn:microsoft.com/office/officeart/2005/8/layout/hProcess9"/>
    <dgm:cxn modelId="{A609B882-1425-484F-A0C0-F9A4B1D98F87}" type="presParOf" srcId="{F2F7C1D0-38A7-46F2-96E4-0991EBEE0CCE}" destId="{6EC47406-4DCB-44AC-A79C-285B21A34063}" srcOrd="2" destOrd="0" presId="urn:microsoft.com/office/officeart/2005/8/layout/hProcess9"/>
    <dgm:cxn modelId="{90784E66-832A-4302-A3A4-1AD07D9C04CF}" type="presParOf" srcId="{F2F7C1D0-38A7-46F2-96E4-0991EBEE0CCE}" destId="{E656EA29-4CF4-427A-AB9B-BF6D46CC635B}" srcOrd="3" destOrd="0" presId="urn:microsoft.com/office/officeart/2005/8/layout/hProcess9"/>
    <dgm:cxn modelId="{F16CB481-0005-479B-908D-C8796DFE5C6B}" type="presParOf" srcId="{F2F7C1D0-38A7-46F2-96E4-0991EBEE0CCE}" destId="{6AC2D80E-6CCF-476A-ACAE-BD7CEBC6EA5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1D855-2662-4381-91D4-69A4875763E3}">
      <dsp:nvSpPr>
        <dsp:cNvPr id="0" name=""/>
        <dsp:cNvSpPr/>
      </dsp:nvSpPr>
      <dsp:spPr>
        <a:xfrm>
          <a:off x="457199" y="0"/>
          <a:ext cx="5181600" cy="4064000"/>
        </a:xfrm>
        <a:prstGeom prst="rightArrow">
          <a:avLst/>
        </a:prstGeom>
        <a:solidFill>
          <a:srgbClr val="BCD5FA"/>
        </a:solidFill>
        <a:ln>
          <a:noFill/>
        </a:ln>
        <a:effectLst/>
      </dsp:spPr>
      <dsp:style>
        <a:lnRef idx="0">
          <a:scrgbClr r="0" g="0" b="0"/>
        </a:lnRef>
        <a:fillRef idx="1">
          <a:scrgbClr r="0" g="0" b="0"/>
        </a:fillRef>
        <a:effectRef idx="0">
          <a:scrgbClr r="0" g="0" b="0"/>
        </a:effectRef>
        <a:fontRef idx="minor"/>
      </dsp:style>
    </dsp:sp>
    <dsp:sp modelId="{197C93C1-87CF-4EA5-A843-A86CF5A5925E}">
      <dsp:nvSpPr>
        <dsp:cNvPr id="0" name=""/>
        <dsp:cNvSpPr/>
      </dsp:nvSpPr>
      <dsp:spPr>
        <a:xfrm>
          <a:off x="1632" y="1219199"/>
          <a:ext cx="1940523" cy="1625600"/>
        </a:xfrm>
        <a:prstGeom prst="roundRect">
          <a:avLst/>
        </a:prstGeom>
        <a:solidFill>
          <a:srgbClr val="0936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Knowledge</a:t>
          </a:r>
          <a:endParaRPr lang="en-US" sz="2700" kern="1200" dirty="0"/>
        </a:p>
      </dsp:txBody>
      <dsp:txXfrm>
        <a:off x="80987" y="1298554"/>
        <a:ext cx="1781813" cy="1466890"/>
      </dsp:txXfrm>
    </dsp:sp>
    <dsp:sp modelId="{6EC47406-4DCB-44AC-A79C-285B21A34063}">
      <dsp:nvSpPr>
        <dsp:cNvPr id="0" name=""/>
        <dsp:cNvSpPr/>
      </dsp:nvSpPr>
      <dsp:spPr>
        <a:xfrm>
          <a:off x="2077738" y="1219199"/>
          <a:ext cx="1940523" cy="1625600"/>
        </a:xfrm>
        <a:prstGeom prst="roundRect">
          <a:avLst/>
        </a:prstGeom>
        <a:solidFill>
          <a:srgbClr val="0936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Into</a:t>
          </a:r>
          <a:endParaRPr lang="en-US" sz="2700" kern="1200" dirty="0"/>
        </a:p>
      </dsp:txBody>
      <dsp:txXfrm>
        <a:off x="2157093" y="1298554"/>
        <a:ext cx="1781813" cy="1466890"/>
      </dsp:txXfrm>
    </dsp:sp>
    <dsp:sp modelId="{6AC2D80E-6CCF-476A-ACAE-BD7CEBC6EA53}">
      <dsp:nvSpPr>
        <dsp:cNvPr id="0" name=""/>
        <dsp:cNvSpPr/>
      </dsp:nvSpPr>
      <dsp:spPr>
        <a:xfrm>
          <a:off x="4153844" y="1219199"/>
          <a:ext cx="1940523" cy="1625600"/>
        </a:xfrm>
        <a:prstGeom prst="roundRect">
          <a:avLst/>
        </a:prstGeom>
        <a:solidFill>
          <a:srgbClr val="0936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Action</a:t>
          </a:r>
          <a:endParaRPr lang="en-US" sz="2700" kern="1200" dirty="0"/>
        </a:p>
      </dsp:txBody>
      <dsp:txXfrm>
        <a:off x="4233199" y="1298554"/>
        <a:ext cx="1781813"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2300" tIns="46150" rIns="92300" bIns="46150" rtlCol="0"/>
          <a:lstStyle>
            <a:lvl1pPr algn="l">
              <a:defRPr sz="1200">
                <a:latin typeface="Arial" pitchFamily="34" charset="0"/>
                <a:cs typeface="+mn-cs"/>
              </a:defRPr>
            </a:lvl1pPr>
          </a:lstStyle>
          <a:p>
            <a:pPr>
              <a:defRPr/>
            </a:pPr>
            <a:endParaRPr lang="en-US" dirty="0"/>
          </a:p>
        </p:txBody>
      </p:sp>
      <p:sp>
        <p:nvSpPr>
          <p:cNvPr id="3" name="Date Placeholder 2"/>
          <p:cNvSpPr>
            <a:spLocks noGrp="1"/>
          </p:cNvSpPr>
          <p:nvPr>
            <p:ph type="dt" idx="1"/>
          </p:nvPr>
        </p:nvSpPr>
        <p:spPr>
          <a:xfrm>
            <a:off x="3970338" y="0"/>
            <a:ext cx="3038475" cy="463550"/>
          </a:xfrm>
          <a:prstGeom prst="rect">
            <a:avLst/>
          </a:prstGeom>
        </p:spPr>
        <p:txBody>
          <a:bodyPr vert="horz" lIns="92300" tIns="46150" rIns="92300" bIns="46150" rtlCol="0"/>
          <a:lstStyle>
            <a:lvl1pPr algn="r">
              <a:defRPr sz="1200">
                <a:latin typeface="Arial" pitchFamily="34" charset="0"/>
                <a:cs typeface="+mn-cs"/>
              </a:defRPr>
            </a:lvl1pPr>
          </a:lstStyle>
          <a:p>
            <a:pPr>
              <a:defRPr/>
            </a:pPr>
            <a:fld id="{67DE171E-C3BA-4830-B2F0-0D50D6F9C195}" type="datetimeFigureOut">
              <a:rPr lang="en-US"/>
              <a:pPr>
                <a:defRPr/>
              </a:pPr>
              <a:t>2/18/2014</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2300" tIns="46150" rIns="92300" bIns="46150"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2300" tIns="46150" rIns="92300" bIns="4615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1263"/>
            <a:ext cx="3038475" cy="463550"/>
          </a:xfrm>
          <a:prstGeom prst="rect">
            <a:avLst/>
          </a:prstGeom>
        </p:spPr>
        <p:txBody>
          <a:bodyPr vert="horz" lIns="92300" tIns="46150" rIns="92300" bIns="46150" rtlCol="0" anchor="b"/>
          <a:lstStyle>
            <a:lvl1pPr algn="l">
              <a:defRPr sz="1200">
                <a:latin typeface="Arial" pitchFamily="34" charset="0"/>
                <a:cs typeface="+mn-cs"/>
              </a:defRPr>
            </a:lvl1pPr>
          </a:lstStyle>
          <a:p>
            <a:pPr>
              <a:defRPr/>
            </a:pPr>
            <a:endParaRPr lang="en-US" dirty="0"/>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lIns="92300" tIns="46150" rIns="92300" bIns="46150" rtlCol="0" anchor="b"/>
          <a:lstStyle>
            <a:lvl1pPr algn="r">
              <a:defRPr sz="1200">
                <a:latin typeface="Arial" pitchFamily="34" charset="0"/>
                <a:cs typeface="+mn-cs"/>
              </a:defRPr>
            </a:lvl1pPr>
          </a:lstStyle>
          <a:p>
            <a:pPr>
              <a:defRPr/>
            </a:pPr>
            <a:fld id="{BD458B4B-E644-4C8F-AEEF-3D77123F6ADA}" type="slidenum">
              <a:rPr lang="en-US"/>
              <a:pPr>
                <a:defRPr/>
              </a:pPr>
              <a:t>‹#›</a:t>
            </a:fld>
            <a:endParaRPr lang="en-US" dirty="0"/>
          </a:p>
        </p:txBody>
      </p:sp>
    </p:spTree>
    <p:extLst>
      <p:ext uri="{BB962C8B-B14F-4D97-AF65-F5344CB8AC3E}">
        <p14:creationId xmlns:p14="http://schemas.microsoft.com/office/powerpoint/2010/main" val="6315849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03C202-3B7B-C946-B25B-6673C6995B7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xfrm>
            <a:off x="1206500" y="736600"/>
            <a:ext cx="4594225" cy="3444875"/>
          </a:xfrm>
          <a:noFill/>
          <a:ln>
            <a:solidFill>
              <a:srgbClr val="000000"/>
            </a:solidFill>
            <a:miter lim="800000"/>
            <a:headEnd/>
            <a:tailEnd/>
          </a:ln>
        </p:spPr>
      </p:sp>
      <p:sp>
        <p:nvSpPr>
          <p:cNvPr id="27651" name="Rectangle 3"/>
          <p:cNvSpPr>
            <a:spLocks noGrp="1" noChangeArrowheads="1"/>
          </p:cNvSpPr>
          <p:nvPr>
            <p:ph type="body" idx="1"/>
          </p:nvPr>
        </p:nvSpPr>
        <p:spPr bwMode="auto">
          <a:xfrm>
            <a:off x="906463" y="4427538"/>
            <a:ext cx="5194300" cy="4181475"/>
          </a:xfrm>
        </p:spPr>
        <p:txBody>
          <a:bodyPr wrap="square" numCol="1" anchor="t" anchorCtr="0" compatLnSpc="1">
            <a:prstTxWarp prst="textNoShape">
              <a:avLst/>
            </a:prstTxWarp>
          </a:bodyPr>
          <a:lstStyle/>
          <a:p>
            <a:pPr eaLnBrk="1" hangingPunct="1">
              <a:spcBef>
                <a:spcPct val="0"/>
              </a:spcBef>
              <a:defRPr/>
            </a:pPr>
            <a:r>
              <a:rPr lang="en-US" dirty="0" smtClean="0"/>
              <a:t>Narration:</a:t>
            </a:r>
          </a:p>
          <a:p>
            <a:pPr indent="0" eaLnBrk="1" fontAlgn="auto" hangingPunct="1">
              <a:buFont typeface="Arial"/>
              <a:buNone/>
              <a:defRPr/>
            </a:pPr>
            <a:r>
              <a:rPr lang="en-US" sz="1200" dirty="0" smtClean="0">
                <a:solidFill>
                  <a:schemeClr val="tx2"/>
                </a:solidFill>
              </a:rPr>
              <a:t>Chemical safety information may be found in several places.</a:t>
            </a:r>
            <a:r>
              <a:rPr lang="en-US" sz="1200" baseline="0" dirty="0" smtClean="0">
                <a:solidFill>
                  <a:schemeClr val="tx2"/>
                </a:solidFill>
              </a:rPr>
              <a:t> For example, </a:t>
            </a:r>
            <a:endParaRPr lang="en-US" sz="1200" dirty="0" smtClean="0">
              <a:solidFill>
                <a:schemeClr val="tx2"/>
              </a:solidFill>
            </a:endParaRPr>
          </a:p>
          <a:p>
            <a:pPr marL="231775" indent="-231775" eaLnBrk="1" fontAlgn="auto" hangingPunct="1">
              <a:defRPr/>
            </a:pPr>
            <a:r>
              <a:rPr lang="en-US" sz="1200" dirty="0" smtClean="0">
                <a:solidFill>
                  <a:schemeClr val="tx2"/>
                </a:solidFill>
              </a:rPr>
              <a:t>labels</a:t>
            </a:r>
            <a:r>
              <a:rPr lang="en-US" sz="1200" baseline="0" dirty="0" smtClean="0">
                <a:solidFill>
                  <a:schemeClr val="tx2"/>
                </a:solidFill>
              </a:rPr>
              <a:t> and </a:t>
            </a:r>
            <a:r>
              <a:rPr lang="en-US" sz="1200" dirty="0" smtClean="0">
                <a:solidFill>
                  <a:schemeClr val="tx2"/>
                </a:solidFill>
              </a:rPr>
              <a:t>instructions may be found:</a:t>
            </a:r>
          </a:p>
          <a:p>
            <a:pPr marL="231775" indent="-231775" eaLnBrk="1" fontAlgn="auto" hangingPunct="1">
              <a:buFont typeface="Arial" pitchFamily="34" charset="0"/>
              <a:buChar char="•"/>
              <a:defRPr/>
            </a:pPr>
            <a:r>
              <a:rPr lang="en-US" sz="1200" dirty="0" smtClean="0">
                <a:solidFill>
                  <a:schemeClr val="tx2"/>
                </a:solidFill>
              </a:rPr>
              <a:t>Directly on chemical tanks or cylinders</a:t>
            </a:r>
          </a:p>
          <a:p>
            <a:pPr marL="231775" indent="-231775" eaLnBrk="1" fontAlgn="auto" hangingPunct="1">
              <a:buFont typeface="Arial" pitchFamily="34" charset="0"/>
              <a:buChar char="•"/>
              <a:defRPr/>
            </a:pPr>
            <a:r>
              <a:rPr lang="en-US" sz="1200" dirty="0" smtClean="0">
                <a:solidFill>
                  <a:schemeClr val="tx2"/>
                </a:solidFill>
              </a:rPr>
              <a:t>Inside or on the shipping box or package or</a:t>
            </a:r>
          </a:p>
          <a:p>
            <a:pPr marL="231775" indent="-231775" eaLnBrk="1" fontAlgn="auto" hangingPunct="1">
              <a:buFont typeface="Arial" pitchFamily="34" charset="0"/>
              <a:buChar char="•"/>
              <a:defRPr/>
            </a:pPr>
            <a:r>
              <a:rPr lang="en-US" sz="1200" i="0" dirty="0" smtClean="0">
                <a:solidFill>
                  <a:schemeClr val="tx2"/>
                </a:solidFill>
              </a:rPr>
              <a:t>Electronically</a:t>
            </a:r>
            <a:r>
              <a:rPr lang="en-US" sz="1200" i="0" baseline="0" dirty="0" smtClean="0">
                <a:solidFill>
                  <a:schemeClr val="tx2"/>
                </a:solidFill>
              </a:rPr>
              <a:t> </a:t>
            </a:r>
            <a:r>
              <a:rPr lang="en-US" sz="1200" i="0" dirty="0" smtClean="0">
                <a:solidFill>
                  <a:schemeClr val="tx2"/>
                </a:solidFill>
              </a:rPr>
              <a:t>online, </a:t>
            </a:r>
            <a:r>
              <a:rPr lang="en-US" sz="1200" b="0" i="0" baseline="0" dirty="0" smtClean="0">
                <a:solidFill>
                  <a:schemeClr val="tx2"/>
                </a:solidFill>
              </a:rPr>
              <a:t> so they can be </a:t>
            </a:r>
            <a:r>
              <a:rPr lang="en-US" sz="1200" b="0" i="0" dirty="0" smtClean="0">
                <a:solidFill>
                  <a:schemeClr val="tx2"/>
                </a:solidFill>
              </a:rPr>
              <a:t>accessed with mobile</a:t>
            </a:r>
            <a:r>
              <a:rPr lang="en-US" sz="1200" b="0" i="0" baseline="0" dirty="0" smtClean="0">
                <a:solidFill>
                  <a:schemeClr val="tx2"/>
                </a:solidFill>
              </a:rPr>
              <a:t> or other </a:t>
            </a:r>
            <a:r>
              <a:rPr lang="en-US" sz="1200" b="0" i="0" dirty="0" smtClean="0">
                <a:solidFill>
                  <a:schemeClr val="tx2"/>
                </a:solidFill>
              </a:rPr>
              <a:t>internet devices on the jobsite</a:t>
            </a:r>
          </a:p>
          <a:p>
            <a:pPr marL="231775" indent="-231775" eaLnBrk="1" fontAlgn="auto" hangingPunct="1">
              <a:defRPr/>
            </a:pPr>
            <a:r>
              <a:rPr lang="en-US" sz="1200" dirty="0" smtClean="0">
                <a:solidFill>
                  <a:schemeClr val="tx2"/>
                </a:solidFill>
              </a:rPr>
              <a:t>Also, Safety Data Sheets may be found in several places, like the following: </a:t>
            </a:r>
          </a:p>
          <a:p>
            <a:pPr marL="231775" indent="-231775" eaLnBrk="1" fontAlgn="auto" hangingPunct="1">
              <a:buFont typeface="Arial" pitchFamily="34" charset="0"/>
              <a:buChar char="•"/>
              <a:defRPr/>
            </a:pPr>
            <a:r>
              <a:rPr lang="en-US" sz="1200" dirty="0" smtClean="0">
                <a:solidFill>
                  <a:schemeClr val="tx2"/>
                </a:solidFill>
              </a:rPr>
              <a:t>With the product package</a:t>
            </a:r>
            <a:r>
              <a:rPr lang="en-US" sz="1200" baseline="0" dirty="0" smtClean="0">
                <a:solidFill>
                  <a:schemeClr val="tx2"/>
                </a:solidFill>
              </a:rPr>
              <a:t> or </a:t>
            </a:r>
            <a:r>
              <a:rPr lang="en-US" sz="1200" dirty="0" smtClean="0">
                <a:solidFill>
                  <a:schemeClr val="tx2"/>
                </a:solidFill>
              </a:rPr>
              <a:t>spray</a:t>
            </a:r>
            <a:r>
              <a:rPr lang="en-US" sz="1200" baseline="0" dirty="0" smtClean="0">
                <a:solidFill>
                  <a:schemeClr val="tx2"/>
                </a:solidFill>
              </a:rPr>
              <a:t> kit </a:t>
            </a:r>
            <a:r>
              <a:rPr lang="en-US" sz="1200" dirty="0" smtClean="0">
                <a:solidFill>
                  <a:schemeClr val="tx2"/>
                </a:solidFill>
              </a:rPr>
              <a:t>box</a:t>
            </a:r>
          </a:p>
          <a:p>
            <a:pPr marL="231775" indent="-231775" eaLnBrk="1" fontAlgn="auto" hangingPunct="1">
              <a:buFont typeface="Arial" pitchFamily="34" charset="0"/>
              <a:buChar char="•"/>
              <a:defRPr/>
            </a:pPr>
            <a:r>
              <a:rPr lang="en-US" sz="1200" dirty="0" smtClean="0">
                <a:solidFill>
                  <a:schemeClr val="tx2"/>
                </a:solidFill>
              </a:rPr>
              <a:t>Or in an SDS binder on the jobsite or</a:t>
            </a:r>
          </a:p>
          <a:p>
            <a:pPr marL="231775" indent="-231775" eaLnBrk="1" fontAlgn="auto" hangingPunct="1">
              <a:buFont typeface="Arial" pitchFamily="34" charset="0"/>
              <a:buChar char="•"/>
              <a:defRPr/>
            </a:pPr>
            <a:r>
              <a:rPr lang="en-US" sz="1200" dirty="0" smtClean="0">
                <a:solidFill>
                  <a:schemeClr val="tx2"/>
                </a:solidFill>
              </a:rPr>
              <a:t>Online</a:t>
            </a:r>
            <a:r>
              <a:rPr lang="en-US" sz="1200" baseline="0" dirty="0" smtClean="0">
                <a:solidFill>
                  <a:schemeClr val="tx2"/>
                </a:solidFill>
              </a:rPr>
              <a:t> </a:t>
            </a:r>
            <a:endParaRPr lang="en-US" sz="1200" dirty="0" smtClean="0">
              <a:solidFill>
                <a:schemeClr val="tx2"/>
              </a:solidFill>
            </a:endParaRPr>
          </a:p>
          <a:p>
            <a:pPr eaLnBrk="1" hangingPunct="1">
              <a:spcBef>
                <a:spcPct val="0"/>
              </a:spcBef>
              <a:defRPr/>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xfrm>
            <a:off x="1206500" y="736600"/>
            <a:ext cx="4594225" cy="3444875"/>
          </a:xfrm>
          <a:noFill/>
          <a:ln>
            <a:solidFill>
              <a:srgbClr val="000000"/>
            </a:solidFill>
            <a:miter lim="800000"/>
            <a:headEnd/>
            <a:tailEnd/>
          </a:ln>
        </p:spPr>
      </p:sp>
      <p:sp>
        <p:nvSpPr>
          <p:cNvPr id="28675" name="Rectangle 3"/>
          <p:cNvSpPr>
            <a:spLocks noGrp="1" noChangeArrowheads="1"/>
          </p:cNvSpPr>
          <p:nvPr>
            <p:ph type="body" idx="1"/>
          </p:nvPr>
        </p:nvSpPr>
        <p:spPr bwMode="auto">
          <a:xfrm>
            <a:off x="906463" y="4427538"/>
            <a:ext cx="5194300" cy="4181475"/>
          </a:xfrm>
        </p:spPr>
        <p:txBody>
          <a:bodyPr wrap="square" numCol="1" anchor="t" anchorCtr="0" compatLnSpc="1">
            <a:prstTxWarp prst="textNoShape">
              <a:avLst/>
            </a:prstTxWarp>
          </a:bodyPr>
          <a:lstStyle/>
          <a:p>
            <a:pPr marL="881332" lvl="0" indent="-440667" eaLnBrk="1" hangingPunct="1">
              <a:spcBef>
                <a:spcPts val="580"/>
              </a:spcBef>
              <a:defRPr/>
            </a:pPr>
            <a:r>
              <a:rPr lang="en-US" dirty="0" smtClean="0"/>
              <a:t>Narration:</a:t>
            </a:r>
          </a:p>
          <a:p>
            <a:pPr marL="881332" lvl="0" indent="-440667" eaLnBrk="1" hangingPunct="1">
              <a:spcBef>
                <a:spcPts val="580"/>
              </a:spcBef>
              <a:defRPr/>
            </a:pPr>
            <a:r>
              <a:rPr lang="en-US" sz="1200" dirty="0" smtClean="0">
                <a:solidFill>
                  <a:schemeClr val="tx1"/>
                </a:solidFill>
              </a:rPr>
              <a:t>The OSHA Hazard Communication Standard</a:t>
            </a:r>
            <a:r>
              <a:rPr lang="en-US" sz="1200" baseline="0" dirty="0" smtClean="0">
                <a:solidFill>
                  <a:schemeClr val="tx1"/>
                </a:solidFill>
              </a:rPr>
              <a:t> requires employers </a:t>
            </a:r>
            <a:r>
              <a:rPr lang="en-US" sz="1200" dirty="0" smtClean="0">
                <a:solidFill>
                  <a:schemeClr val="tx1"/>
                </a:solidFill>
              </a:rPr>
              <a:t>to</a:t>
            </a:r>
            <a:r>
              <a:rPr lang="en-US" sz="1200" baseline="0" dirty="0" smtClean="0">
                <a:solidFill>
                  <a:schemeClr val="tx1"/>
                </a:solidFill>
              </a:rPr>
              <a:t> </a:t>
            </a:r>
            <a:r>
              <a:rPr lang="en-US" sz="1200" dirty="0" smtClean="0">
                <a:solidFill>
                  <a:schemeClr val="tx1"/>
                </a:solidFill>
              </a:rPr>
              <a:t>provide Hazard Communication training BEFORE employees start work.</a:t>
            </a:r>
          </a:p>
          <a:p>
            <a:pPr marL="881332" lvl="0" indent="-440667" eaLnBrk="1" hangingPunct="1">
              <a:spcBef>
                <a:spcPts val="580"/>
              </a:spcBef>
              <a:defRPr/>
            </a:pPr>
            <a:r>
              <a:rPr lang="en-US" sz="1200" dirty="0" smtClean="0">
                <a:solidFill>
                  <a:schemeClr val="tx2"/>
                </a:solidFill>
              </a:rPr>
              <a:t>OSHA requires that training be understandable, allow for questions and typically include:</a:t>
            </a:r>
          </a:p>
          <a:p>
            <a:pPr marL="881332" lvl="0" indent="-440667" eaLnBrk="1" hangingPunct="1">
              <a:spcBef>
                <a:spcPts val="580"/>
              </a:spcBef>
              <a:buFont typeface="Arial" pitchFamily="34" charset="0"/>
              <a:buChar char="•"/>
              <a:defRPr/>
            </a:pPr>
            <a:r>
              <a:rPr lang="en-US" sz="1200" dirty="0" smtClean="0">
                <a:solidFill>
                  <a:schemeClr val="tx2"/>
                </a:solidFill>
              </a:rPr>
              <a:t>Information on any hazardous chemicals</a:t>
            </a:r>
          </a:p>
          <a:p>
            <a:pPr marL="881332" lvl="0" indent="-440667" eaLnBrk="1" hangingPunct="1">
              <a:spcBef>
                <a:spcPts val="580"/>
              </a:spcBef>
              <a:buFont typeface="Arial" pitchFamily="34" charset="0"/>
              <a:buChar char="•"/>
              <a:defRPr/>
            </a:pPr>
            <a:r>
              <a:rPr lang="en-US" sz="1200" dirty="0" smtClean="0">
                <a:solidFill>
                  <a:schemeClr val="tx2"/>
                </a:solidFill>
              </a:rPr>
              <a:t>Ways to reduce the potential for chemical exposure</a:t>
            </a:r>
          </a:p>
          <a:p>
            <a:pPr marL="881332" lvl="0" indent="-440667" eaLnBrk="1" hangingPunct="1">
              <a:spcBef>
                <a:spcPts val="580"/>
              </a:spcBef>
              <a:buFont typeface="Arial" pitchFamily="34" charset="0"/>
              <a:buChar char="•"/>
              <a:defRPr/>
            </a:pPr>
            <a:r>
              <a:rPr lang="en-US" sz="1200" dirty="0" smtClean="0">
                <a:solidFill>
                  <a:schemeClr val="tx2"/>
                </a:solidFill>
              </a:rPr>
              <a:t>How to read product labels and Safety Data Sheets</a:t>
            </a:r>
          </a:p>
          <a:p>
            <a:pPr marL="881332" lvl="0" indent="-440667" eaLnBrk="1" hangingPunct="1">
              <a:spcBef>
                <a:spcPts val="580"/>
              </a:spcBef>
              <a:buFont typeface="Arial" pitchFamily="34" charset="0"/>
              <a:buChar char="•"/>
              <a:defRPr/>
            </a:pPr>
            <a:r>
              <a:rPr lang="en-US" sz="1200" dirty="0" smtClean="0">
                <a:solidFill>
                  <a:schemeClr val="tx2"/>
                </a:solidFill>
              </a:rPr>
              <a:t>And</a:t>
            </a:r>
            <a:r>
              <a:rPr lang="en-US" sz="1200" baseline="0" dirty="0" smtClean="0">
                <a:solidFill>
                  <a:schemeClr val="tx2"/>
                </a:solidFill>
              </a:rPr>
              <a:t> j</a:t>
            </a:r>
            <a:r>
              <a:rPr lang="en-US" sz="1200" dirty="0" smtClean="0">
                <a:solidFill>
                  <a:schemeClr val="tx2"/>
                </a:solidFill>
              </a:rPr>
              <a:t>ob-site information such as good work practices, protective equipment to be used, and emergency procedures.</a:t>
            </a:r>
            <a:endParaRPr lang="en-US" sz="1200" baseline="0" dirty="0" smtClean="0">
              <a:solidFill>
                <a:schemeClr val="tx2"/>
              </a:solidFill>
            </a:endParaRPr>
          </a:p>
          <a:p>
            <a:pPr marL="881332" lvl="0" indent="-440667" eaLnBrk="1" hangingPunct="1">
              <a:spcBef>
                <a:spcPts val="580"/>
              </a:spcBef>
              <a:buFont typeface="Arial" pitchFamily="34" charset="0"/>
              <a:buNone/>
              <a:defRPr/>
            </a:pPr>
            <a:r>
              <a:rPr lang="en-US" sz="1200" dirty="0" smtClean="0">
                <a:solidFill>
                  <a:schemeClr val="tx2"/>
                </a:solidFill>
              </a:rPr>
              <a:t>For</a:t>
            </a:r>
            <a:r>
              <a:rPr lang="en-US" sz="1200" baseline="0" dirty="0" smtClean="0">
                <a:solidFill>
                  <a:schemeClr val="tx2"/>
                </a:solidFill>
              </a:rPr>
              <a:t> those who are self-employed, proper training  as outlined above is also suggested. </a:t>
            </a:r>
            <a:endParaRPr lang="en-US" sz="1200" i="1" dirty="0" smtClean="0">
              <a:solidFill>
                <a:schemeClr val="tx2"/>
              </a:solidFill>
            </a:endParaRPr>
          </a:p>
          <a:p>
            <a:pPr marL="881332" indent="-440667" eaLnBrk="1" hangingPunct="1">
              <a:spcBef>
                <a:spcPts val="580"/>
              </a:spcBef>
              <a:defRPr/>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206500" y="736600"/>
            <a:ext cx="4594225" cy="3444875"/>
          </a:xfrm>
          <a:noFill/>
          <a:ln>
            <a:solidFill>
              <a:srgbClr val="000000"/>
            </a:solidFill>
            <a:miter lim="800000"/>
            <a:headEnd/>
            <a:tailEnd/>
          </a:ln>
        </p:spPr>
      </p:sp>
      <p:sp>
        <p:nvSpPr>
          <p:cNvPr id="33795" name="Notes Placeholder 2"/>
          <p:cNvSpPr>
            <a:spLocks noGrp="1"/>
          </p:cNvSpPr>
          <p:nvPr>
            <p:ph type="body" idx="1"/>
          </p:nvPr>
        </p:nvSpPr>
        <p:spPr bwMode="auto">
          <a:xfrm>
            <a:off x="906463" y="4427538"/>
            <a:ext cx="5194300" cy="4181475"/>
          </a:xfrm>
          <a:noFill/>
        </p:spPr>
        <p:txBody>
          <a:bodyPr wrap="square" numCol="1" anchor="t" anchorCtr="0" compatLnSpc="1">
            <a:prstTxWarp prst="textNoShape">
              <a:avLst/>
            </a:prstTxWarp>
          </a:bodyPr>
          <a:lstStyle/>
          <a:p>
            <a:pPr eaLnBrk="1" hangingPunct="1">
              <a:spcBef>
                <a:spcPct val="0"/>
              </a:spcBef>
            </a:pPr>
            <a:r>
              <a:rPr lang="en-US" dirty="0" smtClean="0"/>
              <a:t>Narration: </a:t>
            </a:r>
          </a:p>
          <a:p>
            <a:pPr eaLnBrk="1" hangingPunct="1">
              <a:lnSpc>
                <a:spcPct val="90000"/>
              </a:lnSpc>
              <a:spcBef>
                <a:spcPct val="0"/>
              </a:spcBef>
            </a:pPr>
            <a:r>
              <a:rPr lang="en-US" dirty="0" smtClean="0"/>
              <a:t>In this unit, you learned about:</a:t>
            </a:r>
          </a:p>
          <a:p>
            <a:pPr marL="231775" indent="-231775">
              <a:buFont typeface="Arial" pitchFamily="34" charset="0"/>
              <a:buChar char="•"/>
              <a:defRPr/>
            </a:pPr>
            <a:r>
              <a:rPr lang="en-US" sz="1200" dirty="0" smtClean="0">
                <a:solidFill>
                  <a:schemeClr val="accent2">
                    <a:lumMod val="75000"/>
                  </a:schemeClr>
                </a:solidFill>
                <a:latin typeface="Arial" pitchFamily="34" charset="0"/>
                <a:cs typeface="+mn-cs"/>
              </a:rPr>
              <a:t>Hazard Communication</a:t>
            </a:r>
          </a:p>
          <a:p>
            <a:pPr marL="231775" indent="-231775">
              <a:buFont typeface="Arial" pitchFamily="34" charset="0"/>
              <a:buChar char="•"/>
              <a:defRPr/>
            </a:pPr>
            <a:r>
              <a:rPr lang="en-US" sz="1200" dirty="0" smtClean="0">
                <a:solidFill>
                  <a:schemeClr val="accent2">
                    <a:lumMod val="75000"/>
                  </a:schemeClr>
                </a:solidFill>
                <a:latin typeface="Arial" pitchFamily="34" charset="0"/>
                <a:cs typeface="+mn-cs"/>
              </a:rPr>
              <a:t>Product labels and instructions</a:t>
            </a:r>
          </a:p>
          <a:p>
            <a:pPr marL="231775" indent="-231775">
              <a:buFont typeface="Arial" pitchFamily="34" charset="0"/>
              <a:buChar char="•"/>
              <a:defRPr/>
            </a:pPr>
            <a:r>
              <a:rPr lang="en-US" sz="1200" dirty="0" smtClean="0">
                <a:solidFill>
                  <a:schemeClr val="accent2">
                    <a:lumMod val="75000"/>
                  </a:schemeClr>
                </a:solidFill>
                <a:latin typeface="Arial" pitchFamily="34" charset="0"/>
                <a:cs typeface="+mn-cs"/>
              </a:rPr>
              <a:t>Safety Data Sheets and</a:t>
            </a:r>
          </a:p>
          <a:p>
            <a:pPr marL="231775" indent="-231775">
              <a:buFont typeface="Arial" pitchFamily="34" charset="0"/>
              <a:buChar char="•"/>
              <a:defRPr/>
            </a:pPr>
            <a:r>
              <a:rPr lang="en-US" sz="1200" dirty="0" smtClean="0">
                <a:solidFill>
                  <a:schemeClr val="accent2">
                    <a:lumMod val="75000"/>
                  </a:schemeClr>
                </a:solidFill>
                <a:latin typeface="Arial" pitchFamily="34" charset="0"/>
                <a:cs typeface="+mn-cs"/>
              </a:rPr>
              <a:t>Training </a:t>
            </a:r>
          </a:p>
          <a:p>
            <a:pPr eaLnBrk="1" hangingPunct="1">
              <a:lnSpc>
                <a:spcPct val="90000"/>
              </a:lnSpc>
              <a:spcBef>
                <a:spcPct val="0"/>
              </a:spcBef>
            </a:pPr>
            <a:endParaRPr lang="en-US" dirty="0" smtClean="0"/>
          </a:p>
        </p:txBody>
      </p:sp>
      <p:sp>
        <p:nvSpPr>
          <p:cNvPr id="33796" name="Slide Number Placeholder 3"/>
          <p:cNvSpPr>
            <a:spLocks noGrp="1"/>
          </p:cNvSpPr>
          <p:nvPr>
            <p:ph type="sldNum" sz="quarter" idx="5"/>
          </p:nvPr>
        </p:nvSpPr>
        <p:spPr bwMode="auto">
          <a:xfrm>
            <a:off x="3957638" y="8853488"/>
            <a:ext cx="3049587" cy="411162"/>
          </a:xfrm>
          <a:noFill/>
          <a:ln>
            <a:miter lim="800000"/>
            <a:headEnd/>
            <a:tailEnd/>
          </a:ln>
        </p:spPr>
        <p:txBody>
          <a:bodyPr wrap="square" numCol="1" anchorCtr="0" compatLnSpc="1">
            <a:prstTxWarp prst="textNoShape">
              <a:avLst/>
            </a:prstTxWarp>
          </a:bodyPr>
          <a:lstStyle/>
          <a:p>
            <a:fld id="{00FAC268-A341-47B2-95EC-7913C6DD973A}" type="slidenum">
              <a:rPr lang="de-DE" smtClean="0">
                <a:latin typeface="Arial" charset="0"/>
                <a:cs typeface="Arial" charset="0"/>
              </a:rPr>
              <a:pPr/>
              <a:t>12</a:t>
            </a:fld>
            <a:endParaRPr lang="de-DE"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1206500" y="736600"/>
            <a:ext cx="4594225" cy="3444875"/>
          </a:xfrm>
          <a:noFill/>
          <a:ln>
            <a:solidFill>
              <a:srgbClr val="000000"/>
            </a:solidFill>
            <a:miter lim="800000"/>
            <a:headEnd/>
            <a:tailEnd/>
          </a:ln>
        </p:spPr>
      </p:sp>
      <p:sp>
        <p:nvSpPr>
          <p:cNvPr id="34819" name="Notes Placeholder 2"/>
          <p:cNvSpPr>
            <a:spLocks noGrp="1"/>
          </p:cNvSpPr>
          <p:nvPr>
            <p:ph type="body" idx="1"/>
          </p:nvPr>
        </p:nvSpPr>
        <p:spPr bwMode="auto">
          <a:xfrm>
            <a:off x="906463" y="4427538"/>
            <a:ext cx="5194300" cy="4181475"/>
          </a:xfrm>
          <a:noFill/>
        </p:spPr>
        <p:txBody>
          <a:bodyPr wrap="square" numCol="1" anchor="t" anchorCtr="0" compatLnSpc="1">
            <a:prstTxWarp prst="textNoShape">
              <a:avLst/>
            </a:prstTxWarp>
          </a:bodyPr>
          <a:lstStyle/>
          <a:p>
            <a:pPr eaLnBrk="1" hangingPunct="1">
              <a:spcBef>
                <a:spcPct val="0"/>
              </a:spcBef>
            </a:pPr>
            <a:r>
              <a:rPr lang="en-US" dirty="0" smtClean="0"/>
              <a:t>Narration:</a:t>
            </a:r>
          </a:p>
          <a:p>
            <a:pPr eaLnBrk="1" hangingPunct="1">
              <a:spcBef>
                <a:spcPct val="0"/>
              </a:spcBef>
            </a:pPr>
            <a:r>
              <a:rPr lang="en-US" dirty="0" smtClean="0"/>
              <a:t>Now it is time to put your knowledge into action.</a:t>
            </a:r>
          </a:p>
        </p:txBody>
      </p:sp>
      <p:sp>
        <p:nvSpPr>
          <p:cNvPr id="34820" name="Slide Number Placeholder 3"/>
          <p:cNvSpPr>
            <a:spLocks noGrp="1"/>
          </p:cNvSpPr>
          <p:nvPr>
            <p:ph type="sldNum" sz="quarter" idx="5"/>
          </p:nvPr>
        </p:nvSpPr>
        <p:spPr bwMode="auto">
          <a:xfrm>
            <a:off x="3957638" y="8853488"/>
            <a:ext cx="3049587" cy="411162"/>
          </a:xfrm>
          <a:noFill/>
          <a:ln>
            <a:miter lim="800000"/>
            <a:headEnd/>
            <a:tailEnd/>
          </a:ln>
        </p:spPr>
        <p:txBody>
          <a:bodyPr wrap="square" numCol="1" anchorCtr="0" compatLnSpc="1">
            <a:prstTxWarp prst="textNoShape">
              <a:avLst/>
            </a:prstTxWarp>
          </a:bodyPr>
          <a:lstStyle/>
          <a:p>
            <a:fld id="{597C6C66-7170-4754-84B5-CCF250E42008}" type="slidenum">
              <a:rPr lang="de-DE" smtClean="0">
                <a:latin typeface="Arial" charset="0"/>
                <a:cs typeface="Arial" charset="0"/>
              </a:rPr>
              <a:pPr/>
              <a:t>13</a:t>
            </a:fld>
            <a:endParaRPr lang="de-DE"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a:ln/>
        </p:spPr>
        <p:txBody>
          <a:bodyPr/>
          <a:lstStyle/>
          <a:p>
            <a:pPr fontAlgn="auto">
              <a:spcAft>
                <a:spcPts val="0"/>
              </a:spcAft>
              <a:defRPr/>
            </a:pPr>
            <a:r>
              <a:rPr lang="en-US" dirty="0" smtClean="0"/>
              <a:t>The OSHA Hazard Communication Standard requires employers to have a written program to address: </a:t>
            </a:r>
          </a:p>
          <a:p>
            <a:pPr fontAlgn="auto">
              <a:spcAft>
                <a:spcPts val="0"/>
              </a:spcAft>
              <a:defRPr/>
            </a:pPr>
            <a:endParaRPr lang="en-US" dirty="0" smtClean="0"/>
          </a:p>
          <a:p>
            <a:pPr marL="230749" indent="-230749" fontAlgn="auto">
              <a:spcAft>
                <a:spcPts val="0"/>
              </a:spcAft>
              <a:buFont typeface="Wingdings" pitchFamily="2" charset="2"/>
              <a:buAutoNum type="alphaUcPeriod"/>
              <a:defRPr/>
            </a:pPr>
            <a:r>
              <a:rPr lang="en-US" dirty="0" smtClean="0"/>
              <a:t>Labels and other forms of warning</a:t>
            </a:r>
          </a:p>
          <a:p>
            <a:pPr marL="230749" indent="-230749" fontAlgn="auto">
              <a:spcAft>
                <a:spcPts val="0"/>
              </a:spcAft>
              <a:buFont typeface="Wingdings" pitchFamily="2" charset="2"/>
              <a:buAutoNum type="alphaUcPeriod"/>
              <a:defRPr/>
            </a:pPr>
            <a:r>
              <a:rPr lang="en-US" dirty="0" smtClean="0"/>
              <a:t>Employee training</a:t>
            </a:r>
          </a:p>
          <a:p>
            <a:pPr marL="230749" indent="-230749" fontAlgn="auto">
              <a:spcAft>
                <a:spcPts val="0"/>
              </a:spcAft>
              <a:buFont typeface="Wingdings" pitchFamily="2" charset="2"/>
              <a:buAutoNum type="alphaUcPeriod"/>
              <a:defRPr/>
            </a:pPr>
            <a:r>
              <a:rPr lang="en-US" dirty="0" smtClean="0"/>
              <a:t>Safety Data Sheets (SDS)</a:t>
            </a:r>
          </a:p>
          <a:p>
            <a:pPr marL="230749" indent="-230749" fontAlgn="auto">
              <a:spcAft>
                <a:spcPts val="0"/>
              </a:spcAft>
              <a:buFont typeface="Wingdings" pitchFamily="2" charset="2"/>
              <a:buAutoNum type="alphaUcPeriod"/>
              <a:defRPr/>
            </a:pPr>
            <a:r>
              <a:rPr lang="en-US" dirty="0" smtClean="0"/>
              <a:t>All of the above</a:t>
            </a:r>
          </a:p>
          <a:p>
            <a:pPr>
              <a:spcBef>
                <a:spcPts val="606"/>
              </a:spcBef>
              <a:defRPr/>
            </a:pPr>
            <a:endParaRPr lang="en-US" dirty="0" smtClean="0"/>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E0E528-AC75-4879-B08D-E5BC38D38147}" type="slidenum">
              <a:rPr lang="de-DE" smtClean="0">
                <a:latin typeface="Arial" charset="0"/>
                <a:cs typeface="Arial" charset="0"/>
              </a:rPr>
              <a:pPr/>
              <a:t>14</a:t>
            </a:fld>
            <a:endParaRPr lang="de-DE"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a:ln/>
        </p:spPr>
        <p:txBody>
          <a:bodyPr/>
          <a:lstStyle/>
          <a:p>
            <a:pPr>
              <a:spcBef>
                <a:spcPts val="606"/>
              </a:spcBef>
              <a:defRPr/>
            </a:pPr>
            <a:r>
              <a:rPr lang="en-US" dirty="0" smtClean="0"/>
              <a:t>The correct Answer is D. </a:t>
            </a:r>
            <a:r>
              <a:rPr lang="en-US" u="sng" dirty="0" smtClean="0"/>
              <a:t>All of the above</a:t>
            </a:r>
            <a:r>
              <a:rPr lang="en-US" dirty="0" smtClean="0"/>
              <a:t>. </a:t>
            </a:r>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E0E528-AC75-4879-B08D-E5BC38D38147}" type="slidenum">
              <a:rPr lang="de-DE" smtClean="0">
                <a:latin typeface="Arial" charset="0"/>
                <a:cs typeface="Arial" charset="0"/>
              </a:rPr>
              <a:pPr/>
              <a:t>15</a:t>
            </a:fld>
            <a:endParaRPr lang="de-DE"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fontAlgn="auto">
              <a:spcAft>
                <a:spcPts val="0"/>
              </a:spcAft>
              <a:defRPr/>
            </a:pPr>
            <a:r>
              <a:rPr lang="en-US" dirty="0" smtClean="0"/>
              <a:t>If a Safety Data</a:t>
            </a:r>
            <a:r>
              <a:rPr lang="en-US" baseline="0" dirty="0" smtClean="0"/>
              <a:t> Sheet (</a:t>
            </a:r>
            <a:r>
              <a:rPr lang="en-US" dirty="0" smtClean="0"/>
              <a:t>SDS) is not available for a hazardous chemical on the job site, contact _______  </a:t>
            </a:r>
            <a:r>
              <a:rPr lang="en-US" u="sng" dirty="0" smtClean="0"/>
              <a:t>before</a:t>
            </a:r>
            <a:r>
              <a:rPr lang="en-US" dirty="0" smtClean="0"/>
              <a:t> using the product. </a:t>
            </a:r>
          </a:p>
          <a:p>
            <a:pPr marL="519185" indent="-519185" fontAlgn="auto">
              <a:spcAft>
                <a:spcPts val="0"/>
              </a:spcAft>
              <a:buFont typeface="Wingdings" pitchFamily="2" charset="2"/>
              <a:buAutoNum type="alphaUcPeriod"/>
              <a:defRPr/>
            </a:pPr>
            <a:endParaRPr lang="en-US" dirty="0" smtClean="0"/>
          </a:p>
          <a:p>
            <a:pPr marL="689042" indent="-689042" fontAlgn="auto">
              <a:spcAft>
                <a:spcPts val="0"/>
              </a:spcAft>
              <a:buFont typeface="Wingdings" pitchFamily="2" charset="2"/>
              <a:buAutoNum type="alphaUcPeriod"/>
              <a:defRPr/>
            </a:pPr>
            <a:r>
              <a:rPr lang="en-US" dirty="0" smtClean="0">
                <a:solidFill>
                  <a:srgbClr val="093678"/>
                </a:solidFill>
              </a:rPr>
              <a:t>the homeowner</a:t>
            </a:r>
          </a:p>
          <a:p>
            <a:pPr marL="689042" indent="-689042" fontAlgn="auto">
              <a:spcAft>
                <a:spcPts val="0"/>
              </a:spcAft>
              <a:buFont typeface="Wingdings" pitchFamily="2" charset="2"/>
              <a:buAutoNum type="alphaUcPeriod"/>
              <a:defRPr/>
            </a:pPr>
            <a:r>
              <a:rPr lang="en-US" dirty="0" smtClean="0">
                <a:solidFill>
                  <a:srgbClr val="093678"/>
                </a:solidFill>
              </a:rPr>
              <a:t>your employer</a:t>
            </a:r>
          </a:p>
          <a:p>
            <a:pPr marL="689042" indent="-689042" fontAlgn="auto">
              <a:spcAft>
                <a:spcPts val="0"/>
              </a:spcAft>
              <a:buFont typeface="Wingdings" pitchFamily="2" charset="2"/>
              <a:buAutoNum type="alphaUcPeriod"/>
              <a:defRPr/>
            </a:pPr>
            <a:r>
              <a:rPr lang="en-US" dirty="0" smtClean="0">
                <a:solidFill>
                  <a:srgbClr val="093678"/>
                </a:solidFill>
              </a:rPr>
              <a:t>the building occupants </a:t>
            </a:r>
          </a:p>
          <a:p>
            <a:pPr marL="689042" indent="-689042" fontAlgn="auto">
              <a:spcAft>
                <a:spcPts val="0"/>
              </a:spcAft>
              <a:buFont typeface="Wingdings" pitchFamily="2" charset="2"/>
              <a:buAutoNum type="alphaUcPeriod"/>
              <a:defRPr/>
            </a:pPr>
            <a:r>
              <a:rPr lang="en-US" dirty="0" smtClean="0">
                <a:solidFill>
                  <a:srgbClr val="093678"/>
                </a:solidFill>
              </a:rPr>
              <a:t>none of the above</a:t>
            </a:r>
          </a:p>
          <a:p>
            <a:pPr>
              <a:spcBef>
                <a:spcPts val="606"/>
              </a:spcBef>
            </a:pPr>
            <a:endParaRPr lang="en-US" dirty="0"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67A8DB-FBB0-4BC3-A6D7-03E31C89578A}" type="slidenum">
              <a:rPr lang="de-DE" smtClean="0">
                <a:latin typeface="Arial" charset="0"/>
                <a:cs typeface="Arial" charset="0"/>
              </a:rPr>
              <a:pPr/>
              <a:t>16</a:t>
            </a:fld>
            <a:endParaRPr lang="de-DE"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fontAlgn="auto">
              <a:spcAft>
                <a:spcPts val="0"/>
              </a:spcAft>
              <a:defRPr/>
            </a:pPr>
            <a:r>
              <a:rPr lang="en-US" dirty="0" smtClean="0"/>
              <a:t>The correct answer is B. Contact </a:t>
            </a:r>
            <a:r>
              <a:rPr lang="en-US" u="sng" dirty="0" smtClean="0"/>
              <a:t>your employer </a:t>
            </a:r>
            <a:r>
              <a:rPr lang="en-US" dirty="0" smtClean="0"/>
              <a:t>if an Safety Data Sheet</a:t>
            </a:r>
            <a:r>
              <a:rPr lang="en-US" baseline="0" dirty="0" smtClean="0"/>
              <a:t> (</a:t>
            </a:r>
            <a:r>
              <a:rPr lang="en-US" dirty="0" smtClean="0"/>
              <a:t>SDS) is not available for a hazardous chemical on the job site BEFORE using the product. </a:t>
            </a:r>
          </a:p>
          <a:p>
            <a:pPr marL="519185" indent="-519185" fontAlgn="auto">
              <a:spcAft>
                <a:spcPts val="0"/>
              </a:spcAft>
              <a:buFont typeface="Wingdings" pitchFamily="2" charset="2"/>
              <a:buAutoNum type="alphaUcPeriod"/>
              <a:defRPr/>
            </a:pPr>
            <a:endParaRPr lang="en-US" dirty="0" smtClean="0"/>
          </a:p>
          <a:p>
            <a:pPr>
              <a:spcBef>
                <a:spcPts val="606"/>
              </a:spcBef>
            </a:pPr>
            <a:endParaRPr lang="en-US" dirty="0"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67A8DB-FBB0-4BC3-A6D7-03E31C89578A}" type="slidenum">
              <a:rPr lang="de-DE" smtClean="0">
                <a:latin typeface="Arial" charset="0"/>
                <a:cs typeface="Arial" charset="0"/>
              </a:rPr>
              <a:pPr/>
              <a:t>17</a:t>
            </a:fld>
            <a:endParaRPr lang="de-DE"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606"/>
              </a:spcBef>
            </a:pPr>
            <a:r>
              <a:rPr lang="en-US" dirty="0" smtClean="0"/>
              <a:t>Reading the Safety</a:t>
            </a:r>
            <a:r>
              <a:rPr lang="en-US" baseline="0" dirty="0" smtClean="0"/>
              <a:t> Data Sheet (</a:t>
            </a:r>
            <a:r>
              <a:rPr lang="en-US" dirty="0" smtClean="0"/>
              <a:t>SDS) will help you do all of the following </a:t>
            </a:r>
            <a:r>
              <a:rPr lang="en-US" u="sng" dirty="0" smtClean="0"/>
              <a:t>except</a:t>
            </a:r>
            <a:r>
              <a:rPr lang="en-US" dirty="0" smtClean="0"/>
              <a:t>:</a:t>
            </a:r>
          </a:p>
          <a:p>
            <a:pPr>
              <a:spcBef>
                <a:spcPts val="606"/>
              </a:spcBef>
            </a:pPr>
            <a:endParaRPr lang="en-US" dirty="0" smtClean="0"/>
          </a:p>
          <a:p>
            <a:pPr marL="230749" indent="-230749">
              <a:spcBef>
                <a:spcPts val="606"/>
              </a:spcBef>
              <a:buFont typeface="Wingdings" pitchFamily="2" charset="2"/>
              <a:buAutoNum type="alphaUcPeriod"/>
            </a:pPr>
            <a:r>
              <a:rPr lang="en-US" dirty="0" smtClean="0"/>
              <a:t>learn the potential hazards of the chemicals you will be handling</a:t>
            </a:r>
          </a:p>
          <a:p>
            <a:pPr marL="230749" indent="-230749">
              <a:spcBef>
                <a:spcPts val="606"/>
              </a:spcBef>
              <a:buFont typeface="Wingdings" pitchFamily="2" charset="2"/>
              <a:buAutoNum type="alphaUcPeriod"/>
            </a:pPr>
            <a:r>
              <a:rPr lang="en-US" dirty="0" smtClean="0"/>
              <a:t>determine how far you are willing to travel</a:t>
            </a:r>
            <a:r>
              <a:rPr lang="en-US" baseline="0" dirty="0" smtClean="0"/>
              <a:t> for an SPF job</a:t>
            </a:r>
            <a:endParaRPr lang="en-US" dirty="0" smtClean="0"/>
          </a:p>
          <a:p>
            <a:pPr marL="230749" indent="-230749">
              <a:spcBef>
                <a:spcPts val="606"/>
              </a:spcBef>
              <a:buFont typeface="Wingdings" pitchFamily="2" charset="2"/>
              <a:buAutoNum type="alphaUcPeriod"/>
            </a:pPr>
            <a:r>
              <a:rPr lang="en-US" dirty="0" smtClean="0"/>
              <a:t>choose the correct PPE for the job</a:t>
            </a:r>
          </a:p>
          <a:p>
            <a:pPr marL="230749" indent="-230749">
              <a:spcBef>
                <a:spcPts val="606"/>
              </a:spcBef>
              <a:buFont typeface="Wingdings" pitchFamily="2" charset="2"/>
              <a:buAutoNum type="alphaUcPeriod"/>
            </a:pPr>
            <a:r>
              <a:rPr lang="en-US" dirty="0" smtClean="0"/>
              <a:t>understand the proper way to clean up a spill</a:t>
            </a:r>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DDE2FB-5DAE-410F-80E8-084E7CF2E141}" type="slidenum">
              <a:rPr lang="de-DE" smtClean="0">
                <a:latin typeface="Arial" charset="0"/>
                <a:cs typeface="Arial" charset="0"/>
              </a:rPr>
              <a:pPr/>
              <a:t>18</a:t>
            </a:fld>
            <a:endParaRPr lang="de-DE"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defTabSz="922995">
              <a:spcBef>
                <a:spcPts val="606"/>
              </a:spcBef>
              <a:defRPr/>
            </a:pPr>
            <a:r>
              <a:rPr lang="en-US" sz="1200" dirty="0" smtClean="0">
                <a:cs typeface="Arial" charset="0"/>
              </a:rPr>
              <a:t>The correct answer is B. Reading the Safety </a:t>
            </a:r>
            <a:r>
              <a:rPr lang="en-US" sz="1200" smtClean="0">
                <a:cs typeface="Arial" charset="0"/>
              </a:rPr>
              <a:t>Data Sheet </a:t>
            </a:r>
            <a:r>
              <a:rPr lang="en-US" sz="1200" dirty="0" smtClean="0">
                <a:cs typeface="Arial" charset="0"/>
              </a:rPr>
              <a:t>will </a:t>
            </a:r>
            <a:r>
              <a:rPr lang="en-US" sz="1200" u="sng" dirty="0" smtClean="0">
                <a:cs typeface="Arial" charset="0"/>
              </a:rPr>
              <a:t>not</a:t>
            </a:r>
            <a:r>
              <a:rPr lang="en-US" sz="1200" dirty="0" smtClean="0">
                <a:cs typeface="Arial" charset="0"/>
              </a:rPr>
              <a:t> </a:t>
            </a:r>
            <a:r>
              <a:rPr lang="en-US" sz="1200" u="sng" dirty="0" smtClean="0">
                <a:cs typeface="Arial" charset="0"/>
              </a:rPr>
              <a:t>determine</a:t>
            </a:r>
            <a:r>
              <a:rPr lang="en-US" sz="1200" u="sng" baseline="0" dirty="0" smtClean="0">
                <a:cs typeface="Arial" charset="0"/>
              </a:rPr>
              <a:t> how far you are willing to travel for an SPF</a:t>
            </a:r>
            <a:r>
              <a:rPr lang="en-US" sz="1200" u="sng" dirty="0" smtClean="0">
                <a:cs typeface="Arial" charset="0"/>
              </a:rPr>
              <a:t> job. </a:t>
            </a:r>
          </a:p>
          <a:p>
            <a:pPr>
              <a:spcBef>
                <a:spcPts val="606"/>
              </a:spcBef>
            </a:pPr>
            <a:endParaRPr lang="en-US" u="sng" dirty="0" smtClean="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DDE2FB-5DAE-410F-80E8-084E7CF2E141}" type="slidenum">
              <a:rPr lang="de-DE" smtClean="0">
                <a:latin typeface="Arial" charset="0"/>
                <a:cs typeface="Arial" charset="0"/>
              </a:rPr>
              <a:pPr/>
              <a:t>19</a:t>
            </a:fld>
            <a:endParaRPr lang="de-DE"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3C202-3B7B-C946-B25B-6673C6995B7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206500" y="736600"/>
            <a:ext cx="4594225" cy="3444875"/>
          </a:xfrm>
          <a:noFill/>
          <a:ln>
            <a:solidFill>
              <a:srgbClr val="000000"/>
            </a:solidFill>
            <a:miter lim="800000"/>
            <a:headEnd/>
            <a:tailEnd/>
          </a:ln>
        </p:spPr>
      </p:sp>
      <p:sp>
        <p:nvSpPr>
          <p:cNvPr id="39939" name="Notes Placeholder 2"/>
          <p:cNvSpPr>
            <a:spLocks noGrp="1"/>
          </p:cNvSpPr>
          <p:nvPr>
            <p:ph type="body" idx="1"/>
          </p:nvPr>
        </p:nvSpPr>
        <p:spPr bwMode="auto">
          <a:xfrm>
            <a:off x="906463" y="4427538"/>
            <a:ext cx="5194300" cy="4181475"/>
          </a:xfrm>
          <a:noFill/>
        </p:spPr>
        <p:txBody>
          <a:bodyPr wrap="square" numCol="1" anchor="t" anchorCtr="0" compatLnSpc="1">
            <a:prstTxWarp prst="textNoShape">
              <a:avLst/>
            </a:prstTxWarp>
          </a:bodyPr>
          <a:lstStyle/>
          <a:p>
            <a:pPr eaLnBrk="1" hangingPunct="1">
              <a:spcBef>
                <a:spcPct val="0"/>
              </a:spcBef>
            </a:pPr>
            <a:r>
              <a:rPr lang="en-US" dirty="0" smtClean="0"/>
              <a:t>Narration: </a:t>
            </a:r>
          </a:p>
          <a:p>
            <a:pPr eaLnBrk="1" hangingPunct="1">
              <a:spcBef>
                <a:spcPct val="0"/>
              </a:spcBef>
              <a:buFont typeface="Wingdings" pitchFamily="2" charset="2"/>
              <a:buNone/>
            </a:pPr>
            <a:r>
              <a:rPr lang="en-US" dirty="0" smtClean="0"/>
              <a:t>You have completed Unit  2.</a:t>
            </a:r>
          </a:p>
        </p:txBody>
      </p:sp>
      <p:sp>
        <p:nvSpPr>
          <p:cNvPr id="39940" name="Slide Number Placeholder 3"/>
          <p:cNvSpPr>
            <a:spLocks noGrp="1"/>
          </p:cNvSpPr>
          <p:nvPr>
            <p:ph type="sldNum" sz="quarter" idx="5"/>
          </p:nvPr>
        </p:nvSpPr>
        <p:spPr bwMode="auto">
          <a:xfrm>
            <a:off x="3957638" y="8853488"/>
            <a:ext cx="3049587" cy="411162"/>
          </a:xfrm>
          <a:noFill/>
          <a:ln>
            <a:miter lim="800000"/>
            <a:headEnd/>
            <a:tailEnd/>
          </a:ln>
        </p:spPr>
        <p:txBody>
          <a:bodyPr wrap="square" numCol="1" anchorCtr="0" compatLnSpc="1">
            <a:prstTxWarp prst="textNoShape">
              <a:avLst/>
            </a:prstTxWarp>
          </a:bodyPr>
          <a:lstStyle/>
          <a:p>
            <a:fld id="{C7A8B32E-0E87-431E-A987-1010B1BA581A}" type="slidenum">
              <a:rPr lang="de-DE" smtClean="0">
                <a:latin typeface="Arial" charset="0"/>
                <a:cs typeface="Arial" charset="0"/>
              </a:rPr>
              <a:pPr/>
              <a:t>20</a:t>
            </a:fld>
            <a:endParaRPr lang="de-DE"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206500" y="736600"/>
            <a:ext cx="4594225" cy="3444875"/>
          </a:xfrm>
          <a:noFill/>
          <a:ln>
            <a:solidFill>
              <a:srgbClr val="000000"/>
            </a:solidFill>
            <a:miter lim="800000"/>
            <a:headEnd/>
            <a:tailEnd/>
          </a:ln>
        </p:spPr>
      </p:sp>
      <p:sp>
        <p:nvSpPr>
          <p:cNvPr id="27651" name="Notes Placeholder 2"/>
          <p:cNvSpPr>
            <a:spLocks noGrp="1"/>
          </p:cNvSpPr>
          <p:nvPr>
            <p:ph type="body" idx="1"/>
          </p:nvPr>
        </p:nvSpPr>
        <p:spPr bwMode="auto">
          <a:xfrm>
            <a:off x="906463" y="4427538"/>
            <a:ext cx="5194300" cy="4181475"/>
          </a:xfrm>
          <a:noFill/>
        </p:spPr>
        <p:txBody>
          <a:bodyPr wrap="square" numCol="1" anchor="t" anchorCtr="0" compatLnSpc="1">
            <a:prstTxWarp prst="textNoShape">
              <a:avLst/>
            </a:prstTxWarp>
          </a:bodyPr>
          <a:lstStyle/>
          <a:p>
            <a:pPr eaLnBrk="1" hangingPunct="1">
              <a:spcBef>
                <a:spcPct val="0"/>
              </a:spcBef>
            </a:pPr>
            <a:r>
              <a:rPr lang="en-US" dirty="0" smtClean="0">
                <a:latin typeface="+mn-lt"/>
              </a:rPr>
              <a:t>Narration: </a:t>
            </a:r>
          </a:p>
          <a:p>
            <a:r>
              <a:rPr lang="en-US" dirty="0" smtClean="0">
                <a:latin typeface="+mn-lt"/>
              </a:rPr>
              <a:t>In this unit, you will learn about:</a:t>
            </a:r>
          </a:p>
          <a:p>
            <a:pPr>
              <a:buFont typeface="Arial" pitchFamily="34" charset="0"/>
              <a:buChar char="•"/>
              <a:tabLst>
                <a:tab pos="231775" algn="l"/>
              </a:tabLst>
              <a:defRPr/>
            </a:pPr>
            <a:r>
              <a:rPr lang="en-US" sz="1200" dirty="0" smtClean="0">
                <a:solidFill>
                  <a:schemeClr val="accent2">
                    <a:lumMod val="75000"/>
                  </a:schemeClr>
                </a:solidFill>
                <a:latin typeface="Arial" pitchFamily="34" charset="0"/>
                <a:cs typeface="+mn-cs"/>
              </a:rPr>
              <a:t> </a:t>
            </a:r>
            <a:r>
              <a:rPr lang="en-US" sz="1200" dirty="0" smtClean="0">
                <a:solidFill>
                  <a:schemeClr val="accent2">
                    <a:lumMod val="75000"/>
                  </a:schemeClr>
                </a:solidFill>
                <a:latin typeface="+mn-lt"/>
                <a:cs typeface="+mn-cs"/>
              </a:rPr>
              <a:t>Hazard Communication</a:t>
            </a:r>
          </a:p>
          <a:p>
            <a:pPr>
              <a:buFont typeface="Arial" pitchFamily="34" charset="0"/>
              <a:buChar char="•"/>
              <a:tabLst>
                <a:tab pos="231775" algn="l"/>
              </a:tabLst>
              <a:defRPr/>
            </a:pPr>
            <a:r>
              <a:rPr lang="en-US" sz="1200" dirty="0" smtClean="0">
                <a:solidFill>
                  <a:schemeClr val="accent2">
                    <a:lumMod val="75000"/>
                  </a:schemeClr>
                </a:solidFill>
                <a:latin typeface="+mn-lt"/>
              </a:rPr>
              <a:t> Product labels and instructions</a:t>
            </a:r>
            <a:endParaRPr lang="en-US" sz="1200" dirty="0" smtClean="0">
              <a:solidFill>
                <a:schemeClr val="accent2">
                  <a:lumMod val="75000"/>
                </a:schemeClr>
              </a:solidFill>
              <a:latin typeface="+mn-lt"/>
              <a:cs typeface="+mn-cs"/>
            </a:endParaRPr>
          </a:p>
          <a:p>
            <a:pPr>
              <a:buFont typeface="Arial" pitchFamily="34" charset="0"/>
              <a:buChar char="•"/>
              <a:tabLst>
                <a:tab pos="231775" algn="l"/>
              </a:tabLst>
              <a:defRPr/>
            </a:pPr>
            <a:r>
              <a:rPr lang="en-US" sz="1200" baseline="0" dirty="0" smtClean="0">
                <a:solidFill>
                  <a:schemeClr val="accent2">
                    <a:lumMod val="75000"/>
                  </a:schemeClr>
                </a:solidFill>
                <a:latin typeface="+mn-lt"/>
                <a:cs typeface="+mn-cs"/>
              </a:rPr>
              <a:t> </a:t>
            </a:r>
            <a:r>
              <a:rPr lang="en-US" sz="1200" dirty="0" smtClean="0">
                <a:solidFill>
                  <a:schemeClr val="accent2">
                    <a:lumMod val="75000"/>
                  </a:schemeClr>
                </a:solidFill>
                <a:latin typeface="+mn-lt"/>
                <a:cs typeface="+mn-cs"/>
              </a:rPr>
              <a:t>Safety Data Sheets</a:t>
            </a:r>
            <a:r>
              <a:rPr lang="en-US" sz="1200" baseline="0" dirty="0" smtClean="0">
                <a:solidFill>
                  <a:schemeClr val="accent2">
                    <a:lumMod val="75000"/>
                  </a:schemeClr>
                </a:solidFill>
                <a:latin typeface="+mn-lt"/>
                <a:cs typeface="+mn-cs"/>
              </a:rPr>
              <a:t> and</a:t>
            </a:r>
            <a:endParaRPr lang="en-US" sz="1200" dirty="0" smtClean="0">
              <a:solidFill>
                <a:schemeClr val="accent2">
                  <a:lumMod val="75000"/>
                </a:schemeClr>
              </a:solidFill>
              <a:latin typeface="+mn-lt"/>
              <a:cs typeface="+mn-cs"/>
            </a:endParaRPr>
          </a:p>
          <a:p>
            <a:pPr>
              <a:buFont typeface="Arial" pitchFamily="34" charset="0"/>
              <a:buChar char="•"/>
              <a:tabLst>
                <a:tab pos="231775" algn="l"/>
              </a:tabLst>
              <a:defRPr/>
            </a:pPr>
            <a:r>
              <a:rPr lang="en-US" sz="1200" dirty="0" smtClean="0">
                <a:solidFill>
                  <a:schemeClr val="accent2">
                    <a:lumMod val="75000"/>
                  </a:schemeClr>
                </a:solidFill>
                <a:latin typeface="+mn-lt"/>
                <a:cs typeface="+mn-cs"/>
              </a:rPr>
              <a:t> Training </a:t>
            </a:r>
          </a:p>
          <a:p>
            <a:endParaRPr lang="en-US" dirty="0" smtClean="0"/>
          </a:p>
        </p:txBody>
      </p:sp>
      <p:sp>
        <p:nvSpPr>
          <p:cNvPr id="27652" name="Slide Number Placeholder 3"/>
          <p:cNvSpPr>
            <a:spLocks noGrp="1"/>
          </p:cNvSpPr>
          <p:nvPr>
            <p:ph type="sldNum" sz="quarter" idx="5"/>
          </p:nvPr>
        </p:nvSpPr>
        <p:spPr bwMode="auto">
          <a:xfrm>
            <a:off x="3957638" y="8853488"/>
            <a:ext cx="3049587" cy="411162"/>
          </a:xfrm>
          <a:noFill/>
          <a:ln>
            <a:miter lim="800000"/>
            <a:headEnd/>
            <a:tailEnd/>
          </a:ln>
        </p:spPr>
        <p:txBody>
          <a:bodyPr wrap="square" numCol="1" anchorCtr="0" compatLnSpc="1">
            <a:prstTxWarp prst="textNoShape">
              <a:avLst/>
            </a:prstTxWarp>
          </a:bodyPr>
          <a:lstStyle/>
          <a:p>
            <a:fld id="{D3AD56AC-4336-43DA-8754-87534CB6BA9D}" type="slidenum">
              <a:rPr lang="de-DE" smtClean="0">
                <a:latin typeface="Arial" charset="0"/>
                <a:cs typeface="Arial" charset="0"/>
              </a:rPr>
              <a:pPr/>
              <a:t>3</a:t>
            </a:fld>
            <a:endParaRPr lang="de-DE"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xfrm>
            <a:off x="1206500" y="736600"/>
            <a:ext cx="4594225" cy="3444875"/>
          </a:xfrm>
          <a:noFill/>
          <a:ln>
            <a:solidFill>
              <a:srgbClr val="000000"/>
            </a:solidFill>
            <a:miter lim="800000"/>
            <a:headEnd/>
            <a:tailEnd/>
          </a:ln>
        </p:spPr>
      </p:sp>
      <p:sp>
        <p:nvSpPr>
          <p:cNvPr id="28675" name="Rectangle 3"/>
          <p:cNvSpPr>
            <a:spLocks noGrp="1" noChangeArrowheads="1"/>
          </p:cNvSpPr>
          <p:nvPr>
            <p:ph type="body" idx="1"/>
          </p:nvPr>
        </p:nvSpPr>
        <p:spPr bwMode="auto">
          <a:xfrm>
            <a:off x="906463" y="4427538"/>
            <a:ext cx="5194300" cy="4181475"/>
          </a:xfrm>
          <a:noFill/>
        </p:spPr>
        <p:txBody>
          <a:bodyPr wrap="square" numCol="1" anchor="t" anchorCtr="0" compatLnSpc="1">
            <a:prstTxWarp prst="textNoShape">
              <a:avLst/>
            </a:prstTxWarp>
          </a:bodyPr>
          <a:lstStyle/>
          <a:p>
            <a:pPr marL="231775" indent="-231775" eaLnBrk="1" fontAlgn="auto" hangingPunct="1">
              <a:buFont typeface="Arial" pitchFamily="34" charset="0"/>
              <a:buNone/>
              <a:defRPr/>
            </a:pPr>
            <a:r>
              <a:rPr lang="en-US" b="0" dirty="0" smtClean="0">
                <a:solidFill>
                  <a:schemeClr val="tx1"/>
                </a:solidFill>
                <a:latin typeface="+mj-lt"/>
              </a:rPr>
              <a:t>	Narration:</a:t>
            </a:r>
          </a:p>
          <a:p>
            <a:pPr marL="231775" lvl="0" indent="-231775" algn="l" eaLnBrk="1" fontAlgn="auto" hangingPunct="1">
              <a:buFont typeface="Arial" pitchFamily="34" charset="0"/>
              <a:buNone/>
              <a:defRPr/>
            </a:pPr>
            <a:r>
              <a:rPr lang="en-US" sz="1200" b="0" dirty="0" smtClean="0">
                <a:solidFill>
                  <a:schemeClr val="tx1"/>
                </a:solidFill>
                <a:latin typeface="+mj-lt"/>
              </a:rPr>
              <a:t>	</a:t>
            </a:r>
          </a:p>
          <a:p>
            <a:pPr marL="231775" lvl="0" indent="-231775" algn="l" eaLnBrk="1" fontAlgn="auto" hangingPunct="1">
              <a:buFont typeface="Arial" pitchFamily="34" charset="0"/>
              <a:buNone/>
              <a:defRPr/>
            </a:pPr>
            <a:r>
              <a:rPr lang="en-US" sz="1200" b="0" dirty="0" smtClean="0">
                <a:solidFill>
                  <a:schemeClr val="tx1"/>
                </a:solidFill>
                <a:latin typeface="+mj-lt"/>
              </a:rPr>
              <a:t>	The Occupational Safety and Health Administration Hazard Communication Standard was designed to</a:t>
            </a:r>
            <a:r>
              <a:rPr lang="en-US" sz="1200" b="0" baseline="0" dirty="0" smtClean="0">
                <a:solidFill>
                  <a:schemeClr val="tx1"/>
                </a:solidFill>
                <a:latin typeface="+mj-lt"/>
              </a:rPr>
              <a:t> </a:t>
            </a:r>
            <a:r>
              <a:rPr lang="en-US" sz="1200" b="0" dirty="0" smtClean="0">
                <a:solidFill>
                  <a:schemeClr val="tx1"/>
                </a:solidFill>
                <a:latin typeface="+mj-lt"/>
              </a:rPr>
              <a:t>provide employees with information on hazards of all</a:t>
            </a:r>
            <a:r>
              <a:rPr lang="en-US" sz="1200" b="0" baseline="0" dirty="0" smtClean="0">
                <a:solidFill>
                  <a:schemeClr val="tx1"/>
                </a:solidFill>
                <a:latin typeface="+mj-lt"/>
              </a:rPr>
              <a:t> </a:t>
            </a:r>
            <a:r>
              <a:rPr lang="en-US" sz="1200" b="0" dirty="0" smtClean="0">
                <a:solidFill>
                  <a:schemeClr val="tx1"/>
                </a:solidFill>
                <a:latin typeface="+mj-lt"/>
              </a:rPr>
              <a:t>chemicals</a:t>
            </a:r>
            <a:r>
              <a:rPr lang="en-US" sz="1200" b="0" baseline="0" dirty="0" smtClean="0">
                <a:solidFill>
                  <a:schemeClr val="tx1"/>
                </a:solidFill>
                <a:latin typeface="+mj-lt"/>
              </a:rPr>
              <a:t> </a:t>
            </a:r>
            <a:r>
              <a:rPr lang="en-US" sz="1200" b="0" dirty="0" smtClean="0">
                <a:solidFill>
                  <a:schemeClr val="tx1"/>
                </a:solidFill>
                <a:latin typeface="+mj-lt"/>
              </a:rPr>
              <a:t>they may use in the workplace and recommended protective measures. </a:t>
            </a:r>
            <a:r>
              <a:rPr lang="en-US" sz="1200" b="0" kern="700" spc="-50" dirty="0" smtClean="0">
                <a:solidFill>
                  <a:schemeClr val="tx1"/>
                </a:solidFill>
                <a:latin typeface="+mj-lt"/>
                <a:ea typeface="+mn-ea"/>
                <a:cs typeface="+mn-cs"/>
              </a:rPr>
              <a:t>OSHA has modified the HCS to adopt the Globally Harmonized System of Classification and Labeling of Chemicals. All</a:t>
            </a:r>
            <a:r>
              <a:rPr lang="en-US" sz="1200" b="0" kern="700" spc="-50" baseline="0" dirty="0" smtClean="0">
                <a:solidFill>
                  <a:schemeClr val="tx1"/>
                </a:solidFill>
                <a:latin typeface="+mj-lt"/>
                <a:ea typeface="+mn-ea"/>
                <a:cs typeface="+mn-cs"/>
              </a:rPr>
              <a:t> covered e</a:t>
            </a:r>
            <a:r>
              <a:rPr lang="en-US" sz="1200" b="0" kern="700" spc="-50" dirty="0" smtClean="0">
                <a:solidFill>
                  <a:schemeClr val="tx1"/>
                </a:solidFill>
                <a:latin typeface="+mj-lt"/>
                <a:ea typeface="+mn-ea"/>
                <a:cs typeface="+mn-cs"/>
              </a:rPr>
              <a:t>mployers are required to train employees on the new label elements and safety data sheet (SDS) format </a:t>
            </a:r>
            <a:r>
              <a:rPr lang="en-US" sz="1200" b="0" kern="700" spc="-50" smtClean="0">
                <a:solidFill>
                  <a:schemeClr val="tx1"/>
                </a:solidFill>
                <a:latin typeface="+mj-lt"/>
                <a:ea typeface="+mn-ea"/>
                <a:cs typeface="+mn-cs"/>
              </a:rPr>
              <a:t>by December 1, </a:t>
            </a:r>
            <a:r>
              <a:rPr lang="en-US" sz="1200" b="0" kern="700" spc="-50" dirty="0" smtClean="0">
                <a:solidFill>
                  <a:schemeClr val="tx1"/>
                </a:solidFill>
                <a:latin typeface="+mj-lt"/>
                <a:ea typeface="+mn-ea"/>
                <a:cs typeface="+mn-cs"/>
              </a:rPr>
              <a:t>2013.</a:t>
            </a:r>
          </a:p>
          <a:p>
            <a:pPr marL="231775" indent="-231775" algn="l" eaLnBrk="1" fontAlgn="auto" hangingPunct="1">
              <a:buFont typeface="Arial" pitchFamily="34" charset="0"/>
              <a:buNone/>
              <a:defRPr/>
            </a:pPr>
            <a:endParaRPr lang="en-US" sz="1200" dirty="0" smtClean="0">
              <a:latin typeface="+mn-lt"/>
            </a:endParaRPr>
          </a:p>
          <a:p>
            <a:pPr eaLnBrk="1" hangingPunct="1">
              <a:spcBef>
                <a:spcPct val="0"/>
              </a:spcBef>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xfrm>
            <a:off x="1206500" y="736600"/>
            <a:ext cx="4594225" cy="3444875"/>
          </a:xfrm>
          <a:noFill/>
          <a:ln>
            <a:solidFill>
              <a:srgbClr val="000000"/>
            </a:solidFill>
            <a:miter lim="800000"/>
            <a:headEnd/>
            <a:tailEnd/>
          </a:ln>
        </p:spPr>
      </p:sp>
      <p:sp>
        <p:nvSpPr>
          <p:cNvPr id="28675" name="Rectangle 3"/>
          <p:cNvSpPr>
            <a:spLocks noGrp="1" noChangeArrowheads="1"/>
          </p:cNvSpPr>
          <p:nvPr>
            <p:ph type="body" idx="1"/>
          </p:nvPr>
        </p:nvSpPr>
        <p:spPr bwMode="auto">
          <a:xfrm>
            <a:off x="906463" y="4427538"/>
            <a:ext cx="5194300" cy="4181475"/>
          </a:xfrm>
          <a:noFill/>
        </p:spPr>
        <p:txBody>
          <a:bodyPr wrap="square" numCol="1" anchor="t" anchorCtr="0" compatLnSpc="1">
            <a:prstTxWarp prst="textNoShape">
              <a:avLst/>
            </a:prstTxWarp>
          </a:bodyPr>
          <a:lstStyle/>
          <a:p>
            <a:pPr marL="231775" indent="-231775" eaLnBrk="1" fontAlgn="auto" hangingPunct="1">
              <a:buFont typeface="Arial" pitchFamily="34" charset="0"/>
              <a:buNone/>
              <a:defRPr/>
            </a:pPr>
            <a:r>
              <a:rPr lang="en-US" dirty="0" smtClean="0"/>
              <a:t>Narration:</a:t>
            </a:r>
          </a:p>
          <a:p>
            <a:pPr marL="231775" indent="-231775" eaLnBrk="1" fontAlgn="auto" hangingPunct="1">
              <a:buFont typeface="Arial" pitchFamily="34" charset="0"/>
              <a:buChar char="•"/>
              <a:defRPr/>
            </a:pPr>
            <a:r>
              <a:rPr lang="en-US" sz="1200" kern="700" spc="-50" dirty="0" smtClean="0">
                <a:solidFill>
                  <a:srgbClr val="24366A"/>
                </a:solidFill>
                <a:latin typeface="+mn-lt"/>
                <a:ea typeface="+mn-ea"/>
                <a:cs typeface="+mn-cs"/>
              </a:rPr>
              <a:t>OSHA Hazard Communications Standard requires </a:t>
            </a:r>
            <a:r>
              <a:rPr lang="en-US" sz="1200" kern="700" spc="-50" dirty="0" smtClean="0">
                <a:solidFill>
                  <a:srgbClr val="24366A"/>
                </a:solidFill>
              </a:rPr>
              <a:t>all employers to have a written hazard communications program </a:t>
            </a:r>
            <a:r>
              <a:rPr lang="en-US" sz="1200" kern="700" spc="-50" dirty="0" smtClean="0">
                <a:solidFill>
                  <a:srgbClr val="24366A"/>
                </a:solidFill>
                <a:latin typeface="+mn-lt"/>
                <a:ea typeface="+mn-ea"/>
                <a:cs typeface="+mn-cs"/>
              </a:rPr>
              <a:t>to address the following</a:t>
            </a:r>
            <a:r>
              <a:rPr lang="en-US" sz="1200" dirty="0" smtClean="0"/>
              <a:t>: labels and other forms of warning, </a:t>
            </a:r>
            <a:r>
              <a:rPr lang="en-US" sz="1200" baseline="0" dirty="0" smtClean="0"/>
              <a:t>Safety Data Sheets</a:t>
            </a:r>
            <a:r>
              <a:rPr lang="en-US" sz="1200" dirty="0" smtClean="0"/>
              <a:t>, and employee training.</a:t>
            </a:r>
          </a:p>
          <a:p>
            <a:pPr marL="231775" indent="-231775" eaLnBrk="1" fontAlgn="auto" hangingPunct="1">
              <a:buFont typeface="Arial" pitchFamily="34" charset="0"/>
              <a:buChar char="•"/>
              <a:defRPr/>
            </a:pPr>
            <a:r>
              <a:rPr lang="en-US" b="0" cap="none" baseline="0" dirty="0" smtClean="0">
                <a:solidFill>
                  <a:schemeClr val="accent2">
                    <a:lumMod val="75000"/>
                  </a:schemeClr>
                </a:solidFill>
              </a:rPr>
              <a:t>OSHA requires your employer to share information about any potentially hazardous chemicals in your workplace. </a:t>
            </a:r>
            <a:endParaRPr lang="en-US" sz="1200" b="0" cap="none" baseline="0" dirty="0" smtClean="0">
              <a:solidFill>
                <a:srgbClr val="FF0000"/>
              </a:solidFill>
            </a:endParaRPr>
          </a:p>
          <a:p>
            <a:pPr eaLnBrk="1" hangingPunct="1">
              <a:spcBef>
                <a:spcPct val="0"/>
              </a:spcBef>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Narration: </a:t>
            </a:r>
          </a:p>
          <a:p>
            <a:r>
              <a:rPr lang="en-US" sz="1200" dirty="0" smtClean="0">
                <a:solidFill>
                  <a:srgbClr val="093678"/>
                </a:solidFill>
              </a:rPr>
              <a:t>The OSHA Hazard Communication Standard states that chemical containers be labeled and information be legible and clearly displayed in accordance with the Globally Harmonized System of Classification and Labeling of Chemicals* (GHS).</a:t>
            </a:r>
          </a:p>
          <a:p>
            <a:pPr>
              <a:buFont typeface="Arial" pitchFamily="34" charset="0"/>
              <a:buNone/>
            </a:pPr>
            <a:r>
              <a:rPr lang="en-US" sz="1200" dirty="0" smtClean="0">
                <a:solidFill>
                  <a:schemeClr val="tx2"/>
                </a:solidFill>
              </a:rPr>
              <a:t>Chemical labels identify a container’s contents.</a:t>
            </a:r>
          </a:p>
          <a:p>
            <a:pPr>
              <a:buFont typeface="Arial" pitchFamily="34" charset="0"/>
              <a:buNone/>
            </a:pPr>
            <a:r>
              <a:rPr lang="en-US" sz="1200" dirty="0" smtClean="0">
                <a:solidFill>
                  <a:schemeClr val="tx2"/>
                </a:solidFill>
              </a:rPr>
              <a:t>Labels are required to include information related to hazardous</a:t>
            </a:r>
            <a:r>
              <a:rPr lang="en-US" sz="1200" baseline="0" dirty="0" smtClean="0">
                <a:solidFill>
                  <a:schemeClr val="tx2"/>
                </a:solidFill>
              </a:rPr>
              <a:t> chemicals. </a:t>
            </a:r>
          </a:p>
          <a:p>
            <a:pPr>
              <a:buFont typeface="Arial" pitchFamily="34" charset="0"/>
              <a:buNone/>
            </a:pPr>
            <a:r>
              <a:rPr lang="en-US" sz="1200" dirty="0" smtClean="0">
                <a:solidFill>
                  <a:schemeClr val="tx2"/>
                </a:solidFill>
              </a:rPr>
              <a:t>A good practice is to keep the original manufacturer’s</a:t>
            </a:r>
            <a:r>
              <a:rPr lang="en-US" sz="1200" baseline="0" dirty="0" smtClean="0">
                <a:solidFill>
                  <a:schemeClr val="tx2"/>
                </a:solidFill>
              </a:rPr>
              <a:t> </a:t>
            </a:r>
            <a:r>
              <a:rPr lang="en-US" sz="1200" dirty="0" smtClean="0">
                <a:solidFill>
                  <a:schemeClr val="tx2"/>
                </a:solidFill>
              </a:rPr>
              <a:t>product label on file.</a:t>
            </a:r>
          </a:p>
          <a:p>
            <a:endParaRPr lang="en-US" dirty="0"/>
          </a:p>
        </p:txBody>
      </p:sp>
      <p:sp>
        <p:nvSpPr>
          <p:cNvPr id="4" name="Slide Number Placeholder 3"/>
          <p:cNvSpPr>
            <a:spLocks noGrp="1"/>
          </p:cNvSpPr>
          <p:nvPr>
            <p:ph type="sldNum" sz="quarter" idx="10"/>
          </p:nvPr>
        </p:nvSpPr>
        <p:spPr/>
        <p:txBody>
          <a:bodyPr/>
          <a:lstStyle/>
          <a:p>
            <a:pPr>
              <a:defRPr/>
            </a:pPr>
            <a:fld id="{BD458B4B-E644-4C8F-AEEF-3D77123F6ADA}"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mn-lt"/>
              </a:rPr>
              <a:t>Narration:</a:t>
            </a:r>
          </a:p>
          <a:p>
            <a:pPr>
              <a:buFont typeface="Arial" pitchFamily="34" charset="0"/>
              <a:buNone/>
            </a:pPr>
            <a:r>
              <a:rPr lang="en-US" sz="1200" dirty="0" smtClean="0">
                <a:latin typeface="+mn-lt"/>
              </a:rPr>
              <a:t>The OSHA Hazard Communication Standard</a:t>
            </a:r>
            <a:r>
              <a:rPr lang="en-US" sz="1200" baseline="0" dirty="0" smtClean="0">
                <a:latin typeface="+mn-lt"/>
              </a:rPr>
              <a:t> requires</a:t>
            </a:r>
            <a:r>
              <a:rPr lang="en-US" sz="1200" dirty="0" smtClean="0">
                <a:latin typeface="+mn-lt"/>
              </a:rPr>
              <a:t> manufacturers</a:t>
            </a:r>
            <a:r>
              <a:rPr lang="en-US" sz="1200" baseline="0" dirty="0" smtClean="0">
                <a:latin typeface="+mn-lt"/>
              </a:rPr>
              <a:t> </a:t>
            </a:r>
            <a:r>
              <a:rPr lang="en-US" sz="1200" dirty="0" smtClean="0">
                <a:latin typeface="+mn-lt"/>
              </a:rPr>
              <a:t>to provide Safety Data Sheets, or SDS, for hazardous chemicals they produce.</a:t>
            </a:r>
          </a:p>
          <a:p>
            <a:pPr>
              <a:buFont typeface="Arial" pitchFamily="34" charset="0"/>
              <a:buChar char="•"/>
            </a:pPr>
            <a:r>
              <a:rPr lang="en-US" sz="1200" dirty="0" smtClean="0">
                <a:latin typeface="+mn-lt"/>
              </a:rPr>
              <a:t> SDS provides safety and health information.</a:t>
            </a:r>
          </a:p>
          <a:p>
            <a:pPr>
              <a:buFont typeface="Arial" pitchFamily="34" charset="0"/>
              <a:buChar char="•"/>
            </a:pPr>
            <a:r>
              <a:rPr lang="en-US" sz="1200" dirty="0" smtClean="0">
                <a:latin typeface="+mn-lt"/>
              </a:rPr>
              <a:t> Before using any Spray Polyurethane Foam (SPF) product, it is important to read,</a:t>
            </a:r>
            <a:r>
              <a:rPr lang="en-US" sz="1200" baseline="0" dirty="0" smtClean="0">
                <a:latin typeface="+mn-lt"/>
              </a:rPr>
              <a:t> </a:t>
            </a:r>
            <a:r>
              <a:rPr lang="en-US" sz="1200" dirty="0" smtClean="0">
                <a:latin typeface="+mn-lt"/>
              </a:rPr>
              <a:t>understand and apply the SDS guidance</a:t>
            </a:r>
            <a:r>
              <a:rPr lang="en-US" sz="1200" baseline="0" dirty="0" smtClean="0">
                <a:latin typeface="+mn-lt"/>
              </a:rPr>
              <a:t> </a:t>
            </a:r>
            <a:r>
              <a:rPr lang="en-US" sz="1200" dirty="0" smtClean="0">
                <a:latin typeface="+mn-lt"/>
              </a:rPr>
              <a:t>for the product.</a:t>
            </a:r>
          </a:p>
          <a:p>
            <a:pPr>
              <a:buFont typeface="Arial" pitchFamily="34" charset="0"/>
              <a:buChar char="•"/>
            </a:pPr>
            <a:r>
              <a:rPr lang="en-US" sz="1200" dirty="0" smtClean="0">
                <a:latin typeface="+mn-lt"/>
              </a:rPr>
              <a:t> If an SDS is not available at the job site for the SPF product you are about to use, </a:t>
            </a:r>
            <a:r>
              <a:rPr lang="en-US" sz="1200" b="0" i="0" dirty="0" smtClean="0">
                <a:latin typeface="+mn-lt"/>
              </a:rPr>
              <a:t>or any other potentially hazardous chemicals</a:t>
            </a:r>
            <a:r>
              <a:rPr lang="en-US" sz="1200" dirty="0" smtClean="0">
                <a:latin typeface="+mn-lt"/>
              </a:rPr>
              <a:t>, contact your employer before using the product. </a:t>
            </a:r>
          </a:p>
          <a:p>
            <a:pPr eaLnBrk="1" hangingPunct="1">
              <a:spcBef>
                <a:spcPct val="0"/>
              </a:spcBef>
            </a:pPr>
            <a:endParaRPr lang="en-US" dirty="0" smtClean="0">
              <a:latin typeface="+mn-lt"/>
            </a:endParaRPr>
          </a:p>
        </p:txBody>
      </p:sp>
      <p:sp>
        <p:nvSpPr>
          <p:cNvPr id="4" name="Slide Number Placeholder 3"/>
          <p:cNvSpPr>
            <a:spLocks noGrp="1"/>
          </p:cNvSpPr>
          <p:nvPr>
            <p:ph type="sldNum" sz="quarter" idx="10"/>
          </p:nvPr>
        </p:nvSpPr>
        <p:spPr/>
        <p:txBody>
          <a:bodyPr/>
          <a:lstStyle/>
          <a:p>
            <a:pPr>
              <a:defRPr/>
            </a:pPr>
            <a:fld id="{BD458B4B-E644-4C8F-AEEF-3D77123F6ADA}"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xfrm>
            <a:off x="1206500" y="736600"/>
            <a:ext cx="4594225" cy="3444875"/>
          </a:xfrm>
          <a:noFill/>
          <a:ln>
            <a:solidFill>
              <a:srgbClr val="000000"/>
            </a:solidFill>
            <a:miter lim="800000"/>
            <a:headEnd/>
            <a:tailEnd/>
          </a:ln>
        </p:spPr>
      </p:sp>
      <p:sp>
        <p:nvSpPr>
          <p:cNvPr id="27651" name="Rectangle 3"/>
          <p:cNvSpPr>
            <a:spLocks noGrp="1" noChangeArrowheads="1"/>
          </p:cNvSpPr>
          <p:nvPr>
            <p:ph type="body" idx="1"/>
          </p:nvPr>
        </p:nvSpPr>
        <p:spPr bwMode="auto">
          <a:xfrm>
            <a:off x="906463" y="4427538"/>
            <a:ext cx="5194300" cy="4181475"/>
          </a:xfrm>
        </p:spPr>
        <p:txBody>
          <a:bodyPr wrap="square" numCol="1" anchor="t" anchorCtr="0" compatLnSpc="1">
            <a:prstTxWarp prst="textNoShape">
              <a:avLst/>
            </a:prstTxWarp>
          </a:bodyPr>
          <a:lstStyle/>
          <a:p>
            <a:pPr eaLnBrk="1" hangingPunct="1">
              <a:spcBef>
                <a:spcPct val="0"/>
              </a:spcBef>
              <a:defRPr/>
            </a:pPr>
            <a:r>
              <a:rPr lang="en-US" dirty="0" smtClean="0"/>
              <a:t>Narration:</a:t>
            </a:r>
          </a:p>
          <a:p>
            <a:pPr eaLnBrk="1" hangingPunct="1">
              <a:spcBef>
                <a:spcPct val="0"/>
              </a:spcBef>
              <a:defRPr/>
            </a:pPr>
            <a:r>
              <a:rPr lang="en-US" dirty="0" smtClean="0"/>
              <a:t>Reading the SDS helps you:</a:t>
            </a:r>
          </a:p>
          <a:p>
            <a:pPr marL="173062" indent="-173062" eaLnBrk="1" hangingPunct="1">
              <a:spcBef>
                <a:spcPct val="0"/>
              </a:spcBef>
              <a:buFont typeface="Arial" pitchFamily="34" charset="0"/>
              <a:buChar char="•"/>
              <a:defRPr/>
            </a:pPr>
            <a:r>
              <a:rPr lang="en-US" dirty="0" smtClean="0"/>
              <a:t>Understand potential hazards of the</a:t>
            </a:r>
            <a:r>
              <a:rPr lang="en-US" baseline="0" dirty="0" smtClean="0"/>
              <a:t> </a:t>
            </a:r>
            <a:r>
              <a:rPr lang="en-US" dirty="0" smtClean="0"/>
              <a:t>chemicals you will be handling</a:t>
            </a:r>
          </a:p>
          <a:p>
            <a:pPr marL="173062" indent="-173062" eaLnBrk="1" hangingPunct="1">
              <a:spcBef>
                <a:spcPct val="0"/>
              </a:spcBef>
              <a:buFont typeface="Arial" pitchFamily="34" charset="0"/>
              <a:buChar char="•"/>
              <a:defRPr/>
            </a:pPr>
            <a:r>
              <a:rPr lang="en-US" dirty="0" smtClean="0"/>
              <a:t>Choose the correct Personal Protective Equipment (PPE) for the job</a:t>
            </a:r>
          </a:p>
          <a:p>
            <a:pPr marL="173062" indent="-173062" eaLnBrk="1" hangingPunct="1">
              <a:spcBef>
                <a:spcPct val="0"/>
              </a:spcBef>
              <a:buFont typeface="Arial" pitchFamily="34" charset="0"/>
              <a:buChar char="•"/>
              <a:defRPr/>
            </a:pPr>
            <a:r>
              <a:rPr lang="en-US" dirty="0" smtClean="0"/>
              <a:t>Understand first aid procedures in case you are exposed to a chemical</a:t>
            </a:r>
          </a:p>
          <a:p>
            <a:pPr marL="173062" indent="-173062" eaLnBrk="1" hangingPunct="1">
              <a:spcBef>
                <a:spcPct val="0"/>
              </a:spcBef>
              <a:buFont typeface="Arial" pitchFamily="34" charset="0"/>
              <a:buChar char="•"/>
              <a:defRPr/>
            </a:pPr>
            <a:r>
              <a:rPr lang="en-US" dirty="0" smtClean="0"/>
              <a:t>Learn how to handle,</a:t>
            </a:r>
            <a:r>
              <a:rPr lang="en-US" baseline="0" dirty="0" smtClean="0"/>
              <a:t> store and dispose of the product </a:t>
            </a:r>
            <a:endParaRPr lang="en-US" dirty="0" smtClean="0"/>
          </a:p>
          <a:p>
            <a:pPr marL="173062" indent="-173062" eaLnBrk="1" hangingPunct="1">
              <a:spcBef>
                <a:spcPct val="0"/>
              </a:spcBef>
              <a:buFont typeface="Arial" pitchFamily="34" charset="0"/>
              <a:buChar char="•"/>
              <a:defRPr/>
            </a:pPr>
            <a:r>
              <a:rPr lang="en-US" dirty="0" smtClean="0"/>
              <a:t>And</a:t>
            </a:r>
            <a:r>
              <a:rPr lang="en-US" baseline="0" dirty="0" smtClean="0"/>
              <a:t> u</a:t>
            </a:r>
            <a:r>
              <a:rPr lang="en-US" dirty="0" smtClean="0"/>
              <a:t>nderstand how to handle an emergency,</a:t>
            </a:r>
            <a:r>
              <a:rPr lang="en-US" baseline="0" dirty="0" smtClean="0"/>
              <a:t> such as a fire or </a:t>
            </a:r>
            <a:r>
              <a:rPr lang="en-US" dirty="0" smtClean="0"/>
              <a:t>a chemical</a:t>
            </a:r>
            <a:r>
              <a:rPr lang="en-US" baseline="0" dirty="0" smtClean="0"/>
              <a:t> </a:t>
            </a:r>
            <a:r>
              <a:rPr lang="en-US" dirty="0" smtClean="0"/>
              <a:t>spill.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xfrm>
            <a:off x="1206500" y="736600"/>
            <a:ext cx="4594225" cy="3444875"/>
          </a:xfrm>
          <a:noFill/>
          <a:ln>
            <a:solidFill>
              <a:srgbClr val="000000"/>
            </a:solidFill>
            <a:miter lim="800000"/>
            <a:headEnd/>
            <a:tailEnd/>
          </a:ln>
        </p:spPr>
      </p:sp>
      <p:sp>
        <p:nvSpPr>
          <p:cNvPr id="30723" name="Rectangle 3"/>
          <p:cNvSpPr>
            <a:spLocks noGrp="1" noChangeArrowheads="1"/>
          </p:cNvSpPr>
          <p:nvPr>
            <p:ph type="body" idx="1"/>
          </p:nvPr>
        </p:nvSpPr>
        <p:spPr bwMode="auto">
          <a:xfrm>
            <a:off x="906463" y="4427538"/>
            <a:ext cx="5194300" cy="4181475"/>
          </a:xfrm>
          <a:noFill/>
        </p:spPr>
        <p:txBody>
          <a:bodyPr wrap="square" numCol="1" anchor="t" anchorCtr="0" compatLnSpc="1">
            <a:prstTxWarp prst="textNoShape">
              <a:avLst/>
            </a:prstTxWarp>
          </a:bodyPr>
          <a:lstStyle/>
          <a:p>
            <a:pPr eaLnBrk="1" hangingPunct="1">
              <a:spcBef>
                <a:spcPct val="0"/>
              </a:spcBef>
            </a:pPr>
            <a:r>
              <a:rPr lang="en-US" dirty="0" smtClean="0"/>
              <a:t>Narration:</a:t>
            </a:r>
            <a:br>
              <a:rPr lang="en-US" dirty="0" smtClean="0"/>
            </a:br>
            <a:endParaRPr lang="en-US" dirty="0" smtClean="0"/>
          </a:p>
          <a:p>
            <a:pPr indent="0" eaLnBrk="1" fontAlgn="auto" hangingPunct="1">
              <a:buFont typeface="Arial"/>
              <a:buNone/>
              <a:defRPr/>
            </a:pPr>
            <a:r>
              <a:rPr lang="en-US" sz="1200" dirty="0" smtClean="0">
                <a:solidFill>
                  <a:srgbClr val="093678"/>
                </a:solidFill>
              </a:rPr>
              <a:t>As of June 1, 2015, the HCS will require new SDSs to be in a uniform format, and include section numbers, headings, and associated information under 16 required headings. </a:t>
            </a:r>
            <a:r>
              <a:rPr lang="en-US" sz="1200" dirty="0" smtClean="0">
                <a:solidFill>
                  <a:schemeClr val="accent2">
                    <a:lumMod val="75000"/>
                  </a:schemeClr>
                </a:solidFill>
              </a:rPr>
              <a:t>Read, understand and apply the SDS guidance for chemicals you may use. </a:t>
            </a:r>
            <a:r>
              <a:rPr lang="en-US" sz="1200" dirty="0" smtClean="0">
                <a:solidFill>
                  <a:srgbClr val="093678"/>
                </a:solidFill>
              </a:rPr>
              <a:t>For detailed information contained in the SDS visit www.osha.gov.</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1" descr="LL-small.png"/>
          <p:cNvPicPr>
            <a:picLocks noChangeAspect="1"/>
          </p:cNvPicPr>
          <p:nvPr/>
        </p:nvPicPr>
        <p:blipFill>
          <a:blip r:embed="rId2" cstate="print"/>
          <a:srcRect/>
          <a:stretch>
            <a:fillRect/>
          </a:stretch>
        </p:blipFill>
        <p:spPr bwMode="auto">
          <a:xfrm>
            <a:off x="0" y="4832350"/>
            <a:ext cx="4129088" cy="2025650"/>
          </a:xfrm>
          <a:prstGeom prst="rect">
            <a:avLst/>
          </a:prstGeom>
          <a:noFill/>
          <a:ln w="9525">
            <a:noFill/>
            <a:miter lim="800000"/>
            <a:headEnd/>
            <a:tailEnd/>
          </a:ln>
        </p:spPr>
      </p:pic>
      <p:pic>
        <p:nvPicPr>
          <p:cNvPr id="5" name="Picture 2" descr="UR.png"/>
          <p:cNvPicPr>
            <a:picLocks noChangeAspect="1"/>
          </p:cNvPicPr>
          <p:nvPr/>
        </p:nvPicPr>
        <p:blipFill>
          <a:blip r:embed="rId3" cstate="print"/>
          <a:srcRect/>
          <a:stretch>
            <a:fillRect/>
          </a:stretch>
        </p:blipFill>
        <p:spPr bwMode="auto">
          <a:xfrm>
            <a:off x="4435475" y="0"/>
            <a:ext cx="4708525" cy="1930400"/>
          </a:xfrm>
          <a:prstGeom prst="rect">
            <a:avLst/>
          </a:prstGeom>
          <a:noFill/>
          <a:ln w="9525">
            <a:noFill/>
            <a:miter lim="800000"/>
            <a:headEnd/>
            <a:tailEnd/>
          </a:ln>
        </p:spPr>
      </p:pic>
      <p:cxnSp>
        <p:nvCxnSpPr>
          <p:cNvPr id="6" name="Straight Connector 5"/>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pic>
        <p:nvPicPr>
          <p:cNvPr id="7" name="Picture 7" descr="CPI_Vert.JPG"/>
          <p:cNvPicPr>
            <a:picLocks noChangeAspect="1"/>
          </p:cNvPicPr>
          <p:nvPr userDrawn="1"/>
        </p:nvPicPr>
        <p:blipFill>
          <a:blip r:embed="rId4" cstate="print"/>
          <a:srcRect/>
          <a:stretch>
            <a:fillRect/>
          </a:stretch>
        </p:blipFill>
        <p:spPr bwMode="auto">
          <a:xfrm>
            <a:off x="7543800" y="5943600"/>
            <a:ext cx="1330325" cy="841375"/>
          </a:xfrm>
          <a:prstGeom prst="rect">
            <a:avLst/>
          </a:prstGeom>
          <a:noFill/>
          <a:ln w="9525">
            <a:noFill/>
            <a:miter lim="800000"/>
            <a:headEnd/>
            <a:tailEnd/>
          </a:ln>
        </p:spPr>
      </p:pic>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0"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762000" y="1524000"/>
            <a:ext cx="7543800" cy="3840163"/>
          </a:xfrm>
          <a:prstGeom prst="rect">
            <a:avLst/>
          </a:prstGeom>
          <a:noFill/>
          <a:ln w="9525">
            <a:noFill/>
            <a:miter lim="800000"/>
            <a:headEnd/>
            <a:tailEnd/>
          </a:ln>
        </p:spPr>
        <p:txBody>
          <a:bodyPr/>
          <a:lstStyle/>
          <a:p>
            <a:pPr lvl="0"/>
            <a:r>
              <a:rPr lang="en-US" noProof="0" dirty="0" smtClean="0"/>
              <a:t>Click to edit Master text styles</a:t>
            </a:r>
          </a:p>
          <a:p>
            <a:pPr lvl="1"/>
            <a:r>
              <a:rPr lang="en-US" noProof="0" dirty="0" smtClean="0"/>
              <a:t>Second level</a:t>
            </a:r>
          </a:p>
        </p:txBody>
      </p:sp>
      <p:sp>
        <p:nvSpPr>
          <p:cNvPr id="3" name="Rectangle 6"/>
          <p:cNvSpPr>
            <a:spLocks noGrp="1" noChangeArrowheads="1"/>
          </p:cNvSpPr>
          <p:nvPr>
            <p:ph type="sldNum" sz="quarter" idx="10"/>
          </p:nvPr>
        </p:nvSpPr>
        <p:spPr>
          <a:xfrm>
            <a:off x="0" y="6324600"/>
            <a:ext cx="9144000" cy="533400"/>
          </a:xfrm>
          <a:prstGeom prst="rect">
            <a:avLst/>
          </a:prstGeom>
        </p:spPr>
        <p:txBody>
          <a:bodyPr/>
          <a:lstStyle>
            <a:lvl1pPr>
              <a:defRPr/>
            </a:lvl1pPr>
          </a:lstStyle>
          <a:p>
            <a:pPr>
              <a:defRPr/>
            </a:pPr>
            <a:fld id="{17E41BB6-35F8-4E8C-AFD9-72D725D7E2E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676400" y="381000"/>
            <a:ext cx="6400800" cy="533400"/>
          </a:xfrm>
          <a:prstGeom prst="rect">
            <a:avLst/>
          </a:prstGeom>
          <a:noFill/>
          <a:ln w="9525">
            <a:noFill/>
            <a:miter lim="800000"/>
            <a:headEnd/>
            <a:tailEnd/>
          </a:ln>
        </p:spPr>
        <p:txBody>
          <a:bodyPr/>
          <a:lstStyle>
            <a:lvl1pPr>
              <a:defRPr sz="2800"/>
            </a:lvl1pPr>
          </a:lstStyle>
          <a:p>
            <a:pPr lvl="0"/>
            <a:r>
              <a:rPr lang="en-US" dirty="0" smtClean="0"/>
              <a:t>Click to edit Master title style</a:t>
            </a:r>
          </a:p>
        </p:txBody>
      </p:sp>
      <p:sp>
        <p:nvSpPr>
          <p:cNvPr id="6" name="Rectangle 3"/>
          <p:cNvSpPr>
            <a:spLocks noGrp="1" noChangeArrowheads="1"/>
          </p:cNvSpPr>
          <p:nvPr>
            <p:ph idx="1"/>
          </p:nvPr>
        </p:nvSpPr>
        <p:spPr bwMode="auto">
          <a:xfrm>
            <a:off x="762000" y="1524000"/>
            <a:ext cx="7543800" cy="3840163"/>
          </a:xfrm>
          <a:prstGeom prst="rect">
            <a:avLst/>
          </a:prstGeom>
          <a:noFill/>
          <a:ln w="9525">
            <a:noFill/>
            <a:miter lim="800000"/>
            <a:headEnd/>
            <a:tailEnd/>
          </a:ln>
        </p:spPr>
        <p:txBody>
          <a:bodyPr/>
          <a:lstStyle>
            <a:lvl1pPr>
              <a:spcBef>
                <a:spcPts val="600"/>
              </a:spcBef>
              <a:spcAft>
                <a:spcPts val="600"/>
              </a:spcAft>
              <a:defRPr/>
            </a:lvl1pPr>
            <a:lvl2pPr>
              <a:spcBef>
                <a:spcPts val="600"/>
              </a:spcBef>
              <a:spcAft>
                <a:spcPts val="600"/>
              </a:spcAft>
              <a:buFont typeface="Arial" pitchFamily="34" charset="0"/>
              <a:buChar char="•"/>
              <a:defRPr/>
            </a:lvl2pPr>
          </a:lstStyle>
          <a:p>
            <a:pPr lvl="0"/>
            <a:r>
              <a:rPr lang="en-US" noProof="0" dirty="0" smtClean="0"/>
              <a:t>Click to edit Master text styles</a:t>
            </a:r>
          </a:p>
          <a:p>
            <a:pPr lvl="1"/>
            <a:r>
              <a:rPr lang="en-US" noProof="0" dirty="0" smtClean="0"/>
              <a:t>Second level</a:t>
            </a:r>
          </a:p>
        </p:txBody>
      </p:sp>
      <p:sp>
        <p:nvSpPr>
          <p:cNvPr id="4" name="Rectangle 6"/>
          <p:cNvSpPr>
            <a:spLocks noGrp="1" noChangeArrowheads="1"/>
          </p:cNvSpPr>
          <p:nvPr>
            <p:ph type="sldNum" sz="quarter" idx="10"/>
          </p:nvPr>
        </p:nvSpPr>
        <p:spPr>
          <a:xfrm>
            <a:off x="0" y="6324600"/>
            <a:ext cx="9144000" cy="533400"/>
          </a:xfrm>
          <a:prstGeom prst="rect">
            <a:avLst/>
          </a:prstGeom>
        </p:spPr>
        <p:txBody>
          <a:bodyPr/>
          <a:lstStyle>
            <a:lvl1pPr>
              <a:defRPr/>
            </a:lvl1pPr>
          </a:lstStyle>
          <a:p>
            <a:pPr>
              <a:defRPr/>
            </a:pPr>
            <a:fld id="{90EAE10C-E9F4-4211-85C0-86CEDEA71E5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762000" y="1524000"/>
            <a:ext cx="7543800" cy="3840163"/>
          </a:xfrm>
          <a:prstGeom prst="rect">
            <a:avLst/>
          </a:prstGeom>
          <a:noFill/>
          <a:ln w="9525">
            <a:noFill/>
            <a:miter lim="800000"/>
            <a:headEnd/>
            <a:tailEnd/>
          </a:ln>
        </p:spPr>
        <p:txBody>
          <a:bodyPr/>
          <a:lstStyle>
            <a:lvl1pPr>
              <a:defRPr>
                <a:solidFill>
                  <a:srgbClr val="093678"/>
                </a:solidFill>
              </a:defRPr>
            </a:lvl1pPr>
            <a:lvl2pPr marL="0" indent="0">
              <a:spcBef>
                <a:spcPts val="600"/>
              </a:spcBef>
              <a:spcAft>
                <a:spcPts val="600"/>
              </a:spcAft>
              <a:buFont typeface="Arial" pitchFamily="34" charset="0"/>
              <a:buChar char="•"/>
              <a:defRPr>
                <a:solidFill>
                  <a:srgbClr val="093678"/>
                </a:solidFill>
              </a:defRPr>
            </a:lvl2pPr>
          </a:lstStyle>
          <a:p>
            <a:pPr lvl="0"/>
            <a:r>
              <a:rPr lang="en-US" noProof="0" dirty="0" smtClean="0"/>
              <a:t>Click to edit Master text styles</a:t>
            </a:r>
          </a:p>
          <a:p>
            <a:pPr lvl="1"/>
            <a:r>
              <a:rPr lang="en-US" noProof="0" dirty="0" smtClean="0"/>
              <a:t> Second level</a:t>
            </a:r>
          </a:p>
        </p:txBody>
      </p:sp>
      <p:sp>
        <p:nvSpPr>
          <p:cNvPr id="3" name="Rectangle 6"/>
          <p:cNvSpPr>
            <a:spLocks noGrp="1" noChangeArrowheads="1"/>
          </p:cNvSpPr>
          <p:nvPr>
            <p:ph type="sldNum" sz="quarter" idx="10"/>
          </p:nvPr>
        </p:nvSpPr>
        <p:spPr>
          <a:xfrm>
            <a:off x="0" y="6324600"/>
            <a:ext cx="9144000" cy="533400"/>
          </a:xfrm>
          <a:prstGeom prst="rect">
            <a:avLst/>
          </a:prstGeom>
        </p:spPr>
        <p:txBody>
          <a:bodyPr/>
          <a:lstStyle>
            <a:lvl1pPr>
              <a:defRPr/>
            </a:lvl1pPr>
          </a:lstStyle>
          <a:p>
            <a:pPr>
              <a:defRPr/>
            </a:pPr>
            <a:fld id="{9AE1205B-F64C-45D3-842E-9458A885C3F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1" descr="UR.png"/>
          <p:cNvPicPr>
            <a:picLocks noChangeAspect="1"/>
          </p:cNvPicPr>
          <p:nvPr/>
        </p:nvPicPr>
        <p:blipFill>
          <a:blip r:embed="rId2" cstate="print"/>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2"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pic>
        <p:nvPicPr>
          <p:cNvPr id="6" name="Picture 2" descr="C:\Users\Hpalfrey\Desktop\CPI Logo.jpg"/>
          <p:cNvPicPr>
            <a:picLocks noChangeAspect="1" noChangeArrowheads="1"/>
          </p:cNvPicPr>
          <p:nvPr userDrawn="1"/>
        </p:nvPicPr>
        <p:blipFill>
          <a:blip r:embed="rId2" cstate="print"/>
          <a:srcRect/>
          <a:stretch>
            <a:fillRect/>
          </a:stretch>
        </p:blipFill>
        <p:spPr bwMode="auto">
          <a:xfrm>
            <a:off x="6319838" y="6119813"/>
            <a:ext cx="2600325" cy="573087"/>
          </a:xfrm>
          <a:prstGeom prst="rect">
            <a:avLst/>
          </a:prstGeom>
          <a:noFill/>
          <a:ln w="9525">
            <a:noFill/>
            <a:miter lim="800000"/>
            <a:headEnd/>
            <a:tailEnd/>
          </a:ln>
        </p:spPr>
      </p:pic>
      <p:sp>
        <p:nvSpPr>
          <p:cNvPr id="3"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4"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4" name="Picture 1" descr="UR.png"/>
          <p:cNvPicPr>
            <a:picLocks noChangeAspect="1"/>
          </p:cNvPicPr>
          <p:nvPr/>
        </p:nvPicPr>
        <p:blipFill>
          <a:blip r:embed="rId2" cstate="print"/>
          <a:srcRect/>
          <a:stretch>
            <a:fillRect/>
          </a:stretch>
        </p:blipFill>
        <p:spPr bwMode="auto">
          <a:xfrm>
            <a:off x="4435475" y="0"/>
            <a:ext cx="4708525" cy="1930400"/>
          </a:xfrm>
          <a:prstGeom prst="rect">
            <a:avLst/>
          </a:prstGeom>
          <a:noFill/>
          <a:ln w="9525">
            <a:noFill/>
            <a:miter lim="800000"/>
            <a:headEnd/>
            <a:tailEnd/>
          </a:ln>
        </p:spPr>
      </p:pic>
      <p:pic>
        <p:nvPicPr>
          <p:cNvPr id="7" name="Picture 2" descr="LL-small.png"/>
          <p:cNvPicPr>
            <a:picLocks noChangeAspect="1"/>
          </p:cNvPicPr>
          <p:nvPr/>
        </p:nvPicPr>
        <p:blipFill>
          <a:blip r:embed="rId3" cstate="print"/>
          <a:srcRect/>
          <a:stretch>
            <a:fillRect/>
          </a:stretch>
        </p:blipFill>
        <p:spPr bwMode="auto">
          <a:xfrm>
            <a:off x="0" y="4832350"/>
            <a:ext cx="4129088" cy="2025650"/>
          </a:xfrm>
          <a:prstGeom prst="rect">
            <a:avLst/>
          </a:prstGeom>
          <a:noFill/>
          <a:ln w="9525">
            <a:noFill/>
            <a:miter lim="800000"/>
            <a:headEnd/>
            <a:tailEnd/>
          </a:ln>
        </p:spPr>
      </p:pic>
      <p:cxnSp>
        <p:nvCxnSpPr>
          <p:cNvPr id="8" name="Straight Connector 7"/>
          <p:cNvCxnSpPr/>
          <p:nvPr/>
        </p:nvCxnSpPr>
        <p:spPr>
          <a:xfrm rot="16200000" flipH="1">
            <a:off x="1479550" y="3517900"/>
            <a:ext cx="4597400" cy="0"/>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381000" y="1290637"/>
            <a:ext cx="3244266" cy="4525962"/>
          </a:xfrm>
          <a:prstGeom prst="rect">
            <a:avLst/>
          </a:prstGeom>
        </p:spPr>
        <p:txBody>
          <a:bodyPr anchor="t">
            <a:normAutofit/>
          </a:bodyPr>
          <a:lstStyle>
            <a:lvl1pPr algn="r">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6"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4" name="Picture 3" descr="bg_yellow.jpg"/>
          <p:cNvPicPr>
            <a:picLocks noChangeAspect="1"/>
          </p:cNvPicPr>
          <p:nvPr/>
        </p:nvPicPr>
        <p:blipFill>
          <a:blip r:embed="rId2" cstate="print"/>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5" name="Picture 2" descr="UR.png"/>
          <p:cNvPicPr>
            <a:picLocks noChangeAspect="1"/>
          </p:cNvPicPr>
          <p:nvPr/>
        </p:nvPicPr>
        <p:blipFill>
          <a:blip r:embed="rId3" cstate="print"/>
          <a:srcRect/>
          <a:stretch>
            <a:fillRect/>
          </a:stretch>
        </p:blipFill>
        <p:spPr bwMode="auto">
          <a:xfrm>
            <a:off x="4435475" y="0"/>
            <a:ext cx="4708525" cy="1930400"/>
          </a:xfrm>
          <a:prstGeom prst="rect">
            <a:avLst/>
          </a:prstGeom>
          <a:noFill/>
          <a:ln w="9525">
            <a:noFill/>
            <a:miter lim="800000"/>
            <a:headEnd/>
            <a:tailEnd/>
          </a:ln>
        </p:spPr>
      </p:pic>
      <p:sp>
        <p:nvSpPr>
          <p:cNvPr id="12"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13"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print"/>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2" descr="UR.png"/>
          <p:cNvPicPr>
            <a:picLocks noChangeAspect="1"/>
          </p:cNvPicPr>
          <p:nvPr/>
        </p:nvPicPr>
        <p:blipFill>
          <a:blip r:embed="rId3" cstate="print"/>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print"/>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2" descr="UR.png"/>
          <p:cNvPicPr>
            <a:picLocks noChangeAspect="1"/>
          </p:cNvPicPr>
          <p:nvPr/>
        </p:nvPicPr>
        <p:blipFill>
          <a:blip r:embed="rId3" cstate="print"/>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4" name="Picture 1" descr="UR.png"/>
          <p:cNvPicPr>
            <a:picLocks noChangeAspect="1"/>
          </p:cNvPicPr>
          <p:nvPr/>
        </p:nvPicPr>
        <p:blipFill>
          <a:blip r:embed="rId2" cstate="print"/>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a:off x="3914775" y="2322513"/>
            <a:ext cx="4835525" cy="1587"/>
          </a:xfrm>
          <a:prstGeom prst="line">
            <a:avLst/>
          </a:prstGeom>
          <a:ln>
            <a:solidFill>
              <a:srgbClr val="E17D36"/>
            </a:solidFill>
          </a:ln>
          <a:effectLst/>
        </p:spPr>
        <p:style>
          <a:lnRef idx="2">
            <a:schemeClr val="accent1"/>
          </a:lnRef>
          <a:fillRef idx="0">
            <a:schemeClr val="accent1"/>
          </a:fillRef>
          <a:effectRef idx="1">
            <a:schemeClr val="accent1"/>
          </a:effectRef>
          <a:fontRef idx="minor">
            <a:schemeClr val="tx1"/>
          </a:fontRef>
        </p:style>
      </p:cxnSp>
      <p:pic>
        <p:nvPicPr>
          <p:cNvPr id="6" name="Picture 3" descr="LL-small.png"/>
          <p:cNvPicPr>
            <a:picLocks noChangeAspect="1"/>
          </p:cNvPicPr>
          <p:nvPr/>
        </p:nvPicPr>
        <p:blipFill>
          <a:blip r:embed="rId3" cstate="print"/>
          <a:srcRect/>
          <a:stretch>
            <a:fillRect/>
          </a:stretch>
        </p:blipFill>
        <p:spPr bwMode="auto">
          <a:xfrm>
            <a:off x="0" y="4832350"/>
            <a:ext cx="4129088" cy="2025650"/>
          </a:xfrm>
          <a:prstGeom prst="rect">
            <a:avLst/>
          </a:prstGeom>
          <a:noFill/>
          <a:ln w="9525">
            <a:noFill/>
            <a:miter lim="800000"/>
            <a:headEnd/>
            <a:tailEnd/>
          </a:ln>
        </p:spPr>
      </p:pic>
      <p:sp>
        <p:nvSpPr>
          <p:cNvPr id="10" name="Title 1"/>
          <p:cNvSpPr>
            <a:spLocks noGrp="1"/>
          </p:cNvSpPr>
          <p:nvPr>
            <p:ph type="title"/>
          </p:nvPr>
        </p:nvSpPr>
        <p:spPr>
          <a:xfrm>
            <a:off x="3915364" y="546101"/>
            <a:ext cx="4834936" cy="1714500"/>
          </a:xfrm>
          <a:prstGeom prst="rect">
            <a:avLst/>
          </a:prstGeom>
        </p:spPr>
        <p:txBody>
          <a:bodyPr anchor="b">
            <a:normAutofit/>
          </a:bodyPr>
          <a:lstStyle>
            <a:lvl1pPr algn="l">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11" name="Content Placeholder 2"/>
          <p:cNvSpPr>
            <a:spLocks noGrp="1"/>
          </p:cNvSpPr>
          <p:nvPr>
            <p:ph idx="1"/>
          </p:nvPr>
        </p:nvSpPr>
        <p:spPr>
          <a:xfrm>
            <a:off x="3915364" y="2552700"/>
            <a:ext cx="4834936" cy="40513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55" r:id="rId9"/>
    <p:sldLayoutId id="2147483765" r:id="rId10"/>
    <p:sldLayoutId id="2147483766" r:id="rId11"/>
    <p:sldLayoutId id="2147483756" r:id="rId12"/>
    <p:sldLayoutId id="2147483767" r:id="rId13"/>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4000" b="1" kern="1200">
          <a:solidFill>
            <a:srgbClr val="25AAC3"/>
          </a:solidFill>
          <a:latin typeface="Trebuchet MS" pitchFamily="34" charset="0"/>
          <a:ea typeface="+mj-ea"/>
          <a:cs typeface="+mj-cs"/>
        </a:defRPr>
      </a:lvl1pPr>
      <a:lvl2pPr algn="l" defTabSz="457200" rtl="0" eaLnBrk="0" fontAlgn="base" hangingPunct="0">
        <a:spcBef>
          <a:spcPct val="0"/>
        </a:spcBef>
        <a:spcAft>
          <a:spcPct val="0"/>
        </a:spcAft>
        <a:defRPr sz="4000" b="1">
          <a:solidFill>
            <a:srgbClr val="25AAC3"/>
          </a:solidFill>
          <a:latin typeface="Trebuchet MS" pitchFamily="34" charset="0"/>
        </a:defRPr>
      </a:lvl2pPr>
      <a:lvl3pPr algn="l" defTabSz="457200" rtl="0" eaLnBrk="0" fontAlgn="base" hangingPunct="0">
        <a:spcBef>
          <a:spcPct val="0"/>
        </a:spcBef>
        <a:spcAft>
          <a:spcPct val="0"/>
        </a:spcAft>
        <a:defRPr sz="4000" b="1">
          <a:solidFill>
            <a:srgbClr val="25AAC3"/>
          </a:solidFill>
          <a:latin typeface="Trebuchet MS" pitchFamily="34" charset="0"/>
        </a:defRPr>
      </a:lvl3pPr>
      <a:lvl4pPr algn="l" defTabSz="457200" rtl="0" eaLnBrk="0" fontAlgn="base" hangingPunct="0">
        <a:spcBef>
          <a:spcPct val="0"/>
        </a:spcBef>
        <a:spcAft>
          <a:spcPct val="0"/>
        </a:spcAft>
        <a:defRPr sz="4000" b="1">
          <a:solidFill>
            <a:srgbClr val="25AAC3"/>
          </a:solidFill>
          <a:latin typeface="Trebuchet MS" pitchFamily="34" charset="0"/>
        </a:defRPr>
      </a:lvl4pPr>
      <a:lvl5pPr algn="l" defTabSz="457200" rtl="0" eaLnBrk="0" fontAlgn="base" hangingPunct="0">
        <a:spcBef>
          <a:spcPct val="0"/>
        </a:spcBef>
        <a:spcAft>
          <a:spcPct val="0"/>
        </a:spcAft>
        <a:defRPr sz="4000" b="1">
          <a:solidFill>
            <a:srgbClr val="25AAC3"/>
          </a:solidFill>
          <a:latin typeface="Trebuchet MS" pitchFamily="34" charset="0"/>
        </a:defRPr>
      </a:lvl5pPr>
      <a:lvl6pPr marL="457200" algn="l" defTabSz="457200" rtl="0" fontAlgn="base">
        <a:spcBef>
          <a:spcPct val="0"/>
        </a:spcBef>
        <a:spcAft>
          <a:spcPct val="0"/>
        </a:spcAft>
        <a:defRPr sz="4000" b="1">
          <a:solidFill>
            <a:srgbClr val="25AAC3"/>
          </a:solidFill>
          <a:latin typeface="Trebuchet MS" pitchFamily="34" charset="0"/>
        </a:defRPr>
      </a:lvl6pPr>
      <a:lvl7pPr marL="914400" algn="l" defTabSz="457200" rtl="0" fontAlgn="base">
        <a:spcBef>
          <a:spcPct val="0"/>
        </a:spcBef>
        <a:spcAft>
          <a:spcPct val="0"/>
        </a:spcAft>
        <a:defRPr sz="4000" b="1">
          <a:solidFill>
            <a:srgbClr val="25AAC3"/>
          </a:solidFill>
          <a:latin typeface="Trebuchet MS" pitchFamily="34" charset="0"/>
        </a:defRPr>
      </a:lvl7pPr>
      <a:lvl8pPr marL="1371600" algn="l" defTabSz="457200" rtl="0" fontAlgn="base">
        <a:spcBef>
          <a:spcPct val="0"/>
        </a:spcBef>
        <a:spcAft>
          <a:spcPct val="0"/>
        </a:spcAft>
        <a:defRPr sz="4000" b="1">
          <a:solidFill>
            <a:srgbClr val="25AAC3"/>
          </a:solidFill>
          <a:latin typeface="Trebuchet MS" pitchFamily="34" charset="0"/>
        </a:defRPr>
      </a:lvl8pPr>
      <a:lvl9pPr marL="1828800" algn="l" defTabSz="457200" rtl="0" fontAlgn="base">
        <a:spcBef>
          <a:spcPct val="0"/>
        </a:spcBef>
        <a:spcAft>
          <a:spcPct val="0"/>
        </a:spcAft>
        <a:defRPr sz="4000" b="1">
          <a:solidFill>
            <a:srgbClr val="25AAC3"/>
          </a:solidFill>
          <a:latin typeface="Trebuchet MS"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254061"/>
          </a:solidFill>
          <a:latin typeface="Trebuchet MS" pitchFamily="34" charset="0"/>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rgbClr val="254061"/>
          </a:solidFill>
          <a:latin typeface="Trebuchet MS" pitchFamily="34" charset="0"/>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254061"/>
          </a:solidFill>
          <a:latin typeface="Trebuchet MS" pitchFamily="34"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254061"/>
          </a:solidFill>
          <a:latin typeface="Trebuchet MS" pitchFamily="34" charset="0"/>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254061"/>
          </a:solidFill>
          <a:latin typeface="Trebuchet M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L-small.png"/>
          <p:cNvPicPr>
            <a:picLocks noChangeAspect="1"/>
          </p:cNvPicPr>
          <p:nvPr/>
        </p:nvPicPr>
        <p:blipFill>
          <a:blip r:embed="rId3" cstate="print"/>
          <a:stretch>
            <a:fillRect/>
          </a:stretch>
        </p:blipFill>
        <p:spPr>
          <a:xfrm>
            <a:off x="0" y="4832942"/>
            <a:ext cx="4129106" cy="2025057"/>
          </a:xfrm>
          <a:prstGeom prst="rect">
            <a:avLst/>
          </a:prstGeom>
        </p:spPr>
      </p:pic>
      <p:pic>
        <p:nvPicPr>
          <p:cNvPr id="5" name="Picture 4" descr="UR.png"/>
          <p:cNvPicPr>
            <a:picLocks noChangeAspect="1"/>
          </p:cNvPicPr>
          <p:nvPr/>
        </p:nvPicPr>
        <p:blipFill>
          <a:blip r:embed="rId4" cstate="print"/>
          <a:stretch>
            <a:fillRect/>
          </a:stretch>
        </p:blipFill>
        <p:spPr>
          <a:xfrm>
            <a:off x="4434995" y="0"/>
            <a:ext cx="4709006" cy="1930400"/>
          </a:xfrm>
          <a:prstGeom prst="rect">
            <a:avLst/>
          </a:prstGeom>
        </p:spPr>
      </p:pic>
      <p:sp>
        <p:nvSpPr>
          <p:cNvPr id="13" name="Title 1"/>
          <p:cNvSpPr txBox="1">
            <a:spLocks/>
          </p:cNvSpPr>
          <p:nvPr/>
        </p:nvSpPr>
        <p:spPr>
          <a:xfrm>
            <a:off x="1485900" y="1435100"/>
            <a:ext cx="3225800" cy="584200"/>
          </a:xfrm>
          <a:prstGeom prst="rect">
            <a:avLst/>
          </a:prstGeom>
        </p:spPr>
        <p:txBody>
          <a:bodyPr anchor="t" anchorCtr="0">
            <a:noAutofit/>
          </a:bodyPr>
          <a:lstStyle>
            <a:lvl1pPr algn="l">
              <a:lnSpc>
                <a:spcPct val="80000"/>
              </a:lnSpc>
              <a:buFont typeface="Arial"/>
              <a:buNone/>
              <a:defRPr sz="3600" b="1" i="0" u="none" kern="700" spc="-50">
                <a:solidFill>
                  <a:srgbClr val="24366A"/>
                </a:solidFill>
                <a:latin typeface="Trebuchet MS"/>
                <a:cs typeface="Trebuchet MS"/>
              </a:defRPr>
            </a:lvl1pPr>
          </a:lstStyle>
          <a:p>
            <a:pPr marL="0" marR="0" lvl="0" indent="0" defTabSz="457200" rtl="0" eaLnBrk="1" fontAlgn="auto" latinLnBrk="0" hangingPunct="1">
              <a:lnSpc>
                <a:spcPct val="80000"/>
              </a:lnSpc>
              <a:spcBef>
                <a:spcPct val="0"/>
              </a:spcBef>
              <a:spcAft>
                <a:spcPts val="0"/>
              </a:spcAft>
              <a:buClrTx/>
              <a:buSzTx/>
              <a:buFont typeface="Arial"/>
              <a:buNone/>
              <a:tabLst/>
              <a:defRPr/>
            </a:pPr>
            <a:endParaRPr kumimoji="0" lang="en-US" sz="2400" b="1" i="0" u="none" strike="noStrike" kern="700" cap="none" spc="-50" normalizeH="0" baseline="0" noProof="0" dirty="0">
              <a:ln>
                <a:noFill/>
              </a:ln>
              <a:solidFill>
                <a:schemeClr val="bg1">
                  <a:lumMod val="50000"/>
                </a:schemeClr>
              </a:solidFill>
              <a:effectLst/>
              <a:uLnTx/>
              <a:uFillTx/>
              <a:latin typeface="Trebuchet MS"/>
              <a:ea typeface="+mj-ea"/>
              <a:cs typeface="Trebuchet MS"/>
            </a:endParaRPr>
          </a:p>
        </p:txBody>
      </p:sp>
      <p:grpSp>
        <p:nvGrpSpPr>
          <p:cNvPr id="2" name="Group 14"/>
          <p:cNvGrpSpPr/>
          <p:nvPr/>
        </p:nvGrpSpPr>
        <p:grpSpPr>
          <a:xfrm>
            <a:off x="990600" y="1676400"/>
            <a:ext cx="5943600" cy="2935288"/>
            <a:chOff x="1524000" y="1752600"/>
            <a:chExt cx="6705600" cy="2935288"/>
          </a:xfrm>
        </p:grpSpPr>
        <p:sp>
          <p:nvSpPr>
            <p:cNvPr id="6" name="Title 1"/>
            <p:cNvSpPr txBox="1">
              <a:spLocks/>
            </p:cNvSpPr>
            <p:nvPr/>
          </p:nvSpPr>
          <p:spPr>
            <a:xfrm>
              <a:off x="1524000" y="1752600"/>
              <a:ext cx="6705600" cy="2781300"/>
            </a:xfrm>
            <a:prstGeom prst="rect">
              <a:avLst/>
            </a:prstGeom>
          </p:spPr>
          <p:txBody>
            <a:bodyPr anchor="ctr" anchorCtr="0">
              <a:noAutofit/>
            </a:bodyPr>
            <a:lstStyle>
              <a:lvl1pPr algn="l">
                <a:lnSpc>
                  <a:spcPct val="80000"/>
                </a:lnSpc>
                <a:buFont typeface="Arial"/>
                <a:buNone/>
                <a:defRPr sz="3600" b="1" i="0" u="none" kern="700" spc="-50">
                  <a:solidFill>
                    <a:srgbClr val="24366A"/>
                  </a:solidFill>
                  <a:latin typeface="Trebuchet MS"/>
                  <a:cs typeface="Trebuchet MS"/>
                </a:defRPr>
              </a:lvl1pPr>
            </a:lstStyle>
            <a:p>
              <a:pPr defTabSz="457200" fontAlgn="auto">
                <a:spcAft>
                  <a:spcPts val="0"/>
                </a:spcAft>
                <a:defRPr/>
              </a:pPr>
              <a:endParaRPr lang="en-US" sz="3200" dirty="0" smtClean="0"/>
            </a:p>
            <a:p>
              <a:pPr defTabSz="457200" fontAlgn="auto">
                <a:spcAft>
                  <a:spcPts val="0"/>
                </a:spcAft>
                <a:defRPr/>
              </a:pPr>
              <a:endParaRPr lang="en-US" sz="3200" dirty="0" smtClean="0"/>
            </a:p>
            <a:p>
              <a:pPr defTabSz="457200" fontAlgn="auto">
                <a:spcAft>
                  <a:spcPts val="0"/>
                </a:spcAft>
                <a:defRPr/>
              </a:pPr>
              <a:endParaRPr lang="en-US" sz="3200" dirty="0" smtClean="0"/>
            </a:p>
            <a:p>
              <a:pPr defTabSz="457200" fontAlgn="auto">
                <a:spcAft>
                  <a:spcPts val="0"/>
                </a:spcAft>
                <a:defRPr/>
              </a:pPr>
              <a:r>
                <a:rPr lang="en-US" sz="3200" dirty="0" smtClean="0"/>
                <a:t>Unit 2: Hazard Communication </a:t>
              </a:r>
              <a:br>
                <a:rPr lang="en-US" sz="3200" dirty="0" smtClean="0"/>
              </a:br>
              <a:endParaRPr lang="en-US" sz="3200" dirty="0" smtClean="0"/>
            </a:p>
            <a:p>
              <a:pPr defTabSz="457200" fontAlgn="auto">
                <a:spcAft>
                  <a:spcPts val="0"/>
                </a:spcAft>
                <a:defRPr/>
              </a:pPr>
              <a:r>
                <a:rPr lang="en-US" sz="3200" dirty="0" smtClean="0"/>
                <a:t>Safety Data Sheet (SDS) and Warning Labels</a:t>
              </a:r>
            </a:p>
            <a:p>
              <a:pPr lvl="0" defTabSz="457200" fontAlgn="auto">
                <a:spcAft>
                  <a:spcPts val="0"/>
                </a:spcAft>
                <a:defRPr/>
              </a:pPr>
              <a:r>
                <a:rPr lang="en-US" sz="3200" dirty="0" smtClean="0"/>
                <a:t>  </a:t>
              </a:r>
            </a:p>
            <a:p>
              <a:pPr lvl="0" defTabSz="457200" fontAlgn="auto">
                <a:spcAft>
                  <a:spcPts val="0"/>
                </a:spcAft>
                <a:defRPr/>
              </a:pPr>
              <a:endParaRPr lang="en-US" sz="3200" dirty="0" smtClean="0"/>
            </a:p>
          </p:txBody>
        </p:sp>
        <p:cxnSp>
          <p:nvCxnSpPr>
            <p:cNvPr id="7" name="Straight Connector 6"/>
            <p:cNvCxnSpPr/>
            <p:nvPr/>
          </p:nvCxnSpPr>
          <p:spPr>
            <a:xfrm rot="10800000">
              <a:off x="1549400" y="2081212"/>
              <a:ext cx="5829300" cy="1588"/>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0800000">
              <a:off x="1549400" y="4686300"/>
              <a:ext cx="5829300" cy="1588"/>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Hpalfrey\Desktop\CPI Logo.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324600" y="6071784"/>
            <a:ext cx="2590800" cy="5699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Daniel\Desktop\LP Training Slide Development\ideas for LP image for units\205Generic kit sketch.jpg"/>
          <p:cNvPicPr>
            <a:picLocks noChangeAspect="1" noChangeArrowheads="1"/>
          </p:cNvPicPr>
          <p:nvPr/>
        </p:nvPicPr>
        <p:blipFill>
          <a:blip r:embed="rId6" cstate="print"/>
          <a:srcRect/>
          <a:stretch>
            <a:fillRect/>
          </a:stretch>
        </p:blipFill>
        <p:spPr bwMode="auto">
          <a:xfrm>
            <a:off x="6934200" y="2514600"/>
            <a:ext cx="1514856" cy="153314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5"/>
          <p:cNvSpPr>
            <a:spLocks noGrp="1"/>
          </p:cNvSpPr>
          <p:nvPr>
            <p:ph type="title"/>
          </p:nvPr>
        </p:nvSpPr>
        <p:spPr>
          <a:xfrm>
            <a:off x="457200" y="217488"/>
            <a:ext cx="7162800" cy="1143000"/>
          </a:xfrm>
        </p:spPr>
        <p:txBody>
          <a:bodyPr>
            <a:normAutofit fontScale="90000"/>
          </a:bodyPr>
          <a:lstStyle/>
          <a:p>
            <a:pPr eaLnBrk="1" fontAlgn="auto" hangingPunct="1">
              <a:spcAft>
                <a:spcPts val="0"/>
              </a:spcAft>
              <a:defRPr/>
            </a:pPr>
            <a:r>
              <a:rPr lang="en-US" dirty="0" smtClean="0"/>
              <a:t>Where is chemical safety information found on low pressure SPF products? </a:t>
            </a:r>
          </a:p>
        </p:txBody>
      </p:sp>
      <p:sp>
        <p:nvSpPr>
          <p:cNvPr id="10242" name="Rectangle 3"/>
          <p:cNvSpPr>
            <a:spLocks noGrp="1" noChangeArrowheads="1"/>
          </p:cNvSpPr>
          <p:nvPr>
            <p:ph idx="1"/>
          </p:nvPr>
        </p:nvSpPr>
        <p:spPr>
          <a:xfrm>
            <a:off x="457200" y="1524000"/>
            <a:ext cx="8229600" cy="4343400"/>
          </a:xfrm>
        </p:spPr>
        <p:txBody>
          <a:bodyPr>
            <a:noAutofit/>
          </a:bodyPr>
          <a:lstStyle/>
          <a:p>
            <a:pPr indent="0" eaLnBrk="1" fontAlgn="auto" hangingPunct="1">
              <a:buFont typeface="Arial"/>
              <a:buNone/>
              <a:defRPr/>
            </a:pPr>
            <a:r>
              <a:rPr lang="en-US" sz="2000" dirty="0" smtClean="0">
                <a:solidFill>
                  <a:srgbClr val="093678"/>
                </a:solidFill>
              </a:rPr>
              <a:t>Chemical safety information may be found in several places.</a:t>
            </a:r>
          </a:p>
          <a:p>
            <a:pPr marL="231775" indent="-231775" eaLnBrk="1" fontAlgn="auto" hangingPunct="1">
              <a:defRPr/>
            </a:pPr>
            <a:r>
              <a:rPr lang="en-US" sz="2000" dirty="0" smtClean="0">
                <a:solidFill>
                  <a:srgbClr val="093678"/>
                </a:solidFill>
              </a:rPr>
              <a:t>Labels/instructions may be found:</a:t>
            </a:r>
          </a:p>
          <a:p>
            <a:pPr marL="231775" indent="-231775" eaLnBrk="1" fontAlgn="auto" hangingPunct="1">
              <a:buFont typeface="Arial" pitchFamily="34" charset="0"/>
              <a:buChar char="•"/>
              <a:defRPr/>
            </a:pPr>
            <a:r>
              <a:rPr lang="en-US" sz="2000" b="0" dirty="0" smtClean="0">
                <a:solidFill>
                  <a:srgbClr val="093678"/>
                </a:solidFill>
              </a:rPr>
              <a:t>Directly on chemical tanks or cylinders</a:t>
            </a:r>
          </a:p>
          <a:p>
            <a:pPr marL="231775" indent="-231775" eaLnBrk="1" fontAlgn="auto" hangingPunct="1">
              <a:buFont typeface="Arial" pitchFamily="34" charset="0"/>
              <a:buChar char="•"/>
              <a:defRPr/>
            </a:pPr>
            <a:r>
              <a:rPr lang="en-US" sz="2000" b="0" dirty="0" smtClean="0">
                <a:solidFill>
                  <a:srgbClr val="093678"/>
                </a:solidFill>
              </a:rPr>
              <a:t>In or on the shipping box or package</a:t>
            </a:r>
          </a:p>
          <a:p>
            <a:pPr marL="231775" indent="-231775" eaLnBrk="1" fontAlgn="auto" hangingPunct="1">
              <a:buFont typeface="Arial" pitchFamily="34" charset="0"/>
              <a:buChar char="•"/>
              <a:defRPr/>
            </a:pPr>
            <a:r>
              <a:rPr lang="en-US" sz="2000" b="0" dirty="0" smtClean="0">
                <a:solidFill>
                  <a:srgbClr val="093678"/>
                </a:solidFill>
              </a:rPr>
              <a:t>Online </a:t>
            </a:r>
            <a:r>
              <a:rPr lang="en-US" sz="2000" b="0" i="1" dirty="0" smtClean="0">
                <a:solidFill>
                  <a:srgbClr val="093678"/>
                </a:solidFill>
              </a:rPr>
              <a:t>(accessed with mobile/internet devices on the jobsite)</a:t>
            </a:r>
          </a:p>
          <a:p>
            <a:pPr marL="231775" indent="-231775" eaLnBrk="1" fontAlgn="auto" hangingPunct="1">
              <a:defRPr/>
            </a:pPr>
            <a:r>
              <a:rPr lang="en-US" sz="2000" dirty="0" smtClean="0">
                <a:solidFill>
                  <a:srgbClr val="093678"/>
                </a:solidFill>
              </a:rPr>
              <a:t>Safety Data Sheets may be found in several places: </a:t>
            </a:r>
          </a:p>
          <a:p>
            <a:pPr marL="231775" indent="-231775" eaLnBrk="1" fontAlgn="auto" hangingPunct="1">
              <a:buFont typeface="Arial" pitchFamily="34" charset="0"/>
              <a:buChar char="•"/>
              <a:defRPr/>
            </a:pPr>
            <a:r>
              <a:rPr lang="en-US" sz="2000" b="0" dirty="0" smtClean="0">
                <a:solidFill>
                  <a:srgbClr val="093678"/>
                </a:solidFill>
              </a:rPr>
              <a:t>With the product package/SPF kit box</a:t>
            </a:r>
          </a:p>
          <a:p>
            <a:pPr marL="231775" indent="-231775" eaLnBrk="1" fontAlgn="auto" hangingPunct="1">
              <a:buFont typeface="Arial" pitchFamily="34" charset="0"/>
              <a:buChar char="•"/>
              <a:defRPr/>
            </a:pPr>
            <a:r>
              <a:rPr lang="en-US" sz="2000" b="0" dirty="0" smtClean="0">
                <a:solidFill>
                  <a:srgbClr val="093678"/>
                </a:solidFill>
              </a:rPr>
              <a:t>In an SDS binder on the jobsite</a:t>
            </a:r>
          </a:p>
          <a:p>
            <a:pPr marL="231775" indent="-231775" eaLnBrk="1" fontAlgn="auto" hangingPunct="1">
              <a:buFont typeface="Arial" pitchFamily="34" charset="0"/>
              <a:buChar char="•"/>
              <a:defRPr/>
            </a:pPr>
            <a:r>
              <a:rPr lang="en-US" sz="2000" b="0" dirty="0" smtClean="0">
                <a:solidFill>
                  <a:srgbClr val="093678"/>
                </a:solidFill>
              </a:rPr>
              <a:t>Online</a:t>
            </a:r>
          </a:p>
        </p:txBody>
      </p:sp>
      <p:pic>
        <p:nvPicPr>
          <p:cNvPr id="5" name="Picture 4" descr="Image 018.jpg"/>
          <p:cNvPicPr>
            <a:picLocks noChangeAspect="1"/>
          </p:cNvPicPr>
          <p:nvPr/>
        </p:nvPicPr>
        <p:blipFill>
          <a:blip r:embed="rId3" cstate="print"/>
          <a:srcRect/>
          <a:stretch>
            <a:fillRect/>
          </a:stretch>
        </p:blipFill>
        <p:spPr bwMode="auto">
          <a:xfrm rot="-729107">
            <a:off x="6781536" y="4154606"/>
            <a:ext cx="1416838" cy="1722576"/>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l="26250" t="7200" r="1500" b="10800"/>
          <a:stretch>
            <a:fillRect/>
          </a:stretch>
        </p:blipFill>
        <p:spPr bwMode="auto">
          <a:xfrm>
            <a:off x="6248400" y="2057400"/>
            <a:ext cx="2057400" cy="1459398"/>
          </a:xfrm>
          <a:prstGeom prst="rect">
            <a:avLst/>
          </a:prstGeom>
          <a:noFill/>
          <a:ln w="9525">
            <a:noFill/>
            <a:miter lim="800000"/>
            <a:headEnd/>
            <a:tailEnd/>
          </a:ln>
          <a:effectLst>
            <a:outerShdw blurRad="190500" dist="38100" dir="2700000" sx="106000" sy="106000" algn="tl" rotWithShape="0">
              <a:prstClr val="black">
                <a:alpha val="20000"/>
              </a:prst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5"/>
          <p:cNvSpPr>
            <a:spLocks noGrp="1"/>
          </p:cNvSpPr>
          <p:nvPr>
            <p:ph type="title"/>
          </p:nvPr>
        </p:nvSpPr>
        <p:spPr>
          <a:xfrm>
            <a:off x="457200" y="381000"/>
            <a:ext cx="8229600" cy="1143000"/>
          </a:xfrm>
        </p:spPr>
        <p:txBody>
          <a:bodyPr>
            <a:normAutofit fontScale="90000"/>
          </a:bodyPr>
          <a:lstStyle/>
          <a:p>
            <a:pPr eaLnBrk="1" fontAlgn="auto" hangingPunct="1">
              <a:spcAft>
                <a:spcPts val="0"/>
              </a:spcAft>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OSHA Hazard Communication Standard –</a:t>
            </a:r>
            <a:br>
              <a:rPr lang="en-US" dirty="0" smtClean="0"/>
            </a:br>
            <a:r>
              <a:rPr lang="en-US" dirty="0" smtClean="0"/>
              <a:t>Employee Training  </a:t>
            </a:r>
            <a:r>
              <a:rPr lang="en-US" sz="3200" dirty="0" smtClean="0"/>
              <a:t/>
            </a:r>
            <a:br>
              <a:rPr lang="en-US" sz="3200" dirty="0" smtClean="0"/>
            </a:br>
            <a:endParaRPr lang="en-US" sz="3200" dirty="0" smtClean="0"/>
          </a:p>
        </p:txBody>
      </p:sp>
      <p:sp>
        <p:nvSpPr>
          <p:cNvPr id="11266" name="Rectangle 3"/>
          <p:cNvSpPr>
            <a:spLocks noGrp="1" noChangeArrowheads="1"/>
          </p:cNvSpPr>
          <p:nvPr>
            <p:ph idx="1"/>
          </p:nvPr>
        </p:nvSpPr>
        <p:spPr>
          <a:xfrm>
            <a:off x="457200" y="1524000"/>
            <a:ext cx="8382000" cy="4876800"/>
          </a:xfrm>
        </p:spPr>
        <p:txBody>
          <a:bodyPr>
            <a:normAutofit/>
          </a:bodyPr>
          <a:lstStyle/>
          <a:p>
            <a:pPr indent="0" eaLnBrk="1" fontAlgn="auto" hangingPunct="1">
              <a:buFont typeface="Arial"/>
              <a:buNone/>
              <a:defRPr/>
            </a:pPr>
            <a:r>
              <a:rPr lang="en-US" sz="2000" dirty="0" smtClean="0">
                <a:solidFill>
                  <a:srgbClr val="093678"/>
                </a:solidFill>
              </a:rPr>
              <a:t>The </a:t>
            </a:r>
            <a:r>
              <a:rPr lang="en-US" sz="2000" dirty="0">
                <a:solidFill>
                  <a:srgbClr val="093678"/>
                </a:solidFill>
              </a:rPr>
              <a:t>OSHA Hazard Communication </a:t>
            </a:r>
            <a:r>
              <a:rPr lang="en-US" sz="2000" dirty="0" smtClean="0">
                <a:solidFill>
                  <a:srgbClr val="093678"/>
                </a:solidFill>
              </a:rPr>
              <a:t>Standard requires employers to </a:t>
            </a:r>
            <a:r>
              <a:rPr lang="en-US" sz="2000" dirty="0">
                <a:solidFill>
                  <a:srgbClr val="093678"/>
                </a:solidFill>
              </a:rPr>
              <a:t>provide Hazard Communication training BEFORE </a:t>
            </a:r>
            <a:r>
              <a:rPr lang="en-US" sz="2000" dirty="0" smtClean="0">
                <a:solidFill>
                  <a:srgbClr val="093678"/>
                </a:solidFill>
              </a:rPr>
              <a:t>employees start </a:t>
            </a:r>
            <a:r>
              <a:rPr lang="en-US" sz="2000" dirty="0">
                <a:solidFill>
                  <a:srgbClr val="093678"/>
                </a:solidFill>
              </a:rPr>
              <a:t>work.</a:t>
            </a:r>
          </a:p>
          <a:p>
            <a:pPr indent="0" eaLnBrk="1" fontAlgn="auto" hangingPunct="1">
              <a:buFont typeface="Arial"/>
              <a:buNone/>
              <a:defRPr/>
            </a:pPr>
            <a:r>
              <a:rPr lang="en-US" sz="2000" b="0" dirty="0" smtClean="0">
                <a:solidFill>
                  <a:srgbClr val="093678"/>
                </a:solidFill>
              </a:rPr>
              <a:t>OSHA requires that training be understandable, allow for questions and typically include:</a:t>
            </a:r>
          </a:p>
          <a:p>
            <a:pPr marL="342900" eaLnBrk="1" fontAlgn="auto" hangingPunct="1">
              <a:buFont typeface="Arial" pitchFamily="34" charset="0"/>
              <a:buChar char="•"/>
              <a:defRPr/>
            </a:pPr>
            <a:r>
              <a:rPr lang="en-US" sz="2000" b="0" dirty="0" smtClean="0">
                <a:solidFill>
                  <a:srgbClr val="093678"/>
                </a:solidFill>
              </a:rPr>
              <a:t>Information on any hazardous chemicals</a:t>
            </a:r>
          </a:p>
          <a:p>
            <a:pPr marL="342900" eaLnBrk="1" fontAlgn="auto" hangingPunct="1">
              <a:buFont typeface="Arial" pitchFamily="34" charset="0"/>
              <a:buChar char="•"/>
              <a:defRPr/>
            </a:pPr>
            <a:r>
              <a:rPr lang="en-US" sz="2000" b="0" dirty="0" smtClean="0">
                <a:solidFill>
                  <a:srgbClr val="093678"/>
                </a:solidFill>
              </a:rPr>
              <a:t>Ways to reduce potential for chemical exposure</a:t>
            </a:r>
          </a:p>
          <a:p>
            <a:pPr marL="342900" eaLnBrk="1" fontAlgn="auto" hangingPunct="1">
              <a:buFont typeface="Arial" pitchFamily="34" charset="0"/>
              <a:buChar char="•"/>
              <a:defRPr/>
            </a:pPr>
            <a:r>
              <a:rPr lang="en-US" sz="2000" b="0" dirty="0" smtClean="0">
                <a:solidFill>
                  <a:srgbClr val="093678"/>
                </a:solidFill>
              </a:rPr>
              <a:t>How to read product labels and Safety Data Sheets (SDSs)</a:t>
            </a:r>
          </a:p>
          <a:p>
            <a:pPr marL="342900" eaLnBrk="1" fontAlgn="auto" hangingPunct="1">
              <a:buFont typeface="Arial" pitchFamily="34" charset="0"/>
              <a:buChar char="•"/>
              <a:defRPr/>
            </a:pPr>
            <a:r>
              <a:rPr lang="en-US" sz="2000" b="0" dirty="0" smtClean="0">
                <a:solidFill>
                  <a:srgbClr val="093678"/>
                </a:solidFill>
              </a:rPr>
              <a:t>Job-site information such as good work practices, protective equipment to be used, and emergency procedures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17488"/>
            <a:ext cx="7162800" cy="1143000"/>
          </a:xfrm>
        </p:spPr>
        <p:txBody>
          <a:bodyPr lIns="91599" tIns="45048" rIns="91599" bIns="45048"/>
          <a:lstStyle/>
          <a:p>
            <a:pPr defTabSz="966788" eaLnBrk="1" fontAlgn="auto" hangingPunct="1">
              <a:spcAft>
                <a:spcPts val="0"/>
              </a:spcAft>
              <a:defRPr/>
            </a:pPr>
            <a:r>
              <a:rPr lang="en-US" dirty="0" smtClean="0"/>
              <a:t>Unit 2 Summary</a:t>
            </a:r>
          </a:p>
        </p:txBody>
      </p:sp>
      <p:sp>
        <p:nvSpPr>
          <p:cNvPr id="16388" name="TextBox 4"/>
          <p:cNvSpPr txBox="1">
            <a:spLocks noChangeArrowheads="1"/>
          </p:cNvSpPr>
          <p:nvPr/>
        </p:nvSpPr>
        <p:spPr bwMode="auto">
          <a:xfrm>
            <a:off x="762000" y="1752600"/>
            <a:ext cx="7473950" cy="2677656"/>
          </a:xfrm>
          <a:prstGeom prst="rect">
            <a:avLst/>
          </a:prstGeom>
          <a:noFill/>
          <a:ln w="9525">
            <a:noFill/>
            <a:miter lim="800000"/>
            <a:headEnd/>
            <a:tailEnd/>
          </a:ln>
        </p:spPr>
        <p:txBody>
          <a:bodyPr>
            <a:spAutoFit/>
          </a:bodyPr>
          <a:lstStyle/>
          <a:p>
            <a:pPr>
              <a:defRPr/>
            </a:pPr>
            <a:r>
              <a:rPr lang="en-US" sz="2800" dirty="0" smtClean="0">
                <a:solidFill>
                  <a:srgbClr val="093678"/>
                </a:solidFill>
                <a:latin typeface="Trebuchet MS" pitchFamily="34" charset="0"/>
                <a:cs typeface="+mn-cs"/>
              </a:rPr>
              <a:t>In </a:t>
            </a:r>
            <a:r>
              <a:rPr lang="en-US" sz="2800" dirty="0">
                <a:solidFill>
                  <a:srgbClr val="093678"/>
                </a:solidFill>
                <a:latin typeface="Trebuchet MS" pitchFamily="34" charset="0"/>
                <a:cs typeface="+mn-cs"/>
              </a:rPr>
              <a:t>this </a:t>
            </a:r>
            <a:r>
              <a:rPr lang="en-US" sz="2800" dirty="0" smtClean="0">
                <a:solidFill>
                  <a:srgbClr val="093678"/>
                </a:solidFill>
                <a:latin typeface="Trebuchet MS" pitchFamily="34" charset="0"/>
                <a:cs typeface="+mn-cs"/>
              </a:rPr>
              <a:t>unit, </a:t>
            </a:r>
            <a:r>
              <a:rPr lang="en-US" sz="2800" dirty="0">
                <a:solidFill>
                  <a:srgbClr val="093678"/>
                </a:solidFill>
                <a:latin typeface="Trebuchet MS" pitchFamily="34" charset="0"/>
                <a:cs typeface="+mn-cs"/>
              </a:rPr>
              <a:t>you learned about</a:t>
            </a:r>
            <a:r>
              <a:rPr lang="en-US" sz="2800" dirty="0" smtClean="0">
                <a:solidFill>
                  <a:srgbClr val="093678"/>
                </a:solidFill>
                <a:latin typeface="Trebuchet MS" pitchFamily="34" charset="0"/>
                <a:cs typeface="+mn-cs"/>
              </a:rPr>
              <a:t>:</a:t>
            </a:r>
          </a:p>
          <a:p>
            <a:pPr>
              <a:defRPr/>
            </a:pPr>
            <a:endParaRPr lang="en-US" sz="2800" dirty="0">
              <a:solidFill>
                <a:srgbClr val="093678"/>
              </a:solidFill>
              <a:latin typeface="Trebuchet MS" pitchFamily="34" charset="0"/>
              <a:cs typeface="+mn-cs"/>
            </a:endParaRPr>
          </a:p>
          <a:p>
            <a:pPr marL="457200" indent="-457200">
              <a:buFont typeface="Arial" pitchFamily="34" charset="0"/>
              <a:buChar char="•"/>
              <a:defRPr/>
            </a:pPr>
            <a:r>
              <a:rPr lang="en-US" sz="2800" dirty="0" smtClean="0">
                <a:solidFill>
                  <a:srgbClr val="093678"/>
                </a:solidFill>
                <a:latin typeface="Trebuchet MS" pitchFamily="34" charset="0"/>
                <a:cs typeface="+mn-cs"/>
              </a:rPr>
              <a:t>Hazard Communication</a:t>
            </a:r>
          </a:p>
          <a:p>
            <a:pPr marL="457200" indent="-457200">
              <a:buFont typeface="Arial" pitchFamily="34" charset="0"/>
              <a:buChar char="•"/>
              <a:defRPr/>
            </a:pPr>
            <a:r>
              <a:rPr lang="en-US" sz="2800" dirty="0" smtClean="0">
                <a:solidFill>
                  <a:srgbClr val="093678"/>
                </a:solidFill>
                <a:latin typeface="Trebuchet MS" pitchFamily="34" charset="0"/>
                <a:cs typeface="+mn-cs"/>
              </a:rPr>
              <a:t>Product labels and instructions</a:t>
            </a:r>
          </a:p>
          <a:p>
            <a:pPr marL="457200" indent="-457200">
              <a:buFont typeface="Arial" pitchFamily="34" charset="0"/>
              <a:buChar char="•"/>
              <a:defRPr/>
            </a:pPr>
            <a:r>
              <a:rPr lang="en-US" sz="2800" dirty="0" smtClean="0">
                <a:solidFill>
                  <a:srgbClr val="093678"/>
                </a:solidFill>
                <a:latin typeface="Trebuchet MS" pitchFamily="34" charset="0"/>
                <a:cs typeface="+mn-cs"/>
              </a:rPr>
              <a:t>Safety Data Sheets </a:t>
            </a:r>
          </a:p>
          <a:p>
            <a:pPr marL="457200" indent="-457200">
              <a:buFont typeface="Arial" pitchFamily="34" charset="0"/>
              <a:buChar char="•"/>
              <a:defRPr/>
            </a:pPr>
            <a:r>
              <a:rPr lang="en-US" sz="2800" dirty="0" smtClean="0">
                <a:solidFill>
                  <a:srgbClr val="093678"/>
                </a:solidFill>
                <a:latin typeface="Trebuchet MS" pitchFamily="34" charset="0"/>
                <a:cs typeface="+mn-cs"/>
              </a:rPr>
              <a:t>Training </a:t>
            </a:r>
            <a:endParaRPr lang="en-US" sz="2800" dirty="0">
              <a:solidFill>
                <a:srgbClr val="093678"/>
              </a:solidFill>
              <a:latin typeface="Trebuchet MS" pitchFamily="34" charset="0"/>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17488"/>
            <a:ext cx="7162800" cy="1143000"/>
          </a:xfrm>
        </p:spPr>
        <p:txBody>
          <a:bodyPr lIns="91599" tIns="45048" rIns="91599" bIns="45048"/>
          <a:lstStyle/>
          <a:p>
            <a:pPr defTabSz="966788" eaLnBrk="1" fontAlgn="auto" hangingPunct="1">
              <a:spcAft>
                <a:spcPts val="0"/>
              </a:spcAft>
              <a:defRPr/>
            </a:pPr>
            <a:r>
              <a:rPr lang="en-US" dirty="0" smtClean="0"/>
              <a:t>Unit 2 Review</a:t>
            </a:r>
          </a:p>
        </p:txBody>
      </p:sp>
      <p:graphicFrame>
        <p:nvGraphicFramePr>
          <p:cNvPr id="3" name="Diagram 2"/>
          <p:cNvGraphicFramePr/>
          <p:nvPr/>
        </p:nvGraphicFramePr>
        <p:xfrm>
          <a:off x="838200" y="1600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bwMode="auto">
          <a:prstGeom prst="rect">
            <a:avLst/>
          </a:prstGeom>
          <a:noFill/>
          <a:ln>
            <a:miter lim="800000"/>
            <a:headEnd/>
            <a:tailEnd/>
          </a:ln>
        </p:spPr>
        <p:txBody>
          <a:bodyPr/>
          <a:lstStyle/>
          <a:p>
            <a:r>
              <a:rPr lang="en-US" sz="2800" dirty="0" smtClean="0">
                <a:solidFill>
                  <a:srgbClr val="093678"/>
                </a:solidFill>
              </a:rPr>
              <a:t>Unit 2: Q1 Debrief</a:t>
            </a:r>
          </a:p>
        </p:txBody>
      </p:sp>
      <p:sp>
        <p:nvSpPr>
          <p:cNvPr id="39939" name="Content Placeholder 2"/>
          <p:cNvSpPr>
            <a:spLocks noGrp="1"/>
          </p:cNvSpPr>
          <p:nvPr>
            <p:ph idx="1"/>
          </p:nvPr>
        </p:nvSpPr>
        <p:spPr/>
        <p:txBody>
          <a:bodyPr/>
          <a:lstStyle/>
          <a:p>
            <a:pPr marL="0" indent="0" fontAlgn="auto">
              <a:spcAft>
                <a:spcPts val="0"/>
              </a:spcAft>
              <a:buFont typeface="Wingdings" pitchFamily="2" charset="2"/>
              <a:buNone/>
              <a:defRPr/>
            </a:pPr>
            <a:r>
              <a:rPr lang="en-US" sz="2000" dirty="0" smtClean="0">
                <a:solidFill>
                  <a:srgbClr val="093678"/>
                </a:solidFill>
              </a:rPr>
              <a:t>The OSHA Hazard Communication Standard requires employers to have a written program to address: </a:t>
            </a:r>
            <a:endParaRPr lang="en-US" sz="2000" dirty="0">
              <a:solidFill>
                <a:srgbClr val="093678"/>
              </a:solidFill>
            </a:endParaRPr>
          </a:p>
          <a:p>
            <a:pPr marL="514350" indent="-514350" fontAlgn="auto">
              <a:spcAft>
                <a:spcPts val="0"/>
              </a:spcAft>
              <a:buFont typeface="Wingdings" pitchFamily="2" charset="2"/>
              <a:buAutoNum type="alphaUcPeriod"/>
              <a:defRPr/>
            </a:pPr>
            <a:endParaRPr lang="en-US" sz="2400" dirty="0" smtClean="0">
              <a:solidFill>
                <a:srgbClr val="093678"/>
              </a:solidFill>
            </a:endParaRPr>
          </a:p>
          <a:p>
            <a:pPr marL="682625" indent="-682625" fontAlgn="auto">
              <a:spcAft>
                <a:spcPts val="0"/>
              </a:spcAft>
              <a:buFont typeface="Wingdings" pitchFamily="2" charset="2"/>
              <a:buAutoNum type="alphaUcPeriod"/>
              <a:defRPr/>
            </a:pPr>
            <a:r>
              <a:rPr lang="en-US" sz="2000" dirty="0" smtClean="0">
                <a:solidFill>
                  <a:srgbClr val="093678"/>
                </a:solidFill>
              </a:rPr>
              <a:t>Labels and other forms of warning</a:t>
            </a:r>
          </a:p>
          <a:p>
            <a:pPr marL="682625" indent="-682625" fontAlgn="auto">
              <a:spcAft>
                <a:spcPts val="0"/>
              </a:spcAft>
              <a:buFont typeface="Wingdings" pitchFamily="2" charset="2"/>
              <a:buAutoNum type="alphaUcPeriod"/>
              <a:defRPr/>
            </a:pPr>
            <a:r>
              <a:rPr lang="en-US" sz="2000" dirty="0" smtClean="0">
                <a:solidFill>
                  <a:srgbClr val="093678"/>
                </a:solidFill>
              </a:rPr>
              <a:t>Employee training</a:t>
            </a:r>
            <a:endParaRPr lang="en-US" sz="2000" dirty="0">
              <a:solidFill>
                <a:srgbClr val="093678"/>
              </a:solidFill>
            </a:endParaRPr>
          </a:p>
          <a:p>
            <a:pPr marL="682625" indent="-682625" fontAlgn="auto">
              <a:spcAft>
                <a:spcPts val="0"/>
              </a:spcAft>
              <a:buFont typeface="Wingdings" pitchFamily="2" charset="2"/>
              <a:buAutoNum type="alphaUcPeriod"/>
              <a:defRPr/>
            </a:pPr>
            <a:r>
              <a:rPr lang="en-US" sz="2000" dirty="0" smtClean="0">
                <a:solidFill>
                  <a:srgbClr val="093678"/>
                </a:solidFill>
              </a:rPr>
              <a:t>Safety Data Sheets (SDS)</a:t>
            </a:r>
          </a:p>
          <a:p>
            <a:pPr marL="682625" indent="-682625" fontAlgn="auto">
              <a:spcAft>
                <a:spcPts val="0"/>
              </a:spcAft>
              <a:buFont typeface="Wingdings" pitchFamily="2" charset="2"/>
              <a:buAutoNum type="alphaUcPeriod"/>
              <a:defRPr/>
            </a:pPr>
            <a:r>
              <a:rPr lang="en-US" sz="2000" dirty="0" smtClean="0">
                <a:solidFill>
                  <a:srgbClr val="093678"/>
                </a:solidFill>
              </a:rPr>
              <a:t>All of the above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bwMode="auto">
          <a:prstGeom prst="rect">
            <a:avLst/>
          </a:prstGeom>
          <a:noFill/>
          <a:ln>
            <a:miter lim="800000"/>
            <a:headEnd/>
            <a:tailEnd/>
          </a:ln>
        </p:spPr>
        <p:txBody>
          <a:bodyPr/>
          <a:lstStyle/>
          <a:p>
            <a:r>
              <a:rPr lang="en-US" sz="2800" dirty="0" smtClean="0">
                <a:solidFill>
                  <a:srgbClr val="093678"/>
                </a:solidFill>
              </a:rPr>
              <a:t>Unit 2: Q1 Debrief </a:t>
            </a:r>
          </a:p>
        </p:txBody>
      </p:sp>
      <p:sp>
        <p:nvSpPr>
          <p:cNvPr id="39939" name="Content Placeholder 2"/>
          <p:cNvSpPr>
            <a:spLocks noGrp="1"/>
          </p:cNvSpPr>
          <p:nvPr>
            <p:ph idx="1"/>
          </p:nvPr>
        </p:nvSpPr>
        <p:spPr/>
        <p:txBody>
          <a:bodyPr/>
          <a:lstStyle/>
          <a:p>
            <a:pPr marL="0" indent="0" fontAlgn="auto">
              <a:spcAft>
                <a:spcPts val="0"/>
              </a:spcAft>
              <a:buFont typeface="Wingdings" pitchFamily="2" charset="2"/>
              <a:buNone/>
              <a:defRPr/>
            </a:pPr>
            <a:r>
              <a:rPr lang="en-US" sz="2000" dirty="0" smtClean="0">
                <a:solidFill>
                  <a:srgbClr val="093678"/>
                </a:solidFill>
              </a:rPr>
              <a:t>The OSHA Hazard Communication Standard requires employers to have a written program to address: </a:t>
            </a:r>
            <a:endParaRPr lang="en-US" sz="2000" dirty="0">
              <a:solidFill>
                <a:srgbClr val="093678"/>
              </a:solidFill>
            </a:endParaRPr>
          </a:p>
          <a:p>
            <a:pPr marL="514350" indent="-514350" fontAlgn="auto">
              <a:spcAft>
                <a:spcPts val="0"/>
              </a:spcAft>
              <a:buFont typeface="Wingdings" pitchFamily="2" charset="2"/>
              <a:buAutoNum type="alphaUcPeriod"/>
              <a:defRPr/>
            </a:pPr>
            <a:endParaRPr lang="en-US" sz="2400" dirty="0" smtClean="0"/>
          </a:p>
          <a:p>
            <a:pPr marL="682625" indent="-682625" fontAlgn="auto">
              <a:spcAft>
                <a:spcPts val="0"/>
              </a:spcAft>
              <a:buFont typeface="Wingdings" pitchFamily="2" charset="2"/>
              <a:buAutoNum type="alphaUcPeriod"/>
              <a:defRPr/>
            </a:pPr>
            <a:r>
              <a:rPr lang="en-US" sz="2000" dirty="0" smtClean="0">
                <a:solidFill>
                  <a:schemeClr val="bg1">
                    <a:lumMod val="65000"/>
                  </a:schemeClr>
                </a:solidFill>
              </a:rPr>
              <a:t>Labels and other forms of warning</a:t>
            </a:r>
          </a:p>
          <a:p>
            <a:pPr marL="682625" indent="-682625" fontAlgn="auto">
              <a:spcAft>
                <a:spcPts val="0"/>
              </a:spcAft>
              <a:buFont typeface="Wingdings" pitchFamily="2" charset="2"/>
              <a:buAutoNum type="alphaUcPeriod"/>
              <a:defRPr/>
            </a:pPr>
            <a:r>
              <a:rPr lang="en-US" sz="2000" dirty="0" smtClean="0">
                <a:solidFill>
                  <a:schemeClr val="bg1">
                    <a:lumMod val="65000"/>
                  </a:schemeClr>
                </a:solidFill>
              </a:rPr>
              <a:t>Employee training</a:t>
            </a:r>
            <a:endParaRPr lang="en-US" sz="2000" dirty="0">
              <a:solidFill>
                <a:schemeClr val="bg1">
                  <a:lumMod val="65000"/>
                </a:schemeClr>
              </a:solidFill>
            </a:endParaRPr>
          </a:p>
          <a:p>
            <a:pPr marL="682625" indent="-682625" fontAlgn="auto">
              <a:spcAft>
                <a:spcPts val="0"/>
              </a:spcAft>
              <a:buFont typeface="Wingdings" pitchFamily="2" charset="2"/>
              <a:buAutoNum type="alphaUcPeriod"/>
              <a:defRPr/>
            </a:pPr>
            <a:r>
              <a:rPr lang="en-US" sz="2000" dirty="0" smtClean="0">
                <a:solidFill>
                  <a:schemeClr val="bg1">
                    <a:lumMod val="65000"/>
                  </a:schemeClr>
                </a:solidFill>
              </a:rPr>
              <a:t>Safety Data Sheets (SDS)</a:t>
            </a:r>
          </a:p>
          <a:p>
            <a:pPr marL="682625" indent="-682625" fontAlgn="auto">
              <a:spcAft>
                <a:spcPts val="0"/>
              </a:spcAft>
              <a:buFont typeface="Wingdings" pitchFamily="2" charset="2"/>
              <a:buAutoNum type="alphaUcPeriod"/>
              <a:defRPr/>
            </a:pPr>
            <a:r>
              <a:rPr lang="en-US" sz="2000" dirty="0" smtClean="0">
                <a:solidFill>
                  <a:srgbClr val="00B050"/>
                </a:solidFill>
              </a:rPr>
              <a:t>All of the above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bwMode="auto">
          <a:prstGeom prst="rect">
            <a:avLst/>
          </a:prstGeom>
          <a:noFill/>
          <a:ln>
            <a:miter lim="800000"/>
            <a:headEnd/>
            <a:tailEnd/>
          </a:ln>
        </p:spPr>
        <p:txBody>
          <a:bodyPr/>
          <a:lstStyle/>
          <a:p>
            <a:r>
              <a:rPr lang="en-US" sz="2800" dirty="0" smtClean="0">
                <a:solidFill>
                  <a:srgbClr val="093678"/>
                </a:solidFill>
              </a:rPr>
              <a:t>Unit 2: Q2 Debrief </a:t>
            </a:r>
          </a:p>
        </p:txBody>
      </p:sp>
      <p:sp>
        <p:nvSpPr>
          <p:cNvPr id="39939" name="Content Placeholder 2"/>
          <p:cNvSpPr>
            <a:spLocks noGrp="1"/>
          </p:cNvSpPr>
          <p:nvPr>
            <p:ph idx="1"/>
          </p:nvPr>
        </p:nvSpPr>
        <p:spPr/>
        <p:txBody>
          <a:bodyPr/>
          <a:lstStyle/>
          <a:p>
            <a:pPr marL="0" indent="0" fontAlgn="auto">
              <a:spcAft>
                <a:spcPts val="0"/>
              </a:spcAft>
              <a:buFont typeface="Wingdings" pitchFamily="2" charset="2"/>
              <a:buNone/>
              <a:defRPr/>
            </a:pPr>
            <a:r>
              <a:rPr lang="en-US" sz="2000" dirty="0" smtClean="0">
                <a:solidFill>
                  <a:srgbClr val="093678"/>
                </a:solidFill>
              </a:rPr>
              <a:t>If a Safety Data Sheet (SDS) is not available for a hazardous chemical on the job site, contact _______  </a:t>
            </a:r>
            <a:r>
              <a:rPr lang="en-US" sz="2000" u="sng" dirty="0" smtClean="0">
                <a:solidFill>
                  <a:srgbClr val="093678"/>
                </a:solidFill>
              </a:rPr>
              <a:t>before </a:t>
            </a:r>
            <a:r>
              <a:rPr lang="en-US" sz="2000" dirty="0" smtClean="0">
                <a:solidFill>
                  <a:srgbClr val="093678"/>
                </a:solidFill>
              </a:rPr>
              <a:t>using the product. </a:t>
            </a:r>
            <a:endParaRPr lang="en-US" sz="2000" dirty="0">
              <a:solidFill>
                <a:srgbClr val="093678"/>
              </a:solidFill>
            </a:endParaRPr>
          </a:p>
          <a:p>
            <a:pPr marL="514350" indent="-514350" fontAlgn="auto">
              <a:spcAft>
                <a:spcPts val="0"/>
              </a:spcAft>
              <a:buFont typeface="Wingdings" pitchFamily="2" charset="2"/>
              <a:buAutoNum type="alphaUcPeriod"/>
              <a:defRPr/>
            </a:pPr>
            <a:endParaRPr lang="en-US" sz="2400" dirty="0" smtClean="0"/>
          </a:p>
          <a:p>
            <a:pPr marL="682625" indent="-682625" fontAlgn="auto">
              <a:spcAft>
                <a:spcPts val="0"/>
              </a:spcAft>
              <a:buFont typeface="Wingdings" pitchFamily="2" charset="2"/>
              <a:buAutoNum type="alphaUcPeriod"/>
              <a:defRPr/>
            </a:pPr>
            <a:r>
              <a:rPr lang="en-US" sz="2000" dirty="0" smtClean="0">
                <a:solidFill>
                  <a:srgbClr val="093678"/>
                </a:solidFill>
              </a:rPr>
              <a:t>the homeowner</a:t>
            </a:r>
            <a:endParaRPr lang="en-US" sz="2000" dirty="0">
              <a:solidFill>
                <a:srgbClr val="093678"/>
              </a:solidFill>
            </a:endParaRPr>
          </a:p>
          <a:p>
            <a:pPr marL="682625" indent="-682625" fontAlgn="auto">
              <a:spcAft>
                <a:spcPts val="0"/>
              </a:spcAft>
              <a:buFont typeface="Wingdings" pitchFamily="2" charset="2"/>
              <a:buAutoNum type="alphaUcPeriod"/>
              <a:defRPr/>
            </a:pPr>
            <a:r>
              <a:rPr lang="en-US" sz="2000" dirty="0" smtClean="0">
                <a:solidFill>
                  <a:srgbClr val="093678"/>
                </a:solidFill>
              </a:rPr>
              <a:t>your employer</a:t>
            </a:r>
            <a:endParaRPr lang="en-US" sz="2000" dirty="0">
              <a:solidFill>
                <a:srgbClr val="093678"/>
              </a:solidFill>
            </a:endParaRPr>
          </a:p>
          <a:p>
            <a:pPr marL="682625" indent="-682625" fontAlgn="auto">
              <a:spcAft>
                <a:spcPts val="0"/>
              </a:spcAft>
              <a:buFont typeface="Wingdings" pitchFamily="2" charset="2"/>
              <a:buAutoNum type="alphaUcPeriod"/>
              <a:defRPr/>
            </a:pPr>
            <a:r>
              <a:rPr lang="en-US" sz="2000" dirty="0" smtClean="0">
                <a:solidFill>
                  <a:srgbClr val="093678"/>
                </a:solidFill>
              </a:rPr>
              <a:t>the building occupants </a:t>
            </a:r>
            <a:endParaRPr lang="en-US" sz="2000" dirty="0">
              <a:solidFill>
                <a:srgbClr val="093678"/>
              </a:solidFill>
            </a:endParaRPr>
          </a:p>
          <a:p>
            <a:pPr marL="682625" indent="-682625" fontAlgn="auto">
              <a:spcAft>
                <a:spcPts val="0"/>
              </a:spcAft>
              <a:buFont typeface="Wingdings" pitchFamily="2" charset="2"/>
              <a:buAutoNum type="alphaUcPeriod"/>
              <a:defRPr/>
            </a:pPr>
            <a:r>
              <a:rPr lang="en-US" sz="2000" dirty="0" smtClean="0">
                <a:solidFill>
                  <a:srgbClr val="093678"/>
                </a:solidFill>
              </a:rPr>
              <a:t>none of the above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bwMode="auto">
          <a:prstGeom prst="rect">
            <a:avLst/>
          </a:prstGeom>
          <a:noFill/>
          <a:ln>
            <a:miter lim="800000"/>
            <a:headEnd/>
            <a:tailEnd/>
          </a:ln>
        </p:spPr>
        <p:txBody>
          <a:bodyPr/>
          <a:lstStyle/>
          <a:p>
            <a:r>
              <a:rPr lang="en-US" sz="2800" dirty="0" smtClean="0"/>
              <a:t>Unit 2: Q2 Debrief</a:t>
            </a:r>
          </a:p>
        </p:txBody>
      </p:sp>
      <p:sp>
        <p:nvSpPr>
          <p:cNvPr id="39939" name="Content Placeholder 2"/>
          <p:cNvSpPr>
            <a:spLocks noGrp="1"/>
          </p:cNvSpPr>
          <p:nvPr>
            <p:ph idx="1"/>
          </p:nvPr>
        </p:nvSpPr>
        <p:spPr/>
        <p:txBody>
          <a:bodyPr/>
          <a:lstStyle/>
          <a:p>
            <a:pPr marL="0" indent="0" fontAlgn="auto">
              <a:spcAft>
                <a:spcPts val="0"/>
              </a:spcAft>
              <a:buFont typeface="Wingdings" pitchFamily="2" charset="2"/>
              <a:buNone/>
              <a:defRPr/>
            </a:pPr>
            <a:r>
              <a:rPr lang="en-US" sz="2000" dirty="0" smtClean="0"/>
              <a:t>If a Safety Data Sheet (SDS) is not available for a hazardous chemical on the job site, contact _______  </a:t>
            </a:r>
            <a:r>
              <a:rPr lang="en-US" sz="2000" u="sng" dirty="0" smtClean="0"/>
              <a:t>before</a:t>
            </a:r>
            <a:r>
              <a:rPr lang="en-US" sz="2000" dirty="0" smtClean="0"/>
              <a:t> using the product. </a:t>
            </a:r>
            <a:endParaRPr lang="en-US" sz="2000" dirty="0"/>
          </a:p>
          <a:p>
            <a:pPr marL="514350" indent="-514350" fontAlgn="auto">
              <a:spcAft>
                <a:spcPts val="0"/>
              </a:spcAft>
              <a:buFont typeface="Wingdings" pitchFamily="2" charset="2"/>
              <a:buAutoNum type="alphaUcPeriod"/>
              <a:defRPr/>
            </a:pPr>
            <a:endParaRPr lang="en-US" sz="2400" dirty="0" smtClean="0"/>
          </a:p>
          <a:p>
            <a:pPr marL="682625" indent="-682625" fontAlgn="auto">
              <a:spcAft>
                <a:spcPts val="0"/>
              </a:spcAft>
              <a:buFont typeface="Wingdings" pitchFamily="2" charset="2"/>
              <a:buAutoNum type="alphaUcPeriod"/>
              <a:defRPr/>
            </a:pPr>
            <a:r>
              <a:rPr lang="en-US" sz="2000" dirty="0" smtClean="0">
                <a:solidFill>
                  <a:schemeClr val="bg1">
                    <a:lumMod val="65000"/>
                  </a:schemeClr>
                </a:solidFill>
              </a:rPr>
              <a:t>the homeowner</a:t>
            </a:r>
            <a:endParaRPr lang="en-US" sz="2000" dirty="0">
              <a:solidFill>
                <a:schemeClr val="bg1">
                  <a:lumMod val="65000"/>
                </a:schemeClr>
              </a:solidFill>
            </a:endParaRPr>
          </a:p>
          <a:p>
            <a:pPr marL="682625" indent="-682625" fontAlgn="auto">
              <a:spcAft>
                <a:spcPts val="0"/>
              </a:spcAft>
              <a:buFont typeface="Wingdings" pitchFamily="2" charset="2"/>
              <a:buAutoNum type="alphaUcPeriod"/>
              <a:defRPr/>
            </a:pPr>
            <a:r>
              <a:rPr lang="en-US" sz="2000" dirty="0" smtClean="0">
                <a:solidFill>
                  <a:srgbClr val="00B050"/>
                </a:solidFill>
              </a:rPr>
              <a:t>your employer</a:t>
            </a:r>
            <a:endParaRPr lang="en-US" sz="2000" dirty="0">
              <a:solidFill>
                <a:srgbClr val="00B050"/>
              </a:solidFill>
            </a:endParaRPr>
          </a:p>
          <a:p>
            <a:pPr marL="682625" indent="-682625" fontAlgn="auto">
              <a:spcAft>
                <a:spcPts val="0"/>
              </a:spcAft>
              <a:buFont typeface="Wingdings" pitchFamily="2" charset="2"/>
              <a:buAutoNum type="alphaUcPeriod"/>
              <a:defRPr/>
            </a:pPr>
            <a:r>
              <a:rPr lang="en-US" sz="2000" dirty="0" smtClean="0">
                <a:solidFill>
                  <a:schemeClr val="bg1">
                    <a:lumMod val="65000"/>
                  </a:schemeClr>
                </a:solidFill>
              </a:rPr>
              <a:t>the building occupants </a:t>
            </a:r>
            <a:endParaRPr lang="en-US" sz="2000" dirty="0">
              <a:solidFill>
                <a:schemeClr val="bg1">
                  <a:lumMod val="65000"/>
                </a:schemeClr>
              </a:solidFill>
            </a:endParaRPr>
          </a:p>
          <a:p>
            <a:pPr marL="682625" indent="-682625" fontAlgn="auto">
              <a:spcAft>
                <a:spcPts val="0"/>
              </a:spcAft>
              <a:buFont typeface="Wingdings" pitchFamily="2" charset="2"/>
              <a:buAutoNum type="alphaUcPeriod"/>
              <a:defRPr/>
            </a:pPr>
            <a:r>
              <a:rPr lang="en-US" sz="2000" dirty="0" smtClean="0">
                <a:solidFill>
                  <a:schemeClr val="bg1">
                    <a:lumMod val="65000"/>
                  </a:schemeClr>
                </a:solidFill>
              </a:rPr>
              <a:t>none of the above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bwMode="auto">
          <a:prstGeom prst="rect">
            <a:avLst/>
          </a:prstGeom>
          <a:noFill/>
          <a:ln>
            <a:miter lim="800000"/>
            <a:headEnd/>
            <a:tailEnd/>
          </a:ln>
        </p:spPr>
        <p:txBody>
          <a:bodyPr/>
          <a:lstStyle/>
          <a:p>
            <a:r>
              <a:rPr lang="en-US" sz="2800" dirty="0" smtClean="0"/>
              <a:t>Unit 2: Q3 Debrief</a:t>
            </a:r>
          </a:p>
        </p:txBody>
      </p:sp>
      <p:sp>
        <p:nvSpPr>
          <p:cNvPr id="39939" name="Content Placeholder 2"/>
          <p:cNvSpPr>
            <a:spLocks noGrp="1"/>
          </p:cNvSpPr>
          <p:nvPr>
            <p:ph idx="1"/>
          </p:nvPr>
        </p:nvSpPr>
        <p:spPr/>
        <p:txBody>
          <a:bodyPr>
            <a:normAutofit/>
          </a:bodyPr>
          <a:lstStyle/>
          <a:p>
            <a:pPr marL="0" indent="0" fontAlgn="auto">
              <a:spcAft>
                <a:spcPts val="0"/>
              </a:spcAft>
              <a:buFont typeface="Wingdings" pitchFamily="2" charset="2"/>
              <a:buNone/>
              <a:defRPr/>
            </a:pPr>
            <a:r>
              <a:rPr lang="en-US" sz="2000" dirty="0" smtClean="0">
                <a:solidFill>
                  <a:srgbClr val="093678"/>
                </a:solidFill>
              </a:rPr>
              <a:t>Reading the Safety Data Sheet (SDS) will help you do all of the following </a:t>
            </a:r>
            <a:r>
              <a:rPr lang="en-US" sz="2000" u="sng" dirty="0" smtClean="0">
                <a:solidFill>
                  <a:srgbClr val="093678"/>
                </a:solidFill>
              </a:rPr>
              <a:t>except</a:t>
            </a:r>
            <a:r>
              <a:rPr lang="en-US" sz="2000" dirty="0" smtClean="0">
                <a:solidFill>
                  <a:srgbClr val="093678"/>
                </a:solidFill>
              </a:rPr>
              <a:t>:</a:t>
            </a:r>
          </a:p>
          <a:p>
            <a:pPr marL="0" indent="0" fontAlgn="auto">
              <a:spcAft>
                <a:spcPts val="0"/>
              </a:spcAft>
              <a:buFont typeface="Wingdings" pitchFamily="2" charset="2"/>
              <a:buNone/>
              <a:defRPr/>
            </a:pPr>
            <a:endParaRPr lang="en-US" sz="2000" dirty="0" smtClean="0">
              <a:solidFill>
                <a:srgbClr val="093678"/>
              </a:solidFill>
            </a:endParaRPr>
          </a:p>
          <a:p>
            <a:pPr marL="682625" indent="-682625" fontAlgn="auto">
              <a:spcAft>
                <a:spcPts val="0"/>
              </a:spcAft>
              <a:buFont typeface="Wingdings" pitchFamily="2" charset="2"/>
              <a:buAutoNum type="alphaUcPeriod"/>
              <a:defRPr/>
            </a:pPr>
            <a:r>
              <a:rPr lang="en-US" sz="2000" dirty="0" smtClean="0">
                <a:solidFill>
                  <a:srgbClr val="093678"/>
                </a:solidFill>
              </a:rPr>
              <a:t>learn the potential hazards of the chemicals you will be handling</a:t>
            </a:r>
          </a:p>
          <a:p>
            <a:pPr marL="682625" indent="-682625" fontAlgn="auto">
              <a:spcAft>
                <a:spcPts val="0"/>
              </a:spcAft>
              <a:buFont typeface="Wingdings" pitchFamily="2" charset="2"/>
              <a:buAutoNum type="alphaUcPeriod"/>
              <a:defRPr/>
            </a:pPr>
            <a:r>
              <a:rPr lang="en-US" sz="2000" dirty="0" smtClean="0">
                <a:solidFill>
                  <a:srgbClr val="093678"/>
                </a:solidFill>
              </a:rPr>
              <a:t>determine how far you are willing to travel for an SPF job</a:t>
            </a:r>
            <a:endParaRPr lang="en-US" sz="2000" dirty="0">
              <a:solidFill>
                <a:srgbClr val="093678"/>
              </a:solidFill>
            </a:endParaRPr>
          </a:p>
          <a:p>
            <a:pPr marL="682625" indent="-682625" fontAlgn="auto">
              <a:spcAft>
                <a:spcPts val="0"/>
              </a:spcAft>
              <a:buFont typeface="Wingdings" pitchFamily="2" charset="2"/>
              <a:buAutoNum type="alphaUcPeriod"/>
              <a:defRPr/>
            </a:pPr>
            <a:r>
              <a:rPr lang="en-US" sz="2000" dirty="0" smtClean="0">
                <a:solidFill>
                  <a:srgbClr val="093678"/>
                </a:solidFill>
              </a:rPr>
              <a:t>choose the correct PPE for the job</a:t>
            </a:r>
            <a:endParaRPr lang="en-US" sz="2000" dirty="0">
              <a:solidFill>
                <a:srgbClr val="093678"/>
              </a:solidFill>
            </a:endParaRPr>
          </a:p>
          <a:p>
            <a:pPr marL="682625" indent="-682625" fontAlgn="auto">
              <a:spcAft>
                <a:spcPts val="0"/>
              </a:spcAft>
              <a:buFont typeface="Wingdings" pitchFamily="2" charset="2"/>
              <a:buAutoNum type="alphaUcPeriod"/>
              <a:defRPr/>
            </a:pPr>
            <a:r>
              <a:rPr lang="en-US" sz="2000" dirty="0" smtClean="0">
                <a:solidFill>
                  <a:srgbClr val="093678"/>
                </a:solidFill>
              </a:rPr>
              <a:t>understand the proper way to clean up a spill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bwMode="auto">
          <a:xfrm>
            <a:off x="533400" y="228600"/>
            <a:ext cx="7162800" cy="1143000"/>
          </a:xfrm>
          <a:prstGeom prst="rect">
            <a:avLst/>
          </a:prstGeom>
          <a:noFill/>
          <a:ln>
            <a:miter lim="800000"/>
            <a:headEnd/>
            <a:tailEnd/>
          </a:ln>
        </p:spPr>
        <p:txBody>
          <a:bodyPr/>
          <a:lstStyle/>
          <a:p>
            <a:r>
              <a:rPr lang="en-US" sz="2800" dirty="0" smtClean="0"/>
              <a:t>Unit 2: Q3 Debrief</a:t>
            </a:r>
          </a:p>
        </p:txBody>
      </p:sp>
      <p:sp>
        <p:nvSpPr>
          <p:cNvPr id="39939" name="Content Placeholder 2"/>
          <p:cNvSpPr>
            <a:spLocks noGrp="1"/>
          </p:cNvSpPr>
          <p:nvPr>
            <p:ph idx="1"/>
          </p:nvPr>
        </p:nvSpPr>
        <p:spPr/>
        <p:txBody>
          <a:bodyPr>
            <a:normAutofit/>
          </a:bodyPr>
          <a:lstStyle/>
          <a:p>
            <a:pPr marL="0" indent="0" fontAlgn="auto">
              <a:spcAft>
                <a:spcPts val="0"/>
              </a:spcAft>
              <a:buFont typeface="Wingdings" pitchFamily="2" charset="2"/>
              <a:buNone/>
              <a:defRPr/>
            </a:pPr>
            <a:r>
              <a:rPr lang="en-US" sz="2000" dirty="0" smtClean="0">
                <a:solidFill>
                  <a:srgbClr val="093678"/>
                </a:solidFill>
              </a:rPr>
              <a:t>Reading the Safety Data Sheet (SDS) will help you do all of the following </a:t>
            </a:r>
            <a:r>
              <a:rPr lang="en-US" sz="2000" u="sng" dirty="0" smtClean="0">
                <a:solidFill>
                  <a:srgbClr val="093678"/>
                </a:solidFill>
              </a:rPr>
              <a:t>except</a:t>
            </a:r>
            <a:r>
              <a:rPr lang="en-US" sz="2000" dirty="0" smtClean="0">
                <a:solidFill>
                  <a:srgbClr val="093678"/>
                </a:solidFill>
              </a:rPr>
              <a:t>:</a:t>
            </a:r>
          </a:p>
          <a:p>
            <a:pPr marL="0" indent="0" fontAlgn="auto">
              <a:spcAft>
                <a:spcPts val="0"/>
              </a:spcAft>
              <a:buFont typeface="Wingdings" pitchFamily="2" charset="2"/>
              <a:buNone/>
              <a:defRPr/>
            </a:pPr>
            <a:endParaRPr lang="en-US" sz="2000" dirty="0" smtClean="0"/>
          </a:p>
          <a:p>
            <a:pPr marL="682625" indent="-682625" fontAlgn="auto">
              <a:spcAft>
                <a:spcPts val="0"/>
              </a:spcAft>
              <a:buFont typeface="Wingdings" pitchFamily="2" charset="2"/>
              <a:buAutoNum type="alphaUcPeriod"/>
              <a:defRPr/>
            </a:pPr>
            <a:r>
              <a:rPr lang="en-US" sz="2000" dirty="0" smtClean="0">
                <a:solidFill>
                  <a:schemeClr val="bg1">
                    <a:lumMod val="65000"/>
                  </a:schemeClr>
                </a:solidFill>
              </a:rPr>
              <a:t>learn the potential hazards of the chemicals you will be handling</a:t>
            </a:r>
          </a:p>
          <a:p>
            <a:pPr marL="682625" indent="-682625" fontAlgn="auto">
              <a:spcAft>
                <a:spcPts val="0"/>
              </a:spcAft>
              <a:buFont typeface="Wingdings" pitchFamily="2" charset="2"/>
              <a:buAutoNum type="alphaUcPeriod"/>
              <a:defRPr/>
            </a:pPr>
            <a:r>
              <a:rPr lang="en-US" sz="2000" dirty="0" smtClean="0">
                <a:solidFill>
                  <a:srgbClr val="00B050"/>
                </a:solidFill>
              </a:rPr>
              <a:t>determine how far you are willing to travel for an SPF job</a:t>
            </a:r>
            <a:endParaRPr lang="en-US" sz="2000" dirty="0">
              <a:solidFill>
                <a:srgbClr val="00B050"/>
              </a:solidFill>
            </a:endParaRPr>
          </a:p>
          <a:p>
            <a:pPr marL="682625" indent="-682625" fontAlgn="auto">
              <a:spcAft>
                <a:spcPts val="0"/>
              </a:spcAft>
              <a:buFont typeface="Wingdings" pitchFamily="2" charset="2"/>
              <a:buAutoNum type="alphaUcPeriod"/>
              <a:defRPr/>
            </a:pPr>
            <a:r>
              <a:rPr lang="en-US" sz="2000" dirty="0" smtClean="0">
                <a:solidFill>
                  <a:schemeClr val="bg1">
                    <a:lumMod val="65000"/>
                  </a:schemeClr>
                </a:solidFill>
              </a:rPr>
              <a:t>choose the correct PPE for the job</a:t>
            </a:r>
            <a:endParaRPr lang="en-US" sz="2000" dirty="0">
              <a:solidFill>
                <a:schemeClr val="bg1">
                  <a:lumMod val="65000"/>
                </a:schemeClr>
              </a:solidFill>
            </a:endParaRPr>
          </a:p>
          <a:p>
            <a:pPr marL="682625" indent="-682625" fontAlgn="auto">
              <a:spcAft>
                <a:spcPts val="0"/>
              </a:spcAft>
              <a:buFont typeface="Wingdings" pitchFamily="2" charset="2"/>
              <a:buAutoNum type="alphaUcPeriod"/>
              <a:defRPr/>
            </a:pPr>
            <a:r>
              <a:rPr lang="en-US" sz="2000" dirty="0" smtClean="0">
                <a:solidFill>
                  <a:schemeClr val="bg1">
                    <a:lumMod val="65000"/>
                  </a:schemeClr>
                </a:solidFill>
              </a:rPr>
              <a:t>understand the proper way to clean up a spill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112"/>
            <a:ext cx="8686800" cy="1143000"/>
          </a:xfrm>
        </p:spPr>
        <p:txBody>
          <a:bodyPr>
            <a:normAutofit/>
          </a:bodyPr>
          <a:lstStyle/>
          <a:p>
            <a:r>
              <a:rPr lang="en-US" sz="2600" dirty="0" smtClean="0">
                <a:solidFill>
                  <a:srgbClr val="093678"/>
                </a:solidFill>
              </a:rPr>
              <a:t>Grant Provided by the Occupational Safety and Health Administration (OSHA), U.S. Department of Labor (DOL)</a:t>
            </a:r>
            <a:endParaRPr lang="en-US" sz="2600" dirty="0">
              <a:solidFill>
                <a:srgbClr val="093678"/>
              </a:solidFill>
            </a:endParaRPr>
          </a:p>
        </p:txBody>
      </p:sp>
      <p:sp>
        <p:nvSpPr>
          <p:cNvPr id="3" name="Content Placeholder 2"/>
          <p:cNvSpPr>
            <a:spLocks noGrp="1"/>
          </p:cNvSpPr>
          <p:nvPr>
            <p:ph idx="1"/>
          </p:nvPr>
        </p:nvSpPr>
        <p:spPr>
          <a:xfrm>
            <a:off x="457200" y="1676401"/>
            <a:ext cx="7975600" cy="4343400"/>
          </a:xfrm>
        </p:spPr>
        <p:txBody>
          <a:bodyPr/>
          <a:lstStyle/>
          <a:p>
            <a:endParaRPr lang="en-US" dirty="0" smtClean="0">
              <a:latin typeface="Trebuchet MS" pitchFamily="34" charset="0"/>
              <a:ea typeface="Trebuchet MS" pitchFamily="34" charset="0"/>
              <a:cs typeface="Trebuchet MS" pitchFamily="34" charset="0"/>
            </a:endParaRPr>
          </a:p>
          <a:p>
            <a:r>
              <a:rPr lang="en-US" dirty="0" smtClean="0">
                <a:solidFill>
                  <a:srgbClr val="093678"/>
                </a:solidFill>
                <a:latin typeface="Trebuchet MS" pitchFamily="34" charset="0"/>
                <a:ea typeface="Trebuchet MS" pitchFamily="34" charset="0"/>
                <a:cs typeface="Trebuchet MS" pitchFamily="34" charset="0"/>
              </a:rPr>
              <a:t>This material produced under grant SH-22308-SH1 from the Occupational Safety and Health Administration (OSHA), U.S. Department of Labor. </a:t>
            </a:r>
          </a:p>
          <a:p>
            <a:r>
              <a:rPr lang="en-US" dirty="0" smtClean="0">
                <a:solidFill>
                  <a:srgbClr val="093678"/>
                </a:solidFill>
                <a:latin typeface="Trebuchet MS" pitchFamily="34" charset="0"/>
                <a:ea typeface="Trebuchet MS" pitchFamily="34" charset="0"/>
                <a:cs typeface="Trebuchet MS" pitchFamily="34" charset="0"/>
              </a:rPr>
              <a:t>It does not necessarily reflect the views or policies of the U.S. Department of Labor, nor does mention of trade names, commercial products, or organizations imply endorsement by the U.S. Government.</a:t>
            </a:r>
          </a:p>
        </p:txBody>
      </p:sp>
      <p:pic>
        <p:nvPicPr>
          <p:cNvPr id="2050" name="Picture 2" descr="C:\Users\Hpalfrey\Desktop\CPI Logo.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19837" y="6120193"/>
            <a:ext cx="2600325" cy="572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591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17488"/>
            <a:ext cx="7162800" cy="1143000"/>
          </a:xfrm>
        </p:spPr>
        <p:txBody>
          <a:bodyPr lIns="91599" tIns="45048" rIns="91599" bIns="45048"/>
          <a:lstStyle/>
          <a:p>
            <a:pPr defTabSz="966788" eaLnBrk="1" fontAlgn="auto" hangingPunct="1">
              <a:spcAft>
                <a:spcPts val="0"/>
              </a:spcAft>
              <a:defRPr/>
            </a:pPr>
            <a:r>
              <a:rPr lang="en-US" dirty="0" smtClean="0">
                <a:solidFill>
                  <a:srgbClr val="093678"/>
                </a:solidFill>
              </a:rPr>
              <a:t>Unit 2 Completed</a:t>
            </a:r>
          </a:p>
        </p:txBody>
      </p:sp>
      <p:sp>
        <p:nvSpPr>
          <p:cNvPr id="24581" name="TextBox 4"/>
          <p:cNvSpPr txBox="1">
            <a:spLocks noChangeArrowheads="1"/>
          </p:cNvSpPr>
          <p:nvPr/>
        </p:nvSpPr>
        <p:spPr bwMode="auto">
          <a:xfrm>
            <a:off x="4932363" y="3200400"/>
            <a:ext cx="3575050" cy="461963"/>
          </a:xfrm>
          <a:prstGeom prst="rect">
            <a:avLst/>
          </a:prstGeom>
          <a:noFill/>
          <a:ln w="9525">
            <a:noFill/>
            <a:miter lim="800000"/>
            <a:headEnd/>
            <a:tailEnd/>
          </a:ln>
        </p:spPr>
        <p:txBody>
          <a:bodyPr>
            <a:spAutoFit/>
          </a:bodyPr>
          <a:lstStyle/>
          <a:p>
            <a:pPr>
              <a:buFont typeface="Wingdings" pitchFamily="2" charset="2"/>
              <a:buChar char="Ø"/>
            </a:pPr>
            <a:r>
              <a:rPr lang="en-US" sz="2400" dirty="0" smtClean="0">
                <a:solidFill>
                  <a:srgbClr val="093678"/>
                </a:solidFill>
              </a:rPr>
              <a:t> </a:t>
            </a:r>
            <a:r>
              <a:rPr lang="en-US" sz="2400" dirty="0" smtClean="0">
                <a:solidFill>
                  <a:srgbClr val="093678"/>
                </a:solidFill>
                <a:latin typeface="Trebuchet MS" pitchFamily="34" charset="0"/>
              </a:rPr>
              <a:t>Continue </a:t>
            </a:r>
            <a:r>
              <a:rPr lang="en-US" sz="2400" dirty="0">
                <a:solidFill>
                  <a:srgbClr val="093678"/>
                </a:solidFill>
                <a:latin typeface="Trebuchet MS" pitchFamily="34" charset="0"/>
              </a:rPr>
              <a:t>to Unit </a:t>
            </a:r>
            <a:r>
              <a:rPr lang="en-US" sz="2400" dirty="0" smtClean="0">
                <a:solidFill>
                  <a:srgbClr val="093678"/>
                </a:solidFill>
                <a:latin typeface="Trebuchet MS" pitchFamily="34" charset="0"/>
              </a:rPr>
              <a:t>3</a:t>
            </a:r>
            <a:endParaRPr lang="en-US" sz="2400" dirty="0">
              <a:solidFill>
                <a:srgbClr val="093678"/>
              </a:solidFill>
              <a:latin typeface="Trebuchet MS" pitchFamily="34" charset="0"/>
            </a:endParaRPr>
          </a:p>
        </p:txBody>
      </p:sp>
      <p:sp>
        <p:nvSpPr>
          <p:cNvPr id="24582" name="TextBox 5"/>
          <p:cNvSpPr txBox="1">
            <a:spLocks noChangeArrowheads="1"/>
          </p:cNvSpPr>
          <p:nvPr/>
        </p:nvSpPr>
        <p:spPr bwMode="auto">
          <a:xfrm>
            <a:off x="4932363" y="3879850"/>
            <a:ext cx="3906837" cy="461963"/>
          </a:xfrm>
          <a:prstGeom prst="rect">
            <a:avLst/>
          </a:prstGeom>
          <a:noFill/>
          <a:ln w="9525">
            <a:noFill/>
            <a:miter lim="800000"/>
            <a:headEnd/>
            <a:tailEnd/>
          </a:ln>
        </p:spPr>
        <p:txBody>
          <a:bodyPr>
            <a:spAutoFit/>
          </a:bodyPr>
          <a:lstStyle/>
          <a:p>
            <a:pPr>
              <a:buFont typeface="Wingdings" pitchFamily="2" charset="2"/>
              <a:buChar char="Ø"/>
            </a:pPr>
            <a:r>
              <a:rPr lang="en-US" sz="2400" dirty="0" smtClean="0">
                <a:solidFill>
                  <a:srgbClr val="093678"/>
                </a:solidFill>
              </a:rPr>
              <a:t> </a:t>
            </a:r>
            <a:r>
              <a:rPr lang="en-US" sz="2400" dirty="0" smtClean="0">
                <a:solidFill>
                  <a:srgbClr val="093678"/>
                </a:solidFill>
                <a:latin typeface="Trebuchet MS" pitchFamily="34" charset="0"/>
              </a:rPr>
              <a:t>Return </a:t>
            </a:r>
            <a:r>
              <a:rPr lang="en-US" sz="2400" dirty="0">
                <a:solidFill>
                  <a:srgbClr val="093678"/>
                </a:solidFill>
                <a:latin typeface="Trebuchet MS" pitchFamily="34" charset="0"/>
              </a:rPr>
              <a:t>to the Main Menu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17488"/>
            <a:ext cx="7162800" cy="1143000"/>
          </a:xfrm>
        </p:spPr>
        <p:txBody>
          <a:bodyPr lIns="91599" tIns="45048" rIns="91599" bIns="45048"/>
          <a:lstStyle/>
          <a:p>
            <a:pPr defTabSz="966788" eaLnBrk="1" fontAlgn="auto" hangingPunct="1">
              <a:spcAft>
                <a:spcPts val="0"/>
              </a:spcAft>
              <a:defRPr/>
            </a:pPr>
            <a:r>
              <a:rPr lang="en-US" dirty="0" smtClean="0"/>
              <a:t>Welcome to Unit 2</a:t>
            </a:r>
          </a:p>
        </p:txBody>
      </p:sp>
      <p:sp>
        <p:nvSpPr>
          <p:cNvPr id="16388" name="TextBox 4"/>
          <p:cNvSpPr txBox="1">
            <a:spLocks noChangeArrowheads="1"/>
          </p:cNvSpPr>
          <p:nvPr/>
        </p:nvSpPr>
        <p:spPr bwMode="auto">
          <a:xfrm>
            <a:off x="533400" y="1524000"/>
            <a:ext cx="7473950" cy="3108543"/>
          </a:xfrm>
          <a:prstGeom prst="rect">
            <a:avLst/>
          </a:prstGeom>
          <a:noFill/>
          <a:ln w="9525">
            <a:noFill/>
            <a:miter lim="800000"/>
            <a:headEnd/>
            <a:tailEnd/>
          </a:ln>
        </p:spPr>
        <p:txBody>
          <a:bodyPr>
            <a:spAutoFit/>
          </a:bodyPr>
          <a:lstStyle/>
          <a:p>
            <a:pPr>
              <a:defRPr/>
            </a:pPr>
            <a:r>
              <a:rPr lang="en-US" sz="2800" kern="700" spc="-50" dirty="0">
                <a:solidFill>
                  <a:srgbClr val="24366A"/>
                </a:solidFill>
                <a:latin typeface="Trebuchet MS"/>
                <a:ea typeface="+mj-ea"/>
                <a:cs typeface="Trebuchet MS"/>
              </a:rPr>
              <a:t>In this </a:t>
            </a:r>
            <a:r>
              <a:rPr lang="en-US" sz="2800" kern="700" spc="-50" dirty="0" smtClean="0">
                <a:solidFill>
                  <a:srgbClr val="24366A"/>
                </a:solidFill>
                <a:latin typeface="Trebuchet MS"/>
                <a:ea typeface="+mj-ea"/>
                <a:cs typeface="Trebuchet MS"/>
              </a:rPr>
              <a:t>unit, </a:t>
            </a:r>
            <a:r>
              <a:rPr lang="en-US" sz="2800" kern="700" spc="-50" dirty="0">
                <a:solidFill>
                  <a:srgbClr val="24366A"/>
                </a:solidFill>
                <a:latin typeface="Trebuchet MS"/>
                <a:ea typeface="+mj-ea"/>
                <a:cs typeface="Trebuchet MS"/>
              </a:rPr>
              <a:t>you will learn about:</a:t>
            </a:r>
          </a:p>
          <a:p>
            <a:pPr marL="457200" indent="-457200">
              <a:buFont typeface="Arial" pitchFamily="34" charset="0"/>
              <a:buChar char="•"/>
              <a:defRPr/>
            </a:pPr>
            <a:endParaRPr lang="en-US" sz="2800" kern="700" spc="-50" dirty="0">
              <a:solidFill>
                <a:srgbClr val="24366A"/>
              </a:solidFill>
              <a:latin typeface="Trebuchet MS"/>
              <a:ea typeface="+mj-ea"/>
              <a:cs typeface="Trebuchet MS"/>
            </a:endParaRPr>
          </a:p>
          <a:p>
            <a:pPr marL="457200" indent="-457200">
              <a:buFont typeface="Arial" pitchFamily="34" charset="0"/>
              <a:buChar char="•"/>
              <a:tabLst>
                <a:tab pos="231775" algn="l"/>
              </a:tabLst>
              <a:defRPr/>
            </a:pPr>
            <a:r>
              <a:rPr lang="en-US" sz="2800" kern="700" spc="-50" dirty="0">
                <a:solidFill>
                  <a:srgbClr val="24366A"/>
                </a:solidFill>
                <a:latin typeface="Trebuchet MS"/>
                <a:ea typeface="+mj-ea"/>
                <a:cs typeface="Trebuchet MS"/>
              </a:rPr>
              <a:t>Hazard </a:t>
            </a:r>
            <a:r>
              <a:rPr lang="en-US" sz="2800" kern="700" spc="-50" dirty="0" smtClean="0">
                <a:solidFill>
                  <a:srgbClr val="24366A"/>
                </a:solidFill>
                <a:latin typeface="Trebuchet MS"/>
                <a:ea typeface="+mj-ea"/>
                <a:cs typeface="Trebuchet MS"/>
              </a:rPr>
              <a:t>Communication</a:t>
            </a:r>
            <a:endParaRPr lang="en-US" sz="2800" kern="700" spc="-50" dirty="0">
              <a:solidFill>
                <a:srgbClr val="24366A"/>
              </a:solidFill>
              <a:latin typeface="Trebuchet MS"/>
              <a:ea typeface="+mj-ea"/>
              <a:cs typeface="Trebuchet MS"/>
            </a:endParaRPr>
          </a:p>
          <a:p>
            <a:pPr marL="457200" indent="-457200">
              <a:buFont typeface="Arial" pitchFamily="34" charset="0"/>
              <a:buChar char="•"/>
              <a:tabLst>
                <a:tab pos="231775" algn="l"/>
              </a:tabLst>
              <a:defRPr/>
            </a:pPr>
            <a:r>
              <a:rPr lang="en-US" sz="2800" kern="700" spc="-50" dirty="0">
                <a:solidFill>
                  <a:srgbClr val="24366A"/>
                </a:solidFill>
                <a:latin typeface="Trebuchet MS"/>
                <a:ea typeface="+mj-ea"/>
                <a:cs typeface="Trebuchet MS"/>
              </a:rPr>
              <a:t>Product labels and instructions</a:t>
            </a:r>
          </a:p>
          <a:p>
            <a:pPr marL="457200" indent="-457200">
              <a:buFont typeface="Arial" pitchFamily="34" charset="0"/>
              <a:buChar char="•"/>
              <a:tabLst>
                <a:tab pos="231775" algn="l"/>
              </a:tabLst>
              <a:defRPr/>
            </a:pPr>
            <a:r>
              <a:rPr lang="en-US" sz="2800" kern="700" spc="-50" dirty="0" smtClean="0">
                <a:solidFill>
                  <a:srgbClr val="24366A"/>
                </a:solidFill>
                <a:latin typeface="Trebuchet MS"/>
                <a:ea typeface="+mj-ea"/>
                <a:cs typeface="Trebuchet MS"/>
              </a:rPr>
              <a:t>Safety </a:t>
            </a:r>
            <a:r>
              <a:rPr lang="en-US" sz="2800" kern="700" spc="-50" dirty="0">
                <a:solidFill>
                  <a:srgbClr val="24366A"/>
                </a:solidFill>
                <a:latin typeface="Trebuchet MS"/>
                <a:ea typeface="+mj-ea"/>
                <a:cs typeface="Trebuchet MS"/>
              </a:rPr>
              <a:t>Data Sheets </a:t>
            </a:r>
            <a:r>
              <a:rPr lang="en-US" sz="2800" kern="700" spc="-50" dirty="0" smtClean="0">
                <a:solidFill>
                  <a:srgbClr val="24366A"/>
                </a:solidFill>
                <a:latin typeface="Trebuchet MS"/>
                <a:ea typeface="+mj-ea"/>
                <a:cs typeface="Trebuchet MS"/>
              </a:rPr>
              <a:t>(SDS</a:t>
            </a:r>
            <a:r>
              <a:rPr lang="en-US" sz="2800" kern="700" spc="-50" dirty="0">
                <a:solidFill>
                  <a:srgbClr val="24366A"/>
                </a:solidFill>
                <a:latin typeface="Trebuchet MS"/>
                <a:ea typeface="+mj-ea"/>
                <a:cs typeface="Trebuchet MS"/>
              </a:rPr>
              <a:t>)</a:t>
            </a:r>
          </a:p>
          <a:p>
            <a:pPr marL="457200" indent="-457200">
              <a:buFont typeface="Arial" pitchFamily="34" charset="0"/>
              <a:buChar char="•"/>
              <a:tabLst>
                <a:tab pos="231775" algn="l"/>
              </a:tabLst>
              <a:defRPr/>
            </a:pPr>
            <a:r>
              <a:rPr lang="en-US" sz="2800" kern="700" spc="-50" dirty="0" smtClean="0">
                <a:solidFill>
                  <a:srgbClr val="24366A"/>
                </a:solidFill>
                <a:latin typeface="Trebuchet MS"/>
                <a:ea typeface="+mj-ea"/>
                <a:cs typeface="Trebuchet MS"/>
              </a:rPr>
              <a:t>Training </a:t>
            </a:r>
            <a:endParaRPr lang="en-US" sz="2800" kern="700" spc="-50" dirty="0">
              <a:solidFill>
                <a:srgbClr val="24366A"/>
              </a:solidFill>
              <a:latin typeface="Trebuchet MS"/>
              <a:ea typeface="+mj-ea"/>
              <a:cs typeface="Trebuchet MS"/>
            </a:endParaRPr>
          </a:p>
          <a:p>
            <a:pPr>
              <a:tabLst>
                <a:tab pos="231775" algn="l"/>
              </a:tabLst>
              <a:defRPr/>
            </a:pPr>
            <a:endParaRPr lang="en-US" sz="2800" dirty="0">
              <a:solidFill>
                <a:schemeClr val="accent2">
                  <a:lumMod val="75000"/>
                </a:schemeClr>
              </a:solidFill>
              <a:latin typeface="Arial" pitchFamily="34" charset="0"/>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5"/>
          <p:cNvSpPr>
            <a:spLocks noGrp="1"/>
          </p:cNvSpPr>
          <p:nvPr>
            <p:ph type="title"/>
          </p:nvPr>
        </p:nvSpPr>
        <p:spPr>
          <a:xfrm>
            <a:off x="457200" y="217488"/>
            <a:ext cx="7162800" cy="1143000"/>
          </a:xfrm>
        </p:spPr>
        <p:txBody>
          <a:bodyPr>
            <a:normAutofit/>
          </a:bodyPr>
          <a:lstStyle/>
          <a:p>
            <a:pPr eaLnBrk="1" fontAlgn="auto" hangingPunct="1">
              <a:spcAft>
                <a:spcPts val="0"/>
              </a:spcAft>
              <a:defRPr/>
            </a:pPr>
            <a:r>
              <a:rPr lang="en-US" sz="3200" dirty="0" smtClean="0"/>
              <a:t>Hazard Communication Standard</a:t>
            </a:r>
          </a:p>
        </p:txBody>
      </p:sp>
      <p:sp>
        <p:nvSpPr>
          <p:cNvPr id="9220" name="Rectangle 3"/>
          <p:cNvSpPr>
            <a:spLocks noGrp="1" noChangeArrowheads="1"/>
          </p:cNvSpPr>
          <p:nvPr>
            <p:ph idx="1"/>
          </p:nvPr>
        </p:nvSpPr>
        <p:spPr>
          <a:xfrm>
            <a:off x="304800" y="1524000"/>
            <a:ext cx="8001000" cy="4343400"/>
          </a:xfrm>
        </p:spPr>
        <p:txBody>
          <a:bodyPr>
            <a:noAutofit/>
          </a:bodyPr>
          <a:lstStyle/>
          <a:p>
            <a:pPr marL="231775" indent="-231775" eaLnBrk="1" fontAlgn="auto" hangingPunct="1">
              <a:defRPr/>
            </a:pPr>
            <a:r>
              <a:rPr lang="en-US" sz="2400" dirty="0" smtClean="0">
                <a:solidFill>
                  <a:schemeClr val="tx2"/>
                </a:solidFill>
              </a:rPr>
              <a:t>  </a:t>
            </a:r>
            <a:r>
              <a:rPr lang="en-US" sz="2400" kern="700" spc="-50" dirty="0">
                <a:solidFill>
                  <a:srgbClr val="24366A"/>
                </a:solidFill>
                <a:ea typeface="+mj-ea"/>
              </a:rPr>
              <a:t>The Occupational Safety and Health Administration (OSHA) Hazard </a:t>
            </a:r>
            <a:r>
              <a:rPr lang="en-US" sz="2400" kern="700" spc="-50" dirty="0" smtClean="0">
                <a:solidFill>
                  <a:srgbClr val="24366A"/>
                </a:solidFill>
                <a:ea typeface="+mj-ea"/>
              </a:rPr>
              <a:t>Communication Standard (HCS) </a:t>
            </a:r>
            <a:r>
              <a:rPr lang="en-US" sz="2400" kern="700" spc="-50" dirty="0">
                <a:solidFill>
                  <a:srgbClr val="24366A"/>
                </a:solidFill>
                <a:ea typeface="+mj-ea"/>
              </a:rPr>
              <a:t>was designed to provide employees with:</a:t>
            </a:r>
          </a:p>
          <a:p>
            <a:pPr marL="974725" lvl="1" indent="-231775" eaLnBrk="1" fontAlgn="auto" hangingPunct="1">
              <a:buFont typeface="Arial" pitchFamily="34" charset="0"/>
              <a:buChar char="•"/>
              <a:defRPr/>
            </a:pPr>
            <a:r>
              <a:rPr lang="en-US" sz="2400" kern="700" spc="-50" dirty="0">
                <a:solidFill>
                  <a:srgbClr val="24366A"/>
                </a:solidFill>
                <a:ea typeface="+mj-ea"/>
              </a:rPr>
              <a:t>Information on hazards of all chemicals used in the workplace, and </a:t>
            </a:r>
          </a:p>
          <a:p>
            <a:pPr marL="974725" lvl="1" indent="-231775" eaLnBrk="1" fontAlgn="auto" hangingPunct="1">
              <a:buFont typeface="Arial" pitchFamily="34" charset="0"/>
              <a:buChar char="•"/>
              <a:defRPr/>
            </a:pPr>
            <a:r>
              <a:rPr lang="en-US" sz="2400" kern="700" spc="-50" dirty="0">
                <a:solidFill>
                  <a:srgbClr val="24366A"/>
                </a:solidFill>
                <a:ea typeface="+mj-ea"/>
              </a:rPr>
              <a:t>Recommended protective measures </a:t>
            </a:r>
          </a:p>
          <a:p>
            <a:pPr marL="231775" indent="-231775" eaLnBrk="1" fontAlgn="auto" hangingPunct="1">
              <a:defRPr/>
            </a:pPr>
            <a:r>
              <a:rPr lang="en-US" sz="2400" kern="700" spc="-50" dirty="0">
                <a:solidFill>
                  <a:srgbClr val="24366A"/>
                </a:solidFill>
                <a:ea typeface="+mj-ea"/>
              </a:rPr>
              <a:t>   </a:t>
            </a:r>
            <a:r>
              <a:rPr lang="en-US" sz="2400" kern="700" spc="-50" dirty="0" smtClean="0">
                <a:solidFill>
                  <a:srgbClr val="24366A"/>
                </a:solidFill>
                <a:ea typeface="+mj-ea"/>
              </a:rPr>
              <a:t>OSHA has modified the HCS to adopt the Globally Harmonized System of Classification and Labeling of Chemicals* (GHS). All covered employers are required to train employees on the new label elements and safety data sheet (SDS) format </a:t>
            </a:r>
            <a:r>
              <a:rPr lang="en-US" sz="2400" kern="700" spc="-50" smtClean="0">
                <a:solidFill>
                  <a:srgbClr val="24366A"/>
                </a:solidFill>
                <a:ea typeface="+mj-ea"/>
              </a:rPr>
              <a:t>by December 1, </a:t>
            </a:r>
            <a:r>
              <a:rPr lang="en-US" sz="2400" kern="700" spc="-50" dirty="0" smtClean="0">
                <a:solidFill>
                  <a:srgbClr val="24366A"/>
                </a:solidFill>
                <a:ea typeface="+mj-ea"/>
              </a:rPr>
              <a:t>2013.</a:t>
            </a:r>
          </a:p>
          <a:p>
            <a:pPr marL="231775" indent="-231775" eaLnBrk="1" fontAlgn="auto" hangingPunct="1">
              <a:defRPr/>
            </a:pPr>
            <a:endParaRPr lang="en-US" sz="2400" dirty="0" smtClean="0">
              <a:solidFill>
                <a:schemeClr val="accent2">
                  <a:lumMod val="75000"/>
                </a:schemeClr>
              </a:solidFill>
            </a:endParaRPr>
          </a:p>
        </p:txBody>
      </p:sp>
      <p:sp>
        <p:nvSpPr>
          <p:cNvPr id="2" name="TextBox 1"/>
          <p:cNvSpPr txBox="1"/>
          <p:nvPr/>
        </p:nvSpPr>
        <p:spPr>
          <a:xfrm>
            <a:off x="10236" y="6400800"/>
            <a:ext cx="6324600" cy="584775"/>
          </a:xfrm>
          <a:prstGeom prst="rect">
            <a:avLst/>
          </a:prstGeom>
          <a:noFill/>
        </p:spPr>
        <p:txBody>
          <a:bodyPr wrap="square" rtlCol="0">
            <a:spAutoFit/>
          </a:bodyPr>
          <a:lstStyle/>
          <a:p>
            <a:pPr marL="231775" indent="-231775" eaLnBrk="1" fontAlgn="auto" hangingPunct="1">
              <a:defRPr/>
            </a:pPr>
            <a:r>
              <a:rPr lang="en-US" sz="1400" i="1" dirty="0">
                <a:solidFill>
                  <a:srgbClr val="093678"/>
                </a:solidFill>
              </a:rPr>
              <a:t>* Check </a:t>
            </a:r>
            <a:r>
              <a:rPr lang="en-US" sz="1400" i="1" dirty="0" smtClean="0">
                <a:solidFill>
                  <a:srgbClr val="093678"/>
                </a:solidFill>
                <a:hlinkClick r:id="rId3"/>
              </a:rPr>
              <a:t>www.osha.gov</a:t>
            </a:r>
            <a:r>
              <a:rPr lang="en-US" sz="1400" i="1" dirty="0" smtClean="0">
                <a:solidFill>
                  <a:srgbClr val="093678"/>
                </a:solidFill>
              </a:rPr>
              <a:t> regularly </a:t>
            </a:r>
            <a:r>
              <a:rPr lang="en-US" sz="1400" i="1" dirty="0">
                <a:solidFill>
                  <a:srgbClr val="093678"/>
                </a:solidFill>
              </a:rPr>
              <a:t>for the </a:t>
            </a:r>
            <a:r>
              <a:rPr lang="en-US" sz="1400" i="1" dirty="0" smtClean="0">
                <a:solidFill>
                  <a:srgbClr val="093678"/>
                </a:solidFill>
              </a:rPr>
              <a:t>most current </a:t>
            </a:r>
            <a:r>
              <a:rPr lang="en-US" sz="1400" i="1" dirty="0">
                <a:solidFill>
                  <a:srgbClr val="093678"/>
                </a:solidFill>
              </a:rPr>
              <a:t>version of the </a:t>
            </a:r>
            <a:r>
              <a:rPr lang="en-US" sz="1400" i="1" dirty="0" smtClean="0">
                <a:solidFill>
                  <a:srgbClr val="093678"/>
                </a:solidFill>
              </a:rPr>
              <a:t>HCS. </a:t>
            </a:r>
            <a:endParaRPr lang="en-US" sz="1400" i="1" dirty="0">
              <a:solidFill>
                <a:srgbClr val="093678"/>
              </a:solidFill>
            </a:endParaRP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5"/>
          <p:cNvSpPr>
            <a:spLocks noGrp="1"/>
          </p:cNvSpPr>
          <p:nvPr>
            <p:ph type="title"/>
          </p:nvPr>
        </p:nvSpPr>
        <p:spPr>
          <a:xfrm>
            <a:off x="457200" y="217488"/>
            <a:ext cx="8001000" cy="1143000"/>
          </a:xfrm>
        </p:spPr>
        <p:txBody>
          <a:bodyPr>
            <a:normAutofit/>
          </a:bodyPr>
          <a:lstStyle/>
          <a:p>
            <a:pPr eaLnBrk="1" fontAlgn="auto" hangingPunct="1">
              <a:spcAft>
                <a:spcPts val="0"/>
              </a:spcAft>
              <a:defRPr/>
            </a:pPr>
            <a:r>
              <a:rPr lang="en-US" sz="3200" dirty="0" smtClean="0"/>
              <a:t>O</a:t>
            </a:r>
            <a:r>
              <a:rPr lang="en-US" sz="3200" dirty="0" smtClean="0">
                <a:solidFill>
                  <a:srgbClr val="093678"/>
                </a:solidFill>
              </a:rPr>
              <a:t>S</a:t>
            </a:r>
            <a:r>
              <a:rPr lang="en-US" sz="3200" dirty="0" smtClean="0"/>
              <a:t>HA Hazard Communications Standard - Written Program</a:t>
            </a:r>
          </a:p>
        </p:txBody>
      </p:sp>
      <p:sp>
        <p:nvSpPr>
          <p:cNvPr id="9220" name="Rectangle 3"/>
          <p:cNvSpPr>
            <a:spLocks noGrp="1" noChangeArrowheads="1"/>
          </p:cNvSpPr>
          <p:nvPr>
            <p:ph idx="1"/>
          </p:nvPr>
        </p:nvSpPr>
        <p:spPr>
          <a:xfrm>
            <a:off x="457200" y="1676401"/>
            <a:ext cx="7924800" cy="4343400"/>
          </a:xfrm>
        </p:spPr>
        <p:txBody>
          <a:bodyPr>
            <a:noAutofit/>
          </a:bodyPr>
          <a:lstStyle/>
          <a:p>
            <a:pPr marL="231775" indent="-231775" eaLnBrk="1" fontAlgn="auto" hangingPunct="1">
              <a:defRPr/>
            </a:pPr>
            <a:r>
              <a:rPr lang="en-US" sz="2000" dirty="0" smtClean="0">
                <a:solidFill>
                  <a:srgbClr val="093678"/>
                </a:solidFill>
              </a:rPr>
              <a:t>	</a:t>
            </a:r>
            <a:r>
              <a:rPr lang="en-US" sz="2400" kern="700" spc="-50" dirty="0">
                <a:solidFill>
                  <a:srgbClr val="24366A"/>
                </a:solidFill>
                <a:ea typeface="+mj-ea"/>
              </a:rPr>
              <a:t>OSHA Hazard Communications Standard requires </a:t>
            </a:r>
            <a:r>
              <a:rPr lang="en-US" sz="2400" kern="700" spc="-50" dirty="0" smtClean="0">
                <a:solidFill>
                  <a:srgbClr val="24366A"/>
                </a:solidFill>
              </a:rPr>
              <a:t>all </a:t>
            </a:r>
            <a:r>
              <a:rPr lang="en-US" sz="2400" kern="700" spc="-50" dirty="0">
                <a:solidFill>
                  <a:srgbClr val="24366A"/>
                </a:solidFill>
              </a:rPr>
              <a:t>employers to have a written hazard communications </a:t>
            </a:r>
            <a:r>
              <a:rPr lang="en-US" sz="2400" kern="700" spc="-50" dirty="0" smtClean="0">
                <a:solidFill>
                  <a:srgbClr val="24366A"/>
                </a:solidFill>
              </a:rPr>
              <a:t>program </a:t>
            </a:r>
            <a:r>
              <a:rPr lang="en-US" sz="2400" kern="700" spc="-50" dirty="0" smtClean="0">
                <a:solidFill>
                  <a:srgbClr val="24366A"/>
                </a:solidFill>
                <a:ea typeface="+mj-ea"/>
              </a:rPr>
              <a:t>to </a:t>
            </a:r>
            <a:r>
              <a:rPr lang="en-US" sz="2400" kern="700" spc="-50" dirty="0">
                <a:solidFill>
                  <a:srgbClr val="24366A"/>
                </a:solidFill>
                <a:ea typeface="+mj-ea"/>
              </a:rPr>
              <a:t>address: </a:t>
            </a:r>
          </a:p>
          <a:p>
            <a:pPr marL="1085850" lvl="1" eaLnBrk="1" fontAlgn="auto" hangingPunct="1">
              <a:buFont typeface="Arial" pitchFamily="34" charset="0"/>
              <a:buChar char="•"/>
              <a:defRPr/>
            </a:pPr>
            <a:r>
              <a:rPr lang="en-US" sz="2400" kern="700" spc="-50" dirty="0">
                <a:solidFill>
                  <a:srgbClr val="24366A"/>
                </a:solidFill>
                <a:ea typeface="+mj-ea"/>
              </a:rPr>
              <a:t>Labels and other forms of warning </a:t>
            </a:r>
          </a:p>
          <a:p>
            <a:pPr marL="1085850" lvl="1" eaLnBrk="1" fontAlgn="auto" hangingPunct="1">
              <a:buFont typeface="Arial" pitchFamily="34" charset="0"/>
              <a:buChar char="•"/>
              <a:defRPr/>
            </a:pPr>
            <a:r>
              <a:rPr lang="en-US" sz="2400" kern="700" spc="-50" dirty="0">
                <a:solidFill>
                  <a:srgbClr val="24366A"/>
                </a:solidFill>
                <a:ea typeface="+mj-ea"/>
              </a:rPr>
              <a:t>Safety Data Sheets (SDSs) (formerly known as </a:t>
            </a:r>
            <a:r>
              <a:rPr lang="en-US" sz="2400" kern="700" spc="-50" dirty="0" smtClean="0">
                <a:solidFill>
                  <a:srgbClr val="24366A"/>
                </a:solidFill>
                <a:ea typeface="+mj-ea"/>
              </a:rPr>
              <a:t>Material Safety </a:t>
            </a:r>
            <a:r>
              <a:rPr lang="en-US" sz="2400" kern="700" spc="-50" dirty="0">
                <a:solidFill>
                  <a:srgbClr val="24366A"/>
                </a:solidFill>
                <a:ea typeface="+mj-ea"/>
              </a:rPr>
              <a:t>Data Sheets or </a:t>
            </a:r>
            <a:r>
              <a:rPr lang="en-US" sz="2400" kern="700" spc="-50" dirty="0" smtClean="0">
                <a:solidFill>
                  <a:srgbClr val="24366A"/>
                </a:solidFill>
                <a:ea typeface="+mj-ea"/>
              </a:rPr>
              <a:t>MSDSs</a:t>
            </a:r>
            <a:r>
              <a:rPr lang="en-US" sz="2400" kern="700" spc="-50" dirty="0">
                <a:solidFill>
                  <a:srgbClr val="24366A"/>
                </a:solidFill>
                <a:ea typeface="+mj-ea"/>
              </a:rPr>
              <a:t>)</a:t>
            </a:r>
          </a:p>
          <a:p>
            <a:pPr marL="1085850" lvl="1" eaLnBrk="1" fontAlgn="auto" hangingPunct="1">
              <a:buFont typeface="Arial" pitchFamily="34" charset="0"/>
              <a:buChar char="•"/>
              <a:defRPr/>
            </a:pPr>
            <a:r>
              <a:rPr lang="en-US" sz="2400" kern="700" spc="-50" dirty="0">
                <a:solidFill>
                  <a:srgbClr val="24366A"/>
                </a:solidFill>
                <a:ea typeface="+mj-ea"/>
              </a:rPr>
              <a:t>Employee </a:t>
            </a:r>
            <a:r>
              <a:rPr lang="en-US" sz="2400" kern="700" spc="-50" dirty="0" smtClean="0">
                <a:solidFill>
                  <a:srgbClr val="24366A"/>
                </a:solidFill>
                <a:ea typeface="+mj-ea"/>
              </a:rPr>
              <a:t>training</a:t>
            </a:r>
          </a:p>
          <a:p>
            <a:pPr marL="1085850" lvl="1" eaLnBrk="1" fontAlgn="auto" hangingPunct="1">
              <a:buFont typeface="Arial" pitchFamily="34" charset="0"/>
              <a:buChar char="•"/>
              <a:defRPr/>
            </a:pPr>
            <a:endParaRPr lang="en-US" sz="2400" kern="700" spc="-50" dirty="0">
              <a:solidFill>
                <a:srgbClr val="24366A"/>
              </a:solidFill>
              <a:ea typeface="+mj-ea"/>
            </a:endParaRPr>
          </a:p>
          <a:p>
            <a:pPr indent="0" eaLnBrk="1" fontAlgn="auto" hangingPunct="1">
              <a:buFont typeface="Arial"/>
              <a:buNone/>
              <a:defRPr/>
            </a:pPr>
            <a:endParaRPr lang="en-US" dirty="0" smtClean="0">
              <a:solidFill>
                <a:schemeClr val="accent2">
                  <a:lumMod val="75000"/>
                </a:schemeClr>
              </a:solidFill>
            </a:endParaRPr>
          </a:p>
        </p:txBody>
      </p:sp>
      <p:sp>
        <p:nvSpPr>
          <p:cNvPr id="4" name="TextBox 3"/>
          <p:cNvSpPr txBox="1"/>
          <p:nvPr/>
        </p:nvSpPr>
        <p:spPr>
          <a:xfrm>
            <a:off x="381000" y="5029200"/>
            <a:ext cx="8153400" cy="923330"/>
          </a:xfrm>
          <a:prstGeom prst="rect">
            <a:avLst/>
          </a:prstGeom>
          <a:noFill/>
          <a:ln>
            <a:solidFill>
              <a:schemeClr val="tx1">
                <a:alpha val="93000"/>
              </a:schemeClr>
            </a:solidFill>
          </a:ln>
        </p:spPr>
        <p:txBody>
          <a:bodyPr wrap="square" rtlCol="0">
            <a:spAutoFit/>
          </a:bodyPr>
          <a:lstStyle/>
          <a:p>
            <a:pPr marL="231775" indent="-231775" eaLnBrk="1" fontAlgn="auto" hangingPunct="1">
              <a:defRPr/>
            </a:pPr>
            <a:r>
              <a:rPr lang="en-US" b="1" dirty="0" smtClean="0">
                <a:solidFill>
                  <a:schemeClr val="accent2">
                    <a:lumMod val="75000"/>
                  </a:schemeClr>
                </a:solidFill>
              </a:rPr>
              <a:t>    OSHA REQUIRES YOUR EMPLOYER TO SHARE INFORMATION ABOUT ANY POTENTIALLY HAZARDOUS CHEMICALS IN YOUR WORKPLACE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2"/>
                </a:solidFill>
              </a:rPr>
              <a:t>Labels and Other Forms of Warning</a:t>
            </a:r>
            <a:endParaRPr lang="en-US" sz="3200" dirty="0">
              <a:solidFill>
                <a:schemeClr val="tx2"/>
              </a:solidFill>
            </a:endParaRPr>
          </a:p>
        </p:txBody>
      </p:sp>
      <p:sp>
        <p:nvSpPr>
          <p:cNvPr id="3" name="Content Placeholder 2"/>
          <p:cNvSpPr>
            <a:spLocks noGrp="1"/>
          </p:cNvSpPr>
          <p:nvPr>
            <p:ph idx="1"/>
          </p:nvPr>
        </p:nvSpPr>
        <p:spPr>
          <a:xfrm>
            <a:off x="457200" y="1676400"/>
            <a:ext cx="7848600" cy="4343400"/>
          </a:xfrm>
        </p:spPr>
        <p:txBody>
          <a:bodyPr>
            <a:normAutofit/>
          </a:bodyPr>
          <a:lstStyle/>
          <a:p>
            <a:r>
              <a:rPr lang="en-US" sz="2000" dirty="0" smtClean="0">
                <a:solidFill>
                  <a:srgbClr val="093678"/>
                </a:solidFill>
              </a:rPr>
              <a:t>The OSHA </a:t>
            </a:r>
            <a:r>
              <a:rPr lang="en-US" sz="2000" dirty="0">
                <a:solidFill>
                  <a:srgbClr val="093678"/>
                </a:solidFill>
              </a:rPr>
              <a:t>Hazard Communication </a:t>
            </a:r>
            <a:r>
              <a:rPr lang="en-US" sz="2000" dirty="0" smtClean="0">
                <a:solidFill>
                  <a:srgbClr val="093678"/>
                </a:solidFill>
              </a:rPr>
              <a:t>Standard states that chemical </a:t>
            </a:r>
            <a:r>
              <a:rPr lang="en-US" sz="2000" dirty="0">
                <a:solidFill>
                  <a:srgbClr val="093678"/>
                </a:solidFill>
              </a:rPr>
              <a:t>containers </a:t>
            </a:r>
            <a:r>
              <a:rPr lang="en-US" sz="2000" dirty="0" smtClean="0">
                <a:solidFill>
                  <a:srgbClr val="093678"/>
                </a:solidFill>
              </a:rPr>
              <a:t>be </a:t>
            </a:r>
            <a:r>
              <a:rPr lang="en-US" sz="2000" dirty="0">
                <a:solidFill>
                  <a:srgbClr val="093678"/>
                </a:solidFill>
              </a:rPr>
              <a:t>labeled </a:t>
            </a:r>
            <a:r>
              <a:rPr lang="en-US" sz="2000" dirty="0" smtClean="0">
                <a:solidFill>
                  <a:srgbClr val="093678"/>
                </a:solidFill>
              </a:rPr>
              <a:t>and </a:t>
            </a:r>
            <a:r>
              <a:rPr lang="en-US" sz="2000" dirty="0">
                <a:solidFill>
                  <a:srgbClr val="093678"/>
                </a:solidFill>
              </a:rPr>
              <a:t>information </a:t>
            </a:r>
            <a:r>
              <a:rPr lang="en-US" sz="2000" dirty="0" smtClean="0">
                <a:solidFill>
                  <a:srgbClr val="093678"/>
                </a:solidFill>
              </a:rPr>
              <a:t>be legible </a:t>
            </a:r>
            <a:r>
              <a:rPr lang="en-US" sz="2000" dirty="0">
                <a:solidFill>
                  <a:srgbClr val="093678"/>
                </a:solidFill>
              </a:rPr>
              <a:t>and clearly </a:t>
            </a:r>
            <a:r>
              <a:rPr lang="en-US" sz="2000" dirty="0" smtClean="0">
                <a:solidFill>
                  <a:srgbClr val="093678"/>
                </a:solidFill>
              </a:rPr>
              <a:t>displayed </a:t>
            </a:r>
            <a:r>
              <a:rPr lang="en-US" sz="2000" dirty="0">
                <a:solidFill>
                  <a:srgbClr val="093678"/>
                </a:solidFill>
              </a:rPr>
              <a:t>in accordance with the G</a:t>
            </a:r>
            <a:r>
              <a:rPr lang="en-US" sz="2000" dirty="0" smtClean="0">
                <a:solidFill>
                  <a:srgbClr val="093678"/>
                </a:solidFill>
              </a:rPr>
              <a:t>lobally Harmonized </a:t>
            </a:r>
            <a:r>
              <a:rPr lang="en-US" sz="2000" dirty="0">
                <a:solidFill>
                  <a:srgbClr val="093678"/>
                </a:solidFill>
              </a:rPr>
              <a:t>S</a:t>
            </a:r>
            <a:r>
              <a:rPr lang="en-US" sz="2000" dirty="0" smtClean="0">
                <a:solidFill>
                  <a:srgbClr val="093678"/>
                </a:solidFill>
              </a:rPr>
              <a:t>ystem of Classification and Labeling of Chemicals* (GHS).</a:t>
            </a:r>
            <a:endParaRPr lang="en-US" sz="2000" dirty="0">
              <a:solidFill>
                <a:srgbClr val="093678"/>
              </a:solidFill>
            </a:endParaRPr>
          </a:p>
          <a:p>
            <a:pPr>
              <a:buFont typeface="Arial" pitchFamily="34" charset="0"/>
              <a:buChar char="•"/>
            </a:pPr>
            <a:r>
              <a:rPr lang="en-US" sz="2000" b="0" dirty="0" smtClean="0">
                <a:solidFill>
                  <a:srgbClr val="093678"/>
                </a:solidFill>
              </a:rPr>
              <a:t>  Chemical labels identify a container’s contents.</a:t>
            </a:r>
          </a:p>
          <a:p>
            <a:pPr>
              <a:buFont typeface="Arial" pitchFamily="34" charset="0"/>
              <a:buChar char="•"/>
            </a:pPr>
            <a:r>
              <a:rPr lang="en-US" sz="2000" b="0" dirty="0" smtClean="0">
                <a:solidFill>
                  <a:srgbClr val="093678"/>
                </a:solidFill>
              </a:rPr>
              <a:t>  Labels are required to include information related to 	hazardous chemicals.</a:t>
            </a:r>
          </a:p>
          <a:p>
            <a:pPr>
              <a:buFont typeface="Arial" pitchFamily="34" charset="0"/>
              <a:buChar char="•"/>
            </a:pPr>
            <a:r>
              <a:rPr lang="en-US" sz="2000" b="0" dirty="0" smtClean="0">
                <a:solidFill>
                  <a:srgbClr val="093678"/>
                </a:solidFill>
              </a:rPr>
              <a:t>  A good practice is to keep the original manufacturer’s  	product label on file.</a:t>
            </a:r>
          </a:p>
          <a:p>
            <a:endParaRPr lang="en-US" sz="2000" dirty="0"/>
          </a:p>
        </p:txBody>
      </p:sp>
      <p:sp>
        <p:nvSpPr>
          <p:cNvPr id="4" name="TextBox 3"/>
          <p:cNvSpPr txBox="1"/>
          <p:nvPr/>
        </p:nvSpPr>
        <p:spPr>
          <a:xfrm>
            <a:off x="152400" y="5562600"/>
            <a:ext cx="6324600" cy="584775"/>
          </a:xfrm>
          <a:prstGeom prst="rect">
            <a:avLst/>
          </a:prstGeom>
          <a:noFill/>
        </p:spPr>
        <p:txBody>
          <a:bodyPr wrap="square" rtlCol="0">
            <a:spAutoFit/>
          </a:bodyPr>
          <a:lstStyle/>
          <a:p>
            <a:pPr marL="231775" indent="-231775" eaLnBrk="1" fontAlgn="auto" hangingPunct="1">
              <a:defRPr/>
            </a:pPr>
            <a:r>
              <a:rPr lang="en-US" sz="1400" i="1" dirty="0">
                <a:solidFill>
                  <a:srgbClr val="093678"/>
                </a:solidFill>
              </a:rPr>
              <a:t>* </a:t>
            </a:r>
            <a:r>
              <a:rPr lang="en-US" sz="1400" i="1" dirty="0" smtClean="0">
                <a:solidFill>
                  <a:srgbClr val="093678"/>
                </a:solidFill>
              </a:rPr>
              <a:t>Visit </a:t>
            </a:r>
            <a:r>
              <a:rPr lang="en-US" sz="1400" i="1" dirty="0" smtClean="0">
                <a:solidFill>
                  <a:srgbClr val="093678"/>
                </a:solidFill>
                <a:hlinkClick r:id="rId3"/>
              </a:rPr>
              <a:t>www.osha.gov</a:t>
            </a:r>
            <a:r>
              <a:rPr lang="en-US" sz="1400" i="1" dirty="0" smtClean="0">
                <a:solidFill>
                  <a:srgbClr val="093678"/>
                </a:solidFill>
              </a:rPr>
              <a:t> for </a:t>
            </a:r>
            <a:r>
              <a:rPr lang="en-US" sz="1400" i="1" dirty="0">
                <a:solidFill>
                  <a:srgbClr val="093678"/>
                </a:solidFill>
              </a:rPr>
              <a:t>additional information on OSHA’s </a:t>
            </a:r>
            <a:r>
              <a:rPr lang="en-US" sz="1400" i="1" dirty="0" smtClean="0">
                <a:solidFill>
                  <a:srgbClr val="093678"/>
                </a:solidFill>
              </a:rPr>
              <a:t>GHS standards.</a:t>
            </a:r>
            <a:endParaRPr lang="en-US" sz="1400" i="1" dirty="0">
              <a:solidFill>
                <a:srgbClr val="093678"/>
              </a:solidFill>
            </a:endParaRP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Safety Data Sheet (SDS)</a:t>
            </a:r>
            <a:endParaRPr lang="en-US" sz="3200" dirty="0"/>
          </a:p>
        </p:txBody>
      </p:sp>
      <p:sp>
        <p:nvSpPr>
          <p:cNvPr id="3" name="Content Placeholder 2"/>
          <p:cNvSpPr>
            <a:spLocks noGrp="1"/>
          </p:cNvSpPr>
          <p:nvPr>
            <p:ph idx="1"/>
          </p:nvPr>
        </p:nvSpPr>
        <p:spPr>
          <a:xfrm>
            <a:off x="457200" y="1676401"/>
            <a:ext cx="5638800" cy="4343400"/>
          </a:xfrm>
        </p:spPr>
        <p:txBody>
          <a:bodyPr>
            <a:normAutofit fontScale="92500" lnSpcReduction="10000"/>
          </a:bodyPr>
          <a:lstStyle/>
          <a:p>
            <a:r>
              <a:rPr lang="en-US" sz="2000" dirty="0" smtClean="0">
                <a:solidFill>
                  <a:srgbClr val="093678"/>
                </a:solidFill>
              </a:rPr>
              <a:t>The </a:t>
            </a:r>
            <a:r>
              <a:rPr lang="en-US" sz="2000" dirty="0">
                <a:solidFill>
                  <a:srgbClr val="093678"/>
                </a:solidFill>
              </a:rPr>
              <a:t>OSHA Hazard Communication </a:t>
            </a:r>
            <a:r>
              <a:rPr lang="en-US" sz="2000" dirty="0" smtClean="0">
                <a:solidFill>
                  <a:srgbClr val="093678"/>
                </a:solidFill>
              </a:rPr>
              <a:t>Standard requires manufacturers to </a:t>
            </a:r>
            <a:r>
              <a:rPr lang="en-US" sz="2000" dirty="0">
                <a:solidFill>
                  <a:srgbClr val="093678"/>
                </a:solidFill>
              </a:rPr>
              <a:t>provide </a:t>
            </a:r>
            <a:r>
              <a:rPr lang="en-US" sz="2000" dirty="0" smtClean="0">
                <a:solidFill>
                  <a:srgbClr val="093678"/>
                </a:solidFill>
              </a:rPr>
              <a:t>Safety </a:t>
            </a:r>
            <a:r>
              <a:rPr lang="en-US" sz="2000" dirty="0">
                <a:solidFill>
                  <a:srgbClr val="093678"/>
                </a:solidFill>
              </a:rPr>
              <a:t>Data Sheets, or </a:t>
            </a:r>
            <a:r>
              <a:rPr lang="en-US" sz="2000" dirty="0" smtClean="0">
                <a:solidFill>
                  <a:srgbClr val="093678"/>
                </a:solidFill>
              </a:rPr>
              <a:t>SDSs, </a:t>
            </a:r>
            <a:r>
              <a:rPr lang="en-US" sz="2000" dirty="0">
                <a:solidFill>
                  <a:srgbClr val="093678"/>
                </a:solidFill>
              </a:rPr>
              <a:t>for hazardous chemicals they produce.</a:t>
            </a:r>
          </a:p>
          <a:p>
            <a:pPr marL="342900">
              <a:buFont typeface="Arial" pitchFamily="34" charset="0"/>
              <a:buChar char="•"/>
            </a:pPr>
            <a:r>
              <a:rPr lang="en-US" sz="2000" b="0" dirty="0" smtClean="0">
                <a:solidFill>
                  <a:srgbClr val="093678"/>
                </a:solidFill>
              </a:rPr>
              <a:t>The SDS provides safety and health information.</a:t>
            </a:r>
          </a:p>
          <a:p>
            <a:pPr marL="342900">
              <a:buFont typeface="Arial" pitchFamily="34" charset="0"/>
              <a:buChar char="•"/>
            </a:pPr>
            <a:r>
              <a:rPr lang="en-US" sz="2000" b="0" dirty="0" smtClean="0">
                <a:solidFill>
                  <a:srgbClr val="093678"/>
                </a:solidFill>
              </a:rPr>
              <a:t>BEFORE using any Spray Polyurethane Foam (SPF), read, understand and apply the SDS guidance.</a:t>
            </a:r>
          </a:p>
          <a:p>
            <a:pPr marL="342900">
              <a:buFont typeface="Arial" pitchFamily="34" charset="0"/>
              <a:buChar char="•"/>
            </a:pPr>
            <a:r>
              <a:rPr lang="en-US" sz="2000" b="0" dirty="0" smtClean="0">
                <a:solidFill>
                  <a:srgbClr val="093678"/>
                </a:solidFill>
              </a:rPr>
              <a:t>If an SDS is not available at the job site for the SPF product you are about to use </a:t>
            </a:r>
            <a:r>
              <a:rPr lang="en-US" sz="2000" b="0" i="1" dirty="0" smtClean="0">
                <a:solidFill>
                  <a:srgbClr val="093678"/>
                </a:solidFill>
              </a:rPr>
              <a:t>(or any other potentially hazardous chemicals)</a:t>
            </a:r>
            <a:r>
              <a:rPr lang="en-US" sz="2000" b="0" dirty="0" smtClean="0">
                <a:solidFill>
                  <a:srgbClr val="093678"/>
                </a:solidFill>
              </a:rPr>
              <a:t>, contact your employer. </a:t>
            </a:r>
          </a:p>
          <a:p>
            <a:endParaRPr lang="en-US" dirty="0">
              <a:solidFill>
                <a:srgbClr val="093678"/>
              </a:solidFill>
            </a:endParaRPr>
          </a:p>
        </p:txBody>
      </p:sp>
      <p:pic>
        <p:nvPicPr>
          <p:cNvPr id="1026" name="Picture 2" descr="C:\Users\Hpalfrey\Desktop\Pictur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2400843"/>
            <a:ext cx="3133079" cy="22473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5"/>
          <p:cNvSpPr>
            <a:spLocks noGrp="1"/>
          </p:cNvSpPr>
          <p:nvPr>
            <p:ph type="title"/>
          </p:nvPr>
        </p:nvSpPr>
        <p:spPr>
          <a:xfrm>
            <a:off x="457200" y="217488"/>
            <a:ext cx="7162800" cy="1143000"/>
          </a:xfrm>
        </p:spPr>
        <p:txBody>
          <a:bodyPr/>
          <a:lstStyle/>
          <a:p>
            <a:pPr eaLnBrk="1" fontAlgn="auto" hangingPunct="1">
              <a:spcAft>
                <a:spcPts val="0"/>
              </a:spcAft>
              <a:defRPr/>
            </a:pPr>
            <a:r>
              <a:rPr lang="en-US" dirty="0" smtClean="0"/>
              <a:t>Reading the SDS</a:t>
            </a:r>
          </a:p>
        </p:txBody>
      </p:sp>
      <p:sp>
        <p:nvSpPr>
          <p:cNvPr id="10242" name="Rectangle 3"/>
          <p:cNvSpPr>
            <a:spLocks noGrp="1" noChangeArrowheads="1"/>
          </p:cNvSpPr>
          <p:nvPr>
            <p:ph idx="1"/>
          </p:nvPr>
        </p:nvSpPr>
        <p:spPr>
          <a:xfrm>
            <a:off x="304800" y="1524000"/>
            <a:ext cx="4800600" cy="4648200"/>
          </a:xfrm>
        </p:spPr>
        <p:txBody>
          <a:bodyPr>
            <a:noAutofit/>
          </a:bodyPr>
          <a:lstStyle/>
          <a:p>
            <a:pPr indent="0" eaLnBrk="1" fontAlgn="auto" hangingPunct="1">
              <a:buFont typeface="Arial"/>
              <a:buNone/>
              <a:defRPr/>
            </a:pPr>
            <a:r>
              <a:rPr lang="en-US" sz="2000" kern="700" spc="-50" dirty="0">
                <a:solidFill>
                  <a:srgbClr val="24366A"/>
                </a:solidFill>
                <a:ea typeface="+mj-ea"/>
              </a:rPr>
              <a:t>Reading the </a:t>
            </a:r>
            <a:r>
              <a:rPr lang="en-US" sz="2000" kern="700" spc="-50" dirty="0" smtClean="0">
                <a:solidFill>
                  <a:srgbClr val="24366A"/>
                </a:solidFill>
                <a:ea typeface="+mj-ea"/>
              </a:rPr>
              <a:t>SDS </a:t>
            </a:r>
            <a:r>
              <a:rPr lang="en-US" sz="2000" kern="700" spc="-50" dirty="0">
                <a:solidFill>
                  <a:srgbClr val="24366A"/>
                </a:solidFill>
                <a:ea typeface="+mj-ea"/>
              </a:rPr>
              <a:t>helps you:</a:t>
            </a:r>
          </a:p>
          <a:p>
            <a:pPr marL="231775" indent="-231775" eaLnBrk="1" fontAlgn="auto" hangingPunct="1">
              <a:buFont typeface="Arial" pitchFamily="34" charset="0"/>
              <a:buChar char="•"/>
              <a:defRPr/>
            </a:pPr>
            <a:r>
              <a:rPr lang="en-US" sz="2000" kern="700" spc="-50" dirty="0">
                <a:solidFill>
                  <a:srgbClr val="24366A"/>
                </a:solidFill>
                <a:ea typeface="+mj-ea"/>
              </a:rPr>
              <a:t>Understand potential hazards of chemicals you will be handling</a:t>
            </a:r>
          </a:p>
          <a:p>
            <a:pPr marL="231775" indent="-231775" eaLnBrk="1" fontAlgn="auto" hangingPunct="1">
              <a:buFont typeface="Arial" pitchFamily="34" charset="0"/>
              <a:buChar char="•"/>
              <a:defRPr/>
            </a:pPr>
            <a:r>
              <a:rPr lang="en-US" sz="2000" kern="700" spc="-50" dirty="0">
                <a:solidFill>
                  <a:srgbClr val="24366A"/>
                </a:solidFill>
                <a:ea typeface="+mj-ea"/>
              </a:rPr>
              <a:t>Choose correct personal protective equipment (PPE) for the job</a:t>
            </a:r>
          </a:p>
          <a:p>
            <a:pPr marL="231775" indent="-231775" eaLnBrk="1" fontAlgn="auto" hangingPunct="1">
              <a:buFont typeface="Arial" pitchFamily="34" charset="0"/>
              <a:buChar char="•"/>
              <a:defRPr/>
            </a:pPr>
            <a:r>
              <a:rPr lang="en-US" sz="2000" kern="700" spc="-50" dirty="0">
                <a:solidFill>
                  <a:srgbClr val="24366A"/>
                </a:solidFill>
                <a:ea typeface="+mj-ea"/>
              </a:rPr>
              <a:t>Understand first aid procedures</a:t>
            </a:r>
          </a:p>
          <a:p>
            <a:pPr marL="231775" indent="-231775" eaLnBrk="1" fontAlgn="auto" hangingPunct="1">
              <a:buFont typeface="Arial" pitchFamily="34" charset="0"/>
              <a:buChar char="•"/>
              <a:defRPr/>
            </a:pPr>
            <a:r>
              <a:rPr lang="en-US" sz="2000" kern="700" spc="-50" dirty="0">
                <a:solidFill>
                  <a:srgbClr val="24366A"/>
                </a:solidFill>
                <a:ea typeface="+mj-ea"/>
              </a:rPr>
              <a:t>Learn how to handle, store and </a:t>
            </a:r>
            <a:r>
              <a:rPr lang="en-US" sz="2000" kern="700" spc="-50" dirty="0" smtClean="0">
                <a:solidFill>
                  <a:srgbClr val="24366A"/>
                </a:solidFill>
                <a:ea typeface="+mj-ea"/>
              </a:rPr>
              <a:t>dispose </a:t>
            </a:r>
            <a:r>
              <a:rPr lang="en-US" sz="2000" kern="700" spc="-50" dirty="0">
                <a:solidFill>
                  <a:srgbClr val="24366A"/>
                </a:solidFill>
                <a:ea typeface="+mj-ea"/>
              </a:rPr>
              <a:t>of the product</a:t>
            </a:r>
          </a:p>
          <a:p>
            <a:pPr marL="231775" indent="-231775" eaLnBrk="1" fontAlgn="auto" hangingPunct="1">
              <a:buFont typeface="Arial" pitchFamily="34" charset="0"/>
              <a:buChar char="•"/>
              <a:defRPr/>
            </a:pPr>
            <a:r>
              <a:rPr lang="en-US" sz="2000" kern="700" spc="-50" dirty="0">
                <a:solidFill>
                  <a:srgbClr val="24366A"/>
                </a:solidFill>
                <a:ea typeface="+mj-ea"/>
              </a:rPr>
              <a:t>Understand how to handle an emergency, such as a fire or </a:t>
            </a:r>
            <a:r>
              <a:rPr lang="en-US" sz="2000" kern="700" spc="-50" dirty="0" smtClean="0">
                <a:solidFill>
                  <a:srgbClr val="24366A"/>
                </a:solidFill>
                <a:ea typeface="+mj-ea"/>
              </a:rPr>
              <a:t>chemical </a:t>
            </a:r>
            <a:r>
              <a:rPr lang="en-US" sz="2000" kern="700" spc="-50" dirty="0">
                <a:solidFill>
                  <a:srgbClr val="24366A"/>
                </a:solidFill>
                <a:ea typeface="+mj-ea"/>
              </a:rPr>
              <a:t>spill</a:t>
            </a:r>
          </a:p>
        </p:txBody>
      </p:sp>
      <p:pic>
        <p:nvPicPr>
          <p:cNvPr id="2050" name="Picture 2" descr="C:\Users\Hpalfrey\Desktop\Picture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62341" y="1964686"/>
            <a:ext cx="3700659" cy="2623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5"/>
          <p:cNvSpPr>
            <a:spLocks noGrp="1"/>
          </p:cNvSpPr>
          <p:nvPr>
            <p:ph type="title"/>
          </p:nvPr>
        </p:nvSpPr>
        <p:spPr>
          <a:xfrm>
            <a:off x="457200" y="217488"/>
            <a:ext cx="8001000" cy="1143000"/>
          </a:xfrm>
        </p:spPr>
        <p:txBody>
          <a:bodyPr/>
          <a:lstStyle/>
          <a:p>
            <a:pPr eaLnBrk="1" fontAlgn="auto" hangingPunct="1">
              <a:spcAft>
                <a:spcPts val="0"/>
              </a:spcAft>
              <a:defRPr/>
            </a:pPr>
            <a:r>
              <a:rPr lang="en-US" dirty="0" smtClean="0"/>
              <a:t>Safety Data Sheet (SDS)</a:t>
            </a:r>
          </a:p>
        </p:txBody>
      </p:sp>
      <p:sp>
        <p:nvSpPr>
          <p:cNvPr id="9220" name="Rectangle 3"/>
          <p:cNvSpPr>
            <a:spLocks noGrp="1" noChangeArrowheads="1"/>
          </p:cNvSpPr>
          <p:nvPr>
            <p:ph idx="1"/>
          </p:nvPr>
        </p:nvSpPr>
        <p:spPr>
          <a:xfrm>
            <a:off x="4419600" y="1524000"/>
            <a:ext cx="4572000" cy="4343400"/>
          </a:xfrm>
        </p:spPr>
        <p:txBody>
          <a:bodyPr>
            <a:normAutofit fontScale="92500"/>
          </a:bodyPr>
          <a:lstStyle/>
          <a:p>
            <a:pPr indent="0" eaLnBrk="1" fontAlgn="auto" hangingPunct="1">
              <a:buFont typeface="Arial"/>
              <a:buNone/>
              <a:defRPr/>
            </a:pPr>
            <a:endParaRPr lang="en-US" i="1" dirty="0" smtClean="0">
              <a:solidFill>
                <a:schemeClr val="accent2">
                  <a:lumMod val="75000"/>
                </a:schemeClr>
              </a:solidFill>
            </a:endParaRPr>
          </a:p>
          <a:p>
            <a:pPr indent="0" eaLnBrk="1" fontAlgn="auto" hangingPunct="1">
              <a:buFont typeface="Arial"/>
              <a:buNone/>
              <a:defRPr/>
            </a:pPr>
            <a:r>
              <a:rPr lang="en-US" sz="2200" dirty="0" smtClean="0">
                <a:solidFill>
                  <a:srgbClr val="093678"/>
                </a:solidFill>
              </a:rPr>
              <a:t>As of June 1, 2015, the HCS will require new SDSs to be in a uniform format, and include section numbers, headings, and associated information under 16 required headings</a:t>
            </a:r>
            <a:r>
              <a:rPr lang="en-US" sz="1700" baseline="30000" dirty="0" smtClean="0">
                <a:solidFill>
                  <a:srgbClr val="093678"/>
                </a:solidFill>
              </a:rPr>
              <a:t>1</a:t>
            </a:r>
            <a:r>
              <a:rPr lang="en-US" sz="1700" dirty="0" smtClean="0">
                <a:solidFill>
                  <a:srgbClr val="093678"/>
                </a:solidFill>
              </a:rPr>
              <a:t> </a:t>
            </a:r>
            <a:r>
              <a:rPr lang="en-US" sz="2200" dirty="0" smtClean="0">
                <a:solidFill>
                  <a:srgbClr val="093678"/>
                </a:solidFill>
              </a:rPr>
              <a:t>as noted.</a:t>
            </a:r>
          </a:p>
          <a:p>
            <a:pPr indent="0" eaLnBrk="1" fontAlgn="auto" hangingPunct="1">
              <a:buFont typeface="Arial"/>
              <a:buNone/>
              <a:defRPr/>
            </a:pPr>
            <a:r>
              <a:rPr lang="en-US" sz="2200" dirty="0" smtClean="0">
                <a:solidFill>
                  <a:schemeClr val="accent2">
                    <a:lumMod val="75000"/>
                  </a:schemeClr>
                </a:solidFill>
              </a:rPr>
              <a:t>Read</a:t>
            </a:r>
            <a:r>
              <a:rPr lang="en-US" sz="2200" dirty="0">
                <a:solidFill>
                  <a:schemeClr val="accent2">
                    <a:lumMod val="75000"/>
                  </a:schemeClr>
                </a:solidFill>
              </a:rPr>
              <a:t>, understand and </a:t>
            </a:r>
            <a:r>
              <a:rPr lang="en-US" sz="2200" dirty="0" smtClean="0">
                <a:solidFill>
                  <a:schemeClr val="accent2">
                    <a:lumMod val="75000"/>
                  </a:schemeClr>
                </a:solidFill>
              </a:rPr>
              <a:t>apply </a:t>
            </a:r>
            <a:r>
              <a:rPr lang="en-US" sz="2200" dirty="0">
                <a:solidFill>
                  <a:schemeClr val="accent2">
                    <a:lumMod val="75000"/>
                  </a:schemeClr>
                </a:solidFill>
              </a:rPr>
              <a:t>SDS guidance for chemicals you </a:t>
            </a:r>
            <a:r>
              <a:rPr lang="en-US" sz="2200" dirty="0" smtClean="0">
                <a:solidFill>
                  <a:schemeClr val="accent2">
                    <a:lumMod val="75000"/>
                  </a:schemeClr>
                </a:solidFill>
              </a:rPr>
              <a:t>may use</a:t>
            </a:r>
            <a:r>
              <a:rPr lang="en-US" sz="2200" dirty="0">
                <a:solidFill>
                  <a:schemeClr val="accent2">
                    <a:lumMod val="75000"/>
                  </a:schemeClr>
                </a:solidFill>
              </a:rPr>
              <a:t>.</a:t>
            </a:r>
          </a:p>
          <a:p>
            <a:pPr indent="0" eaLnBrk="1" fontAlgn="auto" hangingPunct="1">
              <a:buFont typeface="Arial"/>
              <a:buNone/>
              <a:defRPr/>
            </a:pPr>
            <a:r>
              <a:rPr lang="en-US" sz="2200" dirty="0" smtClean="0">
                <a:solidFill>
                  <a:srgbClr val="093678"/>
                </a:solidFill>
              </a:rPr>
              <a:t>For detailed information contained in the SDS visit www.osha.gov.</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t="19951" b="7042"/>
          <a:stretch>
            <a:fillRect/>
          </a:stretch>
        </p:blipFill>
        <p:spPr bwMode="auto">
          <a:xfrm>
            <a:off x="457200" y="1524000"/>
            <a:ext cx="3581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81000" y="6400800"/>
            <a:ext cx="3057247" cy="215444"/>
          </a:xfrm>
          <a:prstGeom prst="rect">
            <a:avLst/>
          </a:prstGeom>
          <a:noFill/>
        </p:spPr>
        <p:txBody>
          <a:bodyPr wrap="none" rtlCol="0">
            <a:spAutoFit/>
          </a:bodyPr>
          <a:lstStyle/>
          <a:p>
            <a:r>
              <a:rPr lang="en-US" sz="1100" baseline="30000" dirty="0"/>
              <a:t>1</a:t>
            </a:r>
            <a:r>
              <a:rPr lang="en-US" sz="800" dirty="0" smtClean="0"/>
              <a:t>Reference: OSHA </a:t>
            </a:r>
            <a:r>
              <a:rPr lang="en-US" sz="800" dirty="0" smtClean="0">
                <a:latin typeface="Trebuchet MS" pitchFamily="34" charset="0"/>
              </a:rPr>
              <a:t>QuickCard</a:t>
            </a:r>
            <a:r>
              <a:rPr lang="en-US" sz="800" dirty="0" smtClean="0"/>
              <a:t>™ for example of SDS sections</a:t>
            </a:r>
            <a:endParaRPr lang="en-US" sz="8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CC LP Training body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95C998C3C55B4A96FDB76C909D6563" ma:contentTypeVersion="3" ma:contentTypeDescription="Create a new document." ma:contentTypeScope="" ma:versionID="b97bf3ce735f0cd7e574b683ef47807a">
  <xsd:schema xmlns:xsd="http://www.w3.org/2001/XMLSchema" xmlns:xs="http://www.w3.org/2001/XMLSchema" xmlns:p="http://schemas.microsoft.com/office/2006/metadata/properties" xmlns:ns2="98c9955d-c5c3-4a5b-96fd-b76c909d6563" targetNamespace="http://schemas.microsoft.com/office/2006/metadata/properties" ma:root="true" ma:fieldsID="53ec610432e2d7d00c11c71d076612a3" ns2:_="">
    <xsd:import namespace="98c9955d-c5c3-4a5b-96fd-b76c909d6563"/>
    <xsd:element name="properties">
      <xsd:complexType>
        <xsd:sequence>
          <xsd:element name="documentManagement">
            <xsd:complexType>
              <xsd:all>
                <xsd:element ref="ns2:ReceivedTime" minOccurs="0"/>
                <xsd:element ref="ns2:From" minOccurs="0"/>
                <xsd:element ref="ns2:Recipi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c9955d-c5c3-4a5b-96fd-b76c909d6563" elementFormDefault="qualified">
    <xsd:import namespace="http://schemas.microsoft.com/office/2006/documentManagement/types"/>
    <xsd:import namespace="http://schemas.microsoft.com/office/infopath/2007/PartnerControls"/>
    <xsd:element name="ReceivedTime" ma:index="8" nillable="true" ma:displayName="ReceivedTime" ma:internalName="ReceivedTime">
      <xsd:simpleType>
        <xsd:restriction base="dms:DateTime"/>
      </xsd:simpleType>
    </xsd:element>
    <xsd:element name="From" ma:index="9" nillable="true" ma:displayName="From" ma:internalName="From">
      <xsd:simpleType>
        <xsd:restriction base="dms:Text"/>
      </xsd:simpleType>
    </xsd:element>
    <xsd:element name="Recipients" ma:index="10" nillable="true" ma:displayName="Recipients" ma:internalName="Recipient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Recipients xmlns="98c9955d-c5c3-4a5b-96fd-b76c909d6563" xsi:nil="true"/>
    <ReceivedTime xmlns="98c9955d-c5c3-4a5b-96fd-b76c909d6563" xsi:nil="true"/>
    <From xmlns="98c9955d-c5c3-4a5b-96fd-b76c909d656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3F4751-ABA6-4A32-84A5-DAFC6AE1E1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c9955d-c5c3-4a5b-96fd-b76c909d65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21AD0C-20C4-4AB0-BBDD-E507CE86000C}">
  <ds:schemaRefs>
    <ds:schemaRef ds:uri="http://schemas.openxmlformats.org/package/2006/metadata/core-properties"/>
    <ds:schemaRef ds:uri="http://schemas.microsoft.com/office/2006/metadata/properties"/>
    <ds:schemaRef ds:uri="http://schemas.microsoft.com/office/infopath/2007/PartnerControls"/>
    <ds:schemaRef ds:uri="http://purl.org/dc/elements/1.1/"/>
    <ds:schemaRef ds:uri="http://schemas.microsoft.com/office/2006/documentManagement/types"/>
    <ds:schemaRef ds:uri="98c9955d-c5c3-4a5b-96fd-b76c909d6563"/>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4B605F83-0E2E-4298-A67A-18FD353A23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1415</TotalTime>
  <Words>1744</Words>
  <Application>Microsoft Office PowerPoint</Application>
  <PresentationFormat>On-screen Show (4:3)</PresentationFormat>
  <Paragraphs>220</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ACC LP Training body template</vt:lpstr>
      <vt:lpstr>PowerPoint Presentation</vt:lpstr>
      <vt:lpstr>Grant Provided by the Occupational Safety and Health Administration (OSHA), U.S. Department of Labor (DOL)</vt:lpstr>
      <vt:lpstr>Welcome to Unit 2</vt:lpstr>
      <vt:lpstr>Hazard Communication Standard</vt:lpstr>
      <vt:lpstr>OSHA Hazard Communications Standard - Written Program</vt:lpstr>
      <vt:lpstr>Labels and Other Forms of Warning</vt:lpstr>
      <vt:lpstr>Safety Data Sheet (SDS)</vt:lpstr>
      <vt:lpstr>Reading the SDS</vt:lpstr>
      <vt:lpstr>Safety Data Sheet (SDS)</vt:lpstr>
      <vt:lpstr>Where is chemical safety information found on low pressure SPF products? </vt:lpstr>
      <vt:lpstr>    OSHA Hazard Communication Standard – Employee Training   </vt:lpstr>
      <vt:lpstr>Unit 2 Summary</vt:lpstr>
      <vt:lpstr>Unit 2 Review</vt:lpstr>
      <vt:lpstr>Unit 2: Q1 Debrief</vt:lpstr>
      <vt:lpstr>Unit 2: Q1 Debrief </vt:lpstr>
      <vt:lpstr>Unit 2: Q2 Debrief </vt:lpstr>
      <vt:lpstr>Unit 2: Q2 Debrief</vt:lpstr>
      <vt:lpstr>Unit 2: Q3 Debrief</vt:lpstr>
      <vt:lpstr>Unit 2: Q3 Debrief</vt:lpstr>
      <vt:lpstr>Unit 2 Completed</vt:lpstr>
    </vt:vector>
  </TitlesOfParts>
  <Company>American Chemistry Counsil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 Candelori</dc:creator>
  <cp:lastModifiedBy>Vosburgh, Linda - OSHA</cp:lastModifiedBy>
  <cp:revision>304</cp:revision>
  <cp:lastPrinted>2010-12-07T18:18:13Z</cp:lastPrinted>
  <dcterms:created xsi:type="dcterms:W3CDTF">2009-05-01T16:26:42Z</dcterms:created>
  <dcterms:modified xsi:type="dcterms:W3CDTF">2014-02-18T16:42:32Z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Jude Philipps</vt:lpwstr>
  </property>
  <property fmtid="{D5CDD505-2E9C-101B-9397-08002B2CF9AE}" pid="4" name="Status">
    <vt:lpwstr>Final</vt:lpwstr>
  </property>
  <property fmtid="{D5CDD505-2E9C-101B-9397-08002B2CF9AE}" pid="5" name="ContentTypeId">
    <vt:lpwstr>0x0101005D95C998C3C55B4A96FDB76C909D6563</vt:lpwstr>
  </property>
</Properties>
</file>