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4"/>
  </p:sldMasterIdLst>
  <p:notesMasterIdLst>
    <p:notesMasterId r:id="rId26"/>
  </p:notesMasterIdLst>
  <p:sldIdLst>
    <p:sldId id="296" r:id="rId5"/>
    <p:sldId id="303" r:id="rId6"/>
    <p:sldId id="256" r:id="rId7"/>
    <p:sldId id="290" r:id="rId8"/>
    <p:sldId id="264" r:id="rId9"/>
    <p:sldId id="271" r:id="rId10"/>
    <p:sldId id="270" r:id="rId11"/>
    <p:sldId id="269" r:id="rId12"/>
    <p:sldId id="265" r:id="rId13"/>
    <p:sldId id="268" r:id="rId14"/>
    <p:sldId id="272" r:id="rId15"/>
    <p:sldId id="291" r:id="rId16"/>
    <p:sldId id="274" r:id="rId17"/>
    <p:sldId id="275" r:id="rId18"/>
    <p:sldId id="298" r:id="rId19"/>
    <p:sldId id="297" r:id="rId20"/>
    <p:sldId id="299" r:id="rId21"/>
    <p:sldId id="300" r:id="rId22"/>
    <p:sldId id="301" r:id="rId23"/>
    <p:sldId id="302" r:id="rId24"/>
    <p:sldId id="288" r:id="rId2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el" initials="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678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9" autoAdjust="0"/>
    <p:restoredTop sz="82810" autoAdjust="0"/>
  </p:normalViewPr>
  <p:slideViewPr>
    <p:cSldViewPr>
      <p:cViewPr varScale="1">
        <p:scale>
          <a:sx n="73" d="100"/>
          <a:sy n="73" d="100"/>
        </p:scale>
        <p:origin x="-19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647506-B2B2-4EAD-BB61-4D27982439A2}" type="doc">
      <dgm:prSet loTypeId="urn:microsoft.com/office/officeart/2005/8/layout/hProcess9" loCatId="process" qsTypeId="urn:microsoft.com/office/officeart/2005/8/quickstyle/simple1#2" qsCatId="simple" csTypeId="urn:microsoft.com/office/officeart/2005/8/colors/accent2_2" csCatId="accent2" phldr="1"/>
      <dgm:spPr/>
    </dgm:pt>
    <dgm:pt modelId="{684E3003-B184-4E66-A959-5A028427ABDF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Knowledge</a:t>
          </a:r>
          <a:endParaRPr lang="en-US" dirty="0"/>
        </a:p>
      </dgm:t>
    </dgm:pt>
    <dgm:pt modelId="{2B74CC15-2454-44DC-AE48-F658979D16F4}" type="parTrans" cxnId="{84C29B3D-800C-476A-B787-4E7549119B04}">
      <dgm:prSet/>
      <dgm:spPr/>
      <dgm:t>
        <a:bodyPr/>
        <a:lstStyle/>
        <a:p>
          <a:endParaRPr lang="en-US"/>
        </a:p>
      </dgm:t>
    </dgm:pt>
    <dgm:pt modelId="{C9F7111F-CC73-48D7-BCED-996743A49D47}" type="sibTrans" cxnId="{84C29B3D-800C-476A-B787-4E7549119B04}">
      <dgm:prSet/>
      <dgm:spPr/>
      <dgm:t>
        <a:bodyPr/>
        <a:lstStyle/>
        <a:p>
          <a:endParaRPr lang="en-US"/>
        </a:p>
      </dgm:t>
    </dgm:pt>
    <dgm:pt modelId="{5025C9B6-8B28-4C0E-945C-C733E3E189A2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Into</a:t>
          </a:r>
          <a:endParaRPr lang="en-US" dirty="0"/>
        </a:p>
      </dgm:t>
    </dgm:pt>
    <dgm:pt modelId="{939DE8E9-C817-4085-ABB3-1A35573AD32E}" type="parTrans" cxnId="{598C8A68-0259-4DD7-9C54-D2F1E6BDD7FB}">
      <dgm:prSet/>
      <dgm:spPr/>
      <dgm:t>
        <a:bodyPr/>
        <a:lstStyle/>
        <a:p>
          <a:endParaRPr lang="en-US"/>
        </a:p>
      </dgm:t>
    </dgm:pt>
    <dgm:pt modelId="{AB099C59-D2D3-417B-940A-740CFE3305CD}" type="sibTrans" cxnId="{598C8A68-0259-4DD7-9C54-D2F1E6BDD7FB}">
      <dgm:prSet/>
      <dgm:spPr/>
      <dgm:t>
        <a:bodyPr/>
        <a:lstStyle/>
        <a:p>
          <a:endParaRPr lang="en-US"/>
        </a:p>
      </dgm:t>
    </dgm:pt>
    <dgm:pt modelId="{CFCF6060-06E9-4EC1-AF27-C45558EFD2E0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Action</a:t>
          </a:r>
          <a:endParaRPr lang="en-US" dirty="0"/>
        </a:p>
      </dgm:t>
    </dgm:pt>
    <dgm:pt modelId="{0F23EB55-FBC4-4B19-85B0-A5EEB7E0FE7C}" type="parTrans" cxnId="{8616BFC6-7B5C-4BE1-9844-365CEEDE902B}">
      <dgm:prSet/>
      <dgm:spPr/>
      <dgm:t>
        <a:bodyPr/>
        <a:lstStyle/>
        <a:p>
          <a:endParaRPr lang="en-US"/>
        </a:p>
      </dgm:t>
    </dgm:pt>
    <dgm:pt modelId="{8919BFBC-3334-4A4D-8980-5E039BD17D71}" type="sibTrans" cxnId="{8616BFC6-7B5C-4BE1-9844-365CEEDE902B}">
      <dgm:prSet/>
      <dgm:spPr/>
      <dgm:t>
        <a:bodyPr/>
        <a:lstStyle/>
        <a:p>
          <a:endParaRPr lang="en-US"/>
        </a:p>
      </dgm:t>
    </dgm:pt>
    <dgm:pt modelId="{4D339F2D-3F39-4A10-AAED-5FA31BE3C197}" type="pres">
      <dgm:prSet presAssocID="{11647506-B2B2-4EAD-BB61-4D27982439A2}" presName="CompostProcess" presStyleCnt="0">
        <dgm:presLayoutVars>
          <dgm:dir/>
          <dgm:resizeHandles val="exact"/>
        </dgm:presLayoutVars>
      </dgm:prSet>
      <dgm:spPr/>
    </dgm:pt>
    <dgm:pt modelId="{4521D855-2662-4381-91D4-69A4875763E3}" type="pres">
      <dgm:prSet presAssocID="{11647506-B2B2-4EAD-BB61-4D27982439A2}" presName="arrow" presStyleLbl="bgShp" presStyleIdx="0" presStyleCnt="1"/>
      <dgm:spPr>
        <a:solidFill>
          <a:srgbClr val="BCD5FA"/>
        </a:solidFill>
      </dgm:spPr>
    </dgm:pt>
    <dgm:pt modelId="{F2F7C1D0-38A7-46F2-96E4-0991EBEE0CCE}" type="pres">
      <dgm:prSet presAssocID="{11647506-B2B2-4EAD-BB61-4D27982439A2}" presName="linearProcess" presStyleCnt="0"/>
      <dgm:spPr/>
    </dgm:pt>
    <dgm:pt modelId="{197C93C1-87CF-4EA5-A843-A86CF5A5925E}" type="pres">
      <dgm:prSet presAssocID="{684E3003-B184-4E66-A959-5A028427ABD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5E0C4-801A-429D-BD69-50A3836421C1}" type="pres">
      <dgm:prSet presAssocID="{C9F7111F-CC73-48D7-BCED-996743A49D47}" presName="sibTrans" presStyleCnt="0"/>
      <dgm:spPr/>
    </dgm:pt>
    <dgm:pt modelId="{6EC47406-4DCB-44AC-A79C-285B21A34063}" type="pres">
      <dgm:prSet presAssocID="{5025C9B6-8B28-4C0E-945C-C733E3E189A2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6EA29-4CF4-427A-AB9B-BF6D46CC635B}" type="pres">
      <dgm:prSet presAssocID="{AB099C59-D2D3-417B-940A-740CFE3305CD}" presName="sibTrans" presStyleCnt="0"/>
      <dgm:spPr/>
    </dgm:pt>
    <dgm:pt modelId="{6AC2D80E-6CCF-476A-ACAE-BD7CEBC6EA53}" type="pres">
      <dgm:prSet presAssocID="{CFCF6060-06E9-4EC1-AF27-C45558EFD2E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DCCCD9-626A-4AF5-A095-CE52E147D7EA}" type="presOf" srcId="{CFCF6060-06E9-4EC1-AF27-C45558EFD2E0}" destId="{6AC2D80E-6CCF-476A-ACAE-BD7CEBC6EA53}" srcOrd="0" destOrd="0" presId="urn:microsoft.com/office/officeart/2005/8/layout/hProcess9"/>
    <dgm:cxn modelId="{8616BFC6-7B5C-4BE1-9844-365CEEDE902B}" srcId="{11647506-B2B2-4EAD-BB61-4D27982439A2}" destId="{CFCF6060-06E9-4EC1-AF27-C45558EFD2E0}" srcOrd="2" destOrd="0" parTransId="{0F23EB55-FBC4-4B19-85B0-A5EEB7E0FE7C}" sibTransId="{8919BFBC-3334-4A4D-8980-5E039BD17D71}"/>
    <dgm:cxn modelId="{80CFE129-D343-4A3D-ADEF-A11E8891C215}" type="presOf" srcId="{11647506-B2B2-4EAD-BB61-4D27982439A2}" destId="{4D339F2D-3F39-4A10-AAED-5FA31BE3C197}" srcOrd="0" destOrd="0" presId="urn:microsoft.com/office/officeart/2005/8/layout/hProcess9"/>
    <dgm:cxn modelId="{08A0221D-D1FE-4BDE-8A56-2F62E472F034}" type="presOf" srcId="{5025C9B6-8B28-4C0E-945C-C733E3E189A2}" destId="{6EC47406-4DCB-44AC-A79C-285B21A34063}" srcOrd="0" destOrd="0" presId="urn:microsoft.com/office/officeart/2005/8/layout/hProcess9"/>
    <dgm:cxn modelId="{84C29B3D-800C-476A-B787-4E7549119B04}" srcId="{11647506-B2B2-4EAD-BB61-4D27982439A2}" destId="{684E3003-B184-4E66-A959-5A028427ABDF}" srcOrd="0" destOrd="0" parTransId="{2B74CC15-2454-44DC-AE48-F658979D16F4}" sibTransId="{C9F7111F-CC73-48D7-BCED-996743A49D47}"/>
    <dgm:cxn modelId="{057B8C45-169D-4335-9C28-E6B15379B358}" type="presOf" srcId="{684E3003-B184-4E66-A959-5A028427ABDF}" destId="{197C93C1-87CF-4EA5-A843-A86CF5A5925E}" srcOrd="0" destOrd="0" presId="urn:microsoft.com/office/officeart/2005/8/layout/hProcess9"/>
    <dgm:cxn modelId="{598C8A68-0259-4DD7-9C54-D2F1E6BDD7FB}" srcId="{11647506-B2B2-4EAD-BB61-4D27982439A2}" destId="{5025C9B6-8B28-4C0E-945C-C733E3E189A2}" srcOrd="1" destOrd="0" parTransId="{939DE8E9-C817-4085-ABB3-1A35573AD32E}" sibTransId="{AB099C59-D2D3-417B-940A-740CFE3305CD}"/>
    <dgm:cxn modelId="{13109EF6-7865-40D7-85C2-B34FDD3BEBA3}" type="presParOf" srcId="{4D339F2D-3F39-4A10-AAED-5FA31BE3C197}" destId="{4521D855-2662-4381-91D4-69A4875763E3}" srcOrd="0" destOrd="0" presId="urn:microsoft.com/office/officeart/2005/8/layout/hProcess9"/>
    <dgm:cxn modelId="{353486AE-90A6-4D6E-A97E-F948ED737FF8}" type="presParOf" srcId="{4D339F2D-3F39-4A10-AAED-5FA31BE3C197}" destId="{F2F7C1D0-38A7-46F2-96E4-0991EBEE0CCE}" srcOrd="1" destOrd="0" presId="urn:microsoft.com/office/officeart/2005/8/layout/hProcess9"/>
    <dgm:cxn modelId="{3B8AA1D4-8AED-425B-AB88-AB2DD54C4F6B}" type="presParOf" srcId="{F2F7C1D0-38A7-46F2-96E4-0991EBEE0CCE}" destId="{197C93C1-87CF-4EA5-A843-A86CF5A5925E}" srcOrd="0" destOrd="0" presId="urn:microsoft.com/office/officeart/2005/8/layout/hProcess9"/>
    <dgm:cxn modelId="{EA90C13B-7BD7-477C-B31E-3F471500D69F}" type="presParOf" srcId="{F2F7C1D0-38A7-46F2-96E4-0991EBEE0CCE}" destId="{52A5E0C4-801A-429D-BD69-50A3836421C1}" srcOrd="1" destOrd="0" presId="urn:microsoft.com/office/officeart/2005/8/layout/hProcess9"/>
    <dgm:cxn modelId="{FBDBECB8-6569-4F9D-8A99-5F2B8409D8F4}" type="presParOf" srcId="{F2F7C1D0-38A7-46F2-96E4-0991EBEE0CCE}" destId="{6EC47406-4DCB-44AC-A79C-285B21A34063}" srcOrd="2" destOrd="0" presId="urn:microsoft.com/office/officeart/2005/8/layout/hProcess9"/>
    <dgm:cxn modelId="{D92B49AF-4CAC-44DB-8F21-85118D7814E4}" type="presParOf" srcId="{F2F7C1D0-38A7-46F2-96E4-0991EBEE0CCE}" destId="{E656EA29-4CF4-427A-AB9B-BF6D46CC635B}" srcOrd="3" destOrd="0" presId="urn:microsoft.com/office/officeart/2005/8/layout/hProcess9"/>
    <dgm:cxn modelId="{15A58813-BA22-4F44-84B1-445A04D91C84}" type="presParOf" srcId="{F2F7C1D0-38A7-46F2-96E4-0991EBEE0CCE}" destId="{6AC2D80E-6CCF-476A-ACAE-BD7CEBC6EA5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21D855-2662-4381-91D4-69A4875763E3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rgbClr val="BCD5F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7C93C1-87CF-4EA5-A843-A86CF5A5925E}">
      <dsp:nvSpPr>
        <dsp:cNvPr id="0" name=""/>
        <dsp:cNvSpPr/>
      </dsp:nvSpPr>
      <dsp:spPr>
        <a:xfrm>
          <a:off x="1632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Knowledge</a:t>
          </a:r>
          <a:endParaRPr lang="en-US" sz="2700" kern="1200" dirty="0"/>
        </a:p>
      </dsp:txBody>
      <dsp:txXfrm>
        <a:off x="80987" y="1298554"/>
        <a:ext cx="1781813" cy="1466890"/>
      </dsp:txXfrm>
    </dsp:sp>
    <dsp:sp modelId="{6EC47406-4DCB-44AC-A79C-285B21A34063}">
      <dsp:nvSpPr>
        <dsp:cNvPr id="0" name=""/>
        <dsp:cNvSpPr/>
      </dsp:nvSpPr>
      <dsp:spPr>
        <a:xfrm>
          <a:off x="2077738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Into</a:t>
          </a:r>
          <a:endParaRPr lang="en-US" sz="2700" kern="1200" dirty="0"/>
        </a:p>
      </dsp:txBody>
      <dsp:txXfrm>
        <a:off x="2157093" y="1298554"/>
        <a:ext cx="1781813" cy="1466890"/>
      </dsp:txXfrm>
    </dsp:sp>
    <dsp:sp modelId="{6AC2D80E-6CCF-476A-ACAE-BD7CEBC6EA53}">
      <dsp:nvSpPr>
        <dsp:cNvPr id="0" name=""/>
        <dsp:cNvSpPr/>
      </dsp:nvSpPr>
      <dsp:spPr>
        <a:xfrm>
          <a:off x="4153844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Action</a:t>
          </a:r>
          <a:endParaRPr lang="en-US" sz="2700" kern="1200" dirty="0"/>
        </a:p>
      </dsp:txBody>
      <dsp:txXfrm>
        <a:off x="4233199" y="1298554"/>
        <a:ext cx="1781813" cy="146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l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fld id="{44FBFE5E-55F2-4841-9027-30117CB390DB}" type="datetimeFigureOut">
              <a:rPr lang="en-US"/>
              <a:pPr>
                <a:defRPr/>
              </a:pPr>
              <a:t>2/18/2014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1" tIns="46145" rIns="92291" bIns="4614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1475"/>
          </a:xfrm>
          <a:prstGeom prst="rect">
            <a:avLst/>
          </a:prstGeom>
        </p:spPr>
        <p:txBody>
          <a:bodyPr vert="horz" lIns="92291" tIns="46145" rIns="92291" bIns="4614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l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r">
              <a:defRPr sz="1300">
                <a:cs typeface="+mn-cs"/>
              </a:defRPr>
            </a:lvl1pPr>
          </a:lstStyle>
          <a:p>
            <a:pPr>
              <a:defRPr/>
            </a:pPr>
            <a:fld id="{737B657B-FBB9-43CB-BF1A-D91B7B17B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832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3C202-3B7B-C946-B25B-6673C6995B7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D3147B-167B-42A6-847D-1A6246DD6CC9}" type="slidenum">
              <a:rPr lang="de-DE" smtClean="0">
                <a:cs typeface="Arial" charset="0"/>
              </a:rPr>
              <a:pPr/>
              <a:t>10</a:t>
            </a:fld>
            <a:endParaRPr lang="de-DE" smtClean="0"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4838"/>
            <a:ext cx="5140325" cy="4184650"/>
          </a:xfrm>
          <a:noFill/>
        </p:spPr>
        <p:txBody>
          <a:bodyPr wrap="square" lIns="92222" tIns="46111" rIns="92222" bIns="4611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Skin and eye contact with blowing agents can be slightly irritating.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08E4FB-B52F-4C7A-A831-2744F01B9705}" type="slidenum">
              <a:rPr lang="de-DE" smtClean="0">
                <a:cs typeface="Arial" charset="0"/>
              </a:rPr>
              <a:pPr/>
              <a:t>11</a:t>
            </a:fld>
            <a:endParaRPr lang="de-DE" smtClean="0">
              <a:cs typeface="Arial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4838"/>
            <a:ext cx="5140325" cy="4184650"/>
          </a:xfrm>
          <a:noFill/>
        </p:spPr>
        <p:txBody>
          <a:bodyPr wrap="square" lIns="92222" tIns="46111" rIns="92222" bIns="4611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When inhaled, flame retardants can cause coughing, sore throat or a runny nose.  Skin contact with flame retardants can be irritating, while eye contact is not usually irritating.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B89C20-7892-4FE3-8EEA-956BF90F173E}" type="slidenum">
              <a:rPr lang="de-DE" smtClean="0">
                <a:cs typeface="Arial" charset="0"/>
              </a:rPr>
              <a:pPr/>
              <a:t>12</a:t>
            </a:fld>
            <a:endParaRPr lang="de-DE" smtClean="0">
              <a:cs typeface="Arial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4838"/>
            <a:ext cx="5140325" cy="4184650"/>
          </a:xfrm>
          <a:noFill/>
        </p:spPr>
        <p:txBody>
          <a:bodyPr wrap="square" lIns="92222" tIns="46111" rIns="92222" bIns="4611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There is a low potential for adverse effects after exposure to surfactants by inhalation,</a:t>
            </a:r>
            <a:r>
              <a:rPr lang="en-US" baseline="0" dirty="0" smtClean="0"/>
              <a:t> </a:t>
            </a:r>
            <a:r>
              <a:rPr lang="en-US" dirty="0" smtClean="0"/>
              <a:t>skin or eye contact.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47663" indent="-347663" defTabSz="930275" eaLnBrk="1" hangingPunct="1">
              <a:spcBef>
                <a:spcPts val="575"/>
              </a:spcBef>
              <a:buSzPct val="65000"/>
            </a:pPr>
            <a:r>
              <a:rPr lang="en-US" dirty="0" smtClean="0"/>
              <a:t>Narration:</a:t>
            </a:r>
          </a:p>
          <a:p>
            <a:pPr marL="347663" indent="-347663" defTabSz="930275" eaLnBrk="1" hangingPunct="1">
              <a:spcBef>
                <a:spcPts val="575"/>
              </a:spcBef>
              <a:buSzPct val="65000"/>
            </a:pPr>
            <a:r>
              <a:rPr lang="en-US" dirty="0" smtClean="0"/>
              <a:t>In this unit you learned about:</a:t>
            </a:r>
          </a:p>
          <a:p>
            <a:pPr marL="347663" indent="-347663" defTabSz="930275" eaLnBrk="1" hangingPunct="1">
              <a:spcBef>
                <a:spcPts val="575"/>
              </a:spcBef>
              <a:buSzPct val="65000"/>
            </a:pPr>
            <a:r>
              <a:rPr lang="en-US" smtClean="0"/>
              <a:t>Potential </a:t>
            </a:r>
            <a:r>
              <a:rPr lang="en-US" dirty="0" smtClean="0"/>
              <a:t>effects of exposure to the B-side ingredients in two-component</a:t>
            </a:r>
            <a:r>
              <a:rPr lang="en-US" baseline="0" dirty="0" smtClean="0"/>
              <a:t> low pressure </a:t>
            </a:r>
            <a:r>
              <a:rPr lang="en-US" dirty="0" smtClean="0"/>
              <a:t>spray polyurethane foam.</a:t>
            </a:r>
            <a:r>
              <a:rPr lang="en-US" baseline="0" dirty="0" smtClean="0"/>
              <a:t> </a:t>
            </a:r>
            <a:endParaRPr 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A69D4F3-31A4-4BBB-B854-3E654431C152}" type="slidenum">
              <a:rPr lang="de-DE" smtClean="0"/>
              <a:pPr>
                <a:defRPr/>
              </a:pPr>
              <a:t>13</a:t>
            </a:fld>
            <a:endParaRPr lang="de-D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dirty="0" smtClean="0"/>
              <a:t>It’s time to put your knowledge into action.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87BA336-6CBD-483A-9EDD-A3805C3272B4}" type="slidenum">
              <a:rPr lang="de-DE" smtClean="0">
                <a:cs typeface="Arial" charset="0"/>
              </a:rPr>
              <a:pPr/>
              <a:t>14</a:t>
            </a:fld>
            <a:endParaRPr lang="de-DE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B-side is a blend of chemicals with the main ingredient being polyols. Which of the following is </a:t>
            </a:r>
            <a:r>
              <a:rPr lang="en-US" u="sng" dirty="0" smtClean="0"/>
              <a:t>not</a:t>
            </a:r>
            <a:r>
              <a:rPr lang="en-US" dirty="0" smtClean="0"/>
              <a:t> a typical B-side additive?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marL="230749" indent="-230749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dirty="0" smtClean="0"/>
              <a:t>catalyst</a:t>
            </a:r>
          </a:p>
          <a:p>
            <a:pPr marL="230749" indent="-230749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dirty="0" smtClean="0"/>
              <a:t>fire retardant</a:t>
            </a:r>
          </a:p>
          <a:p>
            <a:pPr marL="230749" indent="-230749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dirty="0" smtClean="0"/>
              <a:t>acetone</a:t>
            </a:r>
          </a:p>
          <a:p>
            <a:pPr marL="230749" indent="-230749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dirty="0" smtClean="0"/>
              <a:t>blowing agent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15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correct answer is C. </a:t>
            </a:r>
            <a:r>
              <a:rPr lang="en-US" u="sng" dirty="0" smtClean="0"/>
              <a:t>Acetone is not </a:t>
            </a:r>
            <a:r>
              <a:rPr lang="en-US" dirty="0" smtClean="0"/>
              <a:t>a typical B-side chemical ingredient. 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16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Which of the following is </a:t>
            </a:r>
            <a:r>
              <a:rPr lang="en-US" u="sng" dirty="0" smtClean="0"/>
              <a:t>not</a:t>
            </a:r>
            <a:r>
              <a:rPr lang="en-US" u="none" baseline="0" dirty="0" smtClean="0"/>
              <a:t> </a:t>
            </a:r>
            <a:r>
              <a:rPr lang="en-US" dirty="0" smtClean="0"/>
              <a:t>an effect of eye exposure to some catalysts in the B-side? 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  <a:p>
            <a:pPr marL="230749" indent="-230749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dirty="0" smtClean="0"/>
              <a:t>reddening or burning</a:t>
            </a:r>
          </a:p>
          <a:p>
            <a:pPr marL="230749" indent="-230749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dirty="0" smtClean="0"/>
              <a:t>near-sightedness</a:t>
            </a:r>
          </a:p>
          <a:p>
            <a:pPr marL="230749" indent="-230749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dirty="0" smtClean="0"/>
              <a:t>a blue haze or halovision</a:t>
            </a:r>
          </a:p>
          <a:p>
            <a:pPr marL="230749" indent="-230749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dirty="0" smtClean="0"/>
              <a:t>tearing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17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correct answer is B. </a:t>
            </a:r>
            <a:r>
              <a:rPr lang="en-US" u="sng" dirty="0" smtClean="0"/>
              <a:t>Near-sightedness is not </a:t>
            </a:r>
            <a:r>
              <a:rPr lang="en-US" dirty="0" smtClean="0"/>
              <a:t>a</a:t>
            </a:r>
            <a:r>
              <a:rPr lang="en-US" baseline="0" dirty="0" smtClean="0"/>
              <a:t> potential</a:t>
            </a:r>
            <a:r>
              <a:rPr lang="en-US" dirty="0" smtClean="0"/>
              <a:t> effect of eye exposure to some B-side catalysts. 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18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6"/>
              </a:spcBef>
              <a:defRPr/>
            </a:pPr>
            <a:r>
              <a:rPr lang="en-US" dirty="0" smtClean="0"/>
              <a:t>Which symptom is a potential effect of exposure to the B-side?</a:t>
            </a:r>
          </a:p>
          <a:p>
            <a:pPr>
              <a:spcBef>
                <a:spcPts val="606"/>
              </a:spcBef>
              <a:defRPr/>
            </a:pPr>
            <a:endParaRPr lang="en-US" dirty="0" smtClean="0"/>
          </a:p>
          <a:p>
            <a:pPr marL="230749" indent="-230749">
              <a:spcBef>
                <a:spcPts val="606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skin irritation</a:t>
            </a:r>
          </a:p>
          <a:p>
            <a:pPr marL="230749" indent="-230749">
              <a:spcBef>
                <a:spcPts val="606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eye irritation</a:t>
            </a:r>
          </a:p>
          <a:p>
            <a:pPr marL="230749" indent="-230749">
              <a:spcBef>
                <a:spcPts val="606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respiratory irritation</a:t>
            </a:r>
          </a:p>
          <a:p>
            <a:pPr marL="230749" indent="-230749">
              <a:spcBef>
                <a:spcPts val="606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all of the above</a:t>
            </a: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9A7705D-9FEF-4BE1-9604-BF12D1DE6809}" type="slidenum">
              <a:rPr lang="de-DE" smtClean="0">
                <a:latin typeface="Arial" charset="0"/>
              </a:rPr>
              <a:pPr>
                <a:defRPr/>
              </a:pPr>
              <a:t>19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3C202-3B7B-C946-B25B-6673C6995B7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6"/>
              </a:spcBef>
              <a:defRPr/>
            </a:pPr>
            <a:r>
              <a:rPr lang="en-US" dirty="0" smtClean="0"/>
              <a:t>The correct answer is D. All of the above. </a:t>
            </a: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9A7705D-9FEF-4BE1-9604-BF12D1DE6809}" type="slidenum">
              <a:rPr lang="de-DE" smtClean="0">
                <a:latin typeface="Arial" charset="0"/>
              </a:rPr>
              <a:pPr>
                <a:defRPr/>
              </a:pPr>
              <a:t>20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mtClean="0"/>
              <a:t>You have completed Unit  6.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65452B-44C3-4B47-A526-19819DF869DA}" type="slidenum">
              <a:rPr lang="de-DE" smtClean="0">
                <a:cs typeface="Arial" charset="0"/>
              </a:rPr>
              <a:pPr/>
              <a:t>21</a:t>
            </a:fld>
            <a:endParaRPr lang="de-DE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In this unit, you will learn about the potential effects of exposure to B-side ingredients</a:t>
            </a:r>
            <a:r>
              <a:rPr lang="en-US" baseline="0" dirty="0" smtClean="0"/>
              <a:t> of two-component low pressure </a:t>
            </a:r>
            <a:r>
              <a:rPr lang="en-US" dirty="0" smtClean="0"/>
              <a:t>spray polyurethane foam.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EA98BCB-34D5-4CF7-99D2-8FC48BBEACCE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A32190D-6152-45ED-B941-9193D19CBD23}" type="slidenum">
              <a:rPr lang="de-DE" smtClean="0">
                <a:cs typeface="Arial" charset="0"/>
              </a:rPr>
              <a:pPr/>
              <a:t>4</a:t>
            </a:fld>
            <a:endParaRPr lang="de-DE" smtClean="0">
              <a:cs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4838"/>
            <a:ext cx="5140325" cy="4184650"/>
          </a:xfrm>
          <a:noFill/>
        </p:spPr>
        <p:txBody>
          <a:bodyPr wrap="square" lIns="92222" tIns="46111" rIns="92222" bIns="4611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The B-side is often referred to as the polyol blend, but it actually is made up of several different chemicals.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The main</a:t>
            </a:r>
            <a:r>
              <a:rPr lang="en-US" baseline="0" dirty="0" smtClean="0"/>
              <a:t> ingredient </a:t>
            </a:r>
            <a:r>
              <a:rPr lang="en-US" dirty="0" smtClean="0"/>
              <a:t>is polyol and there are various additives, including: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Catalysts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Blowing agents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Fire retardants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And surfactants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Potential health effects</a:t>
            </a:r>
            <a:r>
              <a:rPr lang="en-US" baseline="0" dirty="0" smtClean="0"/>
              <a:t> from</a:t>
            </a:r>
            <a:r>
              <a:rPr lang="en-US" dirty="0" smtClean="0"/>
              <a:t> exposure to additives can</a:t>
            </a:r>
            <a:r>
              <a:rPr lang="en-US" baseline="0" dirty="0" smtClean="0"/>
              <a:t> </a:t>
            </a:r>
            <a:r>
              <a:rPr lang="en-US" dirty="0" smtClean="0"/>
              <a:t>vary.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9EF738-BF0E-400F-96CA-A6BC61761FC1}" type="slidenum">
              <a:rPr lang="de-DE" smtClean="0">
                <a:cs typeface="Arial" charset="0"/>
              </a:rPr>
              <a:pPr/>
              <a:t>5</a:t>
            </a:fld>
            <a:endParaRPr lang="de-DE" smtClean="0">
              <a:cs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4838"/>
            <a:ext cx="5140325" cy="4184650"/>
          </a:xfrm>
          <a:noFill/>
        </p:spPr>
        <p:txBody>
          <a:bodyPr wrap="square" lIns="92222" tIns="46111" rIns="92222" bIns="4611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Polyol is the main component of the B-side. There is a low potential for adverse effects due to exposure to polyol by inhalation, skin or eye contact.</a:t>
            </a:r>
          </a:p>
          <a:p>
            <a:pPr eaLnBrk="1" hangingPunct="1">
              <a:spcBef>
                <a:spcPct val="0"/>
              </a:spcBef>
            </a:pPr>
            <a:r>
              <a:rPr lang="en-US" sz="1200" dirty="0" smtClean="0">
                <a:solidFill>
                  <a:srgbClr val="002060"/>
                </a:solidFill>
              </a:rPr>
              <a:t>Continue</a:t>
            </a:r>
            <a:r>
              <a:rPr lang="en-US" sz="1200" baseline="0" dirty="0" smtClean="0">
                <a:solidFill>
                  <a:srgbClr val="002060"/>
                </a:solidFill>
              </a:rPr>
              <a:t> to follow proper safety precautions. </a:t>
            </a:r>
            <a:endParaRPr lang="en-US" sz="1200" dirty="0" smtClean="0">
              <a:solidFill>
                <a:srgbClr val="002060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AA6033-AFC3-4246-8060-FEC1D2EF969B}" type="slidenum">
              <a:rPr lang="de-DE" smtClean="0">
                <a:cs typeface="Arial" charset="0"/>
              </a:rPr>
              <a:pPr/>
              <a:t>6</a:t>
            </a:fld>
            <a:endParaRPr lang="de-DE" smtClean="0">
              <a:cs typeface="Arial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4838"/>
            <a:ext cx="5140325" cy="4184650"/>
          </a:xfrm>
          <a:noFill/>
        </p:spPr>
        <p:txBody>
          <a:bodyPr wrap="square" lIns="92222" tIns="46111" rIns="92222" bIns="4611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Catalysts in the B-side may be irritating to the skin and may cause reddening, itching or swelling. 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Skin contact with some catalysts may cause a</a:t>
            </a:r>
            <a:r>
              <a:rPr lang="en-US" baseline="0" dirty="0" smtClean="0"/>
              <a:t> possible</a:t>
            </a:r>
            <a:r>
              <a:rPr lang="en-US" dirty="0" smtClean="0"/>
              <a:t> allergic reaction.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E03072-E1A0-43D2-BE1A-700402B41B3C}" type="slidenum">
              <a:rPr lang="de-DE" smtClean="0">
                <a:cs typeface="Arial" charset="0"/>
              </a:rPr>
              <a:pPr/>
              <a:t>7</a:t>
            </a:fld>
            <a:endParaRPr lang="de-DE" smtClean="0">
              <a:cs typeface="Arial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4838"/>
            <a:ext cx="5140325" cy="4184650"/>
          </a:xfrm>
          <a:noFill/>
        </p:spPr>
        <p:txBody>
          <a:bodyPr wrap="square" lIns="92222" tIns="46111" rIns="92222" bIns="4611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Eye contact with catalysts can cause</a:t>
            </a:r>
            <a:r>
              <a:rPr lang="en-US" baseline="0" dirty="0" smtClean="0"/>
              <a:t> </a:t>
            </a:r>
            <a:r>
              <a:rPr lang="en-US" dirty="0" smtClean="0"/>
              <a:t>eye irritation including reddening, tearing, swelling, or burning.  A temporary condition referred to as “Blue Haze” or “Halovision” could also result from chemical exposure to catalysts. 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This condition may cause you to temporarily see halos around objects.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842727-A7E1-4844-B961-1CA81ADB0E22}" type="slidenum">
              <a:rPr lang="de-DE" smtClean="0">
                <a:cs typeface="Arial" charset="0"/>
              </a:rPr>
              <a:pPr/>
              <a:t>8</a:t>
            </a:fld>
            <a:endParaRPr lang="de-DE" smtClean="0">
              <a:cs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4838"/>
            <a:ext cx="5140325" cy="4184650"/>
          </a:xfrm>
          <a:noFill/>
        </p:spPr>
        <p:txBody>
          <a:bodyPr wrap="square" lIns="92222" tIns="46111" rIns="92222" bIns="4611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Inhalation exposure to some catalysts used in the B-side blend may cause respiratory irritation including: coughing, sore throat or runny nose.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Some reports have suggested more serious impairment of lung function may be</a:t>
            </a:r>
            <a:r>
              <a:rPr lang="en-US" baseline="0" dirty="0" smtClean="0"/>
              <a:t> caused by inhalation of some catalysts in the B-side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F8E278-C579-44AF-9FA1-F1E3456111AD}" type="slidenum">
              <a:rPr lang="de-DE" smtClean="0">
                <a:cs typeface="Arial" charset="0"/>
              </a:rPr>
              <a:pPr/>
              <a:t>9</a:t>
            </a:fld>
            <a:endParaRPr lang="de-DE" smtClean="0">
              <a:cs typeface="Arial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4838"/>
            <a:ext cx="5140325" cy="4184650"/>
          </a:xfrm>
          <a:noFill/>
        </p:spPr>
        <p:txBody>
          <a:bodyPr wrap="square" lIns="92222" tIns="46111" rIns="92222" bIns="4611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Narration: </a:t>
            </a:r>
            <a:endParaRPr lang="en-US" b="0" i="1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+mn-lt"/>
              </a:rPr>
              <a:t>In two-component low pressure</a:t>
            </a:r>
            <a:r>
              <a:rPr lang="en-US" baseline="0" dirty="0" smtClean="0">
                <a:latin typeface="+mn-lt"/>
              </a:rPr>
              <a:t> spray polyurethane foam, b</a:t>
            </a:r>
            <a:r>
              <a:rPr lang="en-US" dirty="0" smtClean="0">
                <a:latin typeface="+mn-lt"/>
              </a:rPr>
              <a:t>lowing agents help expand the</a:t>
            </a:r>
            <a:r>
              <a:rPr lang="en-US" baseline="0" dirty="0" smtClean="0">
                <a:latin typeface="+mn-lt"/>
              </a:rPr>
              <a:t> foam cells</a:t>
            </a:r>
            <a:r>
              <a:rPr lang="en-US" dirty="0" smtClean="0">
                <a:latin typeface="+mn-lt"/>
              </a:rPr>
              <a:t>.</a:t>
            </a:r>
          </a:p>
          <a:p>
            <a:pPr indent="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There is </a:t>
            </a:r>
            <a:r>
              <a:rPr lang="en-US" sz="1200" i="0" dirty="0" smtClean="0">
                <a:latin typeface="+mn-lt"/>
                <a:ea typeface="Trebuchet MS" pitchFamily="34" charset="0"/>
                <a:cs typeface="Trebuchet MS" pitchFamily="34" charset="0"/>
              </a:rPr>
              <a:t>low </a:t>
            </a: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potential for adverse health effects from exposure to </a:t>
            </a:r>
            <a:r>
              <a:rPr lang="en-US" sz="1200" i="0" dirty="0" smtClean="0">
                <a:latin typeface="+mn-lt"/>
                <a:ea typeface="Trebuchet MS" pitchFamily="34" charset="0"/>
                <a:cs typeface="Trebuchet MS" pitchFamily="34" charset="0"/>
              </a:rPr>
              <a:t>low pressure SPF</a:t>
            </a:r>
            <a:r>
              <a:rPr lang="en-US" sz="1200" i="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1200" dirty="0" smtClean="0">
                <a:latin typeface="+mn-lt"/>
                <a:ea typeface="Trebuchet MS" pitchFamily="34" charset="0"/>
                <a:cs typeface="Trebuchet MS" pitchFamily="34" charset="0"/>
              </a:rPr>
              <a:t>blowing agents </a:t>
            </a:r>
            <a:r>
              <a:rPr lang="en-US" sz="1200" i="0" dirty="0" smtClean="0">
                <a:latin typeface="+mn-lt"/>
                <a:ea typeface="Trebuchet MS" pitchFamily="34" charset="0"/>
                <a:cs typeface="Trebuchet MS" pitchFamily="34" charset="0"/>
              </a:rPr>
              <a:t>by</a:t>
            </a:r>
            <a:r>
              <a:rPr lang="en-US" i="0" dirty="0" smtClean="0"/>
              <a:t> inhalation,</a:t>
            </a:r>
            <a:r>
              <a:rPr lang="en-US" i="0" baseline="0" dirty="0" smtClean="0"/>
              <a:t> </a:t>
            </a:r>
            <a:r>
              <a:rPr lang="en-US" i="0" dirty="0" smtClean="0"/>
              <a:t>skin or eye contact</a:t>
            </a:r>
            <a:r>
              <a:rPr lang="en-US" sz="1200" i="0" baseline="0" dirty="0" smtClean="0">
                <a:latin typeface="+mn-lt"/>
              </a:rPr>
              <a:t>.</a:t>
            </a:r>
            <a:r>
              <a:rPr lang="en-US" sz="1200" baseline="0" dirty="0" smtClean="0">
                <a:latin typeface="+mn-lt"/>
                <a:ea typeface="Trebuchet MS" pitchFamily="34" charset="0"/>
                <a:cs typeface="Trebuchet MS" pitchFamily="34" charset="0"/>
              </a:rPr>
              <a:t> </a:t>
            </a:r>
            <a:endParaRPr lang="en-US" sz="1200" i="1" dirty="0" smtClean="0">
              <a:latin typeface="+mn-lt"/>
              <a:ea typeface="Trebuchet MS" pitchFamily="34" charset="0"/>
              <a:cs typeface="Trebuchet MS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en-US" dirty="0" smtClean="0">
              <a:latin typeface="+mn-lt"/>
            </a:endParaRP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L-small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PI_Vert.JP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37475" y="5940425"/>
            <a:ext cx="13303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None/>
              <a:defRPr sz="2800">
                <a:solidFill>
                  <a:srgbClr val="093678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73D61-9D4E-4394-B6CE-98DF91578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None/>
              <a:defRPr sz="2800">
                <a:solidFill>
                  <a:srgbClr val="093678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DDA83-C4DE-4438-A20D-0FD05781E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None/>
              <a:defRPr sz="2800">
                <a:solidFill>
                  <a:srgbClr val="093678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20C53-57BC-4575-B835-0273B02A8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buNone/>
              <a:defRPr sz="2800">
                <a:solidFill>
                  <a:srgbClr val="093678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103E5-0E83-47F2-9E88-6943F11DA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rot="16200000" flipH="1">
            <a:off x="1479550" y="3517900"/>
            <a:ext cx="4597400" cy="0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244266" cy="4525962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5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3914775" y="2322513"/>
            <a:ext cx="4835525" cy="1587"/>
          </a:xfrm>
          <a:prstGeom prst="line">
            <a:avLst/>
          </a:prstGeom>
          <a:ln>
            <a:solidFill>
              <a:srgbClr val="E17D3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4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915364" y="546101"/>
            <a:ext cx="4834936" cy="1714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915364" y="2552700"/>
            <a:ext cx="4834936" cy="40513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alfrey\Desktop\CPI Logo.jp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6072188"/>
            <a:ext cx="2590800" cy="56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793" r:id="rId9"/>
    <p:sldLayoutId id="2147483802" r:id="rId10"/>
    <p:sldLayoutId id="2147483803" r:id="rId11"/>
    <p:sldLayoutId id="2147483804" r:id="rId12"/>
    <p:sldLayoutId id="2147483805" r:id="rId13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25AAC3"/>
          </a:solidFill>
          <a:latin typeface="Trebuchet MS" pitchFamily="34" charset="0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jpeg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32942"/>
            <a:ext cx="4129106" cy="2025057"/>
          </a:xfrm>
          <a:prstGeom prst="rect">
            <a:avLst/>
          </a:prstGeom>
        </p:spPr>
      </p:pic>
      <p:pic>
        <p:nvPicPr>
          <p:cNvPr id="5" name="Picture 4" descr="UR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4995" y="0"/>
            <a:ext cx="4709006" cy="1930400"/>
          </a:xfrm>
          <a:prstGeom prst="rect">
            <a:avLst/>
          </a:prstGeom>
        </p:spPr>
      </p:pic>
      <p:grpSp>
        <p:nvGrpSpPr>
          <p:cNvPr id="2" name="Group 14"/>
          <p:cNvGrpSpPr/>
          <p:nvPr/>
        </p:nvGrpSpPr>
        <p:grpSpPr>
          <a:xfrm>
            <a:off x="1524000" y="2209800"/>
            <a:ext cx="6705600" cy="3062288"/>
            <a:chOff x="1448666" y="2081212"/>
            <a:chExt cx="6629400" cy="3062288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1448666" y="2362200"/>
              <a:ext cx="6629400" cy="2781300"/>
            </a:xfrm>
            <a:prstGeom prst="rect">
              <a:avLst/>
            </a:prstGeom>
          </p:spPr>
          <p:txBody>
            <a:bodyPr anchor="ctr" anchorCtr="0">
              <a:noAutofit/>
            </a:bodyPr>
            <a:lstStyle>
              <a:lvl1pPr algn="l">
                <a:lnSpc>
                  <a:spcPct val="80000"/>
                </a:lnSpc>
                <a:buFont typeface="Arial"/>
                <a:buNone/>
                <a:defRPr sz="3600" b="1" i="0" u="none" kern="700" spc="-50">
                  <a:solidFill>
                    <a:srgbClr val="24366A"/>
                  </a:solidFill>
                  <a:latin typeface="Trebuchet MS"/>
                  <a:cs typeface="Trebuchet MS"/>
                </a:defRPr>
              </a:lvl1pPr>
            </a:lstStyle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/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/>
                <a:t>Unit 6: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>
                  <a:solidFill>
                    <a:srgbClr val="093678"/>
                  </a:solidFill>
                </a:rPr>
                <a:t>Potential Effects of Exposure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>
                  <a:solidFill>
                    <a:srgbClr val="093678"/>
                  </a:solidFill>
                </a:rPr>
                <a:t>to the B-side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2800" dirty="0" smtClean="0">
                  <a:solidFill>
                    <a:srgbClr val="093678"/>
                  </a:solidFill>
                </a:rPr>
                <a:t>Two-Component Low Pressure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2800" dirty="0" smtClean="0">
                  <a:solidFill>
                    <a:srgbClr val="093678"/>
                  </a:solidFill>
                </a:rPr>
                <a:t>Spray Polyurethane Foam (SPF)</a:t>
              </a:r>
              <a:r>
                <a:rPr lang="en-US" sz="2800" dirty="0" smtClean="0"/>
                <a:t> </a:t>
              </a:r>
              <a:r>
                <a:rPr lang="en-US" sz="2800" dirty="0" smtClean="0">
                  <a:solidFill>
                    <a:srgbClr val="093678"/>
                  </a:solidFill>
                </a:rPr>
                <a:t>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/>
                <a:t> </a:t>
              </a:r>
            </a:p>
            <a:p>
              <a:pPr lvl="0" defTabSz="457200" fontAlgn="auto">
                <a:spcAft>
                  <a:spcPts val="0"/>
                </a:spcAft>
                <a:defRPr/>
              </a:pPr>
              <a:endParaRPr lang="en-US" sz="3200" dirty="0" smtClean="0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10800000">
              <a:off x="1549400" y="2081212"/>
              <a:ext cx="5829300" cy="1588"/>
            </a:xfrm>
            <a:prstGeom prst="line">
              <a:avLst/>
            </a:prstGeom>
            <a:ln>
              <a:solidFill>
                <a:srgbClr val="E47D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549400" y="4686300"/>
              <a:ext cx="5829300" cy="1588"/>
            </a:xfrm>
            <a:prstGeom prst="line">
              <a:avLst/>
            </a:prstGeom>
            <a:ln>
              <a:solidFill>
                <a:srgbClr val="E47D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C:\Users\Hpalfrey\Desktop\CPI Logo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6071784"/>
            <a:ext cx="2590800" cy="56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aniel\Desktop\LP Training Slide Development\ideas for LP image for units\205Generic kit sketch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86600" y="2895600"/>
            <a:ext cx="1514856" cy="1533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162800" cy="1143000"/>
          </a:xfrm>
        </p:spPr>
        <p:txBody>
          <a:bodyPr vert="horz" wrap="square" lIns="92066" tIns="46034" rIns="92066" bIns="46034" numCol="1" anchor="t" compatLnSpc="1">
            <a:prstTxWarp prst="textNoShape">
              <a:avLst/>
            </a:prstTxWarp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200" dirty="0" smtClean="0"/>
              <a:t>Skin and Eye Contact Effects -   </a:t>
            </a:r>
            <a:br>
              <a:rPr lang="en-US" sz="3200" dirty="0" smtClean="0"/>
            </a:br>
            <a:r>
              <a:rPr lang="en-US" sz="3200" dirty="0" smtClean="0"/>
              <a:t>Blowing Agents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76400"/>
            <a:ext cx="7848600" cy="4343400"/>
          </a:xfrm>
          <a:noFill/>
          <a:ln>
            <a:miter lim="800000"/>
            <a:headEnd/>
            <a:tailEnd/>
          </a:ln>
        </p:spPr>
        <p:txBody>
          <a:bodyPr vert="horz" wrap="square" lIns="92066" tIns="46034" rIns="92066" bIns="46034" numCol="1" anchorCtr="0" compatLnSpc="1">
            <a:prstTxWarp prst="textNoShape">
              <a:avLst/>
            </a:prstTxWarp>
          </a:bodyPr>
          <a:lstStyle/>
          <a:p>
            <a:pPr indent="0" eaLnBrk="1" hangingPunct="1">
              <a:spcBef>
                <a:spcPts val="600"/>
              </a:spcBef>
              <a:spcAft>
                <a:spcPct val="0"/>
              </a:spcAft>
            </a:pPr>
            <a:r>
              <a:rPr lang="en-US" sz="24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Skin and eye contact with blowing agents can be slightly irritating.</a:t>
            </a:r>
            <a:r>
              <a:rPr lang="en-US" sz="2400" b="0" i="1" dirty="0" smtClean="0">
                <a:solidFill>
                  <a:srgbClr val="FF000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 </a:t>
            </a:r>
            <a:endParaRPr lang="en-US" sz="16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  <p:pic>
        <p:nvPicPr>
          <p:cNvPr id="5" name="Picture 4" descr="101_0258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4600" y="2819400"/>
            <a:ext cx="4024313" cy="2681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7488"/>
            <a:ext cx="7772400" cy="1143000"/>
          </a:xfrm>
        </p:spPr>
        <p:txBody>
          <a:bodyPr vert="horz" wrap="square" lIns="92066" tIns="46034" rIns="92066" bIns="46034" numCol="1" anchor="t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Exposure Effects -  </a:t>
            </a:r>
            <a:br>
              <a:rPr lang="en-US" dirty="0" smtClean="0"/>
            </a:br>
            <a:r>
              <a:rPr lang="en-US" sz="3200" dirty="0" smtClean="0"/>
              <a:t>Fire Retardants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6172200" cy="4343400"/>
          </a:xfrm>
        </p:spPr>
        <p:txBody>
          <a:bodyPr lIns="92066" tIns="46034" rIns="92066" bIns="46034"/>
          <a:lstStyle/>
          <a:p>
            <a:pPr indent="0" eaLnBrk="1" fontAlgn="auto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2400" dirty="0" smtClean="0"/>
              <a:t>Possible effects of exposure to fire retardants in the B-side include: </a:t>
            </a:r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Respiratory irritation – coughing, sore throat, or a runny nose</a:t>
            </a:r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Skin irritation</a:t>
            </a:r>
            <a:endParaRPr lang="en-US" sz="2400" dirty="0"/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Eye contact is not usually irritating</a:t>
            </a:r>
          </a:p>
        </p:txBody>
      </p:sp>
      <p:pic>
        <p:nvPicPr>
          <p:cNvPr id="24580" name="Picture 4" descr="Image 02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7000" y="2133600"/>
            <a:ext cx="1838635" cy="320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162800" cy="1143000"/>
          </a:xfrm>
        </p:spPr>
        <p:txBody>
          <a:bodyPr vert="horz" wrap="square" lIns="92066" tIns="46034" rIns="92066" bIns="46034" numCol="1" anchor="t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Exposure Effects - Surfactants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76400"/>
            <a:ext cx="8229600" cy="4343400"/>
          </a:xfrm>
          <a:noFill/>
          <a:ln>
            <a:miter lim="800000"/>
            <a:headEnd/>
            <a:tailEnd/>
          </a:ln>
        </p:spPr>
        <p:txBody>
          <a:bodyPr vert="horz" wrap="square" lIns="92066" tIns="46034" rIns="92066" bIns="46034" numCol="1" anchorCtr="0" compatLnSpc="1">
            <a:prstTxWarp prst="textNoShape">
              <a:avLst/>
            </a:prstTxWarp>
          </a:bodyPr>
          <a:lstStyle/>
          <a:p>
            <a:pPr indent="0" eaLnBrk="1" hangingPunct="1">
              <a:spcBef>
                <a:spcPts val="600"/>
              </a:spcBef>
              <a:spcAft>
                <a:spcPct val="0"/>
              </a:spcAft>
            </a:pPr>
            <a:r>
              <a:rPr lang="en-US" sz="24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There is a low potential for adverse effects after exposure to surfactants by inhalation, skin or eye contact.</a:t>
            </a:r>
          </a:p>
        </p:txBody>
      </p:sp>
      <p:pic>
        <p:nvPicPr>
          <p:cNvPr id="25604" name="Picture 4" descr="Image 02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1000" y="2819400"/>
            <a:ext cx="1828800" cy="327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1143000"/>
          </a:xfrm>
        </p:spPr>
        <p:txBody>
          <a:bodyPr vert="horz" wrap="square" lIns="91440" tIns="45720" rIns="91440" bIns="45720" numCol="1" anchor="t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/>
              <a:t>Unit 6 Summary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467600" cy="4343400"/>
          </a:xfrm>
        </p:spPr>
        <p:txBody>
          <a:bodyPr>
            <a:normAutofit/>
          </a:bodyPr>
          <a:lstStyle/>
          <a:p>
            <a:pPr indent="0" eaLnBrk="1" fontAlgn="auto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2800" b="0" dirty="0">
                <a:cs typeface="Arial" pitchFamily="34" charset="0"/>
              </a:rPr>
              <a:t>In this unit you </a:t>
            </a:r>
            <a:r>
              <a:rPr lang="en-US" sz="2800" b="0" dirty="0" smtClean="0">
                <a:cs typeface="Arial" pitchFamily="34" charset="0"/>
              </a:rPr>
              <a:t>learned about</a:t>
            </a:r>
            <a:r>
              <a:rPr lang="en-US" sz="2800" b="0" dirty="0">
                <a:cs typeface="Arial" pitchFamily="34" charset="0"/>
              </a:rPr>
              <a:t>:</a:t>
            </a:r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b="0" dirty="0">
                <a:cs typeface="Arial" pitchFamily="34" charset="0"/>
              </a:rPr>
              <a:t>P</a:t>
            </a:r>
            <a:r>
              <a:rPr lang="en-US" sz="2800" b="0" dirty="0" smtClean="0">
                <a:cs typeface="Arial" pitchFamily="34" charset="0"/>
              </a:rPr>
              <a:t>otential </a:t>
            </a:r>
            <a:r>
              <a:rPr lang="en-US" sz="2800" b="0" dirty="0">
                <a:cs typeface="Arial" pitchFamily="34" charset="0"/>
              </a:rPr>
              <a:t>effects of </a:t>
            </a:r>
            <a:r>
              <a:rPr lang="en-US" sz="2800" b="0" dirty="0" smtClean="0">
                <a:cs typeface="Arial" pitchFamily="34" charset="0"/>
              </a:rPr>
              <a:t>exposure </a:t>
            </a:r>
            <a:r>
              <a:rPr lang="en-US" sz="2800" b="0" dirty="0">
                <a:cs typeface="Arial" pitchFamily="34" charset="0"/>
              </a:rPr>
              <a:t>to B-side </a:t>
            </a:r>
            <a:r>
              <a:rPr lang="en-US" sz="2800" b="0" dirty="0" smtClean="0">
                <a:cs typeface="Arial" pitchFamily="34" charset="0"/>
              </a:rPr>
              <a:t>ingredients in two-component low pressure spray </a:t>
            </a:r>
            <a:r>
              <a:rPr lang="en-US" sz="2800" b="0" dirty="0">
                <a:cs typeface="Arial" pitchFamily="34" charset="0"/>
              </a:rPr>
              <a:t>polyurethane foam (SPF)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62800" cy="1143000"/>
          </a:xfrm>
        </p:spPr>
        <p:txBody>
          <a:bodyPr vert="horz" wrap="square" lIns="91440" tIns="45720" rIns="91440" bIns="45720" numCol="1" anchor="t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/>
              <a:t>Unit 6 Review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838200" y="1600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Q1 Debrief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The B-side is a blend of chemicals with the main ingredient being polyols. 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typical B-side additive?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catalyst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fire retardant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acetone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blowing agent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Q1 Debrief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The B-side is a blend of chemicals with the main ingredient being polyols. 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typical B-side additive?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catalyst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fire retardant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acetone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blowing agent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Q2 Debrief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potential effect of eye exposure to some catalysts in the B-side?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reddening or burning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near-sightedness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 blue haze or halovision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tearing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Q2 Debrief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of the following is </a:t>
            </a:r>
            <a:r>
              <a:rPr lang="en-US" sz="2000" u="sng" dirty="0" smtClean="0"/>
              <a:t>not</a:t>
            </a:r>
            <a:r>
              <a:rPr lang="en-US" sz="2000" dirty="0" smtClean="0"/>
              <a:t> a potential effect of eye exposure to some catalysts in the B-side?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reddening or burning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near-sightedness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 blue haze or halovision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tearing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Q3 Debrief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symptom is a potential effect of exposure to the B-side?</a:t>
            </a: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skin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eye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/>
              <a:t>r</a:t>
            </a:r>
            <a:r>
              <a:rPr lang="en-US" sz="2000" dirty="0" smtClean="0"/>
              <a:t>espiratory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all of the above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8686800" cy="11430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rgbClr val="093678"/>
                </a:solidFill>
              </a:rPr>
              <a:t>Grant Provided by the Occupational Safety and Health Administration (OSHA), U.S. Department of Labor (DOL)</a:t>
            </a:r>
            <a:endParaRPr lang="en-US" sz="2600" dirty="0">
              <a:solidFill>
                <a:srgbClr val="09367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7975600" cy="4343400"/>
          </a:xfrm>
        </p:spPr>
        <p:txBody>
          <a:bodyPr/>
          <a:lstStyle/>
          <a:p>
            <a:endParaRPr lang="en-US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r>
              <a:rPr lang="en-US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This material produced under grant SH-22308-SH1 from the Occupational Safety and Health Administration (OSHA), U.S. Department of Labor. </a:t>
            </a:r>
          </a:p>
          <a:p>
            <a:r>
              <a:rPr lang="en-US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It does not necessarily reflect the views or policies of the U.S. Department of Labor, nor does mention of trade names, commercial products, or organizations imply endorsement by the U.S. Government.</a:t>
            </a:r>
          </a:p>
        </p:txBody>
      </p:sp>
      <p:pic>
        <p:nvPicPr>
          <p:cNvPr id="2050" name="Picture 2" descr="C:\Users\Hpalfrey\Desktop\CPI Logo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19837" y="6120193"/>
            <a:ext cx="2600325" cy="572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59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Unit 6: Q3 Debrief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Which symptom is a potential effect of exposure to the B-side?</a:t>
            </a: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skin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eye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r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espiratory irritation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all of the above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162800" cy="1143000"/>
          </a:xfrm>
        </p:spPr>
        <p:txBody>
          <a:bodyPr vert="horz" wrap="square" lIns="91599" tIns="45048" rIns="91599" bIns="45048" numCol="1" anchor="t" compatLnSpc="1">
            <a:prstTxWarp prst="textNoShape">
              <a:avLst/>
            </a:prstTxWarp>
          </a:bodyPr>
          <a:lstStyle/>
          <a:p>
            <a:pPr defTabSz="966788" eaLnBrk="1" hangingPunct="1">
              <a:defRPr/>
            </a:pPr>
            <a:r>
              <a:rPr lang="en-US" dirty="0" smtClean="0">
                <a:solidFill>
                  <a:srgbClr val="093678"/>
                </a:solidFill>
              </a:rPr>
              <a:t>Unit 6 Completed</a:t>
            </a:r>
          </a:p>
        </p:txBody>
      </p:sp>
      <p:sp>
        <p:nvSpPr>
          <p:cNvPr id="32773" name="TextBox 4"/>
          <p:cNvSpPr txBox="1">
            <a:spLocks noChangeArrowheads="1"/>
          </p:cNvSpPr>
          <p:nvPr/>
        </p:nvSpPr>
        <p:spPr bwMode="auto">
          <a:xfrm>
            <a:off x="4932363" y="3200400"/>
            <a:ext cx="3575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93678"/>
                </a:solidFill>
              </a:rPr>
              <a:t> </a:t>
            </a: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Continue </a:t>
            </a:r>
            <a:r>
              <a:rPr lang="en-US" sz="2400" dirty="0">
                <a:solidFill>
                  <a:srgbClr val="093678"/>
                </a:solidFill>
                <a:latin typeface="Trebuchet MS" pitchFamily="34" charset="0"/>
              </a:rPr>
              <a:t>to Unit </a:t>
            </a: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7</a:t>
            </a:r>
            <a:endParaRPr lang="en-US" sz="2400" dirty="0">
              <a:solidFill>
                <a:srgbClr val="093678"/>
              </a:solidFill>
              <a:latin typeface="Trebuchet MS" pitchFamily="34" charset="0"/>
            </a:endParaRPr>
          </a:p>
        </p:txBody>
      </p:sp>
      <p:sp>
        <p:nvSpPr>
          <p:cNvPr id="32774" name="TextBox 5"/>
          <p:cNvSpPr txBox="1">
            <a:spLocks noChangeArrowheads="1"/>
          </p:cNvSpPr>
          <p:nvPr/>
        </p:nvSpPr>
        <p:spPr bwMode="auto">
          <a:xfrm>
            <a:off x="4932363" y="3879850"/>
            <a:ext cx="42116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93678"/>
                </a:solidFill>
              </a:rPr>
              <a:t> </a:t>
            </a: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Return </a:t>
            </a:r>
            <a:r>
              <a:rPr lang="en-US" sz="2400" dirty="0">
                <a:solidFill>
                  <a:srgbClr val="093678"/>
                </a:solidFill>
                <a:latin typeface="Trebuchet MS" pitchFamily="34" charset="0"/>
              </a:rPr>
              <a:t>to the Main Menu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7162800" cy="1143000"/>
          </a:xfrm>
        </p:spPr>
        <p:txBody>
          <a:bodyPr vert="horz" wrap="square" lIns="91440" tIns="45720" rIns="91440" bIns="45720" numCol="1" anchor="t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/>
              <a:t>Welcome to Unit 6</a:t>
            </a:r>
          </a:p>
        </p:txBody>
      </p:sp>
      <p:sp>
        <p:nvSpPr>
          <p:cNvPr id="4" name="TextBox 4"/>
          <p:cNvSpPr txBox="1">
            <a:spLocks noGrp="1" noChangeArrowheads="1"/>
          </p:cNvSpPr>
          <p:nvPr>
            <p:ph idx="1"/>
          </p:nvPr>
        </p:nvSpPr>
        <p:spPr>
          <a:xfrm>
            <a:off x="457200" y="1676400"/>
            <a:ext cx="7315200" cy="1969770"/>
          </a:xfrm>
        </p:spPr>
        <p:txBody>
          <a:bodyPr wrap="square">
            <a:spAutoFit/>
          </a:bodyPr>
          <a:lstStyle/>
          <a:p>
            <a:pPr indent="0" eaLnBrk="1" fontAlgn="auto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2800" b="0" dirty="0">
                <a:cs typeface="Arial" pitchFamily="34" charset="0"/>
              </a:rPr>
              <a:t>In this </a:t>
            </a:r>
            <a:r>
              <a:rPr lang="en-US" sz="2800" b="0" dirty="0" smtClean="0">
                <a:cs typeface="Arial" pitchFamily="34" charset="0"/>
              </a:rPr>
              <a:t>unit, </a:t>
            </a:r>
            <a:r>
              <a:rPr lang="en-US" sz="2800" b="0" dirty="0">
                <a:cs typeface="Arial" pitchFamily="34" charset="0"/>
              </a:rPr>
              <a:t>you will learn </a:t>
            </a:r>
            <a:r>
              <a:rPr lang="en-US" sz="2800" b="0" dirty="0" smtClean="0">
                <a:cs typeface="Arial" pitchFamily="34" charset="0"/>
              </a:rPr>
              <a:t>about:</a:t>
            </a:r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b="0" dirty="0" smtClean="0">
                <a:cs typeface="Arial" pitchFamily="34" charset="0"/>
              </a:rPr>
              <a:t>Potential effects </a:t>
            </a:r>
            <a:r>
              <a:rPr lang="en-US" sz="2800" b="0" dirty="0">
                <a:cs typeface="Arial" pitchFamily="34" charset="0"/>
              </a:rPr>
              <a:t>of </a:t>
            </a:r>
            <a:r>
              <a:rPr lang="en-US" sz="2800" b="0" dirty="0" smtClean="0">
                <a:cs typeface="Arial" pitchFamily="34" charset="0"/>
              </a:rPr>
              <a:t>exposure </a:t>
            </a:r>
            <a:r>
              <a:rPr lang="en-US" sz="2800" b="0" dirty="0">
                <a:cs typeface="Arial" pitchFamily="34" charset="0"/>
              </a:rPr>
              <a:t>to </a:t>
            </a:r>
            <a:r>
              <a:rPr lang="en-US" sz="2800" b="0" dirty="0" smtClean="0">
                <a:cs typeface="Arial" pitchFamily="34" charset="0"/>
              </a:rPr>
              <a:t>B-side ingredients in two-component low pressure spray polyurethane foam (SPF)</a:t>
            </a:r>
            <a:endParaRPr lang="en-US" sz="2800" b="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162800" cy="1143000"/>
          </a:xfrm>
        </p:spPr>
        <p:txBody>
          <a:bodyPr vert="horz" wrap="square" lIns="92066" tIns="46034" rIns="92066" bIns="46034" numCol="1" anchor="t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B-side Ingredients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382000" cy="4343400"/>
          </a:xfrm>
        </p:spPr>
        <p:txBody>
          <a:bodyPr lIns="92066" tIns="46034" rIns="92066" bIns="46034">
            <a:normAutofit lnSpcReduction="10000"/>
          </a:bodyPr>
          <a:lstStyle/>
          <a:p>
            <a:pPr indent="0" eaLnBrk="1" fontAlgn="auto" hangingPunct="1">
              <a:spcBef>
                <a:spcPts val="600"/>
              </a:spcBef>
              <a:buFont typeface="Arial"/>
              <a:buNone/>
              <a:defRPr/>
            </a:pPr>
            <a:r>
              <a:rPr lang="en-US" sz="2400" dirty="0" smtClean="0"/>
              <a:t>The B-side is a blend of different chemicals with the main ingredient being polyol and various additives including:</a:t>
            </a:r>
          </a:p>
          <a:p>
            <a:pPr marL="231775" indent="-231775" eaLnBrk="1" fontAlgn="auto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/>
              <a:t>C</a:t>
            </a:r>
            <a:r>
              <a:rPr lang="en-US" sz="2400" dirty="0" smtClean="0"/>
              <a:t>atalysts</a:t>
            </a:r>
            <a:endParaRPr lang="en-US" sz="2400" dirty="0"/>
          </a:p>
          <a:p>
            <a:pPr marL="231775" indent="-231775" eaLnBrk="1" fontAlgn="auto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Blowing agents</a:t>
            </a:r>
          </a:p>
          <a:p>
            <a:pPr marL="231775" indent="-231775" eaLnBrk="1" fontAlgn="auto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Fire retardants</a:t>
            </a:r>
          </a:p>
          <a:p>
            <a:pPr marL="231775" indent="-231775" eaLnBrk="1" fontAlgn="auto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Surfactants</a:t>
            </a:r>
          </a:p>
          <a:p>
            <a:pPr marL="685800" lvl="1" eaLnBrk="1" fontAlgn="auto" hangingPunct="1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endParaRPr lang="en-US" sz="2400" dirty="0" smtClean="0">
              <a:solidFill>
                <a:srgbClr val="093678"/>
              </a:solidFill>
            </a:endParaRPr>
          </a:p>
          <a:p>
            <a:pPr eaLnBrk="1" fontAlgn="auto" hangingPunct="1">
              <a:buFont typeface="Arial"/>
              <a:buNone/>
              <a:defRPr/>
            </a:pPr>
            <a:r>
              <a:rPr lang="en-US" sz="2400" dirty="0" smtClean="0"/>
              <a:t>Potential health effects from exposure to additives      can vary.</a:t>
            </a:r>
          </a:p>
        </p:txBody>
      </p:sp>
      <p:pic>
        <p:nvPicPr>
          <p:cNvPr id="16388" name="Picture 6" descr="Image 02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9800" y="2590800"/>
            <a:ext cx="1295400" cy="23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162800" cy="1143000"/>
          </a:xfrm>
        </p:spPr>
        <p:txBody>
          <a:bodyPr vert="horz" wrap="square" lIns="92066" tIns="46034" rIns="92066" bIns="46034" numCol="1" anchor="t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Exposure Effects - Polyol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6553200" cy="4343400"/>
          </a:xfrm>
        </p:spPr>
        <p:txBody>
          <a:bodyPr lIns="92066" tIns="46034" rIns="92066" bIns="46034">
            <a:normAutofit/>
          </a:bodyPr>
          <a:lstStyle/>
          <a:p>
            <a:pPr indent="0" eaLnBrk="1" fontAlgn="auto" hangingPunct="1">
              <a:spcBef>
                <a:spcPts val="600"/>
              </a:spcBef>
              <a:buFont typeface="Arial"/>
              <a:buNone/>
              <a:defRPr/>
            </a:pPr>
            <a:r>
              <a:rPr lang="en-US" sz="2400" dirty="0" smtClean="0"/>
              <a:t>There is a low potential for </a:t>
            </a:r>
            <a:r>
              <a:rPr lang="en-US" sz="2400" dirty="0" smtClean="0">
                <a:solidFill>
                  <a:srgbClr val="002060"/>
                </a:solidFill>
              </a:rPr>
              <a:t>adverse effects due to exposure to polyol by inhalation, skin or eye contact.</a:t>
            </a:r>
          </a:p>
          <a:p>
            <a:pPr indent="0" eaLnBrk="1" fontAlgn="auto" hangingPunct="1">
              <a:spcBef>
                <a:spcPts val="600"/>
              </a:spcBef>
              <a:buFont typeface="Arial"/>
              <a:buNone/>
              <a:defRPr/>
            </a:pPr>
            <a:endParaRPr lang="en-US" sz="2400" dirty="0" smtClean="0">
              <a:solidFill>
                <a:srgbClr val="002060"/>
              </a:solidFill>
            </a:endParaRPr>
          </a:p>
          <a:p>
            <a:pPr indent="0" eaLnBrk="1" fontAlgn="auto" hangingPunct="1">
              <a:spcBef>
                <a:spcPts val="600"/>
              </a:spcBef>
              <a:buFont typeface="Arial"/>
              <a:buNone/>
              <a:defRPr/>
            </a:pPr>
            <a:endParaRPr lang="en-US" sz="2400" dirty="0" smtClean="0"/>
          </a:p>
        </p:txBody>
      </p:sp>
      <p:pic>
        <p:nvPicPr>
          <p:cNvPr id="17412" name="Picture 6" descr="Image 02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2800" y="2133600"/>
            <a:ext cx="1524000" cy="2726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162800" cy="1143000"/>
          </a:xfrm>
        </p:spPr>
        <p:txBody>
          <a:bodyPr vert="horz" wrap="square" lIns="92066" tIns="46034" rIns="92066" bIns="46034" numCol="1" anchor="t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Skin Contact Effects - Catalysts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343400"/>
          </a:xfrm>
        </p:spPr>
        <p:txBody>
          <a:bodyPr lIns="92066" tIns="46034" rIns="92066" bIns="46034"/>
          <a:lstStyle/>
          <a:p>
            <a:pPr indent="0" eaLnBrk="1" fontAlgn="auto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2400" dirty="0" smtClean="0"/>
              <a:t>Catalysts in the B-side may cause skin irritation including:</a:t>
            </a:r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Reddening</a:t>
            </a:r>
            <a:endParaRPr lang="en-US" sz="2400" dirty="0"/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Itching</a:t>
            </a:r>
            <a:endParaRPr lang="en-US" sz="2400" dirty="0"/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Swelling</a:t>
            </a:r>
            <a:endParaRPr lang="en-US" sz="2400" dirty="0"/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Possible </a:t>
            </a:r>
            <a:r>
              <a:rPr lang="en-US" sz="2400" dirty="0"/>
              <a:t>allergic reaction</a:t>
            </a:r>
          </a:p>
          <a:p>
            <a:pPr indent="0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endParaRPr lang="en-US" sz="2400" dirty="0" smtClean="0">
              <a:solidFill>
                <a:schemeClr val="bg1"/>
              </a:solidFill>
            </a:endParaRPr>
          </a:p>
        </p:txBody>
      </p:sp>
      <p:pic>
        <p:nvPicPr>
          <p:cNvPr id="4" name="Picture 3" descr="101_0258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4400" y="2590800"/>
            <a:ext cx="3733800" cy="24876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162800" cy="1143000"/>
          </a:xfrm>
        </p:spPr>
        <p:txBody>
          <a:bodyPr vert="horz" wrap="square" lIns="92066" tIns="46034" rIns="92066" bIns="46034" numCol="1" anchor="t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Eye Contact Effects - Catalysts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4800600" cy="4343400"/>
          </a:xfrm>
        </p:spPr>
        <p:txBody>
          <a:bodyPr lIns="92066" tIns="46034" rIns="92066" bIns="46034"/>
          <a:lstStyle/>
          <a:p>
            <a:pPr indent="0" eaLnBrk="1" fontAlgn="auto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2400" dirty="0" smtClean="0"/>
              <a:t>Catalysts in the B-side can cause eye irritation including:</a:t>
            </a:r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R</a:t>
            </a:r>
            <a:r>
              <a:rPr lang="en-US" sz="2400" dirty="0" smtClean="0"/>
              <a:t>eddening</a:t>
            </a:r>
            <a:endParaRPr lang="en-US" sz="2400" dirty="0"/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Tearing</a:t>
            </a:r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S</a:t>
            </a:r>
            <a:r>
              <a:rPr lang="en-US" sz="2400" dirty="0" smtClean="0"/>
              <a:t>welling</a:t>
            </a:r>
            <a:endParaRPr lang="en-US" sz="2400" dirty="0"/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B</a:t>
            </a:r>
            <a:r>
              <a:rPr lang="en-US" sz="2400" dirty="0" smtClean="0"/>
              <a:t>urning</a:t>
            </a:r>
            <a:endParaRPr lang="en-US" sz="2400" dirty="0"/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Temporary condition of impaired vision known as “Blue Haze” or “Halovision”</a:t>
            </a:r>
          </a:p>
        </p:txBody>
      </p:sp>
      <p:pic>
        <p:nvPicPr>
          <p:cNvPr id="4" name="Picture 3" descr="haloeffect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6401" y="3784733"/>
            <a:ext cx="2784736" cy="18540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2" descr="C:\Users\vkm\AppData\Local\Microsoft\Windows\Temporary Internet Files\Content.IE5\FAZ931R7\MPj04285880000[1]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6400" y="1828800"/>
            <a:ext cx="2743200" cy="18305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924800" cy="1143000"/>
          </a:xfrm>
        </p:spPr>
        <p:txBody>
          <a:bodyPr vert="horz" wrap="square" lIns="92066" tIns="46034" rIns="92066" bIns="46034" numCol="1" anchor="t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Inhalation Exposure Effects -</a:t>
            </a:r>
            <a:br>
              <a:rPr lang="en-US" dirty="0" smtClean="0"/>
            </a:br>
            <a:r>
              <a:rPr lang="en-US" sz="3200" dirty="0" smtClean="0"/>
              <a:t>Catalysts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343400"/>
          </a:xfrm>
        </p:spPr>
        <p:txBody>
          <a:bodyPr lIns="92066" tIns="46034" rIns="92066" bIns="46034"/>
          <a:lstStyle/>
          <a:p>
            <a:pPr indent="0" eaLnBrk="1" fontAlgn="auto" hangingPunct="1">
              <a:spcBef>
                <a:spcPts val="60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en-US" sz="2400" dirty="0" smtClean="0"/>
              <a:t>Catalysts in the B-side may cause respiratory irritation including: </a:t>
            </a:r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C</a:t>
            </a:r>
            <a:r>
              <a:rPr lang="en-US" sz="2400" dirty="0" smtClean="0"/>
              <a:t>oughing</a:t>
            </a:r>
            <a:endParaRPr lang="en-US" sz="2400" dirty="0"/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Sore throat</a:t>
            </a:r>
          </a:p>
          <a:p>
            <a:pPr marL="231775" indent="-231775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Runny nose</a:t>
            </a:r>
          </a:p>
        </p:txBody>
      </p:sp>
      <p:pic>
        <p:nvPicPr>
          <p:cNvPr id="1026" name="Picture 5" descr="image0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2209800"/>
            <a:ext cx="2819400" cy="3918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 lIns="92066" tIns="46034" rIns="92066" bIns="46034"/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latin typeface="Trebuchet MS" pitchFamily="34" charset="0"/>
              </a:rPr>
              <a:t>Blowing Agents  </a:t>
            </a:r>
            <a:endParaRPr lang="en-US" sz="1600" dirty="0" smtClean="0">
              <a:latin typeface="Trebuchet MS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76400"/>
            <a:ext cx="5029200" cy="4343400"/>
          </a:xfrm>
          <a:noFill/>
          <a:ln>
            <a:miter lim="800000"/>
            <a:headEnd/>
            <a:tailEnd/>
          </a:ln>
        </p:spPr>
        <p:txBody>
          <a:bodyPr vert="horz" wrap="square" lIns="92066" tIns="46034" rIns="92066" bIns="46034" numCol="1" anchorCtr="0" compatLnSpc="1">
            <a:prstTxWarp prst="textNoShape">
              <a:avLst/>
            </a:prstTxWarp>
            <a:normAutofit/>
          </a:bodyPr>
          <a:lstStyle/>
          <a:p>
            <a:pPr indent="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In two-component low pressure spray polyurethane foam, blowing agents help expand the foam cells. </a:t>
            </a:r>
          </a:p>
          <a:p>
            <a:pPr indent="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There is low potential for adverse effects from exposure to low pressure SPF blowing agents by inhalation, skin or eye contact.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62600" y="2209800"/>
            <a:ext cx="3088092" cy="2401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38100" dir="2700000" sx="104000" sy="104000" algn="t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C LP Training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Recipients xmlns="98c9955d-c5c3-4a5b-96fd-b76c909d6563" xsi:nil="true"/>
    <ReceivedTime xmlns="98c9955d-c5c3-4a5b-96fd-b76c909d6563" xsi:nil="true"/>
    <From xmlns="98c9955d-c5c3-4a5b-96fd-b76c909d656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95C998C3C55B4A96FDB76C909D6563" ma:contentTypeVersion="3" ma:contentTypeDescription="Create a new document." ma:contentTypeScope="" ma:versionID="b97bf3ce735f0cd7e574b683ef47807a">
  <xsd:schema xmlns:xsd="http://www.w3.org/2001/XMLSchema" xmlns:xs="http://www.w3.org/2001/XMLSchema" xmlns:p="http://schemas.microsoft.com/office/2006/metadata/properties" xmlns:ns2="98c9955d-c5c3-4a5b-96fd-b76c909d6563" targetNamespace="http://schemas.microsoft.com/office/2006/metadata/properties" ma:root="true" ma:fieldsID="53ec610432e2d7d00c11c71d076612a3" ns2:_="">
    <xsd:import namespace="98c9955d-c5c3-4a5b-96fd-b76c909d6563"/>
    <xsd:element name="properties">
      <xsd:complexType>
        <xsd:sequence>
          <xsd:element name="documentManagement">
            <xsd:complexType>
              <xsd:all>
                <xsd:element ref="ns2:ReceivedTime" minOccurs="0"/>
                <xsd:element ref="ns2:From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9955d-c5c3-4a5b-96fd-b76c909d6563" elementFormDefault="qualified">
    <xsd:import namespace="http://schemas.microsoft.com/office/2006/documentManagement/types"/>
    <xsd:import namespace="http://schemas.microsoft.com/office/infopath/2007/PartnerControls"/>
    <xsd:element name="ReceivedTime" ma:index="8" nillable="true" ma:displayName="ReceivedTime" ma:internalName="ReceivedTime">
      <xsd:simpleType>
        <xsd:restriction base="dms:DateTime"/>
      </xsd:simpleType>
    </xsd:element>
    <xsd:element name="From" ma:index="9" nillable="true" ma:displayName="From" ma:internalName="From">
      <xsd:simpleType>
        <xsd:restriction base="dms:Text"/>
      </xsd:simpleType>
    </xsd:element>
    <xsd:element name="Recipients" ma:index="10" nillable="true" ma:displayName="Recipients" ma:internalName="Recipient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605F83-0E2E-4298-A67A-18FD353A23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C4D4B2-5AF0-416B-B979-177603360722}">
  <ds:schemaRefs>
    <ds:schemaRef ds:uri="http://schemas.microsoft.com/office/2006/metadata/properties"/>
    <ds:schemaRef ds:uri="98c9955d-c5c3-4a5b-96fd-b76c909d6563"/>
  </ds:schemaRefs>
</ds:datastoreItem>
</file>

<file path=customXml/itemProps3.xml><?xml version="1.0" encoding="utf-8"?>
<ds:datastoreItem xmlns:ds="http://schemas.openxmlformats.org/officeDocument/2006/customXml" ds:itemID="{610DE6E8-9D02-485D-8247-33FC20501C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c9955d-c5c3-4a5b-96fd-b76c909d65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ACC LP Training template</Template>
  <TotalTime>1758</TotalTime>
  <Words>1154</Words>
  <Application>Microsoft Office PowerPoint</Application>
  <PresentationFormat>On-screen Show (4:3)</PresentationFormat>
  <Paragraphs>191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ACC LP Training template</vt:lpstr>
      <vt:lpstr>PowerPoint Presentation</vt:lpstr>
      <vt:lpstr>Grant Provided by the Occupational Safety and Health Administration (OSHA), U.S. Department of Labor (DOL)</vt:lpstr>
      <vt:lpstr>Welcome to Unit 6</vt:lpstr>
      <vt:lpstr>B-side Ingredients</vt:lpstr>
      <vt:lpstr>Exposure Effects - Polyol</vt:lpstr>
      <vt:lpstr>Skin Contact Effects - Catalysts</vt:lpstr>
      <vt:lpstr>Eye Contact Effects - Catalysts</vt:lpstr>
      <vt:lpstr>Inhalation Exposure Effects - Catalysts</vt:lpstr>
      <vt:lpstr>Blowing Agents  </vt:lpstr>
      <vt:lpstr>Skin and Eye Contact Effects -    Blowing Agents</vt:lpstr>
      <vt:lpstr>Exposure Effects -   Fire Retardants</vt:lpstr>
      <vt:lpstr>Exposure Effects - Surfactants</vt:lpstr>
      <vt:lpstr>Unit 6 Summary</vt:lpstr>
      <vt:lpstr>Unit 6 Review</vt:lpstr>
      <vt:lpstr> Unit 6: Q1 Debrief </vt:lpstr>
      <vt:lpstr> Unit 6: Q1 Debrief </vt:lpstr>
      <vt:lpstr> Unit 6: Q2 Debrief</vt:lpstr>
      <vt:lpstr> Unit 6: Q2 Debrief </vt:lpstr>
      <vt:lpstr> Unit 6: Q3 Debrief</vt:lpstr>
      <vt:lpstr> Unit 6: Q3 Debrief</vt:lpstr>
      <vt:lpstr>Unit 6 Completed</vt:lpstr>
    </vt:vector>
  </TitlesOfParts>
  <Company>American Chemistry Counsil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N. Candelori</dc:creator>
  <cp:lastModifiedBy>Vosburgh, Linda - OSHA</cp:lastModifiedBy>
  <cp:revision>208</cp:revision>
  <cp:lastPrinted>2010-12-07T20:38:58Z</cp:lastPrinted>
  <dcterms:created xsi:type="dcterms:W3CDTF">2009-05-01T16:26:42Z</dcterms:created>
  <dcterms:modified xsi:type="dcterms:W3CDTF">2014-02-18T17:10:58Z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>Jude Philipps</vt:lpwstr>
  </property>
  <property fmtid="{D5CDD505-2E9C-101B-9397-08002B2CF9AE}" pid="4" name="Status">
    <vt:lpwstr>Final</vt:lpwstr>
  </property>
  <property fmtid="{D5CDD505-2E9C-101B-9397-08002B2CF9AE}" pid="5" name="ContentTypeId">
    <vt:lpwstr>0x0101005D95C998C3C55B4A96FDB76C909D6563</vt:lpwstr>
  </property>
</Properties>
</file>