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13" r:id="rId5"/>
  </p:sldMasterIdLst>
  <p:notesMasterIdLst>
    <p:notesMasterId r:id="rId25"/>
  </p:notesMasterIdLst>
  <p:handoutMasterIdLst>
    <p:handoutMasterId r:id="rId26"/>
  </p:handoutMasterIdLst>
  <p:sldIdLst>
    <p:sldId id="338" r:id="rId6"/>
    <p:sldId id="346" r:id="rId7"/>
    <p:sldId id="284" r:id="rId8"/>
    <p:sldId id="318" r:id="rId9"/>
    <p:sldId id="320" r:id="rId10"/>
    <p:sldId id="324" r:id="rId11"/>
    <p:sldId id="286" r:id="rId12"/>
    <p:sldId id="331" r:id="rId13"/>
    <p:sldId id="333" r:id="rId14"/>
    <p:sldId id="288" r:id="rId15"/>
    <p:sldId id="298" r:id="rId16"/>
    <p:sldId id="299" r:id="rId17"/>
    <p:sldId id="340" r:id="rId18"/>
    <p:sldId id="341" r:id="rId19"/>
    <p:sldId id="342" r:id="rId20"/>
    <p:sldId id="343" r:id="rId21"/>
    <p:sldId id="344" r:id="rId22"/>
    <p:sldId id="345" r:id="rId23"/>
    <p:sldId id="316"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78774" autoAdjust="0"/>
  </p:normalViewPr>
  <p:slideViewPr>
    <p:cSldViewPr>
      <p:cViewPr varScale="1">
        <p:scale>
          <a:sx n="69" d="100"/>
          <a:sy n="69" d="100"/>
        </p:scale>
        <p:origin x="-20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Knowledge</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Into</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Action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616BFC6-7B5C-4BE1-9844-365CEEDE902B}" srcId="{11647506-B2B2-4EAD-BB61-4D27982439A2}" destId="{CFCF6060-06E9-4EC1-AF27-C45558EFD2E0}" srcOrd="2" destOrd="0" parTransId="{0F23EB55-FBC4-4B19-85B0-A5EEB7E0FE7C}" sibTransId="{8919BFBC-3334-4A4D-8980-5E039BD17D71}"/>
    <dgm:cxn modelId="{A5895ACC-90D3-49F9-AE82-188D39497A54}" type="presOf" srcId="{684E3003-B184-4E66-A959-5A028427ABDF}" destId="{197C93C1-87CF-4EA5-A843-A86CF5A5925E}" srcOrd="0" destOrd="0" presId="urn:microsoft.com/office/officeart/2005/8/layout/hProcess9"/>
    <dgm:cxn modelId="{8388FF6F-57A4-4997-881F-E5E658F327B3}" type="presOf" srcId="{11647506-B2B2-4EAD-BB61-4D27982439A2}" destId="{4D339F2D-3F39-4A10-AAED-5FA31BE3C197}" srcOrd="0" destOrd="0" presId="urn:microsoft.com/office/officeart/2005/8/layout/hProcess9"/>
    <dgm:cxn modelId="{A06E857E-028C-4070-A3BA-22B5431CAC79}" type="presOf" srcId="{5025C9B6-8B28-4C0E-945C-C733E3E189A2}" destId="{6EC47406-4DCB-44AC-A79C-285B21A3406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BD9DB9E5-5F44-4241-972C-AB7E5AF6F852}" type="presOf" srcId="{CFCF6060-06E9-4EC1-AF27-C45558EFD2E0}" destId="{6AC2D80E-6CCF-476A-ACAE-BD7CEBC6EA53}" srcOrd="0" destOrd="0" presId="urn:microsoft.com/office/officeart/2005/8/layout/hProcess9"/>
    <dgm:cxn modelId="{598C8A68-0259-4DD7-9C54-D2F1E6BDD7FB}" srcId="{11647506-B2B2-4EAD-BB61-4D27982439A2}" destId="{5025C9B6-8B28-4C0E-945C-C733E3E189A2}" srcOrd="1" destOrd="0" parTransId="{939DE8E9-C817-4085-ABB3-1A35573AD32E}" sibTransId="{AB099C59-D2D3-417B-940A-740CFE3305CD}"/>
    <dgm:cxn modelId="{BE721E25-6294-4D25-894B-7B867C18BA14}" type="presParOf" srcId="{4D339F2D-3F39-4A10-AAED-5FA31BE3C197}" destId="{4521D855-2662-4381-91D4-69A4875763E3}" srcOrd="0" destOrd="0" presId="urn:microsoft.com/office/officeart/2005/8/layout/hProcess9"/>
    <dgm:cxn modelId="{665E0E29-C70C-48E6-AAA2-844EC940F1D0}" type="presParOf" srcId="{4D339F2D-3F39-4A10-AAED-5FA31BE3C197}" destId="{F2F7C1D0-38A7-46F2-96E4-0991EBEE0CCE}" srcOrd="1" destOrd="0" presId="urn:microsoft.com/office/officeart/2005/8/layout/hProcess9"/>
    <dgm:cxn modelId="{4EFDCE76-68B1-440C-84D3-39659799A3BE}" type="presParOf" srcId="{F2F7C1D0-38A7-46F2-96E4-0991EBEE0CCE}" destId="{197C93C1-87CF-4EA5-A843-A86CF5A5925E}" srcOrd="0" destOrd="0" presId="urn:microsoft.com/office/officeart/2005/8/layout/hProcess9"/>
    <dgm:cxn modelId="{B6A00991-B099-414A-942A-933EFED77CEB}" type="presParOf" srcId="{F2F7C1D0-38A7-46F2-96E4-0991EBEE0CCE}" destId="{52A5E0C4-801A-429D-BD69-50A3836421C1}" srcOrd="1" destOrd="0" presId="urn:microsoft.com/office/officeart/2005/8/layout/hProcess9"/>
    <dgm:cxn modelId="{100818B5-67AE-481C-AEC7-4841AF636D42}" type="presParOf" srcId="{F2F7C1D0-38A7-46F2-96E4-0991EBEE0CCE}" destId="{6EC47406-4DCB-44AC-A79C-285B21A34063}" srcOrd="2" destOrd="0" presId="urn:microsoft.com/office/officeart/2005/8/layout/hProcess9"/>
    <dgm:cxn modelId="{C29651BA-176C-4F29-A01E-7AE34DBCA5C1}" type="presParOf" srcId="{F2F7C1D0-38A7-46F2-96E4-0991EBEE0CCE}" destId="{E656EA29-4CF4-427A-AB9B-BF6D46CC635B}" srcOrd="3" destOrd="0" presId="urn:microsoft.com/office/officeart/2005/8/layout/hProcess9"/>
    <dgm:cxn modelId="{E90C2BD6-02C1-4D1B-94FF-C068D4D91948}"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1632"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Knowledge</a:t>
          </a:r>
          <a:endParaRPr lang="en-US" sz="2700" kern="1200" dirty="0"/>
        </a:p>
      </dsp:txBody>
      <dsp:txXfrm>
        <a:off x="80987" y="1298554"/>
        <a:ext cx="1781813" cy="1466890"/>
      </dsp:txXfrm>
    </dsp:sp>
    <dsp:sp modelId="{6EC47406-4DCB-44AC-A79C-285B21A34063}">
      <dsp:nvSpPr>
        <dsp:cNvPr id="0" name=""/>
        <dsp:cNvSpPr/>
      </dsp:nvSpPr>
      <dsp:spPr>
        <a:xfrm>
          <a:off x="2077738"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Into</a:t>
          </a:r>
          <a:endParaRPr lang="en-US" sz="2700" kern="1200" dirty="0"/>
        </a:p>
      </dsp:txBody>
      <dsp:txXfrm>
        <a:off x="2157093" y="1298554"/>
        <a:ext cx="1781813" cy="1466890"/>
      </dsp:txXfrm>
    </dsp:sp>
    <dsp:sp modelId="{6AC2D80E-6CCF-476A-ACAE-BD7CEBC6EA53}">
      <dsp:nvSpPr>
        <dsp:cNvPr id="0" name=""/>
        <dsp:cNvSpPr/>
      </dsp:nvSpPr>
      <dsp:spPr>
        <a:xfrm>
          <a:off x="4153844"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Action</a:t>
          </a:r>
          <a:endParaRPr lang="en-US" sz="2700" kern="1200" dirty="0"/>
        </a:p>
      </dsp:txBody>
      <dsp:txXfrm>
        <a:off x="4233199" y="1298554"/>
        <a:ext cx="178181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2300" tIns="46150" rIns="92300" bIns="46150" rtlCol="0"/>
          <a:lstStyle>
            <a:lvl1pPr algn="r">
              <a:defRPr sz="1200">
                <a:cs typeface="+mn-cs"/>
              </a:defRPr>
            </a:lvl1pPr>
          </a:lstStyle>
          <a:p>
            <a:pPr>
              <a:defRPr/>
            </a:pPr>
            <a:fld id="{A71255EB-2519-424F-8680-4CAE3690C288}" type="datetimeFigureOut">
              <a:rPr lang="en-US"/>
              <a:pPr>
                <a:defRPr/>
              </a:pPr>
              <a:t>2/18/2014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2300" tIns="46150" rIns="92300" bIns="4615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2300" tIns="46150" rIns="92300" bIns="46150" rtlCol="0" anchor="b"/>
          <a:lstStyle>
            <a:lvl1pPr algn="r">
              <a:defRPr sz="1200">
                <a:cs typeface="+mn-cs"/>
              </a:defRPr>
            </a:lvl1pPr>
          </a:lstStyle>
          <a:p>
            <a:pPr>
              <a:defRPr/>
            </a:pPr>
            <a:fld id="{1C98E2E0-C635-451C-A9F5-32CD4CB4D466}" type="slidenum">
              <a:rPr lang="en-US"/>
              <a:pPr>
                <a:defRPr/>
              </a:pPr>
              <a:t>‹#›</a:t>
            </a:fld>
            <a:endParaRPr lang="en-US"/>
          </a:p>
        </p:txBody>
      </p:sp>
    </p:spTree>
    <p:extLst>
      <p:ext uri="{BB962C8B-B14F-4D97-AF65-F5344CB8AC3E}">
        <p14:creationId xmlns:p14="http://schemas.microsoft.com/office/powerpoint/2010/main" val="68693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12C9D884-375F-45E1-B5CA-242B1A905389}" type="datetimeFigureOut">
              <a:rPr lang="en-US"/>
              <a:pPr>
                <a:defRPr/>
              </a:pPr>
              <a:t>2/18/2014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317F0C60-E6FE-416C-83F0-1FA10DE8A5A7}" type="slidenum">
              <a:rPr lang="en-US"/>
              <a:pPr>
                <a:defRPr/>
              </a:pPr>
              <a:t>‹#›</a:t>
            </a:fld>
            <a:endParaRPr lang="en-US"/>
          </a:p>
        </p:txBody>
      </p:sp>
    </p:spTree>
    <p:extLst>
      <p:ext uri="{BB962C8B-B14F-4D97-AF65-F5344CB8AC3E}">
        <p14:creationId xmlns:p14="http://schemas.microsoft.com/office/powerpoint/2010/main" val="1066033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B60A5A-CC27-427B-92B0-18400954D729}" type="slidenum">
              <a:rPr lang="de-DE" smtClean="0">
                <a:latin typeface="Arial" charset="0"/>
              </a:rPr>
              <a:pPr>
                <a:defRPr/>
              </a:pPr>
              <a:t>10</a:t>
            </a:fld>
            <a:endParaRPr lang="de-DE" smtClean="0">
              <a:latin typeface="Arial" charset="0"/>
            </a:endParaRPr>
          </a:p>
        </p:txBody>
      </p:sp>
      <p:sp>
        <p:nvSpPr>
          <p:cNvPr id="38915"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38916"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n-US" i="0" dirty="0" smtClean="0"/>
              <a:t>Narration:</a:t>
            </a:r>
          </a:p>
          <a:p>
            <a:pPr eaLnBrk="1" hangingPunct="1">
              <a:spcBef>
                <a:spcPts val="600"/>
              </a:spcBef>
              <a:spcAft>
                <a:spcPts val="600"/>
              </a:spcAft>
            </a:pPr>
            <a:r>
              <a:rPr lang="en-US" sz="1200" dirty="0" smtClean="0"/>
              <a:t>Contact the product</a:t>
            </a:r>
            <a:r>
              <a:rPr lang="en-US" sz="1200" baseline="0" dirty="0" smtClean="0"/>
              <a:t> </a:t>
            </a:r>
            <a:r>
              <a:rPr lang="en-US" sz="1200" dirty="0" smtClean="0"/>
              <a:t>manufacturer</a:t>
            </a:r>
            <a:r>
              <a:rPr lang="en-US" sz="1200" baseline="0" dirty="0" smtClean="0"/>
              <a:t> </a:t>
            </a:r>
            <a:r>
              <a:rPr lang="en-US" sz="1200" dirty="0" smtClean="0"/>
              <a:t>to determine how long to ventilate the spray</a:t>
            </a:r>
            <a:r>
              <a:rPr lang="en-US" sz="1200" baseline="0" dirty="0" smtClean="0"/>
              <a:t> area</a:t>
            </a:r>
            <a:r>
              <a:rPr lang="en-US" sz="1200" dirty="0" smtClean="0"/>
              <a:t> after spraying</a:t>
            </a:r>
            <a:r>
              <a:rPr lang="en-US" sz="1200" baseline="0" dirty="0" smtClean="0"/>
              <a:t> </a:t>
            </a:r>
            <a:r>
              <a:rPr lang="en-US" sz="1200" dirty="0" smtClean="0"/>
              <a:t>has stopped.</a:t>
            </a:r>
          </a:p>
          <a:p>
            <a:pPr eaLnBrk="1" hangingPunct="1">
              <a:spcBef>
                <a:spcPts val="600"/>
              </a:spcBef>
              <a:spcAft>
                <a:spcPts val="600"/>
              </a:spcAft>
            </a:pPr>
            <a:r>
              <a:rPr lang="en-US" sz="1200" dirty="0" smtClean="0"/>
              <a:t>Restrict re-entry to the spray area to personnel wearing appropriate PPE until the foam has fully hardened</a:t>
            </a:r>
            <a:r>
              <a:rPr lang="en-US" sz="1200" baseline="0" dirty="0" smtClean="0"/>
              <a:t> and </a:t>
            </a:r>
            <a:r>
              <a:rPr lang="en-US" sz="1200" dirty="0" smtClean="0"/>
              <a:t>the ventilation period</a:t>
            </a:r>
            <a:r>
              <a:rPr lang="en-US" sz="1200" baseline="0" dirty="0" smtClean="0"/>
              <a:t> is over as determined by the product manufacturer</a:t>
            </a:r>
            <a:r>
              <a:rPr lang="en-US" sz="1200" dirty="0" smtClean="0"/>
              <a:t>.</a:t>
            </a:r>
          </a:p>
          <a:p>
            <a:pPr marL="0" marR="0" indent="0" algn="l" defTabSz="914400" rtl="0" eaLnBrk="1" fontAlgn="base" latinLnBrk="0" hangingPunct="1">
              <a:lnSpc>
                <a:spcPct val="100000"/>
              </a:lnSpc>
              <a:spcBef>
                <a:spcPts val="600"/>
              </a:spcBef>
              <a:spcAft>
                <a:spcPts val="600"/>
              </a:spcAft>
              <a:buClrTx/>
              <a:buSzTx/>
              <a:buFontTx/>
              <a:buNone/>
              <a:tabLst/>
              <a:defRPr/>
            </a:pPr>
            <a:r>
              <a:rPr lang="en-US" sz="1200" dirty="0" smtClean="0">
                <a:latin typeface="+mn-lt"/>
                <a:ea typeface="Trebuchet MS" pitchFamily="34" charset="0"/>
                <a:cs typeface="Trebuchet MS" pitchFamily="34" charset="0"/>
              </a:rPr>
              <a:t>Re-entry time can vary </a:t>
            </a:r>
            <a:r>
              <a:rPr lang="en-US" sz="1200" dirty="0" smtClean="0">
                <a:latin typeface="+mn-lt"/>
              </a:rPr>
              <a:t>depending upon the SPF application, available ventilation, and other variables. A</a:t>
            </a:r>
            <a:r>
              <a:rPr lang="en-US" sz="1200" dirty="0" smtClean="0">
                <a:latin typeface="+mn-lt"/>
                <a:ea typeface="Trebuchet MS" pitchFamily="34" charset="0"/>
                <a:cs typeface="Trebuchet MS" pitchFamily="34" charset="0"/>
              </a:rPr>
              <a:t>fter an interior application of two-component low pressure SPF, some manufacturers</a:t>
            </a:r>
            <a:r>
              <a:rPr lang="en-US" sz="1200" baseline="0" dirty="0" smtClean="0">
                <a:latin typeface="+mn-lt"/>
                <a:ea typeface="Trebuchet MS" pitchFamily="34" charset="0"/>
                <a:cs typeface="Trebuchet MS" pitchFamily="34" charset="0"/>
              </a:rPr>
              <a:t> recommend a one hour re-entry time</a:t>
            </a:r>
            <a:r>
              <a:rPr lang="en-US" sz="1200" dirty="0" smtClean="0">
                <a:latin typeface="+mn-lt"/>
                <a:ea typeface="Trebuchet MS" pitchFamily="34" charset="0"/>
                <a:cs typeface="Trebuchet MS" pitchFamily="34" charset="0"/>
              </a:rPr>
              <a:t>. Contact the product</a:t>
            </a:r>
            <a:r>
              <a:rPr lang="en-US" sz="1200" baseline="0" dirty="0" smtClean="0">
                <a:latin typeface="+mn-lt"/>
                <a:ea typeface="Trebuchet MS" pitchFamily="34" charset="0"/>
                <a:cs typeface="Trebuchet MS" pitchFamily="34" charset="0"/>
              </a:rPr>
              <a:t> </a:t>
            </a:r>
            <a:r>
              <a:rPr lang="en-US" sz="1200" dirty="0" smtClean="0">
                <a:latin typeface="+mn-lt"/>
                <a:ea typeface="Trebuchet MS" pitchFamily="34" charset="0"/>
                <a:cs typeface="Trebuchet MS" pitchFamily="34" charset="0"/>
              </a:rPr>
              <a:t>manufacturer to find out their recommended</a:t>
            </a:r>
            <a:r>
              <a:rPr lang="en-US" sz="1200" baseline="0" dirty="0" smtClean="0">
                <a:latin typeface="+mn-lt"/>
                <a:ea typeface="Trebuchet MS" pitchFamily="34" charset="0"/>
                <a:cs typeface="Trebuchet MS" pitchFamily="34" charset="0"/>
              </a:rPr>
              <a:t> re-entry time</a:t>
            </a:r>
            <a:r>
              <a:rPr lang="en-US" sz="1200" dirty="0" smtClean="0">
                <a:latin typeface="+mn-lt"/>
                <a:ea typeface="Trebuchet MS" pitchFamily="34" charset="0"/>
                <a:cs typeface="Trebuchet MS" pitchFamily="34" charset="0"/>
              </a:rPr>
              <a:t>. </a:t>
            </a:r>
          </a:p>
          <a:p>
            <a:pPr marL="0" marR="0" indent="0" algn="l" defTabSz="914400" rtl="0" eaLnBrk="1" fontAlgn="base" latinLnBrk="0" hangingPunct="1">
              <a:lnSpc>
                <a:spcPct val="100000"/>
              </a:lnSpc>
              <a:spcBef>
                <a:spcPts val="600"/>
              </a:spcBef>
              <a:spcAft>
                <a:spcPts val="600"/>
              </a:spcAft>
              <a:buClrTx/>
              <a:buSzTx/>
              <a:buFontTx/>
              <a:buNone/>
              <a:tabLst/>
              <a:defRPr/>
            </a:pPr>
            <a:endParaRPr lang="en-US" sz="1200" dirty="0" smtClean="0">
              <a:latin typeface="+mn-lt"/>
              <a:ea typeface="Trebuchet MS" pitchFamily="34" charset="0"/>
              <a:cs typeface="Trebuchet MS" pitchFamily="34" charset="0"/>
            </a:endParaRPr>
          </a:p>
          <a:p>
            <a:pPr eaLnBrk="1" hangingPunct="1">
              <a:spcBef>
                <a:spcPts val="600"/>
              </a:spcBef>
              <a:spcAft>
                <a:spcPts val="600"/>
              </a:spcAft>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a:t>
            </a:r>
          </a:p>
          <a:p>
            <a:r>
              <a:rPr lang="en-US" dirty="0" smtClean="0"/>
              <a:t>In this unit, you learned about engineering controls including:</a:t>
            </a:r>
          </a:p>
          <a:p>
            <a:endParaRPr lang="en-US" dirty="0" smtClean="0"/>
          </a:p>
          <a:p>
            <a:pPr eaLnBrk="1" hangingPunct="1">
              <a:spcBef>
                <a:spcPts val="575"/>
              </a:spcBef>
              <a:buSzPct val="65000"/>
              <a:buFont typeface="Arial" pitchFamily="34" charset="0"/>
              <a:buChar char="•"/>
            </a:pPr>
            <a:r>
              <a:rPr lang="en-US" dirty="0" smtClean="0"/>
              <a:t> Containment</a:t>
            </a:r>
          </a:p>
          <a:p>
            <a:pPr eaLnBrk="1" hangingPunct="1">
              <a:spcBef>
                <a:spcPts val="575"/>
              </a:spcBef>
              <a:buSzPct val="65000"/>
              <a:buFont typeface="Arial" pitchFamily="34" charset="0"/>
              <a:buChar char="•"/>
            </a:pPr>
            <a:r>
              <a:rPr lang="en-US" dirty="0" smtClean="0"/>
              <a:t> Ventilation</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274D64-60C2-41F4-9590-0BCA245941CB}" type="slidenum">
              <a:rPr lang="de-DE" smtClean="0">
                <a:latin typeface="Arial" charset="0"/>
              </a:rPr>
              <a:pPr>
                <a:defRPr/>
              </a:pPr>
              <a:t>11</a:t>
            </a:fld>
            <a:endParaRPr 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Narration: </a:t>
            </a:r>
          </a:p>
          <a:p>
            <a:pPr>
              <a:buFont typeface="Wingdings" pitchFamily="2" charset="2"/>
              <a:buNone/>
            </a:pPr>
            <a:r>
              <a:rPr lang="en-US" smtClean="0"/>
              <a:t>Let’s put your knowledge into action.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5670AE-E3A3-43C6-99DF-0D588E6F51A7}" type="slidenum">
              <a:rPr lang="de-DE" smtClean="0">
                <a:latin typeface="Arial" charset="0"/>
              </a:rPr>
              <a:pPr>
                <a:defRPr/>
              </a:pPr>
              <a:t>12</a:t>
            </a:fld>
            <a:endParaRPr lang="de-DE"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fontAlgn="auto">
              <a:defRPr/>
            </a:pPr>
            <a:r>
              <a:rPr lang="en-US" dirty="0" smtClean="0"/>
              <a:t>Which of the following best describes engineering controls? </a:t>
            </a:r>
          </a:p>
          <a:p>
            <a:pPr fontAlgn="auto">
              <a:defRPr/>
            </a:pPr>
            <a:endParaRPr lang="en-US" dirty="0" smtClean="0"/>
          </a:p>
          <a:p>
            <a:pPr marL="230749" indent="-230749" fontAlgn="auto">
              <a:buFont typeface="Wingdings" pitchFamily="2" charset="2"/>
              <a:buAutoNum type="alphaUcPeriod"/>
              <a:defRPr/>
            </a:pPr>
            <a:r>
              <a:rPr lang="en-US" dirty="0" smtClean="0"/>
              <a:t>control switches on high-tech spray foam equipment</a:t>
            </a:r>
          </a:p>
          <a:p>
            <a:pPr marL="230749" indent="-230749" fontAlgn="auto">
              <a:buFont typeface="Wingdings" pitchFamily="2" charset="2"/>
              <a:buAutoNum type="alphaUcPeriod"/>
              <a:defRPr/>
            </a:pPr>
            <a:r>
              <a:rPr lang="en-US" dirty="0" smtClean="0"/>
              <a:t>changes in the design of the job, such as containment and ventilation, to reduce the potential for chemical exposure</a:t>
            </a:r>
          </a:p>
          <a:p>
            <a:pPr marL="230749" indent="-230749" fontAlgn="auto">
              <a:buFont typeface="Wingdings" pitchFamily="2" charset="2"/>
              <a:buAutoNum type="alphaUcPeriod"/>
              <a:defRPr/>
            </a:pPr>
            <a:r>
              <a:rPr lang="en-US" dirty="0" smtClean="0"/>
              <a:t>recommended spraying techniques to maximize product performance</a:t>
            </a:r>
          </a:p>
          <a:p>
            <a:pPr marL="230749" indent="-230749" fontAlgn="auto">
              <a:buFont typeface="Wingdings" pitchFamily="2" charset="2"/>
              <a:buAutoNum type="alphaUcPeriod"/>
              <a:defRPr/>
            </a:pPr>
            <a:r>
              <a:rPr lang="en-US" dirty="0" smtClean="0"/>
              <a:t>all of the above</a:t>
            </a:r>
          </a:p>
          <a:p>
            <a:pPr>
              <a:spcBef>
                <a:spcPts val="600"/>
              </a:spcBef>
              <a:defRPr/>
            </a:pPr>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13</a:t>
            </a:fld>
            <a:endParaRPr lang="de-DE"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defTabSz="922995" fontAlgn="auto">
              <a:defRPr/>
            </a:pPr>
            <a:r>
              <a:rPr lang="en-US" dirty="0" smtClean="0"/>
              <a:t>The correct answer is B. Engineering controls are </a:t>
            </a:r>
            <a:r>
              <a:rPr lang="en-US" u="sng" dirty="0" smtClean="0">
                <a:solidFill>
                  <a:srgbClr val="00B050"/>
                </a:solidFill>
              </a:rPr>
              <a:t>changes in the design of the job, such as containment and ventilation, to reduce the potential for chemical exposure. </a:t>
            </a:r>
          </a:p>
          <a:p>
            <a:pPr fontAlgn="auto">
              <a:defRPr/>
            </a:pPr>
            <a:endParaRPr lang="en-US" dirty="0" smtClean="0"/>
          </a:p>
          <a:p>
            <a:pPr>
              <a:spcBef>
                <a:spcPts val="600"/>
              </a:spcBef>
              <a:defRPr/>
            </a:pPr>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14</a:t>
            </a:fld>
            <a:endParaRPr lang="de-DE"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a:spcBef>
                <a:spcPts val="600"/>
              </a:spcBef>
              <a:defRPr/>
            </a:pPr>
            <a:r>
              <a:rPr lang="en-US" dirty="0"/>
              <a:t>When is the best time to plan engineering controls?</a:t>
            </a:r>
            <a:br>
              <a:rPr lang="en-US" dirty="0"/>
            </a:br>
            <a:endParaRPr lang="en-US" dirty="0"/>
          </a:p>
          <a:p>
            <a:pPr marL="228580" indent="-228580">
              <a:spcBef>
                <a:spcPts val="600"/>
              </a:spcBef>
              <a:buFont typeface="Wingdings" pitchFamily="2" charset="2"/>
              <a:buAutoNum type="alphaUcPeriod"/>
              <a:defRPr/>
            </a:pPr>
            <a:r>
              <a:rPr lang="en-US" dirty="0" smtClean="0"/>
              <a:t>soon after spraying your first low pressure kit so you are familiar with the job</a:t>
            </a:r>
            <a:endParaRPr lang="en-US" dirty="0"/>
          </a:p>
          <a:p>
            <a:pPr marL="228580" indent="-228580">
              <a:spcBef>
                <a:spcPts val="600"/>
              </a:spcBef>
              <a:buFont typeface="Wingdings" pitchFamily="2" charset="2"/>
              <a:buAutoNum type="alphaUcPeriod"/>
              <a:defRPr/>
            </a:pPr>
            <a:r>
              <a:rPr lang="en-US" dirty="0" smtClean="0"/>
              <a:t>before</a:t>
            </a:r>
            <a:r>
              <a:rPr lang="en-US" baseline="0" dirty="0" smtClean="0"/>
              <a:t> beginning work</a:t>
            </a:r>
            <a:endParaRPr lang="en-US" dirty="0"/>
          </a:p>
          <a:p>
            <a:pPr marL="228580" indent="-228580">
              <a:spcBef>
                <a:spcPts val="600"/>
              </a:spcBef>
              <a:buFont typeface="Wingdings" pitchFamily="2" charset="2"/>
              <a:buAutoNum type="alphaUcPeriod"/>
              <a:defRPr/>
            </a:pPr>
            <a:r>
              <a:rPr lang="en-US" dirty="0"/>
              <a:t>a</a:t>
            </a:r>
            <a:r>
              <a:rPr lang="en-US" dirty="0" smtClean="0"/>
              <a:t>t </a:t>
            </a:r>
            <a:r>
              <a:rPr lang="en-US" dirty="0"/>
              <a:t>the end of the first day</a:t>
            </a:r>
          </a:p>
          <a:p>
            <a:pPr marL="228580" indent="-228580">
              <a:spcBef>
                <a:spcPts val="600"/>
              </a:spcBef>
              <a:buFont typeface="Wingdings" pitchFamily="2" charset="2"/>
              <a:buAutoNum type="alphaUcPeriod"/>
              <a:defRPr/>
            </a:pPr>
            <a:r>
              <a:rPr lang="en-US" dirty="0" smtClean="0"/>
              <a:t>none of the above</a:t>
            </a:r>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15</a:t>
            </a:fld>
            <a:endParaRPr lang="de-DE"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a:spcBef>
                <a:spcPts val="600"/>
              </a:spcBef>
              <a:defRPr/>
            </a:pPr>
            <a:r>
              <a:rPr lang="en-US" dirty="0" smtClean="0"/>
              <a:t>The correct answer is B. The best time to plan engineering control</a:t>
            </a:r>
            <a:r>
              <a:rPr lang="en-US" baseline="0" dirty="0" smtClean="0"/>
              <a:t>s is </a:t>
            </a:r>
            <a:r>
              <a:rPr lang="en-US" u="sng" baseline="0" dirty="0" smtClean="0"/>
              <a:t>before beginning work. </a:t>
            </a:r>
            <a:endParaRPr lang="en-US" u="sng"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16</a:t>
            </a:fld>
            <a:endParaRPr lang="de-DE"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t>Weatherization projects may take place in confined spaces, such as attics and crawl spaces. Which of the following is </a:t>
            </a:r>
            <a:r>
              <a:rPr lang="en-US" u="sng" dirty="0" smtClean="0"/>
              <a:t>not </a:t>
            </a:r>
            <a:r>
              <a:rPr lang="en-US" dirty="0" smtClean="0"/>
              <a:t>true?</a:t>
            </a:r>
          </a:p>
          <a:p>
            <a:pPr fontAlgn="auto">
              <a:defRPr/>
            </a:pPr>
            <a:endParaRPr lang="en-US" dirty="0" smtClean="0">
              <a:solidFill>
                <a:srgbClr val="093678"/>
              </a:solidFill>
            </a:endParaRPr>
          </a:p>
          <a:p>
            <a:pPr marL="230749" indent="-230749" fontAlgn="auto">
              <a:buFont typeface="Arial"/>
              <a:buAutoNum type="alphaUcPeriod"/>
              <a:defRPr/>
            </a:pPr>
            <a:r>
              <a:rPr lang="en-US" dirty="0" smtClean="0">
                <a:solidFill>
                  <a:srgbClr val="093678"/>
                </a:solidFill>
              </a:rPr>
              <a:t>Ventilate confined spaces.</a:t>
            </a:r>
          </a:p>
          <a:p>
            <a:pPr marL="230749" indent="-230749" fontAlgn="auto">
              <a:buFont typeface="Arial"/>
              <a:buAutoNum type="alphaUcPeriod"/>
              <a:defRPr/>
            </a:pPr>
            <a:r>
              <a:rPr lang="en-US" dirty="0" smtClean="0">
                <a:solidFill>
                  <a:srgbClr val="093678"/>
                </a:solidFill>
              </a:rPr>
              <a:t>A respirator is unnecessary when spraying a two-component low pressure SPF kit in a confined space. </a:t>
            </a:r>
          </a:p>
          <a:p>
            <a:pPr marL="230749" indent="-230749" fontAlgn="auto">
              <a:buFont typeface="Arial"/>
              <a:buAutoNum type="alphaUcPeriod"/>
              <a:defRPr/>
            </a:pPr>
            <a:r>
              <a:rPr lang="en-US" dirty="0" smtClean="0">
                <a:solidFill>
                  <a:srgbClr val="093678"/>
                </a:solidFill>
              </a:rPr>
              <a:t>Fans can help improve ventilation and disperse vapors.</a:t>
            </a:r>
          </a:p>
          <a:p>
            <a:pPr marL="230749" indent="-230749" fontAlgn="auto">
              <a:buFont typeface="Arial"/>
              <a:buAutoNum type="alphaUcPeriod"/>
              <a:defRPr/>
            </a:pPr>
            <a:r>
              <a:rPr lang="en-US" dirty="0" smtClean="0">
                <a:solidFill>
                  <a:srgbClr val="093678"/>
                </a:solidFill>
              </a:rPr>
              <a:t>Consult the SPF product manufacturer to determine how long to ventilate the spray area after spraying has stopped. </a:t>
            </a:r>
          </a:p>
          <a:p>
            <a:pPr>
              <a:spcBef>
                <a:spcPts val="606"/>
              </a:spcBef>
            </a:pP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2453FA-2AFF-465A-A583-A2E758FAF92F}" type="slidenum">
              <a:rPr lang="de-DE" smtClean="0">
                <a:latin typeface="Arial" charset="0"/>
              </a:rPr>
              <a:pPr>
                <a:defRPr/>
              </a:pPr>
              <a:t>17</a:t>
            </a:fld>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06"/>
              </a:spcBef>
            </a:pPr>
            <a:r>
              <a:rPr lang="en-US" dirty="0" smtClean="0"/>
              <a:t>The</a:t>
            </a:r>
            <a:r>
              <a:rPr lang="en-US" baseline="0" dirty="0" smtClean="0"/>
              <a:t> correct answer is B. Proper personal protective equipment, including an approved respirator, </a:t>
            </a:r>
            <a:r>
              <a:rPr lang="en-US" u="sng" baseline="0" dirty="0" smtClean="0"/>
              <a:t>is</a:t>
            </a:r>
            <a:r>
              <a:rPr lang="en-US" baseline="0" dirty="0" smtClean="0"/>
              <a:t> recommended when spraying a two-component low pressure SPF kit in a confined space. </a:t>
            </a: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2453FA-2AFF-465A-A583-A2E758FAF92F}" type="slidenum">
              <a:rPr lang="de-DE" smtClean="0">
                <a:latin typeface="Arial" charset="0"/>
              </a:rPr>
              <a:pPr>
                <a:defRPr/>
              </a:pPr>
              <a:t>18</a:t>
            </a:fld>
            <a:endParaRPr 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 </a:t>
            </a:r>
          </a:p>
          <a:p>
            <a:pPr>
              <a:buFont typeface="Wingdings" pitchFamily="2" charset="2"/>
              <a:buNone/>
            </a:pPr>
            <a:r>
              <a:rPr lang="en-US" smtClean="0"/>
              <a:t>You have completed Unit  7.</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7D162A-E414-4D81-9189-7ECBF8E1632B}" type="slidenum">
              <a:rPr lang="de-DE" smtClean="0">
                <a:latin typeface="Arial" charset="0"/>
                <a:cs typeface="Arial" charset="0"/>
              </a:rPr>
              <a:pPr/>
              <a:t>19</a:t>
            </a:fld>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3C202-3B7B-C946-B25B-6673C6995B7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 </a:t>
            </a:r>
          </a:p>
          <a:p>
            <a:pPr eaLnBrk="1" hangingPunct="1">
              <a:spcBef>
                <a:spcPts val="600"/>
              </a:spcBef>
              <a:spcAft>
                <a:spcPts val="600"/>
              </a:spcAft>
              <a:buFont typeface="Wingdings" pitchFamily="2" charset="2"/>
              <a:buNone/>
            </a:pPr>
            <a:r>
              <a:rPr lang="en-US" dirty="0" smtClean="0"/>
              <a:t>In this unit, you will learn about the engineering controls including: </a:t>
            </a:r>
          </a:p>
          <a:p>
            <a:pPr eaLnBrk="1" hangingPunct="1">
              <a:spcBef>
                <a:spcPts val="600"/>
              </a:spcBef>
              <a:spcAft>
                <a:spcPts val="600"/>
              </a:spcAft>
              <a:buFontTx/>
              <a:buChar char="•"/>
            </a:pPr>
            <a:r>
              <a:rPr lang="en-US" dirty="0" smtClean="0"/>
              <a:t> Containment</a:t>
            </a:r>
          </a:p>
          <a:p>
            <a:pPr eaLnBrk="1" hangingPunct="1">
              <a:spcBef>
                <a:spcPts val="600"/>
              </a:spcBef>
              <a:spcAft>
                <a:spcPts val="600"/>
              </a:spcAft>
              <a:buFontTx/>
              <a:buChar char="•"/>
            </a:pPr>
            <a:r>
              <a:rPr lang="en-US" dirty="0" smtClean="0"/>
              <a:t> Ventilation</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D619A1-5F0A-4161-9A8A-16B00490C039}"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a:t>
            </a:r>
          </a:p>
          <a:p>
            <a:r>
              <a:rPr lang="en-US" sz="1200" dirty="0" smtClean="0"/>
              <a:t>Engineering controls are changes in the design of a job to reduce the potential for chemical exposure.</a:t>
            </a:r>
          </a:p>
          <a:p>
            <a:r>
              <a:rPr lang="en-US" sz="1200" dirty="0" smtClean="0"/>
              <a:t>The best time to plan engineering controls is </a:t>
            </a:r>
            <a:r>
              <a:rPr lang="en-US" sz="1200" u="sng" dirty="0" smtClean="0"/>
              <a:t>prior</a:t>
            </a:r>
            <a:r>
              <a:rPr lang="en-US" sz="1200" dirty="0" smtClean="0"/>
              <a:t> to beginning work.</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42869F-9F44-4391-80FF-77A16920439D}" type="slidenum">
              <a:rPr lang="en-US" smtClean="0">
                <a:latin typeface="Arial" charset="0"/>
              </a:rPr>
              <a:pPr>
                <a:def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a:ln/>
        </p:spPr>
        <p:txBody>
          <a:bodyPr>
            <a:normAutofit fontScale="92500"/>
          </a:bodyPr>
          <a:lstStyle/>
          <a:p>
            <a:pPr>
              <a:defRPr/>
            </a:pPr>
            <a:r>
              <a:rPr lang="en-US" dirty="0" smtClean="0"/>
              <a:t>Narration:</a:t>
            </a:r>
          </a:p>
          <a:p>
            <a:pPr>
              <a:defRPr/>
            </a:pPr>
            <a:r>
              <a:rPr lang="en-US" dirty="0" smtClean="0"/>
              <a:t>When selecting engineering controls for a particular job, consider</a:t>
            </a:r>
            <a:r>
              <a:rPr lang="en-US" baseline="0" dirty="0" smtClean="0"/>
              <a:t> </a:t>
            </a:r>
            <a:r>
              <a:rPr lang="en-US" dirty="0" smtClean="0"/>
              <a:t>factors </a:t>
            </a:r>
            <a:r>
              <a:rPr lang="en-US" u="none" dirty="0" smtClean="0"/>
              <a:t>including</a:t>
            </a:r>
            <a:r>
              <a:rPr lang="en-US" dirty="0" smtClean="0"/>
              <a:t>:</a:t>
            </a:r>
          </a:p>
          <a:p>
            <a:pPr>
              <a:defRPr/>
            </a:pPr>
            <a:r>
              <a:rPr lang="en-US" dirty="0" smtClean="0"/>
              <a:t>The type of spray</a:t>
            </a:r>
            <a:r>
              <a:rPr lang="en-US" baseline="0" dirty="0" smtClean="0"/>
              <a:t> foam product being used. </a:t>
            </a:r>
            <a:r>
              <a:rPr lang="en-US" dirty="0" smtClean="0"/>
              <a:t>Will the work take place indoors or outdoors?  If outdoors, consider the impact of wind direction and wind speed on the application.</a:t>
            </a:r>
          </a:p>
          <a:p>
            <a:pPr>
              <a:defRPr/>
            </a:pPr>
            <a:r>
              <a:rPr lang="en-US" dirty="0" smtClean="0"/>
              <a:t>What is the size of the work area?  On a large open construction site, the amount of ventilation needed will typically be different from the amount of ventilation needed in a crawl space.</a:t>
            </a:r>
            <a:r>
              <a:rPr lang="en-US" baseline="0" dirty="0" smtClean="0"/>
              <a:t> </a:t>
            </a:r>
            <a:r>
              <a:rPr lang="en-US" dirty="0" smtClean="0"/>
              <a:t>Will there be natural ventilation available?  If not, how will the space be ventilated?  There will be special considerations for work done in attics and crawl spaces due to the small area and limited ventilation.</a:t>
            </a:r>
          </a:p>
          <a:p>
            <a:pPr>
              <a:defRPr/>
            </a:pPr>
            <a:r>
              <a:rPr lang="en-US" dirty="0" smtClean="0"/>
              <a:t>Will the building be completely vacated at the time of application?</a:t>
            </a:r>
          </a:p>
          <a:p>
            <a:pPr>
              <a:defRPr/>
            </a:pPr>
            <a:r>
              <a:rPr lang="en-US" dirty="0" smtClean="0"/>
              <a:t>Will other trade workers be present?  If so, you may want to set up a spray zone where occupants and other trade workers cannot enter.</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91F518-AA08-4278-AA14-BEEE89065226}" type="slidenum">
              <a:rPr lang="en-US" smtClean="0">
                <a:latin typeface="Arial" charset="0"/>
              </a:rPr>
              <a:pPr>
                <a:def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a:t>
            </a:r>
          </a:p>
          <a:p>
            <a:r>
              <a:rPr lang="en-US" sz="1200" dirty="0" smtClean="0"/>
              <a:t>You may want to consider</a:t>
            </a:r>
            <a:r>
              <a:rPr lang="en-US" sz="1200" baseline="0" dirty="0" smtClean="0"/>
              <a:t> ways to</a:t>
            </a:r>
            <a:r>
              <a:rPr lang="en-US" sz="1200" dirty="0" smtClean="0"/>
              <a:t> contain the spray area</a:t>
            </a:r>
            <a:r>
              <a:rPr lang="en-US" sz="1200" baseline="0" dirty="0" smtClean="0"/>
              <a:t> so other trade workers and occupants in the vicinity are not </a:t>
            </a:r>
            <a:r>
              <a:rPr lang="en-US" sz="1200" dirty="0" smtClean="0"/>
              <a:t>potentially exposed to SPF chemicals. </a:t>
            </a:r>
          </a:p>
          <a:p>
            <a:r>
              <a:rPr lang="en-US" sz="1200" dirty="0" smtClean="0"/>
              <a:t>Although</a:t>
            </a:r>
            <a:r>
              <a:rPr lang="en-US" sz="1200" baseline="0" dirty="0" smtClean="0"/>
              <a:t> t</a:t>
            </a:r>
            <a:r>
              <a:rPr lang="en-US" sz="1200" dirty="0" smtClean="0"/>
              <a:t>his is not an exhaustive list,</a:t>
            </a:r>
            <a:r>
              <a:rPr lang="en-US" sz="1200" baseline="0" dirty="0" smtClean="0"/>
              <a:t> h</a:t>
            </a:r>
            <a:r>
              <a:rPr lang="en-US" sz="1200" dirty="0" smtClean="0"/>
              <a:t>ere are some suggestions</a:t>
            </a:r>
            <a:r>
              <a:rPr lang="en-US" sz="1200" baseline="0" dirty="0" smtClean="0"/>
              <a:t>: </a:t>
            </a:r>
            <a:endParaRPr lang="en-US" sz="1200" dirty="0" smtClean="0"/>
          </a:p>
          <a:p>
            <a:pPr>
              <a:buFont typeface="Arial" pitchFamily="34" charset="0"/>
              <a:buChar char="•"/>
            </a:pPr>
            <a:r>
              <a:rPr lang="en-US" sz="1200" dirty="0" smtClean="0"/>
              <a:t> Caution tape and signs</a:t>
            </a:r>
            <a:r>
              <a:rPr lang="en-US" sz="1200" baseline="0" dirty="0" smtClean="0"/>
              <a:t> are useful for warning people to stay away from the spray area. </a:t>
            </a:r>
          </a:p>
          <a:p>
            <a:pPr>
              <a:buFont typeface="Arial" pitchFamily="34" charset="0"/>
              <a:buChar char="•"/>
            </a:pPr>
            <a:r>
              <a:rPr lang="en-US" sz="1200" baseline="0" dirty="0" smtClean="0"/>
              <a:t> Evaluate </a:t>
            </a:r>
            <a:r>
              <a:rPr lang="en-US" sz="1200" dirty="0" smtClean="0"/>
              <a:t>the Heating</a:t>
            </a:r>
            <a:r>
              <a:rPr lang="en-US" sz="1200" baseline="0" dirty="0" smtClean="0"/>
              <a:t>, Ventilating and Air Conditioning, or HVAC system,</a:t>
            </a:r>
            <a:r>
              <a:rPr lang="en-US" sz="1200" dirty="0" smtClean="0"/>
              <a:t> before spraying</a:t>
            </a:r>
            <a:r>
              <a:rPr lang="en-US" sz="1200" baseline="0" dirty="0" smtClean="0"/>
              <a:t> to determine if it is necessary to turn the system off. </a:t>
            </a:r>
          </a:p>
          <a:p>
            <a:pPr>
              <a:buFont typeface="Arial" pitchFamily="34" charset="0"/>
              <a:buChar char="•"/>
            </a:pPr>
            <a:r>
              <a:rPr lang="en-US" sz="1200" baseline="0" dirty="0" smtClean="0"/>
              <a:t> If there is a potential for </a:t>
            </a:r>
            <a:r>
              <a:rPr lang="en-US" sz="1200" dirty="0" smtClean="0"/>
              <a:t>movement of chemical vapors to other areas of the building,</a:t>
            </a:r>
            <a:r>
              <a:rPr lang="en-US" sz="1200" baseline="0" dirty="0" smtClean="0"/>
              <a:t> consider sealing the HVAC supply and exhaust ducts. </a:t>
            </a:r>
            <a:endParaRPr lang="en-US" sz="1200" dirty="0" smtClean="0"/>
          </a:p>
          <a:p>
            <a:endParaRPr lang="en-US" sz="1200"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6D03A0-BC12-4F41-A952-5C3FE95784D0}" type="slidenum">
              <a:rPr lang="en-US" smtClean="0">
                <a:latin typeface="Arial" charset="0"/>
              </a:rPr>
              <a:pPr>
                <a:def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7E75C1-7315-4CD9-B66F-36ED470D52A9}" type="slidenum">
              <a:rPr lang="de-DE" smtClean="0">
                <a:latin typeface="Arial" charset="0"/>
              </a:rPr>
              <a:pPr>
                <a:defRPr/>
              </a:pPr>
              <a:t>7</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1988"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i="0" dirty="0"/>
              <a:t>Narration</a:t>
            </a:r>
            <a:r>
              <a:rPr lang="en-US" i="0" dirty="0" smtClean="0"/>
              <a:t>: </a:t>
            </a:r>
            <a:endParaRPr lang="en-US" sz="1000" i="1" baseline="0" dirty="0" smtClean="0"/>
          </a:p>
          <a:p>
            <a:pPr eaLnBrk="1" hangingPunct="1">
              <a:defRPr/>
            </a:pPr>
            <a:r>
              <a:rPr lang="en-US" dirty="0" smtClean="0"/>
              <a:t>Maximizing ventilation of the spray area is an important part of the job. </a:t>
            </a:r>
          </a:p>
          <a:p>
            <a:pPr eaLnBrk="1" hangingPunct="1">
              <a:defRPr/>
            </a:pPr>
            <a:r>
              <a:rPr lang="en-US" dirty="0" smtClean="0"/>
              <a:t>Open windows and doors. The intent is for air currents to help</a:t>
            </a:r>
            <a:r>
              <a:rPr lang="en-US" baseline="0" dirty="0" smtClean="0"/>
              <a:t> move SPF vapors</a:t>
            </a:r>
            <a:r>
              <a:rPr lang="en-US" dirty="0" smtClean="0"/>
              <a:t> away to an unoccupied</a:t>
            </a:r>
            <a:r>
              <a:rPr lang="en-US" baseline="0" dirty="0" smtClean="0"/>
              <a:t> </a:t>
            </a:r>
            <a:r>
              <a:rPr lang="en-US" dirty="0" smtClean="0"/>
              <a:t>area. </a:t>
            </a:r>
          </a:p>
          <a:p>
            <a:pPr eaLnBrk="1" hangingPunct="1">
              <a:defRPr/>
            </a:pPr>
            <a:r>
              <a:rPr lang="en-US" dirty="0" smtClean="0"/>
              <a:t>Additional ventilation measures, like fans, can also improve ventilation and disperse vapors. </a:t>
            </a:r>
          </a:p>
          <a:p>
            <a:pPr indent="0" eaLnBrk="1" fontAlgn="auto" hangingPunct="1">
              <a:spcBef>
                <a:spcPts val="0"/>
              </a:spcBef>
              <a:defRPr/>
            </a:pPr>
            <a:endParaRPr lang="en-US" dirty="0" smtClean="0">
              <a:solidFill>
                <a:srgbClr val="002060"/>
              </a:solidFill>
            </a:endParaRPr>
          </a:p>
          <a:p>
            <a:pPr eaLnBrk="1" hangingPunct="1">
              <a:defRPr/>
            </a:pPr>
            <a:endParaRPr lang="en-US" i="1" dirty="0"/>
          </a:p>
          <a:p>
            <a:pPr eaLnBrk="1" hangingPunct="1">
              <a:spcBef>
                <a:spcPts val="0"/>
              </a:spcBef>
              <a:defRPr/>
            </a:pPr>
            <a:endParaRPr lang="en-US" strike="sngStrik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0CE803-4729-4EC8-BD97-A1665EEFD840}" type="slidenum">
              <a:rPr lang="de-DE" smtClean="0">
                <a:latin typeface="Arial" charset="0"/>
              </a:rPr>
              <a:pPr>
                <a:defRPr/>
              </a:pPr>
              <a:t>8</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1988"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i="0" dirty="0"/>
              <a:t>Narration:</a:t>
            </a:r>
          </a:p>
          <a:p>
            <a:pPr eaLnBrk="1" hangingPunct="1">
              <a:defRPr/>
            </a:pPr>
            <a:r>
              <a:rPr lang="en-US" dirty="0" smtClean="0"/>
              <a:t>Here are some helpful tips to consider when setting up ventilation before</a:t>
            </a:r>
            <a:r>
              <a:rPr lang="en-US" baseline="0" dirty="0" smtClean="0"/>
              <a:t> applying two-component </a:t>
            </a:r>
            <a:r>
              <a:rPr lang="en-US" dirty="0" smtClean="0"/>
              <a:t>low pressure SPF.</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Some sprayers find using a filter over the fan can help to protect the fan from overspray.  If the fan is not protected, unwanted overspray can impact fan efficiency. Position</a:t>
            </a:r>
            <a:r>
              <a:rPr lang="en-US" baseline="0" dirty="0" smtClean="0"/>
              <a:t> fans to create an airflow across the entire spraying area or work room. The idea is to move air across the work space, rather than simply creating air turbulence that can disrupt the ventilation effectiveness. </a:t>
            </a:r>
            <a:endParaRPr lang="en-US" strike="sngStrike" dirty="0" smtClean="0"/>
          </a:p>
          <a:p>
            <a:pPr eaLnBrk="1" hangingPunct="1">
              <a:defRPr/>
            </a:pPr>
            <a:r>
              <a:rPr lang="en-US" dirty="0" smtClean="0"/>
              <a:t>It is a good idea to restrict access near fan exhaust points to prevent potential exposure.</a:t>
            </a:r>
          </a:p>
          <a:p>
            <a:pPr eaLnBrk="1" hangingPunct="1">
              <a:defRPr/>
            </a:pPr>
            <a:r>
              <a:rPr lang="en-US" dirty="0" smtClean="0"/>
              <a:t>In addition, directing exhaust away from air intakes helps to prevent recirculation of chemicals.</a:t>
            </a:r>
          </a:p>
          <a:p>
            <a:pPr eaLnBrk="1" hangingPunct="1">
              <a:defRPr/>
            </a:pPr>
            <a:r>
              <a:rPr lang="en-US" dirty="0" smtClean="0"/>
              <a:t>After setting up the ventilation system,</a:t>
            </a:r>
            <a:r>
              <a:rPr lang="en-US" baseline="0" dirty="0" smtClean="0"/>
              <a:t> consider </a:t>
            </a:r>
            <a:r>
              <a:rPr lang="en-US" dirty="0" smtClean="0"/>
              <a:t>turning the fan on </a:t>
            </a:r>
            <a:r>
              <a:rPr lang="en-US" u="sng" dirty="0" smtClean="0"/>
              <a:t>before</a:t>
            </a:r>
            <a:r>
              <a:rPr lang="en-US" dirty="0" smtClean="0"/>
              <a:t> you begin spraying.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EEC496-8394-4763-A29C-9169DAF7522F}" type="slidenum">
              <a:rPr lang="de-DE" smtClean="0">
                <a:latin typeface="Arial" charset="0"/>
              </a:rPr>
              <a:pPr>
                <a:defRPr/>
              </a:pPr>
              <a:t>9</a:t>
            </a:fld>
            <a:endParaRPr lang="de-DE" smtClean="0">
              <a:latin typeface="Arial" charset="0"/>
            </a:endParaRPr>
          </a:p>
        </p:txBody>
      </p:sp>
      <p:sp>
        <p:nvSpPr>
          <p:cNvPr id="36867"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36868"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n-US" i="0" dirty="0" smtClean="0"/>
              <a:t>Narration:</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mn-lt"/>
              </a:rPr>
              <a:t>Consider</a:t>
            </a:r>
            <a:r>
              <a:rPr lang="en-US" baseline="0" dirty="0" smtClean="0">
                <a:latin typeface="+mn-lt"/>
              </a:rPr>
              <a:t> ways to v</a:t>
            </a:r>
            <a:r>
              <a:rPr lang="en-US" dirty="0" smtClean="0">
                <a:latin typeface="+mn-lt"/>
              </a:rPr>
              <a:t>entilate</a:t>
            </a:r>
            <a:r>
              <a:rPr lang="en-US" baseline="0" dirty="0" smtClean="0">
                <a:latin typeface="+mn-lt"/>
              </a:rPr>
              <a:t> a</a:t>
            </a:r>
            <a:r>
              <a:rPr lang="en-US" dirty="0" smtClean="0">
                <a:latin typeface="+mn-lt"/>
              </a:rPr>
              <a:t>ttics and crawlspaces.</a:t>
            </a:r>
            <a:r>
              <a:rPr lang="en-US" baseline="0" dirty="0" smtClean="0">
                <a:latin typeface="+mn-lt"/>
              </a:rPr>
              <a:t> </a:t>
            </a:r>
            <a:r>
              <a:rPr lang="en-US" dirty="0" smtClean="0">
                <a:latin typeface="+mn-lt"/>
              </a:rPr>
              <a:t>It takes longer to evaluate ventilation options because</a:t>
            </a:r>
            <a:r>
              <a:rPr lang="en-US" baseline="0" dirty="0" smtClean="0">
                <a:latin typeface="+mn-lt"/>
              </a:rPr>
              <a:t> </a:t>
            </a:r>
            <a:r>
              <a:rPr lang="en-US" dirty="0" smtClean="0">
                <a:latin typeface="+mn-lt"/>
              </a:rPr>
              <a:t>of the unique challenges, including limited access and smaller spaces. </a:t>
            </a:r>
            <a:r>
              <a:rPr lang="en-US" sz="1200" dirty="0" smtClean="0">
                <a:solidFill>
                  <a:srgbClr val="002060"/>
                </a:solidFill>
                <a:latin typeface="+mn-lt"/>
                <a:ea typeface="Trebuchet MS" pitchFamily="34" charset="0"/>
                <a:cs typeface="Trebuchet MS" pitchFamily="34" charset="0"/>
              </a:rPr>
              <a:t>Do NOT spray two-component low pressure SPF in a confined space without proper personal protective equipment</a:t>
            </a:r>
            <a:r>
              <a:rPr lang="en-US" sz="1200" baseline="0" dirty="0" smtClean="0">
                <a:solidFill>
                  <a:srgbClr val="002060"/>
                </a:solidFill>
                <a:latin typeface="+mn-lt"/>
                <a:ea typeface="Trebuchet MS" pitchFamily="34" charset="0"/>
                <a:cs typeface="Trebuchet MS" pitchFamily="34" charset="0"/>
              </a:rPr>
              <a:t>, including an approved respirator.  </a:t>
            </a:r>
            <a:r>
              <a:rPr lang="en-US" sz="1200" dirty="0" smtClean="0">
                <a:solidFill>
                  <a:srgbClr val="002060"/>
                </a:solidFill>
                <a:latin typeface="Calibri" pitchFamily="34" charset="0"/>
                <a:ea typeface="Trebuchet MS" pitchFamily="34" charset="0"/>
                <a:cs typeface="Trebuchet MS" pitchFamily="34" charset="0"/>
              </a:rPr>
              <a:t>Work in confined spaces is subject to OSHA’s Permit-required Confined Spaces Standard, 29 CFR 1910.146. </a:t>
            </a:r>
          </a:p>
          <a:p>
            <a:pPr eaLnBrk="1" hangingPunct="1">
              <a:spcBef>
                <a:spcPct val="0"/>
              </a:spcBef>
            </a:pPr>
            <a:endParaRPr lang="en-US" sz="1200" baseline="0" dirty="0" smtClean="0">
              <a:solidFill>
                <a:srgbClr val="002060"/>
              </a:solidFill>
              <a:latin typeface="+mn-lt"/>
              <a:ea typeface="Trebuchet MS" pitchFamily="34" charset="0"/>
              <a:cs typeface="Trebuchet MS" pitchFamily="34" charset="0"/>
            </a:endParaRPr>
          </a:p>
          <a:p>
            <a:pPr eaLnBrk="1" hangingPunct="1">
              <a:spcBef>
                <a:spcPct val="0"/>
              </a:spcBef>
            </a:pPr>
            <a:endParaRPr lang="en-US" dirty="0" smtClean="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3200" b="0">
                <a:solidFill>
                  <a:srgbClr val="093678"/>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sz="2800" baseline="0">
                <a:solidFill>
                  <a:srgbClr val="093678"/>
                </a:solidFill>
              </a:defRPr>
            </a:lvl1pPr>
            <a:lvl2pPr>
              <a:buNone/>
              <a:defRPr/>
            </a:lvl2pPr>
          </a:lstStyle>
          <a:p>
            <a:pPr lvl="0"/>
            <a:r>
              <a:rPr lang="en-US" noProof="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C0605BD-046C-48AB-8C63-050D23CADF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05663DEE-397B-466B-A652-C68A4ABEEA92}" type="slidenum">
              <a:rPr lang="en-US"/>
              <a:pPr>
                <a:defRPr/>
              </a:pPr>
              <a:t>‹#›</a:t>
            </a:fld>
            <a:endParaRPr lang="en-US"/>
          </a:p>
        </p:txBody>
      </p:sp>
      <p:pic>
        <p:nvPicPr>
          <p:cNvPr id="2" name="Picture 7" descr="CPI_Vert.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5" r:id="rId2"/>
    <p:sldLayoutId id="2147483758" r:id="rId3"/>
  </p:sldLayoutIdLst>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800">
          <a:solidFill>
            <a:srgbClr val="09367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Hpalfrey\Desktop\CPI Logo.jp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56" r:id="rId9"/>
  </p:sldLayoutIdLst>
  <p:timing>
    <p:tnLst>
      <p:par>
        <p:cTn id="1" dur="indefinite" restart="never" nodeType="tmRoot"/>
      </p:par>
    </p:tnLst>
  </p:timing>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r>
              <a:rPr lang="en-US" sz="2400" dirty="0" smtClean="0">
                <a:solidFill>
                  <a:schemeClr val="bg1">
                    <a:lumMod val="50000"/>
                  </a:schemeClr>
                </a:solidFill>
                <a:ea typeface="+mj-ea"/>
              </a:rPr>
              <a:t> </a:t>
            </a: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1600200" y="1905000"/>
            <a:ext cx="6477000" cy="3062288"/>
            <a:chOff x="1373332" y="2081212"/>
            <a:chExt cx="6403398" cy="3062288"/>
          </a:xfrm>
        </p:grpSpPr>
        <p:sp>
          <p:nvSpPr>
            <p:cNvPr id="6" name="Title 1"/>
            <p:cNvSpPr txBox="1">
              <a:spLocks/>
            </p:cNvSpPr>
            <p:nvPr/>
          </p:nvSpPr>
          <p:spPr>
            <a:xfrm>
              <a:off x="1373332" y="2362200"/>
              <a:ext cx="6403398"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n-US" sz="3200" dirty="0" smtClean="0"/>
            </a:p>
            <a:p>
              <a:pPr defTabSz="457200" fontAlgn="auto">
                <a:spcAft>
                  <a:spcPts val="0"/>
                </a:spcAft>
                <a:defRPr/>
              </a:pPr>
              <a:r>
                <a:rPr lang="en-US" sz="3200" dirty="0" smtClean="0">
                  <a:solidFill>
                    <a:schemeClr val="tx2"/>
                  </a:solidFill>
                </a:rPr>
                <a:t>Unit 7:</a:t>
              </a:r>
            </a:p>
            <a:p>
              <a:pPr defTabSz="457200" fontAlgn="auto">
                <a:spcAft>
                  <a:spcPts val="0"/>
                </a:spcAft>
                <a:defRPr/>
              </a:pPr>
              <a:r>
                <a:rPr lang="en-US" sz="3200" dirty="0" smtClean="0">
                  <a:solidFill>
                    <a:schemeClr val="tx2"/>
                  </a:solidFill>
                </a:rPr>
                <a:t>Engineering Controls to Consider</a:t>
              </a:r>
            </a:p>
            <a:p>
              <a:pPr defTabSz="457200" fontAlgn="auto">
                <a:spcAft>
                  <a:spcPts val="0"/>
                </a:spcAft>
                <a:defRPr/>
              </a:pPr>
              <a:r>
                <a:rPr lang="en-US" sz="3200" dirty="0" smtClean="0">
                  <a:solidFill>
                    <a:schemeClr val="tx2"/>
                  </a:solidFill>
                </a:rPr>
                <a:t> </a:t>
              </a:r>
            </a:p>
            <a:p>
              <a:pPr defTabSz="457200" fontAlgn="auto">
                <a:spcAft>
                  <a:spcPts val="0"/>
                </a:spcAft>
                <a:defRPr/>
              </a:pPr>
              <a:r>
                <a:rPr lang="en-US" sz="2400" dirty="0" smtClean="0">
                  <a:solidFill>
                    <a:schemeClr val="tx2"/>
                  </a:solidFill>
                </a:rPr>
                <a:t>When Using Two-Component </a:t>
              </a:r>
            </a:p>
            <a:p>
              <a:pPr defTabSz="457200" fontAlgn="auto">
                <a:spcAft>
                  <a:spcPts val="0"/>
                </a:spcAft>
                <a:defRPr/>
              </a:pPr>
              <a:r>
                <a:rPr lang="en-US" sz="2400" dirty="0" smtClean="0">
                  <a:solidFill>
                    <a:schemeClr val="tx2"/>
                  </a:solidFill>
                </a:rPr>
                <a:t>Low Pressure Spray Polyurethane Foam</a:t>
              </a: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3200" dirty="0" smtClean="0"/>
                <a:t> </a:t>
              </a:r>
            </a:p>
            <a:p>
              <a:pPr lvl="0" defTabSz="457200" fontAlgn="auto">
                <a:spcAft>
                  <a:spcPts val="0"/>
                </a:spcAft>
                <a:defRPr/>
              </a:pPr>
              <a:endParaRPr lang="en-US"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0" y="3048000"/>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Ventilation Period</a:t>
            </a:r>
          </a:p>
        </p:txBody>
      </p:sp>
      <p:sp>
        <p:nvSpPr>
          <p:cNvPr id="21507" name="Rectangle 3"/>
          <p:cNvSpPr>
            <a:spLocks noGrp="1" noChangeArrowheads="1"/>
          </p:cNvSpPr>
          <p:nvPr>
            <p:ph idx="1"/>
          </p:nvPr>
        </p:nvSpPr>
        <p:spPr bwMode="auto">
          <a:xfrm>
            <a:off x="457200" y="1676400"/>
            <a:ext cx="8229600" cy="4343400"/>
          </a:xfrm>
          <a:noFill/>
          <a:ln>
            <a:miter lim="800000"/>
            <a:headEnd/>
            <a:tailEnd/>
          </a:ln>
        </p:spPr>
        <p:txBody>
          <a:bodyPr vert="horz" wrap="square" lIns="92066" tIns="46034" rIns="92066" bIns="46034" numCol="1" anchorCtr="0" compatLnSpc="1">
            <a:prstTxWarp prst="textNoShape">
              <a:avLst/>
            </a:prstTxWarp>
            <a:normAutofit/>
          </a:bodyPr>
          <a:lstStyle/>
          <a:p>
            <a:pPr marL="342900" eaLnBrk="1" hangingPunct="1">
              <a:spcBef>
                <a:spcPts val="600"/>
              </a:spcBef>
              <a:spcAft>
                <a:spcPts val="600"/>
              </a:spcAft>
              <a:buFont typeface="Arial" pitchFamily="34" charset="0"/>
              <a:buChar char="•"/>
            </a:pPr>
            <a:r>
              <a:rPr lang="en-US" sz="2000" dirty="0" smtClean="0">
                <a:latin typeface="Trebuchet MS" pitchFamily="34" charset="0"/>
                <a:ea typeface="Trebuchet MS" pitchFamily="34" charset="0"/>
                <a:cs typeface="Trebuchet MS" pitchFamily="34" charset="0"/>
              </a:rPr>
              <a:t>Contact the product manufacturer to determine how long to ventilate the spray area after spraying has stopped.</a:t>
            </a:r>
          </a:p>
          <a:p>
            <a:pPr marL="342900" eaLnBrk="1" hangingPunct="1">
              <a:spcBef>
                <a:spcPts val="600"/>
              </a:spcBef>
              <a:spcAft>
                <a:spcPts val="600"/>
              </a:spcAft>
              <a:buFont typeface="Arial" pitchFamily="34" charset="0"/>
              <a:buChar char="•"/>
            </a:pPr>
            <a:r>
              <a:rPr lang="en-US" sz="2000" dirty="0" smtClean="0">
                <a:latin typeface="Trebuchet MS" pitchFamily="34" charset="0"/>
                <a:ea typeface="Trebuchet MS" pitchFamily="34" charset="0"/>
                <a:cs typeface="Trebuchet MS" pitchFamily="34" charset="0"/>
              </a:rPr>
              <a:t>Restrict re-entry to the spray area to personnel wearing appropriate personal protective equipment (PPE) until after the foam has fully hardened and the ventilation period is over as determined by the product manufacturer.</a:t>
            </a:r>
          </a:p>
          <a:p>
            <a:pPr marL="342900" eaLnBrk="1" hangingPunct="1">
              <a:spcBef>
                <a:spcPts val="600"/>
              </a:spcBef>
              <a:spcAft>
                <a:spcPts val="600"/>
              </a:spcAft>
              <a:buFont typeface="Arial" pitchFamily="34" charset="0"/>
              <a:buChar char="•"/>
            </a:pPr>
            <a:r>
              <a:rPr lang="en-US" sz="2000" dirty="0" smtClean="0">
                <a:latin typeface="Trebuchet MS" pitchFamily="34" charset="0"/>
                <a:ea typeface="Trebuchet MS" pitchFamily="34" charset="0"/>
                <a:cs typeface="Trebuchet MS" pitchFamily="34" charset="0"/>
              </a:rPr>
              <a:t>Re-entry time can vary </a:t>
            </a:r>
            <a:r>
              <a:rPr lang="en-US" sz="2000" dirty="0" smtClean="0"/>
              <a:t>depending upon the SPF application, available ventilation, and other variables. </a:t>
            </a:r>
            <a:r>
              <a:rPr lang="en-US" sz="2000" dirty="0" smtClean="0">
                <a:latin typeface="Trebuchet MS" pitchFamily="34" charset="0"/>
              </a:rPr>
              <a:t>A</a:t>
            </a:r>
            <a:r>
              <a:rPr lang="en-US" sz="2000" dirty="0" smtClean="0">
                <a:latin typeface="Trebuchet MS" pitchFamily="34" charset="0"/>
                <a:ea typeface="Trebuchet MS" pitchFamily="34" charset="0"/>
                <a:cs typeface="Trebuchet MS" pitchFamily="34" charset="0"/>
              </a:rPr>
              <a:t>fter an interior application of two-component low pressure SPF, some manufacturers recommend a </a:t>
            </a:r>
            <a:r>
              <a:rPr lang="en-US" sz="2000" u="sng" dirty="0" smtClean="0">
                <a:latin typeface="Trebuchet MS" pitchFamily="34" charset="0"/>
                <a:ea typeface="Trebuchet MS" pitchFamily="34" charset="0"/>
                <a:cs typeface="Trebuchet MS" pitchFamily="34" charset="0"/>
              </a:rPr>
              <a:t>one hour </a:t>
            </a:r>
            <a:r>
              <a:rPr lang="en-US" sz="2000" dirty="0" smtClean="0">
                <a:latin typeface="Trebuchet MS" pitchFamily="34" charset="0"/>
                <a:ea typeface="Trebuchet MS" pitchFamily="34" charset="0"/>
                <a:cs typeface="Trebuchet MS" pitchFamily="34" charset="0"/>
              </a:rPr>
              <a:t>re-entry time. Consult with the product manufacturer. </a:t>
            </a:r>
          </a:p>
          <a:p>
            <a:pPr marL="342900" eaLnBrk="1" hangingPunct="1">
              <a:spcBef>
                <a:spcPts val="600"/>
              </a:spcBef>
              <a:spcAft>
                <a:spcPts val="600"/>
              </a:spcAft>
            </a:pPr>
            <a:r>
              <a:rPr lang="en-US" sz="2000" b="0" i="1" dirty="0" smtClean="0">
                <a:latin typeface="Trebuchet MS" pitchFamily="34" charset="0"/>
                <a:ea typeface="Trebuchet MS" pitchFamily="34" charset="0"/>
                <a:cs typeface="Trebuchet MS" pitchFamily="34" charset="0"/>
              </a:rPr>
              <a:t>     (more in later Units).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Unit 7 Summary</a:t>
            </a:r>
          </a:p>
        </p:txBody>
      </p:sp>
      <p:sp>
        <p:nvSpPr>
          <p:cNvPr id="19459" name="Content Placeholder 2"/>
          <p:cNvSpPr>
            <a:spLocks noGrp="1"/>
          </p:cNvSpPr>
          <p:nvPr>
            <p:ph idx="1"/>
          </p:nvPr>
        </p:nvSpPr>
        <p:spPr>
          <a:xfrm>
            <a:off x="457200" y="1676400"/>
            <a:ext cx="8229600" cy="4343400"/>
          </a:xfrm>
        </p:spPr>
        <p:txBody>
          <a:bodyPr>
            <a:normAutofit/>
          </a:bodyPr>
          <a:lstStyle/>
          <a:p>
            <a:pPr indent="0" defTabSz="966788" eaLnBrk="1" fontAlgn="auto" hangingPunct="1">
              <a:spcBef>
                <a:spcPts val="600"/>
              </a:spcBef>
              <a:spcAft>
                <a:spcPts val="600"/>
              </a:spcAft>
              <a:buFont typeface="Wingdings" pitchFamily="2" charset="2"/>
              <a:buNone/>
              <a:defRPr/>
            </a:pPr>
            <a:r>
              <a:rPr lang="en-US" sz="2800" b="0" dirty="0" smtClean="0"/>
              <a:t>In this unit, you learned about engineering controls </a:t>
            </a:r>
            <a:r>
              <a:rPr lang="en-US" sz="2800" b="0" dirty="0" smtClean="0">
                <a:solidFill>
                  <a:srgbClr val="002060"/>
                </a:solidFill>
              </a:rPr>
              <a:t>including:</a:t>
            </a:r>
          </a:p>
          <a:p>
            <a:pPr marL="342900" defTabSz="966788" eaLnBrk="1" fontAlgn="auto" hangingPunct="1">
              <a:spcBef>
                <a:spcPts val="600"/>
              </a:spcBef>
              <a:spcAft>
                <a:spcPts val="600"/>
              </a:spcAft>
              <a:buFont typeface="Arial" pitchFamily="34" charset="0"/>
              <a:buChar char="•"/>
              <a:defRPr/>
            </a:pPr>
            <a:r>
              <a:rPr lang="en-US" sz="2800" b="0" dirty="0"/>
              <a:t>C</a:t>
            </a:r>
            <a:r>
              <a:rPr lang="en-US" sz="2800" b="0" dirty="0" smtClean="0"/>
              <a:t>ontainment</a:t>
            </a:r>
          </a:p>
          <a:p>
            <a:pPr marL="342900" defTabSz="966788" eaLnBrk="1" fontAlgn="auto" hangingPunct="1">
              <a:spcBef>
                <a:spcPts val="600"/>
              </a:spcBef>
              <a:spcAft>
                <a:spcPts val="600"/>
              </a:spcAft>
              <a:buFont typeface="Arial" pitchFamily="34" charset="0"/>
              <a:buChar char="•"/>
              <a:defRPr/>
            </a:pPr>
            <a:r>
              <a:rPr lang="en-US" sz="2800" b="0" dirty="0" smtClean="0"/>
              <a:t>Ventilation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Unit 7 Review</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Unit 7: Q1 Debrief</a:t>
            </a:r>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Which of the following best describes engineering controls? </a:t>
            </a:r>
          </a:p>
          <a:p>
            <a:pPr indent="0" fontAlgn="auto">
              <a:buFont typeface="Wingdings" pitchFamily="2" charset="2"/>
              <a:buNone/>
              <a:defRPr/>
            </a:pPr>
            <a:endParaRPr lang="en-US" sz="2000" dirty="0"/>
          </a:p>
          <a:p>
            <a:pPr marL="682625" indent="-682625" fontAlgn="auto">
              <a:buAutoNum type="alphaUcPeriod"/>
              <a:defRPr/>
            </a:pPr>
            <a:r>
              <a:rPr lang="en-US" sz="2000" dirty="0" smtClean="0"/>
              <a:t>control switches on high-tech spray foam equipment</a:t>
            </a:r>
          </a:p>
          <a:p>
            <a:pPr marL="682625" indent="-682625" fontAlgn="auto">
              <a:buAutoNum type="alphaUcPeriod"/>
              <a:defRPr/>
            </a:pPr>
            <a:r>
              <a:rPr lang="en-US" sz="2000" dirty="0" smtClean="0"/>
              <a:t>changes in the design of the job, such as containment and ventilation, to reduce the potential for chemical exposure</a:t>
            </a:r>
          </a:p>
          <a:p>
            <a:pPr marL="682625" indent="-682625" fontAlgn="auto">
              <a:buFontTx/>
              <a:buAutoNum type="alphaUcPeriod"/>
              <a:defRPr/>
            </a:pPr>
            <a:r>
              <a:rPr lang="en-US" sz="2000" dirty="0" smtClean="0"/>
              <a:t>recommended spraying techniques to maximize product performance</a:t>
            </a:r>
          </a:p>
          <a:p>
            <a:pPr marL="682625" indent="-682625" fontAlgn="auto">
              <a:defRPr/>
            </a:pPr>
            <a:r>
              <a:rPr lang="en-US" sz="2000" dirty="0" smtClean="0"/>
              <a:t>D. 	all of the above</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Unit 7: Q1 Debrief</a:t>
            </a:r>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Which of the following best describes engineering controls? </a:t>
            </a:r>
          </a:p>
          <a:p>
            <a:pPr indent="0" fontAlgn="auto">
              <a:buFont typeface="Wingdings" pitchFamily="2" charset="2"/>
              <a:buNone/>
              <a:defRPr/>
            </a:pPr>
            <a:endParaRPr lang="en-US" sz="2000" dirty="0"/>
          </a:p>
          <a:p>
            <a:pPr marL="682625" indent="-682625" fontAlgn="auto">
              <a:buAutoNum type="alphaUcPeriod"/>
              <a:defRPr/>
            </a:pPr>
            <a:r>
              <a:rPr lang="en-US" sz="2000" dirty="0" smtClean="0">
                <a:solidFill>
                  <a:schemeClr val="bg1">
                    <a:lumMod val="50000"/>
                  </a:schemeClr>
                </a:solidFill>
              </a:rPr>
              <a:t>control switches on high-tech spray foam equipment</a:t>
            </a:r>
          </a:p>
          <a:p>
            <a:pPr marL="682625" indent="-682625" fontAlgn="auto">
              <a:buAutoNum type="alphaUcPeriod"/>
              <a:defRPr/>
            </a:pPr>
            <a:r>
              <a:rPr lang="en-US" sz="2000" dirty="0" smtClean="0">
                <a:solidFill>
                  <a:srgbClr val="00B050"/>
                </a:solidFill>
              </a:rPr>
              <a:t>changes in the design of the job, such as containment and ventilation, to reduce the potential for chemical exposure</a:t>
            </a:r>
          </a:p>
          <a:p>
            <a:pPr marL="682625" indent="-682625" fontAlgn="auto">
              <a:buFontTx/>
              <a:buAutoNum type="alphaUcPeriod"/>
              <a:defRPr/>
            </a:pPr>
            <a:r>
              <a:rPr lang="en-US" sz="2000" dirty="0" smtClean="0">
                <a:solidFill>
                  <a:schemeClr val="bg1">
                    <a:lumMod val="50000"/>
                  </a:schemeClr>
                </a:solidFill>
              </a:rPr>
              <a:t>recommended spraying techniques to maximize product performance</a:t>
            </a:r>
          </a:p>
          <a:p>
            <a:pPr marL="682625" indent="-682625" fontAlgn="auto">
              <a:defRPr/>
            </a:pPr>
            <a:r>
              <a:rPr lang="en-US" sz="2000" dirty="0" smtClean="0">
                <a:solidFill>
                  <a:schemeClr val="bg1">
                    <a:lumMod val="50000"/>
                  </a:schemeClr>
                </a:solidFill>
              </a:rPr>
              <a:t>D. 	all of the above</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Unit 7: Q2 Debrief</a:t>
            </a:r>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When is the best time to plan engineering controls?</a:t>
            </a:r>
          </a:p>
          <a:p>
            <a:pPr indent="0" fontAlgn="auto">
              <a:buFont typeface="Wingdings" pitchFamily="2" charset="2"/>
              <a:buNone/>
              <a:defRPr/>
            </a:pPr>
            <a:endParaRPr lang="en-US" sz="2000" dirty="0"/>
          </a:p>
          <a:p>
            <a:pPr marL="682625" indent="-682625" fontAlgn="auto">
              <a:buAutoNum type="alphaUcPeriod"/>
              <a:defRPr/>
            </a:pPr>
            <a:r>
              <a:rPr lang="en-US" sz="2000" dirty="0" smtClean="0"/>
              <a:t>soon after spraying your first low pressure kit so you are familiar with the job</a:t>
            </a:r>
          </a:p>
          <a:p>
            <a:pPr marL="682625" indent="-682625" fontAlgn="auto">
              <a:buAutoNum type="alphaUcPeriod"/>
              <a:defRPr/>
            </a:pPr>
            <a:r>
              <a:rPr lang="en-US" sz="2000" dirty="0" smtClean="0"/>
              <a:t>before beginning work</a:t>
            </a:r>
          </a:p>
          <a:p>
            <a:pPr marL="682625" indent="-682625" fontAlgn="auto">
              <a:buFontTx/>
              <a:buAutoNum type="alphaUcPeriod"/>
              <a:defRPr/>
            </a:pPr>
            <a:r>
              <a:rPr lang="en-US" sz="2000" dirty="0" smtClean="0"/>
              <a:t>at the end of the first day</a:t>
            </a:r>
          </a:p>
          <a:p>
            <a:pPr marL="682625" indent="-682625" fontAlgn="auto">
              <a:buFontTx/>
              <a:buAutoNum type="alphaUcPeriod"/>
              <a:defRPr/>
            </a:pPr>
            <a:r>
              <a:rPr lang="en-US" sz="2000" dirty="0" smtClean="0"/>
              <a:t>none of the above</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Unit 7: Q2 Debrief</a:t>
            </a:r>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When is the best time to plan engineering controls?</a:t>
            </a:r>
          </a:p>
          <a:p>
            <a:pPr indent="0" fontAlgn="auto">
              <a:buFont typeface="Wingdings" pitchFamily="2" charset="2"/>
              <a:buNone/>
              <a:defRPr/>
            </a:pPr>
            <a:endParaRPr lang="en-US" sz="2000" dirty="0"/>
          </a:p>
          <a:p>
            <a:pPr marL="682625" indent="-682625" fontAlgn="auto">
              <a:buAutoNum type="alphaUcPeriod"/>
              <a:defRPr/>
            </a:pPr>
            <a:r>
              <a:rPr lang="en-US" sz="2000" dirty="0" smtClean="0">
                <a:solidFill>
                  <a:schemeClr val="bg1">
                    <a:lumMod val="50000"/>
                  </a:schemeClr>
                </a:solidFill>
              </a:rPr>
              <a:t>soon after spraying your first low pressure kit so you are familiar with the job</a:t>
            </a:r>
          </a:p>
          <a:p>
            <a:pPr marL="682625" indent="-682625" fontAlgn="auto">
              <a:buAutoNum type="alphaUcPeriod"/>
              <a:defRPr/>
            </a:pPr>
            <a:r>
              <a:rPr lang="en-US" sz="2000" dirty="0" smtClean="0">
                <a:solidFill>
                  <a:srgbClr val="00B050"/>
                </a:solidFill>
              </a:rPr>
              <a:t>before beginning work</a:t>
            </a:r>
          </a:p>
          <a:p>
            <a:pPr marL="682625" indent="-682625" fontAlgn="auto">
              <a:buFontTx/>
              <a:buAutoNum type="alphaUcPeriod"/>
              <a:defRPr/>
            </a:pPr>
            <a:r>
              <a:rPr lang="en-US" sz="2000" dirty="0" smtClean="0">
                <a:solidFill>
                  <a:schemeClr val="bg1">
                    <a:lumMod val="50000"/>
                  </a:schemeClr>
                </a:solidFill>
              </a:rPr>
              <a:t>at the end of the first day</a:t>
            </a:r>
          </a:p>
          <a:p>
            <a:pPr marL="682625" indent="-682625" fontAlgn="auto">
              <a:buFontTx/>
              <a:buAutoNum type="alphaUcPeriod"/>
              <a:defRPr/>
            </a:pPr>
            <a:r>
              <a:rPr lang="en-US" sz="2000" dirty="0" smtClean="0">
                <a:solidFill>
                  <a:schemeClr val="bg1">
                    <a:lumMod val="50000"/>
                  </a:schemeClr>
                </a:solidFill>
              </a:rPr>
              <a:t>None of the above</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fontAlgn="auto">
              <a:spcAft>
                <a:spcPts val="0"/>
              </a:spcAft>
              <a:defRPr/>
            </a:pPr>
            <a:r>
              <a:rPr lang="en-US" sz="2800" dirty="0" smtClean="0"/>
              <a:t>Unit 7: Q3 Debrief</a:t>
            </a:r>
          </a:p>
        </p:txBody>
      </p:sp>
      <p:sp>
        <p:nvSpPr>
          <p:cNvPr id="35844" name="Content Placeholder 2"/>
          <p:cNvSpPr>
            <a:spLocks noGrp="1"/>
          </p:cNvSpPr>
          <p:nvPr>
            <p:ph idx="1"/>
          </p:nvPr>
        </p:nvSpPr>
        <p:spPr/>
        <p:txBody>
          <a:bodyPr>
            <a:normAutofit/>
          </a:bodyPr>
          <a:lstStyle/>
          <a:p>
            <a:pPr indent="0" fontAlgn="auto">
              <a:buFont typeface="Arial"/>
              <a:buNone/>
              <a:defRPr/>
            </a:pPr>
            <a:r>
              <a:rPr lang="en-US" sz="2000" dirty="0" smtClean="0"/>
              <a:t>Weatherization projects may take place in confined spaces, such as attics and crawl spaces. Which of the following is </a:t>
            </a:r>
            <a:r>
              <a:rPr lang="en-US" sz="2000" u="sng" dirty="0" smtClean="0"/>
              <a:t>not</a:t>
            </a:r>
            <a:r>
              <a:rPr lang="en-US" sz="2000" dirty="0" smtClean="0"/>
              <a:t> true?</a:t>
            </a:r>
            <a:endParaRPr lang="en-US" sz="2000" dirty="0"/>
          </a:p>
          <a:p>
            <a:pPr marL="403225" indent="-403225" fontAlgn="auto">
              <a:buFont typeface="Wingdings" pitchFamily="2" charset="2"/>
              <a:buAutoNum type="alphaUcPeriod"/>
              <a:defRPr/>
            </a:pPr>
            <a:endParaRPr lang="en-US" sz="2000" dirty="0"/>
          </a:p>
          <a:p>
            <a:pPr marL="682625" indent="-682625" fontAlgn="auto">
              <a:buFontTx/>
              <a:buAutoNum type="alphaUcPeriod"/>
              <a:defRPr/>
            </a:pPr>
            <a:r>
              <a:rPr lang="en-US" sz="2000" dirty="0" smtClean="0">
                <a:solidFill>
                  <a:srgbClr val="093678"/>
                </a:solidFill>
              </a:rPr>
              <a:t>Ventilate confined spaces.</a:t>
            </a:r>
            <a:endParaRPr lang="en-US" sz="2000" dirty="0">
              <a:solidFill>
                <a:srgbClr val="093678"/>
              </a:solidFill>
            </a:endParaRPr>
          </a:p>
          <a:p>
            <a:pPr marL="682625" indent="-682625" fontAlgn="auto">
              <a:buFontTx/>
              <a:buAutoNum type="alphaUcPeriod"/>
              <a:defRPr/>
            </a:pPr>
            <a:r>
              <a:rPr lang="en-US" sz="2000" dirty="0" smtClean="0">
                <a:solidFill>
                  <a:srgbClr val="093678"/>
                </a:solidFill>
              </a:rPr>
              <a:t>A respirator is unnecessary when spraying a two-component low pressure SPF kit in a confined space.</a:t>
            </a:r>
            <a:endParaRPr lang="en-US" sz="2000" dirty="0">
              <a:solidFill>
                <a:srgbClr val="093678"/>
              </a:solidFill>
            </a:endParaRPr>
          </a:p>
          <a:p>
            <a:pPr marL="682625" indent="-682625" fontAlgn="auto">
              <a:buFontTx/>
              <a:buAutoNum type="alphaUcPeriod"/>
              <a:defRPr/>
            </a:pPr>
            <a:r>
              <a:rPr lang="en-US" sz="2000" dirty="0" smtClean="0">
                <a:solidFill>
                  <a:srgbClr val="093678"/>
                </a:solidFill>
              </a:rPr>
              <a:t>Fans can help improve ventilation and disperse vapors.</a:t>
            </a:r>
          </a:p>
          <a:p>
            <a:pPr marL="682625" indent="-682625" fontAlgn="auto">
              <a:buFontTx/>
              <a:buAutoNum type="alphaUcPeriod"/>
              <a:defRPr/>
            </a:pPr>
            <a:r>
              <a:rPr lang="en-US" sz="2000" dirty="0" smtClean="0">
                <a:solidFill>
                  <a:srgbClr val="093678"/>
                </a:solidFill>
              </a:rPr>
              <a:t>Consult the SPF product manufacturer to determine how long to ventilate the spray area after spraying has stopped. </a:t>
            </a:r>
            <a:endParaRPr lang="en-US" sz="2000" dirty="0">
              <a:solidFill>
                <a:srgbClr val="09367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fontAlgn="auto">
              <a:spcAft>
                <a:spcPts val="0"/>
              </a:spcAft>
              <a:defRPr/>
            </a:pPr>
            <a:r>
              <a:rPr lang="en-US" sz="2800" dirty="0" smtClean="0"/>
              <a:t>Unit 7: Q3 Debrief</a:t>
            </a:r>
          </a:p>
        </p:txBody>
      </p:sp>
      <p:sp>
        <p:nvSpPr>
          <p:cNvPr id="35844" name="Content Placeholder 2"/>
          <p:cNvSpPr>
            <a:spLocks noGrp="1"/>
          </p:cNvSpPr>
          <p:nvPr>
            <p:ph idx="1"/>
          </p:nvPr>
        </p:nvSpPr>
        <p:spPr/>
        <p:txBody>
          <a:bodyPr>
            <a:normAutofit/>
          </a:bodyPr>
          <a:lstStyle/>
          <a:p>
            <a:pPr indent="0" fontAlgn="auto">
              <a:buFont typeface="Arial"/>
              <a:buNone/>
              <a:defRPr/>
            </a:pPr>
            <a:r>
              <a:rPr lang="en-US" sz="2000" dirty="0" smtClean="0"/>
              <a:t>Weatherization projects may take place in confined spaces, such as attics and crawl spaces. Which of the following is </a:t>
            </a:r>
            <a:r>
              <a:rPr lang="en-US" sz="2000" u="sng" dirty="0" smtClean="0"/>
              <a:t>not </a:t>
            </a:r>
            <a:r>
              <a:rPr lang="en-US" sz="2000" dirty="0" smtClean="0"/>
              <a:t>true?</a:t>
            </a:r>
            <a:endParaRPr lang="en-US" sz="2000" dirty="0"/>
          </a:p>
          <a:p>
            <a:pPr marL="403225" indent="-403225" fontAlgn="auto">
              <a:buFont typeface="Wingdings" pitchFamily="2" charset="2"/>
              <a:buAutoNum type="alphaUcPeriod"/>
              <a:defRPr/>
            </a:pPr>
            <a:endParaRPr lang="en-US" sz="2000" dirty="0"/>
          </a:p>
          <a:p>
            <a:pPr marL="682625" indent="-682625" fontAlgn="auto">
              <a:buFontTx/>
              <a:buAutoNum type="alphaUcPeriod"/>
              <a:defRPr/>
            </a:pPr>
            <a:r>
              <a:rPr lang="en-US" sz="2000" dirty="0" smtClean="0">
                <a:solidFill>
                  <a:schemeClr val="bg1">
                    <a:lumMod val="50000"/>
                  </a:schemeClr>
                </a:solidFill>
              </a:rPr>
              <a:t>Ventilate confined spaces.</a:t>
            </a:r>
            <a:endParaRPr lang="en-US" sz="2000" dirty="0">
              <a:solidFill>
                <a:schemeClr val="bg1">
                  <a:lumMod val="50000"/>
                </a:schemeClr>
              </a:solidFill>
            </a:endParaRPr>
          </a:p>
          <a:p>
            <a:pPr marL="682625" indent="-682625" fontAlgn="auto">
              <a:buFontTx/>
              <a:buAutoNum type="alphaUcPeriod"/>
              <a:defRPr/>
            </a:pPr>
            <a:r>
              <a:rPr lang="en-US" sz="2000" dirty="0" smtClean="0">
                <a:solidFill>
                  <a:srgbClr val="00B050"/>
                </a:solidFill>
              </a:rPr>
              <a:t>A respirator is not necessary when spraying a two-component low pressure SPF kit in a confined space.</a:t>
            </a:r>
            <a:endParaRPr lang="en-US" sz="2000" dirty="0">
              <a:solidFill>
                <a:srgbClr val="00B050"/>
              </a:solidFill>
            </a:endParaRPr>
          </a:p>
          <a:p>
            <a:pPr marL="682625" indent="-682625" fontAlgn="auto">
              <a:buFontTx/>
              <a:buAutoNum type="alphaUcPeriod"/>
              <a:defRPr/>
            </a:pPr>
            <a:r>
              <a:rPr lang="en-US" sz="2000" dirty="0" smtClean="0">
                <a:solidFill>
                  <a:schemeClr val="bg1">
                    <a:lumMod val="50000"/>
                  </a:schemeClr>
                </a:solidFill>
              </a:rPr>
              <a:t>Fans can help improve ventilation and disperse vapors.</a:t>
            </a:r>
          </a:p>
          <a:p>
            <a:pPr marL="682625" indent="-682625" fontAlgn="auto">
              <a:buFontTx/>
              <a:buAutoNum type="alphaUcPeriod"/>
              <a:defRPr/>
            </a:pPr>
            <a:r>
              <a:rPr lang="en-US" sz="2000" dirty="0" smtClean="0">
                <a:solidFill>
                  <a:schemeClr val="bg1">
                    <a:lumMod val="50000"/>
                  </a:schemeClr>
                </a:solidFill>
              </a:rPr>
              <a:t>Consult the SPF product manufacturer to determine how long to ventilate the spray area after spraying has stopped. </a:t>
            </a:r>
            <a:endParaRPr lang="en-US" sz="2000" dirty="0">
              <a:solidFill>
                <a:schemeClr val="bg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Unit 7 Completed</a:t>
            </a:r>
          </a:p>
        </p:txBody>
      </p:sp>
      <p:sp>
        <p:nvSpPr>
          <p:cNvPr id="28677" name="TextBox 4"/>
          <p:cNvSpPr txBox="1">
            <a:spLocks noChangeArrowheads="1"/>
          </p:cNvSpPr>
          <p:nvPr/>
        </p:nvSpPr>
        <p:spPr bwMode="auto">
          <a:xfrm>
            <a:off x="4932363" y="3200400"/>
            <a:ext cx="3575050" cy="461963"/>
          </a:xfrm>
          <a:prstGeom prst="rect">
            <a:avLst/>
          </a:prstGeom>
          <a:noFill/>
          <a:ln w="9525">
            <a:noFill/>
            <a:miter lim="800000"/>
            <a:headEnd/>
            <a:tailEnd/>
          </a:ln>
        </p:spPr>
        <p:txBody>
          <a:bodyPr>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Continue </a:t>
            </a:r>
            <a:r>
              <a:rPr lang="en-US" sz="2400" dirty="0">
                <a:solidFill>
                  <a:srgbClr val="093678"/>
                </a:solidFill>
                <a:latin typeface="Trebuchet MS" pitchFamily="34" charset="0"/>
              </a:rPr>
              <a:t>to Unit </a:t>
            </a:r>
            <a:r>
              <a:rPr lang="en-US" sz="2400" dirty="0" smtClean="0">
                <a:solidFill>
                  <a:srgbClr val="093678"/>
                </a:solidFill>
                <a:latin typeface="Trebuchet MS" pitchFamily="34" charset="0"/>
              </a:rPr>
              <a:t>8</a:t>
            </a:r>
            <a:endParaRPr lang="en-US" sz="2400" dirty="0">
              <a:solidFill>
                <a:srgbClr val="093678"/>
              </a:solidFill>
              <a:latin typeface="Trebuchet MS" pitchFamily="34" charset="0"/>
            </a:endParaRPr>
          </a:p>
        </p:txBody>
      </p:sp>
      <p:sp>
        <p:nvSpPr>
          <p:cNvPr id="28678" name="TextBox 5"/>
          <p:cNvSpPr txBox="1">
            <a:spLocks noChangeArrowheads="1"/>
          </p:cNvSpPr>
          <p:nvPr/>
        </p:nvSpPr>
        <p:spPr bwMode="auto">
          <a:xfrm>
            <a:off x="4932363" y="3879850"/>
            <a:ext cx="3983037" cy="461963"/>
          </a:xfrm>
          <a:prstGeom prst="rect">
            <a:avLst/>
          </a:prstGeom>
          <a:noFill/>
          <a:ln w="9525">
            <a:noFill/>
            <a:miter lim="800000"/>
            <a:headEnd/>
            <a:tailEnd/>
          </a:ln>
        </p:spPr>
        <p:txBody>
          <a:bodyPr>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Return </a:t>
            </a:r>
            <a:r>
              <a:rPr lang="en-US" sz="2400" dirty="0">
                <a:solidFill>
                  <a:srgbClr val="093678"/>
                </a:solidFill>
                <a:latin typeface="Trebuchet MS" pitchFamily="34" charset="0"/>
              </a:rPr>
              <a:t>to the Main Menu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112"/>
            <a:ext cx="8686800" cy="1143000"/>
          </a:xfrm>
        </p:spPr>
        <p:txBody>
          <a:bodyPr>
            <a:normAutofit/>
          </a:bodyPr>
          <a:lstStyle/>
          <a:p>
            <a:r>
              <a:rPr lang="en-US" sz="2600" dirty="0" smtClean="0">
                <a:solidFill>
                  <a:srgbClr val="093678"/>
                </a:solidFill>
              </a:rPr>
              <a:t>Grant Provided by the Occupational Safety and Health Administration (OSHA), U.S. Department of Labor (DOL)</a:t>
            </a:r>
            <a:endParaRPr lang="en-US" sz="2600" dirty="0">
              <a:solidFill>
                <a:srgbClr val="093678"/>
              </a:solidFill>
            </a:endParaRPr>
          </a:p>
        </p:txBody>
      </p:sp>
      <p:sp>
        <p:nvSpPr>
          <p:cNvPr id="3" name="Content Placeholder 2"/>
          <p:cNvSpPr>
            <a:spLocks noGrp="1"/>
          </p:cNvSpPr>
          <p:nvPr>
            <p:ph idx="1"/>
          </p:nvPr>
        </p:nvSpPr>
        <p:spPr>
          <a:xfrm>
            <a:off x="457200" y="1676401"/>
            <a:ext cx="7975600" cy="4343400"/>
          </a:xfrm>
        </p:spPr>
        <p:txBody>
          <a:bodyPr/>
          <a:lstStyle/>
          <a:p>
            <a:endParaRPr lang="en-US" dirty="0" smtClean="0">
              <a:latin typeface="Trebuchet MS" pitchFamily="34" charset="0"/>
              <a:ea typeface="Trebuchet MS" pitchFamily="34" charset="0"/>
              <a:cs typeface="Trebuchet MS" pitchFamily="34" charset="0"/>
            </a:endParaRPr>
          </a:p>
          <a:p>
            <a:r>
              <a:rPr lang="en-US" dirty="0" smtClean="0">
                <a:solidFill>
                  <a:srgbClr val="093678"/>
                </a:solidFill>
                <a:latin typeface="Trebuchet MS" pitchFamily="34" charset="0"/>
                <a:ea typeface="Trebuchet MS" pitchFamily="34" charset="0"/>
                <a:cs typeface="Trebuchet MS" pitchFamily="34" charset="0"/>
              </a:rPr>
              <a:t>This material produced under grant SH-22308-SH1 from the Occupational Safety and Health Administration (OSHA), U.S. Department of Labor. </a:t>
            </a:r>
          </a:p>
          <a:p>
            <a:r>
              <a:rPr lang="en-US" dirty="0" smtClean="0">
                <a:solidFill>
                  <a:srgbClr val="093678"/>
                </a:solidFill>
                <a:latin typeface="Trebuchet MS" pitchFamily="34" charset="0"/>
                <a:ea typeface="Trebuchet MS" pitchFamily="34" charset="0"/>
                <a:cs typeface="Trebuchet MS" pitchFamily="34" charset="0"/>
              </a:rPr>
              <a:t>It does not necessarily reflect the views or policies of the U.S. Department of Labor, nor does mention of trade names, commercial products, or organizations imply endorsement by the U.S. Government.</a:t>
            </a:r>
          </a:p>
        </p:txBody>
      </p:sp>
      <p:pic>
        <p:nvPicPr>
          <p:cNvPr id="2050" name="Picture 2" descr="C:\Users\Hpalfrey\Desktop\CPI 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9837" y="6120193"/>
            <a:ext cx="2600325" cy="5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91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6"/>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Welcome to Unit 7</a:t>
            </a:r>
          </a:p>
        </p:txBody>
      </p:sp>
      <p:sp>
        <p:nvSpPr>
          <p:cNvPr id="5124" name="Content Placeholder 2"/>
          <p:cNvSpPr>
            <a:spLocks noGrp="1"/>
          </p:cNvSpPr>
          <p:nvPr>
            <p:ph idx="1"/>
          </p:nvPr>
        </p:nvSpPr>
        <p:spPr>
          <a:xfrm>
            <a:off x="457200" y="1676400"/>
            <a:ext cx="8229600" cy="4343400"/>
          </a:xfrm>
        </p:spPr>
        <p:txBody>
          <a:bodyPr>
            <a:normAutofit/>
          </a:bodyPr>
          <a:lstStyle/>
          <a:p>
            <a:pPr indent="0" defTabSz="966788" eaLnBrk="1" fontAlgn="auto" hangingPunct="1">
              <a:spcBef>
                <a:spcPts val="600"/>
              </a:spcBef>
              <a:spcAft>
                <a:spcPts val="600"/>
              </a:spcAft>
              <a:buFont typeface="Wingdings" pitchFamily="2" charset="2"/>
              <a:buNone/>
              <a:defRPr/>
            </a:pPr>
            <a:r>
              <a:rPr lang="en-US" sz="2800" b="0" dirty="0" smtClean="0"/>
              <a:t>In this unit, you will learn about engineering controls </a:t>
            </a:r>
            <a:r>
              <a:rPr lang="en-US" sz="2800" b="0" dirty="0" smtClean="0">
                <a:solidFill>
                  <a:srgbClr val="002060"/>
                </a:solidFill>
              </a:rPr>
              <a:t>including: </a:t>
            </a:r>
          </a:p>
          <a:p>
            <a:pPr marL="234950" indent="-234950" defTabSz="966788" eaLnBrk="1" fontAlgn="auto" hangingPunct="1">
              <a:spcBef>
                <a:spcPts val="600"/>
              </a:spcBef>
              <a:spcAft>
                <a:spcPts val="600"/>
              </a:spcAft>
              <a:buFont typeface="Arial" pitchFamily="34" charset="0"/>
              <a:buChar char="•"/>
              <a:defRPr/>
            </a:pPr>
            <a:r>
              <a:rPr lang="en-US" sz="2800" b="0" dirty="0" smtClean="0"/>
              <a:t>Containment</a:t>
            </a:r>
            <a:endParaRPr lang="en-US" sz="2800" b="0" dirty="0"/>
          </a:p>
          <a:p>
            <a:pPr marL="234950" indent="-234950" defTabSz="966788" eaLnBrk="1" fontAlgn="auto" hangingPunct="1">
              <a:spcBef>
                <a:spcPts val="600"/>
              </a:spcBef>
              <a:spcAft>
                <a:spcPts val="600"/>
              </a:spcAft>
              <a:buFont typeface="Arial" pitchFamily="34" charset="0"/>
              <a:buChar char="•"/>
              <a:defRPr/>
            </a:pPr>
            <a:r>
              <a:rPr lang="en-US" sz="2800" b="0" dirty="0"/>
              <a:t>V</a:t>
            </a:r>
            <a:r>
              <a:rPr lang="en-US" sz="2800" b="0" dirty="0" smtClean="0"/>
              <a:t>entilation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Engineering Controls</a:t>
            </a:r>
          </a:p>
        </p:txBody>
      </p:sp>
      <p:sp>
        <p:nvSpPr>
          <p:cNvPr id="15363" name="Content Placeholder 2"/>
          <p:cNvSpPr>
            <a:spLocks noGrp="1"/>
          </p:cNvSpPr>
          <p:nvPr>
            <p:ph idx="1"/>
          </p:nvPr>
        </p:nvSpPr>
        <p:spPr bwMode="auto">
          <a:xfrm>
            <a:off x="457200" y="1676400"/>
            <a:ext cx="8229600" cy="4343400"/>
          </a:xfrm>
          <a:noFill/>
          <a:ln>
            <a:miter lim="800000"/>
            <a:headEnd/>
            <a:tailEnd/>
          </a:ln>
        </p:spPr>
        <p:txBody>
          <a:bodyPr vert="horz" wrap="square" lIns="91440" tIns="45720" rIns="91440" bIns="45720" numCol="1" anchorCtr="0" compatLnSpc="1">
            <a:prstTxWarp prst="textNoShape">
              <a:avLst/>
            </a:prstTxWarp>
            <a:normAutofit/>
          </a:bodyPr>
          <a:lstStyle/>
          <a:p>
            <a:pPr indent="0" eaLnBrk="1" hangingPunct="1">
              <a:spcBef>
                <a:spcPts val="600"/>
              </a:spcBef>
              <a:spcAft>
                <a:spcPts val="600"/>
              </a:spcAft>
            </a:pPr>
            <a:r>
              <a:rPr lang="en-US" sz="2400" dirty="0" smtClean="0">
                <a:latin typeface="Trebuchet MS" pitchFamily="34" charset="0"/>
                <a:ea typeface="Trebuchet MS" pitchFamily="34" charset="0"/>
                <a:cs typeface="Trebuchet MS" pitchFamily="34" charset="0"/>
              </a:rPr>
              <a:t>Engineering controls are changes in the design of a job to reduce the potential for chemical exposure.</a:t>
            </a:r>
          </a:p>
          <a:p>
            <a:pPr indent="0" eaLnBrk="1" hangingPunct="1">
              <a:spcBef>
                <a:spcPts val="600"/>
              </a:spcBef>
              <a:spcAft>
                <a:spcPts val="600"/>
              </a:spcAft>
            </a:pPr>
            <a:r>
              <a:rPr lang="en-US" sz="2400" dirty="0" smtClean="0">
                <a:latin typeface="Trebuchet MS" pitchFamily="34" charset="0"/>
                <a:ea typeface="Trebuchet MS" pitchFamily="34" charset="0"/>
                <a:cs typeface="Trebuchet MS" pitchFamily="34" charset="0"/>
              </a:rPr>
              <a:t>Plan engineering controls </a:t>
            </a:r>
            <a:r>
              <a:rPr lang="en-US" sz="2400" u="sng" dirty="0" smtClean="0">
                <a:latin typeface="Trebuchet MS" pitchFamily="34" charset="0"/>
                <a:ea typeface="Trebuchet MS" pitchFamily="34" charset="0"/>
                <a:cs typeface="Trebuchet MS" pitchFamily="34" charset="0"/>
              </a:rPr>
              <a:t>prior</a:t>
            </a:r>
            <a:r>
              <a:rPr lang="en-US" sz="2400" dirty="0" smtClean="0">
                <a:latin typeface="Trebuchet MS" pitchFamily="34" charset="0"/>
                <a:ea typeface="Trebuchet MS" pitchFamily="34" charset="0"/>
                <a:cs typeface="Trebuchet MS" pitchFamily="34" charset="0"/>
              </a:rPr>
              <a:t> to beginning work.</a:t>
            </a:r>
          </a:p>
        </p:txBody>
      </p:sp>
      <p:pic>
        <p:nvPicPr>
          <p:cNvPr id="6"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200400"/>
            <a:ext cx="2362200" cy="2359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Job Site Factors to Consider</a:t>
            </a:r>
          </a:p>
        </p:txBody>
      </p:sp>
      <p:sp>
        <p:nvSpPr>
          <p:cNvPr id="40963" name="Content Placeholder 2"/>
          <p:cNvSpPr>
            <a:spLocks noGrp="1"/>
          </p:cNvSpPr>
          <p:nvPr>
            <p:ph idx="1"/>
          </p:nvPr>
        </p:nvSpPr>
        <p:spPr>
          <a:xfrm>
            <a:off x="457200" y="1676400"/>
            <a:ext cx="8229600" cy="4343400"/>
          </a:xfrm>
        </p:spPr>
        <p:txBody>
          <a:bodyPr>
            <a:normAutofit/>
          </a:bodyPr>
          <a:lstStyle/>
          <a:p>
            <a:pPr indent="0" eaLnBrk="1" fontAlgn="auto" hangingPunct="1">
              <a:spcBef>
                <a:spcPts val="600"/>
              </a:spcBef>
              <a:spcAft>
                <a:spcPts val="600"/>
              </a:spcAft>
              <a:buFont typeface="Arial"/>
              <a:buNone/>
              <a:defRPr/>
            </a:pPr>
            <a:r>
              <a:rPr lang="en-US" sz="2000" dirty="0" smtClean="0"/>
              <a:t>When selecting engineering controls, consider jobsite factors including:</a:t>
            </a:r>
          </a:p>
          <a:p>
            <a:pPr indent="0" eaLnBrk="1" fontAlgn="auto" hangingPunct="1">
              <a:spcBef>
                <a:spcPts val="600"/>
              </a:spcBef>
              <a:spcAft>
                <a:spcPts val="600"/>
              </a:spcAft>
              <a:buFont typeface="Arial" pitchFamily="34" charset="0"/>
              <a:buChar char="•"/>
              <a:defRPr/>
            </a:pPr>
            <a:r>
              <a:rPr lang="en-US" sz="2000" dirty="0" smtClean="0"/>
              <a:t>  Type of SPF product being used</a:t>
            </a:r>
            <a:endParaRPr lang="en-US" sz="2000" i="1" dirty="0" smtClean="0"/>
          </a:p>
          <a:p>
            <a:pPr marL="234950" indent="-234950" eaLnBrk="1" fontAlgn="auto" hangingPunct="1">
              <a:spcBef>
                <a:spcPts val="600"/>
              </a:spcBef>
              <a:spcAft>
                <a:spcPts val="600"/>
              </a:spcAft>
              <a:buFont typeface="Arial" pitchFamily="34" charset="0"/>
              <a:buChar char="•"/>
              <a:defRPr/>
            </a:pPr>
            <a:r>
              <a:rPr lang="en-US" sz="2000" dirty="0" smtClean="0"/>
              <a:t>Indoor vs. outdoor work</a:t>
            </a:r>
          </a:p>
          <a:p>
            <a:pPr marL="234950" indent="-234950" eaLnBrk="1" fontAlgn="auto" hangingPunct="1">
              <a:spcBef>
                <a:spcPts val="600"/>
              </a:spcBef>
              <a:spcAft>
                <a:spcPts val="600"/>
              </a:spcAft>
              <a:buFont typeface="Arial" pitchFamily="34" charset="0"/>
              <a:buChar char="•"/>
              <a:defRPr/>
            </a:pPr>
            <a:r>
              <a:rPr lang="en-US" sz="2000" dirty="0" smtClean="0"/>
              <a:t>Wind direction and speed</a:t>
            </a:r>
          </a:p>
          <a:p>
            <a:pPr marL="234950" indent="-234950" eaLnBrk="1" fontAlgn="auto" hangingPunct="1">
              <a:spcBef>
                <a:spcPts val="600"/>
              </a:spcBef>
              <a:spcAft>
                <a:spcPts val="600"/>
              </a:spcAft>
              <a:buFont typeface="Arial" pitchFamily="34" charset="0"/>
              <a:buChar char="•"/>
              <a:defRPr/>
            </a:pPr>
            <a:r>
              <a:rPr lang="en-US" sz="2000" dirty="0" smtClean="0"/>
              <a:t>Size </a:t>
            </a:r>
            <a:r>
              <a:rPr lang="en-US" sz="2000" dirty="0"/>
              <a:t>of </a:t>
            </a:r>
            <a:r>
              <a:rPr lang="en-US" sz="2000" dirty="0" smtClean="0"/>
              <a:t>work area</a:t>
            </a:r>
            <a:endParaRPr lang="en-US" sz="2000" dirty="0"/>
          </a:p>
          <a:p>
            <a:pPr marL="234950" indent="-234950" eaLnBrk="1" fontAlgn="auto" hangingPunct="1">
              <a:spcBef>
                <a:spcPts val="600"/>
              </a:spcBef>
              <a:spcAft>
                <a:spcPts val="600"/>
              </a:spcAft>
              <a:buFont typeface="Arial" pitchFamily="34" charset="0"/>
              <a:buChar char="•"/>
              <a:defRPr/>
            </a:pPr>
            <a:r>
              <a:rPr lang="en-US" sz="2000" dirty="0" smtClean="0"/>
              <a:t>Amount </a:t>
            </a:r>
            <a:r>
              <a:rPr lang="en-US" sz="2000" dirty="0"/>
              <a:t>of natural ventilation </a:t>
            </a:r>
            <a:r>
              <a:rPr lang="en-US" sz="2000" dirty="0" smtClean="0"/>
              <a:t>available</a:t>
            </a:r>
          </a:p>
          <a:p>
            <a:pPr marL="234950" indent="-234950" eaLnBrk="1" fontAlgn="auto" hangingPunct="1">
              <a:spcBef>
                <a:spcPts val="600"/>
              </a:spcBef>
              <a:spcAft>
                <a:spcPts val="600"/>
              </a:spcAft>
              <a:buFont typeface="Arial" pitchFamily="34" charset="0"/>
              <a:buChar char="•"/>
              <a:defRPr/>
            </a:pPr>
            <a:r>
              <a:rPr lang="en-US" sz="2000" dirty="0" smtClean="0"/>
              <a:t>Occupied building vs. vacant building</a:t>
            </a:r>
            <a:endParaRPr lang="en-US" sz="1600" b="0" i="1" dirty="0" smtClean="0">
              <a:solidFill>
                <a:srgbClr val="FF0000"/>
              </a:solidFill>
            </a:endParaRPr>
          </a:p>
          <a:p>
            <a:pPr marL="234950" indent="-234950" eaLnBrk="1" fontAlgn="auto" hangingPunct="1">
              <a:spcBef>
                <a:spcPts val="600"/>
              </a:spcBef>
              <a:spcAft>
                <a:spcPts val="600"/>
              </a:spcAft>
              <a:buFont typeface="Arial" pitchFamily="34" charset="0"/>
              <a:buChar char="•"/>
              <a:defRPr/>
            </a:pPr>
            <a:r>
              <a:rPr lang="en-US" sz="2000" dirty="0" smtClean="0"/>
              <a:t>If other </a:t>
            </a:r>
            <a:r>
              <a:rPr lang="en-US" sz="2000" dirty="0"/>
              <a:t>trade workers </a:t>
            </a:r>
            <a:r>
              <a:rPr lang="en-US" sz="2000" dirty="0" smtClean="0"/>
              <a:t>will be present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Contain the Spray Area </a:t>
            </a:r>
          </a:p>
        </p:txBody>
      </p:sp>
      <p:sp>
        <p:nvSpPr>
          <p:cNvPr id="45059" name="Content Placeholder 2"/>
          <p:cNvSpPr>
            <a:spLocks noGrp="1"/>
          </p:cNvSpPr>
          <p:nvPr>
            <p:ph idx="1"/>
          </p:nvPr>
        </p:nvSpPr>
        <p:spPr>
          <a:xfrm>
            <a:off x="381000" y="1676400"/>
            <a:ext cx="5943600" cy="4572000"/>
          </a:xfrm>
        </p:spPr>
        <p:txBody>
          <a:bodyPr>
            <a:normAutofit/>
          </a:bodyPr>
          <a:lstStyle/>
          <a:p>
            <a:pPr marL="0" lvl="1" indent="0" eaLnBrk="1" fontAlgn="auto" hangingPunct="1">
              <a:spcBef>
                <a:spcPts val="0"/>
              </a:spcBef>
              <a:spcAft>
                <a:spcPts val="0"/>
              </a:spcAft>
              <a:buNone/>
              <a:tabLst>
                <a:tab pos="1828800" algn="l"/>
              </a:tabLst>
              <a:defRPr/>
            </a:pPr>
            <a:r>
              <a:rPr lang="en-US" sz="2400" b="1" dirty="0" smtClean="0">
                <a:solidFill>
                  <a:srgbClr val="093678"/>
                </a:solidFill>
              </a:rPr>
              <a:t>To contain the spray area so other trade workers/occupants are not potentially exposed to SPF chemicals, consider:</a:t>
            </a:r>
          </a:p>
          <a:p>
            <a:pPr marL="0" lvl="1" indent="0" eaLnBrk="1" fontAlgn="auto" hangingPunct="1">
              <a:spcBef>
                <a:spcPts val="0"/>
              </a:spcBef>
              <a:spcAft>
                <a:spcPts val="0"/>
              </a:spcAft>
              <a:buNone/>
              <a:tabLst>
                <a:tab pos="1828800" algn="l"/>
              </a:tabLst>
              <a:defRPr/>
            </a:pPr>
            <a:endParaRPr lang="en-US" sz="2400" b="1" dirty="0" smtClean="0">
              <a:solidFill>
                <a:srgbClr val="093678"/>
              </a:solidFill>
            </a:endParaRPr>
          </a:p>
          <a:p>
            <a:pPr marL="0" lvl="1" indent="0" eaLnBrk="1" fontAlgn="auto" hangingPunct="1">
              <a:spcBef>
                <a:spcPts val="0"/>
              </a:spcBef>
              <a:spcAft>
                <a:spcPts val="0"/>
              </a:spcAft>
              <a:tabLst>
                <a:tab pos="1828800" algn="l"/>
              </a:tabLst>
              <a:defRPr/>
            </a:pPr>
            <a:r>
              <a:rPr lang="en-US" sz="2400" b="1" dirty="0" smtClean="0">
                <a:solidFill>
                  <a:srgbClr val="093678"/>
                </a:solidFill>
              </a:rPr>
              <a:t> Using caution tape/warning signs</a:t>
            </a:r>
          </a:p>
          <a:p>
            <a:pPr marL="0" lvl="1" indent="0" eaLnBrk="1" fontAlgn="auto" hangingPunct="1">
              <a:spcBef>
                <a:spcPts val="0"/>
              </a:spcBef>
              <a:spcAft>
                <a:spcPts val="0"/>
              </a:spcAft>
              <a:buNone/>
              <a:tabLst>
                <a:tab pos="1828800" algn="l"/>
              </a:tabLst>
              <a:defRPr/>
            </a:pPr>
            <a:r>
              <a:rPr lang="en-US" sz="2400" b="1" dirty="0" smtClean="0">
                <a:solidFill>
                  <a:srgbClr val="093678"/>
                </a:solidFill>
              </a:rPr>
              <a:t>  to mark off the area</a:t>
            </a:r>
          </a:p>
          <a:p>
            <a:pPr marL="0" lvl="1" indent="0" eaLnBrk="1" fontAlgn="auto" hangingPunct="1">
              <a:spcBef>
                <a:spcPts val="0"/>
              </a:spcBef>
              <a:spcAft>
                <a:spcPts val="0"/>
              </a:spcAft>
              <a:tabLst>
                <a:tab pos="1828800" algn="l"/>
              </a:tabLst>
              <a:defRPr/>
            </a:pPr>
            <a:r>
              <a:rPr lang="en-US" sz="2400" b="1" dirty="0" smtClean="0">
                <a:solidFill>
                  <a:srgbClr val="093678"/>
                </a:solidFill>
              </a:rPr>
              <a:t> Evaluating the HVAC system before</a:t>
            </a:r>
          </a:p>
          <a:p>
            <a:pPr marL="0" lvl="1" indent="0" eaLnBrk="1" fontAlgn="auto" hangingPunct="1">
              <a:spcBef>
                <a:spcPts val="0"/>
              </a:spcBef>
              <a:spcAft>
                <a:spcPts val="0"/>
              </a:spcAft>
              <a:buNone/>
              <a:tabLst>
                <a:tab pos="1828800" algn="l"/>
              </a:tabLst>
              <a:defRPr/>
            </a:pPr>
            <a:r>
              <a:rPr lang="en-US" sz="2400" b="1" dirty="0" smtClean="0">
                <a:solidFill>
                  <a:srgbClr val="093678"/>
                </a:solidFill>
              </a:rPr>
              <a:t>  spraying to determine if it is</a:t>
            </a:r>
          </a:p>
          <a:p>
            <a:pPr marL="0" lvl="1" indent="0" eaLnBrk="1" fontAlgn="auto" hangingPunct="1">
              <a:spcBef>
                <a:spcPts val="0"/>
              </a:spcBef>
              <a:spcAft>
                <a:spcPts val="0"/>
              </a:spcAft>
              <a:buNone/>
              <a:tabLst>
                <a:tab pos="1828800" algn="l"/>
              </a:tabLst>
              <a:defRPr/>
            </a:pPr>
            <a:r>
              <a:rPr lang="en-US" sz="2400" b="1" dirty="0" smtClean="0">
                <a:solidFill>
                  <a:srgbClr val="093678"/>
                </a:solidFill>
              </a:rPr>
              <a:t>  necessary to turn it off </a:t>
            </a:r>
          </a:p>
          <a:p>
            <a:pPr marL="0" lvl="1" indent="0" eaLnBrk="1" fontAlgn="auto" hangingPunct="1">
              <a:spcBef>
                <a:spcPts val="0"/>
              </a:spcBef>
              <a:spcAft>
                <a:spcPts val="0"/>
              </a:spcAft>
              <a:tabLst>
                <a:tab pos="1828800" algn="l"/>
              </a:tabLst>
              <a:defRPr/>
            </a:pPr>
            <a:r>
              <a:rPr lang="en-US" sz="2400" b="1" dirty="0" smtClean="0">
                <a:solidFill>
                  <a:srgbClr val="093678"/>
                </a:solidFill>
              </a:rPr>
              <a:t> Sealing </a:t>
            </a:r>
            <a:r>
              <a:rPr lang="en-US" sz="2400" b="1" dirty="0">
                <a:solidFill>
                  <a:srgbClr val="093678"/>
                </a:solidFill>
              </a:rPr>
              <a:t>HVAC supply </a:t>
            </a:r>
            <a:r>
              <a:rPr lang="en-US" sz="2400" b="1" dirty="0" smtClean="0">
                <a:solidFill>
                  <a:srgbClr val="093678"/>
                </a:solidFill>
              </a:rPr>
              <a:t>and exhaust ducts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743200"/>
            <a:ext cx="2852675" cy="1546104"/>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Maximize Ventilation</a:t>
            </a:r>
          </a:p>
        </p:txBody>
      </p:sp>
      <p:sp>
        <p:nvSpPr>
          <p:cNvPr id="7172" name="Rectangle 3"/>
          <p:cNvSpPr>
            <a:spLocks noGrp="1" noChangeArrowheads="1"/>
          </p:cNvSpPr>
          <p:nvPr>
            <p:ph idx="1"/>
          </p:nvPr>
        </p:nvSpPr>
        <p:spPr>
          <a:xfrm>
            <a:off x="457200" y="1676401"/>
            <a:ext cx="4953000" cy="4343400"/>
          </a:xfrm>
        </p:spPr>
        <p:txBody>
          <a:bodyPr lIns="92066" tIns="46034" rIns="92066" bIns="46034">
            <a:normAutofit fontScale="92500"/>
          </a:bodyPr>
          <a:lstStyle/>
          <a:p>
            <a:pPr marL="285750" indent="-285750" eaLnBrk="1" fontAlgn="auto" hangingPunct="1">
              <a:spcBef>
                <a:spcPts val="0"/>
              </a:spcBef>
              <a:buFont typeface="Arial" pitchFamily="34" charset="0"/>
              <a:buChar char="•"/>
              <a:defRPr/>
            </a:pPr>
            <a:r>
              <a:rPr lang="en-US" sz="2400" dirty="0" smtClean="0"/>
              <a:t>Maximizing ventilation of the spray area is an important part of the job. </a:t>
            </a:r>
          </a:p>
          <a:p>
            <a:pPr marL="285750" indent="-285750" eaLnBrk="1" fontAlgn="auto" hangingPunct="1">
              <a:spcBef>
                <a:spcPts val="0"/>
              </a:spcBef>
              <a:buFont typeface="Arial" pitchFamily="34" charset="0"/>
              <a:buChar char="•"/>
              <a:defRPr/>
            </a:pPr>
            <a:endParaRPr lang="en-US" sz="2400" dirty="0" smtClean="0"/>
          </a:p>
          <a:p>
            <a:pPr marL="285750" indent="-285750" eaLnBrk="1" fontAlgn="auto" hangingPunct="1">
              <a:spcBef>
                <a:spcPts val="0"/>
              </a:spcBef>
              <a:buFont typeface="Arial" pitchFamily="34" charset="0"/>
              <a:buChar char="•"/>
              <a:defRPr/>
            </a:pPr>
            <a:r>
              <a:rPr lang="en-US" sz="2400" dirty="0" smtClean="0"/>
              <a:t>Open windows and doors. The intent is for air currents to help move SPF vapors away to an unoccupied area. </a:t>
            </a:r>
          </a:p>
          <a:p>
            <a:pPr marL="342900" eaLnBrk="1" fontAlgn="auto" hangingPunct="1">
              <a:spcBef>
                <a:spcPts val="0"/>
              </a:spcBef>
              <a:buFont typeface="Arial" pitchFamily="34" charset="0"/>
              <a:buChar char="•"/>
              <a:defRPr/>
            </a:pPr>
            <a:endParaRPr lang="en-US" sz="2400" dirty="0" smtClean="0"/>
          </a:p>
          <a:p>
            <a:pPr marL="342900" eaLnBrk="1" fontAlgn="auto" hangingPunct="1">
              <a:spcBef>
                <a:spcPts val="0"/>
              </a:spcBef>
              <a:buFont typeface="Arial" pitchFamily="34" charset="0"/>
              <a:buChar char="•"/>
              <a:defRPr/>
            </a:pPr>
            <a:r>
              <a:rPr lang="en-US" sz="2400" dirty="0" smtClean="0"/>
              <a:t>Additional ventilation measures, like fans, can also improve ventilation and disperse vapors. </a:t>
            </a:r>
          </a:p>
          <a:p>
            <a:pPr indent="0" eaLnBrk="1" fontAlgn="auto" hangingPunct="1">
              <a:spcBef>
                <a:spcPts val="0"/>
              </a:spcBef>
              <a:defRPr/>
            </a:pPr>
            <a:endParaRPr lang="en-US" dirty="0" smtClean="0">
              <a:solidFill>
                <a:srgbClr val="002060"/>
              </a:solidFill>
            </a:endParaRPr>
          </a:p>
          <a:p>
            <a:pPr indent="0" eaLnBrk="1" fontAlgn="auto" hangingPunct="1">
              <a:spcBef>
                <a:spcPts val="0"/>
              </a:spcBef>
              <a:defRPr/>
            </a:pPr>
            <a:endParaRPr lang="en-US" strike="sngStrike" dirty="0" smtClean="0">
              <a:solidFill>
                <a:srgbClr val="002060"/>
              </a:solidFill>
            </a:endParaRPr>
          </a:p>
        </p:txBody>
      </p:sp>
      <p:pic>
        <p:nvPicPr>
          <p:cNvPr id="18436"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905000"/>
            <a:ext cx="2590977" cy="25879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17488"/>
            <a:ext cx="7162800" cy="1143000"/>
          </a:xfrm>
        </p:spPr>
        <p:txBody>
          <a:bodyPr lIns="92066" tIns="46034" rIns="92066" bIns="46034">
            <a:normAutofit fontScale="90000"/>
          </a:bodyPr>
          <a:lstStyle/>
          <a:p>
            <a:pPr eaLnBrk="1" fontAlgn="auto" hangingPunct="1">
              <a:lnSpc>
                <a:spcPct val="90000"/>
              </a:lnSpc>
              <a:spcAft>
                <a:spcPts val="0"/>
              </a:spcAft>
              <a:defRPr/>
            </a:pPr>
            <a:r>
              <a:rPr lang="en-US" sz="3200" dirty="0" smtClean="0"/>
              <a:t>Tips for Setting Up Ventilation </a:t>
            </a:r>
            <a:br>
              <a:rPr lang="en-US" sz="3200" dirty="0" smtClean="0"/>
            </a:br>
            <a:r>
              <a:rPr lang="en-US" sz="3200" dirty="0" smtClean="0"/>
              <a:t>- During Low Pressure SPF Application</a:t>
            </a:r>
          </a:p>
        </p:txBody>
      </p:sp>
      <p:sp>
        <p:nvSpPr>
          <p:cNvPr id="7172" name="Rectangle 3"/>
          <p:cNvSpPr>
            <a:spLocks noGrp="1" noChangeArrowheads="1"/>
          </p:cNvSpPr>
          <p:nvPr>
            <p:ph idx="1"/>
          </p:nvPr>
        </p:nvSpPr>
        <p:spPr>
          <a:xfrm>
            <a:off x="457200" y="1676400"/>
            <a:ext cx="6705600" cy="4343400"/>
          </a:xfrm>
        </p:spPr>
        <p:txBody>
          <a:bodyPr lIns="92066" tIns="46034" rIns="92066" bIns="46034">
            <a:normAutofit/>
          </a:bodyPr>
          <a:lstStyle/>
          <a:p>
            <a:pPr indent="0" eaLnBrk="1" fontAlgn="auto" hangingPunct="1">
              <a:spcBef>
                <a:spcPts val="0"/>
              </a:spcBef>
              <a:spcAft>
                <a:spcPts val="600"/>
              </a:spcAft>
              <a:buFont typeface="Arial"/>
              <a:buNone/>
              <a:defRPr/>
            </a:pPr>
            <a:r>
              <a:rPr lang="en-US" sz="2200" dirty="0" smtClean="0">
                <a:solidFill>
                  <a:srgbClr val="002060"/>
                </a:solidFill>
              </a:rPr>
              <a:t>Here are some tips for setting up ventilation before applying two-component low pressure SPF. For example, consider:</a:t>
            </a:r>
          </a:p>
          <a:p>
            <a:pPr marL="225425" indent="-225425" eaLnBrk="1" fontAlgn="auto" hangingPunct="1">
              <a:spcBef>
                <a:spcPts val="0"/>
              </a:spcBef>
              <a:spcAft>
                <a:spcPts val="600"/>
              </a:spcAft>
              <a:buFont typeface="Arial" pitchFamily="34" charset="0"/>
              <a:buChar char="•"/>
              <a:defRPr/>
            </a:pPr>
            <a:r>
              <a:rPr lang="en-US" sz="2200" dirty="0" smtClean="0">
                <a:solidFill>
                  <a:srgbClr val="002060"/>
                </a:solidFill>
              </a:rPr>
              <a:t>Placing a filter over the fan to help protect it from overspray</a:t>
            </a:r>
          </a:p>
          <a:p>
            <a:pPr marL="225425" indent="-225425" eaLnBrk="1" fontAlgn="auto" hangingPunct="1">
              <a:spcBef>
                <a:spcPts val="0"/>
              </a:spcBef>
              <a:spcAft>
                <a:spcPts val="600"/>
              </a:spcAft>
              <a:buFont typeface="Arial" pitchFamily="34" charset="0"/>
              <a:buChar char="•"/>
              <a:defRPr/>
            </a:pPr>
            <a:r>
              <a:rPr lang="en-US" sz="2200" dirty="0" smtClean="0">
                <a:solidFill>
                  <a:srgbClr val="002060"/>
                </a:solidFill>
              </a:rPr>
              <a:t>Positioning fans to create an airflow across the entire spraying area or work room</a:t>
            </a:r>
          </a:p>
          <a:p>
            <a:pPr marL="225425" indent="-225425" eaLnBrk="1" fontAlgn="auto" hangingPunct="1">
              <a:spcBef>
                <a:spcPts val="0"/>
              </a:spcBef>
              <a:spcAft>
                <a:spcPts val="600"/>
              </a:spcAft>
              <a:buFont typeface="Arial" pitchFamily="34" charset="0"/>
              <a:buChar char="•"/>
              <a:defRPr/>
            </a:pPr>
            <a:r>
              <a:rPr lang="en-US" sz="2200" dirty="0" smtClean="0">
                <a:solidFill>
                  <a:srgbClr val="002060"/>
                </a:solidFill>
              </a:rPr>
              <a:t>Restricting access near fan exhaust points</a:t>
            </a:r>
          </a:p>
          <a:p>
            <a:pPr marL="225425" indent="-225425" eaLnBrk="1" fontAlgn="auto" hangingPunct="1">
              <a:spcBef>
                <a:spcPts val="0"/>
              </a:spcBef>
              <a:spcAft>
                <a:spcPts val="600"/>
              </a:spcAft>
              <a:buFont typeface="Arial" pitchFamily="34" charset="0"/>
              <a:buChar char="•"/>
              <a:defRPr/>
            </a:pPr>
            <a:r>
              <a:rPr lang="en-US" sz="2200" dirty="0" smtClean="0">
                <a:solidFill>
                  <a:srgbClr val="002060"/>
                </a:solidFill>
              </a:rPr>
              <a:t>Directing exhaust away from air intakes or occupants</a:t>
            </a:r>
          </a:p>
          <a:p>
            <a:pPr marL="225425" indent="-225425" eaLnBrk="1" fontAlgn="auto" hangingPunct="1">
              <a:spcBef>
                <a:spcPts val="0"/>
              </a:spcBef>
              <a:spcAft>
                <a:spcPts val="600"/>
              </a:spcAft>
              <a:buFont typeface="Arial" pitchFamily="34" charset="0"/>
              <a:buChar char="•"/>
              <a:defRPr/>
            </a:pPr>
            <a:r>
              <a:rPr lang="en-US" sz="2200" dirty="0" smtClean="0">
                <a:solidFill>
                  <a:srgbClr val="002060"/>
                </a:solidFill>
              </a:rPr>
              <a:t>Turning the fan on </a:t>
            </a:r>
            <a:r>
              <a:rPr lang="en-US" sz="2200" u="sng" dirty="0" smtClean="0">
                <a:solidFill>
                  <a:srgbClr val="002060"/>
                </a:solidFill>
              </a:rPr>
              <a:t>before</a:t>
            </a:r>
            <a:r>
              <a:rPr lang="en-US" sz="2200" dirty="0" smtClean="0">
                <a:solidFill>
                  <a:srgbClr val="002060"/>
                </a:solidFill>
              </a:rPr>
              <a:t> you begin spraying</a:t>
            </a:r>
          </a:p>
          <a:p>
            <a:pPr marL="225425" indent="-225425" eaLnBrk="1" fontAlgn="auto" hangingPunct="1">
              <a:spcBef>
                <a:spcPts val="0"/>
              </a:spcBef>
              <a:spcAft>
                <a:spcPts val="600"/>
              </a:spcAft>
              <a:buFont typeface="Arial" pitchFamily="34" charset="0"/>
              <a:buChar char="•"/>
              <a:defRPr/>
            </a:pPr>
            <a:endParaRPr lang="en-US" sz="2200" dirty="0" smtClean="0">
              <a:solidFill>
                <a:srgbClr val="002060"/>
              </a:solidFill>
            </a:endParaRPr>
          </a:p>
          <a:p>
            <a:pPr marL="225425" indent="-225425" eaLnBrk="1" fontAlgn="auto" hangingPunct="1">
              <a:spcBef>
                <a:spcPts val="0"/>
              </a:spcBef>
              <a:spcAft>
                <a:spcPts val="600"/>
              </a:spcAft>
              <a:buFont typeface="Arial" pitchFamily="34" charset="0"/>
              <a:buChar char="•"/>
              <a:defRPr/>
            </a:pPr>
            <a:endParaRPr lang="en-US" sz="2200" dirty="0" smtClean="0">
              <a:solidFill>
                <a:srgbClr val="002060"/>
              </a:solidFill>
            </a:endParaRPr>
          </a:p>
          <a:p>
            <a:pPr marL="225425" indent="-225425" eaLnBrk="1" fontAlgn="auto" hangingPunct="1">
              <a:spcBef>
                <a:spcPts val="0"/>
              </a:spcBef>
              <a:spcAft>
                <a:spcPts val="600"/>
              </a:spcAft>
              <a:defRPr/>
            </a:pPr>
            <a:endParaRPr lang="en-US" sz="1600" b="0" i="1" dirty="0" smtClean="0">
              <a:solidFill>
                <a:srgbClr val="FF0000"/>
              </a:solidFill>
            </a:endParaRPr>
          </a:p>
        </p:txBody>
      </p:sp>
      <p:pic>
        <p:nvPicPr>
          <p:cNvPr id="20484"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5197" y="2209800"/>
            <a:ext cx="1754003"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Attics and Crawlspaces</a:t>
            </a:r>
          </a:p>
        </p:txBody>
      </p:sp>
      <p:sp>
        <p:nvSpPr>
          <p:cNvPr id="19459" name="Rectangle 3"/>
          <p:cNvSpPr>
            <a:spLocks noGrp="1" noChangeArrowheads="1"/>
          </p:cNvSpPr>
          <p:nvPr>
            <p:ph idx="1"/>
          </p:nvPr>
        </p:nvSpPr>
        <p:spPr bwMode="auto">
          <a:xfrm>
            <a:off x="457200" y="1676400"/>
            <a:ext cx="4343400" cy="4343400"/>
          </a:xfrm>
          <a:noFill/>
          <a:ln>
            <a:miter lim="800000"/>
            <a:headEnd/>
            <a:tailEnd/>
          </a:ln>
        </p:spPr>
        <p:txBody>
          <a:bodyPr vert="horz" wrap="square" lIns="92066" tIns="46034" rIns="92066" bIns="46034" numCol="1" anchorCtr="0" compatLnSpc="1">
            <a:prstTxWarp prst="textNoShape">
              <a:avLst/>
            </a:prstTxWarp>
            <a:normAutofit fontScale="92500" lnSpcReduction="20000"/>
          </a:bodyPr>
          <a:lstStyle/>
          <a:p>
            <a:pPr marL="342900" eaLnBrk="1" hangingPunct="1">
              <a:spcBef>
                <a:spcPct val="0"/>
              </a:spcBef>
              <a:spcAft>
                <a:spcPct val="0"/>
              </a:spcAft>
              <a:buFont typeface="Arial" pitchFamily="34" charset="0"/>
              <a:buChar char="•"/>
            </a:pPr>
            <a:r>
              <a:rPr lang="en-US" sz="2000" dirty="0" smtClean="0">
                <a:solidFill>
                  <a:srgbClr val="002060"/>
                </a:solidFill>
                <a:latin typeface="Trebuchet MS" pitchFamily="34" charset="0"/>
                <a:ea typeface="Trebuchet MS" pitchFamily="34" charset="0"/>
                <a:cs typeface="Trebuchet MS" pitchFamily="34" charset="0"/>
              </a:rPr>
              <a:t>Consider ways to ventilate attics and crawlspaces.</a:t>
            </a:r>
          </a:p>
          <a:p>
            <a:pPr marL="342900" eaLnBrk="1" hangingPunct="1">
              <a:spcBef>
                <a:spcPct val="0"/>
              </a:spcBef>
              <a:spcAft>
                <a:spcPct val="0"/>
              </a:spcAft>
              <a:buFont typeface="Arial" pitchFamily="34" charset="0"/>
              <a:buChar char="•"/>
            </a:pPr>
            <a:endParaRPr lang="en-US" sz="2000" i="1" dirty="0" smtClean="0">
              <a:solidFill>
                <a:srgbClr val="002060"/>
              </a:solidFill>
              <a:latin typeface="Trebuchet MS" pitchFamily="34" charset="0"/>
              <a:ea typeface="Trebuchet MS" pitchFamily="34" charset="0"/>
              <a:cs typeface="Trebuchet MS" pitchFamily="34" charset="0"/>
            </a:endParaRPr>
          </a:p>
          <a:p>
            <a:pPr marL="342900" eaLnBrk="1" hangingPunct="1">
              <a:spcBef>
                <a:spcPct val="0"/>
              </a:spcBef>
              <a:spcAft>
                <a:spcPct val="0"/>
              </a:spcAft>
              <a:buFont typeface="Arial" pitchFamily="34" charset="0"/>
              <a:buChar char="•"/>
            </a:pPr>
            <a:r>
              <a:rPr lang="en-US" sz="2000" dirty="0" smtClean="0">
                <a:solidFill>
                  <a:srgbClr val="002060"/>
                </a:solidFill>
                <a:latin typeface="Trebuchet MS" pitchFamily="34" charset="0"/>
                <a:ea typeface="Trebuchet MS" pitchFamily="34" charset="0"/>
                <a:cs typeface="Trebuchet MS" pitchFamily="34" charset="0"/>
              </a:rPr>
              <a:t>DO NOT spray two-component low pressure SPF in a confined space without proper personal protective equipment, including an approved  respirator. </a:t>
            </a:r>
            <a:r>
              <a:rPr lang="en-US" sz="2000" i="1" dirty="0" smtClean="0">
                <a:solidFill>
                  <a:srgbClr val="002060"/>
                </a:solidFill>
                <a:latin typeface="Trebuchet MS" pitchFamily="34" charset="0"/>
                <a:ea typeface="Trebuchet MS" pitchFamily="34" charset="0"/>
                <a:cs typeface="Trebuchet MS" pitchFamily="34" charset="0"/>
              </a:rPr>
              <a:t>(See OSHA’s Respirator Protection Standard, 29 CFR 1910.134)</a:t>
            </a:r>
          </a:p>
          <a:p>
            <a:pPr marL="342900" eaLnBrk="1" hangingPunct="1">
              <a:spcBef>
                <a:spcPct val="0"/>
              </a:spcBef>
              <a:spcAft>
                <a:spcPct val="0"/>
              </a:spcAft>
              <a:buFont typeface="Arial" pitchFamily="34" charset="0"/>
              <a:buChar char="•"/>
            </a:pPr>
            <a:endParaRPr lang="en-US" sz="2000" i="1" dirty="0" smtClean="0">
              <a:solidFill>
                <a:srgbClr val="002060"/>
              </a:solidFill>
              <a:latin typeface="Trebuchet MS" pitchFamily="34" charset="0"/>
              <a:ea typeface="Trebuchet MS" pitchFamily="34" charset="0"/>
              <a:cs typeface="Trebuchet MS" pitchFamily="34" charset="0"/>
            </a:endParaRPr>
          </a:p>
          <a:p>
            <a:pPr marL="342900" eaLnBrk="1" hangingPunct="1">
              <a:spcBef>
                <a:spcPct val="0"/>
              </a:spcBef>
              <a:spcAft>
                <a:spcPct val="0"/>
              </a:spcAft>
              <a:buFont typeface="Arial" pitchFamily="34" charset="0"/>
              <a:buChar char="•"/>
            </a:pPr>
            <a:r>
              <a:rPr lang="en-US" sz="2000" dirty="0" smtClean="0">
                <a:solidFill>
                  <a:srgbClr val="002060"/>
                </a:solidFill>
                <a:latin typeface="Trebuchet MS" pitchFamily="34" charset="0"/>
                <a:ea typeface="Trebuchet MS" pitchFamily="34" charset="0"/>
                <a:cs typeface="Trebuchet MS" pitchFamily="34" charset="0"/>
              </a:rPr>
              <a:t>Work in confined spaces is subject to OSHA’s Permit-required Confined Spaces Standard, 29 CFR 1910.146. </a:t>
            </a:r>
          </a:p>
          <a:p>
            <a:pPr indent="0" eaLnBrk="1" hangingPunct="1">
              <a:spcBef>
                <a:spcPct val="0"/>
              </a:spcBef>
              <a:spcAft>
                <a:spcPct val="0"/>
              </a:spcAft>
            </a:pPr>
            <a:endParaRPr lang="en-US" sz="2000" b="0" i="1" dirty="0" smtClean="0">
              <a:solidFill>
                <a:srgbClr val="002060"/>
              </a:solidFill>
              <a:latin typeface="Trebuchet MS" pitchFamily="34" charset="0"/>
              <a:ea typeface="Trebuchet MS" pitchFamily="34" charset="0"/>
              <a:cs typeface="Trebuchet MS" pitchFamily="34" charset="0"/>
            </a:endParaRPr>
          </a:p>
          <a:p>
            <a:pPr indent="0" eaLnBrk="1" hangingPunct="1">
              <a:spcBef>
                <a:spcPct val="0"/>
              </a:spcBef>
              <a:spcAft>
                <a:spcPct val="0"/>
              </a:spcAft>
            </a:pPr>
            <a:r>
              <a:rPr lang="en-US" sz="2000" b="0" i="1" dirty="0" smtClean="0">
                <a:solidFill>
                  <a:srgbClr val="002060"/>
                </a:solidFill>
                <a:latin typeface="Trebuchet MS" pitchFamily="34" charset="0"/>
                <a:ea typeface="Trebuchet MS" pitchFamily="34" charset="0"/>
                <a:cs typeface="Trebuchet MS" pitchFamily="34" charset="0"/>
              </a:rPr>
              <a:t>	(more in Units 9 and 14) </a:t>
            </a:r>
            <a:r>
              <a:rPr lang="en-US" sz="2000" dirty="0" smtClean="0">
                <a:latin typeface="Trebuchet MS" pitchFamily="34" charset="0"/>
                <a:ea typeface="Trebuchet MS" pitchFamily="34" charset="0"/>
                <a:cs typeface="Trebuchet MS" pitchFamily="34" charset="0"/>
              </a:rPr>
              <a:t/>
            </a:r>
            <a:br>
              <a:rPr lang="en-US" sz="2000" dirty="0" smtClean="0">
                <a:latin typeface="Trebuchet MS" pitchFamily="34" charset="0"/>
                <a:ea typeface="Trebuchet MS" pitchFamily="34" charset="0"/>
                <a:cs typeface="Trebuchet MS" pitchFamily="34" charset="0"/>
              </a:rPr>
            </a:br>
            <a:endParaRPr lang="en-US" sz="2000" dirty="0" smtClean="0">
              <a:latin typeface="Trebuchet MS" pitchFamily="34" charset="0"/>
              <a:ea typeface="Trebuchet MS" pitchFamily="34" charset="0"/>
              <a:cs typeface="Trebuchet MS" pitchFamily="34" charset="0"/>
            </a:endParaRPr>
          </a:p>
        </p:txBody>
      </p:sp>
      <p:pic>
        <p:nvPicPr>
          <p:cNvPr id="5" name="Picture 3" descr="C:\Users\Daniel\AppData\Local\Microsoft\Windows\Temporary Internet Files\Content.Outlook\P5B45SBS\Crawlspace-2small.jpg"/>
          <p:cNvPicPr>
            <a:picLocks noChangeAspect="1" noChangeArrowheads="1"/>
          </p:cNvPicPr>
          <p:nvPr/>
        </p:nvPicPr>
        <p:blipFill>
          <a:blip r:embed="rId3" cstate="email">
            <a:extLst>
              <a:ext uri="{28A0092B-C50C-407E-A947-70E740481C1C}">
                <a14:useLocalDpi xmlns:a14="http://schemas.microsoft.com/office/drawing/2010/main"/>
              </a:ext>
            </a:extLst>
          </a:blip>
          <a:srcRect t="13699"/>
          <a:stretch>
            <a:fillRect/>
          </a:stretch>
        </p:blipFill>
        <p:spPr bwMode="auto">
          <a:xfrm>
            <a:off x="5181600" y="1752600"/>
            <a:ext cx="3740524" cy="2231189"/>
          </a:xfrm>
          <a:prstGeom prst="rect">
            <a:avLst/>
          </a:prstGeom>
          <a:noFill/>
          <a:effectLst>
            <a:outerShdw blurRad="254000" dist="1397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05F83-0E2E-4298-A67A-18FD353A2399}">
  <ds:schemaRefs>
    <ds:schemaRef ds:uri="http://schemas.microsoft.com/sharepoint/v3/contenttype/forms"/>
  </ds:schemaRefs>
</ds:datastoreItem>
</file>

<file path=customXml/itemProps2.xml><?xml version="1.0" encoding="utf-8"?>
<ds:datastoreItem xmlns:ds="http://schemas.openxmlformats.org/officeDocument/2006/customXml" ds:itemID="{A5FD3A2C-4076-49B0-8EFC-2BBBBE20F007}">
  <ds:schemaRefs>
    <ds:schemaRef ds:uri="http://schemas.microsoft.com/office/2006/metadata/properties"/>
    <ds:schemaRef ds:uri="98c9955d-c5c3-4a5b-96fd-b76c909d6563"/>
  </ds:schemaRefs>
</ds:datastoreItem>
</file>

<file path=customXml/itemProps3.xml><?xml version="1.0" encoding="utf-8"?>
<ds:datastoreItem xmlns:ds="http://schemas.openxmlformats.org/officeDocument/2006/customXml" ds:itemID="{1799867E-BD12-49F4-A3FD-FEE02C0B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ACC_corp_Vers_2 0</Template>
  <TotalTime>1488</TotalTime>
  <Words>1888</Words>
  <Application>Microsoft Office PowerPoint</Application>
  <PresentationFormat>On-screen Show (4:3)</PresentationFormat>
  <Paragraphs>202</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1_ACC_corp_Vers_2 0</vt:lpstr>
      <vt:lpstr>ACC LP Training template</vt:lpstr>
      <vt:lpstr>PowerPoint Presentation</vt:lpstr>
      <vt:lpstr>Grant Provided by the Occupational Safety and Health Administration (OSHA), U.S. Department of Labor (DOL)</vt:lpstr>
      <vt:lpstr>Welcome to Unit 7</vt:lpstr>
      <vt:lpstr>Engineering Controls</vt:lpstr>
      <vt:lpstr>Job Site Factors to Consider</vt:lpstr>
      <vt:lpstr>Contain the Spray Area </vt:lpstr>
      <vt:lpstr>Maximize Ventilation</vt:lpstr>
      <vt:lpstr>Tips for Setting Up Ventilation  - During Low Pressure SPF Application</vt:lpstr>
      <vt:lpstr>Attics and Crawlspaces</vt:lpstr>
      <vt:lpstr>Ventilation Period</vt:lpstr>
      <vt:lpstr>Unit 7 Summary</vt:lpstr>
      <vt:lpstr>Unit 7 Review</vt:lpstr>
      <vt:lpstr>Unit 7: Q1 Debrief</vt:lpstr>
      <vt:lpstr>Unit 7: Q1 Debrief</vt:lpstr>
      <vt:lpstr>Unit 7: Q2 Debrief</vt:lpstr>
      <vt:lpstr>Unit 7: Q2 Debrief</vt:lpstr>
      <vt:lpstr>Unit 7: Q3 Debrief</vt:lpstr>
      <vt:lpstr>Unit 7: Q3 Debrief</vt:lpstr>
      <vt:lpstr>Unit 7 Completed</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325</cp:revision>
  <cp:lastPrinted>2010-12-07T20:46:34Z</cp:lastPrinted>
  <dcterms:created xsi:type="dcterms:W3CDTF">2009-05-01T16:26:42Z</dcterms:created>
  <dcterms:modified xsi:type="dcterms:W3CDTF">2014-02-18T17:13:53Z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