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3" r:id="rId5"/>
  </p:sldMasterIdLst>
  <p:notesMasterIdLst>
    <p:notesMasterId r:id="rId31"/>
  </p:notesMasterIdLst>
  <p:handoutMasterIdLst>
    <p:handoutMasterId r:id="rId32"/>
  </p:handoutMasterIdLst>
  <p:sldIdLst>
    <p:sldId id="336" r:id="rId6"/>
    <p:sldId id="348" r:id="rId7"/>
    <p:sldId id="284" r:id="rId8"/>
    <p:sldId id="337" r:id="rId9"/>
    <p:sldId id="321" r:id="rId10"/>
    <p:sldId id="338" r:id="rId11"/>
    <p:sldId id="329" r:id="rId12"/>
    <p:sldId id="339" r:id="rId13"/>
    <p:sldId id="340" r:id="rId14"/>
    <p:sldId id="330" r:id="rId15"/>
    <p:sldId id="341" r:id="rId16"/>
    <p:sldId id="287" r:id="rId17"/>
    <p:sldId id="331" r:id="rId18"/>
    <p:sldId id="325" r:id="rId19"/>
    <p:sldId id="291" r:id="rId20"/>
    <p:sldId id="297" r:id="rId21"/>
    <p:sldId id="298" r:id="rId22"/>
    <p:sldId id="299" r:id="rId23"/>
    <p:sldId id="342" r:id="rId24"/>
    <p:sldId id="343" r:id="rId25"/>
    <p:sldId id="344" r:id="rId26"/>
    <p:sldId id="345" r:id="rId27"/>
    <p:sldId id="346" r:id="rId28"/>
    <p:sldId id="347" r:id="rId29"/>
    <p:sldId id="316"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1614" autoAdjust="0"/>
  </p:normalViewPr>
  <p:slideViewPr>
    <p:cSldViewPr>
      <p:cViewPr varScale="1">
        <p:scale>
          <a:sx n="71" d="100"/>
          <a:sy n="71" d="100"/>
        </p:scale>
        <p:origin x="-196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6"/>
    </p:cViewPr>
  </p:sorterViewPr>
  <p:notesViewPr>
    <p:cSldViewPr>
      <p:cViewPr varScale="1">
        <p:scale>
          <a:sx n="55" d="100"/>
          <a:sy n="55"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Knowledge</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Into</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Action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7AFDFC99-5DE1-4D09-8B3F-E6C3795CEC45}" type="presOf" srcId="{11647506-B2B2-4EAD-BB61-4D27982439A2}" destId="{4D339F2D-3F39-4A10-AAED-5FA31BE3C197}" srcOrd="0" destOrd="0" presId="urn:microsoft.com/office/officeart/2005/8/layout/hProcess9"/>
    <dgm:cxn modelId="{0064D774-F12D-4CD9-8A9C-DEC3D08D004F}" type="presOf" srcId="{5025C9B6-8B28-4C0E-945C-C733E3E189A2}" destId="{6EC47406-4DCB-44AC-A79C-285B21A34063}" srcOrd="0" destOrd="0" presId="urn:microsoft.com/office/officeart/2005/8/layout/hProcess9"/>
    <dgm:cxn modelId="{D4E4C252-3158-4555-9C89-374352BC090A}" type="presOf" srcId="{684E3003-B184-4E66-A959-5A028427ABDF}" destId="{197C93C1-87CF-4EA5-A843-A86CF5A5925E}"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4B06FE0D-8A6B-41C4-8D9B-C1D675334A29}" type="presOf" srcId="{CFCF6060-06E9-4EC1-AF27-C45558EFD2E0}" destId="{6AC2D80E-6CCF-476A-ACAE-BD7CEBC6EA5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522065B3-27F7-499B-ADA2-BCD7D5D51710}" type="presParOf" srcId="{4D339F2D-3F39-4A10-AAED-5FA31BE3C197}" destId="{4521D855-2662-4381-91D4-69A4875763E3}" srcOrd="0" destOrd="0" presId="urn:microsoft.com/office/officeart/2005/8/layout/hProcess9"/>
    <dgm:cxn modelId="{17078291-6998-4A6D-A200-8CAE6F24C0BD}" type="presParOf" srcId="{4D339F2D-3F39-4A10-AAED-5FA31BE3C197}" destId="{F2F7C1D0-38A7-46F2-96E4-0991EBEE0CCE}" srcOrd="1" destOrd="0" presId="urn:microsoft.com/office/officeart/2005/8/layout/hProcess9"/>
    <dgm:cxn modelId="{8469AC5C-E0A5-4CF3-9A32-5B81BD6F5D52}" type="presParOf" srcId="{F2F7C1D0-38A7-46F2-96E4-0991EBEE0CCE}" destId="{197C93C1-87CF-4EA5-A843-A86CF5A5925E}" srcOrd="0" destOrd="0" presId="urn:microsoft.com/office/officeart/2005/8/layout/hProcess9"/>
    <dgm:cxn modelId="{322E4C50-C1DE-41F9-A2DF-A2BB533AB7F8}" type="presParOf" srcId="{F2F7C1D0-38A7-46F2-96E4-0991EBEE0CCE}" destId="{52A5E0C4-801A-429D-BD69-50A3836421C1}" srcOrd="1" destOrd="0" presId="urn:microsoft.com/office/officeart/2005/8/layout/hProcess9"/>
    <dgm:cxn modelId="{766E7F93-AE72-49D2-A913-74AD90C7E230}" type="presParOf" srcId="{F2F7C1D0-38A7-46F2-96E4-0991EBEE0CCE}" destId="{6EC47406-4DCB-44AC-A79C-285B21A34063}" srcOrd="2" destOrd="0" presId="urn:microsoft.com/office/officeart/2005/8/layout/hProcess9"/>
    <dgm:cxn modelId="{BD153603-8B0F-4D86-A5EF-F5E2B4C2858A}" type="presParOf" srcId="{F2F7C1D0-38A7-46F2-96E4-0991EBEE0CCE}" destId="{E656EA29-4CF4-427A-AB9B-BF6D46CC635B}" srcOrd="3" destOrd="0" presId="urn:microsoft.com/office/officeart/2005/8/layout/hProcess9"/>
    <dgm:cxn modelId="{3F10AF54-8754-4730-BD8D-31A6153A4317}"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1632"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Knowledge</a:t>
          </a:r>
          <a:endParaRPr lang="en-US" sz="2700" kern="1200" dirty="0"/>
        </a:p>
      </dsp:txBody>
      <dsp:txXfrm>
        <a:off x="80987" y="1298554"/>
        <a:ext cx="1781813" cy="1466890"/>
      </dsp:txXfrm>
    </dsp:sp>
    <dsp:sp modelId="{6EC47406-4DCB-44AC-A79C-285B21A34063}">
      <dsp:nvSpPr>
        <dsp:cNvPr id="0" name=""/>
        <dsp:cNvSpPr/>
      </dsp:nvSpPr>
      <dsp:spPr>
        <a:xfrm>
          <a:off x="2077738"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Into</a:t>
          </a:r>
          <a:endParaRPr lang="en-US" sz="2700" kern="1200" dirty="0"/>
        </a:p>
      </dsp:txBody>
      <dsp:txXfrm>
        <a:off x="2157093" y="1298554"/>
        <a:ext cx="1781813" cy="1466890"/>
      </dsp:txXfrm>
    </dsp:sp>
    <dsp:sp modelId="{6AC2D80E-6CCF-476A-ACAE-BD7CEBC6EA53}">
      <dsp:nvSpPr>
        <dsp:cNvPr id="0" name=""/>
        <dsp:cNvSpPr/>
      </dsp:nvSpPr>
      <dsp:spPr>
        <a:xfrm>
          <a:off x="4153844"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4233199" y="1298554"/>
        <a:ext cx="178181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1D1FD439-6DAE-45CB-93B1-D3BE717F9D62}" type="datetimeFigureOut">
              <a:rPr lang="en-US"/>
              <a:pPr>
                <a:defRPr/>
              </a:pPr>
              <a:t>2/18/2014</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BDEC1A97-ADD1-46AA-ACFF-EADFA0477BA5}" type="slidenum">
              <a:rPr lang="en-US"/>
              <a:pPr>
                <a:defRPr/>
              </a:pPr>
              <a:t>‹#›</a:t>
            </a:fld>
            <a:endParaRPr lang="en-US" dirty="0"/>
          </a:p>
        </p:txBody>
      </p:sp>
    </p:spTree>
    <p:extLst>
      <p:ext uri="{BB962C8B-B14F-4D97-AF65-F5344CB8AC3E}">
        <p14:creationId xmlns:p14="http://schemas.microsoft.com/office/powerpoint/2010/main" val="75287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2708A933-9F64-4E36-B625-A60B1B0E28D5}"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B7D11691-7BB1-40EA-BF64-27C13F6AE784}" type="slidenum">
              <a:rPr lang="en-US"/>
              <a:pPr>
                <a:defRPr/>
              </a:pPr>
              <a:t>‹#›</a:t>
            </a:fld>
            <a:endParaRPr lang="en-US" dirty="0"/>
          </a:p>
        </p:txBody>
      </p:sp>
    </p:spTree>
    <p:extLst>
      <p:ext uri="{BB962C8B-B14F-4D97-AF65-F5344CB8AC3E}">
        <p14:creationId xmlns:p14="http://schemas.microsoft.com/office/powerpoint/2010/main" val="2532703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r>
              <a:rPr lang="en-US" dirty="0" smtClean="0"/>
              <a:t>Now that you have</a:t>
            </a:r>
            <a:r>
              <a:rPr lang="en-US" baseline="0" dirty="0" smtClean="0"/>
              <a:t> prepared the job site, you are ready to begin spraying the two-component low pressure SPF for your weatherization project. Here are some w</a:t>
            </a:r>
            <a:r>
              <a:rPr lang="en-US" dirty="0" smtClean="0"/>
              <a:t>ork practices to consider when working in the spray area:</a:t>
            </a:r>
          </a:p>
          <a:p>
            <a:pPr>
              <a:buFontTx/>
              <a:buChar char="•"/>
            </a:pPr>
            <a:r>
              <a:rPr lang="en-US" baseline="0" dirty="0" smtClean="0"/>
              <a:t> Use proper personal protective equipment, or PPE, as described in the SDS. This includes eye protection, full-coverage clothing, nitrile gloves and a proper respirator. </a:t>
            </a:r>
          </a:p>
          <a:p>
            <a:pPr>
              <a:buFontTx/>
              <a:buChar char="•"/>
            </a:pPr>
            <a:r>
              <a:rPr lang="en-US" dirty="0" smtClean="0"/>
              <a:t> To help prevent exposure to chemicals, don’t eat, drink, or</a:t>
            </a:r>
            <a:r>
              <a:rPr lang="en-US" baseline="0" dirty="0" smtClean="0"/>
              <a:t> </a:t>
            </a:r>
            <a:r>
              <a:rPr lang="en-US" dirty="0" smtClean="0"/>
              <a:t>smoke in the spray area.</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aseline="0" dirty="0" smtClean="0"/>
              <a:t> It is a good idea to do a test spray to check that your low pressure kit or system is operating in accordance with the manufacturer’s instructions.</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aseline="0" dirty="0" smtClean="0"/>
              <a:t> And wash thoroughly after leaving the spray area and before eating and drinking. </a:t>
            </a:r>
            <a:endParaRPr lang="en-US" dirty="0" smtClean="0"/>
          </a:p>
          <a:p>
            <a:pPr>
              <a:buFontTx/>
              <a:buChar char="•"/>
            </a:pPr>
            <a:endParaRPr lang="en-US" dirty="0" smtClean="0"/>
          </a:p>
          <a:p>
            <a:pPr>
              <a:buFontTx/>
              <a:buNone/>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136E8A-C5F2-4178-814A-DD09687572DB}" type="slidenum">
              <a:rPr lang="en-US" smtClean="0">
                <a:latin typeface="Arial" charset="0"/>
              </a:rPr>
              <a:pPr>
                <a:def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buFont typeface="Arial"/>
              <a:buNone/>
              <a:defRPr/>
            </a:pPr>
            <a:r>
              <a:rPr lang="en-US" dirty="0" smtClean="0"/>
              <a:t>Narration:  </a:t>
            </a:r>
          </a:p>
          <a:p>
            <a:pPr eaLnBrk="1" fontAlgn="auto" hangingPunct="1">
              <a:buFont typeface="Arial"/>
              <a:buNone/>
              <a:defRPr/>
            </a:pPr>
            <a:r>
              <a:rPr lang="en-US" dirty="0" smtClean="0">
                <a:latin typeface="+mn-lt"/>
              </a:rPr>
              <a:t>As you begin your installation</a:t>
            </a:r>
            <a:r>
              <a:rPr lang="en-US" baseline="0" dirty="0" smtClean="0">
                <a:latin typeface="+mn-lt"/>
              </a:rPr>
              <a:t>, </a:t>
            </a:r>
            <a:r>
              <a:rPr lang="en-US" sz="1200" dirty="0" smtClean="0">
                <a:solidFill>
                  <a:schemeClr val="tx2"/>
                </a:solidFill>
                <a:latin typeface="+mn-lt"/>
              </a:rPr>
              <a:t>follow manufacturer’s</a:t>
            </a:r>
            <a:r>
              <a:rPr lang="en-US" sz="1200" baseline="0" dirty="0" smtClean="0">
                <a:solidFill>
                  <a:schemeClr val="tx2"/>
                </a:solidFill>
                <a:latin typeface="+mn-lt"/>
              </a:rPr>
              <a:t> </a:t>
            </a:r>
            <a:r>
              <a:rPr lang="en-US" sz="1200" dirty="0" smtClean="0">
                <a:solidFill>
                  <a:schemeClr val="tx2"/>
                </a:solidFill>
                <a:latin typeface="+mn-lt"/>
              </a:rPr>
              <a:t>instructions on where and how to use the SPF kit or system.</a:t>
            </a:r>
          </a:p>
          <a:p>
            <a:pPr marL="0" marR="0" indent="0" algn="l" defTabSz="914400" rtl="0" eaLnBrk="1" fontAlgn="auto" latinLnBrk="0" hangingPunct="1">
              <a:lnSpc>
                <a:spcPct val="100000"/>
              </a:lnSpc>
              <a:spcBef>
                <a:spcPct val="30000"/>
              </a:spcBef>
              <a:spcAft>
                <a:spcPct val="0"/>
              </a:spcAft>
              <a:buClrTx/>
              <a:buSzTx/>
              <a:buFont typeface="Arial" pitchFamily="34" charset="0"/>
              <a:buNone/>
              <a:tabLst/>
              <a:defRPr/>
            </a:pPr>
            <a:r>
              <a:rPr lang="en-US" sz="1200" dirty="0" smtClean="0">
                <a:solidFill>
                  <a:schemeClr val="tx2"/>
                </a:solidFill>
                <a:latin typeface="+mn-lt"/>
              </a:rPr>
              <a:t>For example, avoid installing spray</a:t>
            </a:r>
            <a:r>
              <a:rPr lang="en-US" sz="1200" baseline="0" dirty="0" smtClean="0">
                <a:solidFill>
                  <a:schemeClr val="tx2"/>
                </a:solidFill>
                <a:latin typeface="+mn-lt"/>
              </a:rPr>
              <a:t> foam </a:t>
            </a:r>
            <a:r>
              <a:rPr lang="en-US" sz="1200" dirty="0" smtClean="0">
                <a:solidFill>
                  <a:schemeClr val="tx2"/>
                </a:solidFill>
                <a:latin typeface="+mn-lt"/>
              </a:rPr>
              <a:t>near sources of high heat, such as around</a:t>
            </a:r>
            <a:r>
              <a:rPr lang="en-US" sz="1200" baseline="0" dirty="0" smtClean="0">
                <a:solidFill>
                  <a:schemeClr val="tx2"/>
                </a:solidFill>
                <a:latin typeface="+mn-lt"/>
              </a:rPr>
              <a:t> </a:t>
            </a:r>
            <a:r>
              <a:rPr lang="en-US" sz="1200" dirty="0" smtClean="0">
                <a:solidFill>
                  <a:schemeClr val="tx2"/>
                </a:solidFill>
                <a:latin typeface="+mn-lt"/>
              </a:rPr>
              <a:t>fireplaces, heaters, radiators, heat lamps, recessed lighting, bare copper wires, or inside electrical boxes. </a:t>
            </a:r>
            <a:r>
              <a:rPr lang="en-US" dirty="0" smtClean="0">
                <a:solidFill>
                  <a:srgbClr val="093678"/>
                </a:solidFill>
                <a:latin typeface="+mn-lt"/>
              </a:rPr>
              <a:t>Avoid spraying too thickly in any one lift/pass and</a:t>
            </a:r>
            <a:r>
              <a:rPr lang="en-US" i="1" dirty="0" smtClean="0">
                <a:solidFill>
                  <a:srgbClr val="093678"/>
                </a:solidFill>
                <a:latin typeface="+mn-lt"/>
              </a:rPr>
              <a:t> </a:t>
            </a:r>
            <a:r>
              <a:rPr lang="en-US" dirty="0" smtClean="0">
                <a:solidFill>
                  <a:srgbClr val="093678"/>
                </a:solidFill>
                <a:latin typeface="+mn-lt"/>
              </a:rPr>
              <a:t>allow sufficient cooling time between each lift/pass.</a:t>
            </a:r>
          </a:p>
          <a:p>
            <a:pPr>
              <a:buFontTx/>
              <a:buNone/>
            </a:pPr>
            <a:r>
              <a:rPr lang="en-US" sz="1200" baseline="0" dirty="0" smtClean="0">
                <a:latin typeface="+mn-lt"/>
              </a:rPr>
              <a:t>And </a:t>
            </a:r>
            <a:r>
              <a:rPr lang="en-US" sz="1200" dirty="0" smtClean="0">
                <a:latin typeface="+mn-lt"/>
              </a:rPr>
              <a:t>promptly clean surfaces that SPF overspray</a:t>
            </a:r>
            <a:r>
              <a:rPr lang="en-US" sz="1200" baseline="0" dirty="0" smtClean="0">
                <a:latin typeface="+mn-lt"/>
              </a:rPr>
              <a:t> may </a:t>
            </a:r>
            <a:r>
              <a:rPr lang="en-US" sz="1200" dirty="0" smtClean="0">
                <a:latin typeface="+mn-lt"/>
              </a:rPr>
              <a:t>contact.</a:t>
            </a:r>
            <a:r>
              <a:rPr lang="en-US" sz="1200" baseline="0" dirty="0" smtClean="0">
                <a:latin typeface="+mn-lt"/>
              </a:rPr>
              <a:t> Refer to the manufacturer’s instructions to clean u</a:t>
            </a:r>
            <a:r>
              <a:rPr lang="en-US" sz="1200" dirty="0" smtClean="0">
                <a:latin typeface="+mn-lt"/>
              </a:rPr>
              <a:t>nfinished surfaces, which could</a:t>
            </a:r>
            <a:r>
              <a:rPr lang="en-US" sz="1200" baseline="0" dirty="0" smtClean="0">
                <a:latin typeface="+mn-lt"/>
              </a:rPr>
              <a:t> include</a:t>
            </a:r>
            <a:r>
              <a:rPr lang="en-US" sz="1200" dirty="0" smtClean="0">
                <a:latin typeface="+mn-lt"/>
              </a:rPr>
              <a:t> using paint thinner, acetone or nail polish remover. After the foam has fully hardened, mechanical removal may</a:t>
            </a:r>
            <a:r>
              <a:rPr lang="en-US" sz="1200" baseline="0" dirty="0" smtClean="0">
                <a:latin typeface="+mn-lt"/>
              </a:rPr>
              <a:t> be </a:t>
            </a:r>
            <a:r>
              <a:rPr lang="en-US" sz="1200" dirty="0" smtClean="0">
                <a:latin typeface="+mn-lt"/>
              </a:rPr>
              <a:t>suggested by the manufacturer.</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136E8A-C5F2-4178-814A-DD09687572DB}" type="slidenum">
              <a:rPr lang="en-US" smtClean="0">
                <a:latin typeface="Arial" charset="0"/>
              </a:rPr>
              <a:pPr>
                <a:def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solidFill>
                  <a:srgbClr val="093678"/>
                </a:solidFill>
              </a:rPr>
              <a:t>Narration:</a:t>
            </a:r>
          </a:p>
          <a:p>
            <a:pPr eaLnBrk="1" hangingPunct="1"/>
            <a:r>
              <a:rPr lang="en-US" dirty="0" smtClean="0">
                <a:solidFill>
                  <a:srgbClr val="093678"/>
                </a:solidFill>
              </a:rPr>
              <a:t>As outlined in your safety plan and</a:t>
            </a:r>
            <a:r>
              <a:rPr lang="en-US" baseline="0" dirty="0" smtClean="0">
                <a:solidFill>
                  <a:srgbClr val="093678"/>
                </a:solidFill>
              </a:rPr>
              <a:t> </a:t>
            </a:r>
            <a:r>
              <a:rPr lang="en-US" dirty="0" smtClean="0">
                <a:solidFill>
                  <a:srgbClr val="093678"/>
                </a:solidFill>
              </a:rPr>
              <a:t>the SDS</a:t>
            </a:r>
            <a:r>
              <a:rPr lang="en-US" baseline="0" dirty="0" smtClean="0">
                <a:solidFill>
                  <a:srgbClr val="093678"/>
                </a:solidFill>
              </a:rPr>
              <a:t>, </a:t>
            </a:r>
            <a:r>
              <a:rPr lang="en-US" dirty="0" smtClean="0">
                <a:solidFill>
                  <a:srgbClr val="093678"/>
                </a:solidFill>
              </a:rPr>
              <a:t>workers wear appropriate PPE in the spray area during spraying and for an</a:t>
            </a:r>
            <a:r>
              <a:rPr lang="en-US" baseline="0" dirty="0" smtClean="0">
                <a:solidFill>
                  <a:srgbClr val="093678"/>
                </a:solidFill>
              </a:rPr>
              <a:t> appropriate </a:t>
            </a:r>
            <a:r>
              <a:rPr lang="en-US" dirty="0" smtClean="0">
                <a:solidFill>
                  <a:srgbClr val="093678"/>
                </a:solidFill>
              </a:rPr>
              <a:t>period</a:t>
            </a:r>
            <a:r>
              <a:rPr lang="en-US" baseline="0" dirty="0" smtClean="0">
                <a:solidFill>
                  <a:srgbClr val="093678"/>
                </a:solidFill>
              </a:rPr>
              <a:t> afterward</a:t>
            </a:r>
            <a:r>
              <a:rPr lang="en-US" dirty="0" smtClean="0">
                <a:solidFill>
                  <a:srgbClr val="093678"/>
                </a:solidFill>
              </a:rPr>
              <a:t>. </a:t>
            </a:r>
          </a:p>
          <a:p>
            <a:pPr eaLnBrk="1" hangingPunct="1"/>
            <a:r>
              <a:rPr lang="en-US" dirty="0" smtClean="0">
                <a:solidFill>
                  <a:srgbClr val="093678"/>
                </a:solidFill>
              </a:rPr>
              <a:t>Consider having</a:t>
            </a:r>
            <a:r>
              <a:rPr lang="en-US" baseline="0" dirty="0" smtClean="0">
                <a:solidFill>
                  <a:srgbClr val="093678"/>
                </a:solidFill>
              </a:rPr>
              <a:t> these restrictions while spraying and for an appropriate period afterward as described by the product manufacturer</a:t>
            </a:r>
            <a:r>
              <a:rPr lang="en-US" dirty="0" smtClean="0">
                <a:solidFill>
                  <a:srgbClr val="093678"/>
                </a:solidFill>
              </a:rPr>
              <a:t>. Also consider monitoring</a:t>
            </a:r>
            <a:r>
              <a:rPr lang="en-US" baseline="0" dirty="0" smtClean="0">
                <a:solidFill>
                  <a:srgbClr val="093678"/>
                </a:solidFill>
              </a:rPr>
              <a:t> </a:t>
            </a:r>
            <a:r>
              <a:rPr lang="en-US" dirty="0" smtClean="0">
                <a:solidFill>
                  <a:srgbClr val="093678"/>
                </a:solidFill>
              </a:rPr>
              <a:t>the warnin</a:t>
            </a:r>
            <a:r>
              <a:rPr lang="en-US" baseline="0" dirty="0" smtClean="0">
                <a:solidFill>
                  <a:srgbClr val="093678"/>
                </a:solidFill>
              </a:rPr>
              <a:t>g signs </a:t>
            </a:r>
            <a:r>
              <a:rPr lang="en-US" dirty="0" smtClean="0">
                <a:solidFill>
                  <a:srgbClr val="093678"/>
                </a:solidFill>
              </a:rPr>
              <a:t>and physical barriers that you set up to contain the</a:t>
            </a:r>
            <a:r>
              <a:rPr lang="en-US" baseline="0" dirty="0" smtClean="0">
                <a:solidFill>
                  <a:srgbClr val="093678"/>
                </a:solidFill>
              </a:rPr>
              <a:t> spray area. Adjust as needed. </a:t>
            </a:r>
            <a:endParaRPr lang="en-US" dirty="0" smtClean="0">
              <a:solidFill>
                <a:srgbClr val="093678"/>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093892-9FA3-4E7B-A97A-D5DD725CBD16}" type="slidenum">
              <a:rPr lang="de-DE" smtClean="0">
                <a:latin typeface="Arial" charset="0"/>
              </a:rPr>
              <a:pPr>
                <a:defRPr/>
              </a:pPr>
              <a:t>12</a:t>
            </a:fld>
            <a:endParaRPr lang="de-DE"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93678"/>
                </a:solidFill>
              </a:rPr>
              <a:t>Narration:</a:t>
            </a:r>
          </a:p>
          <a:p>
            <a:r>
              <a:rPr lang="en-US" dirty="0" smtClean="0">
                <a:solidFill>
                  <a:srgbClr val="093678"/>
                </a:solidFill>
              </a:rPr>
              <a:t>Now</a:t>
            </a:r>
            <a:r>
              <a:rPr lang="en-US" baseline="0" dirty="0" smtClean="0">
                <a:solidFill>
                  <a:srgbClr val="093678"/>
                </a:solidFill>
              </a:rPr>
              <a:t> let’s look at post-spray guidance. </a:t>
            </a:r>
            <a:r>
              <a:rPr lang="en-US" dirty="0" smtClean="0">
                <a:solidFill>
                  <a:srgbClr val="093678"/>
                </a:solidFill>
              </a:rPr>
              <a:t>As covered </a:t>
            </a:r>
            <a:r>
              <a:rPr lang="en-US" baseline="0" dirty="0" smtClean="0">
                <a:solidFill>
                  <a:srgbClr val="093678"/>
                </a:solidFill>
              </a:rPr>
              <a:t>earlier, r</a:t>
            </a:r>
            <a:r>
              <a:rPr lang="en-US" dirty="0" smtClean="0">
                <a:solidFill>
                  <a:srgbClr val="093678"/>
                </a:solidFill>
              </a:rPr>
              <a:t>e-entry time, also known as reoccupancy time, is the amount of time after spraying</a:t>
            </a:r>
            <a:r>
              <a:rPr lang="en-US" baseline="0" dirty="0" smtClean="0">
                <a:solidFill>
                  <a:srgbClr val="093678"/>
                </a:solidFill>
              </a:rPr>
              <a:t> </a:t>
            </a:r>
            <a:r>
              <a:rPr lang="en-US" dirty="0" smtClean="0">
                <a:solidFill>
                  <a:srgbClr val="093678"/>
                </a:solidFill>
              </a:rPr>
              <a:t>before allowing workers, homeowners, or occupants not in PPE to enter the spray area.  This time may vary depending on the SPF application, available ventilation and other variables.</a:t>
            </a:r>
          </a:p>
          <a:p>
            <a:r>
              <a:rPr lang="en-US" dirty="0" smtClean="0">
                <a:solidFill>
                  <a:srgbClr val="093678"/>
                </a:solidFill>
              </a:rPr>
              <a:t>For an interior two-component low pressure SPF application, some manufacturers</a:t>
            </a:r>
            <a:r>
              <a:rPr lang="en-US" baseline="0" dirty="0" smtClean="0">
                <a:solidFill>
                  <a:srgbClr val="093678"/>
                </a:solidFill>
              </a:rPr>
              <a:t> recommend </a:t>
            </a:r>
            <a:r>
              <a:rPr lang="en-US" dirty="0" smtClean="0">
                <a:solidFill>
                  <a:srgbClr val="093678"/>
                </a:solidFill>
              </a:rPr>
              <a:t>a re-entry time of one hour. Within a few minutes of application,</a:t>
            </a:r>
            <a:r>
              <a:rPr lang="en-US" baseline="0" dirty="0" smtClean="0">
                <a:solidFill>
                  <a:srgbClr val="093678"/>
                </a:solidFill>
              </a:rPr>
              <a:t> the foam will usually achieve a tack-free state and the surface may no longer be sticky. However, it may take up to an additional hour or more for the foam to sufficiently harden, or cure to a point that is safe for occupant re-entry. </a:t>
            </a:r>
            <a:endParaRPr lang="en-US" dirty="0" smtClean="0">
              <a:solidFill>
                <a:srgbClr val="093678"/>
              </a:solidFill>
            </a:endParaRPr>
          </a:p>
          <a:p>
            <a:r>
              <a:rPr lang="en-US" dirty="0" smtClean="0">
                <a:solidFill>
                  <a:srgbClr val="093678"/>
                </a:solidFill>
              </a:rPr>
              <a:t>Contact the product</a:t>
            </a:r>
            <a:r>
              <a:rPr lang="en-US" baseline="0" dirty="0" smtClean="0">
                <a:solidFill>
                  <a:srgbClr val="093678"/>
                </a:solidFill>
              </a:rPr>
              <a:t> manufacture</a:t>
            </a:r>
            <a:r>
              <a:rPr lang="en-US" dirty="0" smtClean="0">
                <a:solidFill>
                  <a:srgbClr val="093678"/>
                </a:solidFill>
              </a:rPr>
              <a:t>r</a:t>
            </a:r>
            <a:r>
              <a:rPr lang="en-US" baseline="0" dirty="0" smtClean="0">
                <a:solidFill>
                  <a:srgbClr val="093678"/>
                </a:solidFill>
              </a:rPr>
              <a:t> </a:t>
            </a:r>
            <a:r>
              <a:rPr lang="en-US" dirty="0" smtClean="0">
                <a:solidFill>
                  <a:srgbClr val="093678"/>
                </a:solidFill>
              </a:rPr>
              <a:t>for guidance on ventilation and re-entry time for </a:t>
            </a:r>
            <a:r>
              <a:rPr lang="en-US" baseline="0" dirty="0" smtClean="0">
                <a:solidFill>
                  <a:srgbClr val="093678"/>
                </a:solidFill>
              </a:rPr>
              <a:t>SPF product</a:t>
            </a:r>
            <a:r>
              <a:rPr lang="en-US" dirty="0" smtClean="0">
                <a:solidFill>
                  <a:srgbClr val="093678"/>
                </a:solidFill>
              </a:rPr>
              <a:t> you are using. Also, clean</a:t>
            </a:r>
            <a:r>
              <a:rPr lang="en-US" baseline="0" dirty="0" smtClean="0">
                <a:solidFill>
                  <a:srgbClr val="093678"/>
                </a:solidFill>
              </a:rPr>
              <a:t> the job site thoroughly before occupants return. </a:t>
            </a:r>
            <a:endParaRPr lang="en-US" dirty="0" smtClean="0">
              <a:solidFill>
                <a:srgbClr val="093678"/>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B122A5-39C7-4C44-83FE-A10B48A89C60}" type="slidenum">
              <a:rPr lang="en-US" smtClean="0">
                <a:latin typeface="Arial" charset="0"/>
              </a:rPr>
              <a:pPr>
                <a:def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93678"/>
                </a:solidFill>
              </a:rPr>
              <a:t>Narration:</a:t>
            </a:r>
          </a:p>
          <a:p>
            <a:r>
              <a:rPr lang="en-US" dirty="0" smtClean="0">
                <a:solidFill>
                  <a:srgbClr val="093678"/>
                </a:solidFill>
              </a:rPr>
              <a:t>Follow the manufacturer’s</a:t>
            </a:r>
            <a:r>
              <a:rPr lang="en-US" baseline="0" dirty="0" smtClean="0">
                <a:solidFill>
                  <a:srgbClr val="093678"/>
                </a:solidFill>
              </a:rPr>
              <a:t> </a:t>
            </a:r>
            <a:r>
              <a:rPr lang="en-US" dirty="0" smtClean="0">
                <a:solidFill>
                  <a:srgbClr val="093678"/>
                </a:solidFill>
              </a:rPr>
              <a:t>instructions when storing and handling low pressure SPF kits</a:t>
            </a:r>
            <a:r>
              <a:rPr lang="en-US" baseline="0" dirty="0" smtClean="0">
                <a:solidFill>
                  <a:srgbClr val="093678"/>
                </a:solidFill>
              </a:rPr>
              <a:t> or systems. </a:t>
            </a:r>
            <a:endParaRPr lang="en-US" dirty="0" smtClean="0">
              <a:solidFill>
                <a:srgbClr val="093678"/>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t>Avoid</a:t>
            </a:r>
            <a:r>
              <a:rPr lang="en-US" sz="1200" baseline="0" dirty="0" smtClean="0"/>
              <a:t> exposing p</a:t>
            </a:r>
            <a:r>
              <a:rPr lang="en-US" sz="1200" dirty="0" smtClean="0"/>
              <a:t>ressurized SPF chemicals contained in the cylinders or tanks</a:t>
            </a:r>
            <a:r>
              <a:rPr lang="en-US" sz="1200" baseline="0" dirty="0" smtClean="0"/>
              <a:t> </a:t>
            </a:r>
            <a:r>
              <a:rPr lang="en-US" sz="1200" dirty="0" smtClean="0"/>
              <a:t>to open flame or high temperatures because</a:t>
            </a:r>
            <a:r>
              <a:rPr lang="en-US" sz="1200" baseline="0" dirty="0" smtClean="0"/>
              <a:t> </a:t>
            </a:r>
            <a:r>
              <a:rPr lang="en-US" sz="1200" dirty="0" smtClean="0"/>
              <a:t>high heat could potentially</a:t>
            </a:r>
            <a:r>
              <a:rPr lang="en-US" sz="1200" baseline="0" dirty="0" smtClean="0"/>
              <a:t> </a:t>
            </a:r>
            <a:r>
              <a:rPr lang="en-US" sz="1200" dirty="0" smtClean="0"/>
              <a:t>lead to a container explosion.</a:t>
            </a:r>
            <a:r>
              <a:rPr lang="en-US" sz="1200" baseline="0" dirty="0" smtClean="0"/>
              <a:t> </a:t>
            </a:r>
            <a:r>
              <a:rPr lang="en-US" sz="1200" baseline="0" dirty="0" smtClean="0">
                <a:solidFill>
                  <a:srgbClr val="093678"/>
                </a:solidFill>
              </a:rPr>
              <a:t>Typically, s</a:t>
            </a:r>
            <a:r>
              <a:rPr lang="en-US" dirty="0" smtClean="0">
                <a:solidFill>
                  <a:srgbClr val="093678"/>
                </a:solidFill>
              </a:rPr>
              <a:t>torage</a:t>
            </a:r>
            <a:r>
              <a:rPr lang="en-US" baseline="0" dirty="0" smtClean="0">
                <a:solidFill>
                  <a:srgbClr val="093678"/>
                </a:solidFill>
              </a:rPr>
              <a:t> of SPF products in a cool dry location is suggested by product manufacturers. </a:t>
            </a:r>
            <a:endParaRPr lang="en-US" dirty="0" smtClean="0">
              <a:solidFill>
                <a:srgbClr val="093678"/>
              </a:solidFill>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7ACE5C-6F4E-46F6-A3BF-A2105B310CA2}" type="slidenum">
              <a:rPr lang="en-US" smtClean="0">
                <a:latin typeface="Arial" charset="0"/>
              </a:rPr>
              <a:pPr>
                <a:def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6C6E3C-8F92-47A0-A2E5-11CAB8B5DE92}" type="slidenum">
              <a:rPr lang="de-DE" smtClean="0">
                <a:latin typeface="Arial" charset="0"/>
              </a:rPr>
              <a:pPr>
                <a:defRPr/>
              </a:pPr>
              <a:t>15</a:t>
            </a:fld>
            <a:endParaRPr lang="de-DE" smtClean="0">
              <a:latin typeface="Arial" charset="0"/>
            </a:endParaRPr>
          </a:p>
        </p:txBody>
      </p:sp>
      <p:sp>
        <p:nvSpPr>
          <p:cNvPr id="43011"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3012"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n-US" i="0" dirty="0" smtClean="0"/>
              <a:t>Narration:</a:t>
            </a:r>
          </a:p>
          <a:p>
            <a:pPr eaLnBrk="1" hangingPunct="1"/>
            <a:r>
              <a:rPr lang="en-US" dirty="0" smtClean="0"/>
              <a:t>It is important to keep the</a:t>
            </a:r>
            <a:r>
              <a:rPr lang="en-US" baseline="0" dirty="0" smtClean="0"/>
              <a:t> work area clean and free of debris. B</a:t>
            </a:r>
            <a:r>
              <a:rPr lang="en-US" dirty="0" smtClean="0"/>
              <a:t>e aware of areas where falls could occur and take appropriate steps to reduce</a:t>
            </a:r>
            <a:r>
              <a:rPr lang="en-US" baseline="0" dirty="0" smtClean="0"/>
              <a:t> the </a:t>
            </a:r>
            <a:r>
              <a:rPr lang="en-US" dirty="0" smtClean="0"/>
              <a:t>hazards.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16FD12-CC9A-4450-AD62-50CA117ABDCA}" type="slidenum">
              <a:rPr lang="de-DE" smtClean="0">
                <a:latin typeface="Arial" charset="0"/>
              </a:rPr>
              <a:pPr>
                <a:defRPr/>
              </a:pPr>
              <a:t>16</a:t>
            </a:fld>
            <a:endParaRPr lang="de-DE" smtClean="0">
              <a:latin typeface="Arial" charset="0"/>
            </a:endParaRPr>
          </a:p>
        </p:txBody>
      </p:sp>
      <p:sp>
        <p:nvSpPr>
          <p:cNvPr id="45059"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5060"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n-US" dirty="0" smtClean="0"/>
              <a:t>Narration:</a:t>
            </a:r>
          </a:p>
          <a:p>
            <a:pPr eaLnBrk="1" hangingPunct="1"/>
            <a:r>
              <a:rPr lang="en-US" dirty="0" smtClean="0"/>
              <a:t>OSHA requires that SDSs for each chemical used at the jobsite be readily accessible to employees.  This is important for your reference and use by emergency personnel in case of an incident.  Know where to find the SDSs at your jobsite.  </a:t>
            </a:r>
          </a:p>
          <a:p>
            <a:pPr eaLnBrk="1" hangingPunct="1"/>
            <a:r>
              <a:rPr lang="en-US" dirty="0" smtClean="0"/>
              <a:t>In case of emergency, know the location of a first aid kit, emergency eye wash station or a portable eye wash bottle</a:t>
            </a:r>
            <a:r>
              <a:rPr lang="en-US" baseline="0" dirty="0" smtClean="0"/>
              <a:t> </a:t>
            </a:r>
            <a:r>
              <a:rPr lang="en-US" dirty="0" smtClean="0"/>
              <a:t>and fire extinguishers.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a:t>
            </a:r>
          </a:p>
          <a:p>
            <a:r>
              <a:rPr lang="en-US" dirty="0" smtClean="0"/>
              <a:t>In this unit, you learned about good safety practices</a:t>
            </a:r>
            <a:r>
              <a:rPr lang="en-US" baseline="0" dirty="0" smtClean="0"/>
              <a:t> which</a:t>
            </a:r>
            <a:r>
              <a:rPr lang="en-US" dirty="0" smtClean="0"/>
              <a:t> include:</a:t>
            </a:r>
          </a:p>
          <a:p>
            <a:pPr>
              <a:buFont typeface="Arial" pitchFamily="34" charset="0"/>
              <a:buChar char="•"/>
            </a:pPr>
            <a:r>
              <a:rPr lang="en-US" dirty="0" smtClean="0"/>
              <a:t> Planning ahead</a:t>
            </a:r>
          </a:p>
          <a:p>
            <a:pPr>
              <a:buFont typeface="Arial" pitchFamily="34" charset="0"/>
              <a:buChar char="•"/>
            </a:pPr>
            <a:r>
              <a:rPr lang="en-US" baseline="0" dirty="0" smtClean="0"/>
              <a:t> S</a:t>
            </a:r>
            <a:r>
              <a:rPr lang="en-US" dirty="0" smtClean="0"/>
              <a:t>ite preparation</a:t>
            </a:r>
          </a:p>
          <a:p>
            <a:pPr>
              <a:buFont typeface="Arial" pitchFamily="34" charset="0"/>
              <a:buChar char="•"/>
            </a:pPr>
            <a:r>
              <a:rPr lang="en-US" baseline="0" dirty="0" smtClean="0"/>
              <a:t> Using l</a:t>
            </a:r>
            <a:r>
              <a:rPr lang="en-US" dirty="0" smtClean="0"/>
              <a:t>ow</a:t>
            </a:r>
            <a:r>
              <a:rPr lang="en-US" baseline="0" dirty="0" smtClean="0"/>
              <a:t> pressure kits or systems</a:t>
            </a:r>
          </a:p>
          <a:p>
            <a:pPr>
              <a:buFont typeface="Arial" pitchFamily="34" charset="0"/>
              <a:buChar char="•"/>
            </a:pPr>
            <a:r>
              <a:rPr lang="en-US" baseline="0" dirty="0" smtClean="0"/>
              <a:t> </a:t>
            </a:r>
            <a:r>
              <a:rPr lang="en-US" dirty="0" smtClean="0"/>
              <a:t>Post-spray guidance</a:t>
            </a:r>
          </a:p>
          <a:p>
            <a:pPr>
              <a:buFont typeface="Arial" pitchFamily="34" charset="0"/>
              <a:buChar char="•"/>
            </a:pPr>
            <a:r>
              <a:rPr lang="en-US" baseline="0" dirty="0" smtClean="0"/>
              <a:t> </a:t>
            </a:r>
            <a:r>
              <a:rPr lang="en-US" dirty="0" smtClean="0"/>
              <a:t>and other site safety considerations</a:t>
            </a:r>
          </a:p>
          <a:p>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1E123F-2D7D-4853-888B-681BAEAB70D7}"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Narration: </a:t>
            </a:r>
          </a:p>
          <a:p>
            <a:pPr>
              <a:buFont typeface="Wingdings" pitchFamily="2" charset="2"/>
              <a:buNone/>
            </a:pPr>
            <a:r>
              <a:rPr lang="en-US" smtClean="0"/>
              <a:t>Let’s put your knowledge into action.</a:t>
            </a:r>
          </a:p>
          <a:p>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537421-3E42-463E-A612-42A1DC641743}"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ln/>
        </p:spPr>
        <p:txBody>
          <a:bodyPr/>
          <a:lstStyle/>
          <a:p>
            <a:pPr fontAlgn="auto">
              <a:defRPr/>
            </a:pPr>
            <a:r>
              <a:rPr lang="en-US" sz="1100" dirty="0" smtClean="0"/>
              <a:t>Which of the following is a topic to discuss when reviewing </a:t>
            </a:r>
            <a:r>
              <a:rPr lang="en-US" sz="1100" smtClean="0"/>
              <a:t>the safety </a:t>
            </a:r>
            <a:r>
              <a:rPr lang="en-US" sz="1100" dirty="0" smtClean="0"/>
              <a:t>plan with the homeowner or building manager and other workers? </a:t>
            </a:r>
          </a:p>
          <a:p>
            <a:pPr fontAlgn="auto">
              <a:defRPr/>
            </a:pPr>
            <a:endParaRPr lang="en-US" sz="1100" dirty="0" smtClean="0"/>
          </a:p>
          <a:p>
            <a:pPr marL="230749" indent="-230749" fontAlgn="auto">
              <a:buFont typeface="Arial"/>
              <a:buAutoNum type="alphaUcPeriod"/>
              <a:defRPr/>
            </a:pPr>
            <a:r>
              <a:rPr lang="en-US" sz="1100" dirty="0" smtClean="0"/>
              <a:t>Who will be on the job site?</a:t>
            </a:r>
          </a:p>
          <a:p>
            <a:pPr marL="230749" indent="-230749" fontAlgn="auto">
              <a:buFont typeface="Arial"/>
              <a:buAutoNum type="alphaUcPeriod"/>
              <a:defRPr/>
            </a:pPr>
            <a:r>
              <a:rPr lang="en-US" sz="1100" dirty="0" smtClean="0"/>
              <a:t>What safety measures will be taken?</a:t>
            </a:r>
          </a:p>
          <a:p>
            <a:pPr marL="230749" indent="-230749" fontAlgn="auto">
              <a:buFont typeface="Arial"/>
              <a:buAutoNum type="alphaUcPeriod"/>
              <a:defRPr/>
            </a:pPr>
            <a:r>
              <a:rPr lang="en-US" sz="1100" dirty="0" smtClean="0"/>
              <a:t>When does</a:t>
            </a:r>
            <a:r>
              <a:rPr lang="en-US" sz="1100" baseline="0" dirty="0" smtClean="0"/>
              <a:t> the product manufacturer recommend that </a:t>
            </a:r>
            <a:r>
              <a:rPr lang="en-US" sz="1100" dirty="0" smtClean="0"/>
              <a:t>homeowners or occupants can</a:t>
            </a:r>
            <a:r>
              <a:rPr lang="en-US" sz="1100" baseline="0" dirty="0" smtClean="0"/>
              <a:t> </a:t>
            </a:r>
            <a:r>
              <a:rPr lang="en-US" sz="1100" dirty="0" smtClean="0"/>
              <a:t>re-enter after spraying is completed?</a:t>
            </a:r>
          </a:p>
          <a:p>
            <a:pPr marL="230749" indent="-230749" fontAlgn="auto">
              <a:buFont typeface="Arial"/>
              <a:buAutoNum type="alphaUcPeriod"/>
              <a:defRPr/>
            </a:pPr>
            <a:r>
              <a:rPr lang="en-US" sz="1100" dirty="0" smtClean="0"/>
              <a:t>All of the above</a:t>
            </a:r>
          </a:p>
          <a:p>
            <a:pPr>
              <a:defRPr/>
            </a:pPr>
            <a:endParaRPr lang="en-US" sz="11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8EDC14-3454-409C-BA12-EA47463FFF31}" type="slidenum">
              <a:rPr lang="de-DE" smtClean="0">
                <a:latin typeface="Arial" charset="0"/>
              </a:rPr>
              <a:pPr>
                <a:defRPr/>
              </a:pPr>
              <a:t>19</a:t>
            </a:fld>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3C202-3B7B-C946-B25B-6673C6995B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a:ln/>
        </p:spPr>
        <p:txBody>
          <a:bodyPr/>
          <a:lstStyle/>
          <a:p>
            <a:pPr>
              <a:defRPr/>
            </a:pPr>
            <a:r>
              <a:rPr lang="en-US" sz="1100" dirty="0" smtClean="0"/>
              <a:t>The correct answer is D. </a:t>
            </a:r>
            <a:r>
              <a:rPr lang="en-US" sz="1100" u="sng" dirty="0" smtClean="0"/>
              <a:t>All of the above</a:t>
            </a:r>
            <a:r>
              <a:rPr lang="en-US" sz="1100" dirty="0" smtClean="0"/>
              <a:t> topics are important to discuss when reviewing the safety plan. </a:t>
            </a:r>
            <a:endParaRPr lang="en-US" sz="11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8EDC14-3454-409C-BA12-EA47463FFF31}" type="slidenum">
              <a:rPr lang="de-DE" smtClean="0">
                <a:latin typeface="Arial" charset="0"/>
              </a:rPr>
              <a:pPr>
                <a:defRPr/>
              </a:pPr>
              <a:t>20</a:t>
            </a:fld>
            <a:endParaRPr lang="de-DE"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How long should</a:t>
            </a:r>
            <a:r>
              <a:rPr lang="en-US" baseline="0" dirty="0" smtClean="0">
                <a:solidFill>
                  <a:schemeClr val="tx2"/>
                </a:solidFill>
              </a:rPr>
              <a:t> </a:t>
            </a:r>
            <a:r>
              <a:rPr lang="en-US" dirty="0" smtClean="0">
                <a:solidFill>
                  <a:schemeClr val="tx2"/>
                </a:solidFill>
              </a:rPr>
              <a:t>occupants typically wait before they can re-enter following an interior two-component low pressure SPF application?</a:t>
            </a:r>
          </a:p>
          <a:p>
            <a:pPr fontAlgn="auto">
              <a:defRPr/>
            </a:pPr>
            <a:endParaRPr lang="en-US" dirty="0" smtClean="0">
              <a:solidFill>
                <a:schemeClr val="tx2"/>
              </a:solidFill>
            </a:endParaRPr>
          </a:p>
          <a:p>
            <a:pPr marL="230749" indent="-230749" fontAlgn="auto">
              <a:buFont typeface="Arial"/>
              <a:buAutoNum type="alphaUcPeriod"/>
              <a:defRPr/>
            </a:pPr>
            <a:r>
              <a:rPr lang="en-US" dirty="0" smtClean="0">
                <a:solidFill>
                  <a:schemeClr val="tx2"/>
                </a:solidFill>
              </a:rPr>
              <a:t>until all of the foam dust has settled</a:t>
            </a:r>
          </a:p>
          <a:p>
            <a:pPr marL="230749" indent="-230749" fontAlgn="auto">
              <a:buFont typeface="Arial"/>
              <a:buAutoNum type="alphaUcPeriod"/>
              <a:defRPr/>
            </a:pPr>
            <a:r>
              <a:rPr lang="en-US" sz="1200" dirty="0" smtClean="0">
                <a:solidFill>
                  <a:srgbClr val="002060"/>
                </a:solidFill>
                <a:latin typeface="+mn-lt"/>
              </a:rPr>
              <a:t>consult the manufacturer since re-entry time can vary (some manufacturers recommend a one hour re-entry time)</a:t>
            </a:r>
            <a:endParaRPr lang="en-US" sz="1200" dirty="0" smtClean="0">
              <a:solidFill>
                <a:schemeClr val="tx2"/>
              </a:solidFill>
              <a:latin typeface="+mn-lt"/>
            </a:endParaRPr>
          </a:p>
          <a:p>
            <a:pPr marL="230749" indent="-230749" fontAlgn="auto">
              <a:buFont typeface="Arial"/>
              <a:buAutoNum type="alphaUcPeriod"/>
              <a:defRPr/>
            </a:pPr>
            <a:r>
              <a:rPr lang="en-US" dirty="0" smtClean="0">
                <a:solidFill>
                  <a:schemeClr val="tx2"/>
                </a:solidFill>
              </a:rPr>
              <a:t>one week</a:t>
            </a:r>
          </a:p>
          <a:p>
            <a:pPr marL="230749" indent="-230749" fontAlgn="auto">
              <a:buFont typeface="Arial"/>
              <a:buAutoNum type="alphaUcPeriod"/>
              <a:defRPr/>
            </a:pPr>
            <a:r>
              <a:rPr lang="en-US" dirty="0" smtClean="0">
                <a:solidFill>
                  <a:schemeClr val="tx2"/>
                </a:solidFill>
              </a:rPr>
              <a:t>48 hours</a:t>
            </a:r>
          </a:p>
          <a:p>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21</a:t>
            </a:fld>
            <a:endParaRPr lang="de-DE"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correct answer is B.  </a:t>
            </a:r>
            <a:r>
              <a:rPr lang="en-US" u="sng" dirty="0" smtClean="0"/>
              <a:t>Consult the product manufacturer</a:t>
            </a:r>
            <a:r>
              <a:rPr lang="en-US" dirty="0" smtClean="0"/>
              <a:t> for guidance on when to allow occupants to re-enter following an interior two-comp</a:t>
            </a:r>
            <a:r>
              <a:rPr lang="en-US" baseline="0" dirty="0" smtClean="0">
                <a:latin typeface="+mn-lt"/>
              </a:rPr>
              <a:t>onent </a:t>
            </a:r>
            <a:r>
              <a:rPr lang="en-US" dirty="0" smtClean="0">
                <a:latin typeface="+mn-lt"/>
              </a:rPr>
              <a:t>low</a:t>
            </a:r>
            <a:r>
              <a:rPr lang="en-US" baseline="0" dirty="0" smtClean="0">
                <a:latin typeface="+mn-lt"/>
              </a:rPr>
              <a:t> </a:t>
            </a:r>
            <a:r>
              <a:rPr lang="en-US" dirty="0" smtClean="0">
                <a:latin typeface="+mn-lt"/>
              </a:rPr>
              <a:t>pressure SPF application. </a:t>
            </a:r>
            <a:r>
              <a:rPr lang="en-US" u="sng" dirty="0" smtClean="0">
                <a:latin typeface="+mn-lt"/>
              </a:rPr>
              <a:t>Although</a:t>
            </a:r>
            <a:r>
              <a:rPr lang="en-US" u="sng" baseline="0" dirty="0" smtClean="0">
                <a:latin typeface="+mn-lt"/>
              </a:rPr>
              <a:t> re-entry time can vary depending on a number of factors, some manufacturers recommend a </a:t>
            </a:r>
            <a:r>
              <a:rPr lang="en-US" u="sng" baseline="0" smtClean="0">
                <a:latin typeface="+mn-lt"/>
              </a:rPr>
              <a:t>one hour re-entry time. </a:t>
            </a:r>
            <a:endParaRPr lang="en-US" u="sng" dirty="0" smtClean="0">
              <a:latin typeface="+mn-lt"/>
            </a:endParaRP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22</a:t>
            </a:fld>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_____________ is an example of how to prepare the spray area before applying of two-component low pressure SPF. </a:t>
            </a:r>
          </a:p>
          <a:p>
            <a:pPr fontAlgn="auto">
              <a:defRPr/>
            </a:pPr>
            <a:endParaRPr lang="en-US" dirty="0" smtClean="0">
              <a:solidFill>
                <a:schemeClr val="tx2"/>
              </a:solidFill>
            </a:endParaRPr>
          </a:p>
          <a:p>
            <a:pPr marL="230749" indent="-230749" fontAlgn="auto">
              <a:buFont typeface="Arial"/>
              <a:buAutoNum type="alphaUcPeriod"/>
              <a:defRPr/>
            </a:pPr>
            <a:r>
              <a:rPr lang="en-US" dirty="0" smtClean="0">
                <a:solidFill>
                  <a:schemeClr val="tx2"/>
                </a:solidFill>
              </a:rPr>
              <a:t>Applying engineering controls, such as containment and ventilation</a:t>
            </a:r>
          </a:p>
          <a:p>
            <a:pPr marL="230749" indent="-230749" fontAlgn="auto">
              <a:buFont typeface="Arial"/>
              <a:buAutoNum type="alphaUcPeriod"/>
              <a:defRPr/>
            </a:pPr>
            <a:r>
              <a:rPr lang="en-US" dirty="0" smtClean="0">
                <a:solidFill>
                  <a:schemeClr val="tx2"/>
                </a:solidFill>
              </a:rPr>
              <a:t>Shutting off ignition sources </a:t>
            </a:r>
          </a:p>
          <a:p>
            <a:pPr marL="230749" indent="-230749" fontAlgn="auto">
              <a:buFont typeface="Arial"/>
              <a:buAutoNum type="alphaUcPeriod"/>
              <a:defRPr/>
            </a:pPr>
            <a:r>
              <a:rPr lang="en-US" dirty="0" smtClean="0">
                <a:solidFill>
                  <a:schemeClr val="tx2"/>
                </a:solidFill>
              </a:rPr>
              <a:t>Protecting surfaces from potential overspray.</a:t>
            </a:r>
          </a:p>
          <a:p>
            <a:pPr marL="230749" indent="-230749" fontAlgn="auto">
              <a:buFont typeface="Arial"/>
              <a:buAutoNum type="alphaUcPeriod"/>
              <a:defRPr/>
            </a:pPr>
            <a:r>
              <a:rPr lang="en-US" dirty="0" smtClean="0">
                <a:solidFill>
                  <a:schemeClr val="tx2"/>
                </a:solidFill>
              </a:rPr>
              <a:t>All of the above</a:t>
            </a:r>
          </a:p>
          <a:p>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23</a:t>
            </a:fld>
            <a:endParaRPr lang="de-DE"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solidFill>
                  <a:schemeClr val="tx2"/>
                </a:solidFill>
              </a:rPr>
              <a:t>The correct answer is D. </a:t>
            </a:r>
            <a:r>
              <a:rPr lang="en-US" u="sng" dirty="0" smtClean="0">
                <a:solidFill>
                  <a:schemeClr val="tx2"/>
                </a:solidFill>
              </a:rPr>
              <a:t>All of the above </a:t>
            </a:r>
            <a:r>
              <a:rPr lang="en-US" dirty="0" smtClean="0">
                <a:solidFill>
                  <a:schemeClr val="tx2"/>
                </a:solidFill>
              </a:rPr>
              <a:t>are examples of how to prepare the spray area before applying two-component low pressure SPF. </a:t>
            </a:r>
            <a:endParaRPr lang="en-US" u="sng"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E1D7D-554C-4C5C-A4DC-F1983EB45AF6}" type="slidenum">
              <a:rPr lang="de-DE" smtClean="0">
                <a:latin typeface="Arial" charset="0"/>
              </a:rPr>
              <a:pPr>
                <a:defRPr/>
              </a:pPr>
              <a:t>24</a:t>
            </a:fld>
            <a:endParaRPr lang="de-DE"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pPr>
              <a:buFont typeface="Wingdings" pitchFamily="2" charset="2"/>
              <a:buNone/>
            </a:pPr>
            <a:r>
              <a:rPr lang="en-US" dirty="0" smtClean="0"/>
              <a:t>You have completed Unit  8.</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94A774-EAC1-4A78-B1A2-988E18BC779A}" type="slidenum">
              <a:rPr lang="de-DE" smtClean="0">
                <a:latin typeface="Arial" charset="0"/>
                <a:cs typeface="Arial" charset="0"/>
              </a:rPr>
              <a:pPr/>
              <a:t>25</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r>
              <a:rPr lang="en-US" dirty="0" smtClean="0"/>
              <a:t>In this unit, you will learn about good safety practices to consider</a:t>
            </a:r>
            <a:r>
              <a:rPr lang="en-US" baseline="0" dirty="0" smtClean="0"/>
              <a:t> when using two-component low pressure</a:t>
            </a:r>
            <a:r>
              <a:rPr lang="en-US" dirty="0" smtClean="0"/>
              <a:t> including:</a:t>
            </a:r>
          </a:p>
          <a:p>
            <a:pPr>
              <a:buFont typeface="Arial" pitchFamily="34" charset="0"/>
              <a:buChar char="•"/>
            </a:pPr>
            <a:r>
              <a:rPr lang="en-US" dirty="0" smtClean="0"/>
              <a:t> Planning ahead</a:t>
            </a:r>
          </a:p>
          <a:p>
            <a:pPr>
              <a:buFont typeface="Arial" pitchFamily="34" charset="0"/>
              <a:buChar char="•"/>
            </a:pPr>
            <a:r>
              <a:rPr lang="en-US" baseline="0" dirty="0" smtClean="0"/>
              <a:t> S</a:t>
            </a:r>
            <a:r>
              <a:rPr lang="en-US" dirty="0" smtClean="0"/>
              <a:t>ite preparation</a:t>
            </a:r>
          </a:p>
          <a:p>
            <a:pPr>
              <a:buFont typeface="Arial" pitchFamily="34" charset="0"/>
              <a:buChar char="•"/>
            </a:pPr>
            <a:r>
              <a:rPr lang="en-US" baseline="0" dirty="0" smtClean="0"/>
              <a:t> Using l</a:t>
            </a:r>
            <a:r>
              <a:rPr lang="en-US" dirty="0" smtClean="0"/>
              <a:t>ow</a:t>
            </a:r>
            <a:r>
              <a:rPr lang="en-US" baseline="0" dirty="0" smtClean="0"/>
              <a:t> pressure kits or systems</a:t>
            </a:r>
          </a:p>
          <a:p>
            <a:pPr>
              <a:buFont typeface="Arial" pitchFamily="34" charset="0"/>
              <a:buChar char="•"/>
            </a:pPr>
            <a:r>
              <a:rPr lang="en-US" baseline="0" dirty="0" smtClean="0"/>
              <a:t> </a:t>
            </a:r>
            <a:r>
              <a:rPr lang="en-US" dirty="0" smtClean="0"/>
              <a:t>Post-spray guidance</a:t>
            </a:r>
          </a:p>
          <a:p>
            <a:pPr>
              <a:buFont typeface="Arial" pitchFamily="34" charset="0"/>
              <a:buChar char="•"/>
            </a:pPr>
            <a:r>
              <a:rPr lang="en-US" baseline="0" dirty="0" smtClean="0"/>
              <a:t> </a:t>
            </a:r>
            <a:r>
              <a:rPr lang="en-US" dirty="0" smtClean="0"/>
              <a:t>and site safety</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21032C-8BEA-45CF-89AC-ED3154B5F177}"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lgn="l">
              <a:buSzPct val="70000"/>
              <a:buFont typeface="Wingdings" pitchFamily="2" charset="2"/>
              <a:buNone/>
            </a:pPr>
            <a:r>
              <a:rPr lang="en-US" dirty="0" smtClean="0"/>
              <a:t>Narration:</a:t>
            </a:r>
          </a:p>
          <a:p>
            <a:pPr lvl="1" algn="l">
              <a:buSzPct val="70000"/>
              <a:buFont typeface="Wingdings" pitchFamily="2" charset="2"/>
              <a:buNone/>
            </a:pPr>
            <a:r>
              <a:rPr lang="en-US" sz="1200" u="sng" dirty="0" smtClean="0"/>
              <a:t>Before</a:t>
            </a:r>
            <a:r>
              <a:rPr lang="en-US" sz="1200" dirty="0" smtClean="0"/>
              <a:t> work begins, planning</a:t>
            </a:r>
            <a:r>
              <a:rPr lang="en-US" sz="1200" baseline="0" dirty="0" smtClean="0"/>
              <a:t> ahead is critical. H</a:t>
            </a:r>
            <a:r>
              <a:rPr lang="en-US" sz="1200" dirty="0" smtClean="0"/>
              <a:t>ere</a:t>
            </a:r>
            <a:r>
              <a:rPr lang="en-US" sz="1200" baseline="0" dirty="0" smtClean="0"/>
              <a:t> are some important considerations:</a:t>
            </a:r>
          </a:p>
          <a:p>
            <a:pPr lvl="1" algn="l">
              <a:buSzPct val="70000"/>
              <a:buFont typeface="Arial" pitchFamily="34" charset="0"/>
              <a:buChar char="•"/>
            </a:pPr>
            <a:r>
              <a:rPr lang="en-US" sz="1200" baseline="0" dirty="0" smtClean="0">
                <a:solidFill>
                  <a:srgbClr val="002060"/>
                </a:solidFill>
              </a:rPr>
              <a:t> </a:t>
            </a:r>
            <a:r>
              <a:rPr lang="en-US" sz="1200" dirty="0" smtClean="0">
                <a:solidFill>
                  <a:srgbClr val="002060"/>
                </a:solidFill>
              </a:rPr>
              <a:t>Review the Hazard Communications program including Safety Data Sheets, product labels and instructions.</a:t>
            </a:r>
            <a:endParaRPr lang="en-US" sz="1200" strike="sngStrike" dirty="0" smtClean="0">
              <a:solidFill>
                <a:srgbClr val="002060"/>
              </a:solidFill>
            </a:endParaRPr>
          </a:p>
          <a:p>
            <a:pPr lvl="1" algn="l">
              <a:buSzPct val="70000"/>
              <a:buFont typeface="Arial" pitchFamily="34" charset="0"/>
              <a:buChar char="•"/>
            </a:pPr>
            <a:r>
              <a:rPr lang="en-US" sz="1200" strike="noStrike" baseline="0" dirty="0" smtClean="0">
                <a:solidFill>
                  <a:srgbClr val="002060"/>
                </a:solidFill>
              </a:rPr>
              <a:t> </a:t>
            </a:r>
            <a:r>
              <a:rPr lang="en-US" sz="1200" dirty="0" smtClean="0">
                <a:solidFill>
                  <a:srgbClr val="002060"/>
                </a:solidFill>
              </a:rPr>
              <a:t>Inspect the low</a:t>
            </a:r>
            <a:r>
              <a:rPr lang="en-US" sz="1200" baseline="0" dirty="0" smtClean="0">
                <a:solidFill>
                  <a:srgbClr val="002060"/>
                </a:solidFill>
              </a:rPr>
              <a:t> </a:t>
            </a:r>
            <a:r>
              <a:rPr lang="en-US" sz="1200" dirty="0" smtClean="0">
                <a:solidFill>
                  <a:srgbClr val="002060"/>
                </a:solidFill>
              </a:rPr>
              <a:t>pressure SPF kit or system. Check that contents are complete and undamaged. </a:t>
            </a:r>
          </a:p>
          <a:p>
            <a:pPr lvl="1" algn="l">
              <a:buSzPct val="70000"/>
              <a:buFont typeface="Arial" pitchFamily="34" charset="0"/>
              <a:buChar char="•"/>
            </a:pPr>
            <a:r>
              <a:rPr lang="en-US" sz="1200" dirty="0" smtClean="0">
                <a:solidFill>
                  <a:srgbClr val="002060"/>
                </a:solidFill>
              </a:rPr>
              <a:t> Plan</a:t>
            </a:r>
            <a:r>
              <a:rPr lang="en-US" sz="1200" baseline="0" dirty="0" smtClean="0">
                <a:solidFill>
                  <a:srgbClr val="002060"/>
                </a:solidFill>
              </a:rPr>
              <a:t> engineering controls, such as containment and ventilation, as discussed in Unit 7. </a:t>
            </a:r>
            <a:endParaRPr lang="en-US" sz="1200" dirty="0" smtClean="0">
              <a:solidFill>
                <a:srgbClr val="002060"/>
              </a:solidFill>
            </a:endParaRPr>
          </a:p>
          <a:p>
            <a:pPr lvl="1" algn="l">
              <a:buSzPct val="70000"/>
              <a:buFont typeface="Arial" pitchFamily="34" charset="0"/>
              <a:buChar char="•"/>
            </a:pPr>
            <a:r>
              <a:rPr lang="en-US" sz="1200" baseline="0" dirty="0" smtClean="0">
                <a:solidFill>
                  <a:srgbClr val="002060"/>
                </a:solidFill>
              </a:rPr>
              <a:t> and </a:t>
            </a:r>
            <a:r>
              <a:rPr lang="en-US" sz="1200" dirty="0" smtClean="0">
                <a:solidFill>
                  <a:srgbClr val="002060"/>
                </a:solidFill>
              </a:rPr>
              <a:t>have personal protective equipment ready for the job as described in the SDS.</a:t>
            </a:r>
            <a:r>
              <a:rPr lang="en-US" sz="1200" baseline="0" dirty="0" smtClean="0">
                <a:solidFill>
                  <a:srgbClr val="002060"/>
                </a:solidFill>
              </a:rPr>
              <a:t> More information about PPE will be covered in Unit 9. </a:t>
            </a:r>
            <a:endParaRPr lang="en-US" sz="1200" b="0" i="1" dirty="0" smtClean="0">
              <a:solidFill>
                <a:srgbClr val="002060"/>
              </a:solidFill>
            </a:endParaRPr>
          </a:p>
          <a:p>
            <a:pPr lvl="1">
              <a:buSzPct val="70000"/>
              <a:buFont typeface="Wingdings" pitchFamily="2" charset="2"/>
              <a:buNone/>
            </a:pPr>
            <a:endParaRPr lang="en-US" baseline="0" dirty="0" smtClean="0"/>
          </a:p>
          <a:p>
            <a:pPr lvl="1">
              <a:buSzPct val="70000"/>
              <a:buFont typeface="Wingdings" pitchFamily="2" charset="2"/>
              <a:buNone/>
            </a:pPr>
            <a:endParaRPr lang="en-US" baseline="0" dirty="0" smtClean="0"/>
          </a:p>
          <a:p>
            <a:pPr lvl="1">
              <a:buSzPct val="70000"/>
              <a:buFont typeface="Wingdings" pitchFamily="2" charset="2"/>
              <a:buNone/>
            </a:pPr>
            <a:endParaRPr lang="en-US" dirty="0" smtClean="0"/>
          </a:p>
          <a:p>
            <a:pPr lvl="1">
              <a:buSzPct val="70000"/>
              <a:buFont typeface="Wingdings" pitchFamily="2" charset="2"/>
              <a:buNone/>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u="none" dirty="0" smtClean="0"/>
              <a:t>Narration:</a:t>
            </a:r>
          </a:p>
          <a:p>
            <a:pPr lvl="1">
              <a:buSzPct val="70000"/>
              <a:buFont typeface="Arial" pitchFamily="34" charset="0"/>
              <a:buNone/>
            </a:pPr>
            <a:r>
              <a:rPr lang="en-US" u="none" dirty="0" smtClean="0"/>
              <a:t>As part of your planning</a:t>
            </a:r>
            <a:r>
              <a:rPr lang="en-US" dirty="0" smtClean="0"/>
              <a:t>,</a:t>
            </a:r>
            <a:r>
              <a:rPr lang="en-US" baseline="0" dirty="0" smtClean="0"/>
              <a:t> prepare a detailed safety plan and review it </a:t>
            </a:r>
            <a:r>
              <a:rPr lang="en-US" dirty="0" smtClean="0"/>
              <a:t>with the homeowner</a:t>
            </a:r>
            <a:r>
              <a:rPr lang="en-US" baseline="0" dirty="0" smtClean="0"/>
              <a:t> </a:t>
            </a:r>
            <a:r>
              <a:rPr lang="en-US" dirty="0" smtClean="0"/>
              <a:t>or building manager and other workers. Discuss topics</a:t>
            </a:r>
            <a:r>
              <a:rPr lang="en-US" baseline="0" dirty="0" smtClean="0"/>
              <a:t> like the following:</a:t>
            </a:r>
          </a:p>
          <a:p>
            <a:pPr lvl="1">
              <a:buSzPct val="70000"/>
              <a:buFont typeface="Arial" pitchFamily="34" charset="0"/>
              <a:buChar char="•"/>
            </a:pPr>
            <a:r>
              <a:rPr lang="en-US" sz="1200" baseline="0" dirty="0" smtClean="0">
                <a:solidFill>
                  <a:srgbClr val="002060"/>
                </a:solidFill>
              </a:rPr>
              <a:t> F</a:t>
            </a:r>
            <a:r>
              <a:rPr lang="en-US" sz="1200" dirty="0" smtClean="0">
                <a:solidFill>
                  <a:srgbClr val="002060"/>
                </a:solidFill>
              </a:rPr>
              <a:t>actors such as size of the job, whether it is outdoors or inside, ventilation options, and</a:t>
            </a:r>
            <a:r>
              <a:rPr lang="en-US" sz="1200" baseline="0" dirty="0" smtClean="0">
                <a:solidFill>
                  <a:srgbClr val="002060"/>
                </a:solidFill>
              </a:rPr>
              <a:t> </a:t>
            </a:r>
            <a:r>
              <a:rPr lang="en-US" sz="1200" dirty="0" smtClean="0">
                <a:solidFill>
                  <a:srgbClr val="002060"/>
                </a:solidFill>
              </a:rPr>
              <a:t>any</a:t>
            </a:r>
            <a:r>
              <a:rPr lang="en-US" sz="1200" baseline="0" dirty="0" smtClean="0">
                <a:solidFill>
                  <a:srgbClr val="002060"/>
                </a:solidFill>
              </a:rPr>
              <a:t> </a:t>
            </a:r>
            <a:r>
              <a:rPr lang="en-US" sz="1200" dirty="0" smtClean="0">
                <a:solidFill>
                  <a:srgbClr val="002060"/>
                </a:solidFill>
              </a:rPr>
              <a:t>potential hazard</a:t>
            </a:r>
            <a:r>
              <a:rPr lang="en-US" sz="1200" baseline="0" dirty="0" smtClean="0">
                <a:solidFill>
                  <a:srgbClr val="002060"/>
                </a:solidFill>
              </a:rPr>
              <a:t> </a:t>
            </a:r>
            <a:r>
              <a:rPr lang="en-US" sz="1200" dirty="0" smtClean="0">
                <a:solidFill>
                  <a:srgbClr val="002060"/>
                </a:solidFill>
              </a:rPr>
              <a:t>associated</a:t>
            </a:r>
            <a:r>
              <a:rPr lang="en-US" sz="1200" baseline="0" dirty="0" smtClean="0">
                <a:solidFill>
                  <a:srgbClr val="002060"/>
                </a:solidFill>
              </a:rPr>
              <a:t> with SPF application</a:t>
            </a:r>
            <a:r>
              <a:rPr lang="en-US" sz="1200" dirty="0" smtClean="0">
                <a:solidFill>
                  <a:srgbClr val="002060"/>
                </a:solidFill>
              </a:rPr>
              <a:t>.</a:t>
            </a:r>
          </a:p>
          <a:p>
            <a:pPr lvl="1">
              <a:buSzPct val="70000"/>
              <a:buFont typeface="Arial" pitchFamily="34" charset="0"/>
              <a:buChar char="•"/>
            </a:pPr>
            <a:r>
              <a:rPr lang="en-US" sz="1200" baseline="0" dirty="0" smtClean="0">
                <a:solidFill>
                  <a:srgbClr val="002060"/>
                </a:solidFill>
              </a:rPr>
              <a:t> Consider w</a:t>
            </a:r>
            <a:r>
              <a:rPr lang="en-US" sz="1200" dirty="0" smtClean="0">
                <a:solidFill>
                  <a:srgbClr val="002060"/>
                </a:solidFill>
              </a:rPr>
              <a:t>ho will be on the job site. Keep unprotected</a:t>
            </a:r>
            <a:r>
              <a:rPr lang="en-US" sz="1200" baseline="0" dirty="0" smtClean="0">
                <a:solidFill>
                  <a:srgbClr val="002060"/>
                </a:solidFill>
              </a:rPr>
              <a:t> occupants and workers away from the spray area. </a:t>
            </a:r>
            <a:endParaRPr lang="en-US" sz="1200" strike="sngStrike" dirty="0" smtClean="0">
              <a:solidFill>
                <a:srgbClr val="002060"/>
              </a:solidFill>
            </a:endParaRPr>
          </a:p>
          <a:p>
            <a:pPr lvl="1">
              <a:buSzPct val="70000"/>
              <a:buFont typeface="Arial" pitchFamily="34" charset="0"/>
              <a:buChar char="•"/>
            </a:pPr>
            <a:r>
              <a:rPr lang="en-US" sz="1200" strike="noStrike" baseline="0" dirty="0" smtClean="0">
                <a:solidFill>
                  <a:srgbClr val="002060"/>
                </a:solidFill>
              </a:rPr>
              <a:t> What </a:t>
            </a:r>
            <a:r>
              <a:rPr lang="en-US" sz="1200" dirty="0" smtClean="0">
                <a:solidFill>
                  <a:srgbClr val="002060"/>
                </a:solidFill>
              </a:rPr>
              <a:t>safety measures will be taken?</a:t>
            </a:r>
            <a:r>
              <a:rPr lang="en-US" sz="1200" baseline="0" dirty="0" smtClean="0">
                <a:solidFill>
                  <a:srgbClr val="002060"/>
                </a:solidFill>
              </a:rPr>
              <a:t> Where will the Safety Data Sheets be located at the job site? What are the cleanup plans? </a:t>
            </a:r>
          </a:p>
          <a:p>
            <a:pPr lvl="1">
              <a:buSzPct val="70000"/>
              <a:buFont typeface="Arial" pitchFamily="34" charset="0"/>
              <a:buChar char="•"/>
            </a:pPr>
            <a:r>
              <a:rPr lang="en-US" sz="1200" dirty="0" smtClean="0">
                <a:solidFill>
                  <a:srgbClr val="002060"/>
                </a:solidFill>
              </a:rPr>
              <a:t> When the product manufacturer recommends</a:t>
            </a:r>
            <a:r>
              <a:rPr lang="en-US" sz="1200" baseline="0" dirty="0" smtClean="0">
                <a:solidFill>
                  <a:srgbClr val="002060"/>
                </a:solidFill>
              </a:rPr>
              <a:t> that </a:t>
            </a:r>
            <a:r>
              <a:rPr lang="en-US" sz="1200" dirty="0" smtClean="0">
                <a:solidFill>
                  <a:srgbClr val="002060"/>
                </a:solidFill>
              </a:rPr>
              <a:t>homeowners or occupants can re-enter after spraying is completed</a:t>
            </a:r>
            <a:r>
              <a:rPr lang="en-US" sz="1200" baseline="0" dirty="0" smtClean="0">
                <a:solidFill>
                  <a:srgbClr val="002060"/>
                </a:solidFill>
              </a:rPr>
              <a:t>.</a:t>
            </a:r>
            <a:endParaRPr lang="en-US" sz="1200" dirty="0" smtClean="0">
              <a:solidFill>
                <a:srgbClr val="002060"/>
              </a:solidFill>
            </a:endParaRPr>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dirty="0" smtClean="0"/>
              <a:t>Narration:</a:t>
            </a:r>
          </a:p>
          <a:p>
            <a:pPr lvl="1">
              <a:buSzPct val="70000"/>
              <a:buFont typeface="Wingdings" pitchFamily="2" charset="2"/>
              <a:buNone/>
            </a:pPr>
            <a:r>
              <a:rPr lang="en-US" u="none" dirty="0" smtClean="0"/>
              <a:t>As part of the safety</a:t>
            </a:r>
            <a:r>
              <a:rPr lang="en-US" u="none" baseline="0" dirty="0" smtClean="0"/>
              <a:t> planning discussion, discuss the product manufacturer’s recommended re-entry time after spraying. </a:t>
            </a:r>
            <a:endParaRPr lang="en-US" sz="2400" u="none" baseline="0" dirty="0" smtClean="0"/>
          </a:p>
          <a:p>
            <a:pPr lvl="1">
              <a:buSzPct val="70000"/>
              <a:buFont typeface="Wingdings" pitchFamily="2" charset="2"/>
              <a:buNone/>
            </a:pPr>
            <a:r>
              <a:rPr lang="en-US" sz="1200" dirty="0" smtClean="0"/>
              <a:t>Re-entry</a:t>
            </a:r>
            <a:r>
              <a:rPr lang="en-US" sz="1200" baseline="0" dirty="0" smtClean="0"/>
              <a:t> time</a:t>
            </a:r>
            <a:r>
              <a:rPr lang="en-US" sz="1200" dirty="0" smtClean="0"/>
              <a:t> can vary depending on the SPF type, the amount of foam applied per volume of space, ventilation,</a:t>
            </a:r>
            <a:r>
              <a:rPr lang="en-US" sz="1200" baseline="0" dirty="0" smtClean="0"/>
              <a:t> </a:t>
            </a:r>
            <a:r>
              <a:rPr lang="en-US" sz="1200" dirty="0" smtClean="0"/>
              <a:t>temperature, humidity and other variables. </a:t>
            </a:r>
          </a:p>
          <a:p>
            <a:pPr lvl="1">
              <a:buSzPct val="70000"/>
              <a:buFont typeface="Wingdings" pitchFamily="2" charset="2"/>
              <a:buNone/>
            </a:pPr>
            <a:r>
              <a:rPr lang="en-US" sz="1200" dirty="0" smtClean="0"/>
              <a:t>For an interior application using two-component low pressure SPF, some manufacturers recommend a one hour re-entry time.</a:t>
            </a:r>
            <a:endParaRPr lang="en-US" sz="1200" dirty="0" smtClean="0">
              <a:solidFill>
                <a:srgbClr val="002060"/>
              </a:solidFill>
            </a:endParaRPr>
          </a:p>
          <a:p>
            <a:pPr lvl="1">
              <a:buSzPct val="70000"/>
              <a:buFont typeface="Wingdings" pitchFamily="2" charset="2"/>
              <a:buNone/>
            </a:pPr>
            <a:endParaRPr lang="en-US" u="none" baseline="0" dirty="0" smtClean="0"/>
          </a:p>
          <a:p>
            <a:pPr lvl="1">
              <a:buSzPct val="70000"/>
              <a:buFont typeface="Wingdings" pitchFamily="2" charset="2"/>
              <a:buNone/>
            </a:pPr>
            <a:endParaRPr lang="en-US" u="none" baseline="0" dirty="0" smtClean="0"/>
          </a:p>
          <a:p>
            <a:pPr lvl="1">
              <a:buSzPct val="70000"/>
              <a:buFont typeface="Wingdings" pitchFamily="2" charset="2"/>
              <a:buNone/>
            </a:pPr>
            <a:endParaRPr lang="en-US" dirty="0" smtClean="0"/>
          </a:p>
          <a:p>
            <a:pPr lvl="1">
              <a:buSzPct val="70000"/>
              <a:buFont typeface="Wingdings" pitchFamily="2" charset="2"/>
              <a:buNone/>
            </a:pPr>
            <a:endParaRPr lang="en-US" dirty="0" smtClean="0"/>
          </a:p>
          <a:p>
            <a:pPr lvl="1">
              <a:buSzPct val="70000"/>
              <a:buFont typeface="Wingdings" pitchFamily="2" charset="2"/>
              <a:buNone/>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Narration:</a:t>
            </a:r>
          </a:p>
          <a:p>
            <a:pPr>
              <a:defRPr/>
            </a:pPr>
            <a:r>
              <a:rPr lang="en-US" dirty="0" smtClean="0"/>
              <a:t>This table explains some of the steps you may want to take when preparing the site for a low pressure SPF application.</a:t>
            </a:r>
          </a:p>
          <a:p>
            <a:pPr>
              <a:defRPr/>
            </a:pPr>
            <a:r>
              <a:rPr lang="en-US" dirty="0" smtClean="0"/>
              <a:t>As reviewed in Unit 7, plan to use</a:t>
            </a:r>
            <a:r>
              <a:rPr lang="en-US" baseline="0" dirty="0" smtClean="0"/>
              <a:t> Engineering Controls, such as containing the work area and planning good ventilation.</a:t>
            </a:r>
          </a:p>
          <a:p>
            <a:pPr>
              <a:defRPr/>
            </a:pPr>
            <a:r>
              <a:rPr lang="en-US" dirty="0" smtClean="0"/>
              <a:t>Warning signs and caution</a:t>
            </a:r>
            <a:r>
              <a:rPr lang="en-US" baseline="0" dirty="0" smtClean="0"/>
              <a:t> tape </a:t>
            </a:r>
            <a:r>
              <a:rPr lang="en-US" dirty="0" smtClean="0"/>
              <a:t>can be helpful in communicating site restrictions to workers not in PPE.</a:t>
            </a:r>
          </a:p>
          <a:p>
            <a:pPr>
              <a:defRPr/>
            </a:pPr>
            <a:r>
              <a:rPr lang="en-US" dirty="0" smtClean="0"/>
              <a:t>Evaluate the HVAC system to determine of it should</a:t>
            </a:r>
            <a:r>
              <a:rPr lang="en-US" baseline="0" dirty="0" smtClean="0"/>
              <a:t> be turned off. Consider </a:t>
            </a:r>
            <a:r>
              <a:rPr lang="en-US" dirty="0" smtClean="0"/>
              <a:t>sealing</a:t>
            </a:r>
            <a:r>
              <a:rPr lang="en-US" baseline="0" dirty="0" smtClean="0"/>
              <a:t> </a:t>
            </a:r>
            <a:r>
              <a:rPr lang="en-US" dirty="0" smtClean="0"/>
              <a:t>air intakes and exhaust ducts with plastic sheeting and tape. </a:t>
            </a:r>
            <a:endParaRPr lang="en-US" sz="1000" i="1" dirty="0" smtClean="0">
              <a:solidFill>
                <a:srgbClr val="FF0000"/>
              </a:solidFill>
            </a:endParaRPr>
          </a:p>
          <a:p>
            <a:pPr>
              <a:defRPr/>
            </a:pPr>
            <a:r>
              <a:rPr lang="en-US" dirty="0" smtClean="0"/>
              <a:t>For interior applications, the spray area may need to be ventilated during and for a period after application.  Contact your SPF manufacturer</a:t>
            </a:r>
            <a:r>
              <a:rPr lang="en-US" baseline="0" dirty="0" smtClean="0"/>
              <a:t> </a:t>
            </a:r>
            <a:r>
              <a:rPr lang="en-US" dirty="0" smtClean="0"/>
              <a:t>for specific guidance for the products you are working with.  In both exterior and interior applications, protect surfaces from potential damage by overspray.</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C2FD40-2B19-4EAE-BEE0-5941787DE36B}" type="slidenum">
              <a:rPr lang="en-US" smtClean="0">
                <a:latin typeface="Arial" charset="0"/>
              </a:rPr>
              <a:pPr>
                <a:def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dirty="0" smtClean="0"/>
              <a:t>Narration:</a:t>
            </a:r>
          </a:p>
          <a:p>
            <a:pPr lvl="1">
              <a:buSzPct val="70000"/>
              <a:buFont typeface="Wingdings" pitchFamily="2" charset="2"/>
              <a:buNone/>
            </a:pPr>
            <a:r>
              <a:rPr lang="en-US" sz="1200" dirty="0" smtClean="0"/>
              <a:t>Before</a:t>
            </a:r>
            <a:r>
              <a:rPr lang="en-US" sz="1200" baseline="0" dirty="0" smtClean="0"/>
              <a:t> work begins, </a:t>
            </a:r>
            <a:r>
              <a:rPr lang="en-US" sz="1200" dirty="0" smtClean="0"/>
              <a:t>shut off ignition sources:  </a:t>
            </a:r>
          </a:p>
          <a:p>
            <a:pPr lvl="1">
              <a:buSzPct val="70000"/>
              <a:buFont typeface="Arial" pitchFamily="34" charset="0"/>
              <a:buChar char="•"/>
            </a:pPr>
            <a:r>
              <a:rPr lang="en-US" sz="1200" baseline="0" dirty="0" smtClean="0"/>
              <a:t> </a:t>
            </a:r>
            <a:r>
              <a:rPr lang="en-US" sz="1200" dirty="0" smtClean="0"/>
              <a:t>This includes</a:t>
            </a:r>
            <a:r>
              <a:rPr lang="en-US" sz="1200" baseline="0" dirty="0" smtClean="0"/>
              <a:t> </a:t>
            </a:r>
            <a:r>
              <a:rPr lang="en-US" sz="1200" dirty="0" smtClean="0"/>
              <a:t>heat sources, sparks and open flames in the spray area, adjacent rooms and behind neighboring walls.</a:t>
            </a:r>
          </a:p>
          <a:p>
            <a:pPr lvl="1">
              <a:buSzPct val="70000"/>
              <a:buFont typeface="Arial" pitchFamily="34" charset="0"/>
              <a:buChar char="•"/>
            </a:pPr>
            <a:r>
              <a:rPr lang="en-US" sz="1200" baseline="0" dirty="0" smtClean="0"/>
              <a:t> </a:t>
            </a:r>
            <a:r>
              <a:rPr lang="en-US" sz="1200" dirty="0" smtClean="0"/>
              <a:t>Extinguish</a:t>
            </a:r>
            <a:r>
              <a:rPr lang="en-US" sz="1200" baseline="0" dirty="0" smtClean="0"/>
              <a:t> </a:t>
            </a:r>
            <a:r>
              <a:rPr lang="en-US" sz="1200" dirty="0" smtClean="0"/>
              <a:t>pilot lights on items such as gas stoves, dryers, furnaces and water heaters. </a:t>
            </a:r>
          </a:p>
          <a:p>
            <a:pPr lvl="1">
              <a:buSzPct val="70000"/>
              <a:buFont typeface="Arial" pitchFamily="34" charset="0"/>
              <a:buChar char="•"/>
            </a:pPr>
            <a:r>
              <a:rPr lang="en-US" sz="1200" baseline="0" dirty="0" smtClean="0"/>
              <a:t> Minimize</a:t>
            </a:r>
            <a:r>
              <a:rPr lang="en-US" sz="1200" dirty="0" smtClean="0"/>
              <a:t> other combustion risks at the job site, like paints and solvents,</a:t>
            </a:r>
            <a:r>
              <a:rPr lang="en-US" sz="1200" baseline="0" dirty="0" smtClean="0"/>
              <a:t> which can be flammable.</a:t>
            </a:r>
          </a:p>
          <a:p>
            <a:pPr lvl="1">
              <a:buSzPct val="70000"/>
              <a:buFont typeface="Arial" pitchFamily="34" charset="0"/>
              <a:buChar char="•"/>
            </a:pPr>
            <a:r>
              <a:rPr lang="en-US" sz="1200" baseline="0" dirty="0" smtClean="0"/>
              <a:t> </a:t>
            </a:r>
            <a:r>
              <a:rPr lang="en-US" sz="1200" dirty="0" smtClean="0"/>
              <a:t>And refrain from smoking on the job site.</a:t>
            </a:r>
            <a:br>
              <a:rPr lang="en-US" sz="1200" dirty="0" smtClean="0"/>
            </a:b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a:buSzPct val="70000"/>
              <a:buFont typeface="Wingdings" pitchFamily="2" charset="2"/>
              <a:buNone/>
            </a:pPr>
            <a:r>
              <a:rPr lang="en-US" dirty="0" smtClean="0"/>
              <a:t>Narration:</a:t>
            </a:r>
          </a:p>
          <a:p>
            <a:pPr lvl="1">
              <a:buSzPct val="70000"/>
              <a:buFont typeface="Wingdings" pitchFamily="2" charset="2"/>
              <a:buNone/>
            </a:pPr>
            <a:r>
              <a:rPr lang="en-US" sz="1200" baseline="0" dirty="0" smtClean="0"/>
              <a:t>As you prepare to do the job, it is a good idea to review the Safety Data Sheets or SDS. Have them readily available at the job site.</a:t>
            </a:r>
          </a:p>
          <a:p>
            <a:pPr lvl="1">
              <a:buSzPct val="70000"/>
              <a:buFont typeface="Wingdings" pitchFamily="2" charset="2"/>
              <a:buNone/>
            </a:pPr>
            <a:r>
              <a:rPr lang="en-US" sz="1200" baseline="0" dirty="0" smtClean="0"/>
              <a:t>Part of your preparation may also include cleaning the surface to be sprayed of dirt, oil and other debris. This helps maximize the foam’s performance and prevents it from sticking to unwanted debris. Be sure the surface is dry. </a:t>
            </a:r>
            <a:r>
              <a:rPr lang="en-US" sz="1200" dirty="0" smtClean="0"/>
              <a:t/>
            </a:r>
            <a:br>
              <a:rPr lang="en-US" sz="1200" dirty="0" smtClean="0"/>
            </a:br>
            <a:endParaRPr lang="en-US" sz="1200" dirty="0" smtClean="0"/>
          </a:p>
          <a:p>
            <a:pPr lvl="1">
              <a:buSzPct val="70000"/>
              <a:buFont typeface="Wingdings" pitchFamily="2" charset="2"/>
              <a:buNone/>
            </a:pPr>
            <a:endParaRPr lang="en-US" sz="1200" dirty="0" smtClean="0"/>
          </a:p>
          <a:p>
            <a:pPr lvl="1">
              <a:buSzPct val="70000"/>
              <a:buFont typeface="Wingdings" pitchFamily="2" charset="2"/>
              <a:buNone/>
            </a:pPr>
            <a:endParaRPr lang="en-US" sz="1200"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70DF44-48D3-41E8-9DE8-DDA67E9E5593}" type="slidenum">
              <a:rPr lang="en-US" smtClean="0">
                <a:latin typeface="Arial" charset="0"/>
              </a:rPr>
              <a:pPr>
                <a:def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chemeClr val="tx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marL="0" indent="0">
              <a:spcBef>
                <a:spcPts val="600"/>
              </a:spcBef>
              <a:spcAft>
                <a:spcPts val="600"/>
              </a:spcAft>
              <a:defRPr sz="2800">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BED115F-267F-4369-9F67-1E37E0F7BC0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381000"/>
            <a:ext cx="7467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6FD9217F-AF9C-4751-B710-07EDD97D02B5}" type="slidenum">
              <a:rPr lang="en-US"/>
              <a:pPr>
                <a:defRPr/>
              </a:pPr>
              <a:t>‹#›</a:t>
            </a:fld>
            <a:endParaRPr lang="en-US" dirty="0"/>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5" r:id="rId2"/>
    <p:sldLayoutId id="2147483758" r:id="rId3"/>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palfrey\Desktop\CPI Logo.jp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56" r:id="rId9"/>
  </p:sldLayoutIdLst>
  <p:timing>
    <p:tnLst>
      <p:par>
        <p:cTn id="1" dur="indefinite" restart="never" nodeType="tmRoot"/>
      </p:par>
    </p:tnLst>
  </p:timing>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grpSp>
        <p:nvGrpSpPr>
          <p:cNvPr id="2" name="Group 14"/>
          <p:cNvGrpSpPr/>
          <p:nvPr/>
        </p:nvGrpSpPr>
        <p:grpSpPr>
          <a:xfrm>
            <a:off x="1447800" y="2081212"/>
            <a:ext cx="6705600" cy="3062288"/>
            <a:chOff x="1373332" y="2081212"/>
            <a:chExt cx="6629400" cy="3062288"/>
          </a:xfrm>
        </p:grpSpPr>
        <p:sp>
          <p:nvSpPr>
            <p:cNvPr id="6" name="Title 1"/>
            <p:cNvSpPr txBox="1">
              <a:spLocks/>
            </p:cNvSpPr>
            <p:nvPr/>
          </p:nvSpPr>
          <p:spPr>
            <a:xfrm>
              <a:off x="1373332" y="2362200"/>
              <a:ext cx="6629400"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r>
                <a:rPr lang="en-US" sz="3200" dirty="0" smtClean="0">
                  <a:solidFill>
                    <a:srgbClr val="093678"/>
                  </a:solidFill>
                </a:rPr>
                <a:t>Unit 8:</a:t>
              </a:r>
            </a:p>
            <a:p>
              <a:pPr defTabSz="457200" fontAlgn="auto">
                <a:spcAft>
                  <a:spcPts val="0"/>
                </a:spcAft>
                <a:defRPr/>
              </a:pPr>
              <a:r>
                <a:rPr lang="en-US" sz="3200" dirty="0" smtClean="0">
                  <a:solidFill>
                    <a:srgbClr val="093678"/>
                  </a:solidFill>
                </a:rPr>
                <a:t>Good Safety Practices to Consider </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2800" dirty="0" smtClean="0">
                  <a:solidFill>
                    <a:srgbClr val="093678"/>
                  </a:solidFill>
                </a:rPr>
                <a:t>When Using Two-Component </a:t>
              </a:r>
            </a:p>
            <a:p>
              <a:pPr defTabSz="457200" fontAlgn="auto">
                <a:spcAft>
                  <a:spcPts val="0"/>
                </a:spcAft>
                <a:defRPr/>
              </a:pPr>
              <a:r>
                <a:rPr lang="en-US" sz="2800" dirty="0" smtClean="0">
                  <a:solidFill>
                    <a:srgbClr val="093678"/>
                  </a:solidFill>
                </a:rPr>
                <a:t>Low Pressure Spray Polyurethane Foam</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8600" y="3048000"/>
            <a:ext cx="990600" cy="10025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686800" cy="1143000"/>
          </a:xfrm>
        </p:spPr>
        <p:txBody>
          <a:bodyPr>
            <a:normAutofit/>
          </a:bodyPr>
          <a:lstStyle/>
          <a:p>
            <a:pPr eaLnBrk="1" fontAlgn="auto" hangingPunct="1">
              <a:spcAft>
                <a:spcPts val="0"/>
              </a:spcAft>
              <a:defRPr/>
            </a:pPr>
            <a:r>
              <a:rPr lang="en-US" sz="3200" dirty="0" smtClean="0"/>
              <a:t>Using Low Pressure SPF Kits/Systems</a:t>
            </a:r>
            <a:br>
              <a:rPr lang="en-US" sz="3200" dirty="0" smtClean="0"/>
            </a:br>
            <a:r>
              <a:rPr lang="en-US" sz="3200" dirty="0" smtClean="0"/>
              <a:t> - </a:t>
            </a:r>
            <a:r>
              <a:rPr lang="en-US" sz="2800" dirty="0" smtClean="0"/>
              <a:t>Personal Protective Equipment and Test Spraying</a:t>
            </a:r>
          </a:p>
        </p:txBody>
      </p:sp>
      <p:sp>
        <p:nvSpPr>
          <p:cNvPr id="47107" name="Content Placeholder 2"/>
          <p:cNvSpPr>
            <a:spLocks noGrp="1"/>
          </p:cNvSpPr>
          <p:nvPr>
            <p:ph idx="1"/>
          </p:nvPr>
        </p:nvSpPr>
        <p:spPr>
          <a:xfrm>
            <a:off x="457200" y="1524000"/>
            <a:ext cx="4953000" cy="3810000"/>
          </a:xfrm>
        </p:spPr>
        <p:txBody>
          <a:bodyPr>
            <a:noAutofit/>
          </a:bodyPr>
          <a:lstStyle/>
          <a:p>
            <a:pPr eaLnBrk="1" fontAlgn="auto" hangingPunct="1">
              <a:buFont typeface="Arial"/>
              <a:buNone/>
              <a:defRPr/>
            </a:pPr>
            <a:r>
              <a:rPr lang="en-US" sz="2400" dirty="0" smtClean="0"/>
              <a:t>Work practices in </a:t>
            </a:r>
            <a:r>
              <a:rPr lang="en-US" sz="2400" dirty="0" smtClean="0">
                <a:solidFill>
                  <a:srgbClr val="002060"/>
                </a:solidFill>
              </a:rPr>
              <a:t>the spray area:</a:t>
            </a:r>
            <a:r>
              <a:rPr lang="en-US" sz="2400" dirty="0" smtClean="0"/>
              <a:t> </a:t>
            </a:r>
          </a:p>
          <a:p>
            <a:pPr marL="228600" indent="-228600" eaLnBrk="1" fontAlgn="auto" hangingPunct="1">
              <a:buFont typeface="Arial" pitchFamily="34" charset="0"/>
              <a:buChar char="•"/>
              <a:defRPr/>
            </a:pPr>
            <a:r>
              <a:rPr lang="en-US" sz="2400" dirty="0" smtClean="0"/>
              <a:t>Use proper PPE </a:t>
            </a:r>
            <a:r>
              <a:rPr lang="en-US" sz="2000" b="0" i="1" dirty="0" smtClean="0"/>
              <a:t>(more in Unit 9) </a:t>
            </a:r>
          </a:p>
          <a:p>
            <a:pPr marL="228600" indent="-228600" eaLnBrk="1" fontAlgn="auto" hangingPunct="1">
              <a:buFont typeface="Arial" pitchFamily="34" charset="0"/>
              <a:buChar char="•"/>
              <a:defRPr/>
            </a:pPr>
            <a:r>
              <a:rPr lang="en-US" sz="2400" dirty="0" smtClean="0">
                <a:solidFill>
                  <a:srgbClr val="002060"/>
                </a:solidFill>
              </a:rPr>
              <a:t>To help prevent exposure, don’t eat, drink, or smoke in spray area </a:t>
            </a:r>
          </a:p>
          <a:p>
            <a:pPr marL="228600" indent="-228600" eaLnBrk="1" fontAlgn="auto" hangingPunct="1">
              <a:buFont typeface="Arial" pitchFamily="34" charset="0"/>
              <a:buChar char="•"/>
              <a:defRPr/>
            </a:pPr>
            <a:r>
              <a:rPr lang="en-US" sz="2400" dirty="0" smtClean="0"/>
              <a:t>Do a test spray to check that your SPF kit/system is working properly </a:t>
            </a:r>
            <a:r>
              <a:rPr lang="en-US" sz="2000" b="0" i="1" dirty="0" smtClean="0"/>
              <a:t>(while using proper PPE)</a:t>
            </a:r>
          </a:p>
          <a:p>
            <a:pPr marL="228600" indent="-228600" eaLnBrk="1" fontAlgn="auto" hangingPunct="1">
              <a:buFont typeface="Arial" pitchFamily="34" charset="0"/>
              <a:buChar char="•"/>
              <a:defRPr/>
            </a:pPr>
            <a:r>
              <a:rPr lang="en-US" sz="2400" dirty="0" smtClean="0">
                <a:solidFill>
                  <a:srgbClr val="002060"/>
                </a:solidFill>
              </a:rPr>
              <a:t>Wash thoroughly after leaving spray area and before eating/drinking</a:t>
            </a:r>
            <a:endParaRPr lang="en-US" sz="2400" i="1" dirty="0" smtClean="0"/>
          </a:p>
          <a:p>
            <a:pPr marL="228600" indent="-228600" eaLnBrk="1" fontAlgn="auto" hangingPunct="1">
              <a:buFont typeface="Arial" pitchFamily="34" charset="0"/>
              <a:buChar char="•"/>
              <a:defRPr/>
            </a:pPr>
            <a:endParaRPr lang="en-US" sz="2000" b="0" i="1"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057400"/>
            <a:ext cx="3433584" cy="2072603"/>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6" name="TextBox 5"/>
          <p:cNvSpPr txBox="1"/>
          <p:nvPr/>
        </p:nvSpPr>
        <p:spPr>
          <a:xfrm>
            <a:off x="5562600" y="4267200"/>
            <a:ext cx="3581400" cy="923330"/>
          </a:xfrm>
          <a:prstGeom prst="rect">
            <a:avLst/>
          </a:prstGeom>
          <a:noFill/>
        </p:spPr>
        <p:txBody>
          <a:bodyPr wrap="square" rtlCol="0">
            <a:spAutoFit/>
          </a:bodyPr>
          <a:lstStyle/>
          <a:p>
            <a:r>
              <a:rPr lang="en-US" b="1" i="1" dirty="0" smtClean="0">
                <a:latin typeface="Trebuchet MS" pitchFamily="34" charset="0"/>
              </a:rPr>
              <a:t>Test spraying is often done into an empty waste bucket or kit box as shown.</a:t>
            </a:r>
            <a:endParaRPr lang="en-US" b="1" dirty="0">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686800" cy="1143000"/>
          </a:xfrm>
        </p:spPr>
        <p:txBody>
          <a:bodyPr>
            <a:normAutofit/>
          </a:bodyPr>
          <a:lstStyle/>
          <a:p>
            <a:pPr eaLnBrk="1" fontAlgn="auto" hangingPunct="1">
              <a:spcAft>
                <a:spcPts val="0"/>
              </a:spcAft>
              <a:defRPr/>
            </a:pPr>
            <a:r>
              <a:rPr lang="en-US" sz="3200" dirty="0" smtClean="0"/>
              <a:t>Using Low Pressure SPF Kits/Systems</a:t>
            </a:r>
            <a:r>
              <a:rPr lang="en-US" dirty="0" smtClean="0"/>
              <a:t/>
            </a:r>
            <a:br>
              <a:rPr lang="en-US" dirty="0" smtClean="0"/>
            </a:br>
            <a:r>
              <a:rPr lang="en-US" dirty="0" smtClean="0"/>
              <a:t>- </a:t>
            </a:r>
            <a:r>
              <a:rPr lang="en-US" sz="2800" dirty="0" smtClean="0"/>
              <a:t>Product Instructions</a:t>
            </a:r>
          </a:p>
        </p:txBody>
      </p:sp>
      <p:sp>
        <p:nvSpPr>
          <p:cNvPr id="47107" name="Content Placeholder 2"/>
          <p:cNvSpPr>
            <a:spLocks noGrp="1"/>
          </p:cNvSpPr>
          <p:nvPr>
            <p:ph idx="1"/>
          </p:nvPr>
        </p:nvSpPr>
        <p:spPr>
          <a:xfrm>
            <a:off x="457200" y="1524000"/>
            <a:ext cx="4724400" cy="4953000"/>
          </a:xfrm>
        </p:spPr>
        <p:txBody>
          <a:bodyPr>
            <a:noAutofit/>
          </a:bodyPr>
          <a:lstStyle/>
          <a:p>
            <a:pPr eaLnBrk="1" fontAlgn="auto" hangingPunct="1">
              <a:buFont typeface="Arial"/>
              <a:buNone/>
              <a:defRPr/>
            </a:pPr>
            <a:r>
              <a:rPr lang="en-US" sz="2400" dirty="0" smtClean="0">
                <a:solidFill>
                  <a:schemeClr val="tx2"/>
                </a:solidFill>
              </a:rPr>
              <a:t>Follow manufacturer’s instructions on where and how to use the SPF kit/system.</a:t>
            </a:r>
          </a:p>
          <a:p>
            <a:pPr marL="342900" eaLnBrk="1" fontAlgn="auto" hangingPunct="1">
              <a:buFont typeface="Arial" pitchFamily="34" charset="0"/>
              <a:buChar char="•"/>
              <a:defRPr/>
            </a:pPr>
            <a:r>
              <a:rPr lang="en-US" dirty="0" smtClean="0">
                <a:solidFill>
                  <a:srgbClr val="093678"/>
                </a:solidFill>
              </a:rPr>
              <a:t>For example, avoid installing near sources of high heat, such as around fireplaces, heaters, radiators, heat lamps, recessed lighting, bare copper wires, or inside electrical boxes</a:t>
            </a:r>
          </a:p>
          <a:p>
            <a:pPr marL="342900" eaLnBrk="1" fontAlgn="auto" hangingPunct="1">
              <a:buFont typeface="Arial" pitchFamily="34" charset="0"/>
              <a:buChar char="•"/>
              <a:defRPr/>
            </a:pPr>
            <a:r>
              <a:rPr lang="en-US" dirty="0" smtClean="0">
                <a:solidFill>
                  <a:srgbClr val="093678"/>
                </a:solidFill>
              </a:rPr>
              <a:t>Avoid spraying too thickly in any one lift/pass  	</a:t>
            </a:r>
            <a:r>
              <a:rPr lang="en-US" i="1" dirty="0" smtClean="0">
                <a:solidFill>
                  <a:srgbClr val="093678"/>
                </a:solidFill>
              </a:rPr>
              <a:t>(up to 2” maximum is common) </a:t>
            </a:r>
            <a:r>
              <a:rPr lang="en-US" dirty="0" smtClean="0">
                <a:solidFill>
                  <a:srgbClr val="093678"/>
                </a:solidFill>
              </a:rPr>
              <a:t>and</a:t>
            </a:r>
            <a:r>
              <a:rPr lang="en-US" i="1" dirty="0" smtClean="0">
                <a:solidFill>
                  <a:srgbClr val="093678"/>
                </a:solidFill>
              </a:rPr>
              <a:t> </a:t>
            </a:r>
            <a:r>
              <a:rPr lang="en-US" dirty="0" smtClean="0">
                <a:solidFill>
                  <a:srgbClr val="093678"/>
                </a:solidFill>
              </a:rPr>
              <a:t>allow sufficient cooling time between each lift/pass.</a:t>
            </a:r>
          </a:p>
          <a:p>
            <a:pPr marL="342900" eaLnBrk="1" fontAlgn="auto" hangingPunct="1">
              <a:buFont typeface="Arial" pitchFamily="34" charset="0"/>
              <a:buChar char="•"/>
              <a:defRPr/>
            </a:pPr>
            <a:r>
              <a:rPr lang="en-US" dirty="0" smtClean="0">
                <a:solidFill>
                  <a:srgbClr val="002060"/>
                </a:solidFill>
              </a:rPr>
              <a:t>Promptly clean surfaces that </a:t>
            </a:r>
            <a:r>
              <a:rPr lang="en-US" dirty="0" smtClean="0"/>
              <a:t>SPF overspray may contact.</a:t>
            </a:r>
          </a:p>
          <a:p>
            <a:pPr eaLnBrk="1" fontAlgn="auto" hangingPunct="1">
              <a:buFont typeface="Arial"/>
              <a:buNone/>
              <a:defRPr/>
            </a:pPr>
            <a:endParaRPr lang="en-US" sz="2400" dirty="0" smtClean="0">
              <a:solidFill>
                <a:schemeClr val="tx2"/>
              </a:solidFill>
            </a:endParaRPr>
          </a:p>
          <a:p>
            <a:pPr marL="228600" indent="-228600" eaLnBrk="1" fontAlgn="auto" hangingPunct="1">
              <a:buFont typeface="Arial" pitchFamily="34" charset="0"/>
              <a:buChar char="•"/>
              <a:defRPr/>
            </a:pPr>
            <a:endParaRPr lang="en-US" sz="2000" dirty="0" smtClean="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586655" cy="1857376"/>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600200"/>
            <a:ext cx="3581400" cy="1916053"/>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7162800" cy="1360488"/>
          </a:xfrm>
        </p:spPr>
        <p:txBody>
          <a:bodyPr lIns="92066" tIns="46034" rIns="92066" bIns="46034">
            <a:normAutofit fontScale="90000"/>
          </a:bodyPr>
          <a:lstStyle/>
          <a:p>
            <a:pPr eaLnBrk="1" fontAlgn="auto" hangingPunct="1">
              <a:lnSpc>
                <a:spcPct val="90000"/>
              </a:lnSpc>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93678"/>
                </a:solidFill>
              </a:rPr>
              <a:t>Using Low Pressure SPF Kits/Systems</a:t>
            </a:r>
            <a:br>
              <a:rPr lang="en-US" dirty="0" smtClean="0">
                <a:solidFill>
                  <a:srgbClr val="093678"/>
                </a:solidFill>
              </a:rPr>
            </a:br>
            <a:r>
              <a:rPr lang="en-US" dirty="0" smtClean="0">
                <a:solidFill>
                  <a:srgbClr val="093678"/>
                </a:solidFill>
              </a:rPr>
              <a:t> - </a:t>
            </a:r>
            <a:r>
              <a:rPr lang="en-US" sz="3100" dirty="0" smtClean="0">
                <a:solidFill>
                  <a:srgbClr val="093678"/>
                </a:solidFill>
              </a:rPr>
              <a:t>Restricting Access to the Spray Area</a:t>
            </a:r>
            <a:br>
              <a:rPr lang="en-US" sz="3100" dirty="0" smtClean="0">
                <a:solidFill>
                  <a:srgbClr val="093678"/>
                </a:solidFill>
              </a:rPr>
            </a:br>
            <a:endParaRPr lang="en-US" sz="3100" dirty="0" smtClean="0">
              <a:solidFill>
                <a:srgbClr val="093678"/>
              </a:solidFill>
            </a:endParaRPr>
          </a:p>
        </p:txBody>
      </p:sp>
      <p:sp>
        <p:nvSpPr>
          <p:cNvPr id="3" name="Content Placeholder 2"/>
          <p:cNvSpPr>
            <a:spLocks noGrp="1"/>
          </p:cNvSpPr>
          <p:nvPr>
            <p:ph idx="1"/>
          </p:nvPr>
        </p:nvSpPr>
        <p:spPr>
          <a:xfrm>
            <a:off x="457200" y="1524000"/>
            <a:ext cx="8229600" cy="4343400"/>
          </a:xfrm>
        </p:spPr>
        <p:txBody>
          <a:bodyPr/>
          <a:lstStyle/>
          <a:p>
            <a:pPr eaLnBrk="1" fontAlgn="auto" hangingPunct="1">
              <a:buFont typeface="Arial"/>
              <a:buNone/>
              <a:defRPr/>
            </a:pPr>
            <a:r>
              <a:rPr lang="en-US" sz="2000" i="1" dirty="0" smtClean="0">
                <a:solidFill>
                  <a:srgbClr val="093678"/>
                </a:solidFill>
              </a:rPr>
              <a:t>Wear appropriate PPE in the spray area during and for a period after spraying. Consider the following:</a:t>
            </a:r>
          </a:p>
          <a:p>
            <a:pPr marL="285750" indent="-285750" eaLnBrk="1" fontAlgn="auto" hangingPunct="1">
              <a:buFont typeface="Arial"/>
              <a:buNone/>
              <a:defRPr/>
            </a:pPr>
            <a:endParaRPr lang="en-US" i="1" dirty="0" smtClean="0">
              <a:solidFill>
                <a:schemeClr val="bg1"/>
              </a:solidFill>
            </a:endParaRPr>
          </a:p>
        </p:txBody>
      </p:sp>
      <p:sp>
        <p:nvSpPr>
          <p:cNvPr id="19461" name="TextBox 3"/>
          <p:cNvSpPr txBox="1">
            <a:spLocks noChangeArrowheads="1"/>
          </p:cNvSpPr>
          <p:nvPr/>
        </p:nvSpPr>
        <p:spPr bwMode="auto">
          <a:xfrm>
            <a:off x="533400" y="2288262"/>
            <a:ext cx="4648200" cy="4154984"/>
          </a:xfrm>
          <a:prstGeom prst="rect">
            <a:avLst/>
          </a:prstGeom>
          <a:noFill/>
          <a:ln w="9525">
            <a:noFill/>
            <a:miter lim="800000"/>
            <a:headEnd/>
            <a:tailEnd/>
          </a:ln>
        </p:spPr>
        <p:txBody>
          <a:bodyPr wrap="square">
            <a:spAutoFit/>
          </a:bodyPr>
          <a:lstStyle/>
          <a:p>
            <a:pPr marL="228600" indent="-228600">
              <a:buFont typeface="Arial" charset="0"/>
              <a:buChar char="•"/>
            </a:pPr>
            <a:r>
              <a:rPr lang="en-US" sz="2200" b="1" dirty="0" smtClean="0">
                <a:solidFill>
                  <a:srgbClr val="093678"/>
                </a:solidFill>
                <a:latin typeface="Trebuchet MS" pitchFamily="34" charset="0"/>
              </a:rPr>
              <a:t>Informing </a:t>
            </a:r>
            <a:r>
              <a:rPr lang="en-US" sz="2200" b="1" dirty="0">
                <a:solidFill>
                  <a:srgbClr val="093678"/>
                </a:solidFill>
                <a:latin typeface="Trebuchet MS" pitchFamily="34" charset="0"/>
              </a:rPr>
              <a:t>other trade workers </a:t>
            </a:r>
            <a:r>
              <a:rPr lang="en-US" sz="2200" b="1" dirty="0" smtClean="0">
                <a:solidFill>
                  <a:srgbClr val="093678"/>
                </a:solidFill>
                <a:latin typeface="Trebuchet MS" pitchFamily="34" charset="0"/>
              </a:rPr>
              <a:t>and building occupants of </a:t>
            </a:r>
            <a:r>
              <a:rPr lang="en-US" sz="2200" b="1" dirty="0">
                <a:solidFill>
                  <a:srgbClr val="093678"/>
                </a:solidFill>
                <a:latin typeface="Trebuchet MS" pitchFamily="34" charset="0"/>
              </a:rPr>
              <a:t>access </a:t>
            </a:r>
            <a:r>
              <a:rPr lang="en-US" sz="2200" b="1" dirty="0" smtClean="0">
                <a:solidFill>
                  <a:srgbClr val="093678"/>
                </a:solidFill>
                <a:latin typeface="Trebuchet MS" pitchFamily="34" charset="0"/>
              </a:rPr>
              <a:t>restrictions.</a:t>
            </a:r>
          </a:p>
          <a:p>
            <a:pPr marL="228600" indent="-228600"/>
            <a:endParaRPr lang="en-US" sz="2200" b="1" dirty="0">
              <a:solidFill>
                <a:srgbClr val="093678"/>
              </a:solidFill>
              <a:latin typeface="Trebuchet MS" pitchFamily="34" charset="0"/>
            </a:endParaRPr>
          </a:p>
          <a:p>
            <a:pPr marL="228600" indent="-228600">
              <a:buFont typeface="Arial" charset="0"/>
              <a:buChar char="•"/>
            </a:pPr>
            <a:r>
              <a:rPr lang="en-US" sz="2200" b="1" dirty="0" smtClean="0">
                <a:solidFill>
                  <a:srgbClr val="093678"/>
                </a:solidFill>
                <a:latin typeface="Trebuchet MS" pitchFamily="34" charset="0"/>
              </a:rPr>
              <a:t>Having these restrictions while spraying and for an appropriate period afterward as described by the product manufacturer.</a:t>
            </a:r>
          </a:p>
          <a:p>
            <a:pPr marL="228600" indent="-228600">
              <a:buFont typeface="Arial" charset="0"/>
              <a:buChar char="•"/>
            </a:pPr>
            <a:endParaRPr lang="en-US" sz="2200" b="1" dirty="0" smtClean="0">
              <a:solidFill>
                <a:srgbClr val="093678"/>
              </a:solidFill>
              <a:latin typeface="Trebuchet MS" pitchFamily="34" charset="0"/>
            </a:endParaRPr>
          </a:p>
          <a:p>
            <a:pPr marL="228600" indent="-228600">
              <a:buFont typeface="Arial" charset="0"/>
              <a:buChar char="•"/>
            </a:pPr>
            <a:r>
              <a:rPr lang="en-US" sz="2200" b="1" dirty="0" smtClean="0">
                <a:solidFill>
                  <a:srgbClr val="093678"/>
                </a:solidFill>
                <a:latin typeface="Trebuchet MS" pitchFamily="34" charset="0"/>
              </a:rPr>
              <a:t>Monitoring the warning signs </a:t>
            </a:r>
            <a:r>
              <a:rPr lang="en-US" sz="2200" b="1" dirty="0">
                <a:solidFill>
                  <a:srgbClr val="093678"/>
                </a:solidFill>
                <a:latin typeface="Trebuchet MS" pitchFamily="34" charset="0"/>
              </a:rPr>
              <a:t>and barriers </a:t>
            </a:r>
            <a:r>
              <a:rPr lang="en-US" sz="2200" b="1" dirty="0" smtClean="0">
                <a:solidFill>
                  <a:srgbClr val="093678"/>
                </a:solidFill>
                <a:latin typeface="Trebuchet MS" pitchFamily="34" charset="0"/>
              </a:rPr>
              <a:t>you set up before work began.</a:t>
            </a:r>
            <a:endParaRPr lang="en-US" sz="2200" b="1" dirty="0">
              <a:solidFill>
                <a:srgbClr val="093678"/>
              </a:solidFill>
              <a:latin typeface="Trebuchet MS" pitchFamily="34" charset="0"/>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590800"/>
            <a:ext cx="3124200" cy="1718315"/>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7" name="Rectangle 6"/>
          <p:cNvSpPr/>
          <p:nvPr/>
        </p:nvSpPr>
        <p:spPr>
          <a:xfrm>
            <a:off x="5486400" y="4419600"/>
            <a:ext cx="3505200" cy="1323439"/>
          </a:xfrm>
          <a:prstGeom prst="rect">
            <a:avLst/>
          </a:prstGeom>
        </p:spPr>
        <p:txBody>
          <a:bodyPr wrap="square">
            <a:spAutoFit/>
          </a:bodyPr>
          <a:lstStyle/>
          <a:p>
            <a:r>
              <a:rPr lang="en-US" sz="1600" b="1" i="1" dirty="0" smtClean="0">
                <a:solidFill>
                  <a:srgbClr val="093678"/>
                </a:solidFill>
                <a:latin typeface="Trebuchet MS" pitchFamily="34" charset="0"/>
              </a:rPr>
              <a:t>This is an example of good PPE selection for a typical interior</a:t>
            </a:r>
          </a:p>
          <a:p>
            <a:r>
              <a:rPr lang="en-US" sz="1600" b="1" i="1" dirty="0" smtClean="0">
                <a:solidFill>
                  <a:srgbClr val="093678"/>
                </a:solidFill>
                <a:latin typeface="Trebuchet MS" pitchFamily="34" charset="0"/>
              </a:rPr>
              <a:t>two-component low pressure SPF application. Additional PPE options are discussed in Unit 9. </a:t>
            </a:r>
            <a:endParaRPr lang="en-US" sz="1600" b="1"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2671" y="152400"/>
            <a:ext cx="8382000" cy="1143000"/>
          </a:xfrm>
        </p:spPr>
        <p:txBody>
          <a:bodyPr>
            <a:normAutofit/>
          </a:bodyPr>
          <a:lstStyle/>
          <a:p>
            <a:pPr eaLnBrk="1" fontAlgn="auto" hangingPunct="1">
              <a:spcAft>
                <a:spcPts val="0"/>
              </a:spcAft>
              <a:defRPr/>
            </a:pPr>
            <a:r>
              <a:rPr lang="en-US" sz="3200" dirty="0" smtClean="0">
                <a:solidFill>
                  <a:srgbClr val="093678"/>
                </a:solidFill>
              </a:rPr>
              <a:t>Low Pressure SPF Post-Spray Guidance</a:t>
            </a:r>
          </a:p>
        </p:txBody>
      </p:sp>
      <p:sp>
        <p:nvSpPr>
          <p:cNvPr id="3" name="Content Placeholder 2"/>
          <p:cNvSpPr>
            <a:spLocks noGrp="1"/>
          </p:cNvSpPr>
          <p:nvPr>
            <p:ph idx="1"/>
          </p:nvPr>
        </p:nvSpPr>
        <p:spPr>
          <a:xfrm>
            <a:off x="457200" y="1752600"/>
            <a:ext cx="5867400" cy="4648200"/>
          </a:xfrm>
        </p:spPr>
        <p:txBody>
          <a:bodyPr>
            <a:normAutofit/>
          </a:bodyPr>
          <a:lstStyle/>
          <a:p>
            <a:pPr eaLnBrk="1" fontAlgn="auto" hangingPunct="1">
              <a:defRPr/>
            </a:pPr>
            <a:r>
              <a:rPr lang="en-US" sz="2000" dirty="0" smtClean="0">
                <a:solidFill>
                  <a:srgbClr val="093678"/>
                </a:solidFill>
              </a:rPr>
              <a:t>Keep workers and other occupants not in proper PPE away from the spray area. </a:t>
            </a:r>
          </a:p>
          <a:p>
            <a:pPr eaLnBrk="1" fontAlgn="auto" hangingPunct="1">
              <a:defRPr/>
            </a:pPr>
            <a:r>
              <a:rPr lang="en-US" sz="2000" dirty="0" smtClean="0">
                <a:solidFill>
                  <a:srgbClr val="093678"/>
                </a:solidFill>
                <a:latin typeface="Trebuchet MS" pitchFamily="34" charset="0"/>
              </a:rPr>
              <a:t>Contact your product manufacturer for their recommended guidance on ventilation and re-entry time for the SPF product you are using.</a:t>
            </a:r>
          </a:p>
          <a:p>
            <a:pPr eaLnBrk="1" fontAlgn="auto" hangingPunct="1">
              <a:defRPr/>
            </a:pPr>
            <a:r>
              <a:rPr lang="en-US" sz="2000" i="1" dirty="0" smtClean="0">
                <a:solidFill>
                  <a:srgbClr val="093678"/>
                </a:solidFill>
              </a:rPr>
              <a:t>For a typical interior two-component low pressure SPF application, some manufacturers recommend a one </a:t>
            </a:r>
            <a:r>
              <a:rPr lang="en-US" sz="2000" i="1" smtClean="0">
                <a:solidFill>
                  <a:srgbClr val="093678"/>
                </a:solidFill>
              </a:rPr>
              <a:t>hour re-entry </a:t>
            </a:r>
            <a:r>
              <a:rPr lang="en-US" sz="2000" i="1" dirty="0" smtClean="0">
                <a:solidFill>
                  <a:srgbClr val="093678"/>
                </a:solidFill>
              </a:rPr>
              <a:t>time.  </a:t>
            </a:r>
          </a:p>
          <a:p>
            <a:pPr eaLnBrk="1" fontAlgn="auto" hangingPunct="1">
              <a:defRPr/>
            </a:pPr>
            <a:r>
              <a:rPr lang="en-US" sz="2000" dirty="0" smtClean="0">
                <a:solidFill>
                  <a:srgbClr val="093678"/>
                </a:solidFill>
              </a:rPr>
              <a:t>Clean the job site thoroughly before occupants return. </a:t>
            </a:r>
          </a:p>
          <a:p>
            <a:pPr eaLnBrk="1" fontAlgn="auto" hangingPunct="1">
              <a:defRPr/>
            </a:pPr>
            <a:endParaRPr lang="en-US" sz="2000" dirty="0" smtClean="0">
              <a:solidFill>
                <a:srgbClr val="093678"/>
              </a:solidFill>
            </a:endParaRPr>
          </a:p>
          <a:p>
            <a:pPr eaLnBrk="1" fontAlgn="auto" hangingPunct="1">
              <a:buFont typeface="Arial"/>
              <a:buNone/>
              <a:defRPr/>
            </a:pPr>
            <a:endParaRPr lang="en-US" sz="2400" dirty="0" smtClean="0">
              <a:latin typeface="Trebuchet MS" pitchFamily="34" charset="0"/>
            </a:endParaRPr>
          </a:p>
          <a:p>
            <a:pPr eaLnBrk="1" fontAlgn="auto" hangingPunct="1">
              <a:buFont typeface="Arial"/>
              <a:buNone/>
              <a:defRPr/>
            </a:pPr>
            <a:endParaRPr lang="en-US" sz="2400" dirty="0" smtClean="0">
              <a:latin typeface="Trebuchet MS" pitchFamily="34" charset="0"/>
            </a:endParaRPr>
          </a:p>
        </p:txBody>
      </p:sp>
      <p:pic>
        <p:nvPicPr>
          <p:cNvPr id="5" name="Picture 2" descr="C:\Users\Daniel\Desktop\LP Training Slide Development\exterior home image owned by CPI\shutterstock_17312263.jpg"/>
          <p:cNvPicPr>
            <a:picLocks noChangeAspect="1" noChangeArrowheads="1"/>
          </p:cNvPicPr>
          <p:nvPr/>
        </p:nvPicPr>
        <p:blipFill>
          <a:blip r:embed="rId3" cstate="email">
            <a:lum bright="26000"/>
            <a:extLst>
              <a:ext uri="{28A0092B-C50C-407E-A947-70E740481C1C}">
                <a14:useLocalDpi xmlns:a14="http://schemas.microsoft.com/office/drawing/2010/main"/>
              </a:ext>
            </a:extLst>
          </a:blip>
          <a:srcRect/>
          <a:stretch>
            <a:fillRect/>
          </a:stretch>
        </p:blipFill>
        <p:spPr bwMode="auto">
          <a:xfrm>
            <a:off x="6248400" y="1828800"/>
            <a:ext cx="2495892" cy="2209800"/>
          </a:xfrm>
          <a:prstGeom prst="rect">
            <a:avLst/>
          </a:prstGeom>
          <a:noFill/>
          <a:effectLst>
            <a:outerShdw blurRad="254000" dist="139700" dir="2400000" algn="ctr"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Low Pressure SPF Kits/Systems </a:t>
            </a:r>
            <a:br>
              <a:rPr lang="en-US" dirty="0" smtClean="0"/>
            </a:br>
            <a:r>
              <a:rPr lang="en-US" sz="3200" dirty="0" smtClean="0"/>
              <a:t>- Storage &amp; Handling</a:t>
            </a:r>
          </a:p>
        </p:txBody>
      </p:sp>
      <p:sp>
        <p:nvSpPr>
          <p:cNvPr id="46083" name="Content Placeholder 5"/>
          <p:cNvSpPr>
            <a:spLocks noGrp="1"/>
          </p:cNvSpPr>
          <p:nvPr>
            <p:ph idx="1"/>
          </p:nvPr>
        </p:nvSpPr>
        <p:spPr>
          <a:xfrm>
            <a:off x="304800" y="1676400"/>
            <a:ext cx="4800600" cy="4724400"/>
          </a:xfrm>
        </p:spPr>
        <p:txBody>
          <a:bodyPr>
            <a:normAutofit/>
          </a:bodyPr>
          <a:lstStyle/>
          <a:p>
            <a:pPr eaLnBrk="1" fontAlgn="auto" hangingPunct="1">
              <a:spcAft>
                <a:spcPts val="1200"/>
              </a:spcAft>
              <a:buFont typeface="Arial" pitchFamily="34" charset="0"/>
              <a:buChar char="•"/>
              <a:defRPr/>
            </a:pPr>
            <a:r>
              <a:rPr lang="en-US" sz="2200" dirty="0" smtClean="0"/>
              <a:t> Follow manufacturer’s  	instructions when storing and 	handling low pressure SPF 	kits/systems.</a:t>
            </a:r>
          </a:p>
          <a:p>
            <a:pPr eaLnBrk="1" fontAlgn="auto" hangingPunct="1">
              <a:spcAft>
                <a:spcPts val="1200"/>
              </a:spcAft>
              <a:buFont typeface="Arial" pitchFamily="34" charset="0"/>
              <a:buChar char="•"/>
              <a:defRPr/>
            </a:pPr>
            <a:r>
              <a:rPr lang="en-US" sz="2200" dirty="0" smtClean="0"/>
              <a:t>  Avoid exposing pressurized SPF     	chemicals contained in the 	cylinders to open flame or 	high temperatures because 	high heat could potentially lead 	to a container explosion. </a:t>
            </a:r>
          </a:p>
          <a:p>
            <a:pPr eaLnBrk="1" fontAlgn="auto" hangingPunct="1">
              <a:spcAft>
                <a:spcPts val="1200"/>
              </a:spcAft>
              <a:defRPr/>
            </a:pPr>
            <a:r>
              <a:rPr lang="en-US" sz="2200" i="1" dirty="0" smtClean="0"/>
              <a:t>      </a:t>
            </a:r>
            <a:r>
              <a:rPr lang="en-US" i="1" dirty="0" smtClean="0"/>
              <a:t>(more in Unit 13).</a:t>
            </a:r>
          </a:p>
          <a:p>
            <a:pPr marL="228600" indent="-228600" eaLnBrk="1" fontAlgn="auto" hangingPunct="1">
              <a:spcAft>
                <a:spcPts val="1200"/>
              </a:spcAft>
              <a:buFont typeface="Arial" pitchFamily="34" charset="0"/>
              <a:buChar char="•"/>
              <a:defRPr/>
            </a:pPr>
            <a:endParaRPr lang="en-US" dirty="0" smtClean="0">
              <a:solidFill>
                <a:srgbClr val="FF0000"/>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286000"/>
            <a:ext cx="3585118" cy="2543072"/>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276600"/>
            <a:ext cx="1905000" cy="2713082"/>
          </a:xfrm>
          <a:prstGeom prst="rect">
            <a:avLst/>
          </a:prstGeom>
          <a:noFill/>
          <a:ln w="9525">
            <a:noFill/>
            <a:miter lim="800000"/>
            <a:headEnd/>
            <a:tailEnd/>
          </a:ln>
        </p:spPr>
      </p:pic>
      <p:sp>
        <p:nvSpPr>
          <p:cNvPr id="13315" name="Rectangle 2"/>
          <p:cNvSpPr>
            <a:spLocks noGrp="1" noChangeArrowheads="1"/>
          </p:cNvSpPr>
          <p:nvPr>
            <p:ph type="title"/>
          </p:nvPr>
        </p:nvSpPr>
        <p:spPr>
          <a:xfrm>
            <a:off x="685800" y="0"/>
            <a:ext cx="7162800" cy="1143000"/>
          </a:xfrm>
        </p:spPr>
        <p:txBody>
          <a:bodyPr lIns="92066" tIns="46034" rIns="92066" bIns="46034"/>
          <a:lstStyle/>
          <a:p>
            <a:pPr eaLnBrk="1" fontAlgn="auto" hangingPunct="1">
              <a:lnSpc>
                <a:spcPct val="90000"/>
              </a:lnSpc>
              <a:spcAft>
                <a:spcPts val="0"/>
              </a:spcAft>
              <a:defRPr/>
            </a:pPr>
            <a:r>
              <a:rPr lang="en-US" dirty="0" smtClean="0"/>
              <a:t>Site Safety</a:t>
            </a:r>
          </a:p>
        </p:txBody>
      </p:sp>
      <p:sp>
        <p:nvSpPr>
          <p:cNvPr id="22532" name="Rectangle 3"/>
          <p:cNvSpPr>
            <a:spLocks noGrp="1" noChangeArrowheads="1"/>
          </p:cNvSpPr>
          <p:nvPr>
            <p:ph idx="1"/>
          </p:nvPr>
        </p:nvSpPr>
        <p:spPr bwMode="auto">
          <a:xfrm>
            <a:off x="381000" y="1524000"/>
            <a:ext cx="4876800" cy="4724400"/>
          </a:xfrm>
          <a:noFill/>
          <a:ln>
            <a:miter lim="800000"/>
            <a:headEnd/>
            <a:tailEnd/>
          </a:ln>
        </p:spPr>
        <p:txBody>
          <a:bodyPr vert="horz" wrap="square" lIns="92066" tIns="46034" rIns="92066" bIns="46034" numCol="1" anchorCtr="0" compatLnSpc="1">
            <a:prstTxWarp prst="textNoShape">
              <a:avLst/>
            </a:prstTxWarp>
            <a:normAutofit/>
          </a:bodyPr>
          <a:lstStyle/>
          <a:p>
            <a:pPr eaLnBrk="1" hangingPunct="1">
              <a:spcAft>
                <a:spcPct val="0"/>
              </a:spcAft>
            </a:pPr>
            <a:endParaRPr lang="en-US" sz="2400" dirty="0" smtClean="0">
              <a:latin typeface="Trebuchet MS" pitchFamily="34" charset="0"/>
              <a:ea typeface="Trebuchet MS" pitchFamily="34" charset="0"/>
              <a:cs typeface="Trebuchet MS" pitchFamily="34" charset="0"/>
            </a:endParaRPr>
          </a:p>
          <a:p>
            <a:pPr eaLnBrk="1" hangingPunct="1">
              <a:spcAft>
                <a:spcPct val="0"/>
              </a:spcAft>
              <a:buFont typeface="Arial" pitchFamily="34" charset="0"/>
              <a:buChar char="•"/>
            </a:pPr>
            <a:r>
              <a:rPr lang="en-US" sz="2400" dirty="0" smtClean="0">
                <a:latin typeface="Trebuchet MS" pitchFamily="34" charset="0"/>
                <a:ea typeface="Trebuchet MS" pitchFamily="34" charset="0"/>
                <a:cs typeface="Trebuchet MS" pitchFamily="34" charset="0"/>
              </a:rPr>
              <a:t> Keep the work site clean and      	free of debris.</a:t>
            </a:r>
          </a:p>
          <a:p>
            <a:pPr eaLnBrk="1" hangingPunct="1">
              <a:spcAft>
                <a:spcPct val="0"/>
              </a:spcAft>
            </a:pPr>
            <a:endParaRPr lang="en-US" sz="2400" dirty="0" smtClean="0">
              <a:latin typeface="Trebuchet MS" pitchFamily="34" charset="0"/>
              <a:ea typeface="Trebuchet MS" pitchFamily="34" charset="0"/>
              <a:cs typeface="Trebuchet MS" pitchFamily="34" charset="0"/>
            </a:endParaRPr>
          </a:p>
          <a:p>
            <a:pPr eaLnBrk="1" hangingPunct="1">
              <a:spcAft>
                <a:spcPct val="0"/>
              </a:spcAft>
              <a:buFont typeface="Arial" pitchFamily="34" charset="0"/>
              <a:buChar char="•"/>
            </a:pPr>
            <a:r>
              <a:rPr lang="en-US" sz="2400" dirty="0" smtClean="0">
                <a:latin typeface="Trebuchet MS" pitchFamily="34" charset="0"/>
                <a:ea typeface="Trebuchet MS" pitchFamily="34" charset="0"/>
                <a:cs typeface="Trebuchet MS" pitchFamily="34" charset="0"/>
              </a:rPr>
              <a:t> Be aware of areas where falls 	could occur and take 	appropriate steps to reduce 	the hazards </a:t>
            </a:r>
            <a:r>
              <a:rPr lang="en-US" sz="2000" b="0" i="1" dirty="0" smtClean="0">
                <a:latin typeface="Trebuchet MS" pitchFamily="34" charset="0"/>
                <a:ea typeface="Trebuchet MS" pitchFamily="34" charset="0"/>
                <a:cs typeface="Trebuchet MS" pitchFamily="34" charset="0"/>
              </a:rPr>
              <a:t>(more in Unit 14).</a:t>
            </a:r>
          </a:p>
        </p:txBody>
      </p:sp>
      <p:pic>
        <p:nvPicPr>
          <p:cNvPr id="19457" name="Picture 1" descr="C:\Users\Daniel\Pictures\cleanroom-in-use.jpg"/>
          <p:cNvPicPr>
            <a:picLocks noChangeAspect="1" noChangeArrowheads="1"/>
          </p:cNvPicPr>
          <p:nvPr/>
        </p:nvPicPr>
        <p:blipFill>
          <a:blip r:embed="rId4" cstate="email">
            <a:extLst>
              <a:ext uri="{28A0092B-C50C-407E-A947-70E740481C1C}">
                <a14:useLocalDpi xmlns:a14="http://schemas.microsoft.com/office/drawing/2010/main"/>
              </a:ext>
            </a:extLst>
          </a:blip>
          <a:srcRect l="-3306"/>
          <a:stretch>
            <a:fillRect/>
          </a:stretch>
        </p:blipFill>
        <p:spPr bwMode="auto">
          <a:xfrm>
            <a:off x="5562600" y="1676400"/>
            <a:ext cx="3092206" cy="1350270"/>
          </a:xfrm>
          <a:prstGeom prst="rect">
            <a:avLst/>
          </a:prstGeom>
          <a:noFill/>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7162800" cy="1143000"/>
          </a:xfrm>
        </p:spPr>
        <p:txBody>
          <a:bodyPr lIns="92066" tIns="46034" rIns="92066" bIns="46034"/>
          <a:lstStyle/>
          <a:p>
            <a:pPr eaLnBrk="1" fontAlgn="auto" hangingPunct="1">
              <a:lnSpc>
                <a:spcPct val="90000"/>
              </a:lnSpc>
              <a:spcAft>
                <a:spcPts val="0"/>
              </a:spcAft>
              <a:defRPr/>
            </a:pPr>
            <a:r>
              <a:rPr lang="en-US" dirty="0" smtClean="0"/>
              <a:t>Site Safety - Supplies</a:t>
            </a:r>
          </a:p>
        </p:txBody>
      </p:sp>
      <p:sp>
        <p:nvSpPr>
          <p:cNvPr id="18434" name="Rectangle 3"/>
          <p:cNvSpPr>
            <a:spLocks noGrp="1" noChangeArrowheads="1"/>
          </p:cNvSpPr>
          <p:nvPr>
            <p:ph idx="1"/>
          </p:nvPr>
        </p:nvSpPr>
        <p:spPr>
          <a:xfrm>
            <a:off x="457200" y="1676401"/>
            <a:ext cx="5638800" cy="4343400"/>
          </a:xfrm>
        </p:spPr>
        <p:txBody>
          <a:bodyPr lIns="92066" tIns="46034" rIns="92066" bIns="46034">
            <a:normAutofit/>
          </a:bodyPr>
          <a:lstStyle/>
          <a:p>
            <a:pPr eaLnBrk="1" fontAlgn="auto" hangingPunct="1">
              <a:buFont typeface="Arial"/>
              <a:buNone/>
              <a:defRPr/>
            </a:pPr>
            <a:r>
              <a:rPr lang="en-US" sz="2400" dirty="0" smtClean="0"/>
              <a:t>Know the location of:</a:t>
            </a:r>
          </a:p>
          <a:p>
            <a:pPr eaLnBrk="1" fontAlgn="auto" hangingPunct="1">
              <a:buFont typeface="Arial" pitchFamily="34" charset="0"/>
              <a:buChar char="•"/>
              <a:defRPr/>
            </a:pPr>
            <a:r>
              <a:rPr lang="en-US" sz="2400" dirty="0" smtClean="0"/>
              <a:t>  SDS for all chemicals on the job</a:t>
            </a:r>
            <a:endParaRPr lang="en-US" sz="2400" strike="sngStrike" dirty="0" smtClean="0"/>
          </a:p>
          <a:p>
            <a:pPr eaLnBrk="1" fontAlgn="auto" hangingPunct="1">
              <a:buFont typeface="Arial" pitchFamily="34" charset="0"/>
              <a:buChar char="•"/>
              <a:defRPr/>
            </a:pPr>
            <a:r>
              <a:rPr lang="en-US" sz="2400" dirty="0" smtClean="0"/>
              <a:t>  first aid kit</a:t>
            </a:r>
          </a:p>
          <a:p>
            <a:pPr eaLnBrk="1" fontAlgn="auto" hangingPunct="1">
              <a:buFont typeface="Arial" pitchFamily="34" charset="0"/>
              <a:buChar char="•"/>
              <a:defRPr/>
            </a:pPr>
            <a:r>
              <a:rPr lang="en-US" sz="2400" dirty="0" smtClean="0"/>
              <a:t>  emergency eye wash station or a   	 portable eye wash bottle </a:t>
            </a:r>
          </a:p>
          <a:p>
            <a:pPr eaLnBrk="1" fontAlgn="auto" hangingPunct="1">
              <a:buFont typeface="Arial" pitchFamily="34" charset="0"/>
              <a:buChar char="•"/>
              <a:defRPr/>
            </a:pPr>
            <a:r>
              <a:rPr lang="en-US" sz="2400" dirty="0" smtClean="0"/>
              <a:t>  fire extinguisher(s)   </a:t>
            </a:r>
          </a:p>
        </p:txBody>
      </p:sp>
      <p:pic>
        <p:nvPicPr>
          <p:cNvPr id="7" name="Picture 6" descr="101_02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2209800"/>
            <a:ext cx="2666894" cy="1779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Unit 8 Summary</a:t>
            </a:r>
          </a:p>
        </p:txBody>
      </p:sp>
      <p:sp>
        <p:nvSpPr>
          <p:cNvPr id="7" name="Content Placeholder 2"/>
          <p:cNvSpPr>
            <a:spLocks noGrp="1"/>
          </p:cNvSpPr>
          <p:nvPr>
            <p:ph idx="1"/>
          </p:nvPr>
        </p:nvSpPr>
        <p:spPr>
          <a:xfrm>
            <a:off x="457200" y="1676400"/>
            <a:ext cx="8229600" cy="4343400"/>
          </a:xfrm>
        </p:spPr>
        <p:txBody>
          <a:bodyPr>
            <a:normAutofit/>
          </a:bodyPr>
          <a:lstStyle/>
          <a:p>
            <a:pPr defTabSz="966788" eaLnBrk="1" fontAlgn="auto" hangingPunct="1">
              <a:buFont typeface="Arial"/>
              <a:buNone/>
              <a:defRPr/>
            </a:pPr>
            <a:r>
              <a:rPr lang="en-US" sz="2400" b="0" dirty="0"/>
              <a:t>In this </a:t>
            </a:r>
            <a:r>
              <a:rPr lang="en-US" sz="2400" b="0" dirty="0" smtClean="0"/>
              <a:t>unit, </a:t>
            </a:r>
            <a:r>
              <a:rPr lang="en-US" sz="2400" b="0" dirty="0"/>
              <a:t>you </a:t>
            </a:r>
            <a:r>
              <a:rPr lang="en-US" sz="2400" b="0" dirty="0" smtClean="0"/>
              <a:t>learned about </a:t>
            </a:r>
            <a:r>
              <a:rPr lang="en-US" sz="2400" b="0" dirty="0"/>
              <a:t>g</a:t>
            </a:r>
            <a:r>
              <a:rPr lang="en-US" sz="2400" b="0" dirty="0" smtClean="0"/>
              <a:t>ood </a:t>
            </a:r>
            <a:r>
              <a:rPr lang="en-US" sz="2400" b="0" dirty="0"/>
              <a:t>s</a:t>
            </a:r>
            <a:r>
              <a:rPr lang="en-US" sz="2400" b="0" dirty="0" smtClean="0"/>
              <a:t>afety </a:t>
            </a:r>
            <a:r>
              <a:rPr lang="en-US" sz="2400" b="0" dirty="0"/>
              <a:t>p</a:t>
            </a:r>
            <a:r>
              <a:rPr lang="en-US" sz="2400" b="0" dirty="0" smtClean="0"/>
              <a:t>ractices which include:</a:t>
            </a:r>
            <a:endParaRPr lang="en-US" sz="2400" b="0" dirty="0"/>
          </a:p>
          <a:p>
            <a:pPr marL="228600" indent="-228600" defTabSz="966788" eaLnBrk="1" fontAlgn="auto" hangingPunct="1">
              <a:buFont typeface="Arial" pitchFamily="34" charset="0"/>
              <a:buChar char="•"/>
              <a:defRPr/>
            </a:pPr>
            <a:r>
              <a:rPr lang="en-US" sz="2400" b="0" dirty="0" smtClean="0"/>
              <a:t>Planning Ahead</a:t>
            </a:r>
          </a:p>
          <a:p>
            <a:pPr marL="228600" indent="-228600" defTabSz="966788" eaLnBrk="1" fontAlgn="auto" hangingPunct="1">
              <a:buFont typeface="Arial" pitchFamily="34" charset="0"/>
              <a:buChar char="•"/>
              <a:defRPr/>
            </a:pPr>
            <a:r>
              <a:rPr lang="en-US" sz="2400" b="0" dirty="0" smtClean="0"/>
              <a:t>Site preparation</a:t>
            </a:r>
            <a:endParaRPr lang="en-US" sz="2400" b="0" dirty="0"/>
          </a:p>
          <a:p>
            <a:pPr marL="228600" indent="-228600" defTabSz="966788" eaLnBrk="1" fontAlgn="auto" hangingPunct="1">
              <a:buFont typeface="Arial" pitchFamily="34" charset="0"/>
              <a:buChar char="•"/>
              <a:defRPr/>
            </a:pPr>
            <a:r>
              <a:rPr lang="en-US" sz="2400" b="0" dirty="0" smtClean="0"/>
              <a:t>Using low pressure SPF kits or systems</a:t>
            </a:r>
          </a:p>
          <a:p>
            <a:pPr marL="228600" indent="-228600" defTabSz="966788" eaLnBrk="1" fontAlgn="auto" hangingPunct="1">
              <a:buFont typeface="Arial" pitchFamily="34" charset="0"/>
              <a:buChar char="•"/>
              <a:defRPr/>
            </a:pPr>
            <a:r>
              <a:rPr lang="en-US" sz="2400" b="0" dirty="0" smtClean="0"/>
              <a:t>Post-spray </a:t>
            </a:r>
            <a:r>
              <a:rPr lang="en-US" sz="2400" b="0" dirty="0"/>
              <a:t>guidance</a:t>
            </a:r>
          </a:p>
          <a:p>
            <a:pPr marL="228600" indent="-228600" defTabSz="966788" eaLnBrk="1" fontAlgn="auto" hangingPunct="1">
              <a:buFont typeface="Arial" pitchFamily="34" charset="0"/>
              <a:buChar char="•"/>
              <a:defRPr/>
            </a:pPr>
            <a:r>
              <a:rPr lang="en-US" sz="2400" b="0" dirty="0" smtClean="0"/>
              <a:t>Site </a:t>
            </a:r>
            <a:r>
              <a:rPr lang="en-US" sz="2400" b="0" dirty="0"/>
              <a:t>safety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Unit 8 Review</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fontAlgn="auto">
              <a:spcAft>
                <a:spcPts val="0"/>
              </a:spcAft>
              <a:defRPr/>
            </a:pPr>
            <a:r>
              <a:rPr lang="en-US" sz="2800" dirty="0" smtClean="0"/>
              <a:t>Unit 8: Q1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t>Which of the following is a topic to discuss when reviewing the safety plan with the homeowner or building manager and other workers? </a:t>
            </a:r>
          </a:p>
          <a:p>
            <a:pPr indent="0" fontAlgn="auto">
              <a:buFont typeface="Arial"/>
              <a:buNone/>
              <a:defRPr/>
            </a:pPr>
            <a:endParaRPr lang="en-US" sz="2000" dirty="0"/>
          </a:p>
          <a:p>
            <a:pPr marL="682625" indent="-682625" fontAlgn="auto">
              <a:buFontTx/>
              <a:buAutoNum type="alphaUcPeriod"/>
              <a:defRPr/>
            </a:pPr>
            <a:r>
              <a:rPr lang="en-US" sz="2000" dirty="0" smtClean="0"/>
              <a:t>Who will be on the job site?</a:t>
            </a:r>
          </a:p>
          <a:p>
            <a:pPr marL="682625" indent="-682625" fontAlgn="auto">
              <a:buFontTx/>
              <a:buAutoNum type="alphaUcPeriod"/>
              <a:defRPr/>
            </a:pPr>
            <a:r>
              <a:rPr lang="en-US" sz="2000" dirty="0" smtClean="0"/>
              <a:t>What safety measures will be taken?</a:t>
            </a:r>
            <a:endParaRPr lang="en-US" sz="2000" dirty="0"/>
          </a:p>
          <a:p>
            <a:pPr marL="682625" indent="-682625" fontAlgn="auto">
              <a:buFontTx/>
              <a:buAutoNum type="alphaUcPeriod"/>
              <a:defRPr/>
            </a:pPr>
            <a:r>
              <a:rPr lang="en-US" sz="2000" dirty="0" smtClean="0"/>
              <a:t>When does the product manufacturer recommend that homeowners or occupants can re-enter after spraying is completed?</a:t>
            </a:r>
            <a:endParaRPr lang="en-US" sz="2000" dirty="0"/>
          </a:p>
          <a:p>
            <a:pPr marL="682625" indent="-682625" fontAlgn="auto">
              <a:buFontTx/>
              <a:buAutoNum type="alphaUcPeriod"/>
              <a:defRPr/>
            </a:pPr>
            <a:r>
              <a:rPr lang="en-US" sz="2000" dirty="0" smtClean="0"/>
              <a:t>All of the above</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12"/>
            <a:ext cx="8686800" cy="1143000"/>
          </a:xfrm>
        </p:spPr>
        <p:txBody>
          <a:bodyPr>
            <a:normAutofit/>
          </a:bodyPr>
          <a:lstStyle/>
          <a:p>
            <a:r>
              <a:rPr lang="en-US" sz="2600" dirty="0" smtClean="0">
                <a:solidFill>
                  <a:srgbClr val="093678"/>
                </a:solidFill>
              </a:rPr>
              <a:t>Grant Provided by the Occupational Safety and Health Administration (OSHA), U.S. Department of Labor (DOL)</a:t>
            </a:r>
            <a:endParaRPr lang="en-US" sz="2600" dirty="0">
              <a:solidFill>
                <a:srgbClr val="093678"/>
              </a:solidFill>
            </a:endParaRPr>
          </a:p>
        </p:txBody>
      </p:sp>
      <p:sp>
        <p:nvSpPr>
          <p:cNvPr id="3" name="Content Placeholder 2"/>
          <p:cNvSpPr>
            <a:spLocks noGrp="1"/>
          </p:cNvSpPr>
          <p:nvPr>
            <p:ph idx="1"/>
          </p:nvPr>
        </p:nvSpPr>
        <p:spPr>
          <a:xfrm>
            <a:off x="457200" y="1676401"/>
            <a:ext cx="7975600" cy="4343400"/>
          </a:xfrm>
        </p:spPr>
        <p:txBody>
          <a:bodyPr/>
          <a:lstStyle/>
          <a:p>
            <a:endParaRPr lang="en-US" dirty="0" smtClean="0">
              <a:latin typeface="Trebuchet MS" pitchFamily="34" charset="0"/>
              <a:ea typeface="Trebuchet MS" pitchFamily="34" charset="0"/>
              <a:cs typeface="Trebuchet MS" pitchFamily="34" charset="0"/>
            </a:endParaRPr>
          </a:p>
          <a:p>
            <a:r>
              <a:rPr lang="en-US" dirty="0" smtClean="0">
                <a:solidFill>
                  <a:srgbClr val="093678"/>
                </a:solidFill>
                <a:latin typeface="Trebuchet MS" pitchFamily="34" charset="0"/>
                <a:ea typeface="Trebuchet MS" pitchFamily="34" charset="0"/>
                <a:cs typeface="Trebuchet MS" pitchFamily="34" charset="0"/>
              </a:rPr>
              <a:t>This material produced under grant SH-22308-SH1 from the Occupational Safety and Health Administration (OSHA), U.S. Department of Labor. </a:t>
            </a:r>
          </a:p>
          <a:p>
            <a:r>
              <a:rPr lang="en-US" dirty="0" smtClean="0">
                <a:solidFill>
                  <a:srgbClr val="093678"/>
                </a:solidFill>
                <a:latin typeface="Trebuchet MS" pitchFamily="34" charset="0"/>
                <a:ea typeface="Trebuchet MS" pitchFamily="34" charset="0"/>
                <a:cs typeface="Trebuchet MS" pitchFamily="34" charset="0"/>
              </a:rPr>
              <a:t>It does not necessarily reflect the views or policies of the U.S. Department of Labor, nor does mention of trade names, commercial products, or organizations imply endorsement by the U.S. Government.</a:t>
            </a:r>
          </a:p>
        </p:txBody>
      </p:sp>
      <p:pic>
        <p:nvPicPr>
          <p:cNvPr id="2050" name="Picture 2" descr="C:\Users\Hpalfrey\Desktop\CPI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9837" y="6120193"/>
            <a:ext cx="2600325" cy="5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9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fontAlgn="auto">
              <a:spcAft>
                <a:spcPts val="0"/>
              </a:spcAft>
              <a:defRPr/>
            </a:pPr>
            <a:r>
              <a:rPr lang="en-US" sz="2800" dirty="0" smtClean="0"/>
              <a:t>Unit 8: Q1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t>Which of the following is a topic to discuss when reviewing the safety plan with the homeowner or building manager and other workers? </a:t>
            </a:r>
          </a:p>
          <a:p>
            <a:pPr indent="0" fontAlgn="auto">
              <a:buFont typeface="Arial"/>
              <a:buNone/>
              <a:defRPr/>
            </a:pPr>
            <a:endParaRPr lang="en-US" sz="2000" dirty="0"/>
          </a:p>
          <a:p>
            <a:pPr marL="682625" indent="-682625" fontAlgn="auto">
              <a:buFontTx/>
              <a:buAutoNum type="alphaUcPeriod"/>
              <a:defRPr/>
            </a:pPr>
            <a:r>
              <a:rPr lang="en-US" sz="2000" dirty="0" smtClean="0">
                <a:solidFill>
                  <a:schemeClr val="bg1">
                    <a:lumMod val="50000"/>
                  </a:schemeClr>
                </a:solidFill>
              </a:rPr>
              <a:t>Who will be on the job site?</a:t>
            </a:r>
          </a:p>
          <a:p>
            <a:pPr marL="682625" indent="-682625" fontAlgn="auto">
              <a:buFontTx/>
              <a:buAutoNum type="alphaUcPeriod"/>
              <a:defRPr/>
            </a:pPr>
            <a:r>
              <a:rPr lang="en-US" sz="2000" dirty="0" smtClean="0">
                <a:solidFill>
                  <a:schemeClr val="bg1">
                    <a:lumMod val="50000"/>
                  </a:schemeClr>
                </a:solidFill>
              </a:rPr>
              <a:t>What safety measures will be taken?</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When does the product manufacturer recommend that homeowners or occupants can re-enter after spraying is completed?</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All of the above</a:t>
            </a:r>
            <a:endParaRPr lang="en-US" sz="2000" dirty="0">
              <a:solidFill>
                <a:srgbClr val="00B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Unit 8: Q2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a:solidFill>
                  <a:srgbClr val="002060"/>
                </a:solidFill>
              </a:rPr>
              <a:t>How long </a:t>
            </a:r>
            <a:r>
              <a:rPr lang="en-US" sz="2000" dirty="0" smtClean="0">
                <a:solidFill>
                  <a:srgbClr val="002060"/>
                </a:solidFill>
              </a:rPr>
              <a:t>should occupants typically wait before they can re-enter following </a:t>
            </a:r>
            <a:r>
              <a:rPr lang="en-US" sz="2000" dirty="0">
                <a:solidFill>
                  <a:srgbClr val="002060"/>
                </a:solidFill>
              </a:rPr>
              <a:t>an interior </a:t>
            </a:r>
            <a:r>
              <a:rPr lang="en-US" sz="2000" dirty="0" smtClean="0">
                <a:solidFill>
                  <a:srgbClr val="002060"/>
                </a:solidFill>
              </a:rPr>
              <a:t>two-component low pressure </a:t>
            </a:r>
            <a:r>
              <a:rPr lang="en-US" sz="2000" dirty="0">
                <a:solidFill>
                  <a:srgbClr val="002060"/>
                </a:solidFill>
              </a:rPr>
              <a:t>SPF application?</a:t>
            </a:r>
          </a:p>
          <a:p>
            <a:pPr indent="0" fontAlgn="auto">
              <a:buFont typeface="Arial"/>
              <a:buNone/>
              <a:defRPr/>
            </a:pPr>
            <a:endParaRPr lang="en-US" sz="2000" dirty="0">
              <a:solidFill>
                <a:srgbClr val="002060"/>
              </a:solidFill>
            </a:endParaRPr>
          </a:p>
          <a:p>
            <a:pPr marL="682625" indent="-682625" fontAlgn="auto">
              <a:buFontTx/>
              <a:buAutoNum type="alphaUcPeriod"/>
              <a:defRPr/>
            </a:pPr>
            <a:r>
              <a:rPr lang="en-US" sz="2000" dirty="0" smtClean="0">
                <a:solidFill>
                  <a:srgbClr val="002060"/>
                </a:solidFill>
              </a:rPr>
              <a:t>until all of the foam dust has settled</a:t>
            </a:r>
            <a:endParaRPr lang="en-US" sz="2000" dirty="0">
              <a:solidFill>
                <a:srgbClr val="002060"/>
              </a:solidFill>
            </a:endParaRPr>
          </a:p>
          <a:p>
            <a:pPr marL="682625" indent="-682625" fontAlgn="auto">
              <a:buFontTx/>
              <a:buAutoNum type="alphaUcPeriod"/>
              <a:defRPr/>
            </a:pPr>
            <a:r>
              <a:rPr lang="en-US" sz="2000" dirty="0" smtClean="0">
                <a:solidFill>
                  <a:srgbClr val="002060"/>
                </a:solidFill>
              </a:rPr>
              <a:t>consult the manufacturer since re-entry time can vary </a:t>
            </a:r>
            <a:r>
              <a:rPr lang="en-US" sz="2000" i="1" dirty="0" smtClean="0">
                <a:solidFill>
                  <a:srgbClr val="002060"/>
                </a:solidFill>
              </a:rPr>
              <a:t>(some manufacturers recommend a one hour re-entry time)</a:t>
            </a:r>
            <a:endParaRPr lang="en-US" sz="2000" i="1" dirty="0">
              <a:solidFill>
                <a:srgbClr val="002060"/>
              </a:solidFill>
            </a:endParaRPr>
          </a:p>
          <a:p>
            <a:pPr marL="682625" indent="-682625" fontAlgn="auto">
              <a:buFontTx/>
              <a:buAutoNum type="alphaUcPeriod"/>
              <a:defRPr/>
            </a:pPr>
            <a:r>
              <a:rPr lang="en-US" sz="2000" dirty="0" smtClean="0">
                <a:solidFill>
                  <a:srgbClr val="002060"/>
                </a:solidFill>
              </a:rPr>
              <a:t>one week</a:t>
            </a:r>
            <a:endParaRPr lang="en-US" sz="2000" dirty="0">
              <a:solidFill>
                <a:srgbClr val="002060"/>
              </a:solidFill>
            </a:endParaRPr>
          </a:p>
          <a:p>
            <a:pPr marL="682625" indent="-682625" fontAlgn="auto">
              <a:buFontTx/>
              <a:buAutoNum type="alphaUcPeriod"/>
              <a:defRPr/>
            </a:pPr>
            <a:r>
              <a:rPr lang="en-US" sz="2000" dirty="0" smtClean="0">
                <a:solidFill>
                  <a:srgbClr val="002060"/>
                </a:solidFill>
              </a:rPr>
              <a:t>48 hours</a:t>
            </a:r>
            <a:endParaRPr lang="en-US" sz="20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Unit 8: Q2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a:solidFill>
                  <a:schemeClr val="tx2"/>
                </a:solidFill>
              </a:rPr>
              <a:t>How long should </a:t>
            </a:r>
            <a:r>
              <a:rPr lang="en-US" sz="2000" dirty="0" smtClean="0">
                <a:solidFill>
                  <a:schemeClr val="tx2"/>
                </a:solidFill>
              </a:rPr>
              <a:t>occupants typically wait </a:t>
            </a:r>
            <a:r>
              <a:rPr lang="en-US" sz="2000" dirty="0">
                <a:solidFill>
                  <a:schemeClr val="tx2"/>
                </a:solidFill>
              </a:rPr>
              <a:t>before </a:t>
            </a:r>
            <a:r>
              <a:rPr lang="en-US" sz="2000" dirty="0" smtClean="0">
                <a:solidFill>
                  <a:schemeClr val="tx2"/>
                </a:solidFill>
              </a:rPr>
              <a:t>they can re-enter following </a:t>
            </a:r>
            <a:r>
              <a:rPr lang="en-US" sz="2000" dirty="0">
                <a:solidFill>
                  <a:schemeClr val="tx2"/>
                </a:solidFill>
              </a:rPr>
              <a:t>an interior </a:t>
            </a:r>
            <a:r>
              <a:rPr lang="en-US" sz="2000" dirty="0" smtClean="0">
                <a:solidFill>
                  <a:schemeClr val="tx2"/>
                </a:solidFill>
              </a:rPr>
              <a:t>two-component low pressure </a:t>
            </a:r>
            <a:r>
              <a:rPr lang="en-US" sz="2000" dirty="0">
                <a:solidFill>
                  <a:schemeClr val="tx2"/>
                </a:solidFill>
              </a:rPr>
              <a:t>SPF application?</a:t>
            </a:r>
          </a:p>
          <a:p>
            <a:pPr indent="0" fontAlgn="auto">
              <a:buFont typeface="Arial"/>
              <a:buNone/>
              <a:defRPr/>
            </a:pPr>
            <a:endParaRPr lang="en-US" sz="2000" dirty="0">
              <a:solidFill>
                <a:schemeClr val="tx2"/>
              </a:solidFill>
            </a:endParaRPr>
          </a:p>
          <a:p>
            <a:pPr marL="682625" indent="-682625" fontAlgn="auto">
              <a:buFontTx/>
              <a:buAutoNum type="alphaUcPeriod"/>
              <a:defRPr/>
            </a:pPr>
            <a:r>
              <a:rPr lang="en-US" sz="2000" dirty="0" smtClean="0">
                <a:solidFill>
                  <a:schemeClr val="bg1">
                    <a:lumMod val="50000"/>
                  </a:schemeClr>
                </a:solidFill>
              </a:rPr>
              <a:t>until all of the foam dust has settled</a:t>
            </a:r>
          </a:p>
          <a:p>
            <a:pPr marL="682625" indent="-682625" fontAlgn="auto">
              <a:buFontTx/>
              <a:buAutoNum type="alphaUcPeriod"/>
              <a:defRPr/>
            </a:pPr>
            <a:r>
              <a:rPr lang="en-US" sz="2000" dirty="0" smtClean="0">
                <a:solidFill>
                  <a:srgbClr val="00B050"/>
                </a:solidFill>
              </a:rPr>
              <a:t>consult the manufacturer since re-entry time can vary </a:t>
            </a:r>
            <a:r>
              <a:rPr lang="en-US" sz="2000" i="1" dirty="0" smtClean="0">
                <a:solidFill>
                  <a:srgbClr val="00B050"/>
                </a:solidFill>
              </a:rPr>
              <a:t>(some manufacturers recommend a one hour re-entry time)</a:t>
            </a:r>
            <a:endParaRPr lang="en-US" sz="2000" i="1" dirty="0">
              <a:solidFill>
                <a:srgbClr val="00B050"/>
              </a:solidFill>
            </a:endParaRPr>
          </a:p>
          <a:p>
            <a:pPr marL="682625" indent="-682625" fontAlgn="auto">
              <a:buFontTx/>
              <a:buAutoNum type="alphaUcPeriod"/>
              <a:defRPr/>
            </a:pPr>
            <a:r>
              <a:rPr lang="en-US" sz="2000" dirty="0" smtClean="0">
                <a:solidFill>
                  <a:schemeClr val="bg1">
                    <a:lumMod val="50000"/>
                  </a:schemeClr>
                </a:solidFill>
              </a:rPr>
              <a:t>one week</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48 hours</a:t>
            </a:r>
            <a:endParaRPr lang="en-US" sz="2000" dirty="0">
              <a:solidFill>
                <a:schemeClr val="bg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fontAlgn="auto">
              <a:spcAft>
                <a:spcPts val="0"/>
              </a:spcAft>
              <a:defRPr/>
            </a:pPr>
            <a:r>
              <a:rPr lang="en-US" sz="2800" dirty="0" smtClean="0"/>
              <a:t>Unit 8: Q3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solidFill>
                  <a:schemeClr val="tx2"/>
                </a:solidFill>
              </a:rPr>
              <a:t>_____________ is an example of how to prepare the spray area before applying of two-component low pressure SPF. </a:t>
            </a:r>
            <a:endParaRPr lang="en-US" sz="2000" dirty="0">
              <a:solidFill>
                <a:schemeClr val="tx2"/>
              </a:solidFill>
            </a:endParaRPr>
          </a:p>
          <a:p>
            <a:pPr indent="0" fontAlgn="auto">
              <a:buFont typeface="Arial"/>
              <a:buNone/>
              <a:defRPr/>
            </a:pPr>
            <a:endParaRPr lang="en-US" sz="2000" dirty="0">
              <a:solidFill>
                <a:schemeClr val="tx2"/>
              </a:solidFill>
            </a:endParaRPr>
          </a:p>
          <a:p>
            <a:pPr marL="682625" indent="-682625" fontAlgn="auto">
              <a:buFontTx/>
              <a:buAutoNum type="alphaUcPeriod"/>
              <a:defRPr/>
            </a:pPr>
            <a:r>
              <a:rPr lang="en-US" sz="2000" dirty="0" smtClean="0">
                <a:solidFill>
                  <a:schemeClr val="tx2"/>
                </a:solidFill>
              </a:rPr>
              <a:t>Applying engineering controls, such as containment and ventilation</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Shutting off ignition sources </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Protecting surfaces from potential overspray</a:t>
            </a:r>
            <a:endParaRPr lang="en-US" sz="2000" dirty="0">
              <a:solidFill>
                <a:schemeClr val="tx2"/>
              </a:solidFill>
            </a:endParaRPr>
          </a:p>
          <a:p>
            <a:pPr marL="682625" indent="-682625" fontAlgn="auto">
              <a:buFontTx/>
              <a:buAutoNum type="alphaUcPeriod"/>
              <a:defRPr/>
            </a:pPr>
            <a:r>
              <a:rPr lang="en-US" sz="2000" dirty="0" smtClean="0">
                <a:solidFill>
                  <a:schemeClr val="tx2"/>
                </a:solidFill>
              </a:rPr>
              <a:t>All of the above</a:t>
            </a:r>
            <a:endParaRPr lang="en-US" sz="2000"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Unit 8: Q3 Debrief</a:t>
            </a:r>
          </a:p>
        </p:txBody>
      </p:sp>
      <p:sp>
        <p:nvSpPr>
          <p:cNvPr id="36868" name="Content Placeholder 2"/>
          <p:cNvSpPr>
            <a:spLocks noGrp="1"/>
          </p:cNvSpPr>
          <p:nvPr>
            <p:ph idx="1"/>
          </p:nvPr>
        </p:nvSpPr>
        <p:spPr/>
        <p:txBody>
          <a:bodyPr>
            <a:normAutofit/>
          </a:bodyPr>
          <a:lstStyle/>
          <a:p>
            <a:pPr indent="0" fontAlgn="auto">
              <a:buFont typeface="Arial"/>
              <a:buNone/>
              <a:defRPr/>
            </a:pPr>
            <a:r>
              <a:rPr lang="en-US" sz="2000" dirty="0" smtClean="0">
                <a:solidFill>
                  <a:schemeClr val="tx2"/>
                </a:solidFill>
              </a:rPr>
              <a:t>_____________ is an example of how to prepare the spray area before applying of two-component low pressure SPF. </a:t>
            </a:r>
            <a:endParaRPr lang="en-US" sz="2000" dirty="0">
              <a:solidFill>
                <a:schemeClr val="tx2"/>
              </a:solidFill>
            </a:endParaRPr>
          </a:p>
          <a:p>
            <a:pPr indent="0" fontAlgn="auto">
              <a:buFont typeface="Arial"/>
              <a:buNone/>
              <a:defRPr/>
            </a:pPr>
            <a:endParaRPr lang="en-US" sz="2000" dirty="0">
              <a:solidFill>
                <a:schemeClr val="tx2"/>
              </a:solidFill>
            </a:endParaRPr>
          </a:p>
          <a:p>
            <a:pPr marL="682625" indent="-682625" fontAlgn="auto">
              <a:buFontTx/>
              <a:buAutoNum type="alphaUcPeriod"/>
              <a:defRPr/>
            </a:pPr>
            <a:r>
              <a:rPr lang="en-US" sz="2000" dirty="0" smtClean="0">
                <a:solidFill>
                  <a:schemeClr val="bg1">
                    <a:lumMod val="50000"/>
                  </a:schemeClr>
                </a:solidFill>
              </a:rPr>
              <a:t>Applying engineering controls, such as containment and ventilation</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Shutting off ignition sources </a:t>
            </a:r>
            <a:endParaRPr lang="en-US" sz="2000" dirty="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Protecting surfaces from potential overspray</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All of the above</a:t>
            </a:r>
            <a:endParaRPr lang="en-US" sz="2000" dirty="0">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solidFill>
                  <a:srgbClr val="093678"/>
                </a:solidFill>
              </a:rPr>
              <a:t>Unit 8 Completed</a:t>
            </a:r>
          </a:p>
        </p:txBody>
      </p:sp>
      <p:sp>
        <p:nvSpPr>
          <p:cNvPr id="31749" name="TextBox 4"/>
          <p:cNvSpPr txBox="1">
            <a:spLocks noChangeArrowheads="1"/>
          </p:cNvSpPr>
          <p:nvPr/>
        </p:nvSpPr>
        <p:spPr bwMode="auto">
          <a:xfrm>
            <a:off x="4932363" y="3200400"/>
            <a:ext cx="3575050"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Continue </a:t>
            </a:r>
            <a:r>
              <a:rPr lang="en-US" sz="2400" dirty="0">
                <a:solidFill>
                  <a:srgbClr val="093678"/>
                </a:solidFill>
                <a:latin typeface="Trebuchet MS" pitchFamily="34" charset="0"/>
              </a:rPr>
              <a:t>to Unit </a:t>
            </a:r>
            <a:r>
              <a:rPr lang="en-US" sz="2400" dirty="0" smtClean="0">
                <a:solidFill>
                  <a:srgbClr val="093678"/>
                </a:solidFill>
                <a:latin typeface="Trebuchet MS" pitchFamily="34" charset="0"/>
              </a:rPr>
              <a:t>9</a:t>
            </a:r>
            <a:endParaRPr lang="en-US" sz="2400" dirty="0">
              <a:solidFill>
                <a:srgbClr val="093678"/>
              </a:solidFill>
              <a:latin typeface="Trebuchet MS" pitchFamily="34" charset="0"/>
            </a:endParaRPr>
          </a:p>
        </p:txBody>
      </p:sp>
      <p:sp>
        <p:nvSpPr>
          <p:cNvPr id="31750" name="TextBox 5"/>
          <p:cNvSpPr txBox="1">
            <a:spLocks noChangeArrowheads="1"/>
          </p:cNvSpPr>
          <p:nvPr/>
        </p:nvSpPr>
        <p:spPr bwMode="auto">
          <a:xfrm>
            <a:off x="4932363" y="3879850"/>
            <a:ext cx="3983037"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Return </a:t>
            </a:r>
            <a:r>
              <a:rPr lang="en-US" sz="2400" dirty="0">
                <a:solidFill>
                  <a:srgbClr val="093678"/>
                </a:solidFill>
                <a:latin typeface="Trebuchet MS" pitchFamily="34" charset="0"/>
              </a:rPr>
              <a:t>to the Main Menu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6"/>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Welcome to Unit 8</a:t>
            </a:r>
          </a:p>
        </p:txBody>
      </p:sp>
      <p:sp>
        <p:nvSpPr>
          <p:cNvPr id="5124" name="Content Placeholder 2"/>
          <p:cNvSpPr>
            <a:spLocks noGrp="1"/>
          </p:cNvSpPr>
          <p:nvPr>
            <p:ph idx="1"/>
          </p:nvPr>
        </p:nvSpPr>
        <p:spPr>
          <a:xfrm>
            <a:off x="457200" y="1676400"/>
            <a:ext cx="8229600" cy="4343400"/>
          </a:xfrm>
        </p:spPr>
        <p:txBody>
          <a:bodyPr>
            <a:normAutofit/>
          </a:bodyPr>
          <a:lstStyle/>
          <a:p>
            <a:pPr defTabSz="966788" eaLnBrk="1" fontAlgn="auto" hangingPunct="1">
              <a:buFont typeface="Wingdings" pitchFamily="2" charset="2"/>
              <a:buNone/>
              <a:defRPr/>
            </a:pPr>
            <a:r>
              <a:rPr lang="en-US" sz="2400" b="0" dirty="0" smtClean="0"/>
              <a:t>In this unit, you will learn about good safety practices to consider when using two-component low pressure SPF including:</a:t>
            </a:r>
          </a:p>
          <a:p>
            <a:pPr defTabSz="966788" eaLnBrk="1" fontAlgn="auto" hangingPunct="1">
              <a:buFont typeface="Arial" pitchFamily="34" charset="0"/>
              <a:buChar char="•"/>
              <a:defRPr/>
            </a:pPr>
            <a:r>
              <a:rPr lang="en-US" sz="2400" b="0" dirty="0" smtClean="0"/>
              <a:t>Planning ahead</a:t>
            </a:r>
          </a:p>
          <a:p>
            <a:pPr defTabSz="966788" eaLnBrk="1" fontAlgn="auto" hangingPunct="1">
              <a:buFont typeface="Arial" pitchFamily="34" charset="0"/>
              <a:buChar char="•"/>
              <a:defRPr/>
            </a:pPr>
            <a:r>
              <a:rPr lang="en-US" sz="2400" b="0" dirty="0" smtClean="0"/>
              <a:t>Site preparation</a:t>
            </a:r>
            <a:endParaRPr lang="en-US" sz="2400" b="0" dirty="0"/>
          </a:p>
          <a:p>
            <a:pPr defTabSz="966788" eaLnBrk="1" fontAlgn="auto" hangingPunct="1">
              <a:buFont typeface="Arial" pitchFamily="34" charset="0"/>
              <a:buChar char="•"/>
              <a:defRPr/>
            </a:pPr>
            <a:r>
              <a:rPr lang="en-US" sz="2400" b="0" dirty="0" smtClean="0"/>
              <a:t>Using low pressure SPF kits or systems</a:t>
            </a:r>
          </a:p>
          <a:p>
            <a:pPr defTabSz="966788" eaLnBrk="1" fontAlgn="auto" hangingPunct="1">
              <a:buFont typeface="Arial" pitchFamily="34" charset="0"/>
              <a:buChar char="•"/>
              <a:defRPr/>
            </a:pPr>
            <a:r>
              <a:rPr lang="en-US" sz="2400" b="0" dirty="0" smtClean="0"/>
              <a:t>Post-spray guidance</a:t>
            </a:r>
            <a:endParaRPr lang="en-US" sz="2400" b="0" dirty="0"/>
          </a:p>
          <a:p>
            <a:pPr defTabSz="966788" eaLnBrk="1" fontAlgn="auto" hangingPunct="1">
              <a:buFont typeface="Arial" pitchFamily="34" charset="0"/>
              <a:buChar char="•"/>
              <a:defRPr/>
            </a:pPr>
            <a:r>
              <a:rPr lang="en-US" sz="2400" b="0" dirty="0" smtClean="0"/>
              <a:t>Site </a:t>
            </a:r>
            <a:r>
              <a:rPr lang="en-US" sz="2400" b="0" dirty="0"/>
              <a:t>s</a:t>
            </a:r>
            <a:r>
              <a:rPr lang="en-US" sz="2400" b="0" dirty="0" smtClean="0"/>
              <a:t>afety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7162800" cy="1143000"/>
          </a:xfrm>
        </p:spPr>
        <p:txBody>
          <a:bodyPr>
            <a:normAutofit/>
          </a:bodyPr>
          <a:lstStyle/>
          <a:p>
            <a:pPr eaLnBrk="1" fontAlgn="auto" hangingPunct="1">
              <a:spcAft>
                <a:spcPts val="0"/>
              </a:spcAft>
              <a:defRPr/>
            </a:pPr>
            <a:r>
              <a:rPr lang="en-US" dirty="0" smtClean="0"/>
              <a:t>Planning Ahead</a:t>
            </a:r>
            <a:br>
              <a:rPr lang="en-US" dirty="0" smtClean="0"/>
            </a:br>
            <a:endParaRPr lang="en-US" dirty="0" smtClean="0"/>
          </a:p>
        </p:txBody>
      </p:sp>
      <p:sp>
        <p:nvSpPr>
          <p:cNvPr id="41987" name="Content Placeholder 2"/>
          <p:cNvSpPr>
            <a:spLocks noGrp="1"/>
          </p:cNvSpPr>
          <p:nvPr>
            <p:ph idx="1"/>
          </p:nvPr>
        </p:nvSpPr>
        <p:spPr>
          <a:xfrm>
            <a:off x="457200" y="1676400"/>
            <a:ext cx="4648200" cy="4952999"/>
          </a:xfrm>
        </p:spPr>
        <p:txBody>
          <a:bodyPr>
            <a:normAutofit fontScale="85000" lnSpcReduction="20000"/>
          </a:bodyPr>
          <a:lstStyle/>
          <a:p>
            <a:pPr eaLnBrk="1" fontAlgn="auto" hangingPunct="1">
              <a:buFont typeface="Arial"/>
              <a:buNone/>
              <a:defRPr/>
            </a:pPr>
            <a:r>
              <a:rPr lang="en-US" sz="2400" u="sng" dirty="0" smtClean="0">
                <a:solidFill>
                  <a:srgbClr val="002060"/>
                </a:solidFill>
              </a:rPr>
              <a:t>Before</a:t>
            </a:r>
            <a:r>
              <a:rPr lang="en-US" sz="2400" dirty="0" smtClean="0">
                <a:solidFill>
                  <a:srgbClr val="002060"/>
                </a:solidFill>
              </a:rPr>
              <a:t> work begins, here are important considerations:</a:t>
            </a:r>
            <a:endParaRPr lang="en-US" sz="2400" dirty="0">
              <a:solidFill>
                <a:srgbClr val="002060"/>
              </a:solidFill>
            </a:endParaRPr>
          </a:p>
          <a:p>
            <a:pPr marL="228600" indent="-228600" eaLnBrk="1" fontAlgn="auto" hangingPunct="1">
              <a:buFont typeface="Arial" pitchFamily="34" charset="0"/>
              <a:buChar char="•"/>
              <a:defRPr/>
            </a:pPr>
            <a:r>
              <a:rPr lang="en-US" sz="2400" dirty="0" smtClean="0">
                <a:solidFill>
                  <a:srgbClr val="002060"/>
                </a:solidFill>
              </a:rPr>
              <a:t>Review the Hazard Communications program, including SDSs, product labels and instructions.</a:t>
            </a:r>
            <a:endParaRPr lang="en-US" sz="2400" strike="sngStrike" dirty="0">
              <a:solidFill>
                <a:srgbClr val="002060"/>
              </a:solidFill>
            </a:endParaRPr>
          </a:p>
          <a:p>
            <a:pPr marL="228600" indent="-228600" eaLnBrk="1" fontAlgn="auto" hangingPunct="1">
              <a:buFont typeface="Arial" pitchFamily="34" charset="0"/>
              <a:buChar char="•"/>
              <a:defRPr/>
            </a:pPr>
            <a:r>
              <a:rPr lang="en-US" sz="2400" dirty="0" smtClean="0">
                <a:solidFill>
                  <a:srgbClr val="002060"/>
                </a:solidFill>
              </a:rPr>
              <a:t>Inspect the low pressure SPF kit or system and check that contents are complete and undamaged.</a:t>
            </a:r>
          </a:p>
          <a:p>
            <a:pPr marL="228600" indent="-228600" eaLnBrk="1" fontAlgn="auto" hangingPunct="1">
              <a:buFont typeface="Arial" pitchFamily="34" charset="0"/>
              <a:buChar char="•"/>
              <a:defRPr/>
            </a:pPr>
            <a:r>
              <a:rPr lang="en-US" sz="2400" dirty="0" smtClean="0">
                <a:solidFill>
                  <a:srgbClr val="002060"/>
                </a:solidFill>
              </a:rPr>
              <a:t>Plan for engineering controls, such as containment and ventilation       </a:t>
            </a:r>
            <a:r>
              <a:rPr lang="en-US" sz="2400" b="0" i="1" dirty="0" smtClean="0">
                <a:solidFill>
                  <a:srgbClr val="002060"/>
                </a:solidFill>
              </a:rPr>
              <a:t>(more in Unit 7)</a:t>
            </a:r>
          </a:p>
          <a:p>
            <a:pPr marL="228600" indent="-228600" eaLnBrk="1" fontAlgn="auto" hangingPunct="1">
              <a:buFont typeface="Arial" pitchFamily="34" charset="0"/>
              <a:buChar char="•"/>
              <a:defRPr/>
            </a:pPr>
            <a:r>
              <a:rPr lang="en-US" sz="2400" dirty="0" smtClean="0">
                <a:solidFill>
                  <a:srgbClr val="002060"/>
                </a:solidFill>
              </a:rPr>
              <a:t>Have personal protective equipment (PPE) ready for the job as described in the SDS. </a:t>
            </a:r>
            <a:r>
              <a:rPr lang="en-US" sz="2400" b="0" i="1" dirty="0" smtClean="0">
                <a:solidFill>
                  <a:srgbClr val="002060"/>
                </a:solidFill>
              </a:rPr>
              <a:t>(more in Unit 9).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657600" cy="1991577"/>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2" name="Picture 2" descr="C:\Users\Hpalfrey\Desktop\Picture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29200" y="1552212"/>
            <a:ext cx="3810000" cy="233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Planning Ahead  </a:t>
            </a:r>
            <a:br>
              <a:rPr lang="en-US" sz="3200" dirty="0" smtClean="0"/>
            </a:br>
            <a:r>
              <a:rPr lang="en-US" sz="3200" dirty="0" smtClean="0"/>
              <a:t>- </a:t>
            </a:r>
            <a:r>
              <a:rPr lang="en-US" sz="2800" dirty="0" smtClean="0"/>
              <a:t>Occupant and Worker Outreach</a:t>
            </a:r>
          </a:p>
        </p:txBody>
      </p:sp>
      <p:sp>
        <p:nvSpPr>
          <p:cNvPr id="41987" name="Content Placeholder 2"/>
          <p:cNvSpPr>
            <a:spLocks noGrp="1"/>
          </p:cNvSpPr>
          <p:nvPr>
            <p:ph idx="1"/>
          </p:nvPr>
        </p:nvSpPr>
        <p:spPr>
          <a:xfrm>
            <a:off x="304800" y="1752600"/>
            <a:ext cx="7620000" cy="4343400"/>
          </a:xfrm>
        </p:spPr>
        <p:txBody>
          <a:bodyPr>
            <a:normAutofit fontScale="92500" lnSpcReduction="20000"/>
          </a:bodyPr>
          <a:lstStyle/>
          <a:p>
            <a:pPr eaLnBrk="1" fontAlgn="auto" hangingPunct="1">
              <a:buFont typeface="Arial"/>
              <a:buNone/>
              <a:defRPr/>
            </a:pPr>
            <a:r>
              <a:rPr lang="en-US" sz="2400" dirty="0" smtClean="0">
                <a:solidFill>
                  <a:srgbClr val="002060"/>
                </a:solidFill>
              </a:rPr>
              <a:t>Prepare a detailed safety plan and review it with the homeowner or building manager and other workers. Some things to consider include:</a:t>
            </a:r>
            <a:endParaRPr lang="en-US" sz="2400" dirty="0">
              <a:solidFill>
                <a:srgbClr val="002060"/>
              </a:solidFill>
            </a:endParaRPr>
          </a:p>
          <a:p>
            <a:pPr marL="228600" indent="-228600" eaLnBrk="1" fontAlgn="auto" hangingPunct="1">
              <a:buFont typeface="Arial" pitchFamily="34" charset="0"/>
              <a:buChar char="•"/>
              <a:defRPr/>
            </a:pPr>
            <a:r>
              <a:rPr lang="en-US" sz="2400" b="0" dirty="0" smtClean="0">
                <a:solidFill>
                  <a:srgbClr val="002060"/>
                </a:solidFill>
              </a:rPr>
              <a:t>factors such as size of the job, whether it is outdoors or inside, ventilation options, and any potential hazards</a:t>
            </a:r>
          </a:p>
          <a:p>
            <a:pPr marL="228600" indent="-228600" eaLnBrk="1" fontAlgn="auto" hangingPunct="1">
              <a:buFont typeface="Arial" pitchFamily="34" charset="0"/>
              <a:buChar char="•"/>
              <a:defRPr/>
            </a:pPr>
            <a:r>
              <a:rPr lang="en-US" sz="2400" b="0" dirty="0" smtClean="0">
                <a:solidFill>
                  <a:srgbClr val="002060"/>
                </a:solidFill>
              </a:rPr>
              <a:t> who will be on the job site (keep unprotected occupants and workers away from the spray area)</a:t>
            </a:r>
            <a:endParaRPr lang="en-US" sz="2400" b="0" strike="sngStrike" dirty="0">
              <a:solidFill>
                <a:srgbClr val="002060"/>
              </a:solidFill>
            </a:endParaRPr>
          </a:p>
          <a:p>
            <a:pPr marL="228600" indent="-228600" eaLnBrk="1" fontAlgn="auto" hangingPunct="1">
              <a:buFont typeface="Arial" pitchFamily="34" charset="0"/>
              <a:buChar char="•"/>
              <a:defRPr/>
            </a:pPr>
            <a:r>
              <a:rPr lang="en-US" sz="2400" b="0" dirty="0" smtClean="0">
                <a:solidFill>
                  <a:srgbClr val="002060"/>
                </a:solidFill>
              </a:rPr>
              <a:t>safety measures to be taken (e.g. have SDS readily available at the job site) </a:t>
            </a:r>
          </a:p>
          <a:p>
            <a:pPr marL="228600" indent="-228600" eaLnBrk="1" fontAlgn="auto" hangingPunct="1">
              <a:buFont typeface="Arial" pitchFamily="34" charset="0"/>
              <a:buChar char="•"/>
              <a:defRPr/>
            </a:pPr>
            <a:r>
              <a:rPr lang="en-US" sz="2400" b="0" dirty="0" smtClean="0">
                <a:solidFill>
                  <a:srgbClr val="002060"/>
                </a:solidFill>
              </a:rPr>
              <a:t>when the product manufacturer recommends that homeowners or occupants can re-enter after spraying is completed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Planning Ahead  </a:t>
            </a:r>
            <a:br>
              <a:rPr lang="en-US" sz="3200" dirty="0" smtClean="0"/>
            </a:br>
            <a:r>
              <a:rPr lang="en-US" sz="3200" dirty="0" smtClean="0"/>
              <a:t>- </a:t>
            </a:r>
            <a:r>
              <a:rPr lang="en-US" sz="2800" dirty="0" smtClean="0"/>
              <a:t>Re-entry Guidance </a:t>
            </a:r>
          </a:p>
        </p:txBody>
      </p:sp>
      <p:sp>
        <p:nvSpPr>
          <p:cNvPr id="41987" name="Content Placeholder 2"/>
          <p:cNvSpPr>
            <a:spLocks noGrp="1"/>
          </p:cNvSpPr>
          <p:nvPr>
            <p:ph idx="1"/>
          </p:nvPr>
        </p:nvSpPr>
        <p:spPr>
          <a:xfrm>
            <a:off x="457200" y="1676400"/>
            <a:ext cx="5715000" cy="4648199"/>
          </a:xfrm>
        </p:spPr>
        <p:txBody>
          <a:bodyPr>
            <a:normAutofit lnSpcReduction="10000"/>
          </a:bodyPr>
          <a:lstStyle/>
          <a:p>
            <a:pPr eaLnBrk="1" fontAlgn="auto" hangingPunct="1">
              <a:defRPr/>
            </a:pPr>
            <a:r>
              <a:rPr lang="en-US" sz="2400" dirty="0" smtClean="0"/>
              <a:t>Contact the product manufacturer to find out their recommended re-entry time. </a:t>
            </a:r>
          </a:p>
          <a:p>
            <a:pPr eaLnBrk="1" fontAlgn="auto" hangingPunct="1">
              <a:defRPr/>
            </a:pPr>
            <a:r>
              <a:rPr lang="en-US" sz="2400" dirty="0" smtClean="0"/>
              <a:t>Re-entry time can vary depending on the SPF type, the amount of foam applied per volume of space, ventilation, temperature, humidity and other variables. </a:t>
            </a:r>
            <a:br>
              <a:rPr lang="en-US" sz="2400" dirty="0" smtClean="0"/>
            </a:br>
            <a:r>
              <a:rPr lang="en-US" sz="2400" dirty="0" smtClean="0"/>
              <a:t/>
            </a:r>
            <a:br>
              <a:rPr lang="en-US" sz="2400" dirty="0" smtClean="0"/>
            </a:br>
            <a:r>
              <a:rPr lang="en-US" sz="2400" dirty="0" smtClean="0"/>
              <a:t>For an interior application using two-component low pressure SPF, some manufacturers recommend a one hour re-entry time. </a:t>
            </a:r>
            <a:endParaRPr lang="en-US" sz="1400" b="0" dirty="0" smtClean="0">
              <a:solidFill>
                <a:srgbClr val="FF0000"/>
              </a:solidFill>
            </a:endParaRPr>
          </a:p>
        </p:txBody>
      </p:sp>
      <p:pic>
        <p:nvPicPr>
          <p:cNvPr id="2" name="Picture 2" descr="C:\Users\Daniel\Desktop\LP Training Slide Development\exterior home image owned by CPI\shutterstock_17312263.jpg"/>
          <p:cNvPicPr>
            <a:picLocks noChangeAspect="1" noChangeArrowheads="1"/>
          </p:cNvPicPr>
          <p:nvPr/>
        </p:nvPicPr>
        <p:blipFill>
          <a:blip r:embed="rId3" cstate="email">
            <a:lum bright="26000"/>
            <a:extLst>
              <a:ext uri="{28A0092B-C50C-407E-A947-70E740481C1C}">
                <a14:useLocalDpi xmlns:a14="http://schemas.microsoft.com/office/drawing/2010/main"/>
              </a:ext>
            </a:extLst>
          </a:blip>
          <a:srcRect/>
          <a:stretch>
            <a:fillRect/>
          </a:stretch>
        </p:blipFill>
        <p:spPr bwMode="auto">
          <a:xfrm>
            <a:off x="6172200" y="2057400"/>
            <a:ext cx="2667000" cy="2361295"/>
          </a:xfrm>
          <a:prstGeom prst="rect">
            <a:avLst/>
          </a:prstGeom>
          <a:noFill/>
          <a:effectLst>
            <a:outerShdw blurRad="254000" dist="139700" dir="2400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Preparing the Spray Area</a:t>
            </a:r>
            <a:br>
              <a:rPr lang="en-US" sz="3200" dirty="0" smtClean="0"/>
            </a:br>
            <a:r>
              <a:rPr lang="en-US" dirty="0" smtClean="0"/>
              <a:t>- </a:t>
            </a:r>
            <a:r>
              <a:rPr lang="en-US" sz="2800" dirty="0" smtClean="0"/>
              <a:t>Engineering Controls and Overspray</a:t>
            </a:r>
          </a:p>
        </p:txBody>
      </p:sp>
      <p:graphicFrame>
        <p:nvGraphicFramePr>
          <p:cNvPr id="4" name="Content Placeholder 5"/>
          <p:cNvGraphicFramePr>
            <a:graphicFrameLocks noGrp="1"/>
          </p:cNvGraphicFramePr>
          <p:nvPr>
            <p:ph idx="1"/>
          </p:nvPr>
        </p:nvGraphicFramePr>
        <p:xfrm>
          <a:off x="304800" y="1600200"/>
          <a:ext cx="8610600" cy="5029200"/>
        </p:xfrm>
        <a:graphic>
          <a:graphicData uri="http://schemas.openxmlformats.org/drawingml/2006/table">
            <a:tbl>
              <a:tblPr/>
              <a:tblGrid>
                <a:gridCol w="5291931"/>
                <a:gridCol w="1704181"/>
                <a:gridCol w="1614488"/>
              </a:tblGrid>
              <a:tr h="61648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charset="0"/>
                        </a:rPr>
                        <a:t>Preparation</a:t>
                      </a:r>
                      <a:endParaRPr kumimoji="0" lang="en-US" sz="2000" b="0" i="0" u="none" strike="noStrike" cap="none" normalizeH="0" baseline="0" dirty="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Interior Applications</a:t>
                      </a:r>
                      <a:endParaRPr kumimoji="0" lang="en-US" sz="1600" b="0" i="0" u="none" strike="noStrike" cap="none" normalizeH="0" baseline="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cs typeface="Arial" charset="0"/>
                        </a:rPr>
                        <a:t>Exterior Applications</a:t>
                      </a:r>
                      <a:endParaRPr kumimoji="0" lang="en-US" sz="1600" b="0" i="0" u="none" strike="noStrike" cap="none" normalizeH="0" baseline="0" smtClean="0">
                        <a:ln>
                          <a:noFill/>
                        </a:ln>
                        <a:solidFill>
                          <a:srgbClr val="FFFFFF"/>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678"/>
                    </a:solidFill>
                  </a:tcPr>
                </a:tc>
              </a:tr>
              <a:tr h="1070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3678"/>
                          </a:solidFill>
                          <a:effectLst/>
                          <a:latin typeface="Calibri" pitchFamily="34" charset="0"/>
                          <a:cs typeface="Arial" charset="0"/>
                        </a:rPr>
                        <a:t>Apply </a:t>
                      </a:r>
                      <a:r>
                        <a:rPr kumimoji="0" lang="en-US" sz="2000" b="1" i="0" u="none" strike="noStrike" cap="none" normalizeH="0" baseline="0" dirty="0" smtClean="0">
                          <a:ln>
                            <a:noFill/>
                          </a:ln>
                          <a:solidFill>
                            <a:srgbClr val="093678"/>
                          </a:solidFill>
                          <a:effectLst/>
                          <a:latin typeface="Calibri" pitchFamily="34" charset="0"/>
                          <a:cs typeface="Arial" charset="0"/>
                        </a:rPr>
                        <a:t>Engineering Controls </a:t>
                      </a:r>
                      <a:r>
                        <a:rPr kumimoji="0" lang="en-US" sz="2000" b="0" i="1" u="none" strike="noStrike" cap="none" normalizeH="0" baseline="0" dirty="0" smtClean="0">
                          <a:ln>
                            <a:noFill/>
                          </a:ln>
                          <a:solidFill>
                            <a:srgbClr val="093678"/>
                          </a:solidFill>
                          <a:effectLst/>
                          <a:latin typeface="Calibri" pitchFamily="34" charset="0"/>
                          <a:cs typeface="Arial" charset="0"/>
                        </a:rPr>
                        <a:t>(See Unit 7). </a:t>
                      </a:r>
                      <a:r>
                        <a:rPr kumimoji="0" lang="en-US" sz="2000" b="0" i="0" u="none" strike="noStrike" cap="none" normalizeH="0" baseline="0" dirty="0" smtClean="0">
                          <a:ln>
                            <a:noFill/>
                          </a:ln>
                          <a:solidFill>
                            <a:srgbClr val="093678"/>
                          </a:solidFill>
                          <a:effectLst/>
                          <a:latin typeface="Calibri" pitchFamily="34" charset="0"/>
                          <a:cs typeface="Arial" charset="0"/>
                        </a:rPr>
                        <a:t>Warning signs/caution tape are useful in communicating  site restrictions to workers not </a:t>
                      </a:r>
                      <a:r>
                        <a:rPr kumimoji="0" lang="en-US" sz="2000" b="0" i="0" u="none" strike="noStrike" cap="none" normalizeH="0" baseline="0" smtClean="0">
                          <a:ln>
                            <a:noFill/>
                          </a:ln>
                          <a:solidFill>
                            <a:srgbClr val="093678"/>
                          </a:solidFill>
                          <a:effectLst/>
                          <a:latin typeface="Calibri" pitchFamily="34" charset="0"/>
                          <a:cs typeface="Arial" charset="0"/>
                        </a:rPr>
                        <a:t>in PPE.</a:t>
                      </a:r>
                      <a:endParaRPr kumimoji="0" lang="en-US" sz="2000" b="0" i="0" u="none" strike="noStrike" cap="none" normalizeH="0" baseline="0" dirty="0" smtClean="0">
                        <a:ln>
                          <a:noFill/>
                        </a:ln>
                        <a:solidFill>
                          <a:srgbClr val="093678"/>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070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3678"/>
                          </a:solidFill>
                          <a:effectLst/>
                          <a:latin typeface="Calibri" pitchFamily="34" charset="0"/>
                          <a:cs typeface="Arial" charset="0"/>
                        </a:rPr>
                        <a:t>Consider shutting down the HVAC system and sealing air intakes/exhaust with plastic sheeting and tape. </a:t>
                      </a:r>
                      <a:endParaRPr kumimoji="0" lang="en-US" sz="1400" b="0" i="1" u="none" strike="noStrike" cap="none" normalizeH="0" baseline="0" dirty="0" smtClean="0">
                        <a:ln>
                          <a:noFill/>
                        </a:ln>
                        <a:solidFill>
                          <a:srgbClr val="FF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dirty="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395197">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93678"/>
                          </a:solidFill>
                          <a:effectLst/>
                          <a:latin typeface="Calibri" pitchFamily="34" charset="0"/>
                          <a:cs typeface="Arial" charset="0"/>
                        </a:rPr>
                        <a:t>It is a good idea to ventilate the spray area during and after spraying in interior applications</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000" b="0" i="1" u="none" strike="noStrike" cap="none" normalizeH="0" baseline="0" dirty="0" smtClean="0">
                          <a:ln>
                            <a:noFill/>
                          </a:ln>
                          <a:solidFill>
                            <a:srgbClr val="093678"/>
                          </a:solidFill>
                          <a:effectLst/>
                          <a:latin typeface="Calibri" pitchFamily="34" charset="0"/>
                          <a:cs typeface="Arial" charset="0"/>
                        </a:rPr>
                        <a:t>(contact the SPF supplier for guidance).</a:t>
                      </a: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76054">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93678"/>
                          </a:solidFill>
                          <a:effectLst/>
                          <a:latin typeface="Calibri" pitchFamily="34" charset="0"/>
                          <a:cs typeface="Arial" charset="0"/>
                        </a:rPr>
                        <a:t>To limit potential damage to surfaces, protect surfaces from potential SPF overspray.</a:t>
                      </a: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dirty="0" smtClean="0">
                        <a:ln>
                          <a:noFill/>
                        </a:ln>
                        <a:solidFill>
                          <a:srgbClr val="C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cs typeface="Arial" charset="0"/>
                          <a:sym typeface="Webdings" pitchFamily="18" charset="2"/>
                        </a:rPr>
                        <a:t></a:t>
                      </a:r>
                      <a:endParaRPr kumimoji="0" lang="en-US" sz="2400" b="0" i="0" u="none" strike="noStrike" cap="none" normalizeH="0" baseline="0" dirty="0" smtClean="0">
                        <a:ln>
                          <a:noFill/>
                        </a:ln>
                        <a:solidFill>
                          <a:srgbClr val="C00000"/>
                        </a:solidFill>
                        <a:effectLst/>
                        <a:latin typeface="Calibri" pitchFamily="34" charset="0"/>
                        <a:cs typeface="Arial" charset="0"/>
                      </a:endParaRPr>
                    </a:p>
                  </a:txBody>
                  <a:tcPr marL="84868" marR="848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normAutofit/>
          </a:bodyPr>
          <a:lstStyle/>
          <a:p>
            <a:pPr eaLnBrk="1" fontAlgn="auto" hangingPunct="1">
              <a:spcAft>
                <a:spcPts val="0"/>
              </a:spcAft>
              <a:defRPr/>
            </a:pPr>
            <a:r>
              <a:rPr lang="en-US" sz="3200" dirty="0" smtClean="0"/>
              <a:t>Preparing the Spray Area</a:t>
            </a:r>
            <a:br>
              <a:rPr lang="en-US" sz="3200" dirty="0" smtClean="0"/>
            </a:br>
            <a:r>
              <a:rPr lang="en-US" sz="3200" dirty="0" smtClean="0"/>
              <a:t>- </a:t>
            </a:r>
            <a:r>
              <a:rPr lang="en-US" sz="2800" dirty="0" smtClean="0"/>
              <a:t>Combustion Risks </a:t>
            </a:r>
          </a:p>
        </p:txBody>
      </p:sp>
      <p:sp>
        <p:nvSpPr>
          <p:cNvPr id="41987" name="Content Placeholder 2"/>
          <p:cNvSpPr>
            <a:spLocks noGrp="1"/>
          </p:cNvSpPr>
          <p:nvPr>
            <p:ph idx="1"/>
          </p:nvPr>
        </p:nvSpPr>
        <p:spPr>
          <a:xfrm>
            <a:off x="228600" y="1676400"/>
            <a:ext cx="5105400" cy="5410200"/>
          </a:xfrm>
        </p:spPr>
        <p:txBody>
          <a:bodyPr>
            <a:normAutofit fontScale="40000" lnSpcReduction="20000"/>
          </a:bodyPr>
          <a:lstStyle/>
          <a:p>
            <a:pPr eaLnBrk="1" fontAlgn="auto" hangingPunct="1">
              <a:defRPr/>
            </a:pPr>
            <a:r>
              <a:rPr lang="en-US" sz="7000" dirty="0" smtClean="0"/>
              <a:t>	Shut off ignition sources:</a:t>
            </a:r>
          </a:p>
          <a:p>
            <a:pPr eaLnBrk="1" fontAlgn="auto" hangingPunct="1">
              <a:buFont typeface="Arial" pitchFamily="34" charset="0"/>
              <a:buChar char="•"/>
              <a:defRPr/>
            </a:pPr>
            <a:r>
              <a:rPr lang="en-US" sz="5000" dirty="0" smtClean="0"/>
              <a:t>  </a:t>
            </a:r>
            <a:r>
              <a:rPr lang="en-US" sz="5500" dirty="0" smtClean="0"/>
              <a:t>Extinguish heat sources, sparks 	and open flames in the spray 	area, adjacent rooms and 	behind neighboring walls.</a:t>
            </a:r>
          </a:p>
          <a:p>
            <a:pPr eaLnBrk="1" fontAlgn="auto" hangingPunct="1">
              <a:buFont typeface="Arial" pitchFamily="34" charset="0"/>
              <a:buChar char="•"/>
              <a:defRPr/>
            </a:pPr>
            <a:r>
              <a:rPr lang="en-US" sz="5500" dirty="0" smtClean="0"/>
              <a:t> 	This includes pilot lights on 	items such as gas stoves, dryers, 	furnaces and water heaters. </a:t>
            </a:r>
          </a:p>
          <a:p>
            <a:pPr eaLnBrk="1" fontAlgn="auto" hangingPunct="1">
              <a:buFont typeface="Arial" pitchFamily="34" charset="0"/>
              <a:buChar char="•"/>
              <a:defRPr/>
            </a:pPr>
            <a:r>
              <a:rPr lang="en-US" sz="5500" dirty="0" smtClean="0"/>
              <a:t>  Minimize other combustion risks 	at the job site, like paints and 	solvents.</a:t>
            </a:r>
          </a:p>
          <a:p>
            <a:pPr eaLnBrk="1" fontAlgn="auto" hangingPunct="1">
              <a:defRPr/>
            </a:pPr>
            <a:r>
              <a:rPr lang="en-US" sz="7000" dirty="0" smtClean="0"/>
              <a:t>	Do NOT smoke on the job.</a:t>
            </a:r>
            <a:r>
              <a:rPr lang="en-US" sz="3200" dirty="0" smtClean="0"/>
              <a:t/>
            </a:r>
            <a:br>
              <a:rPr lang="en-US" sz="3200" dirty="0" smtClean="0"/>
            </a:br>
            <a:endParaRPr lang="en-US" sz="3200" dirty="0" smtClean="0"/>
          </a:p>
          <a:p>
            <a:pPr eaLnBrk="1" fontAlgn="auto" hangingPunct="1">
              <a:defRPr/>
            </a:pPr>
            <a:r>
              <a:rPr lang="en-US" sz="2400" dirty="0" smtClean="0"/>
              <a:t/>
            </a:r>
            <a:br>
              <a:rPr lang="en-US" sz="2400" dirty="0" smtClean="0"/>
            </a:br>
            <a:r>
              <a:rPr lang="en-US" sz="2400" dirty="0" smtClean="0"/>
              <a:t/>
            </a:r>
            <a:br>
              <a:rPr lang="en-US" sz="2400" dirty="0" smtClean="0"/>
            </a:br>
            <a:endParaRPr lang="en-US" sz="2400" dirty="0" smtClean="0">
              <a:solidFill>
                <a:srgbClr val="002060"/>
              </a:solidFill>
            </a:endParaRP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962400"/>
            <a:ext cx="3664530" cy="1744427"/>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1828800"/>
            <a:ext cx="3580049" cy="1795338"/>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152400"/>
            <a:ext cx="7162800" cy="1143000"/>
          </a:xfrm>
        </p:spPr>
        <p:txBody>
          <a:bodyPr>
            <a:normAutofit/>
          </a:bodyPr>
          <a:lstStyle/>
          <a:p>
            <a:pPr eaLnBrk="1" fontAlgn="auto" hangingPunct="1">
              <a:spcAft>
                <a:spcPts val="0"/>
              </a:spcAft>
              <a:defRPr/>
            </a:pPr>
            <a:r>
              <a:rPr lang="en-US" sz="3200" dirty="0" smtClean="0"/>
              <a:t>Preparing the Spray Area</a:t>
            </a:r>
            <a:br>
              <a:rPr lang="en-US" sz="3200" dirty="0" smtClean="0"/>
            </a:br>
            <a:r>
              <a:rPr lang="en-US" sz="3200" dirty="0" smtClean="0"/>
              <a:t>- </a:t>
            </a:r>
            <a:r>
              <a:rPr lang="en-US" sz="2800" dirty="0" smtClean="0"/>
              <a:t>SDS Availability and Surface Preparation</a:t>
            </a:r>
          </a:p>
        </p:txBody>
      </p:sp>
      <p:sp>
        <p:nvSpPr>
          <p:cNvPr id="41987" name="Content Placeholder 2"/>
          <p:cNvSpPr>
            <a:spLocks noGrp="1"/>
          </p:cNvSpPr>
          <p:nvPr>
            <p:ph idx="1"/>
          </p:nvPr>
        </p:nvSpPr>
        <p:spPr>
          <a:xfrm>
            <a:off x="304800" y="1676400"/>
            <a:ext cx="4343400" cy="5486400"/>
          </a:xfrm>
        </p:spPr>
        <p:txBody>
          <a:bodyPr>
            <a:normAutofit fontScale="40000" lnSpcReduction="20000"/>
          </a:bodyPr>
          <a:lstStyle/>
          <a:p>
            <a:pPr eaLnBrk="1" fontAlgn="auto" hangingPunct="1">
              <a:defRPr/>
            </a:pPr>
            <a:r>
              <a:rPr lang="en-US" sz="5400" dirty="0" smtClean="0"/>
              <a:t>Review the Safety Data Sheets (SDSs): </a:t>
            </a:r>
          </a:p>
          <a:p>
            <a:pPr eaLnBrk="1" fontAlgn="auto" hangingPunct="1">
              <a:buFont typeface="Arial" pitchFamily="34" charset="0"/>
              <a:buChar char="•"/>
              <a:defRPr/>
            </a:pPr>
            <a:r>
              <a:rPr lang="en-US" sz="5500" b="0" dirty="0" smtClean="0"/>
              <a:t>  Have SDSs readily    	available at the job site. </a:t>
            </a:r>
          </a:p>
          <a:p>
            <a:pPr eaLnBrk="1" fontAlgn="auto" hangingPunct="1">
              <a:defRPr/>
            </a:pPr>
            <a:endParaRPr lang="en-US" sz="5900" dirty="0" smtClean="0"/>
          </a:p>
          <a:p>
            <a:pPr eaLnBrk="1" fontAlgn="auto" hangingPunct="1">
              <a:defRPr/>
            </a:pPr>
            <a:r>
              <a:rPr lang="en-US" sz="5900" dirty="0" smtClean="0"/>
              <a:t>Clean the surface to be sprayed:</a:t>
            </a:r>
          </a:p>
          <a:p>
            <a:pPr eaLnBrk="1" fontAlgn="auto" hangingPunct="1">
              <a:buFont typeface="Arial" pitchFamily="34" charset="0"/>
              <a:buChar char="•"/>
              <a:defRPr/>
            </a:pPr>
            <a:r>
              <a:rPr lang="en-US" sz="5500" dirty="0" smtClean="0"/>
              <a:t> </a:t>
            </a:r>
            <a:r>
              <a:rPr lang="en-US" sz="5500" b="0" dirty="0" smtClean="0"/>
              <a:t>Clean dirt, oil or other 	debris from the surface to 	be sprayed. Be sure the 	surface is dry. </a:t>
            </a:r>
          </a:p>
          <a:p>
            <a:pPr eaLnBrk="1" fontAlgn="auto" hangingPunct="1">
              <a:defRPr/>
            </a:pPr>
            <a:r>
              <a:rPr lang="en-US" sz="4200" dirty="0" smtClean="0"/>
              <a:t/>
            </a:r>
            <a:br>
              <a:rPr lang="en-US" sz="4200" dirty="0" smtClean="0"/>
            </a:br>
            <a:endParaRPr lang="en-US" sz="4200" dirty="0" smtClean="0"/>
          </a:p>
          <a:p>
            <a:pPr eaLnBrk="1" fontAlgn="auto" hangingPunct="1">
              <a:defRPr/>
            </a:pPr>
            <a:r>
              <a:rPr lang="en-US" sz="2400" dirty="0" smtClean="0"/>
              <a:t/>
            </a:r>
            <a:br>
              <a:rPr lang="en-US" sz="2400" dirty="0" smtClean="0"/>
            </a:br>
            <a:r>
              <a:rPr lang="en-US" sz="2400" dirty="0" smtClean="0"/>
              <a:t/>
            </a:r>
            <a:br>
              <a:rPr lang="en-US" sz="2400" dirty="0" smtClean="0"/>
            </a:br>
            <a:endParaRPr lang="en-US" sz="2400" dirty="0" smtClean="0">
              <a:solidFill>
                <a:srgbClr val="002060"/>
              </a:solidFill>
            </a:endParaRPr>
          </a:p>
        </p:txBody>
      </p:sp>
      <p:pic>
        <p:nvPicPr>
          <p:cNvPr id="2050" name="Picture 2" descr="C:\Users\Hpalfrey\Desktop\Pictur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05000"/>
            <a:ext cx="4345497" cy="3081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70280571-2575-4297-8B43-281C133D881B}">
  <ds:schemaRefs>
    <ds:schemaRef ds:uri="http://purl.org/dc/elements/1.1/"/>
    <ds:schemaRef ds:uri="98c9955d-c5c3-4a5b-96fd-b76c909d6563"/>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766F7B4-E53C-49B0-AB9E-6FE6B9FBF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1990</TotalTime>
  <Words>2818</Words>
  <Application>Microsoft Office PowerPoint</Application>
  <PresentationFormat>On-screen Show (4:3)</PresentationFormat>
  <Paragraphs>289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1_ACC_corp_Vers_2 0</vt:lpstr>
      <vt:lpstr>ACC LP Training template</vt:lpstr>
      <vt:lpstr>PowerPoint Presentation</vt:lpstr>
      <vt:lpstr>Grant Provided by the Occupational Safety and Health Administration (OSHA), U.S. Department of Labor (DOL)</vt:lpstr>
      <vt:lpstr>Welcome to Unit 8</vt:lpstr>
      <vt:lpstr>Planning Ahead </vt:lpstr>
      <vt:lpstr>Planning Ahead   - Occupant and Worker Outreach</vt:lpstr>
      <vt:lpstr>Planning Ahead   - Re-entry Guidance </vt:lpstr>
      <vt:lpstr>Preparing the Spray Area - Engineering Controls and Overspray</vt:lpstr>
      <vt:lpstr>Preparing the Spray Area - Combustion Risks </vt:lpstr>
      <vt:lpstr>Preparing the Spray Area - SDS Availability and Surface Preparation</vt:lpstr>
      <vt:lpstr>Using Low Pressure SPF Kits/Systems  - Personal Protective Equipment and Test Spraying</vt:lpstr>
      <vt:lpstr>Using Low Pressure SPF Kits/Systems - Product Instructions</vt:lpstr>
      <vt:lpstr>     Using Low Pressure SPF Kits/Systems  - Restricting Access to the Spray Area </vt:lpstr>
      <vt:lpstr>Low Pressure SPF Post-Spray Guidance</vt:lpstr>
      <vt:lpstr>Low Pressure SPF Kits/Systems  - Storage &amp; Handling</vt:lpstr>
      <vt:lpstr>Site Safety</vt:lpstr>
      <vt:lpstr>Site Safety - Supplies</vt:lpstr>
      <vt:lpstr>Unit 8 Summary</vt:lpstr>
      <vt:lpstr>Unit 8 Review</vt:lpstr>
      <vt:lpstr>Unit 8: Q1 Debrief</vt:lpstr>
      <vt:lpstr>Unit 8: Q1 Debrief</vt:lpstr>
      <vt:lpstr>Unit 8: Q2 Debrief</vt:lpstr>
      <vt:lpstr>Unit 8: Q2 Debrief</vt:lpstr>
      <vt:lpstr>Unit 8: Q3 Debrief</vt:lpstr>
      <vt:lpstr>Unit 8: Q3 Debrief</vt:lpstr>
      <vt:lpstr>Unit 8 Completed</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548</cp:revision>
  <cp:lastPrinted>2010-12-07T20:48:26Z</cp:lastPrinted>
  <dcterms:created xsi:type="dcterms:W3CDTF">2009-05-01T16:26:42Z</dcterms:created>
  <dcterms:modified xsi:type="dcterms:W3CDTF">2014-02-18T17:17:20Z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