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715" r:id="rId5"/>
    <p:sldMasterId id="2147483747" r:id="rId6"/>
  </p:sldMasterIdLst>
  <p:notesMasterIdLst>
    <p:notesMasterId r:id="rId32"/>
  </p:notesMasterIdLst>
  <p:handoutMasterIdLst>
    <p:handoutMasterId r:id="rId33"/>
  </p:handoutMasterIdLst>
  <p:sldIdLst>
    <p:sldId id="316" r:id="rId7"/>
    <p:sldId id="333" r:id="rId8"/>
    <p:sldId id="284" r:id="rId9"/>
    <p:sldId id="285" r:id="rId10"/>
    <p:sldId id="317" r:id="rId11"/>
    <p:sldId id="319" r:id="rId12"/>
    <p:sldId id="321" r:id="rId13"/>
    <p:sldId id="318" r:id="rId14"/>
    <p:sldId id="320" r:id="rId15"/>
    <p:sldId id="308" r:id="rId16"/>
    <p:sldId id="286" r:id="rId17"/>
    <p:sldId id="322" r:id="rId18"/>
    <p:sldId id="323" r:id="rId19"/>
    <p:sldId id="324" r:id="rId20"/>
    <p:sldId id="325" r:id="rId21"/>
    <p:sldId id="326" r:id="rId22"/>
    <p:sldId id="294" r:id="rId23"/>
    <p:sldId id="295" r:id="rId24"/>
    <p:sldId id="327" r:id="rId25"/>
    <p:sldId id="328" r:id="rId26"/>
    <p:sldId id="329" r:id="rId27"/>
    <p:sldId id="330" r:id="rId28"/>
    <p:sldId id="331" r:id="rId29"/>
    <p:sldId id="332" r:id="rId30"/>
    <p:sldId id="302" r:id="rId31"/>
  </p:sldIdLst>
  <p:sldSz cx="9144000" cy="6858000" type="screen4x3"/>
  <p:notesSz cx="7315200" cy="9601200"/>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678"/>
    <a:srgbClr val="BCD5F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03" autoAdjust="0"/>
    <p:restoredTop sz="78774" autoAdjust="0"/>
  </p:normalViewPr>
  <p:slideViewPr>
    <p:cSldViewPr>
      <p:cViewPr varScale="1">
        <p:scale>
          <a:sx n="69" d="100"/>
          <a:sy n="69" d="100"/>
        </p:scale>
        <p:origin x="-177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7506-B2B2-4EAD-BB61-4D27982439A2}" type="doc">
      <dgm:prSet loTypeId="urn:microsoft.com/office/officeart/2005/8/layout/hProcess9" loCatId="process" qsTypeId="urn:microsoft.com/office/officeart/2005/8/quickstyle/simple1#2" qsCatId="simple" csTypeId="urn:microsoft.com/office/officeart/2005/8/colors/accent2_2" csCatId="accent2" phldr="1"/>
      <dgm:spPr/>
    </dgm:pt>
    <dgm:pt modelId="{684E3003-B184-4E66-A959-5A028427ABDF}">
      <dgm:prSet phldrT="[Text]"/>
      <dgm:spPr>
        <a:solidFill>
          <a:srgbClr val="093678"/>
        </a:solidFill>
      </dgm:spPr>
      <dgm:t>
        <a:bodyPr/>
        <a:lstStyle/>
        <a:p>
          <a:r>
            <a:rPr lang="en-US" dirty="0" smtClean="0"/>
            <a:t>Del conocimiento</a:t>
          </a:r>
          <a:endParaRPr lang="en-US" dirty="0"/>
        </a:p>
      </dgm:t>
    </dgm:pt>
    <dgm:pt modelId="{2B74CC15-2454-44DC-AE48-F658979D16F4}" type="parTrans" cxnId="{84C29B3D-800C-476A-B787-4E7549119B04}">
      <dgm:prSet/>
      <dgm:spPr/>
      <dgm:t>
        <a:bodyPr/>
        <a:lstStyle/>
        <a:p>
          <a:endParaRPr lang="en-US"/>
        </a:p>
      </dgm:t>
    </dgm:pt>
    <dgm:pt modelId="{C9F7111F-CC73-48D7-BCED-996743A49D47}" type="sibTrans" cxnId="{84C29B3D-800C-476A-B787-4E7549119B04}">
      <dgm:prSet/>
      <dgm:spPr/>
      <dgm:t>
        <a:bodyPr/>
        <a:lstStyle/>
        <a:p>
          <a:endParaRPr lang="en-US"/>
        </a:p>
      </dgm:t>
    </dgm:pt>
    <dgm:pt modelId="{5025C9B6-8B28-4C0E-945C-C733E3E189A2}">
      <dgm:prSet phldrT="[Text]"/>
      <dgm:spPr>
        <a:solidFill>
          <a:srgbClr val="093678"/>
        </a:solidFill>
      </dgm:spPr>
      <dgm:t>
        <a:bodyPr/>
        <a:lstStyle/>
        <a:p>
          <a:r>
            <a:rPr lang="en-US" dirty="0" smtClean="0"/>
            <a:t>a la</a:t>
          </a:r>
          <a:endParaRPr lang="en-US" dirty="0"/>
        </a:p>
      </dgm:t>
    </dgm:pt>
    <dgm:pt modelId="{939DE8E9-C817-4085-ABB3-1A35573AD32E}" type="parTrans" cxnId="{598C8A68-0259-4DD7-9C54-D2F1E6BDD7FB}">
      <dgm:prSet/>
      <dgm:spPr/>
      <dgm:t>
        <a:bodyPr/>
        <a:lstStyle/>
        <a:p>
          <a:endParaRPr lang="en-US"/>
        </a:p>
      </dgm:t>
    </dgm:pt>
    <dgm:pt modelId="{AB099C59-D2D3-417B-940A-740CFE3305CD}" type="sibTrans" cxnId="{598C8A68-0259-4DD7-9C54-D2F1E6BDD7FB}">
      <dgm:prSet/>
      <dgm:spPr/>
      <dgm:t>
        <a:bodyPr/>
        <a:lstStyle/>
        <a:p>
          <a:endParaRPr lang="en-US"/>
        </a:p>
      </dgm:t>
    </dgm:pt>
    <dgm:pt modelId="{CFCF6060-06E9-4EC1-AF27-C45558EFD2E0}">
      <dgm:prSet phldrT="[Text]"/>
      <dgm:spPr>
        <a:solidFill>
          <a:srgbClr val="093678"/>
        </a:solidFill>
      </dgm:spPr>
      <dgm:t>
        <a:bodyPr/>
        <a:lstStyle/>
        <a:p>
          <a:r>
            <a:rPr lang="en-US" dirty="0" smtClean="0"/>
            <a:t>acción</a:t>
          </a:r>
          <a:endParaRPr lang="en-US" dirty="0"/>
        </a:p>
      </dgm:t>
    </dgm:pt>
    <dgm:pt modelId="{0F23EB55-FBC4-4B19-85B0-A5EEB7E0FE7C}" type="parTrans" cxnId="{8616BFC6-7B5C-4BE1-9844-365CEEDE902B}">
      <dgm:prSet/>
      <dgm:spPr/>
      <dgm:t>
        <a:bodyPr/>
        <a:lstStyle/>
        <a:p>
          <a:endParaRPr lang="en-US"/>
        </a:p>
      </dgm:t>
    </dgm:pt>
    <dgm:pt modelId="{8919BFBC-3334-4A4D-8980-5E039BD17D71}" type="sibTrans" cxnId="{8616BFC6-7B5C-4BE1-9844-365CEEDE902B}">
      <dgm:prSet/>
      <dgm:spPr/>
      <dgm:t>
        <a:bodyPr/>
        <a:lstStyle/>
        <a:p>
          <a:endParaRPr lang="en-US"/>
        </a:p>
      </dgm:t>
    </dgm:pt>
    <dgm:pt modelId="{4D339F2D-3F39-4A10-AAED-5FA31BE3C197}" type="pres">
      <dgm:prSet presAssocID="{11647506-B2B2-4EAD-BB61-4D27982439A2}" presName="CompostProcess" presStyleCnt="0">
        <dgm:presLayoutVars>
          <dgm:dir/>
          <dgm:resizeHandles val="exact"/>
        </dgm:presLayoutVars>
      </dgm:prSet>
      <dgm:spPr/>
    </dgm:pt>
    <dgm:pt modelId="{4521D855-2662-4381-91D4-69A4875763E3}" type="pres">
      <dgm:prSet presAssocID="{11647506-B2B2-4EAD-BB61-4D27982439A2}" presName="arrow" presStyleLbl="bgShp" presStyleIdx="0" presStyleCnt="1"/>
      <dgm:spPr>
        <a:solidFill>
          <a:srgbClr val="BCD5FA"/>
        </a:solidFill>
      </dgm:spPr>
    </dgm:pt>
    <dgm:pt modelId="{F2F7C1D0-38A7-46F2-96E4-0991EBEE0CCE}" type="pres">
      <dgm:prSet presAssocID="{11647506-B2B2-4EAD-BB61-4D27982439A2}" presName="linearProcess" presStyleCnt="0"/>
      <dgm:spPr/>
    </dgm:pt>
    <dgm:pt modelId="{197C93C1-87CF-4EA5-A843-A86CF5A5925E}" type="pres">
      <dgm:prSet presAssocID="{684E3003-B184-4E66-A959-5A028427ABDF}" presName="textNode" presStyleLbl="node1" presStyleIdx="0" presStyleCnt="3">
        <dgm:presLayoutVars>
          <dgm:bulletEnabled val="1"/>
        </dgm:presLayoutVars>
      </dgm:prSet>
      <dgm:spPr/>
      <dgm:t>
        <a:bodyPr/>
        <a:lstStyle/>
        <a:p>
          <a:endParaRPr lang="en-US"/>
        </a:p>
      </dgm:t>
    </dgm:pt>
    <dgm:pt modelId="{52A5E0C4-801A-429D-BD69-50A3836421C1}" type="pres">
      <dgm:prSet presAssocID="{C9F7111F-CC73-48D7-BCED-996743A49D47}" presName="sibTrans" presStyleCnt="0"/>
      <dgm:spPr/>
    </dgm:pt>
    <dgm:pt modelId="{6EC47406-4DCB-44AC-A79C-285B21A34063}" type="pres">
      <dgm:prSet presAssocID="{5025C9B6-8B28-4C0E-945C-C733E3E189A2}" presName="textNode" presStyleLbl="node1" presStyleIdx="1" presStyleCnt="3">
        <dgm:presLayoutVars>
          <dgm:bulletEnabled val="1"/>
        </dgm:presLayoutVars>
      </dgm:prSet>
      <dgm:spPr/>
      <dgm:t>
        <a:bodyPr/>
        <a:lstStyle/>
        <a:p>
          <a:endParaRPr lang="en-US"/>
        </a:p>
      </dgm:t>
    </dgm:pt>
    <dgm:pt modelId="{E656EA29-4CF4-427A-AB9B-BF6D46CC635B}" type="pres">
      <dgm:prSet presAssocID="{AB099C59-D2D3-417B-940A-740CFE3305CD}" presName="sibTrans" presStyleCnt="0"/>
      <dgm:spPr/>
    </dgm:pt>
    <dgm:pt modelId="{6AC2D80E-6CCF-476A-ACAE-BD7CEBC6EA53}" type="pres">
      <dgm:prSet presAssocID="{CFCF6060-06E9-4EC1-AF27-C45558EFD2E0}" presName="textNode" presStyleLbl="node1" presStyleIdx="2" presStyleCnt="3">
        <dgm:presLayoutVars>
          <dgm:bulletEnabled val="1"/>
        </dgm:presLayoutVars>
      </dgm:prSet>
      <dgm:spPr/>
      <dgm:t>
        <a:bodyPr/>
        <a:lstStyle/>
        <a:p>
          <a:endParaRPr lang="en-US"/>
        </a:p>
      </dgm:t>
    </dgm:pt>
  </dgm:ptLst>
  <dgm:cxnLst>
    <dgm:cxn modelId="{F8CE1350-CD09-40B0-B486-4231E391A6B2}" type="presOf" srcId="{5025C9B6-8B28-4C0E-945C-C733E3E189A2}" destId="{6EC47406-4DCB-44AC-A79C-285B21A34063}" srcOrd="0" destOrd="0" presId="urn:microsoft.com/office/officeart/2005/8/layout/hProcess9"/>
    <dgm:cxn modelId="{8616BFC6-7B5C-4BE1-9844-365CEEDE902B}" srcId="{11647506-B2B2-4EAD-BB61-4D27982439A2}" destId="{CFCF6060-06E9-4EC1-AF27-C45558EFD2E0}" srcOrd="2" destOrd="0" parTransId="{0F23EB55-FBC4-4B19-85B0-A5EEB7E0FE7C}" sibTransId="{8919BFBC-3334-4A4D-8980-5E039BD17D71}"/>
    <dgm:cxn modelId="{84C29B3D-800C-476A-B787-4E7549119B04}" srcId="{11647506-B2B2-4EAD-BB61-4D27982439A2}" destId="{684E3003-B184-4E66-A959-5A028427ABDF}" srcOrd="0" destOrd="0" parTransId="{2B74CC15-2454-44DC-AE48-F658979D16F4}" sibTransId="{C9F7111F-CC73-48D7-BCED-996743A49D47}"/>
    <dgm:cxn modelId="{13C307FE-6E79-46B5-A0A4-E26F3EA7A32E}" type="presOf" srcId="{11647506-B2B2-4EAD-BB61-4D27982439A2}" destId="{4D339F2D-3F39-4A10-AAED-5FA31BE3C197}" srcOrd="0" destOrd="0" presId="urn:microsoft.com/office/officeart/2005/8/layout/hProcess9"/>
    <dgm:cxn modelId="{725CF147-B5F1-4737-80B1-BD30E204047D}" type="presOf" srcId="{CFCF6060-06E9-4EC1-AF27-C45558EFD2E0}" destId="{6AC2D80E-6CCF-476A-ACAE-BD7CEBC6EA53}" srcOrd="0" destOrd="0" presId="urn:microsoft.com/office/officeart/2005/8/layout/hProcess9"/>
    <dgm:cxn modelId="{598C8A68-0259-4DD7-9C54-D2F1E6BDD7FB}" srcId="{11647506-B2B2-4EAD-BB61-4D27982439A2}" destId="{5025C9B6-8B28-4C0E-945C-C733E3E189A2}" srcOrd="1" destOrd="0" parTransId="{939DE8E9-C817-4085-ABB3-1A35573AD32E}" sibTransId="{AB099C59-D2D3-417B-940A-740CFE3305CD}"/>
    <dgm:cxn modelId="{3D58E801-B393-4F1C-83F8-3C7E51F7AF71}" type="presOf" srcId="{684E3003-B184-4E66-A959-5A028427ABDF}" destId="{197C93C1-87CF-4EA5-A843-A86CF5A5925E}" srcOrd="0" destOrd="0" presId="urn:microsoft.com/office/officeart/2005/8/layout/hProcess9"/>
    <dgm:cxn modelId="{3BB86C9C-32AE-4D0F-A59E-9394631E355A}" type="presParOf" srcId="{4D339F2D-3F39-4A10-AAED-5FA31BE3C197}" destId="{4521D855-2662-4381-91D4-69A4875763E3}" srcOrd="0" destOrd="0" presId="urn:microsoft.com/office/officeart/2005/8/layout/hProcess9"/>
    <dgm:cxn modelId="{13AFD48F-1E47-4261-8A88-AEF1FDFAB63B}" type="presParOf" srcId="{4D339F2D-3F39-4A10-AAED-5FA31BE3C197}" destId="{F2F7C1D0-38A7-46F2-96E4-0991EBEE0CCE}" srcOrd="1" destOrd="0" presId="urn:microsoft.com/office/officeart/2005/8/layout/hProcess9"/>
    <dgm:cxn modelId="{BE2EA8BE-0CC2-4355-9695-5C5307876981}" type="presParOf" srcId="{F2F7C1D0-38A7-46F2-96E4-0991EBEE0CCE}" destId="{197C93C1-87CF-4EA5-A843-A86CF5A5925E}" srcOrd="0" destOrd="0" presId="urn:microsoft.com/office/officeart/2005/8/layout/hProcess9"/>
    <dgm:cxn modelId="{C9187132-5F71-4A5A-B3AD-EF67B0BAEF58}" type="presParOf" srcId="{F2F7C1D0-38A7-46F2-96E4-0991EBEE0CCE}" destId="{52A5E0C4-801A-429D-BD69-50A3836421C1}" srcOrd="1" destOrd="0" presId="urn:microsoft.com/office/officeart/2005/8/layout/hProcess9"/>
    <dgm:cxn modelId="{721F4452-F1B7-4B7F-9402-3514C978FE02}" type="presParOf" srcId="{F2F7C1D0-38A7-46F2-96E4-0991EBEE0CCE}" destId="{6EC47406-4DCB-44AC-A79C-285B21A34063}" srcOrd="2" destOrd="0" presId="urn:microsoft.com/office/officeart/2005/8/layout/hProcess9"/>
    <dgm:cxn modelId="{9F7B6F5C-6238-4FC6-B696-B99AD6BF9B5F}" type="presParOf" srcId="{F2F7C1D0-38A7-46F2-96E4-0991EBEE0CCE}" destId="{E656EA29-4CF4-427A-AB9B-BF6D46CC635B}" srcOrd="3" destOrd="0" presId="urn:microsoft.com/office/officeart/2005/8/layout/hProcess9"/>
    <dgm:cxn modelId="{7ADF44FD-F114-4217-877F-AF96E5E61615}" type="presParOf" srcId="{F2F7C1D0-38A7-46F2-96E4-0991EBEE0CCE}" destId="{6AC2D80E-6CCF-476A-ACAE-BD7CEBC6EA5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1D855-2662-4381-91D4-69A4875763E3}">
      <dsp:nvSpPr>
        <dsp:cNvPr id="0" name=""/>
        <dsp:cNvSpPr/>
      </dsp:nvSpPr>
      <dsp:spPr>
        <a:xfrm>
          <a:off x="457199" y="0"/>
          <a:ext cx="5181600" cy="4064000"/>
        </a:xfrm>
        <a:prstGeom prst="rightArrow">
          <a:avLst/>
        </a:prstGeom>
        <a:solidFill>
          <a:srgbClr val="BCD5FA"/>
        </a:solidFill>
        <a:ln>
          <a:noFill/>
        </a:ln>
        <a:effectLst/>
      </dsp:spPr>
      <dsp:style>
        <a:lnRef idx="0">
          <a:scrgbClr r="0" g="0" b="0"/>
        </a:lnRef>
        <a:fillRef idx="1">
          <a:scrgbClr r="0" g="0" b="0"/>
        </a:fillRef>
        <a:effectRef idx="0">
          <a:scrgbClr r="0" g="0" b="0"/>
        </a:effectRef>
        <a:fontRef idx="minor"/>
      </dsp:style>
    </dsp:sp>
    <dsp:sp modelId="{197C93C1-87CF-4EA5-A843-A86CF5A5925E}">
      <dsp:nvSpPr>
        <dsp:cNvPr id="0" name=""/>
        <dsp:cNvSpPr/>
      </dsp:nvSpPr>
      <dsp:spPr>
        <a:xfrm>
          <a:off x="6548"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Del conocimiento</a:t>
          </a:r>
          <a:endParaRPr lang="en-US" sz="2300" kern="1200" dirty="0"/>
        </a:p>
      </dsp:txBody>
      <dsp:txXfrm>
        <a:off x="85903" y="1298554"/>
        <a:ext cx="1803440" cy="1466890"/>
      </dsp:txXfrm>
    </dsp:sp>
    <dsp:sp modelId="{6EC47406-4DCB-44AC-A79C-285B21A34063}">
      <dsp:nvSpPr>
        <dsp:cNvPr id="0" name=""/>
        <dsp:cNvSpPr/>
      </dsp:nvSpPr>
      <dsp:spPr>
        <a:xfrm>
          <a:off x="2066925"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 la</a:t>
          </a:r>
          <a:endParaRPr lang="en-US" sz="2300" kern="1200" dirty="0"/>
        </a:p>
      </dsp:txBody>
      <dsp:txXfrm>
        <a:off x="2146280" y="1298554"/>
        <a:ext cx="1803440" cy="1466890"/>
      </dsp:txXfrm>
    </dsp:sp>
    <dsp:sp modelId="{6AC2D80E-6CCF-476A-ACAE-BD7CEBC6EA53}">
      <dsp:nvSpPr>
        <dsp:cNvPr id="0" name=""/>
        <dsp:cNvSpPr/>
      </dsp:nvSpPr>
      <dsp:spPr>
        <a:xfrm>
          <a:off x="4127301"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acción</a:t>
          </a:r>
          <a:endParaRPr lang="en-US" sz="2300"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7D652A2-3B50-4BF7-AD65-B59365A03D64}" type="datetimeFigureOut">
              <a:rPr lang="en-US" smtClean="0"/>
              <a:pPr/>
              <a:t>6/19/2014</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EA3D24DC-D029-4FE5-A231-08FEA4F526E3}" type="slidenum">
              <a:rPr lang="en-US" smtClean="0"/>
              <a:pPr/>
              <a:t>‹#›</a:t>
            </a:fld>
            <a:endParaRPr lang="en-US" dirty="0"/>
          </a:p>
        </p:txBody>
      </p:sp>
    </p:spTree>
    <p:extLst>
      <p:ext uri="{BB962C8B-B14F-4D97-AF65-F5344CB8AC3E}">
        <p14:creationId xmlns:p14="http://schemas.microsoft.com/office/powerpoint/2010/main" val="3555179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747" tIns="47873" rIns="95747" bIns="47873" rtlCol="0"/>
          <a:lstStyle>
            <a:lvl1pPr algn="l">
              <a:defRPr sz="1300">
                <a:latin typeface="Arial" pitchFamily="34" charset="0"/>
                <a:cs typeface="+mn-cs"/>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5747" tIns="47873" rIns="95747" bIns="47873" rtlCol="0"/>
          <a:lstStyle>
            <a:lvl1pPr algn="r">
              <a:defRPr sz="1300">
                <a:latin typeface="Arial" pitchFamily="34" charset="0"/>
                <a:cs typeface="+mn-cs"/>
              </a:defRPr>
            </a:lvl1pPr>
          </a:lstStyle>
          <a:p>
            <a:pPr>
              <a:defRPr/>
            </a:pPr>
            <a:fld id="{CDFF7601-3A4D-464F-A5F2-3B816CD87A58}" type="datetimeFigureOut">
              <a:rPr lang="en-US"/>
              <a:pPr>
                <a:defRPr/>
              </a:pPr>
              <a:t>6/19/2014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747" tIns="47873" rIns="95747" bIns="47873" rtlCol="0" anchor="ctr"/>
          <a:lstStyle/>
          <a:p>
            <a:pPr lvl="0"/>
            <a:endParaRPr lang="en-US" noProof="0" dirty="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747" tIns="47873" rIns="95747" bIns="478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5747" tIns="47873" rIns="95747" bIns="47873" rtlCol="0" anchor="b"/>
          <a:lstStyle>
            <a:lvl1pPr algn="l">
              <a:defRPr sz="1300">
                <a:latin typeface="Arial"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5747" tIns="47873" rIns="95747" bIns="47873" rtlCol="0" anchor="b"/>
          <a:lstStyle>
            <a:lvl1pPr algn="r">
              <a:defRPr sz="1300">
                <a:latin typeface="Arial" pitchFamily="34" charset="0"/>
                <a:cs typeface="+mn-cs"/>
              </a:defRPr>
            </a:lvl1pPr>
          </a:lstStyle>
          <a:p>
            <a:pPr>
              <a:defRPr/>
            </a:pPr>
            <a:fld id="{D0ED4D9C-8185-49E3-A892-91BAA8CBA3CE}" type="slidenum">
              <a:rPr lang="en-US"/>
              <a:pPr>
                <a:defRPr/>
              </a:pPr>
              <a:t>‹#›</a:t>
            </a:fld>
            <a:endParaRPr lang="en-US" dirty="0"/>
          </a:p>
        </p:txBody>
      </p:sp>
    </p:spTree>
    <p:extLst>
      <p:ext uri="{BB962C8B-B14F-4D97-AF65-F5344CB8AC3E}">
        <p14:creationId xmlns:p14="http://schemas.microsoft.com/office/powerpoint/2010/main" val="735650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3C202-3B7B-C946-B25B-6673C6995B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78A-85BD-4372-82CF-400E8890EB6F}" type="slidenum">
              <a:rPr lang="de-DE" smtClean="0">
                <a:latin typeface="Arial" charset="0"/>
              </a:rPr>
              <a:pPr>
                <a:defRPr/>
              </a:pPr>
              <a:t>11</a:t>
            </a:fld>
            <a:endParaRPr lang="de-DE" smtClean="0">
              <a:latin typeface="Arial" charset="0"/>
            </a:endParaRPr>
          </a:p>
        </p:txBody>
      </p:sp>
      <p:sp>
        <p:nvSpPr>
          <p:cNvPr id="37891"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7892"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sz="1200" dirty="0" smtClean="0"/>
              <a:t>Narración:</a:t>
            </a:r>
          </a:p>
          <a:p>
            <a:pPr indent="0" fontAlgn="auto">
              <a:lnSpc>
                <a:spcPct val="120000"/>
              </a:lnSpc>
              <a:spcBef>
                <a:spcPts val="0"/>
              </a:spcBef>
              <a:buFont typeface="Arial"/>
              <a:buNone/>
              <a:defRPr/>
            </a:pPr>
            <a:r>
              <a:rPr lang="en-US" sz="1200" dirty="0" smtClean="0"/>
              <a:t>La aplicación de espuma a </a:t>
            </a:r>
            <a:r>
              <a:rPr lang="en-US" sz="1200" dirty="0" err="1" smtClean="0"/>
              <a:t>baja</a:t>
            </a:r>
            <a:r>
              <a:rPr lang="en-US" sz="1200" dirty="0" smtClean="0"/>
              <a:t> </a:t>
            </a:r>
            <a:r>
              <a:rPr lang="en-US" sz="1200" dirty="0" err="1" smtClean="0"/>
              <a:t>presión</a:t>
            </a:r>
            <a:r>
              <a:rPr lang="en-US" sz="1200" dirty="0" smtClean="0"/>
              <a:t> en spray (SPF) puede realizarse al aire libre o en áreas de trabajo donde el sistema HVAC está apagado o no disponible. </a:t>
            </a:r>
          </a:p>
          <a:p>
            <a:pPr indent="0" fontAlgn="auto">
              <a:lnSpc>
                <a:spcPct val="120000"/>
              </a:lnSpc>
              <a:spcBef>
                <a:spcPts val="0"/>
              </a:spcBef>
              <a:buFont typeface="Arial"/>
              <a:buNone/>
              <a:defRPr/>
            </a:pPr>
            <a:r>
              <a:rPr lang="en-US" sz="1200" dirty="0" smtClean="0"/>
              <a:t>Esto</a:t>
            </a:r>
            <a:r>
              <a:rPr lang="en-US" sz="1200" baseline="0" dirty="0" smtClean="0"/>
              <a:t> podría</a:t>
            </a:r>
            <a:r>
              <a:rPr lang="en-US" sz="1200" dirty="0" smtClean="0"/>
              <a:t> dar como resultado un ambiente en el que usted</a:t>
            </a:r>
            <a:r>
              <a:rPr lang="en-US" sz="1200" baseline="0" dirty="0" smtClean="0"/>
              <a:t> está</a:t>
            </a:r>
            <a:r>
              <a:rPr lang="en-US" sz="1200" dirty="0" smtClean="0"/>
              <a:t> aplicando SPF en condiciones muy calientes o muy frías, las cuales puede contribuir a peligros de salud ocasionados por estrés térmico. Siga </a:t>
            </a:r>
            <a:r>
              <a:rPr lang="en-US" sz="1200" baseline="0" dirty="0" smtClean="0"/>
              <a:t>la temperatura de aplicación recomendada por el fabricante del producto, ya que esto puede variar. </a:t>
            </a:r>
            <a:endParaRPr lang="en-US" sz="1200" dirty="0" smtClean="0"/>
          </a:p>
          <a:p>
            <a:pPr indent="0" fontAlgn="auto">
              <a:lnSpc>
                <a:spcPct val="120000"/>
              </a:lnSpc>
              <a:spcBef>
                <a:spcPts val="0"/>
              </a:spcBef>
              <a:buFont typeface="Arial"/>
              <a:buNone/>
              <a:defRPr/>
            </a:pPr>
            <a:endParaRPr lang="en-US" sz="1200" dirty="0" smtClean="0"/>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78A-85BD-4372-82CF-400E8890EB6F}" type="slidenum">
              <a:rPr lang="de-DE" smtClean="0">
                <a:latin typeface="Arial" charset="0"/>
              </a:rPr>
              <a:pPr>
                <a:defRPr/>
              </a:pPr>
              <a:t>12</a:t>
            </a:fld>
            <a:endParaRPr lang="de-DE" smtClean="0">
              <a:latin typeface="Arial" charset="0"/>
            </a:endParaRPr>
          </a:p>
        </p:txBody>
      </p:sp>
      <p:sp>
        <p:nvSpPr>
          <p:cNvPr id="37891"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7892"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Narración:</a:t>
            </a:r>
          </a:p>
          <a:p>
            <a:pPr eaLnBrk="1" hangingPunct="1"/>
            <a:r>
              <a:rPr lang="en-US" sz="1200" dirty="0" smtClean="0"/>
              <a:t>Algunas condiciones que pueden contribuir al estrés térmico cuando se </a:t>
            </a:r>
            <a:r>
              <a:rPr lang="en-US" sz="1200" dirty="0" err="1" smtClean="0"/>
              <a:t>aplica</a:t>
            </a:r>
            <a:r>
              <a:rPr lang="en-US" sz="1200" baseline="0" dirty="0" smtClean="0"/>
              <a:t> la espuma en spray </a:t>
            </a:r>
            <a:r>
              <a:rPr lang="en-US" sz="1200" dirty="0" smtClean="0"/>
              <a:t>incluyen: </a:t>
            </a:r>
          </a:p>
          <a:p>
            <a:pPr indent="0" fontAlgn="auto">
              <a:lnSpc>
                <a:spcPct val="120000"/>
              </a:lnSpc>
              <a:spcBef>
                <a:spcPts val="0"/>
              </a:spcBef>
              <a:buFont typeface="Arial" pitchFamily="34" charset="0"/>
              <a:buChar char="•"/>
              <a:defRPr/>
            </a:pPr>
            <a:r>
              <a:rPr lang="en-US" sz="1200" b="0" dirty="0" smtClean="0"/>
              <a:t> Aumento en el trabajo</a:t>
            </a:r>
            <a:r>
              <a:rPr lang="en-US" sz="1200" b="0" baseline="0" dirty="0" smtClean="0"/>
              <a:t> físico</a:t>
            </a:r>
            <a:r>
              <a:rPr lang="en-US" sz="1200" b="0" dirty="0" smtClean="0"/>
              <a:t> debido al rociar la espuma.</a:t>
            </a:r>
          </a:p>
          <a:p>
            <a:pPr indent="0" fontAlgn="auto">
              <a:lnSpc>
                <a:spcPct val="120000"/>
              </a:lnSpc>
              <a:spcBef>
                <a:spcPts val="0"/>
              </a:spcBef>
              <a:buFont typeface="Arial" pitchFamily="34" charset="0"/>
              <a:buChar char="•"/>
              <a:defRPr/>
            </a:pPr>
            <a:r>
              <a:rPr lang="en-US" sz="1200" b="0" dirty="0" smtClean="0"/>
              <a:t> Peso extra del </a:t>
            </a:r>
            <a:r>
              <a:rPr lang="en-US" sz="1200" b="0" dirty="0" err="1" smtClean="0"/>
              <a:t>equipo</a:t>
            </a:r>
            <a:r>
              <a:rPr lang="en-US" sz="1200" b="0" dirty="0" smtClean="0"/>
              <a:t> </a:t>
            </a:r>
            <a:r>
              <a:rPr lang="en-US" sz="1200" b="0" dirty="0" err="1" smtClean="0"/>
              <a:t>rociador</a:t>
            </a:r>
            <a:r>
              <a:rPr lang="en-US" sz="1200" b="0" dirty="0" smtClean="0"/>
              <a:t> y del EPP mientras aplica la espuma.</a:t>
            </a:r>
          </a:p>
          <a:p>
            <a:pPr indent="0" fontAlgn="auto">
              <a:lnSpc>
                <a:spcPct val="120000"/>
              </a:lnSpc>
              <a:spcBef>
                <a:spcPts val="0"/>
              </a:spcBef>
              <a:buFont typeface="Arial" pitchFamily="34" charset="0"/>
              <a:buChar char="•"/>
              <a:defRPr/>
            </a:pPr>
            <a:r>
              <a:rPr lang="en-US" sz="1200" b="0" dirty="0" smtClean="0"/>
              <a:t> Una tasa de sudor elevada que puede aumentar el estrés de frío o calor dependiendo de la temperatura, humedad y</a:t>
            </a:r>
            <a:r>
              <a:rPr lang="en-US" sz="1200" b="0" baseline="0" dirty="0" smtClean="0"/>
              <a:t> </a:t>
            </a:r>
            <a:r>
              <a:rPr lang="en-US" sz="1200" b="0" dirty="0" smtClean="0"/>
              <a:t>otras condiciones en el lugar de trabajo.</a:t>
            </a:r>
          </a:p>
          <a:p>
            <a:pPr indent="0" fontAlgn="auto">
              <a:lnSpc>
                <a:spcPct val="120000"/>
              </a:lnSpc>
              <a:spcBef>
                <a:spcPts val="0"/>
              </a:spcBef>
              <a:buFont typeface="Arial" pitchFamily="34" charset="0"/>
              <a:buChar char="•"/>
              <a:defRPr/>
            </a:pPr>
            <a:r>
              <a:rPr lang="en-US" sz="1200" b="0" dirty="0" smtClean="0"/>
              <a:t> El no beber suficientes líquidos</a:t>
            </a:r>
            <a:r>
              <a:rPr lang="en-US" sz="1200" b="0" baseline="0" dirty="0" smtClean="0"/>
              <a:t> </a:t>
            </a:r>
            <a:r>
              <a:rPr lang="en-US" sz="1200" b="0" dirty="0" smtClean="0"/>
              <a:t>para quedar </a:t>
            </a:r>
            <a:r>
              <a:rPr lang="en-US" sz="1200" b="0" dirty="0" err="1" smtClean="0"/>
              <a:t>bien</a:t>
            </a:r>
            <a:r>
              <a:rPr lang="en-US" sz="1200" b="0" baseline="0" dirty="0" smtClean="0"/>
              <a:t> </a:t>
            </a:r>
            <a:r>
              <a:rPr lang="en-US" sz="1200" b="0" baseline="0" dirty="0" err="1" smtClean="0"/>
              <a:t>hidratado</a:t>
            </a:r>
            <a:r>
              <a:rPr lang="en-US" sz="1200" b="0" baseline="0" dirty="0" smtClean="0"/>
              <a:t>.</a:t>
            </a:r>
            <a:endParaRPr lang="en-US" sz="1200" b="0" dirty="0" smtClean="0"/>
          </a:p>
          <a:p>
            <a:pPr indent="0" fontAlgn="auto">
              <a:lnSpc>
                <a:spcPct val="120000"/>
              </a:lnSpc>
              <a:spcBef>
                <a:spcPts val="0"/>
              </a:spcBef>
              <a:buFont typeface="Arial" pitchFamily="34" charset="0"/>
              <a:buChar char="•"/>
              <a:defRPr/>
            </a:pPr>
            <a:r>
              <a:rPr lang="en-US" sz="1200" b="0" dirty="0" smtClean="0"/>
              <a:t> Y</a:t>
            </a:r>
            <a:r>
              <a:rPr lang="en-US" sz="1200" b="0" baseline="0" dirty="0" smtClean="0"/>
              <a:t> </a:t>
            </a:r>
            <a:r>
              <a:rPr lang="en-US" sz="1200" b="0" dirty="0" smtClean="0"/>
              <a:t>ventilación y flujo de aire limitados en condiciones calientes.</a:t>
            </a:r>
            <a:r>
              <a:rPr lang="en-US" sz="1200" b="0" baseline="0" dirty="0" smtClean="0"/>
              <a:t> Esto </a:t>
            </a:r>
            <a:r>
              <a:rPr lang="en-US" sz="1200" b="0" dirty="0" smtClean="0"/>
              <a:t>puede aumentar el potencial de estrés por calor. </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78A-85BD-4372-82CF-400E8890EB6F}" type="slidenum">
              <a:rPr lang="de-DE" smtClean="0">
                <a:latin typeface="Arial" charset="0"/>
              </a:rPr>
              <a:pPr>
                <a:defRPr/>
              </a:pPr>
              <a:t>13</a:t>
            </a:fld>
            <a:endParaRPr lang="de-DE" smtClean="0">
              <a:latin typeface="Arial" charset="0"/>
            </a:endParaRPr>
          </a:p>
        </p:txBody>
      </p:sp>
      <p:sp>
        <p:nvSpPr>
          <p:cNvPr id="37891"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7892"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Narración:</a:t>
            </a:r>
          </a:p>
          <a:p>
            <a:pPr indent="0" fontAlgn="auto">
              <a:lnSpc>
                <a:spcPct val="120000"/>
              </a:lnSpc>
              <a:spcBef>
                <a:spcPts val="0"/>
              </a:spcBef>
              <a:defRPr/>
            </a:pPr>
            <a:r>
              <a:rPr lang="en-US" sz="1200" dirty="0" smtClean="0">
                <a:latin typeface="+mn-lt"/>
              </a:rPr>
              <a:t>Echemos un vistazo a algunas de las formas de evitar el estrés de calor mientras se </a:t>
            </a:r>
            <a:r>
              <a:rPr lang="en-US" sz="1200" dirty="0" err="1" smtClean="0">
                <a:latin typeface="+mn-lt"/>
              </a:rPr>
              <a:t>aplica</a:t>
            </a:r>
            <a:r>
              <a:rPr lang="en-US" sz="1200" dirty="0" smtClean="0">
                <a:latin typeface="+mn-lt"/>
              </a:rPr>
              <a:t> la </a:t>
            </a:r>
            <a:r>
              <a:rPr lang="en-US" sz="1200" baseline="0" dirty="0" smtClean="0">
                <a:latin typeface="+mn-lt"/>
              </a:rPr>
              <a:t>espuma de </a:t>
            </a:r>
            <a:r>
              <a:rPr lang="en-US" sz="1200" baseline="0" dirty="0" err="1" smtClean="0">
                <a:latin typeface="+mn-lt"/>
              </a:rPr>
              <a:t>poliuretano</a:t>
            </a:r>
            <a:r>
              <a:rPr lang="en-US" sz="1200" baseline="0" dirty="0" smtClean="0">
                <a:latin typeface="+mn-lt"/>
              </a:rPr>
              <a:t> en spray (SPF) de baja espuma</a:t>
            </a:r>
            <a:r>
              <a:rPr lang="en-US" sz="1200" dirty="0" smtClean="0">
                <a:latin typeface="+mn-lt"/>
              </a:rPr>
              <a:t>:</a:t>
            </a:r>
          </a:p>
          <a:p>
            <a:pPr indent="0" fontAlgn="auto">
              <a:lnSpc>
                <a:spcPct val="120000"/>
              </a:lnSpc>
              <a:spcBef>
                <a:spcPts val="0"/>
              </a:spcBef>
              <a:buFont typeface="Arial" pitchFamily="34" charset="0"/>
              <a:buChar char="•"/>
              <a:defRPr/>
            </a:pPr>
            <a:r>
              <a:rPr lang="en-US" sz="1200" b="0" dirty="0" smtClean="0">
                <a:latin typeface="+mn-lt"/>
              </a:rPr>
              <a:t> Conozca los síntomas</a:t>
            </a:r>
            <a:r>
              <a:rPr lang="en-US" sz="1200" b="0" baseline="0" dirty="0" smtClean="0">
                <a:latin typeface="+mn-lt"/>
              </a:rPr>
              <a:t> de estrés por </a:t>
            </a:r>
            <a:r>
              <a:rPr lang="en-US" sz="1200" b="0" dirty="0" smtClean="0">
                <a:latin typeface="+mn-lt"/>
              </a:rPr>
              <a:t>calor.</a:t>
            </a:r>
            <a:r>
              <a:rPr lang="en-US" sz="1200" b="0" baseline="0" dirty="0" smtClean="0">
                <a:latin typeface="+mn-lt"/>
              </a:rPr>
              <a:t> </a:t>
            </a:r>
            <a:r>
              <a:rPr lang="en-US" sz="1200" b="0" dirty="0" smtClean="0">
                <a:latin typeface="+mn-lt"/>
              </a:rPr>
              <a:t>Contrólese</a:t>
            </a:r>
            <a:r>
              <a:rPr lang="en-US" sz="1200" b="0" baseline="0" dirty="0" smtClean="0">
                <a:latin typeface="+mn-lt"/>
              </a:rPr>
              <a:t> y considere la </a:t>
            </a:r>
            <a:r>
              <a:rPr lang="en-US" sz="1200" b="0" dirty="0" smtClean="0">
                <a:latin typeface="+mn-lt"/>
              </a:rPr>
              <a:t>implementación de un sistema de compañerismo</a:t>
            </a:r>
            <a:r>
              <a:rPr lang="en-US" sz="1200" dirty="0" smtClean="0">
                <a:latin typeface="+mn-lt"/>
              </a:rPr>
              <a:t> para cuidar</a:t>
            </a:r>
            <a:r>
              <a:rPr lang="en-US" sz="1200" baseline="0" dirty="0" smtClean="0">
                <a:latin typeface="+mn-lt"/>
              </a:rPr>
              <a:t> a los compañeros de trabajo.</a:t>
            </a:r>
          </a:p>
          <a:p>
            <a:pPr marL="0" marR="0" indent="0" algn="l" defTabSz="914400" rtl="0" eaLnBrk="0" fontAlgn="auto" latinLnBrk="0" hangingPunct="0">
              <a:lnSpc>
                <a:spcPct val="120000"/>
              </a:lnSpc>
              <a:spcBef>
                <a:spcPts val="0"/>
              </a:spcBef>
              <a:spcAft>
                <a:spcPct val="0"/>
              </a:spcAft>
              <a:buClrTx/>
              <a:buSzTx/>
              <a:buFont typeface="Arial" pitchFamily="34" charset="0"/>
              <a:buChar char="•"/>
              <a:tabLst/>
              <a:defRPr/>
            </a:pPr>
            <a:r>
              <a:rPr lang="en-US" sz="1200" b="0" dirty="0" smtClean="0">
                <a:latin typeface="+mn-lt"/>
              </a:rPr>
              <a:t> Provea ventilación adecuada </a:t>
            </a:r>
            <a:r>
              <a:rPr lang="en-US" sz="1200" b="0" baseline="0" dirty="0" smtClean="0">
                <a:latin typeface="+mn-lt"/>
              </a:rPr>
              <a:t>a través del uso de ventiladores y abriendo ventanas y puertas. </a:t>
            </a:r>
            <a:endParaRPr lang="en-US" sz="1200" b="0" dirty="0" smtClean="0">
              <a:latin typeface="+mn-lt"/>
            </a:endParaRPr>
          </a:p>
          <a:p>
            <a:pPr indent="0" fontAlgn="auto">
              <a:lnSpc>
                <a:spcPct val="120000"/>
              </a:lnSpc>
              <a:spcBef>
                <a:spcPts val="0"/>
              </a:spcBef>
              <a:buFont typeface="Arial" pitchFamily="34" charset="0"/>
              <a:buChar char="•"/>
              <a:defRPr/>
            </a:pPr>
            <a:r>
              <a:rPr lang="en-US" sz="1200" b="0" dirty="0" smtClean="0">
                <a:latin typeface="+mn-lt"/>
              </a:rPr>
              <a:t> Considere el uso de un respirador purificador de aire forzado (PARP) encapuchado, el cual puede circular aire fresco.</a:t>
            </a:r>
          </a:p>
          <a:p>
            <a:pPr indent="0" fontAlgn="auto">
              <a:lnSpc>
                <a:spcPct val="120000"/>
              </a:lnSpc>
              <a:spcBef>
                <a:spcPts val="0"/>
              </a:spcBef>
              <a:buFont typeface="Arial" pitchFamily="34" charset="0"/>
              <a:buChar char="•"/>
              <a:defRPr/>
            </a:pPr>
            <a:r>
              <a:rPr lang="en-US" sz="1200" b="0" dirty="0" smtClean="0">
                <a:latin typeface="+mn-lt"/>
              </a:rPr>
              <a:t> Tome mucho líquido. Tome seguido y </a:t>
            </a:r>
            <a:r>
              <a:rPr lang="en-US" sz="1200" b="0" u="sng" dirty="0" smtClean="0">
                <a:latin typeface="+mn-lt"/>
              </a:rPr>
              <a:t>antes de </a:t>
            </a:r>
            <a:r>
              <a:rPr lang="en-US" sz="1200" b="0" dirty="0" smtClean="0">
                <a:latin typeface="+mn-lt"/>
              </a:rPr>
              <a:t>quedar sediento.</a:t>
            </a:r>
            <a:r>
              <a:rPr lang="en-US" sz="1200" b="0" baseline="0" dirty="0" smtClean="0">
                <a:latin typeface="+mn-lt"/>
              </a:rPr>
              <a:t> </a:t>
            </a:r>
            <a:r>
              <a:rPr lang="en-US" sz="1200" b="0" dirty="0" smtClean="0">
                <a:latin typeface="+mn-lt"/>
              </a:rPr>
              <a:t>Evite bebidas que</a:t>
            </a:r>
            <a:r>
              <a:rPr lang="en-US" sz="1200" b="0" baseline="0" dirty="0" smtClean="0">
                <a:latin typeface="+mn-lt"/>
              </a:rPr>
              <a:t> contengan</a:t>
            </a:r>
            <a:r>
              <a:rPr lang="en-US" sz="1200" b="0" dirty="0" smtClean="0">
                <a:latin typeface="+mn-lt"/>
              </a:rPr>
              <a:t> alcohol o cafeína. </a:t>
            </a:r>
          </a:p>
          <a:p>
            <a:pPr indent="0" fontAlgn="auto">
              <a:lnSpc>
                <a:spcPct val="120000"/>
              </a:lnSpc>
              <a:spcBef>
                <a:spcPts val="0"/>
              </a:spcBef>
              <a:buFont typeface="Arial" pitchFamily="34" charset="0"/>
              <a:buChar char="•"/>
              <a:defRPr/>
            </a:pPr>
            <a:r>
              <a:rPr lang="en-US" sz="1200" b="0" dirty="0" smtClean="0">
                <a:latin typeface="+mn-lt"/>
              </a:rPr>
              <a:t> Y</a:t>
            </a:r>
            <a:r>
              <a:rPr lang="en-US" sz="1200" b="0" baseline="0" dirty="0" smtClean="0">
                <a:latin typeface="+mn-lt"/>
              </a:rPr>
              <a:t> </a:t>
            </a:r>
            <a:r>
              <a:rPr lang="en-US" sz="1200" b="0" dirty="0" smtClean="0">
                <a:latin typeface="+mn-lt"/>
              </a:rPr>
              <a:t>programe descansos frecuentes en áreas con sombra o aire acondicionado.</a:t>
            </a:r>
            <a:r>
              <a:rPr lang="en-US" sz="1200" b="0" baseline="0" dirty="0" smtClean="0">
                <a:latin typeface="+mn-lt"/>
              </a:rPr>
              <a:t> </a:t>
            </a:r>
            <a:endParaRPr lang="en-US" sz="1200" b="0" dirty="0" smtClean="0">
              <a:latin typeface="+mn-lt"/>
            </a:endParaRPr>
          </a:p>
          <a:p>
            <a:pPr indent="0" fontAlgn="auto">
              <a:lnSpc>
                <a:spcPct val="120000"/>
              </a:lnSpc>
              <a:spcBef>
                <a:spcPts val="0"/>
              </a:spcBef>
              <a:buFont typeface="Arial" pitchFamily="34" charset="0"/>
              <a:buChar char="•"/>
              <a:defRPr/>
            </a:pPr>
            <a:endParaRPr lang="en-US" sz="1200" dirty="0" smtClean="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78A-85BD-4372-82CF-400E8890EB6F}" type="slidenum">
              <a:rPr lang="de-DE" smtClean="0">
                <a:latin typeface="Arial" charset="0"/>
              </a:rPr>
              <a:pPr>
                <a:defRPr/>
              </a:pPr>
              <a:t>14</a:t>
            </a:fld>
            <a:endParaRPr lang="de-DE" smtClean="0">
              <a:latin typeface="Arial" charset="0"/>
            </a:endParaRPr>
          </a:p>
        </p:txBody>
      </p:sp>
      <p:sp>
        <p:nvSpPr>
          <p:cNvPr id="37891"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7892"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Narración:</a:t>
            </a:r>
          </a:p>
          <a:p>
            <a:pPr indent="0" fontAlgn="auto">
              <a:lnSpc>
                <a:spcPct val="120000"/>
              </a:lnSpc>
              <a:spcBef>
                <a:spcPts val="0"/>
              </a:spcBef>
              <a:buFont typeface="Arial" pitchFamily="34" charset="0"/>
              <a:buNone/>
              <a:defRPr/>
            </a:pPr>
            <a:r>
              <a:rPr lang="en-US" sz="1200" dirty="0" smtClean="0">
                <a:latin typeface="+mn-lt"/>
              </a:rPr>
              <a:t>Tenga en cuenta que la exposición al calor puede causar</a:t>
            </a:r>
            <a:r>
              <a:rPr lang="en-US" sz="1200" baseline="0" dirty="0" smtClean="0">
                <a:latin typeface="+mn-lt"/>
              </a:rPr>
              <a:t> </a:t>
            </a:r>
            <a:r>
              <a:rPr lang="en-US" sz="1200" dirty="0" smtClean="0">
                <a:latin typeface="+mn-lt"/>
              </a:rPr>
              <a:t>enfermedad. La enfermedad más grave relacionada con el calor es la insolación, la cual puede conllevar </a:t>
            </a:r>
            <a:r>
              <a:rPr lang="en-US" sz="1200" u="sng" dirty="0" smtClean="0">
                <a:latin typeface="+mn-lt"/>
              </a:rPr>
              <a:t>peligro para la vida</a:t>
            </a:r>
            <a:r>
              <a:rPr lang="en-US" sz="1200" dirty="0" smtClean="0">
                <a:latin typeface="+mn-lt"/>
              </a:rPr>
              <a:t>.</a:t>
            </a:r>
          </a:p>
          <a:p>
            <a:pPr indent="0" fontAlgn="auto">
              <a:lnSpc>
                <a:spcPct val="120000"/>
              </a:lnSpc>
              <a:spcBef>
                <a:spcPts val="0"/>
              </a:spcBef>
              <a:buFont typeface="Arial" pitchFamily="34" charset="0"/>
              <a:buNone/>
              <a:defRPr/>
            </a:pPr>
            <a:r>
              <a:rPr lang="en-US" sz="1200" dirty="0" smtClean="0">
                <a:latin typeface="+mn-lt"/>
              </a:rPr>
              <a:t>Aquí tiene algunos síntomas típicos que una</a:t>
            </a:r>
            <a:r>
              <a:rPr lang="en-US" sz="1200" baseline="0" dirty="0" smtClean="0">
                <a:latin typeface="+mn-lt"/>
              </a:rPr>
              <a:t> persona puede experimentar por el </a:t>
            </a:r>
            <a:r>
              <a:rPr lang="en-US" sz="1200" baseline="0" dirty="0" err="1" smtClean="0">
                <a:latin typeface="+mn-lt"/>
              </a:rPr>
              <a:t>agotamiento</a:t>
            </a:r>
            <a:r>
              <a:rPr lang="en-US" sz="1200" baseline="0" dirty="0" smtClean="0">
                <a:latin typeface="+mn-lt"/>
              </a:rPr>
              <a:t> </a:t>
            </a:r>
            <a:r>
              <a:rPr lang="en-US" sz="1200" baseline="0" dirty="0" err="1" smtClean="0">
                <a:latin typeface="+mn-lt"/>
              </a:rPr>
              <a:t>por</a:t>
            </a:r>
            <a:r>
              <a:rPr lang="en-US" sz="1200" baseline="0" dirty="0" smtClean="0">
                <a:latin typeface="+mn-lt"/>
              </a:rPr>
              <a:t> </a:t>
            </a:r>
            <a:r>
              <a:rPr lang="en-US" sz="1200" baseline="0" dirty="0" err="1" smtClean="0">
                <a:latin typeface="+mn-lt"/>
              </a:rPr>
              <a:t>calor</a:t>
            </a:r>
            <a:r>
              <a:rPr lang="en-US" sz="1200" baseline="0" dirty="0" smtClean="0">
                <a:latin typeface="+mn-lt"/>
              </a:rPr>
              <a:t>:</a:t>
            </a:r>
          </a:p>
          <a:p>
            <a:pPr indent="0" fontAlgn="auto">
              <a:lnSpc>
                <a:spcPct val="120000"/>
              </a:lnSpc>
              <a:spcBef>
                <a:spcPts val="0"/>
              </a:spcBef>
              <a:buFont typeface="Arial" pitchFamily="34" charset="0"/>
              <a:buChar char="•"/>
              <a:defRPr/>
            </a:pPr>
            <a:r>
              <a:rPr lang="en-US" sz="1200" baseline="0" dirty="0" smtClean="0">
                <a:latin typeface="+mn-lt"/>
              </a:rPr>
              <a:t> Un </a:t>
            </a:r>
            <a:r>
              <a:rPr lang="en-US" sz="1200" dirty="0" smtClean="0">
                <a:latin typeface="+mn-lt"/>
              </a:rPr>
              <a:t>dolor de cabeza mareo o</a:t>
            </a:r>
            <a:r>
              <a:rPr lang="en-US" sz="1200" baseline="0" dirty="0" smtClean="0">
                <a:latin typeface="+mn-lt"/>
              </a:rPr>
              <a:t> </a:t>
            </a:r>
            <a:r>
              <a:rPr lang="en-US" sz="1200" dirty="0" smtClean="0">
                <a:latin typeface="+mn-lt"/>
              </a:rPr>
              <a:t>desmayo</a:t>
            </a:r>
          </a:p>
          <a:p>
            <a:pPr indent="0" fontAlgn="auto">
              <a:lnSpc>
                <a:spcPct val="120000"/>
              </a:lnSpc>
              <a:spcBef>
                <a:spcPts val="0"/>
              </a:spcBef>
              <a:buFont typeface="Arial" pitchFamily="34" charset="0"/>
              <a:buChar char="•"/>
              <a:defRPr/>
            </a:pPr>
            <a:r>
              <a:rPr lang="en-US" sz="1200" dirty="0" smtClean="0">
                <a:latin typeface="+mn-lt"/>
              </a:rPr>
              <a:t> Debilidad y piel húmeda</a:t>
            </a:r>
          </a:p>
          <a:p>
            <a:pPr indent="0" fontAlgn="auto">
              <a:lnSpc>
                <a:spcPct val="120000"/>
              </a:lnSpc>
              <a:spcBef>
                <a:spcPts val="0"/>
              </a:spcBef>
              <a:buFont typeface="Arial" pitchFamily="34" charset="0"/>
              <a:buChar char="•"/>
              <a:defRPr/>
            </a:pPr>
            <a:r>
              <a:rPr lang="en-US" sz="1200" dirty="0" smtClean="0">
                <a:latin typeface="+mn-lt"/>
              </a:rPr>
              <a:t> Irritabilidad o confusión</a:t>
            </a:r>
          </a:p>
          <a:p>
            <a:pPr indent="0" fontAlgn="auto">
              <a:lnSpc>
                <a:spcPct val="120000"/>
              </a:lnSpc>
              <a:spcBef>
                <a:spcPts val="0"/>
              </a:spcBef>
              <a:buFont typeface="Arial" pitchFamily="34" charset="0"/>
              <a:buChar char="•"/>
              <a:defRPr/>
            </a:pPr>
            <a:r>
              <a:rPr lang="en-US" sz="1200" dirty="0" smtClean="0">
                <a:latin typeface="+mn-lt"/>
              </a:rPr>
              <a:t> Sed, náuseas o vómitos</a:t>
            </a:r>
          </a:p>
          <a:p>
            <a:pPr indent="0" fontAlgn="auto">
              <a:lnSpc>
                <a:spcPct val="120000"/>
              </a:lnSpc>
              <a:spcBef>
                <a:spcPts val="0"/>
              </a:spcBef>
              <a:buFont typeface="Arial" pitchFamily="34" charset="0"/>
              <a:buChar char="•"/>
              <a:defRPr/>
            </a:pPr>
            <a:endParaRPr lang="en-US" sz="1200" dirty="0" smtClean="0">
              <a:latin typeface="+mn-lt"/>
            </a:endParaRPr>
          </a:p>
          <a:p>
            <a:pPr indent="0" fontAlgn="auto">
              <a:lnSpc>
                <a:spcPct val="120000"/>
              </a:lnSpc>
              <a:spcBef>
                <a:spcPts val="0"/>
              </a:spcBef>
              <a:buFont typeface="Arial" pitchFamily="34" charset="0"/>
              <a:buNone/>
              <a:defRPr/>
            </a:pPr>
            <a:r>
              <a:rPr lang="en-US" sz="1200" baseline="0" dirty="0" smtClean="0">
                <a:latin typeface="+mn-lt"/>
              </a:rPr>
              <a:t>Una</a:t>
            </a:r>
            <a:r>
              <a:rPr lang="en-US" sz="1200" dirty="0" smtClean="0">
                <a:latin typeface="+mn-lt"/>
              </a:rPr>
              <a:t> persona que sufre</a:t>
            </a:r>
            <a:r>
              <a:rPr lang="en-US" sz="1200" baseline="0" dirty="0" smtClean="0">
                <a:latin typeface="+mn-lt"/>
              </a:rPr>
              <a:t> de un golpe de calor podría experimentar síntomas como:</a:t>
            </a:r>
          </a:p>
          <a:p>
            <a:pPr>
              <a:buFont typeface="Arial" pitchFamily="34" charset="0"/>
              <a:buChar char="•"/>
            </a:pPr>
            <a:r>
              <a:rPr lang="en-US" sz="1200" dirty="0" smtClean="0">
                <a:latin typeface="+mn-lt"/>
              </a:rPr>
              <a:t> </a:t>
            </a:r>
            <a:r>
              <a:rPr lang="en-US" sz="1200" baseline="0" dirty="0" smtClean="0">
                <a:latin typeface="+mn-lt"/>
              </a:rPr>
              <a:t> Estar confundidos, ser incapaces de pensar claramente, desmayarse </a:t>
            </a:r>
          </a:p>
          <a:p>
            <a:pPr>
              <a:buFont typeface="Arial" pitchFamily="34" charset="0"/>
              <a:buNone/>
            </a:pPr>
            <a:r>
              <a:rPr lang="en-US" sz="1200" baseline="0" dirty="0" smtClean="0">
                <a:latin typeface="+mn-lt"/>
              </a:rPr>
              <a:t> o desplomarse</a:t>
            </a:r>
          </a:p>
          <a:p>
            <a:pPr>
              <a:buFont typeface="Arial" pitchFamily="34" charset="0"/>
              <a:buChar char="•"/>
            </a:pPr>
            <a:r>
              <a:rPr lang="en-US" sz="1200" baseline="0" dirty="0" smtClean="0">
                <a:latin typeface="+mn-lt"/>
              </a:rPr>
              <a:t> La persona podría tener ataques o convulsiones y podría dejar de sudar. </a:t>
            </a:r>
          </a:p>
          <a:p>
            <a:pPr>
              <a:buFont typeface="Arial" pitchFamily="34" charset="0"/>
              <a:buChar char="•"/>
            </a:pPr>
            <a:endParaRPr lang="en-US" sz="1200" dirty="0" smtClean="0">
              <a:latin typeface="+mn-lt"/>
            </a:endParaRPr>
          </a:p>
          <a:p>
            <a:pPr indent="0" fontAlgn="auto">
              <a:lnSpc>
                <a:spcPct val="120000"/>
              </a:lnSpc>
              <a:spcBef>
                <a:spcPts val="0"/>
              </a:spcBef>
              <a:buFont typeface="Arial" pitchFamily="34" charset="0"/>
              <a:buChar char="•"/>
              <a:defRPr/>
            </a:pPr>
            <a:endParaRPr lang="en-US" sz="1200" baseline="0" dirty="0" smtClean="0">
              <a:latin typeface="+mn-lt"/>
            </a:endParaRPr>
          </a:p>
          <a:p>
            <a:pPr indent="0" fontAlgn="auto">
              <a:lnSpc>
                <a:spcPct val="120000"/>
              </a:lnSpc>
              <a:spcBef>
                <a:spcPts val="0"/>
              </a:spcBef>
              <a:buFont typeface="Arial" pitchFamily="34" charset="0"/>
              <a:buChar char="•"/>
              <a:defRPr/>
            </a:pPr>
            <a:endParaRPr lang="en-US" sz="1200" dirty="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mn-lt"/>
            </a:endParaRPr>
          </a:p>
          <a:p>
            <a:pPr eaLnBrk="1" hangingPunct="1"/>
            <a:endParaRPr lang="en-US" dirty="0" smtClean="0">
              <a:latin typeface="+mn-lt"/>
            </a:endParaRPr>
          </a:p>
          <a:p>
            <a:pPr indent="0" fontAlgn="auto">
              <a:lnSpc>
                <a:spcPct val="120000"/>
              </a:lnSpc>
              <a:spcBef>
                <a:spcPts val="0"/>
              </a:spcBef>
              <a:defRPr/>
            </a:pPr>
            <a:endParaRPr lang="en-US" dirty="0" smtClean="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78A-85BD-4372-82CF-400E8890EB6F}" type="slidenum">
              <a:rPr lang="de-DE" smtClean="0">
                <a:latin typeface="Arial" charset="0"/>
              </a:rPr>
              <a:pPr>
                <a:defRPr/>
              </a:pPr>
              <a:t>15</a:t>
            </a:fld>
            <a:endParaRPr lang="de-DE" smtClean="0">
              <a:latin typeface="Arial" charset="0"/>
            </a:endParaRPr>
          </a:p>
        </p:txBody>
      </p:sp>
      <p:sp>
        <p:nvSpPr>
          <p:cNvPr id="37891"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7892"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Narración:</a:t>
            </a:r>
          </a:p>
          <a:p>
            <a:pPr eaLnBrk="1" hangingPunct="1"/>
            <a:r>
              <a:rPr lang="en-US" sz="1200" b="0" i="0" dirty="0" smtClean="0">
                <a:latin typeface="+mn-lt"/>
              </a:rPr>
              <a:t>¿Qué debería</a:t>
            </a:r>
            <a:r>
              <a:rPr lang="en-US" sz="1200" b="0" i="0" baseline="0" dirty="0" smtClean="0">
                <a:latin typeface="+mn-lt"/>
              </a:rPr>
              <a:t> hacer si alguien</a:t>
            </a:r>
            <a:r>
              <a:rPr lang="en-US" sz="1200" b="0" i="0" dirty="0" smtClean="0">
                <a:latin typeface="+mn-lt"/>
              </a:rPr>
              <a:t> aparenta estar sufriendo un golpe de calor?</a:t>
            </a:r>
            <a:endParaRPr lang="en-US" sz="1200" dirty="0" smtClean="0">
              <a:latin typeface="+mn-lt"/>
            </a:endParaRPr>
          </a:p>
          <a:p>
            <a:pPr indent="0" fontAlgn="auto">
              <a:lnSpc>
                <a:spcPct val="120000"/>
              </a:lnSpc>
              <a:spcBef>
                <a:spcPts val="0"/>
              </a:spcBef>
              <a:buFont typeface="Arial" pitchFamily="34" charset="0"/>
              <a:buChar char="•"/>
              <a:defRPr/>
            </a:pPr>
            <a:r>
              <a:rPr lang="en-US" sz="1200" b="0" dirty="0" smtClean="0">
                <a:latin typeface="+mn-lt"/>
              </a:rPr>
              <a:t> Llame a su supervisor y quédese con la persona hasta que llegue asistencia</a:t>
            </a:r>
          </a:p>
          <a:p>
            <a:pPr indent="0" fontAlgn="auto">
              <a:lnSpc>
                <a:spcPct val="120000"/>
              </a:lnSpc>
              <a:spcBef>
                <a:spcPts val="0"/>
              </a:spcBef>
              <a:buFont typeface="Arial" pitchFamily="34" charset="0"/>
              <a:buChar char="•"/>
              <a:defRPr/>
            </a:pPr>
            <a:r>
              <a:rPr lang="en-US" sz="1200" b="0" dirty="0" smtClean="0">
                <a:latin typeface="+mn-lt"/>
              </a:rPr>
              <a:t> Mueva la persona a un área más fresca y sombreada </a:t>
            </a:r>
            <a:r>
              <a:rPr lang="en-US" sz="1200" b="0" i="1" dirty="0" smtClean="0">
                <a:latin typeface="+mn-lt"/>
              </a:rPr>
              <a:t>-</a:t>
            </a:r>
            <a:r>
              <a:rPr lang="en-US" sz="1200" b="0" i="1" baseline="0" dirty="0" smtClean="0">
                <a:latin typeface="+mn-lt"/>
              </a:rPr>
              <a:t> </a:t>
            </a:r>
            <a:r>
              <a:rPr lang="en-US" sz="1200" b="0" i="0" dirty="0" smtClean="0">
                <a:latin typeface="+mn-lt"/>
              </a:rPr>
              <a:t>lejos de cualquier vapor SPF</a:t>
            </a:r>
          </a:p>
          <a:p>
            <a:pPr indent="0" fontAlgn="auto">
              <a:lnSpc>
                <a:spcPct val="120000"/>
              </a:lnSpc>
              <a:spcBef>
                <a:spcPts val="0"/>
              </a:spcBef>
              <a:buFont typeface="Arial" pitchFamily="34" charset="0"/>
              <a:buChar char="•"/>
              <a:defRPr/>
            </a:pPr>
            <a:r>
              <a:rPr lang="en-US" sz="1200" b="0" dirty="0" smtClean="0">
                <a:latin typeface="+mn-lt"/>
              </a:rPr>
              <a:t> Remueva el equipo de protección personal (EPP), incluido el respirador</a:t>
            </a:r>
          </a:p>
          <a:p>
            <a:pPr indent="0" fontAlgn="auto">
              <a:lnSpc>
                <a:spcPct val="120000"/>
              </a:lnSpc>
              <a:spcBef>
                <a:spcPts val="0"/>
              </a:spcBef>
              <a:buFont typeface="Arial" pitchFamily="34" charset="0"/>
              <a:buChar char="•"/>
              <a:defRPr/>
            </a:pPr>
            <a:r>
              <a:rPr lang="en-US" sz="1200" b="0" dirty="0" smtClean="0">
                <a:latin typeface="+mn-lt"/>
              </a:rPr>
              <a:t> Abanique y rocíe a la persona con agua</a:t>
            </a:r>
            <a:r>
              <a:rPr lang="en-US" sz="1200" b="0" baseline="0" dirty="0" smtClean="0">
                <a:latin typeface="+mn-lt"/>
              </a:rPr>
              <a:t> y </a:t>
            </a:r>
            <a:r>
              <a:rPr lang="en-US" sz="1200" b="0" dirty="0" smtClean="0">
                <a:latin typeface="+mn-lt"/>
              </a:rPr>
              <a:t>aplique bolsas de hielo</a:t>
            </a:r>
            <a:r>
              <a:rPr lang="en-US" sz="1200" b="0" baseline="0" dirty="0" smtClean="0">
                <a:latin typeface="+mn-lt"/>
              </a:rPr>
              <a:t> y </a:t>
            </a:r>
            <a:r>
              <a:rPr lang="en-US" sz="1200" b="0" dirty="0" smtClean="0">
                <a:latin typeface="+mn-lt"/>
              </a:rPr>
              <a:t>toallas frescas.</a:t>
            </a:r>
          </a:p>
          <a:p>
            <a:pPr indent="0" fontAlgn="auto">
              <a:lnSpc>
                <a:spcPct val="120000"/>
              </a:lnSpc>
              <a:spcBef>
                <a:spcPts val="0"/>
              </a:spcBef>
              <a:buFont typeface="Arial" pitchFamily="34" charset="0"/>
              <a:buChar char="•"/>
              <a:defRPr/>
            </a:pPr>
            <a:r>
              <a:rPr lang="en-US" sz="1200" b="0" dirty="0" smtClean="0">
                <a:latin typeface="+mn-lt"/>
              </a:rPr>
              <a:t> Provea agua fresca para beber, si la</a:t>
            </a:r>
            <a:r>
              <a:rPr lang="en-US" sz="1200" b="0" baseline="0" dirty="0" smtClean="0">
                <a:latin typeface="+mn-lt"/>
              </a:rPr>
              <a:t> persona ha</a:t>
            </a:r>
            <a:r>
              <a:rPr lang="en-US" sz="1200" b="0" dirty="0" smtClean="0">
                <a:latin typeface="+mn-lt"/>
              </a:rPr>
              <a:t> perdido el conocimiento</a:t>
            </a:r>
          </a:p>
          <a:p>
            <a:pPr indent="0" fontAlgn="auto">
              <a:lnSpc>
                <a:spcPct val="120000"/>
              </a:lnSpc>
              <a:spcBef>
                <a:spcPts val="0"/>
              </a:spcBef>
              <a:defRPr/>
            </a:pPr>
            <a:endParaRPr lang="en-US" sz="1200" b="0" dirty="0" smtClean="0">
              <a:latin typeface="+mn-lt"/>
            </a:endParaRPr>
          </a:p>
          <a:p>
            <a:pPr indent="0" fontAlgn="auto">
              <a:lnSpc>
                <a:spcPct val="120000"/>
              </a:lnSpc>
              <a:spcBef>
                <a:spcPts val="0"/>
              </a:spcBef>
              <a:defRPr/>
            </a:pPr>
            <a:r>
              <a:rPr lang="en-US" sz="1200" dirty="0" smtClean="0">
                <a:latin typeface="+mn-lt"/>
              </a:rPr>
              <a:t>Si la persona no está alerta o parece estar confundida, esto podría ser un golpe de calor. Llame al 911 de INMEDIATO, busque atención médica y aplique hielo.</a:t>
            </a:r>
          </a:p>
          <a:p>
            <a:pPr indent="0" fontAlgn="auto">
              <a:lnSpc>
                <a:spcPct val="120000"/>
              </a:lnSpc>
              <a:spcBef>
                <a:spcPts val="0"/>
              </a:spcBef>
              <a:defRPr/>
            </a:pPr>
            <a:endParaRPr lang="en-US" sz="1200" b="1" i="1" dirty="0" smtClean="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78A-85BD-4372-82CF-400E8890EB6F}" type="slidenum">
              <a:rPr lang="de-DE" smtClean="0">
                <a:latin typeface="Arial" charset="0"/>
              </a:rPr>
              <a:pPr>
                <a:defRPr/>
              </a:pPr>
              <a:t>16</a:t>
            </a:fld>
            <a:endParaRPr lang="de-DE" smtClean="0">
              <a:latin typeface="Arial" charset="0"/>
            </a:endParaRPr>
          </a:p>
        </p:txBody>
      </p:sp>
      <p:sp>
        <p:nvSpPr>
          <p:cNvPr id="37891"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7892"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Narración:</a:t>
            </a:r>
          </a:p>
          <a:p>
            <a:pPr indent="0" fontAlgn="auto">
              <a:lnSpc>
                <a:spcPct val="120000"/>
              </a:lnSpc>
              <a:spcBef>
                <a:spcPts val="0"/>
              </a:spcBef>
              <a:defRPr/>
            </a:pPr>
            <a:r>
              <a:rPr lang="en-US" sz="1200" i="0" baseline="0" dirty="0" smtClean="0">
                <a:latin typeface="+mn-lt"/>
              </a:rPr>
              <a:t>OSHA actualmente no cuenta con un estándar o regulación en relación al estrés por calor en el lugar de trabajo. Sin embargo, sí provee una carta de interpretación de los estándares,</a:t>
            </a:r>
            <a:r>
              <a:rPr lang="en-US" sz="1200" baseline="0" dirty="0" smtClean="0">
                <a:latin typeface="+mn-lt"/>
              </a:rPr>
              <a:t> “Métodos aceptables para reducir los peligros de estrés por calor en el lugar de trabajo” que ofrece precauciones que se pueden tomar. OSHA también provee muchas otras fuentes útiles, como la QuickCard de OSHA “Protegiendo a los Trabajadores del Estrés por Calor”. Visite la página Web de OSHA para obtener más información. </a:t>
            </a:r>
          </a:p>
          <a:p>
            <a:pPr indent="0" fontAlgn="auto">
              <a:lnSpc>
                <a:spcPct val="120000"/>
              </a:lnSpc>
              <a:spcBef>
                <a:spcPts val="0"/>
              </a:spcBef>
              <a:defRPr/>
            </a:pPr>
            <a:endParaRPr lang="en-US" sz="1200" baseline="0" dirty="0" smtClean="0">
              <a:latin typeface="+mn-lt"/>
            </a:endParaRPr>
          </a:p>
          <a:p>
            <a:pPr indent="0" fontAlgn="auto">
              <a:lnSpc>
                <a:spcPct val="120000"/>
              </a:lnSpc>
              <a:spcBef>
                <a:spcPts val="0"/>
              </a:spcBef>
              <a:defRPr/>
            </a:pPr>
            <a:endParaRPr lang="en-US" sz="1200" baseline="0" dirty="0" smtClean="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Narración:</a:t>
            </a:r>
          </a:p>
          <a:p>
            <a:pPr eaLnBrk="1" hangingPunct="1">
              <a:spcBef>
                <a:spcPts val="600"/>
              </a:spcBef>
            </a:pPr>
            <a:r>
              <a:rPr lang="en-US" dirty="0" smtClean="0">
                <a:latin typeface="+mn-lt"/>
              </a:rPr>
              <a:t>En esta unidad, usted aprendió sobre:</a:t>
            </a:r>
          </a:p>
          <a:p>
            <a:pPr marL="225425" indent="-225425" eaLnBrk="0" hangingPunct="0">
              <a:spcBef>
                <a:spcPts val="600"/>
              </a:spcBef>
              <a:buFont typeface="Arial" pitchFamily="34" charset="0"/>
              <a:buChar char="•"/>
              <a:defRPr/>
            </a:pPr>
            <a:r>
              <a:rPr lang="en-US" sz="1200" dirty="0" smtClean="0">
                <a:solidFill>
                  <a:srgbClr val="093678"/>
                </a:solidFill>
                <a:latin typeface="+mn-lt"/>
              </a:rPr>
              <a:t>Trabajar en espacios confinados</a:t>
            </a:r>
          </a:p>
          <a:p>
            <a:pPr marL="225425" indent="-225425" eaLnBrk="0" hangingPunct="0">
              <a:spcBef>
                <a:spcPts val="600"/>
              </a:spcBef>
              <a:buFont typeface="Arial" pitchFamily="34" charset="0"/>
              <a:buChar char="•"/>
              <a:defRPr/>
            </a:pPr>
            <a:r>
              <a:rPr lang="en-US" sz="1200" dirty="0" smtClean="0">
                <a:solidFill>
                  <a:srgbClr val="093678"/>
                </a:solidFill>
                <a:latin typeface="+mn-lt"/>
              </a:rPr>
              <a:t>Protegerse de deslices y caídas</a:t>
            </a:r>
          </a:p>
          <a:p>
            <a:pPr marL="225425" indent="-225425" eaLnBrk="0" hangingPunct="0">
              <a:spcBef>
                <a:spcPts val="600"/>
              </a:spcBef>
              <a:buFont typeface="Arial" pitchFamily="34" charset="0"/>
              <a:buChar char="•"/>
              <a:defRPr/>
            </a:pPr>
            <a:r>
              <a:rPr lang="en-US" sz="1200" dirty="0" smtClean="0">
                <a:solidFill>
                  <a:srgbClr val="093678"/>
                </a:solidFill>
                <a:latin typeface="+mn-lt"/>
              </a:rPr>
              <a:t>Evitar el estrés por temperatura </a:t>
            </a:r>
          </a:p>
          <a:p>
            <a:pPr eaLnBrk="1" hangingPunct="1">
              <a:spcBef>
                <a:spcPts val="600"/>
              </a:spcBef>
            </a:pPr>
            <a:endParaRPr lang="en-US" dirty="0" smtClean="0">
              <a:latin typeface="+mn-lt"/>
            </a:endParaRP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EFAEC7D-6CF2-45FF-BD36-B08FAA8B6E4C}" type="slidenum">
              <a:rPr lang="de-DE" smtClean="0">
                <a:latin typeface="Arial" charset="0"/>
              </a:rPr>
              <a:pPr>
                <a:defRPr/>
              </a:pPr>
              <a:t>17</a:t>
            </a:fld>
            <a:endParaRPr lang="de-DE"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Narración: </a:t>
            </a:r>
          </a:p>
          <a:p>
            <a:pPr>
              <a:buFont typeface="Wingdings" pitchFamily="2" charset="2"/>
              <a:buNone/>
            </a:pPr>
            <a:r>
              <a:rPr lang="en-US" dirty="0" smtClean="0"/>
              <a:t>Ahora a poner sus conocimientos en acción.</a:t>
            </a:r>
          </a:p>
          <a:p>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CF6E17-C8D6-4205-AB46-D58D3A19F828}" type="slidenum">
              <a:rPr lang="de-DE" smtClean="0">
                <a:latin typeface="Arial" charset="0"/>
              </a:rPr>
              <a:pPr>
                <a:defRPr/>
              </a:pPr>
              <a:t>18</a:t>
            </a:fld>
            <a:endParaRPr lang="de-DE"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pPr fontAlgn="auto">
              <a:defRPr/>
            </a:pPr>
            <a:r>
              <a:rPr lang="en-US" sz="1300" dirty="0" smtClean="0"/>
              <a:t>Un desafío de seguridad único al </a:t>
            </a:r>
            <a:r>
              <a:rPr lang="en-US" sz="1300" dirty="0" err="1" smtClean="0"/>
              <a:t>aplicar</a:t>
            </a:r>
            <a:r>
              <a:rPr lang="en-US" sz="1300" dirty="0" smtClean="0"/>
              <a:t> </a:t>
            </a:r>
            <a:r>
              <a:rPr lang="en-US" sz="1300" dirty="0" err="1" smtClean="0"/>
              <a:t>una</a:t>
            </a:r>
            <a:r>
              <a:rPr lang="en-US" sz="1300" dirty="0" smtClean="0"/>
              <a:t> SPF de baja presión de dos componentes en un espacio confinado como un ático o semisótano es ____________. </a:t>
            </a:r>
          </a:p>
          <a:p>
            <a:pPr fontAlgn="auto">
              <a:defRPr/>
            </a:pPr>
            <a:endParaRPr lang="en-US" sz="1300" dirty="0" smtClean="0"/>
          </a:p>
          <a:p>
            <a:pPr marL="239367" indent="-239367" fontAlgn="auto">
              <a:buFont typeface="Arial"/>
              <a:buAutoNum type="alphaUcPeriod"/>
              <a:defRPr/>
            </a:pPr>
            <a:r>
              <a:rPr lang="en-US" sz="1300" dirty="0" smtClean="0"/>
              <a:t>los vapores SPF tal vez no se disipen tan rápidamente ya que el movimiento del aire está limitado</a:t>
            </a:r>
            <a:r>
              <a:rPr lang="en-US" sz="1300" i="1" dirty="0" smtClean="0"/>
              <a:t> (el uso de ventiladores puede ayudar a alejar los vapores del aplicador).  </a:t>
            </a:r>
            <a:endParaRPr lang="en-US" sz="1300" dirty="0" smtClean="0"/>
          </a:p>
          <a:p>
            <a:pPr marL="239367" indent="-239367" fontAlgn="auto">
              <a:buFont typeface="Arial"/>
              <a:buAutoNum type="alphaUcPeriod"/>
              <a:defRPr/>
            </a:pPr>
            <a:r>
              <a:rPr lang="en-US" sz="1300" dirty="0" smtClean="0"/>
              <a:t>la ventilación podría estar limitada </a:t>
            </a:r>
            <a:r>
              <a:rPr lang="en-US" sz="1300" i="1" dirty="0" smtClean="0"/>
              <a:t>(se requiere un EPP, incluido un respirador aprobado) </a:t>
            </a:r>
          </a:p>
          <a:p>
            <a:pPr marL="239367" indent="-239367" fontAlgn="auto">
              <a:buFont typeface="Arial"/>
              <a:buAutoNum type="alphaUcPeriod"/>
              <a:defRPr/>
            </a:pPr>
            <a:r>
              <a:rPr lang="en-US" sz="1300" dirty="0" smtClean="0"/>
              <a:t>los puntos de ingreso y egreso podrían estar más restringidos </a:t>
            </a:r>
            <a:r>
              <a:rPr lang="en-US" sz="1300" i="1" dirty="0" smtClean="0"/>
              <a:t>(es muy importante mantener estas áreas libres de equipos y residuos) </a:t>
            </a:r>
          </a:p>
          <a:p>
            <a:pPr marL="239367" indent="-239367" fontAlgn="auto">
              <a:buFont typeface="Arial"/>
              <a:buAutoNum type="alphaUcPeriod"/>
              <a:defRPr/>
            </a:pPr>
            <a:r>
              <a:rPr lang="en-US" sz="1300" dirty="0" err="1" smtClean="0"/>
              <a:t>todos</a:t>
            </a:r>
            <a:r>
              <a:rPr lang="en-US" sz="1300" i="1" dirty="0" smtClean="0"/>
              <a:t> </a:t>
            </a:r>
            <a:r>
              <a:rPr lang="en-US" sz="1300" dirty="0" smtClean="0"/>
              <a:t>lo </a:t>
            </a:r>
            <a:r>
              <a:rPr lang="en-US" sz="1300" dirty="0" err="1" smtClean="0"/>
              <a:t>anteriores</a:t>
            </a:r>
            <a:endParaRPr lang="en-US" sz="1300" dirty="0" smtClean="0"/>
          </a:p>
          <a:p>
            <a:pPr eaLnBrk="1" hangingPunct="1">
              <a:defRPr/>
            </a:pPr>
            <a:endParaRPr lang="en-US" sz="1300" dirty="0"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84579F-F343-40B6-A097-8BBAA71B1BCB}" type="slidenum">
              <a:rPr lang="de-DE" smtClean="0">
                <a:latin typeface="Arial" charset="0"/>
              </a:rPr>
              <a:pPr>
                <a:defRPr/>
              </a:pPr>
              <a:t>19</a:t>
            </a:fld>
            <a:endParaRPr lang="de-DE"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pPr fontAlgn="auto">
              <a:defRPr/>
            </a:pPr>
            <a:r>
              <a:rPr lang="en-US" sz="1300" dirty="0" smtClean="0"/>
              <a:t>La respuesta correcta es D. </a:t>
            </a:r>
            <a:r>
              <a:rPr lang="en-US" sz="1300" u="sng" dirty="0" smtClean="0"/>
              <a:t>Cada una de las declaraciones anteriores </a:t>
            </a:r>
            <a:r>
              <a:rPr lang="en-US" sz="1300" dirty="0" smtClean="0"/>
              <a:t>presenta desafíos de seguridad únicos cuando se </a:t>
            </a:r>
            <a:r>
              <a:rPr lang="en-US" sz="1300" dirty="0" err="1" smtClean="0"/>
              <a:t>aplica</a:t>
            </a:r>
            <a:r>
              <a:rPr lang="en-US" sz="1300" dirty="0" smtClean="0"/>
              <a:t> </a:t>
            </a:r>
            <a:r>
              <a:rPr lang="en-US" sz="1300" dirty="0" err="1" smtClean="0"/>
              <a:t>una</a:t>
            </a:r>
            <a:r>
              <a:rPr lang="en-US" sz="1300" dirty="0" smtClean="0"/>
              <a:t> SPF de baja presión de dos componentes en un espacio confinado, como en un ático o semisótano. </a:t>
            </a:r>
          </a:p>
          <a:p>
            <a:pPr eaLnBrk="1" hangingPunct="1">
              <a:defRPr/>
            </a:pPr>
            <a:endParaRPr lang="en-US" sz="1300" dirty="0"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84579F-F343-40B6-A097-8BBAA71B1BCB}" type="slidenum">
              <a:rPr lang="de-DE" smtClean="0">
                <a:latin typeface="Arial" charset="0"/>
              </a:rPr>
              <a:pPr>
                <a:defRPr/>
              </a:pPr>
              <a:t>20</a:t>
            </a:fld>
            <a:endParaRPr lang="de-DE"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Narración: </a:t>
            </a:r>
          </a:p>
          <a:p>
            <a:r>
              <a:rPr lang="en-US" sz="1200" dirty="0" smtClean="0"/>
              <a:t>En esta unidad, aprenderá sobre otras consideraciones de seguridad </a:t>
            </a:r>
            <a:r>
              <a:rPr lang="en-US" sz="1200" baseline="0" dirty="0" smtClean="0"/>
              <a:t>importantes cuando se usan productos SPF de baja presión, como</a:t>
            </a:r>
            <a:r>
              <a:rPr lang="en-US" sz="1200" dirty="0" smtClean="0"/>
              <a:t>:</a:t>
            </a:r>
          </a:p>
          <a:p>
            <a:pPr eaLnBrk="1" hangingPunct="1">
              <a:spcBef>
                <a:spcPts val="600"/>
              </a:spcBef>
              <a:buFont typeface="Arial" pitchFamily="34" charset="0"/>
              <a:buChar char="•"/>
            </a:pPr>
            <a:r>
              <a:rPr lang="en-US" sz="1200" baseline="0" dirty="0" smtClean="0"/>
              <a:t> Trabajar en espacios confinados</a:t>
            </a:r>
          </a:p>
          <a:p>
            <a:pPr eaLnBrk="1" hangingPunct="1">
              <a:spcBef>
                <a:spcPts val="600"/>
              </a:spcBef>
              <a:buFont typeface="Arial" pitchFamily="34" charset="0"/>
              <a:buChar char="•"/>
            </a:pPr>
            <a:r>
              <a:rPr lang="en-US" sz="1200" baseline="0" dirty="0" smtClean="0"/>
              <a:t> Protegerse de deslices y caídas</a:t>
            </a:r>
          </a:p>
          <a:p>
            <a:pPr eaLnBrk="1" hangingPunct="1">
              <a:spcBef>
                <a:spcPts val="600"/>
              </a:spcBef>
              <a:buFont typeface="Arial" pitchFamily="34" charset="0"/>
              <a:buChar char="•"/>
            </a:pPr>
            <a:r>
              <a:rPr lang="en-US" sz="1200" baseline="0" dirty="0" smtClean="0"/>
              <a:t> Evitar el estrés por temperatura</a:t>
            </a:r>
            <a:endParaRPr lang="en-US" sz="1200"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6C51B7-43C7-4B00-8ECA-9742E2AB0838}" type="slidenum">
              <a:rPr lang="de-DE" smtClean="0">
                <a:latin typeface="Arial" charset="0"/>
                <a:cs typeface="Arial" charset="0"/>
              </a:rPr>
              <a:pPr/>
              <a:t>3</a:t>
            </a:fld>
            <a:endParaRPr lang="de-DE"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pPr fontAlgn="auto">
              <a:defRPr/>
            </a:pPr>
            <a:r>
              <a:rPr lang="en-US" sz="1300" dirty="0" smtClean="0"/>
              <a:t>Las siguientes son formas de ayudar a prevenir lesiones ocasionadas por resbalones y caídas, con la </a:t>
            </a:r>
            <a:r>
              <a:rPr lang="en-US" sz="1300" u="sng" dirty="0" smtClean="0"/>
              <a:t>excepción de:</a:t>
            </a:r>
          </a:p>
          <a:p>
            <a:pPr fontAlgn="auto">
              <a:defRPr/>
            </a:pPr>
            <a:endParaRPr lang="en-US" sz="1300" dirty="0" smtClean="0"/>
          </a:p>
          <a:p>
            <a:pPr marL="239367" indent="-239367" fontAlgn="auto">
              <a:buFont typeface="Arial"/>
              <a:buAutoNum type="alphaUcPeriod"/>
              <a:defRPr/>
            </a:pPr>
            <a:r>
              <a:rPr lang="en-US" sz="1300" dirty="0" smtClean="0"/>
              <a:t>Las escaleras y los andamios deben construirse y usarse de acuerdo con los estándares de OSHA. </a:t>
            </a:r>
          </a:p>
          <a:p>
            <a:pPr marL="239367" indent="-239367" fontAlgn="auto">
              <a:buFont typeface="Arial"/>
              <a:buAutoNum type="alphaUcPeriod"/>
              <a:defRPr/>
            </a:pPr>
            <a:r>
              <a:rPr lang="en-US" sz="1300" dirty="0" smtClean="0"/>
              <a:t>El trabajo en altura debe cumplir con los requisitos de protección contra caídas de OSHA.</a:t>
            </a:r>
          </a:p>
          <a:p>
            <a:pPr marL="239367" indent="-239367" fontAlgn="auto">
              <a:buFont typeface="Arial"/>
              <a:buAutoNum type="alphaUcPeriod"/>
              <a:defRPr/>
            </a:pPr>
            <a:r>
              <a:rPr lang="en-US" sz="1300" dirty="0" smtClean="0"/>
              <a:t>No use protección ocular al </a:t>
            </a:r>
            <a:r>
              <a:rPr lang="en-US" sz="1300" dirty="0" err="1" smtClean="0"/>
              <a:t>aplicar</a:t>
            </a:r>
            <a:r>
              <a:rPr lang="en-US" sz="1300" dirty="0" smtClean="0"/>
              <a:t> espuma de </a:t>
            </a:r>
            <a:r>
              <a:rPr lang="en-US" sz="1300" dirty="0" err="1" smtClean="0"/>
              <a:t>poliuretano</a:t>
            </a:r>
            <a:r>
              <a:rPr lang="en-US" sz="1300" dirty="0" smtClean="0"/>
              <a:t> en spray </a:t>
            </a:r>
            <a:r>
              <a:rPr lang="en-US" sz="1300" dirty="0" err="1" smtClean="0"/>
              <a:t>para</a:t>
            </a:r>
            <a:r>
              <a:rPr lang="en-US" sz="1300" dirty="0" smtClean="0"/>
              <a:t> que sea mejor su visibilidad. </a:t>
            </a:r>
          </a:p>
          <a:p>
            <a:pPr marL="239367" indent="-239367" fontAlgn="auto">
              <a:buFont typeface="Arial"/>
              <a:buAutoNum type="alphaUcPeriod"/>
              <a:defRPr/>
            </a:pPr>
            <a:r>
              <a:rPr lang="en-US" sz="1300" dirty="0" smtClean="0"/>
              <a:t>Mantenga al lugar de trabajo limpio y libre de peligros de tropiezo.</a:t>
            </a:r>
          </a:p>
          <a:p>
            <a:pPr eaLnBrk="1" hangingPunct="1">
              <a:defRPr/>
            </a:pPr>
            <a:endParaRPr lang="en-US" sz="1300" dirty="0"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84579F-F343-40B6-A097-8BBAA71B1BCB}" type="slidenum">
              <a:rPr lang="de-DE" smtClean="0">
                <a:latin typeface="Arial" charset="0"/>
              </a:rPr>
              <a:pPr>
                <a:defRPr/>
              </a:pPr>
              <a:t>21</a:t>
            </a:fld>
            <a:endParaRPr lang="de-DE"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pPr fontAlgn="auto">
              <a:defRPr/>
            </a:pPr>
            <a:r>
              <a:rPr lang="en-US" sz="1300" dirty="0" smtClean="0"/>
              <a:t>La respuesta correcta es C. Cuando se aplica SPF, </a:t>
            </a:r>
            <a:r>
              <a:rPr lang="en-US" sz="1300" u="sng" dirty="0" smtClean="0"/>
              <a:t>la protección ocular es obligatoria. Asegúrese de que su protección ocular reciba buen mantenimiento y que brinde buena visibilidad mientras aplica la espuma. </a:t>
            </a:r>
          </a:p>
          <a:p>
            <a:pPr eaLnBrk="1" hangingPunct="1">
              <a:defRPr/>
            </a:pPr>
            <a:endParaRPr lang="en-US" sz="1300" dirty="0"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84579F-F343-40B6-A097-8BBAA71B1BCB}" type="slidenum">
              <a:rPr lang="de-DE" smtClean="0">
                <a:latin typeface="Arial" charset="0"/>
              </a:rPr>
              <a:pPr>
                <a:defRPr/>
              </a:pPr>
              <a:t>22</a:t>
            </a:fld>
            <a:endParaRPr lang="de-DE"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pPr fontAlgn="auto">
              <a:defRPr/>
            </a:pPr>
            <a:r>
              <a:rPr lang="en-US" sz="1300" dirty="0" smtClean="0"/>
              <a:t>¿Cuál de las siguientes declaraciones NO es una forma de evitar el estrés por calor?</a:t>
            </a:r>
          </a:p>
          <a:p>
            <a:pPr fontAlgn="auto">
              <a:defRPr/>
            </a:pPr>
            <a:endParaRPr lang="en-US" sz="1300" dirty="0" smtClean="0"/>
          </a:p>
          <a:p>
            <a:pPr marL="239367" indent="-239367" fontAlgn="auto">
              <a:buFont typeface="Arial"/>
              <a:buAutoNum type="alphaUcPeriod"/>
              <a:defRPr/>
            </a:pPr>
            <a:r>
              <a:rPr lang="en-US" sz="1300" dirty="0" smtClean="0"/>
              <a:t>Provea ventilación adecuada a través del uso de ventiladores y abriendo ventanas y puertas. </a:t>
            </a:r>
          </a:p>
          <a:p>
            <a:pPr marL="239367" indent="-239367" fontAlgn="auto">
              <a:buFont typeface="Arial"/>
              <a:buAutoNum type="alphaUcPeriod"/>
              <a:defRPr/>
            </a:pPr>
            <a:r>
              <a:rPr lang="en-US" sz="1300" dirty="0" smtClean="0"/>
              <a:t>Beba muchas bebidas que contengan alcohol o cafeína. </a:t>
            </a:r>
          </a:p>
          <a:p>
            <a:pPr marL="239367" indent="-239367" fontAlgn="auto">
              <a:buFont typeface="Arial"/>
              <a:buAutoNum type="alphaUcPeriod"/>
              <a:defRPr/>
            </a:pPr>
            <a:r>
              <a:rPr lang="en-US" sz="1300" dirty="0" smtClean="0"/>
              <a:t>Considere usar un respirador purificador de aire encapuchado holgado que puede circular aire fresco para el usuario. </a:t>
            </a:r>
          </a:p>
          <a:p>
            <a:pPr marL="239367" indent="-239367" fontAlgn="auto">
              <a:buFont typeface="Arial"/>
              <a:buAutoNum type="alphaUcPeriod"/>
              <a:defRPr/>
            </a:pPr>
            <a:r>
              <a:rPr lang="en-US" sz="1300" dirty="0" smtClean="0"/>
              <a:t>Programe descansos frecuentes en áreas con sombra o aire acondicionado.</a:t>
            </a:r>
          </a:p>
          <a:p>
            <a:pPr eaLnBrk="1" hangingPunct="1">
              <a:defRPr/>
            </a:pPr>
            <a:endParaRPr lang="en-US" sz="1300" dirty="0"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84579F-F343-40B6-A097-8BBAA71B1BCB}" type="slidenum">
              <a:rPr lang="de-DE" smtClean="0">
                <a:latin typeface="Arial" charset="0"/>
              </a:rPr>
              <a:pPr>
                <a:defRPr/>
              </a:pPr>
              <a:t>23</a:t>
            </a:fld>
            <a:endParaRPr lang="de-DE"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pPr fontAlgn="auto">
              <a:defRPr/>
            </a:pPr>
            <a:r>
              <a:rPr lang="en-US" sz="1300" dirty="0" smtClean="0"/>
              <a:t>La respuesta correcta es B. </a:t>
            </a:r>
            <a:r>
              <a:rPr lang="en-US" sz="1300" u="sng" dirty="0" smtClean="0"/>
              <a:t>Evite beber bebidas que contengan alcohol o cafeína</a:t>
            </a:r>
            <a:r>
              <a:rPr lang="en-US" sz="1300" dirty="0" smtClean="0"/>
              <a:t>. Sin embargo, es buena idea beber líquidos con frecuencia y antes de tener sed. </a:t>
            </a:r>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84579F-F343-40B6-A097-8BBAA71B1BCB}" type="slidenum">
              <a:rPr lang="de-DE" smtClean="0">
                <a:latin typeface="Arial" charset="0"/>
              </a:rPr>
              <a:pPr>
                <a:defRPr/>
              </a:pPr>
              <a:t>24</a:t>
            </a:fld>
            <a:endParaRPr lang="de-DE"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Narración: </a:t>
            </a:r>
          </a:p>
          <a:p>
            <a:pPr>
              <a:buFont typeface="Wingdings" pitchFamily="2" charset="2"/>
              <a:buNone/>
            </a:pPr>
            <a:r>
              <a:rPr lang="en-US" dirty="0" smtClean="0"/>
              <a:t>¡</a:t>
            </a:r>
            <a:r>
              <a:rPr lang="en-US" dirty="0" err="1" smtClean="0"/>
              <a:t>Felicitaciones</a:t>
            </a:r>
            <a:r>
              <a:rPr lang="en-US" dirty="0" smtClean="0"/>
              <a:t>!</a:t>
            </a:r>
            <a:r>
              <a:rPr lang="en-US" baseline="0" dirty="0" smtClean="0"/>
              <a:t> </a:t>
            </a:r>
            <a:r>
              <a:rPr lang="en-US" dirty="0" smtClean="0"/>
              <a:t>Usted ha completado la Unidad 14. Esta es la Unidad final de</a:t>
            </a:r>
            <a:r>
              <a:rPr lang="en-US" baseline="0" dirty="0" smtClean="0"/>
              <a:t> </a:t>
            </a:r>
            <a:r>
              <a:rPr lang="en-US" dirty="0" smtClean="0"/>
              <a:t>la </a:t>
            </a:r>
            <a:r>
              <a:rPr lang="en-US" baseline="0" dirty="0" smtClean="0"/>
              <a:t>capacitación en SPF de baja presión.</a:t>
            </a:r>
          </a:p>
          <a:p>
            <a:pPr>
              <a:buFont typeface="Wingdings" pitchFamily="2" charset="2"/>
              <a:buNone/>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6154F1-0BDA-4BE6-8A6B-B568B432AA91}" type="slidenum">
              <a:rPr lang="de-DE" smtClean="0">
                <a:latin typeface="Arial" charset="0"/>
                <a:cs typeface="Arial" charset="0"/>
              </a:rPr>
              <a:pPr/>
              <a:t>25</a:t>
            </a:fld>
            <a:endParaRPr lang="de-DE"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5425ABD-2CA2-4E5D-A98F-9A96726EFE94}" type="slidenum">
              <a:rPr lang="de-DE" smtClean="0">
                <a:latin typeface="Arial" charset="0"/>
              </a:rPr>
              <a:pPr>
                <a:defRPr/>
              </a:pPr>
              <a:t>4</a:t>
            </a:fld>
            <a:endParaRPr lang="de-DE" smtClean="0">
              <a:latin typeface="Arial" charset="0"/>
            </a:endParaRPr>
          </a:p>
        </p:txBody>
      </p:sp>
      <p:sp>
        <p:nvSpPr>
          <p:cNvPr id="35843"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5844"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Narración: </a:t>
            </a:r>
          </a:p>
          <a:p>
            <a:pPr eaLnBrk="1" hangingPunct="1"/>
            <a:r>
              <a:rPr lang="en-US" dirty="0" smtClean="0">
                <a:latin typeface="+mn-lt"/>
              </a:rPr>
              <a:t>Además de</a:t>
            </a:r>
            <a:r>
              <a:rPr lang="en-US" baseline="0" dirty="0" smtClean="0">
                <a:latin typeface="+mn-lt"/>
              </a:rPr>
              <a:t> los consejos de seguridad cubiertos en las unidades anteriores, hay algunas consideraciones adicionales cuando se trabaja con el rocío de espuma de poliuretano de baja presión para proyectos de climatización. El sellado de aire o el aislamiento podrían realizarse en espacios confinados o cerrados, como áticos o semisótanos. </a:t>
            </a:r>
          </a:p>
          <a:p>
            <a:pPr eaLnBrk="1" hangingPunct="1"/>
            <a:r>
              <a:rPr lang="en-US" sz="1200" b="0" noProof="0" dirty="0" smtClean="0">
                <a:solidFill>
                  <a:srgbClr val="254061"/>
                </a:solidFill>
                <a:latin typeface="+mn-lt"/>
                <a:cs typeface="Trebuchet MS"/>
              </a:rPr>
              <a:t>Esto puede presentar desafíos de seguridad únicos.</a:t>
            </a:r>
            <a:r>
              <a:rPr lang="en-US" sz="1200" b="0" baseline="0" noProof="0" dirty="0" smtClean="0">
                <a:solidFill>
                  <a:srgbClr val="254061"/>
                </a:solidFill>
                <a:latin typeface="+mn-lt"/>
                <a:cs typeface="Trebuchet MS"/>
              </a:rPr>
              <a:t> El movimiento del aire está limitado, y por ende, los vapores </a:t>
            </a:r>
            <a:r>
              <a:rPr lang="en-US" sz="1200" b="0" noProof="0" dirty="0" smtClean="0">
                <a:solidFill>
                  <a:srgbClr val="254061"/>
                </a:solidFill>
                <a:latin typeface="+mn-lt"/>
                <a:cs typeface="Trebuchet MS"/>
              </a:rPr>
              <a:t>SPF podrían no disiparse tan rápidamente.</a:t>
            </a:r>
          </a:p>
          <a:p>
            <a:pPr eaLnBrk="1" hangingPunct="1"/>
            <a:endParaRPr lang="en-US" dirty="0" smtClean="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5425ABD-2CA2-4E5D-A98F-9A96726EFE94}" type="slidenum">
              <a:rPr lang="de-DE" smtClean="0">
                <a:latin typeface="Arial" charset="0"/>
              </a:rPr>
              <a:pPr>
                <a:defRPr/>
              </a:pPr>
              <a:t>5</a:t>
            </a:fld>
            <a:endParaRPr lang="de-DE" smtClean="0">
              <a:latin typeface="Arial" charset="0"/>
            </a:endParaRPr>
          </a:p>
        </p:txBody>
      </p:sp>
      <p:sp>
        <p:nvSpPr>
          <p:cNvPr id="35843"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5844"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Narración: </a:t>
            </a:r>
          </a:p>
          <a:p>
            <a:pPr eaLnBrk="1" hangingPunct="1"/>
            <a:r>
              <a:rPr lang="en-US" baseline="0" dirty="0" smtClean="0">
                <a:latin typeface="+mn-lt"/>
              </a:rPr>
              <a:t>Aquí tiene algunas consideraciones cuando trabaja en espacios confinados: </a:t>
            </a:r>
          </a:p>
          <a:p>
            <a:pPr eaLnBrk="1" hangingPunct="1">
              <a:buFont typeface="Arial" pitchFamily="34" charset="0"/>
              <a:buChar char="•"/>
            </a:pPr>
            <a:r>
              <a:rPr lang="en-US" baseline="0" dirty="0" smtClean="0">
                <a:latin typeface="+mn-lt"/>
              </a:rPr>
              <a:t> Siempre consulte las instrucciones y la </a:t>
            </a:r>
            <a:r>
              <a:rPr lang="en-US" baseline="0" dirty="0" err="1" smtClean="0">
                <a:latin typeface="+mn-lt"/>
              </a:rPr>
              <a:t>Hoja</a:t>
            </a:r>
            <a:r>
              <a:rPr lang="en-US" baseline="0" dirty="0" smtClean="0">
                <a:latin typeface="+mn-lt"/>
              </a:rPr>
              <a:t> de Datos de Seguridad para el producto de baja presión con el que está trabajando. Siga todos los consejos de seguridad. </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latin typeface="+mn-lt"/>
              </a:rPr>
              <a:t> </a:t>
            </a:r>
            <a:r>
              <a:rPr lang="en-US" dirty="0" smtClean="0">
                <a:latin typeface="+mn-lt"/>
              </a:rPr>
              <a:t>Esfuércese al máximo para ventilar cuando se trabaja en un espacio confinado</a:t>
            </a:r>
            <a:r>
              <a:rPr lang="en-US" baseline="0" dirty="0" smtClean="0">
                <a:latin typeface="+mn-lt"/>
              </a:rPr>
              <a:t>, como en un ático o semisótano</a:t>
            </a:r>
            <a:r>
              <a:rPr lang="en-US" dirty="0" smtClean="0">
                <a:latin typeface="+mn-lt"/>
              </a:rPr>
              <a:t>. </a:t>
            </a:r>
            <a:r>
              <a:rPr lang="en-US" dirty="0" err="1" smtClean="0">
                <a:latin typeface="+mn-lt"/>
              </a:rPr>
              <a:t>Esto</a:t>
            </a:r>
            <a:r>
              <a:rPr lang="en-US" dirty="0" smtClean="0">
                <a:latin typeface="+mn-lt"/>
              </a:rPr>
              <a:t> podría incluir el uso de</a:t>
            </a:r>
            <a:r>
              <a:rPr lang="en-US" baseline="0" dirty="0" smtClean="0">
                <a:latin typeface="+mn-lt"/>
              </a:rPr>
              <a:t> </a:t>
            </a:r>
            <a:r>
              <a:rPr lang="en-US" dirty="0" smtClean="0">
                <a:latin typeface="+mn-lt"/>
              </a:rPr>
              <a:t>ventiladores </a:t>
            </a:r>
            <a:r>
              <a:rPr lang="en-US" dirty="0" err="1" smtClean="0">
                <a:latin typeface="+mn-lt"/>
              </a:rPr>
              <a:t>para</a:t>
            </a:r>
            <a:r>
              <a:rPr lang="en-US" dirty="0" smtClean="0">
                <a:latin typeface="+mn-lt"/>
              </a:rPr>
              <a:t> </a:t>
            </a:r>
            <a:r>
              <a:rPr lang="en-US" dirty="0" err="1" smtClean="0">
                <a:latin typeface="+mn-lt"/>
              </a:rPr>
              <a:t>alejar</a:t>
            </a:r>
            <a:r>
              <a:rPr lang="en-US" dirty="0" smtClean="0">
                <a:latin typeface="+mn-lt"/>
              </a:rPr>
              <a:t> </a:t>
            </a:r>
            <a:r>
              <a:rPr lang="en-US" baseline="0" dirty="0" smtClean="0">
                <a:latin typeface="+mn-lt"/>
              </a:rPr>
              <a:t>los vapores del aplicador. Ventile el escape del ventilador a áreas desocupadas. </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aseline="0" dirty="0" smtClean="0">
                <a:solidFill>
                  <a:srgbClr val="002060"/>
                </a:solidFill>
                <a:latin typeface="+mn-lt"/>
                <a:ea typeface="Trebuchet MS" pitchFamily="34" charset="0"/>
                <a:cs typeface="Trebuchet MS" pitchFamily="34" charset="0"/>
              </a:rPr>
              <a:t> </a:t>
            </a:r>
            <a:r>
              <a:rPr lang="en-US" sz="1200" dirty="0" smtClean="0">
                <a:solidFill>
                  <a:srgbClr val="002060"/>
                </a:solidFill>
                <a:latin typeface="+mn-lt"/>
                <a:ea typeface="Trebuchet MS" pitchFamily="34" charset="0"/>
                <a:cs typeface="Trebuchet MS" pitchFamily="34" charset="0"/>
              </a:rPr>
              <a:t>Rocíe el SPF de baja presión de dos componentes </a:t>
            </a:r>
            <a:r>
              <a:rPr lang="en-US" sz="1200" dirty="0" err="1" smtClean="0">
                <a:solidFill>
                  <a:srgbClr val="002060"/>
                </a:solidFill>
                <a:latin typeface="+mn-lt"/>
                <a:ea typeface="Trebuchet MS" pitchFamily="34" charset="0"/>
                <a:cs typeface="Trebuchet MS" pitchFamily="34" charset="0"/>
              </a:rPr>
              <a:t>mientras</a:t>
            </a:r>
            <a:r>
              <a:rPr lang="en-US" sz="1200" dirty="0" smtClean="0">
                <a:solidFill>
                  <a:srgbClr val="002060"/>
                </a:solidFill>
                <a:latin typeface="+mn-lt"/>
                <a:ea typeface="Trebuchet MS" pitchFamily="34" charset="0"/>
                <a:cs typeface="Trebuchet MS" pitchFamily="34" charset="0"/>
              </a:rPr>
              <a:t> </a:t>
            </a:r>
            <a:r>
              <a:rPr lang="en-US" sz="1200" dirty="0" err="1" smtClean="0">
                <a:solidFill>
                  <a:srgbClr val="002060"/>
                </a:solidFill>
                <a:latin typeface="+mn-lt"/>
                <a:ea typeface="Trebuchet MS" pitchFamily="34" charset="0"/>
                <a:cs typeface="Trebuchet MS" pitchFamily="34" charset="0"/>
              </a:rPr>
              <a:t>usa</a:t>
            </a:r>
            <a:r>
              <a:rPr lang="en-US" sz="1200" dirty="0" smtClean="0">
                <a:solidFill>
                  <a:srgbClr val="002060"/>
                </a:solidFill>
                <a:latin typeface="+mn-lt"/>
                <a:ea typeface="Trebuchet MS" pitchFamily="34" charset="0"/>
                <a:cs typeface="Trebuchet MS" pitchFamily="34" charset="0"/>
              </a:rPr>
              <a:t> el equipo de protección personal adecuado</a:t>
            </a:r>
            <a:r>
              <a:rPr lang="en-US" sz="1200" baseline="0" dirty="0" smtClean="0">
                <a:solidFill>
                  <a:srgbClr val="002060"/>
                </a:solidFill>
                <a:latin typeface="+mn-lt"/>
                <a:ea typeface="Trebuchet MS" pitchFamily="34" charset="0"/>
                <a:cs typeface="Trebuchet MS" pitchFamily="34" charset="0"/>
              </a:rPr>
              <a:t>, incluyendo un respirador aprobado. </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aseline="0" dirty="0" smtClean="0">
                <a:solidFill>
                  <a:srgbClr val="002060"/>
                </a:solidFill>
                <a:latin typeface="+mn-lt"/>
              </a:rPr>
              <a:t> Y mantenga los puntos de ingreso y egreso libres de equipos y residuos para que permanezcan accesibles. </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dirty="0" smtClean="0">
              <a:latin typeface="+mn-lt"/>
            </a:endParaRPr>
          </a:p>
          <a:p>
            <a:pPr eaLnBrk="1" hangingPunct="1"/>
            <a:endParaRPr lang="en-US" dirty="0" smtClean="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5425ABD-2CA2-4E5D-A98F-9A96726EFE94}" type="slidenum">
              <a:rPr lang="de-DE" smtClean="0">
                <a:latin typeface="Arial" charset="0"/>
              </a:rPr>
              <a:pPr>
                <a:defRPr/>
              </a:pPr>
              <a:t>6</a:t>
            </a:fld>
            <a:endParaRPr lang="de-DE" smtClean="0">
              <a:latin typeface="Arial" charset="0"/>
            </a:endParaRPr>
          </a:p>
        </p:txBody>
      </p:sp>
      <p:sp>
        <p:nvSpPr>
          <p:cNvPr id="35843"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5844"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Narración: </a:t>
            </a:r>
          </a:p>
          <a:p>
            <a:pPr eaLnBrk="1" hangingPunct="1"/>
            <a:r>
              <a:rPr lang="en-US" sz="1200" dirty="0" smtClean="0">
                <a:solidFill>
                  <a:srgbClr val="093678"/>
                </a:solidFill>
                <a:latin typeface="+mn-lt"/>
              </a:rPr>
              <a:t>Los </a:t>
            </a:r>
            <a:r>
              <a:rPr lang="en-US" sz="1200" dirty="0" err="1" smtClean="0">
                <a:solidFill>
                  <a:srgbClr val="093678"/>
                </a:solidFill>
                <a:latin typeface="+mn-lt"/>
              </a:rPr>
              <a:t>riesgos</a:t>
            </a:r>
            <a:r>
              <a:rPr lang="en-US" sz="1200" dirty="0" smtClean="0">
                <a:solidFill>
                  <a:srgbClr val="093678"/>
                </a:solidFill>
                <a:latin typeface="+mn-lt"/>
              </a:rPr>
              <a:t> de los espacios confinados típicos para las aplicaciones de climatizaciones con SPF de baja presión están cubiertas por la </a:t>
            </a:r>
            <a:r>
              <a:rPr lang="en-US" sz="1200" dirty="0" smtClean="0">
                <a:solidFill>
                  <a:srgbClr val="093678"/>
                </a:solidFill>
                <a:latin typeface="+mn-lt"/>
                <a:cs typeface="Trebuchet MS"/>
              </a:rPr>
              <a:t>Administración de Salud y Seguridad Ocupacional </a:t>
            </a:r>
            <a:r>
              <a:rPr lang="en-US" sz="1200" dirty="0" smtClean="0">
                <a:solidFill>
                  <a:srgbClr val="093678"/>
                </a:solidFill>
                <a:latin typeface="+mn-lt"/>
              </a:rPr>
              <a:t>en sus estándares específicos para la </a:t>
            </a:r>
            <a:r>
              <a:rPr lang="en-US" sz="1200" dirty="0" err="1" smtClean="0">
                <a:solidFill>
                  <a:srgbClr val="093678"/>
                </a:solidFill>
                <a:latin typeface="+mn-lt"/>
              </a:rPr>
              <a:t>industria</a:t>
            </a:r>
            <a:r>
              <a:rPr lang="en-US" sz="1200" dirty="0" smtClean="0">
                <a:solidFill>
                  <a:srgbClr val="093678"/>
                </a:solidFill>
                <a:latin typeface="+mn-lt"/>
              </a:rPr>
              <a:t> de la </a:t>
            </a:r>
            <a:r>
              <a:rPr lang="en-US" sz="1200" dirty="0" err="1" smtClean="0">
                <a:solidFill>
                  <a:srgbClr val="093678"/>
                </a:solidFill>
                <a:latin typeface="+mn-lt"/>
              </a:rPr>
              <a:t>construcción</a:t>
            </a:r>
            <a:r>
              <a:rPr lang="en-US" sz="1200" baseline="0" dirty="0" smtClean="0">
                <a:solidFill>
                  <a:srgbClr val="093678"/>
                </a:solidFill>
                <a:latin typeface="+mn-lt"/>
              </a:rPr>
              <a:t> </a:t>
            </a:r>
            <a:r>
              <a:rPr lang="en-US" sz="1200" baseline="0" dirty="0" err="1" smtClean="0">
                <a:solidFill>
                  <a:srgbClr val="093678"/>
                </a:solidFill>
                <a:latin typeface="+mn-lt"/>
              </a:rPr>
              <a:t>bajo</a:t>
            </a:r>
            <a:r>
              <a:rPr lang="en-US" sz="1200" baseline="0" dirty="0" smtClean="0">
                <a:solidFill>
                  <a:srgbClr val="093678"/>
                </a:solidFill>
                <a:latin typeface="+mn-lt"/>
              </a:rPr>
              <a:t> </a:t>
            </a:r>
            <a:r>
              <a:rPr lang="en-US" sz="1200" dirty="0" smtClean="0">
                <a:solidFill>
                  <a:srgbClr val="093678"/>
                </a:solidFill>
                <a:latin typeface="+mn-lt"/>
              </a:rPr>
              <a:t>29CFR 1926.21.</a:t>
            </a:r>
          </a:p>
          <a:p>
            <a:pPr lvl="0" defTabSz="457200" fontAlgn="auto">
              <a:lnSpc>
                <a:spcPct val="120000"/>
              </a:lnSpc>
              <a:spcBef>
                <a:spcPts val="0"/>
              </a:spcBef>
              <a:spcAft>
                <a:spcPts val="0"/>
              </a:spcAft>
              <a:defRPr/>
            </a:pPr>
            <a:endParaRPr lang="en-US" sz="1200" dirty="0" smtClean="0">
              <a:solidFill>
                <a:srgbClr val="254061"/>
              </a:solidFill>
              <a:latin typeface="+mn-lt"/>
              <a:cs typeface="Trebuchet MS"/>
            </a:endParaRPr>
          </a:p>
          <a:p>
            <a:pPr lvl="0" defTabSz="457200" fontAlgn="auto">
              <a:lnSpc>
                <a:spcPct val="120000"/>
              </a:lnSpc>
              <a:spcBef>
                <a:spcPts val="0"/>
              </a:spcBef>
              <a:spcAft>
                <a:spcPts val="0"/>
              </a:spcAft>
              <a:defRPr/>
            </a:pPr>
            <a:r>
              <a:rPr lang="en-US" sz="1200" dirty="0" smtClean="0">
                <a:solidFill>
                  <a:srgbClr val="254061"/>
                </a:solidFill>
                <a:latin typeface="+mn-lt"/>
                <a:cs typeface="Trebuchet MS"/>
              </a:rPr>
              <a:t>Para obtener más información</a:t>
            </a:r>
            <a:r>
              <a:rPr lang="en-US" sz="1200" baseline="0" dirty="0" smtClean="0">
                <a:solidFill>
                  <a:srgbClr val="254061"/>
                </a:solidFill>
                <a:latin typeface="+mn-lt"/>
                <a:cs typeface="Trebuchet MS"/>
              </a:rPr>
              <a:t> y </a:t>
            </a:r>
            <a:r>
              <a:rPr lang="en-US" sz="1200" dirty="0" smtClean="0">
                <a:solidFill>
                  <a:srgbClr val="254061"/>
                </a:solidFill>
                <a:latin typeface="+mn-lt"/>
                <a:cs typeface="Trebuchet MS"/>
              </a:rPr>
              <a:t>recursos, visite la página Web de OSHA. </a:t>
            </a:r>
            <a:endParaRPr lang="en-US" sz="1400" b="1" dirty="0" smtClean="0">
              <a:solidFill>
                <a:srgbClr val="254061"/>
              </a:solidFill>
              <a:latin typeface="+mn-lt"/>
              <a:cs typeface="Trebuchet M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Narración:</a:t>
            </a:r>
          </a:p>
          <a:p>
            <a:r>
              <a:rPr lang="en-US" sz="1200" dirty="0" smtClean="0"/>
              <a:t>Otra</a:t>
            </a:r>
            <a:r>
              <a:rPr lang="en-US" sz="1200" baseline="0" dirty="0" smtClean="0"/>
              <a:t> consideración cuando se aplican SPF de baja presión es el potencial de lesiones debido a deslices y caídas. </a:t>
            </a:r>
            <a:r>
              <a:rPr lang="en-US" sz="1200" dirty="0" smtClean="0"/>
              <a:t>De hecho, de acuerdo con una cita de OSHA</a:t>
            </a:r>
            <a:r>
              <a:rPr lang="en-US" sz="1200" baseline="0" dirty="0" smtClean="0"/>
              <a:t> de la Oficina de Estadística Laboral, o BLS</a:t>
            </a:r>
            <a:r>
              <a:rPr lang="en-US" sz="1200" dirty="0" smtClean="0"/>
              <a:t>, las caídas son la causa más frecuente de fatalidades en obras de construcción y dan cuenta anualmente de una de cada tres muertes relacionadas con la construcción.* De acuerdo con</a:t>
            </a:r>
            <a:r>
              <a:rPr lang="en-US" sz="1200" baseline="0" dirty="0" smtClean="0"/>
              <a:t> los datos de f</a:t>
            </a:r>
            <a:r>
              <a:rPr lang="en-US" sz="1200" dirty="0" smtClean="0"/>
              <a:t>atalidades del 2010 de la BLS, 751 trabajadores de construcción murieron</a:t>
            </a:r>
            <a:r>
              <a:rPr lang="en-US" sz="1200" baseline="0" dirty="0" smtClean="0"/>
              <a:t> en el trabajo, con 35% de esas fatalidades ocasionadas por </a:t>
            </a:r>
            <a:r>
              <a:rPr lang="en-US" sz="1200" dirty="0" smtClean="0"/>
              <a:t>caídas.**</a:t>
            </a:r>
          </a:p>
          <a:p>
            <a:endParaRPr lang="en-US" sz="1000" baseline="0" dirty="0" smtClean="0"/>
          </a:p>
          <a:p>
            <a:r>
              <a:rPr lang="en-US" sz="900" baseline="0" dirty="0" smtClean="0"/>
              <a:t>Referencias listadas a continuación para las estadísticas. </a:t>
            </a:r>
            <a:endParaRPr lang="en-US" sz="900" dirty="0" smtClean="0"/>
          </a:p>
          <a:p>
            <a:r>
              <a:rPr lang="en-US" sz="900" dirty="0" smtClean="0"/>
              <a:t>* http://www.osha.gov/doc/falls/preventingfalls.html</a:t>
            </a:r>
          </a:p>
          <a:p>
            <a:r>
              <a:rPr lang="en-US" sz="900" dirty="0" smtClean="0"/>
              <a:t>** http://www.osha.gov/SLTC/fallprotection/construction.html</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0"/>
          </p:nvPr>
        </p:nvSpPr>
        <p:spPr/>
        <p:txBody>
          <a:bodyPr/>
          <a:lstStyle/>
          <a:p>
            <a:pPr>
              <a:defRPr/>
            </a:pPr>
            <a:fld id="{D0ED4D9C-8185-49E3-A892-91BAA8CBA3CE}"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Narración: </a:t>
            </a:r>
          </a:p>
          <a:p>
            <a:r>
              <a:rPr lang="en-US" sz="1200" dirty="0" smtClean="0"/>
              <a:t>A veces</a:t>
            </a:r>
            <a:r>
              <a:rPr lang="en-US" sz="1200" baseline="0" dirty="0" smtClean="0"/>
              <a:t> un proyecto de climatización podría requerir que se aplique la espuma en un lugar elevado.  </a:t>
            </a:r>
          </a:p>
          <a:p>
            <a:r>
              <a:rPr lang="en-US" sz="1200" baseline="0" dirty="0" smtClean="0"/>
              <a:t>Podrían ocurrir lesiones por resbalones y caídas debido a prácticas laborales inseguras. Ejemplos incluirían el uso de una plataforma de trabajo elevada, como un andamio o una escalera, que está mal construida o usada incorrectamente.  </a:t>
            </a:r>
          </a:p>
          <a:p>
            <a:r>
              <a:rPr lang="en-US" sz="1200" baseline="0" dirty="0" smtClean="0"/>
              <a:t>Además, un lugar de trabajo que está lleno de residuos podría crear un peligro de tropezar. Es importante tomar medidas para minimizar el riesgo.  </a:t>
            </a:r>
          </a:p>
          <a:p>
            <a:endParaRPr lang="en-US" sz="1200" dirty="0"/>
          </a:p>
        </p:txBody>
      </p:sp>
      <p:sp>
        <p:nvSpPr>
          <p:cNvPr id="4" name="Slide Number Placeholder 3"/>
          <p:cNvSpPr>
            <a:spLocks noGrp="1"/>
          </p:cNvSpPr>
          <p:nvPr>
            <p:ph type="sldNum" sz="quarter" idx="10"/>
          </p:nvPr>
        </p:nvSpPr>
        <p:spPr/>
        <p:txBody>
          <a:bodyPr/>
          <a:lstStyle/>
          <a:p>
            <a:pPr>
              <a:defRPr/>
            </a:pPr>
            <a:fld id="{D0ED4D9C-8185-49E3-A892-91BAA8CBA3CE}"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Narración: </a:t>
            </a:r>
          </a:p>
          <a:p>
            <a:r>
              <a:rPr lang="en-US" sz="1200" dirty="0" smtClean="0"/>
              <a:t>Aquí tiene algunas consideraciones para ayudar a prevenir posibles deslices y caídas</a:t>
            </a:r>
            <a:r>
              <a:rPr lang="en-US" sz="1200" baseline="0" dirty="0" smtClean="0"/>
              <a:t> en el lugar de trabajo:</a:t>
            </a:r>
          </a:p>
          <a:p>
            <a:pPr>
              <a:buFont typeface="Arial" pitchFamily="34" charset="0"/>
              <a:buChar char="•"/>
            </a:pPr>
            <a:r>
              <a:rPr lang="en-US" sz="1200" b="0" dirty="0" smtClean="0"/>
              <a:t> Las escaleras y los andamios deberán ser construidos y usados de acuerdo con los estándares actuales de la OSHA.</a:t>
            </a:r>
          </a:p>
          <a:p>
            <a:pPr>
              <a:buFont typeface="Arial" pitchFamily="34" charset="0"/>
              <a:buChar char="•"/>
            </a:pPr>
            <a:r>
              <a:rPr lang="en-US" sz="1200" b="0" dirty="0" smtClean="0"/>
              <a:t> Todo trabajo en altura deberá cumplir con los requisitos de protección contra caídas de OSHA.</a:t>
            </a:r>
          </a:p>
          <a:p>
            <a:pPr>
              <a:buFont typeface="Arial" pitchFamily="34" charset="0"/>
              <a:buChar char="•"/>
            </a:pPr>
            <a:r>
              <a:rPr lang="en-US" sz="1200" b="0" dirty="0" smtClean="0"/>
              <a:t> Mantenga al lugar de trabajo limpio y libre de peligros de tropiezo.</a:t>
            </a:r>
          </a:p>
          <a:p>
            <a:pPr>
              <a:buFont typeface="Arial" pitchFamily="34" charset="0"/>
              <a:buChar char="•"/>
            </a:pPr>
            <a:r>
              <a:rPr lang="en-US" sz="1200" b="0" dirty="0" smtClean="0"/>
              <a:t> Y esté atento. Busque posibles peligros de resbalar o caerse y tome medidas preventivas. </a:t>
            </a:r>
            <a:endParaRPr lang="en-US" sz="1200" dirty="0"/>
          </a:p>
        </p:txBody>
      </p:sp>
      <p:sp>
        <p:nvSpPr>
          <p:cNvPr id="4" name="Slide Number Placeholder 3"/>
          <p:cNvSpPr>
            <a:spLocks noGrp="1"/>
          </p:cNvSpPr>
          <p:nvPr>
            <p:ph type="sldNum" sz="quarter" idx="10"/>
          </p:nvPr>
        </p:nvSpPr>
        <p:spPr/>
        <p:txBody>
          <a:bodyPr/>
          <a:lstStyle/>
          <a:p>
            <a:pPr>
              <a:defRPr/>
            </a:pPr>
            <a:fld id="{D0ED4D9C-8185-49E3-A892-91BAA8CBA3CE}"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AD06851-7504-442B-B36B-D2A30F97E95C}" type="slidenum">
              <a:rPr lang="de-DE" smtClean="0">
                <a:latin typeface="Arial" charset="0"/>
              </a:rPr>
              <a:pPr>
                <a:defRPr/>
              </a:pPr>
              <a:t>10</a:t>
            </a:fld>
            <a:endParaRPr lang="de-DE" smtClean="0">
              <a:latin typeface="Arial" charset="0"/>
            </a:endParaRPr>
          </a:p>
        </p:txBody>
      </p:sp>
      <p:sp>
        <p:nvSpPr>
          <p:cNvPr id="36867"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26628" name="Rectangle 3"/>
          <p:cNvSpPr>
            <a:spLocks noGrp="1" noChangeArrowheads="1"/>
          </p:cNvSpPr>
          <p:nvPr>
            <p:ph type="body" idx="1"/>
          </p:nvPr>
        </p:nvSpPr>
        <p:spPr>
          <a:xfrm>
            <a:off x="976313" y="4559300"/>
            <a:ext cx="5362575" cy="4322763"/>
          </a:xfrm>
          <a:ln/>
        </p:spPr>
        <p:txBody>
          <a:bodyPr lIns="95676" tIns="47838" rIns="95676" bIns="47838"/>
          <a:lstStyle/>
          <a:p>
            <a:pPr eaLnBrk="1" hangingPunct="1">
              <a:defRPr/>
            </a:pPr>
            <a:r>
              <a:rPr lang="en-US" dirty="0" smtClean="0">
                <a:latin typeface="+mj-lt"/>
              </a:rPr>
              <a:t>Narración:</a:t>
            </a:r>
          </a:p>
          <a:p>
            <a:pPr eaLnBrk="1" hangingPunct="1">
              <a:defRPr/>
            </a:pPr>
            <a:r>
              <a:rPr lang="en-US" sz="1200" b="0" dirty="0" smtClean="0">
                <a:latin typeface="+mn-lt"/>
              </a:rPr>
              <a:t>Para los proyectos de construcción, los </a:t>
            </a:r>
            <a:r>
              <a:rPr lang="en-US" sz="1200" b="0" baseline="0" dirty="0" smtClean="0">
                <a:latin typeface="+mn-lt"/>
              </a:rPr>
              <a:t>requisitos de </a:t>
            </a:r>
            <a:r>
              <a:rPr lang="en-US" sz="1200" b="0" dirty="0" smtClean="0">
                <a:latin typeface="+mn-lt"/>
              </a:rPr>
              <a:t>protección están descritos en el </a:t>
            </a:r>
            <a:r>
              <a:rPr lang="en-US" sz="1200" dirty="0" smtClean="0">
                <a:latin typeface="+mn-lt"/>
              </a:rPr>
              <a:t>Estándar 29 CFR Parte 1926 de la OSHA</a:t>
            </a:r>
            <a:r>
              <a:rPr lang="en-US" sz="1200" b="0" dirty="0" smtClean="0">
                <a:latin typeface="+mn-lt"/>
              </a:rPr>
              <a:t>.</a:t>
            </a:r>
          </a:p>
          <a:p>
            <a:pPr indent="0" fontAlgn="auto">
              <a:spcBef>
                <a:spcPts val="600"/>
              </a:spcBef>
              <a:spcAft>
                <a:spcPts val="600"/>
              </a:spcAft>
              <a:buFont typeface="Arial" pitchFamily="34" charset="0"/>
              <a:buNone/>
              <a:defRPr/>
            </a:pPr>
            <a:r>
              <a:rPr lang="en-US" sz="1200" b="0" dirty="0" smtClean="0">
                <a:latin typeface="+mn-lt"/>
              </a:rPr>
              <a:t>Las sub-parte “</a:t>
            </a:r>
            <a:r>
              <a:rPr lang="en-US" sz="1200" b="1" dirty="0" smtClean="0">
                <a:latin typeface="+mn-lt"/>
              </a:rPr>
              <a:t>L”</a:t>
            </a:r>
            <a:r>
              <a:rPr lang="en-US" sz="1200" b="0" dirty="0" smtClean="0">
                <a:latin typeface="+mn-lt"/>
              </a:rPr>
              <a:t> </a:t>
            </a:r>
            <a:r>
              <a:rPr lang="en-US" sz="1200" b="0" baseline="0" dirty="0" smtClean="0">
                <a:latin typeface="+mn-lt"/>
              </a:rPr>
              <a:t>habla de los </a:t>
            </a:r>
            <a:r>
              <a:rPr lang="en-US" sz="1200" b="0" dirty="0" smtClean="0">
                <a:latin typeface="+mn-lt"/>
              </a:rPr>
              <a:t>andamios, la </a:t>
            </a:r>
            <a:r>
              <a:rPr lang="en-US" sz="1200" b="1" dirty="0" smtClean="0">
                <a:latin typeface="+mn-lt"/>
              </a:rPr>
              <a:t>“M”</a:t>
            </a:r>
            <a:r>
              <a:rPr lang="en-US" sz="1200" b="0" dirty="0" smtClean="0">
                <a:latin typeface="+mn-lt"/>
              </a:rPr>
              <a:t> </a:t>
            </a:r>
            <a:r>
              <a:rPr lang="en-US" sz="1200" b="0" baseline="0" dirty="0" smtClean="0">
                <a:latin typeface="+mn-lt"/>
              </a:rPr>
              <a:t>cubre la protección </a:t>
            </a:r>
            <a:r>
              <a:rPr lang="en-US" sz="1200" b="0" dirty="0" smtClean="0">
                <a:latin typeface="+mn-lt"/>
              </a:rPr>
              <a:t>contra caídas</a:t>
            </a:r>
            <a:r>
              <a:rPr lang="en-US" sz="1200" b="0" baseline="0" dirty="0" smtClean="0">
                <a:latin typeface="+mn-lt"/>
              </a:rPr>
              <a:t> </a:t>
            </a:r>
            <a:r>
              <a:rPr lang="en-US" sz="1200" b="0" dirty="0" smtClean="0">
                <a:latin typeface="+mn-lt"/>
              </a:rPr>
              <a:t>y la </a:t>
            </a:r>
            <a:r>
              <a:rPr lang="en-US" sz="1200" b="1" dirty="0" smtClean="0">
                <a:latin typeface="+mn-lt"/>
              </a:rPr>
              <a:t>“X”</a:t>
            </a:r>
            <a:r>
              <a:rPr lang="en-US" sz="1200" baseline="0" dirty="0" smtClean="0">
                <a:latin typeface="+mn-lt"/>
              </a:rPr>
              <a:t> habla de los requisitos de escaleras</a:t>
            </a:r>
            <a:r>
              <a:rPr lang="en-US" sz="1200" b="0" dirty="0" smtClean="0">
                <a:latin typeface="+mn-lt"/>
              </a:rPr>
              <a:t>.</a:t>
            </a:r>
            <a:r>
              <a:rPr lang="en-US" sz="1200" b="0" baseline="0" dirty="0" smtClean="0">
                <a:latin typeface="+mn-lt"/>
              </a:rPr>
              <a:t> </a:t>
            </a:r>
          </a:p>
          <a:p>
            <a:pPr indent="0" fontAlgn="auto">
              <a:spcBef>
                <a:spcPts val="600"/>
              </a:spcBef>
              <a:spcAft>
                <a:spcPts val="600"/>
              </a:spcAft>
              <a:buFont typeface="Arial" pitchFamily="34" charset="0"/>
              <a:buNone/>
              <a:defRPr/>
            </a:pPr>
            <a:r>
              <a:rPr lang="en-US" sz="1200" b="0" dirty="0" smtClean="0">
                <a:latin typeface="+mn-lt"/>
              </a:rPr>
              <a:t>OSHA</a:t>
            </a:r>
            <a:r>
              <a:rPr lang="en-US" sz="1200" b="0" baseline="0" dirty="0" smtClean="0">
                <a:latin typeface="+mn-lt"/>
              </a:rPr>
              <a:t> provee varios recursos útiles</a:t>
            </a:r>
            <a:r>
              <a:rPr lang="en-US" sz="1200" b="0" dirty="0" smtClean="0">
                <a:latin typeface="+mn-lt"/>
              </a:rPr>
              <a:t>, incluyendo la </a:t>
            </a:r>
            <a:r>
              <a:rPr lang="en-US" sz="1200" b="0" i="1" dirty="0" smtClean="0">
                <a:latin typeface="+mn-lt"/>
              </a:rPr>
              <a:t>OSHA Construction eTool</a:t>
            </a:r>
            <a:r>
              <a:rPr lang="en-US" sz="1200" b="0" dirty="0" smtClean="0">
                <a:latin typeface="+mn-lt"/>
              </a:rPr>
              <a:t>, que cubre</a:t>
            </a:r>
            <a:r>
              <a:rPr lang="en-US" sz="1200" b="0" baseline="0" dirty="0" smtClean="0">
                <a:latin typeface="+mn-lt"/>
              </a:rPr>
              <a:t> una variedad de temas relacionados con la seguridad, incluyendo</a:t>
            </a:r>
            <a:r>
              <a:rPr lang="en-US" sz="1200" b="0" dirty="0" smtClean="0">
                <a:latin typeface="+mn-lt"/>
              </a:rPr>
              <a:t> formas de ayudar</a:t>
            </a:r>
            <a:r>
              <a:rPr lang="en-US" sz="1200" b="0" baseline="0" dirty="0" smtClean="0">
                <a:latin typeface="+mn-lt"/>
              </a:rPr>
              <a:t> a </a:t>
            </a:r>
            <a:r>
              <a:rPr lang="en-US" sz="1200" b="0" dirty="0" smtClean="0">
                <a:latin typeface="+mn-lt"/>
              </a:rPr>
              <a:t>prevenir resbalones y caídas. Visite</a:t>
            </a:r>
            <a:r>
              <a:rPr lang="en-US" sz="1200" b="0" baseline="0" dirty="0" smtClean="0">
                <a:latin typeface="+mn-lt"/>
              </a:rPr>
              <a:t> </a:t>
            </a:r>
            <a:r>
              <a:rPr lang="en-US" sz="1200" b="0" dirty="0" smtClean="0">
                <a:latin typeface="+mn-lt"/>
              </a:rPr>
              <a:t>la página Web de OSHA para obtener más</a:t>
            </a:r>
            <a:r>
              <a:rPr lang="en-US" sz="1200" b="0" baseline="0" dirty="0" smtClean="0">
                <a:latin typeface="+mn-lt"/>
              </a:rPr>
              <a:t> información. </a:t>
            </a:r>
          </a:p>
          <a:p>
            <a:pPr indent="0" fontAlgn="auto">
              <a:spcBef>
                <a:spcPts val="600"/>
              </a:spcBef>
              <a:spcAft>
                <a:spcPts val="600"/>
              </a:spcAft>
              <a:buFont typeface="Arial" pitchFamily="34" charset="0"/>
              <a:buNone/>
              <a:defRPr/>
            </a:pPr>
            <a:endParaRPr lang="en-US" sz="1200" b="0" dirty="0" smtClean="0">
              <a:latin typeface="+mn-lt"/>
            </a:endParaRPr>
          </a:p>
          <a:p>
            <a:pPr eaLnBrk="1" hangingPunct="1">
              <a:defRPr/>
            </a:pPr>
            <a:endParaRPr lang="en-US" dirty="0" smtClean="0">
              <a:latin typeface="+mn-lt"/>
            </a:endParaRPr>
          </a:p>
          <a:p>
            <a:pPr eaLnBrk="1" hangingPunct="1">
              <a:defRPr/>
            </a:pPr>
            <a:endParaRPr lang="en-US" dirty="0" smtClean="0">
              <a:latin typeface="+mj-lt"/>
            </a:endParaRPr>
          </a:p>
          <a:p>
            <a:pPr eaLnBrk="1" hangingPunct="1">
              <a:defRPr/>
            </a:pPr>
            <a:endParaRPr lang="en-US" dirty="0" smtClean="0">
              <a:latin typeface="+mj-l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b="14514"/>
          <a:stretch>
            <a:fillRect/>
          </a:stretch>
        </p:blipFill>
        <p:spPr bwMode="auto">
          <a:xfrm>
            <a:off x="0" y="-4763"/>
            <a:ext cx="9144000" cy="5872163"/>
          </a:xfrm>
          <a:prstGeom prst="rect">
            <a:avLst/>
          </a:prstGeom>
          <a:noFill/>
          <a:ln w="9525">
            <a:noFill/>
            <a:miter lim="800000"/>
            <a:headEnd/>
            <a:tailEnd/>
          </a:ln>
        </p:spPr>
      </p:pic>
      <p:pic>
        <p:nvPicPr>
          <p:cNvPr id="5" name="Picture 7" descr="CPI_Vert.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3074" name="Rectangle 2"/>
          <p:cNvSpPr>
            <a:spLocks noGrp="1" noChangeArrowheads="1"/>
          </p:cNvSpPr>
          <p:nvPr>
            <p:ph type="ctrTitle"/>
          </p:nvPr>
        </p:nvSpPr>
        <p:spPr>
          <a:xfrm>
            <a:off x="2057400" y="990600"/>
            <a:ext cx="6781800" cy="1012825"/>
          </a:xfrm>
        </p:spPr>
        <p:txBody>
          <a:bodyPr/>
          <a:lstStyle>
            <a:lvl1pPr>
              <a:defRPr sz="3200" b="0">
                <a:solidFill>
                  <a:srgbClr val="093678"/>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438400" y="2209800"/>
            <a:ext cx="6400800" cy="838200"/>
          </a:xfrm>
          <a:prstGeom prst="rect">
            <a:avLst/>
          </a:prstGeom>
        </p:spPr>
        <p:txBody>
          <a:bodyPr/>
          <a:lstStyle>
            <a:lvl1pPr marL="0" indent="0" algn="r">
              <a:buFontTx/>
              <a:buNone/>
              <a:defRPr sz="2400">
                <a:solidFill>
                  <a:schemeClr val="bg2"/>
                </a:solidFill>
              </a:defRPr>
            </a:lvl1pPr>
          </a:lstStyle>
          <a:p>
            <a:r>
              <a:rPr lang="en-US" dirty="0" smtClean="0"/>
              <a:t>Click to edit Master subtitle style</a:t>
            </a:r>
            <a:endParaRPr lang="en-US" dirty="0"/>
          </a:p>
        </p:txBody>
      </p:sp>
      <p:sp>
        <p:nvSpPr>
          <p:cNvPr id="6" name="Rectangle 4"/>
          <p:cNvSpPr>
            <a:spLocks noGrp="1" noChangeArrowheads="1"/>
          </p:cNvSpPr>
          <p:nvPr>
            <p:ph type="dt" sz="half" idx="10"/>
          </p:nvPr>
        </p:nvSpPr>
        <p:spPr bwMode="auto">
          <a:xfrm>
            <a:off x="6705600" y="3619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Arial" pitchFamily="34" charset="0"/>
              </a:defRPr>
            </a:lvl1pPr>
          </a:lstStyle>
          <a:p>
            <a:pPr>
              <a:defRPr/>
            </a:pPr>
            <a:endParaRPr lang="en-US" dirty="0"/>
          </a:p>
        </p:txBody>
      </p:sp>
      <p:sp>
        <p:nvSpPr>
          <p:cNvPr id="7" name="Footer Placeholder 6"/>
          <p:cNvSpPr>
            <a:spLocks noGrp="1" noChangeArrowheads="1"/>
          </p:cNvSpPr>
          <p:nvPr>
            <p:ph type="ftr" sz="quarter" idx="11"/>
          </p:nvPr>
        </p:nvSpPr>
        <p:spPr bwMode="auto">
          <a:xfrm>
            <a:off x="0" y="6381750"/>
            <a:ext cx="9144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p>
            <a:pPr lvl="0"/>
            <a:r>
              <a:rPr lang="en-US" noProof="0" dirty="0" smtClean="0"/>
              <a:t>Click to edit Master text styles</a:t>
            </a:r>
          </a:p>
          <a:p>
            <a:pPr lvl="1"/>
            <a:r>
              <a:rPr lang="en-US" noProof="0" dirty="0" smtClean="0"/>
              <a:t>Second level</a:t>
            </a:r>
          </a:p>
        </p:txBody>
      </p:sp>
      <p:sp>
        <p:nvSpPr>
          <p:cNvPr id="4"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25C5CF3F-1DA0-4DAE-A2D2-060F7CD998F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826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5621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6" name="Picture 2" descr="C:\Users\Hpalfrey\Desktop\CPI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72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99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140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1468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058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stStyle>
          <a:p>
            <a:pPr lvl="0"/>
            <a:r>
              <a:rPr lang="en-US" noProof="0"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A832009-8501-49E8-AFD2-2468323BBF3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9555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674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7" name="Picture 7" descr="CPI_Vert.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t="11075" b="13300"/>
          <a:stretch>
            <a:fillRect/>
          </a:stretch>
        </p:blipFill>
        <p:spPr bwMode="auto">
          <a:xfrm>
            <a:off x="0" y="0"/>
            <a:ext cx="9144000" cy="51816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914400" y="381000"/>
            <a:ext cx="7467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sldNum" sz="quarter" idx="4"/>
          </p:nvPr>
        </p:nvSpPr>
        <p:spPr bwMode="auto">
          <a:xfrm>
            <a:off x="0" y="6324600"/>
            <a:ext cx="9144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fld id="{E18EB460-E0DA-4283-901C-494AE2225DED}" type="slidenum">
              <a:rPr lang="en-US"/>
              <a:pPr>
                <a:defRPr/>
              </a:pPr>
              <a:t>‹#›</a:t>
            </a:fld>
            <a:endParaRPr lang="en-US" dirty="0"/>
          </a:p>
        </p:txBody>
      </p:sp>
      <p:pic>
        <p:nvPicPr>
          <p:cNvPr id="1029" name="Picture 7" descr="CPI_Vert.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7" r:id="rId1"/>
    <p:sldLayoutId id="2147483735" r:id="rId2"/>
  </p:sldLayoutIdLst>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Arial" charset="0"/>
        </a:defRPr>
      </a:lvl2pPr>
      <a:lvl3pPr algn="r" rtl="0" eaLnBrk="0" fontAlgn="base" hangingPunct="0">
        <a:spcBef>
          <a:spcPct val="0"/>
        </a:spcBef>
        <a:spcAft>
          <a:spcPct val="0"/>
        </a:spcAft>
        <a:defRPr sz="2400">
          <a:solidFill>
            <a:schemeClr val="bg1"/>
          </a:solidFill>
          <a:latin typeface="Arial" charset="0"/>
        </a:defRPr>
      </a:lvl3pPr>
      <a:lvl4pPr algn="r" rtl="0" eaLnBrk="0" fontAlgn="base" hangingPunct="0">
        <a:spcBef>
          <a:spcPct val="0"/>
        </a:spcBef>
        <a:spcAft>
          <a:spcPct val="0"/>
        </a:spcAft>
        <a:defRPr sz="2400">
          <a:solidFill>
            <a:schemeClr val="bg1"/>
          </a:solidFill>
          <a:latin typeface="Arial" charset="0"/>
        </a:defRPr>
      </a:lvl4pPr>
      <a:lvl5pPr algn="r" rtl="0" eaLnBrk="0" fontAlgn="base" hangingPunct="0">
        <a:spcBef>
          <a:spcPct val="0"/>
        </a:spcBef>
        <a:spcAft>
          <a:spcPct val="0"/>
        </a:spcAft>
        <a:defRPr sz="2400">
          <a:solidFill>
            <a:schemeClr val="bg1"/>
          </a:solidFill>
          <a:latin typeface="Arial" charset="0"/>
        </a:defRPr>
      </a:lvl5pPr>
      <a:lvl6pPr marL="457200" algn="r" rtl="0" eaLnBrk="1" fontAlgn="base" hangingPunct="1">
        <a:spcBef>
          <a:spcPct val="0"/>
        </a:spcBef>
        <a:spcAft>
          <a:spcPct val="0"/>
        </a:spcAft>
        <a:defRPr sz="3200" b="1">
          <a:solidFill>
            <a:schemeClr val="bg1"/>
          </a:solidFill>
          <a:latin typeface="Arial" charset="0"/>
        </a:defRPr>
      </a:lvl6pPr>
      <a:lvl7pPr marL="914400" algn="r" rtl="0" eaLnBrk="1" fontAlgn="base" hangingPunct="1">
        <a:spcBef>
          <a:spcPct val="0"/>
        </a:spcBef>
        <a:spcAft>
          <a:spcPct val="0"/>
        </a:spcAft>
        <a:defRPr sz="3200" b="1">
          <a:solidFill>
            <a:schemeClr val="bg1"/>
          </a:solidFill>
          <a:latin typeface="Arial" charset="0"/>
        </a:defRPr>
      </a:lvl7pPr>
      <a:lvl8pPr marL="1371600" algn="r" rtl="0" eaLnBrk="1" fontAlgn="base" hangingPunct="1">
        <a:spcBef>
          <a:spcPct val="0"/>
        </a:spcBef>
        <a:spcAft>
          <a:spcPct val="0"/>
        </a:spcAft>
        <a:defRPr sz="3200" b="1">
          <a:solidFill>
            <a:schemeClr val="bg1"/>
          </a:solidFill>
          <a:latin typeface="Arial" charset="0"/>
        </a:defRPr>
      </a:lvl8pPr>
      <a:lvl9pPr marL="1828800" algn="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C:\Users\Hpalfrey\Desktop\CPI Logo.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36" r:id="rId9"/>
    <p:sldLayoutId id="2147483746" r:id="rId10"/>
  </p:sldLayoutIdLst>
  <p:timing>
    <p:tnLst>
      <p:par>
        <p:cTn id="1" dur="indefinite" restart="never" nodeType="tmRoot"/>
      </p:par>
    </p:tnLst>
  </p:timing>
  <p:txStyles>
    <p:titleStyle>
      <a:lvl1pPr algn="l" defTabSz="457200" rtl="0" fontAlgn="base">
        <a:spcBef>
          <a:spcPct val="0"/>
        </a:spcBef>
        <a:spcAft>
          <a:spcPct val="0"/>
        </a:spcAft>
        <a:defRPr sz="4000" b="1" kern="1200">
          <a:solidFill>
            <a:srgbClr val="25AAC3"/>
          </a:solidFill>
          <a:latin typeface="Trebuchet MS" pitchFamily="34" charset="0"/>
          <a:ea typeface="+mj-ea"/>
          <a:cs typeface="+mj-cs"/>
        </a:defRPr>
      </a:lvl1pPr>
      <a:lvl2pPr algn="l" defTabSz="457200" rtl="0" fontAlgn="base">
        <a:spcBef>
          <a:spcPct val="0"/>
        </a:spcBef>
        <a:spcAft>
          <a:spcPct val="0"/>
        </a:spcAft>
        <a:defRPr sz="4000" b="1">
          <a:solidFill>
            <a:srgbClr val="25AAC3"/>
          </a:solidFill>
          <a:latin typeface="Trebuchet MS" pitchFamily="34" charset="0"/>
        </a:defRPr>
      </a:lvl2pPr>
      <a:lvl3pPr algn="l" defTabSz="457200" rtl="0" fontAlgn="base">
        <a:spcBef>
          <a:spcPct val="0"/>
        </a:spcBef>
        <a:spcAft>
          <a:spcPct val="0"/>
        </a:spcAft>
        <a:defRPr sz="4000" b="1">
          <a:solidFill>
            <a:srgbClr val="25AAC3"/>
          </a:solidFill>
          <a:latin typeface="Trebuchet MS" pitchFamily="34" charset="0"/>
        </a:defRPr>
      </a:lvl3pPr>
      <a:lvl4pPr algn="l" defTabSz="457200" rtl="0" fontAlgn="base">
        <a:spcBef>
          <a:spcPct val="0"/>
        </a:spcBef>
        <a:spcAft>
          <a:spcPct val="0"/>
        </a:spcAft>
        <a:defRPr sz="4000" b="1">
          <a:solidFill>
            <a:srgbClr val="25AAC3"/>
          </a:solidFill>
          <a:latin typeface="Trebuchet MS" pitchFamily="34" charset="0"/>
        </a:defRPr>
      </a:lvl4pPr>
      <a:lvl5pPr algn="l" defTabSz="457200" rtl="0" fontAlgn="base">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fontAlgn="base">
        <a:spcBef>
          <a:spcPct val="20000"/>
        </a:spcBef>
        <a:spcAft>
          <a:spcPct val="0"/>
        </a:spcAft>
        <a:buFont typeface="Arial" charset="0"/>
        <a:buChar char="•"/>
        <a:defRPr sz="3200" kern="1200">
          <a:solidFill>
            <a:srgbClr val="254061"/>
          </a:solidFill>
          <a:latin typeface="Trebuchet MS" pitchFamily="34" charset="0"/>
          <a:ea typeface="+mn-ea"/>
          <a:cs typeface="+mn-cs"/>
        </a:defRPr>
      </a:lvl1pPr>
      <a:lvl2pPr marL="742950" indent="-285750" algn="l" defTabSz="457200" rtl="0" fontAlgn="base">
        <a:spcBef>
          <a:spcPct val="20000"/>
        </a:spcBef>
        <a:spcAft>
          <a:spcPct val="0"/>
        </a:spcAft>
        <a:buFont typeface="Arial" charset="0"/>
        <a:buChar char="–"/>
        <a:defRPr sz="2800" kern="1200">
          <a:solidFill>
            <a:srgbClr val="254061"/>
          </a:solidFill>
          <a:latin typeface="Trebuchet MS" pitchFamily="34" charset="0"/>
          <a:ea typeface="+mn-ea"/>
          <a:cs typeface="+mn-cs"/>
        </a:defRPr>
      </a:lvl2pPr>
      <a:lvl3pPr marL="1143000" indent="-228600" algn="l" defTabSz="457200" rtl="0" fontAlgn="base">
        <a:spcBef>
          <a:spcPct val="20000"/>
        </a:spcBef>
        <a:spcAft>
          <a:spcPct val="0"/>
        </a:spcAft>
        <a:buFont typeface="Arial" charset="0"/>
        <a:buChar char="•"/>
        <a:defRPr sz="2400" kern="1200">
          <a:solidFill>
            <a:srgbClr val="254061"/>
          </a:solidFill>
          <a:latin typeface="Trebuchet MS" pitchFamily="34" charset="0"/>
          <a:ea typeface="+mn-ea"/>
          <a:cs typeface="+mn-cs"/>
        </a:defRPr>
      </a:lvl3pPr>
      <a:lvl4pPr marL="1600200" indent="-228600" algn="l" defTabSz="457200" rtl="0" fontAlgn="base">
        <a:spcBef>
          <a:spcPct val="20000"/>
        </a:spcBef>
        <a:spcAft>
          <a:spcPct val="0"/>
        </a:spcAft>
        <a:buFont typeface="Arial" charset="0"/>
        <a:buChar char="–"/>
        <a:defRPr sz="2000" kern="1200">
          <a:solidFill>
            <a:srgbClr val="254061"/>
          </a:solidFill>
          <a:latin typeface="Trebuchet MS" pitchFamily="34" charset="0"/>
          <a:ea typeface="+mn-ea"/>
          <a:cs typeface="+mn-cs"/>
        </a:defRPr>
      </a:lvl4pPr>
      <a:lvl5pPr marL="2057400" indent="-228600" algn="l" defTabSz="457200" rtl="0" fontAlgn="base">
        <a:spcBef>
          <a:spcPct val="20000"/>
        </a:spcBef>
        <a:spcAft>
          <a:spcPct val="0"/>
        </a:spcAft>
        <a:buFont typeface="Arial"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298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4000" b="1" kern="1200">
          <a:solidFill>
            <a:srgbClr val="25AAC3"/>
          </a:solidFill>
          <a:latin typeface="Trebuchet MS" pitchFamily="34" charset="0"/>
          <a:ea typeface="+mj-ea"/>
          <a:cs typeface="+mj-cs"/>
        </a:defRPr>
      </a:lvl1pPr>
      <a:lvl2pPr algn="l" defTabSz="457200" rtl="0" eaLnBrk="0" fontAlgn="base" hangingPunct="0">
        <a:spcBef>
          <a:spcPct val="0"/>
        </a:spcBef>
        <a:spcAft>
          <a:spcPct val="0"/>
        </a:spcAft>
        <a:defRPr sz="4000" b="1">
          <a:solidFill>
            <a:srgbClr val="25AAC3"/>
          </a:solidFill>
          <a:latin typeface="Trebuchet MS" pitchFamily="34" charset="0"/>
        </a:defRPr>
      </a:lvl2pPr>
      <a:lvl3pPr algn="l" defTabSz="457200" rtl="0" eaLnBrk="0" fontAlgn="base" hangingPunct="0">
        <a:spcBef>
          <a:spcPct val="0"/>
        </a:spcBef>
        <a:spcAft>
          <a:spcPct val="0"/>
        </a:spcAft>
        <a:defRPr sz="4000" b="1">
          <a:solidFill>
            <a:srgbClr val="25AAC3"/>
          </a:solidFill>
          <a:latin typeface="Trebuchet MS" pitchFamily="34" charset="0"/>
        </a:defRPr>
      </a:lvl3pPr>
      <a:lvl4pPr algn="l" defTabSz="457200" rtl="0" eaLnBrk="0" fontAlgn="base" hangingPunct="0">
        <a:spcBef>
          <a:spcPct val="0"/>
        </a:spcBef>
        <a:spcAft>
          <a:spcPct val="0"/>
        </a:spcAft>
        <a:defRPr sz="4000" b="1">
          <a:solidFill>
            <a:srgbClr val="25AAC3"/>
          </a:solidFill>
          <a:latin typeface="Trebuchet MS" pitchFamily="34" charset="0"/>
        </a:defRPr>
      </a:lvl4pPr>
      <a:lvl5pPr algn="l" defTabSz="457200" rtl="0" eaLnBrk="0" fontAlgn="base" hangingPunct="0">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254061"/>
          </a:solidFill>
          <a:latin typeface="Trebuchet MS" pitchFamily="34"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254061"/>
          </a:solidFill>
          <a:latin typeface="Trebuchet MS" pitchFamily="34"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254061"/>
          </a:solidFill>
          <a:latin typeface="Trebuchet MS"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sm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4832943"/>
            <a:ext cx="4129106" cy="2025057"/>
          </a:xfrm>
          <a:prstGeom prst="rect">
            <a:avLst/>
          </a:prstGeom>
        </p:spPr>
      </p:pic>
      <p:pic>
        <p:nvPicPr>
          <p:cNvPr id="5" name="Picture 4" descr="U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995" y="0"/>
            <a:ext cx="4709006" cy="1930400"/>
          </a:xfrm>
          <a:prstGeom prst="rect">
            <a:avLst/>
          </a:prstGeom>
        </p:spPr>
      </p:pic>
      <p:grpSp>
        <p:nvGrpSpPr>
          <p:cNvPr id="2" name="Group 14"/>
          <p:cNvGrpSpPr/>
          <p:nvPr/>
        </p:nvGrpSpPr>
        <p:grpSpPr>
          <a:xfrm>
            <a:off x="1066800" y="1524000"/>
            <a:ext cx="6302996" cy="3276601"/>
            <a:chOff x="1147330" y="2081212"/>
            <a:chExt cx="6231370" cy="2832658"/>
          </a:xfrm>
        </p:grpSpPr>
        <p:sp>
          <p:nvSpPr>
            <p:cNvPr id="6" name="Title 1"/>
            <p:cNvSpPr txBox="1">
              <a:spLocks/>
            </p:cNvSpPr>
            <p:nvPr/>
          </p:nvSpPr>
          <p:spPr>
            <a:xfrm>
              <a:off x="1147330" y="2132570"/>
              <a:ext cx="6231370" cy="2781300"/>
            </a:xfrm>
            <a:prstGeom prst="rect">
              <a:avLst/>
            </a:prstGeom>
          </p:spPr>
          <p:txBody>
            <a:bodyPr anchor="ctr"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defTabSz="457200" fontAlgn="auto">
                <a:spcAft>
                  <a:spcPts val="0"/>
                </a:spcAft>
                <a:defRPr/>
              </a:pPr>
              <a:endParaRPr lang="es-ES_tradnl" dirty="0" smtClean="0"/>
            </a:p>
            <a:p>
              <a:pPr defTabSz="457200" fontAlgn="auto">
                <a:spcAft>
                  <a:spcPts val="0"/>
                </a:spcAft>
                <a:defRPr/>
              </a:pPr>
              <a:endParaRPr lang="es-ES_tradnl" dirty="0" smtClean="0"/>
            </a:p>
            <a:p>
              <a:pPr defTabSz="457200" fontAlgn="auto">
                <a:spcAft>
                  <a:spcPts val="0"/>
                </a:spcAft>
                <a:defRPr/>
              </a:pPr>
              <a:endParaRPr lang="es-ES_tradnl" dirty="0" smtClean="0"/>
            </a:p>
            <a:p>
              <a:pPr defTabSz="457200" fontAlgn="auto">
                <a:spcAft>
                  <a:spcPts val="0"/>
                </a:spcAft>
                <a:defRPr/>
              </a:pPr>
              <a:endParaRPr lang="es-ES_tradnl" dirty="0" smtClean="0"/>
            </a:p>
            <a:p>
              <a:pPr defTabSz="457200" fontAlgn="auto">
                <a:spcAft>
                  <a:spcPts val="0"/>
                </a:spcAft>
                <a:defRPr/>
              </a:pPr>
              <a:endParaRPr lang="es-ES_tradnl" dirty="0" smtClean="0"/>
            </a:p>
            <a:p>
              <a:pPr defTabSz="457200" fontAlgn="auto">
                <a:spcAft>
                  <a:spcPts val="0"/>
                </a:spcAft>
                <a:defRPr/>
              </a:pPr>
              <a:r>
                <a:rPr lang="es-ES_tradnl" dirty="0" smtClean="0">
                  <a:solidFill>
                    <a:srgbClr val="093678"/>
                  </a:solidFill>
                </a:rPr>
                <a:t>Unidad 14:</a:t>
              </a:r>
            </a:p>
            <a:p>
              <a:pPr defTabSz="457200" fontAlgn="auto">
                <a:spcAft>
                  <a:spcPts val="0"/>
                </a:spcAft>
                <a:defRPr/>
              </a:pPr>
              <a:endParaRPr lang="es-ES_tradnl" dirty="0" smtClean="0">
                <a:solidFill>
                  <a:srgbClr val="093678"/>
                </a:solidFill>
              </a:endParaRPr>
            </a:p>
            <a:p>
              <a:pPr defTabSz="457200" fontAlgn="auto">
                <a:lnSpc>
                  <a:spcPct val="100000"/>
                </a:lnSpc>
                <a:spcAft>
                  <a:spcPts val="0"/>
                </a:spcAft>
                <a:defRPr/>
              </a:pPr>
              <a:r>
                <a:rPr lang="es-ES_tradnl" sz="3200" dirty="0" smtClean="0">
                  <a:solidFill>
                    <a:srgbClr val="093678"/>
                  </a:solidFill>
                </a:rPr>
                <a:t>Otras consideraciones de seguridad </a:t>
              </a:r>
              <a:r>
                <a:rPr lang="es-ES_tradnl" sz="3200" dirty="0" smtClean="0">
                  <a:solidFill>
                    <a:srgbClr val="093678"/>
                  </a:solidFill>
                </a:rPr>
                <a:t>para </a:t>
              </a:r>
              <a:r>
                <a:rPr lang="es-ES_tradnl" sz="3200" dirty="0" smtClean="0">
                  <a:solidFill>
                    <a:srgbClr val="093678"/>
                  </a:solidFill>
                </a:rPr>
                <a:t>la aplicación de SPF de baja presión </a:t>
              </a:r>
              <a:endParaRPr lang="es-ES_tradnl" dirty="0" smtClean="0"/>
            </a:p>
            <a:p>
              <a:pPr defTabSz="457200" fontAlgn="auto">
                <a:spcAft>
                  <a:spcPts val="0"/>
                </a:spcAft>
                <a:defRPr/>
              </a:pPr>
              <a:endParaRPr lang="es-ES_tradnl" dirty="0" smtClean="0"/>
            </a:p>
            <a:p>
              <a:pPr defTabSz="457200" fontAlgn="auto">
                <a:spcAft>
                  <a:spcPts val="0"/>
                </a:spcAft>
                <a:defRPr/>
              </a:pPr>
              <a:endParaRPr lang="es-ES_tradnl" dirty="0" smtClean="0"/>
            </a:p>
            <a:p>
              <a:pPr defTabSz="457200" fontAlgn="auto">
                <a:spcAft>
                  <a:spcPts val="0"/>
                </a:spcAft>
                <a:defRPr/>
              </a:pPr>
              <a:endParaRPr lang="es-ES_tradnl" sz="3200" dirty="0" smtClean="0">
                <a:solidFill>
                  <a:srgbClr val="093678"/>
                </a:solidFill>
              </a:endParaRPr>
            </a:p>
            <a:p>
              <a:pPr defTabSz="457200" fontAlgn="auto">
                <a:spcAft>
                  <a:spcPts val="0"/>
                </a:spcAft>
                <a:defRPr/>
              </a:pPr>
              <a:endParaRPr lang="es-ES_tradnl" sz="3200" dirty="0" smtClean="0">
                <a:solidFill>
                  <a:srgbClr val="093678"/>
                </a:solidFill>
              </a:endParaRPr>
            </a:p>
            <a:p>
              <a:pPr defTabSz="457200" fontAlgn="auto">
                <a:spcAft>
                  <a:spcPts val="0"/>
                </a:spcAft>
                <a:defRPr/>
              </a:pPr>
              <a:r>
                <a:rPr lang="es-ES_tradnl" sz="3200" dirty="0" smtClean="0"/>
                <a:t> </a:t>
              </a:r>
            </a:p>
            <a:p>
              <a:pPr lvl="0" defTabSz="457200" fontAlgn="auto">
                <a:spcAft>
                  <a:spcPts val="0"/>
                </a:spcAft>
                <a:defRPr/>
              </a:pPr>
              <a:endParaRPr lang="es-ES_tradnl" sz="3200" dirty="0" smtClean="0"/>
            </a:p>
          </p:txBody>
        </p:sp>
        <p:cxnSp>
          <p:nvCxnSpPr>
            <p:cNvPr id="7" name="Straight Connector 6"/>
            <p:cNvCxnSpPr/>
            <p:nvPr/>
          </p:nvCxnSpPr>
          <p:spPr>
            <a:xfrm rot="10800000">
              <a:off x="1549400" y="2081212"/>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1549400" y="4686300"/>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Hpalfrey\Desktop\CPI 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6071784"/>
            <a:ext cx="2590800" cy="569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niel\Desktop\LP Training Slide Development\ideas for LP image for units\205Generic kit sketc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32329" y="3276600"/>
            <a:ext cx="996054" cy="100807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457200" y="0"/>
            <a:ext cx="8153400" cy="1143000"/>
          </a:xfrm>
        </p:spPr>
        <p:txBody>
          <a:bodyPr lIns="92066" tIns="46034" rIns="92066" bIns="46034"/>
          <a:lstStyle/>
          <a:p>
            <a:pPr fontAlgn="auto">
              <a:lnSpc>
                <a:spcPct val="90000"/>
              </a:lnSpc>
              <a:spcAft>
                <a:spcPts val="0"/>
              </a:spcAft>
              <a:defRPr/>
            </a:pPr>
            <a:r>
              <a:rPr lang="en-US" dirty="0" smtClean="0">
                <a:solidFill>
                  <a:srgbClr val="093678"/>
                </a:solidFill>
              </a:rPr>
              <a:t>Requisitos de </a:t>
            </a:r>
            <a:r>
              <a:rPr lang="en-US" dirty="0" err="1" smtClean="0">
                <a:solidFill>
                  <a:srgbClr val="093678"/>
                </a:solidFill>
              </a:rPr>
              <a:t>protección</a:t>
            </a:r>
            <a:r>
              <a:rPr lang="en-US" dirty="0" smtClean="0">
                <a:solidFill>
                  <a:srgbClr val="093678"/>
                </a:solidFill>
              </a:rPr>
              <a:t> contra </a:t>
            </a:r>
            <a:r>
              <a:rPr lang="en-US" dirty="0" err="1" smtClean="0">
                <a:solidFill>
                  <a:srgbClr val="093678"/>
                </a:solidFill>
              </a:rPr>
              <a:t>caídas</a:t>
            </a:r>
            <a:r>
              <a:rPr lang="en-US" dirty="0" smtClean="0">
                <a:solidFill>
                  <a:srgbClr val="093678"/>
                </a:solidFill>
              </a:rPr>
              <a:t> de OSHA</a:t>
            </a:r>
          </a:p>
        </p:txBody>
      </p:sp>
      <p:sp>
        <p:nvSpPr>
          <p:cNvPr id="6148" name="Rectangle 3"/>
          <p:cNvSpPr>
            <a:spLocks noGrp="1" noChangeArrowheads="1"/>
          </p:cNvSpPr>
          <p:nvPr>
            <p:ph idx="1"/>
          </p:nvPr>
        </p:nvSpPr>
        <p:spPr>
          <a:xfrm>
            <a:off x="457200" y="1676400"/>
            <a:ext cx="8305800" cy="4343400"/>
          </a:xfrm>
        </p:spPr>
        <p:txBody>
          <a:bodyPr lIns="92066" tIns="46034" rIns="92066" bIns="46034">
            <a:normAutofit fontScale="92500" lnSpcReduction="10000"/>
          </a:bodyPr>
          <a:lstStyle/>
          <a:p>
            <a:pPr indent="0" fontAlgn="auto">
              <a:spcBef>
                <a:spcPts val="600"/>
              </a:spcBef>
              <a:spcAft>
                <a:spcPts val="600"/>
              </a:spcAft>
              <a:defRPr/>
            </a:pPr>
            <a:r>
              <a:rPr lang="en-US" sz="2400" b="0" dirty="0" smtClean="0">
                <a:solidFill>
                  <a:srgbClr val="093678"/>
                </a:solidFill>
              </a:rPr>
              <a:t>Para los proyectos de construcción, los requisitos de OSHA están descritos en el </a:t>
            </a:r>
            <a:r>
              <a:rPr lang="en-US" sz="2400" dirty="0" smtClean="0">
                <a:solidFill>
                  <a:srgbClr val="093678"/>
                </a:solidFill>
              </a:rPr>
              <a:t>Estándar 29 CFR Parte 1926</a:t>
            </a:r>
            <a:r>
              <a:rPr lang="en-US" sz="2400" b="0" dirty="0" smtClean="0">
                <a:solidFill>
                  <a:srgbClr val="093678"/>
                </a:solidFill>
              </a:rPr>
              <a:t>.</a:t>
            </a:r>
          </a:p>
          <a:p>
            <a:pPr indent="0" fontAlgn="auto">
              <a:spcBef>
                <a:spcPts val="600"/>
              </a:spcBef>
              <a:spcAft>
                <a:spcPts val="600"/>
              </a:spcAft>
              <a:defRPr/>
            </a:pPr>
            <a:r>
              <a:rPr lang="en-US" sz="2400" b="0" dirty="0" smtClean="0">
                <a:solidFill>
                  <a:srgbClr val="093678"/>
                </a:solidFill>
              </a:rPr>
              <a:t>Subpartes: </a:t>
            </a:r>
            <a:r>
              <a:rPr lang="en-US" sz="2400" dirty="0" smtClean="0">
                <a:solidFill>
                  <a:srgbClr val="093678"/>
                </a:solidFill>
              </a:rPr>
              <a:t>L</a:t>
            </a:r>
            <a:r>
              <a:rPr lang="en-US" sz="2400" b="0" dirty="0" smtClean="0">
                <a:solidFill>
                  <a:srgbClr val="093678"/>
                </a:solidFill>
              </a:rPr>
              <a:t> (Andamios), </a:t>
            </a:r>
            <a:r>
              <a:rPr lang="en-US" sz="2400" dirty="0" smtClean="0">
                <a:solidFill>
                  <a:srgbClr val="093678"/>
                </a:solidFill>
              </a:rPr>
              <a:t>M</a:t>
            </a:r>
            <a:r>
              <a:rPr lang="en-US" sz="2400" b="0" dirty="0" smtClean="0">
                <a:solidFill>
                  <a:srgbClr val="093678"/>
                </a:solidFill>
              </a:rPr>
              <a:t> (Protección Contra Caídas) y </a:t>
            </a:r>
            <a:r>
              <a:rPr lang="en-US" sz="2400" dirty="0" smtClean="0">
                <a:solidFill>
                  <a:srgbClr val="093678"/>
                </a:solidFill>
              </a:rPr>
              <a:t>X </a:t>
            </a:r>
            <a:r>
              <a:rPr lang="en-US" sz="2400" b="0" dirty="0" smtClean="0">
                <a:solidFill>
                  <a:srgbClr val="093678"/>
                </a:solidFill>
              </a:rPr>
              <a:t>(Escaleras)</a:t>
            </a:r>
          </a:p>
          <a:p>
            <a:pPr indent="0" fontAlgn="auto">
              <a:spcBef>
                <a:spcPts val="600"/>
              </a:spcBef>
              <a:spcAft>
                <a:spcPts val="600"/>
              </a:spcAft>
              <a:defRPr/>
            </a:pPr>
            <a:endParaRPr lang="en-US" sz="2400" b="0" dirty="0" smtClean="0">
              <a:solidFill>
                <a:srgbClr val="093678"/>
              </a:solidFill>
            </a:endParaRPr>
          </a:p>
          <a:p>
            <a:pPr indent="0" fontAlgn="auto">
              <a:spcBef>
                <a:spcPts val="600"/>
              </a:spcBef>
              <a:spcAft>
                <a:spcPts val="600"/>
              </a:spcAft>
              <a:defRPr/>
            </a:pPr>
            <a:endParaRPr lang="en-US" sz="2400" b="0" dirty="0" smtClean="0">
              <a:solidFill>
                <a:srgbClr val="093678"/>
              </a:solidFill>
            </a:endParaRPr>
          </a:p>
          <a:p>
            <a:pPr indent="0" fontAlgn="auto">
              <a:spcBef>
                <a:spcPts val="600"/>
              </a:spcBef>
              <a:spcAft>
                <a:spcPts val="600"/>
              </a:spcAft>
              <a:buFont typeface="Arial" pitchFamily="34" charset="0"/>
              <a:buChar char="•"/>
              <a:defRPr/>
            </a:pPr>
            <a:endParaRPr lang="en-US" sz="2400" b="0" dirty="0" smtClean="0">
              <a:solidFill>
                <a:srgbClr val="093678"/>
              </a:solidFill>
            </a:endParaRPr>
          </a:p>
          <a:p>
            <a:pPr indent="0" fontAlgn="auto">
              <a:spcBef>
                <a:spcPts val="600"/>
              </a:spcBef>
              <a:spcAft>
                <a:spcPts val="600"/>
              </a:spcAft>
              <a:defRPr/>
            </a:pPr>
            <a:r>
              <a:rPr lang="en-US" sz="2400" b="0" dirty="0" smtClean="0">
                <a:solidFill>
                  <a:srgbClr val="093678"/>
                </a:solidFill>
              </a:rPr>
              <a:t>Dentro de los recursos útiles, se incluye el Construction eTool de OSHA, que sugiere formas de ayudar a prevenir los resbalones y las caídas. Visite: </a:t>
            </a:r>
          </a:p>
          <a:p>
            <a:pPr indent="0" fontAlgn="auto">
              <a:spcBef>
                <a:spcPts val="600"/>
              </a:spcBef>
              <a:spcAft>
                <a:spcPts val="600"/>
              </a:spcAft>
              <a:defRPr/>
            </a:pPr>
            <a:r>
              <a:rPr lang="en-US" sz="2200" b="0" dirty="0" smtClean="0">
                <a:solidFill>
                  <a:srgbClr val="093678"/>
                </a:solidFill>
              </a:rPr>
              <a:t>www.osha.gov/SLTC/etools/construction/falls/mainpage.html</a:t>
            </a:r>
          </a:p>
        </p:txBody>
      </p:sp>
      <p:pic>
        <p:nvPicPr>
          <p:cNvPr id="1026" name="Picture 2" descr="C:\Users\Daniel\Pictures\constructiontemplate_01.jpg"/>
          <p:cNvPicPr>
            <a:picLocks noChangeAspect="1" noChangeArrowheads="1"/>
          </p:cNvPicPr>
          <p:nvPr/>
        </p:nvPicPr>
        <p:blipFill>
          <a:blip r:embed="rId3" cstate="print"/>
          <a:srcRect/>
          <a:stretch>
            <a:fillRect/>
          </a:stretch>
        </p:blipFill>
        <p:spPr bwMode="auto">
          <a:xfrm>
            <a:off x="533400" y="3276600"/>
            <a:ext cx="7924800" cy="1142596"/>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92066" tIns="46034" rIns="92066" bIns="46034"/>
          <a:lstStyle/>
          <a:p>
            <a:pPr fontAlgn="auto">
              <a:lnSpc>
                <a:spcPct val="90000"/>
              </a:lnSpc>
              <a:spcAft>
                <a:spcPts val="0"/>
              </a:spcAft>
              <a:defRPr/>
            </a:pPr>
            <a:r>
              <a:rPr lang="en-US" dirty="0" smtClean="0">
                <a:solidFill>
                  <a:srgbClr val="093678"/>
                </a:solidFill>
              </a:rPr>
              <a:t>Estrés </a:t>
            </a:r>
            <a:r>
              <a:rPr lang="en-US" dirty="0" err="1" smtClean="0">
                <a:solidFill>
                  <a:srgbClr val="093678"/>
                </a:solidFill>
              </a:rPr>
              <a:t>por</a:t>
            </a:r>
            <a:r>
              <a:rPr lang="en-US" dirty="0" smtClean="0">
                <a:solidFill>
                  <a:srgbClr val="093678"/>
                </a:solidFill>
              </a:rPr>
              <a:t> </a:t>
            </a:r>
            <a:r>
              <a:rPr lang="en-US" dirty="0" err="1" smtClean="0">
                <a:solidFill>
                  <a:srgbClr val="093678"/>
                </a:solidFill>
              </a:rPr>
              <a:t>temperatura</a:t>
            </a:r>
            <a:endParaRPr lang="en-US" dirty="0" smtClean="0">
              <a:solidFill>
                <a:srgbClr val="093678"/>
              </a:solidFill>
            </a:endParaRPr>
          </a:p>
        </p:txBody>
      </p:sp>
      <p:sp>
        <p:nvSpPr>
          <p:cNvPr id="7171" name="Rectangle 3"/>
          <p:cNvSpPr>
            <a:spLocks noGrp="1" noChangeArrowheads="1"/>
          </p:cNvSpPr>
          <p:nvPr>
            <p:ph idx="1"/>
          </p:nvPr>
        </p:nvSpPr>
        <p:spPr>
          <a:xfrm>
            <a:off x="457200" y="1676400"/>
            <a:ext cx="6781800" cy="4876800"/>
          </a:xfrm>
        </p:spPr>
        <p:txBody>
          <a:bodyPr lIns="92066" tIns="46034" rIns="92066" bIns="46034">
            <a:normAutofit fontScale="55000" lnSpcReduction="20000"/>
          </a:bodyPr>
          <a:lstStyle/>
          <a:p>
            <a:pPr indent="0" fontAlgn="auto">
              <a:lnSpc>
                <a:spcPct val="120000"/>
              </a:lnSpc>
              <a:spcBef>
                <a:spcPts val="0"/>
              </a:spcBef>
              <a:buFont typeface="Arial"/>
              <a:buNone/>
              <a:defRPr/>
            </a:pPr>
            <a:r>
              <a:rPr lang="en-US" sz="2800" dirty="0" smtClean="0">
                <a:solidFill>
                  <a:srgbClr val="093678"/>
                </a:solidFill>
              </a:rPr>
              <a:t>La aplicación SPF podría realizarse al aire libre o en áreas de trabajo donde el sistema HVAC está apagado o no está disponible. </a:t>
            </a:r>
          </a:p>
          <a:p>
            <a:pPr indent="0" fontAlgn="auto">
              <a:lnSpc>
                <a:spcPct val="120000"/>
              </a:lnSpc>
              <a:spcBef>
                <a:spcPts val="0"/>
              </a:spcBef>
              <a:buFont typeface="Arial"/>
              <a:buNone/>
              <a:defRPr/>
            </a:pPr>
            <a:endParaRPr lang="en-US" sz="2800" dirty="0" smtClean="0">
              <a:solidFill>
                <a:srgbClr val="093678"/>
              </a:solidFill>
            </a:endParaRPr>
          </a:p>
          <a:p>
            <a:pPr indent="0" fontAlgn="auto">
              <a:lnSpc>
                <a:spcPct val="120000"/>
              </a:lnSpc>
              <a:spcBef>
                <a:spcPts val="0"/>
              </a:spcBef>
              <a:buFont typeface="Arial"/>
              <a:buNone/>
              <a:defRPr/>
            </a:pPr>
            <a:r>
              <a:rPr lang="en-US" sz="2800" dirty="0" smtClean="0">
                <a:solidFill>
                  <a:srgbClr val="093678"/>
                </a:solidFill>
              </a:rPr>
              <a:t>Esto podría dar como resultado un ambiente en el que usted está aplicando SPF en condiciones muy calurosas o muy frías, las cuales puede contribuir a peligros de salud ocasionados por estrés térmico. </a:t>
            </a:r>
          </a:p>
          <a:p>
            <a:pPr indent="0" fontAlgn="auto">
              <a:lnSpc>
                <a:spcPct val="120000"/>
              </a:lnSpc>
              <a:spcBef>
                <a:spcPts val="0"/>
              </a:spcBef>
              <a:buFont typeface="Arial"/>
              <a:buNone/>
              <a:defRPr/>
            </a:pPr>
            <a:endParaRPr lang="en-US" sz="2800" dirty="0" smtClean="0">
              <a:solidFill>
                <a:srgbClr val="093678"/>
              </a:solidFill>
            </a:endParaRPr>
          </a:p>
          <a:p>
            <a:pPr indent="0" fontAlgn="auto">
              <a:lnSpc>
                <a:spcPct val="120000"/>
              </a:lnSpc>
              <a:spcBef>
                <a:spcPts val="0"/>
              </a:spcBef>
              <a:buFont typeface="Arial"/>
              <a:buNone/>
              <a:defRPr/>
            </a:pPr>
            <a:r>
              <a:rPr lang="en-US" sz="2800" dirty="0" smtClean="0">
                <a:solidFill>
                  <a:srgbClr val="093678"/>
                </a:solidFill>
              </a:rPr>
              <a:t>Para optimizar el rendimiento del producto, una temperatura ambiente ideal para la aplicación de productos SPF de baja presión de dos componentes cae típicamente entre los 60°F a 90°F. (Nota: la temperatura química ideal para la aplicación cae típicamente entre </a:t>
            </a:r>
          </a:p>
          <a:p>
            <a:pPr indent="0" fontAlgn="auto">
              <a:lnSpc>
                <a:spcPct val="120000"/>
              </a:lnSpc>
              <a:spcBef>
                <a:spcPts val="0"/>
              </a:spcBef>
              <a:buFont typeface="Arial"/>
              <a:buNone/>
              <a:defRPr/>
            </a:pPr>
            <a:r>
              <a:rPr lang="en-US" sz="2800" dirty="0" smtClean="0">
                <a:solidFill>
                  <a:srgbClr val="093678"/>
                </a:solidFill>
              </a:rPr>
              <a:t>70°F a 90°F)*</a:t>
            </a:r>
          </a:p>
          <a:p>
            <a:pPr indent="0" fontAlgn="auto">
              <a:lnSpc>
                <a:spcPct val="120000"/>
              </a:lnSpc>
              <a:spcBef>
                <a:spcPts val="0"/>
              </a:spcBef>
              <a:buFont typeface="Arial"/>
              <a:buNone/>
              <a:defRPr/>
            </a:pPr>
            <a:endParaRPr lang="en-US" sz="2800" dirty="0" smtClean="0">
              <a:solidFill>
                <a:srgbClr val="093678"/>
              </a:solidFill>
            </a:endParaRPr>
          </a:p>
          <a:p>
            <a:pPr indent="0" fontAlgn="auto">
              <a:lnSpc>
                <a:spcPct val="120000"/>
              </a:lnSpc>
              <a:spcBef>
                <a:spcPts val="0"/>
              </a:spcBef>
              <a:buFont typeface="Arial"/>
              <a:buNone/>
              <a:defRPr/>
            </a:pPr>
            <a:r>
              <a:rPr lang="en-US" sz="2800" dirty="0" smtClean="0">
                <a:solidFill>
                  <a:srgbClr val="093678"/>
                </a:solidFill>
              </a:rPr>
              <a:t>Siga la temperatura de aplicación recomendada por el fabricante del producto, ya que esto puede variar.</a:t>
            </a:r>
          </a:p>
          <a:p>
            <a:pPr indent="0" fontAlgn="auto">
              <a:lnSpc>
                <a:spcPct val="120000"/>
              </a:lnSpc>
              <a:spcBef>
                <a:spcPts val="0"/>
              </a:spcBef>
              <a:buFont typeface="Arial"/>
              <a:buNone/>
              <a:defRPr/>
            </a:pPr>
            <a:endParaRPr lang="en-US" sz="2800" dirty="0" smtClean="0">
              <a:solidFill>
                <a:srgbClr val="093678"/>
              </a:solidFill>
            </a:endParaRPr>
          </a:p>
          <a:p>
            <a:pPr indent="0" fontAlgn="auto">
              <a:lnSpc>
                <a:spcPct val="120000"/>
              </a:lnSpc>
              <a:spcBef>
                <a:spcPts val="0"/>
              </a:spcBef>
              <a:buFont typeface="Arial"/>
              <a:buNone/>
              <a:defRPr/>
            </a:pPr>
            <a:r>
              <a:rPr lang="en-US" sz="2800" dirty="0" smtClean="0">
                <a:solidFill>
                  <a:srgbClr val="093678"/>
                </a:solidFill>
              </a:rPr>
              <a:t>* </a:t>
            </a:r>
            <a:r>
              <a:rPr lang="en-US" sz="2200" b="0" dirty="0" smtClean="0">
                <a:solidFill>
                  <a:srgbClr val="093678"/>
                </a:solidFill>
              </a:rPr>
              <a:t>Temperaturas óptimas para sistemas de baja presión estándar</a:t>
            </a:r>
          </a:p>
        </p:txBody>
      </p:sp>
      <p:pic>
        <p:nvPicPr>
          <p:cNvPr id="2056" name="Picture 8" descr="C:\Users\Daniel\AppData\Local\Microsoft\Windows\Temporary Internet Files\Content.IE5\5ED2P1ZE\MC900432589[1].png"/>
          <p:cNvPicPr>
            <a:picLocks noChangeAspect="1" noChangeArrowheads="1"/>
          </p:cNvPicPr>
          <p:nvPr/>
        </p:nvPicPr>
        <p:blipFill>
          <a:blip r:embed="rId3" cstate="print"/>
          <a:srcRect/>
          <a:stretch>
            <a:fillRect/>
          </a:stretch>
        </p:blipFill>
        <p:spPr bwMode="auto">
          <a:xfrm>
            <a:off x="7010400" y="1752600"/>
            <a:ext cx="1905000" cy="1905000"/>
          </a:xfrm>
          <a:prstGeom prst="rect">
            <a:avLst/>
          </a:prstGeom>
          <a:noFill/>
        </p:spPr>
      </p:pic>
      <p:pic>
        <p:nvPicPr>
          <p:cNvPr id="2057" name="Picture 9" descr="C:\Users\Daniel\AppData\Local\Microsoft\Windows\Temporary Internet Files\Content.IE5\JV1W3BX8\MC900331453[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5200" y="3810000"/>
            <a:ext cx="1295400" cy="1846956"/>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92066" tIns="46034" rIns="92066" bIns="46034">
            <a:normAutofit/>
          </a:bodyPr>
          <a:lstStyle/>
          <a:p>
            <a:pPr fontAlgn="auto">
              <a:lnSpc>
                <a:spcPct val="90000"/>
              </a:lnSpc>
              <a:spcAft>
                <a:spcPts val="0"/>
              </a:spcAft>
              <a:defRPr/>
            </a:pPr>
            <a:r>
              <a:rPr lang="en-US" sz="3200" dirty="0" smtClean="0">
                <a:solidFill>
                  <a:srgbClr val="093678"/>
                </a:solidFill>
              </a:rPr>
              <a:t>Condiciones </a:t>
            </a:r>
            <a:r>
              <a:rPr lang="en-US" sz="3200" dirty="0" err="1" smtClean="0">
                <a:solidFill>
                  <a:srgbClr val="093678"/>
                </a:solidFill>
              </a:rPr>
              <a:t>que</a:t>
            </a:r>
            <a:r>
              <a:rPr lang="en-US" sz="3200" dirty="0" smtClean="0">
                <a:solidFill>
                  <a:srgbClr val="093678"/>
                </a:solidFill>
              </a:rPr>
              <a:t> </a:t>
            </a:r>
            <a:r>
              <a:rPr lang="en-US" sz="3200" dirty="0" err="1" smtClean="0">
                <a:solidFill>
                  <a:srgbClr val="093678"/>
                </a:solidFill>
              </a:rPr>
              <a:t>podrían</a:t>
            </a:r>
            <a:r>
              <a:rPr lang="en-US" sz="3200" dirty="0" smtClean="0">
                <a:solidFill>
                  <a:srgbClr val="093678"/>
                </a:solidFill>
              </a:rPr>
              <a:t> </a:t>
            </a:r>
            <a:r>
              <a:rPr lang="en-US" sz="3200" dirty="0" err="1" smtClean="0">
                <a:solidFill>
                  <a:srgbClr val="093678"/>
                </a:solidFill>
              </a:rPr>
              <a:t>contribuir</a:t>
            </a:r>
            <a:r>
              <a:rPr lang="en-US" sz="3200" dirty="0" smtClean="0">
                <a:solidFill>
                  <a:srgbClr val="093678"/>
                </a:solidFill>
              </a:rPr>
              <a:t> al </a:t>
            </a:r>
            <a:r>
              <a:rPr lang="en-US" sz="3200" dirty="0" err="1" smtClean="0">
                <a:solidFill>
                  <a:srgbClr val="093678"/>
                </a:solidFill>
              </a:rPr>
              <a:t>estrés</a:t>
            </a:r>
            <a:r>
              <a:rPr lang="en-US" sz="3200" dirty="0" smtClean="0">
                <a:solidFill>
                  <a:srgbClr val="093678"/>
                </a:solidFill>
              </a:rPr>
              <a:t> </a:t>
            </a:r>
            <a:r>
              <a:rPr lang="en-US" sz="3200" dirty="0" err="1" smtClean="0">
                <a:solidFill>
                  <a:srgbClr val="093678"/>
                </a:solidFill>
              </a:rPr>
              <a:t>térmico</a:t>
            </a:r>
            <a:endParaRPr lang="en-US" sz="3200" dirty="0" smtClean="0">
              <a:solidFill>
                <a:srgbClr val="093678"/>
              </a:solidFill>
            </a:endParaRPr>
          </a:p>
        </p:txBody>
      </p:sp>
      <p:sp>
        <p:nvSpPr>
          <p:cNvPr id="7171" name="Rectangle 3"/>
          <p:cNvSpPr>
            <a:spLocks noGrp="1" noChangeArrowheads="1"/>
          </p:cNvSpPr>
          <p:nvPr>
            <p:ph idx="1"/>
          </p:nvPr>
        </p:nvSpPr>
        <p:spPr>
          <a:xfrm>
            <a:off x="457200" y="1676400"/>
            <a:ext cx="8001000" cy="4343400"/>
          </a:xfrm>
        </p:spPr>
        <p:txBody>
          <a:bodyPr lIns="92066" tIns="46034" rIns="92066" bIns="46034">
            <a:normAutofit fontScale="92500" lnSpcReduction="10000"/>
          </a:bodyPr>
          <a:lstStyle/>
          <a:p>
            <a:pPr indent="0" fontAlgn="auto">
              <a:lnSpc>
                <a:spcPct val="120000"/>
              </a:lnSpc>
              <a:spcBef>
                <a:spcPts val="0"/>
              </a:spcBef>
              <a:defRPr/>
            </a:pPr>
            <a:r>
              <a:rPr lang="en-US" sz="2600" dirty="0" smtClean="0">
                <a:solidFill>
                  <a:srgbClr val="093678"/>
                </a:solidFill>
              </a:rPr>
              <a:t>Las condiciones que podrían contribuir al estrés térmico incluyen: </a:t>
            </a:r>
          </a:p>
          <a:p>
            <a:pPr indent="0" fontAlgn="auto">
              <a:lnSpc>
                <a:spcPct val="120000"/>
              </a:lnSpc>
              <a:spcBef>
                <a:spcPts val="0"/>
              </a:spcBef>
              <a:buFont typeface="Arial" pitchFamily="34" charset="0"/>
              <a:buChar char="•"/>
              <a:defRPr/>
            </a:pPr>
            <a:r>
              <a:rPr lang="en-US" sz="2600" b="0" dirty="0" smtClean="0">
                <a:solidFill>
                  <a:srgbClr val="093678"/>
                </a:solidFill>
              </a:rPr>
              <a:t> Aumento del trabajo físico debido a rociar la espuma</a:t>
            </a:r>
          </a:p>
          <a:p>
            <a:pPr indent="0" fontAlgn="auto">
              <a:lnSpc>
                <a:spcPct val="120000"/>
              </a:lnSpc>
              <a:spcBef>
                <a:spcPts val="0"/>
              </a:spcBef>
              <a:buFont typeface="Arial" pitchFamily="34" charset="0"/>
              <a:buChar char="•"/>
              <a:defRPr/>
            </a:pPr>
            <a:r>
              <a:rPr lang="en-US" sz="2600" b="0" dirty="0" smtClean="0">
                <a:solidFill>
                  <a:srgbClr val="093678"/>
                </a:solidFill>
              </a:rPr>
              <a:t> Peso extra del </a:t>
            </a:r>
            <a:r>
              <a:rPr lang="en-US" sz="2600" b="0" dirty="0" err="1" smtClean="0">
                <a:solidFill>
                  <a:srgbClr val="093678"/>
                </a:solidFill>
              </a:rPr>
              <a:t>equipo</a:t>
            </a:r>
            <a:r>
              <a:rPr lang="en-US" sz="2600" b="0" dirty="0" smtClean="0">
                <a:solidFill>
                  <a:srgbClr val="093678"/>
                </a:solidFill>
              </a:rPr>
              <a:t> </a:t>
            </a:r>
            <a:r>
              <a:rPr lang="en-US" sz="2600" b="0" dirty="0" err="1" smtClean="0">
                <a:solidFill>
                  <a:srgbClr val="093678"/>
                </a:solidFill>
              </a:rPr>
              <a:t>rociador</a:t>
            </a:r>
            <a:r>
              <a:rPr lang="en-US" sz="2600" b="0" dirty="0" smtClean="0">
                <a:solidFill>
                  <a:srgbClr val="093678"/>
                </a:solidFill>
              </a:rPr>
              <a:t> y del EPP</a:t>
            </a:r>
          </a:p>
          <a:p>
            <a:pPr marL="177800" indent="-177800" fontAlgn="auto">
              <a:lnSpc>
                <a:spcPct val="120000"/>
              </a:lnSpc>
              <a:spcBef>
                <a:spcPts val="0"/>
              </a:spcBef>
              <a:buFont typeface="Arial" pitchFamily="34" charset="0"/>
              <a:buChar char="•"/>
              <a:defRPr/>
            </a:pPr>
            <a:r>
              <a:rPr lang="en-US" sz="2600" b="0" dirty="0" err="1" smtClean="0">
                <a:solidFill>
                  <a:srgbClr val="093678"/>
                </a:solidFill>
              </a:rPr>
              <a:t>Una</a:t>
            </a:r>
            <a:r>
              <a:rPr lang="en-US" sz="2600" b="0" dirty="0" smtClean="0">
                <a:solidFill>
                  <a:srgbClr val="093678"/>
                </a:solidFill>
              </a:rPr>
              <a:t> tasa de sudor elevada que puede aumentar el estrés de frío o calor dependiendo de la temperatura, la humedad y otras condiciones en el lugar de </a:t>
            </a:r>
            <a:r>
              <a:rPr lang="en-US" sz="2600" b="0" dirty="0" err="1" smtClean="0">
                <a:solidFill>
                  <a:srgbClr val="093678"/>
                </a:solidFill>
              </a:rPr>
              <a:t>trabajo</a:t>
            </a:r>
            <a:endParaRPr lang="en-US" sz="2600" b="0" dirty="0" smtClean="0">
              <a:solidFill>
                <a:srgbClr val="093678"/>
              </a:solidFill>
            </a:endParaRPr>
          </a:p>
          <a:p>
            <a:pPr indent="0" fontAlgn="auto">
              <a:lnSpc>
                <a:spcPct val="120000"/>
              </a:lnSpc>
              <a:spcBef>
                <a:spcPts val="0"/>
              </a:spcBef>
              <a:buFont typeface="Arial" pitchFamily="34" charset="0"/>
              <a:buChar char="•"/>
              <a:defRPr/>
            </a:pPr>
            <a:r>
              <a:rPr lang="en-US" sz="2600" b="0" dirty="0" smtClean="0">
                <a:solidFill>
                  <a:srgbClr val="093678"/>
                </a:solidFill>
              </a:rPr>
              <a:t> Bajo consumo de líquidos</a:t>
            </a:r>
          </a:p>
          <a:p>
            <a:pPr marL="177800" indent="-177800" fontAlgn="auto">
              <a:lnSpc>
                <a:spcPct val="120000"/>
              </a:lnSpc>
              <a:spcBef>
                <a:spcPts val="0"/>
              </a:spcBef>
              <a:buFont typeface="Arial" pitchFamily="34" charset="0"/>
              <a:buChar char="•"/>
              <a:defRPr/>
            </a:pPr>
            <a:r>
              <a:rPr lang="en-US" sz="2600" b="0" dirty="0" err="1" smtClean="0">
                <a:solidFill>
                  <a:srgbClr val="093678"/>
                </a:solidFill>
              </a:rPr>
              <a:t>Ventilación</a:t>
            </a:r>
            <a:r>
              <a:rPr lang="en-US" sz="2600" b="0" dirty="0" smtClean="0">
                <a:solidFill>
                  <a:srgbClr val="093678"/>
                </a:solidFill>
              </a:rPr>
              <a:t> y flujo de aire limitados en </a:t>
            </a:r>
            <a:r>
              <a:rPr lang="en-US" sz="2600" b="0" dirty="0" err="1" smtClean="0">
                <a:solidFill>
                  <a:srgbClr val="093678"/>
                </a:solidFill>
              </a:rPr>
              <a:t>condiciones</a:t>
            </a:r>
            <a:r>
              <a:rPr lang="en-US" sz="2600" b="0" dirty="0" smtClean="0">
                <a:solidFill>
                  <a:srgbClr val="093678"/>
                </a:solidFill>
              </a:rPr>
              <a:t> </a:t>
            </a:r>
            <a:r>
              <a:rPr lang="en-US" sz="2600" b="0" dirty="0" err="1" smtClean="0">
                <a:solidFill>
                  <a:srgbClr val="093678"/>
                </a:solidFill>
              </a:rPr>
              <a:t>calurosas</a:t>
            </a:r>
            <a:endParaRPr lang="en-US" sz="2600" b="0" dirty="0" smtClean="0">
              <a:solidFill>
                <a:srgbClr val="093678"/>
              </a:solidFill>
            </a:endParaRPr>
          </a:p>
          <a:p>
            <a:pPr indent="0" fontAlgn="auto">
              <a:lnSpc>
                <a:spcPct val="120000"/>
              </a:lnSpc>
              <a:spcBef>
                <a:spcPts val="0"/>
              </a:spcBef>
              <a:buFont typeface="Arial" pitchFamily="34" charset="0"/>
              <a:buChar char="•"/>
              <a:defRPr/>
            </a:pPr>
            <a:endParaRPr lang="en-US" sz="28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0"/>
            <a:ext cx="7924800" cy="1143000"/>
          </a:xfrm>
        </p:spPr>
        <p:txBody>
          <a:bodyPr lIns="92066" tIns="46034" rIns="92066" bIns="46034"/>
          <a:lstStyle/>
          <a:p>
            <a:pPr fontAlgn="auto">
              <a:lnSpc>
                <a:spcPct val="90000"/>
              </a:lnSpc>
              <a:spcAft>
                <a:spcPts val="0"/>
              </a:spcAft>
              <a:defRPr/>
            </a:pPr>
            <a:r>
              <a:rPr lang="en-US" dirty="0" smtClean="0">
                <a:solidFill>
                  <a:srgbClr val="093678"/>
                </a:solidFill>
              </a:rPr>
              <a:t>Sugerencias </a:t>
            </a:r>
            <a:r>
              <a:rPr lang="en-US" dirty="0" err="1" smtClean="0">
                <a:solidFill>
                  <a:srgbClr val="093678"/>
                </a:solidFill>
              </a:rPr>
              <a:t>para</a:t>
            </a:r>
            <a:r>
              <a:rPr lang="en-US" dirty="0" smtClean="0">
                <a:solidFill>
                  <a:srgbClr val="093678"/>
                </a:solidFill>
              </a:rPr>
              <a:t> </a:t>
            </a:r>
            <a:r>
              <a:rPr lang="en-US" dirty="0" err="1" smtClean="0">
                <a:solidFill>
                  <a:srgbClr val="093678"/>
                </a:solidFill>
              </a:rPr>
              <a:t>evitar</a:t>
            </a:r>
            <a:r>
              <a:rPr lang="en-US" dirty="0" smtClean="0">
                <a:solidFill>
                  <a:srgbClr val="093678"/>
                </a:solidFill>
              </a:rPr>
              <a:t> el </a:t>
            </a:r>
            <a:r>
              <a:rPr lang="en-US" dirty="0" err="1" smtClean="0">
                <a:solidFill>
                  <a:srgbClr val="093678"/>
                </a:solidFill>
              </a:rPr>
              <a:t>estrés</a:t>
            </a:r>
            <a:r>
              <a:rPr lang="en-US" dirty="0" smtClean="0">
                <a:solidFill>
                  <a:srgbClr val="093678"/>
                </a:solidFill>
              </a:rPr>
              <a:t> </a:t>
            </a:r>
            <a:r>
              <a:rPr lang="en-US" dirty="0" err="1" smtClean="0">
                <a:solidFill>
                  <a:srgbClr val="093678"/>
                </a:solidFill>
              </a:rPr>
              <a:t>por</a:t>
            </a:r>
            <a:r>
              <a:rPr lang="en-US" dirty="0" smtClean="0">
                <a:solidFill>
                  <a:srgbClr val="093678"/>
                </a:solidFill>
              </a:rPr>
              <a:t> </a:t>
            </a:r>
            <a:r>
              <a:rPr lang="en-US" dirty="0" err="1" smtClean="0">
                <a:solidFill>
                  <a:srgbClr val="093678"/>
                </a:solidFill>
              </a:rPr>
              <a:t>calor</a:t>
            </a:r>
            <a:endParaRPr lang="en-US" dirty="0" smtClean="0">
              <a:solidFill>
                <a:srgbClr val="093678"/>
              </a:solidFill>
            </a:endParaRPr>
          </a:p>
        </p:txBody>
      </p:sp>
      <p:sp>
        <p:nvSpPr>
          <p:cNvPr id="7171" name="Rectangle 3"/>
          <p:cNvSpPr>
            <a:spLocks noGrp="1" noChangeArrowheads="1"/>
          </p:cNvSpPr>
          <p:nvPr>
            <p:ph idx="1"/>
          </p:nvPr>
        </p:nvSpPr>
        <p:spPr>
          <a:xfrm>
            <a:off x="381000" y="1600200"/>
            <a:ext cx="6019800" cy="4800600"/>
          </a:xfrm>
        </p:spPr>
        <p:txBody>
          <a:bodyPr lIns="92066" tIns="46034" rIns="92066" bIns="46034">
            <a:normAutofit fontScale="85000" lnSpcReduction="10000"/>
          </a:bodyPr>
          <a:lstStyle/>
          <a:p>
            <a:pPr indent="0" fontAlgn="auto">
              <a:lnSpc>
                <a:spcPct val="120000"/>
              </a:lnSpc>
              <a:spcBef>
                <a:spcPts val="0"/>
              </a:spcBef>
              <a:defRPr/>
            </a:pPr>
            <a:r>
              <a:rPr lang="en-US" sz="2400" dirty="0" smtClean="0">
                <a:solidFill>
                  <a:srgbClr val="093678"/>
                </a:solidFill>
              </a:rPr>
              <a:t>Aquí tiene algunas sugerencias para evitar el estrés por calor:</a:t>
            </a:r>
          </a:p>
          <a:p>
            <a:pPr indent="0" fontAlgn="auto">
              <a:lnSpc>
                <a:spcPct val="120000"/>
              </a:lnSpc>
              <a:spcBef>
                <a:spcPts val="0"/>
              </a:spcBef>
              <a:defRPr/>
            </a:pPr>
            <a:endParaRPr lang="en-US" sz="2400" dirty="0" smtClean="0">
              <a:solidFill>
                <a:srgbClr val="093678"/>
              </a:solidFill>
            </a:endParaRPr>
          </a:p>
          <a:p>
            <a:pPr marL="231775" indent="-231775" fontAlgn="auto">
              <a:lnSpc>
                <a:spcPct val="120000"/>
              </a:lnSpc>
              <a:spcBef>
                <a:spcPts val="0"/>
              </a:spcBef>
              <a:buFont typeface="Arial" pitchFamily="34" charset="0"/>
              <a:buChar char="•"/>
              <a:defRPr/>
            </a:pPr>
            <a:r>
              <a:rPr lang="en-US" sz="2400" b="0" dirty="0" err="1" smtClean="0">
                <a:solidFill>
                  <a:srgbClr val="093678"/>
                </a:solidFill>
              </a:rPr>
              <a:t>Conozca</a:t>
            </a:r>
            <a:r>
              <a:rPr lang="en-US" sz="2400" b="0" dirty="0" smtClean="0">
                <a:solidFill>
                  <a:srgbClr val="093678"/>
                </a:solidFill>
              </a:rPr>
              <a:t> los síntomas de estrés </a:t>
            </a:r>
            <a:r>
              <a:rPr lang="en-US" sz="2400" b="0" dirty="0" err="1" smtClean="0">
                <a:solidFill>
                  <a:srgbClr val="093678"/>
                </a:solidFill>
              </a:rPr>
              <a:t>por</a:t>
            </a:r>
            <a:r>
              <a:rPr lang="en-US" sz="2400" b="0" dirty="0" smtClean="0">
                <a:solidFill>
                  <a:srgbClr val="093678"/>
                </a:solidFill>
              </a:rPr>
              <a:t> </a:t>
            </a:r>
            <a:r>
              <a:rPr lang="en-US" sz="2400" b="0" dirty="0" err="1" smtClean="0">
                <a:solidFill>
                  <a:srgbClr val="093678"/>
                </a:solidFill>
              </a:rPr>
              <a:t>calor</a:t>
            </a:r>
            <a:r>
              <a:rPr lang="en-US" sz="2400" b="0" dirty="0" smtClean="0">
                <a:solidFill>
                  <a:srgbClr val="093678"/>
                </a:solidFill>
              </a:rPr>
              <a:t>; </a:t>
            </a:r>
            <a:r>
              <a:rPr lang="en-US" sz="2400" b="0" dirty="0" err="1" smtClean="0">
                <a:solidFill>
                  <a:srgbClr val="093678"/>
                </a:solidFill>
              </a:rPr>
              <a:t>contrólese</a:t>
            </a:r>
            <a:r>
              <a:rPr lang="en-US" sz="2400" b="0" dirty="0" smtClean="0">
                <a:solidFill>
                  <a:srgbClr val="093678"/>
                </a:solidFill>
              </a:rPr>
              <a:t>; use un sistema de compañerismo</a:t>
            </a:r>
            <a:endParaRPr lang="en-US" sz="2200" dirty="0" smtClean="0">
              <a:solidFill>
                <a:srgbClr val="093678"/>
              </a:solidFill>
            </a:endParaRPr>
          </a:p>
          <a:p>
            <a:pPr indent="231775" fontAlgn="auto">
              <a:lnSpc>
                <a:spcPct val="120000"/>
              </a:lnSpc>
              <a:spcBef>
                <a:spcPts val="0"/>
              </a:spcBef>
              <a:buFont typeface="Arial" pitchFamily="34" charset="0"/>
              <a:buChar char="•"/>
              <a:defRPr/>
            </a:pPr>
            <a:r>
              <a:rPr lang="en-US" sz="2400" b="0" dirty="0" err="1" smtClean="0">
                <a:solidFill>
                  <a:srgbClr val="093678"/>
                </a:solidFill>
              </a:rPr>
              <a:t>Provea</a:t>
            </a:r>
            <a:r>
              <a:rPr lang="en-US" sz="2400" b="0" dirty="0" smtClean="0">
                <a:solidFill>
                  <a:srgbClr val="093678"/>
                </a:solidFill>
              </a:rPr>
              <a:t> ventilación adecuada</a:t>
            </a:r>
          </a:p>
          <a:p>
            <a:pPr marL="231775" indent="-231775" fontAlgn="auto">
              <a:lnSpc>
                <a:spcPct val="120000"/>
              </a:lnSpc>
              <a:spcBef>
                <a:spcPts val="0"/>
              </a:spcBef>
              <a:buFont typeface="Arial" pitchFamily="34" charset="0"/>
              <a:buChar char="•"/>
              <a:defRPr/>
            </a:pPr>
            <a:r>
              <a:rPr lang="en-US" sz="2400" b="0" dirty="0" err="1" smtClean="0">
                <a:solidFill>
                  <a:srgbClr val="093678"/>
                </a:solidFill>
              </a:rPr>
              <a:t>Considere</a:t>
            </a:r>
            <a:r>
              <a:rPr lang="en-US" sz="2400" b="0" dirty="0" smtClean="0">
                <a:solidFill>
                  <a:srgbClr val="093678"/>
                </a:solidFill>
              </a:rPr>
              <a:t> el uso de un respirador purificador de aire </a:t>
            </a:r>
            <a:r>
              <a:rPr lang="en-US" sz="2400" b="0" dirty="0" err="1" smtClean="0">
                <a:solidFill>
                  <a:srgbClr val="093678"/>
                </a:solidFill>
              </a:rPr>
              <a:t>forzado</a:t>
            </a:r>
            <a:r>
              <a:rPr lang="en-US" sz="2400" b="0" dirty="0" smtClean="0">
                <a:solidFill>
                  <a:srgbClr val="093678"/>
                </a:solidFill>
              </a:rPr>
              <a:t> (PARP) encapuchado, el cual puede circular aire fresco</a:t>
            </a:r>
          </a:p>
          <a:p>
            <a:pPr marL="231775" indent="-231775" fontAlgn="auto">
              <a:lnSpc>
                <a:spcPct val="120000"/>
              </a:lnSpc>
              <a:spcBef>
                <a:spcPts val="0"/>
              </a:spcBef>
              <a:buFont typeface="Arial" pitchFamily="34" charset="0"/>
              <a:buChar char="•"/>
              <a:defRPr/>
            </a:pPr>
            <a:r>
              <a:rPr lang="en-US" sz="2400" b="0" dirty="0" smtClean="0">
                <a:solidFill>
                  <a:srgbClr val="093678"/>
                </a:solidFill>
              </a:rPr>
              <a:t>Tome mucho líquido. Tome seguido </a:t>
            </a:r>
            <a:r>
              <a:rPr lang="en-US" sz="2400" b="0" dirty="0" err="1" smtClean="0">
                <a:solidFill>
                  <a:srgbClr val="093678"/>
                </a:solidFill>
              </a:rPr>
              <a:t>y</a:t>
            </a:r>
            <a:r>
              <a:rPr lang="en-US" sz="2400" b="0" dirty="0" smtClean="0">
                <a:solidFill>
                  <a:srgbClr val="093678"/>
                </a:solidFill>
              </a:rPr>
              <a:t> </a:t>
            </a:r>
            <a:r>
              <a:rPr lang="en-US" sz="2400" b="0" u="sng" dirty="0" smtClean="0">
                <a:solidFill>
                  <a:srgbClr val="093678"/>
                </a:solidFill>
              </a:rPr>
              <a:t>antes</a:t>
            </a:r>
            <a:r>
              <a:rPr lang="en-US" sz="2400" b="0" dirty="0" smtClean="0">
                <a:solidFill>
                  <a:srgbClr val="093678"/>
                </a:solidFill>
              </a:rPr>
              <a:t> de </a:t>
            </a:r>
            <a:r>
              <a:rPr lang="en-US" sz="2400" b="0" dirty="0" err="1" smtClean="0">
                <a:solidFill>
                  <a:srgbClr val="093678"/>
                </a:solidFill>
              </a:rPr>
              <a:t>estar</a:t>
            </a:r>
            <a:r>
              <a:rPr lang="en-US" sz="2400" b="0" dirty="0" smtClean="0">
                <a:solidFill>
                  <a:srgbClr val="093678"/>
                </a:solidFill>
              </a:rPr>
              <a:t> sediento. Evite bebidas que contengan alcohol o cafeína </a:t>
            </a:r>
          </a:p>
          <a:p>
            <a:pPr marL="231775" indent="-231775" fontAlgn="auto">
              <a:lnSpc>
                <a:spcPct val="120000"/>
              </a:lnSpc>
              <a:spcBef>
                <a:spcPts val="0"/>
              </a:spcBef>
              <a:buFont typeface="Arial" pitchFamily="34" charset="0"/>
              <a:buChar char="•"/>
              <a:defRPr/>
            </a:pPr>
            <a:r>
              <a:rPr lang="en-US" sz="2400" b="0" dirty="0" smtClean="0">
                <a:solidFill>
                  <a:srgbClr val="093678"/>
                </a:solidFill>
              </a:rPr>
              <a:t> </a:t>
            </a:r>
            <a:r>
              <a:rPr lang="en-US" sz="2400" b="0" dirty="0" err="1" smtClean="0">
                <a:solidFill>
                  <a:srgbClr val="093678"/>
                </a:solidFill>
              </a:rPr>
              <a:t>Programe</a:t>
            </a:r>
            <a:r>
              <a:rPr lang="en-US" sz="2400" b="0" dirty="0" smtClean="0">
                <a:solidFill>
                  <a:srgbClr val="093678"/>
                </a:solidFill>
              </a:rPr>
              <a:t> descansos frecuentes en áreas con sombra o </a:t>
            </a:r>
            <a:r>
              <a:rPr lang="en-US" sz="2400" b="0" dirty="0" err="1" smtClean="0">
                <a:solidFill>
                  <a:srgbClr val="093678"/>
                </a:solidFill>
              </a:rPr>
              <a:t>aire</a:t>
            </a:r>
            <a:r>
              <a:rPr lang="en-US" sz="2400" b="0" dirty="0" smtClean="0">
                <a:solidFill>
                  <a:srgbClr val="093678"/>
                </a:solidFill>
              </a:rPr>
              <a:t> </a:t>
            </a:r>
            <a:r>
              <a:rPr lang="en-US" sz="2400" b="0" dirty="0" err="1" smtClean="0">
                <a:solidFill>
                  <a:srgbClr val="093678"/>
                </a:solidFill>
              </a:rPr>
              <a:t>acondicionado</a:t>
            </a:r>
            <a:endParaRPr lang="en-US" sz="2400" b="0" dirty="0" smtClean="0">
              <a:solidFill>
                <a:srgbClr val="093678"/>
              </a:solidFill>
            </a:endParaRPr>
          </a:p>
          <a:p>
            <a:pPr indent="0" fontAlgn="auto">
              <a:lnSpc>
                <a:spcPct val="120000"/>
              </a:lnSpc>
              <a:spcBef>
                <a:spcPts val="0"/>
              </a:spcBef>
              <a:defRPr/>
            </a:pPr>
            <a:endParaRPr lang="en-US" sz="2400" b="0" dirty="0" smtClean="0"/>
          </a:p>
          <a:p>
            <a:pPr indent="0" fontAlgn="auto">
              <a:lnSpc>
                <a:spcPct val="120000"/>
              </a:lnSpc>
              <a:spcBef>
                <a:spcPts val="0"/>
              </a:spcBef>
              <a:buFont typeface="Arial" pitchFamily="34" charset="0"/>
              <a:buChar char="•"/>
              <a:defRPr/>
            </a:pPr>
            <a:endParaRPr lang="en-US" sz="2600" dirty="0" smtClean="0"/>
          </a:p>
        </p:txBody>
      </p:sp>
      <p:pic>
        <p:nvPicPr>
          <p:cNvPr id="4" name="Picture 3" descr="applicator 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53200" y="2362200"/>
            <a:ext cx="2209800"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7543800" cy="1143000"/>
          </a:xfrm>
        </p:spPr>
        <p:txBody>
          <a:bodyPr lIns="92066" tIns="46034" rIns="92066" bIns="46034"/>
          <a:lstStyle/>
          <a:p>
            <a:pPr fontAlgn="auto">
              <a:lnSpc>
                <a:spcPct val="90000"/>
              </a:lnSpc>
              <a:spcAft>
                <a:spcPts val="0"/>
              </a:spcAft>
              <a:defRPr/>
            </a:pPr>
            <a:r>
              <a:rPr lang="en-US" dirty="0" smtClean="0">
                <a:solidFill>
                  <a:srgbClr val="093678"/>
                </a:solidFill>
              </a:rPr>
              <a:t>Golpe de </a:t>
            </a:r>
            <a:r>
              <a:rPr lang="en-US" dirty="0" err="1" smtClean="0">
                <a:solidFill>
                  <a:srgbClr val="093678"/>
                </a:solidFill>
              </a:rPr>
              <a:t>calor</a:t>
            </a:r>
            <a:r>
              <a:rPr lang="en-US" dirty="0" smtClean="0">
                <a:solidFill>
                  <a:srgbClr val="093678"/>
                </a:solidFill>
              </a:rPr>
              <a:t> – </a:t>
            </a:r>
            <a:r>
              <a:rPr lang="en-US" dirty="0" err="1" smtClean="0">
                <a:solidFill>
                  <a:srgbClr val="093678"/>
                </a:solidFill>
              </a:rPr>
              <a:t>Síntomas</a:t>
            </a:r>
            <a:r>
              <a:rPr lang="en-US" dirty="0" smtClean="0">
                <a:solidFill>
                  <a:srgbClr val="093678"/>
                </a:solidFill>
              </a:rPr>
              <a:t> </a:t>
            </a:r>
            <a:r>
              <a:rPr lang="en-US" dirty="0" err="1" smtClean="0">
                <a:solidFill>
                  <a:srgbClr val="093678"/>
                </a:solidFill>
              </a:rPr>
              <a:t>típicos</a:t>
            </a:r>
            <a:endParaRPr lang="en-US" dirty="0" smtClean="0">
              <a:solidFill>
                <a:srgbClr val="093678"/>
              </a:solidFill>
            </a:endParaRPr>
          </a:p>
        </p:txBody>
      </p:sp>
      <p:sp>
        <p:nvSpPr>
          <p:cNvPr id="7171" name="Rectangle 3"/>
          <p:cNvSpPr>
            <a:spLocks noGrp="1" noChangeArrowheads="1"/>
          </p:cNvSpPr>
          <p:nvPr>
            <p:ph idx="1"/>
          </p:nvPr>
        </p:nvSpPr>
        <p:spPr>
          <a:xfrm>
            <a:off x="228600" y="1524000"/>
            <a:ext cx="8763000" cy="838200"/>
          </a:xfrm>
        </p:spPr>
        <p:txBody>
          <a:bodyPr lIns="92066" tIns="46034" rIns="92066" bIns="46034" numCol="1">
            <a:noAutofit/>
          </a:bodyPr>
          <a:lstStyle/>
          <a:p>
            <a:pPr indent="0" fontAlgn="auto">
              <a:lnSpc>
                <a:spcPct val="120000"/>
              </a:lnSpc>
              <a:spcBef>
                <a:spcPts val="0"/>
              </a:spcBef>
              <a:defRPr/>
            </a:pPr>
            <a:r>
              <a:rPr lang="en-US" sz="2000" dirty="0" smtClean="0">
                <a:solidFill>
                  <a:srgbClr val="093678"/>
                </a:solidFill>
              </a:rPr>
              <a:t>El golpe de calor puede causar enfermedad. La enfermedad más grave relacionada con el calor es la insolación, la cual puede conllevar </a:t>
            </a:r>
            <a:r>
              <a:rPr lang="en-US" sz="2000" u="sng" dirty="0" smtClean="0">
                <a:solidFill>
                  <a:srgbClr val="093678"/>
                </a:solidFill>
              </a:rPr>
              <a:t>peligro para la vida</a:t>
            </a:r>
            <a:r>
              <a:rPr lang="en-US" sz="2000" dirty="0" smtClean="0">
                <a:solidFill>
                  <a:srgbClr val="093678"/>
                </a:solidFill>
              </a:rPr>
              <a:t>. Aquí tiene algunos síntomas típicos: </a:t>
            </a:r>
          </a:p>
          <a:p>
            <a:pPr indent="0" fontAlgn="auto">
              <a:lnSpc>
                <a:spcPct val="120000"/>
              </a:lnSpc>
              <a:spcBef>
                <a:spcPts val="0"/>
              </a:spcBef>
              <a:defRPr/>
            </a:pPr>
            <a:r>
              <a:rPr lang="en-US" sz="2000" dirty="0" smtClean="0">
                <a:solidFill>
                  <a:srgbClr val="093678"/>
                </a:solidFill>
              </a:rPr>
              <a:t> </a:t>
            </a:r>
            <a:endParaRPr lang="en-US" sz="2000" b="0" dirty="0" smtClean="0">
              <a:solidFill>
                <a:srgbClr val="093678"/>
              </a:solidFill>
            </a:endParaRPr>
          </a:p>
          <a:p>
            <a:pPr indent="0" fontAlgn="auto">
              <a:lnSpc>
                <a:spcPct val="120000"/>
              </a:lnSpc>
              <a:spcBef>
                <a:spcPts val="0"/>
              </a:spcBef>
              <a:defRPr/>
            </a:pPr>
            <a:endParaRPr lang="en-US" sz="2000" b="0" dirty="0" smtClean="0"/>
          </a:p>
        </p:txBody>
      </p:sp>
      <p:graphicFrame>
        <p:nvGraphicFramePr>
          <p:cNvPr id="5" name="Table 4"/>
          <p:cNvGraphicFramePr>
            <a:graphicFrameLocks noGrp="1"/>
          </p:cNvGraphicFramePr>
          <p:nvPr>
            <p:extLst>
              <p:ext uri="{D42A27DB-BD31-4B8C-83A1-F6EECF244321}">
                <p14:modId xmlns:p14="http://schemas.microsoft.com/office/powerpoint/2010/main" val="1729444917"/>
              </p:ext>
            </p:extLst>
          </p:nvPr>
        </p:nvGraphicFramePr>
        <p:xfrm>
          <a:off x="304800" y="2819400"/>
          <a:ext cx="8534400" cy="3886200"/>
        </p:xfrm>
        <a:graphic>
          <a:graphicData uri="http://schemas.openxmlformats.org/drawingml/2006/table">
            <a:tbl>
              <a:tblPr firstRow="1" bandRow="1">
                <a:tableStyleId>{073A0DAA-6AF3-43AB-8588-CEC1D06C72B9}</a:tableStyleId>
              </a:tblPr>
              <a:tblGrid>
                <a:gridCol w="4495800"/>
                <a:gridCol w="4038600"/>
              </a:tblGrid>
              <a:tr h="1943100">
                <a:tc>
                  <a:txBody>
                    <a:bodyPr/>
                    <a:lstStyle/>
                    <a:p>
                      <a:pPr indent="0" fontAlgn="auto">
                        <a:lnSpc>
                          <a:spcPct val="120000"/>
                        </a:lnSpc>
                        <a:spcBef>
                          <a:spcPts val="0"/>
                        </a:spcBef>
                        <a:defRPr/>
                      </a:pPr>
                      <a:r>
                        <a:rPr lang="en-US" sz="2000" dirty="0" smtClean="0">
                          <a:solidFill>
                            <a:srgbClr val="FFC000"/>
                          </a:solidFill>
                          <a:latin typeface="Trebuchet MS" pitchFamily="34" charset="0"/>
                        </a:rPr>
                        <a:t>Síntomas del </a:t>
                      </a:r>
                      <a:r>
                        <a:rPr lang="en-US" sz="2000" dirty="0" err="1" smtClean="0">
                          <a:solidFill>
                            <a:srgbClr val="FFC000"/>
                          </a:solidFill>
                          <a:latin typeface="Trebuchet MS" pitchFamily="34" charset="0"/>
                        </a:rPr>
                        <a:t>agotamiento</a:t>
                      </a:r>
                      <a:r>
                        <a:rPr lang="en-US" sz="2000" dirty="0" smtClean="0">
                          <a:solidFill>
                            <a:srgbClr val="FFC000"/>
                          </a:solidFill>
                          <a:latin typeface="Trebuchet MS" pitchFamily="34" charset="0"/>
                        </a:rPr>
                        <a:t> </a:t>
                      </a:r>
                      <a:r>
                        <a:rPr lang="en-US" sz="2000" dirty="0" err="1" smtClean="0">
                          <a:solidFill>
                            <a:srgbClr val="FFC000"/>
                          </a:solidFill>
                          <a:latin typeface="Trebuchet MS" pitchFamily="34" charset="0"/>
                        </a:rPr>
                        <a:t>por</a:t>
                      </a:r>
                      <a:r>
                        <a:rPr lang="en-US" sz="2000" dirty="0" smtClean="0">
                          <a:solidFill>
                            <a:srgbClr val="FFC000"/>
                          </a:solidFill>
                          <a:latin typeface="Trebuchet MS" pitchFamily="34" charset="0"/>
                        </a:rPr>
                        <a:t> </a:t>
                      </a:r>
                      <a:r>
                        <a:rPr lang="en-US" sz="2000" dirty="0" err="1" smtClean="0">
                          <a:solidFill>
                            <a:srgbClr val="FFC000"/>
                          </a:solidFill>
                          <a:latin typeface="Trebuchet MS" pitchFamily="34" charset="0"/>
                        </a:rPr>
                        <a:t>calor</a:t>
                      </a:r>
                      <a:endParaRPr lang="en-US" sz="2000" dirty="0" smtClean="0">
                        <a:solidFill>
                          <a:srgbClr val="FFC000"/>
                        </a:solidFill>
                        <a:latin typeface="Trebuchet MS" pitchFamily="34" charset="0"/>
                      </a:endParaRPr>
                    </a:p>
                    <a:p>
                      <a:pPr indent="0" fontAlgn="auto">
                        <a:lnSpc>
                          <a:spcPct val="120000"/>
                        </a:lnSpc>
                        <a:spcBef>
                          <a:spcPts val="0"/>
                        </a:spcBef>
                        <a:defRPr/>
                      </a:pPr>
                      <a:endParaRPr lang="en-US" sz="2000" dirty="0" smtClean="0">
                        <a:latin typeface="Trebuchet MS" pitchFamily="34" charset="0"/>
                      </a:endParaRPr>
                    </a:p>
                    <a:p>
                      <a:pPr indent="0" fontAlgn="auto">
                        <a:lnSpc>
                          <a:spcPct val="120000"/>
                        </a:lnSpc>
                        <a:spcBef>
                          <a:spcPts val="0"/>
                        </a:spcBef>
                        <a:buFont typeface="Arial" pitchFamily="34" charset="0"/>
                        <a:buChar char="•"/>
                        <a:defRPr/>
                      </a:pPr>
                      <a:r>
                        <a:rPr lang="en-US" sz="2000" baseline="0" dirty="0" smtClean="0">
                          <a:latin typeface="Trebuchet MS" pitchFamily="34" charset="0"/>
                        </a:rPr>
                        <a:t> </a:t>
                      </a:r>
                      <a:r>
                        <a:rPr lang="en-US" sz="2000" dirty="0" smtClean="0">
                          <a:latin typeface="Trebuchet MS" pitchFamily="34" charset="0"/>
                        </a:rPr>
                        <a:t>Dolor de cabeza, mareo o </a:t>
                      </a:r>
                    </a:p>
                    <a:p>
                      <a:pPr marL="177800" indent="0" fontAlgn="auto">
                        <a:lnSpc>
                          <a:spcPct val="120000"/>
                        </a:lnSpc>
                        <a:spcBef>
                          <a:spcPts val="0"/>
                        </a:spcBef>
                        <a:buFont typeface="Arial" pitchFamily="34" charset="0"/>
                        <a:buNone/>
                        <a:defRPr/>
                      </a:pPr>
                      <a:r>
                        <a:rPr lang="en-US" sz="2000" dirty="0" err="1" smtClean="0">
                          <a:latin typeface="Trebuchet MS" pitchFamily="34" charset="0"/>
                        </a:rPr>
                        <a:t>desmayo</a:t>
                      </a:r>
                      <a:endParaRPr lang="en-US" sz="2000" dirty="0" smtClean="0">
                        <a:latin typeface="Trebuchet MS" pitchFamily="34" charset="0"/>
                      </a:endParaRPr>
                    </a:p>
                    <a:p>
                      <a:pPr indent="0" fontAlgn="auto">
                        <a:lnSpc>
                          <a:spcPct val="120000"/>
                        </a:lnSpc>
                        <a:spcBef>
                          <a:spcPts val="0"/>
                        </a:spcBef>
                        <a:buFont typeface="Arial" pitchFamily="34" charset="0"/>
                        <a:buChar char="•"/>
                        <a:defRPr/>
                      </a:pPr>
                      <a:r>
                        <a:rPr lang="en-US" sz="2000" dirty="0" smtClean="0">
                          <a:latin typeface="Trebuchet MS" pitchFamily="34" charset="0"/>
                        </a:rPr>
                        <a:t> Debilidad y piel húmeda</a:t>
                      </a:r>
                    </a:p>
                    <a:p>
                      <a:pPr indent="0" fontAlgn="auto">
                        <a:lnSpc>
                          <a:spcPct val="120000"/>
                        </a:lnSpc>
                        <a:spcBef>
                          <a:spcPts val="0"/>
                        </a:spcBef>
                        <a:buFont typeface="Arial" pitchFamily="34" charset="0"/>
                        <a:buChar char="•"/>
                        <a:defRPr/>
                      </a:pPr>
                      <a:r>
                        <a:rPr lang="en-US" sz="2000" dirty="0" smtClean="0">
                          <a:latin typeface="Trebuchet MS" pitchFamily="34" charset="0"/>
                        </a:rPr>
                        <a:t> Irritabilidad o confusión</a:t>
                      </a:r>
                    </a:p>
                    <a:p>
                      <a:pPr indent="0" fontAlgn="auto">
                        <a:lnSpc>
                          <a:spcPct val="120000"/>
                        </a:lnSpc>
                        <a:spcBef>
                          <a:spcPts val="0"/>
                        </a:spcBef>
                        <a:buFont typeface="Arial" pitchFamily="34" charset="0"/>
                        <a:buChar char="•"/>
                        <a:defRPr/>
                      </a:pPr>
                      <a:r>
                        <a:rPr lang="en-US" sz="2000" dirty="0" smtClean="0">
                          <a:latin typeface="Trebuchet MS" pitchFamily="34" charset="0"/>
                        </a:rPr>
                        <a:t> Sed, náuseas o vómitos</a:t>
                      </a:r>
                    </a:p>
                    <a:p>
                      <a:endParaRPr lang="en-US" dirty="0"/>
                    </a:p>
                  </a:txBody>
                  <a:tcPr/>
                </a:tc>
                <a:tc>
                  <a:txBody>
                    <a:bodyPr/>
                    <a:lstStyle/>
                    <a:p>
                      <a:r>
                        <a:rPr lang="en-US" sz="2000" dirty="0" smtClean="0">
                          <a:solidFill>
                            <a:srgbClr val="FFC000"/>
                          </a:solidFill>
                          <a:latin typeface="Trebuchet MS" pitchFamily="34" charset="0"/>
                        </a:rPr>
                        <a:t>Síntomas del </a:t>
                      </a:r>
                      <a:r>
                        <a:rPr lang="en-US" sz="2000" dirty="0" err="1" smtClean="0">
                          <a:solidFill>
                            <a:srgbClr val="FFC000"/>
                          </a:solidFill>
                          <a:latin typeface="Trebuchet MS" pitchFamily="34" charset="0"/>
                        </a:rPr>
                        <a:t>golpe</a:t>
                      </a:r>
                      <a:r>
                        <a:rPr lang="en-US" sz="2000" dirty="0" smtClean="0">
                          <a:solidFill>
                            <a:srgbClr val="FFC000"/>
                          </a:solidFill>
                          <a:latin typeface="Trebuchet MS" pitchFamily="34" charset="0"/>
                        </a:rPr>
                        <a:t> de </a:t>
                      </a:r>
                      <a:r>
                        <a:rPr lang="en-US" sz="2000" dirty="0" err="1" smtClean="0">
                          <a:solidFill>
                            <a:srgbClr val="FFC000"/>
                          </a:solidFill>
                          <a:latin typeface="Trebuchet MS" pitchFamily="34" charset="0"/>
                        </a:rPr>
                        <a:t>calor</a:t>
                      </a:r>
                      <a:endParaRPr lang="en-US" sz="2000" dirty="0" smtClean="0">
                        <a:solidFill>
                          <a:srgbClr val="FFC000"/>
                        </a:solidFill>
                        <a:latin typeface="Trebuchet MS" pitchFamily="34" charset="0"/>
                      </a:endParaRPr>
                    </a:p>
                    <a:p>
                      <a:endParaRPr lang="en-US" sz="2000" dirty="0" smtClean="0">
                        <a:latin typeface="Trebuchet MS" pitchFamily="34" charset="0"/>
                      </a:endParaRPr>
                    </a:p>
                    <a:p>
                      <a:pPr marL="177800" indent="-177800">
                        <a:buFont typeface="Arial" pitchFamily="34" charset="0"/>
                        <a:buChar char="•"/>
                      </a:pPr>
                      <a:r>
                        <a:rPr lang="en-US" sz="2000" dirty="0" err="1" smtClean="0">
                          <a:latin typeface="Trebuchet MS" pitchFamily="34" charset="0"/>
                        </a:rPr>
                        <a:t>Podría</a:t>
                      </a:r>
                      <a:r>
                        <a:rPr lang="en-US" sz="2000" baseline="0" dirty="0" smtClean="0">
                          <a:latin typeface="Trebuchet MS" pitchFamily="34" charset="0"/>
                        </a:rPr>
                        <a:t> estar confundido, incapaz de </a:t>
                      </a:r>
                      <a:r>
                        <a:rPr lang="en-US" sz="2000" baseline="0" dirty="0" err="1" smtClean="0">
                          <a:latin typeface="Trebuchet MS" pitchFamily="34" charset="0"/>
                        </a:rPr>
                        <a:t>pensar</a:t>
                      </a:r>
                      <a:r>
                        <a:rPr lang="en-US" sz="2000" baseline="0" dirty="0" smtClean="0">
                          <a:latin typeface="Trebuchet MS" pitchFamily="34" charset="0"/>
                        </a:rPr>
                        <a:t> claramente, desmayarse o </a:t>
                      </a:r>
                      <a:r>
                        <a:rPr lang="en-US" sz="2000" baseline="0" dirty="0" err="1" smtClean="0">
                          <a:latin typeface="Trebuchet MS" pitchFamily="34" charset="0"/>
                        </a:rPr>
                        <a:t>desplomarse</a:t>
                      </a:r>
                      <a:endParaRPr lang="en-US" sz="2000" baseline="0" dirty="0" smtClean="0">
                        <a:latin typeface="Trebuchet MS" pitchFamily="34" charset="0"/>
                      </a:endParaRPr>
                    </a:p>
                    <a:p>
                      <a:pPr marL="177800" indent="-177800">
                        <a:buFont typeface="Arial" pitchFamily="34" charset="0"/>
                        <a:buChar char="•"/>
                      </a:pPr>
                      <a:r>
                        <a:rPr lang="en-US" sz="2000" baseline="0" dirty="0" smtClean="0">
                          <a:latin typeface="Trebuchet MS" pitchFamily="34" charset="0"/>
                        </a:rPr>
                        <a:t> Podría tener ataques (convulsiones)</a:t>
                      </a:r>
                    </a:p>
                    <a:p>
                      <a:pPr>
                        <a:buFont typeface="Arial" pitchFamily="34" charset="0"/>
                        <a:buChar char="•"/>
                      </a:pPr>
                      <a:r>
                        <a:rPr lang="en-US" sz="2000" baseline="0" dirty="0" smtClean="0">
                          <a:latin typeface="Trebuchet MS" pitchFamily="34" charset="0"/>
                        </a:rPr>
                        <a:t> Podría dejar de sudar</a:t>
                      </a:r>
                      <a:endParaRPr lang="en-US" sz="2000" dirty="0">
                        <a:latin typeface="Trebuchet MS" pitchFamily="34" charset="0"/>
                      </a:endParaRPr>
                    </a:p>
                  </a:txBody>
                  <a:tcPr/>
                </a:tc>
              </a:tr>
              <a:tr h="960120">
                <a:tc>
                  <a:txBody>
                    <a:bodyPr/>
                    <a:lstStyle/>
                    <a:p>
                      <a:endParaRPr lang="en-US" dirty="0"/>
                    </a:p>
                  </a:txBody>
                  <a:tcPr/>
                </a:tc>
                <a:tc>
                  <a:txBody>
                    <a:bodyPr/>
                    <a:lstStyle/>
                    <a:p>
                      <a:pPr>
                        <a:buFont typeface="Arial" pitchFamily="34" charset="0"/>
                        <a:buChar char="•"/>
                      </a:pPr>
                      <a:endParaRPr lang="en-US" sz="2000" dirty="0">
                        <a:latin typeface="Trebuchet MS" pitchFamily="34" charset="0"/>
                      </a:endParaRPr>
                    </a:p>
                  </a:txBody>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28600"/>
            <a:ext cx="8077200" cy="1143000"/>
          </a:xfrm>
        </p:spPr>
        <p:txBody>
          <a:bodyPr lIns="92066" tIns="46034" rIns="92066" bIns="46034">
            <a:normAutofit fontScale="90000"/>
          </a:bodyPr>
          <a:lstStyle/>
          <a:p>
            <a:pPr fontAlgn="auto">
              <a:lnSpc>
                <a:spcPct val="90000"/>
              </a:lnSpc>
              <a:spcAft>
                <a:spcPts val="0"/>
              </a:spcAft>
              <a:defRPr/>
            </a:pPr>
            <a:r>
              <a:rPr lang="en-US" sz="3200" dirty="0" smtClean="0">
                <a:solidFill>
                  <a:srgbClr val="093678"/>
                </a:solidFill>
              </a:rPr>
              <a:t>Procedimientos de </a:t>
            </a:r>
            <a:r>
              <a:rPr lang="en-US" sz="3200" dirty="0" err="1" smtClean="0">
                <a:solidFill>
                  <a:srgbClr val="093678"/>
                </a:solidFill>
              </a:rPr>
              <a:t>primeros</a:t>
            </a:r>
            <a:r>
              <a:rPr lang="en-US" sz="3200" dirty="0" smtClean="0">
                <a:solidFill>
                  <a:srgbClr val="093678"/>
                </a:solidFill>
              </a:rPr>
              <a:t> </a:t>
            </a:r>
            <a:r>
              <a:rPr lang="en-US" sz="3200" dirty="0" err="1" smtClean="0">
                <a:solidFill>
                  <a:srgbClr val="093678"/>
                </a:solidFill>
              </a:rPr>
              <a:t>auxilios</a:t>
            </a:r>
            <a:r>
              <a:rPr lang="en-US" sz="3200" dirty="0" smtClean="0">
                <a:solidFill>
                  <a:srgbClr val="093678"/>
                </a:solidFill>
              </a:rPr>
              <a:t> </a:t>
            </a:r>
            <a:r>
              <a:rPr lang="en-US" sz="3200" dirty="0" err="1" smtClean="0">
                <a:solidFill>
                  <a:srgbClr val="093678"/>
                </a:solidFill>
              </a:rPr>
              <a:t>generales</a:t>
            </a:r>
            <a:r>
              <a:rPr lang="en-US" sz="3200" dirty="0" smtClean="0">
                <a:solidFill>
                  <a:srgbClr val="093678"/>
                </a:solidFill>
              </a:rPr>
              <a:t> </a:t>
            </a:r>
            <a:br>
              <a:rPr lang="en-US" sz="3200" dirty="0" smtClean="0">
                <a:solidFill>
                  <a:srgbClr val="093678"/>
                </a:solidFill>
              </a:rPr>
            </a:br>
            <a:r>
              <a:rPr lang="en-US" sz="3200" dirty="0" smtClean="0">
                <a:solidFill>
                  <a:srgbClr val="093678"/>
                </a:solidFill>
              </a:rPr>
              <a:t>para la </a:t>
            </a:r>
            <a:r>
              <a:rPr lang="en-US" sz="3200" dirty="0" err="1" smtClean="0">
                <a:solidFill>
                  <a:srgbClr val="093678"/>
                </a:solidFill>
              </a:rPr>
              <a:t>enfermedad</a:t>
            </a:r>
            <a:r>
              <a:rPr lang="en-US" sz="3200" dirty="0" smtClean="0">
                <a:solidFill>
                  <a:srgbClr val="093678"/>
                </a:solidFill>
              </a:rPr>
              <a:t> </a:t>
            </a:r>
            <a:r>
              <a:rPr lang="en-US" sz="3200" dirty="0" err="1" smtClean="0">
                <a:solidFill>
                  <a:srgbClr val="093678"/>
                </a:solidFill>
              </a:rPr>
              <a:t>por</a:t>
            </a:r>
            <a:r>
              <a:rPr lang="en-US" sz="3200" dirty="0" smtClean="0">
                <a:solidFill>
                  <a:srgbClr val="093678"/>
                </a:solidFill>
              </a:rPr>
              <a:t> </a:t>
            </a:r>
            <a:r>
              <a:rPr lang="en-US" sz="3200" dirty="0" err="1" smtClean="0">
                <a:solidFill>
                  <a:srgbClr val="093678"/>
                </a:solidFill>
              </a:rPr>
              <a:t>calor</a:t>
            </a:r>
            <a:endParaRPr lang="en-US" sz="3200" dirty="0" smtClean="0">
              <a:solidFill>
                <a:srgbClr val="093678"/>
              </a:solidFill>
            </a:endParaRPr>
          </a:p>
        </p:txBody>
      </p:sp>
      <p:sp>
        <p:nvSpPr>
          <p:cNvPr id="7171" name="Rectangle 3"/>
          <p:cNvSpPr>
            <a:spLocks noGrp="1" noChangeArrowheads="1"/>
          </p:cNvSpPr>
          <p:nvPr>
            <p:ph idx="1"/>
          </p:nvPr>
        </p:nvSpPr>
        <p:spPr>
          <a:xfrm>
            <a:off x="304800" y="1600200"/>
            <a:ext cx="8763000" cy="4343400"/>
          </a:xfrm>
        </p:spPr>
        <p:txBody>
          <a:bodyPr lIns="92066" tIns="46034" rIns="92066" bIns="46034">
            <a:normAutofit fontScale="92500" lnSpcReduction="20000"/>
          </a:bodyPr>
          <a:lstStyle/>
          <a:p>
            <a:pPr indent="0" fontAlgn="auto">
              <a:lnSpc>
                <a:spcPct val="120000"/>
              </a:lnSpc>
              <a:spcBef>
                <a:spcPts val="0"/>
              </a:spcBef>
              <a:defRPr/>
            </a:pPr>
            <a:r>
              <a:rPr lang="en-US" sz="2400" b="0" i="1" dirty="0" smtClean="0">
                <a:solidFill>
                  <a:srgbClr val="093678"/>
                </a:solidFill>
              </a:rPr>
              <a:t>¿Qué si alguien aparenta estar sufriendo de enfermedad por calor?</a:t>
            </a:r>
          </a:p>
          <a:p>
            <a:pPr indent="0" fontAlgn="auto">
              <a:lnSpc>
                <a:spcPct val="120000"/>
              </a:lnSpc>
              <a:spcBef>
                <a:spcPts val="0"/>
              </a:spcBef>
              <a:defRPr/>
            </a:pPr>
            <a:endParaRPr lang="en-US" sz="2400" dirty="0" smtClean="0">
              <a:solidFill>
                <a:srgbClr val="093678"/>
              </a:solidFill>
            </a:endParaRPr>
          </a:p>
          <a:p>
            <a:pPr marL="342900" fontAlgn="auto">
              <a:lnSpc>
                <a:spcPct val="120000"/>
              </a:lnSpc>
              <a:spcBef>
                <a:spcPts val="0"/>
              </a:spcBef>
              <a:buFont typeface="Arial" pitchFamily="34" charset="0"/>
              <a:buChar char="•"/>
              <a:defRPr/>
            </a:pPr>
            <a:r>
              <a:rPr lang="en-US" sz="2200" b="0" dirty="0" err="1" smtClean="0">
                <a:solidFill>
                  <a:srgbClr val="093678"/>
                </a:solidFill>
              </a:rPr>
              <a:t>Llame</a:t>
            </a:r>
            <a:r>
              <a:rPr lang="en-US" sz="2200" b="0" dirty="0" smtClean="0">
                <a:solidFill>
                  <a:srgbClr val="093678"/>
                </a:solidFill>
              </a:rPr>
              <a:t> a su supervisor y quédese con la persona hasta que llegue asistencia</a:t>
            </a:r>
          </a:p>
          <a:p>
            <a:pPr marL="342900" fontAlgn="auto">
              <a:lnSpc>
                <a:spcPct val="120000"/>
              </a:lnSpc>
              <a:spcBef>
                <a:spcPts val="0"/>
              </a:spcBef>
              <a:buFont typeface="Arial" pitchFamily="34" charset="0"/>
              <a:buChar char="•"/>
              <a:defRPr/>
            </a:pPr>
            <a:r>
              <a:rPr lang="en-US" sz="2200" b="0" dirty="0" err="1" smtClean="0">
                <a:solidFill>
                  <a:srgbClr val="093678"/>
                </a:solidFill>
              </a:rPr>
              <a:t>Mueva</a:t>
            </a:r>
            <a:r>
              <a:rPr lang="en-US" sz="2200" b="0" dirty="0" smtClean="0">
                <a:solidFill>
                  <a:srgbClr val="093678"/>
                </a:solidFill>
              </a:rPr>
              <a:t> la persona a un área más fresca, sombreada </a:t>
            </a:r>
            <a:r>
              <a:rPr lang="en-US" sz="2200" b="0" i="1" dirty="0" smtClean="0">
                <a:solidFill>
                  <a:srgbClr val="093678"/>
                </a:solidFill>
              </a:rPr>
              <a:t>(lejos de los vapores SPF)</a:t>
            </a:r>
          </a:p>
          <a:p>
            <a:pPr marL="342900" fontAlgn="auto">
              <a:lnSpc>
                <a:spcPct val="120000"/>
              </a:lnSpc>
              <a:spcBef>
                <a:spcPts val="0"/>
              </a:spcBef>
              <a:buFont typeface="Arial" pitchFamily="34" charset="0"/>
              <a:buChar char="•"/>
              <a:defRPr/>
            </a:pPr>
            <a:r>
              <a:rPr lang="en-US" sz="2200" b="0" dirty="0" smtClean="0">
                <a:solidFill>
                  <a:srgbClr val="093678"/>
                </a:solidFill>
              </a:rPr>
              <a:t> Remueva el equipo de protección personal (EPP), incluido el respirador</a:t>
            </a:r>
          </a:p>
          <a:p>
            <a:pPr marL="342900" fontAlgn="auto">
              <a:lnSpc>
                <a:spcPct val="120000"/>
              </a:lnSpc>
              <a:spcBef>
                <a:spcPts val="0"/>
              </a:spcBef>
              <a:buFont typeface="Arial" pitchFamily="34" charset="0"/>
              <a:buChar char="•"/>
              <a:defRPr/>
            </a:pPr>
            <a:r>
              <a:rPr lang="en-US" sz="2200" b="0" dirty="0" smtClean="0">
                <a:solidFill>
                  <a:srgbClr val="093678"/>
                </a:solidFill>
              </a:rPr>
              <a:t> Abanique y rocíe a la persona con agua, aplique bolsas de hielo/toallas</a:t>
            </a:r>
          </a:p>
          <a:p>
            <a:pPr marL="342900" fontAlgn="auto">
              <a:lnSpc>
                <a:spcPct val="120000"/>
              </a:lnSpc>
              <a:spcBef>
                <a:spcPts val="0"/>
              </a:spcBef>
              <a:buFont typeface="Arial" pitchFamily="34" charset="0"/>
              <a:buChar char="•"/>
              <a:defRPr/>
            </a:pPr>
            <a:r>
              <a:rPr lang="en-US" sz="2200" b="0" dirty="0" smtClean="0">
                <a:solidFill>
                  <a:srgbClr val="093678"/>
                </a:solidFill>
              </a:rPr>
              <a:t> Provea agua fresca para beber, si la persona está consciente</a:t>
            </a:r>
          </a:p>
          <a:p>
            <a:pPr indent="0" fontAlgn="auto">
              <a:lnSpc>
                <a:spcPct val="120000"/>
              </a:lnSpc>
              <a:spcBef>
                <a:spcPts val="0"/>
              </a:spcBef>
              <a:defRPr/>
            </a:pPr>
            <a:endParaRPr lang="en-US" sz="2000" b="0" dirty="0" smtClean="0">
              <a:solidFill>
                <a:srgbClr val="093678"/>
              </a:solidFill>
            </a:endParaRPr>
          </a:p>
          <a:p>
            <a:pPr indent="0" fontAlgn="auto">
              <a:lnSpc>
                <a:spcPct val="120000"/>
              </a:lnSpc>
              <a:spcBef>
                <a:spcPts val="0"/>
              </a:spcBef>
              <a:defRPr/>
            </a:pPr>
            <a:r>
              <a:rPr lang="en-US" sz="2400" dirty="0" smtClean="0">
                <a:solidFill>
                  <a:srgbClr val="093678"/>
                </a:solidFill>
              </a:rPr>
              <a:t>Si la persona no está alerta o parece estar confundida, esto podría ser un golpe de calor. LLAME AL 911 DE INMEDIATO y aplique hielo.</a:t>
            </a:r>
          </a:p>
          <a:p>
            <a:pPr indent="0" fontAlgn="auto">
              <a:lnSpc>
                <a:spcPct val="120000"/>
              </a:lnSpc>
              <a:spcBef>
                <a:spcPts val="0"/>
              </a:spcBef>
              <a:buFont typeface="Arial" pitchFamily="34" charset="0"/>
              <a:buChar char="•"/>
              <a:defRPr/>
            </a:pPr>
            <a:endParaRPr lang="en-US" sz="2400" b="0" dirty="0" smtClean="0"/>
          </a:p>
          <a:p>
            <a:pPr indent="0" fontAlgn="auto">
              <a:lnSpc>
                <a:spcPct val="120000"/>
              </a:lnSpc>
              <a:spcBef>
                <a:spcPts val="0"/>
              </a:spcBef>
              <a:defRPr/>
            </a:pPr>
            <a:endParaRPr lang="en-US" sz="2000" b="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0"/>
            <a:ext cx="8077200" cy="1143000"/>
          </a:xfrm>
        </p:spPr>
        <p:txBody>
          <a:bodyPr lIns="92066" tIns="46034" rIns="92066" bIns="46034">
            <a:normAutofit/>
          </a:bodyPr>
          <a:lstStyle/>
          <a:p>
            <a:pPr fontAlgn="auto">
              <a:lnSpc>
                <a:spcPct val="90000"/>
              </a:lnSpc>
              <a:spcAft>
                <a:spcPts val="0"/>
              </a:spcAft>
              <a:defRPr/>
            </a:pPr>
            <a:r>
              <a:rPr lang="en-US" sz="3200" dirty="0" smtClean="0">
                <a:solidFill>
                  <a:srgbClr val="093678"/>
                </a:solidFill>
              </a:rPr>
              <a:t>Información de OSHA: Estrés </a:t>
            </a:r>
            <a:r>
              <a:rPr lang="en-US" sz="3200" dirty="0" err="1" smtClean="0">
                <a:solidFill>
                  <a:srgbClr val="093678"/>
                </a:solidFill>
              </a:rPr>
              <a:t>por</a:t>
            </a:r>
            <a:r>
              <a:rPr lang="en-US" sz="3200" dirty="0" smtClean="0">
                <a:solidFill>
                  <a:srgbClr val="093678"/>
                </a:solidFill>
              </a:rPr>
              <a:t> </a:t>
            </a:r>
            <a:r>
              <a:rPr lang="en-US" sz="3200" dirty="0" err="1" smtClean="0">
                <a:solidFill>
                  <a:srgbClr val="093678"/>
                </a:solidFill>
              </a:rPr>
              <a:t>calor</a:t>
            </a:r>
            <a:endParaRPr lang="en-US" sz="3200" dirty="0" smtClean="0">
              <a:solidFill>
                <a:srgbClr val="093678"/>
              </a:solidFill>
            </a:endParaRPr>
          </a:p>
        </p:txBody>
      </p:sp>
      <p:sp>
        <p:nvSpPr>
          <p:cNvPr id="7171" name="Rectangle 3"/>
          <p:cNvSpPr>
            <a:spLocks noGrp="1" noChangeArrowheads="1"/>
          </p:cNvSpPr>
          <p:nvPr>
            <p:ph idx="1"/>
          </p:nvPr>
        </p:nvSpPr>
        <p:spPr>
          <a:xfrm>
            <a:off x="381000" y="1600200"/>
            <a:ext cx="8534400" cy="4343400"/>
          </a:xfrm>
        </p:spPr>
        <p:txBody>
          <a:bodyPr lIns="92066" tIns="46034" rIns="92066" bIns="46034">
            <a:normAutofit/>
          </a:bodyPr>
          <a:lstStyle/>
          <a:p>
            <a:pPr indent="0" fontAlgn="auto">
              <a:lnSpc>
                <a:spcPct val="120000"/>
              </a:lnSpc>
              <a:spcBef>
                <a:spcPts val="0"/>
              </a:spcBef>
              <a:defRPr/>
            </a:pPr>
            <a:endParaRPr lang="en-US" sz="2400" dirty="0" smtClean="0"/>
          </a:p>
          <a:p>
            <a:pPr indent="0" fontAlgn="auto">
              <a:lnSpc>
                <a:spcPct val="120000"/>
              </a:lnSpc>
              <a:spcBef>
                <a:spcPts val="0"/>
              </a:spcBef>
              <a:buFont typeface="Arial" pitchFamily="34" charset="0"/>
              <a:buChar char="•"/>
              <a:defRPr/>
            </a:pPr>
            <a:endParaRPr lang="en-US" sz="2400" b="0" dirty="0" smtClean="0"/>
          </a:p>
          <a:p>
            <a:pPr indent="0" fontAlgn="auto">
              <a:lnSpc>
                <a:spcPct val="120000"/>
              </a:lnSpc>
              <a:spcBef>
                <a:spcPts val="0"/>
              </a:spcBef>
              <a:defRPr/>
            </a:pPr>
            <a:endParaRPr lang="en-US" sz="2000" b="0" dirty="0" smtClean="0"/>
          </a:p>
        </p:txBody>
      </p:sp>
      <p:sp>
        <p:nvSpPr>
          <p:cNvPr id="5" name="Rectangle 3"/>
          <p:cNvSpPr txBox="1">
            <a:spLocks noChangeArrowheads="1"/>
          </p:cNvSpPr>
          <p:nvPr/>
        </p:nvSpPr>
        <p:spPr>
          <a:xfrm>
            <a:off x="533400" y="1752600"/>
            <a:ext cx="8610600" cy="4343400"/>
          </a:xfrm>
          <a:prstGeom prst="rect">
            <a:avLst/>
          </a:prstGeom>
        </p:spPr>
        <p:txBody>
          <a:bodyPr lIns="92066" tIns="46034" rIns="92066" bIns="46034" anchor="t">
            <a:normAutofit fontScale="77500" lnSpcReduction="20000"/>
          </a:bodyPr>
          <a:lstStyle/>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600" b="1" noProof="0" dirty="0" smtClean="0">
                <a:solidFill>
                  <a:srgbClr val="093678"/>
                </a:solidFill>
                <a:latin typeface="Trebuchet MS"/>
                <a:cs typeface="Trebuchet MS"/>
              </a:rPr>
              <a:t>OSHA actualmente no cuenta</a:t>
            </a:r>
            <a:r>
              <a:rPr lang="en-US" sz="2600" b="1" dirty="0" smtClean="0">
                <a:solidFill>
                  <a:srgbClr val="093678"/>
                </a:solidFill>
                <a:latin typeface="Trebuchet MS"/>
                <a:cs typeface="Trebuchet MS"/>
              </a:rPr>
              <a:t> con un estándar específico o una </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600" b="1" dirty="0" smtClean="0">
                <a:solidFill>
                  <a:srgbClr val="093678"/>
                </a:solidFill>
                <a:latin typeface="Trebuchet MS"/>
                <a:cs typeface="Trebuchet MS"/>
              </a:rPr>
              <a:t>regulación sobre el estrés por calor en el lugar de trabajo.</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endParaRPr kumimoji="0" lang="en-US" sz="2400" b="0" u="none" strike="noStrike" kern="1200" cap="none" spc="0" normalizeH="0" baseline="0" noProof="0" dirty="0" smtClean="0">
              <a:ln>
                <a:noFill/>
              </a:ln>
              <a:solidFill>
                <a:srgbClr val="093678"/>
              </a:solidFill>
              <a:effectLst/>
              <a:uLnTx/>
              <a:uFillTx/>
              <a:latin typeface="Trebuchet MS"/>
              <a:ea typeface="+mn-ea"/>
              <a:cs typeface="Trebuchet MS"/>
            </a:endParaRP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600" dirty="0" smtClean="0">
                <a:solidFill>
                  <a:srgbClr val="093678"/>
                </a:solidFill>
                <a:latin typeface="Trebuchet MS"/>
                <a:cs typeface="Trebuchet MS"/>
              </a:rPr>
              <a:t>Sin embargo, OSHA provee una carta de interpretación de los estándares: </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400" dirty="0" smtClean="0">
                <a:solidFill>
                  <a:srgbClr val="093678"/>
                </a:solidFill>
                <a:latin typeface="Trebuchet MS"/>
                <a:cs typeface="Trebuchet MS"/>
              </a:rPr>
              <a:t>“</a:t>
            </a:r>
            <a:r>
              <a:rPr lang="en-US" sz="2400" i="1" dirty="0" smtClean="0">
                <a:solidFill>
                  <a:srgbClr val="093678"/>
                </a:solidFill>
                <a:latin typeface="Trebuchet MS"/>
                <a:cs typeface="Trebuchet MS"/>
              </a:rPr>
              <a:t>Métodos aceptables para reducir el peligro de estrés por calor en el lugar de trabajo</a:t>
            </a:r>
            <a:r>
              <a:rPr lang="en-US" sz="2400" dirty="0" smtClean="0">
                <a:solidFill>
                  <a:srgbClr val="093678"/>
                </a:solidFill>
                <a:latin typeface="Trebuchet MS"/>
                <a:cs typeface="Trebuchet MS"/>
              </a:rPr>
              <a:t>.”</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100" i="1" dirty="0" smtClean="0">
                <a:solidFill>
                  <a:srgbClr val="093678"/>
                </a:solidFill>
                <a:latin typeface="Trebuchet MS"/>
                <a:cs typeface="Trebuchet MS"/>
              </a:rPr>
              <a:t> (17 de octubre de 2001) </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endParaRPr lang="en-US" sz="2400" dirty="0" smtClean="0">
              <a:solidFill>
                <a:srgbClr val="093678"/>
              </a:solidFill>
              <a:latin typeface="Trebuchet MS"/>
              <a:cs typeface="Trebuchet MS"/>
            </a:endParaRP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600" dirty="0" smtClean="0">
                <a:solidFill>
                  <a:srgbClr val="093678"/>
                </a:solidFill>
                <a:latin typeface="Trebuchet MS"/>
                <a:cs typeface="Trebuchet MS"/>
              </a:rPr>
              <a:t>También ofrece muchos recursos útiles, como la </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600" dirty="0" smtClean="0">
                <a:solidFill>
                  <a:srgbClr val="093678"/>
                </a:solidFill>
                <a:latin typeface="Trebuchet MS"/>
                <a:cs typeface="Trebuchet MS"/>
              </a:rPr>
              <a:t>QuickCard </a:t>
            </a:r>
            <a:r>
              <a:rPr lang="en-US" sz="2400" dirty="0" smtClean="0">
                <a:solidFill>
                  <a:srgbClr val="093678"/>
                </a:solidFill>
                <a:latin typeface="Trebuchet MS"/>
                <a:cs typeface="Trebuchet MS"/>
              </a:rPr>
              <a:t>“</a:t>
            </a:r>
            <a:r>
              <a:rPr lang="en-US" sz="2400" i="1" dirty="0" smtClean="0">
                <a:solidFill>
                  <a:srgbClr val="093678"/>
                </a:solidFill>
                <a:latin typeface="Trebuchet MS"/>
                <a:cs typeface="Trebuchet MS"/>
              </a:rPr>
              <a:t>Proteger a los Trabajadores del Estrés por Calor</a:t>
            </a:r>
            <a:r>
              <a:rPr lang="en-US" sz="2400" dirty="0" smtClean="0">
                <a:solidFill>
                  <a:srgbClr val="093678"/>
                </a:solidFill>
                <a:latin typeface="Trebuchet MS"/>
                <a:cs typeface="Trebuchet MS"/>
              </a:rPr>
              <a:t>” de OSHA. </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endParaRPr lang="en-US" sz="2400" dirty="0" smtClean="0">
              <a:solidFill>
                <a:srgbClr val="093678"/>
              </a:solidFill>
              <a:latin typeface="Trebuchet MS"/>
              <a:cs typeface="Trebuchet MS"/>
            </a:endParaRP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600" b="1" dirty="0" smtClean="0">
                <a:solidFill>
                  <a:srgbClr val="093678"/>
                </a:solidFill>
                <a:latin typeface="Trebuchet MS"/>
                <a:cs typeface="Trebuchet MS"/>
              </a:rPr>
              <a:t>Para obtener estos recursos y más información, visite:</a:t>
            </a:r>
          </a:p>
          <a:p>
            <a:pPr lvl="0" defTabSz="457200" fontAlgn="auto">
              <a:lnSpc>
                <a:spcPct val="120000"/>
              </a:lnSpc>
              <a:spcBef>
                <a:spcPts val="0"/>
              </a:spcBef>
              <a:spcAft>
                <a:spcPts val="0"/>
              </a:spcAft>
              <a:defRPr/>
            </a:pPr>
            <a:r>
              <a:rPr lang="en-US" sz="2400" dirty="0" smtClean="0">
                <a:solidFill>
                  <a:srgbClr val="093678"/>
                </a:solidFill>
                <a:latin typeface="Trebuchet MS"/>
                <a:cs typeface="Trebuchet MS"/>
              </a:rPr>
              <a:t>http://www.osha.gov/SLTC/heatstress/index.html</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400" dirty="0" smtClean="0">
                <a:solidFill>
                  <a:srgbClr val="254061"/>
                </a:solidFill>
                <a:latin typeface="Trebuchet MS"/>
                <a:cs typeface="Trebuchet MS"/>
              </a:rPr>
              <a:t> </a:t>
            </a:r>
            <a:endParaRPr kumimoji="0" lang="en-US" sz="2400" b="0" u="none" strike="noStrike" kern="1200" cap="none" spc="0" normalizeH="0" baseline="0" noProof="0" dirty="0" smtClean="0">
              <a:ln>
                <a:noFill/>
              </a:ln>
              <a:solidFill>
                <a:srgbClr val="254061"/>
              </a:solidFill>
              <a:effectLst/>
              <a:uLnTx/>
              <a:uFillTx/>
              <a:latin typeface="Trebuchet MS"/>
              <a:ea typeface="+mn-ea"/>
              <a:cs typeface="Trebuchet MS"/>
            </a:endParaRP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rgbClr val="254061"/>
              </a:solidFill>
              <a:effectLst/>
              <a:uLnTx/>
              <a:uFillTx/>
              <a:latin typeface="Trebuchet MS"/>
              <a:ea typeface="+mn-ea"/>
              <a:cs typeface="Trebuchet MS"/>
            </a:endParaRPr>
          </a:p>
          <a:p>
            <a:pPr marL="0" marR="0" lvl="0" indent="0" algn="l" defTabSz="457200" rtl="0" eaLnBrk="1" fontAlgn="auto" latinLnBrk="0" hangingPunct="1">
              <a:lnSpc>
                <a:spcPct val="12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254061"/>
              </a:solidFill>
              <a:effectLst/>
              <a:uLnTx/>
              <a:uFillTx/>
              <a:latin typeface="Trebuchet MS"/>
              <a:ea typeface="+mn-ea"/>
              <a:cs typeface="Trebuchet MS"/>
            </a:endParaRP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endParaRPr kumimoji="0" lang="en-US" sz="2000" b="0" i="0" u="none" strike="noStrike" kern="1200" cap="none" spc="0" normalizeH="0" baseline="0" noProof="0" dirty="0" smtClean="0">
              <a:ln>
                <a:noFill/>
              </a:ln>
              <a:solidFill>
                <a:srgbClr val="254061"/>
              </a:solidFill>
              <a:effectLst/>
              <a:uLnTx/>
              <a:uFillTx/>
              <a:latin typeface="Trebuchet MS"/>
              <a:ea typeface="+mn-ea"/>
              <a:cs typeface="Trebuchet M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fontAlgn="auto">
              <a:spcAft>
                <a:spcPts val="0"/>
              </a:spcAft>
              <a:defRPr/>
            </a:pPr>
            <a:r>
              <a:rPr lang="en-US" dirty="0" smtClean="0"/>
              <a:t>Unidad 14 Resumen</a:t>
            </a:r>
          </a:p>
        </p:txBody>
      </p:sp>
      <p:sp>
        <p:nvSpPr>
          <p:cNvPr id="15363" name="Content Placeholder 2"/>
          <p:cNvSpPr>
            <a:spLocks noGrp="1"/>
          </p:cNvSpPr>
          <p:nvPr>
            <p:ph idx="1"/>
          </p:nvPr>
        </p:nvSpPr>
        <p:spPr/>
        <p:txBody>
          <a:bodyPr>
            <a:normAutofit/>
          </a:bodyPr>
          <a:lstStyle/>
          <a:p>
            <a:pPr indent="0" defTabSz="966788" fontAlgn="auto">
              <a:spcBef>
                <a:spcPts val="600"/>
              </a:spcBef>
              <a:spcAft>
                <a:spcPts val="600"/>
              </a:spcAft>
              <a:buFont typeface="Wingdings" pitchFamily="2" charset="2"/>
              <a:buNone/>
              <a:defRPr/>
            </a:pPr>
            <a:r>
              <a:rPr lang="en-US" sz="2800" b="0" dirty="0" smtClean="0">
                <a:solidFill>
                  <a:srgbClr val="093678"/>
                </a:solidFill>
              </a:rPr>
              <a:t>En esta unidad, usted aprendió sobre:</a:t>
            </a:r>
          </a:p>
          <a:p>
            <a:pPr indent="0" defTabSz="966788" fontAlgn="auto">
              <a:spcBef>
                <a:spcPts val="600"/>
              </a:spcBef>
              <a:spcAft>
                <a:spcPts val="600"/>
              </a:spcAft>
              <a:buFont typeface="Wingdings" pitchFamily="2" charset="2"/>
              <a:buNone/>
              <a:defRPr/>
            </a:pPr>
            <a:endParaRPr lang="en-US" sz="2800" b="0" dirty="0" smtClean="0">
              <a:solidFill>
                <a:srgbClr val="093678"/>
              </a:solidFill>
            </a:endParaRPr>
          </a:p>
          <a:p>
            <a:pPr marL="457200" indent="-457200" eaLnBrk="0" hangingPunct="0">
              <a:spcBef>
                <a:spcPts val="600"/>
              </a:spcBef>
              <a:buFont typeface="Arial" pitchFamily="34" charset="0"/>
              <a:buChar char="•"/>
              <a:defRPr/>
            </a:pPr>
            <a:r>
              <a:rPr lang="en-US" sz="2800" b="0" dirty="0" smtClean="0">
                <a:solidFill>
                  <a:srgbClr val="093678"/>
                </a:solidFill>
                <a:latin typeface="Trebuchet MS" pitchFamily="34" charset="0"/>
              </a:rPr>
              <a:t>Trabajar en espacios confinados</a:t>
            </a:r>
          </a:p>
          <a:p>
            <a:pPr marL="457200" indent="-457200" eaLnBrk="0" hangingPunct="0">
              <a:spcBef>
                <a:spcPts val="600"/>
              </a:spcBef>
              <a:buFont typeface="Arial" pitchFamily="34" charset="0"/>
              <a:buChar char="•"/>
              <a:defRPr/>
            </a:pPr>
            <a:r>
              <a:rPr lang="en-US" sz="2800" b="0" dirty="0" smtClean="0">
                <a:solidFill>
                  <a:srgbClr val="093678"/>
                </a:solidFill>
                <a:latin typeface="Trebuchet MS" pitchFamily="34" charset="0"/>
              </a:rPr>
              <a:t>Protegerse de deslices y caídas</a:t>
            </a:r>
          </a:p>
          <a:p>
            <a:pPr marL="457200" indent="-457200" eaLnBrk="0" hangingPunct="0">
              <a:spcBef>
                <a:spcPts val="600"/>
              </a:spcBef>
              <a:buFont typeface="Arial" pitchFamily="34" charset="0"/>
              <a:buChar char="•"/>
              <a:defRPr/>
            </a:pPr>
            <a:r>
              <a:rPr lang="en-US" sz="2800" b="0" dirty="0" smtClean="0">
                <a:solidFill>
                  <a:srgbClr val="093678"/>
                </a:solidFill>
                <a:latin typeface="Trebuchet MS" pitchFamily="34" charset="0"/>
              </a:rPr>
              <a:t>Evitar el estrés por temperatura </a:t>
            </a:r>
          </a:p>
          <a:p>
            <a:pPr indent="0" defTabSz="966788" fontAlgn="auto">
              <a:spcBef>
                <a:spcPts val="600"/>
              </a:spcBef>
              <a:spcAft>
                <a:spcPts val="600"/>
              </a:spcAft>
              <a:buFont typeface="Wingdings" pitchFamily="2" charset="2"/>
              <a:buNone/>
              <a:defRPr/>
            </a:pPr>
            <a:endParaRPr lang="en-US" sz="2400" dirty="0" smtClean="0">
              <a:solidFill>
                <a:srgbClr val="093678"/>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lIns="91599" tIns="45048" rIns="91599" bIns="45048"/>
          <a:lstStyle/>
          <a:p>
            <a:pPr defTabSz="966788" fontAlgn="auto">
              <a:spcAft>
                <a:spcPts val="0"/>
              </a:spcAft>
              <a:defRPr/>
            </a:pPr>
            <a:r>
              <a:rPr lang="en-US" dirty="0" smtClean="0"/>
              <a:t>Unidad 14 Repaso</a:t>
            </a:r>
          </a:p>
        </p:txBody>
      </p:sp>
      <p:graphicFrame>
        <p:nvGraphicFramePr>
          <p:cNvPr id="4" name="Diagram 3"/>
          <p:cNvGraphicFramePr/>
          <p:nvPr/>
        </p:nvGraphicFramePr>
        <p:xfrm>
          <a:off x="838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Unidad 14: P1 </a:t>
            </a:r>
            <a:r>
              <a:rPr lang="en-US" sz="2800" dirty="0" err="1" smtClean="0"/>
              <a:t>Revisión</a:t>
            </a:r>
            <a:endParaRPr lang="en-US" sz="2800" dirty="0" smtClean="0"/>
          </a:p>
        </p:txBody>
      </p:sp>
      <p:sp>
        <p:nvSpPr>
          <p:cNvPr id="19459" name="Content Placeholder 2"/>
          <p:cNvSpPr>
            <a:spLocks noGrp="1"/>
          </p:cNvSpPr>
          <p:nvPr>
            <p:ph idx="1"/>
          </p:nvPr>
        </p:nvSpPr>
        <p:spPr/>
        <p:txBody>
          <a:bodyPr>
            <a:normAutofit fontScale="92500" lnSpcReduction="10000"/>
          </a:bodyPr>
          <a:lstStyle/>
          <a:p>
            <a:pPr indent="0" fontAlgn="auto">
              <a:buFont typeface="Arial"/>
              <a:buNone/>
              <a:defRPr/>
            </a:pPr>
            <a:r>
              <a:rPr lang="en-US" sz="2000" dirty="0" smtClean="0"/>
              <a:t>Un desafío único de seguridad al </a:t>
            </a:r>
            <a:r>
              <a:rPr lang="en-US" sz="2000" dirty="0" err="1" smtClean="0"/>
              <a:t>aplicar</a:t>
            </a:r>
            <a:r>
              <a:rPr lang="en-US" sz="2000" dirty="0" smtClean="0"/>
              <a:t> </a:t>
            </a:r>
            <a:r>
              <a:rPr lang="en-US" sz="2000" dirty="0" err="1" smtClean="0"/>
              <a:t>una</a:t>
            </a:r>
            <a:r>
              <a:rPr lang="en-US" sz="2000" dirty="0" smtClean="0"/>
              <a:t> SPF de baja presión de dos componentes en un espacio confinado (por ejemplo, en un ático o semisótano) es ____________. </a:t>
            </a:r>
          </a:p>
          <a:p>
            <a:pPr marL="682625" indent="-682625" fontAlgn="auto">
              <a:buFontTx/>
              <a:buAutoNum type="alphaUcPeriod"/>
              <a:defRPr/>
            </a:pPr>
            <a:r>
              <a:rPr lang="en-US" sz="2000" dirty="0" smtClean="0"/>
              <a:t>los vapores SPF tal vez no se disipen tan rápidamente debido a que el movimiento de aire está limitado</a:t>
            </a:r>
            <a:r>
              <a:rPr lang="en-US" sz="2000" i="1" dirty="0" smtClean="0"/>
              <a:t> (el uso de ventiladores puede ayudar a alejar los vapores del aplicador) </a:t>
            </a:r>
            <a:endParaRPr lang="en-US" sz="2000" dirty="0" smtClean="0"/>
          </a:p>
          <a:p>
            <a:pPr marL="682625" indent="-682625" fontAlgn="auto">
              <a:buFontTx/>
              <a:buAutoNum type="alphaUcPeriod"/>
              <a:defRPr/>
            </a:pPr>
            <a:r>
              <a:rPr lang="en-US" sz="2000" dirty="0" smtClean="0"/>
              <a:t>la ventilación podría estar limitada </a:t>
            </a:r>
            <a:r>
              <a:rPr lang="en-US" sz="2000" i="1" dirty="0" smtClean="0"/>
              <a:t>(se requiere un EPP, incluido un respirador aprobado) </a:t>
            </a:r>
          </a:p>
          <a:p>
            <a:pPr marL="682625" indent="-682625" fontAlgn="auto">
              <a:buFontTx/>
              <a:buAutoNum type="alphaUcPeriod"/>
              <a:defRPr/>
            </a:pPr>
            <a:r>
              <a:rPr lang="en-US" sz="2000" dirty="0" smtClean="0"/>
              <a:t>los puntos de ingreso y egreso podrían estar más restringidos </a:t>
            </a:r>
            <a:r>
              <a:rPr lang="en-US" sz="2000" i="1" dirty="0" smtClean="0"/>
              <a:t>(es muy importante mantener estas áreas libres de equipos y residuos) </a:t>
            </a:r>
          </a:p>
          <a:p>
            <a:pPr marL="682625" indent="-682625" fontAlgn="auto">
              <a:buFontTx/>
              <a:buAutoNum type="alphaUcPeriod"/>
              <a:defRPr/>
            </a:pPr>
            <a:r>
              <a:rPr lang="en-US" sz="2000" dirty="0" smtClean="0"/>
              <a:t>todos los anteriores</a:t>
            </a:r>
          </a:p>
          <a:p>
            <a:pPr marL="463550" indent="-463550" fontAlgn="auto">
              <a:buFontTx/>
              <a:buAutoNum type="alphaUcPeriod"/>
              <a:defRPr/>
            </a:pPr>
            <a:endParaRPr lang="en-US" sz="2400" dirty="0" smtClean="0"/>
          </a:p>
          <a:p>
            <a:pPr marL="225425" indent="-225425" fontAlgn="auto">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a:t>This material was produced under grant number SH-22308-11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Tree>
    <p:extLst>
      <p:ext uri="{BB962C8B-B14F-4D97-AF65-F5344CB8AC3E}">
        <p14:creationId xmlns:p14="http://schemas.microsoft.com/office/powerpoint/2010/main" val="4014306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Unidad 14: P1 </a:t>
            </a:r>
            <a:r>
              <a:rPr lang="en-US" sz="2800" dirty="0" err="1" smtClean="0"/>
              <a:t>Revisión</a:t>
            </a:r>
            <a:endParaRPr lang="en-US" sz="2800" dirty="0" smtClean="0"/>
          </a:p>
        </p:txBody>
      </p:sp>
      <p:sp>
        <p:nvSpPr>
          <p:cNvPr id="19459" name="Content Placeholder 2"/>
          <p:cNvSpPr>
            <a:spLocks noGrp="1"/>
          </p:cNvSpPr>
          <p:nvPr>
            <p:ph idx="1"/>
          </p:nvPr>
        </p:nvSpPr>
        <p:spPr/>
        <p:txBody>
          <a:bodyPr>
            <a:normAutofit fontScale="92500" lnSpcReduction="10000"/>
          </a:bodyPr>
          <a:lstStyle/>
          <a:p>
            <a:pPr indent="0" fontAlgn="auto">
              <a:buFont typeface="Arial"/>
              <a:buNone/>
              <a:defRPr/>
            </a:pPr>
            <a:r>
              <a:rPr lang="en-US" sz="2000" dirty="0" smtClean="0"/>
              <a:t>Un desafío único de seguridad al </a:t>
            </a:r>
            <a:r>
              <a:rPr lang="en-US" sz="2000" dirty="0" err="1" smtClean="0"/>
              <a:t>aplicar</a:t>
            </a:r>
            <a:r>
              <a:rPr lang="en-US" sz="2000" dirty="0" smtClean="0"/>
              <a:t> </a:t>
            </a:r>
            <a:r>
              <a:rPr lang="en-US" sz="2000" dirty="0" err="1" smtClean="0"/>
              <a:t>una</a:t>
            </a:r>
            <a:r>
              <a:rPr lang="en-US" sz="2000" dirty="0" smtClean="0"/>
              <a:t> SPF de baja presión de dos componentes en un espacio confinado (por ejemplo, en un ático o semisótano) es ____________. </a:t>
            </a:r>
          </a:p>
          <a:p>
            <a:pPr marL="682625" indent="-682625" fontAlgn="auto">
              <a:buFontTx/>
              <a:buAutoNum type="alphaUcPeriod"/>
              <a:defRPr/>
            </a:pPr>
            <a:r>
              <a:rPr lang="en-US" sz="2000" dirty="0" smtClean="0">
                <a:solidFill>
                  <a:schemeClr val="bg1">
                    <a:lumMod val="50000"/>
                  </a:schemeClr>
                </a:solidFill>
              </a:rPr>
              <a:t>los vapores SPF tal vez no se disipen tan rápidamente debido a que el movimiento de aire está limitado</a:t>
            </a:r>
            <a:r>
              <a:rPr lang="en-US" sz="2000" i="1" dirty="0" smtClean="0">
                <a:solidFill>
                  <a:schemeClr val="bg1">
                    <a:lumMod val="50000"/>
                  </a:schemeClr>
                </a:solidFill>
              </a:rPr>
              <a:t> (el uso de ventiladores puede ayudar a alejar los vapores del aplicador) </a:t>
            </a:r>
            <a:endParaRPr lang="en-US" sz="2000" dirty="0" smtClean="0">
              <a:solidFill>
                <a:schemeClr val="bg1">
                  <a:lumMod val="50000"/>
                </a:schemeClr>
              </a:solidFill>
            </a:endParaRPr>
          </a:p>
          <a:p>
            <a:pPr marL="682625" indent="-682625" fontAlgn="auto">
              <a:buFontTx/>
              <a:buAutoNum type="alphaUcPeriod"/>
              <a:defRPr/>
            </a:pPr>
            <a:r>
              <a:rPr lang="en-US" sz="2000" dirty="0" smtClean="0">
                <a:solidFill>
                  <a:schemeClr val="bg1">
                    <a:lumMod val="50000"/>
                  </a:schemeClr>
                </a:solidFill>
              </a:rPr>
              <a:t>la ventilación podría estar limitada </a:t>
            </a:r>
            <a:r>
              <a:rPr lang="en-US" sz="2000" i="1" dirty="0" smtClean="0">
                <a:solidFill>
                  <a:schemeClr val="bg1">
                    <a:lumMod val="50000"/>
                  </a:schemeClr>
                </a:solidFill>
              </a:rPr>
              <a:t>(se requiere </a:t>
            </a:r>
            <a:r>
              <a:rPr lang="en-US" sz="2000" i="1" smtClean="0">
                <a:solidFill>
                  <a:schemeClr val="bg1">
                    <a:lumMod val="50000"/>
                  </a:schemeClr>
                </a:solidFill>
              </a:rPr>
              <a:t>un EPP, </a:t>
            </a:r>
            <a:r>
              <a:rPr lang="en-US" sz="2000" i="1" dirty="0" smtClean="0">
                <a:solidFill>
                  <a:schemeClr val="bg1">
                    <a:lumMod val="50000"/>
                  </a:schemeClr>
                </a:solidFill>
              </a:rPr>
              <a:t>incluido un respirador aprobado) </a:t>
            </a:r>
          </a:p>
          <a:p>
            <a:pPr marL="682625" indent="-682625" fontAlgn="auto">
              <a:buFontTx/>
              <a:buAutoNum type="alphaUcPeriod"/>
              <a:defRPr/>
            </a:pPr>
            <a:r>
              <a:rPr lang="en-US" sz="2000" dirty="0" smtClean="0">
                <a:solidFill>
                  <a:schemeClr val="bg1">
                    <a:lumMod val="50000"/>
                  </a:schemeClr>
                </a:solidFill>
              </a:rPr>
              <a:t>los puntos de ingreso y egreso podrían estar más restringidos </a:t>
            </a:r>
            <a:r>
              <a:rPr lang="en-US" sz="2000" i="1" dirty="0" smtClean="0">
                <a:solidFill>
                  <a:schemeClr val="bg1">
                    <a:lumMod val="50000"/>
                  </a:schemeClr>
                </a:solidFill>
              </a:rPr>
              <a:t>(es muy importante mantener estas áreas libres de equipos y residuos) </a:t>
            </a:r>
          </a:p>
          <a:p>
            <a:pPr marL="682625" indent="-682625" fontAlgn="auto">
              <a:buFontTx/>
              <a:buAutoNum type="alphaUcPeriod"/>
              <a:defRPr/>
            </a:pPr>
            <a:r>
              <a:rPr lang="en-US" sz="2000" dirty="0" smtClean="0">
                <a:solidFill>
                  <a:srgbClr val="00B050"/>
                </a:solidFill>
              </a:rPr>
              <a:t>todos los anteriores</a:t>
            </a:r>
          </a:p>
          <a:p>
            <a:pPr marL="463550" indent="-463550" fontAlgn="auto">
              <a:buFontTx/>
              <a:buAutoNum type="alphaUcPeriod"/>
              <a:defRPr/>
            </a:pPr>
            <a:endParaRPr lang="en-US" sz="2400" dirty="0" smtClean="0"/>
          </a:p>
          <a:p>
            <a:pPr marL="225425" indent="-225425" fontAlgn="auto">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Unidad 14: P2 </a:t>
            </a:r>
            <a:r>
              <a:rPr lang="en-US" sz="2800" dirty="0" err="1" smtClean="0"/>
              <a:t>Revisión</a:t>
            </a:r>
            <a:endParaRPr lang="en-US" sz="2800" dirty="0" smtClean="0"/>
          </a:p>
        </p:txBody>
      </p:sp>
      <p:sp>
        <p:nvSpPr>
          <p:cNvPr id="19459" name="Content Placeholder 2"/>
          <p:cNvSpPr>
            <a:spLocks noGrp="1"/>
          </p:cNvSpPr>
          <p:nvPr>
            <p:ph idx="1"/>
          </p:nvPr>
        </p:nvSpPr>
        <p:spPr/>
        <p:txBody>
          <a:bodyPr>
            <a:normAutofit/>
          </a:bodyPr>
          <a:lstStyle/>
          <a:p>
            <a:pPr indent="0" fontAlgn="auto">
              <a:buFont typeface="Arial"/>
              <a:buNone/>
              <a:defRPr/>
            </a:pPr>
            <a:r>
              <a:rPr lang="en-US" sz="2000" dirty="0" smtClean="0"/>
              <a:t>Las siguientes son formas de ayudar a prevenir lesiones ocasionadas por resbalones y caídas, con la </a:t>
            </a:r>
            <a:r>
              <a:rPr lang="en-US" sz="2000" u="sng" dirty="0" smtClean="0"/>
              <a:t>excepción de</a:t>
            </a:r>
            <a:r>
              <a:rPr lang="en-US" sz="2000" dirty="0" smtClean="0"/>
              <a:t>:</a:t>
            </a:r>
          </a:p>
          <a:p>
            <a:pPr marL="682625" indent="-682625" fontAlgn="auto">
              <a:buFontTx/>
              <a:buAutoNum type="alphaUcPeriod"/>
              <a:defRPr/>
            </a:pPr>
            <a:r>
              <a:rPr lang="en-US" sz="2000" dirty="0" smtClean="0"/>
              <a:t>Las escaleras y los andamios deben construirse y usarse de acuerdo con los estándares de OSHA. </a:t>
            </a:r>
          </a:p>
          <a:p>
            <a:pPr marL="682625" indent="-682625" fontAlgn="auto">
              <a:buFontTx/>
              <a:buAutoNum type="alphaUcPeriod"/>
              <a:defRPr/>
            </a:pPr>
            <a:r>
              <a:rPr lang="en-US" sz="2000" dirty="0" smtClean="0"/>
              <a:t>El trabajo en altura debe cumplir con los requisitos de protección contra caídas de OSHA.</a:t>
            </a:r>
          </a:p>
          <a:p>
            <a:pPr marL="682625" indent="-682625" fontAlgn="auto">
              <a:buFontTx/>
              <a:buAutoNum type="alphaUcPeriod"/>
              <a:defRPr/>
            </a:pPr>
            <a:r>
              <a:rPr lang="en-US" sz="2000" dirty="0" smtClean="0"/>
              <a:t>No use protección ocular al </a:t>
            </a:r>
            <a:r>
              <a:rPr lang="en-US" sz="2000" dirty="0" err="1" smtClean="0"/>
              <a:t>aplicar</a:t>
            </a:r>
            <a:r>
              <a:rPr lang="en-US" sz="2000" dirty="0" smtClean="0"/>
              <a:t> espuma de </a:t>
            </a:r>
            <a:r>
              <a:rPr lang="en-US" sz="2000" dirty="0" err="1" smtClean="0"/>
              <a:t>poliuretano</a:t>
            </a:r>
            <a:r>
              <a:rPr lang="en-US" sz="2000" dirty="0" smtClean="0"/>
              <a:t> en spray para que sea mejor su visibilidad. </a:t>
            </a:r>
          </a:p>
          <a:p>
            <a:pPr marL="682625" indent="-682625" fontAlgn="auto">
              <a:buFontTx/>
              <a:buAutoNum type="alphaUcPeriod"/>
              <a:defRPr/>
            </a:pPr>
            <a:r>
              <a:rPr lang="en-US" sz="2000" dirty="0" smtClean="0"/>
              <a:t>Mantenga al lugar de trabajo limpio y libre de peligros de tropiezo.</a:t>
            </a:r>
          </a:p>
          <a:p>
            <a:pPr marL="463550" indent="-463550" fontAlgn="auto">
              <a:buFontTx/>
              <a:buAutoNum type="alphaUcPeriod"/>
              <a:defRPr/>
            </a:pPr>
            <a:endParaRPr lang="en-US" sz="2400" dirty="0" smtClean="0"/>
          </a:p>
          <a:p>
            <a:pPr marL="225425" indent="-225425" fontAlgn="auto">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Unidad 14: P2 </a:t>
            </a:r>
            <a:r>
              <a:rPr lang="en-US" sz="2800" dirty="0" err="1" smtClean="0"/>
              <a:t>Revisión</a:t>
            </a:r>
            <a:endParaRPr lang="en-US" sz="2800" dirty="0" smtClean="0"/>
          </a:p>
        </p:txBody>
      </p:sp>
      <p:sp>
        <p:nvSpPr>
          <p:cNvPr id="19459" name="Content Placeholder 2"/>
          <p:cNvSpPr>
            <a:spLocks noGrp="1"/>
          </p:cNvSpPr>
          <p:nvPr>
            <p:ph idx="1"/>
          </p:nvPr>
        </p:nvSpPr>
        <p:spPr/>
        <p:txBody>
          <a:bodyPr>
            <a:normAutofit/>
          </a:bodyPr>
          <a:lstStyle/>
          <a:p>
            <a:pPr indent="0" fontAlgn="auto">
              <a:buFont typeface="Arial"/>
              <a:buNone/>
              <a:defRPr/>
            </a:pPr>
            <a:r>
              <a:rPr lang="en-US" sz="2000" dirty="0" smtClean="0"/>
              <a:t>Las siguientes son formas de ayudar a prevenir lesiones ocasionadas por resbalones y caídas, con la </a:t>
            </a:r>
            <a:r>
              <a:rPr lang="en-US" sz="2000" u="sng" dirty="0" smtClean="0"/>
              <a:t>excepción de</a:t>
            </a:r>
            <a:r>
              <a:rPr lang="en-US" sz="2000" dirty="0" smtClean="0"/>
              <a:t>:</a:t>
            </a:r>
          </a:p>
          <a:p>
            <a:pPr marL="682625" indent="-682625" fontAlgn="auto">
              <a:buFontTx/>
              <a:buAutoNum type="alphaUcPeriod"/>
              <a:defRPr/>
            </a:pPr>
            <a:r>
              <a:rPr lang="en-US" sz="2000" dirty="0" smtClean="0">
                <a:solidFill>
                  <a:schemeClr val="bg1">
                    <a:lumMod val="50000"/>
                  </a:schemeClr>
                </a:solidFill>
              </a:rPr>
              <a:t>Las escaleras y los andamios deben construirse y usarse de acuerdo con los estándares de OSHA. </a:t>
            </a:r>
          </a:p>
          <a:p>
            <a:pPr marL="682625" indent="-682625" fontAlgn="auto">
              <a:buFontTx/>
              <a:buAutoNum type="alphaUcPeriod"/>
              <a:defRPr/>
            </a:pPr>
            <a:r>
              <a:rPr lang="en-US" sz="2000" dirty="0" smtClean="0">
                <a:solidFill>
                  <a:schemeClr val="bg1">
                    <a:lumMod val="50000"/>
                  </a:schemeClr>
                </a:solidFill>
              </a:rPr>
              <a:t>El trabajo en altura debe cumplir con los requisitos de protección contra caídas de OSHA.</a:t>
            </a:r>
          </a:p>
          <a:p>
            <a:pPr marL="682625" indent="-682625" fontAlgn="auto">
              <a:buFontTx/>
              <a:buAutoNum type="alphaUcPeriod"/>
              <a:defRPr/>
            </a:pPr>
            <a:r>
              <a:rPr lang="en-US" sz="2000" dirty="0" smtClean="0">
                <a:solidFill>
                  <a:srgbClr val="00B050"/>
                </a:solidFill>
              </a:rPr>
              <a:t>No use protección ocular al </a:t>
            </a:r>
            <a:r>
              <a:rPr lang="en-US" sz="2000" dirty="0" err="1" smtClean="0">
                <a:solidFill>
                  <a:srgbClr val="00B050"/>
                </a:solidFill>
              </a:rPr>
              <a:t>aplicar</a:t>
            </a:r>
            <a:r>
              <a:rPr lang="en-US" sz="2000" dirty="0" smtClean="0">
                <a:solidFill>
                  <a:srgbClr val="00B050"/>
                </a:solidFill>
              </a:rPr>
              <a:t> espuma de </a:t>
            </a:r>
            <a:r>
              <a:rPr lang="en-US" sz="2000" dirty="0" err="1" smtClean="0">
                <a:solidFill>
                  <a:srgbClr val="00B050"/>
                </a:solidFill>
              </a:rPr>
              <a:t>poliuretano</a:t>
            </a:r>
            <a:r>
              <a:rPr lang="en-US" sz="2000" dirty="0" smtClean="0">
                <a:solidFill>
                  <a:srgbClr val="00B050"/>
                </a:solidFill>
              </a:rPr>
              <a:t> en spray para que sea mejor su visibilidad. </a:t>
            </a:r>
          </a:p>
          <a:p>
            <a:pPr marL="682625" indent="-682625" fontAlgn="auto">
              <a:buFontTx/>
              <a:buAutoNum type="alphaUcPeriod"/>
              <a:defRPr/>
            </a:pPr>
            <a:r>
              <a:rPr lang="en-US" sz="2000" dirty="0" smtClean="0">
                <a:solidFill>
                  <a:schemeClr val="bg1">
                    <a:lumMod val="50000"/>
                  </a:schemeClr>
                </a:solidFill>
              </a:rPr>
              <a:t>Mantenga al lugar de trabajo limpio y libre de peligros de tropiezo.</a:t>
            </a:r>
          </a:p>
          <a:p>
            <a:pPr marL="463550" indent="-463550" fontAlgn="auto">
              <a:buFontTx/>
              <a:buAutoNum type="alphaUcPeriod"/>
              <a:defRPr/>
            </a:pPr>
            <a:endParaRPr lang="en-US" sz="2400" dirty="0" smtClean="0"/>
          </a:p>
          <a:p>
            <a:pPr marL="225425" indent="-225425" fontAlgn="auto">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Unidad 14: P3 </a:t>
            </a:r>
            <a:r>
              <a:rPr lang="en-US" sz="2800" dirty="0" err="1" smtClean="0"/>
              <a:t>Revisión</a:t>
            </a:r>
            <a:endParaRPr lang="en-US" sz="2800" dirty="0" smtClean="0"/>
          </a:p>
        </p:txBody>
      </p:sp>
      <p:sp>
        <p:nvSpPr>
          <p:cNvPr id="19459" name="Content Placeholder 2"/>
          <p:cNvSpPr>
            <a:spLocks noGrp="1"/>
          </p:cNvSpPr>
          <p:nvPr>
            <p:ph idx="1"/>
          </p:nvPr>
        </p:nvSpPr>
        <p:spPr/>
        <p:txBody>
          <a:bodyPr>
            <a:normAutofit lnSpcReduction="10000"/>
          </a:bodyPr>
          <a:lstStyle/>
          <a:p>
            <a:pPr indent="0" fontAlgn="auto">
              <a:buFont typeface="Arial"/>
              <a:buNone/>
              <a:defRPr/>
            </a:pPr>
            <a:r>
              <a:rPr lang="en-US" sz="2000" dirty="0" smtClean="0"/>
              <a:t>¿Cuál de las siguientes </a:t>
            </a:r>
            <a:r>
              <a:rPr lang="en-US" sz="2000" dirty="0" err="1" smtClean="0"/>
              <a:t>declaraciones</a:t>
            </a:r>
            <a:r>
              <a:rPr lang="en-US" sz="2000" dirty="0" smtClean="0"/>
              <a:t> </a:t>
            </a:r>
            <a:r>
              <a:rPr lang="en-US" sz="2000" u="sng" dirty="0" smtClean="0"/>
              <a:t>no</a:t>
            </a:r>
            <a:r>
              <a:rPr lang="en-US" sz="2000" dirty="0" smtClean="0"/>
              <a:t> es una forma de evitar el estrés por calor?</a:t>
            </a:r>
          </a:p>
          <a:p>
            <a:pPr indent="0" fontAlgn="auto">
              <a:buFont typeface="Arial"/>
              <a:buNone/>
              <a:defRPr/>
            </a:pPr>
            <a:endParaRPr lang="en-US" sz="2000" dirty="0" smtClean="0"/>
          </a:p>
          <a:p>
            <a:pPr marL="682625" indent="-682625" fontAlgn="auto">
              <a:buFontTx/>
              <a:buAutoNum type="alphaUcPeriod"/>
              <a:defRPr/>
            </a:pPr>
            <a:r>
              <a:rPr lang="en-US" sz="2000" dirty="0" smtClean="0"/>
              <a:t>Provea ventilación adecuada a través del uso de ventiladores y abriendo ventanas y puertas. </a:t>
            </a:r>
          </a:p>
          <a:p>
            <a:pPr marL="682625" indent="-682625" fontAlgn="auto">
              <a:buFontTx/>
              <a:buAutoNum type="alphaUcPeriod"/>
              <a:defRPr/>
            </a:pPr>
            <a:r>
              <a:rPr lang="en-US" sz="2000" dirty="0" smtClean="0"/>
              <a:t>Beba muchas bebidas que contengan alcohol o cafeína. </a:t>
            </a:r>
          </a:p>
          <a:p>
            <a:pPr marL="682625" indent="-682625" fontAlgn="auto">
              <a:buFontTx/>
              <a:buAutoNum type="alphaUcPeriod"/>
              <a:defRPr/>
            </a:pPr>
            <a:r>
              <a:rPr lang="en-US" sz="2000" dirty="0" smtClean="0"/>
              <a:t>Considere usar un respirador purificador de aire encapuchado holgado que puede circular aire fresco para el usuario. </a:t>
            </a:r>
          </a:p>
          <a:p>
            <a:pPr marL="682625" indent="-682625" fontAlgn="auto">
              <a:buFontTx/>
              <a:buAutoNum type="alphaUcPeriod"/>
              <a:defRPr/>
            </a:pPr>
            <a:r>
              <a:rPr lang="en-US" sz="2000" dirty="0" smtClean="0"/>
              <a:t>Programe descansos frecuentes en áreas con sombra o aire acondicionado.</a:t>
            </a:r>
          </a:p>
          <a:p>
            <a:pPr marL="463550" indent="-463550" fontAlgn="auto">
              <a:buFontTx/>
              <a:buAutoNum type="alphaUcPeriod"/>
              <a:defRPr/>
            </a:pPr>
            <a:endParaRPr lang="en-US" sz="2400" dirty="0" smtClean="0"/>
          </a:p>
          <a:p>
            <a:pPr marL="225425" indent="-225425" fontAlgn="auto">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Unidad 14: P3 </a:t>
            </a:r>
            <a:r>
              <a:rPr lang="en-US" sz="2800" dirty="0" err="1" smtClean="0"/>
              <a:t>Revisión</a:t>
            </a:r>
            <a:endParaRPr lang="en-US" sz="2800" dirty="0" smtClean="0"/>
          </a:p>
        </p:txBody>
      </p:sp>
      <p:sp>
        <p:nvSpPr>
          <p:cNvPr id="19459" name="Content Placeholder 2"/>
          <p:cNvSpPr>
            <a:spLocks noGrp="1"/>
          </p:cNvSpPr>
          <p:nvPr>
            <p:ph idx="1"/>
          </p:nvPr>
        </p:nvSpPr>
        <p:spPr/>
        <p:txBody>
          <a:bodyPr>
            <a:normAutofit lnSpcReduction="10000"/>
          </a:bodyPr>
          <a:lstStyle/>
          <a:p>
            <a:pPr indent="0" fontAlgn="auto">
              <a:buFont typeface="Arial"/>
              <a:buNone/>
              <a:defRPr/>
            </a:pPr>
            <a:r>
              <a:rPr lang="en-US" sz="2000" dirty="0" smtClean="0"/>
              <a:t>¿Cuál de las siguientes </a:t>
            </a:r>
            <a:r>
              <a:rPr lang="en-US" sz="2000" dirty="0" err="1" smtClean="0"/>
              <a:t>declaraciones</a:t>
            </a:r>
            <a:r>
              <a:rPr lang="en-US" sz="2000" dirty="0" smtClean="0"/>
              <a:t> </a:t>
            </a:r>
            <a:r>
              <a:rPr lang="en-US" sz="2000" u="sng" dirty="0" smtClean="0"/>
              <a:t>no</a:t>
            </a:r>
            <a:r>
              <a:rPr lang="en-US" sz="2000" dirty="0" smtClean="0"/>
              <a:t> es una forma de evitar el estrés por calor?</a:t>
            </a:r>
          </a:p>
          <a:p>
            <a:pPr indent="0" fontAlgn="auto">
              <a:buFont typeface="Arial"/>
              <a:buNone/>
              <a:defRPr/>
            </a:pPr>
            <a:endParaRPr lang="en-US" sz="2000" dirty="0" smtClean="0"/>
          </a:p>
          <a:p>
            <a:pPr marL="682625" indent="-682625" fontAlgn="auto">
              <a:buFontTx/>
              <a:buAutoNum type="alphaUcPeriod"/>
              <a:defRPr/>
            </a:pPr>
            <a:r>
              <a:rPr lang="en-US" sz="2000" dirty="0" smtClean="0">
                <a:solidFill>
                  <a:schemeClr val="bg1">
                    <a:lumMod val="50000"/>
                  </a:schemeClr>
                </a:solidFill>
              </a:rPr>
              <a:t>Provea ventilación adecuada a través del uso de ventiladores y abriendo ventanas y puertas. </a:t>
            </a:r>
          </a:p>
          <a:p>
            <a:pPr marL="682625" indent="-682625" fontAlgn="auto">
              <a:buFontTx/>
              <a:buAutoNum type="alphaUcPeriod"/>
              <a:defRPr/>
            </a:pPr>
            <a:r>
              <a:rPr lang="en-US" sz="2000" dirty="0" smtClean="0">
                <a:solidFill>
                  <a:srgbClr val="00B050"/>
                </a:solidFill>
              </a:rPr>
              <a:t>Beba muchas bebidas que contengan alcohol o cafeína. </a:t>
            </a:r>
          </a:p>
          <a:p>
            <a:pPr marL="682625" indent="-682625" fontAlgn="auto">
              <a:buFontTx/>
              <a:buAutoNum type="alphaUcPeriod"/>
              <a:defRPr/>
            </a:pPr>
            <a:r>
              <a:rPr lang="en-US" sz="2000" dirty="0" smtClean="0">
                <a:solidFill>
                  <a:schemeClr val="bg1">
                    <a:lumMod val="50000"/>
                  </a:schemeClr>
                </a:solidFill>
              </a:rPr>
              <a:t>Considere usar un respirador purificador de aire encapuchado holgado que puede circular aire fresco para el usuario. </a:t>
            </a:r>
          </a:p>
          <a:p>
            <a:pPr marL="682625" indent="-682625" fontAlgn="auto">
              <a:buFontTx/>
              <a:buAutoNum type="alphaUcPeriod"/>
              <a:defRPr/>
            </a:pPr>
            <a:r>
              <a:rPr lang="en-US" sz="2000" dirty="0" smtClean="0">
                <a:solidFill>
                  <a:schemeClr val="bg1">
                    <a:lumMod val="50000"/>
                  </a:schemeClr>
                </a:solidFill>
              </a:rPr>
              <a:t>Programe descansos frecuentes en áreas con sombra o aire acondicionado.</a:t>
            </a:r>
          </a:p>
          <a:p>
            <a:pPr marL="463550" indent="-463550" fontAlgn="auto">
              <a:buFontTx/>
              <a:buAutoNum type="alphaUcPeriod"/>
              <a:defRPr/>
            </a:pPr>
            <a:endParaRPr lang="en-US" sz="2400" dirty="0" smtClean="0"/>
          </a:p>
          <a:p>
            <a:pPr marL="225425" indent="-225425" fontAlgn="auto">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lIns="91599" tIns="45048" rIns="91599" bIns="45048"/>
          <a:lstStyle/>
          <a:p>
            <a:pPr defTabSz="966788" fontAlgn="auto">
              <a:spcAft>
                <a:spcPts val="0"/>
              </a:spcAft>
              <a:defRPr/>
            </a:pPr>
            <a:r>
              <a:rPr lang="en-US" dirty="0" smtClean="0">
                <a:solidFill>
                  <a:srgbClr val="093678"/>
                </a:solidFill>
              </a:rPr>
              <a:t>Unidad 14  </a:t>
            </a:r>
            <a:r>
              <a:rPr lang="en-US" dirty="0" err="1" smtClean="0">
                <a:solidFill>
                  <a:srgbClr val="093678"/>
                </a:solidFill>
              </a:rPr>
              <a:t>Completada</a:t>
            </a:r>
            <a:endParaRPr lang="en-US" dirty="0" smtClean="0">
              <a:solidFill>
                <a:srgbClr val="093678"/>
              </a:solidFill>
            </a:endParaRPr>
          </a:p>
        </p:txBody>
      </p:sp>
      <p:sp>
        <p:nvSpPr>
          <p:cNvPr id="31747" name="TextBox 5"/>
          <p:cNvSpPr txBox="1">
            <a:spLocks noChangeArrowheads="1"/>
          </p:cNvSpPr>
          <p:nvPr/>
        </p:nvSpPr>
        <p:spPr bwMode="auto">
          <a:xfrm>
            <a:off x="4343400" y="3657600"/>
            <a:ext cx="4495800" cy="461665"/>
          </a:xfrm>
          <a:prstGeom prst="rect">
            <a:avLst/>
          </a:prstGeom>
          <a:noFill/>
          <a:ln w="9525">
            <a:noFill/>
            <a:miter lim="800000"/>
            <a:headEnd/>
            <a:tailEnd/>
          </a:ln>
        </p:spPr>
        <p:txBody>
          <a:bodyPr wrap="square">
            <a:spAutoFit/>
          </a:bodyPr>
          <a:lstStyle/>
          <a:p>
            <a:pPr marL="342900" indent="-342900" eaLnBrk="0" hangingPunct="0">
              <a:buFont typeface="Wingdings" pitchFamily="2" charset="2"/>
              <a:buChar char="Ø"/>
            </a:pPr>
            <a:r>
              <a:rPr lang="en-US" sz="2400" dirty="0">
                <a:solidFill>
                  <a:srgbClr val="093678"/>
                </a:solidFill>
                <a:latin typeface="Trebuchet MS" pitchFamily="34" charset="0"/>
              </a:rPr>
              <a:t>Ha </a:t>
            </a:r>
            <a:r>
              <a:rPr lang="en-US" sz="2400" dirty="0" smtClean="0">
                <a:solidFill>
                  <a:srgbClr val="093678"/>
                </a:solidFill>
                <a:latin typeface="Trebuchet MS" pitchFamily="34" charset="0"/>
              </a:rPr>
              <a:t>completado la Unidad 14</a:t>
            </a:r>
            <a:endParaRPr lang="en-US" sz="2400" dirty="0">
              <a:solidFill>
                <a:srgbClr val="093678"/>
              </a:solidFill>
              <a:latin typeface="Trebuchet MS" pitchFamily="34" charset="0"/>
            </a:endParaRPr>
          </a:p>
        </p:txBody>
      </p:sp>
      <p:sp>
        <p:nvSpPr>
          <p:cNvPr id="31749" name="TextBox 5"/>
          <p:cNvSpPr txBox="1">
            <a:spLocks noChangeArrowheads="1"/>
          </p:cNvSpPr>
          <p:nvPr/>
        </p:nvSpPr>
        <p:spPr bwMode="auto">
          <a:xfrm>
            <a:off x="4343400" y="4419600"/>
            <a:ext cx="3830637" cy="461963"/>
          </a:xfrm>
          <a:prstGeom prst="rect">
            <a:avLst/>
          </a:prstGeom>
          <a:noFill/>
          <a:ln w="9525">
            <a:noFill/>
            <a:miter lim="800000"/>
            <a:headEnd/>
            <a:tailEnd/>
          </a:ln>
        </p:spPr>
        <p:txBody>
          <a:bodyPr>
            <a:spAutoFit/>
          </a:bodyPr>
          <a:lstStyle/>
          <a:p>
            <a:pPr marL="342900" indent="-342900" eaLnBrk="0" hangingPunct="0">
              <a:buFont typeface="Wingdings" pitchFamily="2" charset="2"/>
              <a:buChar char="Ø"/>
            </a:pPr>
            <a:r>
              <a:rPr lang="en-US" sz="2400" dirty="0">
                <a:solidFill>
                  <a:srgbClr val="093678"/>
                </a:solidFill>
                <a:latin typeface="Trebuchet MS" pitchFamily="34" charset="0"/>
              </a:rPr>
              <a:t>Volver al Menú Principal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533400" y="1676400"/>
            <a:ext cx="7239000" cy="3570208"/>
          </a:xfrm>
          <a:prstGeom prst="rect">
            <a:avLst/>
          </a:prstGeom>
          <a:noFill/>
          <a:ln w="9525">
            <a:noFill/>
            <a:miter lim="800000"/>
            <a:headEnd/>
            <a:tailEnd/>
          </a:ln>
        </p:spPr>
        <p:txBody>
          <a:bodyPr>
            <a:spAutoFit/>
          </a:bodyPr>
          <a:lstStyle/>
          <a:p>
            <a:pPr eaLnBrk="0" hangingPunct="0">
              <a:spcBef>
                <a:spcPts val="600"/>
              </a:spcBef>
              <a:defRPr/>
            </a:pPr>
            <a:r>
              <a:rPr lang="en-US" sz="2600" dirty="0">
                <a:solidFill>
                  <a:srgbClr val="093678"/>
                </a:solidFill>
                <a:latin typeface="Trebuchet MS" pitchFamily="34" charset="0"/>
                <a:cs typeface="+mn-cs"/>
              </a:rPr>
              <a:t>En esta </a:t>
            </a:r>
            <a:r>
              <a:rPr lang="en-US" sz="2600" dirty="0" smtClean="0">
                <a:solidFill>
                  <a:srgbClr val="093678"/>
                </a:solidFill>
                <a:latin typeface="Trebuchet MS" pitchFamily="34" charset="0"/>
                <a:cs typeface="+mn-cs"/>
              </a:rPr>
              <a:t>unidad, </a:t>
            </a:r>
            <a:r>
              <a:rPr lang="en-US" sz="2600" dirty="0">
                <a:solidFill>
                  <a:srgbClr val="093678"/>
                </a:solidFill>
                <a:latin typeface="Trebuchet MS" pitchFamily="34" charset="0"/>
                <a:cs typeface="+mn-cs"/>
              </a:rPr>
              <a:t>aprenderá sobre otras consideraciones de seguridad </a:t>
            </a:r>
            <a:r>
              <a:rPr lang="en-US" sz="2600" dirty="0" smtClean="0">
                <a:solidFill>
                  <a:srgbClr val="093678"/>
                </a:solidFill>
                <a:latin typeface="Trebuchet MS" pitchFamily="34" charset="0"/>
                <a:cs typeface="+mn-cs"/>
              </a:rPr>
              <a:t>importantes cuando se usan productos SPF de baja presión, como:</a:t>
            </a:r>
          </a:p>
          <a:p>
            <a:pPr eaLnBrk="0" hangingPunct="0">
              <a:spcBef>
                <a:spcPts val="600"/>
              </a:spcBef>
              <a:defRPr/>
            </a:pPr>
            <a:endParaRPr lang="en-US" sz="2600" dirty="0">
              <a:solidFill>
                <a:srgbClr val="093678"/>
              </a:solidFill>
              <a:latin typeface="Trebuchet MS" pitchFamily="34" charset="0"/>
              <a:cs typeface="+mn-cs"/>
            </a:endParaRPr>
          </a:p>
          <a:p>
            <a:pPr marL="457200" indent="-457200" eaLnBrk="0" hangingPunct="0">
              <a:spcBef>
                <a:spcPts val="600"/>
              </a:spcBef>
              <a:buFont typeface="Arial" pitchFamily="34" charset="0"/>
              <a:buChar char="•"/>
              <a:defRPr/>
            </a:pPr>
            <a:r>
              <a:rPr lang="en-US" sz="2600" dirty="0" smtClean="0">
                <a:solidFill>
                  <a:srgbClr val="093678"/>
                </a:solidFill>
                <a:latin typeface="Trebuchet MS" pitchFamily="34" charset="0"/>
                <a:cs typeface="+mn-cs"/>
              </a:rPr>
              <a:t>Trabajar en espacios confinados</a:t>
            </a:r>
          </a:p>
          <a:p>
            <a:pPr marL="457200" indent="-457200" eaLnBrk="0" hangingPunct="0">
              <a:spcBef>
                <a:spcPts val="600"/>
              </a:spcBef>
              <a:buFont typeface="Arial" pitchFamily="34" charset="0"/>
              <a:buChar char="•"/>
              <a:defRPr/>
            </a:pPr>
            <a:r>
              <a:rPr lang="en-US" sz="2600" dirty="0" smtClean="0">
                <a:solidFill>
                  <a:srgbClr val="093678"/>
                </a:solidFill>
                <a:latin typeface="Trebuchet MS" pitchFamily="34" charset="0"/>
                <a:cs typeface="+mn-cs"/>
              </a:rPr>
              <a:t>Protegerse de deslices y caídas</a:t>
            </a:r>
          </a:p>
          <a:p>
            <a:pPr marL="457200" indent="-457200" eaLnBrk="0" hangingPunct="0">
              <a:spcBef>
                <a:spcPts val="600"/>
              </a:spcBef>
              <a:buFont typeface="Arial" pitchFamily="34" charset="0"/>
              <a:buChar char="•"/>
              <a:defRPr/>
            </a:pPr>
            <a:r>
              <a:rPr lang="en-US" sz="2600" dirty="0" smtClean="0">
                <a:solidFill>
                  <a:srgbClr val="093678"/>
                </a:solidFill>
                <a:latin typeface="Trebuchet MS" pitchFamily="34" charset="0"/>
                <a:cs typeface="+mn-cs"/>
              </a:rPr>
              <a:t>Evitar el estrés por temperatura </a:t>
            </a:r>
            <a:endParaRPr lang="en-US" sz="2600" dirty="0">
              <a:solidFill>
                <a:srgbClr val="093678"/>
              </a:solidFill>
              <a:latin typeface="Trebuchet MS" pitchFamily="34" charset="0"/>
              <a:cs typeface="+mn-cs"/>
            </a:endParaRPr>
          </a:p>
          <a:p>
            <a:pPr algn="ctr" eaLnBrk="0" hangingPunct="0">
              <a:defRPr/>
            </a:pPr>
            <a:endParaRPr lang="en-US" sz="2400" dirty="0">
              <a:cs typeface="+mn-cs"/>
            </a:endParaRPr>
          </a:p>
        </p:txBody>
      </p:sp>
      <p:sp>
        <p:nvSpPr>
          <p:cNvPr id="7171" name="Title 6"/>
          <p:cNvSpPr>
            <a:spLocks noGrp="1"/>
          </p:cNvSpPr>
          <p:nvPr>
            <p:ph type="title"/>
          </p:nvPr>
        </p:nvSpPr>
        <p:spPr/>
        <p:txBody>
          <a:bodyPr/>
          <a:lstStyle/>
          <a:p>
            <a:pPr fontAlgn="auto">
              <a:spcAft>
                <a:spcPts val="0"/>
              </a:spcAft>
              <a:defRPr/>
            </a:pPr>
            <a:r>
              <a:rPr lang="en-US" dirty="0" smtClean="0"/>
              <a:t>Bienvenido a la Unidad 14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7162800" cy="1143000"/>
          </a:xfrm>
        </p:spPr>
        <p:txBody>
          <a:bodyPr lIns="92066" tIns="46034" rIns="92066" bIns="46034"/>
          <a:lstStyle/>
          <a:p>
            <a:pPr fontAlgn="auto">
              <a:lnSpc>
                <a:spcPct val="90000"/>
              </a:lnSpc>
              <a:spcAft>
                <a:spcPts val="0"/>
              </a:spcAft>
              <a:defRPr/>
            </a:pPr>
            <a:r>
              <a:rPr lang="en-US" dirty="0" err="1" smtClean="0">
                <a:solidFill>
                  <a:srgbClr val="093678"/>
                </a:solidFill>
              </a:rPr>
              <a:t>Espacios</a:t>
            </a:r>
            <a:r>
              <a:rPr lang="en-US" dirty="0" smtClean="0">
                <a:solidFill>
                  <a:srgbClr val="093678"/>
                </a:solidFill>
              </a:rPr>
              <a:t> </a:t>
            </a:r>
            <a:r>
              <a:rPr lang="en-US" dirty="0" err="1" smtClean="0">
                <a:solidFill>
                  <a:srgbClr val="093678"/>
                </a:solidFill>
              </a:rPr>
              <a:t>confinados</a:t>
            </a:r>
            <a:endParaRPr lang="en-US" dirty="0" smtClean="0">
              <a:solidFill>
                <a:srgbClr val="093678"/>
              </a:solidFill>
            </a:endParaRPr>
          </a:p>
        </p:txBody>
      </p:sp>
      <p:pic>
        <p:nvPicPr>
          <p:cNvPr id="7" name="Picture 3" descr="C:\Users\Daniel\AppData\Local\Microsoft\Windows\Temporary Internet Files\Content.Outlook\P5B45SBS\Crawlspace-2small.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t="13699"/>
          <a:stretch>
            <a:fillRect/>
          </a:stretch>
        </p:blipFill>
        <p:spPr bwMode="auto">
          <a:xfrm>
            <a:off x="4800600" y="3657600"/>
            <a:ext cx="3673930" cy="2113759"/>
          </a:xfrm>
          <a:prstGeom prst="rect">
            <a:avLst/>
          </a:prstGeom>
          <a:noFill/>
          <a:effectLst>
            <a:outerShdw blurRad="254000" dist="139700" dir="2700000" algn="tl" rotWithShape="0">
              <a:prstClr val="black">
                <a:alpha val="40000"/>
              </a:prstClr>
            </a:outerShdw>
          </a:effectLst>
        </p:spPr>
      </p:pic>
      <p:sp>
        <p:nvSpPr>
          <p:cNvPr id="9" name="Rectangle 3"/>
          <p:cNvSpPr txBox="1">
            <a:spLocks noChangeArrowheads="1"/>
          </p:cNvSpPr>
          <p:nvPr/>
        </p:nvSpPr>
        <p:spPr>
          <a:xfrm>
            <a:off x="457200" y="1676401"/>
            <a:ext cx="3962400" cy="4343400"/>
          </a:xfrm>
          <a:prstGeom prst="rect">
            <a:avLst/>
          </a:prstGeom>
        </p:spPr>
        <p:txBody>
          <a:bodyPr lIns="92066" tIns="46034" rIns="92066" bIns="46034" anchor="t">
            <a:normAutofit fontScale="85000" lnSpcReduction="10000"/>
          </a:bodyPr>
          <a:lstStyle/>
          <a:p>
            <a:pPr marL="0" marR="0" lvl="0" indent="0" algn="l" defTabSz="457200" rtl="0" eaLnBrk="1" fontAlgn="auto" latinLnBrk="0" hangingPunct="1">
              <a:lnSpc>
                <a:spcPct val="120000"/>
              </a:lnSpc>
              <a:spcBef>
                <a:spcPts val="0"/>
              </a:spcBef>
              <a:spcAft>
                <a:spcPts val="0"/>
              </a:spcAft>
              <a:buClrTx/>
              <a:buSzTx/>
              <a:tabLst/>
              <a:defRPr/>
            </a:pPr>
            <a:r>
              <a:rPr lang="en-US" sz="2400" b="1" noProof="0" dirty="0" smtClean="0">
                <a:solidFill>
                  <a:srgbClr val="093678"/>
                </a:solidFill>
                <a:latin typeface="Trebuchet MS"/>
                <a:cs typeface="Trebuchet MS"/>
              </a:rPr>
              <a:t>El sellado o aislado de aire con SPF de baja presión podría realizarse en espacios confinados o encerrados, como en áticos o semisótanos. </a:t>
            </a:r>
          </a:p>
          <a:p>
            <a:pPr marL="0" marR="0" lvl="0" indent="0" algn="l" defTabSz="457200" rtl="0" eaLnBrk="1" fontAlgn="auto" latinLnBrk="0" hangingPunct="1">
              <a:lnSpc>
                <a:spcPct val="120000"/>
              </a:lnSpc>
              <a:spcBef>
                <a:spcPts val="0"/>
              </a:spcBef>
              <a:spcAft>
                <a:spcPts val="0"/>
              </a:spcAft>
              <a:buClrTx/>
              <a:buSzTx/>
              <a:tabLst/>
              <a:defRPr/>
            </a:pPr>
            <a:endParaRPr lang="en-US" sz="2400" b="1" dirty="0" smtClean="0">
              <a:solidFill>
                <a:srgbClr val="093678"/>
              </a:solidFill>
              <a:latin typeface="Trebuchet MS"/>
              <a:cs typeface="Trebuchet MS"/>
            </a:endParaRPr>
          </a:p>
          <a:p>
            <a:pPr defTabSz="457200" fontAlgn="auto">
              <a:lnSpc>
                <a:spcPct val="120000"/>
              </a:lnSpc>
              <a:spcBef>
                <a:spcPts val="0"/>
              </a:spcBef>
              <a:spcAft>
                <a:spcPts val="0"/>
              </a:spcAft>
              <a:defRPr/>
            </a:pPr>
            <a:r>
              <a:rPr lang="en-US" sz="2400" b="1" noProof="0" dirty="0" smtClean="0">
                <a:solidFill>
                  <a:srgbClr val="093678"/>
                </a:solidFill>
                <a:latin typeface="Trebuchet MS"/>
                <a:cs typeface="Trebuchet MS"/>
              </a:rPr>
              <a:t>Esto puede presentar desafíos únicos de seguridad </a:t>
            </a:r>
            <a:r>
              <a:rPr lang="en-US" sz="2400" b="1" dirty="0" smtClean="0">
                <a:solidFill>
                  <a:srgbClr val="093678"/>
                </a:solidFill>
                <a:latin typeface="Trebuchet MS"/>
                <a:cs typeface="Trebuchet MS"/>
              </a:rPr>
              <a:t>ya que el movimiento del aire está limitado. Por ende, </a:t>
            </a:r>
            <a:r>
              <a:rPr lang="en-US" sz="2400" b="1" noProof="0" dirty="0" smtClean="0">
                <a:solidFill>
                  <a:srgbClr val="093678"/>
                </a:solidFill>
                <a:latin typeface="Trebuchet MS"/>
                <a:cs typeface="Trebuchet MS"/>
              </a:rPr>
              <a:t>los vapores SPF tal vez no se disipen tan rápidamente.</a:t>
            </a:r>
            <a:endParaRPr kumimoji="0" lang="en-US" sz="2800" b="1" i="0" u="none" strike="noStrike" kern="1200" cap="none" spc="0" normalizeH="0" baseline="0" noProof="0" dirty="0" smtClean="0">
              <a:ln>
                <a:noFill/>
              </a:ln>
              <a:solidFill>
                <a:srgbClr val="254061"/>
              </a:solidFill>
              <a:effectLst/>
              <a:uLnTx/>
              <a:uFillTx/>
              <a:latin typeface="Trebuchet MS"/>
              <a:ea typeface="+mn-ea"/>
              <a:cs typeface="Trebuchet MS"/>
            </a:endParaRPr>
          </a:p>
        </p:txBody>
      </p:sp>
      <p:pic>
        <p:nvPicPr>
          <p:cNvPr id="1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599" y="1524000"/>
            <a:ext cx="3599495" cy="1981200"/>
          </a:xfrm>
          <a:prstGeom prst="rect">
            <a:avLst/>
          </a:prstGeom>
          <a:noFill/>
          <a:ln w="9525">
            <a:noFill/>
            <a:miter lim="800000"/>
            <a:headEnd/>
            <a:tailEnd/>
          </a:ln>
          <a:effectLst>
            <a:outerShdw blurRad="254000" dist="1397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lIns="92066" tIns="46034" rIns="92066" bIns="46034">
            <a:normAutofit/>
          </a:bodyPr>
          <a:lstStyle/>
          <a:p>
            <a:pPr fontAlgn="auto">
              <a:lnSpc>
                <a:spcPct val="90000"/>
              </a:lnSpc>
              <a:spcAft>
                <a:spcPts val="0"/>
              </a:spcAft>
              <a:defRPr/>
            </a:pPr>
            <a:r>
              <a:rPr lang="en-US" sz="3200" dirty="0" smtClean="0">
                <a:solidFill>
                  <a:srgbClr val="093678"/>
                </a:solidFill>
              </a:rPr>
              <a:t>Consideraciones al </a:t>
            </a:r>
            <a:r>
              <a:rPr lang="en-US" sz="3200" dirty="0" err="1" smtClean="0">
                <a:solidFill>
                  <a:srgbClr val="093678"/>
                </a:solidFill>
              </a:rPr>
              <a:t>trabajar</a:t>
            </a:r>
            <a:r>
              <a:rPr lang="en-US" sz="3200" dirty="0" smtClean="0">
                <a:solidFill>
                  <a:srgbClr val="093678"/>
                </a:solidFill>
              </a:rPr>
              <a:t> en </a:t>
            </a:r>
            <a:r>
              <a:rPr lang="en-US" sz="3200" dirty="0" err="1" smtClean="0">
                <a:solidFill>
                  <a:srgbClr val="093678"/>
                </a:solidFill>
              </a:rPr>
              <a:t>espacios</a:t>
            </a:r>
            <a:r>
              <a:rPr lang="en-US" sz="3200" dirty="0" smtClean="0">
                <a:solidFill>
                  <a:srgbClr val="093678"/>
                </a:solidFill>
              </a:rPr>
              <a:t> </a:t>
            </a:r>
            <a:r>
              <a:rPr lang="en-US" sz="3200" dirty="0" err="1" smtClean="0">
                <a:solidFill>
                  <a:srgbClr val="093678"/>
                </a:solidFill>
              </a:rPr>
              <a:t>confinados</a:t>
            </a:r>
            <a:endParaRPr lang="en-US" sz="3200" dirty="0" smtClean="0">
              <a:solidFill>
                <a:srgbClr val="093678"/>
              </a:solidFill>
            </a:endParaRPr>
          </a:p>
        </p:txBody>
      </p:sp>
      <p:sp>
        <p:nvSpPr>
          <p:cNvPr id="9" name="Rectangle 3"/>
          <p:cNvSpPr txBox="1">
            <a:spLocks noChangeArrowheads="1"/>
          </p:cNvSpPr>
          <p:nvPr/>
        </p:nvSpPr>
        <p:spPr>
          <a:xfrm>
            <a:off x="457198" y="1676401"/>
            <a:ext cx="5791023" cy="4343400"/>
          </a:xfrm>
          <a:prstGeom prst="rect">
            <a:avLst/>
          </a:prstGeom>
        </p:spPr>
        <p:txBody>
          <a:bodyPr lIns="92066" tIns="46034" rIns="92066" bIns="46034" anchor="t">
            <a:normAutofit fontScale="92500"/>
          </a:bodyPr>
          <a:lstStyle/>
          <a:p>
            <a:pPr marL="342900" marR="0" lvl="0" indent="-342900" algn="l" defTabSz="457200" rtl="0" eaLnBrk="1" fontAlgn="auto" latinLnBrk="0" hangingPunct="1">
              <a:lnSpc>
                <a:spcPct val="120000"/>
              </a:lnSpc>
              <a:spcBef>
                <a:spcPts val="0"/>
              </a:spcBef>
              <a:spcAft>
                <a:spcPts val="0"/>
              </a:spcAft>
              <a:buClrTx/>
              <a:buSzTx/>
              <a:buFont typeface="Arial" pitchFamily="34" charset="0"/>
              <a:buChar char="•"/>
              <a:tabLst/>
              <a:defRPr/>
            </a:pPr>
            <a:r>
              <a:rPr lang="en-US" sz="2000" dirty="0">
                <a:solidFill>
                  <a:srgbClr val="002060"/>
                </a:solidFill>
                <a:latin typeface="Trebuchet MS" pitchFamily="34" charset="0"/>
                <a:cs typeface="Trebuchet MS"/>
              </a:rPr>
              <a:t>Consulte las instrucciones y la</a:t>
            </a:r>
            <a:r>
              <a:rPr lang="en-US" sz="2000" dirty="0" smtClean="0">
                <a:solidFill>
                  <a:srgbClr val="002060"/>
                </a:solidFill>
                <a:latin typeface="Trebuchet MS" pitchFamily="34" charset="0"/>
                <a:cs typeface="Trebuchet MS"/>
              </a:rPr>
              <a:t> HDS </a:t>
            </a:r>
            <a:r>
              <a:rPr lang="en-US" sz="2000" dirty="0">
                <a:solidFill>
                  <a:srgbClr val="002060"/>
                </a:solidFill>
                <a:latin typeface="Trebuchet MS" pitchFamily="34" charset="0"/>
                <a:cs typeface="Trebuchet MS"/>
              </a:rPr>
              <a:t>del producto para obtener información específica.</a:t>
            </a:r>
          </a:p>
          <a:p>
            <a:pPr marL="342900" lvl="0" indent="-342900" defTabSz="457200" fontAlgn="auto">
              <a:lnSpc>
                <a:spcPct val="120000"/>
              </a:lnSpc>
              <a:spcBef>
                <a:spcPts val="0"/>
              </a:spcBef>
              <a:spcAft>
                <a:spcPts val="0"/>
              </a:spcAft>
              <a:buFont typeface="Arial" pitchFamily="34" charset="0"/>
              <a:buChar char="•"/>
              <a:defRPr/>
            </a:pPr>
            <a:r>
              <a:rPr lang="en-US" sz="2000" dirty="0">
                <a:solidFill>
                  <a:srgbClr val="002060"/>
                </a:solidFill>
                <a:latin typeface="Trebuchet MS" pitchFamily="34" charset="0"/>
                <a:cs typeface="Trebuchet MS"/>
              </a:rPr>
              <a:t>Ventile los áticos y los semisótanos usando el mejor esfuerzo recomendando por el fabricante del </a:t>
            </a:r>
            <a:r>
              <a:rPr lang="en-US" sz="2000" dirty="0" err="1" smtClean="0">
                <a:solidFill>
                  <a:srgbClr val="002060"/>
                </a:solidFill>
                <a:latin typeface="Trebuchet MS" pitchFamily="34" charset="0"/>
                <a:cs typeface="Trebuchet MS"/>
              </a:rPr>
              <a:t>producto</a:t>
            </a:r>
            <a:r>
              <a:rPr lang="en-US" sz="2000" dirty="0" smtClean="0">
                <a:solidFill>
                  <a:srgbClr val="002060"/>
                </a:solidFill>
                <a:latin typeface="Trebuchet MS" pitchFamily="34" charset="0"/>
                <a:cs typeface="Trebuchet MS"/>
              </a:rPr>
              <a:t> </a:t>
            </a:r>
            <a:r>
              <a:rPr lang="en-US" sz="2000" dirty="0">
                <a:solidFill>
                  <a:srgbClr val="002060"/>
                </a:solidFill>
                <a:latin typeface="Trebuchet MS" pitchFamily="34" charset="0"/>
                <a:cs typeface="Trebuchet MS"/>
              </a:rPr>
              <a:t>(por ejemplo,</a:t>
            </a:r>
            <a:r>
              <a:rPr lang="en-US" sz="2000" dirty="0" smtClean="0">
                <a:solidFill>
                  <a:srgbClr val="002060"/>
                </a:solidFill>
                <a:latin typeface="Trebuchet MS" pitchFamily="34" charset="0"/>
                <a:cs typeface="Trebuchet MS"/>
              </a:rPr>
              <a:t> use </a:t>
            </a:r>
            <a:r>
              <a:rPr lang="en-US" sz="2000" dirty="0">
                <a:solidFill>
                  <a:srgbClr val="002060"/>
                </a:solidFill>
                <a:latin typeface="Trebuchet MS" pitchFamily="34" charset="0"/>
                <a:cs typeface="Trebuchet MS"/>
              </a:rPr>
              <a:t>ventiladores para alejar los vapores de los</a:t>
            </a:r>
            <a:r>
              <a:rPr lang="en-US" sz="2000" dirty="0" smtClean="0">
                <a:solidFill>
                  <a:srgbClr val="002060"/>
                </a:solidFill>
                <a:latin typeface="Trebuchet MS" pitchFamily="34" charset="0"/>
                <a:cs typeface="Trebuchet MS"/>
              </a:rPr>
              <a:t> </a:t>
            </a:r>
            <a:r>
              <a:rPr lang="en-US" sz="2000" dirty="0" err="1" smtClean="0">
                <a:solidFill>
                  <a:srgbClr val="002060"/>
                </a:solidFill>
                <a:latin typeface="Trebuchet MS" pitchFamily="34" charset="0"/>
                <a:cs typeface="Trebuchet MS"/>
              </a:rPr>
              <a:t>rociadores</a:t>
            </a:r>
            <a:r>
              <a:rPr lang="en-US" sz="2000" dirty="0" smtClean="0">
                <a:solidFill>
                  <a:srgbClr val="002060"/>
                </a:solidFill>
                <a:latin typeface="Trebuchet MS" pitchFamily="34" charset="0"/>
                <a:cs typeface="Trebuchet MS"/>
              </a:rPr>
              <a:t>; </a:t>
            </a:r>
            <a:r>
              <a:rPr lang="en-US" sz="2000" dirty="0" err="1" smtClean="0">
                <a:solidFill>
                  <a:srgbClr val="002060"/>
                </a:solidFill>
                <a:latin typeface="Trebuchet MS" pitchFamily="34" charset="0"/>
                <a:cs typeface="Trebuchet MS"/>
              </a:rPr>
              <a:t>ventile</a:t>
            </a:r>
            <a:r>
              <a:rPr lang="en-US" sz="2000" dirty="0" smtClean="0">
                <a:solidFill>
                  <a:srgbClr val="002060"/>
                </a:solidFill>
                <a:latin typeface="Trebuchet MS" pitchFamily="34" charset="0"/>
                <a:cs typeface="Trebuchet MS"/>
              </a:rPr>
              <a:t> </a:t>
            </a:r>
            <a:r>
              <a:rPr lang="en-US" sz="2000" dirty="0">
                <a:solidFill>
                  <a:srgbClr val="002060"/>
                </a:solidFill>
                <a:latin typeface="Trebuchet MS" pitchFamily="34" charset="0"/>
                <a:cs typeface="Trebuchet MS"/>
              </a:rPr>
              <a:t>el escape hacia áreas desocupadas).</a:t>
            </a:r>
          </a:p>
          <a:p>
            <a:pPr marL="342900" lvl="0" indent="-342900" defTabSz="457200" fontAlgn="auto">
              <a:lnSpc>
                <a:spcPct val="120000"/>
              </a:lnSpc>
              <a:spcBef>
                <a:spcPts val="0"/>
              </a:spcBef>
              <a:spcAft>
                <a:spcPts val="0"/>
              </a:spcAft>
              <a:buFont typeface="Arial" pitchFamily="34" charset="0"/>
              <a:buChar char="•"/>
              <a:defRPr/>
            </a:pPr>
            <a:r>
              <a:rPr lang="en-US" sz="2000" dirty="0">
                <a:solidFill>
                  <a:srgbClr val="002060"/>
                </a:solidFill>
                <a:latin typeface="Trebuchet MS" pitchFamily="34" charset="0"/>
                <a:cs typeface="Trebuchet MS"/>
              </a:rPr>
              <a:t>Use un </a:t>
            </a:r>
            <a:r>
              <a:rPr lang="en-US" sz="2000" dirty="0" smtClean="0">
                <a:solidFill>
                  <a:srgbClr val="002060"/>
                </a:solidFill>
                <a:latin typeface="Trebuchet MS" pitchFamily="34" charset="0"/>
                <a:cs typeface="Trebuchet MS"/>
              </a:rPr>
              <a:t>EPP </a:t>
            </a:r>
            <a:r>
              <a:rPr lang="en-US" sz="2000" dirty="0">
                <a:solidFill>
                  <a:srgbClr val="002060"/>
                </a:solidFill>
                <a:latin typeface="Trebuchet MS" pitchFamily="34" charset="0"/>
                <a:cs typeface="Trebuchet MS"/>
              </a:rPr>
              <a:t>adecuado, incluido un </a:t>
            </a:r>
            <a:r>
              <a:rPr lang="en-US" sz="2000" dirty="0" err="1">
                <a:solidFill>
                  <a:srgbClr val="002060"/>
                </a:solidFill>
                <a:latin typeface="Trebuchet MS" pitchFamily="34" charset="0"/>
                <a:cs typeface="Trebuchet MS"/>
              </a:rPr>
              <a:t>respirador</a:t>
            </a:r>
            <a:r>
              <a:rPr lang="en-US" sz="2000" dirty="0">
                <a:solidFill>
                  <a:srgbClr val="002060"/>
                </a:solidFill>
                <a:latin typeface="Trebuchet MS" pitchFamily="34" charset="0"/>
                <a:cs typeface="Trebuchet MS"/>
              </a:rPr>
              <a:t> </a:t>
            </a:r>
            <a:r>
              <a:rPr lang="en-US" sz="2000" dirty="0" err="1" smtClean="0">
                <a:solidFill>
                  <a:srgbClr val="002060"/>
                </a:solidFill>
                <a:latin typeface="Trebuchet MS" pitchFamily="34" charset="0"/>
                <a:cs typeface="Trebuchet MS"/>
              </a:rPr>
              <a:t>aprobado</a:t>
            </a:r>
            <a:r>
              <a:rPr lang="en-US" sz="2000" dirty="0" smtClean="0">
                <a:solidFill>
                  <a:srgbClr val="002060"/>
                </a:solidFill>
                <a:latin typeface="Trebuchet MS" pitchFamily="34" charset="0"/>
                <a:cs typeface="Trebuchet MS"/>
              </a:rPr>
              <a:t> </a:t>
            </a:r>
            <a:r>
              <a:rPr lang="en-US" sz="2000" dirty="0">
                <a:solidFill>
                  <a:srgbClr val="002060"/>
                </a:solidFill>
                <a:latin typeface="Trebuchet MS" pitchFamily="34" charset="0"/>
                <a:cs typeface="Trebuchet MS"/>
              </a:rPr>
              <a:t>(</a:t>
            </a:r>
            <a:r>
              <a:rPr lang="en-US" sz="2000" i="1" dirty="0">
                <a:solidFill>
                  <a:srgbClr val="002060"/>
                </a:solidFill>
                <a:latin typeface="Trebuchet MS" pitchFamily="34" charset="0"/>
                <a:cs typeface="Trebuchet MS"/>
              </a:rPr>
              <a:t>consulte la Unidad 9</a:t>
            </a:r>
            <a:r>
              <a:rPr lang="en-US" sz="2000" dirty="0" smtClean="0">
                <a:solidFill>
                  <a:srgbClr val="002060"/>
                </a:solidFill>
                <a:latin typeface="Trebuchet MS" pitchFamily="34" charset="0"/>
                <a:cs typeface="Trebuchet MS"/>
              </a:rPr>
              <a:t>).</a:t>
            </a:r>
          </a:p>
          <a:p>
            <a:pPr marL="342900" lvl="0" indent="-342900" defTabSz="457200" fontAlgn="auto">
              <a:lnSpc>
                <a:spcPct val="120000"/>
              </a:lnSpc>
              <a:spcBef>
                <a:spcPts val="0"/>
              </a:spcBef>
              <a:spcAft>
                <a:spcPts val="0"/>
              </a:spcAft>
              <a:buFont typeface="Arial" pitchFamily="34" charset="0"/>
              <a:buChar char="•"/>
              <a:defRPr/>
            </a:pPr>
            <a:r>
              <a:rPr lang="en-US" sz="2000" dirty="0" err="1">
                <a:solidFill>
                  <a:srgbClr val="002060"/>
                </a:solidFill>
                <a:latin typeface="Trebuchet MS" pitchFamily="34" charset="0"/>
                <a:cs typeface="Trebuchet MS"/>
              </a:rPr>
              <a:t>Mantenga</a:t>
            </a:r>
            <a:r>
              <a:rPr lang="en-US" sz="2000" dirty="0">
                <a:solidFill>
                  <a:srgbClr val="002060"/>
                </a:solidFill>
                <a:latin typeface="Trebuchet MS" pitchFamily="34" charset="0"/>
                <a:cs typeface="Trebuchet MS"/>
              </a:rPr>
              <a:t> </a:t>
            </a:r>
            <a:r>
              <a:rPr lang="en-US" sz="2000" dirty="0" err="1" smtClean="0">
                <a:solidFill>
                  <a:srgbClr val="002060"/>
                </a:solidFill>
                <a:latin typeface="Trebuchet MS" pitchFamily="34" charset="0"/>
                <a:cs typeface="Trebuchet MS"/>
              </a:rPr>
              <a:t>libres</a:t>
            </a:r>
            <a:r>
              <a:rPr lang="en-US" sz="2000" dirty="0" smtClean="0">
                <a:solidFill>
                  <a:srgbClr val="002060"/>
                </a:solidFill>
                <a:latin typeface="Trebuchet MS" pitchFamily="34" charset="0"/>
                <a:cs typeface="Trebuchet MS"/>
              </a:rPr>
              <a:t> </a:t>
            </a:r>
            <a:r>
              <a:rPr lang="en-US" sz="2000" dirty="0">
                <a:solidFill>
                  <a:srgbClr val="002060"/>
                </a:solidFill>
                <a:latin typeface="Trebuchet MS" pitchFamily="34" charset="0"/>
                <a:cs typeface="Trebuchet MS"/>
              </a:rPr>
              <a:t>los puntos de ingreso y de egreso.</a:t>
            </a:r>
          </a:p>
          <a:p>
            <a:pPr marL="0" marR="0" lvl="0" indent="0" algn="l" defTabSz="457200" rtl="0" eaLnBrk="1" fontAlgn="auto" latinLnBrk="0" hangingPunct="1">
              <a:lnSpc>
                <a:spcPct val="120000"/>
              </a:lnSpc>
              <a:spcBef>
                <a:spcPts val="0"/>
              </a:spcBef>
              <a:spcAft>
                <a:spcPts val="0"/>
              </a:spcAft>
              <a:buClrTx/>
              <a:buSzTx/>
              <a:tabLst/>
              <a:defRPr/>
            </a:pPr>
            <a:endParaRPr lang="en-US" sz="2400" b="1" dirty="0" smtClean="0">
              <a:solidFill>
                <a:srgbClr val="254061"/>
              </a:solidFill>
              <a:latin typeface="Trebuchet MS"/>
              <a:cs typeface="Trebuchet MS"/>
            </a:endParaRPr>
          </a:p>
          <a:p>
            <a:pPr marL="0" marR="0" lvl="0" indent="0" algn="l" defTabSz="457200" rtl="0" eaLnBrk="1" fontAlgn="auto" latinLnBrk="0" hangingPunct="1">
              <a:lnSpc>
                <a:spcPct val="120000"/>
              </a:lnSpc>
              <a:spcBef>
                <a:spcPts val="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rgbClr val="254061"/>
              </a:solidFill>
              <a:effectLst/>
              <a:uLnTx/>
              <a:uFillTx/>
              <a:latin typeface="Trebuchet MS"/>
              <a:ea typeface="+mn-ea"/>
              <a:cs typeface="Trebuchet MS"/>
            </a:endParaRPr>
          </a:p>
        </p:txBody>
      </p:sp>
      <p:pic>
        <p:nvPicPr>
          <p:cNvPr id="8" name="Picture 3" descr="C:\Documents and Settings\Design2Train\Temporary Internet Files\Content.IE5\PNG6DJBV\MPj0438440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223" y="2057400"/>
            <a:ext cx="2590977" cy="258797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7848600" cy="1143000"/>
          </a:xfrm>
        </p:spPr>
        <p:txBody>
          <a:bodyPr lIns="92066" tIns="46034" rIns="92066" bIns="46034">
            <a:normAutofit/>
          </a:bodyPr>
          <a:lstStyle/>
          <a:p>
            <a:pPr fontAlgn="auto">
              <a:lnSpc>
                <a:spcPct val="90000"/>
              </a:lnSpc>
              <a:spcAft>
                <a:spcPts val="0"/>
              </a:spcAft>
              <a:defRPr/>
            </a:pPr>
            <a:r>
              <a:rPr lang="en-US" sz="3200" dirty="0" smtClean="0"/>
              <a:t>Información de OSHA: </a:t>
            </a:r>
            <a:r>
              <a:rPr lang="en-US" sz="3200" dirty="0" err="1" smtClean="0"/>
              <a:t>Espacios</a:t>
            </a:r>
            <a:r>
              <a:rPr lang="en-US" sz="3200" dirty="0" smtClean="0"/>
              <a:t> </a:t>
            </a:r>
            <a:r>
              <a:rPr lang="en-US" sz="3200" dirty="0" err="1" smtClean="0"/>
              <a:t>confinados</a:t>
            </a:r>
            <a:endParaRPr lang="en-US" sz="3200" dirty="0" smtClean="0"/>
          </a:p>
        </p:txBody>
      </p:sp>
      <p:sp>
        <p:nvSpPr>
          <p:cNvPr id="9" name="Rectangle 3"/>
          <p:cNvSpPr txBox="1">
            <a:spLocks noChangeArrowheads="1"/>
          </p:cNvSpPr>
          <p:nvPr/>
        </p:nvSpPr>
        <p:spPr>
          <a:xfrm>
            <a:off x="533400" y="1676400"/>
            <a:ext cx="7696200" cy="4343400"/>
          </a:xfrm>
          <a:prstGeom prst="rect">
            <a:avLst/>
          </a:prstGeom>
        </p:spPr>
        <p:txBody>
          <a:bodyPr lIns="92066" tIns="46034" rIns="92066" bIns="46034" anchor="t">
            <a:normAutofit fontScale="85000" lnSpcReduction="10000"/>
          </a:bodyPr>
          <a:lstStyle/>
          <a:p>
            <a:pPr defTabSz="457200" fontAlgn="auto">
              <a:lnSpc>
                <a:spcPct val="120000"/>
              </a:lnSpc>
              <a:spcBef>
                <a:spcPts val="0"/>
              </a:spcBef>
              <a:spcAft>
                <a:spcPts val="0"/>
              </a:spcAft>
              <a:defRPr/>
            </a:pPr>
            <a:r>
              <a:rPr lang="en-US" sz="2600" dirty="0">
                <a:solidFill>
                  <a:srgbClr val="002060"/>
                </a:solidFill>
                <a:latin typeface="Trebuchet MS" pitchFamily="34" charset="0"/>
                <a:cs typeface="Trebuchet MS"/>
              </a:rPr>
              <a:t>Los</a:t>
            </a:r>
            <a:r>
              <a:rPr lang="en-US" sz="2600" dirty="0" smtClean="0">
                <a:solidFill>
                  <a:srgbClr val="002060"/>
                </a:solidFill>
                <a:latin typeface="Trebuchet MS" pitchFamily="34" charset="0"/>
                <a:cs typeface="Trebuchet MS"/>
              </a:rPr>
              <a:t> </a:t>
            </a:r>
            <a:r>
              <a:rPr lang="en-US" sz="2600" dirty="0" err="1" smtClean="0">
                <a:solidFill>
                  <a:srgbClr val="002060"/>
                </a:solidFill>
                <a:latin typeface="Trebuchet MS" pitchFamily="34" charset="0"/>
                <a:cs typeface="Trebuchet MS"/>
              </a:rPr>
              <a:t>riesgos</a:t>
            </a:r>
            <a:r>
              <a:rPr lang="en-US" sz="2600" dirty="0" smtClean="0">
                <a:solidFill>
                  <a:srgbClr val="002060"/>
                </a:solidFill>
                <a:latin typeface="Trebuchet MS" pitchFamily="34" charset="0"/>
                <a:cs typeface="Trebuchet MS"/>
              </a:rPr>
              <a:t> de espacios confinados para las aplicaciones típicas de climatización con SPF de baja presión están </a:t>
            </a:r>
            <a:r>
              <a:rPr lang="en-US" sz="2600" dirty="0">
                <a:solidFill>
                  <a:srgbClr val="002060"/>
                </a:solidFill>
                <a:latin typeface="Trebuchet MS" pitchFamily="34" charset="0"/>
                <a:cs typeface="Trebuchet MS"/>
              </a:rPr>
              <a:t>cubiertos por los </a:t>
            </a:r>
            <a:r>
              <a:rPr lang="en-US" sz="2600" dirty="0" smtClean="0">
                <a:solidFill>
                  <a:srgbClr val="002060"/>
                </a:solidFill>
                <a:latin typeface="Trebuchet MS" pitchFamily="34" charset="0"/>
                <a:cs typeface="Trebuchet MS"/>
              </a:rPr>
              <a:t>estándares específicos a la industria de la construcción de la Administración de Salud y Seguridad Ocupacional (OSHA):</a:t>
            </a:r>
          </a:p>
          <a:p>
            <a:pPr defTabSz="457200" fontAlgn="auto">
              <a:lnSpc>
                <a:spcPct val="120000"/>
              </a:lnSpc>
              <a:spcBef>
                <a:spcPts val="0"/>
              </a:spcBef>
              <a:spcAft>
                <a:spcPts val="0"/>
              </a:spcAft>
              <a:defRPr/>
            </a:pPr>
            <a:endParaRPr lang="en-US" sz="2600" dirty="0" smtClean="0">
              <a:solidFill>
                <a:srgbClr val="002060"/>
              </a:solidFill>
              <a:latin typeface="Trebuchet MS" pitchFamily="34" charset="0"/>
              <a:cs typeface="Trebuchet MS"/>
            </a:endParaRPr>
          </a:p>
          <a:p>
            <a:pPr defTabSz="457200" fontAlgn="auto">
              <a:lnSpc>
                <a:spcPct val="120000"/>
              </a:lnSpc>
              <a:spcBef>
                <a:spcPts val="0"/>
              </a:spcBef>
              <a:spcAft>
                <a:spcPts val="0"/>
              </a:spcAft>
              <a:buFont typeface="Arial" pitchFamily="34" charset="0"/>
              <a:buChar char="•"/>
              <a:defRPr/>
            </a:pPr>
            <a:r>
              <a:rPr lang="en-US" sz="2600" dirty="0" smtClean="0">
                <a:solidFill>
                  <a:srgbClr val="002060"/>
                </a:solidFill>
                <a:latin typeface="Trebuchet MS" pitchFamily="34" charset="0"/>
                <a:cs typeface="Trebuchet MS"/>
              </a:rPr>
              <a:t> 29 CFR 1926.21(b)(6)(i) </a:t>
            </a:r>
          </a:p>
          <a:p>
            <a:pPr defTabSz="457200" fontAlgn="auto">
              <a:lnSpc>
                <a:spcPct val="120000"/>
              </a:lnSpc>
              <a:spcBef>
                <a:spcPts val="0"/>
              </a:spcBef>
              <a:spcAft>
                <a:spcPts val="0"/>
              </a:spcAft>
              <a:buFont typeface="Arial" pitchFamily="34" charset="0"/>
              <a:buChar char="•"/>
              <a:defRPr/>
            </a:pPr>
            <a:r>
              <a:rPr lang="en-US" sz="2600" dirty="0" smtClean="0">
                <a:solidFill>
                  <a:srgbClr val="002060"/>
                </a:solidFill>
                <a:latin typeface="Trebuchet MS" pitchFamily="34" charset="0"/>
                <a:cs typeface="Trebuchet MS"/>
              </a:rPr>
              <a:t> 29 CFR 1926.21(b)(6)(ii)</a:t>
            </a:r>
            <a:endParaRPr lang="en-US" sz="2600" dirty="0">
              <a:solidFill>
                <a:srgbClr val="002060"/>
              </a:solidFill>
              <a:latin typeface="Trebuchet MS" pitchFamily="34" charset="0"/>
              <a:cs typeface="Trebuchet MS"/>
            </a:endParaRPr>
          </a:p>
          <a:p>
            <a:pPr marL="0" marR="0" lvl="0" indent="0" algn="l" defTabSz="457200" rtl="0" eaLnBrk="1" fontAlgn="auto" latinLnBrk="0" hangingPunct="1">
              <a:lnSpc>
                <a:spcPct val="120000"/>
              </a:lnSpc>
              <a:spcBef>
                <a:spcPts val="0"/>
              </a:spcBef>
              <a:spcAft>
                <a:spcPts val="0"/>
              </a:spcAft>
              <a:buClrTx/>
              <a:buSzTx/>
              <a:tabLst/>
              <a:defRPr/>
            </a:pPr>
            <a:endParaRPr lang="en-US" sz="2600" dirty="0">
              <a:solidFill>
                <a:srgbClr val="002060"/>
              </a:solidFill>
              <a:latin typeface="Trebuchet MS" pitchFamily="34" charset="0"/>
              <a:cs typeface="Trebuchet MS"/>
            </a:endParaRPr>
          </a:p>
          <a:p>
            <a:pPr lvl="0" defTabSz="457200" fontAlgn="auto">
              <a:lnSpc>
                <a:spcPct val="120000"/>
              </a:lnSpc>
              <a:spcBef>
                <a:spcPts val="0"/>
              </a:spcBef>
              <a:spcAft>
                <a:spcPts val="0"/>
              </a:spcAft>
              <a:defRPr/>
            </a:pPr>
            <a:r>
              <a:rPr lang="en-US" sz="2600" dirty="0" smtClean="0">
                <a:solidFill>
                  <a:srgbClr val="002060"/>
                </a:solidFill>
                <a:latin typeface="Trebuchet MS" pitchFamily="34" charset="0"/>
                <a:cs typeface="Trebuchet MS"/>
              </a:rPr>
              <a:t>Para </a:t>
            </a:r>
            <a:r>
              <a:rPr lang="en-US" sz="2600" dirty="0">
                <a:solidFill>
                  <a:srgbClr val="002060"/>
                </a:solidFill>
                <a:latin typeface="Trebuchet MS" pitchFamily="34" charset="0"/>
                <a:cs typeface="Trebuchet MS"/>
              </a:rPr>
              <a:t>obtener más información/recursos, visite la página Web de OSHA: </a:t>
            </a:r>
            <a:r>
              <a:rPr lang="en-US" sz="2600" u="sng" dirty="0">
                <a:solidFill>
                  <a:srgbClr val="002060"/>
                </a:solidFill>
                <a:latin typeface="Trebuchet MS" pitchFamily="34" charset="0"/>
                <a:cs typeface="Trebuchet MS"/>
              </a:rPr>
              <a:t>http://www.osha.gov/SLTC/confinedspaces</a:t>
            </a:r>
          </a:p>
          <a:p>
            <a:pPr marL="0" marR="0" lvl="0" indent="0" algn="l" defTabSz="457200" rtl="0" eaLnBrk="1" fontAlgn="auto" latinLnBrk="0" hangingPunct="1">
              <a:lnSpc>
                <a:spcPct val="120000"/>
              </a:lnSpc>
              <a:spcBef>
                <a:spcPts val="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rgbClr val="254061"/>
              </a:solidFill>
              <a:effectLst/>
              <a:uLnTx/>
              <a:uFillTx/>
              <a:latin typeface="Trebuchet MS" pitchFamily="34" charset="0"/>
              <a:cs typeface="Trebuchet M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848600" cy="1143000"/>
          </a:xfrm>
        </p:spPr>
        <p:txBody>
          <a:bodyPr>
            <a:normAutofit fontScale="90000"/>
          </a:bodyPr>
          <a:lstStyle/>
          <a:p>
            <a:r>
              <a:rPr lang="en-US" dirty="0" smtClean="0">
                <a:solidFill>
                  <a:srgbClr val="093678"/>
                </a:solidFill>
              </a:rPr>
              <a:t>Resbalones </a:t>
            </a:r>
            <a:r>
              <a:rPr lang="en-US" dirty="0" err="1" smtClean="0">
                <a:solidFill>
                  <a:srgbClr val="093678"/>
                </a:solidFill>
              </a:rPr>
              <a:t>y</a:t>
            </a:r>
            <a:r>
              <a:rPr lang="en-US" dirty="0" smtClean="0">
                <a:solidFill>
                  <a:srgbClr val="093678"/>
                </a:solidFill>
              </a:rPr>
              <a:t> </a:t>
            </a:r>
            <a:r>
              <a:rPr lang="en-US" dirty="0" err="1" smtClean="0">
                <a:solidFill>
                  <a:srgbClr val="093678"/>
                </a:solidFill>
              </a:rPr>
              <a:t>caídas</a:t>
            </a:r>
            <a:r>
              <a:rPr lang="en-US" dirty="0" smtClean="0">
                <a:solidFill>
                  <a:srgbClr val="093678"/>
                </a:solidFill>
              </a:rPr>
              <a:t> – No se </a:t>
            </a:r>
            <a:r>
              <a:rPr lang="en-US" dirty="0" err="1" smtClean="0">
                <a:solidFill>
                  <a:srgbClr val="093678"/>
                </a:solidFill>
              </a:rPr>
              <a:t>ponga</a:t>
            </a:r>
            <a:r>
              <a:rPr lang="en-US" dirty="0" smtClean="0">
                <a:solidFill>
                  <a:srgbClr val="093678"/>
                </a:solidFill>
              </a:rPr>
              <a:t> en </a:t>
            </a:r>
            <a:r>
              <a:rPr lang="en-US" dirty="0" err="1" smtClean="0">
                <a:solidFill>
                  <a:srgbClr val="093678"/>
                </a:solidFill>
              </a:rPr>
              <a:t>riesgo</a:t>
            </a:r>
            <a:r>
              <a:rPr lang="en-US" dirty="0" smtClean="0">
                <a:solidFill>
                  <a:srgbClr val="093678"/>
                </a:solidFill>
              </a:rPr>
              <a:t> </a:t>
            </a:r>
            <a:br>
              <a:rPr lang="en-US" dirty="0" smtClean="0">
                <a:solidFill>
                  <a:srgbClr val="093678"/>
                </a:solidFill>
              </a:rPr>
            </a:br>
            <a:endParaRPr lang="en-US" dirty="0">
              <a:solidFill>
                <a:srgbClr val="093678"/>
              </a:solidFill>
            </a:endParaRPr>
          </a:p>
        </p:txBody>
      </p:sp>
      <p:sp>
        <p:nvSpPr>
          <p:cNvPr id="3" name="Content Placeholder 2"/>
          <p:cNvSpPr>
            <a:spLocks noGrp="1"/>
          </p:cNvSpPr>
          <p:nvPr>
            <p:ph idx="1"/>
          </p:nvPr>
        </p:nvSpPr>
        <p:spPr>
          <a:xfrm>
            <a:off x="457200" y="1676401"/>
            <a:ext cx="6019800" cy="4343400"/>
          </a:xfrm>
        </p:spPr>
        <p:txBody>
          <a:bodyPr>
            <a:normAutofit lnSpcReduction="10000"/>
          </a:bodyPr>
          <a:lstStyle/>
          <a:p>
            <a:r>
              <a:rPr lang="en-US" sz="2400" dirty="0" smtClean="0">
                <a:solidFill>
                  <a:srgbClr val="093678"/>
                </a:solidFill>
              </a:rPr>
              <a:t>“</a:t>
            </a:r>
            <a:r>
              <a:rPr lang="en-US" sz="2400" b="0" dirty="0" smtClean="0">
                <a:solidFill>
                  <a:srgbClr val="093678"/>
                </a:solidFill>
              </a:rPr>
              <a:t>Las caídas son la causa de fatalidades más frecuente en las obras de construcción, y anualmente </a:t>
            </a:r>
            <a:r>
              <a:rPr lang="en-US" sz="2400" b="0" dirty="0" err="1" smtClean="0">
                <a:solidFill>
                  <a:srgbClr val="093678"/>
                </a:solidFill>
              </a:rPr>
              <a:t>dan</a:t>
            </a:r>
            <a:r>
              <a:rPr lang="en-US" sz="2400" b="0" dirty="0" smtClean="0">
                <a:solidFill>
                  <a:srgbClr val="093678"/>
                </a:solidFill>
              </a:rPr>
              <a:t> </a:t>
            </a:r>
            <a:r>
              <a:rPr lang="en-US" sz="2400" b="0" dirty="0" err="1" smtClean="0">
                <a:solidFill>
                  <a:srgbClr val="093678"/>
                </a:solidFill>
              </a:rPr>
              <a:t>cuenta</a:t>
            </a:r>
            <a:r>
              <a:rPr lang="en-US" sz="2400" b="0" dirty="0" smtClean="0">
                <a:solidFill>
                  <a:srgbClr val="093678"/>
                </a:solidFill>
              </a:rPr>
              <a:t> de una de cada tres muertes relacionadas con la </a:t>
            </a:r>
            <a:r>
              <a:rPr lang="en-US" sz="2400" b="0" dirty="0" err="1" smtClean="0">
                <a:solidFill>
                  <a:srgbClr val="093678"/>
                </a:solidFill>
              </a:rPr>
              <a:t>construcción</a:t>
            </a:r>
            <a:r>
              <a:rPr lang="en-US" sz="2400" b="0" dirty="0" smtClean="0">
                <a:solidFill>
                  <a:srgbClr val="093678"/>
                </a:solidFill>
              </a:rPr>
              <a:t>”.</a:t>
            </a:r>
          </a:p>
          <a:p>
            <a:r>
              <a:rPr lang="en-US" sz="2400" b="0" dirty="0" smtClean="0">
                <a:solidFill>
                  <a:srgbClr val="093678"/>
                </a:solidFill>
              </a:rPr>
              <a:t>“En 2010, la Oficina de Estadística Laboral informó que 751 trabajadores murieron en el trabajo, con el 35% de dichas fatalidades siendo consecuencia de </a:t>
            </a:r>
            <a:r>
              <a:rPr lang="en-US" sz="2400" b="0" dirty="0" err="1" smtClean="0">
                <a:solidFill>
                  <a:srgbClr val="093678"/>
                </a:solidFill>
              </a:rPr>
              <a:t>caídas</a:t>
            </a:r>
            <a:r>
              <a:rPr lang="en-US" sz="2400" b="0" dirty="0" smtClean="0">
                <a:solidFill>
                  <a:srgbClr val="093678"/>
                </a:solidFill>
              </a:rPr>
              <a:t>”</a:t>
            </a:r>
            <a:r>
              <a:rPr lang="en-US" sz="2400" dirty="0" smtClean="0"/>
              <a:t/>
            </a:r>
            <a:br>
              <a:rPr lang="en-US" sz="2400" dirty="0" smtClean="0"/>
            </a:br>
            <a:r>
              <a:rPr lang="en-US" sz="2400" dirty="0" smtClean="0"/>
              <a:t> </a:t>
            </a:r>
            <a:br>
              <a:rPr lang="en-US" sz="2400" dirty="0" smtClean="0"/>
            </a:br>
            <a:endParaRPr lang="en-US" sz="2200" b="0" i="1" dirty="0" smtClean="0"/>
          </a:p>
        </p:txBody>
      </p:sp>
      <p:pic>
        <p:nvPicPr>
          <p:cNvPr id="10" name="Picture 11" descr="ladder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2133600"/>
            <a:ext cx="1676400" cy="2387512"/>
          </a:xfrm>
          <a:prstGeom prst="rect">
            <a:avLst/>
          </a:prstGeom>
          <a:noFill/>
          <a:ln w="9525">
            <a:noFill/>
            <a:miter lim="800000"/>
            <a:headEnd/>
            <a:tailEnd/>
          </a:ln>
        </p:spPr>
      </p:pic>
      <p:sp>
        <p:nvSpPr>
          <p:cNvPr id="5" name="TextBox 4"/>
          <p:cNvSpPr txBox="1"/>
          <p:nvPr/>
        </p:nvSpPr>
        <p:spPr>
          <a:xfrm>
            <a:off x="1143000" y="5334000"/>
            <a:ext cx="7315200" cy="400110"/>
          </a:xfrm>
          <a:prstGeom prst="rect">
            <a:avLst/>
          </a:prstGeom>
          <a:noFill/>
        </p:spPr>
        <p:txBody>
          <a:bodyPr wrap="square" rtlCol="0">
            <a:spAutoFit/>
          </a:bodyPr>
          <a:lstStyle/>
          <a:p>
            <a:r>
              <a:rPr lang="en-US" sz="2000" i="1" dirty="0" smtClean="0">
                <a:solidFill>
                  <a:srgbClr val="093678"/>
                </a:solidFill>
                <a:latin typeface="Trebuchet MS" pitchFamily="34" charset="0"/>
              </a:rPr>
              <a:t>- Administración de Salud y Seguridad Ocupacional (OSHA) - </a:t>
            </a:r>
            <a:endParaRPr lang="en-US" sz="2000" i="1" dirty="0">
              <a:solidFill>
                <a:srgbClr val="093678"/>
              </a:solidFill>
              <a:latin typeface="Trebuchet MS"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162800" cy="1143000"/>
          </a:xfrm>
        </p:spPr>
        <p:txBody>
          <a:bodyPr/>
          <a:lstStyle/>
          <a:p>
            <a:r>
              <a:rPr lang="en-US" dirty="0" smtClean="0">
                <a:solidFill>
                  <a:srgbClr val="093678"/>
                </a:solidFill>
              </a:rPr>
              <a:t>Resbalones </a:t>
            </a:r>
            <a:r>
              <a:rPr lang="en-US" dirty="0" err="1" smtClean="0">
                <a:solidFill>
                  <a:srgbClr val="093678"/>
                </a:solidFill>
              </a:rPr>
              <a:t>y</a:t>
            </a:r>
            <a:r>
              <a:rPr lang="en-US" dirty="0" smtClean="0">
                <a:solidFill>
                  <a:srgbClr val="093678"/>
                </a:solidFill>
              </a:rPr>
              <a:t> </a:t>
            </a:r>
            <a:r>
              <a:rPr lang="en-US" dirty="0" err="1" smtClean="0">
                <a:solidFill>
                  <a:srgbClr val="093678"/>
                </a:solidFill>
              </a:rPr>
              <a:t>caídas</a:t>
            </a:r>
            <a:endParaRPr lang="en-US" dirty="0">
              <a:solidFill>
                <a:srgbClr val="093678"/>
              </a:solidFill>
            </a:endParaRPr>
          </a:p>
        </p:txBody>
      </p:sp>
      <p:sp>
        <p:nvSpPr>
          <p:cNvPr id="3" name="Content Placeholder 2"/>
          <p:cNvSpPr>
            <a:spLocks noGrp="1"/>
          </p:cNvSpPr>
          <p:nvPr>
            <p:ph idx="1"/>
          </p:nvPr>
        </p:nvSpPr>
        <p:spPr>
          <a:xfrm>
            <a:off x="457200" y="1676401"/>
            <a:ext cx="5257800" cy="4343400"/>
          </a:xfrm>
        </p:spPr>
        <p:txBody>
          <a:bodyPr>
            <a:normAutofit/>
          </a:bodyPr>
          <a:lstStyle/>
          <a:p>
            <a:r>
              <a:rPr lang="en-US" sz="2400" b="0" dirty="0" smtClean="0">
                <a:solidFill>
                  <a:srgbClr val="093678"/>
                </a:solidFill>
              </a:rPr>
              <a:t>Las </a:t>
            </a:r>
            <a:r>
              <a:rPr lang="en-US" sz="2400" b="0" dirty="0" err="1" smtClean="0">
                <a:solidFill>
                  <a:srgbClr val="093678"/>
                </a:solidFill>
              </a:rPr>
              <a:t>posibles</a:t>
            </a:r>
            <a:r>
              <a:rPr lang="en-US" sz="2400" b="0" dirty="0" smtClean="0">
                <a:solidFill>
                  <a:srgbClr val="093678"/>
                </a:solidFill>
              </a:rPr>
              <a:t> lesiones causadas por resbalones y caídas pueden ser el </a:t>
            </a:r>
            <a:r>
              <a:rPr lang="en-US" sz="2400" b="0" dirty="0" err="1" smtClean="0">
                <a:solidFill>
                  <a:srgbClr val="093678"/>
                </a:solidFill>
              </a:rPr>
              <a:t>resultado</a:t>
            </a:r>
            <a:r>
              <a:rPr lang="en-US" sz="2400" b="0" dirty="0" smtClean="0">
                <a:solidFill>
                  <a:srgbClr val="093678"/>
                </a:solidFill>
              </a:rPr>
              <a:t> de </a:t>
            </a:r>
            <a:r>
              <a:rPr lang="en-US" sz="2400" b="0" dirty="0" err="1" smtClean="0">
                <a:solidFill>
                  <a:srgbClr val="093678"/>
                </a:solidFill>
              </a:rPr>
              <a:t>prácticas</a:t>
            </a:r>
            <a:r>
              <a:rPr lang="en-US" sz="2400" b="0" dirty="0" smtClean="0">
                <a:solidFill>
                  <a:srgbClr val="093678"/>
                </a:solidFill>
              </a:rPr>
              <a:t> laborales no seguras, como:</a:t>
            </a:r>
          </a:p>
          <a:p>
            <a:pPr marL="396875" indent="-396875">
              <a:buFont typeface="Arial" pitchFamily="34" charset="0"/>
              <a:buChar char="•"/>
            </a:pPr>
            <a:r>
              <a:rPr lang="en-US" sz="2400" b="0" dirty="0" err="1" smtClean="0">
                <a:solidFill>
                  <a:srgbClr val="093678"/>
                </a:solidFill>
              </a:rPr>
              <a:t>una</a:t>
            </a:r>
            <a:r>
              <a:rPr lang="en-US" sz="2400" b="0" dirty="0" smtClean="0">
                <a:solidFill>
                  <a:srgbClr val="093678"/>
                </a:solidFill>
              </a:rPr>
              <a:t> plataforma de trabajo en altura, como un andamio o una escalera, que esté mal </a:t>
            </a:r>
            <a:r>
              <a:rPr lang="en-US" sz="2400" b="0" dirty="0" err="1" smtClean="0">
                <a:solidFill>
                  <a:srgbClr val="093678"/>
                </a:solidFill>
              </a:rPr>
              <a:t>construida</a:t>
            </a:r>
            <a:r>
              <a:rPr lang="en-US" sz="2400" b="0" dirty="0" smtClean="0">
                <a:solidFill>
                  <a:srgbClr val="093678"/>
                </a:solidFill>
              </a:rPr>
              <a:t> o esté siendo mal </a:t>
            </a:r>
            <a:r>
              <a:rPr lang="en-US" sz="2400" b="0" dirty="0" err="1" smtClean="0">
                <a:solidFill>
                  <a:srgbClr val="093678"/>
                </a:solidFill>
              </a:rPr>
              <a:t>usada</a:t>
            </a:r>
            <a:endParaRPr lang="en-US" sz="2400" b="0" dirty="0" smtClean="0">
              <a:solidFill>
                <a:srgbClr val="093678"/>
              </a:solidFill>
            </a:endParaRPr>
          </a:p>
          <a:p>
            <a:pPr marL="341313" indent="-341313">
              <a:buFont typeface="Arial" pitchFamily="34" charset="0"/>
              <a:buChar char="•"/>
            </a:pPr>
            <a:r>
              <a:rPr lang="en-US" sz="2400" b="0" dirty="0" smtClean="0">
                <a:solidFill>
                  <a:srgbClr val="093678"/>
                </a:solidFill>
              </a:rPr>
              <a:t>un lugar de trabajo abarrotado con residuos</a:t>
            </a:r>
            <a:endParaRPr lang="en-US" sz="2400" b="0" dirty="0">
              <a:solidFill>
                <a:srgbClr val="093678"/>
              </a:solidFill>
            </a:endParaRPr>
          </a:p>
        </p:txBody>
      </p:sp>
      <p:pic>
        <p:nvPicPr>
          <p:cNvPr id="4" name="Picture 11" descr="ladder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2209800"/>
            <a:ext cx="2012008" cy="28654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Consideraciones </a:t>
            </a:r>
            <a:r>
              <a:rPr lang="en-US" dirty="0" err="1" smtClean="0"/>
              <a:t>para</a:t>
            </a:r>
            <a:r>
              <a:rPr lang="en-US" dirty="0" smtClean="0"/>
              <a:t> </a:t>
            </a:r>
            <a:r>
              <a:rPr lang="en-US" dirty="0" err="1" smtClean="0"/>
              <a:t>prevenir</a:t>
            </a:r>
            <a:r>
              <a:rPr lang="en-US" dirty="0" smtClean="0"/>
              <a:t> </a:t>
            </a:r>
            <a:br>
              <a:rPr lang="en-US" dirty="0" smtClean="0"/>
            </a:br>
            <a:r>
              <a:rPr lang="en-US" dirty="0" err="1" smtClean="0"/>
              <a:t>resbalones</a:t>
            </a:r>
            <a:r>
              <a:rPr lang="en-US" dirty="0" smtClean="0"/>
              <a:t> </a:t>
            </a:r>
            <a:r>
              <a:rPr lang="en-US" dirty="0" err="1" smtClean="0"/>
              <a:t>y</a:t>
            </a:r>
            <a:r>
              <a:rPr lang="en-US" dirty="0" smtClean="0"/>
              <a:t> </a:t>
            </a:r>
            <a:r>
              <a:rPr lang="en-US" dirty="0" err="1" smtClean="0"/>
              <a:t>caídas</a:t>
            </a:r>
            <a:endParaRPr lang="en-US" dirty="0"/>
          </a:p>
        </p:txBody>
      </p:sp>
      <p:sp>
        <p:nvSpPr>
          <p:cNvPr id="3" name="Content Placeholder 2"/>
          <p:cNvSpPr>
            <a:spLocks noGrp="1"/>
          </p:cNvSpPr>
          <p:nvPr>
            <p:ph idx="1"/>
          </p:nvPr>
        </p:nvSpPr>
        <p:spPr>
          <a:xfrm>
            <a:off x="0" y="1752600"/>
            <a:ext cx="5715000" cy="4648200"/>
          </a:xfrm>
        </p:spPr>
        <p:txBody>
          <a:bodyPr>
            <a:normAutofit lnSpcReduction="10000"/>
          </a:bodyPr>
          <a:lstStyle/>
          <a:p>
            <a:pPr lvl="1">
              <a:buFont typeface="Arial" pitchFamily="34" charset="0"/>
              <a:buChar char="•"/>
            </a:pPr>
            <a:r>
              <a:rPr lang="en-US" sz="2400" dirty="0">
                <a:solidFill>
                  <a:srgbClr val="002060"/>
                </a:solidFill>
                <a:latin typeface="Trebuchet MS" pitchFamily="34" charset="0"/>
              </a:rPr>
              <a:t>Las escaleras y los andamios deben construirse y usarse de acuerdo con los estándares de OSHA.</a:t>
            </a:r>
          </a:p>
          <a:p>
            <a:pPr lvl="1">
              <a:buFont typeface="Arial" pitchFamily="34" charset="0"/>
              <a:buChar char="•"/>
            </a:pPr>
            <a:r>
              <a:rPr lang="en-US" sz="2400" dirty="0">
                <a:solidFill>
                  <a:srgbClr val="002060"/>
                </a:solidFill>
                <a:latin typeface="Trebuchet MS" pitchFamily="34" charset="0"/>
              </a:rPr>
              <a:t>Todo trabajo en altura deberá cumplir con los requisitos de protección contra caídas de OSHA.</a:t>
            </a:r>
          </a:p>
          <a:p>
            <a:pPr lvl="1">
              <a:buFont typeface="Arial" pitchFamily="34" charset="0"/>
              <a:buChar char="•"/>
            </a:pPr>
            <a:r>
              <a:rPr lang="en-US" sz="2400" dirty="0">
                <a:solidFill>
                  <a:srgbClr val="002060"/>
                </a:solidFill>
                <a:latin typeface="Trebuchet MS" pitchFamily="34" charset="0"/>
              </a:rPr>
              <a:t>Mantenga al lugar de trabajo limpio y libre de peligros de tropiezo.</a:t>
            </a:r>
          </a:p>
          <a:p>
            <a:pPr lvl="1">
              <a:buFont typeface="Arial" pitchFamily="34" charset="0"/>
              <a:buChar char="•"/>
            </a:pPr>
            <a:r>
              <a:rPr lang="en-US" sz="2400" dirty="0">
                <a:solidFill>
                  <a:srgbClr val="002060"/>
                </a:solidFill>
                <a:latin typeface="Trebuchet MS" pitchFamily="34" charset="0"/>
              </a:rPr>
              <a:t>Esté atento. Busque potenciales peligros y tome medidas preventivas. </a:t>
            </a:r>
          </a:p>
          <a:p>
            <a:pPr>
              <a:buFont typeface="Arial" pitchFamily="34" charset="0"/>
              <a:buChar char="•"/>
            </a:pPr>
            <a:endParaRPr lang="en-US" sz="2400" b="0" dirty="0"/>
          </a:p>
        </p:txBody>
      </p:sp>
      <p:pic>
        <p:nvPicPr>
          <p:cNvPr id="5" name="Picture 1" descr="C:\Users\Daniel\Pictures\cleanroom-in-use.jpg"/>
          <p:cNvPicPr>
            <a:picLocks noChangeAspect="1" noChangeArrowheads="1"/>
          </p:cNvPicPr>
          <p:nvPr/>
        </p:nvPicPr>
        <p:blipFill>
          <a:blip r:embed="rId3" cstate="email">
            <a:extLst>
              <a:ext uri="{28A0092B-C50C-407E-A947-70E740481C1C}">
                <a14:useLocalDpi xmlns:a14="http://schemas.microsoft.com/office/drawing/2010/main"/>
              </a:ext>
            </a:extLst>
          </a:blip>
          <a:srcRect l="-3306"/>
          <a:stretch>
            <a:fillRect/>
          </a:stretch>
        </p:blipFill>
        <p:spPr bwMode="auto">
          <a:xfrm>
            <a:off x="5486400" y="2971800"/>
            <a:ext cx="3266709" cy="1426470"/>
          </a:xfrm>
          <a:prstGeom prst="rect">
            <a:avLst/>
          </a:prstGeom>
          <a:noFill/>
          <a:effectLst>
            <a:outerShdw blurRad="254000" dist="139700" dir="2700000" algn="tl" rotWithShape="0">
              <a:prstClr val="black">
                <a:alpha val="40000"/>
              </a:prstClr>
            </a:outerShdw>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ACC_corp_Vers_2 0">
  <a:themeElements>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C_corp_Vers_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C_corp_Vers_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C_corp_Vers_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C_corp_Vers_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C_corp_Vers_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C_corp_Vers_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C_corp_Vers_2.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C_corp_Vers_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C_corp_Vers_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C_corp_Vers_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C_corp_Vers_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C_corp_Vers_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Recipients xmlns="98c9955d-c5c3-4a5b-96fd-b76c909d6563" xsi:nil="true"/>
    <ReceivedTime xmlns="98c9955d-c5c3-4a5b-96fd-b76c909d6563" xsi:nil="true"/>
    <From xmlns="98c9955d-c5c3-4a5b-96fd-b76c909d65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95C998C3C55B4A96FDB76C909D6563" ma:contentTypeVersion="3" ma:contentTypeDescription="Create a new document." ma:contentTypeScope="" ma:versionID="b97bf3ce735f0cd7e574b683ef47807a">
  <xsd:schema xmlns:xsd="http://www.w3.org/2001/XMLSchema" xmlns:xs="http://www.w3.org/2001/XMLSchema" xmlns:p="http://schemas.microsoft.com/office/2006/metadata/properties" xmlns:ns2="98c9955d-c5c3-4a5b-96fd-b76c909d6563" targetNamespace="http://schemas.microsoft.com/office/2006/metadata/properties" ma:root="true" ma:fieldsID="53ec610432e2d7d00c11c71d076612a3" ns2:_="">
    <xsd:import namespace="98c9955d-c5c3-4a5b-96fd-b76c909d6563"/>
    <xsd:element name="properties">
      <xsd:complexType>
        <xsd:sequence>
          <xsd:element name="documentManagement">
            <xsd:complexType>
              <xsd:all>
                <xsd:element ref="ns2:ReceivedTime" minOccurs="0"/>
                <xsd:element ref="ns2:From" minOccurs="0"/>
                <xsd:element ref="ns2:Recipi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9955d-c5c3-4a5b-96fd-b76c909d6563" elementFormDefault="qualified">
    <xsd:import namespace="http://schemas.microsoft.com/office/2006/documentManagement/types"/>
    <xsd:import namespace="http://schemas.microsoft.com/office/infopath/2007/PartnerControls"/>
    <xsd:element name="ReceivedTime" ma:index="8" nillable="true" ma:displayName="ReceivedTime" ma:internalName="ReceivedTime">
      <xsd:simpleType>
        <xsd:restriction base="dms:DateTime"/>
      </xsd:simpleType>
    </xsd:element>
    <xsd:element name="From" ma:index="9" nillable="true" ma:displayName="From" ma:internalName="From">
      <xsd:simpleType>
        <xsd:restriction base="dms:Text"/>
      </xsd:simpleType>
    </xsd:element>
    <xsd:element name="Recipients" ma:index="10" nillable="true" ma:displayName="Recipients" ma:internalName="Recipient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05F83-0E2E-4298-A67A-18FD353A2399}">
  <ds:schemaRefs>
    <ds:schemaRef ds:uri="http://schemas.microsoft.com/sharepoint/v3/contenttype/forms"/>
  </ds:schemaRefs>
</ds:datastoreItem>
</file>

<file path=customXml/itemProps2.xml><?xml version="1.0" encoding="utf-8"?>
<ds:datastoreItem xmlns:ds="http://schemas.openxmlformats.org/officeDocument/2006/customXml" ds:itemID="{2D43B3DF-C345-4DD6-A967-0C21EC9362AB}">
  <ds:schemaRefs>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98c9955d-c5c3-4a5b-96fd-b76c909d656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2F2A6ED-CCB9-43BA-94D4-C6B74281D9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9955d-c5c3-4a5b-96fd-b76c909d6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ACC_corp_Vers_2 0</Template>
  <TotalTime>1882</TotalTime>
  <Words>3627</Words>
  <Application>Microsoft Office PowerPoint</Application>
  <PresentationFormat>On-screen Show (4:3)</PresentationFormat>
  <Paragraphs>317</Paragraphs>
  <Slides>25</Slides>
  <Notes>24</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1_ACC_corp_Vers_2 0</vt:lpstr>
      <vt:lpstr>ACC LP Training template</vt:lpstr>
      <vt:lpstr>1_ACC LP Training template</vt:lpstr>
      <vt:lpstr>PowerPoint Presentation</vt:lpstr>
      <vt:lpstr>Disclaimer</vt:lpstr>
      <vt:lpstr>Bienvenido a la Unidad 14</vt:lpstr>
      <vt:lpstr>Espacios confinados</vt:lpstr>
      <vt:lpstr>Consideraciones al trabajar en espacios confinados</vt:lpstr>
      <vt:lpstr>Información de OSHA: Espacios confinados</vt:lpstr>
      <vt:lpstr>Resbalones y caídas – No se ponga en riesgo  </vt:lpstr>
      <vt:lpstr>Resbalones y caídas</vt:lpstr>
      <vt:lpstr>Consideraciones para prevenir  resbalones y caídas</vt:lpstr>
      <vt:lpstr>Requisitos de protección contra caídas de OSHA</vt:lpstr>
      <vt:lpstr>Estrés por temperatura</vt:lpstr>
      <vt:lpstr>Condiciones que podrían contribuir al estrés térmico</vt:lpstr>
      <vt:lpstr>Sugerencias para evitar el estrés por calor</vt:lpstr>
      <vt:lpstr>Golpe de calor – Síntomas típicos</vt:lpstr>
      <vt:lpstr>Procedimientos de primeros auxilios generales  para la enfermedad por calor</vt:lpstr>
      <vt:lpstr>Información de OSHA: Estrés por calor</vt:lpstr>
      <vt:lpstr>Unidad 14 Resumen</vt:lpstr>
      <vt:lpstr>Unidad 14 Repaso</vt:lpstr>
      <vt:lpstr>Unidad 14: P1 Revisión</vt:lpstr>
      <vt:lpstr>Unidad 14: P1 Revisión</vt:lpstr>
      <vt:lpstr>Unidad 14: P2 Revisión</vt:lpstr>
      <vt:lpstr>Unidad 14: P2 Revisión</vt:lpstr>
      <vt:lpstr>Unidad 14: P3 Revisión</vt:lpstr>
      <vt:lpstr>Unidad 14: P3 Revisión</vt:lpstr>
      <vt:lpstr>Unidad 14  Completada</vt:lpstr>
    </vt:vector>
  </TitlesOfParts>
  <Company>American Chemistry Counsil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Candelori</dc:creator>
  <cp:lastModifiedBy>Vosburgh, Linda - OSHA</cp:lastModifiedBy>
  <cp:revision>368</cp:revision>
  <dcterms:created xsi:type="dcterms:W3CDTF">2012-09-19T17:46:31Z</dcterms:created>
  <dcterms:modified xsi:type="dcterms:W3CDTF">2014-06-19T16:13:28Z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Jude Philipps</vt:lpwstr>
  </property>
  <property fmtid="{D5CDD505-2E9C-101B-9397-08002B2CF9AE}" pid="4" name="Status">
    <vt:lpwstr>Final</vt:lpwstr>
  </property>
  <property fmtid="{D5CDD505-2E9C-101B-9397-08002B2CF9AE}" pid="5" name="ContentTypeId">
    <vt:lpwstr>0x0101005D95C998C3C55B4A96FDB76C909D6563</vt:lpwstr>
  </property>
</Properties>
</file>