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4"/>
    <p:sldMasterId id="2147483800" r:id="rId5"/>
  </p:sldMasterIdLst>
  <p:notesMasterIdLst>
    <p:notesMasterId r:id="rId30"/>
  </p:notesMasterIdLst>
  <p:sldIdLst>
    <p:sldId id="311" r:id="rId6"/>
    <p:sldId id="321" r:id="rId7"/>
    <p:sldId id="256" r:id="rId8"/>
    <p:sldId id="268" r:id="rId9"/>
    <p:sldId id="265" r:id="rId10"/>
    <p:sldId id="264" r:id="rId11"/>
    <p:sldId id="283" r:id="rId12"/>
    <p:sldId id="267" r:id="rId13"/>
    <p:sldId id="275" r:id="rId14"/>
    <p:sldId id="271" r:id="rId15"/>
    <p:sldId id="270" r:id="rId16"/>
    <p:sldId id="272" r:id="rId17"/>
    <p:sldId id="276" r:id="rId18"/>
    <p:sldId id="285" r:id="rId19"/>
    <p:sldId id="286" r:id="rId20"/>
    <p:sldId id="312" r:id="rId21"/>
    <p:sldId id="313" r:id="rId22"/>
    <p:sldId id="314" r:id="rId23"/>
    <p:sldId id="315" r:id="rId24"/>
    <p:sldId id="316" r:id="rId25"/>
    <p:sldId id="317" r:id="rId26"/>
    <p:sldId id="318" r:id="rId27"/>
    <p:sldId id="319" r:id="rId28"/>
    <p:sldId id="301" r:id="rId2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iel" initials="D"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678"/>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15" autoAdjust="0"/>
    <p:restoredTop sz="86398" autoAdjust="0"/>
  </p:normalViewPr>
  <p:slideViewPr>
    <p:cSldViewPr>
      <p:cViewPr varScale="1">
        <p:scale>
          <a:sx n="76" d="100"/>
          <a:sy n="76" d="100"/>
        </p:scale>
        <p:origin x="-1482" y="-90"/>
      </p:cViewPr>
      <p:guideLst>
        <p:guide orient="horz" pos="2160"/>
        <p:guide pos="2880"/>
      </p:guideLst>
    </p:cSldViewPr>
  </p:slideViewPr>
  <p:outlineViewPr>
    <p:cViewPr>
      <p:scale>
        <a:sx n="33" d="100"/>
        <a:sy n="33" d="100"/>
      </p:scale>
      <p:origin x="0" y="4098"/>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9" d="100"/>
          <a:sy n="79" d="100"/>
        </p:scale>
        <p:origin x="-1980"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647506-B2B2-4EAD-BB61-4D27982439A2}" type="doc">
      <dgm:prSet loTypeId="urn:microsoft.com/office/officeart/2005/8/layout/hProcess9" loCatId="process" qsTypeId="urn:microsoft.com/office/officeart/2005/8/quickstyle/simple1#2" qsCatId="simple" csTypeId="urn:microsoft.com/office/officeart/2005/8/colors/accent2_2" csCatId="accent2" phldr="1"/>
      <dgm:spPr/>
    </dgm:pt>
    <dgm:pt modelId="{684E3003-B184-4E66-A959-5A028427ABDF}">
      <dgm:prSet phldrT="[Text]"/>
      <dgm:spPr>
        <a:solidFill>
          <a:srgbClr val="093678"/>
        </a:solidFill>
      </dgm:spPr>
      <dgm:t>
        <a:bodyPr/>
        <a:lstStyle/>
        <a:p>
          <a:r>
            <a:rPr lang="en-US" dirty="0" smtClean="0"/>
            <a:t>Del conocimiento</a:t>
          </a:r>
          <a:endParaRPr lang="en-US" dirty="0"/>
        </a:p>
      </dgm:t>
    </dgm:pt>
    <dgm:pt modelId="{2B74CC15-2454-44DC-AE48-F658979D16F4}" type="parTrans" cxnId="{84C29B3D-800C-476A-B787-4E7549119B04}">
      <dgm:prSet/>
      <dgm:spPr/>
      <dgm:t>
        <a:bodyPr/>
        <a:lstStyle/>
        <a:p>
          <a:endParaRPr lang="en-US"/>
        </a:p>
      </dgm:t>
    </dgm:pt>
    <dgm:pt modelId="{C9F7111F-CC73-48D7-BCED-996743A49D47}" type="sibTrans" cxnId="{84C29B3D-800C-476A-B787-4E7549119B04}">
      <dgm:prSet/>
      <dgm:spPr/>
      <dgm:t>
        <a:bodyPr/>
        <a:lstStyle/>
        <a:p>
          <a:endParaRPr lang="en-US"/>
        </a:p>
      </dgm:t>
    </dgm:pt>
    <dgm:pt modelId="{5025C9B6-8B28-4C0E-945C-C733E3E189A2}">
      <dgm:prSet phldrT="[Text]"/>
      <dgm:spPr>
        <a:solidFill>
          <a:srgbClr val="093678"/>
        </a:solidFill>
      </dgm:spPr>
      <dgm:t>
        <a:bodyPr/>
        <a:lstStyle/>
        <a:p>
          <a:r>
            <a:rPr lang="en-US" dirty="0" smtClean="0"/>
            <a:t>a la</a:t>
          </a:r>
          <a:endParaRPr lang="en-US" dirty="0"/>
        </a:p>
      </dgm:t>
    </dgm:pt>
    <dgm:pt modelId="{939DE8E9-C817-4085-ABB3-1A35573AD32E}" type="parTrans" cxnId="{598C8A68-0259-4DD7-9C54-D2F1E6BDD7FB}">
      <dgm:prSet/>
      <dgm:spPr/>
      <dgm:t>
        <a:bodyPr/>
        <a:lstStyle/>
        <a:p>
          <a:endParaRPr lang="en-US"/>
        </a:p>
      </dgm:t>
    </dgm:pt>
    <dgm:pt modelId="{AB099C59-D2D3-417B-940A-740CFE3305CD}" type="sibTrans" cxnId="{598C8A68-0259-4DD7-9C54-D2F1E6BDD7FB}">
      <dgm:prSet/>
      <dgm:spPr/>
      <dgm:t>
        <a:bodyPr/>
        <a:lstStyle/>
        <a:p>
          <a:endParaRPr lang="en-US"/>
        </a:p>
      </dgm:t>
    </dgm:pt>
    <dgm:pt modelId="{CFCF6060-06E9-4EC1-AF27-C45558EFD2E0}">
      <dgm:prSet phldrT="[Text]"/>
      <dgm:spPr>
        <a:solidFill>
          <a:srgbClr val="093678"/>
        </a:solidFill>
      </dgm:spPr>
      <dgm:t>
        <a:bodyPr/>
        <a:lstStyle/>
        <a:p>
          <a:r>
            <a:rPr lang="en-US" dirty="0" smtClean="0"/>
            <a:t>acción</a:t>
          </a:r>
          <a:endParaRPr lang="en-US" dirty="0"/>
        </a:p>
      </dgm:t>
    </dgm:pt>
    <dgm:pt modelId="{0F23EB55-FBC4-4B19-85B0-A5EEB7E0FE7C}" type="parTrans" cxnId="{8616BFC6-7B5C-4BE1-9844-365CEEDE902B}">
      <dgm:prSet/>
      <dgm:spPr/>
      <dgm:t>
        <a:bodyPr/>
        <a:lstStyle/>
        <a:p>
          <a:endParaRPr lang="en-US"/>
        </a:p>
      </dgm:t>
    </dgm:pt>
    <dgm:pt modelId="{8919BFBC-3334-4A4D-8980-5E039BD17D71}" type="sibTrans" cxnId="{8616BFC6-7B5C-4BE1-9844-365CEEDE902B}">
      <dgm:prSet/>
      <dgm:spPr/>
      <dgm:t>
        <a:bodyPr/>
        <a:lstStyle/>
        <a:p>
          <a:endParaRPr lang="en-US"/>
        </a:p>
      </dgm:t>
    </dgm:pt>
    <dgm:pt modelId="{4D339F2D-3F39-4A10-AAED-5FA31BE3C197}" type="pres">
      <dgm:prSet presAssocID="{11647506-B2B2-4EAD-BB61-4D27982439A2}" presName="CompostProcess" presStyleCnt="0">
        <dgm:presLayoutVars>
          <dgm:dir/>
          <dgm:resizeHandles val="exact"/>
        </dgm:presLayoutVars>
      </dgm:prSet>
      <dgm:spPr/>
    </dgm:pt>
    <dgm:pt modelId="{4521D855-2662-4381-91D4-69A4875763E3}" type="pres">
      <dgm:prSet presAssocID="{11647506-B2B2-4EAD-BB61-4D27982439A2}" presName="arrow" presStyleLbl="bgShp" presStyleIdx="0" presStyleCnt="1"/>
      <dgm:spPr>
        <a:solidFill>
          <a:srgbClr val="BCD5FA"/>
        </a:solidFill>
      </dgm:spPr>
    </dgm:pt>
    <dgm:pt modelId="{F2F7C1D0-38A7-46F2-96E4-0991EBEE0CCE}" type="pres">
      <dgm:prSet presAssocID="{11647506-B2B2-4EAD-BB61-4D27982439A2}" presName="linearProcess" presStyleCnt="0"/>
      <dgm:spPr/>
    </dgm:pt>
    <dgm:pt modelId="{197C93C1-87CF-4EA5-A843-A86CF5A5925E}" type="pres">
      <dgm:prSet presAssocID="{684E3003-B184-4E66-A959-5A028427ABDF}" presName="textNode" presStyleLbl="node1" presStyleIdx="0" presStyleCnt="3">
        <dgm:presLayoutVars>
          <dgm:bulletEnabled val="1"/>
        </dgm:presLayoutVars>
      </dgm:prSet>
      <dgm:spPr/>
      <dgm:t>
        <a:bodyPr/>
        <a:lstStyle/>
        <a:p>
          <a:endParaRPr lang="en-US"/>
        </a:p>
      </dgm:t>
    </dgm:pt>
    <dgm:pt modelId="{52A5E0C4-801A-429D-BD69-50A3836421C1}" type="pres">
      <dgm:prSet presAssocID="{C9F7111F-CC73-48D7-BCED-996743A49D47}" presName="sibTrans" presStyleCnt="0"/>
      <dgm:spPr/>
    </dgm:pt>
    <dgm:pt modelId="{6EC47406-4DCB-44AC-A79C-285B21A34063}" type="pres">
      <dgm:prSet presAssocID="{5025C9B6-8B28-4C0E-945C-C733E3E189A2}" presName="textNode" presStyleLbl="node1" presStyleIdx="1" presStyleCnt="3">
        <dgm:presLayoutVars>
          <dgm:bulletEnabled val="1"/>
        </dgm:presLayoutVars>
      </dgm:prSet>
      <dgm:spPr/>
      <dgm:t>
        <a:bodyPr/>
        <a:lstStyle/>
        <a:p>
          <a:endParaRPr lang="en-US"/>
        </a:p>
      </dgm:t>
    </dgm:pt>
    <dgm:pt modelId="{E656EA29-4CF4-427A-AB9B-BF6D46CC635B}" type="pres">
      <dgm:prSet presAssocID="{AB099C59-D2D3-417B-940A-740CFE3305CD}" presName="sibTrans" presStyleCnt="0"/>
      <dgm:spPr/>
    </dgm:pt>
    <dgm:pt modelId="{6AC2D80E-6CCF-476A-ACAE-BD7CEBC6EA53}" type="pres">
      <dgm:prSet presAssocID="{CFCF6060-06E9-4EC1-AF27-C45558EFD2E0}" presName="textNode" presStyleLbl="node1" presStyleIdx="2" presStyleCnt="3">
        <dgm:presLayoutVars>
          <dgm:bulletEnabled val="1"/>
        </dgm:presLayoutVars>
      </dgm:prSet>
      <dgm:spPr/>
      <dgm:t>
        <a:bodyPr/>
        <a:lstStyle/>
        <a:p>
          <a:endParaRPr lang="en-US"/>
        </a:p>
      </dgm:t>
    </dgm:pt>
  </dgm:ptLst>
  <dgm:cxnLst>
    <dgm:cxn modelId="{598C8A68-0259-4DD7-9C54-D2F1E6BDD7FB}" srcId="{11647506-B2B2-4EAD-BB61-4D27982439A2}" destId="{5025C9B6-8B28-4C0E-945C-C733E3E189A2}" srcOrd="1" destOrd="0" parTransId="{939DE8E9-C817-4085-ABB3-1A35573AD32E}" sibTransId="{AB099C59-D2D3-417B-940A-740CFE3305CD}"/>
    <dgm:cxn modelId="{1761414C-F737-4E68-B36B-3DFB9D95D1A2}" type="presOf" srcId="{5025C9B6-8B28-4C0E-945C-C733E3E189A2}" destId="{6EC47406-4DCB-44AC-A79C-285B21A34063}" srcOrd="0" destOrd="0" presId="urn:microsoft.com/office/officeart/2005/8/layout/hProcess9"/>
    <dgm:cxn modelId="{7519C22D-C451-4F10-AC95-55E5DAB78EA7}" type="presOf" srcId="{11647506-B2B2-4EAD-BB61-4D27982439A2}" destId="{4D339F2D-3F39-4A10-AAED-5FA31BE3C197}" srcOrd="0" destOrd="0" presId="urn:microsoft.com/office/officeart/2005/8/layout/hProcess9"/>
    <dgm:cxn modelId="{84C29B3D-800C-476A-B787-4E7549119B04}" srcId="{11647506-B2B2-4EAD-BB61-4D27982439A2}" destId="{684E3003-B184-4E66-A959-5A028427ABDF}" srcOrd="0" destOrd="0" parTransId="{2B74CC15-2454-44DC-AE48-F658979D16F4}" sibTransId="{C9F7111F-CC73-48D7-BCED-996743A49D47}"/>
    <dgm:cxn modelId="{5303DEE2-D387-47FA-8BB5-61DAAD8D8F62}" type="presOf" srcId="{684E3003-B184-4E66-A959-5A028427ABDF}" destId="{197C93C1-87CF-4EA5-A843-A86CF5A5925E}" srcOrd="0" destOrd="0" presId="urn:microsoft.com/office/officeart/2005/8/layout/hProcess9"/>
    <dgm:cxn modelId="{8616BFC6-7B5C-4BE1-9844-365CEEDE902B}" srcId="{11647506-B2B2-4EAD-BB61-4D27982439A2}" destId="{CFCF6060-06E9-4EC1-AF27-C45558EFD2E0}" srcOrd="2" destOrd="0" parTransId="{0F23EB55-FBC4-4B19-85B0-A5EEB7E0FE7C}" sibTransId="{8919BFBC-3334-4A4D-8980-5E039BD17D71}"/>
    <dgm:cxn modelId="{8C59C09C-AFE7-4B8C-8391-33DCC47E3AD3}" type="presOf" srcId="{CFCF6060-06E9-4EC1-AF27-C45558EFD2E0}" destId="{6AC2D80E-6CCF-476A-ACAE-BD7CEBC6EA53}" srcOrd="0" destOrd="0" presId="urn:microsoft.com/office/officeart/2005/8/layout/hProcess9"/>
    <dgm:cxn modelId="{9520764B-18C4-49A7-A51C-A804E495D8F6}" type="presParOf" srcId="{4D339F2D-3F39-4A10-AAED-5FA31BE3C197}" destId="{4521D855-2662-4381-91D4-69A4875763E3}" srcOrd="0" destOrd="0" presId="urn:microsoft.com/office/officeart/2005/8/layout/hProcess9"/>
    <dgm:cxn modelId="{87297BAB-AE69-45C0-9C2B-6022F18494C7}" type="presParOf" srcId="{4D339F2D-3F39-4A10-AAED-5FA31BE3C197}" destId="{F2F7C1D0-38A7-46F2-96E4-0991EBEE0CCE}" srcOrd="1" destOrd="0" presId="urn:microsoft.com/office/officeart/2005/8/layout/hProcess9"/>
    <dgm:cxn modelId="{066240C7-D1D0-4CCB-B71C-4FEEA588F96C}" type="presParOf" srcId="{F2F7C1D0-38A7-46F2-96E4-0991EBEE0CCE}" destId="{197C93C1-87CF-4EA5-A843-A86CF5A5925E}" srcOrd="0" destOrd="0" presId="urn:microsoft.com/office/officeart/2005/8/layout/hProcess9"/>
    <dgm:cxn modelId="{792B840B-065D-4E35-973B-303AFFF0F10D}" type="presParOf" srcId="{F2F7C1D0-38A7-46F2-96E4-0991EBEE0CCE}" destId="{52A5E0C4-801A-429D-BD69-50A3836421C1}" srcOrd="1" destOrd="0" presId="urn:microsoft.com/office/officeart/2005/8/layout/hProcess9"/>
    <dgm:cxn modelId="{15F1C5E8-4B43-4CA1-9C9A-C13D1BDACB42}" type="presParOf" srcId="{F2F7C1D0-38A7-46F2-96E4-0991EBEE0CCE}" destId="{6EC47406-4DCB-44AC-A79C-285B21A34063}" srcOrd="2" destOrd="0" presId="urn:microsoft.com/office/officeart/2005/8/layout/hProcess9"/>
    <dgm:cxn modelId="{CB604A30-0097-40A5-BF42-246D3A42E63C}" type="presParOf" srcId="{F2F7C1D0-38A7-46F2-96E4-0991EBEE0CCE}" destId="{E656EA29-4CF4-427A-AB9B-BF6D46CC635B}" srcOrd="3" destOrd="0" presId="urn:microsoft.com/office/officeart/2005/8/layout/hProcess9"/>
    <dgm:cxn modelId="{38C76CFE-E3B3-4E9D-943D-F0D0C9B6F239}" type="presParOf" srcId="{F2F7C1D0-38A7-46F2-96E4-0991EBEE0CCE}" destId="{6AC2D80E-6CCF-476A-ACAE-BD7CEBC6EA5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1D855-2662-4381-91D4-69A4875763E3}">
      <dsp:nvSpPr>
        <dsp:cNvPr id="0" name=""/>
        <dsp:cNvSpPr/>
      </dsp:nvSpPr>
      <dsp:spPr>
        <a:xfrm>
          <a:off x="457199" y="0"/>
          <a:ext cx="5181600" cy="4064000"/>
        </a:xfrm>
        <a:prstGeom prst="rightArrow">
          <a:avLst/>
        </a:prstGeom>
        <a:solidFill>
          <a:srgbClr val="BCD5FA"/>
        </a:solidFill>
        <a:ln>
          <a:noFill/>
        </a:ln>
        <a:effectLst/>
      </dsp:spPr>
      <dsp:style>
        <a:lnRef idx="0">
          <a:scrgbClr r="0" g="0" b="0"/>
        </a:lnRef>
        <a:fillRef idx="1">
          <a:scrgbClr r="0" g="0" b="0"/>
        </a:fillRef>
        <a:effectRef idx="0">
          <a:scrgbClr r="0" g="0" b="0"/>
        </a:effectRef>
        <a:fontRef idx="minor"/>
      </dsp:style>
    </dsp:sp>
    <dsp:sp modelId="{197C93C1-87CF-4EA5-A843-A86CF5A5925E}">
      <dsp:nvSpPr>
        <dsp:cNvPr id="0" name=""/>
        <dsp:cNvSpPr/>
      </dsp:nvSpPr>
      <dsp:spPr>
        <a:xfrm>
          <a:off x="6548"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Del conocimiento</a:t>
          </a:r>
          <a:endParaRPr lang="en-US" sz="2300" kern="1200" dirty="0"/>
        </a:p>
      </dsp:txBody>
      <dsp:txXfrm>
        <a:off x="85903" y="1298554"/>
        <a:ext cx="1803440" cy="1466890"/>
      </dsp:txXfrm>
    </dsp:sp>
    <dsp:sp modelId="{6EC47406-4DCB-44AC-A79C-285B21A34063}">
      <dsp:nvSpPr>
        <dsp:cNvPr id="0" name=""/>
        <dsp:cNvSpPr/>
      </dsp:nvSpPr>
      <dsp:spPr>
        <a:xfrm>
          <a:off x="2066925"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 la</a:t>
          </a:r>
          <a:endParaRPr lang="en-US" sz="2300" kern="1200" dirty="0"/>
        </a:p>
      </dsp:txBody>
      <dsp:txXfrm>
        <a:off x="2146280" y="1298554"/>
        <a:ext cx="1803440" cy="1466890"/>
      </dsp:txXfrm>
    </dsp:sp>
    <dsp:sp modelId="{6AC2D80E-6CCF-476A-ACAE-BD7CEBC6EA53}">
      <dsp:nvSpPr>
        <dsp:cNvPr id="0" name=""/>
        <dsp:cNvSpPr/>
      </dsp:nvSpPr>
      <dsp:spPr>
        <a:xfrm>
          <a:off x="4127301"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acción</a:t>
          </a:r>
          <a:endParaRPr lang="en-US" sz="2300" kern="1200" dirty="0"/>
        </a:p>
      </dsp:txBody>
      <dsp:txXfrm>
        <a:off x="4206656" y="1298554"/>
        <a:ext cx="1803440"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2300" tIns="46150" rIns="92300" bIns="46150" rtlCol="0"/>
          <a:lstStyle>
            <a:lvl1pPr algn="l">
              <a:defRPr sz="1200">
                <a:cs typeface="+mn-cs"/>
              </a:defRPr>
            </a:lvl1pPr>
          </a:lstStyle>
          <a:p>
            <a:pPr>
              <a:defRPr/>
            </a:pPr>
            <a:endParaRPr lang="en-US" dirty="0"/>
          </a:p>
        </p:txBody>
      </p:sp>
      <p:sp>
        <p:nvSpPr>
          <p:cNvPr id="3" name="Date Placeholder 2"/>
          <p:cNvSpPr>
            <a:spLocks noGrp="1"/>
          </p:cNvSpPr>
          <p:nvPr>
            <p:ph type="dt" idx="1"/>
          </p:nvPr>
        </p:nvSpPr>
        <p:spPr>
          <a:xfrm>
            <a:off x="3970338" y="0"/>
            <a:ext cx="3038475" cy="463550"/>
          </a:xfrm>
          <a:prstGeom prst="rect">
            <a:avLst/>
          </a:prstGeom>
        </p:spPr>
        <p:txBody>
          <a:bodyPr vert="horz" lIns="92300" tIns="46150" rIns="92300" bIns="46150" rtlCol="0"/>
          <a:lstStyle>
            <a:lvl1pPr algn="r">
              <a:defRPr sz="1200">
                <a:cs typeface="+mn-cs"/>
              </a:defRPr>
            </a:lvl1pPr>
          </a:lstStyle>
          <a:p>
            <a:pPr>
              <a:defRPr/>
            </a:pPr>
            <a:fld id="{F0620A91-1EDD-4F05-B1AF-EA16B978E9CE}" type="datetimeFigureOut">
              <a:rPr lang="en-US"/>
              <a:pPr>
                <a:defRPr/>
              </a:pPr>
              <a:t>6/19/2014</a:t>
            </a:fld>
            <a:endParaRPr lang="en-US" dirty="0"/>
          </a:p>
        </p:txBody>
      </p:sp>
      <p:sp>
        <p:nvSpPr>
          <p:cNvPr id="4" name="Slide Image Placeholder 3"/>
          <p:cNvSpPr>
            <a:spLocks noGrp="1" noRot="1" noChangeAspect="1"/>
          </p:cNvSpPr>
          <p:nvPr>
            <p:ph type="sldImg" idx="2"/>
          </p:nvPr>
        </p:nvSpPr>
        <p:spPr>
          <a:xfrm>
            <a:off x="1181100" y="698500"/>
            <a:ext cx="4648200" cy="3486150"/>
          </a:xfrm>
          <a:prstGeom prst="rect">
            <a:avLst/>
          </a:prstGeom>
          <a:noFill/>
          <a:ln w="12700">
            <a:solidFill>
              <a:prstClr val="black"/>
            </a:solidFill>
          </a:ln>
        </p:spPr>
        <p:txBody>
          <a:bodyPr vert="horz" lIns="92300" tIns="46150" rIns="92300" bIns="46150" rtlCol="0" anchor="ctr"/>
          <a:lstStyle/>
          <a:p>
            <a:pPr lvl="0"/>
            <a:endParaRPr lang="en-US" noProof="0" dirty="0" smtClean="0"/>
          </a:p>
        </p:txBody>
      </p:sp>
      <p:sp>
        <p:nvSpPr>
          <p:cNvPr id="5" name="Notes Placeholder 4"/>
          <p:cNvSpPr>
            <a:spLocks noGrp="1"/>
          </p:cNvSpPr>
          <p:nvPr>
            <p:ph type="body" sz="quarter" idx="3"/>
          </p:nvPr>
        </p:nvSpPr>
        <p:spPr>
          <a:xfrm>
            <a:off x="701675" y="4416425"/>
            <a:ext cx="5607050" cy="4181475"/>
          </a:xfrm>
          <a:prstGeom prst="rect">
            <a:avLst/>
          </a:prstGeom>
        </p:spPr>
        <p:txBody>
          <a:bodyPr vert="horz" lIns="92300" tIns="46150" rIns="92300" bIns="4615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31263"/>
            <a:ext cx="3038475" cy="463550"/>
          </a:xfrm>
          <a:prstGeom prst="rect">
            <a:avLst/>
          </a:prstGeom>
        </p:spPr>
        <p:txBody>
          <a:bodyPr vert="horz" lIns="92300" tIns="46150" rIns="92300" bIns="46150" rtlCol="0" anchor="b"/>
          <a:lstStyle>
            <a:lvl1pPr algn="l">
              <a:defRPr sz="1200">
                <a:cs typeface="+mn-cs"/>
              </a:defRPr>
            </a:lvl1pPr>
          </a:lstStyle>
          <a:p>
            <a:pPr>
              <a:defRPr/>
            </a:pPr>
            <a:endParaRPr lang="en-US" dirty="0"/>
          </a:p>
        </p:txBody>
      </p:sp>
      <p:sp>
        <p:nvSpPr>
          <p:cNvPr id="7" name="Slide Number Placeholder 6"/>
          <p:cNvSpPr>
            <a:spLocks noGrp="1"/>
          </p:cNvSpPr>
          <p:nvPr>
            <p:ph type="sldNum" sz="quarter" idx="5"/>
          </p:nvPr>
        </p:nvSpPr>
        <p:spPr>
          <a:xfrm>
            <a:off x="3970338" y="8831263"/>
            <a:ext cx="3038475" cy="463550"/>
          </a:xfrm>
          <a:prstGeom prst="rect">
            <a:avLst/>
          </a:prstGeom>
        </p:spPr>
        <p:txBody>
          <a:bodyPr vert="horz" lIns="92300" tIns="46150" rIns="92300" bIns="46150" rtlCol="0" anchor="b"/>
          <a:lstStyle>
            <a:lvl1pPr algn="r">
              <a:defRPr sz="1200">
                <a:cs typeface="+mn-cs"/>
              </a:defRPr>
            </a:lvl1pPr>
          </a:lstStyle>
          <a:p>
            <a:pPr>
              <a:defRPr/>
            </a:pPr>
            <a:fld id="{43B34696-2716-4D87-A273-0EA598866B56}" type="slidenum">
              <a:rPr lang="en-US"/>
              <a:pPr>
                <a:defRPr/>
              </a:pPr>
              <a:t>‹#›</a:t>
            </a:fld>
            <a:endParaRPr lang="en-US" dirty="0"/>
          </a:p>
        </p:txBody>
      </p:sp>
    </p:spTree>
    <p:extLst>
      <p:ext uri="{BB962C8B-B14F-4D97-AF65-F5344CB8AC3E}">
        <p14:creationId xmlns:p14="http://schemas.microsoft.com/office/powerpoint/2010/main" val="15684483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La sensibilización puede ocurrir después de la inhalación o del contacto con la piel.</a:t>
            </a:r>
            <a:r>
              <a:rPr lang="en-US" baseline="0" dirty="0" smtClean="0"/>
              <a:t> </a:t>
            </a:r>
            <a:r>
              <a:rPr lang="en-US" dirty="0" smtClean="0"/>
              <a:t>Estos síntomas podrían ser inmediatos o demorarse.</a:t>
            </a:r>
          </a:p>
        </p:txBody>
      </p:sp>
      <p:sp>
        <p:nvSpPr>
          <p:cNvPr id="49156" name="Slide Number Placeholder 3"/>
          <p:cNvSpPr txBox="1">
            <a:spLocks noGrp="1"/>
          </p:cNvSpPr>
          <p:nvPr/>
        </p:nvSpPr>
        <p:spPr bwMode="auto">
          <a:xfrm>
            <a:off x="3957638" y="8853488"/>
            <a:ext cx="3049587" cy="411162"/>
          </a:xfrm>
          <a:prstGeom prst="rect">
            <a:avLst/>
          </a:prstGeom>
          <a:noFill/>
          <a:ln w="9525">
            <a:noFill/>
            <a:miter lim="800000"/>
            <a:headEnd/>
            <a:tailEnd/>
          </a:ln>
        </p:spPr>
        <p:txBody>
          <a:bodyPr lIns="98619" tIns="49310" rIns="98619" bIns="49310" anchor="b"/>
          <a:lstStyle/>
          <a:p>
            <a:pPr algn="r" defTabSz="982663" eaLnBrk="0" hangingPunct="0"/>
            <a:fld id="{DF8E6D22-C525-40C7-9DD2-C91D2250C679}" type="slidenum">
              <a:rPr lang="de-DE" sz="1200">
                <a:latin typeface="Times" pitchFamily="18" charset="0"/>
              </a:rPr>
              <a:pPr algn="r" defTabSz="982663" eaLnBrk="0" hangingPunct="0"/>
              <a:t>11</a:t>
            </a:fld>
            <a:endParaRPr lang="de-DE" sz="1200">
              <a:latin typeface="Times"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9C2E34F-4827-4D5F-B037-FB8F8A8C37EE}" type="slidenum">
              <a:rPr lang="de-DE" smtClean="0">
                <a:cs typeface="Arial" charset="0"/>
              </a:rPr>
              <a:pPr/>
              <a:t>12</a:t>
            </a:fld>
            <a:endParaRPr lang="de-DE" smtClean="0">
              <a:cs typeface="Arial" charset="0"/>
            </a:endParaRPr>
          </a:p>
        </p:txBody>
      </p:sp>
      <p:sp>
        <p:nvSpPr>
          <p:cNvPr id="50179" name="Rectangle 2"/>
          <p:cNvSpPr>
            <a:spLocks noGrp="1" noRot="1" noChangeAspect="1" noChangeArrowheads="1" noTextEdit="1"/>
          </p:cNvSpPr>
          <p:nvPr>
            <p:ph type="sldImg"/>
          </p:nvPr>
        </p:nvSpPr>
        <p:spPr bwMode="auto">
          <a:xfrm>
            <a:off x="1192213" y="704850"/>
            <a:ext cx="4632325" cy="3473450"/>
          </a:xfrm>
          <a:noFill/>
          <a:ln cap="flat">
            <a:solidFill>
              <a:schemeClr val="tx1"/>
            </a:solidFill>
            <a:miter lim="800000"/>
            <a:headEnd/>
            <a:tailEnd/>
          </a:ln>
        </p:spPr>
      </p:sp>
      <p:sp>
        <p:nvSpPr>
          <p:cNvPr id="50180" name="Rectangle 3"/>
          <p:cNvSpPr>
            <a:spLocks noGrp="1" noChangeArrowheads="1"/>
          </p:cNvSpPr>
          <p:nvPr>
            <p:ph type="body" idx="1"/>
          </p:nvPr>
        </p:nvSpPr>
        <p:spPr bwMode="auto">
          <a:xfrm>
            <a:off x="933450" y="4416425"/>
            <a:ext cx="5143500" cy="4183063"/>
          </a:xfrm>
          <a:noFill/>
        </p:spPr>
        <p:txBody>
          <a:bodyPr wrap="square" lIns="92210" tIns="46105" rIns="92210" bIns="46105"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La sensibilización al lado-A, o Iso, puede ser </a:t>
            </a:r>
            <a:r>
              <a:rPr lang="en-US" dirty="0" err="1" smtClean="0"/>
              <a:t>resultado</a:t>
            </a:r>
            <a:r>
              <a:rPr lang="en-US" dirty="0" smtClean="0"/>
              <a:t> de una</a:t>
            </a:r>
            <a:r>
              <a:rPr lang="en-US" i="1" dirty="0" smtClean="0"/>
              <a:t> </a:t>
            </a:r>
            <a:r>
              <a:rPr lang="en-US" i="0" dirty="0" smtClean="0"/>
              <a:t>sola exposición por inhalación </a:t>
            </a:r>
            <a:r>
              <a:rPr lang="en-US" dirty="0" smtClean="0"/>
              <a:t>al lado-A por encima del límite de exposición sin un EPP adecuado</a:t>
            </a:r>
            <a:r>
              <a:rPr lang="en-US" baseline="0" dirty="0" smtClean="0"/>
              <a:t>. También puede ser causada por la exposición por inhalación sin protección </a:t>
            </a:r>
            <a:r>
              <a:rPr lang="en-US" dirty="0" smtClean="0"/>
              <a:t>repetida por encima del límite de exposición para el lado-A sin un EPP adecuado.  </a:t>
            </a:r>
          </a:p>
          <a:p>
            <a:pPr eaLnBrk="1" hangingPunct="1">
              <a:spcBef>
                <a:spcPct val="0"/>
              </a:spcBef>
            </a:pPr>
            <a:r>
              <a:rPr lang="en-US" dirty="0" smtClean="0"/>
              <a:t>Por ejemplo, podría desarrollar una sensibilización por entrar reiteradas veces  en una habitación sin protección demasiado pronto después de la </a:t>
            </a:r>
            <a:r>
              <a:rPr lang="en-US" baseline="0" dirty="0" smtClean="0"/>
              <a:t>aplicación del rocío de </a:t>
            </a:r>
            <a:r>
              <a:rPr lang="en-US" dirty="0" smtClean="0"/>
              <a:t>espuma.</a:t>
            </a:r>
          </a:p>
          <a:p>
            <a:pPr eaLnBrk="1" hangingPunct="1">
              <a:spcBef>
                <a:spcPct val="0"/>
              </a:spcBef>
            </a:pPr>
            <a:r>
              <a:rPr lang="en-US" dirty="0" smtClean="0"/>
              <a:t>Además, las pruebas en animales indican que el contacto de la piel con </a:t>
            </a:r>
            <a:r>
              <a:rPr lang="en-US" dirty="0" err="1" smtClean="0"/>
              <a:t>metil difenil</a:t>
            </a:r>
            <a:r>
              <a:rPr lang="en-US" dirty="0" smtClean="0"/>
              <a:t> </a:t>
            </a:r>
            <a:r>
              <a:rPr lang="en-US" dirty="0" err="1" smtClean="0"/>
              <a:t>diisiocianato</a:t>
            </a:r>
            <a:r>
              <a:rPr lang="en-US" dirty="0" smtClean="0"/>
              <a:t> o MDI puede jugar un rol en el desarrollo de la sensibilización respiratoria al lado-A o Iso.</a:t>
            </a:r>
          </a:p>
          <a:p>
            <a:pPr eaLnBrk="1" hangingPunct="1">
              <a:spcBef>
                <a:spcPct val="0"/>
              </a:spcBef>
            </a:pPr>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35B537B0-E4CB-4E63-AA67-3BEEE0689A24}" type="slidenum">
              <a:rPr lang="de-DE" smtClean="0">
                <a:cs typeface="Arial" charset="0"/>
              </a:rPr>
              <a:pPr/>
              <a:t>13</a:t>
            </a:fld>
            <a:endParaRPr lang="de-DE" smtClean="0">
              <a:cs typeface="Arial" charset="0"/>
            </a:endParaRPr>
          </a:p>
        </p:txBody>
      </p:sp>
      <p:sp>
        <p:nvSpPr>
          <p:cNvPr id="51203" name="Rectangle 2"/>
          <p:cNvSpPr>
            <a:spLocks noGrp="1" noRot="1" noChangeAspect="1" noChangeArrowheads="1" noTextEdit="1"/>
          </p:cNvSpPr>
          <p:nvPr>
            <p:ph type="sldImg"/>
          </p:nvPr>
        </p:nvSpPr>
        <p:spPr bwMode="auto">
          <a:xfrm>
            <a:off x="1192213" y="704850"/>
            <a:ext cx="4632325" cy="3473450"/>
          </a:xfrm>
          <a:noFill/>
          <a:ln cap="flat">
            <a:solidFill>
              <a:schemeClr val="tx1"/>
            </a:solidFill>
            <a:miter lim="800000"/>
            <a:headEnd/>
            <a:tailEnd/>
          </a:ln>
        </p:spPr>
      </p:sp>
      <p:sp>
        <p:nvSpPr>
          <p:cNvPr id="51204" name="Rectangle 3"/>
          <p:cNvSpPr>
            <a:spLocks noGrp="1" noChangeArrowheads="1"/>
          </p:cNvSpPr>
          <p:nvPr>
            <p:ph type="body" idx="1"/>
          </p:nvPr>
        </p:nvSpPr>
        <p:spPr bwMode="auto">
          <a:xfrm>
            <a:off x="935038" y="4414838"/>
            <a:ext cx="5140325" cy="4184650"/>
          </a:xfrm>
          <a:noFill/>
        </p:spPr>
        <p:txBody>
          <a:bodyPr wrap="square" lIns="92231" tIns="46115" rIns="92231" bIns="46115"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La sensibilización respiratoria al lado-A es permanente.</a:t>
            </a:r>
          </a:p>
          <a:p>
            <a:pPr eaLnBrk="1" hangingPunct="1">
              <a:spcBef>
                <a:spcPct val="0"/>
              </a:spcBef>
            </a:pPr>
            <a:r>
              <a:rPr lang="en-US" dirty="0" smtClean="0"/>
              <a:t>Si es diagnosticado con sensibilización al lado-A, comuníquese con su empleador</a:t>
            </a:r>
            <a:r>
              <a:rPr lang="en-US" baseline="0" dirty="0" smtClean="0"/>
              <a:t> y</a:t>
            </a:r>
            <a:r>
              <a:rPr lang="en-US" dirty="0" smtClean="0"/>
              <a:t> su proveedor de cuidados de salud, porque podría indicársele que no trabaje con isocianatos.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En esta unidad, usted aprendió sobre:</a:t>
            </a:r>
          </a:p>
          <a:p>
            <a:pPr eaLnBrk="1" hangingPunct="1">
              <a:spcBef>
                <a:spcPct val="0"/>
              </a:spcBef>
            </a:pPr>
            <a:endParaRPr lang="en-US" dirty="0" smtClean="0"/>
          </a:p>
          <a:p>
            <a:pPr eaLnBrk="1" hangingPunct="1">
              <a:spcBef>
                <a:spcPct val="0"/>
              </a:spcBef>
              <a:buFontTx/>
              <a:buChar char="•"/>
            </a:pPr>
            <a:r>
              <a:rPr lang="en-US" dirty="0" smtClean="0"/>
              <a:t> Los efectos de la exposición al lado-A o Iso de los ojos, la piel y el sistema respiratorio</a:t>
            </a:r>
          </a:p>
          <a:p>
            <a:pPr eaLnBrk="1" hangingPunct="1">
              <a:spcBef>
                <a:spcPct val="0"/>
              </a:spcBef>
              <a:buFontTx/>
              <a:buChar char="•"/>
            </a:pPr>
            <a:r>
              <a:rPr lang="en-US" dirty="0" smtClean="0"/>
              <a:t> y la sensibilización al lado-A o Iso</a:t>
            </a:r>
          </a:p>
        </p:txBody>
      </p:sp>
      <p:sp>
        <p:nvSpPr>
          <p:cNvPr id="419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50E9E4C-E92D-4B98-BC0D-9782D536C01B}" type="slidenum">
              <a:rPr lang="de-DE" smtClean="0"/>
              <a:pPr>
                <a:defRPr/>
              </a:pPr>
              <a:t>14</a:t>
            </a:fld>
            <a:endParaRPr lang="de-DE"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 </a:t>
            </a:r>
          </a:p>
          <a:p>
            <a:pPr eaLnBrk="1" hangingPunct="1">
              <a:spcBef>
                <a:spcPct val="0"/>
              </a:spcBef>
              <a:buFont typeface="Wingdings" pitchFamily="2" charset="2"/>
              <a:buNone/>
            </a:pPr>
            <a:r>
              <a:rPr lang="en-US" dirty="0" smtClean="0"/>
              <a:t>Ahora es tiempo de poner sus conocimientos en acción.</a:t>
            </a:r>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7C7C17A-0FE7-4571-BD99-7B886663BBA3}" type="slidenum">
              <a:rPr lang="de-DE" smtClean="0">
                <a:cs typeface="Arial" charset="0"/>
              </a:rPr>
              <a:pPr/>
              <a:t>15</a:t>
            </a:fld>
            <a:endParaRPr lang="de-DE" smtClean="0">
              <a:cs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fontAlgn="auto">
              <a:spcAft>
                <a:spcPts val="0"/>
              </a:spcAft>
              <a:defRPr/>
            </a:pPr>
            <a:r>
              <a:rPr lang="en-US" dirty="0" smtClean="0">
                <a:cs typeface="Arial" pitchFamily="34" charset="0"/>
              </a:rPr>
              <a:t>¿Cuál es un posible efecto de la exposición al lado-A (Iso)?</a:t>
            </a:r>
          </a:p>
          <a:p>
            <a:pPr fontAlgn="auto">
              <a:spcAft>
                <a:spcPts val="0"/>
              </a:spcAft>
              <a:defRPr/>
            </a:pPr>
            <a:endParaRPr lang="en-US" dirty="0" smtClean="0">
              <a:solidFill>
                <a:srgbClr val="093678"/>
              </a:solidFill>
              <a:cs typeface="Arial" pitchFamily="34" charset="0"/>
            </a:endParaRPr>
          </a:p>
          <a:p>
            <a:pPr marL="230749" indent="-230749" fontAlgn="auto">
              <a:spcAft>
                <a:spcPts val="0"/>
              </a:spcAft>
              <a:buAutoNum type="alphaUcPeriod"/>
              <a:defRPr/>
            </a:pPr>
            <a:r>
              <a:rPr lang="en-US" dirty="0" smtClean="0">
                <a:solidFill>
                  <a:srgbClr val="093678"/>
                </a:solidFill>
                <a:cs typeface="Arial" pitchFamily="34" charset="0"/>
              </a:rPr>
              <a:t>irritación de los ojos</a:t>
            </a:r>
          </a:p>
          <a:p>
            <a:pPr marL="230749" indent="-230749" fontAlgn="auto">
              <a:spcAft>
                <a:spcPts val="0"/>
              </a:spcAft>
              <a:buAutoNum type="alphaUcPeriod"/>
              <a:defRPr/>
            </a:pPr>
            <a:r>
              <a:rPr lang="en-US" dirty="0" smtClean="0">
                <a:solidFill>
                  <a:srgbClr val="093678"/>
                </a:solidFill>
                <a:cs typeface="Arial" pitchFamily="34" charset="0"/>
              </a:rPr>
              <a:t>irritación de la piel </a:t>
            </a:r>
            <a:endParaRPr lang="en-US" b="1" dirty="0" smtClean="0">
              <a:solidFill>
                <a:srgbClr val="093678"/>
              </a:solidFill>
              <a:cs typeface="Arial" pitchFamily="34" charset="0"/>
            </a:endParaRPr>
          </a:p>
          <a:p>
            <a:pPr marL="230749" indent="-230749" fontAlgn="auto">
              <a:spcAft>
                <a:spcPts val="0"/>
              </a:spcAft>
              <a:buAutoNum type="alphaUcPeriod"/>
              <a:defRPr/>
            </a:pPr>
            <a:r>
              <a:rPr lang="en-US" dirty="0" smtClean="0">
                <a:solidFill>
                  <a:srgbClr val="093678"/>
                </a:solidFill>
                <a:cs typeface="Arial" pitchFamily="34" charset="0"/>
              </a:rPr>
              <a:t>irritación respiratoria</a:t>
            </a:r>
          </a:p>
          <a:p>
            <a:pPr marL="230749" indent="-230749" fontAlgn="auto">
              <a:spcAft>
                <a:spcPts val="0"/>
              </a:spcAft>
              <a:buAutoNum type="alphaUcPeriod"/>
              <a:defRPr/>
            </a:pPr>
            <a:r>
              <a:rPr lang="en-US" dirty="0" smtClean="0">
                <a:solidFill>
                  <a:srgbClr val="093678"/>
                </a:solidFill>
                <a:cs typeface="Arial" pitchFamily="34" charset="0"/>
              </a:rPr>
              <a:t>todos los anteriores</a:t>
            </a:r>
            <a:endParaRPr lang="en-US" dirty="0" smtClean="0">
              <a:solidFill>
                <a:srgbClr val="093678"/>
              </a:solidFill>
              <a:cs typeface="Arial" charset="0"/>
            </a:endParaRPr>
          </a:p>
        </p:txBody>
      </p:sp>
      <p:sp>
        <p:nvSpPr>
          <p:cNvPr id="839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7CEE522-AC2D-4EA1-BDCA-99D09FC8694A}" type="slidenum">
              <a:rPr lang="de-DE" smtClean="0">
                <a:latin typeface="Arial" charset="0"/>
              </a:rPr>
              <a:pPr>
                <a:defRPr/>
              </a:pPr>
              <a:t>16</a:t>
            </a:fld>
            <a:endParaRPr lang="de-DE"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ts val="606"/>
              </a:spcBef>
            </a:pPr>
            <a:r>
              <a:rPr lang="en-US" dirty="0" smtClean="0">
                <a:cs typeface="Arial" charset="0"/>
              </a:rPr>
              <a:t>La respuesta correcta es D.  Todas las declaraciones son correctas.</a:t>
            </a:r>
            <a:endParaRPr lang="en-US" dirty="0" smtClean="0">
              <a:solidFill>
                <a:srgbClr val="093678"/>
              </a:solidFill>
              <a:cs typeface="Arial" charset="0"/>
            </a:endParaRPr>
          </a:p>
        </p:txBody>
      </p:sp>
      <p:sp>
        <p:nvSpPr>
          <p:cNvPr id="839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7CEE522-AC2D-4EA1-BDCA-99D09FC8694A}" type="slidenum">
              <a:rPr lang="de-DE" smtClean="0">
                <a:latin typeface="Arial" charset="0"/>
              </a:rPr>
              <a:pPr>
                <a:defRPr/>
              </a:pPr>
              <a:t>17</a:t>
            </a:fld>
            <a:endParaRPr lang="de-DE" smtClean="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p:txBody>
          <a:bodyPr wrap="square" numCol="1" anchor="t" anchorCtr="0" compatLnSpc="1">
            <a:prstTxWarp prst="textNoShape">
              <a:avLst/>
            </a:prstTxWarp>
          </a:bodyPr>
          <a:lstStyle/>
          <a:p>
            <a:pPr>
              <a:spcBef>
                <a:spcPts val="606"/>
              </a:spcBef>
              <a:defRPr/>
            </a:pPr>
            <a:r>
              <a:rPr lang="en-US" dirty="0" smtClean="0">
                <a:cs typeface="Arial" pitchFamily="34" charset="0"/>
              </a:rPr>
              <a:t>¿Cuál de las declaraciones es verdadera en relación a la sensibilización al lado-A (Iso)?</a:t>
            </a:r>
          </a:p>
          <a:p>
            <a:pPr>
              <a:spcBef>
                <a:spcPts val="606"/>
              </a:spcBef>
              <a:defRPr/>
            </a:pPr>
            <a:endParaRPr lang="en-US" dirty="0" smtClean="0">
              <a:solidFill>
                <a:srgbClr val="093678"/>
              </a:solidFill>
              <a:cs typeface="Arial" pitchFamily="34" charset="0"/>
            </a:endParaRPr>
          </a:p>
          <a:p>
            <a:pPr marL="230749" indent="-230749">
              <a:spcBef>
                <a:spcPts val="606"/>
              </a:spcBef>
              <a:buFont typeface="Wingdings" pitchFamily="2" charset="2"/>
              <a:buAutoNum type="alphaUcPeriod"/>
              <a:defRPr/>
            </a:pPr>
            <a:r>
              <a:rPr lang="en-US" dirty="0" smtClean="0">
                <a:solidFill>
                  <a:srgbClr val="093678"/>
                </a:solidFill>
                <a:cs typeface="Arial" pitchFamily="34" charset="0"/>
              </a:rPr>
              <a:t>Es el desarrollo de una sensibilidad inusual a la sustancia resultando en una respuesta alérgica a las exposiciones futuras.</a:t>
            </a:r>
          </a:p>
          <a:p>
            <a:pPr marL="230749" indent="-230749">
              <a:spcBef>
                <a:spcPts val="606"/>
              </a:spcBef>
              <a:buFont typeface="Wingdings" pitchFamily="2" charset="2"/>
              <a:buAutoNum type="alphaUcPeriod"/>
              <a:defRPr/>
            </a:pPr>
            <a:r>
              <a:rPr lang="en-US" dirty="0" smtClean="0">
                <a:solidFill>
                  <a:srgbClr val="093678"/>
                </a:solidFill>
                <a:cs typeface="Arial" pitchFamily="34" charset="0"/>
              </a:rPr>
              <a:t>La sensibilización puede ocurrir después de la inhalación.</a:t>
            </a:r>
            <a:endParaRPr lang="en-US" b="1" dirty="0" smtClean="0">
              <a:solidFill>
                <a:schemeClr val="tx1"/>
              </a:solidFill>
              <a:cs typeface="Arial" pitchFamily="34" charset="0"/>
            </a:endParaRPr>
          </a:p>
          <a:p>
            <a:pPr marL="230749" indent="-230749">
              <a:spcBef>
                <a:spcPts val="606"/>
              </a:spcBef>
              <a:buFont typeface="Wingdings" pitchFamily="2" charset="2"/>
              <a:buAutoNum type="alphaUcPeriod"/>
              <a:defRPr/>
            </a:pPr>
            <a:r>
              <a:rPr lang="en-US" dirty="0" smtClean="0">
                <a:solidFill>
                  <a:srgbClr val="093678"/>
                </a:solidFill>
                <a:cs typeface="Arial" pitchFamily="34" charset="0"/>
              </a:rPr>
              <a:t>La sensibilización puede ocurrir después del contacto con la piel.</a:t>
            </a:r>
          </a:p>
          <a:p>
            <a:pPr marL="230749" indent="-230749">
              <a:spcBef>
                <a:spcPts val="606"/>
              </a:spcBef>
              <a:buFont typeface="Wingdings" pitchFamily="2" charset="2"/>
              <a:buAutoNum type="alphaUcPeriod"/>
              <a:defRPr/>
            </a:pPr>
            <a:r>
              <a:rPr lang="en-US" dirty="0" err="1" smtClean="0">
                <a:solidFill>
                  <a:srgbClr val="093678"/>
                </a:solidFill>
                <a:cs typeface="Arial" pitchFamily="34" charset="0"/>
              </a:rPr>
              <a:t>Todas</a:t>
            </a:r>
            <a:r>
              <a:rPr lang="en-US" dirty="0" smtClean="0">
                <a:solidFill>
                  <a:srgbClr val="093678"/>
                </a:solidFill>
                <a:cs typeface="Arial" pitchFamily="34" charset="0"/>
              </a:rPr>
              <a:t> los anteriores.</a:t>
            </a:r>
          </a:p>
        </p:txBody>
      </p:sp>
      <p:sp>
        <p:nvSpPr>
          <p:cNvPr id="829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98CD57C-3010-4283-AE06-B97EA234957B}" type="slidenum">
              <a:rPr lang="de-DE" smtClean="0">
                <a:latin typeface="Arial" charset="0"/>
              </a:rPr>
              <a:pPr>
                <a:defRPr/>
              </a:pPr>
              <a:t>18</a:t>
            </a:fld>
            <a:endParaRPr lang="de-DE" smtClean="0">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ts val="606"/>
              </a:spcBef>
            </a:pPr>
            <a:r>
              <a:rPr lang="en-US" dirty="0" smtClean="0">
                <a:cs typeface="Arial" charset="0"/>
              </a:rPr>
              <a:t>La respuesta correcta es D.  Todas las declaraciones son correctas.</a:t>
            </a:r>
            <a:endParaRPr lang="en-US" dirty="0" smtClean="0">
              <a:solidFill>
                <a:srgbClr val="093678"/>
              </a:solidFill>
              <a:cs typeface="Arial" charset="0"/>
            </a:endParaRPr>
          </a:p>
        </p:txBody>
      </p:sp>
      <p:sp>
        <p:nvSpPr>
          <p:cNvPr id="839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7CEE522-AC2D-4EA1-BDCA-99D09FC8694A}" type="slidenum">
              <a:rPr lang="de-DE" smtClean="0">
                <a:latin typeface="Arial" charset="0"/>
              </a:rPr>
              <a:pPr>
                <a:defRPr/>
              </a:pPr>
              <a:t>19</a:t>
            </a:fld>
            <a:endParaRPr lang="de-DE" smtClean="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p:txBody>
          <a:bodyPr wrap="square" numCol="1" anchor="t" anchorCtr="0" compatLnSpc="1">
            <a:prstTxWarp prst="textNoShape">
              <a:avLst/>
            </a:prstTxWarp>
          </a:bodyPr>
          <a:lstStyle/>
          <a:p>
            <a:pPr eaLnBrk="1" hangingPunct="1">
              <a:spcBef>
                <a:spcPts val="606"/>
              </a:spcBef>
              <a:defRPr/>
            </a:pPr>
            <a:r>
              <a:rPr lang="en-US" dirty="0" smtClean="0"/>
              <a:t>La sensibilización respiratoria puede llevar al asma, lo cual puede poner la vida en </a:t>
            </a:r>
            <a:r>
              <a:rPr lang="en-US" dirty="0" err="1" smtClean="0"/>
              <a:t>peligro</a:t>
            </a:r>
            <a:r>
              <a:rPr lang="en-US" dirty="0" smtClean="0"/>
              <a:t>. ¿</a:t>
            </a:r>
            <a:r>
              <a:rPr lang="en-US" dirty="0" err="1" smtClean="0"/>
              <a:t>Cuál</a:t>
            </a:r>
            <a:r>
              <a:rPr lang="en-US" dirty="0" smtClean="0"/>
              <a:t> de los siguientes síntomas </a:t>
            </a:r>
            <a:r>
              <a:rPr lang="en-US" u="sng" dirty="0" smtClean="0"/>
              <a:t>no</a:t>
            </a:r>
            <a:r>
              <a:rPr lang="en-US" dirty="0" smtClean="0"/>
              <a:t> es un síntoma típico de una reacción de sensibilización respiratoria?</a:t>
            </a:r>
          </a:p>
          <a:p>
            <a:pPr eaLnBrk="1" hangingPunct="1">
              <a:spcBef>
                <a:spcPts val="606"/>
              </a:spcBef>
              <a:defRPr/>
            </a:pPr>
            <a:endParaRPr lang="en-US" dirty="0" smtClean="0"/>
          </a:p>
          <a:p>
            <a:pPr marL="230749" indent="-230749" eaLnBrk="1" hangingPunct="1">
              <a:spcBef>
                <a:spcPts val="606"/>
              </a:spcBef>
              <a:buAutoNum type="alphaUcPeriod"/>
              <a:defRPr/>
            </a:pPr>
            <a:r>
              <a:rPr lang="en-US" dirty="0" smtClean="0"/>
              <a:t>formación de ampollas en la piel</a:t>
            </a:r>
          </a:p>
          <a:p>
            <a:pPr marL="230749" indent="-230749" eaLnBrk="1" hangingPunct="1">
              <a:spcBef>
                <a:spcPts val="606"/>
              </a:spcBef>
              <a:buAutoNum type="alphaUcPeriod"/>
              <a:defRPr/>
            </a:pPr>
            <a:r>
              <a:rPr lang="en-US" dirty="0" smtClean="0"/>
              <a:t>falta de aliento</a:t>
            </a:r>
          </a:p>
          <a:p>
            <a:pPr marL="230749" indent="-230749" eaLnBrk="1" hangingPunct="1">
              <a:spcBef>
                <a:spcPts val="606"/>
              </a:spcBef>
              <a:buAutoNum type="alphaUcPeriod"/>
              <a:defRPr/>
            </a:pPr>
            <a:r>
              <a:rPr lang="en-US" dirty="0" smtClean="0"/>
              <a:t>tos</a:t>
            </a:r>
          </a:p>
          <a:p>
            <a:pPr marL="230749" indent="-230749" eaLnBrk="1" hangingPunct="1">
              <a:spcBef>
                <a:spcPts val="606"/>
              </a:spcBef>
              <a:buAutoNum type="alphaUcPeriod"/>
              <a:defRPr/>
            </a:pPr>
            <a:r>
              <a:rPr lang="en-US" dirty="0" smtClean="0"/>
              <a:t>opresión del pecho</a:t>
            </a:r>
          </a:p>
        </p:txBody>
      </p:sp>
      <p:sp>
        <p:nvSpPr>
          <p:cNvPr id="849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233A2D8-BBE7-4433-BA19-A878D2198DA6}" type="slidenum">
              <a:rPr lang="de-DE" smtClean="0">
                <a:latin typeface="Arial" charset="0"/>
              </a:rPr>
              <a:pPr>
                <a:defRPr/>
              </a:pPr>
              <a:t>20</a:t>
            </a:fld>
            <a:endParaRPr lang="de-DE"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En esta unidad, usted aprenderá acerca de:</a:t>
            </a:r>
          </a:p>
          <a:p>
            <a:pPr eaLnBrk="1" hangingPunct="1">
              <a:spcBef>
                <a:spcPct val="0"/>
              </a:spcBef>
              <a:buFontTx/>
              <a:buChar char="•"/>
            </a:pPr>
            <a:r>
              <a:rPr lang="en-US" baseline="0" dirty="0" smtClean="0"/>
              <a:t> Posibles </a:t>
            </a:r>
            <a:r>
              <a:rPr lang="en-US" dirty="0" smtClean="0"/>
              <a:t>efectos de la exposición al lado-A o Iso de los ojos, la piel y el sistema respiratorio</a:t>
            </a:r>
          </a:p>
          <a:p>
            <a:pPr eaLnBrk="1" hangingPunct="1">
              <a:spcBef>
                <a:spcPct val="0"/>
              </a:spcBef>
              <a:buFontTx/>
              <a:buChar char="•"/>
            </a:pPr>
            <a:r>
              <a:rPr lang="en-US" dirty="0" smtClean="0"/>
              <a:t> Sensibilización al lado-A o Iso</a:t>
            </a:r>
          </a:p>
        </p:txBody>
      </p:sp>
      <p:sp>
        <p:nvSpPr>
          <p:cNvPr id="307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4E1F0676-08B0-44EE-8B74-380C85043D1A}" type="slidenum">
              <a:rPr lang="en-US" smtClean="0"/>
              <a:pPr>
                <a:defRPr/>
              </a:pPr>
              <a:t>3</a:t>
            </a:fld>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ts val="606"/>
              </a:spcBef>
            </a:pPr>
            <a:r>
              <a:rPr lang="en-US" dirty="0" smtClean="0"/>
              <a:t>La respuesta correcta es A.  </a:t>
            </a:r>
            <a:r>
              <a:rPr lang="en-US" u="sng" dirty="0" smtClean="0"/>
              <a:t>La formación de ampollas en la </a:t>
            </a:r>
            <a:r>
              <a:rPr lang="en-US" u="sng" dirty="0" err="1" smtClean="0"/>
              <a:t>piel</a:t>
            </a:r>
            <a:r>
              <a:rPr lang="en-US" u="sng" dirty="0" smtClean="0"/>
              <a:t> </a:t>
            </a:r>
            <a:r>
              <a:rPr lang="en-US" dirty="0" smtClean="0"/>
              <a:t>no </a:t>
            </a:r>
            <a:r>
              <a:rPr lang="en-US" dirty="0" err="1" smtClean="0"/>
              <a:t>es</a:t>
            </a:r>
            <a:r>
              <a:rPr lang="en-US" dirty="0" smtClean="0"/>
              <a:t> un síntoma típico de una reacción de sensibilización respiratoria.</a:t>
            </a:r>
          </a:p>
        </p:txBody>
      </p:sp>
      <p:sp>
        <p:nvSpPr>
          <p:cNvPr id="860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5C6A592-17F1-40B3-B0B5-BA2223A96FC9}" type="slidenum">
              <a:rPr lang="de-DE" smtClean="0">
                <a:latin typeface="Arial" charset="0"/>
              </a:rPr>
              <a:pPr>
                <a:defRPr/>
              </a:pPr>
              <a:t>21</a:t>
            </a:fld>
            <a:endParaRPr lang="de-DE" smtClean="0">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p:txBody>
          <a:bodyPr wrap="square" numCol="1" anchor="t" anchorCtr="0" compatLnSpc="1">
            <a:prstTxWarp prst="textNoShape">
              <a:avLst/>
            </a:prstTxWarp>
          </a:bodyPr>
          <a:lstStyle/>
          <a:p>
            <a:pPr fontAlgn="auto">
              <a:spcAft>
                <a:spcPts val="0"/>
              </a:spcAft>
              <a:defRPr/>
            </a:pPr>
            <a:r>
              <a:rPr lang="en-US" dirty="0" smtClean="0">
                <a:cs typeface="Arial" pitchFamily="34" charset="0"/>
              </a:rPr>
              <a:t>Si es diagnosticado con </a:t>
            </a:r>
            <a:r>
              <a:rPr lang="en-US" dirty="0" err="1" smtClean="0">
                <a:cs typeface="Arial" pitchFamily="34" charset="0"/>
              </a:rPr>
              <a:t>sensibilización</a:t>
            </a:r>
            <a:r>
              <a:rPr lang="en-US" dirty="0" smtClean="0">
                <a:cs typeface="Arial" pitchFamily="34" charset="0"/>
              </a:rPr>
              <a:t> al lado-A (Iso), comuníquese con su proveedor de cuidados de salud. Se le podría ____________.</a:t>
            </a:r>
          </a:p>
          <a:p>
            <a:pPr fontAlgn="auto">
              <a:spcAft>
                <a:spcPts val="0"/>
              </a:spcAft>
              <a:defRPr/>
            </a:pPr>
            <a:endParaRPr lang="en-US" dirty="0" smtClean="0">
              <a:cs typeface="Arial" pitchFamily="34" charset="0"/>
            </a:endParaRPr>
          </a:p>
          <a:p>
            <a:pPr marL="230749" indent="-230749" fontAlgn="auto">
              <a:spcAft>
                <a:spcPts val="0"/>
              </a:spcAft>
              <a:buAutoNum type="alphaUcPeriod"/>
              <a:defRPr/>
            </a:pPr>
            <a:r>
              <a:rPr lang="en-US" dirty="0" err="1" smtClean="0">
                <a:cs typeface="Arial" pitchFamily="34" charset="0"/>
              </a:rPr>
              <a:t>indicar</a:t>
            </a:r>
            <a:r>
              <a:rPr lang="en-US" dirty="0" smtClean="0">
                <a:cs typeface="Arial" pitchFamily="34" charset="0"/>
              </a:rPr>
              <a:t> que no trabaje con </a:t>
            </a:r>
            <a:r>
              <a:rPr lang="en-US" dirty="0" err="1" smtClean="0">
                <a:cs typeface="Arial" pitchFamily="34" charset="0"/>
              </a:rPr>
              <a:t>isocianatos</a:t>
            </a:r>
            <a:endParaRPr lang="en-US" dirty="0" smtClean="0">
              <a:cs typeface="Arial" pitchFamily="34" charset="0"/>
            </a:endParaRPr>
          </a:p>
          <a:p>
            <a:pPr marL="230749" indent="-230749" fontAlgn="auto">
              <a:spcAft>
                <a:spcPts val="0"/>
              </a:spcAft>
              <a:buAutoNum type="alphaUcPeriod"/>
              <a:defRPr/>
            </a:pPr>
            <a:r>
              <a:rPr lang="en-US" dirty="0" err="1" smtClean="0">
                <a:cs typeface="Arial" pitchFamily="34" charset="0"/>
              </a:rPr>
              <a:t>pedir</a:t>
            </a:r>
            <a:r>
              <a:rPr lang="en-US" dirty="0" smtClean="0">
                <a:cs typeface="Arial" pitchFamily="34" charset="0"/>
              </a:rPr>
              <a:t> que deje de levantar equipos pesados de rocío de espuma</a:t>
            </a:r>
          </a:p>
          <a:p>
            <a:pPr marL="230749" indent="-230749" fontAlgn="auto">
              <a:spcAft>
                <a:spcPts val="0"/>
              </a:spcAft>
              <a:buAutoNum type="alphaUcPeriod"/>
              <a:defRPr/>
            </a:pPr>
            <a:r>
              <a:rPr lang="en-US" dirty="0" err="1" smtClean="0">
                <a:cs typeface="Arial" pitchFamily="34" charset="0"/>
              </a:rPr>
              <a:t>indicar</a:t>
            </a:r>
            <a:r>
              <a:rPr lang="en-US" dirty="0" smtClean="0">
                <a:cs typeface="Arial" pitchFamily="34" charset="0"/>
              </a:rPr>
              <a:t> que se aísle temporariamente de otras personas hasta que se pase la </a:t>
            </a:r>
            <a:r>
              <a:rPr lang="en-US" dirty="0" err="1" smtClean="0">
                <a:cs typeface="Arial" pitchFamily="34" charset="0"/>
              </a:rPr>
              <a:t>sensibilización</a:t>
            </a:r>
            <a:endParaRPr lang="en-US" dirty="0" smtClean="0">
              <a:cs typeface="Arial" pitchFamily="34" charset="0"/>
            </a:endParaRPr>
          </a:p>
          <a:p>
            <a:pPr marL="230749" indent="-230749" fontAlgn="auto">
              <a:spcAft>
                <a:spcPts val="0"/>
              </a:spcAft>
              <a:buAutoNum type="alphaUcPeriod"/>
              <a:defRPr/>
            </a:pPr>
            <a:r>
              <a:rPr lang="en-US" dirty="0" err="1" smtClean="0">
                <a:cs typeface="Arial" pitchFamily="34" charset="0"/>
              </a:rPr>
              <a:t>Ninguno</a:t>
            </a:r>
            <a:r>
              <a:rPr lang="en-US" dirty="0" smtClean="0">
                <a:cs typeface="Arial" pitchFamily="34" charset="0"/>
              </a:rPr>
              <a:t> de los anteriores</a:t>
            </a:r>
          </a:p>
          <a:p>
            <a:pPr>
              <a:defRPr/>
            </a:pPr>
            <a:endParaRPr lang="en-US" dirty="0">
              <a:cs typeface="Arial" pitchFamily="34" charset="0"/>
            </a:endParaRPr>
          </a:p>
        </p:txBody>
      </p:sp>
      <p:sp>
        <p:nvSpPr>
          <p:cNvPr id="890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64A3A34-6CE8-40E3-B9A2-A712692D0190}" type="slidenum">
              <a:rPr lang="de-DE" smtClean="0">
                <a:latin typeface="Arial" charset="0"/>
              </a:rPr>
              <a:pPr>
                <a:defRPr/>
              </a:pPr>
              <a:t>22</a:t>
            </a:fld>
            <a:endParaRPr lang="de-DE" smtClean="0">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p:txBody>
          <a:bodyPr wrap="square" numCol="1" anchor="t" anchorCtr="0" compatLnSpc="1">
            <a:prstTxWarp prst="textNoShape">
              <a:avLst/>
            </a:prstTxWarp>
          </a:bodyPr>
          <a:lstStyle/>
          <a:p>
            <a:pPr>
              <a:defRPr/>
            </a:pPr>
            <a:r>
              <a:rPr lang="en-US" dirty="0" smtClean="0">
                <a:cs typeface="Arial" pitchFamily="34" charset="0"/>
              </a:rPr>
              <a:t>La respuesta correcta es A. Se le podría </a:t>
            </a:r>
            <a:r>
              <a:rPr lang="en-US" u="sng" dirty="0" smtClean="0">
                <a:cs typeface="Arial" pitchFamily="34" charset="0"/>
              </a:rPr>
              <a:t>indicar que no trabaje con isocianatos </a:t>
            </a:r>
            <a:r>
              <a:rPr lang="en-US" dirty="0" smtClean="0">
                <a:cs typeface="Arial" pitchFamily="34" charset="0"/>
              </a:rPr>
              <a:t>si es diagnosticado con sensibilización al lado-A (Iso). </a:t>
            </a:r>
            <a:endParaRPr lang="en-US" dirty="0">
              <a:cs typeface="Arial" pitchFamily="34" charset="0"/>
            </a:endParaRPr>
          </a:p>
        </p:txBody>
      </p:sp>
      <p:sp>
        <p:nvSpPr>
          <p:cNvPr id="890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64A3A34-6CE8-40E3-B9A2-A712692D0190}" type="slidenum">
              <a:rPr lang="de-DE" smtClean="0">
                <a:latin typeface="Arial" charset="0"/>
              </a:rPr>
              <a:pPr>
                <a:defRPr/>
              </a:pPr>
              <a:t>23</a:t>
            </a:fld>
            <a:endParaRPr lang="de-DE" smtClean="0">
              <a:latin typeface="Arial"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 </a:t>
            </a:r>
          </a:p>
          <a:p>
            <a:pPr eaLnBrk="1" hangingPunct="1">
              <a:spcBef>
                <a:spcPct val="0"/>
              </a:spcBef>
              <a:buFont typeface="Wingdings" pitchFamily="2" charset="2"/>
              <a:buNone/>
            </a:pPr>
            <a:r>
              <a:rPr lang="en-US" dirty="0" smtClean="0"/>
              <a:t>Usted ha completado la Unidad 5.</a:t>
            </a:r>
          </a:p>
        </p:txBody>
      </p:sp>
      <p:sp>
        <p:nvSpPr>
          <p:cNvPr id="624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37A3ED-B876-4B30-BCE1-27EDA290B452}" type="slidenum">
              <a:rPr lang="de-DE" smtClean="0">
                <a:cs typeface="Arial" charset="0"/>
              </a:rPr>
              <a:pPr/>
              <a:t>24</a:t>
            </a:fld>
            <a:endParaRPr lang="de-DE" smtClean="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xfrm>
            <a:off x="314325" y="4427538"/>
            <a:ext cx="6469063" cy="4181475"/>
          </a:xfrm>
          <a:noFill/>
        </p:spPr>
        <p:txBody>
          <a:bodyPr wrap="square"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Aquí tiene algunos posibles efectos de irritación de la </a:t>
            </a:r>
            <a:r>
              <a:rPr lang="en-US" dirty="0" err="1" smtClean="0"/>
              <a:t>exposición</a:t>
            </a:r>
            <a:r>
              <a:rPr lang="en-US" dirty="0" smtClean="0"/>
              <a:t> de los </a:t>
            </a:r>
            <a:r>
              <a:rPr lang="en-US" dirty="0" err="1" smtClean="0"/>
              <a:t>ojos</a:t>
            </a:r>
            <a:r>
              <a:rPr lang="en-US" dirty="0" smtClean="0"/>
              <a:t> al lado-A </a:t>
            </a:r>
            <a:r>
              <a:rPr lang="en-US" dirty="0" err="1" smtClean="0"/>
              <a:t>o</a:t>
            </a:r>
            <a:r>
              <a:rPr lang="en-US" dirty="0" smtClean="0"/>
              <a:t> </a:t>
            </a:r>
            <a:r>
              <a:rPr lang="en-US" dirty="0" err="1" smtClean="0"/>
              <a:t>Iso</a:t>
            </a:r>
            <a:r>
              <a:rPr lang="en-US" dirty="0" smtClean="0"/>
              <a:t>. </a:t>
            </a:r>
          </a:p>
          <a:p>
            <a:pPr eaLnBrk="1" hangingPunct="1">
              <a:spcBef>
                <a:spcPct val="0"/>
              </a:spcBef>
            </a:pPr>
            <a:r>
              <a:rPr lang="en-US" dirty="0" smtClean="0"/>
              <a:t>El contacto de los ojos con el lado-A o Iso, puede causar lagrimeo, enrojecimiento, hinchazón, quemazón y escozor.  </a:t>
            </a:r>
          </a:p>
          <a:p>
            <a:pPr eaLnBrk="1" hangingPunct="1">
              <a:spcBef>
                <a:spcPct val="0"/>
              </a:spcBef>
            </a:pPr>
            <a:r>
              <a:rPr lang="en-US" dirty="0" smtClean="0"/>
              <a:t>También puede causar </a:t>
            </a:r>
            <a:r>
              <a:rPr lang="en-US" dirty="0" err="1" smtClean="0"/>
              <a:t>lesión</a:t>
            </a:r>
            <a:r>
              <a:rPr lang="en-US" dirty="0" smtClean="0"/>
              <a:t> temporal de la córnea – la capa exterior del ojo.</a:t>
            </a:r>
          </a:p>
        </p:txBody>
      </p:sp>
      <p:sp>
        <p:nvSpPr>
          <p:cNvPr id="419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8CB3855-0AB2-4412-B78B-852406A6FFCD}" type="slidenum">
              <a:rPr lang="de-DE" smtClean="0">
                <a:cs typeface="Arial" charset="0"/>
              </a:rPr>
              <a:pPr/>
              <a:t>4</a:t>
            </a:fld>
            <a:endParaRPr lang="de-DE"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xfrm>
            <a:off x="314325" y="4427538"/>
            <a:ext cx="6469063" cy="4181475"/>
          </a:xfrm>
          <a:noFill/>
        </p:spPr>
        <p:txBody>
          <a:bodyPr wrap="square"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Sea consciente de los posibles efectos de irritación de la piel de la exposición al lado-A o Iso, incluyendo la decoloración de la piel, picazón, hinchazón o sarpullido.</a:t>
            </a:r>
          </a:p>
          <a:p>
            <a:pPr eaLnBrk="1" hangingPunct="1">
              <a:spcBef>
                <a:spcPct val="0"/>
              </a:spcBef>
            </a:pPr>
            <a:r>
              <a:rPr lang="en-US" dirty="0" smtClean="0"/>
              <a:t>Por otro lado, es posible ser expuesto a químicos lado-A y </a:t>
            </a:r>
            <a:r>
              <a:rPr lang="en-US" b="1" u="sng" dirty="0" smtClean="0"/>
              <a:t>no</a:t>
            </a:r>
            <a:r>
              <a:rPr lang="en-US" dirty="0" smtClean="0"/>
              <a:t> experimentar irritación de la piel.</a:t>
            </a:r>
          </a:p>
        </p:txBody>
      </p:sp>
      <p:sp>
        <p:nvSpPr>
          <p:cNvPr id="430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7A1B8CF-FAC5-4001-B231-3E456D2E1F69}" type="slidenum">
              <a:rPr lang="de-DE" smtClean="0">
                <a:cs typeface="Arial" charset="0"/>
              </a:rPr>
              <a:pPr/>
              <a:t>5</a:t>
            </a:fld>
            <a:endParaRPr lang="de-DE"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xfrm>
            <a:off x="314325" y="4427538"/>
            <a:ext cx="6469063" cy="4181475"/>
          </a:xfrm>
          <a:noFill/>
        </p:spPr>
        <p:txBody>
          <a:bodyPr wrap="square"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smtClean="0"/>
              <a:t>Sea </a:t>
            </a:r>
            <a:r>
              <a:rPr lang="en-US" dirty="0" smtClean="0"/>
              <a:t>consciente de los posibles efectos de irritación respiratoria de la exposición al lado-A.  </a:t>
            </a:r>
          </a:p>
          <a:p>
            <a:pPr eaLnBrk="1" hangingPunct="1">
              <a:spcBef>
                <a:spcPct val="0"/>
              </a:spcBef>
            </a:pPr>
            <a:r>
              <a:rPr lang="en-US" dirty="0" smtClean="0"/>
              <a:t>Los síntomas de exposición podrían incluir: dolor de garganta, tos, sensación de opresión en el pecho o malestar y falta de aliento.  Estos pueden ocurrir inmediatamente después de la exposición.</a:t>
            </a:r>
          </a:p>
          <a:p>
            <a:pPr eaLnBrk="1" hangingPunct="1">
              <a:spcBef>
                <a:spcPct val="0"/>
              </a:spcBef>
            </a:pPr>
            <a:r>
              <a:rPr lang="en-US" dirty="0" smtClean="0"/>
              <a:t>También es posible ser expuesto a químicos del lado-A y no experimentar ningún efecto respiratorio a corto plazo.</a:t>
            </a:r>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58A5838-ECBD-4CAC-8641-A3343956AC62}" type="slidenum">
              <a:rPr lang="de-DE" smtClean="0">
                <a:cs typeface="Arial" charset="0"/>
              </a:rPr>
              <a:pPr/>
              <a:t>6</a:t>
            </a:fld>
            <a:endParaRPr lang="de-DE"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957638" y="8853488"/>
            <a:ext cx="3049587" cy="411162"/>
          </a:xfrm>
          <a:prstGeom prst="rect">
            <a:avLst/>
          </a:prstGeom>
          <a:noFill/>
          <a:ln w="9525">
            <a:noFill/>
            <a:miter lim="800000"/>
            <a:headEnd/>
            <a:tailEnd/>
          </a:ln>
        </p:spPr>
        <p:txBody>
          <a:bodyPr lIns="98619" tIns="49310" rIns="98619" bIns="49310" anchor="b"/>
          <a:lstStyle/>
          <a:p>
            <a:pPr algn="r" defTabSz="982663" eaLnBrk="0" hangingPunct="0"/>
            <a:fld id="{F596AA62-5FA2-4704-8D58-CE59D9E018B1}" type="slidenum">
              <a:rPr lang="de-DE" sz="1200">
                <a:latin typeface="Times" pitchFamily="18" charset="0"/>
              </a:rPr>
              <a:pPr algn="r" defTabSz="982663" eaLnBrk="0" hangingPunct="0"/>
              <a:t>7</a:t>
            </a:fld>
            <a:endParaRPr lang="de-DE" sz="1200">
              <a:latin typeface="Times" pitchFamily="18" charset="0"/>
            </a:endParaRPr>
          </a:p>
        </p:txBody>
      </p:sp>
      <p:sp>
        <p:nvSpPr>
          <p:cNvPr id="45059" name="Rectangle 2"/>
          <p:cNvSpPr>
            <a:spLocks noGrp="1" noRot="1" noChangeAspect="1" noChangeArrowheads="1" noTextEdit="1"/>
          </p:cNvSpPr>
          <p:nvPr>
            <p:ph type="sldImg"/>
          </p:nvPr>
        </p:nvSpPr>
        <p:spPr bwMode="auto">
          <a:xfrm>
            <a:off x="1192213" y="704850"/>
            <a:ext cx="4632325" cy="3473450"/>
          </a:xfrm>
          <a:noFill/>
          <a:ln cap="flat">
            <a:solidFill>
              <a:schemeClr val="tx1"/>
            </a:solidFill>
            <a:miter lim="800000"/>
            <a:headEnd/>
            <a:tailEnd/>
          </a:ln>
        </p:spPr>
      </p:sp>
      <p:sp>
        <p:nvSpPr>
          <p:cNvPr id="45060" name="Rectangle 3"/>
          <p:cNvSpPr>
            <a:spLocks noGrp="1" noChangeArrowheads="1"/>
          </p:cNvSpPr>
          <p:nvPr>
            <p:ph type="body" idx="1"/>
          </p:nvPr>
        </p:nvSpPr>
        <p:spPr bwMode="auto">
          <a:xfrm>
            <a:off x="698500" y="4424363"/>
            <a:ext cx="5138738" cy="4184650"/>
          </a:xfrm>
          <a:noFill/>
        </p:spPr>
        <p:txBody>
          <a:bodyPr wrap="square" lIns="92231" tIns="46115" rIns="92231" bIns="46115"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Una posible consecuencia de la exposición a largo plazo al lado-A o Iso es una disminución de la función pulmonar.</a:t>
            </a:r>
          </a:p>
          <a:p>
            <a:pPr eaLnBrk="1" hangingPunct="1">
              <a:spcBef>
                <a:spcPct val="0"/>
              </a:spcBef>
            </a:pPr>
            <a:r>
              <a:rPr lang="en-US" dirty="0" smtClean="0"/>
              <a:t>Como indica este gráfico, la función pulmonar en adultos generalmente se reduce</a:t>
            </a:r>
            <a:r>
              <a:rPr lang="en-US" baseline="0" dirty="0" smtClean="0"/>
              <a:t> </a:t>
            </a:r>
            <a:r>
              <a:rPr lang="en-US" dirty="0" smtClean="0"/>
              <a:t>con la edad.</a:t>
            </a:r>
            <a:r>
              <a:rPr lang="en-US" baseline="0" dirty="0" smtClean="0"/>
              <a:t> </a:t>
            </a:r>
            <a:r>
              <a:rPr lang="en-US" dirty="0" smtClean="0"/>
              <a:t>La exposición a largo plazo al lado-A o Iso podría disminuir aún más la función pulmonar.</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La sensibilización es un posible efecto de la exposición al lado-A o Iso.</a:t>
            </a:r>
          </a:p>
          <a:p>
            <a:pPr eaLnBrk="1" hangingPunct="1">
              <a:spcBef>
                <a:spcPct val="0"/>
              </a:spcBef>
            </a:pPr>
            <a:r>
              <a:rPr lang="en-US" dirty="0" smtClean="0"/>
              <a:t>La sensibilización es el desarrollo de una sensibilidad inusual a una sustancia.</a:t>
            </a:r>
            <a:r>
              <a:rPr lang="en-US" baseline="0" dirty="0" smtClean="0"/>
              <a:t> Es </a:t>
            </a:r>
            <a:r>
              <a:rPr lang="en-US" dirty="0" smtClean="0"/>
              <a:t>como una respuesta alérgica.</a:t>
            </a:r>
          </a:p>
          <a:p>
            <a:pPr eaLnBrk="1" hangingPunct="1">
              <a:spcBef>
                <a:spcPct val="0"/>
              </a:spcBef>
            </a:pPr>
            <a:r>
              <a:rPr lang="en-US" dirty="0" smtClean="0"/>
              <a:t>Los posibles efectos debido a la sensibilización al lado-A o Iso incluyen:</a:t>
            </a:r>
            <a:r>
              <a:rPr lang="en-US" baseline="0" dirty="0" smtClean="0"/>
              <a:t> </a:t>
            </a:r>
            <a:r>
              <a:rPr lang="en-US" dirty="0" smtClean="0"/>
              <a:t>sarpullido en la piel o una respuesta parecida al asma.</a:t>
            </a:r>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A8D0D2-5A34-4735-9889-25CB4223A0ED}" type="slidenum">
              <a:rPr lang="de-DE" smtClean="0">
                <a:cs typeface="Arial" charset="0"/>
              </a:rPr>
              <a:pPr/>
              <a:t>8</a:t>
            </a:fld>
            <a:endParaRPr lang="de-DE" smtClean="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Una vez sensibilizado, puede ocurrir una reacción de sensibilización respiratoria inmediatamente después de la exposición o bien puede ser demorada.</a:t>
            </a:r>
          </a:p>
          <a:p>
            <a:pPr eaLnBrk="1" hangingPunct="1">
              <a:spcBef>
                <a:spcPct val="0"/>
              </a:spcBef>
            </a:pPr>
            <a:r>
              <a:rPr lang="en-US" dirty="0" smtClean="0"/>
              <a:t>Algunos síntomas de la sensibilización respiratoria incluyen: tos, falta de aliento, sibilancia, opresión en el pecho o ataques asmáticos.</a:t>
            </a:r>
          </a:p>
          <a:p>
            <a:pPr eaLnBrk="1" hangingPunct="1">
              <a:spcBef>
                <a:spcPct val="0"/>
              </a:spcBef>
            </a:pPr>
            <a:r>
              <a:rPr lang="en-US" dirty="0" smtClean="0"/>
              <a:t>Los ataques asmáticos pueden poner la vida en peligro.</a:t>
            </a:r>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438FF25-82B1-4077-8F9E-55575F3D965E}" type="slidenum">
              <a:rPr lang="de-DE" smtClean="0">
                <a:cs typeface="Arial" charset="0"/>
              </a:rPr>
              <a:pPr/>
              <a:t>9</a:t>
            </a:fld>
            <a:endParaRPr lang="de-DE"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957638" y="8853488"/>
            <a:ext cx="3049587" cy="411162"/>
          </a:xfrm>
          <a:prstGeom prst="rect">
            <a:avLst/>
          </a:prstGeom>
          <a:noFill/>
          <a:ln w="9525">
            <a:noFill/>
            <a:miter lim="800000"/>
            <a:headEnd/>
            <a:tailEnd/>
          </a:ln>
        </p:spPr>
        <p:txBody>
          <a:bodyPr lIns="98619" tIns="49310" rIns="98619" bIns="49310" anchor="b"/>
          <a:lstStyle/>
          <a:p>
            <a:pPr algn="r" defTabSz="982663" eaLnBrk="0" hangingPunct="0"/>
            <a:fld id="{4642863E-1022-4D39-A36B-17550F6DE5DF}" type="slidenum">
              <a:rPr lang="de-DE" sz="1200">
                <a:latin typeface="Times" pitchFamily="18" charset="0"/>
              </a:rPr>
              <a:pPr algn="r" defTabSz="982663" eaLnBrk="0" hangingPunct="0"/>
              <a:t>10</a:t>
            </a:fld>
            <a:endParaRPr lang="de-DE" sz="1200">
              <a:latin typeface="Times" pitchFamily="18" charset="0"/>
            </a:endParaRPr>
          </a:p>
        </p:txBody>
      </p:sp>
      <p:sp>
        <p:nvSpPr>
          <p:cNvPr id="48131" name="Rectangle 2"/>
          <p:cNvSpPr>
            <a:spLocks noGrp="1" noRot="1" noChangeAspect="1" noChangeArrowheads="1" noTextEdit="1"/>
          </p:cNvSpPr>
          <p:nvPr>
            <p:ph type="sldImg"/>
          </p:nvPr>
        </p:nvSpPr>
        <p:spPr bwMode="auto">
          <a:xfrm>
            <a:off x="1192213" y="704850"/>
            <a:ext cx="4632325" cy="3473450"/>
          </a:xfrm>
          <a:noFill/>
          <a:ln cap="flat">
            <a:solidFill>
              <a:schemeClr val="tx1"/>
            </a:solidFill>
            <a:miter lim="800000"/>
            <a:headEnd/>
            <a:tailEnd/>
          </a:ln>
        </p:spPr>
      </p:sp>
      <p:sp>
        <p:nvSpPr>
          <p:cNvPr id="48132" name="Rectangle 3"/>
          <p:cNvSpPr>
            <a:spLocks noGrp="1" noChangeArrowheads="1"/>
          </p:cNvSpPr>
          <p:nvPr>
            <p:ph type="body" idx="1"/>
          </p:nvPr>
        </p:nvSpPr>
        <p:spPr bwMode="auto">
          <a:xfrm>
            <a:off x="935038" y="4414838"/>
            <a:ext cx="5140325" cy="4184650"/>
          </a:xfrm>
          <a:noFill/>
        </p:spPr>
        <p:txBody>
          <a:bodyPr wrap="square" lIns="92231" tIns="46115" rIns="92231" bIns="46115" numCol="1" anchor="t" anchorCtr="0" compatLnSpc="1">
            <a:prstTxWarp prst="textNoShape">
              <a:avLst/>
            </a:prstTxWarp>
          </a:bodyPr>
          <a:lstStyle/>
          <a:p>
            <a:pPr eaLnBrk="1" hangingPunct="1">
              <a:spcBef>
                <a:spcPct val="0"/>
              </a:spcBef>
            </a:pPr>
            <a:r>
              <a:rPr lang="en-US" dirty="0" smtClean="0"/>
              <a:t>Narración:</a:t>
            </a:r>
          </a:p>
          <a:p>
            <a:pPr eaLnBrk="1" hangingPunct="1">
              <a:spcBef>
                <a:spcPct val="0"/>
              </a:spcBef>
            </a:pPr>
            <a:r>
              <a:rPr lang="en-US" dirty="0" smtClean="0"/>
              <a:t>Una persona </a:t>
            </a:r>
            <a:r>
              <a:rPr lang="en-US" dirty="0" err="1" smtClean="0"/>
              <a:t>sensibilizada</a:t>
            </a:r>
            <a:r>
              <a:rPr lang="en-US" dirty="0" smtClean="0"/>
              <a:t> </a:t>
            </a:r>
            <a:r>
              <a:rPr lang="en-US" dirty="0" err="1" smtClean="0"/>
              <a:t>puede</a:t>
            </a:r>
            <a:r>
              <a:rPr lang="en-US" baseline="0" dirty="0" smtClean="0"/>
              <a:t> </a:t>
            </a:r>
            <a:r>
              <a:rPr lang="en-US" dirty="0" err="1" smtClean="0"/>
              <a:t>tener</a:t>
            </a:r>
            <a:r>
              <a:rPr lang="en-US" dirty="0" smtClean="0"/>
              <a:t> una reacción aun cuando las concentraciones están por </a:t>
            </a:r>
            <a:r>
              <a:rPr lang="en-US" b="0" u="sng" dirty="0" smtClean="0"/>
              <a:t>debajo</a:t>
            </a:r>
            <a:r>
              <a:rPr lang="en-US" b="0" dirty="0" smtClean="0"/>
              <a:t> </a:t>
            </a:r>
            <a:r>
              <a:rPr lang="en-US" dirty="0" smtClean="0"/>
              <a:t>del límite de exposición ocupacional y otras personas en el lugar de trabajo no experimentan efectos.</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7" name="Picture 7" descr="CPI_Vert.JPG"/>
          <p:cNvPicPr>
            <a:picLocks noChangeAspect="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7737475" y="5940425"/>
            <a:ext cx="1330325" cy="841375"/>
          </a:xfrm>
          <a:prstGeom prst="rect">
            <a:avLst/>
          </a:prstGeom>
          <a:noFill/>
          <a:ln w="9525">
            <a:noFill/>
            <a:miter lim="800000"/>
            <a:headEnd/>
            <a:tailEnd/>
          </a:ln>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b="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buFontTx/>
              <a:buNone/>
              <a:defRPr sz="2800">
                <a:solidFill>
                  <a:srgbClr val="093678"/>
                </a:solidFill>
              </a:defRPr>
            </a:lvl1pPr>
            <a:lvl2pPr>
              <a:buNone/>
              <a:defRPr/>
            </a:lvl2pPr>
          </a:lstStyle>
          <a:p>
            <a:pPr lvl="0"/>
            <a:r>
              <a:rPr lang="en-US" noProof="0" dirty="0" smtClean="0"/>
              <a:t>Click to edit Master text styles</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2FF416CC-1ED7-4F51-B161-A6D43C918C5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b="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buFontTx/>
              <a:buNone/>
              <a:defRPr sz="2800">
                <a:solidFill>
                  <a:srgbClr val="093678"/>
                </a:solidFill>
              </a:defRPr>
            </a:lvl1pPr>
            <a:lvl2pPr>
              <a:buNone/>
              <a:defRPr/>
            </a:lvl2pPr>
          </a:lstStyle>
          <a:p>
            <a:pPr lvl="0"/>
            <a:r>
              <a:rPr lang="en-US" noProof="0" dirty="0" smtClean="0"/>
              <a:t>Click to edit Master text styles</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8A202343-A0E3-413F-997D-DD2C13E79F08}"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b="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buFontTx/>
              <a:buNone/>
              <a:defRPr sz="2800">
                <a:solidFill>
                  <a:srgbClr val="093678"/>
                </a:solidFill>
              </a:defRPr>
            </a:lvl1pPr>
            <a:lvl2pPr>
              <a:buNone/>
              <a:defRPr/>
            </a:lvl2pPr>
          </a:lstStyle>
          <a:p>
            <a:pPr lvl="0"/>
            <a:r>
              <a:rPr lang="en-US" noProof="0" dirty="0" smtClean="0"/>
              <a:t>Click to edit Master text styles</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BDB83A01-CB54-4C86-8107-00760852459E}"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b="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buFontTx/>
              <a:buNone/>
              <a:defRPr sz="2800">
                <a:solidFill>
                  <a:srgbClr val="093678"/>
                </a:solidFill>
              </a:defRPr>
            </a:lvl1pPr>
            <a:lvl2pPr>
              <a:buNone/>
              <a:defRPr/>
            </a:lvl2pPr>
          </a:lstStyle>
          <a:p>
            <a:pPr lvl="0"/>
            <a:r>
              <a:rPr lang="en-US" noProof="0" dirty="0" smtClean="0"/>
              <a:t>Click to edit Master text styles</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0F147FC3-535B-458B-B0B5-38B62C4A6105}"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b="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buFontTx/>
              <a:buNone/>
              <a:defRPr sz="2800">
                <a:solidFill>
                  <a:srgbClr val="093678"/>
                </a:solidFill>
              </a:defRPr>
            </a:lvl1pPr>
            <a:lvl2pPr>
              <a:buNone/>
              <a:defRPr/>
            </a:lvl2pPr>
          </a:lstStyle>
          <a:p>
            <a:pPr lvl="0"/>
            <a:r>
              <a:rPr lang="en-US" noProof="0" dirty="0" smtClean="0"/>
              <a:t>Click to edit Master text styles</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6B3FB41E-5437-4759-AD68-2EEBBE062029}"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956507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084946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6" name="Picture 2" descr="C:\Users\Hpalfrey\Desktop\CPI Logo.jp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9408968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2114500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778095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41632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9078425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8667837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1270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5" Type="http://schemas.openxmlformats.org/officeDocument/2006/relationships/slideLayout" Target="../slideLayouts/slideLayout19.xml"/><Relationship Id="rId10" Type="http://schemas.openxmlformats.org/officeDocument/2006/relationships/theme" Target="../theme/theme2.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C:\Users\Hpalfrey\Desktop\CPI Logo.jpg"/>
          <p:cNvPicPr>
            <a:picLocks noChangeAspect="1" noChangeArrowheads="1"/>
          </p:cNvPicPr>
          <p:nvPr userDrawn="1"/>
        </p:nvPicPr>
        <p:blipFill>
          <a:blip r:embed="rId16"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86" r:id="rId9"/>
    <p:sldLayoutId id="2147483795" r:id="rId10"/>
    <p:sldLayoutId id="2147483796" r:id="rId11"/>
    <p:sldLayoutId id="2147483797" r:id="rId12"/>
    <p:sldLayoutId id="2147483798" r:id="rId13"/>
    <p:sldLayoutId id="2147483799" r:id="rId14"/>
  </p:sldLayoutIdLst>
  <p:timing>
    <p:tnLst>
      <p:par>
        <p:cTn id="1" dur="indefinite" restart="never" nodeType="tmRoot"/>
      </p:par>
    </p:tnLst>
  </p:timing>
  <p:txStyles>
    <p:titleStyle>
      <a:lvl1pPr algn="l" defTabSz="457200" rtl="0" eaLnBrk="0" fontAlgn="base" hangingPunct="0">
        <a:spcBef>
          <a:spcPct val="0"/>
        </a:spcBef>
        <a:spcAft>
          <a:spcPct val="0"/>
        </a:spcAft>
        <a:defRPr sz="4000" b="1" kern="1200">
          <a:solidFill>
            <a:srgbClr val="25AAC3"/>
          </a:solidFill>
          <a:latin typeface="Trebuchet MS" pitchFamily="34" charset="0"/>
          <a:ea typeface="+mj-ea"/>
          <a:cs typeface="+mj-cs"/>
        </a:defRPr>
      </a:lvl1pPr>
      <a:lvl2pPr algn="l" defTabSz="457200" rtl="0" eaLnBrk="0" fontAlgn="base" hangingPunct="0">
        <a:spcBef>
          <a:spcPct val="0"/>
        </a:spcBef>
        <a:spcAft>
          <a:spcPct val="0"/>
        </a:spcAft>
        <a:defRPr sz="4000" b="1">
          <a:solidFill>
            <a:srgbClr val="25AAC3"/>
          </a:solidFill>
          <a:latin typeface="Trebuchet MS" pitchFamily="34" charset="0"/>
        </a:defRPr>
      </a:lvl2pPr>
      <a:lvl3pPr algn="l" defTabSz="457200" rtl="0" eaLnBrk="0" fontAlgn="base" hangingPunct="0">
        <a:spcBef>
          <a:spcPct val="0"/>
        </a:spcBef>
        <a:spcAft>
          <a:spcPct val="0"/>
        </a:spcAft>
        <a:defRPr sz="4000" b="1">
          <a:solidFill>
            <a:srgbClr val="25AAC3"/>
          </a:solidFill>
          <a:latin typeface="Trebuchet MS" pitchFamily="34" charset="0"/>
        </a:defRPr>
      </a:lvl3pPr>
      <a:lvl4pPr algn="l" defTabSz="457200" rtl="0" eaLnBrk="0" fontAlgn="base" hangingPunct="0">
        <a:spcBef>
          <a:spcPct val="0"/>
        </a:spcBef>
        <a:spcAft>
          <a:spcPct val="0"/>
        </a:spcAft>
        <a:defRPr sz="4000" b="1">
          <a:solidFill>
            <a:srgbClr val="25AAC3"/>
          </a:solidFill>
          <a:latin typeface="Trebuchet MS" pitchFamily="34" charset="0"/>
        </a:defRPr>
      </a:lvl4pPr>
      <a:lvl5pPr algn="l" defTabSz="457200" rtl="0" eaLnBrk="0" fontAlgn="base" hangingPunct="0">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rgbClr val="254061"/>
          </a:solidFill>
          <a:latin typeface="Trebuchet MS" pitchFamily="34" charset="0"/>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rgbClr val="254061"/>
          </a:solidFill>
          <a:latin typeface="Trebuchet MS" pitchFamily="34" charset="0"/>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rgbClr val="254061"/>
          </a:solidFill>
          <a:latin typeface="Trebuchet MS" pitchFamily="34" charset="0"/>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rgbClr val="254061"/>
          </a:solidFill>
          <a:latin typeface="Trebuchet MS" pitchFamily="34" charset="0"/>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2492656"/>
      </p:ext>
    </p:extLst>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Lst>
  <p:timing>
    <p:tnLst>
      <p:par>
        <p:cTn id="1" dur="indefinite" restart="never" nodeType="tmRoot"/>
      </p:par>
    </p:tnLst>
  </p:timing>
  <p:hf hdr="0" ftr="0" dt="0"/>
  <p:txStyles>
    <p:titleStyle>
      <a:lvl1pPr algn="l" defTabSz="457200" rtl="0" eaLnBrk="0" fontAlgn="base" hangingPunct="0">
        <a:spcBef>
          <a:spcPct val="0"/>
        </a:spcBef>
        <a:spcAft>
          <a:spcPct val="0"/>
        </a:spcAft>
        <a:defRPr sz="4000" b="1" kern="1200">
          <a:solidFill>
            <a:srgbClr val="25AAC3"/>
          </a:solidFill>
          <a:latin typeface="Trebuchet MS" pitchFamily="34" charset="0"/>
          <a:ea typeface="+mj-ea"/>
          <a:cs typeface="+mj-cs"/>
        </a:defRPr>
      </a:lvl1pPr>
      <a:lvl2pPr algn="l" defTabSz="457200" rtl="0" eaLnBrk="0" fontAlgn="base" hangingPunct="0">
        <a:spcBef>
          <a:spcPct val="0"/>
        </a:spcBef>
        <a:spcAft>
          <a:spcPct val="0"/>
        </a:spcAft>
        <a:defRPr sz="4000" b="1">
          <a:solidFill>
            <a:srgbClr val="25AAC3"/>
          </a:solidFill>
          <a:latin typeface="Trebuchet MS" pitchFamily="34" charset="0"/>
        </a:defRPr>
      </a:lvl2pPr>
      <a:lvl3pPr algn="l" defTabSz="457200" rtl="0" eaLnBrk="0" fontAlgn="base" hangingPunct="0">
        <a:spcBef>
          <a:spcPct val="0"/>
        </a:spcBef>
        <a:spcAft>
          <a:spcPct val="0"/>
        </a:spcAft>
        <a:defRPr sz="4000" b="1">
          <a:solidFill>
            <a:srgbClr val="25AAC3"/>
          </a:solidFill>
          <a:latin typeface="Trebuchet MS" pitchFamily="34" charset="0"/>
        </a:defRPr>
      </a:lvl3pPr>
      <a:lvl4pPr algn="l" defTabSz="457200" rtl="0" eaLnBrk="0" fontAlgn="base" hangingPunct="0">
        <a:spcBef>
          <a:spcPct val="0"/>
        </a:spcBef>
        <a:spcAft>
          <a:spcPct val="0"/>
        </a:spcAft>
        <a:defRPr sz="4000" b="1">
          <a:solidFill>
            <a:srgbClr val="25AAC3"/>
          </a:solidFill>
          <a:latin typeface="Trebuchet MS" pitchFamily="34" charset="0"/>
        </a:defRPr>
      </a:lvl4pPr>
      <a:lvl5pPr algn="l" defTabSz="457200" rtl="0" eaLnBrk="0" fontAlgn="base" hangingPunct="0">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rgbClr val="254061"/>
          </a:solidFill>
          <a:latin typeface="Trebuchet MS" pitchFamily="34" charset="0"/>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rgbClr val="254061"/>
          </a:solidFill>
          <a:latin typeface="Trebuchet MS" pitchFamily="34" charset="0"/>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rgbClr val="254061"/>
          </a:solidFill>
          <a:latin typeface="Trebuchet MS" pitchFamily="34" charset="0"/>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8.jpeg"/><Relationship Id="rId5" Type="http://schemas.openxmlformats.org/officeDocument/2006/relationships/image" Target="../media/image1.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L-small.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4832942"/>
            <a:ext cx="4129106" cy="2025057"/>
          </a:xfrm>
          <a:prstGeom prst="rect">
            <a:avLst/>
          </a:prstGeom>
        </p:spPr>
      </p:pic>
      <p:pic>
        <p:nvPicPr>
          <p:cNvPr id="5" name="Picture 4" descr="UR.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434995" y="0"/>
            <a:ext cx="4709006" cy="1930400"/>
          </a:xfrm>
          <a:prstGeom prst="rect">
            <a:avLst/>
          </a:prstGeom>
        </p:spPr>
      </p:pic>
      <p:sp>
        <p:nvSpPr>
          <p:cNvPr id="13" name="Title 1"/>
          <p:cNvSpPr txBox="1">
            <a:spLocks/>
          </p:cNvSpPr>
          <p:nvPr/>
        </p:nvSpPr>
        <p:spPr>
          <a:xfrm>
            <a:off x="1485900" y="1435100"/>
            <a:ext cx="3225800" cy="584200"/>
          </a:xfrm>
          <a:prstGeom prst="rect">
            <a:avLst/>
          </a:prstGeom>
        </p:spPr>
        <p:txBody>
          <a:bodyPr anchor="t"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marL="0" marR="0" lvl="0" indent="0" defTabSz="457200" rtl="0" eaLnBrk="1" fontAlgn="auto" latinLnBrk="0" hangingPunct="1">
              <a:lnSpc>
                <a:spcPct val="80000"/>
              </a:lnSpc>
              <a:spcBef>
                <a:spcPct val="0"/>
              </a:spcBef>
              <a:spcAft>
                <a:spcPts val="0"/>
              </a:spcAft>
              <a:buClrTx/>
              <a:buSzTx/>
              <a:buFont typeface="Arial"/>
              <a:buNone/>
              <a:tabLst/>
              <a:defRPr/>
            </a:pPr>
            <a:r>
              <a:rPr lang="en-US" sz="2400" dirty="0" smtClean="0">
                <a:solidFill>
                  <a:schemeClr val="bg1">
                    <a:lumMod val="50000"/>
                  </a:schemeClr>
                </a:solidFill>
                <a:ea typeface="+mj-ea"/>
              </a:rPr>
              <a:t> </a:t>
            </a:r>
            <a:endParaRPr kumimoji="0" lang="en-US" sz="2400" b="1" i="0" u="none" strike="noStrike" kern="700" cap="none" spc="-50" normalizeH="0" baseline="0" noProof="0" dirty="0">
              <a:ln>
                <a:noFill/>
              </a:ln>
              <a:solidFill>
                <a:schemeClr val="bg1">
                  <a:lumMod val="50000"/>
                </a:schemeClr>
              </a:solidFill>
              <a:effectLst/>
              <a:uLnTx/>
              <a:uFillTx/>
              <a:latin typeface="Trebuchet MS"/>
              <a:ea typeface="+mj-ea"/>
              <a:cs typeface="Trebuchet MS"/>
            </a:endParaRPr>
          </a:p>
        </p:txBody>
      </p:sp>
      <p:grpSp>
        <p:nvGrpSpPr>
          <p:cNvPr id="2" name="Group 14"/>
          <p:cNvGrpSpPr/>
          <p:nvPr/>
        </p:nvGrpSpPr>
        <p:grpSpPr>
          <a:xfrm>
            <a:off x="1600200" y="2005012"/>
            <a:ext cx="6705600" cy="2986088"/>
            <a:chOff x="1524000" y="2081212"/>
            <a:chExt cx="6629400" cy="2986088"/>
          </a:xfrm>
        </p:grpSpPr>
        <p:sp>
          <p:nvSpPr>
            <p:cNvPr id="6" name="Title 1"/>
            <p:cNvSpPr txBox="1">
              <a:spLocks/>
            </p:cNvSpPr>
            <p:nvPr/>
          </p:nvSpPr>
          <p:spPr>
            <a:xfrm>
              <a:off x="1524000" y="2286000"/>
              <a:ext cx="6629400" cy="2781300"/>
            </a:xfrm>
            <a:prstGeom prst="rect">
              <a:avLst/>
            </a:prstGeom>
          </p:spPr>
          <p:txBody>
            <a:bodyPr anchor="ctr"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defTabSz="457200" fontAlgn="auto">
                <a:spcAft>
                  <a:spcPts val="0"/>
                </a:spcAft>
                <a:defRPr/>
              </a:pPr>
              <a:endParaRPr lang="en-US" sz="3200" dirty="0" smtClean="0"/>
            </a:p>
            <a:p>
              <a:pPr defTabSz="457200" fontAlgn="auto">
                <a:spcAft>
                  <a:spcPts val="0"/>
                </a:spcAft>
                <a:defRPr/>
              </a:pPr>
              <a:r>
                <a:rPr lang="en-US" sz="3200" dirty="0" smtClean="0"/>
                <a:t>Unidad 5: </a:t>
              </a:r>
              <a:r>
                <a:rPr lang="en-US" sz="3200" dirty="0" smtClean="0">
                  <a:solidFill>
                    <a:srgbClr val="093678"/>
                  </a:solidFill>
                </a:rPr>
                <a:t> </a:t>
              </a:r>
            </a:p>
            <a:p>
              <a:pPr defTabSz="457200" fontAlgn="auto">
                <a:spcAft>
                  <a:spcPts val="0"/>
                </a:spcAft>
                <a:defRPr/>
              </a:pPr>
              <a:r>
                <a:rPr lang="en-US" sz="3200" dirty="0" err="1" smtClean="0">
                  <a:solidFill>
                    <a:srgbClr val="093678"/>
                  </a:solidFill>
                </a:rPr>
                <a:t>Posibles</a:t>
              </a:r>
              <a:r>
                <a:rPr lang="en-US" sz="3200" dirty="0" smtClean="0">
                  <a:solidFill>
                    <a:srgbClr val="093678"/>
                  </a:solidFill>
                </a:rPr>
                <a:t> </a:t>
              </a:r>
              <a:r>
                <a:rPr lang="en-US" sz="3200" dirty="0" err="1" smtClean="0">
                  <a:solidFill>
                    <a:srgbClr val="093678"/>
                  </a:solidFill>
                </a:rPr>
                <a:t>efectos</a:t>
              </a:r>
              <a:r>
                <a:rPr lang="en-US" sz="3200" dirty="0" smtClean="0">
                  <a:solidFill>
                    <a:srgbClr val="093678"/>
                  </a:solidFill>
                </a:rPr>
                <a:t> de la </a:t>
              </a:r>
              <a:r>
                <a:rPr lang="en-US" sz="3200" dirty="0" err="1" smtClean="0">
                  <a:solidFill>
                    <a:srgbClr val="093678"/>
                  </a:solidFill>
                </a:rPr>
                <a:t>exposición</a:t>
              </a:r>
              <a:r>
                <a:rPr lang="en-US" sz="3200" dirty="0" smtClean="0">
                  <a:solidFill>
                    <a:srgbClr val="093678"/>
                  </a:solidFill>
                </a:rPr>
                <a:t> </a:t>
              </a:r>
            </a:p>
            <a:p>
              <a:pPr defTabSz="457200" fontAlgn="auto">
                <a:spcAft>
                  <a:spcPts val="0"/>
                </a:spcAft>
                <a:defRPr/>
              </a:pPr>
              <a:r>
                <a:rPr lang="en-US" sz="3200" dirty="0" smtClean="0">
                  <a:solidFill>
                    <a:srgbClr val="093678"/>
                  </a:solidFill>
                </a:rPr>
                <a:t>al </a:t>
              </a:r>
              <a:r>
                <a:rPr lang="en-US" sz="3200" dirty="0" err="1" smtClean="0">
                  <a:solidFill>
                    <a:srgbClr val="093678"/>
                  </a:solidFill>
                </a:rPr>
                <a:t>lado</a:t>
              </a:r>
              <a:r>
                <a:rPr lang="en-US" sz="3200" dirty="0" smtClean="0">
                  <a:solidFill>
                    <a:srgbClr val="093678"/>
                  </a:solidFill>
                </a:rPr>
                <a:t>-A (Iso) </a:t>
              </a:r>
            </a:p>
            <a:p>
              <a:pPr defTabSz="457200" fontAlgn="auto">
                <a:spcAft>
                  <a:spcPts val="0"/>
                </a:spcAft>
                <a:defRPr/>
              </a:pPr>
              <a:endParaRPr lang="en-US" sz="3200" dirty="0" smtClean="0">
                <a:solidFill>
                  <a:srgbClr val="093678"/>
                </a:solidFill>
              </a:endParaRPr>
            </a:p>
            <a:p>
              <a:pPr defTabSz="457200" fontAlgn="auto">
                <a:spcAft>
                  <a:spcPts val="0"/>
                </a:spcAft>
                <a:defRPr/>
              </a:pPr>
              <a:r>
                <a:rPr lang="en-US" sz="2800" dirty="0" smtClean="0">
                  <a:solidFill>
                    <a:srgbClr val="093678"/>
                  </a:solidFill>
                </a:rPr>
                <a:t>Espuma de </a:t>
              </a:r>
              <a:r>
                <a:rPr lang="en-US" sz="2800" dirty="0" err="1" smtClean="0">
                  <a:solidFill>
                    <a:srgbClr val="093678"/>
                  </a:solidFill>
                </a:rPr>
                <a:t>poliuretano</a:t>
              </a:r>
              <a:r>
                <a:rPr lang="en-US" sz="2800" dirty="0" smtClean="0">
                  <a:solidFill>
                    <a:srgbClr val="093678"/>
                  </a:solidFill>
                </a:rPr>
                <a:t> en spray (SPF) de </a:t>
              </a:r>
              <a:r>
                <a:rPr lang="en-US" sz="2800" dirty="0" err="1" smtClean="0">
                  <a:solidFill>
                    <a:srgbClr val="093678"/>
                  </a:solidFill>
                </a:rPr>
                <a:t>baja</a:t>
              </a:r>
              <a:r>
                <a:rPr lang="en-US" sz="2800" dirty="0" smtClean="0">
                  <a:solidFill>
                    <a:srgbClr val="093678"/>
                  </a:solidFill>
                </a:rPr>
                <a:t> </a:t>
              </a:r>
              <a:r>
                <a:rPr lang="en-US" sz="2800" dirty="0" err="1" smtClean="0">
                  <a:solidFill>
                    <a:srgbClr val="093678"/>
                  </a:solidFill>
                </a:rPr>
                <a:t>presión</a:t>
              </a:r>
              <a:r>
                <a:rPr lang="en-US" sz="2800" dirty="0" smtClean="0">
                  <a:solidFill>
                    <a:srgbClr val="093678"/>
                  </a:solidFill>
                </a:rPr>
                <a:t> de dos </a:t>
              </a:r>
              <a:r>
                <a:rPr lang="en-US" sz="2800" dirty="0" err="1" smtClean="0">
                  <a:solidFill>
                    <a:srgbClr val="093678"/>
                  </a:solidFill>
                </a:rPr>
                <a:t>componentes</a:t>
              </a:r>
              <a:r>
                <a:rPr lang="en-US" sz="2800" dirty="0" smtClean="0"/>
                <a:t> </a:t>
              </a:r>
            </a:p>
            <a:p>
              <a:pPr defTabSz="457200" fontAlgn="auto">
                <a:spcAft>
                  <a:spcPts val="0"/>
                </a:spcAft>
                <a:defRPr/>
              </a:pPr>
              <a:r>
                <a:rPr lang="en-US" sz="3200" dirty="0" smtClean="0"/>
                <a:t> </a:t>
              </a:r>
            </a:p>
            <a:p>
              <a:pPr lvl="0" defTabSz="457200" fontAlgn="auto">
                <a:spcAft>
                  <a:spcPts val="0"/>
                </a:spcAft>
                <a:defRPr/>
              </a:pPr>
              <a:endParaRPr lang="en-US" sz="3200" dirty="0" smtClean="0"/>
            </a:p>
          </p:txBody>
        </p:sp>
        <p:cxnSp>
          <p:nvCxnSpPr>
            <p:cNvPr id="7" name="Straight Connector 6"/>
            <p:cNvCxnSpPr/>
            <p:nvPr/>
          </p:nvCxnSpPr>
          <p:spPr>
            <a:xfrm rot="10800000">
              <a:off x="1549400" y="2081212"/>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10800000">
              <a:off x="1549400" y="4686300"/>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Hpalfrey\Desktop\CPI Logo.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324600" y="6071784"/>
            <a:ext cx="2590800" cy="5699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Daniel\Desktop\LP Training Slide Development\ideas for LP image for units\205Generic kit sketch.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833413" y="3124200"/>
            <a:ext cx="941138" cy="9525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685800"/>
            <a:ext cx="7162800" cy="1143000"/>
          </a:xfrm>
        </p:spPr>
        <p:txBody>
          <a:bodyPr vert="horz" wrap="square" lIns="91599" tIns="45048" rIns="91599" bIns="45048" numCol="1" anchor="t" compatLnSpc="1">
            <a:prstTxWarp prst="textNoShape">
              <a:avLst/>
            </a:prstTxWarp>
          </a:bodyPr>
          <a:lstStyle/>
          <a:p>
            <a:pPr defTabSz="966788" eaLnBrk="1" hangingPunct="1">
              <a:defRPr/>
            </a:pPr>
            <a:r>
              <a:rPr lang="en-US" dirty="0" smtClean="0"/>
              <a:t>Sensibilización</a:t>
            </a:r>
          </a:p>
        </p:txBody>
      </p:sp>
      <p:sp>
        <p:nvSpPr>
          <p:cNvPr id="195587" name="Rectangle 3"/>
          <p:cNvSpPr>
            <a:spLocks noGrp="1" noChangeArrowheads="1"/>
          </p:cNvSpPr>
          <p:nvPr>
            <p:ph idx="1"/>
          </p:nvPr>
        </p:nvSpPr>
        <p:spPr>
          <a:xfrm>
            <a:off x="457200" y="1676400"/>
            <a:ext cx="8229600" cy="4343400"/>
          </a:xfrm>
        </p:spPr>
        <p:txBody>
          <a:bodyPr lIns="92066" tIns="46034" rIns="92066" bIns="46034">
            <a:normAutofit/>
          </a:bodyPr>
          <a:lstStyle/>
          <a:p>
            <a:pPr indent="0" eaLnBrk="1" fontAlgn="auto" hangingPunct="1">
              <a:spcBef>
                <a:spcPts val="600"/>
              </a:spcBef>
              <a:spcAft>
                <a:spcPts val="600"/>
              </a:spcAft>
              <a:tabLst>
                <a:tab pos="454025" algn="l"/>
              </a:tabLst>
              <a:defRPr/>
            </a:pPr>
            <a:r>
              <a:rPr lang="en-US" sz="2400" dirty="0" smtClean="0">
                <a:cs typeface="Arial" pitchFamily="34" charset="0"/>
              </a:rPr>
              <a:t>Una vez que una persona queda sensibilizada al lado-A (Iso), no puede des-sensibilizarse.  </a:t>
            </a:r>
          </a:p>
          <a:p>
            <a:pPr indent="0" eaLnBrk="1" fontAlgn="auto" hangingPunct="1">
              <a:spcBef>
                <a:spcPts val="600"/>
              </a:spcBef>
              <a:spcAft>
                <a:spcPts val="600"/>
              </a:spcAft>
              <a:tabLst>
                <a:tab pos="454025" algn="l"/>
              </a:tabLst>
              <a:defRPr/>
            </a:pPr>
            <a:r>
              <a:rPr lang="en-US" sz="2400" dirty="0" smtClean="0">
                <a:cs typeface="Arial" pitchFamily="34" charset="0"/>
              </a:rPr>
              <a:t>Puede tener una reacción aun por </a:t>
            </a:r>
            <a:r>
              <a:rPr lang="en-US" sz="2400" u="sng" dirty="0" smtClean="0">
                <a:cs typeface="Arial" pitchFamily="34" charset="0"/>
              </a:rPr>
              <a:t>debajo</a:t>
            </a:r>
            <a:r>
              <a:rPr lang="en-US" sz="2400" dirty="0" smtClean="0">
                <a:cs typeface="Arial" pitchFamily="34" charset="0"/>
              </a:rPr>
              <a:t> del límite de </a:t>
            </a:r>
            <a:r>
              <a:rPr lang="en-US" sz="2400" dirty="0" err="1" smtClean="0">
                <a:cs typeface="Arial" pitchFamily="34" charset="0"/>
              </a:rPr>
              <a:t>exposición</a:t>
            </a:r>
            <a:r>
              <a:rPr lang="en-US" sz="2400" dirty="0" smtClean="0">
                <a:cs typeface="Arial" pitchFamily="34" charset="0"/>
              </a:rPr>
              <a:t> ocupacional.</a:t>
            </a:r>
            <a:endParaRPr lang="en-US" sz="2400" dirty="0" smtClean="0">
              <a:effectLst>
                <a:outerShdw blurRad="38100" dist="38100" dir="2700000" algn="tl">
                  <a:srgbClr val="C0C0C0"/>
                </a:outerShdw>
              </a:effectLst>
              <a:latin typeface="Tahoma" pitchFamily="34" charset="0"/>
            </a:endParaRPr>
          </a:p>
        </p:txBody>
      </p:sp>
      <p:sp>
        <p:nvSpPr>
          <p:cNvPr id="23556" name="AutoShape 3"/>
          <p:cNvSpPr>
            <a:spLocks noChangeAspect="1" noChangeArrowheads="1" noTextEdit="1"/>
          </p:cNvSpPr>
          <p:nvPr/>
        </p:nvSpPr>
        <p:spPr bwMode="auto">
          <a:xfrm>
            <a:off x="3028950" y="2590800"/>
            <a:ext cx="4305300" cy="2720975"/>
          </a:xfrm>
          <a:prstGeom prst="rect">
            <a:avLst/>
          </a:prstGeom>
          <a:noFill/>
          <a:ln w="9525">
            <a:noFill/>
            <a:miter lim="800000"/>
            <a:headEnd/>
            <a:tailEnd/>
          </a:ln>
        </p:spPr>
        <p:txBody>
          <a:bodyPr/>
          <a:lstStyle/>
          <a:p>
            <a:endParaRPr lang="en-US" dirty="0"/>
          </a:p>
        </p:txBody>
      </p:sp>
      <p:grpSp>
        <p:nvGrpSpPr>
          <p:cNvPr id="23557" name="Group 4"/>
          <p:cNvGrpSpPr>
            <a:grpSpLocks noChangeAspect="1"/>
          </p:cNvGrpSpPr>
          <p:nvPr/>
        </p:nvGrpSpPr>
        <p:grpSpPr bwMode="auto">
          <a:xfrm>
            <a:off x="2110912" y="3766897"/>
            <a:ext cx="3223088" cy="2491203"/>
            <a:chOff x="-726" y="1341"/>
            <a:chExt cx="4651" cy="1816"/>
          </a:xfrm>
        </p:grpSpPr>
        <p:sp>
          <p:nvSpPr>
            <p:cNvPr id="23558" name="AutoShape 3"/>
            <p:cNvSpPr>
              <a:spLocks noChangeAspect="1" noChangeArrowheads="1" noTextEdit="1"/>
            </p:cNvSpPr>
            <p:nvPr/>
          </p:nvSpPr>
          <p:spPr bwMode="auto">
            <a:xfrm>
              <a:off x="419" y="1341"/>
              <a:ext cx="2951" cy="1816"/>
            </a:xfrm>
            <a:prstGeom prst="rect">
              <a:avLst/>
            </a:prstGeom>
            <a:noFill/>
            <a:ln w="9525">
              <a:noFill/>
              <a:miter lim="800000"/>
              <a:headEnd/>
              <a:tailEnd/>
            </a:ln>
          </p:spPr>
          <p:txBody>
            <a:bodyPr/>
            <a:lstStyle/>
            <a:p>
              <a:endParaRPr lang="en-US" dirty="0"/>
            </a:p>
          </p:txBody>
        </p:sp>
        <p:sp>
          <p:nvSpPr>
            <p:cNvPr id="23559" name="Rectangle 6"/>
            <p:cNvSpPr>
              <a:spLocks noChangeArrowheads="1"/>
            </p:cNvSpPr>
            <p:nvPr/>
          </p:nvSpPr>
          <p:spPr bwMode="auto">
            <a:xfrm>
              <a:off x="1740" y="2127"/>
              <a:ext cx="1624" cy="725"/>
            </a:xfrm>
            <a:prstGeom prst="rect">
              <a:avLst/>
            </a:prstGeom>
            <a:solidFill>
              <a:srgbClr val="CCD7E3"/>
            </a:solidFill>
            <a:ln w="9525">
              <a:noFill/>
              <a:miter lim="800000"/>
              <a:headEnd/>
              <a:tailEnd/>
            </a:ln>
          </p:spPr>
          <p:txBody>
            <a:bodyPr/>
            <a:lstStyle/>
            <a:p>
              <a:pPr algn="ctr" eaLnBrk="0" hangingPunct="0"/>
              <a:endParaRPr lang="en-US" dirty="0"/>
            </a:p>
          </p:txBody>
        </p:sp>
        <p:sp>
          <p:nvSpPr>
            <p:cNvPr id="23562" name="Line 9"/>
            <p:cNvSpPr>
              <a:spLocks noChangeShapeType="1"/>
            </p:cNvSpPr>
            <p:nvPr/>
          </p:nvSpPr>
          <p:spPr bwMode="auto">
            <a:xfrm>
              <a:off x="1598" y="2058"/>
              <a:ext cx="1632" cy="1"/>
            </a:xfrm>
            <a:prstGeom prst="line">
              <a:avLst/>
            </a:prstGeom>
            <a:noFill/>
            <a:ln w="6">
              <a:solidFill>
                <a:srgbClr val="0F307A"/>
              </a:solidFill>
              <a:round/>
              <a:headEnd/>
              <a:tailEnd/>
            </a:ln>
          </p:spPr>
          <p:txBody>
            <a:bodyPr/>
            <a:lstStyle/>
            <a:p>
              <a:endParaRPr lang="en-US" dirty="0"/>
            </a:p>
          </p:txBody>
        </p:sp>
        <p:grpSp>
          <p:nvGrpSpPr>
            <p:cNvPr id="23563" name="Group 29"/>
            <p:cNvGrpSpPr>
              <a:grpSpLocks/>
            </p:cNvGrpSpPr>
            <p:nvPr/>
          </p:nvGrpSpPr>
          <p:grpSpPr bwMode="auto">
            <a:xfrm>
              <a:off x="997" y="1344"/>
              <a:ext cx="675" cy="1804"/>
              <a:chOff x="997" y="1344"/>
              <a:chExt cx="675" cy="1804"/>
            </a:xfrm>
          </p:grpSpPr>
          <p:grpSp>
            <p:nvGrpSpPr>
              <p:cNvPr id="23613" name="Group 12"/>
              <p:cNvGrpSpPr>
                <a:grpSpLocks/>
              </p:cNvGrpSpPr>
              <p:nvPr/>
            </p:nvGrpSpPr>
            <p:grpSpPr bwMode="auto">
              <a:xfrm>
                <a:off x="1235" y="2821"/>
                <a:ext cx="437" cy="327"/>
                <a:chOff x="1235" y="2821"/>
                <a:chExt cx="437" cy="327"/>
              </a:xfrm>
            </p:grpSpPr>
            <p:sp>
              <p:nvSpPr>
                <p:cNvPr id="23630" name="Oval 10"/>
                <p:cNvSpPr>
                  <a:spLocks noChangeArrowheads="1"/>
                </p:cNvSpPr>
                <p:nvPr/>
              </p:nvSpPr>
              <p:spPr bwMode="auto">
                <a:xfrm>
                  <a:off x="1235" y="2821"/>
                  <a:ext cx="437" cy="327"/>
                </a:xfrm>
                <a:prstGeom prst="ellipse">
                  <a:avLst/>
                </a:prstGeom>
                <a:solidFill>
                  <a:srgbClr val="618FFD"/>
                </a:solidFill>
                <a:ln w="0">
                  <a:solidFill>
                    <a:srgbClr val="000000"/>
                  </a:solidFill>
                  <a:round/>
                  <a:headEnd/>
                  <a:tailEnd/>
                </a:ln>
              </p:spPr>
              <p:txBody>
                <a:bodyPr/>
                <a:lstStyle/>
                <a:p>
                  <a:pPr algn="ctr" eaLnBrk="0" hangingPunct="0"/>
                  <a:endParaRPr lang="en-US" dirty="0"/>
                </a:p>
              </p:txBody>
            </p:sp>
            <p:sp>
              <p:nvSpPr>
                <p:cNvPr id="23631" name="Oval 11"/>
                <p:cNvSpPr>
                  <a:spLocks noChangeArrowheads="1"/>
                </p:cNvSpPr>
                <p:nvPr/>
              </p:nvSpPr>
              <p:spPr bwMode="auto">
                <a:xfrm>
                  <a:off x="1235" y="2821"/>
                  <a:ext cx="437" cy="327"/>
                </a:xfrm>
                <a:prstGeom prst="ellipse">
                  <a:avLst/>
                </a:prstGeom>
                <a:noFill/>
                <a:ln w="6" cap="rnd">
                  <a:solidFill>
                    <a:srgbClr val="0F307A"/>
                  </a:solidFill>
                  <a:round/>
                  <a:headEnd/>
                  <a:tailEnd/>
                </a:ln>
              </p:spPr>
              <p:txBody>
                <a:bodyPr/>
                <a:lstStyle/>
                <a:p>
                  <a:pPr algn="ctr" eaLnBrk="0" hangingPunct="0"/>
                  <a:endParaRPr lang="en-US" dirty="0"/>
                </a:p>
              </p:txBody>
            </p:sp>
          </p:grpSp>
          <p:sp>
            <p:nvSpPr>
              <p:cNvPr id="23614" name="Line 13"/>
              <p:cNvSpPr>
                <a:spLocks noChangeShapeType="1"/>
              </p:cNvSpPr>
              <p:nvPr/>
            </p:nvSpPr>
            <p:spPr bwMode="auto">
              <a:xfrm flipH="1">
                <a:off x="997" y="2052"/>
                <a:ext cx="314" cy="1"/>
              </a:xfrm>
              <a:prstGeom prst="line">
                <a:avLst/>
              </a:prstGeom>
              <a:noFill/>
              <a:ln w="6">
                <a:solidFill>
                  <a:srgbClr val="0F307A"/>
                </a:solidFill>
                <a:round/>
                <a:headEnd/>
                <a:tailEnd/>
              </a:ln>
            </p:spPr>
            <p:txBody>
              <a:bodyPr/>
              <a:lstStyle/>
              <a:p>
                <a:endParaRPr lang="en-US" dirty="0"/>
              </a:p>
            </p:txBody>
          </p:sp>
          <p:grpSp>
            <p:nvGrpSpPr>
              <p:cNvPr id="23615" name="Group 16"/>
              <p:cNvGrpSpPr>
                <a:grpSpLocks/>
              </p:cNvGrpSpPr>
              <p:nvPr/>
            </p:nvGrpSpPr>
            <p:grpSpPr bwMode="auto">
              <a:xfrm>
                <a:off x="1311" y="2057"/>
                <a:ext cx="287" cy="767"/>
                <a:chOff x="1311" y="2057"/>
                <a:chExt cx="287" cy="767"/>
              </a:xfrm>
            </p:grpSpPr>
            <p:sp>
              <p:nvSpPr>
                <p:cNvPr id="23628" name="Rectangle 14"/>
                <p:cNvSpPr>
                  <a:spLocks noChangeArrowheads="1"/>
                </p:cNvSpPr>
                <p:nvPr/>
              </p:nvSpPr>
              <p:spPr bwMode="auto">
                <a:xfrm>
                  <a:off x="1311" y="2057"/>
                  <a:ext cx="287" cy="767"/>
                </a:xfrm>
                <a:prstGeom prst="rect">
                  <a:avLst/>
                </a:prstGeom>
                <a:solidFill>
                  <a:srgbClr val="618FFD"/>
                </a:solidFill>
                <a:ln w="9525">
                  <a:noFill/>
                  <a:miter lim="800000"/>
                  <a:headEnd/>
                  <a:tailEnd/>
                </a:ln>
              </p:spPr>
              <p:txBody>
                <a:bodyPr/>
                <a:lstStyle/>
                <a:p>
                  <a:pPr algn="ctr" eaLnBrk="0" hangingPunct="0"/>
                  <a:endParaRPr lang="en-US" dirty="0"/>
                </a:p>
              </p:txBody>
            </p:sp>
            <p:sp>
              <p:nvSpPr>
                <p:cNvPr id="23629" name="Rectangle 15"/>
                <p:cNvSpPr>
                  <a:spLocks noChangeArrowheads="1"/>
                </p:cNvSpPr>
                <p:nvPr/>
              </p:nvSpPr>
              <p:spPr bwMode="auto">
                <a:xfrm>
                  <a:off x="1311" y="2057"/>
                  <a:ext cx="287" cy="767"/>
                </a:xfrm>
                <a:prstGeom prst="rect">
                  <a:avLst/>
                </a:prstGeom>
                <a:noFill/>
                <a:ln w="6" cap="rnd">
                  <a:solidFill>
                    <a:srgbClr val="0F307A"/>
                  </a:solidFill>
                  <a:miter lim="800000"/>
                  <a:headEnd/>
                  <a:tailEnd/>
                </a:ln>
              </p:spPr>
              <p:txBody>
                <a:bodyPr/>
                <a:lstStyle/>
                <a:p>
                  <a:pPr algn="ctr" eaLnBrk="0" hangingPunct="0"/>
                  <a:endParaRPr lang="en-US" dirty="0"/>
                </a:p>
              </p:txBody>
            </p:sp>
          </p:grpSp>
          <p:sp>
            <p:nvSpPr>
              <p:cNvPr id="23616" name="Line 17"/>
              <p:cNvSpPr>
                <a:spLocks noChangeShapeType="1"/>
              </p:cNvSpPr>
              <p:nvPr/>
            </p:nvSpPr>
            <p:spPr bwMode="auto">
              <a:xfrm flipH="1">
                <a:off x="1146" y="2181"/>
                <a:ext cx="239" cy="1"/>
              </a:xfrm>
              <a:prstGeom prst="line">
                <a:avLst/>
              </a:prstGeom>
              <a:noFill/>
              <a:ln w="6">
                <a:solidFill>
                  <a:srgbClr val="0F307A"/>
                </a:solidFill>
                <a:round/>
                <a:headEnd/>
                <a:tailEnd/>
              </a:ln>
            </p:spPr>
            <p:txBody>
              <a:bodyPr/>
              <a:lstStyle/>
              <a:p>
                <a:endParaRPr lang="en-US" dirty="0"/>
              </a:p>
            </p:txBody>
          </p:sp>
          <p:sp>
            <p:nvSpPr>
              <p:cNvPr id="23617" name="Line 18"/>
              <p:cNvSpPr>
                <a:spLocks noChangeShapeType="1"/>
              </p:cNvSpPr>
              <p:nvPr/>
            </p:nvSpPr>
            <p:spPr bwMode="auto">
              <a:xfrm flipH="1">
                <a:off x="1146" y="2310"/>
                <a:ext cx="239" cy="1"/>
              </a:xfrm>
              <a:prstGeom prst="line">
                <a:avLst/>
              </a:prstGeom>
              <a:noFill/>
              <a:ln w="6">
                <a:solidFill>
                  <a:srgbClr val="0F307A"/>
                </a:solidFill>
                <a:round/>
                <a:headEnd/>
                <a:tailEnd/>
              </a:ln>
            </p:spPr>
            <p:txBody>
              <a:bodyPr/>
              <a:lstStyle/>
              <a:p>
                <a:endParaRPr lang="en-US" dirty="0"/>
              </a:p>
            </p:txBody>
          </p:sp>
          <p:sp>
            <p:nvSpPr>
              <p:cNvPr id="23618" name="Line 19"/>
              <p:cNvSpPr>
                <a:spLocks noChangeShapeType="1"/>
              </p:cNvSpPr>
              <p:nvPr/>
            </p:nvSpPr>
            <p:spPr bwMode="auto">
              <a:xfrm flipH="1">
                <a:off x="1146" y="2440"/>
                <a:ext cx="239" cy="1"/>
              </a:xfrm>
              <a:prstGeom prst="line">
                <a:avLst/>
              </a:prstGeom>
              <a:noFill/>
              <a:ln w="6">
                <a:solidFill>
                  <a:srgbClr val="0F307A"/>
                </a:solidFill>
                <a:round/>
                <a:headEnd/>
                <a:tailEnd/>
              </a:ln>
            </p:spPr>
            <p:txBody>
              <a:bodyPr/>
              <a:lstStyle/>
              <a:p>
                <a:endParaRPr lang="en-US" dirty="0"/>
              </a:p>
            </p:txBody>
          </p:sp>
          <p:sp>
            <p:nvSpPr>
              <p:cNvPr id="23619" name="Line 20"/>
              <p:cNvSpPr>
                <a:spLocks noChangeShapeType="1"/>
              </p:cNvSpPr>
              <p:nvPr/>
            </p:nvSpPr>
            <p:spPr bwMode="auto">
              <a:xfrm flipH="1">
                <a:off x="1146" y="2570"/>
                <a:ext cx="239" cy="1"/>
              </a:xfrm>
              <a:prstGeom prst="line">
                <a:avLst/>
              </a:prstGeom>
              <a:noFill/>
              <a:ln w="6">
                <a:solidFill>
                  <a:srgbClr val="0F307A"/>
                </a:solidFill>
                <a:round/>
                <a:headEnd/>
                <a:tailEnd/>
              </a:ln>
            </p:spPr>
            <p:txBody>
              <a:bodyPr/>
              <a:lstStyle/>
              <a:p>
                <a:endParaRPr lang="en-US" dirty="0"/>
              </a:p>
            </p:txBody>
          </p:sp>
          <p:sp>
            <p:nvSpPr>
              <p:cNvPr id="23620" name="Line 21"/>
              <p:cNvSpPr>
                <a:spLocks noChangeShapeType="1"/>
              </p:cNvSpPr>
              <p:nvPr/>
            </p:nvSpPr>
            <p:spPr bwMode="auto">
              <a:xfrm flipH="1">
                <a:off x="1146" y="2700"/>
                <a:ext cx="239" cy="1"/>
              </a:xfrm>
              <a:prstGeom prst="line">
                <a:avLst/>
              </a:prstGeom>
              <a:noFill/>
              <a:ln w="6">
                <a:solidFill>
                  <a:srgbClr val="0F307A"/>
                </a:solidFill>
                <a:round/>
                <a:headEnd/>
                <a:tailEnd/>
              </a:ln>
            </p:spPr>
            <p:txBody>
              <a:bodyPr/>
              <a:lstStyle/>
              <a:p>
                <a:endParaRPr lang="en-US" dirty="0"/>
              </a:p>
            </p:txBody>
          </p:sp>
          <p:grpSp>
            <p:nvGrpSpPr>
              <p:cNvPr id="23621" name="Group 24"/>
              <p:cNvGrpSpPr>
                <a:grpSpLocks/>
              </p:cNvGrpSpPr>
              <p:nvPr/>
            </p:nvGrpSpPr>
            <p:grpSpPr bwMode="auto">
              <a:xfrm>
                <a:off x="1311" y="1344"/>
                <a:ext cx="287" cy="702"/>
                <a:chOff x="1311" y="1344"/>
                <a:chExt cx="287" cy="702"/>
              </a:xfrm>
            </p:grpSpPr>
            <p:sp>
              <p:nvSpPr>
                <p:cNvPr id="23626" name="Rectangle 22"/>
                <p:cNvSpPr>
                  <a:spLocks noChangeArrowheads="1"/>
                </p:cNvSpPr>
                <p:nvPr/>
              </p:nvSpPr>
              <p:spPr bwMode="auto">
                <a:xfrm>
                  <a:off x="1311" y="1344"/>
                  <a:ext cx="287" cy="702"/>
                </a:xfrm>
                <a:prstGeom prst="rect">
                  <a:avLst/>
                </a:prstGeom>
                <a:solidFill>
                  <a:srgbClr val="FF0000"/>
                </a:solidFill>
                <a:ln w="9525">
                  <a:noFill/>
                  <a:miter lim="800000"/>
                  <a:headEnd/>
                  <a:tailEnd/>
                </a:ln>
              </p:spPr>
              <p:txBody>
                <a:bodyPr/>
                <a:lstStyle/>
                <a:p>
                  <a:pPr algn="ctr" eaLnBrk="0" hangingPunct="0"/>
                  <a:endParaRPr lang="en-US" dirty="0"/>
                </a:p>
              </p:txBody>
            </p:sp>
            <p:sp>
              <p:nvSpPr>
                <p:cNvPr id="23627" name="Rectangle 23"/>
                <p:cNvSpPr>
                  <a:spLocks noChangeArrowheads="1"/>
                </p:cNvSpPr>
                <p:nvPr/>
              </p:nvSpPr>
              <p:spPr bwMode="auto">
                <a:xfrm>
                  <a:off x="1311" y="1344"/>
                  <a:ext cx="287" cy="702"/>
                </a:xfrm>
                <a:prstGeom prst="rect">
                  <a:avLst/>
                </a:prstGeom>
                <a:noFill/>
                <a:ln w="6" cap="rnd">
                  <a:solidFill>
                    <a:srgbClr val="0F307A"/>
                  </a:solidFill>
                  <a:miter lim="800000"/>
                  <a:headEnd/>
                  <a:tailEnd/>
                </a:ln>
              </p:spPr>
              <p:txBody>
                <a:bodyPr/>
                <a:lstStyle/>
                <a:p>
                  <a:pPr algn="ctr" eaLnBrk="0" hangingPunct="0"/>
                  <a:endParaRPr lang="en-US" dirty="0"/>
                </a:p>
              </p:txBody>
            </p:sp>
          </p:grpSp>
          <p:sp>
            <p:nvSpPr>
              <p:cNvPr id="23622" name="Line 25"/>
              <p:cNvSpPr>
                <a:spLocks noChangeShapeType="1"/>
              </p:cNvSpPr>
              <p:nvPr/>
            </p:nvSpPr>
            <p:spPr bwMode="auto">
              <a:xfrm flipH="1">
                <a:off x="1146" y="1921"/>
                <a:ext cx="239" cy="1"/>
              </a:xfrm>
              <a:prstGeom prst="line">
                <a:avLst/>
              </a:prstGeom>
              <a:noFill/>
              <a:ln w="6">
                <a:solidFill>
                  <a:srgbClr val="0F307A"/>
                </a:solidFill>
                <a:round/>
                <a:headEnd/>
                <a:tailEnd/>
              </a:ln>
            </p:spPr>
            <p:txBody>
              <a:bodyPr/>
              <a:lstStyle/>
              <a:p>
                <a:endParaRPr lang="en-US" dirty="0"/>
              </a:p>
            </p:txBody>
          </p:sp>
          <p:sp>
            <p:nvSpPr>
              <p:cNvPr id="23623" name="Line 26"/>
              <p:cNvSpPr>
                <a:spLocks noChangeShapeType="1"/>
              </p:cNvSpPr>
              <p:nvPr/>
            </p:nvSpPr>
            <p:spPr bwMode="auto">
              <a:xfrm flipH="1">
                <a:off x="1146" y="1792"/>
                <a:ext cx="239" cy="1"/>
              </a:xfrm>
              <a:prstGeom prst="line">
                <a:avLst/>
              </a:prstGeom>
              <a:noFill/>
              <a:ln w="6">
                <a:solidFill>
                  <a:srgbClr val="0F307A"/>
                </a:solidFill>
                <a:round/>
                <a:headEnd/>
                <a:tailEnd/>
              </a:ln>
            </p:spPr>
            <p:txBody>
              <a:bodyPr/>
              <a:lstStyle/>
              <a:p>
                <a:endParaRPr lang="en-US" dirty="0"/>
              </a:p>
            </p:txBody>
          </p:sp>
          <p:sp>
            <p:nvSpPr>
              <p:cNvPr id="23624" name="Line 27"/>
              <p:cNvSpPr>
                <a:spLocks noChangeShapeType="1"/>
              </p:cNvSpPr>
              <p:nvPr/>
            </p:nvSpPr>
            <p:spPr bwMode="auto">
              <a:xfrm flipH="1">
                <a:off x="1146" y="1662"/>
                <a:ext cx="239" cy="1"/>
              </a:xfrm>
              <a:prstGeom prst="line">
                <a:avLst/>
              </a:prstGeom>
              <a:noFill/>
              <a:ln w="6">
                <a:solidFill>
                  <a:srgbClr val="0F307A"/>
                </a:solidFill>
                <a:round/>
                <a:headEnd/>
                <a:tailEnd/>
              </a:ln>
            </p:spPr>
            <p:txBody>
              <a:bodyPr/>
              <a:lstStyle/>
              <a:p>
                <a:endParaRPr lang="en-US" dirty="0"/>
              </a:p>
            </p:txBody>
          </p:sp>
          <p:sp>
            <p:nvSpPr>
              <p:cNvPr id="23625" name="Line 28"/>
              <p:cNvSpPr>
                <a:spLocks noChangeShapeType="1"/>
              </p:cNvSpPr>
              <p:nvPr/>
            </p:nvSpPr>
            <p:spPr bwMode="auto">
              <a:xfrm flipH="1">
                <a:off x="1146" y="1532"/>
                <a:ext cx="239" cy="1"/>
              </a:xfrm>
              <a:prstGeom prst="line">
                <a:avLst/>
              </a:prstGeom>
              <a:noFill/>
              <a:ln w="6">
                <a:solidFill>
                  <a:srgbClr val="0F307A"/>
                </a:solidFill>
                <a:round/>
                <a:headEnd/>
                <a:tailEnd/>
              </a:ln>
            </p:spPr>
            <p:txBody>
              <a:bodyPr/>
              <a:lstStyle/>
              <a:p>
                <a:endParaRPr lang="en-US" dirty="0"/>
              </a:p>
            </p:txBody>
          </p:sp>
        </p:grpSp>
        <p:grpSp>
          <p:nvGrpSpPr>
            <p:cNvPr id="23564" name="Group 33"/>
            <p:cNvGrpSpPr>
              <a:grpSpLocks/>
            </p:cNvGrpSpPr>
            <p:nvPr/>
          </p:nvGrpSpPr>
          <p:grpSpPr bwMode="auto">
            <a:xfrm>
              <a:off x="1740" y="1357"/>
              <a:ext cx="1624" cy="631"/>
              <a:chOff x="1740" y="1357"/>
              <a:chExt cx="1624" cy="631"/>
            </a:xfrm>
          </p:grpSpPr>
          <p:sp>
            <p:nvSpPr>
              <p:cNvPr id="23610" name="Rectangle 30"/>
              <p:cNvSpPr>
                <a:spLocks noChangeArrowheads="1"/>
              </p:cNvSpPr>
              <p:nvPr/>
            </p:nvSpPr>
            <p:spPr bwMode="auto">
              <a:xfrm>
                <a:off x="1740" y="1357"/>
                <a:ext cx="1624" cy="631"/>
              </a:xfrm>
              <a:prstGeom prst="rect">
                <a:avLst/>
              </a:prstGeom>
              <a:solidFill>
                <a:srgbClr val="FF0000"/>
              </a:solidFill>
              <a:ln w="9525">
                <a:noFill/>
                <a:miter lim="800000"/>
                <a:headEnd/>
                <a:tailEnd/>
              </a:ln>
            </p:spPr>
            <p:txBody>
              <a:bodyPr/>
              <a:lstStyle/>
              <a:p>
                <a:pPr algn="ctr" eaLnBrk="0" hangingPunct="0"/>
                <a:endParaRPr lang="en-US" dirty="0"/>
              </a:p>
            </p:txBody>
          </p:sp>
          <p:pic>
            <p:nvPicPr>
              <p:cNvPr id="23611" name="Picture 31"/>
              <p:cNvPicPr>
                <a:picLocks noChangeAspect="1" noChangeArrowheads="1"/>
              </p:cNvPicPr>
              <p:nvPr/>
            </p:nvPicPr>
            <p:blipFill>
              <a:blip r:embed="rId3" cstate="print"/>
              <a:srcRect/>
              <a:stretch>
                <a:fillRect/>
              </a:stretch>
            </p:blipFill>
            <p:spPr bwMode="auto">
              <a:xfrm>
                <a:off x="1740" y="1358"/>
                <a:ext cx="1624" cy="630"/>
              </a:xfrm>
              <a:prstGeom prst="rect">
                <a:avLst/>
              </a:prstGeom>
              <a:noFill/>
              <a:ln w="9525">
                <a:noFill/>
                <a:miter lim="800000"/>
                <a:headEnd/>
                <a:tailEnd/>
              </a:ln>
            </p:spPr>
          </p:pic>
          <p:sp>
            <p:nvSpPr>
              <p:cNvPr id="23612" name="Rectangle 32"/>
              <p:cNvSpPr>
                <a:spLocks noChangeArrowheads="1"/>
              </p:cNvSpPr>
              <p:nvPr/>
            </p:nvSpPr>
            <p:spPr bwMode="auto">
              <a:xfrm>
                <a:off x="1740" y="1357"/>
                <a:ext cx="1624" cy="631"/>
              </a:xfrm>
              <a:prstGeom prst="rect">
                <a:avLst/>
              </a:prstGeom>
              <a:solidFill>
                <a:srgbClr val="FF0000"/>
              </a:solidFill>
              <a:ln w="9525">
                <a:noFill/>
                <a:miter lim="800000"/>
                <a:headEnd/>
                <a:tailEnd/>
              </a:ln>
            </p:spPr>
            <p:txBody>
              <a:bodyPr/>
              <a:lstStyle/>
              <a:p>
                <a:pPr algn="ctr" eaLnBrk="0" hangingPunct="0"/>
                <a:endParaRPr lang="en-US" dirty="0"/>
              </a:p>
            </p:txBody>
          </p:sp>
        </p:grpSp>
        <p:sp>
          <p:nvSpPr>
            <p:cNvPr id="23565" name="Rectangle 35"/>
            <p:cNvSpPr>
              <a:spLocks noChangeArrowheads="1"/>
            </p:cNvSpPr>
            <p:nvPr/>
          </p:nvSpPr>
          <p:spPr bwMode="auto">
            <a:xfrm>
              <a:off x="-726" y="1879"/>
              <a:ext cx="730" cy="303"/>
            </a:xfrm>
            <a:prstGeom prst="rect">
              <a:avLst/>
            </a:prstGeom>
            <a:noFill/>
            <a:ln w="9525">
              <a:noFill/>
              <a:miter lim="800000"/>
              <a:headEnd/>
              <a:tailEnd/>
            </a:ln>
          </p:spPr>
          <p:txBody>
            <a:bodyPr wrap="none" lIns="0" tIns="0" rIns="0" bIns="0">
              <a:spAutoFit/>
            </a:bodyPr>
            <a:lstStyle/>
            <a:p>
              <a:r>
                <a:rPr lang="en-US" sz="2700" i="1" dirty="0">
                  <a:solidFill>
                    <a:srgbClr val="0F307A"/>
                  </a:solidFill>
                </a:rPr>
                <a:t>Límite*</a:t>
              </a:r>
              <a:endParaRPr lang="en-US" dirty="0"/>
            </a:p>
          </p:txBody>
        </p:sp>
        <p:sp>
          <p:nvSpPr>
            <p:cNvPr id="23566" name="Rectangle 36"/>
            <p:cNvSpPr>
              <a:spLocks noChangeArrowheads="1"/>
            </p:cNvSpPr>
            <p:nvPr/>
          </p:nvSpPr>
          <p:spPr bwMode="auto">
            <a:xfrm>
              <a:off x="1761" y="2052"/>
              <a:ext cx="2164" cy="1035"/>
            </a:xfrm>
            <a:prstGeom prst="rect">
              <a:avLst/>
            </a:prstGeom>
            <a:solidFill>
              <a:srgbClr val="CCD7E3"/>
            </a:solidFill>
            <a:ln w="9525">
              <a:noFill/>
              <a:miter lim="800000"/>
              <a:headEnd/>
              <a:tailEnd/>
            </a:ln>
          </p:spPr>
          <p:txBody>
            <a:bodyPr/>
            <a:lstStyle/>
            <a:p>
              <a:pPr algn="ctr" eaLnBrk="0" hangingPunct="0"/>
              <a:endParaRPr lang="en-US" dirty="0"/>
            </a:p>
          </p:txBody>
        </p:sp>
        <p:sp>
          <p:nvSpPr>
            <p:cNvPr id="23567" name="Line 39"/>
            <p:cNvSpPr>
              <a:spLocks noChangeShapeType="1"/>
            </p:cNvSpPr>
            <p:nvPr/>
          </p:nvSpPr>
          <p:spPr bwMode="auto">
            <a:xfrm>
              <a:off x="1598" y="2058"/>
              <a:ext cx="1632" cy="1"/>
            </a:xfrm>
            <a:prstGeom prst="line">
              <a:avLst/>
            </a:prstGeom>
            <a:noFill/>
            <a:ln w="6">
              <a:solidFill>
                <a:srgbClr val="0F307A"/>
              </a:solidFill>
              <a:round/>
              <a:headEnd/>
              <a:tailEnd/>
            </a:ln>
          </p:spPr>
          <p:txBody>
            <a:bodyPr/>
            <a:lstStyle/>
            <a:p>
              <a:endParaRPr lang="en-US" dirty="0"/>
            </a:p>
          </p:txBody>
        </p:sp>
        <p:grpSp>
          <p:nvGrpSpPr>
            <p:cNvPr id="23568" name="Group 42"/>
            <p:cNvGrpSpPr>
              <a:grpSpLocks/>
            </p:cNvGrpSpPr>
            <p:nvPr/>
          </p:nvGrpSpPr>
          <p:grpSpPr bwMode="auto">
            <a:xfrm>
              <a:off x="1235" y="2821"/>
              <a:ext cx="437" cy="327"/>
              <a:chOff x="1235" y="2821"/>
              <a:chExt cx="437" cy="327"/>
            </a:xfrm>
          </p:grpSpPr>
          <p:sp>
            <p:nvSpPr>
              <p:cNvPr id="23608" name="Oval 40"/>
              <p:cNvSpPr>
                <a:spLocks noChangeArrowheads="1"/>
              </p:cNvSpPr>
              <p:nvPr/>
            </p:nvSpPr>
            <p:spPr bwMode="auto">
              <a:xfrm>
                <a:off x="1235" y="2821"/>
                <a:ext cx="437" cy="327"/>
              </a:xfrm>
              <a:prstGeom prst="ellipse">
                <a:avLst/>
              </a:prstGeom>
              <a:solidFill>
                <a:srgbClr val="618FFD"/>
              </a:solidFill>
              <a:ln w="0">
                <a:solidFill>
                  <a:srgbClr val="000000"/>
                </a:solidFill>
                <a:round/>
                <a:headEnd/>
                <a:tailEnd/>
              </a:ln>
            </p:spPr>
            <p:txBody>
              <a:bodyPr/>
              <a:lstStyle/>
              <a:p>
                <a:pPr algn="ctr" eaLnBrk="0" hangingPunct="0"/>
                <a:endParaRPr lang="en-US" dirty="0"/>
              </a:p>
            </p:txBody>
          </p:sp>
          <p:sp>
            <p:nvSpPr>
              <p:cNvPr id="23609" name="Oval 41"/>
              <p:cNvSpPr>
                <a:spLocks noChangeArrowheads="1"/>
              </p:cNvSpPr>
              <p:nvPr/>
            </p:nvSpPr>
            <p:spPr bwMode="auto">
              <a:xfrm>
                <a:off x="1235" y="2821"/>
                <a:ext cx="437" cy="327"/>
              </a:xfrm>
              <a:prstGeom prst="ellipse">
                <a:avLst/>
              </a:prstGeom>
              <a:noFill/>
              <a:ln w="6" cap="rnd">
                <a:solidFill>
                  <a:srgbClr val="0F307A"/>
                </a:solidFill>
                <a:round/>
                <a:headEnd/>
                <a:tailEnd/>
              </a:ln>
            </p:spPr>
            <p:txBody>
              <a:bodyPr/>
              <a:lstStyle/>
              <a:p>
                <a:pPr algn="ctr" eaLnBrk="0" hangingPunct="0"/>
                <a:endParaRPr lang="en-US" dirty="0"/>
              </a:p>
            </p:txBody>
          </p:sp>
        </p:grpSp>
        <p:sp>
          <p:nvSpPr>
            <p:cNvPr id="23569" name="Line 43"/>
            <p:cNvSpPr>
              <a:spLocks noChangeShapeType="1"/>
            </p:cNvSpPr>
            <p:nvPr/>
          </p:nvSpPr>
          <p:spPr bwMode="auto">
            <a:xfrm flipH="1">
              <a:off x="997" y="2052"/>
              <a:ext cx="314" cy="1"/>
            </a:xfrm>
            <a:prstGeom prst="line">
              <a:avLst/>
            </a:prstGeom>
            <a:noFill/>
            <a:ln w="6">
              <a:solidFill>
                <a:srgbClr val="0F307A"/>
              </a:solidFill>
              <a:round/>
              <a:headEnd/>
              <a:tailEnd/>
            </a:ln>
          </p:spPr>
          <p:txBody>
            <a:bodyPr/>
            <a:lstStyle/>
            <a:p>
              <a:endParaRPr lang="en-US" dirty="0"/>
            </a:p>
          </p:txBody>
        </p:sp>
        <p:grpSp>
          <p:nvGrpSpPr>
            <p:cNvPr id="23570" name="Group 46"/>
            <p:cNvGrpSpPr>
              <a:grpSpLocks/>
            </p:cNvGrpSpPr>
            <p:nvPr/>
          </p:nvGrpSpPr>
          <p:grpSpPr bwMode="auto">
            <a:xfrm>
              <a:off x="1311" y="2057"/>
              <a:ext cx="287" cy="767"/>
              <a:chOff x="1311" y="2057"/>
              <a:chExt cx="287" cy="767"/>
            </a:xfrm>
          </p:grpSpPr>
          <p:sp>
            <p:nvSpPr>
              <p:cNvPr id="23606" name="Rectangle 44"/>
              <p:cNvSpPr>
                <a:spLocks noChangeArrowheads="1"/>
              </p:cNvSpPr>
              <p:nvPr/>
            </p:nvSpPr>
            <p:spPr bwMode="auto">
              <a:xfrm>
                <a:off x="1311" y="2057"/>
                <a:ext cx="287" cy="767"/>
              </a:xfrm>
              <a:prstGeom prst="rect">
                <a:avLst/>
              </a:prstGeom>
              <a:solidFill>
                <a:srgbClr val="618FFD"/>
              </a:solidFill>
              <a:ln w="9525">
                <a:noFill/>
                <a:miter lim="800000"/>
                <a:headEnd/>
                <a:tailEnd/>
              </a:ln>
            </p:spPr>
            <p:txBody>
              <a:bodyPr/>
              <a:lstStyle/>
              <a:p>
                <a:pPr algn="ctr" eaLnBrk="0" hangingPunct="0"/>
                <a:endParaRPr lang="en-US" dirty="0"/>
              </a:p>
            </p:txBody>
          </p:sp>
          <p:sp>
            <p:nvSpPr>
              <p:cNvPr id="23607" name="Rectangle 45"/>
              <p:cNvSpPr>
                <a:spLocks noChangeArrowheads="1"/>
              </p:cNvSpPr>
              <p:nvPr/>
            </p:nvSpPr>
            <p:spPr bwMode="auto">
              <a:xfrm>
                <a:off x="1311" y="2057"/>
                <a:ext cx="287" cy="767"/>
              </a:xfrm>
              <a:prstGeom prst="rect">
                <a:avLst/>
              </a:prstGeom>
              <a:noFill/>
              <a:ln w="6" cap="rnd">
                <a:solidFill>
                  <a:srgbClr val="0F307A"/>
                </a:solidFill>
                <a:miter lim="800000"/>
                <a:headEnd/>
                <a:tailEnd/>
              </a:ln>
            </p:spPr>
            <p:txBody>
              <a:bodyPr/>
              <a:lstStyle/>
              <a:p>
                <a:pPr algn="ctr" eaLnBrk="0" hangingPunct="0"/>
                <a:endParaRPr lang="en-US" dirty="0"/>
              </a:p>
            </p:txBody>
          </p:sp>
        </p:grpSp>
        <p:sp>
          <p:nvSpPr>
            <p:cNvPr id="23571" name="Line 47"/>
            <p:cNvSpPr>
              <a:spLocks noChangeShapeType="1"/>
            </p:cNvSpPr>
            <p:nvPr/>
          </p:nvSpPr>
          <p:spPr bwMode="auto">
            <a:xfrm flipH="1">
              <a:off x="1146" y="2181"/>
              <a:ext cx="239" cy="1"/>
            </a:xfrm>
            <a:prstGeom prst="line">
              <a:avLst/>
            </a:prstGeom>
            <a:noFill/>
            <a:ln w="6">
              <a:solidFill>
                <a:srgbClr val="0F307A"/>
              </a:solidFill>
              <a:round/>
              <a:headEnd/>
              <a:tailEnd/>
            </a:ln>
          </p:spPr>
          <p:txBody>
            <a:bodyPr/>
            <a:lstStyle/>
            <a:p>
              <a:endParaRPr lang="en-US" dirty="0"/>
            </a:p>
          </p:txBody>
        </p:sp>
        <p:sp>
          <p:nvSpPr>
            <p:cNvPr id="23572" name="Line 48"/>
            <p:cNvSpPr>
              <a:spLocks noChangeShapeType="1"/>
            </p:cNvSpPr>
            <p:nvPr/>
          </p:nvSpPr>
          <p:spPr bwMode="auto">
            <a:xfrm flipH="1">
              <a:off x="1146" y="2310"/>
              <a:ext cx="239" cy="1"/>
            </a:xfrm>
            <a:prstGeom prst="line">
              <a:avLst/>
            </a:prstGeom>
            <a:noFill/>
            <a:ln w="6">
              <a:solidFill>
                <a:srgbClr val="0F307A"/>
              </a:solidFill>
              <a:round/>
              <a:headEnd/>
              <a:tailEnd/>
            </a:ln>
          </p:spPr>
          <p:txBody>
            <a:bodyPr/>
            <a:lstStyle/>
            <a:p>
              <a:endParaRPr lang="en-US" dirty="0"/>
            </a:p>
          </p:txBody>
        </p:sp>
        <p:sp>
          <p:nvSpPr>
            <p:cNvPr id="23573" name="Line 49"/>
            <p:cNvSpPr>
              <a:spLocks noChangeShapeType="1"/>
            </p:cNvSpPr>
            <p:nvPr/>
          </p:nvSpPr>
          <p:spPr bwMode="auto">
            <a:xfrm flipH="1">
              <a:off x="1146" y="2440"/>
              <a:ext cx="239" cy="1"/>
            </a:xfrm>
            <a:prstGeom prst="line">
              <a:avLst/>
            </a:prstGeom>
            <a:noFill/>
            <a:ln w="6">
              <a:solidFill>
                <a:srgbClr val="0F307A"/>
              </a:solidFill>
              <a:round/>
              <a:headEnd/>
              <a:tailEnd/>
            </a:ln>
          </p:spPr>
          <p:txBody>
            <a:bodyPr/>
            <a:lstStyle/>
            <a:p>
              <a:endParaRPr lang="en-US" dirty="0"/>
            </a:p>
          </p:txBody>
        </p:sp>
        <p:sp>
          <p:nvSpPr>
            <p:cNvPr id="23574" name="Line 50"/>
            <p:cNvSpPr>
              <a:spLocks noChangeShapeType="1"/>
            </p:cNvSpPr>
            <p:nvPr/>
          </p:nvSpPr>
          <p:spPr bwMode="auto">
            <a:xfrm flipH="1">
              <a:off x="1146" y="2570"/>
              <a:ext cx="239" cy="1"/>
            </a:xfrm>
            <a:prstGeom prst="line">
              <a:avLst/>
            </a:prstGeom>
            <a:noFill/>
            <a:ln w="6">
              <a:solidFill>
                <a:srgbClr val="0F307A"/>
              </a:solidFill>
              <a:round/>
              <a:headEnd/>
              <a:tailEnd/>
            </a:ln>
          </p:spPr>
          <p:txBody>
            <a:bodyPr/>
            <a:lstStyle/>
            <a:p>
              <a:endParaRPr lang="en-US" dirty="0"/>
            </a:p>
          </p:txBody>
        </p:sp>
        <p:sp>
          <p:nvSpPr>
            <p:cNvPr id="23575" name="Line 51"/>
            <p:cNvSpPr>
              <a:spLocks noChangeShapeType="1"/>
            </p:cNvSpPr>
            <p:nvPr/>
          </p:nvSpPr>
          <p:spPr bwMode="auto">
            <a:xfrm flipH="1">
              <a:off x="1146" y="2700"/>
              <a:ext cx="239" cy="1"/>
            </a:xfrm>
            <a:prstGeom prst="line">
              <a:avLst/>
            </a:prstGeom>
            <a:noFill/>
            <a:ln w="6">
              <a:solidFill>
                <a:srgbClr val="0F307A"/>
              </a:solidFill>
              <a:round/>
              <a:headEnd/>
              <a:tailEnd/>
            </a:ln>
          </p:spPr>
          <p:txBody>
            <a:bodyPr/>
            <a:lstStyle/>
            <a:p>
              <a:endParaRPr lang="en-US" dirty="0"/>
            </a:p>
          </p:txBody>
        </p:sp>
        <p:grpSp>
          <p:nvGrpSpPr>
            <p:cNvPr id="23576" name="Group 54"/>
            <p:cNvGrpSpPr>
              <a:grpSpLocks/>
            </p:cNvGrpSpPr>
            <p:nvPr/>
          </p:nvGrpSpPr>
          <p:grpSpPr bwMode="auto">
            <a:xfrm>
              <a:off x="1311" y="1344"/>
              <a:ext cx="287" cy="702"/>
              <a:chOff x="1311" y="1344"/>
              <a:chExt cx="287" cy="702"/>
            </a:xfrm>
          </p:grpSpPr>
          <p:sp>
            <p:nvSpPr>
              <p:cNvPr id="23604" name="Rectangle 52"/>
              <p:cNvSpPr>
                <a:spLocks noChangeArrowheads="1"/>
              </p:cNvSpPr>
              <p:nvPr/>
            </p:nvSpPr>
            <p:spPr bwMode="auto">
              <a:xfrm>
                <a:off x="1311" y="1344"/>
                <a:ext cx="287" cy="702"/>
              </a:xfrm>
              <a:prstGeom prst="rect">
                <a:avLst/>
              </a:prstGeom>
              <a:solidFill>
                <a:srgbClr val="FF0000"/>
              </a:solidFill>
              <a:ln w="9525">
                <a:noFill/>
                <a:miter lim="800000"/>
                <a:headEnd/>
                <a:tailEnd/>
              </a:ln>
            </p:spPr>
            <p:txBody>
              <a:bodyPr/>
              <a:lstStyle/>
              <a:p>
                <a:pPr algn="ctr" eaLnBrk="0" hangingPunct="0"/>
                <a:endParaRPr lang="en-US" dirty="0"/>
              </a:p>
            </p:txBody>
          </p:sp>
          <p:sp>
            <p:nvSpPr>
              <p:cNvPr id="23605" name="Rectangle 53"/>
              <p:cNvSpPr>
                <a:spLocks noChangeArrowheads="1"/>
              </p:cNvSpPr>
              <p:nvPr/>
            </p:nvSpPr>
            <p:spPr bwMode="auto">
              <a:xfrm>
                <a:off x="1311" y="1344"/>
                <a:ext cx="287" cy="702"/>
              </a:xfrm>
              <a:prstGeom prst="rect">
                <a:avLst/>
              </a:prstGeom>
              <a:noFill/>
              <a:ln w="6" cap="rnd">
                <a:solidFill>
                  <a:srgbClr val="0F307A"/>
                </a:solidFill>
                <a:miter lim="800000"/>
                <a:headEnd/>
                <a:tailEnd/>
              </a:ln>
            </p:spPr>
            <p:txBody>
              <a:bodyPr/>
              <a:lstStyle/>
              <a:p>
                <a:pPr algn="ctr" eaLnBrk="0" hangingPunct="0"/>
                <a:endParaRPr lang="en-US" dirty="0"/>
              </a:p>
            </p:txBody>
          </p:sp>
        </p:grpSp>
        <p:sp>
          <p:nvSpPr>
            <p:cNvPr id="23577" name="Line 55"/>
            <p:cNvSpPr>
              <a:spLocks noChangeShapeType="1"/>
            </p:cNvSpPr>
            <p:nvPr/>
          </p:nvSpPr>
          <p:spPr bwMode="auto">
            <a:xfrm flipH="1">
              <a:off x="1146" y="1921"/>
              <a:ext cx="239" cy="1"/>
            </a:xfrm>
            <a:prstGeom prst="line">
              <a:avLst/>
            </a:prstGeom>
            <a:noFill/>
            <a:ln w="6">
              <a:solidFill>
                <a:srgbClr val="0F307A"/>
              </a:solidFill>
              <a:round/>
              <a:headEnd/>
              <a:tailEnd/>
            </a:ln>
          </p:spPr>
          <p:txBody>
            <a:bodyPr/>
            <a:lstStyle/>
            <a:p>
              <a:endParaRPr lang="en-US" dirty="0"/>
            </a:p>
          </p:txBody>
        </p:sp>
        <p:sp>
          <p:nvSpPr>
            <p:cNvPr id="23579" name="Line 57"/>
            <p:cNvSpPr>
              <a:spLocks noChangeShapeType="1"/>
            </p:cNvSpPr>
            <p:nvPr/>
          </p:nvSpPr>
          <p:spPr bwMode="auto">
            <a:xfrm flipH="1">
              <a:off x="1146" y="1662"/>
              <a:ext cx="239" cy="1"/>
            </a:xfrm>
            <a:prstGeom prst="line">
              <a:avLst/>
            </a:prstGeom>
            <a:noFill/>
            <a:ln w="6">
              <a:solidFill>
                <a:srgbClr val="0F307A"/>
              </a:solidFill>
              <a:round/>
              <a:headEnd/>
              <a:tailEnd/>
            </a:ln>
          </p:spPr>
          <p:txBody>
            <a:bodyPr/>
            <a:lstStyle/>
            <a:p>
              <a:endParaRPr lang="en-US" dirty="0"/>
            </a:p>
          </p:txBody>
        </p:sp>
        <p:sp>
          <p:nvSpPr>
            <p:cNvPr id="23580" name="Line 58"/>
            <p:cNvSpPr>
              <a:spLocks noChangeShapeType="1"/>
            </p:cNvSpPr>
            <p:nvPr/>
          </p:nvSpPr>
          <p:spPr bwMode="auto">
            <a:xfrm flipH="1">
              <a:off x="1146" y="1532"/>
              <a:ext cx="239" cy="1"/>
            </a:xfrm>
            <a:prstGeom prst="line">
              <a:avLst/>
            </a:prstGeom>
            <a:noFill/>
            <a:ln w="6">
              <a:solidFill>
                <a:srgbClr val="0F307A"/>
              </a:solidFill>
              <a:round/>
              <a:headEnd/>
              <a:tailEnd/>
            </a:ln>
          </p:spPr>
          <p:txBody>
            <a:bodyPr/>
            <a:lstStyle/>
            <a:p>
              <a:endParaRPr lang="en-US" dirty="0"/>
            </a:p>
          </p:txBody>
        </p:sp>
        <p:grpSp>
          <p:nvGrpSpPr>
            <p:cNvPr id="23581" name="Group 61"/>
            <p:cNvGrpSpPr>
              <a:grpSpLocks/>
            </p:cNvGrpSpPr>
            <p:nvPr/>
          </p:nvGrpSpPr>
          <p:grpSpPr bwMode="auto">
            <a:xfrm>
              <a:off x="1235" y="2821"/>
              <a:ext cx="437" cy="327"/>
              <a:chOff x="1235" y="2821"/>
              <a:chExt cx="437" cy="327"/>
            </a:xfrm>
          </p:grpSpPr>
          <p:sp>
            <p:nvSpPr>
              <p:cNvPr id="23602" name="Oval 59"/>
              <p:cNvSpPr>
                <a:spLocks noChangeArrowheads="1"/>
              </p:cNvSpPr>
              <p:nvPr/>
            </p:nvSpPr>
            <p:spPr bwMode="auto">
              <a:xfrm>
                <a:off x="1235" y="2821"/>
                <a:ext cx="437" cy="327"/>
              </a:xfrm>
              <a:prstGeom prst="ellipse">
                <a:avLst/>
              </a:prstGeom>
              <a:solidFill>
                <a:srgbClr val="618FFD"/>
              </a:solidFill>
              <a:ln w="0">
                <a:solidFill>
                  <a:srgbClr val="000000"/>
                </a:solidFill>
                <a:round/>
                <a:headEnd/>
                <a:tailEnd/>
              </a:ln>
            </p:spPr>
            <p:txBody>
              <a:bodyPr/>
              <a:lstStyle/>
              <a:p>
                <a:pPr algn="ctr" eaLnBrk="0" hangingPunct="0"/>
                <a:endParaRPr lang="en-US" dirty="0"/>
              </a:p>
            </p:txBody>
          </p:sp>
          <p:sp>
            <p:nvSpPr>
              <p:cNvPr id="23603" name="Oval 60"/>
              <p:cNvSpPr>
                <a:spLocks noChangeArrowheads="1"/>
              </p:cNvSpPr>
              <p:nvPr/>
            </p:nvSpPr>
            <p:spPr bwMode="auto">
              <a:xfrm>
                <a:off x="1235" y="2821"/>
                <a:ext cx="437" cy="327"/>
              </a:xfrm>
              <a:prstGeom prst="ellipse">
                <a:avLst/>
              </a:prstGeom>
              <a:noFill/>
              <a:ln w="6" cap="rnd">
                <a:solidFill>
                  <a:srgbClr val="0F307A"/>
                </a:solidFill>
                <a:round/>
                <a:headEnd/>
                <a:tailEnd/>
              </a:ln>
            </p:spPr>
            <p:txBody>
              <a:bodyPr/>
              <a:lstStyle/>
              <a:p>
                <a:pPr algn="ctr" eaLnBrk="0" hangingPunct="0"/>
                <a:endParaRPr lang="en-US" dirty="0"/>
              </a:p>
            </p:txBody>
          </p:sp>
        </p:grpSp>
        <p:sp>
          <p:nvSpPr>
            <p:cNvPr id="23582" name="Line 62"/>
            <p:cNvSpPr>
              <a:spLocks noChangeShapeType="1"/>
            </p:cNvSpPr>
            <p:nvPr/>
          </p:nvSpPr>
          <p:spPr bwMode="auto">
            <a:xfrm flipH="1">
              <a:off x="997" y="2052"/>
              <a:ext cx="314" cy="1"/>
            </a:xfrm>
            <a:prstGeom prst="line">
              <a:avLst/>
            </a:prstGeom>
            <a:noFill/>
            <a:ln w="6">
              <a:solidFill>
                <a:srgbClr val="0F307A"/>
              </a:solidFill>
              <a:round/>
              <a:headEnd/>
              <a:tailEnd/>
            </a:ln>
          </p:spPr>
          <p:txBody>
            <a:bodyPr/>
            <a:lstStyle/>
            <a:p>
              <a:endParaRPr lang="en-US" dirty="0"/>
            </a:p>
          </p:txBody>
        </p:sp>
        <p:grpSp>
          <p:nvGrpSpPr>
            <p:cNvPr id="23583" name="Group 65"/>
            <p:cNvGrpSpPr>
              <a:grpSpLocks/>
            </p:cNvGrpSpPr>
            <p:nvPr/>
          </p:nvGrpSpPr>
          <p:grpSpPr bwMode="auto">
            <a:xfrm>
              <a:off x="1311" y="2057"/>
              <a:ext cx="287" cy="767"/>
              <a:chOff x="1311" y="2057"/>
              <a:chExt cx="287" cy="767"/>
            </a:xfrm>
          </p:grpSpPr>
          <p:sp>
            <p:nvSpPr>
              <p:cNvPr id="23600" name="Rectangle 63"/>
              <p:cNvSpPr>
                <a:spLocks noChangeArrowheads="1"/>
              </p:cNvSpPr>
              <p:nvPr/>
            </p:nvSpPr>
            <p:spPr bwMode="auto">
              <a:xfrm>
                <a:off x="1311" y="2057"/>
                <a:ext cx="287" cy="767"/>
              </a:xfrm>
              <a:prstGeom prst="rect">
                <a:avLst/>
              </a:prstGeom>
              <a:solidFill>
                <a:srgbClr val="618FFD"/>
              </a:solidFill>
              <a:ln w="9525">
                <a:noFill/>
                <a:miter lim="800000"/>
                <a:headEnd/>
                <a:tailEnd/>
              </a:ln>
            </p:spPr>
            <p:txBody>
              <a:bodyPr/>
              <a:lstStyle/>
              <a:p>
                <a:pPr algn="ctr" eaLnBrk="0" hangingPunct="0"/>
                <a:endParaRPr lang="en-US" dirty="0"/>
              </a:p>
            </p:txBody>
          </p:sp>
          <p:sp>
            <p:nvSpPr>
              <p:cNvPr id="23601" name="Rectangle 64"/>
              <p:cNvSpPr>
                <a:spLocks noChangeArrowheads="1"/>
              </p:cNvSpPr>
              <p:nvPr/>
            </p:nvSpPr>
            <p:spPr bwMode="auto">
              <a:xfrm>
                <a:off x="1311" y="2057"/>
                <a:ext cx="287" cy="767"/>
              </a:xfrm>
              <a:prstGeom prst="rect">
                <a:avLst/>
              </a:prstGeom>
              <a:noFill/>
              <a:ln w="6" cap="rnd">
                <a:solidFill>
                  <a:srgbClr val="0F307A"/>
                </a:solidFill>
                <a:miter lim="800000"/>
                <a:headEnd/>
                <a:tailEnd/>
              </a:ln>
            </p:spPr>
            <p:txBody>
              <a:bodyPr/>
              <a:lstStyle/>
              <a:p>
                <a:pPr algn="ctr" eaLnBrk="0" hangingPunct="0"/>
                <a:endParaRPr lang="en-US" dirty="0"/>
              </a:p>
            </p:txBody>
          </p:sp>
        </p:grpSp>
        <p:sp>
          <p:nvSpPr>
            <p:cNvPr id="23584" name="Line 66"/>
            <p:cNvSpPr>
              <a:spLocks noChangeShapeType="1"/>
            </p:cNvSpPr>
            <p:nvPr/>
          </p:nvSpPr>
          <p:spPr bwMode="auto">
            <a:xfrm flipH="1">
              <a:off x="1146" y="2181"/>
              <a:ext cx="239" cy="1"/>
            </a:xfrm>
            <a:prstGeom prst="line">
              <a:avLst/>
            </a:prstGeom>
            <a:noFill/>
            <a:ln w="6">
              <a:solidFill>
                <a:srgbClr val="0F307A"/>
              </a:solidFill>
              <a:round/>
              <a:headEnd/>
              <a:tailEnd/>
            </a:ln>
          </p:spPr>
          <p:txBody>
            <a:bodyPr/>
            <a:lstStyle/>
            <a:p>
              <a:endParaRPr lang="en-US" dirty="0"/>
            </a:p>
          </p:txBody>
        </p:sp>
        <p:sp>
          <p:nvSpPr>
            <p:cNvPr id="23585" name="Line 67"/>
            <p:cNvSpPr>
              <a:spLocks noChangeShapeType="1"/>
            </p:cNvSpPr>
            <p:nvPr/>
          </p:nvSpPr>
          <p:spPr bwMode="auto">
            <a:xfrm flipH="1">
              <a:off x="1146" y="2310"/>
              <a:ext cx="239" cy="1"/>
            </a:xfrm>
            <a:prstGeom prst="line">
              <a:avLst/>
            </a:prstGeom>
            <a:noFill/>
            <a:ln w="6">
              <a:solidFill>
                <a:srgbClr val="0F307A"/>
              </a:solidFill>
              <a:round/>
              <a:headEnd/>
              <a:tailEnd/>
            </a:ln>
          </p:spPr>
          <p:txBody>
            <a:bodyPr/>
            <a:lstStyle/>
            <a:p>
              <a:endParaRPr lang="en-US" dirty="0"/>
            </a:p>
          </p:txBody>
        </p:sp>
        <p:sp>
          <p:nvSpPr>
            <p:cNvPr id="23586" name="Line 68"/>
            <p:cNvSpPr>
              <a:spLocks noChangeShapeType="1"/>
            </p:cNvSpPr>
            <p:nvPr/>
          </p:nvSpPr>
          <p:spPr bwMode="auto">
            <a:xfrm flipH="1">
              <a:off x="1146" y="2440"/>
              <a:ext cx="239" cy="1"/>
            </a:xfrm>
            <a:prstGeom prst="line">
              <a:avLst/>
            </a:prstGeom>
            <a:noFill/>
            <a:ln w="6">
              <a:solidFill>
                <a:srgbClr val="0F307A"/>
              </a:solidFill>
              <a:round/>
              <a:headEnd/>
              <a:tailEnd/>
            </a:ln>
          </p:spPr>
          <p:txBody>
            <a:bodyPr/>
            <a:lstStyle/>
            <a:p>
              <a:endParaRPr lang="en-US" dirty="0"/>
            </a:p>
          </p:txBody>
        </p:sp>
        <p:sp>
          <p:nvSpPr>
            <p:cNvPr id="23587" name="Line 69"/>
            <p:cNvSpPr>
              <a:spLocks noChangeShapeType="1"/>
            </p:cNvSpPr>
            <p:nvPr/>
          </p:nvSpPr>
          <p:spPr bwMode="auto">
            <a:xfrm flipH="1">
              <a:off x="1146" y="2570"/>
              <a:ext cx="239" cy="1"/>
            </a:xfrm>
            <a:prstGeom prst="line">
              <a:avLst/>
            </a:prstGeom>
            <a:noFill/>
            <a:ln w="6">
              <a:solidFill>
                <a:srgbClr val="0F307A"/>
              </a:solidFill>
              <a:round/>
              <a:headEnd/>
              <a:tailEnd/>
            </a:ln>
          </p:spPr>
          <p:txBody>
            <a:bodyPr/>
            <a:lstStyle/>
            <a:p>
              <a:endParaRPr lang="en-US" dirty="0"/>
            </a:p>
          </p:txBody>
        </p:sp>
        <p:sp>
          <p:nvSpPr>
            <p:cNvPr id="23588" name="Line 70"/>
            <p:cNvSpPr>
              <a:spLocks noChangeShapeType="1"/>
            </p:cNvSpPr>
            <p:nvPr/>
          </p:nvSpPr>
          <p:spPr bwMode="auto">
            <a:xfrm flipH="1">
              <a:off x="1146" y="2700"/>
              <a:ext cx="239" cy="1"/>
            </a:xfrm>
            <a:prstGeom prst="line">
              <a:avLst/>
            </a:prstGeom>
            <a:noFill/>
            <a:ln w="6">
              <a:solidFill>
                <a:srgbClr val="0F307A"/>
              </a:solidFill>
              <a:round/>
              <a:headEnd/>
              <a:tailEnd/>
            </a:ln>
          </p:spPr>
          <p:txBody>
            <a:bodyPr/>
            <a:lstStyle/>
            <a:p>
              <a:endParaRPr lang="en-US" dirty="0"/>
            </a:p>
          </p:txBody>
        </p:sp>
        <p:grpSp>
          <p:nvGrpSpPr>
            <p:cNvPr id="23589" name="Group 73"/>
            <p:cNvGrpSpPr>
              <a:grpSpLocks/>
            </p:cNvGrpSpPr>
            <p:nvPr/>
          </p:nvGrpSpPr>
          <p:grpSpPr bwMode="auto">
            <a:xfrm>
              <a:off x="1311" y="1344"/>
              <a:ext cx="287" cy="702"/>
              <a:chOff x="1311" y="1344"/>
              <a:chExt cx="287" cy="702"/>
            </a:xfrm>
          </p:grpSpPr>
          <p:sp>
            <p:nvSpPr>
              <p:cNvPr id="23598" name="Rectangle 71"/>
              <p:cNvSpPr>
                <a:spLocks noChangeArrowheads="1"/>
              </p:cNvSpPr>
              <p:nvPr/>
            </p:nvSpPr>
            <p:spPr bwMode="auto">
              <a:xfrm>
                <a:off x="1311" y="1344"/>
                <a:ext cx="287" cy="702"/>
              </a:xfrm>
              <a:prstGeom prst="rect">
                <a:avLst/>
              </a:prstGeom>
              <a:solidFill>
                <a:srgbClr val="FF0000"/>
              </a:solidFill>
              <a:ln w="9525">
                <a:noFill/>
                <a:miter lim="800000"/>
                <a:headEnd/>
                <a:tailEnd/>
              </a:ln>
            </p:spPr>
            <p:txBody>
              <a:bodyPr/>
              <a:lstStyle/>
              <a:p>
                <a:pPr algn="ctr" eaLnBrk="0" hangingPunct="0"/>
                <a:endParaRPr lang="en-US" dirty="0"/>
              </a:p>
            </p:txBody>
          </p:sp>
          <p:sp>
            <p:nvSpPr>
              <p:cNvPr id="23599" name="Rectangle 72"/>
              <p:cNvSpPr>
                <a:spLocks noChangeArrowheads="1"/>
              </p:cNvSpPr>
              <p:nvPr/>
            </p:nvSpPr>
            <p:spPr bwMode="auto">
              <a:xfrm>
                <a:off x="1311" y="1344"/>
                <a:ext cx="287" cy="702"/>
              </a:xfrm>
              <a:prstGeom prst="rect">
                <a:avLst/>
              </a:prstGeom>
              <a:noFill/>
              <a:ln w="6" cap="rnd">
                <a:solidFill>
                  <a:srgbClr val="0F307A"/>
                </a:solidFill>
                <a:miter lim="800000"/>
                <a:headEnd/>
                <a:tailEnd/>
              </a:ln>
            </p:spPr>
            <p:txBody>
              <a:bodyPr/>
              <a:lstStyle/>
              <a:p>
                <a:pPr algn="ctr" eaLnBrk="0" hangingPunct="0"/>
                <a:endParaRPr lang="en-US" dirty="0"/>
              </a:p>
            </p:txBody>
          </p:sp>
        </p:grpSp>
        <p:sp>
          <p:nvSpPr>
            <p:cNvPr id="23590" name="Line 74"/>
            <p:cNvSpPr>
              <a:spLocks noChangeShapeType="1"/>
            </p:cNvSpPr>
            <p:nvPr/>
          </p:nvSpPr>
          <p:spPr bwMode="auto">
            <a:xfrm flipH="1">
              <a:off x="1146" y="1921"/>
              <a:ext cx="239" cy="1"/>
            </a:xfrm>
            <a:prstGeom prst="line">
              <a:avLst/>
            </a:prstGeom>
            <a:noFill/>
            <a:ln w="6">
              <a:solidFill>
                <a:srgbClr val="0F307A"/>
              </a:solidFill>
              <a:round/>
              <a:headEnd/>
              <a:tailEnd/>
            </a:ln>
          </p:spPr>
          <p:txBody>
            <a:bodyPr/>
            <a:lstStyle/>
            <a:p>
              <a:endParaRPr lang="en-US" dirty="0"/>
            </a:p>
          </p:txBody>
        </p:sp>
        <p:sp>
          <p:nvSpPr>
            <p:cNvPr id="23592" name="Line 76"/>
            <p:cNvSpPr>
              <a:spLocks noChangeShapeType="1"/>
            </p:cNvSpPr>
            <p:nvPr/>
          </p:nvSpPr>
          <p:spPr bwMode="auto">
            <a:xfrm flipH="1">
              <a:off x="1146" y="1662"/>
              <a:ext cx="239" cy="1"/>
            </a:xfrm>
            <a:prstGeom prst="line">
              <a:avLst/>
            </a:prstGeom>
            <a:noFill/>
            <a:ln w="6">
              <a:solidFill>
                <a:srgbClr val="0F307A"/>
              </a:solidFill>
              <a:round/>
              <a:headEnd/>
              <a:tailEnd/>
            </a:ln>
          </p:spPr>
          <p:txBody>
            <a:bodyPr/>
            <a:lstStyle/>
            <a:p>
              <a:endParaRPr lang="en-US" dirty="0"/>
            </a:p>
          </p:txBody>
        </p:sp>
        <p:sp>
          <p:nvSpPr>
            <p:cNvPr id="23593" name="Line 77"/>
            <p:cNvSpPr>
              <a:spLocks noChangeShapeType="1"/>
            </p:cNvSpPr>
            <p:nvPr/>
          </p:nvSpPr>
          <p:spPr bwMode="auto">
            <a:xfrm flipH="1">
              <a:off x="1146" y="1532"/>
              <a:ext cx="239" cy="1"/>
            </a:xfrm>
            <a:prstGeom prst="line">
              <a:avLst/>
            </a:prstGeom>
            <a:noFill/>
            <a:ln w="6">
              <a:solidFill>
                <a:srgbClr val="0F307A"/>
              </a:solidFill>
              <a:round/>
              <a:headEnd/>
              <a:tailEnd/>
            </a:ln>
          </p:spPr>
          <p:txBody>
            <a:bodyPr/>
            <a:lstStyle/>
            <a:p>
              <a:endParaRPr lang="en-US" dirty="0"/>
            </a:p>
          </p:txBody>
        </p:sp>
        <p:grpSp>
          <p:nvGrpSpPr>
            <p:cNvPr id="23594" name="Group 81"/>
            <p:cNvGrpSpPr>
              <a:grpSpLocks/>
            </p:cNvGrpSpPr>
            <p:nvPr/>
          </p:nvGrpSpPr>
          <p:grpSpPr bwMode="auto">
            <a:xfrm>
              <a:off x="1740" y="1357"/>
              <a:ext cx="2185" cy="724"/>
              <a:chOff x="1740" y="1357"/>
              <a:chExt cx="2185" cy="724"/>
            </a:xfrm>
          </p:grpSpPr>
          <p:sp>
            <p:nvSpPr>
              <p:cNvPr id="23595" name="Rectangle 78"/>
              <p:cNvSpPr>
                <a:spLocks noChangeArrowheads="1"/>
              </p:cNvSpPr>
              <p:nvPr/>
            </p:nvSpPr>
            <p:spPr bwMode="auto">
              <a:xfrm>
                <a:off x="1740" y="1357"/>
                <a:ext cx="1624" cy="631"/>
              </a:xfrm>
              <a:prstGeom prst="rect">
                <a:avLst/>
              </a:prstGeom>
              <a:solidFill>
                <a:srgbClr val="FF0000"/>
              </a:solidFill>
              <a:ln w="9525">
                <a:noFill/>
                <a:miter lim="800000"/>
                <a:headEnd/>
                <a:tailEnd/>
              </a:ln>
            </p:spPr>
            <p:txBody>
              <a:bodyPr/>
              <a:lstStyle/>
              <a:p>
                <a:pPr algn="ctr" eaLnBrk="0" hangingPunct="0"/>
                <a:endParaRPr lang="en-US" dirty="0"/>
              </a:p>
            </p:txBody>
          </p:sp>
          <p:pic>
            <p:nvPicPr>
              <p:cNvPr id="23596" name="Picture 79"/>
              <p:cNvPicPr>
                <a:picLocks noChangeAspect="1" noChangeArrowheads="1"/>
              </p:cNvPicPr>
              <p:nvPr/>
            </p:nvPicPr>
            <p:blipFill>
              <a:blip r:embed="rId3" cstate="print"/>
              <a:srcRect/>
              <a:stretch>
                <a:fillRect/>
              </a:stretch>
            </p:blipFill>
            <p:spPr bwMode="auto">
              <a:xfrm>
                <a:off x="1740" y="1358"/>
                <a:ext cx="1624" cy="630"/>
              </a:xfrm>
              <a:prstGeom prst="rect">
                <a:avLst/>
              </a:prstGeom>
              <a:noFill/>
              <a:ln w="9525">
                <a:noFill/>
                <a:miter lim="800000"/>
                <a:headEnd/>
                <a:tailEnd/>
              </a:ln>
            </p:spPr>
          </p:pic>
          <p:sp>
            <p:nvSpPr>
              <p:cNvPr id="23597" name="Rectangle 80"/>
              <p:cNvSpPr>
                <a:spLocks noChangeArrowheads="1"/>
              </p:cNvSpPr>
              <p:nvPr/>
            </p:nvSpPr>
            <p:spPr bwMode="auto">
              <a:xfrm>
                <a:off x="1740" y="1357"/>
                <a:ext cx="2185" cy="724"/>
              </a:xfrm>
              <a:prstGeom prst="rect">
                <a:avLst/>
              </a:prstGeom>
              <a:solidFill>
                <a:srgbClr val="FF0000"/>
              </a:solidFill>
              <a:ln w="9525">
                <a:noFill/>
                <a:miter lim="800000"/>
                <a:headEnd/>
                <a:tailEnd/>
              </a:ln>
            </p:spPr>
            <p:txBody>
              <a:bodyPr/>
              <a:lstStyle/>
              <a:p>
                <a:pPr algn="ctr" eaLnBrk="0" hangingPunct="0"/>
                <a:endParaRPr lang="en-US" dirty="0"/>
              </a:p>
            </p:txBody>
          </p:sp>
        </p:grpSp>
      </p:grpSp>
      <p:sp>
        <p:nvSpPr>
          <p:cNvPr id="76" name="Rectangle 75"/>
          <p:cNvSpPr/>
          <p:nvPr/>
        </p:nvSpPr>
        <p:spPr>
          <a:xfrm>
            <a:off x="5638800" y="4419600"/>
            <a:ext cx="1792478" cy="461665"/>
          </a:xfrm>
          <a:prstGeom prst="rect">
            <a:avLst/>
          </a:prstGeom>
        </p:spPr>
        <p:txBody>
          <a:bodyPr wrap="none">
            <a:spAutoFit/>
          </a:bodyPr>
          <a:lstStyle/>
          <a:p>
            <a:r>
              <a:rPr lang="es-US" sz="2400" dirty="0" smtClean="0">
                <a:solidFill>
                  <a:srgbClr val="0F307A"/>
                </a:solidFill>
              </a:rPr>
              <a:t>Sin efectos </a:t>
            </a:r>
            <a:endParaRPr lang="es-US" sz="2400" dirty="0"/>
          </a:p>
        </p:txBody>
      </p:sp>
      <p:sp>
        <p:nvSpPr>
          <p:cNvPr id="77" name="Rectangle 76"/>
          <p:cNvSpPr/>
          <p:nvPr/>
        </p:nvSpPr>
        <p:spPr>
          <a:xfrm>
            <a:off x="5715000" y="4724400"/>
            <a:ext cx="2685351" cy="461665"/>
          </a:xfrm>
          <a:prstGeom prst="rect">
            <a:avLst/>
          </a:prstGeom>
        </p:spPr>
        <p:txBody>
          <a:bodyPr wrap="none">
            <a:spAutoFit/>
          </a:bodyPr>
          <a:lstStyle/>
          <a:p>
            <a:r>
              <a:rPr lang="es-US" sz="2400" smtClean="0">
                <a:solidFill>
                  <a:srgbClr val="0F307A"/>
                </a:solidFill>
              </a:rPr>
              <a:t>de salud adversos</a:t>
            </a:r>
            <a:endParaRPr lang="es-US" sz="240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17488"/>
            <a:ext cx="7162800" cy="1143000"/>
          </a:xfrm>
        </p:spPr>
        <p:txBody>
          <a:bodyPr vert="horz" wrap="square" lIns="91599" tIns="45048" rIns="91599" bIns="45048" numCol="1" anchor="t" compatLnSpc="1">
            <a:prstTxWarp prst="textNoShape">
              <a:avLst/>
            </a:prstTxWarp>
            <a:normAutofit/>
          </a:bodyPr>
          <a:lstStyle/>
          <a:p>
            <a:pPr defTabSz="966788" eaLnBrk="1" hangingPunct="1">
              <a:defRPr/>
            </a:pPr>
            <a:r>
              <a:rPr lang="en-US" sz="3200" dirty="0" smtClean="0"/>
              <a:t/>
            </a:r>
            <a:br>
              <a:rPr lang="en-US" sz="3200" dirty="0" smtClean="0"/>
            </a:br>
            <a:r>
              <a:rPr lang="en-US" sz="3200" dirty="0" smtClean="0">
                <a:solidFill>
                  <a:srgbClr val="093678"/>
                </a:solidFill>
              </a:rPr>
              <a:t>Exposición al </a:t>
            </a:r>
            <a:r>
              <a:rPr lang="en-US" sz="3200" dirty="0" err="1" smtClean="0">
                <a:solidFill>
                  <a:srgbClr val="093678"/>
                </a:solidFill>
              </a:rPr>
              <a:t>lado</a:t>
            </a:r>
            <a:r>
              <a:rPr lang="en-US" sz="3200" dirty="0" smtClean="0">
                <a:solidFill>
                  <a:srgbClr val="093678"/>
                </a:solidFill>
              </a:rPr>
              <a:t>-A – Sensibilización</a:t>
            </a:r>
          </a:p>
        </p:txBody>
      </p:sp>
      <p:pic>
        <p:nvPicPr>
          <p:cNvPr id="7" name="Picture 6" descr="101_0258.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724399" y="3352800"/>
            <a:ext cx="3442583" cy="2351088"/>
          </a:xfrm>
          <a:prstGeom prst="rect">
            <a:avLst/>
          </a:prstGeom>
          <a:ln>
            <a:noFill/>
          </a:ln>
          <a:effectLst>
            <a:outerShdw blurRad="292100" dist="139700" dir="2700000" algn="tl" rotWithShape="0">
              <a:srgbClr val="333333">
                <a:alpha val="65000"/>
              </a:srgbClr>
            </a:outerShdw>
          </a:effectLst>
        </p:spPr>
      </p:pic>
      <p:pic>
        <p:nvPicPr>
          <p:cNvPr id="4103" name="Picture 7" descr="C:\Documents and Settings\Burns\Local Settings\Temporary Internet Files\Content.IE5\KGAQXIY5\MPj04387480000[1].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914400" y="2667000"/>
            <a:ext cx="3048000" cy="2016606"/>
          </a:xfrm>
          <a:prstGeom prst="rect">
            <a:avLst/>
          </a:prstGeom>
          <a:ln>
            <a:noFill/>
          </a:ln>
          <a:effectLst>
            <a:outerShdw blurRad="292100" dist="139700" dir="2700000" algn="tl" rotWithShape="0">
              <a:srgbClr val="333333">
                <a:alpha val="65000"/>
              </a:srgbClr>
            </a:outerShdw>
          </a:effectLst>
        </p:spPr>
      </p:pic>
      <p:sp>
        <p:nvSpPr>
          <p:cNvPr id="24582" name="TextBox 1"/>
          <p:cNvSpPr txBox="1">
            <a:spLocks noChangeArrowheads="1"/>
          </p:cNvSpPr>
          <p:nvPr/>
        </p:nvSpPr>
        <p:spPr bwMode="auto">
          <a:xfrm>
            <a:off x="762000" y="1524000"/>
            <a:ext cx="7086600" cy="954088"/>
          </a:xfrm>
          <a:prstGeom prst="rect">
            <a:avLst/>
          </a:prstGeom>
          <a:noFill/>
          <a:ln w="9525">
            <a:noFill/>
            <a:miter lim="800000"/>
            <a:headEnd/>
            <a:tailEnd/>
          </a:ln>
        </p:spPr>
        <p:txBody>
          <a:bodyPr>
            <a:spAutoFit/>
          </a:bodyPr>
          <a:lstStyle/>
          <a:p>
            <a:r>
              <a:rPr lang="en-US" sz="2800" b="1" dirty="0">
                <a:solidFill>
                  <a:srgbClr val="093678"/>
                </a:solidFill>
                <a:latin typeface="Trebuchet MS" pitchFamily="34" charset="0"/>
              </a:rPr>
              <a:t>La sensibilización puede ocurrir después de la inhalación o contacto de la </a:t>
            </a:r>
            <a:r>
              <a:rPr lang="en-US" sz="2800" b="1" dirty="0" err="1" smtClean="0">
                <a:solidFill>
                  <a:srgbClr val="093678"/>
                </a:solidFill>
                <a:latin typeface="Trebuchet MS" pitchFamily="34" charset="0"/>
              </a:rPr>
              <a:t>piel</a:t>
            </a:r>
            <a:r>
              <a:rPr lang="en-US" sz="2800" b="1" dirty="0" smtClean="0">
                <a:solidFill>
                  <a:srgbClr val="093678"/>
                </a:solidFill>
                <a:latin typeface="Trebuchet MS" pitchFamily="34" charset="0"/>
              </a:rPr>
              <a:t>.</a:t>
            </a:r>
            <a:endParaRPr lang="en-US" sz="2800" b="1" dirty="0">
              <a:solidFill>
                <a:srgbClr val="093678"/>
              </a:solidFill>
              <a:latin typeface="Trebuchet MS"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17488"/>
            <a:ext cx="7162800" cy="1143000"/>
          </a:xfrm>
        </p:spPr>
        <p:txBody>
          <a:bodyPr vert="horz" wrap="square" lIns="91599" tIns="45048" rIns="91599" bIns="45048" numCol="1" anchor="t" compatLnSpc="1">
            <a:prstTxWarp prst="textNoShape">
              <a:avLst/>
            </a:prstTxWarp>
          </a:bodyPr>
          <a:lstStyle/>
          <a:p>
            <a:pPr defTabSz="966788" eaLnBrk="1" hangingPunct="1">
              <a:defRPr/>
            </a:pPr>
            <a:r>
              <a:rPr lang="en-US" dirty="0" err="1" smtClean="0"/>
              <a:t>Posibles</a:t>
            </a:r>
            <a:r>
              <a:rPr lang="en-US" dirty="0" smtClean="0"/>
              <a:t> </a:t>
            </a:r>
            <a:r>
              <a:rPr lang="en-US" dirty="0" err="1" smtClean="0"/>
              <a:t>causas</a:t>
            </a:r>
            <a:r>
              <a:rPr lang="en-US" dirty="0" smtClean="0"/>
              <a:t> de </a:t>
            </a:r>
            <a:br>
              <a:rPr lang="en-US" dirty="0" smtClean="0"/>
            </a:br>
            <a:r>
              <a:rPr lang="en-US" dirty="0" err="1" smtClean="0"/>
              <a:t>sensibilización</a:t>
            </a:r>
            <a:r>
              <a:rPr lang="en-US" dirty="0" smtClean="0"/>
              <a:t> al </a:t>
            </a:r>
            <a:r>
              <a:rPr lang="en-US" dirty="0" err="1" smtClean="0"/>
              <a:t>lado</a:t>
            </a:r>
            <a:r>
              <a:rPr lang="en-US" dirty="0" smtClean="0"/>
              <a:t>-A (Iso)</a:t>
            </a:r>
          </a:p>
        </p:txBody>
      </p:sp>
      <p:sp>
        <p:nvSpPr>
          <p:cNvPr id="7" name="Rectangle 3"/>
          <p:cNvSpPr txBox="1">
            <a:spLocks noChangeArrowheads="1"/>
          </p:cNvSpPr>
          <p:nvPr/>
        </p:nvSpPr>
        <p:spPr bwMode="auto">
          <a:xfrm>
            <a:off x="533400" y="1828800"/>
            <a:ext cx="8229600" cy="4100513"/>
          </a:xfrm>
          <a:prstGeom prst="rect">
            <a:avLst/>
          </a:prstGeom>
          <a:noFill/>
          <a:ln w="9525">
            <a:noFill/>
            <a:miter lim="800000"/>
            <a:headEnd/>
            <a:tailEnd/>
          </a:ln>
        </p:spPr>
        <p:txBody>
          <a:bodyPr lIns="92066" tIns="46034" rIns="92066" bIns="46034"/>
          <a:lstStyle/>
          <a:p>
            <a:pPr eaLnBrk="0" hangingPunct="0">
              <a:spcBef>
                <a:spcPct val="80000"/>
              </a:spcBef>
              <a:tabLst>
                <a:tab pos="574675" algn="l"/>
                <a:tab pos="952500" algn="l"/>
                <a:tab pos="1330325" algn="l"/>
                <a:tab pos="1709738" algn="l"/>
              </a:tabLst>
              <a:defRPr/>
            </a:pPr>
            <a:r>
              <a:rPr lang="en-US" sz="2800" b="1" dirty="0">
                <a:solidFill>
                  <a:srgbClr val="002060"/>
                </a:solidFill>
                <a:latin typeface="Trebuchet MS" pitchFamily="34" charset="0"/>
                <a:ea typeface="+mj-ea"/>
                <a:cs typeface="+mj-cs"/>
              </a:rPr>
              <a:t>Posibles </a:t>
            </a:r>
            <a:r>
              <a:rPr lang="en-US" sz="2800" b="1" dirty="0">
                <a:solidFill>
                  <a:srgbClr val="093678"/>
                </a:solidFill>
                <a:latin typeface="Trebuchet MS" pitchFamily="34" charset="0"/>
                <a:ea typeface="+mj-ea"/>
                <a:cs typeface="+mj-cs"/>
              </a:rPr>
              <a:t>causas de sensibilización al lado-A (Iso)</a:t>
            </a:r>
            <a:r>
              <a:rPr lang="en-US" sz="2800" b="1" dirty="0" smtClean="0">
                <a:solidFill>
                  <a:srgbClr val="093678"/>
                </a:solidFill>
                <a:latin typeface="Trebuchet MS" pitchFamily="34" charset="0"/>
                <a:ea typeface="+mj-ea"/>
                <a:cs typeface="+mj-cs"/>
              </a:rPr>
              <a:t>:</a:t>
            </a:r>
          </a:p>
          <a:p>
            <a:pPr eaLnBrk="0" hangingPunct="0">
              <a:spcBef>
                <a:spcPct val="80000"/>
              </a:spcBef>
              <a:tabLst>
                <a:tab pos="574675" algn="l"/>
                <a:tab pos="952500" algn="l"/>
                <a:tab pos="1330325" algn="l"/>
                <a:tab pos="1709738" algn="l"/>
              </a:tabLst>
              <a:defRPr/>
            </a:pPr>
            <a:endParaRPr lang="en-US" b="1" dirty="0">
              <a:solidFill>
                <a:srgbClr val="093678"/>
              </a:solidFill>
              <a:latin typeface="Trebuchet MS" pitchFamily="34" charset="0"/>
              <a:ea typeface="+mj-ea"/>
              <a:cs typeface="+mj-cs"/>
            </a:endParaRPr>
          </a:p>
          <a:p>
            <a:pPr marL="228600" indent="-228600" eaLnBrk="0" hangingPunct="0">
              <a:spcBef>
                <a:spcPts val="600"/>
              </a:spcBef>
              <a:buFont typeface="Arial" pitchFamily="34" charset="0"/>
              <a:buChar char="•"/>
              <a:tabLst>
                <a:tab pos="574675" algn="l"/>
                <a:tab pos="952500" algn="l"/>
                <a:tab pos="1330325" algn="l"/>
                <a:tab pos="1709738" algn="l"/>
              </a:tabLst>
              <a:defRPr/>
            </a:pPr>
            <a:r>
              <a:rPr lang="en-US" sz="2400" b="1" dirty="0">
                <a:solidFill>
                  <a:srgbClr val="093678"/>
                </a:solidFill>
                <a:latin typeface="Trebuchet MS" pitchFamily="34" charset="0"/>
                <a:ea typeface="+mj-ea"/>
                <a:cs typeface="+mj-cs"/>
              </a:rPr>
              <a:t>Una</a:t>
            </a:r>
            <a:r>
              <a:rPr lang="en-US" sz="2400" b="1" dirty="0" smtClean="0">
                <a:solidFill>
                  <a:srgbClr val="093678"/>
                </a:solidFill>
                <a:latin typeface="Trebuchet MS" pitchFamily="34" charset="0"/>
                <a:ea typeface="+mj-ea"/>
                <a:cs typeface="+mj-cs"/>
              </a:rPr>
              <a:t> </a:t>
            </a:r>
            <a:r>
              <a:rPr lang="en-US" sz="2400" b="1" dirty="0">
                <a:solidFill>
                  <a:srgbClr val="093678"/>
                </a:solidFill>
                <a:latin typeface="Trebuchet MS" pitchFamily="34" charset="0"/>
                <a:ea typeface="+mj-ea"/>
                <a:cs typeface="+mj-cs"/>
              </a:rPr>
              <a:t>sola exposición por </a:t>
            </a:r>
            <a:r>
              <a:rPr lang="en-US" sz="2400" b="1" dirty="0" smtClean="0">
                <a:solidFill>
                  <a:srgbClr val="093678"/>
                </a:solidFill>
                <a:latin typeface="Trebuchet MS" pitchFamily="34" charset="0"/>
                <a:ea typeface="+mj-ea"/>
                <a:cs typeface="+mj-cs"/>
              </a:rPr>
              <a:t>inhalación al </a:t>
            </a:r>
            <a:r>
              <a:rPr lang="en-US" sz="2400" b="1" dirty="0">
                <a:solidFill>
                  <a:srgbClr val="093678"/>
                </a:solidFill>
                <a:latin typeface="Trebuchet MS" pitchFamily="34" charset="0"/>
                <a:ea typeface="+mj-ea"/>
                <a:cs typeface="+mj-cs"/>
              </a:rPr>
              <a:t>lado-A (Iso) sobre el límite de exposición sin un </a:t>
            </a:r>
            <a:r>
              <a:rPr lang="en-US" sz="2400" b="1" dirty="0" smtClean="0">
                <a:solidFill>
                  <a:srgbClr val="093678"/>
                </a:solidFill>
                <a:latin typeface="Trebuchet MS" pitchFamily="34" charset="0"/>
                <a:ea typeface="+mj-ea"/>
                <a:cs typeface="+mj-cs"/>
              </a:rPr>
              <a:t>EPP adecuado.</a:t>
            </a:r>
            <a:endParaRPr lang="en-US" sz="2400" b="1" dirty="0">
              <a:solidFill>
                <a:srgbClr val="093678"/>
              </a:solidFill>
              <a:latin typeface="Trebuchet MS" pitchFamily="34" charset="0"/>
              <a:ea typeface="+mj-ea"/>
              <a:cs typeface="+mj-cs"/>
            </a:endParaRPr>
          </a:p>
          <a:p>
            <a:pPr marL="228600" indent="-228600" eaLnBrk="0" hangingPunct="0">
              <a:spcBef>
                <a:spcPts val="600"/>
              </a:spcBef>
              <a:buFont typeface="Arial" pitchFamily="34" charset="0"/>
              <a:buChar char="•"/>
              <a:tabLst>
                <a:tab pos="574675" algn="l"/>
                <a:tab pos="952500" algn="l"/>
                <a:tab pos="1330325" algn="l"/>
                <a:tab pos="1709738" algn="l"/>
              </a:tabLst>
              <a:defRPr/>
            </a:pPr>
            <a:r>
              <a:rPr lang="en-US" sz="2400" b="1" dirty="0" smtClean="0">
                <a:solidFill>
                  <a:srgbClr val="093678"/>
                </a:solidFill>
                <a:latin typeface="Trebuchet MS" pitchFamily="34" charset="0"/>
                <a:cs typeface="Arial" pitchFamily="34" charset="0"/>
              </a:rPr>
              <a:t>La exposición por </a:t>
            </a:r>
            <a:r>
              <a:rPr lang="en-US" sz="2400" b="1" dirty="0">
                <a:solidFill>
                  <a:srgbClr val="093678"/>
                </a:solidFill>
                <a:latin typeface="Trebuchet MS" pitchFamily="34" charset="0"/>
                <a:cs typeface="Arial" pitchFamily="34" charset="0"/>
              </a:rPr>
              <a:t>inhalación repetida </a:t>
            </a:r>
            <a:r>
              <a:rPr lang="en-US" sz="2400" b="1" dirty="0" smtClean="0">
                <a:solidFill>
                  <a:srgbClr val="093678"/>
                </a:solidFill>
                <a:latin typeface="Trebuchet MS" pitchFamily="34" charset="0"/>
                <a:cs typeface="Arial" pitchFamily="34" charset="0"/>
              </a:rPr>
              <a:t>sin protección </a:t>
            </a:r>
            <a:r>
              <a:rPr lang="en-US" sz="2400" b="1" dirty="0">
                <a:solidFill>
                  <a:srgbClr val="093678"/>
                </a:solidFill>
                <a:latin typeface="Trebuchet MS" pitchFamily="34" charset="0"/>
                <a:cs typeface="Arial" pitchFamily="34" charset="0"/>
              </a:rPr>
              <a:t>por encima del límite de exposición para el lado-A (Iso) sin un </a:t>
            </a:r>
            <a:r>
              <a:rPr lang="en-US" sz="2400" b="1" dirty="0" smtClean="0">
                <a:solidFill>
                  <a:srgbClr val="093678"/>
                </a:solidFill>
                <a:latin typeface="Trebuchet MS" pitchFamily="34" charset="0"/>
                <a:cs typeface="Arial" pitchFamily="34" charset="0"/>
              </a:rPr>
              <a:t>EPP adecuado</a:t>
            </a:r>
            <a:endParaRPr lang="en-US" sz="2400" b="1" dirty="0">
              <a:solidFill>
                <a:srgbClr val="093678"/>
              </a:solidFill>
              <a:latin typeface="Trebuchet MS" pitchFamily="34" charset="0"/>
              <a:cs typeface="Arial" pitchFamily="34" charset="0"/>
            </a:endParaRPr>
          </a:p>
          <a:p>
            <a:pPr marL="228600" indent="-228600" eaLnBrk="0" hangingPunct="0">
              <a:spcBef>
                <a:spcPts val="600"/>
              </a:spcBef>
              <a:buFont typeface="Arial" pitchFamily="34" charset="0"/>
              <a:buChar char="•"/>
              <a:tabLst>
                <a:tab pos="574675" algn="l"/>
                <a:tab pos="952500" algn="l"/>
                <a:tab pos="1330325" algn="l"/>
                <a:tab pos="1709738" algn="l"/>
              </a:tabLst>
              <a:defRPr/>
            </a:pPr>
            <a:r>
              <a:rPr lang="en-US" sz="2400" b="1" dirty="0" smtClean="0">
                <a:solidFill>
                  <a:srgbClr val="093678"/>
                </a:solidFill>
                <a:latin typeface="Trebuchet MS" pitchFamily="34" charset="0"/>
                <a:cs typeface="Arial" pitchFamily="34" charset="0"/>
              </a:rPr>
              <a:t>El contacto repetido con la piel </a:t>
            </a:r>
            <a:r>
              <a:rPr lang="en-US" sz="2400" b="1" dirty="0">
                <a:solidFill>
                  <a:srgbClr val="093678"/>
                </a:solidFill>
                <a:latin typeface="Trebuchet MS" pitchFamily="34" charset="0"/>
                <a:cs typeface="Arial" pitchFamily="34" charset="0"/>
              </a:rPr>
              <a:t>sin protección con el lado-A (Iso)</a:t>
            </a:r>
            <a:endParaRPr lang="en-US" sz="2400" b="1" strike="sngStrike" dirty="0">
              <a:solidFill>
                <a:srgbClr val="093678"/>
              </a:solidFill>
              <a:latin typeface="Trebuchet MS"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381000" y="609600"/>
            <a:ext cx="8153400" cy="1143000"/>
          </a:xfrm>
        </p:spPr>
        <p:txBody>
          <a:bodyPr vert="horz" wrap="square" lIns="91599" tIns="45048" rIns="91599" bIns="45048" numCol="1" anchor="t" compatLnSpc="1">
            <a:prstTxWarp prst="textNoShape">
              <a:avLst/>
            </a:prstTxWarp>
          </a:bodyPr>
          <a:lstStyle/>
          <a:p>
            <a:pPr defTabSz="966788" eaLnBrk="1" hangingPunct="1">
              <a:defRPr/>
            </a:pPr>
            <a:r>
              <a:rPr lang="en-US" dirty="0" smtClean="0"/>
              <a:t>Consecuencias de la </a:t>
            </a:r>
            <a:r>
              <a:rPr lang="en-US" dirty="0" err="1" smtClean="0"/>
              <a:t>sensibilización</a:t>
            </a:r>
            <a:endParaRPr lang="en-US" dirty="0" smtClean="0"/>
          </a:p>
        </p:txBody>
      </p:sp>
      <p:sp>
        <p:nvSpPr>
          <p:cNvPr id="26627" name="Rectangle 3"/>
          <p:cNvSpPr>
            <a:spLocks noGrp="1" noChangeArrowheads="1"/>
          </p:cNvSpPr>
          <p:nvPr>
            <p:ph idx="1"/>
          </p:nvPr>
        </p:nvSpPr>
        <p:spPr bwMode="auto">
          <a:xfrm>
            <a:off x="457200" y="1676400"/>
            <a:ext cx="4876800" cy="4343400"/>
          </a:xfrm>
          <a:noFill/>
          <a:ln>
            <a:miter lim="800000"/>
            <a:headEnd/>
            <a:tailEnd/>
          </a:ln>
        </p:spPr>
        <p:txBody>
          <a:bodyPr vert="horz" wrap="square" lIns="92066" tIns="46034" rIns="92066" bIns="46034" numCol="1" anchorCtr="0" compatLnSpc="1">
            <a:prstTxWarp prst="textNoShape">
              <a:avLst/>
            </a:prstTxWarp>
            <a:normAutofit/>
          </a:bodyPr>
          <a:lstStyle/>
          <a:p>
            <a:pPr marL="288925" indent="-288925" eaLnBrk="1" hangingPunct="1">
              <a:spcBef>
                <a:spcPts val="600"/>
              </a:spcBef>
              <a:spcAft>
                <a:spcPct val="0"/>
              </a:spcAft>
              <a:buFontTx/>
              <a:buChar char="•"/>
            </a:pPr>
            <a:r>
              <a:rPr lang="en-US" sz="2400" dirty="0" smtClean="0">
                <a:solidFill>
                  <a:srgbClr val="002060"/>
                </a:solidFill>
                <a:latin typeface="Trebuchet MS" pitchFamily="34" charset="0"/>
                <a:ea typeface="Trebuchet MS" pitchFamily="34" charset="0"/>
                <a:cs typeface="Trebuchet MS" pitchFamily="34" charset="0"/>
              </a:rPr>
              <a:t>La sensibilización respiratoria al lado-A (Iso) </a:t>
            </a:r>
            <a:r>
              <a:rPr lang="en-US" sz="2400" dirty="0">
                <a:solidFill>
                  <a:srgbClr val="002060"/>
                </a:solidFill>
                <a:latin typeface="Trebuchet MS" pitchFamily="34" charset="0"/>
                <a:ea typeface="Trebuchet MS" pitchFamily="34" charset="0"/>
                <a:cs typeface="Trebuchet MS" pitchFamily="34" charset="0"/>
              </a:rPr>
              <a:t>es permanente</a:t>
            </a:r>
          </a:p>
          <a:p>
            <a:pPr marL="288925" indent="-288925" eaLnBrk="1" hangingPunct="1">
              <a:spcBef>
                <a:spcPts val="600"/>
              </a:spcBef>
              <a:spcAft>
                <a:spcPct val="0"/>
              </a:spcAft>
              <a:buFontTx/>
              <a:buChar char="•"/>
            </a:pPr>
            <a:r>
              <a:rPr lang="en-US" sz="2400" dirty="0">
                <a:solidFill>
                  <a:srgbClr val="002060"/>
                </a:solidFill>
                <a:latin typeface="Trebuchet MS" pitchFamily="34" charset="0"/>
                <a:ea typeface="Trebuchet MS" pitchFamily="34" charset="0"/>
                <a:cs typeface="Trebuchet MS" pitchFamily="34" charset="0"/>
              </a:rPr>
              <a:t>Si es diagnosticado con sensibilización, comuníquese con su empleador y su proveedor de cuidados de salud ya que podrían indicarle que ya no trabaje con isocianatos</a:t>
            </a:r>
          </a:p>
        </p:txBody>
      </p:sp>
      <p:pic>
        <p:nvPicPr>
          <p:cNvPr id="6" name="Picture 2" descr="C:\Documents and Settings\Design2Train\Temporary Internet Files\Content.IE5\KCDG5DD4\MPj04223260000[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791200" y="1828800"/>
            <a:ext cx="2466601" cy="36957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609600"/>
            <a:ext cx="7162800" cy="1143000"/>
          </a:xfrm>
        </p:spPr>
        <p:txBody>
          <a:bodyPr vert="horz" wrap="square" lIns="91440" tIns="45720" rIns="91440" bIns="45720" numCol="1" anchor="t" compatLnSpc="1">
            <a:prstTxWarp prst="textNoShape">
              <a:avLst/>
            </a:prstTxWarp>
          </a:bodyPr>
          <a:lstStyle/>
          <a:p>
            <a:pPr eaLnBrk="1" hangingPunct="1">
              <a:defRPr/>
            </a:pPr>
            <a:r>
              <a:rPr lang="en-US" dirty="0" smtClean="0"/>
              <a:t>Unidad 5 Resumen</a:t>
            </a:r>
          </a:p>
        </p:txBody>
      </p:sp>
      <p:sp>
        <p:nvSpPr>
          <p:cNvPr id="26627" name="Content Placeholder 2"/>
          <p:cNvSpPr>
            <a:spLocks noGrp="1"/>
          </p:cNvSpPr>
          <p:nvPr>
            <p:ph idx="1"/>
          </p:nvPr>
        </p:nvSpPr>
        <p:spPr>
          <a:xfrm>
            <a:off x="457200" y="1676400"/>
            <a:ext cx="8229600" cy="4343400"/>
          </a:xfrm>
        </p:spPr>
        <p:txBody>
          <a:bodyPr>
            <a:normAutofit/>
          </a:bodyPr>
          <a:lstStyle/>
          <a:p>
            <a:pPr eaLnBrk="1" fontAlgn="auto" hangingPunct="1">
              <a:defRPr/>
            </a:pPr>
            <a:r>
              <a:rPr lang="en-US" sz="2800" b="0" dirty="0">
                <a:solidFill>
                  <a:srgbClr val="002060"/>
                </a:solidFill>
                <a:cs typeface="Arial" pitchFamily="34" charset="0"/>
              </a:rPr>
              <a:t>En esta unidad, usted aprendió sobre:</a:t>
            </a:r>
          </a:p>
          <a:p>
            <a:pPr marL="228600" indent="-228600" eaLnBrk="1" fontAlgn="auto" hangingPunct="1">
              <a:buFont typeface="Arial" pitchFamily="34" charset="0"/>
              <a:buChar char="•"/>
              <a:defRPr/>
            </a:pPr>
            <a:r>
              <a:rPr lang="en-US" sz="2800" b="0" dirty="0">
                <a:solidFill>
                  <a:srgbClr val="002060"/>
                </a:solidFill>
                <a:cs typeface="Arial" pitchFamily="34" charset="0"/>
              </a:rPr>
              <a:t>Los efectos de la exposición al lado-A (Iso) de los ojos, la piel y el sistema respiratorio</a:t>
            </a:r>
          </a:p>
          <a:p>
            <a:pPr marL="228600" indent="-228600" eaLnBrk="1" fontAlgn="auto" hangingPunct="1">
              <a:buFont typeface="Arial" pitchFamily="34" charset="0"/>
              <a:buChar char="•"/>
              <a:defRPr/>
            </a:pPr>
            <a:r>
              <a:rPr lang="en-US" sz="2800" b="0" dirty="0">
                <a:solidFill>
                  <a:srgbClr val="002060"/>
                </a:solidFill>
                <a:cs typeface="Arial" pitchFamily="34" charset="0"/>
              </a:rPr>
              <a:t>Sensibilización al lado-A (Iso)</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533400" y="533400"/>
            <a:ext cx="7162800" cy="1143000"/>
          </a:xfrm>
        </p:spPr>
        <p:txBody>
          <a:bodyPr vert="horz" wrap="square" lIns="91599" tIns="45048" rIns="91599" bIns="45048" numCol="1" anchor="t" compatLnSpc="1">
            <a:prstTxWarp prst="textNoShape">
              <a:avLst/>
            </a:prstTxWarp>
          </a:bodyPr>
          <a:lstStyle/>
          <a:p>
            <a:pPr defTabSz="966788" eaLnBrk="1" hangingPunct="1">
              <a:defRPr/>
            </a:pPr>
            <a:r>
              <a:rPr lang="en-US" dirty="0" smtClean="0"/>
              <a:t>Unidad 5 Repaso</a:t>
            </a:r>
          </a:p>
        </p:txBody>
      </p:sp>
      <p:graphicFrame>
        <p:nvGraphicFramePr>
          <p:cNvPr id="4" name="Diagram 3"/>
          <p:cNvGraphicFramePr/>
          <p:nvPr/>
        </p:nvGraphicFramePr>
        <p:xfrm>
          <a:off x="838200" y="16002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3810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5: P1 </a:t>
            </a:r>
            <a:r>
              <a:rPr lang="en-US" sz="2800" dirty="0" err="1" smtClean="0"/>
              <a:t>Revisión</a:t>
            </a:r>
            <a:endParaRPr lang="en-US" sz="2800" dirty="0" smtClean="0"/>
          </a:p>
        </p:txBody>
      </p:sp>
      <p:sp>
        <p:nvSpPr>
          <p:cNvPr id="37892" name="Content Placeholder 2"/>
          <p:cNvSpPr>
            <a:spLocks noGrp="1"/>
          </p:cNvSpPr>
          <p:nvPr>
            <p:ph idx="1"/>
          </p:nvPr>
        </p:nvSpPr>
        <p:spPr/>
        <p:txBody>
          <a:bodyPr>
            <a:normAutofit/>
          </a:bodyPr>
          <a:lstStyle/>
          <a:p>
            <a:pPr marL="0" fontAlgn="auto">
              <a:spcAft>
                <a:spcPts val="0"/>
              </a:spcAft>
              <a:defRPr/>
            </a:pPr>
            <a:r>
              <a:rPr lang="en-US" sz="2000" dirty="0">
                <a:cs typeface="Arial" pitchFamily="34" charset="0"/>
              </a:rPr>
              <a:t>¿Cuál es un posible efecto de la exposición al lado-A (Iso)?</a:t>
            </a:r>
          </a:p>
          <a:p>
            <a:pPr marL="0" fontAlgn="auto">
              <a:spcAft>
                <a:spcPts val="0"/>
              </a:spcAft>
              <a:defRPr/>
            </a:pPr>
            <a:endParaRPr lang="en-US" sz="2000" dirty="0">
              <a:cs typeface="Arial" pitchFamily="34" charset="0"/>
            </a:endParaRPr>
          </a:p>
          <a:p>
            <a:pPr marL="682625" indent="-682625" fontAlgn="auto">
              <a:spcAft>
                <a:spcPts val="0"/>
              </a:spcAft>
              <a:buFont typeface="Wingdings" pitchFamily="2" charset="2"/>
              <a:buAutoNum type="alphaUcPeriod"/>
              <a:defRPr/>
            </a:pPr>
            <a:r>
              <a:rPr lang="en-US" sz="2000" dirty="0" smtClean="0">
                <a:solidFill>
                  <a:srgbClr val="093678"/>
                </a:solidFill>
                <a:cs typeface="Arial" pitchFamily="34" charset="0"/>
              </a:rPr>
              <a:t>irritación de los ojos</a:t>
            </a:r>
            <a:endParaRPr lang="en-US" sz="2000" dirty="0">
              <a:solidFill>
                <a:srgbClr val="093678"/>
              </a:solidFill>
              <a:cs typeface="Arial" pitchFamily="34" charset="0"/>
            </a:endParaRPr>
          </a:p>
          <a:p>
            <a:pPr marL="682625" indent="-682625" fontAlgn="auto">
              <a:spcAft>
                <a:spcPts val="0"/>
              </a:spcAft>
              <a:buFont typeface="Wingdings" pitchFamily="2" charset="2"/>
              <a:buAutoNum type="alphaUcPeriod"/>
              <a:defRPr/>
            </a:pPr>
            <a:r>
              <a:rPr lang="en-US" sz="2000" dirty="0" smtClean="0">
                <a:solidFill>
                  <a:srgbClr val="093678"/>
                </a:solidFill>
                <a:cs typeface="Arial" pitchFamily="34" charset="0"/>
              </a:rPr>
              <a:t>irritación de la piel </a:t>
            </a:r>
            <a:endParaRPr lang="en-US" sz="2000" b="1" dirty="0">
              <a:solidFill>
                <a:srgbClr val="093678"/>
              </a:solidFill>
              <a:cs typeface="Arial" pitchFamily="34" charset="0"/>
            </a:endParaRPr>
          </a:p>
          <a:p>
            <a:pPr marL="682625" indent="-682625" fontAlgn="auto">
              <a:spcAft>
                <a:spcPts val="0"/>
              </a:spcAft>
              <a:buFont typeface="Wingdings" pitchFamily="2" charset="2"/>
              <a:buAutoNum type="alphaUcPeriod"/>
              <a:defRPr/>
            </a:pPr>
            <a:r>
              <a:rPr lang="en-US" sz="2000" dirty="0" smtClean="0">
                <a:solidFill>
                  <a:srgbClr val="093678"/>
                </a:solidFill>
                <a:cs typeface="Arial" pitchFamily="34" charset="0"/>
              </a:rPr>
              <a:t>irritación respiratoria</a:t>
            </a:r>
            <a:endParaRPr lang="en-US" sz="2000" dirty="0">
              <a:solidFill>
                <a:srgbClr val="093678"/>
              </a:solidFill>
              <a:cs typeface="Arial" pitchFamily="34" charset="0"/>
            </a:endParaRPr>
          </a:p>
          <a:p>
            <a:pPr marL="682625" indent="-682625" fontAlgn="auto">
              <a:spcAft>
                <a:spcPts val="0"/>
              </a:spcAft>
              <a:buFont typeface="Wingdings" pitchFamily="2" charset="2"/>
              <a:buAutoNum type="alphaUcPeriod"/>
              <a:defRPr/>
            </a:pPr>
            <a:r>
              <a:rPr lang="en-US" sz="2000" dirty="0">
                <a:solidFill>
                  <a:srgbClr val="093678"/>
                </a:solidFill>
                <a:cs typeface="Arial" pitchFamily="34" charset="0"/>
              </a:rPr>
              <a:t>todos los anteriores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3810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5: P1 </a:t>
            </a:r>
            <a:r>
              <a:rPr lang="en-US" sz="2800" dirty="0" err="1" smtClean="0"/>
              <a:t>Revisión</a:t>
            </a:r>
            <a:endParaRPr lang="en-US" sz="2800" dirty="0" smtClean="0"/>
          </a:p>
        </p:txBody>
      </p:sp>
      <p:sp>
        <p:nvSpPr>
          <p:cNvPr id="37892" name="Content Placeholder 2"/>
          <p:cNvSpPr>
            <a:spLocks noGrp="1"/>
          </p:cNvSpPr>
          <p:nvPr>
            <p:ph idx="1"/>
          </p:nvPr>
        </p:nvSpPr>
        <p:spPr/>
        <p:txBody>
          <a:bodyPr>
            <a:normAutofit/>
          </a:bodyPr>
          <a:lstStyle/>
          <a:p>
            <a:pPr marL="0" fontAlgn="auto">
              <a:spcAft>
                <a:spcPts val="0"/>
              </a:spcAft>
              <a:defRPr/>
            </a:pPr>
            <a:r>
              <a:rPr lang="en-US" sz="2000" dirty="0">
                <a:cs typeface="Arial" pitchFamily="34" charset="0"/>
              </a:rPr>
              <a:t>¿Cuál es un posible efecto de la exposición al lado-A (Iso)?</a:t>
            </a:r>
          </a:p>
          <a:p>
            <a:pPr marL="0" fontAlgn="auto">
              <a:spcAft>
                <a:spcPts val="0"/>
              </a:spcAft>
              <a:defRPr/>
            </a:pPr>
            <a:endParaRPr lang="en-US" sz="2000" dirty="0">
              <a:cs typeface="Arial" pitchFamily="34" charset="0"/>
            </a:endParaRPr>
          </a:p>
          <a:p>
            <a:pPr marL="682625" indent="-682625" fontAlgn="auto">
              <a:spcAft>
                <a:spcPts val="0"/>
              </a:spcAft>
              <a:buFont typeface="Wingdings" pitchFamily="2" charset="2"/>
              <a:buAutoNum type="alphaUcPeriod"/>
              <a:defRPr/>
            </a:pPr>
            <a:r>
              <a:rPr lang="en-US" sz="2000" dirty="0" smtClean="0">
                <a:solidFill>
                  <a:schemeClr val="bg1">
                    <a:lumMod val="65000"/>
                  </a:schemeClr>
                </a:solidFill>
                <a:cs typeface="Arial" pitchFamily="34" charset="0"/>
              </a:rPr>
              <a:t>irritación de los ojos</a:t>
            </a:r>
            <a:endParaRPr lang="en-US" sz="2000" dirty="0">
              <a:solidFill>
                <a:schemeClr val="bg1">
                  <a:lumMod val="65000"/>
                </a:schemeClr>
              </a:solidFill>
              <a:cs typeface="Arial" pitchFamily="34" charset="0"/>
            </a:endParaRPr>
          </a:p>
          <a:p>
            <a:pPr marL="682625" indent="-682625" fontAlgn="auto">
              <a:spcAft>
                <a:spcPts val="0"/>
              </a:spcAft>
              <a:buFont typeface="Wingdings" pitchFamily="2" charset="2"/>
              <a:buAutoNum type="alphaUcPeriod"/>
              <a:defRPr/>
            </a:pPr>
            <a:r>
              <a:rPr lang="en-US" sz="2000" dirty="0" smtClean="0">
                <a:solidFill>
                  <a:schemeClr val="bg1">
                    <a:lumMod val="65000"/>
                  </a:schemeClr>
                </a:solidFill>
                <a:cs typeface="Arial" pitchFamily="34" charset="0"/>
              </a:rPr>
              <a:t>irritación de la piel </a:t>
            </a:r>
            <a:endParaRPr lang="en-US" sz="2000" b="1" dirty="0">
              <a:solidFill>
                <a:schemeClr val="bg1">
                  <a:lumMod val="65000"/>
                </a:schemeClr>
              </a:solidFill>
              <a:cs typeface="Arial" pitchFamily="34" charset="0"/>
            </a:endParaRPr>
          </a:p>
          <a:p>
            <a:pPr marL="682625" indent="-682625" fontAlgn="auto">
              <a:spcAft>
                <a:spcPts val="0"/>
              </a:spcAft>
              <a:buFont typeface="Wingdings" pitchFamily="2" charset="2"/>
              <a:buAutoNum type="alphaUcPeriod"/>
              <a:defRPr/>
            </a:pPr>
            <a:r>
              <a:rPr lang="en-US" sz="2000" dirty="0" smtClean="0">
                <a:solidFill>
                  <a:schemeClr val="bg1">
                    <a:lumMod val="65000"/>
                  </a:schemeClr>
                </a:solidFill>
                <a:cs typeface="Arial" pitchFamily="34" charset="0"/>
              </a:rPr>
              <a:t>irritación respiratoria</a:t>
            </a:r>
            <a:endParaRPr lang="en-US" sz="2000" dirty="0">
              <a:solidFill>
                <a:schemeClr val="bg1">
                  <a:lumMod val="65000"/>
                </a:schemeClr>
              </a:solidFill>
              <a:cs typeface="Arial" pitchFamily="34" charset="0"/>
            </a:endParaRPr>
          </a:p>
          <a:p>
            <a:pPr marL="682625" indent="-682625" fontAlgn="auto">
              <a:spcAft>
                <a:spcPts val="0"/>
              </a:spcAft>
              <a:buFont typeface="Wingdings" pitchFamily="2" charset="2"/>
              <a:buAutoNum type="alphaUcPeriod"/>
              <a:defRPr/>
            </a:pPr>
            <a:r>
              <a:rPr lang="en-US" sz="2000" dirty="0">
                <a:solidFill>
                  <a:srgbClr val="00B050"/>
                </a:solidFill>
                <a:cs typeface="Arial" pitchFamily="34" charset="0"/>
              </a:rPr>
              <a:t>todos los anteriores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457200" y="3048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5: P2 </a:t>
            </a:r>
            <a:r>
              <a:rPr lang="en-US" sz="2800" dirty="0" err="1" smtClean="0"/>
              <a:t>Revisión</a:t>
            </a:r>
            <a:endParaRPr lang="en-US" sz="2800" dirty="0" smtClean="0"/>
          </a:p>
        </p:txBody>
      </p:sp>
      <p:sp>
        <p:nvSpPr>
          <p:cNvPr id="37892" name="Content Placeholder 2"/>
          <p:cNvSpPr>
            <a:spLocks noGrp="1"/>
          </p:cNvSpPr>
          <p:nvPr>
            <p:ph idx="1"/>
          </p:nvPr>
        </p:nvSpPr>
        <p:spPr/>
        <p:txBody>
          <a:bodyPr>
            <a:normAutofit/>
          </a:bodyPr>
          <a:lstStyle/>
          <a:p>
            <a:pPr marL="0" fontAlgn="auto">
              <a:spcAft>
                <a:spcPts val="0"/>
              </a:spcAft>
              <a:buFont typeface="Wingdings" pitchFamily="2" charset="2"/>
              <a:buNone/>
              <a:defRPr/>
            </a:pPr>
            <a:r>
              <a:rPr lang="en-US" sz="2000" dirty="0" smtClean="0">
                <a:cs typeface="Arial" pitchFamily="34" charset="0"/>
              </a:rPr>
              <a:t>¿Cuál de las declaraciones es </a:t>
            </a:r>
            <a:r>
              <a:rPr lang="en-US" sz="2000" u="sng" dirty="0" err="1" smtClean="0">
                <a:cs typeface="Arial" pitchFamily="34" charset="0"/>
              </a:rPr>
              <a:t>verdadera</a:t>
            </a:r>
            <a:r>
              <a:rPr lang="en-US" sz="2000" dirty="0" smtClean="0">
                <a:cs typeface="Arial" pitchFamily="34" charset="0"/>
              </a:rPr>
              <a:t> en relación a la sensibilización al lado-A (Iso)?</a:t>
            </a:r>
          </a:p>
          <a:p>
            <a:pPr marL="0" fontAlgn="auto">
              <a:spcAft>
                <a:spcPts val="0"/>
              </a:spcAft>
              <a:buFont typeface="Wingdings" pitchFamily="2" charset="2"/>
              <a:buNone/>
              <a:defRPr/>
            </a:pPr>
            <a:endParaRPr lang="en-US" sz="2000" dirty="0">
              <a:cs typeface="Arial" pitchFamily="34" charset="0"/>
            </a:endParaRPr>
          </a:p>
          <a:p>
            <a:pPr marL="682625" indent="-682625" fontAlgn="auto">
              <a:spcAft>
                <a:spcPts val="0"/>
              </a:spcAft>
              <a:buFont typeface="Wingdings" pitchFamily="2" charset="2"/>
              <a:buAutoNum type="alphaUcPeriod"/>
              <a:defRPr/>
            </a:pPr>
            <a:r>
              <a:rPr lang="en-US" sz="2000" dirty="0" smtClean="0">
                <a:cs typeface="Arial" pitchFamily="34" charset="0"/>
              </a:rPr>
              <a:t>Es el desarrollo de una sensibilidad inusual a la sustancia resultando en una respuesta alérgica a las exposiciones futuras.</a:t>
            </a:r>
          </a:p>
          <a:p>
            <a:pPr marL="682625" indent="-682625" fontAlgn="auto">
              <a:spcAft>
                <a:spcPts val="0"/>
              </a:spcAft>
              <a:buFont typeface="Wingdings" pitchFamily="2" charset="2"/>
              <a:buAutoNum type="alphaUcPeriod"/>
              <a:defRPr/>
            </a:pPr>
            <a:r>
              <a:rPr lang="en-US" sz="2000" dirty="0" smtClean="0">
                <a:cs typeface="Arial" pitchFamily="34" charset="0"/>
              </a:rPr>
              <a:t>La sensibilización puede ocurrir después de la inhalación.</a:t>
            </a:r>
            <a:endParaRPr lang="en-US" sz="2000" b="1" dirty="0">
              <a:cs typeface="Arial" pitchFamily="34" charset="0"/>
            </a:endParaRPr>
          </a:p>
          <a:p>
            <a:pPr marL="682625" indent="-682625" fontAlgn="auto">
              <a:spcAft>
                <a:spcPts val="0"/>
              </a:spcAft>
              <a:buFont typeface="Wingdings" pitchFamily="2" charset="2"/>
              <a:buAutoNum type="alphaUcPeriod"/>
              <a:defRPr/>
            </a:pPr>
            <a:r>
              <a:rPr lang="en-US" sz="2000" dirty="0" smtClean="0">
                <a:cs typeface="Arial" pitchFamily="34" charset="0"/>
              </a:rPr>
              <a:t>La sensibilización puede ocurrir después del contacto con la piel.</a:t>
            </a:r>
          </a:p>
          <a:p>
            <a:pPr marL="682625" indent="-682625" fontAlgn="auto">
              <a:spcAft>
                <a:spcPts val="0"/>
              </a:spcAft>
              <a:buFont typeface="Wingdings" pitchFamily="2" charset="2"/>
              <a:buAutoNum type="alphaUcPeriod"/>
              <a:defRPr/>
            </a:pPr>
            <a:r>
              <a:rPr lang="en-US" sz="2000" dirty="0" err="1" smtClean="0">
                <a:cs typeface="Arial" pitchFamily="34" charset="0"/>
              </a:rPr>
              <a:t>Todas</a:t>
            </a:r>
            <a:r>
              <a:rPr lang="en-US" sz="2000" dirty="0" smtClean="0">
                <a:cs typeface="Arial" pitchFamily="34" charset="0"/>
              </a:rPr>
              <a:t> los anteriores.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3048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5: P2 </a:t>
            </a:r>
            <a:r>
              <a:rPr lang="en-US" sz="2800" dirty="0" err="1" smtClean="0"/>
              <a:t>Revisión</a:t>
            </a:r>
            <a:endParaRPr lang="en-US" sz="2800" dirty="0" smtClean="0"/>
          </a:p>
        </p:txBody>
      </p:sp>
      <p:sp>
        <p:nvSpPr>
          <p:cNvPr id="37892" name="Content Placeholder 2"/>
          <p:cNvSpPr>
            <a:spLocks noGrp="1"/>
          </p:cNvSpPr>
          <p:nvPr>
            <p:ph idx="1"/>
          </p:nvPr>
        </p:nvSpPr>
        <p:spPr/>
        <p:txBody>
          <a:bodyPr>
            <a:normAutofit/>
          </a:bodyPr>
          <a:lstStyle/>
          <a:p>
            <a:pPr marL="0" fontAlgn="auto">
              <a:spcAft>
                <a:spcPts val="0"/>
              </a:spcAft>
              <a:defRPr/>
            </a:pPr>
            <a:r>
              <a:rPr lang="en-US" sz="2000" dirty="0">
                <a:cs typeface="Arial" pitchFamily="34" charset="0"/>
              </a:rPr>
              <a:t>¿Cuál de las declaraciones es </a:t>
            </a:r>
            <a:r>
              <a:rPr lang="en-US" sz="2000" u="sng" dirty="0">
                <a:cs typeface="Arial" pitchFamily="34" charset="0"/>
              </a:rPr>
              <a:t>verdadera</a:t>
            </a:r>
            <a:r>
              <a:rPr lang="en-US" sz="2000" dirty="0">
                <a:cs typeface="Arial" pitchFamily="34" charset="0"/>
              </a:rPr>
              <a:t> en relación a la sensibilización al lado-A (Iso)? </a:t>
            </a:r>
          </a:p>
          <a:p>
            <a:pPr marL="0" fontAlgn="auto">
              <a:spcAft>
                <a:spcPts val="0"/>
              </a:spcAft>
              <a:defRPr/>
            </a:pPr>
            <a:endParaRPr lang="en-US" sz="2000" dirty="0">
              <a:cs typeface="Arial" pitchFamily="34" charset="0"/>
            </a:endParaRPr>
          </a:p>
          <a:p>
            <a:pPr marL="682625" indent="-682625" fontAlgn="auto">
              <a:spcAft>
                <a:spcPts val="0"/>
              </a:spcAft>
              <a:buFont typeface="Wingdings" pitchFamily="2" charset="2"/>
              <a:buAutoNum type="alphaUcPeriod"/>
              <a:defRPr/>
            </a:pPr>
            <a:r>
              <a:rPr lang="en-US" sz="2000" dirty="0">
                <a:solidFill>
                  <a:schemeClr val="bg1">
                    <a:lumMod val="65000"/>
                  </a:schemeClr>
                </a:solidFill>
                <a:cs typeface="Arial" pitchFamily="34" charset="0"/>
              </a:rPr>
              <a:t>Es el desarrollo de una sensibilidad inusual a la sustancia resultando en una respuesta alérgica a las exposiciones futuras.</a:t>
            </a:r>
          </a:p>
          <a:p>
            <a:pPr marL="682625" indent="-682625" fontAlgn="auto">
              <a:spcAft>
                <a:spcPts val="0"/>
              </a:spcAft>
              <a:buFont typeface="Wingdings" pitchFamily="2" charset="2"/>
              <a:buAutoNum type="alphaUcPeriod"/>
              <a:defRPr/>
            </a:pPr>
            <a:r>
              <a:rPr lang="en-US" sz="2000" dirty="0">
                <a:solidFill>
                  <a:schemeClr val="bg1">
                    <a:lumMod val="65000"/>
                  </a:schemeClr>
                </a:solidFill>
                <a:cs typeface="Arial" pitchFamily="34" charset="0"/>
              </a:rPr>
              <a:t>La sensibilización puede ocurrir después de la inhalación.</a:t>
            </a:r>
            <a:endParaRPr lang="en-US" sz="2000" b="1" dirty="0">
              <a:solidFill>
                <a:schemeClr val="bg1">
                  <a:lumMod val="65000"/>
                </a:schemeClr>
              </a:solidFill>
              <a:cs typeface="Arial" pitchFamily="34" charset="0"/>
            </a:endParaRPr>
          </a:p>
          <a:p>
            <a:pPr marL="682625" indent="-682625" fontAlgn="auto">
              <a:spcAft>
                <a:spcPts val="0"/>
              </a:spcAft>
              <a:buFont typeface="Wingdings" pitchFamily="2" charset="2"/>
              <a:buAutoNum type="alphaUcPeriod"/>
              <a:defRPr/>
            </a:pPr>
            <a:r>
              <a:rPr lang="en-US" sz="2000" dirty="0">
                <a:solidFill>
                  <a:schemeClr val="bg1">
                    <a:lumMod val="65000"/>
                  </a:schemeClr>
                </a:solidFill>
                <a:cs typeface="Arial" pitchFamily="34" charset="0"/>
              </a:rPr>
              <a:t>La sensibilización puede ocurrir después del contacto con la piel.</a:t>
            </a:r>
          </a:p>
          <a:p>
            <a:pPr marL="682625" indent="-682625" fontAlgn="auto">
              <a:spcAft>
                <a:spcPts val="0"/>
              </a:spcAft>
              <a:buFont typeface="Wingdings" pitchFamily="2" charset="2"/>
              <a:buAutoNum type="alphaUcPeriod"/>
              <a:defRPr/>
            </a:pPr>
            <a:r>
              <a:rPr lang="en-US" sz="2000" dirty="0" err="1" smtClean="0">
                <a:solidFill>
                  <a:srgbClr val="00B050"/>
                </a:solidFill>
                <a:cs typeface="Arial" pitchFamily="34" charset="0"/>
              </a:rPr>
              <a:t>Todas</a:t>
            </a:r>
            <a:r>
              <a:rPr lang="en-US" sz="2000" dirty="0" smtClean="0">
                <a:solidFill>
                  <a:srgbClr val="00B050"/>
                </a:solidFill>
                <a:cs typeface="Arial" pitchFamily="34" charset="0"/>
              </a:rPr>
              <a:t> </a:t>
            </a:r>
            <a:r>
              <a:rPr lang="en-US" sz="2000" dirty="0" err="1" smtClean="0">
                <a:solidFill>
                  <a:srgbClr val="00B050"/>
                </a:solidFill>
                <a:cs typeface="Arial" pitchFamily="34" charset="0"/>
              </a:rPr>
              <a:t>las</a:t>
            </a:r>
            <a:r>
              <a:rPr lang="en-US" sz="2000" dirty="0" smtClean="0">
                <a:solidFill>
                  <a:srgbClr val="00B050"/>
                </a:solidFill>
                <a:cs typeface="Arial" pitchFamily="34" charset="0"/>
              </a:rPr>
              <a:t> </a:t>
            </a:r>
            <a:r>
              <a:rPr lang="en-US" sz="2000" dirty="0" err="1" smtClean="0">
                <a:solidFill>
                  <a:srgbClr val="00B050"/>
                </a:solidFill>
                <a:cs typeface="Arial" pitchFamily="34" charset="0"/>
              </a:rPr>
              <a:t>anteriores</a:t>
            </a:r>
            <a:r>
              <a:rPr lang="en-US" sz="2000" dirty="0" smtClean="0">
                <a:solidFill>
                  <a:srgbClr val="00B050"/>
                </a:solidFill>
                <a:cs typeface="Arial" pitchFamily="34" charset="0"/>
              </a:rPr>
              <a:t>.</a:t>
            </a:r>
            <a:endParaRPr lang="en-US" sz="2000" dirty="0">
              <a:solidFill>
                <a:srgbClr val="00B050"/>
              </a:solidFill>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a:t>This material was produced under grant number SH-22308-11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Tree>
    <p:extLst>
      <p:ext uri="{BB962C8B-B14F-4D97-AF65-F5344CB8AC3E}">
        <p14:creationId xmlns:p14="http://schemas.microsoft.com/office/powerpoint/2010/main" val="4394454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5: P3 </a:t>
            </a:r>
            <a:r>
              <a:rPr lang="en-US" sz="2800" dirty="0" err="1" smtClean="0"/>
              <a:t>Revisión</a:t>
            </a:r>
            <a:endParaRPr lang="en-US" sz="2800" dirty="0" smtClean="0"/>
          </a:p>
        </p:txBody>
      </p:sp>
      <p:sp>
        <p:nvSpPr>
          <p:cNvPr id="2" name="Content Placeholder 1"/>
          <p:cNvSpPr>
            <a:spLocks noGrp="1"/>
          </p:cNvSpPr>
          <p:nvPr>
            <p:ph idx="1"/>
          </p:nvPr>
        </p:nvSpPr>
        <p:spPr/>
        <p:txBody>
          <a:bodyPr>
            <a:normAutofit/>
          </a:bodyPr>
          <a:lstStyle/>
          <a:p>
            <a:pPr marL="0" indent="0" fontAlgn="auto">
              <a:spcAft>
                <a:spcPts val="0"/>
              </a:spcAft>
              <a:defRPr/>
            </a:pPr>
            <a:r>
              <a:rPr lang="en-US" sz="2000" dirty="0" smtClean="0"/>
              <a:t>La sensibilización respiratoria puede llevar al asma, lo cual puede poner la vida en peligro. ¿Cuál de los siguientes síntomas </a:t>
            </a:r>
            <a:r>
              <a:rPr lang="en-US" sz="2000" u="sng" dirty="0" smtClean="0"/>
              <a:t>no</a:t>
            </a:r>
            <a:r>
              <a:rPr lang="en-US" sz="2000" dirty="0" smtClean="0"/>
              <a:t> es un síntoma típico de una reacción de sensibilización respiratoria?</a:t>
            </a:r>
          </a:p>
          <a:p>
            <a:pPr marL="0" indent="0" fontAlgn="auto">
              <a:spcAft>
                <a:spcPts val="0"/>
              </a:spcAft>
              <a:defRPr/>
            </a:pPr>
            <a:endParaRPr lang="en-US" sz="2000" dirty="0"/>
          </a:p>
          <a:p>
            <a:pPr marL="682625" indent="-682625" fontAlgn="auto">
              <a:spcAft>
                <a:spcPts val="0"/>
              </a:spcAft>
              <a:buFontTx/>
              <a:buAutoNum type="alphaUcPeriod"/>
              <a:defRPr/>
            </a:pPr>
            <a:r>
              <a:rPr lang="en-US" sz="2000" dirty="0" smtClean="0"/>
              <a:t>formación de ampollas en la piel</a:t>
            </a:r>
          </a:p>
          <a:p>
            <a:pPr marL="682625" indent="-682625" fontAlgn="auto">
              <a:spcAft>
                <a:spcPts val="0"/>
              </a:spcAft>
              <a:buFontTx/>
              <a:buAutoNum type="alphaUcPeriod"/>
              <a:defRPr/>
            </a:pPr>
            <a:r>
              <a:rPr lang="en-US" sz="2000" dirty="0" smtClean="0"/>
              <a:t>falta de aliento </a:t>
            </a:r>
            <a:endParaRPr lang="en-US" sz="2000" dirty="0"/>
          </a:p>
          <a:p>
            <a:pPr marL="682625" indent="-682625" fontAlgn="auto">
              <a:spcAft>
                <a:spcPts val="0"/>
              </a:spcAft>
              <a:buFontTx/>
              <a:buAutoNum type="alphaUcPeriod"/>
              <a:defRPr/>
            </a:pPr>
            <a:r>
              <a:rPr lang="en-US" sz="2000" dirty="0" smtClean="0"/>
              <a:t>tos</a:t>
            </a:r>
            <a:endParaRPr lang="en-US" sz="2000" dirty="0"/>
          </a:p>
          <a:p>
            <a:pPr marL="682625" indent="-682625" fontAlgn="auto">
              <a:spcAft>
                <a:spcPts val="0"/>
              </a:spcAft>
              <a:buFontTx/>
              <a:buAutoNum type="alphaUcPeriod"/>
              <a:defRPr/>
            </a:pPr>
            <a:r>
              <a:rPr lang="en-US" sz="2000" dirty="0" smtClean="0"/>
              <a:t>opresión del pecho</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5: P3 </a:t>
            </a:r>
            <a:r>
              <a:rPr lang="en-US" sz="2800" dirty="0" err="1" smtClean="0"/>
              <a:t>Revisión</a:t>
            </a:r>
            <a:endParaRPr lang="en-US" sz="2800" dirty="0" smtClean="0"/>
          </a:p>
        </p:txBody>
      </p:sp>
      <p:sp>
        <p:nvSpPr>
          <p:cNvPr id="2" name="Content Placeholder 1"/>
          <p:cNvSpPr>
            <a:spLocks noGrp="1"/>
          </p:cNvSpPr>
          <p:nvPr>
            <p:ph idx="1"/>
          </p:nvPr>
        </p:nvSpPr>
        <p:spPr/>
        <p:txBody>
          <a:bodyPr>
            <a:normAutofit/>
          </a:bodyPr>
          <a:lstStyle/>
          <a:p>
            <a:pPr indent="0" fontAlgn="auto">
              <a:defRPr/>
            </a:pPr>
            <a:r>
              <a:rPr lang="es-ES_tradnl" sz="2000" dirty="0" smtClean="0"/>
              <a:t>La sensibilización respiratoria puede llevar al asma, lo cual puede poner la vida en peligro. ¿Cuál de los siguientes síntomas </a:t>
            </a:r>
            <a:r>
              <a:rPr lang="es-ES_tradnl" sz="2000" u="sng" dirty="0" smtClean="0"/>
              <a:t>no</a:t>
            </a:r>
            <a:r>
              <a:rPr lang="es-ES_tradnl" sz="2000" dirty="0" smtClean="0"/>
              <a:t> es un síntoma típico de una reacción de sensibilización respiratoria?</a:t>
            </a:r>
          </a:p>
          <a:p>
            <a:pPr marL="0" indent="0" fontAlgn="auto">
              <a:spcAft>
                <a:spcPts val="0"/>
              </a:spcAft>
              <a:defRPr/>
            </a:pPr>
            <a:endParaRPr lang="es-ES_tradnl" sz="2000" dirty="0" smtClean="0"/>
          </a:p>
          <a:p>
            <a:pPr marL="682625" indent="-682625" fontAlgn="auto">
              <a:spcAft>
                <a:spcPts val="0"/>
              </a:spcAft>
              <a:buFontTx/>
              <a:buAutoNum type="alphaUcPeriod"/>
              <a:defRPr/>
            </a:pPr>
            <a:r>
              <a:rPr lang="es-ES_tradnl" sz="2000" dirty="0" smtClean="0">
                <a:solidFill>
                  <a:srgbClr val="00B050"/>
                </a:solidFill>
              </a:rPr>
              <a:t>formación de ampollas en la piel</a:t>
            </a:r>
          </a:p>
          <a:p>
            <a:pPr marL="682625" indent="-682625" fontAlgn="auto">
              <a:spcAft>
                <a:spcPts val="0"/>
              </a:spcAft>
              <a:buFontTx/>
              <a:buAutoNum type="alphaUcPeriod"/>
              <a:defRPr/>
            </a:pPr>
            <a:r>
              <a:rPr lang="es-ES_tradnl" sz="2000" dirty="0" smtClean="0">
                <a:solidFill>
                  <a:schemeClr val="bg1">
                    <a:lumMod val="65000"/>
                  </a:schemeClr>
                </a:solidFill>
              </a:rPr>
              <a:t>falta de aliento</a:t>
            </a:r>
          </a:p>
          <a:p>
            <a:pPr marL="682625" indent="-682625" fontAlgn="auto">
              <a:spcAft>
                <a:spcPts val="0"/>
              </a:spcAft>
              <a:buFontTx/>
              <a:buAutoNum type="alphaUcPeriod"/>
              <a:defRPr/>
            </a:pPr>
            <a:r>
              <a:rPr lang="es-ES_tradnl" sz="2000" dirty="0" smtClean="0">
                <a:solidFill>
                  <a:schemeClr val="bg1">
                    <a:lumMod val="65000"/>
                  </a:schemeClr>
                </a:solidFill>
              </a:rPr>
              <a:t>tos</a:t>
            </a:r>
          </a:p>
          <a:p>
            <a:pPr marL="682625" indent="-682625" fontAlgn="auto">
              <a:spcAft>
                <a:spcPts val="0"/>
              </a:spcAft>
              <a:buFontTx/>
              <a:buAutoNum type="alphaUcPeriod"/>
              <a:defRPr/>
            </a:pPr>
            <a:r>
              <a:rPr lang="es-ES_tradnl" sz="2000" dirty="0" smtClean="0">
                <a:solidFill>
                  <a:schemeClr val="bg1">
                    <a:lumMod val="65000"/>
                  </a:schemeClr>
                </a:solidFill>
              </a:rPr>
              <a:t>opresión del pecho</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457200" y="3810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5: P4 </a:t>
            </a:r>
            <a:r>
              <a:rPr lang="en-US" sz="2800" dirty="0" err="1" smtClean="0"/>
              <a:t>Revisión</a:t>
            </a:r>
            <a:endParaRPr lang="en-US" sz="2800" dirty="0" smtClean="0">
              <a:solidFill>
                <a:srgbClr val="FF0000"/>
              </a:solidFill>
            </a:endParaRPr>
          </a:p>
        </p:txBody>
      </p:sp>
      <p:sp>
        <p:nvSpPr>
          <p:cNvPr id="118787" name="Content Placeholder 2"/>
          <p:cNvSpPr>
            <a:spLocks noGrp="1"/>
          </p:cNvSpPr>
          <p:nvPr>
            <p:ph idx="1"/>
          </p:nvPr>
        </p:nvSpPr>
        <p:spPr/>
        <p:txBody>
          <a:bodyPr>
            <a:normAutofit/>
          </a:bodyPr>
          <a:lstStyle/>
          <a:p>
            <a:pPr marL="0" fontAlgn="auto">
              <a:spcAft>
                <a:spcPts val="0"/>
              </a:spcAft>
              <a:defRPr/>
            </a:pPr>
            <a:r>
              <a:rPr lang="en-US" sz="2000" dirty="0" smtClean="0">
                <a:cs typeface="Arial" pitchFamily="34" charset="0"/>
              </a:rPr>
              <a:t>Si es diagnosticado con </a:t>
            </a:r>
            <a:r>
              <a:rPr lang="en-US" sz="2000" dirty="0" err="1" smtClean="0">
                <a:cs typeface="Arial" pitchFamily="34" charset="0"/>
              </a:rPr>
              <a:t>sensibilización</a:t>
            </a:r>
            <a:r>
              <a:rPr lang="en-US" sz="2000" dirty="0" smtClean="0">
                <a:cs typeface="Arial" pitchFamily="34" charset="0"/>
              </a:rPr>
              <a:t> al lado-A (Iso), comuníquese con su proveedor de cuidados de salud. Se le podría ____________.</a:t>
            </a:r>
          </a:p>
          <a:p>
            <a:pPr marL="0" indent="0" fontAlgn="auto">
              <a:spcAft>
                <a:spcPts val="0"/>
              </a:spcAft>
              <a:defRPr/>
            </a:pPr>
            <a:endParaRPr lang="en-US" sz="2000" dirty="0" smtClean="0">
              <a:cs typeface="Arial" pitchFamily="34" charset="0"/>
            </a:endParaRPr>
          </a:p>
          <a:p>
            <a:pPr marL="682625" indent="-682625" fontAlgn="auto">
              <a:spcAft>
                <a:spcPts val="0"/>
              </a:spcAft>
              <a:buFontTx/>
              <a:buAutoNum type="alphaUcPeriod"/>
              <a:defRPr/>
            </a:pPr>
            <a:r>
              <a:rPr lang="en-US" sz="2000" dirty="0" err="1" smtClean="0">
                <a:cs typeface="Arial" pitchFamily="34" charset="0"/>
              </a:rPr>
              <a:t>indicar</a:t>
            </a:r>
            <a:r>
              <a:rPr lang="en-US" sz="2000" dirty="0" smtClean="0">
                <a:cs typeface="Arial" pitchFamily="34" charset="0"/>
              </a:rPr>
              <a:t> que no trabaje con </a:t>
            </a:r>
            <a:r>
              <a:rPr lang="en-US" sz="2000" dirty="0" err="1" smtClean="0">
                <a:cs typeface="Arial" pitchFamily="34" charset="0"/>
              </a:rPr>
              <a:t>isocianatos</a:t>
            </a:r>
            <a:endParaRPr lang="en-US" sz="2000" dirty="0" smtClean="0">
              <a:cs typeface="Arial" pitchFamily="34" charset="0"/>
            </a:endParaRPr>
          </a:p>
          <a:p>
            <a:pPr marL="682625" indent="-682625" fontAlgn="auto">
              <a:spcAft>
                <a:spcPts val="0"/>
              </a:spcAft>
              <a:buFontTx/>
              <a:buAutoNum type="alphaUcPeriod"/>
              <a:defRPr/>
            </a:pPr>
            <a:r>
              <a:rPr lang="en-US" sz="2000" dirty="0" err="1" smtClean="0">
                <a:cs typeface="Arial" pitchFamily="34" charset="0"/>
              </a:rPr>
              <a:t>pedir</a:t>
            </a:r>
            <a:r>
              <a:rPr lang="en-US" sz="2000" dirty="0" smtClean="0">
                <a:cs typeface="Arial" pitchFamily="34" charset="0"/>
              </a:rPr>
              <a:t> que deje de levantar equipos pesados de rocío de espuma</a:t>
            </a:r>
          </a:p>
          <a:p>
            <a:pPr marL="682625" indent="-682625" fontAlgn="auto">
              <a:spcAft>
                <a:spcPts val="0"/>
              </a:spcAft>
              <a:buAutoNum type="alphaUcPeriod" startAt="3"/>
              <a:defRPr/>
            </a:pPr>
            <a:r>
              <a:rPr lang="en-US" sz="2000" dirty="0" err="1" smtClean="0">
                <a:cs typeface="Arial" pitchFamily="34" charset="0"/>
              </a:rPr>
              <a:t>indicar</a:t>
            </a:r>
            <a:r>
              <a:rPr lang="en-US" sz="2000" dirty="0" smtClean="0">
                <a:cs typeface="Arial" pitchFamily="34" charset="0"/>
              </a:rPr>
              <a:t> que se </a:t>
            </a:r>
            <a:r>
              <a:rPr lang="en-US" sz="2000" dirty="0" err="1" smtClean="0">
                <a:cs typeface="Arial" pitchFamily="34" charset="0"/>
              </a:rPr>
              <a:t>aísle</a:t>
            </a:r>
            <a:r>
              <a:rPr lang="en-US" sz="2000" dirty="0" smtClean="0">
                <a:cs typeface="Arial" pitchFamily="34" charset="0"/>
              </a:rPr>
              <a:t> </a:t>
            </a:r>
            <a:r>
              <a:rPr lang="en-US" sz="2000" dirty="0" err="1" smtClean="0">
                <a:cs typeface="Arial" pitchFamily="34" charset="0"/>
              </a:rPr>
              <a:t>temporalmente</a:t>
            </a:r>
            <a:r>
              <a:rPr lang="en-US" sz="2000" dirty="0" smtClean="0">
                <a:cs typeface="Arial" pitchFamily="34" charset="0"/>
              </a:rPr>
              <a:t> de otras personas hasta que se pase la </a:t>
            </a:r>
            <a:r>
              <a:rPr lang="en-US" sz="2000" dirty="0" err="1" smtClean="0">
                <a:cs typeface="Arial" pitchFamily="34" charset="0"/>
              </a:rPr>
              <a:t>sensibilización</a:t>
            </a:r>
            <a:endParaRPr lang="en-US" sz="2000" dirty="0" smtClean="0">
              <a:cs typeface="Arial" pitchFamily="34" charset="0"/>
            </a:endParaRPr>
          </a:p>
          <a:p>
            <a:pPr marL="682625" indent="-682625" fontAlgn="auto">
              <a:spcAft>
                <a:spcPts val="0"/>
              </a:spcAft>
              <a:buAutoNum type="alphaUcPeriod" startAt="3"/>
              <a:defRPr/>
            </a:pPr>
            <a:r>
              <a:rPr lang="en-US" sz="2000" dirty="0" smtClean="0">
                <a:cs typeface="Arial" pitchFamily="34" charset="0"/>
              </a:rPr>
              <a:t>Ninguno de los anteriores</a:t>
            </a:r>
            <a:endParaRPr lang="en-US" sz="2000" dirty="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381000" y="381000"/>
            <a:ext cx="7162800" cy="1143000"/>
          </a:xfrm>
          <a:noFill/>
        </p:spPr>
        <p:txBody>
          <a:bodyPr vert="horz" wrap="square" lIns="91440" tIns="45720" rIns="91440" bIns="45720" numCol="1" anchor="t" anchorCtr="0" compatLnSpc="1">
            <a:prstTxWarp prst="textNoShape">
              <a:avLst/>
            </a:prstTxWarp>
            <a:normAutofit/>
          </a:bodyPr>
          <a:lstStyle/>
          <a:p>
            <a:r>
              <a:rPr lang="en-US" sz="2800" dirty="0" smtClean="0"/>
              <a:t/>
            </a:r>
            <a:br>
              <a:rPr lang="en-US" sz="2800" dirty="0" smtClean="0"/>
            </a:br>
            <a:r>
              <a:rPr lang="en-US" sz="2800" dirty="0" smtClean="0"/>
              <a:t>Unidad 5: P4 </a:t>
            </a:r>
            <a:r>
              <a:rPr lang="en-US" sz="2800" dirty="0" err="1" smtClean="0"/>
              <a:t>Revisión</a:t>
            </a:r>
            <a:endParaRPr lang="en-US" sz="2800" dirty="0" smtClean="0">
              <a:solidFill>
                <a:srgbClr val="FF0000"/>
              </a:solidFill>
            </a:endParaRPr>
          </a:p>
        </p:txBody>
      </p:sp>
      <p:sp>
        <p:nvSpPr>
          <p:cNvPr id="118787" name="Content Placeholder 2"/>
          <p:cNvSpPr>
            <a:spLocks noGrp="1"/>
          </p:cNvSpPr>
          <p:nvPr>
            <p:ph idx="1"/>
          </p:nvPr>
        </p:nvSpPr>
        <p:spPr/>
        <p:txBody>
          <a:bodyPr>
            <a:normAutofit/>
          </a:bodyPr>
          <a:lstStyle/>
          <a:p>
            <a:pPr marL="0" fontAlgn="auto">
              <a:spcAft>
                <a:spcPts val="0"/>
              </a:spcAft>
              <a:defRPr/>
            </a:pPr>
            <a:r>
              <a:rPr lang="en-US" sz="2000" dirty="0" smtClean="0">
                <a:cs typeface="Arial" pitchFamily="34" charset="0"/>
              </a:rPr>
              <a:t>Si es diagnosticado con </a:t>
            </a:r>
            <a:r>
              <a:rPr lang="en-US" sz="2000" dirty="0" err="1" smtClean="0">
                <a:cs typeface="Arial" pitchFamily="34" charset="0"/>
              </a:rPr>
              <a:t>sensibilización</a:t>
            </a:r>
            <a:r>
              <a:rPr lang="en-US" sz="2000" dirty="0" smtClean="0">
                <a:cs typeface="Arial" pitchFamily="34" charset="0"/>
              </a:rPr>
              <a:t> al lado-A (Iso), comuníquese con su proveedor de cuidados de salud. Se le podría ____________.</a:t>
            </a:r>
          </a:p>
          <a:p>
            <a:pPr marL="0" indent="0" fontAlgn="auto">
              <a:spcAft>
                <a:spcPts val="0"/>
              </a:spcAft>
              <a:defRPr/>
            </a:pPr>
            <a:endParaRPr lang="en-US" sz="2000" dirty="0" smtClean="0">
              <a:cs typeface="Arial" pitchFamily="34" charset="0"/>
            </a:endParaRPr>
          </a:p>
          <a:p>
            <a:pPr marL="682625" indent="-682625" fontAlgn="auto">
              <a:spcAft>
                <a:spcPts val="0"/>
              </a:spcAft>
              <a:buFontTx/>
              <a:buAutoNum type="alphaUcPeriod"/>
              <a:defRPr/>
            </a:pPr>
            <a:r>
              <a:rPr lang="en-US" sz="2000" dirty="0" err="1" smtClean="0">
                <a:solidFill>
                  <a:srgbClr val="00B050"/>
                </a:solidFill>
                <a:cs typeface="Arial" pitchFamily="34" charset="0"/>
              </a:rPr>
              <a:t>indicar</a:t>
            </a:r>
            <a:r>
              <a:rPr lang="en-US" sz="2000" dirty="0" smtClean="0">
                <a:solidFill>
                  <a:srgbClr val="00B050"/>
                </a:solidFill>
                <a:cs typeface="Arial" pitchFamily="34" charset="0"/>
              </a:rPr>
              <a:t> que no trabaje con </a:t>
            </a:r>
            <a:r>
              <a:rPr lang="en-US" sz="2000" dirty="0" err="1" smtClean="0">
                <a:solidFill>
                  <a:srgbClr val="00B050"/>
                </a:solidFill>
                <a:cs typeface="Arial" pitchFamily="34" charset="0"/>
              </a:rPr>
              <a:t>isocianatos</a:t>
            </a:r>
            <a:endParaRPr lang="en-US" sz="2000" dirty="0" smtClean="0">
              <a:solidFill>
                <a:srgbClr val="00B050"/>
              </a:solidFill>
              <a:cs typeface="Arial" pitchFamily="34" charset="0"/>
            </a:endParaRPr>
          </a:p>
          <a:p>
            <a:pPr marL="682625" indent="-682625" fontAlgn="auto">
              <a:spcAft>
                <a:spcPts val="0"/>
              </a:spcAft>
              <a:buFontTx/>
              <a:buAutoNum type="alphaUcPeriod"/>
              <a:defRPr/>
            </a:pPr>
            <a:r>
              <a:rPr lang="en-US" sz="2000" dirty="0" err="1" smtClean="0">
                <a:solidFill>
                  <a:schemeClr val="bg1">
                    <a:lumMod val="65000"/>
                  </a:schemeClr>
                </a:solidFill>
                <a:cs typeface="Arial" pitchFamily="34" charset="0"/>
              </a:rPr>
              <a:t>pedir</a:t>
            </a:r>
            <a:r>
              <a:rPr lang="en-US" sz="2000" dirty="0" smtClean="0">
                <a:solidFill>
                  <a:schemeClr val="bg1">
                    <a:lumMod val="65000"/>
                  </a:schemeClr>
                </a:solidFill>
                <a:cs typeface="Arial" pitchFamily="34" charset="0"/>
              </a:rPr>
              <a:t> que deje de levantar equipos pesados de rocío de espuma</a:t>
            </a:r>
          </a:p>
          <a:p>
            <a:pPr marL="682625" indent="-682625" fontAlgn="auto">
              <a:spcAft>
                <a:spcPts val="0"/>
              </a:spcAft>
              <a:buAutoNum type="alphaUcPeriod" startAt="3"/>
              <a:defRPr/>
            </a:pPr>
            <a:r>
              <a:rPr lang="en-US" sz="2000" dirty="0" err="1" smtClean="0">
                <a:solidFill>
                  <a:schemeClr val="bg1">
                    <a:lumMod val="65000"/>
                  </a:schemeClr>
                </a:solidFill>
                <a:cs typeface="Arial" pitchFamily="34" charset="0"/>
              </a:rPr>
              <a:t>indicar</a:t>
            </a:r>
            <a:r>
              <a:rPr lang="en-US" sz="2000" dirty="0" smtClean="0">
                <a:solidFill>
                  <a:schemeClr val="bg1">
                    <a:lumMod val="65000"/>
                  </a:schemeClr>
                </a:solidFill>
                <a:cs typeface="Arial" pitchFamily="34" charset="0"/>
              </a:rPr>
              <a:t> que se aísle temporariamente de otras personas hasta que se pase la </a:t>
            </a:r>
            <a:r>
              <a:rPr lang="en-US" sz="2000" dirty="0" err="1" smtClean="0">
                <a:solidFill>
                  <a:schemeClr val="bg1">
                    <a:lumMod val="65000"/>
                  </a:schemeClr>
                </a:solidFill>
                <a:cs typeface="Arial" pitchFamily="34" charset="0"/>
              </a:rPr>
              <a:t>sensibilización</a:t>
            </a:r>
            <a:endParaRPr lang="en-US" sz="2000" dirty="0" smtClean="0">
              <a:solidFill>
                <a:schemeClr val="bg1">
                  <a:lumMod val="65000"/>
                </a:schemeClr>
              </a:solidFill>
              <a:cs typeface="Arial" pitchFamily="34" charset="0"/>
            </a:endParaRPr>
          </a:p>
          <a:p>
            <a:pPr marL="682625" indent="-682625" fontAlgn="auto">
              <a:spcAft>
                <a:spcPts val="0"/>
              </a:spcAft>
              <a:buAutoNum type="alphaUcPeriod" startAt="3"/>
              <a:defRPr/>
            </a:pPr>
            <a:r>
              <a:rPr lang="en-US" sz="2000" dirty="0" smtClean="0">
                <a:solidFill>
                  <a:schemeClr val="bg1">
                    <a:lumMod val="65000"/>
                  </a:schemeClr>
                </a:solidFill>
                <a:cs typeface="Arial" pitchFamily="34" charset="0"/>
              </a:rPr>
              <a:t>Ninguno de los anteriores</a:t>
            </a:r>
            <a:endParaRPr lang="en-US" sz="2000" dirty="0">
              <a:solidFill>
                <a:schemeClr val="bg1">
                  <a:lumMod val="65000"/>
                </a:schemeClr>
              </a:solidFill>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685800"/>
            <a:ext cx="7162800" cy="1143000"/>
          </a:xfrm>
        </p:spPr>
        <p:txBody>
          <a:bodyPr vert="horz" wrap="square" lIns="91599" tIns="45048" rIns="91599" bIns="45048" numCol="1" anchor="t" compatLnSpc="1">
            <a:prstTxWarp prst="textNoShape">
              <a:avLst/>
            </a:prstTxWarp>
          </a:bodyPr>
          <a:lstStyle/>
          <a:p>
            <a:pPr defTabSz="966788" eaLnBrk="1" hangingPunct="1">
              <a:defRPr/>
            </a:pPr>
            <a:r>
              <a:rPr lang="en-US" dirty="0" smtClean="0">
                <a:solidFill>
                  <a:srgbClr val="093678"/>
                </a:solidFill>
              </a:rPr>
              <a:t>Unidad 5  </a:t>
            </a:r>
            <a:r>
              <a:rPr lang="en-US" dirty="0" err="1" smtClean="0">
                <a:solidFill>
                  <a:srgbClr val="093678"/>
                </a:solidFill>
              </a:rPr>
              <a:t>Completada</a:t>
            </a:r>
            <a:endParaRPr lang="en-US" dirty="0" smtClean="0">
              <a:solidFill>
                <a:srgbClr val="093678"/>
              </a:solidFill>
            </a:endParaRPr>
          </a:p>
        </p:txBody>
      </p:sp>
      <p:sp>
        <p:nvSpPr>
          <p:cNvPr id="37893" name="TextBox 4"/>
          <p:cNvSpPr txBox="1">
            <a:spLocks noChangeArrowheads="1"/>
          </p:cNvSpPr>
          <p:nvPr/>
        </p:nvSpPr>
        <p:spPr bwMode="auto">
          <a:xfrm>
            <a:off x="4495800" y="3200400"/>
            <a:ext cx="3879850" cy="461963"/>
          </a:xfrm>
          <a:prstGeom prst="rect">
            <a:avLst/>
          </a:prstGeom>
          <a:noFill/>
          <a:ln w="9525">
            <a:noFill/>
            <a:miter lim="800000"/>
            <a:headEnd/>
            <a:tailEnd/>
          </a:ln>
        </p:spPr>
        <p:txBody>
          <a:bodyPr wrap="square">
            <a:spAutoFit/>
          </a:bodyPr>
          <a:lstStyle/>
          <a:p>
            <a:pPr>
              <a:buFont typeface="Wingdings" pitchFamily="2" charset="2"/>
              <a:buChar char="Ø"/>
            </a:pPr>
            <a:r>
              <a:rPr lang="en-US" sz="2400" dirty="0" smtClean="0">
                <a:solidFill>
                  <a:srgbClr val="093678"/>
                </a:solidFill>
                <a:latin typeface="Trebuchet MS" pitchFamily="34" charset="0"/>
              </a:rPr>
              <a:t> Continuar </a:t>
            </a:r>
            <a:r>
              <a:rPr lang="en-US" sz="2400" dirty="0">
                <a:solidFill>
                  <a:srgbClr val="093678"/>
                </a:solidFill>
                <a:latin typeface="Trebuchet MS" pitchFamily="34" charset="0"/>
              </a:rPr>
              <a:t>a la Unidad </a:t>
            </a:r>
            <a:r>
              <a:rPr lang="en-US" sz="2400" dirty="0" smtClean="0">
                <a:solidFill>
                  <a:srgbClr val="093678"/>
                </a:solidFill>
                <a:latin typeface="Trebuchet MS" pitchFamily="34" charset="0"/>
              </a:rPr>
              <a:t>6</a:t>
            </a:r>
            <a:endParaRPr lang="en-US" sz="2400" dirty="0">
              <a:solidFill>
                <a:srgbClr val="093678"/>
              </a:solidFill>
              <a:latin typeface="Trebuchet MS" pitchFamily="34" charset="0"/>
            </a:endParaRPr>
          </a:p>
        </p:txBody>
      </p:sp>
      <p:sp>
        <p:nvSpPr>
          <p:cNvPr id="37894" name="TextBox 5"/>
          <p:cNvSpPr txBox="1">
            <a:spLocks noChangeArrowheads="1"/>
          </p:cNvSpPr>
          <p:nvPr/>
        </p:nvSpPr>
        <p:spPr bwMode="auto">
          <a:xfrm>
            <a:off x="4495800" y="3886200"/>
            <a:ext cx="4287837" cy="461963"/>
          </a:xfrm>
          <a:prstGeom prst="rect">
            <a:avLst/>
          </a:prstGeom>
          <a:noFill/>
          <a:ln w="9525">
            <a:noFill/>
            <a:miter lim="800000"/>
            <a:headEnd/>
            <a:tailEnd/>
          </a:ln>
        </p:spPr>
        <p:txBody>
          <a:bodyPr wrap="square">
            <a:spAutoFit/>
          </a:bodyPr>
          <a:lstStyle/>
          <a:p>
            <a:pPr>
              <a:buFont typeface="Wingdings" pitchFamily="2" charset="2"/>
              <a:buChar char="Ø"/>
            </a:pPr>
            <a:r>
              <a:rPr lang="en-US" sz="2400" dirty="0" smtClean="0">
                <a:solidFill>
                  <a:srgbClr val="093678"/>
                </a:solidFill>
                <a:latin typeface="Trebuchet MS" pitchFamily="34" charset="0"/>
              </a:rPr>
              <a:t> Volver </a:t>
            </a:r>
            <a:r>
              <a:rPr lang="en-US" sz="2400" dirty="0">
                <a:solidFill>
                  <a:srgbClr val="093678"/>
                </a:solidFill>
                <a:latin typeface="Trebuchet MS" pitchFamily="34" charset="0"/>
              </a:rPr>
              <a:t>al Menú Principal</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609600"/>
            <a:ext cx="7162800" cy="1143000"/>
          </a:xfrm>
        </p:spPr>
        <p:txBody>
          <a:bodyPr vert="horz" wrap="square" lIns="91440" tIns="45720" rIns="91440" bIns="45720" numCol="1" anchor="t" compatLnSpc="1">
            <a:prstTxWarp prst="textNoShape">
              <a:avLst/>
            </a:prstTxWarp>
          </a:bodyPr>
          <a:lstStyle/>
          <a:p>
            <a:pPr eaLnBrk="1" hangingPunct="1">
              <a:defRPr/>
            </a:pPr>
            <a:r>
              <a:rPr lang="en-US" dirty="0" smtClean="0"/>
              <a:t>Bienvenido a la Unidad 5</a:t>
            </a:r>
          </a:p>
        </p:txBody>
      </p:sp>
      <p:sp>
        <p:nvSpPr>
          <p:cNvPr id="4" name="TextBox 4"/>
          <p:cNvSpPr txBox="1">
            <a:spLocks noGrp="1" noChangeArrowheads="1"/>
          </p:cNvSpPr>
          <p:nvPr>
            <p:ph idx="1"/>
          </p:nvPr>
        </p:nvSpPr>
        <p:spPr>
          <a:xfrm>
            <a:off x="457200" y="1676400"/>
            <a:ext cx="8229600" cy="2031325"/>
          </a:xfrm>
        </p:spPr>
        <p:txBody>
          <a:bodyPr>
            <a:spAutoFit/>
          </a:bodyPr>
          <a:lstStyle/>
          <a:p>
            <a:pPr eaLnBrk="1" fontAlgn="auto" hangingPunct="1">
              <a:defRPr/>
            </a:pPr>
            <a:r>
              <a:rPr lang="en-US" sz="2400" dirty="0">
                <a:solidFill>
                  <a:srgbClr val="093678"/>
                </a:solidFill>
                <a:cs typeface="Arial" pitchFamily="34" charset="0"/>
              </a:rPr>
              <a:t>En esta unidad, usted aprenderá acerca de:</a:t>
            </a:r>
          </a:p>
          <a:p>
            <a:pPr marL="342900" eaLnBrk="1" fontAlgn="auto" hangingPunct="1">
              <a:buFont typeface="Arial" pitchFamily="34" charset="0"/>
              <a:buChar char="•"/>
              <a:defRPr/>
            </a:pPr>
            <a:r>
              <a:rPr lang="en-US" sz="2400" dirty="0">
                <a:solidFill>
                  <a:srgbClr val="093678"/>
                </a:solidFill>
                <a:cs typeface="Arial" pitchFamily="34" charset="0"/>
              </a:rPr>
              <a:t>Efectos posibles de la exposición al lado-A (Iso) de los ojos, la piel y el sistema respiratorio</a:t>
            </a:r>
          </a:p>
          <a:p>
            <a:pPr marL="342900" eaLnBrk="1" fontAlgn="auto" hangingPunct="1">
              <a:buFont typeface="Arial" pitchFamily="34" charset="0"/>
              <a:buChar char="•"/>
              <a:defRPr/>
            </a:pPr>
            <a:r>
              <a:rPr lang="en-US" sz="2400" dirty="0">
                <a:solidFill>
                  <a:srgbClr val="093678"/>
                </a:solidFill>
                <a:cs typeface="Arial" pitchFamily="34" charset="0"/>
              </a:rPr>
              <a:t>Sensibilización al lado-A (Iso)</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04800" y="609600"/>
            <a:ext cx="8686800" cy="990600"/>
          </a:xfrm>
        </p:spPr>
        <p:txBody>
          <a:bodyPr vert="horz" wrap="square" lIns="91599" tIns="45048" rIns="91599" bIns="45048" numCol="1" anchor="t" compatLnSpc="1">
            <a:prstTxWarp prst="textNoShape">
              <a:avLst/>
            </a:prstTxWarp>
            <a:normAutofit fontScale="90000"/>
          </a:bodyPr>
          <a:lstStyle/>
          <a:p>
            <a:pPr defTabSz="966788" eaLnBrk="1" hangingPunct="1">
              <a:lnSpc>
                <a:spcPct val="105000"/>
              </a:lnSpc>
              <a:defRPr/>
            </a:pPr>
            <a:r>
              <a:rPr lang="en-US" dirty="0" smtClean="0">
                <a:solidFill>
                  <a:srgbClr val="093678"/>
                </a:solidFill>
              </a:rPr>
              <a:t>Efectos de la </a:t>
            </a:r>
            <a:r>
              <a:rPr lang="en-US" dirty="0" err="1" smtClean="0">
                <a:solidFill>
                  <a:srgbClr val="093678"/>
                </a:solidFill>
              </a:rPr>
              <a:t>exposición</a:t>
            </a:r>
            <a:r>
              <a:rPr lang="en-US" dirty="0" smtClean="0">
                <a:solidFill>
                  <a:srgbClr val="093678"/>
                </a:solidFill>
              </a:rPr>
              <a:t> al lado-A (Iso) - Ojos</a:t>
            </a:r>
          </a:p>
        </p:txBody>
      </p:sp>
      <p:sp>
        <p:nvSpPr>
          <p:cNvPr id="26627" name="Rectangle 3"/>
          <p:cNvSpPr>
            <a:spLocks noGrp="1" noChangeArrowheads="1"/>
          </p:cNvSpPr>
          <p:nvPr>
            <p:ph idx="1"/>
          </p:nvPr>
        </p:nvSpPr>
        <p:spPr>
          <a:xfrm>
            <a:off x="533400" y="1676400"/>
            <a:ext cx="8229600" cy="4343400"/>
          </a:xfrm>
        </p:spPr>
        <p:txBody>
          <a:bodyPr lIns="91599" tIns="45048" rIns="91599" bIns="45048">
            <a:normAutofit/>
          </a:bodyPr>
          <a:lstStyle/>
          <a:p>
            <a:pPr indent="0" defTabSz="966788" eaLnBrk="1" fontAlgn="auto" hangingPunct="1">
              <a:spcBef>
                <a:spcPts val="600"/>
              </a:spcBef>
              <a:spcAft>
                <a:spcPts val="600"/>
              </a:spcAft>
              <a:defRPr/>
            </a:pPr>
            <a:r>
              <a:rPr lang="en-US" sz="2400" dirty="0" smtClean="0">
                <a:solidFill>
                  <a:srgbClr val="093678"/>
                </a:solidFill>
                <a:cs typeface="Arial" pitchFamily="34" charset="0"/>
              </a:rPr>
              <a:t>Posibles efectos de irritación ocular por el lado-A (Iso) incluyen:</a:t>
            </a:r>
          </a:p>
          <a:p>
            <a:pPr marL="228600" indent="-228600" defTabSz="966788" eaLnBrk="1" fontAlgn="auto" hangingPunct="1">
              <a:spcBef>
                <a:spcPts val="600"/>
              </a:spcBef>
              <a:spcAft>
                <a:spcPts val="600"/>
              </a:spcAft>
              <a:buFont typeface="Arial" pitchFamily="34" charset="0"/>
              <a:buChar char="•"/>
              <a:defRPr/>
            </a:pPr>
            <a:r>
              <a:rPr lang="en-US" sz="2400" dirty="0" smtClean="0">
                <a:solidFill>
                  <a:srgbClr val="093678"/>
                </a:solidFill>
                <a:cs typeface="Arial" pitchFamily="34" charset="0"/>
              </a:rPr>
              <a:t>Lagrimeo</a:t>
            </a:r>
            <a:endParaRPr lang="en-US" sz="2400" dirty="0">
              <a:solidFill>
                <a:srgbClr val="093678"/>
              </a:solidFill>
              <a:cs typeface="Arial" pitchFamily="34" charset="0"/>
            </a:endParaRPr>
          </a:p>
          <a:p>
            <a:pPr marL="228600" indent="-228600" defTabSz="966788" eaLnBrk="1" fontAlgn="auto" hangingPunct="1">
              <a:spcBef>
                <a:spcPts val="600"/>
              </a:spcBef>
              <a:spcAft>
                <a:spcPts val="600"/>
              </a:spcAft>
              <a:buFont typeface="Arial" pitchFamily="34" charset="0"/>
              <a:buChar char="•"/>
              <a:defRPr/>
            </a:pPr>
            <a:r>
              <a:rPr lang="en-US" sz="2400" dirty="0" smtClean="0">
                <a:solidFill>
                  <a:srgbClr val="093678"/>
                </a:solidFill>
                <a:cs typeface="Arial" pitchFamily="34" charset="0"/>
              </a:rPr>
              <a:t>Enrojecimiento</a:t>
            </a:r>
            <a:endParaRPr lang="en-US" sz="2400" dirty="0">
              <a:solidFill>
                <a:srgbClr val="093678"/>
              </a:solidFill>
              <a:cs typeface="Arial" pitchFamily="34" charset="0"/>
            </a:endParaRPr>
          </a:p>
          <a:p>
            <a:pPr marL="228600" indent="-228600" defTabSz="966788" eaLnBrk="1" fontAlgn="auto" hangingPunct="1">
              <a:spcBef>
                <a:spcPts val="600"/>
              </a:spcBef>
              <a:spcAft>
                <a:spcPts val="600"/>
              </a:spcAft>
              <a:buFont typeface="Arial" pitchFamily="34" charset="0"/>
              <a:buChar char="•"/>
              <a:defRPr/>
            </a:pPr>
            <a:r>
              <a:rPr lang="en-US" sz="2400" dirty="0" smtClean="0">
                <a:solidFill>
                  <a:srgbClr val="093678"/>
                </a:solidFill>
                <a:cs typeface="Arial" pitchFamily="34" charset="0"/>
              </a:rPr>
              <a:t>Hinchazón</a:t>
            </a:r>
            <a:endParaRPr lang="en-US" sz="2400" dirty="0">
              <a:solidFill>
                <a:srgbClr val="093678"/>
              </a:solidFill>
              <a:cs typeface="Arial" pitchFamily="34" charset="0"/>
            </a:endParaRPr>
          </a:p>
          <a:p>
            <a:pPr marL="228600" indent="-228600" defTabSz="966788" eaLnBrk="1" fontAlgn="auto" hangingPunct="1">
              <a:spcBef>
                <a:spcPts val="600"/>
              </a:spcBef>
              <a:spcAft>
                <a:spcPts val="600"/>
              </a:spcAft>
              <a:buFont typeface="Arial" pitchFamily="34" charset="0"/>
              <a:buChar char="•"/>
              <a:defRPr/>
            </a:pPr>
            <a:r>
              <a:rPr lang="en-US" sz="2400" dirty="0" smtClean="0">
                <a:solidFill>
                  <a:srgbClr val="093678"/>
                </a:solidFill>
                <a:cs typeface="Arial" pitchFamily="34" charset="0"/>
              </a:rPr>
              <a:t>Quemazón</a:t>
            </a:r>
            <a:endParaRPr lang="en-US" sz="2400" dirty="0">
              <a:solidFill>
                <a:srgbClr val="093678"/>
              </a:solidFill>
              <a:cs typeface="Arial" pitchFamily="34" charset="0"/>
            </a:endParaRPr>
          </a:p>
          <a:p>
            <a:pPr marL="228600" indent="-228600" defTabSz="966788" eaLnBrk="1" fontAlgn="auto" hangingPunct="1">
              <a:spcBef>
                <a:spcPts val="600"/>
              </a:spcBef>
              <a:spcAft>
                <a:spcPts val="600"/>
              </a:spcAft>
              <a:buFont typeface="Arial" pitchFamily="34" charset="0"/>
              <a:buChar char="•"/>
              <a:defRPr/>
            </a:pPr>
            <a:r>
              <a:rPr lang="en-US" sz="2400" dirty="0" smtClean="0">
                <a:solidFill>
                  <a:srgbClr val="093678"/>
                </a:solidFill>
                <a:cs typeface="Arial" pitchFamily="34" charset="0"/>
              </a:rPr>
              <a:t>Escozor</a:t>
            </a:r>
            <a:endParaRPr lang="en-US" sz="2400" dirty="0">
              <a:solidFill>
                <a:srgbClr val="093678"/>
              </a:solidFill>
              <a:cs typeface="Arial" pitchFamily="34" charset="0"/>
            </a:endParaRPr>
          </a:p>
          <a:p>
            <a:pPr marL="228600" indent="-228600" defTabSz="966788" eaLnBrk="1" fontAlgn="auto" hangingPunct="1">
              <a:spcBef>
                <a:spcPts val="600"/>
              </a:spcBef>
              <a:spcAft>
                <a:spcPts val="600"/>
              </a:spcAft>
              <a:buFont typeface="Arial" pitchFamily="34" charset="0"/>
              <a:buChar char="•"/>
              <a:defRPr/>
            </a:pPr>
            <a:r>
              <a:rPr lang="en-US" sz="2400" dirty="0" smtClean="0">
                <a:solidFill>
                  <a:srgbClr val="093678"/>
                </a:solidFill>
                <a:cs typeface="Arial" pitchFamily="34" charset="0"/>
              </a:rPr>
              <a:t>Posible </a:t>
            </a:r>
            <a:r>
              <a:rPr lang="en-US" sz="2400" dirty="0" err="1" smtClean="0">
                <a:solidFill>
                  <a:srgbClr val="093678"/>
                </a:solidFill>
                <a:cs typeface="Arial" pitchFamily="34" charset="0"/>
              </a:rPr>
              <a:t>daño</a:t>
            </a:r>
            <a:r>
              <a:rPr lang="en-US" sz="2400" dirty="0" smtClean="0">
                <a:solidFill>
                  <a:srgbClr val="093678"/>
                </a:solidFill>
                <a:cs typeface="Arial" pitchFamily="34" charset="0"/>
              </a:rPr>
              <a:t> temporal a la córnea</a:t>
            </a:r>
          </a:p>
        </p:txBody>
      </p:sp>
      <p:pic>
        <p:nvPicPr>
          <p:cNvPr id="98306" name="Picture 2" descr="C:\Users\vkm\AppData\Local\Microsoft\Windows\Temporary Internet Files\Content.IE5\FAZ931R7\MPj04285880000[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19600" y="2311504"/>
            <a:ext cx="3200400" cy="2135766"/>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81000" y="609600"/>
            <a:ext cx="8534400" cy="990600"/>
          </a:xfrm>
        </p:spPr>
        <p:txBody>
          <a:bodyPr vert="horz" wrap="square" lIns="91599" tIns="45048" rIns="91599" bIns="45048" numCol="1" anchor="t" compatLnSpc="1">
            <a:prstTxWarp prst="textNoShape">
              <a:avLst/>
            </a:prstTxWarp>
            <a:normAutofit fontScale="90000"/>
          </a:bodyPr>
          <a:lstStyle/>
          <a:p>
            <a:pPr defTabSz="966788" eaLnBrk="1" hangingPunct="1">
              <a:lnSpc>
                <a:spcPct val="105000"/>
              </a:lnSpc>
              <a:defRPr/>
            </a:pPr>
            <a:r>
              <a:rPr lang="en-US" dirty="0" smtClean="0">
                <a:solidFill>
                  <a:srgbClr val="093678"/>
                </a:solidFill>
              </a:rPr>
              <a:t>Efectos de la Exposición al </a:t>
            </a:r>
            <a:r>
              <a:rPr lang="en-US" dirty="0" err="1" smtClean="0">
                <a:solidFill>
                  <a:srgbClr val="093678"/>
                </a:solidFill>
              </a:rPr>
              <a:t>lado</a:t>
            </a:r>
            <a:r>
              <a:rPr lang="en-US" dirty="0" smtClean="0">
                <a:solidFill>
                  <a:srgbClr val="093678"/>
                </a:solidFill>
              </a:rPr>
              <a:t>-A (</a:t>
            </a:r>
            <a:r>
              <a:rPr lang="en-US" dirty="0" err="1" smtClean="0">
                <a:solidFill>
                  <a:srgbClr val="093678"/>
                </a:solidFill>
              </a:rPr>
              <a:t>Iso</a:t>
            </a:r>
            <a:r>
              <a:rPr lang="en-US" dirty="0" smtClean="0">
                <a:solidFill>
                  <a:srgbClr val="093678"/>
                </a:solidFill>
              </a:rPr>
              <a:t>) - </a:t>
            </a:r>
            <a:r>
              <a:rPr lang="en-US" dirty="0" err="1" smtClean="0">
                <a:solidFill>
                  <a:srgbClr val="093678"/>
                </a:solidFill>
              </a:rPr>
              <a:t>Piel</a:t>
            </a:r>
            <a:endParaRPr lang="en-US" dirty="0" smtClean="0">
              <a:solidFill>
                <a:srgbClr val="093678"/>
              </a:solidFill>
            </a:endParaRPr>
          </a:p>
        </p:txBody>
      </p:sp>
      <p:sp>
        <p:nvSpPr>
          <p:cNvPr id="4" name="Rectangle 3"/>
          <p:cNvSpPr txBox="1">
            <a:spLocks noChangeArrowheads="1"/>
          </p:cNvSpPr>
          <p:nvPr/>
        </p:nvSpPr>
        <p:spPr bwMode="auto">
          <a:xfrm>
            <a:off x="935038" y="2667000"/>
            <a:ext cx="3394075" cy="4583113"/>
          </a:xfrm>
          <a:prstGeom prst="rect">
            <a:avLst/>
          </a:prstGeom>
          <a:noFill/>
          <a:ln w="9525">
            <a:noFill/>
            <a:miter lim="800000"/>
            <a:headEnd/>
            <a:tailEnd/>
          </a:ln>
        </p:spPr>
        <p:txBody>
          <a:bodyPr lIns="91599" tIns="45048" rIns="91599" bIns="45048"/>
          <a:lstStyle/>
          <a:p>
            <a:pPr marL="361950" indent="-361950" defTabSz="966788">
              <a:spcBef>
                <a:spcPct val="80000"/>
              </a:spcBef>
              <a:buFontTx/>
              <a:buChar char="-"/>
              <a:tabLst>
                <a:tab pos="574675" algn="l"/>
                <a:tab pos="952500" algn="l"/>
                <a:tab pos="1330325" algn="l"/>
                <a:tab pos="1709738" algn="l"/>
              </a:tabLst>
              <a:defRPr/>
            </a:pPr>
            <a:endParaRPr lang="en-US" sz="3200" kern="0" dirty="0">
              <a:latin typeface="+mn-lt"/>
              <a:cs typeface="+mn-cs"/>
            </a:endParaRPr>
          </a:p>
        </p:txBody>
      </p:sp>
      <p:pic>
        <p:nvPicPr>
          <p:cNvPr id="7" name="Picture 6" descr="101_0258.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572000" y="2697480"/>
            <a:ext cx="4191000" cy="2794000"/>
          </a:xfrm>
          <a:prstGeom prst="rect">
            <a:avLst/>
          </a:prstGeom>
          <a:ln>
            <a:noFill/>
          </a:ln>
          <a:effectLst>
            <a:outerShdw blurRad="292100" dist="139700" dir="2700000" algn="tl" rotWithShape="0">
              <a:srgbClr val="333333">
                <a:alpha val="65000"/>
              </a:srgbClr>
            </a:outerShdw>
          </a:effectLst>
        </p:spPr>
      </p:pic>
      <p:sp>
        <p:nvSpPr>
          <p:cNvPr id="6" name="Rectangle 3"/>
          <p:cNvSpPr txBox="1">
            <a:spLocks noChangeArrowheads="1"/>
          </p:cNvSpPr>
          <p:nvPr/>
        </p:nvSpPr>
        <p:spPr bwMode="auto">
          <a:xfrm>
            <a:off x="381000" y="1600199"/>
            <a:ext cx="7467600" cy="3763963"/>
          </a:xfrm>
          <a:prstGeom prst="rect">
            <a:avLst/>
          </a:prstGeom>
          <a:noFill/>
          <a:ln w="9525">
            <a:noFill/>
            <a:miter lim="800000"/>
            <a:headEnd/>
            <a:tailEnd/>
          </a:ln>
        </p:spPr>
        <p:txBody>
          <a:bodyPr lIns="91599" tIns="45048" rIns="91599" bIns="45048"/>
          <a:lstStyle/>
          <a:p>
            <a:pPr defTabSz="966788">
              <a:spcBef>
                <a:spcPts val="600"/>
              </a:spcBef>
              <a:spcAft>
                <a:spcPts val="600"/>
              </a:spcAft>
              <a:defRPr/>
            </a:pPr>
            <a:r>
              <a:rPr lang="en-US" sz="2400" b="1" kern="0" dirty="0">
                <a:solidFill>
                  <a:srgbClr val="093678"/>
                </a:solidFill>
                <a:latin typeface="Trebuchet MS" pitchFamily="34" charset="0"/>
                <a:cs typeface="Arial" pitchFamily="34" charset="0"/>
              </a:rPr>
              <a:t>Posibles efectos de irritación de la piel debido a la exposición al lado-A incluyen:</a:t>
            </a:r>
          </a:p>
          <a:p>
            <a:pPr marL="228600" indent="-228600" defTabSz="966788">
              <a:spcBef>
                <a:spcPts val="600"/>
              </a:spcBef>
              <a:spcAft>
                <a:spcPts val="600"/>
              </a:spcAft>
              <a:buFont typeface="Arial" pitchFamily="34" charset="0"/>
              <a:buChar char="•"/>
              <a:defRPr/>
            </a:pPr>
            <a:r>
              <a:rPr lang="en-US" sz="2400" b="1" kern="0" dirty="0" smtClean="0">
                <a:solidFill>
                  <a:srgbClr val="093678"/>
                </a:solidFill>
                <a:latin typeface="Trebuchet MS" pitchFamily="34" charset="0"/>
                <a:cs typeface="Arial" pitchFamily="34" charset="0"/>
              </a:rPr>
              <a:t>Decoloración</a:t>
            </a:r>
            <a:r>
              <a:rPr lang="en-US" sz="2400" b="1" kern="0" dirty="0">
                <a:solidFill>
                  <a:srgbClr val="093678"/>
                </a:solidFill>
                <a:latin typeface="Trebuchet MS" pitchFamily="34" charset="0"/>
                <a:cs typeface="Arial" pitchFamily="34" charset="0"/>
              </a:rPr>
              <a:t> de la</a:t>
            </a:r>
            <a:r>
              <a:rPr lang="en-US" sz="2400" b="1" kern="0" dirty="0" smtClean="0">
                <a:solidFill>
                  <a:srgbClr val="093678"/>
                </a:solidFill>
                <a:latin typeface="Trebuchet MS" pitchFamily="34" charset="0"/>
                <a:cs typeface="Arial" pitchFamily="34" charset="0"/>
              </a:rPr>
              <a:t> </a:t>
            </a:r>
            <a:r>
              <a:rPr lang="en-US" sz="2400" b="1" kern="0" dirty="0" err="1" smtClean="0">
                <a:solidFill>
                  <a:srgbClr val="093678"/>
                </a:solidFill>
                <a:latin typeface="Trebuchet MS" pitchFamily="34" charset="0"/>
                <a:cs typeface="Arial" pitchFamily="34" charset="0"/>
              </a:rPr>
              <a:t>piel</a:t>
            </a:r>
            <a:endParaRPr lang="en-US" sz="2400" b="1" kern="0" dirty="0">
              <a:solidFill>
                <a:srgbClr val="093678"/>
              </a:solidFill>
              <a:latin typeface="Trebuchet MS" pitchFamily="34" charset="0"/>
              <a:cs typeface="Arial" pitchFamily="34" charset="0"/>
            </a:endParaRPr>
          </a:p>
          <a:p>
            <a:pPr marL="228600" indent="-228600" defTabSz="966788">
              <a:spcBef>
                <a:spcPts val="600"/>
              </a:spcBef>
              <a:spcAft>
                <a:spcPts val="600"/>
              </a:spcAft>
              <a:buFont typeface="Arial" pitchFamily="34" charset="0"/>
              <a:buChar char="•"/>
              <a:defRPr/>
            </a:pPr>
            <a:r>
              <a:rPr lang="en-US" sz="2400" b="1" kern="0" dirty="0" smtClean="0">
                <a:solidFill>
                  <a:srgbClr val="093678"/>
                </a:solidFill>
                <a:latin typeface="Trebuchet MS" pitchFamily="34" charset="0"/>
                <a:cs typeface="Arial" pitchFamily="34" charset="0"/>
              </a:rPr>
              <a:t>Picazón</a:t>
            </a:r>
            <a:endParaRPr lang="en-US" sz="2400" b="1" kern="0" dirty="0">
              <a:solidFill>
                <a:srgbClr val="093678"/>
              </a:solidFill>
              <a:latin typeface="Trebuchet MS" pitchFamily="34" charset="0"/>
              <a:cs typeface="Arial" pitchFamily="34" charset="0"/>
            </a:endParaRPr>
          </a:p>
          <a:p>
            <a:pPr marL="228600" indent="-228600" defTabSz="966788">
              <a:spcBef>
                <a:spcPts val="600"/>
              </a:spcBef>
              <a:spcAft>
                <a:spcPts val="600"/>
              </a:spcAft>
              <a:buFont typeface="Arial" pitchFamily="34" charset="0"/>
              <a:buChar char="•"/>
              <a:defRPr/>
            </a:pPr>
            <a:r>
              <a:rPr lang="en-US" sz="2400" b="1" kern="0" dirty="0" smtClean="0">
                <a:solidFill>
                  <a:srgbClr val="093678"/>
                </a:solidFill>
                <a:latin typeface="Trebuchet MS" pitchFamily="34" charset="0"/>
                <a:cs typeface="Arial" pitchFamily="34" charset="0"/>
              </a:rPr>
              <a:t>Hinchazón</a:t>
            </a:r>
            <a:endParaRPr lang="en-US" sz="2400" b="1" kern="0" dirty="0">
              <a:solidFill>
                <a:srgbClr val="093678"/>
              </a:solidFill>
              <a:latin typeface="Trebuchet MS" pitchFamily="34" charset="0"/>
              <a:cs typeface="Arial" pitchFamily="34" charset="0"/>
            </a:endParaRPr>
          </a:p>
          <a:p>
            <a:pPr marL="228600" indent="-228600" defTabSz="966788">
              <a:spcBef>
                <a:spcPts val="600"/>
              </a:spcBef>
              <a:spcAft>
                <a:spcPts val="600"/>
              </a:spcAft>
              <a:buFont typeface="Arial" pitchFamily="34" charset="0"/>
              <a:buChar char="•"/>
              <a:defRPr/>
            </a:pPr>
            <a:r>
              <a:rPr lang="en-US" sz="2400" b="1" kern="0" dirty="0" smtClean="0">
                <a:solidFill>
                  <a:srgbClr val="093678"/>
                </a:solidFill>
                <a:latin typeface="Trebuchet MS" pitchFamily="34" charset="0"/>
                <a:cs typeface="Arial" pitchFamily="34" charset="0"/>
              </a:rPr>
              <a:t>Sarpullido</a:t>
            </a:r>
            <a:endParaRPr lang="en-US" sz="2400" b="1" kern="0" dirty="0">
              <a:solidFill>
                <a:srgbClr val="093678"/>
              </a:solidFill>
              <a:latin typeface="Trebuchet MS"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17488"/>
            <a:ext cx="7162800" cy="1143000"/>
          </a:xfrm>
        </p:spPr>
        <p:txBody>
          <a:bodyPr vert="horz" wrap="square" lIns="91599" tIns="45048" rIns="91599" bIns="45048" numCol="1" anchor="t" compatLnSpc="1">
            <a:prstTxWarp prst="textNoShape">
              <a:avLst/>
            </a:prstTxWarp>
            <a:normAutofit fontScale="90000"/>
          </a:bodyPr>
          <a:lstStyle/>
          <a:p>
            <a:pPr defTabSz="966788" eaLnBrk="1" hangingPunct="1">
              <a:lnSpc>
                <a:spcPct val="105000"/>
              </a:lnSpc>
              <a:defRPr/>
            </a:pPr>
            <a:r>
              <a:rPr lang="en-US" dirty="0" smtClean="0">
                <a:solidFill>
                  <a:srgbClr val="093678"/>
                </a:solidFill>
              </a:rPr>
              <a:t>Exposición al </a:t>
            </a:r>
            <a:r>
              <a:rPr lang="en-US" dirty="0" err="1" smtClean="0">
                <a:solidFill>
                  <a:srgbClr val="093678"/>
                </a:solidFill>
              </a:rPr>
              <a:t>lado</a:t>
            </a:r>
            <a:r>
              <a:rPr lang="en-US" dirty="0" smtClean="0">
                <a:solidFill>
                  <a:srgbClr val="093678"/>
                </a:solidFill>
              </a:rPr>
              <a:t>-A (Iso)-</a:t>
            </a:r>
            <a:br>
              <a:rPr lang="en-US" dirty="0" smtClean="0">
                <a:solidFill>
                  <a:srgbClr val="093678"/>
                </a:solidFill>
              </a:rPr>
            </a:br>
            <a:r>
              <a:rPr lang="en-US" dirty="0" err="1" smtClean="0">
                <a:solidFill>
                  <a:srgbClr val="093678"/>
                </a:solidFill>
              </a:rPr>
              <a:t>Efectos</a:t>
            </a:r>
            <a:r>
              <a:rPr lang="en-US" dirty="0" smtClean="0">
                <a:solidFill>
                  <a:srgbClr val="093678"/>
                </a:solidFill>
              </a:rPr>
              <a:t> </a:t>
            </a:r>
            <a:r>
              <a:rPr lang="en-US" dirty="0" err="1" smtClean="0">
                <a:solidFill>
                  <a:srgbClr val="093678"/>
                </a:solidFill>
              </a:rPr>
              <a:t>respiratorios</a:t>
            </a:r>
            <a:r>
              <a:rPr lang="en-US" dirty="0" smtClean="0">
                <a:solidFill>
                  <a:srgbClr val="093678"/>
                </a:solidFill>
              </a:rPr>
              <a:t> de </a:t>
            </a:r>
            <a:r>
              <a:rPr lang="en-US" dirty="0" err="1" smtClean="0">
                <a:solidFill>
                  <a:srgbClr val="093678"/>
                </a:solidFill>
              </a:rPr>
              <a:t>corto</a:t>
            </a:r>
            <a:r>
              <a:rPr lang="en-US" dirty="0" smtClean="0">
                <a:solidFill>
                  <a:srgbClr val="093678"/>
                </a:solidFill>
              </a:rPr>
              <a:t> </a:t>
            </a:r>
            <a:r>
              <a:rPr lang="en-US" dirty="0" err="1" smtClean="0">
                <a:solidFill>
                  <a:srgbClr val="093678"/>
                </a:solidFill>
              </a:rPr>
              <a:t>plazo</a:t>
            </a:r>
            <a:endParaRPr lang="en-US" dirty="0" smtClean="0">
              <a:solidFill>
                <a:srgbClr val="093678"/>
              </a:solidFill>
            </a:endParaRPr>
          </a:p>
        </p:txBody>
      </p:sp>
      <p:sp>
        <p:nvSpPr>
          <p:cNvPr id="188417" name="Rectangle 3"/>
          <p:cNvSpPr>
            <a:spLocks noGrp="1" noChangeArrowheads="1"/>
          </p:cNvSpPr>
          <p:nvPr>
            <p:ph idx="1"/>
          </p:nvPr>
        </p:nvSpPr>
        <p:spPr>
          <a:xfrm>
            <a:off x="381000" y="1600200"/>
            <a:ext cx="8229600" cy="4343400"/>
          </a:xfrm>
        </p:spPr>
        <p:txBody>
          <a:bodyPr lIns="91599" tIns="45048" rIns="91599" bIns="45048">
            <a:normAutofit/>
          </a:bodyPr>
          <a:lstStyle/>
          <a:p>
            <a:pPr indent="0" eaLnBrk="1" fontAlgn="auto" hangingPunct="1">
              <a:spcBef>
                <a:spcPts val="0"/>
              </a:spcBef>
              <a:defRPr/>
            </a:pPr>
            <a:r>
              <a:rPr lang="en-US" sz="2400" dirty="0" smtClean="0">
                <a:solidFill>
                  <a:srgbClr val="093678"/>
                </a:solidFill>
                <a:cs typeface="Arial" pitchFamily="34" charset="0"/>
              </a:rPr>
              <a:t>La exposición al lado-A (Iso) también podría incluir posibles efectos respiratorios como:</a:t>
            </a:r>
          </a:p>
          <a:p>
            <a:pPr indent="0" eaLnBrk="1" fontAlgn="auto" hangingPunct="1">
              <a:spcBef>
                <a:spcPts val="0"/>
              </a:spcBef>
              <a:defRPr/>
            </a:pPr>
            <a:endParaRPr lang="en-US" sz="2400" dirty="0" smtClean="0">
              <a:solidFill>
                <a:srgbClr val="093678"/>
              </a:solidFill>
              <a:cs typeface="Arial" pitchFamily="34" charset="0"/>
            </a:endParaRPr>
          </a:p>
          <a:p>
            <a:pPr marL="228600" indent="-228600" eaLnBrk="1" fontAlgn="auto" hangingPunct="1">
              <a:spcBef>
                <a:spcPts val="0"/>
              </a:spcBef>
              <a:buFont typeface="Arial" pitchFamily="34" charset="0"/>
              <a:buChar char="•"/>
              <a:defRPr/>
            </a:pPr>
            <a:r>
              <a:rPr lang="en-US" sz="2400" dirty="0" smtClean="0">
                <a:solidFill>
                  <a:srgbClr val="093678"/>
                </a:solidFill>
                <a:cs typeface="Arial" pitchFamily="34" charset="0"/>
              </a:rPr>
              <a:t>Dolor de garganta</a:t>
            </a:r>
          </a:p>
          <a:p>
            <a:pPr marL="228600" indent="-228600" eaLnBrk="1" fontAlgn="auto" hangingPunct="1">
              <a:spcBef>
                <a:spcPts val="0"/>
              </a:spcBef>
              <a:buFont typeface="Arial" pitchFamily="34" charset="0"/>
              <a:buChar char="•"/>
              <a:defRPr/>
            </a:pPr>
            <a:r>
              <a:rPr lang="en-US" sz="2400" dirty="0" smtClean="0">
                <a:solidFill>
                  <a:srgbClr val="093678"/>
                </a:solidFill>
                <a:cs typeface="Arial" pitchFamily="34" charset="0"/>
              </a:rPr>
              <a:t>Tos</a:t>
            </a:r>
            <a:endParaRPr lang="en-US" sz="2400" dirty="0">
              <a:solidFill>
                <a:srgbClr val="093678"/>
              </a:solidFill>
              <a:cs typeface="Arial" pitchFamily="34" charset="0"/>
            </a:endParaRPr>
          </a:p>
          <a:p>
            <a:pPr marL="228600" indent="-228600" eaLnBrk="1" fontAlgn="auto" hangingPunct="1">
              <a:spcBef>
                <a:spcPts val="0"/>
              </a:spcBef>
              <a:buFont typeface="Arial" pitchFamily="34" charset="0"/>
              <a:buChar char="•"/>
              <a:defRPr/>
            </a:pPr>
            <a:r>
              <a:rPr lang="en-US" sz="2400" dirty="0" smtClean="0">
                <a:solidFill>
                  <a:srgbClr val="093678"/>
                </a:solidFill>
                <a:cs typeface="Arial" pitchFamily="34" charset="0"/>
              </a:rPr>
              <a:t>Opresión del pecho o malestar</a:t>
            </a:r>
            <a:endParaRPr lang="en-US" sz="2400" dirty="0">
              <a:solidFill>
                <a:srgbClr val="093678"/>
              </a:solidFill>
              <a:cs typeface="Arial" pitchFamily="34" charset="0"/>
            </a:endParaRPr>
          </a:p>
          <a:p>
            <a:pPr marL="228600" indent="-228600" eaLnBrk="1" fontAlgn="auto" hangingPunct="1">
              <a:spcBef>
                <a:spcPts val="0"/>
              </a:spcBef>
              <a:buFont typeface="Arial" pitchFamily="34" charset="0"/>
              <a:buChar char="•"/>
              <a:defRPr/>
            </a:pPr>
            <a:r>
              <a:rPr lang="en-US" sz="2400" dirty="0" err="1" smtClean="0">
                <a:solidFill>
                  <a:srgbClr val="093678"/>
                </a:solidFill>
                <a:cs typeface="Arial" pitchFamily="34" charset="0"/>
              </a:rPr>
              <a:t>Falta</a:t>
            </a:r>
            <a:r>
              <a:rPr lang="en-US" sz="2400" dirty="0" smtClean="0">
                <a:solidFill>
                  <a:srgbClr val="093678"/>
                </a:solidFill>
                <a:cs typeface="Arial" pitchFamily="34" charset="0"/>
              </a:rPr>
              <a:t> de aliento</a:t>
            </a: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715000" y="2616200"/>
            <a:ext cx="2362200" cy="31496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15"/>
          <p:cNvSpPr txBox="1">
            <a:spLocks noChangeArrowheads="1"/>
          </p:cNvSpPr>
          <p:nvPr/>
        </p:nvSpPr>
        <p:spPr bwMode="auto">
          <a:xfrm>
            <a:off x="723900" y="1338263"/>
            <a:ext cx="184150" cy="641350"/>
          </a:xfrm>
          <a:prstGeom prst="rect">
            <a:avLst/>
          </a:prstGeom>
          <a:noFill/>
          <a:ln w="9525">
            <a:noFill/>
            <a:miter lim="800000"/>
            <a:headEnd/>
            <a:tailEnd/>
          </a:ln>
        </p:spPr>
        <p:txBody>
          <a:bodyPr wrap="none">
            <a:spAutoFit/>
          </a:bodyPr>
          <a:lstStyle/>
          <a:p>
            <a:pPr eaLnBrk="0" hangingPunct="0"/>
            <a:endParaRPr lang="en-US" sz="3600" dirty="0"/>
          </a:p>
        </p:txBody>
      </p:sp>
      <p:sp>
        <p:nvSpPr>
          <p:cNvPr id="20483" name="Line 25"/>
          <p:cNvSpPr>
            <a:spLocks noChangeShapeType="1"/>
          </p:cNvSpPr>
          <p:nvPr/>
        </p:nvSpPr>
        <p:spPr bwMode="auto">
          <a:xfrm flipH="1">
            <a:off x="2068513" y="2006600"/>
            <a:ext cx="14287" cy="3246438"/>
          </a:xfrm>
          <a:prstGeom prst="line">
            <a:avLst/>
          </a:prstGeom>
          <a:noFill/>
          <a:ln w="50800">
            <a:solidFill>
              <a:schemeClr val="tx1"/>
            </a:solidFill>
            <a:round/>
            <a:headEnd type="none" w="sm" len="sm"/>
            <a:tailEnd type="none" w="sm" len="sm"/>
          </a:ln>
        </p:spPr>
        <p:txBody>
          <a:bodyPr wrap="none" anchor="ctr"/>
          <a:lstStyle/>
          <a:p>
            <a:endParaRPr lang="en-US" dirty="0"/>
          </a:p>
        </p:txBody>
      </p:sp>
      <p:sp>
        <p:nvSpPr>
          <p:cNvPr id="20484" name="Line 26"/>
          <p:cNvSpPr>
            <a:spLocks noChangeShapeType="1"/>
          </p:cNvSpPr>
          <p:nvPr/>
        </p:nvSpPr>
        <p:spPr bwMode="auto">
          <a:xfrm>
            <a:off x="2100263" y="5226050"/>
            <a:ext cx="6169025" cy="0"/>
          </a:xfrm>
          <a:prstGeom prst="line">
            <a:avLst/>
          </a:prstGeom>
          <a:noFill/>
          <a:ln w="50800">
            <a:solidFill>
              <a:schemeClr val="tx1"/>
            </a:solidFill>
            <a:round/>
            <a:headEnd type="none" w="sm" len="sm"/>
            <a:tailEnd type="none" w="sm" len="sm"/>
          </a:ln>
        </p:spPr>
        <p:txBody>
          <a:bodyPr wrap="none" anchor="ctr"/>
          <a:lstStyle/>
          <a:p>
            <a:endParaRPr lang="en-US" dirty="0"/>
          </a:p>
        </p:txBody>
      </p:sp>
      <p:sp>
        <p:nvSpPr>
          <p:cNvPr id="20485" name="Line 27"/>
          <p:cNvSpPr>
            <a:spLocks noChangeShapeType="1"/>
          </p:cNvSpPr>
          <p:nvPr/>
        </p:nvSpPr>
        <p:spPr bwMode="auto">
          <a:xfrm>
            <a:off x="2071688" y="2832100"/>
            <a:ext cx="6016625" cy="987425"/>
          </a:xfrm>
          <a:prstGeom prst="line">
            <a:avLst/>
          </a:prstGeom>
          <a:noFill/>
          <a:ln w="25400">
            <a:solidFill>
              <a:schemeClr val="tx1"/>
            </a:solidFill>
            <a:round/>
            <a:headEnd type="none" w="sm" len="sm"/>
            <a:tailEnd type="none" w="sm" len="sm"/>
          </a:ln>
        </p:spPr>
        <p:txBody>
          <a:bodyPr wrap="none" anchor="ctr"/>
          <a:lstStyle/>
          <a:p>
            <a:endParaRPr lang="en-US" dirty="0"/>
          </a:p>
        </p:txBody>
      </p:sp>
      <p:sp>
        <p:nvSpPr>
          <p:cNvPr id="20486" name="Line 28"/>
          <p:cNvSpPr>
            <a:spLocks noChangeShapeType="1"/>
          </p:cNvSpPr>
          <p:nvPr/>
        </p:nvSpPr>
        <p:spPr bwMode="auto">
          <a:xfrm>
            <a:off x="4337050" y="3213100"/>
            <a:ext cx="3121025" cy="987425"/>
          </a:xfrm>
          <a:prstGeom prst="line">
            <a:avLst/>
          </a:prstGeom>
          <a:noFill/>
          <a:ln w="25400">
            <a:solidFill>
              <a:srgbClr val="FF0000"/>
            </a:solidFill>
            <a:round/>
            <a:headEnd type="none" w="sm" len="sm"/>
            <a:tailEnd type="none" w="sm" len="sm"/>
          </a:ln>
        </p:spPr>
        <p:txBody>
          <a:bodyPr wrap="none" anchor="ctr"/>
          <a:lstStyle/>
          <a:p>
            <a:endParaRPr lang="en-US" dirty="0"/>
          </a:p>
        </p:txBody>
      </p:sp>
      <p:sp>
        <p:nvSpPr>
          <p:cNvPr id="109577" name="Rectangle 29"/>
          <p:cNvSpPr>
            <a:spLocks noChangeArrowheads="1"/>
          </p:cNvSpPr>
          <p:nvPr/>
        </p:nvSpPr>
        <p:spPr bwMode="auto">
          <a:xfrm>
            <a:off x="4645025" y="2762250"/>
            <a:ext cx="3979937" cy="462299"/>
          </a:xfrm>
          <a:prstGeom prst="rect">
            <a:avLst/>
          </a:prstGeom>
          <a:noFill/>
          <a:ln w="9525">
            <a:noFill/>
            <a:miter lim="800000"/>
            <a:headEnd/>
            <a:tailEnd/>
          </a:ln>
        </p:spPr>
        <p:txBody>
          <a:bodyPr wrap="none" lIns="92066" tIns="46034" rIns="92066" bIns="46034">
            <a:spAutoFit/>
          </a:bodyPr>
          <a:lstStyle/>
          <a:p>
            <a:pPr eaLnBrk="0" hangingPunct="0">
              <a:defRPr/>
            </a:pPr>
            <a:r>
              <a:rPr lang="en-US" sz="2400" dirty="0" err="1">
                <a:solidFill>
                  <a:srgbClr val="093678"/>
                </a:solidFill>
                <a:latin typeface="Trebuchet MS" pitchFamily="34" charset="0"/>
                <a:cs typeface="Arial" pitchFamily="34" charset="0"/>
              </a:rPr>
              <a:t>Pérdida</a:t>
            </a:r>
            <a:r>
              <a:rPr lang="en-US" sz="2400" dirty="0" smtClean="0">
                <a:solidFill>
                  <a:srgbClr val="093678"/>
                </a:solidFill>
                <a:latin typeface="Trebuchet MS" pitchFamily="34" charset="0"/>
                <a:cs typeface="Arial" pitchFamily="34" charset="0"/>
              </a:rPr>
              <a:t> normal </a:t>
            </a:r>
            <a:r>
              <a:rPr lang="en-US" sz="2400" dirty="0">
                <a:solidFill>
                  <a:srgbClr val="093678"/>
                </a:solidFill>
                <a:latin typeface="Trebuchet MS" pitchFamily="34" charset="0"/>
                <a:cs typeface="Arial" pitchFamily="34" charset="0"/>
              </a:rPr>
              <a:t>con la</a:t>
            </a:r>
            <a:r>
              <a:rPr lang="en-US" sz="2400" dirty="0" smtClean="0">
                <a:solidFill>
                  <a:srgbClr val="093678"/>
                </a:solidFill>
                <a:latin typeface="Trebuchet MS" pitchFamily="34" charset="0"/>
                <a:cs typeface="Arial" pitchFamily="34" charset="0"/>
              </a:rPr>
              <a:t> </a:t>
            </a:r>
            <a:r>
              <a:rPr lang="en-US" sz="2400" dirty="0" err="1" smtClean="0">
                <a:solidFill>
                  <a:srgbClr val="093678"/>
                </a:solidFill>
                <a:latin typeface="Trebuchet MS" pitchFamily="34" charset="0"/>
                <a:cs typeface="Arial" pitchFamily="34" charset="0"/>
              </a:rPr>
              <a:t>edad</a:t>
            </a:r>
            <a:endParaRPr lang="en-US" sz="2400" dirty="0">
              <a:solidFill>
                <a:srgbClr val="093678"/>
              </a:solidFill>
              <a:latin typeface="Trebuchet MS" pitchFamily="34" charset="0"/>
              <a:cs typeface="Arial" pitchFamily="34" charset="0"/>
            </a:endParaRPr>
          </a:p>
        </p:txBody>
      </p:sp>
      <p:sp>
        <p:nvSpPr>
          <p:cNvPr id="109578" name="Rectangle 30"/>
          <p:cNvSpPr>
            <a:spLocks noChangeArrowheads="1"/>
          </p:cNvSpPr>
          <p:nvPr/>
        </p:nvSpPr>
        <p:spPr bwMode="auto">
          <a:xfrm>
            <a:off x="2568574" y="3983038"/>
            <a:ext cx="4899025" cy="1200963"/>
          </a:xfrm>
          <a:prstGeom prst="rect">
            <a:avLst/>
          </a:prstGeom>
          <a:noFill/>
          <a:ln w="9525">
            <a:noFill/>
            <a:miter lim="800000"/>
            <a:headEnd/>
            <a:tailEnd/>
          </a:ln>
        </p:spPr>
        <p:txBody>
          <a:bodyPr wrap="square" lIns="92066" tIns="46034" rIns="92066" bIns="46034">
            <a:spAutoFit/>
          </a:bodyPr>
          <a:lstStyle/>
          <a:p>
            <a:pPr eaLnBrk="0" hangingPunct="0">
              <a:defRPr/>
            </a:pPr>
            <a:r>
              <a:rPr lang="en-US" sz="2400" dirty="0">
                <a:solidFill>
                  <a:schemeClr val="hlink"/>
                </a:solidFill>
                <a:latin typeface="Trebuchet MS" pitchFamily="34" charset="0"/>
                <a:cs typeface="Arial" pitchFamily="34" charset="0"/>
              </a:rPr>
              <a:t>Pérdida de</a:t>
            </a:r>
            <a:r>
              <a:rPr lang="en-US" sz="2400" dirty="0" smtClean="0">
                <a:solidFill>
                  <a:schemeClr val="hlink"/>
                </a:solidFill>
                <a:latin typeface="Trebuchet MS" pitchFamily="34" charset="0"/>
                <a:cs typeface="Arial" pitchFamily="34" charset="0"/>
              </a:rPr>
              <a:t> </a:t>
            </a:r>
            <a:r>
              <a:rPr lang="en-US" sz="2400" dirty="0" err="1" smtClean="0">
                <a:solidFill>
                  <a:schemeClr val="hlink"/>
                </a:solidFill>
                <a:latin typeface="Trebuchet MS" pitchFamily="34" charset="0"/>
                <a:cs typeface="Arial" pitchFamily="34" charset="0"/>
              </a:rPr>
              <a:t>función</a:t>
            </a:r>
            <a:r>
              <a:rPr lang="en-US" sz="2400" dirty="0" smtClean="0">
                <a:solidFill>
                  <a:schemeClr val="hlink"/>
                </a:solidFill>
                <a:latin typeface="Trebuchet MS" pitchFamily="34" charset="0"/>
                <a:cs typeface="Arial" pitchFamily="34" charset="0"/>
              </a:rPr>
              <a:t> </a:t>
            </a:r>
            <a:r>
              <a:rPr lang="en-US" sz="2400" dirty="0" err="1" smtClean="0">
                <a:solidFill>
                  <a:schemeClr val="hlink"/>
                </a:solidFill>
                <a:latin typeface="Trebuchet MS" pitchFamily="34" charset="0"/>
                <a:cs typeface="Arial" pitchFamily="34" charset="0"/>
              </a:rPr>
              <a:t>pulmonar</a:t>
            </a:r>
            <a:r>
              <a:rPr lang="en-US" sz="2400" dirty="0" smtClean="0">
                <a:solidFill>
                  <a:schemeClr val="hlink"/>
                </a:solidFill>
                <a:latin typeface="Trebuchet MS" pitchFamily="34" charset="0"/>
                <a:cs typeface="Arial" pitchFamily="34" charset="0"/>
              </a:rPr>
              <a:t> </a:t>
            </a:r>
            <a:r>
              <a:rPr lang="en-US" sz="2400" dirty="0" err="1" smtClean="0">
                <a:solidFill>
                  <a:schemeClr val="hlink"/>
                </a:solidFill>
                <a:latin typeface="Trebuchet MS" pitchFamily="34" charset="0"/>
                <a:cs typeface="Arial" pitchFamily="34" charset="0"/>
              </a:rPr>
              <a:t>acelerada</a:t>
            </a:r>
            <a:r>
              <a:rPr lang="en-US" sz="2400" dirty="0" smtClean="0">
                <a:solidFill>
                  <a:schemeClr val="hlink"/>
                </a:solidFill>
                <a:latin typeface="Trebuchet MS" pitchFamily="34" charset="0"/>
                <a:cs typeface="Arial" pitchFamily="34" charset="0"/>
              </a:rPr>
              <a:t> por</a:t>
            </a:r>
            <a:r>
              <a:rPr lang="en-US" sz="2400" dirty="0">
                <a:solidFill>
                  <a:schemeClr val="hlink"/>
                </a:solidFill>
                <a:latin typeface="Trebuchet MS" pitchFamily="34" charset="0"/>
                <a:cs typeface="Arial" pitchFamily="34" charset="0"/>
              </a:rPr>
              <a:t> la</a:t>
            </a:r>
            <a:r>
              <a:rPr lang="en-US" sz="2400" dirty="0" smtClean="0">
                <a:solidFill>
                  <a:schemeClr val="hlink"/>
                </a:solidFill>
                <a:latin typeface="Trebuchet MS" pitchFamily="34" charset="0"/>
                <a:cs typeface="Arial" pitchFamily="34" charset="0"/>
              </a:rPr>
              <a:t> </a:t>
            </a:r>
            <a:r>
              <a:rPr lang="en-US" sz="2400" dirty="0" err="1" smtClean="0">
                <a:solidFill>
                  <a:schemeClr val="hlink"/>
                </a:solidFill>
                <a:latin typeface="Trebuchet MS" pitchFamily="34" charset="0"/>
                <a:cs typeface="Arial" pitchFamily="34" charset="0"/>
              </a:rPr>
              <a:t>exposición</a:t>
            </a:r>
            <a:r>
              <a:rPr lang="en-US" sz="2400" dirty="0" smtClean="0">
                <a:solidFill>
                  <a:schemeClr val="hlink"/>
                </a:solidFill>
                <a:latin typeface="Trebuchet MS" pitchFamily="34" charset="0"/>
                <a:cs typeface="Arial" pitchFamily="34" charset="0"/>
              </a:rPr>
              <a:t> </a:t>
            </a:r>
            <a:r>
              <a:rPr lang="en-US" sz="2400" dirty="0">
                <a:solidFill>
                  <a:schemeClr val="hlink"/>
                </a:solidFill>
                <a:latin typeface="Trebuchet MS" pitchFamily="34" charset="0"/>
                <a:cs typeface="Arial" pitchFamily="34" charset="0"/>
              </a:rPr>
              <a:t>a</a:t>
            </a:r>
            <a:r>
              <a:rPr lang="en-US" sz="2400" dirty="0" smtClean="0">
                <a:solidFill>
                  <a:schemeClr val="hlink"/>
                </a:solidFill>
                <a:latin typeface="Trebuchet MS" pitchFamily="34" charset="0"/>
                <a:cs typeface="Arial" pitchFamily="34" charset="0"/>
              </a:rPr>
              <a:t> largo </a:t>
            </a:r>
            <a:r>
              <a:rPr lang="en-US" sz="2400" dirty="0" err="1" smtClean="0">
                <a:solidFill>
                  <a:schemeClr val="hlink"/>
                </a:solidFill>
                <a:latin typeface="Trebuchet MS" pitchFamily="34" charset="0"/>
                <a:cs typeface="Arial" pitchFamily="34" charset="0"/>
              </a:rPr>
              <a:t>plazo</a:t>
            </a:r>
            <a:r>
              <a:rPr lang="en-US" sz="2400" dirty="0" smtClean="0">
                <a:solidFill>
                  <a:schemeClr val="hlink"/>
                </a:solidFill>
                <a:latin typeface="Trebuchet MS" pitchFamily="34" charset="0"/>
                <a:cs typeface="Arial" pitchFamily="34" charset="0"/>
              </a:rPr>
              <a:t>.</a:t>
            </a:r>
            <a:endParaRPr lang="en-US" sz="2400" dirty="0">
              <a:solidFill>
                <a:schemeClr val="hlink"/>
              </a:solidFill>
              <a:latin typeface="Trebuchet MS" pitchFamily="34" charset="0"/>
              <a:cs typeface="Arial" pitchFamily="34" charset="0"/>
            </a:endParaRPr>
          </a:p>
        </p:txBody>
      </p:sp>
      <p:sp>
        <p:nvSpPr>
          <p:cNvPr id="109579" name="Rectangle 31"/>
          <p:cNvSpPr>
            <a:spLocks noChangeArrowheads="1"/>
          </p:cNvSpPr>
          <p:nvPr/>
        </p:nvSpPr>
        <p:spPr bwMode="auto">
          <a:xfrm>
            <a:off x="4318000" y="5434013"/>
            <a:ext cx="1878013" cy="461962"/>
          </a:xfrm>
          <a:prstGeom prst="rect">
            <a:avLst/>
          </a:prstGeom>
          <a:noFill/>
          <a:ln w="9525">
            <a:noFill/>
            <a:miter lim="800000"/>
            <a:headEnd/>
            <a:tailEnd/>
          </a:ln>
        </p:spPr>
        <p:txBody>
          <a:bodyPr lIns="92066" tIns="46034" rIns="92066" bIns="46034">
            <a:spAutoFit/>
          </a:bodyPr>
          <a:lstStyle/>
          <a:p>
            <a:pPr algn="ctr" eaLnBrk="0" hangingPunct="0">
              <a:defRPr/>
            </a:pPr>
            <a:r>
              <a:rPr lang="en-US" sz="2400" dirty="0">
                <a:solidFill>
                  <a:srgbClr val="093678"/>
                </a:solidFill>
                <a:latin typeface="Trebuchet MS" pitchFamily="34" charset="0"/>
                <a:cs typeface="Arial" pitchFamily="34" charset="0"/>
              </a:rPr>
              <a:t>Tiempo</a:t>
            </a:r>
          </a:p>
        </p:txBody>
      </p:sp>
      <p:sp>
        <p:nvSpPr>
          <p:cNvPr id="109580" name="Rectangle 32"/>
          <p:cNvSpPr>
            <a:spLocks noChangeArrowheads="1"/>
          </p:cNvSpPr>
          <p:nvPr/>
        </p:nvSpPr>
        <p:spPr bwMode="auto">
          <a:xfrm>
            <a:off x="479425" y="3270250"/>
            <a:ext cx="1531938" cy="1201738"/>
          </a:xfrm>
          <a:prstGeom prst="rect">
            <a:avLst/>
          </a:prstGeom>
          <a:noFill/>
          <a:ln w="9525">
            <a:noFill/>
            <a:miter lim="800000"/>
            <a:headEnd/>
            <a:tailEnd/>
          </a:ln>
        </p:spPr>
        <p:txBody>
          <a:bodyPr lIns="92066" tIns="46034" rIns="92066" bIns="46034">
            <a:spAutoFit/>
          </a:bodyPr>
          <a:lstStyle/>
          <a:p>
            <a:pPr eaLnBrk="0" hangingPunct="0">
              <a:defRPr/>
            </a:pPr>
            <a:r>
              <a:rPr lang="en-US" sz="2400" dirty="0" err="1">
                <a:solidFill>
                  <a:srgbClr val="093678"/>
                </a:solidFill>
                <a:latin typeface="Trebuchet MS" pitchFamily="34" charset="0"/>
                <a:cs typeface="Arial" pitchFamily="34" charset="0"/>
              </a:rPr>
              <a:t>Función</a:t>
            </a:r>
            <a:endParaRPr lang="en-US" sz="2400" dirty="0" smtClean="0">
              <a:solidFill>
                <a:srgbClr val="093678"/>
              </a:solidFill>
              <a:latin typeface="Trebuchet MS" pitchFamily="34" charset="0"/>
              <a:cs typeface="Arial" pitchFamily="34" charset="0"/>
            </a:endParaRPr>
          </a:p>
          <a:p>
            <a:pPr eaLnBrk="0" hangingPunct="0">
              <a:defRPr/>
            </a:pPr>
            <a:r>
              <a:rPr lang="en-US" sz="2400" dirty="0" err="1" smtClean="0">
                <a:solidFill>
                  <a:srgbClr val="093678"/>
                </a:solidFill>
                <a:latin typeface="Trebuchet MS" pitchFamily="34" charset="0"/>
                <a:cs typeface="Arial" pitchFamily="34" charset="0"/>
              </a:rPr>
              <a:t>pulmonar</a:t>
            </a:r>
            <a:endParaRPr lang="en-US" sz="2400" dirty="0">
              <a:solidFill>
                <a:srgbClr val="093678"/>
              </a:solidFill>
              <a:latin typeface="Trebuchet MS" pitchFamily="34" charset="0"/>
              <a:cs typeface="Arial" pitchFamily="34" charset="0"/>
            </a:endParaRPr>
          </a:p>
          <a:p>
            <a:pPr eaLnBrk="0" hangingPunct="0">
              <a:defRPr/>
            </a:pPr>
            <a:r>
              <a:rPr lang="en-US" sz="2400" dirty="0">
                <a:solidFill>
                  <a:srgbClr val="093678"/>
                </a:solidFill>
                <a:latin typeface="Trebuchet MS" pitchFamily="34" charset="0"/>
                <a:cs typeface="Arial" pitchFamily="34" charset="0"/>
              </a:rPr>
              <a:t>(FEV</a:t>
            </a:r>
            <a:r>
              <a:rPr lang="en-US" sz="2400" baseline="-25000" dirty="0">
                <a:solidFill>
                  <a:srgbClr val="093678"/>
                </a:solidFill>
                <a:latin typeface="Trebuchet MS" pitchFamily="34" charset="0"/>
                <a:cs typeface="Arial" pitchFamily="34" charset="0"/>
              </a:rPr>
              <a:t>1</a:t>
            </a:r>
            <a:r>
              <a:rPr lang="en-US" sz="2400" dirty="0">
                <a:solidFill>
                  <a:srgbClr val="093678"/>
                </a:solidFill>
                <a:latin typeface="Trebuchet MS" pitchFamily="34" charset="0"/>
                <a:cs typeface="Arial" pitchFamily="34" charset="0"/>
              </a:rPr>
              <a:t>)</a:t>
            </a:r>
          </a:p>
        </p:txBody>
      </p:sp>
      <p:sp>
        <p:nvSpPr>
          <p:cNvPr id="20491" name="Rectangle 2"/>
          <p:cNvSpPr>
            <a:spLocks noGrp="1" noChangeArrowheads="1"/>
          </p:cNvSpPr>
          <p:nvPr>
            <p:ph type="title"/>
          </p:nvPr>
        </p:nvSpPr>
        <p:spPr>
          <a:xfrm>
            <a:off x="457200" y="217488"/>
            <a:ext cx="7162800" cy="1143000"/>
          </a:xfrm>
        </p:spPr>
        <p:txBody>
          <a:bodyPr vert="horz" wrap="square" lIns="91599" tIns="45048" rIns="91599" bIns="45048" numCol="1" anchor="t" compatLnSpc="1">
            <a:prstTxWarp prst="textNoShape">
              <a:avLst/>
            </a:prstTxWarp>
            <a:normAutofit fontScale="90000"/>
          </a:bodyPr>
          <a:lstStyle/>
          <a:p>
            <a:pPr defTabSz="966788" eaLnBrk="1" hangingPunct="1">
              <a:lnSpc>
                <a:spcPct val="105000"/>
              </a:lnSpc>
              <a:defRPr/>
            </a:pPr>
            <a:r>
              <a:rPr lang="en-US" dirty="0" smtClean="0"/>
              <a:t>Exposición al </a:t>
            </a:r>
            <a:r>
              <a:rPr lang="en-US" dirty="0" err="1" smtClean="0"/>
              <a:t>lado</a:t>
            </a:r>
            <a:r>
              <a:rPr lang="en-US" dirty="0" smtClean="0"/>
              <a:t>-A (Iso) –</a:t>
            </a:r>
            <a:br>
              <a:rPr lang="en-US" dirty="0" smtClean="0"/>
            </a:br>
            <a:r>
              <a:rPr lang="en-US" dirty="0" err="1" smtClean="0"/>
              <a:t>Efectos</a:t>
            </a:r>
            <a:r>
              <a:rPr lang="en-US" dirty="0" smtClean="0"/>
              <a:t> </a:t>
            </a:r>
            <a:r>
              <a:rPr lang="en-US" dirty="0" err="1" smtClean="0"/>
              <a:t>respiratorios</a:t>
            </a:r>
            <a:r>
              <a:rPr lang="en-US" dirty="0" smtClean="0"/>
              <a:t> a largo </a:t>
            </a:r>
            <a:r>
              <a:rPr lang="en-US" dirty="0" err="1" smtClean="0"/>
              <a:t>plazo</a:t>
            </a:r>
            <a:endParaRPr lang="en-US"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533400" y="228600"/>
            <a:ext cx="7162800" cy="1143000"/>
          </a:xfrm>
        </p:spPr>
        <p:txBody>
          <a:bodyPr vert="horz" wrap="square" lIns="91599" tIns="45048" rIns="91599" bIns="45048" numCol="1" anchor="t" compatLnSpc="1">
            <a:prstTxWarp prst="textNoShape">
              <a:avLst/>
            </a:prstTxWarp>
            <a:normAutofit/>
          </a:bodyPr>
          <a:lstStyle/>
          <a:p>
            <a:pPr defTabSz="966788" eaLnBrk="1" hangingPunct="1">
              <a:defRPr/>
            </a:pPr>
            <a:r>
              <a:rPr lang="en-US" sz="3200" dirty="0" smtClean="0"/>
              <a:t/>
            </a:r>
            <a:br>
              <a:rPr lang="en-US" sz="3200" dirty="0" smtClean="0"/>
            </a:br>
            <a:r>
              <a:rPr lang="en-US" sz="3200" dirty="0" smtClean="0"/>
              <a:t>Exposición al </a:t>
            </a:r>
            <a:r>
              <a:rPr lang="en-US" sz="3200" dirty="0" err="1" smtClean="0"/>
              <a:t>lado</a:t>
            </a:r>
            <a:r>
              <a:rPr lang="en-US" sz="3200" dirty="0" smtClean="0"/>
              <a:t>-A – Sensibilización</a:t>
            </a:r>
          </a:p>
        </p:txBody>
      </p:sp>
      <p:sp>
        <p:nvSpPr>
          <p:cNvPr id="196610" name="TextBox 4"/>
          <p:cNvSpPr txBox="1">
            <a:spLocks noChangeArrowheads="1"/>
          </p:cNvSpPr>
          <p:nvPr/>
        </p:nvSpPr>
        <p:spPr bwMode="auto">
          <a:xfrm>
            <a:off x="762000" y="1524000"/>
            <a:ext cx="7428716" cy="3431709"/>
          </a:xfrm>
          <a:prstGeom prst="rect">
            <a:avLst/>
          </a:prstGeom>
          <a:noFill/>
          <a:ln w="9525">
            <a:noFill/>
            <a:miter lim="800000"/>
            <a:headEnd/>
            <a:tailEnd/>
          </a:ln>
        </p:spPr>
        <p:txBody>
          <a:bodyPr>
            <a:spAutoFit/>
          </a:bodyPr>
          <a:lstStyle/>
          <a:p>
            <a:pPr eaLnBrk="0" hangingPunct="0">
              <a:defRPr/>
            </a:pPr>
            <a:r>
              <a:rPr lang="en-US" sz="2400" b="1" dirty="0">
                <a:solidFill>
                  <a:srgbClr val="093678"/>
                </a:solidFill>
                <a:latin typeface="Trebuchet MS" pitchFamily="34" charset="0"/>
                <a:cs typeface="Arial" pitchFamily="34" charset="0"/>
              </a:rPr>
              <a:t>La sensibilización es el desarrollo de una sensibilidad inusual a </a:t>
            </a:r>
            <a:r>
              <a:rPr lang="en-US" sz="2400" b="1" dirty="0" smtClean="0">
                <a:solidFill>
                  <a:srgbClr val="093678"/>
                </a:solidFill>
                <a:latin typeface="Trebuchet MS" pitchFamily="34" charset="0"/>
                <a:cs typeface="Arial" pitchFamily="34" charset="0"/>
              </a:rPr>
              <a:t>una sustancia que da como </a:t>
            </a:r>
            <a:r>
              <a:rPr lang="en-US" sz="2400" b="1" dirty="0">
                <a:solidFill>
                  <a:srgbClr val="093678"/>
                </a:solidFill>
                <a:latin typeface="Trebuchet MS" pitchFamily="34" charset="0"/>
                <a:cs typeface="Arial" pitchFamily="34" charset="0"/>
              </a:rPr>
              <a:t>resultado una respuesta alérgica a exposiciones futuras.</a:t>
            </a:r>
          </a:p>
          <a:p>
            <a:pPr eaLnBrk="0" hangingPunct="0">
              <a:defRPr/>
            </a:pPr>
            <a:endParaRPr lang="en-US" sz="2400" dirty="0">
              <a:solidFill>
                <a:srgbClr val="093678"/>
              </a:solidFill>
              <a:latin typeface="Trebuchet MS" pitchFamily="34" charset="0"/>
              <a:cs typeface="Arial" pitchFamily="34" charset="0"/>
            </a:endParaRPr>
          </a:p>
          <a:p>
            <a:pPr eaLnBrk="0" hangingPunct="0">
              <a:spcBef>
                <a:spcPts val="600"/>
              </a:spcBef>
              <a:spcAft>
                <a:spcPts val="600"/>
              </a:spcAft>
              <a:defRPr/>
            </a:pPr>
            <a:r>
              <a:rPr lang="en-US" sz="2400" b="1" dirty="0">
                <a:solidFill>
                  <a:srgbClr val="093678"/>
                </a:solidFill>
                <a:latin typeface="Trebuchet MS" pitchFamily="34" charset="0"/>
                <a:cs typeface="Arial" pitchFamily="34" charset="0"/>
              </a:rPr>
              <a:t>Efectos potenciales debido al lado-A (Iso)</a:t>
            </a:r>
            <a:br>
              <a:rPr lang="en-US" sz="2400" b="1" dirty="0">
                <a:solidFill>
                  <a:srgbClr val="093678"/>
                </a:solidFill>
                <a:latin typeface="Trebuchet MS" pitchFamily="34" charset="0"/>
                <a:cs typeface="Arial" pitchFamily="34" charset="0"/>
              </a:rPr>
            </a:br>
            <a:r>
              <a:rPr lang="en-US" sz="2400" b="1" dirty="0">
                <a:solidFill>
                  <a:srgbClr val="093678"/>
                </a:solidFill>
                <a:latin typeface="Trebuchet MS" pitchFamily="34" charset="0"/>
                <a:cs typeface="Arial" pitchFamily="34" charset="0"/>
              </a:rPr>
              <a:t>sensibilización:</a:t>
            </a:r>
          </a:p>
          <a:p>
            <a:pPr marL="228600" indent="-228600" eaLnBrk="0" hangingPunct="0">
              <a:spcBef>
                <a:spcPts val="600"/>
              </a:spcBef>
              <a:spcAft>
                <a:spcPts val="600"/>
              </a:spcAft>
              <a:buFont typeface="Arial" pitchFamily="34" charset="0"/>
              <a:buChar char="•"/>
              <a:defRPr/>
            </a:pPr>
            <a:r>
              <a:rPr lang="en-US" sz="2400" b="1" dirty="0" smtClean="0">
                <a:solidFill>
                  <a:srgbClr val="002060"/>
                </a:solidFill>
                <a:latin typeface="Trebuchet MS" pitchFamily="34" charset="0"/>
                <a:cs typeface="Arial" pitchFamily="34" charset="0"/>
              </a:rPr>
              <a:t>Sarpullido </a:t>
            </a:r>
            <a:r>
              <a:rPr lang="en-US" sz="2400" b="1" dirty="0">
                <a:solidFill>
                  <a:srgbClr val="002060"/>
                </a:solidFill>
                <a:latin typeface="Trebuchet MS" pitchFamily="34" charset="0"/>
                <a:cs typeface="Arial" pitchFamily="34" charset="0"/>
              </a:rPr>
              <a:t>de la piel</a:t>
            </a:r>
            <a:endParaRPr lang="en-US" sz="2400" b="1" strike="sngStrike" dirty="0">
              <a:solidFill>
                <a:srgbClr val="002060"/>
              </a:solidFill>
              <a:latin typeface="Trebuchet MS" pitchFamily="34" charset="0"/>
              <a:cs typeface="Arial" pitchFamily="34" charset="0"/>
            </a:endParaRPr>
          </a:p>
          <a:p>
            <a:pPr marL="228600" indent="-228600" eaLnBrk="0" hangingPunct="0">
              <a:spcBef>
                <a:spcPts val="600"/>
              </a:spcBef>
              <a:spcAft>
                <a:spcPts val="600"/>
              </a:spcAft>
              <a:buFont typeface="Arial" pitchFamily="34" charset="0"/>
              <a:buChar char="•"/>
              <a:defRPr/>
            </a:pPr>
            <a:r>
              <a:rPr lang="en-US" sz="2400" b="1" dirty="0" smtClean="0">
                <a:solidFill>
                  <a:srgbClr val="093678"/>
                </a:solidFill>
                <a:latin typeface="Trebuchet MS" pitchFamily="34" charset="0"/>
                <a:cs typeface="Arial" pitchFamily="34" charset="0"/>
              </a:rPr>
              <a:t>Respuesta </a:t>
            </a:r>
            <a:r>
              <a:rPr lang="en-US" sz="2400" b="1" dirty="0">
                <a:solidFill>
                  <a:srgbClr val="093678"/>
                </a:solidFill>
                <a:latin typeface="Trebuchet MS" pitchFamily="34" charset="0"/>
                <a:cs typeface="Arial" pitchFamily="34" charset="0"/>
              </a:rPr>
              <a:t>respiratoria parecida al asma</a:t>
            </a:r>
          </a:p>
        </p:txBody>
      </p:sp>
      <p:pic>
        <p:nvPicPr>
          <p:cNvPr id="2050" name="Picture 2" descr="C:\Documents and Settings\Design2Train\Temporary Internet Files\Content.IE5\QAXSVKPW\MPj04430300000[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6858000" y="2743200"/>
            <a:ext cx="2013792" cy="3057525"/>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3400" y="381000"/>
            <a:ext cx="8153400" cy="1143000"/>
          </a:xfrm>
        </p:spPr>
        <p:txBody>
          <a:bodyPr vert="horz" wrap="square" lIns="91599" tIns="45048" rIns="91599" bIns="45048" numCol="1" anchor="t" compatLnSpc="1">
            <a:prstTxWarp prst="textNoShape">
              <a:avLst/>
            </a:prstTxWarp>
            <a:normAutofit/>
          </a:bodyPr>
          <a:lstStyle/>
          <a:p>
            <a:pPr defTabSz="966788" eaLnBrk="1" hangingPunct="1">
              <a:defRPr/>
            </a:pPr>
            <a:r>
              <a:rPr lang="en-US" sz="3200" dirty="0" smtClean="0">
                <a:solidFill>
                  <a:srgbClr val="093678"/>
                </a:solidFill>
              </a:rPr>
              <a:t>Exposición al </a:t>
            </a:r>
            <a:r>
              <a:rPr lang="en-US" sz="3200" dirty="0" err="1" smtClean="0">
                <a:solidFill>
                  <a:srgbClr val="093678"/>
                </a:solidFill>
              </a:rPr>
              <a:t>lado</a:t>
            </a:r>
            <a:r>
              <a:rPr lang="en-US" sz="3200" dirty="0" smtClean="0">
                <a:solidFill>
                  <a:srgbClr val="093678"/>
                </a:solidFill>
              </a:rPr>
              <a:t>-A (Iso)</a:t>
            </a:r>
            <a:br>
              <a:rPr lang="en-US" sz="3200" dirty="0" smtClean="0">
                <a:solidFill>
                  <a:srgbClr val="093678"/>
                </a:solidFill>
              </a:rPr>
            </a:br>
            <a:r>
              <a:rPr lang="en-US" sz="3200" dirty="0" smtClean="0">
                <a:solidFill>
                  <a:srgbClr val="093678"/>
                </a:solidFill>
              </a:rPr>
              <a:t>Síntomas de </a:t>
            </a:r>
            <a:r>
              <a:rPr lang="en-US" sz="3200" dirty="0" err="1" smtClean="0">
                <a:solidFill>
                  <a:srgbClr val="093678"/>
                </a:solidFill>
              </a:rPr>
              <a:t>sensibilización</a:t>
            </a:r>
            <a:endParaRPr lang="en-US" sz="3200" dirty="0" smtClean="0">
              <a:solidFill>
                <a:srgbClr val="093678"/>
              </a:solidFill>
            </a:endParaRPr>
          </a:p>
        </p:txBody>
      </p:sp>
      <p:sp>
        <p:nvSpPr>
          <p:cNvPr id="208897" name="Rectangle 3"/>
          <p:cNvSpPr>
            <a:spLocks noGrp="1" noChangeArrowheads="1"/>
          </p:cNvSpPr>
          <p:nvPr>
            <p:ph idx="1"/>
          </p:nvPr>
        </p:nvSpPr>
        <p:spPr>
          <a:xfrm>
            <a:off x="457200" y="1676400"/>
            <a:ext cx="8229600" cy="4343400"/>
          </a:xfrm>
        </p:spPr>
        <p:txBody>
          <a:bodyPr lIns="91599" tIns="45048" rIns="91599" bIns="45048">
            <a:normAutofit/>
          </a:bodyPr>
          <a:lstStyle/>
          <a:p>
            <a:pPr indent="0" defTabSz="966788" eaLnBrk="1" fontAlgn="auto" hangingPunct="1">
              <a:spcBef>
                <a:spcPts val="600"/>
              </a:spcBef>
              <a:spcAft>
                <a:spcPts val="600"/>
              </a:spcAft>
              <a:buSzPct val="100000"/>
              <a:defRPr/>
            </a:pPr>
            <a:r>
              <a:rPr lang="en-US" sz="2400" dirty="0" smtClean="0">
                <a:solidFill>
                  <a:srgbClr val="093678"/>
                </a:solidFill>
              </a:rPr>
              <a:t>Una vez sensibilizado, podría ocurrir una reacción de sensibilización respiratoria inmediatamente después de la exposición, o bien podría demorarse, incluyendo:</a:t>
            </a:r>
          </a:p>
          <a:p>
            <a:pPr marL="228600" indent="-228600" defTabSz="966788" eaLnBrk="1" fontAlgn="auto" hangingPunct="1">
              <a:spcBef>
                <a:spcPts val="600"/>
              </a:spcBef>
              <a:spcAft>
                <a:spcPts val="600"/>
              </a:spcAft>
              <a:buSzPct val="100000"/>
              <a:buFont typeface="Arial" pitchFamily="34" charset="0"/>
              <a:buChar char="•"/>
              <a:defRPr/>
            </a:pPr>
            <a:r>
              <a:rPr lang="en-US" sz="2400" dirty="0" smtClean="0">
                <a:solidFill>
                  <a:srgbClr val="093678"/>
                </a:solidFill>
              </a:rPr>
              <a:t>Tos</a:t>
            </a:r>
            <a:endParaRPr lang="en-US" sz="2400" dirty="0">
              <a:solidFill>
                <a:srgbClr val="093678"/>
              </a:solidFill>
            </a:endParaRPr>
          </a:p>
          <a:p>
            <a:pPr marL="228600" indent="-228600" defTabSz="966788" eaLnBrk="1" fontAlgn="auto" hangingPunct="1">
              <a:spcBef>
                <a:spcPts val="600"/>
              </a:spcBef>
              <a:spcAft>
                <a:spcPts val="600"/>
              </a:spcAft>
              <a:buSzPct val="100000"/>
              <a:buFont typeface="Arial" pitchFamily="34" charset="0"/>
              <a:buChar char="•"/>
              <a:defRPr/>
            </a:pPr>
            <a:r>
              <a:rPr lang="en-US" sz="2400" dirty="0" smtClean="0">
                <a:solidFill>
                  <a:srgbClr val="093678"/>
                </a:solidFill>
              </a:rPr>
              <a:t>Falta de aliento</a:t>
            </a:r>
          </a:p>
          <a:p>
            <a:pPr marL="228600" indent="-228600" defTabSz="966788" eaLnBrk="1" fontAlgn="auto" hangingPunct="1">
              <a:spcBef>
                <a:spcPts val="600"/>
              </a:spcBef>
              <a:spcAft>
                <a:spcPts val="600"/>
              </a:spcAft>
              <a:buSzPct val="100000"/>
              <a:buFont typeface="Arial" pitchFamily="34" charset="0"/>
              <a:buChar char="•"/>
              <a:defRPr/>
            </a:pPr>
            <a:r>
              <a:rPr lang="en-US" sz="2400" dirty="0" smtClean="0">
                <a:solidFill>
                  <a:srgbClr val="093678"/>
                </a:solidFill>
              </a:rPr>
              <a:t>Sibilancia</a:t>
            </a:r>
            <a:endParaRPr lang="en-US" sz="2400" dirty="0">
              <a:solidFill>
                <a:srgbClr val="093678"/>
              </a:solidFill>
            </a:endParaRPr>
          </a:p>
          <a:p>
            <a:pPr marL="228600" indent="-228600" defTabSz="966788" eaLnBrk="1" fontAlgn="auto" hangingPunct="1">
              <a:spcBef>
                <a:spcPts val="600"/>
              </a:spcBef>
              <a:spcAft>
                <a:spcPts val="600"/>
              </a:spcAft>
              <a:buSzPct val="100000"/>
              <a:buFont typeface="Arial" pitchFamily="34" charset="0"/>
              <a:buChar char="•"/>
              <a:defRPr/>
            </a:pPr>
            <a:r>
              <a:rPr lang="en-US" sz="2400" dirty="0" smtClean="0">
                <a:solidFill>
                  <a:srgbClr val="093678"/>
                </a:solidFill>
              </a:rPr>
              <a:t>Opresión del pecho</a:t>
            </a:r>
          </a:p>
          <a:p>
            <a:pPr marL="228600" indent="-228600" defTabSz="966788" eaLnBrk="1" fontAlgn="auto" hangingPunct="1">
              <a:spcBef>
                <a:spcPts val="600"/>
              </a:spcBef>
              <a:spcAft>
                <a:spcPts val="600"/>
              </a:spcAft>
              <a:buSzPct val="100000"/>
              <a:buFont typeface="Arial" pitchFamily="34" charset="0"/>
              <a:buChar char="•"/>
              <a:defRPr/>
            </a:pPr>
            <a:r>
              <a:rPr lang="en-US" sz="2400" dirty="0" smtClean="0">
                <a:solidFill>
                  <a:srgbClr val="093678"/>
                </a:solidFill>
              </a:rPr>
              <a:t>Ataque de asma</a:t>
            </a:r>
          </a:p>
        </p:txBody>
      </p:sp>
      <p:pic>
        <p:nvPicPr>
          <p:cNvPr id="5" name="Picture 4" descr="coughing.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029200" y="2819400"/>
            <a:ext cx="2362200" cy="2663618"/>
          </a:xfrm>
          <a:prstGeom prst="rect">
            <a:avLst/>
          </a:prstGeom>
          <a:ln>
            <a:noFill/>
          </a:ln>
          <a:effectLst>
            <a:outerShdw blurRad="292100" dist="139700" dir="2700000" algn="tl" rotWithShape="0">
              <a:srgbClr val="333333">
                <a:alpha val="65000"/>
              </a:srgbClr>
            </a:outerShdw>
          </a:effectLst>
        </p:spPr>
      </p:pic>
      <p:sp>
        <p:nvSpPr>
          <p:cNvPr id="22533" name="TextBox 1"/>
          <p:cNvSpPr txBox="1">
            <a:spLocks noChangeArrowheads="1"/>
          </p:cNvSpPr>
          <p:nvPr/>
        </p:nvSpPr>
        <p:spPr bwMode="auto">
          <a:xfrm>
            <a:off x="0" y="5638800"/>
            <a:ext cx="8763000" cy="461665"/>
          </a:xfrm>
          <a:prstGeom prst="rect">
            <a:avLst/>
          </a:prstGeom>
          <a:noFill/>
          <a:ln w="9525">
            <a:noFill/>
            <a:miter lim="800000"/>
            <a:headEnd/>
            <a:tailEnd/>
          </a:ln>
        </p:spPr>
        <p:txBody>
          <a:bodyPr wrap="square">
            <a:spAutoFit/>
          </a:bodyPr>
          <a:lstStyle/>
          <a:p>
            <a:pPr algn="ctr"/>
            <a:r>
              <a:rPr lang="en-US" sz="2400" b="1" i="1" dirty="0">
                <a:solidFill>
                  <a:srgbClr val="093678"/>
                </a:solidFill>
                <a:latin typeface="Trebuchet MS" pitchFamily="34" charset="0"/>
              </a:rPr>
              <a:t>Los ataques asmáticos pueden poner la vida en peligro.</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95C998C3C55B4A96FDB76C909D6563" ma:contentTypeVersion="3" ma:contentTypeDescription="Create a new document." ma:contentTypeScope="" ma:versionID="b97bf3ce735f0cd7e574b683ef47807a">
  <xsd:schema xmlns:xsd="http://www.w3.org/2001/XMLSchema" xmlns:xs="http://www.w3.org/2001/XMLSchema" xmlns:p="http://schemas.microsoft.com/office/2006/metadata/properties" xmlns:ns2="98c9955d-c5c3-4a5b-96fd-b76c909d6563" targetNamespace="http://schemas.microsoft.com/office/2006/metadata/properties" ma:root="true" ma:fieldsID="53ec610432e2d7d00c11c71d076612a3" ns2:_="">
    <xsd:import namespace="98c9955d-c5c3-4a5b-96fd-b76c909d6563"/>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9955d-c5c3-4a5b-96fd-b76c909d6563"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Recipients xmlns="98c9955d-c5c3-4a5b-96fd-b76c909d6563" xsi:nil="true"/>
    <ReceivedTime xmlns="98c9955d-c5c3-4a5b-96fd-b76c909d6563" xsi:nil="true"/>
    <From xmlns="98c9955d-c5c3-4a5b-96fd-b76c909d656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606804-713E-4106-8BB2-951F220BAE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9955d-c5c3-4a5b-96fd-b76c909d6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AECD169-09E6-4F95-94DF-D23506D57F0D}">
  <ds:schemaRefs>
    <ds:schemaRef ds:uri="http://schemas.microsoft.com/office/infopath/2007/PartnerControls"/>
    <ds:schemaRef ds:uri="http://schemas.microsoft.com/office/2006/documentManagement/types"/>
    <ds:schemaRef ds:uri="http://purl.org/dc/dcmitype/"/>
    <ds:schemaRef ds:uri="98c9955d-c5c3-4a5b-96fd-b76c909d6563"/>
    <ds:schemaRef ds:uri="http://purl.org/dc/elements/1.1/"/>
    <ds:schemaRef ds:uri="http://purl.org/dc/terms/"/>
    <ds:schemaRef ds:uri="http://www.w3.org/XML/1998/namespace"/>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4B605F83-0E2E-4298-A67A-18FD353A239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ACC LP Training template</Template>
  <TotalTime>1037</TotalTime>
  <Words>1910</Words>
  <Application>Microsoft Office PowerPoint</Application>
  <PresentationFormat>On-screen Show (4:3)</PresentationFormat>
  <Paragraphs>239</Paragraphs>
  <Slides>24</Slides>
  <Notes>23</Notes>
  <HiddenSlides>0</HiddenSlides>
  <MMClips>0</MMClips>
  <ScaleCrop>false</ScaleCrop>
  <HeadingPairs>
    <vt:vector size="4" baseType="variant">
      <vt:variant>
        <vt:lpstr>Theme</vt:lpstr>
      </vt:variant>
      <vt:variant>
        <vt:i4>2</vt:i4>
      </vt:variant>
      <vt:variant>
        <vt:lpstr>Slide Titles</vt:lpstr>
      </vt:variant>
      <vt:variant>
        <vt:i4>24</vt:i4>
      </vt:variant>
    </vt:vector>
  </HeadingPairs>
  <TitlesOfParts>
    <vt:vector size="26" baseType="lpstr">
      <vt:lpstr>ACC LP Training template</vt:lpstr>
      <vt:lpstr>1_ACC LP Training template</vt:lpstr>
      <vt:lpstr>PowerPoint Presentation</vt:lpstr>
      <vt:lpstr>Disclaimer</vt:lpstr>
      <vt:lpstr>Bienvenido a la Unidad 5</vt:lpstr>
      <vt:lpstr>Efectos de la exposición al lado-A (Iso) - Ojos</vt:lpstr>
      <vt:lpstr>Efectos de la Exposición al lado-A (Iso) - Piel</vt:lpstr>
      <vt:lpstr>Exposición al lado-A (Iso)- Efectos respiratorios de corto plazo</vt:lpstr>
      <vt:lpstr>Exposición al lado-A (Iso) – Efectos respiratorios a largo plazo</vt:lpstr>
      <vt:lpstr> Exposición al lado-A – Sensibilización</vt:lpstr>
      <vt:lpstr>Exposición al lado-A (Iso) Síntomas de sensibilización</vt:lpstr>
      <vt:lpstr>Sensibilización</vt:lpstr>
      <vt:lpstr> Exposición al lado-A – Sensibilización</vt:lpstr>
      <vt:lpstr>Posibles causas de  sensibilización al lado-A (Iso)</vt:lpstr>
      <vt:lpstr>Consecuencias de la sensibilización</vt:lpstr>
      <vt:lpstr>Unidad 5 Resumen</vt:lpstr>
      <vt:lpstr>Unidad 5 Repaso</vt:lpstr>
      <vt:lpstr> Unidad 5: P1 Revisión</vt:lpstr>
      <vt:lpstr> Unidad 5: P1 Revisión</vt:lpstr>
      <vt:lpstr> Unidad 5: P2 Revisión</vt:lpstr>
      <vt:lpstr> Unidad 5: P2 Revisión</vt:lpstr>
      <vt:lpstr> Unidad 5: P3 Revisión</vt:lpstr>
      <vt:lpstr> Unidad 5: P3 Revisión</vt:lpstr>
      <vt:lpstr> Unidad 5: P4 Revisión</vt:lpstr>
      <vt:lpstr> Unidad 5: P4 Revisión</vt:lpstr>
      <vt:lpstr>Unidad 5  Completada</vt:lpstr>
    </vt:vector>
  </TitlesOfParts>
  <Company>American Chemistry Counsil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 Candelori</dc:creator>
  <cp:lastModifiedBy>Vosburgh, Linda - OSHA</cp:lastModifiedBy>
  <cp:revision>248</cp:revision>
  <cp:lastPrinted>2010-12-07T20:26:44Z</cp:lastPrinted>
  <dcterms:created xsi:type="dcterms:W3CDTF">2012-09-19T16:01:28Z</dcterms:created>
  <dcterms:modified xsi:type="dcterms:W3CDTF">2014-06-19T15:26:04Z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Jude Philipps</vt:lpwstr>
  </property>
  <property fmtid="{D5CDD505-2E9C-101B-9397-08002B2CF9AE}" pid="4" name="Status">
    <vt:lpwstr>Final</vt:lpwstr>
  </property>
  <property fmtid="{D5CDD505-2E9C-101B-9397-08002B2CF9AE}" pid="5" name="ContentTypeId">
    <vt:lpwstr>0x0101005D95C998C3C55B4A96FDB76C909D6563</vt:lpwstr>
  </property>
</Properties>
</file>