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 id="2147483806" r:id="rId5"/>
  </p:sldMasterIdLst>
  <p:notesMasterIdLst>
    <p:notesMasterId r:id="rId27"/>
  </p:notesMasterIdLst>
  <p:sldIdLst>
    <p:sldId id="296" r:id="rId6"/>
    <p:sldId id="303" r:id="rId7"/>
    <p:sldId id="256" r:id="rId8"/>
    <p:sldId id="290" r:id="rId9"/>
    <p:sldId id="264" r:id="rId10"/>
    <p:sldId id="271" r:id="rId11"/>
    <p:sldId id="270" r:id="rId12"/>
    <p:sldId id="269" r:id="rId13"/>
    <p:sldId id="265" r:id="rId14"/>
    <p:sldId id="268" r:id="rId15"/>
    <p:sldId id="272" r:id="rId16"/>
    <p:sldId id="291" r:id="rId17"/>
    <p:sldId id="274" r:id="rId18"/>
    <p:sldId id="275" r:id="rId19"/>
    <p:sldId id="298" r:id="rId20"/>
    <p:sldId id="297" r:id="rId21"/>
    <p:sldId id="299" r:id="rId22"/>
    <p:sldId id="300" r:id="rId23"/>
    <p:sldId id="301" r:id="rId24"/>
    <p:sldId id="302" r:id="rId25"/>
    <p:sldId id="288" r:id="rId2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iel" initials="D"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678"/>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03" autoAdjust="0"/>
    <p:restoredTop sz="82810" autoAdjust="0"/>
  </p:normalViewPr>
  <p:slideViewPr>
    <p:cSldViewPr>
      <p:cViewPr varScale="1">
        <p:scale>
          <a:sx n="73" d="100"/>
          <a:sy n="73" d="100"/>
        </p:scale>
        <p:origin x="-165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647506-B2B2-4EAD-BB61-4D27982439A2}" type="doc">
      <dgm:prSet loTypeId="urn:microsoft.com/office/officeart/2005/8/layout/hProcess9" loCatId="process" qsTypeId="urn:microsoft.com/office/officeart/2005/8/quickstyle/simple1#2" qsCatId="simple" csTypeId="urn:microsoft.com/office/officeart/2005/8/colors/accent2_2" csCatId="accent2" phldr="1"/>
      <dgm:spPr/>
    </dgm:pt>
    <dgm:pt modelId="{684E3003-B184-4E66-A959-5A028427ABDF}">
      <dgm:prSet phldrT="[Text]"/>
      <dgm:spPr>
        <a:solidFill>
          <a:srgbClr val="093678"/>
        </a:solidFill>
      </dgm:spPr>
      <dgm:t>
        <a:bodyPr/>
        <a:lstStyle/>
        <a:p>
          <a:r>
            <a:rPr lang="en-US" dirty="0" smtClean="0"/>
            <a:t>Del conocimiento</a:t>
          </a:r>
          <a:endParaRPr lang="en-US" dirty="0"/>
        </a:p>
      </dgm:t>
    </dgm:pt>
    <dgm:pt modelId="{2B74CC15-2454-44DC-AE48-F658979D16F4}" type="parTrans" cxnId="{84C29B3D-800C-476A-B787-4E7549119B04}">
      <dgm:prSet/>
      <dgm:spPr/>
      <dgm:t>
        <a:bodyPr/>
        <a:lstStyle/>
        <a:p>
          <a:endParaRPr lang="en-US"/>
        </a:p>
      </dgm:t>
    </dgm:pt>
    <dgm:pt modelId="{C9F7111F-CC73-48D7-BCED-996743A49D47}" type="sibTrans" cxnId="{84C29B3D-800C-476A-B787-4E7549119B04}">
      <dgm:prSet/>
      <dgm:spPr/>
      <dgm:t>
        <a:bodyPr/>
        <a:lstStyle/>
        <a:p>
          <a:endParaRPr lang="en-US"/>
        </a:p>
      </dgm:t>
    </dgm:pt>
    <dgm:pt modelId="{5025C9B6-8B28-4C0E-945C-C733E3E189A2}">
      <dgm:prSet phldrT="[Text]"/>
      <dgm:spPr>
        <a:solidFill>
          <a:srgbClr val="093678"/>
        </a:solidFill>
      </dgm:spPr>
      <dgm:t>
        <a:bodyPr/>
        <a:lstStyle/>
        <a:p>
          <a:r>
            <a:rPr lang="en-US" dirty="0" smtClean="0"/>
            <a:t>a la</a:t>
          </a:r>
          <a:endParaRPr lang="en-US" dirty="0"/>
        </a:p>
      </dgm:t>
    </dgm:pt>
    <dgm:pt modelId="{939DE8E9-C817-4085-ABB3-1A35573AD32E}" type="parTrans" cxnId="{598C8A68-0259-4DD7-9C54-D2F1E6BDD7FB}">
      <dgm:prSet/>
      <dgm:spPr/>
      <dgm:t>
        <a:bodyPr/>
        <a:lstStyle/>
        <a:p>
          <a:endParaRPr lang="en-US"/>
        </a:p>
      </dgm:t>
    </dgm:pt>
    <dgm:pt modelId="{AB099C59-D2D3-417B-940A-740CFE3305CD}" type="sibTrans" cxnId="{598C8A68-0259-4DD7-9C54-D2F1E6BDD7FB}">
      <dgm:prSet/>
      <dgm:spPr/>
      <dgm:t>
        <a:bodyPr/>
        <a:lstStyle/>
        <a:p>
          <a:endParaRPr lang="en-US"/>
        </a:p>
      </dgm:t>
    </dgm:pt>
    <dgm:pt modelId="{CFCF6060-06E9-4EC1-AF27-C45558EFD2E0}">
      <dgm:prSet phldrT="[Text]"/>
      <dgm:spPr>
        <a:solidFill>
          <a:srgbClr val="093678"/>
        </a:solidFill>
      </dgm:spPr>
      <dgm:t>
        <a:bodyPr/>
        <a:lstStyle/>
        <a:p>
          <a:r>
            <a:rPr lang="en-US" dirty="0" smtClean="0"/>
            <a:t>acción</a:t>
          </a:r>
          <a:endParaRPr lang="en-US" dirty="0"/>
        </a:p>
      </dgm:t>
    </dgm:pt>
    <dgm:pt modelId="{0F23EB55-FBC4-4B19-85B0-A5EEB7E0FE7C}" type="parTrans" cxnId="{8616BFC6-7B5C-4BE1-9844-365CEEDE902B}">
      <dgm:prSet/>
      <dgm:spPr/>
      <dgm:t>
        <a:bodyPr/>
        <a:lstStyle/>
        <a:p>
          <a:endParaRPr lang="en-US"/>
        </a:p>
      </dgm:t>
    </dgm:pt>
    <dgm:pt modelId="{8919BFBC-3334-4A4D-8980-5E039BD17D71}" type="sibTrans" cxnId="{8616BFC6-7B5C-4BE1-9844-365CEEDE902B}">
      <dgm:prSet/>
      <dgm:spPr/>
      <dgm:t>
        <a:bodyPr/>
        <a:lstStyle/>
        <a:p>
          <a:endParaRPr lang="en-US"/>
        </a:p>
      </dgm:t>
    </dgm:pt>
    <dgm:pt modelId="{4D339F2D-3F39-4A10-AAED-5FA31BE3C197}" type="pres">
      <dgm:prSet presAssocID="{11647506-B2B2-4EAD-BB61-4D27982439A2}" presName="CompostProcess" presStyleCnt="0">
        <dgm:presLayoutVars>
          <dgm:dir/>
          <dgm:resizeHandles val="exact"/>
        </dgm:presLayoutVars>
      </dgm:prSet>
      <dgm:spPr/>
    </dgm:pt>
    <dgm:pt modelId="{4521D855-2662-4381-91D4-69A4875763E3}" type="pres">
      <dgm:prSet presAssocID="{11647506-B2B2-4EAD-BB61-4D27982439A2}" presName="arrow" presStyleLbl="bgShp" presStyleIdx="0" presStyleCnt="1"/>
      <dgm:spPr>
        <a:solidFill>
          <a:srgbClr val="BCD5FA"/>
        </a:solidFill>
      </dgm:spPr>
    </dgm:pt>
    <dgm:pt modelId="{F2F7C1D0-38A7-46F2-96E4-0991EBEE0CCE}" type="pres">
      <dgm:prSet presAssocID="{11647506-B2B2-4EAD-BB61-4D27982439A2}" presName="linearProcess" presStyleCnt="0"/>
      <dgm:spPr/>
    </dgm:pt>
    <dgm:pt modelId="{197C93C1-87CF-4EA5-A843-A86CF5A5925E}" type="pres">
      <dgm:prSet presAssocID="{684E3003-B184-4E66-A959-5A028427ABDF}" presName="textNode" presStyleLbl="node1" presStyleIdx="0" presStyleCnt="3">
        <dgm:presLayoutVars>
          <dgm:bulletEnabled val="1"/>
        </dgm:presLayoutVars>
      </dgm:prSet>
      <dgm:spPr/>
      <dgm:t>
        <a:bodyPr/>
        <a:lstStyle/>
        <a:p>
          <a:endParaRPr lang="en-US"/>
        </a:p>
      </dgm:t>
    </dgm:pt>
    <dgm:pt modelId="{52A5E0C4-801A-429D-BD69-50A3836421C1}" type="pres">
      <dgm:prSet presAssocID="{C9F7111F-CC73-48D7-BCED-996743A49D47}" presName="sibTrans" presStyleCnt="0"/>
      <dgm:spPr/>
    </dgm:pt>
    <dgm:pt modelId="{6EC47406-4DCB-44AC-A79C-285B21A34063}" type="pres">
      <dgm:prSet presAssocID="{5025C9B6-8B28-4C0E-945C-C733E3E189A2}" presName="textNode" presStyleLbl="node1" presStyleIdx="1" presStyleCnt="3">
        <dgm:presLayoutVars>
          <dgm:bulletEnabled val="1"/>
        </dgm:presLayoutVars>
      </dgm:prSet>
      <dgm:spPr/>
      <dgm:t>
        <a:bodyPr/>
        <a:lstStyle/>
        <a:p>
          <a:endParaRPr lang="en-US"/>
        </a:p>
      </dgm:t>
    </dgm:pt>
    <dgm:pt modelId="{E656EA29-4CF4-427A-AB9B-BF6D46CC635B}" type="pres">
      <dgm:prSet presAssocID="{AB099C59-D2D3-417B-940A-740CFE3305CD}" presName="sibTrans" presStyleCnt="0"/>
      <dgm:spPr/>
    </dgm:pt>
    <dgm:pt modelId="{6AC2D80E-6CCF-476A-ACAE-BD7CEBC6EA53}" type="pres">
      <dgm:prSet presAssocID="{CFCF6060-06E9-4EC1-AF27-C45558EFD2E0}" presName="textNode" presStyleLbl="node1" presStyleIdx="2" presStyleCnt="3">
        <dgm:presLayoutVars>
          <dgm:bulletEnabled val="1"/>
        </dgm:presLayoutVars>
      </dgm:prSet>
      <dgm:spPr/>
      <dgm:t>
        <a:bodyPr/>
        <a:lstStyle/>
        <a:p>
          <a:endParaRPr lang="en-US"/>
        </a:p>
      </dgm:t>
    </dgm:pt>
  </dgm:ptLst>
  <dgm:cxnLst>
    <dgm:cxn modelId="{46DCCCD9-626A-4AF5-A095-CE52E147D7EA}" type="presOf" srcId="{CFCF6060-06E9-4EC1-AF27-C45558EFD2E0}" destId="{6AC2D80E-6CCF-476A-ACAE-BD7CEBC6EA53}" srcOrd="0" destOrd="0" presId="urn:microsoft.com/office/officeart/2005/8/layout/hProcess9"/>
    <dgm:cxn modelId="{8616BFC6-7B5C-4BE1-9844-365CEEDE902B}" srcId="{11647506-B2B2-4EAD-BB61-4D27982439A2}" destId="{CFCF6060-06E9-4EC1-AF27-C45558EFD2E0}" srcOrd="2" destOrd="0" parTransId="{0F23EB55-FBC4-4B19-85B0-A5EEB7E0FE7C}" sibTransId="{8919BFBC-3334-4A4D-8980-5E039BD17D71}"/>
    <dgm:cxn modelId="{80CFE129-D343-4A3D-ADEF-A11E8891C215}" type="presOf" srcId="{11647506-B2B2-4EAD-BB61-4D27982439A2}" destId="{4D339F2D-3F39-4A10-AAED-5FA31BE3C197}" srcOrd="0" destOrd="0" presId="urn:microsoft.com/office/officeart/2005/8/layout/hProcess9"/>
    <dgm:cxn modelId="{08A0221D-D1FE-4BDE-8A56-2F62E472F034}" type="presOf" srcId="{5025C9B6-8B28-4C0E-945C-C733E3E189A2}" destId="{6EC47406-4DCB-44AC-A79C-285B21A34063}" srcOrd="0" destOrd="0" presId="urn:microsoft.com/office/officeart/2005/8/layout/hProcess9"/>
    <dgm:cxn modelId="{84C29B3D-800C-476A-B787-4E7549119B04}" srcId="{11647506-B2B2-4EAD-BB61-4D27982439A2}" destId="{684E3003-B184-4E66-A959-5A028427ABDF}" srcOrd="0" destOrd="0" parTransId="{2B74CC15-2454-44DC-AE48-F658979D16F4}" sibTransId="{C9F7111F-CC73-48D7-BCED-996743A49D47}"/>
    <dgm:cxn modelId="{057B8C45-169D-4335-9C28-E6B15379B358}" type="presOf" srcId="{684E3003-B184-4E66-A959-5A028427ABDF}" destId="{197C93C1-87CF-4EA5-A843-A86CF5A5925E}" srcOrd="0" destOrd="0" presId="urn:microsoft.com/office/officeart/2005/8/layout/hProcess9"/>
    <dgm:cxn modelId="{598C8A68-0259-4DD7-9C54-D2F1E6BDD7FB}" srcId="{11647506-B2B2-4EAD-BB61-4D27982439A2}" destId="{5025C9B6-8B28-4C0E-945C-C733E3E189A2}" srcOrd="1" destOrd="0" parTransId="{939DE8E9-C817-4085-ABB3-1A35573AD32E}" sibTransId="{AB099C59-D2D3-417B-940A-740CFE3305CD}"/>
    <dgm:cxn modelId="{13109EF6-7865-40D7-85C2-B34FDD3BEBA3}" type="presParOf" srcId="{4D339F2D-3F39-4A10-AAED-5FA31BE3C197}" destId="{4521D855-2662-4381-91D4-69A4875763E3}" srcOrd="0" destOrd="0" presId="urn:microsoft.com/office/officeart/2005/8/layout/hProcess9"/>
    <dgm:cxn modelId="{353486AE-90A6-4D6E-A97E-F948ED737FF8}" type="presParOf" srcId="{4D339F2D-3F39-4A10-AAED-5FA31BE3C197}" destId="{F2F7C1D0-38A7-46F2-96E4-0991EBEE0CCE}" srcOrd="1" destOrd="0" presId="urn:microsoft.com/office/officeart/2005/8/layout/hProcess9"/>
    <dgm:cxn modelId="{3B8AA1D4-8AED-425B-AB88-AB2DD54C4F6B}" type="presParOf" srcId="{F2F7C1D0-38A7-46F2-96E4-0991EBEE0CCE}" destId="{197C93C1-87CF-4EA5-A843-A86CF5A5925E}" srcOrd="0" destOrd="0" presId="urn:microsoft.com/office/officeart/2005/8/layout/hProcess9"/>
    <dgm:cxn modelId="{EA90C13B-7BD7-477C-B31E-3F471500D69F}" type="presParOf" srcId="{F2F7C1D0-38A7-46F2-96E4-0991EBEE0CCE}" destId="{52A5E0C4-801A-429D-BD69-50A3836421C1}" srcOrd="1" destOrd="0" presId="urn:microsoft.com/office/officeart/2005/8/layout/hProcess9"/>
    <dgm:cxn modelId="{FBDBECB8-6569-4F9D-8A99-5F2B8409D8F4}" type="presParOf" srcId="{F2F7C1D0-38A7-46F2-96E4-0991EBEE0CCE}" destId="{6EC47406-4DCB-44AC-A79C-285B21A34063}" srcOrd="2" destOrd="0" presId="urn:microsoft.com/office/officeart/2005/8/layout/hProcess9"/>
    <dgm:cxn modelId="{D92B49AF-4CAC-44DB-8F21-85118D7814E4}" type="presParOf" srcId="{F2F7C1D0-38A7-46F2-96E4-0991EBEE0CCE}" destId="{E656EA29-4CF4-427A-AB9B-BF6D46CC635B}" srcOrd="3" destOrd="0" presId="urn:microsoft.com/office/officeart/2005/8/layout/hProcess9"/>
    <dgm:cxn modelId="{15A58813-BA22-4F44-84B1-445A04D91C84}" type="presParOf" srcId="{F2F7C1D0-38A7-46F2-96E4-0991EBEE0CCE}" destId="{6AC2D80E-6CCF-476A-ACAE-BD7CEBC6EA5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1D855-2662-4381-91D4-69A4875763E3}">
      <dsp:nvSpPr>
        <dsp:cNvPr id="0" name=""/>
        <dsp:cNvSpPr/>
      </dsp:nvSpPr>
      <dsp:spPr>
        <a:xfrm>
          <a:off x="457199" y="0"/>
          <a:ext cx="5181600" cy="4064000"/>
        </a:xfrm>
        <a:prstGeom prst="rightArrow">
          <a:avLst/>
        </a:prstGeom>
        <a:solidFill>
          <a:srgbClr val="BCD5FA"/>
        </a:solidFill>
        <a:ln>
          <a:noFill/>
        </a:ln>
        <a:effectLst/>
      </dsp:spPr>
      <dsp:style>
        <a:lnRef idx="0">
          <a:scrgbClr r="0" g="0" b="0"/>
        </a:lnRef>
        <a:fillRef idx="1">
          <a:scrgbClr r="0" g="0" b="0"/>
        </a:fillRef>
        <a:effectRef idx="0">
          <a:scrgbClr r="0" g="0" b="0"/>
        </a:effectRef>
        <a:fontRef idx="minor"/>
      </dsp:style>
    </dsp:sp>
    <dsp:sp modelId="{197C93C1-87CF-4EA5-A843-A86CF5A5925E}">
      <dsp:nvSpPr>
        <dsp:cNvPr id="0" name=""/>
        <dsp:cNvSpPr/>
      </dsp:nvSpPr>
      <dsp:spPr>
        <a:xfrm>
          <a:off x="6548"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Del conocimiento</a:t>
          </a:r>
          <a:endParaRPr lang="en-US" sz="2300" kern="1200" dirty="0"/>
        </a:p>
      </dsp:txBody>
      <dsp:txXfrm>
        <a:off x="85903" y="1298554"/>
        <a:ext cx="1803440" cy="1466890"/>
      </dsp:txXfrm>
    </dsp:sp>
    <dsp:sp modelId="{6EC47406-4DCB-44AC-A79C-285B21A34063}">
      <dsp:nvSpPr>
        <dsp:cNvPr id="0" name=""/>
        <dsp:cNvSpPr/>
      </dsp:nvSpPr>
      <dsp:spPr>
        <a:xfrm>
          <a:off x="2066925"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 la</a:t>
          </a:r>
          <a:endParaRPr lang="en-US" sz="2300" kern="1200" dirty="0"/>
        </a:p>
      </dsp:txBody>
      <dsp:txXfrm>
        <a:off x="2146280" y="1298554"/>
        <a:ext cx="1803440" cy="1466890"/>
      </dsp:txXfrm>
    </dsp:sp>
    <dsp:sp modelId="{6AC2D80E-6CCF-476A-ACAE-BD7CEBC6EA53}">
      <dsp:nvSpPr>
        <dsp:cNvPr id="0" name=""/>
        <dsp:cNvSpPr/>
      </dsp:nvSpPr>
      <dsp:spPr>
        <a:xfrm>
          <a:off x="4127301"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acción</a:t>
          </a:r>
          <a:endParaRPr lang="en-US" sz="2300" kern="1200" dirty="0"/>
        </a:p>
      </dsp:txBody>
      <dsp:txXfrm>
        <a:off x="4206656" y="1298554"/>
        <a:ext cx="1803440"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2291" tIns="46145" rIns="92291" bIns="46145" rtlCol="0"/>
          <a:lstStyle>
            <a:lvl1pPr algn="l">
              <a:defRPr sz="1300">
                <a:cs typeface="+mn-cs"/>
              </a:defRPr>
            </a:lvl1pPr>
          </a:lstStyle>
          <a:p>
            <a:pPr>
              <a:defRPr/>
            </a:pPr>
            <a:endParaRPr lang="en-US"/>
          </a:p>
        </p:txBody>
      </p:sp>
      <p:sp>
        <p:nvSpPr>
          <p:cNvPr id="3" name="Date Placeholder 2"/>
          <p:cNvSpPr>
            <a:spLocks noGrp="1"/>
          </p:cNvSpPr>
          <p:nvPr>
            <p:ph type="dt" idx="1"/>
          </p:nvPr>
        </p:nvSpPr>
        <p:spPr>
          <a:xfrm>
            <a:off x="3970338" y="0"/>
            <a:ext cx="3038475" cy="463550"/>
          </a:xfrm>
          <a:prstGeom prst="rect">
            <a:avLst/>
          </a:prstGeom>
        </p:spPr>
        <p:txBody>
          <a:bodyPr vert="horz" lIns="92291" tIns="46145" rIns="92291" bIns="46145" rtlCol="0"/>
          <a:lstStyle>
            <a:lvl1pPr algn="r">
              <a:defRPr sz="1300">
                <a:cs typeface="+mn-cs"/>
              </a:defRPr>
            </a:lvl1pPr>
          </a:lstStyle>
          <a:p>
            <a:pPr>
              <a:defRPr/>
            </a:pPr>
            <a:fld id="{44FBFE5E-55F2-4841-9027-30117CB390DB}" type="datetimeFigureOut">
              <a:rPr lang="en-US"/>
              <a:pPr>
                <a:defRPr/>
              </a:pPr>
              <a:t>6/19/2014</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91" tIns="46145" rIns="92291" bIns="46145" rtlCol="0" anchor="ctr"/>
          <a:lstStyle/>
          <a:p>
            <a:pPr lvl="0"/>
            <a:endParaRPr lang="en-US" noProof="0" smtClean="0"/>
          </a:p>
        </p:txBody>
      </p:sp>
      <p:sp>
        <p:nvSpPr>
          <p:cNvPr id="5" name="Notes Placeholder 4"/>
          <p:cNvSpPr>
            <a:spLocks noGrp="1"/>
          </p:cNvSpPr>
          <p:nvPr>
            <p:ph type="body" sz="quarter" idx="3"/>
          </p:nvPr>
        </p:nvSpPr>
        <p:spPr>
          <a:xfrm>
            <a:off x="701675" y="4416425"/>
            <a:ext cx="5607050" cy="4181475"/>
          </a:xfrm>
          <a:prstGeom prst="rect">
            <a:avLst/>
          </a:prstGeom>
        </p:spPr>
        <p:txBody>
          <a:bodyPr vert="horz" lIns="92291" tIns="46145" rIns="92291" bIns="4614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1263"/>
            <a:ext cx="3038475" cy="463550"/>
          </a:xfrm>
          <a:prstGeom prst="rect">
            <a:avLst/>
          </a:prstGeom>
        </p:spPr>
        <p:txBody>
          <a:bodyPr vert="horz" lIns="92291" tIns="46145" rIns="92291" bIns="46145" rtlCol="0" anchor="b"/>
          <a:lstStyle>
            <a:lvl1pPr algn="l">
              <a:defRPr sz="1300">
                <a:cs typeface="+mn-cs"/>
              </a:defRPr>
            </a:lvl1pPr>
          </a:lstStyle>
          <a:p>
            <a:pPr>
              <a:defRPr/>
            </a:pPr>
            <a:endParaRPr lang="en-US"/>
          </a:p>
        </p:txBody>
      </p:sp>
      <p:sp>
        <p:nvSpPr>
          <p:cNvPr id="7" name="Slide Number Placeholder 6"/>
          <p:cNvSpPr>
            <a:spLocks noGrp="1"/>
          </p:cNvSpPr>
          <p:nvPr>
            <p:ph type="sldNum" sz="quarter" idx="5"/>
          </p:nvPr>
        </p:nvSpPr>
        <p:spPr>
          <a:xfrm>
            <a:off x="3970338" y="8831263"/>
            <a:ext cx="3038475" cy="463550"/>
          </a:xfrm>
          <a:prstGeom prst="rect">
            <a:avLst/>
          </a:prstGeom>
        </p:spPr>
        <p:txBody>
          <a:bodyPr vert="horz" lIns="92291" tIns="46145" rIns="92291" bIns="46145" rtlCol="0" anchor="b"/>
          <a:lstStyle>
            <a:lvl1pPr algn="r">
              <a:defRPr sz="1300">
                <a:cs typeface="+mn-cs"/>
              </a:defRPr>
            </a:lvl1pPr>
          </a:lstStyle>
          <a:p>
            <a:pPr>
              <a:defRPr/>
            </a:pPr>
            <a:fld id="{737B657B-FBB9-43CB-BF1A-D91B7B17B840}" type="slidenum">
              <a:rPr lang="en-US"/>
              <a:pPr>
                <a:defRPr/>
              </a:pPr>
              <a:t>‹#›</a:t>
            </a:fld>
            <a:endParaRPr lang="en-US"/>
          </a:p>
        </p:txBody>
      </p:sp>
    </p:spTree>
    <p:extLst>
      <p:ext uri="{BB962C8B-B14F-4D97-AF65-F5344CB8AC3E}">
        <p14:creationId xmlns:p14="http://schemas.microsoft.com/office/powerpoint/2010/main" val="21515832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A608E4FB-B52F-4C7A-A831-2744F01B9705}" type="slidenum">
              <a:rPr lang="de-DE" smtClean="0">
                <a:cs typeface="Arial" charset="0"/>
              </a:rPr>
              <a:pPr/>
              <a:t>11</a:t>
            </a:fld>
            <a:endParaRPr lang="de-DE" smtClean="0">
              <a:cs typeface="Arial" charset="0"/>
            </a:endParaRPr>
          </a:p>
        </p:txBody>
      </p:sp>
      <p:sp>
        <p:nvSpPr>
          <p:cNvPr id="45059"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45060" name="Rectangle 3"/>
          <p:cNvSpPr>
            <a:spLocks noGrp="1" noChangeArrowheads="1"/>
          </p:cNvSpPr>
          <p:nvPr>
            <p:ph type="body" idx="1"/>
          </p:nvPr>
        </p:nvSpPr>
        <p:spPr bwMode="auto">
          <a:xfrm>
            <a:off x="935038" y="4414838"/>
            <a:ext cx="5140325" cy="4184650"/>
          </a:xfrm>
          <a:noFill/>
        </p:spPr>
        <p:txBody>
          <a:bodyPr wrap="square" lIns="92222" tIns="46111" rIns="92222" bIns="46111" numCol="1" anchor="t" anchorCtr="0" compatLnSpc="1">
            <a:prstTxWarp prst="textNoShape">
              <a:avLst/>
            </a:prstTxWarp>
          </a:bodyPr>
          <a:lstStyle/>
          <a:p>
            <a:pPr eaLnBrk="1" hangingPunct="1">
              <a:spcBef>
                <a:spcPct val="0"/>
              </a:spcBef>
            </a:pPr>
            <a:r>
              <a:rPr lang="en-US" dirty="0" smtClean="0"/>
              <a:t>Narración: </a:t>
            </a:r>
          </a:p>
          <a:p>
            <a:pPr eaLnBrk="1" hangingPunct="1">
              <a:spcBef>
                <a:spcPct val="0"/>
              </a:spcBef>
            </a:pPr>
            <a:r>
              <a:rPr lang="en-US" dirty="0" smtClean="0"/>
              <a:t>Cuando se inhalan, los retardadores de llamas pueden causar tos, dolor de garganta o secreción nasal. El contacto de la piel con los retardadores de llamas puede ser irritante, mientras que el contacto de los ojos generalmente no es irritante.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8B89C20-7892-4FE3-8EEA-956BF90F173E}" type="slidenum">
              <a:rPr lang="de-DE" smtClean="0">
                <a:cs typeface="Arial" charset="0"/>
              </a:rPr>
              <a:pPr/>
              <a:t>12</a:t>
            </a:fld>
            <a:endParaRPr lang="de-DE" smtClean="0">
              <a:cs typeface="Arial" charset="0"/>
            </a:endParaRPr>
          </a:p>
        </p:txBody>
      </p:sp>
      <p:sp>
        <p:nvSpPr>
          <p:cNvPr id="46083"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46084" name="Rectangle 3"/>
          <p:cNvSpPr>
            <a:spLocks noGrp="1" noChangeArrowheads="1"/>
          </p:cNvSpPr>
          <p:nvPr>
            <p:ph type="body" idx="1"/>
          </p:nvPr>
        </p:nvSpPr>
        <p:spPr bwMode="auto">
          <a:xfrm>
            <a:off x="935038" y="4414838"/>
            <a:ext cx="5140325" cy="4184650"/>
          </a:xfrm>
          <a:noFill/>
        </p:spPr>
        <p:txBody>
          <a:bodyPr wrap="square" lIns="92222" tIns="46111" rIns="92222" bIns="46111"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Existe un leve potencial de efectos adversos después de la exposición a surfactantes por inhalación o</a:t>
            </a:r>
            <a:r>
              <a:rPr lang="en-US" baseline="0" dirty="0" smtClean="0"/>
              <a:t> por </a:t>
            </a:r>
            <a:r>
              <a:rPr lang="en-US" baseline="0" dirty="0" err="1" smtClean="0"/>
              <a:t>contacto</a:t>
            </a:r>
            <a:r>
              <a:rPr lang="en-US" baseline="0" dirty="0" smtClean="0"/>
              <a:t> con la </a:t>
            </a:r>
            <a:r>
              <a:rPr lang="en-US" dirty="0" smtClean="0"/>
              <a:t>piel o los ojos.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marL="347663" indent="-347663" defTabSz="930275" eaLnBrk="1" hangingPunct="1">
              <a:spcBef>
                <a:spcPts val="575"/>
              </a:spcBef>
              <a:buSzPct val="65000"/>
            </a:pPr>
            <a:r>
              <a:rPr lang="en-US" dirty="0" smtClean="0"/>
              <a:t>Narración:</a:t>
            </a:r>
          </a:p>
          <a:p>
            <a:pPr marL="347663" indent="-347663" defTabSz="930275" eaLnBrk="1" hangingPunct="1">
              <a:spcBef>
                <a:spcPts val="575"/>
              </a:spcBef>
              <a:buSzPct val="65000"/>
            </a:pPr>
            <a:r>
              <a:rPr lang="en-US" dirty="0" smtClean="0"/>
              <a:t>En esta unidad, usted aprendió sobre:</a:t>
            </a:r>
          </a:p>
          <a:p>
            <a:pPr marL="347663" indent="-347663" defTabSz="930275" eaLnBrk="1" hangingPunct="1">
              <a:spcBef>
                <a:spcPts val="575"/>
              </a:spcBef>
              <a:buSzPct val="65000"/>
            </a:pPr>
            <a:r>
              <a:rPr lang="en-US" dirty="0" smtClean="0"/>
              <a:t>Los </a:t>
            </a:r>
            <a:r>
              <a:rPr lang="en-US" dirty="0" err="1" smtClean="0"/>
              <a:t>posibles</a:t>
            </a:r>
            <a:r>
              <a:rPr lang="en-US" dirty="0" smtClean="0"/>
              <a:t> efectos de la exposición a ingredientes del lado-B en la </a:t>
            </a:r>
            <a:r>
              <a:rPr lang="en-US" baseline="0" dirty="0" smtClean="0"/>
              <a:t>espuma de </a:t>
            </a:r>
            <a:r>
              <a:rPr lang="en-US" baseline="0" dirty="0" err="1" smtClean="0"/>
              <a:t>poliuretano</a:t>
            </a:r>
            <a:r>
              <a:rPr lang="en-US" baseline="0" dirty="0" smtClean="0"/>
              <a:t> en spray de baja presión de dos componentes</a:t>
            </a:r>
            <a:r>
              <a:rPr lang="en-US" dirty="0" smtClean="0"/>
              <a:t>.</a:t>
            </a:r>
            <a:r>
              <a:rPr lang="en-US" baseline="0" dirty="0" smtClean="0"/>
              <a:t> </a:t>
            </a:r>
            <a:endParaRPr lang="en-US" dirty="0" smtClean="0"/>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A69D4F3-31A4-4BBB-B854-3E654431C152}" type="slidenum">
              <a:rPr lang="de-DE" smtClean="0"/>
              <a:pPr>
                <a:defRPr/>
              </a:pPr>
              <a:t>13</a:t>
            </a:fld>
            <a:endParaRPr lang="de-DE"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 </a:t>
            </a:r>
          </a:p>
          <a:p>
            <a:pPr eaLnBrk="1" hangingPunct="1">
              <a:spcBef>
                <a:spcPct val="0"/>
              </a:spcBef>
              <a:buFont typeface="Wingdings" pitchFamily="2" charset="2"/>
              <a:buNone/>
            </a:pPr>
            <a:r>
              <a:rPr lang="en-US" dirty="0" smtClean="0"/>
              <a:t>Es tiempo de poner sus conocimientos en acción.</a:t>
            </a:r>
          </a:p>
          <a:p>
            <a:pPr eaLnBrk="1" hangingPunct="1">
              <a:spcBef>
                <a:spcPct val="0"/>
              </a:spcBef>
            </a:pPr>
            <a:endParaRPr lang="en-US" dirty="0"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87BA336-6CBD-483A-9EDD-A3805C3272B4}" type="slidenum">
              <a:rPr lang="de-DE" smtClean="0">
                <a:cs typeface="Arial" charset="0"/>
              </a:rPr>
              <a:pPr/>
              <a:t>14</a:t>
            </a:fld>
            <a:endParaRPr lang="de-DE" smtClean="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p:txBody>
          <a:bodyPr wrap="square" numCol="1" anchor="t" anchorCtr="0" compatLnSpc="1">
            <a:prstTxWarp prst="textNoShape">
              <a:avLst/>
            </a:prstTxWarp>
          </a:bodyPr>
          <a:lstStyle/>
          <a:p>
            <a:pPr fontAlgn="auto">
              <a:spcAft>
                <a:spcPts val="0"/>
              </a:spcAft>
              <a:defRPr/>
            </a:pPr>
            <a:r>
              <a:rPr lang="en-US" dirty="0" smtClean="0"/>
              <a:t>El lado-B es una mezcla de químicos, con los polioles como ingrediente principal. ¿Cuál de los siguientes químicos </a:t>
            </a:r>
            <a:r>
              <a:rPr lang="en-US" u="sng" dirty="0" smtClean="0"/>
              <a:t>no</a:t>
            </a:r>
            <a:r>
              <a:rPr lang="en-US" dirty="0" smtClean="0"/>
              <a:t> es un aditivo típico del lado-B?</a:t>
            </a:r>
          </a:p>
          <a:p>
            <a:pPr fontAlgn="auto">
              <a:spcAft>
                <a:spcPts val="0"/>
              </a:spcAft>
              <a:defRPr/>
            </a:pPr>
            <a:endParaRPr lang="en-US" dirty="0" smtClean="0"/>
          </a:p>
          <a:p>
            <a:pPr marL="230749" indent="-230749" fontAlgn="auto">
              <a:spcAft>
                <a:spcPts val="0"/>
              </a:spcAft>
              <a:buFont typeface="Wingdings" pitchFamily="2" charset="2"/>
              <a:buAutoNum type="alphaUcPeriod"/>
              <a:defRPr/>
            </a:pPr>
            <a:r>
              <a:rPr lang="en-US" dirty="0" smtClean="0"/>
              <a:t>catalizador</a:t>
            </a:r>
          </a:p>
          <a:p>
            <a:pPr marL="230749" indent="-230749" fontAlgn="auto">
              <a:spcAft>
                <a:spcPts val="0"/>
              </a:spcAft>
              <a:buFont typeface="Wingdings" pitchFamily="2" charset="2"/>
              <a:buAutoNum type="alphaUcPeriod"/>
              <a:defRPr/>
            </a:pPr>
            <a:r>
              <a:rPr lang="en-US" dirty="0" smtClean="0"/>
              <a:t>retardador de llamas</a:t>
            </a:r>
          </a:p>
          <a:p>
            <a:pPr marL="230749" indent="-230749" fontAlgn="auto">
              <a:spcAft>
                <a:spcPts val="0"/>
              </a:spcAft>
              <a:buFont typeface="Wingdings" pitchFamily="2" charset="2"/>
              <a:buAutoNum type="alphaUcPeriod"/>
              <a:defRPr/>
            </a:pPr>
            <a:r>
              <a:rPr lang="en-US" dirty="0" smtClean="0"/>
              <a:t>acetona</a:t>
            </a:r>
          </a:p>
          <a:p>
            <a:pPr marL="230749" indent="-230749" fontAlgn="auto">
              <a:spcAft>
                <a:spcPts val="0"/>
              </a:spcAft>
              <a:buFont typeface="Wingdings" pitchFamily="2" charset="2"/>
              <a:buAutoNum type="alphaUcPeriod"/>
              <a:defRPr/>
            </a:pPr>
            <a:r>
              <a:rPr lang="en-US" dirty="0" smtClean="0"/>
              <a:t>agente de soplado</a:t>
            </a:r>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B4CFEF6-F1AB-4156-B18A-E10196093114}" type="slidenum">
              <a:rPr lang="de-DE" smtClean="0">
                <a:latin typeface="Arial" charset="0"/>
              </a:rPr>
              <a:pPr>
                <a:defRPr/>
              </a:pPr>
              <a:t>15</a:t>
            </a:fld>
            <a:endParaRPr lang="de-DE"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p:txBody>
          <a:bodyPr wrap="square" numCol="1" anchor="t" anchorCtr="0" compatLnSpc="1">
            <a:prstTxWarp prst="textNoShape">
              <a:avLst/>
            </a:prstTxWarp>
          </a:bodyPr>
          <a:lstStyle/>
          <a:p>
            <a:pPr fontAlgn="auto">
              <a:spcAft>
                <a:spcPts val="0"/>
              </a:spcAft>
              <a:defRPr/>
            </a:pPr>
            <a:r>
              <a:rPr lang="en-US" dirty="0" smtClean="0"/>
              <a:t>La respuesta correcta es C. </a:t>
            </a:r>
            <a:r>
              <a:rPr lang="en-US" u="sng" dirty="0" smtClean="0"/>
              <a:t>La acetona no </a:t>
            </a:r>
            <a:r>
              <a:rPr lang="en-US" dirty="0" smtClean="0"/>
              <a:t>es un típico ingrediente químico del lado-B. </a:t>
            </a:r>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B4CFEF6-F1AB-4156-B18A-E10196093114}" type="slidenum">
              <a:rPr lang="de-DE" smtClean="0">
                <a:latin typeface="Arial" charset="0"/>
              </a:rPr>
              <a:pPr>
                <a:defRPr/>
              </a:pPr>
              <a:t>16</a:t>
            </a:fld>
            <a:endParaRPr lang="de-DE"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p:txBody>
          <a:bodyPr wrap="square" numCol="1" anchor="t" anchorCtr="0" compatLnSpc="1">
            <a:prstTxWarp prst="textNoShape">
              <a:avLst/>
            </a:prstTxWarp>
          </a:bodyPr>
          <a:lstStyle/>
          <a:p>
            <a:pPr fontAlgn="auto">
              <a:spcAft>
                <a:spcPts val="0"/>
              </a:spcAft>
              <a:defRPr/>
            </a:pPr>
            <a:r>
              <a:rPr lang="en-US" dirty="0" smtClean="0"/>
              <a:t>¿Cuál de los siguientes </a:t>
            </a:r>
            <a:r>
              <a:rPr lang="en-US" u="sng" dirty="0" smtClean="0"/>
              <a:t>no</a:t>
            </a:r>
            <a:r>
              <a:rPr lang="en-US" u="none" baseline="0" dirty="0" smtClean="0"/>
              <a:t> es </a:t>
            </a:r>
            <a:r>
              <a:rPr lang="en-US" dirty="0" smtClean="0"/>
              <a:t>un efecto de la exposición de los ojos a algunos catalizadores del lado-B? </a:t>
            </a:r>
          </a:p>
          <a:p>
            <a:pPr fontAlgn="auto">
              <a:spcAft>
                <a:spcPts val="0"/>
              </a:spcAft>
              <a:defRPr/>
            </a:pPr>
            <a:endParaRPr lang="en-US" dirty="0" smtClean="0"/>
          </a:p>
          <a:p>
            <a:pPr marL="230749" indent="-230749" fontAlgn="auto">
              <a:spcAft>
                <a:spcPts val="0"/>
              </a:spcAft>
              <a:buFont typeface="Wingdings" pitchFamily="2" charset="2"/>
              <a:buAutoNum type="alphaUcPeriod"/>
              <a:defRPr/>
            </a:pPr>
            <a:r>
              <a:rPr lang="en-US" dirty="0" smtClean="0"/>
              <a:t>enrojecimiento o quemazón</a:t>
            </a:r>
          </a:p>
          <a:p>
            <a:pPr marL="230749" indent="-230749" fontAlgn="auto">
              <a:spcAft>
                <a:spcPts val="0"/>
              </a:spcAft>
              <a:buFont typeface="Wingdings" pitchFamily="2" charset="2"/>
              <a:buAutoNum type="alphaUcPeriod"/>
              <a:defRPr/>
            </a:pPr>
            <a:r>
              <a:rPr lang="en-US" dirty="0" smtClean="0"/>
              <a:t>miopía</a:t>
            </a:r>
          </a:p>
          <a:p>
            <a:pPr marL="230749" indent="-230749" fontAlgn="auto">
              <a:spcAft>
                <a:spcPts val="0"/>
              </a:spcAft>
              <a:buFont typeface="Wingdings" pitchFamily="2" charset="2"/>
              <a:buAutoNum type="alphaUcPeriod"/>
              <a:defRPr/>
            </a:pPr>
            <a:r>
              <a:rPr lang="en-US" dirty="0" smtClean="0"/>
              <a:t>una neblina azul o halovisión</a:t>
            </a:r>
          </a:p>
          <a:p>
            <a:pPr marL="230749" indent="-230749" fontAlgn="auto">
              <a:spcAft>
                <a:spcPts val="0"/>
              </a:spcAft>
              <a:buFont typeface="Wingdings" pitchFamily="2" charset="2"/>
              <a:buAutoNum type="alphaUcPeriod"/>
              <a:defRPr/>
            </a:pPr>
            <a:r>
              <a:rPr lang="en-US" dirty="0" smtClean="0"/>
              <a:t>lagrimeo</a:t>
            </a:r>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B4CFEF6-F1AB-4156-B18A-E10196093114}" type="slidenum">
              <a:rPr lang="de-DE" smtClean="0">
                <a:latin typeface="Arial" charset="0"/>
              </a:rPr>
              <a:pPr>
                <a:defRPr/>
              </a:pPr>
              <a:t>17</a:t>
            </a:fld>
            <a:endParaRPr lang="de-DE"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p:txBody>
          <a:bodyPr wrap="square" numCol="1" anchor="t" anchorCtr="0" compatLnSpc="1">
            <a:prstTxWarp prst="textNoShape">
              <a:avLst/>
            </a:prstTxWarp>
          </a:bodyPr>
          <a:lstStyle/>
          <a:p>
            <a:pPr fontAlgn="auto">
              <a:spcAft>
                <a:spcPts val="0"/>
              </a:spcAft>
              <a:defRPr/>
            </a:pPr>
            <a:r>
              <a:rPr lang="en-US" dirty="0" smtClean="0"/>
              <a:t>La respuesta correcta es B. </a:t>
            </a:r>
            <a:r>
              <a:rPr lang="en-US" u="sng" dirty="0" smtClean="0"/>
              <a:t>La miopía no es </a:t>
            </a:r>
            <a:r>
              <a:rPr lang="en-US" dirty="0" smtClean="0"/>
              <a:t>un</a:t>
            </a:r>
            <a:r>
              <a:rPr lang="en-US" baseline="0" dirty="0" smtClean="0"/>
              <a:t> efecto potencial</a:t>
            </a:r>
            <a:r>
              <a:rPr lang="en-US" dirty="0" smtClean="0"/>
              <a:t> de la exposición de los ojos a algunos catalizadores del lado-B. </a:t>
            </a:r>
          </a:p>
          <a:p>
            <a:pPr fontAlgn="auto">
              <a:spcAft>
                <a:spcPts val="0"/>
              </a:spcAft>
              <a:defRPr/>
            </a:pPr>
            <a:endParaRPr lang="en-US" dirty="0" smtClean="0"/>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B4CFEF6-F1AB-4156-B18A-E10196093114}" type="slidenum">
              <a:rPr lang="de-DE" smtClean="0">
                <a:latin typeface="Arial" charset="0"/>
              </a:rPr>
              <a:pPr>
                <a:defRPr/>
              </a:pPr>
              <a:t>18</a:t>
            </a:fld>
            <a:endParaRPr lang="de-DE"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p:txBody>
          <a:bodyPr wrap="square" numCol="1" anchor="t" anchorCtr="0" compatLnSpc="1">
            <a:prstTxWarp prst="textNoShape">
              <a:avLst/>
            </a:prstTxWarp>
          </a:bodyPr>
          <a:lstStyle/>
          <a:p>
            <a:pPr>
              <a:spcBef>
                <a:spcPts val="606"/>
              </a:spcBef>
              <a:defRPr/>
            </a:pPr>
            <a:r>
              <a:rPr lang="en-US" dirty="0" smtClean="0"/>
              <a:t>¿Cuál síntoma es un posible efecto de la exposición al lado-B?</a:t>
            </a:r>
          </a:p>
          <a:p>
            <a:pPr>
              <a:spcBef>
                <a:spcPts val="606"/>
              </a:spcBef>
              <a:defRPr/>
            </a:pPr>
            <a:endParaRPr lang="en-US" dirty="0" smtClean="0"/>
          </a:p>
          <a:p>
            <a:pPr marL="230749" indent="-230749">
              <a:spcBef>
                <a:spcPts val="606"/>
              </a:spcBef>
              <a:buFont typeface="Wingdings" pitchFamily="2" charset="2"/>
              <a:buAutoNum type="alphaUcPeriod"/>
              <a:defRPr/>
            </a:pPr>
            <a:r>
              <a:rPr lang="en-US" dirty="0" smtClean="0"/>
              <a:t>irritación de la piel</a:t>
            </a:r>
          </a:p>
          <a:p>
            <a:pPr marL="230749" indent="-230749">
              <a:spcBef>
                <a:spcPts val="606"/>
              </a:spcBef>
              <a:buFont typeface="Wingdings" pitchFamily="2" charset="2"/>
              <a:buAutoNum type="alphaUcPeriod"/>
              <a:defRPr/>
            </a:pPr>
            <a:r>
              <a:rPr lang="en-US" dirty="0" smtClean="0"/>
              <a:t>irritación los ojos</a:t>
            </a:r>
          </a:p>
          <a:p>
            <a:pPr marL="230749" indent="-230749">
              <a:spcBef>
                <a:spcPts val="606"/>
              </a:spcBef>
              <a:buFont typeface="Wingdings" pitchFamily="2" charset="2"/>
              <a:buAutoNum type="alphaUcPeriod"/>
              <a:defRPr/>
            </a:pPr>
            <a:r>
              <a:rPr lang="en-US" dirty="0" smtClean="0"/>
              <a:t>irritación respiratoria</a:t>
            </a:r>
          </a:p>
          <a:p>
            <a:pPr marL="230749" indent="-230749">
              <a:spcBef>
                <a:spcPts val="606"/>
              </a:spcBef>
              <a:buFont typeface="Wingdings" pitchFamily="2" charset="2"/>
              <a:buAutoNum type="alphaUcPeriod"/>
              <a:defRPr/>
            </a:pPr>
            <a:r>
              <a:rPr lang="en-US" dirty="0" smtClean="0"/>
              <a:t>todos los anteriores</a:t>
            </a:r>
          </a:p>
        </p:txBody>
      </p:sp>
      <p:sp>
        <p:nvSpPr>
          <p:cNvPr id="931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9A7705D-9FEF-4BE1-9604-BF12D1DE6809}" type="slidenum">
              <a:rPr lang="de-DE" smtClean="0">
                <a:latin typeface="Arial" charset="0"/>
              </a:rPr>
              <a:pPr>
                <a:defRPr/>
              </a:pPr>
              <a:t>19</a:t>
            </a:fld>
            <a:endParaRPr lang="de-DE"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p:txBody>
          <a:bodyPr wrap="square" numCol="1" anchor="t" anchorCtr="0" compatLnSpc="1">
            <a:prstTxWarp prst="textNoShape">
              <a:avLst/>
            </a:prstTxWarp>
          </a:bodyPr>
          <a:lstStyle/>
          <a:p>
            <a:pPr>
              <a:spcBef>
                <a:spcPts val="606"/>
              </a:spcBef>
              <a:defRPr/>
            </a:pPr>
            <a:r>
              <a:rPr lang="en-US" dirty="0" smtClean="0"/>
              <a:t>La respuesta correcta es D. Todos los anteriores. </a:t>
            </a:r>
          </a:p>
        </p:txBody>
      </p:sp>
      <p:sp>
        <p:nvSpPr>
          <p:cNvPr id="931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9A7705D-9FEF-4BE1-9604-BF12D1DE6809}" type="slidenum">
              <a:rPr lang="de-DE" smtClean="0">
                <a:latin typeface="Arial" charset="0"/>
              </a:rPr>
              <a:pPr>
                <a:defRPr/>
              </a:pPr>
              <a:t>20</a:t>
            </a:fld>
            <a:endParaRPr lang="de-DE"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En esta unidad, usted aprenderá sobre los posibles efectos de la exposición a los ingredientes del lado-B </a:t>
            </a:r>
            <a:r>
              <a:rPr lang="en-US" baseline="0" dirty="0" smtClean="0"/>
              <a:t>en la </a:t>
            </a:r>
            <a:r>
              <a:rPr lang="en-US" dirty="0" smtClean="0"/>
              <a:t>espuma de </a:t>
            </a:r>
            <a:r>
              <a:rPr lang="en-US" dirty="0" err="1" smtClean="0"/>
              <a:t>poliuretano</a:t>
            </a:r>
            <a:r>
              <a:rPr lang="en-US" dirty="0" smtClean="0"/>
              <a:t> en spray de baja presión de dos </a:t>
            </a:r>
            <a:r>
              <a:rPr lang="en-US" dirty="0" err="1" smtClean="0"/>
              <a:t>componentes</a:t>
            </a:r>
            <a:r>
              <a:rPr lang="en-US" dirty="0" smtClean="0"/>
              <a:t>.</a:t>
            </a: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EA98BCB-34D5-4CF7-99D2-8FC48BBEACCE}" type="slidenum">
              <a:rPr lang="en-US" smtClean="0"/>
              <a:pPr>
                <a:defRPr/>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 </a:t>
            </a:r>
          </a:p>
          <a:p>
            <a:pPr eaLnBrk="1" hangingPunct="1">
              <a:spcBef>
                <a:spcPct val="0"/>
              </a:spcBef>
              <a:buFont typeface="Wingdings" pitchFamily="2" charset="2"/>
              <a:buNone/>
            </a:pPr>
            <a:r>
              <a:rPr lang="en-US" smtClean="0"/>
              <a:t>Usted ha completado la Unidad 6.</a:t>
            </a:r>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65452B-44C3-4B47-A526-19819DF869DA}" type="slidenum">
              <a:rPr lang="de-DE" smtClean="0">
                <a:cs typeface="Arial" charset="0"/>
              </a:rPr>
              <a:pPr/>
              <a:t>21</a:t>
            </a:fld>
            <a:endParaRPr lang="de-DE" smtClean="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A32190D-6152-45ED-B941-9193D19CBD23}" type="slidenum">
              <a:rPr lang="de-DE" smtClean="0">
                <a:cs typeface="Arial" charset="0"/>
              </a:rPr>
              <a:pPr/>
              <a:t>4</a:t>
            </a:fld>
            <a:endParaRPr lang="de-DE" smtClean="0">
              <a:cs typeface="Arial" charset="0"/>
            </a:endParaRPr>
          </a:p>
        </p:txBody>
      </p:sp>
      <p:sp>
        <p:nvSpPr>
          <p:cNvPr id="36867"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6868" name="Rectangle 3"/>
          <p:cNvSpPr>
            <a:spLocks noGrp="1" noChangeArrowheads="1"/>
          </p:cNvSpPr>
          <p:nvPr>
            <p:ph type="body" idx="1"/>
          </p:nvPr>
        </p:nvSpPr>
        <p:spPr bwMode="auto">
          <a:xfrm>
            <a:off x="935038" y="4414838"/>
            <a:ext cx="5140325" cy="4184650"/>
          </a:xfrm>
          <a:noFill/>
        </p:spPr>
        <p:txBody>
          <a:bodyPr wrap="square" lIns="92222" tIns="46111" rIns="92222" bIns="46111"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El lado-B comúnmente es llamado mezcla de polioles, pero en realidad está compuesto por varios químicos diferentes.</a:t>
            </a:r>
          </a:p>
          <a:p>
            <a:pPr eaLnBrk="1" hangingPunct="1">
              <a:spcBef>
                <a:spcPct val="0"/>
              </a:spcBef>
            </a:pPr>
            <a:r>
              <a:rPr lang="en-US" dirty="0" smtClean="0"/>
              <a:t>El ingrediente</a:t>
            </a:r>
            <a:r>
              <a:rPr lang="en-US" baseline="0" dirty="0" smtClean="0"/>
              <a:t> principal</a:t>
            </a:r>
            <a:r>
              <a:rPr lang="en-US" dirty="0" smtClean="0"/>
              <a:t> es el poliol y hay varios aditivos, incluyendo:</a:t>
            </a:r>
          </a:p>
          <a:p>
            <a:pPr eaLnBrk="1" hangingPunct="1">
              <a:spcBef>
                <a:spcPct val="0"/>
              </a:spcBef>
            </a:pPr>
            <a:r>
              <a:rPr lang="en-US" dirty="0" smtClean="0"/>
              <a:t>Catalizadores</a:t>
            </a:r>
          </a:p>
          <a:p>
            <a:pPr eaLnBrk="1" hangingPunct="1">
              <a:spcBef>
                <a:spcPct val="0"/>
              </a:spcBef>
            </a:pPr>
            <a:r>
              <a:rPr lang="en-US" dirty="0" smtClean="0"/>
              <a:t>Agentes de soplado</a:t>
            </a:r>
          </a:p>
          <a:p>
            <a:pPr eaLnBrk="1" hangingPunct="1">
              <a:spcBef>
                <a:spcPct val="0"/>
              </a:spcBef>
            </a:pPr>
            <a:r>
              <a:rPr lang="en-US" dirty="0" smtClean="0"/>
              <a:t>Retardadores de llamas</a:t>
            </a:r>
          </a:p>
          <a:p>
            <a:pPr eaLnBrk="1" hangingPunct="1">
              <a:spcBef>
                <a:spcPct val="0"/>
              </a:spcBef>
            </a:pPr>
            <a:r>
              <a:rPr lang="en-US" dirty="0" smtClean="0"/>
              <a:t>Y surfactantes</a:t>
            </a:r>
          </a:p>
          <a:p>
            <a:pPr eaLnBrk="1" hangingPunct="1">
              <a:spcBef>
                <a:spcPct val="0"/>
              </a:spcBef>
            </a:pPr>
            <a:endParaRPr lang="en-US" dirty="0" smtClean="0"/>
          </a:p>
          <a:p>
            <a:pPr eaLnBrk="1" hangingPunct="1">
              <a:spcBef>
                <a:spcPct val="0"/>
              </a:spcBef>
            </a:pPr>
            <a:r>
              <a:rPr lang="en-US" dirty="0" smtClean="0"/>
              <a:t>Los posibles efectos</a:t>
            </a:r>
            <a:r>
              <a:rPr lang="en-US" baseline="0" dirty="0" smtClean="0"/>
              <a:t> en la salud de</a:t>
            </a:r>
            <a:r>
              <a:rPr lang="en-US" dirty="0" smtClean="0"/>
              <a:t> la exposición a los aditivos pueden</a:t>
            </a:r>
            <a:r>
              <a:rPr lang="en-US" baseline="0" dirty="0" smtClean="0"/>
              <a:t> </a:t>
            </a:r>
            <a:r>
              <a:rPr lang="en-US" dirty="0" smtClean="0"/>
              <a:t>variar.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099EF738-BF0E-400F-96CA-A6BC61761FC1}" type="slidenum">
              <a:rPr lang="de-DE" smtClean="0">
                <a:cs typeface="Arial" charset="0"/>
              </a:rPr>
              <a:pPr/>
              <a:t>5</a:t>
            </a:fld>
            <a:endParaRPr lang="de-DE" smtClean="0">
              <a:cs typeface="Arial" charset="0"/>
            </a:endParaRPr>
          </a:p>
        </p:txBody>
      </p:sp>
      <p:sp>
        <p:nvSpPr>
          <p:cNvPr id="37891"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7892" name="Rectangle 3"/>
          <p:cNvSpPr>
            <a:spLocks noGrp="1" noChangeArrowheads="1"/>
          </p:cNvSpPr>
          <p:nvPr>
            <p:ph type="body" idx="1"/>
          </p:nvPr>
        </p:nvSpPr>
        <p:spPr bwMode="auto">
          <a:xfrm>
            <a:off x="935038" y="4414838"/>
            <a:ext cx="5140325" cy="4184650"/>
          </a:xfrm>
          <a:noFill/>
        </p:spPr>
        <p:txBody>
          <a:bodyPr wrap="square" lIns="92222" tIns="46111" rIns="92222" bIns="46111"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El poliol es el componente principal del lado-B. Existe un bajo potencial de efectos adversos debido a la exposición al poliol por inhalación o por </a:t>
            </a:r>
            <a:r>
              <a:rPr lang="en-US" dirty="0" err="1" smtClean="0"/>
              <a:t>contacto</a:t>
            </a:r>
            <a:r>
              <a:rPr lang="en-US" dirty="0" smtClean="0"/>
              <a:t> con la piel </a:t>
            </a:r>
            <a:r>
              <a:rPr lang="en-US" dirty="0" err="1" smtClean="0"/>
              <a:t>o</a:t>
            </a:r>
            <a:r>
              <a:rPr lang="en-US" dirty="0" smtClean="0"/>
              <a:t> con los ojos.</a:t>
            </a:r>
          </a:p>
          <a:p>
            <a:pPr eaLnBrk="1" hangingPunct="1">
              <a:spcBef>
                <a:spcPct val="0"/>
              </a:spcBef>
            </a:pPr>
            <a:r>
              <a:rPr lang="en-US" sz="1200" dirty="0" smtClean="0">
                <a:solidFill>
                  <a:srgbClr val="002060"/>
                </a:solidFill>
              </a:rPr>
              <a:t>Siga</a:t>
            </a:r>
            <a:r>
              <a:rPr lang="en-US" sz="1200" baseline="0" dirty="0" smtClean="0">
                <a:solidFill>
                  <a:srgbClr val="002060"/>
                </a:solidFill>
              </a:rPr>
              <a:t> respetando las precauciones de seguridad adecuadas. </a:t>
            </a:r>
            <a:endParaRPr lang="en-US" sz="1200" dirty="0" smtClean="0">
              <a:solidFill>
                <a:srgbClr val="002060"/>
              </a:solidFill>
            </a:endParaRPr>
          </a:p>
          <a:p>
            <a:pPr eaLnBrk="1" hangingPunct="1">
              <a:spcBef>
                <a:spcPct val="0"/>
              </a:spcBef>
            </a:pP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BAA6033-AFC3-4246-8060-FEC1D2EF969B}" type="slidenum">
              <a:rPr lang="de-DE" smtClean="0">
                <a:cs typeface="Arial" charset="0"/>
              </a:rPr>
              <a:pPr/>
              <a:t>6</a:t>
            </a:fld>
            <a:endParaRPr lang="de-DE" smtClean="0">
              <a:cs typeface="Arial" charset="0"/>
            </a:endParaRPr>
          </a:p>
        </p:txBody>
      </p:sp>
      <p:sp>
        <p:nvSpPr>
          <p:cNvPr id="38915"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8916" name="Rectangle 3"/>
          <p:cNvSpPr>
            <a:spLocks noGrp="1" noChangeArrowheads="1"/>
          </p:cNvSpPr>
          <p:nvPr>
            <p:ph type="body" idx="1"/>
          </p:nvPr>
        </p:nvSpPr>
        <p:spPr bwMode="auto">
          <a:xfrm>
            <a:off x="935038" y="4414838"/>
            <a:ext cx="5140325" cy="4184650"/>
          </a:xfrm>
          <a:noFill/>
        </p:spPr>
        <p:txBody>
          <a:bodyPr wrap="square" lIns="92222" tIns="46111" rIns="92222" bIns="46111"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Los catalizadores en el lado-B pueden ser irritantes para la piel y podrían causar enrojecimiento, picazón o hinchazón.  </a:t>
            </a:r>
          </a:p>
          <a:p>
            <a:pPr eaLnBrk="1" hangingPunct="1">
              <a:spcBef>
                <a:spcPct val="0"/>
              </a:spcBef>
            </a:pPr>
            <a:r>
              <a:rPr lang="en-US" dirty="0" smtClean="0"/>
              <a:t>El contacto de la piel con algunos catalizadores puede causar una </a:t>
            </a:r>
            <a:r>
              <a:rPr lang="en-US" baseline="0" dirty="0" smtClean="0"/>
              <a:t>posible</a:t>
            </a:r>
            <a:r>
              <a:rPr lang="en-US" dirty="0" smtClean="0"/>
              <a:t> reacción alérgica.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BE03072-E1A0-43D2-BE1A-700402B41B3C}" type="slidenum">
              <a:rPr lang="de-DE" smtClean="0">
                <a:cs typeface="Arial" charset="0"/>
              </a:rPr>
              <a:pPr/>
              <a:t>7</a:t>
            </a:fld>
            <a:endParaRPr lang="de-DE" smtClean="0">
              <a:cs typeface="Arial" charset="0"/>
            </a:endParaRPr>
          </a:p>
        </p:txBody>
      </p:sp>
      <p:sp>
        <p:nvSpPr>
          <p:cNvPr id="39939"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9940" name="Rectangle 3"/>
          <p:cNvSpPr>
            <a:spLocks noGrp="1" noChangeArrowheads="1"/>
          </p:cNvSpPr>
          <p:nvPr>
            <p:ph type="body" idx="1"/>
          </p:nvPr>
        </p:nvSpPr>
        <p:spPr bwMode="auto">
          <a:xfrm>
            <a:off x="935038" y="4414838"/>
            <a:ext cx="5140325" cy="4184650"/>
          </a:xfrm>
          <a:noFill/>
        </p:spPr>
        <p:txBody>
          <a:bodyPr wrap="square" lIns="92222" tIns="46111" rIns="92222" bIns="46111"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El contacto de los ojos con catalizadores puede causar</a:t>
            </a:r>
            <a:r>
              <a:rPr lang="en-US" baseline="0" dirty="0" smtClean="0"/>
              <a:t> </a:t>
            </a:r>
            <a:r>
              <a:rPr lang="en-US" dirty="0" smtClean="0"/>
              <a:t>irritación de los ojos, incluyendo enrojecimiento, lagrimeo, hinchazón o quemazón.  También podría darse una condición temporaria conocida como “neblina azul” o “halovisión” por la exposición química a catalizadores.  </a:t>
            </a:r>
          </a:p>
          <a:p>
            <a:pPr eaLnBrk="1" hangingPunct="1">
              <a:spcBef>
                <a:spcPct val="0"/>
              </a:spcBef>
            </a:pPr>
            <a:r>
              <a:rPr lang="en-US" dirty="0" smtClean="0"/>
              <a:t>Esta condición podría hacer que temporariamente vea halos alrededor de objetos.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7842727-A7E1-4844-B961-1CA81ADB0E22}" type="slidenum">
              <a:rPr lang="de-DE" smtClean="0">
                <a:cs typeface="Arial" charset="0"/>
              </a:rPr>
              <a:pPr/>
              <a:t>8</a:t>
            </a:fld>
            <a:endParaRPr lang="de-DE" smtClean="0">
              <a:cs typeface="Arial" charset="0"/>
            </a:endParaRPr>
          </a:p>
        </p:txBody>
      </p:sp>
      <p:sp>
        <p:nvSpPr>
          <p:cNvPr id="40963"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40964" name="Rectangle 3"/>
          <p:cNvSpPr>
            <a:spLocks noGrp="1" noChangeArrowheads="1"/>
          </p:cNvSpPr>
          <p:nvPr>
            <p:ph type="body" idx="1"/>
          </p:nvPr>
        </p:nvSpPr>
        <p:spPr bwMode="auto">
          <a:xfrm>
            <a:off x="935038" y="4414838"/>
            <a:ext cx="5140325" cy="4184650"/>
          </a:xfrm>
          <a:noFill/>
        </p:spPr>
        <p:txBody>
          <a:bodyPr wrap="square" lIns="92222" tIns="46111" rIns="92222" bIns="46111"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La exposición por inhalación de algunos de los catalizadores usados en la mezcla del lado-B podrían causar irritación respiratoria, incluyendo: tos, dolor de garganta o secreción nasal.</a:t>
            </a:r>
          </a:p>
          <a:p>
            <a:pPr eaLnBrk="1" hangingPunct="1">
              <a:spcBef>
                <a:spcPct val="0"/>
              </a:spcBef>
            </a:pPr>
            <a:r>
              <a:rPr lang="en-US" dirty="0" smtClean="0"/>
              <a:t>Algunos informes han sugerido que un deterioro más serio de la función pulmonar podría ser</a:t>
            </a:r>
            <a:r>
              <a:rPr lang="en-US" baseline="0" dirty="0" smtClean="0"/>
              <a:t> causado por algunos catalizadores en el lado-B</a:t>
            </a:r>
            <a:r>
              <a:rPr lang="en-US" dirty="0" smtClean="0"/>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9DF8E278-C579-44AF-9FA1-F1E3456111AD}" type="slidenum">
              <a:rPr lang="de-DE" smtClean="0">
                <a:cs typeface="Arial" charset="0"/>
              </a:rPr>
              <a:pPr/>
              <a:t>9</a:t>
            </a:fld>
            <a:endParaRPr lang="de-DE" smtClean="0">
              <a:cs typeface="Arial" charset="0"/>
            </a:endParaRPr>
          </a:p>
        </p:txBody>
      </p:sp>
      <p:sp>
        <p:nvSpPr>
          <p:cNvPr id="41987"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41988" name="Rectangle 3"/>
          <p:cNvSpPr>
            <a:spLocks noGrp="1" noChangeArrowheads="1"/>
          </p:cNvSpPr>
          <p:nvPr>
            <p:ph type="body" idx="1"/>
          </p:nvPr>
        </p:nvSpPr>
        <p:spPr bwMode="auto">
          <a:xfrm>
            <a:off x="935038" y="4414838"/>
            <a:ext cx="5140325" cy="4184650"/>
          </a:xfrm>
          <a:noFill/>
        </p:spPr>
        <p:txBody>
          <a:bodyPr wrap="square" lIns="92222" tIns="46111" rIns="92222" bIns="46111" numCol="1" anchor="t" anchorCtr="0" compatLnSpc="1">
            <a:prstTxWarp prst="textNoShape">
              <a:avLst/>
            </a:prstTxWarp>
          </a:bodyPr>
          <a:lstStyle/>
          <a:p>
            <a:pPr eaLnBrk="1" hangingPunct="1">
              <a:spcBef>
                <a:spcPct val="0"/>
              </a:spcBef>
            </a:pPr>
            <a:r>
              <a:rPr lang="en-US" dirty="0" smtClean="0"/>
              <a:t>Narración: </a:t>
            </a:r>
            <a:endParaRPr lang="en-US" b="0" i="1" dirty="0" smtClean="0">
              <a:solidFill>
                <a:srgbClr val="FF0000"/>
              </a:solidFill>
            </a:endParaRPr>
          </a:p>
          <a:p>
            <a:pPr eaLnBrk="1" hangingPunct="1">
              <a:spcBef>
                <a:spcPct val="0"/>
              </a:spcBef>
            </a:pPr>
            <a:r>
              <a:rPr lang="en-US" dirty="0" smtClean="0">
                <a:latin typeface="+mn-lt"/>
              </a:rPr>
              <a:t>En la espuma</a:t>
            </a:r>
            <a:r>
              <a:rPr lang="en-US" baseline="0" dirty="0" smtClean="0">
                <a:latin typeface="+mn-lt"/>
              </a:rPr>
              <a:t> en spray de baja presión de dos componentes, los </a:t>
            </a:r>
            <a:r>
              <a:rPr lang="en-US" dirty="0" smtClean="0">
                <a:latin typeface="+mn-lt"/>
              </a:rPr>
              <a:t>agentes de soplado ayudan a </a:t>
            </a:r>
            <a:r>
              <a:rPr lang="en-US" dirty="0" err="1" smtClean="0">
                <a:latin typeface="+mn-lt"/>
              </a:rPr>
              <a:t>expandir</a:t>
            </a:r>
            <a:r>
              <a:rPr lang="en-US" dirty="0" smtClean="0">
                <a:latin typeface="+mn-lt"/>
              </a:rPr>
              <a:t> </a:t>
            </a:r>
            <a:r>
              <a:rPr lang="en-US" dirty="0" err="1" smtClean="0">
                <a:latin typeface="+mn-lt"/>
              </a:rPr>
              <a:t>las</a:t>
            </a:r>
            <a:r>
              <a:rPr lang="en-US" dirty="0" smtClean="0">
                <a:latin typeface="+mn-lt"/>
              </a:rPr>
              <a:t> </a:t>
            </a:r>
            <a:r>
              <a:rPr lang="en-US" baseline="0" dirty="0" err="1" smtClean="0">
                <a:latin typeface="+mn-lt"/>
              </a:rPr>
              <a:t>células</a:t>
            </a:r>
            <a:r>
              <a:rPr lang="en-US" baseline="0" dirty="0" smtClean="0">
                <a:latin typeface="+mn-lt"/>
              </a:rPr>
              <a:t> de la espuma</a:t>
            </a:r>
            <a:r>
              <a:rPr lang="en-US" dirty="0" smtClean="0">
                <a:latin typeface="+mn-lt"/>
              </a:rPr>
              <a:t>.</a:t>
            </a:r>
          </a:p>
          <a:p>
            <a:pPr indent="0" eaLnBrk="1" hangingPunct="1">
              <a:spcBef>
                <a:spcPts val="600"/>
              </a:spcBef>
              <a:spcAft>
                <a:spcPts val="600"/>
              </a:spcAft>
            </a:pPr>
            <a:r>
              <a:rPr lang="en-US" sz="1200" dirty="0" smtClean="0">
                <a:latin typeface="+mn-lt"/>
                <a:ea typeface="Trebuchet MS" pitchFamily="34" charset="0"/>
                <a:cs typeface="Trebuchet MS" pitchFamily="34" charset="0"/>
              </a:rPr>
              <a:t>Existe un </a:t>
            </a:r>
            <a:r>
              <a:rPr lang="en-US" sz="1200" i="0" dirty="0" err="1" smtClean="0">
                <a:latin typeface="+mn-lt"/>
                <a:ea typeface="Trebuchet MS" pitchFamily="34" charset="0"/>
                <a:cs typeface="Trebuchet MS" pitchFamily="34" charset="0"/>
              </a:rPr>
              <a:t>bajo</a:t>
            </a:r>
            <a:r>
              <a:rPr lang="en-US" sz="1200" i="0" dirty="0" smtClean="0">
                <a:latin typeface="+mn-lt"/>
                <a:ea typeface="Trebuchet MS" pitchFamily="34" charset="0"/>
                <a:cs typeface="Trebuchet MS" pitchFamily="34" charset="0"/>
              </a:rPr>
              <a:t> </a:t>
            </a:r>
            <a:r>
              <a:rPr lang="en-US" sz="1200" dirty="0" err="1" smtClean="0">
                <a:latin typeface="+mn-lt"/>
                <a:ea typeface="Trebuchet MS" pitchFamily="34" charset="0"/>
                <a:cs typeface="Trebuchet MS" pitchFamily="34" charset="0"/>
              </a:rPr>
              <a:t>potencial</a:t>
            </a:r>
            <a:r>
              <a:rPr lang="en-US" sz="1200" dirty="0" smtClean="0">
                <a:latin typeface="+mn-lt"/>
                <a:ea typeface="Trebuchet MS" pitchFamily="34" charset="0"/>
                <a:cs typeface="Trebuchet MS" pitchFamily="34" charset="0"/>
              </a:rPr>
              <a:t> de </a:t>
            </a:r>
            <a:r>
              <a:rPr lang="en-US" sz="1200" dirty="0" err="1" smtClean="0">
                <a:latin typeface="+mn-lt"/>
                <a:ea typeface="Trebuchet MS" pitchFamily="34" charset="0"/>
                <a:cs typeface="Trebuchet MS" pitchFamily="34" charset="0"/>
              </a:rPr>
              <a:t>efectos</a:t>
            </a:r>
            <a:r>
              <a:rPr lang="en-US" sz="1200" dirty="0" smtClean="0">
                <a:latin typeface="+mn-lt"/>
                <a:ea typeface="Trebuchet MS" pitchFamily="34" charset="0"/>
                <a:cs typeface="Trebuchet MS" pitchFamily="34" charset="0"/>
              </a:rPr>
              <a:t> </a:t>
            </a:r>
            <a:r>
              <a:rPr lang="en-US" sz="1200" dirty="0" err="1" smtClean="0">
                <a:latin typeface="+mn-lt"/>
                <a:ea typeface="Trebuchet MS" pitchFamily="34" charset="0"/>
                <a:cs typeface="Trebuchet MS" pitchFamily="34" charset="0"/>
              </a:rPr>
              <a:t>adversos</a:t>
            </a:r>
            <a:r>
              <a:rPr lang="en-US" sz="1200" dirty="0" smtClean="0">
                <a:latin typeface="+mn-lt"/>
                <a:ea typeface="Trebuchet MS" pitchFamily="34" charset="0"/>
                <a:cs typeface="Trebuchet MS" pitchFamily="34" charset="0"/>
              </a:rPr>
              <a:t> en la salud por la exposición a los </a:t>
            </a:r>
            <a:r>
              <a:rPr lang="en-US" sz="1200" i="0" dirty="0" smtClean="0">
                <a:latin typeface="+mn-lt"/>
                <a:ea typeface="Trebuchet MS" pitchFamily="34" charset="0"/>
                <a:cs typeface="Trebuchet MS" pitchFamily="34" charset="0"/>
              </a:rPr>
              <a:t>agentes de soplado de los </a:t>
            </a:r>
            <a:r>
              <a:rPr lang="en-US" sz="1200" i="0" baseline="0" dirty="0" smtClean="0">
                <a:latin typeface="+mn-lt"/>
                <a:ea typeface="Trebuchet MS" pitchFamily="34" charset="0"/>
                <a:cs typeface="Trebuchet MS" pitchFamily="34" charset="0"/>
              </a:rPr>
              <a:t>SPF de baja presión</a:t>
            </a:r>
            <a:r>
              <a:rPr lang="en-US" sz="1200" dirty="0" smtClean="0">
                <a:latin typeface="+mn-lt"/>
                <a:ea typeface="Trebuchet MS" pitchFamily="34" charset="0"/>
                <a:cs typeface="Trebuchet MS" pitchFamily="34" charset="0"/>
              </a:rPr>
              <a:t> </a:t>
            </a:r>
            <a:r>
              <a:rPr lang="en-US" sz="1200" i="0" dirty="0" smtClean="0">
                <a:latin typeface="+mn-lt"/>
                <a:ea typeface="Trebuchet MS" pitchFamily="34" charset="0"/>
                <a:cs typeface="Trebuchet MS" pitchFamily="34" charset="0"/>
              </a:rPr>
              <a:t>por</a:t>
            </a:r>
            <a:r>
              <a:rPr lang="en-US" i="0" dirty="0" smtClean="0"/>
              <a:t> inhalación o</a:t>
            </a:r>
            <a:r>
              <a:rPr lang="en-US" i="0" baseline="0" dirty="0" smtClean="0"/>
              <a:t> contacto con la </a:t>
            </a:r>
            <a:r>
              <a:rPr lang="en-US" i="0" dirty="0" smtClean="0"/>
              <a:t>piel o los ojos</a:t>
            </a:r>
            <a:r>
              <a:rPr lang="en-US" sz="1200" i="0" baseline="0" dirty="0" smtClean="0">
                <a:latin typeface="+mn-lt"/>
              </a:rPr>
              <a:t>.</a:t>
            </a:r>
            <a:r>
              <a:rPr lang="en-US" sz="1200" baseline="0" dirty="0" smtClean="0">
                <a:latin typeface="+mn-lt"/>
                <a:ea typeface="Trebuchet MS" pitchFamily="34" charset="0"/>
                <a:cs typeface="Trebuchet MS" pitchFamily="34" charset="0"/>
              </a:rPr>
              <a:t> </a:t>
            </a:r>
            <a:endParaRPr lang="en-US" sz="1200" i="1" dirty="0" smtClean="0">
              <a:latin typeface="+mn-lt"/>
              <a:ea typeface="Trebuchet MS" pitchFamily="34" charset="0"/>
              <a:cs typeface="Trebuchet MS" pitchFamily="34" charset="0"/>
            </a:endParaRPr>
          </a:p>
          <a:p>
            <a:pPr eaLnBrk="1" hangingPunct="1">
              <a:spcBef>
                <a:spcPct val="0"/>
              </a:spcBef>
            </a:pPr>
            <a:endParaRPr lang="en-US" dirty="0" smtClean="0">
              <a:latin typeface="+mn-lt"/>
            </a:endParaRPr>
          </a:p>
          <a:p>
            <a:pPr eaLnBrk="1" hangingPunct="1">
              <a:spcBef>
                <a:spcPct val="0"/>
              </a:spcBef>
            </a:pPr>
            <a:endParaRPr lang="en-US" dirty="0" smtClean="0"/>
          </a:p>
          <a:p>
            <a:pPr eaLnBrk="1" hangingPunct="1">
              <a:spcBef>
                <a:spcPct val="0"/>
              </a:spcBef>
            </a:pPr>
            <a:endParaRPr lang="en-US" dirty="0" smtClean="0"/>
          </a:p>
          <a:p>
            <a:pPr eaLnBrk="1" hangingPunct="1">
              <a:spcBef>
                <a:spcPct val="0"/>
              </a:spcBef>
            </a:pP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1D3147B-167B-42A6-847D-1A6246DD6CC9}" type="slidenum">
              <a:rPr lang="de-DE" smtClean="0">
                <a:cs typeface="Arial" charset="0"/>
              </a:rPr>
              <a:pPr/>
              <a:t>10</a:t>
            </a:fld>
            <a:endParaRPr lang="de-DE" smtClean="0">
              <a:cs typeface="Arial" charset="0"/>
            </a:endParaRPr>
          </a:p>
        </p:txBody>
      </p:sp>
      <p:sp>
        <p:nvSpPr>
          <p:cNvPr id="43011"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43012" name="Rectangle 3"/>
          <p:cNvSpPr>
            <a:spLocks noGrp="1" noChangeArrowheads="1"/>
          </p:cNvSpPr>
          <p:nvPr>
            <p:ph type="body" idx="1"/>
          </p:nvPr>
        </p:nvSpPr>
        <p:spPr bwMode="auto">
          <a:xfrm>
            <a:off x="935038" y="4414838"/>
            <a:ext cx="5140325" cy="4184650"/>
          </a:xfrm>
          <a:noFill/>
        </p:spPr>
        <p:txBody>
          <a:bodyPr wrap="square" lIns="92222" tIns="46111" rIns="92222" bIns="46111"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El </a:t>
            </a:r>
            <a:r>
              <a:rPr lang="en-US" dirty="0" err="1" smtClean="0"/>
              <a:t>contacto</a:t>
            </a:r>
            <a:r>
              <a:rPr lang="en-US" dirty="0" smtClean="0"/>
              <a:t> de la piel y los ojos con los agentes de soplado puede ser levemente irritante. </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7" name="Picture 7" descr="CPI_Vert.JPG"/>
          <p:cNvPicPr>
            <a:picLocks noChangeAspect="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7737475" y="5940425"/>
            <a:ext cx="1330325" cy="841375"/>
          </a:xfrm>
          <a:prstGeom prst="rect">
            <a:avLst/>
          </a:prstGeom>
          <a:noFill/>
          <a:ln w="9525">
            <a:noFill/>
            <a:miter lim="800000"/>
            <a:headEnd/>
            <a:tailEnd/>
          </a:ln>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b="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buNone/>
              <a:defRPr sz="2800">
                <a:solidFill>
                  <a:srgbClr val="093678"/>
                </a:solidFill>
              </a:defRPr>
            </a:lvl1pPr>
          </a:lstStyle>
          <a:p>
            <a:pPr lvl="0"/>
            <a:r>
              <a:rPr lang="en-US" noProof="0" dirty="0" smtClean="0"/>
              <a:t>Click to edit Master text style</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7FD73D61-9D4E-4394-B6CE-98DF915789E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b="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buNone/>
              <a:defRPr sz="2800">
                <a:solidFill>
                  <a:srgbClr val="093678"/>
                </a:solidFill>
              </a:defRPr>
            </a:lvl1pPr>
          </a:lstStyle>
          <a:p>
            <a:pPr lvl="0"/>
            <a:r>
              <a:rPr lang="en-US" noProof="0" dirty="0" smtClean="0"/>
              <a:t>Click to edit Master text style</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19FDDA83-C4DE-4438-A20D-0FD05781EA4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1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b="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buNone/>
              <a:defRPr sz="2800">
                <a:solidFill>
                  <a:srgbClr val="093678"/>
                </a:solidFill>
              </a:defRPr>
            </a:lvl1pPr>
          </a:lstStyle>
          <a:p>
            <a:pPr lvl="0"/>
            <a:r>
              <a:rPr lang="en-US" noProof="0" dirty="0" smtClean="0"/>
              <a:t>Click to edit Master text style</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70520C53-57BC-4575-B835-0273B02A86B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2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b="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buNone/>
              <a:defRPr sz="2800">
                <a:solidFill>
                  <a:srgbClr val="093678"/>
                </a:solidFill>
              </a:defRPr>
            </a:lvl1pPr>
          </a:lstStyle>
          <a:p>
            <a:pPr lvl="0"/>
            <a:r>
              <a:rPr lang="en-US" noProof="0" dirty="0" smtClean="0"/>
              <a:t>Click to edit Master text style</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441103E5-0E83-47F2-9E88-6943F11DA16F}"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956507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084946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6" name="Picture 2" descr="C:\Users\Hpalfrey\Desktop\CPI Logo.jp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9408968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114500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7780958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4163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9078425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8667837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1270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theme" Target="../theme/theme2.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C:\Users\Hpalfrey\Desktop\CPI Logo.jpg"/>
          <p:cNvPicPr>
            <a:picLocks noChangeAspect="1" noChangeArrowheads="1"/>
          </p:cNvPicPr>
          <p:nvPr userDrawn="1"/>
        </p:nvPicPr>
        <p:blipFill>
          <a:blip r:embed="rId15"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793" r:id="rId9"/>
    <p:sldLayoutId id="2147483802" r:id="rId10"/>
    <p:sldLayoutId id="2147483803" r:id="rId11"/>
    <p:sldLayoutId id="2147483804" r:id="rId12"/>
    <p:sldLayoutId id="2147483805" r:id="rId13"/>
  </p:sldLayoutIdLst>
  <p:timing>
    <p:tnLst>
      <p:par>
        <p:cTn id="1" dur="indefinite" restart="never" nodeType="tmRoot"/>
      </p:par>
    </p:tnLst>
  </p:timing>
  <p:txStyles>
    <p:titleStyle>
      <a:lvl1pPr algn="l" defTabSz="457200" rtl="0" eaLnBrk="0" fontAlgn="base" hangingPunct="0">
        <a:spcBef>
          <a:spcPct val="0"/>
        </a:spcBef>
        <a:spcAft>
          <a:spcPct val="0"/>
        </a:spcAft>
        <a:defRPr sz="4000" b="1" kern="1200">
          <a:solidFill>
            <a:srgbClr val="25AAC3"/>
          </a:solidFill>
          <a:latin typeface="Trebuchet MS" pitchFamily="34" charset="0"/>
          <a:ea typeface="+mj-ea"/>
          <a:cs typeface="+mj-cs"/>
        </a:defRPr>
      </a:lvl1pPr>
      <a:lvl2pPr algn="l" defTabSz="457200" rtl="0" eaLnBrk="0" fontAlgn="base" hangingPunct="0">
        <a:spcBef>
          <a:spcPct val="0"/>
        </a:spcBef>
        <a:spcAft>
          <a:spcPct val="0"/>
        </a:spcAft>
        <a:defRPr sz="4000" b="1">
          <a:solidFill>
            <a:srgbClr val="25AAC3"/>
          </a:solidFill>
          <a:latin typeface="Trebuchet MS" pitchFamily="34" charset="0"/>
        </a:defRPr>
      </a:lvl2pPr>
      <a:lvl3pPr algn="l" defTabSz="457200" rtl="0" eaLnBrk="0" fontAlgn="base" hangingPunct="0">
        <a:spcBef>
          <a:spcPct val="0"/>
        </a:spcBef>
        <a:spcAft>
          <a:spcPct val="0"/>
        </a:spcAft>
        <a:defRPr sz="4000" b="1">
          <a:solidFill>
            <a:srgbClr val="25AAC3"/>
          </a:solidFill>
          <a:latin typeface="Trebuchet MS" pitchFamily="34" charset="0"/>
        </a:defRPr>
      </a:lvl3pPr>
      <a:lvl4pPr algn="l" defTabSz="457200" rtl="0" eaLnBrk="0" fontAlgn="base" hangingPunct="0">
        <a:spcBef>
          <a:spcPct val="0"/>
        </a:spcBef>
        <a:spcAft>
          <a:spcPct val="0"/>
        </a:spcAft>
        <a:defRPr sz="4000" b="1">
          <a:solidFill>
            <a:srgbClr val="25AAC3"/>
          </a:solidFill>
          <a:latin typeface="Trebuchet MS" pitchFamily="34" charset="0"/>
        </a:defRPr>
      </a:lvl4pPr>
      <a:lvl5pPr algn="l" defTabSz="457200" rtl="0" eaLnBrk="0" fontAlgn="base" hangingPunct="0">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rgbClr val="254061"/>
          </a:solidFill>
          <a:latin typeface="Trebuchet MS" pitchFamily="34" charset="0"/>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rgbClr val="254061"/>
          </a:solidFill>
          <a:latin typeface="Trebuchet MS" pitchFamily="34" charset="0"/>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rgbClr val="254061"/>
          </a:solidFill>
          <a:latin typeface="Trebuchet MS" pitchFamily="34" charset="0"/>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rgbClr val="254061"/>
          </a:solidFill>
          <a:latin typeface="Trebuchet MS" pitchFamily="34" charset="0"/>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2492656"/>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Lst>
  <p:timing>
    <p:tnLst>
      <p:par>
        <p:cTn id="1" dur="indefinite" restart="never" nodeType="tmRoot"/>
      </p:par>
    </p:tnLst>
  </p:timing>
  <p:hf hdr="0" ftr="0" dt="0"/>
  <p:txStyles>
    <p:titleStyle>
      <a:lvl1pPr algn="l" defTabSz="457200" rtl="0" eaLnBrk="0" fontAlgn="base" hangingPunct="0">
        <a:spcBef>
          <a:spcPct val="0"/>
        </a:spcBef>
        <a:spcAft>
          <a:spcPct val="0"/>
        </a:spcAft>
        <a:defRPr sz="4000" b="1" kern="1200">
          <a:solidFill>
            <a:srgbClr val="25AAC3"/>
          </a:solidFill>
          <a:latin typeface="Trebuchet MS" pitchFamily="34" charset="0"/>
          <a:ea typeface="+mj-ea"/>
          <a:cs typeface="+mj-cs"/>
        </a:defRPr>
      </a:lvl1pPr>
      <a:lvl2pPr algn="l" defTabSz="457200" rtl="0" eaLnBrk="0" fontAlgn="base" hangingPunct="0">
        <a:spcBef>
          <a:spcPct val="0"/>
        </a:spcBef>
        <a:spcAft>
          <a:spcPct val="0"/>
        </a:spcAft>
        <a:defRPr sz="4000" b="1">
          <a:solidFill>
            <a:srgbClr val="25AAC3"/>
          </a:solidFill>
          <a:latin typeface="Trebuchet MS" pitchFamily="34" charset="0"/>
        </a:defRPr>
      </a:lvl2pPr>
      <a:lvl3pPr algn="l" defTabSz="457200" rtl="0" eaLnBrk="0" fontAlgn="base" hangingPunct="0">
        <a:spcBef>
          <a:spcPct val="0"/>
        </a:spcBef>
        <a:spcAft>
          <a:spcPct val="0"/>
        </a:spcAft>
        <a:defRPr sz="4000" b="1">
          <a:solidFill>
            <a:srgbClr val="25AAC3"/>
          </a:solidFill>
          <a:latin typeface="Trebuchet MS" pitchFamily="34" charset="0"/>
        </a:defRPr>
      </a:lvl3pPr>
      <a:lvl4pPr algn="l" defTabSz="457200" rtl="0" eaLnBrk="0" fontAlgn="base" hangingPunct="0">
        <a:spcBef>
          <a:spcPct val="0"/>
        </a:spcBef>
        <a:spcAft>
          <a:spcPct val="0"/>
        </a:spcAft>
        <a:defRPr sz="4000" b="1">
          <a:solidFill>
            <a:srgbClr val="25AAC3"/>
          </a:solidFill>
          <a:latin typeface="Trebuchet MS" pitchFamily="34" charset="0"/>
        </a:defRPr>
      </a:lvl4pPr>
      <a:lvl5pPr algn="l" defTabSz="457200" rtl="0" eaLnBrk="0" fontAlgn="base" hangingPunct="0">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rgbClr val="254061"/>
          </a:solidFill>
          <a:latin typeface="Trebuchet MS" pitchFamily="34" charset="0"/>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rgbClr val="254061"/>
          </a:solidFill>
          <a:latin typeface="Trebuchet MS" pitchFamily="34" charset="0"/>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rgbClr val="254061"/>
          </a:solidFill>
          <a:latin typeface="Trebuchet MS" pitchFamily="34" charset="0"/>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8.jpeg"/><Relationship Id="rId5" Type="http://schemas.openxmlformats.org/officeDocument/2006/relationships/image" Target="../media/image1.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L-small.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832942"/>
            <a:ext cx="4129106" cy="2025057"/>
          </a:xfrm>
          <a:prstGeom prst="rect">
            <a:avLst/>
          </a:prstGeom>
        </p:spPr>
      </p:pic>
      <p:pic>
        <p:nvPicPr>
          <p:cNvPr id="5" name="Picture 4" descr="UR.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434995" y="0"/>
            <a:ext cx="4709006" cy="1930400"/>
          </a:xfrm>
          <a:prstGeom prst="rect">
            <a:avLst/>
          </a:prstGeom>
        </p:spPr>
      </p:pic>
      <p:grpSp>
        <p:nvGrpSpPr>
          <p:cNvPr id="2" name="Group 14"/>
          <p:cNvGrpSpPr/>
          <p:nvPr/>
        </p:nvGrpSpPr>
        <p:grpSpPr>
          <a:xfrm>
            <a:off x="838200" y="2209800"/>
            <a:ext cx="6853428" cy="3062288"/>
            <a:chOff x="1448666" y="2081212"/>
            <a:chExt cx="6629400" cy="3062288"/>
          </a:xfrm>
        </p:grpSpPr>
        <p:sp>
          <p:nvSpPr>
            <p:cNvPr id="6" name="Title 1"/>
            <p:cNvSpPr txBox="1">
              <a:spLocks/>
            </p:cNvSpPr>
            <p:nvPr/>
          </p:nvSpPr>
          <p:spPr>
            <a:xfrm>
              <a:off x="1448666" y="2362200"/>
              <a:ext cx="6629400" cy="2781300"/>
            </a:xfrm>
            <a:prstGeom prst="rect">
              <a:avLst/>
            </a:prstGeom>
          </p:spPr>
          <p:txBody>
            <a:bodyPr anchor="ctr"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defTabSz="457200" fontAlgn="auto">
                <a:spcAft>
                  <a:spcPts val="0"/>
                </a:spcAft>
                <a:defRPr/>
              </a:pPr>
              <a:endParaRPr lang="es-ES_tradnl" sz="3200" dirty="0" smtClean="0"/>
            </a:p>
            <a:p>
              <a:pPr defTabSz="457200" fontAlgn="auto">
                <a:spcAft>
                  <a:spcPts val="0"/>
                </a:spcAft>
                <a:defRPr/>
              </a:pPr>
              <a:r>
                <a:rPr lang="es-ES_tradnl" sz="3200" dirty="0" smtClean="0"/>
                <a:t>Unidad 6:</a:t>
              </a:r>
            </a:p>
            <a:p>
              <a:pPr defTabSz="457200" fontAlgn="auto">
                <a:spcAft>
                  <a:spcPts val="0"/>
                </a:spcAft>
                <a:defRPr/>
              </a:pPr>
              <a:r>
                <a:rPr lang="es-ES_tradnl" sz="3200" dirty="0" smtClean="0">
                  <a:solidFill>
                    <a:srgbClr val="093678"/>
                  </a:solidFill>
                </a:rPr>
                <a:t>Posibles efectos de la exposición </a:t>
              </a:r>
            </a:p>
            <a:p>
              <a:pPr defTabSz="457200" fontAlgn="auto">
                <a:spcAft>
                  <a:spcPts val="0"/>
                </a:spcAft>
                <a:defRPr/>
              </a:pPr>
              <a:r>
                <a:rPr lang="es-ES_tradnl" sz="3200" dirty="0" smtClean="0">
                  <a:solidFill>
                    <a:srgbClr val="093678"/>
                  </a:solidFill>
                </a:rPr>
                <a:t>al lado-B </a:t>
              </a:r>
            </a:p>
            <a:p>
              <a:pPr defTabSz="457200" fontAlgn="auto">
                <a:spcAft>
                  <a:spcPts val="0"/>
                </a:spcAft>
                <a:defRPr/>
              </a:pPr>
              <a:endParaRPr lang="es-ES_tradnl" sz="3200" dirty="0" smtClean="0">
                <a:solidFill>
                  <a:srgbClr val="093678"/>
                </a:solidFill>
              </a:endParaRPr>
            </a:p>
            <a:p>
              <a:pPr defTabSz="457200" fontAlgn="auto">
                <a:spcAft>
                  <a:spcPts val="0"/>
                </a:spcAft>
                <a:defRPr/>
              </a:pPr>
              <a:r>
                <a:rPr lang="es-ES_tradnl" sz="2800" dirty="0" smtClean="0">
                  <a:solidFill>
                    <a:srgbClr val="093678"/>
                  </a:solidFill>
                </a:rPr>
                <a:t>Espuma de poliuretano en spray (SPF) de baja presión de dos componentes</a:t>
              </a:r>
              <a:r>
                <a:rPr lang="es-ES_tradnl" sz="2800" dirty="0" smtClean="0"/>
                <a:t> </a:t>
              </a:r>
            </a:p>
            <a:p>
              <a:pPr defTabSz="457200" fontAlgn="auto">
                <a:spcAft>
                  <a:spcPts val="0"/>
                </a:spcAft>
                <a:defRPr/>
              </a:pPr>
              <a:endParaRPr lang="es-ES_tradnl" sz="3200" dirty="0" smtClean="0">
                <a:solidFill>
                  <a:srgbClr val="093678"/>
                </a:solidFill>
              </a:endParaRPr>
            </a:p>
            <a:p>
              <a:pPr defTabSz="457200" fontAlgn="auto">
                <a:spcAft>
                  <a:spcPts val="0"/>
                </a:spcAft>
                <a:defRPr/>
              </a:pPr>
              <a:r>
                <a:rPr lang="es-ES_tradnl" sz="3200" dirty="0" smtClean="0"/>
                <a:t> </a:t>
              </a:r>
            </a:p>
            <a:p>
              <a:pPr lvl="0" defTabSz="457200" fontAlgn="auto">
                <a:spcAft>
                  <a:spcPts val="0"/>
                </a:spcAft>
                <a:defRPr/>
              </a:pPr>
              <a:endParaRPr lang="es-ES_tradnl" sz="3200" dirty="0" smtClean="0"/>
            </a:p>
          </p:txBody>
        </p:sp>
        <p:cxnSp>
          <p:nvCxnSpPr>
            <p:cNvPr id="7" name="Straight Connector 6"/>
            <p:cNvCxnSpPr/>
            <p:nvPr/>
          </p:nvCxnSpPr>
          <p:spPr>
            <a:xfrm rot="10800000">
              <a:off x="1549400" y="2081212"/>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10800000">
              <a:off x="1549400" y="4686300"/>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Hpalfrey\Desktop\CPI Logo.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324600" y="6071784"/>
            <a:ext cx="2590800" cy="5699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Daniel\Desktop\LP Training Slide Development\ideas for LP image for units\205Generic kit sketch.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691628" y="3117705"/>
            <a:ext cx="1075944" cy="108893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81000" y="381000"/>
            <a:ext cx="7162800" cy="1143000"/>
          </a:xfrm>
        </p:spPr>
        <p:txBody>
          <a:bodyPr vert="horz" wrap="square" lIns="92066" tIns="46034" rIns="92066" bIns="46034" numCol="1" anchor="t" compatLnSpc="1">
            <a:prstTxWarp prst="textNoShape">
              <a:avLst/>
            </a:prstTxWarp>
            <a:normAutofit/>
          </a:bodyPr>
          <a:lstStyle/>
          <a:p>
            <a:pPr eaLnBrk="1" hangingPunct="1">
              <a:lnSpc>
                <a:spcPct val="90000"/>
              </a:lnSpc>
              <a:defRPr/>
            </a:pPr>
            <a:r>
              <a:rPr lang="es-ES_tradnl" sz="3200" dirty="0" smtClean="0"/>
              <a:t>Efectos del contacto con la piel y los ojos - Agentes de soplado</a:t>
            </a:r>
          </a:p>
        </p:txBody>
      </p:sp>
      <p:sp>
        <p:nvSpPr>
          <p:cNvPr id="22531" name="Rectangle 3"/>
          <p:cNvSpPr>
            <a:spLocks noGrp="1" noChangeArrowheads="1"/>
          </p:cNvSpPr>
          <p:nvPr>
            <p:ph idx="1"/>
          </p:nvPr>
        </p:nvSpPr>
        <p:spPr bwMode="auto">
          <a:xfrm>
            <a:off x="457200" y="1676400"/>
            <a:ext cx="7848600" cy="4343400"/>
          </a:xfrm>
          <a:noFill/>
          <a:ln>
            <a:miter lim="800000"/>
            <a:headEnd/>
            <a:tailEnd/>
          </a:ln>
        </p:spPr>
        <p:txBody>
          <a:bodyPr vert="horz" wrap="square" lIns="92066" tIns="46034" rIns="92066" bIns="46034" numCol="1" anchorCtr="0" compatLnSpc="1">
            <a:prstTxWarp prst="textNoShape">
              <a:avLst/>
            </a:prstTxWarp>
          </a:bodyPr>
          <a:lstStyle/>
          <a:p>
            <a:pPr indent="0" eaLnBrk="1" hangingPunct="1">
              <a:spcBef>
                <a:spcPts val="600"/>
              </a:spcBef>
              <a:spcAft>
                <a:spcPct val="0"/>
              </a:spcAft>
            </a:pPr>
            <a:r>
              <a:rPr lang="es-ES_tradnl" sz="2400" dirty="0" smtClean="0">
                <a:latin typeface="Trebuchet MS" pitchFamily="34" charset="0"/>
                <a:ea typeface="Trebuchet MS" pitchFamily="34" charset="0"/>
                <a:cs typeface="Trebuchet MS" pitchFamily="34" charset="0"/>
              </a:rPr>
              <a:t>El contacto de la piel y los ojos con los agentes de soplado puede ser levemente irritante.</a:t>
            </a:r>
            <a:r>
              <a:rPr lang="es-ES_tradnl" sz="2400" b="0" i="1" dirty="0" smtClean="0">
                <a:solidFill>
                  <a:srgbClr val="FF0000"/>
                </a:solidFill>
                <a:latin typeface="Trebuchet MS" pitchFamily="34" charset="0"/>
                <a:ea typeface="Trebuchet MS" pitchFamily="34" charset="0"/>
                <a:cs typeface="Trebuchet MS" pitchFamily="34" charset="0"/>
              </a:rPr>
              <a:t> </a:t>
            </a:r>
            <a:endParaRPr lang="es-ES_tradnl" sz="1600" dirty="0" smtClean="0">
              <a:latin typeface="Trebuchet MS" pitchFamily="34" charset="0"/>
              <a:ea typeface="Trebuchet MS" pitchFamily="34" charset="0"/>
              <a:cs typeface="Trebuchet MS" pitchFamily="34" charset="0"/>
            </a:endParaRPr>
          </a:p>
        </p:txBody>
      </p:sp>
      <p:pic>
        <p:nvPicPr>
          <p:cNvPr id="5" name="Picture 4" descr="101_0258.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514600" y="2819400"/>
            <a:ext cx="4024313" cy="2681288"/>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17488"/>
            <a:ext cx="7772400" cy="1143000"/>
          </a:xfrm>
        </p:spPr>
        <p:txBody>
          <a:bodyPr vert="horz" wrap="square" lIns="92066" tIns="46034" rIns="92066" bIns="46034" numCol="1" anchor="t" compatLnSpc="1">
            <a:prstTxWarp prst="textNoShape">
              <a:avLst/>
            </a:prstTxWarp>
          </a:bodyPr>
          <a:lstStyle/>
          <a:p>
            <a:pPr eaLnBrk="1" hangingPunct="1">
              <a:lnSpc>
                <a:spcPct val="90000"/>
              </a:lnSpc>
              <a:defRPr/>
            </a:pPr>
            <a:r>
              <a:rPr lang="en-US" dirty="0" smtClean="0"/>
              <a:t>Efectos de la </a:t>
            </a:r>
            <a:r>
              <a:rPr lang="en-US" dirty="0" err="1" smtClean="0"/>
              <a:t>exposición</a:t>
            </a:r>
            <a:r>
              <a:rPr lang="en-US" dirty="0" smtClean="0"/>
              <a:t> - </a:t>
            </a:r>
            <a:br>
              <a:rPr lang="en-US" dirty="0" smtClean="0"/>
            </a:br>
            <a:r>
              <a:rPr lang="en-US" sz="3200" dirty="0" smtClean="0"/>
              <a:t>Retardadores de llamas</a:t>
            </a:r>
          </a:p>
        </p:txBody>
      </p:sp>
      <p:sp>
        <p:nvSpPr>
          <p:cNvPr id="14338" name="Rectangle 3"/>
          <p:cNvSpPr>
            <a:spLocks noGrp="1" noChangeArrowheads="1"/>
          </p:cNvSpPr>
          <p:nvPr>
            <p:ph idx="1"/>
          </p:nvPr>
        </p:nvSpPr>
        <p:spPr>
          <a:xfrm>
            <a:off x="457200" y="1676400"/>
            <a:ext cx="6172200" cy="4343400"/>
          </a:xfrm>
        </p:spPr>
        <p:txBody>
          <a:bodyPr lIns="92066" tIns="46034" rIns="92066" bIns="46034"/>
          <a:lstStyle/>
          <a:p>
            <a:pPr indent="0" eaLnBrk="1" fontAlgn="auto" hangingPunct="1">
              <a:spcBef>
                <a:spcPts val="600"/>
              </a:spcBef>
              <a:spcAft>
                <a:spcPts val="600"/>
              </a:spcAft>
              <a:buFont typeface="Arial"/>
              <a:buNone/>
              <a:defRPr/>
            </a:pPr>
            <a:r>
              <a:rPr lang="en-US" sz="2400" dirty="0" smtClean="0"/>
              <a:t>Los posibles efectos de la exposición a retardadores de llamas en la lado-B incluyen: </a:t>
            </a:r>
          </a:p>
          <a:p>
            <a:pPr marL="231775" indent="-231775" eaLnBrk="1" fontAlgn="auto" hangingPunct="1">
              <a:spcBef>
                <a:spcPts val="600"/>
              </a:spcBef>
              <a:spcAft>
                <a:spcPts val="600"/>
              </a:spcAft>
              <a:buFont typeface="Arial" pitchFamily="34" charset="0"/>
              <a:buChar char="•"/>
              <a:defRPr/>
            </a:pPr>
            <a:r>
              <a:rPr lang="en-US" sz="2400" dirty="0" smtClean="0"/>
              <a:t>Irritación respiratoria – tos, dolor de garganta o secreción nasal</a:t>
            </a:r>
          </a:p>
          <a:p>
            <a:pPr marL="231775" indent="-231775" eaLnBrk="1" fontAlgn="auto" hangingPunct="1">
              <a:spcBef>
                <a:spcPts val="600"/>
              </a:spcBef>
              <a:spcAft>
                <a:spcPts val="600"/>
              </a:spcAft>
              <a:buFont typeface="Arial" pitchFamily="34" charset="0"/>
              <a:buChar char="•"/>
              <a:defRPr/>
            </a:pPr>
            <a:r>
              <a:rPr lang="en-US" sz="2400" dirty="0" smtClean="0"/>
              <a:t>Irritación de la piel</a:t>
            </a:r>
            <a:endParaRPr lang="en-US" sz="2400" dirty="0"/>
          </a:p>
          <a:p>
            <a:pPr marL="231775" indent="-231775" eaLnBrk="1" fontAlgn="auto" hangingPunct="1">
              <a:spcBef>
                <a:spcPts val="600"/>
              </a:spcBef>
              <a:spcAft>
                <a:spcPts val="600"/>
              </a:spcAft>
              <a:buFont typeface="Arial" pitchFamily="34" charset="0"/>
              <a:buChar char="•"/>
              <a:defRPr/>
            </a:pPr>
            <a:r>
              <a:rPr lang="en-US" sz="2400" dirty="0" smtClean="0"/>
              <a:t>El contacto de los ojos generalmente no es irritante</a:t>
            </a:r>
          </a:p>
        </p:txBody>
      </p:sp>
      <p:pic>
        <p:nvPicPr>
          <p:cNvPr id="24580" name="Picture 4" descr="Image 023.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6781800" y="2133600"/>
            <a:ext cx="1838635" cy="32035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533400"/>
            <a:ext cx="8153400" cy="1066800"/>
          </a:xfrm>
        </p:spPr>
        <p:txBody>
          <a:bodyPr vert="horz" wrap="square" lIns="92066" tIns="46034" rIns="92066" bIns="46034" numCol="1" anchor="t" compatLnSpc="1">
            <a:prstTxWarp prst="textNoShape">
              <a:avLst/>
            </a:prstTxWarp>
          </a:bodyPr>
          <a:lstStyle/>
          <a:p>
            <a:pPr eaLnBrk="1" hangingPunct="1">
              <a:lnSpc>
                <a:spcPct val="90000"/>
              </a:lnSpc>
              <a:defRPr/>
            </a:pPr>
            <a:r>
              <a:rPr lang="en-US" dirty="0" smtClean="0"/>
              <a:t>Efectos de </a:t>
            </a:r>
            <a:r>
              <a:rPr lang="en-US" dirty="0" err="1" smtClean="0"/>
              <a:t>exposición</a:t>
            </a:r>
            <a:r>
              <a:rPr lang="en-US" dirty="0" smtClean="0"/>
              <a:t> – Surfactantes</a:t>
            </a:r>
          </a:p>
        </p:txBody>
      </p:sp>
      <p:sp>
        <p:nvSpPr>
          <p:cNvPr id="25603" name="Rectangle 3"/>
          <p:cNvSpPr>
            <a:spLocks noGrp="1" noChangeArrowheads="1"/>
          </p:cNvSpPr>
          <p:nvPr>
            <p:ph idx="1"/>
          </p:nvPr>
        </p:nvSpPr>
        <p:spPr bwMode="auto">
          <a:xfrm>
            <a:off x="457200" y="1676400"/>
            <a:ext cx="8229600" cy="4343400"/>
          </a:xfrm>
          <a:noFill/>
          <a:ln>
            <a:miter lim="800000"/>
            <a:headEnd/>
            <a:tailEnd/>
          </a:ln>
        </p:spPr>
        <p:txBody>
          <a:bodyPr vert="horz" wrap="square" lIns="92066" tIns="46034" rIns="92066" bIns="46034" numCol="1" anchorCtr="0" compatLnSpc="1">
            <a:prstTxWarp prst="textNoShape">
              <a:avLst/>
            </a:prstTxWarp>
          </a:bodyPr>
          <a:lstStyle/>
          <a:p>
            <a:pPr indent="0" eaLnBrk="1" hangingPunct="1">
              <a:spcBef>
                <a:spcPts val="600"/>
              </a:spcBef>
              <a:spcAft>
                <a:spcPct val="0"/>
              </a:spcAft>
            </a:pPr>
            <a:r>
              <a:rPr lang="en-US" sz="2400" dirty="0" smtClean="0">
                <a:latin typeface="Trebuchet MS" pitchFamily="34" charset="0"/>
                <a:ea typeface="Trebuchet MS" pitchFamily="34" charset="0"/>
                <a:cs typeface="Trebuchet MS" pitchFamily="34" charset="0"/>
              </a:rPr>
              <a:t>Existe un leve potencial de efectos adversos después de la exposición a surfactantes por inhalación o por </a:t>
            </a:r>
            <a:r>
              <a:rPr lang="en-US" sz="2400" dirty="0" err="1" smtClean="0">
                <a:latin typeface="Trebuchet MS" pitchFamily="34" charset="0"/>
                <a:ea typeface="Trebuchet MS" pitchFamily="34" charset="0"/>
                <a:cs typeface="Trebuchet MS" pitchFamily="34" charset="0"/>
              </a:rPr>
              <a:t>contacto</a:t>
            </a:r>
            <a:r>
              <a:rPr lang="en-US" sz="2400" dirty="0" smtClean="0">
                <a:latin typeface="Trebuchet MS" pitchFamily="34" charset="0"/>
                <a:ea typeface="Trebuchet MS" pitchFamily="34" charset="0"/>
                <a:cs typeface="Trebuchet MS" pitchFamily="34" charset="0"/>
              </a:rPr>
              <a:t> con la piel o los ojos.</a:t>
            </a:r>
          </a:p>
        </p:txBody>
      </p:sp>
      <p:pic>
        <p:nvPicPr>
          <p:cNvPr id="25604" name="Picture 4" descr="Image 023.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191000" y="2819400"/>
            <a:ext cx="1828800" cy="32718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533400"/>
            <a:ext cx="7162800" cy="1143000"/>
          </a:xfrm>
        </p:spPr>
        <p:txBody>
          <a:bodyPr vert="horz" wrap="square" lIns="91440" tIns="45720" rIns="91440" bIns="45720" numCol="1" anchor="t" compatLnSpc="1">
            <a:prstTxWarp prst="textNoShape">
              <a:avLst/>
            </a:prstTxWarp>
          </a:bodyPr>
          <a:lstStyle/>
          <a:p>
            <a:pPr eaLnBrk="1" hangingPunct="1">
              <a:defRPr/>
            </a:pPr>
            <a:r>
              <a:rPr lang="en-US" dirty="0" smtClean="0"/>
              <a:t>Resumen de la Unidad 6</a:t>
            </a:r>
          </a:p>
        </p:txBody>
      </p:sp>
      <p:sp>
        <p:nvSpPr>
          <p:cNvPr id="17411" name="Content Placeholder 2"/>
          <p:cNvSpPr>
            <a:spLocks noGrp="1"/>
          </p:cNvSpPr>
          <p:nvPr>
            <p:ph idx="1"/>
          </p:nvPr>
        </p:nvSpPr>
        <p:spPr>
          <a:xfrm>
            <a:off x="457200" y="1676400"/>
            <a:ext cx="7467600" cy="4343400"/>
          </a:xfrm>
        </p:spPr>
        <p:txBody>
          <a:bodyPr>
            <a:normAutofit/>
          </a:bodyPr>
          <a:lstStyle/>
          <a:p>
            <a:pPr indent="0" eaLnBrk="1" fontAlgn="auto" hangingPunct="1">
              <a:spcBef>
                <a:spcPts val="600"/>
              </a:spcBef>
              <a:spcAft>
                <a:spcPts val="600"/>
              </a:spcAft>
              <a:buFont typeface="Arial"/>
              <a:buNone/>
              <a:defRPr/>
            </a:pPr>
            <a:r>
              <a:rPr lang="en-US" sz="2800" b="0" dirty="0">
                <a:cs typeface="Arial" pitchFamily="34" charset="0"/>
              </a:rPr>
              <a:t>En esta unidad, </a:t>
            </a:r>
            <a:r>
              <a:rPr lang="en-US" sz="2800" b="0" dirty="0" smtClean="0">
                <a:cs typeface="Arial" pitchFamily="34" charset="0"/>
              </a:rPr>
              <a:t>usted aprendió sobre</a:t>
            </a:r>
            <a:r>
              <a:rPr lang="en-US" sz="2800" b="0" dirty="0">
                <a:cs typeface="Arial" pitchFamily="34" charset="0"/>
              </a:rPr>
              <a:t>:</a:t>
            </a:r>
          </a:p>
          <a:p>
            <a:pPr marL="231775" indent="-231775" eaLnBrk="1" fontAlgn="auto" hangingPunct="1">
              <a:spcBef>
                <a:spcPts val="600"/>
              </a:spcBef>
              <a:spcAft>
                <a:spcPts val="600"/>
              </a:spcAft>
              <a:buFont typeface="Arial" pitchFamily="34" charset="0"/>
              <a:buChar char="•"/>
              <a:defRPr/>
            </a:pPr>
            <a:r>
              <a:rPr lang="en-US" sz="2800" b="0" dirty="0" smtClean="0">
                <a:cs typeface="Arial" pitchFamily="34" charset="0"/>
              </a:rPr>
              <a:t>Los posibles </a:t>
            </a:r>
            <a:r>
              <a:rPr lang="en-US" sz="2800" b="0" dirty="0">
                <a:cs typeface="Arial" pitchFamily="34" charset="0"/>
              </a:rPr>
              <a:t>efectos de la </a:t>
            </a:r>
            <a:r>
              <a:rPr lang="en-US" sz="2800" b="0" dirty="0" smtClean="0">
                <a:cs typeface="Arial" pitchFamily="34" charset="0"/>
              </a:rPr>
              <a:t>exposición a </a:t>
            </a:r>
            <a:r>
              <a:rPr lang="en-US" sz="2800" b="0" dirty="0">
                <a:cs typeface="Arial" pitchFamily="34" charset="0"/>
              </a:rPr>
              <a:t>ingredientes del </a:t>
            </a:r>
            <a:r>
              <a:rPr lang="en-US" sz="2800" b="0" dirty="0" smtClean="0">
                <a:cs typeface="Arial" pitchFamily="34" charset="0"/>
              </a:rPr>
              <a:t>lado-B en la espuma de </a:t>
            </a:r>
            <a:r>
              <a:rPr lang="en-US" sz="2800" b="0" dirty="0" err="1" smtClean="0">
                <a:cs typeface="Arial" pitchFamily="34" charset="0"/>
              </a:rPr>
              <a:t>poliuretano</a:t>
            </a:r>
            <a:r>
              <a:rPr lang="en-US" sz="2800" b="0" dirty="0" smtClean="0">
                <a:cs typeface="Arial" pitchFamily="34" charset="0"/>
              </a:rPr>
              <a:t> en spray </a:t>
            </a:r>
            <a:r>
              <a:rPr lang="en-US" sz="2800" b="0" dirty="0">
                <a:cs typeface="Arial" pitchFamily="34" charset="0"/>
              </a:rPr>
              <a:t>(SPF) de baja presión de dos componentes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a:xfrm>
            <a:off x="457200" y="457200"/>
            <a:ext cx="7162800" cy="1143000"/>
          </a:xfrm>
        </p:spPr>
        <p:txBody>
          <a:bodyPr vert="horz" wrap="square" lIns="91440" tIns="45720" rIns="91440" bIns="45720" numCol="1" anchor="t" compatLnSpc="1">
            <a:prstTxWarp prst="textNoShape">
              <a:avLst/>
            </a:prstTxWarp>
          </a:bodyPr>
          <a:lstStyle/>
          <a:p>
            <a:pPr eaLnBrk="1" hangingPunct="1">
              <a:defRPr/>
            </a:pPr>
            <a:r>
              <a:rPr lang="en-US" dirty="0" smtClean="0"/>
              <a:t>Unidad 6 Repaso</a:t>
            </a:r>
          </a:p>
        </p:txBody>
      </p:sp>
      <p:graphicFrame>
        <p:nvGraphicFramePr>
          <p:cNvPr id="5" name="Diagram 4"/>
          <p:cNvGraphicFramePr/>
          <p:nvPr/>
        </p:nvGraphicFramePr>
        <p:xfrm>
          <a:off x="838200" y="16002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6: P1 </a:t>
            </a:r>
            <a:r>
              <a:rPr lang="en-US" sz="2800" dirty="0" err="1" smtClean="0"/>
              <a:t>Revisión</a:t>
            </a:r>
            <a:endParaRPr lang="en-US" sz="2800" dirty="0" smtClean="0"/>
          </a:p>
        </p:txBody>
      </p:sp>
      <p:sp>
        <p:nvSpPr>
          <p:cNvPr id="22531" name="Content Placeholder 2"/>
          <p:cNvSpPr>
            <a:spLocks noGrp="1"/>
          </p:cNvSpPr>
          <p:nvPr>
            <p:ph idx="1"/>
          </p:nvPr>
        </p:nvSpPr>
        <p:spPr/>
        <p:txBody>
          <a:bodyPr>
            <a:normAutofit/>
          </a:bodyPr>
          <a:lstStyle/>
          <a:p>
            <a:pPr marL="0" indent="0" fontAlgn="auto">
              <a:spcAft>
                <a:spcPts val="0"/>
              </a:spcAft>
              <a:buFont typeface="Wingdings" pitchFamily="2" charset="2"/>
              <a:buNone/>
              <a:defRPr/>
            </a:pPr>
            <a:r>
              <a:rPr lang="en-US" sz="2000" dirty="0" smtClean="0"/>
              <a:t>El lado-B es una mezcla de químicos, con los polioles como ingrediente principal. ¿Cuál de los siguientes químicos </a:t>
            </a:r>
            <a:r>
              <a:rPr lang="en-US" sz="2000" u="sng" dirty="0" smtClean="0"/>
              <a:t>no</a:t>
            </a:r>
            <a:r>
              <a:rPr lang="en-US" sz="2000" dirty="0" smtClean="0"/>
              <a:t> es un aditivo típico del lado-B?</a:t>
            </a:r>
          </a:p>
          <a:p>
            <a:pPr marL="0" indent="0" fontAlgn="auto">
              <a:spcAft>
                <a:spcPts val="0"/>
              </a:spcAft>
              <a:buFont typeface="Wingdings" pitchFamily="2" charset="2"/>
              <a:buNone/>
              <a:defRPr/>
            </a:pPr>
            <a:endParaRPr lang="en-US" sz="2000" dirty="0"/>
          </a:p>
          <a:p>
            <a:pPr marL="682625" indent="-682625" fontAlgn="auto">
              <a:spcAft>
                <a:spcPts val="0"/>
              </a:spcAft>
              <a:buFont typeface="Wingdings" pitchFamily="2" charset="2"/>
              <a:buAutoNum type="alphaUcPeriod"/>
              <a:defRPr/>
            </a:pPr>
            <a:r>
              <a:rPr lang="en-US" sz="2000" dirty="0" smtClean="0"/>
              <a:t>catalizador</a:t>
            </a:r>
            <a:endParaRPr lang="en-US" sz="2000" dirty="0"/>
          </a:p>
          <a:p>
            <a:pPr marL="682625" indent="-682625" fontAlgn="auto">
              <a:spcAft>
                <a:spcPts val="0"/>
              </a:spcAft>
              <a:buFont typeface="Wingdings" pitchFamily="2" charset="2"/>
              <a:buAutoNum type="alphaUcPeriod"/>
              <a:defRPr/>
            </a:pPr>
            <a:r>
              <a:rPr lang="en-US" sz="2000" dirty="0" smtClean="0"/>
              <a:t>retardador de llamas</a:t>
            </a:r>
          </a:p>
          <a:p>
            <a:pPr marL="682625" indent="-682625" fontAlgn="auto">
              <a:spcAft>
                <a:spcPts val="0"/>
              </a:spcAft>
              <a:buFont typeface="Wingdings" pitchFamily="2" charset="2"/>
              <a:buAutoNum type="alphaUcPeriod"/>
              <a:defRPr/>
            </a:pPr>
            <a:r>
              <a:rPr lang="en-US" sz="2000" dirty="0" smtClean="0"/>
              <a:t>acetona</a:t>
            </a:r>
            <a:endParaRPr lang="en-US" sz="2000" dirty="0"/>
          </a:p>
          <a:p>
            <a:pPr marL="682625" indent="-682625" fontAlgn="auto">
              <a:spcAft>
                <a:spcPts val="0"/>
              </a:spcAft>
              <a:buFont typeface="Wingdings" pitchFamily="2" charset="2"/>
              <a:buAutoNum type="alphaUcPeriod"/>
              <a:defRPr/>
            </a:pPr>
            <a:r>
              <a:rPr lang="en-US" sz="2000" dirty="0" smtClean="0"/>
              <a:t>agente de soplado</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6: P1 </a:t>
            </a:r>
            <a:r>
              <a:rPr lang="en-US" sz="2800" dirty="0" err="1" smtClean="0"/>
              <a:t>Revisión</a:t>
            </a:r>
            <a:endParaRPr lang="en-US" sz="2800" dirty="0" smtClean="0"/>
          </a:p>
        </p:txBody>
      </p:sp>
      <p:sp>
        <p:nvSpPr>
          <p:cNvPr id="22531" name="Content Placeholder 2"/>
          <p:cNvSpPr>
            <a:spLocks noGrp="1"/>
          </p:cNvSpPr>
          <p:nvPr>
            <p:ph idx="1"/>
          </p:nvPr>
        </p:nvSpPr>
        <p:spPr/>
        <p:txBody>
          <a:bodyPr>
            <a:normAutofit/>
          </a:bodyPr>
          <a:lstStyle/>
          <a:p>
            <a:pPr marL="0" indent="0" fontAlgn="auto">
              <a:spcAft>
                <a:spcPts val="0"/>
              </a:spcAft>
              <a:buFont typeface="Wingdings" pitchFamily="2" charset="2"/>
              <a:buNone/>
              <a:defRPr/>
            </a:pPr>
            <a:r>
              <a:rPr lang="en-US" sz="2000" dirty="0" smtClean="0"/>
              <a:t>El lado-B es una mezcla de químicos, con los polioles como ingrediente principal. ¿Cuál de los siguientes químicos </a:t>
            </a:r>
            <a:r>
              <a:rPr lang="en-US" sz="2000" u="sng" dirty="0" smtClean="0"/>
              <a:t>no</a:t>
            </a:r>
            <a:r>
              <a:rPr lang="en-US" sz="2000" dirty="0" smtClean="0"/>
              <a:t> es un aditivo típico del lado-B?</a:t>
            </a:r>
          </a:p>
          <a:p>
            <a:pPr marL="0" indent="0" fontAlgn="auto">
              <a:spcAft>
                <a:spcPts val="0"/>
              </a:spcAft>
              <a:buFont typeface="Wingdings" pitchFamily="2" charset="2"/>
              <a:buNone/>
              <a:defRPr/>
            </a:pPr>
            <a:endParaRPr lang="en-US" sz="2000" dirty="0"/>
          </a:p>
          <a:p>
            <a:pPr marL="682625" indent="-682625" fontAlgn="auto">
              <a:spcAft>
                <a:spcPts val="0"/>
              </a:spcAft>
              <a:buFont typeface="Wingdings" pitchFamily="2" charset="2"/>
              <a:buAutoNum type="alphaUcPeriod"/>
              <a:defRPr/>
            </a:pPr>
            <a:r>
              <a:rPr lang="en-US" sz="2000" dirty="0" smtClean="0">
                <a:solidFill>
                  <a:schemeClr val="bg1">
                    <a:lumMod val="50000"/>
                  </a:schemeClr>
                </a:solidFill>
              </a:rPr>
              <a:t>catalizador</a:t>
            </a:r>
            <a:endParaRPr lang="en-US" sz="2000" dirty="0">
              <a:solidFill>
                <a:schemeClr val="bg1">
                  <a:lumMod val="50000"/>
                </a:schemeClr>
              </a:solidFill>
            </a:endParaRPr>
          </a:p>
          <a:p>
            <a:pPr marL="682625" indent="-682625" fontAlgn="auto">
              <a:spcAft>
                <a:spcPts val="0"/>
              </a:spcAft>
              <a:buFont typeface="Wingdings" pitchFamily="2" charset="2"/>
              <a:buAutoNum type="alphaUcPeriod"/>
              <a:defRPr/>
            </a:pPr>
            <a:r>
              <a:rPr lang="en-US" sz="2000" dirty="0" smtClean="0">
                <a:solidFill>
                  <a:schemeClr val="bg1">
                    <a:lumMod val="50000"/>
                  </a:schemeClr>
                </a:solidFill>
              </a:rPr>
              <a:t>retardador de llamas</a:t>
            </a:r>
          </a:p>
          <a:p>
            <a:pPr marL="682625" indent="-682625" fontAlgn="auto">
              <a:spcAft>
                <a:spcPts val="0"/>
              </a:spcAft>
              <a:buFont typeface="Wingdings" pitchFamily="2" charset="2"/>
              <a:buAutoNum type="alphaUcPeriod"/>
              <a:defRPr/>
            </a:pPr>
            <a:r>
              <a:rPr lang="en-US" sz="2000" dirty="0" smtClean="0">
                <a:solidFill>
                  <a:srgbClr val="00B050"/>
                </a:solidFill>
              </a:rPr>
              <a:t>acetona</a:t>
            </a:r>
            <a:endParaRPr lang="en-US" sz="2000" dirty="0">
              <a:solidFill>
                <a:srgbClr val="00B050"/>
              </a:solidFill>
            </a:endParaRPr>
          </a:p>
          <a:p>
            <a:pPr marL="682625" indent="-682625" fontAlgn="auto">
              <a:spcAft>
                <a:spcPts val="0"/>
              </a:spcAft>
              <a:buFont typeface="Wingdings" pitchFamily="2" charset="2"/>
              <a:buAutoNum type="alphaUcPeriod"/>
              <a:defRPr/>
            </a:pPr>
            <a:r>
              <a:rPr lang="en-US" sz="2000" dirty="0" smtClean="0">
                <a:solidFill>
                  <a:schemeClr val="bg1">
                    <a:lumMod val="50000"/>
                  </a:schemeClr>
                </a:solidFill>
              </a:rPr>
              <a:t>agente de soplado</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381000" y="2286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6: P2 </a:t>
            </a:r>
            <a:r>
              <a:rPr lang="en-US" sz="2800" dirty="0" err="1" smtClean="0"/>
              <a:t>Revisión</a:t>
            </a:r>
            <a:endParaRPr lang="en-US" sz="2800" dirty="0" smtClean="0"/>
          </a:p>
        </p:txBody>
      </p:sp>
      <p:sp>
        <p:nvSpPr>
          <p:cNvPr id="22531" name="Content Placeholder 2"/>
          <p:cNvSpPr>
            <a:spLocks noGrp="1"/>
          </p:cNvSpPr>
          <p:nvPr>
            <p:ph idx="1"/>
          </p:nvPr>
        </p:nvSpPr>
        <p:spPr/>
        <p:txBody>
          <a:bodyPr>
            <a:normAutofit/>
          </a:bodyPr>
          <a:lstStyle/>
          <a:p>
            <a:pPr marL="0" indent="0" fontAlgn="auto">
              <a:spcAft>
                <a:spcPts val="0"/>
              </a:spcAft>
              <a:buFont typeface="Wingdings" pitchFamily="2" charset="2"/>
              <a:buNone/>
              <a:defRPr/>
            </a:pPr>
            <a:r>
              <a:rPr lang="en-US" sz="2000" dirty="0" smtClean="0"/>
              <a:t>¿Cuál de los siguientes efectos </a:t>
            </a:r>
            <a:r>
              <a:rPr lang="en-US" sz="2000" u="sng" dirty="0" smtClean="0"/>
              <a:t>no</a:t>
            </a:r>
            <a:r>
              <a:rPr lang="en-US" sz="2000" dirty="0" smtClean="0"/>
              <a:t> es un posible efecto de la exposición de los ojos a algunos catalizadores del lado-B? </a:t>
            </a:r>
          </a:p>
          <a:p>
            <a:pPr marL="0" indent="0" fontAlgn="auto">
              <a:spcAft>
                <a:spcPts val="0"/>
              </a:spcAft>
              <a:buFont typeface="Wingdings" pitchFamily="2" charset="2"/>
              <a:buNone/>
              <a:defRPr/>
            </a:pPr>
            <a:endParaRPr lang="en-US" sz="2000" dirty="0"/>
          </a:p>
          <a:p>
            <a:pPr marL="682625" indent="-682625" fontAlgn="auto">
              <a:spcAft>
                <a:spcPts val="0"/>
              </a:spcAft>
              <a:buFont typeface="Wingdings" pitchFamily="2" charset="2"/>
              <a:buAutoNum type="alphaUcPeriod"/>
              <a:defRPr/>
            </a:pPr>
            <a:r>
              <a:rPr lang="en-US" sz="2000" dirty="0" smtClean="0"/>
              <a:t>enrojecimiento o quemazón</a:t>
            </a:r>
          </a:p>
          <a:p>
            <a:pPr marL="682625" indent="-682625" fontAlgn="auto">
              <a:spcAft>
                <a:spcPts val="0"/>
              </a:spcAft>
              <a:buFont typeface="Wingdings" pitchFamily="2" charset="2"/>
              <a:buAutoNum type="alphaUcPeriod"/>
              <a:defRPr/>
            </a:pPr>
            <a:r>
              <a:rPr lang="en-US" sz="2000" dirty="0" smtClean="0"/>
              <a:t>miopía</a:t>
            </a:r>
            <a:endParaRPr lang="en-US" sz="2000" dirty="0"/>
          </a:p>
          <a:p>
            <a:pPr marL="682625" indent="-682625" fontAlgn="auto">
              <a:spcAft>
                <a:spcPts val="0"/>
              </a:spcAft>
              <a:buFont typeface="Wingdings" pitchFamily="2" charset="2"/>
              <a:buAutoNum type="alphaUcPeriod"/>
              <a:defRPr/>
            </a:pPr>
            <a:r>
              <a:rPr lang="en-US" sz="2000" dirty="0" smtClean="0"/>
              <a:t>una neblina azul o halovisión</a:t>
            </a:r>
            <a:endParaRPr lang="en-US" sz="2000" dirty="0"/>
          </a:p>
          <a:p>
            <a:pPr marL="682625" indent="-682625" fontAlgn="auto">
              <a:spcAft>
                <a:spcPts val="0"/>
              </a:spcAft>
              <a:buFont typeface="Wingdings" pitchFamily="2" charset="2"/>
              <a:buAutoNum type="alphaUcPeriod"/>
              <a:defRPr/>
            </a:pPr>
            <a:r>
              <a:rPr lang="en-US" sz="2000" dirty="0" smtClean="0"/>
              <a:t>lagrimeo</a:t>
            </a: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381000" y="2286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6: P2 </a:t>
            </a:r>
            <a:r>
              <a:rPr lang="en-US" sz="2800" dirty="0" err="1" smtClean="0"/>
              <a:t>Revisión</a:t>
            </a:r>
            <a:endParaRPr lang="en-US" sz="2800" dirty="0" smtClean="0"/>
          </a:p>
        </p:txBody>
      </p:sp>
      <p:sp>
        <p:nvSpPr>
          <p:cNvPr id="22531" name="Content Placeholder 2"/>
          <p:cNvSpPr>
            <a:spLocks noGrp="1"/>
          </p:cNvSpPr>
          <p:nvPr>
            <p:ph idx="1"/>
          </p:nvPr>
        </p:nvSpPr>
        <p:spPr/>
        <p:txBody>
          <a:bodyPr>
            <a:normAutofit/>
          </a:bodyPr>
          <a:lstStyle/>
          <a:p>
            <a:pPr marL="0" indent="0" fontAlgn="auto">
              <a:spcAft>
                <a:spcPts val="0"/>
              </a:spcAft>
              <a:buFont typeface="Wingdings" pitchFamily="2" charset="2"/>
              <a:buNone/>
              <a:defRPr/>
            </a:pPr>
            <a:r>
              <a:rPr lang="en-US" sz="2000" dirty="0" smtClean="0"/>
              <a:t>¿Cuál de los siguientes efectos </a:t>
            </a:r>
            <a:r>
              <a:rPr lang="en-US" sz="2000" u="sng" dirty="0" smtClean="0"/>
              <a:t>no</a:t>
            </a:r>
            <a:r>
              <a:rPr lang="en-US" sz="2000" dirty="0" smtClean="0"/>
              <a:t> es un posible efecto de la exposición de los ojos a algunos catalizadores del lado-B? </a:t>
            </a:r>
          </a:p>
          <a:p>
            <a:pPr marL="0" indent="0" fontAlgn="auto">
              <a:spcAft>
                <a:spcPts val="0"/>
              </a:spcAft>
              <a:buFont typeface="Wingdings" pitchFamily="2" charset="2"/>
              <a:buNone/>
              <a:defRPr/>
            </a:pPr>
            <a:endParaRPr lang="en-US" sz="2000" dirty="0"/>
          </a:p>
          <a:p>
            <a:pPr marL="682625" indent="-682625" fontAlgn="auto">
              <a:spcAft>
                <a:spcPts val="0"/>
              </a:spcAft>
              <a:buFont typeface="Wingdings" pitchFamily="2" charset="2"/>
              <a:buAutoNum type="alphaUcPeriod"/>
              <a:defRPr/>
            </a:pPr>
            <a:r>
              <a:rPr lang="en-US" sz="2000" dirty="0" smtClean="0">
                <a:solidFill>
                  <a:schemeClr val="bg1">
                    <a:lumMod val="50000"/>
                  </a:schemeClr>
                </a:solidFill>
              </a:rPr>
              <a:t>enrojecimiento o quemazón</a:t>
            </a:r>
          </a:p>
          <a:p>
            <a:pPr marL="682625" indent="-682625" fontAlgn="auto">
              <a:spcAft>
                <a:spcPts val="0"/>
              </a:spcAft>
              <a:buFont typeface="Wingdings" pitchFamily="2" charset="2"/>
              <a:buAutoNum type="alphaUcPeriod"/>
              <a:defRPr/>
            </a:pPr>
            <a:r>
              <a:rPr lang="en-US" sz="2000" dirty="0" smtClean="0">
                <a:solidFill>
                  <a:srgbClr val="00B050"/>
                </a:solidFill>
              </a:rPr>
              <a:t>miopía</a:t>
            </a:r>
            <a:endParaRPr lang="en-US" sz="2000" dirty="0">
              <a:solidFill>
                <a:srgbClr val="00B050"/>
              </a:solidFill>
            </a:endParaRPr>
          </a:p>
          <a:p>
            <a:pPr marL="682625" indent="-682625" fontAlgn="auto">
              <a:spcAft>
                <a:spcPts val="0"/>
              </a:spcAft>
              <a:buFont typeface="Wingdings" pitchFamily="2" charset="2"/>
              <a:buAutoNum type="alphaUcPeriod"/>
              <a:defRPr/>
            </a:pPr>
            <a:r>
              <a:rPr lang="en-US" sz="2000" dirty="0" smtClean="0">
                <a:solidFill>
                  <a:schemeClr val="bg1">
                    <a:lumMod val="50000"/>
                  </a:schemeClr>
                </a:solidFill>
              </a:rPr>
              <a:t>una neblina azul o halovisión</a:t>
            </a:r>
            <a:endParaRPr lang="en-US" sz="2000" dirty="0">
              <a:solidFill>
                <a:schemeClr val="bg1">
                  <a:lumMod val="50000"/>
                </a:schemeClr>
              </a:solidFill>
            </a:endParaRPr>
          </a:p>
          <a:p>
            <a:pPr marL="682625" indent="-682625" fontAlgn="auto">
              <a:spcAft>
                <a:spcPts val="0"/>
              </a:spcAft>
              <a:buFont typeface="Wingdings" pitchFamily="2" charset="2"/>
              <a:buAutoNum type="alphaUcPeriod"/>
              <a:defRPr/>
            </a:pPr>
            <a:r>
              <a:rPr lang="en-US" sz="2000" dirty="0" smtClean="0">
                <a:solidFill>
                  <a:schemeClr val="bg1">
                    <a:lumMod val="50000"/>
                  </a:schemeClr>
                </a:solidFill>
              </a:rPr>
              <a:t>lagrimeo</a:t>
            </a:r>
            <a:endParaRPr lang="en-US" sz="2000"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457200" y="4572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6: P3 </a:t>
            </a:r>
            <a:r>
              <a:rPr lang="en-US" sz="2800" dirty="0" err="1" smtClean="0"/>
              <a:t>Revisión</a:t>
            </a:r>
            <a:endParaRPr lang="en-US" sz="2800" dirty="0" smtClean="0"/>
          </a:p>
        </p:txBody>
      </p:sp>
      <p:sp>
        <p:nvSpPr>
          <p:cNvPr id="24579" name="Content Placeholder 2"/>
          <p:cNvSpPr>
            <a:spLocks noGrp="1"/>
          </p:cNvSpPr>
          <p:nvPr>
            <p:ph idx="1"/>
          </p:nvPr>
        </p:nvSpPr>
        <p:spPr/>
        <p:txBody>
          <a:bodyPr>
            <a:normAutofit/>
          </a:bodyPr>
          <a:lstStyle/>
          <a:p>
            <a:pPr marL="0" indent="0" fontAlgn="auto">
              <a:spcAft>
                <a:spcPts val="0"/>
              </a:spcAft>
              <a:buFont typeface="Wingdings" pitchFamily="2" charset="2"/>
              <a:buNone/>
              <a:defRPr/>
            </a:pPr>
            <a:r>
              <a:rPr lang="en-US" sz="2000" dirty="0" smtClean="0"/>
              <a:t>¿Cuál síntoma es un posible efecto de la exposición al lado-B?</a:t>
            </a:r>
          </a:p>
          <a:p>
            <a:pPr marL="457200" indent="-457200" fontAlgn="auto">
              <a:spcAft>
                <a:spcPts val="0"/>
              </a:spcAft>
              <a:buFont typeface="Wingdings" pitchFamily="2" charset="2"/>
              <a:buAutoNum type="alphaUcPeriod"/>
              <a:defRPr/>
            </a:pPr>
            <a:endParaRPr lang="en-US" sz="2000" dirty="0" smtClean="0"/>
          </a:p>
          <a:p>
            <a:pPr marL="682625" indent="-682625" fontAlgn="auto">
              <a:spcAft>
                <a:spcPts val="0"/>
              </a:spcAft>
              <a:buFont typeface="Wingdings" pitchFamily="2" charset="2"/>
              <a:buAutoNum type="alphaUcPeriod"/>
              <a:defRPr/>
            </a:pPr>
            <a:r>
              <a:rPr lang="en-US" sz="2000" dirty="0" smtClean="0"/>
              <a:t>irritación de la piel</a:t>
            </a:r>
          </a:p>
          <a:p>
            <a:pPr marL="682625" indent="-682625" fontAlgn="auto">
              <a:spcAft>
                <a:spcPts val="0"/>
              </a:spcAft>
              <a:buFont typeface="Wingdings" pitchFamily="2" charset="2"/>
              <a:buAutoNum type="alphaUcPeriod"/>
              <a:defRPr/>
            </a:pPr>
            <a:r>
              <a:rPr lang="en-US" sz="2000" dirty="0" smtClean="0"/>
              <a:t>irritación los ojos</a:t>
            </a:r>
          </a:p>
          <a:p>
            <a:pPr marL="682625" indent="-682625" fontAlgn="auto">
              <a:spcAft>
                <a:spcPts val="0"/>
              </a:spcAft>
              <a:buFont typeface="Wingdings" pitchFamily="2" charset="2"/>
              <a:buAutoNum type="alphaUcPeriod"/>
              <a:defRPr/>
            </a:pPr>
            <a:r>
              <a:rPr lang="en-US" sz="2000" dirty="0" smtClean="0"/>
              <a:t>irritación respiratoria</a:t>
            </a:r>
          </a:p>
          <a:p>
            <a:pPr marL="682625" indent="-682625" fontAlgn="auto">
              <a:spcAft>
                <a:spcPts val="0"/>
              </a:spcAft>
              <a:buFont typeface="Wingdings" pitchFamily="2" charset="2"/>
              <a:buAutoNum type="alphaUcPeriod"/>
              <a:defRPr/>
            </a:pPr>
            <a:r>
              <a:rPr lang="en-US" sz="2000" dirty="0" smtClean="0"/>
              <a:t>todos los anteriores</a:t>
            </a:r>
          </a:p>
          <a:p>
            <a:pPr marL="682625" indent="-682625" fontAlgn="auto">
              <a:spcAft>
                <a:spcPts val="0"/>
              </a:spcAft>
              <a:buFont typeface="Wingdings" pitchFamily="2" charset="2"/>
              <a:buAutoNum type="alphaUcPeriod"/>
              <a:defRPr/>
            </a:pPr>
            <a:endParaRPr lang="en-US" sz="2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a:t>This material was produced under grant number SH-22308-11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Tree>
    <p:extLst>
      <p:ext uri="{BB962C8B-B14F-4D97-AF65-F5344CB8AC3E}">
        <p14:creationId xmlns:p14="http://schemas.microsoft.com/office/powerpoint/2010/main" val="4394454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457200" y="4572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6: P3 </a:t>
            </a:r>
            <a:r>
              <a:rPr lang="en-US" sz="2800" dirty="0" err="1" smtClean="0"/>
              <a:t>Revisión</a:t>
            </a:r>
            <a:endParaRPr lang="en-US" sz="2800" dirty="0" smtClean="0"/>
          </a:p>
        </p:txBody>
      </p:sp>
      <p:sp>
        <p:nvSpPr>
          <p:cNvPr id="24579" name="Content Placeholder 2"/>
          <p:cNvSpPr>
            <a:spLocks noGrp="1"/>
          </p:cNvSpPr>
          <p:nvPr>
            <p:ph idx="1"/>
          </p:nvPr>
        </p:nvSpPr>
        <p:spPr/>
        <p:txBody>
          <a:bodyPr>
            <a:normAutofit/>
          </a:bodyPr>
          <a:lstStyle/>
          <a:p>
            <a:pPr marL="0" indent="0" fontAlgn="auto">
              <a:spcAft>
                <a:spcPts val="0"/>
              </a:spcAft>
              <a:buFont typeface="Wingdings" pitchFamily="2" charset="2"/>
              <a:buNone/>
              <a:defRPr/>
            </a:pPr>
            <a:r>
              <a:rPr lang="en-US" sz="2000" dirty="0" smtClean="0"/>
              <a:t>¿Cuál síntoma es un posible efecto de la exposición al lado-B?</a:t>
            </a:r>
          </a:p>
          <a:p>
            <a:pPr marL="457200" indent="-457200" fontAlgn="auto">
              <a:spcAft>
                <a:spcPts val="0"/>
              </a:spcAft>
              <a:buFont typeface="Wingdings" pitchFamily="2" charset="2"/>
              <a:buAutoNum type="alphaUcPeriod"/>
              <a:defRPr/>
            </a:pPr>
            <a:endParaRPr lang="en-US" sz="2000" dirty="0" smtClean="0"/>
          </a:p>
          <a:p>
            <a:pPr marL="682625" indent="-682625" fontAlgn="auto">
              <a:spcAft>
                <a:spcPts val="0"/>
              </a:spcAft>
              <a:buFont typeface="Wingdings" pitchFamily="2" charset="2"/>
              <a:buAutoNum type="alphaUcPeriod"/>
              <a:defRPr/>
            </a:pPr>
            <a:r>
              <a:rPr lang="en-US" sz="2000" dirty="0" smtClean="0">
                <a:solidFill>
                  <a:schemeClr val="bg1">
                    <a:lumMod val="50000"/>
                  </a:schemeClr>
                </a:solidFill>
              </a:rPr>
              <a:t>irritación de la piel</a:t>
            </a:r>
          </a:p>
          <a:p>
            <a:pPr marL="682625" indent="-682625" fontAlgn="auto">
              <a:spcAft>
                <a:spcPts val="0"/>
              </a:spcAft>
              <a:buFont typeface="Wingdings" pitchFamily="2" charset="2"/>
              <a:buAutoNum type="alphaUcPeriod"/>
              <a:defRPr/>
            </a:pPr>
            <a:r>
              <a:rPr lang="en-US" sz="2000" dirty="0" smtClean="0">
                <a:solidFill>
                  <a:schemeClr val="bg1">
                    <a:lumMod val="50000"/>
                  </a:schemeClr>
                </a:solidFill>
              </a:rPr>
              <a:t>irritación los ojos</a:t>
            </a:r>
          </a:p>
          <a:p>
            <a:pPr marL="682625" indent="-682625" fontAlgn="auto">
              <a:spcAft>
                <a:spcPts val="0"/>
              </a:spcAft>
              <a:buFont typeface="Wingdings" pitchFamily="2" charset="2"/>
              <a:buAutoNum type="alphaUcPeriod"/>
              <a:defRPr/>
            </a:pPr>
            <a:r>
              <a:rPr lang="en-US" sz="2000" dirty="0" smtClean="0">
                <a:solidFill>
                  <a:schemeClr val="bg1">
                    <a:lumMod val="50000"/>
                  </a:schemeClr>
                </a:solidFill>
              </a:rPr>
              <a:t>irritación respiratoria</a:t>
            </a:r>
          </a:p>
          <a:p>
            <a:pPr marL="682625" indent="-682625" fontAlgn="auto">
              <a:spcAft>
                <a:spcPts val="0"/>
              </a:spcAft>
              <a:buFont typeface="Wingdings" pitchFamily="2" charset="2"/>
              <a:buAutoNum type="alphaUcPeriod"/>
              <a:defRPr/>
            </a:pPr>
            <a:r>
              <a:rPr lang="en-US" sz="2000" dirty="0" smtClean="0">
                <a:solidFill>
                  <a:srgbClr val="00B050"/>
                </a:solidFill>
              </a:rPr>
              <a:t>todos los anteriores</a:t>
            </a:r>
          </a:p>
          <a:p>
            <a:pPr marL="682625" indent="-682625" fontAlgn="auto">
              <a:spcAft>
                <a:spcPts val="0"/>
              </a:spcAft>
              <a:buFont typeface="Wingdings" pitchFamily="2" charset="2"/>
              <a:buAutoNum type="alphaUcPeriod"/>
              <a:defRPr/>
            </a:pPr>
            <a:endParaRPr lang="en-US" sz="2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609600"/>
            <a:ext cx="7162800" cy="1143000"/>
          </a:xfrm>
        </p:spPr>
        <p:txBody>
          <a:bodyPr vert="horz" wrap="square" lIns="91599" tIns="45048" rIns="91599" bIns="45048" numCol="1" anchor="t" compatLnSpc="1">
            <a:prstTxWarp prst="textNoShape">
              <a:avLst/>
            </a:prstTxWarp>
          </a:bodyPr>
          <a:lstStyle/>
          <a:p>
            <a:pPr defTabSz="966788" eaLnBrk="1" hangingPunct="1">
              <a:defRPr/>
            </a:pPr>
            <a:r>
              <a:rPr lang="en-US" dirty="0" smtClean="0">
                <a:solidFill>
                  <a:srgbClr val="093678"/>
                </a:solidFill>
              </a:rPr>
              <a:t>Unidad 6  </a:t>
            </a:r>
            <a:r>
              <a:rPr lang="en-US" dirty="0" err="1" smtClean="0">
                <a:solidFill>
                  <a:srgbClr val="093678"/>
                </a:solidFill>
              </a:rPr>
              <a:t>Completada</a:t>
            </a:r>
            <a:endParaRPr lang="en-US" dirty="0" smtClean="0">
              <a:solidFill>
                <a:srgbClr val="093678"/>
              </a:solidFill>
            </a:endParaRPr>
          </a:p>
        </p:txBody>
      </p:sp>
      <p:sp>
        <p:nvSpPr>
          <p:cNvPr id="32773" name="TextBox 4"/>
          <p:cNvSpPr txBox="1">
            <a:spLocks noChangeArrowheads="1"/>
          </p:cNvSpPr>
          <p:nvPr/>
        </p:nvSpPr>
        <p:spPr bwMode="auto">
          <a:xfrm>
            <a:off x="4572000" y="3200400"/>
            <a:ext cx="3935413" cy="461963"/>
          </a:xfrm>
          <a:prstGeom prst="rect">
            <a:avLst/>
          </a:prstGeom>
          <a:noFill/>
          <a:ln w="9525">
            <a:noFill/>
            <a:miter lim="800000"/>
            <a:headEnd/>
            <a:tailEnd/>
          </a:ln>
        </p:spPr>
        <p:txBody>
          <a:bodyPr wrap="square">
            <a:spAutoFit/>
          </a:bodyPr>
          <a:lstStyle/>
          <a:p>
            <a:pPr>
              <a:buFont typeface="Wingdings" pitchFamily="2" charset="2"/>
              <a:buChar char="Ø"/>
            </a:pPr>
            <a:r>
              <a:rPr lang="en-US" sz="2400" dirty="0" smtClean="0">
                <a:solidFill>
                  <a:srgbClr val="093678"/>
                </a:solidFill>
              </a:rPr>
              <a:t> </a:t>
            </a:r>
            <a:r>
              <a:rPr lang="en-US" sz="2400" dirty="0" smtClean="0">
                <a:solidFill>
                  <a:srgbClr val="093678"/>
                </a:solidFill>
                <a:latin typeface="Trebuchet MS" pitchFamily="34" charset="0"/>
              </a:rPr>
              <a:t>Continuar </a:t>
            </a:r>
            <a:r>
              <a:rPr lang="en-US" sz="2400" dirty="0">
                <a:solidFill>
                  <a:srgbClr val="093678"/>
                </a:solidFill>
                <a:latin typeface="Trebuchet MS" pitchFamily="34" charset="0"/>
              </a:rPr>
              <a:t>a la Unidad </a:t>
            </a:r>
            <a:r>
              <a:rPr lang="en-US" sz="2400" dirty="0" smtClean="0">
                <a:solidFill>
                  <a:srgbClr val="093678"/>
                </a:solidFill>
                <a:latin typeface="Trebuchet MS" pitchFamily="34" charset="0"/>
              </a:rPr>
              <a:t>7</a:t>
            </a:r>
            <a:endParaRPr lang="en-US" sz="2400" dirty="0">
              <a:solidFill>
                <a:srgbClr val="093678"/>
              </a:solidFill>
              <a:latin typeface="Trebuchet MS" pitchFamily="34" charset="0"/>
            </a:endParaRPr>
          </a:p>
        </p:txBody>
      </p:sp>
      <p:sp>
        <p:nvSpPr>
          <p:cNvPr id="32774" name="TextBox 5"/>
          <p:cNvSpPr txBox="1">
            <a:spLocks noChangeArrowheads="1"/>
          </p:cNvSpPr>
          <p:nvPr/>
        </p:nvSpPr>
        <p:spPr bwMode="auto">
          <a:xfrm>
            <a:off x="4572001" y="3879850"/>
            <a:ext cx="4572000" cy="461963"/>
          </a:xfrm>
          <a:prstGeom prst="rect">
            <a:avLst/>
          </a:prstGeom>
          <a:noFill/>
          <a:ln w="9525">
            <a:noFill/>
            <a:miter lim="800000"/>
            <a:headEnd/>
            <a:tailEnd/>
          </a:ln>
        </p:spPr>
        <p:txBody>
          <a:bodyPr wrap="square">
            <a:spAutoFit/>
          </a:bodyPr>
          <a:lstStyle/>
          <a:p>
            <a:pPr>
              <a:buFont typeface="Wingdings" pitchFamily="2" charset="2"/>
              <a:buChar char="Ø"/>
            </a:pPr>
            <a:r>
              <a:rPr lang="en-US" sz="2400" dirty="0" smtClean="0">
                <a:solidFill>
                  <a:srgbClr val="093678"/>
                </a:solidFill>
              </a:rPr>
              <a:t> </a:t>
            </a:r>
            <a:r>
              <a:rPr lang="en-US" sz="2400" dirty="0" smtClean="0">
                <a:solidFill>
                  <a:srgbClr val="093678"/>
                </a:solidFill>
                <a:latin typeface="Trebuchet MS" pitchFamily="34" charset="0"/>
              </a:rPr>
              <a:t>Volver </a:t>
            </a:r>
            <a:r>
              <a:rPr lang="en-US" sz="2400" dirty="0">
                <a:solidFill>
                  <a:srgbClr val="093678"/>
                </a:solidFill>
                <a:latin typeface="Trebuchet MS" pitchFamily="34" charset="0"/>
              </a:rPr>
              <a:t>al Menú Principal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609600"/>
            <a:ext cx="7162800" cy="1143000"/>
          </a:xfrm>
        </p:spPr>
        <p:txBody>
          <a:bodyPr vert="horz" wrap="square" lIns="91440" tIns="45720" rIns="91440" bIns="45720" numCol="1" anchor="t" compatLnSpc="1">
            <a:prstTxWarp prst="textNoShape">
              <a:avLst/>
            </a:prstTxWarp>
          </a:bodyPr>
          <a:lstStyle/>
          <a:p>
            <a:pPr eaLnBrk="1" hangingPunct="1">
              <a:defRPr/>
            </a:pPr>
            <a:r>
              <a:rPr lang="en-US" dirty="0" smtClean="0"/>
              <a:t>Bienvenido a la Unidad 6</a:t>
            </a:r>
          </a:p>
        </p:txBody>
      </p:sp>
      <p:sp>
        <p:nvSpPr>
          <p:cNvPr id="4" name="TextBox 4"/>
          <p:cNvSpPr txBox="1">
            <a:spLocks noGrp="1" noChangeArrowheads="1"/>
          </p:cNvSpPr>
          <p:nvPr>
            <p:ph idx="1"/>
          </p:nvPr>
        </p:nvSpPr>
        <p:spPr>
          <a:xfrm>
            <a:off x="457200" y="1676400"/>
            <a:ext cx="7315200" cy="2400657"/>
          </a:xfrm>
        </p:spPr>
        <p:txBody>
          <a:bodyPr wrap="square">
            <a:spAutoFit/>
          </a:bodyPr>
          <a:lstStyle/>
          <a:p>
            <a:pPr indent="0" eaLnBrk="1" fontAlgn="auto" hangingPunct="1">
              <a:spcBef>
                <a:spcPts val="600"/>
              </a:spcBef>
              <a:spcAft>
                <a:spcPts val="600"/>
              </a:spcAft>
              <a:buFont typeface="Arial"/>
              <a:buNone/>
              <a:defRPr/>
            </a:pPr>
            <a:r>
              <a:rPr lang="en-US" sz="2800" b="0" dirty="0">
                <a:cs typeface="Arial" pitchFamily="34" charset="0"/>
              </a:rPr>
              <a:t>En esta </a:t>
            </a:r>
            <a:r>
              <a:rPr lang="en-US" sz="2800" b="0" dirty="0" smtClean="0">
                <a:cs typeface="Arial" pitchFamily="34" charset="0"/>
              </a:rPr>
              <a:t>unidad, </a:t>
            </a:r>
            <a:r>
              <a:rPr lang="en-US" sz="2800" b="0" dirty="0">
                <a:cs typeface="Arial" pitchFamily="34" charset="0"/>
              </a:rPr>
              <a:t>usted aprenderá acerca de</a:t>
            </a:r>
            <a:r>
              <a:rPr lang="en-US" sz="2800" b="0" dirty="0" smtClean="0">
                <a:cs typeface="Arial" pitchFamily="34" charset="0"/>
              </a:rPr>
              <a:t>:</a:t>
            </a:r>
          </a:p>
          <a:p>
            <a:pPr marL="231775" indent="-231775" eaLnBrk="1" fontAlgn="auto" hangingPunct="1">
              <a:spcBef>
                <a:spcPts val="600"/>
              </a:spcBef>
              <a:spcAft>
                <a:spcPts val="600"/>
              </a:spcAft>
              <a:buFont typeface="Arial" pitchFamily="34" charset="0"/>
              <a:buChar char="•"/>
              <a:defRPr/>
            </a:pPr>
            <a:r>
              <a:rPr lang="en-US" sz="2800" b="0" dirty="0" smtClean="0">
                <a:cs typeface="Arial" pitchFamily="34" charset="0"/>
              </a:rPr>
              <a:t>Los posibles </a:t>
            </a:r>
            <a:r>
              <a:rPr lang="en-US" sz="2800" b="0" dirty="0">
                <a:cs typeface="Arial" pitchFamily="34" charset="0"/>
              </a:rPr>
              <a:t>efectos de la </a:t>
            </a:r>
            <a:r>
              <a:rPr lang="en-US" sz="2800" b="0" dirty="0" smtClean="0">
                <a:cs typeface="Arial" pitchFamily="34" charset="0"/>
              </a:rPr>
              <a:t>exposición a </a:t>
            </a:r>
            <a:r>
              <a:rPr lang="en-US" sz="2800" b="0" dirty="0">
                <a:cs typeface="Arial" pitchFamily="34" charset="0"/>
              </a:rPr>
              <a:t>ingredientes del </a:t>
            </a:r>
            <a:r>
              <a:rPr lang="en-US" sz="2800" b="0" dirty="0" smtClean="0">
                <a:cs typeface="Arial" pitchFamily="34" charset="0"/>
              </a:rPr>
              <a:t>lado-B en la espuma de </a:t>
            </a:r>
            <a:r>
              <a:rPr lang="en-US" sz="2800" b="0" dirty="0" err="1" smtClean="0">
                <a:cs typeface="Arial" pitchFamily="34" charset="0"/>
              </a:rPr>
              <a:t>poliuretano</a:t>
            </a:r>
            <a:r>
              <a:rPr lang="en-US" sz="2800" b="0" dirty="0" smtClean="0">
                <a:cs typeface="Arial" pitchFamily="34" charset="0"/>
              </a:rPr>
              <a:t> en spray (SPF) de baja presión de dos componentes</a:t>
            </a:r>
            <a:endParaRPr lang="en-US" sz="2800" b="0" dirty="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533400"/>
            <a:ext cx="7162800" cy="1143000"/>
          </a:xfrm>
        </p:spPr>
        <p:txBody>
          <a:bodyPr vert="horz" wrap="square" lIns="92066" tIns="46034" rIns="92066" bIns="46034" numCol="1" anchor="t" compatLnSpc="1">
            <a:prstTxWarp prst="textNoShape">
              <a:avLst/>
            </a:prstTxWarp>
          </a:bodyPr>
          <a:lstStyle/>
          <a:p>
            <a:pPr eaLnBrk="1" hangingPunct="1">
              <a:lnSpc>
                <a:spcPct val="90000"/>
              </a:lnSpc>
              <a:defRPr/>
            </a:pPr>
            <a:r>
              <a:rPr lang="en-US" dirty="0" smtClean="0"/>
              <a:t>Ingredientes del lado-B</a:t>
            </a:r>
          </a:p>
        </p:txBody>
      </p:sp>
      <p:sp>
        <p:nvSpPr>
          <p:cNvPr id="6147" name="Rectangle 3"/>
          <p:cNvSpPr>
            <a:spLocks noGrp="1" noChangeArrowheads="1"/>
          </p:cNvSpPr>
          <p:nvPr>
            <p:ph idx="1"/>
          </p:nvPr>
        </p:nvSpPr>
        <p:spPr>
          <a:xfrm>
            <a:off x="457200" y="1676400"/>
            <a:ext cx="8382000" cy="4343400"/>
          </a:xfrm>
        </p:spPr>
        <p:txBody>
          <a:bodyPr lIns="92066" tIns="46034" rIns="92066" bIns="46034">
            <a:normAutofit lnSpcReduction="10000"/>
          </a:bodyPr>
          <a:lstStyle/>
          <a:p>
            <a:pPr indent="0" eaLnBrk="1" fontAlgn="auto" hangingPunct="1">
              <a:spcBef>
                <a:spcPts val="600"/>
              </a:spcBef>
              <a:buFont typeface="Arial"/>
              <a:buNone/>
              <a:defRPr/>
            </a:pPr>
            <a:r>
              <a:rPr lang="en-US" sz="2400" dirty="0" smtClean="0"/>
              <a:t>El lado-B es una mezcla de diferentes químicos con el ingrediente principal, el poliol, y varios aditivos, incluyendo:</a:t>
            </a:r>
          </a:p>
          <a:p>
            <a:pPr marL="231775" indent="-231775" eaLnBrk="1" fontAlgn="auto" hangingPunct="1">
              <a:spcBef>
                <a:spcPts val="600"/>
              </a:spcBef>
              <a:buFont typeface="Arial" pitchFamily="34" charset="0"/>
              <a:buChar char="•"/>
              <a:defRPr/>
            </a:pPr>
            <a:r>
              <a:rPr lang="en-US" sz="2400" dirty="0" smtClean="0"/>
              <a:t>Catalizadores</a:t>
            </a:r>
            <a:endParaRPr lang="en-US" sz="2400" dirty="0"/>
          </a:p>
          <a:p>
            <a:pPr marL="231775" indent="-231775" eaLnBrk="1" fontAlgn="auto" hangingPunct="1">
              <a:spcBef>
                <a:spcPts val="600"/>
              </a:spcBef>
              <a:buFont typeface="Arial" pitchFamily="34" charset="0"/>
              <a:buChar char="•"/>
              <a:defRPr/>
            </a:pPr>
            <a:r>
              <a:rPr lang="en-US" sz="2400" dirty="0" smtClean="0"/>
              <a:t>Agentes de soplado</a:t>
            </a:r>
          </a:p>
          <a:p>
            <a:pPr marL="231775" indent="-231775" eaLnBrk="1" fontAlgn="auto" hangingPunct="1">
              <a:spcBef>
                <a:spcPts val="600"/>
              </a:spcBef>
              <a:buFont typeface="Arial" pitchFamily="34" charset="0"/>
              <a:buChar char="•"/>
              <a:defRPr/>
            </a:pPr>
            <a:r>
              <a:rPr lang="en-US" sz="2400" dirty="0" smtClean="0"/>
              <a:t>Retardadores de llamas</a:t>
            </a:r>
          </a:p>
          <a:p>
            <a:pPr marL="231775" indent="-231775" eaLnBrk="1" fontAlgn="auto" hangingPunct="1">
              <a:spcBef>
                <a:spcPts val="600"/>
              </a:spcBef>
              <a:buFont typeface="Arial" pitchFamily="34" charset="0"/>
              <a:buChar char="•"/>
              <a:defRPr/>
            </a:pPr>
            <a:r>
              <a:rPr lang="en-US" sz="2400" dirty="0" smtClean="0"/>
              <a:t>Surfactantes</a:t>
            </a:r>
          </a:p>
          <a:p>
            <a:pPr marL="685800" lvl="1" eaLnBrk="1" fontAlgn="auto" hangingPunct="1">
              <a:spcBef>
                <a:spcPts val="600"/>
              </a:spcBef>
              <a:spcAft>
                <a:spcPts val="0"/>
              </a:spcAft>
              <a:buFontTx/>
              <a:buNone/>
              <a:defRPr/>
            </a:pPr>
            <a:endParaRPr lang="en-US" sz="2400" dirty="0" smtClean="0">
              <a:solidFill>
                <a:srgbClr val="093678"/>
              </a:solidFill>
            </a:endParaRPr>
          </a:p>
          <a:p>
            <a:pPr eaLnBrk="1" fontAlgn="auto" hangingPunct="1">
              <a:buFont typeface="Arial"/>
              <a:buNone/>
              <a:defRPr/>
            </a:pPr>
            <a:r>
              <a:rPr lang="en-US" sz="2400" dirty="0" smtClean="0"/>
              <a:t>Los posibles efectos en la salud de la exposición a los aditivos pueden variar.</a:t>
            </a:r>
          </a:p>
        </p:txBody>
      </p:sp>
      <p:pic>
        <p:nvPicPr>
          <p:cNvPr id="16388" name="Picture 6" descr="Image 023.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6019800" y="2590800"/>
            <a:ext cx="1295400" cy="23177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533400"/>
            <a:ext cx="7162800" cy="1143000"/>
          </a:xfrm>
        </p:spPr>
        <p:txBody>
          <a:bodyPr vert="horz" wrap="square" lIns="92066" tIns="46034" rIns="92066" bIns="46034" numCol="1" anchor="t" compatLnSpc="1">
            <a:prstTxWarp prst="textNoShape">
              <a:avLst/>
            </a:prstTxWarp>
          </a:bodyPr>
          <a:lstStyle/>
          <a:p>
            <a:pPr eaLnBrk="1" hangingPunct="1">
              <a:lnSpc>
                <a:spcPct val="90000"/>
              </a:lnSpc>
              <a:defRPr/>
            </a:pPr>
            <a:r>
              <a:rPr lang="en-US" dirty="0" smtClean="0"/>
              <a:t>Efectos de la </a:t>
            </a:r>
            <a:r>
              <a:rPr lang="en-US" dirty="0" err="1" smtClean="0"/>
              <a:t>exposición</a:t>
            </a:r>
            <a:r>
              <a:rPr lang="en-US" dirty="0" smtClean="0"/>
              <a:t> - Poliol</a:t>
            </a:r>
          </a:p>
        </p:txBody>
      </p:sp>
      <p:sp>
        <p:nvSpPr>
          <p:cNvPr id="6147" name="Rectangle 3"/>
          <p:cNvSpPr>
            <a:spLocks noGrp="1" noChangeArrowheads="1"/>
          </p:cNvSpPr>
          <p:nvPr>
            <p:ph idx="1"/>
          </p:nvPr>
        </p:nvSpPr>
        <p:spPr>
          <a:xfrm>
            <a:off x="457200" y="1905000"/>
            <a:ext cx="6553200" cy="4343400"/>
          </a:xfrm>
        </p:spPr>
        <p:txBody>
          <a:bodyPr lIns="92066" tIns="46034" rIns="92066" bIns="46034">
            <a:normAutofit/>
          </a:bodyPr>
          <a:lstStyle/>
          <a:p>
            <a:pPr indent="0" eaLnBrk="1" fontAlgn="auto" hangingPunct="1">
              <a:spcBef>
                <a:spcPts val="600"/>
              </a:spcBef>
              <a:buFont typeface="Arial"/>
              <a:buNone/>
              <a:defRPr/>
            </a:pPr>
            <a:r>
              <a:rPr lang="en-US" sz="2400" dirty="0" smtClean="0"/>
              <a:t>Existe un bajo potencial de efectos </a:t>
            </a:r>
            <a:r>
              <a:rPr lang="en-US" sz="2400" dirty="0" smtClean="0">
                <a:solidFill>
                  <a:srgbClr val="002060"/>
                </a:solidFill>
              </a:rPr>
              <a:t>adversos debido a la exposición al poliol por inhalación o por </a:t>
            </a:r>
            <a:r>
              <a:rPr lang="en-US" sz="2400" dirty="0" err="1" smtClean="0">
                <a:solidFill>
                  <a:srgbClr val="002060"/>
                </a:solidFill>
              </a:rPr>
              <a:t>contacto</a:t>
            </a:r>
            <a:r>
              <a:rPr lang="en-US" sz="2400" dirty="0" smtClean="0">
                <a:solidFill>
                  <a:srgbClr val="002060"/>
                </a:solidFill>
              </a:rPr>
              <a:t> con la piel </a:t>
            </a:r>
            <a:r>
              <a:rPr lang="en-US" sz="2400" dirty="0" err="1" smtClean="0">
                <a:solidFill>
                  <a:srgbClr val="002060"/>
                </a:solidFill>
              </a:rPr>
              <a:t>o</a:t>
            </a:r>
            <a:r>
              <a:rPr lang="en-US" sz="2400" dirty="0" smtClean="0">
                <a:solidFill>
                  <a:srgbClr val="002060"/>
                </a:solidFill>
              </a:rPr>
              <a:t> con los ojos.</a:t>
            </a:r>
          </a:p>
          <a:p>
            <a:pPr indent="0" eaLnBrk="1" fontAlgn="auto" hangingPunct="1">
              <a:spcBef>
                <a:spcPts val="600"/>
              </a:spcBef>
              <a:buFont typeface="Arial"/>
              <a:buNone/>
              <a:defRPr/>
            </a:pPr>
            <a:endParaRPr lang="en-US" sz="2400" dirty="0" smtClean="0">
              <a:solidFill>
                <a:srgbClr val="002060"/>
              </a:solidFill>
            </a:endParaRPr>
          </a:p>
          <a:p>
            <a:pPr indent="0" eaLnBrk="1" fontAlgn="auto" hangingPunct="1">
              <a:spcBef>
                <a:spcPts val="600"/>
              </a:spcBef>
              <a:buFont typeface="Arial"/>
              <a:buNone/>
              <a:defRPr/>
            </a:pPr>
            <a:endParaRPr lang="en-US" sz="2400" dirty="0" smtClean="0"/>
          </a:p>
        </p:txBody>
      </p:sp>
      <p:pic>
        <p:nvPicPr>
          <p:cNvPr id="17412" name="Picture 6" descr="Image 023.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7162800" y="2133600"/>
            <a:ext cx="1524000" cy="272676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304800"/>
            <a:ext cx="7162800" cy="1143000"/>
          </a:xfrm>
        </p:spPr>
        <p:txBody>
          <a:bodyPr vert="horz" wrap="square" lIns="92066" tIns="46034" rIns="92066" bIns="46034" numCol="1" anchor="t" compatLnSpc="1">
            <a:prstTxWarp prst="textNoShape">
              <a:avLst/>
            </a:prstTxWarp>
          </a:bodyPr>
          <a:lstStyle/>
          <a:p>
            <a:pPr eaLnBrk="1" hangingPunct="1">
              <a:lnSpc>
                <a:spcPct val="90000"/>
              </a:lnSpc>
              <a:defRPr/>
            </a:pPr>
            <a:r>
              <a:rPr lang="en-US" dirty="0" smtClean="0"/>
              <a:t>Efectos del </a:t>
            </a:r>
            <a:r>
              <a:rPr lang="en-US" dirty="0" err="1" smtClean="0"/>
              <a:t>contacto</a:t>
            </a:r>
            <a:r>
              <a:rPr lang="en-US" dirty="0" smtClean="0"/>
              <a:t> con la </a:t>
            </a:r>
            <a:r>
              <a:rPr lang="en-US" dirty="0" err="1" smtClean="0"/>
              <a:t>piel</a:t>
            </a:r>
            <a:r>
              <a:rPr lang="en-US" dirty="0" smtClean="0"/>
              <a:t> - Catalizadores</a:t>
            </a:r>
          </a:p>
        </p:txBody>
      </p:sp>
      <p:sp>
        <p:nvSpPr>
          <p:cNvPr id="13314" name="Rectangle 3"/>
          <p:cNvSpPr>
            <a:spLocks noGrp="1" noChangeArrowheads="1"/>
          </p:cNvSpPr>
          <p:nvPr>
            <p:ph idx="1"/>
          </p:nvPr>
        </p:nvSpPr>
        <p:spPr>
          <a:xfrm>
            <a:off x="457200" y="1676400"/>
            <a:ext cx="8229600" cy="4343400"/>
          </a:xfrm>
        </p:spPr>
        <p:txBody>
          <a:bodyPr lIns="92066" tIns="46034" rIns="92066" bIns="46034"/>
          <a:lstStyle/>
          <a:p>
            <a:pPr indent="0" eaLnBrk="1" fontAlgn="auto" hangingPunct="1">
              <a:spcBef>
                <a:spcPts val="600"/>
              </a:spcBef>
              <a:spcAft>
                <a:spcPts val="600"/>
              </a:spcAft>
              <a:buFont typeface="Arial"/>
              <a:buNone/>
              <a:defRPr/>
            </a:pPr>
            <a:r>
              <a:rPr lang="en-US" sz="2400" dirty="0" smtClean="0"/>
              <a:t>Los catalizadores en el lado-B pueden causar irritación de la piel, incluyendo:</a:t>
            </a:r>
          </a:p>
          <a:p>
            <a:pPr marL="231775" indent="-231775" eaLnBrk="1" fontAlgn="auto" hangingPunct="1">
              <a:spcBef>
                <a:spcPts val="600"/>
              </a:spcBef>
              <a:spcAft>
                <a:spcPts val="600"/>
              </a:spcAft>
              <a:buFont typeface="Arial" pitchFamily="34" charset="0"/>
              <a:buChar char="•"/>
              <a:defRPr/>
            </a:pPr>
            <a:r>
              <a:rPr lang="en-US" sz="2400" dirty="0" smtClean="0"/>
              <a:t>Enrojecimiento</a:t>
            </a:r>
            <a:endParaRPr lang="en-US" sz="2400" dirty="0"/>
          </a:p>
          <a:p>
            <a:pPr marL="231775" indent="-231775" eaLnBrk="1" fontAlgn="auto" hangingPunct="1">
              <a:spcBef>
                <a:spcPts val="600"/>
              </a:spcBef>
              <a:spcAft>
                <a:spcPts val="600"/>
              </a:spcAft>
              <a:buFont typeface="Arial" pitchFamily="34" charset="0"/>
              <a:buChar char="•"/>
              <a:defRPr/>
            </a:pPr>
            <a:r>
              <a:rPr lang="en-US" sz="2400" dirty="0" smtClean="0"/>
              <a:t>Picazón</a:t>
            </a:r>
            <a:endParaRPr lang="en-US" sz="2400" dirty="0"/>
          </a:p>
          <a:p>
            <a:pPr marL="231775" indent="-231775" eaLnBrk="1" fontAlgn="auto" hangingPunct="1">
              <a:spcBef>
                <a:spcPts val="600"/>
              </a:spcBef>
              <a:spcAft>
                <a:spcPts val="600"/>
              </a:spcAft>
              <a:buFont typeface="Arial" pitchFamily="34" charset="0"/>
              <a:buChar char="•"/>
              <a:defRPr/>
            </a:pPr>
            <a:r>
              <a:rPr lang="en-US" sz="2400" dirty="0" smtClean="0"/>
              <a:t>Hinchazón</a:t>
            </a:r>
            <a:endParaRPr lang="en-US" sz="2400" dirty="0"/>
          </a:p>
          <a:p>
            <a:pPr marL="231775" indent="-231775" eaLnBrk="1" fontAlgn="auto" hangingPunct="1">
              <a:spcBef>
                <a:spcPts val="600"/>
              </a:spcBef>
              <a:spcAft>
                <a:spcPts val="600"/>
              </a:spcAft>
              <a:buFont typeface="Arial" pitchFamily="34" charset="0"/>
              <a:buChar char="•"/>
              <a:defRPr/>
            </a:pPr>
            <a:r>
              <a:rPr lang="en-US" sz="2400" dirty="0" smtClean="0"/>
              <a:t>Posible reacción </a:t>
            </a:r>
            <a:r>
              <a:rPr lang="en-US" sz="2400" dirty="0"/>
              <a:t>alérgica</a:t>
            </a:r>
          </a:p>
          <a:p>
            <a:pPr indent="0" eaLnBrk="1" fontAlgn="auto" hangingPunct="1">
              <a:spcBef>
                <a:spcPts val="600"/>
              </a:spcBef>
              <a:spcAft>
                <a:spcPts val="600"/>
              </a:spcAft>
              <a:buFont typeface="Arial" pitchFamily="34" charset="0"/>
              <a:buChar char="•"/>
              <a:defRPr/>
            </a:pPr>
            <a:endParaRPr lang="en-US" sz="2400" dirty="0" smtClean="0">
              <a:solidFill>
                <a:schemeClr val="bg1"/>
              </a:solidFill>
            </a:endParaRPr>
          </a:p>
        </p:txBody>
      </p:sp>
      <p:pic>
        <p:nvPicPr>
          <p:cNvPr id="4" name="Picture 3" descr="101_0258.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24400" y="2590800"/>
            <a:ext cx="3733800" cy="2487613"/>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33400" y="304800"/>
            <a:ext cx="7467600" cy="1143000"/>
          </a:xfrm>
        </p:spPr>
        <p:txBody>
          <a:bodyPr vert="horz" wrap="square" lIns="92066" tIns="46034" rIns="92066" bIns="46034" numCol="1" anchor="t" compatLnSpc="1">
            <a:prstTxWarp prst="textNoShape">
              <a:avLst/>
            </a:prstTxWarp>
          </a:bodyPr>
          <a:lstStyle/>
          <a:p>
            <a:pPr eaLnBrk="1" hangingPunct="1">
              <a:lnSpc>
                <a:spcPct val="90000"/>
              </a:lnSpc>
              <a:defRPr/>
            </a:pPr>
            <a:r>
              <a:rPr lang="en-US" dirty="0" smtClean="0"/>
              <a:t>Efectos del </a:t>
            </a:r>
            <a:r>
              <a:rPr lang="en-US" dirty="0" err="1" smtClean="0"/>
              <a:t>contacto</a:t>
            </a:r>
            <a:r>
              <a:rPr lang="en-US" dirty="0" smtClean="0"/>
              <a:t> con los </a:t>
            </a:r>
            <a:r>
              <a:rPr lang="en-US" dirty="0" err="1" smtClean="0"/>
              <a:t>ojos</a:t>
            </a:r>
            <a:r>
              <a:rPr lang="en-US" dirty="0" smtClean="0"/>
              <a:t> - </a:t>
            </a:r>
            <a:r>
              <a:rPr lang="en-US" dirty="0" err="1" smtClean="0"/>
              <a:t>Catalizadores</a:t>
            </a:r>
            <a:endParaRPr lang="en-US" dirty="0" smtClean="0"/>
          </a:p>
        </p:txBody>
      </p:sp>
      <p:sp>
        <p:nvSpPr>
          <p:cNvPr id="12290" name="Rectangle 3"/>
          <p:cNvSpPr>
            <a:spLocks noGrp="1" noChangeArrowheads="1"/>
          </p:cNvSpPr>
          <p:nvPr>
            <p:ph idx="1"/>
          </p:nvPr>
        </p:nvSpPr>
        <p:spPr>
          <a:xfrm>
            <a:off x="457200" y="1676400"/>
            <a:ext cx="4800600" cy="4343400"/>
          </a:xfrm>
        </p:spPr>
        <p:txBody>
          <a:bodyPr lIns="92066" tIns="46034" rIns="92066" bIns="46034">
            <a:normAutofit lnSpcReduction="10000"/>
          </a:bodyPr>
          <a:lstStyle/>
          <a:p>
            <a:pPr indent="0" eaLnBrk="1" fontAlgn="auto" hangingPunct="1">
              <a:spcBef>
                <a:spcPts val="600"/>
              </a:spcBef>
              <a:spcAft>
                <a:spcPts val="600"/>
              </a:spcAft>
              <a:buFont typeface="Arial"/>
              <a:buNone/>
              <a:defRPr/>
            </a:pPr>
            <a:r>
              <a:rPr lang="en-US" sz="2400" dirty="0" smtClean="0"/>
              <a:t>Los catalizadores en el lado-B pueden causar irritación de los ojos, incluyendo:</a:t>
            </a:r>
          </a:p>
          <a:p>
            <a:pPr marL="231775" indent="-231775" eaLnBrk="1" fontAlgn="auto" hangingPunct="1">
              <a:spcBef>
                <a:spcPts val="600"/>
              </a:spcBef>
              <a:spcAft>
                <a:spcPts val="600"/>
              </a:spcAft>
              <a:buFont typeface="Arial" pitchFamily="34" charset="0"/>
              <a:buChar char="•"/>
              <a:defRPr/>
            </a:pPr>
            <a:r>
              <a:rPr lang="en-US" sz="2400" dirty="0" smtClean="0"/>
              <a:t>Enrojecimiento</a:t>
            </a:r>
            <a:endParaRPr lang="en-US" sz="2400" dirty="0"/>
          </a:p>
          <a:p>
            <a:pPr marL="231775" indent="-231775" eaLnBrk="1" fontAlgn="auto" hangingPunct="1">
              <a:spcBef>
                <a:spcPts val="600"/>
              </a:spcBef>
              <a:spcAft>
                <a:spcPts val="600"/>
              </a:spcAft>
              <a:buFont typeface="Arial" pitchFamily="34" charset="0"/>
              <a:buChar char="•"/>
              <a:defRPr/>
            </a:pPr>
            <a:r>
              <a:rPr lang="en-US" sz="2400" dirty="0" smtClean="0"/>
              <a:t>Lagrimeo</a:t>
            </a:r>
          </a:p>
          <a:p>
            <a:pPr marL="231775" indent="-231775" eaLnBrk="1" fontAlgn="auto" hangingPunct="1">
              <a:spcBef>
                <a:spcPts val="600"/>
              </a:spcBef>
              <a:spcAft>
                <a:spcPts val="600"/>
              </a:spcAft>
              <a:buFont typeface="Arial" pitchFamily="34" charset="0"/>
              <a:buChar char="•"/>
              <a:defRPr/>
            </a:pPr>
            <a:r>
              <a:rPr lang="en-US" sz="2400" dirty="0" smtClean="0"/>
              <a:t>Hinchazón</a:t>
            </a:r>
            <a:endParaRPr lang="en-US" sz="2400" dirty="0"/>
          </a:p>
          <a:p>
            <a:pPr marL="231775" indent="-231775" eaLnBrk="1" fontAlgn="auto" hangingPunct="1">
              <a:spcBef>
                <a:spcPts val="600"/>
              </a:spcBef>
              <a:spcAft>
                <a:spcPts val="600"/>
              </a:spcAft>
              <a:buFont typeface="Arial" pitchFamily="34" charset="0"/>
              <a:buChar char="•"/>
              <a:defRPr/>
            </a:pPr>
            <a:r>
              <a:rPr lang="en-US" sz="2400" dirty="0" smtClean="0"/>
              <a:t>Quemazón</a:t>
            </a:r>
            <a:endParaRPr lang="en-US" sz="2400" dirty="0"/>
          </a:p>
          <a:p>
            <a:pPr marL="231775" indent="-231775" eaLnBrk="1" fontAlgn="auto" hangingPunct="1">
              <a:spcBef>
                <a:spcPts val="600"/>
              </a:spcBef>
              <a:spcAft>
                <a:spcPts val="600"/>
              </a:spcAft>
              <a:buFont typeface="Arial" pitchFamily="34" charset="0"/>
              <a:buChar char="•"/>
              <a:defRPr/>
            </a:pPr>
            <a:r>
              <a:rPr lang="en-US" sz="2400" dirty="0" smtClean="0"/>
              <a:t>Una condición de visión deficiente conocida como “neblina azul” o “halovisión”</a:t>
            </a:r>
          </a:p>
        </p:txBody>
      </p:sp>
      <p:pic>
        <p:nvPicPr>
          <p:cNvPr id="4" name="Picture 3" descr="haloeffect.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86401" y="3784733"/>
            <a:ext cx="2784736" cy="1854067"/>
          </a:xfrm>
          <a:prstGeom prst="rect">
            <a:avLst/>
          </a:prstGeom>
          <a:ln>
            <a:noFill/>
          </a:ln>
          <a:effectLst>
            <a:outerShdw blurRad="292100" dist="139700" dir="2700000" algn="tl" rotWithShape="0">
              <a:srgbClr val="333333">
                <a:alpha val="65000"/>
              </a:srgbClr>
            </a:outerShdw>
          </a:effectLst>
        </p:spPr>
      </p:pic>
      <p:pic>
        <p:nvPicPr>
          <p:cNvPr id="5" name="Picture 2" descr="C:\Users\vkm\AppData\Local\Microsoft\Windows\Temporary Internet Files\Content.IE5\FAZ931R7\MPj04285880000[1].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486400" y="1828800"/>
            <a:ext cx="2743200" cy="1830587"/>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304800"/>
            <a:ext cx="7924800" cy="1143000"/>
          </a:xfrm>
        </p:spPr>
        <p:txBody>
          <a:bodyPr vert="horz" wrap="square" lIns="92066" tIns="46034" rIns="92066" bIns="46034" numCol="1" anchor="t" compatLnSpc="1">
            <a:prstTxWarp prst="textNoShape">
              <a:avLst/>
            </a:prstTxWarp>
            <a:normAutofit fontScale="90000"/>
          </a:bodyPr>
          <a:lstStyle/>
          <a:p>
            <a:pPr eaLnBrk="1" hangingPunct="1">
              <a:lnSpc>
                <a:spcPct val="90000"/>
              </a:lnSpc>
              <a:defRPr/>
            </a:pPr>
            <a:r>
              <a:rPr lang="en-US" dirty="0" smtClean="0"/>
              <a:t>Efectos de la </a:t>
            </a:r>
            <a:r>
              <a:rPr lang="en-US" dirty="0" err="1" smtClean="0"/>
              <a:t>exposición</a:t>
            </a:r>
            <a:r>
              <a:rPr lang="en-US" dirty="0" smtClean="0"/>
              <a:t> </a:t>
            </a:r>
            <a:r>
              <a:rPr lang="en-US" dirty="0" err="1" smtClean="0"/>
              <a:t>por</a:t>
            </a:r>
            <a:r>
              <a:rPr lang="en-US" dirty="0" smtClean="0"/>
              <a:t> </a:t>
            </a:r>
            <a:r>
              <a:rPr lang="en-US" dirty="0" err="1" smtClean="0"/>
              <a:t>inhalación</a:t>
            </a:r>
            <a:r>
              <a:rPr lang="en-US" dirty="0" smtClean="0"/>
              <a:t> -</a:t>
            </a:r>
            <a:br>
              <a:rPr lang="en-US" dirty="0" smtClean="0"/>
            </a:br>
            <a:r>
              <a:rPr lang="en-US" sz="3200" dirty="0" smtClean="0"/>
              <a:t>Catalizadores</a:t>
            </a:r>
          </a:p>
        </p:txBody>
      </p:sp>
      <p:sp>
        <p:nvSpPr>
          <p:cNvPr id="2" name="Rectangle 3"/>
          <p:cNvSpPr>
            <a:spLocks noGrp="1" noChangeArrowheads="1"/>
          </p:cNvSpPr>
          <p:nvPr>
            <p:ph idx="1"/>
          </p:nvPr>
        </p:nvSpPr>
        <p:spPr>
          <a:xfrm>
            <a:off x="457200" y="1676400"/>
            <a:ext cx="8229600" cy="4343400"/>
          </a:xfrm>
        </p:spPr>
        <p:txBody>
          <a:bodyPr lIns="92066" tIns="46034" rIns="92066" bIns="46034"/>
          <a:lstStyle/>
          <a:p>
            <a:pPr indent="0" eaLnBrk="1" fontAlgn="auto" hangingPunct="1">
              <a:spcBef>
                <a:spcPts val="600"/>
              </a:spcBef>
              <a:spcAft>
                <a:spcPts val="600"/>
              </a:spcAft>
              <a:buFont typeface="Arial"/>
              <a:buNone/>
              <a:defRPr/>
            </a:pPr>
            <a:r>
              <a:rPr lang="en-US" sz="2400" dirty="0" smtClean="0"/>
              <a:t>Los catalizadores en el lado-B pueden causar irritación respiratoria, incluyendo: </a:t>
            </a:r>
          </a:p>
          <a:p>
            <a:pPr marL="231775" indent="-231775" eaLnBrk="1" fontAlgn="auto" hangingPunct="1">
              <a:spcBef>
                <a:spcPts val="600"/>
              </a:spcBef>
              <a:spcAft>
                <a:spcPts val="600"/>
              </a:spcAft>
              <a:buFont typeface="Arial" pitchFamily="34" charset="0"/>
              <a:buChar char="•"/>
              <a:defRPr/>
            </a:pPr>
            <a:r>
              <a:rPr lang="en-US" sz="2400" dirty="0" smtClean="0"/>
              <a:t>Tos</a:t>
            </a:r>
            <a:endParaRPr lang="en-US" sz="2400" dirty="0"/>
          </a:p>
          <a:p>
            <a:pPr marL="231775" indent="-231775" eaLnBrk="1" fontAlgn="auto" hangingPunct="1">
              <a:spcBef>
                <a:spcPts val="600"/>
              </a:spcBef>
              <a:spcAft>
                <a:spcPts val="600"/>
              </a:spcAft>
              <a:buFont typeface="Arial" pitchFamily="34" charset="0"/>
              <a:buChar char="•"/>
              <a:defRPr/>
            </a:pPr>
            <a:r>
              <a:rPr lang="en-US" sz="2400" dirty="0" smtClean="0"/>
              <a:t>Dolor de garganta</a:t>
            </a:r>
          </a:p>
          <a:p>
            <a:pPr marL="231775" indent="-231775" eaLnBrk="1" fontAlgn="auto" hangingPunct="1">
              <a:spcBef>
                <a:spcPts val="600"/>
              </a:spcBef>
              <a:spcAft>
                <a:spcPts val="600"/>
              </a:spcAft>
              <a:buFont typeface="Arial" pitchFamily="34" charset="0"/>
              <a:buChar char="•"/>
              <a:defRPr/>
            </a:pPr>
            <a:r>
              <a:rPr lang="en-US" sz="2400" dirty="0" smtClean="0"/>
              <a:t>Secreción nasal</a:t>
            </a:r>
          </a:p>
        </p:txBody>
      </p:sp>
      <p:pic>
        <p:nvPicPr>
          <p:cNvPr id="1026" name="Picture 5" descr="image008"/>
          <p:cNvPicPr>
            <a:picLocks noChangeAspect="1" noChangeArrowheads="1"/>
          </p:cNvPicPr>
          <p:nvPr/>
        </p:nvPicPr>
        <p:blipFill>
          <a:blip r:embed="rId3" cstate="print"/>
          <a:srcRect/>
          <a:stretch>
            <a:fillRect/>
          </a:stretch>
        </p:blipFill>
        <p:spPr bwMode="auto">
          <a:xfrm>
            <a:off x="4191000" y="2209800"/>
            <a:ext cx="2819400" cy="3918039"/>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57200" y="0"/>
            <a:ext cx="7162800" cy="1143000"/>
          </a:xfrm>
        </p:spPr>
        <p:txBody>
          <a:bodyPr lIns="92066" tIns="46034" rIns="92066" bIns="46034"/>
          <a:lstStyle/>
          <a:p>
            <a:pPr eaLnBrk="1" fontAlgn="auto" hangingPunct="1">
              <a:lnSpc>
                <a:spcPct val="90000"/>
              </a:lnSpc>
              <a:spcAft>
                <a:spcPts val="0"/>
              </a:spcAft>
              <a:defRPr/>
            </a:pPr>
            <a:r>
              <a:rPr lang="en-US" dirty="0" smtClean="0">
                <a:latin typeface="Trebuchet MS" pitchFamily="34" charset="0"/>
              </a:rPr>
              <a:t>Agentes de </a:t>
            </a:r>
            <a:r>
              <a:rPr lang="en-US" dirty="0" err="1" smtClean="0">
                <a:latin typeface="Trebuchet MS" pitchFamily="34" charset="0"/>
              </a:rPr>
              <a:t>soplado</a:t>
            </a:r>
            <a:r>
              <a:rPr lang="en-US" dirty="0" smtClean="0">
                <a:latin typeface="Trebuchet MS" pitchFamily="34" charset="0"/>
              </a:rPr>
              <a:t> </a:t>
            </a:r>
            <a:endParaRPr lang="en-US" sz="1600" dirty="0" smtClean="0">
              <a:latin typeface="Trebuchet MS" pitchFamily="34" charset="0"/>
            </a:endParaRPr>
          </a:p>
        </p:txBody>
      </p:sp>
      <p:sp>
        <p:nvSpPr>
          <p:cNvPr id="21507" name="Rectangle 3"/>
          <p:cNvSpPr>
            <a:spLocks noGrp="1" noChangeArrowheads="1"/>
          </p:cNvSpPr>
          <p:nvPr>
            <p:ph idx="1"/>
          </p:nvPr>
        </p:nvSpPr>
        <p:spPr bwMode="auto">
          <a:xfrm>
            <a:off x="457200" y="1676400"/>
            <a:ext cx="5029200" cy="4343400"/>
          </a:xfrm>
          <a:noFill/>
          <a:ln>
            <a:miter lim="800000"/>
            <a:headEnd/>
            <a:tailEnd/>
          </a:ln>
        </p:spPr>
        <p:txBody>
          <a:bodyPr vert="horz" wrap="square" lIns="92066" tIns="46034" rIns="92066" bIns="46034" numCol="1" anchorCtr="0" compatLnSpc="1">
            <a:prstTxWarp prst="textNoShape">
              <a:avLst/>
            </a:prstTxWarp>
            <a:normAutofit/>
          </a:bodyPr>
          <a:lstStyle/>
          <a:p>
            <a:pPr indent="0" eaLnBrk="1" hangingPunct="1">
              <a:spcBef>
                <a:spcPts val="600"/>
              </a:spcBef>
              <a:spcAft>
                <a:spcPts val="600"/>
              </a:spcAft>
            </a:pPr>
            <a:r>
              <a:rPr lang="en-US" sz="2400" dirty="0" smtClean="0">
                <a:latin typeface="Trebuchet MS" pitchFamily="34" charset="0"/>
                <a:ea typeface="Trebuchet MS" pitchFamily="34" charset="0"/>
                <a:cs typeface="Trebuchet MS" pitchFamily="34" charset="0"/>
              </a:rPr>
              <a:t>En la espuma en spray de baja </a:t>
            </a:r>
            <a:r>
              <a:rPr lang="en-US" sz="2400" dirty="0" err="1" smtClean="0">
                <a:latin typeface="Trebuchet MS" pitchFamily="34" charset="0"/>
                <a:ea typeface="Trebuchet MS" pitchFamily="34" charset="0"/>
                <a:cs typeface="Trebuchet MS" pitchFamily="34" charset="0"/>
              </a:rPr>
              <a:t>presión</a:t>
            </a:r>
            <a:r>
              <a:rPr lang="en-US" sz="2400" dirty="0" smtClean="0">
                <a:latin typeface="Trebuchet MS" pitchFamily="34" charset="0"/>
                <a:ea typeface="Trebuchet MS" pitchFamily="34" charset="0"/>
                <a:cs typeface="Trebuchet MS" pitchFamily="34" charset="0"/>
              </a:rPr>
              <a:t> de dos componentes, los agentes de soplado ayudan a </a:t>
            </a:r>
            <a:r>
              <a:rPr lang="en-US" sz="2400" dirty="0" err="1" smtClean="0">
                <a:latin typeface="Trebuchet MS" pitchFamily="34" charset="0"/>
                <a:ea typeface="Trebuchet MS" pitchFamily="34" charset="0"/>
                <a:cs typeface="Trebuchet MS" pitchFamily="34" charset="0"/>
              </a:rPr>
              <a:t>expandir</a:t>
            </a:r>
            <a:r>
              <a:rPr lang="en-US" sz="2400" dirty="0" smtClean="0">
                <a:latin typeface="Trebuchet MS" pitchFamily="34" charset="0"/>
                <a:ea typeface="Trebuchet MS" pitchFamily="34" charset="0"/>
                <a:cs typeface="Trebuchet MS" pitchFamily="34" charset="0"/>
              </a:rPr>
              <a:t> </a:t>
            </a:r>
            <a:r>
              <a:rPr lang="en-US" sz="2400" dirty="0" err="1" smtClean="0">
                <a:latin typeface="Trebuchet MS" pitchFamily="34" charset="0"/>
                <a:ea typeface="Trebuchet MS" pitchFamily="34" charset="0"/>
                <a:cs typeface="Trebuchet MS" pitchFamily="34" charset="0"/>
              </a:rPr>
              <a:t>las</a:t>
            </a:r>
            <a:r>
              <a:rPr lang="en-US" sz="2400" dirty="0" smtClean="0">
                <a:latin typeface="Trebuchet MS" pitchFamily="34" charset="0"/>
                <a:ea typeface="Trebuchet MS" pitchFamily="34" charset="0"/>
                <a:cs typeface="Trebuchet MS" pitchFamily="34" charset="0"/>
              </a:rPr>
              <a:t> </a:t>
            </a:r>
            <a:r>
              <a:rPr lang="en-US" sz="2400" dirty="0" err="1" smtClean="0">
                <a:latin typeface="Trebuchet MS" pitchFamily="34" charset="0"/>
                <a:ea typeface="Trebuchet MS" pitchFamily="34" charset="0"/>
                <a:cs typeface="Trebuchet MS" pitchFamily="34" charset="0"/>
              </a:rPr>
              <a:t>células</a:t>
            </a:r>
            <a:r>
              <a:rPr lang="en-US" sz="2400" dirty="0" smtClean="0">
                <a:latin typeface="Trebuchet MS" pitchFamily="34" charset="0"/>
                <a:ea typeface="Trebuchet MS" pitchFamily="34" charset="0"/>
                <a:cs typeface="Trebuchet MS" pitchFamily="34" charset="0"/>
              </a:rPr>
              <a:t> de la espuma. </a:t>
            </a:r>
          </a:p>
          <a:p>
            <a:pPr indent="0" eaLnBrk="1" hangingPunct="1">
              <a:spcBef>
                <a:spcPts val="600"/>
              </a:spcBef>
              <a:spcAft>
                <a:spcPts val="600"/>
              </a:spcAft>
            </a:pPr>
            <a:r>
              <a:rPr lang="en-US" sz="2400" dirty="0" smtClean="0">
                <a:latin typeface="Trebuchet MS" pitchFamily="34" charset="0"/>
                <a:ea typeface="Trebuchet MS" pitchFamily="34" charset="0"/>
                <a:cs typeface="Trebuchet MS" pitchFamily="34" charset="0"/>
              </a:rPr>
              <a:t>Existe un leve potencial de efectos adversos de la exposición a agentes de soplado de SPF de baja presión por inhalación o por contacto de la piel o de los ojos. </a:t>
            </a:r>
          </a:p>
        </p:txBody>
      </p:sp>
      <p:pic>
        <p:nvPicPr>
          <p:cNvPr id="1026"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562600" y="2209800"/>
            <a:ext cx="3088092" cy="2401061"/>
          </a:xfrm>
          <a:prstGeom prst="rect">
            <a:avLst/>
          </a:prstGeom>
          <a:noFill/>
          <a:ln w="9525">
            <a:noFill/>
            <a:miter lim="800000"/>
            <a:headEnd/>
            <a:tailEnd/>
          </a:ln>
          <a:effectLst>
            <a:outerShdw blurRad="190500" dist="38100" dir="2700000" sx="104000" sy="104000" algn="tl" rotWithShape="0">
              <a:prstClr val="black">
                <a:alpha val="20000"/>
              </a:prstClr>
            </a:outerShdw>
          </a:effec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Recipients xmlns="98c9955d-c5c3-4a5b-96fd-b76c909d6563" xsi:nil="true"/>
    <ReceivedTime xmlns="98c9955d-c5c3-4a5b-96fd-b76c909d6563" xsi:nil="true"/>
    <From xmlns="98c9955d-c5c3-4a5b-96fd-b76c909d656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95C998C3C55B4A96FDB76C909D6563" ma:contentTypeVersion="3" ma:contentTypeDescription="Create a new document." ma:contentTypeScope="" ma:versionID="b97bf3ce735f0cd7e574b683ef47807a">
  <xsd:schema xmlns:xsd="http://www.w3.org/2001/XMLSchema" xmlns:xs="http://www.w3.org/2001/XMLSchema" xmlns:p="http://schemas.microsoft.com/office/2006/metadata/properties" xmlns:ns2="98c9955d-c5c3-4a5b-96fd-b76c909d6563" targetNamespace="http://schemas.microsoft.com/office/2006/metadata/properties" ma:root="true" ma:fieldsID="53ec610432e2d7d00c11c71d076612a3" ns2:_="">
    <xsd:import namespace="98c9955d-c5c3-4a5b-96fd-b76c909d6563"/>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9955d-c5c3-4a5b-96fd-b76c909d6563"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605F83-0E2E-4298-A67A-18FD353A2399}">
  <ds:schemaRefs>
    <ds:schemaRef ds:uri="http://schemas.microsoft.com/sharepoint/v3/contenttype/forms"/>
  </ds:schemaRefs>
</ds:datastoreItem>
</file>

<file path=customXml/itemProps2.xml><?xml version="1.0" encoding="utf-8"?>
<ds:datastoreItem xmlns:ds="http://schemas.openxmlformats.org/officeDocument/2006/customXml" ds:itemID="{ECC4D4B2-5AF0-416B-B979-177603360722}">
  <ds:schemaRefs>
    <ds:schemaRef ds:uri="http://purl.org/dc/terms/"/>
    <ds:schemaRef ds:uri="http://purl.org/dc/elements/1.1/"/>
    <ds:schemaRef ds:uri="98c9955d-c5c3-4a5b-96fd-b76c909d6563"/>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F1EB9B12-865E-451D-9657-2376D28780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9955d-c5c3-4a5b-96fd-b76c909d6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ACC LP Training template</Template>
  <TotalTime>1809</TotalTime>
  <Words>1380</Words>
  <Application>Microsoft Office PowerPoint</Application>
  <PresentationFormat>On-screen Show (4:3)</PresentationFormat>
  <Paragraphs>189</Paragraphs>
  <Slides>21</Slides>
  <Notes>20</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ACC LP Training template</vt:lpstr>
      <vt:lpstr>1_ACC LP Training template</vt:lpstr>
      <vt:lpstr>PowerPoint Presentation</vt:lpstr>
      <vt:lpstr>Disclaimer</vt:lpstr>
      <vt:lpstr>Bienvenido a la Unidad 6</vt:lpstr>
      <vt:lpstr>Ingredientes del lado-B</vt:lpstr>
      <vt:lpstr>Efectos de la exposición - Poliol</vt:lpstr>
      <vt:lpstr>Efectos del contacto con la piel - Catalizadores</vt:lpstr>
      <vt:lpstr>Efectos del contacto con los ojos - Catalizadores</vt:lpstr>
      <vt:lpstr>Efectos de la exposición por inhalación - Catalizadores</vt:lpstr>
      <vt:lpstr>Agentes de soplado </vt:lpstr>
      <vt:lpstr>Efectos del contacto con la piel y los ojos - Agentes de soplado</vt:lpstr>
      <vt:lpstr>Efectos de la exposición -  Retardadores de llamas</vt:lpstr>
      <vt:lpstr>Efectos de exposición – Surfactantes</vt:lpstr>
      <vt:lpstr>Resumen de la Unidad 6</vt:lpstr>
      <vt:lpstr>Unidad 6 Repaso</vt:lpstr>
      <vt:lpstr> Unidad 6: P1 Revisión</vt:lpstr>
      <vt:lpstr> Unidad 6: P1 Revisión</vt:lpstr>
      <vt:lpstr> Unidad 6: P2 Revisión</vt:lpstr>
      <vt:lpstr> Unidad 6: P2 Revisión</vt:lpstr>
      <vt:lpstr> Unidad 6: P3 Revisión</vt:lpstr>
      <vt:lpstr> Unidad 6: P3 Revisión</vt:lpstr>
      <vt:lpstr>Unidad 6  Completada</vt:lpstr>
    </vt:vector>
  </TitlesOfParts>
  <Company>American Chemistry Counsil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 Candelori</dc:creator>
  <cp:lastModifiedBy>Vosburgh, Linda - OSHA</cp:lastModifiedBy>
  <cp:revision>215</cp:revision>
  <cp:lastPrinted>2010-12-07T20:38:58Z</cp:lastPrinted>
  <dcterms:created xsi:type="dcterms:W3CDTF">2012-09-19T16:15:17Z</dcterms:created>
  <dcterms:modified xsi:type="dcterms:W3CDTF">2014-06-19T15:29:54Z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Jude Philipps</vt:lpwstr>
  </property>
  <property fmtid="{D5CDD505-2E9C-101B-9397-08002B2CF9AE}" pid="4" name="Status">
    <vt:lpwstr>Final</vt:lpwstr>
  </property>
  <property fmtid="{D5CDD505-2E9C-101B-9397-08002B2CF9AE}" pid="5" name="ContentTypeId">
    <vt:lpwstr>0x0101005D95C998C3C55B4A96FDB76C909D6563</vt:lpwstr>
  </property>
</Properties>
</file>