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720" r:id="rId5"/>
    <p:sldMasterId id="2147483754" r:id="rId6"/>
  </p:sldMasterIdLst>
  <p:notesMasterIdLst>
    <p:notesMasterId r:id="rId44"/>
  </p:notesMasterIdLst>
  <p:handoutMasterIdLst>
    <p:handoutMasterId r:id="rId45"/>
  </p:handoutMasterIdLst>
  <p:sldIdLst>
    <p:sldId id="383" r:id="rId7"/>
    <p:sldId id="397" r:id="rId8"/>
    <p:sldId id="284" r:id="rId9"/>
    <p:sldId id="298" r:id="rId10"/>
    <p:sldId id="334" r:id="rId11"/>
    <p:sldId id="286" r:id="rId12"/>
    <p:sldId id="287" r:id="rId13"/>
    <p:sldId id="364" r:id="rId14"/>
    <p:sldId id="384" r:id="rId15"/>
    <p:sldId id="293" r:id="rId16"/>
    <p:sldId id="321" r:id="rId17"/>
    <p:sldId id="338" r:id="rId18"/>
    <p:sldId id="385" r:id="rId19"/>
    <p:sldId id="387" r:id="rId20"/>
    <p:sldId id="335" r:id="rId21"/>
    <p:sldId id="341" r:id="rId22"/>
    <p:sldId id="386" r:id="rId23"/>
    <p:sldId id="342" r:id="rId24"/>
    <p:sldId id="340" r:id="rId25"/>
    <p:sldId id="343" r:id="rId26"/>
    <p:sldId id="344" r:id="rId27"/>
    <p:sldId id="348" r:id="rId28"/>
    <p:sldId id="372" r:id="rId29"/>
    <p:sldId id="347" r:id="rId30"/>
    <p:sldId id="345" r:id="rId31"/>
    <p:sldId id="388" r:id="rId32"/>
    <p:sldId id="370" r:id="rId33"/>
    <p:sldId id="300" r:id="rId34"/>
    <p:sldId id="389" r:id="rId35"/>
    <p:sldId id="390" r:id="rId36"/>
    <p:sldId id="391" r:id="rId37"/>
    <p:sldId id="392" r:id="rId38"/>
    <p:sldId id="393" r:id="rId39"/>
    <p:sldId id="394" r:id="rId40"/>
    <p:sldId id="395" r:id="rId41"/>
    <p:sldId id="396" r:id="rId42"/>
    <p:sldId id="315" r:id="rId43"/>
  </p:sldIdLst>
  <p:sldSz cx="9144000" cy="6858000" type="screen4x3"/>
  <p:notesSz cx="7010400" cy="9296400"/>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initials="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678"/>
    <a:srgbClr val="BCD5F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06" autoAdjust="0"/>
    <p:restoredTop sz="79791" autoAdjust="0"/>
  </p:normalViewPr>
  <p:slideViewPr>
    <p:cSldViewPr>
      <p:cViewPr varScale="1">
        <p:scale>
          <a:sx n="70" d="100"/>
          <a:sy n="70" d="100"/>
        </p:scale>
        <p:origin x="-173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508"/>
    </p:cViewPr>
  </p:sorterViewPr>
  <p:notesViewPr>
    <p:cSldViewPr>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47506-B2B2-4EAD-BB61-4D27982439A2}" type="doc">
      <dgm:prSet loTypeId="urn:microsoft.com/office/officeart/2005/8/layout/hProcess9" loCatId="process" qsTypeId="urn:microsoft.com/office/officeart/2005/8/quickstyle/simple1#2" qsCatId="simple" csTypeId="urn:microsoft.com/office/officeart/2005/8/colors/accent2_2" csCatId="accent2" phldr="1"/>
      <dgm:spPr/>
    </dgm:pt>
    <dgm:pt modelId="{684E3003-B184-4E66-A959-5A028427ABDF}">
      <dgm:prSet phldrT="[Text]"/>
      <dgm:spPr>
        <a:solidFill>
          <a:srgbClr val="093678"/>
        </a:solidFill>
      </dgm:spPr>
      <dgm:t>
        <a:bodyPr/>
        <a:lstStyle/>
        <a:p>
          <a:r>
            <a:rPr lang="en-US" dirty="0" smtClean="0"/>
            <a:t>Del conocimiento</a:t>
          </a:r>
          <a:endParaRPr lang="en-US" dirty="0"/>
        </a:p>
      </dgm:t>
    </dgm:pt>
    <dgm:pt modelId="{2B74CC15-2454-44DC-AE48-F658979D16F4}" type="parTrans" cxnId="{84C29B3D-800C-476A-B787-4E7549119B04}">
      <dgm:prSet/>
      <dgm:spPr/>
      <dgm:t>
        <a:bodyPr/>
        <a:lstStyle/>
        <a:p>
          <a:endParaRPr lang="en-US"/>
        </a:p>
      </dgm:t>
    </dgm:pt>
    <dgm:pt modelId="{C9F7111F-CC73-48D7-BCED-996743A49D47}" type="sibTrans" cxnId="{84C29B3D-800C-476A-B787-4E7549119B04}">
      <dgm:prSet/>
      <dgm:spPr/>
      <dgm:t>
        <a:bodyPr/>
        <a:lstStyle/>
        <a:p>
          <a:endParaRPr lang="en-US"/>
        </a:p>
      </dgm:t>
    </dgm:pt>
    <dgm:pt modelId="{5025C9B6-8B28-4C0E-945C-C733E3E189A2}">
      <dgm:prSet phldrT="[Text]"/>
      <dgm:spPr>
        <a:solidFill>
          <a:srgbClr val="093678"/>
        </a:solidFill>
      </dgm:spPr>
      <dgm:t>
        <a:bodyPr/>
        <a:lstStyle/>
        <a:p>
          <a:r>
            <a:rPr lang="en-US" dirty="0" smtClean="0"/>
            <a:t>a la</a:t>
          </a:r>
          <a:endParaRPr lang="en-US" dirty="0"/>
        </a:p>
      </dgm:t>
    </dgm:pt>
    <dgm:pt modelId="{939DE8E9-C817-4085-ABB3-1A35573AD32E}" type="parTrans" cxnId="{598C8A68-0259-4DD7-9C54-D2F1E6BDD7FB}">
      <dgm:prSet/>
      <dgm:spPr/>
      <dgm:t>
        <a:bodyPr/>
        <a:lstStyle/>
        <a:p>
          <a:endParaRPr lang="en-US"/>
        </a:p>
      </dgm:t>
    </dgm:pt>
    <dgm:pt modelId="{AB099C59-D2D3-417B-940A-740CFE3305CD}" type="sibTrans" cxnId="{598C8A68-0259-4DD7-9C54-D2F1E6BDD7FB}">
      <dgm:prSet/>
      <dgm:spPr/>
      <dgm:t>
        <a:bodyPr/>
        <a:lstStyle/>
        <a:p>
          <a:endParaRPr lang="en-US"/>
        </a:p>
      </dgm:t>
    </dgm:pt>
    <dgm:pt modelId="{CFCF6060-06E9-4EC1-AF27-C45558EFD2E0}">
      <dgm:prSet phldrT="[Text]"/>
      <dgm:spPr>
        <a:solidFill>
          <a:srgbClr val="093678"/>
        </a:solidFill>
      </dgm:spPr>
      <dgm:t>
        <a:bodyPr/>
        <a:lstStyle/>
        <a:p>
          <a:r>
            <a:rPr lang="en-US" dirty="0" smtClean="0"/>
            <a:t>acción</a:t>
          </a:r>
          <a:endParaRPr lang="en-US" dirty="0"/>
        </a:p>
      </dgm:t>
    </dgm:pt>
    <dgm:pt modelId="{0F23EB55-FBC4-4B19-85B0-A5EEB7E0FE7C}" type="parTrans" cxnId="{8616BFC6-7B5C-4BE1-9844-365CEEDE902B}">
      <dgm:prSet/>
      <dgm:spPr/>
      <dgm:t>
        <a:bodyPr/>
        <a:lstStyle/>
        <a:p>
          <a:endParaRPr lang="en-US"/>
        </a:p>
      </dgm:t>
    </dgm:pt>
    <dgm:pt modelId="{8919BFBC-3334-4A4D-8980-5E039BD17D71}" type="sibTrans" cxnId="{8616BFC6-7B5C-4BE1-9844-365CEEDE902B}">
      <dgm:prSet/>
      <dgm:spPr/>
      <dgm:t>
        <a:bodyPr/>
        <a:lstStyle/>
        <a:p>
          <a:endParaRPr lang="en-US"/>
        </a:p>
      </dgm:t>
    </dgm:pt>
    <dgm:pt modelId="{4D339F2D-3F39-4A10-AAED-5FA31BE3C197}" type="pres">
      <dgm:prSet presAssocID="{11647506-B2B2-4EAD-BB61-4D27982439A2}" presName="CompostProcess" presStyleCnt="0">
        <dgm:presLayoutVars>
          <dgm:dir/>
          <dgm:resizeHandles val="exact"/>
        </dgm:presLayoutVars>
      </dgm:prSet>
      <dgm:spPr/>
    </dgm:pt>
    <dgm:pt modelId="{4521D855-2662-4381-91D4-69A4875763E3}" type="pres">
      <dgm:prSet presAssocID="{11647506-B2B2-4EAD-BB61-4D27982439A2}" presName="arrow" presStyleLbl="bgShp" presStyleIdx="0" presStyleCnt="1"/>
      <dgm:spPr>
        <a:solidFill>
          <a:srgbClr val="BCD5FA"/>
        </a:solidFill>
      </dgm:spPr>
    </dgm:pt>
    <dgm:pt modelId="{F2F7C1D0-38A7-46F2-96E4-0991EBEE0CCE}" type="pres">
      <dgm:prSet presAssocID="{11647506-B2B2-4EAD-BB61-4D27982439A2}" presName="linearProcess" presStyleCnt="0"/>
      <dgm:spPr/>
    </dgm:pt>
    <dgm:pt modelId="{197C93C1-87CF-4EA5-A843-A86CF5A5925E}" type="pres">
      <dgm:prSet presAssocID="{684E3003-B184-4E66-A959-5A028427ABDF}" presName="textNode" presStyleLbl="node1" presStyleIdx="0" presStyleCnt="3">
        <dgm:presLayoutVars>
          <dgm:bulletEnabled val="1"/>
        </dgm:presLayoutVars>
      </dgm:prSet>
      <dgm:spPr/>
      <dgm:t>
        <a:bodyPr/>
        <a:lstStyle/>
        <a:p>
          <a:endParaRPr lang="en-US"/>
        </a:p>
      </dgm:t>
    </dgm:pt>
    <dgm:pt modelId="{52A5E0C4-801A-429D-BD69-50A3836421C1}" type="pres">
      <dgm:prSet presAssocID="{C9F7111F-CC73-48D7-BCED-996743A49D47}" presName="sibTrans" presStyleCnt="0"/>
      <dgm:spPr/>
    </dgm:pt>
    <dgm:pt modelId="{6EC47406-4DCB-44AC-A79C-285B21A34063}" type="pres">
      <dgm:prSet presAssocID="{5025C9B6-8B28-4C0E-945C-C733E3E189A2}" presName="textNode" presStyleLbl="node1" presStyleIdx="1" presStyleCnt="3">
        <dgm:presLayoutVars>
          <dgm:bulletEnabled val="1"/>
        </dgm:presLayoutVars>
      </dgm:prSet>
      <dgm:spPr/>
      <dgm:t>
        <a:bodyPr/>
        <a:lstStyle/>
        <a:p>
          <a:endParaRPr lang="en-US"/>
        </a:p>
      </dgm:t>
    </dgm:pt>
    <dgm:pt modelId="{E656EA29-4CF4-427A-AB9B-BF6D46CC635B}" type="pres">
      <dgm:prSet presAssocID="{AB099C59-D2D3-417B-940A-740CFE3305CD}" presName="sibTrans" presStyleCnt="0"/>
      <dgm:spPr/>
    </dgm:pt>
    <dgm:pt modelId="{6AC2D80E-6CCF-476A-ACAE-BD7CEBC6EA53}" type="pres">
      <dgm:prSet presAssocID="{CFCF6060-06E9-4EC1-AF27-C45558EFD2E0}" presName="textNode" presStyleLbl="node1" presStyleIdx="2" presStyleCnt="3">
        <dgm:presLayoutVars>
          <dgm:bulletEnabled val="1"/>
        </dgm:presLayoutVars>
      </dgm:prSet>
      <dgm:spPr/>
      <dgm:t>
        <a:bodyPr/>
        <a:lstStyle/>
        <a:p>
          <a:endParaRPr lang="en-US"/>
        </a:p>
      </dgm:t>
    </dgm:pt>
  </dgm:ptLst>
  <dgm:cxnLst>
    <dgm:cxn modelId="{8616BFC6-7B5C-4BE1-9844-365CEEDE902B}" srcId="{11647506-B2B2-4EAD-BB61-4D27982439A2}" destId="{CFCF6060-06E9-4EC1-AF27-C45558EFD2E0}" srcOrd="2" destOrd="0" parTransId="{0F23EB55-FBC4-4B19-85B0-A5EEB7E0FE7C}" sibTransId="{8919BFBC-3334-4A4D-8980-5E039BD17D71}"/>
    <dgm:cxn modelId="{821E22A5-6240-4E5F-919C-E03E8772900A}" type="presOf" srcId="{5025C9B6-8B28-4C0E-945C-C733E3E189A2}" destId="{6EC47406-4DCB-44AC-A79C-285B21A34063}" srcOrd="0" destOrd="0" presId="urn:microsoft.com/office/officeart/2005/8/layout/hProcess9"/>
    <dgm:cxn modelId="{B155A56C-817A-44ED-8E13-642192E77D8A}" type="presOf" srcId="{CFCF6060-06E9-4EC1-AF27-C45558EFD2E0}" destId="{6AC2D80E-6CCF-476A-ACAE-BD7CEBC6EA53}" srcOrd="0" destOrd="0" presId="urn:microsoft.com/office/officeart/2005/8/layout/hProcess9"/>
    <dgm:cxn modelId="{1A6381A2-6F78-4190-AE1A-0A0C554C2CEF}" type="presOf" srcId="{11647506-B2B2-4EAD-BB61-4D27982439A2}" destId="{4D339F2D-3F39-4A10-AAED-5FA31BE3C197}" srcOrd="0" destOrd="0" presId="urn:microsoft.com/office/officeart/2005/8/layout/hProcess9"/>
    <dgm:cxn modelId="{84C29B3D-800C-476A-B787-4E7549119B04}" srcId="{11647506-B2B2-4EAD-BB61-4D27982439A2}" destId="{684E3003-B184-4E66-A959-5A028427ABDF}" srcOrd="0" destOrd="0" parTransId="{2B74CC15-2454-44DC-AE48-F658979D16F4}" sibTransId="{C9F7111F-CC73-48D7-BCED-996743A49D47}"/>
    <dgm:cxn modelId="{B2237416-F53B-499E-9E83-62FBD38945B5}" type="presOf" srcId="{684E3003-B184-4E66-A959-5A028427ABDF}" destId="{197C93C1-87CF-4EA5-A843-A86CF5A5925E}" srcOrd="0" destOrd="0" presId="urn:microsoft.com/office/officeart/2005/8/layout/hProcess9"/>
    <dgm:cxn modelId="{598C8A68-0259-4DD7-9C54-D2F1E6BDD7FB}" srcId="{11647506-B2B2-4EAD-BB61-4D27982439A2}" destId="{5025C9B6-8B28-4C0E-945C-C733E3E189A2}" srcOrd="1" destOrd="0" parTransId="{939DE8E9-C817-4085-ABB3-1A35573AD32E}" sibTransId="{AB099C59-D2D3-417B-940A-740CFE3305CD}"/>
    <dgm:cxn modelId="{55782CDC-E3F1-4A05-A1A2-C7BD3B3098D9}" type="presParOf" srcId="{4D339F2D-3F39-4A10-AAED-5FA31BE3C197}" destId="{4521D855-2662-4381-91D4-69A4875763E3}" srcOrd="0" destOrd="0" presId="urn:microsoft.com/office/officeart/2005/8/layout/hProcess9"/>
    <dgm:cxn modelId="{F136255A-13B5-461A-A953-19BA5344B6F4}" type="presParOf" srcId="{4D339F2D-3F39-4A10-AAED-5FA31BE3C197}" destId="{F2F7C1D0-38A7-46F2-96E4-0991EBEE0CCE}" srcOrd="1" destOrd="0" presId="urn:microsoft.com/office/officeart/2005/8/layout/hProcess9"/>
    <dgm:cxn modelId="{BB231018-57D1-4645-8015-A7A30B6A17AC}" type="presParOf" srcId="{F2F7C1D0-38A7-46F2-96E4-0991EBEE0CCE}" destId="{197C93C1-87CF-4EA5-A843-A86CF5A5925E}" srcOrd="0" destOrd="0" presId="urn:microsoft.com/office/officeart/2005/8/layout/hProcess9"/>
    <dgm:cxn modelId="{D3927336-220D-4FAE-BF8F-F2159A9EC96A}" type="presParOf" srcId="{F2F7C1D0-38A7-46F2-96E4-0991EBEE0CCE}" destId="{52A5E0C4-801A-429D-BD69-50A3836421C1}" srcOrd="1" destOrd="0" presId="urn:microsoft.com/office/officeart/2005/8/layout/hProcess9"/>
    <dgm:cxn modelId="{BDF1FAB6-CFD5-4E7A-BBC0-0903311455A6}" type="presParOf" srcId="{F2F7C1D0-38A7-46F2-96E4-0991EBEE0CCE}" destId="{6EC47406-4DCB-44AC-A79C-285B21A34063}" srcOrd="2" destOrd="0" presId="urn:microsoft.com/office/officeart/2005/8/layout/hProcess9"/>
    <dgm:cxn modelId="{7DE56DF1-2C79-4FED-9301-8C4330463B0B}" type="presParOf" srcId="{F2F7C1D0-38A7-46F2-96E4-0991EBEE0CCE}" destId="{E656EA29-4CF4-427A-AB9B-BF6D46CC635B}" srcOrd="3" destOrd="0" presId="urn:microsoft.com/office/officeart/2005/8/layout/hProcess9"/>
    <dgm:cxn modelId="{B01BE65B-E319-4E12-BD97-39E57944846C}" type="presParOf" srcId="{F2F7C1D0-38A7-46F2-96E4-0991EBEE0CCE}" destId="{6AC2D80E-6CCF-476A-ACAE-BD7CEBC6EA5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1D855-2662-4381-91D4-69A4875763E3}">
      <dsp:nvSpPr>
        <dsp:cNvPr id="0" name=""/>
        <dsp:cNvSpPr/>
      </dsp:nvSpPr>
      <dsp:spPr>
        <a:xfrm>
          <a:off x="457199" y="0"/>
          <a:ext cx="5181600" cy="4064000"/>
        </a:xfrm>
        <a:prstGeom prst="rightArrow">
          <a:avLst/>
        </a:prstGeom>
        <a:solidFill>
          <a:srgbClr val="BCD5FA"/>
        </a:solidFill>
        <a:ln>
          <a:noFill/>
        </a:ln>
        <a:effectLst/>
      </dsp:spPr>
      <dsp:style>
        <a:lnRef idx="0">
          <a:scrgbClr r="0" g="0" b="0"/>
        </a:lnRef>
        <a:fillRef idx="1">
          <a:scrgbClr r="0" g="0" b="0"/>
        </a:fillRef>
        <a:effectRef idx="0">
          <a:scrgbClr r="0" g="0" b="0"/>
        </a:effectRef>
        <a:fontRef idx="minor"/>
      </dsp:style>
    </dsp:sp>
    <dsp:sp modelId="{197C93C1-87CF-4EA5-A843-A86CF5A5925E}">
      <dsp:nvSpPr>
        <dsp:cNvPr id="0" name=""/>
        <dsp:cNvSpPr/>
      </dsp:nvSpPr>
      <dsp:spPr>
        <a:xfrm>
          <a:off x="6548"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Del conocimiento</a:t>
          </a:r>
          <a:endParaRPr lang="en-US" sz="2300" kern="1200" dirty="0"/>
        </a:p>
      </dsp:txBody>
      <dsp:txXfrm>
        <a:off x="85903" y="1298554"/>
        <a:ext cx="1803440" cy="1466890"/>
      </dsp:txXfrm>
    </dsp:sp>
    <dsp:sp modelId="{6EC47406-4DCB-44AC-A79C-285B21A34063}">
      <dsp:nvSpPr>
        <dsp:cNvPr id="0" name=""/>
        <dsp:cNvSpPr/>
      </dsp:nvSpPr>
      <dsp:spPr>
        <a:xfrm>
          <a:off x="2066925"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 la</a:t>
          </a:r>
          <a:endParaRPr lang="en-US" sz="2300" kern="1200" dirty="0"/>
        </a:p>
      </dsp:txBody>
      <dsp:txXfrm>
        <a:off x="2146280" y="1298554"/>
        <a:ext cx="1803440" cy="1466890"/>
      </dsp:txXfrm>
    </dsp:sp>
    <dsp:sp modelId="{6AC2D80E-6CCF-476A-ACAE-BD7CEBC6EA53}">
      <dsp:nvSpPr>
        <dsp:cNvPr id="0" name=""/>
        <dsp:cNvSpPr/>
      </dsp:nvSpPr>
      <dsp:spPr>
        <a:xfrm>
          <a:off x="4127301"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acción</a:t>
          </a:r>
          <a:endParaRPr lang="en-US" sz="2300" kern="1200" dirty="0"/>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0" tIns="46150" rIns="92300" bIns="4615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2300" tIns="46150" rIns="92300" bIns="46150" rtlCol="0"/>
          <a:lstStyle>
            <a:lvl1pPr algn="r">
              <a:defRPr sz="1200">
                <a:cs typeface="+mn-cs"/>
              </a:defRPr>
            </a:lvl1pPr>
          </a:lstStyle>
          <a:p>
            <a:pPr>
              <a:defRPr/>
            </a:pPr>
            <a:fld id="{1DA3B132-F6E0-4C40-AFDF-09D3BB4A3318}" type="datetimeFigureOut">
              <a:rPr lang="en-US"/>
              <a:pPr>
                <a:defRPr/>
              </a:pPr>
              <a:t>6/19/2014</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2300" tIns="46150" rIns="92300" bIns="4615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2300" tIns="46150" rIns="92300" bIns="46150" rtlCol="0" anchor="b"/>
          <a:lstStyle>
            <a:lvl1pPr algn="r">
              <a:defRPr sz="1200">
                <a:cs typeface="+mn-cs"/>
              </a:defRPr>
            </a:lvl1pPr>
          </a:lstStyle>
          <a:p>
            <a:pPr>
              <a:defRPr/>
            </a:pPr>
            <a:fld id="{F2C9E6A7-1496-466C-B8B8-1061E41058D1}" type="slidenum">
              <a:rPr lang="en-US"/>
              <a:pPr>
                <a:defRPr/>
              </a:pPr>
              <a:t>‹#›</a:t>
            </a:fld>
            <a:endParaRPr lang="en-US"/>
          </a:p>
        </p:txBody>
      </p:sp>
    </p:spTree>
    <p:extLst>
      <p:ext uri="{BB962C8B-B14F-4D97-AF65-F5344CB8AC3E}">
        <p14:creationId xmlns:p14="http://schemas.microsoft.com/office/powerpoint/2010/main" val="3711976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0" tIns="46150" rIns="92300" bIns="4615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2300" tIns="46150" rIns="92300" bIns="46150" rtlCol="0"/>
          <a:lstStyle>
            <a:lvl1pPr algn="r">
              <a:defRPr sz="1200">
                <a:latin typeface="Arial" pitchFamily="34" charset="0"/>
                <a:cs typeface="+mn-cs"/>
              </a:defRPr>
            </a:lvl1pPr>
          </a:lstStyle>
          <a:p>
            <a:pPr>
              <a:defRPr/>
            </a:pPr>
            <a:fld id="{ABE61B2F-CEAB-4E41-B950-8E25977E821C}" type="datetimeFigureOut">
              <a:rPr lang="en-US"/>
              <a:pPr>
                <a:defRPr/>
              </a:pPr>
              <a:t>6/19/2014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300" tIns="46150" rIns="92300" bIns="4615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2300" tIns="46150" rIns="92300" bIns="46150" rtlCol="0">
            <a:normAutofit/>
          </a:bodyPr>
          <a:lstStyle/>
          <a:p>
            <a:pPr lvl="0"/>
            <a:r>
              <a:rPr lang="en-US" noProof="0" dirty="0" smtClean="0"/>
              <a:t>Click to edit Master text styles</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2300" tIns="46150" rIns="92300" bIns="46150" rtlCol="0" anchor="b"/>
          <a:lstStyle>
            <a:lvl1pPr algn="l">
              <a:defRPr sz="1200">
                <a:latin typeface="Arial"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2300" tIns="46150" rIns="92300" bIns="46150" rtlCol="0" anchor="b"/>
          <a:lstStyle>
            <a:lvl1pPr algn="r">
              <a:defRPr sz="1200">
                <a:latin typeface="Arial" pitchFamily="34" charset="0"/>
                <a:cs typeface="+mn-cs"/>
              </a:defRPr>
            </a:lvl1pPr>
          </a:lstStyle>
          <a:p>
            <a:pPr>
              <a:defRPr/>
            </a:pPr>
            <a:fld id="{55AF6244-100B-4E4B-A788-FA5F0DF9B06F}" type="slidenum">
              <a:rPr lang="en-US"/>
              <a:pPr>
                <a:defRPr/>
              </a:pPr>
              <a:t>‹#›</a:t>
            </a:fld>
            <a:endParaRPr lang="en-US"/>
          </a:p>
        </p:txBody>
      </p:sp>
    </p:spTree>
    <p:extLst>
      <p:ext uri="{BB962C8B-B14F-4D97-AF65-F5344CB8AC3E}">
        <p14:creationId xmlns:p14="http://schemas.microsoft.com/office/powerpoint/2010/main" val="38298553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rgbClr val="093678"/>
        </a:solidFill>
        <a:latin typeface="Arial" pitchFamily="34" charset="0"/>
        <a:ea typeface="+mn-ea"/>
        <a:cs typeface="Arial" pitchFamily="34" charset="0"/>
      </a:defRPr>
    </a:lvl1pPr>
    <a:lvl2pPr marL="742950" indent="-285750" algn="l" rtl="0" eaLnBrk="0" fontAlgn="base" hangingPunct="0">
      <a:spcBef>
        <a:spcPct val="30000"/>
      </a:spcBef>
      <a:spcAft>
        <a:spcPct val="0"/>
      </a:spcAft>
      <a:defRPr sz="1200" kern="1200">
        <a:solidFill>
          <a:schemeClr val="tx1"/>
        </a:solidFill>
        <a:latin typeface="+mn-lt"/>
        <a:ea typeface="+mn-ea"/>
        <a:cs typeface="Arial" charset="0"/>
      </a:defRPr>
    </a:lvl2pPr>
    <a:lvl3pPr marL="1143000" indent="-228600" algn="l" rtl="0" eaLnBrk="0" fontAlgn="base" hangingPunct="0">
      <a:spcBef>
        <a:spcPct val="30000"/>
      </a:spcBef>
      <a:spcAft>
        <a:spcPct val="0"/>
      </a:spcAft>
      <a:defRPr sz="1200" kern="1200">
        <a:solidFill>
          <a:schemeClr val="tx1"/>
        </a:solidFill>
        <a:latin typeface="+mn-lt"/>
        <a:ea typeface="+mn-ea"/>
        <a:cs typeface="Arial" charset="0"/>
      </a:defRPr>
    </a:lvl3pPr>
    <a:lvl4pPr marL="1600200" indent="-228600" algn="l" rtl="0" eaLnBrk="0" fontAlgn="base" hangingPunct="0">
      <a:spcBef>
        <a:spcPct val="30000"/>
      </a:spcBef>
      <a:spcAft>
        <a:spcPct val="0"/>
      </a:spcAft>
      <a:defRPr sz="1200" kern="1200">
        <a:solidFill>
          <a:schemeClr val="tx1"/>
        </a:solidFill>
        <a:latin typeface="+mn-lt"/>
        <a:ea typeface="+mn-ea"/>
        <a:cs typeface="Arial" charset="0"/>
      </a:defRPr>
    </a:lvl4pPr>
    <a:lvl5pPr marL="2057400" indent="-2286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3C202-3B7B-C946-B25B-6673C6995B7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200" dirty="0" smtClean="0">
                <a:solidFill>
                  <a:schemeClr val="tx1"/>
                </a:solidFill>
                <a:latin typeface="Calibri" pitchFamily="34" charset="0"/>
                <a:cs typeface="Arial" charset="0"/>
              </a:rPr>
              <a:t>Narración:</a:t>
            </a:r>
          </a:p>
          <a:p>
            <a:pPr eaLnBrk="1" hangingPunct="1"/>
            <a:r>
              <a:rPr lang="en-US" sz="1200" dirty="0" smtClean="0">
                <a:solidFill>
                  <a:schemeClr val="tx1"/>
                </a:solidFill>
                <a:latin typeface="Calibri" pitchFamily="34" charset="0"/>
                <a:cs typeface="Arial" charset="0"/>
              </a:rPr>
              <a:t>Los guantes se usan para proteger la piel del contacto con líquidos y espuma químicos mientras se usan kits y sistemas SPF de baja presión</a:t>
            </a:r>
            <a:r>
              <a:rPr lang="en-US" sz="1200" baseline="0" dirty="0" smtClean="0">
                <a:solidFill>
                  <a:schemeClr val="tx1"/>
                </a:solidFill>
                <a:latin typeface="Calibri" pitchFamily="34" charset="0"/>
                <a:cs typeface="Arial" charset="0"/>
              </a:rPr>
              <a:t> </a:t>
            </a:r>
            <a:r>
              <a:rPr lang="en-US" sz="1200" dirty="0" smtClean="0">
                <a:solidFill>
                  <a:schemeClr val="tx1"/>
                </a:solidFill>
                <a:latin typeface="Calibri" pitchFamily="34" charset="0"/>
                <a:cs typeface="Arial" charset="0"/>
              </a:rPr>
              <a:t>. </a:t>
            </a:r>
          </a:p>
          <a:p>
            <a:pPr eaLnBrk="1" hangingPunct="1"/>
            <a:r>
              <a:rPr lang="en-US" sz="1200" dirty="0" smtClean="0">
                <a:solidFill>
                  <a:schemeClr val="tx1"/>
                </a:solidFill>
                <a:latin typeface="Calibri" pitchFamily="34" charset="0"/>
                <a:cs typeface="Arial" charset="0"/>
              </a:rPr>
              <a:t>Cuando se aplica el SPF, los aplicadores y asistentes generalmente usan guantes de tela completamente recubiertos con nitrilo, neopreno, caucho butílico o PVC.</a:t>
            </a:r>
            <a:r>
              <a:rPr lang="en-US" sz="1200" i="1" dirty="0" smtClean="0">
                <a:solidFill>
                  <a:schemeClr val="tx1"/>
                </a:solidFill>
                <a:latin typeface="Calibri" pitchFamily="34" charset="0"/>
                <a:cs typeface="Arial" charset="0"/>
              </a:rPr>
              <a:t> </a:t>
            </a:r>
          </a:p>
          <a:p>
            <a:pPr eaLnBrk="1" hangingPunct="1"/>
            <a:endParaRPr lang="en-US" sz="1200" i="1" dirty="0" smtClean="0">
              <a:solidFill>
                <a:schemeClr val="tx1"/>
              </a:solidFill>
              <a:latin typeface="Calibri" pitchFamily="34" charset="0"/>
              <a:cs typeface="Arial" charset="0"/>
            </a:endParaRPr>
          </a:p>
          <a:p>
            <a:pPr eaLnBrk="1" hangingPunct="1"/>
            <a:endParaRPr lang="en-US" sz="1200" dirty="0" smtClean="0">
              <a:solidFill>
                <a:schemeClr val="tx1"/>
              </a:solidFill>
              <a:latin typeface="Calibri" pitchFamily="34" charset="0"/>
              <a:cs typeface="Arial" charset="0"/>
            </a:endParaRP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3871E2C-41D1-415D-ADDC-6665108D676E}" type="slidenum">
              <a:rPr lang="en-US" smtClean="0">
                <a:latin typeface="Arial" charset="0"/>
              </a:rPr>
              <a:pPr>
                <a:defRPr/>
              </a:pPr>
              <a:t>11</a:t>
            </a:fld>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a:ln/>
        </p:spPr>
        <p:txBody>
          <a:bodyPr/>
          <a:lstStyle/>
          <a:p>
            <a:pPr eaLnBrk="1" hangingPunct="1">
              <a:defRPr/>
            </a:pPr>
            <a:r>
              <a:rPr lang="en-US" sz="1200" dirty="0" smtClean="0">
                <a:latin typeface="+mn-lt"/>
              </a:rPr>
              <a:t>Narración:</a:t>
            </a:r>
          </a:p>
          <a:p>
            <a:pPr eaLnBrk="1" hangingPunct="1">
              <a:defRPr/>
            </a:pPr>
            <a:r>
              <a:rPr lang="en-US" sz="1200" dirty="0" smtClean="0">
                <a:solidFill>
                  <a:schemeClr val="tx1"/>
                </a:solidFill>
                <a:latin typeface="+mn-lt"/>
              </a:rPr>
              <a:t>OSHA ha establecido un Estándar de </a:t>
            </a:r>
            <a:r>
              <a:rPr lang="en-US" sz="1200" dirty="0" err="1" smtClean="0">
                <a:solidFill>
                  <a:schemeClr val="tx1"/>
                </a:solidFill>
                <a:latin typeface="+mn-lt"/>
              </a:rPr>
              <a:t>protección</a:t>
            </a:r>
            <a:r>
              <a:rPr lang="en-US" sz="1200" dirty="0" smtClean="0">
                <a:solidFill>
                  <a:schemeClr val="tx1"/>
                </a:solidFill>
                <a:latin typeface="+mn-lt"/>
              </a:rPr>
              <a:t> </a:t>
            </a:r>
            <a:r>
              <a:rPr lang="en-US" sz="1200" dirty="0" err="1" smtClean="0">
                <a:solidFill>
                  <a:schemeClr val="tx1"/>
                </a:solidFill>
                <a:latin typeface="+mn-lt"/>
              </a:rPr>
              <a:t>respiratoria</a:t>
            </a:r>
            <a:r>
              <a:rPr lang="en-US" sz="1200" dirty="0" smtClean="0">
                <a:solidFill>
                  <a:schemeClr val="tx1"/>
                </a:solidFill>
                <a:latin typeface="+mn-lt"/>
              </a:rPr>
              <a:t>, código 29 de las regulaciones federales 1910.134, para regular el uso de respiradores en el lugar de trabajo.</a:t>
            </a:r>
          </a:p>
          <a:p>
            <a:pPr eaLnBrk="1" hangingPunct="1">
              <a:defRPr/>
            </a:pPr>
            <a:r>
              <a:rPr lang="en-US" sz="1200" dirty="0" smtClean="0">
                <a:solidFill>
                  <a:schemeClr val="tx1"/>
                </a:solidFill>
                <a:latin typeface="+mn-lt"/>
              </a:rPr>
              <a:t>OSHA requiere que los empleadores brinden protección respiratoria</a:t>
            </a:r>
            <a:r>
              <a:rPr lang="en-US" sz="1200" baseline="0" dirty="0" smtClean="0">
                <a:solidFill>
                  <a:schemeClr val="tx1"/>
                </a:solidFill>
                <a:latin typeface="+mn-lt"/>
              </a:rPr>
              <a:t> adecuada </a:t>
            </a:r>
            <a:r>
              <a:rPr lang="en-US" sz="1200" kern="1200" dirty="0" smtClean="0">
                <a:solidFill>
                  <a:schemeClr val="tx1"/>
                </a:solidFill>
                <a:latin typeface="+mn-lt"/>
                <a:ea typeface="+mn-ea"/>
                <a:cs typeface="Arial" pitchFamily="34" charset="0"/>
              </a:rPr>
              <a:t>cuando se requiere protección respiratoria para proteger la salud de los trabajadores. También se </a:t>
            </a:r>
            <a:r>
              <a:rPr lang="en-US" sz="1200" kern="1200" baseline="0" dirty="0" smtClean="0">
                <a:solidFill>
                  <a:schemeClr val="tx1"/>
                </a:solidFill>
                <a:latin typeface="+mn-lt"/>
                <a:ea typeface="+mn-ea"/>
                <a:cs typeface="Arial" pitchFamily="34" charset="0"/>
              </a:rPr>
              <a:t>requiere que los empleadores</a:t>
            </a:r>
            <a:r>
              <a:rPr lang="en-US" sz="1200" dirty="0" smtClean="0">
                <a:latin typeface="+mn-lt"/>
              </a:rPr>
              <a:t> desarrollen e implementen un programa de protección respiratoria por escrito con los procedimientos específicos al lugar de trabajo requeridos y los elementos para el uso de respiradores requerido.</a:t>
            </a:r>
            <a:r>
              <a:rPr lang="en-US" sz="1200" kern="1200" baseline="0" dirty="0" smtClean="0">
                <a:solidFill>
                  <a:schemeClr val="tx1"/>
                </a:solidFill>
                <a:latin typeface="+mn-lt"/>
                <a:ea typeface="+mn-ea"/>
                <a:cs typeface="Arial" pitchFamily="34" charset="0"/>
              </a:rPr>
              <a:t> </a:t>
            </a:r>
            <a:r>
              <a:rPr lang="en-US" sz="1200" kern="1200" dirty="0" smtClean="0">
                <a:solidFill>
                  <a:schemeClr val="tx1"/>
                </a:solidFill>
                <a:latin typeface="+mn-lt"/>
                <a:ea typeface="+mn-ea"/>
                <a:cs typeface="Arial" pitchFamily="34" charset="0"/>
              </a:rPr>
              <a:t>Para </a:t>
            </a:r>
            <a:r>
              <a:rPr lang="en-US" sz="1200" kern="1200" baseline="0" dirty="0" smtClean="0">
                <a:solidFill>
                  <a:schemeClr val="tx1"/>
                </a:solidFill>
                <a:latin typeface="+mn-lt"/>
                <a:ea typeface="+mn-ea"/>
                <a:cs typeface="Arial" pitchFamily="34" charset="0"/>
              </a:rPr>
              <a:t>los trabajadores independientes, siga los consejos del fabricante en relación a la protección respiratoria adecuada.  </a:t>
            </a:r>
            <a:endParaRPr lang="en-US" sz="1200" dirty="0" smtClean="0">
              <a:solidFill>
                <a:schemeClr val="tx1"/>
              </a:solidFill>
              <a:latin typeface="+mn-lt"/>
            </a:endParaRP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5086421-102D-4BA8-AE62-886A1044CD69}" type="slidenum">
              <a:rPr lang="en-US" smtClean="0">
                <a:latin typeface="Arial" charset="0"/>
              </a:rPr>
              <a:pPr>
                <a:defRPr/>
              </a:pPr>
              <a:t>12</a:t>
            </a:fld>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a:ln/>
        </p:spPr>
        <p:txBody>
          <a:bodyPr/>
          <a:lstStyle/>
          <a:p>
            <a:pPr eaLnBrk="1" hangingPunct="1">
              <a:defRPr/>
            </a:pPr>
            <a:r>
              <a:rPr lang="en-US" sz="1200" dirty="0" smtClean="0">
                <a:solidFill>
                  <a:schemeClr val="tx1"/>
                </a:solidFill>
                <a:latin typeface="+mn-lt"/>
              </a:rPr>
              <a:t>Narración: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ea typeface="Trebuchet MS" pitchFamily="34" charset="0"/>
                <a:cs typeface="Trebuchet MS" pitchFamily="34" charset="0"/>
              </a:rPr>
              <a:t>Generalmente, los fabricantes de espuma de </a:t>
            </a:r>
            <a:r>
              <a:rPr lang="en-US" sz="1200" dirty="0" err="1" smtClean="0">
                <a:latin typeface="+mn-lt"/>
                <a:ea typeface="Trebuchet MS" pitchFamily="34" charset="0"/>
                <a:cs typeface="Trebuchet MS" pitchFamily="34" charset="0"/>
              </a:rPr>
              <a:t>poliuretano</a:t>
            </a:r>
            <a:r>
              <a:rPr lang="en-US" sz="1200" dirty="0" smtClean="0">
                <a:latin typeface="+mn-lt"/>
                <a:ea typeface="Trebuchet MS" pitchFamily="34" charset="0"/>
                <a:cs typeface="Trebuchet MS" pitchFamily="34" charset="0"/>
              </a:rPr>
              <a:t> en spray (SPF) </a:t>
            </a:r>
            <a:r>
              <a:rPr lang="en-US" sz="1200" dirty="0" err="1" smtClean="0">
                <a:latin typeface="+mn-lt"/>
                <a:ea typeface="Trebuchet MS" pitchFamily="34" charset="0"/>
                <a:cs typeface="Trebuchet MS" pitchFamily="34" charset="0"/>
              </a:rPr>
              <a:t>recomiendan</a:t>
            </a:r>
            <a:r>
              <a:rPr lang="en-US" sz="1200" dirty="0" smtClean="0">
                <a:latin typeface="+mn-lt"/>
                <a:ea typeface="Trebuchet MS" pitchFamily="34" charset="0"/>
                <a:cs typeface="Trebuchet MS" pitchFamily="34" charset="0"/>
              </a:rPr>
              <a:t> que use un respirador purificador de aire CADA VEZ que esté </a:t>
            </a:r>
            <a:r>
              <a:rPr lang="en-US" sz="1200" dirty="0" err="1" smtClean="0">
                <a:latin typeface="+mn-lt"/>
                <a:ea typeface="Trebuchet MS" pitchFamily="34" charset="0"/>
                <a:cs typeface="Trebuchet MS" pitchFamily="34" charset="0"/>
              </a:rPr>
              <a:t>rociando</a:t>
            </a:r>
            <a:r>
              <a:rPr lang="en-US" sz="1200" dirty="0" smtClean="0">
                <a:latin typeface="+mn-lt"/>
                <a:ea typeface="Trebuchet MS" pitchFamily="34" charset="0"/>
                <a:cs typeface="Trebuchet MS" pitchFamily="34" charset="0"/>
              </a:rPr>
              <a:t> </a:t>
            </a:r>
            <a:r>
              <a:rPr lang="en-US" sz="1200" dirty="0" err="1" smtClean="0">
                <a:latin typeface="+mn-lt"/>
                <a:ea typeface="Trebuchet MS" pitchFamily="34" charset="0"/>
                <a:cs typeface="Trebuchet MS" pitchFamily="34" charset="0"/>
              </a:rPr>
              <a:t>una</a:t>
            </a:r>
            <a:r>
              <a:rPr lang="en-US" sz="1200" dirty="0" smtClean="0">
                <a:latin typeface="+mn-lt"/>
                <a:ea typeface="Trebuchet MS" pitchFamily="34" charset="0"/>
                <a:cs typeface="Trebuchet MS" pitchFamily="34" charset="0"/>
              </a:rPr>
              <a:t> SPF de baja presión de dos componentes. </a:t>
            </a:r>
            <a:r>
              <a:rPr lang="en-US" sz="1200" kern="1200" dirty="0" smtClean="0">
                <a:solidFill>
                  <a:schemeClr val="tx1"/>
                </a:solidFill>
                <a:latin typeface="+mn-lt"/>
                <a:ea typeface="+mn-ea"/>
                <a:cs typeface="Arial" pitchFamily="34" charset="0"/>
              </a:rPr>
              <a:t>Considere los cartuchos de vapor orgánico con prefiltro de particulados P100, el cual</a:t>
            </a:r>
            <a:r>
              <a:rPr lang="en-US" sz="1200" kern="1200" baseline="0" dirty="0" smtClean="0">
                <a:solidFill>
                  <a:schemeClr val="tx1"/>
                </a:solidFill>
                <a:latin typeface="+mn-lt"/>
                <a:ea typeface="+mn-ea"/>
                <a:cs typeface="Arial" pitchFamily="34" charset="0"/>
              </a:rPr>
              <a:t> puede</a:t>
            </a:r>
            <a:r>
              <a:rPr lang="en-US" sz="1200" kern="1200" dirty="0" smtClean="0">
                <a:solidFill>
                  <a:schemeClr val="tx1"/>
                </a:solidFill>
                <a:latin typeface="+mn-lt"/>
                <a:ea typeface="+mn-ea"/>
                <a:cs typeface="Arial" pitchFamily="34" charset="0"/>
              </a:rPr>
              <a:t> proveer protección contra químicos SPF en muchos casos. </a:t>
            </a:r>
            <a:endParaRPr lang="en-US" sz="1200" dirty="0" smtClean="0">
              <a:latin typeface="+mn-lt"/>
              <a:ea typeface="Trebuchet MS" pitchFamily="34" charset="0"/>
              <a:cs typeface="Trebuchet MS"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002060"/>
              </a:solidFill>
              <a:latin typeface="+mn-lt"/>
              <a:ea typeface="Trebuchet MS" pitchFamily="34" charset="0"/>
              <a:cs typeface="Trebuchet MS" pitchFamily="34" charset="0"/>
            </a:endParaRPr>
          </a:p>
          <a:p>
            <a:pPr eaLnBrk="1" hangingPunct="1">
              <a:defRPr/>
            </a:pPr>
            <a:endParaRPr lang="en-US" sz="1200" dirty="0" smtClean="0">
              <a:solidFill>
                <a:schemeClr val="tx1"/>
              </a:solidFill>
              <a:latin typeface="+mn-lt"/>
            </a:endParaRP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5086421-102D-4BA8-AE62-886A1044CD69}" type="slidenum">
              <a:rPr lang="en-US" smtClean="0">
                <a:latin typeface="Arial" charset="0"/>
              </a:rPr>
              <a:pPr>
                <a:defRPr/>
              </a:pPr>
              <a:t>13</a:t>
            </a:fld>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a:ln/>
        </p:spPr>
        <p:txBody>
          <a:bodyPr/>
          <a:lstStyle/>
          <a:p>
            <a:pPr eaLnBrk="1" hangingPunct="1">
              <a:defRPr/>
            </a:pPr>
            <a:r>
              <a:rPr lang="en-US" sz="1200" dirty="0" smtClean="0">
                <a:solidFill>
                  <a:schemeClr val="tx1"/>
                </a:solidFill>
                <a:latin typeface="+mn-lt"/>
              </a:rPr>
              <a:t>Narración:</a:t>
            </a:r>
          </a:p>
          <a:p>
            <a:pPr eaLnBrk="1" hangingPunct="1">
              <a:defRPr/>
            </a:pPr>
            <a:r>
              <a:rPr lang="en-US" sz="1200" dirty="0" smtClean="0">
                <a:latin typeface="+mn-lt"/>
                <a:ea typeface="Trebuchet MS" pitchFamily="34" charset="0"/>
                <a:cs typeface="Trebuchet MS" pitchFamily="34" charset="0"/>
              </a:rPr>
              <a:t>OSHA requiere el uso de respiradores certificados por el Instituto Nacional de Seguridad y Salud Ocupacional (NIOSH).</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ea typeface="Trebuchet MS" pitchFamily="34" charset="0"/>
                <a:cs typeface="Trebuchet MS" pitchFamily="34" charset="0"/>
              </a:rPr>
              <a:t>Visite la página Web de NIOSH</a:t>
            </a:r>
            <a:r>
              <a:rPr lang="en-US" sz="1200" baseline="0" dirty="0" smtClean="0">
                <a:latin typeface="+mn-lt"/>
                <a:ea typeface="Trebuchet MS" pitchFamily="34" charset="0"/>
                <a:cs typeface="Trebuchet MS" pitchFamily="34" charset="0"/>
              </a:rPr>
              <a:t> para obtener información útil sobre la </a:t>
            </a:r>
            <a:r>
              <a:rPr lang="en-US" sz="1200" baseline="0" dirty="0" err="1" smtClean="0">
                <a:latin typeface="+mn-lt"/>
                <a:ea typeface="Trebuchet MS" pitchFamily="34" charset="0"/>
                <a:cs typeface="Trebuchet MS" pitchFamily="34" charset="0"/>
              </a:rPr>
              <a:t>selección</a:t>
            </a:r>
            <a:r>
              <a:rPr lang="en-US" sz="1200" baseline="0" dirty="0" smtClean="0">
                <a:latin typeface="+mn-lt"/>
                <a:ea typeface="Trebuchet MS" pitchFamily="34" charset="0"/>
                <a:cs typeface="Trebuchet MS" pitchFamily="34" charset="0"/>
              </a:rPr>
              <a:t> de un </a:t>
            </a:r>
            <a:r>
              <a:rPr lang="en-US" sz="1200" baseline="0" dirty="0" err="1" smtClean="0">
                <a:latin typeface="+mn-lt"/>
                <a:ea typeface="Trebuchet MS" pitchFamily="34" charset="0"/>
                <a:cs typeface="Trebuchet MS" pitchFamily="34" charset="0"/>
              </a:rPr>
              <a:t>respirador</a:t>
            </a:r>
            <a:r>
              <a:rPr lang="en-US" sz="1200" dirty="0" smtClean="0">
                <a:latin typeface="+mn-lt"/>
                <a:ea typeface="Trebuchet MS" pitchFamily="34" charset="0"/>
                <a:cs typeface="Trebuchet MS" pitchFamily="34" charset="0"/>
              </a:rPr>
              <a:t>. </a:t>
            </a:r>
            <a:endParaRPr lang="en-US" sz="1200" dirty="0" smtClean="0">
              <a:solidFill>
                <a:srgbClr val="002060"/>
              </a:solidFill>
              <a:latin typeface="+mn-lt"/>
              <a:ea typeface="Trebuchet MS" pitchFamily="34" charset="0"/>
              <a:cs typeface="Trebuchet MS" pitchFamily="34" charset="0"/>
            </a:endParaRPr>
          </a:p>
          <a:p>
            <a:pPr eaLnBrk="1" hangingPunct="1">
              <a:defRPr/>
            </a:pPr>
            <a:endParaRPr lang="en-US" sz="1200" dirty="0" smtClean="0">
              <a:latin typeface="Trebuchet MS" pitchFamily="34" charset="0"/>
              <a:ea typeface="Trebuchet MS" pitchFamily="34" charset="0"/>
              <a:cs typeface="Trebuchet MS" pitchFamily="34" charset="0"/>
            </a:endParaRPr>
          </a:p>
          <a:p>
            <a:pPr eaLnBrk="1" hangingPunct="1">
              <a:defRPr/>
            </a:pPr>
            <a:endParaRPr lang="en-US" sz="1200" dirty="0" smtClean="0">
              <a:solidFill>
                <a:schemeClr val="tx1"/>
              </a:solidFill>
              <a:latin typeface="+mn-lt"/>
            </a:endParaRP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5086421-102D-4BA8-AE62-886A1044CD69}" type="slidenum">
              <a:rPr lang="en-US" smtClean="0">
                <a:latin typeface="Arial" charset="0"/>
              </a:rPr>
              <a:pPr>
                <a:defRPr/>
              </a:pPr>
              <a:t>14</a:t>
            </a:fld>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sz="1200" dirty="0">
                <a:solidFill>
                  <a:schemeClr val="tx1"/>
                </a:solidFill>
                <a:latin typeface="+mn-lt"/>
              </a:rPr>
              <a:t>Narración</a:t>
            </a:r>
            <a:r>
              <a:rPr lang="en-US" sz="1200" dirty="0" smtClean="0">
                <a:solidFill>
                  <a:schemeClr val="tx1"/>
                </a:solidFill>
                <a:latin typeface="+mn-lt"/>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0" dirty="0" smtClean="0">
                <a:solidFill>
                  <a:srgbClr val="002060"/>
                </a:solidFill>
                <a:latin typeface="+mn-lt"/>
                <a:ea typeface="+mn-ea"/>
                <a:cs typeface="Arial" pitchFamily="34" charset="0"/>
              </a:rPr>
              <a:t>Las </a:t>
            </a:r>
            <a:r>
              <a:rPr lang="en-US" sz="1200" kern="0" dirty="0" err="1" smtClean="0">
                <a:solidFill>
                  <a:srgbClr val="002060"/>
                </a:solidFill>
                <a:latin typeface="+mn-lt"/>
                <a:ea typeface="+mn-ea"/>
                <a:cs typeface="Arial" pitchFamily="34" charset="0"/>
              </a:rPr>
              <a:t>clases</a:t>
            </a:r>
            <a:r>
              <a:rPr lang="en-US" sz="1200" kern="0" dirty="0" smtClean="0">
                <a:solidFill>
                  <a:srgbClr val="002060"/>
                </a:solidFill>
                <a:latin typeface="+mn-lt"/>
                <a:ea typeface="+mn-ea"/>
                <a:cs typeface="Arial" pitchFamily="34" charset="0"/>
              </a:rPr>
              <a:t> de respiradores purificadores de aire (APR) comúnmente usados durante la aplicación de SPF de baja presión de dos componentes incluyen: APR de media máscara,</a:t>
            </a:r>
            <a:r>
              <a:rPr lang="en-US" sz="1200" kern="0" baseline="0" dirty="0" smtClean="0">
                <a:solidFill>
                  <a:srgbClr val="002060"/>
                </a:solidFill>
                <a:latin typeface="+mn-lt"/>
                <a:ea typeface="+mn-ea"/>
                <a:cs typeface="Arial" pitchFamily="34" charset="0"/>
              </a:rPr>
              <a:t> APR de máscara completa y respiradores purificadores de aire forzado o PARP. </a:t>
            </a:r>
            <a:r>
              <a:rPr lang="en-US" sz="1200" kern="1200" baseline="0" dirty="0" smtClean="0">
                <a:solidFill>
                  <a:srgbClr val="093678"/>
                </a:solidFill>
                <a:latin typeface="+mn-lt"/>
                <a:ea typeface="+mn-ea"/>
                <a:cs typeface="Arial" pitchFamily="34" charset="0"/>
              </a:rPr>
              <a:t>Los ARP </a:t>
            </a:r>
            <a:r>
              <a:rPr lang="en-US" sz="1200" kern="1200" dirty="0" smtClean="0">
                <a:solidFill>
                  <a:srgbClr val="093678"/>
                </a:solidFill>
                <a:latin typeface="+mn-lt"/>
                <a:ea typeface="+mn-ea"/>
                <a:cs typeface="Arial" pitchFamily="34" charset="0"/>
              </a:rPr>
              <a:t>proveen al usuario con una fuente de </a:t>
            </a:r>
            <a:r>
              <a:rPr lang="en-US" sz="1200" kern="1200" dirty="0" err="1" smtClean="0">
                <a:solidFill>
                  <a:srgbClr val="093678"/>
                </a:solidFill>
                <a:latin typeface="+mn-lt"/>
                <a:ea typeface="+mn-ea"/>
                <a:cs typeface="Arial" pitchFamily="34" charset="0"/>
              </a:rPr>
              <a:t>respiración</a:t>
            </a:r>
            <a:r>
              <a:rPr lang="en-US" sz="1200" kern="1200" dirty="0" smtClean="0">
                <a:solidFill>
                  <a:srgbClr val="093678"/>
                </a:solidFill>
                <a:latin typeface="+mn-lt"/>
                <a:ea typeface="+mn-ea"/>
                <a:cs typeface="Arial" pitchFamily="34" charset="0"/>
              </a:rPr>
              <a:t> </a:t>
            </a:r>
            <a:r>
              <a:rPr lang="en-US" sz="1200" kern="1200" dirty="0" err="1" smtClean="0">
                <a:solidFill>
                  <a:srgbClr val="093678"/>
                </a:solidFill>
                <a:latin typeface="+mn-lt"/>
                <a:ea typeface="+mn-ea"/>
                <a:cs typeface="Arial" pitchFamily="34" charset="0"/>
              </a:rPr>
              <a:t>haciendo</a:t>
            </a:r>
            <a:r>
              <a:rPr lang="en-US" sz="1200" kern="1200" dirty="0" smtClean="0">
                <a:solidFill>
                  <a:srgbClr val="093678"/>
                </a:solidFill>
                <a:latin typeface="+mn-lt"/>
                <a:ea typeface="+mn-ea"/>
                <a:cs typeface="Arial" pitchFamily="34" charset="0"/>
              </a:rPr>
              <a:t> </a:t>
            </a:r>
            <a:r>
              <a:rPr lang="en-US" sz="1200" kern="1200" dirty="0" err="1" smtClean="0">
                <a:solidFill>
                  <a:srgbClr val="093678"/>
                </a:solidFill>
                <a:latin typeface="+mn-lt"/>
                <a:ea typeface="+mn-ea"/>
                <a:cs typeface="Arial" pitchFamily="34" charset="0"/>
              </a:rPr>
              <a:t>pasar</a:t>
            </a:r>
            <a:r>
              <a:rPr lang="en-US" sz="1200" kern="1200" dirty="0" smtClean="0">
                <a:solidFill>
                  <a:srgbClr val="093678"/>
                </a:solidFill>
                <a:latin typeface="+mn-lt"/>
                <a:ea typeface="+mn-ea"/>
                <a:cs typeface="Arial" pitchFamily="34" charset="0"/>
              </a:rPr>
              <a:t> el </a:t>
            </a:r>
            <a:r>
              <a:rPr lang="en-US" sz="1200" kern="1200" dirty="0" err="1" smtClean="0">
                <a:solidFill>
                  <a:srgbClr val="093678"/>
                </a:solidFill>
                <a:latin typeface="+mn-lt"/>
                <a:ea typeface="+mn-ea"/>
                <a:cs typeface="Arial" pitchFamily="34" charset="0"/>
              </a:rPr>
              <a:t>aire</a:t>
            </a:r>
            <a:r>
              <a:rPr lang="en-US" sz="1200" kern="1200" dirty="0" smtClean="0">
                <a:solidFill>
                  <a:srgbClr val="093678"/>
                </a:solidFill>
                <a:latin typeface="+mn-lt"/>
                <a:ea typeface="+mn-ea"/>
                <a:cs typeface="Arial" pitchFamily="34" charset="0"/>
              </a:rPr>
              <a:t> por los cartuchos durante la respiración. </a:t>
            </a:r>
            <a:endParaRPr lang="en-US" sz="1200" kern="0" dirty="0" smtClean="0">
              <a:solidFill>
                <a:srgbClr val="093678"/>
              </a:solidFill>
              <a:latin typeface="+mn-lt"/>
              <a:ea typeface="+mn-ea"/>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rgbClr val="093678"/>
                </a:solidFill>
                <a:latin typeface="+mn-lt"/>
                <a:ea typeface="+mn-ea"/>
                <a:cs typeface="Arial" pitchFamily="34" charset="0"/>
              </a:rPr>
              <a:t>OSHA</a:t>
            </a:r>
            <a:r>
              <a:rPr lang="en-US" sz="1200" kern="1200" baseline="0" dirty="0" smtClean="0">
                <a:solidFill>
                  <a:srgbClr val="093678"/>
                </a:solidFill>
                <a:latin typeface="+mn-lt"/>
                <a:ea typeface="+mn-ea"/>
                <a:cs typeface="Arial" pitchFamily="34" charset="0"/>
              </a:rPr>
              <a:t> y NIOSH son fuentes importantes en relación a los requisitos y la selección de respiradores. </a:t>
            </a:r>
            <a:r>
              <a:rPr lang="en-US" sz="1200" kern="1200" dirty="0" smtClean="0">
                <a:solidFill>
                  <a:srgbClr val="093678"/>
                </a:solidFill>
                <a:latin typeface="+mn-lt"/>
                <a:ea typeface="+mn-ea"/>
                <a:cs typeface="Arial" pitchFamily="34" charset="0"/>
              </a:rPr>
              <a:t>También se debe ejercer juicio profesional al hacer una</a:t>
            </a:r>
            <a:r>
              <a:rPr lang="en-US" sz="1200" kern="1200" baseline="0" dirty="0" smtClean="0">
                <a:solidFill>
                  <a:srgbClr val="093678"/>
                </a:solidFill>
                <a:latin typeface="+mn-lt"/>
                <a:ea typeface="+mn-ea"/>
                <a:cs typeface="Arial" pitchFamily="34" charset="0"/>
              </a:rPr>
              <a:t> determinación sobre </a:t>
            </a:r>
            <a:r>
              <a:rPr lang="en-US" sz="1200" kern="1200" dirty="0" smtClean="0">
                <a:solidFill>
                  <a:srgbClr val="093678"/>
                </a:solidFill>
                <a:latin typeface="+mn-lt"/>
                <a:ea typeface="+mn-ea"/>
                <a:cs typeface="Arial" pitchFamily="34" charset="0"/>
              </a:rPr>
              <a:t>respiradores, teniendo en cuenta los datos específicos del lugar del trabajo y de la aplicación.</a:t>
            </a:r>
          </a:p>
          <a:p>
            <a:pPr eaLnBrk="1" hangingPunct="1">
              <a:defRPr/>
            </a:pPr>
            <a:r>
              <a:rPr lang="en-US" sz="1200" dirty="0" smtClean="0">
                <a:solidFill>
                  <a:schemeClr val="tx1"/>
                </a:solidFill>
                <a:latin typeface="+mn-lt"/>
              </a:rPr>
              <a:t> </a:t>
            </a:r>
            <a:endParaRPr lang="en-US" sz="1200" dirty="0">
              <a:solidFill>
                <a:schemeClr val="tx1"/>
              </a:solidFill>
              <a:latin typeface="+mn-lt"/>
            </a:endParaRPr>
          </a:p>
          <a:p>
            <a:pPr eaLnBrk="1" hangingPunct="1">
              <a:defRPr/>
            </a:pPr>
            <a:endParaRPr lang="en-US" sz="1200" dirty="0" smtClean="0">
              <a:solidFill>
                <a:schemeClr val="tx1"/>
              </a:solidFill>
              <a:latin typeface="+mn-lt"/>
            </a:endParaRPr>
          </a:p>
          <a:p>
            <a:pPr eaLnBrk="1" hangingPunct="1">
              <a:defRPr/>
            </a:pPr>
            <a:endParaRPr lang="en-US" sz="1200" dirty="0">
              <a:solidFill>
                <a:schemeClr val="tx1"/>
              </a:solidFill>
              <a:latin typeface="+mn-lt"/>
            </a:endParaRP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4DD356-9FCC-4133-8BAC-E16003F60005}" type="slidenum">
              <a:rPr lang="en-US" smtClean="0">
                <a:latin typeface="Arial" charset="0"/>
              </a:rPr>
              <a:pPr>
                <a:defRPr/>
              </a:pPr>
              <a:t>15</a:t>
            </a:fld>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a:ln/>
        </p:spPr>
        <p:txBody>
          <a:bodyPr/>
          <a:lstStyle/>
          <a:p>
            <a:pPr>
              <a:defRPr/>
            </a:pPr>
            <a:r>
              <a:rPr lang="en-US" sz="1200" dirty="0" smtClean="0">
                <a:latin typeface="+mn-lt"/>
              </a:rPr>
              <a:t>Narración:</a:t>
            </a:r>
          </a:p>
          <a:p>
            <a:pPr>
              <a:defRPr/>
            </a:pPr>
            <a:r>
              <a:rPr lang="en-US" sz="1200" dirty="0" smtClean="0">
                <a:latin typeface="+mn-lt"/>
              </a:rPr>
              <a:t>Los respiradores purificadores de aire de máscara completa</a:t>
            </a:r>
            <a:r>
              <a:rPr lang="en-US" sz="1200" baseline="0" dirty="0" smtClean="0">
                <a:latin typeface="+mn-lt"/>
              </a:rPr>
              <a:t> </a:t>
            </a:r>
            <a:r>
              <a:rPr lang="en-US" sz="1200" dirty="0" smtClean="0">
                <a:latin typeface="+mn-lt"/>
              </a:rPr>
              <a:t>son considerados buenas opciones para la aplicación de SPF de baja presión de </a:t>
            </a:r>
            <a:r>
              <a:rPr lang="en-US" sz="1200" baseline="0" dirty="0" smtClean="0">
                <a:latin typeface="+mn-lt"/>
              </a:rPr>
              <a:t>dos componentes. Tienen la ventaja de ser más livianos que los APR de máscara completa. Este tipo de respirador está diseñado para ajustarse bien para crear un sello entre cara-máscara facial. Entonces, no se puede usar si algo impide el sello, como el vello facial. </a:t>
            </a:r>
            <a:r>
              <a:rPr lang="en-US" sz="1200" dirty="0" smtClean="0">
                <a:latin typeface="+mn-lt"/>
              </a:rPr>
              <a:t>Los APR de media </a:t>
            </a:r>
            <a:r>
              <a:rPr lang="en-US" sz="1200" dirty="0" err="1" smtClean="0">
                <a:latin typeface="+mn-lt"/>
              </a:rPr>
              <a:t>máscara</a:t>
            </a:r>
            <a:r>
              <a:rPr lang="en-US" sz="1200" dirty="0" smtClean="0">
                <a:latin typeface="+mn-lt"/>
              </a:rPr>
              <a:t> </a:t>
            </a:r>
            <a:r>
              <a:rPr lang="en-US" sz="1200" baseline="0" dirty="0" smtClean="0">
                <a:latin typeface="+mn-lt"/>
              </a:rPr>
              <a:t>se usan en combinación con lentes o gafas de seguridad para que los ojos estén protegidos de los químicos SPF. </a:t>
            </a:r>
            <a:endParaRPr lang="en-US" sz="1200" dirty="0" smtClean="0">
              <a:latin typeface="+mn-lt"/>
            </a:endParaRPr>
          </a:p>
          <a:p>
            <a:pPr>
              <a:defRPr/>
            </a:pPr>
            <a:endParaRPr lang="en-US" sz="1200" dirty="0" smtClean="0">
              <a:latin typeface="+mn-lt"/>
            </a:endParaRPr>
          </a:p>
          <a:p>
            <a:pPr>
              <a:defRPr/>
            </a:pPr>
            <a:endParaRPr lang="en-US" sz="1200" dirty="0" smtClean="0">
              <a:latin typeface="+mn-lt"/>
            </a:endParaRP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89AEAA-DA2D-493E-9E54-ADB4239D2C40}" type="slidenum">
              <a:rPr lang="en-US" smtClean="0">
                <a:latin typeface="Arial" charset="0"/>
              </a:rPr>
              <a:pPr>
                <a:defRPr/>
              </a:pPr>
              <a:t>16</a:t>
            </a:fld>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a:ln/>
        </p:spPr>
        <p:txBody>
          <a:bodyPr/>
          <a:lstStyle/>
          <a:p>
            <a:pPr>
              <a:defRPr/>
            </a:pPr>
            <a:r>
              <a:rPr lang="en-US" sz="1200" dirty="0" smtClean="0">
                <a:latin typeface="+mn-lt"/>
              </a:rPr>
              <a:t>Narración:</a:t>
            </a:r>
          </a:p>
          <a:p>
            <a:pPr algn="l">
              <a:defRPr/>
            </a:pPr>
            <a:r>
              <a:rPr lang="en-US" sz="1200" dirty="0" smtClean="0">
                <a:latin typeface="+mn-lt"/>
              </a:rPr>
              <a:t>Otro</a:t>
            </a:r>
            <a:r>
              <a:rPr lang="en-US" sz="1200" baseline="0" dirty="0" smtClean="0">
                <a:latin typeface="+mn-lt"/>
              </a:rPr>
              <a:t> tipo de respirador común usado durante la aplicación de SPF de baja presión de dos </a:t>
            </a:r>
            <a:r>
              <a:rPr lang="en-US" sz="1200" dirty="0" smtClean="0">
                <a:latin typeface="+mn-lt"/>
              </a:rPr>
              <a:t>componentes</a:t>
            </a:r>
            <a:r>
              <a:rPr lang="en-US" sz="1200" baseline="0" dirty="0" smtClean="0">
                <a:latin typeface="+mn-lt"/>
              </a:rPr>
              <a:t> es el respirador purificador </a:t>
            </a:r>
            <a:r>
              <a:rPr lang="en-US" sz="1200" dirty="0" smtClean="0">
                <a:latin typeface="+mn-lt"/>
              </a:rPr>
              <a:t>de aire de máscara completa.</a:t>
            </a:r>
            <a:r>
              <a:rPr lang="en-US" sz="1200" baseline="0" dirty="0" smtClean="0">
                <a:latin typeface="+mn-lt"/>
              </a:rPr>
              <a:t> Puede brindar hasta </a:t>
            </a:r>
            <a:r>
              <a:rPr lang="en-US" sz="1200" dirty="0" smtClean="0">
                <a:solidFill>
                  <a:srgbClr val="002060"/>
                </a:solidFill>
                <a:latin typeface="+mn-lt"/>
              </a:rPr>
              <a:t>cinco</a:t>
            </a:r>
            <a:r>
              <a:rPr lang="en-US" sz="1200" baseline="0" dirty="0" smtClean="0">
                <a:solidFill>
                  <a:srgbClr val="002060"/>
                </a:solidFill>
                <a:latin typeface="+mn-lt"/>
              </a:rPr>
              <a:t> veces más</a:t>
            </a:r>
            <a:r>
              <a:rPr lang="en-US" sz="1200" dirty="0" smtClean="0">
                <a:solidFill>
                  <a:srgbClr val="002060"/>
                </a:solidFill>
                <a:latin typeface="+mn-lt"/>
              </a:rPr>
              <a:t> de protección respiratoria que un APR de media </a:t>
            </a:r>
            <a:r>
              <a:rPr lang="en-US" sz="1200" dirty="0" err="1" smtClean="0">
                <a:solidFill>
                  <a:srgbClr val="002060"/>
                </a:solidFill>
                <a:latin typeface="+mn-lt"/>
              </a:rPr>
              <a:t>máscara</a:t>
            </a:r>
            <a:r>
              <a:rPr lang="en-US" sz="1200" dirty="0" smtClean="0">
                <a:solidFill>
                  <a:srgbClr val="002060"/>
                </a:solidFill>
                <a:latin typeface="+mn-lt"/>
              </a:rPr>
              <a:t> </a:t>
            </a:r>
            <a:r>
              <a:rPr lang="en-US" sz="1200" dirty="0" err="1" smtClean="0">
                <a:solidFill>
                  <a:srgbClr val="002060"/>
                </a:solidFill>
                <a:latin typeface="+mn-lt"/>
              </a:rPr>
              <a:t>y</a:t>
            </a:r>
            <a:r>
              <a:rPr lang="en-US" sz="1200" baseline="0" dirty="0" smtClean="0">
                <a:solidFill>
                  <a:srgbClr val="002060"/>
                </a:solidFill>
                <a:latin typeface="+mn-lt"/>
              </a:rPr>
              <a:t> su </a:t>
            </a:r>
            <a:r>
              <a:rPr lang="en-US" sz="1200" dirty="0" smtClean="0">
                <a:solidFill>
                  <a:srgbClr val="002060"/>
                </a:solidFill>
                <a:latin typeface="+mn-lt"/>
              </a:rPr>
              <a:t>escudo completo ayuda a proteger la cara de irritantes y contaminantes.</a:t>
            </a:r>
            <a:r>
              <a:rPr lang="en-US" sz="1200" baseline="0" dirty="0" smtClean="0">
                <a:solidFill>
                  <a:srgbClr val="002060"/>
                </a:solidFill>
                <a:latin typeface="+mn-lt"/>
              </a:rPr>
              <a:t> </a:t>
            </a:r>
          </a:p>
          <a:p>
            <a:pPr algn="l">
              <a:defRPr/>
            </a:pPr>
            <a:r>
              <a:rPr lang="en-US" sz="1200" dirty="0" smtClean="0">
                <a:solidFill>
                  <a:srgbClr val="002060"/>
                </a:solidFill>
                <a:latin typeface="+mn-lt"/>
              </a:rPr>
              <a:t>Como</a:t>
            </a:r>
            <a:r>
              <a:rPr lang="en-US" sz="1200" baseline="0" dirty="0" smtClean="0">
                <a:solidFill>
                  <a:srgbClr val="002060"/>
                </a:solidFill>
                <a:latin typeface="+mn-lt"/>
              </a:rPr>
              <a:t> el APR de media máscara, </a:t>
            </a:r>
            <a:r>
              <a:rPr lang="en-US" sz="1200" dirty="0" smtClean="0">
                <a:solidFill>
                  <a:srgbClr val="002060"/>
                </a:solidFill>
                <a:latin typeface="+mn-lt"/>
              </a:rPr>
              <a:t>solo hay máscaras faciales ajustadas disponibles, así que </a:t>
            </a:r>
            <a:r>
              <a:rPr lang="en-US" sz="1200" baseline="0" dirty="0" smtClean="0">
                <a:solidFill>
                  <a:srgbClr val="002060"/>
                </a:solidFill>
                <a:latin typeface="+mn-lt"/>
              </a:rPr>
              <a:t>no se puede</a:t>
            </a:r>
            <a:r>
              <a:rPr lang="en-US" sz="1200" dirty="0" smtClean="0">
                <a:solidFill>
                  <a:srgbClr val="002060"/>
                </a:solidFill>
                <a:latin typeface="+mn-lt"/>
              </a:rPr>
              <a:t> usar</a:t>
            </a:r>
            <a:r>
              <a:rPr lang="en-US" sz="1200" baseline="0" dirty="0" smtClean="0">
                <a:solidFill>
                  <a:srgbClr val="002060"/>
                </a:solidFill>
                <a:latin typeface="+mn-lt"/>
              </a:rPr>
              <a:t> si el vello facial</a:t>
            </a:r>
            <a:r>
              <a:rPr lang="en-US" sz="1200" dirty="0" smtClean="0">
                <a:solidFill>
                  <a:srgbClr val="002060"/>
                </a:solidFill>
                <a:latin typeface="+mn-lt"/>
              </a:rPr>
              <a:t> interfiere con el sello entre la cara y la máscara facial.</a:t>
            </a:r>
          </a:p>
          <a:p>
            <a:pPr marL="233363" indent="-233363" algn="l" fontAlgn="auto">
              <a:lnSpc>
                <a:spcPct val="90000"/>
              </a:lnSpc>
              <a:spcAft>
                <a:spcPts val="1200"/>
              </a:spcAft>
              <a:buFont typeface="Arial" pitchFamily="34" charset="0"/>
              <a:buNone/>
              <a:defRPr/>
            </a:pPr>
            <a:endParaRPr lang="en-US" sz="1200" dirty="0" smtClean="0">
              <a:solidFill>
                <a:srgbClr val="002060"/>
              </a:solidFill>
              <a:latin typeface="+mn-lt"/>
            </a:endParaRPr>
          </a:p>
          <a:p>
            <a:pPr algn="l">
              <a:defRPr/>
            </a:pPr>
            <a:endParaRPr lang="en-US" sz="1200" dirty="0" smtClean="0">
              <a:latin typeface="+mn-lt"/>
            </a:endParaRPr>
          </a:p>
          <a:p>
            <a:pPr algn="l">
              <a:defRPr/>
            </a:pPr>
            <a:endParaRPr lang="en-US" sz="1200" dirty="0" smtClean="0">
              <a:latin typeface="+mn-lt"/>
            </a:endParaRPr>
          </a:p>
          <a:p>
            <a:pPr algn="l">
              <a:defRPr/>
            </a:pPr>
            <a:endParaRPr lang="en-US" sz="1200" dirty="0" smtClean="0">
              <a:latin typeface="+mn-lt"/>
            </a:endParaRP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89AEAA-DA2D-493E-9E54-ADB4239D2C40}" type="slidenum">
              <a:rPr lang="en-US" smtClean="0">
                <a:latin typeface="Arial" charset="0"/>
              </a:rPr>
              <a:pPr>
                <a:defRPr/>
              </a:pPr>
              <a:t>17</a:t>
            </a:fld>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sz="1200" dirty="0" smtClean="0">
                <a:solidFill>
                  <a:schemeClr val="tx1"/>
                </a:solidFill>
                <a:latin typeface="+mn-lt"/>
              </a:rPr>
              <a:t>Narración:</a:t>
            </a:r>
          </a:p>
          <a:p>
            <a:pPr>
              <a:defRPr/>
            </a:pPr>
            <a:r>
              <a:rPr lang="en-US" sz="1200" dirty="0" smtClean="0">
                <a:solidFill>
                  <a:schemeClr val="tx1"/>
                </a:solidFill>
                <a:latin typeface="+mn-lt"/>
              </a:rPr>
              <a:t>Otro tipo de respirador</a:t>
            </a:r>
            <a:r>
              <a:rPr lang="en-US" sz="1200" baseline="0" dirty="0" smtClean="0">
                <a:solidFill>
                  <a:schemeClr val="tx1"/>
                </a:solidFill>
                <a:latin typeface="+mn-lt"/>
              </a:rPr>
              <a:t> usado es el </a:t>
            </a:r>
            <a:r>
              <a:rPr lang="en-US" sz="1200" baseline="0" dirty="0" err="1" smtClean="0">
                <a:solidFill>
                  <a:schemeClr val="tx1"/>
                </a:solidFill>
                <a:latin typeface="+mn-lt"/>
              </a:rPr>
              <a:t>Respirador</a:t>
            </a:r>
            <a:r>
              <a:rPr lang="en-US" sz="1200" baseline="0" dirty="0" smtClean="0">
                <a:solidFill>
                  <a:schemeClr val="tx1"/>
                </a:solidFill>
                <a:latin typeface="+mn-lt"/>
              </a:rPr>
              <a:t> </a:t>
            </a:r>
            <a:r>
              <a:rPr lang="en-US" sz="1200" baseline="0" dirty="0" err="1" smtClean="0">
                <a:solidFill>
                  <a:schemeClr val="tx1"/>
                </a:solidFill>
                <a:latin typeface="+mn-lt"/>
              </a:rPr>
              <a:t>purificador</a:t>
            </a:r>
            <a:r>
              <a:rPr lang="en-US" sz="1200" baseline="0" dirty="0" smtClean="0">
                <a:solidFill>
                  <a:schemeClr val="tx1"/>
                </a:solidFill>
                <a:latin typeface="+mn-lt"/>
              </a:rPr>
              <a:t> de </a:t>
            </a:r>
            <a:r>
              <a:rPr lang="en-US" sz="1200" baseline="0" dirty="0" err="1" smtClean="0">
                <a:solidFill>
                  <a:schemeClr val="tx1"/>
                </a:solidFill>
                <a:latin typeface="+mn-lt"/>
              </a:rPr>
              <a:t>aire</a:t>
            </a:r>
            <a:r>
              <a:rPr lang="en-US" sz="1200" baseline="0" dirty="0" smtClean="0">
                <a:solidFill>
                  <a:schemeClr val="tx1"/>
                </a:solidFill>
                <a:latin typeface="+mn-lt"/>
              </a:rPr>
              <a:t> </a:t>
            </a:r>
            <a:r>
              <a:rPr lang="en-US" sz="1200" dirty="0" err="1" smtClean="0">
                <a:solidFill>
                  <a:schemeClr val="tx1"/>
                </a:solidFill>
                <a:latin typeface="+mn-lt"/>
              </a:rPr>
              <a:t>forzado</a:t>
            </a:r>
            <a:r>
              <a:rPr lang="en-US" sz="1200" dirty="0" smtClean="0">
                <a:solidFill>
                  <a:schemeClr val="tx1"/>
                </a:solidFill>
                <a:latin typeface="+mn-lt"/>
              </a:rPr>
              <a:t>, o PARP.</a:t>
            </a:r>
            <a:r>
              <a:rPr lang="en-US" sz="1200" baseline="0" dirty="0" smtClean="0">
                <a:solidFill>
                  <a:schemeClr val="tx1"/>
                </a:solidFill>
                <a:latin typeface="+mn-lt"/>
              </a:rPr>
              <a:t> Es </a:t>
            </a:r>
            <a:r>
              <a:rPr lang="en-US" sz="1200" dirty="0" smtClean="0">
                <a:solidFill>
                  <a:schemeClr val="tx1"/>
                </a:solidFill>
                <a:latin typeface="+mn-lt"/>
              </a:rPr>
              <a:t>similar al APR, pero con el PAPR,</a:t>
            </a:r>
            <a:r>
              <a:rPr lang="en-US" sz="1200" baseline="0" dirty="0" smtClean="0">
                <a:solidFill>
                  <a:schemeClr val="tx1"/>
                </a:solidFill>
                <a:latin typeface="+mn-lt"/>
              </a:rPr>
              <a:t> </a:t>
            </a:r>
            <a:r>
              <a:rPr lang="en-US" sz="1200" dirty="0" smtClean="0">
                <a:solidFill>
                  <a:schemeClr val="tx1"/>
                </a:solidFill>
                <a:latin typeface="+mn-lt"/>
              </a:rPr>
              <a:t>el aire para respiración se </a:t>
            </a:r>
            <a:r>
              <a:rPr lang="en-US" sz="1200" dirty="0" err="1" smtClean="0">
                <a:solidFill>
                  <a:schemeClr val="tx1"/>
                </a:solidFill>
                <a:latin typeface="+mn-lt"/>
              </a:rPr>
              <a:t>hace</a:t>
            </a:r>
            <a:r>
              <a:rPr lang="en-US" sz="1200" dirty="0" smtClean="0">
                <a:solidFill>
                  <a:schemeClr val="tx1"/>
                </a:solidFill>
                <a:latin typeface="+mn-lt"/>
              </a:rPr>
              <a:t> </a:t>
            </a:r>
            <a:r>
              <a:rPr lang="en-US" sz="1200" dirty="0" err="1" smtClean="0">
                <a:solidFill>
                  <a:schemeClr val="tx1"/>
                </a:solidFill>
                <a:latin typeface="+mn-lt"/>
              </a:rPr>
              <a:t>pasar</a:t>
            </a:r>
            <a:r>
              <a:rPr lang="en-US" sz="1200" dirty="0" smtClean="0">
                <a:solidFill>
                  <a:schemeClr val="tx1"/>
                </a:solidFill>
                <a:latin typeface="+mn-lt"/>
              </a:rPr>
              <a:t> a través de los cartuchos usando una unidad de soplado a batería. Los PARP están disponibles con máscaras faciales ajustadas y holgadas</a:t>
            </a:r>
            <a:r>
              <a:rPr lang="en-US" sz="1200" baseline="0" dirty="0" smtClean="0">
                <a:solidFill>
                  <a:schemeClr val="tx1"/>
                </a:solidFill>
                <a:latin typeface="+mn-lt"/>
              </a:rPr>
              <a:t> </a:t>
            </a:r>
            <a:r>
              <a:rPr lang="en-US" sz="1200" dirty="0" smtClean="0">
                <a:solidFill>
                  <a:schemeClr val="tx1"/>
                </a:solidFill>
                <a:latin typeface="+mn-lt"/>
              </a:rPr>
              <a:t>encapuchadas. Generalmente se puede usar un PAPR </a:t>
            </a:r>
            <a:r>
              <a:rPr lang="en-US" sz="1200" baseline="0" dirty="0" smtClean="0">
                <a:solidFill>
                  <a:schemeClr val="tx1"/>
                </a:solidFill>
                <a:latin typeface="+mn-lt"/>
              </a:rPr>
              <a:t>holgado para acomodar el vello facial, como una barba, ya que no se requiere un sello entre la cara y l máscara facial. </a:t>
            </a:r>
          </a:p>
          <a:p>
            <a:pPr>
              <a:defRPr/>
            </a:pPr>
            <a:r>
              <a:rPr lang="en-US" sz="1200" baseline="0" dirty="0" smtClean="0">
                <a:solidFill>
                  <a:schemeClr val="tx1"/>
                </a:solidFill>
                <a:latin typeface="+mn-lt"/>
              </a:rPr>
              <a:t>También puede brindar comodidad respiratoria y un efecto de enfriamiento ya que el aire circula por la máscara facial. </a:t>
            </a:r>
            <a:endParaRPr lang="en-US" sz="1200" dirty="0" smtClean="0">
              <a:solidFill>
                <a:schemeClr val="tx1"/>
              </a:solidFill>
              <a:latin typeface="+mn-lt"/>
            </a:endParaRPr>
          </a:p>
          <a:p>
            <a:pPr>
              <a:defRPr/>
            </a:pPr>
            <a:endParaRPr lang="en-US" sz="1200" dirty="0" smtClean="0">
              <a:solidFill>
                <a:schemeClr val="tx1"/>
              </a:solidFill>
              <a:latin typeface="+mn-lt"/>
            </a:endParaRPr>
          </a:p>
          <a:p>
            <a:pPr>
              <a:defRPr/>
            </a:pPr>
            <a:endParaRPr lang="en-US" sz="1200" dirty="0" smtClean="0">
              <a:solidFill>
                <a:schemeClr val="tx1"/>
              </a:solidFill>
              <a:latin typeface="+mn-lt"/>
            </a:endParaRP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B539863-733B-49DC-9EEF-3F772C04B17E}" type="slidenum">
              <a:rPr lang="en-US" smtClean="0">
                <a:latin typeface="Arial" charset="0"/>
              </a:rPr>
              <a:pPr>
                <a:defRPr/>
              </a:pPr>
              <a:t>18</a:t>
            </a:fld>
            <a:endParaRPr 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a:ln/>
        </p:spPr>
        <p:txBody>
          <a:bodyPr/>
          <a:lstStyle/>
          <a:p>
            <a:pPr>
              <a:defRPr/>
            </a:pPr>
            <a:r>
              <a:rPr lang="en-US" sz="1200" dirty="0" smtClean="0">
                <a:solidFill>
                  <a:schemeClr val="tx1"/>
                </a:solidFill>
                <a:latin typeface="+mn-lt"/>
              </a:rPr>
              <a:t>Narración:</a:t>
            </a:r>
          </a:p>
          <a:p>
            <a:pPr>
              <a:defRPr/>
            </a:pPr>
            <a:r>
              <a:rPr lang="en-US" sz="1200" dirty="0" smtClean="0">
                <a:solidFill>
                  <a:schemeClr val="tx1"/>
                </a:solidFill>
                <a:latin typeface="+mn-lt"/>
              </a:rPr>
              <a:t>Aunque hemos repasado</a:t>
            </a:r>
            <a:r>
              <a:rPr lang="en-US" sz="1200" baseline="0" dirty="0" smtClean="0">
                <a:solidFill>
                  <a:schemeClr val="tx1"/>
                </a:solidFill>
                <a:latin typeface="+mn-lt"/>
              </a:rPr>
              <a:t> los tipos de respiradores típicamente usados durante la aplicación de SPF de baja presión, otro tipo de respirador que se podría usar en el lugar de trabajo es un </a:t>
            </a:r>
            <a:r>
              <a:rPr lang="en-US" sz="1200" dirty="0" smtClean="0">
                <a:solidFill>
                  <a:schemeClr val="tx1"/>
                </a:solidFill>
                <a:latin typeface="+mn-lt"/>
              </a:rPr>
              <a:t>Respirador de </a:t>
            </a:r>
            <a:r>
              <a:rPr lang="en-US" sz="1200" dirty="0" err="1" smtClean="0">
                <a:solidFill>
                  <a:schemeClr val="tx1"/>
                </a:solidFill>
                <a:latin typeface="+mn-lt"/>
              </a:rPr>
              <a:t>aire</a:t>
            </a:r>
            <a:r>
              <a:rPr lang="en-US" sz="1200" dirty="0" smtClean="0">
                <a:solidFill>
                  <a:schemeClr val="tx1"/>
                </a:solidFill>
                <a:latin typeface="+mn-lt"/>
              </a:rPr>
              <a:t> </a:t>
            </a:r>
            <a:r>
              <a:rPr lang="en-US" sz="1200" dirty="0" err="1" smtClean="0">
                <a:solidFill>
                  <a:schemeClr val="tx1"/>
                </a:solidFill>
                <a:latin typeface="+mn-lt"/>
              </a:rPr>
              <a:t>suministrado</a:t>
            </a:r>
            <a:r>
              <a:rPr lang="en-US" sz="1200" dirty="0" smtClean="0">
                <a:solidFill>
                  <a:schemeClr val="tx1"/>
                </a:solidFill>
                <a:latin typeface="+mn-lt"/>
              </a:rPr>
              <a:t>, o SAR.</a:t>
            </a:r>
            <a:r>
              <a:rPr lang="en-US" sz="1200" baseline="0" dirty="0" smtClean="0">
                <a:solidFill>
                  <a:schemeClr val="tx1"/>
                </a:solidFill>
                <a:latin typeface="+mn-lt"/>
              </a:rPr>
              <a:t> </a:t>
            </a:r>
            <a:r>
              <a:rPr lang="en-US" sz="1200" dirty="0" smtClean="0">
                <a:solidFill>
                  <a:schemeClr val="tx1"/>
                </a:solidFill>
                <a:latin typeface="+mn-lt"/>
              </a:rPr>
              <a:t> Éstos</a:t>
            </a:r>
            <a:r>
              <a:rPr lang="en-US" sz="1200" baseline="0" dirty="0" smtClean="0">
                <a:solidFill>
                  <a:schemeClr val="tx1"/>
                </a:solidFill>
                <a:latin typeface="+mn-lt"/>
              </a:rPr>
              <a:t> comúnmente se usan durante aplicaciones SPF de alta presión en interiores y a veces en aplicaciones exteriores, donde puede haber un mayor riesgo de exposición a los vapores y vahos SPF debido al calor y las presiones altas usadas con estos sistemas. Con un SAR,</a:t>
            </a:r>
            <a:r>
              <a:rPr lang="en-US" sz="1200" dirty="0" smtClean="0">
                <a:solidFill>
                  <a:schemeClr val="tx1"/>
                </a:solidFill>
                <a:latin typeface="+mn-lt"/>
              </a:rPr>
              <a:t> la máscara facial del usuario está conectada a una fuente de aire externa alejada del área de </a:t>
            </a:r>
            <a:r>
              <a:rPr lang="en-US" sz="1200" dirty="0" err="1" smtClean="0">
                <a:solidFill>
                  <a:schemeClr val="tx1"/>
                </a:solidFill>
                <a:latin typeface="+mn-lt"/>
              </a:rPr>
              <a:t>rociado</a:t>
            </a:r>
            <a:r>
              <a:rPr lang="en-US" sz="1200" dirty="0" smtClean="0">
                <a:solidFill>
                  <a:schemeClr val="tx1"/>
                </a:solidFill>
                <a:latin typeface="+mn-lt"/>
              </a:rPr>
              <a:t> </a:t>
            </a:r>
            <a:r>
              <a:rPr lang="en-US" sz="1200" dirty="0" err="1" smtClean="0">
                <a:solidFill>
                  <a:schemeClr val="tx1"/>
                </a:solidFill>
                <a:latin typeface="+mn-lt"/>
              </a:rPr>
              <a:t>utiilizando</a:t>
            </a:r>
            <a:r>
              <a:rPr lang="en-US" sz="1200" dirty="0" smtClean="0">
                <a:solidFill>
                  <a:schemeClr val="tx1"/>
                </a:solidFill>
                <a:latin typeface="+mn-lt"/>
              </a:rPr>
              <a:t> </a:t>
            </a:r>
            <a:r>
              <a:rPr lang="en-US" sz="1200" dirty="0" err="1" smtClean="0">
                <a:solidFill>
                  <a:schemeClr val="tx1"/>
                </a:solidFill>
                <a:latin typeface="+mn-lt"/>
              </a:rPr>
              <a:t>una</a:t>
            </a:r>
            <a:r>
              <a:rPr lang="en-US" sz="1200" dirty="0" smtClean="0">
                <a:solidFill>
                  <a:schemeClr val="tx1"/>
                </a:solidFill>
                <a:latin typeface="+mn-lt"/>
              </a:rPr>
              <a:t> manguera.</a:t>
            </a:r>
          </a:p>
          <a:p>
            <a:pPr>
              <a:defRPr/>
            </a:pPr>
            <a:r>
              <a:rPr lang="en-US" sz="1200" dirty="0" smtClean="0">
                <a:solidFill>
                  <a:schemeClr val="tx1"/>
                </a:solidFill>
                <a:latin typeface="+mn-lt"/>
              </a:rPr>
              <a:t>Los SAR pueden tener una máscara facial ajustada como se indica en la imagen, o bien podrían tener una máscara holgada o encapuchada.  Estos SAR ajustados pueden proveer un grado de protección mayor que los SAR holgados o que un respirador purificador de aire.</a:t>
            </a:r>
            <a:r>
              <a:rPr lang="en-US" sz="1200" baseline="0" dirty="0" smtClean="0">
                <a:solidFill>
                  <a:schemeClr val="tx1"/>
                </a:solidFill>
                <a:latin typeface="+mn-lt"/>
              </a:rPr>
              <a:t> </a:t>
            </a:r>
            <a:r>
              <a:rPr lang="en-US" sz="1200" dirty="0" smtClean="0">
                <a:solidFill>
                  <a:schemeClr val="tx1"/>
                </a:solidFill>
                <a:latin typeface="+mn-lt"/>
              </a:rPr>
              <a:t>Dependiendo de las temperaturas del lugar de trabajo, el SAR podría brindar un efecto de enfriamiento.</a:t>
            </a:r>
            <a:endParaRPr lang="en-US" sz="1200" strike="sngStrike" dirty="0" smtClean="0">
              <a:solidFill>
                <a:schemeClr val="tx1"/>
              </a:solidFill>
              <a:latin typeface="+mn-lt"/>
            </a:endParaRP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3FF926F-2221-4983-86E8-F9F2E202E3B6}" type="slidenum">
              <a:rPr lang="en-US" smtClean="0">
                <a:latin typeface="Arial" charset="0"/>
              </a:rPr>
              <a:pPr>
                <a:defRPr/>
              </a:pPr>
              <a:t>19</a:t>
            </a:fld>
            <a:endParaRPr 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a:ln/>
        </p:spPr>
        <p:txBody>
          <a:bodyPr/>
          <a:lstStyle/>
          <a:p>
            <a:pPr>
              <a:defRPr/>
            </a:pPr>
            <a:r>
              <a:rPr lang="en-US" sz="1200" dirty="0" smtClean="0">
                <a:solidFill>
                  <a:schemeClr val="tx1"/>
                </a:solidFill>
                <a:latin typeface="+mn-lt"/>
              </a:rPr>
              <a:t>Narración:</a:t>
            </a:r>
          </a:p>
          <a:p>
            <a:pPr>
              <a:defRPr/>
            </a:pPr>
            <a:r>
              <a:rPr lang="en-US" sz="1200" dirty="0" smtClean="0">
                <a:solidFill>
                  <a:schemeClr val="tx1"/>
                </a:solidFill>
                <a:latin typeface="+mn-lt"/>
              </a:rPr>
              <a:t>El cartucho para vapor orgánico con el prefiltro de particulados P100 brinda protección contra químicos SPF en muchos casos.</a:t>
            </a:r>
            <a:r>
              <a:rPr lang="en-US" sz="1200" baseline="0" dirty="0" smtClean="0">
                <a:solidFill>
                  <a:schemeClr val="tx1"/>
                </a:solidFill>
                <a:latin typeface="+mn-lt"/>
              </a:rPr>
              <a:t> </a:t>
            </a:r>
            <a:r>
              <a:rPr lang="en-US" sz="1200" dirty="0" smtClean="0">
                <a:solidFill>
                  <a:schemeClr val="tx1"/>
                </a:solidFill>
                <a:latin typeface="+mn-lt"/>
              </a:rPr>
              <a:t>Consulte la HDS para obtener información específica sobre los químicos</a:t>
            </a:r>
            <a:r>
              <a:rPr lang="en-US" sz="1200" baseline="0" dirty="0" smtClean="0">
                <a:solidFill>
                  <a:schemeClr val="tx1"/>
                </a:solidFill>
                <a:latin typeface="+mn-lt"/>
              </a:rPr>
              <a:t> </a:t>
            </a:r>
            <a:r>
              <a:rPr lang="en-US" sz="1200" dirty="0" smtClean="0">
                <a:solidFill>
                  <a:schemeClr val="tx1"/>
                </a:solidFill>
                <a:latin typeface="+mn-lt"/>
              </a:rPr>
              <a:t>con</a:t>
            </a:r>
            <a:r>
              <a:rPr lang="en-US" sz="1200" baseline="0" dirty="0" smtClean="0">
                <a:solidFill>
                  <a:schemeClr val="tx1"/>
                </a:solidFill>
                <a:latin typeface="+mn-lt"/>
              </a:rPr>
              <a:t> los que </a:t>
            </a:r>
            <a:r>
              <a:rPr lang="en-US" sz="1200" dirty="0" smtClean="0">
                <a:solidFill>
                  <a:schemeClr val="tx1"/>
                </a:solidFill>
                <a:latin typeface="+mn-lt"/>
              </a:rPr>
              <a:t>está trabajando.</a:t>
            </a:r>
            <a:r>
              <a:rPr lang="en-US" sz="1200" baseline="0" dirty="0" smtClean="0">
                <a:solidFill>
                  <a:schemeClr val="tx1"/>
                </a:solidFill>
                <a:latin typeface="+mn-lt"/>
              </a:rPr>
              <a:t> </a:t>
            </a:r>
          </a:p>
          <a:p>
            <a:pPr>
              <a:defRPr/>
            </a:pPr>
            <a:r>
              <a:rPr lang="en-US" sz="1200" dirty="0" smtClean="0">
                <a:solidFill>
                  <a:schemeClr val="tx1"/>
                </a:solidFill>
                <a:latin typeface="+mn-lt"/>
              </a:rPr>
              <a:t>Los cartuchos de respiradores están codificados por color en base al esquema de codificación de colores NIOSH.  Para los vapores orgánicos, los cartuchos son de color negro. Los filtros de particulados P100 son de color magenta.</a:t>
            </a:r>
            <a:r>
              <a:rPr lang="en-US" sz="1200" baseline="0" dirty="0" smtClean="0">
                <a:solidFill>
                  <a:schemeClr val="tx1"/>
                </a:solidFill>
                <a:latin typeface="+mn-lt"/>
              </a:rPr>
              <a:t> </a:t>
            </a:r>
            <a:r>
              <a:rPr lang="en-US" sz="1200" dirty="0" smtClean="0">
                <a:solidFill>
                  <a:schemeClr val="tx1"/>
                </a:solidFill>
                <a:latin typeface="+mn-lt"/>
              </a:rPr>
              <a:t>Si tiene alguna duda sobre qué cartucho usar, comuníquese con el proveedor de respiradores para obtener asesoramiento.</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D5F8684-6A32-4273-BFDE-D281716D53E4}" type="slidenum">
              <a:rPr lang="en-US" smtClean="0">
                <a:latin typeface="Arial" charset="0"/>
              </a:rPr>
              <a:pPr>
                <a:defRPr/>
              </a:pPr>
              <a:t>20</a:t>
            </a:fld>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a:ln/>
        </p:spPr>
        <p:txBody>
          <a:bodyPr/>
          <a:lstStyle/>
          <a:p>
            <a:pPr>
              <a:defRPr/>
            </a:pPr>
            <a:r>
              <a:rPr lang="en-US" sz="1200" dirty="0" smtClean="0">
                <a:solidFill>
                  <a:schemeClr val="tx1"/>
                </a:solidFill>
                <a:latin typeface="+mn-lt"/>
              </a:rPr>
              <a:t>Narración: </a:t>
            </a:r>
          </a:p>
          <a:p>
            <a:pPr eaLnBrk="1" hangingPunct="1">
              <a:lnSpc>
                <a:spcPct val="90000"/>
              </a:lnSpc>
              <a:defRPr/>
            </a:pPr>
            <a:r>
              <a:rPr lang="en-US" sz="1200" dirty="0" smtClean="0">
                <a:solidFill>
                  <a:schemeClr val="tx1"/>
                </a:solidFill>
                <a:latin typeface="+mn-lt"/>
              </a:rPr>
              <a:t>En esta unidad, usted aprenderá sobre los equipos de protección personal, o EPP, incluyendo:</a:t>
            </a:r>
          </a:p>
          <a:p>
            <a:pPr marL="171450" indent="-171450" eaLnBrk="1" hangingPunct="1">
              <a:spcBef>
                <a:spcPts val="578"/>
              </a:spcBef>
              <a:buSzPct val="65000"/>
              <a:buFont typeface="Arial" pitchFamily="34" charset="0"/>
              <a:buChar char="•"/>
              <a:defRPr/>
            </a:pPr>
            <a:r>
              <a:rPr lang="en-US" sz="1200" dirty="0" err="1" smtClean="0">
                <a:solidFill>
                  <a:schemeClr val="tx1"/>
                </a:solidFill>
                <a:latin typeface="+mn-lt"/>
              </a:rPr>
              <a:t>Ropa</a:t>
            </a:r>
            <a:r>
              <a:rPr lang="en-US" sz="1200" dirty="0" smtClean="0">
                <a:solidFill>
                  <a:schemeClr val="tx1"/>
                </a:solidFill>
                <a:latin typeface="+mn-lt"/>
              </a:rPr>
              <a:t> </a:t>
            </a:r>
            <a:r>
              <a:rPr lang="en-US" sz="1200" dirty="0" err="1" smtClean="0">
                <a:solidFill>
                  <a:schemeClr val="tx1"/>
                </a:solidFill>
                <a:latin typeface="+mn-lt"/>
              </a:rPr>
              <a:t>protectora</a:t>
            </a:r>
            <a:r>
              <a:rPr lang="en-US" sz="1200" dirty="0" smtClean="0">
                <a:solidFill>
                  <a:schemeClr val="tx1"/>
                </a:solidFill>
                <a:latin typeface="+mn-lt"/>
              </a:rPr>
              <a:t>,</a:t>
            </a:r>
          </a:p>
          <a:p>
            <a:pPr marL="171450" indent="-171450" eaLnBrk="1" hangingPunct="1">
              <a:spcBef>
                <a:spcPts val="578"/>
              </a:spcBef>
              <a:buSzPct val="65000"/>
              <a:buFont typeface="Arial" pitchFamily="34" charset="0"/>
              <a:buChar char="•"/>
              <a:defRPr/>
            </a:pPr>
            <a:r>
              <a:rPr lang="en-US" sz="1200" dirty="0" smtClean="0">
                <a:solidFill>
                  <a:schemeClr val="tx1"/>
                </a:solidFill>
                <a:latin typeface="+mn-lt"/>
              </a:rPr>
              <a:t>Protección de ojos y cara y</a:t>
            </a:r>
          </a:p>
          <a:p>
            <a:pPr marL="171450" indent="-171450" eaLnBrk="1" hangingPunct="1">
              <a:spcBef>
                <a:spcPts val="578"/>
              </a:spcBef>
              <a:buSzPct val="65000"/>
              <a:buFont typeface="Arial" pitchFamily="34" charset="0"/>
              <a:buChar char="•"/>
              <a:defRPr/>
            </a:pPr>
            <a:r>
              <a:rPr lang="en-US" sz="1200" dirty="0" smtClean="0">
                <a:solidFill>
                  <a:schemeClr val="tx1"/>
                </a:solidFill>
                <a:latin typeface="+mn-lt"/>
              </a:rPr>
              <a:t>Protección respiratoria.</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C89D9F-4C5D-49FC-9D86-7EFF11030A7A}" type="slidenum">
              <a:rPr lang="de-DE" smtClean="0">
                <a:latin typeface="Arial" charset="0"/>
                <a:cs typeface="Arial" charset="0"/>
              </a:rPr>
              <a:pPr/>
              <a:t>3</a:t>
            </a:fld>
            <a:endParaRPr lang="de-DE"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C9DDE78-A96C-40C1-844D-F457C0397701}" type="slidenum">
              <a:rPr lang="en-US" smtClean="0">
                <a:latin typeface="Arial" charset="0"/>
              </a:rPr>
              <a:pPr>
                <a:defRPr/>
              </a:pPr>
              <a:t>21</a:t>
            </a:fld>
            <a:endParaRPr lang="en-US" dirty="0" smtClean="0">
              <a:latin typeface="Arial"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a:xfrm>
            <a:off x="935038" y="4414838"/>
            <a:ext cx="5140325" cy="4183062"/>
          </a:xfrm>
          <a:ln/>
        </p:spPr>
        <p:txBody>
          <a:bodyPr/>
          <a:lstStyle/>
          <a:p>
            <a:pPr eaLnBrk="1" hangingPunct="1">
              <a:defRPr/>
            </a:pPr>
            <a:r>
              <a:rPr lang="en-US" sz="1200" dirty="0" smtClean="0">
                <a:solidFill>
                  <a:schemeClr val="tx1"/>
                </a:solidFill>
                <a:latin typeface="+mn-lt"/>
              </a:rPr>
              <a:t>Narración:</a:t>
            </a:r>
          </a:p>
          <a:p>
            <a:pPr eaLnBrk="1" hangingPunct="1">
              <a:defRPr/>
            </a:pPr>
            <a:r>
              <a:rPr lang="en-US" sz="1200" dirty="0" smtClean="0">
                <a:solidFill>
                  <a:schemeClr val="tx1"/>
                </a:solidFill>
                <a:latin typeface="+mn-lt"/>
              </a:rPr>
              <a:t>Los cartuchos APR y PAPR se cambian para prevenir la penetración de químicos.</a:t>
            </a:r>
            <a:r>
              <a:rPr lang="en-US" sz="1200" baseline="0" dirty="0" smtClean="0">
                <a:solidFill>
                  <a:schemeClr val="tx1"/>
                </a:solidFill>
                <a:latin typeface="+mn-lt"/>
              </a:rPr>
              <a:t> </a:t>
            </a:r>
            <a:r>
              <a:rPr lang="en-US" sz="1200" dirty="0" smtClean="0">
                <a:solidFill>
                  <a:schemeClr val="tx1"/>
                </a:solidFill>
                <a:latin typeface="+mn-lt"/>
              </a:rPr>
              <a:t>La penetración de químicos significa que está expuesto a un químico aún cuando está usando un respirador y está bien ajustado.  Esto puede ocurrir cuando se haya saturado y ya no puede remover los químicos.</a:t>
            </a:r>
          </a:p>
          <a:p>
            <a:pPr eaLnBrk="1" hangingPunct="1">
              <a:defRPr/>
            </a:pPr>
            <a:r>
              <a:rPr lang="en-US" sz="1200" dirty="0" smtClean="0">
                <a:solidFill>
                  <a:schemeClr val="tx1"/>
                </a:solidFill>
                <a:latin typeface="+mn-lt"/>
              </a:rPr>
              <a:t>Se deben reemplazar los cartuchos de acuerdo con el cronograma de intercambio de cartuchos del </a:t>
            </a:r>
            <a:r>
              <a:rPr lang="en-US" sz="1200" dirty="0" err="1" smtClean="0">
                <a:solidFill>
                  <a:schemeClr val="tx1"/>
                </a:solidFill>
                <a:latin typeface="+mn-lt"/>
              </a:rPr>
              <a:t>respirador</a:t>
            </a:r>
            <a:r>
              <a:rPr lang="en-US" sz="1200" dirty="0" smtClean="0">
                <a:solidFill>
                  <a:schemeClr val="tx1"/>
                </a:solidFill>
                <a:latin typeface="+mn-lt"/>
              </a:rPr>
              <a:t>. OSHA </a:t>
            </a:r>
            <a:r>
              <a:rPr lang="en-US" sz="1200" dirty="0" err="1" smtClean="0">
                <a:solidFill>
                  <a:schemeClr val="tx1"/>
                </a:solidFill>
                <a:latin typeface="+mn-lt"/>
              </a:rPr>
              <a:t>exige</a:t>
            </a:r>
            <a:r>
              <a:rPr lang="en-US" sz="1200" baseline="0" dirty="0" smtClean="0">
                <a:solidFill>
                  <a:schemeClr val="tx1"/>
                </a:solidFill>
                <a:latin typeface="+mn-lt"/>
              </a:rPr>
              <a:t> </a:t>
            </a:r>
            <a:r>
              <a:rPr lang="en-US" sz="1200" baseline="0" dirty="0" err="1" smtClean="0">
                <a:solidFill>
                  <a:schemeClr val="tx1"/>
                </a:solidFill>
                <a:latin typeface="+mn-lt"/>
              </a:rPr>
              <a:t>que</a:t>
            </a:r>
            <a:r>
              <a:rPr lang="en-US" sz="1200" baseline="0" dirty="0" smtClean="0">
                <a:solidFill>
                  <a:schemeClr val="tx1"/>
                </a:solidFill>
                <a:latin typeface="+mn-lt"/>
              </a:rPr>
              <a:t> l</a:t>
            </a:r>
            <a:r>
              <a:rPr lang="en-US" sz="1200" dirty="0" smtClean="0">
                <a:solidFill>
                  <a:schemeClr val="tx1"/>
                </a:solidFill>
                <a:latin typeface="+mn-lt"/>
              </a:rPr>
              <a:t>os </a:t>
            </a:r>
            <a:r>
              <a:rPr lang="en-US" sz="1200" dirty="0" err="1" smtClean="0">
                <a:solidFill>
                  <a:schemeClr val="tx1"/>
                </a:solidFill>
                <a:latin typeface="+mn-lt"/>
              </a:rPr>
              <a:t>empleadores</a:t>
            </a:r>
            <a:r>
              <a:rPr lang="en-US" sz="1200" dirty="0" smtClean="0">
                <a:solidFill>
                  <a:schemeClr val="tx1"/>
                </a:solidFill>
                <a:latin typeface="+mn-lt"/>
              </a:rPr>
              <a:t> </a:t>
            </a:r>
            <a:r>
              <a:rPr lang="en-US" sz="1200" dirty="0" err="1" smtClean="0">
                <a:solidFill>
                  <a:schemeClr val="tx1"/>
                </a:solidFill>
                <a:latin typeface="+mn-lt"/>
              </a:rPr>
              <a:t>tengan</a:t>
            </a:r>
            <a:r>
              <a:rPr lang="en-US" sz="1200" dirty="0" smtClean="0">
                <a:solidFill>
                  <a:schemeClr val="tx1"/>
                </a:solidFill>
                <a:latin typeface="+mn-lt"/>
              </a:rPr>
              <a:t> un cronograma de cambio de cartuchos.</a:t>
            </a:r>
            <a:r>
              <a:rPr lang="en-US" sz="1200" baseline="0" dirty="0" smtClean="0">
                <a:solidFill>
                  <a:schemeClr val="tx1"/>
                </a:solidFill>
                <a:latin typeface="+mn-lt"/>
              </a:rPr>
              <a:t> </a:t>
            </a:r>
            <a:r>
              <a:rPr lang="en-US" sz="1200" dirty="0" smtClean="0">
                <a:solidFill>
                  <a:schemeClr val="tx1"/>
                </a:solidFill>
                <a:latin typeface="+mn-lt"/>
              </a:rPr>
              <a:t>La frecuencia del cambio de cartucho depende de la concentración</a:t>
            </a:r>
            <a:r>
              <a:rPr lang="en-US" sz="1200" baseline="0" dirty="0" smtClean="0">
                <a:solidFill>
                  <a:schemeClr val="tx1"/>
                </a:solidFill>
                <a:latin typeface="+mn-lt"/>
              </a:rPr>
              <a:t> del </a:t>
            </a:r>
            <a:r>
              <a:rPr lang="en-US" sz="1200" dirty="0" smtClean="0">
                <a:solidFill>
                  <a:schemeClr val="tx1"/>
                </a:solidFill>
                <a:latin typeface="+mn-lt"/>
              </a:rPr>
              <a:t>químico en el aire</a:t>
            </a:r>
            <a:r>
              <a:rPr lang="en-US" sz="1200" baseline="0" dirty="0" smtClean="0">
                <a:solidFill>
                  <a:schemeClr val="tx1"/>
                </a:solidFill>
                <a:latin typeface="+mn-lt"/>
              </a:rPr>
              <a:t> y </a:t>
            </a:r>
            <a:r>
              <a:rPr lang="en-US" sz="1200" dirty="0" smtClean="0">
                <a:solidFill>
                  <a:schemeClr val="tx1"/>
                </a:solidFill>
                <a:latin typeface="+mn-lt"/>
              </a:rPr>
              <a:t>la cantidad de tiempo en el área de trabajo, </a:t>
            </a:r>
            <a:r>
              <a:rPr lang="en-US" sz="1200" baseline="0" dirty="0" smtClean="0">
                <a:solidFill>
                  <a:schemeClr val="tx1"/>
                </a:solidFill>
                <a:latin typeface="+mn-lt"/>
              </a:rPr>
              <a:t>entre otros factores.  </a:t>
            </a:r>
            <a:r>
              <a:rPr lang="en-US" sz="1200" dirty="0" smtClean="0">
                <a:solidFill>
                  <a:schemeClr val="tx1"/>
                </a:solidFill>
                <a:latin typeface="+mn-lt"/>
              </a:rPr>
              <a:t>Consulte</a:t>
            </a:r>
            <a:r>
              <a:rPr lang="en-US" sz="1200" baseline="0" dirty="0" smtClean="0">
                <a:solidFill>
                  <a:schemeClr val="tx1"/>
                </a:solidFill>
                <a:latin typeface="+mn-lt"/>
              </a:rPr>
              <a:t> con el fabricante del respirador para obtener asesoramiento. </a:t>
            </a:r>
            <a:endParaRPr lang="en-US" sz="1200" dirty="0" smtClean="0">
              <a:solidFill>
                <a:schemeClr val="tx1"/>
              </a:solidFill>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sz="1200" dirty="0" smtClean="0">
                <a:solidFill>
                  <a:schemeClr val="tx1"/>
                </a:solidFill>
                <a:latin typeface="+mn-lt"/>
              </a:rPr>
              <a:t>Narración:</a:t>
            </a:r>
          </a:p>
          <a:p>
            <a:pPr>
              <a:defRPr/>
            </a:pPr>
            <a:r>
              <a:rPr lang="en-US" sz="1200" dirty="0" smtClean="0">
                <a:solidFill>
                  <a:schemeClr val="tx1"/>
                </a:solidFill>
                <a:latin typeface="+mn-lt"/>
              </a:rPr>
              <a:t>Como se mencionó</a:t>
            </a:r>
            <a:r>
              <a:rPr lang="en-US" sz="1200" baseline="0" dirty="0" smtClean="0">
                <a:solidFill>
                  <a:schemeClr val="tx1"/>
                </a:solidFill>
                <a:latin typeface="+mn-lt"/>
              </a:rPr>
              <a:t> anteriormente, los </a:t>
            </a:r>
            <a:r>
              <a:rPr lang="en-US" sz="1200" dirty="0" smtClean="0">
                <a:solidFill>
                  <a:schemeClr val="tx1"/>
                </a:solidFill>
                <a:latin typeface="+mn-lt"/>
              </a:rPr>
              <a:t>respiradores podrían ser ajustados</a:t>
            </a:r>
            <a:r>
              <a:rPr lang="en-US" sz="1200" baseline="0" dirty="0" smtClean="0">
                <a:solidFill>
                  <a:schemeClr val="tx1"/>
                </a:solidFill>
                <a:latin typeface="+mn-lt"/>
              </a:rPr>
              <a:t> u </a:t>
            </a:r>
            <a:r>
              <a:rPr lang="en-US" sz="1200" dirty="0" smtClean="0">
                <a:solidFill>
                  <a:schemeClr val="tx1"/>
                </a:solidFill>
                <a:latin typeface="+mn-lt"/>
              </a:rPr>
              <a:t>holgados. Los APR </a:t>
            </a:r>
            <a:r>
              <a:rPr lang="en-US" sz="1200" baseline="0" dirty="0" smtClean="0">
                <a:solidFill>
                  <a:schemeClr val="tx1"/>
                </a:solidFill>
                <a:latin typeface="+mn-lt"/>
              </a:rPr>
              <a:t>ajustados se pueden usar para las aplicaciones de SPF de baja presión. </a:t>
            </a:r>
            <a:r>
              <a:rPr lang="en-US" sz="1200" kern="1200" dirty="0" smtClean="0">
                <a:solidFill>
                  <a:schemeClr val="tx1"/>
                </a:solidFill>
                <a:latin typeface="+mn-lt"/>
                <a:ea typeface="+mn-ea"/>
                <a:cs typeface="Arial" pitchFamily="34" charset="0"/>
              </a:rPr>
              <a:t>Como con todos los respiradores, se requiere una evaluación médica antes de usar un respirador </a:t>
            </a:r>
            <a:r>
              <a:rPr lang="en-US" sz="1200" kern="1200" baseline="0" dirty="0" smtClean="0">
                <a:solidFill>
                  <a:schemeClr val="tx1"/>
                </a:solidFill>
                <a:latin typeface="+mn-lt"/>
                <a:ea typeface="+mn-ea"/>
                <a:cs typeface="Arial" pitchFamily="34" charset="0"/>
              </a:rPr>
              <a:t>ajustado o un respirador </a:t>
            </a:r>
            <a:r>
              <a:rPr lang="en-US" sz="1200" kern="1200" dirty="0" smtClean="0">
                <a:solidFill>
                  <a:schemeClr val="tx1"/>
                </a:solidFill>
                <a:latin typeface="+mn-lt"/>
                <a:ea typeface="+mn-ea"/>
                <a:cs typeface="Arial" pitchFamily="34" charset="0"/>
              </a:rPr>
              <a:t>holgado encapuchado.</a:t>
            </a:r>
            <a:r>
              <a:rPr lang="en-US" sz="1200" kern="1200" baseline="0" dirty="0" smtClean="0">
                <a:solidFill>
                  <a:schemeClr val="tx1"/>
                </a:solidFill>
                <a:latin typeface="+mn-lt"/>
                <a:ea typeface="+mn-ea"/>
                <a:cs typeface="Arial" pitchFamily="34" charset="0"/>
              </a:rPr>
              <a:t> </a:t>
            </a:r>
            <a:r>
              <a:rPr lang="en-US" sz="1200" dirty="0" smtClean="0">
                <a:solidFill>
                  <a:schemeClr val="tx1"/>
                </a:solidFill>
                <a:latin typeface="+mn-lt"/>
              </a:rPr>
              <a:t>Los respiradores holgados o encapuchados están disponibles con PAPR y SAR.  </a:t>
            </a:r>
          </a:p>
          <a:p>
            <a:pPr>
              <a:defRPr/>
            </a:pPr>
            <a:r>
              <a:rPr lang="en-US" sz="1200" dirty="0" smtClean="0">
                <a:solidFill>
                  <a:schemeClr val="tx1"/>
                </a:solidFill>
                <a:latin typeface="+mn-lt"/>
              </a:rPr>
              <a:t>Sin embargo, OSHA no requiere una prueba anual de ajuste con el respirador holgado encapuchado.</a:t>
            </a:r>
            <a:r>
              <a:rPr lang="en-US" sz="1200" baseline="0" dirty="0" smtClean="0">
                <a:solidFill>
                  <a:schemeClr val="tx1"/>
                </a:solidFill>
                <a:latin typeface="+mn-lt"/>
              </a:rPr>
              <a:t> </a:t>
            </a:r>
            <a:r>
              <a:rPr lang="en-US" sz="1200" kern="1200" dirty="0" smtClean="0">
                <a:solidFill>
                  <a:schemeClr val="tx1"/>
                </a:solidFill>
                <a:latin typeface="+mn-lt"/>
                <a:ea typeface="+mn-ea"/>
                <a:cs typeface="Arial" pitchFamily="34" charset="0"/>
              </a:rPr>
              <a:t>No se permite</a:t>
            </a:r>
            <a:r>
              <a:rPr lang="en-US" sz="1200" kern="1200" baseline="0" dirty="0" smtClean="0">
                <a:solidFill>
                  <a:schemeClr val="tx1"/>
                </a:solidFill>
                <a:latin typeface="+mn-lt"/>
                <a:ea typeface="+mn-ea"/>
                <a:cs typeface="Arial" pitchFamily="34" charset="0"/>
              </a:rPr>
              <a:t> el vello facial en las partes de la cara que entran en contacto con el sello cuando se usa un respirador ajustado</a:t>
            </a:r>
            <a:r>
              <a:rPr lang="en-US" sz="1200" kern="1200" dirty="0" smtClean="0">
                <a:solidFill>
                  <a:schemeClr val="tx1"/>
                </a:solidFill>
                <a:latin typeface="+mn-lt"/>
                <a:ea typeface="+mn-ea"/>
                <a:cs typeface="Arial" pitchFamily="34" charset="0"/>
              </a:rPr>
              <a:t>.</a:t>
            </a:r>
            <a:r>
              <a:rPr lang="en-US" sz="1200" kern="1200" baseline="0" dirty="0" smtClean="0">
                <a:solidFill>
                  <a:schemeClr val="tx1"/>
                </a:solidFill>
                <a:latin typeface="+mn-lt"/>
                <a:ea typeface="+mn-ea"/>
                <a:cs typeface="Arial" pitchFamily="34" charset="0"/>
              </a:rPr>
              <a:t> </a:t>
            </a:r>
            <a:r>
              <a:rPr lang="en-US" sz="1200" dirty="0" smtClean="0">
                <a:solidFill>
                  <a:schemeClr val="tx1"/>
                </a:solidFill>
                <a:latin typeface="+mn-lt"/>
              </a:rPr>
              <a:t>No hay limitaciones de vello facial con los respiradores holgados encapuchados.</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C98B7CF-508D-4BCC-BC9C-157E4E09BEC0}" type="slidenum">
              <a:rPr lang="en-US" smtClean="0">
                <a:latin typeface="Arial" charset="0"/>
              </a:rPr>
              <a:pPr>
                <a:defRPr/>
              </a:pPr>
              <a:t>22</a:t>
            </a:fld>
            <a:endParaRPr lang="en-US"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cs typeface="Arial" charset="0"/>
              </a:rPr>
              <a:t>Narración:</a:t>
            </a:r>
          </a:p>
          <a:p>
            <a:r>
              <a:rPr lang="en-US" dirty="0" smtClean="0">
                <a:latin typeface="Arial" charset="0"/>
                <a:cs typeface="Arial" charset="0"/>
              </a:rPr>
              <a:t>Debido a que usar un respirador puede ser demandante físicamente, OSHA </a:t>
            </a:r>
            <a:r>
              <a:rPr lang="en-US" dirty="0" err="1" smtClean="0">
                <a:latin typeface="Arial" charset="0"/>
                <a:cs typeface="Arial" charset="0"/>
              </a:rPr>
              <a:t>exige</a:t>
            </a:r>
            <a:r>
              <a:rPr lang="en-US" dirty="0" smtClean="0">
                <a:latin typeface="Arial" charset="0"/>
                <a:cs typeface="Arial" charset="0"/>
              </a:rPr>
              <a:t> </a:t>
            </a:r>
            <a:r>
              <a:rPr lang="en-US" dirty="0" err="1" smtClean="0">
                <a:latin typeface="Arial" charset="0"/>
                <a:cs typeface="Arial" charset="0"/>
              </a:rPr>
              <a:t>que</a:t>
            </a:r>
            <a:r>
              <a:rPr lang="en-US" dirty="0" smtClean="0">
                <a:latin typeface="Arial" charset="0"/>
                <a:cs typeface="Arial" charset="0"/>
              </a:rPr>
              <a:t> los </a:t>
            </a:r>
            <a:r>
              <a:rPr lang="en-US" dirty="0" err="1" smtClean="0">
                <a:latin typeface="Arial" charset="0"/>
                <a:cs typeface="Arial" charset="0"/>
              </a:rPr>
              <a:t>empleadores</a:t>
            </a:r>
            <a:r>
              <a:rPr lang="en-US" dirty="0" smtClean="0">
                <a:latin typeface="Arial" charset="0"/>
                <a:cs typeface="Arial" charset="0"/>
              </a:rPr>
              <a:t> </a:t>
            </a:r>
            <a:r>
              <a:rPr lang="en-US" dirty="0" err="1" smtClean="0">
                <a:latin typeface="Arial" charset="0"/>
                <a:cs typeface="Arial" charset="0"/>
              </a:rPr>
              <a:t>provean</a:t>
            </a:r>
            <a:r>
              <a:rPr lang="en-US" dirty="0" smtClean="0">
                <a:latin typeface="Arial" charset="0"/>
                <a:cs typeface="Arial" charset="0"/>
              </a:rPr>
              <a:t> </a:t>
            </a:r>
            <a:r>
              <a:rPr lang="en-US" dirty="0" err="1" smtClean="0">
                <a:latin typeface="Arial" charset="0"/>
                <a:cs typeface="Arial" charset="0"/>
              </a:rPr>
              <a:t>evaluaciones</a:t>
            </a:r>
            <a:r>
              <a:rPr lang="en-US" baseline="0" dirty="0" smtClean="0">
                <a:latin typeface="Arial" charset="0"/>
                <a:cs typeface="Arial" charset="0"/>
              </a:rPr>
              <a:t> médicas </a:t>
            </a:r>
            <a:r>
              <a:rPr lang="en-US" dirty="0" err="1" smtClean="0">
                <a:latin typeface="Arial" charset="0"/>
                <a:cs typeface="Arial" charset="0"/>
              </a:rPr>
              <a:t>para</a:t>
            </a:r>
            <a:r>
              <a:rPr lang="en-US" dirty="0" smtClean="0">
                <a:latin typeface="Arial" charset="0"/>
                <a:cs typeface="Arial" charset="0"/>
              </a:rPr>
              <a:t> </a:t>
            </a:r>
            <a:r>
              <a:rPr lang="en-US" dirty="0" err="1" smtClean="0">
                <a:latin typeface="Arial" charset="0"/>
                <a:cs typeface="Arial" charset="0"/>
              </a:rPr>
              <a:t>medir</a:t>
            </a:r>
            <a:r>
              <a:rPr lang="en-US" dirty="0" smtClean="0">
                <a:latin typeface="Arial" charset="0"/>
                <a:cs typeface="Arial" charset="0"/>
              </a:rPr>
              <a:t> la </a:t>
            </a:r>
            <a:r>
              <a:rPr lang="en-US" baseline="0" dirty="0" smtClean="0">
                <a:latin typeface="Arial" charset="0"/>
                <a:cs typeface="Arial" charset="0"/>
              </a:rPr>
              <a:t>capacidad de los </a:t>
            </a:r>
            <a:r>
              <a:rPr lang="en-US" dirty="0" smtClean="0">
                <a:latin typeface="Arial" charset="0"/>
                <a:cs typeface="Arial" charset="0"/>
              </a:rPr>
              <a:t>empleados de usar un respirador. Se requiere que se complete la evaluación antes de realizar la prueba de ajuste o de usar un respirador en el lugar de trabajo.  Esta evaluación típicamente incluye un cuestionario y a veces se requiere un examen físico para una evaluación más detallada.</a:t>
            </a:r>
            <a:r>
              <a:rPr lang="en-US" baseline="0" dirty="0" smtClean="0">
                <a:latin typeface="Arial" charset="0"/>
                <a:cs typeface="Arial" charset="0"/>
              </a:rPr>
              <a:t> </a:t>
            </a:r>
            <a:r>
              <a:rPr lang="en-US" dirty="0" smtClean="0">
                <a:latin typeface="Arial" charset="0"/>
                <a:cs typeface="Arial" charset="0"/>
              </a:rPr>
              <a:t>Hable con su </a:t>
            </a:r>
            <a:r>
              <a:rPr lang="en-US" dirty="0" err="1" smtClean="0">
                <a:latin typeface="Arial" charset="0"/>
                <a:cs typeface="Arial" charset="0"/>
              </a:rPr>
              <a:t>empleador</a:t>
            </a:r>
            <a:r>
              <a:rPr lang="en-US" dirty="0" smtClean="0">
                <a:latin typeface="Arial" charset="0"/>
                <a:cs typeface="Arial" charset="0"/>
              </a:rPr>
              <a:t> </a:t>
            </a:r>
            <a:r>
              <a:rPr lang="en-US" dirty="0" err="1" smtClean="0">
                <a:latin typeface="Arial" charset="0"/>
                <a:cs typeface="Arial" charset="0"/>
              </a:rPr>
              <a:t>sobre</a:t>
            </a:r>
            <a:r>
              <a:rPr lang="en-US" dirty="0" smtClean="0">
                <a:latin typeface="Arial" charset="0"/>
                <a:cs typeface="Arial" charset="0"/>
              </a:rPr>
              <a:t> </a:t>
            </a:r>
            <a:r>
              <a:rPr lang="en-US" dirty="0" err="1" smtClean="0">
                <a:latin typeface="Arial" charset="0"/>
                <a:cs typeface="Arial" charset="0"/>
              </a:rPr>
              <a:t>cómo</a:t>
            </a:r>
            <a:r>
              <a:rPr lang="en-US" baseline="0" dirty="0" smtClean="0">
                <a:latin typeface="Arial" charset="0"/>
                <a:cs typeface="Arial" charset="0"/>
              </a:rPr>
              <a:t> </a:t>
            </a:r>
            <a:r>
              <a:rPr lang="en-US" baseline="0" dirty="0" err="1" smtClean="0">
                <a:latin typeface="Arial" charset="0"/>
                <a:cs typeface="Arial" charset="0"/>
              </a:rPr>
              <a:t>realizar</a:t>
            </a:r>
            <a:r>
              <a:rPr lang="en-US" baseline="0" dirty="0" smtClean="0">
                <a:latin typeface="Arial" charset="0"/>
                <a:cs typeface="Arial" charset="0"/>
              </a:rPr>
              <a:t> la </a:t>
            </a:r>
            <a:r>
              <a:rPr lang="en-US" baseline="0" dirty="0" err="1" smtClean="0">
                <a:latin typeface="Arial" charset="0"/>
                <a:cs typeface="Arial" charset="0"/>
              </a:rPr>
              <a:t>evaluación</a:t>
            </a:r>
            <a:r>
              <a:rPr lang="en-US" baseline="0" dirty="0" smtClean="0">
                <a:latin typeface="Arial" charset="0"/>
                <a:cs typeface="Arial" charset="0"/>
              </a:rPr>
              <a:t>.</a:t>
            </a:r>
            <a:endParaRPr lang="en-US" dirty="0" smtClean="0">
              <a:latin typeface="Arial" charset="0"/>
              <a:cs typeface="Arial" charset="0"/>
            </a:endParaRP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D1C9D6F-D2D6-4C06-A72A-285E2376291F}" type="slidenum">
              <a:rPr lang="en-US" smtClean="0">
                <a:latin typeface="Arial" charset="0"/>
              </a:rPr>
              <a:pPr>
                <a:defRPr/>
              </a:pPr>
              <a:t>23</a:t>
            </a:fld>
            <a:endParaRPr 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a:ln/>
        </p:spPr>
        <p:txBody>
          <a:bodyPr/>
          <a:lstStyle/>
          <a:p>
            <a:pPr eaLnBrk="1" hangingPunct="1">
              <a:spcAft>
                <a:spcPts val="1200"/>
              </a:spcAft>
              <a:buFont typeface="Arial" pitchFamily="34" charset="0"/>
              <a:buNone/>
              <a:defRPr/>
            </a:pPr>
            <a:r>
              <a:rPr lang="en-US" sz="1200" dirty="0" smtClean="0">
                <a:solidFill>
                  <a:schemeClr val="tx1"/>
                </a:solidFill>
                <a:latin typeface="+mn-lt"/>
              </a:rPr>
              <a:t>Narración:</a:t>
            </a:r>
          </a:p>
          <a:p>
            <a:pPr eaLnBrk="1" hangingPunct="1">
              <a:spcAft>
                <a:spcPts val="1200"/>
              </a:spcAft>
              <a:buFont typeface="Arial" pitchFamily="34" charset="0"/>
              <a:buNone/>
              <a:defRPr/>
            </a:pPr>
            <a:r>
              <a:rPr lang="en-US" sz="1200" dirty="0" smtClean="0">
                <a:solidFill>
                  <a:schemeClr val="tx1"/>
                </a:solidFill>
                <a:latin typeface="+mn-lt"/>
              </a:rPr>
              <a:t>OSHA </a:t>
            </a:r>
            <a:r>
              <a:rPr lang="en-US" sz="1200" dirty="0" err="1" smtClean="0">
                <a:solidFill>
                  <a:schemeClr val="tx1"/>
                </a:solidFill>
                <a:latin typeface="+mn-lt"/>
              </a:rPr>
              <a:t>exige</a:t>
            </a:r>
            <a:r>
              <a:rPr lang="en-US" sz="1200" dirty="0" smtClean="0">
                <a:solidFill>
                  <a:schemeClr val="tx1"/>
                </a:solidFill>
                <a:latin typeface="+mn-lt"/>
              </a:rPr>
              <a:t> </a:t>
            </a:r>
            <a:r>
              <a:rPr lang="en-US" sz="1200" dirty="0" err="1" smtClean="0">
                <a:solidFill>
                  <a:schemeClr val="tx1"/>
                </a:solidFill>
                <a:latin typeface="+mn-lt"/>
              </a:rPr>
              <a:t>que</a:t>
            </a:r>
            <a:r>
              <a:rPr lang="en-US" sz="1200" dirty="0" smtClean="0">
                <a:solidFill>
                  <a:schemeClr val="tx1"/>
                </a:solidFill>
                <a:latin typeface="+mn-lt"/>
              </a:rPr>
              <a:t> se realice una prueba de ajuste con una máscara de la misma marca, modelo y tamaño del respirador que se usará en el trabajo.</a:t>
            </a:r>
            <a:endParaRPr lang="en-US" sz="1200" b="1" baseline="30000" dirty="0" smtClean="0">
              <a:solidFill>
                <a:schemeClr val="tx1"/>
              </a:solidFill>
              <a:latin typeface="+mn-lt"/>
            </a:endParaRPr>
          </a:p>
          <a:p>
            <a:pPr eaLnBrk="1" hangingPunct="1">
              <a:spcAft>
                <a:spcPts val="1200"/>
              </a:spcAft>
              <a:buFont typeface="Arial" pitchFamily="34" charset="0"/>
              <a:buNone/>
              <a:defRPr/>
            </a:pPr>
            <a:r>
              <a:rPr lang="en-US" sz="1200" dirty="0" smtClean="0">
                <a:solidFill>
                  <a:schemeClr val="tx1"/>
                </a:solidFill>
                <a:latin typeface="+mn-lt"/>
              </a:rPr>
              <a:t>Recuerde que no se permite</a:t>
            </a:r>
            <a:r>
              <a:rPr lang="en-US" sz="1200" baseline="0" dirty="0" smtClean="0">
                <a:solidFill>
                  <a:schemeClr val="tx1"/>
                </a:solidFill>
                <a:latin typeface="+mn-lt"/>
              </a:rPr>
              <a:t> el vello facial en las partes de la cara que entran en contacto con el sello mientras se usa un respirador ajustado</a:t>
            </a:r>
            <a:r>
              <a:rPr lang="en-US" sz="1200" dirty="0" smtClean="0">
                <a:solidFill>
                  <a:schemeClr val="tx1"/>
                </a:solidFill>
                <a:latin typeface="+mn-lt"/>
              </a:rPr>
              <a:t>.</a:t>
            </a:r>
          </a:p>
          <a:p>
            <a:pPr eaLnBrk="1" hangingPunct="1">
              <a:spcAft>
                <a:spcPts val="1200"/>
              </a:spcAft>
              <a:buFont typeface="Arial" pitchFamily="34" charset="0"/>
              <a:buNone/>
              <a:defRPr/>
            </a:pPr>
            <a:r>
              <a:rPr lang="en-US" sz="1200" dirty="0" smtClean="0">
                <a:solidFill>
                  <a:schemeClr val="tx1"/>
                </a:solidFill>
                <a:latin typeface="+mn-lt"/>
              </a:rPr>
              <a:t>OSHA </a:t>
            </a:r>
            <a:r>
              <a:rPr lang="en-US" sz="1200" dirty="0" err="1" smtClean="0">
                <a:solidFill>
                  <a:schemeClr val="tx1"/>
                </a:solidFill>
                <a:latin typeface="+mn-lt"/>
              </a:rPr>
              <a:t>exige</a:t>
            </a:r>
            <a:r>
              <a:rPr lang="en-US" sz="1200" dirty="0" smtClean="0">
                <a:solidFill>
                  <a:schemeClr val="tx1"/>
                </a:solidFill>
                <a:latin typeface="+mn-lt"/>
              </a:rPr>
              <a:t> </a:t>
            </a:r>
            <a:r>
              <a:rPr lang="en-US" sz="1200" dirty="0" err="1" smtClean="0">
                <a:solidFill>
                  <a:schemeClr val="tx1"/>
                </a:solidFill>
                <a:latin typeface="+mn-lt"/>
              </a:rPr>
              <a:t>que</a:t>
            </a:r>
            <a:r>
              <a:rPr lang="en-US" sz="1200" dirty="0" smtClean="0">
                <a:solidFill>
                  <a:schemeClr val="tx1"/>
                </a:solidFill>
                <a:latin typeface="+mn-lt"/>
              </a:rPr>
              <a:t> la prueba de ajuste se complete antes de la </a:t>
            </a:r>
            <a:r>
              <a:rPr lang="en-US" sz="1200" dirty="0" err="1" smtClean="0">
                <a:solidFill>
                  <a:schemeClr val="tx1"/>
                </a:solidFill>
                <a:latin typeface="+mn-lt"/>
              </a:rPr>
              <a:t>entrega</a:t>
            </a:r>
            <a:r>
              <a:rPr lang="en-US" sz="1200" dirty="0" smtClean="0">
                <a:solidFill>
                  <a:schemeClr val="tx1"/>
                </a:solidFill>
                <a:latin typeface="+mn-lt"/>
              </a:rPr>
              <a:t> </a:t>
            </a:r>
            <a:r>
              <a:rPr lang="en-US" sz="1200" dirty="0" err="1" smtClean="0">
                <a:solidFill>
                  <a:schemeClr val="tx1"/>
                </a:solidFill>
                <a:latin typeface="+mn-lt"/>
              </a:rPr>
              <a:t>y</a:t>
            </a:r>
            <a:r>
              <a:rPr lang="en-US" sz="1200" dirty="0" smtClean="0">
                <a:solidFill>
                  <a:schemeClr val="tx1"/>
                </a:solidFill>
                <a:latin typeface="+mn-lt"/>
              </a:rPr>
              <a:t> anualmente para determinar si se puede lograr un sello entre la cara del usuario y la máscara facial del respirador.</a:t>
            </a: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99CAF6-D06A-4190-9FAF-F28D289783C9}" type="slidenum">
              <a:rPr lang="en-US" smtClean="0">
                <a:latin typeface="Arial" charset="0"/>
              </a:rPr>
              <a:pPr>
                <a:defRPr/>
              </a:pPr>
              <a:t>24</a:t>
            </a:fld>
            <a:endParaRPr lang="en-US"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a:ln/>
        </p:spPr>
        <p:txBody>
          <a:bodyPr/>
          <a:lstStyle/>
          <a:p>
            <a:pPr eaLnBrk="1" hangingPunct="1">
              <a:buFont typeface="Arial" pitchFamily="34" charset="0"/>
              <a:buNone/>
              <a:defRPr/>
            </a:pPr>
            <a:r>
              <a:rPr lang="en-US" sz="1200" dirty="0" smtClean="0">
                <a:solidFill>
                  <a:schemeClr val="tx1"/>
                </a:solidFill>
                <a:latin typeface="+mn-lt"/>
              </a:rPr>
              <a:t>Narración:</a:t>
            </a:r>
          </a:p>
          <a:p>
            <a:pPr eaLnBrk="1" hangingPunct="1">
              <a:buFont typeface="Arial" pitchFamily="34" charset="0"/>
              <a:buNone/>
              <a:defRPr/>
            </a:pPr>
            <a:r>
              <a:rPr lang="en-US" sz="1200" dirty="0" smtClean="0">
                <a:solidFill>
                  <a:schemeClr val="tx1"/>
                </a:solidFill>
                <a:latin typeface="+mn-lt"/>
              </a:rPr>
              <a:t>Generalmente se realiza una verificación de sello del usuario cuando se usa una respirador con máscara facial </a:t>
            </a:r>
            <a:r>
              <a:rPr lang="en-US" sz="1200" dirty="0" err="1" smtClean="0">
                <a:solidFill>
                  <a:schemeClr val="tx1"/>
                </a:solidFill>
                <a:latin typeface="+mn-lt"/>
              </a:rPr>
              <a:t>ajustada</a:t>
            </a:r>
            <a:r>
              <a:rPr lang="en-US" sz="1200" dirty="0" smtClean="0">
                <a:solidFill>
                  <a:schemeClr val="tx1"/>
                </a:solidFill>
                <a:latin typeface="+mn-lt"/>
              </a:rPr>
              <a:t>, cada vez que se usa el respirador y previo a ingresar al área de trabajo. Es importante notar que aún con una prueba de ajuste aceptable, es importante completar una verificación de sello del usuario, tanto con presión positiva como </a:t>
            </a:r>
            <a:r>
              <a:rPr lang="en-US" sz="1200" baseline="0" dirty="0" smtClean="0">
                <a:solidFill>
                  <a:schemeClr val="tx1"/>
                </a:solidFill>
                <a:latin typeface="+mn-lt"/>
              </a:rPr>
              <a:t>negativa,</a:t>
            </a:r>
            <a:r>
              <a:rPr lang="en-US" sz="1200" dirty="0" smtClean="0">
                <a:solidFill>
                  <a:schemeClr val="tx1"/>
                </a:solidFill>
                <a:latin typeface="+mn-lt"/>
              </a:rPr>
              <a:t> cada vez que usa la máscara.</a:t>
            </a:r>
            <a:r>
              <a:rPr lang="en-US" sz="1200" baseline="0" dirty="0" smtClean="0">
                <a:solidFill>
                  <a:schemeClr val="tx1"/>
                </a:solidFill>
                <a:latin typeface="+mn-lt"/>
              </a:rPr>
              <a:t> </a:t>
            </a:r>
            <a:r>
              <a:rPr lang="en-US" sz="1200" u="sng" dirty="0" smtClean="0">
                <a:solidFill>
                  <a:schemeClr val="tx1"/>
                </a:solidFill>
                <a:latin typeface="+mn-lt"/>
              </a:rPr>
              <a:t>Siga las </a:t>
            </a:r>
            <a:r>
              <a:rPr lang="en-US" sz="1200" u="sng" baseline="0" dirty="0" smtClean="0">
                <a:solidFill>
                  <a:schemeClr val="tx1"/>
                </a:solidFill>
                <a:latin typeface="+mn-lt"/>
              </a:rPr>
              <a:t>instrucciones del </a:t>
            </a:r>
            <a:r>
              <a:rPr lang="en-US" sz="1200" u="sng" dirty="0" smtClean="0">
                <a:solidFill>
                  <a:schemeClr val="tx1"/>
                </a:solidFill>
                <a:latin typeface="+mn-lt"/>
              </a:rPr>
              <a:t>fabricante para el respirador que está usando.</a:t>
            </a: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98C45DD-D138-4DC4-BB0C-C86916D105A7}" type="slidenum">
              <a:rPr lang="en-US" smtClean="0">
                <a:latin typeface="Arial" charset="0"/>
              </a:rPr>
              <a:pPr>
                <a:defRPr/>
              </a:pPr>
              <a:t>25</a:t>
            </a:fld>
            <a:endParaRPr lang="en-US"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Narrativa:</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Con algunas excepciones, OSHA requiere que los empleadores </a:t>
            </a:r>
            <a:r>
              <a:rPr lang="en-US" sz="1200" dirty="0" err="1" smtClean="0">
                <a:latin typeface="+mn-lt"/>
              </a:rPr>
              <a:t>provean</a:t>
            </a:r>
            <a:r>
              <a:rPr lang="en-US" sz="1200" dirty="0" smtClean="0">
                <a:latin typeface="+mn-lt"/>
              </a:rPr>
              <a:t> EPP, inclusive EPP de reemplazo, sin costo para los empleados. OSHA también requiere que los empleadores desarrollen un </a:t>
            </a:r>
            <a:r>
              <a:rPr lang="en-US" sz="1200" baseline="0" dirty="0" smtClean="0">
                <a:latin typeface="+mn-lt"/>
              </a:rPr>
              <a:t>programa</a:t>
            </a:r>
            <a:r>
              <a:rPr lang="en-US" sz="1200" dirty="0" smtClean="0">
                <a:latin typeface="+mn-lt"/>
              </a:rPr>
              <a:t> de </a:t>
            </a:r>
            <a:r>
              <a:rPr lang="en-US" sz="1200" baseline="0" dirty="0" smtClean="0">
                <a:latin typeface="+mn-lt"/>
              </a:rPr>
              <a:t>protección</a:t>
            </a:r>
            <a:r>
              <a:rPr lang="en-US" sz="1200" dirty="0" smtClean="0">
                <a:latin typeface="+mn-lt"/>
              </a:rPr>
              <a:t> respiratoria</a:t>
            </a:r>
            <a:r>
              <a:rPr lang="en-US" sz="1200" baseline="0" dirty="0" smtClean="0">
                <a:latin typeface="+mn-lt"/>
              </a:rPr>
              <a:t> por escrito cuando los respiradores son necesarios para proteger la salud de un empleado o cuando el </a:t>
            </a:r>
            <a:r>
              <a:rPr lang="en-US" sz="1200" baseline="0" dirty="0" err="1" smtClean="0">
                <a:latin typeface="+mn-lt"/>
              </a:rPr>
              <a:t>empleador</a:t>
            </a:r>
            <a:r>
              <a:rPr lang="en-US" sz="1200" dirty="0" smtClean="0">
                <a:latin typeface="+mn-lt"/>
              </a:rPr>
              <a:t> </a:t>
            </a:r>
            <a:r>
              <a:rPr lang="en-US" sz="1200" dirty="0" err="1" smtClean="0">
                <a:latin typeface="+mn-lt"/>
              </a:rPr>
              <a:t>requiera</a:t>
            </a:r>
            <a:r>
              <a:rPr lang="en-US" sz="1200" dirty="0" smtClean="0">
                <a:latin typeface="+mn-lt"/>
              </a:rPr>
              <a:t> el </a:t>
            </a:r>
            <a:r>
              <a:rPr lang="en-US" sz="1200" dirty="0" err="1" smtClean="0">
                <a:latin typeface="+mn-lt"/>
              </a:rPr>
              <a:t>uso</a:t>
            </a:r>
            <a:r>
              <a:rPr lang="en-US" sz="1200" dirty="0" smtClean="0">
                <a:latin typeface="+mn-lt"/>
              </a:rPr>
              <a:t> de </a:t>
            </a:r>
            <a:r>
              <a:rPr lang="en-US" sz="1200" dirty="0" err="1" smtClean="0">
                <a:latin typeface="+mn-lt"/>
              </a:rPr>
              <a:t>respiradores</a:t>
            </a:r>
            <a:r>
              <a:rPr lang="en-US" sz="1200" dirty="0" smtClean="0">
                <a:latin typeface="+mn-lt"/>
              </a:rPr>
              <a:t>. Para el</a:t>
            </a:r>
            <a:r>
              <a:rPr lang="en-US" sz="1200" baseline="0" dirty="0" smtClean="0">
                <a:latin typeface="+mn-lt"/>
              </a:rPr>
              <a:t> empleado independiente, considere usar un EPP adecuado y un programa de mantenimiento como parte de la planificación de sus negocios. </a:t>
            </a:r>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55AF6244-100B-4E4B-A788-FA5F0DF9B06F}"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a:ln/>
        </p:spPr>
        <p:txBody>
          <a:bodyPr/>
          <a:lstStyle/>
          <a:p>
            <a:pPr>
              <a:defRPr/>
            </a:pPr>
            <a:r>
              <a:rPr lang="en-US" sz="1200" dirty="0" smtClean="0">
                <a:solidFill>
                  <a:schemeClr val="tx1"/>
                </a:solidFill>
                <a:latin typeface="+mn-lt"/>
              </a:rPr>
              <a:t>Narración: </a:t>
            </a:r>
          </a:p>
          <a:p>
            <a:pPr eaLnBrk="1" hangingPunct="1">
              <a:lnSpc>
                <a:spcPct val="90000"/>
              </a:lnSpc>
              <a:defRPr/>
            </a:pPr>
            <a:r>
              <a:rPr lang="en-US" sz="1200" dirty="0" smtClean="0">
                <a:solidFill>
                  <a:schemeClr val="tx1"/>
                </a:solidFill>
                <a:latin typeface="+mn-lt"/>
              </a:rPr>
              <a:t>En esta unidad, usted aprendió sobre los equipos de protección persona, o EPP, incluido:</a:t>
            </a:r>
          </a:p>
          <a:p>
            <a:pPr eaLnBrk="1" hangingPunct="1">
              <a:spcBef>
                <a:spcPts val="578"/>
              </a:spcBef>
              <a:buSzPct val="65000"/>
              <a:defRPr/>
            </a:pPr>
            <a:endParaRPr lang="en-US" sz="1200" dirty="0" smtClean="0">
              <a:solidFill>
                <a:schemeClr val="tx1"/>
              </a:solidFill>
              <a:latin typeface="+mn-lt"/>
            </a:endParaRPr>
          </a:p>
          <a:p>
            <a:pPr eaLnBrk="1" hangingPunct="1">
              <a:spcBef>
                <a:spcPts val="578"/>
              </a:spcBef>
              <a:buSzPct val="65000"/>
              <a:buFont typeface="Arial" pitchFamily="34" charset="0"/>
              <a:buChar char="•"/>
              <a:defRPr/>
            </a:pPr>
            <a:r>
              <a:rPr lang="en-US" sz="1200" dirty="0" smtClean="0">
                <a:solidFill>
                  <a:schemeClr val="tx1"/>
                </a:solidFill>
                <a:latin typeface="+mn-lt"/>
              </a:rPr>
              <a:t> </a:t>
            </a:r>
            <a:r>
              <a:rPr lang="en-US" sz="1200" dirty="0" err="1" smtClean="0">
                <a:solidFill>
                  <a:schemeClr val="tx1"/>
                </a:solidFill>
                <a:latin typeface="+mn-lt"/>
              </a:rPr>
              <a:t>Ropa</a:t>
            </a:r>
            <a:r>
              <a:rPr lang="en-US" sz="1200" dirty="0" smtClean="0">
                <a:solidFill>
                  <a:schemeClr val="tx1"/>
                </a:solidFill>
                <a:latin typeface="+mn-lt"/>
              </a:rPr>
              <a:t> </a:t>
            </a:r>
            <a:r>
              <a:rPr lang="en-US" sz="1200" dirty="0" err="1" smtClean="0">
                <a:solidFill>
                  <a:schemeClr val="tx1"/>
                </a:solidFill>
                <a:latin typeface="+mn-lt"/>
              </a:rPr>
              <a:t>protectora</a:t>
            </a:r>
            <a:r>
              <a:rPr lang="en-US" sz="1200" dirty="0" smtClean="0">
                <a:solidFill>
                  <a:schemeClr val="tx1"/>
                </a:solidFill>
                <a:latin typeface="+mn-lt"/>
              </a:rPr>
              <a:t>,</a:t>
            </a:r>
          </a:p>
          <a:p>
            <a:pPr eaLnBrk="1" hangingPunct="1">
              <a:spcBef>
                <a:spcPts val="578"/>
              </a:spcBef>
              <a:buSzPct val="65000"/>
              <a:buFont typeface="Arial" pitchFamily="34" charset="0"/>
              <a:buChar char="•"/>
              <a:defRPr/>
            </a:pPr>
            <a:r>
              <a:rPr lang="en-US" sz="1200" dirty="0" smtClean="0">
                <a:solidFill>
                  <a:schemeClr val="tx1"/>
                </a:solidFill>
                <a:latin typeface="+mn-lt"/>
              </a:rPr>
              <a:t> Protección de ojos y cara y</a:t>
            </a:r>
          </a:p>
          <a:p>
            <a:pPr eaLnBrk="1" hangingPunct="1">
              <a:spcBef>
                <a:spcPts val="578"/>
              </a:spcBef>
              <a:buSzPct val="65000"/>
              <a:buFont typeface="Arial" pitchFamily="34" charset="0"/>
              <a:buChar char="•"/>
              <a:defRPr/>
            </a:pPr>
            <a:r>
              <a:rPr lang="en-US" sz="1200" dirty="0" smtClean="0">
                <a:solidFill>
                  <a:schemeClr val="tx1"/>
                </a:solidFill>
                <a:latin typeface="+mn-lt"/>
              </a:rPr>
              <a:t> Protección respiratoria.</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89A650-764A-4744-8D82-248FD483BB29}" type="slidenum">
              <a:rPr lang="de-DE" smtClean="0">
                <a:latin typeface="Arial" charset="0"/>
                <a:cs typeface="Arial" charset="0"/>
              </a:rPr>
              <a:pPr/>
              <a:t>27</a:t>
            </a:fld>
            <a:endParaRPr lang="de-DE"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ln/>
        </p:spPr>
        <p:txBody>
          <a:bodyPr/>
          <a:lstStyle/>
          <a:p>
            <a:pPr>
              <a:defRPr/>
            </a:pPr>
            <a:r>
              <a:rPr lang="en-US" sz="1200" dirty="0" smtClean="0">
                <a:latin typeface="+mn-lt"/>
              </a:rPr>
              <a:t>Narración: </a:t>
            </a:r>
          </a:p>
          <a:p>
            <a:pPr>
              <a:buFont typeface="Wingdings" pitchFamily="2" charset="2"/>
              <a:buNone/>
              <a:defRPr/>
            </a:pPr>
            <a:r>
              <a:rPr lang="en-US" sz="1200" dirty="0" smtClean="0">
                <a:latin typeface="+mn-lt"/>
              </a:rPr>
              <a:t>Ahora a poner sus conocimientos en acción.</a:t>
            </a:r>
          </a:p>
          <a:p>
            <a:pPr>
              <a:defRPr/>
            </a:pPr>
            <a:endParaRPr lang="en-US" sz="1200" dirty="0" smtClean="0">
              <a:latin typeface="+mn-lt"/>
            </a:endParaRPr>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85D957B-B008-4DD4-84F1-ED9E2055A079}" type="slidenum">
              <a:rPr lang="de-DE" smtClean="0">
                <a:latin typeface="Arial" charset="0"/>
              </a:rPr>
              <a:pPr>
                <a:defRPr/>
              </a:pPr>
              <a:t>28</a:t>
            </a:fld>
            <a:endParaRPr lang="de-DE"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indent="0" fontAlgn="auto">
              <a:spcAft>
                <a:spcPts val="0"/>
              </a:spcAft>
              <a:defRPr/>
            </a:pPr>
            <a:r>
              <a:rPr lang="en-US" dirty="0" smtClean="0"/>
              <a:t>Un EPP usado típicamente durante una aplicación SPF de baja presión de dos componentes incluye _____.</a:t>
            </a:r>
          </a:p>
          <a:p>
            <a:pPr marL="0" lvl="1" indent="0" fontAlgn="auto">
              <a:spcAft>
                <a:spcPts val="0"/>
              </a:spcAft>
              <a:defRPr/>
            </a:pPr>
            <a:endParaRPr lang="en-US" dirty="0" smtClean="0"/>
          </a:p>
          <a:p>
            <a:pPr marL="230749" lvl="1" indent="-230749" fontAlgn="auto">
              <a:spcAft>
                <a:spcPts val="0"/>
              </a:spcAft>
              <a:buFontTx/>
              <a:buAutoNum type="alphaUcPeriod"/>
              <a:defRPr/>
            </a:pPr>
            <a:r>
              <a:rPr lang="en-US" dirty="0" smtClean="0"/>
              <a:t>ropa protectora y guantes</a:t>
            </a:r>
          </a:p>
          <a:p>
            <a:pPr marL="230749" lvl="1" indent="-230749" fontAlgn="auto">
              <a:spcAft>
                <a:spcPts val="0"/>
              </a:spcAft>
              <a:buFontTx/>
              <a:buAutoNum type="alphaUcPeriod"/>
              <a:defRPr/>
            </a:pPr>
            <a:r>
              <a:rPr lang="en-US" dirty="0" smtClean="0"/>
              <a:t>ropa protectora, guantes y protección para los oídos</a:t>
            </a:r>
          </a:p>
          <a:p>
            <a:pPr marL="230749" lvl="1" indent="-230749" fontAlgn="auto">
              <a:spcAft>
                <a:spcPts val="0"/>
              </a:spcAft>
              <a:buFontTx/>
              <a:buAutoNum type="alphaUcPeriod"/>
              <a:defRPr/>
            </a:pPr>
            <a:r>
              <a:rPr lang="en-US" dirty="0" smtClean="0"/>
              <a:t>protección para los oídos y </a:t>
            </a:r>
            <a:r>
              <a:rPr lang="en-US" dirty="0" err="1" smtClean="0"/>
              <a:t>respiratoria</a:t>
            </a:r>
            <a:endParaRPr lang="en-US" dirty="0" smtClean="0"/>
          </a:p>
          <a:p>
            <a:pPr marL="230749" lvl="1" indent="-230749" fontAlgn="auto">
              <a:spcAft>
                <a:spcPts val="0"/>
              </a:spcAft>
              <a:buFontTx/>
              <a:buAutoNum type="alphaUcPeriod"/>
              <a:defRPr/>
            </a:pPr>
            <a:r>
              <a:rPr lang="en-US" dirty="0" err="1" smtClean="0"/>
              <a:t>ropa</a:t>
            </a:r>
            <a:r>
              <a:rPr lang="en-US" dirty="0" smtClean="0"/>
              <a:t> protectora, guantes, protección para los ojos y protección respiratoria</a:t>
            </a:r>
          </a:p>
          <a:p>
            <a:pPr marL="0" lvl="1">
              <a:spcBef>
                <a:spcPts val="606"/>
              </a:spcBef>
            </a:pPr>
            <a:endParaRPr lang="en-US" dirty="0" smtClean="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31AC137-EC57-4225-B8F1-13769A76EA2A}" type="slidenum">
              <a:rPr lang="de-DE" smtClean="0">
                <a:latin typeface="Arial" charset="0"/>
              </a:rPr>
              <a:pPr>
                <a:defRPr/>
              </a:pPr>
              <a:t>29</a:t>
            </a:fld>
            <a:endParaRPr lang="de-DE"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indent="0" fontAlgn="auto">
              <a:spcAft>
                <a:spcPts val="0"/>
              </a:spcAft>
              <a:defRPr/>
            </a:pPr>
            <a:r>
              <a:rPr lang="en-US" dirty="0" smtClean="0"/>
              <a:t>La respuesta correcta es D. Un EPP usado durante una aplicación SPF de baja</a:t>
            </a:r>
            <a:r>
              <a:rPr lang="en-US" baseline="0" dirty="0" smtClean="0"/>
              <a:t> presión</a:t>
            </a:r>
            <a:r>
              <a:rPr lang="en-US" dirty="0" smtClean="0"/>
              <a:t> de dos componentes incluye </a:t>
            </a:r>
            <a:r>
              <a:rPr lang="en-US" u="sng" dirty="0" smtClean="0"/>
              <a:t>ropa p</a:t>
            </a:r>
            <a:r>
              <a:rPr lang="en-US" u="sng" dirty="0" smtClean="0">
                <a:solidFill>
                  <a:srgbClr val="C00000"/>
                </a:solidFill>
              </a:rPr>
              <a:t>rotectora, guantes, protección para los ojos y protección respiratoria</a:t>
            </a:r>
            <a:r>
              <a:rPr lang="en-US" sz="1000" u="sng" dirty="0" smtClean="0"/>
              <a:t>.</a:t>
            </a:r>
            <a:endParaRPr lang="en-US" u="sng" dirty="0" smtClean="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31AC137-EC57-4225-B8F1-13769A76EA2A}" type="slidenum">
              <a:rPr lang="de-DE" smtClean="0">
                <a:latin typeface="Arial" charset="0"/>
              </a:rPr>
              <a:pPr>
                <a:defRPr/>
              </a:pPr>
              <a:t>30</a:t>
            </a:fld>
            <a:endParaRPr lang="de-DE"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a:ln/>
        </p:spPr>
        <p:txBody>
          <a:bodyPr/>
          <a:lstStyle/>
          <a:p>
            <a:pPr>
              <a:defRPr/>
            </a:pPr>
            <a:r>
              <a:rPr lang="en-US" sz="1200" dirty="0" smtClean="0">
                <a:solidFill>
                  <a:schemeClr val="tx1"/>
                </a:solidFill>
                <a:latin typeface="+mn-lt"/>
              </a:rPr>
              <a:t>Narración:</a:t>
            </a:r>
            <a:br>
              <a:rPr lang="en-US" sz="1200" dirty="0" smtClean="0">
                <a:solidFill>
                  <a:schemeClr val="tx1"/>
                </a:solidFill>
                <a:latin typeface="+mn-lt"/>
              </a:rPr>
            </a:br>
            <a:r>
              <a:rPr lang="en-US" sz="1200" dirty="0" smtClean="0">
                <a:solidFill>
                  <a:schemeClr val="tx1"/>
                </a:solidFill>
                <a:latin typeface="+mn-lt"/>
              </a:rPr>
              <a:t>Para obtener información específica sobre equipos de protección personal adecuados, o EPP, para los químicos con</a:t>
            </a:r>
            <a:r>
              <a:rPr lang="en-US" sz="1200" baseline="0" dirty="0" smtClean="0">
                <a:solidFill>
                  <a:schemeClr val="tx1"/>
                </a:solidFill>
                <a:latin typeface="+mn-lt"/>
              </a:rPr>
              <a:t> los que </a:t>
            </a:r>
            <a:r>
              <a:rPr lang="en-US" sz="1200" dirty="0" smtClean="0">
                <a:solidFill>
                  <a:schemeClr val="tx1"/>
                </a:solidFill>
                <a:latin typeface="+mn-lt"/>
              </a:rPr>
              <a:t>está trabajando, consulte la </a:t>
            </a:r>
            <a:r>
              <a:rPr lang="en-US" sz="1200" baseline="0" dirty="0" err="1" smtClean="0">
                <a:solidFill>
                  <a:schemeClr val="tx1"/>
                </a:solidFill>
                <a:latin typeface="+mn-lt"/>
              </a:rPr>
              <a:t>Hoja</a:t>
            </a:r>
            <a:r>
              <a:rPr lang="en-US" sz="1200" baseline="0" dirty="0" smtClean="0">
                <a:solidFill>
                  <a:schemeClr val="tx1"/>
                </a:solidFill>
                <a:latin typeface="+mn-lt"/>
              </a:rPr>
              <a:t> de Datos de Seguridad del </a:t>
            </a:r>
            <a:r>
              <a:rPr lang="en-US" sz="1200" dirty="0" smtClean="0">
                <a:solidFill>
                  <a:schemeClr val="tx1"/>
                </a:solidFill>
                <a:latin typeface="+mn-lt"/>
              </a:rPr>
              <a:t>fabricante, o HDS.</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8CF24D-864A-427E-9886-05BCB3194E25}" type="slidenum">
              <a:rPr lang="de-DE" smtClean="0">
                <a:latin typeface="Arial" charset="0"/>
                <a:cs typeface="Arial" charset="0"/>
              </a:rPr>
              <a:pPr/>
              <a:t>4</a:t>
            </a:fld>
            <a:endParaRPr lang="de-DE"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a:ln/>
        </p:spPr>
        <p:txBody>
          <a:bodyPr/>
          <a:lstStyle/>
          <a:p>
            <a:pPr fontAlgn="auto">
              <a:defRPr/>
            </a:pPr>
            <a:r>
              <a:rPr lang="en-US" sz="1200" dirty="0" smtClean="0"/>
              <a:t>Las siguientes declaraciones sobre el uso de un respirador cuando se </a:t>
            </a:r>
            <a:r>
              <a:rPr lang="en-US" sz="1200" dirty="0" err="1" smtClean="0"/>
              <a:t>aplica</a:t>
            </a:r>
            <a:r>
              <a:rPr lang="en-US" sz="1200" dirty="0" smtClean="0"/>
              <a:t> </a:t>
            </a:r>
            <a:r>
              <a:rPr lang="en-US" sz="1200" dirty="0" err="1" smtClean="0"/>
              <a:t>una</a:t>
            </a:r>
            <a:r>
              <a:rPr lang="en-US" sz="1200" dirty="0" smtClean="0"/>
              <a:t> SPF de baja presión de dos componentes son verídicas con la </a:t>
            </a:r>
            <a:r>
              <a:rPr lang="en-US" sz="1200" u="sng" dirty="0" smtClean="0"/>
              <a:t>excepción de</a:t>
            </a:r>
            <a:r>
              <a:rPr lang="en-US" sz="1200" dirty="0" smtClean="0"/>
              <a:t>:</a:t>
            </a:r>
          </a:p>
          <a:p>
            <a:pPr fontAlgn="auto">
              <a:defRPr/>
            </a:pPr>
            <a:endParaRPr lang="en-US" sz="1200" dirty="0" smtClean="0"/>
          </a:p>
          <a:p>
            <a:pPr marL="230749" indent="-230749" fontAlgn="auto">
              <a:buFont typeface="Wingdings" pitchFamily="2" charset="2"/>
              <a:buAutoNum type="alphaUcPeriod"/>
              <a:defRPr/>
            </a:pPr>
            <a:r>
              <a:rPr lang="en-US" sz="1200" dirty="0" smtClean="0"/>
              <a:t>Los fabricantes recomiendan que use un respirador purificador de aire (APR) </a:t>
            </a:r>
            <a:r>
              <a:rPr lang="en-US" sz="1200" u="sng" dirty="0" smtClean="0"/>
              <a:t>cada vez</a:t>
            </a:r>
            <a:r>
              <a:rPr lang="en-US" sz="1200" u="none" dirty="0" smtClean="0"/>
              <a:t> que</a:t>
            </a:r>
            <a:r>
              <a:rPr lang="en-US" sz="1200" dirty="0" smtClean="0"/>
              <a:t> está rociando con </a:t>
            </a:r>
            <a:r>
              <a:rPr lang="en-US" sz="1200" dirty="0" err="1" smtClean="0"/>
              <a:t>una</a:t>
            </a:r>
            <a:r>
              <a:rPr lang="en-US" sz="1200" dirty="0" smtClean="0"/>
              <a:t> SPF de baja presión de dos componentes. </a:t>
            </a:r>
          </a:p>
          <a:p>
            <a:pPr marL="230749" indent="-230749" fontAlgn="auto">
              <a:buFont typeface="Wingdings" pitchFamily="2" charset="2"/>
              <a:buAutoNum type="alphaUcPeriod"/>
              <a:defRPr/>
            </a:pPr>
            <a:r>
              <a:rPr lang="en-US" sz="1200" dirty="0" smtClean="0"/>
              <a:t>No se requieren guantes y ropa protectora cuando se usa un respirador purificador de aire (APR).</a:t>
            </a:r>
          </a:p>
          <a:p>
            <a:pPr marL="230749" indent="-230749" fontAlgn="auto">
              <a:buFont typeface="Wingdings" pitchFamily="2" charset="2"/>
              <a:buAutoNum type="alphaUcPeriod"/>
              <a:defRPr/>
            </a:pPr>
            <a:r>
              <a:rPr lang="en-US" sz="1200" dirty="0" smtClean="0"/>
              <a:t>Los </a:t>
            </a:r>
            <a:r>
              <a:rPr lang="en-US" sz="1200" dirty="0" err="1" smtClean="0"/>
              <a:t>tipos</a:t>
            </a:r>
            <a:r>
              <a:rPr lang="en-US" sz="1200" dirty="0" smtClean="0"/>
              <a:t> de respiradores usados en las aplicaciones de baja presión de dos componentes incluyen APR de media máscara, APR de máscara completa y respiradores purificadores de aire forzado (PARP).</a:t>
            </a:r>
          </a:p>
          <a:p>
            <a:pPr marL="230749" indent="-230749" fontAlgn="auto">
              <a:buFont typeface="Wingdings" pitchFamily="2" charset="2"/>
              <a:buAutoNum type="alphaUcPeriod"/>
              <a:defRPr/>
            </a:pPr>
            <a:r>
              <a:rPr lang="en-US" sz="1200" dirty="0" smtClean="0"/>
              <a:t>OSHA estableció un Estándar de </a:t>
            </a:r>
            <a:r>
              <a:rPr lang="en-US" sz="1200" dirty="0" err="1" smtClean="0"/>
              <a:t>protección</a:t>
            </a:r>
            <a:r>
              <a:rPr lang="en-US" sz="1200" dirty="0" smtClean="0"/>
              <a:t> </a:t>
            </a:r>
            <a:r>
              <a:rPr lang="en-US" sz="1200" dirty="0" err="1" smtClean="0"/>
              <a:t>respiratoria</a:t>
            </a:r>
            <a:r>
              <a:rPr lang="en-US" sz="1200" dirty="0" smtClean="0"/>
              <a:t> para regular el uso de los respiradores en el lugar del trabajo. </a:t>
            </a:r>
          </a:p>
          <a:p>
            <a:pPr>
              <a:spcBef>
                <a:spcPts val="606"/>
              </a:spcBef>
              <a:defRPr/>
            </a:pPr>
            <a:endParaRPr lang="en-US" dirty="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E4213E6-582D-4367-B049-1BD10B0DD1BF}" type="slidenum">
              <a:rPr lang="de-DE" smtClean="0">
                <a:latin typeface="Arial" charset="0"/>
              </a:rPr>
              <a:pPr>
                <a:defRPr/>
              </a:pPr>
              <a:t>31</a:t>
            </a:fld>
            <a:endParaRPr lang="de-DE"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a:ln/>
        </p:spPr>
        <p:txBody>
          <a:bodyPr/>
          <a:lstStyle/>
          <a:p>
            <a:pPr marL="230749" indent="-230749" fontAlgn="auto">
              <a:defRPr/>
            </a:pPr>
            <a:r>
              <a:rPr lang="en-US" sz="1200" dirty="0" smtClean="0"/>
              <a:t>La respuesta correcta es B. </a:t>
            </a:r>
            <a:r>
              <a:rPr lang="en-US" sz="1200" b="1" u="sng" dirty="0" smtClean="0"/>
              <a:t>OSHA </a:t>
            </a:r>
            <a:r>
              <a:rPr lang="en-US" sz="1200" u="sng" dirty="0" smtClean="0"/>
              <a:t>requiere el uso de guantes de ropa protectora cuando se usa un respirado purificador de aire (APR)</a:t>
            </a:r>
          </a:p>
          <a:p>
            <a:pPr>
              <a:spcBef>
                <a:spcPts val="606"/>
              </a:spcBef>
              <a:defRPr/>
            </a:pPr>
            <a:endParaRPr lang="en-US" dirty="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E4213E6-582D-4367-B049-1BD10B0DD1BF}" type="slidenum">
              <a:rPr lang="de-DE" smtClean="0">
                <a:latin typeface="Arial" charset="0"/>
              </a:rPr>
              <a:pPr>
                <a:defRPr/>
              </a:pPr>
              <a:t>32</a:t>
            </a:fld>
            <a:endParaRPr lang="de-DE"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a:ln/>
        </p:spPr>
        <p:txBody>
          <a:bodyPr/>
          <a:lstStyle/>
          <a:p>
            <a:pPr>
              <a:spcBef>
                <a:spcPts val="606"/>
              </a:spcBef>
              <a:defRPr/>
            </a:pPr>
            <a:r>
              <a:rPr lang="en-US" dirty="0" smtClean="0"/>
              <a:t>Se cambian los cartuchos APR y PARP _____ para prevenir la penetración de químicos.</a:t>
            </a:r>
          </a:p>
          <a:p>
            <a:pPr>
              <a:spcBef>
                <a:spcPts val="606"/>
              </a:spcBef>
              <a:defRPr/>
            </a:pPr>
            <a:endParaRPr lang="en-US" dirty="0" smtClean="0"/>
          </a:p>
          <a:p>
            <a:pPr marL="230749" indent="-230749">
              <a:spcBef>
                <a:spcPts val="606"/>
              </a:spcBef>
              <a:buFont typeface="Wingdings" pitchFamily="2" charset="2"/>
              <a:buAutoNum type="alphaUcPeriod"/>
              <a:defRPr/>
            </a:pPr>
            <a:r>
              <a:rPr lang="en-US" dirty="0" smtClean="0"/>
              <a:t>Cuando desarrollan</a:t>
            </a:r>
            <a:r>
              <a:rPr lang="en-US" baseline="0" dirty="0" smtClean="0"/>
              <a:t> un olor desagradable</a:t>
            </a:r>
            <a:endParaRPr lang="en-US" dirty="0" smtClean="0"/>
          </a:p>
          <a:p>
            <a:pPr marL="230749" indent="-230749">
              <a:spcBef>
                <a:spcPts val="606"/>
              </a:spcBef>
              <a:buFont typeface="Wingdings" pitchFamily="2" charset="2"/>
              <a:buAutoNum type="alphaUcPeriod"/>
              <a:defRPr/>
            </a:pPr>
            <a:r>
              <a:rPr lang="en-US" dirty="0" smtClean="0"/>
              <a:t>anualmente</a:t>
            </a:r>
            <a:r>
              <a:rPr lang="en-US" baseline="0" dirty="0" smtClean="0"/>
              <a:t> </a:t>
            </a:r>
          </a:p>
          <a:p>
            <a:pPr marL="230749" indent="-230749">
              <a:spcBef>
                <a:spcPts val="606"/>
              </a:spcBef>
              <a:buFont typeface="Wingdings" pitchFamily="2" charset="2"/>
              <a:buAutoNum type="alphaUcPeriod"/>
              <a:defRPr/>
            </a:pPr>
            <a:r>
              <a:rPr lang="en-US" dirty="0" smtClean="0"/>
              <a:t>de acuerdo con el cronograma de intercambio de cartuchos del empleador</a:t>
            </a:r>
          </a:p>
          <a:p>
            <a:pPr marL="230749" indent="-230749">
              <a:spcBef>
                <a:spcPts val="606"/>
              </a:spcBef>
              <a:buFont typeface="Wingdings" pitchFamily="2" charset="2"/>
              <a:buAutoNum type="alphaUcPeriod"/>
              <a:defRPr/>
            </a:pPr>
            <a:r>
              <a:rPr lang="en-US" dirty="0" smtClean="0"/>
              <a:t>una vez al mes</a:t>
            </a:r>
            <a:endParaRPr lang="en-US" dirty="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BBF0BDA-D0CD-4A69-8759-272A84FD8E52}" type="slidenum">
              <a:rPr lang="de-DE" smtClean="0">
                <a:latin typeface="Arial" charset="0"/>
              </a:rPr>
              <a:pPr>
                <a:defRPr/>
              </a:pPr>
              <a:t>33</a:t>
            </a:fld>
            <a:endParaRPr lang="de-DE"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a:ln/>
        </p:spPr>
        <p:txBody>
          <a:bodyPr/>
          <a:lstStyle/>
          <a:p>
            <a:pPr defTabSz="922995">
              <a:spcBef>
                <a:spcPts val="606"/>
              </a:spcBef>
              <a:defRPr/>
            </a:pPr>
            <a:r>
              <a:rPr lang="en-US" dirty="0" smtClean="0"/>
              <a:t>La respuesta correcta</a:t>
            </a:r>
            <a:r>
              <a:rPr lang="en-US" baseline="0" dirty="0" smtClean="0"/>
              <a:t> es C. </a:t>
            </a:r>
            <a:r>
              <a:rPr lang="en-US" dirty="0" smtClean="0"/>
              <a:t>Los cartuchos de los respiradores purificadores de aire y los respiradores purificadores de aire forzado se cambian </a:t>
            </a:r>
            <a:r>
              <a:rPr lang="en-US" u="sng" dirty="0" smtClean="0"/>
              <a:t>de acuerdo con el </a:t>
            </a:r>
            <a:r>
              <a:rPr lang="en-US" u="sng" dirty="0" err="1" smtClean="0"/>
              <a:t>cronograma</a:t>
            </a:r>
            <a:r>
              <a:rPr lang="en-US" u="sng" dirty="0" smtClean="0"/>
              <a:t> de </a:t>
            </a:r>
            <a:r>
              <a:rPr lang="en-US" u="sng" dirty="0" err="1" smtClean="0"/>
              <a:t>intercambio</a:t>
            </a:r>
            <a:r>
              <a:rPr lang="en-US" u="sng" dirty="0" smtClean="0"/>
              <a:t> de </a:t>
            </a:r>
            <a:r>
              <a:rPr lang="en-US" u="sng" dirty="0" err="1" smtClean="0"/>
              <a:t>cartuchos</a:t>
            </a:r>
            <a:r>
              <a:rPr lang="en-US" u="sng" dirty="0" smtClean="0"/>
              <a:t> del </a:t>
            </a:r>
            <a:r>
              <a:rPr lang="en-US" u="sng" dirty="0" err="1" smtClean="0"/>
              <a:t>empleador</a:t>
            </a:r>
            <a:r>
              <a:rPr lang="en-US" dirty="0" smtClean="0"/>
              <a:t> </a:t>
            </a:r>
            <a:r>
              <a:rPr lang="en-US" dirty="0" err="1" smtClean="0"/>
              <a:t>para</a:t>
            </a:r>
            <a:r>
              <a:rPr lang="en-US" dirty="0" smtClean="0"/>
              <a:t> evitar la penetración química.</a:t>
            </a:r>
          </a:p>
          <a:p>
            <a:pPr>
              <a:spcBef>
                <a:spcPts val="606"/>
              </a:spcBef>
              <a:defRPr/>
            </a:pPr>
            <a:endParaRPr lang="en-US" dirty="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BBF0BDA-D0CD-4A69-8759-272A84FD8E52}" type="slidenum">
              <a:rPr lang="de-DE" smtClean="0">
                <a:latin typeface="Arial" charset="0"/>
              </a:rPr>
              <a:pPr>
                <a:defRPr/>
              </a:pPr>
              <a:t>34</a:t>
            </a:fld>
            <a:endParaRPr lang="de-DE"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a:ln/>
        </p:spPr>
        <p:txBody>
          <a:bodyPr/>
          <a:lstStyle/>
          <a:p>
            <a:pPr marL="0" lvl="1" indent="0" fontAlgn="auto">
              <a:spcAft>
                <a:spcPts val="0"/>
              </a:spcAft>
              <a:defRPr/>
            </a:pPr>
            <a:r>
              <a:rPr lang="en-US" dirty="0" smtClean="0"/>
              <a:t>Cuando usa un respirador ajustado, es</a:t>
            </a:r>
            <a:r>
              <a:rPr lang="en-US" baseline="0" dirty="0" smtClean="0"/>
              <a:t> importante que el </a:t>
            </a:r>
            <a:r>
              <a:rPr lang="en-US" dirty="0" smtClean="0"/>
              <a:t>usuario del respirador realice una verificación del sello del usuario _________.</a:t>
            </a:r>
          </a:p>
          <a:p>
            <a:pPr marL="0" lvl="1" indent="0" fontAlgn="auto">
              <a:spcAft>
                <a:spcPts val="0"/>
              </a:spcAft>
              <a:defRPr/>
            </a:pPr>
            <a:endParaRPr lang="en-US" dirty="0" smtClean="0"/>
          </a:p>
          <a:p>
            <a:pPr marL="230749" lvl="1" indent="-230749" fontAlgn="auto">
              <a:spcAft>
                <a:spcPts val="0"/>
              </a:spcAft>
              <a:buFont typeface="Arial" pitchFamily="34" charset="0"/>
              <a:buAutoNum type="alphaUcPeriod"/>
              <a:defRPr/>
            </a:pPr>
            <a:r>
              <a:rPr lang="en-US" dirty="0" smtClean="0"/>
              <a:t>cada vez que se usa el respirador</a:t>
            </a:r>
          </a:p>
          <a:p>
            <a:pPr marL="230749" lvl="1" indent="-230749" fontAlgn="auto">
              <a:spcAft>
                <a:spcPts val="0"/>
              </a:spcAft>
              <a:buFont typeface="Arial" pitchFamily="34" charset="0"/>
              <a:buAutoNum type="alphaUcPeriod"/>
              <a:defRPr/>
            </a:pPr>
            <a:r>
              <a:rPr lang="en-US" dirty="0" smtClean="0"/>
              <a:t>semanalmente</a:t>
            </a:r>
          </a:p>
          <a:p>
            <a:pPr marL="230749" lvl="1" indent="-230749" fontAlgn="auto">
              <a:spcAft>
                <a:spcPts val="0"/>
              </a:spcAft>
              <a:buFont typeface="Arial" pitchFamily="34" charset="0"/>
              <a:buAutoNum type="alphaUcPeriod"/>
              <a:defRPr/>
            </a:pPr>
            <a:r>
              <a:rPr lang="en-US" dirty="0" smtClean="0"/>
              <a:t>anualmente</a:t>
            </a:r>
          </a:p>
          <a:p>
            <a:pPr marL="230749" lvl="1" indent="-230749" fontAlgn="auto">
              <a:spcAft>
                <a:spcPts val="0"/>
              </a:spcAft>
              <a:buFont typeface="Arial" pitchFamily="34" charset="0"/>
              <a:buAutoNum type="alphaUcPeriod"/>
              <a:defRPr/>
            </a:pPr>
            <a:r>
              <a:rPr lang="en-US" dirty="0" smtClean="0"/>
              <a:t>solo si múltiples usuarios comparten el respirador</a:t>
            </a:r>
          </a:p>
          <a:p>
            <a:pPr marL="0" lvl="1">
              <a:defRPr/>
            </a:pPr>
            <a:endParaRPr lang="en-US" sz="1100" dirty="0" smtClean="0">
              <a:solidFill>
                <a:srgbClr val="093678"/>
              </a:solidFill>
            </a:endParaRPr>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C4C64E-95D7-44E9-A2EF-3636BBDEBC91}" type="slidenum">
              <a:rPr lang="de-DE" smtClean="0">
                <a:latin typeface="Arial" charset="0"/>
              </a:rPr>
              <a:pPr>
                <a:defRPr/>
              </a:pPr>
              <a:t>35</a:t>
            </a:fld>
            <a:endParaRPr lang="de-DE"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a:ln/>
        </p:spPr>
        <p:txBody>
          <a:bodyPr/>
          <a:lstStyle/>
          <a:p>
            <a:pPr marL="0" lvl="1" indent="0" fontAlgn="auto">
              <a:spcAft>
                <a:spcPts val="0"/>
              </a:spcAft>
              <a:defRPr/>
            </a:pPr>
            <a:r>
              <a:rPr lang="en-US" dirty="0" smtClean="0"/>
              <a:t>La respuesta correcta es A. Se realiza una verificación del sello del usuario, tanto con presión positiva como presión negativa, </a:t>
            </a:r>
            <a:r>
              <a:rPr lang="en-US" u="sng" dirty="0" smtClean="0"/>
              <a:t>cada vez que se usa el respirador. </a:t>
            </a:r>
            <a:endParaRPr lang="en-US" sz="1100" u="sng" dirty="0" smtClean="0">
              <a:solidFill>
                <a:srgbClr val="093678"/>
              </a:solidFill>
            </a:endParaRPr>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C4C64E-95D7-44E9-A2EF-3636BBDEBC91}" type="slidenum">
              <a:rPr lang="de-DE" smtClean="0">
                <a:latin typeface="Arial" charset="0"/>
              </a:rPr>
              <a:pPr>
                <a:defRPr/>
              </a:pPr>
              <a:t>36</a:t>
            </a:fld>
            <a:endParaRPr lang="de-DE"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a:ln/>
        </p:spPr>
        <p:txBody>
          <a:bodyPr/>
          <a:lstStyle/>
          <a:p>
            <a:pPr>
              <a:defRPr/>
            </a:pPr>
            <a:r>
              <a:rPr lang="en-US" sz="1200" dirty="0" smtClean="0">
                <a:latin typeface="+mn-lt"/>
              </a:rPr>
              <a:t>Narración: </a:t>
            </a:r>
          </a:p>
          <a:p>
            <a:pPr>
              <a:buFont typeface="Wingdings" pitchFamily="2" charset="2"/>
              <a:buNone/>
              <a:defRPr/>
            </a:pPr>
            <a:r>
              <a:rPr lang="en-US" sz="1200" dirty="0" smtClean="0">
                <a:latin typeface="+mn-lt"/>
              </a:rPr>
              <a:t>Usted ha completado la Unidad 9.</a:t>
            </a:r>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365970-8DE6-4F89-B79E-909E3D694DAA}" type="slidenum">
              <a:rPr lang="de-DE" smtClean="0">
                <a:latin typeface="Arial" charset="0"/>
                <a:cs typeface="Arial" charset="0"/>
              </a:rPr>
              <a:pPr/>
              <a:t>37</a:t>
            </a:fld>
            <a:endParaRPr lang="de-DE"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a:ln/>
        </p:spPr>
        <p:txBody>
          <a:bodyPr/>
          <a:lstStyle/>
          <a:p>
            <a:pPr eaLnBrk="1" hangingPunct="1">
              <a:lnSpc>
                <a:spcPct val="90000"/>
              </a:lnSpc>
              <a:buFont typeface="Arial" charset="0"/>
              <a:buNone/>
              <a:defRPr/>
            </a:pPr>
            <a:r>
              <a:rPr lang="en-US" sz="1200" dirty="0" smtClean="0">
                <a:latin typeface="+mn-lt"/>
              </a:rPr>
              <a:t>Narración:</a:t>
            </a:r>
          </a:p>
          <a:p>
            <a:pPr eaLnBrk="1" hangingPunct="1">
              <a:lnSpc>
                <a:spcPct val="90000"/>
              </a:lnSpc>
              <a:buFont typeface="Arial" charset="0"/>
              <a:buNone/>
              <a:defRPr/>
            </a:pPr>
            <a:r>
              <a:rPr lang="en-US" sz="1200" dirty="0" smtClean="0">
                <a:latin typeface="+mn-lt"/>
              </a:rPr>
              <a:t>Los </a:t>
            </a:r>
            <a:r>
              <a:rPr lang="en-US" sz="1200" dirty="0" err="1" smtClean="0">
                <a:latin typeface="+mn-lt"/>
              </a:rPr>
              <a:t>controles</a:t>
            </a:r>
            <a:r>
              <a:rPr lang="en-US" sz="1200" dirty="0" smtClean="0">
                <a:latin typeface="+mn-lt"/>
              </a:rPr>
              <a:t> de ingeniería y </a:t>
            </a:r>
            <a:r>
              <a:rPr lang="en-US" sz="1200" dirty="0" err="1" smtClean="0">
                <a:latin typeface="+mn-lt"/>
              </a:rPr>
              <a:t>prácticas</a:t>
            </a:r>
            <a:r>
              <a:rPr lang="en-US" sz="1200" dirty="0" smtClean="0">
                <a:latin typeface="+mn-lt"/>
              </a:rPr>
              <a:t> </a:t>
            </a:r>
            <a:r>
              <a:rPr lang="en-US" sz="1200" dirty="0" err="1" smtClean="0">
                <a:latin typeface="+mn-lt"/>
              </a:rPr>
              <a:t>laborales</a:t>
            </a:r>
            <a:r>
              <a:rPr lang="en-US" sz="1200" baseline="0" dirty="0" smtClean="0">
                <a:latin typeface="+mn-lt"/>
              </a:rPr>
              <a:t> </a:t>
            </a:r>
            <a:r>
              <a:rPr lang="en-US" sz="1200" dirty="0" smtClean="0">
                <a:latin typeface="+mn-lt"/>
              </a:rPr>
              <a:t>ayudan a prevenir el contacto con la piel y los ojos y la exposición por inhalación de químicos. Los EPP</a:t>
            </a:r>
            <a:r>
              <a:rPr lang="en-US" sz="1200" baseline="0" dirty="0" smtClean="0">
                <a:latin typeface="+mn-lt"/>
              </a:rPr>
              <a:t> se usan para prevenir la exposición.</a:t>
            </a:r>
            <a:endParaRPr lang="en-US" sz="800" b="1" i="1" dirty="0" smtClean="0">
              <a:latin typeface="+mn-lt"/>
            </a:endParaRP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989344C-3D58-4280-9BEC-4388C9544123}" type="slidenum">
              <a:rPr lang="en-US" smtClean="0">
                <a:latin typeface="Arial" charset="0"/>
              </a:rPr>
              <a:pPr>
                <a:defRPr/>
              </a:pPr>
              <a:t>5</a:t>
            </a:fld>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200" dirty="0" smtClean="0">
                <a:solidFill>
                  <a:schemeClr val="tx1"/>
                </a:solidFill>
                <a:latin typeface="Calibri" pitchFamily="34" charset="0"/>
                <a:cs typeface="Arial" charset="0"/>
              </a:rPr>
              <a:t>Narración:</a:t>
            </a:r>
          </a:p>
          <a:p>
            <a:pPr eaLnBrk="1" hangingPunct="1"/>
            <a:r>
              <a:rPr lang="en-US" sz="1200" dirty="0" smtClean="0">
                <a:solidFill>
                  <a:schemeClr val="tx1"/>
                </a:solidFill>
                <a:latin typeface="Calibri" pitchFamily="34" charset="0"/>
                <a:cs typeface="Arial" charset="0"/>
              </a:rPr>
              <a:t>Toda persona que esté trabajando en las inmediaciones del área de rociado mientras que se aplica un rocío de espuma de baja presión de dos componentes debe usar equipos de protección personal adecuados para protegerse de los químicos y vapores de lado A y de lado B</a:t>
            </a:r>
            <a:r>
              <a:rPr lang="en-US" sz="1200" i="1" dirty="0" smtClean="0">
                <a:solidFill>
                  <a:schemeClr val="tx1"/>
                </a:solidFill>
                <a:latin typeface="Calibri" pitchFamily="34" charset="0"/>
                <a:cs typeface="Arial" charset="0"/>
              </a:rPr>
              <a:t>. </a:t>
            </a:r>
          </a:p>
          <a:p>
            <a:pPr eaLnBrk="1" hangingPunct="1"/>
            <a:r>
              <a:rPr lang="en-US" sz="1200" dirty="0" smtClean="0">
                <a:solidFill>
                  <a:schemeClr val="tx1"/>
                </a:solidFill>
                <a:latin typeface="Calibri" pitchFamily="34" charset="0"/>
                <a:cs typeface="Arial" charset="0"/>
              </a:rPr>
              <a:t>Esto incluye el rociador, los asistentes en el área de rociado y cualquier persona que ingrese al área.</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59936EB-CD2C-4677-A087-F70CD1529D3D}" type="slidenum">
              <a:rPr lang="de-DE" smtClean="0">
                <a:latin typeface="Arial" charset="0"/>
              </a:rPr>
              <a:pPr>
                <a:defRPr/>
              </a:pPr>
              <a:t>6</a:t>
            </a:fld>
            <a:endParaRPr lang="de-DE"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a:ln/>
        </p:spPr>
        <p:txBody>
          <a:bodyPr/>
          <a:lstStyle/>
          <a:p>
            <a:pPr eaLnBrk="1" hangingPunct="1">
              <a:defRPr/>
            </a:pPr>
            <a:r>
              <a:rPr lang="en-US" sz="1200" dirty="0">
                <a:solidFill>
                  <a:schemeClr val="tx1"/>
                </a:solidFill>
                <a:latin typeface="Calibri" pitchFamily="34" charset="0"/>
              </a:rPr>
              <a:t>Narración:</a:t>
            </a:r>
          </a:p>
          <a:p>
            <a:pPr eaLnBrk="1" hangingPunct="1">
              <a:defRPr/>
            </a:pPr>
            <a:r>
              <a:rPr lang="en-US" sz="1200" dirty="0" smtClean="0">
                <a:solidFill>
                  <a:schemeClr val="tx1"/>
                </a:solidFill>
                <a:latin typeface="Calibri" pitchFamily="34" charset="0"/>
              </a:rPr>
              <a:t>Los rociadores </a:t>
            </a:r>
            <a:r>
              <a:rPr lang="en-US" sz="1200" dirty="0">
                <a:solidFill>
                  <a:schemeClr val="tx1"/>
                </a:solidFill>
                <a:latin typeface="Calibri" pitchFamily="34" charset="0"/>
              </a:rPr>
              <a:t>y los asistentes necesitan estar protegidos debido al potencial de sobreexposición a químicos SPF durante y </a:t>
            </a:r>
            <a:r>
              <a:rPr lang="en-US" sz="1200" dirty="0" smtClean="0">
                <a:solidFill>
                  <a:schemeClr val="tx1"/>
                </a:solidFill>
                <a:latin typeface="Calibri" pitchFamily="34" charset="0"/>
              </a:rPr>
              <a:t>por un período después del rociado.</a:t>
            </a:r>
          </a:p>
          <a:p>
            <a:pPr eaLnBrk="1" hangingPunct="1">
              <a:defRPr/>
            </a:pPr>
            <a:endParaRPr lang="en-US" sz="1200" strike="sngStrike" dirty="0" smtClean="0">
              <a:solidFill>
                <a:schemeClr val="tx1"/>
              </a:solidFill>
              <a:latin typeface="Calibri" pitchFamily="34" charset="0"/>
            </a:endParaRPr>
          </a:p>
          <a:p>
            <a:pPr eaLnBrk="1" hangingPunct="1">
              <a:defRPr/>
            </a:pPr>
            <a:r>
              <a:rPr lang="en-US" sz="1200" dirty="0" smtClean="0">
                <a:solidFill>
                  <a:schemeClr val="tx1"/>
                </a:solidFill>
                <a:latin typeface="Calibri" pitchFamily="34" charset="0"/>
              </a:rPr>
              <a:t>Comuníquese con el </a:t>
            </a:r>
            <a:r>
              <a:rPr lang="en-US" sz="1200" baseline="0" dirty="0" smtClean="0">
                <a:solidFill>
                  <a:schemeClr val="tx1"/>
                </a:solidFill>
                <a:latin typeface="Calibri" pitchFamily="34" charset="0"/>
              </a:rPr>
              <a:t>fabricante </a:t>
            </a:r>
            <a:r>
              <a:rPr lang="en-US" sz="1200" dirty="0" smtClean="0">
                <a:solidFill>
                  <a:schemeClr val="tx1"/>
                </a:solidFill>
                <a:latin typeface="Calibri" pitchFamily="34" charset="0"/>
              </a:rPr>
              <a:t>para obtener información específica</a:t>
            </a:r>
            <a:r>
              <a:rPr lang="en-US" sz="1200" baseline="0" dirty="0" smtClean="0">
                <a:solidFill>
                  <a:schemeClr val="tx1"/>
                </a:solidFill>
                <a:latin typeface="Calibri" pitchFamily="34" charset="0"/>
              </a:rPr>
              <a:t> al </a:t>
            </a:r>
            <a:r>
              <a:rPr lang="en-US" sz="1200" dirty="0" smtClean="0">
                <a:solidFill>
                  <a:schemeClr val="tx1"/>
                </a:solidFill>
                <a:latin typeface="Calibri" pitchFamily="34" charset="0"/>
              </a:rPr>
              <a:t>producto</a:t>
            </a:r>
            <a:r>
              <a:rPr lang="en-US" sz="1200" baseline="0" dirty="0" smtClean="0">
                <a:solidFill>
                  <a:schemeClr val="tx1"/>
                </a:solidFill>
                <a:latin typeface="Calibri" pitchFamily="34" charset="0"/>
              </a:rPr>
              <a:t> SPF de baja presión que </a:t>
            </a:r>
            <a:r>
              <a:rPr lang="en-US" sz="1200" dirty="0" smtClean="0">
                <a:solidFill>
                  <a:schemeClr val="tx1"/>
                </a:solidFill>
                <a:latin typeface="Calibri" pitchFamily="34" charset="0"/>
              </a:rPr>
              <a:t>está usando. Para las aplicaciones en interiores de espuma de </a:t>
            </a:r>
            <a:r>
              <a:rPr lang="en-US" sz="1200" dirty="0" err="1" smtClean="0">
                <a:solidFill>
                  <a:schemeClr val="tx1"/>
                </a:solidFill>
                <a:latin typeface="Calibri" pitchFamily="34" charset="0"/>
              </a:rPr>
              <a:t>poliuretano</a:t>
            </a:r>
            <a:r>
              <a:rPr lang="en-US" sz="1200" dirty="0" smtClean="0">
                <a:solidFill>
                  <a:schemeClr val="tx1"/>
                </a:solidFill>
                <a:latin typeface="Calibri" pitchFamily="34" charset="0"/>
              </a:rPr>
              <a:t> en spray (SPF) a baja</a:t>
            </a:r>
            <a:r>
              <a:rPr lang="en-US" sz="1200" baseline="0" dirty="0" smtClean="0">
                <a:solidFill>
                  <a:schemeClr val="tx1"/>
                </a:solidFill>
                <a:latin typeface="Calibri" pitchFamily="34" charset="0"/>
              </a:rPr>
              <a:t> presión de dos componentes</a:t>
            </a:r>
            <a:r>
              <a:rPr lang="en-US" sz="1200" dirty="0" smtClean="0">
                <a:solidFill>
                  <a:schemeClr val="tx1"/>
                </a:solidFill>
                <a:latin typeface="Calibri" pitchFamily="34" charset="0"/>
              </a:rPr>
              <a:t>, algunos</a:t>
            </a:r>
            <a:r>
              <a:rPr lang="en-US" sz="1200" baseline="0" dirty="0" smtClean="0">
                <a:solidFill>
                  <a:schemeClr val="tx1"/>
                </a:solidFill>
                <a:latin typeface="Calibri" pitchFamily="34" charset="0"/>
              </a:rPr>
              <a:t> fabricantes recomiendan un </a:t>
            </a:r>
            <a:r>
              <a:rPr lang="en-US" sz="1200" u="none" dirty="0" smtClean="0">
                <a:solidFill>
                  <a:schemeClr val="tx1"/>
                </a:solidFill>
                <a:latin typeface="Calibri" pitchFamily="34" charset="0"/>
              </a:rPr>
              <a:t>tiempo de reingreso de </a:t>
            </a:r>
            <a:r>
              <a:rPr lang="en-US" sz="1200" u="none" baseline="0" dirty="0" smtClean="0">
                <a:solidFill>
                  <a:schemeClr val="tx1"/>
                </a:solidFill>
                <a:latin typeface="Calibri" pitchFamily="34" charset="0"/>
              </a:rPr>
              <a:t>una hora</a:t>
            </a:r>
            <a:r>
              <a:rPr lang="en-US" sz="1200" baseline="0" dirty="0" smtClean="0">
                <a:solidFill>
                  <a:schemeClr val="tx1"/>
                </a:solidFill>
                <a:latin typeface="Calibri" pitchFamily="34" charset="0"/>
              </a:rPr>
              <a:t>. Este período puede variar dependiendo de </a:t>
            </a:r>
            <a:r>
              <a:rPr lang="en-US" sz="1200" baseline="0" dirty="0" err="1" smtClean="0">
                <a:solidFill>
                  <a:schemeClr val="tx1"/>
                </a:solidFill>
                <a:latin typeface="Calibri" pitchFamily="34" charset="0"/>
              </a:rPr>
              <a:t>varios</a:t>
            </a:r>
            <a:r>
              <a:rPr lang="en-US" sz="1200" baseline="0" dirty="0" smtClean="0">
                <a:solidFill>
                  <a:schemeClr val="tx1"/>
                </a:solidFill>
                <a:latin typeface="Calibri" pitchFamily="34" charset="0"/>
              </a:rPr>
              <a:t> factores, así que siempre siga los consejos del fabricante. </a:t>
            </a:r>
            <a:endParaRPr lang="en-US" sz="1200" dirty="0">
              <a:solidFill>
                <a:schemeClr val="tx1"/>
              </a:solidFill>
              <a:latin typeface="Calibri" pitchFamily="34" charset="0"/>
            </a:endParaRP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BCDC06-2D41-4790-A285-70D209101D8C}" type="slidenum">
              <a:rPr lang="de-DE" smtClean="0">
                <a:latin typeface="Arial" charset="0"/>
              </a:rPr>
              <a:pPr>
                <a:defRPr/>
              </a:pPr>
              <a:t>7</a:t>
            </a:fld>
            <a:endParaRPr lang="de-DE"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dirty="0" smtClean="0">
                <a:solidFill>
                  <a:schemeClr val="tx1"/>
                </a:solidFill>
                <a:latin typeface="+mn-lt"/>
              </a:rPr>
              <a:t>Narración:</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dirty="0" smtClean="0">
                <a:solidFill>
                  <a:schemeClr val="tx1"/>
                </a:solidFill>
                <a:latin typeface="+mn-lt"/>
              </a:rPr>
              <a:t>Durante la aplicación de SPF de baja</a:t>
            </a:r>
            <a:r>
              <a:rPr lang="en-US" sz="1200" u="none" dirty="0" smtClean="0">
                <a:solidFill>
                  <a:schemeClr val="tx1"/>
                </a:solidFill>
                <a:latin typeface="+mn-lt"/>
              </a:rPr>
              <a:t> presión de </a:t>
            </a:r>
            <a:r>
              <a:rPr lang="en-US" sz="1200" u="none" baseline="0" dirty="0" smtClean="0">
                <a:solidFill>
                  <a:schemeClr val="tx1"/>
                </a:solidFill>
                <a:latin typeface="+mn-lt"/>
              </a:rPr>
              <a:t>dos componentes</a:t>
            </a:r>
            <a:r>
              <a:rPr lang="en-US" sz="1200" dirty="0" smtClean="0">
                <a:solidFill>
                  <a:schemeClr val="tx1"/>
                </a:solidFill>
                <a:latin typeface="+mn-lt"/>
              </a:rPr>
              <a:t>, los aplicadores y los asistentes generalmente usan:</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aseline="0" dirty="0" smtClean="0">
                <a:solidFill>
                  <a:schemeClr val="tx1"/>
                </a:solidFill>
                <a:latin typeface="+mn-lt"/>
              </a:rPr>
              <a:t> </a:t>
            </a:r>
            <a:r>
              <a:rPr lang="en-US" sz="1200" dirty="0" smtClean="0">
                <a:latin typeface="+mn-lt"/>
              </a:rPr>
              <a:t>Lentes o gafas de seguridad</a:t>
            </a:r>
            <a:endParaRPr lang="en-US" sz="1200" dirty="0" smtClean="0">
              <a:solidFill>
                <a:schemeClr val="tx1"/>
              </a:solidFill>
              <a:latin typeface="+mn-lt"/>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aseline="0" dirty="0" smtClean="0">
                <a:solidFill>
                  <a:schemeClr val="tx1"/>
                </a:solidFill>
                <a:latin typeface="+mn-lt"/>
              </a:rPr>
              <a:t> </a:t>
            </a:r>
            <a:r>
              <a:rPr lang="en-US" sz="1200" dirty="0" smtClean="0">
                <a:solidFill>
                  <a:schemeClr val="tx1"/>
                </a:solidFill>
                <a:latin typeface="+mn-lt"/>
              </a:rPr>
              <a:t>Ropa protectora</a:t>
            </a:r>
            <a:r>
              <a:rPr lang="en-US" sz="1200" baseline="0" dirty="0" smtClean="0">
                <a:solidFill>
                  <a:schemeClr val="tx1"/>
                </a:solidFill>
                <a:latin typeface="+mn-lt"/>
              </a:rPr>
              <a:t> que cubra la </a:t>
            </a:r>
            <a:r>
              <a:rPr lang="en-US" sz="1200" dirty="0" smtClean="0">
                <a:solidFill>
                  <a:schemeClr val="tx1"/>
                </a:solidFill>
                <a:latin typeface="+mn-lt"/>
              </a:rPr>
              <a:t>piel</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aseline="0" dirty="0" smtClean="0">
                <a:solidFill>
                  <a:schemeClr val="tx1"/>
                </a:solidFill>
                <a:latin typeface="+mn-lt"/>
              </a:rPr>
              <a:t> </a:t>
            </a:r>
            <a:r>
              <a:rPr lang="en-US" sz="1200" dirty="0" smtClean="0">
                <a:solidFill>
                  <a:schemeClr val="tx1"/>
                </a:solidFill>
                <a:latin typeface="+mn-lt"/>
              </a:rPr>
              <a:t>Guantes, como guantes de tela completamente cubiertos con nitrilo, neopreno, caucho butílico o PVC</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aseline="0" dirty="0" smtClean="0">
                <a:solidFill>
                  <a:schemeClr val="tx1"/>
                </a:solidFill>
                <a:latin typeface="+mn-lt"/>
              </a:rPr>
              <a:t> y un </a:t>
            </a:r>
            <a:r>
              <a:rPr lang="en-US" sz="1200" dirty="0" smtClean="0">
                <a:solidFill>
                  <a:schemeClr val="tx1"/>
                </a:solidFill>
                <a:latin typeface="+mn-lt"/>
              </a:rPr>
              <a:t>respirador purificador de aire (APR) o respirador purificador de aire forzado (PAPR) de máscara facial </a:t>
            </a:r>
            <a:r>
              <a:rPr lang="en-US" sz="1200" baseline="0" dirty="0" smtClean="0">
                <a:solidFill>
                  <a:schemeClr val="tx1"/>
                </a:solidFill>
                <a:latin typeface="+mn-lt"/>
              </a:rPr>
              <a:t>completa </a:t>
            </a:r>
            <a:r>
              <a:rPr lang="en-US" sz="1200" baseline="0" dirty="0" err="1" smtClean="0">
                <a:solidFill>
                  <a:schemeClr val="tx1"/>
                </a:solidFill>
                <a:latin typeface="+mn-lt"/>
              </a:rPr>
              <a:t>o</a:t>
            </a:r>
            <a:r>
              <a:rPr lang="en-US" sz="1200" baseline="0" dirty="0" smtClean="0">
                <a:solidFill>
                  <a:schemeClr val="tx1"/>
                </a:solidFill>
                <a:latin typeface="+mn-lt"/>
              </a:rPr>
              <a:t> media </a:t>
            </a:r>
            <a:r>
              <a:rPr lang="en-US" sz="1200" baseline="0" dirty="0" err="1" smtClean="0">
                <a:solidFill>
                  <a:schemeClr val="tx1"/>
                </a:solidFill>
                <a:latin typeface="+mn-lt"/>
              </a:rPr>
              <a:t>máscara</a:t>
            </a:r>
            <a:endParaRPr lang="en-US" sz="1200" dirty="0" smtClean="0">
              <a:solidFill>
                <a:schemeClr val="tx1"/>
              </a:solidFill>
              <a:latin typeface="+mn-lt"/>
            </a:endParaRPr>
          </a:p>
          <a:p>
            <a:pPr marL="171450" indent="-171450">
              <a:buFont typeface="Arial" pitchFamily="34" charset="0"/>
              <a:buChar char="•"/>
              <a:defRPr/>
            </a:pPr>
            <a:endParaRPr lang="en-US" sz="1200" dirty="0" smtClean="0">
              <a:solidFill>
                <a:schemeClr val="tx1"/>
              </a:solidFill>
              <a:latin typeface="+mn-lt"/>
            </a:endParaRPr>
          </a:p>
          <a:p>
            <a:pPr>
              <a:buFont typeface="Arial" pitchFamily="34" charset="0"/>
              <a:buNone/>
              <a:defRPr/>
            </a:pPr>
            <a:r>
              <a:rPr lang="en-US" sz="1200" dirty="0" smtClean="0">
                <a:solidFill>
                  <a:schemeClr val="tx1"/>
                </a:solidFill>
                <a:latin typeface="+mn-lt"/>
              </a:rPr>
              <a:t>Note que todos los asistentes en las inmediaciones del área de rociado generalmente usan el </a:t>
            </a:r>
            <a:r>
              <a:rPr lang="en-US" sz="1200" dirty="0" err="1" smtClean="0">
                <a:solidFill>
                  <a:schemeClr val="tx1"/>
                </a:solidFill>
                <a:latin typeface="+mn-lt"/>
              </a:rPr>
              <a:t>mismo</a:t>
            </a:r>
            <a:r>
              <a:rPr lang="en-US" sz="1200" dirty="0" smtClean="0">
                <a:solidFill>
                  <a:schemeClr val="tx1"/>
                </a:solidFill>
                <a:latin typeface="+mn-lt"/>
              </a:rPr>
              <a:t> EPP, inclusive la misma clase de protección respiratoria.</a:t>
            </a:r>
            <a:endParaRPr lang="en-US" sz="1200" dirty="0">
              <a:solidFill>
                <a:schemeClr val="tx1"/>
              </a:solidFill>
              <a:latin typeface="+mn-lt"/>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B1E6A1-AD94-4E57-B209-0B00D52CB3EE}" type="slidenum">
              <a:rPr lang="en-US" smtClean="0">
                <a:latin typeface="Arial" charset="0"/>
              </a:rPr>
              <a:pPr>
                <a:defRPr/>
              </a:pPr>
              <a:t>8</a:t>
            </a:fld>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65A8F4-47FD-4851-B02E-8A0A9EA940B9}" type="slidenum">
              <a:rPr lang="de-DE" smtClean="0">
                <a:latin typeface="Arial" charset="0"/>
              </a:rPr>
              <a:pPr>
                <a:defRPr/>
              </a:pPr>
              <a:t>9</a:t>
            </a:fld>
            <a:endParaRPr lang="de-DE" smtClean="0">
              <a:latin typeface="Arial" charset="0"/>
            </a:endParaRPr>
          </a:p>
        </p:txBody>
      </p:sp>
      <p:sp>
        <p:nvSpPr>
          <p:cNvPr id="61443" name="Rectangle 2"/>
          <p:cNvSpPr>
            <a:spLocks noGrp="1" noRot="1" noChangeAspect="1" noChangeArrowheads="1" noTextEdit="1"/>
          </p:cNvSpPr>
          <p:nvPr>
            <p:ph type="sldImg"/>
          </p:nvPr>
        </p:nvSpPr>
        <p:spPr bwMode="auto">
          <a:xfrm>
            <a:off x="1192213" y="704850"/>
            <a:ext cx="4632325" cy="3473450"/>
          </a:xfrm>
          <a:noFill/>
          <a:ln cap="flat">
            <a:solidFill>
              <a:schemeClr val="tx1"/>
            </a:solidFill>
            <a:miter lim="800000"/>
            <a:headEnd/>
            <a:tailEnd/>
          </a:ln>
        </p:spPr>
      </p:sp>
      <p:sp>
        <p:nvSpPr>
          <p:cNvPr id="48132" name="Rectangle 3"/>
          <p:cNvSpPr>
            <a:spLocks noGrp="1" noChangeArrowheads="1"/>
          </p:cNvSpPr>
          <p:nvPr>
            <p:ph type="body" idx="1"/>
          </p:nvPr>
        </p:nvSpPr>
        <p:spPr>
          <a:xfrm>
            <a:off x="935038" y="4414838"/>
            <a:ext cx="5140325" cy="4184650"/>
          </a:xfrm>
          <a:ln/>
        </p:spPr>
        <p:txBody>
          <a:bodyPr lIns="92231" tIns="46115" rIns="92231" bIns="46115"/>
          <a:lstStyle/>
          <a:p>
            <a:pPr eaLnBrk="1" hangingPunct="1">
              <a:defRPr/>
            </a:pPr>
            <a:r>
              <a:rPr lang="en-US" sz="1200" dirty="0">
                <a:solidFill>
                  <a:schemeClr val="tx1"/>
                </a:solidFill>
                <a:latin typeface="Calibri" pitchFamily="34" charset="0"/>
              </a:rPr>
              <a:t>Narración</a:t>
            </a:r>
            <a:r>
              <a:rPr lang="en-US" sz="1200" dirty="0" smtClean="0">
                <a:solidFill>
                  <a:schemeClr val="tx1"/>
                </a:solidFill>
                <a:latin typeface="Calibri" pitchFamily="34"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Los lentes o gafas de seguridad (con escudos laterales) pueden ayudar a proteger los ojos de químicos SPF.</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Se usan cuando se rocía un kit</a:t>
            </a:r>
            <a:r>
              <a:rPr lang="en-US" sz="1200" baseline="0" dirty="0" smtClean="0">
                <a:latin typeface="+mn-lt"/>
              </a:rPr>
              <a:t> o </a:t>
            </a:r>
            <a:r>
              <a:rPr lang="en-US" sz="1200" dirty="0" smtClean="0">
                <a:latin typeface="+mn-lt"/>
              </a:rPr>
              <a:t>sistema</a:t>
            </a:r>
            <a:r>
              <a:rPr lang="en-US" sz="1200" baseline="0" dirty="0" smtClean="0">
                <a:latin typeface="+mn-lt"/>
              </a:rPr>
              <a:t> de baja presión, muchas veces combinado con un respirador purificador de aire de media </a:t>
            </a:r>
            <a:r>
              <a:rPr lang="en-US" sz="1200" baseline="0" dirty="0" err="1" smtClean="0">
                <a:latin typeface="+mn-lt"/>
              </a:rPr>
              <a:t>máscara</a:t>
            </a:r>
            <a:r>
              <a:rPr lang="en-US" sz="1200" baseline="0" dirty="0" smtClean="0">
                <a:latin typeface="+mn-lt"/>
              </a:rPr>
              <a:t>.</a:t>
            </a:r>
            <a:endParaRPr lang="en-US" sz="1200" dirty="0" smtClean="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mn-lt"/>
            </a:endParaRPr>
          </a:p>
          <a:p>
            <a:pPr eaLnBrk="1" hangingPunct="1">
              <a:defRPr/>
            </a:pPr>
            <a:endParaRPr lang="en-US" sz="1200" dirty="0">
              <a:solidFill>
                <a:schemeClr val="tx1"/>
              </a:solidFill>
              <a:latin typeface="Calibri" pitchFamily="34" charset="0"/>
            </a:endParaRPr>
          </a:p>
          <a:p>
            <a:pPr eaLnBrk="1" hangingPunct="1">
              <a:defRPr/>
            </a:pPr>
            <a:endParaRPr lang="en-US" sz="1200" dirty="0">
              <a:solidFill>
                <a:schemeClr val="tx1"/>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65A8F4-47FD-4851-B02E-8A0A9EA940B9}" type="slidenum">
              <a:rPr lang="de-DE" smtClean="0">
                <a:latin typeface="Arial" charset="0"/>
              </a:rPr>
              <a:pPr>
                <a:defRPr/>
              </a:pPr>
              <a:t>10</a:t>
            </a:fld>
            <a:endParaRPr lang="de-DE" smtClean="0">
              <a:latin typeface="Arial" charset="0"/>
            </a:endParaRPr>
          </a:p>
        </p:txBody>
      </p:sp>
      <p:sp>
        <p:nvSpPr>
          <p:cNvPr id="61443" name="Rectangle 2"/>
          <p:cNvSpPr>
            <a:spLocks noGrp="1" noRot="1" noChangeAspect="1" noChangeArrowheads="1" noTextEdit="1"/>
          </p:cNvSpPr>
          <p:nvPr>
            <p:ph type="sldImg"/>
          </p:nvPr>
        </p:nvSpPr>
        <p:spPr bwMode="auto">
          <a:xfrm>
            <a:off x="1192213" y="704850"/>
            <a:ext cx="4632325" cy="3473450"/>
          </a:xfrm>
          <a:noFill/>
          <a:ln cap="flat">
            <a:solidFill>
              <a:schemeClr val="tx1"/>
            </a:solidFill>
            <a:miter lim="800000"/>
            <a:headEnd/>
            <a:tailEnd/>
          </a:ln>
        </p:spPr>
      </p:sp>
      <p:sp>
        <p:nvSpPr>
          <p:cNvPr id="48132" name="Rectangle 3"/>
          <p:cNvSpPr>
            <a:spLocks noGrp="1" noChangeArrowheads="1"/>
          </p:cNvSpPr>
          <p:nvPr>
            <p:ph type="body" idx="1"/>
          </p:nvPr>
        </p:nvSpPr>
        <p:spPr>
          <a:xfrm>
            <a:off x="935038" y="4414838"/>
            <a:ext cx="5140325" cy="4184650"/>
          </a:xfrm>
          <a:ln/>
        </p:spPr>
        <p:txBody>
          <a:bodyPr lIns="92231" tIns="46115" rIns="92231" bIns="46115"/>
          <a:lstStyle/>
          <a:p>
            <a:pPr eaLnBrk="1" hangingPunct="1">
              <a:defRPr/>
            </a:pPr>
            <a:r>
              <a:rPr lang="en-US" sz="1200" dirty="0">
                <a:solidFill>
                  <a:schemeClr val="tx1"/>
                </a:solidFill>
                <a:latin typeface="Calibri" pitchFamily="34" charset="0"/>
              </a:rPr>
              <a:t>Narración:</a:t>
            </a:r>
          </a:p>
          <a:p>
            <a:pPr eaLnBrk="1" hangingPunct="1">
              <a:defRPr/>
            </a:pPr>
            <a:r>
              <a:rPr lang="en-US" sz="1200" dirty="0" smtClean="0">
                <a:solidFill>
                  <a:schemeClr val="tx1"/>
                </a:solidFill>
                <a:latin typeface="Calibri" pitchFamily="34" charset="0"/>
              </a:rPr>
              <a:t>Cuando se rocía</a:t>
            </a:r>
            <a:r>
              <a:rPr lang="en-US" sz="1200" baseline="0" dirty="0" smtClean="0">
                <a:solidFill>
                  <a:schemeClr val="tx1"/>
                </a:solidFill>
                <a:latin typeface="Calibri" pitchFamily="34" charset="0"/>
              </a:rPr>
              <a:t> el SPF de baja presión de dos componentes, se sugiere el uso de ropa protectora que </a:t>
            </a:r>
            <a:r>
              <a:rPr lang="en-US" sz="1200" dirty="0" smtClean="0">
                <a:solidFill>
                  <a:schemeClr val="tx1"/>
                </a:solidFill>
                <a:latin typeface="Calibri" pitchFamily="34" charset="0"/>
              </a:rPr>
              <a:t>cubra</a:t>
            </a:r>
            <a:r>
              <a:rPr lang="en-US" sz="1200" baseline="0" dirty="0" smtClean="0">
                <a:solidFill>
                  <a:schemeClr val="tx1"/>
                </a:solidFill>
                <a:latin typeface="Calibri" pitchFamily="34" charset="0"/>
              </a:rPr>
              <a:t> toda la </a:t>
            </a:r>
            <a:r>
              <a:rPr lang="en-US" sz="1200" dirty="0" smtClean="0">
                <a:solidFill>
                  <a:schemeClr val="tx1"/>
                </a:solidFill>
                <a:latin typeface="Calibri" pitchFamily="34" charset="0"/>
              </a:rPr>
              <a:t>piel.</a:t>
            </a:r>
          </a:p>
          <a:p>
            <a:pPr eaLnBrk="1" hangingPunct="1">
              <a:defRPr/>
            </a:pPr>
            <a:r>
              <a:rPr lang="en-US" sz="1200" dirty="0" smtClean="0">
                <a:solidFill>
                  <a:schemeClr val="tx1"/>
                </a:solidFill>
                <a:latin typeface="Calibri" pitchFamily="34" charset="0"/>
              </a:rPr>
              <a:t>Los </a:t>
            </a:r>
            <a:r>
              <a:rPr lang="en-US" sz="1200" dirty="0">
                <a:solidFill>
                  <a:schemeClr val="tx1"/>
                </a:solidFill>
                <a:latin typeface="Calibri" pitchFamily="34" charset="0"/>
              </a:rPr>
              <a:t>aplicadores y asistentes </a:t>
            </a:r>
            <a:r>
              <a:rPr lang="en-US" sz="1200" dirty="0" smtClean="0">
                <a:solidFill>
                  <a:schemeClr val="tx1"/>
                </a:solidFill>
                <a:latin typeface="Calibri" pitchFamily="34" charset="0"/>
              </a:rPr>
              <a:t>típicamente usan </a:t>
            </a:r>
            <a:r>
              <a:rPr lang="en-US" sz="1200" dirty="0">
                <a:solidFill>
                  <a:schemeClr val="tx1"/>
                </a:solidFill>
                <a:latin typeface="Calibri" pitchFamily="34" charset="0"/>
              </a:rPr>
              <a:t>un mono con capucha desechable para </a:t>
            </a:r>
            <a:r>
              <a:rPr lang="en-US" sz="1200" dirty="0" smtClean="0">
                <a:solidFill>
                  <a:schemeClr val="tx1"/>
                </a:solidFill>
                <a:latin typeface="Calibri" pitchFamily="34" charset="0"/>
              </a:rPr>
              <a:t>cubrir</a:t>
            </a:r>
            <a:r>
              <a:rPr lang="en-US" sz="1200" baseline="0" dirty="0" smtClean="0">
                <a:solidFill>
                  <a:schemeClr val="tx1"/>
                </a:solidFill>
                <a:latin typeface="Calibri" pitchFamily="34" charset="0"/>
              </a:rPr>
              <a:t> la </a:t>
            </a:r>
            <a:r>
              <a:rPr lang="en-US" sz="1200" dirty="0" smtClean="0">
                <a:solidFill>
                  <a:schemeClr val="tx1"/>
                </a:solidFill>
                <a:latin typeface="Calibri" pitchFamily="34" charset="0"/>
              </a:rPr>
              <a:t>piel y la ropa.</a:t>
            </a:r>
          </a:p>
          <a:p>
            <a:pPr eaLnBrk="1" hangingPunct="1">
              <a:defRPr/>
            </a:pPr>
            <a:r>
              <a:rPr lang="en-US" sz="1200" dirty="0" smtClean="0">
                <a:solidFill>
                  <a:schemeClr val="tx1"/>
                </a:solidFill>
                <a:latin typeface="Calibri" pitchFamily="34" charset="0"/>
              </a:rPr>
              <a:t>Si la ropa entra en contacto con </a:t>
            </a:r>
            <a:r>
              <a:rPr lang="en-US" sz="1200" baseline="0" dirty="0" smtClean="0">
                <a:solidFill>
                  <a:schemeClr val="tx1"/>
                </a:solidFill>
                <a:latin typeface="Calibri" pitchFamily="34" charset="0"/>
              </a:rPr>
              <a:t>químicos </a:t>
            </a:r>
            <a:r>
              <a:rPr lang="en-US" sz="1200" dirty="0" smtClean="0">
                <a:solidFill>
                  <a:schemeClr val="tx1"/>
                </a:solidFill>
                <a:latin typeface="Calibri" pitchFamily="34" charset="0"/>
              </a:rPr>
              <a:t>SPF</a:t>
            </a:r>
            <a:r>
              <a:rPr lang="en-US" sz="1200" baseline="0" dirty="0" smtClean="0">
                <a:solidFill>
                  <a:schemeClr val="tx1"/>
                </a:solidFill>
                <a:latin typeface="Calibri" pitchFamily="34" charset="0"/>
              </a:rPr>
              <a:t> líquidos de lado A y/o</a:t>
            </a:r>
            <a:r>
              <a:rPr lang="en-US" sz="1200" dirty="0" smtClean="0">
                <a:solidFill>
                  <a:schemeClr val="tx1"/>
                </a:solidFill>
                <a:latin typeface="Calibri" pitchFamily="34" charset="0"/>
              </a:rPr>
              <a:t> lado B, elimine la ropa.  </a:t>
            </a:r>
            <a:r>
              <a:rPr lang="en-US" sz="1200" b="1" u="sng" dirty="0" smtClean="0">
                <a:solidFill>
                  <a:schemeClr val="tx1"/>
                </a:solidFill>
                <a:latin typeface="Calibri" pitchFamily="34" charset="0"/>
              </a:rPr>
              <a:t>No la </a:t>
            </a:r>
            <a:r>
              <a:rPr lang="en-US" sz="1200" dirty="0">
                <a:solidFill>
                  <a:schemeClr val="tx1"/>
                </a:solidFill>
                <a:latin typeface="Calibri" pitchFamily="34" charset="0"/>
              </a:rPr>
              <a:t>lleve puesta </a:t>
            </a:r>
            <a:r>
              <a:rPr lang="en-US" sz="1200" dirty="0" smtClean="0">
                <a:solidFill>
                  <a:schemeClr val="tx1"/>
                </a:solidFill>
                <a:latin typeface="Calibri" pitchFamily="34" charset="0"/>
              </a:rPr>
              <a:t>a su casa.</a:t>
            </a:r>
            <a:endParaRPr lang="en-US" sz="1200" dirty="0">
              <a:solidFill>
                <a:schemeClr val="tx1"/>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b="14514"/>
          <a:stretch>
            <a:fillRect/>
          </a:stretch>
        </p:blipFill>
        <p:spPr bwMode="auto">
          <a:xfrm>
            <a:off x="0" y="-4763"/>
            <a:ext cx="9144000" cy="5872163"/>
          </a:xfrm>
          <a:prstGeom prst="rect">
            <a:avLst/>
          </a:prstGeom>
          <a:noFill/>
          <a:ln w="9525">
            <a:noFill/>
            <a:miter lim="800000"/>
            <a:headEnd/>
            <a:tailEnd/>
          </a:ln>
        </p:spPr>
      </p:pic>
      <p:pic>
        <p:nvPicPr>
          <p:cNvPr id="5" name="Picture 7" descr="CPI_Vert.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3074" name="Rectangle 2"/>
          <p:cNvSpPr>
            <a:spLocks noGrp="1" noChangeArrowheads="1"/>
          </p:cNvSpPr>
          <p:nvPr>
            <p:ph type="ctrTitle"/>
          </p:nvPr>
        </p:nvSpPr>
        <p:spPr>
          <a:xfrm>
            <a:off x="2057400" y="990600"/>
            <a:ext cx="6781800" cy="1012825"/>
          </a:xfrm>
        </p:spPr>
        <p:txBody>
          <a:bodyPr/>
          <a:lstStyle>
            <a:lvl1pPr>
              <a:defRPr sz="2800" b="0">
                <a:solidFill>
                  <a:schemeClr val="tx1"/>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2438400" y="2209800"/>
            <a:ext cx="6400800" cy="838200"/>
          </a:xfrm>
        </p:spPr>
        <p:txBody>
          <a:bodyPr/>
          <a:lstStyle>
            <a:lvl1pPr marL="0" indent="0" algn="r">
              <a:buFontTx/>
              <a:buNone/>
              <a:defRPr sz="2400">
                <a:solidFill>
                  <a:schemeClr val="bg2"/>
                </a:solidFill>
              </a:defRPr>
            </a:lvl1pPr>
          </a:lstStyle>
          <a:p>
            <a:r>
              <a:rPr lang="en-US" dirty="0" smtClean="0"/>
              <a:t>Click to edit Master subtitle style</a:t>
            </a:r>
            <a:endParaRPr lang="en-US" dirty="0"/>
          </a:p>
        </p:txBody>
      </p:sp>
      <p:sp>
        <p:nvSpPr>
          <p:cNvPr id="6" name="Rectangle 4"/>
          <p:cNvSpPr>
            <a:spLocks noGrp="1" noChangeArrowheads="1"/>
          </p:cNvSpPr>
          <p:nvPr>
            <p:ph type="dt" sz="half" idx="10"/>
          </p:nvPr>
        </p:nvSpPr>
        <p:spPr bwMode="auto">
          <a:xfrm>
            <a:off x="6705600" y="3619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cs typeface="Arial" pitchFamily="34" charset="0"/>
              </a:defRPr>
            </a:lvl1pPr>
          </a:lstStyle>
          <a:p>
            <a:pPr>
              <a:defRPr/>
            </a:pPr>
            <a:endParaRPr lang="en-US"/>
          </a:p>
        </p:txBody>
      </p:sp>
      <p:sp>
        <p:nvSpPr>
          <p:cNvPr id="7" name="Footer Placeholder 6"/>
          <p:cNvSpPr>
            <a:spLocks noGrp="1" noChangeArrowheads="1"/>
          </p:cNvSpPr>
          <p:nvPr>
            <p:ph type="ftr" sz="quarter" idx="11"/>
          </p:nvPr>
        </p:nvSpPr>
        <p:spPr bwMode="auto">
          <a:xfrm>
            <a:off x="0" y="6381750"/>
            <a:ext cx="91440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4"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stStyle>
          <a:p>
            <a:pPr lvl="0"/>
            <a:r>
              <a:rPr lang="en-US" noProof="0" dirty="0" smtClean="0"/>
              <a:t>Click to edit Master text styles</a:t>
            </a:r>
          </a:p>
        </p:txBody>
      </p:sp>
      <p:sp>
        <p:nvSpPr>
          <p:cNvPr id="4"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AED3E64F-65C4-42B1-9E39-E875FA0F916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826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5621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6" name="Picture 2" descr="C:\Users\Hpalfrey\Desktop\CPI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722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99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140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1468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p>
            <a:pPr lvl="0"/>
            <a:r>
              <a:rPr lang="en-US" noProof="0" dirty="0" smtClean="0"/>
              <a:t>Click to edit Master text styles</a:t>
            </a:r>
          </a:p>
          <a:p>
            <a:pPr lvl="1"/>
            <a:r>
              <a:rPr lang="en-US" noProof="0"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BB6BA3F7-796C-4678-9830-761A6EC7EC9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0582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4"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9555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674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5" y="546818"/>
            <a:ext cx="8220075" cy="54697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12775" y="1428750"/>
            <a:ext cx="4033838"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99013" y="1428750"/>
            <a:ext cx="4033837"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7" name="Picture 7" descr="CPI_Vert.JP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t="11075" b="13300"/>
          <a:stretch>
            <a:fillRect/>
          </a:stretch>
        </p:blipFill>
        <p:spPr bwMode="auto">
          <a:xfrm>
            <a:off x="0" y="0"/>
            <a:ext cx="9144000" cy="51816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762000" y="1524000"/>
            <a:ext cx="75438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a:t>
            </a:r>
          </a:p>
        </p:txBody>
      </p:sp>
      <p:sp>
        <p:nvSpPr>
          <p:cNvPr id="1030" name="Rectangle 6"/>
          <p:cNvSpPr>
            <a:spLocks noGrp="1" noChangeArrowheads="1"/>
          </p:cNvSpPr>
          <p:nvPr>
            <p:ph type="sldNum" sz="quarter" idx="4"/>
          </p:nvPr>
        </p:nvSpPr>
        <p:spPr bwMode="auto">
          <a:xfrm>
            <a:off x="0" y="6324600"/>
            <a:ext cx="9144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fld id="{69A6FC56-0D5D-46FA-AB69-7A222F611A51}" type="slidenum">
              <a:rPr lang="en-US"/>
              <a:pPr>
                <a:defRPr/>
              </a:pPr>
              <a:t>‹#›</a:t>
            </a:fld>
            <a:endParaRPr lang="en-US"/>
          </a:p>
        </p:txBody>
      </p:sp>
      <p:pic>
        <p:nvPicPr>
          <p:cNvPr id="2" name="Picture 7" descr="CPI_Vert.JP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3" r:id="rId1"/>
    <p:sldLayoutId id="2147483741" r:id="rId2"/>
    <p:sldLayoutId id="2147483744" r:id="rId3"/>
  </p:sldLayoutIdLst>
  <p:txStyles>
    <p:titleStyle>
      <a:lvl1pPr algn="r"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Arial" charset="0"/>
        </a:defRPr>
      </a:lvl2pPr>
      <a:lvl3pPr algn="r" rtl="0" eaLnBrk="0" fontAlgn="base" hangingPunct="0">
        <a:spcBef>
          <a:spcPct val="0"/>
        </a:spcBef>
        <a:spcAft>
          <a:spcPct val="0"/>
        </a:spcAft>
        <a:defRPr sz="2800">
          <a:solidFill>
            <a:schemeClr val="bg1"/>
          </a:solidFill>
          <a:latin typeface="Arial" charset="0"/>
        </a:defRPr>
      </a:lvl3pPr>
      <a:lvl4pPr algn="r" rtl="0" eaLnBrk="0" fontAlgn="base" hangingPunct="0">
        <a:spcBef>
          <a:spcPct val="0"/>
        </a:spcBef>
        <a:spcAft>
          <a:spcPct val="0"/>
        </a:spcAft>
        <a:defRPr sz="2800">
          <a:solidFill>
            <a:schemeClr val="bg1"/>
          </a:solidFill>
          <a:latin typeface="Arial" charset="0"/>
        </a:defRPr>
      </a:lvl4pPr>
      <a:lvl5pPr algn="r" rtl="0" eaLnBrk="0" fontAlgn="base" hangingPunct="0">
        <a:spcBef>
          <a:spcPct val="0"/>
        </a:spcBef>
        <a:spcAft>
          <a:spcPct val="0"/>
        </a:spcAft>
        <a:defRPr sz="2800">
          <a:solidFill>
            <a:schemeClr val="bg1"/>
          </a:solidFill>
          <a:latin typeface="Arial" charset="0"/>
        </a:defRPr>
      </a:lvl5pPr>
      <a:lvl6pPr marL="457200" algn="r" rtl="0" eaLnBrk="1" fontAlgn="base" hangingPunct="1">
        <a:spcBef>
          <a:spcPct val="0"/>
        </a:spcBef>
        <a:spcAft>
          <a:spcPct val="0"/>
        </a:spcAft>
        <a:defRPr sz="3200" b="1">
          <a:solidFill>
            <a:schemeClr val="bg1"/>
          </a:solidFill>
          <a:latin typeface="Arial" charset="0"/>
        </a:defRPr>
      </a:lvl6pPr>
      <a:lvl7pPr marL="914400" algn="r" rtl="0" eaLnBrk="1" fontAlgn="base" hangingPunct="1">
        <a:spcBef>
          <a:spcPct val="0"/>
        </a:spcBef>
        <a:spcAft>
          <a:spcPct val="0"/>
        </a:spcAft>
        <a:defRPr sz="3200" b="1">
          <a:solidFill>
            <a:schemeClr val="bg1"/>
          </a:solidFill>
          <a:latin typeface="Arial" charset="0"/>
        </a:defRPr>
      </a:lvl7pPr>
      <a:lvl8pPr marL="1371600" algn="r" rtl="0" eaLnBrk="1" fontAlgn="base" hangingPunct="1">
        <a:spcBef>
          <a:spcPct val="0"/>
        </a:spcBef>
        <a:spcAft>
          <a:spcPct val="0"/>
        </a:spcAft>
        <a:defRPr sz="3200" b="1">
          <a:solidFill>
            <a:schemeClr val="bg1"/>
          </a:solidFill>
          <a:latin typeface="Arial" charset="0"/>
        </a:defRPr>
      </a:lvl8pPr>
      <a:lvl9pPr marL="1828800" algn="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defRPr sz="2800">
          <a:solidFill>
            <a:srgbClr val="093678"/>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C:\Users\Hpalfrey\Desktop\CPI Logo.jpg"/>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42" r:id="rId9"/>
    <p:sldLayoutId id="2147483753" r:id="rId10"/>
  </p:sldLayoutIdLst>
  <p:timing>
    <p:tnLst>
      <p:par>
        <p:cTn id="1" dur="indefinite" restart="never" nodeType="tmRoot"/>
      </p:par>
    </p:tnLst>
  </p:timing>
  <p:txStyles>
    <p:titleStyle>
      <a:lvl1pPr algn="l" defTabSz="457200" rtl="0" fontAlgn="base">
        <a:spcBef>
          <a:spcPct val="0"/>
        </a:spcBef>
        <a:spcAft>
          <a:spcPct val="0"/>
        </a:spcAft>
        <a:defRPr sz="4000" b="1" kern="1200">
          <a:solidFill>
            <a:srgbClr val="25AAC3"/>
          </a:solidFill>
          <a:latin typeface="Trebuchet MS" pitchFamily="34" charset="0"/>
          <a:ea typeface="+mj-ea"/>
          <a:cs typeface="+mj-cs"/>
        </a:defRPr>
      </a:lvl1pPr>
      <a:lvl2pPr algn="l" defTabSz="457200" rtl="0" fontAlgn="base">
        <a:spcBef>
          <a:spcPct val="0"/>
        </a:spcBef>
        <a:spcAft>
          <a:spcPct val="0"/>
        </a:spcAft>
        <a:defRPr sz="4000" b="1">
          <a:solidFill>
            <a:srgbClr val="25AAC3"/>
          </a:solidFill>
          <a:latin typeface="Trebuchet MS" pitchFamily="34" charset="0"/>
        </a:defRPr>
      </a:lvl2pPr>
      <a:lvl3pPr algn="l" defTabSz="457200" rtl="0" fontAlgn="base">
        <a:spcBef>
          <a:spcPct val="0"/>
        </a:spcBef>
        <a:spcAft>
          <a:spcPct val="0"/>
        </a:spcAft>
        <a:defRPr sz="4000" b="1">
          <a:solidFill>
            <a:srgbClr val="25AAC3"/>
          </a:solidFill>
          <a:latin typeface="Trebuchet MS" pitchFamily="34" charset="0"/>
        </a:defRPr>
      </a:lvl3pPr>
      <a:lvl4pPr algn="l" defTabSz="457200" rtl="0" fontAlgn="base">
        <a:spcBef>
          <a:spcPct val="0"/>
        </a:spcBef>
        <a:spcAft>
          <a:spcPct val="0"/>
        </a:spcAft>
        <a:defRPr sz="4000" b="1">
          <a:solidFill>
            <a:srgbClr val="25AAC3"/>
          </a:solidFill>
          <a:latin typeface="Trebuchet MS" pitchFamily="34" charset="0"/>
        </a:defRPr>
      </a:lvl4pPr>
      <a:lvl5pPr algn="l" defTabSz="457200" rtl="0" fontAlgn="base">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fontAlgn="base">
        <a:spcBef>
          <a:spcPct val="20000"/>
        </a:spcBef>
        <a:spcAft>
          <a:spcPct val="0"/>
        </a:spcAft>
        <a:buFont typeface="Arial" charset="0"/>
        <a:buChar char="•"/>
        <a:defRPr sz="3200" kern="1200">
          <a:solidFill>
            <a:srgbClr val="254061"/>
          </a:solidFill>
          <a:latin typeface="Trebuchet MS" pitchFamily="34" charset="0"/>
          <a:ea typeface="+mn-ea"/>
          <a:cs typeface="+mn-cs"/>
        </a:defRPr>
      </a:lvl1pPr>
      <a:lvl2pPr marL="742950" indent="-285750" algn="l" defTabSz="457200" rtl="0" fontAlgn="base">
        <a:spcBef>
          <a:spcPct val="20000"/>
        </a:spcBef>
        <a:spcAft>
          <a:spcPct val="0"/>
        </a:spcAft>
        <a:buFont typeface="Arial" charset="0"/>
        <a:buChar char="–"/>
        <a:defRPr sz="2800" kern="1200">
          <a:solidFill>
            <a:srgbClr val="254061"/>
          </a:solidFill>
          <a:latin typeface="Trebuchet MS" pitchFamily="34" charset="0"/>
          <a:ea typeface="+mn-ea"/>
          <a:cs typeface="+mn-cs"/>
        </a:defRPr>
      </a:lvl2pPr>
      <a:lvl3pPr marL="1143000" indent="-228600" algn="l" defTabSz="457200" rtl="0" fontAlgn="base">
        <a:spcBef>
          <a:spcPct val="20000"/>
        </a:spcBef>
        <a:spcAft>
          <a:spcPct val="0"/>
        </a:spcAft>
        <a:buFont typeface="Arial" charset="0"/>
        <a:buChar char="•"/>
        <a:defRPr sz="2400" kern="1200">
          <a:solidFill>
            <a:srgbClr val="254061"/>
          </a:solidFill>
          <a:latin typeface="Trebuchet MS" pitchFamily="34" charset="0"/>
          <a:ea typeface="+mn-ea"/>
          <a:cs typeface="+mn-cs"/>
        </a:defRPr>
      </a:lvl3pPr>
      <a:lvl4pPr marL="1600200" indent="-228600" algn="l" defTabSz="457200" rtl="0" fontAlgn="base">
        <a:spcBef>
          <a:spcPct val="20000"/>
        </a:spcBef>
        <a:spcAft>
          <a:spcPct val="0"/>
        </a:spcAft>
        <a:buFont typeface="Arial" charset="0"/>
        <a:buChar char="–"/>
        <a:defRPr sz="2000" kern="1200">
          <a:solidFill>
            <a:srgbClr val="254061"/>
          </a:solidFill>
          <a:latin typeface="Trebuchet MS" pitchFamily="34" charset="0"/>
          <a:ea typeface="+mn-ea"/>
          <a:cs typeface="+mn-cs"/>
        </a:defRPr>
      </a:lvl4pPr>
      <a:lvl5pPr marL="2057400" indent="-228600" algn="l" defTabSz="457200" rtl="0" fontAlgn="base">
        <a:spcBef>
          <a:spcPct val="20000"/>
        </a:spcBef>
        <a:spcAft>
          <a:spcPct val="0"/>
        </a:spcAft>
        <a:buFont typeface="Arial"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2981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4000" b="1" kern="1200">
          <a:solidFill>
            <a:srgbClr val="25AAC3"/>
          </a:solidFill>
          <a:latin typeface="Trebuchet MS" pitchFamily="34" charset="0"/>
          <a:ea typeface="+mj-ea"/>
          <a:cs typeface="+mj-cs"/>
        </a:defRPr>
      </a:lvl1pPr>
      <a:lvl2pPr algn="l" defTabSz="457200" rtl="0" eaLnBrk="0" fontAlgn="base" hangingPunct="0">
        <a:spcBef>
          <a:spcPct val="0"/>
        </a:spcBef>
        <a:spcAft>
          <a:spcPct val="0"/>
        </a:spcAft>
        <a:defRPr sz="4000" b="1">
          <a:solidFill>
            <a:srgbClr val="25AAC3"/>
          </a:solidFill>
          <a:latin typeface="Trebuchet MS" pitchFamily="34" charset="0"/>
        </a:defRPr>
      </a:lvl2pPr>
      <a:lvl3pPr algn="l" defTabSz="457200" rtl="0" eaLnBrk="0" fontAlgn="base" hangingPunct="0">
        <a:spcBef>
          <a:spcPct val="0"/>
        </a:spcBef>
        <a:spcAft>
          <a:spcPct val="0"/>
        </a:spcAft>
        <a:defRPr sz="4000" b="1">
          <a:solidFill>
            <a:srgbClr val="25AAC3"/>
          </a:solidFill>
          <a:latin typeface="Trebuchet MS" pitchFamily="34" charset="0"/>
        </a:defRPr>
      </a:lvl3pPr>
      <a:lvl4pPr algn="l" defTabSz="457200" rtl="0" eaLnBrk="0" fontAlgn="base" hangingPunct="0">
        <a:spcBef>
          <a:spcPct val="0"/>
        </a:spcBef>
        <a:spcAft>
          <a:spcPct val="0"/>
        </a:spcAft>
        <a:defRPr sz="4000" b="1">
          <a:solidFill>
            <a:srgbClr val="25AAC3"/>
          </a:solidFill>
          <a:latin typeface="Trebuchet MS" pitchFamily="34" charset="0"/>
        </a:defRPr>
      </a:lvl4pPr>
      <a:lvl5pPr algn="l" defTabSz="457200" rtl="0" eaLnBrk="0" fontAlgn="base" hangingPunct="0">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254061"/>
          </a:solidFill>
          <a:latin typeface="Trebuchet MS" pitchFamily="34"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254061"/>
          </a:solidFill>
          <a:latin typeface="Trebuchet MS" pitchFamily="34"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254061"/>
          </a:solidFill>
          <a:latin typeface="Trebuchet MS" pitchFamily="34"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cdc.gov/niosh/"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sm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832942"/>
            <a:ext cx="4129106" cy="2025057"/>
          </a:xfrm>
          <a:prstGeom prst="rect">
            <a:avLst/>
          </a:prstGeom>
        </p:spPr>
      </p:pic>
      <p:pic>
        <p:nvPicPr>
          <p:cNvPr id="5" name="Picture 4" descr="U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4995" y="0"/>
            <a:ext cx="4709006" cy="1930400"/>
          </a:xfrm>
          <a:prstGeom prst="rect">
            <a:avLst/>
          </a:prstGeom>
        </p:spPr>
      </p:pic>
      <p:sp>
        <p:nvSpPr>
          <p:cNvPr id="13" name="Title 1"/>
          <p:cNvSpPr txBox="1">
            <a:spLocks/>
          </p:cNvSpPr>
          <p:nvPr/>
        </p:nvSpPr>
        <p:spPr>
          <a:xfrm>
            <a:off x="1485900" y="1435100"/>
            <a:ext cx="3225800" cy="584200"/>
          </a:xfrm>
          <a:prstGeom prst="rect">
            <a:avLst/>
          </a:prstGeom>
        </p:spPr>
        <p:txBody>
          <a:bodyPr anchor="t"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marL="0" marR="0" lvl="0" indent="0" defTabSz="457200" rtl="0" eaLnBrk="1" fontAlgn="auto" latinLnBrk="0" hangingPunct="1">
              <a:lnSpc>
                <a:spcPct val="80000"/>
              </a:lnSpc>
              <a:spcBef>
                <a:spcPct val="0"/>
              </a:spcBef>
              <a:spcAft>
                <a:spcPts val="0"/>
              </a:spcAft>
              <a:buClrTx/>
              <a:buSzTx/>
              <a:buFont typeface="Arial"/>
              <a:buNone/>
              <a:tabLst/>
              <a:defRPr/>
            </a:pPr>
            <a:endParaRPr kumimoji="0" lang="en-US" sz="2400" b="1" i="0" u="none" strike="noStrike" kern="700" cap="none" spc="-50" normalizeH="0" baseline="0" noProof="0" dirty="0">
              <a:ln>
                <a:noFill/>
              </a:ln>
              <a:solidFill>
                <a:schemeClr val="bg1">
                  <a:lumMod val="50000"/>
                </a:schemeClr>
              </a:solidFill>
              <a:effectLst/>
              <a:uLnTx/>
              <a:uFillTx/>
              <a:latin typeface="Trebuchet MS"/>
              <a:ea typeface="+mj-ea"/>
              <a:cs typeface="Trebuchet MS"/>
            </a:endParaRPr>
          </a:p>
        </p:txBody>
      </p:sp>
      <p:grpSp>
        <p:nvGrpSpPr>
          <p:cNvPr id="2" name="Group 14"/>
          <p:cNvGrpSpPr/>
          <p:nvPr/>
        </p:nvGrpSpPr>
        <p:grpSpPr>
          <a:xfrm>
            <a:off x="685800" y="1727200"/>
            <a:ext cx="7696200" cy="3683000"/>
            <a:chOff x="921327" y="2081212"/>
            <a:chExt cx="7608743" cy="3086100"/>
          </a:xfrm>
        </p:grpSpPr>
        <p:sp>
          <p:nvSpPr>
            <p:cNvPr id="6" name="Title 1"/>
            <p:cNvSpPr txBox="1">
              <a:spLocks/>
            </p:cNvSpPr>
            <p:nvPr/>
          </p:nvSpPr>
          <p:spPr>
            <a:xfrm>
              <a:off x="921327" y="2517167"/>
              <a:ext cx="7608743" cy="2650145"/>
            </a:xfrm>
            <a:prstGeom prst="rect">
              <a:avLst/>
            </a:prstGeom>
          </p:spPr>
          <p:txBody>
            <a:bodyPr anchor="ctr"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defTabSz="457200" fontAlgn="auto">
                <a:spcAft>
                  <a:spcPts val="0"/>
                </a:spcAft>
                <a:defRPr/>
              </a:pPr>
              <a:endParaRPr lang="en-US" sz="3200" dirty="0" smtClean="0"/>
            </a:p>
            <a:p>
              <a:pPr defTabSz="457200" fontAlgn="auto">
                <a:spcAft>
                  <a:spcPts val="0"/>
                </a:spcAft>
                <a:defRPr/>
              </a:pPr>
              <a:r>
                <a:rPr lang="en-US" sz="3200" dirty="0" smtClean="0"/>
                <a:t>Unidad 9:</a:t>
              </a:r>
            </a:p>
            <a:p>
              <a:pPr defTabSz="457200" fontAlgn="auto">
                <a:spcAft>
                  <a:spcPts val="0"/>
                </a:spcAft>
                <a:defRPr/>
              </a:pPr>
              <a:endParaRPr lang="en-US" sz="3200" dirty="0" smtClean="0">
                <a:solidFill>
                  <a:srgbClr val="093678"/>
                </a:solidFill>
              </a:endParaRPr>
            </a:p>
            <a:p>
              <a:pPr defTabSz="457200" fontAlgn="auto">
                <a:spcAft>
                  <a:spcPts val="0"/>
                </a:spcAft>
                <a:defRPr/>
              </a:pPr>
              <a:r>
                <a:rPr lang="en-US" sz="3200" dirty="0" smtClean="0">
                  <a:solidFill>
                    <a:srgbClr val="093678"/>
                  </a:solidFill>
                </a:rPr>
                <a:t>Equipo de protección personal</a:t>
              </a:r>
            </a:p>
            <a:p>
              <a:pPr defTabSz="457200" fontAlgn="auto">
                <a:spcAft>
                  <a:spcPts val="0"/>
                </a:spcAft>
                <a:defRPr/>
              </a:pPr>
              <a:endParaRPr lang="en-US" sz="3200" dirty="0" smtClean="0">
                <a:solidFill>
                  <a:srgbClr val="093678"/>
                </a:solidFill>
              </a:endParaRPr>
            </a:p>
            <a:p>
              <a:pPr defTabSz="457200" fontAlgn="auto">
                <a:spcAft>
                  <a:spcPts val="0"/>
                </a:spcAft>
                <a:defRPr/>
              </a:pPr>
              <a:r>
                <a:rPr lang="es-ES_tradnl" sz="2800" dirty="0" smtClean="0">
                  <a:solidFill>
                    <a:schemeClr val="tx2"/>
                  </a:solidFill>
                </a:rPr>
                <a:t>Cuando se usa un equipo rociador de</a:t>
              </a:r>
              <a:br>
                <a:rPr lang="es-ES_tradnl" sz="2800" dirty="0" smtClean="0">
                  <a:solidFill>
                    <a:schemeClr val="tx2"/>
                  </a:solidFill>
                </a:rPr>
              </a:br>
              <a:r>
                <a:rPr lang="es-ES_tradnl" sz="2800" dirty="0" smtClean="0">
                  <a:solidFill>
                    <a:schemeClr val="tx2"/>
                  </a:solidFill>
                </a:rPr>
                <a:t>espuma de poliuretano en spray (SPF)</a:t>
              </a:r>
              <a:br>
                <a:rPr lang="es-ES_tradnl" sz="2800" dirty="0" smtClean="0">
                  <a:solidFill>
                    <a:schemeClr val="tx2"/>
                  </a:solidFill>
                </a:rPr>
              </a:br>
              <a:r>
                <a:rPr lang="es-ES_tradnl" sz="2800" dirty="0" smtClean="0">
                  <a:solidFill>
                    <a:schemeClr val="tx2"/>
                  </a:solidFill>
                </a:rPr>
                <a:t>de baja presión de dos </a:t>
              </a:r>
              <a:r>
                <a:rPr lang="es-ES_tradnl" sz="2800" dirty="0" smtClean="0">
                  <a:solidFill>
                    <a:schemeClr val="tx2"/>
                  </a:solidFill>
                </a:rPr>
                <a:t>componentes</a:t>
              </a:r>
            </a:p>
            <a:p>
              <a:pPr defTabSz="457200" fontAlgn="auto">
                <a:spcAft>
                  <a:spcPts val="0"/>
                </a:spcAft>
                <a:defRPr/>
              </a:pPr>
              <a:endParaRPr lang="es-ES_tradnl" sz="2800" dirty="0" smtClean="0">
                <a:solidFill>
                  <a:schemeClr val="tx2"/>
                </a:solidFill>
              </a:endParaRPr>
            </a:p>
            <a:p>
              <a:pPr defTabSz="457200" fontAlgn="auto">
                <a:spcAft>
                  <a:spcPts val="0"/>
                </a:spcAft>
                <a:defRPr/>
              </a:pPr>
              <a:endParaRPr lang="en-US" sz="3200" dirty="0" smtClean="0">
                <a:solidFill>
                  <a:srgbClr val="093678"/>
                </a:solidFill>
              </a:endParaRPr>
            </a:p>
            <a:p>
              <a:pPr defTabSz="457200" fontAlgn="auto">
                <a:spcAft>
                  <a:spcPts val="0"/>
                </a:spcAft>
                <a:defRPr/>
              </a:pPr>
              <a:r>
                <a:rPr lang="en-US" sz="3200" dirty="0" smtClean="0"/>
                <a:t> </a:t>
              </a:r>
            </a:p>
            <a:p>
              <a:pPr lvl="0" defTabSz="457200" fontAlgn="auto">
                <a:spcAft>
                  <a:spcPts val="0"/>
                </a:spcAft>
                <a:defRPr/>
              </a:pPr>
              <a:endParaRPr lang="en-US" sz="3200" dirty="0" smtClean="0"/>
            </a:p>
          </p:txBody>
        </p:sp>
        <p:cxnSp>
          <p:nvCxnSpPr>
            <p:cNvPr id="7" name="Straight Connector 6"/>
            <p:cNvCxnSpPr/>
            <p:nvPr/>
          </p:nvCxnSpPr>
          <p:spPr>
            <a:xfrm rot="10800000">
              <a:off x="1549400" y="2081212"/>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1549400" y="4686300"/>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Hpalfrey\Desktop\CPI 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4600" y="6071784"/>
            <a:ext cx="2590800" cy="569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aniel\Desktop\LP Training Slide Development\ideas for LP image for units\205Generic kit sketc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39000" y="2895600"/>
            <a:ext cx="1514856" cy="15331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lIns="92066" tIns="46034" rIns="92066" bIns="46034"/>
          <a:lstStyle/>
          <a:p>
            <a:pPr fontAlgn="auto">
              <a:lnSpc>
                <a:spcPct val="90000"/>
              </a:lnSpc>
              <a:spcAft>
                <a:spcPts val="0"/>
              </a:spcAft>
              <a:defRPr/>
            </a:pPr>
            <a:r>
              <a:rPr lang="en-US" dirty="0" smtClean="0"/>
              <a:t>Protección de la piel</a:t>
            </a:r>
          </a:p>
        </p:txBody>
      </p:sp>
      <p:sp>
        <p:nvSpPr>
          <p:cNvPr id="14339" name="Rectangle 3"/>
          <p:cNvSpPr>
            <a:spLocks noGrp="1" noChangeArrowheads="1"/>
          </p:cNvSpPr>
          <p:nvPr>
            <p:ph idx="1"/>
          </p:nvPr>
        </p:nvSpPr>
        <p:spPr>
          <a:xfrm>
            <a:off x="457200" y="1676400"/>
            <a:ext cx="5029200" cy="4800599"/>
          </a:xfrm>
        </p:spPr>
        <p:txBody>
          <a:bodyPr lIns="92066" tIns="46034" rIns="92066" bIns="46034">
            <a:noAutofit/>
          </a:bodyPr>
          <a:lstStyle/>
          <a:p>
            <a:pPr indent="0" fontAlgn="auto">
              <a:spcBef>
                <a:spcPts val="600"/>
              </a:spcBef>
              <a:spcAft>
                <a:spcPts val="600"/>
              </a:spcAft>
              <a:buFont typeface="Arial"/>
              <a:buNone/>
              <a:defRPr/>
            </a:pPr>
            <a:r>
              <a:rPr lang="en-US" sz="2200" dirty="0" smtClean="0"/>
              <a:t>Se sugiere el uso de ropa protectora que cubra la piel.</a:t>
            </a:r>
          </a:p>
          <a:p>
            <a:pPr marL="233363" indent="-233363" fontAlgn="auto">
              <a:spcBef>
                <a:spcPts val="600"/>
              </a:spcBef>
              <a:spcAft>
                <a:spcPts val="600"/>
              </a:spcAft>
              <a:buFont typeface="Arial" pitchFamily="34" charset="0"/>
              <a:buChar char="•"/>
              <a:defRPr/>
            </a:pPr>
            <a:r>
              <a:rPr lang="en-US" sz="2200" dirty="0" smtClean="0"/>
              <a:t>Generalmente se usan trajes desechables.</a:t>
            </a:r>
          </a:p>
          <a:p>
            <a:pPr marL="233363" indent="-233363" fontAlgn="auto">
              <a:spcBef>
                <a:spcPts val="600"/>
              </a:spcBef>
              <a:spcAft>
                <a:spcPts val="600"/>
              </a:spcAft>
              <a:buFont typeface="Arial" pitchFamily="34" charset="0"/>
              <a:buChar char="•"/>
              <a:defRPr/>
            </a:pPr>
            <a:r>
              <a:rPr lang="en-US" sz="2200" dirty="0" smtClean="0"/>
              <a:t>Si la ropa entra en contacto con químicos líquidos SPF (lado-A y/o lado-B), elimine la ropa. </a:t>
            </a:r>
          </a:p>
          <a:p>
            <a:pPr marL="233363" indent="-233363" fontAlgn="auto">
              <a:spcBef>
                <a:spcPts val="600"/>
              </a:spcBef>
              <a:spcAft>
                <a:spcPts val="600"/>
              </a:spcAft>
              <a:buFont typeface="Arial" pitchFamily="34" charset="0"/>
              <a:buChar char="•"/>
              <a:defRPr/>
            </a:pPr>
            <a:r>
              <a:rPr lang="en-US" sz="2200" i="1" u="sng" dirty="0" smtClean="0"/>
              <a:t>No la </a:t>
            </a:r>
            <a:r>
              <a:rPr lang="en-US" sz="2200" dirty="0" smtClean="0"/>
              <a:t>lleve puesta a su casa.</a:t>
            </a:r>
            <a:endParaRPr lang="en-US" sz="2200"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1524000"/>
            <a:ext cx="2591907" cy="1905000"/>
          </a:xfrm>
          <a:prstGeom prst="rect">
            <a:avLst/>
          </a:prstGeom>
          <a:noFill/>
          <a:ln w="9525">
            <a:noFill/>
            <a:miter lim="800000"/>
            <a:headEnd/>
            <a:tailEnd/>
          </a:ln>
          <a:effectLst>
            <a:outerShdw blurRad="254000" dist="139700" dir="2700000" algn="tl" rotWithShape="0">
              <a:prstClr val="black">
                <a:alpha val="40000"/>
              </a:prstClr>
            </a:outerShdw>
          </a:effec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3581400"/>
            <a:ext cx="1828800" cy="2330823"/>
          </a:xfrm>
          <a:prstGeom prst="rect">
            <a:avLst/>
          </a:prstGeom>
          <a:noFill/>
          <a:ln w="9525">
            <a:noFill/>
            <a:miter lim="800000"/>
            <a:headEnd/>
            <a:tailEnd/>
          </a:ln>
          <a:effectLst>
            <a:outerShdw blurRad="254000" dist="139700" dir="2700000" algn="ctr" rotWithShape="0">
              <a:srgbClr val="000000">
                <a:alpha val="40000"/>
              </a:srgb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Guantes</a:t>
            </a:r>
          </a:p>
        </p:txBody>
      </p:sp>
      <p:sp>
        <p:nvSpPr>
          <p:cNvPr id="54275" name="Content Placeholder 2"/>
          <p:cNvSpPr>
            <a:spLocks noGrp="1"/>
          </p:cNvSpPr>
          <p:nvPr>
            <p:ph idx="1"/>
          </p:nvPr>
        </p:nvSpPr>
        <p:spPr>
          <a:xfrm>
            <a:off x="457200" y="1676401"/>
            <a:ext cx="5486400" cy="4343400"/>
          </a:xfrm>
        </p:spPr>
        <p:txBody>
          <a:bodyPr>
            <a:normAutofit/>
          </a:bodyPr>
          <a:lstStyle/>
          <a:p>
            <a:pPr marL="0" indent="0">
              <a:spcBef>
                <a:spcPts val="600"/>
              </a:spcBef>
              <a:spcAft>
                <a:spcPts val="600"/>
              </a:spcAft>
              <a:defRPr/>
            </a:pPr>
            <a:r>
              <a:rPr lang="en-US" sz="2200" dirty="0">
                <a:solidFill>
                  <a:srgbClr val="002060"/>
                </a:solidFill>
              </a:rPr>
              <a:t>¿Qué tipo de guantes?</a:t>
            </a:r>
          </a:p>
          <a:p>
            <a:pPr marL="233363" indent="-233363">
              <a:spcBef>
                <a:spcPts val="600"/>
              </a:spcBef>
              <a:spcAft>
                <a:spcPts val="600"/>
              </a:spcAft>
              <a:buFont typeface="Arial" pitchFamily="34" charset="0"/>
              <a:buChar char="•"/>
              <a:defRPr/>
            </a:pPr>
            <a:r>
              <a:rPr lang="en-US" sz="2200" dirty="0">
                <a:solidFill>
                  <a:srgbClr val="002060"/>
                </a:solidFill>
              </a:rPr>
              <a:t>Para los aplicadores y asistentes, considere guantes de tela completamente recubiertos con nitrilo, neopreno, caucho butílico o PVC. </a:t>
            </a:r>
          </a:p>
          <a:p>
            <a:pPr marL="233363" indent="-233363">
              <a:spcBef>
                <a:spcPts val="600"/>
              </a:spcBef>
              <a:spcAft>
                <a:spcPts val="600"/>
              </a:spcAft>
              <a:buFont typeface="Arial" pitchFamily="34" charset="0"/>
              <a:buChar char="•"/>
              <a:defRPr/>
            </a:pPr>
            <a:r>
              <a:rPr lang="en-US" sz="2200" dirty="0" smtClean="0">
                <a:solidFill>
                  <a:srgbClr val="002060"/>
                </a:solidFill>
              </a:rPr>
              <a:t>Algunos trabajadores usan guantes de trabajo sobre los guantes resistentes a químicos.</a:t>
            </a:r>
          </a:p>
        </p:txBody>
      </p:sp>
      <p:pic>
        <p:nvPicPr>
          <p:cNvPr id="4" name="Picture 3" descr="coated fabric glov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676400"/>
            <a:ext cx="2616200" cy="1887538"/>
          </a:xfrm>
          <a:prstGeom prst="rect">
            <a:avLst/>
          </a:prstGeom>
          <a:ln>
            <a:noFill/>
          </a:ln>
          <a:effectLst>
            <a:outerShdw blurRad="292100" dist="139700" dir="2700000" algn="tl" rotWithShape="0">
              <a:srgbClr val="333333">
                <a:alpha val="65000"/>
              </a:srgbClr>
            </a:outerShdw>
          </a:effectLst>
        </p:spPr>
      </p:pic>
      <p:pic>
        <p:nvPicPr>
          <p:cNvPr id="24581"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3962400"/>
            <a:ext cx="2562225" cy="1922463"/>
          </a:xfrm>
          <a:prstGeom prst="rect">
            <a:avLst/>
          </a:prstGeom>
          <a:noFill/>
          <a:ln w="9525">
            <a:noFill/>
            <a:miter lim="800000"/>
            <a:headEnd/>
            <a:tailEnd/>
          </a:ln>
          <a:effectLst>
            <a:outerShdw blurRad="203200" dist="38100" dir="2700000" sx="105000" sy="105000" algn="tl" rotWithShape="0">
              <a:prstClr val="black">
                <a:alpha val="36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Image 01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859518">
            <a:off x="7074870" y="2693786"/>
            <a:ext cx="1616826" cy="1340238"/>
          </a:xfrm>
          <a:prstGeom prst="rect">
            <a:avLst/>
          </a:prstGeom>
          <a:noFill/>
          <a:ln w="9525">
            <a:noFill/>
            <a:miter lim="800000"/>
            <a:headEnd/>
            <a:tailEnd/>
          </a:ln>
        </p:spPr>
      </p:pic>
      <p:sp>
        <p:nvSpPr>
          <p:cNvPr id="20483" name="Title 1"/>
          <p:cNvSpPr>
            <a:spLocks noGrp="1"/>
          </p:cNvSpPr>
          <p:nvPr>
            <p:ph type="title"/>
          </p:nvPr>
        </p:nvSpPr>
        <p:spPr/>
        <p:txBody>
          <a:bodyPr>
            <a:normAutofit/>
          </a:bodyPr>
          <a:lstStyle/>
          <a:p>
            <a:pPr fontAlgn="auto">
              <a:spcAft>
                <a:spcPts val="0"/>
              </a:spcAft>
              <a:defRPr/>
            </a:pPr>
            <a:r>
              <a:rPr lang="en-US" sz="3200" dirty="0" err="1" smtClean="0"/>
              <a:t>Protección</a:t>
            </a:r>
            <a:r>
              <a:rPr lang="en-US" sz="3200" dirty="0" smtClean="0"/>
              <a:t> </a:t>
            </a:r>
            <a:r>
              <a:rPr lang="en-US" sz="3200" dirty="0" err="1" smtClean="0"/>
              <a:t>respiratoria</a:t>
            </a:r>
            <a:r>
              <a:rPr lang="en-US" sz="3200" dirty="0" smtClean="0"/>
              <a:t> – OSHA</a:t>
            </a:r>
          </a:p>
        </p:txBody>
      </p:sp>
      <p:sp>
        <p:nvSpPr>
          <p:cNvPr id="27652" name="Content Placeholder 2"/>
          <p:cNvSpPr>
            <a:spLocks noGrp="1"/>
          </p:cNvSpPr>
          <p:nvPr>
            <p:ph idx="1"/>
          </p:nvPr>
        </p:nvSpPr>
        <p:spPr bwMode="auto">
          <a:xfrm>
            <a:off x="533400" y="1676400"/>
            <a:ext cx="7391400" cy="4343400"/>
          </a:xfrm>
          <a:noFill/>
          <a:ln>
            <a:miter lim="800000"/>
            <a:headEnd/>
            <a:tailEnd/>
          </a:ln>
        </p:spPr>
        <p:txBody>
          <a:bodyPr vert="horz" wrap="square" lIns="91440" tIns="45720" rIns="91440" bIns="45720" numCol="1" anchorCtr="0" compatLnSpc="1">
            <a:prstTxWarp prst="textNoShape">
              <a:avLst/>
            </a:prstTxWarp>
            <a:normAutofit lnSpcReduction="10000"/>
          </a:bodyPr>
          <a:lstStyle/>
          <a:p>
            <a:pPr indent="0">
              <a:spcBef>
                <a:spcPts val="600"/>
              </a:spcBef>
              <a:spcAft>
                <a:spcPct val="0"/>
              </a:spcAft>
            </a:pPr>
            <a:r>
              <a:rPr lang="en-US" sz="2200" dirty="0" smtClean="0">
                <a:latin typeface="Trebuchet MS" pitchFamily="34" charset="0"/>
                <a:ea typeface="Trebuchet MS" pitchFamily="34" charset="0"/>
                <a:cs typeface="Trebuchet MS" pitchFamily="34" charset="0"/>
              </a:rPr>
              <a:t>OSHA </a:t>
            </a:r>
            <a:r>
              <a:rPr lang="en-US" sz="2200" dirty="0" smtClean="0">
                <a:solidFill>
                  <a:srgbClr val="002060"/>
                </a:solidFill>
                <a:latin typeface="Trebuchet MS" pitchFamily="34" charset="0"/>
                <a:ea typeface="Trebuchet MS" pitchFamily="34" charset="0"/>
                <a:cs typeface="Trebuchet MS" pitchFamily="34" charset="0"/>
              </a:rPr>
              <a:t>ha establecido un Estándar de </a:t>
            </a:r>
            <a:r>
              <a:rPr lang="en-US" sz="2200" dirty="0" err="1" smtClean="0">
                <a:solidFill>
                  <a:srgbClr val="002060"/>
                </a:solidFill>
                <a:latin typeface="Trebuchet MS" pitchFamily="34" charset="0"/>
                <a:ea typeface="Trebuchet MS" pitchFamily="34" charset="0"/>
                <a:cs typeface="Trebuchet MS" pitchFamily="34" charset="0"/>
              </a:rPr>
              <a:t>protección</a:t>
            </a:r>
            <a:r>
              <a:rPr lang="en-US" sz="2200" dirty="0" smtClean="0">
                <a:solidFill>
                  <a:srgbClr val="002060"/>
                </a:solidFill>
                <a:latin typeface="Trebuchet MS" pitchFamily="34" charset="0"/>
                <a:ea typeface="Trebuchet MS" pitchFamily="34" charset="0"/>
                <a:cs typeface="Trebuchet MS" pitchFamily="34" charset="0"/>
              </a:rPr>
              <a:t> </a:t>
            </a:r>
            <a:r>
              <a:rPr lang="en-US" sz="2200" dirty="0" err="1" smtClean="0">
                <a:solidFill>
                  <a:srgbClr val="002060"/>
                </a:solidFill>
                <a:latin typeface="Trebuchet MS" pitchFamily="34" charset="0"/>
                <a:ea typeface="Trebuchet MS" pitchFamily="34" charset="0"/>
                <a:cs typeface="Trebuchet MS" pitchFamily="34" charset="0"/>
              </a:rPr>
              <a:t>respiratoria</a:t>
            </a:r>
            <a:r>
              <a:rPr lang="en-US" sz="2200" dirty="0" smtClean="0">
                <a:solidFill>
                  <a:srgbClr val="002060"/>
                </a:solidFill>
                <a:latin typeface="Trebuchet MS" pitchFamily="34" charset="0"/>
                <a:ea typeface="Trebuchet MS" pitchFamily="34" charset="0"/>
                <a:cs typeface="Trebuchet MS" pitchFamily="34" charset="0"/>
              </a:rPr>
              <a:t>, 29 CFR 1910.134, para regular el uso de respiradores en el lugar de trabajo. OSHA requiere que los empleadores:</a:t>
            </a:r>
          </a:p>
          <a:p>
            <a:pPr indent="0">
              <a:spcBef>
                <a:spcPts val="600"/>
              </a:spcBef>
              <a:spcAft>
                <a:spcPct val="0"/>
              </a:spcAft>
            </a:pPr>
            <a:endParaRPr lang="en-US" sz="2200" dirty="0" smtClean="0">
              <a:solidFill>
                <a:srgbClr val="002060"/>
              </a:solidFill>
              <a:latin typeface="Trebuchet MS" pitchFamily="34" charset="0"/>
              <a:ea typeface="Trebuchet MS" pitchFamily="34" charset="0"/>
              <a:cs typeface="Trebuchet MS" pitchFamily="34" charset="0"/>
            </a:endParaRPr>
          </a:p>
          <a:p>
            <a:pPr marL="342900">
              <a:spcBef>
                <a:spcPts val="600"/>
              </a:spcBef>
              <a:spcAft>
                <a:spcPct val="0"/>
              </a:spcAft>
              <a:buFont typeface="Arial" pitchFamily="34" charset="0"/>
              <a:buChar char="•"/>
            </a:pPr>
            <a:r>
              <a:rPr lang="en-US" sz="2200" dirty="0" smtClean="0">
                <a:solidFill>
                  <a:srgbClr val="002060"/>
                </a:solidFill>
                <a:latin typeface="Trebuchet MS" pitchFamily="34" charset="0"/>
                <a:ea typeface="Trebuchet MS" pitchFamily="34" charset="0"/>
                <a:cs typeface="Trebuchet MS" pitchFamily="34" charset="0"/>
              </a:rPr>
              <a:t>provean protección respiratoria cuando sea necesaria para proteger la salud de los trabajadores. </a:t>
            </a:r>
          </a:p>
          <a:p>
            <a:pPr indent="0">
              <a:spcBef>
                <a:spcPts val="600"/>
              </a:spcBef>
              <a:spcAft>
                <a:spcPct val="0"/>
              </a:spcAft>
            </a:pPr>
            <a:endParaRPr lang="en-US" sz="2200" dirty="0" smtClean="0"/>
          </a:p>
          <a:p>
            <a:pPr marL="342900">
              <a:spcBef>
                <a:spcPts val="600"/>
              </a:spcBef>
              <a:spcAft>
                <a:spcPct val="0"/>
              </a:spcAft>
              <a:buFont typeface="Arial" pitchFamily="34" charset="0"/>
              <a:buChar char="•"/>
            </a:pPr>
            <a:r>
              <a:rPr lang="en-US" sz="2200" dirty="0">
                <a:solidFill>
                  <a:srgbClr val="002060"/>
                </a:solidFill>
                <a:latin typeface="Trebuchet MS" pitchFamily="34" charset="0"/>
                <a:ea typeface="Trebuchet MS" pitchFamily="34" charset="0"/>
                <a:cs typeface="Trebuchet MS" pitchFamily="34" charset="0"/>
              </a:rPr>
              <a:t>desarrollen e implementen un programa de protección respiratoria por escrito con los procedimientos y elementos específicos al lugar de trabajo para el uso de respiradores requerido.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Image 01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859518">
            <a:off x="5320682" y="2352495"/>
            <a:ext cx="3350235" cy="2777117"/>
          </a:xfrm>
          <a:prstGeom prst="rect">
            <a:avLst/>
          </a:prstGeom>
          <a:noFill/>
          <a:ln w="9525">
            <a:noFill/>
            <a:miter lim="800000"/>
            <a:headEnd/>
            <a:tailEnd/>
          </a:ln>
        </p:spPr>
      </p:pic>
      <p:sp>
        <p:nvSpPr>
          <p:cNvPr id="20483" name="Title 1"/>
          <p:cNvSpPr>
            <a:spLocks noGrp="1"/>
          </p:cNvSpPr>
          <p:nvPr>
            <p:ph type="title"/>
          </p:nvPr>
        </p:nvSpPr>
        <p:spPr/>
        <p:txBody>
          <a:bodyPr>
            <a:normAutofit/>
          </a:bodyPr>
          <a:lstStyle/>
          <a:p>
            <a:pPr fontAlgn="auto">
              <a:spcAft>
                <a:spcPts val="0"/>
              </a:spcAft>
              <a:defRPr/>
            </a:pPr>
            <a:r>
              <a:rPr lang="en-US" sz="3200" dirty="0" err="1" smtClean="0"/>
              <a:t>Protección</a:t>
            </a:r>
            <a:r>
              <a:rPr lang="en-US" sz="3200" dirty="0" smtClean="0"/>
              <a:t> </a:t>
            </a:r>
            <a:r>
              <a:rPr lang="en-US" sz="3200" dirty="0" err="1" smtClean="0"/>
              <a:t>respiratoria</a:t>
            </a:r>
            <a:r>
              <a:rPr lang="en-US" sz="3200" dirty="0" smtClean="0"/>
              <a:t> - </a:t>
            </a:r>
          </a:p>
        </p:txBody>
      </p:sp>
      <p:sp>
        <p:nvSpPr>
          <p:cNvPr id="27652" name="Content Placeholder 2"/>
          <p:cNvSpPr>
            <a:spLocks noGrp="1"/>
          </p:cNvSpPr>
          <p:nvPr>
            <p:ph idx="1"/>
          </p:nvPr>
        </p:nvSpPr>
        <p:spPr bwMode="auto">
          <a:xfrm>
            <a:off x="457200" y="1676401"/>
            <a:ext cx="4876800" cy="4343400"/>
          </a:xfrm>
          <a:noFill/>
          <a:ln>
            <a:miter lim="800000"/>
            <a:headEnd/>
            <a:tailEnd/>
          </a:ln>
        </p:spPr>
        <p:txBody>
          <a:bodyPr vert="horz" wrap="square" lIns="91440" tIns="45720" rIns="91440" bIns="45720" numCol="1" anchorCtr="0" compatLnSpc="1">
            <a:prstTxWarp prst="textNoShape">
              <a:avLst/>
            </a:prstTxWarp>
            <a:normAutofit fontScale="92500"/>
          </a:bodyPr>
          <a:lstStyle/>
          <a:p>
            <a:pPr indent="0">
              <a:spcBef>
                <a:spcPts val="600"/>
              </a:spcBef>
              <a:spcAft>
                <a:spcPct val="0"/>
              </a:spcAft>
            </a:pPr>
            <a:r>
              <a:rPr lang="en-US" sz="2400" dirty="0" smtClean="0">
                <a:latin typeface="Trebuchet MS" pitchFamily="34" charset="0"/>
                <a:ea typeface="Trebuchet MS" pitchFamily="34" charset="0"/>
                <a:cs typeface="Trebuchet MS" pitchFamily="34" charset="0"/>
              </a:rPr>
              <a:t>Generalmente, los fabricantes de espuma de </a:t>
            </a:r>
            <a:r>
              <a:rPr lang="en-US" sz="2400" dirty="0" err="1" smtClean="0">
                <a:latin typeface="Trebuchet MS" pitchFamily="34" charset="0"/>
                <a:ea typeface="Trebuchet MS" pitchFamily="34" charset="0"/>
                <a:cs typeface="Trebuchet MS" pitchFamily="34" charset="0"/>
              </a:rPr>
              <a:t>poliuretano</a:t>
            </a:r>
            <a:r>
              <a:rPr lang="en-US" sz="2400" dirty="0" smtClean="0">
                <a:latin typeface="Trebuchet MS" pitchFamily="34" charset="0"/>
                <a:ea typeface="Trebuchet MS" pitchFamily="34" charset="0"/>
                <a:cs typeface="Trebuchet MS" pitchFamily="34" charset="0"/>
              </a:rPr>
              <a:t> en spray (SPF) recomiendan que use un respirador purificador de aire CADA VEZ que esté </a:t>
            </a:r>
            <a:r>
              <a:rPr lang="en-US" sz="2400" dirty="0" err="1" smtClean="0">
                <a:latin typeface="Trebuchet MS" pitchFamily="34" charset="0"/>
                <a:ea typeface="Trebuchet MS" pitchFamily="34" charset="0"/>
                <a:cs typeface="Trebuchet MS" pitchFamily="34" charset="0"/>
              </a:rPr>
              <a:t>rociando</a:t>
            </a:r>
            <a:r>
              <a:rPr lang="en-US" sz="2400" dirty="0" smtClean="0">
                <a:latin typeface="Trebuchet MS" pitchFamily="34" charset="0"/>
                <a:ea typeface="Trebuchet MS" pitchFamily="34" charset="0"/>
                <a:cs typeface="Trebuchet MS" pitchFamily="34" charset="0"/>
              </a:rPr>
              <a:t> </a:t>
            </a:r>
            <a:r>
              <a:rPr lang="en-US" sz="2400" dirty="0" err="1" smtClean="0">
                <a:latin typeface="Trebuchet MS" pitchFamily="34" charset="0"/>
                <a:ea typeface="Trebuchet MS" pitchFamily="34" charset="0"/>
                <a:cs typeface="Trebuchet MS" pitchFamily="34" charset="0"/>
              </a:rPr>
              <a:t>una</a:t>
            </a:r>
            <a:r>
              <a:rPr lang="en-US" sz="2400" dirty="0" smtClean="0">
                <a:latin typeface="Trebuchet MS" pitchFamily="34" charset="0"/>
                <a:ea typeface="Trebuchet MS" pitchFamily="34" charset="0"/>
                <a:cs typeface="Trebuchet MS" pitchFamily="34" charset="0"/>
              </a:rPr>
              <a:t> SPF de baja presión de dos componentes. </a:t>
            </a:r>
          </a:p>
          <a:p>
            <a:pPr indent="0">
              <a:spcBef>
                <a:spcPts val="600"/>
              </a:spcBef>
              <a:spcAft>
                <a:spcPct val="0"/>
              </a:spcAft>
            </a:pPr>
            <a:endParaRPr lang="en-US" sz="2400" dirty="0" smtClean="0">
              <a:latin typeface="Trebuchet MS" pitchFamily="34" charset="0"/>
              <a:ea typeface="Trebuchet MS" pitchFamily="34" charset="0"/>
              <a:cs typeface="Trebuchet MS" pitchFamily="34" charset="0"/>
            </a:endParaRPr>
          </a:p>
          <a:p>
            <a:pPr indent="0">
              <a:spcBef>
                <a:spcPts val="600"/>
              </a:spcBef>
              <a:spcAft>
                <a:spcPct val="0"/>
              </a:spcAft>
            </a:pPr>
            <a:r>
              <a:rPr lang="en-US" sz="2400" dirty="0" smtClean="0">
                <a:latin typeface="Trebuchet MS" pitchFamily="34" charset="0"/>
                <a:ea typeface="Trebuchet MS" pitchFamily="34" charset="0"/>
                <a:cs typeface="Trebuchet MS" pitchFamily="34" charset="0"/>
              </a:rPr>
              <a:t>Considere cartuchos para vapor orgánico con prefiltros de particulados P100 que pueden proveer protección de químicos SPF en muchos casos. </a:t>
            </a:r>
          </a:p>
          <a:p>
            <a:pPr indent="0">
              <a:spcBef>
                <a:spcPts val="600"/>
              </a:spcBef>
              <a:spcAft>
                <a:spcPct val="0"/>
              </a:spcAft>
            </a:pPr>
            <a:endParaRPr lang="en-US" sz="2400" dirty="0" smtClean="0">
              <a:solidFill>
                <a:srgbClr val="002060"/>
              </a:solidFill>
              <a:latin typeface="Trebuchet MS" pitchFamily="34" charset="0"/>
              <a:ea typeface="Trebuchet MS" pitchFamily="34" charset="0"/>
              <a:cs typeface="Trebuchet MS" pitchFamily="34" charset="0"/>
            </a:endParaRPr>
          </a:p>
          <a:p>
            <a:pPr indent="0">
              <a:spcBef>
                <a:spcPts val="600"/>
              </a:spcBef>
              <a:spcAft>
                <a:spcPct val="0"/>
              </a:spcAft>
            </a:pPr>
            <a:endParaRPr lang="en-US" sz="2400" dirty="0" smtClean="0">
              <a:solidFill>
                <a:srgbClr val="002060"/>
              </a:solidFill>
              <a:latin typeface="Trebuchet MS" pitchFamily="34" charset="0"/>
              <a:ea typeface="Trebuchet MS" pitchFamily="34" charset="0"/>
              <a:cs typeface="Trebuchet MS"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457200" y="228600"/>
            <a:ext cx="7162800" cy="1143000"/>
          </a:xfrm>
        </p:spPr>
        <p:txBody>
          <a:bodyPr>
            <a:normAutofit/>
          </a:bodyPr>
          <a:lstStyle/>
          <a:p>
            <a:pPr fontAlgn="auto">
              <a:spcAft>
                <a:spcPts val="0"/>
              </a:spcAft>
              <a:defRPr/>
            </a:pPr>
            <a:r>
              <a:rPr lang="en-US" sz="3200" dirty="0" err="1" smtClean="0"/>
              <a:t>Selección</a:t>
            </a:r>
            <a:r>
              <a:rPr lang="en-US" sz="3200" dirty="0" smtClean="0"/>
              <a:t> </a:t>
            </a:r>
            <a:r>
              <a:rPr lang="en-US" sz="3200" dirty="0" err="1" smtClean="0"/>
              <a:t>respiratoria</a:t>
            </a:r>
            <a:r>
              <a:rPr lang="en-US" sz="3200" dirty="0" smtClean="0"/>
              <a:t> – NIOSH</a:t>
            </a:r>
          </a:p>
        </p:txBody>
      </p:sp>
      <p:sp>
        <p:nvSpPr>
          <p:cNvPr id="27652" name="Content Placeholder 2"/>
          <p:cNvSpPr>
            <a:spLocks noGrp="1"/>
          </p:cNvSpPr>
          <p:nvPr>
            <p:ph idx="1"/>
          </p:nvPr>
        </p:nvSpPr>
        <p:spPr bwMode="auto">
          <a:xfrm>
            <a:off x="457200" y="1752600"/>
            <a:ext cx="5410200" cy="4343400"/>
          </a:xfrm>
          <a:noFill/>
          <a:ln>
            <a:miter lim="800000"/>
            <a:headEnd/>
            <a:tailEnd/>
          </a:ln>
        </p:spPr>
        <p:txBody>
          <a:bodyPr vert="horz" wrap="square" lIns="91440" tIns="45720" rIns="91440" bIns="45720" numCol="1" anchorCtr="0" compatLnSpc="1">
            <a:prstTxWarp prst="textNoShape">
              <a:avLst/>
            </a:prstTxWarp>
            <a:normAutofit/>
          </a:bodyPr>
          <a:lstStyle/>
          <a:p>
            <a:pPr indent="0">
              <a:spcBef>
                <a:spcPts val="600"/>
              </a:spcBef>
              <a:spcAft>
                <a:spcPct val="0"/>
              </a:spcAft>
            </a:pPr>
            <a:r>
              <a:rPr lang="en-US" sz="2400" dirty="0" smtClean="0">
                <a:latin typeface="Trebuchet MS" pitchFamily="34" charset="0"/>
                <a:ea typeface="Trebuchet MS" pitchFamily="34" charset="0"/>
                <a:cs typeface="Trebuchet MS" pitchFamily="34" charset="0"/>
              </a:rPr>
              <a:t>OSHA requiere el uso de respiradores certificados por el Instituto Nacional de Seguridad y Salud Ocupacional (NIOSH).</a:t>
            </a:r>
          </a:p>
          <a:p>
            <a:pPr indent="0">
              <a:spcBef>
                <a:spcPts val="600"/>
              </a:spcBef>
              <a:spcAft>
                <a:spcPct val="0"/>
              </a:spcAft>
            </a:pPr>
            <a:endParaRPr lang="en-US" sz="2400" dirty="0" smtClean="0">
              <a:latin typeface="Trebuchet MS" pitchFamily="34" charset="0"/>
              <a:ea typeface="Trebuchet MS" pitchFamily="34" charset="0"/>
              <a:cs typeface="Trebuchet MS" pitchFamily="34" charset="0"/>
            </a:endParaRPr>
          </a:p>
          <a:p>
            <a:pPr indent="0">
              <a:spcBef>
                <a:spcPts val="600"/>
              </a:spcBef>
              <a:spcAft>
                <a:spcPct val="0"/>
              </a:spcAft>
            </a:pPr>
            <a:r>
              <a:rPr lang="en-US" sz="2400" dirty="0" smtClean="0">
                <a:latin typeface="Trebuchet MS" pitchFamily="34" charset="0"/>
                <a:ea typeface="Trebuchet MS" pitchFamily="34" charset="0"/>
                <a:cs typeface="Trebuchet MS" pitchFamily="34" charset="0"/>
              </a:rPr>
              <a:t>Visite la página Web de NIOSH </a:t>
            </a:r>
            <a:r>
              <a:rPr lang="en-US" sz="2400" dirty="0" smtClean="0">
                <a:hlinkClick r:id="rId3"/>
              </a:rPr>
              <a:t>www.cdc.gov/niosh/</a:t>
            </a:r>
            <a:r>
              <a:rPr lang="en-US" sz="2400" dirty="0" smtClean="0"/>
              <a:t> para</a:t>
            </a:r>
            <a:r>
              <a:rPr lang="en-US" sz="2400" dirty="0" smtClean="0">
                <a:latin typeface="Trebuchet MS" pitchFamily="34" charset="0"/>
                <a:ea typeface="Trebuchet MS" pitchFamily="34" charset="0"/>
                <a:cs typeface="Trebuchet MS" pitchFamily="34" charset="0"/>
              </a:rPr>
              <a:t> obtener información sobre la selección de respiradores. </a:t>
            </a:r>
            <a:endParaRPr lang="en-US" sz="2400" dirty="0" smtClean="0">
              <a:solidFill>
                <a:srgbClr val="002060"/>
              </a:solidFill>
              <a:latin typeface="Trebuchet MS" pitchFamily="34" charset="0"/>
              <a:ea typeface="Trebuchet MS" pitchFamily="34" charset="0"/>
              <a:cs typeface="Trebuchet MS" pitchFamily="34" charset="0"/>
            </a:endParaRPr>
          </a:p>
        </p:txBody>
      </p:sp>
      <p:pic>
        <p:nvPicPr>
          <p:cNvPr id="5" name="Picture 4" descr="full face APR.JPG"/>
          <p:cNvPicPr>
            <a:picLocks noChangeAspect="1"/>
          </p:cNvPicPr>
          <p:nvPr/>
        </p:nvPicPr>
        <p:blipFill>
          <a:blip r:embed="rId4" cstate="email">
            <a:lum bright="10000" contrast="20000"/>
            <a:extLst>
              <a:ext uri="{28A0092B-C50C-407E-A947-70E740481C1C}">
                <a14:useLocalDpi xmlns:a14="http://schemas.microsoft.com/office/drawing/2010/main"/>
              </a:ext>
            </a:extLst>
          </a:blip>
          <a:srcRect/>
          <a:stretch>
            <a:fillRect/>
          </a:stretch>
        </p:blipFill>
        <p:spPr>
          <a:xfrm>
            <a:off x="5943600" y="1828800"/>
            <a:ext cx="2590800"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sz="3200" dirty="0" smtClean="0"/>
              <a:t>Respiradores </a:t>
            </a:r>
            <a:r>
              <a:rPr lang="en-US" sz="3200" dirty="0" err="1" smtClean="0"/>
              <a:t>para</a:t>
            </a:r>
            <a:r>
              <a:rPr lang="en-US" sz="3200" dirty="0" smtClean="0"/>
              <a:t> </a:t>
            </a:r>
            <a:r>
              <a:rPr lang="en-US" sz="3200" dirty="0" err="1" smtClean="0"/>
              <a:t>aplicaciones</a:t>
            </a:r>
            <a:r>
              <a:rPr lang="en-US" sz="3200" dirty="0" smtClean="0"/>
              <a:t> SPF de </a:t>
            </a:r>
            <a:br>
              <a:rPr lang="en-US" sz="3200" dirty="0" smtClean="0"/>
            </a:br>
            <a:r>
              <a:rPr lang="en-US" sz="3200" dirty="0" err="1" smtClean="0"/>
              <a:t>baja</a:t>
            </a:r>
            <a:r>
              <a:rPr lang="en-US" sz="3200" dirty="0" smtClean="0"/>
              <a:t> </a:t>
            </a:r>
            <a:r>
              <a:rPr lang="en-US" sz="3200" dirty="0" err="1" smtClean="0"/>
              <a:t>presión</a:t>
            </a:r>
            <a:r>
              <a:rPr lang="en-US" sz="3200" dirty="0" smtClean="0"/>
              <a:t> de dos </a:t>
            </a:r>
            <a:r>
              <a:rPr lang="en-US" sz="3200" dirty="0" err="1" smtClean="0"/>
              <a:t>componentes</a:t>
            </a:r>
            <a:endParaRPr lang="en-US" sz="3200" dirty="0" smtClean="0"/>
          </a:p>
        </p:txBody>
      </p:sp>
      <p:pic>
        <p:nvPicPr>
          <p:cNvPr id="4" name="Picture 3" descr="full face APR.JPG"/>
          <p:cNvPicPr>
            <a:picLocks noChangeAspect="1"/>
          </p:cNvPicPr>
          <p:nvPr/>
        </p:nvPicPr>
        <p:blipFill>
          <a:blip r:embed="rId3" cstate="email">
            <a:lum bright="10000" contrast="20000"/>
            <a:extLst>
              <a:ext uri="{28A0092B-C50C-407E-A947-70E740481C1C}">
                <a14:useLocalDpi xmlns:a14="http://schemas.microsoft.com/office/drawing/2010/main"/>
              </a:ext>
            </a:extLst>
          </a:blip>
          <a:srcRect/>
          <a:stretch>
            <a:fillRect/>
          </a:stretch>
        </p:blipFill>
        <p:spPr>
          <a:xfrm>
            <a:off x="3200400" y="2895600"/>
            <a:ext cx="2057400" cy="2057400"/>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304800" y="1524000"/>
            <a:ext cx="8686800" cy="1371600"/>
          </a:xfrm>
          <a:prstGeom prst="rect">
            <a:avLst/>
          </a:prstGeom>
          <a:noFill/>
          <a:ln w="9525">
            <a:noFill/>
            <a:miter lim="800000"/>
            <a:headEnd/>
            <a:tailEnd/>
          </a:ln>
        </p:spPr>
        <p:txBody>
          <a:bodyPr/>
          <a:lstStyle/>
          <a:p>
            <a:pPr eaLnBrk="0" hangingPunct="0">
              <a:spcBef>
                <a:spcPts val="0"/>
              </a:spcBef>
              <a:defRPr/>
            </a:pPr>
            <a:r>
              <a:rPr lang="en-US" sz="2400" kern="0" dirty="0" smtClean="0">
                <a:solidFill>
                  <a:srgbClr val="002060"/>
                </a:solidFill>
                <a:latin typeface="Trebuchet MS" pitchFamily="34" charset="0"/>
                <a:cs typeface="+mn-cs"/>
              </a:rPr>
              <a:t>Las </a:t>
            </a:r>
            <a:r>
              <a:rPr lang="en-US" sz="2400" kern="0" dirty="0" err="1" smtClean="0">
                <a:solidFill>
                  <a:srgbClr val="002060"/>
                </a:solidFill>
                <a:latin typeface="Trebuchet MS" pitchFamily="34" charset="0"/>
                <a:cs typeface="+mn-cs"/>
              </a:rPr>
              <a:t>clases</a:t>
            </a:r>
            <a:r>
              <a:rPr lang="en-US" sz="2400" kern="0" dirty="0" smtClean="0">
                <a:solidFill>
                  <a:srgbClr val="002060"/>
                </a:solidFill>
                <a:latin typeface="Trebuchet MS" pitchFamily="34" charset="0"/>
                <a:cs typeface="+mn-cs"/>
              </a:rPr>
              <a:t> de respiradores purificadores de aire (APR) comúnmente usados durante la aplicación de SPF de baja presión de dos componentes incluyen: </a:t>
            </a:r>
            <a:endParaRPr lang="en-US" sz="2400" kern="0" dirty="0">
              <a:solidFill>
                <a:srgbClr val="093678"/>
              </a:solidFill>
              <a:latin typeface="Trebuchet MS" pitchFamily="34" charset="0"/>
              <a:cs typeface="+mn-cs"/>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2895600"/>
            <a:ext cx="3200400" cy="1983788"/>
          </a:xfrm>
          <a:prstGeom prst="rect">
            <a:avLst/>
          </a:prstGeom>
          <a:noFill/>
          <a:ln w="9525">
            <a:noFill/>
            <a:miter lim="800000"/>
            <a:headEnd/>
            <a:tailEnd/>
          </a:ln>
          <a:effectLst>
            <a:outerShdw blurRad="292100" dist="139700" dir="2700000" algn="tl" rotWithShape="0">
              <a:prstClr val="black">
                <a:alpha val="64000"/>
              </a:prstClr>
            </a:outerShdw>
          </a:effec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799" y="2895600"/>
            <a:ext cx="2694525" cy="1994143"/>
          </a:xfrm>
          <a:prstGeom prst="rect">
            <a:avLst/>
          </a:prstGeom>
          <a:noFill/>
          <a:ln w="9525">
            <a:noFill/>
            <a:miter lim="800000"/>
            <a:headEnd/>
            <a:tailEnd/>
          </a:ln>
          <a:effectLst>
            <a:outerShdw blurRad="292100" dist="139700" dir="2700000" algn="tl" rotWithShape="0">
              <a:prstClr val="black">
                <a:alpha val="62000"/>
              </a:prstClr>
            </a:outerShdw>
          </a:effectLst>
        </p:spPr>
      </p:pic>
      <p:sp>
        <p:nvSpPr>
          <p:cNvPr id="8" name="TextBox 7"/>
          <p:cNvSpPr txBox="1"/>
          <p:nvPr/>
        </p:nvSpPr>
        <p:spPr>
          <a:xfrm>
            <a:off x="609600" y="5257800"/>
            <a:ext cx="1905000" cy="707886"/>
          </a:xfrm>
          <a:prstGeom prst="rect">
            <a:avLst/>
          </a:prstGeom>
          <a:noFill/>
        </p:spPr>
        <p:txBody>
          <a:bodyPr wrap="square" rtlCol="0">
            <a:spAutoFit/>
          </a:bodyPr>
          <a:lstStyle/>
          <a:p>
            <a:pPr algn="ctr"/>
            <a:r>
              <a:rPr lang="en-US" sz="2000" b="1" dirty="0" smtClean="0">
                <a:solidFill>
                  <a:srgbClr val="093678"/>
                </a:solidFill>
                <a:latin typeface="Trebuchet MS" pitchFamily="34" charset="0"/>
              </a:rPr>
              <a:t>APR de media máscara</a:t>
            </a:r>
            <a:endParaRPr lang="en-US" sz="2000" b="1" dirty="0">
              <a:solidFill>
                <a:srgbClr val="093678"/>
              </a:solidFill>
              <a:latin typeface="Trebuchet MS" pitchFamily="34" charset="0"/>
            </a:endParaRPr>
          </a:p>
        </p:txBody>
      </p:sp>
      <p:sp>
        <p:nvSpPr>
          <p:cNvPr id="9" name="Rectangle 8"/>
          <p:cNvSpPr/>
          <p:nvPr/>
        </p:nvSpPr>
        <p:spPr>
          <a:xfrm>
            <a:off x="3276600" y="5181600"/>
            <a:ext cx="2133600" cy="707886"/>
          </a:xfrm>
          <a:prstGeom prst="rect">
            <a:avLst/>
          </a:prstGeom>
        </p:spPr>
        <p:txBody>
          <a:bodyPr wrap="square">
            <a:spAutoFit/>
          </a:bodyPr>
          <a:lstStyle/>
          <a:p>
            <a:pPr algn="ctr"/>
            <a:r>
              <a:rPr lang="en-US" sz="2000" b="1" dirty="0" smtClean="0">
                <a:solidFill>
                  <a:srgbClr val="093678"/>
                </a:solidFill>
                <a:latin typeface="Trebuchet MS" pitchFamily="34" charset="0"/>
              </a:rPr>
              <a:t>APR de máscara completa</a:t>
            </a:r>
            <a:endParaRPr lang="en-US" sz="2000" b="1" dirty="0">
              <a:solidFill>
                <a:srgbClr val="093678"/>
              </a:solidFill>
              <a:latin typeface="Trebuchet MS" pitchFamily="34" charset="0"/>
            </a:endParaRPr>
          </a:p>
        </p:txBody>
      </p:sp>
      <p:sp>
        <p:nvSpPr>
          <p:cNvPr id="10" name="Rectangle 9"/>
          <p:cNvSpPr/>
          <p:nvPr/>
        </p:nvSpPr>
        <p:spPr>
          <a:xfrm>
            <a:off x="5715000" y="5181600"/>
            <a:ext cx="2971800" cy="707886"/>
          </a:xfrm>
          <a:prstGeom prst="rect">
            <a:avLst/>
          </a:prstGeom>
        </p:spPr>
        <p:txBody>
          <a:bodyPr wrap="square">
            <a:spAutoFit/>
          </a:bodyPr>
          <a:lstStyle/>
          <a:p>
            <a:r>
              <a:rPr lang="en-US" sz="2000" b="1" dirty="0" smtClean="0">
                <a:solidFill>
                  <a:srgbClr val="093678"/>
                </a:solidFill>
                <a:latin typeface="Trebuchet MS" pitchFamily="34" charset="0"/>
              </a:rPr>
              <a:t>Respirador purificador de aire forzado, PAPR</a:t>
            </a:r>
            <a:endParaRPr lang="en-US" sz="2000" b="1" dirty="0">
              <a:solidFill>
                <a:srgbClr val="093678"/>
              </a:solidFill>
              <a:latin typeface="Trebuchet MS"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0"/>
            <a:ext cx="8153400" cy="1143000"/>
          </a:xfrm>
        </p:spPr>
        <p:txBody>
          <a:bodyPr>
            <a:normAutofit/>
          </a:bodyPr>
          <a:lstStyle/>
          <a:p>
            <a:pPr fontAlgn="auto">
              <a:spcAft>
                <a:spcPts val="0"/>
              </a:spcAft>
              <a:defRPr/>
            </a:pPr>
            <a:r>
              <a:rPr lang="en-US" sz="3200" dirty="0" smtClean="0"/>
              <a:t>Respirador purificador de aire (APR) de media máscara</a:t>
            </a:r>
          </a:p>
        </p:txBody>
      </p:sp>
      <p:sp>
        <p:nvSpPr>
          <p:cNvPr id="59395" name="Rectangle 3"/>
          <p:cNvSpPr>
            <a:spLocks noGrp="1" noChangeArrowheads="1"/>
          </p:cNvSpPr>
          <p:nvPr>
            <p:ph idx="1"/>
          </p:nvPr>
        </p:nvSpPr>
        <p:spPr>
          <a:xfrm>
            <a:off x="304800" y="1524000"/>
            <a:ext cx="4495800" cy="5181600"/>
          </a:xfrm>
        </p:spPr>
        <p:txBody>
          <a:bodyPr>
            <a:noAutofit/>
          </a:bodyPr>
          <a:lstStyle/>
          <a:p>
            <a:pPr indent="0" fontAlgn="auto">
              <a:lnSpc>
                <a:spcPct val="90000"/>
              </a:lnSpc>
              <a:spcAft>
                <a:spcPts val="1200"/>
              </a:spcAft>
              <a:buFont typeface="Arial"/>
              <a:buNone/>
              <a:defRPr/>
            </a:pPr>
            <a:r>
              <a:rPr lang="en-US" dirty="0" smtClean="0">
                <a:solidFill>
                  <a:srgbClr val="002060"/>
                </a:solidFill>
              </a:rPr>
              <a:t>APR de media máscara: </a:t>
            </a:r>
          </a:p>
          <a:p>
            <a:pPr marL="233363" indent="-233363" fontAlgn="auto">
              <a:lnSpc>
                <a:spcPct val="90000"/>
              </a:lnSpc>
              <a:spcAft>
                <a:spcPts val="1200"/>
              </a:spcAft>
              <a:buFont typeface="Arial" pitchFamily="34" charset="0"/>
              <a:buChar char="•"/>
              <a:defRPr/>
            </a:pPr>
            <a:r>
              <a:rPr lang="en-US" dirty="0" smtClean="0">
                <a:solidFill>
                  <a:srgbClr val="002060"/>
                </a:solidFill>
              </a:rPr>
              <a:t>Provee una fuente de respiración al </a:t>
            </a:r>
            <a:r>
              <a:rPr lang="en-US" dirty="0" err="1" smtClean="0">
                <a:solidFill>
                  <a:srgbClr val="002060"/>
                </a:solidFill>
              </a:rPr>
              <a:t>hacer</a:t>
            </a:r>
            <a:r>
              <a:rPr lang="en-US" dirty="0" smtClean="0">
                <a:solidFill>
                  <a:srgbClr val="002060"/>
                </a:solidFill>
              </a:rPr>
              <a:t> </a:t>
            </a:r>
            <a:r>
              <a:rPr lang="en-US" dirty="0" err="1" smtClean="0">
                <a:solidFill>
                  <a:srgbClr val="002060"/>
                </a:solidFill>
              </a:rPr>
              <a:t>pasar</a:t>
            </a:r>
            <a:r>
              <a:rPr lang="en-US" dirty="0" smtClean="0">
                <a:solidFill>
                  <a:srgbClr val="002060"/>
                </a:solidFill>
              </a:rPr>
              <a:t> el aire a través de los cartuchos</a:t>
            </a:r>
          </a:p>
          <a:p>
            <a:pPr marL="233363" indent="-233363" fontAlgn="auto">
              <a:lnSpc>
                <a:spcPct val="90000"/>
              </a:lnSpc>
              <a:spcAft>
                <a:spcPts val="1200"/>
              </a:spcAft>
              <a:buFont typeface="Arial" pitchFamily="34" charset="0"/>
              <a:buChar char="•"/>
              <a:defRPr/>
            </a:pPr>
            <a:r>
              <a:rPr lang="en-US" dirty="0" smtClean="0">
                <a:solidFill>
                  <a:srgbClr val="002060"/>
                </a:solidFill>
              </a:rPr>
              <a:t>Más livianos que los APR de máscara completa</a:t>
            </a:r>
          </a:p>
          <a:p>
            <a:pPr marL="233363" indent="-233363" fontAlgn="auto">
              <a:lnSpc>
                <a:spcPct val="90000"/>
              </a:lnSpc>
              <a:spcAft>
                <a:spcPts val="1200"/>
              </a:spcAft>
              <a:buFont typeface="Arial" pitchFamily="34" charset="0"/>
              <a:buChar char="•"/>
              <a:defRPr/>
            </a:pPr>
            <a:r>
              <a:rPr lang="en-US" dirty="0" smtClean="0">
                <a:solidFill>
                  <a:srgbClr val="002060"/>
                </a:solidFill>
              </a:rPr>
              <a:t>Solo hay máscaras faciales ajustadas disponibles, de modo que no deben usarse si el vello facial interfiere con el sello entre cara y máscara facial</a:t>
            </a:r>
          </a:p>
          <a:p>
            <a:pPr marL="233363" indent="-233363" fontAlgn="auto">
              <a:lnSpc>
                <a:spcPct val="90000"/>
              </a:lnSpc>
              <a:spcAft>
                <a:spcPts val="1200"/>
              </a:spcAft>
              <a:buFont typeface="Arial" pitchFamily="34" charset="0"/>
              <a:buChar char="•"/>
              <a:defRPr/>
            </a:pPr>
            <a:r>
              <a:rPr lang="en-US" dirty="0" smtClean="0">
                <a:solidFill>
                  <a:srgbClr val="002060"/>
                </a:solidFill>
              </a:rPr>
              <a:t>Usados en combinación con lentes o gafas de seguridad para proteger los ojos</a:t>
            </a:r>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1828800"/>
            <a:ext cx="3886199" cy="2876068"/>
          </a:xfrm>
          <a:prstGeom prst="rect">
            <a:avLst/>
          </a:prstGeom>
          <a:noFill/>
          <a:ln w="9525">
            <a:noFill/>
            <a:miter lim="800000"/>
            <a:headEnd/>
            <a:tailEnd/>
          </a:ln>
          <a:effectLst>
            <a:outerShdw blurRad="241300" dist="38100" dir="2700000" sx="105000" sy="105000" algn="tl" rotWithShape="0">
              <a:prstClr val="black">
                <a:alpha val="21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153400" cy="990600"/>
          </a:xfrm>
        </p:spPr>
        <p:txBody>
          <a:bodyPr>
            <a:normAutofit/>
          </a:bodyPr>
          <a:lstStyle/>
          <a:p>
            <a:pPr fontAlgn="auto">
              <a:spcAft>
                <a:spcPts val="0"/>
              </a:spcAft>
              <a:defRPr/>
            </a:pPr>
            <a:r>
              <a:rPr lang="en-US" sz="3200" dirty="0" err="1" smtClean="0"/>
              <a:t>Respirador</a:t>
            </a:r>
            <a:r>
              <a:rPr lang="en-US" sz="3200" dirty="0" smtClean="0"/>
              <a:t> </a:t>
            </a:r>
            <a:r>
              <a:rPr lang="en-US" sz="3200" dirty="0" err="1" smtClean="0"/>
              <a:t>purificador</a:t>
            </a:r>
            <a:r>
              <a:rPr lang="en-US" sz="3200" dirty="0" smtClean="0"/>
              <a:t> de </a:t>
            </a:r>
            <a:r>
              <a:rPr lang="en-US" sz="3200" dirty="0" err="1" smtClean="0"/>
              <a:t>aire</a:t>
            </a:r>
            <a:r>
              <a:rPr lang="en-US" sz="3200" dirty="0" smtClean="0"/>
              <a:t> (APR) de máscara completa</a:t>
            </a:r>
          </a:p>
        </p:txBody>
      </p:sp>
      <p:sp>
        <p:nvSpPr>
          <p:cNvPr id="59395" name="Rectangle 3"/>
          <p:cNvSpPr>
            <a:spLocks noGrp="1" noChangeArrowheads="1"/>
          </p:cNvSpPr>
          <p:nvPr>
            <p:ph idx="1"/>
          </p:nvPr>
        </p:nvSpPr>
        <p:spPr>
          <a:xfrm>
            <a:off x="381000" y="1447800"/>
            <a:ext cx="5257800" cy="5410200"/>
          </a:xfrm>
        </p:spPr>
        <p:txBody>
          <a:bodyPr>
            <a:noAutofit/>
          </a:bodyPr>
          <a:lstStyle/>
          <a:p>
            <a:pPr indent="0" fontAlgn="auto">
              <a:lnSpc>
                <a:spcPct val="90000"/>
              </a:lnSpc>
              <a:spcAft>
                <a:spcPts val="1200"/>
              </a:spcAft>
              <a:buFont typeface="Arial"/>
              <a:buNone/>
              <a:defRPr/>
            </a:pPr>
            <a:r>
              <a:rPr lang="es-ES_tradnl" sz="2000" dirty="0" smtClean="0">
                <a:solidFill>
                  <a:srgbClr val="002060"/>
                </a:solidFill>
              </a:rPr>
              <a:t>APR de máscara completa:</a:t>
            </a:r>
          </a:p>
          <a:p>
            <a:pPr marL="233363" indent="-233363" fontAlgn="auto">
              <a:lnSpc>
                <a:spcPct val="120000"/>
              </a:lnSpc>
              <a:spcBef>
                <a:spcPts val="0"/>
              </a:spcBef>
              <a:buFont typeface="Arial" pitchFamily="34" charset="0"/>
              <a:buChar char="•"/>
              <a:defRPr/>
            </a:pPr>
            <a:r>
              <a:rPr lang="es-ES_tradnl" sz="2000" dirty="0" smtClean="0">
                <a:solidFill>
                  <a:srgbClr val="002060"/>
                </a:solidFill>
              </a:rPr>
              <a:t>Puede brindar hasta cinco veces* más de protección respiratoria que los APR de media máscara con protección para los ojos y la piel de la exposición de químicos</a:t>
            </a:r>
          </a:p>
          <a:p>
            <a:pPr marL="233363" indent="-233363" fontAlgn="auto">
              <a:lnSpc>
                <a:spcPct val="120000"/>
              </a:lnSpc>
              <a:spcBef>
                <a:spcPts val="0"/>
              </a:spcBef>
              <a:buFont typeface="Arial" pitchFamily="34" charset="0"/>
              <a:buChar char="•"/>
              <a:defRPr/>
            </a:pPr>
            <a:r>
              <a:rPr lang="es-ES_tradnl" sz="2000" dirty="0" smtClean="0">
                <a:solidFill>
                  <a:srgbClr val="002060"/>
                </a:solidFill>
              </a:rPr>
              <a:t>El escudo protege a la cara de irritantes y contaminantes</a:t>
            </a:r>
          </a:p>
          <a:p>
            <a:pPr marL="225425" indent="-225425" fontAlgn="auto">
              <a:lnSpc>
                <a:spcPct val="120000"/>
              </a:lnSpc>
              <a:spcBef>
                <a:spcPts val="0"/>
              </a:spcBef>
              <a:buFont typeface="Arial" pitchFamily="34" charset="0"/>
              <a:buChar char="•"/>
              <a:defRPr/>
            </a:pPr>
            <a:r>
              <a:rPr lang="es-ES_tradnl" sz="2000" dirty="0" smtClean="0">
                <a:solidFill>
                  <a:srgbClr val="002060"/>
                </a:solidFill>
              </a:rPr>
              <a:t>Solo hay máscaras faciales ajustadas disponibles, de modo que no deben usarse si el vello facial interfiere con el sello entre cara y máscara facial</a:t>
            </a:r>
          </a:p>
          <a:p>
            <a:pPr indent="-233363" fontAlgn="auto">
              <a:lnSpc>
                <a:spcPct val="120000"/>
              </a:lnSpc>
              <a:spcBef>
                <a:spcPts val="0"/>
              </a:spcBef>
              <a:defRPr/>
            </a:pPr>
            <a:r>
              <a:rPr lang="es-ES_tradnl" sz="2000" dirty="0" smtClean="0">
                <a:solidFill>
                  <a:srgbClr val="002060"/>
                </a:solidFill>
              </a:rPr>
              <a:t>
*29CFR1910.134(</a:t>
            </a:r>
            <a:r>
              <a:rPr lang="es-ES_tradnl" sz="2000" dirty="0" err="1" smtClean="0">
                <a:solidFill>
                  <a:srgbClr val="002060"/>
                </a:solidFill>
              </a:rPr>
              <a:t>d</a:t>
            </a:r>
            <a:r>
              <a:rPr lang="es-ES_tradnl" sz="2000" dirty="0" smtClean="0">
                <a:solidFill>
                  <a:srgbClr val="002060"/>
                </a:solidFill>
              </a:rPr>
              <a:t>)(3)(</a:t>
            </a:r>
            <a:r>
              <a:rPr lang="es-ES_tradnl" sz="2000" dirty="0" err="1" smtClean="0">
                <a:solidFill>
                  <a:srgbClr val="002060"/>
                </a:solidFill>
              </a:rPr>
              <a:t>i</a:t>
            </a:r>
            <a:r>
              <a:rPr lang="es-ES_tradnl" sz="2000" dirty="0" smtClean="0">
                <a:solidFill>
                  <a:srgbClr val="002060"/>
                </a:solidFill>
              </a:rPr>
              <a:t>)(A)</a:t>
            </a:r>
          </a:p>
        </p:txBody>
      </p:sp>
      <p:pic>
        <p:nvPicPr>
          <p:cNvPr id="7" name="Picture 6" descr="full face APR.JPG"/>
          <p:cNvPicPr>
            <a:picLocks noChangeAspect="1"/>
          </p:cNvPicPr>
          <p:nvPr/>
        </p:nvPicPr>
        <p:blipFill>
          <a:blip r:embed="rId3" cstate="email">
            <a:lum bright="10000" contrast="20000"/>
            <a:extLst>
              <a:ext uri="{28A0092B-C50C-407E-A947-70E740481C1C}">
                <a14:useLocalDpi xmlns:a14="http://schemas.microsoft.com/office/drawing/2010/main"/>
              </a:ext>
            </a:extLst>
          </a:blip>
          <a:srcRect/>
          <a:stretch>
            <a:fillRect/>
          </a:stretch>
        </p:blipFill>
        <p:spPr>
          <a:xfrm>
            <a:off x="5715000" y="1676400"/>
            <a:ext cx="3200400" cy="3200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18112"/>
            <a:ext cx="8229600" cy="1143000"/>
          </a:xfrm>
        </p:spPr>
        <p:txBody>
          <a:bodyPr>
            <a:normAutofit/>
          </a:bodyPr>
          <a:lstStyle/>
          <a:p>
            <a:pPr fontAlgn="auto">
              <a:spcAft>
                <a:spcPts val="0"/>
              </a:spcAft>
              <a:defRPr/>
            </a:pPr>
            <a:r>
              <a:rPr lang="en-US" sz="3200" dirty="0" err="1" smtClean="0"/>
              <a:t>Respirador</a:t>
            </a:r>
            <a:r>
              <a:rPr lang="en-US" sz="3200" dirty="0" smtClean="0"/>
              <a:t> </a:t>
            </a:r>
            <a:r>
              <a:rPr lang="en-US" sz="3200" dirty="0" err="1" smtClean="0"/>
              <a:t>purificador</a:t>
            </a:r>
            <a:r>
              <a:rPr lang="en-US" sz="3200" dirty="0" smtClean="0"/>
              <a:t> de </a:t>
            </a:r>
            <a:r>
              <a:rPr lang="en-US" sz="3200" dirty="0" err="1" smtClean="0"/>
              <a:t>aire</a:t>
            </a:r>
            <a:r>
              <a:rPr lang="en-US" sz="3200" dirty="0" smtClean="0"/>
              <a:t> </a:t>
            </a:r>
            <a:br>
              <a:rPr lang="en-US" sz="3200" dirty="0" smtClean="0"/>
            </a:br>
            <a:r>
              <a:rPr lang="en-US" sz="3200" dirty="0" err="1" smtClean="0"/>
              <a:t>forzado</a:t>
            </a:r>
            <a:r>
              <a:rPr lang="en-US" sz="3200" dirty="0" smtClean="0"/>
              <a:t> (PAPR)</a:t>
            </a:r>
          </a:p>
        </p:txBody>
      </p:sp>
      <p:sp>
        <p:nvSpPr>
          <p:cNvPr id="60419" name="Content Placeholder 2"/>
          <p:cNvSpPr>
            <a:spLocks noGrp="1"/>
          </p:cNvSpPr>
          <p:nvPr>
            <p:ph idx="1"/>
          </p:nvPr>
        </p:nvSpPr>
        <p:spPr>
          <a:xfrm>
            <a:off x="381000" y="1447800"/>
            <a:ext cx="5334000" cy="4343400"/>
          </a:xfrm>
        </p:spPr>
        <p:txBody>
          <a:bodyPr>
            <a:noAutofit/>
          </a:bodyPr>
          <a:lstStyle/>
          <a:p>
            <a:pPr indent="0" fontAlgn="auto">
              <a:spcAft>
                <a:spcPts val="1200"/>
              </a:spcAft>
              <a:buFont typeface="Arial"/>
              <a:buNone/>
              <a:defRPr/>
            </a:pPr>
            <a:r>
              <a:rPr lang="es-ES_tradnl" sz="2000" dirty="0" smtClean="0"/>
              <a:t>Los PAPR </a:t>
            </a:r>
            <a:r>
              <a:rPr lang="es-ES_tradnl" sz="2000" dirty="0" smtClean="0">
                <a:solidFill>
                  <a:srgbClr val="002060"/>
                </a:solidFill>
              </a:rPr>
              <a:t>son</a:t>
            </a:r>
            <a:r>
              <a:rPr lang="es-ES_tradnl" sz="2000" dirty="0" smtClean="0">
                <a:solidFill>
                  <a:srgbClr val="FF0000"/>
                </a:solidFill>
              </a:rPr>
              <a:t> </a:t>
            </a:r>
            <a:r>
              <a:rPr lang="es-ES_tradnl" sz="2000" dirty="0" smtClean="0"/>
              <a:t>similares a los APR excepto que el aire se hace pasar a través de filtros usando una unidad de soplado a batería.</a:t>
            </a:r>
          </a:p>
          <a:p>
            <a:pPr marL="233363" indent="-233363" fontAlgn="auto">
              <a:spcAft>
                <a:spcPts val="1200"/>
              </a:spcAft>
              <a:buFont typeface="Arial" pitchFamily="34" charset="0"/>
              <a:buChar char="•"/>
              <a:defRPr/>
            </a:pPr>
            <a:r>
              <a:rPr lang="es-ES_tradnl" sz="2000" dirty="0" smtClean="0"/>
              <a:t>Los PAPR pueden tener una máscara facial ajustada u holgada.</a:t>
            </a:r>
          </a:p>
          <a:p>
            <a:pPr marL="233363" indent="-233363" fontAlgn="auto">
              <a:spcAft>
                <a:spcPts val="1200"/>
              </a:spcAft>
              <a:buFont typeface="Arial" pitchFamily="34" charset="0"/>
              <a:buChar char="•"/>
              <a:defRPr/>
            </a:pPr>
            <a:r>
              <a:rPr lang="es-ES_tradnl" sz="2000" dirty="0" smtClean="0"/>
              <a:t>Los PAPR holgados pueden acomodar el vello facial, ya que no se requiere un sello entre la cara y la máscara facial. </a:t>
            </a:r>
          </a:p>
          <a:p>
            <a:pPr marL="233363" indent="-233363" fontAlgn="auto">
              <a:spcAft>
                <a:spcPts val="1200"/>
              </a:spcAft>
              <a:buFont typeface="Arial" pitchFamily="34" charset="0"/>
              <a:buChar char="•"/>
              <a:defRPr/>
            </a:pPr>
            <a:r>
              <a:rPr lang="es-ES_tradnl" sz="2000" dirty="0" smtClean="0"/>
              <a:t>Los PAPR </a:t>
            </a:r>
            <a:r>
              <a:rPr lang="es-ES_tradnl" sz="2000" dirty="0" smtClean="0">
                <a:solidFill>
                  <a:srgbClr val="002060"/>
                </a:solidFill>
              </a:rPr>
              <a:t>pueden</a:t>
            </a:r>
            <a:r>
              <a:rPr lang="es-ES_tradnl" sz="2000" dirty="0" smtClean="0">
                <a:solidFill>
                  <a:srgbClr val="FF0000"/>
                </a:solidFill>
              </a:rPr>
              <a:t> </a:t>
            </a:r>
            <a:r>
              <a:rPr lang="es-ES_tradnl" sz="2000" dirty="0" smtClean="0"/>
              <a:t>proveer un efecto de enfriamiento debido al flujo de aire en la máscara facial. Mantenga una carga de batería adecuada como para proveer un flujo de aire suficiente.</a:t>
            </a:r>
            <a:endParaRPr lang="es-ES_tradnl" sz="2000"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1676400"/>
            <a:ext cx="3048001" cy="1889322"/>
          </a:xfrm>
          <a:prstGeom prst="rect">
            <a:avLst/>
          </a:prstGeom>
          <a:noFill/>
          <a:ln w="9525">
            <a:noFill/>
            <a:miter lim="800000"/>
            <a:headEnd/>
            <a:tailEnd/>
          </a:ln>
          <a:effectLst>
            <a:outerShdw blurRad="177800" dist="38100" dir="2700000" sx="103000" sy="103000" algn="tl" rotWithShape="0">
              <a:prstClr val="black">
                <a:alpha val="23000"/>
              </a:prstClr>
            </a:outerShdw>
          </a:effectLst>
        </p:spPr>
      </p:pic>
      <p:pic>
        <p:nvPicPr>
          <p:cNvPr id="7" name="Picture 6" descr="applicator 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172200" y="3657600"/>
            <a:ext cx="2209800"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686800" cy="1143000"/>
          </a:xfrm>
        </p:spPr>
        <p:txBody>
          <a:bodyPr>
            <a:normAutofit fontScale="90000"/>
          </a:bodyPr>
          <a:lstStyle/>
          <a:p>
            <a:pPr fontAlgn="auto">
              <a:spcAft>
                <a:spcPts val="0"/>
              </a:spcAft>
              <a:defRPr/>
            </a:pPr>
            <a:r>
              <a:rPr lang="en-US" dirty="0" smtClean="0"/>
              <a:t>Respirador de </a:t>
            </a:r>
            <a:r>
              <a:rPr lang="en-US" dirty="0" err="1" smtClean="0"/>
              <a:t>aire</a:t>
            </a:r>
            <a:r>
              <a:rPr lang="en-US" dirty="0" smtClean="0"/>
              <a:t> </a:t>
            </a:r>
            <a:r>
              <a:rPr lang="en-US" dirty="0" err="1" smtClean="0"/>
              <a:t>suministrado</a:t>
            </a:r>
            <a:r>
              <a:rPr lang="en-US" dirty="0" smtClean="0"/>
              <a:t> (SAR) -</a:t>
            </a:r>
            <a:br>
              <a:rPr lang="en-US" dirty="0" smtClean="0"/>
            </a:br>
            <a:r>
              <a:rPr lang="en-US" sz="2700" dirty="0" smtClean="0"/>
              <a:t>Es común para la aplicación de SPF de alta presión de dos componentes</a:t>
            </a:r>
          </a:p>
        </p:txBody>
      </p:sp>
      <p:sp>
        <p:nvSpPr>
          <p:cNvPr id="58371" name="Text Placeholder 2"/>
          <p:cNvSpPr>
            <a:spLocks noGrp="1"/>
          </p:cNvSpPr>
          <p:nvPr>
            <p:ph idx="1"/>
          </p:nvPr>
        </p:nvSpPr>
        <p:spPr>
          <a:xfrm>
            <a:off x="457200" y="1676401"/>
            <a:ext cx="5943600" cy="4343400"/>
          </a:xfrm>
        </p:spPr>
        <p:txBody>
          <a:bodyPr>
            <a:normAutofit fontScale="85000" lnSpcReduction="10000"/>
          </a:bodyPr>
          <a:lstStyle/>
          <a:p>
            <a:pPr indent="0" fontAlgn="auto">
              <a:spcBef>
                <a:spcPts val="600"/>
              </a:spcBef>
              <a:spcAft>
                <a:spcPts val="600"/>
              </a:spcAft>
              <a:buFont typeface="Arial"/>
              <a:buNone/>
              <a:defRPr/>
            </a:pPr>
            <a:r>
              <a:rPr lang="en-US" sz="2000" dirty="0" smtClean="0">
                <a:solidFill>
                  <a:srgbClr val="002060"/>
                </a:solidFill>
              </a:rPr>
              <a:t>Aunque generalmente no se usan durante las aplicaciones de SPF de baja presión de dos componentes, los Respiradores de </a:t>
            </a:r>
            <a:r>
              <a:rPr lang="en-US" sz="2000" dirty="0" err="1" smtClean="0">
                <a:solidFill>
                  <a:srgbClr val="002060"/>
                </a:solidFill>
              </a:rPr>
              <a:t>aire</a:t>
            </a:r>
            <a:r>
              <a:rPr lang="en-US" sz="2000" dirty="0" smtClean="0">
                <a:solidFill>
                  <a:srgbClr val="002060"/>
                </a:solidFill>
              </a:rPr>
              <a:t> </a:t>
            </a:r>
            <a:r>
              <a:rPr lang="en-US" sz="2000" dirty="0" err="1" smtClean="0">
                <a:solidFill>
                  <a:srgbClr val="002060"/>
                </a:solidFill>
              </a:rPr>
              <a:t>suministrado</a:t>
            </a:r>
            <a:r>
              <a:rPr lang="en-US" sz="2000" dirty="0" smtClean="0">
                <a:solidFill>
                  <a:srgbClr val="002060"/>
                </a:solidFill>
              </a:rPr>
              <a:t> (SAR) generalmente se usan para la aplicación de SPF de alta presión de dos componentes: </a:t>
            </a:r>
          </a:p>
          <a:p>
            <a:pPr marL="225425" indent="-225425" fontAlgn="auto">
              <a:spcBef>
                <a:spcPts val="600"/>
              </a:spcBef>
              <a:spcAft>
                <a:spcPts val="600"/>
              </a:spcAft>
              <a:buFont typeface="Arial" pitchFamily="34" charset="0"/>
              <a:buChar char="•"/>
              <a:defRPr/>
            </a:pPr>
            <a:r>
              <a:rPr lang="en-US" sz="2000" dirty="0" smtClean="0">
                <a:solidFill>
                  <a:srgbClr val="002060"/>
                </a:solidFill>
              </a:rPr>
              <a:t>Típicamente se usan para aplicaciones de SPF de alta presión en interiores </a:t>
            </a:r>
            <a:r>
              <a:rPr lang="en-US" sz="2000" dirty="0" err="1" smtClean="0">
                <a:solidFill>
                  <a:srgbClr val="002060"/>
                </a:solidFill>
              </a:rPr>
              <a:t>y</a:t>
            </a:r>
            <a:r>
              <a:rPr lang="en-US" sz="2000" dirty="0" smtClean="0">
                <a:solidFill>
                  <a:srgbClr val="002060"/>
                </a:solidFill>
              </a:rPr>
              <a:t> </a:t>
            </a:r>
            <a:r>
              <a:rPr lang="en-US" sz="2000" dirty="0" err="1" smtClean="0">
                <a:solidFill>
                  <a:srgbClr val="002060"/>
                </a:solidFill>
              </a:rPr>
              <a:t>algunas</a:t>
            </a:r>
            <a:r>
              <a:rPr lang="en-US" sz="2000" dirty="0" smtClean="0">
                <a:solidFill>
                  <a:srgbClr val="002060"/>
                </a:solidFill>
              </a:rPr>
              <a:t> aplicaciones exteriores</a:t>
            </a:r>
          </a:p>
          <a:p>
            <a:pPr marL="233363" indent="-233363" fontAlgn="auto">
              <a:spcBef>
                <a:spcPts val="600"/>
              </a:spcBef>
              <a:spcAft>
                <a:spcPts val="600"/>
              </a:spcAft>
              <a:buFont typeface="Arial" pitchFamily="34" charset="0"/>
              <a:buChar char="•"/>
              <a:defRPr/>
            </a:pPr>
            <a:r>
              <a:rPr lang="en-US" sz="2000" dirty="0" smtClean="0">
                <a:solidFill>
                  <a:srgbClr val="002060"/>
                </a:solidFill>
              </a:rPr>
              <a:t>La máscara facial está conectada a una fuente de aire respirable fuera del área de rociado usando una manguera</a:t>
            </a:r>
          </a:p>
          <a:p>
            <a:pPr marL="233363" indent="-233363" fontAlgn="auto">
              <a:spcBef>
                <a:spcPts val="600"/>
              </a:spcBef>
              <a:spcAft>
                <a:spcPts val="600"/>
              </a:spcAft>
              <a:buFont typeface="Arial" pitchFamily="34" charset="0"/>
              <a:buChar char="•"/>
              <a:defRPr/>
            </a:pPr>
            <a:r>
              <a:rPr lang="en-US" sz="2000" dirty="0" smtClean="0">
                <a:solidFill>
                  <a:srgbClr val="002060"/>
                </a:solidFill>
              </a:rPr>
              <a:t>Puede tener una máscara facial ajustada u holgada (encapuchada)</a:t>
            </a:r>
          </a:p>
          <a:p>
            <a:pPr marL="233363" indent="-233363" fontAlgn="auto">
              <a:spcBef>
                <a:spcPts val="600"/>
              </a:spcBef>
              <a:buFont typeface="Arial" pitchFamily="34" charset="0"/>
              <a:buChar char="•"/>
              <a:defRPr/>
            </a:pPr>
            <a:r>
              <a:rPr lang="en-US" sz="2000" dirty="0" smtClean="0">
                <a:solidFill>
                  <a:srgbClr val="002060"/>
                </a:solidFill>
              </a:rPr>
              <a:t>Puede proveer un efecto de enfriamiento debido </a:t>
            </a:r>
          </a:p>
          <a:p>
            <a:pPr marL="233363" indent="-7938" fontAlgn="auto">
              <a:spcBef>
                <a:spcPts val="0"/>
              </a:spcBef>
              <a:spcAft>
                <a:spcPts val="600"/>
              </a:spcAft>
              <a:buFont typeface="Arial"/>
              <a:buNone/>
              <a:defRPr/>
            </a:pPr>
            <a:r>
              <a:rPr lang="en-US" sz="2000" dirty="0" smtClean="0">
                <a:solidFill>
                  <a:srgbClr val="002060"/>
                </a:solidFill>
              </a:rPr>
              <a:t>al movimiento de aire</a:t>
            </a:r>
          </a:p>
        </p:txBody>
      </p:sp>
      <p:pic>
        <p:nvPicPr>
          <p:cNvPr id="5" name="Picture 4" descr="SAR3.jpg"/>
          <p:cNvPicPr>
            <a:picLocks noChangeAspect="1"/>
          </p:cNvPicPr>
          <p:nvPr/>
        </p:nvPicPr>
        <p:blipFill>
          <a:blip r:embed="rId3" cstate="print"/>
          <a:stretch>
            <a:fillRect/>
          </a:stretch>
        </p:blipFill>
        <p:spPr>
          <a:xfrm>
            <a:off x="6324600" y="2362200"/>
            <a:ext cx="2496605" cy="26203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a:t>This material was produced under grant number SH-22308-11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Tree>
    <p:extLst>
      <p:ext uri="{BB962C8B-B14F-4D97-AF65-F5344CB8AC3E}">
        <p14:creationId xmlns:p14="http://schemas.microsoft.com/office/powerpoint/2010/main" val="4014306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fontAlgn="auto">
              <a:spcAft>
                <a:spcPts val="0"/>
              </a:spcAft>
              <a:defRPr/>
            </a:pPr>
            <a:r>
              <a:rPr lang="en-US" sz="3200" dirty="0" smtClean="0"/>
              <a:t>Cartuchos - APR y PAPR</a:t>
            </a:r>
          </a:p>
        </p:txBody>
      </p:sp>
      <p:sp>
        <p:nvSpPr>
          <p:cNvPr id="31747" name="Rectangle 3"/>
          <p:cNvSpPr>
            <a:spLocks noGrp="1" noChangeArrowheads="1"/>
          </p:cNvSpPr>
          <p:nvPr>
            <p:ph idx="1"/>
          </p:nvPr>
        </p:nvSpPr>
        <p:spPr bwMode="auto">
          <a:xfrm>
            <a:off x="228600" y="1600200"/>
            <a:ext cx="8686800" cy="4343400"/>
          </a:xfrm>
          <a:noFill/>
          <a:ln>
            <a:miter lim="800000"/>
            <a:headEnd/>
            <a:tailEnd/>
          </a:ln>
        </p:spPr>
        <p:txBody>
          <a:bodyPr vert="horz" wrap="square" lIns="91440" tIns="45720" rIns="91440" bIns="45720" numCol="1" anchorCtr="0" compatLnSpc="1">
            <a:prstTxWarp prst="textNoShape">
              <a:avLst/>
            </a:prstTxWarp>
            <a:normAutofit/>
          </a:bodyPr>
          <a:lstStyle/>
          <a:p>
            <a:pPr indent="0">
              <a:spcBef>
                <a:spcPts val="600"/>
              </a:spcBef>
              <a:spcAft>
                <a:spcPts val="600"/>
              </a:spcAft>
            </a:pPr>
            <a:r>
              <a:rPr lang="en-US" sz="2200" dirty="0" smtClean="0">
                <a:latin typeface="Trebuchet MS" pitchFamily="34" charset="0"/>
                <a:ea typeface="Trebuchet MS" pitchFamily="34" charset="0"/>
                <a:cs typeface="Trebuchet MS" pitchFamily="34" charset="0"/>
              </a:rPr>
              <a:t>Cuando se </a:t>
            </a:r>
            <a:r>
              <a:rPr lang="en-US" sz="2200" dirty="0" err="1" smtClean="0">
                <a:latin typeface="Trebuchet MS" pitchFamily="34" charset="0"/>
                <a:ea typeface="Trebuchet MS" pitchFamily="34" charset="0"/>
                <a:cs typeface="Trebuchet MS" pitchFamily="34" charset="0"/>
              </a:rPr>
              <a:t>aplica</a:t>
            </a:r>
            <a:r>
              <a:rPr lang="en-US" sz="2200" dirty="0" smtClean="0">
                <a:latin typeface="Trebuchet MS" pitchFamily="34" charset="0"/>
                <a:ea typeface="Trebuchet MS" pitchFamily="34" charset="0"/>
                <a:cs typeface="Trebuchet MS" pitchFamily="34" charset="0"/>
              </a:rPr>
              <a:t> </a:t>
            </a:r>
            <a:r>
              <a:rPr lang="en-US" sz="2200" dirty="0" err="1" smtClean="0">
                <a:latin typeface="Trebuchet MS" pitchFamily="34" charset="0"/>
                <a:ea typeface="Trebuchet MS" pitchFamily="34" charset="0"/>
                <a:cs typeface="Trebuchet MS" pitchFamily="34" charset="0"/>
              </a:rPr>
              <a:t>una</a:t>
            </a:r>
            <a:r>
              <a:rPr lang="en-US" sz="2200" dirty="0" smtClean="0">
                <a:latin typeface="Trebuchet MS" pitchFamily="34" charset="0"/>
                <a:ea typeface="Trebuchet MS" pitchFamily="34" charset="0"/>
                <a:cs typeface="Trebuchet MS" pitchFamily="34" charset="0"/>
              </a:rPr>
              <a:t> SPF de baja presión, se puede recomendar el uso de un cartucho para vapor orgánico (negro) con un prefiltro de particulados P100 (magenta).</a:t>
            </a:r>
          </a:p>
        </p:txBody>
      </p:sp>
      <p:pic>
        <p:nvPicPr>
          <p:cNvPr id="4" name="Picture 3" descr="APR1.jpg"/>
          <p:cNvPicPr>
            <a:picLocks noChangeAspect="1"/>
          </p:cNvPicPr>
          <p:nvPr/>
        </p:nvPicPr>
        <p:blipFill>
          <a:blip r:embed="rId3" cstate="print"/>
          <a:stretch>
            <a:fillRect/>
          </a:stretch>
        </p:blipFill>
        <p:spPr>
          <a:xfrm>
            <a:off x="3429000" y="2743200"/>
            <a:ext cx="2209800" cy="2101174"/>
          </a:xfrm>
          <a:prstGeom prst="rect">
            <a:avLst/>
          </a:prstGeom>
          <a:ln>
            <a:noFill/>
          </a:ln>
          <a:effectLst>
            <a:outerShdw blurRad="292100" dist="139700" dir="2700000" algn="tl" rotWithShape="0">
              <a:srgbClr val="333333">
                <a:alpha val="65000"/>
              </a:srgbClr>
            </a:outerShdw>
          </a:effectLst>
        </p:spPr>
      </p:pic>
      <p:sp>
        <p:nvSpPr>
          <p:cNvPr id="31749" name="TextBox 1"/>
          <p:cNvSpPr txBox="1">
            <a:spLocks noChangeArrowheads="1"/>
          </p:cNvSpPr>
          <p:nvPr/>
        </p:nvSpPr>
        <p:spPr bwMode="auto">
          <a:xfrm>
            <a:off x="0" y="4876800"/>
            <a:ext cx="9144000" cy="1089529"/>
          </a:xfrm>
          <a:prstGeom prst="rect">
            <a:avLst/>
          </a:prstGeom>
          <a:noFill/>
          <a:ln w="9525">
            <a:noFill/>
            <a:miter lim="800000"/>
            <a:headEnd/>
            <a:tailEnd/>
          </a:ln>
        </p:spPr>
        <p:txBody>
          <a:bodyPr>
            <a:spAutoFit/>
          </a:bodyPr>
          <a:lstStyle/>
          <a:p>
            <a:pPr algn="ctr">
              <a:lnSpc>
                <a:spcPct val="90000"/>
              </a:lnSpc>
            </a:pPr>
            <a:r>
              <a:rPr lang="en-US" sz="2400" i="1" dirty="0">
                <a:solidFill>
                  <a:srgbClr val="C00000"/>
                </a:solidFill>
              </a:rPr>
              <a:t>Si tiene alguna duda sobre qué </a:t>
            </a:r>
            <a:br>
              <a:rPr lang="en-US" sz="2400" i="1" dirty="0">
                <a:solidFill>
                  <a:srgbClr val="C00000"/>
                </a:solidFill>
              </a:rPr>
            </a:br>
            <a:r>
              <a:rPr lang="en-US" sz="2400" i="1" dirty="0">
                <a:solidFill>
                  <a:srgbClr val="C00000"/>
                </a:solidFill>
              </a:rPr>
              <a:t>cartucho usar, comuníquese con el </a:t>
            </a:r>
            <a:br>
              <a:rPr lang="en-US" sz="2400" i="1" dirty="0">
                <a:solidFill>
                  <a:srgbClr val="C00000"/>
                </a:solidFill>
              </a:rPr>
            </a:br>
            <a:r>
              <a:rPr lang="en-US" sz="2400" i="1" dirty="0">
                <a:solidFill>
                  <a:srgbClr val="C00000"/>
                </a:solidFill>
              </a:rPr>
              <a:t>proveedor del respirador para </a:t>
            </a:r>
            <a:r>
              <a:rPr lang="en-US" sz="2400" i="1" dirty="0" err="1">
                <a:solidFill>
                  <a:srgbClr val="C00000"/>
                </a:solidFill>
              </a:rPr>
              <a:t>obtener</a:t>
            </a:r>
            <a:r>
              <a:rPr lang="en-US" sz="2400" i="1" dirty="0" smtClean="0">
                <a:solidFill>
                  <a:srgbClr val="C00000"/>
                </a:solidFill>
              </a:rPr>
              <a:t> </a:t>
            </a:r>
            <a:r>
              <a:rPr lang="en-US" sz="2400" i="1" dirty="0" err="1" smtClean="0">
                <a:solidFill>
                  <a:srgbClr val="C00000"/>
                </a:solidFill>
              </a:rPr>
              <a:t>asesoramiento</a:t>
            </a:r>
            <a:r>
              <a:rPr lang="en-US" sz="2400" i="1" dirty="0" smtClean="0">
                <a:solidFill>
                  <a:srgbClr val="C00000"/>
                </a:solidFill>
              </a:rPr>
              <a:t>.</a:t>
            </a:r>
            <a:r>
              <a:rPr lang="en-US" sz="2400" dirty="0" smtClean="0">
                <a:solidFill>
                  <a:srgbClr val="C00000"/>
                </a:solidFill>
              </a:rPr>
              <a:t> </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fontAlgn="auto">
              <a:spcAft>
                <a:spcPts val="0"/>
              </a:spcAft>
              <a:defRPr/>
            </a:pPr>
            <a:r>
              <a:rPr lang="en-US" sz="3200" dirty="0" smtClean="0"/>
              <a:t>APR </a:t>
            </a:r>
            <a:r>
              <a:rPr lang="en-US" sz="3200" dirty="0" err="1" smtClean="0"/>
              <a:t>y</a:t>
            </a:r>
            <a:r>
              <a:rPr lang="en-US" sz="3200" dirty="0" smtClean="0"/>
              <a:t> PAPR – </a:t>
            </a:r>
            <a:br>
              <a:rPr lang="en-US" sz="3200" dirty="0" smtClean="0"/>
            </a:br>
            <a:r>
              <a:rPr lang="en-US" sz="3200" dirty="0" smtClean="0"/>
              <a:t>Cambio de </a:t>
            </a:r>
            <a:r>
              <a:rPr lang="en-US" sz="3200" dirty="0" err="1" smtClean="0"/>
              <a:t>cartuchos</a:t>
            </a:r>
            <a:endParaRPr lang="en-US" sz="3200" dirty="0" smtClean="0"/>
          </a:p>
        </p:txBody>
      </p:sp>
      <p:sp>
        <p:nvSpPr>
          <p:cNvPr id="32771" name="Rectangle 3"/>
          <p:cNvSpPr>
            <a:spLocks noGrp="1" noChangeArrowheads="1"/>
          </p:cNvSpPr>
          <p:nvPr>
            <p:ph idx="1"/>
          </p:nvPr>
        </p:nvSpPr>
        <p:spPr bwMode="auto">
          <a:xfrm>
            <a:off x="457200" y="1676400"/>
            <a:ext cx="5410200" cy="4571999"/>
          </a:xfrm>
          <a:noFill/>
          <a:ln>
            <a:miter lim="800000"/>
            <a:headEnd/>
            <a:tailEnd/>
          </a:ln>
        </p:spPr>
        <p:txBody>
          <a:bodyPr vert="horz" wrap="square" lIns="91440" tIns="45720" rIns="91440" bIns="45720" numCol="1" anchorCtr="0" compatLnSpc="1">
            <a:prstTxWarp prst="textNoShape">
              <a:avLst/>
            </a:prstTxWarp>
            <a:normAutofit lnSpcReduction="10000"/>
          </a:bodyPr>
          <a:lstStyle/>
          <a:p>
            <a:pPr marL="233363" indent="-233363">
              <a:lnSpc>
                <a:spcPct val="90000"/>
              </a:lnSpc>
              <a:spcBef>
                <a:spcPts val="1200"/>
              </a:spcBef>
              <a:spcAft>
                <a:spcPct val="0"/>
              </a:spcAft>
              <a:buFontTx/>
              <a:buChar char="•"/>
            </a:pPr>
            <a:r>
              <a:rPr lang="en-US" sz="2400" dirty="0" smtClean="0">
                <a:solidFill>
                  <a:srgbClr val="002060"/>
                </a:solidFill>
                <a:latin typeface="Trebuchet MS" pitchFamily="34" charset="0"/>
                <a:ea typeface="Trebuchet MS" pitchFamily="34" charset="0"/>
                <a:cs typeface="Trebuchet MS" pitchFamily="34" charset="0"/>
              </a:rPr>
              <a:t>Cambie los cartuchos del respirador de acuerdo con el cronograma de cambio de su empleador para prevenir la penetración química.</a:t>
            </a:r>
          </a:p>
          <a:p>
            <a:pPr marL="233363" indent="-233363">
              <a:lnSpc>
                <a:spcPct val="90000"/>
              </a:lnSpc>
              <a:spcBef>
                <a:spcPts val="1200"/>
              </a:spcBef>
              <a:spcAft>
                <a:spcPct val="0"/>
              </a:spcAft>
              <a:buFontTx/>
              <a:buChar char="•"/>
            </a:pPr>
            <a:r>
              <a:rPr lang="en-US" sz="2400" dirty="0" smtClean="0">
                <a:solidFill>
                  <a:srgbClr val="002060"/>
                </a:solidFill>
                <a:latin typeface="Trebuchet MS" pitchFamily="34" charset="0"/>
                <a:ea typeface="Trebuchet MS" pitchFamily="34" charset="0"/>
                <a:cs typeface="Trebuchet MS" pitchFamily="34" charset="0"/>
              </a:rPr>
              <a:t>La frecuencia del cambio de cartuchos depende de la concentración de los químicos en el aire y la cantidad de tiempo en el área de trabajo, entre otros factores.</a:t>
            </a:r>
          </a:p>
          <a:p>
            <a:pPr marL="233363" indent="-233363">
              <a:lnSpc>
                <a:spcPct val="90000"/>
              </a:lnSpc>
              <a:spcBef>
                <a:spcPts val="1200"/>
              </a:spcBef>
              <a:spcAft>
                <a:spcPct val="0"/>
              </a:spcAft>
              <a:buFontTx/>
              <a:buChar char="•"/>
            </a:pPr>
            <a:r>
              <a:rPr lang="en-US" sz="2400" dirty="0" smtClean="0">
                <a:solidFill>
                  <a:srgbClr val="002060"/>
                </a:solidFill>
                <a:latin typeface="Trebuchet MS" pitchFamily="34" charset="0"/>
                <a:ea typeface="Trebuchet MS" pitchFamily="34" charset="0"/>
                <a:cs typeface="Trebuchet MS" pitchFamily="34" charset="0"/>
              </a:rPr>
              <a:t>Consulte con el fabricante del respirador para obtener asesoramiento.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2057400"/>
            <a:ext cx="3113362" cy="2236669"/>
          </a:xfrm>
          <a:prstGeom prst="rect">
            <a:avLst/>
          </a:prstGeom>
          <a:noFill/>
          <a:ln w="9525">
            <a:noFill/>
            <a:miter lim="800000"/>
            <a:headEnd/>
            <a:tailEnd/>
          </a:ln>
          <a:effectLst>
            <a:outerShdw blurRad="292100" dist="139700" dir="2700000" algn="tl" rotWithShape="0">
              <a:prstClr val="black">
                <a:alpha val="63000"/>
              </a:prstClr>
            </a:outerShdw>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fontAlgn="auto">
              <a:spcAft>
                <a:spcPts val="0"/>
              </a:spcAft>
              <a:defRPr/>
            </a:pPr>
            <a:r>
              <a:rPr lang="en-US" sz="3200" dirty="0" smtClean="0"/>
              <a:t>Máscaras faciales ajustadas y holgadas (encapuchadas) para respiradores</a:t>
            </a:r>
          </a:p>
        </p:txBody>
      </p:sp>
      <p:sp>
        <p:nvSpPr>
          <p:cNvPr id="66563" name="Text Placeholder 3"/>
          <p:cNvSpPr>
            <a:spLocks noGrp="1"/>
          </p:cNvSpPr>
          <p:nvPr>
            <p:ph idx="1"/>
          </p:nvPr>
        </p:nvSpPr>
        <p:spPr>
          <a:xfrm>
            <a:off x="457200" y="1524000"/>
            <a:ext cx="6096000" cy="4648199"/>
          </a:xfrm>
        </p:spPr>
        <p:txBody>
          <a:bodyPr>
            <a:normAutofit/>
          </a:bodyPr>
          <a:lstStyle/>
          <a:p>
            <a:pPr indent="0" fontAlgn="auto">
              <a:spcBef>
                <a:spcPts val="600"/>
              </a:spcBef>
              <a:buFont typeface="Arial"/>
              <a:buNone/>
              <a:defRPr/>
            </a:pPr>
            <a:r>
              <a:rPr lang="en-US" sz="2400" i="1" dirty="0" smtClean="0">
                <a:solidFill>
                  <a:srgbClr val="093678"/>
                </a:solidFill>
              </a:rPr>
              <a:t>Ajustadas:</a:t>
            </a:r>
            <a:r>
              <a:rPr lang="en-US" sz="2400" i="1" dirty="0" smtClean="0">
                <a:solidFill>
                  <a:schemeClr val="tx1"/>
                </a:solidFill>
              </a:rPr>
              <a:t> </a:t>
            </a:r>
          </a:p>
          <a:p>
            <a:pPr marL="233363" indent="-233363" fontAlgn="auto">
              <a:spcBef>
                <a:spcPts val="600"/>
              </a:spcBef>
              <a:buFont typeface="Arial" pitchFamily="34" charset="0"/>
              <a:buChar char="•"/>
              <a:defRPr/>
            </a:pPr>
            <a:r>
              <a:rPr lang="en-US" b="0" dirty="0" smtClean="0">
                <a:solidFill>
                  <a:srgbClr val="093678"/>
                </a:solidFill>
              </a:rPr>
              <a:t>evaluación médica requerida por OSHA</a:t>
            </a:r>
          </a:p>
          <a:p>
            <a:pPr marL="233363" indent="-233363" fontAlgn="auto">
              <a:spcBef>
                <a:spcPts val="600"/>
              </a:spcBef>
              <a:buFont typeface="Arial" pitchFamily="34" charset="0"/>
              <a:buChar char="•"/>
              <a:defRPr/>
            </a:pPr>
            <a:r>
              <a:rPr lang="en-US" b="0" dirty="0" smtClean="0">
                <a:solidFill>
                  <a:srgbClr val="093678"/>
                </a:solidFill>
              </a:rPr>
              <a:t>OSHA requiere una prueba de ajuste anual</a:t>
            </a:r>
          </a:p>
          <a:p>
            <a:pPr marL="233363" indent="-233363" fontAlgn="auto">
              <a:spcBef>
                <a:spcPts val="600"/>
              </a:spcBef>
              <a:buFont typeface="Arial" pitchFamily="34" charset="0"/>
              <a:buChar char="•"/>
              <a:defRPr/>
            </a:pPr>
            <a:r>
              <a:rPr lang="en-US" b="0" dirty="0" smtClean="0">
                <a:solidFill>
                  <a:srgbClr val="093678"/>
                </a:solidFill>
              </a:rPr>
              <a:t>verificación del sello del usuario cada vez que se usa la máscara</a:t>
            </a:r>
          </a:p>
          <a:p>
            <a:pPr marL="225425" indent="-225425" fontAlgn="auto">
              <a:spcBef>
                <a:spcPts val="600"/>
              </a:spcBef>
              <a:buFont typeface="Arial" pitchFamily="34" charset="0"/>
              <a:buChar char="•"/>
              <a:defRPr/>
            </a:pPr>
            <a:r>
              <a:rPr lang="en-US" b="0" dirty="0" err="1" smtClean="0">
                <a:solidFill>
                  <a:srgbClr val="093678"/>
                </a:solidFill>
              </a:rPr>
              <a:t>cara</a:t>
            </a:r>
            <a:r>
              <a:rPr lang="en-US" b="0" dirty="0" smtClean="0">
                <a:solidFill>
                  <a:srgbClr val="093678"/>
                </a:solidFill>
              </a:rPr>
              <a:t> bien afeitada en áreas que entren en contacto con el sello</a:t>
            </a:r>
          </a:p>
          <a:p>
            <a:pPr marL="225425" indent="-225425" fontAlgn="auto">
              <a:spcBef>
                <a:spcPts val="600"/>
              </a:spcBef>
              <a:buFont typeface="Arial" pitchFamily="34" charset="0"/>
              <a:buChar char="•"/>
              <a:defRPr/>
            </a:pPr>
            <a:r>
              <a:rPr lang="en-US" b="0" dirty="0" err="1" smtClean="0">
                <a:solidFill>
                  <a:srgbClr val="093678"/>
                </a:solidFill>
              </a:rPr>
              <a:t>reajuste</a:t>
            </a:r>
            <a:r>
              <a:rPr lang="en-US" b="0" dirty="0" smtClean="0">
                <a:solidFill>
                  <a:srgbClr val="093678"/>
                </a:solidFill>
                <a:latin typeface="Trebuchet MS" pitchFamily="34" charset="0"/>
              </a:rPr>
              <a:t> después de un cambio en la estructura facial debido a ortodoncia, lesiones o cambios de peso</a:t>
            </a:r>
          </a:p>
        </p:txBody>
      </p:sp>
      <p:pic>
        <p:nvPicPr>
          <p:cNvPr id="33796" name="Picture 10" descr="APR1.jpg"/>
          <p:cNvPicPr>
            <a:picLocks noChangeAspect="1"/>
          </p:cNvPicPr>
          <p:nvPr/>
        </p:nvPicPr>
        <p:blipFill>
          <a:blip r:embed="rId3" cstate="print"/>
          <a:srcRect/>
          <a:stretch>
            <a:fillRect/>
          </a:stretch>
        </p:blipFill>
        <p:spPr bwMode="auto">
          <a:xfrm>
            <a:off x="6705600" y="1663179"/>
            <a:ext cx="1905000" cy="2015169"/>
          </a:xfrm>
          <a:prstGeom prst="rect">
            <a:avLst/>
          </a:prstGeom>
          <a:noFill/>
          <a:ln w="9525">
            <a:noFill/>
            <a:miter lim="800000"/>
            <a:headEnd/>
            <a:tailEnd/>
          </a:ln>
          <a:effectLst>
            <a:outerShdw blurRad="177800" dist="38100" dir="2700000" sx="107000" sy="107000" algn="tl" rotWithShape="0">
              <a:schemeClr val="tx1">
                <a:lumMod val="50000"/>
                <a:lumOff val="50000"/>
                <a:alpha val="77000"/>
              </a:schemeClr>
            </a:outerShdw>
          </a:effectLst>
        </p:spPr>
      </p:pic>
      <p:pic>
        <p:nvPicPr>
          <p:cNvPr id="6" name="Picture 5" descr="applicator 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05600" y="4038600"/>
            <a:ext cx="1893888" cy="1893888"/>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457200" y="4724400"/>
            <a:ext cx="5029200" cy="1523494"/>
          </a:xfrm>
          <a:prstGeom prst="rect">
            <a:avLst/>
          </a:prstGeom>
        </p:spPr>
        <p:txBody>
          <a:bodyPr wrap="square">
            <a:spAutoFit/>
          </a:bodyPr>
          <a:lstStyle/>
          <a:p>
            <a:pPr indent="0" fontAlgn="auto">
              <a:spcBef>
                <a:spcPts val="600"/>
              </a:spcBef>
              <a:buFont typeface="Arial"/>
              <a:buNone/>
              <a:defRPr/>
            </a:pPr>
            <a:r>
              <a:rPr lang="en-US" sz="2400" b="1" i="1" dirty="0" smtClean="0">
                <a:solidFill>
                  <a:srgbClr val="093678"/>
                </a:solidFill>
                <a:latin typeface="Trebuchet MS" pitchFamily="34" charset="0"/>
              </a:rPr>
              <a:t>Holgadas (Encapuchadas):</a:t>
            </a:r>
          </a:p>
          <a:p>
            <a:pPr marL="233363" indent="-233363" fontAlgn="auto">
              <a:spcBef>
                <a:spcPts val="600"/>
              </a:spcBef>
              <a:buFont typeface="Arial" pitchFamily="34" charset="0"/>
              <a:buChar char="•"/>
              <a:defRPr/>
            </a:pPr>
            <a:r>
              <a:rPr lang="en-US" dirty="0" smtClean="0">
                <a:solidFill>
                  <a:srgbClr val="093678"/>
                </a:solidFill>
                <a:latin typeface="Trebuchet MS" pitchFamily="34" charset="0"/>
              </a:rPr>
              <a:t>se requiere una evaluación médica</a:t>
            </a:r>
          </a:p>
          <a:p>
            <a:pPr marL="233363" indent="-233363" fontAlgn="auto">
              <a:spcBef>
                <a:spcPts val="600"/>
              </a:spcBef>
              <a:buFont typeface="Arial" pitchFamily="34" charset="0"/>
              <a:buChar char="•"/>
              <a:defRPr/>
            </a:pPr>
            <a:r>
              <a:rPr lang="en-US" dirty="0" smtClean="0">
                <a:solidFill>
                  <a:srgbClr val="093678"/>
                </a:solidFill>
                <a:latin typeface="Trebuchet MS" pitchFamily="34" charset="0"/>
              </a:rPr>
              <a:t>no se requiere una prueba de ajuste anual</a:t>
            </a:r>
          </a:p>
          <a:p>
            <a:pPr marL="233363" indent="-233363" fontAlgn="auto">
              <a:spcBef>
                <a:spcPts val="600"/>
              </a:spcBef>
              <a:buFont typeface="Arial" pitchFamily="34" charset="0"/>
              <a:buChar char="•"/>
              <a:defRPr/>
            </a:pPr>
            <a:r>
              <a:rPr lang="en-US" dirty="0" smtClean="0">
                <a:solidFill>
                  <a:srgbClr val="093678"/>
                </a:solidFill>
                <a:latin typeface="Trebuchet MS" pitchFamily="34" charset="0"/>
              </a:rPr>
              <a:t>no hay limitaciones de vello facial</a:t>
            </a:r>
            <a:endParaRPr lang="en-US" dirty="0">
              <a:solidFill>
                <a:srgbClr val="093678"/>
              </a:solidFill>
              <a:latin typeface="Trebuchet MS"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pPr fontAlgn="auto">
              <a:spcAft>
                <a:spcPts val="0"/>
              </a:spcAft>
              <a:defRPr/>
            </a:pPr>
            <a:r>
              <a:rPr lang="en-US" sz="3200" dirty="0" err="1" smtClean="0">
                <a:solidFill>
                  <a:srgbClr val="093678"/>
                </a:solidFill>
              </a:rPr>
              <a:t>Evaluaciones</a:t>
            </a:r>
            <a:r>
              <a:rPr lang="en-US" sz="3200" dirty="0" smtClean="0">
                <a:solidFill>
                  <a:srgbClr val="093678"/>
                </a:solidFill>
              </a:rPr>
              <a:t> </a:t>
            </a:r>
            <a:r>
              <a:rPr lang="en-US" sz="3200" dirty="0" err="1" smtClean="0">
                <a:solidFill>
                  <a:srgbClr val="093678"/>
                </a:solidFill>
              </a:rPr>
              <a:t>médicas</a:t>
            </a:r>
            <a:r>
              <a:rPr lang="en-US" sz="3200" dirty="0" smtClean="0">
                <a:solidFill>
                  <a:srgbClr val="093678"/>
                </a:solidFill>
              </a:rPr>
              <a:t> </a:t>
            </a:r>
            <a:r>
              <a:rPr lang="en-US" sz="3200" dirty="0" err="1" smtClean="0">
                <a:solidFill>
                  <a:srgbClr val="093678"/>
                </a:solidFill>
              </a:rPr>
              <a:t>para</a:t>
            </a:r>
            <a:r>
              <a:rPr lang="en-US" sz="3200" dirty="0" smtClean="0">
                <a:solidFill>
                  <a:srgbClr val="093678"/>
                </a:solidFill>
              </a:rPr>
              <a:t> </a:t>
            </a:r>
            <a:r>
              <a:rPr lang="en-US" sz="3200" dirty="0" err="1" smtClean="0">
                <a:solidFill>
                  <a:srgbClr val="093678"/>
                </a:solidFill>
              </a:rPr>
              <a:t>respiradores</a:t>
            </a:r>
            <a:endParaRPr lang="en-US" sz="3200" dirty="0" smtClean="0">
              <a:solidFill>
                <a:srgbClr val="093678"/>
              </a:solidFill>
            </a:endParaRPr>
          </a:p>
        </p:txBody>
      </p:sp>
      <p:sp>
        <p:nvSpPr>
          <p:cNvPr id="34819" name="Content Placeholder 2"/>
          <p:cNvSpPr>
            <a:spLocks noGrp="1"/>
          </p:cNvSpPr>
          <p:nvPr>
            <p:ph idx="1"/>
          </p:nvPr>
        </p:nvSpPr>
        <p:spPr bwMode="auto">
          <a:xfrm>
            <a:off x="457200" y="1676400"/>
            <a:ext cx="5638800" cy="4571999"/>
          </a:xfrm>
          <a:noFill/>
          <a:ln>
            <a:miter lim="800000"/>
            <a:headEnd/>
            <a:tailEnd/>
          </a:ln>
        </p:spPr>
        <p:txBody>
          <a:bodyPr vert="horz" wrap="square" lIns="91440" tIns="45720" rIns="91440" bIns="45720" numCol="1" anchorCtr="0" compatLnSpc="1">
            <a:prstTxWarp prst="textNoShape">
              <a:avLst/>
            </a:prstTxWarp>
            <a:noAutofit/>
          </a:bodyPr>
          <a:lstStyle/>
          <a:p>
            <a:pPr indent="0">
              <a:spcAft>
                <a:spcPct val="0"/>
              </a:spcAft>
            </a:pPr>
            <a:r>
              <a:rPr lang="en-US" sz="2400" dirty="0" smtClean="0">
                <a:solidFill>
                  <a:srgbClr val="093678"/>
                </a:solidFill>
                <a:latin typeface="Trebuchet MS" pitchFamily="34" charset="0"/>
                <a:ea typeface="Trebuchet MS" pitchFamily="34" charset="0"/>
                <a:cs typeface="Trebuchet MS" pitchFamily="34" charset="0"/>
              </a:rPr>
              <a:t>OSHA </a:t>
            </a:r>
            <a:r>
              <a:rPr lang="en-US" sz="2400" dirty="0" err="1" smtClean="0">
                <a:solidFill>
                  <a:srgbClr val="093678"/>
                </a:solidFill>
                <a:latin typeface="Trebuchet MS" pitchFamily="34" charset="0"/>
                <a:ea typeface="Trebuchet MS" pitchFamily="34" charset="0"/>
                <a:cs typeface="Trebuchet MS" pitchFamily="34" charset="0"/>
              </a:rPr>
              <a:t>exige</a:t>
            </a:r>
            <a:r>
              <a:rPr lang="en-US" sz="2400" dirty="0" smtClean="0">
                <a:solidFill>
                  <a:srgbClr val="093678"/>
                </a:solidFill>
                <a:latin typeface="Trebuchet MS" pitchFamily="34" charset="0"/>
                <a:ea typeface="Trebuchet MS" pitchFamily="34" charset="0"/>
                <a:cs typeface="Trebuchet MS" pitchFamily="34" charset="0"/>
              </a:rPr>
              <a:t> </a:t>
            </a:r>
            <a:r>
              <a:rPr lang="en-US" sz="2400" dirty="0" err="1" smtClean="0">
                <a:solidFill>
                  <a:srgbClr val="093678"/>
                </a:solidFill>
                <a:latin typeface="Trebuchet MS" pitchFamily="34" charset="0"/>
                <a:ea typeface="Trebuchet MS" pitchFamily="34" charset="0"/>
                <a:cs typeface="Trebuchet MS" pitchFamily="34" charset="0"/>
              </a:rPr>
              <a:t>que</a:t>
            </a:r>
            <a:r>
              <a:rPr lang="en-US" sz="2400" dirty="0" smtClean="0">
                <a:solidFill>
                  <a:srgbClr val="093678"/>
                </a:solidFill>
                <a:latin typeface="Trebuchet MS" pitchFamily="34" charset="0"/>
                <a:ea typeface="Trebuchet MS" pitchFamily="34" charset="0"/>
                <a:cs typeface="Trebuchet MS" pitchFamily="34" charset="0"/>
              </a:rPr>
              <a:t> los empleadores provean evaluaciones médicas para los empleados antes de entregar los respiradores o de la prueba de ajuste.</a:t>
            </a:r>
          </a:p>
          <a:p>
            <a:pPr indent="0">
              <a:spcAft>
                <a:spcPct val="0"/>
              </a:spcAft>
            </a:pPr>
            <a:r>
              <a:rPr lang="en-US" sz="2400" dirty="0" smtClean="0">
                <a:solidFill>
                  <a:srgbClr val="093678"/>
                </a:solidFill>
                <a:latin typeface="Trebuchet MS" pitchFamily="34" charset="0"/>
                <a:ea typeface="Trebuchet MS" pitchFamily="34" charset="0"/>
                <a:cs typeface="Trebuchet MS" pitchFamily="34" charset="0"/>
              </a:rPr>
              <a:t>La evaluación típicamente incluye un cuestionario y a veces un examen físico.</a:t>
            </a:r>
          </a:p>
          <a:p>
            <a:pPr indent="0">
              <a:spcAft>
                <a:spcPct val="0"/>
              </a:spcAft>
            </a:pPr>
            <a:r>
              <a:rPr lang="en-US" sz="2400" dirty="0" smtClean="0">
                <a:solidFill>
                  <a:srgbClr val="093678"/>
                </a:solidFill>
                <a:latin typeface="Trebuchet MS" pitchFamily="34" charset="0"/>
                <a:ea typeface="Trebuchet MS" pitchFamily="34" charset="0"/>
                <a:cs typeface="Trebuchet MS" pitchFamily="34" charset="0"/>
              </a:rPr>
              <a:t>Hable con su </a:t>
            </a:r>
            <a:r>
              <a:rPr lang="en-US" sz="2400" dirty="0" err="1" smtClean="0">
                <a:solidFill>
                  <a:srgbClr val="093678"/>
                </a:solidFill>
                <a:latin typeface="Trebuchet MS" pitchFamily="34" charset="0"/>
                <a:ea typeface="Trebuchet MS" pitchFamily="34" charset="0"/>
                <a:cs typeface="Trebuchet MS" pitchFamily="34" charset="0"/>
              </a:rPr>
              <a:t>empleador</a:t>
            </a:r>
            <a:r>
              <a:rPr lang="en-US" sz="2400" dirty="0" smtClean="0">
                <a:solidFill>
                  <a:srgbClr val="093678"/>
                </a:solidFill>
                <a:latin typeface="Trebuchet MS" pitchFamily="34" charset="0"/>
                <a:ea typeface="Trebuchet MS" pitchFamily="34" charset="0"/>
                <a:cs typeface="Trebuchet MS" pitchFamily="34" charset="0"/>
              </a:rPr>
              <a:t> </a:t>
            </a:r>
            <a:r>
              <a:rPr lang="en-US" sz="2400" dirty="0" err="1" smtClean="0">
                <a:solidFill>
                  <a:srgbClr val="093678"/>
                </a:solidFill>
                <a:latin typeface="Trebuchet MS" pitchFamily="34" charset="0"/>
                <a:ea typeface="Trebuchet MS" pitchFamily="34" charset="0"/>
                <a:cs typeface="Trebuchet MS" pitchFamily="34" charset="0"/>
              </a:rPr>
              <a:t>sobre</a:t>
            </a:r>
            <a:r>
              <a:rPr lang="en-US" sz="2400" dirty="0" smtClean="0">
                <a:solidFill>
                  <a:srgbClr val="093678"/>
                </a:solidFill>
                <a:latin typeface="Trebuchet MS" pitchFamily="34" charset="0"/>
                <a:ea typeface="Trebuchet MS" pitchFamily="34" charset="0"/>
                <a:cs typeface="Trebuchet MS" pitchFamily="34" charset="0"/>
              </a:rPr>
              <a:t> </a:t>
            </a:r>
            <a:r>
              <a:rPr lang="en-US" sz="2400" dirty="0" err="1" smtClean="0">
                <a:solidFill>
                  <a:srgbClr val="093678"/>
                </a:solidFill>
                <a:latin typeface="Trebuchet MS" pitchFamily="34" charset="0"/>
                <a:ea typeface="Trebuchet MS" pitchFamily="34" charset="0"/>
                <a:cs typeface="Trebuchet MS" pitchFamily="34" charset="0"/>
              </a:rPr>
              <a:t>cómo</a:t>
            </a:r>
            <a:r>
              <a:rPr lang="en-US" sz="2400" dirty="0" smtClean="0">
                <a:solidFill>
                  <a:srgbClr val="093678"/>
                </a:solidFill>
                <a:latin typeface="Trebuchet MS" pitchFamily="34" charset="0"/>
                <a:ea typeface="Trebuchet MS" pitchFamily="34" charset="0"/>
                <a:cs typeface="Trebuchet MS" pitchFamily="34" charset="0"/>
              </a:rPr>
              <a:t> </a:t>
            </a:r>
            <a:r>
              <a:rPr lang="en-US" sz="2400" dirty="0" err="1" smtClean="0">
                <a:solidFill>
                  <a:srgbClr val="093678"/>
                </a:solidFill>
                <a:latin typeface="Trebuchet MS" pitchFamily="34" charset="0"/>
                <a:ea typeface="Trebuchet MS" pitchFamily="34" charset="0"/>
                <a:cs typeface="Trebuchet MS" pitchFamily="34" charset="0"/>
              </a:rPr>
              <a:t>realizar</a:t>
            </a:r>
            <a:r>
              <a:rPr lang="en-US" sz="2400" dirty="0" smtClean="0">
                <a:solidFill>
                  <a:srgbClr val="093678"/>
                </a:solidFill>
                <a:latin typeface="Trebuchet MS" pitchFamily="34" charset="0"/>
                <a:ea typeface="Trebuchet MS" pitchFamily="34" charset="0"/>
                <a:cs typeface="Trebuchet MS" pitchFamily="34" charset="0"/>
              </a:rPr>
              <a:t> la </a:t>
            </a:r>
            <a:r>
              <a:rPr lang="en-US" sz="2400" dirty="0" err="1" smtClean="0">
                <a:solidFill>
                  <a:srgbClr val="093678"/>
                </a:solidFill>
                <a:latin typeface="Trebuchet MS" pitchFamily="34" charset="0"/>
                <a:ea typeface="Trebuchet MS" pitchFamily="34" charset="0"/>
                <a:cs typeface="Trebuchet MS" pitchFamily="34" charset="0"/>
              </a:rPr>
              <a:t>evaluación</a:t>
            </a:r>
            <a:r>
              <a:rPr lang="en-US" sz="2400" dirty="0" smtClean="0">
                <a:solidFill>
                  <a:srgbClr val="093678"/>
                </a:solidFill>
                <a:latin typeface="Trebuchet MS" pitchFamily="34" charset="0"/>
                <a:ea typeface="Trebuchet MS" pitchFamily="34" charset="0"/>
                <a:cs typeface="Trebuchet MS" pitchFamily="34" charset="0"/>
              </a:rPr>
              <a:t>.</a:t>
            </a:r>
          </a:p>
        </p:txBody>
      </p:sp>
      <p:pic>
        <p:nvPicPr>
          <p:cNvPr id="34820" name="Picture 2" descr="C:\Program Files\Microsoft Office\MEDIA\CAGCAT10\j0240719.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2057400"/>
            <a:ext cx="2133660" cy="3348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fontAlgn="auto">
              <a:spcAft>
                <a:spcPts val="0"/>
              </a:spcAft>
              <a:defRPr/>
            </a:pPr>
            <a:r>
              <a:rPr lang="en-US" sz="3200" dirty="0" smtClean="0">
                <a:solidFill>
                  <a:srgbClr val="093678"/>
                </a:solidFill>
              </a:rPr>
              <a:t>Prueba de </a:t>
            </a:r>
            <a:r>
              <a:rPr lang="en-US" sz="3200" dirty="0" err="1" smtClean="0">
                <a:solidFill>
                  <a:srgbClr val="093678"/>
                </a:solidFill>
              </a:rPr>
              <a:t>ajuste</a:t>
            </a:r>
            <a:endParaRPr lang="en-US" sz="3200" dirty="0" smtClean="0">
              <a:solidFill>
                <a:srgbClr val="093678"/>
              </a:solidFill>
            </a:endParaRPr>
          </a:p>
        </p:txBody>
      </p:sp>
      <p:sp>
        <p:nvSpPr>
          <p:cNvPr id="28675" name="Rectangle 3"/>
          <p:cNvSpPr>
            <a:spLocks noGrp="1" noChangeArrowheads="1"/>
          </p:cNvSpPr>
          <p:nvPr>
            <p:ph idx="1"/>
          </p:nvPr>
        </p:nvSpPr>
        <p:spPr>
          <a:xfrm>
            <a:off x="457200" y="1676401"/>
            <a:ext cx="5562600" cy="4343400"/>
          </a:xfrm>
        </p:spPr>
        <p:txBody>
          <a:bodyPr>
            <a:normAutofit fontScale="92500"/>
          </a:bodyPr>
          <a:lstStyle/>
          <a:p>
            <a:pPr fontAlgn="auto">
              <a:defRPr/>
            </a:pPr>
            <a:r>
              <a:rPr lang="en-US" sz="2400" dirty="0" smtClean="0">
                <a:solidFill>
                  <a:srgbClr val="093678"/>
                </a:solidFill>
              </a:rPr>
              <a:t>OSHA </a:t>
            </a:r>
            <a:r>
              <a:rPr lang="en-US" sz="2400" dirty="0" err="1" smtClean="0">
                <a:solidFill>
                  <a:srgbClr val="093678"/>
                </a:solidFill>
              </a:rPr>
              <a:t>exige</a:t>
            </a:r>
            <a:r>
              <a:rPr lang="en-US" sz="2400" dirty="0" smtClean="0">
                <a:solidFill>
                  <a:srgbClr val="093678"/>
                </a:solidFill>
              </a:rPr>
              <a:t> </a:t>
            </a:r>
            <a:r>
              <a:rPr lang="en-US" sz="2400" dirty="0" err="1" smtClean="0">
                <a:solidFill>
                  <a:srgbClr val="093678"/>
                </a:solidFill>
              </a:rPr>
              <a:t>que</a:t>
            </a:r>
            <a:r>
              <a:rPr lang="en-US" sz="2400" dirty="0" smtClean="0">
                <a:solidFill>
                  <a:srgbClr val="093678"/>
                </a:solidFill>
              </a:rPr>
              <a:t> se realice una prueba de ajuste con la marca, el modelo y el tamaño del respirador usado en el trabajo.</a:t>
            </a:r>
            <a:endParaRPr lang="en-US" sz="2400" dirty="0" smtClean="0"/>
          </a:p>
          <a:p>
            <a:pPr marL="401638" indent="-401638" fontAlgn="auto">
              <a:buFontTx/>
              <a:buChar char="•"/>
              <a:defRPr/>
            </a:pPr>
            <a:r>
              <a:rPr lang="en-US" sz="2400" dirty="0" smtClean="0">
                <a:solidFill>
                  <a:srgbClr val="093678"/>
                </a:solidFill>
              </a:rPr>
              <a:t>No se permite el vello facial en las partes de la cara que entren en contacto con el sello cuando se usa un respirador ajustado.</a:t>
            </a:r>
          </a:p>
          <a:p>
            <a:pPr fontAlgn="auto">
              <a:spcBef>
                <a:spcPct val="0"/>
              </a:spcBef>
              <a:defRPr/>
            </a:pPr>
            <a:endParaRPr lang="en-US" sz="2400" dirty="0" smtClean="0">
              <a:solidFill>
                <a:srgbClr val="093678"/>
              </a:solidFill>
            </a:endParaRPr>
          </a:p>
          <a:p>
            <a:pPr marL="403225" indent="-403225" fontAlgn="auto">
              <a:spcBef>
                <a:spcPct val="0"/>
              </a:spcBef>
              <a:buFont typeface="Arial" pitchFamily="34" charset="0"/>
              <a:buChar char="•"/>
              <a:defRPr/>
            </a:pPr>
            <a:r>
              <a:rPr lang="en-US" sz="2400" dirty="0" smtClean="0">
                <a:solidFill>
                  <a:srgbClr val="093678"/>
                </a:solidFill>
              </a:rPr>
              <a:t>OSHA </a:t>
            </a:r>
            <a:r>
              <a:rPr lang="en-US" sz="2400" dirty="0" err="1" smtClean="0">
                <a:solidFill>
                  <a:srgbClr val="093678"/>
                </a:solidFill>
              </a:rPr>
              <a:t>exige</a:t>
            </a:r>
            <a:r>
              <a:rPr lang="en-US" sz="2400" dirty="0" smtClean="0">
                <a:solidFill>
                  <a:srgbClr val="093678"/>
                </a:solidFill>
              </a:rPr>
              <a:t> </a:t>
            </a:r>
            <a:r>
              <a:rPr lang="en-US" sz="2400" dirty="0" err="1" smtClean="0">
                <a:solidFill>
                  <a:srgbClr val="093678"/>
                </a:solidFill>
              </a:rPr>
              <a:t>que</a:t>
            </a:r>
            <a:r>
              <a:rPr lang="en-US" sz="2400" dirty="0" smtClean="0">
                <a:solidFill>
                  <a:srgbClr val="093678"/>
                </a:solidFill>
              </a:rPr>
              <a:t> se realice la prueba de ajuste antes de la entrega y que se repita anualmente.</a:t>
            </a:r>
            <a:endParaRPr lang="en-US" sz="2400" i="1" baseline="30000" dirty="0" smtClean="0">
              <a:solidFill>
                <a:srgbClr val="093678"/>
              </a:solidFill>
            </a:endParaRPr>
          </a:p>
          <a:p>
            <a:pPr marL="0" lvl="1" indent="0" fontAlgn="auto">
              <a:spcAft>
                <a:spcPts val="1200"/>
              </a:spcAft>
              <a:buFont typeface="Arial" charset="0"/>
              <a:buNone/>
              <a:defRPr/>
            </a:pPr>
            <a:endParaRPr lang="en-US" sz="2400" dirty="0" smtClean="0">
              <a:solidFill>
                <a:srgbClr val="093678"/>
              </a:solidFill>
            </a:endParaRPr>
          </a:p>
        </p:txBody>
      </p:sp>
      <p:pic>
        <p:nvPicPr>
          <p:cNvPr id="35845"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0297" y="2209800"/>
            <a:ext cx="2697586"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fontAlgn="auto">
              <a:spcAft>
                <a:spcPts val="0"/>
              </a:spcAft>
              <a:defRPr/>
            </a:pPr>
            <a:r>
              <a:rPr lang="en-US" sz="3200" dirty="0" smtClean="0">
                <a:solidFill>
                  <a:srgbClr val="093678"/>
                </a:solidFill>
              </a:rPr>
              <a:t>Consideraciones para la </a:t>
            </a:r>
            <a:r>
              <a:rPr lang="en-US" sz="3200" dirty="0" err="1" smtClean="0">
                <a:solidFill>
                  <a:srgbClr val="093678"/>
                </a:solidFill>
              </a:rPr>
              <a:t>verificación</a:t>
            </a:r>
            <a:r>
              <a:rPr lang="en-US" sz="3200" dirty="0" smtClean="0">
                <a:solidFill>
                  <a:srgbClr val="093678"/>
                </a:solidFill>
              </a:rPr>
              <a:t> del </a:t>
            </a:r>
            <a:r>
              <a:rPr lang="en-US" sz="3200" dirty="0" err="1" smtClean="0">
                <a:solidFill>
                  <a:srgbClr val="093678"/>
                </a:solidFill>
              </a:rPr>
              <a:t>sello</a:t>
            </a:r>
            <a:r>
              <a:rPr lang="en-US" sz="3200" dirty="0" smtClean="0">
                <a:solidFill>
                  <a:srgbClr val="093678"/>
                </a:solidFill>
              </a:rPr>
              <a:t> del </a:t>
            </a:r>
            <a:r>
              <a:rPr lang="en-US" sz="3200" dirty="0" err="1" smtClean="0">
                <a:solidFill>
                  <a:srgbClr val="093678"/>
                </a:solidFill>
              </a:rPr>
              <a:t>usuario</a:t>
            </a:r>
            <a:endParaRPr lang="en-US" sz="3200" dirty="0" smtClean="0">
              <a:solidFill>
                <a:srgbClr val="093678"/>
              </a:solidFill>
            </a:endParaRPr>
          </a:p>
        </p:txBody>
      </p:sp>
      <p:sp>
        <p:nvSpPr>
          <p:cNvPr id="36867" name="Rectangle 3"/>
          <p:cNvSpPr>
            <a:spLocks noGrp="1" noChangeArrowheads="1"/>
          </p:cNvSpPr>
          <p:nvPr>
            <p:ph idx="1"/>
          </p:nvPr>
        </p:nvSpPr>
        <p:spPr bwMode="auto">
          <a:xfrm>
            <a:off x="381000" y="1600200"/>
            <a:ext cx="3200400" cy="4800599"/>
          </a:xfrm>
          <a:noFill/>
          <a:ln>
            <a:miter lim="800000"/>
            <a:headEnd/>
            <a:tailEnd/>
          </a:ln>
        </p:spPr>
        <p:txBody>
          <a:bodyPr vert="horz" wrap="square" lIns="91440" tIns="45720" rIns="91440" bIns="45720" numCol="1" anchorCtr="0" compatLnSpc="1">
            <a:prstTxWarp prst="textNoShape">
              <a:avLst/>
            </a:prstTxWarp>
            <a:normAutofit/>
          </a:bodyPr>
          <a:lstStyle/>
          <a:p>
            <a:pPr marL="115888" lvl="1" indent="0">
              <a:buFont typeface="Arial" charset="0"/>
              <a:buNone/>
            </a:pPr>
            <a:r>
              <a:rPr lang="en-US" sz="2200" dirty="0" smtClean="0">
                <a:solidFill>
                  <a:srgbClr val="093678"/>
                </a:solidFill>
                <a:latin typeface="Trebuchet MS" pitchFamily="34" charset="0"/>
                <a:ea typeface="Trebuchet MS" pitchFamily="34" charset="0"/>
                <a:cs typeface="Trebuchet MS" pitchFamily="34" charset="0"/>
              </a:rPr>
              <a:t>Es importante realizar una verificación del sello del usuario cada vez que se use un respirador </a:t>
            </a:r>
            <a:br>
              <a:rPr lang="en-US" sz="2200" dirty="0" smtClean="0">
                <a:solidFill>
                  <a:srgbClr val="093678"/>
                </a:solidFill>
                <a:latin typeface="Trebuchet MS" pitchFamily="34" charset="0"/>
                <a:ea typeface="Trebuchet MS" pitchFamily="34" charset="0"/>
                <a:cs typeface="Trebuchet MS" pitchFamily="34" charset="0"/>
              </a:rPr>
            </a:br>
            <a:r>
              <a:rPr lang="en-US" sz="2200" dirty="0" smtClean="0">
                <a:solidFill>
                  <a:srgbClr val="093678"/>
                </a:solidFill>
                <a:latin typeface="Trebuchet MS" pitchFamily="34" charset="0"/>
                <a:ea typeface="Trebuchet MS" pitchFamily="34" charset="0"/>
                <a:cs typeface="Trebuchet MS" pitchFamily="34" charset="0"/>
              </a:rPr>
              <a:t>ajustado antes de ingresar al área de trabajo.</a:t>
            </a:r>
          </a:p>
          <a:p>
            <a:pPr marL="115888" lvl="1" indent="0">
              <a:buFont typeface="Arial" charset="0"/>
              <a:buNone/>
            </a:pPr>
            <a:endParaRPr lang="en-US" sz="2200" dirty="0" smtClean="0">
              <a:solidFill>
                <a:srgbClr val="093678"/>
              </a:solidFill>
              <a:latin typeface="Trebuchet MS" pitchFamily="34" charset="0"/>
              <a:ea typeface="Trebuchet MS" pitchFamily="34" charset="0"/>
              <a:cs typeface="Trebuchet MS" pitchFamily="34"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4470975"/>
            <a:ext cx="1752600" cy="947352"/>
          </a:xfrm>
          <a:prstGeom prst="rect">
            <a:avLst/>
          </a:prstGeom>
          <a:noFill/>
          <a:ln w="9525">
            <a:noFill/>
            <a:miter lim="800000"/>
            <a:headEnd/>
            <a:tailEnd/>
          </a:ln>
          <a:effectLst>
            <a:outerShdw blurRad="254000" dist="139700" dir="2700000" algn="tl" rotWithShape="0">
              <a:prstClr val="black">
                <a:alpha val="40000"/>
              </a:prstClr>
            </a:outerShdw>
          </a:effec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3662534"/>
            <a:ext cx="2220350" cy="2076585"/>
          </a:xfrm>
          <a:prstGeom prst="rect">
            <a:avLst/>
          </a:prstGeom>
          <a:noFill/>
          <a:ln w="9525">
            <a:noFill/>
            <a:miter lim="800000"/>
            <a:headEnd/>
            <a:tailEnd/>
          </a:ln>
          <a:effectLst>
            <a:outerShdw blurRad="254000" dist="139700" dir="2700000" algn="tl" rotWithShape="0">
              <a:prstClr val="black">
                <a:alpha val="40000"/>
              </a:prstClr>
            </a:outerShdw>
          </a:effec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38600" y="1600200"/>
            <a:ext cx="2133600" cy="1898277"/>
          </a:xfrm>
          <a:prstGeom prst="rect">
            <a:avLst/>
          </a:prstGeom>
          <a:noFill/>
          <a:ln w="9525">
            <a:noFill/>
            <a:miter lim="800000"/>
            <a:headEnd/>
            <a:tailEnd/>
          </a:ln>
          <a:effectLst>
            <a:outerShdw blurRad="254000" dist="139700" dir="2700000" algn="tl" rotWithShape="0">
              <a:prstClr val="black">
                <a:alpha val="40000"/>
              </a:prstClr>
            </a:outerShdw>
          </a:effectLst>
        </p:spPr>
      </p:pic>
      <p:sp>
        <p:nvSpPr>
          <p:cNvPr id="8" name="TextBox 7"/>
          <p:cNvSpPr txBox="1"/>
          <p:nvPr/>
        </p:nvSpPr>
        <p:spPr>
          <a:xfrm>
            <a:off x="6248400" y="1676400"/>
            <a:ext cx="2667000" cy="1828800"/>
          </a:xfrm>
          <a:prstGeom prst="rect">
            <a:avLst/>
          </a:prstGeom>
          <a:noFill/>
          <a:ln w="6350">
            <a:solidFill>
              <a:schemeClr val="accent1"/>
            </a:solidFill>
          </a:ln>
        </p:spPr>
        <p:txBody>
          <a:bodyPr wrap="square" rtlCol="0">
            <a:spAutoFit/>
          </a:bodyPr>
          <a:lstStyle/>
          <a:p>
            <a:r>
              <a:rPr lang="en-US" sz="1400" b="1" u="sng" dirty="0" smtClean="0">
                <a:solidFill>
                  <a:srgbClr val="093678"/>
                </a:solidFill>
                <a:latin typeface="Trebuchet MS" pitchFamily="34" charset="0"/>
              </a:rPr>
              <a:t>Verificación del sello con presión positiva. </a:t>
            </a:r>
          </a:p>
          <a:p>
            <a:r>
              <a:rPr lang="en-US" sz="1400" b="1" i="1" dirty="0" smtClean="0">
                <a:solidFill>
                  <a:srgbClr val="093678"/>
                </a:solidFill>
                <a:latin typeface="Trebuchet MS" pitchFamily="34" charset="0"/>
              </a:rPr>
              <a:t>Coloque su palma sobre la válvula de exhalación y exhale suavemente. La máscara se abultará levemente si tiene un buen sello. </a:t>
            </a:r>
            <a:endParaRPr lang="en-US" sz="1400" b="1" i="1" dirty="0">
              <a:solidFill>
                <a:srgbClr val="093678"/>
              </a:solidFill>
              <a:latin typeface="Trebuchet MS" pitchFamily="34" charset="0"/>
            </a:endParaRPr>
          </a:p>
        </p:txBody>
      </p:sp>
      <p:sp>
        <p:nvSpPr>
          <p:cNvPr id="10" name="TextBox 9"/>
          <p:cNvSpPr txBox="1"/>
          <p:nvPr/>
        </p:nvSpPr>
        <p:spPr>
          <a:xfrm>
            <a:off x="6248400" y="3886200"/>
            <a:ext cx="2667000" cy="1600200"/>
          </a:xfrm>
          <a:prstGeom prst="rect">
            <a:avLst/>
          </a:prstGeom>
          <a:noFill/>
          <a:ln w="6350">
            <a:solidFill>
              <a:schemeClr val="accent1"/>
            </a:solidFill>
          </a:ln>
        </p:spPr>
        <p:txBody>
          <a:bodyPr wrap="square" rtlCol="0">
            <a:spAutoFit/>
          </a:bodyPr>
          <a:lstStyle/>
          <a:p>
            <a:r>
              <a:rPr lang="en-US" sz="1400" b="1" u="sng" dirty="0" smtClean="0">
                <a:solidFill>
                  <a:srgbClr val="093678"/>
                </a:solidFill>
                <a:latin typeface="Trebuchet MS" pitchFamily="34" charset="0"/>
              </a:rPr>
              <a:t>Verificación del sello con presión negativa. </a:t>
            </a:r>
          </a:p>
          <a:p>
            <a:r>
              <a:rPr lang="en-US" sz="1400" b="1" i="1" dirty="0" smtClean="0">
                <a:solidFill>
                  <a:srgbClr val="093678"/>
                </a:solidFill>
                <a:latin typeface="Trebuchet MS" pitchFamily="34" charset="0"/>
              </a:rPr>
              <a:t>Coloque las palmas sobre los cartuchos para sellarlos e inhale. La máscara se colapsará levemente si tiene un buen sello.  </a:t>
            </a:r>
            <a:endParaRPr lang="en-US" sz="1400" b="1" i="1" dirty="0">
              <a:solidFill>
                <a:srgbClr val="093678"/>
              </a:solidFill>
              <a:latin typeface="Trebuchet MS" pitchFamily="34" charset="0"/>
            </a:endParaRPr>
          </a:p>
        </p:txBody>
      </p:sp>
      <p:sp>
        <p:nvSpPr>
          <p:cNvPr id="11" name="Rectangle 10"/>
          <p:cNvSpPr/>
          <p:nvPr/>
        </p:nvSpPr>
        <p:spPr>
          <a:xfrm>
            <a:off x="304800" y="5410200"/>
            <a:ext cx="3505200" cy="1107996"/>
          </a:xfrm>
          <a:prstGeom prst="rect">
            <a:avLst/>
          </a:prstGeom>
        </p:spPr>
        <p:txBody>
          <a:bodyPr wrap="square">
            <a:spAutoFit/>
          </a:bodyPr>
          <a:lstStyle/>
          <a:p>
            <a:pPr marL="115888" lvl="1" indent="0">
              <a:buFont typeface="Arial" charset="0"/>
              <a:buNone/>
            </a:pPr>
            <a:r>
              <a:rPr lang="en-US" sz="2200" u="sng" dirty="0" smtClean="0">
                <a:solidFill>
                  <a:srgbClr val="093678"/>
                </a:solidFill>
                <a:latin typeface="Trebuchet MS" pitchFamily="34" charset="0"/>
                <a:ea typeface="Trebuchet MS" pitchFamily="34" charset="0"/>
                <a:cs typeface="Trebuchet MS" pitchFamily="34" charset="0"/>
              </a:rPr>
              <a:t>Siga las instrucciones del fabricante para el respirador que está usando.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Responsabilidad del </a:t>
            </a:r>
            <a:r>
              <a:rPr lang="en-US" sz="3200" dirty="0" err="1" smtClean="0"/>
              <a:t>empleador</a:t>
            </a:r>
            <a:r>
              <a:rPr lang="en-US" sz="3200" dirty="0" smtClean="0"/>
              <a:t> </a:t>
            </a:r>
            <a:r>
              <a:rPr lang="en-US" sz="3200" dirty="0" err="1" smtClean="0"/>
              <a:t>respecto</a:t>
            </a:r>
            <a:r>
              <a:rPr lang="en-US" sz="3200" dirty="0" smtClean="0"/>
              <a:t> del </a:t>
            </a:r>
            <a:r>
              <a:rPr lang="en-US" sz="3200" dirty="0" err="1" smtClean="0"/>
              <a:t>Equipo</a:t>
            </a:r>
            <a:r>
              <a:rPr lang="en-US" sz="3200" dirty="0" smtClean="0"/>
              <a:t> de protección personal</a:t>
            </a:r>
            <a:endParaRPr lang="en-US" sz="3200" dirty="0"/>
          </a:p>
        </p:txBody>
      </p:sp>
      <p:sp>
        <p:nvSpPr>
          <p:cNvPr id="3" name="Content Placeholder 2"/>
          <p:cNvSpPr>
            <a:spLocks noGrp="1"/>
          </p:cNvSpPr>
          <p:nvPr>
            <p:ph idx="1"/>
          </p:nvPr>
        </p:nvSpPr>
        <p:spPr/>
        <p:txBody>
          <a:bodyPr>
            <a:normAutofit fontScale="92500"/>
          </a:bodyPr>
          <a:lstStyle/>
          <a:p>
            <a:pPr indent="0">
              <a:defRPr/>
            </a:pPr>
            <a:r>
              <a:rPr lang="en-US" sz="2800" dirty="0" smtClean="0"/>
              <a:t>Con algunas excepciones, OSHA requiere que los empleadores provean:</a:t>
            </a:r>
          </a:p>
          <a:p>
            <a:pPr marL="457200" indent="-457200">
              <a:buFont typeface="Arial" pitchFamily="34" charset="0"/>
              <a:buChar char="•"/>
              <a:defRPr/>
            </a:pPr>
            <a:r>
              <a:rPr lang="en-US" sz="2800" dirty="0" smtClean="0"/>
              <a:t>Equipos de protección personal (EPP), incluidos PEE de reemplazo, sin costo para los </a:t>
            </a:r>
            <a:r>
              <a:rPr lang="en-US" sz="2800" dirty="0" err="1" smtClean="0"/>
              <a:t>empleados</a:t>
            </a:r>
            <a:r>
              <a:rPr lang="en-US" sz="2800" dirty="0" smtClean="0"/>
              <a:t>.</a:t>
            </a:r>
          </a:p>
          <a:p>
            <a:pPr marL="457200" indent="-457200">
              <a:buFont typeface="Arial" pitchFamily="34" charset="0"/>
              <a:buChar char="•"/>
              <a:defRPr/>
            </a:pPr>
            <a:r>
              <a:rPr lang="en-US" sz="2800" dirty="0" smtClean="0"/>
              <a:t>Un programa de protección respiratoria por escrito, cuando los respiradores sean necesarios para proteger la salud de los empleados o cuando los respiradores sean requeridos por el empleador.</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762000" y="1600200"/>
            <a:ext cx="7239000" cy="3416320"/>
          </a:xfrm>
          <a:prstGeom prst="rect">
            <a:avLst/>
          </a:prstGeom>
          <a:noFill/>
          <a:ln w="9525">
            <a:noFill/>
            <a:miter lim="800000"/>
            <a:headEnd/>
            <a:tailEnd/>
          </a:ln>
        </p:spPr>
        <p:txBody>
          <a:bodyPr>
            <a:spAutoFit/>
          </a:bodyPr>
          <a:lstStyle/>
          <a:p>
            <a:pPr eaLnBrk="0" hangingPunct="0">
              <a:spcBef>
                <a:spcPts val="600"/>
              </a:spcBef>
              <a:defRPr/>
            </a:pPr>
            <a:r>
              <a:rPr lang="en-US" sz="2800" dirty="0">
                <a:solidFill>
                  <a:srgbClr val="093678"/>
                </a:solidFill>
                <a:latin typeface="Trebuchet MS" pitchFamily="34" charset="0"/>
                <a:cs typeface="+mn-cs"/>
              </a:rPr>
              <a:t>En esta </a:t>
            </a:r>
            <a:r>
              <a:rPr lang="en-US" sz="2800" dirty="0" smtClean="0">
                <a:solidFill>
                  <a:srgbClr val="093678"/>
                </a:solidFill>
                <a:latin typeface="Trebuchet MS" pitchFamily="34" charset="0"/>
                <a:cs typeface="+mn-cs"/>
              </a:rPr>
              <a:t>unidad, </a:t>
            </a:r>
            <a:r>
              <a:rPr lang="en-US" sz="2800" dirty="0">
                <a:solidFill>
                  <a:srgbClr val="093678"/>
                </a:solidFill>
                <a:latin typeface="Trebuchet MS" pitchFamily="34" charset="0"/>
                <a:cs typeface="+mn-cs"/>
              </a:rPr>
              <a:t>usted aprendió sobre los equipos de protección personal </a:t>
            </a:r>
            <a:r>
              <a:rPr lang="en-US" sz="2800" dirty="0" smtClean="0">
                <a:solidFill>
                  <a:srgbClr val="093678"/>
                </a:solidFill>
                <a:latin typeface="Trebuchet MS" pitchFamily="34" charset="0"/>
                <a:cs typeface="+mn-cs"/>
              </a:rPr>
              <a:t>(EPP) </a:t>
            </a:r>
            <a:r>
              <a:rPr lang="en-US" sz="2800" dirty="0">
                <a:solidFill>
                  <a:srgbClr val="093678"/>
                </a:solidFill>
                <a:latin typeface="Trebuchet MS" pitchFamily="34" charset="0"/>
                <a:cs typeface="+mn-cs"/>
              </a:rPr>
              <a:t>incluidos</a:t>
            </a:r>
            <a:r>
              <a:rPr lang="en-US" sz="2800" dirty="0" smtClean="0">
                <a:solidFill>
                  <a:srgbClr val="093678"/>
                </a:solidFill>
                <a:latin typeface="Trebuchet MS" pitchFamily="34" charset="0"/>
                <a:cs typeface="+mn-cs"/>
              </a:rPr>
              <a:t>:</a:t>
            </a:r>
          </a:p>
          <a:p>
            <a:pPr eaLnBrk="0" hangingPunct="0">
              <a:spcBef>
                <a:spcPts val="600"/>
              </a:spcBef>
              <a:defRPr/>
            </a:pPr>
            <a:endParaRPr lang="en-US" sz="2800" dirty="0">
              <a:solidFill>
                <a:srgbClr val="093678"/>
              </a:solidFill>
              <a:latin typeface="Trebuchet MS" pitchFamily="34" charset="0"/>
              <a:cs typeface="+mn-cs"/>
            </a:endParaRPr>
          </a:p>
          <a:p>
            <a:pPr marL="457200" indent="-457200" eaLnBrk="0" hangingPunct="0">
              <a:spcBef>
                <a:spcPts val="600"/>
              </a:spcBef>
              <a:buFont typeface="Arial" pitchFamily="34" charset="0"/>
              <a:buChar char="•"/>
              <a:defRPr/>
            </a:pPr>
            <a:r>
              <a:rPr lang="en-US" sz="2800" dirty="0" smtClean="0">
                <a:solidFill>
                  <a:srgbClr val="093678"/>
                </a:solidFill>
                <a:latin typeface="Trebuchet MS" pitchFamily="34" charset="0"/>
                <a:cs typeface="+mn-cs"/>
              </a:rPr>
              <a:t>Ropa</a:t>
            </a:r>
            <a:r>
              <a:rPr lang="en-US" sz="2800" dirty="0">
                <a:solidFill>
                  <a:srgbClr val="093678"/>
                </a:solidFill>
                <a:latin typeface="Trebuchet MS" pitchFamily="34" charset="0"/>
                <a:cs typeface="+mn-cs"/>
              </a:rPr>
              <a:t> protectora</a:t>
            </a:r>
          </a:p>
          <a:p>
            <a:pPr marL="457200" indent="-457200" eaLnBrk="0" hangingPunct="0">
              <a:spcBef>
                <a:spcPts val="600"/>
              </a:spcBef>
              <a:buFont typeface="Arial" pitchFamily="34" charset="0"/>
              <a:buChar char="•"/>
              <a:defRPr/>
            </a:pPr>
            <a:r>
              <a:rPr lang="en-US" sz="2800" dirty="0" smtClean="0">
                <a:solidFill>
                  <a:srgbClr val="093678"/>
                </a:solidFill>
                <a:latin typeface="Trebuchet MS" pitchFamily="34" charset="0"/>
                <a:cs typeface="+mn-cs"/>
              </a:rPr>
              <a:t>Protección</a:t>
            </a:r>
            <a:r>
              <a:rPr lang="en-US" sz="2800" dirty="0">
                <a:solidFill>
                  <a:srgbClr val="093678"/>
                </a:solidFill>
                <a:latin typeface="Trebuchet MS" pitchFamily="34" charset="0"/>
                <a:cs typeface="+mn-cs"/>
              </a:rPr>
              <a:t> </a:t>
            </a:r>
            <a:r>
              <a:rPr lang="en-US" sz="2800" dirty="0" err="1">
                <a:solidFill>
                  <a:srgbClr val="093678"/>
                </a:solidFill>
                <a:latin typeface="Trebuchet MS" pitchFamily="34" charset="0"/>
                <a:cs typeface="+mn-cs"/>
              </a:rPr>
              <a:t>para</a:t>
            </a:r>
            <a:r>
              <a:rPr lang="en-US" sz="2800" dirty="0" smtClean="0">
                <a:solidFill>
                  <a:srgbClr val="093678"/>
                </a:solidFill>
                <a:latin typeface="Trebuchet MS" pitchFamily="34" charset="0"/>
                <a:cs typeface="+mn-cs"/>
              </a:rPr>
              <a:t> los </a:t>
            </a:r>
            <a:r>
              <a:rPr lang="en-US" sz="2800" dirty="0">
                <a:solidFill>
                  <a:srgbClr val="093678"/>
                </a:solidFill>
                <a:latin typeface="Trebuchet MS" pitchFamily="34" charset="0"/>
                <a:cs typeface="+mn-cs"/>
              </a:rPr>
              <a:t>ojos/la cara</a:t>
            </a:r>
          </a:p>
          <a:p>
            <a:pPr marL="457200" indent="-457200" eaLnBrk="0" hangingPunct="0">
              <a:spcBef>
                <a:spcPts val="600"/>
              </a:spcBef>
              <a:buFont typeface="Arial" pitchFamily="34" charset="0"/>
              <a:buChar char="•"/>
              <a:defRPr/>
            </a:pPr>
            <a:r>
              <a:rPr lang="en-US" sz="2800" dirty="0" smtClean="0">
                <a:solidFill>
                  <a:srgbClr val="093678"/>
                </a:solidFill>
                <a:latin typeface="Trebuchet MS" pitchFamily="34" charset="0"/>
                <a:cs typeface="+mn-cs"/>
              </a:rPr>
              <a:t>Protección respiratoria</a:t>
            </a:r>
          </a:p>
        </p:txBody>
      </p:sp>
      <p:sp>
        <p:nvSpPr>
          <p:cNvPr id="30724" name="Title 6"/>
          <p:cNvSpPr>
            <a:spLocks noGrp="1"/>
          </p:cNvSpPr>
          <p:nvPr>
            <p:ph type="title"/>
          </p:nvPr>
        </p:nvSpPr>
        <p:spPr/>
        <p:txBody>
          <a:bodyPr/>
          <a:lstStyle/>
          <a:p>
            <a:pPr fontAlgn="auto">
              <a:spcAft>
                <a:spcPts val="0"/>
              </a:spcAft>
              <a:defRPr/>
            </a:pPr>
            <a:r>
              <a:rPr lang="en-US" dirty="0" smtClean="0">
                <a:solidFill>
                  <a:srgbClr val="093678"/>
                </a:solidFill>
              </a:rPr>
              <a:t>Unidad 9 Resumen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lIns="91599" tIns="45048" rIns="91599" bIns="45048"/>
          <a:lstStyle/>
          <a:p>
            <a:pPr defTabSz="966788" fontAlgn="auto">
              <a:spcAft>
                <a:spcPts val="0"/>
              </a:spcAft>
              <a:defRPr/>
            </a:pPr>
            <a:r>
              <a:rPr lang="en-US" dirty="0" smtClean="0"/>
              <a:t>Unidad 9 Repaso</a:t>
            </a:r>
          </a:p>
        </p:txBody>
      </p:sp>
      <p:graphicFrame>
        <p:nvGraphicFramePr>
          <p:cNvPr id="4" name="Diagram 3"/>
          <p:cNvGraphicFramePr/>
          <p:nvPr/>
        </p:nvGraphicFramePr>
        <p:xfrm>
          <a:off x="8382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pPr fontAlgn="auto">
              <a:spcAft>
                <a:spcPts val="0"/>
              </a:spcAft>
              <a:defRPr/>
            </a:pPr>
            <a:r>
              <a:rPr lang="en-US" sz="2800" dirty="0" smtClean="0"/>
              <a:t>Unidad 9: P1 </a:t>
            </a:r>
            <a:r>
              <a:rPr lang="en-US" sz="2800" dirty="0" err="1" smtClean="0"/>
              <a:t>Revisión</a:t>
            </a:r>
            <a:endParaRPr lang="en-US" sz="2800" dirty="0" smtClean="0"/>
          </a:p>
        </p:txBody>
      </p:sp>
      <p:sp>
        <p:nvSpPr>
          <p:cNvPr id="30723" name="Content Placeholder 2"/>
          <p:cNvSpPr>
            <a:spLocks noGrp="1"/>
          </p:cNvSpPr>
          <p:nvPr>
            <p:ph idx="1"/>
          </p:nvPr>
        </p:nvSpPr>
        <p:spPr/>
        <p:txBody>
          <a:bodyPr>
            <a:normAutofit/>
          </a:bodyPr>
          <a:lstStyle/>
          <a:p>
            <a:pPr marL="0" lvl="1" indent="0" fontAlgn="auto">
              <a:spcAft>
                <a:spcPts val="0"/>
              </a:spcAft>
              <a:buFontTx/>
              <a:buNone/>
              <a:defRPr/>
            </a:pPr>
            <a:r>
              <a:rPr lang="en-US" sz="2000" b="1" dirty="0" smtClean="0"/>
              <a:t>Un EPP usado típicamente durante una aplicación SPF de baja presión de dos componentes incluye _____.</a:t>
            </a:r>
            <a:endParaRPr lang="en-US" sz="2000" b="1" dirty="0"/>
          </a:p>
          <a:p>
            <a:pPr marL="457200" lvl="1" indent="-457200" fontAlgn="auto">
              <a:spcAft>
                <a:spcPts val="0"/>
              </a:spcAft>
              <a:buFontTx/>
              <a:buAutoNum type="alphaUcPeriod"/>
              <a:defRPr/>
            </a:pPr>
            <a:endParaRPr lang="en-US" sz="2000" b="1" dirty="0" smtClean="0"/>
          </a:p>
          <a:p>
            <a:pPr marL="682625" lvl="1" indent="-682625" fontAlgn="auto">
              <a:spcAft>
                <a:spcPts val="0"/>
              </a:spcAft>
              <a:buFontTx/>
              <a:buAutoNum type="alphaUcPeriod"/>
              <a:defRPr/>
            </a:pPr>
            <a:r>
              <a:rPr lang="en-US" sz="2000" b="1" dirty="0" smtClean="0"/>
              <a:t>ropa protectora y guantes</a:t>
            </a:r>
          </a:p>
          <a:p>
            <a:pPr marL="682625" lvl="1" indent="-682625" fontAlgn="auto">
              <a:spcAft>
                <a:spcPts val="0"/>
              </a:spcAft>
              <a:buFontTx/>
              <a:buAutoNum type="alphaUcPeriod"/>
              <a:defRPr/>
            </a:pPr>
            <a:r>
              <a:rPr lang="en-US" sz="2000" b="1" dirty="0" smtClean="0"/>
              <a:t>ropa protectora, guantes y protección para los oídos</a:t>
            </a:r>
            <a:endParaRPr lang="en-US" sz="2000" b="1" dirty="0"/>
          </a:p>
          <a:p>
            <a:pPr marL="682625" lvl="1" indent="-682625" fontAlgn="auto">
              <a:spcAft>
                <a:spcPts val="0"/>
              </a:spcAft>
              <a:buFontTx/>
              <a:buAutoNum type="alphaUcPeriod"/>
              <a:defRPr/>
            </a:pPr>
            <a:r>
              <a:rPr lang="en-US" sz="2000" b="1" dirty="0" smtClean="0"/>
              <a:t>protección para los oídos y </a:t>
            </a:r>
            <a:r>
              <a:rPr lang="en-US" sz="2000" b="1" dirty="0" err="1" smtClean="0"/>
              <a:t>respiratoria</a:t>
            </a:r>
            <a:endParaRPr lang="en-US" sz="2000" b="1" dirty="0" smtClean="0"/>
          </a:p>
          <a:p>
            <a:pPr marL="682625" lvl="1" indent="-682625" fontAlgn="auto">
              <a:spcAft>
                <a:spcPts val="0"/>
              </a:spcAft>
              <a:buFontTx/>
              <a:buAutoNum type="alphaUcPeriod"/>
              <a:defRPr/>
            </a:pPr>
            <a:r>
              <a:rPr lang="en-US" sz="2000" b="1" dirty="0" err="1" smtClean="0"/>
              <a:t>ropa</a:t>
            </a:r>
            <a:r>
              <a:rPr lang="en-US" sz="2000" b="1" dirty="0" smtClean="0"/>
              <a:t> protectora, guantes, protección para los ojos y protección respiratoria</a:t>
            </a:r>
          </a:p>
          <a:p>
            <a:pPr marL="682625" lvl="1" indent="-682625" fontAlgn="auto">
              <a:spcAft>
                <a:spcPts val="0"/>
              </a:spcAft>
              <a:buFontTx/>
              <a:buAutoNum type="alphaUcPeriod"/>
              <a:defRPr/>
            </a:pPr>
            <a:endParaRPr lang="en-US" sz="20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838200" y="1676400"/>
            <a:ext cx="7239000" cy="3416320"/>
          </a:xfrm>
          <a:prstGeom prst="rect">
            <a:avLst/>
          </a:prstGeom>
          <a:noFill/>
          <a:ln w="9525">
            <a:noFill/>
            <a:miter lim="800000"/>
            <a:headEnd/>
            <a:tailEnd/>
          </a:ln>
        </p:spPr>
        <p:txBody>
          <a:bodyPr>
            <a:spAutoFit/>
          </a:bodyPr>
          <a:lstStyle/>
          <a:p>
            <a:pPr eaLnBrk="0" hangingPunct="0">
              <a:spcBef>
                <a:spcPts val="600"/>
              </a:spcBef>
              <a:defRPr/>
            </a:pPr>
            <a:r>
              <a:rPr lang="en-US" sz="2800" dirty="0">
                <a:solidFill>
                  <a:srgbClr val="093678"/>
                </a:solidFill>
                <a:latin typeface="Trebuchet MS" pitchFamily="34" charset="0"/>
                <a:cs typeface="+mn-cs"/>
              </a:rPr>
              <a:t>En esta </a:t>
            </a:r>
            <a:r>
              <a:rPr lang="en-US" sz="2800" dirty="0" smtClean="0">
                <a:solidFill>
                  <a:srgbClr val="093678"/>
                </a:solidFill>
                <a:latin typeface="Trebuchet MS" pitchFamily="34" charset="0"/>
                <a:cs typeface="+mn-cs"/>
              </a:rPr>
              <a:t>unidad, </a:t>
            </a:r>
            <a:r>
              <a:rPr lang="en-US" sz="2800" dirty="0">
                <a:solidFill>
                  <a:srgbClr val="093678"/>
                </a:solidFill>
                <a:latin typeface="Trebuchet MS" pitchFamily="34" charset="0"/>
                <a:cs typeface="+mn-cs"/>
              </a:rPr>
              <a:t>usted aprenderá sobre los equipos de protección personal </a:t>
            </a:r>
            <a:r>
              <a:rPr lang="en-US" sz="2800" dirty="0" smtClean="0">
                <a:solidFill>
                  <a:srgbClr val="093678"/>
                </a:solidFill>
                <a:latin typeface="Trebuchet MS" pitchFamily="34" charset="0"/>
                <a:cs typeface="+mn-cs"/>
              </a:rPr>
              <a:t>(EPP), </a:t>
            </a:r>
            <a:r>
              <a:rPr lang="en-US" sz="2800" dirty="0">
                <a:solidFill>
                  <a:srgbClr val="093678"/>
                </a:solidFill>
                <a:latin typeface="Trebuchet MS" pitchFamily="34" charset="0"/>
                <a:cs typeface="+mn-cs"/>
              </a:rPr>
              <a:t>incluyendo</a:t>
            </a:r>
            <a:r>
              <a:rPr lang="en-US" sz="2800" dirty="0" smtClean="0">
                <a:solidFill>
                  <a:srgbClr val="093678"/>
                </a:solidFill>
                <a:latin typeface="Trebuchet MS" pitchFamily="34" charset="0"/>
                <a:cs typeface="+mn-cs"/>
              </a:rPr>
              <a:t>:</a:t>
            </a:r>
          </a:p>
          <a:p>
            <a:pPr eaLnBrk="0" hangingPunct="0">
              <a:spcBef>
                <a:spcPts val="600"/>
              </a:spcBef>
              <a:defRPr/>
            </a:pPr>
            <a:endParaRPr lang="en-US" sz="2800" dirty="0">
              <a:solidFill>
                <a:srgbClr val="093678"/>
              </a:solidFill>
              <a:latin typeface="Trebuchet MS" pitchFamily="34" charset="0"/>
              <a:cs typeface="+mn-cs"/>
            </a:endParaRPr>
          </a:p>
          <a:p>
            <a:pPr marL="457200" indent="-457200" eaLnBrk="0" hangingPunct="0">
              <a:spcBef>
                <a:spcPts val="600"/>
              </a:spcBef>
              <a:buFont typeface="Arial" pitchFamily="34" charset="0"/>
              <a:buChar char="•"/>
              <a:defRPr/>
            </a:pPr>
            <a:r>
              <a:rPr lang="en-US" sz="2800" dirty="0" smtClean="0">
                <a:solidFill>
                  <a:srgbClr val="093678"/>
                </a:solidFill>
                <a:latin typeface="Trebuchet MS" pitchFamily="34" charset="0"/>
                <a:cs typeface="+mn-cs"/>
              </a:rPr>
              <a:t>Ropa</a:t>
            </a:r>
            <a:r>
              <a:rPr lang="en-US" sz="2800" dirty="0">
                <a:solidFill>
                  <a:srgbClr val="093678"/>
                </a:solidFill>
                <a:latin typeface="Trebuchet MS" pitchFamily="34" charset="0"/>
                <a:cs typeface="+mn-cs"/>
              </a:rPr>
              <a:t> protectora</a:t>
            </a:r>
          </a:p>
          <a:p>
            <a:pPr marL="457200" indent="-457200" eaLnBrk="0" hangingPunct="0">
              <a:spcBef>
                <a:spcPts val="600"/>
              </a:spcBef>
              <a:buFont typeface="Arial" pitchFamily="34" charset="0"/>
              <a:buChar char="•"/>
              <a:defRPr/>
            </a:pPr>
            <a:r>
              <a:rPr lang="en-US" sz="2800" dirty="0" err="1" smtClean="0">
                <a:solidFill>
                  <a:srgbClr val="093678"/>
                </a:solidFill>
                <a:latin typeface="Trebuchet MS" pitchFamily="34" charset="0"/>
                <a:cs typeface="+mn-cs"/>
              </a:rPr>
              <a:t>Protección</a:t>
            </a:r>
            <a:r>
              <a:rPr lang="en-US" sz="2800" dirty="0">
                <a:solidFill>
                  <a:srgbClr val="093678"/>
                </a:solidFill>
                <a:latin typeface="Trebuchet MS" pitchFamily="34" charset="0"/>
                <a:cs typeface="+mn-cs"/>
              </a:rPr>
              <a:t> </a:t>
            </a:r>
            <a:r>
              <a:rPr lang="en-US" sz="2800" dirty="0" err="1" smtClean="0">
                <a:solidFill>
                  <a:srgbClr val="093678"/>
                </a:solidFill>
                <a:latin typeface="Trebuchet MS" pitchFamily="34" charset="0"/>
                <a:cs typeface="+mn-cs"/>
              </a:rPr>
              <a:t>para</a:t>
            </a:r>
            <a:r>
              <a:rPr lang="en-US" sz="2800" dirty="0" smtClean="0">
                <a:solidFill>
                  <a:srgbClr val="093678"/>
                </a:solidFill>
                <a:latin typeface="Trebuchet MS" pitchFamily="34" charset="0"/>
                <a:cs typeface="+mn-cs"/>
              </a:rPr>
              <a:t> </a:t>
            </a:r>
            <a:r>
              <a:rPr lang="en-US" sz="2800" dirty="0">
                <a:solidFill>
                  <a:srgbClr val="093678"/>
                </a:solidFill>
                <a:latin typeface="Trebuchet MS" pitchFamily="34" charset="0"/>
                <a:cs typeface="+mn-cs"/>
              </a:rPr>
              <a:t>los ojos/la cara</a:t>
            </a:r>
          </a:p>
          <a:p>
            <a:pPr marL="457200" indent="-457200" eaLnBrk="0" hangingPunct="0">
              <a:spcBef>
                <a:spcPts val="600"/>
              </a:spcBef>
              <a:buFont typeface="Arial" pitchFamily="34" charset="0"/>
              <a:buChar char="•"/>
              <a:defRPr/>
            </a:pPr>
            <a:r>
              <a:rPr lang="en-US" sz="2800" dirty="0" smtClean="0">
                <a:solidFill>
                  <a:srgbClr val="093678"/>
                </a:solidFill>
                <a:latin typeface="Trebuchet MS" pitchFamily="34" charset="0"/>
                <a:cs typeface="+mn-cs"/>
              </a:rPr>
              <a:t>Protección respiratoria</a:t>
            </a:r>
          </a:p>
        </p:txBody>
      </p:sp>
      <p:sp>
        <p:nvSpPr>
          <p:cNvPr id="8196" name="Title 6"/>
          <p:cNvSpPr>
            <a:spLocks noGrp="1"/>
          </p:cNvSpPr>
          <p:nvPr>
            <p:ph type="title"/>
          </p:nvPr>
        </p:nvSpPr>
        <p:spPr/>
        <p:txBody>
          <a:bodyPr/>
          <a:lstStyle/>
          <a:p>
            <a:pPr fontAlgn="auto">
              <a:spcAft>
                <a:spcPts val="0"/>
              </a:spcAft>
              <a:defRPr/>
            </a:pPr>
            <a:r>
              <a:rPr lang="en-US" dirty="0" smtClean="0"/>
              <a:t>Bienvenido a la Unidad 9</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pPr fontAlgn="auto">
              <a:spcAft>
                <a:spcPts val="0"/>
              </a:spcAft>
              <a:defRPr/>
            </a:pPr>
            <a:r>
              <a:rPr lang="en-US" sz="2800" dirty="0" smtClean="0"/>
              <a:t>Unidad 9: P1 </a:t>
            </a:r>
            <a:r>
              <a:rPr lang="en-US" sz="2800" dirty="0" err="1" smtClean="0"/>
              <a:t>Revisión</a:t>
            </a:r>
            <a:endParaRPr lang="en-US" sz="2800" dirty="0" smtClean="0"/>
          </a:p>
        </p:txBody>
      </p:sp>
      <p:sp>
        <p:nvSpPr>
          <p:cNvPr id="30723" name="Content Placeholder 2"/>
          <p:cNvSpPr>
            <a:spLocks noGrp="1"/>
          </p:cNvSpPr>
          <p:nvPr>
            <p:ph idx="1"/>
          </p:nvPr>
        </p:nvSpPr>
        <p:spPr/>
        <p:txBody>
          <a:bodyPr>
            <a:normAutofit/>
          </a:bodyPr>
          <a:lstStyle/>
          <a:p>
            <a:pPr marL="0" lvl="1" indent="0" fontAlgn="auto">
              <a:spcAft>
                <a:spcPts val="0"/>
              </a:spcAft>
              <a:buFontTx/>
              <a:buNone/>
              <a:defRPr/>
            </a:pPr>
            <a:r>
              <a:rPr lang="en-US" sz="2000" b="1" dirty="0" smtClean="0"/>
              <a:t>Un EPP usado típicamente durante una aplicación SPF de baja presión de dos componentes incluye _____.</a:t>
            </a:r>
            <a:endParaRPr lang="en-US" sz="2000" b="1" dirty="0"/>
          </a:p>
          <a:p>
            <a:pPr marL="457200" lvl="1" indent="-457200" fontAlgn="auto">
              <a:spcAft>
                <a:spcPts val="0"/>
              </a:spcAft>
              <a:buFontTx/>
              <a:buAutoNum type="alphaUcPeriod"/>
              <a:defRPr/>
            </a:pPr>
            <a:endParaRPr lang="en-US" sz="2000" b="1" dirty="0" smtClean="0"/>
          </a:p>
          <a:p>
            <a:pPr marL="682625" lvl="1" indent="-682625" fontAlgn="auto">
              <a:spcAft>
                <a:spcPts val="0"/>
              </a:spcAft>
              <a:buFontTx/>
              <a:buAutoNum type="alphaUcPeriod"/>
              <a:defRPr/>
            </a:pPr>
            <a:r>
              <a:rPr lang="en-US" sz="2000" b="1" dirty="0" smtClean="0">
                <a:solidFill>
                  <a:schemeClr val="bg1">
                    <a:lumMod val="50000"/>
                  </a:schemeClr>
                </a:solidFill>
              </a:rPr>
              <a:t>ropa protectora y guantes</a:t>
            </a:r>
          </a:p>
          <a:p>
            <a:pPr marL="682625" lvl="1" indent="-682625" fontAlgn="auto">
              <a:spcAft>
                <a:spcPts val="0"/>
              </a:spcAft>
              <a:buFontTx/>
              <a:buAutoNum type="alphaUcPeriod"/>
              <a:defRPr/>
            </a:pPr>
            <a:r>
              <a:rPr lang="en-US" sz="2000" b="1" dirty="0" smtClean="0">
                <a:solidFill>
                  <a:schemeClr val="bg1">
                    <a:lumMod val="50000"/>
                  </a:schemeClr>
                </a:solidFill>
              </a:rPr>
              <a:t>ropa protectora, guantes y protección para los oídos</a:t>
            </a:r>
            <a:endParaRPr lang="en-US" sz="2000" b="1" dirty="0">
              <a:solidFill>
                <a:schemeClr val="bg1">
                  <a:lumMod val="50000"/>
                </a:schemeClr>
              </a:solidFill>
            </a:endParaRPr>
          </a:p>
          <a:p>
            <a:pPr marL="682625" lvl="1" indent="-682625" fontAlgn="auto">
              <a:spcAft>
                <a:spcPts val="0"/>
              </a:spcAft>
              <a:buFontTx/>
              <a:buAutoNum type="alphaUcPeriod"/>
              <a:defRPr/>
            </a:pPr>
            <a:r>
              <a:rPr lang="en-US" sz="2000" b="1" dirty="0" smtClean="0">
                <a:solidFill>
                  <a:schemeClr val="bg1">
                    <a:lumMod val="50000"/>
                  </a:schemeClr>
                </a:solidFill>
              </a:rPr>
              <a:t>protección para los oídos y </a:t>
            </a:r>
            <a:r>
              <a:rPr lang="en-US" sz="2000" b="1" dirty="0" err="1" smtClean="0">
                <a:solidFill>
                  <a:schemeClr val="bg1">
                    <a:lumMod val="50000"/>
                  </a:schemeClr>
                </a:solidFill>
              </a:rPr>
              <a:t>respiratoria</a:t>
            </a:r>
            <a:endParaRPr lang="en-US" sz="2000" b="1" dirty="0" smtClean="0">
              <a:solidFill>
                <a:schemeClr val="bg1">
                  <a:lumMod val="50000"/>
                </a:schemeClr>
              </a:solidFill>
            </a:endParaRPr>
          </a:p>
          <a:p>
            <a:pPr marL="682625" lvl="1" indent="-682625" fontAlgn="auto">
              <a:spcAft>
                <a:spcPts val="0"/>
              </a:spcAft>
              <a:buFontTx/>
              <a:buAutoNum type="alphaUcPeriod"/>
              <a:defRPr/>
            </a:pPr>
            <a:r>
              <a:rPr lang="en-US" sz="2000" b="1" dirty="0" err="1" smtClean="0">
                <a:solidFill>
                  <a:srgbClr val="00B050"/>
                </a:solidFill>
              </a:rPr>
              <a:t>ropa</a:t>
            </a:r>
            <a:r>
              <a:rPr lang="en-US" sz="2000" b="1" dirty="0" smtClean="0">
                <a:solidFill>
                  <a:srgbClr val="00B050"/>
                </a:solidFill>
              </a:rPr>
              <a:t> protectora, guantes, protección para los ojos y protección respiratoria</a:t>
            </a:r>
          </a:p>
          <a:p>
            <a:pPr marL="682625" lvl="1" indent="-682625" fontAlgn="auto">
              <a:spcAft>
                <a:spcPts val="0"/>
              </a:spcAft>
              <a:buFontTx/>
              <a:buAutoNum type="alphaUcPeriod"/>
              <a:defRPr/>
            </a:pPr>
            <a:endParaRPr lang="en-US" sz="20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533400"/>
            <a:ext cx="7162800" cy="827712"/>
          </a:xfrm>
        </p:spPr>
        <p:txBody>
          <a:bodyPr>
            <a:normAutofit/>
          </a:bodyPr>
          <a:lstStyle/>
          <a:p>
            <a:pPr fontAlgn="auto">
              <a:spcAft>
                <a:spcPts val="0"/>
              </a:spcAft>
              <a:defRPr/>
            </a:pPr>
            <a:r>
              <a:rPr lang="en-US" sz="2800" dirty="0" smtClean="0"/>
              <a:t>Unidad 9: P2 </a:t>
            </a:r>
            <a:r>
              <a:rPr lang="en-US" sz="2800" dirty="0" err="1" smtClean="0"/>
              <a:t>Revisión</a:t>
            </a:r>
            <a:endParaRPr lang="en-US" sz="2800" dirty="0" smtClean="0"/>
          </a:p>
        </p:txBody>
      </p:sp>
      <p:sp>
        <p:nvSpPr>
          <p:cNvPr id="3" name="Content Placeholder 2"/>
          <p:cNvSpPr>
            <a:spLocks noGrp="1"/>
          </p:cNvSpPr>
          <p:nvPr>
            <p:ph idx="1"/>
          </p:nvPr>
        </p:nvSpPr>
        <p:spPr/>
        <p:txBody>
          <a:bodyPr>
            <a:normAutofit fontScale="92500" lnSpcReduction="20000"/>
          </a:bodyPr>
          <a:lstStyle/>
          <a:p>
            <a:pPr indent="0" fontAlgn="auto">
              <a:buFont typeface="Wingdings" pitchFamily="2" charset="2"/>
              <a:buNone/>
              <a:defRPr/>
            </a:pPr>
            <a:r>
              <a:rPr lang="en-US" sz="2000" dirty="0" smtClean="0"/>
              <a:t>Las siguientes declaraciones sobre el uso de un respirador cuando se </a:t>
            </a:r>
            <a:r>
              <a:rPr lang="en-US" sz="2000" dirty="0" err="1" smtClean="0"/>
              <a:t>aplica</a:t>
            </a:r>
            <a:r>
              <a:rPr lang="en-US" sz="2000" dirty="0" smtClean="0"/>
              <a:t> </a:t>
            </a:r>
            <a:r>
              <a:rPr lang="en-US" sz="2000" dirty="0" err="1" smtClean="0"/>
              <a:t>una</a:t>
            </a:r>
            <a:r>
              <a:rPr lang="en-US" sz="2000" dirty="0" smtClean="0"/>
              <a:t> SPF de baja presión de dos componentes son verídicas con la </a:t>
            </a:r>
            <a:r>
              <a:rPr lang="en-US" sz="2000" u="sng" dirty="0" smtClean="0"/>
              <a:t>excepción de</a:t>
            </a:r>
            <a:r>
              <a:rPr lang="en-US" sz="2000" dirty="0" smtClean="0"/>
              <a:t>:</a:t>
            </a:r>
          </a:p>
          <a:p>
            <a:pPr marL="682625" indent="-682625" fontAlgn="auto">
              <a:buFont typeface="Wingdings" pitchFamily="2" charset="2"/>
              <a:buAutoNum type="alphaUcPeriod"/>
              <a:defRPr/>
            </a:pPr>
            <a:r>
              <a:rPr lang="en-US" sz="2000" dirty="0" smtClean="0"/>
              <a:t>Los fabricantes recomiendan que use un respirador purificador de aire (APR) </a:t>
            </a:r>
            <a:r>
              <a:rPr lang="en-US" sz="2000" u="sng" dirty="0" smtClean="0"/>
              <a:t>cada vez</a:t>
            </a:r>
            <a:r>
              <a:rPr lang="en-US" sz="2000" dirty="0" smtClean="0"/>
              <a:t> que está rociando con </a:t>
            </a:r>
            <a:r>
              <a:rPr lang="en-US" sz="2000" dirty="0" err="1" smtClean="0"/>
              <a:t>una</a:t>
            </a:r>
            <a:r>
              <a:rPr lang="en-US" sz="2000" dirty="0" smtClean="0"/>
              <a:t> SPF de baja presión de dos componentes. </a:t>
            </a:r>
          </a:p>
          <a:p>
            <a:pPr marL="682625" indent="-682625" fontAlgn="auto">
              <a:buFont typeface="Wingdings" pitchFamily="2" charset="2"/>
              <a:buAutoNum type="alphaUcPeriod"/>
              <a:defRPr/>
            </a:pPr>
            <a:r>
              <a:rPr lang="en-US" sz="2000" dirty="0" smtClean="0"/>
              <a:t>No se requieren guantes y ropa protectora cuando se usa un respirador purificador de aire (APR).</a:t>
            </a:r>
          </a:p>
          <a:p>
            <a:pPr marL="682625" indent="-682625" fontAlgn="auto">
              <a:buFont typeface="Wingdings" pitchFamily="2" charset="2"/>
              <a:buAutoNum type="alphaUcPeriod"/>
              <a:defRPr/>
            </a:pPr>
            <a:r>
              <a:rPr lang="en-US" sz="2000" dirty="0" smtClean="0"/>
              <a:t>Los </a:t>
            </a:r>
            <a:r>
              <a:rPr lang="en-US" sz="2000" dirty="0" err="1" smtClean="0"/>
              <a:t>tipos</a:t>
            </a:r>
            <a:r>
              <a:rPr lang="en-US" sz="2000" dirty="0" smtClean="0"/>
              <a:t> de respiradores usados en las aplicaciones de baja presión de dos componentes incluyen APR de media máscara, APR de máscara completa y respiradores purificadores de aire forzado (PARP).</a:t>
            </a:r>
          </a:p>
          <a:p>
            <a:pPr marL="682625" indent="-682625" fontAlgn="auto">
              <a:buFont typeface="Wingdings" pitchFamily="2" charset="2"/>
              <a:buAutoNum type="alphaUcPeriod"/>
              <a:defRPr/>
            </a:pPr>
            <a:r>
              <a:rPr lang="en-US" sz="2000" dirty="0" smtClean="0"/>
              <a:t>OSHA estableció un Estándar de </a:t>
            </a:r>
            <a:r>
              <a:rPr lang="en-US" sz="2000" dirty="0" err="1" smtClean="0"/>
              <a:t>protección</a:t>
            </a:r>
            <a:r>
              <a:rPr lang="en-US" sz="2000" dirty="0" smtClean="0"/>
              <a:t> </a:t>
            </a:r>
            <a:r>
              <a:rPr lang="en-US" sz="2000" dirty="0" err="1" smtClean="0"/>
              <a:t>respiratoria</a:t>
            </a:r>
            <a:r>
              <a:rPr lang="en-US" sz="2000" dirty="0" smtClean="0"/>
              <a:t> para regular el uso de los respiradores en el lugar del trabajo. </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533400"/>
            <a:ext cx="7162800" cy="827712"/>
          </a:xfrm>
        </p:spPr>
        <p:txBody>
          <a:bodyPr>
            <a:normAutofit/>
          </a:bodyPr>
          <a:lstStyle/>
          <a:p>
            <a:pPr fontAlgn="auto">
              <a:spcAft>
                <a:spcPts val="0"/>
              </a:spcAft>
              <a:defRPr/>
            </a:pPr>
            <a:r>
              <a:rPr lang="en-US" sz="2800" dirty="0" smtClean="0"/>
              <a:t>Unidad 9: P2 </a:t>
            </a:r>
            <a:r>
              <a:rPr lang="en-US" sz="2800" dirty="0" err="1" smtClean="0"/>
              <a:t>Revisión</a:t>
            </a:r>
            <a:endParaRPr lang="en-US" sz="2800" dirty="0" smtClean="0"/>
          </a:p>
        </p:txBody>
      </p:sp>
      <p:sp>
        <p:nvSpPr>
          <p:cNvPr id="3" name="Content Placeholder 2"/>
          <p:cNvSpPr>
            <a:spLocks noGrp="1"/>
          </p:cNvSpPr>
          <p:nvPr>
            <p:ph idx="1"/>
          </p:nvPr>
        </p:nvSpPr>
        <p:spPr/>
        <p:txBody>
          <a:bodyPr>
            <a:normAutofit fontScale="92500" lnSpcReduction="20000"/>
          </a:bodyPr>
          <a:lstStyle/>
          <a:p>
            <a:pPr indent="0" fontAlgn="auto">
              <a:buFont typeface="Wingdings" pitchFamily="2" charset="2"/>
              <a:buNone/>
              <a:defRPr/>
            </a:pPr>
            <a:r>
              <a:rPr lang="en-US" sz="2000" dirty="0" smtClean="0"/>
              <a:t>Las siguientes declaraciones sobre el uso de un respirador cuando se </a:t>
            </a:r>
            <a:r>
              <a:rPr lang="en-US" sz="2000" dirty="0" err="1" smtClean="0"/>
              <a:t>aplica</a:t>
            </a:r>
            <a:r>
              <a:rPr lang="en-US" sz="2000" dirty="0" smtClean="0"/>
              <a:t> </a:t>
            </a:r>
            <a:r>
              <a:rPr lang="en-US" sz="2000" dirty="0" err="1" smtClean="0"/>
              <a:t>una</a:t>
            </a:r>
            <a:r>
              <a:rPr lang="en-US" sz="2000" dirty="0" smtClean="0"/>
              <a:t> SPF de baja presión de dos componentes son verídicas con la </a:t>
            </a:r>
            <a:r>
              <a:rPr lang="en-US" sz="2000" u="sng" dirty="0" smtClean="0"/>
              <a:t>excepción de</a:t>
            </a:r>
            <a:r>
              <a:rPr lang="en-US" sz="2000" dirty="0" smtClean="0"/>
              <a:t>:</a:t>
            </a:r>
          </a:p>
          <a:p>
            <a:pPr marL="682625" indent="-682625" fontAlgn="auto">
              <a:buFont typeface="Wingdings" pitchFamily="2" charset="2"/>
              <a:buAutoNum type="alphaUcPeriod"/>
              <a:defRPr/>
            </a:pPr>
            <a:r>
              <a:rPr lang="en-US" sz="2000" dirty="0" smtClean="0">
                <a:solidFill>
                  <a:schemeClr val="bg1">
                    <a:lumMod val="50000"/>
                  </a:schemeClr>
                </a:solidFill>
              </a:rPr>
              <a:t>Los fabricantes recomiendan que use un respirador purificador de aire (APR) </a:t>
            </a:r>
            <a:r>
              <a:rPr lang="en-US" sz="2000" u="sng" dirty="0" smtClean="0">
                <a:solidFill>
                  <a:schemeClr val="bg1">
                    <a:lumMod val="50000"/>
                  </a:schemeClr>
                </a:solidFill>
              </a:rPr>
              <a:t>cada vez</a:t>
            </a:r>
            <a:r>
              <a:rPr lang="en-US" sz="2000" dirty="0" smtClean="0">
                <a:solidFill>
                  <a:schemeClr val="bg1">
                    <a:lumMod val="50000"/>
                  </a:schemeClr>
                </a:solidFill>
              </a:rPr>
              <a:t> que está rociando con </a:t>
            </a:r>
            <a:r>
              <a:rPr lang="en-US" sz="2000" dirty="0" err="1" smtClean="0">
                <a:solidFill>
                  <a:schemeClr val="bg1">
                    <a:lumMod val="50000"/>
                  </a:schemeClr>
                </a:solidFill>
              </a:rPr>
              <a:t>una</a:t>
            </a:r>
            <a:r>
              <a:rPr lang="en-US" sz="2000" dirty="0" smtClean="0">
                <a:solidFill>
                  <a:schemeClr val="bg1">
                    <a:lumMod val="50000"/>
                  </a:schemeClr>
                </a:solidFill>
              </a:rPr>
              <a:t> SPF de baja presión de dos componentes. </a:t>
            </a:r>
          </a:p>
          <a:p>
            <a:pPr marL="682625" indent="-682625" fontAlgn="auto">
              <a:buFont typeface="Wingdings" pitchFamily="2" charset="2"/>
              <a:buAutoNum type="alphaUcPeriod"/>
              <a:defRPr/>
            </a:pPr>
            <a:r>
              <a:rPr lang="en-US" sz="2000" dirty="0" smtClean="0">
                <a:solidFill>
                  <a:srgbClr val="00B050"/>
                </a:solidFill>
              </a:rPr>
              <a:t>No se requieren guantes y ropa protectora cuando se usa un respirador purificador de aire (APR).</a:t>
            </a:r>
          </a:p>
          <a:p>
            <a:pPr marL="682625" indent="-682625" fontAlgn="auto">
              <a:buFont typeface="Wingdings" pitchFamily="2" charset="2"/>
              <a:buAutoNum type="alphaUcPeriod"/>
              <a:defRPr/>
            </a:pPr>
            <a:r>
              <a:rPr lang="en-US" sz="2000" dirty="0" smtClean="0">
                <a:solidFill>
                  <a:schemeClr val="bg1">
                    <a:lumMod val="50000"/>
                  </a:schemeClr>
                </a:solidFill>
              </a:rPr>
              <a:t>Los </a:t>
            </a:r>
            <a:r>
              <a:rPr lang="en-US" sz="2000" dirty="0" err="1" smtClean="0">
                <a:solidFill>
                  <a:schemeClr val="bg1">
                    <a:lumMod val="50000"/>
                  </a:schemeClr>
                </a:solidFill>
              </a:rPr>
              <a:t>tipos</a:t>
            </a:r>
            <a:r>
              <a:rPr lang="en-US" sz="2000" dirty="0" smtClean="0">
                <a:solidFill>
                  <a:schemeClr val="bg1">
                    <a:lumMod val="50000"/>
                  </a:schemeClr>
                </a:solidFill>
              </a:rPr>
              <a:t> de respiradores usados en las aplicaciones de baja presión de dos componentes incluyen APR de media máscara, APR de máscara completa y respiradores purificadores de aire forzado (PARP).</a:t>
            </a:r>
          </a:p>
          <a:p>
            <a:pPr marL="682625" indent="-682625" fontAlgn="auto">
              <a:buFont typeface="Wingdings" pitchFamily="2" charset="2"/>
              <a:buAutoNum type="alphaUcPeriod"/>
              <a:defRPr/>
            </a:pPr>
            <a:r>
              <a:rPr lang="en-US" sz="2000" dirty="0" smtClean="0">
                <a:solidFill>
                  <a:schemeClr val="bg1">
                    <a:lumMod val="50000"/>
                  </a:schemeClr>
                </a:solidFill>
              </a:rPr>
              <a:t>OSHA estableció un Estándar de </a:t>
            </a:r>
            <a:r>
              <a:rPr lang="en-US" sz="2000" dirty="0" err="1" smtClean="0">
                <a:solidFill>
                  <a:schemeClr val="bg1">
                    <a:lumMod val="50000"/>
                  </a:schemeClr>
                </a:solidFill>
              </a:rPr>
              <a:t>protección</a:t>
            </a:r>
            <a:r>
              <a:rPr lang="en-US" sz="2000" dirty="0" smtClean="0">
                <a:solidFill>
                  <a:schemeClr val="bg1">
                    <a:lumMod val="50000"/>
                  </a:schemeClr>
                </a:solidFill>
              </a:rPr>
              <a:t> </a:t>
            </a:r>
            <a:r>
              <a:rPr lang="en-US" sz="2000" dirty="0" err="1" smtClean="0">
                <a:solidFill>
                  <a:schemeClr val="bg1">
                    <a:lumMod val="50000"/>
                  </a:schemeClr>
                </a:solidFill>
              </a:rPr>
              <a:t>respiratoria</a:t>
            </a:r>
            <a:r>
              <a:rPr lang="en-US" sz="2000" dirty="0" smtClean="0">
                <a:solidFill>
                  <a:schemeClr val="bg1">
                    <a:lumMod val="50000"/>
                  </a:schemeClr>
                </a:solidFill>
              </a:rPr>
              <a:t> para regular el uso de los respiradores en el lugar del trabajo. </a:t>
            </a:r>
            <a:endParaRPr lang="en-US" sz="2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533400"/>
            <a:ext cx="7162800" cy="751512"/>
          </a:xfrm>
        </p:spPr>
        <p:txBody>
          <a:bodyPr>
            <a:normAutofit/>
          </a:bodyPr>
          <a:lstStyle/>
          <a:p>
            <a:pPr fontAlgn="auto">
              <a:spcAft>
                <a:spcPts val="0"/>
              </a:spcAft>
              <a:defRPr/>
            </a:pPr>
            <a:r>
              <a:rPr lang="en-US" sz="2800" dirty="0" smtClean="0"/>
              <a:t>Unidad 9: P3 </a:t>
            </a:r>
            <a:r>
              <a:rPr lang="en-US" sz="2800" dirty="0" err="1" smtClean="0"/>
              <a:t>Revisión</a:t>
            </a:r>
            <a:endParaRPr lang="en-US" sz="2800" dirty="0" smtClean="0"/>
          </a:p>
        </p:txBody>
      </p:sp>
      <p:sp>
        <p:nvSpPr>
          <p:cNvPr id="3" name="Content Placeholder 2"/>
          <p:cNvSpPr>
            <a:spLocks noGrp="1"/>
          </p:cNvSpPr>
          <p:nvPr>
            <p:ph idx="1"/>
          </p:nvPr>
        </p:nvSpPr>
        <p:spPr/>
        <p:txBody>
          <a:bodyPr>
            <a:normAutofit/>
          </a:bodyPr>
          <a:lstStyle/>
          <a:p>
            <a:pPr indent="0" fontAlgn="auto">
              <a:buFont typeface="Wingdings" pitchFamily="2" charset="2"/>
              <a:buNone/>
              <a:defRPr/>
            </a:pPr>
            <a:r>
              <a:rPr lang="en-US" sz="2000" dirty="0" smtClean="0"/>
              <a:t>Los cartuchos de respiradores purificadores de aire </a:t>
            </a:r>
            <a:r>
              <a:rPr lang="en-US" sz="2000" dirty="0"/>
              <a:t>(</a:t>
            </a:r>
            <a:r>
              <a:rPr lang="en-US" sz="2000" dirty="0" smtClean="0"/>
              <a:t>APR) y respiradores purificadores de aire forzado (PAPR) se cambian _____ para prevenir la penetración de químicos.</a:t>
            </a:r>
            <a:endParaRPr lang="en-US" sz="2000" dirty="0"/>
          </a:p>
          <a:p>
            <a:pPr marL="682625" indent="-682625" fontAlgn="auto">
              <a:buFontTx/>
              <a:buAutoNum type="alphaUcPeriod"/>
              <a:defRPr/>
            </a:pPr>
            <a:r>
              <a:rPr lang="en-US" sz="2000" dirty="0" smtClean="0"/>
              <a:t>cuando desarrollan un olor desagradable</a:t>
            </a:r>
          </a:p>
          <a:p>
            <a:pPr marL="682625" indent="-682625" fontAlgn="auto">
              <a:buAutoNum type="alphaUcPeriod" startAt="2"/>
              <a:defRPr/>
            </a:pPr>
            <a:r>
              <a:rPr lang="en-US" sz="2000" dirty="0" smtClean="0"/>
              <a:t>anualmente</a:t>
            </a:r>
          </a:p>
          <a:p>
            <a:pPr marL="682625" indent="-682625" fontAlgn="auto">
              <a:buFont typeface="Arial" charset="0"/>
              <a:buAutoNum type="alphaUcPeriod" startAt="2"/>
              <a:defRPr/>
            </a:pPr>
            <a:r>
              <a:rPr lang="en-US" sz="2000" dirty="0" smtClean="0"/>
              <a:t>de acuerdo con el cronograma de intercambio de cartuchos del empleador</a:t>
            </a:r>
            <a:endParaRPr lang="en-US" sz="2000" dirty="0"/>
          </a:p>
          <a:p>
            <a:pPr marL="682625" indent="-682625" fontAlgn="auto">
              <a:buFont typeface="Arial" charset="0"/>
              <a:buAutoNum type="alphaUcPeriod" startAt="2"/>
              <a:defRPr/>
            </a:pPr>
            <a:r>
              <a:rPr lang="en-US" sz="2000" dirty="0" smtClean="0"/>
              <a:t>una vez al mes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533400"/>
            <a:ext cx="7162800" cy="751512"/>
          </a:xfrm>
        </p:spPr>
        <p:txBody>
          <a:bodyPr>
            <a:normAutofit/>
          </a:bodyPr>
          <a:lstStyle/>
          <a:p>
            <a:pPr fontAlgn="auto">
              <a:spcAft>
                <a:spcPts val="0"/>
              </a:spcAft>
              <a:defRPr/>
            </a:pPr>
            <a:r>
              <a:rPr lang="en-US" sz="2800" dirty="0" smtClean="0"/>
              <a:t>Unidad 9: P3 </a:t>
            </a:r>
            <a:r>
              <a:rPr lang="en-US" sz="2800" dirty="0" err="1" smtClean="0"/>
              <a:t>Revisión</a:t>
            </a:r>
            <a:endParaRPr lang="en-US" sz="2800" dirty="0" smtClean="0"/>
          </a:p>
        </p:txBody>
      </p:sp>
      <p:sp>
        <p:nvSpPr>
          <p:cNvPr id="3" name="Content Placeholder 2"/>
          <p:cNvSpPr>
            <a:spLocks noGrp="1"/>
          </p:cNvSpPr>
          <p:nvPr>
            <p:ph idx="1"/>
          </p:nvPr>
        </p:nvSpPr>
        <p:spPr/>
        <p:txBody>
          <a:bodyPr>
            <a:normAutofit/>
          </a:bodyPr>
          <a:lstStyle/>
          <a:p>
            <a:pPr indent="0" fontAlgn="auto">
              <a:buFont typeface="Wingdings" pitchFamily="2" charset="2"/>
              <a:buNone/>
              <a:defRPr/>
            </a:pPr>
            <a:r>
              <a:rPr lang="en-US" sz="2000" dirty="0" smtClean="0"/>
              <a:t>Los cartuchos de respiradores purificadores de aire </a:t>
            </a:r>
            <a:r>
              <a:rPr lang="en-US" sz="2000" dirty="0"/>
              <a:t>(</a:t>
            </a:r>
            <a:r>
              <a:rPr lang="en-US" sz="2000" dirty="0" smtClean="0"/>
              <a:t>APR) y respiradores purificadores de aire forzado (PAPR) se cambian _____ para prevenir la penetración de químicos.</a:t>
            </a:r>
            <a:endParaRPr lang="en-US" sz="2000" dirty="0"/>
          </a:p>
          <a:p>
            <a:pPr marL="682625" indent="-682625" fontAlgn="auto">
              <a:buFontTx/>
              <a:buAutoNum type="alphaUcPeriod"/>
              <a:defRPr/>
            </a:pPr>
            <a:r>
              <a:rPr lang="en-US" sz="2000" dirty="0" smtClean="0">
                <a:solidFill>
                  <a:schemeClr val="bg1">
                    <a:lumMod val="50000"/>
                  </a:schemeClr>
                </a:solidFill>
              </a:rPr>
              <a:t>cuando desarrollan un olor desagradable</a:t>
            </a:r>
          </a:p>
          <a:p>
            <a:pPr marL="682625" indent="-682625" fontAlgn="auto">
              <a:buFontTx/>
              <a:buAutoNum type="alphaUcPeriod"/>
              <a:defRPr/>
            </a:pPr>
            <a:r>
              <a:rPr lang="en-US" sz="2000" dirty="0" smtClean="0">
                <a:solidFill>
                  <a:schemeClr val="bg1">
                    <a:lumMod val="50000"/>
                  </a:schemeClr>
                </a:solidFill>
              </a:rPr>
              <a:t>anualmente</a:t>
            </a:r>
          </a:p>
          <a:p>
            <a:pPr marL="682625" indent="-682625" fontAlgn="auto">
              <a:buFontTx/>
              <a:buAutoNum type="alphaUcPeriod"/>
              <a:defRPr/>
            </a:pPr>
            <a:r>
              <a:rPr lang="en-US" sz="2000" dirty="0" smtClean="0">
                <a:solidFill>
                  <a:srgbClr val="00B050"/>
                </a:solidFill>
              </a:rPr>
              <a:t>de acuerdo con el cronograma de intercambio de cartuchos del empleador</a:t>
            </a:r>
            <a:endParaRPr lang="en-US" sz="2000" dirty="0"/>
          </a:p>
          <a:p>
            <a:pPr marL="682625" indent="-682625" fontAlgn="auto">
              <a:buFontTx/>
              <a:buAutoNum type="alphaUcPeriod"/>
              <a:defRPr/>
            </a:pPr>
            <a:r>
              <a:rPr lang="en-US" sz="2000" dirty="0" smtClean="0">
                <a:solidFill>
                  <a:schemeClr val="bg1">
                    <a:lumMod val="50000"/>
                  </a:schemeClr>
                </a:solidFill>
              </a:rPr>
              <a:t>una vez al mes</a:t>
            </a:r>
            <a:endParaRPr lang="en-US" sz="2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533400"/>
            <a:ext cx="7162800" cy="675312"/>
          </a:xfrm>
        </p:spPr>
        <p:txBody>
          <a:bodyPr>
            <a:normAutofit/>
          </a:bodyPr>
          <a:lstStyle/>
          <a:p>
            <a:pPr fontAlgn="auto">
              <a:spcAft>
                <a:spcPts val="0"/>
              </a:spcAft>
              <a:defRPr/>
            </a:pPr>
            <a:r>
              <a:rPr lang="en-US" sz="2800" dirty="0" smtClean="0"/>
              <a:t>Unidad 9: P4 </a:t>
            </a:r>
            <a:r>
              <a:rPr lang="en-US" sz="2800" dirty="0" err="1" smtClean="0"/>
              <a:t>Revisión</a:t>
            </a:r>
            <a:endParaRPr lang="en-US" sz="2800" dirty="0" smtClean="0"/>
          </a:p>
        </p:txBody>
      </p:sp>
      <p:sp>
        <p:nvSpPr>
          <p:cNvPr id="30723" name="Content Placeholder 2"/>
          <p:cNvSpPr>
            <a:spLocks noGrp="1"/>
          </p:cNvSpPr>
          <p:nvPr>
            <p:ph idx="1"/>
          </p:nvPr>
        </p:nvSpPr>
        <p:spPr/>
        <p:txBody>
          <a:bodyPr>
            <a:normAutofit/>
          </a:bodyPr>
          <a:lstStyle/>
          <a:p>
            <a:pPr marL="0" lvl="1" indent="0" fontAlgn="auto">
              <a:spcAft>
                <a:spcPts val="0"/>
              </a:spcAft>
              <a:buFont typeface="Arial" pitchFamily="34" charset="0"/>
              <a:buNone/>
              <a:defRPr/>
            </a:pPr>
            <a:r>
              <a:rPr lang="en-US" sz="2000" b="1" dirty="0"/>
              <a:t>Cuando usa un respirador ajustado, </a:t>
            </a:r>
            <a:r>
              <a:rPr lang="en-US" sz="2000" b="1" dirty="0" smtClean="0"/>
              <a:t>es importante que el usuario del </a:t>
            </a:r>
            <a:r>
              <a:rPr lang="en-US" sz="2000" b="1" dirty="0"/>
              <a:t>respirador </a:t>
            </a:r>
            <a:r>
              <a:rPr lang="en-US" sz="2000" b="1" dirty="0" smtClean="0"/>
              <a:t>realice </a:t>
            </a:r>
            <a:r>
              <a:rPr lang="en-US" sz="2000" b="1" dirty="0"/>
              <a:t>una verificación del sello del usuario </a:t>
            </a:r>
            <a:r>
              <a:rPr lang="en-US" sz="2000" b="1" dirty="0" smtClean="0"/>
              <a:t>_________.</a:t>
            </a:r>
            <a:endParaRPr lang="en-US" sz="2000" b="1" dirty="0"/>
          </a:p>
          <a:p>
            <a:pPr marL="0" lvl="1" indent="0" fontAlgn="auto">
              <a:spcAft>
                <a:spcPts val="0"/>
              </a:spcAft>
              <a:buFont typeface="Arial" pitchFamily="34" charset="0"/>
              <a:buNone/>
              <a:defRPr/>
            </a:pPr>
            <a:endParaRPr lang="en-US" sz="2000" b="1" dirty="0" smtClean="0"/>
          </a:p>
          <a:p>
            <a:pPr marL="457200" lvl="1" indent="-457200" fontAlgn="auto">
              <a:lnSpc>
                <a:spcPct val="150000"/>
              </a:lnSpc>
              <a:spcAft>
                <a:spcPts val="0"/>
              </a:spcAft>
              <a:buFont typeface="Arial" pitchFamily="34" charset="0"/>
              <a:buAutoNum type="alphaUcPeriod"/>
              <a:defRPr/>
            </a:pPr>
            <a:r>
              <a:rPr lang="en-US" sz="2000" b="1" dirty="0" smtClean="0"/>
              <a:t>cada vez que se usa el respirador</a:t>
            </a:r>
          </a:p>
          <a:p>
            <a:pPr marL="457200" lvl="1" indent="-457200" fontAlgn="auto">
              <a:lnSpc>
                <a:spcPct val="150000"/>
              </a:lnSpc>
              <a:spcAft>
                <a:spcPts val="0"/>
              </a:spcAft>
              <a:buFont typeface="Arial" pitchFamily="34" charset="0"/>
              <a:buAutoNum type="alphaUcPeriod"/>
              <a:defRPr/>
            </a:pPr>
            <a:r>
              <a:rPr lang="en-US" sz="2000" b="1" dirty="0" smtClean="0"/>
              <a:t>semanalmente</a:t>
            </a:r>
            <a:endParaRPr lang="en-US" sz="2000" b="1" dirty="0"/>
          </a:p>
          <a:p>
            <a:pPr marL="457200" lvl="1" indent="-457200" fontAlgn="auto">
              <a:lnSpc>
                <a:spcPct val="150000"/>
              </a:lnSpc>
              <a:spcAft>
                <a:spcPts val="0"/>
              </a:spcAft>
              <a:buFont typeface="Arial" pitchFamily="34" charset="0"/>
              <a:buAutoNum type="alphaUcPeriod"/>
              <a:defRPr/>
            </a:pPr>
            <a:r>
              <a:rPr lang="en-US" sz="2000" b="1" dirty="0" smtClean="0"/>
              <a:t>anualmente</a:t>
            </a:r>
            <a:endParaRPr lang="en-US" sz="2000" b="1" dirty="0"/>
          </a:p>
          <a:p>
            <a:pPr marL="457200" lvl="1" indent="-457200" fontAlgn="auto">
              <a:lnSpc>
                <a:spcPct val="150000"/>
              </a:lnSpc>
              <a:spcAft>
                <a:spcPts val="0"/>
              </a:spcAft>
              <a:buFont typeface="Arial" pitchFamily="34" charset="0"/>
              <a:buAutoNum type="alphaUcPeriod"/>
              <a:defRPr/>
            </a:pPr>
            <a:r>
              <a:rPr lang="en-US" sz="2000" b="1" dirty="0" smtClean="0"/>
              <a:t>solo si múltiples usuarios comparten el respirador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533400"/>
            <a:ext cx="7162800" cy="675312"/>
          </a:xfrm>
        </p:spPr>
        <p:txBody>
          <a:bodyPr>
            <a:normAutofit/>
          </a:bodyPr>
          <a:lstStyle/>
          <a:p>
            <a:pPr fontAlgn="auto">
              <a:spcAft>
                <a:spcPts val="0"/>
              </a:spcAft>
              <a:defRPr/>
            </a:pPr>
            <a:r>
              <a:rPr lang="en-US" sz="2800" dirty="0" smtClean="0"/>
              <a:t>Unidad 9: P4 </a:t>
            </a:r>
            <a:r>
              <a:rPr lang="en-US" sz="2800" dirty="0" err="1" smtClean="0"/>
              <a:t>Revisión</a:t>
            </a:r>
            <a:endParaRPr lang="en-US" sz="2800" dirty="0" smtClean="0"/>
          </a:p>
        </p:txBody>
      </p:sp>
      <p:sp>
        <p:nvSpPr>
          <p:cNvPr id="30723" name="Content Placeholder 2"/>
          <p:cNvSpPr>
            <a:spLocks noGrp="1"/>
          </p:cNvSpPr>
          <p:nvPr>
            <p:ph idx="1"/>
          </p:nvPr>
        </p:nvSpPr>
        <p:spPr/>
        <p:txBody>
          <a:bodyPr>
            <a:normAutofit/>
          </a:bodyPr>
          <a:lstStyle/>
          <a:p>
            <a:pPr marL="0" lvl="1" indent="0" fontAlgn="auto">
              <a:spcAft>
                <a:spcPts val="0"/>
              </a:spcAft>
              <a:buFont typeface="Arial" pitchFamily="34" charset="0"/>
              <a:buNone/>
              <a:defRPr/>
            </a:pPr>
            <a:r>
              <a:rPr lang="en-US" sz="2000" b="1" dirty="0"/>
              <a:t>Cuando usa un respirador ajustado, </a:t>
            </a:r>
            <a:r>
              <a:rPr lang="en-US" sz="2000" b="1" dirty="0" smtClean="0"/>
              <a:t>es importante que el usuario del </a:t>
            </a:r>
            <a:r>
              <a:rPr lang="en-US" sz="2000" b="1" dirty="0"/>
              <a:t>respirador </a:t>
            </a:r>
            <a:r>
              <a:rPr lang="en-US" sz="2000" b="1" dirty="0" smtClean="0"/>
              <a:t>realice </a:t>
            </a:r>
            <a:r>
              <a:rPr lang="en-US" sz="2000" b="1" dirty="0"/>
              <a:t>una verificación del sello del usuario </a:t>
            </a:r>
            <a:r>
              <a:rPr lang="en-US" sz="2000" b="1" dirty="0" smtClean="0"/>
              <a:t>_________.</a:t>
            </a:r>
            <a:endParaRPr lang="en-US" sz="2000" b="1" dirty="0"/>
          </a:p>
          <a:p>
            <a:pPr marL="0" lvl="1" indent="0" fontAlgn="auto">
              <a:spcAft>
                <a:spcPts val="0"/>
              </a:spcAft>
              <a:buFontTx/>
              <a:buNone/>
              <a:defRPr/>
            </a:pPr>
            <a:endParaRPr lang="en-US" sz="2000" b="1" dirty="0" smtClean="0"/>
          </a:p>
          <a:p>
            <a:pPr marL="682625" lvl="1" indent="-682625" fontAlgn="auto">
              <a:lnSpc>
                <a:spcPct val="150000"/>
              </a:lnSpc>
              <a:spcAft>
                <a:spcPts val="0"/>
              </a:spcAft>
              <a:buFontTx/>
              <a:buAutoNum type="alphaUcPeriod"/>
              <a:defRPr/>
            </a:pPr>
            <a:r>
              <a:rPr lang="en-US" sz="2000" b="1" dirty="0">
                <a:solidFill>
                  <a:srgbClr val="00B050"/>
                </a:solidFill>
              </a:rPr>
              <a:t>c</a:t>
            </a:r>
            <a:r>
              <a:rPr lang="en-US" sz="2000" b="1" dirty="0" smtClean="0">
                <a:solidFill>
                  <a:srgbClr val="00B050"/>
                </a:solidFill>
              </a:rPr>
              <a:t>ada vez que se usa un respirador</a:t>
            </a:r>
          </a:p>
          <a:p>
            <a:pPr marL="682625" lvl="1" indent="-682625" fontAlgn="auto">
              <a:lnSpc>
                <a:spcPct val="150000"/>
              </a:lnSpc>
              <a:spcAft>
                <a:spcPts val="0"/>
              </a:spcAft>
              <a:buFontTx/>
              <a:buAutoNum type="alphaUcPeriod"/>
              <a:defRPr/>
            </a:pPr>
            <a:r>
              <a:rPr lang="en-US" sz="2000" b="1" dirty="0" smtClean="0">
                <a:solidFill>
                  <a:schemeClr val="bg1">
                    <a:lumMod val="50000"/>
                  </a:schemeClr>
                </a:solidFill>
              </a:rPr>
              <a:t>semanalmente</a:t>
            </a:r>
            <a:endParaRPr lang="en-US" sz="2000" b="1" dirty="0">
              <a:solidFill>
                <a:schemeClr val="bg1">
                  <a:lumMod val="50000"/>
                </a:schemeClr>
              </a:solidFill>
            </a:endParaRPr>
          </a:p>
          <a:p>
            <a:pPr marL="682625" lvl="1" indent="-682625" fontAlgn="auto">
              <a:lnSpc>
                <a:spcPct val="150000"/>
              </a:lnSpc>
              <a:spcAft>
                <a:spcPts val="0"/>
              </a:spcAft>
              <a:buFontTx/>
              <a:buAutoNum type="alphaUcPeriod"/>
              <a:defRPr/>
            </a:pPr>
            <a:r>
              <a:rPr lang="en-US" sz="2000" b="1" dirty="0" smtClean="0">
                <a:solidFill>
                  <a:schemeClr val="bg1">
                    <a:lumMod val="50000"/>
                  </a:schemeClr>
                </a:solidFill>
              </a:rPr>
              <a:t>anualmente</a:t>
            </a:r>
            <a:endParaRPr lang="en-US" sz="2000" b="1" dirty="0">
              <a:solidFill>
                <a:schemeClr val="bg1">
                  <a:lumMod val="50000"/>
                </a:schemeClr>
              </a:solidFill>
            </a:endParaRPr>
          </a:p>
          <a:p>
            <a:pPr marL="682625" lvl="1" indent="-682625" fontAlgn="auto">
              <a:lnSpc>
                <a:spcPct val="150000"/>
              </a:lnSpc>
              <a:spcAft>
                <a:spcPts val="0"/>
              </a:spcAft>
              <a:buFontTx/>
              <a:buAutoNum type="alphaUcPeriod"/>
              <a:defRPr/>
            </a:pPr>
            <a:r>
              <a:rPr lang="en-US" sz="2000" b="1" dirty="0" smtClean="0">
                <a:solidFill>
                  <a:schemeClr val="bg1">
                    <a:lumMod val="50000"/>
                  </a:schemeClr>
                </a:solidFill>
              </a:rPr>
              <a:t>solo si múltiples usuarios comparten el respirador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28600"/>
            <a:ext cx="7162800" cy="1143000"/>
          </a:xfrm>
        </p:spPr>
        <p:txBody>
          <a:bodyPr lIns="91599" tIns="45048" rIns="91599" bIns="45048"/>
          <a:lstStyle/>
          <a:p>
            <a:pPr defTabSz="966788" fontAlgn="auto">
              <a:spcAft>
                <a:spcPts val="0"/>
              </a:spcAft>
              <a:defRPr/>
            </a:pPr>
            <a:r>
              <a:rPr lang="en-US" dirty="0" smtClean="0">
                <a:solidFill>
                  <a:srgbClr val="093678"/>
                </a:solidFill>
              </a:rPr>
              <a:t>Unidad 9 </a:t>
            </a:r>
            <a:r>
              <a:rPr lang="en-US" dirty="0" err="1" smtClean="0">
                <a:solidFill>
                  <a:srgbClr val="093678"/>
                </a:solidFill>
              </a:rPr>
              <a:t>Completada</a:t>
            </a:r>
            <a:endParaRPr lang="en-US" dirty="0" smtClean="0">
              <a:solidFill>
                <a:srgbClr val="093678"/>
              </a:solidFill>
            </a:endParaRPr>
          </a:p>
        </p:txBody>
      </p:sp>
      <p:sp>
        <p:nvSpPr>
          <p:cNvPr id="50180" name="TextBox 4"/>
          <p:cNvSpPr txBox="1">
            <a:spLocks noChangeArrowheads="1"/>
          </p:cNvSpPr>
          <p:nvPr/>
        </p:nvSpPr>
        <p:spPr bwMode="auto">
          <a:xfrm>
            <a:off x="4343400" y="3200400"/>
            <a:ext cx="4495800" cy="461963"/>
          </a:xfrm>
          <a:prstGeom prst="rect">
            <a:avLst/>
          </a:prstGeom>
          <a:noFill/>
          <a:ln w="9525">
            <a:noFill/>
            <a:miter lim="800000"/>
            <a:headEnd/>
            <a:tailEnd/>
          </a:ln>
        </p:spPr>
        <p:txBody>
          <a:bodyPr wrap="square">
            <a:spAutoFit/>
          </a:bodyPr>
          <a:lstStyle/>
          <a:p>
            <a:pPr eaLnBrk="0" hangingPunct="0">
              <a:buFont typeface="Wingdings" pitchFamily="2" charset="2"/>
              <a:buChar char="Ø"/>
            </a:pPr>
            <a:r>
              <a:rPr lang="en-US" sz="2400" dirty="0" smtClean="0">
                <a:solidFill>
                  <a:srgbClr val="093678"/>
                </a:solidFill>
                <a:latin typeface="Trebuchet MS" pitchFamily="34" charset="0"/>
              </a:rPr>
              <a:t>Continuar </a:t>
            </a:r>
            <a:r>
              <a:rPr lang="en-US" sz="2400" dirty="0">
                <a:solidFill>
                  <a:srgbClr val="093678"/>
                </a:solidFill>
                <a:latin typeface="Trebuchet MS" pitchFamily="34" charset="0"/>
              </a:rPr>
              <a:t>a la Unidad </a:t>
            </a:r>
            <a:r>
              <a:rPr lang="en-US" sz="2400" dirty="0" smtClean="0">
                <a:solidFill>
                  <a:srgbClr val="093678"/>
                </a:solidFill>
                <a:latin typeface="Trebuchet MS" pitchFamily="34" charset="0"/>
              </a:rPr>
              <a:t>10</a:t>
            </a:r>
            <a:endParaRPr lang="en-US" sz="2400" dirty="0">
              <a:solidFill>
                <a:srgbClr val="093678"/>
              </a:solidFill>
              <a:latin typeface="Trebuchet MS" pitchFamily="34" charset="0"/>
            </a:endParaRPr>
          </a:p>
        </p:txBody>
      </p:sp>
      <p:sp>
        <p:nvSpPr>
          <p:cNvPr id="50181" name="TextBox 5"/>
          <p:cNvSpPr txBox="1">
            <a:spLocks noChangeArrowheads="1"/>
          </p:cNvSpPr>
          <p:nvPr/>
        </p:nvSpPr>
        <p:spPr bwMode="auto">
          <a:xfrm>
            <a:off x="4495801" y="3879850"/>
            <a:ext cx="4419600" cy="461963"/>
          </a:xfrm>
          <a:prstGeom prst="rect">
            <a:avLst/>
          </a:prstGeom>
          <a:noFill/>
          <a:ln w="9525">
            <a:noFill/>
            <a:miter lim="800000"/>
            <a:headEnd/>
            <a:tailEnd/>
          </a:ln>
        </p:spPr>
        <p:txBody>
          <a:bodyPr wrap="square">
            <a:spAutoFit/>
          </a:bodyPr>
          <a:lstStyle/>
          <a:p>
            <a:pPr eaLnBrk="0" hangingPunct="0">
              <a:buFont typeface="Wingdings" pitchFamily="2" charset="2"/>
              <a:buChar char="Ø"/>
            </a:pPr>
            <a:r>
              <a:rPr lang="en-US" sz="2400" dirty="0" smtClean="0">
                <a:solidFill>
                  <a:srgbClr val="093678"/>
                </a:solidFill>
              </a:rPr>
              <a:t> </a:t>
            </a:r>
            <a:r>
              <a:rPr lang="en-US" sz="2400" dirty="0" smtClean="0">
                <a:solidFill>
                  <a:srgbClr val="093678"/>
                </a:solidFill>
                <a:latin typeface="Trebuchet MS" pitchFamily="34" charset="0"/>
              </a:rPr>
              <a:t>Volver </a:t>
            </a:r>
            <a:r>
              <a:rPr lang="en-US" sz="2400" dirty="0">
                <a:solidFill>
                  <a:srgbClr val="093678"/>
                </a:solidFill>
                <a:latin typeface="Trebuchet MS" pitchFamily="34" charset="0"/>
              </a:rPr>
              <a:t>al Menú Principal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Image 01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1" y="3452382"/>
            <a:ext cx="2133599" cy="2669017"/>
          </a:xfrm>
          <a:prstGeom prst="rect">
            <a:avLst/>
          </a:prstGeom>
          <a:noFill/>
          <a:ln w="9525">
            <a:noFill/>
            <a:miter lim="800000"/>
            <a:headEnd/>
            <a:tailEnd/>
          </a:ln>
        </p:spPr>
      </p:pic>
      <p:sp>
        <p:nvSpPr>
          <p:cNvPr id="15363" name="Rectangle 2"/>
          <p:cNvSpPr>
            <a:spLocks noGrp="1" noChangeArrowheads="1"/>
          </p:cNvSpPr>
          <p:nvPr>
            <p:ph type="title"/>
          </p:nvPr>
        </p:nvSpPr>
        <p:spPr>
          <a:xfrm>
            <a:off x="457200" y="0"/>
            <a:ext cx="7696200" cy="1143000"/>
          </a:xfrm>
        </p:spPr>
        <p:txBody>
          <a:bodyPr lIns="92066" tIns="46034" rIns="92066" bIns="46034"/>
          <a:lstStyle/>
          <a:p>
            <a:pPr fontAlgn="auto">
              <a:lnSpc>
                <a:spcPct val="90000"/>
              </a:lnSpc>
              <a:spcAft>
                <a:spcPts val="0"/>
              </a:spcAft>
              <a:defRPr/>
            </a:pPr>
            <a:r>
              <a:rPr lang="en-US" dirty="0" err="1" smtClean="0"/>
              <a:t>Hojas</a:t>
            </a:r>
            <a:r>
              <a:rPr lang="en-US" dirty="0" smtClean="0"/>
              <a:t> de Datos de </a:t>
            </a:r>
            <a:r>
              <a:rPr lang="en-US" dirty="0" err="1" smtClean="0"/>
              <a:t>Seguridad</a:t>
            </a:r>
            <a:r>
              <a:rPr lang="en-US" dirty="0" smtClean="0"/>
              <a:t> (HDS)</a:t>
            </a:r>
          </a:p>
        </p:txBody>
      </p:sp>
      <p:sp>
        <p:nvSpPr>
          <p:cNvPr id="22532" name="TextBox 2"/>
          <p:cNvSpPr txBox="1">
            <a:spLocks noChangeArrowheads="1"/>
          </p:cNvSpPr>
          <p:nvPr/>
        </p:nvSpPr>
        <p:spPr bwMode="auto">
          <a:xfrm>
            <a:off x="381000" y="1600200"/>
            <a:ext cx="8153400" cy="1815882"/>
          </a:xfrm>
          <a:prstGeom prst="rect">
            <a:avLst/>
          </a:prstGeom>
          <a:noFill/>
          <a:ln w="9525">
            <a:noFill/>
            <a:miter lim="800000"/>
            <a:headEnd/>
            <a:tailEnd/>
          </a:ln>
        </p:spPr>
        <p:txBody>
          <a:bodyPr wrap="square">
            <a:spAutoFit/>
          </a:bodyPr>
          <a:lstStyle/>
          <a:p>
            <a:r>
              <a:rPr lang="en-US" sz="2800" b="1" dirty="0">
                <a:solidFill>
                  <a:srgbClr val="093678"/>
                </a:solidFill>
                <a:latin typeface="Trebuchet MS" pitchFamily="34" charset="0"/>
              </a:rPr>
              <a:t>Consulte la</a:t>
            </a:r>
            <a:r>
              <a:rPr lang="en-US" sz="2800" b="1" dirty="0" smtClean="0">
                <a:solidFill>
                  <a:srgbClr val="093678"/>
                </a:solidFill>
                <a:latin typeface="Trebuchet MS" pitchFamily="34" charset="0"/>
              </a:rPr>
              <a:t> HDS </a:t>
            </a:r>
            <a:r>
              <a:rPr lang="en-US" sz="2800" b="1" dirty="0">
                <a:solidFill>
                  <a:srgbClr val="093678"/>
                </a:solidFill>
                <a:latin typeface="Trebuchet MS" pitchFamily="34" charset="0"/>
              </a:rPr>
              <a:t>para obtener información sobre </a:t>
            </a:r>
            <a:r>
              <a:rPr lang="en-US" sz="2800" b="1" dirty="0" smtClean="0">
                <a:solidFill>
                  <a:srgbClr val="093678"/>
                </a:solidFill>
                <a:latin typeface="Trebuchet MS" pitchFamily="34" charset="0"/>
              </a:rPr>
              <a:t>Equipos de Protección Personal (EPP) adecuados para </a:t>
            </a:r>
            <a:r>
              <a:rPr lang="en-US" sz="2800" b="1" dirty="0">
                <a:solidFill>
                  <a:srgbClr val="093678"/>
                </a:solidFill>
                <a:latin typeface="Trebuchet MS" pitchFamily="34" charset="0"/>
              </a:rPr>
              <a:t>los </a:t>
            </a:r>
            <a:r>
              <a:rPr lang="en-US" sz="2800" b="1" dirty="0" smtClean="0">
                <a:solidFill>
                  <a:srgbClr val="093678"/>
                </a:solidFill>
                <a:latin typeface="Trebuchet MS" pitchFamily="34" charset="0"/>
              </a:rPr>
              <a:t>químicos con los que estará trabajando.</a:t>
            </a:r>
            <a:endParaRPr lang="en-US" sz="2800" b="1" dirty="0">
              <a:solidFill>
                <a:srgbClr val="093678"/>
              </a:solidFill>
              <a:latin typeface="Trebuchet MS"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457200" y="0"/>
            <a:ext cx="8686800" cy="1143000"/>
          </a:xfrm>
        </p:spPr>
        <p:txBody>
          <a:bodyPr>
            <a:normAutofit/>
          </a:bodyPr>
          <a:lstStyle/>
          <a:p>
            <a:pPr fontAlgn="auto">
              <a:spcAft>
                <a:spcPts val="0"/>
              </a:spcAft>
              <a:defRPr/>
            </a:pPr>
            <a:r>
              <a:rPr lang="en-US" sz="3200" dirty="0" smtClean="0">
                <a:solidFill>
                  <a:srgbClr val="093678"/>
                </a:solidFill>
              </a:rPr>
              <a:t>Equipo de protección personal (EPP)</a:t>
            </a:r>
          </a:p>
        </p:txBody>
      </p:sp>
      <p:sp>
        <p:nvSpPr>
          <p:cNvPr id="16388" name="Content Placeholder 2"/>
          <p:cNvSpPr>
            <a:spLocks noGrp="1"/>
          </p:cNvSpPr>
          <p:nvPr>
            <p:ph idx="1"/>
          </p:nvPr>
        </p:nvSpPr>
        <p:spPr bwMode="auto">
          <a:xfrm>
            <a:off x="457200" y="1600200"/>
            <a:ext cx="8686800" cy="4343400"/>
          </a:xfrm>
          <a:noFill/>
          <a:ln>
            <a:miter lim="800000"/>
            <a:headEnd/>
            <a:tailEnd/>
          </a:ln>
        </p:spPr>
        <p:txBody>
          <a:bodyPr vert="horz" wrap="square" lIns="91440" tIns="45720" rIns="91440" bIns="45720" numCol="1" anchorCtr="0" compatLnSpc="1">
            <a:prstTxWarp prst="textNoShape">
              <a:avLst/>
            </a:prstTxWarp>
            <a:normAutofit/>
          </a:bodyPr>
          <a:lstStyle/>
          <a:p>
            <a:pPr indent="0">
              <a:spcBef>
                <a:spcPts val="600"/>
              </a:spcBef>
              <a:spcAft>
                <a:spcPts val="600"/>
              </a:spcAft>
            </a:pPr>
            <a:r>
              <a:rPr lang="es-ES_tradnl" sz="2500" dirty="0" smtClean="0">
                <a:solidFill>
                  <a:srgbClr val="093678"/>
                </a:solidFill>
                <a:latin typeface="Trebuchet MS" pitchFamily="34" charset="0"/>
                <a:ea typeface="Trebuchet MS" pitchFamily="34" charset="0"/>
                <a:cs typeface="Trebuchet MS" pitchFamily="34" charset="0"/>
              </a:rPr>
              <a:t>Los controles de ingeniería y prácticas laborales ayudan a prevenir el contacto con la piel y los ojos y la sobreexposición por inhalación.  </a:t>
            </a:r>
          </a:p>
          <a:p>
            <a:pPr indent="0">
              <a:spcBef>
                <a:spcPts val="600"/>
              </a:spcBef>
              <a:spcAft>
                <a:spcPts val="600"/>
              </a:spcAft>
            </a:pPr>
            <a:r>
              <a:rPr lang="es-ES_tradnl" sz="2500" dirty="0" smtClean="0">
                <a:solidFill>
                  <a:srgbClr val="093678"/>
                </a:solidFill>
                <a:latin typeface="Trebuchet MS" pitchFamily="34" charset="0"/>
                <a:ea typeface="Trebuchet MS" pitchFamily="34" charset="0"/>
                <a:cs typeface="Trebuchet MS" pitchFamily="34" charset="0"/>
              </a:rPr>
              <a:t>El EPP se usa para ayudar a prevenir la exposición. </a:t>
            </a:r>
            <a:endParaRPr lang="es-ES_tradnl" sz="2500" b="0" i="1" dirty="0" smtClean="0">
              <a:solidFill>
                <a:srgbClr val="093678"/>
              </a:solidFill>
              <a:latin typeface="Trebuchet MS" pitchFamily="34" charset="0"/>
              <a:ea typeface="Trebuchet MS" pitchFamily="34" charset="0"/>
              <a:cs typeface="Trebuchet MS" pitchFamily="34" charset="0"/>
            </a:endParaRPr>
          </a:p>
        </p:txBody>
      </p:sp>
      <p:sp>
        <p:nvSpPr>
          <p:cNvPr id="16389" name="TextBox 3"/>
          <p:cNvSpPr txBox="1">
            <a:spLocks noChangeArrowheads="1"/>
          </p:cNvSpPr>
          <p:nvPr/>
        </p:nvSpPr>
        <p:spPr bwMode="auto">
          <a:xfrm>
            <a:off x="0" y="6553200"/>
            <a:ext cx="2514600" cy="274638"/>
          </a:xfrm>
          <a:prstGeom prst="rect">
            <a:avLst/>
          </a:prstGeom>
          <a:solidFill>
            <a:schemeClr val="bg1"/>
          </a:solidFill>
          <a:ln w="9525">
            <a:noFill/>
            <a:miter lim="800000"/>
            <a:headEnd/>
            <a:tailEnd/>
          </a:ln>
        </p:spPr>
        <p:txBody>
          <a:bodyPr>
            <a:spAutoFit/>
          </a:bodyPr>
          <a:lstStyle/>
          <a:p>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3352800"/>
            <a:ext cx="4495800" cy="2538526"/>
          </a:xfrm>
          <a:prstGeom prst="rect">
            <a:avLst/>
          </a:prstGeom>
          <a:noFill/>
          <a:ln w="9525">
            <a:noFill/>
            <a:miter lim="800000"/>
            <a:headEnd/>
            <a:tailEnd/>
          </a:ln>
          <a:effectLst>
            <a:outerShdw blurRad="254000" dist="38100" dir="2700000" sx="106000" sy="106000" algn="tl" rotWithShape="0">
              <a:prstClr val="black">
                <a:alpha val="22000"/>
              </a:prstClr>
            </a:outerShdw>
          </a:effectLst>
        </p:spPr>
      </p:pic>
      <p:sp>
        <p:nvSpPr>
          <p:cNvPr id="6" name="Rectangle 5"/>
          <p:cNvSpPr/>
          <p:nvPr/>
        </p:nvSpPr>
        <p:spPr>
          <a:xfrm>
            <a:off x="6019800" y="3505200"/>
            <a:ext cx="2667000" cy="2308324"/>
          </a:xfrm>
          <a:prstGeom prst="rect">
            <a:avLst/>
          </a:prstGeom>
        </p:spPr>
        <p:txBody>
          <a:bodyPr wrap="square">
            <a:spAutoFit/>
          </a:bodyPr>
          <a:lstStyle/>
          <a:p>
            <a:r>
              <a:rPr lang="es-ES_tradnl" sz="1600" b="1" i="1" dirty="0" smtClean="0">
                <a:solidFill>
                  <a:srgbClr val="093678"/>
                </a:solidFill>
                <a:latin typeface="Trebuchet MS" pitchFamily="34" charset="0"/>
              </a:rPr>
              <a:t>Éste es un ejemplo de una buena elección de EPP para una aplicación típica de SPF de baja presión de dos componentes. Se habla acerca de opciones adicionales de EPP más adelante en esta Unidad. </a:t>
            </a:r>
            <a:endParaRPr lang="es-ES_tradnl" sz="1600" b="1" i="1" dirty="0">
              <a:solidFill>
                <a:srgbClr val="093678"/>
              </a:solidFill>
              <a:latin typeface="Trebuchet MS"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92066" tIns="46034" rIns="92066" bIns="46034">
            <a:normAutofit/>
          </a:bodyPr>
          <a:lstStyle/>
          <a:p>
            <a:pPr fontAlgn="auto">
              <a:lnSpc>
                <a:spcPct val="90000"/>
              </a:lnSpc>
              <a:spcAft>
                <a:spcPts val="0"/>
              </a:spcAft>
              <a:defRPr/>
            </a:pPr>
            <a:r>
              <a:rPr lang="en-US" sz="3200" dirty="0" smtClean="0">
                <a:solidFill>
                  <a:srgbClr val="093678"/>
                </a:solidFill>
              </a:rPr>
              <a:t>¿Quién necesita usar un EPP?</a:t>
            </a:r>
          </a:p>
        </p:txBody>
      </p:sp>
      <p:sp>
        <p:nvSpPr>
          <p:cNvPr id="17411" name="Rectangle 3"/>
          <p:cNvSpPr>
            <a:spLocks noGrp="1" noChangeArrowheads="1"/>
          </p:cNvSpPr>
          <p:nvPr>
            <p:ph idx="1"/>
          </p:nvPr>
        </p:nvSpPr>
        <p:spPr bwMode="auto">
          <a:xfrm>
            <a:off x="457200" y="1676401"/>
            <a:ext cx="8458200" cy="4343400"/>
          </a:xfrm>
          <a:noFill/>
          <a:ln>
            <a:miter lim="800000"/>
            <a:headEnd/>
            <a:tailEnd/>
          </a:ln>
        </p:spPr>
        <p:txBody>
          <a:bodyPr vert="horz" wrap="square" lIns="91599" tIns="45048" rIns="91599" bIns="45048" numCol="1" anchorCtr="0" compatLnSpc="1">
            <a:prstTxWarp prst="textNoShape">
              <a:avLst/>
            </a:prstTxWarp>
            <a:normAutofit/>
          </a:bodyPr>
          <a:lstStyle/>
          <a:p>
            <a:pPr marL="49213" indent="0" defTabSz="966788">
              <a:spcBef>
                <a:spcPts val="600"/>
              </a:spcBef>
              <a:spcAft>
                <a:spcPct val="0"/>
              </a:spcAft>
            </a:pPr>
            <a:r>
              <a:rPr lang="en-US" sz="2400" dirty="0" smtClean="0">
                <a:solidFill>
                  <a:srgbClr val="093678"/>
                </a:solidFill>
                <a:latin typeface="Trebuchet MS" pitchFamily="34" charset="0"/>
                <a:ea typeface="Trebuchet MS" pitchFamily="34" charset="0"/>
                <a:cs typeface="Trebuchet MS" pitchFamily="34" charset="0"/>
              </a:rPr>
              <a:t>Use </a:t>
            </a:r>
            <a:r>
              <a:rPr lang="en-US" sz="2400" smtClean="0">
                <a:solidFill>
                  <a:srgbClr val="093678"/>
                </a:solidFill>
                <a:latin typeface="Trebuchet MS" pitchFamily="34" charset="0"/>
                <a:ea typeface="Trebuchet MS" pitchFamily="34" charset="0"/>
                <a:cs typeface="Trebuchet MS" pitchFamily="34" charset="0"/>
              </a:rPr>
              <a:t>un EPP </a:t>
            </a:r>
            <a:r>
              <a:rPr lang="en-US" sz="2400" dirty="0" smtClean="0">
                <a:solidFill>
                  <a:srgbClr val="093678"/>
                </a:solidFill>
                <a:latin typeface="Trebuchet MS" pitchFamily="34" charset="0"/>
                <a:ea typeface="Trebuchet MS" pitchFamily="34" charset="0"/>
                <a:cs typeface="Trebuchet MS" pitchFamily="34" charset="0"/>
              </a:rPr>
              <a:t>adecuado para protegerse de químicos de lado-A (Iso) y lado-B cuando trabaja en el área inmediata de rociado mientras se aplica un SPF de baja presión.</a:t>
            </a:r>
          </a:p>
        </p:txBody>
      </p:sp>
      <p:sp>
        <p:nvSpPr>
          <p:cNvPr id="17413" name="TextBox 1"/>
          <p:cNvSpPr txBox="1">
            <a:spLocks noChangeArrowheads="1"/>
          </p:cNvSpPr>
          <p:nvPr/>
        </p:nvSpPr>
        <p:spPr bwMode="auto">
          <a:xfrm>
            <a:off x="0" y="5410200"/>
            <a:ext cx="8534400" cy="954088"/>
          </a:xfrm>
          <a:prstGeom prst="rect">
            <a:avLst/>
          </a:prstGeom>
          <a:noFill/>
          <a:ln w="9525">
            <a:noFill/>
            <a:miter lim="800000"/>
            <a:headEnd/>
            <a:tailEnd/>
          </a:ln>
        </p:spPr>
        <p:txBody>
          <a:bodyPr wrap="square">
            <a:spAutoFit/>
          </a:bodyPr>
          <a:lstStyle/>
          <a:p>
            <a:pPr marL="49213" algn="ctr" defTabSz="966788">
              <a:spcBef>
                <a:spcPts val="600"/>
              </a:spcBef>
            </a:pPr>
            <a:r>
              <a:rPr lang="en-US" sz="2800" b="1" i="1" dirty="0">
                <a:solidFill>
                  <a:srgbClr val="093678"/>
                </a:solidFill>
                <a:latin typeface="Trebuchet MS" pitchFamily="34" charset="0"/>
              </a:rPr>
              <a:t>Esto incluye a </a:t>
            </a:r>
            <a:r>
              <a:rPr lang="en-US" sz="2800" b="1" i="1" u="sng" dirty="0" smtClean="0">
                <a:solidFill>
                  <a:srgbClr val="093678"/>
                </a:solidFill>
                <a:latin typeface="Trebuchet MS" pitchFamily="34" charset="0"/>
              </a:rPr>
              <a:t>rociadores</a:t>
            </a:r>
            <a:r>
              <a:rPr lang="en-US" sz="2800" b="1" i="1" dirty="0" smtClean="0">
                <a:solidFill>
                  <a:srgbClr val="093678"/>
                </a:solidFill>
                <a:latin typeface="Trebuchet MS" pitchFamily="34" charset="0"/>
              </a:rPr>
              <a:t> y </a:t>
            </a:r>
            <a:r>
              <a:rPr lang="en-US" sz="2800" b="1" i="1" u="sng" dirty="0" smtClean="0">
                <a:solidFill>
                  <a:srgbClr val="093678"/>
                </a:solidFill>
                <a:latin typeface="Trebuchet MS" pitchFamily="34" charset="0"/>
              </a:rPr>
              <a:t>asistentes</a:t>
            </a:r>
            <a:r>
              <a:rPr lang="en-US" sz="2800" b="1" i="1" dirty="0" smtClean="0">
                <a:solidFill>
                  <a:srgbClr val="093678"/>
                </a:solidFill>
                <a:latin typeface="Trebuchet MS" pitchFamily="34" charset="0"/>
              </a:rPr>
              <a:t>. </a:t>
            </a:r>
            <a:r>
              <a:rPr lang="en-US" sz="2800" b="1" i="1" dirty="0">
                <a:solidFill>
                  <a:srgbClr val="093678"/>
                </a:solidFill>
                <a:latin typeface="Trebuchet MS" pitchFamily="34" charset="0"/>
              </a:rPr>
              <a:t/>
            </a:r>
            <a:br>
              <a:rPr lang="en-US" sz="2800" b="1" i="1" dirty="0">
                <a:solidFill>
                  <a:srgbClr val="093678"/>
                </a:solidFill>
                <a:latin typeface="Trebuchet MS" pitchFamily="34" charset="0"/>
              </a:rPr>
            </a:br>
            <a:endParaRPr lang="en-US" sz="2800" b="1" i="1" dirty="0">
              <a:solidFill>
                <a:srgbClr val="093678"/>
              </a:solidFill>
              <a:latin typeface="Trebuchet MS" pitchFamily="34"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3048000"/>
            <a:ext cx="3048000" cy="2155028"/>
          </a:xfrm>
          <a:prstGeom prst="rect">
            <a:avLst/>
          </a:prstGeom>
          <a:noFill/>
          <a:ln w="9525">
            <a:noFill/>
            <a:miter lim="800000"/>
            <a:headEnd/>
            <a:tailEnd/>
          </a:ln>
          <a:effectLst>
            <a:outerShdw blurRad="215900" dist="38100" dir="2700000" sx="109000" sy="109000" algn="tl" rotWithShape="0">
              <a:prstClr val="black">
                <a:alpha val="24000"/>
              </a:prstClr>
            </a:outerShdw>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lIns="92066" tIns="46034" rIns="92066" bIns="46034">
            <a:normAutofit/>
          </a:bodyPr>
          <a:lstStyle/>
          <a:p>
            <a:pPr fontAlgn="auto">
              <a:lnSpc>
                <a:spcPct val="90000"/>
              </a:lnSpc>
              <a:spcAft>
                <a:spcPts val="0"/>
              </a:spcAft>
              <a:defRPr/>
            </a:pPr>
            <a:r>
              <a:rPr lang="en-US" sz="3200" dirty="0" smtClean="0">
                <a:solidFill>
                  <a:srgbClr val="093678"/>
                </a:solidFill>
              </a:rPr>
              <a:t>¿Cuándo se requiere un EPP?</a:t>
            </a:r>
          </a:p>
        </p:txBody>
      </p:sp>
      <p:sp>
        <p:nvSpPr>
          <p:cNvPr id="11267" name="Rectangle 3"/>
          <p:cNvSpPr>
            <a:spLocks noGrp="1" noChangeArrowheads="1"/>
          </p:cNvSpPr>
          <p:nvPr>
            <p:ph idx="1"/>
          </p:nvPr>
        </p:nvSpPr>
        <p:spPr>
          <a:xfrm>
            <a:off x="304800" y="1676400"/>
            <a:ext cx="8534400" cy="4343400"/>
          </a:xfrm>
        </p:spPr>
        <p:txBody>
          <a:bodyPr lIns="91599" tIns="45048" rIns="91599" bIns="45048">
            <a:normAutofit fontScale="77500" lnSpcReduction="20000"/>
          </a:bodyPr>
          <a:lstStyle/>
          <a:p>
            <a:pPr marL="0" lvl="1" indent="0" defTabSz="966788" fontAlgn="auto">
              <a:spcBef>
                <a:spcPts val="600"/>
              </a:spcBef>
              <a:spcAft>
                <a:spcPts val="0"/>
              </a:spcAft>
              <a:buFont typeface="Arial" charset="0"/>
              <a:buNone/>
              <a:defRPr/>
            </a:pPr>
            <a:r>
              <a:rPr lang="en-US" sz="2800" dirty="0" smtClean="0">
                <a:solidFill>
                  <a:srgbClr val="093678"/>
                </a:solidFill>
              </a:rPr>
              <a:t>Se requiere un EPP </a:t>
            </a:r>
            <a:r>
              <a:rPr lang="en-US" sz="2800" b="1" i="1" u="sng" dirty="0" smtClean="0">
                <a:solidFill>
                  <a:srgbClr val="C00000"/>
                </a:solidFill>
              </a:rPr>
              <a:t>durante</a:t>
            </a:r>
            <a:r>
              <a:rPr lang="en-US" sz="2800" dirty="0" smtClean="0">
                <a:solidFill>
                  <a:srgbClr val="093678"/>
                </a:solidFill>
              </a:rPr>
              <a:t> y </a:t>
            </a:r>
            <a:r>
              <a:rPr lang="en-US" sz="2800" b="1" i="1" u="sng" dirty="0" smtClean="0">
                <a:solidFill>
                  <a:srgbClr val="C00000"/>
                </a:solidFill>
              </a:rPr>
              <a:t>por un </a:t>
            </a:r>
            <a:r>
              <a:rPr lang="en-US" sz="2800" b="1" i="1" u="sng" dirty="0" err="1" smtClean="0">
                <a:solidFill>
                  <a:srgbClr val="C00000"/>
                </a:solidFill>
              </a:rPr>
              <a:t>período</a:t>
            </a:r>
            <a:r>
              <a:rPr lang="en-US" sz="2800" b="1" i="1" u="sng" dirty="0" smtClean="0">
                <a:solidFill>
                  <a:srgbClr val="C00000"/>
                </a:solidFill>
              </a:rPr>
              <a:t> </a:t>
            </a:r>
            <a:r>
              <a:rPr lang="en-US" sz="2800" b="1" i="1" u="sng" dirty="0" err="1" smtClean="0">
                <a:solidFill>
                  <a:srgbClr val="C00000"/>
                </a:solidFill>
              </a:rPr>
              <a:t>después</a:t>
            </a:r>
            <a:r>
              <a:rPr lang="en-US" sz="2800" dirty="0" smtClean="0">
                <a:solidFill>
                  <a:srgbClr val="093678"/>
                </a:solidFill>
              </a:rPr>
              <a:t> del </a:t>
            </a:r>
            <a:r>
              <a:rPr lang="en-US" sz="2800" dirty="0" err="1" smtClean="0">
                <a:solidFill>
                  <a:srgbClr val="093678"/>
                </a:solidFill>
              </a:rPr>
              <a:t>rociado</a:t>
            </a:r>
            <a:r>
              <a:rPr lang="en-US" sz="2800" dirty="0" smtClean="0">
                <a:solidFill>
                  <a:srgbClr val="093678"/>
                </a:solidFill>
              </a:rPr>
              <a:t>. </a:t>
            </a:r>
          </a:p>
          <a:p>
            <a:pPr marL="0" lvl="1" indent="0" defTabSz="966788" fontAlgn="auto">
              <a:spcBef>
                <a:spcPts val="600"/>
              </a:spcBef>
              <a:spcAft>
                <a:spcPts val="0"/>
              </a:spcAft>
              <a:buFont typeface="Arial" charset="0"/>
              <a:buNone/>
              <a:defRPr/>
            </a:pPr>
            <a:r>
              <a:rPr lang="en-US" sz="2800" dirty="0" smtClean="0">
                <a:solidFill>
                  <a:srgbClr val="093678"/>
                </a:solidFill>
              </a:rPr>
              <a:t>Comuníquese con el fabricante para obtener información </a:t>
            </a:r>
            <a:r>
              <a:rPr lang="en-US" sz="2800" dirty="0" err="1" smtClean="0">
                <a:solidFill>
                  <a:srgbClr val="093678"/>
                </a:solidFill>
              </a:rPr>
              <a:t>específica</a:t>
            </a:r>
            <a:r>
              <a:rPr lang="en-US" sz="2800" dirty="0" smtClean="0">
                <a:solidFill>
                  <a:srgbClr val="093678"/>
                </a:solidFill>
              </a:rPr>
              <a:t> de su producto.</a:t>
            </a:r>
          </a:p>
          <a:p>
            <a:pPr marL="0" lvl="1" indent="0" defTabSz="966788" fontAlgn="auto">
              <a:spcBef>
                <a:spcPts val="600"/>
              </a:spcBef>
              <a:spcAft>
                <a:spcPts val="0"/>
              </a:spcAft>
              <a:buFont typeface="Arial" charset="0"/>
              <a:buNone/>
              <a:defRPr/>
            </a:pPr>
            <a:endParaRPr lang="en-US" sz="2800" dirty="0" smtClean="0">
              <a:solidFill>
                <a:srgbClr val="093678"/>
              </a:solidFill>
            </a:endParaRPr>
          </a:p>
          <a:p>
            <a:pPr marL="0" lvl="1" indent="0" defTabSz="966788" fontAlgn="auto">
              <a:spcBef>
                <a:spcPts val="600"/>
              </a:spcBef>
              <a:spcAft>
                <a:spcPts val="0"/>
              </a:spcAft>
              <a:buFont typeface="Arial" charset="0"/>
              <a:buNone/>
              <a:defRPr/>
            </a:pPr>
            <a:endParaRPr lang="en-US" sz="2800" dirty="0" smtClean="0">
              <a:solidFill>
                <a:srgbClr val="093678"/>
              </a:solidFill>
            </a:endParaRPr>
          </a:p>
          <a:p>
            <a:pPr marL="0" lvl="1" indent="0" defTabSz="966788" fontAlgn="auto">
              <a:spcBef>
                <a:spcPts val="600"/>
              </a:spcBef>
              <a:spcAft>
                <a:spcPts val="0"/>
              </a:spcAft>
              <a:buFont typeface="Arial" charset="0"/>
              <a:buNone/>
              <a:defRPr/>
            </a:pPr>
            <a:endParaRPr lang="en-US" sz="2800" dirty="0" smtClean="0">
              <a:solidFill>
                <a:srgbClr val="093678"/>
              </a:solidFill>
            </a:endParaRPr>
          </a:p>
          <a:p>
            <a:pPr marL="0" lvl="1" indent="0" defTabSz="966788" fontAlgn="auto">
              <a:spcBef>
                <a:spcPts val="600"/>
              </a:spcBef>
              <a:spcAft>
                <a:spcPts val="0"/>
              </a:spcAft>
              <a:buFont typeface="Arial" charset="0"/>
              <a:buNone/>
              <a:defRPr/>
            </a:pPr>
            <a:endParaRPr lang="en-US" sz="2800" dirty="0" smtClean="0">
              <a:solidFill>
                <a:srgbClr val="093678"/>
              </a:solidFill>
            </a:endParaRPr>
          </a:p>
          <a:p>
            <a:pPr marL="0" lvl="1" indent="0" defTabSz="966788" fontAlgn="auto">
              <a:spcBef>
                <a:spcPts val="600"/>
              </a:spcBef>
              <a:spcAft>
                <a:spcPts val="0"/>
              </a:spcAft>
              <a:buFont typeface="Arial" charset="0"/>
              <a:buNone/>
              <a:defRPr/>
            </a:pPr>
            <a:endParaRPr lang="en-US" sz="2800" dirty="0" smtClean="0">
              <a:solidFill>
                <a:srgbClr val="093678"/>
              </a:solidFill>
            </a:endParaRPr>
          </a:p>
          <a:p>
            <a:pPr marL="0" lvl="1" indent="0" defTabSz="966788" fontAlgn="auto">
              <a:spcBef>
                <a:spcPts val="600"/>
              </a:spcBef>
              <a:spcAft>
                <a:spcPts val="0"/>
              </a:spcAft>
              <a:buFont typeface="Arial" charset="0"/>
              <a:buNone/>
              <a:defRPr/>
            </a:pPr>
            <a:endParaRPr lang="en-US" sz="2800" dirty="0" smtClean="0">
              <a:solidFill>
                <a:srgbClr val="093678"/>
              </a:solidFill>
            </a:endParaRPr>
          </a:p>
          <a:p>
            <a:pPr marL="0" lvl="1" indent="0" defTabSz="966788" fontAlgn="auto">
              <a:spcBef>
                <a:spcPts val="600"/>
              </a:spcBef>
              <a:spcAft>
                <a:spcPts val="0"/>
              </a:spcAft>
              <a:buFont typeface="Arial" charset="0"/>
              <a:buNone/>
              <a:defRPr/>
            </a:pPr>
            <a:r>
              <a:rPr lang="en-US" sz="2800" dirty="0" smtClean="0">
                <a:solidFill>
                  <a:srgbClr val="093678"/>
                </a:solidFill>
              </a:rPr>
              <a:t>Para la aplicación en interiores de SPF de baja presión de dos componentes, algunos fabricantes recomiendan un tiempo de reingreso de </a:t>
            </a:r>
            <a:r>
              <a:rPr lang="en-US" sz="2800" u="sng" dirty="0" smtClean="0">
                <a:solidFill>
                  <a:srgbClr val="093678"/>
                </a:solidFill>
              </a:rPr>
              <a:t>una hora</a:t>
            </a:r>
            <a:r>
              <a:rPr lang="en-US" sz="2800" dirty="0" smtClean="0">
                <a:solidFill>
                  <a:srgbClr val="093678"/>
                </a:solidFill>
              </a:rPr>
              <a:t>. Esto puede variar según algunas variables.</a:t>
            </a:r>
          </a:p>
          <a:p>
            <a:pPr marL="0" lvl="1" indent="0" defTabSz="966788" fontAlgn="auto">
              <a:spcBef>
                <a:spcPts val="600"/>
              </a:spcBef>
              <a:spcAft>
                <a:spcPts val="0"/>
              </a:spcAft>
              <a:buFont typeface="Arial" charset="0"/>
              <a:buNone/>
              <a:defRPr/>
            </a:pPr>
            <a:endParaRPr lang="en-US" dirty="0" smtClean="0">
              <a:solidFill>
                <a:srgbClr val="093678"/>
              </a:solidFill>
            </a:endParaRPr>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2743200"/>
            <a:ext cx="3629890" cy="1996446"/>
          </a:xfrm>
          <a:prstGeom prst="rect">
            <a:avLst/>
          </a:prstGeom>
          <a:noFill/>
          <a:ln w="9525">
            <a:noFill/>
            <a:miter lim="800000"/>
            <a:headEnd/>
            <a:tailEnd/>
          </a:ln>
          <a:effectLst>
            <a:outerShdw blurRad="279400" dist="50800" dir="5400000" sx="105000" sy="105000" algn="ctr" rotWithShape="0">
              <a:srgbClr val="000000">
                <a:alpha val="78000"/>
              </a:srgbClr>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18112"/>
            <a:ext cx="7848600" cy="1153488"/>
          </a:xfrm>
        </p:spPr>
        <p:txBody>
          <a:bodyPr>
            <a:normAutofit fontScale="90000"/>
          </a:bodyPr>
          <a:lstStyle/>
          <a:p>
            <a:pPr fontAlgn="auto">
              <a:spcAft>
                <a:spcPts val="0"/>
              </a:spcAft>
              <a:defRPr/>
            </a:pPr>
            <a:r>
              <a:rPr lang="en-US" dirty="0" err="1" smtClean="0"/>
              <a:t>Lineamientos</a:t>
            </a:r>
            <a:r>
              <a:rPr lang="en-US" dirty="0" smtClean="0"/>
              <a:t> de EPP </a:t>
            </a:r>
            <a:r>
              <a:rPr lang="en-US" dirty="0" err="1" smtClean="0"/>
              <a:t>para</a:t>
            </a:r>
            <a:r>
              <a:rPr lang="en-US" dirty="0" smtClean="0"/>
              <a:t> </a:t>
            </a:r>
            <a:br>
              <a:rPr lang="en-US" dirty="0" smtClean="0"/>
            </a:br>
            <a:r>
              <a:rPr lang="en-US" dirty="0" smtClean="0"/>
              <a:t>SPF de </a:t>
            </a:r>
            <a:r>
              <a:rPr lang="en-US" dirty="0" err="1" smtClean="0"/>
              <a:t>baja</a:t>
            </a:r>
            <a:r>
              <a:rPr lang="en-US" dirty="0" smtClean="0"/>
              <a:t> </a:t>
            </a:r>
            <a:r>
              <a:rPr lang="en-US" dirty="0" err="1" smtClean="0"/>
              <a:t>presión</a:t>
            </a:r>
            <a:r>
              <a:rPr lang="en-US" dirty="0" smtClean="0"/>
              <a:t> de dos </a:t>
            </a:r>
            <a:r>
              <a:rPr lang="en-US" dirty="0" err="1" smtClean="0"/>
              <a:t>componentes</a:t>
            </a:r>
            <a:endParaRPr lang="en-US" dirty="0" smtClean="0"/>
          </a:p>
        </p:txBody>
      </p:sp>
      <p:sp>
        <p:nvSpPr>
          <p:cNvPr id="3" name="Content Placeholder 2"/>
          <p:cNvSpPr>
            <a:spLocks noGrp="1"/>
          </p:cNvSpPr>
          <p:nvPr>
            <p:ph idx="1"/>
          </p:nvPr>
        </p:nvSpPr>
        <p:spPr>
          <a:xfrm>
            <a:off x="457200" y="1676400"/>
            <a:ext cx="5486400" cy="4267199"/>
          </a:xfrm>
        </p:spPr>
        <p:txBody>
          <a:bodyPr>
            <a:normAutofit/>
          </a:bodyPr>
          <a:lstStyle/>
          <a:p>
            <a:pPr indent="0" fontAlgn="auto">
              <a:spcBef>
                <a:spcPts val="600"/>
              </a:spcBef>
              <a:buFont typeface="Arial"/>
              <a:buNone/>
              <a:defRPr/>
            </a:pPr>
            <a:r>
              <a:rPr lang="en-US" sz="1900" dirty="0" smtClean="0"/>
              <a:t>Un EPP típicamente usado durante aplicaciones SPF de </a:t>
            </a:r>
            <a:r>
              <a:rPr lang="en-US" sz="1900" dirty="0" smtClean="0">
                <a:solidFill>
                  <a:srgbClr val="002060"/>
                </a:solidFill>
              </a:rPr>
              <a:t>baja presión de dos componentes</a:t>
            </a:r>
            <a:r>
              <a:rPr lang="en-US" sz="1900" dirty="0" smtClean="0"/>
              <a:t> incluye:</a:t>
            </a:r>
          </a:p>
          <a:p>
            <a:pPr marL="233363" indent="-233363" fontAlgn="auto">
              <a:spcBef>
                <a:spcPts val="600"/>
              </a:spcBef>
              <a:buFont typeface="Arial" pitchFamily="34" charset="0"/>
              <a:buChar char="•"/>
              <a:defRPr/>
            </a:pPr>
            <a:r>
              <a:rPr lang="en-US" sz="1900" dirty="0" smtClean="0"/>
              <a:t>lentes o gafas de seguridad</a:t>
            </a:r>
          </a:p>
          <a:p>
            <a:pPr marL="233363" indent="-233363" fontAlgn="auto">
              <a:spcBef>
                <a:spcPts val="600"/>
              </a:spcBef>
              <a:buFont typeface="Arial" pitchFamily="34" charset="0"/>
              <a:buChar char="•"/>
              <a:defRPr/>
            </a:pPr>
            <a:r>
              <a:rPr lang="en-US" sz="1900" dirty="0" smtClean="0"/>
              <a:t>ropa protectora que cubra la piel</a:t>
            </a:r>
          </a:p>
          <a:p>
            <a:pPr marL="233363" indent="-233363" fontAlgn="auto">
              <a:spcBef>
                <a:spcPts val="600"/>
              </a:spcBef>
              <a:buFont typeface="Arial" pitchFamily="34" charset="0"/>
              <a:buChar char="•"/>
              <a:defRPr/>
            </a:pPr>
            <a:r>
              <a:rPr lang="en-US" sz="1900" dirty="0" smtClean="0"/>
              <a:t>guantes de tela completamente recubiertos con nitrilo, </a:t>
            </a:r>
            <a:r>
              <a:rPr lang="en-US" sz="1900" dirty="0" err="1" smtClean="0"/>
              <a:t>neopreno</a:t>
            </a:r>
            <a:r>
              <a:rPr lang="en-US" sz="1900" dirty="0"/>
              <a:t>, caucho butílico o </a:t>
            </a:r>
            <a:r>
              <a:rPr lang="en-US" sz="1900" dirty="0" smtClean="0"/>
              <a:t>PVC</a:t>
            </a:r>
          </a:p>
          <a:p>
            <a:pPr marL="233363" indent="-233363" fontAlgn="auto">
              <a:spcBef>
                <a:spcPts val="600"/>
              </a:spcBef>
              <a:buFont typeface="Arial" pitchFamily="34" charset="0"/>
              <a:buChar char="•"/>
              <a:defRPr/>
            </a:pPr>
            <a:r>
              <a:rPr lang="en-US" sz="1900" dirty="0" smtClean="0"/>
              <a:t>un Respirador Purificador de Aire (APR) o Respirador Purificador de Aire Forzado (PAPR) de máscara completa o media máscara </a:t>
            </a:r>
            <a:endParaRPr lang="en-US" sz="1900" dirty="0"/>
          </a:p>
        </p:txBody>
      </p:sp>
      <p:sp>
        <p:nvSpPr>
          <p:cNvPr id="4" name="TextBox 3"/>
          <p:cNvSpPr txBox="1"/>
          <p:nvPr/>
        </p:nvSpPr>
        <p:spPr>
          <a:xfrm>
            <a:off x="609600" y="5334000"/>
            <a:ext cx="7391400" cy="646113"/>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b="1" i="1" dirty="0">
                <a:solidFill>
                  <a:srgbClr val="093678"/>
                </a:solidFill>
                <a:latin typeface="Trebuchet MS" pitchFamily="34" charset="0"/>
              </a:rPr>
              <a:t>Los asistentes</a:t>
            </a:r>
            <a:r>
              <a:rPr lang="en-US" b="1" i="1" dirty="0" smtClean="0">
                <a:solidFill>
                  <a:srgbClr val="093678"/>
                </a:solidFill>
                <a:latin typeface="Trebuchet MS" pitchFamily="34" charset="0"/>
              </a:rPr>
              <a:t> en </a:t>
            </a:r>
            <a:r>
              <a:rPr lang="en-US" b="1" i="1" dirty="0">
                <a:solidFill>
                  <a:srgbClr val="093678"/>
                </a:solidFill>
                <a:latin typeface="Trebuchet MS" pitchFamily="34" charset="0"/>
              </a:rPr>
              <a:t>el área inmediata de </a:t>
            </a:r>
            <a:r>
              <a:rPr lang="en-US" b="1" i="1" dirty="0" smtClean="0">
                <a:solidFill>
                  <a:srgbClr val="093678"/>
                </a:solidFill>
                <a:latin typeface="Trebuchet MS" pitchFamily="34" charset="0"/>
              </a:rPr>
              <a:t>rociado </a:t>
            </a:r>
            <a:r>
              <a:rPr lang="en-US" b="1" i="1" dirty="0">
                <a:solidFill>
                  <a:srgbClr val="093678"/>
                </a:solidFill>
                <a:latin typeface="Trebuchet MS" pitchFamily="34" charset="0"/>
              </a:rPr>
              <a:t>típicamente usan el </a:t>
            </a:r>
            <a:r>
              <a:rPr lang="en-US" b="1" i="1" dirty="0" err="1">
                <a:solidFill>
                  <a:srgbClr val="093678"/>
                </a:solidFill>
                <a:latin typeface="Trebuchet MS" pitchFamily="34" charset="0"/>
              </a:rPr>
              <a:t>mismo</a:t>
            </a:r>
            <a:r>
              <a:rPr lang="en-US" b="1" i="1" dirty="0">
                <a:solidFill>
                  <a:srgbClr val="093678"/>
                </a:solidFill>
                <a:latin typeface="Trebuchet MS" pitchFamily="34" charset="0"/>
              </a:rPr>
              <a:t> </a:t>
            </a:r>
            <a:r>
              <a:rPr lang="en-US" b="1" i="1" dirty="0" smtClean="0">
                <a:solidFill>
                  <a:srgbClr val="093678"/>
                </a:solidFill>
                <a:latin typeface="Trebuchet MS" pitchFamily="34" charset="0"/>
              </a:rPr>
              <a:t>EPP, inclusive la </a:t>
            </a:r>
            <a:r>
              <a:rPr lang="en-US" b="1" i="1" dirty="0">
                <a:solidFill>
                  <a:srgbClr val="093678"/>
                </a:solidFill>
                <a:latin typeface="Trebuchet MS" pitchFamily="34" charset="0"/>
              </a:rPr>
              <a:t>protección respiratoria.</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1981200"/>
            <a:ext cx="2770909" cy="2286000"/>
          </a:xfrm>
          <a:prstGeom prst="rect">
            <a:avLst/>
          </a:prstGeom>
          <a:noFill/>
          <a:ln w="9525">
            <a:noFill/>
            <a:miter lim="800000"/>
            <a:headEnd/>
            <a:tailEnd/>
          </a:ln>
          <a:effectLst>
            <a:outerShdw blurRad="215900" dist="38100" dir="2700000" sx="105000" sy="105000" algn="tl" rotWithShape="0">
              <a:prstClr val="black">
                <a:alpha val="2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lIns="92066" tIns="46034" rIns="92066" bIns="46034"/>
          <a:lstStyle/>
          <a:p>
            <a:pPr fontAlgn="auto">
              <a:lnSpc>
                <a:spcPct val="90000"/>
              </a:lnSpc>
              <a:spcAft>
                <a:spcPts val="0"/>
              </a:spcAft>
              <a:defRPr/>
            </a:pPr>
            <a:r>
              <a:rPr lang="en-US" dirty="0" smtClean="0"/>
              <a:t>Protección ocular</a:t>
            </a:r>
          </a:p>
        </p:txBody>
      </p:sp>
      <p:sp>
        <p:nvSpPr>
          <p:cNvPr id="14339" name="Rectangle 3"/>
          <p:cNvSpPr>
            <a:spLocks noGrp="1" noChangeArrowheads="1"/>
          </p:cNvSpPr>
          <p:nvPr>
            <p:ph idx="1"/>
          </p:nvPr>
        </p:nvSpPr>
        <p:spPr>
          <a:xfrm>
            <a:off x="457200" y="1676400"/>
            <a:ext cx="7467600" cy="4343400"/>
          </a:xfrm>
        </p:spPr>
        <p:txBody>
          <a:bodyPr lIns="92066" tIns="46034" rIns="92066" bIns="46034">
            <a:noAutofit/>
          </a:bodyPr>
          <a:lstStyle/>
          <a:p>
            <a:pPr indent="0" fontAlgn="auto">
              <a:spcBef>
                <a:spcPts val="600"/>
              </a:spcBef>
              <a:spcAft>
                <a:spcPts val="600"/>
              </a:spcAft>
              <a:buFont typeface="Arial"/>
              <a:buNone/>
              <a:defRPr/>
            </a:pPr>
            <a:r>
              <a:rPr lang="en-US" sz="2200" dirty="0" smtClean="0"/>
              <a:t>Los lentes o gafas de seguridad (con escudos laterales) pueden ayudar a proteger los ojos de químicos SPF.</a:t>
            </a:r>
          </a:p>
          <a:p>
            <a:pPr indent="0" fontAlgn="auto">
              <a:spcBef>
                <a:spcPts val="600"/>
              </a:spcBef>
              <a:spcAft>
                <a:spcPts val="600"/>
              </a:spcAft>
              <a:buFont typeface="Arial"/>
              <a:buNone/>
              <a:defRPr/>
            </a:pPr>
            <a:r>
              <a:rPr lang="en-US" sz="2200" dirty="0" smtClean="0"/>
              <a:t>Estos se usan cuando se rocía un kit/sistema de baja presión (en conjunto con un respirador purificador de aire de media máscara). </a:t>
            </a:r>
            <a:endParaRPr lang="en-US" sz="2200" dirty="0"/>
          </a:p>
        </p:txBody>
      </p:sp>
      <p:pic>
        <p:nvPicPr>
          <p:cNvPr id="6" name="Picture 5" descr="Chem Splash Goggles.jpg"/>
          <p:cNvPicPr>
            <a:picLocks noChangeAspect="1"/>
          </p:cNvPicPr>
          <p:nvPr/>
        </p:nvPicPr>
        <p:blipFill>
          <a:blip r:embed="rId3" cstate="print">
            <a:lum bright="-10000" contrast="10000"/>
          </a:blip>
          <a:stretch>
            <a:fillRect/>
          </a:stretch>
        </p:blipFill>
        <p:spPr>
          <a:xfrm>
            <a:off x="4952999" y="3733800"/>
            <a:ext cx="3581403" cy="19339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eye protection.TIF"/>
          <p:cNvPicPr>
            <a:picLocks noChangeAspect="1"/>
          </p:cNvPicPr>
          <p:nvPr/>
        </p:nvPicPr>
        <p:blipFill>
          <a:blip r:embed="rId4" cstate="email">
            <a:lum bright="-10000" contrast="10000"/>
            <a:extLst>
              <a:ext uri="{28A0092B-C50C-407E-A947-70E740481C1C}">
                <a14:useLocalDpi xmlns:a14="http://schemas.microsoft.com/office/drawing/2010/main"/>
              </a:ext>
            </a:extLst>
          </a:blip>
          <a:stretch>
            <a:fillRect/>
          </a:stretch>
        </p:blipFill>
        <p:spPr>
          <a:xfrm>
            <a:off x="533400" y="3733800"/>
            <a:ext cx="4160111"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ACC_corp_Vers_2 0">
  <a:themeElements>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C_corp_Vers_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C_corp_Vers_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C_corp_Vers_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C_corp_Vers_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C_corp_Vers_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C_corp_Vers_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C_corp_Vers_2.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C_corp_Vers_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C_corp_Vers_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C_corp_Vers_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C_corp_Vers_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C_corp_Vers_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CC LP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CC LP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95C998C3C55B4A96FDB76C909D6563" ma:contentTypeVersion="3" ma:contentTypeDescription="Create a new document." ma:contentTypeScope="" ma:versionID="b97bf3ce735f0cd7e574b683ef47807a">
  <xsd:schema xmlns:xsd="http://www.w3.org/2001/XMLSchema" xmlns:xs="http://www.w3.org/2001/XMLSchema" xmlns:p="http://schemas.microsoft.com/office/2006/metadata/properties" xmlns:ns2="98c9955d-c5c3-4a5b-96fd-b76c909d6563" targetNamespace="http://schemas.microsoft.com/office/2006/metadata/properties" ma:root="true" ma:fieldsID="53ec610432e2d7d00c11c71d076612a3" ns2:_="">
    <xsd:import namespace="98c9955d-c5c3-4a5b-96fd-b76c909d6563"/>
    <xsd:element name="properties">
      <xsd:complexType>
        <xsd:sequence>
          <xsd:element name="documentManagement">
            <xsd:complexType>
              <xsd:all>
                <xsd:element ref="ns2:ReceivedTime" minOccurs="0"/>
                <xsd:element ref="ns2:From" minOccurs="0"/>
                <xsd:element ref="ns2:Recipi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9955d-c5c3-4a5b-96fd-b76c909d6563" elementFormDefault="qualified">
    <xsd:import namespace="http://schemas.microsoft.com/office/2006/documentManagement/types"/>
    <xsd:import namespace="http://schemas.microsoft.com/office/infopath/2007/PartnerControls"/>
    <xsd:element name="ReceivedTime" ma:index="8" nillable="true" ma:displayName="ReceivedTime" ma:internalName="ReceivedTime">
      <xsd:simpleType>
        <xsd:restriction base="dms:DateTime"/>
      </xsd:simpleType>
    </xsd:element>
    <xsd:element name="From" ma:index="9" nillable="true" ma:displayName="From" ma:internalName="From">
      <xsd:simpleType>
        <xsd:restriction base="dms:Text"/>
      </xsd:simpleType>
    </xsd:element>
    <xsd:element name="Recipients" ma:index="10" nillable="true" ma:displayName="Recipients" ma:internalName="Recipient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Recipients xmlns="98c9955d-c5c3-4a5b-96fd-b76c909d6563" xsi:nil="true"/>
    <ReceivedTime xmlns="98c9955d-c5c3-4a5b-96fd-b76c909d6563" xsi:nil="true"/>
    <From xmlns="98c9955d-c5c3-4a5b-96fd-b76c909d656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1E42AC-527D-44EA-A2AD-9F8BE6CA0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9955d-c5c3-4a5b-96fd-b76c909d6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735766-61B8-4AE1-B8D4-F3827D5AFA62}">
  <ds:schemaRefs>
    <ds:schemaRef ds:uri="http://schemas.microsoft.com/office/2006/documentManagement/types"/>
    <ds:schemaRef ds:uri="http://schemas.microsoft.com/office/2006/metadata/properties"/>
    <ds:schemaRef ds:uri="98c9955d-c5c3-4a5b-96fd-b76c909d6563"/>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B605F83-0E2E-4298-A67A-18FD353A23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ACC_corp_Vers_2 0</Template>
  <TotalTime>3278</TotalTime>
  <Words>4704</Words>
  <Application>Microsoft Office PowerPoint</Application>
  <PresentationFormat>On-screen Show (4:3)</PresentationFormat>
  <Paragraphs>355</Paragraphs>
  <Slides>37</Slides>
  <Notes>36</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1_ACC_corp_Vers_2 0</vt:lpstr>
      <vt:lpstr>ACC LP Training template</vt:lpstr>
      <vt:lpstr>1_ACC LP Training template</vt:lpstr>
      <vt:lpstr>PowerPoint Presentation</vt:lpstr>
      <vt:lpstr>Disclaimer</vt:lpstr>
      <vt:lpstr>Bienvenido a la Unidad 9</vt:lpstr>
      <vt:lpstr>Hojas de Datos de Seguridad (HDS)</vt:lpstr>
      <vt:lpstr>Equipo de protección personal (EPP)</vt:lpstr>
      <vt:lpstr>¿Quién necesita usar un EPP?</vt:lpstr>
      <vt:lpstr>¿Cuándo se requiere un EPP?</vt:lpstr>
      <vt:lpstr>Lineamientos de EPP para  SPF de baja presión de dos componentes</vt:lpstr>
      <vt:lpstr>Protección ocular</vt:lpstr>
      <vt:lpstr>Protección de la piel</vt:lpstr>
      <vt:lpstr>Guantes</vt:lpstr>
      <vt:lpstr>Protección respiratoria – OSHA</vt:lpstr>
      <vt:lpstr>Protección respiratoria - </vt:lpstr>
      <vt:lpstr>Selección respiratoria – NIOSH</vt:lpstr>
      <vt:lpstr>Respiradores para aplicaciones SPF de  baja presión de dos componentes</vt:lpstr>
      <vt:lpstr>Respirador purificador de aire (APR) de media máscara</vt:lpstr>
      <vt:lpstr>Respirador purificador de aire (APR) de máscara completa</vt:lpstr>
      <vt:lpstr>Respirador purificador de aire  forzado (PAPR)</vt:lpstr>
      <vt:lpstr>Respirador de aire suministrado (SAR) - Es común para la aplicación de SPF de alta presión de dos componentes</vt:lpstr>
      <vt:lpstr>Cartuchos - APR y PAPR</vt:lpstr>
      <vt:lpstr>APR y PAPR –  Cambio de cartuchos</vt:lpstr>
      <vt:lpstr>Máscaras faciales ajustadas y holgadas (encapuchadas) para respiradores</vt:lpstr>
      <vt:lpstr>Evaluaciones médicas para respiradores</vt:lpstr>
      <vt:lpstr>Prueba de ajuste</vt:lpstr>
      <vt:lpstr>Consideraciones para la verificación del sello del usuario</vt:lpstr>
      <vt:lpstr>Responsabilidad del empleador respecto del Equipo de protección personal</vt:lpstr>
      <vt:lpstr>Unidad 9 Resumen</vt:lpstr>
      <vt:lpstr>Unidad 9 Repaso</vt:lpstr>
      <vt:lpstr>Unidad 9: P1 Revisión</vt:lpstr>
      <vt:lpstr>Unidad 9: P1 Revisión</vt:lpstr>
      <vt:lpstr>Unidad 9: P2 Revisión</vt:lpstr>
      <vt:lpstr>Unidad 9: P2 Revisión</vt:lpstr>
      <vt:lpstr>Unidad 9: P3 Revisión</vt:lpstr>
      <vt:lpstr>Unidad 9: P3 Revisión</vt:lpstr>
      <vt:lpstr>Unidad 9: P4 Revisión</vt:lpstr>
      <vt:lpstr>Unidad 9: P4 Revisión</vt:lpstr>
      <vt:lpstr>Unidad 9 Completada</vt:lpstr>
    </vt:vector>
  </TitlesOfParts>
  <Company>American Chemistry Counsil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 Candelori</dc:creator>
  <cp:lastModifiedBy>Vosburgh, Linda - OSHA</cp:lastModifiedBy>
  <cp:revision>634</cp:revision>
  <cp:lastPrinted>2010-12-07T21:15:14Z</cp:lastPrinted>
  <dcterms:created xsi:type="dcterms:W3CDTF">2012-09-19T16:58:30Z</dcterms:created>
  <dcterms:modified xsi:type="dcterms:W3CDTF">2014-06-19T15:55:42Z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Jude Philipps</vt:lpwstr>
  </property>
  <property fmtid="{D5CDD505-2E9C-101B-9397-08002B2CF9AE}" pid="4" name="Status">
    <vt:lpwstr>Final</vt:lpwstr>
  </property>
  <property fmtid="{D5CDD505-2E9C-101B-9397-08002B2CF9AE}" pid="5" name="ContentTypeId">
    <vt:lpwstr>0x0101005D95C998C3C55B4A96FDB76C909D6563</vt:lpwstr>
  </property>
</Properties>
</file>