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507" r:id="rId5"/>
    <p:sldId id="510" r:id="rId6"/>
    <p:sldId id="505" r:id="rId7"/>
    <p:sldId id="508" r:id="rId8"/>
    <p:sldId id="501" r:id="rId9"/>
    <p:sldId id="509" r:id="rId10"/>
    <p:sldId id="503"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24366A"/>
    <a:srgbClr val="223868"/>
    <a:srgbClr val="254061"/>
    <a:srgbClr val="243868"/>
    <a:srgbClr val="B21F4F"/>
    <a:srgbClr val="CD9335"/>
    <a:srgbClr val="005884"/>
    <a:srgbClr val="25AAC3"/>
    <a:srgbClr val="005D73"/>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830" autoAdjust="0"/>
    <p:restoredTop sz="89231" autoAdjust="0"/>
  </p:normalViewPr>
  <p:slideViewPr>
    <p:cSldViewPr snapToGrid="0" snapToObjects="1">
      <p:cViewPr varScale="1">
        <p:scale>
          <a:sx n="79" d="100"/>
          <a:sy n="79" d="100"/>
        </p:scale>
        <p:origin x="-158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1" d="100"/>
          <a:sy n="61" d="100"/>
        </p:scale>
        <p:origin x="-224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3842B6C-E12C-453B-96DF-AF60F08F959A}" type="datetimeFigureOut">
              <a:rPr lang="en-US" smtClean="0"/>
              <a:pPr/>
              <a:t>2/18/2014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854F001-3A50-4A8C-AFFD-3474183FD703}" type="slidenum">
              <a:rPr lang="en-US" smtClean="0"/>
              <a:pPr/>
              <a:t>‹#›</a:t>
            </a:fld>
            <a:endParaRPr lang="en-US"/>
          </a:p>
        </p:txBody>
      </p:sp>
    </p:spTree>
    <p:extLst>
      <p:ext uri="{BB962C8B-B14F-4D97-AF65-F5344CB8AC3E}">
        <p14:creationId xmlns:p14="http://schemas.microsoft.com/office/powerpoint/2010/main" val="2559382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BB88290-C543-3F42-BFB9-F703655FF5F2}" type="datetimeFigureOut">
              <a:rPr lang="en-US"/>
              <a:pPr/>
              <a:t>2/18/2014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103C202-3B7B-C946-B25B-6673C6995B73}" type="slidenum">
              <a:rPr/>
              <a:pPr/>
              <a:t>‹#›</a:t>
            </a:fld>
            <a:endParaRPr lang="en-US"/>
          </a:p>
        </p:txBody>
      </p:sp>
    </p:spTree>
    <p:extLst>
      <p:ext uri="{BB962C8B-B14F-4D97-AF65-F5344CB8AC3E}">
        <p14:creationId xmlns:p14="http://schemas.microsoft.com/office/powerpoint/2010/main" val="15240356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Reference:</a:t>
            </a:r>
            <a:r>
              <a:rPr lang="en-US" baseline="0" dirty="0" smtClean="0"/>
              <a:t> </a:t>
            </a:r>
          </a:p>
          <a:p>
            <a:endParaRPr lang="en-US" baseline="0" dirty="0" smtClean="0"/>
          </a:p>
          <a:p>
            <a:r>
              <a:rPr lang="en-US" dirty="0" smtClean="0"/>
              <a:t>http://www.dol.gov/compliance/laws/comp-osha.htm  (Overview</a:t>
            </a:r>
            <a:r>
              <a:rPr lang="en-US" baseline="0" dirty="0" smtClean="0"/>
              <a:t> of OSH Act)</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LL-small.png"/>
          <p:cNvPicPr>
            <a:picLocks noChangeAspect="1"/>
          </p:cNvPicPr>
          <p:nvPr userDrawn="1"/>
        </p:nvPicPr>
        <p:blipFill>
          <a:blip r:embed="rId2"/>
          <a:stretch>
            <a:fillRect/>
          </a:stretch>
        </p:blipFill>
        <p:spPr>
          <a:xfrm>
            <a:off x="0" y="4832942"/>
            <a:ext cx="4129106" cy="2025057"/>
          </a:xfrm>
          <a:prstGeom prst="rect">
            <a:avLst/>
          </a:prstGeom>
        </p:spPr>
      </p:pic>
      <p:pic>
        <p:nvPicPr>
          <p:cNvPr id="8" name="Picture 7" descr="UR.png"/>
          <p:cNvPicPr>
            <a:picLocks noChangeAspect="1"/>
          </p:cNvPicPr>
          <p:nvPr userDrawn="1"/>
        </p:nvPicPr>
        <p:blipFill>
          <a:blip r:embed="rId3"/>
          <a:stretch>
            <a:fillRect/>
          </a:stretch>
        </p:blipFill>
        <p:spPr>
          <a:xfrm>
            <a:off x="4434995" y="0"/>
            <a:ext cx="4709006" cy="1930400"/>
          </a:xfrm>
          <a:prstGeom prst="rect">
            <a:avLst/>
          </a:prstGeom>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1" name="Straight Connector 10"/>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UR.png"/>
          <p:cNvPicPr>
            <a:picLocks noChangeAspect="1"/>
          </p:cNvPicPr>
          <p:nvPr userDrawn="1"/>
        </p:nvPicPr>
        <p:blipFill>
          <a:blip r:embed="rId2"/>
          <a:stretch>
            <a:fillRect/>
          </a:stretch>
        </p:blipFill>
        <p:spPr>
          <a:xfrm>
            <a:off x="4434995" y="0"/>
            <a:ext cx="4709006" cy="1930400"/>
          </a:xfrm>
          <a:prstGeom prst="rect">
            <a:avLst/>
          </a:prstGeom>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3" name="Straight Connector 12"/>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dirty="0"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5" name="Straight Connector 4"/>
          <p:cNvCxnSpPr/>
          <p:nvPr userDrawn="1"/>
        </p:nvCxnSpPr>
        <p:spPr>
          <a:xfrm rot="10800000" flipV="1">
            <a:off x="457200" y="1431137"/>
            <a:ext cx="8305800" cy="166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UR.png"/>
          <p:cNvPicPr>
            <a:picLocks noChangeAspect="1"/>
          </p:cNvPicPr>
          <p:nvPr userDrawn="1"/>
        </p:nvPicPr>
        <p:blipFill>
          <a:blip r:embed="rId2"/>
          <a:stretch>
            <a:fillRect/>
          </a:stretch>
        </p:blipFill>
        <p:spPr>
          <a:xfrm>
            <a:off x="4434995" y="0"/>
            <a:ext cx="4709006" cy="1930400"/>
          </a:xfrm>
          <a:prstGeom prst="rect">
            <a:avLst/>
          </a:prstGeom>
        </p:spPr>
      </p:pic>
      <p:pic>
        <p:nvPicPr>
          <p:cNvPr id="4" name="Picture 3" descr="LL-small.png"/>
          <p:cNvPicPr>
            <a:picLocks noChangeAspect="1"/>
          </p:cNvPicPr>
          <p:nvPr userDrawn="1"/>
        </p:nvPicPr>
        <p:blipFill>
          <a:blip r:embed="rId3"/>
          <a:stretch>
            <a:fillRect/>
          </a:stretch>
        </p:blipFill>
        <p:spPr>
          <a:xfrm>
            <a:off x="0" y="4832942"/>
            <a:ext cx="4129106" cy="2025057"/>
          </a:xfrm>
          <a:prstGeom prst="rect">
            <a:avLst/>
          </a:prstGeom>
        </p:spPr>
      </p:pic>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rot="16200000" flipH="1">
            <a:off x="1478760" y="3517900"/>
            <a:ext cx="4597397" cy="1"/>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11" name="Picture 10" descr="UR.png"/>
          <p:cNvPicPr>
            <a:picLocks noChangeAspect="1"/>
          </p:cNvPicPr>
          <p:nvPr userDrawn="1"/>
        </p:nvPicPr>
        <p:blipFill>
          <a:blip r:embed="rId3"/>
          <a:stretch>
            <a:fillRect/>
          </a:stretch>
        </p:blipFill>
        <p:spPr>
          <a:xfrm>
            <a:off x="4434995" y="0"/>
            <a:ext cx="4709006" cy="1930400"/>
          </a:xfrm>
          <a:prstGeom prst="rect">
            <a:avLst/>
          </a:prstGeom>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315240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1"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3" name="Picture 2" descr="UR.png"/>
          <p:cNvPicPr>
            <a:picLocks noChangeAspect="1"/>
          </p:cNvPicPr>
          <p:nvPr userDrawn="1"/>
        </p:nvPicPr>
        <p:blipFill>
          <a:blip r:embed="rId3"/>
          <a:stretch>
            <a:fillRect/>
          </a:stretch>
        </p:blipFill>
        <p:spPr>
          <a:xfrm>
            <a:off x="4434995" y="0"/>
            <a:ext cx="4709006" cy="1930400"/>
          </a:xfrm>
          <a:prstGeom prst="rect">
            <a:avLst/>
          </a:prstGeom>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2" name="Picture 1" descr="bg_yellow.jpg"/>
          <p:cNvPicPr>
            <a:picLocks noChangeAspect="1"/>
          </p:cNvPicPr>
          <p:nvPr userDrawn="1"/>
        </p:nvPicPr>
        <p:blipFill>
          <a:blip r:embed="rId2"/>
          <a:stretch>
            <a:fillRect/>
          </a:stretch>
        </p:blipFill>
        <p:spPr>
          <a:xfrm>
            <a:off x="0" y="-1"/>
            <a:ext cx="3657600" cy="6858000"/>
          </a:xfrm>
          <a:prstGeom prst="rect">
            <a:avLst/>
          </a:prstGeom>
          <a:effectLst>
            <a:outerShdw blurRad="228600" dist="38100" dir="2700000">
              <a:srgbClr val="000000">
                <a:alpha val="43000"/>
              </a:srgbClr>
            </a:outerShdw>
          </a:effectLst>
        </p:spPr>
      </p:pic>
      <p:pic>
        <p:nvPicPr>
          <p:cNvPr id="3" name="Picture 2" descr="UR.png"/>
          <p:cNvPicPr>
            <a:picLocks noChangeAspect="1"/>
          </p:cNvPicPr>
          <p:nvPr userDrawn="1"/>
        </p:nvPicPr>
        <p:blipFill>
          <a:blip r:embed="rId3"/>
          <a:stretch>
            <a:fillRect/>
          </a:stretch>
        </p:blipFill>
        <p:spPr>
          <a:xfrm>
            <a:off x="4434995" y="0"/>
            <a:ext cx="4709006" cy="1930400"/>
          </a:xfrm>
          <a:prstGeom prst="rect">
            <a:avLst/>
          </a:prstGeom>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dirty="0"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a:t>Click to edit Master text styles</a:t>
            </a:r>
          </a:p>
          <a:p>
            <a:pPr lvl="1"/>
            <a:r>
              <a:rPr lang="en-US" dirty="0"/>
              <a:t>Second </a:t>
            </a:r>
            <a:r>
              <a:rPr lang="en-US" dirty="0" smtClean="0"/>
              <a:t>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4514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8" name="Picture 7" descr="UR.png"/>
          <p:cNvPicPr>
            <a:picLocks noChangeAspect="1"/>
          </p:cNvPicPr>
          <p:nvPr userDrawn="1"/>
        </p:nvPicPr>
        <p:blipFill>
          <a:blip r:embed="rId2"/>
          <a:stretch>
            <a:fillRect/>
          </a:stretch>
        </p:blipFill>
        <p:spPr>
          <a:xfrm>
            <a:off x="4434995" y="0"/>
            <a:ext cx="4709006" cy="1930400"/>
          </a:xfrm>
          <a:prstGeom prst="rect">
            <a:avLst/>
          </a:prstGeom>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dirty="0"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3" name="Straight Connector 12"/>
          <p:cNvCxnSpPr/>
          <p:nvPr userDrawn="1"/>
        </p:nvCxnSpPr>
        <p:spPr>
          <a:xfrm>
            <a:off x="3915364" y="2322512"/>
            <a:ext cx="4834936" cy="1588"/>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LL-small.png"/>
          <p:cNvPicPr>
            <a:picLocks noChangeAspect="1"/>
          </p:cNvPicPr>
          <p:nvPr userDrawn="1"/>
        </p:nvPicPr>
        <p:blipFill>
          <a:blip r:embed="rId3"/>
          <a:stretch>
            <a:fillRect/>
          </a:stretch>
        </p:blipFill>
        <p:spPr>
          <a:xfrm>
            <a:off x="0" y="4832942"/>
            <a:ext cx="4129106" cy="2025057"/>
          </a:xfrm>
          <a:prstGeom prst="rect">
            <a:avLst/>
          </a:prstGeom>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732" r:id="rId3"/>
    <p:sldLayoutId id="2147483733" r:id="rId4"/>
    <p:sldLayoutId id="2147483683" r:id="rId5"/>
    <p:sldLayoutId id="2147483655" r:id="rId6"/>
    <p:sldLayoutId id="2147483685" r:id="rId7"/>
    <p:sldLayoutId id="2147483735" r:id="rId8"/>
    <p:sldLayoutId id="2147483736" r:id="rId9"/>
  </p:sldLayoutIdLst>
  <p:timing>
    <p:tnLst>
      <p:par>
        <p:cTn id="1" dur="indefinite" restart="never" nodeType="tmRoot"/>
      </p:par>
    </p:tnLst>
  </p:timing>
  <p:txStyles>
    <p:titleStyle>
      <a:lvl1pPr algn="l" defTabSz="457200" rtl="0" eaLnBrk="1" latinLnBrk="0" hangingPunct="1">
        <a:spcBef>
          <a:spcPct val="0"/>
        </a:spcBef>
        <a:buNone/>
        <a:defRPr sz="4000" b="1" kern="1200">
          <a:solidFill>
            <a:srgbClr val="25AAC3"/>
          </a:solidFill>
          <a:latin typeface="Trebuchet MS"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254061"/>
          </a:solidFill>
          <a:latin typeface="Trebuchet MS" pitchFamily="34" charset="0"/>
          <a:ea typeface="+mn-ea"/>
          <a:cs typeface="+mn-cs"/>
        </a:defRPr>
      </a:lvl1pPr>
      <a:lvl2pPr marL="742950" indent="-285750" algn="l" defTabSz="457200" rtl="0" eaLnBrk="1" latinLnBrk="0" hangingPunct="1">
        <a:spcBef>
          <a:spcPct val="20000"/>
        </a:spcBef>
        <a:buFont typeface="Arial"/>
        <a:buChar char="–"/>
        <a:defRPr sz="2800" kern="1200">
          <a:solidFill>
            <a:srgbClr val="254061"/>
          </a:solidFill>
          <a:latin typeface="Trebuchet MS" pitchFamily="34" charset="0"/>
          <a:ea typeface="+mn-ea"/>
          <a:cs typeface="+mn-cs"/>
        </a:defRPr>
      </a:lvl2pPr>
      <a:lvl3pPr marL="1143000" indent="-228600" algn="l" defTabSz="457200" rtl="0" eaLnBrk="1" latinLnBrk="0" hangingPunct="1">
        <a:spcBef>
          <a:spcPct val="20000"/>
        </a:spcBef>
        <a:buFont typeface="Arial"/>
        <a:buChar char="•"/>
        <a:defRPr sz="2400" kern="1200">
          <a:solidFill>
            <a:srgbClr val="254061"/>
          </a:solidFill>
          <a:latin typeface="Trebuchet MS" pitchFamily="34" charset="0"/>
          <a:ea typeface="+mn-ea"/>
          <a:cs typeface="+mn-cs"/>
        </a:defRPr>
      </a:lvl3pPr>
      <a:lvl4pPr marL="1600200" indent="-228600" algn="l" defTabSz="457200" rtl="0" eaLnBrk="1" latinLnBrk="0" hangingPunct="1">
        <a:spcBef>
          <a:spcPct val="20000"/>
        </a:spcBef>
        <a:buFont typeface="Arial"/>
        <a:buChar char="–"/>
        <a:defRPr sz="2000" kern="1200">
          <a:solidFill>
            <a:srgbClr val="254061"/>
          </a:solidFill>
          <a:latin typeface="Trebuchet MS" pitchFamily="34" charset="0"/>
          <a:ea typeface="+mn-ea"/>
          <a:cs typeface="+mn-cs"/>
        </a:defRPr>
      </a:lvl4pPr>
      <a:lvl5pPr marL="2057400" indent="-228600" algn="l" defTabSz="457200" rtl="0" eaLnBrk="1" latinLnBrk="0" hangingPunct="1">
        <a:spcBef>
          <a:spcPct val="20000"/>
        </a:spcBef>
        <a:buFont typeface="Arial"/>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dol.gov/compliance/guide/osha.ht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a:stretch>
            <a:fillRect/>
          </a:stretch>
        </p:blipFill>
        <p:spPr>
          <a:xfrm>
            <a:off x="0" y="4832942"/>
            <a:ext cx="4129106" cy="2025057"/>
          </a:xfrm>
          <a:prstGeom prst="rect">
            <a:avLst/>
          </a:prstGeom>
        </p:spPr>
      </p:pic>
      <p:pic>
        <p:nvPicPr>
          <p:cNvPr id="5" name="Picture 4" descr="UR.png"/>
          <p:cNvPicPr>
            <a:picLocks noChangeAspect="1"/>
          </p:cNvPicPr>
          <p:nvPr/>
        </p:nvPicPr>
        <p:blipFill>
          <a:blip r:embed="rId4"/>
          <a:stretch>
            <a:fillRect/>
          </a:stretch>
        </p:blipFill>
        <p:spPr>
          <a:xfrm>
            <a:off x="4434995" y="0"/>
            <a:ext cx="4709006" cy="1930400"/>
          </a:xfrm>
          <a:prstGeom prst="rect">
            <a:avLst/>
          </a:prstGeom>
        </p:spPr>
      </p:pic>
      <p:grpSp>
        <p:nvGrpSpPr>
          <p:cNvPr id="2" name="Group 14"/>
          <p:cNvGrpSpPr/>
          <p:nvPr/>
        </p:nvGrpSpPr>
        <p:grpSpPr>
          <a:xfrm>
            <a:off x="370703" y="2081212"/>
            <a:ext cx="8544697" cy="2606676"/>
            <a:chOff x="1384300" y="2081212"/>
            <a:chExt cx="7531100" cy="2606676"/>
          </a:xfrm>
        </p:grpSpPr>
        <p:sp>
          <p:nvSpPr>
            <p:cNvPr id="6" name="Title 1"/>
            <p:cNvSpPr txBox="1">
              <a:spLocks/>
            </p:cNvSpPr>
            <p:nvPr/>
          </p:nvSpPr>
          <p:spPr>
            <a:xfrm>
              <a:off x="1384300" y="2171700"/>
              <a:ext cx="7531100" cy="25146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lvl="0">
                <a:spcBef>
                  <a:spcPct val="0"/>
                </a:spcBef>
                <a:defRPr/>
              </a:pPr>
              <a:r>
                <a:rPr lang="en-US" sz="2800" dirty="0" smtClean="0">
                  <a:solidFill>
                    <a:srgbClr val="093678"/>
                  </a:solidFill>
                </a:rPr>
                <a:t>Low Pressure Spray Polyurethane Foam </a:t>
              </a:r>
              <a:br>
                <a:rPr lang="en-US" sz="2800" dirty="0" smtClean="0">
                  <a:solidFill>
                    <a:srgbClr val="093678"/>
                  </a:solidFill>
                </a:rPr>
              </a:br>
              <a:r>
                <a:rPr lang="en-US" sz="2800" dirty="0" smtClean="0">
                  <a:solidFill>
                    <a:srgbClr val="093678"/>
                  </a:solidFill>
                </a:rPr>
                <a:t/>
              </a:r>
              <a:br>
                <a:rPr lang="en-US" sz="2800" dirty="0" smtClean="0">
                  <a:solidFill>
                    <a:srgbClr val="093678"/>
                  </a:solidFill>
                </a:rPr>
              </a:br>
              <a:r>
                <a:rPr lang="en-US" sz="2800" dirty="0" smtClean="0">
                  <a:solidFill>
                    <a:srgbClr val="093678"/>
                  </a:solidFill>
                </a:rPr>
                <a:t>Chemical Health and Safety Training</a:t>
              </a:r>
              <a:endParaRPr kumimoji="0" lang="en-US" sz="2800" b="1" i="0" u="none" strike="noStrike" kern="700" cap="all" spc="-50" normalizeH="0" baseline="0" noProof="0" dirty="0">
                <a:ln>
                  <a:noFill/>
                </a:ln>
                <a:solidFill>
                  <a:srgbClr val="093678"/>
                </a:solidFill>
                <a:effectLst/>
                <a:uLnTx/>
                <a:uFillTx/>
                <a:ea typeface="+mj-ea"/>
              </a:endParaRPr>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a:srcRect/>
          <a:stretch>
            <a:fillRect/>
          </a:stretch>
        </p:blipFill>
        <p:spPr bwMode="auto">
          <a:xfrm>
            <a:off x="6912386" y="2483708"/>
            <a:ext cx="1837956" cy="186014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7975600" cy="1143000"/>
          </a:xfrm>
        </p:spPr>
        <p:txBody>
          <a:bodyPr>
            <a:normAutofit/>
          </a:bodyPr>
          <a:lstStyle/>
          <a:p>
            <a:r>
              <a:rPr lang="en-US" sz="3100" dirty="0" smtClean="0">
                <a:solidFill>
                  <a:srgbClr val="093678"/>
                </a:solidFill>
              </a:rPr>
              <a:t>The American Chemistry Council </a:t>
            </a:r>
            <a:endParaRPr lang="en-US" sz="2800" dirty="0">
              <a:solidFill>
                <a:srgbClr val="093678"/>
              </a:solidFill>
            </a:endParaRPr>
          </a:p>
        </p:txBody>
      </p:sp>
      <p:sp>
        <p:nvSpPr>
          <p:cNvPr id="3" name="Content Placeholder 2"/>
          <p:cNvSpPr>
            <a:spLocks noGrp="1"/>
          </p:cNvSpPr>
          <p:nvPr>
            <p:ph idx="1"/>
          </p:nvPr>
        </p:nvSpPr>
        <p:spPr>
          <a:xfrm>
            <a:off x="323850" y="1485900"/>
            <a:ext cx="8462962" cy="4981832"/>
          </a:xfrm>
        </p:spPr>
        <p:txBody>
          <a:bodyPr>
            <a:normAutofit/>
          </a:bodyPr>
          <a:lstStyle/>
          <a:p>
            <a:r>
              <a:rPr lang="en-US" dirty="0" smtClean="0">
                <a:latin typeface="Trebuchet MS" pitchFamily="34" charset="0"/>
              </a:rPr>
              <a:t>This Low Pressure Spray Polyurethane Foam Chemical Health and Safety Training program was prepared under the Research Foundation for Health and Environmental Effects (RFHEE) by the Center for the Polyurethanes Industry (CPI) of the American Chemistry Council (ACC). </a:t>
            </a:r>
          </a:p>
          <a:p>
            <a:r>
              <a:rPr lang="en-US" dirty="0"/>
              <a:t>A non-profit organization, RFHEE supports joint research projects sponsored by industry, public agencies, academia and other foundations. Working with these groups, RFHEE furnishes crucial funding for pertinent, peer-reviewed scientific research and provides an important information resource for public policy makers</a:t>
            </a:r>
            <a:r>
              <a:rPr lang="en-US" dirty="0" smtClean="0"/>
              <a:t>.</a:t>
            </a:r>
          </a:p>
          <a:p>
            <a:r>
              <a:rPr lang="en-US" dirty="0" smtClean="0"/>
              <a:t>The Center for the Polyurethanes </a:t>
            </a:r>
            <a:r>
              <a:rPr lang="en-US" dirty="0"/>
              <a:t>Industry (CPI), serves as the voice of the polyurethane industry in North America, promotes the sustainable growth of the polyurethane industry in North America, and coordinates with the polyurethane trade associations across the globe. CPI membership includes raw material producers, systems suppliers, processing machinery and equipment manufacturers, as well as users of polyurethane materials who manufacture products made of or from polyurethanes. </a:t>
            </a:r>
            <a:r>
              <a:rPr lang="en-US" dirty="0" smtClean="0"/>
              <a:t> </a:t>
            </a:r>
          </a:p>
          <a:p>
            <a:endParaRPr lang="en-US" dirty="0" smtClean="0">
              <a:latin typeface="Trebuchet MS" pitchFamily="34" charset="0"/>
              <a:ea typeface="Trebuchet MS" pitchFamily="34" charset="0"/>
              <a:cs typeface="Trebuchet MS" pitchFamily="34" charset="0"/>
            </a:endParaRPr>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8686800" cy="1143000"/>
          </a:xfrm>
        </p:spPr>
        <p:txBody>
          <a:bodyPr>
            <a:normAutofit/>
          </a:bodyPr>
          <a:lstStyle/>
          <a:p>
            <a:r>
              <a:rPr lang="en-US" sz="2600" dirty="0" smtClean="0">
                <a:solidFill>
                  <a:srgbClr val="093678"/>
                </a:solidFill>
              </a:rPr>
              <a:t>Grant Provided by the Occupational Safety and Health Administration (OSHA), U.S. Department of Labor (DOL)</a:t>
            </a:r>
            <a:endParaRPr lang="en-US" sz="2600" dirty="0">
              <a:solidFill>
                <a:srgbClr val="093678"/>
              </a:solidFill>
            </a:endParaRPr>
          </a:p>
        </p:txBody>
      </p:sp>
      <p:sp>
        <p:nvSpPr>
          <p:cNvPr id="3" name="Content Placeholder 2"/>
          <p:cNvSpPr>
            <a:spLocks noGrp="1"/>
          </p:cNvSpPr>
          <p:nvPr>
            <p:ph idx="1"/>
          </p:nvPr>
        </p:nvSpPr>
        <p:spPr>
          <a:xfrm>
            <a:off x="457200" y="1676401"/>
            <a:ext cx="7975600" cy="4343400"/>
          </a:xfrm>
        </p:spPr>
        <p:txBody>
          <a:bodyPr/>
          <a:lstStyle/>
          <a:p>
            <a:endParaRPr lang="en-US" dirty="0" smtClean="0">
              <a:latin typeface="Trebuchet MS" pitchFamily="34" charset="0"/>
              <a:ea typeface="Trebuchet MS" pitchFamily="34" charset="0"/>
              <a:cs typeface="Trebuchet MS" pitchFamily="34" charset="0"/>
            </a:endParaRPr>
          </a:p>
          <a:p>
            <a:r>
              <a:rPr lang="en-US" dirty="0" smtClean="0">
                <a:solidFill>
                  <a:srgbClr val="093678"/>
                </a:solidFill>
                <a:latin typeface="Trebuchet MS" pitchFamily="34" charset="0"/>
                <a:ea typeface="Trebuchet MS" pitchFamily="34" charset="0"/>
                <a:cs typeface="Trebuchet MS" pitchFamily="34" charset="0"/>
              </a:rPr>
              <a:t>This material produced under grant SH-22308-SH1 from the Occupational Safety and Health Administration (OSHA), U.S. Department of Labor. </a:t>
            </a:r>
          </a:p>
          <a:p>
            <a:r>
              <a:rPr lang="en-US" dirty="0" smtClean="0">
                <a:solidFill>
                  <a:srgbClr val="093678"/>
                </a:solidFill>
                <a:latin typeface="Trebuchet MS" pitchFamily="34" charset="0"/>
                <a:ea typeface="Trebuchet MS" pitchFamily="34" charset="0"/>
                <a:cs typeface="Trebuchet MS" pitchFamily="34" charset="0"/>
              </a:rPr>
              <a:t>It does not necessarily reflect the views or policies of the U.S. Department of Labor, nor does mention of trade names, commercial products, or organizations imply endorsement by the U.S. Government.</a:t>
            </a:r>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93678"/>
                </a:solidFill>
              </a:rPr>
              <a:t>Disclaimer Information</a:t>
            </a:r>
            <a:endParaRPr lang="en-US" sz="3200" dirty="0">
              <a:solidFill>
                <a:srgbClr val="093678"/>
              </a:solidFill>
            </a:endParaRPr>
          </a:p>
        </p:txBody>
      </p:sp>
      <p:sp>
        <p:nvSpPr>
          <p:cNvPr id="3" name="Content Placeholder 2"/>
          <p:cNvSpPr>
            <a:spLocks noGrp="1"/>
          </p:cNvSpPr>
          <p:nvPr>
            <p:ph idx="1"/>
          </p:nvPr>
        </p:nvSpPr>
        <p:spPr/>
        <p:txBody>
          <a:bodyPr/>
          <a:lstStyle/>
          <a:p>
            <a:pPr>
              <a:defRPr/>
            </a:pPr>
            <a:r>
              <a:rPr lang="en-US" dirty="0" smtClean="0">
                <a:solidFill>
                  <a:srgbClr val="093678"/>
                </a:solidFill>
              </a:rPr>
              <a:t>  </a:t>
            </a:r>
          </a:p>
          <a:p>
            <a:pPr>
              <a:defRPr/>
            </a:pPr>
            <a:endParaRPr lang="en-US" sz="1600" dirty="0" smtClean="0"/>
          </a:p>
          <a:p>
            <a:endParaRPr lang="en-US" dirty="0"/>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57200" y="1676401"/>
            <a:ext cx="8229600" cy="4185761"/>
          </a:xfrm>
          <a:prstGeom prst="rect">
            <a:avLst/>
          </a:prstGeom>
        </p:spPr>
        <p:txBody>
          <a:bodyPr wrap="square">
            <a:spAutoFit/>
          </a:bodyPr>
          <a:lstStyle/>
          <a:p>
            <a:pPr>
              <a:defRPr/>
            </a:pPr>
            <a:r>
              <a:rPr lang="en-US" sz="1200" b="1" dirty="0" smtClean="0">
                <a:solidFill>
                  <a:srgbClr val="093678"/>
                </a:solidFill>
                <a:latin typeface="Trebuchet MS" pitchFamily="34" charset="0"/>
              </a:rPr>
              <a:t>This training was prepared by the American Chemistry Council’s Center for the Polyurethanes Industry.  It is intended to provide general information to professional persons who may be involved in installing low-pressure spray polyurethane foam. It is not intended to serve as a substitute for in-depth training or specific requirements, nor is it designed or intended to define or create legal rights or obligations. It is not intended to be a “how-to” manual, nor is it a prescriptive guide. All persons involved in projects including low-pressure spray polyurethane foam have an independent obligation to ascertain that their actions are in compliance with current federal, state and local laws and regulations and should consult with legal counsel concerning such matters. </a:t>
            </a:r>
          </a:p>
          <a:p>
            <a:pPr>
              <a:defRPr/>
            </a:pPr>
            <a:endParaRPr lang="en-US" sz="1200" b="1" dirty="0" smtClean="0">
              <a:solidFill>
                <a:srgbClr val="093678"/>
              </a:solidFill>
              <a:latin typeface="Trebuchet MS" pitchFamily="34" charset="0"/>
            </a:endParaRPr>
          </a:p>
          <a:p>
            <a:pPr>
              <a:defRPr/>
            </a:pPr>
            <a:r>
              <a:rPr lang="en-US" sz="1200" b="1" dirty="0" smtClean="0">
                <a:solidFill>
                  <a:srgbClr val="093678"/>
                </a:solidFill>
                <a:latin typeface="Trebuchet MS" pitchFamily="34" charset="0"/>
              </a:rPr>
              <a:t>The training is necessarily general in nature and individual companies may vary their approach with respect to particular practices based on specific factual circumstance, the practicality and effectiveness of particular actions and economic and technological feasibility. Neither the American Chemistry Council, nor the individual member companies of the Center for the Polyurethanes Industry of the American Chemistry Council, nor any of their respective directors, officers, employees, subcontractors, consultants, or other assigns, makes any warranty or representation, either express or implied, with respect to the accuracy or completeness of the information contained in this training; nor do the American Chemistry Council or any member companies assume any liability or responsibility for any use or misuse, or the results of such use or misuse, of any information, procedure, conclusion, opinion, product, or process disclosed in this training. </a:t>
            </a:r>
          </a:p>
          <a:p>
            <a:pPr>
              <a:defRPr/>
            </a:pPr>
            <a:endParaRPr lang="en-US" sz="1200" b="1" dirty="0" smtClean="0">
              <a:solidFill>
                <a:srgbClr val="093678"/>
              </a:solidFill>
              <a:latin typeface="Trebuchet MS" pitchFamily="34" charset="0"/>
            </a:endParaRPr>
          </a:p>
          <a:p>
            <a:pPr>
              <a:defRPr/>
            </a:pPr>
            <a:r>
              <a:rPr lang="en-US" sz="1200" b="1" dirty="0" smtClean="0">
                <a:solidFill>
                  <a:srgbClr val="093678"/>
                </a:solidFill>
                <a:latin typeface="Trebuchet MS" pitchFamily="34" charset="0"/>
              </a:rPr>
              <a:t>NO WARRANTIES ARE GIVEN; ALL IMPLIED WARRANTIES OF MERCHANTABILITY OR FITNESS FOR A PARTICULAR PURPOSE ARE EXPRESSLY EXCLUDED.</a:t>
            </a:r>
          </a:p>
          <a:p>
            <a:endParaRPr lang="en-US" sz="1400" b="1" dirty="0">
              <a:solidFill>
                <a:srgbClr val="24366A"/>
              </a:solidFill>
            </a:endParaRPr>
          </a:p>
        </p:txBody>
      </p:sp>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8001000" cy="1143000"/>
          </a:xfrm>
        </p:spPr>
        <p:txBody>
          <a:bodyPr/>
          <a:lstStyle/>
          <a:p>
            <a:r>
              <a:rPr lang="en-US" dirty="0" smtClean="0"/>
              <a:t>Occupational Safety and Health Act</a:t>
            </a:r>
            <a:endParaRPr lang="en-US" dirty="0"/>
          </a:p>
        </p:txBody>
      </p:sp>
      <p:sp>
        <p:nvSpPr>
          <p:cNvPr id="3" name="Content Placeholder 2"/>
          <p:cNvSpPr>
            <a:spLocks noGrp="1"/>
          </p:cNvSpPr>
          <p:nvPr>
            <p:ph idx="1"/>
          </p:nvPr>
        </p:nvSpPr>
        <p:spPr>
          <a:xfrm>
            <a:off x="457200" y="1676401"/>
            <a:ext cx="8462962" cy="4343400"/>
          </a:xfrm>
        </p:spPr>
        <p:txBody>
          <a:bodyPr/>
          <a:lstStyle/>
          <a:p>
            <a:pPr>
              <a:spcAft>
                <a:spcPct val="0"/>
              </a:spcAft>
            </a:pPr>
            <a:r>
              <a:rPr lang="en-US" dirty="0" smtClean="0">
                <a:solidFill>
                  <a:srgbClr val="093678"/>
                </a:solidFill>
                <a:latin typeface="Trebuchet MS" pitchFamily="34" charset="0"/>
                <a:ea typeface="Trebuchet MS" pitchFamily="34" charset="0"/>
                <a:cs typeface="Trebuchet MS" pitchFamily="34" charset="0"/>
              </a:rPr>
              <a:t>“The Occupational Safety and Health Act of 1970 (OSH Act) was enacted to assure safe and healthful working conditions for working men and women. </a:t>
            </a:r>
          </a:p>
          <a:p>
            <a:pPr>
              <a:spcAft>
                <a:spcPct val="0"/>
              </a:spcAft>
            </a:pPr>
            <a:r>
              <a:rPr lang="en-US" dirty="0" smtClean="0">
                <a:solidFill>
                  <a:srgbClr val="093678"/>
                </a:solidFill>
                <a:latin typeface="Trebuchet MS" pitchFamily="34" charset="0"/>
                <a:ea typeface="Trebuchet MS" pitchFamily="34" charset="0"/>
                <a:cs typeface="Trebuchet MS" pitchFamily="34" charset="0"/>
              </a:rPr>
              <a:t>The OSH Act created the Occupational Safety and Health Administration (OSHA) at the federal level and provided that states could run their own safety and health programs as long as those programs were at least as effective as the federal program.”</a:t>
            </a:r>
          </a:p>
          <a:p>
            <a:pPr>
              <a:spcAft>
                <a:spcPct val="0"/>
              </a:spcAft>
            </a:pPr>
            <a:r>
              <a:rPr lang="en-US" i="1" dirty="0" smtClean="0">
                <a:solidFill>
                  <a:srgbClr val="093678"/>
                </a:solidFill>
                <a:latin typeface="Trebuchet MS" pitchFamily="34" charset="0"/>
                <a:ea typeface="Trebuchet MS" pitchFamily="34" charset="0"/>
                <a:cs typeface="Trebuchet MS" pitchFamily="34" charset="0"/>
              </a:rPr>
              <a:t> - U.S. Department of Labor</a:t>
            </a:r>
          </a:p>
          <a:p>
            <a:pPr>
              <a:spcAft>
                <a:spcPct val="0"/>
              </a:spcAft>
            </a:pPr>
            <a:r>
              <a:rPr lang="en-US" dirty="0" smtClean="0">
                <a:solidFill>
                  <a:srgbClr val="093678"/>
                </a:solidFill>
                <a:latin typeface="Trebuchet MS" pitchFamily="34" charset="0"/>
                <a:ea typeface="Trebuchet MS" pitchFamily="34" charset="0"/>
                <a:cs typeface="Trebuchet MS" pitchFamily="34" charset="0"/>
              </a:rPr>
              <a:t>For more information about the Act, visit: </a:t>
            </a:r>
            <a:r>
              <a:rPr lang="en-US" dirty="0" smtClean="0">
                <a:latin typeface="Trebuchet MS" pitchFamily="34" charset="0"/>
                <a:ea typeface="Trebuchet MS" pitchFamily="34" charset="0"/>
                <a:cs typeface="Trebuchet MS" pitchFamily="34" charset="0"/>
                <a:hlinkClick r:id="rId3"/>
              </a:rPr>
              <a:t>www.dol.gov/compliance/guide/osha.htm </a:t>
            </a:r>
            <a:endParaRPr lang="en-US" dirty="0" smtClean="0">
              <a:latin typeface="Trebuchet MS" pitchFamily="34" charset="0"/>
              <a:ea typeface="Trebuchet MS" pitchFamily="34" charset="0"/>
              <a:cs typeface="Trebuchet MS" pitchFamily="34" charset="0"/>
            </a:endParaRPr>
          </a:p>
          <a:p>
            <a:pPr>
              <a:spcAft>
                <a:spcPct val="0"/>
              </a:spcAft>
            </a:pPr>
            <a:endParaRPr lang="en-US" i="1" dirty="0" smtClean="0">
              <a:latin typeface="Trebuchet MS" pitchFamily="34" charset="0"/>
              <a:ea typeface="Trebuchet MS" pitchFamily="34" charset="0"/>
              <a:cs typeface="Trebuchet MS" pitchFamily="34" charset="0"/>
            </a:endParaRPr>
          </a:p>
        </p:txBody>
      </p:sp>
      <p:pic>
        <p:nvPicPr>
          <p:cNvPr id="2050" name="Picture 2" descr="C:\Users\Hpalfrey\Desktop\CPI Logo.jp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93678"/>
                </a:solidFill>
              </a:rPr>
              <a:t>Copyright Information</a:t>
            </a:r>
            <a:endParaRPr lang="en-US" sz="3200" dirty="0">
              <a:solidFill>
                <a:srgbClr val="093678"/>
              </a:solidFill>
            </a:endParaRPr>
          </a:p>
        </p:txBody>
      </p:sp>
      <p:sp>
        <p:nvSpPr>
          <p:cNvPr id="3" name="Content Placeholder 2"/>
          <p:cNvSpPr>
            <a:spLocks noGrp="1"/>
          </p:cNvSpPr>
          <p:nvPr>
            <p:ph idx="1"/>
          </p:nvPr>
        </p:nvSpPr>
        <p:spPr/>
        <p:txBody>
          <a:bodyPr/>
          <a:lstStyle/>
          <a:p>
            <a:pPr>
              <a:defRPr/>
            </a:pPr>
            <a:r>
              <a:rPr lang="en-US" dirty="0" smtClean="0">
                <a:solidFill>
                  <a:srgbClr val="24366A"/>
                </a:solidFill>
              </a:rPr>
              <a:t>This work is protected by copyright.  The American Chemistry Council, which is the owner of the copyright, hereby grants a nonexclusive royalty-free license to reproduce and distribute this work, subject to the following limitations: (1) the work must be reproduced in its entirety, without alterations; (2) the work may be used only as a training aid for the American Chemistry Council’s (ACC’s) Low Pressure Spray Polyurethane Foam Chemical Health and Safety Training issued (</a:t>
            </a:r>
            <a:r>
              <a:rPr lang="en-US" dirty="0" smtClean="0">
                <a:solidFill>
                  <a:srgbClr val="FFC000"/>
                </a:solidFill>
              </a:rPr>
              <a:t>insert month/day, 2012)</a:t>
            </a:r>
            <a:r>
              <a:rPr lang="en-US" dirty="0" smtClean="0">
                <a:solidFill>
                  <a:srgbClr val="24366A"/>
                </a:solidFill>
              </a:rPr>
              <a:t>; (3) all copies of the work must bear this notice, including the copyright notice; and (4) copies of the work may not be sold.           </a:t>
            </a:r>
          </a:p>
          <a:p>
            <a:pPr>
              <a:defRPr/>
            </a:pPr>
            <a:endParaRPr lang="en-US" sz="1600" dirty="0" smtClean="0"/>
          </a:p>
          <a:p>
            <a:pPr algn="ctr">
              <a:defRPr/>
            </a:pPr>
            <a:r>
              <a:rPr lang="en-US" sz="1600" dirty="0">
                <a:solidFill>
                  <a:srgbClr val="24366A"/>
                </a:solidFill>
              </a:rPr>
              <a:t>Copyright © </a:t>
            </a:r>
            <a:r>
              <a:rPr lang="en-US" sz="1600" dirty="0" smtClean="0">
                <a:solidFill>
                  <a:srgbClr val="24366A"/>
                </a:solidFill>
              </a:rPr>
              <a:t>2012 </a:t>
            </a:r>
            <a:r>
              <a:rPr lang="en-US" sz="1600" dirty="0">
                <a:solidFill>
                  <a:srgbClr val="24366A"/>
                </a:solidFill>
              </a:rPr>
              <a:t>American Chemistry Council.</a:t>
            </a:r>
          </a:p>
          <a:p>
            <a:endParaRPr lang="en-US" dirty="0"/>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93678"/>
                </a:solidFill>
              </a:rPr>
              <a:t>Online Resource</a:t>
            </a:r>
            <a:endParaRPr lang="en-US" dirty="0">
              <a:solidFill>
                <a:srgbClr val="093678"/>
              </a:solidFill>
            </a:endParaRPr>
          </a:p>
        </p:txBody>
      </p:sp>
      <p:sp>
        <p:nvSpPr>
          <p:cNvPr id="3" name="Content Placeholder 2"/>
          <p:cNvSpPr>
            <a:spLocks noGrp="1"/>
          </p:cNvSpPr>
          <p:nvPr>
            <p:ph idx="1"/>
          </p:nvPr>
        </p:nvSpPr>
        <p:spPr/>
        <p:txBody>
          <a:bodyPr/>
          <a:lstStyle/>
          <a:p>
            <a:r>
              <a:rPr lang="en-US" dirty="0" smtClean="0">
                <a:solidFill>
                  <a:srgbClr val="093678"/>
                </a:solidFill>
                <a:latin typeface="Arial" pitchFamily="34" charset="0"/>
              </a:rPr>
              <a:t>Visit</a:t>
            </a:r>
            <a:r>
              <a:rPr lang="en-US" dirty="0" smtClean="0">
                <a:solidFill>
                  <a:schemeClr val="accent2">
                    <a:lumMod val="75000"/>
                  </a:schemeClr>
                </a:solidFill>
                <a:latin typeface="Arial" pitchFamily="34" charset="0"/>
              </a:rPr>
              <a:t>  </a:t>
            </a:r>
            <a:r>
              <a:rPr lang="en-US" dirty="0" smtClean="0">
                <a:solidFill>
                  <a:srgbClr val="C00000"/>
                </a:solidFill>
                <a:latin typeface="Arial" pitchFamily="34" charset="0"/>
              </a:rPr>
              <a:t>www.spraypolyurethane.org </a:t>
            </a:r>
            <a:r>
              <a:rPr lang="en-US" dirty="0" smtClean="0">
                <a:solidFill>
                  <a:srgbClr val="093678"/>
                </a:solidFill>
                <a:latin typeface="Arial" pitchFamily="34" charset="0"/>
              </a:rPr>
              <a:t>frequently</a:t>
            </a:r>
          </a:p>
          <a:p>
            <a:endParaRPr lang="en-US" dirty="0"/>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93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cipients xmlns="98c9955d-c5c3-4a5b-96fd-b76c909d6563" xsi:nil="true"/>
    <ReceivedTime xmlns="98c9955d-c5c3-4a5b-96fd-b76c909d6563" xsi:nil="true"/>
    <From xmlns="98c9955d-c5c3-4a5b-96fd-b76c909d656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C8AA43-8757-4C32-AFF4-28E4AD203562}">
  <ds:schemaRefs>
    <ds:schemaRef ds:uri="http://schemas.microsoft.com/office/2006/metadata/properties"/>
    <ds:schemaRef ds:uri="http://schemas.microsoft.com/office/infopath/2007/PartnerControls"/>
    <ds:schemaRef ds:uri="98c9955d-c5c3-4a5b-96fd-b76c909d6563"/>
  </ds:schemaRefs>
</ds:datastoreItem>
</file>

<file path=customXml/itemProps2.xml><?xml version="1.0" encoding="utf-8"?>
<ds:datastoreItem xmlns:ds="http://schemas.openxmlformats.org/officeDocument/2006/customXml" ds:itemID="{38A12B6E-114D-4E28-A8AC-C321782F31C3}">
  <ds:schemaRefs>
    <ds:schemaRef ds:uri="http://schemas.microsoft.com/sharepoint/v3/contenttype/forms"/>
  </ds:schemaRefs>
</ds:datastoreItem>
</file>

<file path=customXml/itemProps3.xml><?xml version="1.0" encoding="utf-8"?>
<ds:datastoreItem xmlns:ds="http://schemas.openxmlformats.org/officeDocument/2006/customXml" ds:itemID="{760ED17B-C93C-40D7-BFB9-7815A792D6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3062</TotalTime>
  <Words>398</Words>
  <Application>Microsoft Office PowerPoint</Application>
  <PresentationFormat>On-screen Show (4:3)</PresentationFormat>
  <Paragraphs>39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The American Chemistry Council </vt:lpstr>
      <vt:lpstr>Grant Provided by the Occupational Safety and Health Administration (OSHA), U.S. Department of Labor (DOL)</vt:lpstr>
      <vt:lpstr>Disclaimer Information</vt:lpstr>
      <vt:lpstr>Occupational Safety and Health Act</vt:lpstr>
      <vt:lpstr>Copyright Information</vt:lpstr>
      <vt:lpstr>Online Resource</vt:lpstr>
    </vt:vector>
  </TitlesOfParts>
  <Company>Fathom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Shelli Silverstein</dc:creator>
  <cp:lastModifiedBy>Vosburgh, Linda - OSHA</cp:lastModifiedBy>
  <cp:revision>296</cp:revision>
  <cp:lastPrinted>2011-06-02T21:16:47Z</cp:lastPrinted>
  <dcterms:created xsi:type="dcterms:W3CDTF">2011-06-02T18:23:18Z</dcterms:created>
  <dcterms:modified xsi:type="dcterms:W3CDTF">2014-02-18T16:27:11Z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0x0101005D95C998C3C55B4A96FDB76C909D6563</vt:lpwstr>
  </property>
</Properties>
</file>