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0" r:id="rId3"/>
  </p:sldMasterIdLst>
  <p:notesMasterIdLst>
    <p:notesMasterId r:id="rId87"/>
  </p:notesMasterIdLst>
  <p:handoutMasterIdLst>
    <p:handoutMasterId r:id="rId88"/>
  </p:handoutMasterIdLst>
  <p:sldIdLst>
    <p:sldId id="364" r:id="rId4"/>
    <p:sldId id="341" r:id="rId5"/>
    <p:sldId id="335" r:id="rId6"/>
    <p:sldId id="415" r:id="rId7"/>
    <p:sldId id="316" r:id="rId8"/>
    <p:sldId id="315" r:id="rId9"/>
    <p:sldId id="306" r:id="rId10"/>
    <p:sldId id="331" r:id="rId11"/>
    <p:sldId id="398" r:id="rId12"/>
    <p:sldId id="329" r:id="rId13"/>
    <p:sldId id="308" r:id="rId14"/>
    <p:sldId id="279" r:id="rId15"/>
    <p:sldId id="337" r:id="rId16"/>
    <p:sldId id="338" r:id="rId17"/>
    <p:sldId id="343" r:id="rId18"/>
    <p:sldId id="333" r:id="rId19"/>
    <p:sldId id="342" r:id="rId20"/>
    <p:sldId id="334" r:id="rId21"/>
    <p:sldId id="360" r:id="rId22"/>
    <p:sldId id="393" r:id="rId23"/>
    <p:sldId id="332" r:id="rId24"/>
    <p:sldId id="344" r:id="rId25"/>
    <p:sldId id="355" r:id="rId26"/>
    <p:sldId id="399" r:id="rId27"/>
    <p:sldId id="400" r:id="rId28"/>
    <p:sldId id="346" r:id="rId29"/>
    <p:sldId id="311" r:id="rId30"/>
    <p:sldId id="351" r:id="rId31"/>
    <p:sldId id="353" r:id="rId32"/>
    <p:sldId id="361" r:id="rId33"/>
    <p:sldId id="313" r:id="rId34"/>
    <p:sldId id="350" r:id="rId35"/>
    <p:sldId id="309" r:id="rId36"/>
    <p:sldId id="310" r:id="rId37"/>
    <p:sldId id="312" r:id="rId38"/>
    <p:sldId id="366" r:id="rId39"/>
    <p:sldId id="359" r:id="rId40"/>
    <p:sldId id="321" r:id="rId41"/>
    <p:sldId id="367" r:id="rId42"/>
    <p:sldId id="368" r:id="rId43"/>
    <p:sldId id="349" r:id="rId44"/>
    <p:sldId id="369" r:id="rId45"/>
    <p:sldId id="370" r:id="rId46"/>
    <p:sldId id="371" r:id="rId47"/>
    <p:sldId id="358" r:id="rId48"/>
    <p:sldId id="379" r:id="rId49"/>
    <p:sldId id="384" r:id="rId50"/>
    <p:sldId id="385" r:id="rId51"/>
    <p:sldId id="380" r:id="rId52"/>
    <p:sldId id="381" r:id="rId53"/>
    <p:sldId id="382" r:id="rId54"/>
    <p:sldId id="383" r:id="rId55"/>
    <p:sldId id="413" r:id="rId56"/>
    <p:sldId id="414" r:id="rId57"/>
    <p:sldId id="330" r:id="rId58"/>
    <p:sldId id="339" r:id="rId59"/>
    <p:sldId id="356" r:id="rId60"/>
    <p:sldId id="389" r:id="rId61"/>
    <p:sldId id="390" r:id="rId62"/>
    <p:sldId id="391" r:id="rId63"/>
    <p:sldId id="392" r:id="rId64"/>
    <p:sldId id="374" r:id="rId65"/>
    <p:sldId id="387" r:id="rId66"/>
    <p:sldId id="357" r:id="rId67"/>
    <p:sldId id="388" r:id="rId68"/>
    <p:sldId id="377" r:id="rId69"/>
    <p:sldId id="363" r:id="rId70"/>
    <p:sldId id="362" r:id="rId71"/>
    <p:sldId id="386" r:id="rId72"/>
    <p:sldId id="406" r:id="rId73"/>
    <p:sldId id="410" r:id="rId74"/>
    <p:sldId id="375" r:id="rId75"/>
    <p:sldId id="407" r:id="rId76"/>
    <p:sldId id="408" r:id="rId77"/>
    <p:sldId id="409" r:id="rId78"/>
    <p:sldId id="365" r:id="rId79"/>
    <p:sldId id="401" r:id="rId80"/>
    <p:sldId id="402" r:id="rId81"/>
    <p:sldId id="403" r:id="rId82"/>
    <p:sldId id="411" r:id="rId83"/>
    <p:sldId id="405" r:id="rId84"/>
    <p:sldId id="376" r:id="rId85"/>
    <p:sldId id="396" r:id="rId8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87744" autoAdjust="0"/>
  </p:normalViewPr>
  <p:slideViewPr>
    <p:cSldViewPr>
      <p:cViewPr varScale="1">
        <p:scale>
          <a:sx n="77" d="100"/>
          <a:sy n="77" d="100"/>
        </p:scale>
        <p:origin x="-1212" y="-96"/>
      </p:cViewPr>
      <p:guideLst>
        <p:guide orient="horz" pos="2160"/>
        <p:guide pos="2880"/>
      </p:guideLst>
    </p:cSldViewPr>
  </p:slideViewPr>
  <p:notesTextViewPr>
    <p:cViewPr>
      <p:scale>
        <a:sx n="1" d="1"/>
        <a:sy n="1" d="1"/>
      </p:scale>
      <p:origin x="0" y="0"/>
    </p:cViewPr>
  </p:notesTextViewPr>
  <p:sorterViewPr>
    <p:cViewPr>
      <p:scale>
        <a:sx n="118" d="100"/>
        <a:sy n="118" d="100"/>
      </p:scale>
      <p:origin x="0" y="30768"/>
    </p:cViewPr>
  </p:sorterViewPr>
  <p:notesViewPr>
    <p:cSldViewPr>
      <p:cViewPr varScale="1">
        <p:scale>
          <a:sx n="56" d="100"/>
          <a:sy n="56" d="100"/>
        </p:scale>
        <p:origin x="-126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65DBA6-035D-4105-88BA-5A445B7B96A7}" type="datetimeFigureOut">
              <a:rPr lang="en-US" smtClean="0"/>
              <a:pPr/>
              <a:t>2/18/2014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7AD656-6B65-448F-A549-28E5FBC38B50}" type="slidenum">
              <a:rPr lang="en-US" smtClean="0"/>
              <a:pPr/>
              <a:t>‹#›</a:t>
            </a:fld>
            <a:endParaRPr lang="en-US" dirty="0"/>
          </a:p>
        </p:txBody>
      </p:sp>
    </p:spTree>
    <p:extLst>
      <p:ext uri="{BB962C8B-B14F-4D97-AF65-F5344CB8AC3E}">
        <p14:creationId xmlns:p14="http://schemas.microsoft.com/office/powerpoint/2010/main" val="226687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958845B6-5472-4573-8825-2AA62676EBE8}"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6ED758E-030F-4C7B-83C1-73082B88B0A5}" type="slidenum">
              <a:rPr lang="en-US"/>
              <a:pPr>
                <a:defRPr/>
              </a:pPr>
              <a:t>‹#›</a:t>
            </a:fld>
            <a:endParaRPr lang="en-US" dirty="0"/>
          </a:p>
        </p:txBody>
      </p:sp>
    </p:spTree>
    <p:extLst>
      <p:ext uri="{BB962C8B-B14F-4D97-AF65-F5344CB8AC3E}">
        <p14:creationId xmlns:p14="http://schemas.microsoft.com/office/powerpoint/2010/main" val="33965803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1</a:t>
            </a:fld>
            <a:endParaRPr lang="en-US" dirty="0"/>
          </a:p>
        </p:txBody>
      </p:sp>
    </p:spTree>
    <p:extLst>
      <p:ext uri="{BB962C8B-B14F-4D97-AF65-F5344CB8AC3E}">
        <p14:creationId xmlns:p14="http://schemas.microsoft.com/office/powerpoint/2010/main" val="99626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28</a:t>
            </a:fld>
            <a:endParaRPr lang="en-US" dirty="0"/>
          </a:p>
        </p:txBody>
      </p:sp>
    </p:spTree>
    <p:extLst>
      <p:ext uri="{BB962C8B-B14F-4D97-AF65-F5344CB8AC3E}">
        <p14:creationId xmlns:p14="http://schemas.microsoft.com/office/powerpoint/2010/main" val="22616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30</a:t>
            </a:fld>
            <a:endParaRPr lang="en-US" dirty="0"/>
          </a:p>
        </p:txBody>
      </p:sp>
    </p:spTree>
    <p:extLst>
      <p:ext uri="{BB962C8B-B14F-4D97-AF65-F5344CB8AC3E}">
        <p14:creationId xmlns:p14="http://schemas.microsoft.com/office/powerpoint/2010/main" val="349576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32</a:t>
            </a:fld>
            <a:endParaRPr lang="en-US" dirty="0"/>
          </a:p>
        </p:txBody>
      </p:sp>
    </p:spTree>
    <p:extLst>
      <p:ext uri="{BB962C8B-B14F-4D97-AF65-F5344CB8AC3E}">
        <p14:creationId xmlns:p14="http://schemas.microsoft.com/office/powerpoint/2010/main" val="187382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41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Corrected isles to aisles.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63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68</a:t>
            </a:fld>
            <a:endParaRPr lang="en-US" dirty="0"/>
          </a:p>
        </p:txBody>
      </p:sp>
    </p:spTree>
    <p:extLst>
      <p:ext uri="{BB962C8B-B14F-4D97-AF65-F5344CB8AC3E}">
        <p14:creationId xmlns:p14="http://schemas.microsoft.com/office/powerpoint/2010/main" val="358664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cheesy picture. </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80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81</a:t>
            </a:fld>
            <a:endParaRPr lang="en-US" dirty="0"/>
          </a:p>
        </p:txBody>
      </p:sp>
    </p:spTree>
    <p:extLst>
      <p:ext uri="{BB962C8B-B14F-4D97-AF65-F5344CB8AC3E}">
        <p14:creationId xmlns:p14="http://schemas.microsoft.com/office/powerpoint/2010/main" val="878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 Emergency Exits/Procedures</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Icebreaker- Get to</a:t>
            </a:r>
            <a:r>
              <a:rPr lang="en-US" baseline="0" dirty="0" smtClean="0"/>
              <a:t> know the audience activity</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Removed the in front of Telamon Corporation</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Corrected per to pre-</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17</a:t>
            </a:fld>
            <a:endParaRPr lang="en-US" dirty="0"/>
          </a:p>
        </p:txBody>
      </p:sp>
    </p:spTree>
    <p:extLst>
      <p:ext uri="{BB962C8B-B14F-4D97-AF65-F5344CB8AC3E}">
        <p14:creationId xmlns:p14="http://schemas.microsoft.com/office/powerpoint/2010/main" val="106210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21</a:t>
            </a:fld>
            <a:endParaRPr lang="en-US" dirty="0"/>
          </a:p>
        </p:txBody>
      </p:sp>
    </p:spTree>
    <p:extLst>
      <p:ext uri="{BB962C8B-B14F-4D97-AF65-F5344CB8AC3E}">
        <p14:creationId xmlns:p14="http://schemas.microsoft.com/office/powerpoint/2010/main" val="186186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Convert to Turning Technologies as soon as we can.</a:t>
            </a:r>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ED758E-030F-4C7B-83C1-73082B88B0A5}" type="slidenum">
              <a:rPr lang="en-US" smtClean="0"/>
              <a:pPr>
                <a:defRPr/>
              </a:pPr>
              <a:t>26</a:t>
            </a:fld>
            <a:endParaRPr lang="en-US" dirty="0"/>
          </a:p>
        </p:txBody>
      </p:sp>
    </p:spTree>
    <p:extLst>
      <p:ext uri="{BB962C8B-B14F-4D97-AF65-F5344CB8AC3E}">
        <p14:creationId xmlns:p14="http://schemas.microsoft.com/office/powerpoint/2010/main" val="1861866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59E2E3-FF2D-41D0-BB64-FF4302F13340}"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66D4F0-C947-49F2-81E1-9A73EF170D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DC3EE2-0A2F-4654-8A79-4D0076447981}"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12CAFD-299B-4BB3-B1C2-B940D5B27B9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AF174A-8049-479F-9313-44C833976353}"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0FAE1B-B0B1-48F6-8160-A1FF2F25B9B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7"/>
          <p:cNvSpPr/>
          <p:nvPr userDrawn="1"/>
        </p:nvSpPr>
        <p:spPr>
          <a:xfrm>
            <a:off x="7467600" y="0"/>
            <a:ext cx="16764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8"/>
          <p:cNvSpPr/>
          <p:nvPr userDrawn="1"/>
        </p:nvSpPr>
        <p:spPr>
          <a:xfrm>
            <a:off x="0" y="5410200"/>
            <a:ext cx="731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9"/>
          <p:cNvSpPr/>
          <p:nvPr userDrawn="1"/>
        </p:nvSpPr>
        <p:spPr>
          <a:xfrm>
            <a:off x="7467600" y="5410200"/>
            <a:ext cx="1676400" cy="14478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2" descr="poultry processing"/>
          <p:cNvPicPr>
            <a:picLocks noChangeAspect="1" noChangeArrowheads="1"/>
          </p:cNvPicPr>
          <p:nvPr userDrawn="1"/>
        </p:nvPicPr>
        <p:blipFill>
          <a:blip r:embed="rId2" cstate="email">
            <a:grayscl/>
            <a:extLst>
              <a:ext uri="{28A0092B-C50C-407E-A947-70E740481C1C}">
                <a14:useLocalDpi xmlns:a14="http://schemas.microsoft.com/office/drawing/2010/main"/>
              </a:ext>
            </a:extLst>
          </a:blip>
          <a:srcRect/>
          <a:stretch>
            <a:fillRect/>
          </a:stretch>
        </p:blipFill>
        <p:spPr bwMode="auto">
          <a:xfrm>
            <a:off x="0" y="0"/>
            <a:ext cx="7315200" cy="5257800"/>
          </a:xfrm>
          <a:prstGeom prst="rect">
            <a:avLst/>
          </a:prstGeom>
          <a:noFill/>
          <a:ln w="9525">
            <a:noFill/>
            <a:miter lim="800000"/>
            <a:headEnd/>
            <a:tailEnd/>
          </a:ln>
        </p:spPr>
      </p:pic>
      <p:sp>
        <p:nvSpPr>
          <p:cNvPr id="3" name="Subtitle 2"/>
          <p:cNvSpPr>
            <a:spLocks noGrp="1"/>
          </p:cNvSpPr>
          <p:nvPr>
            <p:ph type="subTitle" idx="1"/>
          </p:nvPr>
        </p:nvSpPr>
        <p:spPr>
          <a:xfrm rot="16200000">
            <a:off x="5394960" y="1828800"/>
            <a:ext cx="5257800" cy="1600200"/>
          </a:xfrm>
        </p:spPr>
        <p:txBody>
          <a:bodyPr>
            <a:noAutofit/>
          </a:bodyPr>
          <a:lstStyle>
            <a:lvl1pPr marL="0" indent="0" algn="ctr">
              <a:buNone/>
              <a:defRPr sz="4800" b="1" spc="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itle 13"/>
          <p:cNvSpPr>
            <a:spLocks noGrp="1"/>
          </p:cNvSpPr>
          <p:nvPr>
            <p:ph type="title"/>
          </p:nvPr>
        </p:nvSpPr>
        <p:spPr>
          <a:xfrm>
            <a:off x="0" y="5181600"/>
            <a:ext cx="7315200" cy="914400"/>
          </a:xfrm>
        </p:spPr>
        <p:txBody>
          <a:bodyPr anchor="t"/>
          <a:lstStyle>
            <a:lvl1pPr>
              <a:defRPr b="1" spc="600"/>
            </a:lvl1pPr>
          </a:lstStyle>
          <a:p>
            <a:r>
              <a:rPr lang="en-US" dirty="0" smtClean="0"/>
              <a:t>Click to edit Master title style</a:t>
            </a:r>
            <a:endParaRPr lang="en-US" dirty="0"/>
          </a:p>
        </p:txBody>
      </p:sp>
      <p:sp>
        <p:nvSpPr>
          <p:cNvPr id="8" name="Date Placeholder 10"/>
          <p:cNvSpPr>
            <a:spLocks noGrp="1"/>
          </p:cNvSpPr>
          <p:nvPr>
            <p:ph type="dt" sz="half" idx="10"/>
          </p:nvPr>
        </p:nvSpPr>
        <p:spPr/>
        <p:txBody>
          <a:bodyPr/>
          <a:lstStyle>
            <a:lvl1pPr>
              <a:defRPr/>
            </a:lvl1pPr>
          </a:lstStyle>
          <a:p>
            <a:pPr>
              <a:defRPr/>
            </a:pPr>
            <a:fld id="{D5922BEC-8E94-4E5A-BE14-D6655C8F1565}" type="datetime1">
              <a:rPr lang="en-US" smtClean="0"/>
              <a:t>2/18/2014</a:t>
            </a:fld>
            <a:endParaRPr lang="en-US" dirty="0"/>
          </a:p>
        </p:txBody>
      </p:sp>
      <p:sp>
        <p:nvSpPr>
          <p:cNvPr id="9" name="Slide Number Placeholder 11"/>
          <p:cNvSpPr>
            <a:spLocks noGrp="1"/>
          </p:cNvSpPr>
          <p:nvPr>
            <p:ph type="sldNum" sz="quarter" idx="11"/>
          </p:nvPr>
        </p:nvSpPr>
        <p:spPr/>
        <p:txBody>
          <a:bodyPr/>
          <a:lstStyle>
            <a:lvl1pPr>
              <a:defRPr/>
            </a:lvl1pPr>
          </a:lstStyle>
          <a:p>
            <a:pPr>
              <a:defRPr/>
            </a:pPr>
            <a:fld id="{16B9A93A-4DA9-4D04-8533-188B165403B5}" type="slidenum">
              <a:rPr lang="en-US"/>
              <a:pPr>
                <a:defRPr/>
              </a:pPr>
              <a:t>‹#›</a:t>
            </a:fld>
            <a:endParaRPr lang="en-US" dirty="0"/>
          </a:p>
        </p:txBody>
      </p:sp>
      <p:sp>
        <p:nvSpPr>
          <p:cNvPr id="10" name="Footer Placeholder 12"/>
          <p:cNvSpPr>
            <a:spLocks noGrp="1"/>
          </p:cNvSpPr>
          <p:nvPr>
            <p:ph type="ftr" sz="quarter" idx="12"/>
          </p:nvPr>
        </p:nvSpPr>
        <p:spPr/>
        <p:txBody>
          <a:bodyPr/>
          <a:lstStyle>
            <a:lvl1pPr>
              <a:defRPr/>
            </a:lvl1pPr>
          </a:lstStyle>
          <a:p>
            <a:pPr>
              <a:defRPr/>
            </a:pP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152400" y="1600200"/>
            <a:ext cx="7162800" cy="5257800"/>
          </a:xfrm>
          <a:prstGeom prst="rect">
            <a:avLst/>
          </a:prstGeom>
        </p:spPr>
        <p:style>
          <a:lnRef idx="1">
            <a:schemeClr val="accent6"/>
          </a:lnRef>
          <a:fillRef idx="3">
            <a:schemeClr val="accent6"/>
          </a:fillRef>
          <a:effectRef idx="2">
            <a:schemeClr val="accent6"/>
          </a:effectRef>
          <a:fontRef idx="minor">
            <a:schemeClr val="lt1"/>
          </a:fontRef>
        </p:style>
        <p:txBody>
          <a:bodyPr anchor="ctr"/>
          <a:lstStyle/>
          <a:p>
            <a:pPr algn="just" fontAlgn="auto">
              <a:spcBef>
                <a:spcPts val="0"/>
              </a:spcBef>
              <a:spcAft>
                <a:spcPts val="0"/>
              </a:spcAft>
              <a:defRPr/>
            </a:pPr>
            <a:endParaRPr lang="en-US" sz="4000" dirty="0">
              <a:solidFill>
                <a:prstClr val="white"/>
              </a:solidFill>
            </a:endParaRPr>
          </a:p>
        </p:txBody>
      </p:sp>
      <p:sp>
        <p:nvSpPr>
          <p:cNvPr id="5" name="Rectangle 8"/>
          <p:cNvSpPr/>
          <p:nvPr userDrawn="1"/>
        </p:nvSpPr>
        <p:spPr>
          <a:xfrm>
            <a:off x="0" y="0"/>
            <a:ext cx="73152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6"/>
          <p:cNvSpPr/>
          <p:nvPr userDrawn="1"/>
        </p:nvSpPr>
        <p:spPr>
          <a:xfrm>
            <a:off x="7467600" y="1600200"/>
            <a:ext cx="16764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7" name="Picture 11" descr="poultry processing"/>
          <p:cNvPicPr>
            <a:picLocks noChangeAspect="1" noChangeArrowheads="1"/>
          </p:cNvPicPr>
          <p:nvPr userDrawn="1"/>
        </p:nvPicPr>
        <p:blipFill>
          <a:blip r:embed="rId2" cstate="email">
            <a:grayscl/>
            <a:extLst>
              <a:ext uri="{28A0092B-C50C-407E-A947-70E740481C1C}">
                <a14:useLocalDpi xmlns:a14="http://schemas.microsoft.com/office/drawing/2010/main"/>
              </a:ext>
            </a:extLst>
          </a:blip>
          <a:srcRect/>
          <a:stretch>
            <a:fillRect/>
          </a:stretch>
        </p:blipFill>
        <p:spPr bwMode="auto">
          <a:xfrm>
            <a:off x="7467600" y="0"/>
            <a:ext cx="1676400" cy="1447800"/>
          </a:xfrm>
          <a:prstGeom prst="rect">
            <a:avLst/>
          </a:prstGeom>
          <a:noFill/>
          <a:ln w="9525">
            <a:noFill/>
            <a:miter lim="800000"/>
            <a:headEnd/>
            <a:tailEnd/>
          </a:ln>
        </p:spPr>
      </p:pic>
      <p:sp>
        <p:nvSpPr>
          <p:cNvPr id="3" name="Content Placeholder 2"/>
          <p:cNvSpPr>
            <a:spLocks noGrp="1"/>
          </p:cNvSpPr>
          <p:nvPr>
            <p:ph idx="1"/>
          </p:nvPr>
        </p:nvSpPr>
        <p:spPr>
          <a:xfrm>
            <a:off x="152400" y="1600200"/>
            <a:ext cx="7162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52400"/>
            <a:ext cx="6400800" cy="1143000"/>
          </a:xfrm>
        </p:spPr>
        <p:txBody>
          <a:bodyPr>
            <a:noAutofit/>
          </a:bodyPr>
          <a:lstStyle>
            <a:lvl1pPr>
              <a:defRPr sz="4800"/>
            </a:lvl1pPr>
          </a:lstStyle>
          <a:p>
            <a:r>
              <a:rPr lang="en-US" dirty="0"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F824A412-9DBD-44F7-894E-594AB14D266C}" type="datetime1">
              <a:rPr lang="en-US" smtClean="0"/>
              <a:t>2/18/2014</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CBA0E0CB-75DB-4B03-AB16-8C996519B198}"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C83F13-332F-4922-BDAA-00173BC28D50}"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4939A5-22EB-4E84-B41C-CF02200198D3}"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97E681-A8EC-4D76-87A4-9F83B49E91A9}"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EB6D53-4D88-46E5-B5BF-7B2A07807F4E}"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CD9D0FD-A781-48EE-8E8D-862694BA2B6F}" type="datetime1">
              <a:rPr lang="en-US" smtClean="0"/>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6AB1D4D-CF67-4E7C-9F0C-BECA9E8AA0CA}"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EC6F0D-4252-442F-B240-A21145B2D21F}" type="datetime1">
              <a:rPr lang="en-US" smtClean="0"/>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CEA6EAF-D029-4682-B826-844949800560}"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DF890-8F1E-48E7-A243-978D9319494E}"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3034F1-391B-41F6-8676-471F142572A3}"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CDB5F-1456-4FD6-A0B8-10E375516EA7}"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E5C11C-86FB-43E9-B139-89F132FB136C}"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1F154C-F806-4953-8227-F4BB2D4DFE04}"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35862AD-0A09-4A4A-BA8D-9B8677CB5F5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A1ADDE-228B-4887-AB68-57A05CDA8E93}"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BBAD30-EC7D-4258-9DEA-F11BEDB362D7}"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2E1F9E5-890F-42D9-8A6F-E069A8DCF426}"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008E94-3A8F-4ABA-A91E-7200362CDF2B}"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9B2E74-CBA2-4CCD-8DB7-D3272A896857}"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84E1A7-E29D-4121-9F35-46164FBEB09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3F8D82-1A03-49F9-85BF-E734D728F219}"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66D4F0-C947-49F2-81E1-9A73EF170D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9394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6DA368-E5CF-4E2C-9BD3-67A3A6B2FD3E}"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5862AD-0A09-4A4A-BA8D-9B8677CB5F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21229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09B689-C0A7-4D22-AE15-18ABB48B6820}"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087E59-81CF-4331-9289-C1899B0139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18230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CC35E8-AADA-4D17-A7B3-7064D885345D}" type="datetime1">
              <a:rPr lang="en-US" smtClean="0">
                <a:solidFill>
                  <a:prstClr val="black">
                    <a:tint val="75000"/>
                  </a:prstClr>
                </a:solidFill>
              </a:rPr>
              <a:t>2/18/2014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7C8B5D-C467-402F-BD05-238B156952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5366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87D042-2040-4AA5-A544-3D645AF404C0}" type="datetime1">
              <a:rPr lang="en-US" smtClean="0">
                <a:solidFill>
                  <a:prstClr val="black">
                    <a:tint val="75000"/>
                  </a:prstClr>
                </a:solidFill>
              </a:rPr>
              <a:t>2/18/2014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94E215A-F07E-4AAE-ABA7-DA561748B2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6781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DABB58B-3910-4FEB-97CF-66B3D4F2BCB3}" type="datetime1">
              <a:rPr lang="en-US" smtClean="0">
                <a:solidFill>
                  <a:prstClr val="black">
                    <a:tint val="75000"/>
                  </a:prstClr>
                </a:solidFill>
              </a:rPr>
              <a:t>2/18/2014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9FA47E6-A8FA-4E35-8944-F9879F50D2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110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C46F7-6156-4F4A-B90D-FEDC4280CD7E}" type="datetime1">
              <a:rPr lang="en-US" smtClean="0">
                <a:solidFill>
                  <a:prstClr val="black">
                    <a:tint val="75000"/>
                  </a:prstClr>
                </a:solidFill>
              </a:rPr>
              <a:t>2/18/2014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88E5908-A2A3-44D7-9837-5D59EC9204F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1278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17EE92-6943-41C7-8AE6-0B3C7D328572}" type="datetime1">
              <a:rPr lang="en-US" smtClean="0"/>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087E59-81CF-4331-9289-C1899B0139E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48BB82-44A0-437C-BFD5-457D64435928}" type="datetime1">
              <a:rPr lang="en-US" smtClean="0">
                <a:solidFill>
                  <a:prstClr val="black">
                    <a:tint val="75000"/>
                  </a:prstClr>
                </a:solidFill>
              </a:rPr>
              <a:t>2/18/2014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DB8D04-C3AF-4112-A26E-FC8570A83E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1773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966866-2D6E-4A61-AFC3-1F81AF545ED9}" type="datetime1">
              <a:rPr lang="en-US" smtClean="0">
                <a:solidFill>
                  <a:prstClr val="black">
                    <a:tint val="75000"/>
                  </a:prstClr>
                </a:solidFill>
              </a:rPr>
              <a:t>2/18/2014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94F890-823E-4E79-975C-E06C3A126C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9703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831DE0-802C-4FA9-852F-CA7EB7DFFF7E}"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12CAFD-299B-4BB3-B1C2-B940D5B27B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07309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19BF64-4401-4C02-B67F-FF91B373F197}"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C0FAE1B-B0B1-48F6-8160-A1FF2F25B9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824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E9DD4BA-CF4F-4104-B743-F302BD08D3BF}"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7C8B5D-C467-402F-BD05-238B1569522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319958-6A07-4F7A-AC81-90C6D593DFA7}" type="datetime1">
              <a:rPr lang="en-US" smtClean="0"/>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94E215A-F07E-4AAE-ABA7-DA561748B27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414AAA-8483-4BD9-9BAE-17C301CBC282}" type="datetime1">
              <a:rPr lang="en-US" smtClean="0"/>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9FA47E6-A8FA-4E35-8944-F9879F50D26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4FD93B-8427-42E3-9576-6C57F67C4CB2}" type="datetime1">
              <a:rPr lang="en-US" smtClean="0"/>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88E5908-A2A3-44D7-9837-5D59EC9204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AD4FEB-5D6F-4250-8E55-ABDCD5ED1B14}"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DB8D04-C3AF-4112-A26E-FC8570A83E4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C54DF4-2BAB-4A2E-BE40-662AF033B9C7}" type="datetime1">
              <a:rPr lang="en-US" smtClean="0"/>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94F890-823E-4E79-975C-E06C3A126CB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5E3FA4-BDD9-44C0-8222-EE0DB8470F27}" type="datetime1">
              <a:rPr lang="en-US" smtClean="0"/>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FB35C35-47E2-4BC5-B2DB-987BAC59E7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FFFFFF">
                    <a:tint val="75000"/>
                  </a:srgbClr>
                </a:solidFill>
                <a:latin typeface="+mn-lt"/>
                <a:cs typeface="+mn-cs"/>
              </a:defRPr>
            </a:lvl1pPr>
          </a:lstStyle>
          <a:p>
            <a:pPr>
              <a:defRPr/>
            </a:pPr>
            <a:fld id="{BBF8197E-2FFA-461A-898B-814304952542}" type="datetime1">
              <a:rPr lang="en-US" smtClean="0"/>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FFFFFF">
                    <a:tint val="75000"/>
                  </a:srgb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FFFFF">
                    <a:tint val="75000"/>
                  </a:srgbClr>
                </a:solidFill>
                <a:latin typeface="+mn-lt"/>
                <a:cs typeface="+mn-cs"/>
              </a:defRPr>
            </a:lvl1pPr>
          </a:lstStyle>
          <a:p>
            <a:pPr>
              <a:defRPr/>
            </a:pPr>
            <a:fld id="{C45A5D8A-8D8C-4D28-98F3-19BF11BE3D0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w Cen MT" pitchFamily="34" charset="0"/>
        </a:defRPr>
      </a:lvl2pPr>
      <a:lvl3pPr algn="ctr" rtl="0" eaLnBrk="0" fontAlgn="base" hangingPunct="0">
        <a:spcBef>
          <a:spcPct val="0"/>
        </a:spcBef>
        <a:spcAft>
          <a:spcPct val="0"/>
        </a:spcAft>
        <a:defRPr sz="4400">
          <a:solidFill>
            <a:schemeClr val="tx1"/>
          </a:solidFill>
          <a:latin typeface="Tw Cen MT" pitchFamily="34" charset="0"/>
        </a:defRPr>
      </a:lvl3pPr>
      <a:lvl4pPr algn="ctr" rtl="0" eaLnBrk="0" fontAlgn="base" hangingPunct="0">
        <a:spcBef>
          <a:spcPct val="0"/>
        </a:spcBef>
        <a:spcAft>
          <a:spcPct val="0"/>
        </a:spcAft>
        <a:defRPr sz="4400">
          <a:solidFill>
            <a:schemeClr val="tx1"/>
          </a:solidFill>
          <a:latin typeface="Tw Cen MT" pitchFamily="34" charset="0"/>
        </a:defRPr>
      </a:lvl4pPr>
      <a:lvl5pPr algn="ctr" rtl="0" eaLnBrk="0" fontAlgn="base" hangingPunct="0">
        <a:spcBef>
          <a:spcPct val="0"/>
        </a:spcBef>
        <a:spcAft>
          <a:spcPct val="0"/>
        </a:spcAft>
        <a:defRPr sz="4400">
          <a:solidFill>
            <a:schemeClr val="tx1"/>
          </a:solidFill>
          <a:latin typeface="Tw Cen MT" pitchFamily="34" charset="0"/>
        </a:defRPr>
      </a:lvl5pPr>
      <a:lvl6pPr marL="457200" algn="ctr" rtl="0" fontAlgn="base">
        <a:spcBef>
          <a:spcPct val="0"/>
        </a:spcBef>
        <a:spcAft>
          <a:spcPct val="0"/>
        </a:spcAft>
        <a:defRPr sz="4400">
          <a:solidFill>
            <a:schemeClr val="tx1"/>
          </a:solidFill>
          <a:latin typeface="Tw Cen MT" pitchFamily="34" charset="0"/>
        </a:defRPr>
      </a:lvl6pPr>
      <a:lvl7pPr marL="914400" algn="ctr" rtl="0" fontAlgn="base">
        <a:spcBef>
          <a:spcPct val="0"/>
        </a:spcBef>
        <a:spcAft>
          <a:spcPct val="0"/>
        </a:spcAft>
        <a:defRPr sz="4400">
          <a:solidFill>
            <a:schemeClr val="tx1"/>
          </a:solidFill>
          <a:latin typeface="Tw Cen MT" pitchFamily="34" charset="0"/>
        </a:defRPr>
      </a:lvl7pPr>
      <a:lvl8pPr marL="1371600" algn="ctr" rtl="0" fontAlgn="base">
        <a:spcBef>
          <a:spcPct val="0"/>
        </a:spcBef>
        <a:spcAft>
          <a:spcPct val="0"/>
        </a:spcAft>
        <a:defRPr sz="4400">
          <a:solidFill>
            <a:schemeClr val="tx1"/>
          </a:solidFill>
          <a:latin typeface="Tw Cen MT" pitchFamily="34" charset="0"/>
        </a:defRPr>
      </a:lvl8pPr>
      <a:lvl9pPr marL="1828800" algn="ctr" rtl="0" fontAlgn="base">
        <a:spcBef>
          <a:spcPct val="0"/>
        </a:spcBef>
        <a:spcAft>
          <a:spcPct val="0"/>
        </a:spcAft>
        <a:defRPr sz="4400">
          <a:solidFill>
            <a:schemeClr val="tx1"/>
          </a:solidFill>
          <a:latin typeface="Tw Cen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BDE6FBA-90C4-4FDF-A404-8DFD58E73522}" type="datetime1">
              <a:rPr lang="en-US" smtClean="0">
                <a:solidFill>
                  <a:prstClr val="black">
                    <a:tint val="75000"/>
                  </a:prstClr>
                </a:solidFill>
              </a:rPr>
              <a:t>2/18/2014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FB35C35-47E2-4BC5-B2DB-987BAC59E7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047044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6.jpe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58.wmf"/><Relationship Id="rId9" Type="http://schemas.openxmlformats.org/officeDocument/2006/relationships/oleObject" Target="../embeddings/oleObject5.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hyperlink" Target="https://www.osha.gov/dte/grant_materials/fy06/46e0-ht10-06.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hyperlink" Target="http://www.osha.gov/" TargetMode="External"/><Relationship Id="rId4" Type="http://schemas.openxmlformats.org/officeDocument/2006/relationships/hyperlink" Target="http://www.oshainfo.gatech.edu/"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https://www.osha.gov/dte/grant_materials/fy06/46e0-ht10-06.html"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 Id="rId4" Type="http://schemas.openxmlformats.org/officeDocument/2006/relationships/image" Target="../media/image63.w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458200" cy="1143000"/>
          </a:xfrm>
          <a:solidFill>
            <a:schemeClr val="tx1"/>
          </a:solidFill>
        </p:spPr>
        <p:txBody>
          <a:bodyPr>
            <a:noAutofit/>
          </a:bodyPr>
          <a:lstStyle/>
          <a:p>
            <a:r>
              <a:rPr lang="en-US" b="1" dirty="0" smtClean="0">
                <a:solidFill>
                  <a:srgbClr val="FFFFFF"/>
                </a:solidFill>
                <a:latin typeface="Tw Cen MT"/>
              </a:rPr>
              <a:t>WELCOME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04800" y="1600200"/>
            <a:ext cx="8458200" cy="4800600"/>
          </a:xfrm>
          <a:solidFill>
            <a:schemeClr val="accent6">
              <a:lumMod val="75000"/>
            </a:schemeClr>
          </a:solidFill>
        </p:spPr>
        <p:txBody>
          <a:bodyPr>
            <a:normAutofit/>
          </a:bodyPr>
          <a:lstStyle/>
          <a:p>
            <a:pPr lvl="0" eaLnBrk="0" hangingPunct="0">
              <a:buNone/>
            </a:pPr>
            <a:endParaRPr lang="en-US" sz="4800" b="1" dirty="0" smtClean="0">
              <a:solidFill>
                <a:srgbClr val="000000"/>
              </a:solidFill>
              <a:latin typeface="Tw Cen MT"/>
            </a:endParaRPr>
          </a:p>
          <a:p>
            <a:pPr lvl="0" algn="ctr" eaLnBrk="0" hangingPunct="0">
              <a:buNone/>
            </a:pPr>
            <a:r>
              <a:rPr lang="en-US" sz="3600" b="1" smtClean="0">
                <a:solidFill>
                  <a:srgbClr val="000000"/>
                </a:solidFill>
                <a:latin typeface="+mj-lt"/>
              </a:rPr>
              <a:t>Welcome </a:t>
            </a:r>
            <a:r>
              <a:rPr lang="en-US" sz="3600" b="1" dirty="0" smtClean="0">
                <a:solidFill>
                  <a:srgbClr val="000000"/>
                </a:solidFill>
                <a:latin typeface="+mj-lt"/>
              </a:rPr>
              <a:t>to the </a:t>
            </a:r>
          </a:p>
          <a:p>
            <a:pPr lvl="0" algn="ctr" eaLnBrk="0" hangingPunct="0">
              <a:buNone/>
            </a:pPr>
            <a:r>
              <a:rPr lang="en-US" sz="3600" b="1" dirty="0" smtClean="0">
                <a:solidFill>
                  <a:srgbClr val="000000"/>
                </a:solidFill>
                <a:latin typeface="+mj-lt"/>
              </a:rPr>
              <a:t>OSHA </a:t>
            </a:r>
          </a:p>
          <a:p>
            <a:pPr lvl="0" algn="ctr" eaLnBrk="0" hangingPunct="0">
              <a:buNone/>
            </a:pPr>
            <a:r>
              <a:rPr lang="en-US" sz="3600" b="1" dirty="0" smtClean="0">
                <a:solidFill>
                  <a:srgbClr val="000000"/>
                </a:solidFill>
                <a:latin typeface="+mj-lt"/>
              </a:rPr>
              <a:t>Susan Harwood</a:t>
            </a:r>
          </a:p>
          <a:p>
            <a:pPr lvl="0" algn="ctr" eaLnBrk="0" hangingPunct="0">
              <a:buNone/>
            </a:pPr>
            <a:r>
              <a:rPr lang="en-US" sz="3600" b="1" dirty="0" smtClean="0">
                <a:solidFill>
                  <a:srgbClr val="000000"/>
                </a:solidFill>
                <a:latin typeface="+mj-lt"/>
              </a:rPr>
              <a:t>Safety Training</a:t>
            </a:r>
            <a:endParaRPr lang="en-US" sz="3600" b="1" dirty="0">
              <a:solidFill>
                <a:srgbClr val="000000"/>
              </a:solidFill>
              <a:latin typeface="+mj-lt"/>
            </a:endParaRPr>
          </a:p>
        </p:txBody>
      </p:sp>
      <p:pic>
        <p:nvPicPr>
          <p:cNvPr id="5"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2514600"/>
            <a:ext cx="1295400" cy="2628900"/>
          </a:xfrm>
          <a:prstGeom prst="rect">
            <a:avLst/>
          </a:prstGeom>
          <a:noFill/>
          <a:ln w="9525">
            <a:noFill/>
            <a:miter lim="800000"/>
            <a:headEnd/>
            <a:tailEnd/>
          </a:ln>
          <a:effectLst/>
        </p:spPr>
      </p:pic>
      <p:pic>
        <p:nvPicPr>
          <p:cNvPr id="62466" name="Picture 2" descr="H:\Mike's Telamon Work\TELAMON\Telamon Logo\Telamon logo image0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2667000"/>
            <a:ext cx="12954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1</a:t>
            </a:fld>
            <a:endParaRPr lang="en-US" dirty="0">
              <a:solidFill>
                <a:prstClr val="black">
                  <a:tint val="75000"/>
                </a:prstClr>
              </a:solidFill>
            </a:endParaRPr>
          </a:p>
        </p:txBody>
      </p:sp>
    </p:spTree>
    <p:extLst>
      <p:ext uri="{BB962C8B-B14F-4D97-AF65-F5344CB8AC3E}">
        <p14:creationId xmlns:p14="http://schemas.microsoft.com/office/powerpoint/2010/main" val="2378158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4000" b="1" dirty="0" smtClean="0">
                <a:solidFill>
                  <a:schemeClr val="bg1"/>
                </a:solidFill>
              </a:rPr>
              <a:t>WHY IS SAFETY TRAINING NEEDED?</a:t>
            </a:r>
          </a:p>
        </p:txBody>
      </p:sp>
      <p:sp>
        <p:nvSpPr>
          <p:cNvPr id="3" name="Content Placeholder 2"/>
          <p:cNvSpPr>
            <a:spLocks noGrp="1"/>
          </p:cNvSpPr>
          <p:nvPr>
            <p:ph idx="4294967295"/>
          </p:nvPr>
        </p:nvSpPr>
        <p:spPr>
          <a:xfrm>
            <a:off x="381000" y="1600200"/>
            <a:ext cx="8382000" cy="5029200"/>
          </a:xfrm>
          <a:solidFill>
            <a:schemeClr val="accent6">
              <a:lumMod val="75000"/>
            </a:schemeClr>
          </a:solidFill>
        </p:spPr>
        <p:txBody>
          <a:bodyPr>
            <a:noAutofit/>
          </a:bodyPr>
          <a:lstStyle/>
          <a:p>
            <a:endParaRPr lang="en-US" sz="2400" b="1" dirty="0" smtClean="0">
              <a:latin typeface="+mj-lt"/>
            </a:endParaRPr>
          </a:p>
          <a:p>
            <a:r>
              <a:rPr lang="en-US" sz="2400" dirty="0" smtClean="0">
                <a:latin typeface="+mj-lt"/>
              </a:rPr>
              <a:t>4,547 workers were killed on the job in 2010 – more than 87 a week or more than 12 deaths every day. </a:t>
            </a:r>
          </a:p>
          <a:p>
            <a:r>
              <a:rPr lang="en-US" sz="2400" dirty="0" smtClean="0">
                <a:latin typeface="+mj-lt"/>
              </a:rPr>
              <a:t>682 Hispanic or Latino workers were killed from work–related injuries in 2010 – more than 13 deaths a week</a:t>
            </a:r>
          </a:p>
          <a:p>
            <a:r>
              <a:rPr lang="en-US" sz="2400" dirty="0" smtClean="0">
                <a:latin typeface="+mj-lt"/>
              </a:rPr>
              <a:t>"Every day in America, 12 people go to work and never come home. Every year in America, 3.3 million people suffer a workplace injury from which they may never recover. These are preventable tragedies that disable our workers, devastate our families, and damage our economy."</a:t>
            </a:r>
            <a:br>
              <a:rPr lang="en-US" sz="2400" dirty="0" smtClean="0">
                <a:latin typeface="+mj-lt"/>
              </a:rPr>
            </a:br>
            <a:r>
              <a:rPr lang="en-US" sz="2400" dirty="0" smtClean="0">
                <a:latin typeface="+mj-lt"/>
              </a:rPr>
              <a:t>– Secretary of Labor Hilda Solis</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rtlCol="0">
            <a:normAutofit/>
          </a:bodyPr>
          <a:lstStyle/>
          <a:p>
            <a:pPr fontAlgn="auto">
              <a:spcAft>
                <a:spcPts val="0"/>
              </a:spcAft>
              <a:defRPr/>
            </a:pPr>
            <a:r>
              <a:rPr lang="en-US" b="1" dirty="0" smtClean="0">
                <a:solidFill>
                  <a:schemeClr val="bg1"/>
                </a:solidFill>
                <a:ea typeface="Times New Roman"/>
                <a:cs typeface="Arial" pitchFamily="34" charset="0"/>
              </a:rPr>
              <a:t>EMPLOYEE RIGHTS UNDER OSHA</a:t>
            </a:r>
            <a:endParaRPr lang="en-US" dirty="0">
              <a:solidFill>
                <a:schemeClr val="bg1"/>
              </a:solidFill>
            </a:endParaRPr>
          </a:p>
        </p:txBody>
      </p:sp>
      <p:sp>
        <p:nvSpPr>
          <p:cNvPr id="3" name="Content Placeholder 2"/>
          <p:cNvSpPr>
            <a:spLocks noGrp="1"/>
          </p:cNvSpPr>
          <p:nvPr>
            <p:ph idx="4294967295"/>
          </p:nvPr>
        </p:nvSpPr>
        <p:spPr>
          <a:xfrm>
            <a:off x="457200" y="1524000"/>
            <a:ext cx="8229600" cy="5105400"/>
          </a:xfrm>
          <a:solidFill>
            <a:schemeClr val="accent6">
              <a:lumMod val="75000"/>
            </a:schemeClr>
          </a:solidFill>
        </p:spPr>
        <p:txBody>
          <a:bodyPr>
            <a:noAutofit/>
          </a:bodyPr>
          <a:lstStyle/>
          <a:p>
            <a:pPr marL="609600" indent="-609600">
              <a:buFont typeface="Arial" charset="0"/>
              <a:buNone/>
            </a:pPr>
            <a:endParaRPr lang="en-US" sz="1000" b="1" dirty="0" smtClean="0">
              <a:latin typeface="+mj-lt"/>
              <a:ea typeface="Times New Roman" pitchFamily="18" charset="0"/>
              <a:cs typeface="Arial" charset="0"/>
            </a:endParaRPr>
          </a:p>
          <a:p>
            <a:pPr marL="609600" indent="-609600">
              <a:buFont typeface="Arial" charset="0"/>
              <a:buNone/>
            </a:pPr>
            <a:r>
              <a:rPr lang="en-US" sz="2800" b="1" dirty="0" smtClean="0">
                <a:latin typeface="+mj-lt"/>
                <a:ea typeface="Times New Roman" pitchFamily="18" charset="0"/>
                <a:cs typeface="Arial" charset="0"/>
              </a:rPr>
              <a:t>Employees have the right to:</a:t>
            </a:r>
          </a:p>
          <a:p>
            <a:pPr marL="609600" indent="-609600">
              <a:buFont typeface="Arial" charset="0"/>
              <a:buNone/>
            </a:pPr>
            <a:r>
              <a:rPr lang="en-US" sz="2800" dirty="0" smtClean="0">
                <a:latin typeface="+mj-lt"/>
                <a:ea typeface="Times New Roman" pitchFamily="18" charset="0"/>
                <a:cs typeface="Arial" charset="0"/>
              </a:rPr>
              <a:t>   </a:t>
            </a:r>
            <a:r>
              <a:rPr lang="en-US" sz="2800" spc="-150" dirty="0" smtClean="0">
                <a:latin typeface="+mj-lt"/>
                <a:ea typeface="Times New Roman" pitchFamily="18" charset="0"/>
                <a:cs typeface="Arial" charset="0"/>
              </a:rPr>
              <a:t>1. Working conditions that do not pose a risk of serious harm.</a:t>
            </a:r>
          </a:p>
          <a:p>
            <a:pPr marL="609600" indent="-609600">
              <a:spcAft>
                <a:spcPts val="1000"/>
              </a:spcAft>
              <a:buFont typeface="Arial" charset="0"/>
              <a:buNone/>
            </a:pPr>
            <a:r>
              <a:rPr lang="en-US" sz="2800" spc="-150" dirty="0" smtClean="0">
                <a:latin typeface="+mj-lt"/>
                <a:ea typeface="Times New Roman" pitchFamily="18" charset="0"/>
                <a:cs typeface="Arial" charset="0"/>
              </a:rPr>
              <a:t>    2. </a:t>
            </a:r>
            <a:r>
              <a:rPr lang="en-US" sz="2800" spc="-150" dirty="0" smtClean="0">
                <a:latin typeface="+mj-lt"/>
              </a:rPr>
              <a:t>Receive information and training (in a language workers can understand) about chemical and other hazards, methods to prevent harm, and OSHA standards that apply to their workplace.</a:t>
            </a:r>
          </a:p>
          <a:p>
            <a:pPr marL="609600" indent="-609600">
              <a:spcAft>
                <a:spcPts val="1000"/>
              </a:spcAft>
              <a:buFont typeface="Arial" charset="0"/>
              <a:buNone/>
            </a:pPr>
            <a:r>
              <a:rPr lang="en-US" sz="2800" spc="-150" dirty="0" smtClean="0">
                <a:latin typeface="+mj-lt"/>
              </a:rPr>
              <a:t>    3. Review records of work-related injuries and illnesses.</a:t>
            </a:r>
          </a:p>
          <a:p>
            <a:pPr marL="609600" indent="-609600">
              <a:buFont typeface="Arial" charset="0"/>
              <a:buNone/>
            </a:pPr>
            <a:r>
              <a:rPr lang="en-US" sz="2800" spc="-150" dirty="0" smtClean="0">
                <a:latin typeface="+mj-lt"/>
              </a:rPr>
              <a:t>    4. Get copies of test results done to find and measure hazards in the workplace. </a:t>
            </a:r>
            <a:endParaRPr lang="en-US" sz="2800" spc="-150" dirty="0" smtClean="0">
              <a:latin typeface="+mj-lt"/>
              <a:cs typeface="Times New Roman" pitchFamily="18" charset="0"/>
            </a:endParaRPr>
          </a:p>
          <a:p>
            <a:pPr marL="990600" lvl="1" indent="-533400">
              <a:spcAft>
                <a:spcPts val="1000"/>
              </a:spcAft>
              <a:buFont typeface="Arial" charset="0"/>
              <a:buNone/>
            </a:pPr>
            <a:endParaRPr lang="en-US" dirty="0" smtClean="0">
              <a:latin typeface="+mj-lt"/>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b="1" dirty="0" smtClean="0">
                <a:solidFill>
                  <a:schemeClr val="bg1"/>
                </a:solidFill>
                <a:ea typeface="Times New Roman"/>
                <a:cs typeface="Arial" pitchFamily="34" charset="0"/>
              </a:rPr>
              <a:t>EMPLOYEE </a:t>
            </a:r>
            <a:r>
              <a:rPr lang="en-US" b="1" dirty="0">
                <a:solidFill>
                  <a:schemeClr val="bg1"/>
                </a:solidFill>
                <a:ea typeface="Times New Roman"/>
                <a:cs typeface="Arial" pitchFamily="34" charset="0"/>
              </a:rPr>
              <a:t>RIGHTS UNDER </a:t>
            </a:r>
            <a:r>
              <a:rPr lang="en-US" b="1" dirty="0" smtClean="0">
                <a:solidFill>
                  <a:schemeClr val="bg1"/>
                </a:solidFill>
                <a:ea typeface="Times New Roman"/>
                <a:cs typeface="Arial" pitchFamily="34" charset="0"/>
              </a:rPr>
              <a:t>OSHA</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1"/>
          </p:nvPr>
        </p:nvSpPr>
        <p:spPr>
          <a:xfrm>
            <a:off x="457200" y="1524000"/>
            <a:ext cx="8229600" cy="5105400"/>
          </a:xfrm>
          <a:solidFill>
            <a:schemeClr val="accent6">
              <a:lumMod val="75000"/>
            </a:schemeClr>
          </a:solidFill>
        </p:spPr>
        <p:txBody>
          <a:bodyPr>
            <a:normAutofit fontScale="92500" lnSpcReduction="20000"/>
          </a:bodyPr>
          <a:lstStyle/>
          <a:p>
            <a:pPr>
              <a:lnSpc>
                <a:spcPct val="90000"/>
              </a:lnSpc>
              <a:buNone/>
            </a:pPr>
            <a:endParaRPr lang="en-US" sz="2800" b="1" dirty="0" smtClean="0">
              <a:latin typeface="+mj-lt"/>
              <a:ea typeface="Times New Roman" pitchFamily="18" charset="0"/>
              <a:cs typeface="Arial" charset="0"/>
            </a:endParaRPr>
          </a:p>
          <a:p>
            <a:pPr>
              <a:lnSpc>
                <a:spcPct val="90000"/>
              </a:lnSpc>
              <a:buNone/>
            </a:pPr>
            <a:r>
              <a:rPr lang="en-US" sz="2800" b="1" dirty="0" smtClean="0">
                <a:latin typeface="+mj-lt"/>
                <a:ea typeface="Times New Roman" pitchFamily="18" charset="0"/>
                <a:cs typeface="Arial" charset="0"/>
              </a:rPr>
              <a:t>Employees </a:t>
            </a:r>
            <a:r>
              <a:rPr lang="en-US" sz="2800" b="1" dirty="0">
                <a:latin typeface="+mj-lt"/>
                <a:ea typeface="Times New Roman" pitchFamily="18" charset="0"/>
                <a:cs typeface="Arial" charset="0"/>
              </a:rPr>
              <a:t>have the right to:</a:t>
            </a:r>
          </a:p>
          <a:p>
            <a:pPr lvl="1">
              <a:lnSpc>
                <a:spcPct val="105000"/>
              </a:lnSpc>
              <a:buFont typeface="Arial" charset="0"/>
              <a:buNone/>
            </a:pPr>
            <a:endParaRPr lang="en-US" sz="1100" b="1" dirty="0" smtClean="0">
              <a:latin typeface="+mj-lt"/>
              <a:ea typeface="Times New Roman" pitchFamily="18" charset="0"/>
              <a:cs typeface="Arial" charset="0"/>
            </a:endParaRPr>
          </a:p>
          <a:p>
            <a:pPr lvl="1">
              <a:lnSpc>
                <a:spcPct val="105000"/>
              </a:lnSpc>
              <a:buFont typeface="Arial" charset="0"/>
              <a:buNone/>
            </a:pPr>
            <a:r>
              <a:rPr lang="en-US" dirty="0" smtClean="0">
                <a:latin typeface="+mj-lt"/>
                <a:ea typeface="Times New Roman" pitchFamily="18" charset="0"/>
                <a:cs typeface="Arial" charset="0"/>
              </a:rPr>
              <a:t>5. File a complaint asking OSHA to inspect their                                          workplace if they believe there is a serious hazard or that their employer is not following OSHA rules. When requested, OSHA will keep all identities confidential.</a:t>
            </a:r>
          </a:p>
          <a:p>
            <a:pPr lvl="1">
              <a:lnSpc>
                <a:spcPct val="105000"/>
              </a:lnSpc>
              <a:buFont typeface="Arial" charset="0"/>
              <a:buNone/>
            </a:pPr>
            <a:endParaRPr lang="en-US" sz="1100" dirty="0" smtClean="0">
              <a:latin typeface="+mj-lt"/>
              <a:ea typeface="Times New Roman" pitchFamily="18" charset="0"/>
              <a:cs typeface="Arial" charset="0"/>
            </a:endParaRPr>
          </a:p>
          <a:p>
            <a:pPr lvl="1">
              <a:lnSpc>
                <a:spcPct val="105000"/>
              </a:lnSpc>
              <a:spcAft>
                <a:spcPts val="1000"/>
              </a:spcAft>
              <a:buFont typeface="Arial" charset="0"/>
              <a:buNone/>
            </a:pPr>
            <a:r>
              <a:rPr lang="en-US" dirty="0" smtClean="0">
                <a:latin typeface="+mj-lt"/>
                <a:ea typeface="Times New Roman" pitchFamily="18" charset="0"/>
                <a:cs typeface="Arial" charset="0"/>
              </a:rPr>
              <a:t>6. Use their rights under the law without retaliation or discrimination. If an employee is fired, demoted, transferred or discriminated against in any way for using their rights under the law, they can file a complaint with OSHA. This complaint must be filed within 30 days of the alleged discrimination. </a:t>
            </a:r>
          </a:p>
          <a:p>
            <a:pPr>
              <a:lnSpc>
                <a:spcPct val="90000"/>
              </a:lnSpc>
            </a:pPr>
            <a:endParaRPr lang="en-US" b="1" dirty="0" smtClean="0"/>
          </a:p>
        </p:txBody>
      </p:sp>
      <p:sp>
        <p:nvSpPr>
          <p:cNvPr id="4" name="Slide Number Placeholder 3"/>
          <p:cNvSpPr>
            <a:spLocks noGrp="1"/>
          </p:cNvSpPr>
          <p:nvPr>
            <p:ph type="sldNum" sz="quarter" idx="12"/>
          </p:nvPr>
        </p:nvSpPr>
        <p:spPr/>
        <p:txBody>
          <a:bodyPr/>
          <a:lstStyle/>
          <a:p>
            <a:pPr>
              <a:defRPr/>
            </a:pPr>
            <a:fld id="{435862AD-0A09-4A4A-BA8D-9B8677CB5F55}"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rPr>
              <a:t>TRAINING EVALUATIONS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endParaRPr lang="en-US" sz="2800" b="1" u="sng" dirty="0" smtClean="0">
              <a:latin typeface="+mj-lt"/>
            </a:endParaRPr>
          </a:p>
          <a:p>
            <a:r>
              <a:rPr lang="en-US" sz="2800" u="sng" dirty="0" smtClean="0">
                <a:latin typeface="+mj-lt"/>
              </a:rPr>
              <a:t>Training Evaluations</a:t>
            </a:r>
            <a:r>
              <a:rPr lang="en-US" sz="2800" dirty="0" smtClean="0">
                <a:latin typeface="+mj-lt"/>
              </a:rPr>
              <a:t> are required by OSHA to measure and ensure the safety training is effective and improved as necessary.</a:t>
            </a:r>
          </a:p>
          <a:p>
            <a:r>
              <a:rPr lang="en-US" sz="2800" dirty="0" smtClean="0">
                <a:latin typeface="+mj-lt"/>
              </a:rPr>
              <a:t>All participants must complete the </a:t>
            </a:r>
            <a:r>
              <a:rPr lang="en-US" sz="2800" u="sng" dirty="0" smtClean="0">
                <a:latin typeface="+mj-lt"/>
              </a:rPr>
              <a:t>Training Evaluations</a:t>
            </a:r>
            <a:r>
              <a:rPr lang="en-US" sz="2800" dirty="0" smtClean="0">
                <a:latin typeface="+mj-lt"/>
              </a:rPr>
              <a:t>. </a:t>
            </a:r>
          </a:p>
          <a:p>
            <a:r>
              <a:rPr lang="en-US" sz="2800" dirty="0" smtClean="0">
                <a:latin typeface="+mj-lt"/>
              </a:rPr>
              <a:t>There are 3 types of required training evaluations.</a:t>
            </a:r>
            <a:endParaRPr lang="en-US" sz="2800" u="sng" dirty="0" smtClean="0">
              <a:latin typeface="+mj-lt"/>
            </a:endParaRPr>
          </a:p>
          <a:p>
            <a:endParaRPr lang="en-US"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rPr>
              <a:t>TRAINING EVALUATIONS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609600" indent="-609600">
              <a:buFont typeface="Arial" charset="0"/>
              <a:buNone/>
            </a:pPr>
            <a:r>
              <a:rPr lang="en-US" b="1" dirty="0" smtClean="0"/>
              <a:t>  </a:t>
            </a:r>
          </a:p>
          <a:p>
            <a:pPr marL="609600" indent="-609600">
              <a:buFont typeface="Arial" charset="0"/>
              <a:buAutoNum type="arabicPeriod"/>
            </a:pPr>
            <a:r>
              <a:rPr lang="en-US" sz="2800" u="sng" dirty="0" smtClean="0">
                <a:latin typeface="+mj-lt"/>
              </a:rPr>
              <a:t>Reaction Evaluation</a:t>
            </a:r>
            <a:r>
              <a:rPr lang="en-US" sz="2800" dirty="0" smtClean="0">
                <a:latin typeface="+mj-lt"/>
              </a:rPr>
              <a:t> – The Reaction Evaluation is an in class survey that measures the participants perceptions about the quality and usefulness of the training, including the teaching style and presentation skills of the trainer, course content, learning environment, and overall training effectiveness.     </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4800" b="1" dirty="0" smtClean="0">
                <a:solidFill>
                  <a:schemeClr val="bg1"/>
                </a:solidFill>
              </a:rPr>
              <a:t>TRAINING EVALUATIONS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609600" indent="-609600">
              <a:buFont typeface="Arial" charset="0"/>
              <a:buNone/>
            </a:pPr>
            <a:r>
              <a:rPr lang="en-US" b="1" dirty="0" smtClean="0"/>
              <a:t>  </a:t>
            </a:r>
          </a:p>
          <a:p>
            <a:pPr marL="609600" indent="-609600">
              <a:buFont typeface="Arial" charset="0"/>
              <a:buNone/>
            </a:pPr>
            <a:r>
              <a:rPr lang="en-US" sz="2800" dirty="0" smtClean="0">
                <a:latin typeface="+mj-lt"/>
              </a:rPr>
              <a:t>2. </a:t>
            </a:r>
            <a:r>
              <a:rPr lang="en-US" sz="2800" u="sng" dirty="0" smtClean="0">
                <a:latin typeface="+mj-lt"/>
              </a:rPr>
              <a:t>Learning Evaluation</a:t>
            </a:r>
            <a:r>
              <a:rPr lang="en-US" sz="2800" dirty="0" smtClean="0">
                <a:latin typeface="+mj-lt"/>
              </a:rPr>
              <a:t> – The Learning Evaluation is an in class before and after class (pre and post class) quiz that measures the skills and knowledge the participant retains from the training. To measure learning, participants complete a before class and an after class quiz.</a:t>
            </a:r>
            <a:endParaRPr lang="en-US" sz="2800" u="sng" dirty="0" smtClean="0">
              <a:latin typeface="+mj-lt"/>
            </a:endParaRPr>
          </a:p>
          <a:p>
            <a:pPr marL="990600" lvl="1" indent="-533400">
              <a:lnSpc>
                <a:spcPct val="115000"/>
              </a:lnSpc>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15</a:t>
            </a:fld>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rPr>
              <a:t>TRAINING EVALUATIONS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609600" indent="-609600">
              <a:buFont typeface="Arial" charset="0"/>
              <a:buNone/>
            </a:pPr>
            <a:r>
              <a:rPr lang="en-US" b="1" dirty="0" smtClean="0"/>
              <a:t>  </a:t>
            </a:r>
          </a:p>
          <a:p>
            <a:pPr marL="609600" indent="-609600">
              <a:buFont typeface="Arial" charset="0"/>
              <a:buNone/>
            </a:pPr>
            <a:r>
              <a:rPr lang="en-US" sz="2800" dirty="0" smtClean="0">
                <a:latin typeface="+mj-lt"/>
              </a:rPr>
              <a:t>3. </a:t>
            </a:r>
            <a:r>
              <a:rPr lang="en-US" sz="2800" u="sng" dirty="0" smtClean="0">
                <a:latin typeface="+mj-lt"/>
              </a:rPr>
              <a:t>Behavior / Impact Evaluation</a:t>
            </a:r>
            <a:r>
              <a:rPr lang="en-US" sz="2800" dirty="0" smtClean="0">
                <a:latin typeface="+mj-lt"/>
              </a:rPr>
              <a:t> </a:t>
            </a:r>
          </a:p>
          <a:p>
            <a:pPr marL="609600" indent="-609600">
              <a:buFont typeface="Arial" charset="0"/>
              <a:buNone/>
            </a:pPr>
            <a:r>
              <a:rPr lang="en-US" sz="2800" dirty="0" smtClean="0">
                <a:latin typeface="+mj-lt"/>
              </a:rPr>
              <a:t>       The Behavior / Impact Evaluation is a survey conducted 3 to 6 months after the training class and  measures the level of participant involvement in safety including participating in safety programs, safety awareness, safety improvements and sharing safety and health information with others.</a:t>
            </a:r>
          </a:p>
          <a:p>
            <a:pPr marL="990600" lvl="1" indent="-533400">
              <a:lnSpc>
                <a:spcPct val="115000"/>
              </a:lnSpc>
              <a:buFont typeface="Arial" charset="0"/>
              <a:buNone/>
            </a:pPr>
            <a:endParaRPr lang="en-US"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4800" b="1" dirty="0" smtClean="0">
                <a:solidFill>
                  <a:schemeClr val="bg1"/>
                </a:solidFill>
              </a:rPr>
              <a:t>TRAINING EVALUATIONS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609600" indent="-609600"/>
            <a:endParaRPr lang="en-US" sz="2800" dirty="0" smtClean="0">
              <a:latin typeface="+mj-lt"/>
            </a:endParaRPr>
          </a:p>
          <a:p>
            <a:pPr marL="609600" indent="-609600"/>
            <a:r>
              <a:rPr lang="en-US" sz="2800" dirty="0" smtClean="0">
                <a:latin typeface="+mj-lt"/>
              </a:rPr>
              <a:t>In this class we will complete the </a:t>
            </a:r>
            <a:r>
              <a:rPr lang="en-US" sz="2800" u="sng" dirty="0" smtClean="0">
                <a:latin typeface="+mj-lt"/>
              </a:rPr>
              <a:t>Reaction Evaluation</a:t>
            </a:r>
            <a:r>
              <a:rPr lang="en-US" sz="2800" dirty="0" smtClean="0">
                <a:latin typeface="+mj-lt"/>
              </a:rPr>
              <a:t> and the </a:t>
            </a:r>
            <a:r>
              <a:rPr lang="en-US" sz="2800" u="sng" dirty="0" smtClean="0">
                <a:latin typeface="+mj-lt"/>
              </a:rPr>
              <a:t>Learning Evaluation</a:t>
            </a:r>
            <a:r>
              <a:rPr lang="en-US" sz="2800" dirty="0" smtClean="0">
                <a:latin typeface="+mj-lt"/>
              </a:rPr>
              <a:t>. </a:t>
            </a:r>
          </a:p>
          <a:p>
            <a:pPr marL="609600" indent="-609600"/>
            <a:endParaRPr lang="en-US" sz="2800" dirty="0" smtClean="0">
              <a:latin typeface="+mj-lt"/>
            </a:endParaRPr>
          </a:p>
          <a:p>
            <a:pPr marL="0" indent="0">
              <a:buNone/>
            </a:pPr>
            <a:r>
              <a:rPr lang="en-US" sz="2800" dirty="0" smtClean="0">
                <a:latin typeface="+mj-lt"/>
              </a:rPr>
              <a:t>Effective safety training develops and empowers workers to improve safety and health in the workplace.</a:t>
            </a:r>
          </a:p>
          <a:p>
            <a:pPr marL="609600" indent="-609600"/>
            <a:endParaRPr lang="en-US" sz="2800" u="sng" dirty="0" smtClean="0">
              <a:latin typeface="+mj-lt"/>
            </a:endParaRPr>
          </a:p>
          <a:p>
            <a:pPr marL="609600" indent="-609600" algn="ctr">
              <a:buFont typeface="Arial" charset="0"/>
              <a:buNone/>
            </a:pPr>
            <a:r>
              <a:rPr lang="en-US" sz="2800" u="sng" dirty="0" smtClean="0">
                <a:latin typeface="+mj-lt"/>
              </a:rPr>
              <a:t>Thank you </a:t>
            </a:r>
            <a:r>
              <a:rPr lang="en-US" sz="2800" dirty="0" smtClean="0">
                <a:latin typeface="+mj-lt"/>
              </a:rPr>
              <a:t>for completing the class </a:t>
            </a:r>
          </a:p>
          <a:p>
            <a:pPr marL="609600" indent="-609600" algn="ctr">
              <a:buFont typeface="Arial" charset="0"/>
              <a:buNone/>
            </a:pPr>
            <a:r>
              <a:rPr lang="en-US" sz="2800" dirty="0" smtClean="0">
                <a:latin typeface="+mj-lt"/>
              </a:rPr>
              <a:t>Training Evaluations.</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rPr>
              <a:t>TRAINING GOAL</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Wingdings" pitchFamily="2" charset="2"/>
              <a:buChar char="ü"/>
            </a:pPr>
            <a:endParaRPr lang="en-US" sz="2800" dirty="0" smtClean="0">
              <a:latin typeface="+mj-lt"/>
            </a:endParaRPr>
          </a:p>
          <a:p>
            <a:pPr>
              <a:buFont typeface="Wingdings" pitchFamily="2" charset="2"/>
              <a:buChar char="ü"/>
            </a:pPr>
            <a:r>
              <a:rPr lang="en-US" sz="2800" b="1" dirty="0" smtClean="0">
                <a:latin typeface="+mj-lt"/>
              </a:rPr>
              <a:t>The goal of the safety training today is deliver Quality Safety and Health Training to:</a:t>
            </a:r>
          </a:p>
          <a:p>
            <a:pPr>
              <a:buFont typeface="Wingdings" pitchFamily="2" charset="2"/>
              <a:buChar char="ü"/>
            </a:pPr>
            <a:endParaRPr lang="en-US" sz="1000" dirty="0" smtClean="0">
              <a:latin typeface="+mj-lt"/>
            </a:endParaRPr>
          </a:p>
          <a:p>
            <a:pPr marL="609600" indent="-609600">
              <a:buFont typeface="Arial" charset="0"/>
              <a:buAutoNum type="arabicPeriod"/>
            </a:pPr>
            <a:r>
              <a:rPr lang="en-US" sz="2800" dirty="0" smtClean="0">
                <a:latin typeface="+mj-lt"/>
              </a:rPr>
              <a:t>Provide you with tools to help protect you, your health and your life</a:t>
            </a:r>
          </a:p>
          <a:p>
            <a:pPr marL="609600" indent="-609600">
              <a:buFont typeface="Arial" charset="0"/>
              <a:buAutoNum type="arabicPeriod"/>
            </a:pPr>
            <a:r>
              <a:rPr lang="en-US" sz="2800" dirty="0" smtClean="0">
                <a:latin typeface="+mj-lt"/>
              </a:rPr>
              <a:t>Help you prevent work related injury or illness for yourself and others</a:t>
            </a:r>
          </a:p>
          <a:p>
            <a:pPr marL="609600" indent="-609600">
              <a:buFont typeface="Arial" charset="0"/>
              <a:buAutoNum type="arabicPeriod"/>
            </a:pPr>
            <a:endParaRPr lang="en-US" b="1"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305800" cy="1325562"/>
          </a:xfrm>
          <a:solidFill>
            <a:schemeClr val="tx1"/>
          </a:solidFill>
          <a:scene3d>
            <a:camera prst="orthographicFront"/>
            <a:lightRig rig="threePt" dir="t"/>
          </a:scene3d>
          <a:sp3d>
            <a:bevelT w="114300" prst="hardEdge"/>
          </a:sp3d>
        </p:spPr>
        <p:txBody>
          <a:bodyPr>
            <a:normAutofit fontScale="90000"/>
          </a:bodyPr>
          <a:lstStyle/>
          <a:p>
            <a:r>
              <a:rPr lang="en-US" sz="5300" b="1" i="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pitchFamily="34" charset="0"/>
                <a:ea typeface="Aharoni"/>
                <a:cs typeface="Aharoni"/>
              </a:rPr>
              <a:t>MODULE 4</a:t>
            </a:r>
            <a:r>
              <a:rPr lang="en-US" dirty="0" smtClean="0">
                <a:solidFill>
                  <a:srgbClr val="FFFFFF"/>
                </a:solidFill>
                <a:latin typeface="Arial Black" pitchFamily="34" charset="0"/>
                <a:ea typeface="Aharoni"/>
                <a:cs typeface="Aharoni"/>
              </a:rPr>
              <a:t/>
            </a:r>
            <a:br>
              <a:rPr lang="en-US" dirty="0" smtClean="0">
                <a:solidFill>
                  <a:srgbClr val="FFFFFF"/>
                </a:solidFill>
                <a:latin typeface="Arial Black" pitchFamily="34" charset="0"/>
                <a:ea typeface="Aharoni"/>
                <a:cs typeface="Aharoni"/>
              </a:rPr>
            </a:br>
            <a:r>
              <a:rPr lang="en-US" sz="3600" b="1" i="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ea typeface="Aharoni"/>
                <a:cs typeface="Aharoni"/>
              </a:rPr>
              <a:t>Safe and Secure Training Series</a:t>
            </a:r>
            <a:endParaRPr lang="en-US" sz="3600" b="1" i="1" dirty="0" smtClean="0">
              <a:solidFill>
                <a:schemeClr val="bg1"/>
              </a:solidFill>
              <a:latin typeface="Arial Black" pitchFamily="34" charset="0"/>
              <a:ea typeface="Times New Roman" pitchFamily="18" charset="0"/>
              <a:cs typeface="Arial" charset="0"/>
            </a:endParaRPr>
          </a:p>
        </p:txBody>
      </p:sp>
      <p:sp>
        <p:nvSpPr>
          <p:cNvPr id="3" name="Content Placeholder 2"/>
          <p:cNvSpPr>
            <a:spLocks noGrp="1"/>
          </p:cNvSpPr>
          <p:nvPr>
            <p:ph idx="4294967295"/>
          </p:nvPr>
        </p:nvSpPr>
        <p:spPr>
          <a:xfrm>
            <a:off x="381000" y="1828800"/>
            <a:ext cx="8305800" cy="4648200"/>
          </a:xfrm>
          <a:solidFill>
            <a:schemeClr val="accent6">
              <a:lumMod val="75000"/>
            </a:schemeClr>
          </a:solidFill>
          <a:scene3d>
            <a:camera prst="orthographicFront"/>
            <a:lightRig rig="threePt" dir="t"/>
          </a:scene3d>
          <a:sp3d>
            <a:bevelT w="139700" h="139700" prst="divot"/>
          </a:sp3d>
        </p:spPr>
        <p:txBody>
          <a:bodyPr>
            <a:normAutofit/>
          </a:bodyPr>
          <a:lstStyle/>
          <a:p>
            <a:pPr>
              <a:buFont typeface="Arial" charset="0"/>
              <a:buNone/>
            </a:pPr>
            <a:endParaRPr lang="en-US" sz="1400" b="1" dirty="0" smtClean="0">
              <a:latin typeface="Arial" charset="0"/>
              <a:ea typeface="Times New Roman" pitchFamily="18" charset="0"/>
              <a:cs typeface="Arial" charset="0"/>
            </a:endParaRPr>
          </a:p>
          <a:p>
            <a:pPr algn="ctr">
              <a:buNone/>
            </a:pPr>
            <a:r>
              <a:rPr lang="en-US" sz="4800" b="1" i="1" u="sng" dirty="0">
                <a:solidFill>
                  <a:srgbClr val="0D0D0D"/>
                </a:solidFill>
                <a:latin typeface="Bookman Old Style" pitchFamily="18" charset="0"/>
              </a:rPr>
              <a:t>PREVENTING: </a:t>
            </a:r>
            <a:endParaRPr lang="en-US" sz="4800" b="1" dirty="0">
              <a:solidFill>
                <a:srgbClr val="FF0000"/>
              </a:solidFill>
              <a:latin typeface="Verdana" pitchFamily="34" charset="0"/>
            </a:endParaRPr>
          </a:p>
          <a:p>
            <a:pPr>
              <a:buFont typeface="Wingdings" pitchFamily="2" charset="2"/>
              <a:buChar char="ü"/>
            </a:pPr>
            <a:r>
              <a:rPr lang="en-US" sz="5400" b="1" dirty="0">
                <a:ln w="12700">
                  <a:solidFill>
                    <a:schemeClr val="tx2">
                      <a:satMod val="155000"/>
                    </a:schemeClr>
                  </a:solidFill>
                  <a:prstDash val="solid"/>
                </a:ln>
                <a:solidFill>
                  <a:sysClr val="windowText" lastClr="000000"/>
                </a:solidFill>
                <a:effectLst>
                  <a:glow rad="228600">
                    <a:schemeClr val="accent2">
                      <a:satMod val="175000"/>
                      <a:alpha val="40000"/>
                    </a:schemeClr>
                  </a:glow>
                  <a:outerShdw blurRad="41275" dist="20320" dir="1800000" algn="tl" rotWithShape="0">
                    <a:srgbClr val="000000">
                      <a:alpha val="40000"/>
                    </a:srgbClr>
                  </a:outerShdw>
                </a:effectLst>
                <a:latin typeface="Verdana" pitchFamily="34" charset="0"/>
              </a:rPr>
              <a:t>SLIPS</a:t>
            </a:r>
          </a:p>
          <a:p>
            <a:pPr>
              <a:buFont typeface="Wingdings" pitchFamily="2" charset="2"/>
              <a:buChar char="ü"/>
            </a:pPr>
            <a:r>
              <a:rPr lang="en-US" sz="5400" b="1" dirty="0">
                <a:ln w="12700">
                  <a:solidFill>
                    <a:schemeClr val="tx2">
                      <a:satMod val="155000"/>
                    </a:schemeClr>
                  </a:solidFill>
                  <a:prstDash val="solid"/>
                </a:ln>
                <a:solidFill>
                  <a:sysClr val="windowText" lastClr="000000"/>
                </a:solidFill>
                <a:effectLst>
                  <a:glow rad="228600">
                    <a:schemeClr val="accent2">
                      <a:satMod val="175000"/>
                      <a:alpha val="40000"/>
                    </a:schemeClr>
                  </a:glow>
                  <a:outerShdw blurRad="41275" dist="20320" dir="1800000" algn="tl" rotWithShape="0">
                    <a:srgbClr val="000000">
                      <a:alpha val="40000"/>
                    </a:srgbClr>
                  </a:outerShdw>
                </a:effectLst>
                <a:latin typeface="Verdana" pitchFamily="34" charset="0"/>
              </a:rPr>
              <a:t>TRIPS</a:t>
            </a:r>
          </a:p>
          <a:p>
            <a:pPr>
              <a:buFont typeface="Wingdings" pitchFamily="2" charset="2"/>
              <a:buChar char="ü"/>
            </a:pPr>
            <a:r>
              <a:rPr lang="en-US" sz="5400" b="1" dirty="0">
                <a:ln w="12700">
                  <a:solidFill>
                    <a:schemeClr val="tx2">
                      <a:satMod val="155000"/>
                    </a:schemeClr>
                  </a:solidFill>
                  <a:prstDash val="solid"/>
                </a:ln>
                <a:solidFill>
                  <a:sysClr val="windowText" lastClr="000000"/>
                </a:solidFill>
                <a:effectLst>
                  <a:glow rad="228600">
                    <a:schemeClr val="accent2">
                      <a:satMod val="175000"/>
                      <a:alpha val="40000"/>
                    </a:schemeClr>
                  </a:glow>
                  <a:outerShdw blurRad="41275" dist="20320" dir="1800000" algn="tl" rotWithShape="0">
                    <a:srgbClr val="000000">
                      <a:alpha val="40000"/>
                    </a:srgbClr>
                  </a:outerShdw>
                </a:effectLst>
                <a:latin typeface="Verdana" pitchFamily="34" charset="0"/>
              </a:rPr>
              <a:t>FALLS</a:t>
            </a: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4" name="Picture 2" descr="F:\Mike's Telamon Work\OSHA MODULE 4  SLIPS TRIPS FALLS\STF Pictures\STF pic 3.jpg"/>
          <p:cNvPicPr>
            <a:picLocks noChangeAspect="1" noChangeArrowheads="1"/>
          </p:cNvPicPr>
          <p:nvPr/>
        </p:nvPicPr>
        <p:blipFill>
          <a:blip r:embed="rId2" cstate="print"/>
          <a:srcRect/>
          <a:stretch>
            <a:fillRect/>
          </a:stretch>
        </p:blipFill>
        <p:spPr bwMode="auto">
          <a:xfrm>
            <a:off x="3810000" y="3200400"/>
            <a:ext cx="4426039" cy="2667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83766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rPr>
              <a:t>CLASS</a:t>
            </a:r>
            <a:r>
              <a:rPr lang="en-US" b="1" dirty="0" smtClean="0"/>
              <a:t> </a:t>
            </a:r>
            <a:r>
              <a:rPr lang="en-US" b="1" dirty="0" smtClean="0">
                <a:solidFill>
                  <a:schemeClr val="bg1"/>
                </a:solidFill>
              </a:rPr>
              <a:t>INFORMATION</a:t>
            </a:r>
          </a:p>
        </p:txBody>
      </p:sp>
      <p:sp>
        <p:nvSpPr>
          <p:cNvPr id="3" name="Content Placeholder 2"/>
          <p:cNvSpPr>
            <a:spLocks noGrp="1"/>
          </p:cNvSpPr>
          <p:nvPr>
            <p:ph idx="4294967295"/>
          </p:nvPr>
        </p:nvSpPr>
        <p:spPr>
          <a:xfrm>
            <a:off x="457200" y="1600200"/>
            <a:ext cx="8305800" cy="5029200"/>
          </a:xfrm>
          <a:solidFill>
            <a:schemeClr val="accent6">
              <a:lumMod val="75000"/>
            </a:schemeClr>
          </a:solidFill>
        </p:spPr>
        <p:txBody>
          <a:bodyPr>
            <a:normAutofit/>
          </a:bodyPr>
          <a:lstStyle/>
          <a:p>
            <a:pPr>
              <a:buFont typeface="Wingdings" pitchFamily="2" charset="2"/>
              <a:buChar char="§"/>
            </a:pPr>
            <a:endParaRPr lang="en-US" sz="800" b="1" dirty="0" smtClean="0"/>
          </a:p>
          <a:p>
            <a:pPr>
              <a:buFont typeface="Wingdings" pitchFamily="2" charset="2"/>
              <a:buChar char="§"/>
            </a:pPr>
            <a:endParaRPr lang="en-US" sz="800" b="1" dirty="0" smtClean="0"/>
          </a:p>
          <a:p>
            <a:pPr>
              <a:buFont typeface="Wingdings" pitchFamily="2" charset="2"/>
              <a:buChar char="§"/>
            </a:pPr>
            <a:r>
              <a:rPr lang="en-US" sz="2800" dirty="0" smtClean="0"/>
              <a:t>Class Start and Stop Times</a:t>
            </a:r>
          </a:p>
          <a:p>
            <a:pPr>
              <a:buFont typeface="Wingdings" pitchFamily="2" charset="2"/>
              <a:buChar char="§"/>
            </a:pPr>
            <a:r>
              <a:rPr lang="en-US" sz="2800" dirty="0" smtClean="0"/>
              <a:t>Breaks and Lunch</a:t>
            </a:r>
          </a:p>
          <a:p>
            <a:pPr>
              <a:buFont typeface="Wingdings" pitchFamily="2" charset="2"/>
              <a:buChar char="§"/>
            </a:pPr>
            <a:r>
              <a:rPr lang="en-US" sz="2800" dirty="0" smtClean="0"/>
              <a:t>Locations of Restrooms</a:t>
            </a:r>
          </a:p>
          <a:p>
            <a:pPr>
              <a:buFont typeface="Wingdings" pitchFamily="2" charset="2"/>
              <a:buChar char="§"/>
            </a:pPr>
            <a:r>
              <a:rPr lang="en-US" sz="2800" dirty="0" smtClean="0"/>
              <a:t>Emergency Exits/Procedures</a:t>
            </a:r>
          </a:p>
          <a:p>
            <a:pPr>
              <a:buFont typeface="Wingdings" pitchFamily="2" charset="2"/>
              <a:buChar char="§"/>
            </a:pPr>
            <a:r>
              <a:rPr lang="en-US" sz="2800" dirty="0" smtClean="0"/>
              <a:t>Electronic Devices</a:t>
            </a:r>
          </a:p>
          <a:p>
            <a:pPr>
              <a:buFont typeface="Wingdings" pitchFamily="2" charset="2"/>
              <a:buChar char="§"/>
            </a:pPr>
            <a:r>
              <a:rPr lang="en-US" sz="2800" dirty="0" smtClean="0"/>
              <a:t>Class Participation</a:t>
            </a:r>
          </a:p>
          <a:p>
            <a:pPr>
              <a:buFont typeface="Wingdings" pitchFamily="2" charset="2"/>
              <a:buChar char="§"/>
            </a:pPr>
            <a:r>
              <a:rPr lang="en-US" sz="2800" dirty="0" smtClean="0"/>
              <a:t>General Rules</a:t>
            </a:r>
          </a:p>
          <a:p>
            <a:pPr>
              <a:buFont typeface="Wingdings" pitchFamily="2" charset="2"/>
              <a:buChar char="§"/>
            </a:pPr>
            <a:r>
              <a:rPr lang="en-US" sz="2800" dirty="0" smtClean="0"/>
              <a:t>Door Prizes</a:t>
            </a:r>
          </a:p>
          <a:p>
            <a:pPr>
              <a:buFont typeface="Wingdings" pitchFamily="2" charset="2"/>
              <a:buChar char="§"/>
            </a:pPr>
            <a:r>
              <a:rPr lang="en-US" sz="2800" dirty="0" smtClean="0"/>
              <a:t>Questions</a:t>
            </a:r>
          </a:p>
        </p:txBody>
      </p:sp>
      <p:pic>
        <p:nvPicPr>
          <p:cNvPr id="5" name="Picture 3" descr="LEARNING AG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743200"/>
            <a:ext cx="2489200" cy="27574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fontScale="90000"/>
          </a:bodyPr>
          <a:lstStyle/>
          <a:p>
            <a:r>
              <a:rPr lang="en-US" b="1" dirty="0" smtClean="0">
                <a:solidFill>
                  <a:schemeClr val="bg1"/>
                </a:solidFill>
                <a:latin typeface="Calibri" pitchFamily="34" charset="0"/>
                <a:cs typeface="Calibri" pitchFamily="34" charset="0"/>
              </a:rPr>
              <a:t>OSHA </a:t>
            </a:r>
            <a:r>
              <a:rPr lang="en-US" b="1" dirty="0">
                <a:solidFill>
                  <a:schemeClr val="bg1"/>
                </a:solidFill>
                <a:latin typeface="Calibri" pitchFamily="34" charset="0"/>
                <a:cs typeface="Calibri" pitchFamily="34" charset="0"/>
              </a:rPr>
              <a:t/>
            </a:r>
            <a:br>
              <a:rPr lang="en-US" b="1" dirty="0">
                <a:solidFill>
                  <a:schemeClr val="bg1"/>
                </a:solidFill>
                <a:latin typeface="Calibri" pitchFamily="34" charset="0"/>
                <a:cs typeface="Calibri" pitchFamily="34" charset="0"/>
              </a:rPr>
            </a:br>
            <a:r>
              <a:rPr lang="en-US" b="1" dirty="0">
                <a:solidFill>
                  <a:schemeClr val="bg1"/>
                </a:solidFill>
                <a:latin typeface="Calibri" pitchFamily="34" charset="0"/>
                <a:cs typeface="Calibri" pitchFamily="34" charset="0"/>
              </a:rPr>
              <a:t>SUSAN HARWOOD SAFETY TRAINING </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Arial" charset="0"/>
              <a:buNone/>
            </a:pPr>
            <a:endParaRPr lang="en-US" sz="1000" b="1" dirty="0" smtClean="0">
              <a:latin typeface="Arial" charset="0"/>
              <a:ea typeface="Times New Roman" pitchFamily="18" charset="0"/>
              <a:cs typeface="Arial" charset="0"/>
            </a:endParaRPr>
          </a:p>
          <a:p>
            <a:pPr marL="0" lvl="0" indent="0" algn="ctr">
              <a:spcBef>
                <a:spcPct val="0"/>
              </a:spcBef>
              <a:buNone/>
            </a:pPr>
            <a:endParaRPr lang="en-US" sz="2800" i="1" baseline="30000" dirty="0">
              <a:solidFill>
                <a:srgbClr val="FFFFFF"/>
              </a:solidFill>
              <a:latin typeface="+mj-lt"/>
              <a:cs typeface="Arial" charset="0"/>
            </a:endParaRPr>
          </a:p>
          <a:p>
            <a:pPr marL="0" lvl="0" indent="0" algn="ctr">
              <a:spcBef>
                <a:spcPct val="0"/>
              </a:spcBef>
              <a:buNone/>
            </a:pPr>
            <a:r>
              <a:rPr lang="en-US" i="1" baseline="30000" dirty="0" smtClean="0">
                <a:latin typeface="+mj-lt"/>
                <a:cs typeface="Arial" charset="0"/>
              </a:rPr>
              <a:t>This </a:t>
            </a:r>
            <a:r>
              <a:rPr lang="en-US" i="1" baseline="30000" dirty="0">
                <a:latin typeface="+mj-lt"/>
                <a:cs typeface="Arial" charset="0"/>
              </a:rPr>
              <a:t>material was produced under grant number </a:t>
            </a:r>
          </a:p>
          <a:p>
            <a:pPr marL="0" lvl="0" indent="0" algn="ctr">
              <a:spcBef>
                <a:spcPct val="0"/>
              </a:spcBef>
              <a:buNone/>
            </a:pPr>
            <a:r>
              <a:rPr lang="en-US" i="1" baseline="30000" dirty="0">
                <a:latin typeface="+mj-lt"/>
                <a:cs typeface="Arial" charset="0"/>
              </a:rPr>
              <a:t>SH-22311-11-60-F-37 from the Occupational Safety and Health Administration, U.S. Department of Labor. </a:t>
            </a:r>
          </a:p>
          <a:p>
            <a:pPr marL="0" lvl="0" indent="0" algn="ctr">
              <a:spcBef>
                <a:spcPct val="0"/>
              </a:spcBef>
              <a:buNone/>
            </a:pPr>
            <a:r>
              <a:rPr lang="en-US" i="1" baseline="30000" dirty="0">
                <a:latin typeface="+mj-lt"/>
                <a:cs typeface="Arial" charset="0"/>
              </a:rPr>
              <a:t>It does not necessarily reflect the views or policies </a:t>
            </a:r>
          </a:p>
          <a:p>
            <a:pPr marL="0" lvl="0" indent="0" algn="ctr">
              <a:spcBef>
                <a:spcPct val="0"/>
              </a:spcBef>
              <a:buNone/>
            </a:pPr>
            <a:r>
              <a:rPr lang="en-US" i="1" baseline="30000" dirty="0">
                <a:latin typeface="+mj-lt"/>
                <a:cs typeface="Arial" charset="0"/>
              </a:rPr>
              <a:t>of the U.S. Department of Labor, nor does mention </a:t>
            </a:r>
          </a:p>
          <a:p>
            <a:pPr marL="0" lvl="0" indent="0" algn="ctr">
              <a:spcBef>
                <a:spcPct val="0"/>
              </a:spcBef>
              <a:buNone/>
            </a:pPr>
            <a:r>
              <a:rPr lang="en-US" i="1" baseline="30000" dirty="0">
                <a:latin typeface="+mj-lt"/>
                <a:cs typeface="Arial" charset="0"/>
              </a:rPr>
              <a:t>of trade names, commercial products, or organizations </a:t>
            </a:r>
          </a:p>
          <a:p>
            <a:pPr marL="0" lvl="0" indent="0" algn="ctr">
              <a:spcBef>
                <a:spcPct val="0"/>
              </a:spcBef>
              <a:buNone/>
            </a:pPr>
            <a:r>
              <a:rPr lang="en-US" i="1" baseline="30000" dirty="0">
                <a:latin typeface="+mj-lt"/>
                <a:cs typeface="Arial" charset="0"/>
              </a:rPr>
              <a:t>imply endorsement by the U.S. Government</a:t>
            </a:r>
            <a:r>
              <a:rPr lang="en-US" i="1" baseline="30000" dirty="0" smtClean="0">
                <a:latin typeface="+mj-lt"/>
                <a:cs typeface="Arial" charset="0"/>
              </a:rPr>
              <a:t>.</a:t>
            </a:r>
          </a:p>
          <a:p>
            <a:pPr marL="0" lvl="0" indent="0" algn="ctr">
              <a:spcBef>
                <a:spcPct val="0"/>
              </a:spcBef>
              <a:buNone/>
            </a:pPr>
            <a:endParaRPr lang="en-US" sz="2800" b="1" i="1" baseline="30000" dirty="0">
              <a:solidFill>
                <a:srgbClr val="FFFFFF"/>
              </a:solidFill>
              <a:latin typeface="Arial" charset="0"/>
              <a:cs typeface="Arial" charset="0"/>
            </a:endParaRPr>
          </a:p>
          <a:p>
            <a:pPr algn="ctr"/>
            <a:endParaRPr lang="en-US" b="1" i="1" baseline="30000" dirty="0"/>
          </a:p>
          <a:p>
            <a:pPr marL="0" indent="0" algn="ctr">
              <a:buNone/>
            </a:pPr>
            <a:r>
              <a:rPr lang="en-US" i="1" baseline="30000" dirty="0">
                <a:latin typeface="+mj-lt"/>
              </a:rPr>
              <a:t>Telamon Corporation is an equal opportunity provider and employer.  Auxiliary aids and services are available upon request to individuals with disabilities.</a:t>
            </a:r>
          </a:p>
          <a:p>
            <a:pPr algn="ctr"/>
            <a:endParaRPr lang="en-US" sz="2800" dirty="0"/>
          </a:p>
          <a:p>
            <a:pPr marL="0" lvl="0" indent="0" algn="ctr">
              <a:spcBef>
                <a:spcPct val="0"/>
              </a:spcBef>
              <a:buNone/>
            </a:pPr>
            <a:endParaRPr lang="en-US" sz="2800" b="1" i="1" baseline="30000" dirty="0">
              <a:solidFill>
                <a:srgbClr val="FFFFFF"/>
              </a:solidFill>
              <a:latin typeface="Arial"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20</a:t>
            </a:fld>
            <a:endParaRPr lang="en-US" dirty="0"/>
          </a:p>
        </p:txBody>
      </p:sp>
    </p:spTree>
    <p:extLst>
      <p:ext uri="{BB962C8B-B14F-4D97-AF65-F5344CB8AC3E}">
        <p14:creationId xmlns:p14="http://schemas.microsoft.com/office/powerpoint/2010/main" val="4113267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458200" cy="1143000"/>
          </a:xfrm>
          <a:solidFill>
            <a:schemeClr val="tx1"/>
          </a:solidFill>
        </p:spPr>
        <p:txBody>
          <a:bodyPr>
            <a:normAutofit fontScale="90000"/>
          </a:bodyPr>
          <a:lstStyle/>
          <a:p>
            <a:r>
              <a:rPr lang="en-US" sz="5300" b="1" dirty="0" smtClean="0">
                <a:solidFill>
                  <a:schemeClr val="bg1"/>
                </a:solidFill>
                <a:ea typeface="Times New Roman" pitchFamily="18" charset="0"/>
                <a:cs typeface="Arial" charset="0"/>
              </a:rPr>
              <a:t>OSHA STANDARDS </a:t>
            </a:r>
            <a:r>
              <a:rPr lang="en-US" sz="5400" b="1" dirty="0" smtClean="0">
                <a:solidFill>
                  <a:schemeClr val="bg1"/>
                </a:solidFill>
                <a:ea typeface="Times New Roman" pitchFamily="18" charset="0"/>
                <a:cs typeface="Arial" charset="0"/>
              </a:rPr>
              <a:t/>
            </a:r>
            <a:br>
              <a:rPr lang="en-US" sz="5400" b="1" dirty="0" smtClean="0">
                <a:solidFill>
                  <a:schemeClr val="bg1"/>
                </a:solidFill>
                <a:ea typeface="Times New Roman" pitchFamily="18" charset="0"/>
                <a:cs typeface="Arial" charset="0"/>
              </a:rPr>
            </a:br>
            <a:r>
              <a:rPr lang="en-US" sz="3600" b="1" dirty="0" smtClean="0">
                <a:solidFill>
                  <a:schemeClr val="bg1"/>
                </a:solidFill>
                <a:ea typeface="Times New Roman" pitchFamily="18" charset="0"/>
                <a:cs typeface="Arial" charset="0"/>
              </a:rPr>
              <a:t> </a:t>
            </a:r>
            <a:r>
              <a:rPr lang="en-US" sz="3100" b="1" dirty="0" smtClean="0">
                <a:solidFill>
                  <a:schemeClr val="bg1"/>
                </a:solidFill>
                <a:ea typeface="Times New Roman" pitchFamily="18" charset="0"/>
                <a:cs typeface="Arial" charset="0"/>
              </a:rPr>
              <a:t>SLIPS, TRIPS, FALLS</a:t>
            </a:r>
          </a:p>
        </p:txBody>
      </p:sp>
      <p:sp>
        <p:nvSpPr>
          <p:cNvPr id="3" name="Content Placeholder 2"/>
          <p:cNvSpPr>
            <a:spLocks noGrp="1"/>
          </p:cNvSpPr>
          <p:nvPr>
            <p:ph idx="4294967295"/>
          </p:nvPr>
        </p:nvSpPr>
        <p:spPr>
          <a:xfrm>
            <a:off x="304800" y="1600200"/>
            <a:ext cx="8458200" cy="4876800"/>
          </a:xfrm>
          <a:solidFill>
            <a:schemeClr val="accent6">
              <a:lumMod val="75000"/>
            </a:schemeClr>
          </a:solidFill>
        </p:spPr>
        <p:txBody>
          <a:bodyPr>
            <a:normAutofit/>
          </a:bodyPr>
          <a:lstStyle/>
          <a:p>
            <a:endParaRPr lang="en-US" sz="2800" dirty="0" smtClean="0">
              <a:latin typeface="+mj-lt"/>
            </a:endParaRPr>
          </a:p>
          <a:p>
            <a:r>
              <a:rPr lang="en-US" sz="2800" dirty="0" smtClean="0">
                <a:latin typeface="+mj-lt"/>
              </a:rPr>
              <a:t>Special </a:t>
            </a:r>
            <a:r>
              <a:rPr lang="en-US" sz="2800" dirty="0">
                <a:latin typeface="+mj-lt"/>
              </a:rPr>
              <a:t>standards have not been adopted for the poultry industry. </a:t>
            </a:r>
            <a:endParaRPr lang="en-US" sz="2800" dirty="0" smtClean="0">
              <a:latin typeface="+mj-lt"/>
            </a:endParaRPr>
          </a:p>
          <a:p>
            <a:r>
              <a:rPr lang="en-US" sz="2800" dirty="0" smtClean="0">
                <a:latin typeface="+mj-lt"/>
              </a:rPr>
              <a:t>Workers in </a:t>
            </a:r>
            <a:r>
              <a:rPr lang="en-US" sz="2800" dirty="0">
                <a:latin typeface="+mj-lt"/>
              </a:rPr>
              <a:t>the poultry industry are </a:t>
            </a:r>
            <a:r>
              <a:rPr lang="en-US" sz="2800" dirty="0" smtClean="0">
                <a:latin typeface="+mj-lt"/>
              </a:rPr>
              <a:t>protected by </a:t>
            </a:r>
            <a:r>
              <a:rPr lang="en-US" sz="2800" dirty="0">
                <a:latin typeface="+mj-lt"/>
              </a:rPr>
              <a:t>the act and by general and specific occupational safety and health standards, such as the General Duty Clause </a:t>
            </a:r>
            <a:r>
              <a:rPr lang="en-US" sz="2800" dirty="0" smtClean="0">
                <a:latin typeface="+mj-lt"/>
              </a:rPr>
              <a:t>and the </a:t>
            </a:r>
            <a:r>
              <a:rPr lang="en-US" sz="2800" dirty="0">
                <a:latin typeface="+mj-lt"/>
              </a:rPr>
              <a:t>following:</a:t>
            </a:r>
          </a:p>
          <a:p>
            <a:pPr lvl="1"/>
            <a:r>
              <a:rPr lang="en-US" dirty="0" smtClean="0">
                <a:latin typeface="+mj-lt"/>
              </a:rPr>
              <a:t>29 CFR 1910 Subpart D - Walking/Working Surfaces</a:t>
            </a:r>
            <a:endParaRPr lang="en-US" dirty="0">
              <a:latin typeface="+mj-lt"/>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4800" dirty="0" smtClean="0">
                <a:solidFill>
                  <a:schemeClr val="bg1"/>
                </a:solidFill>
                <a:latin typeface="Tw Cen MT Condensed Extra Bold" pitchFamily="34" charset="0"/>
              </a:rPr>
              <a:t>LEARNING OBJECTIVES</a:t>
            </a:r>
          </a:p>
        </p:txBody>
      </p:sp>
      <p:sp>
        <p:nvSpPr>
          <p:cNvPr id="3" name="Content Placeholder 2"/>
          <p:cNvSpPr>
            <a:spLocks noGrp="1"/>
          </p:cNvSpPr>
          <p:nvPr>
            <p:ph idx="4294967295"/>
          </p:nvPr>
        </p:nvSpPr>
        <p:spPr>
          <a:xfrm>
            <a:off x="365975" y="1524000"/>
            <a:ext cx="8305800" cy="4876800"/>
          </a:xfrm>
          <a:solidFill>
            <a:schemeClr val="accent6">
              <a:lumMod val="75000"/>
            </a:schemeClr>
          </a:solidFill>
        </p:spPr>
        <p:txBody>
          <a:bodyPr>
            <a:normAutofit/>
          </a:bodyPr>
          <a:lstStyle/>
          <a:p>
            <a:pPr>
              <a:buFont typeface="Arial" charset="0"/>
              <a:buNone/>
            </a:pPr>
            <a:endParaRPr lang="en-US" sz="2800" dirty="0" smtClean="0">
              <a:latin typeface="+mj-lt"/>
            </a:endParaRPr>
          </a:p>
          <a:p>
            <a:pPr>
              <a:buFont typeface="Arial" charset="0"/>
              <a:buNone/>
            </a:pPr>
            <a:r>
              <a:rPr lang="en-US" sz="2800" b="1" dirty="0" smtClean="0">
                <a:latin typeface="+mj-lt"/>
              </a:rPr>
              <a:t>In this module participants will learn:</a:t>
            </a:r>
          </a:p>
          <a:p>
            <a:pPr>
              <a:buFont typeface="Arial" charset="0"/>
              <a:buNone/>
            </a:pPr>
            <a:endParaRPr lang="en-US" sz="1200" dirty="0" smtClean="0">
              <a:latin typeface="+mj-lt"/>
            </a:endParaRPr>
          </a:p>
          <a:p>
            <a:pPr lvl="0">
              <a:lnSpc>
                <a:spcPct val="115000"/>
              </a:lnSpc>
              <a:spcBef>
                <a:spcPts val="0"/>
              </a:spcBef>
              <a:spcAft>
                <a:spcPts val="0"/>
              </a:spcAft>
              <a:buFont typeface="+mj-lt"/>
              <a:buAutoNum type="arabicPeriod"/>
            </a:pPr>
            <a:r>
              <a:rPr lang="en-US" sz="2800" dirty="0" smtClean="0">
                <a:latin typeface="+mj-lt"/>
                <a:ea typeface="Calibri"/>
                <a:cs typeface="Times New Roman"/>
              </a:rPr>
              <a:t>Slip, Trip and Fall </a:t>
            </a:r>
            <a:r>
              <a:rPr lang="en-US" sz="2800" u="sng" dirty="0" smtClean="0">
                <a:latin typeface="+mj-lt"/>
                <a:ea typeface="Calibri"/>
                <a:cs typeface="Times New Roman"/>
              </a:rPr>
              <a:t>Statistics</a:t>
            </a:r>
            <a:r>
              <a:rPr lang="en-US" sz="2800" dirty="0" smtClean="0">
                <a:latin typeface="+mj-lt"/>
                <a:ea typeface="Calibri"/>
                <a:cs typeface="Times New Roman"/>
              </a:rPr>
              <a:t> and </a:t>
            </a:r>
            <a:r>
              <a:rPr lang="en-US" sz="2800" u="sng" dirty="0" smtClean="0">
                <a:latin typeface="+mj-lt"/>
                <a:ea typeface="Calibri"/>
                <a:cs typeface="Times New Roman"/>
              </a:rPr>
              <a:t>Costs</a:t>
            </a:r>
            <a:endParaRPr lang="en-US" sz="2800" u="sng" dirty="0">
              <a:latin typeface="+mj-lt"/>
              <a:ea typeface="Calibri"/>
              <a:cs typeface="Times New Roman"/>
            </a:endParaRPr>
          </a:p>
          <a:p>
            <a:pPr lvl="0">
              <a:lnSpc>
                <a:spcPct val="115000"/>
              </a:lnSpc>
              <a:spcBef>
                <a:spcPts val="0"/>
              </a:spcBef>
              <a:spcAft>
                <a:spcPts val="0"/>
              </a:spcAft>
              <a:buFont typeface="+mj-lt"/>
              <a:buAutoNum type="arabicPeriod"/>
            </a:pPr>
            <a:r>
              <a:rPr lang="en-US" sz="2800" u="sng" dirty="0" smtClean="0">
                <a:latin typeface="+mj-lt"/>
                <a:ea typeface="Calibri"/>
                <a:cs typeface="Times New Roman"/>
              </a:rPr>
              <a:t>Injuries</a:t>
            </a:r>
            <a:r>
              <a:rPr lang="en-US" sz="2800" dirty="0" smtClean="0">
                <a:latin typeface="+mj-lt"/>
                <a:ea typeface="Calibri"/>
                <a:cs typeface="Times New Roman"/>
              </a:rPr>
              <a:t> resulting from Slips</a:t>
            </a:r>
            <a:r>
              <a:rPr lang="en-US" sz="2800" dirty="0">
                <a:latin typeface="+mj-lt"/>
                <a:ea typeface="Calibri"/>
                <a:cs typeface="Times New Roman"/>
              </a:rPr>
              <a:t>, </a:t>
            </a:r>
            <a:r>
              <a:rPr lang="en-US" sz="2800" dirty="0" smtClean="0">
                <a:latin typeface="+mj-lt"/>
                <a:ea typeface="Calibri"/>
                <a:cs typeface="Times New Roman"/>
              </a:rPr>
              <a:t>Trips and Falls</a:t>
            </a:r>
            <a:endParaRPr lang="en-US" sz="2800" dirty="0">
              <a:latin typeface="+mj-lt"/>
              <a:ea typeface="Calibri"/>
              <a:cs typeface="Times New Roman"/>
            </a:endParaRPr>
          </a:p>
          <a:p>
            <a:pPr lvl="0">
              <a:lnSpc>
                <a:spcPct val="115000"/>
              </a:lnSpc>
              <a:spcBef>
                <a:spcPts val="0"/>
              </a:spcBef>
              <a:spcAft>
                <a:spcPts val="0"/>
              </a:spcAft>
              <a:buFont typeface="+mj-lt"/>
              <a:buAutoNum type="arabicPeriod"/>
            </a:pPr>
            <a:r>
              <a:rPr lang="en-US" sz="2800" u="sng" dirty="0">
                <a:latin typeface="+mj-lt"/>
                <a:ea typeface="Calibri"/>
                <a:cs typeface="Times New Roman"/>
              </a:rPr>
              <a:t>Definitions</a:t>
            </a:r>
            <a:r>
              <a:rPr lang="en-US" sz="2800" dirty="0">
                <a:latin typeface="+mj-lt"/>
                <a:ea typeface="Calibri"/>
                <a:cs typeface="Times New Roman"/>
              </a:rPr>
              <a:t> </a:t>
            </a:r>
            <a:r>
              <a:rPr lang="en-US" sz="2800" dirty="0" smtClean="0">
                <a:latin typeface="+mj-lt"/>
                <a:ea typeface="Calibri"/>
                <a:cs typeface="Times New Roman"/>
              </a:rPr>
              <a:t>of Slips</a:t>
            </a:r>
            <a:r>
              <a:rPr lang="en-US" sz="2800" dirty="0">
                <a:latin typeface="+mj-lt"/>
                <a:ea typeface="Calibri"/>
                <a:cs typeface="Times New Roman"/>
              </a:rPr>
              <a:t>, Trips and </a:t>
            </a:r>
            <a:r>
              <a:rPr lang="en-US" sz="2800" dirty="0" smtClean="0">
                <a:latin typeface="+mj-lt"/>
                <a:ea typeface="Calibri"/>
                <a:cs typeface="Times New Roman"/>
              </a:rPr>
              <a:t>Falls</a:t>
            </a:r>
            <a:endParaRPr lang="en-US" sz="2800" dirty="0">
              <a:latin typeface="+mj-lt"/>
              <a:ea typeface="Calibri"/>
              <a:cs typeface="Times New Roman"/>
            </a:endParaRPr>
          </a:p>
          <a:p>
            <a:pPr>
              <a:lnSpc>
                <a:spcPct val="115000"/>
              </a:lnSpc>
              <a:spcBef>
                <a:spcPts val="0"/>
              </a:spcBef>
              <a:spcAft>
                <a:spcPts val="0"/>
              </a:spcAft>
              <a:buFont typeface="+mj-lt"/>
              <a:buAutoNum type="arabicPeriod"/>
            </a:pPr>
            <a:r>
              <a:rPr lang="en-US" sz="2800" u="sng" dirty="0" smtClean="0">
                <a:latin typeface="+mj-lt"/>
                <a:ea typeface="Calibri"/>
                <a:cs typeface="Times New Roman"/>
              </a:rPr>
              <a:t>Causes</a:t>
            </a:r>
            <a:r>
              <a:rPr lang="en-US" sz="2800" dirty="0" smtClean="0">
                <a:latin typeface="+mj-lt"/>
                <a:ea typeface="Calibri"/>
                <a:cs typeface="Times New Roman"/>
              </a:rPr>
              <a:t> </a:t>
            </a:r>
            <a:r>
              <a:rPr lang="en-US" sz="2800" dirty="0">
                <a:latin typeface="+mj-lt"/>
                <a:ea typeface="Calibri"/>
                <a:cs typeface="Times New Roman"/>
              </a:rPr>
              <a:t>of Slips, Trips and </a:t>
            </a:r>
            <a:r>
              <a:rPr lang="en-US" sz="2800" dirty="0" smtClean="0">
                <a:latin typeface="+mj-lt"/>
                <a:ea typeface="Calibri"/>
                <a:cs typeface="Times New Roman"/>
              </a:rPr>
              <a:t>Falls</a:t>
            </a:r>
          </a:p>
          <a:p>
            <a:pPr>
              <a:lnSpc>
                <a:spcPct val="115000"/>
              </a:lnSpc>
              <a:spcBef>
                <a:spcPts val="0"/>
              </a:spcBef>
              <a:spcAft>
                <a:spcPts val="0"/>
              </a:spcAft>
              <a:buFont typeface="+mj-lt"/>
              <a:buAutoNum type="arabicPeriod"/>
            </a:pPr>
            <a:r>
              <a:rPr lang="en-US" sz="2800" u="sng" dirty="0">
                <a:latin typeface="+mj-lt"/>
                <a:ea typeface="Calibri"/>
                <a:cs typeface="Times New Roman"/>
              </a:rPr>
              <a:t>3 </a:t>
            </a:r>
            <a:r>
              <a:rPr lang="en-US" sz="2800" u="sng" dirty="0" smtClean="0">
                <a:latin typeface="+mj-lt"/>
                <a:ea typeface="Calibri"/>
                <a:cs typeface="Times New Roman"/>
              </a:rPr>
              <a:t>Steps for Preventing</a:t>
            </a:r>
            <a:r>
              <a:rPr lang="en-US" sz="2800" dirty="0" smtClean="0">
                <a:latin typeface="+mj-lt"/>
                <a:ea typeface="Calibri"/>
                <a:cs typeface="Times New Roman"/>
              </a:rPr>
              <a:t> </a:t>
            </a:r>
            <a:r>
              <a:rPr lang="en-US" sz="2800" dirty="0">
                <a:latin typeface="+mj-lt"/>
                <a:ea typeface="Calibri"/>
                <a:cs typeface="Times New Roman"/>
              </a:rPr>
              <a:t>Slips, Trips and Falls</a:t>
            </a:r>
          </a:p>
          <a:p>
            <a:pPr>
              <a:lnSpc>
                <a:spcPct val="115000"/>
              </a:lnSpc>
              <a:spcBef>
                <a:spcPts val="0"/>
              </a:spcBef>
              <a:spcAft>
                <a:spcPts val="0"/>
              </a:spcAft>
              <a:buFont typeface="+mj-lt"/>
              <a:buAutoNum type="arabicPeriod"/>
            </a:pPr>
            <a:r>
              <a:rPr lang="en-US" sz="2800" u="sng" dirty="0" smtClean="0">
                <a:latin typeface="+mj-lt"/>
                <a:ea typeface="Calibri"/>
                <a:cs typeface="Times New Roman"/>
              </a:rPr>
              <a:t>Behaviors for Preventing</a:t>
            </a:r>
            <a:r>
              <a:rPr lang="en-US" sz="2800" dirty="0" smtClean="0">
                <a:latin typeface="+mj-lt"/>
                <a:ea typeface="Calibri"/>
                <a:cs typeface="Times New Roman"/>
              </a:rPr>
              <a:t> </a:t>
            </a:r>
            <a:r>
              <a:rPr lang="en-US" sz="2800" dirty="0">
                <a:latin typeface="+mj-lt"/>
                <a:ea typeface="Calibri"/>
                <a:cs typeface="Times New Roman"/>
              </a:rPr>
              <a:t>Slips, Trips and Falls</a:t>
            </a:r>
          </a:p>
          <a:p>
            <a:pPr lvl="0">
              <a:lnSpc>
                <a:spcPct val="115000"/>
              </a:lnSpc>
              <a:spcBef>
                <a:spcPts val="0"/>
              </a:spcBef>
              <a:spcAft>
                <a:spcPts val="1000"/>
              </a:spcAft>
              <a:buFont typeface="+mj-lt"/>
              <a:buAutoNum type="arabicPeriod"/>
            </a:pPr>
            <a:endParaRPr lang="en-US" sz="2400" b="1" dirty="0">
              <a:ea typeface="Calibri"/>
              <a:cs typeface="Times New Roman"/>
            </a:endParaRPr>
          </a:p>
          <a:p>
            <a:pPr>
              <a:buFont typeface="Arial" charset="0"/>
              <a:buNone/>
            </a:pPr>
            <a:endParaRPr lang="en-US" dirty="0" smtClean="0"/>
          </a:p>
        </p:txBody>
      </p:sp>
      <p:pic>
        <p:nvPicPr>
          <p:cNvPr id="4" name="Picture 3" descr="F:\Mike's Telamon Work\OSHA MODULE 4  SLIPS TRIPS FALLS\STF Pictures\STF sign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1676400"/>
            <a:ext cx="1676400" cy="1676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22</a:t>
            </a:fld>
            <a:endParaRPr lang="en-US" dirty="0"/>
          </a:p>
        </p:txBody>
      </p:sp>
    </p:spTree>
    <p:extLst>
      <p:ext uri="{BB962C8B-B14F-4D97-AF65-F5344CB8AC3E}">
        <p14:creationId xmlns:p14="http://schemas.microsoft.com/office/powerpoint/2010/main" val="3974796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smtClean="0">
                <a:solidFill>
                  <a:srgbClr val="FFFFFF"/>
                </a:solidFill>
                <a:latin typeface="Aharoni"/>
                <a:ea typeface="Aharoni"/>
                <a:cs typeface="Aharoni"/>
              </a:rPr>
              <a:t>BEFORE 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70000" lnSpcReduction="20000"/>
          </a:bodyPr>
          <a:lstStyle/>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r>
              <a:rPr lang="en-US" sz="3300" dirty="0" smtClean="0">
                <a:latin typeface="+mj-lt"/>
                <a:ea typeface="Times New Roman" pitchFamily="18" charset="0"/>
                <a:cs typeface="Arial" charset="0"/>
              </a:rPr>
              <a:t>Questions: (Yes or No)</a:t>
            </a:r>
          </a:p>
          <a:p>
            <a:pPr marL="914400" lvl="1" indent="-457200">
              <a:lnSpc>
                <a:spcPct val="115000"/>
              </a:lnSpc>
              <a:buFont typeface="Arial" charset="0"/>
              <a:buNone/>
            </a:pPr>
            <a:endParaRPr lang="en-US" sz="3300" dirty="0" smtClean="0">
              <a:latin typeface="+mj-lt"/>
              <a:ea typeface="Times New Roman" pitchFamily="18" charset="0"/>
              <a:cs typeface="Arial" charset="0"/>
            </a:endParaRPr>
          </a:p>
          <a:p>
            <a:pPr marL="971550" lvl="1" indent="-514350">
              <a:lnSpc>
                <a:spcPct val="115000"/>
              </a:lnSpc>
              <a:buFont typeface="+mj-lt"/>
              <a:buAutoNum type="arabicPeriod"/>
            </a:pPr>
            <a:r>
              <a:rPr lang="en-US" sz="3300" dirty="0">
                <a:latin typeface="+mj-lt"/>
                <a:ea typeface="Times New Roman" pitchFamily="18" charset="0"/>
                <a:cs typeface="Arial" charset="0"/>
              </a:rPr>
              <a:t>By controlling unsafe behaviors and unsafe conditions, all slips, trips and falls </a:t>
            </a:r>
            <a:r>
              <a:rPr lang="en-US" sz="3300" dirty="0" smtClean="0">
                <a:latin typeface="+mj-lt"/>
                <a:ea typeface="Times New Roman" pitchFamily="18" charset="0"/>
                <a:cs typeface="Arial" charset="0"/>
              </a:rPr>
              <a:t>can be </a:t>
            </a:r>
            <a:r>
              <a:rPr lang="en-US" sz="3300" dirty="0">
                <a:latin typeface="+mj-lt"/>
                <a:ea typeface="Times New Roman" pitchFamily="18" charset="0"/>
                <a:cs typeface="Arial" charset="0"/>
              </a:rPr>
              <a:t>prevented</a:t>
            </a:r>
            <a:r>
              <a:rPr lang="en-US" sz="3300" dirty="0" smtClean="0">
                <a:latin typeface="+mj-lt"/>
                <a:ea typeface="Times New Roman" pitchFamily="18" charset="0"/>
                <a:cs typeface="Arial" charset="0"/>
              </a:rPr>
              <a:t>. </a:t>
            </a:r>
          </a:p>
          <a:p>
            <a:pPr marL="971550" lvl="1" indent="-514350">
              <a:lnSpc>
                <a:spcPct val="115000"/>
              </a:lnSpc>
              <a:buNone/>
            </a:pPr>
            <a:r>
              <a:rPr lang="en-US" sz="3300" dirty="0">
                <a:latin typeface="+mj-lt"/>
                <a:ea typeface="Times New Roman" pitchFamily="18" charset="0"/>
                <a:cs typeface="Arial" charset="0"/>
              </a:rPr>
              <a:t>	</a:t>
            </a:r>
            <a:endParaRPr lang="en-US" sz="3300" dirty="0" smtClean="0">
              <a:latin typeface="+mj-lt"/>
              <a:ea typeface="Times New Roman" pitchFamily="18" charset="0"/>
              <a:cs typeface="Arial" charset="0"/>
            </a:endParaRPr>
          </a:p>
          <a:p>
            <a:pPr marL="971550" lvl="1" indent="-514350">
              <a:lnSpc>
                <a:spcPct val="115000"/>
              </a:lnSpc>
              <a:buNone/>
            </a:pPr>
            <a:r>
              <a:rPr lang="en-US" sz="3300" dirty="0" smtClean="0">
                <a:latin typeface="+mj-lt"/>
                <a:ea typeface="Times New Roman" pitchFamily="18" charset="0"/>
                <a:cs typeface="Arial" charset="0"/>
              </a:rPr>
              <a:t>2.    3 </a:t>
            </a:r>
            <a:r>
              <a:rPr lang="en-US" sz="3300" dirty="0">
                <a:latin typeface="+mj-lt"/>
                <a:ea typeface="Times New Roman" pitchFamily="18" charset="0"/>
                <a:cs typeface="Arial" charset="0"/>
              </a:rPr>
              <a:t>step process for preventing slips, trips and falls: </a:t>
            </a:r>
            <a:r>
              <a:rPr lang="en-US" sz="3300" dirty="0" smtClean="0">
                <a:latin typeface="+mj-lt"/>
                <a:ea typeface="Times New Roman" pitchFamily="18" charset="0"/>
                <a:cs typeface="Arial" charset="0"/>
              </a:rPr>
              <a:t>                1</a:t>
            </a:r>
            <a:r>
              <a:rPr lang="en-US" sz="3300" dirty="0">
                <a:latin typeface="+mj-lt"/>
                <a:ea typeface="Times New Roman" pitchFamily="18" charset="0"/>
                <a:cs typeface="Arial" charset="0"/>
              </a:rPr>
              <a:t>) describe 2) develop 3) depend.  						</a:t>
            </a:r>
          </a:p>
          <a:p>
            <a:pPr marL="971550" lvl="1" indent="-514350">
              <a:lnSpc>
                <a:spcPct val="115000"/>
              </a:lnSpc>
              <a:buNone/>
            </a:pPr>
            <a:r>
              <a:rPr lang="en-US" sz="3300" dirty="0" smtClean="0">
                <a:latin typeface="+mj-lt"/>
                <a:ea typeface="Times New Roman" pitchFamily="18" charset="0"/>
                <a:cs typeface="Arial" charset="0"/>
              </a:rPr>
              <a:t>3.    When </a:t>
            </a:r>
            <a:r>
              <a:rPr lang="en-US" sz="3300" dirty="0">
                <a:latin typeface="+mj-lt"/>
                <a:ea typeface="Times New Roman" pitchFamily="18" charset="0"/>
                <a:cs typeface="Arial" charset="0"/>
              </a:rPr>
              <a:t>climbing a ladder you should always wear heavy boots.</a:t>
            </a:r>
          </a:p>
          <a:p>
            <a:pPr marL="457200" lvl="1" indent="0">
              <a:lnSpc>
                <a:spcPct val="115000"/>
              </a:lnSpc>
              <a:buNone/>
            </a:pPr>
            <a:r>
              <a:rPr lang="en-US" dirty="0">
                <a:ea typeface="Times New Roman" pitchFamily="18" charset="0"/>
                <a:cs typeface="Arial" charset="0"/>
              </a:rPr>
              <a:t>					</a:t>
            </a:r>
          </a:p>
          <a:p>
            <a:pPr marL="971550" lvl="1" indent="-514350">
              <a:lnSpc>
                <a:spcPct val="115000"/>
              </a:lnSpc>
              <a:buFont typeface="+mj-lt"/>
              <a:buAutoNum type="arabicPeriod"/>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3552979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a:solidFill>
                  <a:srgbClr val="FFFFFF"/>
                </a:solidFill>
                <a:latin typeface="Aharoni"/>
                <a:ea typeface="Aharoni"/>
                <a:cs typeface="Aharoni"/>
              </a:rPr>
              <a:t>BEFORE 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55000" lnSpcReduction="20000"/>
          </a:bodyPr>
          <a:lstStyle/>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r>
              <a:rPr lang="en-US" sz="4000" dirty="0" smtClean="0">
                <a:latin typeface="+mj-lt"/>
                <a:ea typeface="Times New Roman" pitchFamily="18" charset="0"/>
                <a:cs typeface="Arial" charset="0"/>
              </a:rPr>
              <a:t>Questions:</a:t>
            </a:r>
          </a:p>
          <a:p>
            <a:pPr marL="914400" lvl="1" indent="-457200">
              <a:lnSpc>
                <a:spcPct val="115000"/>
              </a:lnSpc>
              <a:buFont typeface="Arial" charset="0"/>
              <a:buNone/>
            </a:pPr>
            <a:endParaRPr lang="en-US" sz="4000" dirty="0" smtClean="0">
              <a:latin typeface="+mj-lt"/>
              <a:ea typeface="Times New Roman" pitchFamily="18" charset="0"/>
              <a:cs typeface="Arial" charset="0"/>
            </a:endParaRPr>
          </a:p>
          <a:p>
            <a:pPr marL="457200" lvl="1" indent="0">
              <a:lnSpc>
                <a:spcPct val="115000"/>
              </a:lnSpc>
              <a:buNone/>
            </a:pPr>
            <a:r>
              <a:rPr lang="en-US" sz="4000" dirty="0" smtClean="0">
                <a:latin typeface="+mj-lt"/>
                <a:ea typeface="Times New Roman" pitchFamily="18" charset="0"/>
                <a:cs typeface="Arial" charset="0"/>
              </a:rPr>
              <a:t>4. Keeping </a:t>
            </a:r>
            <a:r>
              <a:rPr lang="en-US" sz="4000" dirty="0">
                <a:latin typeface="+mj-lt"/>
                <a:ea typeface="Times New Roman" pitchFamily="18" charset="0"/>
                <a:cs typeface="Arial" charset="0"/>
              </a:rPr>
              <a:t>walkways, </a:t>
            </a:r>
            <a:r>
              <a:rPr lang="en-US" sz="4000" dirty="0" smtClean="0">
                <a:latin typeface="+mj-lt"/>
                <a:ea typeface="Times New Roman" pitchFamily="18" charset="0"/>
                <a:cs typeface="Arial" charset="0"/>
              </a:rPr>
              <a:t>aisles </a:t>
            </a:r>
            <a:r>
              <a:rPr lang="en-US" sz="4000" dirty="0">
                <a:latin typeface="+mj-lt"/>
                <a:ea typeface="Times New Roman" pitchFamily="18" charset="0"/>
                <a:cs typeface="Arial" charset="0"/>
              </a:rPr>
              <a:t>and stairs clear helps prevent slips, trips </a:t>
            </a:r>
            <a:r>
              <a:rPr lang="en-US" sz="4000" dirty="0" smtClean="0">
                <a:latin typeface="+mj-lt"/>
                <a:ea typeface="Times New Roman" pitchFamily="18" charset="0"/>
                <a:cs typeface="Arial" charset="0"/>
              </a:rPr>
              <a:t>and </a:t>
            </a:r>
            <a:r>
              <a:rPr lang="en-US" sz="4000" dirty="0">
                <a:latin typeface="+mj-lt"/>
                <a:ea typeface="Times New Roman" pitchFamily="18" charset="0"/>
                <a:cs typeface="Arial" charset="0"/>
              </a:rPr>
              <a:t>falls</a:t>
            </a:r>
            <a:r>
              <a:rPr lang="en-US" sz="4000" dirty="0" smtClean="0">
                <a:latin typeface="+mj-lt"/>
                <a:ea typeface="Times New Roman" pitchFamily="18" charset="0"/>
                <a:cs typeface="Arial" charset="0"/>
              </a:rPr>
              <a:t>.</a:t>
            </a:r>
          </a:p>
          <a:p>
            <a:pPr marL="457200" lvl="1" indent="0">
              <a:lnSpc>
                <a:spcPct val="115000"/>
              </a:lnSpc>
              <a:buNone/>
            </a:pPr>
            <a:r>
              <a:rPr lang="en-US" sz="4000" dirty="0">
                <a:latin typeface="+mj-lt"/>
                <a:ea typeface="Times New Roman" pitchFamily="18" charset="0"/>
                <a:cs typeface="Arial" charset="0"/>
              </a:rPr>
              <a:t>				</a:t>
            </a:r>
          </a:p>
          <a:p>
            <a:pPr marL="457200" lvl="1" indent="0">
              <a:lnSpc>
                <a:spcPct val="115000"/>
              </a:lnSpc>
              <a:buNone/>
            </a:pPr>
            <a:r>
              <a:rPr lang="en-US" sz="4000" dirty="0">
                <a:latin typeface="+mj-lt"/>
                <a:ea typeface="Times New Roman" pitchFamily="18" charset="0"/>
                <a:cs typeface="Arial" charset="0"/>
              </a:rPr>
              <a:t>5. 15% of all accidental deaths are caused by slips, trips and falls</a:t>
            </a:r>
            <a:r>
              <a:rPr lang="en-US" sz="4000" dirty="0" smtClean="0">
                <a:latin typeface="+mj-lt"/>
                <a:ea typeface="Times New Roman" pitchFamily="18" charset="0"/>
                <a:cs typeface="Arial" charset="0"/>
              </a:rPr>
              <a:t>.</a:t>
            </a:r>
          </a:p>
          <a:p>
            <a:pPr marL="457200" lvl="1" indent="0">
              <a:lnSpc>
                <a:spcPct val="115000"/>
              </a:lnSpc>
              <a:buNone/>
            </a:pPr>
            <a:r>
              <a:rPr lang="en-US" sz="4000" dirty="0">
                <a:latin typeface="+mj-lt"/>
                <a:ea typeface="Times New Roman" pitchFamily="18" charset="0"/>
                <a:cs typeface="Arial" charset="0"/>
              </a:rPr>
              <a:t>	</a:t>
            </a:r>
            <a:endParaRPr lang="en-US" sz="4000" dirty="0" smtClean="0">
              <a:latin typeface="+mj-lt"/>
              <a:ea typeface="Times New Roman" pitchFamily="18" charset="0"/>
              <a:cs typeface="Arial" charset="0"/>
            </a:endParaRPr>
          </a:p>
          <a:p>
            <a:pPr marL="457200" lvl="1" indent="0">
              <a:lnSpc>
                <a:spcPct val="115000"/>
              </a:lnSpc>
              <a:buNone/>
            </a:pPr>
            <a:r>
              <a:rPr lang="en-US" sz="4000" dirty="0">
                <a:latin typeface="+mj-lt"/>
                <a:ea typeface="Times New Roman" pitchFamily="18" charset="0"/>
                <a:cs typeface="Arial" charset="0"/>
              </a:rPr>
              <a:t>6. </a:t>
            </a:r>
            <a:r>
              <a:rPr lang="en-US" sz="4000" dirty="0" smtClean="0">
                <a:latin typeface="+mj-lt"/>
                <a:ea typeface="Times New Roman" pitchFamily="18" charset="0"/>
                <a:cs typeface="Arial" charset="0"/>
              </a:rPr>
              <a:t>Wearing proper footwear will help prevent slips, trips and falls.</a:t>
            </a:r>
          </a:p>
          <a:p>
            <a:pPr marL="457200" lvl="1" indent="0">
              <a:lnSpc>
                <a:spcPct val="115000"/>
              </a:lnSpc>
              <a:buNone/>
            </a:pPr>
            <a:endParaRPr lang="en-US" sz="4000" dirty="0" smtClean="0">
              <a:latin typeface="+mj-lt"/>
              <a:ea typeface="Times New Roman" pitchFamily="18" charset="0"/>
              <a:cs typeface="Arial" charset="0"/>
            </a:endParaRPr>
          </a:p>
          <a:p>
            <a:pPr marL="457200" lvl="1" indent="0">
              <a:lnSpc>
                <a:spcPct val="115000"/>
              </a:lnSpc>
              <a:buNone/>
            </a:pPr>
            <a:r>
              <a:rPr lang="en-US" sz="4000" dirty="0">
                <a:latin typeface="+mj-lt"/>
                <a:ea typeface="Times New Roman" pitchFamily="18" charset="0"/>
                <a:cs typeface="Arial" charset="0"/>
              </a:rPr>
              <a:t>7. If necessary, you can use the top step of a ladder.</a:t>
            </a:r>
          </a:p>
          <a:p>
            <a:pPr marL="457200" lvl="1" indent="0">
              <a:lnSpc>
                <a:spcPct val="115000"/>
              </a:lnSpc>
              <a:buNone/>
            </a:pPr>
            <a:endParaRPr lang="en-US" dirty="0">
              <a:ea typeface="Times New Roman" pitchFamily="18" charset="0"/>
              <a:cs typeface="Arial" charset="0"/>
            </a:endParaRPr>
          </a:p>
          <a:p>
            <a:pPr marL="457200" lvl="1" indent="0">
              <a:lnSpc>
                <a:spcPct val="115000"/>
              </a:lnSpc>
              <a:buNone/>
            </a:pPr>
            <a:r>
              <a:rPr lang="en-US" dirty="0">
                <a:ea typeface="Times New Roman" pitchFamily="18" charset="0"/>
                <a:cs typeface="Arial" charset="0"/>
              </a:rPr>
              <a:t>					</a:t>
            </a:r>
          </a:p>
          <a:p>
            <a:pPr marL="457200" lvl="1" indent="0">
              <a:lnSpc>
                <a:spcPct val="115000"/>
              </a:lnSpc>
              <a:buNone/>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1503633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a:solidFill>
                  <a:srgbClr val="FFFFFF"/>
                </a:solidFill>
                <a:latin typeface="Aharoni"/>
                <a:ea typeface="Aharoni"/>
                <a:cs typeface="Aharoni"/>
              </a:rPr>
              <a:t>BEFORE 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25000" lnSpcReduction="20000"/>
          </a:bodyPr>
          <a:lstStyle/>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20000"/>
              </a:lnSpc>
              <a:buFont typeface="Arial" charset="0"/>
              <a:buNone/>
            </a:pPr>
            <a:endParaRPr lang="en-US" sz="7000" dirty="0" smtClean="0">
              <a:latin typeface="+mj-lt"/>
            </a:endParaRPr>
          </a:p>
          <a:p>
            <a:pPr marL="914400" lvl="1" indent="-457200">
              <a:lnSpc>
                <a:spcPct val="120000"/>
              </a:lnSpc>
              <a:buFont typeface="Arial" charset="0"/>
              <a:buNone/>
            </a:pPr>
            <a:r>
              <a:rPr lang="en-US" sz="8000" dirty="0" smtClean="0">
                <a:latin typeface="+mj-lt"/>
              </a:rPr>
              <a:t>Questions</a:t>
            </a:r>
            <a:r>
              <a:rPr lang="en-US" sz="8000" dirty="0">
                <a:latin typeface="+mj-lt"/>
              </a:rPr>
              <a:t>:</a:t>
            </a:r>
          </a:p>
          <a:p>
            <a:pPr marL="914400" lvl="1" indent="-457200">
              <a:lnSpc>
                <a:spcPct val="120000"/>
              </a:lnSpc>
              <a:buFont typeface="Arial" charset="0"/>
              <a:buNone/>
            </a:pPr>
            <a:endParaRPr lang="en-US" sz="8000" dirty="0">
              <a:latin typeface="+mj-lt"/>
            </a:endParaRPr>
          </a:p>
          <a:p>
            <a:pPr marL="457200" lvl="1" indent="0">
              <a:lnSpc>
                <a:spcPct val="120000"/>
              </a:lnSpc>
              <a:buNone/>
            </a:pPr>
            <a:r>
              <a:rPr lang="en-US" sz="8000" dirty="0">
                <a:latin typeface="+mj-lt"/>
              </a:rPr>
              <a:t>8. When walking across a slippery surface </a:t>
            </a:r>
            <a:r>
              <a:rPr lang="en-US" sz="8000" dirty="0" smtClean="0">
                <a:latin typeface="+mj-lt"/>
              </a:rPr>
              <a:t>it is best </a:t>
            </a:r>
            <a:r>
              <a:rPr lang="en-US" sz="8000" dirty="0">
                <a:latin typeface="+mj-lt"/>
              </a:rPr>
              <a:t>to walk as quickly as possible.</a:t>
            </a:r>
          </a:p>
          <a:p>
            <a:pPr marL="457200" lvl="1" indent="0">
              <a:lnSpc>
                <a:spcPct val="120000"/>
              </a:lnSpc>
              <a:buNone/>
            </a:pPr>
            <a:endParaRPr lang="en-US" sz="8000" dirty="0">
              <a:latin typeface="+mj-lt"/>
            </a:endParaRPr>
          </a:p>
          <a:p>
            <a:pPr marL="457200" lvl="1" indent="0">
              <a:lnSpc>
                <a:spcPct val="120000"/>
              </a:lnSpc>
              <a:buNone/>
            </a:pPr>
            <a:r>
              <a:rPr lang="en-US" sz="8000" dirty="0">
                <a:latin typeface="+mj-lt"/>
              </a:rPr>
              <a:t>9. Using the hand rail on stairs is only necessary when going down the stairs and not necessary when going up the stairs.							</a:t>
            </a:r>
          </a:p>
          <a:p>
            <a:pPr marL="457200" lvl="1" indent="0">
              <a:lnSpc>
                <a:spcPct val="120000"/>
              </a:lnSpc>
              <a:buNone/>
            </a:pPr>
            <a:r>
              <a:rPr lang="en-US" sz="8000" dirty="0">
                <a:latin typeface="+mj-lt"/>
              </a:rPr>
              <a:t> </a:t>
            </a:r>
            <a:r>
              <a:rPr lang="en-US" sz="8000" dirty="0" smtClean="0">
                <a:latin typeface="+mj-lt"/>
              </a:rPr>
              <a:t>10</a:t>
            </a:r>
            <a:r>
              <a:rPr lang="en-US" sz="8000" dirty="0">
                <a:latin typeface="+mj-lt"/>
              </a:rPr>
              <a:t>. Slips, trips and falls are never caused by unsafe behaviors - they are only caused by </a:t>
            </a:r>
            <a:r>
              <a:rPr lang="en-US" sz="8000" dirty="0" smtClean="0">
                <a:latin typeface="+mj-lt"/>
              </a:rPr>
              <a:t>unsafe </a:t>
            </a:r>
            <a:r>
              <a:rPr lang="en-US" sz="8000" dirty="0">
                <a:latin typeface="+mj-lt"/>
              </a:rPr>
              <a:t>working conditions.</a:t>
            </a:r>
            <a:r>
              <a:rPr lang="en-US" sz="8000" b="1" dirty="0">
                <a:latin typeface="+mj-lt"/>
              </a:rPr>
              <a:t>		</a:t>
            </a:r>
          </a:p>
          <a:p>
            <a:pPr marL="457200" lvl="1" indent="0">
              <a:lnSpc>
                <a:spcPct val="120000"/>
              </a:lnSpc>
              <a:buNone/>
            </a:pPr>
            <a:endParaRPr lang="en-US" sz="8000" dirty="0">
              <a:latin typeface="+mj-lt"/>
            </a:endParaRPr>
          </a:p>
          <a:p>
            <a:pPr marL="457200" lvl="1" indent="0">
              <a:lnSpc>
                <a:spcPct val="120000"/>
              </a:lnSpc>
              <a:buNone/>
            </a:pPr>
            <a:endParaRPr lang="en-US" sz="8000" dirty="0" smtClean="0">
              <a:latin typeface="+mj-lt"/>
              <a:ea typeface="Times New Roman" pitchFamily="18" charset="0"/>
              <a:cs typeface="Arial" pitchFamily="34" charset="0"/>
            </a:endParaRPr>
          </a:p>
          <a:p>
            <a:pPr marL="457200" lvl="1" indent="0">
              <a:lnSpc>
                <a:spcPct val="115000"/>
              </a:lnSpc>
              <a:buNone/>
            </a:pPr>
            <a:endParaRPr lang="en-US" sz="8000" dirty="0">
              <a:latin typeface="+mj-lt"/>
              <a:ea typeface="Times New Roman" pitchFamily="18" charset="0"/>
              <a:cs typeface="Arial" charset="0"/>
            </a:endParaRPr>
          </a:p>
          <a:p>
            <a:pPr marL="457200" lvl="1" indent="0">
              <a:lnSpc>
                <a:spcPct val="115000"/>
              </a:lnSpc>
              <a:buNone/>
            </a:pPr>
            <a:r>
              <a:rPr lang="en-US" sz="8000" dirty="0">
                <a:latin typeface="+mj-lt"/>
                <a:ea typeface="Times New Roman" pitchFamily="18" charset="0"/>
                <a:cs typeface="Arial" charset="0"/>
              </a:rPr>
              <a:t>					</a:t>
            </a:r>
          </a:p>
          <a:p>
            <a:pPr marL="457200" lvl="1" indent="0">
              <a:lnSpc>
                <a:spcPct val="115000"/>
              </a:lnSpc>
              <a:buNone/>
            </a:pPr>
            <a:endParaRPr lang="en-US" sz="8000" dirty="0" smtClean="0">
              <a:latin typeface="+mj-lt"/>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1350534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a:solidFill>
            <a:schemeClr val="tx1"/>
          </a:solidFill>
        </p:spPr>
        <p:txBody>
          <a:bodyPr>
            <a:normAutofit fontScale="90000"/>
          </a:bodyPr>
          <a:lstStyle/>
          <a:p>
            <a:r>
              <a:rPr lang="en-US" b="1" dirty="0" smtClean="0">
                <a:solidFill>
                  <a:schemeClr val="bg1"/>
                </a:solidFill>
                <a:latin typeface="Arial" pitchFamily="34" charset="0"/>
                <a:ea typeface="Times New Roman" pitchFamily="18" charset="0"/>
                <a:cs typeface="Arial" pitchFamily="34" charset="0"/>
              </a:rPr>
              <a:t>STATISTICS – </a:t>
            </a:r>
            <a:br>
              <a:rPr lang="en-US" b="1" dirty="0" smtClean="0">
                <a:solidFill>
                  <a:schemeClr val="bg1"/>
                </a:solidFill>
                <a:latin typeface="Arial" pitchFamily="34" charset="0"/>
                <a:ea typeface="Times New Roman" pitchFamily="18" charset="0"/>
                <a:cs typeface="Arial" pitchFamily="34" charset="0"/>
              </a:rPr>
            </a:br>
            <a:r>
              <a:rPr lang="en-US" sz="3600" b="1" dirty="0" smtClean="0">
                <a:solidFill>
                  <a:schemeClr val="bg1"/>
                </a:solidFill>
                <a:latin typeface="Arial" pitchFamily="34" charset="0"/>
                <a:ea typeface="Times New Roman" pitchFamily="18" charset="0"/>
                <a:cs typeface="Arial" pitchFamily="34" charset="0"/>
              </a:rPr>
              <a:t>SLIPS</a:t>
            </a:r>
            <a:r>
              <a:rPr lang="en-US" sz="3600" b="1" dirty="0">
                <a:solidFill>
                  <a:schemeClr val="bg1"/>
                </a:solidFill>
                <a:latin typeface="Arial" pitchFamily="34" charset="0"/>
                <a:ea typeface="Times New Roman" pitchFamily="18" charset="0"/>
                <a:cs typeface="Arial" pitchFamily="34" charset="0"/>
              </a:rPr>
              <a:t>, </a:t>
            </a:r>
            <a:r>
              <a:rPr lang="en-US" sz="3600" b="1" dirty="0" smtClean="0">
                <a:solidFill>
                  <a:schemeClr val="bg1"/>
                </a:solidFill>
                <a:latin typeface="Arial" pitchFamily="34" charset="0"/>
                <a:ea typeface="Times New Roman" pitchFamily="18" charset="0"/>
                <a:cs typeface="Arial" pitchFamily="34" charset="0"/>
              </a:rPr>
              <a:t>TRIPS, </a:t>
            </a:r>
            <a:r>
              <a:rPr lang="en-US" sz="3600" b="1" dirty="0">
                <a:solidFill>
                  <a:schemeClr val="bg1"/>
                </a:solidFill>
                <a:latin typeface="Arial" pitchFamily="34" charset="0"/>
                <a:ea typeface="Times New Roman" pitchFamily="18" charset="0"/>
                <a:cs typeface="Arial" pitchFamily="34" charset="0"/>
              </a:rPr>
              <a:t>FALLS  </a:t>
            </a:r>
            <a:endParaRPr lang="en-US" sz="3600" b="1" dirty="0" smtClean="0">
              <a:solidFill>
                <a:schemeClr val="bg1"/>
              </a:solidFill>
              <a:latin typeface="Arial" pitchFamily="34" charset="0"/>
              <a:ea typeface="Times New Roman" pitchFamily="18" charset="0"/>
              <a:cs typeface="Arial"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lvl="0">
              <a:lnSpc>
                <a:spcPct val="90000"/>
              </a:lnSpc>
              <a:spcBef>
                <a:spcPct val="0"/>
              </a:spcBef>
              <a:buNone/>
            </a:pPr>
            <a:endParaRPr lang="en-US" b="1" dirty="0" smtClean="0">
              <a:solidFill>
                <a:srgbClr val="000000"/>
              </a:solidFill>
              <a:latin typeface="+mj-lt"/>
            </a:endParaRPr>
          </a:p>
          <a:p>
            <a:pPr lvl="0">
              <a:lnSpc>
                <a:spcPct val="90000"/>
              </a:lnSpc>
              <a:spcBef>
                <a:spcPct val="0"/>
              </a:spcBef>
              <a:buNone/>
            </a:pPr>
            <a:r>
              <a:rPr lang="en-US" sz="2800" dirty="0" smtClean="0">
                <a:solidFill>
                  <a:srgbClr val="000000"/>
                </a:solidFill>
                <a:latin typeface="+mj-lt"/>
              </a:rPr>
              <a:t>According </a:t>
            </a:r>
            <a:r>
              <a:rPr lang="en-US" sz="2800" dirty="0">
                <a:solidFill>
                  <a:srgbClr val="000000"/>
                </a:solidFill>
                <a:latin typeface="+mj-lt"/>
              </a:rPr>
              <a:t>to the U. S. Department of Labor, </a:t>
            </a:r>
            <a:r>
              <a:rPr lang="en-US" sz="2800" i="1" dirty="0" smtClean="0">
                <a:solidFill>
                  <a:srgbClr val="000000"/>
                </a:solidFill>
                <a:latin typeface="+mj-lt"/>
              </a:rPr>
              <a:t>Slips</a:t>
            </a:r>
            <a:r>
              <a:rPr lang="en-US" sz="2800" i="1" dirty="0">
                <a:solidFill>
                  <a:srgbClr val="000000"/>
                </a:solidFill>
                <a:latin typeface="+mj-lt"/>
              </a:rPr>
              <a:t>, </a:t>
            </a:r>
            <a:r>
              <a:rPr lang="en-US" sz="2800" i="1" dirty="0" smtClean="0">
                <a:solidFill>
                  <a:srgbClr val="000000"/>
                </a:solidFill>
                <a:latin typeface="+mj-lt"/>
              </a:rPr>
              <a:t>Trips</a:t>
            </a:r>
            <a:r>
              <a:rPr lang="en-US" sz="2800" i="1" dirty="0">
                <a:solidFill>
                  <a:srgbClr val="000000"/>
                </a:solidFill>
                <a:latin typeface="+mj-lt"/>
              </a:rPr>
              <a:t>, and </a:t>
            </a:r>
            <a:r>
              <a:rPr lang="en-US" sz="2800" i="1" dirty="0" smtClean="0">
                <a:solidFill>
                  <a:srgbClr val="000000"/>
                </a:solidFill>
                <a:latin typeface="+mj-lt"/>
              </a:rPr>
              <a:t>Falls </a:t>
            </a:r>
            <a:r>
              <a:rPr lang="en-US" sz="2800" dirty="0">
                <a:solidFill>
                  <a:srgbClr val="000000"/>
                </a:solidFill>
                <a:latin typeface="+mj-lt"/>
              </a:rPr>
              <a:t>make up the majority of general industry accidents</a:t>
            </a:r>
            <a:r>
              <a:rPr lang="en-US" sz="2800" dirty="0" smtClean="0">
                <a:solidFill>
                  <a:srgbClr val="000000"/>
                </a:solidFill>
                <a:latin typeface="+mj-lt"/>
              </a:rPr>
              <a:t>.</a:t>
            </a:r>
          </a:p>
          <a:p>
            <a:pPr lvl="0">
              <a:lnSpc>
                <a:spcPct val="90000"/>
              </a:lnSpc>
              <a:spcBef>
                <a:spcPct val="0"/>
              </a:spcBef>
              <a:buNone/>
            </a:pPr>
            <a:endParaRPr lang="en-US" sz="1000" dirty="0" smtClean="0">
              <a:solidFill>
                <a:srgbClr val="000000"/>
              </a:solidFill>
              <a:latin typeface="+mj-lt"/>
            </a:endParaRPr>
          </a:p>
          <a:p>
            <a:pPr lvl="0">
              <a:spcAft>
                <a:spcPct val="100000"/>
              </a:spcAft>
            </a:pPr>
            <a:r>
              <a:rPr lang="en-US" sz="2800" u="sng" dirty="0" smtClean="0">
                <a:solidFill>
                  <a:srgbClr val="000000"/>
                </a:solidFill>
                <a:latin typeface="+mj-lt"/>
              </a:rPr>
              <a:t>15</a:t>
            </a:r>
            <a:r>
              <a:rPr lang="en-US" sz="2800" u="sng" dirty="0">
                <a:solidFill>
                  <a:srgbClr val="000000"/>
                </a:solidFill>
                <a:latin typeface="+mj-lt"/>
              </a:rPr>
              <a:t>%</a:t>
            </a:r>
            <a:r>
              <a:rPr lang="en-US" sz="2800" dirty="0">
                <a:solidFill>
                  <a:srgbClr val="000000"/>
                </a:solidFill>
                <a:latin typeface="+mj-lt"/>
              </a:rPr>
              <a:t> of </a:t>
            </a:r>
            <a:r>
              <a:rPr lang="en-US" sz="2800" u="sng" dirty="0">
                <a:solidFill>
                  <a:srgbClr val="000000"/>
                </a:solidFill>
                <a:latin typeface="+mj-lt"/>
              </a:rPr>
              <a:t>accidental deaths</a:t>
            </a:r>
            <a:r>
              <a:rPr lang="en-US" sz="2800" dirty="0">
                <a:solidFill>
                  <a:srgbClr val="000000"/>
                </a:solidFill>
                <a:latin typeface="+mj-lt"/>
              </a:rPr>
              <a:t> are caused by </a:t>
            </a:r>
            <a:r>
              <a:rPr lang="en-US" sz="2800" i="1" dirty="0">
                <a:solidFill>
                  <a:srgbClr val="000000"/>
                </a:solidFill>
                <a:latin typeface="+mj-lt"/>
              </a:rPr>
              <a:t>Slips, Trips and </a:t>
            </a:r>
            <a:r>
              <a:rPr lang="en-US" sz="2800" i="1" dirty="0" smtClean="0">
                <a:solidFill>
                  <a:srgbClr val="000000"/>
                </a:solidFill>
                <a:latin typeface="+mj-lt"/>
              </a:rPr>
              <a:t>Falls</a:t>
            </a:r>
            <a:r>
              <a:rPr lang="en-US" sz="2800" dirty="0" smtClean="0">
                <a:solidFill>
                  <a:srgbClr val="000000"/>
                </a:solidFill>
                <a:latin typeface="+mj-lt"/>
              </a:rPr>
              <a:t> </a:t>
            </a:r>
          </a:p>
          <a:p>
            <a:pPr lvl="0">
              <a:spcAft>
                <a:spcPct val="100000"/>
              </a:spcAft>
            </a:pPr>
            <a:r>
              <a:rPr lang="en-US" sz="2800" dirty="0" smtClean="0">
                <a:solidFill>
                  <a:srgbClr val="000000"/>
                </a:solidFill>
                <a:latin typeface="+mj-lt"/>
              </a:rPr>
              <a:t>15</a:t>
            </a:r>
            <a:r>
              <a:rPr lang="en-US" sz="2800" dirty="0">
                <a:solidFill>
                  <a:srgbClr val="000000"/>
                </a:solidFill>
                <a:latin typeface="+mj-lt"/>
              </a:rPr>
              <a:t>% to 20% of all </a:t>
            </a:r>
            <a:r>
              <a:rPr lang="en-US" sz="2800" u="sng" dirty="0">
                <a:solidFill>
                  <a:srgbClr val="000000"/>
                </a:solidFill>
                <a:latin typeface="+mj-lt"/>
              </a:rPr>
              <a:t>workers compensation costs</a:t>
            </a:r>
            <a:r>
              <a:rPr lang="en-US" sz="2800" dirty="0">
                <a:solidFill>
                  <a:srgbClr val="000000"/>
                </a:solidFill>
                <a:latin typeface="+mj-lt"/>
              </a:rPr>
              <a:t> are due to </a:t>
            </a:r>
            <a:r>
              <a:rPr lang="en-US" sz="2800" i="1" dirty="0">
                <a:solidFill>
                  <a:srgbClr val="000000"/>
                </a:solidFill>
                <a:latin typeface="+mj-lt"/>
              </a:rPr>
              <a:t>Slips, Trips and Falls</a:t>
            </a:r>
          </a:p>
          <a:p>
            <a:pPr>
              <a:lnSpc>
                <a:spcPct val="160000"/>
              </a:lnSpc>
            </a:pPr>
            <a:endParaRPr lang="en-US" sz="2000" dirty="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26</a:t>
            </a:fld>
            <a:endParaRPr lang="en-US" dirty="0"/>
          </a:p>
        </p:txBody>
      </p:sp>
    </p:spTree>
    <p:extLst>
      <p:ext uri="{BB962C8B-B14F-4D97-AF65-F5344CB8AC3E}">
        <p14:creationId xmlns:p14="http://schemas.microsoft.com/office/powerpoint/2010/main" val="3565814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lvl="0">
              <a:buFontTx/>
              <a:buChar char="•"/>
            </a:pPr>
            <a:endParaRPr lang="en-US" sz="1000" kern="0" dirty="0" smtClean="0">
              <a:solidFill>
                <a:srgbClr val="000000"/>
              </a:solidFill>
              <a:latin typeface="+mj-lt"/>
            </a:endParaRPr>
          </a:p>
          <a:p>
            <a:pPr lvl="0">
              <a:buFontTx/>
              <a:buChar char="•"/>
            </a:pPr>
            <a:r>
              <a:rPr lang="en-US" sz="2800" b="1" kern="0" dirty="0" smtClean="0">
                <a:solidFill>
                  <a:srgbClr val="000000"/>
                </a:solidFill>
                <a:latin typeface="+mj-lt"/>
              </a:rPr>
              <a:t>To </a:t>
            </a:r>
            <a:r>
              <a:rPr lang="en-US" sz="2800" b="1" kern="0" dirty="0">
                <a:solidFill>
                  <a:srgbClr val="000000"/>
                </a:solidFill>
                <a:latin typeface="+mj-lt"/>
              </a:rPr>
              <a:t>the worker:</a:t>
            </a:r>
          </a:p>
          <a:p>
            <a:pPr lvl="1">
              <a:buFontTx/>
              <a:buChar char="–"/>
            </a:pPr>
            <a:r>
              <a:rPr lang="en-US" kern="0" dirty="0">
                <a:solidFill>
                  <a:srgbClr val="000000"/>
                </a:solidFill>
                <a:latin typeface="+mj-lt"/>
              </a:rPr>
              <a:t>Lost wages &amp; out-of-pocket expenses</a:t>
            </a:r>
          </a:p>
          <a:p>
            <a:pPr lvl="1">
              <a:buFontTx/>
              <a:buChar char="–"/>
            </a:pPr>
            <a:r>
              <a:rPr lang="en-US" kern="0" dirty="0">
                <a:solidFill>
                  <a:srgbClr val="000000"/>
                </a:solidFill>
                <a:latin typeface="+mj-lt"/>
              </a:rPr>
              <a:t>Pain</a:t>
            </a:r>
          </a:p>
          <a:p>
            <a:pPr lvl="1">
              <a:buFontTx/>
              <a:buChar char="–"/>
            </a:pPr>
            <a:r>
              <a:rPr lang="en-US" kern="0" dirty="0">
                <a:solidFill>
                  <a:srgbClr val="000000"/>
                </a:solidFill>
                <a:latin typeface="+mj-lt"/>
              </a:rPr>
              <a:t>Temporary or permanent disability</a:t>
            </a:r>
          </a:p>
          <a:p>
            <a:pPr lvl="1">
              <a:buFontTx/>
              <a:buChar char="–"/>
            </a:pPr>
            <a:r>
              <a:rPr lang="en-US" kern="0" dirty="0">
                <a:solidFill>
                  <a:srgbClr val="000000"/>
                </a:solidFill>
                <a:latin typeface="+mj-lt"/>
              </a:rPr>
              <a:t>Reduced quality of life</a:t>
            </a:r>
          </a:p>
          <a:p>
            <a:pPr lvl="1">
              <a:buFontTx/>
              <a:buChar char="–"/>
            </a:pPr>
            <a:r>
              <a:rPr lang="en-US" kern="0" dirty="0">
                <a:solidFill>
                  <a:srgbClr val="000000"/>
                </a:solidFill>
                <a:latin typeface="+mj-lt"/>
              </a:rPr>
              <a:t>Depression</a:t>
            </a:r>
          </a:p>
          <a:p>
            <a:pPr lvl="1">
              <a:buFontTx/>
              <a:buChar char="–"/>
            </a:pPr>
            <a:r>
              <a:rPr lang="en-US" kern="0" dirty="0">
                <a:solidFill>
                  <a:srgbClr val="000000"/>
                </a:solidFill>
                <a:latin typeface="+mj-lt"/>
              </a:rPr>
              <a:t>Death</a:t>
            </a:r>
          </a:p>
          <a:p>
            <a:pPr marL="914400" lvl="1" indent="-457200">
              <a:lnSpc>
                <a:spcPct val="115000"/>
              </a:lnSpc>
              <a:buFont typeface="Arial" charset="0"/>
              <a:buNone/>
            </a:pPr>
            <a:endParaRPr lang="en-US" b="1" dirty="0" smtClean="0"/>
          </a:p>
        </p:txBody>
      </p:sp>
      <p:sp>
        <p:nvSpPr>
          <p:cNvPr id="2" name="Title 1"/>
          <p:cNvSpPr>
            <a:spLocks noGrp="1"/>
          </p:cNvSpPr>
          <p:nvPr>
            <p:ph type="title" idx="4294967295"/>
          </p:nvPr>
        </p:nvSpPr>
        <p:spPr>
          <a:solidFill>
            <a:schemeClr val="tx1"/>
          </a:solidFill>
          <a:ln/>
        </p:spPr>
        <p:txBody>
          <a:bodyP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 </a:t>
            </a:r>
            <a:r>
              <a:rPr lang="en-US" sz="4800" b="1" dirty="0" smtClean="0">
                <a:solidFill>
                  <a:schemeClr val="bg1"/>
                </a:solidFill>
              </a:rPr>
              <a:t>COSTS - SLIPS, TRIPS, FALLS</a:t>
            </a:r>
            <a:br>
              <a:rPr lang="en-US" sz="4800" b="1" dirty="0" smtClean="0">
                <a:solidFill>
                  <a:schemeClr val="bg1"/>
                </a:solidFill>
              </a:rPr>
            </a:br>
            <a:endParaRPr lang="en-US" sz="4800" b="1" dirty="0" smtClean="0">
              <a:solidFill>
                <a:schemeClr val="bg1"/>
              </a:solidFill>
            </a:endParaRPr>
          </a:p>
        </p:txBody>
      </p:sp>
      <p:pic>
        <p:nvPicPr>
          <p:cNvPr id="5" name="Picture 4" descr="MPj04331180000[1]"/>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00400" y="4419600"/>
            <a:ext cx="5334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lvl="0">
              <a:buFontTx/>
              <a:buChar char="•"/>
            </a:pPr>
            <a:endParaRPr lang="en-US" sz="1000" kern="0" dirty="0" smtClean="0">
              <a:solidFill>
                <a:srgbClr val="000000"/>
              </a:solidFill>
              <a:latin typeface="+mj-lt"/>
            </a:endParaRPr>
          </a:p>
          <a:p>
            <a:pPr lvl="0">
              <a:buFontTx/>
              <a:buChar char="•"/>
            </a:pPr>
            <a:r>
              <a:rPr lang="en-US" sz="2800" b="1" kern="0" dirty="0" smtClean="0">
                <a:solidFill>
                  <a:srgbClr val="000000"/>
                </a:solidFill>
                <a:latin typeface="+mj-lt"/>
              </a:rPr>
              <a:t>To </a:t>
            </a:r>
            <a:r>
              <a:rPr lang="en-US" sz="2800" b="1" kern="0" dirty="0">
                <a:solidFill>
                  <a:srgbClr val="000000"/>
                </a:solidFill>
                <a:latin typeface="+mj-lt"/>
              </a:rPr>
              <a:t>the employer:</a:t>
            </a:r>
          </a:p>
          <a:p>
            <a:pPr lvl="1">
              <a:buFontTx/>
              <a:buChar char="–"/>
            </a:pPr>
            <a:r>
              <a:rPr lang="en-US" kern="0" dirty="0">
                <a:solidFill>
                  <a:srgbClr val="000000"/>
                </a:solidFill>
                <a:latin typeface="+mj-lt"/>
              </a:rPr>
              <a:t>Loss of </a:t>
            </a:r>
            <a:r>
              <a:rPr lang="en-US" kern="0" dirty="0" smtClean="0">
                <a:solidFill>
                  <a:srgbClr val="000000"/>
                </a:solidFill>
                <a:latin typeface="+mj-lt"/>
              </a:rPr>
              <a:t>production &amp; </a:t>
            </a:r>
            <a:r>
              <a:rPr lang="en-US" kern="0" dirty="0">
                <a:solidFill>
                  <a:srgbClr val="000000"/>
                </a:solidFill>
                <a:latin typeface="+mj-lt"/>
              </a:rPr>
              <a:t>business</a:t>
            </a:r>
          </a:p>
          <a:p>
            <a:pPr lvl="1">
              <a:buFontTx/>
              <a:buChar char="–"/>
            </a:pPr>
            <a:r>
              <a:rPr lang="en-US" kern="0" dirty="0" smtClean="0">
                <a:solidFill>
                  <a:srgbClr val="000000"/>
                </a:solidFill>
                <a:latin typeface="+mj-lt"/>
              </a:rPr>
              <a:t>Higher insurance costs</a:t>
            </a:r>
            <a:endParaRPr lang="en-US" kern="0" dirty="0">
              <a:solidFill>
                <a:srgbClr val="000000"/>
              </a:solidFill>
              <a:latin typeface="+mj-lt"/>
            </a:endParaRPr>
          </a:p>
          <a:p>
            <a:pPr lvl="1">
              <a:buFontTx/>
              <a:buChar char="–"/>
            </a:pPr>
            <a:r>
              <a:rPr lang="en-US" kern="0" dirty="0">
                <a:solidFill>
                  <a:srgbClr val="000000"/>
                </a:solidFill>
                <a:latin typeface="+mj-lt"/>
              </a:rPr>
              <a:t>Costs </a:t>
            </a:r>
            <a:r>
              <a:rPr lang="en-US" kern="0" dirty="0" smtClean="0">
                <a:solidFill>
                  <a:srgbClr val="000000"/>
                </a:solidFill>
                <a:latin typeface="+mj-lt"/>
              </a:rPr>
              <a:t>of </a:t>
            </a:r>
            <a:r>
              <a:rPr lang="en-US" kern="0" dirty="0">
                <a:solidFill>
                  <a:srgbClr val="000000"/>
                </a:solidFill>
                <a:latin typeface="+mj-lt"/>
              </a:rPr>
              <a:t>training replacement </a:t>
            </a:r>
            <a:r>
              <a:rPr lang="en-US" kern="0" dirty="0" smtClean="0">
                <a:solidFill>
                  <a:srgbClr val="000000"/>
                </a:solidFill>
                <a:latin typeface="+mj-lt"/>
              </a:rPr>
              <a:t>workers</a:t>
            </a:r>
            <a:endParaRPr lang="en-US" kern="0" dirty="0">
              <a:solidFill>
                <a:srgbClr val="000000"/>
              </a:solidFill>
              <a:latin typeface="+mj-lt"/>
            </a:endParaRPr>
          </a:p>
        </p:txBody>
      </p:sp>
      <p:sp>
        <p:nvSpPr>
          <p:cNvPr id="2" name="Title 1"/>
          <p:cNvSpPr>
            <a:spLocks noGrp="1"/>
          </p:cNvSpPr>
          <p:nvPr>
            <p:ph type="title" idx="4294967295"/>
          </p:nvPr>
        </p:nvSpPr>
        <p:spPr>
          <a:solidFill>
            <a:schemeClr val="tx1"/>
          </a:solidFill>
          <a:ln/>
        </p:spPr>
        <p:txBody>
          <a:bodyP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 </a:t>
            </a:r>
            <a:r>
              <a:rPr lang="en-US" sz="4800" b="1" dirty="0" smtClean="0">
                <a:solidFill>
                  <a:schemeClr val="bg1"/>
                </a:solidFill>
              </a:rPr>
              <a:t>COSTS - SLIPS, TRIPS, FALLS</a:t>
            </a:r>
            <a:br>
              <a:rPr lang="en-US" sz="4800" b="1" dirty="0" smtClean="0">
                <a:solidFill>
                  <a:schemeClr val="bg1"/>
                </a:solidFill>
              </a:rPr>
            </a:br>
            <a:endParaRPr lang="en-US" sz="4800" b="1" dirty="0" smtClean="0">
              <a:solidFill>
                <a:schemeClr val="bg1"/>
              </a:solidFill>
            </a:endParaRPr>
          </a:p>
        </p:txBody>
      </p:sp>
      <p:pic>
        <p:nvPicPr>
          <p:cNvPr id="4" name="Picture 3" descr="MPj043311800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52600" y="4343400"/>
            <a:ext cx="5562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28</a:t>
            </a:fld>
            <a:endParaRPr lang="en-US" dirty="0"/>
          </a:p>
        </p:txBody>
      </p:sp>
    </p:spTree>
    <p:extLst>
      <p:ext uri="{BB962C8B-B14F-4D97-AF65-F5344CB8AC3E}">
        <p14:creationId xmlns:p14="http://schemas.microsoft.com/office/powerpoint/2010/main" val="1883886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accent1"/>
          </a:solidFill>
        </p:spPr>
        <p:txBody>
          <a:bodyPr>
            <a:normAutofit/>
          </a:bodyPr>
          <a:lstStyle/>
          <a:p>
            <a:r>
              <a:rPr lang="en-US" sz="4000" b="1" dirty="0" smtClean="0">
                <a:solidFill>
                  <a:schemeClr val="bg1"/>
                </a:solidFill>
                <a:latin typeface="Arial" charset="0"/>
                <a:cs typeface="Arial" charset="0"/>
              </a:rPr>
              <a:t>AWARENESS - SLIP, TRIP, FALLS</a:t>
            </a:r>
            <a:endParaRPr lang="en-US" sz="4000" b="1" dirty="0" smtClean="0">
              <a:solidFill>
                <a:schemeClr val="bg1"/>
              </a:solidFill>
              <a:ea typeface="Times New Roman" pitchFamily="18" charset="0"/>
              <a:cs typeface="Arial" charset="0"/>
            </a:endParaRPr>
          </a:p>
        </p:txBody>
      </p:sp>
      <p:pic>
        <p:nvPicPr>
          <p:cNvPr id="11674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888048">
            <a:off x="-6937" y="1540367"/>
            <a:ext cx="3670821" cy="2652168"/>
          </a:xfrm>
          <a:prstGeom prst="rect">
            <a:avLst/>
          </a:prstGeom>
          <a:noFill/>
          <a:ln w="9525">
            <a:noFill/>
            <a:miter lim="800000"/>
            <a:headEnd/>
            <a:tailEnd/>
          </a:ln>
          <a:effectLst/>
        </p:spPr>
      </p:pic>
      <p:pic>
        <p:nvPicPr>
          <p:cNvPr id="116742" name="Picture 3" descr="F:\Mike's Telamon Work\OSHA MODULE 4  SLIPS TRIPS FALLS\STF Pictures\STF sign 2.jpg"/>
          <p:cNvPicPr>
            <a:picLocks noChangeAspect="1" noChangeArrowheads="1"/>
          </p:cNvPicPr>
          <p:nvPr/>
        </p:nvPicPr>
        <p:blipFill>
          <a:blip r:embed="rId3" cstate="print"/>
          <a:srcRect/>
          <a:stretch>
            <a:fillRect/>
          </a:stretch>
        </p:blipFill>
        <p:spPr bwMode="auto">
          <a:xfrm>
            <a:off x="7467600" y="4190999"/>
            <a:ext cx="1520243" cy="2507347"/>
          </a:xfrm>
          <a:prstGeom prst="rect">
            <a:avLst/>
          </a:prstGeom>
          <a:noFill/>
          <a:ln w="9525">
            <a:noFill/>
            <a:miter lim="800000"/>
            <a:headEnd/>
            <a:tailEnd/>
          </a:ln>
        </p:spPr>
      </p:pic>
      <p:pic>
        <p:nvPicPr>
          <p:cNvPr id="116743" name="Picture 7"/>
          <p:cNvPicPr>
            <a:picLocks noChangeAspect="1" noChangeArrowheads="1"/>
          </p:cNvPicPr>
          <p:nvPr/>
        </p:nvPicPr>
        <p:blipFill>
          <a:blip r:embed="rId4" cstate="print"/>
          <a:srcRect/>
          <a:stretch>
            <a:fillRect/>
          </a:stretch>
        </p:blipFill>
        <p:spPr bwMode="auto">
          <a:xfrm rot="21137586">
            <a:off x="3157113" y="4724469"/>
            <a:ext cx="4184795" cy="1909161"/>
          </a:xfrm>
          <a:prstGeom prst="rect">
            <a:avLst/>
          </a:prstGeom>
          <a:noFill/>
          <a:ln w="9525">
            <a:noFill/>
            <a:miter lim="800000"/>
            <a:headEnd/>
            <a:tailEnd/>
          </a:ln>
          <a:effectLst/>
        </p:spPr>
      </p:pic>
      <p:pic>
        <p:nvPicPr>
          <p:cNvPr id="116744" name="Picture 8"/>
          <p:cNvPicPr>
            <a:picLocks noChangeAspect="1" noChangeArrowheads="1"/>
          </p:cNvPicPr>
          <p:nvPr/>
        </p:nvPicPr>
        <p:blipFill>
          <a:blip r:embed="rId5" cstate="print"/>
          <a:srcRect/>
          <a:stretch>
            <a:fillRect/>
          </a:stretch>
        </p:blipFill>
        <p:spPr bwMode="auto">
          <a:xfrm rot="918919">
            <a:off x="-76052" y="4568436"/>
            <a:ext cx="3113332" cy="1899418"/>
          </a:xfrm>
          <a:prstGeom prst="rect">
            <a:avLst/>
          </a:prstGeom>
          <a:noFill/>
          <a:ln w="9525">
            <a:noFill/>
            <a:miter lim="800000"/>
            <a:headEnd/>
            <a:tailEnd/>
          </a:ln>
          <a:effectLst/>
        </p:spPr>
      </p:pic>
      <p:pic>
        <p:nvPicPr>
          <p:cNvPr id="116745" name="Picture 9"/>
          <p:cNvPicPr>
            <a:picLocks noChangeAspect="1" noChangeArrowheads="1"/>
          </p:cNvPicPr>
          <p:nvPr/>
        </p:nvPicPr>
        <p:blipFill>
          <a:blip r:embed="rId6" cstate="print"/>
          <a:srcRect/>
          <a:stretch>
            <a:fillRect/>
          </a:stretch>
        </p:blipFill>
        <p:spPr bwMode="auto">
          <a:xfrm rot="456221">
            <a:off x="3671500" y="1628033"/>
            <a:ext cx="4804582" cy="2341362"/>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pPr>
              <a:defRPr/>
            </a:pPr>
            <a:fld id="{CCEA6EAF-D029-4682-B826-844949800560}" type="slidenum">
              <a:rPr lang="en-US" smtClean="0"/>
              <a:pPr>
                <a:defRPr/>
              </a:pPr>
              <a:t>29</a:t>
            </a:fld>
            <a:endParaRPr lang="en-US" dirty="0"/>
          </a:p>
        </p:txBody>
      </p:sp>
    </p:spTree>
    <p:extLst>
      <p:ext uri="{BB962C8B-B14F-4D97-AF65-F5344CB8AC3E}">
        <p14:creationId xmlns:p14="http://schemas.microsoft.com/office/powerpoint/2010/main" val="5526065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a:solidFill>
            <a:schemeClr val="tx1"/>
          </a:solidFill>
        </p:spPr>
        <p:txBody>
          <a:bodyPr>
            <a:normAutofit/>
          </a:bodyPr>
          <a:lstStyle/>
          <a:p>
            <a:r>
              <a:rPr lang="en-US" b="1" dirty="0" smtClean="0">
                <a:solidFill>
                  <a:schemeClr val="bg1"/>
                </a:solidFill>
              </a:rPr>
              <a:t>TRAINING</a:t>
            </a:r>
            <a:r>
              <a:rPr lang="en-US" b="1" dirty="0" smtClean="0"/>
              <a:t> </a:t>
            </a:r>
            <a:r>
              <a:rPr lang="en-US" b="1" dirty="0" smtClean="0">
                <a:solidFill>
                  <a:schemeClr val="bg1"/>
                </a:solidFill>
              </a:rPr>
              <a:t>SIGN-IN SHEET</a:t>
            </a:r>
          </a:p>
        </p:txBody>
      </p:sp>
      <p:sp>
        <p:nvSpPr>
          <p:cNvPr id="3" name="Content Placeholder 2"/>
          <p:cNvSpPr>
            <a:spLocks noGrp="1"/>
          </p:cNvSpPr>
          <p:nvPr>
            <p:ph idx="4294967295"/>
          </p:nvPr>
        </p:nvSpPr>
        <p:spPr>
          <a:xfrm>
            <a:off x="381000" y="1600200"/>
            <a:ext cx="8305800" cy="5029200"/>
          </a:xfrm>
          <a:solidFill>
            <a:schemeClr val="accent6">
              <a:lumMod val="75000"/>
            </a:schemeClr>
          </a:solidFill>
        </p:spPr>
        <p:txBody>
          <a:bodyPr>
            <a:normAutofit/>
          </a:bodyPr>
          <a:lstStyle/>
          <a:p>
            <a:endParaRPr lang="en-US" sz="1000" b="1" dirty="0" smtClean="0"/>
          </a:p>
          <a:p>
            <a:endParaRPr lang="en-US" sz="1000" b="1" dirty="0" smtClean="0"/>
          </a:p>
          <a:p>
            <a:r>
              <a:rPr lang="en-US" sz="2800" dirty="0" smtClean="0"/>
              <a:t>Training </a:t>
            </a:r>
            <a:r>
              <a:rPr lang="en-US" sz="2800" u="sng" dirty="0" smtClean="0"/>
              <a:t>Sign-In Sheets</a:t>
            </a:r>
            <a:r>
              <a:rPr lang="en-US" sz="2800" dirty="0" smtClean="0"/>
              <a:t> are required by OSHA for documentation of training classes. </a:t>
            </a:r>
          </a:p>
          <a:p>
            <a:r>
              <a:rPr lang="en-US" sz="2800" dirty="0" smtClean="0"/>
              <a:t>All participants must sign the class </a:t>
            </a:r>
            <a:r>
              <a:rPr lang="en-US" sz="2800" u="sng" dirty="0" smtClean="0"/>
              <a:t>Sign-In Sheet</a:t>
            </a:r>
            <a:r>
              <a:rPr lang="en-US" sz="2800" dirty="0" smtClean="0"/>
              <a:t>.</a:t>
            </a:r>
          </a:p>
          <a:p>
            <a:endParaRPr lang="en-US" sz="2800" dirty="0" smtClean="0"/>
          </a:p>
          <a:p>
            <a:pPr algn="ctr">
              <a:buFont typeface="Arial" charset="0"/>
              <a:buNone/>
            </a:pPr>
            <a:r>
              <a:rPr lang="en-US" sz="2800" u="sng" dirty="0" smtClean="0"/>
              <a:t>Thank you</a:t>
            </a:r>
            <a:r>
              <a:rPr lang="en-US" sz="2800" dirty="0" smtClean="0"/>
              <a:t> for completing the class </a:t>
            </a:r>
          </a:p>
          <a:p>
            <a:pPr algn="ctr">
              <a:buFont typeface="Arial" charset="0"/>
              <a:buNone/>
            </a:pPr>
            <a:r>
              <a:rPr lang="en-US" sz="2800" dirty="0" smtClean="0"/>
              <a:t>Sign-In Sheet.</a:t>
            </a:r>
          </a:p>
          <a:p>
            <a:pPr algn="ctr"/>
            <a:endParaRPr lang="en-US" b="1"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676400"/>
            <a:ext cx="8382000" cy="4876800"/>
          </a:xfrm>
          <a:solidFill>
            <a:schemeClr val="accent6">
              <a:lumMod val="75000"/>
            </a:schemeClr>
          </a:solidFill>
        </p:spPr>
        <p:txBody>
          <a:bodyPr>
            <a:normAutofit/>
          </a:bodyPr>
          <a:lstStyle/>
          <a:p>
            <a:pPr lvl="0">
              <a:buFontTx/>
              <a:buChar char="•"/>
            </a:pPr>
            <a:endParaRPr lang="en-US" sz="1000" kern="0" dirty="0" smtClean="0">
              <a:solidFill>
                <a:srgbClr val="000000"/>
              </a:solidFill>
              <a:latin typeface="+mj-lt"/>
            </a:endParaRPr>
          </a:p>
          <a:p>
            <a:pPr lvl="0">
              <a:buFontTx/>
              <a:buChar char="•"/>
            </a:pPr>
            <a:r>
              <a:rPr lang="en-US" sz="2800" kern="0" dirty="0" smtClean="0">
                <a:solidFill>
                  <a:srgbClr val="000000"/>
                </a:solidFill>
                <a:latin typeface="+mj-lt"/>
              </a:rPr>
              <a:t>Sprains </a:t>
            </a:r>
            <a:r>
              <a:rPr lang="en-US" sz="2800" kern="0" dirty="0">
                <a:solidFill>
                  <a:srgbClr val="000000"/>
                </a:solidFill>
                <a:latin typeface="+mj-lt"/>
              </a:rPr>
              <a:t>&amp; strains</a:t>
            </a:r>
          </a:p>
          <a:p>
            <a:pPr lvl="0">
              <a:buFontTx/>
              <a:buChar char="•"/>
            </a:pPr>
            <a:r>
              <a:rPr lang="en-US" sz="2800" kern="0" dirty="0">
                <a:solidFill>
                  <a:srgbClr val="000000"/>
                </a:solidFill>
                <a:latin typeface="+mj-lt"/>
              </a:rPr>
              <a:t>Bruises &amp; contusions</a:t>
            </a:r>
          </a:p>
          <a:p>
            <a:pPr lvl="0">
              <a:buFontTx/>
              <a:buChar char="•"/>
            </a:pPr>
            <a:r>
              <a:rPr lang="en-US" sz="2800" kern="0" dirty="0">
                <a:solidFill>
                  <a:srgbClr val="000000"/>
                </a:solidFill>
                <a:latin typeface="+mj-lt"/>
              </a:rPr>
              <a:t>Fractures</a:t>
            </a:r>
          </a:p>
          <a:p>
            <a:pPr lvl="0">
              <a:buFontTx/>
              <a:buChar char="•"/>
            </a:pPr>
            <a:r>
              <a:rPr lang="en-US" sz="2800" kern="0" dirty="0">
                <a:solidFill>
                  <a:srgbClr val="000000"/>
                </a:solidFill>
                <a:latin typeface="+mj-lt"/>
              </a:rPr>
              <a:t>Abrasions &amp; lacerations</a:t>
            </a:r>
          </a:p>
          <a:p>
            <a:pPr marL="914400" lvl="1" indent="-457200">
              <a:lnSpc>
                <a:spcPct val="115000"/>
              </a:lnSpc>
              <a:buFont typeface="Arial" charset="0"/>
              <a:buNone/>
            </a:pPr>
            <a:endParaRPr lang="en-US" dirty="0" smtClean="0"/>
          </a:p>
        </p:txBody>
      </p:sp>
      <p:sp>
        <p:nvSpPr>
          <p:cNvPr id="2" name="Title 1"/>
          <p:cNvSpPr>
            <a:spLocks noGrp="1"/>
          </p:cNvSpPr>
          <p:nvPr>
            <p:ph type="title" idx="4294967295"/>
          </p:nvPr>
        </p:nvSpPr>
        <p:spPr>
          <a:xfrm>
            <a:off x="304800" y="274638"/>
            <a:ext cx="8382000" cy="1143000"/>
          </a:xfrm>
          <a:solidFill>
            <a:schemeClr val="tx1"/>
          </a:solidFill>
          <a:ln/>
        </p:spPr>
        <p:txBody>
          <a:bodyPr/>
          <a:lstStyle/>
          <a:p>
            <a:r>
              <a:rPr lang="en-US" sz="4800" b="1" dirty="0">
                <a:solidFill>
                  <a:srgbClr val="FFFFFF"/>
                </a:solidFill>
                <a:latin typeface="Tw Cen MT"/>
              </a:rPr>
              <a:t>INJURIES - SLIP, TRIP, FALLS </a:t>
            </a:r>
            <a:endParaRPr lang="en-US" sz="4800" b="1" dirty="0" smtClean="0">
              <a:solidFill>
                <a:schemeClr val="bg1"/>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133600"/>
            <a:ext cx="15430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MCj028710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39912">
            <a:off x="4845733" y="2579611"/>
            <a:ext cx="1138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95400" y="4257006"/>
            <a:ext cx="1676400" cy="20574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pPr>
              <a:defRPr/>
            </a:pPr>
            <a:fld id="{B88E5908-A2A3-44D7-9837-5D59EC9204F5}" type="slidenum">
              <a:rPr lang="en-US" smtClean="0"/>
              <a:pPr>
                <a:defRPr/>
              </a:pPr>
              <a:t>30</a:t>
            </a:fld>
            <a:endParaRPr lang="en-US" dirty="0"/>
          </a:p>
        </p:txBody>
      </p:sp>
    </p:spTree>
    <p:extLst>
      <p:ext uri="{BB962C8B-B14F-4D97-AF65-F5344CB8AC3E}">
        <p14:creationId xmlns:p14="http://schemas.microsoft.com/office/powerpoint/2010/main" val="1541866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sz="4000" b="1" dirty="0" smtClean="0">
                <a:solidFill>
                  <a:schemeClr val="bg1"/>
                </a:solidFill>
                <a:latin typeface="Arial" charset="0"/>
                <a:cs typeface="Arial" charset="0"/>
              </a:rPr>
              <a:t>LEARNING GOAL</a:t>
            </a:r>
            <a:endParaRPr lang="en-US" sz="4000"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76401"/>
            <a:ext cx="8305800" cy="4876800"/>
          </a:xfrm>
          <a:solidFill>
            <a:schemeClr val="accent6">
              <a:lumMod val="75000"/>
            </a:schemeClr>
          </a:solidFill>
        </p:spPr>
        <p:txBody>
          <a:bodyPr>
            <a:normAutofit/>
          </a:bodyPr>
          <a:lstStyle/>
          <a:p>
            <a:pPr>
              <a:spcBef>
                <a:spcPct val="0"/>
              </a:spcBef>
              <a:buFontTx/>
              <a:buNone/>
            </a:pPr>
            <a:endParaRPr lang="en-US" sz="1000" dirty="0" smtClean="0">
              <a:latin typeface="Arial Black" pitchFamily="34" charset="0"/>
            </a:endParaRPr>
          </a:p>
          <a:p>
            <a:pPr algn="ctr">
              <a:spcBef>
                <a:spcPct val="0"/>
              </a:spcBef>
              <a:buFontTx/>
              <a:buNone/>
            </a:pPr>
            <a:r>
              <a:rPr lang="en-US" sz="2800" dirty="0" smtClean="0">
                <a:latin typeface="Arial Black" pitchFamily="34" charset="0"/>
              </a:rPr>
              <a:t>What is </a:t>
            </a:r>
            <a:r>
              <a:rPr lang="en-US" sz="2800" i="1" u="sng" dirty="0" smtClean="0">
                <a:latin typeface="Arial Black" pitchFamily="34" charset="0"/>
              </a:rPr>
              <a:t>your</a:t>
            </a:r>
            <a:r>
              <a:rPr lang="en-US" sz="2800" i="1" dirty="0" smtClean="0">
                <a:latin typeface="Arial Black" pitchFamily="34" charset="0"/>
              </a:rPr>
              <a:t> </a:t>
            </a:r>
            <a:r>
              <a:rPr lang="en-US" sz="2800" dirty="0" smtClean="0">
                <a:latin typeface="Arial Black" pitchFamily="34" charset="0"/>
              </a:rPr>
              <a:t>learning Goal?</a:t>
            </a:r>
          </a:p>
          <a:p>
            <a:pPr marL="914400" lvl="1" indent="-457200">
              <a:lnSpc>
                <a:spcPct val="115000"/>
              </a:lnSpc>
              <a:buFont typeface="Arial" charset="0"/>
              <a:buNone/>
            </a:pPr>
            <a:endParaRPr lang="en-US" b="1" dirty="0" smtClean="0">
              <a:latin typeface="Arial" charset="0"/>
            </a:endParaRPr>
          </a:p>
        </p:txBody>
      </p:sp>
      <p:pic>
        <p:nvPicPr>
          <p:cNvPr id="116741" name="Picture 2" descr="F:\Mike's Telamon Work\OSHA MODULE 4  SLIPS TRIPS FALLS\STF Pictures\safe hand is a winning hand imagesCAI9C4CP.jpg"/>
          <p:cNvPicPr>
            <a:picLocks noChangeAspect="1" noChangeArrowheads="1"/>
          </p:cNvPicPr>
          <p:nvPr/>
        </p:nvPicPr>
        <p:blipFill>
          <a:blip r:embed="rId2" cstate="print"/>
          <a:srcRect/>
          <a:stretch>
            <a:fillRect/>
          </a:stretch>
        </p:blipFill>
        <p:spPr bwMode="auto">
          <a:xfrm>
            <a:off x="3276600" y="2514600"/>
            <a:ext cx="5029200" cy="3733800"/>
          </a:xfrm>
          <a:prstGeom prst="rect">
            <a:avLst/>
          </a:prstGeom>
          <a:noFill/>
          <a:ln w="9525">
            <a:noFill/>
            <a:miter lim="800000"/>
            <a:headEnd/>
            <a:tailEnd/>
          </a:ln>
        </p:spPr>
      </p:pic>
      <p:pic>
        <p:nvPicPr>
          <p:cNvPr id="57346" name="Picture 1" descr="image00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2971800"/>
            <a:ext cx="2209800"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153400" cy="1371600"/>
          </a:xfrm>
          <a:solidFill>
            <a:schemeClr val="tx1"/>
          </a:solidFill>
          <a:ln/>
        </p:spPr>
        <p:txBody>
          <a:bodyPr>
            <a:normAutofit fontScale="90000"/>
          </a:bodyP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 </a:t>
            </a:r>
            <a:r>
              <a:rPr lang="en-US" sz="5300" b="1" dirty="0" smtClean="0">
                <a:solidFill>
                  <a:schemeClr val="bg1"/>
                </a:solidFill>
              </a:rPr>
              <a:t>DEFINITIONS</a:t>
            </a:r>
            <a:r>
              <a:rPr lang="en-US" b="1" dirty="0" smtClean="0">
                <a:solidFill>
                  <a:schemeClr val="bg1"/>
                </a:solidFill>
              </a:rPr>
              <a:t/>
            </a:r>
            <a:br>
              <a:rPr lang="en-US" b="1" dirty="0" smtClean="0">
                <a:solidFill>
                  <a:schemeClr val="bg1"/>
                </a:solidFill>
              </a:rPr>
            </a:br>
            <a:r>
              <a:rPr lang="en-US" sz="4000" b="1" dirty="0" smtClean="0">
                <a:solidFill>
                  <a:schemeClr val="bg1"/>
                </a:solidFill>
              </a:rPr>
              <a:t>SLIPS, TRIPS, FALLS</a:t>
            </a:r>
            <a:br>
              <a:rPr lang="en-US" sz="4000" b="1" dirty="0" smtClean="0">
                <a:solidFill>
                  <a:schemeClr val="bg1"/>
                </a:solidFill>
              </a:rPr>
            </a:br>
            <a:endParaRPr lang="en-US" sz="4000" b="1" dirty="0" smtClean="0">
              <a:solidFill>
                <a:schemeClr val="bg1"/>
              </a:solidFill>
            </a:endParaRPr>
          </a:p>
        </p:txBody>
      </p:sp>
      <p:pic>
        <p:nvPicPr>
          <p:cNvPr id="56322"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1295400" y="1905000"/>
            <a:ext cx="6705600" cy="4572000"/>
          </a:xfrm>
          <a:prstGeom prst="rect">
            <a:avLst/>
          </a:prstGeom>
          <a:solidFill>
            <a:srgbClr val="FFFF00"/>
          </a:solidFill>
          <a:ln>
            <a:noFill/>
          </a:ln>
          <a:effectLst/>
          <a:extLst/>
        </p:spPr>
      </p:pic>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32</a:t>
            </a:fld>
            <a:endParaRPr lang="en-US" dirty="0"/>
          </a:p>
        </p:txBody>
      </p:sp>
    </p:spTree>
    <p:extLst>
      <p:ext uri="{BB962C8B-B14F-4D97-AF65-F5344CB8AC3E}">
        <p14:creationId xmlns:p14="http://schemas.microsoft.com/office/powerpoint/2010/main" val="429976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Arial" charset="0"/>
              <a:buNone/>
            </a:pPr>
            <a:endParaRPr lang="en-US" sz="1000" b="1" dirty="0" smtClean="0">
              <a:latin typeface="+mj-lt"/>
            </a:endParaRPr>
          </a:p>
          <a:p>
            <a:pPr>
              <a:buFont typeface="Arial" charset="0"/>
              <a:buNone/>
            </a:pPr>
            <a:r>
              <a:rPr lang="en-US" sz="2800" b="1" dirty="0" smtClean="0">
                <a:latin typeface="+mj-lt"/>
              </a:rPr>
              <a:t>Slip</a:t>
            </a:r>
          </a:p>
          <a:p>
            <a:r>
              <a:rPr lang="en-US" sz="2800" dirty="0" smtClean="0">
                <a:latin typeface="+mj-lt"/>
              </a:rPr>
              <a:t>Slips occur when there is too little friction or traction between your feet (footwear) and the walking or working surface, and you lose  your balance.</a:t>
            </a:r>
            <a:r>
              <a:rPr lang="en-US" sz="2800" dirty="0" smtClean="0">
                <a:solidFill>
                  <a:srgbClr val="002060"/>
                </a:solidFill>
                <a:latin typeface="+mj-lt"/>
              </a:rPr>
              <a:t>.</a:t>
            </a:r>
          </a:p>
          <a:p>
            <a:r>
              <a:rPr lang="en-US" sz="2800" dirty="0" smtClean="0">
                <a:latin typeface="+mj-lt"/>
              </a:rPr>
              <a:t>Slips can result in falls</a:t>
            </a:r>
          </a:p>
          <a:p>
            <a:pPr marL="914400" lvl="1" indent="-457200">
              <a:lnSpc>
                <a:spcPct val="115000"/>
              </a:lnSpc>
              <a:buFont typeface="Arial" charset="0"/>
              <a:buNone/>
            </a:pPr>
            <a:endParaRPr lang="en-US" dirty="0" smtClean="0"/>
          </a:p>
        </p:txBody>
      </p:sp>
      <p:pic>
        <p:nvPicPr>
          <p:cNvPr id="110596" name="Picture 32" descr="SLIPPRY4"/>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5562600" y="4191000"/>
            <a:ext cx="2590800" cy="2057400"/>
          </a:xfrm>
          <a:prstGeom prst="rect">
            <a:avLst/>
          </a:prstGeom>
          <a:noFill/>
          <a:ln w="9525" algn="ctr">
            <a:noFill/>
            <a:miter lim="800000"/>
            <a:headEnd/>
            <a:tailEnd/>
          </a:ln>
        </p:spPr>
      </p:pic>
      <p:sp>
        <p:nvSpPr>
          <p:cNvPr id="2" name="Title 1"/>
          <p:cNvSpPr>
            <a:spLocks noGrp="1"/>
          </p:cNvSpPr>
          <p:nvPr>
            <p:ph type="title" idx="4294967295"/>
          </p:nvPr>
        </p:nvSpPr>
        <p:spPr>
          <a:xfrm>
            <a:off x="457200" y="304800"/>
            <a:ext cx="8229600" cy="1143000"/>
          </a:xfrm>
          <a:solidFill>
            <a:schemeClr val="tx1"/>
          </a:solidFill>
          <a:ln/>
        </p:spPr>
        <p:txBody>
          <a:bodyPr/>
          <a:lstStyle/>
          <a:p>
            <a:r>
              <a:rPr lang="en-US" b="1" dirty="0" smtClean="0">
                <a:solidFill>
                  <a:schemeClr val="bg1"/>
                </a:solidFill>
              </a:rPr>
              <a:t>DEFINITION - SLIP</a:t>
            </a:r>
          </a:p>
        </p:txBody>
      </p:sp>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305800" cy="4876800"/>
          </a:xfrm>
          <a:solidFill>
            <a:schemeClr val="accent6">
              <a:lumMod val="75000"/>
            </a:schemeClr>
          </a:solidFill>
        </p:spPr>
        <p:txBody>
          <a:bodyPr>
            <a:normAutofit/>
          </a:bodyPr>
          <a:lstStyle/>
          <a:p>
            <a:pPr>
              <a:buFont typeface="Arial" charset="0"/>
              <a:buNone/>
            </a:pPr>
            <a:endParaRPr lang="en-US" sz="1000" b="1" dirty="0" smtClean="0">
              <a:latin typeface="+mj-lt"/>
            </a:endParaRPr>
          </a:p>
          <a:p>
            <a:pPr>
              <a:buFont typeface="Arial" charset="0"/>
              <a:buNone/>
            </a:pPr>
            <a:r>
              <a:rPr lang="en-US" sz="2800" b="1" dirty="0" smtClean="0">
                <a:latin typeface="+mj-lt"/>
              </a:rPr>
              <a:t>Trip</a:t>
            </a:r>
          </a:p>
          <a:p>
            <a:r>
              <a:rPr lang="en-US" sz="2800" dirty="0" smtClean="0">
                <a:latin typeface="+mj-lt"/>
              </a:rPr>
              <a:t>Trips occur when your foot (or lower leg) hits an object and your upper body continues moving, throwing you off balance.</a:t>
            </a:r>
          </a:p>
          <a:p>
            <a:pPr>
              <a:buFont typeface="Arial" charset="0"/>
              <a:buNone/>
            </a:pPr>
            <a:r>
              <a:rPr lang="en-US" sz="2800" dirty="0" smtClean="0">
                <a:latin typeface="+mj-lt"/>
              </a:rPr>
              <a:t>                                     </a:t>
            </a:r>
            <a:r>
              <a:rPr lang="en-US" sz="2800" u="sng" dirty="0" smtClean="0">
                <a:latin typeface="+mj-lt"/>
              </a:rPr>
              <a:t>or</a:t>
            </a:r>
          </a:p>
        </p:txBody>
      </p:sp>
      <p:sp>
        <p:nvSpPr>
          <p:cNvPr id="2" name="Title 1"/>
          <p:cNvSpPr>
            <a:spLocks noGrp="1"/>
          </p:cNvSpPr>
          <p:nvPr>
            <p:ph type="title" idx="4294967295"/>
          </p:nvPr>
        </p:nvSpPr>
        <p:spPr>
          <a:solidFill>
            <a:schemeClr val="tx1"/>
          </a:solidFill>
          <a:ln/>
        </p:spPr>
        <p:txBody>
          <a:bodyPr/>
          <a:lstStyle/>
          <a:p>
            <a:r>
              <a:rPr lang="en-US" sz="4800" dirty="0" smtClean="0">
                <a:solidFill>
                  <a:schemeClr val="bg1"/>
                </a:solidFill>
              </a:rPr>
              <a:t> </a:t>
            </a:r>
            <a:r>
              <a:rPr lang="en-US" b="1" dirty="0" smtClean="0">
                <a:solidFill>
                  <a:schemeClr val="bg1"/>
                </a:solidFill>
              </a:rPr>
              <a:t>DEFINITION - TRIP</a:t>
            </a:r>
          </a:p>
        </p:txBody>
      </p:sp>
      <p:pic>
        <p:nvPicPr>
          <p:cNvPr id="113675" name="Picture 29" descr="TRIP_01"/>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flipH="1">
            <a:off x="5562600" y="4267200"/>
            <a:ext cx="2971800" cy="2022475"/>
          </a:xfrm>
          <a:prstGeom prst="rect">
            <a:avLst/>
          </a:prstGeom>
          <a:noFill/>
          <a:ln w="9525" algn="ctr">
            <a:noFill/>
            <a:miter lim="800000"/>
            <a:headEnd/>
            <a:tailEnd/>
          </a:ln>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524000"/>
            <a:ext cx="8534400" cy="5105400"/>
          </a:xfrm>
          <a:solidFill>
            <a:schemeClr val="accent6">
              <a:lumMod val="75000"/>
            </a:schemeClr>
          </a:solidFill>
        </p:spPr>
        <p:txBody>
          <a:bodyPr>
            <a:normAutofit/>
          </a:bodyPr>
          <a:lstStyle/>
          <a:p>
            <a:pPr>
              <a:buFont typeface="Arial" charset="0"/>
              <a:buNone/>
            </a:pPr>
            <a:endParaRPr lang="en-US" sz="1000" b="1" dirty="0" smtClean="0">
              <a:latin typeface="+mj-lt"/>
            </a:endParaRPr>
          </a:p>
          <a:p>
            <a:pPr>
              <a:buFont typeface="Arial" charset="0"/>
              <a:buNone/>
            </a:pPr>
            <a:r>
              <a:rPr lang="en-US" sz="2800" b="1" dirty="0" smtClean="0">
                <a:latin typeface="+mj-lt"/>
              </a:rPr>
              <a:t>Trip</a:t>
            </a:r>
          </a:p>
          <a:p>
            <a:pPr>
              <a:lnSpc>
                <a:spcPct val="90000"/>
              </a:lnSpc>
              <a:spcBef>
                <a:spcPct val="0"/>
              </a:spcBef>
              <a:spcAft>
                <a:spcPct val="25000"/>
              </a:spcAft>
              <a:buSzPct val="90000"/>
              <a:buFontTx/>
              <a:buChar char="•"/>
            </a:pPr>
            <a:r>
              <a:rPr lang="en-US" sz="2800" dirty="0" smtClean="0">
                <a:latin typeface="+mj-lt"/>
              </a:rPr>
              <a:t>When you step down to a lower surface and lose your balance.</a:t>
            </a:r>
          </a:p>
          <a:p>
            <a:endParaRPr lang="en-US" dirty="0" smtClean="0"/>
          </a:p>
        </p:txBody>
      </p:sp>
      <p:sp>
        <p:nvSpPr>
          <p:cNvPr id="2" name="Title 1"/>
          <p:cNvSpPr>
            <a:spLocks noGrp="1"/>
          </p:cNvSpPr>
          <p:nvPr>
            <p:ph type="title" idx="4294967295"/>
          </p:nvPr>
        </p:nvSpPr>
        <p:spPr>
          <a:xfrm>
            <a:off x="228600" y="274638"/>
            <a:ext cx="8458200" cy="1143000"/>
          </a:xfrm>
          <a:solidFill>
            <a:schemeClr val="tx1"/>
          </a:solidFill>
          <a:ln/>
        </p:spPr>
        <p:txBody>
          <a:bodyPr/>
          <a:lstStyle/>
          <a:p>
            <a:r>
              <a:rPr lang="en-US" sz="5400" dirty="0" smtClean="0">
                <a:solidFill>
                  <a:schemeClr val="bg1"/>
                </a:solidFill>
              </a:rPr>
              <a:t> </a:t>
            </a:r>
            <a:r>
              <a:rPr lang="en-US" sz="4800" b="1" dirty="0" smtClean="0">
                <a:solidFill>
                  <a:schemeClr val="bg1"/>
                </a:solidFill>
              </a:rPr>
              <a:t>DEFINITION - TRIP</a:t>
            </a:r>
          </a:p>
        </p:txBody>
      </p:sp>
      <p:grpSp>
        <p:nvGrpSpPr>
          <p:cNvPr id="115717" name="Group 67"/>
          <p:cNvGrpSpPr>
            <a:grpSpLocks/>
          </p:cNvGrpSpPr>
          <p:nvPr/>
        </p:nvGrpSpPr>
        <p:grpSpPr bwMode="auto">
          <a:xfrm>
            <a:off x="5562600" y="3581400"/>
            <a:ext cx="3124200" cy="2895600"/>
            <a:chOff x="3024" y="3699"/>
            <a:chExt cx="1002" cy="429"/>
          </a:xfrm>
        </p:grpSpPr>
        <p:pic>
          <p:nvPicPr>
            <p:cNvPr id="115718" name="Picture 48" descr="COLLAPSE"/>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rot="-321602">
              <a:off x="3024" y="3699"/>
              <a:ext cx="576" cy="419"/>
            </a:xfrm>
            <a:prstGeom prst="rect">
              <a:avLst/>
            </a:prstGeom>
            <a:noFill/>
            <a:ln w="9525" algn="ctr">
              <a:noFill/>
              <a:miter lim="800000"/>
              <a:headEnd/>
              <a:tailEnd/>
            </a:ln>
          </p:spPr>
        </p:pic>
        <p:sp>
          <p:nvSpPr>
            <p:cNvPr id="115719" name="Line 52"/>
            <p:cNvSpPr>
              <a:spLocks noChangeShapeType="1"/>
            </p:cNvSpPr>
            <p:nvPr/>
          </p:nvSpPr>
          <p:spPr bwMode="auto">
            <a:xfrm>
              <a:off x="3066" y="4128"/>
              <a:ext cx="960" cy="0"/>
            </a:xfrm>
            <a:prstGeom prst="line">
              <a:avLst/>
            </a:prstGeom>
            <a:noFill/>
            <a:ln w="25400">
              <a:solidFill>
                <a:schemeClr val="tx1"/>
              </a:solidFill>
              <a:round/>
              <a:headEnd/>
              <a:tailEnd/>
            </a:ln>
          </p:spPr>
          <p:txBody>
            <a:bodyPr lIns="0" tIns="0" rIns="0" bIns="0"/>
            <a:lstStyle/>
            <a:p>
              <a:endParaRPr lang="en-US" dirty="0"/>
            </a:p>
          </p:txBody>
        </p:sp>
        <p:sp>
          <p:nvSpPr>
            <p:cNvPr id="115720" name="Rectangle 53"/>
            <p:cNvSpPr>
              <a:spLocks noChangeArrowheads="1"/>
            </p:cNvSpPr>
            <p:nvPr/>
          </p:nvSpPr>
          <p:spPr bwMode="auto">
            <a:xfrm>
              <a:off x="3537" y="4059"/>
              <a:ext cx="489" cy="69"/>
            </a:xfrm>
            <a:prstGeom prst="rect">
              <a:avLst/>
            </a:prstGeom>
            <a:solidFill>
              <a:schemeClr val="tx1"/>
            </a:solidFill>
            <a:ln w="9525">
              <a:noFill/>
              <a:miter lim="800000"/>
              <a:headEnd/>
              <a:tailEnd/>
            </a:ln>
          </p:spPr>
          <p:txBody>
            <a:bodyPr wrap="none" lIns="0" tIns="0" rIns="0" bIns="0" anchor="ctr"/>
            <a:lstStyle/>
            <a:p>
              <a:endParaRPr lang="en-US" dirty="0"/>
            </a:p>
          </p:txBody>
        </p:sp>
      </p:grpSp>
      <p:sp>
        <p:nvSpPr>
          <p:cNvPr id="8" name="Slide Number Placeholder 7"/>
          <p:cNvSpPr>
            <a:spLocks noGrp="1"/>
          </p:cNvSpPr>
          <p:nvPr>
            <p:ph type="sldNum" sz="quarter" idx="12"/>
          </p:nvPr>
        </p:nvSpPr>
        <p:spPr/>
        <p:txBody>
          <a:bodyPr/>
          <a:lstStyle/>
          <a:p>
            <a:pPr>
              <a:defRPr/>
            </a:pPr>
            <a:fld id="{B88E5908-A2A3-44D7-9837-5D59EC9204F5}"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Arial" charset="0"/>
              <a:buNone/>
            </a:pPr>
            <a:endParaRPr lang="en-US" sz="1000" b="1" dirty="0" smtClean="0">
              <a:latin typeface="+mj-lt"/>
            </a:endParaRPr>
          </a:p>
          <a:p>
            <a:pPr>
              <a:buFont typeface="Arial" charset="0"/>
              <a:buNone/>
            </a:pPr>
            <a:r>
              <a:rPr lang="en-US" sz="2800" b="1" dirty="0" smtClean="0">
                <a:latin typeface="+mj-lt"/>
              </a:rPr>
              <a:t>Fall</a:t>
            </a:r>
          </a:p>
          <a:p>
            <a:r>
              <a:rPr lang="en-US" sz="2800" dirty="0" smtClean="0">
                <a:latin typeface="+mj-lt"/>
              </a:rPr>
              <a:t>Falls occur when you are too far off your center of balance – either at the </a:t>
            </a:r>
            <a:r>
              <a:rPr lang="en-US" sz="2800" u="sng" dirty="0" smtClean="0">
                <a:latin typeface="+mj-lt"/>
              </a:rPr>
              <a:t>same level</a:t>
            </a:r>
            <a:r>
              <a:rPr lang="en-US" sz="2800" dirty="0" smtClean="0">
                <a:latin typeface="+mj-lt"/>
              </a:rPr>
              <a:t> or a </a:t>
            </a:r>
            <a:r>
              <a:rPr lang="en-US" sz="2800" u="sng" dirty="0" smtClean="0">
                <a:latin typeface="+mj-lt"/>
              </a:rPr>
              <a:t>lower level</a:t>
            </a:r>
            <a:r>
              <a:rPr lang="en-US" sz="2800" dirty="0" smtClean="0">
                <a:latin typeface="+mj-lt"/>
              </a:rPr>
              <a:t>. </a:t>
            </a:r>
          </a:p>
          <a:p>
            <a:pPr marL="914400" lvl="1" indent="-457200">
              <a:lnSpc>
                <a:spcPct val="115000"/>
              </a:lnSpc>
              <a:buFont typeface="Arial" charset="0"/>
              <a:buNone/>
            </a:pPr>
            <a:endParaRPr lang="en-US" dirty="0" smtClean="0"/>
          </a:p>
        </p:txBody>
      </p:sp>
      <p:sp>
        <p:nvSpPr>
          <p:cNvPr id="2" name="Title 1"/>
          <p:cNvSpPr>
            <a:spLocks noGrp="1"/>
          </p:cNvSpPr>
          <p:nvPr>
            <p:ph type="title" idx="4294967295"/>
          </p:nvPr>
        </p:nvSpPr>
        <p:spPr>
          <a:solidFill>
            <a:schemeClr val="tx1"/>
          </a:solidFill>
          <a:ln/>
        </p:spPr>
        <p:txBody>
          <a:bodyPr/>
          <a:lstStyle/>
          <a:p>
            <a:r>
              <a:rPr lang="en-US" sz="4800" dirty="0" smtClean="0">
                <a:solidFill>
                  <a:schemeClr val="bg1"/>
                </a:solidFill>
              </a:rPr>
              <a:t/>
            </a:r>
            <a:br>
              <a:rPr lang="en-US" sz="4800" dirty="0" smtClean="0">
                <a:solidFill>
                  <a:schemeClr val="bg1"/>
                </a:solidFill>
              </a:rPr>
            </a:br>
            <a:r>
              <a:rPr lang="en-US" sz="4800" dirty="0" smtClean="0">
                <a:solidFill>
                  <a:schemeClr val="bg1"/>
                </a:solidFill>
              </a:rPr>
              <a:t> </a:t>
            </a:r>
            <a:r>
              <a:rPr lang="en-US" b="1" dirty="0" smtClean="0">
                <a:solidFill>
                  <a:schemeClr val="bg1"/>
                </a:solidFill>
              </a:rPr>
              <a:t>DEFINITION - </a:t>
            </a:r>
            <a:r>
              <a:rPr lang="en-US" sz="4800" b="1" dirty="0" smtClean="0">
                <a:solidFill>
                  <a:schemeClr val="bg1"/>
                </a:solidFill>
              </a:rPr>
              <a:t> FALL</a:t>
            </a:r>
            <a:br>
              <a:rPr lang="en-US" sz="4800" b="1" dirty="0" smtClean="0">
                <a:solidFill>
                  <a:schemeClr val="bg1"/>
                </a:solidFill>
              </a:rPr>
            </a:br>
            <a:endParaRPr lang="en-US" sz="4800" b="1" dirty="0" smtClean="0">
              <a:solidFill>
                <a:schemeClr val="bg1"/>
              </a:solidFill>
            </a:endParaRPr>
          </a:p>
        </p:txBody>
      </p:sp>
      <p:pic>
        <p:nvPicPr>
          <p:cNvPr id="114693" name="Picture 33" descr="j0078748[1]"/>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rot="3910987">
            <a:off x="5344318" y="3571082"/>
            <a:ext cx="1960563" cy="2895600"/>
          </a:xfrm>
          <a:prstGeom prst="rect">
            <a:avLst/>
          </a:prstGeom>
          <a:noFill/>
          <a:ln w="9525" algn="ctr">
            <a:noFill/>
            <a:miter lim="800000"/>
            <a:headEnd/>
            <a:tailEnd/>
          </a:ln>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36</a:t>
            </a:fld>
            <a:endParaRPr lang="en-US" dirty="0"/>
          </a:p>
        </p:txBody>
      </p:sp>
    </p:spTree>
    <p:extLst>
      <p:ext uri="{BB962C8B-B14F-4D97-AF65-F5344CB8AC3E}">
        <p14:creationId xmlns:p14="http://schemas.microsoft.com/office/powerpoint/2010/main" val="290464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ea typeface="Times New Roman" pitchFamily="18" charset="0"/>
                <a:cs typeface="Arial" charset="0"/>
              </a:rPr>
              <a:t>UNDERSTANDING - CAUSES</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lvl="1">
              <a:lnSpc>
                <a:spcPct val="115000"/>
              </a:lnSpc>
              <a:buFont typeface="Arial" pitchFamily="34" charset="0"/>
              <a:buChar char="•"/>
            </a:pPr>
            <a:endParaRPr lang="en-US" dirty="0" smtClean="0">
              <a:ea typeface="Times New Roman" pitchFamily="18" charset="0"/>
              <a:cs typeface="Arial" charset="0"/>
            </a:endParaRPr>
          </a:p>
          <a:p>
            <a:pPr lvl="1">
              <a:lnSpc>
                <a:spcPct val="115000"/>
              </a:lnSpc>
              <a:buFont typeface="Arial" pitchFamily="34" charset="0"/>
              <a:buChar char="•"/>
            </a:pPr>
            <a:r>
              <a:rPr lang="en-US" dirty="0" smtClean="0">
                <a:latin typeface="+mj-lt"/>
                <a:ea typeface="Times New Roman" pitchFamily="18" charset="0"/>
                <a:cs typeface="Arial" charset="0"/>
              </a:rPr>
              <a:t>By understanding causes of slips</a:t>
            </a:r>
            <a:r>
              <a:rPr lang="en-US" dirty="0">
                <a:latin typeface="+mj-lt"/>
                <a:ea typeface="Times New Roman" pitchFamily="18" charset="0"/>
                <a:cs typeface="Arial" charset="0"/>
              </a:rPr>
              <a:t>, trips, and </a:t>
            </a:r>
            <a:r>
              <a:rPr lang="en-US" dirty="0" smtClean="0">
                <a:latin typeface="+mj-lt"/>
                <a:ea typeface="Times New Roman" pitchFamily="18" charset="0"/>
                <a:cs typeface="Arial" charset="0"/>
              </a:rPr>
              <a:t>falls, </a:t>
            </a:r>
            <a:r>
              <a:rPr lang="en-US" dirty="0">
                <a:latin typeface="+mj-lt"/>
                <a:ea typeface="Times New Roman" pitchFamily="18" charset="0"/>
                <a:cs typeface="Arial" charset="0"/>
              </a:rPr>
              <a:t>you can learn to </a:t>
            </a:r>
            <a:r>
              <a:rPr lang="en-US" u="sng" dirty="0">
                <a:latin typeface="+mj-lt"/>
                <a:ea typeface="Times New Roman" pitchFamily="18" charset="0"/>
                <a:cs typeface="Arial" charset="0"/>
              </a:rPr>
              <a:t>identify</a:t>
            </a:r>
            <a:r>
              <a:rPr lang="en-US" dirty="0">
                <a:latin typeface="+mj-lt"/>
                <a:ea typeface="Times New Roman" pitchFamily="18" charset="0"/>
                <a:cs typeface="Arial" charset="0"/>
              </a:rPr>
              <a:t> and prevent needless and painful injuries. </a:t>
            </a:r>
            <a:endParaRPr lang="en-US" dirty="0" smtClean="0">
              <a:latin typeface="+mj-lt"/>
              <a:ea typeface="Times New Roman" pitchFamily="18" charset="0"/>
              <a:cs typeface="Arial" charset="0"/>
            </a:endParaRPr>
          </a:p>
          <a:p>
            <a:pPr lvl="1">
              <a:lnSpc>
                <a:spcPct val="115000"/>
              </a:lnSpc>
              <a:buFont typeface="Arial" pitchFamily="34" charset="0"/>
              <a:buChar char="•"/>
            </a:pPr>
            <a:endParaRPr lang="en-US" dirty="0" smtClean="0">
              <a:latin typeface="+mj-lt"/>
              <a:ea typeface="Times New Roman" pitchFamily="18" charset="0"/>
              <a:cs typeface="Arial" charset="0"/>
            </a:endParaRPr>
          </a:p>
          <a:p>
            <a:pPr lvl="1">
              <a:lnSpc>
                <a:spcPct val="115000"/>
              </a:lnSpc>
              <a:buNone/>
            </a:pPr>
            <a:r>
              <a:rPr lang="en-US" dirty="0" smtClean="0">
                <a:latin typeface="+mj-lt"/>
                <a:ea typeface="Times New Roman" pitchFamily="18" charset="0"/>
                <a:cs typeface="Arial" charset="0"/>
              </a:rPr>
              <a:t>Lets learn to how to identify causes of Slips, Trips and Falls</a:t>
            </a:r>
            <a:endParaRPr lang="en-US" dirty="0">
              <a:latin typeface="+mj-lt"/>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422027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b="1" dirty="0" smtClean="0">
                <a:solidFill>
                  <a:schemeClr val="bg1"/>
                </a:solidFill>
                <a:latin typeface="Arial" charset="0"/>
                <a:cs typeface="Arial" charset="0"/>
              </a:rPr>
              <a:t>CAUSES - </a:t>
            </a:r>
            <a:r>
              <a:rPr lang="en-US" b="1" u="sng" dirty="0" smtClean="0">
                <a:solidFill>
                  <a:schemeClr val="bg1"/>
                </a:solidFill>
                <a:latin typeface="Arial" charset="0"/>
                <a:cs typeface="Arial" charset="0"/>
              </a:rPr>
              <a:t>SLIPS</a:t>
            </a:r>
            <a:r>
              <a:rPr lang="en-US" b="1" dirty="0" smtClean="0">
                <a:solidFill>
                  <a:schemeClr val="bg1"/>
                </a:solidFill>
                <a:ea typeface="Times New Roman" pitchFamily="18" charset="0"/>
                <a:cs typeface="Arial" charset="0"/>
              </a:rPr>
              <a:t> </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971550" lvl="1" indent="-514350">
              <a:lnSpc>
                <a:spcPct val="115000"/>
              </a:lnSpc>
              <a:buFont typeface="+mj-lt"/>
              <a:buAutoNum type="arabicPeriod"/>
            </a:pPr>
            <a:r>
              <a:rPr lang="en-US" dirty="0" smtClean="0">
                <a:latin typeface="+mj-lt"/>
                <a:ea typeface="Times New Roman" pitchFamily="18" charset="0"/>
                <a:cs typeface="Arial" charset="0"/>
              </a:rPr>
              <a:t>Items on floors or walking surfaces</a:t>
            </a:r>
          </a:p>
          <a:p>
            <a:pPr lvl="3">
              <a:lnSpc>
                <a:spcPct val="115000"/>
              </a:lnSpc>
              <a:buFont typeface="Wingdings" pitchFamily="2" charset="2"/>
              <a:buChar char="§"/>
            </a:pPr>
            <a:r>
              <a:rPr lang="en-US" sz="2800" dirty="0" smtClean="0">
                <a:latin typeface="+mj-lt"/>
                <a:ea typeface="Times New Roman" pitchFamily="18" charset="0"/>
                <a:cs typeface="Arial" charset="0"/>
              </a:rPr>
              <a:t>Product</a:t>
            </a:r>
          </a:p>
          <a:p>
            <a:pPr lvl="3">
              <a:lnSpc>
                <a:spcPct val="115000"/>
              </a:lnSpc>
              <a:buFont typeface="Wingdings" pitchFamily="2" charset="2"/>
              <a:buChar char="§"/>
            </a:pPr>
            <a:r>
              <a:rPr lang="en-US" sz="2800" dirty="0" smtClean="0">
                <a:latin typeface="+mj-lt"/>
                <a:ea typeface="Times New Roman" pitchFamily="18" charset="0"/>
                <a:cs typeface="Arial" charset="0"/>
              </a:rPr>
              <a:t>Ice </a:t>
            </a:r>
          </a:p>
          <a:p>
            <a:pPr lvl="3">
              <a:lnSpc>
                <a:spcPct val="115000"/>
              </a:lnSpc>
              <a:buFont typeface="Wingdings" pitchFamily="2" charset="2"/>
              <a:buChar char="§"/>
            </a:pPr>
            <a:r>
              <a:rPr lang="en-US" sz="2800" dirty="0" smtClean="0">
                <a:latin typeface="+mj-lt"/>
                <a:ea typeface="Times New Roman" pitchFamily="18" charset="0"/>
                <a:cs typeface="Arial" charset="0"/>
              </a:rPr>
              <a:t>Fat</a:t>
            </a:r>
          </a:p>
          <a:p>
            <a:pPr lvl="3">
              <a:lnSpc>
                <a:spcPct val="115000"/>
              </a:lnSpc>
              <a:buFont typeface="Wingdings" pitchFamily="2" charset="2"/>
              <a:buChar char="§"/>
            </a:pPr>
            <a:r>
              <a:rPr lang="en-US" sz="2800" dirty="0" smtClean="0">
                <a:latin typeface="+mj-lt"/>
                <a:ea typeface="Times New Roman" pitchFamily="18" charset="0"/>
                <a:cs typeface="Arial" charset="0"/>
              </a:rPr>
              <a:t>Feathers</a:t>
            </a:r>
          </a:p>
          <a:p>
            <a:pPr lvl="3">
              <a:lnSpc>
                <a:spcPct val="115000"/>
              </a:lnSpc>
              <a:buFont typeface="Wingdings" pitchFamily="2" charset="2"/>
              <a:buChar char="§"/>
            </a:pPr>
            <a:r>
              <a:rPr lang="en-US" sz="2800" dirty="0" smtClean="0">
                <a:latin typeface="+mj-lt"/>
                <a:ea typeface="Times New Roman" pitchFamily="18" charset="0"/>
                <a:cs typeface="Arial" charset="0"/>
              </a:rPr>
              <a:t>Cardboard</a:t>
            </a:r>
          </a:p>
          <a:p>
            <a:pPr lvl="3">
              <a:lnSpc>
                <a:spcPct val="115000"/>
              </a:lnSpc>
              <a:buFont typeface="Wingdings" pitchFamily="2" charset="2"/>
              <a:buChar char="§"/>
            </a:pPr>
            <a:r>
              <a:rPr lang="en-US" sz="2800" dirty="0" smtClean="0">
                <a:latin typeface="+mj-lt"/>
                <a:ea typeface="Times New Roman" pitchFamily="18" charset="0"/>
                <a:cs typeface="Arial" charset="0"/>
              </a:rPr>
              <a:t>Plastic</a:t>
            </a:r>
          </a:p>
          <a:p>
            <a:pPr lvl="3">
              <a:lnSpc>
                <a:spcPct val="115000"/>
              </a:lnSpc>
              <a:buFont typeface="Wingdings" pitchFamily="2" charset="2"/>
              <a:buChar char="§"/>
            </a:pPr>
            <a:r>
              <a:rPr lang="en-US" sz="2800" dirty="0" smtClean="0">
                <a:latin typeface="+mj-lt"/>
                <a:ea typeface="Times New Roman" pitchFamily="18" charset="0"/>
                <a:cs typeface="Arial" charset="0"/>
              </a:rPr>
              <a:t>Water</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b="1" dirty="0" smtClean="0">
                <a:solidFill>
                  <a:schemeClr val="bg1"/>
                </a:solidFill>
                <a:latin typeface="Arial" charset="0"/>
                <a:cs typeface="Arial" charset="0"/>
              </a:rPr>
              <a:t>CAUSES - </a:t>
            </a:r>
            <a:r>
              <a:rPr lang="en-US" b="1" u="sng" dirty="0" smtClean="0">
                <a:solidFill>
                  <a:schemeClr val="bg1"/>
                </a:solidFill>
                <a:latin typeface="Arial" charset="0"/>
                <a:cs typeface="Arial" charset="0"/>
              </a:rPr>
              <a:t>SLIPS</a:t>
            </a:r>
            <a:r>
              <a:rPr lang="en-US" b="1" dirty="0" smtClean="0">
                <a:solidFill>
                  <a:schemeClr val="bg1"/>
                </a:solidFill>
                <a:ea typeface="Times New Roman" pitchFamily="18" charset="0"/>
                <a:cs typeface="Arial" charset="0"/>
              </a:rPr>
              <a:t> </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457200" lvl="1" indent="0">
              <a:lnSpc>
                <a:spcPct val="115000"/>
              </a:lnSpc>
              <a:buNone/>
            </a:pPr>
            <a:r>
              <a:rPr lang="en-US" dirty="0" smtClean="0">
                <a:ea typeface="Times New Roman" pitchFamily="18" charset="0"/>
                <a:cs typeface="Arial" charset="0"/>
              </a:rPr>
              <a:t>2.</a:t>
            </a:r>
            <a:r>
              <a:rPr lang="en-US" b="1" dirty="0" smtClean="0">
                <a:ea typeface="Times New Roman" pitchFamily="18" charset="0"/>
                <a:cs typeface="Arial" charset="0"/>
              </a:rPr>
              <a:t> </a:t>
            </a:r>
            <a:r>
              <a:rPr lang="en-US" dirty="0" smtClean="0">
                <a:latin typeface="+mj-lt"/>
                <a:ea typeface="Times New Roman" pitchFamily="18" charset="0"/>
                <a:cs typeface="Arial" charset="0"/>
              </a:rPr>
              <a:t>Walking from one surface onto another</a:t>
            </a:r>
          </a:p>
          <a:p>
            <a:pPr lvl="2">
              <a:lnSpc>
                <a:spcPct val="115000"/>
              </a:lnSpc>
              <a:buFont typeface="Wingdings" pitchFamily="2" charset="2"/>
              <a:buChar char="§"/>
            </a:pPr>
            <a:r>
              <a:rPr lang="en-US" sz="2800" dirty="0" smtClean="0">
                <a:latin typeface="+mj-lt"/>
                <a:ea typeface="Times New Roman" pitchFamily="18" charset="0"/>
                <a:cs typeface="Arial" charset="0"/>
              </a:rPr>
              <a:t>tile to vinyl</a:t>
            </a:r>
          </a:p>
          <a:p>
            <a:pPr lvl="2">
              <a:lnSpc>
                <a:spcPct val="115000"/>
              </a:lnSpc>
              <a:buFont typeface="Wingdings" pitchFamily="2" charset="2"/>
              <a:buChar char="§"/>
            </a:pPr>
            <a:r>
              <a:rPr lang="en-US" sz="2800" dirty="0" smtClean="0">
                <a:latin typeface="+mj-lt"/>
                <a:ea typeface="Times New Roman" pitchFamily="18" charset="0"/>
                <a:cs typeface="Arial" charset="0"/>
              </a:rPr>
              <a:t>carpet to vinyl</a:t>
            </a:r>
          </a:p>
          <a:p>
            <a:pPr lvl="2">
              <a:lnSpc>
                <a:spcPct val="115000"/>
              </a:lnSpc>
              <a:buFont typeface="Wingdings" pitchFamily="2" charset="2"/>
              <a:buChar char="§"/>
            </a:pPr>
            <a:r>
              <a:rPr lang="en-US" sz="2800" dirty="0" smtClean="0">
                <a:latin typeface="+mj-lt"/>
                <a:ea typeface="Times New Roman" pitchFamily="18" charset="0"/>
                <a:cs typeface="Arial" charset="0"/>
              </a:rPr>
              <a:t>concrete to tile</a:t>
            </a:r>
          </a:p>
          <a:p>
            <a:pPr marL="457200" lvl="1" indent="0">
              <a:lnSpc>
                <a:spcPct val="115000"/>
              </a:lnSpc>
              <a:buNone/>
            </a:pPr>
            <a:r>
              <a:rPr lang="en-US" dirty="0" smtClean="0">
                <a:latin typeface="+mj-lt"/>
                <a:ea typeface="Times New Roman" pitchFamily="18" charset="0"/>
                <a:cs typeface="Arial" charset="0"/>
              </a:rPr>
              <a:t>3. Sloped walking surfaces</a:t>
            </a:r>
          </a:p>
          <a:p>
            <a:pPr marL="457200" lvl="1" indent="0">
              <a:lnSpc>
                <a:spcPct val="115000"/>
              </a:lnSpc>
              <a:buNone/>
            </a:pPr>
            <a:r>
              <a:rPr lang="en-US" dirty="0" smtClean="0">
                <a:latin typeface="+mj-lt"/>
                <a:ea typeface="Times New Roman" pitchFamily="18" charset="0"/>
                <a:cs typeface="Arial" charset="0"/>
              </a:rPr>
              <a:t>4. Loose rugs or floor mats</a:t>
            </a:r>
          </a:p>
          <a:p>
            <a:pPr marL="457200" lvl="1" indent="0">
              <a:lnSpc>
                <a:spcPct val="115000"/>
              </a:lnSpc>
              <a:buNone/>
            </a:pPr>
            <a:r>
              <a:rPr lang="en-US" dirty="0" smtClean="0">
                <a:latin typeface="+mj-lt"/>
                <a:ea typeface="Times New Roman" pitchFamily="18" charset="0"/>
                <a:cs typeface="Arial" charset="0"/>
              </a:rPr>
              <a:t>5. Ramps without slip resistant surfaces</a:t>
            </a:r>
          </a:p>
          <a:p>
            <a:pPr marL="457200" lvl="1" indent="0">
              <a:lnSpc>
                <a:spcPct val="115000"/>
              </a:lnSpc>
              <a:buNone/>
            </a:pPr>
            <a:r>
              <a:rPr lang="en-US" dirty="0" smtClean="0">
                <a:latin typeface="+mj-lt"/>
                <a:ea typeface="Times New Roman" pitchFamily="18" charset="0"/>
                <a:cs typeface="Arial" charset="0"/>
              </a:rPr>
              <a:t>6. Climbing up and down ladders</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39</a:t>
            </a:fld>
            <a:endParaRPr lang="en-US" dirty="0"/>
          </a:p>
        </p:txBody>
      </p:sp>
    </p:spTree>
    <p:extLst>
      <p:ext uri="{BB962C8B-B14F-4D97-AF65-F5344CB8AC3E}">
        <p14:creationId xmlns:p14="http://schemas.microsoft.com/office/powerpoint/2010/main" val="291334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b="1" dirty="0" smtClean="0">
                <a:solidFill>
                  <a:schemeClr val="bg1"/>
                </a:solidFill>
              </a:rPr>
              <a:t>GROUP ACTIVITY</a:t>
            </a:r>
          </a:p>
        </p:txBody>
      </p:sp>
      <p:sp>
        <p:nvSpPr>
          <p:cNvPr id="3" name="Content Placeholder 2"/>
          <p:cNvSpPr>
            <a:spLocks noGrp="1"/>
          </p:cNvSpPr>
          <p:nvPr>
            <p:ph idx="4294967295"/>
          </p:nvPr>
        </p:nvSpPr>
        <p:spPr>
          <a:xfrm>
            <a:off x="381000" y="1676400"/>
            <a:ext cx="8305800" cy="4876800"/>
          </a:xfrm>
          <a:solidFill>
            <a:schemeClr val="accent6">
              <a:lumMod val="75000"/>
            </a:schemeClr>
          </a:solidFill>
        </p:spPr>
        <p:txBody>
          <a:bodyPr>
            <a:normAutofit/>
          </a:bodyPr>
          <a:lstStyle/>
          <a:p>
            <a:pPr marL="0" lvl="0" indent="0">
              <a:spcBef>
                <a:spcPct val="0"/>
              </a:spcBef>
              <a:buNone/>
            </a:pPr>
            <a:endParaRPr lang="en-US" sz="1000" b="1" u="sng" dirty="0" smtClean="0">
              <a:latin typeface="Calibri" pitchFamily="34" charset="0"/>
              <a:ea typeface="Times New Roman" pitchFamily="18" charset="0"/>
              <a:cs typeface="Calibri" pitchFamily="34" charset="0"/>
            </a:endParaRPr>
          </a:p>
          <a:p>
            <a:pPr marL="0" lvl="0" indent="0">
              <a:spcBef>
                <a:spcPct val="0"/>
              </a:spcBef>
              <a:buNone/>
            </a:pPr>
            <a:r>
              <a:rPr lang="en-US" sz="2400" b="1" u="sng" dirty="0" smtClean="0">
                <a:latin typeface="Tw Cen MT" pitchFamily="34" charset="0"/>
                <a:ea typeface="Times New Roman" pitchFamily="18" charset="0"/>
                <a:cs typeface="Calibri" pitchFamily="34" charset="0"/>
              </a:rPr>
              <a:t>GROUP ACTIVITY</a:t>
            </a:r>
            <a:endParaRPr lang="en-US" sz="2000" dirty="0" smtClean="0">
              <a:latin typeface="Tw Cen MT" pitchFamily="34" charset="0"/>
              <a:ea typeface="Times New Roman" pitchFamily="18" charset="0"/>
              <a:cs typeface="Calibri" pitchFamily="34" charset="0"/>
            </a:endParaRPr>
          </a:p>
          <a:p>
            <a:pPr marL="0" lvl="0" indent="0">
              <a:spcBef>
                <a:spcPct val="0"/>
              </a:spcBef>
              <a:buNone/>
            </a:pPr>
            <a:r>
              <a:rPr lang="en-US" sz="2000" dirty="0" smtClean="0">
                <a:latin typeface="Tw Cen MT" pitchFamily="34" charset="0"/>
                <a:ea typeface="Times New Roman" pitchFamily="18" charset="0"/>
                <a:cs typeface="Calibri" pitchFamily="34" charset="0"/>
              </a:rPr>
              <a:t>Class will divide into groups of 3-5. Participants will introduce themselves to other group members - name, where they work and their job. </a:t>
            </a:r>
          </a:p>
          <a:p>
            <a:pPr marL="0" lvl="0" indent="0" eaLnBrk="0" hangingPunct="0">
              <a:spcBef>
                <a:spcPct val="0"/>
              </a:spcBef>
              <a:buNone/>
            </a:pPr>
            <a:endParaRPr lang="en-US" sz="900" dirty="0" smtClean="0">
              <a:latin typeface="Tw Cen MT" pitchFamily="34" charset="0"/>
              <a:ea typeface="Times New Roman" pitchFamily="18" charset="0"/>
              <a:cs typeface="Calibri" pitchFamily="34" charset="0"/>
            </a:endParaRPr>
          </a:p>
          <a:p>
            <a:pPr marL="0" lvl="0" indent="0" eaLnBrk="0" hangingPunct="0">
              <a:spcBef>
                <a:spcPct val="0"/>
              </a:spcBef>
              <a:buNone/>
            </a:pPr>
            <a:r>
              <a:rPr lang="en-US" sz="2400" b="1" u="sng" dirty="0" smtClean="0">
                <a:latin typeface="Tw Cen MT" pitchFamily="34" charset="0"/>
                <a:ea typeface="Times New Roman" pitchFamily="18" charset="0"/>
                <a:cs typeface="Calibri" pitchFamily="34" charset="0"/>
              </a:rPr>
              <a:t>Activity:</a:t>
            </a:r>
            <a:r>
              <a:rPr lang="en-US" sz="2400" b="1" dirty="0" smtClean="0">
                <a:latin typeface="Tw Cen MT" pitchFamily="34" charset="0"/>
                <a:ea typeface="Times New Roman" pitchFamily="18" charset="0"/>
                <a:cs typeface="Calibri" pitchFamily="34" charset="0"/>
              </a:rPr>
              <a:t> </a:t>
            </a:r>
            <a:r>
              <a:rPr lang="en-US" sz="2400" dirty="0" smtClean="0">
                <a:latin typeface="Tw Cen MT" pitchFamily="34" charset="0"/>
                <a:ea typeface="Times New Roman" pitchFamily="18" charset="0"/>
                <a:cs typeface="Calibri" pitchFamily="34" charset="0"/>
              </a:rPr>
              <a:t>E</a:t>
            </a:r>
            <a:r>
              <a:rPr lang="en-US" sz="2000" dirty="0" smtClean="0">
                <a:latin typeface="Tw Cen MT" pitchFamily="34" charset="0"/>
                <a:ea typeface="Times New Roman" pitchFamily="18" charset="0"/>
                <a:cs typeface="Calibri" pitchFamily="34" charset="0"/>
              </a:rPr>
              <a:t>ach group will select an activity to complete: #1, #2, #3 or #4.</a:t>
            </a:r>
          </a:p>
          <a:p>
            <a:pPr marL="0" lvl="0" indent="0" eaLnBrk="0" hangingPunct="0">
              <a:spcBef>
                <a:spcPct val="0"/>
              </a:spcBef>
              <a:buNone/>
            </a:pPr>
            <a:r>
              <a:rPr lang="en-US" sz="2000" dirty="0" smtClean="0">
                <a:latin typeface="Tw Cen MT" pitchFamily="34" charset="0"/>
                <a:ea typeface="Times New Roman" pitchFamily="18" charset="0"/>
                <a:cs typeface="Calibri" pitchFamily="34" charset="0"/>
              </a:rPr>
              <a:t> </a:t>
            </a:r>
            <a:r>
              <a:rPr lang="en-US" sz="2000" b="1" u="sng" dirty="0" smtClean="0">
                <a:latin typeface="Tw Cen MT" pitchFamily="34" charset="0"/>
                <a:ea typeface="Times New Roman" pitchFamily="18" charset="0"/>
                <a:cs typeface="Calibri" pitchFamily="34" charset="0"/>
              </a:rPr>
              <a:t>#1</a:t>
            </a:r>
            <a:r>
              <a:rPr lang="en-US" sz="2000" b="1" dirty="0" smtClean="0">
                <a:latin typeface="Tw Cen MT" pitchFamily="34" charset="0"/>
                <a:ea typeface="Times New Roman" pitchFamily="18" charset="0"/>
                <a:cs typeface="Calibri" pitchFamily="34" charset="0"/>
              </a:rPr>
              <a:t>.</a:t>
            </a:r>
            <a:r>
              <a:rPr lang="en-US" sz="2000" dirty="0" smtClean="0">
                <a:latin typeface="Tw Cen MT" pitchFamily="34" charset="0"/>
                <a:ea typeface="Times New Roman" pitchFamily="18" charset="0"/>
                <a:cs typeface="Calibri" pitchFamily="34" charset="0"/>
              </a:rPr>
              <a:t> Identify several slip, trip or fall hazardous conditions observed in the workplace </a:t>
            </a:r>
            <a:r>
              <a:rPr lang="en-US" sz="2000" b="1" u="sng" dirty="0" smtClean="0">
                <a:latin typeface="Tw Cen MT" pitchFamily="34" charset="0"/>
                <a:ea typeface="Times New Roman" pitchFamily="18" charset="0"/>
                <a:cs typeface="Calibri" pitchFamily="34" charset="0"/>
              </a:rPr>
              <a:t>#2</a:t>
            </a:r>
            <a:r>
              <a:rPr lang="en-US" sz="2000" b="1" dirty="0" smtClean="0">
                <a:latin typeface="Tw Cen MT" pitchFamily="34" charset="0"/>
                <a:ea typeface="Times New Roman" pitchFamily="18" charset="0"/>
                <a:cs typeface="Calibri" pitchFamily="34" charset="0"/>
              </a:rPr>
              <a:t>.</a:t>
            </a:r>
            <a:r>
              <a:rPr lang="en-US" sz="2000" dirty="0" smtClean="0">
                <a:latin typeface="Tw Cen MT" pitchFamily="34" charset="0"/>
                <a:ea typeface="Times New Roman" pitchFamily="18" charset="0"/>
                <a:cs typeface="Calibri" pitchFamily="34" charset="0"/>
              </a:rPr>
              <a:t> Identify several accidents and related injuries observed resulting from slips, trips or falls  </a:t>
            </a:r>
            <a:r>
              <a:rPr lang="en-US" sz="2000" b="1" u="sng" dirty="0" smtClean="0">
                <a:latin typeface="Tw Cen MT" pitchFamily="34" charset="0"/>
                <a:ea typeface="Times New Roman" pitchFamily="18" charset="0"/>
                <a:cs typeface="Calibri" pitchFamily="34" charset="0"/>
              </a:rPr>
              <a:t>#3</a:t>
            </a:r>
            <a:r>
              <a:rPr lang="en-US" sz="2000" b="1" dirty="0" smtClean="0">
                <a:latin typeface="Tw Cen MT" pitchFamily="34" charset="0"/>
                <a:ea typeface="Times New Roman" pitchFamily="18" charset="0"/>
                <a:cs typeface="Calibri" pitchFamily="34" charset="0"/>
              </a:rPr>
              <a:t>. </a:t>
            </a:r>
            <a:r>
              <a:rPr lang="en-US" sz="2000" dirty="0" smtClean="0">
                <a:latin typeface="Tw Cen MT" pitchFamily="34" charset="0"/>
                <a:ea typeface="Times New Roman" pitchFamily="18" charset="0"/>
                <a:cs typeface="Calibri" pitchFamily="34" charset="0"/>
              </a:rPr>
              <a:t>Identify</a:t>
            </a:r>
            <a:r>
              <a:rPr lang="en-US" sz="2000" b="1" dirty="0" smtClean="0">
                <a:latin typeface="Tw Cen MT" pitchFamily="34" charset="0"/>
                <a:ea typeface="Times New Roman" pitchFamily="18" charset="0"/>
                <a:cs typeface="Calibri" pitchFamily="34" charset="0"/>
              </a:rPr>
              <a:t> </a:t>
            </a:r>
            <a:r>
              <a:rPr lang="en-US" sz="2000" dirty="0" smtClean="0">
                <a:latin typeface="Tw Cen MT" pitchFamily="34" charset="0"/>
                <a:ea typeface="Times New Roman" pitchFamily="18" charset="0"/>
                <a:cs typeface="Calibri" pitchFamily="34" charset="0"/>
              </a:rPr>
              <a:t>several behaviors observed that could have resulted in slips, trips or falls, OR </a:t>
            </a:r>
            <a:r>
              <a:rPr lang="en-US" sz="2000" b="1" u="sng" dirty="0" smtClean="0">
                <a:latin typeface="Tw Cen MT" pitchFamily="34" charset="0"/>
                <a:ea typeface="Times New Roman" pitchFamily="18" charset="0"/>
                <a:cs typeface="Calibri" pitchFamily="34" charset="0"/>
              </a:rPr>
              <a:t>#4</a:t>
            </a:r>
            <a:r>
              <a:rPr lang="en-US" sz="2000" b="1" dirty="0" smtClean="0">
                <a:latin typeface="Tw Cen MT" pitchFamily="34" charset="0"/>
                <a:ea typeface="Times New Roman" pitchFamily="18" charset="0"/>
                <a:cs typeface="Calibri" pitchFamily="34" charset="0"/>
              </a:rPr>
              <a:t>.</a:t>
            </a:r>
            <a:r>
              <a:rPr lang="en-US" sz="2000" dirty="0" smtClean="0">
                <a:latin typeface="Tw Cen MT" pitchFamily="34" charset="0"/>
                <a:ea typeface="Times New Roman" pitchFamily="18" charset="0"/>
                <a:cs typeface="Calibri" pitchFamily="34" charset="0"/>
              </a:rPr>
              <a:t> Answer the question: “Are all slips, trips and falls preventable” - yes or no? - and why or why not?</a:t>
            </a:r>
          </a:p>
          <a:p>
            <a:pPr marL="0" lvl="0" indent="0" eaLnBrk="0" hangingPunct="0">
              <a:spcBef>
                <a:spcPct val="0"/>
              </a:spcBef>
              <a:buNone/>
            </a:pPr>
            <a:endParaRPr lang="en-US" sz="900" dirty="0" smtClean="0">
              <a:latin typeface="Tw Cen MT" pitchFamily="34" charset="0"/>
              <a:cs typeface="Arial" pitchFamily="34" charset="0"/>
            </a:endParaRPr>
          </a:p>
          <a:p>
            <a:pPr marL="0" indent="0" eaLnBrk="0" hangingPunct="0">
              <a:buNone/>
            </a:pPr>
            <a:r>
              <a:rPr lang="en-US" sz="2000" dirty="0" smtClean="0">
                <a:latin typeface="Tw Cen MT" pitchFamily="34" charset="0"/>
                <a:ea typeface="Times New Roman" pitchFamily="18" charset="0"/>
                <a:cs typeface="Calibri" pitchFamily="34" charset="0"/>
              </a:rPr>
              <a:t>Volunteer representatives will share their group information with the class.</a:t>
            </a:r>
            <a:r>
              <a:rPr lang="en-US" sz="2000" b="1" dirty="0" smtClean="0">
                <a:solidFill>
                  <a:srgbClr val="000000"/>
                </a:solidFill>
                <a:latin typeface="Tw Cen MT" pitchFamily="34" charset="0"/>
              </a:rPr>
              <a:t> </a:t>
            </a:r>
            <a:endParaRPr lang="en-US" sz="2000" dirty="0" smtClean="0">
              <a:latin typeface="Tw Cen MT" pitchFamily="34" charset="0"/>
              <a:cs typeface="Arial" pitchFamily="34" charset="0"/>
            </a:endParaRPr>
          </a:p>
        </p:txBody>
      </p:sp>
      <p:pic>
        <p:nvPicPr>
          <p:cNvPr id="6" name="Picture 2" descr="C:\Documents and Settings\Ivy Ulrich-Bonk\Local Settings\Temporary Internet Files\Content.IE5\D540ZRZU\MC90043158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5715000"/>
            <a:ext cx="990600" cy="914400"/>
          </a:xfrm>
          <a:prstGeom prst="rect">
            <a:avLst/>
          </a:prstGeom>
          <a:noFill/>
          <a:ln w="9525">
            <a:noFill/>
            <a:miter lim="800000"/>
            <a:headEnd/>
            <a:tailEnd/>
          </a:ln>
        </p:spPr>
      </p:pic>
      <p:sp>
        <p:nvSpPr>
          <p:cNvPr id="7" name="TextBox 6"/>
          <p:cNvSpPr txBox="1"/>
          <p:nvPr/>
        </p:nvSpPr>
        <p:spPr>
          <a:xfrm>
            <a:off x="4724400" y="5867400"/>
            <a:ext cx="1752600" cy="338554"/>
          </a:xfrm>
          <a:prstGeom prst="rect">
            <a:avLst/>
          </a:prstGeom>
          <a:noFill/>
        </p:spPr>
        <p:txBody>
          <a:bodyPr wrap="square" rtlCol="0">
            <a:spAutoFit/>
          </a:bodyPr>
          <a:lstStyle/>
          <a:p>
            <a:r>
              <a:rPr lang="en-US" sz="1600" dirty="0" smtClean="0">
                <a:latin typeface="+mj-lt"/>
              </a:rPr>
              <a:t>5-10 Minutes</a:t>
            </a:r>
            <a:endParaRPr lang="en-US" sz="1600" dirty="0">
              <a:latin typeface="+mj-lt"/>
            </a:endParaRPr>
          </a:p>
        </p:txBody>
      </p:sp>
      <p:sp>
        <p:nvSpPr>
          <p:cNvPr id="8" name="Slide Number Placeholder 7"/>
          <p:cNvSpPr>
            <a:spLocks noGrp="1"/>
          </p:cNvSpPr>
          <p:nvPr>
            <p:ph type="sldNum" sz="quarter" idx="12"/>
          </p:nvPr>
        </p:nvSpPr>
        <p:spPr/>
        <p:txBody>
          <a:bodyPr/>
          <a:lstStyle/>
          <a:p>
            <a:pPr>
              <a:defRPr/>
            </a:pPr>
            <a:fld id="{B88E5908-A2A3-44D7-9837-5D59EC9204F5}"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a:solidFill>
            <a:schemeClr val="tx1"/>
          </a:solidFill>
        </p:spPr>
        <p:txBody>
          <a:bodyPr>
            <a:normAutofit/>
          </a:bodyPr>
          <a:lstStyle/>
          <a:p>
            <a:r>
              <a:rPr lang="en-US" b="1" dirty="0" smtClean="0">
                <a:solidFill>
                  <a:schemeClr val="bg1"/>
                </a:solidFill>
                <a:latin typeface="Arial" charset="0"/>
                <a:cs typeface="Arial" charset="0"/>
              </a:rPr>
              <a:t>CAUSES - </a:t>
            </a:r>
            <a:r>
              <a:rPr lang="en-US" b="1" u="sng" dirty="0" smtClean="0">
                <a:solidFill>
                  <a:schemeClr val="bg1"/>
                </a:solidFill>
                <a:latin typeface="Arial" charset="0"/>
                <a:cs typeface="Arial" charset="0"/>
              </a:rPr>
              <a:t>SLIPS</a:t>
            </a:r>
            <a:r>
              <a:rPr lang="en-US" b="1" dirty="0" smtClean="0">
                <a:solidFill>
                  <a:schemeClr val="bg1"/>
                </a:solidFill>
                <a:ea typeface="Times New Roman" pitchFamily="18" charset="0"/>
                <a:cs typeface="Arial" charset="0"/>
              </a:rPr>
              <a:t> </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0" indent="0">
              <a:buNone/>
            </a:pPr>
            <a:r>
              <a:rPr lang="en-US" sz="2800" b="1" dirty="0" smtClean="0">
                <a:ea typeface="Times New Roman" pitchFamily="18" charset="0"/>
                <a:cs typeface="Arial" charset="0"/>
              </a:rPr>
              <a:t>  </a:t>
            </a:r>
          </a:p>
          <a:p>
            <a:pPr marL="0" indent="0">
              <a:buNone/>
            </a:pPr>
            <a:r>
              <a:rPr lang="en-US" sz="2800" b="1" dirty="0" smtClean="0">
                <a:ea typeface="Times New Roman" pitchFamily="18" charset="0"/>
                <a:cs typeface="Arial" charset="0"/>
              </a:rPr>
              <a:t> </a:t>
            </a:r>
            <a:r>
              <a:rPr lang="en-US" sz="2800" dirty="0" smtClean="0">
                <a:ea typeface="Times New Roman" pitchFamily="18" charset="0"/>
                <a:cs typeface="Arial" charset="0"/>
              </a:rPr>
              <a:t>7</a:t>
            </a:r>
            <a:r>
              <a:rPr lang="en-US" sz="2800" dirty="0" smtClean="0">
                <a:latin typeface="+mj-lt"/>
                <a:ea typeface="Times New Roman" pitchFamily="18" charset="0"/>
                <a:cs typeface="Arial" charset="0"/>
              </a:rPr>
              <a:t>. Boots and shoes with wet, greasy or oily soles</a:t>
            </a:r>
          </a:p>
          <a:p>
            <a:pPr marL="0" indent="0">
              <a:buNone/>
            </a:pPr>
            <a:endParaRPr lang="en-US" sz="1000" dirty="0" smtClean="0">
              <a:latin typeface="+mj-lt"/>
              <a:ea typeface="Times New Roman" pitchFamily="18" charset="0"/>
              <a:cs typeface="Arial" charset="0"/>
            </a:endParaRPr>
          </a:p>
          <a:p>
            <a:pPr marL="0" indent="0">
              <a:buNone/>
            </a:pPr>
            <a:r>
              <a:rPr lang="en-US" sz="2800" dirty="0" smtClean="0">
                <a:latin typeface="+mj-lt"/>
                <a:ea typeface="Times New Roman" pitchFamily="18" charset="0"/>
                <a:cs typeface="Arial" charset="0"/>
              </a:rPr>
              <a:t>  8. Walking from one area to another - from         processing area to cooler or freezer</a:t>
            </a:r>
          </a:p>
          <a:p>
            <a:pPr marL="0" indent="0">
              <a:buNone/>
            </a:pPr>
            <a:endParaRPr lang="en-US" sz="1000" dirty="0" smtClean="0">
              <a:latin typeface="+mj-lt"/>
              <a:ea typeface="Times New Roman" pitchFamily="18" charset="0"/>
              <a:cs typeface="Arial" charset="0"/>
            </a:endParaRPr>
          </a:p>
          <a:p>
            <a:pPr marL="0" indent="0">
              <a:buNone/>
            </a:pPr>
            <a:r>
              <a:rPr lang="en-US" sz="2800" dirty="0" smtClean="0">
                <a:latin typeface="+mj-lt"/>
                <a:ea typeface="Times New Roman" pitchFamily="18" charset="0"/>
                <a:cs typeface="Arial" charset="0"/>
              </a:rPr>
              <a:t>  9. Climbing on and off trucks, trailers and forklifts</a:t>
            </a:r>
          </a:p>
          <a:p>
            <a:pPr marL="0" indent="0">
              <a:buNone/>
            </a:pPr>
            <a:endParaRPr lang="en-US" sz="1000" dirty="0" smtClean="0">
              <a:latin typeface="+mj-lt"/>
              <a:ea typeface="Times New Roman" pitchFamily="18" charset="0"/>
              <a:cs typeface="Arial" charset="0"/>
            </a:endParaRPr>
          </a:p>
          <a:p>
            <a:pPr marL="0" indent="0">
              <a:buNone/>
            </a:pPr>
            <a:r>
              <a:rPr lang="en-US" sz="2800" dirty="0" smtClean="0">
                <a:latin typeface="+mj-lt"/>
                <a:ea typeface="Times New Roman" pitchFamily="18" charset="0"/>
                <a:cs typeface="Arial" charset="0"/>
              </a:rPr>
              <a:t>  10. Weather hazards – rain, sleet, ice, snow, hail, frost</a:t>
            </a:r>
          </a:p>
          <a:p>
            <a:pPr marL="0" indent="0">
              <a:buNone/>
            </a:pPr>
            <a:endParaRPr lang="en-US" sz="1000" dirty="0" smtClean="0">
              <a:latin typeface="+mj-lt"/>
              <a:ea typeface="Times New Roman" pitchFamily="18" charset="0"/>
              <a:cs typeface="Arial" charset="0"/>
            </a:endParaRPr>
          </a:p>
          <a:p>
            <a:pPr marL="0" indent="0">
              <a:buNone/>
            </a:pPr>
            <a:r>
              <a:rPr lang="en-US" sz="2800" dirty="0" smtClean="0">
                <a:latin typeface="+mj-lt"/>
                <a:ea typeface="Times New Roman" pitchFamily="18" charset="0"/>
                <a:cs typeface="Arial" charset="0"/>
              </a:rPr>
              <a:t>  11. Improper or worn out footwear</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40</a:t>
            </a:fld>
            <a:endParaRPr lang="en-US" dirty="0"/>
          </a:p>
        </p:txBody>
      </p:sp>
    </p:spTree>
    <p:extLst>
      <p:ext uri="{BB962C8B-B14F-4D97-AF65-F5344CB8AC3E}">
        <p14:creationId xmlns:p14="http://schemas.microsoft.com/office/powerpoint/2010/main" val="1455436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latin typeface="Arial" charset="0"/>
                <a:cs typeface="Arial" charset="0"/>
              </a:rPr>
              <a:t>CAUSES – </a:t>
            </a:r>
            <a:r>
              <a:rPr lang="en-US" b="1" u="sng" dirty="0" smtClean="0">
                <a:solidFill>
                  <a:schemeClr val="bg1"/>
                </a:solidFill>
                <a:latin typeface="Arial" charset="0"/>
                <a:cs typeface="Arial" charset="0"/>
              </a:rPr>
              <a:t>TRIPS, FALLS</a:t>
            </a:r>
            <a:r>
              <a:rPr lang="en-US" b="1" dirty="0" smtClean="0">
                <a:solidFill>
                  <a:schemeClr val="bg1"/>
                </a:solidFill>
                <a:ea typeface="Times New Roman" pitchFamily="18" charset="0"/>
                <a:cs typeface="Arial" charset="0"/>
              </a:rPr>
              <a:t> </a:t>
            </a:r>
          </a:p>
        </p:txBody>
      </p:sp>
      <p:sp>
        <p:nvSpPr>
          <p:cNvPr id="3" name="Content Placeholder 2"/>
          <p:cNvSpPr>
            <a:spLocks noGrp="1"/>
          </p:cNvSpPr>
          <p:nvPr>
            <p:ph idx="4294967295"/>
          </p:nvPr>
        </p:nvSpPr>
        <p:spPr>
          <a:xfrm>
            <a:off x="457200" y="1524000"/>
            <a:ext cx="8305800" cy="5105400"/>
          </a:xfrm>
          <a:solidFill>
            <a:schemeClr val="accent6">
              <a:lumMod val="75000"/>
            </a:schemeClr>
          </a:solidFill>
        </p:spPr>
        <p:txBody>
          <a:bodyPr>
            <a:normAutofit fontScale="85000" lnSpcReduction="20000"/>
          </a:bodyPr>
          <a:lstStyle/>
          <a:p>
            <a:pPr marL="514350" indent="-514350">
              <a:buFont typeface="+mj-lt"/>
              <a:buAutoNum type="arabicPeriod"/>
            </a:pPr>
            <a:r>
              <a:rPr lang="en-US" sz="3000" dirty="0" smtClean="0">
                <a:latin typeface="+mj-lt"/>
                <a:ea typeface="Times New Roman" pitchFamily="18" charset="0"/>
                <a:cs typeface="Arial" charset="0"/>
              </a:rPr>
              <a:t>Items and obstacles in or across aisles and walkways</a:t>
            </a:r>
          </a:p>
          <a:p>
            <a:pPr lvl="2">
              <a:buFont typeface="Wingdings" pitchFamily="2" charset="2"/>
              <a:buChar char="§"/>
            </a:pPr>
            <a:r>
              <a:rPr lang="en-US" sz="3000" dirty="0" smtClean="0">
                <a:latin typeface="+mj-lt"/>
                <a:ea typeface="Times New Roman" pitchFamily="18" charset="0"/>
                <a:cs typeface="Arial" charset="0"/>
              </a:rPr>
              <a:t>Wash down hoses</a:t>
            </a:r>
          </a:p>
          <a:p>
            <a:pPr lvl="2">
              <a:buFont typeface="Wingdings" pitchFamily="2" charset="2"/>
              <a:buChar char="§"/>
            </a:pPr>
            <a:r>
              <a:rPr lang="en-US" sz="3000" dirty="0" smtClean="0">
                <a:latin typeface="+mj-lt"/>
                <a:ea typeface="Times New Roman" pitchFamily="18" charset="0"/>
                <a:cs typeface="Arial" charset="0"/>
              </a:rPr>
              <a:t>Pallets</a:t>
            </a:r>
          </a:p>
          <a:p>
            <a:pPr lvl="2">
              <a:buFont typeface="Wingdings" pitchFamily="2" charset="2"/>
              <a:buChar char="§"/>
            </a:pPr>
            <a:r>
              <a:rPr lang="en-US" sz="3000" dirty="0" smtClean="0">
                <a:latin typeface="+mj-lt"/>
                <a:ea typeface="Times New Roman" pitchFamily="18" charset="0"/>
                <a:cs typeface="Arial" charset="0"/>
              </a:rPr>
              <a:t>Employee stands</a:t>
            </a:r>
          </a:p>
          <a:p>
            <a:pPr lvl="2">
              <a:buFont typeface="Wingdings" pitchFamily="2" charset="2"/>
              <a:buChar char="§"/>
            </a:pPr>
            <a:r>
              <a:rPr lang="en-US" sz="3000" dirty="0" smtClean="0">
                <a:latin typeface="+mj-lt"/>
                <a:ea typeface="Times New Roman" pitchFamily="18" charset="0"/>
                <a:cs typeface="Arial" charset="0"/>
              </a:rPr>
              <a:t>Electrical cords</a:t>
            </a:r>
          </a:p>
          <a:p>
            <a:pPr lvl="2">
              <a:buFont typeface="Wingdings" pitchFamily="2" charset="2"/>
              <a:buChar char="§"/>
            </a:pPr>
            <a:r>
              <a:rPr lang="en-US" sz="3000" dirty="0" smtClean="0">
                <a:latin typeface="+mj-lt"/>
                <a:ea typeface="Times New Roman" pitchFamily="18" charset="0"/>
                <a:cs typeface="Arial" charset="0"/>
              </a:rPr>
              <a:t>Pallet jacks</a:t>
            </a:r>
          </a:p>
          <a:p>
            <a:pPr lvl="2">
              <a:lnSpc>
                <a:spcPct val="120000"/>
              </a:lnSpc>
              <a:buFont typeface="Wingdings" pitchFamily="2" charset="2"/>
              <a:buChar char="§"/>
            </a:pPr>
            <a:r>
              <a:rPr lang="en-US" sz="3000" dirty="0" smtClean="0">
                <a:latin typeface="+mj-lt"/>
                <a:ea typeface="Times New Roman" pitchFamily="18" charset="0"/>
                <a:cs typeface="Arial" charset="0"/>
              </a:rPr>
              <a:t>Boxes/Combos/vats</a:t>
            </a:r>
            <a:br>
              <a:rPr lang="en-US" sz="3000" dirty="0" smtClean="0">
                <a:latin typeface="+mj-lt"/>
                <a:ea typeface="Times New Roman" pitchFamily="18" charset="0"/>
                <a:cs typeface="Arial" charset="0"/>
              </a:rPr>
            </a:br>
            <a:endParaRPr lang="en-US" sz="3000" dirty="0" smtClean="0">
              <a:latin typeface="+mj-lt"/>
              <a:ea typeface="Times New Roman" pitchFamily="18" charset="0"/>
              <a:cs typeface="Arial" charset="0"/>
            </a:endParaRPr>
          </a:p>
          <a:p>
            <a:pPr marL="114300" indent="0">
              <a:buNone/>
            </a:pPr>
            <a:r>
              <a:rPr lang="en-US" sz="3000" dirty="0" smtClean="0">
                <a:latin typeface="+mj-lt"/>
                <a:ea typeface="Times New Roman" pitchFamily="18" charset="0"/>
                <a:cs typeface="Arial" charset="0"/>
              </a:rPr>
              <a:t>2. Changes in elevation or levels </a:t>
            </a:r>
          </a:p>
          <a:p>
            <a:pPr marL="1371600" lvl="2" indent="-457200">
              <a:buFont typeface="Wingdings" pitchFamily="2" charset="2"/>
              <a:buChar char="§"/>
            </a:pPr>
            <a:r>
              <a:rPr lang="en-US" sz="3000" dirty="0" smtClean="0">
                <a:latin typeface="+mj-lt"/>
                <a:ea typeface="Times New Roman" pitchFamily="18" charset="0"/>
                <a:cs typeface="Arial" charset="0"/>
              </a:rPr>
              <a:t>Steps </a:t>
            </a:r>
          </a:p>
          <a:p>
            <a:pPr marL="1371600" lvl="2" indent="-457200">
              <a:buFont typeface="Wingdings" pitchFamily="2" charset="2"/>
              <a:buChar char="§"/>
            </a:pPr>
            <a:r>
              <a:rPr lang="en-US" sz="3000" dirty="0" smtClean="0">
                <a:latin typeface="+mj-lt"/>
                <a:ea typeface="Times New Roman" pitchFamily="18" charset="0"/>
                <a:cs typeface="Arial" charset="0"/>
              </a:rPr>
              <a:t>Stands</a:t>
            </a:r>
          </a:p>
          <a:p>
            <a:pPr marL="1371600" lvl="2" indent="-457200">
              <a:buFont typeface="Wingdings" pitchFamily="2" charset="2"/>
              <a:buChar char="§"/>
            </a:pPr>
            <a:r>
              <a:rPr lang="en-US" sz="3000" dirty="0" smtClean="0">
                <a:latin typeface="+mj-lt"/>
                <a:ea typeface="Times New Roman" pitchFamily="18" charset="0"/>
                <a:cs typeface="Arial" charset="0"/>
              </a:rPr>
              <a:t>Ramps</a:t>
            </a:r>
          </a:p>
          <a:p>
            <a:pPr marL="1828800" lvl="4" indent="0">
              <a:buNone/>
            </a:pPr>
            <a:endParaRPr lang="en-US" b="1" dirty="0" smtClean="0">
              <a:latin typeface="Arial" charset="0"/>
              <a:ea typeface="Times New Roman" pitchFamily="18" charset="0"/>
              <a:cs typeface="Arial" charset="0"/>
            </a:endParaRPr>
          </a:p>
          <a:p>
            <a:pPr lvl="4">
              <a:buFont typeface="Wingdings" pitchFamily="2" charset="2"/>
              <a:buChar char="§"/>
            </a:pPr>
            <a:endParaRPr lang="en-US" b="1" dirty="0" smtClean="0">
              <a:latin typeface="Arial" charset="0"/>
              <a:ea typeface="Times New Roman" pitchFamily="18" charset="0"/>
              <a:cs typeface="Arial" charset="0"/>
            </a:endParaRPr>
          </a:p>
          <a:p>
            <a:pPr>
              <a:buFont typeface="Arial" pitchFamily="34" charset="0"/>
              <a:buChar char="•"/>
            </a:pPr>
            <a:endParaRPr lang="en-US" b="1" dirty="0" smtClean="0">
              <a:latin typeface="Arial" charset="0"/>
              <a:ea typeface="Times New Roman" pitchFamily="18" charset="0"/>
              <a:cs typeface="Arial" charset="0"/>
            </a:endParaRPr>
          </a:p>
          <a:p>
            <a:pPr marL="971550" lvl="1" indent="-514350">
              <a:lnSpc>
                <a:spcPct val="115000"/>
              </a:lnSpc>
              <a:buFont typeface="+mj-lt"/>
              <a:buAutoNum type="arabicPeriod"/>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41</a:t>
            </a:fld>
            <a:endParaRPr lang="en-US" dirty="0"/>
          </a:p>
        </p:txBody>
      </p:sp>
    </p:spTree>
    <p:extLst>
      <p:ext uri="{BB962C8B-B14F-4D97-AF65-F5344CB8AC3E}">
        <p14:creationId xmlns:p14="http://schemas.microsoft.com/office/powerpoint/2010/main" val="37772300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4000" b="1" dirty="0" smtClean="0">
                <a:solidFill>
                  <a:schemeClr val="bg1"/>
                </a:solidFill>
                <a:latin typeface="Arial" pitchFamily="34" charset="0"/>
                <a:cs typeface="Arial" pitchFamily="34" charset="0"/>
              </a:rPr>
              <a:t>CAUSES – </a:t>
            </a:r>
            <a:r>
              <a:rPr lang="en-US" sz="4000" b="1" u="sng" dirty="0" smtClean="0">
                <a:solidFill>
                  <a:schemeClr val="bg1"/>
                </a:solidFill>
                <a:latin typeface="Arial" pitchFamily="34" charset="0"/>
                <a:cs typeface="Arial" pitchFamily="34" charset="0"/>
              </a:rPr>
              <a:t>TRIPS, FALLS</a:t>
            </a:r>
            <a:r>
              <a:rPr lang="en-US" sz="4000" b="1" dirty="0" smtClean="0">
                <a:solidFill>
                  <a:schemeClr val="bg1"/>
                </a:solidFill>
                <a:latin typeface="Arial" pitchFamily="34" charset="0"/>
                <a:ea typeface="Times New Roman" pitchFamily="18" charset="0"/>
                <a:cs typeface="Arial" pitchFamily="34" charset="0"/>
              </a:rPr>
              <a:t> </a:t>
            </a:r>
          </a:p>
        </p:txBody>
      </p:sp>
      <p:sp>
        <p:nvSpPr>
          <p:cNvPr id="3" name="Content Placeholder 2"/>
          <p:cNvSpPr>
            <a:spLocks noGrp="1"/>
          </p:cNvSpPr>
          <p:nvPr>
            <p:ph idx="4294967295"/>
          </p:nvPr>
        </p:nvSpPr>
        <p:spPr>
          <a:xfrm>
            <a:off x="457200" y="1524000"/>
            <a:ext cx="8305800" cy="4876800"/>
          </a:xfrm>
          <a:solidFill>
            <a:schemeClr val="accent6">
              <a:lumMod val="75000"/>
            </a:schemeClr>
          </a:solidFill>
        </p:spPr>
        <p:txBody>
          <a:bodyPr>
            <a:normAutofit fontScale="92500" lnSpcReduction="20000"/>
          </a:bodyPr>
          <a:lstStyle/>
          <a:p>
            <a:pPr marL="114300" lvl="0" indent="0">
              <a:buNone/>
            </a:pPr>
            <a:endParaRPr lang="en-US" sz="2000" b="1" dirty="0" smtClean="0">
              <a:solidFill>
                <a:prstClr val="black"/>
              </a:solidFill>
              <a:latin typeface="Arial" charset="0"/>
              <a:ea typeface="Times New Roman" pitchFamily="18" charset="0"/>
              <a:cs typeface="Arial" charset="0"/>
            </a:endParaRPr>
          </a:p>
          <a:p>
            <a:pPr marL="114300" lvl="0" indent="0">
              <a:buNone/>
            </a:pPr>
            <a:r>
              <a:rPr lang="en-US" sz="2800" dirty="0" smtClean="0">
                <a:latin typeface="+mj-lt"/>
                <a:ea typeface="Times New Roman" pitchFamily="18" charset="0"/>
                <a:cs typeface="Arial" charset="0"/>
              </a:rPr>
              <a:t>3. Rumpled or rolled up floor mats or carpet</a:t>
            </a:r>
            <a:endParaRPr lang="en-US" sz="2800" dirty="0" smtClean="0">
              <a:solidFill>
                <a:prstClr val="black"/>
              </a:solidFill>
              <a:latin typeface="+mj-lt"/>
              <a:ea typeface="Times New Roman" pitchFamily="18" charset="0"/>
              <a:cs typeface="Arial" charset="0"/>
            </a:endParaRPr>
          </a:p>
          <a:p>
            <a:pPr marL="114300" lvl="0" indent="0">
              <a:buNone/>
            </a:pPr>
            <a:endParaRPr lang="en-US" sz="1200" dirty="0" smtClean="0">
              <a:solidFill>
                <a:prstClr val="black"/>
              </a:solidFill>
              <a:latin typeface="+mj-lt"/>
              <a:ea typeface="Times New Roman" pitchFamily="18" charset="0"/>
              <a:cs typeface="Arial" charset="0"/>
            </a:endParaRPr>
          </a:p>
          <a:p>
            <a:pPr marL="114300" lvl="0" indent="0">
              <a:buNone/>
            </a:pPr>
            <a:r>
              <a:rPr lang="en-US" sz="2800" dirty="0" smtClean="0">
                <a:solidFill>
                  <a:prstClr val="black"/>
                </a:solidFill>
                <a:latin typeface="+mj-lt"/>
                <a:ea typeface="Times New Roman" pitchFamily="18" charset="0"/>
                <a:cs typeface="Arial" charset="0"/>
              </a:rPr>
              <a:t>4. Steps  </a:t>
            </a:r>
          </a:p>
          <a:p>
            <a:pPr marL="857250" lvl="1">
              <a:buFont typeface="Wingdings" pitchFamily="2" charset="2"/>
              <a:buChar char="§"/>
            </a:pPr>
            <a:r>
              <a:rPr lang="en-US" dirty="0" smtClean="0">
                <a:solidFill>
                  <a:prstClr val="black"/>
                </a:solidFill>
                <a:latin typeface="+mj-lt"/>
                <a:ea typeface="Times New Roman" pitchFamily="18" charset="0"/>
                <a:cs typeface="Arial" charset="0"/>
              </a:rPr>
              <a:t>Damaged</a:t>
            </a:r>
          </a:p>
          <a:p>
            <a:pPr marL="857250" lvl="1">
              <a:buFont typeface="Wingdings" pitchFamily="2" charset="2"/>
              <a:buChar char="§"/>
            </a:pPr>
            <a:r>
              <a:rPr lang="en-US" dirty="0" smtClean="0">
                <a:solidFill>
                  <a:prstClr val="black"/>
                </a:solidFill>
                <a:latin typeface="+mj-lt"/>
                <a:ea typeface="Times New Roman" pitchFamily="18" charset="0"/>
                <a:cs typeface="Arial" charset="0"/>
              </a:rPr>
              <a:t>Uneven or irregular</a:t>
            </a:r>
          </a:p>
          <a:p>
            <a:pPr marL="857250" lvl="1">
              <a:buFont typeface="Wingdings" pitchFamily="2" charset="2"/>
              <a:buChar char="§"/>
            </a:pPr>
            <a:r>
              <a:rPr lang="en-US" dirty="0" smtClean="0">
                <a:solidFill>
                  <a:prstClr val="black"/>
                </a:solidFill>
                <a:latin typeface="+mj-lt"/>
                <a:ea typeface="Times New Roman" pitchFamily="18" charset="0"/>
                <a:cs typeface="Arial" charset="0"/>
              </a:rPr>
              <a:t>Missing</a:t>
            </a:r>
          </a:p>
          <a:p>
            <a:pPr marL="857250" lvl="1">
              <a:buFont typeface="Wingdings" pitchFamily="2" charset="2"/>
              <a:buChar char="§"/>
            </a:pPr>
            <a:endParaRPr lang="en-US" sz="1100" dirty="0" smtClean="0">
              <a:solidFill>
                <a:prstClr val="black"/>
              </a:solidFill>
              <a:latin typeface="+mj-lt"/>
              <a:ea typeface="Times New Roman" pitchFamily="18" charset="0"/>
              <a:cs typeface="Arial" charset="0"/>
            </a:endParaRPr>
          </a:p>
          <a:p>
            <a:pPr marL="171450" indent="0">
              <a:buNone/>
            </a:pPr>
            <a:r>
              <a:rPr lang="en-US" sz="2800" dirty="0" smtClean="0">
                <a:solidFill>
                  <a:prstClr val="black"/>
                </a:solidFill>
                <a:latin typeface="+mj-lt"/>
                <a:ea typeface="Times New Roman" pitchFamily="18" charset="0"/>
                <a:cs typeface="Arial" charset="0"/>
              </a:rPr>
              <a:t>5. Uneven surfaces</a:t>
            </a:r>
          </a:p>
          <a:p>
            <a:pPr marL="171450" indent="0">
              <a:buNone/>
            </a:pPr>
            <a:endParaRPr lang="en-US" sz="1100" dirty="0" smtClean="0">
              <a:solidFill>
                <a:prstClr val="black"/>
              </a:solidFill>
              <a:latin typeface="+mj-lt"/>
              <a:ea typeface="Times New Roman" pitchFamily="18" charset="0"/>
              <a:cs typeface="Arial" charset="0"/>
            </a:endParaRPr>
          </a:p>
          <a:p>
            <a:pPr marL="171450" indent="0">
              <a:buNone/>
            </a:pPr>
            <a:r>
              <a:rPr lang="en-US" sz="2800" dirty="0" smtClean="0">
                <a:latin typeface="+mj-lt"/>
                <a:ea typeface="Times New Roman" pitchFamily="18" charset="0"/>
                <a:cs typeface="Arial" charset="0"/>
              </a:rPr>
              <a:t>6. Floor drain covers – missing, broken, or not properly in place </a:t>
            </a:r>
          </a:p>
          <a:p>
            <a:pPr marL="171450" indent="0">
              <a:buNone/>
            </a:pPr>
            <a:endParaRPr lang="en-US" sz="2800" dirty="0" smtClean="0">
              <a:solidFill>
                <a:prstClr val="black"/>
              </a:solidFill>
              <a:latin typeface="+mj-lt"/>
              <a:ea typeface="Times New Roman" pitchFamily="18" charset="0"/>
              <a:cs typeface="Arial" charset="0"/>
            </a:endParaRPr>
          </a:p>
          <a:p>
            <a:pPr marL="171450" indent="0">
              <a:buNone/>
            </a:pPr>
            <a:r>
              <a:rPr lang="en-US" sz="2800" dirty="0" smtClean="0">
                <a:solidFill>
                  <a:prstClr val="black"/>
                </a:solidFill>
                <a:latin typeface="+mj-lt"/>
                <a:ea typeface="Times New Roman" pitchFamily="18" charset="0"/>
                <a:cs typeface="Arial" charset="0"/>
              </a:rPr>
              <a:t> </a:t>
            </a:r>
          </a:p>
          <a:p>
            <a:pPr marL="571500" lvl="1" indent="0">
              <a:buNone/>
            </a:pPr>
            <a:endParaRPr lang="en-US" b="1" dirty="0" smtClean="0">
              <a:latin typeface="Arial" charset="0"/>
              <a:ea typeface="Times New Roman" pitchFamily="18" charset="0"/>
              <a:cs typeface="Arial" charset="0"/>
            </a:endParaRPr>
          </a:p>
          <a:p>
            <a:pPr marL="971550" lvl="1" indent="-514350">
              <a:lnSpc>
                <a:spcPct val="115000"/>
              </a:lnSpc>
              <a:buFont typeface="+mj-lt"/>
              <a:buAutoNum type="arabicPeriod"/>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42</a:t>
            </a:fld>
            <a:endParaRPr lang="en-US" dirty="0"/>
          </a:p>
        </p:txBody>
      </p:sp>
    </p:spTree>
    <p:extLst>
      <p:ext uri="{BB962C8B-B14F-4D97-AF65-F5344CB8AC3E}">
        <p14:creationId xmlns:p14="http://schemas.microsoft.com/office/powerpoint/2010/main" val="1718706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fontScale="90000"/>
          </a:bodyPr>
          <a:lstStyle/>
          <a:p>
            <a:r>
              <a:rPr lang="en-US" b="1" dirty="0" smtClean="0">
                <a:solidFill>
                  <a:schemeClr val="bg1"/>
                </a:solidFill>
                <a:latin typeface="Arial" charset="0"/>
                <a:cs typeface="Arial" charset="0"/>
              </a:rPr>
              <a:t>UNSAFE </a:t>
            </a:r>
            <a:r>
              <a:rPr lang="en-US" b="1" u="sng" dirty="0" smtClean="0">
                <a:solidFill>
                  <a:schemeClr val="bg1"/>
                </a:solidFill>
                <a:latin typeface="Arial" charset="0"/>
                <a:cs typeface="Arial" charset="0"/>
              </a:rPr>
              <a:t>CONDITIONS</a:t>
            </a:r>
            <a:r>
              <a:rPr lang="en-US" b="1" dirty="0" smtClean="0">
                <a:solidFill>
                  <a:schemeClr val="bg1"/>
                </a:solidFill>
                <a:latin typeface="Arial" charset="0"/>
                <a:cs typeface="Arial" charset="0"/>
              </a:rPr>
              <a:t>           </a:t>
            </a:r>
            <a:r>
              <a:rPr lang="en-US" sz="3600" b="1" dirty="0" smtClean="0">
                <a:solidFill>
                  <a:schemeClr val="bg1"/>
                </a:solidFill>
                <a:latin typeface="Arial" charset="0"/>
                <a:cs typeface="Arial" charset="0"/>
              </a:rPr>
              <a:t>Causing Slips, Trips and Falls</a:t>
            </a:r>
            <a:endParaRPr lang="en-US" sz="3600"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457200" y="1524000"/>
            <a:ext cx="8305800" cy="4876800"/>
          </a:xfrm>
          <a:solidFill>
            <a:schemeClr val="accent6">
              <a:lumMod val="75000"/>
            </a:schemeClr>
          </a:solidFill>
        </p:spPr>
        <p:txBody>
          <a:bodyPr>
            <a:normAutofit lnSpcReduction="10000"/>
          </a:bodyPr>
          <a:lstStyle/>
          <a:p>
            <a:pPr marL="514350" indent="-514350">
              <a:buFont typeface="+mj-lt"/>
              <a:buAutoNum type="arabicPeriod"/>
            </a:pPr>
            <a:endParaRPr lang="en-US" sz="1000" b="1" dirty="0" smtClean="0">
              <a:latin typeface="Arial" charset="0"/>
              <a:ea typeface="Times New Roman" pitchFamily="18" charset="0"/>
              <a:cs typeface="Arial" charset="0"/>
            </a:endParaRPr>
          </a:p>
          <a:p>
            <a:pPr eaLnBrk="1" hangingPunct="1">
              <a:lnSpc>
                <a:spcPct val="80000"/>
              </a:lnSpc>
            </a:pPr>
            <a:r>
              <a:rPr lang="en-US" sz="2800" dirty="0">
                <a:latin typeface="+mj-lt"/>
              </a:rPr>
              <a:t>Poor lighting</a:t>
            </a:r>
          </a:p>
          <a:p>
            <a:pPr eaLnBrk="1" hangingPunct="1">
              <a:lnSpc>
                <a:spcPct val="80000"/>
              </a:lnSpc>
            </a:pPr>
            <a:r>
              <a:rPr lang="en-US" sz="2800" dirty="0">
                <a:latin typeface="+mj-lt"/>
              </a:rPr>
              <a:t>Glare</a:t>
            </a:r>
          </a:p>
          <a:p>
            <a:pPr eaLnBrk="1" hangingPunct="1">
              <a:lnSpc>
                <a:spcPct val="80000"/>
              </a:lnSpc>
            </a:pPr>
            <a:r>
              <a:rPr lang="en-US" sz="2800" dirty="0">
                <a:latin typeface="+mj-lt"/>
              </a:rPr>
              <a:t>Shadows</a:t>
            </a:r>
          </a:p>
          <a:p>
            <a:pPr eaLnBrk="1" hangingPunct="1">
              <a:lnSpc>
                <a:spcPct val="80000"/>
              </a:lnSpc>
            </a:pPr>
            <a:r>
              <a:rPr lang="en-US" sz="2800" dirty="0">
                <a:latin typeface="+mj-lt"/>
              </a:rPr>
              <a:t>Bulky PPE </a:t>
            </a:r>
            <a:r>
              <a:rPr lang="en-US" sz="2800" dirty="0" smtClean="0">
                <a:latin typeface="+mj-lt"/>
              </a:rPr>
              <a:t>(Improper fitting)</a:t>
            </a:r>
          </a:p>
          <a:p>
            <a:pPr eaLnBrk="1" hangingPunct="1">
              <a:lnSpc>
                <a:spcPct val="80000"/>
              </a:lnSpc>
            </a:pPr>
            <a:r>
              <a:rPr lang="en-US" sz="2800" dirty="0" smtClean="0">
                <a:latin typeface="+mj-lt"/>
              </a:rPr>
              <a:t>Improper footwear</a:t>
            </a:r>
            <a:endParaRPr lang="en-US" sz="2800" dirty="0">
              <a:latin typeface="+mj-lt"/>
            </a:endParaRPr>
          </a:p>
          <a:p>
            <a:pPr eaLnBrk="1" hangingPunct="1">
              <a:lnSpc>
                <a:spcPct val="80000"/>
              </a:lnSpc>
            </a:pPr>
            <a:r>
              <a:rPr lang="en-US" sz="2800" dirty="0">
                <a:latin typeface="+mj-lt"/>
              </a:rPr>
              <a:t>Excess noise or temperature</a:t>
            </a:r>
          </a:p>
          <a:p>
            <a:pPr eaLnBrk="1" hangingPunct="1">
              <a:lnSpc>
                <a:spcPct val="80000"/>
              </a:lnSpc>
            </a:pPr>
            <a:r>
              <a:rPr lang="en-US" sz="2800" dirty="0">
                <a:latin typeface="+mj-lt"/>
              </a:rPr>
              <a:t>Fog or misty conditions</a:t>
            </a:r>
          </a:p>
          <a:p>
            <a:pPr eaLnBrk="1" hangingPunct="1">
              <a:lnSpc>
                <a:spcPct val="80000"/>
              </a:lnSpc>
            </a:pPr>
            <a:r>
              <a:rPr lang="en-US" sz="2800" dirty="0">
                <a:latin typeface="+mj-lt"/>
              </a:rPr>
              <a:t>Poor housekeeping</a:t>
            </a:r>
          </a:p>
          <a:p>
            <a:pPr eaLnBrk="1" hangingPunct="1">
              <a:lnSpc>
                <a:spcPct val="80000"/>
              </a:lnSpc>
            </a:pPr>
            <a:r>
              <a:rPr lang="en-US" sz="2800" dirty="0">
                <a:latin typeface="+mj-lt"/>
              </a:rPr>
              <a:t>Improper cleaning methods &amp; products</a:t>
            </a:r>
          </a:p>
          <a:p>
            <a:pPr eaLnBrk="1" hangingPunct="1">
              <a:lnSpc>
                <a:spcPct val="80000"/>
              </a:lnSpc>
            </a:pPr>
            <a:r>
              <a:rPr lang="en-US" sz="2800" dirty="0">
                <a:latin typeface="+mj-lt"/>
              </a:rPr>
              <a:t>Inadequate or missing </a:t>
            </a:r>
            <a:r>
              <a:rPr lang="en-US" sz="2800" dirty="0" smtClean="0">
                <a:latin typeface="+mj-lt"/>
              </a:rPr>
              <a:t>signage</a:t>
            </a:r>
          </a:p>
          <a:p>
            <a:pPr eaLnBrk="1" hangingPunct="1">
              <a:lnSpc>
                <a:spcPct val="80000"/>
              </a:lnSpc>
            </a:pPr>
            <a:r>
              <a:rPr lang="en-US" sz="2800" dirty="0" smtClean="0">
                <a:latin typeface="+mj-lt"/>
              </a:rPr>
              <a:t>Poorly maintained floors</a:t>
            </a:r>
            <a:endParaRPr lang="en-US" sz="2800" dirty="0">
              <a:latin typeface="+mj-lt"/>
            </a:endParaRPr>
          </a:p>
          <a:p>
            <a:pPr marL="971550" lvl="1" indent="-514350">
              <a:lnSpc>
                <a:spcPct val="115000"/>
              </a:lnSpc>
              <a:buFont typeface="+mj-lt"/>
              <a:buAutoNum type="arabicPeriod"/>
            </a:pPr>
            <a:endParaRPr lang="en-US" dirty="0" smtClean="0">
              <a:ea typeface="Times New Roman" pitchFamily="18" charset="0"/>
              <a:cs typeface="Arial" charset="0"/>
            </a:endParaRP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a:xfrm>
            <a:off x="6553200" y="1600200"/>
            <a:ext cx="2133600" cy="4724400"/>
          </a:xfrm>
          <a:prstGeom prst="rect">
            <a:avLst/>
          </a:prstGeo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43</a:t>
            </a:fld>
            <a:endParaRPr lang="en-US" dirty="0"/>
          </a:p>
        </p:txBody>
      </p:sp>
    </p:spTree>
    <p:extLst>
      <p:ext uri="{BB962C8B-B14F-4D97-AF65-F5344CB8AC3E}">
        <p14:creationId xmlns:p14="http://schemas.microsoft.com/office/powerpoint/2010/main" val="37945552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fontScale="90000"/>
          </a:bodyPr>
          <a:lstStyle/>
          <a:p>
            <a:r>
              <a:rPr lang="en-US" b="1" dirty="0" smtClean="0">
                <a:solidFill>
                  <a:schemeClr val="bg1"/>
                </a:solidFill>
                <a:latin typeface="Arial" pitchFamily="34" charset="0"/>
                <a:ea typeface="Times New Roman" pitchFamily="18" charset="0"/>
                <a:cs typeface="Arial" pitchFamily="34" charset="0"/>
              </a:rPr>
              <a:t>UNSAFE </a:t>
            </a:r>
            <a:r>
              <a:rPr lang="en-US" b="1" u="sng" dirty="0" smtClean="0">
                <a:solidFill>
                  <a:schemeClr val="bg1"/>
                </a:solidFill>
                <a:latin typeface="Arial" pitchFamily="34" charset="0"/>
                <a:ea typeface="Times New Roman" pitchFamily="18" charset="0"/>
                <a:cs typeface="Arial" pitchFamily="34" charset="0"/>
              </a:rPr>
              <a:t>BEHAVIORS  </a:t>
            </a:r>
            <a:r>
              <a:rPr lang="en-US" b="1" dirty="0" smtClean="0">
                <a:solidFill>
                  <a:schemeClr val="bg1"/>
                </a:solidFill>
                <a:latin typeface="Arial" pitchFamily="34" charset="0"/>
                <a:ea typeface="Times New Roman" pitchFamily="18" charset="0"/>
                <a:cs typeface="Arial" pitchFamily="34" charset="0"/>
              </a:rPr>
              <a:t>                   </a:t>
            </a:r>
            <a:r>
              <a:rPr lang="en-US" sz="3100" b="1" dirty="0" smtClean="0">
                <a:solidFill>
                  <a:schemeClr val="bg1"/>
                </a:solidFill>
                <a:latin typeface="Arial" pitchFamily="34" charset="0"/>
                <a:ea typeface="Times New Roman" pitchFamily="18" charset="0"/>
                <a:cs typeface="Arial" pitchFamily="34" charset="0"/>
              </a:rPr>
              <a:t>Causing Trips, Slips and Falls </a:t>
            </a:r>
          </a:p>
        </p:txBody>
      </p:sp>
      <p:sp>
        <p:nvSpPr>
          <p:cNvPr id="3" name="Content Placeholder 2"/>
          <p:cNvSpPr>
            <a:spLocks noGrp="1"/>
          </p:cNvSpPr>
          <p:nvPr>
            <p:ph idx="4294967295"/>
          </p:nvPr>
        </p:nvSpPr>
        <p:spPr>
          <a:xfrm>
            <a:off x="533400" y="1524000"/>
            <a:ext cx="8305800" cy="4876800"/>
          </a:xfrm>
          <a:solidFill>
            <a:schemeClr val="accent6">
              <a:lumMod val="75000"/>
            </a:schemeClr>
          </a:solidFill>
        </p:spPr>
        <p:txBody>
          <a:bodyPr>
            <a:normAutofit/>
          </a:bodyPr>
          <a:lstStyle/>
          <a:p>
            <a:pPr eaLnBrk="1" hangingPunct="1"/>
            <a:endParaRPr lang="en-US" sz="1000" dirty="0" smtClean="0">
              <a:latin typeface="+mj-lt"/>
            </a:endParaRPr>
          </a:p>
          <a:p>
            <a:pPr eaLnBrk="1" hangingPunct="1"/>
            <a:r>
              <a:rPr lang="en-US" sz="2800" dirty="0" smtClean="0">
                <a:latin typeface="+mj-lt"/>
              </a:rPr>
              <a:t>Carrying </a:t>
            </a:r>
            <a:r>
              <a:rPr lang="en-US" sz="2800" dirty="0">
                <a:latin typeface="+mj-lt"/>
              </a:rPr>
              <a:t>or moving cumbersome objects or simply too many objects at one time</a:t>
            </a:r>
          </a:p>
          <a:p>
            <a:pPr eaLnBrk="1" hangingPunct="1"/>
            <a:r>
              <a:rPr lang="en-US" sz="2800" dirty="0">
                <a:latin typeface="+mj-lt"/>
              </a:rPr>
              <a:t>Not paying attention to surroundings </a:t>
            </a:r>
            <a:r>
              <a:rPr lang="en-US" sz="2800" dirty="0" smtClean="0">
                <a:latin typeface="+mj-lt"/>
              </a:rPr>
              <a:t>or             </a:t>
            </a:r>
            <a:r>
              <a:rPr lang="en-US" sz="2800" dirty="0">
                <a:latin typeface="+mj-lt"/>
              </a:rPr>
              <a:t>walking distracted</a:t>
            </a:r>
          </a:p>
          <a:p>
            <a:pPr eaLnBrk="1" hangingPunct="1"/>
            <a:r>
              <a:rPr lang="en-US" sz="2800" dirty="0">
                <a:latin typeface="+mj-lt"/>
              </a:rPr>
              <a:t>Taking </a:t>
            </a:r>
            <a:r>
              <a:rPr lang="en-US" sz="2800" dirty="0" smtClean="0">
                <a:latin typeface="+mj-lt"/>
              </a:rPr>
              <a:t>shortcuts – not using designated         walkways</a:t>
            </a:r>
            <a:endParaRPr lang="en-US" sz="2800" dirty="0">
              <a:latin typeface="+mj-lt"/>
            </a:endParaRPr>
          </a:p>
          <a:p>
            <a:pPr eaLnBrk="1" hangingPunct="1"/>
            <a:r>
              <a:rPr lang="en-US" sz="2800" dirty="0">
                <a:latin typeface="+mj-lt"/>
              </a:rPr>
              <a:t>Being in a hurry and </a:t>
            </a:r>
            <a:r>
              <a:rPr lang="en-US" sz="2800" dirty="0" smtClean="0">
                <a:latin typeface="+mj-lt"/>
              </a:rPr>
              <a:t>rushing</a:t>
            </a:r>
          </a:p>
          <a:p>
            <a:r>
              <a:rPr lang="en-US" sz="2800" dirty="0">
                <a:latin typeface="+mj-lt"/>
                <a:ea typeface="Times New Roman" pitchFamily="18" charset="0"/>
                <a:cs typeface="Arial" charset="0"/>
              </a:rPr>
              <a:t>Not observing posted </a:t>
            </a:r>
            <a:r>
              <a:rPr lang="en-US" sz="2800" dirty="0" smtClean="0">
                <a:latin typeface="+mj-lt"/>
                <a:ea typeface="Times New Roman" pitchFamily="18" charset="0"/>
                <a:cs typeface="Arial" charset="0"/>
              </a:rPr>
              <a:t>signage </a:t>
            </a:r>
            <a:endParaRPr lang="en-US" sz="2800" dirty="0">
              <a:latin typeface="+mj-lt"/>
              <a:ea typeface="Times New Roman" pitchFamily="18" charset="0"/>
              <a:cs typeface="Arial" charset="0"/>
            </a:endParaRPr>
          </a:p>
          <a:p>
            <a:pPr eaLnBrk="1" hangingPunct="1"/>
            <a:r>
              <a:rPr lang="en-US" sz="2800" dirty="0" smtClean="0">
                <a:latin typeface="+mj-lt"/>
                <a:ea typeface="Times New Roman" pitchFamily="18" charset="0"/>
                <a:cs typeface="Arial" charset="0"/>
              </a:rPr>
              <a:t>Entering unauthorized or restricted areas</a:t>
            </a:r>
          </a:p>
        </p:txBody>
      </p:sp>
      <p:pic>
        <p:nvPicPr>
          <p:cNvPr id="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3048000"/>
            <a:ext cx="1676400" cy="225487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44</a:t>
            </a:fld>
            <a:endParaRPr lang="en-US" dirty="0"/>
          </a:p>
        </p:txBody>
      </p:sp>
    </p:spTree>
    <p:extLst>
      <p:ext uri="{BB962C8B-B14F-4D97-AF65-F5344CB8AC3E}">
        <p14:creationId xmlns:p14="http://schemas.microsoft.com/office/powerpoint/2010/main" val="679848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b="1" dirty="0" smtClean="0">
                <a:solidFill>
                  <a:srgbClr val="FFFFFF"/>
                </a:solidFill>
                <a:latin typeface="Calibri" pitchFamily="34" charset="0"/>
                <a:cs typeface="Calibri" pitchFamily="34" charset="0"/>
              </a:rPr>
              <a:t>LEARNING ACTIVITY</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40000" lnSpcReduction="20000"/>
          </a:bodyPr>
          <a:lstStyle/>
          <a:p>
            <a:pPr marL="0" lvl="0" indent="0" eaLnBrk="0" hangingPunct="0">
              <a:buNone/>
            </a:pPr>
            <a:r>
              <a:rPr lang="en-US" b="1" dirty="0" smtClean="0">
                <a:solidFill>
                  <a:srgbClr val="000000"/>
                </a:solidFill>
                <a:latin typeface="Tw Cen MT"/>
              </a:rPr>
              <a:t>       </a:t>
            </a:r>
          </a:p>
          <a:p>
            <a:pPr marL="0" lvl="0" indent="0" algn="ctr" eaLnBrk="0" hangingPunct="0">
              <a:buNone/>
            </a:pPr>
            <a:r>
              <a:rPr lang="en-US" sz="7000" b="1" dirty="0" smtClean="0">
                <a:solidFill>
                  <a:srgbClr val="000000"/>
                </a:solidFill>
                <a:latin typeface="Tw Cen MT"/>
              </a:rPr>
              <a:t>Time For a Group Learning Activity</a:t>
            </a:r>
          </a:p>
          <a:p>
            <a:pPr marL="0" lvl="0" indent="0" algn="ctr" eaLnBrk="0" hangingPunct="0">
              <a:buNone/>
            </a:pPr>
            <a:endParaRPr lang="en-US" sz="3500" b="1" dirty="0" smtClean="0">
              <a:solidFill>
                <a:srgbClr val="000000"/>
              </a:solidFill>
              <a:latin typeface="Tw Cen MT"/>
            </a:endParaRPr>
          </a:p>
          <a:p>
            <a:pPr marL="0" indent="0" eaLnBrk="0" hangingPunct="0">
              <a:buNone/>
            </a:pPr>
            <a:r>
              <a:rPr lang="en-US" sz="6000" b="1" u="sng" dirty="0" smtClean="0">
                <a:solidFill>
                  <a:srgbClr val="000000"/>
                </a:solidFill>
                <a:latin typeface="Tw Cen MT"/>
              </a:rPr>
              <a:t>Handout:</a:t>
            </a:r>
            <a:r>
              <a:rPr lang="en-US" sz="6000" b="1" dirty="0" smtClean="0">
                <a:solidFill>
                  <a:srgbClr val="000000"/>
                </a:solidFill>
                <a:latin typeface="Tw Cen MT"/>
              </a:rPr>
              <a:t>  </a:t>
            </a:r>
            <a:r>
              <a:rPr lang="en-US" sz="6000" dirty="0" smtClean="0">
                <a:solidFill>
                  <a:srgbClr val="000000"/>
                </a:solidFill>
                <a:latin typeface="Tw Cen MT"/>
              </a:rPr>
              <a:t>Preventing Slips, Trips and Falls</a:t>
            </a:r>
          </a:p>
          <a:p>
            <a:pPr marL="0" lvl="0" indent="0" eaLnBrk="0" hangingPunct="0">
              <a:buNone/>
            </a:pPr>
            <a:endParaRPr lang="en-US" sz="4400" b="1" dirty="0" smtClean="0">
              <a:solidFill>
                <a:srgbClr val="000000"/>
              </a:solidFill>
              <a:latin typeface="Tw Cen MT"/>
            </a:endParaRPr>
          </a:p>
          <a:p>
            <a:pPr algn="ctr" eaLnBrk="0" hangingPunct="0">
              <a:buNone/>
            </a:pPr>
            <a:r>
              <a:rPr lang="en-US" sz="6000" b="1" dirty="0" smtClean="0">
                <a:solidFill>
                  <a:srgbClr val="000000"/>
                </a:solidFill>
              </a:rPr>
              <a:t>Identify:  1. </a:t>
            </a:r>
            <a:r>
              <a:rPr lang="en-US" sz="6000" b="1" u="sng" dirty="0" smtClean="0">
                <a:solidFill>
                  <a:srgbClr val="000000"/>
                </a:solidFill>
              </a:rPr>
              <a:t>UNSAFE </a:t>
            </a:r>
            <a:r>
              <a:rPr lang="en-US" sz="6000" b="1" i="1" u="sng" dirty="0" smtClean="0">
                <a:solidFill>
                  <a:srgbClr val="000000"/>
                </a:solidFill>
              </a:rPr>
              <a:t>CONDITIONS</a:t>
            </a:r>
            <a:r>
              <a:rPr lang="en-US" sz="6000" b="1" i="1" dirty="0" smtClean="0">
                <a:solidFill>
                  <a:srgbClr val="000000"/>
                </a:solidFill>
              </a:rPr>
              <a:t> and </a:t>
            </a:r>
          </a:p>
          <a:p>
            <a:pPr marL="0" lvl="0" indent="0" algn="ctr" eaLnBrk="0" hangingPunct="0">
              <a:buNone/>
            </a:pPr>
            <a:r>
              <a:rPr lang="en-US" sz="6000" b="1" dirty="0" smtClean="0">
                <a:solidFill>
                  <a:srgbClr val="000000"/>
                </a:solidFill>
              </a:rPr>
              <a:t>       2. </a:t>
            </a:r>
            <a:r>
              <a:rPr lang="en-US" sz="6000" b="1" u="sng" dirty="0" smtClean="0">
                <a:solidFill>
                  <a:srgbClr val="000000"/>
                </a:solidFill>
              </a:rPr>
              <a:t>UNSAFE</a:t>
            </a:r>
            <a:r>
              <a:rPr lang="en-US" sz="6000" b="1" i="1" u="sng" dirty="0" smtClean="0">
                <a:solidFill>
                  <a:srgbClr val="000000"/>
                </a:solidFill>
              </a:rPr>
              <a:t> BEHAVIORS </a:t>
            </a:r>
          </a:p>
          <a:p>
            <a:pPr marL="0" lvl="0" indent="0" algn="ctr" eaLnBrk="0" hangingPunct="0">
              <a:buNone/>
            </a:pPr>
            <a:r>
              <a:rPr lang="en-US" sz="6000" b="1" i="1" dirty="0" smtClean="0">
                <a:solidFill>
                  <a:srgbClr val="000000"/>
                </a:solidFill>
              </a:rPr>
              <a:t>            that can cause    </a:t>
            </a:r>
          </a:p>
          <a:p>
            <a:pPr marL="0" lvl="0" indent="0" algn="ctr" eaLnBrk="0" hangingPunct="0">
              <a:buNone/>
            </a:pPr>
            <a:r>
              <a:rPr lang="en-US" sz="6000" b="1" i="1" dirty="0" smtClean="0">
                <a:solidFill>
                  <a:srgbClr val="000000"/>
                </a:solidFill>
              </a:rPr>
              <a:t>               </a:t>
            </a:r>
            <a:r>
              <a:rPr lang="en-US" sz="6000" b="1" i="1" u="sng" dirty="0" smtClean="0">
                <a:solidFill>
                  <a:srgbClr val="000000"/>
                </a:solidFill>
              </a:rPr>
              <a:t>SLIPS</a:t>
            </a:r>
            <a:r>
              <a:rPr lang="en-US" sz="6000" b="1" i="1" u="sng" dirty="0">
                <a:solidFill>
                  <a:srgbClr val="000000"/>
                </a:solidFill>
              </a:rPr>
              <a:t>, TRIPS and </a:t>
            </a:r>
            <a:r>
              <a:rPr lang="en-US" sz="6000" b="1" i="1" u="sng" dirty="0" smtClean="0">
                <a:solidFill>
                  <a:srgbClr val="000000"/>
                </a:solidFill>
              </a:rPr>
              <a:t>FALLS </a:t>
            </a:r>
          </a:p>
          <a:p>
            <a:pPr marL="0" lvl="0" indent="0" algn="ctr" eaLnBrk="0" hangingPunct="0">
              <a:buNone/>
            </a:pPr>
            <a:r>
              <a:rPr lang="en-US" sz="6000" b="1" dirty="0" smtClean="0">
                <a:solidFill>
                  <a:srgbClr val="000000"/>
                </a:solidFill>
              </a:rPr>
              <a:t>               in </a:t>
            </a:r>
            <a:r>
              <a:rPr lang="en-US" sz="6000" b="1" u="sng" dirty="0" smtClean="0">
                <a:solidFill>
                  <a:srgbClr val="000000"/>
                </a:solidFill>
              </a:rPr>
              <a:t>your</a:t>
            </a:r>
            <a:r>
              <a:rPr lang="en-US" sz="6000" b="1" dirty="0" smtClean="0">
                <a:solidFill>
                  <a:srgbClr val="000000"/>
                </a:solidFill>
              </a:rPr>
              <a:t> workplace</a:t>
            </a:r>
          </a:p>
          <a:p>
            <a:pPr marL="0" lvl="0" indent="0" algn="ctr" eaLnBrk="0" hangingPunct="0">
              <a:buNone/>
            </a:pPr>
            <a:endParaRPr lang="en-US" sz="4400" dirty="0" smtClean="0">
              <a:solidFill>
                <a:srgbClr val="000000"/>
              </a:solidFill>
            </a:endParaRPr>
          </a:p>
          <a:p>
            <a:pPr marL="0" lvl="0" indent="0" algn="ctr" eaLnBrk="0" hangingPunct="0">
              <a:buNone/>
            </a:pPr>
            <a:endParaRPr lang="en-US" sz="6000" dirty="0" smtClean="0">
              <a:solidFill>
                <a:srgbClr val="000000"/>
              </a:solidFill>
            </a:endParaRPr>
          </a:p>
          <a:p>
            <a:pPr marL="0" lvl="0" indent="0" algn="ctr" eaLnBrk="0" hangingPunct="0">
              <a:buNone/>
            </a:pPr>
            <a:r>
              <a:rPr lang="en-US" sz="6000" dirty="0" smtClean="0">
                <a:solidFill>
                  <a:srgbClr val="000000"/>
                </a:solidFill>
              </a:rPr>
              <a:t>Volunteers will share their information with the class</a:t>
            </a:r>
          </a:p>
          <a:p>
            <a:pPr lvl="0" eaLnBrk="0" hangingPunct="0"/>
            <a:endParaRPr lang="en-US" sz="3900" dirty="0">
              <a:solidFill>
                <a:srgbClr val="000000"/>
              </a:solidFill>
            </a:endParaRPr>
          </a:p>
          <a:p>
            <a:pPr marL="0" lvl="0" indent="0" eaLnBrk="0" hangingPunct="0">
              <a:buNone/>
            </a:pPr>
            <a:r>
              <a:rPr lang="en-US" dirty="0" smtClean="0">
                <a:solidFill>
                  <a:srgbClr val="000000"/>
                </a:solidFill>
                <a:latin typeface="Tw Cen MT"/>
              </a:rPr>
              <a:t> </a:t>
            </a:r>
          </a:p>
          <a:p>
            <a:pPr lvl="0" eaLnBrk="0" hangingPunct="0"/>
            <a:endParaRPr lang="en-US" dirty="0">
              <a:solidFill>
                <a:srgbClr val="000000"/>
              </a:solidFill>
              <a:latin typeface="Tw Cen MT"/>
            </a:endParaRPr>
          </a:p>
        </p:txBody>
      </p:sp>
      <p:pic>
        <p:nvPicPr>
          <p:cNvPr id="4" name="Picture 2" descr="C:\Documents and Settings\Ivy Ulrich-Bonk\Local Settings\Temporary Internet Files\Content.IE5\D540ZRZU\MC900431586[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4038600"/>
            <a:ext cx="1219199" cy="1295400"/>
          </a:xfrm>
          <a:prstGeom prst="rect">
            <a:avLst/>
          </a:prstGeom>
          <a:noFill/>
          <a:ln w="9525">
            <a:noFill/>
            <a:miter lim="800000"/>
            <a:headEnd/>
            <a:tailEnd/>
          </a:ln>
        </p:spPr>
      </p:pic>
      <p:sp>
        <p:nvSpPr>
          <p:cNvPr id="5" name="TextBox 4"/>
          <p:cNvSpPr txBox="1"/>
          <p:nvPr/>
        </p:nvSpPr>
        <p:spPr>
          <a:xfrm>
            <a:off x="1600200" y="4419600"/>
            <a:ext cx="1752600" cy="338554"/>
          </a:xfrm>
          <a:prstGeom prst="rect">
            <a:avLst/>
          </a:prstGeom>
          <a:noFill/>
        </p:spPr>
        <p:txBody>
          <a:bodyPr wrap="square" rtlCol="0">
            <a:spAutoFit/>
          </a:bodyPr>
          <a:lstStyle/>
          <a:p>
            <a:r>
              <a:rPr lang="en-US" sz="1600" dirty="0" smtClean="0">
                <a:latin typeface="+mj-lt"/>
              </a:rPr>
              <a:t>10-15 Minutes</a:t>
            </a:r>
            <a:endParaRPr lang="en-US" sz="1600" dirty="0">
              <a:latin typeface="+mj-lt"/>
            </a:endParaRPr>
          </a:p>
        </p:txBody>
      </p:sp>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45</a:t>
            </a:fld>
            <a:endParaRPr lang="en-US" dirty="0"/>
          </a:p>
        </p:txBody>
      </p:sp>
    </p:spTree>
    <p:extLst>
      <p:ext uri="{BB962C8B-B14F-4D97-AF65-F5344CB8AC3E}">
        <p14:creationId xmlns:p14="http://schemas.microsoft.com/office/powerpoint/2010/main" val="3079336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Autofit/>
          </a:bodyPr>
          <a:lstStyle/>
          <a:p>
            <a:r>
              <a:rPr lang="en-US" dirty="0" smtClean="0">
                <a:solidFill>
                  <a:srgbClr val="FFFFFF"/>
                </a:solidFill>
                <a:latin typeface="Bernard MT Condensed" pitchFamily="18" charset="0"/>
                <a:cs typeface="Times New Roman" pitchFamily="18" charset="0"/>
              </a:rPr>
              <a:t>WHAT’S </a:t>
            </a:r>
            <a:r>
              <a:rPr lang="en-US" dirty="0">
                <a:solidFill>
                  <a:srgbClr val="FFFFFF"/>
                </a:solidFill>
                <a:latin typeface="Bernard MT Condensed" pitchFamily="18" charset="0"/>
                <a:cs typeface="Times New Roman" pitchFamily="18" charset="0"/>
              </a:rPr>
              <a:t>WRONG WITH </a:t>
            </a:r>
            <a:r>
              <a:rPr lang="en-US" dirty="0" smtClean="0">
                <a:solidFill>
                  <a:srgbClr val="FFFFFF"/>
                </a:solidFill>
                <a:latin typeface="Bernard MT Condensed" pitchFamily="18" charset="0"/>
                <a:cs typeface="Times New Roman" pitchFamily="18" charset="0"/>
              </a:rPr>
              <a:t>THIS </a:t>
            </a:r>
            <a:r>
              <a:rPr lang="en-US" dirty="0">
                <a:solidFill>
                  <a:srgbClr val="FFFFFF"/>
                </a:solidFill>
                <a:latin typeface="Bernard MT Condensed" pitchFamily="18" charset="0"/>
                <a:cs typeface="Times New Roman" pitchFamily="18" charset="0"/>
              </a:rPr>
              <a:t>PICTURE?</a:t>
            </a:r>
            <a:endParaRPr lang="en-US" b="1" dirty="0" smtClean="0">
              <a:solidFill>
                <a:schemeClr val="bg1"/>
              </a:solidFill>
              <a:latin typeface="Bernard MT Condensed" pitchFamily="18" charset="0"/>
              <a:ea typeface="Times New Roman" pitchFamily="18" charset="0"/>
              <a:cs typeface="Times New Roman" pitchFamily="18"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4" name="Picture 7" descr="P1010925"/>
          <p:cNvPicPr>
            <a:picLocks noChangeAspect="1" noChangeArrowheads="1"/>
          </p:cNvPicPr>
          <p:nvPr/>
        </p:nvPicPr>
        <p:blipFill>
          <a:blip r:embed="rId2" cstate="print"/>
          <a:srcRect/>
          <a:stretch>
            <a:fillRect/>
          </a:stretch>
        </p:blipFill>
        <p:spPr bwMode="auto">
          <a:xfrm>
            <a:off x="457200" y="1676400"/>
            <a:ext cx="6248400" cy="47244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6858000" y="2743200"/>
            <a:ext cx="1676400" cy="2362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46</a:t>
            </a:fld>
            <a:endParaRPr lang="en-US" dirty="0"/>
          </a:p>
        </p:txBody>
      </p:sp>
    </p:spTree>
    <p:extLst>
      <p:ext uri="{BB962C8B-B14F-4D97-AF65-F5344CB8AC3E}">
        <p14:creationId xmlns:p14="http://schemas.microsoft.com/office/powerpoint/2010/main" val="950312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58000" y="2743200"/>
            <a:ext cx="1676400" cy="236220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76400"/>
            <a:ext cx="6324600" cy="4724400"/>
          </a:xfrm>
          <a:prstGeom prst="rect">
            <a:avLst/>
          </a:prstGeom>
          <a:noFill/>
          <a:ln w="12700">
            <a:noFill/>
            <a:miter lim="800000"/>
            <a:headEnd/>
            <a:tailEnd/>
          </a:ln>
          <a:effectLst/>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47</a:t>
            </a:fld>
            <a:endParaRPr lang="en-US" dirty="0"/>
          </a:p>
        </p:txBody>
      </p:sp>
    </p:spTree>
    <p:extLst>
      <p:ext uri="{BB962C8B-B14F-4D97-AF65-F5344CB8AC3E}">
        <p14:creationId xmlns:p14="http://schemas.microsoft.com/office/powerpoint/2010/main" val="1552074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58000" y="2743200"/>
            <a:ext cx="1676400" cy="2362200"/>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38300"/>
            <a:ext cx="6248400" cy="4686300"/>
          </a:xfrm>
          <a:prstGeom prst="rect">
            <a:avLst/>
          </a:prstGeom>
          <a:noFill/>
          <a:ln w="12700">
            <a:noFill/>
            <a:miter lim="800000"/>
            <a:headEnd/>
            <a:tailEnd/>
          </a:ln>
          <a:effectLst/>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48</a:t>
            </a:fld>
            <a:endParaRPr lang="en-US" dirty="0"/>
          </a:p>
        </p:txBody>
      </p:sp>
    </p:spTree>
    <p:extLst>
      <p:ext uri="{BB962C8B-B14F-4D97-AF65-F5344CB8AC3E}">
        <p14:creationId xmlns:p14="http://schemas.microsoft.com/office/powerpoint/2010/main" val="32073567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457200" y="2743200"/>
            <a:ext cx="1676400" cy="2362200"/>
          </a:xfrm>
          <a:prstGeom prst="rect">
            <a:avLst/>
          </a:prstGeom>
          <a:noFill/>
          <a:ln w="9525">
            <a:noFill/>
            <a:miter lim="800000"/>
            <a:headEnd/>
            <a:tailEnd/>
          </a:ln>
          <a:effectLst/>
        </p:spPr>
      </p:pic>
      <p:pic>
        <p:nvPicPr>
          <p:cNvPr id="6" name="Picture 9"/>
          <p:cNvPicPr>
            <a:picLocks noChangeAspect="1" noChangeArrowheads="1"/>
          </p:cNvPicPr>
          <p:nvPr/>
        </p:nvPicPr>
        <p:blipFill>
          <a:blip r:embed="rId3" cstate="print"/>
          <a:srcRect/>
          <a:stretch>
            <a:fillRect/>
          </a:stretch>
        </p:blipFill>
        <p:spPr bwMode="auto">
          <a:xfrm>
            <a:off x="2286000" y="1687132"/>
            <a:ext cx="6248400" cy="4648200"/>
          </a:xfrm>
          <a:prstGeom prst="rect">
            <a:avLst/>
          </a:prstGeom>
          <a:noFill/>
          <a:ln w="12700">
            <a:noFill/>
            <a:miter lim="800000"/>
            <a:headEnd/>
            <a:tailEnd/>
          </a:ln>
          <a:effectLst/>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49</a:t>
            </a:fld>
            <a:endParaRPr lang="en-US" dirty="0"/>
          </a:p>
        </p:txBody>
      </p:sp>
    </p:spTree>
    <p:extLst>
      <p:ext uri="{BB962C8B-B14F-4D97-AF65-F5344CB8AC3E}">
        <p14:creationId xmlns:p14="http://schemas.microsoft.com/office/powerpoint/2010/main" val="3217592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3200" b="1" dirty="0" smtClean="0">
                <a:solidFill>
                  <a:schemeClr val="bg1"/>
                </a:solidFill>
                <a:latin typeface="Arial" charset="0"/>
                <a:cs typeface="Arial" charset="0"/>
              </a:rPr>
              <a:t>OSHA </a:t>
            </a:r>
            <a:br>
              <a:rPr lang="en-US" sz="3200" b="1" dirty="0" smtClean="0">
                <a:solidFill>
                  <a:schemeClr val="bg1"/>
                </a:solidFill>
                <a:latin typeface="Arial" charset="0"/>
                <a:cs typeface="Arial" charset="0"/>
              </a:rPr>
            </a:br>
            <a:r>
              <a:rPr lang="en-US" sz="3200" b="1" dirty="0" smtClean="0">
                <a:solidFill>
                  <a:schemeClr val="bg1"/>
                </a:solidFill>
                <a:latin typeface="Arial" charset="0"/>
                <a:cs typeface="Arial" charset="0"/>
              </a:rPr>
              <a:t>SUSAN HARWOOD SAFETY TRAINING</a:t>
            </a:r>
            <a:r>
              <a:rPr lang="en-US" sz="3200" b="1" dirty="0" smtClean="0">
                <a:solidFill>
                  <a:srgbClr val="000000"/>
                </a:solidFill>
                <a:latin typeface="Arial" charset="0"/>
                <a:cs typeface="Arial" charset="0"/>
              </a:rPr>
              <a:t> </a:t>
            </a:r>
            <a:endParaRPr lang="en-US" sz="4000"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5029200"/>
          </a:xfrm>
          <a:solidFill>
            <a:schemeClr val="accent6">
              <a:lumMod val="75000"/>
            </a:schemeClr>
          </a:solidFill>
        </p:spPr>
        <p:txBody>
          <a:bodyPr>
            <a:normAutofit/>
          </a:bodyPr>
          <a:lstStyle/>
          <a:p>
            <a:pPr>
              <a:buFont typeface="Arial" charset="0"/>
              <a:buNone/>
            </a:pPr>
            <a:endParaRPr lang="en-US" sz="900" b="1" dirty="0" smtClean="0">
              <a:latin typeface="+mj-lt"/>
              <a:cs typeface="Arial" charset="0"/>
            </a:endParaRPr>
          </a:p>
          <a:p>
            <a:pPr>
              <a:buFont typeface="Arial" charset="0"/>
              <a:buNone/>
            </a:pPr>
            <a:r>
              <a:rPr lang="en-US" b="1" dirty="0" smtClean="0">
                <a:latin typeface="+mj-lt"/>
                <a:cs typeface="Arial" charset="0"/>
              </a:rPr>
              <a:t>What is </a:t>
            </a:r>
            <a:r>
              <a:rPr lang="en-US" b="1" u="sng" dirty="0" smtClean="0">
                <a:latin typeface="+mj-lt"/>
                <a:cs typeface="Arial" charset="0"/>
              </a:rPr>
              <a:t>OSHA</a:t>
            </a:r>
            <a:r>
              <a:rPr lang="en-US" b="1" dirty="0" smtClean="0">
                <a:latin typeface="+mj-lt"/>
                <a:cs typeface="Arial" charset="0"/>
              </a:rPr>
              <a:t>?</a:t>
            </a:r>
          </a:p>
          <a:p>
            <a:r>
              <a:rPr lang="en-US" sz="2800" dirty="0" smtClean="0">
                <a:latin typeface="+mj-lt"/>
                <a:cs typeface="Arial" charset="0"/>
              </a:rPr>
              <a:t>The Occupational Safety and Health Act of 1970 (OSH Act) was passed to prevent workers from being killed or seriously harmed at work. </a:t>
            </a:r>
          </a:p>
          <a:p>
            <a:pPr>
              <a:buFont typeface="Arial" charset="0"/>
              <a:buNone/>
            </a:pPr>
            <a:r>
              <a:rPr lang="en-US" dirty="0" smtClean="0">
                <a:latin typeface="+mj-lt"/>
                <a:cs typeface="Arial" charset="0"/>
              </a:rPr>
              <a:t>    </a:t>
            </a:r>
            <a:r>
              <a:rPr lang="en-US" sz="2800" dirty="0" smtClean="0">
                <a:latin typeface="+mj-lt"/>
                <a:cs typeface="Arial" charset="0"/>
              </a:rPr>
              <a:t>This law created the Occupational Safety and Health Administration (OSHA). OSHA sets and enforces protective workplace safety and health standards and also provides information, training and assistance to employees and workers. </a:t>
            </a:r>
          </a:p>
          <a:p>
            <a:pPr marL="914400" lvl="1" indent="-457200">
              <a:lnSpc>
                <a:spcPct val="115000"/>
              </a:lnSpc>
              <a:buFont typeface="Arial" charset="0"/>
              <a:buNone/>
            </a:pPr>
            <a:endParaRPr lang="en-US" b="1"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2819400"/>
            <a:ext cx="1676400" cy="2286000"/>
          </a:xfrm>
          <a:prstGeom prst="rect">
            <a:avLst/>
          </a:prstGeom>
          <a:noFill/>
          <a:ln w="9525">
            <a:noFill/>
            <a:miter lim="800000"/>
            <a:headEnd/>
            <a:tailEnd/>
          </a:ln>
          <a:effectLst/>
        </p:spPr>
      </p:pic>
      <p:pic>
        <p:nvPicPr>
          <p:cNvPr id="6" name="Picture 6"/>
          <p:cNvPicPr>
            <a:picLocks noChangeAspect="1" noChangeArrowheads="1"/>
          </p:cNvPicPr>
          <p:nvPr/>
        </p:nvPicPr>
        <p:blipFill>
          <a:blip r:embed="rId3" cstate="print"/>
          <a:srcRect/>
          <a:stretch>
            <a:fillRect/>
          </a:stretch>
        </p:blipFill>
        <p:spPr bwMode="auto">
          <a:xfrm>
            <a:off x="475445" y="1695719"/>
            <a:ext cx="6248400" cy="46482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50</a:t>
            </a:fld>
            <a:endParaRPr lang="en-US" dirty="0"/>
          </a:p>
        </p:txBody>
      </p:sp>
    </p:spTree>
    <p:extLst>
      <p:ext uri="{BB962C8B-B14F-4D97-AF65-F5344CB8AC3E}">
        <p14:creationId xmlns:p14="http://schemas.microsoft.com/office/powerpoint/2010/main" val="1923041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1534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562100"/>
            <a:ext cx="81534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7" name="Picture 2" descr="Floor Mat 2"/>
          <p:cNvPicPr>
            <a:picLocks noChangeAspect="1" noChangeArrowheads="1"/>
          </p:cNvPicPr>
          <p:nvPr/>
        </p:nvPicPr>
        <p:blipFill>
          <a:blip r:embed="rId2" cstate="print"/>
          <a:srcRect/>
          <a:stretch>
            <a:fillRect/>
          </a:stretch>
        </p:blipFill>
        <p:spPr bwMode="auto">
          <a:xfrm>
            <a:off x="508000" y="1676400"/>
            <a:ext cx="6197600" cy="46482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6858000" y="2743200"/>
            <a:ext cx="1676400" cy="23622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51</a:t>
            </a:fld>
            <a:endParaRPr lang="en-US" dirty="0"/>
          </a:p>
        </p:txBody>
      </p:sp>
    </p:spTree>
    <p:extLst>
      <p:ext uri="{BB962C8B-B14F-4D97-AF65-F5344CB8AC3E}">
        <p14:creationId xmlns:p14="http://schemas.microsoft.com/office/powerpoint/2010/main" val="3784174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58000" y="2743200"/>
            <a:ext cx="1676400" cy="2362200"/>
          </a:xfrm>
          <a:prstGeom prst="rect">
            <a:avLst/>
          </a:prstGeom>
          <a:noFill/>
          <a:ln w="9525">
            <a:noFill/>
            <a:miter lim="800000"/>
            <a:headEnd/>
            <a:tailEnd/>
          </a:ln>
          <a:effectLst/>
        </p:spPr>
      </p:pic>
      <p:pic>
        <p:nvPicPr>
          <p:cNvPr id="7" name="Picture 6" descr="P1010916"/>
          <p:cNvPicPr>
            <a:picLocks noChangeAspect="1" noChangeArrowheads="1"/>
          </p:cNvPicPr>
          <p:nvPr/>
        </p:nvPicPr>
        <p:blipFill>
          <a:blip r:embed="rId3" cstate="print"/>
          <a:srcRect/>
          <a:stretch>
            <a:fillRect/>
          </a:stretch>
        </p:blipFill>
        <p:spPr bwMode="auto">
          <a:xfrm>
            <a:off x="523741" y="1752600"/>
            <a:ext cx="6172200" cy="4640544"/>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52</a:t>
            </a:fld>
            <a:endParaRPr lang="en-US" dirty="0"/>
          </a:p>
        </p:txBody>
      </p:sp>
    </p:spTree>
    <p:extLst>
      <p:ext uri="{BB962C8B-B14F-4D97-AF65-F5344CB8AC3E}">
        <p14:creationId xmlns:p14="http://schemas.microsoft.com/office/powerpoint/2010/main" val="5233094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58000" y="2743200"/>
            <a:ext cx="1676400" cy="2362200"/>
          </a:xfrm>
          <a:prstGeom prst="rect">
            <a:avLst/>
          </a:prstGeom>
          <a:noFill/>
          <a:ln w="9525">
            <a:noFill/>
            <a:miter lim="800000"/>
            <a:headEnd/>
            <a:tailEnd/>
          </a:ln>
          <a:effectLst/>
        </p:spPr>
      </p:pic>
      <p:pic>
        <p:nvPicPr>
          <p:cNvPr id="10" name="Picture 9" descr="drain cover not in place.jpg"/>
          <p:cNvPicPr>
            <a:picLocks noChangeAspect="1"/>
          </p:cNvPicPr>
          <p:nvPr/>
        </p:nvPicPr>
        <p:blipFill>
          <a:blip r:embed="rId3" cstate="print"/>
          <a:stretch>
            <a:fillRect/>
          </a:stretch>
        </p:blipFill>
        <p:spPr>
          <a:xfrm>
            <a:off x="533400" y="1752600"/>
            <a:ext cx="6115050" cy="4591050"/>
          </a:xfrm>
          <a:prstGeom prst="rect">
            <a:avLst/>
          </a:prstGeom>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53</a:t>
            </a:fld>
            <a:endParaRPr lang="en-US" dirty="0"/>
          </a:p>
        </p:txBody>
      </p:sp>
    </p:spTree>
    <p:extLst>
      <p:ext uri="{BB962C8B-B14F-4D97-AF65-F5344CB8AC3E}">
        <p14:creationId xmlns:p14="http://schemas.microsoft.com/office/powerpoint/2010/main" val="523309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dirty="0">
                <a:solidFill>
                  <a:srgbClr val="FFFFFF"/>
                </a:solidFill>
                <a:latin typeface="Bernard MT Condensed" pitchFamily="18" charset="0"/>
                <a:cs typeface="Times New Roman" pitchFamily="18" charset="0"/>
              </a:rPr>
              <a:t>WHAT’S WRONG WITH THIS PICTURE?</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rgbClr val="FF000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58000" y="2743200"/>
            <a:ext cx="1676400" cy="2362200"/>
          </a:xfrm>
          <a:prstGeom prst="rect">
            <a:avLst/>
          </a:prstGeom>
          <a:noFill/>
          <a:ln w="9525">
            <a:noFill/>
            <a:miter lim="800000"/>
            <a:headEnd/>
            <a:tailEnd/>
          </a:ln>
          <a:effectLst/>
        </p:spPr>
      </p:pic>
      <p:pic>
        <p:nvPicPr>
          <p:cNvPr id="6" name="Picture 5" descr="step missing.jpg"/>
          <p:cNvPicPr>
            <a:picLocks noChangeAspect="1"/>
          </p:cNvPicPr>
          <p:nvPr/>
        </p:nvPicPr>
        <p:blipFill>
          <a:blip r:embed="rId3" cstate="print"/>
          <a:stretch>
            <a:fillRect/>
          </a:stretch>
        </p:blipFill>
        <p:spPr>
          <a:xfrm>
            <a:off x="533400" y="1752600"/>
            <a:ext cx="6115050" cy="4591050"/>
          </a:xfrm>
          <a:prstGeom prst="rect">
            <a:avLst/>
          </a:prstGeom>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54</a:t>
            </a:fld>
            <a:endParaRPr lang="en-US" dirty="0"/>
          </a:p>
        </p:txBody>
      </p:sp>
    </p:spTree>
    <p:extLst>
      <p:ext uri="{BB962C8B-B14F-4D97-AF65-F5344CB8AC3E}">
        <p14:creationId xmlns:p14="http://schemas.microsoft.com/office/powerpoint/2010/main" val="523309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152400"/>
            <a:ext cx="8229600" cy="1295400"/>
          </a:xfrm>
          <a:solidFill>
            <a:schemeClr val="tx1"/>
          </a:solidFill>
        </p:spPr>
        <p:txBody>
          <a:bodyPr>
            <a:normAutofit/>
          </a:bodyPr>
          <a:lstStyle/>
          <a:p>
            <a:r>
              <a:rPr lang="en-US" sz="3200" b="1" dirty="0">
                <a:solidFill>
                  <a:schemeClr val="bg1"/>
                </a:solidFill>
                <a:latin typeface="Arial" charset="0"/>
                <a:cs typeface="Arial" charset="0"/>
              </a:rPr>
              <a:t>PREVENTING </a:t>
            </a:r>
            <a:br>
              <a:rPr lang="en-US" sz="3200" b="1" dirty="0">
                <a:solidFill>
                  <a:schemeClr val="bg1"/>
                </a:solidFill>
                <a:latin typeface="Arial" charset="0"/>
                <a:cs typeface="Arial" charset="0"/>
              </a:rPr>
            </a:br>
            <a:r>
              <a:rPr lang="en-US" sz="3200" b="1" dirty="0">
                <a:solidFill>
                  <a:schemeClr val="bg1"/>
                </a:solidFill>
                <a:latin typeface="Arial" charset="0"/>
                <a:cs typeface="Arial" charset="0"/>
              </a:rPr>
              <a:t>SLIPS, TRIPS, FALLS</a:t>
            </a:r>
            <a:endParaRPr lang="en-US" sz="3100" b="1" dirty="0" smtClean="0">
              <a:solidFill>
                <a:schemeClr val="bg1"/>
              </a:solidFill>
            </a:endParaRPr>
          </a:p>
        </p:txBody>
      </p:sp>
      <p:sp>
        <p:nvSpPr>
          <p:cNvPr id="3" name="Content Placeholder 2"/>
          <p:cNvSpPr>
            <a:spLocks noGrp="1"/>
          </p:cNvSpPr>
          <p:nvPr>
            <p:ph idx="4294967295"/>
          </p:nvPr>
        </p:nvSpPr>
        <p:spPr>
          <a:xfrm>
            <a:off x="457200" y="1600200"/>
            <a:ext cx="8229600" cy="4953000"/>
          </a:xfrm>
          <a:solidFill>
            <a:schemeClr val="accent6">
              <a:lumMod val="75000"/>
            </a:schemeClr>
          </a:solidFill>
        </p:spPr>
        <p:txBody>
          <a:bodyPr>
            <a:normAutofit/>
          </a:bodyPr>
          <a:lstStyle/>
          <a:p>
            <a:pPr>
              <a:buNone/>
            </a:pPr>
            <a:r>
              <a:rPr lang="en-US" sz="40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a:t>
            </a:r>
            <a:r>
              <a:rPr lang="en-US" sz="40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FALL for Hazards! </a:t>
            </a:r>
            <a:endParaRPr lang="en-US" sz="40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a:buNone/>
            </a:pPr>
            <a:endParaRPr 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w Cen MT"/>
              <a:ea typeface="+mj-ea"/>
              <a:cs typeface="+mj-cs"/>
            </a:endParaRPr>
          </a:p>
          <a:p>
            <a:pPr marL="914400" lvl="1" indent="-457200">
              <a:lnSpc>
                <a:spcPct val="115000"/>
              </a:lnSpc>
              <a:buNone/>
            </a:pPr>
            <a:r>
              <a:rPr lang="en-US" b="1" dirty="0" smtClean="0">
                <a:latin typeface="+mj-lt"/>
                <a:ea typeface="Times New Roman" pitchFamily="18" charset="0"/>
                <a:cs typeface="Arial" charset="0"/>
              </a:rPr>
              <a:t>There is </a:t>
            </a:r>
            <a:r>
              <a:rPr lang="en-US" b="1" dirty="0">
                <a:latin typeface="+mj-lt"/>
                <a:ea typeface="Times New Roman" pitchFamily="18" charset="0"/>
                <a:cs typeface="Arial" charset="0"/>
              </a:rPr>
              <a:t>a way to </a:t>
            </a:r>
            <a:r>
              <a:rPr lang="en-US" b="1" i="1" u="sng" dirty="0" smtClean="0">
                <a:latin typeface="+mj-lt"/>
                <a:ea typeface="Times New Roman" pitchFamily="18" charset="0"/>
                <a:cs typeface="Arial" charset="0"/>
              </a:rPr>
              <a:t>PREVENT</a:t>
            </a:r>
            <a:r>
              <a:rPr lang="en-US" b="1" dirty="0" smtClean="0">
                <a:latin typeface="+mj-lt"/>
                <a:ea typeface="Times New Roman" pitchFamily="18" charset="0"/>
                <a:cs typeface="Arial" charset="0"/>
              </a:rPr>
              <a:t> </a:t>
            </a:r>
            <a:r>
              <a:rPr lang="en-US" b="1" dirty="0">
                <a:latin typeface="+mj-lt"/>
                <a:ea typeface="Times New Roman" pitchFamily="18" charset="0"/>
                <a:cs typeface="Arial" charset="0"/>
              </a:rPr>
              <a:t>every slip, trip, or fall</a:t>
            </a:r>
            <a:r>
              <a:rPr lang="en-US" b="1" dirty="0" smtClean="0">
                <a:latin typeface="+mj-lt"/>
                <a:ea typeface="Times New Roman" pitchFamily="18" charset="0"/>
                <a:cs typeface="Arial" charset="0"/>
              </a:rPr>
              <a:t>.</a:t>
            </a:r>
          </a:p>
          <a:p>
            <a:pPr lvl="1">
              <a:lnSpc>
                <a:spcPct val="115000"/>
              </a:lnSpc>
              <a:buFont typeface="Arial" pitchFamily="34" charset="0"/>
              <a:buChar char="•"/>
            </a:pPr>
            <a:r>
              <a:rPr lang="en-US" dirty="0" smtClean="0">
                <a:latin typeface="+mj-lt"/>
                <a:ea typeface="Times New Roman" pitchFamily="18" charset="0"/>
                <a:cs typeface="Arial" charset="0"/>
              </a:rPr>
              <a:t>Now that you understand causes of Slips</a:t>
            </a:r>
            <a:r>
              <a:rPr lang="en-US" dirty="0">
                <a:latin typeface="+mj-lt"/>
                <a:ea typeface="Times New Roman" pitchFamily="18" charset="0"/>
                <a:cs typeface="Arial" charset="0"/>
              </a:rPr>
              <a:t>, </a:t>
            </a:r>
            <a:r>
              <a:rPr lang="en-US" dirty="0" smtClean="0">
                <a:latin typeface="+mj-lt"/>
                <a:ea typeface="Times New Roman" pitchFamily="18" charset="0"/>
                <a:cs typeface="Arial" charset="0"/>
              </a:rPr>
              <a:t>Trips</a:t>
            </a:r>
            <a:r>
              <a:rPr lang="en-US" dirty="0">
                <a:latin typeface="+mj-lt"/>
                <a:ea typeface="Times New Roman" pitchFamily="18" charset="0"/>
                <a:cs typeface="Arial" charset="0"/>
              </a:rPr>
              <a:t>, and </a:t>
            </a:r>
            <a:r>
              <a:rPr lang="en-US" dirty="0" smtClean="0">
                <a:latin typeface="+mj-lt"/>
                <a:ea typeface="Times New Roman" pitchFamily="18" charset="0"/>
                <a:cs typeface="Arial" charset="0"/>
              </a:rPr>
              <a:t>Falls, </a:t>
            </a:r>
            <a:r>
              <a:rPr lang="en-US" dirty="0">
                <a:latin typeface="+mj-lt"/>
                <a:ea typeface="Times New Roman" pitchFamily="18" charset="0"/>
                <a:cs typeface="Arial" charset="0"/>
              </a:rPr>
              <a:t>you can </a:t>
            </a:r>
            <a:r>
              <a:rPr lang="en-US" dirty="0" smtClean="0">
                <a:latin typeface="+mj-lt"/>
                <a:ea typeface="Times New Roman" pitchFamily="18" charset="0"/>
                <a:cs typeface="Arial" charset="0"/>
              </a:rPr>
              <a:t>learn how </a:t>
            </a:r>
            <a:r>
              <a:rPr lang="en-US" i="1" u="sng" dirty="0" smtClean="0">
                <a:latin typeface="+mj-lt"/>
                <a:ea typeface="Times New Roman" pitchFamily="18" charset="0"/>
                <a:cs typeface="Arial" charset="0"/>
              </a:rPr>
              <a:t>prevent</a:t>
            </a:r>
            <a:r>
              <a:rPr lang="en-US" dirty="0" smtClean="0">
                <a:latin typeface="+mj-lt"/>
                <a:ea typeface="Times New Roman" pitchFamily="18" charset="0"/>
                <a:cs typeface="Arial" charset="0"/>
              </a:rPr>
              <a:t> </a:t>
            </a:r>
            <a:r>
              <a:rPr lang="en-US" dirty="0">
                <a:latin typeface="+mj-lt"/>
                <a:ea typeface="Times New Roman" pitchFamily="18" charset="0"/>
                <a:cs typeface="Arial" charset="0"/>
              </a:rPr>
              <a:t>needless and painful injuries. </a:t>
            </a:r>
            <a:endParaRPr lang="en-US" dirty="0" smtClean="0">
              <a:latin typeface="+mj-lt"/>
              <a:ea typeface="Times New Roman" pitchFamily="18" charset="0"/>
              <a:cs typeface="Arial" charset="0"/>
            </a:endParaRPr>
          </a:p>
          <a:p>
            <a:pPr lvl="1">
              <a:lnSpc>
                <a:spcPct val="115000"/>
              </a:lnSpc>
              <a:buFont typeface="Arial" pitchFamily="34" charset="0"/>
              <a:buChar char="•"/>
            </a:pPr>
            <a:r>
              <a:rPr lang="en-US" dirty="0" smtClean="0">
                <a:latin typeface="+mj-lt"/>
                <a:ea typeface="Times New Roman" pitchFamily="18" charset="0"/>
                <a:cs typeface="Arial" charset="0"/>
              </a:rPr>
              <a:t>Let’s learn how to </a:t>
            </a:r>
            <a:r>
              <a:rPr lang="en-US" i="1" u="sng" dirty="0" smtClean="0">
                <a:latin typeface="+mj-lt"/>
                <a:ea typeface="Times New Roman" pitchFamily="18" charset="0"/>
                <a:cs typeface="Arial" charset="0"/>
              </a:rPr>
              <a:t>prevent</a:t>
            </a:r>
            <a:r>
              <a:rPr lang="en-US" dirty="0" smtClean="0">
                <a:latin typeface="+mj-lt"/>
                <a:ea typeface="Times New Roman" pitchFamily="18" charset="0"/>
                <a:cs typeface="Arial" charset="0"/>
              </a:rPr>
              <a:t> Slips, Trips and Falls</a:t>
            </a:r>
            <a:endParaRPr lang="en-US" dirty="0">
              <a:latin typeface="+mj-lt"/>
              <a:ea typeface="Times New Roman" pitchFamily="18" charset="0"/>
              <a:cs typeface="Arial" charset="0"/>
            </a:endParaRPr>
          </a:p>
          <a:p>
            <a:pPr marL="914400" lvl="1" indent="-457200">
              <a:lnSpc>
                <a:spcPct val="115000"/>
              </a:lnSpc>
              <a:buNone/>
            </a:pPr>
            <a:endParaRPr lang="en-US" dirty="0" smtClean="0">
              <a:latin typeface="+mj-lt"/>
              <a:ea typeface="Times New Roman" pitchFamily="18" charset="0"/>
              <a:cs typeface="Arial" charset="0"/>
            </a:endParaRPr>
          </a:p>
        </p:txBody>
      </p:sp>
      <p:pic>
        <p:nvPicPr>
          <p:cNvPr id="5" name="Picture 33" descr="j0078748[1]"/>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rot="3885070">
            <a:off x="6480196" y="1052206"/>
            <a:ext cx="1251956" cy="2822804"/>
          </a:xfrm>
          <a:prstGeom prst="rect">
            <a:avLst/>
          </a:prstGeom>
          <a:noFill/>
          <a:ln w="9525" algn="ctr">
            <a:noFill/>
            <a:miter lim="800000"/>
            <a:headEnd/>
            <a:tailEnd/>
          </a:ln>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305800" cy="1143000"/>
          </a:xfrm>
          <a:solidFill>
            <a:schemeClr val="tx1"/>
          </a:solidFill>
        </p:spPr>
        <p:txBody>
          <a:bodyPr>
            <a:normAutofit/>
          </a:bodyPr>
          <a:lstStyle/>
          <a:p>
            <a:r>
              <a:rPr lang="en-US" sz="3200" b="1" dirty="0" smtClean="0">
                <a:solidFill>
                  <a:schemeClr val="bg1"/>
                </a:solidFill>
                <a:latin typeface="Arial" charset="0"/>
                <a:cs typeface="Arial" charset="0"/>
              </a:rPr>
              <a:t>3 STEPS FOR PREVENTING</a:t>
            </a:r>
            <a:r>
              <a:rPr lang="en-US" sz="3200" b="1" dirty="0">
                <a:solidFill>
                  <a:schemeClr val="bg1"/>
                </a:solidFill>
                <a:latin typeface="Arial" charset="0"/>
                <a:cs typeface="Arial" charset="0"/>
              </a:rPr>
              <a:t/>
            </a:r>
            <a:br>
              <a:rPr lang="en-US" sz="3200" b="1" dirty="0">
                <a:solidFill>
                  <a:schemeClr val="bg1"/>
                </a:solidFill>
                <a:latin typeface="Arial" charset="0"/>
                <a:cs typeface="Arial" charset="0"/>
              </a:rPr>
            </a:br>
            <a:r>
              <a:rPr lang="en-US" sz="2400" b="1" dirty="0" smtClean="0">
                <a:solidFill>
                  <a:schemeClr val="bg1"/>
                </a:solidFill>
                <a:latin typeface="Arial" charset="0"/>
                <a:cs typeface="Arial" charset="0"/>
              </a:rPr>
              <a:t>SLIPS, TRIPS, FALLS</a:t>
            </a:r>
            <a:endParaRPr lang="en-US" sz="2400"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557460" y="1591329"/>
            <a:ext cx="8272668" cy="4606528"/>
          </a:xfrm>
          <a:solidFill>
            <a:schemeClr val="accent6">
              <a:lumMod val="75000"/>
            </a:schemeClr>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lvl="1">
              <a:lnSpc>
                <a:spcPct val="115000"/>
              </a:lnSpc>
              <a:buFont typeface="Arial" pitchFamily="34" charset="0"/>
              <a:buChar char="•"/>
            </a:pPr>
            <a:endParaRPr lang="en-US" dirty="0" smtClean="0">
              <a:ea typeface="Times New Roman" pitchFamily="18" charset="0"/>
              <a:cs typeface="Arial" charset="0"/>
            </a:endParaRPr>
          </a:p>
        </p:txBody>
      </p:sp>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3308" y="1664321"/>
            <a:ext cx="2079625" cy="139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5655" y="1953321"/>
            <a:ext cx="1143001" cy="112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3089125"/>
            <a:ext cx="2143125" cy="1413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5525" y="3483657"/>
            <a:ext cx="1057275" cy="116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8400" y="4638541"/>
            <a:ext cx="2286000" cy="1381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02746" y="1686860"/>
            <a:ext cx="3733800" cy="1200329"/>
          </a:xfrm>
          <a:prstGeom prst="rect">
            <a:avLst/>
          </a:prstGeom>
          <a:solidFill>
            <a:schemeClr val="bg2"/>
          </a:solidFill>
        </p:spPr>
        <p:txBody>
          <a:bodyPr wrap="square" rtlCol="0">
            <a:spAutoFit/>
          </a:bodyPr>
          <a:lstStyle/>
          <a:p>
            <a:pPr algn="ctr"/>
            <a:r>
              <a:rPr lang="en-US" sz="2400" i="1" dirty="0" smtClean="0">
                <a:latin typeface="Arial Black" pitchFamily="34" charset="0"/>
              </a:rPr>
              <a:t>PREVENT</a:t>
            </a:r>
          </a:p>
          <a:p>
            <a:pPr marL="342900" indent="-342900">
              <a:buFont typeface="Arial" pitchFamily="34" charset="0"/>
              <a:buChar char="•"/>
            </a:pPr>
            <a:r>
              <a:rPr lang="en-US" sz="2400" i="1" u="sng" dirty="0" smtClean="0">
                <a:latin typeface="Arial Black" pitchFamily="34" charset="0"/>
              </a:rPr>
              <a:t>Unsafe Conditions </a:t>
            </a:r>
          </a:p>
          <a:p>
            <a:pPr marL="342900" indent="-342900">
              <a:buFont typeface="Arial" pitchFamily="34" charset="0"/>
              <a:buChar char="•"/>
            </a:pPr>
            <a:r>
              <a:rPr lang="en-US" sz="2400" i="1" u="sng" dirty="0" smtClean="0">
                <a:latin typeface="Arial Black" pitchFamily="34" charset="0"/>
              </a:rPr>
              <a:t>Unsafe Behaviors</a:t>
            </a:r>
            <a:endParaRPr lang="en-US" sz="2400" i="1" u="sng" dirty="0">
              <a:latin typeface="Arial Black" pitchFamily="34" charset="0"/>
            </a:endParaRPr>
          </a:p>
        </p:txBody>
      </p:sp>
      <p:sp>
        <p:nvSpPr>
          <p:cNvPr id="6" name="TextBox 5"/>
          <p:cNvSpPr txBox="1"/>
          <p:nvPr/>
        </p:nvSpPr>
        <p:spPr>
          <a:xfrm>
            <a:off x="557460" y="1990712"/>
            <a:ext cx="847410" cy="923330"/>
          </a:xfrm>
          <a:prstGeom prst="rect">
            <a:avLst/>
          </a:prstGeom>
          <a:noFill/>
        </p:spPr>
        <p:txBody>
          <a:bodyPr vert="horz" wrap="square" rtlCol="0">
            <a:spAutoFit/>
          </a:bodyPr>
          <a:lstStyle/>
          <a:p>
            <a:pPr algn="ctr"/>
            <a:r>
              <a:rPr lang="en-US" b="1" dirty="0" smtClean="0">
                <a:latin typeface="Arial Black" pitchFamily="34" charset="0"/>
              </a:rPr>
              <a:t>STEP  # 1 </a:t>
            </a:r>
          </a:p>
          <a:p>
            <a:endParaRPr lang="en-US" dirty="0"/>
          </a:p>
        </p:txBody>
      </p:sp>
      <p:sp>
        <p:nvSpPr>
          <p:cNvPr id="7" name="TextBox 6"/>
          <p:cNvSpPr txBox="1"/>
          <p:nvPr/>
        </p:nvSpPr>
        <p:spPr>
          <a:xfrm>
            <a:off x="2743200" y="3483657"/>
            <a:ext cx="1085532" cy="646331"/>
          </a:xfrm>
          <a:prstGeom prst="rect">
            <a:avLst/>
          </a:prstGeom>
          <a:noFill/>
        </p:spPr>
        <p:txBody>
          <a:bodyPr wrap="square" rtlCol="0">
            <a:spAutoFit/>
          </a:bodyPr>
          <a:lstStyle/>
          <a:p>
            <a:pPr algn="ctr"/>
            <a:r>
              <a:rPr lang="en-US" b="1" dirty="0">
                <a:latin typeface="Arial Black" pitchFamily="34" charset="0"/>
              </a:rPr>
              <a:t>STEP </a:t>
            </a:r>
            <a:endParaRPr lang="en-US" b="1" dirty="0" smtClean="0">
              <a:latin typeface="Arial Black" pitchFamily="34" charset="0"/>
            </a:endParaRPr>
          </a:p>
          <a:p>
            <a:pPr algn="ctr"/>
            <a:r>
              <a:rPr lang="en-US" b="1" dirty="0" smtClean="0">
                <a:latin typeface="Arial Black" pitchFamily="34" charset="0"/>
              </a:rPr>
              <a:t> </a:t>
            </a:r>
            <a:r>
              <a:rPr lang="en-US" b="1" dirty="0">
                <a:latin typeface="Arial Black" pitchFamily="34" charset="0"/>
              </a:rPr>
              <a:t># </a:t>
            </a:r>
            <a:r>
              <a:rPr lang="en-US" b="1" dirty="0" smtClean="0">
                <a:latin typeface="Arial Black" pitchFamily="34" charset="0"/>
              </a:rPr>
              <a:t>2 </a:t>
            </a:r>
            <a:endParaRPr lang="en-US" b="1" dirty="0">
              <a:latin typeface="Arial Black" pitchFamily="34" charset="0"/>
            </a:endParaRPr>
          </a:p>
        </p:txBody>
      </p:sp>
      <p:sp>
        <p:nvSpPr>
          <p:cNvPr id="8" name="TextBox 7"/>
          <p:cNvSpPr txBox="1"/>
          <p:nvPr/>
        </p:nvSpPr>
        <p:spPr>
          <a:xfrm>
            <a:off x="5002746" y="5078967"/>
            <a:ext cx="1074875" cy="646331"/>
          </a:xfrm>
          <a:prstGeom prst="rect">
            <a:avLst/>
          </a:prstGeom>
          <a:noFill/>
        </p:spPr>
        <p:txBody>
          <a:bodyPr wrap="square" rtlCol="0">
            <a:spAutoFit/>
          </a:bodyPr>
          <a:lstStyle/>
          <a:p>
            <a:pPr algn="ctr"/>
            <a:r>
              <a:rPr lang="en-US" b="1" dirty="0">
                <a:latin typeface="Arial Black" pitchFamily="34" charset="0"/>
              </a:rPr>
              <a:t>STEP  </a:t>
            </a:r>
            <a:endParaRPr lang="en-US" b="1" dirty="0" smtClean="0">
              <a:latin typeface="Arial Black" pitchFamily="34" charset="0"/>
            </a:endParaRPr>
          </a:p>
          <a:p>
            <a:pPr algn="ctr"/>
            <a:r>
              <a:rPr lang="en-US" b="1" dirty="0" smtClean="0">
                <a:latin typeface="Arial Black" pitchFamily="34" charset="0"/>
              </a:rPr>
              <a:t># 3</a:t>
            </a:r>
            <a:endParaRPr lang="en-US" b="1" dirty="0">
              <a:latin typeface="Arial Black" pitchFamily="34" charset="0"/>
            </a:endParaRPr>
          </a:p>
        </p:txBody>
      </p:sp>
      <p:sp>
        <p:nvSpPr>
          <p:cNvPr id="13" name="Slide Number Placeholder 12"/>
          <p:cNvSpPr>
            <a:spLocks noGrp="1"/>
          </p:cNvSpPr>
          <p:nvPr>
            <p:ph type="sldNum" sz="quarter" idx="12"/>
          </p:nvPr>
        </p:nvSpPr>
        <p:spPr/>
        <p:txBody>
          <a:bodyPr/>
          <a:lstStyle/>
          <a:p>
            <a:pPr>
              <a:defRPr/>
            </a:pPr>
            <a:fld id="{B88E5908-A2A3-44D7-9837-5D59EC9204F5}"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457200" y="1524000"/>
            <a:ext cx="8305800" cy="4876800"/>
          </a:xfrm>
          <a:solidFill>
            <a:schemeClr val="accent6">
              <a:lumMod val="75000"/>
            </a:schemeClr>
          </a:solidFill>
        </p:spPr>
        <p:txBody>
          <a:bodyPr>
            <a:normAutofit/>
          </a:bodyPr>
          <a:lstStyle/>
          <a:p>
            <a:pPr>
              <a:buFont typeface="Arial" charset="0"/>
              <a:buNone/>
            </a:pPr>
            <a:endParaRPr lang="en-US" sz="2800" b="1" u="sng" dirty="0" smtClean="0">
              <a:latin typeface="+mj-lt"/>
              <a:ea typeface="Times New Roman" pitchFamily="18" charset="0"/>
              <a:cs typeface="Arial" charset="0"/>
            </a:endParaRPr>
          </a:p>
          <a:p>
            <a:pPr>
              <a:buFont typeface="Arial" charset="0"/>
              <a:buNone/>
            </a:pPr>
            <a:r>
              <a:rPr lang="en-US" sz="2800" b="1" u="sng" dirty="0" smtClean="0">
                <a:latin typeface="+mj-lt"/>
                <a:ea typeface="Times New Roman" pitchFamily="18" charset="0"/>
                <a:cs typeface="Arial" charset="0"/>
              </a:rPr>
              <a:t>Behaviors</a:t>
            </a:r>
            <a:r>
              <a:rPr lang="en-US" sz="2800" b="1" dirty="0" smtClean="0">
                <a:latin typeface="+mj-lt"/>
                <a:ea typeface="Times New Roman" pitchFamily="18" charset="0"/>
                <a:cs typeface="Arial" charset="0"/>
              </a:rPr>
              <a:t> for </a:t>
            </a:r>
            <a:r>
              <a:rPr lang="en-US" sz="2800" b="1" i="1" u="sng" dirty="0" smtClean="0">
                <a:latin typeface="+mj-lt"/>
                <a:ea typeface="Times New Roman" pitchFamily="18" charset="0"/>
                <a:cs typeface="Arial" charset="0"/>
              </a:rPr>
              <a:t>preventing</a:t>
            </a:r>
            <a:r>
              <a:rPr lang="en-US" sz="2800" b="1" dirty="0" smtClean="0">
                <a:latin typeface="+mj-lt"/>
                <a:ea typeface="Times New Roman" pitchFamily="18" charset="0"/>
                <a:cs typeface="Arial" charset="0"/>
              </a:rPr>
              <a:t> Slips, Trips and Falls</a:t>
            </a:r>
          </a:p>
          <a:p>
            <a:pPr>
              <a:buFont typeface="Arial" pitchFamily="34" charset="0"/>
              <a:buChar char="•"/>
            </a:pPr>
            <a:endParaRPr lang="en-US" sz="1000" b="1"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Do not hurry – give yourself </a:t>
            </a:r>
          </a:p>
          <a:p>
            <a:pPr marL="0" indent="0">
              <a:buNone/>
            </a:pPr>
            <a:r>
              <a:rPr lang="en-US" sz="2800" dirty="0" smtClean="0">
                <a:latin typeface="+mj-lt"/>
                <a:ea typeface="Times New Roman" pitchFamily="18" charset="0"/>
                <a:cs typeface="Arial" charset="0"/>
              </a:rPr>
              <a:t>    enough time</a:t>
            </a:r>
          </a:p>
          <a:p>
            <a:pPr>
              <a:buFont typeface="Arial" pitchFamily="34" charset="0"/>
              <a:buChar char="•"/>
            </a:pPr>
            <a:endParaRPr lang="en-US" sz="10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Watch where you are walking</a:t>
            </a:r>
          </a:p>
          <a:p>
            <a:pPr>
              <a:buFont typeface="Arial" pitchFamily="34" charset="0"/>
              <a:buChar char="•"/>
            </a:pPr>
            <a:endParaRPr lang="en-US" sz="10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Walk - </a:t>
            </a:r>
            <a:r>
              <a:rPr lang="en-US" sz="2800" dirty="0">
                <a:latin typeface="+mj-lt"/>
                <a:ea typeface="Times New Roman" pitchFamily="18" charset="0"/>
                <a:cs typeface="Arial" charset="0"/>
              </a:rPr>
              <a:t>do </a:t>
            </a:r>
            <a:r>
              <a:rPr lang="en-US" sz="2800" u="sng" dirty="0">
                <a:latin typeface="+mj-lt"/>
                <a:ea typeface="Times New Roman" pitchFamily="18" charset="0"/>
                <a:cs typeface="Arial" charset="0"/>
              </a:rPr>
              <a:t>not</a:t>
            </a:r>
            <a:r>
              <a:rPr lang="en-US" sz="2800" dirty="0">
                <a:latin typeface="+mj-lt"/>
                <a:ea typeface="Times New Roman" pitchFamily="18" charset="0"/>
                <a:cs typeface="Arial" charset="0"/>
              </a:rPr>
              <a:t> run</a:t>
            </a:r>
          </a:p>
          <a:p>
            <a:pPr>
              <a:buFont typeface="Arial" pitchFamily="34" charset="0"/>
              <a:buChar char="•"/>
            </a:pPr>
            <a:endParaRPr lang="en-US" sz="2800" b="1" dirty="0">
              <a:latin typeface="+mj-lt"/>
              <a:ea typeface="Times New Roman" pitchFamily="18" charset="0"/>
              <a:cs typeface="Arial" charset="0"/>
            </a:endParaRPr>
          </a:p>
          <a:p>
            <a:pPr>
              <a:buFont typeface="Arial" pitchFamily="34" charset="0"/>
              <a:buChar char="•"/>
            </a:pPr>
            <a:endParaRPr lang="en-US" sz="2800" b="1" dirty="0" smtClean="0">
              <a:latin typeface="+mj-lt"/>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64516" name="Picture 4" descr="H:\Mike's Telamon Work\OSHA MODULE 4  SLIPS TRIPS FALLS g\STF Pictures\walk dont run sign  imagesCAGST0E0.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43600" y="4648200"/>
            <a:ext cx="2600324" cy="1667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Mike's Telamon Work\OSHA MODULE 4  SLIPS TRIPS FALLS g\STF Pictures\look out for forklifts imagesCAYPHNSJ.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8400" y="2590800"/>
            <a:ext cx="2043448"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57</a:t>
            </a:fld>
            <a:endParaRPr lang="en-US" dirty="0"/>
          </a:p>
        </p:txBody>
      </p:sp>
    </p:spTree>
    <p:extLst>
      <p:ext uri="{BB962C8B-B14F-4D97-AF65-F5344CB8AC3E}">
        <p14:creationId xmlns:p14="http://schemas.microsoft.com/office/powerpoint/2010/main" val="14699475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92500" lnSpcReduction="10000"/>
          </a:bodyPr>
          <a:lstStyle/>
          <a:p>
            <a:pPr>
              <a:buNone/>
            </a:pPr>
            <a:endParaRPr lang="en-US" sz="3000" b="1" u="sng" dirty="0" smtClean="0">
              <a:latin typeface="+mj-lt"/>
              <a:ea typeface="Times New Roman" pitchFamily="18" charset="0"/>
              <a:cs typeface="Arial" charset="0"/>
            </a:endParaRPr>
          </a:p>
          <a:p>
            <a:pPr>
              <a:buNone/>
            </a:pPr>
            <a:r>
              <a:rPr lang="en-US" sz="3000" b="1" u="sng" dirty="0" smtClean="0">
                <a:latin typeface="+mj-lt"/>
                <a:ea typeface="Times New Roman" pitchFamily="18" charset="0"/>
                <a:cs typeface="Arial" charset="0"/>
              </a:rPr>
              <a:t>Behaviors</a:t>
            </a:r>
            <a:r>
              <a:rPr lang="en-US" sz="3000" b="1" dirty="0" smtClean="0">
                <a:latin typeface="+mj-lt"/>
                <a:ea typeface="Times New Roman" pitchFamily="18" charset="0"/>
                <a:cs typeface="Arial" charset="0"/>
              </a:rPr>
              <a:t> for </a:t>
            </a:r>
            <a:r>
              <a:rPr lang="en-US" sz="3000" b="1" i="1" u="sng" dirty="0" smtClean="0">
                <a:latin typeface="+mj-lt"/>
                <a:ea typeface="Times New Roman" pitchFamily="18" charset="0"/>
                <a:cs typeface="Arial" charset="0"/>
              </a:rPr>
              <a:t>preventing</a:t>
            </a:r>
            <a:r>
              <a:rPr lang="en-US" sz="3000" b="1" dirty="0" smtClean="0">
                <a:latin typeface="+mj-lt"/>
                <a:ea typeface="Times New Roman" pitchFamily="18" charset="0"/>
                <a:cs typeface="Arial" charset="0"/>
              </a:rPr>
              <a:t> </a:t>
            </a:r>
            <a:r>
              <a:rPr lang="en-US" sz="3000" b="1" dirty="0">
                <a:latin typeface="+mj-lt"/>
                <a:ea typeface="Times New Roman" pitchFamily="18" charset="0"/>
                <a:cs typeface="Arial" charset="0"/>
              </a:rPr>
              <a:t>Slips, Trips and Falls</a:t>
            </a:r>
          </a:p>
          <a:p>
            <a:pPr>
              <a:buFont typeface="Arial" pitchFamily="34" charset="0"/>
              <a:buChar char="•"/>
            </a:pPr>
            <a:endParaRPr lang="en-US" sz="1300" b="1"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Stay alert at all times</a:t>
            </a:r>
          </a:p>
          <a:p>
            <a:pPr>
              <a:buFont typeface="Arial" pitchFamily="34" charset="0"/>
              <a:buChar char="•"/>
            </a:pPr>
            <a:endParaRPr lang="en-US" sz="11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Extra care when carrying objects</a:t>
            </a:r>
          </a:p>
          <a:p>
            <a:pPr>
              <a:buFont typeface="Arial" pitchFamily="34" charset="0"/>
              <a:buChar char="•"/>
            </a:pPr>
            <a:endParaRPr lang="en-US" sz="11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Keep safety glasses clean</a:t>
            </a:r>
          </a:p>
          <a:p>
            <a:pPr>
              <a:buFont typeface="Arial" pitchFamily="34" charset="0"/>
              <a:buChar char="•"/>
            </a:pPr>
            <a:endParaRPr lang="en-US" sz="10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Always follow all company safety</a:t>
            </a:r>
          </a:p>
          <a:p>
            <a:pPr>
              <a:buNone/>
            </a:pPr>
            <a:r>
              <a:rPr lang="en-US" sz="2800" dirty="0" smtClean="0">
                <a:latin typeface="+mj-lt"/>
                <a:ea typeface="Times New Roman" pitchFamily="18" charset="0"/>
                <a:cs typeface="Arial" charset="0"/>
              </a:rPr>
              <a:t> rules, policies and procedures</a:t>
            </a:r>
          </a:p>
          <a:p>
            <a:pPr>
              <a:buFont typeface="Arial" pitchFamily="34" charset="0"/>
              <a:buChar char="•"/>
            </a:pPr>
            <a:endParaRPr lang="en-US" sz="2800" dirty="0" smtClean="0">
              <a:latin typeface="+mj-lt"/>
              <a:ea typeface="Times New Roman" pitchFamily="18" charset="0"/>
              <a:cs typeface="Arial" charset="0"/>
            </a:endParaRPr>
          </a:p>
          <a:p>
            <a:pPr>
              <a:buFont typeface="Wingdings" pitchFamily="2" charset="2"/>
              <a:buChar char="ü"/>
            </a:pPr>
            <a:r>
              <a:rPr lang="en-US" sz="2400" b="1" i="1" u="sng" dirty="0" smtClean="0">
                <a:solidFill>
                  <a:srgbClr val="000000"/>
                </a:solidFill>
                <a:latin typeface="+mj-lt"/>
              </a:rPr>
              <a:t>A Safety Rule Breaker is an Accident Maker!</a:t>
            </a:r>
          </a:p>
          <a:p>
            <a:pPr>
              <a:buFont typeface="Arial" pitchFamily="34" charset="0"/>
              <a:buChar char="•"/>
            </a:pPr>
            <a:endParaRPr lang="en-US" sz="2800" b="1" dirty="0" smtClean="0">
              <a:latin typeface="+mj-lt"/>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9" name="Picture 3" descr="H:\Mike's Telamon Work\OSHA MODULE 4  SLIPS TRIPS FALLS g\STF Pictures\caution trip hazard sign imagesCAXA9T2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572000"/>
            <a:ext cx="214312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Mike's Telamon Work\OSHA MODULE 4  SLIPS TRIPS FALLS g\STF Pictures\wet floor sign imagesCAENSN7B.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24600" y="2590800"/>
            <a:ext cx="2209800" cy="18288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58</a:t>
            </a:fld>
            <a:endParaRPr lang="en-US" dirty="0"/>
          </a:p>
        </p:txBody>
      </p:sp>
    </p:spTree>
    <p:extLst>
      <p:ext uri="{BB962C8B-B14F-4D97-AF65-F5344CB8AC3E}">
        <p14:creationId xmlns:p14="http://schemas.microsoft.com/office/powerpoint/2010/main" val="846166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None/>
            </a:pPr>
            <a:endParaRPr lang="en-US" sz="2800" b="1" u="sng" dirty="0" smtClean="0">
              <a:latin typeface="+mj-lt"/>
              <a:ea typeface="Times New Roman" pitchFamily="18" charset="0"/>
              <a:cs typeface="Arial" charset="0"/>
            </a:endParaRPr>
          </a:p>
          <a:p>
            <a:pPr>
              <a:buNone/>
            </a:pPr>
            <a:r>
              <a:rPr lang="en-US" sz="2800" b="1" u="sng" dirty="0" smtClean="0">
                <a:latin typeface="+mj-lt"/>
                <a:ea typeface="Times New Roman" pitchFamily="18" charset="0"/>
                <a:cs typeface="Arial" charset="0"/>
              </a:rPr>
              <a:t>Behaviors</a:t>
            </a:r>
            <a:r>
              <a:rPr lang="en-US" sz="2800" b="1" dirty="0" smtClean="0">
                <a:latin typeface="+mj-lt"/>
                <a:ea typeface="Times New Roman" pitchFamily="18" charset="0"/>
                <a:cs typeface="Arial" charset="0"/>
              </a:rPr>
              <a:t> for </a:t>
            </a:r>
            <a:r>
              <a:rPr lang="en-US" sz="2800" b="1" i="1" u="sng" dirty="0" smtClean="0">
                <a:latin typeface="+mj-lt"/>
                <a:ea typeface="Times New Roman" pitchFamily="18" charset="0"/>
                <a:cs typeface="Arial" charset="0"/>
              </a:rPr>
              <a:t>preventing</a:t>
            </a:r>
            <a:r>
              <a:rPr lang="en-US" sz="2800" b="1" dirty="0" smtClean="0">
                <a:latin typeface="+mj-lt"/>
                <a:ea typeface="Times New Roman" pitchFamily="18" charset="0"/>
                <a:cs typeface="Arial" charset="0"/>
              </a:rPr>
              <a:t> </a:t>
            </a:r>
            <a:r>
              <a:rPr lang="en-US" sz="2800" b="1" dirty="0">
                <a:latin typeface="+mj-lt"/>
                <a:ea typeface="Times New Roman" pitchFamily="18" charset="0"/>
                <a:cs typeface="Arial" charset="0"/>
              </a:rPr>
              <a:t>Slips, Trips and Falls</a:t>
            </a:r>
          </a:p>
          <a:p>
            <a:pPr>
              <a:buFont typeface="Arial" pitchFamily="34" charset="0"/>
              <a:buChar char="•"/>
            </a:pPr>
            <a:endParaRPr lang="en-US" sz="1000" dirty="0" smtClean="0">
              <a:latin typeface="+mj-lt"/>
              <a:ea typeface="Times New Roman" pitchFamily="18" charset="0"/>
              <a:cs typeface="Arial" charset="0"/>
            </a:endParaRPr>
          </a:p>
          <a:p>
            <a:pPr>
              <a:buFont typeface="Arial" pitchFamily="34" charset="0"/>
              <a:buChar char="•"/>
            </a:pPr>
            <a:r>
              <a:rPr lang="en-US" sz="2800" dirty="0" smtClean="0">
                <a:latin typeface="+mj-lt"/>
                <a:ea typeface="Times New Roman" pitchFamily="18" charset="0"/>
                <a:cs typeface="Arial" charset="0"/>
              </a:rPr>
              <a:t>Be aware of work stand heights,</a:t>
            </a:r>
          </a:p>
          <a:p>
            <a:pPr marL="0" indent="0">
              <a:buNone/>
            </a:pPr>
            <a:r>
              <a:rPr lang="en-US" sz="2800" dirty="0" smtClean="0">
                <a:latin typeface="+mj-lt"/>
                <a:ea typeface="Times New Roman" pitchFamily="18" charset="0"/>
                <a:cs typeface="Arial" charset="0"/>
              </a:rPr>
              <a:t>    positions and levels </a:t>
            </a:r>
          </a:p>
          <a:p>
            <a:pPr>
              <a:buFont typeface="Arial" pitchFamily="34" charset="0"/>
              <a:buChar char="•"/>
            </a:pPr>
            <a:r>
              <a:rPr lang="en-US" sz="2800" dirty="0" smtClean="0">
                <a:latin typeface="+mj-lt"/>
                <a:ea typeface="Times New Roman" pitchFamily="18" charset="0"/>
                <a:cs typeface="Arial" charset="0"/>
              </a:rPr>
              <a:t>Pay </a:t>
            </a:r>
            <a:r>
              <a:rPr lang="en-US" sz="2800" dirty="0">
                <a:latin typeface="+mj-lt"/>
                <a:ea typeface="Times New Roman" pitchFamily="18" charset="0"/>
                <a:cs typeface="Arial" charset="0"/>
              </a:rPr>
              <a:t>attention to work </a:t>
            </a:r>
            <a:r>
              <a:rPr lang="en-US" sz="2800" dirty="0" smtClean="0">
                <a:latin typeface="+mj-lt"/>
                <a:ea typeface="Times New Roman" pitchFamily="18" charset="0"/>
                <a:cs typeface="Arial" charset="0"/>
              </a:rPr>
              <a:t>environmental</a:t>
            </a:r>
          </a:p>
          <a:p>
            <a:pPr marL="0" indent="0">
              <a:buNone/>
            </a:pPr>
            <a:r>
              <a:rPr lang="en-US" sz="2800" dirty="0" smtClean="0">
                <a:latin typeface="+mj-lt"/>
                <a:ea typeface="Times New Roman" pitchFamily="18" charset="0"/>
                <a:cs typeface="Arial" charset="0"/>
              </a:rPr>
              <a:t>    conditions</a:t>
            </a: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6" name="Picture 2" descr="H:\Mike's Telamon Work\OSHA MODULE 4  SLIPS TRIPS FALLS g\STF Pictures\adjustableplatfor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47172" y="2590800"/>
            <a:ext cx="2450592"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H:\Mike's Telamon Work\OSHA MODULE 4  SLIPS TRIPS FALLS g\STF Pictures\caution trip hazard sign imagesCAXA9T2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71800" y="4419600"/>
            <a:ext cx="2801145" cy="200687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pPr>
              <a:defRPr/>
            </a:pPr>
            <a:fld id="{B88E5908-A2A3-44D7-9837-5D59EC9204F5}" type="slidenum">
              <a:rPr lang="en-US" smtClean="0"/>
              <a:pPr>
                <a:defRPr/>
              </a:pPr>
              <a:t>59</a:t>
            </a:fld>
            <a:endParaRPr lang="en-US" dirty="0"/>
          </a:p>
        </p:txBody>
      </p:sp>
    </p:spTree>
    <p:extLst>
      <p:ext uri="{BB962C8B-B14F-4D97-AF65-F5344CB8AC3E}">
        <p14:creationId xmlns:p14="http://schemas.microsoft.com/office/powerpoint/2010/main" val="379098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3200" b="1" dirty="0" smtClean="0">
                <a:solidFill>
                  <a:schemeClr val="bg1"/>
                </a:solidFill>
                <a:latin typeface="Arial" charset="0"/>
                <a:cs typeface="Arial" charset="0"/>
              </a:rPr>
              <a:t>OSHA </a:t>
            </a:r>
            <a:br>
              <a:rPr lang="en-US" sz="3200" b="1" dirty="0" smtClean="0">
                <a:solidFill>
                  <a:schemeClr val="bg1"/>
                </a:solidFill>
                <a:latin typeface="Arial" charset="0"/>
                <a:cs typeface="Arial" charset="0"/>
              </a:rPr>
            </a:br>
            <a:r>
              <a:rPr lang="en-US" sz="3200" b="1" dirty="0" smtClean="0">
                <a:solidFill>
                  <a:schemeClr val="bg1"/>
                </a:solidFill>
                <a:latin typeface="Arial" charset="0"/>
                <a:cs typeface="Arial" charset="0"/>
              </a:rPr>
              <a:t>SUSAN HARWOOD SAFETY TRAINING</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Arial" charset="0"/>
              <a:buNone/>
            </a:pPr>
            <a:endParaRPr lang="en-US" sz="1200" b="1" dirty="0" smtClean="0">
              <a:latin typeface="+mj-lt"/>
            </a:endParaRPr>
          </a:p>
          <a:p>
            <a:pPr>
              <a:buFont typeface="Arial" charset="0"/>
              <a:buNone/>
            </a:pPr>
            <a:r>
              <a:rPr lang="en-US" sz="2800" b="1" dirty="0" smtClean="0">
                <a:latin typeface="+mj-lt"/>
              </a:rPr>
              <a:t>What is the </a:t>
            </a:r>
            <a:r>
              <a:rPr lang="en-US" sz="2800" b="1" u="sng" dirty="0" smtClean="0">
                <a:latin typeface="+mj-lt"/>
              </a:rPr>
              <a:t>Susan Harwood Safety Training Program</a:t>
            </a:r>
            <a:r>
              <a:rPr lang="en-US" sz="2800" b="1" dirty="0" smtClean="0">
                <a:latin typeface="+mj-lt"/>
              </a:rPr>
              <a:t>?</a:t>
            </a:r>
            <a:br>
              <a:rPr lang="en-US" sz="2800" b="1" dirty="0" smtClean="0">
                <a:latin typeface="+mj-lt"/>
              </a:rPr>
            </a:br>
            <a:endParaRPr lang="en-US" sz="2800" b="1" dirty="0" smtClean="0">
              <a:latin typeface="+mj-lt"/>
            </a:endParaRPr>
          </a:p>
          <a:p>
            <a:pPr>
              <a:buFont typeface="Arial" pitchFamily="34" charset="0"/>
              <a:buChar char="•"/>
            </a:pPr>
            <a:r>
              <a:rPr lang="en-US" sz="2800" dirty="0" smtClean="0">
                <a:latin typeface="+mj-lt"/>
              </a:rPr>
              <a:t>OSHA established its Safety Training Grant Program in 1978 entitled New Directions.</a:t>
            </a:r>
            <a:br>
              <a:rPr lang="en-US" sz="2800" dirty="0" smtClean="0">
                <a:latin typeface="+mj-lt"/>
              </a:rPr>
            </a:br>
            <a:r>
              <a:rPr lang="en-US" sz="2800" dirty="0" smtClean="0">
                <a:latin typeface="+mj-lt"/>
              </a:rPr>
              <a:t>In 1997, the program was re-named in honor of the late Susan Harwood, a 17 year OSHA veteran and director who died in 1996.</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609600" y="1524000"/>
            <a:ext cx="8305800" cy="4876800"/>
          </a:xfrm>
          <a:solidFill>
            <a:schemeClr val="accent6">
              <a:lumMod val="75000"/>
            </a:schemeClr>
          </a:solidFill>
        </p:spPr>
        <p:txBody>
          <a:bodyPr>
            <a:normAutofit/>
          </a:bodyPr>
          <a:lstStyle/>
          <a:p>
            <a:pPr marL="0" indent="0">
              <a:buNone/>
            </a:pPr>
            <a:endParaRPr lang="en-US" sz="1000" b="1" u="sng" dirty="0" smtClean="0">
              <a:latin typeface="+mj-lt"/>
              <a:ea typeface="Times New Roman" pitchFamily="18" charset="0"/>
              <a:cs typeface="Arial" charset="0"/>
            </a:endParaRPr>
          </a:p>
          <a:p>
            <a:pPr marL="0" indent="0">
              <a:buNone/>
            </a:pPr>
            <a:r>
              <a:rPr lang="en-US" sz="2800" b="1" u="sng" dirty="0" smtClean="0">
                <a:latin typeface="+mj-lt"/>
                <a:ea typeface="Times New Roman" pitchFamily="18" charset="0"/>
                <a:cs typeface="Arial" charset="0"/>
              </a:rPr>
              <a:t>Behaviors</a:t>
            </a:r>
            <a:r>
              <a:rPr lang="en-US" sz="2800" b="1" dirty="0" smtClean="0">
                <a:latin typeface="+mj-lt"/>
                <a:ea typeface="Times New Roman" pitchFamily="18" charset="0"/>
                <a:cs typeface="Arial" charset="0"/>
              </a:rPr>
              <a:t> for </a:t>
            </a:r>
            <a:r>
              <a:rPr lang="en-US" sz="2800" b="1" i="1" u="sng" dirty="0" smtClean="0">
                <a:latin typeface="+mj-lt"/>
                <a:ea typeface="Times New Roman" pitchFamily="18" charset="0"/>
                <a:cs typeface="Arial" charset="0"/>
              </a:rPr>
              <a:t>preventing </a:t>
            </a:r>
            <a:r>
              <a:rPr lang="en-US" sz="2800" b="1" dirty="0" smtClean="0">
                <a:latin typeface="+mj-lt"/>
                <a:ea typeface="Times New Roman" pitchFamily="18" charset="0"/>
                <a:cs typeface="Arial" charset="0"/>
              </a:rPr>
              <a:t>Slips</a:t>
            </a:r>
            <a:r>
              <a:rPr lang="en-US" sz="2800" b="1" dirty="0">
                <a:latin typeface="+mj-lt"/>
                <a:ea typeface="Times New Roman" pitchFamily="18" charset="0"/>
                <a:cs typeface="Arial" charset="0"/>
              </a:rPr>
              <a:t>, Trips and Falls</a:t>
            </a:r>
          </a:p>
          <a:p>
            <a:pPr marL="0" lvl="0" indent="0">
              <a:buNone/>
            </a:pPr>
            <a:endParaRPr lang="en-US" sz="1000" kern="0" dirty="0" smtClean="0">
              <a:solidFill>
                <a:srgbClr val="000000"/>
              </a:solidFill>
              <a:latin typeface="+mj-lt"/>
            </a:endParaRPr>
          </a:p>
          <a:p>
            <a:pPr lvl="0">
              <a:buFont typeface="Arial" pitchFamily="34" charset="0"/>
              <a:buChar char="•"/>
            </a:pPr>
            <a:r>
              <a:rPr lang="en-US" sz="2800" kern="0" dirty="0" smtClean="0">
                <a:solidFill>
                  <a:srgbClr val="000000"/>
                </a:solidFill>
                <a:latin typeface="+mj-lt"/>
              </a:rPr>
              <a:t>Use handrails when using stairs when going </a:t>
            </a:r>
            <a:r>
              <a:rPr lang="en-US" sz="2800" u="sng" kern="0" dirty="0" smtClean="0">
                <a:solidFill>
                  <a:srgbClr val="000000"/>
                </a:solidFill>
                <a:latin typeface="+mj-lt"/>
              </a:rPr>
              <a:t>up</a:t>
            </a:r>
            <a:r>
              <a:rPr lang="en-US" sz="2800" kern="0" dirty="0" smtClean="0">
                <a:solidFill>
                  <a:srgbClr val="000000"/>
                </a:solidFill>
                <a:latin typeface="+mj-lt"/>
              </a:rPr>
              <a:t> and </a:t>
            </a:r>
            <a:r>
              <a:rPr lang="en-US" sz="2800" u="sng" kern="0" dirty="0" smtClean="0">
                <a:solidFill>
                  <a:srgbClr val="000000"/>
                </a:solidFill>
                <a:latin typeface="+mj-lt"/>
              </a:rPr>
              <a:t>down</a:t>
            </a:r>
            <a:r>
              <a:rPr lang="en-US" sz="2800" kern="0" dirty="0" smtClean="0">
                <a:solidFill>
                  <a:srgbClr val="000000"/>
                </a:solidFill>
                <a:latin typeface="+mj-lt"/>
              </a:rPr>
              <a:t> </a:t>
            </a:r>
          </a:p>
          <a:p>
            <a:pPr lvl="0">
              <a:buFont typeface="Arial" pitchFamily="34" charset="0"/>
              <a:buChar char="•"/>
            </a:pPr>
            <a:r>
              <a:rPr lang="en-US" sz="2800" kern="0" dirty="0" smtClean="0">
                <a:solidFill>
                  <a:srgbClr val="000000"/>
                </a:solidFill>
                <a:latin typeface="+mj-lt"/>
              </a:rPr>
              <a:t>Do not rush and skip steps</a:t>
            </a:r>
          </a:p>
          <a:p>
            <a:pPr lvl="0">
              <a:buFont typeface="Arial" pitchFamily="34" charset="0"/>
              <a:buChar char="•"/>
            </a:pPr>
            <a:endParaRPr lang="en-US" sz="2800" kern="0" dirty="0">
              <a:solidFill>
                <a:srgbClr val="000000"/>
              </a:solidFill>
              <a:latin typeface="Arial"/>
            </a:endParaRPr>
          </a:p>
          <a:p>
            <a:pPr>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5" name="Picture 4" descr="H:\Mike's Telamon Work\OSHA MODULE 4  SLIPS TRIPS FALLS g\STF Pictures\fall on steps imagesCAMIS0UK.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57400" y="4191000"/>
            <a:ext cx="2514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VC-001S"/>
          <p:cNvPicPr>
            <a:picLocks noChangeAspect="1" noChangeArrowheads="1"/>
          </p:cNvPicPr>
          <p:nvPr/>
        </p:nvPicPr>
        <p:blipFill>
          <a:blip r:embed="rId3" cstate="email">
            <a:lum bright="24000"/>
            <a:extLst>
              <a:ext uri="{28A0092B-C50C-407E-A947-70E740481C1C}">
                <a14:useLocalDpi xmlns:a14="http://schemas.microsoft.com/office/drawing/2010/main"/>
              </a:ext>
            </a:extLst>
          </a:blip>
          <a:srcRect/>
          <a:stretch>
            <a:fillRect/>
          </a:stretch>
        </p:blipFill>
        <p:spPr bwMode="auto">
          <a:xfrm>
            <a:off x="6019800" y="3048000"/>
            <a:ext cx="2752254" cy="319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60</a:t>
            </a:fld>
            <a:endParaRPr lang="en-US" dirty="0"/>
          </a:p>
        </p:txBody>
      </p:sp>
    </p:spTree>
    <p:extLst>
      <p:ext uri="{BB962C8B-B14F-4D97-AF65-F5344CB8AC3E}">
        <p14:creationId xmlns:p14="http://schemas.microsoft.com/office/powerpoint/2010/main" val="17908054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533400" y="1600200"/>
            <a:ext cx="8305800" cy="4876800"/>
          </a:xfrm>
          <a:solidFill>
            <a:schemeClr val="accent6">
              <a:lumMod val="75000"/>
            </a:schemeClr>
          </a:solidFill>
        </p:spPr>
        <p:txBody>
          <a:bodyPr>
            <a:normAutofit/>
          </a:bodyPr>
          <a:lstStyle/>
          <a:p>
            <a:pPr marL="0" indent="0">
              <a:buNone/>
            </a:pPr>
            <a:endParaRPr lang="en-US" sz="1000" b="1" u="sng" dirty="0" smtClean="0">
              <a:latin typeface="+mj-lt"/>
              <a:ea typeface="Times New Roman" pitchFamily="18" charset="0"/>
              <a:cs typeface="Arial" charset="0"/>
            </a:endParaRPr>
          </a:p>
          <a:p>
            <a:pPr marL="0" indent="0">
              <a:buNone/>
            </a:pPr>
            <a:r>
              <a:rPr lang="en-US" sz="2800" b="1" u="sng" dirty="0" smtClean="0">
                <a:latin typeface="+mj-lt"/>
                <a:ea typeface="Times New Roman" pitchFamily="18" charset="0"/>
                <a:cs typeface="Arial" charset="0"/>
              </a:rPr>
              <a:t>Behaviors</a:t>
            </a:r>
            <a:r>
              <a:rPr lang="en-US" sz="2800" b="1" dirty="0" smtClean="0">
                <a:latin typeface="+mj-lt"/>
                <a:ea typeface="Times New Roman" pitchFamily="18" charset="0"/>
                <a:cs typeface="Arial" charset="0"/>
              </a:rPr>
              <a:t> for </a:t>
            </a:r>
            <a:r>
              <a:rPr lang="en-US" sz="2800" b="1" i="1" u="sng" dirty="0" smtClean="0">
                <a:latin typeface="+mj-lt"/>
                <a:ea typeface="Times New Roman" pitchFamily="18" charset="0"/>
                <a:cs typeface="Arial" charset="0"/>
              </a:rPr>
              <a:t>preventing</a:t>
            </a:r>
            <a:r>
              <a:rPr lang="en-US" sz="2800" b="1" i="1" dirty="0" smtClean="0">
                <a:latin typeface="+mj-lt"/>
                <a:ea typeface="Times New Roman" pitchFamily="18" charset="0"/>
                <a:cs typeface="Arial" charset="0"/>
              </a:rPr>
              <a:t> </a:t>
            </a:r>
            <a:r>
              <a:rPr lang="en-US" sz="2800" b="1" dirty="0" smtClean="0">
                <a:latin typeface="+mj-lt"/>
                <a:ea typeface="Times New Roman" pitchFamily="18" charset="0"/>
                <a:cs typeface="Arial" charset="0"/>
              </a:rPr>
              <a:t>Slips</a:t>
            </a:r>
            <a:r>
              <a:rPr lang="en-US" sz="2800" b="1" dirty="0">
                <a:latin typeface="+mj-lt"/>
                <a:ea typeface="Times New Roman" pitchFamily="18" charset="0"/>
                <a:cs typeface="Arial" charset="0"/>
              </a:rPr>
              <a:t>, Trips and Falls</a:t>
            </a:r>
          </a:p>
          <a:p>
            <a:pPr marL="0" lvl="0" indent="0">
              <a:buNone/>
            </a:pPr>
            <a:endParaRPr lang="en-US" sz="1000" kern="0" dirty="0" smtClean="0">
              <a:solidFill>
                <a:srgbClr val="000000"/>
              </a:solidFill>
              <a:latin typeface="+mj-lt"/>
            </a:endParaRPr>
          </a:p>
          <a:p>
            <a:pPr lvl="1">
              <a:buFont typeface="Arial" pitchFamily="34" charset="0"/>
              <a:buChar char="•"/>
            </a:pPr>
            <a:r>
              <a:rPr lang="en-US" dirty="0" smtClean="0">
                <a:latin typeface="+mj-lt"/>
                <a:ea typeface="Times New Roman" pitchFamily="18" charset="0"/>
                <a:cs typeface="Arial" charset="0"/>
              </a:rPr>
              <a:t>Walk carefully when walking </a:t>
            </a:r>
          </a:p>
          <a:p>
            <a:pPr marL="400050" lvl="1" indent="0">
              <a:buNone/>
            </a:pPr>
            <a:r>
              <a:rPr lang="en-US" dirty="0">
                <a:latin typeface="+mj-lt"/>
                <a:ea typeface="Times New Roman" pitchFamily="18" charset="0"/>
                <a:cs typeface="Arial" charset="0"/>
              </a:rPr>
              <a:t> </a:t>
            </a:r>
            <a:r>
              <a:rPr lang="en-US" dirty="0" smtClean="0">
                <a:latin typeface="+mj-lt"/>
                <a:ea typeface="Times New Roman" pitchFamily="18" charset="0"/>
                <a:cs typeface="Arial" charset="0"/>
              </a:rPr>
              <a:t>   from one surface to another</a:t>
            </a:r>
          </a:p>
          <a:p>
            <a:pPr marL="400050" lvl="1" indent="0">
              <a:buNone/>
            </a:pPr>
            <a:r>
              <a:rPr lang="en-US" dirty="0" smtClean="0">
                <a:latin typeface="+mj-lt"/>
                <a:ea typeface="Times New Roman" pitchFamily="18" charset="0"/>
                <a:cs typeface="Arial" charset="0"/>
              </a:rPr>
              <a:t>   and adjust your pace </a:t>
            </a:r>
          </a:p>
          <a:p>
            <a:pPr lvl="1">
              <a:buFont typeface="Arial" pitchFamily="34" charset="0"/>
              <a:buChar char="•"/>
            </a:pPr>
            <a:r>
              <a:rPr lang="en-US" dirty="0" smtClean="0">
                <a:latin typeface="+mj-lt"/>
                <a:ea typeface="Times New Roman" pitchFamily="18" charset="0"/>
                <a:cs typeface="Arial" charset="0"/>
              </a:rPr>
              <a:t>Walk slow and take small steps </a:t>
            </a:r>
          </a:p>
          <a:p>
            <a:pPr marL="914400" lvl="1" indent="-457200">
              <a:buFont typeface="Arial" charset="0"/>
              <a:buNone/>
            </a:pPr>
            <a:r>
              <a:rPr lang="en-US" dirty="0" smtClean="0">
                <a:latin typeface="+mj-lt"/>
                <a:ea typeface="Times New Roman" pitchFamily="18" charset="0"/>
                <a:cs typeface="Arial" charset="0"/>
              </a:rPr>
              <a:t>   if surface is uneven, at an angle</a:t>
            </a:r>
          </a:p>
          <a:p>
            <a:pPr marL="914400" lvl="1" indent="-457200">
              <a:buFont typeface="Arial" charset="0"/>
              <a:buNone/>
            </a:pPr>
            <a:r>
              <a:rPr lang="en-US" dirty="0" smtClean="0">
                <a:latin typeface="+mj-lt"/>
                <a:ea typeface="Times New Roman" pitchFamily="18" charset="0"/>
                <a:cs typeface="Arial" charset="0"/>
              </a:rPr>
              <a:t>   or slippery </a:t>
            </a:r>
          </a:p>
        </p:txBody>
      </p:sp>
      <p:pic>
        <p:nvPicPr>
          <p:cNvPr id="10" name="Picture 3" descr="H:\Mike's Telamon Work\OSHA MODULE 4  SLIPS TRIPS FALLS g\STF Pictures\caution wet floor sign imagesCA9RVXV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276600" y="5181600"/>
            <a:ext cx="2133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H:\Mike's Telamon Work\OSHA MODULE 4  SLIPS TRIPS FALLS g\STF Pictures\palletjac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2362200"/>
            <a:ext cx="267493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Mike's Telamon Work\OSHA MODULE 4  SLIPS TRIPS FALLS g\STF Pictures\door entry mats imagesCABFU7TZ.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19800" y="4495800"/>
            <a:ext cx="2674936"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61</a:t>
            </a:fld>
            <a:endParaRPr lang="en-US" dirty="0"/>
          </a:p>
        </p:txBody>
      </p:sp>
    </p:spTree>
    <p:extLst>
      <p:ext uri="{BB962C8B-B14F-4D97-AF65-F5344CB8AC3E}">
        <p14:creationId xmlns:p14="http://schemas.microsoft.com/office/powerpoint/2010/main" val="1203989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85000" lnSpcReduction="10000"/>
          </a:bodyPr>
          <a:lstStyle/>
          <a:p>
            <a:pPr marL="0" indent="0" eaLnBrk="1" hangingPunct="1">
              <a:lnSpc>
                <a:spcPct val="90000"/>
              </a:lnSpc>
              <a:spcAft>
                <a:spcPct val="50000"/>
              </a:spcAft>
              <a:buNone/>
            </a:pPr>
            <a:r>
              <a:rPr lang="en-US" sz="2800" b="1" dirty="0">
                <a:latin typeface="+mj-lt"/>
              </a:rPr>
              <a:t>Wearing </a:t>
            </a:r>
            <a:r>
              <a:rPr lang="en-US" sz="2800" b="1" u="sng" dirty="0">
                <a:latin typeface="+mj-lt"/>
              </a:rPr>
              <a:t>proper </a:t>
            </a:r>
            <a:r>
              <a:rPr lang="en-US" sz="2800" b="1" u="sng" dirty="0" smtClean="0">
                <a:latin typeface="+mj-lt"/>
              </a:rPr>
              <a:t>foot wear </a:t>
            </a:r>
            <a:r>
              <a:rPr lang="en-US" sz="2800" b="1" dirty="0" smtClean="0">
                <a:latin typeface="+mj-lt"/>
              </a:rPr>
              <a:t>can </a:t>
            </a:r>
            <a:r>
              <a:rPr lang="en-US" sz="2800" b="1" dirty="0">
                <a:latin typeface="+mj-lt"/>
              </a:rPr>
              <a:t>help </a:t>
            </a:r>
            <a:r>
              <a:rPr lang="en-US" sz="2800" b="1" i="1" u="sng" dirty="0">
                <a:latin typeface="+mj-lt"/>
              </a:rPr>
              <a:t>prevent </a:t>
            </a:r>
            <a:r>
              <a:rPr lang="en-US" sz="2800" b="1" dirty="0" smtClean="0">
                <a:latin typeface="+mj-lt"/>
              </a:rPr>
              <a:t>   Slips, Trips, </a:t>
            </a:r>
            <a:r>
              <a:rPr lang="en-US" sz="2800" b="1" dirty="0">
                <a:latin typeface="+mj-lt"/>
              </a:rPr>
              <a:t>and </a:t>
            </a:r>
            <a:r>
              <a:rPr lang="en-US" sz="2800" b="1" dirty="0" smtClean="0">
                <a:latin typeface="+mj-lt"/>
              </a:rPr>
              <a:t>Falls. </a:t>
            </a:r>
          </a:p>
          <a:p>
            <a:pPr marL="222250" lvl="0" indent="-222250">
              <a:lnSpc>
                <a:spcPct val="110000"/>
              </a:lnSpc>
              <a:spcBef>
                <a:spcPct val="0"/>
              </a:spcBef>
              <a:spcAft>
                <a:spcPct val="65000"/>
              </a:spcAft>
              <a:buSzPct val="90000"/>
              <a:buFontTx/>
              <a:buChar char="•"/>
            </a:pPr>
            <a:r>
              <a:rPr lang="en-US" sz="2800" dirty="0">
                <a:latin typeface="+mj-lt"/>
              </a:rPr>
              <a:t>Footwear should fit snugly and </a:t>
            </a:r>
            <a:r>
              <a:rPr lang="en-US" sz="2800" dirty="0" smtClean="0">
                <a:latin typeface="+mj-lt"/>
              </a:rPr>
              <a:t>comfortably</a:t>
            </a:r>
            <a:endParaRPr lang="en-US" sz="2800" dirty="0">
              <a:latin typeface="+mj-lt"/>
            </a:endParaRPr>
          </a:p>
          <a:p>
            <a:pPr marL="222250" lvl="0" indent="-222250">
              <a:lnSpc>
                <a:spcPct val="110000"/>
              </a:lnSpc>
              <a:spcBef>
                <a:spcPct val="0"/>
              </a:spcBef>
              <a:spcAft>
                <a:spcPct val="65000"/>
              </a:spcAft>
              <a:buSzPct val="90000"/>
              <a:buFontTx/>
              <a:buChar char="•"/>
            </a:pPr>
            <a:r>
              <a:rPr lang="en-US" sz="2800" dirty="0">
                <a:latin typeface="+mj-lt"/>
              </a:rPr>
              <a:t>Wear slip-resistant </a:t>
            </a:r>
            <a:r>
              <a:rPr lang="en-US" sz="2800" dirty="0" smtClean="0">
                <a:latin typeface="+mj-lt"/>
              </a:rPr>
              <a:t>footwear with good tread</a:t>
            </a:r>
            <a:endParaRPr lang="en-US" sz="2800" dirty="0">
              <a:latin typeface="+mj-lt"/>
            </a:endParaRPr>
          </a:p>
          <a:p>
            <a:pPr marL="222250" lvl="0" indent="-222250">
              <a:lnSpc>
                <a:spcPct val="110000"/>
              </a:lnSpc>
              <a:spcBef>
                <a:spcPct val="0"/>
              </a:spcBef>
              <a:spcAft>
                <a:spcPct val="65000"/>
              </a:spcAft>
              <a:buSzPct val="90000"/>
              <a:buFontTx/>
              <a:buChar char="•"/>
            </a:pPr>
            <a:r>
              <a:rPr lang="en-US" sz="2800" dirty="0">
                <a:latin typeface="+mj-lt"/>
              </a:rPr>
              <a:t>Keep your footwear clean and in good condition at all </a:t>
            </a:r>
            <a:r>
              <a:rPr lang="en-US" sz="2800" dirty="0" smtClean="0">
                <a:latin typeface="+mj-lt"/>
              </a:rPr>
              <a:t>times</a:t>
            </a:r>
            <a:endParaRPr lang="en-US" sz="2800" dirty="0">
              <a:latin typeface="+mj-lt"/>
            </a:endParaRPr>
          </a:p>
          <a:p>
            <a:pPr marL="222250" lvl="0" indent="-222250">
              <a:lnSpc>
                <a:spcPct val="110000"/>
              </a:lnSpc>
              <a:spcBef>
                <a:spcPct val="0"/>
              </a:spcBef>
              <a:spcAft>
                <a:spcPct val="50000"/>
              </a:spcAft>
              <a:buSzPct val="90000"/>
              <a:buFontTx/>
              <a:buChar char="•"/>
            </a:pPr>
            <a:r>
              <a:rPr lang="en-US" sz="2800" dirty="0">
                <a:latin typeface="+mj-lt"/>
              </a:rPr>
              <a:t>Inspect regularly for any </a:t>
            </a:r>
            <a:r>
              <a:rPr lang="en-US" sz="2800" dirty="0" smtClean="0">
                <a:latin typeface="+mj-lt"/>
              </a:rPr>
              <a:t>damage and replace </a:t>
            </a:r>
            <a:r>
              <a:rPr lang="en-US" sz="2800" dirty="0">
                <a:latin typeface="+mj-lt"/>
              </a:rPr>
              <a:t>worn or defective </a:t>
            </a:r>
            <a:r>
              <a:rPr lang="en-US" sz="2800" dirty="0" smtClean="0">
                <a:latin typeface="+mj-lt"/>
              </a:rPr>
              <a:t>footwear</a:t>
            </a:r>
            <a:endParaRPr lang="en-US" sz="2800" dirty="0">
              <a:latin typeface="+mj-lt"/>
            </a:endParaRPr>
          </a:p>
          <a:p>
            <a:pPr marL="222250" lvl="0" indent="-222250">
              <a:lnSpc>
                <a:spcPct val="110000"/>
              </a:lnSpc>
              <a:spcBef>
                <a:spcPct val="0"/>
              </a:spcBef>
              <a:spcAft>
                <a:spcPct val="35000"/>
              </a:spcAft>
              <a:buSzPct val="90000"/>
              <a:buFont typeface="Arial" pitchFamily="34" charset="0"/>
              <a:buChar char="•"/>
            </a:pPr>
            <a:r>
              <a:rPr lang="en-US" sz="2800" dirty="0">
                <a:latin typeface="+mj-lt"/>
              </a:rPr>
              <a:t>Replace </a:t>
            </a:r>
            <a:r>
              <a:rPr lang="en-US" sz="2800" dirty="0" smtClean="0">
                <a:latin typeface="+mj-lt"/>
              </a:rPr>
              <a:t>footwear before soles become</a:t>
            </a:r>
          </a:p>
          <a:p>
            <a:pPr marL="0" lvl="0" indent="0">
              <a:lnSpc>
                <a:spcPct val="110000"/>
              </a:lnSpc>
              <a:spcBef>
                <a:spcPct val="0"/>
              </a:spcBef>
              <a:spcAft>
                <a:spcPct val="35000"/>
              </a:spcAft>
              <a:buSzPct val="90000"/>
              <a:buNone/>
            </a:pPr>
            <a:r>
              <a:rPr lang="en-US" sz="2800" dirty="0" smtClean="0">
                <a:latin typeface="+mj-lt"/>
              </a:rPr>
              <a:t>   worn smooth</a:t>
            </a:r>
            <a:endParaRPr lang="en-US" sz="2800" dirty="0">
              <a:latin typeface="+mj-lt"/>
            </a:endParaRPr>
          </a:p>
          <a:p>
            <a:pPr marL="0" indent="0" eaLnBrk="1" hangingPunct="1">
              <a:lnSpc>
                <a:spcPct val="90000"/>
              </a:lnSpc>
              <a:spcAft>
                <a:spcPct val="50000"/>
              </a:spcAft>
              <a:buNone/>
            </a:pPr>
            <a:endParaRPr lang="en-US" dirty="0"/>
          </a:p>
        </p:txBody>
      </p:sp>
      <p:pic>
        <p:nvPicPr>
          <p:cNvPr id="593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81236" y="2286000"/>
            <a:ext cx="225583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descr="H:\Mike's Telamon Work\OSHA MODULE 4  SLIPS TRIPS FALLS g\STF Pictures\rubber boots  imagesCAXL0RXM.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4724400"/>
            <a:ext cx="2847975" cy="16954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62</a:t>
            </a:fld>
            <a:endParaRPr lang="en-US" dirty="0"/>
          </a:p>
        </p:txBody>
      </p:sp>
    </p:spTree>
    <p:extLst>
      <p:ext uri="{BB962C8B-B14F-4D97-AF65-F5344CB8AC3E}">
        <p14:creationId xmlns:p14="http://schemas.microsoft.com/office/powerpoint/2010/main" val="38031887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3820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293556" y="1600200"/>
            <a:ext cx="8393244" cy="4876800"/>
          </a:xfrm>
          <a:solidFill>
            <a:schemeClr val="accent6">
              <a:lumMod val="75000"/>
            </a:schemeClr>
          </a:solidFill>
        </p:spPr>
        <p:txBody>
          <a:bodyPr>
            <a:normAutofit/>
          </a:bodyPr>
          <a:lstStyle/>
          <a:p>
            <a:pPr marL="0" indent="0" eaLnBrk="1" hangingPunct="1">
              <a:lnSpc>
                <a:spcPct val="110000"/>
              </a:lnSpc>
              <a:buNone/>
            </a:pPr>
            <a:endParaRPr lang="en-US" sz="1000" b="1" dirty="0" smtClean="0">
              <a:latin typeface="+mj-lt"/>
            </a:endParaRPr>
          </a:p>
          <a:p>
            <a:pPr marL="0" indent="0" eaLnBrk="1" hangingPunct="1">
              <a:lnSpc>
                <a:spcPct val="110000"/>
              </a:lnSpc>
              <a:buNone/>
            </a:pPr>
            <a:r>
              <a:rPr lang="en-US" sz="2800" b="1" dirty="0" smtClean="0">
                <a:latin typeface="+mj-lt"/>
              </a:rPr>
              <a:t>Maintain </a:t>
            </a:r>
            <a:r>
              <a:rPr lang="en-US" sz="2800" b="1" u="sng" dirty="0" smtClean="0">
                <a:latin typeface="+mj-lt"/>
              </a:rPr>
              <a:t>good housekeeping</a:t>
            </a:r>
            <a:r>
              <a:rPr lang="en-US" sz="2800" b="1" dirty="0" smtClean="0">
                <a:latin typeface="+mj-lt"/>
              </a:rPr>
              <a:t>                                                   for </a:t>
            </a:r>
            <a:r>
              <a:rPr lang="en-US" sz="2800" b="1" u="sng" dirty="0" smtClean="0">
                <a:latin typeface="+mj-lt"/>
              </a:rPr>
              <a:t>p</a:t>
            </a:r>
            <a:r>
              <a:rPr lang="en-US" sz="2800" b="1" i="1" u="sng" dirty="0" smtClean="0">
                <a:latin typeface="+mj-lt"/>
              </a:rPr>
              <a:t>reventing</a:t>
            </a:r>
            <a:r>
              <a:rPr lang="en-US" sz="2800" b="1" dirty="0" smtClean="0">
                <a:latin typeface="+mj-lt"/>
              </a:rPr>
              <a:t> Slips, Trips and Falls</a:t>
            </a:r>
          </a:p>
          <a:p>
            <a:pPr marL="0" indent="0" eaLnBrk="1" hangingPunct="1">
              <a:lnSpc>
                <a:spcPct val="110000"/>
              </a:lnSpc>
              <a:buNone/>
            </a:pPr>
            <a:endParaRPr lang="en-US" sz="1000" b="1" dirty="0" smtClean="0"/>
          </a:p>
          <a:p>
            <a:pPr lvl="1" indent="-342900">
              <a:lnSpc>
                <a:spcPct val="110000"/>
              </a:lnSpc>
              <a:buFont typeface="Arial" pitchFamily="34" charset="0"/>
              <a:buChar char="•"/>
            </a:pPr>
            <a:r>
              <a:rPr lang="en-US" dirty="0" smtClean="0">
                <a:latin typeface="+mj-lt"/>
                <a:cs typeface="Arial" pitchFamily="34" charset="0"/>
              </a:rPr>
              <a:t>Clean </a:t>
            </a:r>
            <a:r>
              <a:rPr lang="en-US" dirty="0">
                <a:latin typeface="+mj-lt"/>
                <a:cs typeface="Arial" pitchFamily="34" charset="0"/>
              </a:rPr>
              <a:t>up spills </a:t>
            </a:r>
            <a:r>
              <a:rPr lang="en-US" dirty="0" smtClean="0">
                <a:latin typeface="+mj-lt"/>
                <a:cs typeface="Arial" pitchFamily="34" charset="0"/>
              </a:rPr>
              <a:t>immediately</a:t>
            </a:r>
            <a:endParaRPr lang="en-US" dirty="0">
              <a:latin typeface="+mj-lt"/>
              <a:cs typeface="Arial" pitchFamily="34" charset="0"/>
            </a:endParaRPr>
          </a:p>
          <a:p>
            <a:pPr lvl="1" indent="-342900">
              <a:lnSpc>
                <a:spcPct val="110000"/>
              </a:lnSpc>
              <a:buFont typeface="Arial" pitchFamily="34" charset="0"/>
              <a:buChar char="•"/>
            </a:pPr>
            <a:r>
              <a:rPr lang="en-US" dirty="0" smtClean="0">
                <a:latin typeface="+mj-lt"/>
                <a:cs typeface="Arial" pitchFamily="34" charset="0"/>
              </a:rPr>
              <a:t>Mark </a:t>
            </a:r>
            <a:r>
              <a:rPr lang="en-US" dirty="0">
                <a:latin typeface="+mj-lt"/>
                <a:cs typeface="Arial" pitchFamily="34" charset="0"/>
              </a:rPr>
              <a:t>spills and wet </a:t>
            </a:r>
            <a:r>
              <a:rPr lang="en-US" dirty="0" smtClean="0">
                <a:latin typeface="+mj-lt"/>
                <a:cs typeface="Arial" pitchFamily="34" charset="0"/>
              </a:rPr>
              <a:t>areas</a:t>
            </a:r>
            <a:endParaRPr lang="en-US" dirty="0">
              <a:latin typeface="+mj-lt"/>
              <a:cs typeface="Arial" pitchFamily="34" charset="0"/>
            </a:endParaRPr>
          </a:p>
          <a:p>
            <a:pPr lvl="1">
              <a:lnSpc>
                <a:spcPct val="110000"/>
              </a:lnSpc>
              <a:buFont typeface="Arial" pitchFamily="34" charset="0"/>
              <a:buChar char="•"/>
            </a:pPr>
            <a:r>
              <a:rPr lang="en-US" dirty="0" smtClean="0">
                <a:latin typeface="+mj-lt"/>
                <a:cs typeface="Arial" pitchFamily="34" charset="0"/>
              </a:rPr>
              <a:t>Mop </a:t>
            </a:r>
            <a:r>
              <a:rPr lang="en-US" dirty="0">
                <a:latin typeface="+mj-lt"/>
                <a:cs typeface="Arial" pitchFamily="34" charset="0"/>
              </a:rPr>
              <a:t>or sweep debris from </a:t>
            </a:r>
            <a:r>
              <a:rPr lang="en-US" dirty="0" smtClean="0">
                <a:latin typeface="+mj-lt"/>
                <a:cs typeface="Arial" pitchFamily="34" charset="0"/>
              </a:rPr>
              <a:t>floor</a:t>
            </a:r>
          </a:p>
          <a:p>
            <a:pPr lvl="1">
              <a:lnSpc>
                <a:spcPct val="110000"/>
              </a:lnSpc>
              <a:buFont typeface="Arial" pitchFamily="34" charset="0"/>
              <a:buChar char="•"/>
            </a:pPr>
            <a:r>
              <a:rPr lang="en-US" dirty="0" smtClean="0">
                <a:latin typeface="+mj-lt"/>
                <a:cs typeface="Arial" pitchFamily="34" charset="0"/>
              </a:rPr>
              <a:t>Rugs and mats not bunched up</a:t>
            </a:r>
          </a:p>
          <a:p>
            <a:pPr lvl="1">
              <a:lnSpc>
                <a:spcPct val="110000"/>
              </a:lnSpc>
              <a:buFont typeface="Arial" pitchFamily="34" charset="0"/>
              <a:buChar char="•"/>
            </a:pPr>
            <a:r>
              <a:rPr lang="en-US" dirty="0">
                <a:latin typeface="+mj-lt"/>
                <a:cs typeface="Arial" pitchFamily="34" charset="0"/>
              </a:rPr>
              <a:t>Keep walkways, </a:t>
            </a:r>
            <a:r>
              <a:rPr lang="en-US" dirty="0" smtClean="0">
                <a:latin typeface="+mj-lt"/>
                <a:cs typeface="Arial" pitchFamily="34" charset="0"/>
              </a:rPr>
              <a:t>aisles </a:t>
            </a:r>
            <a:r>
              <a:rPr lang="en-US" dirty="0">
                <a:latin typeface="+mj-lt"/>
                <a:cs typeface="Arial" pitchFamily="34" charset="0"/>
              </a:rPr>
              <a:t>and stairs clear</a:t>
            </a:r>
          </a:p>
          <a:p>
            <a:pPr lvl="1">
              <a:lnSpc>
                <a:spcPct val="110000"/>
              </a:lnSpc>
              <a:buFont typeface="Arial" pitchFamily="34" charset="0"/>
              <a:buChar char="•"/>
            </a:pPr>
            <a:r>
              <a:rPr lang="en-US" dirty="0" smtClean="0">
                <a:latin typeface="+mj-lt"/>
                <a:cs typeface="Arial" pitchFamily="34" charset="0"/>
              </a:rPr>
              <a:t>Roll up wash down hoses immediately after use</a:t>
            </a:r>
            <a:endParaRPr lang="en-US" dirty="0">
              <a:latin typeface="+mj-lt"/>
              <a:cs typeface="Arial" pitchFamily="34" charset="0"/>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5791200" y="1676400"/>
            <a:ext cx="2819399" cy="3429000"/>
          </a:xfrm>
          <a:prstGeom prst="rect">
            <a:avLst/>
          </a:prstGeo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63</a:t>
            </a:fld>
            <a:endParaRPr lang="en-US" dirty="0"/>
          </a:p>
        </p:txBody>
      </p:sp>
    </p:spTree>
    <p:extLst>
      <p:ext uri="{BB962C8B-B14F-4D97-AF65-F5344CB8AC3E}">
        <p14:creationId xmlns:p14="http://schemas.microsoft.com/office/powerpoint/2010/main" val="709191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3058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457200" y="1598165"/>
            <a:ext cx="8305800" cy="4876800"/>
          </a:xfrm>
          <a:solidFill>
            <a:schemeClr val="accent6">
              <a:lumMod val="75000"/>
            </a:schemeClr>
          </a:solidFill>
        </p:spPr>
        <p:txBody>
          <a:bodyPr>
            <a:normAutofit fontScale="85000" lnSpcReduction="10000"/>
          </a:bodyPr>
          <a:lstStyle/>
          <a:p>
            <a:pPr>
              <a:buNone/>
            </a:pPr>
            <a:endParaRPr lang="en-US" sz="3000" b="1" u="sng" dirty="0" smtClean="0">
              <a:latin typeface="+mj-lt"/>
            </a:endParaRPr>
          </a:p>
          <a:p>
            <a:pPr>
              <a:buNone/>
            </a:pPr>
            <a:r>
              <a:rPr lang="en-US" sz="3000" b="1" u="sng" dirty="0" smtClean="0">
                <a:latin typeface="+mj-lt"/>
              </a:rPr>
              <a:t>Portable Ladders</a:t>
            </a:r>
          </a:p>
          <a:p>
            <a:pPr>
              <a:lnSpc>
                <a:spcPct val="110000"/>
              </a:lnSpc>
            </a:pPr>
            <a:r>
              <a:rPr lang="en-US" sz="3000" dirty="0">
                <a:latin typeface="+mj-lt"/>
              </a:rPr>
              <a:t>Do not jump off ladder                                                                          – step down carefully</a:t>
            </a:r>
          </a:p>
          <a:p>
            <a:pPr eaLnBrk="1" hangingPunct="1">
              <a:lnSpc>
                <a:spcPct val="110000"/>
              </a:lnSpc>
            </a:pPr>
            <a:r>
              <a:rPr lang="en-US" sz="3000" dirty="0">
                <a:latin typeface="+mj-lt"/>
              </a:rPr>
              <a:t>Face ladder at all times</a:t>
            </a:r>
          </a:p>
          <a:p>
            <a:pPr eaLnBrk="1" hangingPunct="1">
              <a:lnSpc>
                <a:spcPct val="110000"/>
              </a:lnSpc>
            </a:pPr>
            <a:r>
              <a:rPr lang="en-US" sz="3000" dirty="0" smtClean="0">
                <a:latin typeface="+mj-lt"/>
              </a:rPr>
              <a:t>Stepladders </a:t>
            </a:r>
            <a:r>
              <a:rPr lang="en-US" sz="3000" dirty="0">
                <a:latin typeface="+mj-lt"/>
              </a:rPr>
              <a:t>20' </a:t>
            </a:r>
            <a:r>
              <a:rPr lang="en-US" sz="3000" dirty="0" smtClean="0">
                <a:latin typeface="+mj-lt"/>
              </a:rPr>
              <a:t>maximum</a:t>
            </a:r>
          </a:p>
          <a:p>
            <a:pPr lvl="0">
              <a:lnSpc>
                <a:spcPct val="110000"/>
              </a:lnSpc>
            </a:pPr>
            <a:r>
              <a:rPr lang="en-US" sz="3000" kern="0" dirty="0">
                <a:solidFill>
                  <a:srgbClr val="000000"/>
                </a:solidFill>
                <a:latin typeface="+mj-lt"/>
              </a:rPr>
              <a:t>Ladders and safety feet in good condition </a:t>
            </a:r>
          </a:p>
          <a:p>
            <a:pPr>
              <a:lnSpc>
                <a:spcPct val="110000"/>
              </a:lnSpc>
            </a:pPr>
            <a:r>
              <a:rPr lang="en-US" sz="3000" dirty="0" smtClean="0">
                <a:latin typeface="+mj-lt"/>
              </a:rPr>
              <a:t>Ladders </a:t>
            </a:r>
            <a:r>
              <a:rPr lang="en-US" sz="3000" dirty="0">
                <a:latin typeface="+mj-lt"/>
              </a:rPr>
              <a:t>inspected frequently</a:t>
            </a:r>
          </a:p>
          <a:p>
            <a:pPr eaLnBrk="1" hangingPunct="1">
              <a:lnSpc>
                <a:spcPct val="120000"/>
              </a:lnSpc>
            </a:pPr>
            <a:r>
              <a:rPr lang="en-US" sz="3000" dirty="0" smtClean="0">
                <a:latin typeface="+mj-lt"/>
              </a:rPr>
              <a:t>Ladders </a:t>
            </a:r>
            <a:r>
              <a:rPr lang="en-US" sz="3000" dirty="0">
                <a:latin typeface="+mj-lt"/>
              </a:rPr>
              <a:t>with defects withdrawn from service for repair or destruction and tagged </a:t>
            </a:r>
            <a:r>
              <a:rPr lang="en-US" sz="3000" b="1" u="sng" dirty="0" smtClean="0">
                <a:solidFill>
                  <a:srgbClr val="FF0000"/>
                </a:solidFill>
                <a:latin typeface="+mj-lt"/>
              </a:rPr>
              <a:t>"</a:t>
            </a:r>
            <a:r>
              <a:rPr lang="en-US" sz="3000" b="1" u="sng" dirty="0">
                <a:solidFill>
                  <a:srgbClr val="FF0000"/>
                </a:solidFill>
                <a:latin typeface="+mj-lt"/>
              </a:rPr>
              <a:t>Dangerous, Do Not Use."</a:t>
            </a:r>
          </a:p>
          <a:p>
            <a:pPr marL="0" lvl="0" indent="0">
              <a:buNone/>
            </a:pPr>
            <a:endParaRPr lang="en-US" sz="2800" kern="0" dirty="0" smtClean="0">
              <a:solidFill>
                <a:srgbClr val="000000"/>
              </a:solidFill>
              <a:latin typeface="Arial"/>
            </a:endParaRPr>
          </a:p>
          <a:p>
            <a:pPr marL="0" lvl="0" indent="0">
              <a:buNone/>
            </a:pPr>
            <a:endParaRPr lang="en-US" sz="2800" kern="0" dirty="0">
              <a:solidFill>
                <a:srgbClr val="000000"/>
              </a:solidFill>
              <a:latin typeface="Arial"/>
            </a:endParaRPr>
          </a:p>
          <a:p>
            <a:pPr>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4" name="Picture 11" descr="_MG_696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6781800" y="1828800"/>
            <a:ext cx="1725613" cy="2874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64</a:t>
            </a:fld>
            <a:endParaRPr lang="en-US" dirty="0"/>
          </a:p>
        </p:txBody>
      </p:sp>
    </p:spTree>
    <p:extLst>
      <p:ext uri="{BB962C8B-B14F-4D97-AF65-F5344CB8AC3E}">
        <p14:creationId xmlns:p14="http://schemas.microsoft.com/office/powerpoint/2010/main" val="14846519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None/>
            </a:pPr>
            <a:endParaRPr lang="en-US" sz="1000" b="1" u="sng" dirty="0" smtClean="0">
              <a:latin typeface="+mj-lt"/>
            </a:endParaRPr>
          </a:p>
          <a:p>
            <a:pPr>
              <a:buNone/>
            </a:pPr>
            <a:r>
              <a:rPr lang="en-US" sz="2800" b="1" u="sng" dirty="0" smtClean="0">
                <a:latin typeface="+mj-lt"/>
              </a:rPr>
              <a:t>Portable Ladders</a:t>
            </a:r>
          </a:p>
          <a:p>
            <a:pPr lvl="0">
              <a:buFont typeface="Arial" pitchFamily="34" charset="0"/>
              <a:buChar char="•"/>
            </a:pPr>
            <a:r>
              <a:rPr lang="en-US" sz="2800" kern="0" dirty="0">
                <a:solidFill>
                  <a:srgbClr val="000000"/>
                </a:solidFill>
                <a:latin typeface="+mj-lt"/>
              </a:rPr>
              <a:t>Tops of ordinary types of step </a:t>
            </a:r>
          </a:p>
          <a:p>
            <a:pPr marL="0" lvl="0" indent="0">
              <a:buNone/>
            </a:pPr>
            <a:r>
              <a:rPr lang="en-US" sz="2800" kern="0" dirty="0" smtClean="0">
                <a:solidFill>
                  <a:srgbClr val="000000"/>
                </a:solidFill>
                <a:latin typeface="+mj-lt"/>
              </a:rPr>
              <a:t>    ladders shall </a:t>
            </a:r>
            <a:r>
              <a:rPr lang="en-US" sz="2800" kern="0" dirty="0">
                <a:solidFill>
                  <a:srgbClr val="000000"/>
                </a:solidFill>
                <a:latin typeface="+mj-lt"/>
              </a:rPr>
              <a:t>never be used as </a:t>
            </a:r>
            <a:r>
              <a:rPr lang="en-US" sz="2800" kern="0" dirty="0" smtClean="0">
                <a:solidFill>
                  <a:srgbClr val="000000"/>
                </a:solidFill>
                <a:latin typeface="+mj-lt"/>
              </a:rPr>
              <a:t>steps</a:t>
            </a:r>
          </a:p>
          <a:p>
            <a:pPr marL="0" lvl="0" indent="0">
              <a:buNone/>
            </a:pPr>
            <a:endParaRPr lang="en-US" sz="1100" kern="0" dirty="0" smtClean="0">
              <a:solidFill>
                <a:srgbClr val="000000"/>
              </a:solidFill>
              <a:latin typeface="+mj-lt"/>
            </a:endParaRPr>
          </a:p>
          <a:p>
            <a:pPr lvl="0">
              <a:buFont typeface="Arial" pitchFamily="34" charset="0"/>
              <a:buChar char="•"/>
            </a:pPr>
            <a:r>
              <a:rPr lang="en-US" sz="2800" kern="0" dirty="0" smtClean="0">
                <a:solidFill>
                  <a:srgbClr val="000000"/>
                </a:solidFill>
                <a:latin typeface="+mj-lt"/>
              </a:rPr>
              <a:t>Have a good hand hold before </a:t>
            </a:r>
          </a:p>
          <a:p>
            <a:pPr marL="0" lvl="0" indent="0">
              <a:buNone/>
            </a:pPr>
            <a:r>
              <a:rPr lang="en-US" sz="2800" kern="0" dirty="0" smtClean="0">
                <a:solidFill>
                  <a:srgbClr val="000000"/>
                </a:solidFill>
                <a:latin typeface="+mj-lt"/>
              </a:rPr>
              <a:t>    stepping up or down</a:t>
            </a:r>
            <a:endParaRPr lang="en-US" sz="2800" kern="0" dirty="0">
              <a:solidFill>
                <a:srgbClr val="000000"/>
              </a:solidFill>
              <a:latin typeface="+mj-lt"/>
            </a:endParaRPr>
          </a:p>
          <a:p>
            <a:pPr lvl="0">
              <a:buFont typeface="Arial" pitchFamily="34" charset="0"/>
              <a:buChar char="•"/>
            </a:pPr>
            <a:endParaRPr lang="en-US" sz="1100" kern="0" dirty="0" smtClean="0">
              <a:solidFill>
                <a:srgbClr val="000000"/>
              </a:solidFill>
              <a:latin typeface="+mj-lt"/>
            </a:endParaRPr>
          </a:p>
          <a:p>
            <a:pPr lvl="0">
              <a:buFont typeface="Arial" pitchFamily="34" charset="0"/>
              <a:buChar char="•"/>
            </a:pPr>
            <a:r>
              <a:rPr lang="en-US" sz="2800" kern="0" dirty="0" smtClean="0">
                <a:solidFill>
                  <a:srgbClr val="000000"/>
                </a:solidFill>
                <a:latin typeface="+mj-lt"/>
              </a:rPr>
              <a:t>Ladders not placed in front of </a:t>
            </a:r>
          </a:p>
          <a:p>
            <a:pPr marL="0" lvl="0" indent="0">
              <a:buNone/>
            </a:pPr>
            <a:r>
              <a:rPr lang="en-US" sz="2800" kern="0" dirty="0" smtClean="0">
                <a:solidFill>
                  <a:srgbClr val="000000"/>
                </a:solidFill>
                <a:latin typeface="+mj-lt"/>
              </a:rPr>
              <a:t>   doors unless door is blocked </a:t>
            </a:r>
          </a:p>
          <a:p>
            <a:pPr marL="0" lvl="0" indent="0">
              <a:buNone/>
            </a:pPr>
            <a:r>
              <a:rPr lang="en-US" sz="2800" kern="0" dirty="0">
                <a:solidFill>
                  <a:srgbClr val="000000"/>
                </a:solidFill>
                <a:latin typeface="+mj-lt"/>
              </a:rPr>
              <a:t> </a:t>
            </a:r>
            <a:r>
              <a:rPr lang="en-US" sz="2800" kern="0" dirty="0" smtClean="0">
                <a:solidFill>
                  <a:srgbClr val="000000"/>
                </a:solidFill>
                <a:latin typeface="+mj-lt"/>
              </a:rPr>
              <a:t>  open, locked or guarded</a:t>
            </a:r>
          </a:p>
          <a:p>
            <a:pPr marL="0" lvl="0" indent="0">
              <a:buNone/>
            </a:pPr>
            <a:endParaRPr lang="en-US" sz="2800" kern="0" dirty="0">
              <a:solidFill>
                <a:srgbClr val="000000"/>
              </a:solidFill>
              <a:latin typeface="Arial"/>
            </a:endParaRPr>
          </a:p>
          <a:p>
            <a:pPr>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6" name="Picture 6" descr="file:///C:/Subpart%20D/Subpart%20D/Subpart%20D%2004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93805" y="1676400"/>
            <a:ext cx="249534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172200" y="1676400"/>
            <a:ext cx="2438400" cy="4724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6172200" y="1600200"/>
            <a:ext cx="2514600" cy="4800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2"/>
          </p:nvPr>
        </p:nvSpPr>
        <p:spPr/>
        <p:txBody>
          <a:bodyPr/>
          <a:lstStyle/>
          <a:p>
            <a:pPr>
              <a:defRPr/>
            </a:pPr>
            <a:fld id="{B88E5908-A2A3-44D7-9837-5D59EC9204F5}" type="slidenum">
              <a:rPr lang="en-US" smtClean="0"/>
              <a:pPr>
                <a:defRPr/>
              </a:pPr>
              <a:t>65</a:t>
            </a:fld>
            <a:endParaRPr lang="en-US" dirty="0"/>
          </a:p>
        </p:txBody>
      </p:sp>
    </p:spTree>
    <p:extLst>
      <p:ext uri="{BB962C8B-B14F-4D97-AF65-F5344CB8AC3E}">
        <p14:creationId xmlns:p14="http://schemas.microsoft.com/office/powerpoint/2010/main" val="1378320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305800" cy="1143000"/>
          </a:xfrm>
          <a:solidFill>
            <a:schemeClr val="tx1"/>
          </a:solidFill>
        </p:spPr>
        <p:txBody>
          <a:bodyPr>
            <a:normAutofit/>
          </a:bodyPr>
          <a:lstStyle/>
          <a:p>
            <a:r>
              <a:rPr lang="en-US" sz="3200" b="1" dirty="0">
                <a:solidFill>
                  <a:prstClr val="white"/>
                </a:solidFill>
                <a:latin typeface="Arial" charset="0"/>
                <a:cs typeface="Arial" charset="0"/>
              </a:rPr>
              <a:t>PREVENTING </a:t>
            </a:r>
            <a:br>
              <a:rPr lang="en-US" sz="3200" b="1" dirty="0">
                <a:solidFill>
                  <a:prstClr val="white"/>
                </a:solidFill>
                <a:latin typeface="Arial" charset="0"/>
                <a:cs typeface="Arial" charset="0"/>
              </a:rPr>
            </a:br>
            <a:r>
              <a:rPr lang="en-US" sz="3200" b="1" dirty="0">
                <a:solidFill>
                  <a:prstClr val="white"/>
                </a:solidFill>
                <a:latin typeface="Arial" charset="0"/>
                <a:cs typeface="Arial" charset="0"/>
              </a:rPr>
              <a:t>SLIPS, TRIPS, FALLS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457200" y="1676400"/>
            <a:ext cx="8305800" cy="4876800"/>
          </a:xfrm>
          <a:solidFill>
            <a:schemeClr val="accent6">
              <a:lumMod val="75000"/>
            </a:schemeClr>
          </a:solidFill>
        </p:spPr>
        <p:txBody>
          <a:bodyPr>
            <a:normAutofit fontScale="92500" lnSpcReduction="20000"/>
          </a:bodyPr>
          <a:lstStyle/>
          <a:p>
            <a:pPr marL="0" indent="0" eaLnBrk="1" hangingPunct="1">
              <a:buFontTx/>
              <a:buNone/>
              <a:tabLst>
                <a:tab pos="109538" algn="l"/>
              </a:tabLst>
            </a:pPr>
            <a:endParaRPr lang="en-US" sz="1100" b="1" i="1" u="sng" dirty="0" smtClean="0">
              <a:latin typeface="+mj-lt"/>
            </a:endParaRPr>
          </a:p>
          <a:p>
            <a:pPr marL="0" indent="0" eaLnBrk="1" hangingPunct="1">
              <a:buFontTx/>
              <a:buNone/>
              <a:tabLst>
                <a:tab pos="109538" algn="l"/>
              </a:tabLst>
            </a:pPr>
            <a:r>
              <a:rPr lang="en-US" sz="3000" b="1" i="1" u="sng" dirty="0" smtClean="0">
                <a:latin typeface="+mj-lt"/>
              </a:rPr>
              <a:t>Controlling Unsafe Conditions</a:t>
            </a:r>
          </a:p>
          <a:p>
            <a:pPr marL="0" indent="0" eaLnBrk="1" hangingPunct="1">
              <a:lnSpc>
                <a:spcPct val="110000"/>
              </a:lnSpc>
              <a:buFontTx/>
              <a:buNone/>
              <a:tabLst>
                <a:tab pos="109538" algn="l"/>
              </a:tabLst>
            </a:pPr>
            <a:r>
              <a:rPr lang="en-US" sz="3000" b="1" dirty="0" smtClean="0">
                <a:latin typeface="+mj-lt"/>
              </a:rPr>
              <a:t>If </a:t>
            </a:r>
            <a:r>
              <a:rPr lang="en-US" sz="3000" b="1" dirty="0">
                <a:latin typeface="+mj-lt"/>
              </a:rPr>
              <a:t>you cannot fix the </a:t>
            </a:r>
            <a:r>
              <a:rPr lang="en-US" sz="3000" b="1" dirty="0" smtClean="0">
                <a:latin typeface="+mj-lt"/>
              </a:rPr>
              <a:t>unsafe condition </a:t>
            </a:r>
            <a:r>
              <a:rPr lang="en-US" sz="3000" b="1" dirty="0">
                <a:latin typeface="+mj-lt"/>
              </a:rPr>
              <a:t>yourself then:</a:t>
            </a:r>
            <a:br>
              <a:rPr lang="en-US" sz="3000" b="1" dirty="0">
                <a:latin typeface="+mj-lt"/>
              </a:rPr>
            </a:br>
            <a:endParaRPr lang="en-US" sz="3000" b="1" dirty="0">
              <a:latin typeface="+mj-lt"/>
            </a:endParaRPr>
          </a:p>
          <a:p>
            <a:pPr marL="971550" lvl="1" indent="-514350" eaLnBrk="1" hangingPunct="1">
              <a:buFont typeface="+mj-lt"/>
              <a:buAutoNum type="arabicPeriod"/>
              <a:tabLst>
                <a:tab pos="109538" algn="l"/>
              </a:tabLst>
            </a:pPr>
            <a:r>
              <a:rPr lang="en-US" sz="3000" dirty="0" smtClean="0">
                <a:latin typeface="+mj-lt"/>
              </a:rPr>
              <a:t>Immediately report  all unsafe conditions to your  supervisor or manager</a:t>
            </a:r>
          </a:p>
          <a:p>
            <a:pPr marL="971550" lvl="1" indent="-514350" eaLnBrk="1" hangingPunct="1">
              <a:buFont typeface="+mj-lt"/>
              <a:buAutoNum type="arabicPeriod"/>
              <a:tabLst>
                <a:tab pos="109538" algn="l"/>
              </a:tabLst>
            </a:pPr>
            <a:endParaRPr lang="en-US" sz="3000" dirty="0">
              <a:latin typeface="+mj-lt"/>
            </a:endParaRPr>
          </a:p>
          <a:p>
            <a:pPr marL="971550" lvl="1" indent="-514350" eaLnBrk="1" hangingPunct="1">
              <a:buFont typeface="+mj-lt"/>
              <a:buAutoNum type="arabicPeriod"/>
              <a:tabLst>
                <a:tab pos="109538" algn="l"/>
              </a:tabLst>
            </a:pPr>
            <a:r>
              <a:rPr lang="en-US" sz="3000" dirty="0">
                <a:latin typeface="+mj-lt"/>
              </a:rPr>
              <a:t>Alert or warn others in the area</a:t>
            </a:r>
          </a:p>
          <a:p>
            <a:pPr lvl="2" eaLnBrk="1" hangingPunct="1">
              <a:buFont typeface="Arial" pitchFamily="34" charset="0"/>
              <a:buChar char="•"/>
              <a:tabLst>
                <a:tab pos="109538" algn="l"/>
              </a:tabLst>
            </a:pPr>
            <a:r>
              <a:rPr lang="en-US" sz="3000" dirty="0">
                <a:latin typeface="+mj-lt"/>
              </a:rPr>
              <a:t>Mark the area or stay there until help arrives</a:t>
            </a:r>
            <a:br>
              <a:rPr lang="en-US" sz="3000" dirty="0">
                <a:latin typeface="+mj-lt"/>
              </a:rPr>
            </a:br>
            <a:endParaRPr lang="en-US" sz="3000" dirty="0">
              <a:latin typeface="+mj-lt"/>
            </a:endParaRPr>
          </a:p>
          <a:p>
            <a:pPr marL="971550" lvl="1" indent="-514350" eaLnBrk="1" hangingPunct="1">
              <a:buFont typeface="+mj-lt"/>
              <a:buAutoNum type="arabicPeriod"/>
              <a:tabLst>
                <a:tab pos="109538" algn="l"/>
              </a:tabLst>
            </a:pPr>
            <a:r>
              <a:rPr lang="en-US" sz="3000" dirty="0" smtClean="0">
                <a:latin typeface="+mj-lt"/>
              </a:rPr>
              <a:t>Unsafe conditions not </a:t>
            </a:r>
            <a:r>
              <a:rPr lang="en-US" sz="3000" dirty="0">
                <a:latin typeface="+mj-lt"/>
              </a:rPr>
              <a:t>fixed in a timely manner</a:t>
            </a:r>
          </a:p>
          <a:p>
            <a:pPr lvl="2" eaLnBrk="1" hangingPunct="1">
              <a:buFont typeface="Arial" pitchFamily="34" charset="0"/>
              <a:buChar char="•"/>
              <a:tabLst>
                <a:tab pos="109538" algn="l"/>
              </a:tabLst>
            </a:pPr>
            <a:r>
              <a:rPr lang="en-US" sz="3000" dirty="0" smtClean="0">
                <a:latin typeface="+mj-lt"/>
              </a:rPr>
              <a:t>Notify the Plant Safety Officer</a:t>
            </a:r>
            <a:endParaRPr lang="en-US" sz="3000" dirty="0">
              <a:latin typeface="+mj-lt"/>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66</a:t>
            </a:fld>
            <a:endParaRPr lang="en-US" dirty="0"/>
          </a:p>
        </p:txBody>
      </p:sp>
    </p:spTree>
    <p:extLst>
      <p:ext uri="{BB962C8B-B14F-4D97-AF65-F5344CB8AC3E}">
        <p14:creationId xmlns:p14="http://schemas.microsoft.com/office/powerpoint/2010/main" val="1074191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latin typeface="Arial" charset="0"/>
                <a:cs typeface="Arial" charset="0"/>
              </a:rPr>
              <a:t>SAFE BEHAVIORS</a:t>
            </a:r>
            <a:endParaRPr lang="en-US" b="1" u="sng" dirty="0" smtClean="0">
              <a:solidFill>
                <a:schemeClr val="bg1"/>
              </a:solidFill>
              <a:latin typeface="Arial" pitchFamily="34" charset="0"/>
              <a:cs typeface="Arial" pitchFamily="34" charset="0"/>
            </a:endParaRPr>
          </a:p>
        </p:txBody>
      </p:sp>
      <p:sp>
        <p:nvSpPr>
          <p:cNvPr id="3" name="Content Placeholder 2"/>
          <p:cNvSpPr>
            <a:spLocks noGrp="1"/>
          </p:cNvSpPr>
          <p:nvPr>
            <p:ph idx="4294967295"/>
          </p:nvPr>
        </p:nvSpPr>
        <p:spPr>
          <a:xfrm>
            <a:off x="304800" y="1628641"/>
            <a:ext cx="8554792" cy="4876800"/>
          </a:xfrm>
          <a:solidFill>
            <a:srgbClr val="00B050"/>
          </a:solidFill>
        </p:spPr>
        <p:txBody>
          <a:bodyPr>
            <a:normAutofit/>
          </a:bodyPr>
          <a:lstStyle/>
          <a:p>
            <a:pPr>
              <a:buFont typeface="Arial" charset="0"/>
              <a:buNone/>
            </a:pPr>
            <a:endParaRPr lang="en-US" b="1" dirty="0" smtClean="0">
              <a:latin typeface="Arial" charset="0"/>
              <a:ea typeface="Times New Roman" pitchFamily="18" charset="0"/>
              <a:cs typeface="Arial" charset="0"/>
            </a:endParaRPr>
          </a:p>
          <a:p>
            <a:pPr marL="914400" lvl="1" indent="-457200">
              <a:lnSpc>
                <a:spcPct val="115000"/>
              </a:lnSpc>
              <a:buFont typeface="Arial" charset="0"/>
              <a:buNone/>
            </a:pPr>
            <a:endParaRPr lang="en-US" dirty="0" smtClean="0">
              <a:ea typeface="Times New Roman" pitchFamily="18" charset="0"/>
              <a:cs typeface="Arial" charset="0"/>
            </a:endParaRPr>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704575"/>
            <a:ext cx="2883678" cy="2283248"/>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457200" y="4104000"/>
            <a:ext cx="3124200" cy="2220600"/>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3581400" y="1752600"/>
            <a:ext cx="5144829" cy="2187199"/>
          </a:xfrm>
          <a:prstGeom prst="rect">
            <a:avLst/>
          </a:prstGeom>
          <a:noFill/>
          <a:ln w="9525">
            <a:noFill/>
            <a:miter lim="800000"/>
            <a:headEnd/>
            <a:tailEnd/>
          </a:ln>
          <a:effectLst/>
        </p:spPr>
      </p:pic>
      <p:pic>
        <p:nvPicPr>
          <p:cNvPr id="8" name="Picture 7"/>
          <p:cNvPicPr>
            <a:picLocks noChangeAspect="1" noChangeArrowheads="1"/>
          </p:cNvPicPr>
          <p:nvPr/>
        </p:nvPicPr>
        <p:blipFill>
          <a:blip r:embed="rId5" cstate="print"/>
          <a:srcRect/>
          <a:stretch>
            <a:fillRect/>
          </a:stretch>
        </p:blipFill>
        <p:spPr bwMode="auto">
          <a:xfrm>
            <a:off x="3886200" y="4104000"/>
            <a:ext cx="4840029" cy="22206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pPr>
              <a:defRPr/>
            </a:pPr>
            <a:fld id="{B88E5908-A2A3-44D7-9837-5D59EC9204F5}" type="slidenum">
              <a:rPr lang="en-US" smtClean="0"/>
              <a:pPr>
                <a:defRPr/>
              </a:pPr>
              <a:t>67</a:t>
            </a:fld>
            <a:endParaRPr lang="en-US" dirty="0"/>
          </a:p>
        </p:txBody>
      </p:sp>
    </p:spTree>
    <p:extLst>
      <p:ext uri="{BB962C8B-B14F-4D97-AF65-F5344CB8AC3E}">
        <p14:creationId xmlns:p14="http://schemas.microsoft.com/office/powerpoint/2010/main" val="1921468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b="1" dirty="0" smtClean="0">
                <a:solidFill>
                  <a:srgbClr val="FFFFFF"/>
                </a:solidFill>
                <a:latin typeface="Calibri" pitchFamily="34" charset="0"/>
                <a:cs typeface="Calibri" pitchFamily="34" charset="0"/>
              </a:rPr>
              <a:t>GROUP LEARNING ACTIVITY</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92500"/>
          </a:bodyPr>
          <a:lstStyle/>
          <a:p>
            <a:pPr marL="0" indent="0" algn="ctr" eaLnBrk="0" hangingPunct="0">
              <a:buNone/>
            </a:pPr>
            <a:endParaRPr lang="en-US" sz="1000" b="1" dirty="0" smtClean="0">
              <a:solidFill>
                <a:srgbClr val="000000"/>
              </a:solidFill>
              <a:latin typeface="Tw Cen MT"/>
            </a:endParaRPr>
          </a:p>
          <a:p>
            <a:pPr marL="0" indent="0" algn="ctr" eaLnBrk="0" hangingPunct="0">
              <a:buNone/>
            </a:pPr>
            <a:r>
              <a:rPr lang="en-US" sz="2800" b="1" dirty="0" smtClean="0">
                <a:solidFill>
                  <a:srgbClr val="000000"/>
                </a:solidFill>
                <a:latin typeface="Tw Cen MT"/>
              </a:rPr>
              <a:t>Time </a:t>
            </a:r>
            <a:r>
              <a:rPr lang="en-US" sz="2800" b="1" dirty="0">
                <a:solidFill>
                  <a:srgbClr val="000000"/>
                </a:solidFill>
                <a:latin typeface="Tw Cen MT"/>
              </a:rPr>
              <a:t>For a Group Learning </a:t>
            </a:r>
            <a:r>
              <a:rPr lang="en-US" sz="2800" b="1" dirty="0" smtClean="0">
                <a:solidFill>
                  <a:srgbClr val="000000"/>
                </a:solidFill>
                <a:latin typeface="Tw Cen MT"/>
              </a:rPr>
              <a:t>Activity</a:t>
            </a:r>
          </a:p>
          <a:p>
            <a:pPr marL="0" indent="0" algn="ctr" eaLnBrk="0" hangingPunct="0">
              <a:buNone/>
            </a:pPr>
            <a:endParaRPr lang="en-US" sz="900" b="1" dirty="0" smtClean="0">
              <a:solidFill>
                <a:srgbClr val="000000"/>
              </a:solidFill>
              <a:latin typeface="Tw Cen MT"/>
            </a:endParaRPr>
          </a:p>
          <a:p>
            <a:pPr marL="0" indent="0" eaLnBrk="0" hangingPunct="0">
              <a:buNone/>
            </a:pPr>
            <a:r>
              <a:rPr lang="en-US" sz="2600" b="1" u="sng" dirty="0" smtClean="0">
                <a:solidFill>
                  <a:srgbClr val="000000"/>
                </a:solidFill>
                <a:latin typeface="Tw Cen MT"/>
              </a:rPr>
              <a:t>Handout</a:t>
            </a:r>
            <a:r>
              <a:rPr lang="en-US" sz="2600" b="1" dirty="0" smtClean="0">
                <a:solidFill>
                  <a:srgbClr val="000000"/>
                </a:solidFill>
                <a:latin typeface="Tw Cen MT"/>
              </a:rPr>
              <a:t>: </a:t>
            </a:r>
            <a:r>
              <a:rPr lang="en-US" sz="2600" dirty="0" smtClean="0">
                <a:solidFill>
                  <a:srgbClr val="000000"/>
                </a:solidFill>
                <a:latin typeface="Tw Cen MT"/>
              </a:rPr>
              <a:t>Preventing Slips, Trips and Falls</a:t>
            </a:r>
          </a:p>
          <a:p>
            <a:pPr marL="0" indent="0" eaLnBrk="0" hangingPunct="0">
              <a:buNone/>
            </a:pPr>
            <a:endParaRPr lang="en-US" sz="1100" b="1" dirty="0" smtClean="0">
              <a:solidFill>
                <a:srgbClr val="000000"/>
              </a:solidFill>
              <a:latin typeface="Tw Cen MT"/>
            </a:endParaRPr>
          </a:p>
          <a:p>
            <a:pPr marL="0" indent="0" eaLnBrk="0" hangingPunct="0">
              <a:buNone/>
            </a:pPr>
            <a:r>
              <a:rPr lang="en-US" sz="2600" b="1" dirty="0" smtClean="0">
                <a:solidFill>
                  <a:srgbClr val="000000"/>
                </a:solidFill>
                <a:latin typeface="Tw Cen MT"/>
              </a:rPr>
              <a:t>Identify ways to </a:t>
            </a:r>
            <a:r>
              <a:rPr lang="en-US" sz="2600" b="1" i="1" u="sng" dirty="0" smtClean="0">
                <a:solidFill>
                  <a:srgbClr val="000000"/>
                </a:solidFill>
                <a:latin typeface="Tw Cen MT"/>
              </a:rPr>
              <a:t>PREVENT</a:t>
            </a:r>
            <a:r>
              <a:rPr lang="en-US" sz="2600" b="1" dirty="0" smtClean="0">
                <a:solidFill>
                  <a:srgbClr val="000000"/>
                </a:solidFill>
                <a:latin typeface="Tw Cen MT"/>
              </a:rPr>
              <a:t> the Unsafe Conditions </a:t>
            </a:r>
          </a:p>
          <a:p>
            <a:pPr marL="0" indent="0" eaLnBrk="0" hangingPunct="0">
              <a:buNone/>
            </a:pPr>
            <a:r>
              <a:rPr lang="en-US" sz="2600" b="1" dirty="0" smtClean="0">
                <a:solidFill>
                  <a:srgbClr val="000000"/>
                </a:solidFill>
                <a:latin typeface="Tw Cen MT"/>
              </a:rPr>
              <a:t>and Unsafe Behaviors you identified in the last group activity.</a:t>
            </a:r>
          </a:p>
          <a:p>
            <a:pPr marL="0" indent="0" eaLnBrk="0" hangingPunct="0">
              <a:buNone/>
            </a:pPr>
            <a:r>
              <a:rPr lang="en-US" sz="2600" dirty="0" smtClean="0">
                <a:solidFill>
                  <a:srgbClr val="000000"/>
                </a:solidFill>
                <a:latin typeface="Tw Cen MT"/>
              </a:rPr>
              <a:t>   </a:t>
            </a:r>
            <a:r>
              <a:rPr lang="en-US" sz="2800" b="1" dirty="0" smtClean="0">
                <a:solidFill>
                  <a:srgbClr val="000000"/>
                </a:solidFill>
                <a:latin typeface="Tw Cen MT"/>
              </a:rPr>
              <a:t>Step # 1. </a:t>
            </a:r>
            <a:r>
              <a:rPr lang="en-US" sz="2800" b="1" i="1" u="sng" dirty="0" smtClean="0">
                <a:solidFill>
                  <a:srgbClr val="000000"/>
                </a:solidFill>
                <a:latin typeface="Tw Cen MT"/>
              </a:rPr>
              <a:t>RECOGNIZE</a:t>
            </a:r>
            <a:r>
              <a:rPr lang="en-US" sz="2800" b="1" dirty="0" smtClean="0">
                <a:solidFill>
                  <a:srgbClr val="000000"/>
                </a:solidFill>
                <a:latin typeface="Tw Cen MT"/>
              </a:rPr>
              <a:t> </a:t>
            </a:r>
          </a:p>
          <a:p>
            <a:pPr marL="0" indent="0" eaLnBrk="0" hangingPunct="0">
              <a:buNone/>
            </a:pPr>
            <a:r>
              <a:rPr lang="en-US" sz="2800" b="1" dirty="0" smtClean="0">
                <a:solidFill>
                  <a:srgbClr val="000000"/>
                </a:solidFill>
                <a:latin typeface="Tw Cen MT"/>
              </a:rPr>
              <a:t>   Step </a:t>
            </a:r>
            <a:r>
              <a:rPr lang="en-US" sz="2800" b="1" dirty="0">
                <a:solidFill>
                  <a:srgbClr val="000000"/>
                </a:solidFill>
                <a:latin typeface="Tw Cen MT"/>
              </a:rPr>
              <a:t># </a:t>
            </a:r>
            <a:r>
              <a:rPr lang="en-US" sz="2800" b="1" dirty="0" smtClean="0">
                <a:solidFill>
                  <a:srgbClr val="000000"/>
                </a:solidFill>
                <a:latin typeface="Tw Cen MT"/>
              </a:rPr>
              <a:t>2. </a:t>
            </a:r>
            <a:r>
              <a:rPr lang="en-US" sz="2800" b="1" i="1" u="sng" dirty="0" smtClean="0">
                <a:solidFill>
                  <a:srgbClr val="000000"/>
                </a:solidFill>
                <a:latin typeface="Tw Cen MT"/>
              </a:rPr>
              <a:t>EVALUATE</a:t>
            </a:r>
            <a:r>
              <a:rPr lang="en-US" sz="2800" b="1" dirty="0" smtClean="0">
                <a:solidFill>
                  <a:srgbClr val="000000"/>
                </a:solidFill>
                <a:latin typeface="Tw Cen MT"/>
              </a:rPr>
              <a:t> </a:t>
            </a:r>
          </a:p>
          <a:p>
            <a:pPr marL="0" indent="0" eaLnBrk="0" hangingPunct="0">
              <a:buNone/>
            </a:pPr>
            <a:r>
              <a:rPr lang="en-US" sz="2800" b="1" dirty="0">
                <a:solidFill>
                  <a:srgbClr val="000000"/>
                </a:solidFill>
                <a:latin typeface="Tw Cen MT"/>
              </a:rPr>
              <a:t> </a:t>
            </a:r>
            <a:r>
              <a:rPr lang="en-US" sz="2800" b="1" dirty="0" smtClean="0">
                <a:solidFill>
                  <a:srgbClr val="000000"/>
                </a:solidFill>
                <a:latin typeface="Tw Cen MT"/>
              </a:rPr>
              <a:t>  Step </a:t>
            </a:r>
            <a:r>
              <a:rPr lang="en-US" sz="2800" b="1" dirty="0">
                <a:solidFill>
                  <a:srgbClr val="000000"/>
                </a:solidFill>
                <a:latin typeface="Tw Cen MT"/>
              </a:rPr>
              <a:t># </a:t>
            </a:r>
            <a:r>
              <a:rPr lang="en-US" sz="2800" b="1" dirty="0" smtClean="0">
                <a:solidFill>
                  <a:srgbClr val="000000"/>
                </a:solidFill>
                <a:latin typeface="Tw Cen MT"/>
              </a:rPr>
              <a:t>3. </a:t>
            </a:r>
            <a:r>
              <a:rPr lang="en-US" sz="2800" b="1" i="1" u="sng" dirty="0" smtClean="0">
                <a:solidFill>
                  <a:srgbClr val="000000"/>
                </a:solidFill>
                <a:latin typeface="Tw Cen MT"/>
              </a:rPr>
              <a:t>CONTROL</a:t>
            </a:r>
            <a:r>
              <a:rPr lang="en-US" sz="2800" b="1" i="1" dirty="0" smtClean="0">
                <a:solidFill>
                  <a:srgbClr val="000000"/>
                </a:solidFill>
                <a:latin typeface="Tw Cen MT"/>
              </a:rPr>
              <a:t>  </a:t>
            </a:r>
            <a:r>
              <a:rPr lang="en-US" sz="2800" b="1" i="1" u="sng" dirty="0" smtClean="0">
                <a:solidFill>
                  <a:srgbClr val="000000"/>
                </a:solidFill>
                <a:latin typeface="Tw Cen MT"/>
              </a:rPr>
              <a:t>UNSAFE CONDITIONS </a:t>
            </a:r>
            <a:r>
              <a:rPr lang="en-US" sz="2800" b="1" i="1" u="sng" dirty="0">
                <a:solidFill>
                  <a:srgbClr val="000000"/>
                </a:solidFill>
                <a:latin typeface="Tw Cen MT"/>
              </a:rPr>
              <a:t>and </a:t>
            </a:r>
            <a:r>
              <a:rPr lang="en-US" sz="2800" b="1" i="1" u="sng" dirty="0" smtClean="0">
                <a:solidFill>
                  <a:srgbClr val="000000"/>
                </a:solidFill>
                <a:latin typeface="Tw Cen MT"/>
              </a:rPr>
              <a:t>BEHAVIORS</a:t>
            </a:r>
          </a:p>
          <a:p>
            <a:pPr eaLnBrk="0" hangingPunct="0"/>
            <a:endParaRPr lang="en-US" sz="1200" b="1" i="1" u="sng" dirty="0" smtClean="0">
              <a:solidFill>
                <a:srgbClr val="000000"/>
              </a:solidFill>
              <a:latin typeface="Tw Cen MT"/>
            </a:endParaRPr>
          </a:p>
          <a:p>
            <a:pPr marL="0" lvl="0" indent="0" algn="ctr" eaLnBrk="0" hangingPunct="0">
              <a:buNone/>
            </a:pPr>
            <a:r>
              <a:rPr lang="en-US" sz="2600" dirty="0" smtClean="0">
                <a:solidFill>
                  <a:srgbClr val="000000"/>
                </a:solidFill>
                <a:latin typeface="Tw Cen MT" pitchFamily="34" charset="0"/>
              </a:rPr>
              <a:t>Volunteers will share their information with the class</a:t>
            </a:r>
          </a:p>
        </p:txBody>
      </p:sp>
      <p:pic>
        <p:nvPicPr>
          <p:cNvPr id="4" name="Picture 2" descr="C:\Documents and Settings\Ivy Ulrich-Bonk\Local Settings\Temporary Internet Files\Content.IE5\D540ZRZU\MC900431586[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962400"/>
            <a:ext cx="1227138" cy="990600"/>
          </a:xfrm>
          <a:prstGeom prst="rect">
            <a:avLst/>
          </a:prstGeom>
          <a:noFill/>
          <a:ln w="9525">
            <a:noFill/>
            <a:miter lim="800000"/>
            <a:headEnd/>
            <a:tailEnd/>
          </a:ln>
        </p:spPr>
      </p:pic>
      <p:sp>
        <p:nvSpPr>
          <p:cNvPr id="5" name="TextBox 4"/>
          <p:cNvSpPr txBox="1"/>
          <p:nvPr/>
        </p:nvSpPr>
        <p:spPr>
          <a:xfrm>
            <a:off x="6553200" y="4267200"/>
            <a:ext cx="1676400" cy="369332"/>
          </a:xfrm>
          <a:prstGeom prst="rect">
            <a:avLst/>
          </a:prstGeom>
          <a:noFill/>
        </p:spPr>
        <p:txBody>
          <a:bodyPr wrap="square" rtlCol="0">
            <a:spAutoFit/>
          </a:bodyPr>
          <a:lstStyle/>
          <a:p>
            <a:r>
              <a:rPr lang="en-US" dirty="0" smtClean="0">
                <a:latin typeface="+mj-lt"/>
              </a:rPr>
              <a:t>10-15 Minutes</a:t>
            </a:r>
            <a:endParaRPr lang="en-US" dirty="0">
              <a:latin typeface="+mj-lt"/>
            </a:endParaRPr>
          </a:p>
        </p:txBody>
      </p:sp>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68</a:t>
            </a:fld>
            <a:endParaRPr lang="en-US" dirty="0"/>
          </a:p>
        </p:txBody>
      </p:sp>
    </p:spTree>
    <p:extLst>
      <p:ext uri="{BB962C8B-B14F-4D97-AF65-F5344CB8AC3E}">
        <p14:creationId xmlns:p14="http://schemas.microsoft.com/office/powerpoint/2010/main" val="37564290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1"/>
                </a:solidFill>
                <a:latin typeface="Arial" charset="0"/>
                <a:cs typeface="Arial" charset="0"/>
              </a:rPr>
              <a:t>GROUP DISCUSSION</a:t>
            </a:r>
            <a:r>
              <a:rPr lang="en-US" b="1" dirty="0" smtClean="0">
                <a:solidFill>
                  <a:schemeClr val="bg1"/>
                </a:solidFill>
                <a:ea typeface="Times New Roman" pitchFamily="18" charset="0"/>
                <a:cs typeface="Arial" charset="0"/>
              </a:rPr>
              <a:t> </a:t>
            </a: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0" indent="0" algn="ctr">
              <a:buNone/>
            </a:pPr>
            <a:r>
              <a:rPr lang="en-US" sz="36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Slip Up On Safety! </a:t>
            </a:r>
            <a:endParaRPr lang="en-US" sz="36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lvl="1">
              <a:lnSpc>
                <a:spcPct val="115000"/>
              </a:lnSpc>
              <a:buFont typeface="Arial" pitchFamily="34" charset="0"/>
              <a:buChar char="•"/>
            </a:pPr>
            <a:r>
              <a:rPr lang="en-US" dirty="0" smtClean="0">
                <a:latin typeface="+mj-lt"/>
                <a:ea typeface="Times New Roman" pitchFamily="18" charset="0"/>
                <a:cs typeface="Arial" charset="0"/>
              </a:rPr>
              <a:t>You </a:t>
            </a:r>
            <a:r>
              <a:rPr lang="en-US" dirty="0">
                <a:latin typeface="+mj-lt"/>
                <a:ea typeface="Times New Roman" pitchFamily="18" charset="0"/>
                <a:cs typeface="Arial" charset="0"/>
              </a:rPr>
              <a:t>take hundreds of </a:t>
            </a:r>
            <a:r>
              <a:rPr lang="en-US" u="sng" dirty="0">
                <a:latin typeface="+mj-lt"/>
                <a:ea typeface="Times New Roman" pitchFamily="18" charset="0"/>
                <a:cs typeface="Arial" charset="0"/>
              </a:rPr>
              <a:t>steps</a:t>
            </a:r>
            <a:r>
              <a:rPr lang="en-US" dirty="0">
                <a:latin typeface="+mj-lt"/>
                <a:ea typeface="Times New Roman" pitchFamily="18" charset="0"/>
                <a:cs typeface="Arial" charset="0"/>
              </a:rPr>
              <a:t> every day, but how many of those steps do you take seriously? </a:t>
            </a:r>
            <a:endParaRPr lang="en-US" dirty="0" smtClean="0">
              <a:latin typeface="+mj-lt"/>
              <a:ea typeface="Times New Roman" pitchFamily="18" charset="0"/>
              <a:cs typeface="Arial" charset="0"/>
            </a:endParaRPr>
          </a:p>
          <a:p>
            <a:pPr lvl="1">
              <a:lnSpc>
                <a:spcPct val="115000"/>
              </a:lnSpc>
              <a:buFont typeface="Arial" pitchFamily="34" charset="0"/>
              <a:buChar char="•"/>
            </a:pPr>
            <a:r>
              <a:rPr lang="en-US" dirty="0">
                <a:latin typeface="+mj-lt"/>
                <a:ea typeface="Times New Roman" pitchFamily="18" charset="0"/>
                <a:cs typeface="Arial" charset="0"/>
              </a:rPr>
              <a:t>Why do you think all </a:t>
            </a:r>
            <a:r>
              <a:rPr lang="en-US" b="1" dirty="0">
                <a:latin typeface="+mj-lt"/>
                <a:ea typeface="Times New Roman" pitchFamily="18" charset="0"/>
                <a:cs typeface="Arial" charset="0"/>
              </a:rPr>
              <a:t>Slips, Trips and Falls</a:t>
            </a:r>
            <a:r>
              <a:rPr lang="en-US" dirty="0">
                <a:latin typeface="+mj-lt"/>
                <a:ea typeface="Times New Roman" pitchFamily="18" charset="0"/>
                <a:cs typeface="Arial" charset="0"/>
              </a:rPr>
              <a:t> are </a:t>
            </a:r>
            <a:r>
              <a:rPr lang="en-US" b="1" i="1" u="sng" dirty="0">
                <a:latin typeface="+mj-lt"/>
                <a:ea typeface="Times New Roman" pitchFamily="18" charset="0"/>
                <a:cs typeface="Arial" charset="0"/>
              </a:rPr>
              <a:t>Preventable</a:t>
            </a:r>
            <a:r>
              <a:rPr lang="en-US" dirty="0">
                <a:latin typeface="+mj-lt"/>
                <a:ea typeface="Times New Roman" pitchFamily="18" charset="0"/>
                <a:cs typeface="Arial" charset="0"/>
              </a:rPr>
              <a:t>?      </a:t>
            </a:r>
            <a:r>
              <a:rPr lang="en-US" i="1" dirty="0">
                <a:latin typeface="+mj-lt"/>
              </a:rPr>
              <a:t> </a:t>
            </a:r>
            <a:endParaRPr lang="en-US" sz="2400" i="1" dirty="0" smtClean="0">
              <a:latin typeface="Arial Black" pitchFamily="34" charset="0"/>
            </a:endParaRPr>
          </a:p>
          <a:p>
            <a:pPr marL="457200" lvl="1" indent="0">
              <a:lnSpc>
                <a:spcPct val="115000"/>
              </a:lnSpc>
              <a:buNone/>
            </a:pPr>
            <a:r>
              <a:rPr lang="en-US" sz="2400" i="1" dirty="0" smtClean="0">
                <a:latin typeface="Arial Black" pitchFamily="34" charset="0"/>
              </a:rPr>
              <a:t>                         DON’T BECOME  A STATISTIC! </a:t>
            </a:r>
          </a:p>
          <a:p>
            <a:pPr marL="0" indent="0">
              <a:buNone/>
            </a:pPr>
            <a:r>
              <a:rPr lang="en-US" sz="2400" i="1" dirty="0" smtClean="0">
                <a:latin typeface="Arial Black" pitchFamily="34" charset="0"/>
              </a:rPr>
              <a:t>                                          </a:t>
            </a:r>
            <a:r>
              <a:rPr lang="en-US" sz="2400" i="1" u="sng" dirty="0" smtClean="0">
                <a:latin typeface="Arial Black" pitchFamily="34" charset="0"/>
              </a:rPr>
              <a:t>All </a:t>
            </a:r>
            <a:r>
              <a:rPr lang="en-US" sz="2400" i="1" dirty="0" smtClean="0">
                <a:latin typeface="Arial Black" pitchFamily="34" charset="0"/>
              </a:rPr>
              <a:t>Accidents </a:t>
            </a:r>
          </a:p>
          <a:p>
            <a:pPr marL="0" indent="0">
              <a:buNone/>
            </a:pPr>
            <a:r>
              <a:rPr lang="en-US" sz="2400" i="1" dirty="0" smtClean="0">
                <a:latin typeface="Arial Black" pitchFamily="34" charset="0"/>
              </a:rPr>
              <a:t>                                    Are </a:t>
            </a:r>
            <a:r>
              <a:rPr lang="en-US" sz="2400" i="1" u="sng" dirty="0" smtClean="0">
                <a:latin typeface="Arial Black" pitchFamily="34" charset="0"/>
              </a:rPr>
              <a:t>PREVENTABLE! </a:t>
            </a:r>
            <a:endParaRPr lang="en-US" i="1" u="sng" dirty="0">
              <a:ea typeface="Times New Roman" pitchFamily="18" charset="0"/>
              <a:cs typeface="Arial" charset="0"/>
            </a:endParaRPr>
          </a:p>
        </p:txBody>
      </p:sp>
      <p:pic>
        <p:nvPicPr>
          <p:cNvPr id="5" name="Picture 32" descr="SLIPPRY4"/>
          <p:cNvPicPr>
            <a:picLocks noChangeAspect="1" noChangeArrowheads="1"/>
          </p:cNvPicPr>
          <p:nvPr/>
        </p:nvPicPr>
        <p:blipFill>
          <a:blip r:embed="rId2" cstate="email">
            <a:lum bright="100000"/>
            <a:extLst>
              <a:ext uri="{28A0092B-C50C-407E-A947-70E740481C1C}">
                <a14:useLocalDpi xmlns:a14="http://schemas.microsoft.com/office/drawing/2010/main"/>
              </a:ext>
            </a:extLst>
          </a:blip>
          <a:srcRect/>
          <a:stretch>
            <a:fillRect/>
          </a:stretch>
        </p:blipFill>
        <p:spPr bwMode="auto">
          <a:xfrm>
            <a:off x="609600" y="4572000"/>
            <a:ext cx="2590800" cy="1752600"/>
          </a:xfrm>
          <a:prstGeom prst="rect">
            <a:avLst/>
          </a:prstGeom>
          <a:noFill/>
          <a:ln w="9525" algn="ctr">
            <a:noFill/>
            <a:miter lim="800000"/>
            <a:headEnd/>
            <a:tailEnd/>
          </a:ln>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69</a:t>
            </a:fld>
            <a:endParaRPr lang="en-US" dirty="0">
              <a:solidFill>
                <a:prstClr val="black">
                  <a:tint val="75000"/>
                </a:prstClr>
              </a:solidFill>
            </a:endParaRPr>
          </a:p>
        </p:txBody>
      </p:sp>
    </p:spTree>
    <p:extLst>
      <p:ext uri="{BB962C8B-B14F-4D97-AF65-F5344CB8AC3E}">
        <p14:creationId xmlns:p14="http://schemas.microsoft.com/office/powerpoint/2010/main" val="143471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sz="3200" b="1" dirty="0" smtClean="0">
                <a:solidFill>
                  <a:schemeClr val="bg1"/>
                </a:solidFill>
                <a:latin typeface="Arial" charset="0"/>
                <a:cs typeface="Arial" charset="0"/>
              </a:rPr>
              <a:t>OSHA </a:t>
            </a:r>
            <a:br>
              <a:rPr lang="en-US" sz="3200" b="1" dirty="0" smtClean="0">
                <a:solidFill>
                  <a:schemeClr val="bg1"/>
                </a:solidFill>
                <a:latin typeface="Arial" charset="0"/>
                <a:cs typeface="Arial" charset="0"/>
              </a:rPr>
            </a:br>
            <a:r>
              <a:rPr lang="en-US" sz="3200" b="1" dirty="0" smtClean="0">
                <a:solidFill>
                  <a:schemeClr val="bg1"/>
                </a:solidFill>
                <a:latin typeface="Arial" charset="0"/>
                <a:cs typeface="Arial" charset="0"/>
              </a:rPr>
              <a:t>SUSAN HARWOOD SAFETY TRAINING</a:t>
            </a:r>
            <a:endParaRPr lang="en-US" sz="4000" b="1" dirty="0" smtClean="0">
              <a:solidFill>
                <a:schemeClr val="bg1"/>
              </a:solidFill>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buFont typeface="Arial" charset="0"/>
              <a:buNone/>
            </a:pPr>
            <a:endParaRPr lang="en-US" sz="1200" b="1" dirty="0" smtClean="0">
              <a:latin typeface="Arial" charset="0"/>
            </a:endParaRPr>
          </a:p>
          <a:p>
            <a:pPr>
              <a:buFont typeface="Arial" charset="0"/>
              <a:buNone/>
            </a:pPr>
            <a:r>
              <a:rPr lang="en-US" sz="2800" b="1" dirty="0" smtClean="0">
                <a:latin typeface="+mj-lt"/>
              </a:rPr>
              <a:t>What is the </a:t>
            </a:r>
            <a:r>
              <a:rPr lang="en-US" sz="2800" b="1" u="sng" dirty="0" smtClean="0">
                <a:latin typeface="+mj-lt"/>
              </a:rPr>
              <a:t>Susan Harwood Safety Training Program</a:t>
            </a:r>
            <a:r>
              <a:rPr lang="en-US" sz="2800" b="1" dirty="0" smtClean="0">
                <a:latin typeface="+mj-lt"/>
              </a:rPr>
              <a:t>?(continued)  </a:t>
            </a:r>
          </a:p>
          <a:p>
            <a:pPr>
              <a:buFont typeface="Arial" charset="0"/>
              <a:buNone/>
            </a:pPr>
            <a:endParaRPr lang="en-US" sz="1000" b="1" dirty="0" smtClean="0">
              <a:latin typeface="+mj-lt"/>
            </a:endParaRPr>
          </a:p>
          <a:p>
            <a:r>
              <a:rPr lang="en-US" sz="2800" dirty="0" smtClean="0">
                <a:latin typeface="+mj-lt"/>
              </a:rPr>
              <a:t>The Susan Harwood Safety Training Program awards Grants to Nonprofit organizations such as Telamon Corporation to develop and conduct safety and health training and education programs for employers and workers to </a:t>
            </a:r>
            <a:r>
              <a:rPr lang="en-US" sz="2800" u="sng" dirty="0" smtClean="0">
                <a:latin typeface="+mj-lt"/>
              </a:rPr>
              <a:t>recognize</a:t>
            </a:r>
            <a:r>
              <a:rPr lang="en-US" sz="2800" dirty="0" smtClean="0">
                <a:latin typeface="+mj-lt"/>
              </a:rPr>
              <a:t>, </a:t>
            </a:r>
            <a:r>
              <a:rPr lang="en-US" sz="2800" u="sng" dirty="0" smtClean="0">
                <a:latin typeface="+mj-lt"/>
              </a:rPr>
              <a:t>avoid</a:t>
            </a:r>
            <a:r>
              <a:rPr lang="en-US" sz="2800" dirty="0" smtClean="0">
                <a:latin typeface="+mj-lt"/>
              </a:rPr>
              <a:t> and </a:t>
            </a:r>
            <a:r>
              <a:rPr lang="en-US" sz="2800" u="sng" dirty="0" smtClean="0">
                <a:latin typeface="+mj-lt"/>
              </a:rPr>
              <a:t>prevent</a:t>
            </a:r>
            <a:r>
              <a:rPr lang="en-US" sz="2800" dirty="0" smtClean="0">
                <a:latin typeface="+mj-lt"/>
              </a:rPr>
              <a:t> </a:t>
            </a:r>
            <a:r>
              <a:rPr lang="en-US" sz="2800" u="sng" dirty="0" smtClean="0">
                <a:latin typeface="+mj-lt"/>
              </a:rPr>
              <a:t>safety and health hazards in their workplaces</a:t>
            </a:r>
            <a:r>
              <a:rPr lang="en-US" sz="2800" dirty="0" smtClean="0">
                <a:latin typeface="+mj-lt"/>
              </a:rPr>
              <a:t>. </a:t>
            </a:r>
          </a:p>
          <a:p>
            <a:pPr marL="914400" lvl="1" indent="-457200">
              <a:lnSpc>
                <a:spcPct val="115000"/>
              </a:lnSpc>
            </a:pPr>
            <a:endParaRPr lang="en-US" dirty="0" smtClean="0"/>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2"/>
                </a:solidFill>
              </a:rPr>
              <a:t>LOCATION / SITE SPECIFIC DETAILS</a:t>
            </a:r>
            <a:r>
              <a:rPr lang="en-US" b="1" dirty="0" smtClean="0"/>
              <a:t> </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457200" y="1600200"/>
            <a:ext cx="8229600" cy="4876800"/>
          </a:xfrm>
          <a:solidFill>
            <a:schemeClr val="accent6">
              <a:lumMod val="75000"/>
            </a:schemeClr>
          </a:solidFill>
          <a:ln>
            <a:solidFill>
              <a:schemeClr val="tx1"/>
            </a:solidFill>
          </a:ln>
        </p:spPr>
        <p:txBody>
          <a:bodyPr>
            <a:normAutofit/>
          </a:bodyPr>
          <a:lstStyle/>
          <a:p>
            <a:pPr marL="0" indent="0">
              <a:spcBef>
                <a:spcPct val="0"/>
              </a:spcBef>
              <a:buNone/>
            </a:pPr>
            <a:endParaRPr lang="en-US" sz="1000" dirty="0" smtClean="0">
              <a:latin typeface="Tw Cen MT Condensed Extra Bold" pitchFamily="34" charset="0"/>
            </a:endParaRPr>
          </a:p>
          <a:p>
            <a:pPr marL="0" indent="0">
              <a:spcBef>
                <a:spcPct val="0"/>
              </a:spcBef>
              <a:buNone/>
            </a:pPr>
            <a:r>
              <a:rPr lang="en-US" sz="2800" dirty="0" smtClean="0">
                <a:latin typeface="+mj-lt"/>
              </a:rPr>
              <a:t>If applicable, discuss any details specifically related to the current location site of training.</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70</a:t>
            </a:fld>
            <a:endParaRPr lang="en-US" dirty="0"/>
          </a:p>
        </p:txBody>
      </p:sp>
    </p:spTree>
    <p:extLst>
      <p:ext uri="{BB962C8B-B14F-4D97-AF65-F5344CB8AC3E}">
        <p14:creationId xmlns:p14="http://schemas.microsoft.com/office/powerpoint/2010/main" val="28112517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smtClean="0">
                <a:solidFill>
                  <a:schemeClr val="bg2"/>
                </a:solidFill>
              </a:rPr>
              <a:t>FALLING PROPERLY</a:t>
            </a:r>
            <a:r>
              <a:rPr lang="en-US" b="1" dirty="0" smtClean="0"/>
              <a:t> </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457200" y="1600200"/>
            <a:ext cx="8229600" cy="4876800"/>
          </a:xfrm>
          <a:solidFill>
            <a:schemeClr val="accent6">
              <a:lumMod val="75000"/>
            </a:schemeClr>
          </a:solidFill>
          <a:ln>
            <a:solidFill>
              <a:schemeClr val="tx1"/>
            </a:solidFill>
          </a:ln>
        </p:spPr>
        <p:txBody>
          <a:bodyPr>
            <a:normAutofit/>
          </a:bodyPr>
          <a:lstStyle/>
          <a:p>
            <a:pPr marL="609600" indent="-609600">
              <a:spcBef>
                <a:spcPct val="0"/>
              </a:spcBef>
              <a:buFontTx/>
              <a:buNone/>
            </a:pPr>
            <a:endParaRPr lang="en-US" sz="1000" dirty="0" smtClean="0">
              <a:latin typeface="+mj-lt"/>
            </a:endParaRPr>
          </a:p>
          <a:p>
            <a:pPr marL="609600" indent="-609600">
              <a:spcBef>
                <a:spcPct val="0"/>
              </a:spcBef>
              <a:buFontTx/>
              <a:buNone/>
            </a:pPr>
            <a:r>
              <a:rPr lang="en-US" sz="2800" b="1" dirty="0" smtClean="0">
                <a:latin typeface="+mj-lt"/>
              </a:rPr>
              <a:t>If you do fall, you can reduce the chance of serious injury if you:</a:t>
            </a:r>
          </a:p>
          <a:p>
            <a:pPr marL="609600" indent="-609600">
              <a:spcBef>
                <a:spcPct val="0"/>
              </a:spcBef>
              <a:buFontTx/>
              <a:buNone/>
            </a:pPr>
            <a:endParaRPr lang="en-US" sz="2800" dirty="0" smtClean="0">
              <a:latin typeface="+mj-lt"/>
            </a:endParaRPr>
          </a:p>
          <a:p>
            <a:pPr marL="609600" lvl="2" indent="-609600">
              <a:spcBef>
                <a:spcPct val="0"/>
              </a:spcBef>
              <a:buFont typeface="+mj-lt"/>
              <a:buAutoNum type="arabicPeriod"/>
            </a:pPr>
            <a:r>
              <a:rPr lang="en-US" sz="2800" dirty="0" smtClean="0">
                <a:effectLst>
                  <a:outerShdw blurRad="38100" dist="38100" dir="2700000" algn="tl">
                    <a:srgbClr val="000000">
                      <a:alpha val="43137"/>
                    </a:srgbClr>
                  </a:outerShdw>
                </a:effectLst>
                <a:latin typeface="+mj-lt"/>
                <a:cs typeface="Arial" charset="0"/>
              </a:rPr>
              <a:t>Bend </a:t>
            </a:r>
            <a:r>
              <a:rPr lang="en-US" sz="2800" dirty="0">
                <a:effectLst>
                  <a:outerShdw blurRad="38100" dist="38100" dir="2700000" algn="tl">
                    <a:srgbClr val="000000">
                      <a:alpha val="43137"/>
                    </a:srgbClr>
                  </a:outerShdw>
                </a:effectLst>
                <a:latin typeface="+mj-lt"/>
                <a:cs typeface="Arial" charset="0"/>
              </a:rPr>
              <a:t>your elbows and knees and use your legs and arms to absorb the fall</a:t>
            </a:r>
          </a:p>
          <a:p>
            <a:pPr marL="609600" lvl="2" indent="-609600">
              <a:spcBef>
                <a:spcPct val="0"/>
              </a:spcBef>
              <a:buFont typeface="+mj-lt"/>
              <a:buAutoNum type="arabicPeriod"/>
            </a:pPr>
            <a:r>
              <a:rPr lang="en-US" sz="2800" dirty="0" smtClean="0">
                <a:effectLst>
                  <a:outerShdw blurRad="38100" dist="38100" dir="2700000" algn="tl">
                    <a:srgbClr val="000000">
                      <a:alpha val="43137"/>
                    </a:srgbClr>
                  </a:outerShdw>
                </a:effectLst>
                <a:latin typeface="+mj-lt"/>
                <a:cs typeface="Arial" charset="0"/>
              </a:rPr>
              <a:t>Get </a:t>
            </a:r>
            <a:r>
              <a:rPr lang="en-US" sz="2800" dirty="0">
                <a:effectLst>
                  <a:outerShdw blurRad="38100" dist="38100" dir="2700000" algn="tl">
                    <a:srgbClr val="000000">
                      <a:alpha val="43137"/>
                    </a:srgbClr>
                  </a:outerShdw>
                </a:effectLst>
                <a:latin typeface="+mj-lt"/>
                <a:cs typeface="Arial" charset="0"/>
              </a:rPr>
              <a:t>medical attention after a fall to treat anything torn, sprained, or broken</a:t>
            </a:r>
            <a:endParaRPr lang="en-US" sz="2800" dirty="0">
              <a:effectLst>
                <a:outerShdw blurRad="38100" dist="38100" dir="2700000" algn="tl">
                  <a:srgbClr val="000000">
                    <a:alpha val="43137"/>
                  </a:srgbClr>
                </a:outerShdw>
              </a:effectLst>
              <a:latin typeface="+mj-lt"/>
            </a:endParaRPr>
          </a:p>
          <a:p>
            <a:pPr marL="609600" lvl="2" indent="-609600">
              <a:spcBef>
                <a:spcPct val="0"/>
              </a:spcBef>
              <a:buFont typeface="+mj-lt"/>
              <a:buAutoNum type="arabicPeriod"/>
            </a:pPr>
            <a:r>
              <a:rPr lang="en-US" sz="2800" dirty="0" smtClean="0">
                <a:effectLst>
                  <a:outerShdw blurRad="38100" dist="38100" dir="2700000" algn="tl">
                    <a:srgbClr val="000000">
                      <a:alpha val="43137"/>
                    </a:srgbClr>
                  </a:outerShdw>
                </a:effectLst>
                <a:latin typeface="+mj-lt"/>
                <a:cs typeface="Arial" charset="0"/>
              </a:rPr>
              <a:t>Roll </a:t>
            </a:r>
            <a:r>
              <a:rPr lang="en-US" sz="2800" dirty="0">
                <a:effectLst>
                  <a:outerShdw blurRad="38100" dist="38100" dir="2700000" algn="tl">
                    <a:srgbClr val="000000">
                      <a:alpha val="43137"/>
                    </a:srgbClr>
                  </a:outerShdw>
                </a:effectLst>
                <a:latin typeface="+mj-lt"/>
                <a:cs typeface="Arial" charset="0"/>
              </a:rPr>
              <a:t>with the fall; don’t reach </a:t>
            </a:r>
            <a:r>
              <a:rPr lang="en-US" sz="2800" dirty="0" smtClean="0">
                <a:effectLst>
                  <a:outerShdw blurRad="38100" dist="38100" dir="2700000" algn="tl">
                    <a:srgbClr val="000000">
                      <a:alpha val="43137"/>
                    </a:srgbClr>
                  </a:outerShdw>
                </a:effectLst>
                <a:latin typeface="+mj-lt"/>
                <a:cs typeface="Arial" charset="0"/>
              </a:rPr>
              <a:t>out and let </a:t>
            </a:r>
            <a:r>
              <a:rPr lang="en-US" sz="2800" dirty="0">
                <a:effectLst>
                  <a:outerShdw blurRad="38100" dist="38100" dir="2700000" algn="tl">
                    <a:srgbClr val="000000">
                      <a:alpha val="43137"/>
                    </a:srgbClr>
                  </a:outerShdw>
                </a:effectLst>
                <a:latin typeface="+mj-lt"/>
                <a:cs typeface="Arial" charset="0"/>
              </a:rPr>
              <a:t>your </a:t>
            </a:r>
            <a:r>
              <a:rPr lang="en-US" sz="2800" dirty="0" smtClean="0">
                <a:effectLst>
                  <a:outerShdw blurRad="38100" dist="38100" dir="2700000" algn="tl">
                    <a:srgbClr val="000000">
                      <a:alpha val="43137"/>
                    </a:srgbClr>
                  </a:outerShdw>
                </a:effectLst>
                <a:latin typeface="+mj-lt"/>
                <a:cs typeface="Arial" charset="0"/>
              </a:rPr>
              <a:t>body crumple and roll.</a:t>
            </a:r>
            <a:endParaRPr lang="en-US" sz="2800" dirty="0">
              <a:latin typeface="+mj-lt"/>
              <a:cs typeface="Arial" charset="0"/>
            </a:endParaRPr>
          </a:p>
          <a:p>
            <a:pPr marL="609600" indent="-609600">
              <a:spcBef>
                <a:spcPct val="0"/>
              </a:spcBef>
              <a:buFont typeface="+mj-lt"/>
              <a:buAutoNum type="arabicPeriod"/>
            </a:pPr>
            <a:endParaRPr lang="en-US" dirty="0" smtClean="0">
              <a:latin typeface="Tw Cen MT Condensed" pitchFamily="34" charset="0"/>
            </a:endParaRPr>
          </a:p>
          <a:p>
            <a:pPr marL="609600" indent="-609600">
              <a:spcBef>
                <a:spcPct val="0"/>
              </a:spcBef>
              <a:buFontTx/>
              <a:buNone/>
            </a:pPr>
            <a:endParaRPr lang="en-US" dirty="0" smtClean="0">
              <a:latin typeface="Arial Narrow" pitchFamily="34"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71</a:t>
            </a:fld>
            <a:endParaRPr lang="en-US" dirty="0"/>
          </a:p>
        </p:txBody>
      </p:sp>
    </p:spTree>
    <p:extLst>
      <p:ext uri="{BB962C8B-B14F-4D97-AF65-F5344CB8AC3E}">
        <p14:creationId xmlns:p14="http://schemas.microsoft.com/office/powerpoint/2010/main" val="601486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a:solidFill>
                  <a:srgbClr val="FFFFFF"/>
                </a:solidFill>
                <a:latin typeface="Calibri" pitchFamily="34" charset="0"/>
                <a:cs typeface="Calibri" pitchFamily="34" charset="0"/>
              </a:rPr>
              <a:t>REVIEW - LEARNING OBJECTIVES</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47500" lnSpcReduction="20000"/>
          </a:bodyPr>
          <a:lstStyle/>
          <a:p>
            <a:pPr algn="ctr">
              <a:lnSpc>
                <a:spcPct val="115000"/>
              </a:lnSpc>
              <a:spcBef>
                <a:spcPts val="0"/>
              </a:spcBef>
              <a:spcAft>
                <a:spcPts val="0"/>
              </a:spcAft>
              <a:buFont typeface="Wingdings" pitchFamily="2" charset="2"/>
              <a:buChar char="q"/>
            </a:pPr>
            <a:r>
              <a:rPr lang="en-US" sz="59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Slip Up On Safety!</a:t>
            </a:r>
          </a:p>
          <a:p>
            <a:pPr algn="ctr">
              <a:lnSpc>
                <a:spcPct val="115000"/>
              </a:lnSpc>
              <a:spcBef>
                <a:spcPts val="0"/>
              </a:spcBef>
              <a:spcAft>
                <a:spcPts val="0"/>
              </a:spcAft>
              <a:buFont typeface="Wingdings" pitchFamily="2" charset="2"/>
              <a:buChar char="q"/>
            </a:pPr>
            <a:r>
              <a:rPr lang="en-US" sz="59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FALL for Hazards! </a:t>
            </a:r>
          </a:p>
          <a:p>
            <a:pPr>
              <a:lnSpc>
                <a:spcPct val="115000"/>
              </a:lnSpc>
              <a:spcBef>
                <a:spcPts val="0"/>
              </a:spcBef>
              <a:spcAft>
                <a:spcPts val="0"/>
              </a:spcAft>
              <a:buFont typeface="Wingdings" pitchFamily="2" charset="2"/>
              <a:buChar char="q"/>
            </a:pPr>
            <a:endParaRPr lang="en-US" sz="51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marL="0" indent="0" algn="just">
              <a:lnSpc>
                <a:spcPct val="115000"/>
              </a:lnSpc>
              <a:spcBef>
                <a:spcPts val="0"/>
              </a:spcBef>
              <a:spcAft>
                <a:spcPts val="0"/>
              </a:spcAft>
              <a:buNone/>
            </a:pPr>
            <a:r>
              <a:rPr lang="en-US" sz="5100" dirty="0" smtClean="0">
                <a:latin typeface="+mj-lt"/>
                <a:ea typeface="Calibri"/>
                <a:cs typeface="Times New Roman"/>
              </a:rPr>
              <a:t>   1. What ____% of accidental deaths are due to Slip</a:t>
            </a:r>
            <a:r>
              <a:rPr lang="en-US" sz="5100" dirty="0">
                <a:latin typeface="+mj-lt"/>
                <a:ea typeface="Calibri"/>
                <a:cs typeface="Times New Roman"/>
              </a:rPr>
              <a:t>, </a:t>
            </a:r>
            <a:r>
              <a:rPr lang="en-US" sz="5100" dirty="0" smtClean="0">
                <a:latin typeface="+mj-lt"/>
                <a:ea typeface="Calibri"/>
                <a:cs typeface="Times New Roman"/>
              </a:rPr>
              <a:t>Trips </a:t>
            </a:r>
            <a:r>
              <a:rPr lang="en-US" sz="5100" dirty="0">
                <a:latin typeface="+mj-lt"/>
                <a:ea typeface="Calibri"/>
                <a:cs typeface="Times New Roman"/>
              </a:rPr>
              <a:t>and </a:t>
            </a:r>
            <a:r>
              <a:rPr lang="en-US" sz="5100" dirty="0" smtClean="0">
                <a:latin typeface="+mj-lt"/>
                <a:ea typeface="Calibri"/>
                <a:cs typeface="Times New Roman"/>
              </a:rPr>
              <a:t>Falls?</a:t>
            </a:r>
          </a:p>
          <a:p>
            <a:pPr marL="0" lvl="0" indent="0">
              <a:lnSpc>
                <a:spcPct val="115000"/>
              </a:lnSpc>
              <a:spcBef>
                <a:spcPts val="0"/>
              </a:spcBef>
              <a:spcAft>
                <a:spcPts val="0"/>
              </a:spcAft>
              <a:buNone/>
            </a:pPr>
            <a:endParaRPr lang="en-US" sz="5100" dirty="0" smtClean="0">
              <a:latin typeface="+mj-lt"/>
              <a:ea typeface="Calibri"/>
              <a:cs typeface="Times New Roman"/>
            </a:endParaRPr>
          </a:p>
          <a:p>
            <a:pPr marL="0" lvl="0" indent="0">
              <a:lnSpc>
                <a:spcPct val="115000"/>
              </a:lnSpc>
              <a:spcBef>
                <a:spcPts val="0"/>
              </a:spcBef>
              <a:spcAft>
                <a:spcPts val="0"/>
              </a:spcAft>
              <a:buNone/>
            </a:pPr>
            <a:r>
              <a:rPr lang="en-US" sz="5100" dirty="0" smtClean="0">
                <a:latin typeface="+mj-lt"/>
                <a:ea typeface="Calibri"/>
                <a:cs typeface="Times New Roman"/>
              </a:rPr>
              <a:t>   2. What are some of the costs of Slips, Trips and Falls to: </a:t>
            </a:r>
          </a:p>
          <a:p>
            <a:pPr marL="0" lvl="0" indent="0">
              <a:lnSpc>
                <a:spcPct val="120000"/>
              </a:lnSpc>
              <a:spcBef>
                <a:spcPts val="0"/>
              </a:spcBef>
              <a:spcAft>
                <a:spcPts val="0"/>
              </a:spcAft>
              <a:buNone/>
            </a:pPr>
            <a:endParaRPr lang="en-US" sz="5100" dirty="0" smtClean="0">
              <a:latin typeface="+mj-lt"/>
              <a:ea typeface="Calibri"/>
              <a:cs typeface="Times New Roman"/>
            </a:endParaRPr>
          </a:p>
          <a:p>
            <a:pPr lvl="1">
              <a:lnSpc>
                <a:spcPct val="120000"/>
              </a:lnSpc>
              <a:spcBef>
                <a:spcPts val="0"/>
              </a:spcBef>
              <a:spcAft>
                <a:spcPts val="0"/>
              </a:spcAft>
              <a:buFont typeface="Wingdings" pitchFamily="2" charset="2"/>
              <a:buChar char="q"/>
            </a:pPr>
            <a:r>
              <a:rPr lang="en-US" sz="5100" dirty="0" smtClean="0">
                <a:latin typeface="+mj-lt"/>
                <a:ea typeface="Calibri"/>
                <a:cs typeface="Times New Roman"/>
              </a:rPr>
              <a:t>Employer</a:t>
            </a:r>
          </a:p>
          <a:p>
            <a:pPr lvl="1">
              <a:lnSpc>
                <a:spcPct val="115000"/>
              </a:lnSpc>
              <a:spcBef>
                <a:spcPts val="0"/>
              </a:spcBef>
              <a:spcAft>
                <a:spcPts val="0"/>
              </a:spcAft>
              <a:buFont typeface="Wingdings" pitchFamily="2" charset="2"/>
              <a:buChar char="q"/>
            </a:pPr>
            <a:endParaRPr lang="en-US" sz="5100" dirty="0" smtClean="0">
              <a:latin typeface="+mj-lt"/>
              <a:ea typeface="Calibri"/>
              <a:cs typeface="Times New Roman"/>
            </a:endParaRPr>
          </a:p>
          <a:p>
            <a:pPr lvl="1">
              <a:lnSpc>
                <a:spcPct val="115000"/>
              </a:lnSpc>
              <a:spcBef>
                <a:spcPts val="0"/>
              </a:spcBef>
              <a:spcAft>
                <a:spcPts val="0"/>
              </a:spcAft>
              <a:buFont typeface="Wingdings" pitchFamily="2" charset="2"/>
              <a:buChar char="q"/>
            </a:pPr>
            <a:r>
              <a:rPr lang="en-US" sz="5100" dirty="0" smtClean="0">
                <a:latin typeface="+mj-lt"/>
                <a:ea typeface="Calibri"/>
                <a:cs typeface="Times New Roman"/>
              </a:rPr>
              <a:t>Employee</a:t>
            </a:r>
          </a:p>
          <a:p>
            <a:pPr lvl="0">
              <a:lnSpc>
                <a:spcPct val="115000"/>
              </a:lnSpc>
              <a:spcBef>
                <a:spcPts val="0"/>
              </a:spcBef>
              <a:spcAft>
                <a:spcPts val="0"/>
              </a:spcAft>
              <a:buFont typeface="Wingdings" pitchFamily="2" charset="2"/>
              <a:buChar char="q"/>
            </a:pPr>
            <a:endParaRPr lang="en-US" sz="5100" dirty="0" smtClean="0">
              <a:latin typeface="+mj-lt"/>
              <a:ea typeface="Calibri"/>
              <a:cs typeface="Times New Roman"/>
            </a:endParaRPr>
          </a:p>
          <a:p>
            <a:pPr marL="0" lvl="0" indent="0">
              <a:lnSpc>
                <a:spcPct val="115000"/>
              </a:lnSpc>
              <a:spcBef>
                <a:spcPts val="0"/>
              </a:spcBef>
              <a:spcAft>
                <a:spcPts val="0"/>
              </a:spcAft>
              <a:buNone/>
            </a:pPr>
            <a:r>
              <a:rPr lang="en-US" sz="5100" dirty="0" smtClean="0">
                <a:latin typeface="+mj-lt"/>
                <a:ea typeface="Calibri"/>
                <a:cs typeface="Times New Roman"/>
              </a:rPr>
              <a:t>   3. Name some injuries resulting from Slips, Trips and Falls?</a:t>
            </a:r>
            <a:endParaRPr lang="en-US" sz="5100" dirty="0">
              <a:latin typeface="+mj-lt"/>
              <a:ea typeface="Calibri"/>
              <a:cs typeface="Times New Roman"/>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72</a:t>
            </a:fld>
            <a:endParaRPr lang="en-US" dirty="0"/>
          </a:p>
        </p:txBody>
      </p:sp>
    </p:spTree>
    <p:extLst>
      <p:ext uri="{BB962C8B-B14F-4D97-AF65-F5344CB8AC3E}">
        <p14:creationId xmlns:p14="http://schemas.microsoft.com/office/powerpoint/2010/main" val="36258427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a:solidFill>
                  <a:srgbClr val="FFFFFF"/>
                </a:solidFill>
                <a:latin typeface="Calibri" pitchFamily="34" charset="0"/>
                <a:cs typeface="Calibri" pitchFamily="34" charset="0"/>
              </a:rPr>
              <a:t>REVIEW - LEARNING OBJECTIVES</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algn="ctr">
              <a:lnSpc>
                <a:spcPct val="115000"/>
              </a:lnSpc>
              <a:spcBef>
                <a:spcPts val="0"/>
              </a:spcBef>
              <a:spcAft>
                <a:spcPts val="0"/>
              </a:spcAft>
              <a:buFont typeface="Wingdings" pitchFamily="2" charset="2"/>
              <a:buChar char="q"/>
            </a:pP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Slip Up On Safety</a:t>
            </a: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a:t>
            </a:r>
          </a:p>
          <a:p>
            <a:pPr algn="ctr">
              <a:lnSpc>
                <a:spcPct val="115000"/>
              </a:lnSpc>
              <a:spcBef>
                <a:spcPts val="0"/>
              </a:spcBef>
              <a:spcAft>
                <a:spcPts val="0"/>
              </a:spcAft>
              <a:buFont typeface="Wingdings" pitchFamily="2" charset="2"/>
              <a:buChar char="q"/>
            </a:pP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a:t>
            </a: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FALL for Hazards! </a:t>
            </a:r>
            <a:endPar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lvl="0">
              <a:lnSpc>
                <a:spcPct val="115000"/>
              </a:lnSpc>
              <a:spcBef>
                <a:spcPts val="0"/>
              </a:spcBef>
              <a:spcAft>
                <a:spcPts val="0"/>
              </a:spcAft>
              <a:buFont typeface="+mj-lt"/>
              <a:buAutoNum type="arabicPeriod"/>
            </a:pPr>
            <a:endParaRPr lang="en-US" sz="2400" dirty="0">
              <a:ea typeface="Calibri"/>
              <a:cs typeface="Times New Roman"/>
            </a:endParaRPr>
          </a:p>
          <a:p>
            <a:pPr marL="0" lvl="0" indent="0">
              <a:lnSpc>
                <a:spcPct val="115000"/>
              </a:lnSpc>
              <a:spcBef>
                <a:spcPts val="0"/>
              </a:spcBef>
              <a:spcAft>
                <a:spcPts val="0"/>
              </a:spcAft>
              <a:buNone/>
            </a:pPr>
            <a:r>
              <a:rPr lang="en-US" dirty="0" smtClean="0">
                <a:ea typeface="Calibri"/>
                <a:cs typeface="Times New Roman"/>
              </a:rPr>
              <a:t> </a:t>
            </a:r>
            <a:r>
              <a:rPr lang="en-US" sz="2400" dirty="0" smtClean="0">
                <a:latin typeface="+mj-lt"/>
                <a:ea typeface="Calibri"/>
                <a:cs typeface="Times New Roman"/>
              </a:rPr>
              <a:t>4. All </a:t>
            </a:r>
            <a:r>
              <a:rPr lang="en-US" sz="2400" dirty="0">
                <a:latin typeface="+mj-lt"/>
                <a:ea typeface="Calibri"/>
                <a:cs typeface="Times New Roman"/>
              </a:rPr>
              <a:t>Slips, </a:t>
            </a:r>
            <a:r>
              <a:rPr lang="en-US" sz="2400" dirty="0" smtClean="0">
                <a:latin typeface="+mj-lt"/>
                <a:ea typeface="Calibri"/>
                <a:cs typeface="Times New Roman"/>
              </a:rPr>
              <a:t>Trips </a:t>
            </a:r>
            <a:r>
              <a:rPr lang="en-US" sz="2400" dirty="0">
                <a:latin typeface="+mj-lt"/>
                <a:ea typeface="Calibri"/>
                <a:cs typeface="Times New Roman"/>
              </a:rPr>
              <a:t>and </a:t>
            </a:r>
            <a:r>
              <a:rPr lang="en-US" sz="2400" dirty="0" smtClean="0">
                <a:latin typeface="+mj-lt"/>
                <a:ea typeface="Calibri"/>
                <a:cs typeface="Times New Roman"/>
              </a:rPr>
              <a:t>Falls are Preventable – True or False? Why?</a:t>
            </a:r>
            <a:endParaRPr lang="en-US" sz="2400" dirty="0">
              <a:latin typeface="+mj-lt"/>
              <a:ea typeface="Calibri"/>
              <a:cs typeface="Times New Roman"/>
            </a:endParaRPr>
          </a:p>
          <a:p>
            <a:pPr marL="0" indent="0">
              <a:lnSpc>
                <a:spcPct val="115000"/>
              </a:lnSpc>
              <a:spcBef>
                <a:spcPts val="0"/>
              </a:spcBef>
              <a:spcAft>
                <a:spcPts val="0"/>
              </a:spcAft>
              <a:buNone/>
            </a:pPr>
            <a:r>
              <a:rPr lang="en-US" sz="2400" dirty="0" smtClean="0">
                <a:latin typeface="+mj-lt"/>
                <a:ea typeface="Calibri"/>
                <a:cs typeface="Times New Roman"/>
              </a:rPr>
              <a:t>  5. All Slips, Trips and Falls can be </a:t>
            </a:r>
            <a:r>
              <a:rPr lang="en-US" sz="2400" b="1" i="1" u="sng" dirty="0" smtClean="0">
                <a:latin typeface="+mj-lt"/>
                <a:ea typeface="Calibri"/>
                <a:cs typeface="Times New Roman"/>
              </a:rPr>
              <a:t>Prevented</a:t>
            </a:r>
            <a:r>
              <a:rPr lang="en-US" sz="2400" dirty="0" smtClean="0">
                <a:latin typeface="+mj-lt"/>
                <a:ea typeface="Calibri"/>
                <a:cs typeface="Times New Roman"/>
              </a:rPr>
              <a:t> by Controlling unsafe: </a:t>
            </a:r>
          </a:p>
          <a:p>
            <a:pPr lvl="1">
              <a:lnSpc>
                <a:spcPct val="115000"/>
              </a:lnSpc>
              <a:spcBef>
                <a:spcPts val="0"/>
              </a:spcBef>
              <a:spcAft>
                <a:spcPts val="0"/>
              </a:spcAft>
              <a:buFont typeface="Wingdings" pitchFamily="2" charset="2"/>
              <a:buChar char="§"/>
            </a:pPr>
            <a:r>
              <a:rPr lang="en-US" sz="2400" dirty="0" smtClean="0">
                <a:latin typeface="+mj-lt"/>
                <a:ea typeface="Calibri"/>
                <a:cs typeface="Times New Roman"/>
              </a:rPr>
              <a:t>_____________  and Unsafe</a:t>
            </a:r>
          </a:p>
          <a:p>
            <a:pPr lvl="1">
              <a:lnSpc>
                <a:spcPct val="115000"/>
              </a:lnSpc>
              <a:spcBef>
                <a:spcPts val="0"/>
              </a:spcBef>
              <a:spcAft>
                <a:spcPts val="0"/>
              </a:spcAft>
              <a:buFont typeface="Wingdings" pitchFamily="2" charset="2"/>
              <a:buChar char="§"/>
            </a:pPr>
            <a:r>
              <a:rPr lang="en-US" sz="2400" dirty="0" smtClean="0">
                <a:latin typeface="+mj-lt"/>
                <a:ea typeface="Calibri"/>
                <a:cs typeface="Times New Roman"/>
              </a:rPr>
              <a:t>_____________</a:t>
            </a:r>
            <a:endParaRPr lang="en-US" sz="2400" dirty="0">
              <a:latin typeface="+mj-lt"/>
              <a:ea typeface="Calibri"/>
              <a:cs typeface="Times New Roman"/>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73</a:t>
            </a:fld>
            <a:endParaRPr lang="en-US" dirty="0"/>
          </a:p>
        </p:txBody>
      </p:sp>
    </p:spTree>
    <p:extLst>
      <p:ext uri="{BB962C8B-B14F-4D97-AF65-F5344CB8AC3E}">
        <p14:creationId xmlns:p14="http://schemas.microsoft.com/office/powerpoint/2010/main" val="17901605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a:solidFill>
                  <a:srgbClr val="FFFFFF"/>
                </a:solidFill>
                <a:latin typeface="Calibri" pitchFamily="34" charset="0"/>
                <a:cs typeface="Calibri" pitchFamily="34" charset="0"/>
              </a:rPr>
              <a:t>REVIEW - LEARNING OBJECTIVES</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04800" y="1600200"/>
            <a:ext cx="8305800" cy="4876800"/>
          </a:xfrm>
          <a:solidFill>
            <a:schemeClr val="accent6">
              <a:lumMod val="75000"/>
            </a:schemeClr>
          </a:solidFill>
        </p:spPr>
        <p:txBody>
          <a:bodyPr>
            <a:normAutofit/>
          </a:bodyPr>
          <a:lstStyle/>
          <a:p>
            <a:pPr algn="ctr">
              <a:lnSpc>
                <a:spcPct val="115000"/>
              </a:lnSpc>
              <a:spcBef>
                <a:spcPts val="0"/>
              </a:spcBef>
              <a:spcAft>
                <a:spcPts val="0"/>
              </a:spcAft>
              <a:buFont typeface="Wingdings" pitchFamily="2" charset="2"/>
              <a:buChar char="q"/>
            </a:pP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Slip Up On Safety</a:t>
            </a: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a:t>
            </a:r>
          </a:p>
          <a:p>
            <a:pPr algn="ctr">
              <a:lnSpc>
                <a:spcPct val="115000"/>
              </a:lnSpc>
              <a:spcBef>
                <a:spcPts val="0"/>
              </a:spcBef>
              <a:spcAft>
                <a:spcPts val="0"/>
              </a:spcAft>
              <a:buFont typeface="Wingdings" pitchFamily="2" charset="2"/>
              <a:buChar char="q"/>
            </a:pP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a:t>
            </a: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FALL for Hazards</a:t>
            </a: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a:t>
            </a:r>
          </a:p>
          <a:p>
            <a:pPr algn="ctr">
              <a:lnSpc>
                <a:spcPct val="115000"/>
              </a:lnSpc>
              <a:spcBef>
                <a:spcPts val="0"/>
              </a:spcBef>
              <a:spcAft>
                <a:spcPts val="0"/>
              </a:spcAft>
              <a:buFont typeface="Wingdings" pitchFamily="2" charset="2"/>
              <a:buChar char="q"/>
            </a:pPr>
            <a:endParaRPr lang="en-US" sz="36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marL="0" lvl="0" indent="0">
              <a:lnSpc>
                <a:spcPct val="115000"/>
              </a:lnSpc>
              <a:spcBef>
                <a:spcPts val="0"/>
              </a:spcBef>
              <a:spcAft>
                <a:spcPts val="0"/>
              </a:spcAft>
              <a:buNone/>
            </a:pPr>
            <a:r>
              <a:rPr lang="en-US" sz="3600" dirty="0" smtClean="0">
                <a:ea typeface="Calibri"/>
                <a:cs typeface="Times New Roman"/>
              </a:rPr>
              <a:t>  </a:t>
            </a:r>
            <a:r>
              <a:rPr lang="en-US" sz="2400" dirty="0" smtClean="0">
                <a:latin typeface="+mj-lt"/>
                <a:ea typeface="Calibri"/>
                <a:cs typeface="Times New Roman"/>
              </a:rPr>
              <a:t>6. 3 Steps for </a:t>
            </a:r>
            <a:r>
              <a:rPr lang="en-US" sz="2400" i="1" u="sng" dirty="0" smtClean="0">
                <a:latin typeface="+mj-lt"/>
                <a:ea typeface="Calibri"/>
                <a:cs typeface="Times New Roman"/>
              </a:rPr>
              <a:t>Preventing</a:t>
            </a:r>
            <a:r>
              <a:rPr lang="en-US" sz="2400" dirty="0" smtClean="0">
                <a:latin typeface="+mj-lt"/>
                <a:ea typeface="Calibri"/>
                <a:cs typeface="Times New Roman"/>
              </a:rPr>
              <a:t> Slips, Trips and Falls are: </a:t>
            </a:r>
          </a:p>
          <a:p>
            <a:pPr marL="0" lvl="0" indent="0">
              <a:lnSpc>
                <a:spcPct val="115000"/>
              </a:lnSpc>
              <a:spcBef>
                <a:spcPts val="0"/>
              </a:spcBef>
              <a:spcAft>
                <a:spcPts val="0"/>
              </a:spcAft>
              <a:buNone/>
            </a:pPr>
            <a:endParaRPr lang="en-US" sz="2400" dirty="0" smtClean="0">
              <a:latin typeface="+mj-lt"/>
              <a:ea typeface="Calibri"/>
              <a:cs typeface="Times New Roman"/>
            </a:endParaRPr>
          </a:p>
          <a:p>
            <a:pPr marL="0" lvl="0" indent="0">
              <a:lnSpc>
                <a:spcPct val="115000"/>
              </a:lnSpc>
              <a:spcBef>
                <a:spcPts val="0"/>
              </a:spcBef>
              <a:spcAft>
                <a:spcPts val="0"/>
              </a:spcAft>
              <a:buNone/>
            </a:pPr>
            <a:r>
              <a:rPr lang="en-US" sz="2400" dirty="0" smtClean="0">
                <a:latin typeface="+mj-lt"/>
                <a:ea typeface="Calibri"/>
                <a:cs typeface="Times New Roman"/>
              </a:rPr>
              <a:t>            1. </a:t>
            </a:r>
            <a:r>
              <a:rPr lang="en-US" sz="2400" u="sng" dirty="0" smtClean="0">
                <a:latin typeface="+mj-lt"/>
                <a:ea typeface="Calibri"/>
                <a:cs typeface="Times New Roman"/>
              </a:rPr>
              <a:t>Recognize</a:t>
            </a:r>
            <a:r>
              <a:rPr lang="en-US" sz="2400" dirty="0" smtClean="0">
                <a:latin typeface="+mj-lt"/>
                <a:ea typeface="Calibri"/>
                <a:cs typeface="Times New Roman"/>
              </a:rPr>
              <a:t>  2. </a:t>
            </a:r>
            <a:r>
              <a:rPr lang="en-US" sz="2400" u="sng" dirty="0" smtClean="0">
                <a:latin typeface="+mj-lt"/>
                <a:ea typeface="Calibri"/>
                <a:cs typeface="Times New Roman"/>
              </a:rPr>
              <a:t>Evaluate</a:t>
            </a:r>
            <a:r>
              <a:rPr lang="en-US" sz="2400" dirty="0" smtClean="0">
                <a:latin typeface="+mj-lt"/>
                <a:ea typeface="Calibri"/>
                <a:cs typeface="Times New Roman"/>
              </a:rPr>
              <a:t>  3. </a:t>
            </a:r>
            <a:r>
              <a:rPr lang="en-US" sz="2400" u="sng" dirty="0" smtClean="0">
                <a:latin typeface="+mj-lt"/>
                <a:ea typeface="Calibri"/>
                <a:cs typeface="Times New Roman"/>
              </a:rPr>
              <a:t>Control</a:t>
            </a:r>
          </a:p>
          <a:p>
            <a:pPr marL="514350" lvl="0" indent="-514350">
              <a:lnSpc>
                <a:spcPct val="115000"/>
              </a:lnSpc>
              <a:spcBef>
                <a:spcPts val="0"/>
              </a:spcBef>
              <a:spcAft>
                <a:spcPts val="0"/>
              </a:spcAft>
              <a:buAutoNum type="arabicPeriod"/>
            </a:pPr>
            <a:endParaRPr lang="en-US" sz="2400" dirty="0" smtClean="0">
              <a:latin typeface="+mj-lt"/>
              <a:ea typeface="Calibri"/>
              <a:cs typeface="Times New Roman"/>
            </a:endParaRPr>
          </a:p>
          <a:p>
            <a:pPr marL="0" indent="0">
              <a:lnSpc>
                <a:spcPct val="115000"/>
              </a:lnSpc>
              <a:spcBef>
                <a:spcPts val="0"/>
              </a:spcBef>
              <a:spcAft>
                <a:spcPts val="0"/>
              </a:spcAft>
              <a:buNone/>
            </a:pPr>
            <a:r>
              <a:rPr lang="en-US" sz="2400" dirty="0" smtClean="0">
                <a:latin typeface="+mj-lt"/>
                <a:ea typeface="Calibri"/>
                <a:cs typeface="Times New Roman"/>
              </a:rPr>
              <a:t>                               True or False?</a:t>
            </a:r>
            <a:endParaRPr lang="en-US"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74</a:t>
            </a:fld>
            <a:endParaRPr lang="en-US" dirty="0"/>
          </a:p>
        </p:txBody>
      </p:sp>
    </p:spTree>
    <p:extLst>
      <p:ext uri="{BB962C8B-B14F-4D97-AF65-F5344CB8AC3E}">
        <p14:creationId xmlns:p14="http://schemas.microsoft.com/office/powerpoint/2010/main" val="151298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b="1" dirty="0">
                <a:solidFill>
                  <a:srgbClr val="FFFFFF"/>
                </a:solidFill>
                <a:latin typeface="Calibri" pitchFamily="34" charset="0"/>
                <a:cs typeface="Calibri" pitchFamily="34" charset="0"/>
              </a:rPr>
              <a:t>REVIEW - LEARNING OBJECTIVES</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04800" y="1600200"/>
            <a:ext cx="8305800" cy="4876800"/>
          </a:xfrm>
          <a:solidFill>
            <a:schemeClr val="accent6">
              <a:lumMod val="75000"/>
            </a:schemeClr>
          </a:solidFill>
        </p:spPr>
        <p:txBody>
          <a:bodyPr>
            <a:normAutofit/>
          </a:bodyPr>
          <a:lstStyle/>
          <a:p>
            <a:pPr algn="ctr">
              <a:lnSpc>
                <a:spcPct val="115000"/>
              </a:lnSpc>
              <a:spcBef>
                <a:spcPts val="0"/>
              </a:spcBef>
              <a:spcAft>
                <a:spcPts val="0"/>
              </a:spcAft>
              <a:buFont typeface="Wingdings" pitchFamily="2" charset="2"/>
              <a:buChar char="q"/>
            </a:pP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Slip Up On Safety</a:t>
            </a: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a:t>
            </a:r>
          </a:p>
          <a:p>
            <a:pPr algn="ctr">
              <a:lnSpc>
                <a:spcPct val="115000"/>
              </a:lnSpc>
              <a:spcBef>
                <a:spcPts val="0"/>
              </a:spcBef>
              <a:spcAft>
                <a:spcPts val="0"/>
              </a:spcAft>
              <a:buFont typeface="Wingdings" pitchFamily="2" charset="2"/>
              <a:buChar char="q"/>
            </a:pP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Don't </a:t>
            </a:r>
            <a:r>
              <a:rPr lang="en-US" sz="2800" b="1" i="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FALL for Hazards</a:t>
            </a:r>
            <a:r>
              <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rPr>
              <a:t>!</a:t>
            </a:r>
          </a:p>
          <a:p>
            <a:pPr algn="ctr">
              <a:lnSpc>
                <a:spcPct val="115000"/>
              </a:lnSpc>
              <a:spcBef>
                <a:spcPts val="0"/>
              </a:spcBef>
              <a:spcAft>
                <a:spcPts val="0"/>
              </a:spcAft>
              <a:buFont typeface="Wingdings" pitchFamily="2" charset="2"/>
              <a:buChar char="q"/>
            </a:pPr>
            <a:endParaRPr lang="en-US" sz="36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a:p>
            <a:pPr marL="0" lvl="0" indent="0">
              <a:lnSpc>
                <a:spcPct val="115000"/>
              </a:lnSpc>
              <a:spcBef>
                <a:spcPts val="0"/>
              </a:spcBef>
              <a:spcAft>
                <a:spcPts val="0"/>
              </a:spcAft>
              <a:buNone/>
            </a:pPr>
            <a:r>
              <a:rPr lang="en-US" sz="3600" dirty="0" smtClean="0">
                <a:ea typeface="Calibri"/>
                <a:cs typeface="Times New Roman"/>
              </a:rPr>
              <a:t>  </a:t>
            </a:r>
            <a:r>
              <a:rPr lang="en-US" sz="2400" dirty="0" smtClean="0">
                <a:latin typeface="+mj-lt"/>
                <a:ea typeface="Calibri"/>
                <a:cs typeface="Times New Roman"/>
              </a:rPr>
              <a:t>7. Wearing proper footwear will help </a:t>
            </a:r>
            <a:r>
              <a:rPr lang="en-US" sz="2400" i="1" u="sng" dirty="0" smtClean="0">
                <a:latin typeface="+mj-lt"/>
                <a:ea typeface="Calibri"/>
                <a:cs typeface="Times New Roman"/>
              </a:rPr>
              <a:t>prevent</a:t>
            </a:r>
            <a:r>
              <a:rPr lang="en-US" sz="2400" dirty="0" smtClean="0">
                <a:latin typeface="+mj-lt"/>
                <a:ea typeface="Calibri"/>
                <a:cs typeface="Times New Roman"/>
              </a:rPr>
              <a:t>  Slips, Trips and Falls. </a:t>
            </a:r>
          </a:p>
          <a:p>
            <a:pPr marL="0" indent="0">
              <a:lnSpc>
                <a:spcPct val="115000"/>
              </a:lnSpc>
              <a:spcBef>
                <a:spcPts val="0"/>
              </a:spcBef>
              <a:spcAft>
                <a:spcPts val="0"/>
              </a:spcAft>
              <a:buNone/>
            </a:pPr>
            <a:r>
              <a:rPr lang="en-US" sz="2400" dirty="0" smtClean="0">
                <a:latin typeface="+mj-lt"/>
                <a:ea typeface="Calibri"/>
                <a:cs typeface="Times New Roman"/>
              </a:rPr>
              <a:t>                              True or False?</a:t>
            </a:r>
          </a:p>
          <a:p>
            <a:pPr marL="0" indent="0">
              <a:lnSpc>
                <a:spcPct val="115000"/>
              </a:lnSpc>
              <a:spcBef>
                <a:spcPts val="0"/>
              </a:spcBef>
              <a:spcAft>
                <a:spcPts val="0"/>
              </a:spcAft>
              <a:buNone/>
            </a:pPr>
            <a:endParaRPr lang="en-US" sz="2400" dirty="0">
              <a:latin typeface="+mj-lt"/>
              <a:ea typeface="Calibri"/>
              <a:cs typeface="Times New Roman"/>
            </a:endParaRPr>
          </a:p>
          <a:p>
            <a:pPr marL="0" indent="0">
              <a:lnSpc>
                <a:spcPct val="115000"/>
              </a:lnSpc>
              <a:spcBef>
                <a:spcPts val="0"/>
              </a:spcBef>
              <a:spcAft>
                <a:spcPts val="0"/>
              </a:spcAft>
              <a:buNone/>
            </a:pPr>
            <a:r>
              <a:rPr lang="en-US" sz="2400" dirty="0" smtClean="0">
                <a:latin typeface="+mj-lt"/>
                <a:ea typeface="Calibri"/>
                <a:cs typeface="Times New Roman"/>
              </a:rPr>
              <a:t>  8. You can use the top step of a step ladder if you are in a hurry.         </a:t>
            </a:r>
          </a:p>
          <a:p>
            <a:pPr marL="0" indent="0">
              <a:lnSpc>
                <a:spcPct val="115000"/>
              </a:lnSpc>
              <a:spcBef>
                <a:spcPts val="0"/>
              </a:spcBef>
              <a:spcAft>
                <a:spcPts val="0"/>
              </a:spcAft>
              <a:buNone/>
            </a:pPr>
            <a:r>
              <a:rPr lang="en-US" sz="2400" dirty="0">
                <a:latin typeface="+mj-lt"/>
                <a:ea typeface="Calibri"/>
                <a:cs typeface="Times New Roman"/>
              </a:rPr>
              <a:t> </a:t>
            </a:r>
            <a:r>
              <a:rPr lang="en-US" sz="2400" dirty="0" smtClean="0">
                <a:latin typeface="+mj-lt"/>
                <a:ea typeface="Calibri"/>
                <a:cs typeface="Times New Roman"/>
              </a:rPr>
              <a:t>                           </a:t>
            </a:r>
            <a:r>
              <a:rPr lang="en-US" sz="2800" dirty="0" smtClean="0">
                <a:ea typeface="Calibri"/>
                <a:cs typeface="Times New Roman"/>
              </a:rPr>
              <a:t>  </a:t>
            </a:r>
            <a:r>
              <a:rPr lang="en-US" sz="2400" dirty="0" smtClean="0">
                <a:ea typeface="Calibri"/>
                <a:cs typeface="Times New Roman"/>
              </a:rPr>
              <a:t>True or </a:t>
            </a:r>
            <a:r>
              <a:rPr lang="en-US" sz="2400" dirty="0">
                <a:ea typeface="Calibri"/>
                <a:cs typeface="Times New Roman"/>
              </a:rPr>
              <a:t>False?</a:t>
            </a:r>
          </a:p>
          <a:p>
            <a:pPr marL="0" indent="0">
              <a:lnSpc>
                <a:spcPct val="115000"/>
              </a:lnSpc>
              <a:spcBef>
                <a:spcPts val="0"/>
              </a:spcBef>
              <a:spcAft>
                <a:spcPts val="0"/>
              </a:spcAft>
              <a:buNone/>
            </a:pPr>
            <a:endParaRPr lang="en-US" sz="2800" dirty="0" smtClean="0">
              <a:ea typeface="Calibri"/>
              <a:cs typeface="Times New Roman"/>
            </a:endParaRPr>
          </a:p>
          <a:p>
            <a:pPr marL="0" indent="0">
              <a:lnSpc>
                <a:spcPct val="115000"/>
              </a:lnSpc>
              <a:spcBef>
                <a:spcPts val="0"/>
              </a:spcBef>
              <a:spcAft>
                <a:spcPts val="0"/>
              </a:spcAft>
              <a:buNone/>
            </a:pPr>
            <a:endParaRPr lang="en-US" sz="28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75</a:t>
            </a:fld>
            <a:endParaRPr lang="en-US" dirty="0"/>
          </a:p>
        </p:txBody>
      </p:sp>
    </p:spTree>
    <p:extLst>
      <p:ext uri="{BB962C8B-B14F-4D97-AF65-F5344CB8AC3E}">
        <p14:creationId xmlns:p14="http://schemas.microsoft.com/office/powerpoint/2010/main" val="35036532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fontScale="90000"/>
          </a:bodyPr>
          <a:lstStyle/>
          <a:p>
            <a:r>
              <a:rPr lang="en-US" sz="4800" dirty="0">
                <a:solidFill>
                  <a:srgbClr val="FFFFFF"/>
                </a:solidFill>
                <a:latin typeface="Aharoni"/>
                <a:ea typeface="Aharoni"/>
                <a:cs typeface="Aharoni"/>
              </a:rPr>
              <a:t>PREVENTING       </a:t>
            </a:r>
            <a:r>
              <a:rPr lang="en-US" sz="3200" dirty="0">
                <a:solidFill>
                  <a:srgbClr val="FFFFFF"/>
                </a:solidFill>
                <a:latin typeface="Aharoni"/>
                <a:ea typeface="Aharoni"/>
                <a:cs typeface="Aharoni"/>
              </a:rPr>
              <a:t>   </a:t>
            </a:r>
            <a:r>
              <a:rPr lang="en-US" sz="3200" dirty="0" smtClean="0">
                <a:solidFill>
                  <a:srgbClr val="FFFFFF"/>
                </a:solidFill>
                <a:latin typeface="Aharoni"/>
                <a:ea typeface="Aharoni"/>
                <a:cs typeface="Aharoni"/>
              </a:rPr>
              <a:t/>
            </a:r>
            <a:br>
              <a:rPr lang="en-US" sz="3200" dirty="0" smtClean="0">
                <a:solidFill>
                  <a:srgbClr val="FFFFFF"/>
                </a:solidFill>
                <a:latin typeface="Aharoni"/>
                <a:ea typeface="Aharoni"/>
                <a:cs typeface="Aharoni"/>
              </a:rPr>
            </a:br>
            <a:r>
              <a:rPr lang="en-US" sz="3200" dirty="0" smtClean="0">
                <a:solidFill>
                  <a:srgbClr val="FFFFFF"/>
                </a:solidFill>
                <a:latin typeface="Aharoni"/>
                <a:ea typeface="Aharoni"/>
                <a:cs typeface="Aharoni"/>
              </a:rPr>
              <a:t>SLIPS</a:t>
            </a:r>
            <a:r>
              <a:rPr lang="en-US" sz="3200" dirty="0">
                <a:solidFill>
                  <a:srgbClr val="FFFFFF"/>
                </a:solidFill>
                <a:latin typeface="Aharoni"/>
                <a:ea typeface="Aharoni"/>
                <a:cs typeface="Aharoni"/>
              </a:rPr>
              <a:t>, TRIPS and </a:t>
            </a:r>
            <a:r>
              <a:rPr lang="en-US" sz="3200" dirty="0" smtClean="0">
                <a:solidFill>
                  <a:srgbClr val="FFFFFF"/>
                </a:solidFill>
                <a:latin typeface="Aharoni"/>
                <a:ea typeface="Aharoni"/>
                <a:cs typeface="Aharoni"/>
              </a:rPr>
              <a:t>FALLS</a:t>
            </a: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457201" y="1573966"/>
            <a:ext cx="8229600" cy="4876800"/>
          </a:xfrm>
          <a:solidFill>
            <a:schemeClr val="accent6">
              <a:lumMod val="75000"/>
            </a:schemeClr>
          </a:solidFill>
        </p:spPr>
        <p:txBody>
          <a:bodyPr>
            <a:normAutofit/>
          </a:bodyPr>
          <a:lstStyle/>
          <a:p>
            <a:pPr lvl="0">
              <a:buNone/>
            </a:pPr>
            <a:r>
              <a:rPr lang="en-US" sz="4400" dirty="0">
                <a:solidFill>
                  <a:srgbClr val="000000"/>
                </a:solidFill>
                <a:latin typeface="Arial Rounded MT Bold" pitchFamily="34" charset="0"/>
              </a:rPr>
              <a:t> </a:t>
            </a:r>
          </a:p>
          <a:p>
            <a:pPr lvl="0">
              <a:buNone/>
            </a:pPr>
            <a:endParaRPr lang="en-US" sz="6600" dirty="0">
              <a:solidFill>
                <a:srgbClr val="000000"/>
              </a:solidFill>
              <a:latin typeface="Bernard MT Condensed" pitchFamily="18" charset="0"/>
            </a:endParaRPr>
          </a:p>
          <a:p>
            <a:pPr lvl="0">
              <a:buNone/>
            </a:pPr>
            <a:r>
              <a:rPr lang="en-US" sz="5400" i="1" dirty="0" smtClean="0">
                <a:solidFill>
                  <a:srgbClr val="000000"/>
                </a:solidFill>
                <a:latin typeface="Arial Rounded MT Bold" pitchFamily="34" charset="0"/>
                <a:cs typeface="Aharoni" pitchFamily="2" charset="-79"/>
              </a:rPr>
              <a:t>  </a:t>
            </a:r>
            <a:r>
              <a:rPr lang="en-US" sz="6600" b="1" i="1" u="sng" dirty="0" smtClean="0">
                <a:solidFill>
                  <a:srgbClr val="000000"/>
                </a:solidFill>
                <a:latin typeface="Arial Rounded MT Bold" pitchFamily="34" charset="0"/>
                <a:cs typeface="Aharoni" pitchFamily="2" charset="-79"/>
              </a:rPr>
              <a:t>QUESTIONS?</a:t>
            </a:r>
            <a:endParaRPr lang="en-US" sz="6600" b="1" i="1" u="sng" dirty="0" smtClean="0">
              <a:latin typeface="Arial Rounded MT Bold" pitchFamily="34" charset="0"/>
              <a:ea typeface="Times New Roman" pitchFamily="18" charset="0"/>
              <a:cs typeface="Aharoni" pitchFamily="2" charset="-79"/>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74838579"/>
              </p:ext>
            </p:extLst>
          </p:nvPr>
        </p:nvGraphicFramePr>
        <p:xfrm>
          <a:off x="4876800" y="2577475"/>
          <a:ext cx="608137" cy="666611"/>
        </p:xfrm>
        <a:graphic>
          <a:graphicData uri="http://schemas.openxmlformats.org/presentationml/2006/ole">
            <mc:AlternateContent xmlns:mc="http://schemas.openxmlformats.org/markup-compatibility/2006">
              <mc:Choice xmlns:v="urn:schemas-microsoft-com:vml" Requires="v">
                <p:oleObj spid="_x0000_s63863" name="Clip" r:id="rId3" imgW="619049" imgH="781812" progId="">
                  <p:embed/>
                </p:oleObj>
              </mc:Choice>
              <mc:Fallback>
                <p:oleObj name="Clip" r:id="rId3" imgW="619049" imgH="781812" progId="">
                  <p:embed/>
                  <p:pic>
                    <p:nvPicPr>
                      <p:cNvPr id="0" name="Picture 13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77475"/>
                        <a:ext cx="608137" cy="666611"/>
                      </a:xfrm>
                      <a:prstGeom prst="rect">
                        <a:avLst/>
                      </a:prstGeom>
                      <a:gradFill rotWithShape="0">
                        <a:gsLst>
                          <a:gs pos="0">
                            <a:srgbClr val="9AB5E4"/>
                          </a:gs>
                          <a:gs pos="50000">
                            <a:srgbClr val="C2D1ED"/>
                          </a:gs>
                          <a:gs pos="100000">
                            <a:srgbClr val="E1E8F5"/>
                          </a:gs>
                        </a:gsLst>
                        <a:lin ang="5400000"/>
                      </a:gra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3914023"/>
              </p:ext>
            </p:extLst>
          </p:nvPr>
        </p:nvGraphicFramePr>
        <p:xfrm>
          <a:off x="7772400" y="4114800"/>
          <a:ext cx="617538" cy="781050"/>
        </p:xfrm>
        <a:graphic>
          <a:graphicData uri="http://schemas.openxmlformats.org/presentationml/2006/ole">
            <mc:AlternateContent xmlns:mc="http://schemas.openxmlformats.org/markup-compatibility/2006">
              <mc:Choice xmlns:v="urn:schemas-microsoft-com:vml" Requires="v">
                <p:oleObj spid="_x0000_s63864" name="Clip" r:id="rId5" imgW="619049" imgH="781812" progId="">
                  <p:embed/>
                </p:oleObj>
              </mc:Choice>
              <mc:Fallback>
                <p:oleObj name="Clip" r:id="rId5" imgW="619049" imgH="781812" progId="">
                  <p:embed/>
                  <p:pic>
                    <p:nvPicPr>
                      <p:cNvPr id="0" name="Picture 13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114800"/>
                        <a:ext cx="617538" cy="781050"/>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533387102"/>
              </p:ext>
            </p:extLst>
          </p:nvPr>
        </p:nvGraphicFramePr>
        <p:xfrm>
          <a:off x="2209800" y="4953000"/>
          <a:ext cx="798280" cy="1009650"/>
        </p:xfrm>
        <a:graphic>
          <a:graphicData uri="http://schemas.openxmlformats.org/presentationml/2006/ole">
            <mc:AlternateContent xmlns:mc="http://schemas.openxmlformats.org/markup-compatibility/2006">
              <mc:Choice xmlns:v="urn:schemas-microsoft-com:vml" Requires="v">
                <p:oleObj spid="_x0000_s63865" name="Clip" r:id="rId6" imgW="619049" imgH="781812" progId="">
                  <p:embed/>
                </p:oleObj>
              </mc:Choice>
              <mc:Fallback>
                <p:oleObj name="Clip" r:id="rId6" imgW="619049" imgH="781812" progId="">
                  <p:embed/>
                  <p:pic>
                    <p:nvPicPr>
                      <p:cNvPr id="0" name="Picture 1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953000"/>
                        <a:ext cx="798280" cy="1009650"/>
                      </a:xfrm>
                      <a:prstGeom prst="rect">
                        <a:avLst/>
                      </a:prstGeom>
                      <a:solidFill>
                        <a:srgbClr val="FF00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87749834"/>
              </p:ext>
            </p:extLst>
          </p:nvPr>
        </p:nvGraphicFramePr>
        <p:xfrm>
          <a:off x="5943600" y="4953000"/>
          <a:ext cx="990599" cy="1334454"/>
        </p:xfrm>
        <a:graphic>
          <a:graphicData uri="http://schemas.openxmlformats.org/presentationml/2006/ole">
            <mc:AlternateContent xmlns:mc="http://schemas.openxmlformats.org/markup-compatibility/2006">
              <mc:Choice xmlns:v="urn:schemas-microsoft-com:vml" Requires="v">
                <p:oleObj spid="_x0000_s63866" name="Clip" r:id="rId7" imgW="619049" imgH="781812" progId="">
                  <p:embed/>
                </p:oleObj>
              </mc:Choice>
              <mc:Fallback>
                <p:oleObj name="Clip" r:id="rId7" imgW="619049" imgH="781812" progId="">
                  <p:embed/>
                  <p:pic>
                    <p:nvPicPr>
                      <p:cNvPr id="0" name="Picture 1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953000"/>
                        <a:ext cx="990599" cy="1334454"/>
                      </a:xfrm>
                      <a:prstGeom prst="rect">
                        <a:avLst/>
                      </a:prstGeom>
                      <a:solidFill>
                        <a:srgbClr val="4F6228"/>
                      </a:solidFill>
                    </p:spPr>
                  </p:pic>
                </p:oleObj>
              </mc:Fallback>
            </mc:AlternateContent>
          </a:graphicData>
        </a:graphic>
      </p:graphicFrame>
      <p:pic>
        <p:nvPicPr>
          <p:cNvPr id="9" name="Picture 2" descr="F:\Mike's Telamon Work\OSHA MODULE 4  SLIPS TRIPS FALLS\STF Pictures\STF pic 3.jpg"/>
          <p:cNvPicPr>
            <a:picLocks noChangeAspect="1" noChangeArrowheads="1"/>
          </p:cNvPicPr>
          <p:nvPr/>
        </p:nvPicPr>
        <p:blipFill>
          <a:blip r:embed="rId8" cstate="print"/>
          <a:srcRect/>
          <a:stretch>
            <a:fillRect/>
          </a:stretch>
        </p:blipFill>
        <p:spPr bwMode="auto">
          <a:xfrm rot="16200000">
            <a:off x="1445269" y="1069331"/>
            <a:ext cx="1643886" cy="3162824"/>
          </a:xfrm>
          <a:prstGeom prst="rect">
            <a:avLst/>
          </a:prstGeom>
          <a:noFill/>
          <a:ln w="9525">
            <a:noFill/>
            <a:miter lim="800000"/>
            <a:headEnd/>
            <a:tailEnd/>
          </a:ln>
        </p:spPr>
      </p:pic>
      <p:graphicFrame>
        <p:nvGraphicFramePr>
          <p:cNvPr id="10" name="Object 9"/>
          <p:cNvGraphicFramePr>
            <a:graphicFrameLocks noChangeAspect="1"/>
          </p:cNvGraphicFramePr>
          <p:nvPr>
            <p:extLst>
              <p:ext uri="{D42A27DB-BD31-4B8C-83A1-F6EECF244321}">
                <p14:modId xmlns:p14="http://schemas.microsoft.com/office/powerpoint/2010/main" val="2939860680"/>
              </p:ext>
            </p:extLst>
          </p:nvPr>
        </p:nvGraphicFramePr>
        <p:xfrm>
          <a:off x="7467600" y="1828800"/>
          <a:ext cx="1327270" cy="1678217"/>
        </p:xfrm>
        <a:graphic>
          <a:graphicData uri="http://schemas.openxmlformats.org/presentationml/2006/ole">
            <mc:AlternateContent xmlns:mc="http://schemas.openxmlformats.org/markup-compatibility/2006">
              <mc:Choice xmlns:v="urn:schemas-microsoft-com:vml" Requires="v">
                <p:oleObj spid="_x0000_s63867" name="Clip" r:id="rId9" imgW="619049" imgH="781812" progId="">
                  <p:embed/>
                </p:oleObj>
              </mc:Choice>
              <mc:Fallback>
                <p:oleObj name="Clip" r:id="rId9" imgW="619049" imgH="781812" progId="">
                  <p:embed/>
                  <p:pic>
                    <p:nvPicPr>
                      <p:cNvPr id="0" name="Picture 1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28800"/>
                        <a:ext cx="1327270" cy="1678217"/>
                      </a:xfrm>
                      <a:prstGeom prst="rect">
                        <a:avLst/>
                      </a:prstGeom>
                      <a:solidFill>
                        <a:srgbClr val="604A7B"/>
                      </a:solidFill>
                    </p:spPr>
                  </p:pic>
                </p:oleObj>
              </mc:Fallback>
            </mc:AlternateContent>
          </a:graphicData>
        </a:graphic>
      </p:graphicFrame>
      <p:sp>
        <p:nvSpPr>
          <p:cNvPr id="11" name="Slide Number Placeholder 10"/>
          <p:cNvSpPr>
            <a:spLocks noGrp="1"/>
          </p:cNvSpPr>
          <p:nvPr>
            <p:ph type="sldNum" sz="quarter" idx="12"/>
          </p:nvPr>
        </p:nvSpPr>
        <p:spPr/>
        <p:txBody>
          <a:bodyPr/>
          <a:lstStyle/>
          <a:p>
            <a:pPr>
              <a:defRPr/>
            </a:pPr>
            <a:fld id="{B88E5908-A2A3-44D7-9837-5D59EC9204F5}" type="slidenum">
              <a:rPr lang="en-US" smtClean="0"/>
              <a:pPr>
                <a:defRPr/>
              </a:pPr>
              <a:t>76</a:t>
            </a:fld>
            <a:endParaRPr lang="en-US" dirty="0"/>
          </a:p>
        </p:txBody>
      </p:sp>
    </p:spTree>
    <p:extLst>
      <p:ext uri="{BB962C8B-B14F-4D97-AF65-F5344CB8AC3E}">
        <p14:creationId xmlns:p14="http://schemas.microsoft.com/office/powerpoint/2010/main" val="10729359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smtClean="0">
                <a:solidFill>
                  <a:srgbClr val="FFFFFF"/>
                </a:solidFill>
                <a:latin typeface="Aharoni"/>
                <a:ea typeface="Aharoni"/>
                <a:cs typeface="Aharoni"/>
              </a:rPr>
              <a:t>AFTER 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85000" lnSpcReduction="10000"/>
          </a:bodyPr>
          <a:lstStyle/>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r>
              <a:rPr lang="en-US" dirty="0" smtClean="0">
                <a:latin typeface="+mj-lt"/>
                <a:ea typeface="Times New Roman" pitchFamily="18" charset="0"/>
                <a:cs typeface="Arial" charset="0"/>
              </a:rPr>
              <a:t>Questions: (Yes or No)</a:t>
            </a:r>
          </a:p>
          <a:p>
            <a:pPr marL="914400" lvl="1" indent="-457200">
              <a:lnSpc>
                <a:spcPct val="115000"/>
              </a:lnSpc>
              <a:buFont typeface="Arial" charset="0"/>
              <a:buNone/>
            </a:pPr>
            <a:endParaRPr lang="en-US" dirty="0" smtClean="0">
              <a:latin typeface="+mj-lt"/>
              <a:ea typeface="Times New Roman" pitchFamily="18" charset="0"/>
              <a:cs typeface="Arial" charset="0"/>
            </a:endParaRPr>
          </a:p>
          <a:p>
            <a:pPr marL="971550" lvl="1" indent="-514350">
              <a:lnSpc>
                <a:spcPct val="115000"/>
              </a:lnSpc>
              <a:buFont typeface="+mj-lt"/>
              <a:buAutoNum type="arabicPeriod"/>
            </a:pPr>
            <a:r>
              <a:rPr lang="en-US" dirty="0">
                <a:latin typeface="+mj-lt"/>
                <a:ea typeface="Times New Roman" pitchFamily="18" charset="0"/>
                <a:cs typeface="Arial" charset="0"/>
              </a:rPr>
              <a:t>By controlling unsafe behaviors and unsafe conditions, all slips, trips and falls </a:t>
            </a:r>
            <a:r>
              <a:rPr lang="en-US" dirty="0" smtClean="0">
                <a:latin typeface="+mj-lt"/>
                <a:ea typeface="Times New Roman" pitchFamily="18" charset="0"/>
                <a:cs typeface="Arial" charset="0"/>
              </a:rPr>
              <a:t>can be </a:t>
            </a:r>
            <a:r>
              <a:rPr lang="en-US" dirty="0">
                <a:latin typeface="+mj-lt"/>
                <a:ea typeface="Times New Roman" pitchFamily="18" charset="0"/>
                <a:cs typeface="Arial" charset="0"/>
              </a:rPr>
              <a:t>prevented.	</a:t>
            </a:r>
            <a:endParaRPr lang="en-US" dirty="0" smtClean="0">
              <a:latin typeface="+mj-lt"/>
              <a:ea typeface="Times New Roman" pitchFamily="18" charset="0"/>
              <a:cs typeface="Arial" charset="0"/>
            </a:endParaRPr>
          </a:p>
          <a:p>
            <a:pPr marL="971550" lvl="1" indent="-514350">
              <a:lnSpc>
                <a:spcPct val="115000"/>
              </a:lnSpc>
              <a:buFont typeface="+mj-lt"/>
              <a:buAutoNum type="arabicPeriod"/>
            </a:pPr>
            <a:r>
              <a:rPr lang="en-US" dirty="0">
                <a:latin typeface="+mj-lt"/>
                <a:ea typeface="Times New Roman" pitchFamily="18" charset="0"/>
                <a:cs typeface="Arial" charset="0"/>
              </a:rPr>
              <a:t>3 step process for preventing slips, trips and falls</a:t>
            </a:r>
            <a:r>
              <a:rPr lang="en-US" dirty="0" smtClean="0">
                <a:latin typeface="+mj-lt"/>
                <a:ea typeface="Times New Roman" pitchFamily="18" charset="0"/>
                <a:cs typeface="Arial" charset="0"/>
              </a:rPr>
              <a:t>:             </a:t>
            </a:r>
            <a:r>
              <a:rPr lang="en-US" dirty="0">
                <a:latin typeface="+mj-lt"/>
                <a:ea typeface="Times New Roman" pitchFamily="18" charset="0"/>
                <a:cs typeface="Arial" charset="0"/>
              </a:rPr>
              <a:t>1) describe 2) develop 3) depend.  			</a:t>
            </a:r>
          </a:p>
          <a:p>
            <a:pPr marL="971550" lvl="1" indent="-514350">
              <a:lnSpc>
                <a:spcPct val="115000"/>
              </a:lnSpc>
              <a:buFont typeface="+mj-lt"/>
              <a:buAutoNum type="arabicPeriod"/>
            </a:pPr>
            <a:r>
              <a:rPr lang="en-US" dirty="0">
                <a:latin typeface="+mj-lt"/>
                <a:ea typeface="Times New Roman" pitchFamily="18" charset="0"/>
                <a:cs typeface="Arial" charset="0"/>
              </a:rPr>
              <a:t>When climbing a ladder you should always wear heavy boots.</a:t>
            </a:r>
          </a:p>
          <a:p>
            <a:pPr marL="457200" lvl="1" indent="0">
              <a:lnSpc>
                <a:spcPct val="115000"/>
              </a:lnSpc>
              <a:buNone/>
            </a:pPr>
            <a:r>
              <a:rPr lang="en-US" dirty="0">
                <a:latin typeface="+mj-lt"/>
                <a:ea typeface="Times New Roman" pitchFamily="18" charset="0"/>
                <a:cs typeface="Arial" charset="0"/>
              </a:rPr>
              <a:t>					</a:t>
            </a:r>
          </a:p>
          <a:p>
            <a:pPr marL="971550" lvl="1" indent="-514350">
              <a:lnSpc>
                <a:spcPct val="115000"/>
              </a:lnSpc>
              <a:buFont typeface="+mj-lt"/>
              <a:buAutoNum type="arabicPeriod"/>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77</a:t>
            </a:fld>
            <a:endParaRPr lang="en-US" dirty="0">
              <a:solidFill>
                <a:prstClr val="black">
                  <a:tint val="75000"/>
                </a:prstClr>
              </a:solidFill>
            </a:endParaRPr>
          </a:p>
        </p:txBody>
      </p:sp>
    </p:spTree>
    <p:extLst>
      <p:ext uri="{BB962C8B-B14F-4D97-AF65-F5344CB8AC3E}">
        <p14:creationId xmlns:p14="http://schemas.microsoft.com/office/powerpoint/2010/main" val="30649463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smtClean="0">
                <a:solidFill>
                  <a:srgbClr val="FFFFFF"/>
                </a:solidFill>
                <a:latin typeface="Aharoni"/>
                <a:ea typeface="Aharoni"/>
                <a:cs typeface="Aharoni"/>
              </a:rPr>
              <a:t>AFTER </a:t>
            </a:r>
            <a:r>
              <a:rPr lang="en-US" dirty="0">
                <a:solidFill>
                  <a:srgbClr val="FFFFFF"/>
                </a:solidFill>
                <a:latin typeface="Aharoni"/>
                <a:ea typeface="Aharoni"/>
                <a:cs typeface="Aharoni"/>
              </a:rPr>
              <a:t>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70000" lnSpcReduction="20000"/>
          </a:bodyPr>
          <a:lstStyle/>
          <a:p>
            <a:pPr marL="914400" lvl="1" indent="-457200">
              <a:lnSpc>
                <a:spcPct val="120000"/>
              </a:lnSpc>
              <a:buFont typeface="Arial" charset="0"/>
              <a:buNone/>
            </a:pPr>
            <a:endParaRPr lang="en-US" dirty="0" smtClean="0">
              <a:ea typeface="Times New Roman" pitchFamily="18" charset="0"/>
              <a:cs typeface="Arial" charset="0"/>
            </a:endParaRPr>
          </a:p>
          <a:p>
            <a:pPr marL="914400" lvl="1" indent="-457200">
              <a:lnSpc>
                <a:spcPct val="115000"/>
              </a:lnSpc>
              <a:buFont typeface="Arial" charset="0"/>
              <a:buNone/>
            </a:pPr>
            <a:r>
              <a:rPr lang="en-US" sz="3400" dirty="0" smtClean="0">
                <a:latin typeface="+mj-lt"/>
                <a:ea typeface="Times New Roman" pitchFamily="18" charset="0"/>
                <a:cs typeface="Arial" charset="0"/>
              </a:rPr>
              <a:t>Questions:</a:t>
            </a:r>
          </a:p>
          <a:p>
            <a:pPr marL="914400" lvl="1" indent="-457200">
              <a:lnSpc>
                <a:spcPct val="115000"/>
              </a:lnSpc>
              <a:buFont typeface="Arial" charset="0"/>
              <a:buNone/>
            </a:pPr>
            <a:endParaRPr lang="en-US" sz="1600" dirty="0" smtClean="0">
              <a:latin typeface="+mj-lt"/>
              <a:ea typeface="Times New Roman" pitchFamily="18" charset="0"/>
              <a:cs typeface="Arial" charset="0"/>
            </a:endParaRPr>
          </a:p>
          <a:p>
            <a:pPr marL="457200" lvl="1" indent="0">
              <a:lnSpc>
                <a:spcPct val="120000"/>
              </a:lnSpc>
              <a:buNone/>
            </a:pPr>
            <a:r>
              <a:rPr lang="en-US" sz="3400" dirty="0" smtClean="0">
                <a:latin typeface="+mj-lt"/>
                <a:ea typeface="Times New Roman" pitchFamily="18" charset="0"/>
                <a:cs typeface="Arial" charset="0"/>
              </a:rPr>
              <a:t>4. Keeping </a:t>
            </a:r>
            <a:r>
              <a:rPr lang="en-US" sz="3400" dirty="0">
                <a:latin typeface="+mj-lt"/>
                <a:ea typeface="Times New Roman" pitchFamily="18" charset="0"/>
                <a:cs typeface="Arial" charset="0"/>
              </a:rPr>
              <a:t>walkways, </a:t>
            </a:r>
            <a:r>
              <a:rPr lang="en-US" sz="3400" dirty="0" smtClean="0">
                <a:latin typeface="+mj-lt"/>
                <a:ea typeface="Times New Roman" pitchFamily="18" charset="0"/>
                <a:cs typeface="Arial" charset="0"/>
              </a:rPr>
              <a:t>aisles </a:t>
            </a:r>
            <a:r>
              <a:rPr lang="en-US" sz="3400" dirty="0">
                <a:latin typeface="+mj-lt"/>
                <a:ea typeface="Times New Roman" pitchFamily="18" charset="0"/>
                <a:cs typeface="Arial" charset="0"/>
              </a:rPr>
              <a:t>and stairs clear helps prevent slips, trips </a:t>
            </a:r>
            <a:r>
              <a:rPr lang="en-US" sz="3400" dirty="0" smtClean="0">
                <a:latin typeface="+mj-lt"/>
                <a:ea typeface="Times New Roman" pitchFamily="18" charset="0"/>
                <a:cs typeface="Arial" charset="0"/>
              </a:rPr>
              <a:t>and </a:t>
            </a:r>
            <a:r>
              <a:rPr lang="en-US" sz="3400" dirty="0">
                <a:latin typeface="+mj-lt"/>
                <a:ea typeface="Times New Roman" pitchFamily="18" charset="0"/>
                <a:cs typeface="Arial" charset="0"/>
              </a:rPr>
              <a:t>falls</a:t>
            </a:r>
            <a:r>
              <a:rPr lang="en-US" sz="3400" dirty="0" smtClean="0">
                <a:latin typeface="+mj-lt"/>
                <a:ea typeface="Times New Roman" pitchFamily="18" charset="0"/>
                <a:cs typeface="Arial" charset="0"/>
              </a:rPr>
              <a:t>.</a:t>
            </a:r>
          </a:p>
          <a:p>
            <a:pPr marL="457200" lvl="1" indent="0">
              <a:lnSpc>
                <a:spcPct val="120000"/>
              </a:lnSpc>
              <a:buNone/>
            </a:pPr>
            <a:r>
              <a:rPr lang="en-US" sz="3400" dirty="0" smtClean="0">
                <a:latin typeface="+mj-lt"/>
                <a:ea typeface="Times New Roman" pitchFamily="18" charset="0"/>
                <a:cs typeface="Arial" charset="0"/>
              </a:rPr>
              <a:t>5. </a:t>
            </a:r>
            <a:r>
              <a:rPr lang="en-US" sz="3400" dirty="0">
                <a:latin typeface="+mj-lt"/>
                <a:ea typeface="Times New Roman" pitchFamily="18" charset="0"/>
                <a:cs typeface="Arial" charset="0"/>
              </a:rPr>
              <a:t>15% of all accidental deaths are caused by slips, trips and falls</a:t>
            </a:r>
            <a:r>
              <a:rPr lang="en-US" sz="3400" dirty="0" smtClean="0">
                <a:latin typeface="+mj-lt"/>
                <a:ea typeface="Times New Roman" pitchFamily="18" charset="0"/>
                <a:cs typeface="Arial" charset="0"/>
              </a:rPr>
              <a:t>.</a:t>
            </a:r>
          </a:p>
          <a:p>
            <a:pPr marL="457200" lvl="1" indent="0">
              <a:lnSpc>
                <a:spcPct val="120000"/>
              </a:lnSpc>
              <a:buNone/>
            </a:pPr>
            <a:r>
              <a:rPr lang="en-US" sz="3400" dirty="0" smtClean="0">
                <a:latin typeface="+mj-lt"/>
                <a:ea typeface="Times New Roman" pitchFamily="18" charset="0"/>
                <a:cs typeface="Arial" charset="0"/>
              </a:rPr>
              <a:t>6</a:t>
            </a:r>
            <a:r>
              <a:rPr lang="en-US" sz="3400" dirty="0">
                <a:latin typeface="+mj-lt"/>
                <a:ea typeface="Times New Roman" pitchFamily="18" charset="0"/>
                <a:cs typeface="Arial" charset="0"/>
              </a:rPr>
              <a:t>. Wearing proper foot wear will help prevent slips, trips and falls.</a:t>
            </a:r>
          </a:p>
          <a:p>
            <a:pPr marL="457200" lvl="1" indent="0">
              <a:lnSpc>
                <a:spcPct val="120000"/>
              </a:lnSpc>
              <a:buNone/>
            </a:pPr>
            <a:r>
              <a:rPr lang="en-US" sz="3400" dirty="0" smtClean="0">
                <a:latin typeface="+mj-lt"/>
                <a:ea typeface="Times New Roman" pitchFamily="18" charset="0"/>
                <a:cs typeface="Arial" charset="0"/>
              </a:rPr>
              <a:t>7</a:t>
            </a:r>
            <a:r>
              <a:rPr lang="en-US" sz="3400" dirty="0">
                <a:latin typeface="+mj-lt"/>
                <a:ea typeface="Times New Roman" pitchFamily="18" charset="0"/>
                <a:cs typeface="Arial" charset="0"/>
              </a:rPr>
              <a:t>. If necessary, you can use the top step of a ladder.</a:t>
            </a:r>
          </a:p>
          <a:p>
            <a:pPr marL="457200" lvl="1" indent="0">
              <a:lnSpc>
                <a:spcPct val="115000"/>
              </a:lnSpc>
              <a:buNone/>
            </a:pPr>
            <a:endParaRPr lang="en-US" dirty="0">
              <a:ea typeface="Times New Roman" pitchFamily="18" charset="0"/>
              <a:cs typeface="Arial" charset="0"/>
            </a:endParaRPr>
          </a:p>
          <a:p>
            <a:pPr marL="457200" lvl="1" indent="0">
              <a:lnSpc>
                <a:spcPct val="115000"/>
              </a:lnSpc>
              <a:buNone/>
            </a:pPr>
            <a:r>
              <a:rPr lang="en-US" dirty="0">
                <a:ea typeface="Times New Roman" pitchFamily="18" charset="0"/>
                <a:cs typeface="Arial" charset="0"/>
              </a:rPr>
              <a:t>					</a:t>
            </a:r>
          </a:p>
          <a:p>
            <a:pPr marL="457200" lvl="1" indent="0">
              <a:lnSpc>
                <a:spcPct val="115000"/>
              </a:lnSpc>
              <a:buNone/>
            </a:pPr>
            <a:endParaRPr lang="en-US"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78</a:t>
            </a:fld>
            <a:endParaRPr lang="en-US" dirty="0">
              <a:solidFill>
                <a:prstClr val="black">
                  <a:tint val="75000"/>
                </a:prstClr>
              </a:solidFill>
            </a:endParaRPr>
          </a:p>
        </p:txBody>
      </p:sp>
    </p:spTree>
    <p:extLst>
      <p:ext uri="{BB962C8B-B14F-4D97-AF65-F5344CB8AC3E}">
        <p14:creationId xmlns:p14="http://schemas.microsoft.com/office/powerpoint/2010/main" val="2702339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smtClean="0">
                <a:solidFill>
                  <a:srgbClr val="FFFFFF"/>
                </a:solidFill>
                <a:latin typeface="Aharoni"/>
                <a:ea typeface="Aharoni"/>
                <a:cs typeface="Aharoni"/>
              </a:rPr>
              <a:t>AFTER </a:t>
            </a:r>
            <a:r>
              <a:rPr lang="en-US" dirty="0">
                <a:solidFill>
                  <a:srgbClr val="FFFFFF"/>
                </a:solidFill>
                <a:latin typeface="Aharoni"/>
                <a:ea typeface="Aharoni"/>
                <a:cs typeface="Aharoni"/>
              </a:rPr>
              <a:t>CLASS QUIZ</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fontScale="25000" lnSpcReduction="20000"/>
          </a:bodyPr>
          <a:lstStyle/>
          <a:p>
            <a:pPr marL="914400" lvl="1" indent="-457200">
              <a:lnSpc>
                <a:spcPct val="115000"/>
              </a:lnSpc>
              <a:buFont typeface="Arial" charset="0"/>
              <a:buNone/>
            </a:pPr>
            <a:endParaRPr lang="en-US" dirty="0" smtClean="0">
              <a:ea typeface="Times New Roman" pitchFamily="18" charset="0"/>
              <a:cs typeface="Arial" charset="0"/>
            </a:endParaRPr>
          </a:p>
          <a:p>
            <a:pPr marL="914400" lvl="1" indent="-457200">
              <a:lnSpc>
                <a:spcPct val="120000"/>
              </a:lnSpc>
              <a:buFont typeface="Arial" charset="0"/>
              <a:buNone/>
            </a:pPr>
            <a:endParaRPr lang="en-US" sz="4000" dirty="0" smtClean="0">
              <a:latin typeface="+mj-lt"/>
            </a:endParaRPr>
          </a:p>
          <a:p>
            <a:pPr marL="914400" lvl="1" indent="-457200">
              <a:lnSpc>
                <a:spcPct val="120000"/>
              </a:lnSpc>
              <a:buFont typeface="Arial" charset="0"/>
              <a:buNone/>
            </a:pPr>
            <a:r>
              <a:rPr lang="en-US" sz="9600" dirty="0" smtClean="0">
                <a:latin typeface="+mj-lt"/>
              </a:rPr>
              <a:t>Questions:</a:t>
            </a:r>
          </a:p>
          <a:p>
            <a:pPr marL="914400" lvl="1" indent="-457200">
              <a:lnSpc>
                <a:spcPct val="120000"/>
              </a:lnSpc>
              <a:buFont typeface="Arial" charset="0"/>
              <a:buNone/>
            </a:pPr>
            <a:endParaRPr lang="en-US" sz="4000" dirty="0">
              <a:latin typeface="+mj-lt"/>
            </a:endParaRPr>
          </a:p>
          <a:p>
            <a:pPr marL="457200" lvl="1" indent="0">
              <a:lnSpc>
                <a:spcPct val="120000"/>
              </a:lnSpc>
              <a:buNone/>
            </a:pPr>
            <a:r>
              <a:rPr lang="en-US" sz="9600" dirty="0" smtClean="0">
                <a:latin typeface="+mj-lt"/>
              </a:rPr>
              <a:t>8</a:t>
            </a:r>
            <a:r>
              <a:rPr lang="en-US" sz="9600" dirty="0">
                <a:latin typeface="+mj-lt"/>
              </a:rPr>
              <a:t>. When walking across a slippery surface its best to walk as quickly as possible.</a:t>
            </a:r>
          </a:p>
          <a:p>
            <a:pPr marL="457200" lvl="1" indent="0">
              <a:lnSpc>
                <a:spcPct val="120000"/>
              </a:lnSpc>
              <a:buNone/>
            </a:pPr>
            <a:r>
              <a:rPr lang="en-US" sz="9600" dirty="0" smtClean="0">
                <a:latin typeface="+mj-lt"/>
              </a:rPr>
              <a:t>9</a:t>
            </a:r>
            <a:r>
              <a:rPr lang="en-US" sz="9600" dirty="0">
                <a:latin typeface="+mj-lt"/>
              </a:rPr>
              <a:t>. Using the hand rail on stairs is only necessary when going down the stairs and not necessary when going up the </a:t>
            </a:r>
            <a:r>
              <a:rPr lang="en-US" sz="9600" dirty="0" smtClean="0">
                <a:latin typeface="+mj-lt"/>
              </a:rPr>
              <a:t>stairs</a:t>
            </a:r>
          </a:p>
          <a:p>
            <a:pPr marL="457200" lvl="1" indent="0">
              <a:lnSpc>
                <a:spcPct val="120000"/>
              </a:lnSpc>
              <a:buNone/>
            </a:pPr>
            <a:r>
              <a:rPr lang="en-US" sz="9600" dirty="0" smtClean="0">
                <a:latin typeface="+mj-lt"/>
              </a:rPr>
              <a:t>10</a:t>
            </a:r>
            <a:r>
              <a:rPr lang="en-US" sz="9600" dirty="0">
                <a:latin typeface="+mj-lt"/>
              </a:rPr>
              <a:t>. Slips, trips and falls are never caused by unsafe behaviors - they are only caused by </a:t>
            </a:r>
            <a:r>
              <a:rPr lang="en-US" sz="9600" dirty="0" smtClean="0">
                <a:latin typeface="+mj-lt"/>
              </a:rPr>
              <a:t>unsafe </a:t>
            </a:r>
            <a:r>
              <a:rPr lang="en-US" sz="9600" dirty="0">
                <a:latin typeface="+mj-lt"/>
              </a:rPr>
              <a:t>working conditions.		</a:t>
            </a:r>
          </a:p>
          <a:p>
            <a:pPr marL="457200" lvl="1" indent="0">
              <a:lnSpc>
                <a:spcPct val="120000"/>
              </a:lnSpc>
              <a:buNone/>
            </a:pPr>
            <a:endParaRPr lang="en-US" sz="9600" dirty="0">
              <a:latin typeface="+mj-lt"/>
            </a:endParaRPr>
          </a:p>
          <a:p>
            <a:pPr marL="457200" lvl="1" indent="0">
              <a:lnSpc>
                <a:spcPct val="120000"/>
              </a:lnSpc>
              <a:buNone/>
            </a:pPr>
            <a:endParaRPr lang="en-US" sz="9600" b="1" dirty="0" smtClean="0">
              <a:latin typeface="+mj-lt"/>
              <a:ea typeface="Times New Roman" pitchFamily="18" charset="0"/>
              <a:cs typeface="Arial" pitchFamily="34" charset="0"/>
            </a:endParaRPr>
          </a:p>
          <a:p>
            <a:pPr marL="457200" lvl="1" indent="0">
              <a:lnSpc>
                <a:spcPct val="115000"/>
              </a:lnSpc>
              <a:buNone/>
            </a:pPr>
            <a:endParaRPr lang="en-US" b="1" dirty="0">
              <a:ea typeface="Times New Roman" pitchFamily="18" charset="0"/>
              <a:cs typeface="Arial" charset="0"/>
            </a:endParaRPr>
          </a:p>
          <a:p>
            <a:pPr marL="457200" lvl="1" indent="0">
              <a:lnSpc>
                <a:spcPct val="115000"/>
              </a:lnSpc>
              <a:buNone/>
            </a:pPr>
            <a:r>
              <a:rPr lang="en-US" b="1" dirty="0">
                <a:ea typeface="Times New Roman" pitchFamily="18" charset="0"/>
                <a:cs typeface="Arial" charset="0"/>
              </a:rPr>
              <a:t>					</a:t>
            </a:r>
          </a:p>
          <a:p>
            <a:pPr marL="457200" lvl="1" indent="0">
              <a:lnSpc>
                <a:spcPct val="115000"/>
              </a:lnSpc>
              <a:buNone/>
            </a:pPr>
            <a:endParaRPr lang="en-US" b="1" dirty="0" smtClean="0">
              <a:ea typeface="Times New Roman" pitchFamily="18" charset="0"/>
              <a:cs typeface="Arial" charset="0"/>
            </a:endParaRP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79</a:t>
            </a:fld>
            <a:endParaRPr lang="en-US" dirty="0">
              <a:solidFill>
                <a:prstClr val="black">
                  <a:tint val="75000"/>
                </a:prstClr>
              </a:solidFill>
            </a:endParaRPr>
          </a:p>
        </p:txBody>
      </p:sp>
    </p:spTree>
    <p:extLst>
      <p:ext uri="{BB962C8B-B14F-4D97-AF65-F5344CB8AC3E}">
        <p14:creationId xmlns:p14="http://schemas.microsoft.com/office/powerpoint/2010/main" val="67675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74638"/>
            <a:ext cx="8305800" cy="1143000"/>
          </a:xfrm>
          <a:solidFill>
            <a:schemeClr val="tx1"/>
          </a:solidFill>
        </p:spPr>
        <p:txBody>
          <a:bodyPr>
            <a:normAutofit/>
          </a:bodyPr>
          <a:lstStyle/>
          <a:p>
            <a:r>
              <a:rPr lang="en-US" sz="3200" b="1" dirty="0" smtClean="0">
                <a:solidFill>
                  <a:schemeClr val="bg1"/>
                </a:solidFill>
                <a:latin typeface="Arial" charset="0"/>
                <a:cs typeface="Arial" charset="0"/>
              </a:rPr>
              <a:t>TELAMON CORPORATION</a:t>
            </a:r>
          </a:p>
        </p:txBody>
      </p:sp>
      <p:sp>
        <p:nvSpPr>
          <p:cNvPr id="3" name="Content Placeholder 2"/>
          <p:cNvSpPr>
            <a:spLocks noGrp="1"/>
          </p:cNvSpPr>
          <p:nvPr>
            <p:ph idx="4294967295"/>
          </p:nvPr>
        </p:nvSpPr>
        <p:spPr>
          <a:xfrm>
            <a:off x="381000" y="1676400"/>
            <a:ext cx="8305800" cy="4953000"/>
          </a:xfrm>
          <a:solidFill>
            <a:schemeClr val="accent6">
              <a:lumMod val="75000"/>
            </a:schemeClr>
          </a:solidFill>
        </p:spPr>
        <p:txBody>
          <a:bodyPr>
            <a:normAutofit/>
          </a:bodyPr>
          <a:lstStyle/>
          <a:p>
            <a:pPr>
              <a:buFont typeface="Arial" charset="0"/>
              <a:buNone/>
            </a:pPr>
            <a:endParaRPr lang="en-US" b="1" dirty="0" smtClean="0">
              <a:latin typeface="Arial" charset="0"/>
            </a:endParaRPr>
          </a:p>
          <a:p>
            <a:pPr>
              <a:buFont typeface="Arial" charset="0"/>
              <a:buNone/>
            </a:pPr>
            <a:endParaRPr lang="en-US" b="1" dirty="0" smtClean="0">
              <a:latin typeface="Arial" charset="0"/>
            </a:endParaRPr>
          </a:p>
          <a:p>
            <a:pPr marL="0" indent="0" algn="ctr">
              <a:buNone/>
            </a:pPr>
            <a:endParaRPr lang="en-US" sz="2800" b="1" dirty="0" smtClean="0"/>
          </a:p>
          <a:p>
            <a:pPr marL="0" indent="0" algn="ctr">
              <a:buNone/>
            </a:pPr>
            <a:r>
              <a:rPr lang="en-US" sz="2800" dirty="0" smtClean="0">
                <a:latin typeface="+mj-lt"/>
              </a:rPr>
              <a:t>Telamon brings human services to people and communities in twelve states. Telamon’s purpose is to improve the lives of those in need. Telamon provides literacy and early childhood education, job training, emergency services, temporary or permanent housing opportunities, and a number of others. For more information visit our web site </a:t>
            </a:r>
            <a:r>
              <a:rPr lang="en-US" sz="2800" u="sng" dirty="0" smtClean="0">
                <a:latin typeface="+mj-lt"/>
              </a:rPr>
              <a:t>www.telamon.org</a:t>
            </a:r>
            <a:r>
              <a:rPr lang="en-US" sz="2800" dirty="0" smtClean="0">
                <a:latin typeface="+mj-lt"/>
              </a:rPr>
              <a:t>	</a:t>
            </a:r>
          </a:p>
        </p:txBody>
      </p:sp>
      <p:pic>
        <p:nvPicPr>
          <p:cNvPr id="5" name="Picture 4" descr="R:\Telamon Logos\Telamon Logo w tagline (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1676400" y="1905000"/>
            <a:ext cx="5715000" cy="1219200"/>
          </a:xfrm>
          <a:prstGeom prst="rect">
            <a:avLst/>
          </a:prstGeom>
          <a:noFill/>
          <a:ln>
            <a:noFill/>
          </a:ln>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a:bodyPr>
          <a:lstStyle/>
          <a:p>
            <a:r>
              <a:rPr lang="en-US" dirty="0" smtClean="0">
                <a:solidFill>
                  <a:srgbClr val="FFFFFF"/>
                </a:solidFill>
                <a:latin typeface="Aharoni"/>
                <a:ea typeface="Aharoni"/>
                <a:cs typeface="Aharoni"/>
              </a:rPr>
              <a:t>SMILE SURVEY</a:t>
            </a:r>
            <a:endParaRPr lang="en-US" b="1" dirty="0" smtClean="0">
              <a:solidFill>
                <a:schemeClr val="bg1"/>
              </a:solidFill>
              <a:ea typeface="Times New Roman" pitchFamily="18" charset="0"/>
              <a:cs typeface="Arial" charset="0"/>
            </a:endParaRPr>
          </a:p>
        </p:txBody>
      </p:sp>
      <p:sp>
        <p:nvSpPr>
          <p:cNvPr id="3" name="Content Placeholder 2"/>
          <p:cNvSpPr>
            <a:spLocks noGrp="1"/>
          </p:cNvSpPr>
          <p:nvPr>
            <p:ph idx="4294967295"/>
          </p:nvPr>
        </p:nvSpPr>
        <p:spPr>
          <a:xfrm>
            <a:off x="381000" y="1600200"/>
            <a:ext cx="8305800" cy="4876800"/>
          </a:xfrm>
          <a:solidFill>
            <a:schemeClr val="accent6">
              <a:lumMod val="75000"/>
            </a:schemeClr>
          </a:solidFill>
        </p:spPr>
        <p:txBody>
          <a:bodyPr>
            <a:normAutofit/>
          </a:bodyPr>
          <a:lstStyle/>
          <a:p>
            <a:pPr marL="914400" lvl="1" indent="-457200">
              <a:lnSpc>
                <a:spcPct val="115000"/>
              </a:lnSpc>
              <a:buFont typeface="Arial" charset="0"/>
              <a:buNone/>
            </a:pPr>
            <a:endParaRPr lang="en-US" dirty="0" smtClean="0">
              <a:ea typeface="Times New Roman" pitchFamily="18" charset="0"/>
              <a:cs typeface="Arial" charset="0"/>
            </a:endParaRPr>
          </a:p>
          <a:p>
            <a:pPr marL="457200" lvl="1" indent="0">
              <a:lnSpc>
                <a:spcPct val="115000"/>
              </a:lnSpc>
              <a:buNone/>
            </a:pPr>
            <a:endParaRPr lang="en-US" b="1" dirty="0">
              <a:ea typeface="Times New Roman" pitchFamily="18" charset="0"/>
              <a:cs typeface="Arial" charset="0"/>
            </a:endParaRPr>
          </a:p>
          <a:p>
            <a:pPr marL="457200" lvl="1" indent="0">
              <a:lnSpc>
                <a:spcPct val="115000"/>
              </a:lnSpc>
              <a:buNone/>
            </a:pPr>
            <a:r>
              <a:rPr lang="en-US" b="1" dirty="0">
                <a:ea typeface="Times New Roman" pitchFamily="18" charset="0"/>
                <a:cs typeface="Arial" charset="0"/>
              </a:rPr>
              <a:t>					</a:t>
            </a:r>
          </a:p>
          <a:p>
            <a:pPr marL="457200" lvl="1" indent="0">
              <a:lnSpc>
                <a:spcPct val="115000"/>
              </a:lnSpc>
              <a:buNone/>
            </a:pPr>
            <a:endParaRPr lang="en-US" b="1" dirty="0" smtClean="0">
              <a:ea typeface="Times New Roman" pitchFamily="18" charset="0"/>
              <a:cs typeface="Arial" charset="0"/>
            </a:endParaRPr>
          </a:p>
        </p:txBody>
      </p:sp>
      <p:pic>
        <p:nvPicPr>
          <p:cNvPr id="189442" name="Picture 2" descr="C:\Users\Telamon User\AppData\Local\Microsoft\Windows\Temporary Internet Files\Content.IE5\Y8IHLAW2\MC900433820[1].png"/>
          <p:cNvPicPr>
            <a:picLocks noChangeAspect="1" noChangeArrowheads="1"/>
          </p:cNvPicPr>
          <p:nvPr/>
        </p:nvPicPr>
        <p:blipFill>
          <a:blip r:embed="rId3" cstate="print"/>
          <a:srcRect/>
          <a:stretch>
            <a:fillRect/>
          </a:stretch>
        </p:blipFill>
        <p:spPr bwMode="auto">
          <a:xfrm>
            <a:off x="2667000" y="2438400"/>
            <a:ext cx="3581400" cy="3581400"/>
          </a:xfrm>
          <a:prstGeom prst="rect">
            <a:avLst/>
          </a:prstGeom>
          <a:noFill/>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solidFill>
                  <a:prstClr val="black">
                    <a:tint val="75000"/>
                  </a:prstClr>
                </a:solidFill>
              </a:rPr>
              <a:pPr>
                <a:defRPr/>
              </a:pPr>
              <a:t>80</a:t>
            </a:fld>
            <a:endParaRPr lang="en-US" dirty="0">
              <a:solidFill>
                <a:prstClr val="black">
                  <a:tint val="75000"/>
                </a:prstClr>
              </a:solidFill>
            </a:endParaRPr>
          </a:p>
        </p:txBody>
      </p:sp>
    </p:spTree>
    <p:extLst>
      <p:ext uri="{BB962C8B-B14F-4D97-AF65-F5344CB8AC3E}">
        <p14:creationId xmlns:p14="http://schemas.microsoft.com/office/powerpoint/2010/main" val="36208648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solidFill>
            <a:schemeClr val="tx1"/>
          </a:solidFill>
        </p:spPr>
        <p:txBody>
          <a:bodyPr>
            <a:normAutofit fontScale="90000"/>
          </a:bodyPr>
          <a:lstStyle/>
          <a:p>
            <a:r>
              <a:rPr lang="en-US" b="1" dirty="0" smtClean="0">
                <a:solidFill>
                  <a:schemeClr val="bg1"/>
                </a:solidFill>
                <a:latin typeface="Calibri" pitchFamily="34" charset="0"/>
                <a:cs typeface="Calibri" pitchFamily="34" charset="0"/>
              </a:rPr>
              <a:t>RESOURCES FOR MORE INFO ON     </a:t>
            </a:r>
            <a:r>
              <a:rPr lang="en-US" sz="3600" b="1" dirty="0" smtClean="0">
                <a:solidFill>
                  <a:schemeClr val="bg1"/>
                </a:solidFill>
                <a:latin typeface="Calibri" pitchFamily="34" charset="0"/>
                <a:cs typeface="Calibri" pitchFamily="34" charset="0"/>
              </a:rPr>
              <a:t>SLIPS, TRIPS, FALLS</a:t>
            </a:r>
          </a:p>
        </p:txBody>
      </p:sp>
      <p:sp>
        <p:nvSpPr>
          <p:cNvPr id="3" name="Content Placeholder 2"/>
          <p:cNvSpPr>
            <a:spLocks noGrp="1"/>
          </p:cNvSpPr>
          <p:nvPr>
            <p:ph idx="4294967295"/>
          </p:nvPr>
        </p:nvSpPr>
        <p:spPr>
          <a:xfrm>
            <a:off x="457200" y="1676400"/>
            <a:ext cx="8305800" cy="4876800"/>
          </a:xfrm>
          <a:solidFill>
            <a:schemeClr val="accent6">
              <a:lumMod val="75000"/>
            </a:schemeClr>
          </a:solidFill>
        </p:spPr>
        <p:txBody>
          <a:bodyPr>
            <a:normAutofit/>
          </a:bodyPr>
          <a:lstStyle/>
          <a:p>
            <a:pPr lvl="1">
              <a:lnSpc>
                <a:spcPct val="115000"/>
              </a:lnSpc>
              <a:buFont typeface="Arial" pitchFamily="34" charset="0"/>
              <a:buChar char="•"/>
            </a:pPr>
            <a:endParaRPr lang="en-US" dirty="0" smtClean="0">
              <a:ea typeface="Times New Roman" pitchFamily="18" charset="0"/>
              <a:cs typeface="Arial" charset="0"/>
              <a:hlinkClick r:id="rId3"/>
            </a:endParaRPr>
          </a:p>
          <a:p>
            <a:pPr lvl="1">
              <a:lnSpc>
                <a:spcPct val="115000"/>
              </a:lnSpc>
              <a:buFont typeface="Arial" pitchFamily="34" charset="0"/>
              <a:buChar char="•"/>
            </a:pPr>
            <a:r>
              <a:rPr lang="en-US" sz="2400" dirty="0" smtClean="0">
                <a:ea typeface="Times New Roman" pitchFamily="18" charset="0"/>
                <a:cs typeface="Arial" charset="0"/>
                <a:hlinkClick r:id="rId3"/>
              </a:rPr>
              <a:t>https</a:t>
            </a:r>
            <a:r>
              <a:rPr lang="en-US" sz="2400" dirty="0">
                <a:ea typeface="Times New Roman" pitchFamily="18" charset="0"/>
                <a:cs typeface="Arial" charset="0"/>
                <a:hlinkClick r:id="rId3"/>
              </a:rPr>
              <a:t>://</a:t>
            </a:r>
            <a:r>
              <a:rPr lang="en-US" sz="2400" dirty="0" smtClean="0">
                <a:ea typeface="Times New Roman" pitchFamily="18" charset="0"/>
                <a:cs typeface="Arial" charset="0"/>
                <a:hlinkClick r:id="rId3"/>
              </a:rPr>
              <a:t>www.osha.gov/dte/grant_materials/fy06/46e0-ht10-06.html</a:t>
            </a:r>
            <a:endParaRPr lang="en-US" sz="2400" dirty="0" smtClean="0">
              <a:ea typeface="Times New Roman" pitchFamily="18" charset="0"/>
              <a:cs typeface="Arial" charset="0"/>
            </a:endParaRPr>
          </a:p>
          <a:p>
            <a:pPr lvl="1">
              <a:lnSpc>
                <a:spcPct val="115000"/>
              </a:lnSpc>
              <a:buFont typeface="Arial" pitchFamily="34" charset="0"/>
              <a:buChar char="•"/>
            </a:pPr>
            <a:r>
              <a:rPr lang="en-US" sz="2400" dirty="0" smtClean="0">
                <a:ea typeface="Times New Roman" pitchFamily="18" charset="0"/>
                <a:cs typeface="Arial" charset="0"/>
              </a:rPr>
              <a:t>National Safety Council - </a:t>
            </a:r>
            <a:r>
              <a:rPr lang="en-US" sz="2400" i="1" u="sng" dirty="0" smtClean="0"/>
              <a:t>www.</a:t>
            </a:r>
            <a:r>
              <a:rPr lang="en-US" sz="2400" b="1" i="1" u="sng" dirty="0" smtClean="0"/>
              <a:t>nsc</a:t>
            </a:r>
            <a:r>
              <a:rPr lang="en-US" sz="2400" i="1" u="sng" dirty="0" smtClean="0"/>
              <a:t>.org</a:t>
            </a:r>
            <a:endParaRPr lang="en-US" sz="2400" u="sng" dirty="0" smtClean="0">
              <a:ea typeface="Times New Roman" pitchFamily="18" charset="0"/>
              <a:cs typeface="Arial" charset="0"/>
            </a:endParaRPr>
          </a:p>
          <a:p>
            <a:pPr lvl="1">
              <a:lnSpc>
                <a:spcPct val="115000"/>
              </a:lnSpc>
              <a:buFont typeface="Arial" pitchFamily="34" charset="0"/>
              <a:buChar char="•"/>
            </a:pPr>
            <a:r>
              <a:rPr lang="en-US" sz="2400" dirty="0" smtClean="0">
                <a:ea typeface="Times New Roman" pitchFamily="18" charset="0"/>
                <a:cs typeface="Arial" charset="0"/>
                <a:hlinkClick r:id="rId4"/>
              </a:rPr>
              <a:t>www.oshainfo.gatech.edu</a:t>
            </a:r>
            <a:endParaRPr lang="en-US" sz="2400" dirty="0" smtClean="0">
              <a:ea typeface="Times New Roman" pitchFamily="18" charset="0"/>
              <a:cs typeface="Arial" charset="0"/>
            </a:endParaRPr>
          </a:p>
          <a:p>
            <a:pPr lvl="1">
              <a:lnSpc>
                <a:spcPct val="115000"/>
              </a:lnSpc>
              <a:buFont typeface="Arial" pitchFamily="34" charset="0"/>
              <a:buChar char="•"/>
            </a:pPr>
            <a:r>
              <a:rPr lang="en-US" sz="2400" dirty="0" smtClean="0">
                <a:ea typeface="Times New Roman" pitchFamily="18" charset="0"/>
                <a:cs typeface="Arial" charset="0"/>
                <a:hlinkClick r:id="rId5"/>
              </a:rPr>
              <a:t>www.osha.gov</a:t>
            </a:r>
            <a:r>
              <a:rPr lang="en-US" sz="2400" dirty="0" smtClean="0">
                <a:ea typeface="Times New Roman" pitchFamily="18" charset="0"/>
                <a:cs typeface="Arial" charset="0"/>
              </a:rPr>
              <a:t> </a:t>
            </a:r>
          </a:p>
          <a:p>
            <a:pPr lvl="1">
              <a:lnSpc>
                <a:spcPct val="115000"/>
              </a:lnSpc>
              <a:buFont typeface="Arial" pitchFamily="34" charset="0"/>
              <a:buChar char="•"/>
            </a:pPr>
            <a:endParaRPr lang="en-US" sz="2400" dirty="0">
              <a:ea typeface="Times New Roman" pitchFamily="18" charset="0"/>
              <a:cs typeface="Arial" charset="0"/>
            </a:endParaRPr>
          </a:p>
        </p:txBody>
      </p:sp>
      <p:pic>
        <p:nvPicPr>
          <p:cNvPr id="4" name="Picture 3" descr="LEARNING AGE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3276600"/>
            <a:ext cx="2260600" cy="27574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88E5908-A2A3-44D7-9837-5D59EC9204F5}" type="slidenum">
              <a:rPr lang="en-US" smtClean="0"/>
              <a:pPr>
                <a:defRPr/>
              </a:pPr>
              <a:t>81</a:t>
            </a:fld>
            <a:endParaRPr lang="en-US" dirty="0"/>
          </a:p>
        </p:txBody>
      </p:sp>
    </p:spTree>
    <p:extLst>
      <p:ext uri="{BB962C8B-B14F-4D97-AF65-F5344CB8AC3E}">
        <p14:creationId xmlns:p14="http://schemas.microsoft.com/office/powerpoint/2010/main" val="29778619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8229600" cy="1143000"/>
          </a:xfrm>
          <a:solidFill>
            <a:schemeClr val="tx1"/>
          </a:solidFill>
        </p:spPr>
        <p:txBody>
          <a:bodyPr>
            <a:normAutofit fontScale="90000"/>
          </a:bodyPr>
          <a:lstStyle/>
          <a:p>
            <a:r>
              <a:rPr lang="en-US" b="1" dirty="0" smtClean="0">
                <a:solidFill>
                  <a:schemeClr val="bg1"/>
                </a:solidFill>
                <a:latin typeface="Calibri" pitchFamily="34" charset="0"/>
                <a:cs typeface="Calibri" pitchFamily="34" charset="0"/>
              </a:rPr>
              <a:t/>
            </a:r>
            <a:br>
              <a:rPr lang="en-US" b="1" dirty="0" smtClean="0">
                <a:solidFill>
                  <a:schemeClr val="bg1"/>
                </a:solidFill>
                <a:latin typeface="Calibri" pitchFamily="34" charset="0"/>
                <a:cs typeface="Calibri" pitchFamily="34" charset="0"/>
              </a:rPr>
            </a:br>
            <a:r>
              <a:rPr lang="en-US" b="1" dirty="0" smtClean="0">
                <a:solidFill>
                  <a:schemeClr val="bg1"/>
                </a:solidFill>
                <a:latin typeface="Calibri" pitchFamily="34" charset="0"/>
                <a:cs typeface="Calibri" pitchFamily="34" charset="0"/>
              </a:rPr>
              <a:t>RESOURCES </a:t>
            </a:r>
            <a:r>
              <a:rPr lang="en-US" b="1" dirty="0">
                <a:solidFill>
                  <a:schemeClr val="bg1"/>
                </a:solidFill>
                <a:latin typeface="Calibri" pitchFamily="34" charset="0"/>
                <a:cs typeface="Calibri" pitchFamily="34" charset="0"/>
              </a:rPr>
              <a:t>FOR MATERIALS</a:t>
            </a:r>
            <a:br>
              <a:rPr lang="en-US" b="1" dirty="0">
                <a:solidFill>
                  <a:schemeClr val="bg1"/>
                </a:solidFill>
                <a:latin typeface="Calibri" pitchFamily="34" charset="0"/>
                <a:cs typeface="Calibri" pitchFamily="34" charset="0"/>
              </a:rPr>
            </a:br>
            <a:endParaRPr lang="en-US" b="1" dirty="0" smtClean="0">
              <a:solidFill>
                <a:schemeClr val="bg1"/>
              </a:solidFill>
              <a:latin typeface="Calibri" pitchFamily="34" charset="0"/>
              <a:cs typeface="Calibri" pitchFamily="34" charset="0"/>
            </a:endParaRPr>
          </a:p>
        </p:txBody>
      </p:sp>
      <p:sp>
        <p:nvSpPr>
          <p:cNvPr id="3" name="Content Placeholder 2"/>
          <p:cNvSpPr>
            <a:spLocks noGrp="1"/>
          </p:cNvSpPr>
          <p:nvPr>
            <p:ph idx="4294967295"/>
          </p:nvPr>
        </p:nvSpPr>
        <p:spPr>
          <a:xfrm>
            <a:off x="381000" y="1676400"/>
            <a:ext cx="8305800" cy="4876800"/>
          </a:xfrm>
          <a:solidFill>
            <a:schemeClr val="accent6">
              <a:lumMod val="75000"/>
            </a:schemeClr>
          </a:solidFill>
        </p:spPr>
        <p:txBody>
          <a:bodyPr>
            <a:normAutofit/>
          </a:bodyPr>
          <a:lstStyle/>
          <a:p>
            <a:pPr>
              <a:buFont typeface="Arial" charset="0"/>
              <a:buNone/>
            </a:pPr>
            <a:endParaRPr lang="en-US" sz="2000" b="1" dirty="0" smtClean="0">
              <a:latin typeface="Arial" charset="0"/>
              <a:ea typeface="Times New Roman" pitchFamily="18" charset="0"/>
              <a:cs typeface="Arial" charset="0"/>
            </a:endParaRPr>
          </a:p>
          <a:p>
            <a:pPr>
              <a:buFont typeface="Arial" charset="0"/>
              <a:buNone/>
            </a:pPr>
            <a:r>
              <a:rPr lang="en-US" sz="2000" dirty="0" smtClean="0">
                <a:latin typeface="Arial" charset="0"/>
                <a:ea typeface="Times New Roman" pitchFamily="18" charset="0"/>
                <a:cs typeface="Arial" charset="0"/>
              </a:rPr>
              <a:t>The following resources were used for presentation materials:</a:t>
            </a:r>
          </a:p>
          <a:p>
            <a:pPr>
              <a:buFont typeface="Arial" charset="0"/>
              <a:buNone/>
            </a:pPr>
            <a:endParaRPr lang="en-US" sz="2000" dirty="0">
              <a:latin typeface="Arial" charset="0"/>
              <a:ea typeface="Times New Roman" pitchFamily="18" charset="0"/>
              <a:cs typeface="Arial" charset="0"/>
            </a:endParaRPr>
          </a:p>
          <a:p>
            <a:pPr lvl="1">
              <a:lnSpc>
                <a:spcPct val="115000"/>
              </a:lnSpc>
              <a:buFont typeface="Arial" pitchFamily="34" charset="0"/>
              <a:buChar char="•"/>
            </a:pPr>
            <a:r>
              <a:rPr lang="en-US" sz="2000" dirty="0" smtClean="0">
                <a:ea typeface="Times New Roman" pitchFamily="18" charset="0"/>
                <a:cs typeface="Arial" charset="0"/>
                <a:hlinkClick r:id="rId2"/>
              </a:rPr>
              <a:t>https</a:t>
            </a:r>
            <a:r>
              <a:rPr lang="en-US" sz="2000" dirty="0">
                <a:ea typeface="Times New Roman" pitchFamily="18" charset="0"/>
                <a:cs typeface="Arial" charset="0"/>
                <a:hlinkClick r:id="rId2"/>
              </a:rPr>
              <a:t>://www.osha.gov/dte/grant_materials/fy06/46e0-ht10-06.html</a:t>
            </a:r>
            <a:endParaRPr lang="en-US" sz="2000" dirty="0">
              <a:ea typeface="Times New Roman" pitchFamily="18" charset="0"/>
              <a:cs typeface="Arial" charset="0"/>
            </a:endParaRPr>
          </a:p>
          <a:p>
            <a:pPr lvl="1">
              <a:lnSpc>
                <a:spcPct val="115000"/>
              </a:lnSpc>
              <a:buFont typeface="Arial" pitchFamily="34" charset="0"/>
              <a:buChar char="•"/>
            </a:pPr>
            <a:r>
              <a:rPr lang="en-US" sz="2000" dirty="0" smtClean="0">
                <a:ea typeface="Times New Roman" pitchFamily="18" charset="0"/>
                <a:cs typeface="Arial" charset="0"/>
              </a:rPr>
              <a:t>National Safety Council: PowerPoint, Module 3 Evaluating Slip, Trip and Fall Hazards </a:t>
            </a:r>
          </a:p>
          <a:p>
            <a:pPr lvl="1">
              <a:lnSpc>
                <a:spcPct val="115000"/>
              </a:lnSpc>
              <a:buFont typeface="Arial" pitchFamily="34" charset="0"/>
              <a:buChar char="•"/>
            </a:pPr>
            <a:r>
              <a:rPr lang="en-US" sz="2000" dirty="0" smtClean="0">
                <a:ea typeface="Times New Roman" pitchFamily="18" charset="0"/>
                <a:cs typeface="Arial" charset="0"/>
              </a:rPr>
              <a:t>Washington State  Department of Labor and Industries: PowerPoint  May, 2010 - Slips, Trips and Falls Module 1 and Module 2</a:t>
            </a:r>
          </a:p>
        </p:txBody>
      </p:sp>
      <p:sp>
        <p:nvSpPr>
          <p:cNvPr id="4" name="Slide Number Placeholder 3"/>
          <p:cNvSpPr>
            <a:spLocks noGrp="1"/>
          </p:cNvSpPr>
          <p:nvPr>
            <p:ph type="sldNum" sz="quarter" idx="12"/>
          </p:nvPr>
        </p:nvSpPr>
        <p:spPr/>
        <p:txBody>
          <a:bodyPr/>
          <a:lstStyle/>
          <a:p>
            <a:pPr>
              <a:defRPr/>
            </a:pPr>
            <a:fld id="{B88E5908-A2A3-44D7-9837-5D59EC9204F5}" type="slidenum">
              <a:rPr lang="en-US" smtClean="0"/>
              <a:pPr>
                <a:defRPr/>
              </a:pPr>
              <a:t>82</a:t>
            </a:fld>
            <a:endParaRPr lang="en-US" dirty="0"/>
          </a:p>
        </p:txBody>
      </p:sp>
    </p:spTree>
    <p:extLst>
      <p:ext uri="{BB962C8B-B14F-4D97-AF65-F5344CB8AC3E}">
        <p14:creationId xmlns:p14="http://schemas.microsoft.com/office/powerpoint/2010/main" val="29313619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8382000" cy="1066800"/>
          </a:xfrm>
          <a:solidFill>
            <a:schemeClr val="tx1"/>
          </a:solidFill>
        </p:spPr>
        <p:txBody>
          <a:bodyPr>
            <a:normAutofit fontScale="90000"/>
          </a:bodyPr>
          <a:lstStyle/>
          <a:p>
            <a:r>
              <a:rPr lang="en-US" b="1" dirty="0" smtClean="0">
                <a:solidFill>
                  <a:schemeClr val="bg1"/>
                </a:solidFill>
                <a:latin typeface="Calibri" pitchFamily="34" charset="0"/>
                <a:cs typeface="Calibri" pitchFamily="34" charset="0"/>
              </a:rPr>
              <a:t/>
            </a:r>
            <a:br>
              <a:rPr lang="en-US" b="1" dirty="0" smtClean="0">
                <a:solidFill>
                  <a:schemeClr val="bg1"/>
                </a:solidFill>
                <a:latin typeface="Calibri" pitchFamily="34" charset="0"/>
                <a:cs typeface="Calibri" pitchFamily="34" charset="0"/>
              </a:rPr>
            </a:br>
            <a:r>
              <a:rPr lang="en-US" sz="5300" b="1" dirty="0" smtClean="0">
                <a:solidFill>
                  <a:schemeClr val="bg1"/>
                </a:solidFill>
                <a:latin typeface="Berlin Sans FB Demi" pitchFamily="34" charset="0"/>
                <a:cs typeface="Calibri" pitchFamily="34" charset="0"/>
              </a:rPr>
              <a:t>CONGRATULATIONS!!!</a:t>
            </a:r>
            <a:r>
              <a:rPr lang="en-US" sz="6000" b="1" dirty="0">
                <a:solidFill>
                  <a:schemeClr val="bg1"/>
                </a:solidFill>
                <a:latin typeface="Berlin Sans FB Demi" pitchFamily="34" charset="0"/>
                <a:cs typeface="Calibri" pitchFamily="34" charset="0"/>
              </a:rPr>
              <a:t/>
            </a:r>
            <a:br>
              <a:rPr lang="en-US" sz="6000" b="1" dirty="0">
                <a:solidFill>
                  <a:schemeClr val="bg1"/>
                </a:solidFill>
                <a:latin typeface="Berlin Sans FB Demi" pitchFamily="34" charset="0"/>
                <a:cs typeface="Calibri" pitchFamily="34" charset="0"/>
              </a:rPr>
            </a:br>
            <a:endParaRPr lang="en-US" sz="6000" b="1" dirty="0" smtClean="0">
              <a:solidFill>
                <a:schemeClr val="bg1"/>
              </a:solidFill>
              <a:latin typeface="Berlin Sans FB Demi" pitchFamily="34" charset="0"/>
              <a:cs typeface="Calibri" pitchFamily="34" charset="0"/>
            </a:endParaRPr>
          </a:p>
        </p:txBody>
      </p:sp>
      <p:sp>
        <p:nvSpPr>
          <p:cNvPr id="3" name="Content Placeholder 2"/>
          <p:cNvSpPr>
            <a:spLocks noGrp="1"/>
          </p:cNvSpPr>
          <p:nvPr>
            <p:ph idx="4294967295"/>
          </p:nvPr>
        </p:nvSpPr>
        <p:spPr>
          <a:xfrm>
            <a:off x="381000" y="1371600"/>
            <a:ext cx="8355872" cy="4894986"/>
          </a:xfrm>
          <a:solidFill>
            <a:schemeClr val="accent6">
              <a:lumMod val="75000"/>
            </a:schemeClr>
          </a:solidFill>
        </p:spPr>
        <p:txBody>
          <a:bodyPr>
            <a:normAutofit/>
          </a:bodyPr>
          <a:lstStyle/>
          <a:p>
            <a:pPr marL="914400" lvl="1" indent="-457200" algn="ctr">
              <a:buFont typeface="Arial" charset="0"/>
              <a:buNone/>
            </a:pPr>
            <a:r>
              <a:rPr lang="en-US" sz="3200" b="1" i="1" dirty="0" smtClean="0">
                <a:ea typeface="Times New Roman" pitchFamily="18" charset="0"/>
                <a:cs typeface="Arial" charset="0"/>
              </a:rPr>
              <a:t>          </a:t>
            </a:r>
            <a:r>
              <a:rPr lang="en-US" b="1" i="1" dirty="0" smtClean="0">
                <a:ea typeface="Times New Roman" pitchFamily="18" charset="0"/>
                <a:cs typeface="Arial" charset="0"/>
              </a:rPr>
              <a:t>Congratulations</a:t>
            </a:r>
            <a:r>
              <a:rPr lang="en-US" b="1" dirty="0" smtClean="0">
                <a:ea typeface="Times New Roman" pitchFamily="18" charset="0"/>
                <a:cs typeface="Arial" charset="0"/>
              </a:rPr>
              <a:t> on completing </a:t>
            </a:r>
          </a:p>
          <a:p>
            <a:pPr marL="914400" lvl="1" indent="-457200" algn="ctr">
              <a:buFont typeface="Arial" charset="0"/>
              <a:buNone/>
            </a:pPr>
            <a:r>
              <a:rPr lang="en-US" b="1" dirty="0" smtClean="0">
                <a:ea typeface="Times New Roman" pitchFamily="18" charset="0"/>
                <a:cs typeface="Arial" charset="0"/>
              </a:rPr>
              <a:t>     MODULE 4</a:t>
            </a:r>
          </a:p>
          <a:p>
            <a:pPr marL="914400" lvl="1" indent="-457200" algn="ctr">
              <a:buFont typeface="Arial" charset="0"/>
              <a:buNone/>
            </a:pPr>
            <a:r>
              <a:rPr lang="en-US" sz="2400" b="1" dirty="0" smtClean="0">
                <a:ea typeface="Times New Roman" pitchFamily="18" charset="0"/>
                <a:cs typeface="Arial" charset="0"/>
              </a:rPr>
              <a:t>           Safe and Secure Training Series</a:t>
            </a:r>
          </a:p>
          <a:p>
            <a:pPr marL="914400" lvl="1" indent="-457200" algn="ctr">
              <a:buFont typeface="Arial" charset="0"/>
              <a:buNone/>
            </a:pPr>
            <a:r>
              <a:rPr lang="en-US" sz="3200" b="1" i="1" dirty="0" smtClean="0">
                <a:ea typeface="Times New Roman" pitchFamily="18" charset="0"/>
                <a:cs typeface="Arial" charset="0"/>
              </a:rPr>
              <a:t>          </a:t>
            </a:r>
            <a:r>
              <a:rPr lang="en-US" b="1" i="1" dirty="0" smtClean="0">
                <a:ea typeface="Times New Roman" pitchFamily="18" charset="0"/>
                <a:cs typeface="Arial" charset="0"/>
              </a:rPr>
              <a:t>Preventing Slips, Trips and Falls</a:t>
            </a:r>
          </a:p>
        </p:txBody>
      </p:sp>
      <p:pic>
        <p:nvPicPr>
          <p:cNvPr id="6" name="Picture 5" descr="C:\Users\msebach\AppData\Local\Microsoft\Windows\Temporary Internet Files\Content.IE5\22O2KFFS\MC900391028[1].wmf"/>
          <p:cNvPicPr/>
          <p:nvPr/>
        </p:nvPicPr>
        <p:blipFill>
          <a:blip r:embed="rId2" cstate="email">
            <a:extLst>
              <a:ext uri="{28A0092B-C50C-407E-A947-70E740481C1C}">
                <a14:useLocalDpi xmlns:a14="http://schemas.microsoft.com/office/drawing/2010/main"/>
              </a:ext>
            </a:extLst>
          </a:blip>
          <a:srcRect/>
          <a:stretch>
            <a:fillRect/>
          </a:stretch>
        </p:blipFill>
        <p:spPr bwMode="auto">
          <a:xfrm rot="21294290">
            <a:off x="648464" y="1764837"/>
            <a:ext cx="1787160" cy="4126699"/>
          </a:xfrm>
          <a:prstGeom prst="rect">
            <a:avLst/>
          </a:prstGeom>
          <a:noFill/>
          <a:ln>
            <a:noFill/>
          </a:ln>
        </p:spPr>
      </p:pic>
      <p:pic>
        <p:nvPicPr>
          <p:cNvPr id="7" name="Picture 6" descr="C:\Users\msebach\AppData\Local\Microsoft\Windows\Temporary Internet Files\Content.IE5\22O2KFFS\MC900232175[1].wmf"/>
          <p:cNvPicPr/>
          <p:nvPr/>
        </p:nvPicPr>
        <p:blipFill>
          <a:blip r:embed="rId3" cstate="email">
            <a:extLst>
              <a:ext uri="{28A0092B-C50C-407E-A947-70E740481C1C}">
                <a14:useLocalDpi xmlns:a14="http://schemas.microsoft.com/office/drawing/2010/main"/>
              </a:ext>
            </a:extLst>
          </a:blip>
          <a:srcRect/>
          <a:stretch>
            <a:fillRect/>
          </a:stretch>
        </p:blipFill>
        <p:spPr bwMode="auto">
          <a:xfrm rot="21377230">
            <a:off x="2539518" y="3471345"/>
            <a:ext cx="3749624" cy="2724728"/>
          </a:xfrm>
          <a:prstGeom prst="rect">
            <a:avLst/>
          </a:prstGeom>
          <a:noFill/>
          <a:ln>
            <a:noFill/>
          </a:ln>
        </p:spPr>
      </p:pic>
      <p:pic>
        <p:nvPicPr>
          <p:cNvPr id="8" name="Picture 7" descr="C:\Users\msebach\AppData\Local\Microsoft\Windows\Temporary Internet Files\Content.IE5\9020AOET\MC900290701[1].wmf"/>
          <p:cNvPicPr/>
          <p:nvPr/>
        </p:nvPicPr>
        <p:blipFill>
          <a:blip r:embed="rId4" cstate="email">
            <a:extLst>
              <a:ext uri="{28A0092B-C50C-407E-A947-70E740481C1C}">
                <a14:useLocalDpi xmlns:a14="http://schemas.microsoft.com/office/drawing/2010/main"/>
              </a:ext>
            </a:extLst>
          </a:blip>
          <a:srcRect/>
          <a:stretch>
            <a:fillRect/>
          </a:stretch>
        </p:blipFill>
        <p:spPr bwMode="auto">
          <a:xfrm rot="586714">
            <a:off x="6468824" y="4463665"/>
            <a:ext cx="2159177" cy="1721329"/>
          </a:xfrm>
          <a:prstGeom prst="rect">
            <a:avLst/>
          </a:prstGeom>
          <a:noFill/>
          <a:ln>
            <a:noFill/>
          </a:ln>
        </p:spPr>
      </p:pic>
      <p:sp>
        <p:nvSpPr>
          <p:cNvPr id="9" name="Slide Number Placeholder 8"/>
          <p:cNvSpPr>
            <a:spLocks noGrp="1"/>
          </p:cNvSpPr>
          <p:nvPr>
            <p:ph type="sldNum" sz="quarter" idx="12"/>
          </p:nvPr>
        </p:nvSpPr>
        <p:spPr/>
        <p:txBody>
          <a:bodyPr/>
          <a:lstStyle/>
          <a:p>
            <a:pPr>
              <a:defRPr/>
            </a:pPr>
            <a:fld id="{B88E5908-A2A3-44D7-9837-5D59EC9204F5}" type="slidenum">
              <a:rPr lang="en-US" smtClean="0"/>
              <a:pPr>
                <a:defRPr/>
              </a:pPr>
              <a:t>83</a:t>
            </a:fld>
            <a:endParaRPr lang="en-US" dirty="0"/>
          </a:p>
        </p:txBody>
      </p:sp>
    </p:spTree>
    <p:extLst>
      <p:ext uri="{BB962C8B-B14F-4D97-AF65-F5344CB8AC3E}">
        <p14:creationId xmlns:p14="http://schemas.microsoft.com/office/powerpoint/2010/main" val="1723481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74638"/>
            <a:ext cx="8382000" cy="1143000"/>
          </a:xfrm>
          <a:solidFill>
            <a:schemeClr val="tx1"/>
          </a:solidFill>
        </p:spPr>
        <p:txBody>
          <a:bodyPr>
            <a:normAutofit/>
          </a:bodyPr>
          <a:lstStyle/>
          <a:p>
            <a:r>
              <a:rPr lang="en-US" sz="3200" b="1" dirty="0" smtClean="0">
                <a:solidFill>
                  <a:schemeClr val="bg1"/>
                </a:solidFill>
                <a:latin typeface="Arial" charset="0"/>
                <a:cs typeface="Arial" charset="0"/>
              </a:rPr>
              <a:t>OSHA </a:t>
            </a:r>
            <a:br>
              <a:rPr lang="en-US" sz="3200" b="1" dirty="0" smtClean="0">
                <a:solidFill>
                  <a:schemeClr val="bg1"/>
                </a:solidFill>
                <a:latin typeface="Arial" charset="0"/>
                <a:cs typeface="Arial" charset="0"/>
              </a:rPr>
            </a:br>
            <a:r>
              <a:rPr lang="en-US" sz="3200" b="1" dirty="0" smtClean="0">
                <a:solidFill>
                  <a:schemeClr val="bg1"/>
                </a:solidFill>
                <a:latin typeface="Arial" charset="0"/>
                <a:cs typeface="Arial" charset="0"/>
              </a:rPr>
              <a:t>SUSAN HARWOOD SAFETY TRAINING</a:t>
            </a:r>
            <a:endParaRPr lang="en-US" sz="4000" b="1" dirty="0" smtClean="0">
              <a:solidFill>
                <a:schemeClr val="bg1"/>
              </a:solidFill>
            </a:endParaRPr>
          </a:p>
        </p:txBody>
      </p:sp>
      <p:sp>
        <p:nvSpPr>
          <p:cNvPr id="3" name="Content Placeholder 2"/>
          <p:cNvSpPr>
            <a:spLocks noGrp="1"/>
          </p:cNvSpPr>
          <p:nvPr>
            <p:ph idx="4294967295"/>
          </p:nvPr>
        </p:nvSpPr>
        <p:spPr>
          <a:xfrm>
            <a:off x="304800" y="1600200"/>
            <a:ext cx="8382000" cy="4876800"/>
          </a:xfrm>
          <a:solidFill>
            <a:schemeClr val="accent6">
              <a:lumMod val="75000"/>
            </a:schemeClr>
          </a:solidFill>
        </p:spPr>
        <p:txBody>
          <a:bodyPr>
            <a:normAutofit/>
          </a:bodyPr>
          <a:lstStyle/>
          <a:p>
            <a:pPr marL="457200" lvl="1" indent="0">
              <a:lnSpc>
                <a:spcPct val="115000"/>
              </a:lnSpc>
              <a:buNone/>
            </a:pPr>
            <a:endParaRPr lang="en-US" dirty="0" smtClean="0"/>
          </a:p>
          <a:p>
            <a:pPr marL="457200" lvl="1" indent="0">
              <a:lnSpc>
                <a:spcPct val="115000"/>
              </a:lnSpc>
              <a:buNone/>
            </a:pPr>
            <a:endParaRPr lang="en-US" dirty="0" smtClean="0"/>
          </a:p>
          <a:p>
            <a:pPr marL="457200" lvl="1" indent="0">
              <a:lnSpc>
                <a:spcPct val="115000"/>
              </a:lnSpc>
              <a:buNone/>
            </a:pPr>
            <a:endParaRPr lang="en-US" dirty="0" smtClean="0"/>
          </a:p>
          <a:p>
            <a:pPr marL="457200" lvl="1" indent="0">
              <a:lnSpc>
                <a:spcPct val="115000"/>
              </a:lnSpc>
              <a:buNone/>
            </a:pPr>
            <a:r>
              <a:rPr lang="en-US" dirty="0" smtClean="0">
                <a:latin typeface="+mj-lt"/>
              </a:rPr>
              <a:t>Telamon Corporation is pleased to be the recipient of a Susan Harwood grant from OSHA to present  this Safety Training to you.</a:t>
            </a:r>
          </a:p>
        </p:txBody>
      </p:sp>
      <p:pic>
        <p:nvPicPr>
          <p:cNvPr id="4" name="Picture 3" descr="R:\Telamon Logos\Telamon Logo w tagline (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7400" y="1828800"/>
            <a:ext cx="4511040" cy="1219200"/>
          </a:xfrm>
          <a:prstGeom prst="rect">
            <a:avLst/>
          </a:prstGeom>
          <a:noFill/>
          <a:ln>
            <a:noFill/>
          </a:ln>
        </p:spPr>
      </p:pic>
      <p:pic>
        <p:nvPicPr>
          <p:cNvPr id="62466" name="Picture 2" descr="H:\Mike's Telamon Work\TELAMON\Telamon Logo\Telamon logo image0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7029" y="4724400"/>
            <a:ext cx="1127760" cy="151180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B88E5908-A2A3-44D7-9837-5D59EC9204F5}" type="slidenum">
              <a:rPr lang="en-US" smtClean="0"/>
              <a:pPr>
                <a:defRPr/>
              </a:pPr>
              <a:t>9</a:t>
            </a:fld>
            <a:endParaRPr lang="en-US" dirty="0"/>
          </a:p>
        </p:txBody>
      </p:sp>
    </p:spTree>
    <p:extLst>
      <p:ext uri="{BB962C8B-B14F-4D97-AF65-F5344CB8AC3E}">
        <p14:creationId xmlns:p14="http://schemas.microsoft.com/office/powerpoint/2010/main" val="1525195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torm">
      <a:dk1>
        <a:srgbClr val="FFFFFF"/>
      </a:dk1>
      <a:lt1>
        <a:sysClr val="window" lastClr="FFFFFF"/>
      </a:lt1>
      <a:dk2>
        <a:srgbClr val="1F497D"/>
      </a:dk2>
      <a:lt2>
        <a:srgbClr val="EEECE1"/>
      </a:lt2>
      <a:accent1>
        <a:srgbClr val="000000"/>
      </a:accent1>
      <a:accent2>
        <a:srgbClr val="C0504D"/>
      </a:accent2>
      <a:accent3>
        <a:srgbClr val="5F5F5F"/>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19437</TotalTime>
  <Words>3223</Words>
  <Application>Microsoft Office PowerPoint</Application>
  <PresentationFormat>On-screen Show (4:3)</PresentationFormat>
  <Paragraphs>689</Paragraphs>
  <Slides>83</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83</vt:i4>
      </vt:variant>
    </vt:vector>
  </HeadingPairs>
  <TitlesOfParts>
    <vt:vector size="87" baseType="lpstr">
      <vt:lpstr>Office Theme</vt:lpstr>
      <vt:lpstr>1_Office Theme</vt:lpstr>
      <vt:lpstr>3_Office Theme</vt:lpstr>
      <vt:lpstr>Clip</vt:lpstr>
      <vt:lpstr>WELCOME</vt:lpstr>
      <vt:lpstr>CLASS INFORMATION</vt:lpstr>
      <vt:lpstr>TRAINING SIGN-IN SHEET</vt:lpstr>
      <vt:lpstr>GROUP ACTIVITY</vt:lpstr>
      <vt:lpstr>OSHA  SUSAN HARWOOD SAFETY TRAINING </vt:lpstr>
      <vt:lpstr>OSHA  SUSAN HARWOOD SAFETY TRAINING</vt:lpstr>
      <vt:lpstr>OSHA  SUSAN HARWOOD SAFETY TRAINING</vt:lpstr>
      <vt:lpstr>TELAMON CORPORATION</vt:lpstr>
      <vt:lpstr>OSHA  SUSAN HARWOOD SAFETY TRAINING</vt:lpstr>
      <vt:lpstr>WHY IS SAFETY TRAINING NEEDED?</vt:lpstr>
      <vt:lpstr>EMPLOYEE RIGHTS UNDER OSHA</vt:lpstr>
      <vt:lpstr>EMPLOYEE RIGHTS UNDER OSHA</vt:lpstr>
      <vt:lpstr>TRAINING EVALUATIONS</vt:lpstr>
      <vt:lpstr>TRAINING EVALUATIONS</vt:lpstr>
      <vt:lpstr>TRAINING EVALUATIONS</vt:lpstr>
      <vt:lpstr>TRAINING EVALUATIONS</vt:lpstr>
      <vt:lpstr>TRAINING EVALUATIONS</vt:lpstr>
      <vt:lpstr>TRAINING GOAL</vt:lpstr>
      <vt:lpstr>MODULE 4 Safe and Secure Training Series</vt:lpstr>
      <vt:lpstr>OSHA  SUSAN HARWOOD SAFETY TRAINING </vt:lpstr>
      <vt:lpstr>OSHA STANDARDS   SLIPS, TRIPS, FALLS</vt:lpstr>
      <vt:lpstr>LEARNING OBJECTIVES</vt:lpstr>
      <vt:lpstr>BEFORE CLASS QUIZ</vt:lpstr>
      <vt:lpstr>BEFORE CLASS QUIZ</vt:lpstr>
      <vt:lpstr>BEFORE CLASS QUIZ</vt:lpstr>
      <vt:lpstr>STATISTICS –  SLIPS, TRIPS, FALLS  </vt:lpstr>
      <vt:lpstr>  COSTS - SLIPS, TRIPS, FALLS </vt:lpstr>
      <vt:lpstr>  COSTS - SLIPS, TRIPS, FALLS </vt:lpstr>
      <vt:lpstr>AWARENESS - SLIP, TRIP, FALLS</vt:lpstr>
      <vt:lpstr>INJURIES - SLIP, TRIP, FALLS </vt:lpstr>
      <vt:lpstr>LEARNING GOAL</vt:lpstr>
      <vt:lpstr>  DEFINITIONS SLIPS, TRIPS, FALLS </vt:lpstr>
      <vt:lpstr>DEFINITION - SLIP</vt:lpstr>
      <vt:lpstr> DEFINITION - TRIP</vt:lpstr>
      <vt:lpstr> DEFINITION - TRIP</vt:lpstr>
      <vt:lpstr>  DEFINITION -  FALL </vt:lpstr>
      <vt:lpstr>UNDERSTANDING - CAUSES</vt:lpstr>
      <vt:lpstr>CAUSES - SLIPS </vt:lpstr>
      <vt:lpstr>CAUSES - SLIPS </vt:lpstr>
      <vt:lpstr>CAUSES - SLIPS </vt:lpstr>
      <vt:lpstr>CAUSES – TRIPS, FALLS </vt:lpstr>
      <vt:lpstr>CAUSES – TRIPS, FALLS </vt:lpstr>
      <vt:lpstr>UNSAFE CONDITIONS           Causing Slips, Trips and Falls</vt:lpstr>
      <vt:lpstr>UNSAFE BEHAVIORS                     Causing Trips, Slips and Falls </vt:lpstr>
      <vt:lpstr>LEARNING ACTIVITY</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PREVENTING  SLIPS, TRIPS, FALLS</vt:lpstr>
      <vt:lpstr>3 STEPS FOR PREVENTING SLIPS, TRIPS, FALLS</vt:lpstr>
      <vt:lpstr>PREVENTING  SLIPS, TRIPS, FALLS</vt:lpstr>
      <vt:lpstr>PREVENTING  SLIPS, TRIPS, FALLS</vt:lpstr>
      <vt:lpstr>PREVENTING  SLIPS, TRIPS, FALLS</vt:lpstr>
      <vt:lpstr>PREVENTING  SLIPS, TRIPS, FALLS</vt:lpstr>
      <vt:lpstr>PREVENTING  SLIPS, TRIPS, FALLS</vt:lpstr>
      <vt:lpstr>PREVENTING  SLIPS, TRIPS, FALLS</vt:lpstr>
      <vt:lpstr>PREVENTING  SLIPS, TRIPS, FALLS</vt:lpstr>
      <vt:lpstr>PREVENTING  SLIPS, TRIPS, FALLS</vt:lpstr>
      <vt:lpstr>PREVENTING  SLIPS, TRIPS, FALLS</vt:lpstr>
      <vt:lpstr>PREVENTING  SLIPS, TRIPS, FALLS</vt:lpstr>
      <vt:lpstr>SAFE BEHAVIORS</vt:lpstr>
      <vt:lpstr>GROUP LEARNING ACTIVITY</vt:lpstr>
      <vt:lpstr>GROUP DISCUSSION </vt:lpstr>
      <vt:lpstr>LOCATION / SITE SPECIFIC DETAILS </vt:lpstr>
      <vt:lpstr>FALLING PROPERLY </vt:lpstr>
      <vt:lpstr>REVIEW - LEARNING OBJECTIVES</vt:lpstr>
      <vt:lpstr>REVIEW - LEARNING OBJECTIVES</vt:lpstr>
      <vt:lpstr>REVIEW - LEARNING OBJECTIVES</vt:lpstr>
      <vt:lpstr>REVIEW - LEARNING OBJECTIVES</vt:lpstr>
      <vt:lpstr>PREVENTING           SLIPS, TRIPS and FALLS</vt:lpstr>
      <vt:lpstr>AFTER CLASS QUIZ</vt:lpstr>
      <vt:lpstr>AFTER CLASS QUIZ</vt:lpstr>
      <vt:lpstr>AFTER CLASS QUIZ</vt:lpstr>
      <vt:lpstr>SMILE SURVEY</vt:lpstr>
      <vt:lpstr>RESOURCES FOR MORE INFO ON     SLIPS, TRIPS, FALLS</vt:lpstr>
      <vt:lpstr> RESOURCES FOR MATERIALS </vt:lpstr>
      <vt:lpstr> CONGRATULATIONS!!!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dc:title>
  <dc:creator>Mike A. Sebach</dc:creator>
  <cp:lastModifiedBy>Vosburgh, Linda - OSHA</cp:lastModifiedBy>
  <cp:revision>588</cp:revision>
  <cp:lastPrinted>2012-05-07T12:52:27Z</cp:lastPrinted>
  <dcterms:created xsi:type="dcterms:W3CDTF">2012-04-26T14:00:55Z</dcterms:created>
  <dcterms:modified xsi:type="dcterms:W3CDTF">2014-02-18T18:46:39Z</dcterms:modified>
</cp:coreProperties>
</file>