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409" r:id="rId2"/>
    <p:sldId id="258" r:id="rId3"/>
    <p:sldId id="432" r:id="rId4"/>
    <p:sldId id="257" r:id="rId5"/>
    <p:sldId id="415" r:id="rId6"/>
    <p:sldId id="429" r:id="rId7"/>
    <p:sldId id="419" r:id="rId8"/>
    <p:sldId id="420" r:id="rId9"/>
    <p:sldId id="421" r:id="rId10"/>
    <p:sldId id="422" r:id="rId11"/>
    <p:sldId id="414" r:id="rId12"/>
    <p:sldId id="259" r:id="rId13"/>
    <p:sldId id="260" r:id="rId14"/>
    <p:sldId id="261" r:id="rId15"/>
    <p:sldId id="416" r:id="rId16"/>
    <p:sldId id="263" r:id="rId17"/>
    <p:sldId id="417" r:id="rId18"/>
    <p:sldId id="265" r:id="rId19"/>
    <p:sldId id="267" r:id="rId20"/>
    <p:sldId id="268" r:id="rId21"/>
    <p:sldId id="401" r:id="rId22"/>
    <p:sldId id="262" r:id="rId23"/>
    <p:sldId id="434" r:id="rId24"/>
    <p:sldId id="435" r:id="rId25"/>
    <p:sldId id="427" r:id="rId26"/>
    <p:sldId id="270" r:id="rId27"/>
    <p:sldId id="399" r:id="rId28"/>
    <p:sldId id="269" r:id="rId29"/>
    <p:sldId id="400" r:id="rId30"/>
    <p:sldId id="271" r:id="rId31"/>
    <p:sldId id="272" r:id="rId32"/>
    <p:sldId id="412" r:id="rId33"/>
    <p:sldId id="428" r:id="rId34"/>
    <p:sldId id="426" r:id="rId35"/>
    <p:sldId id="279" r:id="rId36"/>
    <p:sldId id="280" r:id="rId37"/>
    <p:sldId id="281" r:id="rId38"/>
    <p:sldId id="282" r:id="rId39"/>
    <p:sldId id="283" r:id="rId40"/>
    <p:sldId id="284" r:id="rId41"/>
    <p:sldId id="397" r:id="rId42"/>
    <p:sldId id="390" r:id="rId43"/>
    <p:sldId id="436" r:id="rId44"/>
    <p:sldId id="394" r:id="rId45"/>
    <p:sldId id="398" r:id="rId46"/>
    <p:sldId id="408" r:id="rId47"/>
    <p:sldId id="411" r:id="rId48"/>
    <p:sldId id="410" r:id="rId49"/>
    <p:sldId id="395" r:id="rId50"/>
    <p:sldId id="402" r:id="rId51"/>
    <p:sldId id="424" r:id="rId52"/>
    <p:sldId id="430" r:id="rId53"/>
    <p:sldId id="404" r:id="rId54"/>
    <p:sldId id="405" r:id="rId55"/>
    <p:sldId id="406" r:id="rId56"/>
    <p:sldId id="407" r:id="rId57"/>
    <p:sldId id="437" r:id="rId58"/>
    <p:sldId id="438" r:id="rId59"/>
    <p:sldId id="439" r:id="rId60"/>
    <p:sldId id="431" r:id="rId61"/>
    <p:sldId id="440" r:id="rId62"/>
  </p:sldIdLst>
  <p:sldSz cx="9144000" cy="6858000" type="screen4x3"/>
  <p:notesSz cx="7007225" cy="929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1" autoAdjust="0"/>
    <p:restoredTop sz="94660"/>
  </p:normalViewPr>
  <p:slideViewPr>
    <p:cSldViewPr>
      <p:cViewPr varScale="1">
        <p:scale>
          <a:sx n="83" d="100"/>
          <a:sy n="83" d="100"/>
        </p:scale>
        <p:origin x="-8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661"/>
          </a:xfrm>
          <a:prstGeom prst="rect">
            <a:avLst/>
          </a:prstGeom>
        </p:spPr>
        <p:txBody>
          <a:bodyPr vert="horz" lIns="93133" tIns="46566" rIns="93133" bIns="46566" rtlCol="0"/>
          <a:lstStyle>
            <a:lvl1pPr algn="l">
              <a:defRPr sz="1200"/>
            </a:lvl1pPr>
          </a:lstStyle>
          <a:p>
            <a:endParaRPr lang="en-US"/>
          </a:p>
        </p:txBody>
      </p:sp>
      <p:sp>
        <p:nvSpPr>
          <p:cNvPr id="3" name="Date Placeholder 2"/>
          <p:cNvSpPr>
            <a:spLocks noGrp="1"/>
          </p:cNvSpPr>
          <p:nvPr>
            <p:ph type="dt" sz="quarter" idx="1"/>
          </p:nvPr>
        </p:nvSpPr>
        <p:spPr>
          <a:xfrm>
            <a:off x="3969140" y="0"/>
            <a:ext cx="3036464" cy="464661"/>
          </a:xfrm>
          <a:prstGeom prst="rect">
            <a:avLst/>
          </a:prstGeom>
        </p:spPr>
        <p:txBody>
          <a:bodyPr vert="horz" lIns="93133" tIns="46566" rIns="93133" bIns="46566" rtlCol="0"/>
          <a:lstStyle>
            <a:lvl1pPr algn="r">
              <a:defRPr sz="1200"/>
            </a:lvl1pPr>
          </a:lstStyle>
          <a:p>
            <a:fld id="{64A7526F-50D7-4DC3-9E5A-31ADAA34D412}" type="datetimeFigureOut">
              <a:rPr lang="en-US" smtClean="0"/>
              <a:pPr/>
              <a:t>9/25/2013</a:t>
            </a:fld>
            <a:endParaRPr lang="en-US"/>
          </a:p>
        </p:txBody>
      </p:sp>
      <p:sp>
        <p:nvSpPr>
          <p:cNvPr id="4" name="Footer Placeholder 3"/>
          <p:cNvSpPr>
            <a:spLocks noGrp="1"/>
          </p:cNvSpPr>
          <p:nvPr>
            <p:ph type="ftr" sz="quarter" idx="2"/>
          </p:nvPr>
        </p:nvSpPr>
        <p:spPr>
          <a:xfrm>
            <a:off x="0" y="8826952"/>
            <a:ext cx="3036464" cy="464661"/>
          </a:xfrm>
          <a:prstGeom prst="rect">
            <a:avLst/>
          </a:prstGeom>
        </p:spPr>
        <p:txBody>
          <a:bodyPr vert="horz" lIns="93133" tIns="46566" rIns="93133" bIns="46566" rtlCol="0" anchor="b"/>
          <a:lstStyle>
            <a:lvl1pPr algn="l">
              <a:defRPr sz="1200"/>
            </a:lvl1pPr>
          </a:lstStyle>
          <a:p>
            <a:endParaRPr lang="en-US"/>
          </a:p>
        </p:txBody>
      </p:sp>
      <p:sp>
        <p:nvSpPr>
          <p:cNvPr id="5" name="Slide Number Placeholder 4"/>
          <p:cNvSpPr>
            <a:spLocks noGrp="1"/>
          </p:cNvSpPr>
          <p:nvPr>
            <p:ph type="sldNum" sz="quarter" idx="3"/>
          </p:nvPr>
        </p:nvSpPr>
        <p:spPr>
          <a:xfrm>
            <a:off x="3969140" y="8826952"/>
            <a:ext cx="3036464" cy="464661"/>
          </a:xfrm>
          <a:prstGeom prst="rect">
            <a:avLst/>
          </a:prstGeom>
        </p:spPr>
        <p:txBody>
          <a:bodyPr vert="horz" lIns="93133" tIns="46566" rIns="93133" bIns="46566" rtlCol="0" anchor="b"/>
          <a:lstStyle>
            <a:lvl1pPr algn="r">
              <a:defRPr sz="1200"/>
            </a:lvl1pPr>
          </a:lstStyle>
          <a:p>
            <a:fld id="{E1EF7ACF-27BD-4B4F-9A9E-9A7DD4702057}" type="slidenum">
              <a:rPr lang="en-US" smtClean="0"/>
              <a:pPr/>
              <a:t>‹#›</a:t>
            </a:fld>
            <a:endParaRPr lang="en-US"/>
          </a:p>
        </p:txBody>
      </p:sp>
    </p:spTree>
    <p:extLst>
      <p:ext uri="{BB962C8B-B14F-4D97-AF65-F5344CB8AC3E}">
        <p14:creationId xmlns:p14="http://schemas.microsoft.com/office/powerpoint/2010/main" val="4044447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661"/>
          </a:xfrm>
          <a:prstGeom prst="rect">
            <a:avLst/>
          </a:prstGeom>
        </p:spPr>
        <p:txBody>
          <a:bodyPr vert="horz" lIns="93133" tIns="46566" rIns="93133" bIns="46566" rtlCol="0"/>
          <a:lstStyle>
            <a:lvl1pPr algn="l">
              <a:defRPr sz="1200"/>
            </a:lvl1pPr>
          </a:lstStyle>
          <a:p>
            <a:endParaRPr lang="en-US"/>
          </a:p>
        </p:txBody>
      </p:sp>
      <p:sp>
        <p:nvSpPr>
          <p:cNvPr id="3" name="Date Placeholder 2"/>
          <p:cNvSpPr>
            <a:spLocks noGrp="1"/>
          </p:cNvSpPr>
          <p:nvPr>
            <p:ph type="dt" idx="1"/>
          </p:nvPr>
        </p:nvSpPr>
        <p:spPr>
          <a:xfrm>
            <a:off x="3969140" y="0"/>
            <a:ext cx="3036464" cy="464661"/>
          </a:xfrm>
          <a:prstGeom prst="rect">
            <a:avLst/>
          </a:prstGeom>
        </p:spPr>
        <p:txBody>
          <a:bodyPr vert="horz" lIns="93133" tIns="46566" rIns="93133" bIns="46566" rtlCol="0"/>
          <a:lstStyle>
            <a:lvl1pPr algn="r">
              <a:defRPr sz="1200"/>
            </a:lvl1pPr>
          </a:lstStyle>
          <a:p>
            <a:fld id="{9D592CE6-5860-4DC1-B54D-B2AC4EF1D95C}" type="datetimeFigureOut">
              <a:rPr lang="en-US" smtClean="0"/>
              <a:pPr/>
              <a:t>9/25/2013</a:t>
            </a:fld>
            <a:endParaRPr lang="en-US"/>
          </a:p>
        </p:txBody>
      </p:sp>
      <p:sp>
        <p:nvSpPr>
          <p:cNvPr id="4" name="Slide Image Placeholder 3"/>
          <p:cNvSpPr>
            <a:spLocks noGrp="1" noRot="1" noChangeAspect="1"/>
          </p:cNvSpPr>
          <p:nvPr>
            <p:ph type="sldImg" idx="2"/>
          </p:nvPr>
        </p:nvSpPr>
        <p:spPr>
          <a:xfrm>
            <a:off x="1179513" y="696913"/>
            <a:ext cx="4648200" cy="3486150"/>
          </a:xfrm>
          <a:prstGeom prst="rect">
            <a:avLst/>
          </a:prstGeom>
          <a:noFill/>
          <a:ln w="12700">
            <a:solidFill>
              <a:prstClr val="black"/>
            </a:solidFill>
          </a:ln>
        </p:spPr>
        <p:txBody>
          <a:bodyPr vert="horz" lIns="93133" tIns="46566" rIns="93133" bIns="46566" rtlCol="0" anchor="ctr"/>
          <a:lstStyle/>
          <a:p>
            <a:endParaRPr lang="en-US"/>
          </a:p>
        </p:txBody>
      </p:sp>
      <p:sp>
        <p:nvSpPr>
          <p:cNvPr id="5" name="Notes Placeholder 4"/>
          <p:cNvSpPr>
            <a:spLocks noGrp="1"/>
          </p:cNvSpPr>
          <p:nvPr>
            <p:ph type="body" sz="quarter" idx="3"/>
          </p:nvPr>
        </p:nvSpPr>
        <p:spPr>
          <a:xfrm>
            <a:off x="700723" y="4414282"/>
            <a:ext cx="5605780" cy="4181951"/>
          </a:xfrm>
          <a:prstGeom prst="rect">
            <a:avLst/>
          </a:prstGeom>
        </p:spPr>
        <p:txBody>
          <a:bodyPr vert="horz" lIns="93133" tIns="46566" rIns="93133" bIns="465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6952"/>
            <a:ext cx="3036464" cy="464661"/>
          </a:xfrm>
          <a:prstGeom prst="rect">
            <a:avLst/>
          </a:prstGeom>
        </p:spPr>
        <p:txBody>
          <a:bodyPr vert="horz" lIns="93133" tIns="46566" rIns="93133" bIns="46566" rtlCol="0" anchor="b"/>
          <a:lstStyle>
            <a:lvl1pPr algn="l">
              <a:defRPr sz="1200"/>
            </a:lvl1pPr>
          </a:lstStyle>
          <a:p>
            <a:endParaRPr lang="en-US"/>
          </a:p>
        </p:txBody>
      </p:sp>
      <p:sp>
        <p:nvSpPr>
          <p:cNvPr id="7" name="Slide Number Placeholder 6"/>
          <p:cNvSpPr>
            <a:spLocks noGrp="1"/>
          </p:cNvSpPr>
          <p:nvPr>
            <p:ph type="sldNum" sz="quarter" idx="5"/>
          </p:nvPr>
        </p:nvSpPr>
        <p:spPr>
          <a:xfrm>
            <a:off x="3969140" y="8826952"/>
            <a:ext cx="3036464" cy="464661"/>
          </a:xfrm>
          <a:prstGeom prst="rect">
            <a:avLst/>
          </a:prstGeom>
        </p:spPr>
        <p:txBody>
          <a:bodyPr vert="horz" lIns="93133" tIns="46566" rIns="93133" bIns="46566" rtlCol="0" anchor="b"/>
          <a:lstStyle>
            <a:lvl1pPr algn="r">
              <a:defRPr sz="1200"/>
            </a:lvl1pPr>
          </a:lstStyle>
          <a:p>
            <a:fld id="{AADD9F63-6C78-4FA5-BA34-4C5391F21B78}" type="slidenum">
              <a:rPr lang="en-US" smtClean="0"/>
              <a:pPr/>
              <a:t>‹#›</a:t>
            </a:fld>
            <a:endParaRPr lang="en-US"/>
          </a:p>
        </p:txBody>
      </p:sp>
    </p:spTree>
    <p:extLst>
      <p:ext uri="{BB962C8B-B14F-4D97-AF65-F5344CB8AC3E}">
        <p14:creationId xmlns:p14="http://schemas.microsoft.com/office/powerpoint/2010/main" val="130463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5A674-B65B-4865-A194-EA250A7BBC35}"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7AEBA1-591D-4431-A639-9A449EE3D230}"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6A23169E-BAE0-4F65-B2F1-3A6CCB1C0EAB}" type="slidenum">
              <a:rPr lang="en-US" smtClean="0">
                <a:latin typeface="Arial" pitchFamily="34" charset="0"/>
              </a:rPr>
              <a:pPr/>
              <a:t>35</a:t>
            </a:fld>
            <a:endParaRPr lang="en-US" smtClean="0">
              <a:latin typeface="Arial" pitchFamily="34" charset="0"/>
            </a:endParaRPr>
          </a:p>
        </p:txBody>
      </p:sp>
      <p:sp>
        <p:nvSpPr>
          <p:cNvPr id="202755" name="Rectangle 2"/>
          <p:cNvSpPr>
            <a:spLocks noGrp="1" noRot="1" noChangeAspect="1" noChangeArrowheads="1" noTextEdit="1"/>
          </p:cNvSpPr>
          <p:nvPr>
            <p:ph type="sldImg"/>
          </p:nvPr>
        </p:nvSpPr>
        <p:spPr>
          <a:xfrm>
            <a:off x="1189038" y="703263"/>
            <a:ext cx="4629150" cy="3471862"/>
          </a:xfrm>
          <a:ln/>
        </p:spPr>
      </p:sp>
      <p:sp>
        <p:nvSpPr>
          <p:cNvPr id="202756" name="Rectangle 3"/>
          <p:cNvSpPr>
            <a:spLocks noGrp="1" noChangeArrowheads="1"/>
          </p:cNvSpPr>
          <p:nvPr>
            <p:ph type="body" idx="1"/>
          </p:nvPr>
        </p:nvSpPr>
        <p:spPr>
          <a:xfrm>
            <a:off x="934297" y="4414282"/>
            <a:ext cx="5138632" cy="4181951"/>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742A553F-A7B6-4EBD-A0D4-2443099F7251}" type="slidenum">
              <a:rPr lang="en-US" smtClean="0">
                <a:latin typeface="Arial" pitchFamily="34" charset="0"/>
              </a:rPr>
              <a:pPr/>
              <a:t>36</a:t>
            </a:fld>
            <a:endParaRPr lang="en-US" smtClean="0">
              <a:latin typeface="Arial" pitchFamily="34" charset="0"/>
            </a:endParaRPr>
          </a:p>
        </p:txBody>
      </p:sp>
      <p:sp>
        <p:nvSpPr>
          <p:cNvPr id="203779" name="Rectangle 2"/>
          <p:cNvSpPr>
            <a:spLocks noGrp="1" noRot="1" noChangeAspect="1" noChangeArrowheads="1" noTextEdit="1"/>
          </p:cNvSpPr>
          <p:nvPr>
            <p:ph type="sldImg"/>
          </p:nvPr>
        </p:nvSpPr>
        <p:spPr>
          <a:xfrm>
            <a:off x="1189038" y="703263"/>
            <a:ext cx="4629150" cy="3471862"/>
          </a:xfrm>
          <a:ln/>
        </p:spPr>
      </p:sp>
      <p:sp>
        <p:nvSpPr>
          <p:cNvPr id="203780" name="Rectangle 3"/>
          <p:cNvSpPr>
            <a:spLocks noGrp="1" noChangeArrowheads="1"/>
          </p:cNvSpPr>
          <p:nvPr>
            <p:ph type="body" idx="1"/>
          </p:nvPr>
        </p:nvSpPr>
        <p:spPr>
          <a:xfrm>
            <a:off x="934297" y="4414282"/>
            <a:ext cx="5138632" cy="4181951"/>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55B3D6EB-07D1-4BAD-AED4-D3192EE4A142}" type="slidenum">
              <a:rPr lang="en-US" smtClean="0">
                <a:latin typeface="Arial" pitchFamily="34" charset="0"/>
              </a:rPr>
              <a:pPr/>
              <a:t>37</a:t>
            </a:fld>
            <a:endParaRPr lang="en-US" smtClean="0">
              <a:latin typeface="Arial" pitchFamily="34" charset="0"/>
            </a:endParaRPr>
          </a:p>
        </p:txBody>
      </p:sp>
      <p:sp>
        <p:nvSpPr>
          <p:cNvPr id="204803" name="Rectangle 2"/>
          <p:cNvSpPr>
            <a:spLocks noGrp="1" noRot="1" noChangeAspect="1" noChangeArrowheads="1" noTextEdit="1"/>
          </p:cNvSpPr>
          <p:nvPr>
            <p:ph type="sldImg"/>
          </p:nvPr>
        </p:nvSpPr>
        <p:spPr>
          <a:xfrm>
            <a:off x="1189038" y="703263"/>
            <a:ext cx="4629150" cy="3471862"/>
          </a:xfrm>
          <a:ln/>
        </p:spPr>
      </p:sp>
      <p:sp>
        <p:nvSpPr>
          <p:cNvPr id="204804" name="Rectangle 3"/>
          <p:cNvSpPr>
            <a:spLocks noGrp="1" noChangeArrowheads="1"/>
          </p:cNvSpPr>
          <p:nvPr>
            <p:ph type="body" idx="1"/>
          </p:nvPr>
        </p:nvSpPr>
        <p:spPr>
          <a:xfrm>
            <a:off x="934297" y="4414282"/>
            <a:ext cx="5138632" cy="4181951"/>
          </a:xfrm>
          <a:noFill/>
          <a:ln/>
        </p:spPr>
        <p:txBody>
          <a:bodyPr/>
          <a:lstStyle/>
          <a:p>
            <a:pPr eaLnBrk="1" hangingPunct="1"/>
            <a:r>
              <a:rPr lang="en-US" smtClean="0">
                <a:latin typeface="Arial" pitchFamily="34" charset="0"/>
              </a:rPr>
              <a:t>This photo only shows two bodies but the streets were strewn with bodies….141 died.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7D1E2C5A-D63C-448E-A84D-60FB443B167D}" type="slidenum">
              <a:rPr lang="en-US" smtClean="0">
                <a:latin typeface="Arial" pitchFamily="34" charset="0"/>
              </a:rPr>
              <a:pPr/>
              <a:t>38</a:t>
            </a:fld>
            <a:endParaRPr lang="en-US" smtClean="0">
              <a:latin typeface="Arial" pitchFamily="34" charset="0"/>
            </a:endParaRPr>
          </a:p>
        </p:txBody>
      </p:sp>
      <p:sp>
        <p:nvSpPr>
          <p:cNvPr id="205827" name="Rectangle 2"/>
          <p:cNvSpPr>
            <a:spLocks noGrp="1" noRot="1" noChangeAspect="1" noChangeArrowheads="1" noTextEdit="1"/>
          </p:cNvSpPr>
          <p:nvPr>
            <p:ph type="sldImg"/>
          </p:nvPr>
        </p:nvSpPr>
        <p:spPr>
          <a:xfrm>
            <a:off x="1189038" y="703263"/>
            <a:ext cx="4629150" cy="3471862"/>
          </a:xfrm>
          <a:ln/>
        </p:spPr>
      </p:sp>
      <p:sp>
        <p:nvSpPr>
          <p:cNvPr id="205828" name="Rectangle 3"/>
          <p:cNvSpPr>
            <a:spLocks noGrp="1" noChangeArrowheads="1"/>
          </p:cNvSpPr>
          <p:nvPr>
            <p:ph type="body" idx="1"/>
          </p:nvPr>
        </p:nvSpPr>
        <p:spPr>
          <a:xfrm>
            <a:off x="934297" y="4414282"/>
            <a:ext cx="5138632" cy="4181951"/>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C7C82618-8A29-4E99-A354-997830975BE4}" type="slidenum">
              <a:rPr lang="en-US" smtClean="0">
                <a:latin typeface="Arial" pitchFamily="34" charset="0"/>
              </a:rPr>
              <a:pPr/>
              <a:t>39</a:t>
            </a:fld>
            <a:endParaRPr lang="en-US" smtClean="0">
              <a:latin typeface="Arial" pitchFamily="34" charset="0"/>
            </a:endParaRPr>
          </a:p>
        </p:txBody>
      </p:sp>
      <p:sp>
        <p:nvSpPr>
          <p:cNvPr id="206851" name="Rectangle 2"/>
          <p:cNvSpPr>
            <a:spLocks noGrp="1" noRot="1" noChangeAspect="1" noChangeArrowheads="1" noTextEdit="1"/>
          </p:cNvSpPr>
          <p:nvPr>
            <p:ph type="sldImg"/>
          </p:nvPr>
        </p:nvSpPr>
        <p:spPr>
          <a:xfrm>
            <a:off x="1189038" y="703263"/>
            <a:ext cx="4629150" cy="3471862"/>
          </a:xfrm>
          <a:ln/>
        </p:spPr>
      </p:sp>
      <p:sp>
        <p:nvSpPr>
          <p:cNvPr id="206852" name="Rectangle 3"/>
          <p:cNvSpPr>
            <a:spLocks noGrp="1" noChangeArrowheads="1"/>
          </p:cNvSpPr>
          <p:nvPr>
            <p:ph type="body" idx="1"/>
          </p:nvPr>
        </p:nvSpPr>
        <p:spPr>
          <a:xfrm>
            <a:off x="934297" y="4414282"/>
            <a:ext cx="5138632" cy="4181951"/>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44B45FA1-E78C-48AA-9DE2-B48EA7431D96}" type="slidenum">
              <a:rPr lang="en-US" smtClean="0">
                <a:latin typeface="Arial" pitchFamily="34" charset="0"/>
              </a:rPr>
              <a:pPr/>
              <a:t>40</a:t>
            </a:fld>
            <a:endParaRPr lang="en-US" smtClean="0">
              <a:latin typeface="Arial" pitchFamily="34" charset="0"/>
            </a:endParaRPr>
          </a:p>
        </p:txBody>
      </p:sp>
      <p:sp>
        <p:nvSpPr>
          <p:cNvPr id="207875" name="Rectangle 2"/>
          <p:cNvSpPr>
            <a:spLocks noGrp="1" noRot="1" noChangeAspect="1" noChangeArrowheads="1" noTextEdit="1"/>
          </p:cNvSpPr>
          <p:nvPr>
            <p:ph type="sldImg"/>
          </p:nvPr>
        </p:nvSpPr>
        <p:spPr>
          <a:xfrm>
            <a:off x="1189038" y="703263"/>
            <a:ext cx="4629150" cy="3471862"/>
          </a:xfrm>
          <a:ln/>
        </p:spPr>
      </p:sp>
      <p:sp>
        <p:nvSpPr>
          <p:cNvPr id="207876" name="Rectangle 3"/>
          <p:cNvSpPr>
            <a:spLocks noGrp="1" noChangeArrowheads="1"/>
          </p:cNvSpPr>
          <p:nvPr>
            <p:ph type="body" idx="1"/>
          </p:nvPr>
        </p:nvSpPr>
        <p:spPr>
          <a:xfrm>
            <a:off x="934297" y="4414282"/>
            <a:ext cx="5138632" cy="4181951"/>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9112ECEB-4D0A-4BC6-93D3-E47EAC77D69B}" type="slidenum">
              <a:rPr lang="en-US" smtClean="0">
                <a:latin typeface="Arial" pitchFamily="34" charset="0"/>
              </a:rPr>
              <a:pPr/>
              <a:t>42</a:t>
            </a:fld>
            <a:endParaRPr lang="en-US" smtClean="0">
              <a:latin typeface="Arial" pitchFamily="34" charset="0"/>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8CADA4A7-A7B6-4160-982C-F2E133DF7F35}" type="slidenum">
              <a:rPr lang="en-US" smtClean="0">
                <a:latin typeface="Arial" pitchFamily="34" charset="0"/>
              </a:rPr>
              <a:pPr/>
              <a:t>44</a:t>
            </a:fld>
            <a:endParaRPr lang="en-US" smtClean="0">
              <a:latin typeface="Arial" pitchFamily="34"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B8571-BF1A-40D4-8038-E059A3461AB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B8571-BF1A-40D4-8038-E059A3461AB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B8571-BF1A-40D4-8038-E059A3461AB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B8571-BF1A-40D4-8038-E059A3461AB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B8571-BF1A-40D4-8038-E059A3461ABB}"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AB8571-BF1A-40D4-8038-E059A3461ABB}"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AB8571-BF1A-40D4-8038-E059A3461ABB}" type="datetimeFigureOut">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B8571-BF1A-40D4-8038-E059A3461ABB}"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B8571-BF1A-40D4-8038-E059A3461ABB}" type="datetimeFigureOut">
              <a:rPr lang="en-US" smtClean="0"/>
              <a:pPr/>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B8571-BF1A-40D4-8038-E059A3461ABB}"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B8571-BF1A-40D4-8038-E059A3461ABB}"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B8571-BF1A-40D4-8038-E059A3461ABB}" type="datetimeFigureOut">
              <a:rPr lang="en-US" smtClean="0"/>
              <a:pPr/>
              <a:t>9/25/2013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DE6D8-CF13-480A-9236-6172BB4D55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files.db3nf.com/pictures/authors/madison.jp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arch.aol.com/aol/imageDetails?s_it=imageDetails&amp;q=Code+of+Hammurabi&amp;img=http://upload.wikimedia.org/wikipedia/commons/e/e8/Prologue_Hammurabi_Code_Louvre_AO10237.jpg&amp;v_t=keyword_rollover&amp;host=http://en.wikipedia.org/wiki/File:Prologue_Hammurabi_Code_Louvre_AO10237.jpg&amp;width=113&amp;height=150&amp;thumbUrl=http://images-partners-tbn.google.com/images?q=tbn:ANd9GcStDSOppj809tLjkO8_vTkAaL1tovDk6sAYK5jAetY6Z4obL-O5HeMuzvg:upload.wikimedia.org/wikipedia/commons/e/e8/Prologue_Hammurabi_Code_Louvre_AO10237.jpg&amp;b=image?q=Code+of+Hammurabi&amp;v_t=keyword_rollover&amp;s_it=searchtabs&amp;oreq=6a346a571f4a4114ab00f89bb1ea1a28&amp;imgHeight=2590&amp;imgWidth=1950&amp;imgTitle=File:Prologue+Hammurabi+Code&amp;imgSize=3637593&amp;hostName=en.wikiped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arch.aol.com/aol/imageDetails?s_it=imageDetails&amp;q=Pliny+the+Elder&amp;img=http://atlantipedia.ie/images/Pliny-the-Elder-nih.png&amp;v_t=keyword_rollover&amp;host=http://atlantipedia.ie/samples/pliny-the-elder/&amp;width=77&amp;height=116&amp;thumbUrl=http://images-partners-tbn.google.com/images?q=tbn:ANd9GcSws_Clzchi48Ed8QIEpJxTJ2lFjUROsTeG8ya1hBJEk6Wq9TZ-GOJh8rw:atlantipedia.ie/images/Pliny-the-Elder-nih.png&amp;b=image?q=Pliny+the+Elder&amp;v_t=keyword_rollover&amp;s_it=searchtabs&amp;oreq=e920fc2e9be644be98cdb462e3006198&amp;imgHeight=300&amp;imgWidth=200&amp;imgTitle=It+was+Pliny+the+Elder+who+was&amp;imgSize=21573&amp;hostName=atlantipedia.i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Paracelsu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hyperlink" Target="http://en.wikipedia.org/wiki/File:William_Clark-Charles_Willson_Peale.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en.wikipedia.org/wiki/File:Meriweather_Lewis-Charles_Willson_Peale.jpg" TargetMode="Externa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File:Alice_Hamilton.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wmf"/><Relationship Id="rId4" Type="http://schemas.openxmlformats.org/officeDocument/2006/relationships/oleObject" Target="../embeddings/Microsoft_Word_97_-_2003_Document1.doc"/></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1.jpeg"/><Relationship Id="rId3" Type="http://schemas.openxmlformats.org/officeDocument/2006/relationships/image" Target="../media/image52.gif"/><Relationship Id="rId7" Type="http://schemas.openxmlformats.org/officeDocument/2006/relationships/image" Target="../media/image56.jpeg"/><Relationship Id="rId12" Type="http://schemas.openxmlformats.org/officeDocument/2006/relationships/image" Target="../media/image60.jpeg"/><Relationship Id="rId17" Type="http://schemas.openxmlformats.org/officeDocument/2006/relationships/image" Target="../media/image65.jpeg"/><Relationship Id="rId2" Type="http://schemas.openxmlformats.org/officeDocument/2006/relationships/image" Target="../media/image51.jpeg"/><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59.png"/><Relationship Id="rId5" Type="http://schemas.openxmlformats.org/officeDocument/2006/relationships/image" Target="../media/image54.png"/><Relationship Id="rId15" Type="http://schemas.openxmlformats.org/officeDocument/2006/relationships/image" Target="../media/image63.jpeg"/><Relationship Id="rId10" Type="http://schemas.openxmlformats.org/officeDocument/2006/relationships/hyperlink" Target="http://en.wikipedia.org/wiki/File:US-DeptOfTransportation-Seal.svg" TargetMode="External"/><Relationship Id="rId4" Type="http://schemas.openxmlformats.org/officeDocument/2006/relationships/image" Target="../media/image53.gif"/><Relationship Id="rId9" Type="http://schemas.openxmlformats.org/officeDocument/2006/relationships/image" Target="../media/image58.gif"/><Relationship Id="rId14" Type="http://schemas.openxmlformats.org/officeDocument/2006/relationships/image" Target="../media/image6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jimpoz.com/quotes/images/speakers/jefferson.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getreligion.typepad.com/photos/uncategorized/john_adams.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ewgenevacenter.org/portrait/franklin.jp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files.db3nf.com/pictures/authors/madison.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84503"/>
            <a:ext cx="10420970" cy="69425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latin typeface="Poor Richard" pitchFamily="18" charset="0"/>
              </a:rPr>
              <a:t>Authors of the Federalist Papers</a:t>
            </a:r>
            <a:endParaRPr lang="en-US" sz="4000" b="1" dirty="0">
              <a:latin typeface="Poor Richard" pitchFamily="18" charset="0"/>
            </a:endParaRPr>
          </a:p>
        </p:txBody>
      </p:sp>
      <p:sp>
        <p:nvSpPr>
          <p:cNvPr id="6" name="Text Box 18"/>
          <p:cNvSpPr txBox="1">
            <a:spLocks noChangeArrowheads="1"/>
          </p:cNvSpPr>
          <p:nvPr/>
        </p:nvSpPr>
        <p:spPr bwMode="auto">
          <a:xfrm>
            <a:off x="3778022" y="4572000"/>
            <a:ext cx="1632178" cy="954107"/>
          </a:xfrm>
          <a:prstGeom prst="rect">
            <a:avLst/>
          </a:prstGeom>
          <a:noFill/>
          <a:ln w="9525">
            <a:noFill/>
            <a:miter lim="800000"/>
            <a:headEnd/>
            <a:tailEnd/>
          </a:ln>
          <a:effectLst/>
        </p:spPr>
        <p:txBody>
          <a:bodyPr wrap="none">
            <a:spAutoFit/>
          </a:bodyPr>
          <a:lstStyle/>
          <a:p>
            <a:pPr algn="ctr"/>
            <a:r>
              <a:rPr lang="en-US" sz="2800" b="1" dirty="0">
                <a:latin typeface="Poor Richard" pitchFamily="18" charset="0"/>
              </a:rPr>
              <a:t>Alexander</a:t>
            </a:r>
          </a:p>
          <a:p>
            <a:pPr algn="ctr"/>
            <a:r>
              <a:rPr lang="en-US" sz="2800" b="1" dirty="0">
                <a:latin typeface="Poor Richard" pitchFamily="18" charset="0"/>
              </a:rPr>
              <a:t>Hamilton</a:t>
            </a:r>
          </a:p>
        </p:txBody>
      </p:sp>
      <p:pic>
        <p:nvPicPr>
          <p:cNvPr id="8" name="Picture 14" descr="madis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17335"/>
            <a:ext cx="2264229" cy="3030453"/>
          </a:xfrm>
          <a:prstGeom prst="rect">
            <a:avLst/>
          </a:prstGeom>
          <a:noFill/>
        </p:spPr>
      </p:pic>
      <p:sp>
        <p:nvSpPr>
          <p:cNvPr id="9" name="Text Box 15"/>
          <p:cNvSpPr txBox="1">
            <a:spLocks noChangeArrowheads="1"/>
          </p:cNvSpPr>
          <p:nvPr/>
        </p:nvSpPr>
        <p:spPr bwMode="auto">
          <a:xfrm>
            <a:off x="937862" y="4576743"/>
            <a:ext cx="1329211" cy="954107"/>
          </a:xfrm>
          <a:prstGeom prst="rect">
            <a:avLst/>
          </a:prstGeom>
          <a:noFill/>
          <a:ln w="9525">
            <a:noFill/>
            <a:miter lim="800000"/>
            <a:headEnd/>
            <a:tailEnd/>
          </a:ln>
          <a:effectLst/>
        </p:spPr>
        <p:txBody>
          <a:bodyPr wrap="none">
            <a:spAutoFit/>
          </a:bodyPr>
          <a:lstStyle/>
          <a:p>
            <a:pPr algn="ctr"/>
            <a:r>
              <a:rPr lang="en-US" sz="2800" b="1" dirty="0">
                <a:latin typeface="Poor Richard" pitchFamily="18" charset="0"/>
              </a:rPr>
              <a:t>James</a:t>
            </a:r>
          </a:p>
          <a:p>
            <a:pPr algn="ctr"/>
            <a:r>
              <a:rPr lang="en-US" sz="2800" b="1" dirty="0">
                <a:latin typeface="Poor Richard" pitchFamily="18" charset="0"/>
              </a:rPr>
              <a:t>Madison</a:t>
            </a:r>
          </a:p>
        </p:txBody>
      </p:sp>
      <p:pic>
        <p:nvPicPr>
          <p:cNvPr id="164865" name="Picture 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498600"/>
            <a:ext cx="2362200" cy="3065236"/>
          </a:xfrm>
          <a:prstGeom prst="rect">
            <a:avLst/>
          </a:prstGeom>
          <a:noFill/>
          <a:ln w="9525">
            <a:noFill/>
            <a:miter lim="800000"/>
            <a:headEnd/>
            <a:tailEnd/>
          </a:ln>
          <a:effectLst/>
        </p:spPr>
      </p:pic>
      <p:sp>
        <p:nvSpPr>
          <p:cNvPr id="11" name="Text Box 15"/>
          <p:cNvSpPr txBox="1">
            <a:spLocks noChangeArrowheads="1"/>
          </p:cNvSpPr>
          <p:nvPr/>
        </p:nvSpPr>
        <p:spPr bwMode="auto">
          <a:xfrm>
            <a:off x="6706311" y="4572000"/>
            <a:ext cx="1370889" cy="523220"/>
          </a:xfrm>
          <a:prstGeom prst="rect">
            <a:avLst/>
          </a:prstGeom>
          <a:noFill/>
          <a:ln w="9525">
            <a:noFill/>
            <a:miter lim="800000"/>
            <a:headEnd/>
            <a:tailEnd/>
          </a:ln>
          <a:effectLst/>
        </p:spPr>
        <p:txBody>
          <a:bodyPr wrap="none">
            <a:spAutoFit/>
          </a:bodyPr>
          <a:lstStyle/>
          <a:p>
            <a:pPr algn="ctr"/>
            <a:r>
              <a:rPr lang="en-US" sz="2800" b="1" dirty="0" smtClean="0">
                <a:latin typeface="Poor Richard" pitchFamily="18" charset="0"/>
              </a:rPr>
              <a:t>John Jay</a:t>
            </a:r>
            <a:endParaRPr lang="en-US" sz="2800" b="1" dirty="0">
              <a:latin typeface="Poor Richard" pitchFamily="18" charset="0"/>
            </a:endParaRPr>
          </a:p>
        </p:txBody>
      </p:sp>
      <p:pic>
        <p:nvPicPr>
          <p:cNvPr id="164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9257" y="1515886"/>
            <a:ext cx="2329543" cy="30197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Autofit/>
          </a:bodyPr>
          <a:lstStyle/>
          <a:p>
            <a:pPr>
              <a:buNone/>
            </a:pPr>
            <a:r>
              <a:rPr lang="en-US" sz="2400" b="1" dirty="0" smtClean="0"/>
              <a:t>In November of 1788 the Congress of the Confederation adjourned and left the United States without a central government until March 4, 1789.  On April 1, 1789. That is when the first Congress under the new Constitution convened with its first quorum. </a:t>
            </a:r>
          </a:p>
          <a:p>
            <a:pPr>
              <a:buNone/>
            </a:pPr>
            <a:endParaRPr lang="en-US" sz="2400" b="1" dirty="0" smtClean="0"/>
          </a:p>
          <a:p>
            <a:pPr>
              <a:buNone/>
            </a:pPr>
            <a:r>
              <a:rPr lang="en-US" sz="2400" b="1" dirty="0" smtClean="0"/>
              <a:t>As Benjamin Franklin left the Pennsylvania State House after the final meeting of the Constitutional Convention on September 17, 1787, he was approached by the wife of the mayor of Philadelphia. She was curious as to what the new government would be. Franklin replied, “A republic, madam. If you can keep it.” </a:t>
            </a:r>
          </a:p>
          <a:p>
            <a:endParaRPr lang="en-US" sz="1800" b="1" dirty="0" smtClean="0"/>
          </a:p>
          <a:p>
            <a:pPr algn="ctr">
              <a:buNone/>
            </a:pPr>
            <a:r>
              <a:rPr lang="en-US" b="1" dirty="0" smtClean="0"/>
              <a:t>The Rest is History</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Written Construction Safety Code circa 1790 - 1700 BCE</a:t>
            </a:r>
            <a:endParaRPr lang="en-US" dirty="0"/>
          </a:p>
        </p:txBody>
      </p:sp>
      <p:sp>
        <p:nvSpPr>
          <p:cNvPr id="3" name="Content Placeholder 2"/>
          <p:cNvSpPr>
            <a:spLocks noGrp="1"/>
          </p:cNvSpPr>
          <p:nvPr>
            <p:ph idx="1"/>
          </p:nvPr>
        </p:nvSpPr>
        <p:spPr>
          <a:xfrm>
            <a:off x="76200" y="1143000"/>
            <a:ext cx="5715000" cy="5059363"/>
          </a:xfrm>
        </p:spPr>
        <p:txBody>
          <a:bodyPr>
            <a:normAutofit/>
          </a:bodyPr>
          <a:lstStyle/>
          <a:p>
            <a:pPr lvl="0">
              <a:buNone/>
            </a:pPr>
            <a:endParaRPr lang="en-US" dirty="0" smtClean="0"/>
          </a:p>
          <a:p>
            <a:pPr>
              <a:buNone/>
            </a:pPr>
            <a:r>
              <a:rPr lang="en-US" dirty="0" smtClean="0"/>
              <a:t>Code of Hammurabi </a:t>
            </a:r>
          </a:p>
          <a:p>
            <a:pPr lvl="0">
              <a:buNone/>
            </a:pPr>
            <a:endParaRPr lang="en-US" dirty="0" smtClean="0"/>
          </a:p>
          <a:p>
            <a:pPr lvl="0">
              <a:buNone/>
            </a:pPr>
            <a:r>
              <a:rPr lang="en-US" dirty="0" smtClean="0"/>
              <a:t>Number 229. If a builder builds a house for someone, and does not construct it properly, and the house which he built falls in and kills its owner, then that builder shall be put to death. </a:t>
            </a:r>
          </a:p>
          <a:p>
            <a:pPr>
              <a:buNone/>
            </a:pPr>
            <a:endParaRPr lang="en-US" dirty="0"/>
          </a:p>
        </p:txBody>
      </p:sp>
      <p:pic>
        <p:nvPicPr>
          <p:cNvPr id="19458" name="Picture 2" descr="File:Prologue Hammurabi Cod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676400"/>
            <a:ext cx="315722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Poor Richard" pitchFamily="18" charset="0"/>
              </a:rPr>
              <a:t>The Law of Moses</a:t>
            </a:r>
            <a:endParaRPr lang="en-US" sz="4000" b="1" dirty="0">
              <a:latin typeface="Poor Richard" pitchFamily="18" charset="0"/>
            </a:endParaRPr>
          </a:p>
        </p:txBody>
      </p:sp>
      <p:sp>
        <p:nvSpPr>
          <p:cNvPr id="3" name="Content Placeholder 2"/>
          <p:cNvSpPr>
            <a:spLocks noGrp="1"/>
          </p:cNvSpPr>
          <p:nvPr>
            <p:ph idx="1"/>
          </p:nvPr>
        </p:nvSpPr>
        <p:spPr/>
        <p:txBody>
          <a:bodyPr/>
          <a:lstStyle/>
          <a:p>
            <a:pPr>
              <a:buNone/>
            </a:pPr>
            <a:r>
              <a:rPr lang="en-US" sz="3600" dirty="0" smtClean="0">
                <a:latin typeface="Poor Richard" pitchFamily="18" charset="0"/>
              </a:rPr>
              <a:t>Deuteronomy, Chapter 22 Verse 8:</a:t>
            </a:r>
          </a:p>
          <a:p>
            <a:pPr>
              <a:buNone/>
            </a:pPr>
            <a:endParaRPr lang="en-US" sz="3600" dirty="0" smtClean="0">
              <a:latin typeface="Poor Richard" pitchFamily="18" charset="0"/>
            </a:endParaRPr>
          </a:p>
          <a:p>
            <a:pPr>
              <a:buNone/>
            </a:pPr>
            <a:r>
              <a:rPr lang="en-US" sz="3600" dirty="0" smtClean="0">
                <a:latin typeface="Poor Richard" pitchFamily="18" charset="0"/>
              </a:rPr>
              <a:t>"In case you build a new house, you must also make a parapet for your roof, that you may not place bloodguilt upon your house because someone falling might fall from it." </a:t>
            </a:r>
          </a:p>
          <a:p>
            <a:pPr>
              <a:buNone/>
            </a:pPr>
            <a:endParaRPr lang="en-US" dirty="0">
              <a:latin typeface="Poor Richard" pitchFamily="18" charset="0"/>
            </a:endParaRPr>
          </a:p>
        </p:txBody>
      </p:sp>
      <p:sp>
        <p:nvSpPr>
          <p:cNvPr id="4" name="Content Placeholder 2"/>
          <p:cNvSpPr txBox="1">
            <a:spLocks/>
          </p:cNvSpPr>
          <p:nvPr/>
        </p:nvSpPr>
        <p:spPr>
          <a:xfrm>
            <a:off x="457200" y="4999037"/>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Poor Richar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4038600" cy="4525963"/>
          </a:xfrm>
        </p:spPr>
        <p:txBody>
          <a:bodyPr>
            <a:noAutofit/>
          </a:bodyPr>
          <a:lstStyle/>
          <a:p>
            <a:pPr>
              <a:buNone/>
            </a:pPr>
            <a:r>
              <a:rPr lang="en-US" b="1" dirty="0" smtClean="0">
                <a:latin typeface="Poor Richard" pitchFamily="18" charset="0"/>
              </a:rPr>
              <a:t>Hippocrates </a:t>
            </a:r>
          </a:p>
          <a:p>
            <a:pPr>
              <a:buNone/>
            </a:pPr>
            <a:r>
              <a:rPr lang="en-US" dirty="0" smtClean="0">
                <a:latin typeface="Poor Richard" pitchFamily="18" charset="0"/>
              </a:rPr>
              <a:t>(460-377 BC)</a:t>
            </a:r>
          </a:p>
          <a:p>
            <a:pPr>
              <a:buNone/>
            </a:pPr>
            <a:r>
              <a:rPr lang="en-US" dirty="0" smtClean="0">
                <a:latin typeface="Poor Richard" pitchFamily="18" charset="0"/>
              </a:rPr>
              <a:t>Described symptoms of</a:t>
            </a:r>
          </a:p>
          <a:p>
            <a:pPr>
              <a:buNone/>
            </a:pPr>
            <a:r>
              <a:rPr lang="en-US" dirty="0" smtClean="0">
                <a:latin typeface="Poor Richard" pitchFamily="18" charset="0"/>
              </a:rPr>
              <a:t>lead poisoning among</a:t>
            </a:r>
          </a:p>
          <a:p>
            <a:pPr>
              <a:buNone/>
            </a:pPr>
            <a:r>
              <a:rPr lang="en-US" dirty="0" smtClean="0">
                <a:latin typeface="Poor Richard" pitchFamily="18" charset="0"/>
              </a:rPr>
              <a:t>miners and metallurgists</a:t>
            </a:r>
            <a:r>
              <a:rPr lang="en-US" dirty="0" smtClean="0"/>
              <a:t>.</a:t>
            </a:r>
            <a:endParaRPr lang="en-US" dirty="0"/>
          </a:p>
        </p:txBody>
      </p:sp>
      <p:pic>
        <p:nvPicPr>
          <p:cNvPr id="15362" name="Picture 2" descr="Hippocr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363" y="424887"/>
            <a:ext cx="4303437" cy="6128313"/>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normAutofit/>
          </a:bodyPr>
          <a:lstStyle/>
          <a:p>
            <a:pPr>
              <a:buNone/>
            </a:pPr>
            <a:r>
              <a:rPr lang="en-US" b="1" dirty="0" smtClean="0"/>
              <a:t>“The desire for safety stands against every great and noble enterprise”</a:t>
            </a:r>
          </a:p>
          <a:p>
            <a:pPr>
              <a:buNone/>
            </a:pPr>
            <a:endParaRPr lang="en-US" dirty="0" smtClean="0"/>
          </a:p>
          <a:p>
            <a:pPr>
              <a:buNone/>
            </a:pPr>
            <a:r>
              <a:rPr lang="en-US" dirty="0" smtClean="0"/>
              <a:t>Tacitus </a:t>
            </a:r>
          </a:p>
          <a:p>
            <a:pPr>
              <a:buNone/>
            </a:pPr>
            <a:r>
              <a:rPr lang="en-US" dirty="0" smtClean="0"/>
              <a:t>Annals xv  </a:t>
            </a:r>
          </a:p>
          <a:p>
            <a:pPr>
              <a:buNone/>
            </a:pPr>
            <a:r>
              <a:rPr lang="en-US" dirty="0" smtClean="0"/>
              <a:t>circa 110</a:t>
            </a:r>
            <a:endParaRPr lang="en-US" dirty="0"/>
          </a:p>
        </p:txBody>
      </p:sp>
      <p:pic>
        <p:nvPicPr>
          <p:cNvPr id="115714" name="Picture 2" descr="http://bmdo.org/Educational/images.Educational/tacit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965887"/>
            <a:ext cx="3581400" cy="51301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1"/>
            <a:ext cx="4038600" cy="4267200"/>
          </a:xfrm>
        </p:spPr>
        <p:txBody>
          <a:bodyPr>
            <a:normAutofit fontScale="85000" lnSpcReduction="10000"/>
          </a:bodyPr>
          <a:lstStyle/>
          <a:p>
            <a:pPr>
              <a:buNone/>
            </a:pPr>
            <a:r>
              <a:rPr lang="en-US" b="1" dirty="0" smtClean="0"/>
              <a:t>Pliny the Elder </a:t>
            </a:r>
            <a:r>
              <a:rPr lang="en-US" dirty="0" smtClean="0"/>
              <a:t>(23-70 AD)</a:t>
            </a:r>
          </a:p>
          <a:p>
            <a:pPr>
              <a:buNone/>
            </a:pPr>
            <a:r>
              <a:rPr lang="en-US" dirty="0" smtClean="0"/>
              <a:t>Roman senator who wrote about workers who protected themselves from dust by tying bladders over their mouths.</a:t>
            </a:r>
          </a:p>
          <a:p>
            <a:pPr>
              <a:buNone/>
            </a:pPr>
            <a:r>
              <a:rPr lang="en-US" dirty="0" smtClean="0"/>
              <a:t>He also noted hazards of asbestos and cinnabar</a:t>
            </a:r>
          </a:p>
          <a:p>
            <a:pPr>
              <a:buNone/>
            </a:pPr>
            <a:r>
              <a:rPr lang="en-US" dirty="0" smtClean="0"/>
              <a:t>(mercury ore).</a:t>
            </a:r>
          </a:p>
        </p:txBody>
      </p:sp>
      <p:pic>
        <p:nvPicPr>
          <p:cNvPr id="11266" name="Picture 2" descr="It was Pliny the Elder who wa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5864" y="533400"/>
            <a:ext cx="3894736" cy="5867400"/>
          </a:xfrm>
          <a:prstGeom prst="rect">
            <a:avLst/>
          </a:prstGeom>
          <a:noFill/>
          <a:ln w="76200">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09600"/>
            <a:ext cx="4772378" cy="4955931"/>
          </a:xfrm>
          <a:prstGeom prst="rect">
            <a:avLst/>
          </a:prstGeom>
          <a:noFill/>
          <a:ln w="9525">
            <a:noFill/>
            <a:miter lim="800000"/>
            <a:headEnd/>
            <a:tailEnd/>
          </a:ln>
          <a:effectLst/>
        </p:spPr>
      </p:pic>
      <p:sp>
        <p:nvSpPr>
          <p:cNvPr id="3" name="Content Placeholder 2"/>
          <p:cNvSpPr>
            <a:spLocks noGrp="1"/>
          </p:cNvSpPr>
          <p:nvPr>
            <p:ph idx="1"/>
          </p:nvPr>
        </p:nvSpPr>
        <p:spPr>
          <a:xfrm>
            <a:off x="5029200" y="762000"/>
            <a:ext cx="3962400" cy="4525963"/>
          </a:xfrm>
        </p:spPr>
        <p:txBody>
          <a:bodyPr>
            <a:normAutofit fontScale="92500" lnSpcReduction="10000"/>
          </a:bodyPr>
          <a:lstStyle/>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r>
              <a:rPr lang="en-US" dirty="0" err="1" smtClean="0">
                <a:latin typeface="Arial" pitchFamily="34" charset="0"/>
                <a:cs typeface="Arial" pitchFamily="34" charset="0"/>
              </a:rPr>
              <a:t>Salus</a:t>
            </a:r>
            <a:r>
              <a:rPr lang="en-US" dirty="0" smtClean="0">
                <a:latin typeface="Arial" pitchFamily="34" charset="0"/>
                <a:cs typeface="Arial" pitchFamily="34" charset="0"/>
              </a:rPr>
              <a:t> </a:t>
            </a:r>
            <a:r>
              <a:rPr lang="en-US" dirty="0" err="1" smtClean="0">
                <a:latin typeface="Arial" pitchFamily="34" charset="0"/>
                <a:cs typeface="Arial" pitchFamily="34" charset="0"/>
              </a:rPr>
              <a:t>populi</a:t>
            </a:r>
            <a:r>
              <a:rPr lang="en-US" dirty="0" smtClean="0">
                <a:latin typeface="Arial" pitchFamily="34" charset="0"/>
                <a:cs typeface="Arial" pitchFamily="34" charset="0"/>
              </a:rPr>
              <a:t> </a:t>
            </a:r>
            <a:r>
              <a:rPr lang="en-US" dirty="0" err="1" smtClean="0">
                <a:latin typeface="Arial" pitchFamily="34" charset="0"/>
                <a:cs typeface="Arial" pitchFamily="34" charset="0"/>
              </a:rPr>
              <a:t>est</a:t>
            </a:r>
            <a:r>
              <a:rPr lang="en-US" dirty="0" smtClean="0">
                <a:latin typeface="Arial" pitchFamily="34" charset="0"/>
                <a:cs typeface="Arial" pitchFamily="34" charset="0"/>
              </a:rPr>
              <a:t> </a:t>
            </a:r>
            <a:r>
              <a:rPr lang="en-US" dirty="0" err="1" smtClean="0">
                <a:latin typeface="Arial" pitchFamily="34" charset="0"/>
                <a:cs typeface="Arial" pitchFamily="34" charset="0"/>
              </a:rPr>
              <a:t>suprema</a:t>
            </a:r>
            <a:r>
              <a:rPr lang="en-US" dirty="0" smtClean="0">
                <a:latin typeface="Arial" pitchFamily="34" charset="0"/>
                <a:cs typeface="Arial" pitchFamily="34" charset="0"/>
              </a:rPr>
              <a:t> </a:t>
            </a:r>
            <a:r>
              <a:rPr lang="en-US" dirty="0" err="1" smtClean="0">
                <a:latin typeface="Arial" pitchFamily="34" charset="0"/>
                <a:cs typeface="Arial" pitchFamily="34" charset="0"/>
              </a:rPr>
              <a:t>lex</a:t>
            </a:r>
            <a:r>
              <a:rPr lang="en-US" dirty="0" smtClean="0">
                <a:latin typeface="Arial" pitchFamily="34" charset="0"/>
                <a:cs typeface="Arial" pitchFamily="34" charset="0"/>
              </a:rPr>
              <a:t>”</a:t>
            </a:r>
          </a:p>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The safety of the people is the supreme law</a:t>
            </a:r>
          </a:p>
          <a:p>
            <a:pPr>
              <a:buNone/>
            </a:pPr>
            <a:r>
              <a:rPr lang="en-US" dirty="0" smtClean="0">
                <a:latin typeface="Arial" pitchFamily="34" charset="0"/>
                <a:cs typeface="Arial" pitchFamily="34" charset="0"/>
              </a:rPr>
              <a:t>Cicero 50 BC.</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648200" cy="6477000"/>
          </a:xfrm>
        </p:spPr>
        <p:txBody>
          <a:bodyPr>
            <a:normAutofit fontScale="25000" lnSpcReduction="20000"/>
          </a:bodyPr>
          <a:lstStyle/>
          <a:p>
            <a:pPr>
              <a:buNone/>
            </a:pPr>
            <a:r>
              <a:rPr lang="en-US" sz="8000" b="1" dirty="0" smtClean="0"/>
              <a:t>Paracelsus </a:t>
            </a:r>
            <a:r>
              <a:rPr lang="en-US" sz="8000" dirty="0" smtClean="0"/>
              <a:t>(1493-1541)</a:t>
            </a:r>
          </a:p>
          <a:p>
            <a:pPr>
              <a:buNone/>
            </a:pPr>
            <a:endParaRPr lang="en-US" sz="8000" dirty="0" smtClean="0"/>
          </a:p>
          <a:p>
            <a:pPr>
              <a:buNone/>
            </a:pPr>
            <a:r>
              <a:rPr lang="en-US" sz="8000" dirty="0" smtClean="0"/>
              <a:t>Known by several names</a:t>
            </a:r>
          </a:p>
          <a:p>
            <a:pPr>
              <a:buNone/>
            </a:pPr>
            <a:r>
              <a:rPr lang="en-US" sz="8000" dirty="0" smtClean="0"/>
              <a:t>Born: Born Phillip von </a:t>
            </a:r>
            <a:r>
              <a:rPr lang="en-US" sz="8000" dirty="0" err="1" smtClean="0"/>
              <a:t>Hohenheim</a:t>
            </a:r>
            <a:endParaRPr lang="en-US" sz="8000" dirty="0" smtClean="0"/>
          </a:p>
          <a:p>
            <a:pPr>
              <a:buNone/>
            </a:pPr>
            <a:endParaRPr lang="en-US" sz="8000" dirty="0" smtClean="0"/>
          </a:p>
          <a:p>
            <a:pPr>
              <a:buNone/>
            </a:pPr>
            <a:r>
              <a:rPr lang="en-US" sz="8000" dirty="0" smtClean="0"/>
              <a:t>A Swiss physician, he wrote a</a:t>
            </a:r>
          </a:p>
          <a:p>
            <a:pPr>
              <a:buNone/>
            </a:pPr>
            <a:r>
              <a:rPr lang="en-US" sz="8000" dirty="0" smtClean="0"/>
              <a:t>treatise on occupational diseases. </a:t>
            </a:r>
          </a:p>
          <a:p>
            <a:pPr>
              <a:buNone/>
            </a:pPr>
            <a:r>
              <a:rPr lang="en-US" sz="8000" dirty="0" smtClean="0"/>
              <a:t>Described lung diseases among</a:t>
            </a:r>
          </a:p>
          <a:p>
            <a:pPr>
              <a:buNone/>
            </a:pPr>
            <a:r>
              <a:rPr lang="en-US" sz="8000" dirty="0" smtClean="0"/>
              <a:t>miners and attributed the cause to</a:t>
            </a:r>
          </a:p>
          <a:p>
            <a:pPr>
              <a:buNone/>
            </a:pPr>
            <a:r>
              <a:rPr lang="en-US" sz="8000" dirty="0" smtClean="0"/>
              <a:t>vapors and emanation from metals (fumes).</a:t>
            </a:r>
          </a:p>
          <a:p>
            <a:pPr>
              <a:buNone/>
            </a:pPr>
            <a:endParaRPr lang="en-US" sz="8000" dirty="0" smtClean="0"/>
          </a:p>
          <a:p>
            <a:pPr>
              <a:buNone/>
            </a:pPr>
            <a:r>
              <a:rPr lang="en-US" sz="8000" dirty="0" smtClean="0"/>
              <a:t>Paracelsus is best known today as the</a:t>
            </a:r>
          </a:p>
          <a:p>
            <a:pPr>
              <a:buNone/>
            </a:pPr>
            <a:r>
              <a:rPr lang="en-US" sz="8000" dirty="0" smtClean="0"/>
              <a:t>“Father of Toxicology” because of his</a:t>
            </a:r>
          </a:p>
          <a:p>
            <a:pPr>
              <a:buNone/>
            </a:pPr>
            <a:r>
              <a:rPr lang="en-US" sz="8000" dirty="0" smtClean="0"/>
              <a:t>observations of dose and response:</a:t>
            </a:r>
          </a:p>
          <a:p>
            <a:pPr>
              <a:buNone/>
            </a:pPr>
            <a:r>
              <a:rPr lang="en-US" sz="8000" dirty="0" smtClean="0"/>
              <a:t>“All substances are poisons; there is</a:t>
            </a:r>
          </a:p>
          <a:p>
            <a:pPr>
              <a:buNone/>
            </a:pPr>
            <a:r>
              <a:rPr lang="en-US" sz="8000" dirty="0" smtClean="0"/>
              <a:t>none which is not a poison. The right</a:t>
            </a:r>
          </a:p>
          <a:p>
            <a:pPr>
              <a:buNone/>
            </a:pPr>
            <a:r>
              <a:rPr lang="en-US" sz="8000" dirty="0" smtClean="0"/>
              <a:t>dose differentiates a poison and a</a:t>
            </a:r>
          </a:p>
          <a:p>
            <a:pPr>
              <a:buNone/>
            </a:pPr>
            <a:r>
              <a:rPr lang="en-US" sz="8000" dirty="0" smtClean="0"/>
              <a:t>remedy.”</a:t>
            </a:r>
          </a:p>
          <a:p>
            <a:pPr>
              <a:buNone/>
            </a:pPr>
            <a:endParaRPr lang="en-US" sz="8000" dirty="0" smtClean="0"/>
          </a:p>
          <a:p>
            <a:pPr>
              <a:buNone/>
            </a:pPr>
            <a:r>
              <a:rPr lang="en-US" sz="8000" dirty="0" smtClean="0"/>
              <a:t>Credited with naming the element zinc</a:t>
            </a:r>
          </a:p>
          <a:p>
            <a:pPr>
              <a:buNone/>
            </a:pPr>
            <a:endParaRPr lang="en-US" dirty="0"/>
          </a:p>
        </p:txBody>
      </p:sp>
      <p:pic>
        <p:nvPicPr>
          <p:cNvPr id="7170" name="Picture 2" descr="http://upload.wikimedia.org/wikipedia/commons/thumb/4/4a/Paracelsus.jpg/220px-Paracelsu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609600"/>
            <a:ext cx="4005051" cy="5334000"/>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4191000" cy="6248400"/>
          </a:xfrm>
        </p:spPr>
        <p:txBody>
          <a:bodyPr>
            <a:normAutofit fontScale="70000" lnSpcReduction="20000"/>
          </a:bodyPr>
          <a:lstStyle/>
          <a:p>
            <a:pPr>
              <a:buNone/>
            </a:pPr>
            <a:r>
              <a:rPr lang="en-US" b="1" dirty="0" smtClean="0"/>
              <a:t>Bernardino </a:t>
            </a:r>
            <a:r>
              <a:rPr lang="en-US" b="1" dirty="0" err="1" smtClean="0"/>
              <a:t>Ramazzini</a:t>
            </a:r>
            <a:r>
              <a:rPr lang="en-US" b="1" dirty="0" smtClean="0"/>
              <a:t> </a:t>
            </a:r>
            <a:r>
              <a:rPr lang="en-US" dirty="0" smtClean="0"/>
              <a:t>(1633-1714)</a:t>
            </a:r>
          </a:p>
          <a:p>
            <a:pPr>
              <a:buNone/>
            </a:pPr>
            <a:endParaRPr lang="en-US" dirty="0" smtClean="0"/>
          </a:p>
          <a:p>
            <a:pPr>
              <a:buNone/>
            </a:pPr>
            <a:r>
              <a:rPr lang="en-US" dirty="0" smtClean="0"/>
              <a:t>Italian physician, known as the “patron saint of industrial medicine”.</a:t>
            </a:r>
          </a:p>
          <a:p>
            <a:pPr>
              <a:buNone/>
            </a:pPr>
            <a:endParaRPr lang="en-US" dirty="0" smtClean="0"/>
          </a:p>
          <a:p>
            <a:pPr>
              <a:buNone/>
            </a:pPr>
            <a:r>
              <a:rPr lang="en-US" dirty="0" smtClean="0"/>
              <a:t>His book </a:t>
            </a:r>
            <a:r>
              <a:rPr lang="en-US" i="1" dirty="0" smtClean="0"/>
              <a:t>De </a:t>
            </a:r>
            <a:r>
              <a:rPr lang="en-US" i="1" dirty="0" err="1" smtClean="0"/>
              <a:t>Morbis</a:t>
            </a:r>
            <a:r>
              <a:rPr lang="en-US" i="1" dirty="0" smtClean="0"/>
              <a:t> </a:t>
            </a:r>
            <a:r>
              <a:rPr lang="en-US" i="1" dirty="0" err="1" smtClean="0"/>
              <a:t>Artificium</a:t>
            </a:r>
            <a:r>
              <a:rPr lang="en-US" i="1" dirty="0" smtClean="0"/>
              <a:t> </a:t>
            </a:r>
            <a:r>
              <a:rPr lang="en-US" i="1" dirty="0" err="1" smtClean="0"/>
              <a:t>Diatriba</a:t>
            </a:r>
            <a:endParaRPr lang="en-US" dirty="0" smtClean="0"/>
          </a:p>
          <a:p>
            <a:pPr>
              <a:buNone/>
            </a:pPr>
            <a:r>
              <a:rPr lang="en-US" dirty="0" smtClean="0"/>
              <a:t>(The Diseases of Workmen) described</a:t>
            </a:r>
          </a:p>
          <a:p>
            <a:pPr>
              <a:buNone/>
            </a:pPr>
            <a:r>
              <a:rPr lang="en-US" dirty="0" smtClean="0"/>
              <a:t>the symptoms of mercury and lead poisoning and other occupational diseases.</a:t>
            </a:r>
          </a:p>
          <a:p>
            <a:pPr>
              <a:buNone/>
            </a:pPr>
            <a:endParaRPr lang="en-US" dirty="0" smtClean="0"/>
          </a:p>
          <a:p>
            <a:pPr>
              <a:buNone/>
            </a:pPr>
            <a:r>
              <a:rPr lang="en-US" dirty="0" smtClean="0"/>
              <a:t>He wrote about the pathology of silicosis and recommended precautions to avoid hazards.</a:t>
            </a:r>
          </a:p>
          <a:p>
            <a:pPr>
              <a:buNone/>
            </a:pPr>
            <a:endParaRPr lang="en-US"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268984"/>
            <a:ext cx="3505200" cy="43698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534400" cy="1143000"/>
          </a:xfrm>
        </p:spPr>
        <p:txBody>
          <a:bodyPr>
            <a:normAutofit lnSpcReduction="10000"/>
          </a:bodyPr>
          <a:lstStyle/>
          <a:p>
            <a:pPr algn="ctr">
              <a:buNone/>
            </a:pPr>
            <a:r>
              <a:rPr lang="en-US" dirty="0" smtClean="0">
                <a:latin typeface="Poor Richard" pitchFamily="18" charset="0"/>
              </a:rPr>
              <a:t>How can we know where we are going if </a:t>
            </a:r>
          </a:p>
          <a:p>
            <a:pPr algn="ctr">
              <a:buNone/>
            </a:pPr>
            <a:r>
              <a:rPr lang="en-US" dirty="0" smtClean="0">
                <a:latin typeface="Poor Richard" pitchFamily="18" charset="0"/>
              </a:rPr>
              <a:t>we know not whence we came?</a:t>
            </a:r>
            <a:endParaRPr lang="en-US" dirty="0">
              <a:latin typeface="Poor Richard" pitchFamily="18" charset="0"/>
            </a:endParaRPr>
          </a:p>
        </p:txBody>
      </p:sp>
      <p:pic>
        <p:nvPicPr>
          <p:cNvPr id="96258" name="Picture 2" descr="http://wiki.starbase118.net/wiki/images/2/2a/USSConstitutionS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840" y="1371600"/>
            <a:ext cx="3942760" cy="5239010"/>
          </a:xfrm>
          <a:prstGeom prst="rect">
            <a:avLst/>
          </a:prstGeom>
          <a:noFill/>
          <a:ln w="76200">
            <a:solidFill>
              <a:schemeClr val="bg2">
                <a:lumMod val="5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3276600" cy="4525963"/>
          </a:xfrm>
        </p:spPr>
        <p:txBody>
          <a:bodyPr>
            <a:normAutofit lnSpcReduction="10000"/>
          </a:bodyPr>
          <a:lstStyle/>
          <a:p>
            <a:pPr>
              <a:buNone/>
            </a:pPr>
            <a:r>
              <a:rPr lang="en-US" b="1" dirty="0" smtClean="0"/>
              <a:t>Sir George Baker </a:t>
            </a:r>
            <a:r>
              <a:rPr lang="en-US" dirty="0" smtClean="0"/>
              <a:t>(1722-1809)</a:t>
            </a:r>
          </a:p>
          <a:p>
            <a:pPr>
              <a:buNone/>
            </a:pPr>
            <a:endParaRPr lang="en-US" dirty="0" smtClean="0"/>
          </a:p>
          <a:p>
            <a:pPr>
              <a:buNone/>
            </a:pPr>
            <a:r>
              <a:rPr lang="en-US" dirty="0" smtClean="0"/>
              <a:t>Discovered that “Devonshire colic” was caused by lead contamination in cider.”</a:t>
            </a:r>
          </a:p>
          <a:p>
            <a:pPr>
              <a:buNone/>
            </a:pPr>
            <a:endParaRPr lang="en-US"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373" y="1143000"/>
            <a:ext cx="3687827"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latin typeface="Poor Richard" pitchFamily="18" charset="0"/>
              </a:rPr>
              <a:t>Benjamin Franklin</a:t>
            </a:r>
            <a:endParaRPr lang="en-US" sz="3600" b="1" dirty="0">
              <a:latin typeface="Poor Richard" pitchFamily="18" charset="0"/>
            </a:endParaRPr>
          </a:p>
        </p:txBody>
      </p:sp>
      <p:sp>
        <p:nvSpPr>
          <p:cNvPr id="3" name="Content Placeholder 2"/>
          <p:cNvSpPr>
            <a:spLocks noGrp="1"/>
          </p:cNvSpPr>
          <p:nvPr>
            <p:ph idx="1"/>
          </p:nvPr>
        </p:nvSpPr>
        <p:spPr>
          <a:xfrm>
            <a:off x="228600" y="990600"/>
            <a:ext cx="8610600" cy="5562600"/>
          </a:xfrm>
        </p:spPr>
        <p:txBody>
          <a:bodyPr>
            <a:noAutofit/>
          </a:bodyPr>
          <a:lstStyle/>
          <a:p>
            <a:pPr>
              <a:buNone/>
            </a:pPr>
            <a:r>
              <a:rPr lang="en-US" sz="2400" dirty="0" smtClean="0"/>
              <a:t>In 1736, Franklin, with a group of like-minded individuals, formed the Union Fire Company in Philadelphia, Pennsylvania, the first organized fire company in the colonies. </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400" dirty="0" smtClean="0"/>
              <a:t>“About this time I wrote a paper… on the different accidents and carelessness by which houses were set on fire, with cautions against them, and means purposed of avoiding them.”</a:t>
            </a:r>
            <a:endParaRPr lang="en-US" sz="2400" dirty="0"/>
          </a:p>
        </p:txBody>
      </p:sp>
      <p:pic>
        <p:nvPicPr>
          <p:cNvPr id="76802" name="Picture 2" descr="http://2.bp.blogspot.com/-XqAju-pE2wg/TZIpYFucajI/AAAAAAAAFP0/n_3anSu6_oE/s1600/benjamin-frankli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2270234"/>
            <a:ext cx="5143500" cy="287326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3657600" cy="4983163"/>
          </a:xfrm>
        </p:spPr>
        <p:txBody>
          <a:bodyPr>
            <a:noAutofit/>
          </a:bodyPr>
          <a:lstStyle/>
          <a:p>
            <a:pPr>
              <a:buNone/>
            </a:pPr>
            <a:r>
              <a:rPr lang="en-US" sz="2400" b="1" dirty="0" smtClean="0"/>
              <a:t>Percival </a:t>
            </a:r>
            <a:r>
              <a:rPr lang="en-US" sz="2400" b="1" dirty="0" err="1" smtClean="0"/>
              <a:t>Pott</a:t>
            </a:r>
            <a:r>
              <a:rPr lang="en-US" sz="2400" b="1" dirty="0" smtClean="0"/>
              <a:t> </a:t>
            </a:r>
            <a:r>
              <a:rPr lang="en-US" sz="2400" dirty="0" smtClean="0"/>
              <a:t>(1714-1788)</a:t>
            </a:r>
          </a:p>
          <a:p>
            <a:pPr>
              <a:buNone/>
            </a:pPr>
            <a:endParaRPr lang="en-US" sz="2400" dirty="0" smtClean="0"/>
          </a:p>
          <a:p>
            <a:pPr>
              <a:buNone/>
            </a:pPr>
            <a:r>
              <a:rPr lang="en-US" sz="2400" dirty="0" smtClean="0"/>
              <a:t>A London physician, he was the first to link occupational exposure to cancer.</a:t>
            </a:r>
          </a:p>
          <a:p>
            <a:pPr>
              <a:buNone/>
            </a:pPr>
            <a:endParaRPr lang="en-US" sz="2400" dirty="0" smtClean="0"/>
          </a:p>
          <a:p>
            <a:pPr>
              <a:buNone/>
            </a:pPr>
            <a:r>
              <a:rPr lang="en-US" sz="2400" dirty="0" smtClean="0"/>
              <a:t>Scrotal cancer among chimney sweeps, caused by soot</a:t>
            </a:r>
          </a:p>
        </p:txBody>
      </p:sp>
      <p:sp>
        <p:nvSpPr>
          <p:cNvPr id="4" name="Rectangle 3"/>
          <p:cNvSpPr/>
          <p:nvPr/>
        </p:nvSpPr>
        <p:spPr>
          <a:xfrm>
            <a:off x="457200" y="5373469"/>
            <a:ext cx="8458200" cy="1384995"/>
          </a:xfrm>
          <a:prstGeom prst="rect">
            <a:avLst/>
          </a:prstGeom>
        </p:spPr>
        <p:txBody>
          <a:bodyPr wrap="square">
            <a:spAutoFit/>
          </a:bodyPr>
          <a:lstStyle/>
          <a:p>
            <a:r>
              <a:rPr lang="en-US" sz="2800" dirty="0" smtClean="0"/>
              <a:t>"My lamp is almost extinguished: I hope it has burned for the benefit of others." </a:t>
            </a:r>
          </a:p>
          <a:p>
            <a:r>
              <a:rPr lang="en-US" sz="2800" dirty="0" smtClean="0"/>
              <a:t>					-upon deathbed-</a:t>
            </a:r>
            <a:endParaRPr lang="en-US" sz="2800" dirty="0"/>
          </a:p>
        </p:txBody>
      </p:sp>
      <p:pic>
        <p:nvPicPr>
          <p:cNvPr id="13314" name="Picture 2" descr="http://historyofsurgery.co.uk/Images/pot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33400"/>
            <a:ext cx="3657600" cy="4595446"/>
          </a:xfrm>
          <a:prstGeom prst="rect">
            <a:avLst/>
          </a:prstGeom>
          <a:noFill/>
          <a:ln w="76200">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rtlCol="0">
            <a:noAutofit/>
          </a:bodyPr>
          <a:lstStyle/>
          <a:p>
            <a:pPr algn="l" eaLnBrk="1" fontAlgn="auto" hangingPunct="1">
              <a:spcAft>
                <a:spcPts val="0"/>
              </a:spcAft>
              <a:defRPr/>
            </a:pPr>
            <a:r>
              <a:rPr lang="en-US" sz="3200" b="1" dirty="0" smtClean="0">
                <a:latin typeface="Poor Richard" pitchFamily="18" charset="0"/>
              </a:rPr>
              <a:t>The byproducts of our resourcefulness have often marked prehistory and history….</a:t>
            </a:r>
            <a:endParaRPr lang="en-US" sz="3200" b="1" dirty="0">
              <a:latin typeface="Poor Richard" pitchFamily="18" charset="0"/>
            </a:endParaRPr>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2" descr="http://lehrman.isi.org/media/images/cache/Lewis_and_Clark_Expedition.jpg/638px-Lewis_and_Clark_Expedi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84338"/>
            <a:ext cx="9144000" cy="5173662"/>
          </a:xfrm>
          <a:prstGeom prst="rect">
            <a:avLst/>
          </a:prstGeom>
          <a:noFill/>
          <a:ln w="9525">
            <a:noFill/>
            <a:miter lim="800000"/>
            <a:headEnd/>
            <a:tailEnd/>
          </a:ln>
        </p:spPr>
      </p:pic>
      <p:sp>
        <p:nvSpPr>
          <p:cNvPr id="5" name="Rectangle 4"/>
          <p:cNvSpPr/>
          <p:nvPr/>
        </p:nvSpPr>
        <p:spPr>
          <a:xfrm>
            <a:off x="-76200" y="6396038"/>
            <a:ext cx="6705600" cy="461962"/>
          </a:xfrm>
          <a:prstGeom prst="rect">
            <a:avLst/>
          </a:prstGeom>
          <a:solidFill>
            <a:schemeClr val="bg2">
              <a:lumMod val="25000"/>
            </a:schemeClr>
          </a:solidFill>
        </p:spPr>
        <p:txBody>
          <a:bodyPr>
            <a:spAutoFit/>
          </a:bodyPr>
          <a:lstStyle/>
          <a:p>
            <a:pPr algn="ctr" fontAlgn="auto">
              <a:spcBef>
                <a:spcPts val="0"/>
              </a:spcBef>
              <a:spcAft>
                <a:spcPts val="0"/>
              </a:spcAft>
              <a:defRPr/>
            </a:pPr>
            <a:r>
              <a:rPr lang="en-US" sz="2400" dirty="0">
                <a:solidFill>
                  <a:srgbClr val="FFFF00"/>
                </a:solidFill>
                <a:latin typeface="Comic Sans MS" pitchFamily="66" charset="0"/>
              </a:rPr>
              <a:t>Lewis and Clark Expedition (1803-1806)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962400" y="304800"/>
            <a:ext cx="4953000" cy="3611563"/>
          </a:xfrm>
        </p:spPr>
        <p:txBody>
          <a:bodyPr>
            <a:normAutofit lnSpcReduction="10000"/>
          </a:bodyPr>
          <a:lstStyle/>
          <a:p>
            <a:pPr>
              <a:buFont typeface="Arial" charset="0"/>
              <a:buNone/>
            </a:pPr>
            <a:r>
              <a:rPr lang="en-US" sz="1800" smtClean="0"/>
              <a:t>Thomas Jefferson sent Meriwether Lewis to Philadelphia in the spring of 1803 to solicit medical advice from founding father and  physician Benjamin Rush. Rush prescribed pills known as “Thunder-clappers” and fifty dozen were included in the medical pharmacy taken on the expedition. Among other ingredients, the pills combined a mixture of six parts mercury to one part chlorine. Lewis and Clark used the pills to treat malaria, an accidental arsenic poisoning, pleurisy, and dysentery.  Deposits of mercury can still be found in encampments along  their trail</a:t>
            </a:r>
            <a:r>
              <a:rPr lang="en-US" sz="2000" smtClean="0"/>
              <a:t>.</a:t>
            </a:r>
          </a:p>
          <a:p>
            <a:endParaRPr lang="en-US" sz="2000" smtClean="0"/>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5663" y="3200400"/>
            <a:ext cx="2497137" cy="2751138"/>
          </a:xfrm>
          <a:prstGeom prst="rect">
            <a:avLst/>
          </a:prstGeom>
          <a:noFill/>
          <a:ln w="9525">
            <a:noFill/>
            <a:miter lim="800000"/>
            <a:headEnd/>
            <a:tailEnd/>
          </a:ln>
        </p:spPr>
      </p:pic>
      <p:sp>
        <p:nvSpPr>
          <p:cNvPr id="7" name="Content Placeholder 2"/>
          <p:cNvSpPr txBox="1">
            <a:spLocks/>
          </p:cNvSpPr>
          <p:nvPr/>
        </p:nvSpPr>
        <p:spPr bwMode="auto">
          <a:xfrm>
            <a:off x="1066800" y="5995988"/>
            <a:ext cx="2057400" cy="381000"/>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n-US" sz="1400" b="1" dirty="0">
                <a:latin typeface="Arial" pitchFamily="34" charset="0"/>
                <a:cs typeface="Arial" pitchFamily="34" charset="0"/>
              </a:rPr>
              <a:t>Benjamin Rush</a:t>
            </a:r>
          </a:p>
          <a:p>
            <a:pPr marL="342900" indent="-342900" algn="ctr" eaLnBrk="0" hangingPunct="0">
              <a:spcBef>
                <a:spcPct val="20000"/>
              </a:spcBef>
              <a:defRPr/>
            </a:pPr>
            <a:r>
              <a:rPr lang="en-US" sz="1400" b="1" dirty="0">
                <a:latin typeface="Arial" pitchFamily="34" charset="0"/>
                <a:cs typeface="Arial" pitchFamily="34" charset="0"/>
              </a:rPr>
              <a:t>(1745 -1813)</a:t>
            </a:r>
          </a:p>
          <a:p>
            <a:pPr marL="342900" indent="-342900" eaLnBrk="0" hangingPunct="0">
              <a:spcBef>
                <a:spcPct val="20000"/>
              </a:spcBef>
              <a:buFont typeface="Arial" charset="0"/>
              <a:buChar char="•"/>
              <a:defRPr/>
            </a:pPr>
            <a:endParaRPr lang="en-US" sz="2000" dirty="0">
              <a:latin typeface="+mn-lt"/>
            </a:endParaRPr>
          </a:p>
        </p:txBody>
      </p:sp>
      <p:pic>
        <p:nvPicPr>
          <p:cNvPr id="10245" name="Picture 5" descr="http://www.npca.org/explore_the_parks/safari/lewis_and_clark_trail/lc_trail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43400" y="4124325"/>
            <a:ext cx="4419600" cy="2428875"/>
          </a:xfrm>
          <a:prstGeom prst="rect">
            <a:avLst/>
          </a:prstGeom>
          <a:noFill/>
          <a:ln w="9525">
            <a:noFill/>
            <a:miter lim="800000"/>
            <a:headEnd/>
            <a:tailEnd/>
          </a:ln>
        </p:spPr>
      </p:pic>
      <p:pic>
        <p:nvPicPr>
          <p:cNvPr id="10246" name="Picture 12" descr="http://upload.wikimedia.org/wikipedia/commons/thumb/a/a6/Meriweather_Lewis-Charles_Willson_Peale.jpg/245px-Meriweather_Lewis-Charles_Willson_Peale.jpg">
            <a:hlinkClick r:id="rId5" tooltip="Meriwether Lewis"/>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0" y="381000"/>
            <a:ext cx="1647825" cy="2051050"/>
          </a:xfrm>
          <a:prstGeom prst="rect">
            <a:avLst/>
          </a:prstGeom>
          <a:noFill/>
          <a:ln w="9525">
            <a:noFill/>
            <a:miter lim="800000"/>
            <a:headEnd/>
            <a:tailEnd/>
          </a:ln>
        </p:spPr>
      </p:pic>
      <p:sp>
        <p:nvSpPr>
          <p:cNvPr id="10247" name="Rectangle 13"/>
          <p:cNvSpPr>
            <a:spLocks noChangeArrowheads="1"/>
          </p:cNvSpPr>
          <p:nvPr/>
        </p:nvSpPr>
        <p:spPr bwMode="auto">
          <a:xfrm>
            <a:off x="2209800" y="2438400"/>
            <a:ext cx="1752600" cy="523875"/>
          </a:xfrm>
          <a:prstGeom prst="rect">
            <a:avLst/>
          </a:prstGeom>
          <a:noFill/>
          <a:ln w="9525">
            <a:noFill/>
            <a:miter lim="800000"/>
            <a:headEnd/>
            <a:tailEnd/>
          </a:ln>
        </p:spPr>
        <p:txBody>
          <a:bodyPr>
            <a:spAutoFit/>
          </a:bodyPr>
          <a:lstStyle/>
          <a:p>
            <a:pPr algn="ctr"/>
            <a:r>
              <a:rPr lang="en-US" sz="1400" b="1"/>
              <a:t>Meriwether Lewis</a:t>
            </a:r>
            <a:r>
              <a:rPr lang="en-US" sz="1400"/>
              <a:t> </a:t>
            </a:r>
          </a:p>
          <a:p>
            <a:pPr algn="ctr"/>
            <a:r>
              <a:rPr lang="en-US" sz="1400"/>
              <a:t>(1774 –1809)</a:t>
            </a:r>
          </a:p>
        </p:txBody>
      </p:sp>
      <p:pic>
        <p:nvPicPr>
          <p:cNvPr id="10248" name="Picture 14" descr="http://upload.wikimedia.org/wikipedia/commons/thumb/6/66/William_Clark-Charles_Willson_Peale.jpg/245px-William_Clark-Charles_Willson_Peale.jpg">
            <a:hlinkClick r:id="rId7" tooltip="William Clark (explorer)"/>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4800" y="381000"/>
            <a:ext cx="1590675" cy="2057400"/>
          </a:xfrm>
          <a:prstGeom prst="rect">
            <a:avLst/>
          </a:prstGeom>
          <a:noFill/>
          <a:ln w="9525">
            <a:noFill/>
            <a:miter lim="800000"/>
            <a:headEnd/>
            <a:tailEnd/>
          </a:ln>
        </p:spPr>
      </p:pic>
      <p:sp>
        <p:nvSpPr>
          <p:cNvPr id="10249" name="Rectangle 16"/>
          <p:cNvSpPr>
            <a:spLocks noChangeArrowheads="1"/>
          </p:cNvSpPr>
          <p:nvPr/>
        </p:nvSpPr>
        <p:spPr bwMode="auto">
          <a:xfrm>
            <a:off x="228600" y="2438400"/>
            <a:ext cx="1752600" cy="523875"/>
          </a:xfrm>
          <a:prstGeom prst="rect">
            <a:avLst/>
          </a:prstGeom>
          <a:noFill/>
          <a:ln w="9525">
            <a:noFill/>
            <a:miter lim="800000"/>
            <a:headEnd/>
            <a:tailEnd/>
          </a:ln>
        </p:spPr>
        <p:txBody>
          <a:bodyPr>
            <a:spAutoFit/>
          </a:bodyPr>
          <a:lstStyle/>
          <a:p>
            <a:pPr algn="ctr"/>
            <a:r>
              <a:rPr lang="en-US" sz="1400" b="1"/>
              <a:t>William Clark</a:t>
            </a:r>
            <a:endParaRPr lang="en-US" sz="1400"/>
          </a:p>
          <a:p>
            <a:pPr algn="ctr"/>
            <a:r>
              <a:rPr lang="en-US" sz="1400"/>
              <a:t>(1770 –1838)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3962400" cy="6126163"/>
          </a:xfrm>
        </p:spPr>
        <p:txBody>
          <a:bodyPr>
            <a:noAutofit/>
          </a:bodyPr>
          <a:lstStyle/>
          <a:p>
            <a:pPr>
              <a:lnSpc>
                <a:spcPct val="150000"/>
              </a:lnSpc>
              <a:buNone/>
            </a:pPr>
            <a:r>
              <a:rPr lang="en-US" sz="2300" b="1" dirty="0" smtClean="0"/>
              <a:t>1790 The U.S. Federal Government, the First Congress passes an ineffective Merchant Seaman's Act which gave the crew of a ship at sea the right to order the vessel into the nearest port if a majority of the seamen plus the first mate believed it was unseaworthy</a:t>
            </a:r>
            <a:endParaRPr lang="en-US" sz="2300" b="1" dirty="0"/>
          </a:p>
        </p:txBody>
      </p:sp>
      <p:sp>
        <p:nvSpPr>
          <p:cNvPr id="4" name="Rectangle 3"/>
          <p:cNvSpPr/>
          <p:nvPr/>
        </p:nvSpPr>
        <p:spPr>
          <a:xfrm>
            <a:off x="304800" y="6096000"/>
            <a:ext cx="8534400" cy="646331"/>
          </a:xfrm>
          <a:prstGeom prst="rect">
            <a:avLst/>
          </a:prstGeom>
        </p:spPr>
        <p:txBody>
          <a:bodyPr wrap="square">
            <a:spAutoFit/>
          </a:bodyPr>
          <a:lstStyle/>
          <a:p>
            <a:r>
              <a:rPr lang="en-US" dirty="0" smtClean="0"/>
              <a:t>* Henry W. </a:t>
            </a:r>
            <a:r>
              <a:rPr lang="en-US" dirty="0" err="1" smtClean="0"/>
              <a:t>Farnam</a:t>
            </a:r>
            <a:r>
              <a:rPr lang="en-US" dirty="0" smtClean="0"/>
              <a:t>, Chapters in the History of Social Legislation in the United States to 1860 (Washington, Carnegie Institution, 1938), pp. 242-46.</a:t>
            </a:r>
            <a:endParaRPr lang="en-US" dirty="0"/>
          </a:p>
        </p:txBody>
      </p:sp>
      <p:pic>
        <p:nvPicPr>
          <p:cNvPr id="168961"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3400" y="256081"/>
            <a:ext cx="4191000" cy="553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Hazards with INSURANCE!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Throughout the  Antebellum era and especially after the Civil War,  life and accident insurance companies expanded, and some workers purchased insurance or set aside savings to offset the income risks from death or injury.</a:t>
            </a:r>
          </a:p>
          <a:p>
            <a:pPr>
              <a:buNone/>
            </a:pPr>
            <a:endParaRPr lang="en-US" dirty="0" smtClean="0"/>
          </a:p>
          <a:p>
            <a:pPr>
              <a:buNone/>
            </a:pPr>
            <a:r>
              <a:rPr lang="en-US" dirty="0" smtClean="0"/>
              <a:t>Some unions and fraternal organizations also offered their members insurance. </a:t>
            </a:r>
          </a:p>
          <a:p>
            <a:pPr>
              <a:buNone/>
            </a:pPr>
            <a:endParaRPr lang="en-US" dirty="0" smtClean="0"/>
          </a:p>
          <a:p>
            <a:pPr>
              <a:buNone/>
            </a:pPr>
            <a:r>
              <a:rPr lang="en-US" dirty="0" smtClean="0"/>
              <a:t>Railroads and some mines also developed hospital and insurance plans to care for injured workers while many carriers provided jobs for all their injured men.</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7620000"/>
          </a:xfrm>
        </p:spPr>
        <p:txBody>
          <a:bodyPr>
            <a:normAutofit fontScale="32500" lnSpcReduction="20000"/>
          </a:bodyPr>
          <a:lstStyle/>
          <a:p>
            <a:pPr>
              <a:buNone/>
            </a:pPr>
            <a:endParaRPr lang="en-US" sz="6000" b="1" dirty="0" smtClean="0"/>
          </a:p>
          <a:p>
            <a:pPr>
              <a:buNone/>
            </a:pPr>
            <a:r>
              <a:rPr lang="en-US" sz="6500" b="1" dirty="0" smtClean="0"/>
              <a:t>1872, Massachusetts report describes some particularly grisly accidents and the industrial statistics </a:t>
            </a:r>
          </a:p>
          <a:p>
            <a:pPr>
              <a:buNone/>
            </a:pPr>
            <a:endParaRPr lang="en-US" sz="6500" b="1" dirty="0" smtClean="0"/>
          </a:p>
          <a:p>
            <a:pPr>
              <a:buNone/>
            </a:pPr>
            <a:r>
              <a:rPr lang="en-US" sz="6500" b="1" dirty="0" smtClean="0"/>
              <a:t>1877, Massachusetts passes the Nation's first factory inspection law. It required guarding of belts, shafts, and gears, protection on elevators, and adequate fire exits. </a:t>
            </a:r>
          </a:p>
          <a:p>
            <a:pPr>
              <a:buNone/>
            </a:pPr>
            <a:endParaRPr lang="en-US" sz="6500" b="1" dirty="0" smtClean="0"/>
          </a:p>
          <a:p>
            <a:pPr>
              <a:buNone/>
            </a:pPr>
            <a:r>
              <a:rPr lang="en-US" sz="6500" b="1" dirty="0" smtClean="0"/>
              <a:t>1878, The first recorded call by a labor organization for federal occupational safety and health law is heard. </a:t>
            </a:r>
          </a:p>
          <a:p>
            <a:pPr>
              <a:buNone/>
            </a:pPr>
            <a:endParaRPr lang="en-US" sz="6500" b="1" dirty="0" smtClean="0"/>
          </a:p>
          <a:p>
            <a:pPr>
              <a:buNone/>
            </a:pPr>
            <a:r>
              <a:rPr lang="en-US" sz="6500" b="1" dirty="0" smtClean="0"/>
              <a:t>1887, Congress creates the Interstate Commerce Commission partly because of the large numbers of railroad workers killed or injured in train wrecks</a:t>
            </a:r>
          </a:p>
          <a:p>
            <a:pPr>
              <a:buNone/>
            </a:pPr>
            <a:endParaRPr lang="en-US" sz="6500" b="1" dirty="0" smtClean="0"/>
          </a:p>
          <a:p>
            <a:pPr>
              <a:buNone/>
            </a:pPr>
            <a:r>
              <a:rPr lang="en-US" sz="6500" b="1" dirty="0" smtClean="0"/>
              <a:t>1890, nine States provided for factory inspectors, 13 required machine guarding, and 21 made limited provision for health hazards.</a:t>
            </a:r>
          </a:p>
          <a:p>
            <a:pPr>
              <a:buNone/>
            </a:pPr>
            <a:endParaRPr lang="en-US" sz="6500" b="1" dirty="0" smtClean="0"/>
          </a:p>
          <a:p>
            <a:pPr>
              <a:buNone/>
            </a:pPr>
            <a:r>
              <a:rPr lang="en-US" sz="6500" b="1" dirty="0" smtClean="0"/>
              <a:t>1893, At the urging of the Interstate Commerce Commission and the railroad unions, Congress passes the "coupler bill" which banned the notoriously dangerous link-and-pin method of coupling cars</a:t>
            </a:r>
            <a:r>
              <a:rPr lang="en-US" sz="6000" dirty="0" smtClean="0"/>
              <a:t/>
            </a:r>
            <a:br>
              <a:rPr lang="en-US" sz="60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Railroad Safety Appliance Act (1893)</a:t>
            </a:r>
            <a:br>
              <a:rPr lang="en-US" b="1" dirty="0" smtClean="0"/>
            </a:br>
            <a:r>
              <a:rPr lang="en-US" sz="2700" b="1" dirty="0" smtClean="0"/>
              <a:t>(Railroads were second only to coalminers)</a:t>
            </a:r>
            <a:r>
              <a:rPr lang="en-US" b="1" dirty="0" smtClean="0"/>
              <a:t/>
            </a:r>
            <a:br>
              <a:rPr lang="en-US" b="1" dirty="0" smtClean="0"/>
            </a:br>
            <a:endParaRPr lang="en-US" dirty="0"/>
          </a:p>
        </p:txBody>
      </p:sp>
      <p:sp>
        <p:nvSpPr>
          <p:cNvPr id="3" name="Content Placeholder 2"/>
          <p:cNvSpPr>
            <a:spLocks noGrp="1"/>
          </p:cNvSpPr>
          <p:nvPr>
            <p:ph idx="1"/>
          </p:nvPr>
        </p:nvSpPr>
        <p:spPr>
          <a:xfrm>
            <a:off x="457200" y="1371600"/>
            <a:ext cx="8229600" cy="5257800"/>
          </a:xfrm>
        </p:spPr>
        <p:txBody>
          <a:bodyPr>
            <a:noAutofit/>
          </a:bodyPr>
          <a:lstStyle/>
          <a:p>
            <a:pPr>
              <a:buNone/>
            </a:pPr>
            <a:endParaRPr lang="en-US" sz="2000" dirty="0" smtClean="0"/>
          </a:p>
          <a:p>
            <a:pPr>
              <a:buNone/>
            </a:pPr>
            <a:r>
              <a:rPr lang="en-US" sz="2000" dirty="0" smtClean="0"/>
              <a:t>Provided a uniform standard.</a:t>
            </a:r>
          </a:p>
          <a:p>
            <a:pPr>
              <a:buNone/>
            </a:pPr>
            <a:r>
              <a:rPr lang="en-US" sz="2000" dirty="0" smtClean="0"/>
              <a:t>Controlled speeds of the train without requiring brakemen to use a hand brake for that purpose.</a:t>
            </a:r>
          </a:p>
          <a:p>
            <a:pPr>
              <a:buNone/>
            </a:pPr>
            <a:r>
              <a:rPr lang="en-US" sz="2000" dirty="0" smtClean="0"/>
              <a:t>Coupler safety </a:t>
            </a:r>
          </a:p>
          <a:p>
            <a:pPr>
              <a:buNone/>
            </a:pPr>
            <a:r>
              <a:rPr lang="en-US" sz="2000" dirty="0" smtClean="0"/>
              <a:t>Applied to all trains and cars used on any railroad engaged in interstate</a:t>
            </a:r>
          </a:p>
          <a:p>
            <a:pPr>
              <a:buNone/>
            </a:pPr>
            <a:r>
              <a:rPr lang="en-US" sz="2000" dirty="0" smtClean="0"/>
              <a:t>Required safety checks on locomotive and a sufficient number of cars. </a:t>
            </a:r>
          </a:p>
          <a:p>
            <a:pPr>
              <a:buNone/>
            </a:pPr>
            <a:r>
              <a:rPr lang="en-US" sz="2000" dirty="0" smtClean="0"/>
              <a:t>Required secure grab irons or handholds in the ends and sides of each car </a:t>
            </a:r>
          </a:p>
          <a:p>
            <a:pPr>
              <a:buNone/>
            </a:pPr>
            <a:r>
              <a:rPr lang="en-US" sz="2000" dirty="0" smtClean="0"/>
              <a:t>Violation paid in a penalty of $100 for every violation, </a:t>
            </a:r>
          </a:p>
          <a:p>
            <a:pPr>
              <a:buNone/>
            </a:pPr>
            <a:r>
              <a:rPr lang="en-US" sz="2000" dirty="0" smtClean="0"/>
              <a:t>If someone working for a non-compliant train is injured. If employee injured in a train that is not in compliance with this act will not need to bear the risk occasioned even if he knew that it was unlawful to do things that way and still continued working for the employer.</a:t>
            </a:r>
          </a:p>
          <a:p>
            <a:pPr>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lstStyle/>
          <a:p>
            <a:pPr>
              <a:buNone/>
            </a:pPr>
            <a:r>
              <a:rPr lang="en-US" dirty="0" smtClean="0"/>
              <a:t>1896, an association to prevent fires and write codes and standards, the National Fire Protection Association (NFPA), was founded.</a:t>
            </a:r>
            <a:endParaRPr lang="en-US" dirty="0"/>
          </a:p>
        </p:txBody>
      </p:sp>
      <p:pic>
        <p:nvPicPr>
          <p:cNvPr id="89090" name="Picture 2" descr="http://www.911clean.com/images/NFPA%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133600"/>
            <a:ext cx="4267200" cy="42271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Poor Richard" pitchFamily="18" charset="0"/>
              </a:rPr>
              <a:t>Constitution Day’s  Objectives </a:t>
            </a:r>
            <a:endParaRPr lang="en-US" sz="3600" b="1" dirty="0">
              <a:latin typeface="Poor Richard" pitchFamily="18"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Provide a Brief History about our U.S. Constitution</a:t>
            </a:r>
          </a:p>
          <a:p>
            <a:pPr marL="514350" indent="-514350">
              <a:buAutoNum type="arabicPeriod"/>
            </a:pPr>
            <a:r>
              <a:rPr lang="en-US" dirty="0" smtClean="0"/>
              <a:t>Provide a Brief History of Safety and Health over time.</a:t>
            </a:r>
          </a:p>
          <a:p>
            <a:pPr marL="514350" indent="-514350">
              <a:buAutoNum type="arabicPeriod"/>
            </a:pPr>
            <a:r>
              <a:rPr lang="en-US" dirty="0" smtClean="0"/>
              <a:t>Constructs and Rights under the Occupational Safety and Health Act of 1970 </a:t>
            </a:r>
          </a:p>
          <a:p>
            <a:pPr marL="514350" indent="-514350">
              <a:buAutoNum type="arabicPeriod"/>
            </a:pPr>
            <a:r>
              <a:rPr lang="en-US" dirty="0" smtClean="0"/>
              <a:t>How our Constitution still lives in the practical application of Occupational Safety and Health today.</a:t>
            </a:r>
          </a:p>
          <a:p>
            <a:pPr marL="514350" indent="-51435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i="1" dirty="0" err="1" smtClean="0"/>
              <a:t>Lochner</a:t>
            </a:r>
            <a:r>
              <a:rPr lang="en-US" sz="2400" b="1" i="1" dirty="0" smtClean="0"/>
              <a:t>  vs. New York</a:t>
            </a:r>
            <a:r>
              <a:rPr lang="en-US" sz="2400" dirty="0" smtClean="0"/>
              <a:t> (1905)</a:t>
            </a:r>
            <a:br>
              <a:rPr lang="en-US" sz="2400" dirty="0" smtClean="0"/>
            </a:br>
            <a:r>
              <a:rPr lang="en-US" sz="2400" dirty="0" smtClean="0"/>
              <a:t> (Joseph </a:t>
            </a:r>
            <a:r>
              <a:rPr lang="en-US" sz="2400" dirty="0" err="1" smtClean="0"/>
              <a:t>Lochner</a:t>
            </a:r>
            <a:r>
              <a:rPr lang="en-US" sz="2400" dirty="0" smtClean="0"/>
              <a:t>, owner of </a:t>
            </a:r>
            <a:r>
              <a:rPr lang="en-US" sz="2400" dirty="0" err="1" smtClean="0"/>
              <a:t>Lochner's</a:t>
            </a:r>
            <a:r>
              <a:rPr lang="en-US" sz="2400" dirty="0" smtClean="0"/>
              <a:t> Home Bakery)</a:t>
            </a:r>
            <a:endParaRPr lang="en-US" sz="2400" dirty="0"/>
          </a:p>
        </p:txBody>
      </p:sp>
      <p:sp>
        <p:nvSpPr>
          <p:cNvPr id="3" name="Content Placeholder 2"/>
          <p:cNvSpPr>
            <a:spLocks noGrp="1"/>
          </p:cNvSpPr>
          <p:nvPr>
            <p:ph idx="1"/>
          </p:nvPr>
        </p:nvSpPr>
        <p:spPr>
          <a:xfrm>
            <a:off x="69224" y="1219200"/>
            <a:ext cx="8922376" cy="5638800"/>
          </a:xfrm>
        </p:spPr>
        <p:txBody>
          <a:bodyPr>
            <a:noAutofit/>
          </a:bodyPr>
          <a:lstStyle/>
          <a:p>
            <a:pPr>
              <a:buNone/>
            </a:pPr>
            <a:r>
              <a:rPr lang="en-US" sz="2000" b="1" i="1" dirty="0" err="1" smtClean="0"/>
              <a:t>Lochner</a:t>
            </a:r>
            <a:r>
              <a:rPr lang="en-US" sz="2000" b="1" i="1" dirty="0" smtClean="0"/>
              <a:t> vs. New York</a:t>
            </a:r>
            <a:r>
              <a:rPr lang="en-US" sz="2000" dirty="0" smtClean="0"/>
              <a:t>, (1905), In response to a New York  State Bakeshop Act,</a:t>
            </a:r>
          </a:p>
          <a:p>
            <a:pPr>
              <a:buNone/>
            </a:pPr>
            <a:endParaRPr lang="en-US" sz="2000" dirty="0" smtClean="0"/>
          </a:p>
          <a:p>
            <a:pPr lvl="1">
              <a:buNone/>
            </a:pPr>
            <a:r>
              <a:rPr lang="en-US" sz="2000" dirty="0" smtClean="0"/>
              <a:t>Regulated sanitary conditions</a:t>
            </a:r>
          </a:p>
          <a:p>
            <a:pPr lvl="1">
              <a:buNone/>
            </a:pPr>
            <a:r>
              <a:rPr lang="en-US" sz="2000" dirty="0" smtClean="0"/>
              <a:t>Prohibited individuals from working in bakeries for more than ten hours per day or sixty hours per week.</a:t>
            </a:r>
          </a:p>
          <a:p>
            <a:pPr lvl="1">
              <a:buNone/>
            </a:pPr>
            <a:r>
              <a:rPr lang="en-US" sz="2000" dirty="0" smtClean="0"/>
              <a:t>Could not sleep in bakery </a:t>
            </a:r>
          </a:p>
          <a:p>
            <a:pPr lvl="1">
              <a:buNone/>
            </a:pPr>
            <a:endParaRPr lang="en-US" sz="2000" dirty="0" smtClean="0"/>
          </a:p>
          <a:p>
            <a:pPr lvl="1">
              <a:buNone/>
            </a:pPr>
            <a:r>
              <a:rPr lang="en-US" sz="2000" dirty="0" smtClean="0"/>
              <a:t>Supreme Court ruled  was a landmark United States Supreme Court case that held a "liberty of contract" was implicit in the due process clause of the Fourteenth Amendment. The case involved a New York law that limited the number of hours that a baker could work each day to ten, and limited the number of hours that a baker could work each week to 60. By a 5-4 vote, the Supreme Court rejected the argument that the law was necessary to protect the health of bakers, deciding it was a labor law attempting to regulate the terms of employment, and calling it an "unreasonable, unnecessary and arbitrary interference with the right and liberty of the individual to contract.”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400" b="1" dirty="0" smtClean="0"/>
              <a:t>“The Great Dissenter”</a:t>
            </a:r>
            <a:br>
              <a:rPr lang="en-US" sz="2400" b="1" dirty="0" smtClean="0"/>
            </a:br>
            <a:r>
              <a:rPr lang="en-US" sz="2400" b="1" dirty="0" smtClean="0"/>
              <a:t>Oliver Wendell Holmes Jr.</a:t>
            </a:r>
            <a:br>
              <a:rPr lang="en-US" sz="2400" b="1" dirty="0" smtClean="0"/>
            </a:br>
            <a:r>
              <a:rPr lang="en-US" sz="2400" b="1" dirty="0" smtClean="0"/>
              <a:t> </a:t>
            </a:r>
            <a:br>
              <a:rPr lang="en-US" sz="2400" b="1" dirty="0" smtClean="0"/>
            </a:br>
            <a:endParaRPr lang="en-US" sz="2400" b="1" dirty="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3505200" cy="5001337"/>
          </a:xfrm>
          <a:prstGeom prst="rect">
            <a:avLst/>
          </a:prstGeom>
          <a:noFill/>
          <a:ln w="9525">
            <a:noFill/>
            <a:miter lim="800000"/>
            <a:headEnd/>
            <a:tailEnd/>
          </a:ln>
          <a:effectLst/>
        </p:spPr>
      </p:pic>
      <p:sp>
        <p:nvSpPr>
          <p:cNvPr id="10" name="Rectangle 9"/>
          <p:cNvSpPr/>
          <p:nvPr/>
        </p:nvSpPr>
        <p:spPr>
          <a:xfrm>
            <a:off x="3962400" y="1384042"/>
            <a:ext cx="4953000" cy="5016758"/>
          </a:xfrm>
          <a:prstGeom prst="rect">
            <a:avLst/>
          </a:prstGeom>
        </p:spPr>
        <p:txBody>
          <a:bodyPr wrap="square">
            <a:spAutoFit/>
          </a:bodyPr>
          <a:lstStyle/>
          <a:p>
            <a:pPr>
              <a:buNone/>
            </a:pPr>
            <a:r>
              <a:rPr lang="en-US" sz="2000" b="1" i="1" dirty="0" err="1" smtClean="0"/>
              <a:t>Lochner</a:t>
            </a:r>
            <a:r>
              <a:rPr lang="en-US" sz="2000" b="1" i="1" dirty="0" smtClean="0"/>
              <a:t> vs. New York</a:t>
            </a:r>
            <a:r>
              <a:rPr lang="en-US" sz="2000" dirty="0" smtClean="0"/>
              <a:t>, (Dissenting Opinion)</a:t>
            </a:r>
          </a:p>
          <a:p>
            <a:endParaRPr lang="en-US" sz="2000" dirty="0" smtClean="0"/>
          </a:p>
          <a:p>
            <a:r>
              <a:rPr lang="en-US" sz="2000" dirty="0" smtClean="0"/>
              <a:t>I think that the word 'liberty,' in the 14th Amendment, is perverted when it is held to prevent the natural outcome of a dominant opinion…. It does not need research to show that no such sweeping condemnation can be passed upon the statute before us. A reasonable man might think it a proper measure on the score of health. Men whom I certainly could not pronounce unreasonable would uphold it as a first installment of a general regulation of the hours of work. Whether in the latter aspect it would be open to the charge of inequality I think it unnecessary to discuss. </a:t>
            </a:r>
            <a:endParaRPr lang="en-US" sz="2000" dirty="0"/>
          </a:p>
        </p:txBody>
      </p:sp>
      <p:sp>
        <p:nvSpPr>
          <p:cNvPr id="5" name="Title 1"/>
          <p:cNvSpPr txBox="1">
            <a:spLocks/>
          </p:cNvSpPr>
          <p:nvPr/>
        </p:nvSpPr>
        <p:spPr>
          <a:xfrm>
            <a:off x="-1981200" y="6019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a:t>
            </a:r>
            <a:br>
              <a:rPr kumimoji="0" lang="en-US" sz="2400" b="1" i="0" u="none" strike="noStrike" kern="1200" cap="none" spc="0" normalizeH="0" baseline="0" noProof="0" dirty="0" smtClean="0">
                <a:ln>
                  <a:noFill/>
                </a:ln>
                <a:solidFill>
                  <a:schemeClr val="tx1"/>
                </a:solidFill>
                <a:effectLst/>
                <a:uLnTx/>
                <a:uFillTx/>
                <a:latin typeface="+mj-lt"/>
                <a:ea typeface="+mj-ea"/>
                <a:cs typeface="+mj-cs"/>
              </a:rPr>
            </a:br>
            <a:r>
              <a:rPr kumimoji="0" lang="en-US" sz="2400" b="1" i="0" u="none" strike="noStrike" kern="1200" cap="none" spc="0" normalizeH="0" baseline="0" noProof="0" dirty="0" smtClean="0">
                <a:ln>
                  <a:noFill/>
                </a:ln>
                <a:solidFill>
                  <a:schemeClr val="tx1"/>
                </a:solidFill>
                <a:effectLst/>
                <a:uLnTx/>
                <a:uFillTx/>
                <a:latin typeface="+mj-lt"/>
                <a:ea typeface="+mj-ea"/>
                <a:cs typeface="+mj-cs"/>
              </a:rPr>
              <a:t>Oliver Wendell Holmes Jr.</a:t>
            </a:r>
            <a:br>
              <a:rPr kumimoji="0" lang="en-US" sz="2400" b="1" i="0" u="none" strike="noStrike" kern="1200" cap="none" spc="0" normalizeH="0" baseline="0" noProof="0" dirty="0" smtClean="0">
                <a:ln>
                  <a:noFill/>
                </a:ln>
                <a:solidFill>
                  <a:schemeClr val="tx1"/>
                </a:solidFill>
                <a:effectLst/>
                <a:uLnTx/>
                <a:uFillTx/>
                <a:latin typeface="+mj-lt"/>
                <a:ea typeface="+mj-ea"/>
                <a:cs typeface="+mj-cs"/>
              </a:rPr>
            </a:br>
            <a:r>
              <a:rPr kumimoji="0" lang="en-US" sz="2400" b="1" i="0" u="none" strike="noStrike" kern="1200" cap="none" spc="0" normalizeH="0" baseline="0" noProof="0" dirty="0" smtClean="0">
                <a:ln>
                  <a:noFill/>
                </a:ln>
                <a:solidFill>
                  <a:schemeClr val="tx1"/>
                </a:solidFill>
                <a:effectLst/>
                <a:uLnTx/>
                <a:uFillTx/>
                <a:latin typeface="+mj-lt"/>
                <a:ea typeface="+mj-ea"/>
                <a:cs typeface="+mj-cs"/>
              </a:rPr>
              <a:t> </a:t>
            </a:r>
            <a:br>
              <a:rPr kumimoji="0" lang="en-US" sz="2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417637"/>
            <a:ext cx="5410200" cy="4983163"/>
          </a:xfrm>
        </p:spPr>
        <p:txBody>
          <a:bodyPr>
            <a:normAutofit fontScale="85000" lnSpcReduction="20000"/>
          </a:bodyPr>
          <a:lstStyle/>
          <a:p>
            <a:pPr>
              <a:buNone/>
            </a:pPr>
            <a:r>
              <a:rPr lang="en-US" b="1" dirty="0" smtClean="0"/>
              <a:t>“</a:t>
            </a:r>
            <a:r>
              <a:rPr lang="en-US" dirty="0" smtClean="0"/>
              <a:t> The power of the courts to review legislative action in respect of a matter affecting the general welfare exists only when that which the legislature has done comes within the rule that, if a statute purporting to have been enacted to protect the public health, the public morals or the public safety, has no real or substantial relation to those objects, or is, beyond all question, a plain, palpable invasion of rights secured by the fundamental law."</a:t>
            </a:r>
            <a:endParaRPr lang="en-US" dirty="0"/>
          </a:p>
        </p:txBody>
      </p:sp>
      <p:sp>
        <p:nvSpPr>
          <p:cNvPr id="4" name="Title 1"/>
          <p:cNvSpPr>
            <a:spLocks noGrp="1"/>
          </p:cNvSpPr>
          <p:nvPr>
            <p:ph type="title"/>
          </p:nvPr>
        </p:nvSpPr>
        <p:spPr>
          <a:xfrm>
            <a:off x="457200" y="685800"/>
            <a:ext cx="8229600" cy="1143000"/>
          </a:xfrm>
        </p:spPr>
        <p:txBody>
          <a:bodyPr>
            <a:noAutofit/>
          </a:bodyPr>
          <a:lstStyle/>
          <a:p>
            <a:r>
              <a:rPr lang="en-US" sz="2800" b="1" dirty="0" smtClean="0"/>
              <a:t>Mr. Justice John Marshall Harlan’s </a:t>
            </a:r>
            <a:br>
              <a:rPr lang="en-US" sz="2800" b="1" dirty="0" smtClean="0"/>
            </a:br>
            <a:r>
              <a:rPr lang="en-US" sz="2800" b="1" dirty="0" smtClean="0"/>
              <a:t>Dissent</a:t>
            </a:r>
            <a:r>
              <a:rPr lang="en-US" sz="2400" b="1" dirty="0" smtClean="0"/>
              <a:t/>
            </a:r>
            <a:br>
              <a:rPr lang="en-US" sz="2400" b="1" dirty="0" smtClean="0"/>
            </a:br>
            <a:r>
              <a:rPr lang="en-US" sz="2400" b="1" dirty="0" smtClean="0"/>
              <a:t/>
            </a:r>
            <a:br>
              <a:rPr lang="en-US" sz="2400" b="1" dirty="0" smtClean="0"/>
            </a:br>
            <a:r>
              <a:rPr lang="en-US" sz="2400" b="1" dirty="0" smtClean="0"/>
              <a:t> </a:t>
            </a:r>
            <a:br>
              <a:rPr lang="en-US" sz="2400" b="1" dirty="0" smtClean="0"/>
            </a:br>
            <a:endParaRPr lang="en-US" sz="2400" b="1" dirty="0"/>
          </a:p>
        </p:txBody>
      </p:sp>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57058"/>
            <a:ext cx="3124200" cy="4334142"/>
          </a:xfrm>
          <a:prstGeom prst="rect">
            <a:avLst/>
          </a:prstGeom>
          <a:noFill/>
          <a:ln w="9525">
            <a:noFill/>
            <a:miter lim="800000"/>
            <a:headEnd/>
            <a:tailEnd/>
          </a:ln>
          <a:effectLst/>
        </p:spPr>
      </p:pic>
      <p:sp>
        <p:nvSpPr>
          <p:cNvPr id="6" name="Rectangle 5"/>
          <p:cNvSpPr/>
          <p:nvPr/>
        </p:nvSpPr>
        <p:spPr>
          <a:xfrm>
            <a:off x="687560" y="5943600"/>
            <a:ext cx="2208040" cy="369332"/>
          </a:xfrm>
          <a:prstGeom prst="rect">
            <a:avLst/>
          </a:prstGeom>
        </p:spPr>
        <p:txBody>
          <a:bodyPr wrap="none">
            <a:spAutoFit/>
          </a:bodyPr>
          <a:lstStyle/>
          <a:p>
            <a:r>
              <a:rPr lang="en-US" b="1" dirty="0" smtClean="0"/>
              <a:t>John Marshall Harlan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495800" cy="6248400"/>
          </a:xfrm>
        </p:spPr>
        <p:txBody>
          <a:bodyPr>
            <a:normAutofit fontScale="62500" lnSpcReduction="20000"/>
          </a:bodyPr>
          <a:lstStyle/>
          <a:p>
            <a:pPr marL="514350" indent="-514350">
              <a:buAutoNum type="arabicPlain" startAt="1910"/>
            </a:pPr>
            <a:endParaRPr lang="en-US" dirty="0" smtClean="0"/>
          </a:p>
          <a:p>
            <a:pPr marL="514350" indent="-514350">
              <a:buAutoNum type="arabicPlain" startAt="1910"/>
            </a:pPr>
            <a:r>
              <a:rPr lang="en-US" dirty="0" smtClean="0"/>
              <a:t> By chance, U.S. Commissioner of Labor Charles Neill met Dr. Alice Hamilton, now considered the founder of industrial medicine, at  a European conference on occupational accidents and diseases. She was studying lead trades as director of the Illinois Occupational Disease Commission. </a:t>
            </a:r>
          </a:p>
          <a:p>
            <a:pPr marL="914400" lvl="1" indent="-514350">
              <a:buNone/>
            </a:pPr>
            <a:endParaRPr lang="en-US" dirty="0" smtClean="0"/>
          </a:p>
          <a:p>
            <a:pPr marL="914400" lvl="1" indent="-514350">
              <a:buNone/>
            </a:pPr>
            <a:r>
              <a:rPr lang="en-US" dirty="0" smtClean="0"/>
              <a:t>Neill invited her to work as a special investigator for the Bureau of Labor. She accepted and until 1921 traveled around the country visiting lead smelters, storage battery plants, and other hazardous workplaces.</a:t>
            </a:r>
          </a:p>
          <a:p>
            <a:pPr marL="914400" lvl="1" indent="-514350">
              <a:buNone/>
            </a:pPr>
            <a:endParaRPr lang="en-US" dirty="0" smtClean="0"/>
          </a:p>
          <a:p>
            <a:pPr marL="914400" lvl="1" indent="-514350">
              <a:buNone/>
            </a:pPr>
            <a:r>
              <a:rPr lang="en-US" dirty="0" smtClean="0"/>
              <a:t> In 1911, she published a study of the white lead industry that was the first of a series of Bureau of Labor reports known as the "Federal survey."</a:t>
            </a:r>
          </a:p>
          <a:p>
            <a:pPr>
              <a:buNone/>
            </a:pPr>
            <a:endParaRPr lang="en-US" dirty="0"/>
          </a:p>
        </p:txBody>
      </p:sp>
      <p:pic>
        <p:nvPicPr>
          <p:cNvPr id="167938" name="Picture 2" descr="http://upload.wikimedia.org/wikipedia/commons/thumb/a/a4/Alice_Hamilton.jpg/220px-Alice_Hamilt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674024"/>
            <a:ext cx="3276600" cy="4736176"/>
          </a:xfrm>
          <a:prstGeom prst="rect">
            <a:avLst/>
          </a:prstGeom>
          <a:noFill/>
        </p:spPr>
      </p:pic>
      <p:sp>
        <p:nvSpPr>
          <p:cNvPr id="5" name="Rectangle 4"/>
          <p:cNvSpPr/>
          <p:nvPr/>
        </p:nvSpPr>
        <p:spPr>
          <a:xfrm>
            <a:off x="5791200" y="5562600"/>
            <a:ext cx="2551083" cy="461665"/>
          </a:xfrm>
          <a:prstGeom prst="rect">
            <a:avLst/>
          </a:prstGeom>
        </p:spPr>
        <p:txBody>
          <a:bodyPr wrap="none">
            <a:spAutoFit/>
          </a:bodyPr>
          <a:lstStyle/>
          <a:p>
            <a:r>
              <a:rPr lang="en-US" sz="2400" b="1" dirty="0" smtClean="0"/>
              <a:t>Dr. Alice Hamilton </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buNone/>
            </a:pPr>
            <a:r>
              <a:rPr lang="en-US" sz="2400" b="1" dirty="0" smtClean="0"/>
              <a:t>1907, 362 coal miners were killed at </a:t>
            </a:r>
            <a:r>
              <a:rPr lang="en-US" sz="2400" b="1" dirty="0" err="1" smtClean="0"/>
              <a:t>Monongah</a:t>
            </a:r>
            <a:r>
              <a:rPr lang="en-US" sz="2400" b="1" dirty="0" smtClean="0"/>
              <a:t>, W. Va., in the worst U.S. mine disaster. This widely publicized tragedy shocked the Nation and led to the creation in 1910 of the U.S. Bureau of Mines to promote mine safety.</a:t>
            </a:r>
          </a:p>
        </p:txBody>
      </p:sp>
      <p:pic>
        <p:nvPicPr>
          <p:cNvPr id="165890" name="Picture 2" descr="http://govbooktalk.files.wordpress.com/2011/12/monongah-mine-disaster-19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828800"/>
            <a:ext cx="6400800" cy="474133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838200" y="539750"/>
          <a:ext cx="7543800" cy="5837238"/>
        </p:xfrm>
        <a:graphic>
          <a:graphicData uri="http://schemas.openxmlformats.org/presentationml/2006/ole">
            <mc:AlternateContent xmlns:mc="http://schemas.openxmlformats.org/markup-compatibility/2006">
              <mc:Choice xmlns:v="urn:schemas-microsoft-com:vml" Requires="v">
                <p:oleObj spid="_x0000_s58373" name="Document" r:id="rId4" imgW="5486400" imgH="4246880" progId="Word.Document.8">
                  <p:embed/>
                </p:oleObj>
              </mc:Choice>
              <mc:Fallback>
                <p:oleObj name="Document" r:id="rId4" imgW="5486400" imgH="424688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39750"/>
                        <a:ext cx="7543800" cy="583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350"/>
            <a:ext cx="8763000" cy="687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0488"/>
            <a:ext cx="8610600" cy="6737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0"/>
            <a:ext cx="5257800" cy="6858000"/>
          </a:xfrm>
          <a:prstGeom prst="rect">
            <a:avLst/>
          </a:prstGeom>
          <a:noFill/>
          <a:ln w="9525">
            <a:noFill/>
            <a:miter lim="800000"/>
            <a:headEnd/>
            <a:tailEnd/>
          </a:ln>
        </p:spPr>
      </p:pic>
      <p:sp>
        <p:nvSpPr>
          <p:cNvPr id="11268" name="Rectangle 4"/>
          <p:cNvSpPr>
            <a:spLocks noChangeArrowheads="1"/>
          </p:cNvSpPr>
          <p:nvPr/>
        </p:nvSpPr>
        <p:spPr bwMode="auto">
          <a:xfrm>
            <a:off x="-685800" y="6477000"/>
            <a:ext cx="9982200" cy="457200"/>
          </a:xfrm>
          <a:prstGeom prst="rect">
            <a:avLst/>
          </a:prstGeom>
          <a:solidFill>
            <a:schemeClr val="bg1"/>
          </a:solidFill>
          <a:ln w="12700">
            <a:solidFill>
              <a:schemeClr val="bg1"/>
            </a:solidFill>
            <a:miter lim="800000"/>
            <a:headEnd/>
            <a:tailEnd/>
          </a:ln>
        </p:spPr>
        <p:txBody>
          <a:bodyPr wrap="none" anchor="ctr"/>
          <a:lstStyle/>
          <a:p>
            <a:pPr algn="ctr" eaLnBrk="0" hangingPunct="0"/>
            <a:endParaRPr lang="en-US" sz="3600" b="0">
              <a:latin typeface="Helvetica"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67400"/>
            <a:ext cx="8229600" cy="1143000"/>
          </a:xfrm>
        </p:spPr>
        <p:txBody>
          <a:bodyPr>
            <a:normAutofit/>
          </a:bodyPr>
          <a:lstStyle/>
          <a:p>
            <a:r>
              <a:rPr lang="en-US" sz="3600" b="1" dirty="0" smtClean="0">
                <a:latin typeface="Poor Richard" pitchFamily="18" charset="0"/>
              </a:rPr>
              <a:t>September 17, 1787</a:t>
            </a:r>
            <a:endParaRPr lang="en-US" sz="3600" b="1" dirty="0">
              <a:latin typeface="Poor Richard"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 y="34290"/>
            <a:ext cx="9144000" cy="599278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0" y="6019800"/>
            <a:ext cx="9144000" cy="533400"/>
          </a:xfrm>
          <a:prstGeom prst="rect">
            <a:avLst/>
          </a:prstGeom>
          <a:solidFill>
            <a:schemeClr val="bg1"/>
          </a:solidFill>
          <a:ln w="12700">
            <a:solidFill>
              <a:schemeClr val="bg1"/>
            </a:solidFill>
            <a:miter lim="800000"/>
            <a:headEnd/>
            <a:tailEnd/>
          </a:ln>
        </p:spPr>
        <p:txBody>
          <a:bodyPr wrap="none" anchor="ctr"/>
          <a:lstStyle/>
          <a:p>
            <a:endParaRPr lang="en-US"/>
          </a:p>
        </p:txBody>
      </p:sp>
      <p:pic>
        <p:nvPicPr>
          <p:cNvPr id="604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599" y="76200"/>
            <a:ext cx="7299767" cy="6629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American Society of Safety Engineers</a:t>
            </a:r>
            <a:br>
              <a:rPr lang="en-US" dirty="0" smtClean="0"/>
            </a:br>
            <a:r>
              <a:rPr lang="en-US" dirty="0" smtClean="0"/>
              <a:t>1911</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80898" name="Picture 2" descr="http://www.njasse.org/images/transass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362200"/>
            <a:ext cx="3505200" cy="371551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685800" y="304800"/>
            <a:ext cx="7772400" cy="1470025"/>
          </a:xfrm>
        </p:spPr>
        <p:txBody>
          <a:bodyPr/>
          <a:lstStyle/>
          <a:p>
            <a:pPr eaLnBrk="1" hangingPunct="1"/>
            <a:r>
              <a:rPr lang="en-US" sz="2400" b="1" dirty="0" smtClean="0"/>
              <a:t/>
            </a:r>
            <a:br>
              <a:rPr lang="en-US" sz="2400" b="1" dirty="0" smtClean="0"/>
            </a:br>
            <a:endParaRPr lang="en-US" sz="2400" b="1" dirty="0" smtClean="0"/>
          </a:p>
        </p:txBody>
      </p:sp>
      <p:pic>
        <p:nvPicPr>
          <p:cNvPr id="120835" name="Picture 3" desc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9448800" cy="7086600"/>
          </a:xfrm>
          <a:prstGeom prst="rect">
            <a:avLst/>
          </a:prstGeo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8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4" y="0"/>
            <a:ext cx="10319544" cy="68580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3657600" cy="6324600"/>
          </a:xfrm>
        </p:spPr>
        <p:txBody>
          <a:bodyPr>
            <a:normAutofit fontScale="85000" lnSpcReduction="10000"/>
          </a:bodyPr>
          <a:lstStyle/>
          <a:p>
            <a:pPr>
              <a:buNone/>
            </a:pPr>
            <a:r>
              <a:rPr lang="en-US" b="1" dirty="0" smtClean="0"/>
              <a:t>1914 - Studies in New York City and</a:t>
            </a:r>
            <a:endParaRPr lang="en-US" dirty="0" smtClean="0"/>
          </a:p>
          <a:p>
            <a:pPr>
              <a:buNone/>
            </a:pPr>
            <a:r>
              <a:rPr lang="en-US" b="1" dirty="0" smtClean="0"/>
              <a:t>Youngstown, Ohio</a:t>
            </a:r>
            <a:endParaRPr lang="en-US" dirty="0" smtClean="0"/>
          </a:p>
          <a:p>
            <a:pPr>
              <a:buNone/>
            </a:pPr>
            <a:r>
              <a:rPr lang="en-US" dirty="0" smtClean="0"/>
              <a:t>Revealed unsanitary conditions and tuberculosis among workers, leading to the abolishment of “sweat shops.”</a:t>
            </a:r>
          </a:p>
          <a:p>
            <a:pPr>
              <a:buNone/>
            </a:pPr>
            <a:endParaRPr lang="en-US" dirty="0" smtClean="0"/>
          </a:p>
          <a:p>
            <a:pPr>
              <a:buNone/>
            </a:pPr>
            <a:r>
              <a:rPr lang="en-US" b="1" dirty="0" smtClean="0"/>
              <a:t>1923 - Studies of the “dusty trades”</a:t>
            </a:r>
            <a:endParaRPr lang="en-US" dirty="0" smtClean="0"/>
          </a:p>
          <a:p>
            <a:pPr>
              <a:buNone/>
            </a:pPr>
            <a:r>
              <a:rPr lang="en-US" dirty="0" smtClean="0"/>
              <a:t>Led to the development of industrial hygiene sampling equipment.</a:t>
            </a:r>
          </a:p>
          <a:p>
            <a:pPr>
              <a:buNone/>
            </a:pPr>
            <a:endParaRPr lang="en-US" dirty="0"/>
          </a:p>
        </p:txBody>
      </p:sp>
      <p:pic>
        <p:nvPicPr>
          <p:cNvPr id="84994" name="Picture 2" descr="http://www.secondcitystyle.com/images/photos/uncategorized/2008/07/23/sweatsh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6568" y="990600"/>
            <a:ext cx="4812632" cy="3886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1930:</a:t>
            </a:r>
            <a:r>
              <a:rPr lang="en-US" dirty="0" smtClean="0"/>
              <a:t> Gauley West Virginia Bridge Disaster, also known as the Hawks Nest tragedy, this was America’s worst industrial disaster killed at least 476 men and disabled1500 by silicosis.  Economic factors of the Great Depression forced the men to work in unhealthy conditions</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36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28713" y="571500"/>
            <a:ext cx="688657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32861" y="848339"/>
            <a:ext cx="6858000" cy="5161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5105400" cy="4495800"/>
          </a:xfrm>
        </p:spPr>
        <p:txBody>
          <a:bodyPr>
            <a:noAutofit/>
          </a:bodyPr>
          <a:lstStyle/>
          <a:p>
            <a:pPr>
              <a:buNone/>
            </a:pPr>
            <a:r>
              <a:rPr lang="en-US" sz="2700" b="1" dirty="0" smtClean="0"/>
              <a:t>Francis Perkins</a:t>
            </a:r>
            <a:r>
              <a:rPr lang="en-US" sz="2700" dirty="0" smtClean="0"/>
              <a:t> </a:t>
            </a:r>
          </a:p>
          <a:p>
            <a:pPr>
              <a:buNone/>
            </a:pPr>
            <a:r>
              <a:rPr lang="en-US" sz="2700" dirty="0" smtClean="0"/>
              <a:t>Witnessed Triangle Shirtwaist “pivotal event in her life”</a:t>
            </a:r>
          </a:p>
          <a:p>
            <a:pPr>
              <a:buNone/>
            </a:pPr>
            <a:r>
              <a:rPr lang="en-US" sz="2700" dirty="0" smtClean="0"/>
              <a:t>New York State Industrial Commission </a:t>
            </a:r>
          </a:p>
          <a:p>
            <a:pPr>
              <a:buNone/>
            </a:pPr>
            <a:r>
              <a:rPr lang="en-US" sz="2700" dirty="0" smtClean="0"/>
              <a:t>Expanded factory investigations for safety and health issues.</a:t>
            </a:r>
          </a:p>
          <a:p>
            <a:pPr>
              <a:buNone/>
            </a:pPr>
            <a:r>
              <a:rPr lang="en-US" sz="2700" dirty="0" smtClean="0"/>
              <a:t>Called for a federal occupational safety and health law. </a:t>
            </a:r>
          </a:p>
          <a:p>
            <a:pPr>
              <a:buNone/>
            </a:pPr>
            <a:r>
              <a:rPr lang="en-US" sz="2700" dirty="0" smtClean="0"/>
              <a:t>Created the Bureau of Labor Standards in 1934.</a:t>
            </a:r>
            <a:endParaRPr lang="en-US" sz="2700" dirty="0"/>
          </a:p>
        </p:txBody>
      </p:sp>
      <p:pic>
        <p:nvPicPr>
          <p:cNvPr id="62471" name="Picture 7" descr="http://3.bp.blogspot.com/-txasYYVZtOc/TYqoqLTKb9I/AAAAAAAAGHM/Vn_QqmIziDU/s400/Perki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151" y="609601"/>
            <a:ext cx="3600449" cy="4571999"/>
          </a:xfrm>
          <a:prstGeom prst="rect">
            <a:avLst/>
          </a:prstGeom>
          <a:noFill/>
        </p:spPr>
      </p:pic>
      <p:sp>
        <p:nvSpPr>
          <p:cNvPr id="8" name="Rectangle 7"/>
          <p:cNvSpPr/>
          <p:nvPr/>
        </p:nvSpPr>
        <p:spPr>
          <a:xfrm>
            <a:off x="228600" y="5505271"/>
            <a:ext cx="8915400" cy="1200329"/>
          </a:xfrm>
          <a:prstGeom prst="rect">
            <a:avLst/>
          </a:prstGeom>
        </p:spPr>
        <p:txBody>
          <a:bodyPr wrap="square">
            <a:spAutoFit/>
          </a:bodyPr>
          <a:lstStyle/>
          <a:p>
            <a:pPr>
              <a:buNone/>
            </a:pPr>
            <a:r>
              <a:rPr lang="en-US" sz="2400" b="1" dirty="0" smtClean="0"/>
              <a:t>1936 Instrumental in the drafting of the Walsh-Healey (Public Contracts) Act passed. This law required that all federal contracts be fulfilled in a healthful and safe working environment.</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858000"/>
          </a:xfrm>
        </p:spPr>
        <p:txBody>
          <a:bodyPr>
            <a:noAutofit/>
          </a:bodyPr>
          <a:lstStyle/>
          <a:p>
            <a:pPr algn="ctr">
              <a:buNone/>
            </a:pPr>
            <a:r>
              <a:rPr lang="en-US" sz="2800" b="1" dirty="0" smtClean="0">
                <a:latin typeface="Poor Richard" pitchFamily="18" charset="0"/>
              </a:rPr>
              <a:t>Our American Constitution</a:t>
            </a:r>
          </a:p>
          <a:p>
            <a:pPr>
              <a:buNone/>
            </a:pPr>
            <a:endParaRPr lang="en-US" sz="1800" b="1" dirty="0" smtClean="0"/>
          </a:p>
          <a:p>
            <a:pPr>
              <a:buNone/>
            </a:pPr>
            <a:r>
              <a:rPr lang="en-US" sz="1800" b="1" dirty="0" smtClean="0"/>
              <a:t>Constitution was ratified by nine states (New Hampshire the last on, June 21, 1788)</a:t>
            </a:r>
          </a:p>
          <a:p>
            <a:pPr>
              <a:buNone/>
            </a:pPr>
            <a:r>
              <a:rPr lang="en-US" sz="1800" b="1" dirty="0" smtClean="0"/>
              <a:t>It is the longest lived Constitution (225 years)</a:t>
            </a:r>
          </a:p>
          <a:p>
            <a:pPr>
              <a:buNone/>
            </a:pPr>
            <a:r>
              <a:rPr lang="en-US" sz="1800" b="1" dirty="0" smtClean="0"/>
              <a:t>It has the least words of any significant Constitution (7,591 words including the 27 amendments)  </a:t>
            </a:r>
          </a:p>
          <a:p>
            <a:pPr>
              <a:buNone/>
            </a:pPr>
            <a:r>
              <a:rPr lang="en-US" sz="1800" b="1" dirty="0" smtClean="0"/>
              <a:t>27 Amendments including the Bill of Rights</a:t>
            </a:r>
          </a:p>
          <a:p>
            <a:pPr>
              <a:buNone/>
            </a:pPr>
            <a:r>
              <a:rPr lang="en-US" sz="1800" b="1" dirty="0" smtClean="0"/>
              <a:t>Seven different articles which outline our governmental structure.</a:t>
            </a:r>
          </a:p>
          <a:p>
            <a:pPr>
              <a:buNone/>
            </a:pPr>
            <a:r>
              <a:rPr lang="en-US" sz="1800" b="1" u="sng" dirty="0" smtClean="0"/>
              <a:t>Checks and balances</a:t>
            </a:r>
          </a:p>
          <a:p>
            <a:pPr>
              <a:buNone/>
            </a:pPr>
            <a:r>
              <a:rPr lang="en-US" sz="1800" b="1" dirty="0" smtClean="0"/>
              <a:t>	3 Branches of Government: Executive, Legislative, Judiciary </a:t>
            </a:r>
          </a:p>
          <a:p>
            <a:pPr>
              <a:buNone/>
            </a:pPr>
            <a:r>
              <a:rPr lang="en-US" sz="1800" b="1" dirty="0" smtClean="0"/>
              <a:t>	5 Bodies: Executive, Senate, House of Representatives, </a:t>
            </a:r>
          </a:p>
          <a:p>
            <a:pPr>
              <a:buNone/>
            </a:pPr>
            <a:r>
              <a:rPr lang="en-US" sz="1800" b="1" dirty="0" smtClean="0"/>
              <a:t>	Judiciary and Electoral College    </a:t>
            </a:r>
          </a:p>
          <a:p>
            <a:pPr>
              <a:buNone/>
            </a:pPr>
            <a:r>
              <a:rPr lang="en-US" sz="1800" b="1" dirty="0" smtClean="0"/>
              <a:t> 	Amendment Process 2/3 Congress and ratification of states and constitutional convention. </a:t>
            </a:r>
          </a:p>
          <a:p>
            <a:pPr>
              <a:buNone/>
            </a:pPr>
            <a:r>
              <a:rPr lang="en-US" sz="1800" b="1" dirty="0" smtClean="0"/>
              <a:t>	States</a:t>
            </a:r>
          </a:p>
          <a:p>
            <a:pPr>
              <a:buNone/>
            </a:pPr>
            <a:r>
              <a:rPr lang="en-US" sz="1800" b="1" dirty="0" smtClean="0"/>
              <a:t>	People</a:t>
            </a:r>
          </a:p>
          <a:p>
            <a:pPr>
              <a:buNone/>
            </a:pPr>
            <a:endParaRPr lang="en-US" sz="1800" b="1" dirty="0" smtClean="0"/>
          </a:p>
          <a:p>
            <a:pPr>
              <a:buNone/>
            </a:pPr>
            <a:endParaRPr lang="en-US" sz="1800" b="1" dirty="0" smtClean="0"/>
          </a:p>
          <a:p>
            <a:pPr>
              <a:buNone/>
            </a:pPr>
            <a:r>
              <a:rPr lang="en-US" sz="1800" b="1" dirty="0" smtClean="0"/>
              <a:t>The U.S. Constitution does not give you your rights it secures your rights by enumerating the permissible and limited rights of government.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2308324"/>
          </a:xfrm>
          <a:prstGeom prst="rect">
            <a:avLst/>
          </a:prstGeom>
        </p:spPr>
        <p:txBody>
          <a:bodyPr wrap="square">
            <a:spAutoFit/>
          </a:bodyPr>
          <a:lstStyle/>
          <a:p>
            <a:pPr algn="ctr"/>
            <a:r>
              <a:rPr lang="en-US" dirty="0" smtClean="0"/>
              <a:t/>
            </a:r>
            <a:br>
              <a:rPr lang="en-US" dirty="0" smtClean="0"/>
            </a:br>
            <a:r>
              <a:rPr lang="en-US" b="1" dirty="0" smtClean="0"/>
              <a:t> Occupational Safety and Health Act of 1970 </a:t>
            </a:r>
          </a:p>
          <a:p>
            <a:pPr algn="ctr"/>
            <a:r>
              <a:rPr lang="en-US" b="1" dirty="0" smtClean="0"/>
              <a:t>(Williams-</a:t>
            </a:r>
            <a:r>
              <a:rPr lang="en-US" b="1" dirty="0" err="1" smtClean="0"/>
              <a:t>Steiger</a:t>
            </a:r>
            <a:r>
              <a:rPr lang="en-US" b="1" dirty="0" smtClean="0"/>
              <a:t> Occupational Safety and Health Act)</a:t>
            </a:r>
          </a:p>
          <a:p>
            <a:pPr algn="ctr"/>
            <a:endParaRPr lang="en-US" b="1" dirty="0" smtClean="0"/>
          </a:p>
          <a:p>
            <a:pPr algn="ctr"/>
            <a:r>
              <a:rPr lang="en-US" dirty="0" smtClean="0"/>
              <a:t>U.S. Congressman William "Bill" </a:t>
            </a:r>
            <a:r>
              <a:rPr lang="en-US" dirty="0" err="1" smtClean="0"/>
              <a:t>Steiger</a:t>
            </a:r>
            <a:r>
              <a:rPr lang="en-US" dirty="0" smtClean="0"/>
              <a:t> R-Wisconsin </a:t>
            </a:r>
          </a:p>
          <a:p>
            <a:pPr algn="ctr"/>
            <a:r>
              <a:rPr lang="en-US" dirty="0" smtClean="0"/>
              <a:t>U.S. Senator Harrison "Pete" Williams, </a:t>
            </a:r>
            <a:r>
              <a:rPr lang="en-US" dirty="0" err="1" smtClean="0"/>
              <a:t>Jr</a:t>
            </a:r>
            <a:r>
              <a:rPr lang="en-US" dirty="0" smtClean="0"/>
              <a:t>  D-New Jersey</a:t>
            </a:r>
          </a:p>
          <a:p>
            <a:pPr algn="ctr"/>
            <a:r>
              <a:rPr lang="en-US" b="1" dirty="0" smtClean="0"/>
              <a:t> </a:t>
            </a:r>
            <a:r>
              <a:rPr lang="en-US" dirty="0" smtClean="0"/>
              <a:t/>
            </a:r>
            <a:br>
              <a:rPr lang="en-US" dirty="0" smtClean="0"/>
            </a:br>
            <a:endParaRPr lang="en-US" dirty="0"/>
          </a:p>
        </p:txBody>
      </p:sp>
      <p:pic>
        <p:nvPicPr>
          <p:cNvPr id="128002" name="Picture 2" descr="http://cdn.dipity.com/uploads/events/f656305943e0a4eda79ed87d0b250924_1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882902"/>
            <a:ext cx="6629400" cy="4441698"/>
          </a:xfrm>
          <a:prstGeom prst="rect">
            <a:avLst/>
          </a:prstGeom>
          <a:noFill/>
        </p:spPr>
      </p:pic>
      <p:sp>
        <p:nvSpPr>
          <p:cNvPr id="6" name="Rectangle 5"/>
          <p:cNvSpPr/>
          <p:nvPr/>
        </p:nvSpPr>
        <p:spPr>
          <a:xfrm>
            <a:off x="609600" y="6412468"/>
            <a:ext cx="8153400" cy="369332"/>
          </a:xfrm>
          <a:prstGeom prst="rect">
            <a:avLst/>
          </a:prstGeom>
        </p:spPr>
        <p:txBody>
          <a:bodyPr wrap="square">
            <a:spAutoFit/>
          </a:bodyPr>
          <a:lstStyle/>
          <a:p>
            <a:pPr algn="ctr"/>
            <a:r>
              <a:rPr lang="en-US" b="1" dirty="0" smtClean="0"/>
              <a:t>On December 29, 1970, President Richard Nixon signed into law the </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29 CFR 1975.2 Basis of Authority </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Coverage of Employees under the Williams-</a:t>
            </a:r>
            <a:r>
              <a:rPr lang="en-US" dirty="0" err="1" smtClean="0"/>
              <a:t>Steiger</a:t>
            </a:r>
            <a:r>
              <a:rPr lang="en-US" dirty="0" smtClean="0"/>
              <a:t> OSHA 1970 The power of Congress to regulate employment conditions under the Williams-</a:t>
            </a:r>
            <a:r>
              <a:rPr lang="en-US" dirty="0" err="1" smtClean="0"/>
              <a:t>Steiger</a:t>
            </a:r>
            <a:r>
              <a:rPr lang="en-US" dirty="0" smtClean="0"/>
              <a:t> Occupational Safety and Health Act of 1970, is derived mainly from the Commerce Clause of the Constitution. (Sec. 2(b), Public Law 91-596; U.S. Constitution, Art. I, Sec. 8, Cl. 3; "United States v. Darby," 312 U.S. 100.) The reach of the Commerce Clause extends beyond Federal regulation of the channels and instrumentalities of interstate commerce so as to empower Congress to regulate conditions or activities which affect commerce even though the activity or condition may itself not be commerce and may be purely intrastate in character. ("Gibbons v. Ogden," 9 Wheat. 1, 195; "United States v. Darby," supra; "</a:t>
            </a:r>
            <a:r>
              <a:rPr lang="en-US" dirty="0" err="1" smtClean="0"/>
              <a:t>Wickard</a:t>
            </a:r>
            <a:r>
              <a:rPr lang="en-US" dirty="0" smtClean="0"/>
              <a:t> v. </a:t>
            </a:r>
            <a:r>
              <a:rPr lang="en-US" dirty="0" err="1" smtClean="0"/>
              <a:t>Filburn</a:t>
            </a:r>
            <a:r>
              <a:rPr lang="en-US" dirty="0" smtClean="0"/>
              <a:t>, 317 U.S. 111, 117; and "Perez v. United States," 91 S. Ct. 1357 (1971).) And it is not necessary to prove that any particular intrastate activity affects commerce, if the activity is included in a class of activities which Congress intended to regulate because the class affects commerce. ("Heart of Atlanta Motel, Inc. v. United States," 379 U.S. 241; "</a:t>
            </a:r>
            <a:r>
              <a:rPr lang="en-US" dirty="0" err="1" smtClean="0"/>
              <a:t>Katzenbach</a:t>
            </a:r>
            <a:r>
              <a:rPr lang="en-US" dirty="0" smtClean="0"/>
              <a:t> v. McClung," 379 U.S. 294; and "Perez v. United States," supra.) Generally speaking, the class of activities which Congress may regulate under the commerce power may be as broad and as inclusive as Congress intends, since the commerce power is plenary and has no restrictions placed on it except specific constitutional prohibitions and those restrictions Congress, itself, places on it. ("United States v. Wrightwood Dairy Co.," 315 U.S. 110; and "United States v. Darby," supra.) Since there are no specific constitutional prohibitions involved, the issue is reduced to the question: How inclusive did Congress intend the class of activities to be under the Williams-</a:t>
            </a:r>
            <a:r>
              <a:rPr lang="en-US" dirty="0" err="1" smtClean="0"/>
              <a:t>Steiger</a:t>
            </a:r>
            <a:r>
              <a:rPr lang="en-US" dirty="0" smtClean="0"/>
              <a:t> Act?</a:t>
            </a:r>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6858000"/>
          </a:xfrm>
          <a:prstGeom prst="rect">
            <a:avLst/>
          </a:prstGeom>
          <a:blipFill>
            <a:blip r:embed="rId3" cstate="print">
              <a:extLst>
                <a:ext uri="{28A0092B-C50C-407E-A947-70E740481C1C}">
                  <a14:useLocalDpi xmlns:a14="http://schemas.microsoft.com/office/drawing/2010/main" val="0"/>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1295400"/>
            <a:ext cx="8686800" cy="4525963"/>
          </a:xfrm>
        </p:spPr>
        <p:txBody>
          <a:bodyPr>
            <a:normAutofit/>
          </a:bodyPr>
          <a:lstStyle/>
          <a:p>
            <a:pPr>
              <a:buNone/>
            </a:pPr>
            <a:r>
              <a:rPr lang="en-US" sz="4400" dirty="0" smtClean="0">
                <a:latin typeface="Poor Richard" pitchFamily="18" charset="0"/>
              </a:rPr>
              <a:t>Article I,  Section 8,  Clause 3:</a:t>
            </a:r>
          </a:p>
          <a:p>
            <a:pPr>
              <a:buNone/>
            </a:pPr>
            <a:r>
              <a:rPr lang="en-US" sz="4400" dirty="0" smtClean="0">
                <a:latin typeface="Poor Richard" pitchFamily="18" charset="0"/>
              </a:rPr>
              <a:t>“ The Congress shall have Power] To regulate Commerce with foreign Nations, and among the several States, and with the Indian tribes</a:t>
            </a:r>
            <a:endParaRPr lang="en-US" sz="4400" dirty="0">
              <a:latin typeface="Poor Richard"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Commerce Clause Cases</a:t>
            </a:r>
            <a:endParaRPr lang="en-US" dirty="0"/>
          </a:p>
        </p:txBody>
      </p:sp>
      <p:sp>
        <p:nvSpPr>
          <p:cNvPr id="3" name="Content Placeholder 2"/>
          <p:cNvSpPr>
            <a:spLocks noGrp="1"/>
          </p:cNvSpPr>
          <p:nvPr>
            <p:ph idx="1"/>
          </p:nvPr>
        </p:nvSpPr>
        <p:spPr>
          <a:xfrm>
            <a:off x="0" y="1371600"/>
            <a:ext cx="9144000" cy="4525963"/>
          </a:xfrm>
        </p:spPr>
        <p:txBody>
          <a:bodyPr>
            <a:noAutofit/>
          </a:bodyPr>
          <a:lstStyle/>
          <a:p>
            <a:pPr algn="ctr">
              <a:buNone/>
            </a:pPr>
            <a:r>
              <a:rPr lang="en-US" sz="2800" b="1" dirty="0" smtClean="0"/>
              <a:t>Gibbons v. Ogden (1824) </a:t>
            </a:r>
          </a:p>
          <a:p>
            <a:pPr algn="ctr">
              <a:buNone/>
            </a:pPr>
            <a:endParaRPr lang="en-US" sz="2800" dirty="0" smtClean="0"/>
          </a:p>
          <a:p>
            <a:pPr lvl="0" algn="ctr">
              <a:buNone/>
            </a:pPr>
            <a:r>
              <a:rPr lang="en-US" sz="2800" b="1" dirty="0" smtClean="0"/>
              <a:t>Slaughterhouse Cases 83 (1872)</a:t>
            </a:r>
          </a:p>
          <a:p>
            <a:pPr lvl="0" algn="ctr">
              <a:buNone/>
            </a:pPr>
            <a:endParaRPr lang="en-US" sz="2800" dirty="0" smtClean="0"/>
          </a:p>
          <a:p>
            <a:pPr lvl="0" algn="ctr">
              <a:buNone/>
            </a:pPr>
            <a:r>
              <a:rPr lang="en-US" sz="2800" b="1" dirty="0" smtClean="0"/>
              <a:t>Standard Oil Co. of New Jersey v. United States 221 (1911)</a:t>
            </a:r>
          </a:p>
          <a:p>
            <a:pPr lvl="0" algn="ctr">
              <a:buNone/>
            </a:pPr>
            <a:endParaRPr lang="en-US" sz="2800" dirty="0" smtClean="0"/>
          </a:p>
          <a:p>
            <a:pPr lvl="0" algn="ctr">
              <a:buNone/>
            </a:pPr>
            <a:r>
              <a:rPr lang="en-US" sz="2800" b="1" dirty="0" smtClean="0"/>
              <a:t>National Labor Relations Board v. Jones &amp; Laughlin Steel Corp. (1937) </a:t>
            </a:r>
          </a:p>
          <a:p>
            <a:pPr lvl="0" algn="ctr">
              <a:buNone/>
            </a:pPr>
            <a:endParaRPr lang="en-US" sz="2800" b="1" dirty="0" smtClean="0"/>
          </a:p>
          <a:p>
            <a:pPr lvl="0" algn="ctr">
              <a:buNone/>
            </a:pPr>
            <a:r>
              <a:rPr lang="en-US" sz="2800" b="1" dirty="0" smtClean="0"/>
              <a:t>Heart of Atlanta Motel, Inc. v. United States 379 (1964)</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Constitutional Issues Live On</a:t>
            </a:r>
            <a:br>
              <a:rPr lang="en-US" dirty="0" smtClean="0"/>
            </a:br>
            <a:r>
              <a:rPr lang="en-US" dirty="0" smtClean="0"/>
              <a:t/>
            </a:r>
            <a:br>
              <a:rPr lang="en-US" dirty="0" smtClean="0"/>
            </a:br>
            <a:r>
              <a:rPr lang="en-US" dirty="0" smtClean="0"/>
              <a:t>Multiple Employer Citation</a:t>
            </a:r>
            <a:br>
              <a:rPr lang="en-US" dirty="0" smtClean="0"/>
            </a:br>
            <a:r>
              <a:rPr lang="en-US" dirty="0" smtClean="0"/>
              <a:t/>
            </a:r>
            <a:br>
              <a:rPr lang="en-US" dirty="0" smtClean="0"/>
            </a:br>
            <a:r>
              <a:rPr lang="en-US" dirty="0" smtClean="0"/>
              <a:t>Can you think of any?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4525963"/>
          </a:xfrm>
        </p:spPr>
        <p:txBody>
          <a:bodyPr>
            <a:noAutofit/>
          </a:bodyPr>
          <a:lstStyle/>
          <a:p>
            <a:pPr>
              <a:buNone/>
            </a:pPr>
            <a:r>
              <a:rPr lang="en-US" sz="2000" b="1" dirty="0" smtClean="0"/>
              <a:t>SECTION. 5. Duties</a:t>
            </a:r>
            <a:r>
              <a:rPr lang="en-US" sz="2000" dirty="0" smtClean="0"/>
              <a:t> (a) Each employer (1) shall furnish … a place of employment which are free from recognized hazards that are causing or are likely to cause death or serious physical harm to his employees;</a:t>
            </a:r>
            <a:br>
              <a:rPr lang="en-US" sz="2000" dirty="0" smtClean="0"/>
            </a:br>
            <a:r>
              <a:rPr lang="en-US" sz="2000" dirty="0" smtClean="0"/>
              <a:t/>
            </a:r>
            <a:br>
              <a:rPr lang="en-US" sz="2000" dirty="0" smtClean="0"/>
            </a:br>
            <a:r>
              <a:rPr lang="en-US" sz="2000" dirty="0" smtClean="0"/>
              <a:t>(b) Each employee shall comply with occupational safety and health standards and all rules, regulations, and orders issued pursuant to this Act which are applicable to his own actions and conduct.</a:t>
            </a:r>
          </a:p>
          <a:p>
            <a:pPr>
              <a:buNone/>
            </a:pPr>
            <a:r>
              <a:rPr lang="en-US" sz="2000" b="1" dirty="0" smtClean="0"/>
              <a:t>SECTION. 12. The Occupational Safety and Health Review Commission</a:t>
            </a:r>
            <a:endParaRPr lang="en-US" sz="2000" dirty="0" smtClean="0"/>
          </a:p>
          <a:p>
            <a:pPr>
              <a:buNone/>
            </a:pPr>
            <a:r>
              <a:rPr lang="en-US" sz="2000" b="1" dirty="0" smtClean="0"/>
              <a:t>SECTION. 19. Federal Agency Safety Programs and Responsibilities</a:t>
            </a:r>
            <a:r>
              <a:rPr lang="en-US" sz="2000" dirty="0" smtClean="0"/>
              <a:t> (POHSA, PESH) </a:t>
            </a:r>
          </a:p>
          <a:p>
            <a:pPr>
              <a:buNone/>
            </a:pPr>
            <a:r>
              <a:rPr lang="en-US" sz="2000" b="1" dirty="0" smtClean="0"/>
              <a:t>SECTION. 20 &amp; 22 Research and Related Activities</a:t>
            </a:r>
            <a:r>
              <a:rPr lang="en-US" sz="2000" dirty="0" smtClean="0"/>
              <a:t> The Secretary of Health and Human Services, National Institute of Occupational Safety and Health</a:t>
            </a:r>
          </a:p>
          <a:p>
            <a:pPr>
              <a:buNone/>
            </a:pPr>
            <a:r>
              <a:rPr lang="en-US" sz="2000" b="1" dirty="0" smtClean="0"/>
              <a:t>SECTION. 21. Training and Employee Education</a:t>
            </a:r>
            <a:r>
              <a:rPr lang="en-US" sz="2000" dirty="0" smtClean="0"/>
              <a:t> Outreach </a:t>
            </a:r>
          </a:p>
          <a:p>
            <a:pPr>
              <a:buNone/>
            </a:pPr>
            <a:r>
              <a:rPr lang="en-US" sz="2000" b="1" dirty="0" smtClean="0"/>
              <a:t>SECTION. 24. Statistics</a:t>
            </a:r>
            <a:r>
              <a:rPr lang="en-US" sz="2000" dirty="0" smtClean="0"/>
              <a:t> (a) … the Secretary… shall develop and maintain an effective program of collection, compilation, and analysis of occupational safety and health statistics. </a:t>
            </a:r>
            <a:br>
              <a:rPr lang="en-US" sz="2000" dirty="0" smtClean="0"/>
            </a:br>
            <a:r>
              <a:rPr lang="en-US" sz="2000" dirty="0" smtClean="0"/>
              <a:t/>
            </a:r>
            <a:br>
              <a:rPr lang="en-US" sz="2000" dirty="0" smtClean="0"/>
            </a:br>
            <a:endParaRPr lang="en-US" sz="2000" dirty="0"/>
          </a:p>
        </p:txBody>
      </p:sp>
      <p:sp>
        <p:nvSpPr>
          <p:cNvPr id="4" name="Title 3"/>
          <p:cNvSpPr>
            <a:spLocks noGrp="1"/>
          </p:cNvSpPr>
          <p:nvPr>
            <p:ph type="title"/>
          </p:nvPr>
        </p:nvSpPr>
        <p:spPr>
          <a:xfrm>
            <a:off x="457200" y="76200"/>
            <a:ext cx="8229600" cy="1143000"/>
          </a:xfrm>
        </p:spPr>
        <p:txBody>
          <a:bodyPr>
            <a:normAutofit/>
          </a:bodyPr>
          <a:lstStyle/>
          <a:p>
            <a:r>
              <a:rPr lang="en-US" sz="2800" b="1" dirty="0" smtClean="0"/>
              <a:t>Occupational Safety and Health Act of 1970</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Poor Richard" pitchFamily="18" charset="0"/>
              </a:rPr>
              <a:t>What You Should Know About OSHA</a:t>
            </a:r>
            <a:endParaRPr lang="en-US" sz="3200" b="1" dirty="0">
              <a:latin typeface="Poor Richard" pitchFamily="18" charset="0"/>
            </a:endParaRPr>
          </a:p>
        </p:txBody>
      </p:sp>
      <p:sp>
        <p:nvSpPr>
          <p:cNvPr id="3" name="Content Placeholder 2"/>
          <p:cNvSpPr>
            <a:spLocks noGrp="1"/>
          </p:cNvSpPr>
          <p:nvPr>
            <p:ph idx="1"/>
          </p:nvPr>
        </p:nvSpPr>
        <p:spPr>
          <a:xfrm>
            <a:off x="533400" y="1600200"/>
            <a:ext cx="8229600" cy="4525963"/>
          </a:xfrm>
        </p:spPr>
        <p:txBody>
          <a:bodyPr>
            <a:normAutofit fontScale="62500" lnSpcReduction="20000"/>
          </a:bodyPr>
          <a:lstStyle/>
          <a:p>
            <a:pPr>
              <a:buNone/>
            </a:pPr>
            <a:r>
              <a:rPr lang="en-US" dirty="0" smtClean="0"/>
              <a:t>Laws and Codes “Standards” Federal Registers, Federal Regulations.</a:t>
            </a:r>
          </a:p>
          <a:p>
            <a:pPr>
              <a:buNone/>
            </a:pPr>
            <a:r>
              <a:rPr lang="en-US" dirty="0" smtClean="0"/>
              <a:t>Incorporated Reference: Consensus Standards, and Recommendations Professional Organizations: i.e.  ANSI, NFPA WHO, World Health Organization, ACGIH American Conference of Governmental Industrial Hygienists. </a:t>
            </a:r>
          </a:p>
          <a:p>
            <a:pPr>
              <a:buNone/>
            </a:pPr>
            <a:r>
              <a:rPr lang="en-US" dirty="0" smtClean="0"/>
              <a:t>Directives (Instructions to OSHA staff on how to enforce codes)</a:t>
            </a:r>
          </a:p>
          <a:p>
            <a:pPr>
              <a:buNone/>
            </a:pPr>
            <a:r>
              <a:rPr lang="en-US" dirty="0" smtClean="0"/>
              <a:t>OSHA Enforcement Standard Interpretations</a:t>
            </a:r>
          </a:p>
          <a:p>
            <a:pPr>
              <a:buNone/>
            </a:pPr>
            <a:r>
              <a:rPr lang="en-US" dirty="0" smtClean="0"/>
              <a:t>	Letters of interpretations</a:t>
            </a:r>
          </a:p>
          <a:p>
            <a:pPr>
              <a:buNone/>
            </a:pPr>
            <a:r>
              <a:rPr lang="en-US" dirty="0" smtClean="0"/>
              <a:t>Publications are documents published by OSHA that have not gone through the OSHA rulemaking process, such as </a:t>
            </a:r>
            <a:r>
              <a:rPr lang="en-US" i="1" dirty="0" smtClean="0"/>
              <a:t>Ergonomics Program Management Guidelines for Meatpacking Plants</a:t>
            </a:r>
            <a:r>
              <a:rPr lang="en-US" dirty="0" smtClean="0"/>
              <a:t> and </a:t>
            </a:r>
            <a:r>
              <a:rPr lang="en-US" i="1" dirty="0" smtClean="0"/>
              <a:t>Guidelines for Preventing Workplace Violence for Health Care and Social Workers</a:t>
            </a:r>
            <a:r>
              <a:rPr lang="en-US" dirty="0" smtClean="0"/>
              <a:t>. Not enforceable as OSHA standards but in some cases may be used in conjunction with the General Duty Clause to cite an employer for an unsafe work practice</a:t>
            </a:r>
          </a:p>
          <a:p>
            <a:pPr>
              <a:buNone/>
            </a:pPr>
            <a:r>
              <a:rPr lang="en-US" dirty="0" smtClean="0"/>
              <a:t>OSHA Review Commission Decisions  </a:t>
            </a:r>
          </a:p>
          <a:p>
            <a:pPr>
              <a:buNone/>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9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92429" y="435229"/>
            <a:ext cx="7249034" cy="5596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nfpa.org/riskwatch/images/NFPA_Saf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333279">
            <a:off x="352815" y="1169609"/>
            <a:ext cx="4267200" cy="2331119"/>
          </a:xfrm>
          <a:prstGeom prst="rect">
            <a:avLst/>
          </a:prstGeom>
          <a:noFill/>
          <a:ln>
            <a:solidFill>
              <a:schemeClr val="tx1"/>
            </a:solidFill>
          </a:ln>
        </p:spPr>
      </p:pic>
      <p:pic>
        <p:nvPicPr>
          <p:cNvPr id="130052" name="Picture 4" descr="http://www.americanladderinstitute.org/Portals/0/ansi%20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21696">
            <a:off x="3833781" y="1364833"/>
            <a:ext cx="5000625" cy="2305050"/>
          </a:xfrm>
          <a:prstGeom prst="rect">
            <a:avLst/>
          </a:prstGeom>
          <a:noFill/>
          <a:ln>
            <a:solidFill>
              <a:schemeClr val="tx1"/>
            </a:solidFill>
          </a:ln>
        </p:spPr>
      </p:pic>
      <p:pic>
        <p:nvPicPr>
          <p:cNvPr id="130054" name="Picture 6" descr="http://www.malariaworld.org/sites/default/files/WH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81740">
            <a:off x="2223678" y="2013817"/>
            <a:ext cx="2535462" cy="2583001"/>
          </a:xfrm>
          <a:prstGeom prst="rect">
            <a:avLst/>
          </a:prstGeom>
          <a:noFill/>
          <a:ln>
            <a:solidFill>
              <a:schemeClr val="tx1"/>
            </a:solidFill>
          </a:ln>
        </p:spPr>
      </p:pic>
      <p:pic>
        <p:nvPicPr>
          <p:cNvPr id="130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24069">
            <a:off x="4540425" y="3606828"/>
            <a:ext cx="4118051" cy="1727409"/>
          </a:xfrm>
          <a:prstGeom prst="rect">
            <a:avLst/>
          </a:prstGeom>
          <a:noFill/>
          <a:ln w="9525">
            <a:solidFill>
              <a:schemeClr val="tx1"/>
            </a:solidFill>
            <a:miter lim="800000"/>
            <a:headEnd/>
            <a:tailEnd/>
          </a:ln>
          <a:effectLst/>
        </p:spPr>
      </p:pic>
      <p:pic>
        <p:nvPicPr>
          <p:cNvPr id="130063" name="Picture 15" descr="http://newspaper.li/static/022a14d4107b3a7e1f169617fbda4c3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808663">
            <a:off x="658267" y="3399495"/>
            <a:ext cx="3075929" cy="2843026"/>
          </a:xfrm>
          <a:prstGeom prst="rect">
            <a:avLst/>
          </a:prstGeom>
          <a:noFill/>
          <a:ln>
            <a:solidFill>
              <a:schemeClr val="tx1"/>
            </a:solidFill>
          </a:ln>
        </p:spPr>
      </p:pic>
      <p:pic>
        <p:nvPicPr>
          <p:cNvPr id="130065" name="Picture 17" descr="http://www.okladot.state.ok.us/traffic/mutcd2003/htmVersion/images/2003r1cov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73074">
            <a:off x="3930966" y="3593606"/>
            <a:ext cx="2309483" cy="2990781"/>
          </a:xfrm>
          <a:prstGeom prst="rect">
            <a:avLst/>
          </a:prstGeom>
          <a:noFill/>
          <a:ln>
            <a:solidFill>
              <a:schemeClr val="tx1"/>
            </a:solidFill>
          </a:ln>
        </p:spPr>
      </p:pic>
      <p:pic>
        <p:nvPicPr>
          <p:cNvPr id="130067" name="Picture 19" descr="ASME @ U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613082">
            <a:off x="6331919" y="2134592"/>
            <a:ext cx="2733675" cy="1676400"/>
          </a:xfrm>
          <a:prstGeom prst="rect">
            <a:avLst/>
          </a:prstGeom>
          <a:noFill/>
          <a:ln>
            <a:solidFill>
              <a:schemeClr val="tx1"/>
            </a:solidFill>
          </a:ln>
        </p:spPr>
      </p:pic>
      <p:grpSp>
        <p:nvGrpSpPr>
          <p:cNvPr id="17" name="Group 16"/>
          <p:cNvGrpSpPr/>
          <p:nvPr/>
        </p:nvGrpSpPr>
        <p:grpSpPr>
          <a:xfrm rot="21164713">
            <a:off x="283036" y="4972144"/>
            <a:ext cx="4027517" cy="1638112"/>
            <a:chOff x="1981200" y="2819400"/>
            <a:chExt cx="5029200" cy="1981200"/>
          </a:xfrm>
        </p:grpSpPr>
        <p:sp>
          <p:nvSpPr>
            <p:cNvPr id="16" name="Rectangle 15"/>
            <p:cNvSpPr/>
            <p:nvPr/>
          </p:nvSpPr>
          <p:spPr>
            <a:xfrm>
              <a:off x="1981200" y="2819400"/>
              <a:ext cx="50292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068" name="Picture 20"/>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57400" y="2968749"/>
              <a:ext cx="4800600" cy="1679451"/>
            </a:xfrm>
            <a:prstGeom prst="rect">
              <a:avLst/>
            </a:prstGeom>
            <a:noFill/>
            <a:ln w="9525">
              <a:noFill/>
              <a:miter lim="800000"/>
              <a:headEnd/>
              <a:tailEnd/>
            </a:ln>
            <a:effectLst/>
          </p:spPr>
        </p:pic>
      </p:grpSp>
      <p:pic>
        <p:nvPicPr>
          <p:cNvPr id="130070" name="Picture 22" descr="US-DeptOfTransportation-Seal.sv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88095">
            <a:off x="6956482" y="663517"/>
            <a:ext cx="1905000" cy="1905000"/>
          </a:xfrm>
          <a:prstGeom prst="rect">
            <a:avLst/>
          </a:prstGeom>
          <a:solidFill>
            <a:schemeClr val="bg1"/>
          </a:solidFill>
          <a:ln>
            <a:solidFill>
              <a:schemeClr val="tx1"/>
            </a:solidFill>
          </a:ln>
        </p:spPr>
      </p:pic>
      <p:pic>
        <p:nvPicPr>
          <p:cNvPr id="130072" name="Picture 24" descr="SA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86811">
            <a:off x="319963" y="338574"/>
            <a:ext cx="2161667" cy="1409784"/>
          </a:xfrm>
          <a:prstGeom prst="rect">
            <a:avLst/>
          </a:prstGeom>
          <a:noFill/>
        </p:spPr>
      </p:pic>
      <p:pic>
        <p:nvPicPr>
          <p:cNvPr id="130076" name="Picture 28" descr="http://scarc.library.oregonstate.edu/coll/asae/images/asabe-logo-600w.jp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rot="1693305">
            <a:off x="3642362" y="102204"/>
            <a:ext cx="1801351" cy="1600200"/>
          </a:xfrm>
          <a:prstGeom prst="rect">
            <a:avLst/>
          </a:prstGeom>
          <a:noFill/>
          <a:ln>
            <a:solidFill>
              <a:schemeClr val="tx1"/>
            </a:solidFill>
          </a:ln>
        </p:spPr>
      </p:pic>
      <p:pic>
        <p:nvPicPr>
          <p:cNvPr id="130078" name="Picture 30" descr="http://www.myenergysolution.com/energy-savings-blog/wp-content/uploads/2010/10/US-GeneralServicesAdministration.pn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rot="2397916">
            <a:off x="5096591" y="4639392"/>
            <a:ext cx="2193925" cy="2193925"/>
          </a:xfrm>
          <a:prstGeom prst="rect">
            <a:avLst/>
          </a:prstGeom>
          <a:solidFill>
            <a:schemeClr val="bg1"/>
          </a:solidFill>
          <a:ln>
            <a:solidFill>
              <a:schemeClr val="tx1"/>
            </a:solidFill>
          </a:ln>
        </p:spPr>
      </p:pic>
      <p:pic>
        <p:nvPicPr>
          <p:cNvPr id="130074" name="Picture 26" descr="AASHT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460241">
            <a:off x="6939035" y="4357970"/>
            <a:ext cx="2143125" cy="2143125"/>
          </a:xfrm>
          <a:prstGeom prst="rect">
            <a:avLst/>
          </a:prstGeom>
          <a:noFill/>
        </p:spPr>
      </p:pic>
      <p:pic>
        <p:nvPicPr>
          <p:cNvPr id="130080" name="Picture 32" descr="http://www.peterbrownconst.com/uploads/logos/US%20Army%20Logo.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rot="1865771">
            <a:off x="1851512" y="419332"/>
            <a:ext cx="2249764" cy="2249764"/>
          </a:xfrm>
          <a:prstGeom prst="rect">
            <a:avLst/>
          </a:prstGeom>
          <a:solidFill>
            <a:schemeClr val="bg1"/>
          </a:solidFill>
          <a:ln>
            <a:solidFill>
              <a:schemeClr val="tx1"/>
            </a:solidFill>
          </a:ln>
        </p:spPr>
      </p:pic>
      <p:pic>
        <p:nvPicPr>
          <p:cNvPr id="130082" name="Picture 34" descr="http://ramjack.com/blog/wp-content/uploads/2012/04/ISO-9001-200821.jp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rot="20508208">
            <a:off x="5241605" y="41692"/>
            <a:ext cx="2000250" cy="1680683"/>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00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00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00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00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00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00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0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Are there common threads that run through history and safety and health?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858000"/>
          </a:xfrm>
        </p:spPr>
        <p:txBody>
          <a:bodyPr>
            <a:noAutofit/>
          </a:bodyPr>
          <a:lstStyle/>
          <a:p>
            <a:pPr algn="ctr">
              <a:buNone/>
            </a:pPr>
            <a:r>
              <a:rPr lang="en-US" sz="2800" b="1" dirty="0" smtClean="0">
                <a:latin typeface="Poor Richard" pitchFamily="18" charset="0"/>
              </a:rPr>
              <a:t>The Philadelphia Constitution Convention of 1787</a:t>
            </a:r>
          </a:p>
          <a:p>
            <a:pPr algn="ctr">
              <a:buNone/>
            </a:pPr>
            <a:endParaRPr lang="en-US" sz="2800" b="1" dirty="0" smtClean="0">
              <a:latin typeface="Poor Richard" pitchFamily="18" charset="0"/>
            </a:endParaRPr>
          </a:p>
          <a:p>
            <a:pPr>
              <a:buNone/>
            </a:pPr>
            <a:r>
              <a:rPr lang="en-US" sz="1800" b="1" dirty="0" smtClean="0"/>
              <a:t>Purpose to revise Articles of Confederation.</a:t>
            </a:r>
          </a:p>
          <a:p>
            <a:pPr>
              <a:buNone/>
            </a:pPr>
            <a:r>
              <a:rPr lang="en-US" sz="1800" b="1" dirty="0" smtClean="0"/>
              <a:t>Met from May 14, 1787 – September 17, 1787  from 10 a.m. until 3 p.m. (100 days).</a:t>
            </a:r>
          </a:p>
          <a:p>
            <a:pPr>
              <a:buNone/>
            </a:pPr>
            <a:r>
              <a:rPr lang="en-US" sz="1800" b="1" dirty="0" smtClean="0"/>
              <a:t>Conducted in secrecy</a:t>
            </a:r>
          </a:p>
          <a:p>
            <a:pPr>
              <a:buNone/>
            </a:pPr>
            <a:r>
              <a:rPr lang="en-US" sz="1800" b="1" dirty="0" smtClean="0"/>
              <a:t>Fifty-five (55) delegates (deputies) attended</a:t>
            </a:r>
          </a:p>
          <a:p>
            <a:pPr lvl="1"/>
            <a:r>
              <a:rPr lang="en-US" sz="1800" b="1" dirty="0" smtClean="0"/>
              <a:t> 39 signed </a:t>
            </a:r>
          </a:p>
          <a:p>
            <a:pPr lvl="1"/>
            <a:r>
              <a:rPr lang="en-US" sz="1800" b="1" dirty="0" smtClean="0"/>
              <a:t>34 were lawyers, </a:t>
            </a:r>
          </a:p>
          <a:p>
            <a:pPr lvl="1"/>
            <a:r>
              <a:rPr lang="en-US" sz="1800" b="1" dirty="0" smtClean="0"/>
              <a:t>Quarter of them large land owners</a:t>
            </a:r>
          </a:p>
          <a:p>
            <a:pPr lvl="1"/>
            <a:r>
              <a:rPr lang="en-US" sz="1800" b="1" dirty="0" smtClean="0"/>
              <a:t>half were Revolutionary War veterans. </a:t>
            </a:r>
          </a:p>
          <a:p>
            <a:pPr lvl="1"/>
            <a:r>
              <a:rPr lang="en-US" sz="1800" b="1" dirty="0" smtClean="0"/>
              <a:t>8 had signed the Declaration of Independence</a:t>
            </a:r>
          </a:p>
          <a:p>
            <a:pPr lvl="1"/>
            <a:r>
              <a:rPr lang="en-US" sz="1800" b="1" dirty="0" smtClean="0"/>
              <a:t>They included planters, educators, ministers, physicians, financiers, judges and merchants. </a:t>
            </a:r>
          </a:p>
          <a:p>
            <a:pPr lvl="1"/>
            <a:r>
              <a:rPr lang="en-US" sz="1800" b="1" dirty="0" smtClean="0"/>
              <a:t>39 were former Congressmen and 8 were present or past governors. </a:t>
            </a:r>
          </a:p>
          <a:p>
            <a:pPr lvl="1"/>
            <a:r>
              <a:rPr lang="en-US" sz="1800" b="1" dirty="0" smtClean="0"/>
              <a:t>George Washington and James Madison were the only Presidents to sign the Constitution. </a:t>
            </a:r>
          </a:p>
          <a:p>
            <a:pPr lvl="1"/>
            <a:r>
              <a:rPr lang="en-US" sz="1800" b="1" dirty="0" smtClean="0"/>
              <a:t>Thomas Jefferson and John Adams were not present.</a:t>
            </a:r>
          </a:p>
          <a:p>
            <a:pPr>
              <a:buNone/>
            </a:pPr>
            <a:r>
              <a:rPr lang="en-US" sz="1800" b="1" dirty="0" smtClean="0"/>
              <a:t>Constitution was ratified by nine states (New Hampshire the last on, June 21, 1788)</a:t>
            </a:r>
          </a:p>
          <a:p>
            <a:pPr>
              <a:buNone/>
            </a:pPr>
            <a:r>
              <a:rPr lang="en-US" sz="1800" b="1" dirty="0" smtClean="0"/>
              <a:t> </a:t>
            </a:r>
          </a:p>
          <a:p>
            <a:pPr>
              <a:buNone/>
            </a:pPr>
            <a:endParaRPr lang="en-US" sz="1800" b="1" dirty="0"/>
          </a:p>
        </p:txBody>
      </p:sp>
      <p:pic>
        <p:nvPicPr>
          <p:cNvPr id="1699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5400" y="2057400"/>
            <a:ext cx="3657600" cy="1458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3962400" cy="5638800"/>
          </a:xfrm>
        </p:spPr>
        <p:txBody>
          <a:bodyPr>
            <a:normAutofit fontScale="92500"/>
          </a:bodyPr>
          <a:lstStyle/>
          <a:p>
            <a:pPr>
              <a:buNone/>
            </a:pPr>
            <a:r>
              <a:rPr lang="en-US" dirty="0" smtClean="0"/>
              <a:t>A proclamation by President George Washington and a congressional resolution established the first national Thanksgiving Day on November 26, 1789. The reason for the holiday was to give “thanks” for the new Constitution. </a:t>
            </a:r>
          </a:p>
          <a:p>
            <a:pPr>
              <a:buNone/>
            </a:pPr>
            <a:endParaRPr lang="en-US" dirty="0"/>
          </a:p>
        </p:txBody>
      </p:sp>
      <p:pic>
        <p:nvPicPr>
          <p:cNvPr id="173058" name="Picture 2" descr="http://sc94.ameslab.gov/TOUR/gwashingt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727166"/>
            <a:ext cx="3829050" cy="581651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a:latin typeface="Poor Richard" pitchFamily="18" charset="0"/>
              </a:rPr>
              <a:t>A Proclamation by the </a:t>
            </a:r>
            <a:br>
              <a:rPr lang="en-US" b="1" dirty="0">
                <a:latin typeface="Poor Richard" pitchFamily="18" charset="0"/>
              </a:rPr>
            </a:br>
            <a:r>
              <a:rPr lang="en-US" b="1" dirty="0">
                <a:latin typeface="Poor Richard" pitchFamily="18" charset="0"/>
              </a:rPr>
              <a:t>President of the United States of America</a:t>
            </a:r>
            <a:br>
              <a:rPr lang="en-US" b="1" dirty="0">
                <a:latin typeface="Poor Richard" pitchFamily="18" charset="0"/>
              </a:rPr>
            </a:br>
            <a:r>
              <a:rPr lang="en-US" b="1" dirty="0">
                <a:latin typeface="Poor Richard" pitchFamily="18" charset="0"/>
              </a:rPr>
              <a:t/>
            </a:r>
            <a:br>
              <a:rPr lang="en-US" b="1" dirty="0">
                <a:latin typeface="Poor Richard" pitchFamily="18" charset="0"/>
              </a:rPr>
            </a:b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b="1" dirty="0" smtClean="0">
              <a:latin typeface="Poor Richard" pitchFamily="18" charset="0"/>
            </a:endParaRPr>
          </a:p>
          <a:p>
            <a:pPr>
              <a:buNone/>
            </a:pPr>
            <a:r>
              <a:rPr lang="en-US" b="1" dirty="0" smtClean="0">
                <a:latin typeface="Poor Richard" pitchFamily="18" charset="0"/>
              </a:rPr>
              <a:t>Whereas </a:t>
            </a:r>
            <a:r>
              <a:rPr lang="en-US" b="1" dirty="0">
                <a:latin typeface="Poor Richard" pitchFamily="18" charset="0"/>
              </a:rPr>
              <a:t>it is the duty of all Nations to acknowledge the providence </a:t>
            </a:r>
            <a:r>
              <a:rPr lang="en-US" b="1" dirty="0" smtClean="0">
                <a:latin typeface="Poor Richard" pitchFamily="18" charset="0"/>
              </a:rPr>
              <a:t>of Almighty </a:t>
            </a:r>
            <a:r>
              <a:rPr lang="en-US" b="1" dirty="0">
                <a:latin typeface="Poor Richard" pitchFamily="18" charset="0"/>
              </a:rPr>
              <a:t>God, to obey his will, to be grateful for his benefits, and humbly to implore his protection and favor-- and whereas both Houses of Congress have by their joint Committee requested me to recommend to the People of the United States, a day of public thanksgiving and prayer to be observed by acknowledging with grateful hearts the many signal favors of Almighty God, especially by affording them an opportunity peaceably to establish a form of government for their safety and happiness….</a:t>
            </a:r>
          </a:p>
          <a:p>
            <a:pPr>
              <a:buNone/>
            </a:pPr>
            <a:endParaRPr lang="en-US" b="1" dirty="0">
              <a:latin typeface="Poor Richard" pitchFamily="18" charset="0"/>
            </a:endParaRPr>
          </a:p>
          <a:p>
            <a:pPr>
              <a:buNone/>
            </a:pPr>
            <a:r>
              <a:rPr lang="en-US" b="1" dirty="0">
                <a:latin typeface="Poor Richard" pitchFamily="18" charset="0"/>
              </a:rPr>
              <a:t>Given under my hand at the City of New York the third day of October in the year of our Lord 1789</a:t>
            </a:r>
          </a:p>
          <a:p>
            <a:pPr>
              <a:buNone/>
            </a:pPr>
            <a:endParaRPr lang="en-US" b="1" dirty="0" smtClean="0">
              <a:latin typeface="Poor Richard" pitchFamily="18" charset="0"/>
            </a:endParaRPr>
          </a:p>
          <a:p>
            <a:pPr>
              <a:buNone/>
            </a:pPr>
            <a:r>
              <a:rPr lang="en-US" b="1" dirty="0" smtClean="0">
                <a:latin typeface="Poor Richard" pitchFamily="18" charset="0"/>
              </a:rPr>
              <a:t>Go</a:t>
            </a:r>
            <a:r>
              <a:rPr lang="en-US" b="1" dirty="0">
                <a:latin typeface="Poor Richard" pitchFamily="18" charset="0"/>
              </a:rPr>
              <a:t>: Washington</a:t>
            </a:r>
          </a:p>
          <a:p>
            <a:endParaRPr lang="en-US" dirty="0"/>
          </a:p>
        </p:txBody>
      </p:sp>
    </p:spTree>
    <p:extLst>
      <p:ext uri="{BB962C8B-B14F-4D97-AF65-F5344CB8AC3E}">
        <p14:creationId xmlns:p14="http://schemas.microsoft.com/office/powerpoint/2010/main" val="2560157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0"/>
          <p:cNvGrpSpPr>
            <a:grpSpLocks/>
          </p:cNvGrpSpPr>
          <p:nvPr/>
        </p:nvGrpSpPr>
        <p:grpSpPr bwMode="auto">
          <a:xfrm>
            <a:off x="1433512" y="1144053"/>
            <a:ext cx="2605088" cy="5028147"/>
            <a:chOff x="2023" y="864"/>
            <a:chExt cx="873" cy="1685"/>
          </a:xfrm>
        </p:grpSpPr>
        <p:pic>
          <p:nvPicPr>
            <p:cNvPr id="14" name="Picture 11" descr="jeffers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 y="864"/>
              <a:ext cx="792" cy="1056"/>
            </a:xfrm>
            <a:prstGeom prst="rect">
              <a:avLst/>
            </a:prstGeom>
            <a:noFill/>
          </p:spPr>
        </p:pic>
        <p:sp>
          <p:nvSpPr>
            <p:cNvPr id="15" name="Text Box 12"/>
            <p:cNvSpPr txBox="1">
              <a:spLocks noChangeArrowheads="1"/>
            </p:cNvSpPr>
            <p:nvPr/>
          </p:nvSpPr>
          <p:spPr bwMode="auto">
            <a:xfrm>
              <a:off x="2023" y="1948"/>
              <a:ext cx="873" cy="601"/>
            </a:xfrm>
            <a:prstGeom prst="rect">
              <a:avLst/>
            </a:prstGeom>
            <a:noFill/>
            <a:ln w="9525">
              <a:noFill/>
              <a:miter lim="800000"/>
              <a:headEnd/>
              <a:tailEnd/>
            </a:ln>
            <a:effectLst/>
          </p:spPr>
          <p:txBody>
            <a:bodyPr wrap="none">
              <a:spAutoFit/>
            </a:bodyPr>
            <a:lstStyle/>
            <a:p>
              <a:pPr algn="ctr"/>
              <a:r>
                <a:rPr lang="en-US" sz="2800" dirty="0">
                  <a:latin typeface="Poor Richard" pitchFamily="18" charset="0"/>
                </a:rPr>
                <a:t>Thomas </a:t>
              </a:r>
            </a:p>
            <a:p>
              <a:pPr algn="ctr"/>
              <a:r>
                <a:rPr lang="en-US" sz="2800" dirty="0">
                  <a:latin typeface="Poor Richard" pitchFamily="18" charset="0"/>
                </a:rPr>
                <a:t>Jefferson</a:t>
              </a:r>
            </a:p>
          </p:txBody>
        </p:sp>
      </p:grpSp>
      <p:grpSp>
        <p:nvGrpSpPr>
          <p:cNvPr id="22" name="Group 19"/>
          <p:cNvGrpSpPr>
            <a:grpSpLocks/>
          </p:cNvGrpSpPr>
          <p:nvPr/>
        </p:nvGrpSpPr>
        <p:grpSpPr bwMode="auto">
          <a:xfrm>
            <a:off x="4953000" y="1122755"/>
            <a:ext cx="2362200" cy="5021196"/>
            <a:chOff x="2914" y="864"/>
            <a:chExt cx="748" cy="1685"/>
          </a:xfrm>
        </p:grpSpPr>
        <p:pic>
          <p:nvPicPr>
            <p:cNvPr id="23" name="Picture 20" descr="john_adam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3" y="864"/>
              <a:ext cx="739" cy="1056"/>
            </a:xfrm>
            <a:prstGeom prst="rect">
              <a:avLst/>
            </a:prstGeom>
            <a:noFill/>
          </p:spPr>
        </p:pic>
        <p:sp>
          <p:nvSpPr>
            <p:cNvPr id="24" name="Text Box 21"/>
            <p:cNvSpPr txBox="1">
              <a:spLocks noChangeArrowheads="1"/>
            </p:cNvSpPr>
            <p:nvPr/>
          </p:nvSpPr>
          <p:spPr bwMode="auto">
            <a:xfrm>
              <a:off x="2914" y="1948"/>
              <a:ext cx="722" cy="601"/>
            </a:xfrm>
            <a:prstGeom prst="rect">
              <a:avLst/>
            </a:prstGeom>
            <a:noFill/>
            <a:ln w="9525">
              <a:noFill/>
              <a:miter lim="800000"/>
              <a:headEnd/>
              <a:tailEnd/>
            </a:ln>
            <a:effectLst/>
          </p:spPr>
          <p:txBody>
            <a:bodyPr wrap="none">
              <a:spAutoFit/>
            </a:bodyPr>
            <a:lstStyle/>
            <a:p>
              <a:pPr algn="ctr"/>
              <a:r>
                <a:rPr lang="en-US" sz="2800">
                  <a:latin typeface="Poor Richard" pitchFamily="18" charset="0"/>
                </a:rPr>
                <a:t>John</a:t>
              </a:r>
            </a:p>
            <a:p>
              <a:pPr algn="ctr"/>
              <a:r>
                <a:rPr lang="en-US" sz="2800">
                  <a:latin typeface="Poor Richard" pitchFamily="18" charset="0"/>
                </a:rPr>
                <a:t>Adams</a:t>
              </a:r>
            </a:p>
          </p:txBody>
        </p:sp>
      </p:grpSp>
      <p:sp>
        <p:nvSpPr>
          <p:cNvPr id="8" name="Title 1"/>
          <p:cNvSpPr>
            <a:spLocks noGrp="1"/>
          </p:cNvSpPr>
          <p:nvPr>
            <p:ph type="title"/>
          </p:nvPr>
        </p:nvSpPr>
        <p:spPr>
          <a:xfrm>
            <a:off x="457200" y="350838"/>
            <a:ext cx="8229600" cy="868362"/>
          </a:xfrm>
        </p:spPr>
        <p:txBody>
          <a:bodyPr>
            <a:normAutofit fontScale="90000"/>
          </a:bodyPr>
          <a:lstStyle/>
          <a:p>
            <a:r>
              <a:rPr lang="en-US" b="1" dirty="0" smtClean="0">
                <a:latin typeface="Poor Richard" pitchFamily="18" charset="0"/>
              </a:rPr>
              <a:t>Did   Not   Attend</a:t>
            </a:r>
            <a:r>
              <a:rPr lang="en-US" b="1" dirty="0" smtClean="0"/>
              <a:t/>
            </a:r>
            <a:br>
              <a:rPr lang="en-US" b="1" dirty="0" smtClean="0"/>
            </a:b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rmAutofit fontScale="90000"/>
          </a:bodyPr>
          <a:lstStyle/>
          <a:p>
            <a:r>
              <a:rPr lang="en-US" b="1" dirty="0" smtClean="0">
                <a:latin typeface="Poor Richard" pitchFamily="18" charset="0"/>
              </a:rPr>
              <a:t>Oldest and Youngest Deputies</a:t>
            </a:r>
            <a:r>
              <a:rPr lang="en-US" b="1" dirty="0" smtClean="0"/>
              <a:t/>
            </a:r>
            <a:br>
              <a:rPr lang="en-US" b="1" dirty="0" smtClean="0"/>
            </a:br>
            <a:endParaRPr lang="en-US" b="1" dirty="0"/>
          </a:p>
        </p:txBody>
      </p:sp>
      <p:grpSp>
        <p:nvGrpSpPr>
          <p:cNvPr id="5" name="Group 7"/>
          <p:cNvGrpSpPr>
            <a:grpSpLocks/>
          </p:cNvGrpSpPr>
          <p:nvPr/>
        </p:nvGrpSpPr>
        <p:grpSpPr bwMode="auto">
          <a:xfrm>
            <a:off x="609600" y="1548512"/>
            <a:ext cx="3200507" cy="5004688"/>
            <a:chOff x="-84" y="561"/>
            <a:chExt cx="1130" cy="1767"/>
          </a:xfrm>
        </p:grpSpPr>
        <p:pic>
          <p:nvPicPr>
            <p:cNvPr id="6" name="Picture 8" descr="frankli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 y="561"/>
              <a:ext cx="1103" cy="1359"/>
            </a:xfrm>
            <a:prstGeom prst="rect">
              <a:avLst/>
            </a:prstGeom>
            <a:noFill/>
          </p:spPr>
        </p:pic>
        <p:sp>
          <p:nvSpPr>
            <p:cNvPr id="7" name="Text Box 9"/>
            <p:cNvSpPr txBox="1">
              <a:spLocks noChangeArrowheads="1"/>
            </p:cNvSpPr>
            <p:nvPr/>
          </p:nvSpPr>
          <p:spPr bwMode="auto">
            <a:xfrm>
              <a:off x="-84" y="1948"/>
              <a:ext cx="1100" cy="380"/>
            </a:xfrm>
            <a:prstGeom prst="rect">
              <a:avLst/>
            </a:prstGeom>
            <a:noFill/>
            <a:ln w="9525">
              <a:noFill/>
              <a:miter lim="800000"/>
              <a:headEnd/>
              <a:tailEnd/>
            </a:ln>
            <a:effectLst/>
          </p:spPr>
          <p:txBody>
            <a:bodyPr wrap="none">
              <a:spAutoFit/>
            </a:bodyPr>
            <a:lstStyle/>
            <a:p>
              <a:pPr algn="ctr"/>
              <a:r>
                <a:rPr lang="en-US" sz="3200" b="1" dirty="0" smtClean="0">
                  <a:latin typeface="Poor Richard" pitchFamily="18" charset="0"/>
                </a:rPr>
                <a:t>Benjamin  Franklin</a:t>
              </a:r>
            </a:p>
            <a:p>
              <a:pPr algn="ctr"/>
              <a:r>
                <a:rPr lang="en-US" sz="3200" b="1" dirty="0" smtClean="0">
                  <a:latin typeface="Poor Richard" pitchFamily="18" charset="0"/>
                </a:rPr>
                <a:t>Age 81</a:t>
              </a:r>
              <a:endParaRPr lang="en-US" sz="3200" b="1" dirty="0">
                <a:latin typeface="Poor Richard" pitchFamily="18" charset="0"/>
              </a:endParaRPr>
            </a:p>
          </p:txBody>
        </p:sp>
      </p:grpSp>
      <p:pic>
        <p:nvPicPr>
          <p:cNvPr id="1577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552365"/>
            <a:ext cx="3276600" cy="3869205"/>
          </a:xfrm>
          <a:prstGeom prst="rect">
            <a:avLst/>
          </a:prstGeom>
          <a:noFill/>
          <a:ln w="9525">
            <a:noFill/>
            <a:miter lim="800000"/>
            <a:headEnd/>
            <a:tailEnd/>
          </a:ln>
          <a:effectLst/>
        </p:spPr>
      </p:pic>
      <p:sp>
        <p:nvSpPr>
          <p:cNvPr id="10" name="Text Box 9"/>
          <p:cNvSpPr txBox="1">
            <a:spLocks noChangeArrowheads="1"/>
          </p:cNvSpPr>
          <p:nvPr/>
        </p:nvSpPr>
        <p:spPr bwMode="auto">
          <a:xfrm>
            <a:off x="5254108" y="5486400"/>
            <a:ext cx="2836033" cy="1077218"/>
          </a:xfrm>
          <a:prstGeom prst="rect">
            <a:avLst/>
          </a:prstGeom>
          <a:noFill/>
          <a:ln w="9525">
            <a:noFill/>
            <a:miter lim="800000"/>
            <a:headEnd/>
            <a:tailEnd/>
          </a:ln>
          <a:effectLst/>
        </p:spPr>
        <p:txBody>
          <a:bodyPr wrap="none">
            <a:spAutoFit/>
          </a:bodyPr>
          <a:lstStyle/>
          <a:p>
            <a:pPr algn="ctr"/>
            <a:r>
              <a:rPr lang="en-US" sz="3200" b="1" dirty="0" smtClean="0">
                <a:latin typeface="Poor Richard" pitchFamily="18" charset="0"/>
              </a:rPr>
              <a:t>Jonathan Dayton</a:t>
            </a:r>
          </a:p>
          <a:p>
            <a:pPr algn="ctr"/>
            <a:r>
              <a:rPr lang="en-US" sz="3200" b="1" dirty="0" smtClean="0">
                <a:latin typeface="Poor Richard" pitchFamily="18" charset="0"/>
              </a:rPr>
              <a:t>Age 26</a:t>
            </a:r>
            <a:endParaRPr lang="en-US" sz="3200" b="1" dirty="0">
              <a:latin typeface="Poor Richar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noAutofit/>
          </a:bodyPr>
          <a:lstStyle/>
          <a:p>
            <a:r>
              <a:rPr lang="en-US" sz="3200" b="1" dirty="0" smtClean="0">
                <a:latin typeface="Poor Richard" pitchFamily="18" charset="0"/>
              </a:rPr>
              <a:t>The “Father” &amp; The “Writer” of the Constitution</a:t>
            </a:r>
            <a:endParaRPr lang="en-US" sz="3200" b="1" dirty="0">
              <a:latin typeface="Poor Richard" pitchFamily="18" charset="0"/>
            </a:endParaRPr>
          </a:p>
        </p:txBody>
      </p:sp>
      <p:grpSp>
        <p:nvGrpSpPr>
          <p:cNvPr id="4" name="Group 13"/>
          <p:cNvGrpSpPr>
            <a:grpSpLocks/>
          </p:cNvGrpSpPr>
          <p:nvPr/>
        </p:nvGrpSpPr>
        <p:grpSpPr bwMode="auto">
          <a:xfrm>
            <a:off x="990595" y="1220836"/>
            <a:ext cx="3124199" cy="4822912"/>
            <a:chOff x="3876" y="864"/>
            <a:chExt cx="789" cy="1218"/>
          </a:xfrm>
        </p:grpSpPr>
        <p:pic>
          <p:nvPicPr>
            <p:cNvPr id="5" name="Picture 14" descr="madis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 y="864"/>
              <a:ext cx="789" cy="1056"/>
            </a:xfrm>
            <a:prstGeom prst="rect">
              <a:avLst/>
            </a:prstGeom>
            <a:noFill/>
          </p:spPr>
        </p:pic>
        <p:sp>
          <p:nvSpPr>
            <p:cNvPr id="6" name="Text Box 15"/>
            <p:cNvSpPr txBox="1">
              <a:spLocks noChangeArrowheads="1"/>
            </p:cNvSpPr>
            <p:nvPr/>
          </p:nvSpPr>
          <p:spPr bwMode="auto">
            <a:xfrm>
              <a:off x="3961" y="1941"/>
              <a:ext cx="627" cy="141"/>
            </a:xfrm>
            <a:prstGeom prst="rect">
              <a:avLst/>
            </a:prstGeom>
            <a:noFill/>
            <a:ln w="9525">
              <a:noFill/>
              <a:miter lim="800000"/>
              <a:headEnd/>
              <a:tailEnd/>
            </a:ln>
            <a:effectLst/>
          </p:spPr>
          <p:txBody>
            <a:bodyPr wrap="none">
              <a:spAutoFit/>
            </a:bodyPr>
            <a:lstStyle/>
            <a:p>
              <a:pPr algn="ctr"/>
              <a:r>
                <a:rPr lang="en-US" sz="2800" b="1" dirty="0" smtClean="0">
                  <a:latin typeface="Poor Richard" pitchFamily="18" charset="0"/>
                </a:rPr>
                <a:t>James  Madison</a:t>
              </a:r>
              <a:endParaRPr lang="en-US" sz="2800" b="1" dirty="0">
                <a:latin typeface="Poor Richard" pitchFamily="18" charset="0"/>
              </a:endParaRPr>
            </a:p>
          </p:txBody>
        </p:sp>
      </p:grpSp>
      <p:sp>
        <p:nvSpPr>
          <p:cNvPr id="10" name="Text Box 15"/>
          <p:cNvSpPr txBox="1">
            <a:spLocks noChangeArrowheads="1"/>
          </p:cNvSpPr>
          <p:nvPr/>
        </p:nvSpPr>
        <p:spPr bwMode="auto">
          <a:xfrm>
            <a:off x="4876800" y="5486400"/>
            <a:ext cx="3276600" cy="523220"/>
          </a:xfrm>
          <a:prstGeom prst="rect">
            <a:avLst/>
          </a:prstGeom>
          <a:noFill/>
          <a:ln w="9525">
            <a:noFill/>
            <a:miter lim="800000"/>
            <a:headEnd/>
            <a:tailEnd/>
          </a:ln>
          <a:effectLst/>
        </p:spPr>
        <p:txBody>
          <a:bodyPr wrap="square">
            <a:spAutoFit/>
          </a:bodyPr>
          <a:lstStyle/>
          <a:p>
            <a:pPr algn="ctr"/>
            <a:r>
              <a:rPr lang="en-US" sz="2800" b="1" dirty="0" err="1" smtClean="0">
                <a:latin typeface="Poor Richard" pitchFamily="18" charset="0"/>
              </a:rPr>
              <a:t>Gouvernuer</a:t>
            </a:r>
            <a:r>
              <a:rPr lang="en-US" sz="2800" b="1" dirty="0" smtClean="0">
                <a:latin typeface="Poor Richard" pitchFamily="18" charset="0"/>
              </a:rPr>
              <a:t>  Morris</a:t>
            </a:r>
            <a:endParaRPr lang="en-US" sz="2800" b="1" dirty="0">
              <a:latin typeface="Poor Richard" pitchFamily="18" charset="0"/>
            </a:endParaRPr>
          </a:p>
        </p:txBody>
      </p:sp>
      <p:pic>
        <p:nvPicPr>
          <p:cNvPr id="1607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1107" y="1219200"/>
            <a:ext cx="3115807" cy="4282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3301</TotalTime>
  <Words>3043</Words>
  <Application>Microsoft Office PowerPoint</Application>
  <PresentationFormat>On-screen Show (4:3)</PresentationFormat>
  <Paragraphs>311</Paragraphs>
  <Slides>61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Document</vt:lpstr>
      <vt:lpstr>PowerPoint Presentation</vt:lpstr>
      <vt:lpstr>PowerPoint Presentation</vt:lpstr>
      <vt:lpstr>Constitution Day’s  Objectives </vt:lpstr>
      <vt:lpstr>September 17, 1787</vt:lpstr>
      <vt:lpstr>PowerPoint Presentation</vt:lpstr>
      <vt:lpstr>PowerPoint Presentation</vt:lpstr>
      <vt:lpstr>Did   Not   Attend </vt:lpstr>
      <vt:lpstr>Oldest and Youngest Deputies </vt:lpstr>
      <vt:lpstr>The “Father” &amp; The “Writer” of the Constitution</vt:lpstr>
      <vt:lpstr>Authors of the Federalist Papers</vt:lpstr>
      <vt:lpstr>PowerPoint Presentation</vt:lpstr>
      <vt:lpstr>First  Written Construction Safety Code circa 1790 - 1700 BCE</vt:lpstr>
      <vt:lpstr>The Law of Moses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Benjamin Franklin</vt:lpstr>
      <vt:lpstr>PowerPoint Presentation</vt:lpstr>
      <vt:lpstr>The byproducts of our resourcefulness have often marked prehistory and history….</vt:lpstr>
      <vt:lpstr>PowerPoint Presentation</vt:lpstr>
      <vt:lpstr>PowerPoint Presentation</vt:lpstr>
      <vt:lpstr>Fight Hazards with INSURANCE!</vt:lpstr>
      <vt:lpstr>PowerPoint Presentation</vt:lpstr>
      <vt:lpstr>Railroad Safety Appliance Act (1893) (Railroads were second only to coalminers) </vt:lpstr>
      <vt:lpstr>PowerPoint Presentation</vt:lpstr>
      <vt:lpstr>Lochner  vs. New York (1905)  (Joseph Lochner, owner of Lochner's Home Bakery)</vt:lpstr>
      <vt:lpstr>“The Great Dissenter” Oliver Wendell Holmes Jr.   </vt:lpstr>
      <vt:lpstr>Mr. Justice John Marshall Harlan’s  Dissent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Society of Safety Engineers 1911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29 CFR 1975.2 Basis of Authority </vt:lpstr>
      <vt:lpstr>PowerPoint Presentation</vt:lpstr>
      <vt:lpstr>Commerce Clause Cases</vt:lpstr>
      <vt:lpstr>     Constitutional Issues Live On  Multiple Employer Citation  Can you think of any? </vt:lpstr>
      <vt:lpstr>Occupational Safety and Health Act of 1970</vt:lpstr>
      <vt:lpstr>What You Should Know About OSHA</vt:lpstr>
      <vt:lpstr>PowerPoint Presentation</vt:lpstr>
      <vt:lpstr>PowerPoint Presentation</vt:lpstr>
      <vt:lpstr>Are there common threads that run through history and safety and health? </vt:lpstr>
      <vt:lpstr>PowerPoint Presentation</vt:lpstr>
      <vt:lpstr>A Proclamation by the  President of the United States of America  </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Presutti</dc:creator>
  <cp:lastModifiedBy>Vosburgh, Linda - OSHA</cp:lastModifiedBy>
  <cp:revision>57</cp:revision>
  <cp:lastPrinted>2012-09-12T12:23:12Z</cp:lastPrinted>
  <dcterms:created xsi:type="dcterms:W3CDTF">2011-09-11T22:01:20Z</dcterms:created>
  <dcterms:modified xsi:type="dcterms:W3CDTF">2013-09-25T13:34:06Z</dcterms:modified>
</cp:coreProperties>
</file>