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handoutMasterIdLst>
    <p:handoutMasterId r:id="rId25"/>
  </p:handoutMasterIdLst>
  <p:sldIdLst>
    <p:sldId id="453" r:id="rId2"/>
    <p:sldId id="443" r:id="rId3"/>
    <p:sldId id="446" r:id="rId4"/>
    <p:sldId id="382" r:id="rId5"/>
    <p:sldId id="429" r:id="rId6"/>
    <p:sldId id="430" r:id="rId7"/>
    <p:sldId id="419" r:id="rId8"/>
    <p:sldId id="418" r:id="rId9"/>
    <p:sldId id="431" r:id="rId10"/>
    <p:sldId id="437" r:id="rId11"/>
    <p:sldId id="444" r:id="rId12"/>
    <p:sldId id="432" r:id="rId13"/>
    <p:sldId id="433" r:id="rId14"/>
    <p:sldId id="434" r:id="rId15"/>
    <p:sldId id="435" r:id="rId16"/>
    <p:sldId id="436" r:id="rId17"/>
    <p:sldId id="441" r:id="rId18"/>
    <p:sldId id="447" r:id="rId19"/>
    <p:sldId id="448" r:id="rId20"/>
    <p:sldId id="439" r:id="rId21"/>
    <p:sldId id="449" r:id="rId22"/>
    <p:sldId id="452" r:id="rId23"/>
  </p:sldIdLst>
  <p:sldSz cx="9144000" cy="6858000" type="screen4x3"/>
  <p:notesSz cx="7315200" cy="9601200"/>
  <p:custDataLst>
    <p:tags r:id="rId26"/>
  </p:custDataLst>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003366"/>
    <a:srgbClr val="FF33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472" autoAdjust="0"/>
    <p:restoredTop sz="86627" autoAdjust="0"/>
  </p:normalViewPr>
  <p:slideViewPr>
    <p:cSldViewPr>
      <p:cViewPr varScale="1">
        <p:scale>
          <a:sx n="76" d="100"/>
          <a:sy n="76" d="100"/>
        </p:scale>
        <p:origin x="-1674" y="-96"/>
      </p:cViewPr>
      <p:guideLst>
        <p:guide orient="horz" pos="2160"/>
        <p:guide pos="2880"/>
      </p:guideLst>
    </p:cSldViewPr>
  </p:slideViewPr>
  <p:outlineViewPr>
    <p:cViewPr>
      <p:scale>
        <a:sx n="33" d="100"/>
        <a:sy n="33" d="100"/>
      </p:scale>
      <p:origin x="0" y="8842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3168"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70764" cy="609600"/>
          </a:xfrm>
          <a:prstGeom prst="rect">
            <a:avLst/>
          </a:prstGeom>
        </p:spPr>
        <p:txBody>
          <a:bodyPr vert="horz" wrap="square" lIns="95610" tIns="47805" rIns="95610" bIns="47805" numCol="1" anchor="t" anchorCtr="0" compatLnSpc="1">
            <a:prstTxWarp prst="textNoShape">
              <a:avLst/>
            </a:prstTxWarp>
          </a:bodyPr>
          <a:lstStyle>
            <a:lvl1pPr>
              <a:defRPr sz="1300" smtClean="0"/>
            </a:lvl1pPr>
          </a:lstStyle>
          <a:p>
            <a:pPr>
              <a:defRPr/>
            </a:pPr>
            <a:endParaRPr lang="en-US" dirty="0"/>
          </a:p>
        </p:txBody>
      </p:sp>
      <p:sp>
        <p:nvSpPr>
          <p:cNvPr id="4" name="Footer Placeholder 3"/>
          <p:cNvSpPr>
            <a:spLocks noGrp="1"/>
          </p:cNvSpPr>
          <p:nvPr>
            <p:ph type="ftr" sz="quarter" idx="2"/>
          </p:nvPr>
        </p:nvSpPr>
        <p:spPr>
          <a:xfrm>
            <a:off x="1" y="9119173"/>
            <a:ext cx="3170764" cy="480388"/>
          </a:xfrm>
          <a:prstGeom prst="rect">
            <a:avLst/>
          </a:prstGeom>
        </p:spPr>
        <p:txBody>
          <a:bodyPr vert="horz" wrap="square" lIns="95610" tIns="47805" rIns="95610" bIns="47805" numCol="1" anchor="b" anchorCtr="0" compatLnSpc="1">
            <a:prstTxWarp prst="textNoShape">
              <a:avLst/>
            </a:prstTxWarp>
          </a:bodyPr>
          <a:lstStyle>
            <a:lvl1pPr>
              <a:defRPr sz="1300" smtClean="0"/>
            </a:lvl1pPr>
          </a:lstStyle>
          <a:p>
            <a:pPr>
              <a:defRPr/>
            </a:pPr>
            <a:endParaRPr lang="en-US"/>
          </a:p>
        </p:txBody>
      </p:sp>
      <p:sp>
        <p:nvSpPr>
          <p:cNvPr id="5" name="Slide Number Placeholder 4"/>
          <p:cNvSpPr>
            <a:spLocks noGrp="1"/>
          </p:cNvSpPr>
          <p:nvPr>
            <p:ph type="sldNum" sz="quarter" idx="3"/>
          </p:nvPr>
        </p:nvSpPr>
        <p:spPr>
          <a:xfrm>
            <a:off x="4142749" y="9119173"/>
            <a:ext cx="3170763" cy="480388"/>
          </a:xfrm>
          <a:prstGeom prst="rect">
            <a:avLst/>
          </a:prstGeom>
        </p:spPr>
        <p:txBody>
          <a:bodyPr vert="horz" wrap="square" lIns="95610" tIns="47805" rIns="95610" bIns="47805" numCol="1" anchor="b" anchorCtr="0" compatLnSpc="1">
            <a:prstTxWarp prst="textNoShape">
              <a:avLst/>
            </a:prstTxWarp>
          </a:bodyPr>
          <a:lstStyle>
            <a:lvl1pPr algn="r">
              <a:defRPr sz="1300" smtClean="0"/>
            </a:lvl1pPr>
          </a:lstStyle>
          <a:p>
            <a:pPr>
              <a:defRPr/>
            </a:pPr>
            <a:fld id="{80C2B7A4-9104-4BAF-8D20-72D066C565A3}" type="slidenum">
              <a:rPr lang="en-US"/>
              <a:pPr>
                <a:defRPr/>
              </a:pPr>
              <a:t>‹#›</a:t>
            </a:fld>
            <a:endParaRPr lang="en-US"/>
          </a:p>
        </p:txBody>
      </p:sp>
      <p:pic>
        <p:nvPicPr>
          <p:cNvPr id="6" name="Picture 5"/>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28292" y="35169"/>
            <a:ext cx="1218697" cy="512304"/>
          </a:xfrm>
          <a:prstGeom prst="rect">
            <a:avLst/>
          </a:prstGeom>
        </p:spPr>
      </p:pic>
    </p:spTree>
    <p:extLst>
      <p:ext uri="{BB962C8B-B14F-4D97-AF65-F5344CB8AC3E}">
        <p14:creationId xmlns:p14="http://schemas.microsoft.com/office/powerpoint/2010/main" val="37538001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70764" cy="480388"/>
          </a:xfrm>
          <a:prstGeom prst="rect">
            <a:avLst/>
          </a:prstGeom>
        </p:spPr>
        <p:txBody>
          <a:bodyPr vert="horz" wrap="square" lIns="97425" tIns="48712" rIns="97425" bIns="48712" numCol="1" anchor="t" anchorCtr="0" compatLnSpc="1">
            <a:prstTxWarp prst="textNoShape">
              <a:avLst/>
            </a:prstTxWarp>
          </a:bodyPr>
          <a:lstStyle>
            <a:lvl1pPr>
              <a:defRPr sz="1300" smtClean="0">
                <a:latin typeface="Calibri" pitchFamily="34" charset="0"/>
              </a:defRPr>
            </a:lvl1pPr>
          </a:lstStyle>
          <a:p>
            <a:pPr>
              <a:defRPr/>
            </a:pPr>
            <a:endParaRPr lang="en-US"/>
          </a:p>
        </p:txBody>
      </p:sp>
      <p:sp>
        <p:nvSpPr>
          <p:cNvPr id="3" name="Date Placeholder 2"/>
          <p:cNvSpPr>
            <a:spLocks noGrp="1"/>
          </p:cNvSpPr>
          <p:nvPr>
            <p:ph type="dt" idx="1"/>
          </p:nvPr>
        </p:nvSpPr>
        <p:spPr>
          <a:xfrm>
            <a:off x="4142749" y="0"/>
            <a:ext cx="3170763" cy="480388"/>
          </a:xfrm>
          <a:prstGeom prst="rect">
            <a:avLst/>
          </a:prstGeom>
        </p:spPr>
        <p:txBody>
          <a:bodyPr vert="horz" wrap="square" lIns="97425" tIns="48712" rIns="97425" bIns="48712" numCol="1" anchor="t" anchorCtr="0" compatLnSpc="1">
            <a:prstTxWarp prst="textNoShape">
              <a:avLst/>
            </a:prstTxWarp>
          </a:bodyPr>
          <a:lstStyle>
            <a:lvl1pPr algn="r">
              <a:defRPr sz="1300" smtClean="0">
                <a:latin typeface="Calibri" pitchFamily="34" charset="0"/>
              </a:defRPr>
            </a:lvl1pPr>
          </a:lstStyle>
          <a:p>
            <a:pPr>
              <a:defRPr/>
            </a:pPr>
            <a:fld id="{59875F64-02E0-49D8-AB56-27340416A758}" type="datetimeFigureOut">
              <a:rPr lang="en-US"/>
              <a:pPr>
                <a:defRPr/>
              </a:pPr>
              <a:t>11/6/2013</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7425" tIns="48712" rIns="97425" bIns="48712" rtlCol="0" anchor="ctr"/>
          <a:lstStyle/>
          <a:p>
            <a:pPr lvl="0"/>
            <a:endParaRPr lang="en-US" noProof="0"/>
          </a:p>
        </p:txBody>
      </p:sp>
      <p:sp>
        <p:nvSpPr>
          <p:cNvPr id="5" name="Notes Placeholder 4"/>
          <p:cNvSpPr>
            <a:spLocks noGrp="1"/>
          </p:cNvSpPr>
          <p:nvPr>
            <p:ph type="body" sz="quarter" idx="3"/>
          </p:nvPr>
        </p:nvSpPr>
        <p:spPr>
          <a:xfrm>
            <a:off x="732364" y="4561226"/>
            <a:ext cx="5850473" cy="4320213"/>
          </a:xfrm>
          <a:prstGeom prst="rect">
            <a:avLst/>
          </a:prstGeom>
        </p:spPr>
        <p:txBody>
          <a:bodyPr vert="horz" lIns="97425" tIns="48712" rIns="97425" bIns="48712"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1" y="9119173"/>
            <a:ext cx="3170764" cy="480388"/>
          </a:xfrm>
          <a:prstGeom prst="rect">
            <a:avLst/>
          </a:prstGeom>
        </p:spPr>
        <p:txBody>
          <a:bodyPr vert="horz" wrap="square" lIns="97425" tIns="48712" rIns="97425" bIns="48712" numCol="1" anchor="b" anchorCtr="0" compatLnSpc="1">
            <a:prstTxWarp prst="textNoShape">
              <a:avLst/>
            </a:prstTxWarp>
          </a:bodyPr>
          <a:lstStyle>
            <a:lvl1pPr>
              <a:defRPr sz="1300" smtClean="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4142749" y="9119173"/>
            <a:ext cx="3170763" cy="480388"/>
          </a:xfrm>
          <a:prstGeom prst="rect">
            <a:avLst/>
          </a:prstGeom>
        </p:spPr>
        <p:txBody>
          <a:bodyPr vert="horz" wrap="square" lIns="97425" tIns="48712" rIns="97425" bIns="48712" numCol="1" anchor="b" anchorCtr="0" compatLnSpc="1">
            <a:prstTxWarp prst="textNoShape">
              <a:avLst/>
            </a:prstTxWarp>
          </a:bodyPr>
          <a:lstStyle>
            <a:lvl1pPr algn="r">
              <a:defRPr sz="1300" smtClean="0">
                <a:latin typeface="Calibri" pitchFamily="34" charset="0"/>
              </a:defRPr>
            </a:lvl1pPr>
          </a:lstStyle>
          <a:p>
            <a:pPr>
              <a:defRPr/>
            </a:pPr>
            <a:fld id="{4A3009AF-189C-4DAA-821A-D3D5F32F87F0}" type="slidenum">
              <a:rPr lang="en-US"/>
              <a:pPr>
                <a:defRPr/>
              </a:pPr>
              <a:t>‹#›</a:t>
            </a:fld>
            <a:endParaRPr lang="en-US"/>
          </a:p>
        </p:txBody>
      </p:sp>
    </p:spTree>
    <p:extLst>
      <p:ext uri="{BB962C8B-B14F-4D97-AF65-F5344CB8AC3E}">
        <p14:creationId xmlns:p14="http://schemas.microsoft.com/office/powerpoint/2010/main" val="22271542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9197AFF9-CD5E-4F89-8E78-372415635CD5}" type="slidenum">
              <a:rPr lang="en-US">
                <a:latin typeface="Calibri" pitchFamily="34" charset="0"/>
              </a:rPr>
              <a:pPr eaLnBrk="1" hangingPunct="1"/>
              <a:t>1</a:t>
            </a:fld>
            <a:endParaRPr lang="en-US">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C3E5287A-5A19-43F1-90A6-7DC854371168}" type="slidenum">
              <a:rPr lang="en-US">
                <a:ea typeface="MS PGothic" pitchFamily="34" charset="-128"/>
              </a:rPr>
              <a:pPr eaLnBrk="1" hangingPunct="1"/>
              <a:t>10</a:t>
            </a:fld>
            <a:endParaRPr lang="en-US">
              <a:ea typeface="MS PGothic" pitchFamily="34" charset="-128"/>
            </a:endParaRPr>
          </a:p>
        </p:txBody>
      </p:sp>
      <p:sp>
        <p:nvSpPr>
          <p:cNvPr id="46083" name="Rectangle 2"/>
          <p:cNvSpPr>
            <a:spLocks noGrp="1" noRot="1" noChangeAspect="1" noChangeArrowheads="1" noTextEdit="1"/>
          </p:cNvSpPr>
          <p:nvPr>
            <p:ph type="sldImg"/>
          </p:nvPr>
        </p:nvSpPr>
        <p:spPr bwMode="auto">
          <a:xfrm>
            <a:off x="779463" y="579438"/>
            <a:ext cx="5797550" cy="43481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4" name="Rectangle 3"/>
          <p:cNvSpPr>
            <a:spLocks noGrp="1" noChangeArrowheads="1"/>
          </p:cNvSpPr>
          <p:nvPr>
            <p:ph type="body" idx="1"/>
          </p:nvPr>
        </p:nvSpPr>
        <p:spPr bwMode="auto">
          <a:xfrm>
            <a:off x="975361" y="5381000"/>
            <a:ext cx="5364480" cy="410543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7002" tIns="48499" rIns="97002" bIns="48499" numCol="1" anchor="t" anchorCtr="0" compatLnSpc="1">
            <a:prstTxWarp prst="textNoShape">
              <a:avLst/>
            </a:prstTxWarp>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1F5FA0A6-4D59-4471-8080-571F2EE6424A}" type="slidenum">
              <a:rPr lang="en-US">
                <a:latin typeface="Calibri" pitchFamily="34" charset="0"/>
              </a:rPr>
              <a:pPr eaLnBrk="1" hangingPunct="1"/>
              <a:t>11</a:t>
            </a:fld>
            <a:endParaRPr lang="en-US">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88DDAF26-CDA6-4AEA-8392-8EF73BAEC615}" type="slidenum">
              <a:rPr lang="en-US">
                <a:latin typeface="Calibri" pitchFamily="34" charset="0"/>
              </a:rPr>
              <a:pPr eaLnBrk="1" hangingPunct="1"/>
              <a:t>12</a:t>
            </a:fld>
            <a:endParaRPr lang="en-US">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69858F80-CA62-43ED-B525-B07C5C547357}" type="slidenum">
              <a:rPr lang="en-US">
                <a:latin typeface="Calibri" pitchFamily="34" charset="0"/>
              </a:rPr>
              <a:pPr eaLnBrk="1" hangingPunct="1"/>
              <a:t>13</a:t>
            </a:fld>
            <a:endParaRPr lang="en-US">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9FAD1F5F-976D-42EB-BF2D-5A693B30BB82}" type="slidenum">
              <a:rPr lang="en-US">
                <a:latin typeface="Calibri" pitchFamily="34" charset="0"/>
              </a:rPr>
              <a:pPr eaLnBrk="1" hangingPunct="1"/>
              <a:t>14</a:t>
            </a:fld>
            <a:endParaRPr lang="en-US">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F3FA1772-7658-4C04-816A-946B615B12D2}" type="slidenum">
              <a:rPr lang="en-US">
                <a:latin typeface="Calibri" pitchFamily="34" charset="0"/>
              </a:rPr>
              <a:pPr eaLnBrk="1" hangingPunct="1"/>
              <a:t>15</a:t>
            </a:fld>
            <a:endParaRPr lang="en-US">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D54B0EC5-5245-4919-9F2A-92D40E35C68E}" type="slidenum">
              <a:rPr lang="en-US">
                <a:latin typeface="Calibri" pitchFamily="34" charset="0"/>
              </a:rPr>
              <a:pPr eaLnBrk="1" hangingPunct="1"/>
              <a:t>16</a:t>
            </a:fld>
            <a:endParaRPr lang="en-US">
              <a:latin typeface="Calibri"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CEF93322-DB16-4543-9EDF-DF8D590FE47B}" type="slidenum">
              <a:rPr lang="en-US">
                <a:latin typeface="Calibri" pitchFamily="34" charset="0"/>
              </a:rPr>
              <a:pPr eaLnBrk="1" hangingPunct="1"/>
              <a:t>17</a:t>
            </a:fld>
            <a:endParaRPr lang="en-US">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0BBA9E2C-63CB-4790-BD53-2379B7319AAA}" type="slidenum">
              <a:rPr lang="en-US">
                <a:latin typeface="Calibri" pitchFamily="34" charset="0"/>
              </a:rPr>
              <a:pPr eaLnBrk="1" hangingPunct="1"/>
              <a:t>18</a:t>
            </a:fld>
            <a:endParaRPr lang="en-US">
              <a:latin typeface="Calibri"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C9D19871-0217-43EF-AC5F-C1FA6230B7B6}" type="slidenum">
              <a:rPr lang="en-US">
                <a:latin typeface="Calibri" pitchFamily="34" charset="0"/>
              </a:rPr>
              <a:pPr eaLnBrk="1" hangingPunct="1"/>
              <a:t>19</a:t>
            </a:fld>
            <a:endParaRPr lang="en-US">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513247D9-07D6-4F90-8558-5B490041AFCE}" type="slidenum">
              <a:rPr lang="en-US">
                <a:latin typeface="Calibri" pitchFamily="34" charset="0"/>
              </a:rPr>
              <a:pPr eaLnBrk="1" hangingPunct="1"/>
              <a:t>2</a:t>
            </a:fld>
            <a:endParaRPr lang="en-US">
              <a:latin typeface="Calibri"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4D26B40A-28F3-4355-BF4B-E47F6D42365B}" type="slidenum">
              <a:rPr lang="en-US">
                <a:ea typeface="MS PGothic" pitchFamily="34" charset="-128"/>
              </a:rPr>
              <a:pPr eaLnBrk="1" hangingPunct="1"/>
              <a:t>20</a:t>
            </a:fld>
            <a:endParaRPr lang="en-US">
              <a:ea typeface="MS PGothic" pitchFamily="34" charset="-128"/>
            </a:endParaRPr>
          </a:p>
        </p:txBody>
      </p:sp>
      <p:sp>
        <p:nvSpPr>
          <p:cNvPr id="56323" name="Rectangle 2"/>
          <p:cNvSpPr>
            <a:spLocks noGrp="1" noRot="1" noChangeAspect="1" noChangeArrowheads="1" noTextEdit="1"/>
          </p:cNvSpPr>
          <p:nvPr>
            <p:ph type="sldImg"/>
          </p:nvPr>
        </p:nvSpPr>
        <p:spPr bwMode="auto">
          <a:xfrm>
            <a:off x="1263650" y="720725"/>
            <a:ext cx="4797425" cy="35972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4" name="Rectangle 3"/>
          <p:cNvSpPr>
            <a:spLocks noGrp="1" noChangeArrowheads="1"/>
          </p:cNvSpPr>
          <p:nvPr>
            <p:ph type="body" idx="1"/>
          </p:nvPr>
        </p:nvSpPr>
        <p:spPr bwMode="auto">
          <a:xfrm>
            <a:off x="975361" y="4559587"/>
            <a:ext cx="5364480" cy="43202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B6D68839-4447-4252-9380-2BCFB51BFF73}" type="slidenum">
              <a:rPr lang="en-US">
                <a:latin typeface="Calibri" pitchFamily="34" charset="0"/>
              </a:rPr>
              <a:pPr eaLnBrk="1" hangingPunct="1"/>
              <a:t>21</a:t>
            </a:fld>
            <a:endParaRPr lang="en-US">
              <a:latin typeface="Calibri"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9197AFF9-CD5E-4F89-8E78-372415635CD5}" type="slidenum">
              <a:rPr lang="en-US">
                <a:latin typeface="Calibri" pitchFamily="34" charset="0"/>
              </a:rPr>
              <a:pPr eaLnBrk="1" hangingPunct="1"/>
              <a:t>22</a:t>
            </a:fld>
            <a:endParaRPr lang="en-US">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F8D02972-BB94-4E18-A5A6-E3B12E9F8D40}" type="slidenum">
              <a:rPr lang="en-US">
                <a:latin typeface="Calibri" pitchFamily="34" charset="0"/>
              </a:rPr>
              <a:pPr eaLnBrk="1" hangingPunct="1"/>
              <a:t>3</a:t>
            </a:fld>
            <a:endParaRPr lang="en-US">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B98A1C21-45DD-4F8F-9C9B-F3807922FF46}" type="slidenum">
              <a:rPr lang="en-US">
                <a:latin typeface="Calibri" pitchFamily="34" charset="0"/>
              </a:rPr>
              <a:pPr eaLnBrk="1" hangingPunct="1"/>
              <a:t>4</a:t>
            </a:fld>
            <a:endParaRPr lang="en-US">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2B868070-12D6-4411-B478-6CCAE5013045}" type="slidenum">
              <a:rPr lang="en-US">
                <a:latin typeface="Calibri" pitchFamily="34" charset="0"/>
              </a:rPr>
              <a:pPr eaLnBrk="1" hangingPunct="1"/>
              <a:t>5</a:t>
            </a:fld>
            <a:endParaRPr lang="en-US">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BD0C9E79-E4F0-4799-BADF-796BDD88D5B2}" type="slidenum">
              <a:rPr lang="en-US">
                <a:latin typeface="Calibri" pitchFamily="34" charset="0"/>
              </a:rPr>
              <a:pPr eaLnBrk="1" hangingPunct="1"/>
              <a:t>6</a:t>
            </a:fld>
            <a:endParaRPr lang="en-US">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F0276AAA-B27F-4CCB-8584-5A980F608014}" type="slidenum">
              <a:rPr lang="en-US">
                <a:ea typeface="MS PGothic" pitchFamily="34" charset="-128"/>
              </a:rPr>
              <a:pPr eaLnBrk="1" hangingPunct="1"/>
              <a:t>7</a:t>
            </a:fld>
            <a:endParaRPr lang="en-US">
              <a:ea typeface="MS PGothic" pitchFamily="34" charset="-128"/>
            </a:endParaRPr>
          </a:p>
        </p:txBody>
      </p:sp>
      <p:sp>
        <p:nvSpPr>
          <p:cNvPr id="430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2" name="Rectangle 3"/>
          <p:cNvSpPr>
            <a:spLocks noGrp="1" noChangeArrowheads="1"/>
          </p:cNvSpPr>
          <p:nvPr>
            <p:ph type="body" idx="1"/>
          </p:nvPr>
        </p:nvSpPr>
        <p:spPr bwMode="auto">
          <a:xfrm>
            <a:off x="732363" y="4559587"/>
            <a:ext cx="5852160" cy="432185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1F2A4A03-734F-4BC7-BFDE-D6F1B314C318}" type="slidenum">
              <a:rPr lang="en-US">
                <a:ea typeface="MS PGothic" pitchFamily="34" charset="-128"/>
              </a:rPr>
              <a:pPr eaLnBrk="1" hangingPunct="1"/>
              <a:t>8</a:t>
            </a:fld>
            <a:endParaRPr lang="en-US">
              <a:ea typeface="MS PGothic" pitchFamily="34" charset="-128"/>
            </a:endParaRPr>
          </a:p>
        </p:txBody>
      </p:sp>
      <p:sp>
        <p:nvSpPr>
          <p:cNvPr id="44035" name="Rectangle 2"/>
          <p:cNvSpPr>
            <a:spLocks noGrp="1" noRot="1" noChangeAspect="1" noChangeArrowheads="1" noTextEdit="1"/>
          </p:cNvSpPr>
          <p:nvPr>
            <p:ph type="sldImg"/>
          </p:nvPr>
        </p:nvSpPr>
        <p:spPr bwMode="auto">
          <a:xfrm>
            <a:off x="1260475" y="717550"/>
            <a:ext cx="4800600" cy="3600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6" name="Rectangle 3"/>
          <p:cNvSpPr>
            <a:spLocks noGrp="1" noChangeArrowheads="1"/>
          </p:cNvSpPr>
          <p:nvPr>
            <p:ph type="body" idx="1"/>
          </p:nvPr>
        </p:nvSpPr>
        <p:spPr bwMode="auto">
          <a:xfrm>
            <a:off x="975361" y="4559587"/>
            <a:ext cx="5364480" cy="432349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6634" tIns="48316" rIns="96634" bIns="48316" numCol="1" anchor="t" anchorCtr="0" compatLnSpc="1">
            <a:prstTxWarp prst="textNoShape">
              <a:avLst/>
            </a:prstTxWarp>
          </a:bodyPr>
          <a:lstStyle/>
          <a:p>
            <a:pPr marL="237365" indent="-237365">
              <a:buFontTx/>
              <a:buChar char="•"/>
            </a:pPr>
            <a:endParaRPr lang="en-US" smtClean="0">
              <a:sym typeface="Symbol" pitchFamily="18" charset="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7E858FE8-88C4-4B1C-B6A5-D9A6AC359C85}" type="slidenum">
              <a:rPr lang="en-US">
                <a:ea typeface="MS PGothic" pitchFamily="34" charset="-128"/>
              </a:rPr>
              <a:pPr eaLnBrk="1" hangingPunct="1"/>
              <a:t>9</a:t>
            </a:fld>
            <a:endParaRPr lang="en-US">
              <a:ea typeface="MS PGothic" pitchFamily="34" charset="-128"/>
            </a:endParaRPr>
          </a:p>
        </p:txBody>
      </p:sp>
      <p:sp>
        <p:nvSpPr>
          <p:cNvPr id="45059" name="Rectangle 2"/>
          <p:cNvSpPr>
            <a:spLocks noGrp="1" noRot="1" noChangeAspect="1" noChangeArrowheads="1" noTextEdit="1"/>
          </p:cNvSpPr>
          <p:nvPr>
            <p:ph type="sldImg"/>
          </p:nvPr>
        </p:nvSpPr>
        <p:spPr bwMode="auto">
          <a:xfrm>
            <a:off x="884238" y="576263"/>
            <a:ext cx="5543550" cy="4157662"/>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45060" name="Rectangle 3"/>
          <p:cNvSpPr>
            <a:spLocks noGrp="1" noChangeArrowheads="1"/>
          </p:cNvSpPr>
          <p:nvPr>
            <p:ph type="body" idx="1"/>
          </p:nvPr>
        </p:nvSpPr>
        <p:spPr bwMode="auto">
          <a:xfrm>
            <a:off x="956799" y="4572704"/>
            <a:ext cx="5423541" cy="433660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4" name="Rectangle 3"/>
          <p:cNvSpPr/>
          <p:nvPr userDrawn="1"/>
        </p:nvSpPr>
        <p:spPr>
          <a:xfrm>
            <a:off x="-25400" y="838200"/>
            <a:ext cx="9169400" cy="5984875"/>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5" name="Rectangle 4"/>
          <p:cNvSpPr/>
          <p:nvPr userDrawn="1"/>
        </p:nvSpPr>
        <p:spPr>
          <a:xfrm>
            <a:off x="-25400" y="-11113"/>
            <a:ext cx="9180513" cy="1001713"/>
          </a:xfrm>
          <a:prstGeom prst="rect">
            <a:avLst/>
          </a:prstGeom>
          <a:gradFill>
            <a:gsLst>
              <a:gs pos="0">
                <a:schemeClr val="tx2">
                  <a:lumMod val="50000"/>
                  <a:alpha val="90000"/>
                </a:schemeClr>
              </a:gs>
              <a:gs pos="100000">
                <a:schemeClr val="tx2">
                  <a:lumMod val="50000"/>
                </a:schemeClr>
              </a:gs>
              <a:gs pos="46000">
                <a:schemeClr val="tx2">
                  <a:alpha val="9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690372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5" name="Rounded Rectangle 4"/>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35814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4040188"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935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5" name="Rounded Rectangle 4"/>
          <p:cNvSpPr/>
          <p:nvPr userDrawn="1"/>
        </p:nvSpPr>
        <p:spPr>
          <a:xfrm>
            <a:off x="3200400" y="1219199"/>
            <a:ext cx="5638800" cy="53255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3581400"/>
            <a:ext cx="25908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2590800"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180063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7" name="Rounded Rectangle 6"/>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5" name="Text Placeholder 4"/>
          <p:cNvSpPr>
            <a:spLocks noGrp="1"/>
          </p:cNvSpPr>
          <p:nvPr>
            <p:ph type="body" sz="quarter" idx="3"/>
          </p:nvPr>
        </p:nvSpPr>
        <p:spPr>
          <a:xfrm>
            <a:off x="4800600" y="35814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4221162"/>
            <a:ext cx="3886200" cy="2255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862315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52578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7" name="Group 10"/>
          <p:cNvGrpSpPr>
            <a:grpSpLocks/>
          </p:cNvGrpSpPr>
          <p:nvPr userDrawn="1"/>
        </p:nvGrpSpPr>
        <p:grpSpPr bwMode="auto">
          <a:xfrm>
            <a:off x="457200" y="876300"/>
            <a:ext cx="8229600" cy="419100"/>
            <a:chOff x="457200" y="876300"/>
            <a:chExt cx="8229600" cy="419100"/>
          </a:xfrm>
        </p:grpSpPr>
        <p:sp>
          <p:nvSpPr>
            <p:cNvPr id="8" name="Rectangle 7"/>
            <p:cNvSpPr/>
            <p:nvPr/>
          </p:nvSpPr>
          <p:spPr>
            <a:xfrm>
              <a:off x="609600" y="906463"/>
              <a:ext cx="7924800" cy="358775"/>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9" name="Rectangle 8"/>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10" name="Rectangle 9"/>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grpSp>
      <p:sp>
        <p:nvSpPr>
          <p:cNvPr id="3" name="Text Placeholder 2"/>
          <p:cNvSpPr>
            <a:spLocks noGrp="1"/>
          </p:cNvSpPr>
          <p:nvPr>
            <p:ph type="body" sz="quarter" idx="10"/>
          </p:nvPr>
        </p:nvSpPr>
        <p:spPr>
          <a:xfrm>
            <a:off x="838200" y="1447800"/>
            <a:ext cx="7391400" cy="457200"/>
          </a:xfrm>
          <a:noFill/>
        </p:spPr>
        <p:txBody>
          <a:bodyPr rtlCol="0">
            <a:spAutoFit/>
          </a:bodyPr>
          <a:lstStyle>
            <a:lvl1pPr marL="0" indent="0">
              <a:buNone/>
              <a:defRPr lang="en-US" sz="2400" dirty="0">
                <a:solidFill>
                  <a:schemeClr val="accent2"/>
                </a:solidFill>
                <a:latin typeface="Bevan" pitchFamily="2" charset="0"/>
              </a:defRPr>
            </a:lvl1pPr>
          </a:lstStyle>
          <a:p>
            <a:pPr lvl="0"/>
            <a:r>
              <a:rPr lang="en-US" smtClean="0"/>
              <a:t>Click to edit Master text styles</a:t>
            </a:r>
          </a:p>
        </p:txBody>
      </p:sp>
      <p:sp>
        <p:nvSpPr>
          <p:cNvPr id="5" name="Content Placeholder 4"/>
          <p:cNvSpPr>
            <a:spLocks noGrp="1"/>
          </p:cNvSpPr>
          <p:nvPr>
            <p:ph sz="quarter" idx="11"/>
          </p:nvPr>
        </p:nvSpPr>
        <p:spPr>
          <a:xfrm>
            <a:off x="838200" y="1981200"/>
            <a:ext cx="739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37915959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61CD0EBA-555A-47EE-A7A1-1412E4385647}" type="datetime1">
              <a:rPr lang="en-US"/>
              <a:pPr>
                <a:defRPr/>
              </a:pPr>
              <a:t>11/6/2013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B6749D94-AFEF-4722-8FCB-343CAC3C7D6B}" type="slidenum">
              <a:rPr lang="en-US"/>
              <a:pPr>
                <a:defRPr/>
              </a:pPr>
              <a:t>‹#›</a:t>
            </a:fld>
            <a:endParaRPr lang="en-US"/>
          </a:p>
        </p:txBody>
      </p:sp>
    </p:spTree>
    <p:extLst>
      <p:ext uri="{BB962C8B-B14F-4D97-AF65-F5344CB8AC3E}">
        <p14:creationId xmlns:p14="http://schemas.microsoft.com/office/powerpoint/2010/main" val="39145161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9FED386E-5070-4580-B24D-C0CAAB2D5DF9}" type="datetime1">
              <a:rPr lang="en-US"/>
              <a:pPr>
                <a:defRPr/>
              </a:pPr>
              <a:t>11/6/2013</a:t>
            </a:fld>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5E7EDB49-9435-48C3-9DF0-D92DAFC5D866}" type="slidenum">
              <a:rPr lang="en-US"/>
              <a:pPr>
                <a:defRPr/>
              </a:pPr>
              <a:t>‹#›</a:t>
            </a:fld>
            <a:endParaRPr lang="en-US"/>
          </a:p>
        </p:txBody>
      </p:sp>
    </p:spTree>
    <p:extLst>
      <p:ext uri="{BB962C8B-B14F-4D97-AF65-F5344CB8AC3E}">
        <p14:creationId xmlns:p14="http://schemas.microsoft.com/office/powerpoint/2010/main" val="2688216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1970046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976091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 name="Rounded Rectangle 4"/>
          <p:cNvSpPr/>
          <p:nvPr userDrawn="1"/>
        </p:nvSpPr>
        <p:spPr>
          <a:xfrm>
            <a:off x="152400" y="1295400"/>
            <a:ext cx="8839200" cy="5181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6" name="Group 10"/>
          <p:cNvGrpSpPr>
            <a:grpSpLocks/>
          </p:cNvGrpSpPr>
          <p:nvPr userDrawn="1"/>
        </p:nvGrpSpPr>
        <p:grpSpPr bwMode="auto">
          <a:xfrm>
            <a:off x="125413" y="952500"/>
            <a:ext cx="8942387" cy="419100"/>
            <a:chOff x="457200" y="876300"/>
            <a:chExt cx="8229600" cy="419100"/>
          </a:xfrm>
        </p:grpSpPr>
        <p:sp>
          <p:nvSpPr>
            <p:cNvPr id="7" name="Rectangle 6"/>
            <p:cNvSpPr/>
            <p:nvPr/>
          </p:nvSpPr>
          <p:spPr>
            <a:xfrm>
              <a:off x="609140" y="906463"/>
              <a:ext cx="7925720" cy="358775"/>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9" name="Rectangle 8"/>
            <p:cNvSpPr/>
            <p:nvPr/>
          </p:nvSpPr>
          <p:spPr>
            <a:xfrm>
              <a:off x="457200" y="876300"/>
              <a:ext cx="22791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10" name="Rectangle 9"/>
            <p:cNvSpPr/>
            <p:nvPr/>
          </p:nvSpPr>
          <p:spPr>
            <a:xfrm>
              <a:off x="8458890" y="876300"/>
              <a:ext cx="22791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gr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smtClean="0"/>
              <a:t>Click to edit Master text styles</a:t>
            </a:r>
          </a:p>
        </p:txBody>
      </p:sp>
    </p:spTree>
    <p:extLst>
      <p:ext uri="{BB962C8B-B14F-4D97-AF65-F5344CB8AC3E}">
        <p14:creationId xmlns:p14="http://schemas.microsoft.com/office/powerpoint/2010/main" val="3035095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ounded Rectangle 4"/>
          <p:cNvSpPr/>
          <p:nvPr userDrawn="1"/>
        </p:nvSpPr>
        <p:spPr>
          <a:xfrm>
            <a:off x="609600" y="762000"/>
            <a:ext cx="7924800" cy="3657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smtClean="0"/>
              <a:t>Click to edit Master text styles</a:t>
            </a:r>
          </a:p>
        </p:txBody>
      </p:sp>
    </p:spTree>
    <p:extLst>
      <p:ext uri="{BB962C8B-B14F-4D97-AF65-F5344CB8AC3E}">
        <p14:creationId xmlns:p14="http://schemas.microsoft.com/office/powerpoint/2010/main" val="4203117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3963913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ounded Rectangle 6"/>
          <p:cNvSpPr/>
          <p:nvPr userDrawn="1"/>
        </p:nvSpPr>
        <p:spPr>
          <a:xfrm>
            <a:off x="304800" y="753533"/>
            <a:ext cx="35052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ounded Rectangle 7"/>
          <p:cNvSpPr/>
          <p:nvPr userDrawn="1"/>
        </p:nvSpPr>
        <p:spPr>
          <a:xfrm>
            <a:off x="3962400" y="753533"/>
            <a:ext cx="4876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03814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4_Comparison">
    <p:spTree>
      <p:nvGrpSpPr>
        <p:cNvPr id="1" name=""/>
        <p:cNvGrpSpPr/>
        <p:nvPr/>
      </p:nvGrpSpPr>
      <p:grpSpPr>
        <a:xfrm>
          <a:off x="0" y="0"/>
          <a:ext cx="0" cy="0"/>
          <a:chOff x="0" y="0"/>
          <a:chExt cx="0" cy="0"/>
        </a:xfrm>
      </p:grpSpPr>
      <p:sp>
        <p:nvSpPr>
          <p:cNvPr id="7" name="Rounded Rectangle 6"/>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ounded Rectangle 7"/>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607920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5_Comparison">
    <p:spTree>
      <p:nvGrpSpPr>
        <p:cNvPr id="1" name=""/>
        <p:cNvGrpSpPr/>
        <p:nvPr/>
      </p:nvGrpSpPr>
      <p:grpSpPr>
        <a:xfrm>
          <a:off x="0" y="0"/>
          <a:ext cx="0" cy="0"/>
          <a:chOff x="0" y="0"/>
          <a:chExt cx="0" cy="0"/>
        </a:xfrm>
      </p:grpSpPr>
      <p:sp>
        <p:nvSpPr>
          <p:cNvPr id="7" name="Rounded Rectangle 6"/>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ounded Rectangle 7"/>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345943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4288" y="2590800"/>
            <a:ext cx="9169401" cy="4232275"/>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8" name="Rectangle 7"/>
          <p:cNvSpPr/>
          <p:nvPr/>
        </p:nvSpPr>
        <p:spPr>
          <a:xfrm>
            <a:off x="-25400" y="-11113"/>
            <a:ext cx="9180513" cy="3200401"/>
          </a:xfrm>
          <a:prstGeom prst="rect">
            <a:avLst/>
          </a:prstGeom>
          <a:pattFill prst="openDmnd">
            <a:fgClr>
              <a:schemeClr val="tx2">
                <a:lumMod val="50000"/>
              </a:schemeClr>
            </a:fgClr>
            <a:bgClr>
              <a:schemeClr val="tx2">
                <a:lumMod val="60000"/>
                <a:lumOff val="4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9" name="Rectangle 8"/>
          <p:cNvSpPr/>
          <p:nvPr userDrawn="1"/>
        </p:nvSpPr>
        <p:spPr>
          <a:xfrm>
            <a:off x="-25400" y="-11113"/>
            <a:ext cx="9180513" cy="3200401"/>
          </a:xfrm>
          <a:prstGeom prst="rect">
            <a:avLst/>
          </a:prstGeom>
          <a:gradFill>
            <a:gsLst>
              <a:gs pos="0">
                <a:schemeClr val="tx2">
                  <a:lumMod val="50000"/>
                  <a:alpha val="90000"/>
                </a:schemeClr>
              </a:gs>
              <a:gs pos="100000">
                <a:schemeClr val="tx2">
                  <a:lumMod val="50000"/>
                </a:schemeClr>
              </a:gs>
              <a:gs pos="46000">
                <a:schemeClr val="tx2">
                  <a:alpha val="9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1029" name="Title Placeholder 1"/>
          <p:cNvSpPr>
            <a:spLocks noGrp="1"/>
          </p:cNvSpPr>
          <p:nvPr>
            <p:ph type="title"/>
          </p:nvPr>
        </p:nvSpPr>
        <p:spPr bwMode="auto">
          <a:xfrm>
            <a:off x="609600" y="115888"/>
            <a:ext cx="7924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spAutoFit/>
          </a:bodyPr>
          <a:lstStyle/>
          <a:p>
            <a:pPr lvl="0"/>
            <a:r>
              <a:rPr lang="en-US" smtClean="0"/>
              <a:t>Click to edit Master title style</a:t>
            </a:r>
          </a:p>
        </p:txBody>
      </p:sp>
      <p:sp>
        <p:nvSpPr>
          <p:cNvPr id="1030" name="Text Placeholder 2"/>
          <p:cNvSpPr>
            <a:spLocks noGrp="1"/>
          </p:cNvSpPr>
          <p:nvPr>
            <p:ph type="body" idx="1"/>
          </p:nvPr>
        </p:nvSpPr>
        <p:spPr bwMode="auto">
          <a:xfrm>
            <a:off x="762000" y="5105400"/>
            <a:ext cx="82296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p:txBody>
      </p:sp>
    </p:spTree>
  </p:cSld>
  <p:clrMap bg1="lt1" tx1="dk1" bg2="lt2" tx2="dk2" accent1="accent1" accent2="accent2" accent3="accent3" accent4="accent4" accent5="accent5" accent6="accent6" hlink="hlink" folHlink="folHlink"/>
  <p:sldLayoutIdLst>
    <p:sldLayoutId id="2147483811" r:id="rId1"/>
    <p:sldLayoutId id="2147483808" r:id="rId2"/>
    <p:sldLayoutId id="2147483809" r:id="rId3"/>
    <p:sldLayoutId id="2147483812" r:id="rId4"/>
    <p:sldLayoutId id="2147483813" r:id="rId5"/>
    <p:sldLayoutId id="2147483810" r:id="rId6"/>
    <p:sldLayoutId id="2147483814" r:id="rId7"/>
    <p:sldLayoutId id="2147483815" r:id="rId8"/>
    <p:sldLayoutId id="2147483816" r:id="rId9"/>
    <p:sldLayoutId id="2147483817" r:id="rId10"/>
    <p:sldLayoutId id="2147483818" r:id="rId11"/>
    <p:sldLayoutId id="2147483819" r:id="rId12"/>
    <p:sldLayoutId id="2147483820" r:id="rId13"/>
    <p:sldLayoutId id="2147483821" r:id="rId14"/>
    <p:sldLayoutId id="2147483822" r:id="rId15"/>
  </p:sldLayoutIdLst>
  <p:timing>
    <p:tnLst>
      <p:par>
        <p:cTn id="1" dur="indefinite" restart="never" nodeType="tmRoot"/>
      </p:par>
    </p:tnLst>
  </p:timing>
  <p:txStyles>
    <p:titleStyle>
      <a:lvl1pPr algn="l" rtl="0" eaLnBrk="0" fontAlgn="base" hangingPunct="0">
        <a:spcBef>
          <a:spcPct val="0"/>
        </a:spcBef>
        <a:spcAft>
          <a:spcPct val="0"/>
        </a:spcAft>
        <a:defRPr lang="en-US" sz="3200" kern="1200" dirty="0">
          <a:solidFill>
            <a:srgbClr val="8EB4E3"/>
          </a:solidFill>
          <a:latin typeface="Bevan" pitchFamily="2" charset="0"/>
          <a:ea typeface="Slackey" pitchFamily="2" charset="0"/>
          <a:cs typeface="Slackey"/>
        </a:defRPr>
      </a:lvl1pPr>
      <a:lvl2pPr algn="l" rtl="0" eaLnBrk="0" fontAlgn="base" hangingPunct="0">
        <a:spcBef>
          <a:spcPct val="0"/>
        </a:spcBef>
        <a:spcAft>
          <a:spcPct val="0"/>
        </a:spcAft>
        <a:defRPr sz="3200">
          <a:solidFill>
            <a:srgbClr val="8EB4E3"/>
          </a:solidFill>
          <a:latin typeface="Bevan"/>
          <a:ea typeface="Slackey"/>
          <a:cs typeface="Slackey"/>
        </a:defRPr>
      </a:lvl2pPr>
      <a:lvl3pPr algn="l" rtl="0" eaLnBrk="0" fontAlgn="base" hangingPunct="0">
        <a:spcBef>
          <a:spcPct val="0"/>
        </a:spcBef>
        <a:spcAft>
          <a:spcPct val="0"/>
        </a:spcAft>
        <a:defRPr sz="3200">
          <a:solidFill>
            <a:srgbClr val="8EB4E3"/>
          </a:solidFill>
          <a:latin typeface="Bevan"/>
          <a:ea typeface="Slackey"/>
          <a:cs typeface="Slackey"/>
        </a:defRPr>
      </a:lvl3pPr>
      <a:lvl4pPr algn="l" rtl="0" eaLnBrk="0" fontAlgn="base" hangingPunct="0">
        <a:spcBef>
          <a:spcPct val="0"/>
        </a:spcBef>
        <a:spcAft>
          <a:spcPct val="0"/>
        </a:spcAft>
        <a:defRPr sz="3200">
          <a:solidFill>
            <a:srgbClr val="8EB4E3"/>
          </a:solidFill>
          <a:latin typeface="Bevan"/>
          <a:ea typeface="Slackey"/>
          <a:cs typeface="Slackey"/>
        </a:defRPr>
      </a:lvl4pPr>
      <a:lvl5pPr algn="l" rtl="0" eaLnBrk="0" fontAlgn="base" hangingPunct="0">
        <a:spcBef>
          <a:spcPct val="0"/>
        </a:spcBef>
        <a:spcAft>
          <a:spcPct val="0"/>
        </a:spcAft>
        <a:defRPr sz="3200">
          <a:solidFill>
            <a:srgbClr val="8EB4E3"/>
          </a:solidFill>
          <a:latin typeface="Bevan"/>
          <a:ea typeface="Slackey"/>
          <a:cs typeface="Slackey"/>
        </a:defRPr>
      </a:lvl5pPr>
      <a:lvl6pPr marL="457200" algn="l" rtl="0" fontAlgn="base">
        <a:spcBef>
          <a:spcPct val="0"/>
        </a:spcBef>
        <a:spcAft>
          <a:spcPct val="0"/>
        </a:spcAft>
        <a:defRPr sz="3200">
          <a:solidFill>
            <a:srgbClr val="8EB4E3"/>
          </a:solidFill>
          <a:latin typeface="Bevan"/>
          <a:ea typeface="Slackey"/>
          <a:cs typeface="Slackey"/>
        </a:defRPr>
      </a:lvl6pPr>
      <a:lvl7pPr marL="914400" algn="l" rtl="0" fontAlgn="base">
        <a:spcBef>
          <a:spcPct val="0"/>
        </a:spcBef>
        <a:spcAft>
          <a:spcPct val="0"/>
        </a:spcAft>
        <a:defRPr sz="3200">
          <a:solidFill>
            <a:srgbClr val="8EB4E3"/>
          </a:solidFill>
          <a:latin typeface="Bevan"/>
          <a:ea typeface="Slackey"/>
          <a:cs typeface="Slackey"/>
        </a:defRPr>
      </a:lvl7pPr>
      <a:lvl8pPr marL="1371600" algn="l" rtl="0" fontAlgn="base">
        <a:spcBef>
          <a:spcPct val="0"/>
        </a:spcBef>
        <a:spcAft>
          <a:spcPct val="0"/>
        </a:spcAft>
        <a:defRPr sz="3200">
          <a:solidFill>
            <a:srgbClr val="8EB4E3"/>
          </a:solidFill>
          <a:latin typeface="Bevan"/>
          <a:ea typeface="Slackey"/>
          <a:cs typeface="Slackey"/>
        </a:defRPr>
      </a:lvl8pPr>
      <a:lvl9pPr marL="1828800" algn="l" rtl="0" fontAlgn="base">
        <a:spcBef>
          <a:spcPct val="0"/>
        </a:spcBef>
        <a:spcAft>
          <a:spcPct val="0"/>
        </a:spcAft>
        <a:defRPr sz="3200">
          <a:solidFill>
            <a:srgbClr val="8EB4E3"/>
          </a:solidFill>
          <a:latin typeface="Bevan"/>
          <a:ea typeface="Slackey"/>
          <a:cs typeface="Slackey"/>
        </a:defRPr>
      </a:lvl9pPr>
    </p:titleStyle>
    <p:bodyStyle>
      <a:lvl1pPr marL="233363" indent="-233363" algn="l" rtl="0" eaLnBrk="0" fontAlgn="base" hangingPunct="0">
        <a:spcBef>
          <a:spcPct val="20000"/>
        </a:spcBef>
        <a:spcAft>
          <a:spcPct val="0"/>
        </a:spcAft>
        <a:buFont typeface="Arial" pitchFamily="34" charset="0"/>
        <a:buChar char="•"/>
        <a:defRPr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685800"/>
            <a:ext cx="8229600" cy="1528763"/>
          </a:xfrm>
        </p:spPr>
        <p:txBody>
          <a:bodyPr/>
          <a:lstStyle/>
          <a:p>
            <a:pPr algn="ctr" eaLnBrk="1" hangingPunct="1"/>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endParaRPr sz="3600" dirty="0" smtClean="0">
              <a:latin typeface="Bevan"/>
              <a:ea typeface="Slackey"/>
            </a:endParaRPr>
          </a:p>
        </p:txBody>
      </p:sp>
      <p:pic>
        <p:nvPicPr>
          <p:cNvPr id="14340" name="Picture 5"/>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048000" y="3984486"/>
            <a:ext cx="3469981" cy="1458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565876" y="3276600"/>
            <a:ext cx="7848600" cy="707886"/>
          </a:xfrm>
          <a:prstGeom prst="rect">
            <a:avLst/>
          </a:prstGeom>
        </p:spPr>
        <p:txBody>
          <a:bodyPr wrap="square">
            <a:spAutoFit/>
          </a:bodyPr>
          <a:lstStyle/>
          <a:p>
            <a:pPr algn="ctr" fontAlgn="auto">
              <a:spcBef>
                <a:spcPts val="0"/>
              </a:spcBef>
              <a:spcAft>
                <a:spcPts val="0"/>
              </a:spcAft>
              <a:defRPr/>
            </a:pPr>
            <a:r>
              <a:rPr lang="en-US" sz="2000" i="1" cap="all" dirty="0">
                <a:solidFill>
                  <a:srgbClr val="B24C30"/>
                </a:solidFill>
                <a:latin typeface="+mn-lt"/>
              </a:rPr>
              <a:t>Presented </a:t>
            </a:r>
            <a:r>
              <a:rPr lang="en-US" sz="2000" i="1" cap="all" dirty="0" smtClean="0">
                <a:solidFill>
                  <a:srgbClr val="B24C30"/>
                </a:solidFill>
                <a:latin typeface="+mn-lt"/>
              </a:rPr>
              <a:t>By The University of Texas-School of Public Health</a:t>
            </a:r>
            <a:r>
              <a:rPr lang="en-US" sz="2000" dirty="0">
                <a:latin typeface="+mj-lt"/>
              </a:rPr>
              <a:t/>
            </a:r>
            <a:br>
              <a:rPr lang="en-US" sz="2000" dirty="0">
                <a:latin typeface="+mj-lt"/>
              </a:rPr>
            </a:br>
            <a:endParaRPr lang="en-US" sz="2000" dirty="0">
              <a:latin typeface="+mj-lt"/>
            </a:endParaRPr>
          </a:p>
        </p:txBody>
      </p:sp>
      <p:sp>
        <p:nvSpPr>
          <p:cNvPr id="3" name="Rectangle 2"/>
          <p:cNvSpPr/>
          <p:nvPr/>
        </p:nvSpPr>
        <p:spPr>
          <a:xfrm>
            <a:off x="302864" y="5903893"/>
            <a:ext cx="8686800" cy="954107"/>
          </a:xfrm>
          <a:prstGeom prst="rect">
            <a:avLst/>
          </a:prstGeom>
        </p:spPr>
        <p:txBody>
          <a:bodyPr wrap="square">
            <a:spAutoFit/>
          </a:bodyPr>
          <a:lstStyle/>
          <a:p>
            <a:pPr algn="ctr"/>
            <a:r>
              <a:rPr lang="en-US" sz="1400" dirty="0">
                <a:solidFill>
                  <a:schemeClr val="tx1">
                    <a:lumMod val="50000"/>
                    <a:lumOff val="50000"/>
                  </a:schemeClr>
                </a:solidFill>
              </a:rPr>
              <a:t>This material was produced under grant number SH-22316-SH-1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
        <p:nvSpPr>
          <p:cNvPr id="8" name="Title 1"/>
          <p:cNvSpPr txBox="1">
            <a:spLocks/>
          </p:cNvSpPr>
          <p:nvPr/>
        </p:nvSpPr>
        <p:spPr bwMode="auto">
          <a:xfrm>
            <a:off x="609600" y="858858"/>
            <a:ext cx="8229600"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spAutoFit/>
          </a:bodyPr>
          <a:lstStyle>
            <a:lvl1pPr algn="l" rtl="0" eaLnBrk="0" fontAlgn="base" hangingPunct="0">
              <a:spcBef>
                <a:spcPct val="0"/>
              </a:spcBef>
              <a:spcAft>
                <a:spcPct val="0"/>
              </a:spcAft>
              <a:defRPr lang="en-US" sz="3200" kern="1200" dirty="0">
                <a:solidFill>
                  <a:srgbClr val="8EB4E3"/>
                </a:solidFill>
                <a:latin typeface="Bevan" pitchFamily="2" charset="0"/>
                <a:ea typeface="Slackey" pitchFamily="2" charset="0"/>
                <a:cs typeface="Slackey"/>
              </a:defRPr>
            </a:lvl1pPr>
            <a:lvl2pPr algn="l" rtl="0" eaLnBrk="0" fontAlgn="base" hangingPunct="0">
              <a:spcBef>
                <a:spcPct val="0"/>
              </a:spcBef>
              <a:spcAft>
                <a:spcPct val="0"/>
              </a:spcAft>
              <a:defRPr sz="3200">
                <a:solidFill>
                  <a:srgbClr val="8EB4E3"/>
                </a:solidFill>
                <a:latin typeface="Bevan"/>
                <a:ea typeface="Slackey"/>
                <a:cs typeface="Slackey"/>
              </a:defRPr>
            </a:lvl2pPr>
            <a:lvl3pPr algn="l" rtl="0" eaLnBrk="0" fontAlgn="base" hangingPunct="0">
              <a:spcBef>
                <a:spcPct val="0"/>
              </a:spcBef>
              <a:spcAft>
                <a:spcPct val="0"/>
              </a:spcAft>
              <a:defRPr sz="3200">
                <a:solidFill>
                  <a:srgbClr val="8EB4E3"/>
                </a:solidFill>
                <a:latin typeface="Bevan"/>
                <a:ea typeface="Slackey"/>
                <a:cs typeface="Slackey"/>
              </a:defRPr>
            </a:lvl3pPr>
            <a:lvl4pPr algn="l" rtl="0" eaLnBrk="0" fontAlgn="base" hangingPunct="0">
              <a:spcBef>
                <a:spcPct val="0"/>
              </a:spcBef>
              <a:spcAft>
                <a:spcPct val="0"/>
              </a:spcAft>
              <a:defRPr sz="3200">
                <a:solidFill>
                  <a:srgbClr val="8EB4E3"/>
                </a:solidFill>
                <a:latin typeface="Bevan"/>
                <a:ea typeface="Slackey"/>
                <a:cs typeface="Slackey"/>
              </a:defRPr>
            </a:lvl4pPr>
            <a:lvl5pPr algn="l" rtl="0" eaLnBrk="0" fontAlgn="base" hangingPunct="0">
              <a:spcBef>
                <a:spcPct val="0"/>
              </a:spcBef>
              <a:spcAft>
                <a:spcPct val="0"/>
              </a:spcAft>
              <a:defRPr sz="3200">
                <a:solidFill>
                  <a:srgbClr val="8EB4E3"/>
                </a:solidFill>
                <a:latin typeface="Bevan"/>
                <a:ea typeface="Slackey"/>
                <a:cs typeface="Slackey"/>
              </a:defRPr>
            </a:lvl5pPr>
            <a:lvl6pPr marL="457200" algn="l" rtl="0" fontAlgn="base">
              <a:spcBef>
                <a:spcPct val="0"/>
              </a:spcBef>
              <a:spcAft>
                <a:spcPct val="0"/>
              </a:spcAft>
              <a:defRPr sz="3200">
                <a:solidFill>
                  <a:srgbClr val="8EB4E3"/>
                </a:solidFill>
                <a:latin typeface="Bevan"/>
                <a:ea typeface="Slackey"/>
                <a:cs typeface="Slackey"/>
              </a:defRPr>
            </a:lvl6pPr>
            <a:lvl7pPr marL="914400" algn="l" rtl="0" fontAlgn="base">
              <a:spcBef>
                <a:spcPct val="0"/>
              </a:spcBef>
              <a:spcAft>
                <a:spcPct val="0"/>
              </a:spcAft>
              <a:defRPr sz="3200">
                <a:solidFill>
                  <a:srgbClr val="8EB4E3"/>
                </a:solidFill>
                <a:latin typeface="Bevan"/>
                <a:ea typeface="Slackey"/>
                <a:cs typeface="Slackey"/>
              </a:defRPr>
            </a:lvl7pPr>
            <a:lvl8pPr marL="1371600" algn="l" rtl="0" fontAlgn="base">
              <a:spcBef>
                <a:spcPct val="0"/>
              </a:spcBef>
              <a:spcAft>
                <a:spcPct val="0"/>
              </a:spcAft>
              <a:defRPr sz="3200">
                <a:solidFill>
                  <a:srgbClr val="8EB4E3"/>
                </a:solidFill>
                <a:latin typeface="Bevan"/>
                <a:ea typeface="Slackey"/>
                <a:cs typeface="Slackey"/>
              </a:defRPr>
            </a:lvl8pPr>
            <a:lvl9pPr marL="1828800" algn="l" rtl="0" fontAlgn="base">
              <a:spcBef>
                <a:spcPct val="0"/>
              </a:spcBef>
              <a:spcAft>
                <a:spcPct val="0"/>
              </a:spcAft>
              <a:defRPr sz="3200">
                <a:solidFill>
                  <a:srgbClr val="8EB4E3"/>
                </a:solidFill>
                <a:latin typeface="Bevan"/>
                <a:ea typeface="Slackey"/>
                <a:cs typeface="Slackey"/>
              </a:defRPr>
            </a:lvl9pPr>
          </a:lstStyle>
          <a:p>
            <a:pPr algn="ctr" eaLnBrk="1" hangingPunct="1"/>
            <a:r>
              <a:rPr lang="en-US" sz="2800" dirty="0" smtClean="0">
                <a:solidFill>
                  <a:schemeClr val="bg1"/>
                </a:solidFill>
                <a:latin typeface="Calibri" pitchFamily="34" charset="0"/>
                <a:ea typeface="Slackey"/>
              </a:rPr>
              <a:t/>
            </a:r>
            <a:br>
              <a:rPr lang="en-US" sz="2800" dirty="0" smtClean="0">
                <a:solidFill>
                  <a:schemeClr val="bg1"/>
                </a:solidFill>
                <a:latin typeface="Calibri" pitchFamily="34" charset="0"/>
                <a:ea typeface="Slackey"/>
              </a:rPr>
            </a:br>
            <a:r>
              <a:rPr lang="en-US" sz="2800" dirty="0" smtClean="0">
                <a:solidFill>
                  <a:schemeClr val="bg1"/>
                </a:solidFill>
                <a:latin typeface="Calibri" pitchFamily="34" charset="0"/>
                <a:ea typeface="Slackey"/>
              </a:rPr>
              <a:t/>
            </a:r>
            <a:br>
              <a:rPr lang="en-US" sz="2800" dirty="0" smtClean="0">
                <a:solidFill>
                  <a:schemeClr val="bg1"/>
                </a:solidFill>
                <a:latin typeface="Calibri" pitchFamily="34" charset="0"/>
                <a:ea typeface="Slackey"/>
              </a:rPr>
            </a:br>
            <a:r>
              <a:rPr lang="en-US" sz="3600" b="1" dirty="0" smtClean="0">
                <a:solidFill>
                  <a:schemeClr val="bg1"/>
                </a:solidFill>
                <a:latin typeface="Calibri" pitchFamily="34" charset="0"/>
                <a:ea typeface="Slackey"/>
              </a:rPr>
              <a:t>Overview of Lean Six Sigma</a:t>
            </a:r>
            <a:endParaRPr lang="en-US" sz="3600" dirty="0" smtClean="0">
              <a:latin typeface="Bevan"/>
              <a:ea typeface="Slackey"/>
            </a:endParaRPr>
          </a:p>
        </p:txBody>
      </p:sp>
    </p:spTree>
    <p:extLst>
      <p:ext uri="{BB962C8B-B14F-4D97-AF65-F5344CB8AC3E}">
        <p14:creationId xmlns:p14="http://schemas.microsoft.com/office/powerpoint/2010/main" val="39653656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762000" y="228600"/>
            <a:ext cx="4762500" cy="646113"/>
          </a:xfrm>
        </p:spPr>
        <p:txBody>
          <a:bodyPr anchor="t"/>
          <a:lstStyle/>
          <a:p>
            <a:pPr eaLnBrk="1" hangingPunct="1"/>
            <a:r>
              <a:rPr sz="3600" b="1" smtClean="0">
                <a:solidFill>
                  <a:schemeClr val="bg1"/>
                </a:solidFill>
                <a:latin typeface="Calibri" pitchFamily="34" charset="0"/>
                <a:ea typeface="Slackey"/>
              </a:rPr>
              <a:t>DMAIC Process</a:t>
            </a:r>
            <a:endParaRPr sz="3600" b="1" baseline="30000" smtClean="0">
              <a:solidFill>
                <a:schemeClr val="bg1"/>
              </a:solidFill>
              <a:latin typeface="Calibri" pitchFamily="34" charset="0"/>
              <a:ea typeface="Slackey"/>
            </a:endParaRPr>
          </a:p>
        </p:txBody>
      </p:sp>
      <p:grpSp>
        <p:nvGrpSpPr>
          <p:cNvPr id="23555" name="Group 3"/>
          <p:cNvGrpSpPr>
            <a:grpSpLocks/>
          </p:cNvGrpSpPr>
          <p:nvPr/>
        </p:nvGrpSpPr>
        <p:grpSpPr bwMode="auto">
          <a:xfrm>
            <a:off x="1541463" y="1304925"/>
            <a:ext cx="6059487" cy="4276725"/>
            <a:chOff x="971" y="822"/>
            <a:chExt cx="3817" cy="2694"/>
          </a:xfrm>
        </p:grpSpPr>
        <p:sp>
          <p:nvSpPr>
            <p:cNvPr id="23556" name="Rectangle 4"/>
            <p:cNvSpPr>
              <a:spLocks noChangeArrowheads="1"/>
            </p:cNvSpPr>
            <p:nvPr/>
          </p:nvSpPr>
          <p:spPr bwMode="auto">
            <a:xfrm>
              <a:off x="971" y="2430"/>
              <a:ext cx="3817" cy="543"/>
            </a:xfrm>
            <a:prstGeom prst="rect">
              <a:avLst/>
            </a:prstGeom>
            <a:solidFill>
              <a:schemeClr val="bg1"/>
            </a:solidFill>
            <a:ln w="12700">
              <a:solidFill>
                <a:srgbClr val="000000"/>
              </a:solidFill>
              <a:miter lim="800000"/>
              <a:headEnd type="none" w="sm" len="sm"/>
              <a:tailEnd type="none" w="sm" len="sm"/>
            </a:ln>
          </p:spPr>
          <p:txBody>
            <a:bodyPr lIns="0" tIns="0" rIns="0" bIns="0" anchor="ctr"/>
            <a:lstStyle/>
            <a:p>
              <a:pPr eaLnBrk="0" hangingPunct="0"/>
              <a:r>
                <a:rPr lang="en-US" sz="2000">
                  <a:solidFill>
                    <a:srgbClr val="000000"/>
                  </a:solidFill>
                  <a:latin typeface="Tech Sans Book"/>
                </a:rPr>
                <a:t>	</a:t>
              </a:r>
            </a:p>
          </p:txBody>
        </p:sp>
        <p:sp>
          <p:nvSpPr>
            <p:cNvPr id="23557" name="Rectangle 5"/>
            <p:cNvSpPr>
              <a:spLocks noChangeArrowheads="1"/>
            </p:cNvSpPr>
            <p:nvPr/>
          </p:nvSpPr>
          <p:spPr bwMode="auto">
            <a:xfrm>
              <a:off x="971" y="822"/>
              <a:ext cx="3817" cy="543"/>
            </a:xfrm>
            <a:prstGeom prst="rect">
              <a:avLst/>
            </a:prstGeom>
            <a:solidFill>
              <a:srgbClr val="EAEAEA"/>
            </a:solidFill>
            <a:ln w="12700">
              <a:solidFill>
                <a:srgbClr val="000000"/>
              </a:solidFill>
              <a:miter lim="800000"/>
              <a:headEnd type="none" w="sm" len="sm"/>
              <a:tailEnd type="none" w="sm" len="sm"/>
            </a:ln>
          </p:spPr>
          <p:txBody>
            <a:bodyPr lIns="0" tIns="0" rIns="0" bIns="0" anchor="ctr"/>
            <a:lstStyle/>
            <a:p>
              <a:pPr eaLnBrk="0" hangingPunct="0"/>
              <a:r>
                <a:rPr lang="en-US" sz="2000">
                  <a:solidFill>
                    <a:srgbClr val="000000"/>
                  </a:solidFill>
                  <a:latin typeface="Tech Sans Book"/>
                </a:rPr>
                <a:t>	</a:t>
              </a:r>
            </a:p>
          </p:txBody>
        </p:sp>
        <p:sp>
          <p:nvSpPr>
            <p:cNvPr id="23558" name="Rectangle 6"/>
            <p:cNvSpPr>
              <a:spLocks noChangeArrowheads="1"/>
            </p:cNvSpPr>
            <p:nvPr/>
          </p:nvSpPr>
          <p:spPr bwMode="auto">
            <a:xfrm>
              <a:off x="971" y="2973"/>
              <a:ext cx="3817" cy="543"/>
            </a:xfrm>
            <a:prstGeom prst="rect">
              <a:avLst/>
            </a:prstGeom>
            <a:solidFill>
              <a:srgbClr val="EAEAEA"/>
            </a:solidFill>
            <a:ln w="12700" algn="ctr">
              <a:solidFill>
                <a:srgbClr val="000000"/>
              </a:solidFill>
              <a:miter lim="800000"/>
              <a:headEnd type="none" w="sm" len="sm"/>
              <a:tailEnd type="none" w="sm" len="sm"/>
            </a:ln>
          </p:spPr>
          <p:txBody>
            <a:bodyPr lIns="0" tIns="0" rIns="0" bIns="0" anchor="ctr"/>
            <a:lstStyle/>
            <a:p>
              <a:pPr eaLnBrk="0" hangingPunct="0"/>
              <a:r>
                <a:rPr lang="en-US" sz="2000">
                  <a:solidFill>
                    <a:srgbClr val="000000"/>
                  </a:solidFill>
                  <a:latin typeface="Tech Sans Book"/>
                </a:rPr>
                <a:t>	</a:t>
              </a:r>
            </a:p>
          </p:txBody>
        </p:sp>
        <p:sp>
          <p:nvSpPr>
            <p:cNvPr id="23559" name="Rectangle 7"/>
            <p:cNvSpPr>
              <a:spLocks noChangeArrowheads="1"/>
            </p:cNvSpPr>
            <p:nvPr/>
          </p:nvSpPr>
          <p:spPr bwMode="auto">
            <a:xfrm>
              <a:off x="971" y="1357"/>
              <a:ext cx="3817" cy="543"/>
            </a:xfrm>
            <a:prstGeom prst="rect">
              <a:avLst/>
            </a:prstGeom>
            <a:solidFill>
              <a:schemeClr val="bg1"/>
            </a:solidFill>
            <a:ln w="12700" algn="ctr">
              <a:solidFill>
                <a:srgbClr val="000000"/>
              </a:solidFill>
              <a:miter lim="800000"/>
              <a:headEnd type="none" w="sm" len="sm"/>
              <a:tailEnd type="none" w="sm" len="sm"/>
            </a:ln>
          </p:spPr>
          <p:txBody>
            <a:bodyPr lIns="0" tIns="0" rIns="0" bIns="0" anchor="ctr"/>
            <a:lstStyle/>
            <a:p>
              <a:pPr eaLnBrk="0" hangingPunct="0"/>
              <a:r>
                <a:rPr lang="en-US" sz="2000">
                  <a:solidFill>
                    <a:srgbClr val="000000"/>
                  </a:solidFill>
                  <a:latin typeface="Tech Sans Book"/>
                </a:rPr>
                <a:t>	</a:t>
              </a:r>
            </a:p>
          </p:txBody>
        </p:sp>
        <p:sp>
          <p:nvSpPr>
            <p:cNvPr id="23560" name="Rectangle 8"/>
            <p:cNvSpPr>
              <a:spLocks noChangeArrowheads="1"/>
            </p:cNvSpPr>
            <p:nvPr/>
          </p:nvSpPr>
          <p:spPr bwMode="auto">
            <a:xfrm>
              <a:off x="971" y="1892"/>
              <a:ext cx="3817" cy="543"/>
            </a:xfrm>
            <a:prstGeom prst="rect">
              <a:avLst/>
            </a:prstGeom>
            <a:solidFill>
              <a:srgbClr val="EAEAEA"/>
            </a:solidFill>
            <a:ln w="12700">
              <a:solidFill>
                <a:srgbClr val="000000"/>
              </a:solidFill>
              <a:miter lim="800000"/>
              <a:headEnd type="none" w="sm" len="sm"/>
              <a:tailEnd type="none" w="sm" len="sm"/>
            </a:ln>
          </p:spPr>
          <p:txBody>
            <a:bodyPr lIns="0" tIns="0" rIns="0" bIns="0" anchor="ctr"/>
            <a:lstStyle/>
            <a:p>
              <a:pPr eaLnBrk="0" hangingPunct="0"/>
              <a:r>
                <a:rPr lang="en-US" sz="2000">
                  <a:solidFill>
                    <a:srgbClr val="000000"/>
                  </a:solidFill>
                  <a:latin typeface="Tech Sans Book"/>
                </a:rPr>
                <a:t>	</a:t>
              </a:r>
            </a:p>
          </p:txBody>
        </p:sp>
        <p:grpSp>
          <p:nvGrpSpPr>
            <p:cNvPr id="23561" name="Group 9"/>
            <p:cNvGrpSpPr>
              <a:grpSpLocks/>
            </p:cNvGrpSpPr>
            <p:nvPr/>
          </p:nvGrpSpPr>
          <p:grpSpPr bwMode="auto">
            <a:xfrm>
              <a:off x="1325" y="874"/>
              <a:ext cx="3109" cy="2558"/>
              <a:chOff x="0" y="874"/>
              <a:chExt cx="3109" cy="2558"/>
            </a:xfrm>
          </p:grpSpPr>
          <p:grpSp>
            <p:nvGrpSpPr>
              <p:cNvPr id="23562" name="Group 10"/>
              <p:cNvGrpSpPr>
                <a:grpSpLocks/>
              </p:cNvGrpSpPr>
              <p:nvPr/>
            </p:nvGrpSpPr>
            <p:grpSpPr bwMode="auto">
              <a:xfrm>
                <a:off x="0" y="874"/>
                <a:ext cx="3109" cy="404"/>
                <a:chOff x="1295" y="850"/>
                <a:chExt cx="3109" cy="404"/>
              </a:xfrm>
            </p:grpSpPr>
            <p:sp>
              <p:nvSpPr>
                <p:cNvPr id="23579" name="Text Box 11"/>
                <p:cNvSpPr txBox="1">
                  <a:spLocks noChangeArrowheads="1"/>
                </p:cNvSpPr>
                <p:nvPr/>
              </p:nvSpPr>
              <p:spPr bwMode="auto">
                <a:xfrm>
                  <a:off x="1295" y="869"/>
                  <a:ext cx="612"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3200" b="1"/>
                    <a:t>D</a:t>
                  </a:r>
                  <a:r>
                    <a:rPr lang="en-US" sz="2000"/>
                    <a:t>efine</a:t>
                  </a:r>
                </a:p>
              </p:txBody>
            </p:sp>
            <p:sp>
              <p:nvSpPr>
                <p:cNvPr id="23580" name="Text Box 12"/>
                <p:cNvSpPr txBox="1">
                  <a:spLocks noChangeArrowheads="1"/>
                </p:cNvSpPr>
                <p:nvPr/>
              </p:nvSpPr>
              <p:spPr bwMode="auto">
                <a:xfrm>
                  <a:off x="3450" y="850"/>
                  <a:ext cx="954"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b="1"/>
                    <a:t>Business Need</a:t>
                  </a:r>
                </a:p>
              </p:txBody>
            </p:sp>
            <p:sp>
              <p:nvSpPr>
                <p:cNvPr id="23581" name="AutoShape 13"/>
                <p:cNvSpPr>
                  <a:spLocks noChangeArrowheads="1"/>
                </p:cNvSpPr>
                <p:nvPr/>
              </p:nvSpPr>
              <p:spPr bwMode="auto">
                <a:xfrm>
                  <a:off x="2189" y="921"/>
                  <a:ext cx="1028" cy="263"/>
                </a:xfrm>
                <a:prstGeom prst="leftRightArrow">
                  <a:avLst>
                    <a:gd name="adj1" fmla="val 50000"/>
                    <a:gd name="adj2" fmla="val 78175"/>
                  </a:avLst>
                </a:prstGeom>
                <a:solidFill>
                  <a:srgbClr val="D6D5A7"/>
                </a:solidFill>
                <a:ln w="9525" algn="ctr">
                  <a:solidFill>
                    <a:schemeClr val="tx1"/>
                  </a:solidFill>
                  <a:miter lim="800000"/>
                  <a:headEnd/>
                  <a:tailEnd/>
                </a:ln>
              </p:spPr>
              <p:txBody>
                <a:bodyPr wrap="none" lIns="0" tIns="0" rIns="0" bIns="0" anchor="ctr">
                  <a:spAutoFit/>
                </a:bodyPr>
                <a:lstStyle/>
                <a:p>
                  <a:endParaRPr lang="en-US"/>
                </a:p>
              </p:txBody>
            </p:sp>
          </p:grpSp>
          <p:grpSp>
            <p:nvGrpSpPr>
              <p:cNvPr id="23563" name="Group 14"/>
              <p:cNvGrpSpPr>
                <a:grpSpLocks/>
              </p:cNvGrpSpPr>
              <p:nvPr/>
            </p:nvGrpSpPr>
            <p:grpSpPr bwMode="auto">
              <a:xfrm>
                <a:off x="0" y="1451"/>
                <a:ext cx="2801" cy="365"/>
                <a:chOff x="1295" y="1490"/>
                <a:chExt cx="2801" cy="365"/>
              </a:xfrm>
            </p:grpSpPr>
            <p:sp>
              <p:nvSpPr>
                <p:cNvPr id="23576" name="Text Box 15"/>
                <p:cNvSpPr txBox="1">
                  <a:spLocks noChangeArrowheads="1"/>
                </p:cNvSpPr>
                <p:nvPr/>
              </p:nvSpPr>
              <p:spPr bwMode="auto">
                <a:xfrm>
                  <a:off x="1295" y="1490"/>
                  <a:ext cx="792"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3200" b="1"/>
                    <a:t>M</a:t>
                  </a:r>
                  <a:r>
                    <a:rPr lang="en-US" sz="2000"/>
                    <a:t>easure</a:t>
                  </a:r>
                </a:p>
              </p:txBody>
            </p:sp>
            <p:sp>
              <p:nvSpPr>
                <p:cNvPr id="23577" name="Text Box 16"/>
                <p:cNvSpPr txBox="1">
                  <a:spLocks noChangeArrowheads="1"/>
                </p:cNvSpPr>
                <p:nvPr/>
              </p:nvSpPr>
              <p:spPr bwMode="auto">
                <a:xfrm>
                  <a:off x="3757" y="1557"/>
                  <a:ext cx="33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b="1"/>
                    <a:t>Y</a:t>
                  </a:r>
                </a:p>
              </p:txBody>
            </p:sp>
            <p:sp>
              <p:nvSpPr>
                <p:cNvPr id="23578" name="AutoShape 17"/>
                <p:cNvSpPr>
                  <a:spLocks noChangeArrowheads="1"/>
                </p:cNvSpPr>
                <p:nvPr/>
              </p:nvSpPr>
              <p:spPr bwMode="auto">
                <a:xfrm>
                  <a:off x="2197" y="1541"/>
                  <a:ext cx="1028" cy="263"/>
                </a:xfrm>
                <a:prstGeom prst="leftRightArrow">
                  <a:avLst>
                    <a:gd name="adj1" fmla="val 50000"/>
                    <a:gd name="adj2" fmla="val 78175"/>
                  </a:avLst>
                </a:prstGeom>
                <a:solidFill>
                  <a:srgbClr val="D6D5A7"/>
                </a:solidFill>
                <a:ln w="9525" algn="ctr">
                  <a:solidFill>
                    <a:schemeClr val="tx1"/>
                  </a:solidFill>
                  <a:miter lim="800000"/>
                  <a:headEnd/>
                  <a:tailEnd/>
                </a:ln>
              </p:spPr>
              <p:txBody>
                <a:bodyPr wrap="none" lIns="0" tIns="0" rIns="0" bIns="0" anchor="ctr">
                  <a:spAutoFit/>
                </a:bodyPr>
                <a:lstStyle/>
                <a:p>
                  <a:endParaRPr lang="en-US"/>
                </a:p>
              </p:txBody>
            </p:sp>
          </p:grpSp>
          <p:grpSp>
            <p:nvGrpSpPr>
              <p:cNvPr id="23564" name="Group 18"/>
              <p:cNvGrpSpPr>
                <a:grpSpLocks/>
              </p:cNvGrpSpPr>
              <p:nvPr/>
            </p:nvGrpSpPr>
            <p:grpSpPr bwMode="auto">
              <a:xfrm>
                <a:off x="0" y="1990"/>
                <a:ext cx="2797" cy="365"/>
                <a:chOff x="1295" y="2119"/>
                <a:chExt cx="2797" cy="365"/>
              </a:xfrm>
            </p:grpSpPr>
            <p:sp>
              <p:nvSpPr>
                <p:cNvPr id="23573" name="Text Box 19"/>
                <p:cNvSpPr txBox="1">
                  <a:spLocks noChangeArrowheads="1"/>
                </p:cNvSpPr>
                <p:nvPr/>
              </p:nvSpPr>
              <p:spPr bwMode="auto">
                <a:xfrm>
                  <a:off x="1295" y="2119"/>
                  <a:ext cx="72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3200" b="1"/>
                    <a:t>A</a:t>
                  </a:r>
                  <a:r>
                    <a:rPr lang="en-US" sz="2000"/>
                    <a:t>nalyze</a:t>
                  </a:r>
                </a:p>
              </p:txBody>
            </p:sp>
            <p:sp>
              <p:nvSpPr>
                <p:cNvPr id="23574" name="Text Box 20"/>
                <p:cNvSpPr txBox="1">
                  <a:spLocks noChangeArrowheads="1"/>
                </p:cNvSpPr>
                <p:nvPr/>
              </p:nvSpPr>
              <p:spPr bwMode="auto">
                <a:xfrm>
                  <a:off x="3761" y="2187"/>
                  <a:ext cx="33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b="1"/>
                    <a:t>X</a:t>
                  </a:r>
                </a:p>
              </p:txBody>
            </p:sp>
            <p:sp>
              <p:nvSpPr>
                <p:cNvPr id="23575" name="AutoShape 21"/>
                <p:cNvSpPr>
                  <a:spLocks noChangeArrowheads="1"/>
                </p:cNvSpPr>
                <p:nvPr/>
              </p:nvSpPr>
              <p:spPr bwMode="auto">
                <a:xfrm>
                  <a:off x="2230" y="2170"/>
                  <a:ext cx="1028" cy="263"/>
                </a:xfrm>
                <a:prstGeom prst="leftRightArrow">
                  <a:avLst>
                    <a:gd name="adj1" fmla="val 50000"/>
                    <a:gd name="adj2" fmla="val 78175"/>
                  </a:avLst>
                </a:prstGeom>
                <a:solidFill>
                  <a:srgbClr val="D6D5A7"/>
                </a:solidFill>
                <a:ln w="9525" algn="ctr">
                  <a:solidFill>
                    <a:schemeClr val="tx1"/>
                  </a:solidFill>
                  <a:miter lim="800000"/>
                  <a:headEnd/>
                  <a:tailEnd/>
                </a:ln>
              </p:spPr>
              <p:txBody>
                <a:bodyPr wrap="none" lIns="0" tIns="0" rIns="0" bIns="0" anchor="ctr">
                  <a:spAutoFit/>
                </a:bodyPr>
                <a:lstStyle/>
                <a:p>
                  <a:endParaRPr lang="en-US"/>
                </a:p>
              </p:txBody>
            </p:sp>
          </p:grpSp>
          <p:grpSp>
            <p:nvGrpSpPr>
              <p:cNvPr id="23565" name="Group 22"/>
              <p:cNvGrpSpPr>
                <a:grpSpLocks/>
              </p:cNvGrpSpPr>
              <p:nvPr/>
            </p:nvGrpSpPr>
            <p:grpSpPr bwMode="auto">
              <a:xfrm>
                <a:off x="0" y="2528"/>
                <a:ext cx="2955" cy="365"/>
                <a:chOff x="1295" y="2761"/>
                <a:chExt cx="2955" cy="365"/>
              </a:xfrm>
            </p:grpSpPr>
            <p:sp>
              <p:nvSpPr>
                <p:cNvPr id="23570" name="Text Box 23"/>
                <p:cNvSpPr txBox="1">
                  <a:spLocks noChangeArrowheads="1"/>
                </p:cNvSpPr>
                <p:nvPr/>
              </p:nvSpPr>
              <p:spPr bwMode="auto">
                <a:xfrm>
                  <a:off x="1295" y="2761"/>
                  <a:ext cx="72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3200" b="1"/>
                    <a:t>I</a:t>
                  </a:r>
                  <a:r>
                    <a:rPr lang="en-US" sz="2000"/>
                    <a:t>mprove</a:t>
                  </a:r>
                </a:p>
              </p:txBody>
            </p:sp>
            <p:sp>
              <p:nvSpPr>
                <p:cNvPr id="23571" name="Text Box 24"/>
                <p:cNvSpPr txBox="1">
                  <a:spLocks noChangeArrowheads="1"/>
                </p:cNvSpPr>
                <p:nvPr/>
              </p:nvSpPr>
              <p:spPr bwMode="auto">
                <a:xfrm>
                  <a:off x="3603" y="2828"/>
                  <a:ext cx="64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b="1"/>
                    <a:t>Y = f(X)</a:t>
                  </a:r>
                </a:p>
              </p:txBody>
            </p:sp>
            <p:sp>
              <p:nvSpPr>
                <p:cNvPr id="23572" name="AutoShape 25"/>
                <p:cNvSpPr>
                  <a:spLocks noChangeArrowheads="1"/>
                </p:cNvSpPr>
                <p:nvPr/>
              </p:nvSpPr>
              <p:spPr bwMode="auto">
                <a:xfrm>
                  <a:off x="2197" y="2812"/>
                  <a:ext cx="1028" cy="263"/>
                </a:xfrm>
                <a:prstGeom prst="leftRightArrow">
                  <a:avLst>
                    <a:gd name="adj1" fmla="val 50000"/>
                    <a:gd name="adj2" fmla="val 78175"/>
                  </a:avLst>
                </a:prstGeom>
                <a:solidFill>
                  <a:srgbClr val="D6D5A7"/>
                </a:solidFill>
                <a:ln w="9525" algn="ctr">
                  <a:solidFill>
                    <a:schemeClr val="tx1"/>
                  </a:solidFill>
                  <a:miter lim="800000"/>
                  <a:headEnd/>
                  <a:tailEnd/>
                </a:ln>
              </p:spPr>
              <p:txBody>
                <a:bodyPr wrap="none" lIns="0" tIns="0" rIns="0" bIns="0" anchor="ctr">
                  <a:spAutoFit/>
                </a:bodyPr>
                <a:lstStyle/>
                <a:p>
                  <a:endParaRPr lang="en-US"/>
                </a:p>
              </p:txBody>
            </p:sp>
          </p:grpSp>
          <p:grpSp>
            <p:nvGrpSpPr>
              <p:cNvPr id="23566" name="Group 26"/>
              <p:cNvGrpSpPr>
                <a:grpSpLocks/>
              </p:cNvGrpSpPr>
              <p:nvPr/>
            </p:nvGrpSpPr>
            <p:grpSpPr bwMode="auto">
              <a:xfrm>
                <a:off x="0" y="3067"/>
                <a:ext cx="3002" cy="365"/>
                <a:chOff x="1295" y="3379"/>
                <a:chExt cx="3002" cy="365"/>
              </a:xfrm>
            </p:grpSpPr>
            <p:sp>
              <p:nvSpPr>
                <p:cNvPr id="23567" name="Text Box 27"/>
                <p:cNvSpPr txBox="1">
                  <a:spLocks noChangeArrowheads="1"/>
                </p:cNvSpPr>
                <p:nvPr/>
              </p:nvSpPr>
              <p:spPr bwMode="auto">
                <a:xfrm>
                  <a:off x="1295" y="3379"/>
                  <a:ext cx="72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3200" b="1"/>
                    <a:t>C</a:t>
                  </a:r>
                  <a:r>
                    <a:rPr lang="en-US" sz="2000"/>
                    <a:t>ontrol</a:t>
                  </a:r>
                </a:p>
              </p:txBody>
            </p:sp>
            <p:sp>
              <p:nvSpPr>
                <p:cNvPr id="23568" name="Text Box 28"/>
                <p:cNvSpPr txBox="1">
                  <a:spLocks noChangeArrowheads="1"/>
                </p:cNvSpPr>
                <p:nvPr/>
              </p:nvSpPr>
              <p:spPr bwMode="auto">
                <a:xfrm>
                  <a:off x="3556" y="3446"/>
                  <a:ext cx="74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b="1"/>
                    <a:t>Sustain!</a:t>
                  </a:r>
                </a:p>
              </p:txBody>
            </p:sp>
            <p:sp>
              <p:nvSpPr>
                <p:cNvPr id="23569" name="AutoShape 29"/>
                <p:cNvSpPr>
                  <a:spLocks noChangeArrowheads="1"/>
                </p:cNvSpPr>
                <p:nvPr/>
              </p:nvSpPr>
              <p:spPr bwMode="auto">
                <a:xfrm>
                  <a:off x="2222" y="3430"/>
                  <a:ext cx="1028" cy="263"/>
                </a:xfrm>
                <a:prstGeom prst="leftRightArrow">
                  <a:avLst>
                    <a:gd name="adj1" fmla="val 50000"/>
                    <a:gd name="adj2" fmla="val 78175"/>
                  </a:avLst>
                </a:prstGeom>
                <a:solidFill>
                  <a:srgbClr val="D6D5A7"/>
                </a:solidFill>
                <a:ln w="9525" algn="ctr">
                  <a:solidFill>
                    <a:schemeClr val="tx1"/>
                  </a:solidFill>
                  <a:miter lim="800000"/>
                  <a:headEnd/>
                  <a:tailEnd/>
                </a:ln>
              </p:spPr>
              <p:txBody>
                <a:bodyPr wrap="none" lIns="0" tIns="0" rIns="0" bIns="0" anchor="ctr">
                  <a:spAutoFit/>
                </a:bodyPr>
                <a:lstStyle/>
                <a:p>
                  <a:endParaRPr lang="en-US"/>
                </a:p>
              </p:txBody>
            </p:sp>
          </p:grpSp>
        </p:grpSp>
      </p:gr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304800" y="228600"/>
            <a:ext cx="8382000" cy="609600"/>
          </a:xfrm>
        </p:spPr>
        <p:txBody>
          <a:bodyPr anchor="t"/>
          <a:lstStyle/>
          <a:p>
            <a:pPr eaLnBrk="1" hangingPunct="1"/>
            <a:r>
              <a:rPr sz="3600" b="1" smtClean="0">
                <a:solidFill>
                  <a:schemeClr val="bg1"/>
                </a:solidFill>
                <a:latin typeface="Calibri" pitchFamily="34" charset="0"/>
                <a:ea typeface="Slackey"/>
              </a:rPr>
              <a:t>The DMAIC Process Improvement Model</a:t>
            </a:r>
            <a:endParaRPr sz="3600" b="1" baseline="30000" smtClean="0">
              <a:solidFill>
                <a:schemeClr val="bg1"/>
              </a:solidFill>
              <a:latin typeface="Calibri" pitchFamily="34" charset="0"/>
              <a:ea typeface="Slackey"/>
            </a:endParaRPr>
          </a:p>
        </p:txBody>
      </p:sp>
      <p:grpSp>
        <p:nvGrpSpPr>
          <p:cNvPr id="41" name="Group 40"/>
          <p:cNvGrpSpPr>
            <a:grpSpLocks/>
          </p:cNvGrpSpPr>
          <p:nvPr/>
        </p:nvGrpSpPr>
        <p:grpSpPr bwMode="auto">
          <a:xfrm>
            <a:off x="342900" y="1177925"/>
            <a:ext cx="4305300" cy="2708275"/>
            <a:chOff x="343639" y="1178668"/>
            <a:chExt cx="4304561" cy="2707532"/>
          </a:xfrm>
        </p:grpSpPr>
        <p:sp>
          <p:nvSpPr>
            <p:cNvPr id="6" name="Rectangle 5"/>
            <p:cNvSpPr/>
            <p:nvPr/>
          </p:nvSpPr>
          <p:spPr>
            <a:xfrm>
              <a:off x="381732" y="1296111"/>
              <a:ext cx="4266468" cy="2590089"/>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a:solidFill>
                  <a:srgbClr val="000000"/>
                </a:solidFill>
              </a:endParaRPr>
            </a:p>
          </p:txBody>
        </p:sp>
        <p:sp>
          <p:nvSpPr>
            <p:cNvPr id="15" name="Rectangle 14"/>
            <p:cNvSpPr/>
            <p:nvPr/>
          </p:nvSpPr>
          <p:spPr>
            <a:xfrm>
              <a:off x="343639" y="1178668"/>
              <a:ext cx="875561" cy="1569660"/>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9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1</a:t>
              </a:r>
            </a:p>
          </p:txBody>
        </p:sp>
        <p:sp>
          <p:nvSpPr>
            <p:cNvPr id="17" name="Rectangle 16"/>
            <p:cNvSpPr/>
            <p:nvPr/>
          </p:nvSpPr>
          <p:spPr>
            <a:xfrm>
              <a:off x="946258" y="1364159"/>
              <a:ext cx="2254142" cy="769441"/>
            </a:xfrm>
            <a:prstGeom prst="rect">
              <a:avLst/>
            </a:prstGeom>
            <a:noFill/>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4400" b="1" cap="all" dirty="0">
                  <a:ln w="0"/>
                  <a:solidFill>
                    <a:schemeClr val="accent2"/>
                  </a:solidFill>
                  <a:effectLst>
                    <a:reflection blurRad="12700" stA="50000" endPos="50000" dist="5000" dir="5400000" sy="-100000" rotWithShape="0"/>
                  </a:effectLst>
                </a:rPr>
                <a:t>DEFINE</a:t>
              </a:r>
            </a:p>
          </p:txBody>
        </p:sp>
        <p:sp>
          <p:nvSpPr>
            <p:cNvPr id="24604" name="TextBox 17"/>
            <p:cNvSpPr txBox="1">
              <a:spLocks noChangeArrowheads="1"/>
            </p:cNvSpPr>
            <p:nvPr/>
          </p:nvSpPr>
          <p:spPr bwMode="auto">
            <a:xfrm>
              <a:off x="990600" y="2266384"/>
              <a:ext cx="312136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Who are the customers</a:t>
              </a:r>
            </a:p>
            <a:p>
              <a:pPr eaLnBrk="1" hangingPunct="1"/>
              <a:r>
                <a:rPr lang="en-US"/>
                <a:t>And what are their priorities?</a:t>
              </a:r>
            </a:p>
          </p:txBody>
        </p:sp>
      </p:grpSp>
      <p:grpSp>
        <p:nvGrpSpPr>
          <p:cNvPr id="42" name="Group 41"/>
          <p:cNvGrpSpPr>
            <a:grpSpLocks/>
          </p:cNvGrpSpPr>
          <p:nvPr/>
        </p:nvGrpSpPr>
        <p:grpSpPr bwMode="auto">
          <a:xfrm>
            <a:off x="4572000" y="1066800"/>
            <a:ext cx="4267200" cy="2819400"/>
            <a:chOff x="4572000" y="1066800"/>
            <a:chExt cx="4267200" cy="2819400"/>
          </a:xfrm>
        </p:grpSpPr>
        <p:sp>
          <p:nvSpPr>
            <p:cNvPr id="10" name="Rectangle 9"/>
            <p:cNvSpPr/>
            <p:nvPr/>
          </p:nvSpPr>
          <p:spPr>
            <a:xfrm>
              <a:off x="4572000" y="1295400"/>
              <a:ext cx="4267200" cy="2590800"/>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a:solidFill>
                  <a:srgbClr val="000000"/>
                </a:solidFill>
              </a:endParaRPr>
            </a:p>
          </p:txBody>
        </p:sp>
        <p:sp>
          <p:nvSpPr>
            <p:cNvPr id="19" name="Rectangle 18"/>
            <p:cNvSpPr/>
            <p:nvPr/>
          </p:nvSpPr>
          <p:spPr>
            <a:xfrm>
              <a:off x="5029200" y="1066800"/>
              <a:ext cx="875561" cy="1569660"/>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9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2</a:t>
              </a:r>
            </a:p>
          </p:txBody>
        </p:sp>
        <p:sp>
          <p:nvSpPr>
            <p:cNvPr id="20" name="Rectangle 19"/>
            <p:cNvSpPr/>
            <p:nvPr/>
          </p:nvSpPr>
          <p:spPr>
            <a:xfrm>
              <a:off x="5757049" y="1364159"/>
              <a:ext cx="3005951" cy="769441"/>
            </a:xfrm>
            <a:prstGeom prst="rect">
              <a:avLst/>
            </a:prstGeom>
            <a:noFill/>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4400" b="1" cap="all" dirty="0" err="1">
                  <a:ln w="0"/>
                  <a:solidFill>
                    <a:schemeClr val="accent2"/>
                  </a:solidFill>
                  <a:effectLst>
                    <a:reflection blurRad="12700" stA="50000" endPos="50000" dist="5000" dir="5400000" sy="-100000" rotWithShape="0"/>
                  </a:effectLst>
                </a:rPr>
                <a:t>MEasure</a:t>
              </a:r>
              <a:endParaRPr lang="en-US" sz="4400" b="1" cap="all" dirty="0">
                <a:ln w="0"/>
                <a:solidFill>
                  <a:schemeClr val="accent2"/>
                </a:solidFill>
                <a:effectLst>
                  <a:reflection blurRad="12700" stA="50000" endPos="50000" dist="5000" dir="5400000" sy="-100000" rotWithShape="0"/>
                </a:effectLst>
              </a:endParaRPr>
            </a:p>
          </p:txBody>
        </p:sp>
        <p:sp>
          <p:nvSpPr>
            <p:cNvPr id="24600" name="TextBox 20"/>
            <p:cNvSpPr txBox="1">
              <a:spLocks noChangeArrowheads="1"/>
            </p:cNvSpPr>
            <p:nvPr/>
          </p:nvSpPr>
          <p:spPr bwMode="auto">
            <a:xfrm>
              <a:off x="5397976" y="2401669"/>
              <a:ext cx="336502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How is the process performing </a:t>
              </a:r>
              <a:br>
                <a:rPr lang="en-US"/>
              </a:br>
              <a:r>
                <a:rPr lang="en-US"/>
                <a:t>and how is it measured?</a:t>
              </a:r>
            </a:p>
          </p:txBody>
        </p:sp>
      </p:grpSp>
      <p:grpSp>
        <p:nvGrpSpPr>
          <p:cNvPr id="43" name="Group 42"/>
          <p:cNvGrpSpPr>
            <a:grpSpLocks/>
          </p:cNvGrpSpPr>
          <p:nvPr/>
        </p:nvGrpSpPr>
        <p:grpSpPr bwMode="auto">
          <a:xfrm>
            <a:off x="304800" y="3810000"/>
            <a:ext cx="4343400" cy="2667000"/>
            <a:chOff x="304800" y="3810000"/>
            <a:chExt cx="4343400" cy="2667000"/>
          </a:xfrm>
        </p:grpSpPr>
        <p:sp>
          <p:nvSpPr>
            <p:cNvPr id="11" name="Rectangle 10"/>
            <p:cNvSpPr/>
            <p:nvPr/>
          </p:nvSpPr>
          <p:spPr>
            <a:xfrm>
              <a:off x="381000" y="3886200"/>
              <a:ext cx="4267200" cy="2590800"/>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a:solidFill>
                  <a:srgbClr val="000000"/>
                </a:solidFill>
              </a:endParaRPr>
            </a:p>
          </p:txBody>
        </p:sp>
        <p:sp>
          <p:nvSpPr>
            <p:cNvPr id="23" name="Rectangle 22"/>
            <p:cNvSpPr/>
            <p:nvPr/>
          </p:nvSpPr>
          <p:spPr>
            <a:xfrm>
              <a:off x="304800" y="3810000"/>
              <a:ext cx="875561" cy="1569660"/>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9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3</a:t>
              </a:r>
            </a:p>
          </p:txBody>
        </p:sp>
        <p:sp>
          <p:nvSpPr>
            <p:cNvPr id="24" name="Rectangle 23"/>
            <p:cNvSpPr/>
            <p:nvPr/>
          </p:nvSpPr>
          <p:spPr>
            <a:xfrm>
              <a:off x="1022057" y="3954959"/>
              <a:ext cx="2787943" cy="769441"/>
            </a:xfrm>
            <a:prstGeom prst="rect">
              <a:avLst/>
            </a:prstGeom>
            <a:noFill/>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4400" b="1" cap="all" dirty="0">
                  <a:ln w="0"/>
                  <a:solidFill>
                    <a:schemeClr val="accent2"/>
                  </a:solidFill>
                  <a:effectLst>
                    <a:reflection blurRad="12700" stA="50000" endPos="50000" dist="5000" dir="5400000" sy="-100000" rotWithShape="0"/>
                  </a:effectLst>
                </a:rPr>
                <a:t>improve</a:t>
              </a:r>
            </a:p>
          </p:txBody>
        </p:sp>
        <p:sp>
          <p:nvSpPr>
            <p:cNvPr id="24596" name="TextBox 24"/>
            <p:cNvSpPr txBox="1">
              <a:spLocks noChangeArrowheads="1"/>
            </p:cNvSpPr>
            <p:nvPr/>
          </p:nvSpPr>
          <p:spPr bwMode="auto">
            <a:xfrm>
              <a:off x="1004024" y="4992469"/>
              <a:ext cx="333937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How do we remove the causes</a:t>
              </a:r>
            </a:p>
            <a:p>
              <a:pPr eaLnBrk="1" hangingPunct="1"/>
              <a:r>
                <a:rPr lang="en-US"/>
                <a:t>of the defect?</a:t>
              </a:r>
            </a:p>
          </p:txBody>
        </p:sp>
      </p:grpSp>
      <p:grpSp>
        <p:nvGrpSpPr>
          <p:cNvPr id="44" name="Group 43"/>
          <p:cNvGrpSpPr>
            <a:grpSpLocks/>
          </p:cNvGrpSpPr>
          <p:nvPr/>
        </p:nvGrpSpPr>
        <p:grpSpPr bwMode="auto">
          <a:xfrm>
            <a:off x="4572000" y="3840163"/>
            <a:ext cx="4267200" cy="2636837"/>
            <a:chOff x="4572000" y="3840540"/>
            <a:chExt cx="4267200" cy="2636460"/>
          </a:xfrm>
        </p:grpSpPr>
        <p:sp>
          <p:nvSpPr>
            <p:cNvPr id="26" name="Rectangle 25"/>
            <p:cNvSpPr/>
            <p:nvPr/>
          </p:nvSpPr>
          <p:spPr>
            <a:xfrm>
              <a:off x="4572000" y="3886570"/>
              <a:ext cx="4267200" cy="2590430"/>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a:solidFill>
                  <a:srgbClr val="000000"/>
                </a:solidFill>
              </a:endParaRPr>
            </a:p>
          </p:txBody>
        </p:sp>
        <p:sp>
          <p:nvSpPr>
            <p:cNvPr id="27" name="Rectangle 26"/>
            <p:cNvSpPr/>
            <p:nvPr/>
          </p:nvSpPr>
          <p:spPr>
            <a:xfrm>
              <a:off x="5029200" y="3840540"/>
              <a:ext cx="875561" cy="1569660"/>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9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4</a:t>
              </a:r>
            </a:p>
          </p:txBody>
        </p:sp>
        <p:sp>
          <p:nvSpPr>
            <p:cNvPr id="28" name="Rectangle 27"/>
            <p:cNvSpPr/>
            <p:nvPr/>
          </p:nvSpPr>
          <p:spPr>
            <a:xfrm>
              <a:off x="5791200" y="4031159"/>
              <a:ext cx="2797048" cy="769441"/>
            </a:xfrm>
            <a:prstGeom prst="rect">
              <a:avLst/>
            </a:prstGeom>
            <a:noFill/>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4400" b="1" cap="all" dirty="0">
                  <a:ln w="0"/>
                  <a:solidFill>
                    <a:schemeClr val="accent2"/>
                  </a:solidFill>
                  <a:effectLst>
                    <a:reflection blurRad="12700" stA="50000" endPos="50000" dist="5000" dir="5400000" sy="-100000" rotWithShape="0"/>
                  </a:effectLst>
                </a:rPr>
                <a:t>Analyze</a:t>
              </a:r>
            </a:p>
          </p:txBody>
        </p:sp>
        <p:sp>
          <p:nvSpPr>
            <p:cNvPr id="24592" name="TextBox 28"/>
            <p:cNvSpPr txBox="1">
              <a:spLocks noChangeArrowheads="1"/>
            </p:cNvSpPr>
            <p:nvPr/>
          </p:nvSpPr>
          <p:spPr bwMode="auto">
            <a:xfrm>
              <a:off x="5410200" y="5144869"/>
              <a:ext cx="339067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What are the important causes </a:t>
              </a:r>
            </a:p>
            <a:p>
              <a:pPr eaLnBrk="1" hangingPunct="1"/>
              <a:r>
                <a:rPr lang="en-US"/>
                <a:t>of the defect?</a:t>
              </a:r>
            </a:p>
          </p:txBody>
        </p:sp>
      </p:grpSp>
      <p:grpSp>
        <p:nvGrpSpPr>
          <p:cNvPr id="47" name="Group 46"/>
          <p:cNvGrpSpPr>
            <a:grpSpLocks/>
          </p:cNvGrpSpPr>
          <p:nvPr/>
        </p:nvGrpSpPr>
        <p:grpSpPr bwMode="auto">
          <a:xfrm>
            <a:off x="3581400" y="2325688"/>
            <a:ext cx="1981200" cy="2519362"/>
            <a:chOff x="8816939" y="1079073"/>
            <a:chExt cx="1981200" cy="2519746"/>
          </a:xfrm>
        </p:grpSpPr>
        <p:sp>
          <p:nvSpPr>
            <p:cNvPr id="36" name="Oval 35"/>
            <p:cNvSpPr/>
            <p:nvPr/>
          </p:nvSpPr>
          <p:spPr>
            <a:xfrm>
              <a:off x="9420189" y="2203194"/>
              <a:ext cx="774700" cy="80974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grpSp>
          <p:nvGrpSpPr>
            <p:cNvPr id="24585" name="Group 45"/>
            <p:cNvGrpSpPr>
              <a:grpSpLocks/>
            </p:cNvGrpSpPr>
            <p:nvPr/>
          </p:nvGrpSpPr>
          <p:grpSpPr bwMode="auto">
            <a:xfrm>
              <a:off x="8816939" y="1079073"/>
              <a:ext cx="1981200" cy="2519746"/>
              <a:chOff x="3581400" y="2311394"/>
              <a:chExt cx="1981200" cy="2519746"/>
            </a:xfrm>
          </p:grpSpPr>
          <p:pic>
            <p:nvPicPr>
              <p:cNvPr id="24586" name="Picture 36"/>
              <p:cNvPicPr>
                <a:picLocks noChangeAspect="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81400" y="2849940"/>
                <a:ext cx="19812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Rectangle 38"/>
              <p:cNvSpPr/>
              <p:nvPr/>
            </p:nvSpPr>
            <p:spPr>
              <a:xfrm>
                <a:off x="4127507" y="2311394"/>
                <a:ext cx="875561" cy="1569660"/>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9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5</a:t>
                </a:r>
              </a:p>
            </p:txBody>
          </p:sp>
          <p:sp>
            <p:nvSpPr>
              <p:cNvPr id="40" name="Rectangle 39"/>
              <p:cNvSpPr/>
              <p:nvPr/>
            </p:nvSpPr>
            <p:spPr>
              <a:xfrm>
                <a:off x="3735600" y="3581400"/>
                <a:ext cx="1750800" cy="461665"/>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CONTROL</a:t>
                </a:r>
                <a:endParaRPr lang="en-US" sz="1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fade">
                                      <p:cBhvr>
                                        <p:cTn id="7" dur="500"/>
                                        <p:tgtEl>
                                          <p:spTgt spid="41"/>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42"/>
                                        </p:tgtEl>
                                        <p:attrNameLst>
                                          <p:attrName>style.visibility</p:attrName>
                                        </p:attrNameLst>
                                      </p:cBhvr>
                                      <p:to>
                                        <p:strVal val="visible"/>
                                      </p:to>
                                    </p:set>
                                    <p:animEffect transition="in" filter="fade">
                                      <p:cBhvr>
                                        <p:cTn id="11" dur="500"/>
                                        <p:tgtEl>
                                          <p:spTgt spid="42"/>
                                        </p:tgtEl>
                                      </p:cBhvr>
                                    </p:animEffect>
                                  </p:childTnLst>
                                </p:cTn>
                              </p:par>
                            </p:childTnLst>
                          </p:cTn>
                        </p:par>
                        <p:par>
                          <p:cTn id="12" fill="hold" nodeType="afterGroup">
                            <p:stCondLst>
                              <p:cond delay="1000"/>
                            </p:stCondLst>
                            <p:childTnLst>
                              <p:par>
                                <p:cTn id="13" presetID="10" presetClass="entr" presetSubtype="0" fill="hold" nodeType="afterEffect">
                                  <p:stCondLst>
                                    <p:cond delay="0"/>
                                  </p:stCondLst>
                                  <p:childTnLst>
                                    <p:set>
                                      <p:cBhvr>
                                        <p:cTn id="14" dur="1" fill="hold">
                                          <p:stCondLst>
                                            <p:cond delay="0"/>
                                          </p:stCondLst>
                                        </p:cTn>
                                        <p:tgtEl>
                                          <p:spTgt spid="43"/>
                                        </p:tgtEl>
                                        <p:attrNameLst>
                                          <p:attrName>style.visibility</p:attrName>
                                        </p:attrNameLst>
                                      </p:cBhvr>
                                      <p:to>
                                        <p:strVal val="visible"/>
                                      </p:to>
                                    </p:set>
                                    <p:animEffect transition="in" filter="fade">
                                      <p:cBhvr>
                                        <p:cTn id="15" dur="500"/>
                                        <p:tgtEl>
                                          <p:spTgt spid="43"/>
                                        </p:tgtEl>
                                      </p:cBhvr>
                                    </p:animEffect>
                                  </p:childTnLst>
                                </p:cTn>
                              </p:par>
                            </p:childTnLst>
                          </p:cTn>
                        </p:par>
                        <p:par>
                          <p:cTn id="16" fill="hold" nodeType="afterGroup">
                            <p:stCondLst>
                              <p:cond delay="1500"/>
                            </p:stCondLst>
                            <p:childTnLst>
                              <p:par>
                                <p:cTn id="17" presetID="10" presetClass="entr" presetSubtype="0" fill="hold" nodeType="afterEffect">
                                  <p:stCondLst>
                                    <p:cond delay="0"/>
                                  </p:stCondLst>
                                  <p:childTnLst>
                                    <p:set>
                                      <p:cBhvr>
                                        <p:cTn id="18" dur="1" fill="hold">
                                          <p:stCondLst>
                                            <p:cond delay="0"/>
                                          </p:stCondLst>
                                        </p:cTn>
                                        <p:tgtEl>
                                          <p:spTgt spid="44"/>
                                        </p:tgtEl>
                                        <p:attrNameLst>
                                          <p:attrName>style.visibility</p:attrName>
                                        </p:attrNameLst>
                                      </p:cBhvr>
                                      <p:to>
                                        <p:strVal val="visible"/>
                                      </p:to>
                                    </p:set>
                                    <p:animEffect transition="in" filter="fade">
                                      <p:cBhvr>
                                        <p:cTn id="19" dur="500"/>
                                        <p:tgtEl>
                                          <p:spTgt spid="44"/>
                                        </p:tgtEl>
                                      </p:cBhvr>
                                    </p:animEffect>
                                  </p:childTnLst>
                                </p:cTn>
                              </p:par>
                            </p:childTnLst>
                          </p:cTn>
                        </p:par>
                        <p:par>
                          <p:cTn id="20" fill="hold" nodeType="afterGroup">
                            <p:stCondLst>
                              <p:cond delay="2000"/>
                            </p:stCondLst>
                            <p:childTnLst>
                              <p:par>
                                <p:cTn id="21" presetID="10" presetClass="entr" presetSubtype="0" fill="hold" nodeType="afterEffect">
                                  <p:stCondLst>
                                    <p:cond delay="0"/>
                                  </p:stCondLst>
                                  <p:childTnLst>
                                    <p:set>
                                      <p:cBhvr>
                                        <p:cTn id="22" dur="1" fill="hold">
                                          <p:stCondLst>
                                            <p:cond delay="0"/>
                                          </p:stCondLst>
                                        </p:cTn>
                                        <p:tgtEl>
                                          <p:spTgt spid="47"/>
                                        </p:tgtEl>
                                        <p:attrNameLst>
                                          <p:attrName>style.visibility</p:attrName>
                                        </p:attrNameLst>
                                      </p:cBhvr>
                                      <p:to>
                                        <p:strVal val="visible"/>
                                      </p:to>
                                    </p:set>
                                    <p:animEffect transition="in" filter="fade">
                                      <p:cBhvr>
                                        <p:cTn id="23"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838200" y="304800"/>
            <a:ext cx="4495800" cy="584200"/>
          </a:xfrm>
        </p:spPr>
        <p:txBody>
          <a:bodyPr rtlCol="0"/>
          <a:lstStyle/>
          <a:p>
            <a:pPr eaLnBrk="1" fontAlgn="auto" hangingPunct="1">
              <a:spcAft>
                <a:spcPts val="0"/>
              </a:spcAft>
              <a:defRPr/>
            </a:pPr>
            <a:r>
              <a:rPr b="1">
                <a:solidFill>
                  <a:schemeClr val="bg1"/>
                </a:solidFill>
                <a:latin typeface="+mj-lt"/>
                <a:cs typeface="+mn-cs"/>
              </a:rPr>
              <a:t>1. Define Phase</a:t>
            </a:r>
          </a:p>
        </p:txBody>
      </p:sp>
      <p:sp>
        <p:nvSpPr>
          <p:cNvPr id="25603" name="Rectangle 3"/>
          <p:cNvSpPr>
            <a:spLocks noGrp="1" noChangeArrowheads="1"/>
          </p:cNvSpPr>
          <p:nvPr>
            <p:ph idx="1"/>
          </p:nvPr>
        </p:nvSpPr>
        <p:spPr>
          <a:xfrm>
            <a:off x="762000" y="1676400"/>
            <a:ext cx="8229600" cy="1477963"/>
          </a:xfrm>
        </p:spPr>
        <p:txBody>
          <a:bodyPr/>
          <a:lstStyle/>
          <a:p>
            <a:pPr eaLnBrk="1" hangingPunct="1"/>
            <a:r>
              <a:rPr lang="en-US" sz="2400" smtClean="0"/>
              <a:t>Confirm Process Requirements (voice of customer)</a:t>
            </a:r>
          </a:p>
          <a:p>
            <a:pPr eaLnBrk="1" hangingPunct="1"/>
            <a:r>
              <a:rPr lang="en-US" sz="2400" smtClean="0"/>
              <a:t>Validate the definition of a “defect”</a:t>
            </a:r>
          </a:p>
          <a:p>
            <a:pPr eaLnBrk="1" hangingPunct="1"/>
            <a:r>
              <a:rPr lang="en-US" sz="2400" smtClean="0"/>
              <a:t>High level process mapping</a:t>
            </a:r>
          </a:p>
          <a:p>
            <a:pPr eaLnBrk="1" hangingPunct="1"/>
            <a:r>
              <a:rPr lang="en-US" sz="2400" smtClean="0"/>
              <a:t>Charter the project using metrics aligned with business objectives</a:t>
            </a:r>
          </a:p>
          <a:p>
            <a:pPr eaLnBrk="1" hangingPunct="1"/>
            <a:r>
              <a:rPr lang="en-US" sz="2400" smtClean="0"/>
              <a:t>Execute “quick wins” when possible</a:t>
            </a:r>
          </a:p>
        </p:txBody>
      </p:sp>
      <p:sp>
        <p:nvSpPr>
          <p:cNvPr id="25604" name="Rectangle 4"/>
          <p:cNvSpPr>
            <a:spLocks noChangeArrowheads="1"/>
          </p:cNvSpPr>
          <p:nvPr/>
        </p:nvSpPr>
        <p:spPr bwMode="auto">
          <a:xfrm>
            <a:off x="1012825" y="5715000"/>
            <a:ext cx="7042150" cy="409575"/>
          </a:xfrm>
          <a:prstGeom prst="rect">
            <a:avLst/>
          </a:prstGeom>
          <a:solidFill>
            <a:srgbClr val="566314"/>
          </a:solidFill>
          <a:ln w="12700" algn="ctr">
            <a:solidFill>
              <a:srgbClr val="969696"/>
            </a:solidFill>
            <a:miter lim="800000"/>
            <a:headEnd/>
            <a:tailEnd/>
          </a:ln>
          <a:effectLst>
            <a:outerShdw dist="71842" dir="2700000" algn="ctr" rotWithShape="0">
              <a:srgbClr val="AAC3A8">
                <a:alpha val="50000"/>
              </a:srgbClr>
            </a:outerShdw>
          </a:effectLst>
        </p:spPr>
        <p:txBody>
          <a:bodyPr lIns="45720" rIns="45720">
            <a:spAutoFit/>
          </a:bodyPr>
          <a:lstStyle/>
          <a:p>
            <a:pPr algn="ctr" eaLnBrk="0" hangingPunct="0"/>
            <a:r>
              <a:rPr lang="en-US" sz="2000">
                <a:solidFill>
                  <a:schemeClr val="bg1"/>
                </a:solidFill>
                <a:cs typeface="Arial" pitchFamily="34" charset="0"/>
              </a:rPr>
              <a:t>Confirm the business case for working the project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762000" y="330200"/>
            <a:ext cx="7924800" cy="584200"/>
          </a:xfrm>
        </p:spPr>
        <p:txBody>
          <a:bodyPr rtlCol="0"/>
          <a:lstStyle/>
          <a:p>
            <a:pPr eaLnBrk="1" fontAlgn="auto" hangingPunct="1">
              <a:spcAft>
                <a:spcPts val="0"/>
              </a:spcAft>
              <a:defRPr/>
            </a:pPr>
            <a:r>
              <a:rPr b="1">
                <a:solidFill>
                  <a:schemeClr val="bg1"/>
                </a:solidFill>
                <a:latin typeface="+mj-lt"/>
                <a:cs typeface="+mn-cs"/>
              </a:rPr>
              <a:t> 2. Measure Phase</a:t>
            </a:r>
          </a:p>
        </p:txBody>
      </p:sp>
      <p:sp>
        <p:nvSpPr>
          <p:cNvPr id="26627" name="Rectangle 3"/>
          <p:cNvSpPr>
            <a:spLocks noGrp="1" noChangeArrowheads="1"/>
          </p:cNvSpPr>
          <p:nvPr>
            <p:ph idx="1"/>
          </p:nvPr>
        </p:nvSpPr>
        <p:spPr>
          <a:xfrm>
            <a:off x="625475" y="1600200"/>
            <a:ext cx="8229600" cy="1477963"/>
          </a:xfrm>
        </p:spPr>
        <p:txBody>
          <a:bodyPr/>
          <a:lstStyle/>
          <a:p>
            <a:pPr eaLnBrk="1" hangingPunct="1"/>
            <a:r>
              <a:rPr lang="en-US" sz="2400" smtClean="0"/>
              <a:t>Collect baseline data on project metrics (from the Define phase)</a:t>
            </a:r>
          </a:p>
          <a:p>
            <a:pPr eaLnBrk="1" hangingPunct="1"/>
            <a:r>
              <a:rPr lang="en-US" sz="2400" smtClean="0"/>
              <a:t>Verify integrity of baseline data for project metrics</a:t>
            </a:r>
          </a:p>
          <a:p>
            <a:pPr eaLnBrk="1" hangingPunct="1"/>
            <a:r>
              <a:rPr lang="en-US" sz="2400" smtClean="0"/>
              <a:t>Look for patterns in the data</a:t>
            </a:r>
          </a:p>
          <a:p>
            <a:pPr eaLnBrk="1" hangingPunct="1"/>
            <a:r>
              <a:rPr lang="en-US" sz="2400" smtClean="0"/>
              <a:t>Quantify the historical performance</a:t>
            </a:r>
          </a:p>
          <a:p>
            <a:pPr eaLnBrk="1" hangingPunct="1"/>
            <a:r>
              <a:rPr lang="en-US" sz="2400" smtClean="0"/>
              <a:t>Begin detailed process mapping</a:t>
            </a:r>
          </a:p>
        </p:txBody>
      </p:sp>
      <p:sp>
        <p:nvSpPr>
          <p:cNvPr id="26628" name="Rectangle 4"/>
          <p:cNvSpPr>
            <a:spLocks noChangeArrowheads="1"/>
          </p:cNvSpPr>
          <p:nvPr/>
        </p:nvSpPr>
        <p:spPr bwMode="auto">
          <a:xfrm>
            <a:off x="1219200" y="4953000"/>
            <a:ext cx="7042150" cy="714375"/>
          </a:xfrm>
          <a:prstGeom prst="rect">
            <a:avLst/>
          </a:prstGeom>
          <a:solidFill>
            <a:srgbClr val="566314"/>
          </a:solidFill>
          <a:ln w="12700" algn="ctr">
            <a:solidFill>
              <a:srgbClr val="969696"/>
            </a:solidFill>
            <a:miter lim="800000"/>
            <a:headEnd/>
            <a:tailEnd/>
          </a:ln>
          <a:effectLst>
            <a:outerShdw dist="71842" dir="2700000" algn="ctr" rotWithShape="0">
              <a:srgbClr val="AAC3A8">
                <a:alpha val="50000"/>
              </a:srgbClr>
            </a:outerShdw>
          </a:effectLst>
        </p:spPr>
        <p:txBody>
          <a:bodyPr lIns="45720" rIns="45720">
            <a:spAutoFit/>
          </a:bodyPr>
          <a:lstStyle/>
          <a:p>
            <a:pPr algn="ctr" eaLnBrk="0" hangingPunct="0"/>
            <a:r>
              <a:rPr lang="en-US" sz="2000">
                <a:solidFill>
                  <a:schemeClr val="bg1"/>
                </a:solidFill>
                <a:cs typeface="Arial" pitchFamily="34" charset="0"/>
              </a:rPr>
              <a:t>Before trying to “fix” the problem, confirm that you can measure the process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838200" y="304800"/>
            <a:ext cx="7924800" cy="584200"/>
          </a:xfrm>
        </p:spPr>
        <p:txBody>
          <a:bodyPr rtlCol="0"/>
          <a:lstStyle/>
          <a:p>
            <a:pPr eaLnBrk="1" fontAlgn="auto" hangingPunct="1">
              <a:spcAft>
                <a:spcPts val="0"/>
              </a:spcAft>
              <a:defRPr/>
            </a:pPr>
            <a:r>
              <a:rPr b="1">
                <a:solidFill>
                  <a:schemeClr val="bg1"/>
                </a:solidFill>
                <a:latin typeface="+mj-lt"/>
                <a:cs typeface="+mn-cs"/>
              </a:rPr>
              <a:t>3. Analyze Phase</a:t>
            </a:r>
          </a:p>
        </p:txBody>
      </p:sp>
      <p:sp>
        <p:nvSpPr>
          <p:cNvPr id="27651" name="Rectangle 3"/>
          <p:cNvSpPr>
            <a:spLocks noGrp="1" noChangeArrowheads="1"/>
          </p:cNvSpPr>
          <p:nvPr>
            <p:ph idx="1"/>
          </p:nvPr>
        </p:nvSpPr>
        <p:spPr>
          <a:xfrm>
            <a:off x="533400" y="1600200"/>
            <a:ext cx="8229600" cy="2362200"/>
          </a:xfrm>
        </p:spPr>
        <p:txBody>
          <a:bodyPr/>
          <a:lstStyle/>
          <a:p>
            <a:pPr eaLnBrk="1" hangingPunct="1"/>
            <a:r>
              <a:rPr lang="en-US" sz="2400" smtClean="0"/>
              <a:t>Apply non-statistical techniques to brainstorm potentially critical Xs which may be driving variability in the project metrics (again from the Define phase)</a:t>
            </a:r>
          </a:p>
          <a:p>
            <a:pPr eaLnBrk="1" hangingPunct="1"/>
            <a:r>
              <a:rPr lang="en-US" sz="2400" smtClean="0"/>
              <a:t>Apply statistical techniques to investigate the potentially critical Xs</a:t>
            </a:r>
          </a:p>
          <a:p>
            <a:pPr eaLnBrk="1" hangingPunct="1"/>
            <a:endParaRPr lang="en-US" smtClean="0"/>
          </a:p>
        </p:txBody>
      </p:sp>
      <p:sp>
        <p:nvSpPr>
          <p:cNvPr id="27652" name="Slide Number Placeholder 1"/>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D831CD0-2E17-47C5-AD20-DB88A53DC28E}" type="slidenum">
              <a:rPr lang="en-US">
                <a:solidFill>
                  <a:srgbClr val="898989"/>
                </a:solidFill>
                <a:latin typeface="Calibri" pitchFamily="34" charset="0"/>
              </a:rPr>
              <a:pPr eaLnBrk="1" hangingPunct="1"/>
              <a:t>14</a:t>
            </a:fld>
            <a:endParaRPr lang="en-US">
              <a:solidFill>
                <a:srgbClr val="898989"/>
              </a:solidFill>
              <a:latin typeface="Calibri" pitchFamily="34" charset="0"/>
            </a:endParaRPr>
          </a:p>
        </p:txBody>
      </p:sp>
      <p:sp>
        <p:nvSpPr>
          <p:cNvPr id="27653" name="Rectangle 4"/>
          <p:cNvSpPr>
            <a:spLocks noChangeArrowheads="1"/>
          </p:cNvSpPr>
          <p:nvPr/>
        </p:nvSpPr>
        <p:spPr bwMode="auto">
          <a:xfrm>
            <a:off x="1214438" y="5410200"/>
            <a:ext cx="6715125" cy="714375"/>
          </a:xfrm>
          <a:prstGeom prst="rect">
            <a:avLst/>
          </a:prstGeom>
          <a:solidFill>
            <a:srgbClr val="566314"/>
          </a:solidFill>
          <a:ln w="12700" algn="ctr">
            <a:solidFill>
              <a:srgbClr val="969696"/>
            </a:solidFill>
            <a:miter lim="800000"/>
            <a:headEnd/>
            <a:tailEnd/>
          </a:ln>
          <a:effectLst>
            <a:outerShdw dist="71842" dir="2700000" algn="ctr" rotWithShape="0">
              <a:srgbClr val="AAC3A8">
                <a:alpha val="50000"/>
              </a:srgbClr>
            </a:outerShdw>
          </a:effectLst>
        </p:spPr>
        <p:txBody>
          <a:bodyPr lIns="45720" rIns="45720">
            <a:spAutoFit/>
          </a:bodyPr>
          <a:lstStyle/>
          <a:p>
            <a:pPr algn="ctr" eaLnBrk="0" hangingPunct="0"/>
            <a:r>
              <a:rPr lang="en-US" sz="2000">
                <a:solidFill>
                  <a:schemeClr val="bg1"/>
                </a:solidFill>
                <a:cs typeface="Arial" pitchFamily="34" charset="0"/>
              </a:rPr>
              <a:t>Only after completing Define and Measure do you begin the detailed investigation into Critical Xs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957263" y="304800"/>
            <a:ext cx="4757737" cy="584200"/>
          </a:xfrm>
        </p:spPr>
        <p:txBody>
          <a:bodyPr rtlCol="0"/>
          <a:lstStyle/>
          <a:p>
            <a:pPr eaLnBrk="1" fontAlgn="auto" hangingPunct="1">
              <a:spcAft>
                <a:spcPts val="0"/>
              </a:spcAft>
              <a:defRPr/>
            </a:pPr>
            <a:r>
              <a:rPr b="1">
                <a:solidFill>
                  <a:schemeClr val="bg1"/>
                </a:solidFill>
                <a:latin typeface="+mj-lt"/>
                <a:cs typeface="+mn-cs"/>
              </a:rPr>
              <a:t>4. Improve Phase</a:t>
            </a:r>
          </a:p>
        </p:txBody>
      </p:sp>
      <p:sp>
        <p:nvSpPr>
          <p:cNvPr id="28675" name="Rectangle 3"/>
          <p:cNvSpPr>
            <a:spLocks noGrp="1" noChangeArrowheads="1"/>
          </p:cNvSpPr>
          <p:nvPr>
            <p:ph idx="1"/>
          </p:nvPr>
        </p:nvSpPr>
        <p:spPr>
          <a:xfrm>
            <a:off x="609600" y="1600200"/>
            <a:ext cx="7391400" cy="2514600"/>
          </a:xfrm>
        </p:spPr>
        <p:txBody>
          <a:bodyPr/>
          <a:lstStyle/>
          <a:p>
            <a:pPr eaLnBrk="1" hangingPunct="1"/>
            <a:r>
              <a:rPr lang="en-US" sz="2400" smtClean="0"/>
              <a:t>Develop potential solutions based on Critical Xs from the Analyze phase</a:t>
            </a:r>
          </a:p>
          <a:p>
            <a:pPr eaLnBrk="1" hangingPunct="1"/>
            <a:r>
              <a:rPr lang="en-US" sz="2400" smtClean="0"/>
              <a:t>Pilot the “best fit” solution</a:t>
            </a:r>
          </a:p>
          <a:p>
            <a:pPr eaLnBrk="1" hangingPunct="1"/>
            <a:r>
              <a:rPr lang="en-US" sz="2400" smtClean="0"/>
              <a:t>Plan for full-scale implementation</a:t>
            </a:r>
          </a:p>
        </p:txBody>
      </p:sp>
      <p:sp>
        <p:nvSpPr>
          <p:cNvPr id="28676" name="Rectangle 4"/>
          <p:cNvSpPr>
            <a:spLocks noChangeArrowheads="1"/>
          </p:cNvSpPr>
          <p:nvPr/>
        </p:nvSpPr>
        <p:spPr bwMode="auto">
          <a:xfrm>
            <a:off x="838200" y="5181600"/>
            <a:ext cx="6715125" cy="409575"/>
          </a:xfrm>
          <a:prstGeom prst="rect">
            <a:avLst/>
          </a:prstGeom>
          <a:solidFill>
            <a:srgbClr val="566314"/>
          </a:solidFill>
          <a:ln w="12700" algn="ctr">
            <a:solidFill>
              <a:srgbClr val="969696"/>
            </a:solidFill>
            <a:miter lim="800000"/>
            <a:headEnd/>
            <a:tailEnd/>
          </a:ln>
          <a:effectLst>
            <a:outerShdw dist="71842" dir="2700000" algn="ctr" rotWithShape="0">
              <a:srgbClr val="AAC3A8">
                <a:alpha val="50000"/>
              </a:srgbClr>
            </a:outerShdw>
          </a:effectLst>
        </p:spPr>
        <p:txBody>
          <a:bodyPr lIns="45720" rIns="45720">
            <a:spAutoFit/>
          </a:bodyPr>
          <a:lstStyle/>
          <a:p>
            <a:pPr algn="ctr" eaLnBrk="0" hangingPunct="0"/>
            <a:r>
              <a:rPr lang="en-US" sz="2000">
                <a:solidFill>
                  <a:schemeClr val="bg1"/>
                </a:solidFill>
                <a:cs typeface="Arial" pitchFamily="34" charset="0"/>
              </a:rPr>
              <a:t>Solutions are based on findings from the Analyze phase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838200" y="228600"/>
            <a:ext cx="4648200" cy="584200"/>
          </a:xfrm>
        </p:spPr>
        <p:txBody>
          <a:bodyPr rtlCol="0"/>
          <a:lstStyle/>
          <a:p>
            <a:pPr eaLnBrk="1" fontAlgn="auto" hangingPunct="1">
              <a:spcAft>
                <a:spcPts val="0"/>
              </a:spcAft>
              <a:defRPr/>
            </a:pPr>
            <a:r>
              <a:rPr b="1">
                <a:solidFill>
                  <a:schemeClr val="bg1"/>
                </a:solidFill>
                <a:latin typeface="+mj-lt"/>
                <a:cs typeface="+mn-cs"/>
              </a:rPr>
              <a:t>5. Control Phase</a:t>
            </a:r>
          </a:p>
        </p:txBody>
      </p:sp>
      <p:sp>
        <p:nvSpPr>
          <p:cNvPr id="29699" name="Rectangle 3"/>
          <p:cNvSpPr>
            <a:spLocks noGrp="1" noChangeArrowheads="1"/>
          </p:cNvSpPr>
          <p:nvPr>
            <p:ph idx="1"/>
          </p:nvPr>
        </p:nvSpPr>
        <p:spPr>
          <a:xfrm>
            <a:off x="533400" y="1600200"/>
            <a:ext cx="8229600" cy="1477963"/>
          </a:xfrm>
        </p:spPr>
        <p:txBody>
          <a:bodyPr/>
          <a:lstStyle/>
          <a:p>
            <a:pPr eaLnBrk="1" hangingPunct="1"/>
            <a:r>
              <a:rPr lang="en-US" sz="2400" smtClean="0"/>
              <a:t>Develop Control Plan</a:t>
            </a:r>
          </a:p>
          <a:p>
            <a:pPr eaLnBrk="1" hangingPunct="1"/>
            <a:r>
              <a:rPr lang="en-US" sz="2400" smtClean="0"/>
              <a:t>Implement full-scale improvement</a:t>
            </a:r>
          </a:p>
          <a:p>
            <a:pPr eaLnBrk="1" hangingPunct="1"/>
            <a:r>
              <a:rPr lang="en-US" sz="2400" smtClean="0"/>
              <a:t>Implement controls</a:t>
            </a:r>
          </a:p>
          <a:p>
            <a:pPr eaLnBrk="1" hangingPunct="1"/>
            <a:r>
              <a:rPr lang="en-US" sz="2400" smtClean="0"/>
              <a:t>Train personnel and hand-off control plan to Management</a:t>
            </a:r>
          </a:p>
        </p:txBody>
      </p:sp>
      <p:sp>
        <p:nvSpPr>
          <p:cNvPr id="29700" name="Rectangle 4"/>
          <p:cNvSpPr>
            <a:spLocks noChangeArrowheads="1"/>
          </p:cNvSpPr>
          <p:nvPr/>
        </p:nvSpPr>
        <p:spPr bwMode="auto">
          <a:xfrm>
            <a:off x="762000" y="4419600"/>
            <a:ext cx="7315200" cy="708025"/>
          </a:xfrm>
          <a:prstGeom prst="rect">
            <a:avLst/>
          </a:prstGeom>
          <a:solidFill>
            <a:srgbClr val="566314"/>
          </a:solidFill>
          <a:ln w="12700" algn="ctr">
            <a:solidFill>
              <a:srgbClr val="969696"/>
            </a:solidFill>
            <a:miter lim="800000"/>
            <a:headEnd/>
            <a:tailEnd/>
          </a:ln>
          <a:effectLst>
            <a:outerShdw dist="71842" dir="2700000" algn="ctr" rotWithShape="0">
              <a:srgbClr val="AAC3A8">
                <a:alpha val="50000"/>
              </a:srgbClr>
            </a:outerShdw>
          </a:effectLst>
        </p:spPr>
        <p:txBody>
          <a:bodyPr lIns="45720" rIns="45720">
            <a:spAutoFit/>
          </a:bodyPr>
          <a:lstStyle/>
          <a:p>
            <a:pPr algn="dist" eaLnBrk="0" hangingPunct="0">
              <a:lnSpc>
                <a:spcPct val="200000"/>
              </a:lnSpc>
            </a:pPr>
            <a:r>
              <a:rPr lang="en-US" sz="2000">
                <a:solidFill>
                  <a:schemeClr val="bg1"/>
                </a:solidFill>
                <a:cs typeface="Arial" pitchFamily="34" charset="0"/>
              </a:rPr>
              <a:t>Final solution is robust and becomes ingrained in the operation.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838200" y="1676400"/>
            <a:ext cx="1619324" cy="685800"/>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0"/>
              <a:satOff val="0"/>
              <a:lumOff val="0"/>
              <a:alphaOff val="0"/>
            </a:schemeClr>
          </a:lnRef>
          <a:fillRef idx="1">
            <a:schemeClr val="accent2">
              <a:hueOff val="0"/>
              <a:satOff val="0"/>
              <a:lumOff val="0"/>
              <a:alphaOff val="0"/>
            </a:schemeClr>
          </a:fillRef>
          <a:effectRef idx="2">
            <a:schemeClr val="accent2">
              <a:hueOff val="0"/>
              <a:satOff val="0"/>
              <a:lumOff val="0"/>
              <a:alphaOff val="0"/>
            </a:schemeClr>
          </a:effectRef>
          <a:fontRef idx="minor">
            <a:schemeClr val="lt1"/>
          </a:fontRef>
        </p:style>
        <p:txBody>
          <a:bodyPr lIns="206248" tIns="117856" rIns="206248" bIns="117856" anchor="ctr"/>
          <a:lstStyle>
            <a:lvl1pPr defTabSz="1289050" eaLnBrk="0" hangingPunct="0">
              <a:defRPr>
                <a:solidFill>
                  <a:schemeClr val="tx1"/>
                </a:solidFill>
                <a:latin typeface="Arial" pitchFamily="34" charset="0"/>
              </a:defRPr>
            </a:lvl1pPr>
            <a:lvl2pPr marL="742950" indent="-285750" defTabSz="1289050" eaLnBrk="0" hangingPunct="0">
              <a:defRPr>
                <a:solidFill>
                  <a:schemeClr val="tx1"/>
                </a:solidFill>
                <a:latin typeface="Arial" pitchFamily="34" charset="0"/>
              </a:defRPr>
            </a:lvl2pPr>
            <a:lvl3pPr marL="1143000" indent="-228600" defTabSz="1289050" eaLnBrk="0" hangingPunct="0">
              <a:defRPr>
                <a:solidFill>
                  <a:schemeClr val="tx1"/>
                </a:solidFill>
                <a:latin typeface="Arial" pitchFamily="34" charset="0"/>
              </a:defRPr>
            </a:lvl3pPr>
            <a:lvl4pPr marL="1600200" indent="-228600" defTabSz="1289050" eaLnBrk="0" hangingPunct="0">
              <a:defRPr>
                <a:solidFill>
                  <a:schemeClr val="tx1"/>
                </a:solidFill>
                <a:latin typeface="Arial" pitchFamily="34" charset="0"/>
              </a:defRPr>
            </a:lvl4pPr>
            <a:lvl5pPr marL="2057400" indent="-228600" defTabSz="1289050" eaLnBrk="0" hangingPunct="0">
              <a:defRPr>
                <a:solidFill>
                  <a:schemeClr val="tx1"/>
                </a:solidFill>
                <a:latin typeface="Arial" pitchFamily="34" charset="0"/>
              </a:defRPr>
            </a:lvl5pPr>
            <a:lvl6pPr marL="2514600" indent="-228600" defTabSz="1289050" eaLnBrk="0" fontAlgn="base" hangingPunct="0">
              <a:spcBef>
                <a:spcPct val="0"/>
              </a:spcBef>
              <a:spcAft>
                <a:spcPct val="0"/>
              </a:spcAft>
              <a:defRPr>
                <a:solidFill>
                  <a:schemeClr val="tx1"/>
                </a:solidFill>
                <a:latin typeface="Arial" pitchFamily="34" charset="0"/>
              </a:defRPr>
            </a:lvl6pPr>
            <a:lvl7pPr marL="2971800" indent="-228600" defTabSz="1289050" eaLnBrk="0" fontAlgn="base" hangingPunct="0">
              <a:spcBef>
                <a:spcPct val="0"/>
              </a:spcBef>
              <a:spcAft>
                <a:spcPct val="0"/>
              </a:spcAft>
              <a:defRPr>
                <a:solidFill>
                  <a:schemeClr val="tx1"/>
                </a:solidFill>
                <a:latin typeface="Arial" pitchFamily="34" charset="0"/>
              </a:defRPr>
            </a:lvl7pPr>
            <a:lvl8pPr marL="3429000" indent="-228600" defTabSz="1289050" eaLnBrk="0" fontAlgn="base" hangingPunct="0">
              <a:spcBef>
                <a:spcPct val="0"/>
              </a:spcBef>
              <a:spcAft>
                <a:spcPct val="0"/>
              </a:spcAft>
              <a:defRPr>
                <a:solidFill>
                  <a:schemeClr val="tx1"/>
                </a:solidFill>
                <a:latin typeface="Arial" pitchFamily="34" charset="0"/>
              </a:defRPr>
            </a:lvl8pPr>
            <a:lvl9pPr marL="3886200" indent="-228600" defTabSz="1289050" eaLnBrk="0" fontAlgn="base" hangingPunct="0">
              <a:spcBef>
                <a:spcPct val="0"/>
              </a:spcBef>
              <a:spcAft>
                <a:spcPct val="0"/>
              </a:spcAft>
              <a:defRPr>
                <a:solidFill>
                  <a:schemeClr val="tx1"/>
                </a:solidFill>
                <a:latin typeface="Arial" pitchFamily="34" charset="0"/>
              </a:defRPr>
            </a:lvl9pPr>
          </a:lstStyle>
          <a:p>
            <a:pPr algn="ctr" eaLnBrk="1" hangingPunct="1">
              <a:lnSpc>
                <a:spcPct val="90000"/>
              </a:lnSpc>
              <a:spcAft>
                <a:spcPct val="35000"/>
              </a:spcAft>
              <a:defRPr/>
            </a:pPr>
            <a:r>
              <a:rPr lang="en-US" sz="2400" b="1" smtClean="0">
                <a:solidFill>
                  <a:srgbClr val="FFFFFF"/>
                </a:solidFill>
                <a:latin typeface="Calibri" pitchFamily="34" charset="0"/>
              </a:rPr>
              <a:t>Define</a:t>
            </a:r>
            <a:endParaRPr lang="en-US" sz="1400" b="1" smtClean="0">
              <a:solidFill>
                <a:srgbClr val="FFFFFF"/>
              </a:solidFill>
              <a:latin typeface="Calibri" pitchFamily="34" charset="0"/>
            </a:endParaRPr>
          </a:p>
        </p:txBody>
      </p:sp>
      <p:sp>
        <p:nvSpPr>
          <p:cNvPr id="5" name="Freeform 4"/>
          <p:cNvSpPr/>
          <p:nvPr/>
        </p:nvSpPr>
        <p:spPr>
          <a:xfrm>
            <a:off x="838200" y="25908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Measure</a:t>
            </a:r>
          </a:p>
        </p:txBody>
      </p:sp>
      <p:sp>
        <p:nvSpPr>
          <p:cNvPr id="6" name="Freeform 5"/>
          <p:cNvSpPr/>
          <p:nvPr/>
        </p:nvSpPr>
        <p:spPr>
          <a:xfrm>
            <a:off x="838200" y="35052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3121013"/>
              <a:satOff val="-3893"/>
              <a:lumOff val="915"/>
              <a:alphaOff val="0"/>
            </a:schemeClr>
          </a:lnRef>
          <a:fillRef idx="1">
            <a:schemeClr val="accent2">
              <a:hueOff val="3121013"/>
              <a:satOff val="-3893"/>
              <a:lumOff val="915"/>
              <a:alphaOff val="0"/>
            </a:schemeClr>
          </a:fillRef>
          <a:effectRef idx="2">
            <a:schemeClr val="accent2">
              <a:hueOff val="3121013"/>
              <a:satOff val="-3893"/>
              <a:lumOff val="915"/>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Analyze</a:t>
            </a:r>
          </a:p>
        </p:txBody>
      </p:sp>
      <p:sp>
        <p:nvSpPr>
          <p:cNvPr id="7" name="Freeform 6"/>
          <p:cNvSpPr/>
          <p:nvPr/>
        </p:nvSpPr>
        <p:spPr>
          <a:xfrm>
            <a:off x="838200" y="44196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4681519"/>
              <a:satOff val="-5839"/>
              <a:lumOff val="1373"/>
              <a:alphaOff val="0"/>
            </a:schemeClr>
          </a:lnRef>
          <a:fillRef idx="1">
            <a:schemeClr val="accent2">
              <a:hueOff val="4681519"/>
              <a:satOff val="-5839"/>
              <a:lumOff val="1373"/>
              <a:alphaOff val="0"/>
            </a:schemeClr>
          </a:fillRef>
          <a:effectRef idx="2">
            <a:schemeClr val="accent2">
              <a:hueOff val="4681519"/>
              <a:satOff val="-5839"/>
              <a:lumOff val="1373"/>
              <a:alphaOff val="0"/>
            </a:schemeClr>
          </a:effectRef>
          <a:fontRef idx="minor">
            <a:schemeClr val="lt1"/>
          </a:fontRef>
        </p:style>
        <p:txBody>
          <a:bodyPr lIns="206248" tIns="117856" rIns="206248" bIns="117856" anchor="ctr"/>
          <a:lstStyle>
            <a:lvl1pPr defTabSz="1289050" eaLnBrk="0" hangingPunct="0">
              <a:defRPr>
                <a:solidFill>
                  <a:schemeClr val="tx1"/>
                </a:solidFill>
                <a:latin typeface="Arial" pitchFamily="34" charset="0"/>
              </a:defRPr>
            </a:lvl1pPr>
            <a:lvl2pPr marL="742950" indent="-285750" defTabSz="1289050" eaLnBrk="0" hangingPunct="0">
              <a:defRPr>
                <a:solidFill>
                  <a:schemeClr val="tx1"/>
                </a:solidFill>
                <a:latin typeface="Arial" pitchFamily="34" charset="0"/>
              </a:defRPr>
            </a:lvl2pPr>
            <a:lvl3pPr marL="1143000" indent="-228600" defTabSz="1289050" eaLnBrk="0" hangingPunct="0">
              <a:defRPr>
                <a:solidFill>
                  <a:schemeClr val="tx1"/>
                </a:solidFill>
                <a:latin typeface="Arial" pitchFamily="34" charset="0"/>
              </a:defRPr>
            </a:lvl3pPr>
            <a:lvl4pPr marL="1600200" indent="-228600" defTabSz="1289050" eaLnBrk="0" hangingPunct="0">
              <a:defRPr>
                <a:solidFill>
                  <a:schemeClr val="tx1"/>
                </a:solidFill>
                <a:latin typeface="Arial" pitchFamily="34" charset="0"/>
              </a:defRPr>
            </a:lvl4pPr>
            <a:lvl5pPr marL="2057400" indent="-228600" defTabSz="1289050" eaLnBrk="0" hangingPunct="0">
              <a:defRPr>
                <a:solidFill>
                  <a:schemeClr val="tx1"/>
                </a:solidFill>
                <a:latin typeface="Arial" pitchFamily="34" charset="0"/>
              </a:defRPr>
            </a:lvl5pPr>
            <a:lvl6pPr marL="2514600" indent="-228600" defTabSz="1289050" eaLnBrk="0" fontAlgn="base" hangingPunct="0">
              <a:spcBef>
                <a:spcPct val="0"/>
              </a:spcBef>
              <a:spcAft>
                <a:spcPct val="0"/>
              </a:spcAft>
              <a:defRPr>
                <a:solidFill>
                  <a:schemeClr val="tx1"/>
                </a:solidFill>
                <a:latin typeface="Arial" pitchFamily="34" charset="0"/>
              </a:defRPr>
            </a:lvl6pPr>
            <a:lvl7pPr marL="2971800" indent="-228600" defTabSz="1289050" eaLnBrk="0" fontAlgn="base" hangingPunct="0">
              <a:spcBef>
                <a:spcPct val="0"/>
              </a:spcBef>
              <a:spcAft>
                <a:spcPct val="0"/>
              </a:spcAft>
              <a:defRPr>
                <a:solidFill>
                  <a:schemeClr val="tx1"/>
                </a:solidFill>
                <a:latin typeface="Arial" pitchFamily="34" charset="0"/>
              </a:defRPr>
            </a:lvl7pPr>
            <a:lvl8pPr marL="3429000" indent="-228600" defTabSz="1289050" eaLnBrk="0" fontAlgn="base" hangingPunct="0">
              <a:spcBef>
                <a:spcPct val="0"/>
              </a:spcBef>
              <a:spcAft>
                <a:spcPct val="0"/>
              </a:spcAft>
              <a:defRPr>
                <a:solidFill>
                  <a:schemeClr val="tx1"/>
                </a:solidFill>
                <a:latin typeface="Arial" pitchFamily="34" charset="0"/>
              </a:defRPr>
            </a:lvl8pPr>
            <a:lvl9pPr marL="3886200" indent="-228600" defTabSz="1289050" eaLnBrk="0" fontAlgn="base" hangingPunct="0">
              <a:spcBef>
                <a:spcPct val="0"/>
              </a:spcBef>
              <a:spcAft>
                <a:spcPct val="0"/>
              </a:spcAft>
              <a:defRPr>
                <a:solidFill>
                  <a:schemeClr val="tx1"/>
                </a:solidFill>
                <a:latin typeface="Arial" pitchFamily="34" charset="0"/>
              </a:defRPr>
            </a:lvl9pPr>
          </a:lstStyle>
          <a:p>
            <a:pPr algn="ctr" eaLnBrk="1" hangingPunct="1">
              <a:lnSpc>
                <a:spcPct val="90000"/>
              </a:lnSpc>
              <a:spcAft>
                <a:spcPct val="35000"/>
              </a:spcAft>
              <a:defRPr/>
            </a:pPr>
            <a:endParaRPr lang="en-US" sz="2400" b="1" smtClean="0">
              <a:solidFill>
                <a:srgbClr val="FFFFFF"/>
              </a:solidFill>
              <a:latin typeface="Calibri" pitchFamily="34" charset="0"/>
            </a:endParaRPr>
          </a:p>
          <a:p>
            <a:pPr algn="ctr" eaLnBrk="1" hangingPunct="1">
              <a:lnSpc>
                <a:spcPct val="90000"/>
              </a:lnSpc>
              <a:spcAft>
                <a:spcPct val="35000"/>
              </a:spcAft>
              <a:defRPr/>
            </a:pPr>
            <a:r>
              <a:rPr lang="en-US" sz="2400" b="1" smtClean="0">
                <a:solidFill>
                  <a:srgbClr val="FFFFFF"/>
                </a:solidFill>
                <a:latin typeface="Calibri" pitchFamily="34" charset="0"/>
              </a:rPr>
              <a:t>Improve</a:t>
            </a:r>
          </a:p>
          <a:p>
            <a:pPr algn="ctr" eaLnBrk="1" hangingPunct="1">
              <a:lnSpc>
                <a:spcPct val="90000"/>
              </a:lnSpc>
              <a:spcAft>
                <a:spcPct val="35000"/>
              </a:spcAft>
              <a:defRPr/>
            </a:pPr>
            <a:endParaRPr lang="en-US" sz="1200" b="1" smtClean="0">
              <a:solidFill>
                <a:srgbClr val="FFFFFF"/>
              </a:solidFill>
              <a:latin typeface="Calibri" pitchFamily="34" charset="0"/>
            </a:endParaRPr>
          </a:p>
        </p:txBody>
      </p:sp>
      <p:sp>
        <p:nvSpPr>
          <p:cNvPr id="9" name="Freeform 8"/>
          <p:cNvSpPr/>
          <p:nvPr/>
        </p:nvSpPr>
        <p:spPr>
          <a:xfrm>
            <a:off x="838200" y="52578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Control</a:t>
            </a:r>
          </a:p>
        </p:txBody>
      </p:sp>
      <p:grpSp>
        <p:nvGrpSpPr>
          <p:cNvPr id="13" name="Group 12"/>
          <p:cNvGrpSpPr>
            <a:grpSpLocks/>
          </p:cNvGrpSpPr>
          <p:nvPr/>
        </p:nvGrpSpPr>
        <p:grpSpPr bwMode="auto">
          <a:xfrm>
            <a:off x="3048000" y="1905000"/>
            <a:ext cx="4267200" cy="3042563"/>
            <a:chOff x="381000" y="1254868"/>
            <a:chExt cx="4267200" cy="3042166"/>
          </a:xfrm>
        </p:grpSpPr>
        <p:sp>
          <p:nvSpPr>
            <p:cNvPr id="14" name="Rectangle 13"/>
            <p:cNvSpPr/>
            <p:nvPr/>
          </p:nvSpPr>
          <p:spPr>
            <a:xfrm>
              <a:off x="381000" y="1296138"/>
              <a:ext cx="4267200" cy="2590462"/>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a:solidFill>
                  <a:srgbClr val="000000"/>
                </a:solidFill>
              </a:endParaRPr>
            </a:p>
          </p:txBody>
        </p:sp>
        <p:sp>
          <p:nvSpPr>
            <p:cNvPr id="15" name="Rectangle 14"/>
            <p:cNvSpPr/>
            <p:nvPr/>
          </p:nvSpPr>
          <p:spPr>
            <a:xfrm>
              <a:off x="2641320" y="1254868"/>
              <a:ext cx="1473480" cy="923330"/>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1&amp;2</a:t>
              </a:r>
            </a:p>
          </p:txBody>
        </p:sp>
        <p:sp>
          <p:nvSpPr>
            <p:cNvPr id="16" name="Rectangle 15"/>
            <p:cNvSpPr/>
            <p:nvPr/>
          </p:nvSpPr>
          <p:spPr>
            <a:xfrm>
              <a:off x="435873" y="1369724"/>
              <a:ext cx="2129109" cy="769441"/>
            </a:xfrm>
            <a:prstGeom prst="rect">
              <a:avLst/>
            </a:prstGeom>
            <a:noFill/>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4400" b="1" cap="all" dirty="0">
                  <a:ln w="0"/>
                  <a:solidFill>
                    <a:schemeClr val="accent2"/>
                  </a:solidFill>
                  <a:effectLst>
                    <a:reflection blurRad="12700" stA="50000" endPos="50000" dist="5000" dir="5400000" sy="-100000" rotWithShape="0"/>
                  </a:effectLst>
                </a:rPr>
                <a:t>Phase</a:t>
              </a:r>
            </a:p>
          </p:txBody>
        </p:sp>
        <p:sp>
          <p:nvSpPr>
            <p:cNvPr id="30744" name="TextBox 16"/>
            <p:cNvSpPr txBox="1">
              <a:spLocks noChangeArrowheads="1"/>
            </p:cNvSpPr>
            <p:nvPr/>
          </p:nvSpPr>
          <p:spPr bwMode="auto">
            <a:xfrm>
              <a:off x="436563" y="2265974"/>
              <a:ext cx="4135437" cy="2031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dirty="0"/>
                <a:t>Tools:</a:t>
              </a:r>
            </a:p>
            <a:p>
              <a:pPr eaLnBrk="1" hangingPunct="1">
                <a:buFont typeface="Arial" pitchFamily="34" charset="0"/>
                <a:buChar char="•"/>
              </a:pPr>
              <a:r>
                <a:rPr lang="en-US" dirty="0"/>
                <a:t>Voice of Customer (VOC) Analysis</a:t>
              </a:r>
            </a:p>
            <a:p>
              <a:pPr eaLnBrk="1" hangingPunct="1">
                <a:buFont typeface="Arial" pitchFamily="34" charset="0"/>
                <a:buChar char="•"/>
              </a:pPr>
              <a:r>
                <a:rPr lang="en-US" dirty="0"/>
                <a:t>Process Mapping</a:t>
              </a:r>
            </a:p>
            <a:p>
              <a:pPr eaLnBrk="1" hangingPunct="1">
                <a:buFont typeface="Arial" pitchFamily="34" charset="0"/>
                <a:buChar char="•"/>
              </a:pPr>
              <a:r>
                <a:rPr lang="en-US" dirty="0" smtClean="0"/>
                <a:t>Value </a:t>
              </a:r>
              <a:r>
                <a:rPr lang="en-US" dirty="0"/>
                <a:t>Stream Mapping</a:t>
              </a:r>
            </a:p>
            <a:p>
              <a:pPr eaLnBrk="1" hangingPunct="1">
                <a:buFont typeface="Arial" pitchFamily="34" charset="0"/>
                <a:buChar char="•"/>
              </a:pPr>
              <a:endParaRPr lang="en-US" dirty="0"/>
            </a:p>
            <a:p>
              <a:pPr eaLnBrk="1" hangingPunct="1"/>
              <a:endParaRPr lang="en-US" dirty="0"/>
            </a:p>
            <a:p>
              <a:pPr eaLnBrk="1" hangingPunct="1"/>
              <a:endParaRPr lang="en-US" dirty="0"/>
            </a:p>
          </p:txBody>
        </p:sp>
      </p:grpSp>
      <p:sp>
        <p:nvSpPr>
          <p:cNvPr id="30738" name="Rectangle 2"/>
          <p:cNvSpPr>
            <a:spLocks noGrp="1" noChangeArrowheads="1"/>
          </p:cNvSpPr>
          <p:nvPr>
            <p:ph type="ctrTitle"/>
          </p:nvPr>
        </p:nvSpPr>
        <p:spPr>
          <a:xfrm>
            <a:off x="685800" y="228600"/>
            <a:ext cx="8382000" cy="646113"/>
          </a:xfrm>
        </p:spPr>
        <p:txBody>
          <a:bodyPr anchor="t"/>
          <a:lstStyle/>
          <a:p>
            <a:pPr eaLnBrk="1" hangingPunct="1"/>
            <a:r>
              <a:rPr sz="3600" b="1" smtClean="0">
                <a:solidFill>
                  <a:schemeClr val="bg1"/>
                </a:solidFill>
                <a:latin typeface="Calibri" pitchFamily="34" charset="0"/>
                <a:ea typeface="Slackey"/>
              </a:rPr>
              <a:t>The DMAIC Process with Tools</a:t>
            </a:r>
            <a:endParaRPr sz="3600" b="1" baseline="30000" smtClean="0">
              <a:solidFill>
                <a:schemeClr val="bg1"/>
              </a:solidFill>
              <a:latin typeface="Calibri" pitchFamily="34" charset="0"/>
              <a:ea typeface="Slackey"/>
            </a:endParaRPr>
          </a:p>
        </p:txBody>
      </p:sp>
      <p:sp>
        <p:nvSpPr>
          <p:cNvPr id="30739" name="TextBox 18"/>
          <p:cNvSpPr txBox="1">
            <a:spLocks noChangeArrowheads="1"/>
          </p:cNvSpPr>
          <p:nvPr/>
        </p:nvSpPr>
        <p:spPr bwMode="auto">
          <a:xfrm>
            <a:off x="3933825" y="1106488"/>
            <a:ext cx="1347788"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3200" b="1">
                <a:solidFill>
                  <a:schemeClr val="tx2"/>
                </a:solidFill>
              </a:rPr>
              <a:t>DAY 1</a:t>
            </a:r>
          </a:p>
        </p:txBody>
      </p:sp>
      <p:sp>
        <p:nvSpPr>
          <p:cNvPr id="20" name="Rectangle 19"/>
          <p:cNvSpPr/>
          <p:nvPr/>
        </p:nvSpPr>
        <p:spPr>
          <a:xfrm>
            <a:off x="685800" y="1524000"/>
            <a:ext cx="1905000" cy="1828800"/>
          </a:xfrm>
          <a:prstGeom prst="rect">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heel(1)">
                                      <p:cBhvr>
                                        <p:cTn id="7" dur="2000"/>
                                        <p:tgtEl>
                                          <p:spTgt spid="20"/>
                                        </p:tgtEl>
                                      </p:cBhvr>
                                    </p:animEffect>
                                  </p:childTnLst>
                                </p:cTn>
                              </p:par>
                            </p:childTnLst>
                          </p:cTn>
                        </p:par>
                        <p:par>
                          <p:cTn id="8" fill="hold" nodeType="afterGroup">
                            <p:stCondLst>
                              <p:cond delay="2000"/>
                            </p:stCondLst>
                            <p:childTnLst>
                              <p:par>
                                <p:cTn id="9" presetID="10"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838200" y="1676400"/>
            <a:ext cx="1619324" cy="685800"/>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0"/>
              <a:satOff val="0"/>
              <a:lumOff val="0"/>
              <a:alphaOff val="0"/>
            </a:schemeClr>
          </a:lnRef>
          <a:fillRef idx="1">
            <a:schemeClr val="accent2">
              <a:hueOff val="0"/>
              <a:satOff val="0"/>
              <a:lumOff val="0"/>
              <a:alphaOff val="0"/>
            </a:schemeClr>
          </a:fillRef>
          <a:effectRef idx="2">
            <a:schemeClr val="accent2">
              <a:hueOff val="0"/>
              <a:satOff val="0"/>
              <a:lumOff val="0"/>
              <a:alphaOff val="0"/>
            </a:schemeClr>
          </a:effectRef>
          <a:fontRef idx="minor">
            <a:schemeClr val="lt1"/>
          </a:fontRef>
        </p:style>
        <p:txBody>
          <a:bodyPr lIns="206248" tIns="117856" rIns="206248" bIns="117856" anchor="ctr"/>
          <a:lstStyle>
            <a:lvl1pPr defTabSz="1289050" eaLnBrk="0" hangingPunct="0">
              <a:defRPr>
                <a:solidFill>
                  <a:schemeClr val="tx1"/>
                </a:solidFill>
                <a:latin typeface="Arial" pitchFamily="34" charset="0"/>
              </a:defRPr>
            </a:lvl1pPr>
            <a:lvl2pPr marL="742950" indent="-285750" defTabSz="1289050" eaLnBrk="0" hangingPunct="0">
              <a:defRPr>
                <a:solidFill>
                  <a:schemeClr val="tx1"/>
                </a:solidFill>
                <a:latin typeface="Arial" pitchFamily="34" charset="0"/>
              </a:defRPr>
            </a:lvl2pPr>
            <a:lvl3pPr marL="1143000" indent="-228600" defTabSz="1289050" eaLnBrk="0" hangingPunct="0">
              <a:defRPr>
                <a:solidFill>
                  <a:schemeClr val="tx1"/>
                </a:solidFill>
                <a:latin typeface="Arial" pitchFamily="34" charset="0"/>
              </a:defRPr>
            </a:lvl3pPr>
            <a:lvl4pPr marL="1600200" indent="-228600" defTabSz="1289050" eaLnBrk="0" hangingPunct="0">
              <a:defRPr>
                <a:solidFill>
                  <a:schemeClr val="tx1"/>
                </a:solidFill>
                <a:latin typeface="Arial" pitchFamily="34" charset="0"/>
              </a:defRPr>
            </a:lvl4pPr>
            <a:lvl5pPr marL="2057400" indent="-228600" defTabSz="1289050" eaLnBrk="0" hangingPunct="0">
              <a:defRPr>
                <a:solidFill>
                  <a:schemeClr val="tx1"/>
                </a:solidFill>
                <a:latin typeface="Arial" pitchFamily="34" charset="0"/>
              </a:defRPr>
            </a:lvl5pPr>
            <a:lvl6pPr marL="2514600" indent="-228600" defTabSz="1289050" eaLnBrk="0" fontAlgn="base" hangingPunct="0">
              <a:spcBef>
                <a:spcPct val="0"/>
              </a:spcBef>
              <a:spcAft>
                <a:spcPct val="0"/>
              </a:spcAft>
              <a:defRPr>
                <a:solidFill>
                  <a:schemeClr val="tx1"/>
                </a:solidFill>
                <a:latin typeface="Arial" pitchFamily="34" charset="0"/>
              </a:defRPr>
            </a:lvl6pPr>
            <a:lvl7pPr marL="2971800" indent="-228600" defTabSz="1289050" eaLnBrk="0" fontAlgn="base" hangingPunct="0">
              <a:spcBef>
                <a:spcPct val="0"/>
              </a:spcBef>
              <a:spcAft>
                <a:spcPct val="0"/>
              </a:spcAft>
              <a:defRPr>
                <a:solidFill>
                  <a:schemeClr val="tx1"/>
                </a:solidFill>
                <a:latin typeface="Arial" pitchFamily="34" charset="0"/>
              </a:defRPr>
            </a:lvl7pPr>
            <a:lvl8pPr marL="3429000" indent="-228600" defTabSz="1289050" eaLnBrk="0" fontAlgn="base" hangingPunct="0">
              <a:spcBef>
                <a:spcPct val="0"/>
              </a:spcBef>
              <a:spcAft>
                <a:spcPct val="0"/>
              </a:spcAft>
              <a:defRPr>
                <a:solidFill>
                  <a:schemeClr val="tx1"/>
                </a:solidFill>
                <a:latin typeface="Arial" pitchFamily="34" charset="0"/>
              </a:defRPr>
            </a:lvl8pPr>
            <a:lvl9pPr marL="3886200" indent="-228600" defTabSz="1289050" eaLnBrk="0" fontAlgn="base" hangingPunct="0">
              <a:spcBef>
                <a:spcPct val="0"/>
              </a:spcBef>
              <a:spcAft>
                <a:spcPct val="0"/>
              </a:spcAft>
              <a:defRPr>
                <a:solidFill>
                  <a:schemeClr val="tx1"/>
                </a:solidFill>
                <a:latin typeface="Arial" pitchFamily="34" charset="0"/>
              </a:defRPr>
            </a:lvl9pPr>
          </a:lstStyle>
          <a:p>
            <a:pPr algn="ctr" eaLnBrk="1" hangingPunct="1">
              <a:lnSpc>
                <a:spcPct val="90000"/>
              </a:lnSpc>
              <a:spcAft>
                <a:spcPct val="35000"/>
              </a:spcAft>
              <a:defRPr/>
            </a:pPr>
            <a:r>
              <a:rPr lang="en-US" sz="2400" b="1" smtClean="0">
                <a:solidFill>
                  <a:srgbClr val="FFFFFF"/>
                </a:solidFill>
                <a:latin typeface="Calibri" pitchFamily="34" charset="0"/>
              </a:rPr>
              <a:t>Define</a:t>
            </a:r>
            <a:endParaRPr lang="en-US" sz="1400" b="1" smtClean="0">
              <a:solidFill>
                <a:srgbClr val="FFFFFF"/>
              </a:solidFill>
              <a:latin typeface="Calibri" pitchFamily="34" charset="0"/>
            </a:endParaRPr>
          </a:p>
        </p:txBody>
      </p:sp>
      <p:sp>
        <p:nvSpPr>
          <p:cNvPr id="5" name="Freeform 4"/>
          <p:cNvSpPr/>
          <p:nvPr/>
        </p:nvSpPr>
        <p:spPr>
          <a:xfrm>
            <a:off x="838200" y="25908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Measure</a:t>
            </a:r>
          </a:p>
        </p:txBody>
      </p:sp>
      <p:sp>
        <p:nvSpPr>
          <p:cNvPr id="6" name="Freeform 5"/>
          <p:cNvSpPr/>
          <p:nvPr/>
        </p:nvSpPr>
        <p:spPr>
          <a:xfrm>
            <a:off x="838200" y="35052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3121013"/>
              <a:satOff val="-3893"/>
              <a:lumOff val="915"/>
              <a:alphaOff val="0"/>
            </a:schemeClr>
          </a:lnRef>
          <a:fillRef idx="1">
            <a:schemeClr val="accent2">
              <a:hueOff val="3121013"/>
              <a:satOff val="-3893"/>
              <a:lumOff val="915"/>
              <a:alphaOff val="0"/>
            </a:schemeClr>
          </a:fillRef>
          <a:effectRef idx="2">
            <a:schemeClr val="accent2">
              <a:hueOff val="3121013"/>
              <a:satOff val="-3893"/>
              <a:lumOff val="915"/>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Analyze</a:t>
            </a:r>
          </a:p>
        </p:txBody>
      </p:sp>
      <p:sp>
        <p:nvSpPr>
          <p:cNvPr id="7" name="Freeform 6"/>
          <p:cNvSpPr/>
          <p:nvPr/>
        </p:nvSpPr>
        <p:spPr>
          <a:xfrm>
            <a:off x="838200" y="44196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4681519"/>
              <a:satOff val="-5839"/>
              <a:lumOff val="1373"/>
              <a:alphaOff val="0"/>
            </a:schemeClr>
          </a:lnRef>
          <a:fillRef idx="1">
            <a:schemeClr val="accent2">
              <a:hueOff val="4681519"/>
              <a:satOff val="-5839"/>
              <a:lumOff val="1373"/>
              <a:alphaOff val="0"/>
            </a:schemeClr>
          </a:fillRef>
          <a:effectRef idx="2">
            <a:schemeClr val="accent2">
              <a:hueOff val="4681519"/>
              <a:satOff val="-5839"/>
              <a:lumOff val="1373"/>
              <a:alphaOff val="0"/>
            </a:schemeClr>
          </a:effectRef>
          <a:fontRef idx="minor">
            <a:schemeClr val="lt1"/>
          </a:fontRef>
        </p:style>
        <p:txBody>
          <a:bodyPr lIns="206248" tIns="117856" rIns="206248" bIns="117856" anchor="ctr"/>
          <a:lstStyle>
            <a:lvl1pPr defTabSz="1289050" eaLnBrk="0" hangingPunct="0">
              <a:defRPr>
                <a:solidFill>
                  <a:schemeClr val="tx1"/>
                </a:solidFill>
                <a:latin typeface="Arial" pitchFamily="34" charset="0"/>
              </a:defRPr>
            </a:lvl1pPr>
            <a:lvl2pPr marL="742950" indent="-285750" defTabSz="1289050" eaLnBrk="0" hangingPunct="0">
              <a:defRPr>
                <a:solidFill>
                  <a:schemeClr val="tx1"/>
                </a:solidFill>
                <a:latin typeface="Arial" pitchFamily="34" charset="0"/>
              </a:defRPr>
            </a:lvl2pPr>
            <a:lvl3pPr marL="1143000" indent="-228600" defTabSz="1289050" eaLnBrk="0" hangingPunct="0">
              <a:defRPr>
                <a:solidFill>
                  <a:schemeClr val="tx1"/>
                </a:solidFill>
                <a:latin typeface="Arial" pitchFamily="34" charset="0"/>
              </a:defRPr>
            </a:lvl3pPr>
            <a:lvl4pPr marL="1600200" indent="-228600" defTabSz="1289050" eaLnBrk="0" hangingPunct="0">
              <a:defRPr>
                <a:solidFill>
                  <a:schemeClr val="tx1"/>
                </a:solidFill>
                <a:latin typeface="Arial" pitchFamily="34" charset="0"/>
              </a:defRPr>
            </a:lvl4pPr>
            <a:lvl5pPr marL="2057400" indent="-228600" defTabSz="1289050" eaLnBrk="0" hangingPunct="0">
              <a:defRPr>
                <a:solidFill>
                  <a:schemeClr val="tx1"/>
                </a:solidFill>
                <a:latin typeface="Arial" pitchFamily="34" charset="0"/>
              </a:defRPr>
            </a:lvl5pPr>
            <a:lvl6pPr marL="2514600" indent="-228600" defTabSz="1289050" eaLnBrk="0" fontAlgn="base" hangingPunct="0">
              <a:spcBef>
                <a:spcPct val="0"/>
              </a:spcBef>
              <a:spcAft>
                <a:spcPct val="0"/>
              </a:spcAft>
              <a:defRPr>
                <a:solidFill>
                  <a:schemeClr val="tx1"/>
                </a:solidFill>
                <a:latin typeface="Arial" pitchFamily="34" charset="0"/>
              </a:defRPr>
            </a:lvl6pPr>
            <a:lvl7pPr marL="2971800" indent="-228600" defTabSz="1289050" eaLnBrk="0" fontAlgn="base" hangingPunct="0">
              <a:spcBef>
                <a:spcPct val="0"/>
              </a:spcBef>
              <a:spcAft>
                <a:spcPct val="0"/>
              </a:spcAft>
              <a:defRPr>
                <a:solidFill>
                  <a:schemeClr val="tx1"/>
                </a:solidFill>
                <a:latin typeface="Arial" pitchFamily="34" charset="0"/>
              </a:defRPr>
            </a:lvl7pPr>
            <a:lvl8pPr marL="3429000" indent="-228600" defTabSz="1289050" eaLnBrk="0" fontAlgn="base" hangingPunct="0">
              <a:spcBef>
                <a:spcPct val="0"/>
              </a:spcBef>
              <a:spcAft>
                <a:spcPct val="0"/>
              </a:spcAft>
              <a:defRPr>
                <a:solidFill>
                  <a:schemeClr val="tx1"/>
                </a:solidFill>
                <a:latin typeface="Arial" pitchFamily="34" charset="0"/>
              </a:defRPr>
            </a:lvl8pPr>
            <a:lvl9pPr marL="3886200" indent="-228600" defTabSz="1289050" eaLnBrk="0" fontAlgn="base" hangingPunct="0">
              <a:spcBef>
                <a:spcPct val="0"/>
              </a:spcBef>
              <a:spcAft>
                <a:spcPct val="0"/>
              </a:spcAft>
              <a:defRPr>
                <a:solidFill>
                  <a:schemeClr val="tx1"/>
                </a:solidFill>
                <a:latin typeface="Arial" pitchFamily="34" charset="0"/>
              </a:defRPr>
            </a:lvl9pPr>
          </a:lstStyle>
          <a:p>
            <a:pPr algn="ctr" eaLnBrk="1" hangingPunct="1">
              <a:lnSpc>
                <a:spcPct val="90000"/>
              </a:lnSpc>
              <a:spcAft>
                <a:spcPct val="35000"/>
              </a:spcAft>
              <a:defRPr/>
            </a:pPr>
            <a:endParaRPr lang="en-US" sz="2400" b="1" smtClean="0">
              <a:solidFill>
                <a:srgbClr val="FFFFFF"/>
              </a:solidFill>
              <a:latin typeface="Calibri" pitchFamily="34" charset="0"/>
            </a:endParaRPr>
          </a:p>
          <a:p>
            <a:pPr algn="ctr" eaLnBrk="1" hangingPunct="1">
              <a:lnSpc>
                <a:spcPct val="90000"/>
              </a:lnSpc>
              <a:spcAft>
                <a:spcPct val="35000"/>
              </a:spcAft>
              <a:defRPr/>
            </a:pPr>
            <a:r>
              <a:rPr lang="en-US" sz="2400" b="1" smtClean="0">
                <a:solidFill>
                  <a:srgbClr val="FFFFFF"/>
                </a:solidFill>
                <a:latin typeface="Calibri" pitchFamily="34" charset="0"/>
              </a:rPr>
              <a:t>Improve</a:t>
            </a:r>
          </a:p>
          <a:p>
            <a:pPr algn="ctr" eaLnBrk="1" hangingPunct="1">
              <a:lnSpc>
                <a:spcPct val="90000"/>
              </a:lnSpc>
              <a:spcAft>
                <a:spcPct val="35000"/>
              </a:spcAft>
              <a:defRPr/>
            </a:pPr>
            <a:endParaRPr lang="en-US" sz="1200" b="1" smtClean="0">
              <a:solidFill>
                <a:srgbClr val="FFFFFF"/>
              </a:solidFill>
              <a:latin typeface="Calibri" pitchFamily="34" charset="0"/>
            </a:endParaRPr>
          </a:p>
        </p:txBody>
      </p:sp>
      <p:sp>
        <p:nvSpPr>
          <p:cNvPr id="9" name="Freeform 8"/>
          <p:cNvSpPr/>
          <p:nvPr/>
        </p:nvSpPr>
        <p:spPr>
          <a:xfrm>
            <a:off x="838200" y="52578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Control</a:t>
            </a:r>
          </a:p>
        </p:txBody>
      </p:sp>
      <p:grpSp>
        <p:nvGrpSpPr>
          <p:cNvPr id="13" name="Group 12"/>
          <p:cNvGrpSpPr>
            <a:grpSpLocks/>
          </p:cNvGrpSpPr>
          <p:nvPr/>
        </p:nvGrpSpPr>
        <p:grpSpPr bwMode="auto">
          <a:xfrm>
            <a:off x="3048000" y="1905000"/>
            <a:ext cx="4267200" cy="3043238"/>
            <a:chOff x="381000" y="1254868"/>
            <a:chExt cx="4267200" cy="3042841"/>
          </a:xfrm>
        </p:grpSpPr>
        <p:sp>
          <p:nvSpPr>
            <p:cNvPr id="14" name="Rectangle 13"/>
            <p:cNvSpPr/>
            <p:nvPr/>
          </p:nvSpPr>
          <p:spPr>
            <a:xfrm>
              <a:off x="381000" y="1296138"/>
              <a:ext cx="4267200" cy="2590462"/>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a:solidFill>
                  <a:srgbClr val="000000"/>
                </a:solidFill>
              </a:endParaRPr>
            </a:p>
          </p:txBody>
        </p:sp>
        <p:sp>
          <p:nvSpPr>
            <p:cNvPr id="15" name="Rectangle 14"/>
            <p:cNvSpPr/>
            <p:nvPr/>
          </p:nvSpPr>
          <p:spPr>
            <a:xfrm>
              <a:off x="2641320" y="1254868"/>
              <a:ext cx="1473480" cy="923330"/>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3&amp;4</a:t>
              </a:r>
            </a:p>
          </p:txBody>
        </p:sp>
        <p:sp>
          <p:nvSpPr>
            <p:cNvPr id="16" name="Rectangle 15"/>
            <p:cNvSpPr/>
            <p:nvPr/>
          </p:nvSpPr>
          <p:spPr>
            <a:xfrm>
              <a:off x="435873" y="1369724"/>
              <a:ext cx="2129109" cy="769441"/>
            </a:xfrm>
            <a:prstGeom prst="rect">
              <a:avLst/>
            </a:prstGeom>
            <a:noFill/>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4400" b="1" cap="all" dirty="0">
                  <a:ln w="0"/>
                  <a:solidFill>
                    <a:schemeClr val="accent2"/>
                  </a:solidFill>
                  <a:effectLst>
                    <a:reflection blurRad="12700" stA="50000" endPos="50000" dist="5000" dir="5400000" sy="-100000" rotWithShape="0"/>
                  </a:effectLst>
                </a:rPr>
                <a:t>Phase</a:t>
              </a:r>
            </a:p>
          </p:txBody>
        </p:sp>
        <p:sp>
          <p:nvSpPr>
            <p:cNvPr id="31768" name="TextBox 16"/>
            <p:cNvSpPr txBox="1">
              <a:spLocks noChangeArrowheads="1"/>
            </p:cNvSpPr>
            <p:nvPr/>
          </p:nvSpPr>
          <p:spPr bwMode="auto">
            <a:xfrm>
              <a:off x="436563" y="2265974"/>
              <a:ext cx="4135437" cy="2031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Tools:</a:t>
              </a:r>
            </a:p>
            <a:p>
              <a:pPr eaLnBrk="1" hangingPunct="1">
                <a:buFont typeface="Arial" pitchFamily="34" charset="0"/>
                <a:buChar char="•"/>
              </a:pPr>
              <a:r>
                <a:rPr lang="en-US"/>
                <a:t>FMEA</a:t>
              </a:r>
            </a:p>
            <a:p>
              <a:pPr eaLnBrk="1" hangingPunct="1">
                <a:buFont typeface="Arial" pitchFamily="34" charset="0"/>
                <a:buChar char="•"/>
              </a:pPr>
              <a:r>
                <a:rPr lang="en-US"/>
                <a:t>Quick Wins 5S</a:t>
              </a:r>
            </a:p>
            <a:p>
              <a:pPr eaLnBrk="1" hangingPunct="1">
                <a:buFont typeface="Arial" pitchFamily="34" charset="0"/>
                <a:buChar char="•"/>
              </a:pPr>
              <a:r>
                <a:rPr lang="en-US"/>
                <a:t>The 8 Wastes</a:t>
              </a:r>
            </a:p>
            <a:p>
              <a:pPr eaLnBrk="1" hangingPunct="1">
                <a:buFont typeface="Arial" pitchFamily="34" charset="0"/>
                <a:buChar char="•"/>
              </a:pPr>
              <a:endParaRPr lang="en-US"/>
            </a:p>
            <a:p>
              <a:pPr eaLnBrk="1" hangingPunct="1"/>
              <a:endParaRPr lang="en-US"/>
            </a:p>
            <a:p>
              <a:pPr eaLnBrk="1" hangingPunct="1"/>
              <a:endParaRPr lang="en-US"/>
            </a:p>
          </p:txBody>
        </p:sp>
      </p:grpSp>
      <p:sp>
        <p:nvSpPr>
          <p:cNvPr id="31762" name="Rectangle 2"/>
          <p:cNvSpPr>
            <a:spLocks noGrp="1" noChangeArrowheads="1"/>
          </p:cNvSpPr>
          <p:nvPr>
            <p:ph type="ctrTitle"/>
          </p:nvPr>
        </p:nvSpPr>
        <p:spPr>
          <a:xfrm>
            <a:off x="685800" y="228600"/>
            <a:ext cx="8382000" cy="646113"/>
          </a:xfrm>
        </p:spPr>
        <p:txBody>
          <a:bodyPr anchor="t"/>
          <a:lstStyle/>
          <a:p>
            <a:pPr eaLnBrk="1" hangingPunct="1"/>
            <a:r>
              <a:rPr sz="3600" b="1" smtClean="0">
                <a:solidFill>
                  <a:schemeClr val="bg1"/>
                </a:solidFill>
                <a:latin typeface="Calibri" pitchFamily="34" charset="0"/>
                <a:ea typeface="Slackey"/>
              </a:rPr>
              <a:t>The DMAIC Process with Tools</a:t>
            </a:r>
            <a:endParaRPr sz="3600" b="1" baseline="30000" smtClean="0">
              <a:solidFill>
                <a:schemeClr val="bg1"/>
              </a:solidFill>
              <a:latin typeface="Calibri" pitchFamily="34" charset="0"/>
              <a:ea typeface="Slackey"/>
            </a:endParaRPr>
          </a:p>
        </p:txBody>
      </p:sp>
      <p:sp>
        <p:nvSpPr>
          <p:cNvPr id="31763" name="TextBox 18"/>
          <p:cNvSpPr txBox="1">
            <a:spLocks noChangeArrowheads="1"/>
          </p:cNvSpPr>
          <p:nvPr/>
        </p:nvSpPr>
        <p:spPr bwMode="auto">
          <a:xfrm>
            <a:off x="3933825" y="1106488"/>
            <a:ext cx="1347788"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3200" b="1">
                <a:solidFill>
                  <a:schemeClr val="tx2"/>
                </a:solidFill>
              </a:rPr>
              <a:t>DAY 2</a:t>
            </a:r>
          </a:p>
        </p:txBody>
      </p:sp>
      <p:sp>
        <p:nvSpPr>
          <p:cNvPr id="18" name="Rectangle 17"/>
          <p:cNvSpPr/>
          <p:nvPr/>
        </p:nvSpPr>
        <p:spPr>
          <a:xfrm>
            <a:off x="685800" y="3352800"/>
            <a:ext cx="1905000" cy="1828800"/>
          </a:xfrm>
          <a:prstGeom prst="rect">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1)">
                                      <p:cBhvr>
                                        <p:cTn id="7" dur="2000"/>
                                        <p:tgtEl>
                                          <p:spTgt spid="18"/>
                                        </p:tgtEl>
                                      </p:cBhvr>
                                    </p:animEffect>
                                  </p:childTnLst>
                                </p:cTn>
                              </p:par>
                            </p:childTnLst>
                          </p:cTn>
                        </p:par>
                        <p:par>
                          <p:cTn id="8" fill="hold" nodeType="afterGroup">
                            <p:stCondLst>
                              <p:cond delay="2000"/>
                            </p:stCondLst>
                            <p:childTnLst>
                              <p:par>
                                <p:cTn id="9" presetID="10"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838200" y="1676400"/>
            <a:ext cx="1619324" cy="685800"/>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0"/>
              <a:satOff val="0"/>
              <a:lumOff val="0"/>
              <a:alphaOff val="0"/>
            </a:schemeClr>
          </a:lnRef>
          <a:fillRef idx="1">
            <a:schemeClr val="accent2">
              <a:hueOff val="0"/>
              <a:satOff val="0"/>
              <a:lumOff val="0"/>
              <a:alphaOff val="0"/>
            </a:schemeClr>
          </a:fillRef>
          <a:effectRef idx="2">
            <a:schemeClr val="accent2">
              <a:hueOff val="0"/>
              <a:satOff val="0"/>
              <a:lumOff val="0"/>
              <a:alphaOff val="0"/>
            </a:schemeClr>
          </a:effectRef>
          <a:fontRef idx="minor">
            <a:schemeClr val="lt1"/>
          </a:fontRef>
        </p:style>
        <p:txBody>
          <a:bodyPr lIns="206248" tIns="117856" rIns="206248" bIns="117856" anchor="ctr"/>
          <a:lstStyle>
            <a:lvl1pPr defTabSz="1289050" eaLnBrk="0" hangingPunct="0">
              <a:defRPr>
                <a:solidFill>
                  <a:schemeClr val="tx1"/>
                </a:solidFill>
                <a:latin typeface="Arial" pitchFamily="34" charset="0"/>
              </a:defRPr>
            </a:lvl1pPr>
            <a:lvl2pPr marL="742950" indent="-285750" defTabSz="1289050" eaLnBrk="0" hangingPunct="0">
              <a:defRPr>
                <a:solidFill>
                  <a:schemeClr val="tx1"/>
                </a:solidFill>
                <a:latin typeface="Arial" pitchFamily="34" charset="0"/>
              </a:defRPr>
            </a:lvl2pPr>
            <a:lvl3pPr marL="1143000" indent="-228600" defTabSz="1289050" eaLnBrk="0" hangingPunct="0">
              <a:defRPr>
                <a:solidFill>
                  <a:schemeClr val="tx1"/>
                </a:solidFill>
                <a:latin typeface="Arial" pitchFamily="34" charset="0"/>
              </a:defRPr>
            </a:lvl3pPr>
            <a:lvl4pPr marL="1600200" indent="-228600" defTabSz="1289050" eaLnBrk="0" hangingPunct="0">
              <a:defRPr>
                <a:solidFill>
                  <a:schemeClr val="tx1"/>
                </a:solidFill>
                <a:latin typeface="Arial" pitchFamily="34" charset="0"/>
              </a:defRPr>
            </a:lvl4pPr>
            <a:lvl5pPr marL="2057400" indent="-228600" defTabSz="1289050" eaLnBrk="0" hangingPunct="0">
              <a:defRPr>
                <a:solidFill>
                  <a:schemeClr val="tx1"/>
                </a:solidFill>
                <a:latin typeface="Arial" pitchFamily="34" charset="0"/>
              </a:defRPr>
            </a:lvl5pPr>
            <a:lvl6pPr marL="2514600" indent="-228600" defTabSz="1289050" eaLnBrk="0" fontAlgn="base" hangingPunct="0">
              <a:spcBef>
                <a:spcPct val="0"/>
              </a:spcBef>
              <a:spcAft>
                <a:spcPct val="0"/>
              </a:spcAft>
              <a:defRPr>
                <a:solidFill>
                  <a:schemeClr val="tx1"/>
                </a:solidFill>
                <a:latin typeface="Arial" pitchFamily="34" charset="0"/>
              </a:defRPr>
            </a:lvl6pPr>
            <a:lvl7pPr marL="2971800" indent="-228600" defTabSz="1289050" eaLnBrk="0" fontAlgn="base" hangingPunct="0">
              <a:spcBef>
                <a:spcPct val="0"/>
              </a:spcBef>
              <a:spcAft>
                <a:spcPct val="0"/>
              </a:spcAft>
              <a:defRPr>
                <a:solidFill>
                  <a:schemeClr val="tx1"/>
                </a:solidFill>
                <a:latin typeface="Arial" pitchFamily="34" charset="0"/>
              </a:defRPr>
            </a:lvl7pPr>
            <a:lvl8pPr marL="3429000" indent="-228600" defTabSz="1289050" eaLnBrk="0" fontAlgn="base" hangingPunct="0">
              <a:spcBef>
                <a:spcPct val="0"/>
              </a:spcBef>
              <a:spcAft>
                <a:spcPct val="0"/>
              </a:spcAft>
              <a:defRPr>
                <a:solidFill>
                  <a:schemeClr val="tx1"/>
                </a:solidFill>
                <a:latin typeface="Arial" pitchFamily="34" charset="0"/>
              </a:defRPr>
            </a:lvl8pPr>
            <a:lvl9pPr marL="3886200" indent="-228600" defTabSz="1289050" eaLnBrk="0" fontAlgn="base" hangingPunct="0">
              <a:spcBef>
                <a:spcPct val="0"/>
              </a:spcBef>
              <a:spcAft>
                <a:spcPct val="0"/>
              </a:spcAft>
              <a:defRPr>
                <a:solidFill>
                  <a:schemeClr val="tx1"/>
                </a:solidFill>
                <a:latin typeface="Arial" pitchFamily="34" charset="0"/>
              </a:defRPr>
            </a:lvl9pPr>
          </a:lstStyle>
          <a:p>
            <a:pPr algn="ctr" eaLnBrk="1" hangingPunct="1">
              <a:lnSpc>
                <a:spcPct val="90000"/>
              </a:lnSpc>
              <a:spcAft>
                <a:spcPct val="35000"/>
              </a:spcAft>
              <a:defRPr/>
            </a:pPr>
            <a:r>
              <a:rPr lang="en-US" sz="2400" b="1" smtClean="0">
                <a:solidFill>
                  <a:srgbClr val="FFFFFF"/>
                </a:solidFill>
                <a:latin typeface="Calibri" pitchFamily="34" charset="0"/>
              </a:rPr>
              <a:t>Define</a:t>
            </a:r>
            <a:endParaRPr lang="en-US" sz="1400" b="1" smtClean="0">
              <a:solidFill>
                <a:srgbClr val="FFFFFF"/>
              </a:solidFill>
              <a:latin typeface="Calibri" pitchFamily="34" charset="0"/>
            </a:endParaRPr>
          </a:p>
        </p:txBody>
      </p:sp>
      <p:sp>
        <p:nvSpPr>
          <p:cNvPr id="5" name="Freeform 4"/>
          <p:cNvSpPr/>
          <p:nvPr/>
        </p:nvSpPr>
        <p:spPr>
          <a:xfrm>
            <a:off x="838200" y="25908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Measure</a:t>
            </a:r>
          </a:p>
        </p:txBody>
      </p:sp>
      <p:sp>
        <p:nvSpPr>
          <p:cNvPr id="6" name="Freeform 5"/>
          <p:cNvSpPr/>
          <p:nvPr/>
        </p:nvSpPr>
        <p:spPr>
          <a:xfrm>
            <a:off x="838200" y="35052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3121013"/>
              <a:satOff val="-3893"/>
              <a:lumOff val="915"/>
              <a:alphaOff val="0"/>
            </a:schemeClr>
          </a:lnRef>
          <a:fillRef idx="1">
            <a:schemeClr val="accent2">
              <a:hueOff val="3121013"/>
              <a:satOff val="-3893"/>
              <a:lumOff val="915"/>
              <a:alphaOff val="0"/>
            </a:schemeClr>
          </a:fillRef>
          <a:effectRef idx="2">
            <a:schemeClr val="accent2">
              <a:hueOff val="3121013"/>
              <a:satOff val="-3893"/>
              <a:lumOff val="915"/>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Analyze</a:t>
            </a:r>
          </a:p>
        </p:txBody>
      </p:sp>
      <p:sp>
        <p:nvSpPr>
          <p:cNvPr id="7" name="Freeform 6"/>
          <p:cNvSpPr/>
          <p:nvPr/>
        </p:nvSpPr>
        <p:spPr>
          <a:xfrm>
            <a:off x="838200" y="44196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4681519"/>
              <a:satOff val="-5839"/>
              <a:lumOff val="1373"/>
              <a:alphaOff val="0"/>
            </a:schemeClr>
          </a:lnRef>
          <a:fillRef idx="1">
            <a:schemeClr val="accent2">
              <a:hueOff val="4681519"/>
              <a:satOff val="-5839"/>
              <a:lumOff val="1373"/>
              <a:alphaOff val="0"/>
            </a:schemeClr>
          </a:fillRef>
          <a:effectRef idx="2">
            <a:schemeClr val="accent2">
              <a:hueOff val="4681519"/>
              <a:satOff val="-5839"/>
              <a:lumOff val="1373"/>
              <a:alphaOff val="0"/>
            </a:schemeClr>
          </a:effectRef>
          <a:fontRef idx="minor">
            <a:schemeClr val="lt1"/>
          </a:fontRef>
        </p:style>
        <p:txBody>
          <a:bodyPr lIns="206248" tIns="117856" rIns="206248" bIns="117856" anchor="ctr"/>
          <a:lstStyle>
            <a:lvl1pPr defTabSz="1289050" eaLnBrk="0" hangingPunct="0">
              <a:defRPr>
                <a:solidFill>
                  <a:schemeClr val="tx1"/>
                </a:solidFill>
                <a:latin typeface="Arial" pitchFamily="34" charset="0"/>
              </a:defRPr>
            </a:lvl1pPr>
            <a:lvl2pPr marL="742950" indent="-285750" defTabSz="1289050" eaLnBrk="0" hangingPunct="0">
              <a:defRPr>
                <a:solidFill>
                  <a:schemeClr val="tx1"/>
                </a:solidFill>
                <a:latin typeface="Arial" pitchFamily="34" charset="0"/>
              </a:defRPr>
            </a:lvl2pPr>
            <a:lvl3pPr marL="1143000" indent="-228600" defTabSz="1289050" eaLnBrk="0" hangingPunct="0">
              <a:defRPr>
                <a:solidFill>
                  <a:schemeClr val="tx1"/>
                </a:solidFill>
                <a:latin typeface="Arial" pitchFamily="34" charset="0"/>
              </a:defRPr>
            </a:lvl3pPr>
            <a:lvl4pPr marL="1600200" indent="-228600" defTabSz="1289050" eaLnBrk="0" hangingPunct="0">
              <a:defRPr>
                <a:solidFill>
                  <a:schemeClr val="tx1"/>
                </a:solidFill>
                <a:latin typeface="Arial" pitchFamily="34" charset="0"/>
              </a:defRPr>
            </a:lvl4pPr>
            <a:lvl5pPr marL="2057400" indent="-228600" defTabSz="1289050" eaLnBrk="0" hangingPunct="0">
              <a:defRPr>
                <a:solidFill>
                  <a:schemeClr val="tx1"/>
                </a:solidFill>
                <a:latin typeface="Arial" pitchFamily="34" charset="0"/>
              </a:defRPr>
            </a:lvl5pPr>
            <a:lvl6pPr marL="2514600" indent="-228600" defTabSz="1289050" eaLnBrk="0" fontAlgn="base" hangingPunct="0">
              <a:spcBef>
                <a:spcPct val="0"/>
              </a:spcBef>
              <a:spcAft>
                <a:spcPct val="0"/>
              </a:spcAft>
              <a:defRPr>
                <a:solidFill>
                  <a:schemeClr val="tx1"/>
                </a:solidFill>
                <a:latin typeface="Arial" pitchFamily="34" charset="0"/>
              </a:defRPr>
            </a:lvl6pPr>
            <a:lvl7pPr marL="2971800" indent="-228600" defTabSz="1289050" eaLnBrk="0" fontAlgn="base" hangingPunct="0">
              <a:spcBef>
                <a:spcPct val="0"/>
              </a:spcBef>
              <a:spcAft>
                <a:spcPct val="0"/>
              </a:spcAft>
              <a:defRPr>
                <a:solidFill>
                  <a:schemeClr val="tx1"/>
                </a:solidFill>
                <a:latin typeface="Arial" pitchFamily="34" charset="0"/>
              </a:defRPr>
            </a:lvl7pPr>
            <a:lvl8pPr marL="3429000" indent="-228600" defTabSz="1289050" eaLnBrk="0" fontAlgn="base" hangingPunct="0">
              <a:spcBef>
                <a:spcPct val="0"/>
              </a:spcBef>
              <a:spcAft>
                <a:spcPct val="0"/>
              </a:spcAft>
              <a:defRPr>
                <a:solidFill>
                  <a:schemeClr val="tx1"/>
                </a:solidFill>
                <a:latin typeface="Arial" pitchFamily="34" charset="0"/>
              </a:defRPr>
            </a:lvl8pPr>
            <a:lvl9pPr marL="3886200" indent="-228600" defTabSz="1289050" eaLnBrk="0" fontAlgn="base" hangingPunct="0">
              <a:spcBef>
                <a:spcPct val="0"/>
              </a:spcBef>
              <a:spcAft>
                <a:spcPct val="0"/>
              </a:spcAft>
              <a:defRPr>
                <a:solidFill>
                  <a:schemeClr val="tx1"/>
                </a:solidFill>
                <a:latin typeface="Arial" pitchFamily="34" charset="0"/>
              </a:defRPr>
            </a:lvl9pPr>
          </a:lstStyle>
          <a:p>
            <a:pPr algn="ctr" eaLnBrk="1" hangingPunct="1">
              <a:lnSpc>
                <a:spcPct val="90000"/>
              </a:lnSpc>
              <a:spcAft>
                <a:spcPct val="35000"/>
              </a:spcAft>
              <a:defRPr/>
            </a:pPr>
            <a:endParaRPr lang="en-US" sz="2400" b="1" smtClean="0">
              <a:solidFill>
                <a:srgbClr val="FFFFFF"/>
              </a:solidFill>
              <a:latin typeface="Calibri" pitchFamily="34" charset="0"/>
            </a:endParaRPr>
          </a:p>
          <a:p>
            <a:pPr algn="ctr" eaLnBrk="1" hangingPunct="1">
              <a:lnSpc>
                <a:spcPct val="90000"/>
              </a:lnSpc>
              <a:spcAft>
                <a:spcPct val="35000"/>
              </a:spcAft>
              <a:defRPr/>
            </a:pPr>
            <a:r>
              <a:rPr lang="en-US" sz="2400" b="1" smtClean="0">
                <a:solidFill>
                  <a:srgbClr val="FFFFFF"/>
                </a:solidFill>
                <a:latin typeface="Calibri" pitchFamily="34" charset="0"/>
              </a:rPr>
              <a:t>Improve</a:t>
            </a:r>
          </a:p>
          <a:p>
            <a:pPr algn="ctr" eaLnBrk="1" hangingPunct="1">
              <a:lnSpc>
                <a:spcPct val="90000"/>
              </a:lnSpc>
              <a:spcAft>
                <a:spcPct val="35000"/>
              </a:spcAft>
              <a:defRPr/>
            </a:pPr>
            <a:endParaRPr lang="en-US" sz="1200" b="1" smtClean="0">
              <a:solidFill>
                <a:srgbClr val="FFFFFF"/>
              </a:solidFill>
              <a:latin typeface="Calibri" pitchFamily="34" charset="0"/>
            </a:endParaRPr>
          </a:p>
        </p:txBody>
      </p:sp>
      <p:sp>
        <p:nvSpPr>
          <p:cNvPr id="9" name="Freeform 8"/>
          <p:cNvSpPr/>
          <p:nvPr/>
        </p:nvSpPr>
        <p:spPr>
          <a:xfrm>
            <a:off x="838200" y="52578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Control</a:t>
            </a:r>
          </a:p>
        </p:txBody>
      </p:sp>
      <p:grpSp>
        <p:nvGrpSpPr>
          <p:cNvPr id="13" name="Group 12"/>
          <p:cNvGrpSpPr>
            <a:grpSpLocks/>
          </p:cNvGrpSpPr>
          <p:nvPr/>
        </p:nvGrpSpPr>
        <p:grpSpPr bwMode="auto">
          <a:xfrm>
            <a:off x="3048000" y="1905000"/>
            <a:ext cx="4267200" cy="3043238"/>
            <a:chOff x="381000" y="1254868"/>
            <a:chExt cx="4267200" cy="3042841"/>
          </a:xfrm>
        </p:grpSpPr>
        <p:sp>
          <p:nvSpPr>
            <p:cNvPr id="14" name="Rectangle 13"/>
            <p:cNvSpPr/>
            <p:nvPr/>
          </p:nvSpPr>
          <p:spPr>
            <a:xfrm>
              <a:off x="381000" y="1296138"/>
              <a:ext cx="4267200" cy="2590462"/>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a:solidFill>
                  <a:srgbClr val="000000"/>
                </a:solidFill>
              </a:endParaRPr>
            </a:p>
          </p:txBody>
        </p:sp>
        <p:sp>
          <p:nvSpPr>
            <p:cNvPr id="15" name="Rectangle 14"/>
            <p:cNvSpPr/>
            <p:nvPr/>
          </p:nvSpPr>
          <p:spPr>
            <a:xfrm>
              <a:off x="3090160" y="1254868"/>
              <a:ext cx="575800" cy="923330"/>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5</a:t>
              </a:r>
            </a:p>
          </p:txBody>
        </p:sp>
        <p:sp>
          <p:nvSpPr>
            <p:cNvPr id="16" name="Rectangle 15"/>
            <p:cNvSpPr/>
            <p:nvPr/>
          </p:nvSpPr>
          <p:spPr>
            <a:xfrm>
              <a:off x="435873" y="1369724"/>
              <a:ext cx="2129109" cy="769441"/>
            </a:xfrm>
            <a:prstGeom prst="rect">
              <a:avLst/>
            </a:prstGeom>
            <a:noFill/>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4400" b="1" cap="all" dirty="0">
                  <a:ln w="0"/>
                  <a:solidFill>
                    <a:schemeClr val="accent2"/>
                  </a:solidFill>
                  <a:effectLst>
                    <a:reflection blurRad="12700" stA="50000" endPos="50000" dist="5000" dir="5400000" sy="-100000" rotWithShape="0"/>
                  </a:effectLst>
                </a:rPr>
                <a:t>Phase</a:t>
              </a:r>
            </a:p>
          </p:txBody>
        </p:sp>
        <p:sp>
          <p:nvSpPr>
            <p:cNvPr id="32792" name="TextBox 16"/>
            <p:cNvSpPr txBox="1">
              <a:spLocks noChangeArrowheads="1"/>
            </p:cNvSpPr>
            <p:nvPr/>
          </p:nvSpPr>
          <p:spPr bwMode="auto">
            <a:xfrm>
              <a:off x="436563" y="2265974"/>
              <a:ext cx="4135437" cy="2031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Tools:</a:t>
              </a:r>
            </a:p>
            <a:p>
              <a:pPr eaLnBrk="1" hangingPunct="1">
                <a:buFont typeface="Arial" pitchFamily="34" charset="0"/>
                <a:buChar char="•"/>
              </a:pPr>
              <a:r>
                <a:rPr lang="en-US"/>
                <a:t>Controls Plans</a:t>
              </a:r>
            </a:p>
            <a:p>
              <a:pPr eaLnBrk="1" hangingPunct="1">
                <a:buFont typeface="Arial" pitchFamily="34" charset="0"/>
                <a:buChar char="•"/>
              </a:pPr>
              <a:r>
                <a:rPr lang="en-US"/>
                <a:t>Lean Visual Controls</a:t>
              </a:r>
            </a:p>
            <a:p>
              <a:pPr eaLnBrk="1" hangingPunct="1">
                <a:buFont typeface="Arial" pitchFamily="34" charset="0"/>
                <a:buChar char="•"/>
              </a:pPr>
              <a:r>
                <a:rPr lang="en-US"/>
                <a:t>Mistake Proofing (Poke Yoke)</a:t>
              </a:r>
            </a:p>
            <a:p>
              <a:pPr eaLnBrk="1" hangingPunct="1">
                <a:buFont typeface="Arial" pitchFamily="34" charset="0"/>
                <a:buChar char="•"/>
              </a:pPr>
              <a:endParaRPr lang="en-US"/>
            </a:p>
            <a:p>
              <a:pPr eaLnBrk="1" hangingPunct="1"/>
              <a:endParaRPr lang="en-US"/>
            </a:p>
            <a:p>
              <a:pPr eaLnBrk="1" hangingPunct="1"/>
              <a:endParaRPr lang="en-US"/>
            </a:p>
          </p:txBody>
        </p:sp>
      </p:grpSp>
      <p:sp>
        <p:nvSpPr>
          <p:cNvPr id="32786" name="Rectangle 2"/>
          <p:cNvSpPr>
            <a:spLocks noGrp="1" noChangeArrowheads="1"/>
          </p:cNvSpPr>
          <p:nvPr>
            <p:ph type="ctrTitle"/>
          </p:nvPr>
        </p:nvSpPr>
        <p:spPr>
          <a:xfrm>
            <a:off x="685800" y="228600"/>
            <a:ext cx="8382000" cy="646113"/>
          </a:xfrm>
        </p:spPr>
        <p:txBody>
          <a:bodyPr anchor="t"/>
          <a:lstStyle/>
          <a:p>
            <a:pPr eaLnBrk="1" hangingPunct="1"/>
            <a:r>
              <a:rPr sz="3600" b="1" smtClean="0">
                <a:solidFill>
                  <a:schemeClr val="bg1"/>
                </a:solidFill>
                <a:latin typeface="Calibri" pitchFamily="34" charset="0"/>
                <a:ea typeface="Slackey"/>
              </a:rPr>
              <a:t>The DMAIC Process with Tools</a:t>
            </a:r>
            <a:endParaRPr sz="3600" b="1" baseline="30000" smtClean="0">
              <a:solidFill>
                <a:schemeClr val="bg1"/>
              </a:solidFill>
              <a:latin typeface="Calibri" pitchFamily="34" charset="0"/>
              <a:ea typeface="Slackey"/>
            </a:endParaRPr>
          </a:p>
        </p:txBody>
      </p:sp>
      <p:sp>
        <p:nvSpPr>
          <p:cNvPr id="32787" name="TextBox 18"/>
          <p:cNvSpPr txBox="1">
            <a:spLocks noChangeArrowheads="1"/>
          </p:cNvSpPr>
          <p:nvPr/>
        </p:nvSpPr>
        <p:spPr bwMode="auto">
          <a:xfrm>
            <a:off x="3933825" y="1106488"/>
            <a:ext cx="1347788"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3200" b="1">
                <a:solidFill>
                  <a:schemeClr val="tx2"/>
                </a:solidFill>
              </a:rPr>
              <a:t>DAY 3</a:t>
            </a:r>
          </a:p>
        </p:txBody>
      </p:sp>
      <p:sp>
        <p:nvSpPr>
          <p:cNvPr id="18" name="Rectangle 17"/>
          <p:cNvSpPr/>
          <p:nvPr/>
        </p:nvSpPr>
        <p:spPr>
          <a:xfrm>
            <a:off x="685800" y="5181600"/>
            <a:ext cx="1905000" cy="914400"/>
          </a:xfrm>
          <a:prstGeom prst="rect">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1)">
                                      <p:cBhvr>
                                        <p:cTn id="7" dur="2000"/>
                                        <p:tgtEl>
                                          <p:spTgt spid="18"/>
                                        </p:tgtEl>
                                      </p:cBhvr>
                                    </p:animEffect>
                                  </p:childTnLst>
                                </p:cTn>
                              </p:par>
                            </p:childTnLst>
                          </p:cTn>
                        </p:par>
                        <p:par>
                          <p:cTn id="8" fill="hold" nodeType="afterGroup">
                            <p:stCondLst>
                              <p:cond delay="2000"/>
                            </p:stCondLst>
                            <p:childTnLst>
                              <p:par>
                                <p:cTn id="9" presetID="10"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txBox="1">
            <a:spLocks/>
          </p:cNvSpPr>
          <p:nvPr/>
        </p:nvSpPr>
        <p:spPr bwMode="auto">
          <a:xfrm>
            <a:off x="457200" y="1219200"/>
            <a:ext cx="85344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20000"/>
              </a:spcBef>
              <a:buFont typeface="Arial" pitchFamily="34" charset="0"/>
              <a:buNone/>
            </a:pPr>
            <a:r>
              <a:rPr lang="en-US" sz="2400" b="1" dirty="0">
                <a:latin typeface="Calibri" pitchFamily="34" charset="0"/>
              </a:rPr>
              <a:t>Upon completion of this course, the participant will be able to:</a:t>
            </a:r>
            <a:r>
              <a:rPr lang="en-US" sz="2200" dirty="0">
                <a:latin typeface="Calibri" pitchFamily="34" charset="0"/>
              </a:rPr>
              <a:t> </a:t>
            </a:r>
          </a:p>
          <a:p>
            <a:pPr eaLnBrk="1" hangingPunct="1">
              <a:spcBef>
                <a:spcPct val="20000"/>
              </a:spcBef>
              <a:buFont typeface="Arial" pitchFamily="34" charset="0"/>
              <a:buChar char="•"/>
            </a:pPr>
            <a:r>
              <a:rPr lang="en-US" sz="2800" dirty="0" smtClean="0">
                <a:latin typeface="Calibri" pitchFamily="34" charset="0"/>
              </a:rPr>
              <a:t>Define Lean </a:t>
            </a:r>
            <a:r>
              <a:rPr lang="en-US" sz="2800" dirty="0">
                <a:latin typeface="Calibri" pitchFamily="34" charset="0"/>
              </a:rPr>
              <a:t>Six Sigma</a:t>
            </a:r>
          </a:p>
          <a:p>
            <a:pPr eaLnBrk="1" hangingPunct="1">
              <a:spcBef>
                <a:spcPct val="20000"/>
              </a:spcBef>
              <a:buFont typeface="Arial" pitchFamily="34" charset="0"/>
              <a:buChar char="•"/>
            </a:pPr>
            <a:r>
              <a:rPr lang="en-US" sz="2800" dirty="0">
                <a:latin typeface="Calibri" pitchFamily="34" charset="0"/>
              </a:rPr>
              <a:t>Compare Lean with Six Sigma to process improvement</a:t>
            </a:r>
          </a:p>
          <a:p>
            <a:pPr eaLnBrk="1" hangingPunct="1">
              <a:spcBef>
                <a:spcPct val="20000"/>
              </a:spcBef>
              <a:buFont typeface="Arial" pitchFamily="34" charset="0"/>
              <a:buChar char="•"/>
            </a:pPr>
            <a:r>
              <a:rPr lang="en-US" sz="2800" dirty="0" smtClean="0">
                <a:latin typeface="Calibri" pitchFamily="34" charset="0"/>
              </a:rPr>
              <a:t>Select </a:t>
            </a:r>
            <a:r>
              <a:rPr lang="en-US" sz="2800" dirty="0">
                <a:latin typeface="Calibri" pitchFamily="34" charset="0"/>
              </a:rPr>
              <a:t>appropriate phases to apply Six Sigma DMAIC </a:t>
            </a:r>
            <a:r>
              <a:rPr lang="en-US" sz="2800" dirty="0" smtClean="0">
                <a:latin typeface="Calibri" pitchFamily="34" charset="0"/>
              </a:rPr>
              <a:t>  </a:t>
            </a:r>
          </a:p>
          <a:p>
            <a:pPr eaLnBrk="1" hangingPunct="1">
              <a:spcBef>
                <a:spcPct val="20000"/>
              </a:spcBef>
            </a:pPr>
            <a:r>
              <a:rPr lang="en-US" sz="2800" dirty="0">
                <a:latin typeface="Calibri" pitchFamily="34" charset="0"/>
              </a:rPr>
              <a:t> </a:t>
            </a:r>
            <a:r>
              <a:rPr lang="en-US" sz="2800" dirty="0" smtClean="0">
                <a:latin typeface="Calibri" pitchFamily="34" charset="0"/>
              </a:rPr>
              <a:t> Methodology</a:t>
            </a:r>
            <a:endParaRPr lang="en-US" sz="2800" dirty="0">
              <a:latin typeface="Calibri" pitchFamily="34" charset="0"/>
            </a:endParaRPr>
          </a:p>
          <a:p>
            <a:pPr eaLnBrk="1" hangingPunct="1">
              <a:spcBef>
                <a:spcPct val="20000"/>
              </a:spcBef>
              <a:buFont typeface="Arial" pitchFamily="34" charset="0"/>
              <a:buChar char="•"/>
            </a:pPr>
            <a:r>
              <a:rPr lang="en-US" sz="2800" dirty="0">
                <a:latin typeface="Calibri" pitchFamily="34" charset="0"/>
              </a:rPr>
              <a:t>Outline the integration of Lean and Six Sigma to process improvement</a:t>
            </a:r>
          </a:p>
          <a:p>
            <a:pPr algn="ctr" eaLnBrk="1" hangingPunct="1">
              <a:spcBef>
                <a:spcPct val="20000"/>
              </a:spcBef>
              <a:buFont typeface="Calibri" pitchFamily="34" charset="0"/>
              <a:buAutoNum type="arabicPeriod"/>
            </a:pPr>
            <a:endParaRPr lang="en-US" sz="2400" dirty="0">
              <a:solidFill>
                <a:srgbClr val="898989"/>
              </a:solidFill>
              <a:latin typeface="Calibri" pitchFamily="34" charset="0"/>
            </a:endParaRPr>
          </a:p>
          <a:p>
            <a:pPr algn="ctr" eaLnBrk="1" hangingPunct="1">
              <a:spcBef>
                <a:spcPct val="20000"/>
              </a:spcBef>
              <a:buFont typeface="Arial" pitchFamily="34" charset="0"/>
              <a:buNone/>
            </a:pPr>
            <a:endParaRPr lang="en-US" sz="2200" dirty="0">
              <a:solidFill>
                <a:srgbClr val="898989"/>
              </a:solidFill>
              <a:latin typeface="Calibri" pitchFamily="34" charset="0"/>
            </a:endParaRPr>
          </a:p>
        </p:txBody>
      </p:sp>
      <p:sp>
        <p:nvSpPr>
          <p:cNvPr id="5" name="Title 3"/>
          <p:cNvSpPr txBox="1">
            <a:spLocks/>
          </p:cNvSpPr>
          <p:nvPr/>
        </p:nvSpPr>
        <p:spPr>
          <a:xfrm>
            <a:off x="609600" y="115888"/>
            <a:ext cx="7924800" cy="584200"/>
          </a:xfrm>
          <a:prstGeom prst="rect">
            <a:avLst/>
          </a:prstGeom>
          <a:noFill/>
        </p:spPr>
        <p:txBody>
          <a:bodyPr anchor="b">
            <a:spAutoFit/>
          </a:bodyPr>
          <a:lstStyle>
            <a:lvl1pPr algn="l" defTabSz="914400" rtl="0" eaLnBrk="1" latinLnBrk="0" hangingPunct="1">
              <a:spcBef>
                <a:spcPct val="0"/>
              </a:spcBef>
              <a:buNone/>
              <a:defRPr lang="en-US" sz="3200" kern="1200">
                <a:solidFill>
                  <a:srgbClr val="FFFFFF"/>
                </a:solidFill>
                <a:latin typeface="Bevan" pitchFamily="2" charset="0"/>
                <a:ea typeface="Slackey" pitchFamily="2" charset="0"/>
                <a:cs typeface="+mn-cs"/>
              </a:defRPr>
            </a:lvl1pPr>
          </a:lstStyle>
          <a:p>
            <a:pPr>
              <a:defRPr/>
            </a:pPr>
            <a:r>
              <a:rPr b="1" dirty="0" smtClean="0">
                <a:solidFill>
                  <a:schemeClr val="bg1"/>
                </a:solidFill>
                <a:latin typeface="+mj-lt"/>
              </a:rPr>
              <a:t>Learning Objectives</a:t>
            </a:r>
            <a:endParaRPr b="1" dirty="0">
              <a:solidFill>
                <a:schemeClr val="bg1"/>
              </a:solidFill>
              <a:latin typeface="+mj-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ctrTitle"/>
          </p:nvPr>
        </p:nvSpPr>
        <p:spPr>
          <a:xfrm>
            <a:off x="838200" y="254000"/>
            <a:ext cx="7772400" cy="584200"/>
          </a:xfrm>
        </p:spPr>
        <p:txBody>
          <a:bodyPr rtlCol="0"/>
          <a:lstStyle/>
          <a:p>
            <a:pPr defTabSz="681038" eaLnBrk="1" fontAlgn="auto" hangingPunct="1">
              <a:spcAft>
                <a:spcPts val="0"/>
              </a:spcAft>
              <a:defRPr/>
            </a:pPr>
            <a:r>
              <a:rPr b="1" dirty="0" smtClean="0">
                <a:solidFill>
                  <a:schemeClr val="bg1"/>
                </a:solidFill>
                <a:latin typeface="+mj-lt"/>
                <a:cs typeface="+mn-cs"/>
              </a:rPr>
              <a:t>Integrating Lean And Six Sigma</a:t>
            </a:r>
          </a:p>
        </p:txBody>
      </p:sp>
      <p:sp>
        <p:nvSpPr>
          <p:cNvPr id="33795" name="Rectangle 3"/>
          <p:cNvSpPr>
            <a:spLocks noGrp="1" noChangeArrowheads="1"/>
          </p:cNvSpPr>
          <p:nvPr>
            <p:ph type="subTitle" idx="1"/>
          </p:nvPr>
        </p:nvSpPr>
        <p:spPr>
          <a:xfrm>
            <a:off x="76200" y="1384300"/>
            <a:ext cx="4538663" cy="4254500"/>
          </a:xfrm>
        </p:spPr>
        <p:txBody>
          <a:bodyPr/>
          <a:lstStyle/>
          <a:p>
            <a:pPr marL="342900" indent="-342900" algn="l" eaLnBrk="1" hangingPunct="1">
              <a:buFont typeface="Wingdings" pitchFamily="2" charset="2"/>
              <a:buChar char="q"/>
            </a:pPr>
            <a:r>
              <a:rPr lang="en-US" sz="2000" dirty="0" smtClean="0">
                <a:solidFill>
                  <a:schemeClr val="tx1"/>
                </a:solidFill>
              </a:rPr>
              <a:t>No matter the nature of a project, value and objectives must be understood</a:t>
            </a:r>
          </a:p>
          <a:p>
            <a:pPr marL="342900" indent="-342900" algn="l" eaLnBrk="1" hangingPunct="1">
              <a:buFont typeface="Wingdings" pitchFamily="2" charset="2"/>
              <a:buChar char="q"/>
            </a:pPr>
            <a:r>
              <a:rPr lang="en-US" sz="2000" dirty="0" smtClean="0">
                <a:solidFill>
                  <a:schemeClr val="tx1"/>
                </a:solidFill>
              </a:rPr>
              <a:t>No matter the nature of a project, the </a:t>
            </a:r>
            <a:r>
              <a:rPr lang="en-US" sz="2000" u="sng" dirty="0" smtClean="0">
                <a:solidFill>
                  <a:schemeClr val="tx1"/>
                </a:solidFill>
              </a:rPr>
              <a:t>process must be measurable</a:t>
            </a:r>
          </a:p>
          <a:p>
            <a:pPr marL="342900" indent="-342900" algn="l" eaLnBrk="1" hangingPunct="1">
              <a:buFont typeface="Wingdings" pitchFamily="2" charset="2"/>
              <a:buChar char="q"/>
            </a:pPr>
            <a:r>
              <a:rPr lang="en-US" sz="2000" dirty="0" smtClean="0">
                <a:solidFill>
                  <a:schemeClr val="tx1"/>
                </a:solidFill>
              </a:rPr>
              <a:t>Depending on the nature of a project, Lean tools, Six Sigma tools, or a combination may be best to solve the problem</a:t>
            </a:r>
          </a:p>
          <a:p>
            <a:pPr marL="342900" indent="-342900" algn="l" eaLnBrk="1" hangingPunct="1">
              <a:buFont typeface="Wingdings" pitchFamily="2" charset="2"/>
              <a:buChar char="q"/>
            </a:pPr>
            <a:r>
              <a:rPr lang="en-US" sz="2000" dirty="0" smtClean="0">
                <a:solidFill>
                  <a:schemeClr val="tx1"/>
                </a:solidFill>
              </a:rPr>
              <a:t>No matter the nature of a project, the final solution must be controlled.</a:t>
            </a:r>
          </a:p>
        </p:txBody>
      </p:sp>
      <p:grpSp>
        <p:nvGrpSpPr>
          <p:cNvPr id="2" name="Group 1"/>
          <p:cNvGrpSpPr>
            <a:grpSpLocks/>
          </p:cNvGrpSpPr>
          <p:nvPr/>
        </p:nvGrpSpPr>
        <p:grpSpPr bwMode="auto">
          <a:xfrm>
            <a:off x="5257800" y="1246188"/>
            <a:ext cx="3800475" cy="4319587"/>
            <a:chOff x="5257800" y="1246188"/>
            <a:chExt cx="3800475" cy="4319587"/>
          </a:xfrm>
        </p:grpSpPr>
        <p:sp>
          <p:nvSpPr>
            <p:cNvPr id="37893" name="Oval 5"/>
            <p:cNvSpPr>
              <a:spLocks noChangeArrowheads="1"/>
            </p:cNvSpPr>
            <p:nvPr/>
          </p:nvSpPr>
          <p:spPr bwMode="auto">
            <a:xfrm>
              <a:off x="6534150" y="1246188"/>
              <a:ext cx="936625" cy="417512"/>
            </a:xfrm>
            <a:prstGeom prst="ellipse">
              <a:avLst/>
            </a:prstGeom>
            <a:ln>
              <a:headEnd/>
              <a:tailEnd/>
            </a:ln>
          </p:spPr>
          <p:style>
            <a:lnRef idx="3">
              <a:schemeClr val="lt1"/>
            </a:lnRef>
            <a:fillRef idx="1">
              <a:schemeClr val="accent2"/>
            </a:fillRef>
            <a:effectRef idx="1">
              <a:schemeClr val="accent2"/>
            </a:effectRef>
            <a:fontRef idx="minor">
              <a:schemeClr val="lt1"/>
            </a:fontRef>
          </p:style>
          <p:txBody>
            <a:bodyPr wrap="none" anchor="ctr"/>
            <a:lstStyle/>
            <a:p>
              <a:pPr algn="ctr" eaLnBrk="0" hangingPunct="0">
                <a:defRPr/>
              </a:pPr>
              <a:r>
                <a:rPr lang="en-US" sz="1400" b="1" dirty="0"/>
                <a:t>Define</a:t>
              </a:r>
            </a:p>
          </p:txBody>
        </p:sp>
        <p:sp>
          <p:nvSpPr>
            <p:cNvPr id="37894" name="Oval 6"/>
            <p:cNvSpPr>
              <a:spLocks noChangeArrowheads="1"/>
            </p:cNvSpPr>
            <p:nvPr/>
          </p:nvSpPr>
          <p:spPr bwMode="auto">
            <a:xfrm>
              <a:off x="6535738" y="4171950"/>
              <a:ext cx="935037" cy="417513"/>
            </a:xfrm>
            <a:prstGeom prst="ellipse">
              <a:avLst/>
            </a:prstGeom>
            <a:ln>
              <a:headEnd/>
              <a:tailEnd/>
            </a:ln>
          </p:spPr>
          <p:style>
            <a:lnRef idx="3">
              <a:schemeClr val="lt1"/>
            </a:lnRef>
            <a:fillRef idx="1">
              <a:schemeClr val="accent5"/>
            </a:fillRef>
            <a:effectRef idx="1">
              <a:schemeClr val="accent5"/>
            </a:effectRef>
            <a:fontRef idx="minor">
              <a:schemeClr val="lt1"/>
            </a:fontRef>
          </p:style>
          <p:txBody>
            <a:bodyPr wrap="none" anchor="ctr"/>
            <a:lstStyle/>
            <a:p>
              <a:pPr algn="ctr" eaLnBrk="0" hangingPunct="0">
                <a:defRPr/>
              </a:pPr>
              <a:r>
                <a:rPr lang="en-US" sz="1400" b="1" dirty="0"/>
                <a:t>Improve</a:t>
              </a:r>
            </a:p>
          </p:txBody>
        </p:sp>
        <p:sp>
          <p:nvSpPr>
            <p:cNvPr id="37895" name="Oval 7"/>
            <p:cNvSpPr>
              <a:spLocks noChangeArrowheads="1"/>
            </p:cNvSpPr>
            <p:nvPr/>
          </p:nvSpPr>
          <p:spPr bwMode="auto">
            <a:xfrm>
              <a:off x="6535738" y="5148263"/>
              <a:ext cx="936625" cy="417512"/>
            </a:xfrm>
            <a:prstGeom prst="ellipse">
              <a:avLst/>
            </a:prstGeom>
            <a:ln>
              <a:headEnd/>
              <a:tailEnd/>
            </a:ln>
          </p:spPr>
          <p:style>
            <a:lnRef idx="3">
              <a:schemeClr val="lt1"/>
            </a:lnRef>
            <a:fillRef idx="1">
              <a:schemeClr val="accent6"/>
            </a:fillRef>
            <a:effectRef idx="1">
              <a:schemeClr val="accent6"/>
            </a:effectRef>
            <a:fontRef idx="minor">
              <a:schemeClr val="lt1"/>
            </a:fontRef>
          </p:style>
          <p:txBody>
            <a:bodyPr wrap="none" anchor="ctr"/>
            <a:lstStyle/>
            <a:p>
              <a:pPr algn="ctr" eaLnBrk="0" hangingPunct="0">
                <a:defRPr/>
              </a:pPr>
              <a:r>
                <a:rPr lang="en-US" sz="1400" b="1" dirty="0"/>
                <a:t>Control</a:t>
              </a:r>
            </a:p>
          </p:txBody>
        </p:sp>
        <p:sp>
          <p:nvSpPr>
            <p:cNvPr id="37896" name="Oval 8"/>
            <p:cNvSpPr>
              <a:spLocks noChangeArrowheads="1"/>
            </p:cNvSpPr>
            <p:nvPr/>
          </p:nvSpPr>
          <p:spPr bwMode="auto">
            <a:xfrm>
              <a:off x="6534150" y="2220913"/>
              <a:ext cx="936625" cy="417512"/>
            </a:xfrm>
            <a:prstGeom prst="ellipse">
              <a:avLst/>
            </a:prstGeom>
            <a:ln>
              <a:headEnd/>
              <a:tailEnd/>
            </a:ln>
          </p:spPr>
          <p:style>
            <a:lnRef idx="3">
              <a:schemeClr val="lt1"/>
            </a:lnRef>
            <a:fillRef idx="1">
              <a:schemeClr val="accent3"/>
            </a:fillRef>
            <a:effectRef idx="1">
              <a:schemeClr val="accent3"/>
            </a:effectRef>
            <a:fontRef idx="minor">
              <a:schemeClr val="lt1"/>
            </a:fontRef>
          </p:style>
          <p:txBody>
            <a:bodyPr wrap="none" anchor="ctr"/>
            <a:lstStyle/>
            <a:p>
              <a:pPr algn="ctr" eaLnBrk="0" hangingPunct="0">
                <a:defRPr/>
              </a:pPr>
              <a:r>
                <a:rPr lang="en-US" sz="1400" b="1" dirty="0"/>
                <a:t>Measure</a:t>
              </a:r>
            </a:p>
          </p:txBody>
        </p:sp>
        <p:sp>
          <p:nvSpPr>
            <p:cNvPr id="37897" name="Oval 9"/>
            <p:cNvSpPr>
              <a:spLocks noChangeArrowheads="1"/>
            </p:cNvSpPr>
            <p:nvPr/>
          </p:nvSpPr>
          <p:spPr bwMode="auto">
            <a:xfrm>
              <a:off x="6534150" y="3195638"/>
              <a:ext cx="936625" cy="420687"/>
            </a:xfrm>
            <a:prstGeom prst="ellipse">
              <a:avLst/>
            </a:prstGeom>
            <a:ln>
              <a:headEnd/>
              <a:tailEnd/>
            </a:ln>
          </p:spPr>
          <p:style>
            <a:lnRef idx="3">
              <a:schemeClr val="lt1"/>
            </a:lnRef>
            <a:fillRef idx="1">
              <a:schemeClr val="accent1"/>
            </a:fillRef>
            <a:effectRef idx="1">
              <a:schemeClr val="accent1"/>
            </a:effectRef>
            <a:fontRef idx="minor">
              <a:schemeClr val="lt1"/>
            </a:fontRef>
          </p:style>
          <p:txBody>
            <a:bodyPr wrap="none" anchor="ctr"/>
            <a:lstStyle/>
            <a:p>
              <a:pPr algn="ctr" eaLnBrk="0" hangingPunct="0">
                <a:defRPr/>
              </a:pPr>
              <a:r>
                <a:rPr lang="en-US" sz="1400" b="1" dirty="0"/>
                <a:t>Analyze</a:t>
              </a:r>
            </a:p>
          </p:txBody>
        </p:sp>
        <p:sp>
          <p:nvSpPr>
            <p:cNvPr id="37898" name="Text Box 10"/>
            <p:cNvSpPr txBox="1">
              <a:spLocks noChangeArrowheads="1"/>
            </p:cNvSpPr>
            <p:nvPr/>
          </p:nvSpPr>
          <p:spPr bwMode="auto">
            <a:xfrm>
              <a:off x="5257800" y="3429000"/>
              <a:ext cx="1235075"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tIns="0" rIns="45720" bIns="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defRPr/>
              </a:pP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Lean Tools</a:t>
              </a:r>
            </a:p>
          </p:txBody>
        </p:sp>
        <p:sp>
          <p:nvSpPr>
            <p:cNvPr id="37899" name="Text Box 11"/>
            <p:cNvSpPr txBox="1">
              <a:spLocks noChangeArrowheads="1"/>
            </p:cNvSpPr>
            <p:nvPr/>
          </p:nvSpPr>
          <p:spPr bwMode="auto">
            <a:xfrm>
              <a:off x="7656513" y="3551238"/>
              <a:ext cx="1401762"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tIns="0" rIns="45720" bIns="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defRPr/>
              </a:pPr>
              <a:r>
                <a:rPr lang="en-US" sz="20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Six Sigma tools </a:t>
              </a:r>
            </a:p>
          </p:txBody>
        </p:sp>
        <p:cxnSp>
          <p:nvCxnSpPr>
            <p:cNvPr id="33804" name="AutoShape 12"/>
            <p:cNvCxnSpPr>
              <a:cxnSpLocks noChangeShapeType="1"/>
              <a:stCxn id="37893" idx="4"/>
              <a:endCxn id="37896" idx="0"/>
            </p:cNvCxnSpPr>
            <p:nvPr/>
          </p:nvCxnSpPr>
          <p:spPr bwMode="auto">
            <a:xfrm rot="5400000">
              <a:off x="6736556" y="1942307"/>
              <a:ext cx="534987" cy="0"/>
            </a:xfrm>
            <a:prstGeom prst="straightConnector1">
              <a:avLst/>
            </a:prstGeom>
            <a:noFill/>
            <a:ln w="19050">
              <a:solidFill>
                <a:schemeClr val="tx1"/>
              </a:solidFill>
              <a:round/>
              <a:headEnd type="none" w="sm" len="sm"/>
              <a:tailEnd type="triangle" w="med" len="med"/>
            </a:ln>
            <a:extLst>
              <a:ext uri="{909E8E84-426E-40DD-AFC4-6F175D3DCCD1}">
                <a14:hiddenFill xmlns:a14="http://schemas.microsoft.com/office/drawing/2010/main">
                  <a:noFill/>
                </a14:hiddenFill>
              </a:ext>
            </a:extLst>
          </p:spPr>
        </p:cxnSp>
        <p:cxnSp>
          <p:nvCxnSpPr>
            <p:cNvPr id="33805" name="AutoShape 13"/>
            <p:cNvCxnSpPr>
              <a:cxnSpLocks noChangeShapeType="1"/>
              <a:stCxn id="37896" idx="4"/>
              <a:endCxn id="37897" idx="0"/>
            </p:cNvCxnSpPr>
            <p:nvPr/>
          </p:nvCxnSpPr>
          <p:spPr bwMode="auto">
            <a:xfrm rot="5400000">
              <a:off x="6734968" y="2917032"/>
              <a:ext cx="538163" cy="0"/>
            </a:xfrm>
            <a:prstGeom prst="straightConnector1">
              <a:avLst/>
            </a:prstGeom>
            <a:noFill/>
            <a:ln w="19050">
              <a:solidFill>
                <a:schemeClr val="tx1"/>
              </a:solidFill>
              <a:round/>
              <a:headEnd type="none" w="sm" len="sm"/>
              <a:tailEnd type="triangle" w="med" len="med"/>
            </a:ln>
            <a:extLst>
              <a:ext uri="{909E8E84-426E-40DD-AFC4-6F175D3DCCD1}">
                <a14:hiddenFill xmlns:a14="http://schemas.microsoft.com/office/drawing/2010/main">
                  <a:noFill/>
                </a14:hiddenFill>
              </a:ext>
            </a:extLst>
          </p:spPr>
        </p:cxnSp>
        <p:cxnSp>
          <p:nvCxnSpPr>
            <p:cNvPr id="33806" name="AutoShape 14"/>
            <p:cNvCxnSpPr>
              <a:cxnSpLocks noChangeShapeType="1"/>
              <a:stCxn id="37897" idx="4"/>
              <a:endCxn id="37894" idx="0"/>
            </p:cNvCxnSpPr>
            <p:nvPr/>
          </p:nvCxnSpPr>
          <p:spPr bwMode="auto">
            <a:xfrm rot="5400000">
              <a:off x="6735762" y="3894138"/>
              <a:ext cx="536575" cy="0"/>
            </a:xfrm>
            <a:prstGeom prst="straightConnector1">
              <a:avLst/>
            </a:prstGeom>
            <a:noFill/>
            <a:ln w="19050">
              <a:solidFill>
                <a:schemeClr val="tx1"/>
              </a:solidFill>
              <a:round/>
              <a:headEnd type="none" w="sm" len="sm"/>
              <a:tailEnd type="triangle" w="med" len="med"/>
            </a:ln>
            <a:extLst>
              <a:ext uri="{909E8E84-426E-40DD-AFC4-6F175D3DCCD1}">
                <a14:hiddenFill xmlns:a14="http://schemas.microsoft.com/office/drawing/2010/main">
                  <a:noFill/>
                </a14:hiddenFill>
              </a:ext>
            </a:extLst>
          </p:spPr>
        </p:cxnSp>
        <p:cxnSp>
          <p:nvCxnSpPr>
            <p:cNvPr id="33807" name="AutoShape 15"/>
            <p:cNvCxnSpPr>
              <a:cxnSpLocks noChangeShapeType="1"/>
              <a:stCxn id="37894" idx="4"/>
              <a:endCxn id="37895" idx="0"/>
            </p:cNvCxnSpPr>
            <p:nvPr/>
          </p:nvCxnSpPr>
          <p:spPr bwMode="auto">
            <a:xfrm rot="5400000">
              <a:off x="6734175" y="4868863"/>
              <a:ext cx="539750" cy="0"/>
            </a:xfrm>
            <a:prstGeom prst="straightConnector1">
              <a:avLst/>
            </a:prstGeom>
            <a:noFill/>
            <a:ln w="19050">
              <a:solidFill>
                <a:schemeClr val="tx1"/>
              </a:solidFill>
              <a:round/>
              <a:headEnd type="none" w="sm" len="sm"/>
              <a:tailEnd type="triangle" w="med" len="med"/>
            </a:ln>
            <a:extLst>
              <a:ext uri="{909E8E84-426E-40DD-AFC4-6F175D3DCCD1}">
                <a14:hiddenFill xmlns:a14="http://schemas.microsoft.com/office/drawing/2010/main">
                  <a:noFill/>
                </a14:hiddenFill>
              </a:ext>
            </a:extLst>
          </p:spPr>
        </p:cxnSp>
        <p:sp>
          <p:nvSpPr>
            <p:cNvPr id="33808" name="Freeform 16"/>
            <p:cNvSpPr>
              <a:spLocks/>
            </p:cNvSpPr>
            <p:nvPr/>
          </p:nvSpPr>
          <p:spPr bwMode="auto">
            <a:xfrm>
              <a:off x="5811838" y="2865438"/>
              <a:ext cx="738187" cy="484187"/>
            </a:xfrm>
            <a:custGeom>
              <a:avLst/>
              <a:gdLst>
                <a:gd name="T0" fmla="*/ 2147483647 w 451"/>
                <a:gd name="T1" fmla="*/ 0 h 400"/>
                <a:gd name="T2" fmla="*/ 2147483647 w 451"/>
                <a:gd name="T3" fmla="*/ 2147483647 h 400"/>
                <a:gd name="T4" fmla="*/ 0 w 451"/>
                <a:gd name="T5" fmla="*/ 2147483647 h 400"/>
                <a:gd name="T6" fmla="*/ 0 60000 65536"/>
                <a:gd name="T7" fmla="*/ 0 60000 65536"/>
                <a:gd name="T8" fmla="*/ 0 60000 65536"/>
                <a:gd name="T9" fmla="*/ 0 w 451"/>
                <a:gd name="T10" fmla="*/ 0 h 400"/>
                <a:gd name="T11" fmla="*/ 451 w 451"/>
                <a:gd name="T12" fmla="*/ 400 h 400"/>
              </a:gdLst>
              <a:ahLst/>
              <a:cxnLst>
                <a:cxn ang="T6">
                  <a:pos x="T0" y="T1"/>
                </a:cxn>
                <a:cxn ang="T7">
                  <a:pos x="T2" y="T3"/>
                </a:cxn>
                <a:cxn ang="T8">
                  <a:pos x="T4" y="T5"/>
                </a:cxn>
              </a:cxnLst>
              <a:rect l="T9" t="T10" r="T11" b="T12"/>
              <a:pathLst>
                <a:path w="451" h="400">
                  <a:moveTo>
                    <a:pt x="451" y="0"/>
                  </a:moveTo>
                  <a:cubicBezTo>
                    <a:pt x="355" y="33"/>
                    <a:pt x="259" y="66"/>
                    <a:pt x="184" y="133"/>
                  </a:cubicBezTo>
                  <a:cubicBezTo>
                    <a:pt x="109" y="200"/>
                    <a:pt x="31" y="356"/>
                    <a:pt x="0" y="400"/>
                  </a:cubicBezTo>
                </a:path>
              </a:pathLst>
            </a:custGeom>
            <a:noFill/>
            <a:ln w="57150" cap="flat" cmpd="sng">
              <a:solidFill>
                <a:schemeClr val="tx1"/>
              </a:solidFill>
              <a:prstDash val="solid"/>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lIns="45720" tIns="0" rIns="45720" bIns="0">
              <a:spAutoFit/>
            </a:bodyPr>
            <a:lstStyle/>
            <a:p>
              <a:endParaRPr lang="en-US"/>
            </a:p>
          </p:txBody>
        </p:sp>
        <p:sp>
          <p:nvSpPr>
            <p:cNvPr id="33809" name="Freeform 17"/>
            <p:cNvSpPr>
              <a:spLocks/>
            </p:cNvSpPr>
            <p:nvPr/>
          </p:nvSpPr>
          <p:spPr bwMode="auto">
            <a:xfrm flipH="1">
              <a:off x="7377113" y="2884488"/>
              <a:ext cx="738187" cy="484187"/>
            </a:xfrm>
            <a:custGeom>
              <a:avLst/>
              <a:gdLst>
                <a:gd name="T0" fmla="*/ 2147483647 w 451"/>
                <a:gd name="T1" fmla="*/ 0 h 400"/>
                <a:gd name="T2" fmla="*/ 2147483647 w 451"/>
                <a:gd name="T3" fmla="*/ 2147483647 h 400"/>
                <a:gd name="T4" fmla="*/ 0 w 451"/>
                <a:gd name="T5" fmla="*/ 2147483647 h 400"/>
                <a:gd name="T6" fmla="*/ 0 60000 65536"/>
                <a:gd name="T7" fmla="*/ 0 60000 65536"/>
                <a:gd name="T8" fmla="*/ 0 60000 65536"/>
                <a:gd name="T9" fmla="*/ 0 w 451"/>
                <a:gd name="T10" fmla="*/ 0 h 400"/>
                <a:gd name="T11" fmla="*/ 451 w 451"/>
                <a:gd name="T12" fmla="*/ 400 h 400"/>
              </a:gdLst>
              <a:ahLst/>
              <a:cxnLst>
                <a:cxn ang="T6">
                  <a:pos x="T0" y="T1"/>
                </a:cxn>
                <a:cxn ang="T7">
                  <a:pos x="T2" y="T3"/>
                </a:cxn>
                <a:cxn ang="T8">
                  <a:pos x="T4" y="T5"/>
                </a:cxn>
              </a:cxnLst>
              <a:rect l="T9" t="T10" r="T11" b="T12"/>
              <a:pathLst>
                <a:path w="451" h="400">
                  <a:moveTo>
                    <a:pt x="451" y="0"/>
                  </a:moveTo>
                  <a:cubicBezTo>
                    <a:pt x="355" y="33"/>
                    <a:pt x="259" y="66"/>
                    <a:pt x="184" y="133"/>
                  </a:cubicBezTo>
                  <a:cubicBezTo>
                    <a:pt x="109" y="200"/>
                    <a:pt x="31" y="356"/>
                    <a:pt x="0" y="400"/>
                  </a:cubicBezTo>
                </a:path>
              </a:pathLst>
            </a:custGeom>
            <a:noFill/>
            <a:ln w="57150" cap="flat" cmpd="sng">
              <a:solidFill>
                <a:schemeClr val="tx1"/>
              </a:solidFill>
              <a:prstDash val="solid"/>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lIns="45720" tIns="0" rIns="45720" bIns="0">
              <a:spAutoFit/>
            </a:bodyPr>
            <a:lstStyle/>
            <a:p>
              <a:endParaRPr lang="en-US"/>
            </a:p>
          </p:txBody>
        </p:sp>
        <p:sp>
          <p:nvSpPr>
            <p:cNvPr id="33810" name="Freeform 18"/>
            <p:cNvSpPr>
              <a:spLocks/>
            </p:cNvSpPr>
            <p:nvPr/>
          </p:nvSpPr>
          <p:spPr bwMode="auto">
            <a:xfrm rot="-5400000">
              <a:off x="5942807" y="4206081"/>
              <a:ext cx="493712" cy="688975"/>
            </a:xfrm>
            <a:custGeom>
              <a:avLst/>
              <a:gdLst>
                <a:gd name="T0" fmla="*/ 2147483647 w 451"/>
                <a:gd name="T1" fmla="*/ 0 h 400"/>
                <a:gd name="T2" fmla="*/ 2147483647 w 451"/>
                <a:gd name="T3" fmla="*/ 2147483647 h 400"/>
                <a:gd name="T4" fmla="*/ 0 w 451"/>
                <a:gd name="T5" fmla="*/ 2147483647 h 400"/>
                <a:gd name="T6" fmla="*/ 0 60000 65536"/>
                <a:gd name="T7" fmla="*/ 0 60000 65536"/>
                <a:gd name="T8" fmla="*/ 0 60000 65536"/>
                <a:gd name="T9" fmla="*/ 0 w 451"/>
                <a:gd name="T10" fmla="*/ 0 h 400"/>
                <a:gd name="T11" fmla="*/ 451 w 451"/>
                <a:gd name="T12" fmla="*/ 400 h 400"/>
              </a:gdLst>
              <a:ahLst/>
              <a:cxnLst>
                <a:cxn ang="T6">
                  <a:pos x="T0" y="T1"/>
                </a:cxn>
                <a:cxn ang="T7">
                  <a:pos x="T2" y="T3"/>
                </a:cxn>
                <a:cxn ang="T8">
                  <a:pos x="T4" y="T5"/>
                </a:cxn>
              </a:cxnLst>
              <a:rect l="T9" t="T10" r="T11" b="T12"/>
              <a:pathLst>
                <a:path w="451" h="400">
                  <a:moveTo>
                    <a:pt x="451" y="0"/>
                  </a:moveTo>
                  <a:cubicBezTo>
                    <a:pt x="355" y="33"/>
                    <a:pt x="259" y="66"/>
                    <a:pt x="184" y="133"/>
                  </a:cubicBezTo>
                  <a:cubicBezTo>
                    <a:pt x="109" y="200"/>
                    <a:pt x="31" y="356"/>
                    <a:pt x="0" y="400"/>
                  </a:cubicBezTo>
                </a:path>
              </a:pathLst>
            </a:custGeom>
            <a:noFill/>
            <a:ln w="57150" cap="flat" cmpd="sng">
              <a:solidFill>
                <a:schemeClr val="tx1"/>
              </a:solidFill>
              <a:prstDash val="solid"/>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lIns="45720" tIns="0" rIns="45720" bIns="0">
              <a:spAutoFit/>
            </a:bodyPr>
            <a:lstStyle/>
            <a:p>
              <a:endParaRPr lang="en-US"/>
            </a:p>
          </p:txBody>
        </p:sp>
        <p:sp>
          <p:nvSpPr>
            <p:cNvPr id="33811" name="Freeform 19"/>
            <p:cNvSpPr>
              <a:spLocks/>
            </p:cNvSpPr>
            <p:nvPr/>
          </p:nvSpPr>
          <p:spPr bwMode="auto">
            <a:xfrm rot="5400000" flipH="1">
              <a:off x="7504113" y="4214813"/>
              <a:ext cx="493712" cy="690562"/>
            </a:xfrm>
            <a:custGeom>
              <a:avLst/>
              <a:gdLst>
                <a:gd name="T0" fmla="*/ 2147483647 w 451"/>
                <a:gd name="T1" fmla="*/ 0 h 400"/>
                <a:gd name="T2" fmla="*/ 2147483647 w 451"/>
                <a:gd name="T3" fmla="*/ 2147483647 h 400"/>
                <a:gd name="T4" fmla="*/ 0 w 451"/>
                <a:gd name="T5" fmla="*/ 2147483647 h 400"/>
                <a:gd name="T6" fmla="*/ 0 60000 65536"/>
                <a:gd name="T7" fmla="*/ 0 60000 65536"/>
                <a:gd name="T8" fmla="*/ 0 60000 65536"/>
                <a:gd name="T9" fmla="*/ 0 w 451"/>
                <a:gd name="T10" fmla="*/ 0 h 400"/>
                <a:gd name="T11" fmla="*/ 451 w 451"/>
                <a:gd name="T12" fmla="*/ 400 h 400"/>
              </a:gdLst>
              <a:ahLst/>
              <a:cxnLst>
                <a:cxn ang="T6">
                  <a:pos x="T0" y="T1"/>
                </a:cxn>
                <a:cxn ang="T7">
                  <a:pos x="T2" y="T3"/>
                </a:cxn>
                <a:cxn ang="T8">
                  <a:pos x="T4" y="T5"/>
                </a:cxn>
              </a:cxnLst>
              <a:rect l="T9" t="T10" r="T11" b="T12"/>
              <a:pathLst>
                <a:path w="451" h="400">
                  <a:moveTo>
                    <a:pt x="451" y="0"/>
                  </a:moveTo>
                  <a:cubicBezTo>
                    <a:pt x="355" y="33"/>
                    <a:pt x="259" y="66"/>
                    <a:pt x="184" y="133"/>
                  </a:cubicBezTo>
                  <a:cubicBezTo>
                    <a:pt x="109" y="200"/>
                    <a:pt x="31" y="356"/>
                    <a:pt x="0" y="400"/>
                  </a:cubicBezTo>
                </a:path>
              </a:pathLst>
            </a:custGeom>
            <a:noFill/>
            <a:ln w="57150" cap="flat" cmpd="sng">
              <a:solidFill>
                <a:schemeClr val="tx1"/>
              </a:solidFill>
              <a:prstDash val="solid"/>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lIns="45720" tIns="0" rIns="45720" bIns="0">
              <a:spAutoFit/>
            </a:bodyPr>
            <a:lstStyle/>
            <a:p>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1" fill="hold" nodeType="clickEffect">
                                  <p:stCondLst>
                                    <p:cond delay="500"/>
                                  </p:stCondLst>
                                  <p:childTnLst>
                                    <p:set>
                                      <p:cBhvr>
                                        <p:cTn id="22" dur="1" fill="hold">
                                          <p:stCondLst>
                                            <p:cond delay="0"/>
                                          </p:stCondLst>
                                        </p:cTn>
                                        <p:tgtEl>
                                          <p:spTgt spid="2"/>
                                        </p:tgtEl>
                                        <p:attrNameLst>
                                          <p:attrName>style.visibility</p:attrName>
                                        </p:attrNameLst>
                                      </p:cBhvr>
                                      <p:to>
                                        <p:strVal val="visible"/>
                                      </p:to>
                                    </p:set>
                                    <p:animEffect transition="in" filter="wipe(up)">
                                      <p:cBhvr>
                                        <p:cTn id="23"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eaLnBrk="1" fontAlgn="auto" hangingPunct="1">
              <a:spcAft>
                <a:spcPts val="0"/>
              </a:spcAft>
              <a:defRPr/>
            </a:pPr>
            <a:r>
              <a:rPr b="1">
                <a:solidFill>
                  <a:schemeClr val="bg1"/>
                </a:solidFill>
                <a:latin typeface="+mj-lt"/>
                <a:cs typeface="+mn-cs"/>
              </a:rPr>
              <a:t>Summary</a:t>
            </a:r>
          </a:p>
        </p:txBody>
      </p:sp>
      <p:sp>
        <p:nvSpPr>
          <p:cNvPr id="34819" name="TextBox 2"/>
          <p:cNvSpPr txBox="1">
            <a:spLocks noChangeArrowheads="1"/>
          </p:cNvSpPr>
          <p:nvPr/>
        </p:nvSpPr>
        <p:spPr bwMode="auto">
          <a:xfrm>
            <a:off x="685800" y="914400"/>
            <a:ext cx="7772400" cy="295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buFont typeface="Arial" pitchFamily="34" charset="0"/>
              <a:buChar char="•"/>
            </a:pPr>
            <a:r>
              <a:rPr lang="en-US" sz="2400">
                <a:latin typeface="Calibri" pitchFamily="34" charset="0"/>
              </a:rPr>
              <a:t>Lean Six Sigma gives you practical metrics to evaluate success in the context of corporate objectives.</a:t>
            </a:r>
          </a:p>
          <a:p>
            <a:pPr eaLnBrk="1" hangingPunct="1">
              <a:buFont typeface="Arial" pitchFamily="34" charset="0"/>
              <a:buChar char="•"/>
            </a:pPr>
            <a:r>
              <a:rPr lang="en-US" sz="2400">
                <a:latin typeface="Calibri" pitchFamily="34" charset="0"/>
              </a:rPr>
              <a:t>Lean Six Sigma is used to reduce unnecessary steps, eliminate rework, save time, save cost and extend capacity of valuable resources. </a:t>
            </a:r>
          </a:p>
          <a:p>
            <a:pPr eaLnBrk="1" hangingPunct="1">
              <a:buFont typeface="Arial" pitchFamily="34" charset="0"/>
              <a:buChar char="•"/>
            </a:pPr>
            <a:r>
              <a:rPr lang="en-US" sz="2400">
                <a:latin typeface="Calibri" pitchFamily="34" charset="0"/>
              </a:rPr>
              <a:t>Five phases of </a:t>
            </a:r>
            <a:r>
              <a:rPr lang="en-US" sz="2400" b="1">
                <a:latin typeface="Calibri" pitchFamily="34" charset="0"/>
              </a:rPr>
              <a:t>DMAIC</a:t>
            </a:r>
            <a:r>
              <a:rPr lang="en-US" sz="2400">
                <a:latin typeface="Calibri" pitchFamily="34" charset="0"/>
              </a:rPr>
              <a:t> process is </a:t>
            </a:r>
            <a:r>
              <a:rPr lang="en-US" sz="2400" b="1">
                <a:latin typeface="Calibri" pitchFamily="34" charset="0"/>
              </a:rPr>
              <a:t>define</a:t>
            </a:r>
            <a:r>
              <a:rPr lang="en-US" sz="2400">
                <a:latin typeface="Calibri" pitchFamily="34" charset="0"/>
              </a:rPr>
              <a:t>, </a:t>
            </a:r>
            <a:r>
              <a:rPr lang="en-US" sz="2400" b="1">
                <a:latin typeface="Calibri" pitchFamily="34" charset="0"/>
              </a:rPr>
              <a:t>measure</a:t>
            </a:r>
            <a:r>
              <a:rPr lang="en-US" sz="2400">
                <a:latin typeface="Calibri" pitchFamily="34" charset="0"/>
              </a:rPr>
              <a:t>, </a:t>
            </a:r>
            <a:r>
              <a:rPr lang="en-US" sz="2400" b="1">
                <a:latin typeface="Calibri" pitchFamily="34" charset="0"/>
              </a:rPr>
              <a:t>improve</a:t>
            </a:r>
            <a:r>
              <a:rPr lang="en-US" sz="2400">
                <a:latin typeface="Calibri" pitchFamily="34" charset="0"/>
              </a:rPr>
              <a:t>, </a:t>
            </a:r>
            <a:r>
              <a:rPr lang="en-US" sz="2400" b="1">
                <a:latin typeface="Calibri" pitchFamily="34" charset="0"/>
              </a:rPr>
              <a:t>analyze</a:t>
            </a:r>
            <a:r>
              <a:rPr lang="en-US" sz="2400">
                <a:latin typeface="Calibri" pitchFamily="34" charset="0"/>
              </a:rPr>
              <a:t>, and </a:t>
            </a:r>
            <a:r>
              <a:rPr lang="en-US" sz="2400" b="1">
                <a:latin typeface="Calibri" pitchFamily="34" charset="0"/>
              </a:rPr>
              <a:t>control</a:t>
            </a:r>
            <a:r>
              <a:rPr lang="en-US" sz="2400">
                <a:latin typeface="Calibri" pitchFamily="34" charset="0"/>
              </a:rPr>
              <a:t>. </a:t>
            </a:r>
          </a:p>
          <a:p>
            <a:pPr eaLnBrk="1" hangingPunct="1"/>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7740" y="1447800"/>
            <a:ext cx="8229600" cy="1528763"/>
          </a:xfrm>
        </p:spPr>
        <p:txBody>
          <a:bodyPr/>
          <a:lstStyle/>
          <a:p>
            <a:pPr algn="ctr" eaLnBrk="1" hangingPunct="1"/>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3600" b="1" dirty="0" smtClean="0">
                <a:solidFill>
                  <a:schemeClr val="bg1"/>
                </a:solidFill>
                <a:latin typeface="Calibri" pitchFamily="34" charset="0"/>
                <a:ea typeface="Slackey"/>
              </a:rPr>
              <a:t>Thank You</a:t>
            </a:r>
            <a:endParaRPr sz="3600" dirty="0" smtClean="0">
              <a:latin typeface="Bevan"/>
              <a:ea typeface="Slackey"/>
            </a:endParaRPr>
          </a:p>
        </p:txBody>
      </p:sp>
      <p:pic>
        <p:nvPicPr>
          <p:cNvPr id="14340" name="Picture 5"/>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590800" y="3505200"/>
            <a:ext cx="3733800" cy="1569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42238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30200"/>
            <a:ext cx="7924800" cy="584200"/>
          </a:xfrm>
        </p:spPr>
        <p:txBody>
          <a:bodyPr rtlCol="0"/>
          <a:lstStyle/>
          <a:p>
            <a:pPr eaLnBrk="1" fontAlgn="auto" hangingPunct="1">
              <a:spcAft>
                <a:spcPts val="0"/>
              </a:spcAft>
              <a:defRPr/>
            </a:pPr>
            <a:r>
              <a:rPr b="1" smtClean="0">
                <a:solidFill>
                  <a:schemeClr val="bg1"/>
                </a:solidFill>
                <a:latin typeface="+mj-lt"/>
                <a:cs typeface="+mn-cs"/>
              </a:rPr>
              <a:t>How </a:t>
            </a:r>
            <a:r>
              <a:rPr b="1">
                <a:solidFill>
                  <a:schemeClr val="bg1"/>
                </a:solidFill>
                <a:latin typeface="+mj-lt"/>
                <a:cs typeface="+mn-cs"/>
              </a:rPr>
              <a:t>Will Lean Six Sigma Affect You</a:t>
            </a:r>
            <a:r>
              <a:rPr b="1" smtClean="0">
                <a:solidFill>
                  <a:schemeClr val="bg1"/>
                </a:solidFill>
                <a:latin typeface="+mj-lt"/>
                <a:cs typeface="+mn-cs"/>
              </a:rPr>
              <a:t>?</a:t>
            </a:r>
            <a:endParaRPr b="1">
              <a:solidFill>
                <a:schemeClr val="bg1"/>
              </a:solidFill>
              <a:latin typeface="+mj-lt"/>
              <a:cs typeface="+mn-cs"/>
            </a:endParaRPr>
          </a:p>
        </p:txBody>
      </p:sp>
      <p:sp>
        <p:nvSpPr>
          <p:cNvPr id="16387" name="Content Placeholder 2"/>
          <p:cNvSpPr>
            <a:spLocks noGrp="1"/>
          </p:cNvSpPr>
          <p:nvPr>
            <p:ph idx="1"/>
          </p:nvPr>
        </p:nvSpPr>
        <p:spPr>
          <a:xfrm>
            <a:off x="304800" y="1447800"/>
            <a:ext cx="8229600" cy="3962400"/>
          </a:xfrm>
        </p:spPr>
        <p:txBody>
          <a:bodyPr/>
          <a:lstStyle/>
          <a:p>
            <a:pPr lvl="1" eaLnBrk="1" hangingPunct="1">
              <a:buFont typeface="Wingdings" pitchFamily="2" charset="2"/>
              <a:buChar char="§"/>
            </a:pPr>
            <a:r>
              <a:rPr lang="en-US" sz="2000" dirty="0" smtClean="0"/>
              <a:t>Enables each of us to </a:t>
            </a:r>
            <a:r>
              <a:rPr lang="en-US" sz="2000" b="1" dirty="0" smtClean="0"/>
              <a:t>lead change</a:t>
            </a:r>
            <a:r>
              <a:rPr lang="en-US" sz="2000" dirty="0" smtClean="0"/>
              <a:t> by challenging what we do and how we work</a:t>
            </a:r>
          </a:p>
          <a:p>
            <a:pPr lvl="2" eaLnBrk="1" hangingPunct="1">
              <a:buFont typeface="Wingdings" pitchFamily="2" charset="2"/>
              <a:buChar char="§"/>
            </a:pPr>
            <a:r>
              <a:rPr lang="en-US" sz="1600" dirty="0" smtClean="0"/>
              <a:t>Why am I doing what I am doing? </a:t>
            </a:r>
          </a:p>
          <a:p>
            <a:pPr lvl="2" eaLnBrk="1" hangingPunct="1">
              <a:buFont typeface="Wingdings" pitchFamily="2" charset="2"/>
              <a:buChar char="§"/>
            </a:pPr>
            <a:r>
              <a:rPr lang="en-US" sz="1600" dirty="0" smtClean="0"/>
              <a:t>Is it adding value to my client and Fannie Mae?</a:t>
            </a:r>
          </a:p>
          <a:p>
            <a:pPr lvl="1" eaLnBrk="1" hangingPunct="1">
              <a:buFont typeface="Wingdings" pitchFamily="2" charset="2"/>
              <a:buChar char="§"/>
            </a:pPr>
            <a:r>
              <a:rPr lang="en-US" sz="2000" dirty="0" smtClean="0"/>
              <a:t>Gives us </a:t>
            </a:r>
            <a:r>
              <a:rPr lang="en-US" sz="2000" b="1" dirty="0" smtClean="0"/>
              <a:t>practical metrics</a:t>
            </a:r>
            <a:r>
              <a:rPr lang="en-US" sz="2000" dirty="0" smtClean="0"/>
              <a:t> to evaluate success </a:t>
            </a:r>
          </a:p>
          <a:p>
            <a:pPr lvl="1" eaLnBrk="1" hangingPunct="1">
              <a:buFont typeface="Wingdings" pitchFamily="2" charset="2"/>
              <a:buChar char="§"/>
            </a:pPr>
            <a:r>
              <a:rPr lang="en-US" sz="2000" dirty="0" smtClean="0"/>
              <a:t>Involves you and your team members in </a:t>
            </a:r>
            <a:r>
              <a:rPr lang="en-US" sz="2000" b="1" dirty="0" smtClean="0"/>
              <a:t>creating solutions</a:t>
            </a:r>
          </a:p>
          <a:p>
            <a:pPr lvl="2" eaLnBrk="1" hangingPunct="1">
              <a:buFont typeface="Wingdings" pitchFamily="2" charset="2"/>
              <a:buChar char="§"/>
            </a:pPr>
            <a:r>
              <a:rPr lang="en-US" sz="1600" dirty="0" smtClean="0"/>
              <a:t>How does my work affect my customer?</a:t>
            </a:r>
          </a:p>
          <a:p>
            <a:pPr lvl="2" eaLnBrk="1" hangingPunct="1">
              <a:buFont typeface="Wingdings" pitchFamily="2" charset="2"/>
              <a:buChar char="§"/>
            </a:pPr>
            <a:r>
              <a:rPr lang="en-US" sz="1600" dirty="0" smtClean="0"/>
              <a:t>How does my work affect other teams (up and down stream)?</a:t>
            </a:r>
          </a:p>
          <a:p>
            <a:pPr lvl="2" eaLnBrk="1" hangingPunct="1">
              <a:buFont typeface="Wingdings" pitchFamily="2" charset="2"/>
              <a:buChar char="§"/>
            </a:pPr>
            <a:r>
              <a:rPr lang="en-US" sz="1600" dirty="0" smtClean="0"/>
              <a:t>How can I do it better?</a:t>
            </a:r>
          </a:p>
          <a:p>
            <a:pPr lvl="1" eaLnBrk="1" hangingPunct="1">
              <a:buFont typeface="Wingdings" pitchFamily="2" charset="2"/>
              <a:buChar char="§"/>
            </a:pPr>
            <a:r>
              <a:rPr lang="en-US" sz="2000" dirty="0" smtClean="0"/>
              <a:t>Provides </a:t>
            </a:r>
            <a:r>
              <a:rPr lang="en-US" sz="2000" b="1" dirty="0" smtClean="0"/>
              <a:t>new skills</a:t>
            </a:r>
            <a:r>
              <a:rPr lang="en-US" sz="2000" dirty="0" smtClean="0"/>
              <a:t> for life!</a:t>
            </a:r>
          </a:p>
        </p:txBody>
      </p:sp>
      <p:sp>
        <p:nvSpPr>
          <p:cNvPr id="16388" name="Slide Number Placeholder 1"/>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EF00380-0F41-4BA3-BD97-0F5E6D4969A2}" type="slidenum">
              <a:rPr lang="en-US">
                <a:solidFill>
                  <a:srgbClr val="898989"/>
                </a:solidFill>
                <a:latin typeface="Calibri" pitchFamily="34" charset="0"/>
              </a:rPr>
              <a:pPr eaLnBrk="1" hangingPunct="1"/>
              <a:t>3</a:t>
            </a:fld>
            <a:endParaRPr lang="en-US">
              <a:solidFill>
                <a:srgbClr val="898989"/>
              </a:solidFill>
              <a:latin typeface="Calibri" pitchFamily="34" charset="0"/>
            </a:endParaRPr>
          </a:p>
        </p:txBody>
      </p:sp>
      <p:sp>
        <p:nvSpPr>
          <p:cNvPr id="16389" name="Text Box 4"/>
          <p:cNvSpPr txBox="1">
            <a:spLocks noChangeArrowheads="1"/>
          </p:cNvSpPr>
          <p:nvPr/>
        </p:nvSpPr>
        <p:spPr bwMode="auto">
          <a:xfrm>
            <a:off x="485775" y="5638800"/>
            <a:ext cx="8124825" cy="654050"/>
          </a:xfrm>
          <a:prstGeom prst="rect">
            <a:avLst/>
          </a:prstGeom>
          <a:solidFill>
            <a:srgbClr val="566314"/>
          </a:solidFill>
          <a:ln w="12700" algn="ctr">
            <a:solidFill>
              <a:srgbClr val="969696"/>
            </a:solidFill>
            <a:miter lim="800000"/>
            <a:headEnd type="none" w="sm" len="sm"/>
            <a:tailEnd type="none" w="sm" len="sm"/>
          </a:ln>
          <a:effectLst>
            <a:outerShdw dist="71842" dir="2700000" algn="ctr" rotWithShape="0">
              <a:srgbClr val="AAC3A8">
                <a:alpha val="50000"/>
              </a:srgbClr>
            </a:outerShdw>
          </a:effectLst>
        </p:spPr>
        <p:txBody>
          <a:bodyPr lIns="45720" rIns="4572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r>
              <a:rPr lang="en-US">
                <a:solidFill>
                  <a:schemeClr val="bg1"/>
                </a:solidFill>
                <a:cs typeface="Arial" pitchFamily="34" charset="0"/>
              </a:rPr>
              <a:t>The Lean Six Sigma methodology will lead to more meaningful jobs (that bring value to our patients) in a better team environment!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lvl="1" eaLnBrk="1" fontAlgn="auto" hangingPunct="1">
              <a:spcBef>
                <a:spcPts val="0"/>
              </a:spcBef>
              <a:spcAft>
                <a:spcPts val="0"/>
              </a:spcAft>
              <a:defRPr/>
            </a:pPr>
            <a:r>
              <a:rPr lang="en-US" b="1" dirty="0">
                <a:solidFill>
                  <a:schemeClr val="bg1"/>
                </a:solidFill>
                <a:latin typeface="+mj-lt"/>
              </a:rPr>
              <a:t>What is Lean Six Sigma?</a:t>
            </a:r>
          </a:p>
        </p:txBody>
      </p:sp>
      <p:sp>
        <p:nvSpPr>
          <p:cNvPr id="17411" name="Content Placeholder 2"/>
          <p:cNvSpPr>
            <a:spLocks noGrp="1"/>
          </p:cNvSpPr>
          <p:nvPr>
            <p:ph idx="1"/>
          </p:nvPr>
        </p:nvSpPr>
        <p:spPr>
          <a:xfrm>
            <a:off x="228600" y="1600200"/>
            <a:ext cx="8229600" cy="4648200"/>
          </a:xfrm>
        </p:spPr>
        <p:txBody>
          <a:bodyPr/>
          <a:lstStyle/>
          <a:p>
            <a:pPr marL="690563" lvl="1" indent="-284163" eaLnBrk="1" hangingPunct="1">
              <a:spcBef>
                <a:spcPct val="30000"/>
              </a:spcBef>
              <a:buFont typeface="Arial" pitchFamily="34" charset="0"/>
              <a:buNone/>
            </a:pPr>
            <a:r>
              <a:rPr lang="en-US" sz="3200" b="1" dirty="0" smtClean="0">
                <a:solidFill>
                  <a:srgbClr val="E46C0A"/>
                </a:solidFill>
              </a:rPr>
              <a:t>Lean Six Sigma </a:t>
            </a:r>
            <a:r>
              <a:rPr lang="en-US" sz="2400" b="1" dirty="0" smtClean="0">
                <a:solidFill>
                  <a:srgbClr val="E46C0A"/>
                </a:solidFill>
              </a:rPr>
              <a:t>is</a:t>
            </a:r>
          </a:p>
          <a:p>
            <a:pPr marL="1090613" lvl="2" indent="-284163" eaLnBrk="1" hangingPunct="1">
              <a:spcBef>
                <a:spcPct val="30000"/>
              </a:spcBef>
              <a:buFont typeface="Wingdings" pitchFamily="2" charset="2"/>
              <a:buChar char="§"/>
            </a:pPr>
            <a:r>
              <a:rPr lang="en-US" sz="2000" dirty="0" smtClean="0">
                <a:solidFill>
                  <a:srgbClr val="000000"/>
                </a:solidFill>
              </a:rPr>
              <a:t>A common improvement</a:t>
            </a:r>
            <a:r>
              <a:rPr lang="en-US" sz="2000" dirty="0" smtClean="0">
                <a:solidFill>
                  <a:srgbClr val="0000CC"/>
                </a:solidFill>
              </a:rPr>
              <a:t> methodology</a:t>
            </a:r>
            <a:r>
              <a:rPr lang="en-US" sz="2000" dirty="0" smtClean="0">
                <a:solidFill>
                  <a:srgbClr val="000000"/>
                </a:solidFill>
              </a:rPr>
              <a:t> to impact the overall business</a:t>
            </a:r>
          </a:p>
          <a:p>
            <a:pPr marL="1547813" lvl="3" indent="-285750" eaLnBrk="1" hangingPunct="1">
              <a:spcBef>
                <a:spcPct val="30000"/>
              </a:spcBef>
              <a:buFont typeface="Wingdings" pitchFamily="2" charset="2"/>
              <a:buChar char="§"/>
            </a:pPr>
            <a:r>
              <a:rPr lang="en-US" dirty="0" smtClean="0">
                <a:solidFill>
                  <a:srgbClr val="000000"/>
                </a:solidFill>
              </a:rPr>
              <a:t>Fact-based decision making</a:t>
            </a:r>
          </a:p>
          <a:p>
            <a:pPr marL="1547813" lvl="3" indent="-285750" eaLnBrk="1" hangingPunct="1">
              <a:spcBef>
                <a:spcPct val="30000"/>
              </a:spcBef>
              <a:buFont typeface="Wingdings" pitchFamily="2" charset="2"/>
              <a:buChar char="§"/>
            </a:pPr>
            <a:r>
              <a:rPr lang="en-US" dirty="0" smtClean="0">
                <a:solidFill>
                  <a:srgbClr val="000000"/>
                </a:solidFill>
              </a:rPr>
              <a:t>Focused on minimizing waste and variation</a:t>
            </a:r>
          </a:p>
          <a:p>
            <a:pPr marL="1090613" lvl="2" indent="-284163" eaLnBrk="1" hangingPunct="1">
              <a:spcBef>
                <a:spcPct val="30000"/>
              </a:spcBef>
              <a:buFont typeface="Wingdings" pitchFamily="2" charset="2"/>
              <a:buChar char="§"/>
            </a:pPr>
            <a:r>
              <a:rPr lang="en-US" sz="2000" dirty="0" smtClean="0">
                <a:solidFill>
                  <a:srgbClr val="000000"/>
                </a:solidFill>
              </a:rPr>
              <a:t>Focused on strategic</a:t>
            </a:r>
            <a:r>
              <a:rPr lang="en-US" sz="2000" dirty="0" smtClean="0">
                <a:solidFill>
                  <a:srgbClr val="0000CC"/>
                </a:solidFill>
              </a:rPr>
              <a:t> business priorities, including the voice of the customer</a:t>
            </a:r>
            <a:r>
              <a:rPr lang="en-US" sz="2000" dirty="0" smtClean="0">
                <a:solidFill>
                  <a:srgbClr val="000000"/>
                </a:solidFill>
              </a:rPr>
              <a:t> </a:t>
            </a:r>
          </a:p>
          <a:p>
            <a:pPr marL="1090613" lvl="2" indent="-284163" eaLnBrk="1" hangingPunct="1">
              <a:spcBef>
                <a:spcPct val="30000"/>
              </a:spcBef>
              <a:buFont typeface="Wingdings" pitchFamily="2" charset="2"/>
              <a:buChar char="§"/>
            </a:pPr>
            <a:r>
              <a:rPr lang="en-US" sz="2000" dirty="0" smtClean="0">
                <a:solidFill>
                  <a:srgbClr val="000000"/>
                </a:solidFill>
              </a:rPr>
              <a:t>Works best for narrowly scoped </a:t>
            </a:r>
            <a:r>
              <a:rPr lang="en-US" sz="2000" dirty="0" smtClean="0">
                <a:solidFill>
                  <a:srgbClr val="0000CC"/>
                </a:solidFill>
              </a:rPr>
              <a:t>projects</a:t>
            </a:r>
          </a:p>
          <a:p>
            <a:pPr marL="1090613" lvl="2" indent="-284163" eaLnBrk="1" hangingPunct="1">
              <a:spcBef>
                <a:spcPct val="30000"/>
              </a:spcBef>
              <a:buFont typeface="Wingdings" pitchFamily="2" charset="2"/>
              <a:buChar char="§"/>
            </a:pPr>
            <a:r>
              <a:rPr lang="en-US" sz="2000" dirty="0" smtClean="0">
                <a:solidFill>
                  <a:srgbClr val="000000"/>
                </a:solidFill>
              </a:rPr>
              <a:t>Dedicated </a:t>
            </a:r>
            <a:r>
              <a:rPr lang="en-US" sz="2000" dirty="0" smtClean="0">
                <a:solidFill>
                  <a:srgbClr val="0000CC"/>
                </a:solidFill>
              </a:rPr>
              <a:t>resources</a:t>
            </a:r>
            <a:r>
              <a:rPr lang="en-US" sz="2000" dirty="0" smtClean="0">
                <a:solidFill>
                  <a:srgbClr val="000000"/>
                </a:solidFill>
              </a:rPr>
              <a:t> with clear accountability</a:t>
            </a:r>
          </a:p>
          <a:p>
            <a:pPr marL="1547813" lvl="3" indent="-285750" eaLnBrk="1" hangingPunct="1">
              <a:spcBef>
                <a:spcPct val="30000"/>
              </a:spcBef>
              <a:buFont typeface="Wingdings" pitchFamily="2" charset="2"/>
              <a:buChar char="§"/>
            </a:pPr>
            <a:r>
              <a:rPr lang="en-US" dirty="0" smtClean="0">
                <a:solidFill>
                  <a:srgbClr val="000000"/>
                </a:solidFill>
              </a:rPr>
              <a:t>Quantified project benefits </a:t>
            </a:r>
          </a:p>
          <a:p>
            <a:pPr marL="1090613" lvl="2" indent="-284163" eaLnBrk="1" hangingPunct="1">
              <a:spcBef>
                <a:spcPct val="30000"/>
              </a:spcBef>
              <a:buFont typeface="Wingdings" pitchFamily="2" charset="2"/>
              <a:buChar char="§"/>
            </a:pPr>
            <a:r>
              <a:rPr lang="en-US" sz="2000" dirty="0" smtClean="0">
                <a:solidFill>
                  <a:srgbClr val="000000"/>
                </a:solidFill>
              </a:rPr>
              <a:t>Emphasis on </a:t>
            </a:r>
            <a:r>
              <a:rPr lang="en-US" sz="2000" dirty="0" smtClean="0">
                <a:solidFill>
                  <a:srgbClr val="0000CC"/>
                </a:solidFill>
              </a:rPr>
              <a:t>sustaining</a:t>
            </a:r>
            <a:r>
              <a:rPr lang="en-US" sz="2000" dirty="0" smtClean="0">
                <a:solidFill>
                  <a:srgbClr val="000000"/>
                </a:solidFill>
              </a:rPr>
              <a:t> the gains!</a:t>
            </a:r>
          </a:p>
          <a:p>
            <a:pPr marL="1090613" lvl="2" indent="-284163" eaLnBrk="1" hangingPunct="1">
              <a:spcBef>
                <a:spcPct val="30000"/>
              </a:spcBef>
              <a:buFont typeface="Wingdings" pitchFamily="2" charset="2"/>
              <a:buChar char="§"/>
            </a:pPr>
            <a:r>
              <a:rPr lang="en-US" sz="2000" b="1" dirty="0" smtClean="0">
                <a:solidFill>
                  <a:srgbClr val="000000"/>
                </a:solidFill>
              </a:rPr>
              <a:t>Demonstrated track record of success across industries</a:t>
            </a:r>
            <a:endParaRPr lang="en-US" sz="32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9"/>
          <p:cNvSpPr/>
          <p:nvPr/>
        </p:nvSpPr>
        <p:spPr>
          <a:xfrm>
            <a:off x="4946520" y="1905000"/>
            <a:ext cx="3810000" cy="4191000"/>
          </a:xfrm>
          <a:custGeom>
            <a:avLst/>
            <a:gdLst>
              <a:gd name="connsiteX0" fmla="*/ 0 w 1619324"/>
              <a:gd name="connsiteY0" fmla="*/ 0 h 1273680"/>
              <a:gd name="connsiteX1" fmla="*/ 1619324 w 1619324"/>
              <a:gd name="connsiteY1" fmla="*/ 0 h 1273680"/>
              <a:gd name="connsiteX2" fmla="*/ 1619324 w 1619324"/>
              <a:gd name="connsiteY2" fmla="*/ 1273680 h 1273680"/>
              <a:gd name="connsiteX3" fmla="*/ 0 w 1619324"/>
              <a:gd name="connsiteY3" fmla="*/ 1273680 h 1273680"/>
              <a:gd name="connsiteX4" fmla="*/ 0 w 1619324"/>
              <a:gd name="connsiteY4" fmla="*/ 0 h 12736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1273680">
                <a:moveTo>
                  <a:pt x="0" y="0"/>
                </a:moveTo>
                <a:lnTo>
                  <a:pt x="1619324" y="0"/>
                </a:lnTo>
                <a:lnTo>
                  <a:pt x="1619324" y="1273680"/>
                </a:lnTo>
                <a:lnTo>
                  <a:pt x="0" y="1273680"/>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tint val="40000"/>
              <a:alpha val="90000"/>
              <a:hueOff val="5025821"/>
              <a:satOff val="-4378"/>
              <a:lumOff val="-6"/>
              <a:alphaOff val="0"/>
            </a:schemeClr>
          </a:lnRef>
          <a:fillRef idx="1">
            <a:schemeClr val="accent2">
              <a:tint val="40000"/>
              <a:alpha val="90000"/>
              <a:hueOff val="5025821"/>
              <a:satOff val="-4378"/>
              <a:lumOff val="-6"/>
              <a:alphaOff val="0"/>
            </a:schemeClr>
          </a:fillRef>
          <a:effectRef idx="0">
            <a:schemeClr val="accent2">
              <a:tint val="40000"/>
              <a:alpha val="90000"/>
              <a:hueOff val="5025821"/>
              <a:satOff val="-4378"/>
              <a:lumOff val="-6"/>
              <a:alphaOff val="0"/>
            </a:schemeClr>
          </a:effectRef>
          <a:fontRef idx="minor">
            <a:schemeClr val="dk1">
              <a:hueOff val="0"/>
              <a:satOff val="0"/>
              <a:lumOff val="0"/>
              <a:alphaOff val="0"/>
            </a:schemeClr>
          </a:fontRef>
        </p:style>
        <p:txBody>
          <a:bodyPr lIns="154686" tIns="154686" rIns="206248" bIns="232029"/>
          <a:lstStyle>
            <a:lvl1pPr marL="342900" indent="-342900" defTabSz="1289050" eaLnBrk="0" hangingPunct="0">
              <a:defRPr>
                <a:solidFill>
                  <a:schemeClr val="tx1"/>
                </a:solidFill>
                <a:latin typeface="Arial" pitchFamily="34" charset="0"/>
              </a:defRPr>
            </a:lvl1pPr>
            <a:lvl2pPr marL="285750" indent="-285750" defTabSz="1289050" eaLnBrk="0" hangingPunct="0">
              <a:defRPr>
                <a:solidFill>
                  <a:schemeClr val="tx1"/>
                </a:solidFill>
                <a:latin typeface="Arial" pitchFamily="34" charset="0"/>
              </a:defRPr>
            </a:lvl2pPr>
            <a:lvl3pPr marL="1143000" indent="-228600" defTabSz="1289050" eaLnBrk="0" hangingPunct="0">
              <a:defRPr>
                <a:solidFill>
                  <a:schemeClr val="tx1"/>
                </a:solidFill>
                <a:latin typeface="Arial" pitchFamily="34" charset="0"/>
              </a:defRPr>
            </a:lvl3pPr>
            <a:lvl4pPr marL="1600200" indent="-228600" defTabSz="1289050" eaLnBrk="0" hangingPunct="0">
              <a:defRPr>
                <a:solidFill>
                  <a:schemeClr val="tx1"/>
                </a:solidFill>
                <a:latin typeface="Arial" pitchFamily="34" charset="0"/>
              </a:defRPr>
            </a:lvl4pPr>
            <a:lvl5pPr marL="2057400" indent="-228600" defTabSz="1289050" eaLnBrk="0" hangingPunct="0">
              <a:defRPr>
                <a:solidFill>
                  <a:schemeClr val="tx1"/>
                </a:solidFill>
                <a:latin typeface="Arial" pitchFamily="34" charset="0"/>
              </a:defRPr>
            </a:lvl5pPr>
            <a:lvl6pPr marL="2514600" indent="-228600" defTabSz="1289050" eaLnBrk="0" fontAlgn="base" hangingPunct="0">
              <a:spcBef>
                <a:spcPct val="0"/>
              </a:spcBef>
              <a:spcAft>
                <a:spcPct val="0"/>
              </a:spcAft>
              <a:defRPr>
                <a:solidFill>
                  <a:schemeClr val="tx1"/>
                </a:solidFill>
                <a:latin typeface="Arial" pitchFamily="34" charset="0"/>
              </a:defRPr>
            </a:lvl6pPr>
            <a:lvl7pPr marL="2971800" indent="-228600" defTabSz="1289050" eaLnBrk="0" fontAlgn="base" hangingPunct="0">
              <a:spcBef>
                <a:spcPct val="0"/>
              </a:spcBef>
              <a:spcAft>
                <a:spcPct val="0"/>
              </a:spcAft>
              <a:defRPr>
                <a:solidFill>
                  <a:schemeClr val="tx1"/>
                </a:solidFill>
                <a:latin typeface="Arial" pitchFamily="34" charset="0"/>
              </a:defRPr>
            </a:lvl7pPr>
            <a:lvl8pPr marL="3429000" indent="-228600" defTabSz="1289050" eaLnBrk="0" fontAlgn="base" hangingPunct="0">
              <a:spcBef>
                <a:spcPct val="0"/>
              </a:spcBef>
              <a:spcAft>
                <a:spcPct val="0"/>
              </a:spcAft>
              <a:defRPr>
                <a:solidFill>
                  <a:schemeClr val="tx1"/>
                </a:solidFill>
                <a:latin typeface="Arial" pitchFamily="34" charset="0"/>
              </a:defRPr>
            </a:lvl8pPr>
            <a:lvl9pPr marL="3886200" indent="-228600" defTabSz="1289050" eaLnBrk="0" fontAlgn="base" hangingPunct="0">
              <a:spcBef>
                <a:spcPct val="0"/>
              </a:spcBef>
              <a:spcAft>
                <a:spcPct val="0"/>
              </a:spcAft>
              <a:defRPr>
                <a:solidFill>
                  <a:schemeClr val="tx1"/>
                </a:solidFill>
                <a:latin typeface="Arial" pitchFamily="34" charset="0"/>
              </a:defRPr>
            </a:lvl9pPr>
          </a:lstStyle>
          <a:p>
            <a:pPr lvl="1" eaLnBrk="1" hangingPunct="1">
              <a:lnSpc>
                <a:spcPct val="90000"/>
              </a:lnSpc>
              <a:spcAft>
                <a:spcPct val="15000"/>
              </a:spcAft>
              <a:buFontTx/>
              <a:buChar char="•"/>
              <a:defRPr/>
            </a:pPr>
            <a:endParaRPr lang="en-US" sz="2900" smtClean="0">
              <a:solidFill>
                <a:srgbClr val="000000"/>
              </a:solidFill>
              <a:latin typeface="Calibri" pitchFamily="34" charset="0"/>
            </a:endParaRPr>
          </a:p>
          <a:p>
            <a:pPr lvl="1" eaLnBrk="1" hangingPunct="1">
              <a:lnSpc>
                <a:spcPct val="90000"/>
              </a:lnSpc>
              <a:spcAft>
                <a:spcPct val="15000"/>
              </a:spcAft>
              <a:buFontTx/>
              <a:buChar char="•"/>
              <a:defRPr/>
            </a:pPr>
            <a:endParaRPr lang="en-US" sz="2900" smtClean="0">
              <a:solidFill>
                <a:srgbClr val="000000"/>
              </a:solidFill>
              <a:latin typeface="Calibri" pitchFamily="34" charset="0"/>
            </a:endParaRPr>
          </a:p>
        </p:txBody>
      </p:sp>
      <p:sp>
        <p:nvSpPr>
          <p:cNvPr id="8" name="Freeform 7"/>
          <p:cNvSpPr/>
          <p:nvPr/>
        </p:nvSpPr>
        <p:spPr>
          <a:xfrm>
            <a:off x="454511" y="1905000"/>
            <a:ext cx="3810000" cy="4191000"/>
          </a:xfrm>
          <a:custGeom>
            <a:avLst/>
            <a:gdLst>
              <a:gd name="connsiteX0" fmla="*/ 0 w 1619324"/>
              <a:gd name="connsiteY0" fmla="*/ 0 h 1273680"/>
              <a:gd name="connsiteX1" fmla="*/ 1619324 w 1619324"/>
              <a:gd name="connsiteY1" fmla="*/ 0 h 1273680"/>
              <a:gd name="connsiteX2" fmla="*/ 1619324 w 1619324"/>
              <a:gd name="connsiteY2" fmla="*/ 1273680 h 1273680"/>
              <a:gd name="connsiteX3" fmla="*/ 0 w 1619324"/>
              <a:gd name="connsiteY3" fmla="*/ 1273680 h 1273680"/>
              <a:gd name="connsiteX4" fmla="*/ 0 w 1619324"/>
              <a:gd name="connsiteY4" fmla="*/ 0 h 12736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1273680">
                <a:moveTo>
                  <a:pt x="0" y="0"/>
                </a:moveTo>
                <a:lnTo>
                  <a:pt x="1619324" y="0"/>
                </a:lnTo>
                <a:lnTo>
                  <a:pt x="1619324" y="1273680"/>
                </a:lnTo>
                <a:lnTo>
                  <a:pt x="0" y="1273680"/>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tint val="40000"/>
              <a:alpha val="90000"/>
              <a:hueOff val="5025821"/>
              <a:satOff val="-4378"/>
              <a:lumOff val="-6"/>
              <a:alphaOff val="0"/>
            </a:schemeClr>
          </a:lnRef>
          <a:fillRef idx="1">
            <a:schemeClr val="accent2">
              <a:tint val="40000"/>
              <a:alpha val="90000"/>
              <a:hueOff val="5025821"/>
              <a:satOff val="-4378"/>
              <a:lumOff val="-6"/>
              <a:alphaOff val="0"/>
            </a:schemeClr>
          </a:fillRef>
          <a:effectRef idx="0">
            <a:schemeClr val="accent2">
              <a:tint val="40000"/>
              <a:alpha val="90000"/>
              <a:hueOff val="5025821"/>
              <a:satOff val="-4378"/>
              <a:lumOff val="-6"/>
              <a:alphaOff val="0"/>
            </a:schemeClr>
          </a:effectRef>
          <a:fontRef idx="minor">
            <a:schemeClr val="dk1">
              <a:hueOff val="0"/>
              <a:satOff val="0"/>
              <a:lumOff val="0"/>
              <a:alphaOff val="0"/>
            </a:schemeClr>
          </a:fontRef>
        </p:style>
        <p:txBody>
          <a:bodyPr lIns="154686" tIns="154686" rIns="206248" bIns="232029"/>
          <a:lstStyle>
            <a:lvl1pPr marL="342900" indent="-342900" defTabSz="1289050" eaLnBrk="0" hangingPunct="0">
              <a:defRPr>
                <a:solidFill>
                  <a:schemeClr val="tx1"/>
                </a:solidFill>
                <a:latin typeface="Arial" pitchFamily="34" charset="0"/>
              </a:defRPr>
            </a:lvl1pPr>
            <a:lvl2pPr marL="285750" indent="-285750" defTabSz="1289050" eaLnBrk="0" hangingPunct="0">
              <a:defRPr>
                <a:solidFill>
                  <a:schemeClr val="tx1"/>
                </a:solidFill>
                <a:latin typeface="Arial" pitchFamily="34" charset="0"/>
              </a:defRPr>
            </a:lvl2pPr>
            <a:lvl3pPr marL="1143000" indent="-228600" defTabSz="1289050" eaLnBrk="0" hangingPunct="0">
              <a:defRPr>
                <a:solidFill>
                  <a:schemeClr val="tx1"/>
                </a:solidFill>
                <a:latin typeface="Arial" pitchFamily="34" charset="0"/>
              </a:defRPr>
            </a:lvl3pPr>
            <a:lvl4pPr marL="1600200" indent="-228600" defTabSz="1289050" eaLnBrk="0" hangingPunct="0">
              <a:defRPr>
                <a:solidFill>
                  <a:schemeClr val="tx1"/>
                </a:solidFill>
                <a:latin typeface="Arial" pitchFamily="34" charset="0"/>
              </a:defRPr>
            </a:lvl4pPr>
            <a:lvl5pPr marL="2057400" indent="-228600" defTabSz="1289050" eaLnBrk="0" hangingPunct="0">
              <a:defRPr>
                <a:solidFill>
                  <a:schemeClr val="tx1"/>
                </a:solidFill>
                <a:latin typeface="Arial" pitchFamily="34" charset="0"/>
              </a:defRPr>
            </a:lvl5pPr>
            <a:lvl6pPr marL="2514600" indent="-228600" defTabSz="1289050" eaLnBrk="0" fontAlgn="base" hangingPunct="0">
              <a:spcBef>
                <a:spcPct val="0"/>
              </a:spcBef>
              <a:spcAft>
                <a:spcPct val="0"/>
              </a:spcAft>
              <a:defRPr>
                <a:solidFill>
                  <a:schemeClr val="tx1"/>
                </a:solidFill>
                <a:latin typeface="Arial" pitchFamily="34" charset="0"/>
              </a:defRPr>
            </a:lvl6pPr>
            <a:lvl7pPr marL="2971800" indent="-228600" defTabSz="1289050" eaLnBrk="0" fontAlgn="base" hangingPunct="0">
              <a:spcBef>
                <a:spcPct val="0"/>
              </a:spcBef>
              <a:spcAft>
                <a:spcPct val="0"/>
              </a:spcAft>
              <a:defRPr>
                <a:solidFill>
                  <a:schemeClr val="tx1"/>
                </a:solidFill>
                <a:latin typeface="Arial" pitchFamily="34" charset="0"/>
              </a:defRPr>
            </a:lvl7pPr>
            <a:lvl8pPr marL="3429000" indent="-228600" defTabSz="1289050" eaLnBrk="0" fontAlgn="base" hangingPunct="0">
              <a:spcBef>
                <a:spcPct val="0"/>
              </a:spcBef>
              <a:spcAft>
                <a:spcPct val="0"/>
              </a:spcAft>
              <a:defRPr>
                <a:solidFill>
                  <a:schemeClr val="tx1"/>
                </a:solidFill>
                <a:latin typeface="Arial" pitchFamily="34" charset="0"/>
              </a:defRPr>
            </a:lvl8pPr>
            <a:lvl9pPr marL="3886200" indent="-228600" defTabSz="1289050" eaLnBrk="0" fontAlgn="base" hangingPunct="0">
              <a:spcBef>
                <a:spcPct val="0"/>
              </a:spcBef>
              <a:spcAft>
                <a:spcPct val="0"/>
              </a:spcAft>
              <a:defRPr>
                <a:solidFill>
                  <a:schemeClr val="tx1"/>
                </a:solidFill>
                <a:latin typeface="Arial" pitchFamily="34" charset="0"/>
              </a:defRPr>
            </a:lvl9pPr>
          </a:lstStyle>
          <a:p>
            <a:pPr lvl="1" eaLnBrk="1" hangingPunct="1">
              <a:lnSpc>
                <a:spcPct val="90000"/>
              </a:lnSpc>
              <a:spcAft>
                <a:spcPct val="15000"/>
              </a:spcAft>
              <a:buFontTx/>
              <a:buChar char="•"/>
              <a:defRPr/>
            </a:pPr>
            <a:endParaRPr lang="en-US" sz="2900" smtClean="0">
              <a:solidFill>
                <a:srgbClr val="000000"/>
              </a:solidFill>
              <a:latin typeface="Calibri" pitchFamily="34" charset="0"/>
            </a:endParaRPr>
          </a:p>
          <a:p>
            <a:pPr lvl="1" eaLnBrk="1" hangingPunct="1">
              <a:lnSpc>
                <a:spcPct val="90000"/>
              </a:lnSpc>
              <a:spcAft>
                <a:spcPct val="15000"/>
              </a:spcAft>
              <a:buFontTx/>
              <a:buChar char="•"/>
              <a:defRPr/>
            </a:pPr>
            <a:endParaRPr lang="en-US" sz="2900" smtClean="0">
              <a:solidFill>
                <a:srgbClr val="000000"/>
              </a:solidFill>
              <a:latin typeface="Calibri" pitchFamily="34" charset="0"/>
            </a:endParaRPr>
          </a:p>
        </p:txBody>
      </p:sp>
      <p:sp>
        <p:nvSpPr>
          <p:cNvPr id="4" name="Freeform 3"/>
          <p:cNvSpPr/>
          <p:nvPr/>
        </p:nvSpPr>
        <p:spPr>
          <a:xfrm>
            <a:off x="457200" y="1219200"/>
            <a:ext cx="3810000" cy="685800"/>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0"/>
              <a:satOff val="0"/>
              <a:lumOff val="0"/>
              <a:alphaOff val="0"/>
            </a:schemeClr>
          </a:lnRef>
          <a:fillRef idx="1">
            <a:schemeClr val="accent2">
              <a:hueOff val="0"/>
              <a:satOff val="0"/>
              <a:lumOff val="0"/>
              <a:alphaOff val="0"/>
            </a:schemeClr>
          </a:fillRef>
          <a:effectRef idx="2">
            <a:schemeClr val="accent2">
              <a:hueOff val="0"/>
              <a:satOff val="0"/>
              <a:lumOff val="0"/>
              <a:alphaOff val="0"/>
            </a:schemeClr>
          </a:effectRef>
          <a:fontRef idx="minor">
            <a:schemeClr val="lt1"/>
          </a:fontRef>
        </p:style>
        <p:txBody>
          <a:bodyPr lIns="206248" tIns="117856" rIns="206248" bIns="117856" anchor="ctr"/>
          <a:lstStyle>
            <a:lvl1pPr defTabSz="1289050" eaLnBrk="0" hangingPunct="0">
              <a:defRPr>
                <a:solidFill>
                  <a:schemeClr val="tx1"/>
                </a:solidFill>
                <a:latin typeface="Arial" pitchFamily="34" charset="0"/>
              </a:defRPr>
            </a:lvl1pPr>
            <a:lvl2pPr marL="742950" indent="-285750" defTabSz="1289050" eaLnBrk="0" hangingPunct="0">
              <a:defRPr>
                <a:solidFill>
                  <a:schemeClr val="tx1"/>
                </a:solidFill>
                <a:latin typeface="Arial" pitchFamily="34" charset="0"/>
              </a:defRPr>
            </a:lvl2pPr>
            <a:lvl3pPr marL="1143000" indent="-228600" defTabSz="1289050" eaLnBrk="0" hangingPunct="0">
              <a:defRPr>
                <a:solidFill>
                  <a:schemeClr val="tx1"/>
                </a:solidFill>
                <a:latin typeface="Arial" pitchFamily="34" charset="0"/>
              </a:defRPr>
            </a:lvl3pPr>
            <a:lvl4pPr marL="1600200" indent="-228600" defTabSz="1289050" eaLnBrk="0" hangingPunct="0">
              <a:defRPr>
                <a:solidFill>
                  <a:schemeClr val="tx1"/>
                </a:solidFill>
                <a:latin typeface="Arial" pitchFamily="34" charset="0"/>
              </a:defRPr>
            </a:lvl4pPr>
            <a:lvl5pPr marL="2057400" indent="-228600" defTabSz="1289050" eaLnBrk="0" hangingPunct="0">
              <a:defRPr>
                <a:solidFill>
                  <a:schemeClr val="tx1"/>
                </a:solidFill>
                <a:latin typeface="Arial" pitchFamily="34" charset="0"/>
              </a:defRPr>
            </a:lvl5pPr>
            <a:lvl6pPr marL="2514600" indent="-228600" defTabSz="1289050" eaLnBrk="0" fontAlgn="base" hangingPunct="0">
              <a:spcBef>
                <a:spcPct val="0"/>
              </a:spcBef>
              <a:spcAft>
                <a:spcPct val="0"/>
              </a:spcAft>
              <a:defRPr>
                <a:solidFill>
                  <a:schemeClr val="tx1"/>
                </a:solidFill>
                <a:latin typeface="Arial" pitchFamily="34" charset="0"/>
              </a:defRPr>
            </a:lvl6pPr>
            <a:lvl7pPr marL="2971800" indent="-228600" defTabSz="1289050" eaLnBrk="0" fontAlgn="base" hangingPunct="0">
              <a:spcBef>
                <a:spcPct val="0"/>
              </a:spcBef>
              <a:spcAft>
                <a:spcPct val="0"/>
              </a:spcAft>
              <a:defRPr>
                <a:solidFill>
                  <a:schemeClr val="tx1"/>
                </a:solidFill>
                <a:latin typeface="Arial" pitchFamily="34" charset="0"/>
              </a:defRPr>
            </a:lvl7pPr>
            <a:lvl8pPr marL="3429000" indent="-228600" defTabSz="1289050" eaLnBrk="0" fontAlgn="base" hangingPunct="0">
              <a:spcBef>
                <a:spcPct val="0"/>
              </a:spcBef>
              <a:spcAft>
                <a:spcPct val="0"/>
              </a:spcAft>
              <a:defRPr>
                <a:solidFill>
                  <a:schemeClr val="tx1"/>
                </a:solidFill>
                <a:latin typeface="Arial" pitchFamily="34" charset="0"/>
              </a:defRPr>
            </a:lvl8pPr>
            <a:lvl9pPr marL="3886200" indent="-228600" defTabSz="1289050" eaLnBrk="0" fontAlgn="base" hangingPunct="0">
              <a:spcBef>
                <a:spcPct val="0"/>
              </a:spcBef>
              <a:spcAft>
                <a:spcPct val="0"/>
              </a:spcAft>
              <a:defRPr>
                <a:solidFill>
                  <a:schemeClr val="tx1"/>
                </a:solidFill>
                <a:latin typeface="Arial" pitchFamily="34" charset="0"/>
              </a:defRPr>
            </a:lvl9pPr>
          </a:lstStyle>
          <a:p>
            <a:pPr algn="ctr" eaLnBrk="1" hangingPunct="1">
              <a:lnSpc>
                <a:spcPct val="90000"/>
              </a:lnSpc>
              <a:spcAft>
                <a:spcPct val="35000"/>
              </a:spcAft>
              <a:defRPr/>
            </a:pPr>
            <a:r>
              <a:rPr lang="en-US" sz="2000" b="1" smtClean="0">
                <a:solidFill>
                  <a:srgbClr val="FFFFFF"/>
                </a:solidFill>
                <a:latin typeface="Calibri" pitchFamily="34" charset="0"/>
              </a:rPr>
              <a:t>Lean  Defined…</a:t>
            </a:r>
            <a:endParaRPr lang="en-US" sz="1600" b="1" smtClean="0">
              <a:solidFill>
                <a:srgbClr val="FFFFFF"/>
              </a:solidFill>
              <a:latin typeface="Calibri" pitchFamily="34" charset="0"/>
            </a:endParaRPr>
          </a:p>
        </p:txBody>
      </p:sp>
      <p:sp>
        <p:nvSpPr>
          <p:cNvPr id="5" name="Freeform 4"/>
          <p:cNvSpPr/>
          <p:nvPr/>
        </p:nvSpPr>
        <p:spPr>
          <a:xfrm>
            <a:off x="4946520" y="1219201"/>
            <a:ext cx="3810000" cy="685800"/>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anchor="ctr"/>
          <a:lstStyle>
            <a:lvl1pPr defTabSz="1289050" eaLnBrk="0" hangingPunct="0">
              <a:defRPr>
                <a:solidFill>
                  <a:schemeClr val="tx1"/>
                </a:solidFill>
                <a:latin typeface="Arial" pitchFamily="34" charset="0"/>
              </a:defRPr>
            </a:lvl1pPr>
            <a:lvl2pPr marL="742950" indent="-285750" defTabSz="1289050" eaLnBrk="0" hangingPunct="0">
              <a:defRPr>
                <a:solidFill>
                  <a:schemeClr val="tx1"/>
                </a:solidFill>
                <a:latin typeface="Arial" pitchFamily="34" charset="0"/>
              </a:defRPr>
            </a:lvl2pPr>
            <a:lvl3pPr marL="1143000" indent="-228600" defTabSz="1289050" eaLnBrk="0" hangingPunct="0">
              <a:defRPr>
                <a:solidFill>
                  <a:schemeClr val="tx1"/>
                </a:solidFill>
                <a:latin typeface="Arial" pitchFamily="34" charset="0"/>
              </a:defRPr>
            </a:lvl3pPr>
            <a:lvl4pPr marL="1600200" indent="-228600" defTabSz="1289050" eaLnBrk="0" hangingPunct="0">
              <a:defRPr>
                <a:solidFill>
                  <a:schemeClr val="tx1"/>
                </a:solidFill>
                <a:latin typeface="Arial" pitchFamily="34" charset="0"/>
              </a:defRPr>
            </a:lvl4pPr>
            <a:lvl5pPr marL="2057400" indent="-228600" defTabSz="1289050" eaLnBrk="0" hangingPunct="0">
              <a:defRPr>
                <a:solidFill>
                  <a:schemeClr val="tx1"/>
                </a:solidFill>
                <a:latin typeface="Arial" pitchFamily="34" charset="0"/>
              </a:defRPr>
            </a:lvl5pPr>
            <a:lvl6pPr marL="2514600" indent="-228600" defTabSz="1289050" eaLnBrk="0" fontAlgn="base" hangingPunct="0">
              <a:spcBef>
                <a:spcPct val="0"/>
              </a:spcBef>
              <a:spcAft>
                <a:spcPct val="0"/>
              </a:spcAft>
              <a:defRPr>
                <a:solidFill>
                  <a:schemeClr val="tx1"/>
                </a:solidFill>
                <a:latin typeface="Arial" pitchFamily="34" charset="0"/>
              </a:defRPr>
            </a:lvl6pPr>
            <a:lvl7pPr marL="2971800" indent="-228600" defTabSz="1289050" eaLnBrk="0" fontAlgn="base" hangingPunct="0">
              <a:spcBef>
                <a:spcPct val="0"/>
              </a:spcBef>
              <a:spcAft>
                <a:spcPct val="0"/>
              </a:spcAft>
              <a:defRPr>
                <a:solidFill>
                  <a:schemeClr val="tx1"/>
                </a:solidFill>
                <a:latin typeface="Arial" pitchFamily="34" charset="0"/>
              </a:defRPr>
            </a:lvl7pPr>
            <a:lvl8pPr marL="3429000" indent="-228600" defTabSz="1289050" eaLnBrk="0" fontAlgn="base" hangingPunct="0">
              <a:spcBef>
                <a:spcPct val="0"/>
              </a:spcBef>
              <a:spcAft>
                <a:spcPct val="0"/>
              </a:spcAft>
              <a:defRPr>
                <a:solidFill>
                  <a:schemeClr val="tx1"/>
                </a:solidFill>
                <a:latin typeface="Arial" pitchFamily="34" charset="0"/>
              </a:defRPr>
            </a:lvl8pPr>
            <a:lvl9pPr marL="3886200" indent="-228600" defTabSz="1289050" eaLnBrk="0" fontAlgn="base" hangingPunct="0">
              <a:spcBef>
                <a:spcPct val="0"/>
              </a:spcBef>
              <a:spcAft>
                <a:spcPct val="0"/>
              </a:spcAft>
              <a:defRPr>
                <a:solidFill>
                  <a:schemeClr val="tx1"/>
                </a:solidFill>
                <a:latin typeface="Arial" pitchFamily="34" charset="0"/>
              </a:defRPr>
            </a:lvl9pPr>
          </a:lstStyle>
          <a:p>
            <a:pPr algn="ctr" eaLnBrk="1" hangingPunct="1">
              <a:lnSpc>
                <a:spcPct val="90000"/>
              </a:lnSpc>
              <a:spcAft>
                <a:spcPct val="35000"/>
              </a:spcAft>
              <a:defRPr/>
            </a:pPr>
            <a:r>
              <a:rPr lang="en-US" sz="2000" b="1" dirty="0" smtClean="0">
                <a:solidFill>
                  <a:srgbClr val="FFFFFF"/>
                </a:solidFill>
                <a:latin typeface="Calibri" pitchFamily="34" charset="0"/>
              </a:rPr>
              <a:t>Six Sigma Defined…</a:t>
            </a:r>
          </a:p>
        </p:txBody>
      </p:sp>
      <p:sp>
        <p:nvSpPr>
          <p:cNvPr id="19470" name="TextBox 20"/>
          <p:cNvSpPr txBox="1">
            <a:spLocks noChangeArrowheads="1"/>
          </p:cNvSpPr>
          <p:nvPr/>
        </p:nvSpPr>
        <p:spPr bwMode="auto">
          <a:xfrm>
            <a:off x="454025" y="2057400"/>
            <a:ext cx="3765550" cy="3754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96875" indent="-342900" defTabSz="1114425" eaLnBrk="0" hangingPunct="0">
              <a:defRPr>
                <a:solidFill>
                  <a:schemeClr val="tx1"/>
                </a:solidFill>
                <a:latin typeface="Arial" pitchFamily="34" charset="0"/>
              </a:defRPr>
            </a:lvl1pPr>
            <a:lvl2pPr marL="685800" indent="-342900" defTabSz="1114425" eaLnBrk="0" hangingPunct="0">
              <a:defRPr>
                <a:solidFill>
                  <a:schemeClr val="tx1"/>
                </a:solidFill>
                <a:latin typeface="Arial" pitchFamily="34" charset="0"/>
              </a:defRPr>
            </a:lvl2pPr>
            <a:lvl3pPr marL="1143000" indent="-228600" defTabSz="1114425" eaLnBrk="0" hangingPunct="0">
              <a:defRPr>
                <a:solidFill>
                  <a:schemeClr val="tx1"/>
                </a:solidFill>
                <a:latin typeface="Arial" pitchFamily="34" charset="0"/>
              </a:defRPr>
            </a:lvl3pPr>
            <a:lvl4pPr marL="1600200" indent="-228600" defTabSz="1114425" eaLnBrk="0" hangingPunct="0">
              <a:defRPr>
                <a:solidFill>
                  <a:schemeClr val="tx1"/>
                </a:solidFill>
                <a:latin typeface="Arial" pitchFamily="34" charset="0"/>
              </a:defRPr>
            </a:lvl4pPr>
            <a:lvl5pPr marL="2057400" indent="-228600" defTabSz="1114425" eaLnBrk="0" hangingPunct="0">
              <a:defRPr>
                <a:solidFill>
                  <a:schemeClr val="tx1"/>
                </a:solidFill>
                <a:latin typeface="Arial" pitchFamily="34" charset="0"/>
              </a:defRPr>
            </a:lvl5pPr>
            <a:lvl6pPr marL="2514600" indent="-228600" defTabSz="1114425" eaLnBrk="0" fontAlgn="base" hangingPunct="0">
              <a:spcBef>
                <a:spcPct val="0"/>
              </a:spcBef>
              <a:spcAft>
                <a:spcPct val="0"/>
              </a:spcAft>
              <a:defRPr>
                <a:solidFill>
                  <a:schemeClr val="tx1"/>
                </a:solidFill>
                <a:latin typeface="Arial" pitchFamily="34" charset="0"/>
              </a:defRPr>
            </a:lvl6pPr>
            <a:lvl7pPr marL="2971800" indent="-228600" defTabSz="1114425" eaLnBrk="0" fontAlgn="base" hangingPunct="0">
              <a:spcBef>
                <a:spcPct val="0"/>
              </a:spcBef>
              <a:spcAft>
                <a:spcPct val="0"/>
              </a:spcAft>
              <a:defRPr>
                <a:solidFill>
                  <a:schemeClr val="tx1"/>
                </a:solidFill>
                <a:latin typeface="Arial" pitchFamily="34" charset="0"/>
              </a:defRPr>
            </a:lvl7pPr>
            <a:lvl8pPr marL="3429000" indent="-228600" defTabSz="1114425" eaLnBrk="0" fontAlgn="base" hangingPunct="0">
              <a:spcBef>
                <a:spcPct val="0"/>
              </a:spcBef>
              <a:spcAft>
                <a:spcPct val="0"/>
              </a:spcAft>
              <a:defRPr>
                <a:solidFill>
                  <a:schemeClr val="tx1"/>
                </a:solidFill>
                <a:latin typeface="Arial" pitchFamily="34" charset="0"/>
              </a:defRPr>
            </a:lvl8pPr>
            <a:lvl9pPr marL="3886200" indent="-228600" defTabSz="1114425" eaLnBrk="0" fontAlgn="base" hangingPunct="0">
              <a:spcBef>
                <a:spcPct val="0"/>
              </a:spcBef>
              <a:spcAft>
                <a:spcPct val="0"/>
              </a:spcAft>
              <a:defRPr>
                <a:solidFill>
                  <a:schemeClr val="tx1"/>
                </a:solidFill>
                <a:latin typeface="Arial" pitchFamily="34" charset="0"/>
              </a:defRPr>
            </a:lvl9pPr>
          </a:lstStyle>
          <a:p>
            <a:pPr eaLnBrk="1" hangingPunct="1">
              <a:buFont typeface="Wingdings" pitchFamily="2" charset="2"/>
              <a:buChar char="§"/>
            </a:pPr>
            <a:r>
              <a:rPr lang="en-US" sz="1400" b="1" dirty="0"/>
              <a:t>Lean </a:t>
            </a:r>
            <a:r>
              <a:rPr lang="en-US" sz="1400" b="1" dirty="0" smtClean="0">
                <a:solidFill>
                  <a:srgbClr val="953735"/>
                </a:solidFill>
              </a:rPr>
              <a:t>optimizes </a:t>
            </a:r>
            <a:r>
              <a:rPr lang="en-US" sz="1400" b="1" dirty="0">
                <a:solidFill>
                  <a:srgbClr val="953735"/>
                </a:solidFill>
              </a:rPr>
              <a:t>the process design</a:t>
            </a:r>
          </a:p>
          <a:p>
            <a:pPr eaLnBrk="1" hangingPunct="1">
              <a:buFont typeface="Wingdings" pitchFamily="2" charset="2"/>
              <a:buChar char="§"/>
            </a:pPr>
            <a:endParaRPr lang="en-US" sz="1400" dirty="0" smtClean="0"/>
          </a:p>
          <a:p>
            <a:pPr eaLnBrk="1" hangingPunct="1">
              <a:buFont typeface="Wingdings" pitchFamily="2" charset="2"/>
              <a:buChar char="§"/>
            </a:pPr>
            <a:r>
              <a:rPr lang="en-US" sz="1400" dirty="0" smtClean="0"/>
              <a:t>Came from </a:t>
            </a:r>
            <a:r>
              <a:rPr lang="en-US" sz="1400" dirty="0"/>
              <a:t>process efficiency practices at Toyota</a:t>
            </a:r>
          </a:p>
          <a:p>
            <a:pPr eaLnBrk="1" hangingPunct="1">
              <a:buFont typeface="Wingdings" pitchFamily="2" charset="2"/>
              <a:buChar char="§"/>
            </a:pPr>
            <a:r>
              <a:rPr lang="en-US" sz="1400" dirty="0" smtClean="0"/>
              <a:t>Addresses </a:t>
            </a:r>
            <a:r>
              <a:rPr lang="en-US" sz="1400" dirty="0"/>
              <a:t>the fundamental flow of a process</a:t>
            </a:r>
          </a:p>
          <a:p>
            <a:pPr eaLnBrk="1" hangingPunct="1">
              <a:buFont typeface="Wingdings" pitchFamily="2" charset="2"/>
              <a:buChar char="§"/>
            </a:pPr>
            <a:r>
              <a:rPr lang="en-US" sz="1400" dirty="0"/>
              <a:t>I</a:t>
            </a:r>
            <a:r>
              <a:rPr lang="en-US" sz="1400" dirty="0" smtClean="0"/>
              <a:t>s </a:t>
            </a:r>
            <a:r>
              <a:rPr lang="en-US" sz="1400" dirty="0"/>
              <a:t>a philosophy of </a:t>
            </a:r>
            <a:r>
              <a:rPr lang="en-US" sz="1400" u="sng" dirty="0"/>
              <a:t>continuous</a:t>
            </a:r>
            <a:r>
              <a:rPr lang="en-US" sz="1400" dirty="0"/>
              <a:t> improvement that finds and reduces</a:t>
            </a:r>
          </a:p>
          <a:p>
            <a:pPr lvl="1" eaLnBrk="1" hangingPunct="1">
              <a:buFont typeface="Wingdings" pitchFamily="2" charset="2"/>
              <a:buChar char="§"/>
            </a:pPr>
            <a:r>
              <a:rPr lang="en-US" sz="1400" dirty="0"/>
              <a:t>Wasteful or unnecessary activities</a:t>
            </a:r>
          </a:p>
          <a:p>
            <a:pPr lvl="1" eaLnBrk="1" hangingPunct="1">
              <a:buFont typeface="Wingdings" pitchFamily="2" charset="2"/>
              <a:buChar char="§"/>
            </a:pPr>
            <a:r>
              <a:rPr lang="en-US" sz="1400" dirty="0"/>
              <a:t>Illogical or inefficient process sequencing</a:t>
            </a:r>
          </a:p>
          <a:p>
            <a:pPr lvl="1" eaLnBrk="1" hangingPunct="1">
              <a:buFont typeface="Wingdings" pitchFamily="2" charset="2"/>
              <a:buChar char="§"/>
            </a:pPr>
            <a:r>
              <a:rPr lang="en-US" sz="1400" dirty="0"/>
              <a:t>Rework</a:t>
            </a:r>
          </a:p>
          <a:p>
            <a:pPr lvl="1" eaLnBrk="1" hangingPunct="1">
              <a:buFont typeface="Wingdings" pitchFamily="2" charset="2"/>
              <a:buChar char="§"/>
            </a:pPr>
            <a:r>
              <a:rPr lang="en-US" sz="1400" dirty="0"/>
              <a:t>Excessive cycle times</a:t>
            </a:r>
          </a:p>
          <a:p>
            <a:pPr eaLnBrk="1" hangingPunct="1">
              <a:buFont typeface="Wingdings" pitchFamily="2" charset="2"/>
              <a:buChar char="§"/>
            </a:pPr>
            <a:r>
              <a:rPr lang="en-US" sz="1400" dirty="0"/>
              <a:t>Lean improvements are typically logical and easy to understand</a:t>
            </a:r>
          </a:p>
          <a:p>
            <a:pPr eaLnBrk="1" hangingPunct="1">
              <a:buFont typeface="Wingdings" pitchFamily="2" charset="2"/>
              <a:buChar char="§"/>
            </a:pPr>
            <a:r>
              <a:rPr lang="en-US" sz="1400" dirty="0"/>
              <a:t>Lean addresses problems that are </a:t>
            </a:r>
          </a:p>
          <a:p>
            <a:r>
              <a:rPr lang="en-US" sz="1400" dirty="0" smtClean="0"/>
              <a:t>        a </a:t>
            </a:r>
            <a:r>
              <a:rPr lang="en-US" sz="1400" dirty="0"/>
              <a:t>“mile wide and an inch deep”</a:t>
            </a:r>
          </a:p>
        </p:txBody>
      </p:sp>
      <p:sp>
        <p:nvSpPr>
          <p:cNvPr id="19471" name="TextBox 6"/>
          <p:cNvSpPr txBox="1">
            <a:spLocks noChangeArrowheads="1"/>
          </p:cNvSpPr>
          <p:nvPr/>
        </p:nvSpPr>
        <p:spPr bwMode="auto">
          <a:xfrm>
            <a:off x="4953000" y="2047875"/>
            <a:ext cx="3765550" cy="2739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buFont typeface="Wingdings" pitchFamily="2" charset="2"/>
              <a:buChar char="§"/>
            </a:pPr>
            <a:r>
              <a:rPr lang="en-US" sz="1400" dirty="0"/>
              <a:t> </a:t>
            </a:r>
            <a:r>
              <a:rPr lang="en-US" sz="1400" b="1" dirty="0"/>
              <a:t>Six Sigma </a:t>
            </a:r>
            <a:r>
              <a:rPr lang="en-US" sz="1400" b="1" dirty="0">
                <a:solidFill>
                  <a:srgbClr val="953735"/>
                </a:solidFill>
              </a:rPr>
              <a:t>is a process improvement methodology addressing defects which arise due to variability in process </a:t>
            </a:r>
            <a:r>
              <a:rPr lang="en-US" sz="1400" b="1" dirty="0" smtClean="0">
                <a:solidFill>
                  <a:srgbClr val="953735"/>
                </a:solidFill>
              </a:rPr>
              <a:t>execution</a:t>
            </a:r>
            <a:endParaRPr lang="en-US" sz="1400" b="1" dirty="0">
              <a:solidFill>
                <a:srgbClr val="953735"/>
              </a:solidFill>
            </a:endParaRPr>
          </a:p>
          <a:p>
            <a:pPr marL="274320" indent="-457200" eaLnBrk="1" hangingPunct="1">
              <a:buFont typeface="Wingdings" pitchFamily="2" charset="2"/>
              <a:buChar char="§"/>
            </a:pPr>
            <a:r>
              <a:rPr lang="en-US" sz="1400" dirty="0" smtClean="0"/>
              <a:t> </a:t>
            </a:r>
            <a:r>
              <a:rPr lang="en-US" sz="1400" dirty="0"/>
              <a:t>A defect can be any missed target or </a:t>
            </a:r>
            <a:r>
              <a:rPr lang="en-US" sz="1400" dirty="0" smtClean="0"/>
              <a:t>   </a:t>
            </a:r>
          </a:p>
          <a:p>
            <a:pPr eaLnBrk="1" hangingPunct="1"/>
            <a:r>
              <a:rPr lang="en-US" sz="1400" dirty="0"/>
              <a:t> </a:t>
            </a:r>
            <a:r>
              <a:rPr lang="en-US" sz="1400" dirty="0" smtClean="0"/>
              <a:t>          nonconformance </a:t>
            </a:r>
            <a:r>
              <a:rPr lang="en-US" sz="1400" dirty="0"/>
              <a:t>to standard</a:t>
            </a:r>
          </a:p>
          <a:p>
            <a:pPr indent="-457200" eaLnBrk="1" hangingPunct="1">
              <a:buFont typeface="Wingdings" pitchFamily="2" charset="2"/>
              <a:buChar char="§"/>
            </a:pPr>
            <a:r>
              <a:rPr lang="en-US" sz="1400" dirty="0"/>
              <a:t> Six Sigma seeks the causes of </a:t>
            </a:r>
            <a:endParaRPr lang="en-US" sz="1400" dirty="0" smtClean="0"/>
          </a:p>
          <a:p>
            <a:pPr eaLnBrk="1" hangingPunct="1"/>
            <a:r>
              <a:rPr lang="en-US" sz="1400" dirty="0"/>
              <a:t> </a:t>
            </a:r>
            <a:r>
              <a:rPr lang="en-US" sz="1400" dirty="0" smtClean="0"/>
              <a:t>          variability</a:t>
            </a:r>
            <a:endParaRPr lang="en-US" sz="1400" dirty="0"/>
          </a:p>
          <a:p>
            <a:pPr indent="-457200" eaLnBrk="1" hangingPunct="1">
              <a:buFont typeface="Wingdings" pitchFamily="2" charset="2"/>
              <a:buChar char="§"/>
            </a:pPr>
            <a:r>
              <a:rPr lang="en-US" sz="1400" dirty="0"/>
              <a:t> Six Sigma projects often </a:t>
            </a:r>
            <a:r>
              <a:rPr lang="en-US" sz="1400" b="1" dirty="0"/>
              <a:t>apply deep </a:t>
            </a:r>
            <a:endParaRPr lang="en-US" sz="1400" b="1" dirty="0" smtClean="0"/>
          </a:p>
          <a:p>
            <a:pPr eaLnBrk="1" hangingPunct="1"/>
            <a:r>
              <a:rPr lang="en-US" sz="1400" b="1" dirty="0"/>
              <a:t> </a:t>
            </a:r>
            <a:r>
              <a:rPr lang="en-US" sz="1400" b="1" dirty="0" smtClean="0"/>
              <a:t>          analysis</a:t>
            </a:r>
            <a:endParaRPr lang="en-US" sz="1400" b="1" dirty="0"/>
          </a:p>
          <a:p>
            <a:pPr indent="-457200" eaLnBrk="1" hangingPunct="1">
              <a:buFont typeface="Wingdings" pitchFamily="2" charset="2"/>
              <a:buChar char="§"/>
            </a:pPr>
            <a:r>
              <a:rPr lang="en-US" sz="1400" dirty="0"/>
              <a:t> Solutions are not readily apparent </a:t>
            </a:r>
          </a:p>
          <a:p>
            <a:pPr eaLnBrk="1" hangingPunct="1"/>
            <a:endParaRPr lang="en-US" dirty="0"/>
          </a:p>
        </p:txBody>
      </p:sp>
      <p:sp>
        <p:nvSpPr>
          <p:cNvPr id="10257" name="TextBox 11"/>
          <p:cNvSpPr txBox="1">
            <a:spLocks noChangeArrowheads="1"/>
          </p:cNvSpPr>
          <p:nvPr/>
        </p:nvSpPr>
        <p:spPr bwMode="auto">
          <a:xfrm>
            <a:off x="555625" y="228600"/>
            <a:ext cx="85121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r>
              <a:rPr lang="en-US" sz="3200" b="1" dirty="0" smtClean="0">
                <a:solidFill>
                  <a:schemeClr val="bg1"/>
                </a:solidFill>
                <a:latin typeface="+mj-lt"/>
              </a:rPr>
              <a:t>Lean  VS. Six Sigma to process improvement </a:t>
            </a:r>
          </a:p>
        </p:txBody>
      </p:sp>
      <p:sp>
        <p:nvSpPr>
          <p:cNvPr id="14" name="TextBox 13"/>
          <p:cNvSpPr txBox="1"/>
          <p:nvPr/>
        </p:nvSpPr>
        <p:spPr>
          <a:xfrm>
            <a:off x="4343400" y="1295400"/>
            <a:ext cx="533400" cy="400110"/>
          </a:xfrm>
          <a:prstGeom prst="rect">
            <a:avLst/>
          </a:prstGeom>
          <a:noFill/>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r>
              <a:rPr lang="en-US" sz="2000" b="1" dirty="0" smtClean="0">
                <a:effectLst>
                  <a:outerShdw blurRad="38100" dist="38100" dir="2700000" algn="tl">
                    <a:srgbClr val="C0C0C0"/>
                  </a:outerShdw>
                </a:effectLst>
              </a:rPr>
              <a:t>VS</a:t>
            </a:r>
            <a:endParaRPr lang="en-US" b="1" dirty="0"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838200" y="1524000"/>
            <a:ext cx="7315200" cy="4722813"/>
          </a:xfrm>
          <a:custGeom>
            <a:avLst/>
            <a:gdLst>
              <a:gd name="connsiteX0" fmla="*/ 75780 w 454669"/>
              <a:gd name="connsiteY0" fmla="*/ 0 h 6749355"/>
              <a:gd name="connsiteX1" fmla="*/ 378889 w 454669"/>
              <a:gd name="connsiteY1" fmla="*/ 0 h 6749355"/>
              <a:gd name="connsiteX2" fmla="*/ 432474 w 454669"/>
              <a:gd name="connsiteY2" fmla="*/ 22196 h 6749355"/>
              <a:gd name="connsiteX3" fmla="*/ 454669 w 454669"/>
              <a:gd name="connsiteY3" fmla="*/ 75781 h 6749355"/>
              <a:gd name="connsiteX4" fmla="*/ 454669 w 454669"/>
              <a:gd name="connsiteY4" fmla="*/ 6749355 h 6749355"/>
              <a:gd name="connsiteX5" fmla="*/ 454669 w 454669"/>
              <a:gd name="connsiteY5" fmla="*/ 6749355 h 6749355"/>
              <a:gd name="connsiteX6" fmla="*/ 454669 w 454669"/>
              <a:gd name="connsiteY6" fmla="*/ 6749355 h 6749355"/>
              <a:gd name="connsiteX7" fmla="*/ 0 w 454669"/>
              <a:gd name="connsiteY7" fmla="*/ 6749355 h 6749355"/>
              <a:gd name="connsiteX8" fmla="*/ 0 w 454669"/>
              <a:gd name="connsiteY8" fmla="*/ 6749355 h 6749355"/>
              <a:gd name="connsiteX9" fmla="*/ 0 w 454669"/>
              <a:gd name="connsiteY9" fmla="*/ 6749355 h 6749355"/>
              <a:gd name="connsiteX10" fmla="*/ 0 w 454669"/>
              <a:gd name="connsiteY10" fmla="*/ 75780 h 6749355"/>
              <a:gd name="connsiteX11" fmla="*/ 22196 w 454669"/>
              <a:gd name="connsiteY11" fmla="*/ 22195 h 6749355"/>
              <a:gd name="connsiteX12" fmla="*/ 75781 w 454669"/>
              <a:gd name="connsiteY12" fmla="*/ 0 h 6749355"/>
              <a:gd name="connsiteX13" fmla="*/ 75780 w 454669"/>
              <a:gd name="connsiteY13" fmla="*/ 0 h 6749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54669" h="6749355">
                <a:moveTo>
                  <a:pt x="454669" y="1124925"/>
                </a:moveTo>
                <a:lnTo>
                  <a:pt x="454669" y="5624430"/>
                </a:lnTo>
                <a:cubicBezTo>
                  <a:pt x="454669" y="5922775"/>
                  <a:pt x="454131" y="6208903"/>
                  <a:pt x="453174" y="6419874"/>
                </a:cubicBezTo>
                <a:cubicBezTo>
                  <a:pt x="452216" y="6630829"/>
                  <a:pt x="450918" y="6749348"/>
                  <a:pt x="449564" y="6749348"/>
                </a:cubicBezTo>
                <a:lnTo>
                  <a:pt x="0" y="6749348"/>
                </a:lnTo>
                <a:lnTo>
                  <a:pt x="0" y="6749348"/>
                </a:lnTo>
                <a:lnTo>
                  <a:pt x="0" y="6749348"/>
                </a:lnTo>
                <a:lnTo>
                  <a:pt x="0" y="7"/>
                </a:lnTo>
                <a:lnTo>
                  <a:pt x="0" y="7"/>
                </a:lnTo>
                <a:lnTo>
                  <a:pt x="0" y="7"/>
                </a:lnTo>
                <a:lnTo>
                  <a:pt x="449564" y="7"/>
                </a:lnTo>
                <a:cubicBezTo>
                  <a:pt x="450918" y="7"/>
                  <a:pt x="452216" y="118526"/>
                  <a:pt x="453174" y="329496"/>
                </a:cubicBezTo>
                <a:cubicBezTo>
                  <a:pt x="454131" y="540466"/>
                  <a:pt x="454669" y="826580"/>
                  <a:pt x="454669" y="1124940"/>
                </a:cubicBezTo>
                <a:lnTo>
                  <a:pt x="454669" y="1124925"/>
                </a:lnTo>
                <a:close/>
              </a:path>
            </a:pathLst>
          </a:custGeom>
        </p:spPr>
        <p:style>
          <a:lnRef idx="1">
            <a:schemeClr val="accent3">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txBody>
          <a:bodyPr lIns="135129" tIns="34260" rIns="34259" bIns="34262" anchor="ctr"/>
          <a:lstStyle/>
          <a:p>
            <a:pPr>
              <a:buFont typeface="Wingdings" pitchFamily="2" charset="2"/>
              <a:buChar char="§"/>
              <a:defRPr/>
            </a:pPr>
            <a:r>
              <a:rPr lang="en-US" sz="2400" dirty="0">
                <a:solidFill>
                  <a:srgbClr val="000000"/>
                </a:solidFill>
              </a:rPr>
              <a:t> </a:t>
            </a:r>
            <a:r>
              <a:rPr lang="en-US" sz="2400" b="1" dirty="0" smtClean="0">
                <a:solidFill>
                  <a:schemeClr val="tx2"/>
                </a:solidFill>
              </a:rPr>
              <a:t>Lean=</a:t>
            </a:r>
            <a:r>
              <a:rPr lang="en-US" sz="2400" dirty="0" smtClean="0">
                <a:solidFill>
                  <a:srgbClr val="000000"/>
                </a:solidFill>
              </a:rPr>
              <a:t> efficient </a:t>
            </a:r>
            <a:r>
              <a:rPr lang="en-US" sz="2400" dirty="0">
                <a:solidFill>
                  <a:srgbClr val="000000"/>
                </a:solidFill>
              </a:rPr>
              <a:t>process design</a:t>
            </a:r>
          </a:p>
          <a:p>
            <a:pPr>
              <a:buFont typeface="Wingdings" pitchFamily="2" charset="2"/>
              <a:buChar char="§"/>
              <a:defRPr/>
            </a:pPr>
            <a:r>
              <a:rPr lang="en-US" sz="2400" dirty="0">
                <a:solidFill>
                  <a:srgbClr val="000000"/>
                </a:solidFill>
              </a:rPr>
              <a:t> </a:t>
            </a:r>
            <a:r>
              <a:rPr lang="en-US" sz="2400" b="1" dirty="0" smtClean="0">
                <a:solidFill>
                  <a:schemeClr val="tx2"/>
                </a:solidFill>
              </a:rPr>
              <a:t>Six Sigma=</a:t>
            </a:r>
            <a:r>
              <a:rPr lang="en-US" sz="2400" dirty="0" smtClean="0">
                <a:solidFill>
                  <a:srgbClr val="000000"/>
                </a:solidFill>
              </a:rPr>
              <a:t> defect-free </a:t>
            </a:r>
            <a:r>
              <a:rPr lang="en-US" sz="2400" dirty="0">
                <a:solidFill>
                  <a:srgbClr val="000000"/>
                </a:solidFill>
              </a:rPr>
              <a:t>process execution</a:t>
            </a:r>
          </a:p>
          <a:p>
            <a:pPr>
              <a:buFont typeface="Wingdings" pitchFamily="2" charset="2"/>
              <a:buChar char="§"/>
              <a:defRPr/>
            </a:pPr>
            <a:r>
              <a:rPr lang="en-US" sz="2400" dirty="0" smtClean="0">
                <a:solidFill>
                  <a:srgbClr val="000000"/>
                </a:solidFill>
              </a:rPr>
              <a:t>“</a:t>
            </a:r>
            <a:r>
              <a:rPr lang="en-US" sz="2400" dirty="0">
                <a:solidFill>
                  <a:srgbClr val="000000"/>
                </a:solidFill>
              </a:rPr>
              <a:t>Six Sigma” is a </a:t>
            </a:r>
            <a:r>
              <a:rPr lang="en-US" sz="2400" dirty="0" smtClean="0">
                <a:solidFill>
                  <a:srgbClr val="000000"/>
                </a:solidFill>
              </a:rPr>
              <a:t>metric used to evaluate the process</a:t>
            </a:r>
          </a:p>
          <a:p>
            <a:pPr lvl="1">
              <a:buFont typeface="Wingdings" pitchFamily="2" charset="2"/>
              <a:buChar char="§"/>
              <a:defRPr/>
            </a:pPr>
            <a:r>
              <a:rPr lang="en-US" sz="2400" dirty="0" smtClean="0">
                <a:solidFill>
                  <a:srgbClr val="000000"/>
                </a:solidFill>
              </a:rPr>
              <a:t>Example:</a:t>
            </a:r>
            <a:endParaRPr lang="en-US" sz="2400" dirty="0">
              <a:solidFill>
                <a:srgbClr val="000000"/>
              </a:solidFill>
            </a:endParaRPr>
          </a:p>
          <a:p>
            <a:pPr lvl="1">
              <a:buFont typeface="Wingdings" pitchFamily="2" charset="2"/>
              <a:buChar char="§"/>
              <a:defRPr/>
            </a:pPr>
            <a:r>
              <a:rPr lang="en-US" sz="2000" dirty="0">
                <a:solidFill>
                  <a:srgbClr val="000000"/>
                </a:solidFill>
              </a:rPr>
              <a:t> A “defect” is the failure of any process to deliver the intended result</a:t>
            </a:r>
          </a:p>
          <a:p>
            <a:pPr lvl="1">
              <a:buFont typeface="Wingdings" pitchFamily="2" charset="2"/>
              <a:buChar char="§"/>
              <a:defRPr/>
            </a:pPr>
            <a:r>
              <a:rPr lang="en-US" sz="2000" dirty="0" smtClean="0">
                <a:solidFill>
                  <a:srgbClr val="000000"/>
                </a:solidFill>
              </a:rPr>
              <a:t>3.4 </a:t>
            </a:r>
            <a:r>
              <a:rPr lang="en-US" sz="2000" dirty="0">
                <a:solidFill>
                  <a:srgbClr val="000000"/>
                </a:solidFill>
              </a:rPr>
              <a:t>defects per million opportunities for defects (99.9997% good)</a:t>
            </a:r>
          </a:p>
          <a:p>
            <a:pPr lvl="1">
              <a:defRPr/>
            </a:pPr>
            <a:endParaRPr lang="en-US" sz="3200" dirty="0">
              <a:solidFill>
                <a:srgbClr val="000000"/>
              </a:solidFill>
            </a:endParaRPr>
          </a:p>
        </p:txBody>
      </p:sp>
      <p:sp>
        <p:nvSpPr>
          <p:cNvPr id="18435" name="Title 1"/>
          <p:cNvSpPr>
            <a:spLocks noGrp="1"/>
          </p:cNvSpPr>
          <p:nvPr>
            <p:ph type="title"/>
          </p:nvPr>
        </p:nvSpPr>
        <p:spPr>
          <a:xfrm>
            <a:off x="609600" y="165100"/>
            <a:ext cx="7924800" cy="534988"/>
          </a:xfrm>
        </p:spPr>
        <p:txBody>
          <a:bodyPr/>
          <a:lstStyle/>
          <a:p>
            <a:pPr marL="342900" indent="-342900" defTabSz="844550" eaLnBrk="1" hangingPunct="1">
              <a:lnSpc>
                <a:spcPct val="90000"/>
              </a:lnSpc>
              <a:spcAft>
                <a:spcPct val="15000"/>
              </a:spcAft>
            </a:pPr>
            <a:r>
              <a:rPr b="1" smtClean="0">
                <a:solidFill>
                  <a:schemeClr val="bg1"/>
                </a:solidFill>
                <a:latin typeface="Calibri" pitchFamily="34" charset="0"/>
                <a:ea typeface="Slackey"/>
              </a:rPr>
              <a:t>“Lean Six Sigma” Defined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1120775" y="5546725"/>
            <a:ext cx="7050088" cy="409575"/>
          </a:xfrm>
          <a:prstGeom prst="rect">
            <a:avLst/>
          </a:prstGeom>
          <a:solidFill>
            <a:srgbClr val="566314"/>
          </a:solidFill>
          <a:ln w="12700" algn="ctr">
            <a:solidFill>
              <a:srgbClr val="969696"/>
            </a:solidFill>
            <a:miter lim="800000"/>
            <a:headEnd/>
            <a:tailEnd/>
          </a:ln>
          <a:effectLst>
            <a:outerShdw dist="71842" dir="2700000" algn="ctr" rotWithShape="0">
              <a:srgbClr val="AAC3A8">
                <a:alpha val="50000"/>
              </a:srgbClr>
            </a:outerShdw>
          </a:effectLst>
        </p:spPr>
        <p:txBody>
          <a:bodyPr lIns="45720" rIns="45720">
            <a:spAutoFit/>
          </a:bodyPr>
          <a:lstStyle/>
          <a:p>
            <a:pPr algn="ctr" eaLnBrk="0" hangingPunct="0"/>
            <a:r>
              <a:rPr lang="en-US" sz="2000">
                <a:solidFill>
                  <a:schemeClr val="bg1"/>
                </a:solidFill>
                <a:cs typeface="Arial" pitchFamily="34" charset="0"/>
              </a:rPr>
              <a:t>Identifying waste and making it visible is the first step</a:t>
            </a:r>
          </a:p>
        </p:txBody>
      </p:sp>
      <p:sp>
        <p:nvSpPr>
          <p:cNvPr id="20483" name="Rectangle 3"/>
          <p:cNvSpPr>
            <a:spLocks noChangeArrowheads="1"/>
          </p:cNvSpPr>
          <p:nvPr/>
        </p:nvSpPr>
        <p:spPr bwMode="auto">
          <a:xfrm>
            <a:off x="454025" y="1612900"/>
            <a:ext cx="8050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eaLnBrk="0" hangingPunct="0"/>
            <a:r>
              <a:rPr lang="en-US" sz="2000" b="1" dirty="0">
                <a:solidFill>
                  <a:srgbClr val="000000"/>
                </a:solidFill>
              </a:rPr>
              <a:t>Elimination of waste . . . </a:t>
            </a:r>
            <a:r>
              <a:rPr lang="en-US" sz="2000" b="1" dirty="0" smtClean="0">
                <a:solidFill>
                  <a:srgbClr val="000000"/>
                </a:solidFill>
              </a:rPr>
              <a:t>Including unnecessary </a:t>
            </a:r>
            <a:r>
              <a:rPr lang="en-US" sz="2000" b="1" dirty="0">
                <a:solidFill>
                  <a:srgbClr val="000000"/>
                </a:solidFill>
              </a:rPr>
              <a:t>process steps</a:t>
            </a:r>
          </a:p>
        </p:txBody>
      </p:sp>
      <p:sp>
        <p:nvSpPr>
          <p:cNvPr id="20484" name="Text Box 4"/>
          <p:cNvSpPr txBox="1">
            <a:spLocks noChangeArrowheads="1"/>
          </p:cNvSpPr>
          <p:nvPr/>
        </p:nvSpPr>
        <p:spPr bwMode="auto">
          <a:xfrm>
            <a:off x="392113" y="3132138"/>
            <a:ext cx="83185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342900" indent="-342900" eaLnBrk="0" hangingPunct="0">
              <a:defRPr>
                <a:solidFill>
                  <a:schemeClr val="tx1"/>
                </a:solidFill>
                <a:latin typeface="Arial" pitchFamily="34" charset="0"/>
              </a:defRPr>
            </a:lvl1pPr>
            <a:lvl2pPr marL="685800" indent="-34290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lvl="1">
              <a:spcBef>
                <a:spcPct val="50000"/>
              </a:spcBef>
              <a:buClr>
                <a:srgbClr val="000000"/>
              </a:buClr>
              <a:buFont typeface="Arial" pitchFamily="34" charset="0"/>
              <a:buAutoNum type="arabicPeriod"/>
            </a:pPr>
            <a:r>
              <a:rPr lang="en-US" sz="2000">
                <a:solidFill>
                  <a:srgbClr val="000000"/>
                </a:solidFill>
              </a:rPr>
              <a:t>Specifying the </a:t>
            </a:r>
            <a:r>
              <a:rPr lang="en-US" sz="2000" b="1">
                <a:solidFill>
                  <a:srgbClr val="000099"/>
                </a:solidFill>
              </a:rPr>
              <a:t>value</a:t>
            </a:r>
            <a:r>
              <a:rPr lang="en-US" sz="2000">
                <a:solidFill>
                  <a:srgbClr val="000000"/>
                </a:solidFill>
              </a:rPr>
              <a:t> of the process</a:t>
            </a:r>
          </a:p>
          <a:p>
            <a:pPr lvl="1">
              <a:spcBef>
                <a:spcPct val="50000"/>
              </a:spcBef>
              <a:buClr>
                <a:srgbClr val="000000"/>
              </a:buClr>
              <a:buFont typeface="Arial" pitchFamily="34" charset="0"/>
              <a:buAutoNum type="arabicPeriod"/>
            </a:pPr>
            <a:r>
              <a:rPr lang="en-US" sz="2000">
                <a:solidFill>
                  <a:srgbClr val="000000"/>
                </a:solidFill>
              </a:rPr>
              <a:t>Identifying the </a:t>
            </a:r>
            <a:r>
              <a:rPr lang="en-US" sz="2000" b="1">
                <a:solidFill>
                  <a:srgbClr val="000099"/>
                </a:solidFill>
              </a:rPr>
              <a:t>value stream</a:t>
            </a:r>
            <a:r>
              <a:rPr lang="en-US" sz="2000">
                <a:solidFill>
                  <a:srgbClr val="000000"/>
                </a:solidFill>
              </a:rPr>
              <a:t> for each process</a:t>
            </a:r>
          </a:p>
          <a:p>
            <a:pPr lvl="1">
              <a:spcBef>
                <a:spcPct val="50000"/>
              </a:spcBef>
              <a:buClr>
                <a:srgbClr val="000000"/>
              </a:buClr>
              <a:buFont typeface="Arial" pitchFamily="34" charset="0"/>
              <a:buAutoNum type="arabicPeriod"/>
            </a:pPr>
            <a:r>
              <a:rPr lang="en-US" sz="2000">
                <a:solidFill>
                  <a:srgbClr val="000000"/>
                </a:solidFill>
              </a:rPr>
              <a:t>Allowing value to </a:t>
            </a:r>
            <a:r>
              <a:rPr lang="en-US" sz="2000" b="1">
                <a:solidFill>
                  <a:srgbClr val="000099"/>
                </a:solidFill>
              </a:rPr>
              <a:t>flow</a:t>
            </a:r>
            <a:r>
              <a:rPr lang="en-US" sz="2000">
                <a:solidFill>
                  <a:srgbClr val="000000"/>
                </a:solidFill>
              </a:rPr>
              <a:t> without interruptions</a:t>
            </a:r>
          </a:p>
          <a:p>
            <a:pPr lvl="1">
              <a:spcBef>
                <a:spcPct val="50000"/>
              </a:spcBef>
              <a:buClr>
                <a:srgbClr val="000000"/>
              </a:buClr>
              <a:buFont typeface="Arial" pitchFamily="34" charset="0"/>
              <a:buAutoNum type="arabicPeriod"/>
            </a:pPr>
            <a:r>
              <a:rPr lang="en-US" sz="2000">
                <a:solidFill>
                  <a:srgbClr val="000000"/>
                </a:solidFill>
              </a:rPr>
              <a:t>Letting the customer </a:t>
            </a:r>
            <a:r>
              <a:rPr lang="en-US" sz="2000" b="1">
                <a:solidFill>
                  <a:srgbClr val="000099"/>
                </a:solidFill>
              </a:rPr>
              <a:t>pull</a:t>
            </a:r>
            <a:r>
              <a:rPr lang="en-US" sz="2000">
                <a:solidFill>
                  <a:srgbClr val="000000"/>
                </a:solidFill>
              </a:rPr>
              <a:t> value from the process </a:t>
            </a:r>
          </a:p>
          <a:p>
            <a:pPr lvl="1">
              <a:spcBef>
                <a:spcPct val="50000"/>
              </a:spcBef>
              <a:buClr>
                <a:srgbClr val="000000"/>
              </a:buClr>
              <a:buFont typeface="Arial" pitchFamily="34" charset="0"/>
              <a:buAutoNum type="arabicPeriod"/>
            </a:pPr>
            <a:r>
              <a:rPr lang="en-US" sz="2000">
                <a:solidFill>
                  <a:srgbClr val="000000"/>
                </a:solidFill>
              </a:rPr>
              <a:t>Continuously pursuing </a:t>
            </a:r>
            <a:r>
              <a:rPr lang="en-US" sz="2000" b="1">
                <a:solidFill>
                  <a:srgbClr val="000099"/>
                </a:solidFill>
              </a:rPr>
              <a:t>perfection</a:t>
            </a:r>
          </a:p>
        </p:txBody>
      </p:sp>
      <p:sp>
        <p:nvSpPr>
          <p:cNvPr id="21509" name="Rectangle 5"/>
          <p:cNvSpPr>
            <a:spLocks noGrp="1" noChangeArrowheads="1"/>
          </p:cNvSpPr>
          <p:nvPr>
            <p:ph type="title"/>
          </p:nvPr>
        </p:nvSpPr>
        <p:spPr>
          <a:xfrm>
            <a:off x="609600" y="346075"/>
            <a:ext cx="7924800" cy="492125"/>
          </a:xfrm>
        </p:spPr>
        <p:txBody>
          <a:bodyPr lIns="0" tIns="0" rIns="0" bIns="0" rtlCol="0"/>
          <a:lstStyle/>
          <a:p>
            <a:pPr eaLnBrk="1" fontAlgn="auto" hangingPunct="1">
              <a:spcAft>
                <a:spcPts val="0"/>
              </a:spcAft>
              <a:defRPr/>
            </a:pPr>
            <a:r>
              <a:rPr b="1">
                <a:solidFill>
                  <a:schemeClr val="bg1"/>
                </a:solidFill>
                <a:latin typeface="+mj-lt"/>
                <a:cs typeface="Arial" pitchFamily="34" charset="0"/>
              </a:rPr>
              <a:t>The 5 Principles Of Lean </a:t>
            </a:r>
          </a:p>
        </p:txBody>
      </p:sp>
      <p:sp>
        <p:nvSpPr>
          <p:cNvPr id="20486" name="Text Box 6"/>
          <p:cNvSpPr txBox="1">
            <a:spLocks noChangeArrowheads="1"/>
          </p:cNvSpPr>
          <p:nvPr/>
        </p:nvSpPr>
        <p:spPr bwMode="auto">
          <a:xfrm>
            <a:off x="454025" y="2117725"/>
            <a:ext cx="771683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buClr>
                <a:srgbClr val="000000"/>
              </a:buClr>
            </a:pPr>
            <a:r>
              <a:rPr lang="en-US" sz="2000">
                <a:solidFill>
                  <a:srgbClr val="000000"/>
                </a:solidFill>
              </a:rPr>
              <a:t>Lean techniques are used to reduce unnecessary steps, eliminate rework, save time, save cost and extend capacity of valuable resources by:</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990600" y="309563"/>
            <a:ext cx="7772400" cy="554037"/>
          </a:xfrm>
        </p:spPr>
        <p:txBody>
          <a:bodyPr lIns="0" tIns="0" rIns="0" bIns="0" rtlCol="0"/>
          <a:lstStyle/>
          <a:p>
            <a:pPr eaLnBrk="1" fontAlgn="auto" hangingPunct="1">
              <a:spcAft>
                <a:spcPts val="0"/>
              </a:spcAft>
              <a:defRPr/>
            </a:pPr>
            <a:r>
              <a:rPr sz="3600" b="1" dirty="0" smtClean="0">
                <a:solidFill>
                  <a:schemeClr val="bg1"/>
                </a:solidFill>
                <a:latin typeface="+mj-lt"/>
                <a:cs typeface="Arial" pitchFamily="34" charset="0"/>
              </a:rPr>
              <a:t>Process Focus Of Lean Six Sigma</a:t>
            </a:r>
          </a:p>
        </p:txBody>
      </p:sp>
      <p:sp>
        <p:nvSpPr>
          <p:cNvPr id="22531" name="Rectangle 3"/>
          <p:cNvSpPr>
            <a:spLocks noGrp="1" noChangeArrowheads="1"/>
          </p:cNvSpPr>
          <p:nvPr>
            <p:ph type="subTitle" idx="1"/>
          </p:nvPr>
        </p:nvSpPr>
        <p:spPr>
          <a:xfrm>
            <a:off x="990600" y="3352800"/>
            <a:ext cx="6400800" cy="1752600"/>
          </a:xfrm>
        </p:spPr>
        <p:txBody>
          <a:bodyPr lIns="0" tIns="0" rIns="0" bIns="0" rtlCol="0">
            <a:spAutoFit/>
          </a:bodyPr>
          <a:lstStyle/>
          <a:p>
            <a:pPr marL="161925" indent="-161925" eaLnBrk="1" fontAlgn="auto" hangingPunct="1">
              <a:spcAft>
                <a:spcPts val="0"/>
              </a:spcAft>
              <a:buFont typeface="Wingdings 2" pitchFamily="18" charset="2"/>
              <a:buNone/>
              <a:defRPr/>
            </a:pPr>
            <a:r>
              <a:rPr lang="en-US" sz="2000" dirty="0" smtClean="0"/>
              <a:t>Inputs (X</a:t>
            </a:r>
            <a:r>
              <a:rPr lang="en-US" sz="2000" baseline="-25000" dirty="0" smtClean="0"/>
              <a:t>1</a:t>
            </a:r>
            <a:r>
              <a:rPr lang="en-US" sz="2000" dirty="0" smtClean="0"/>
              <a:t>, X</a:t>
            </a:r>
            <a:r>
              <a:rPr lang="en-US" sz="2000" baseline="-25000" dirty="0" smtClean="0"/>
              <a:t>2</a:t>
            </a:r>
            <a:r>
              <a:rPr lang="en-US" sz="2000" dirty="0" smtClean="0"/>
              <a:t> . . </a:t>
            </a:r>
            <a:r>
              <a:rPr lang="en-US" sz="2000" dirty="0" err="1" smtClean="0"/>
              <a:t>X</a:t>
            </a:r>
            <a:r>
              <a:rPr lang="en-US" sz="2000" baseline="-25000" dirty="0" err="1" smtClean="0"/>
              <a:t>n</a:t>
            </a:r>
            <a:r>
              <a:rPr lang="en-US" sz="2000" dirty="0" smtClean="0"/>
              <a:t>)</a:t>
            </a:r>
          </a:p>
          <a:p>
            <a:pPr marL="161925" indent="-161925" eaLnBrk="1" fontAlgn="auto" hangingPunct="1">
              <a:spcAft>
                <a:spcPts val="0"/>
              </a:spcAft>
              <a:buFont typeface="Wingdings 2" pitchFamily="18" charset="2"/>
              <a:buNone/>
              <a:defRPr/>
            </a:pPr>
            <a:r>
              <a:rPr lang="en-US" sz="2000" dirty="0" smtClean="0"/>
              <a:t>Independent</a:t>
            </a:r>
          </a:p>
          <a:p>
            <a:pPr marL="161925" indent="-161925" eaLnBrk="1" fontAlgn="auto" hangingPunct="1">
              <a:spcAft>
                <a:spcPts val="0"/>
              </a:spcAft>
              <a:buFont typeface="Wingdings 2" pitchFamily="18" charset="2"/>
              <a:buNone/>
              <a:defRPr/>
            </a:pPr>
            <a:r>
              <a:rPr lang="en-US" sz="2000" dirty="0" smtClean="0"/>
              <a:t>Cause</a:t>
            </a:r>
          </a:p>
          <a:p>
            <a:pPr marL="161925" indent="-161925" eaLnBrk="1" fontAlgn="auto" hangingPunct="1">
              <a:spcAft>
                <a:spcPts val="0"/>
              </a:spcAft>
              <a:buFont typeface="Wingdings 2" pitchFamily="18" charset="2"/>
              <a:buNone/>
              <a:defRPr/>
            </a:pPr>
            <a:r>
              <a:rPr lang="en-US" sz="2000" dirty="0" smtClean="0"/>
              <a:t>Control</a:t>
            </a:r>
          </a:p>
        </p:txBody>
      </p:sp>
      <p:sp>
        <p:nvSpPr>
          <p:cNvPr id="21508" name="Rectangle 4"/>
          <p:cNvSpPr>
            <a:spLocks noGrp="1" noChangeArrowheads="1"/>
          </p:cNvSpPr>
          <p:nvPr>
            <p:ph sz="half" idx="4294967295"/>
          </p:nvPr>
        </p:nvSpPr>
        <p:spPr>
          <a:xfrm>
            <a:off x="5532438" y="3352800"/>
            <a:ext cx="3248025" cy="1676400"/>
          </a:xfrm>
        </p:spPr>
        <p:txBody>
          <a:bodyPr lIns="0" tIns="0" rIns="0" bIns="0">
            <a:spAutoFit/>
          </a:bodyPr>
          <a:lstStyle/>
          <a:p>
            <a:pPr marL="161925" indent="-161925" eaLnBrk="1" hangingPunct="1">
              <a:buFont typeface="Wingdings 2" pitchFamily="18" charset="2"/>
              <a:buNone/>
            </a:pPr>
            <a:r>
              <a:rPr lang="en-US" sz="2000" smtClean="0"/>
              <a:t>Output</a:t>
            </a:r>
          </a:p>
          <a:p>
            <a:pPr marL="161925" indent="-161925" eaLnBrk="1" hangingPunct="1">
              <a:buFont typeface="Wingdings 2" pitchFamily="18" charset="2"/>
              <a:buNone/>
            </a:pPr>
            <a:r>
              <a:rPr lang="en-US" sz="2000" smtClean="0"/>
              <a:t>Dependent on input</a:t>
            </a:r>
          </a:p>
          <a:p>
            <a:pPr marL="161925" indent="-161925" eaLnBrk="1" hangingPunct="1">
              <a:buFont typeface="Wingdings 2" pitchFamily="18" charset="2"/>
              <a:buNone/>
            </a:pPr>
            <a:r>
              <a:rPr lang="en-US" sz="2000" smtClean="0"/>
              <a:t>Effect</a:t>
            </a:r>
          </a:p>
          <a:p>
            <a:pPr marL="161925" indent="-161925" eaLnBrk="1" hangingPunct="1">
              <a:buFont typeface="Wingdings 2" pitchFamily="18" charset="2"/>
              <a:buNone/>
            </a:pPr>
            <a:r>
              <a:rPr lang="en-US" sz="2000" smtClean="0"/>
              <a:t>Monitor</a:t>
            </a:r>
          </a:p>
        </p:txBody>
      </p:sp>
      <p:sp>
        <p:nvSpPr>
          <p:cNvPr id="21509" name="Rectangle 5"/>
          <p:cNvSpPr>
            <a:spLocks noChangeArrowheads="1"/>
          </p:cNvSpPr>
          <p:nvPr/>
        </p:nvSpPr>
        <p:spPr bwMode="auto">
          <a:xfrm>
            <a:off x="1771650" y="5848350"/>
            <a:ext cx="5600700" cy="409575"/>
          </a:xfrm>
          <a:prstGeom prst="rect">
            <a:avLst/>
          </a:prstGeom>
          <a:solidFill>
            <a:srgbClr val="566314"/>
          </a:solidFill>
          <a:ln w="12700" algn="ctr">
            <a:solidFill>
              <a:srgbClr val="969696"/>
            </a:solidFill>
            <a:miter lim="800000"/>
            <a:headEnd/>
            <a:tailEnd/>
          </a:ln>
          <a:effectLst>
            <a:outerShdw dist="71842" dir="2700000" algn="ctr" rotWithShape="0">
              <a:srgbClr val="AAC3A8">
                <a:alpha val="50000"/>
              </a:srgbClr>
            </a:outerShdw>
          </a:effectLst>
        </p:spPr>
        <p:txBody>
          <a:bodyPr lIns="45720" rIns="45720">
            <a:spAutoFit/>
          </a:bodyPr>
          <a:lstStyle/>
          <a:p>
            <a:pPr algn="ctr" eaLnBrk="0" hangingPunct="0"/>
            <a:r>
              <a:rPr lang="en-US" sz="2000">
                <a:solidFill>
                  <a:schemeClr val="bg1"/>
                </a:solidFill>
                <a:cs typeface="Arial" pitchFamily="34" charset="0"/>
              </a:rPr>
              <a:t>Lean focuses on optimizing process design</a:t>
            </a:r>
          </a:p>
        </p:txBody>
      </p:sp>
      <p:grpSp>
        <p:nvGrpSpPr>
          <p:cNvPr id="21510" name="Group 6"/>
          <p:cNvGrpSpPr>
            <a:grpSpLocks/>
          </p:cNvGrpSpPr>
          <p:nvPr/>
        </p:nvGrpSpPr>
        <p:grpSpPr bwMode="auto">
          <a:xfrm>
            <a:off x="1427163" y="1763713"/>
            <a:ext cx="5448300" cy="1204912"/>
            <a:chOff x="1128" y="1015"/>
            <a:chExt cx="3432" cy="759"/>
          </a:xfrm>
        </p:grpSpPr>
        <p:sp>
          <p:nvSpPr>
            <p:cNvPr id="21512" name="Rectangle 7"/>
            <p:cNvSpPr>
              <a:spLocks noChangeArrowheads="1"/>
            </p:cNvSpPr>
            <p:nvPr/>
          </p:nvSpPr>
          <p:spPr bwMode="auto">
            <a:xfrm>
              <a:off x="1893" y="1015"/>
              <a:ext cx="1872" cy="759"/>
            </a:xfrm>
            <a:prstGeom prst="rect">
              <a:avLst/>
            </a:prstGeom>
            <a:solidFill>
              <a:srgbClr val="CADAEA"/>
            </a:solidFill>
            <a:ln w="19050">
              <a:solidFill>
                <a:srgbClr val="996633"/>
              </a:solidFill>
              <a:miter lim="800000"/>
              <a:headEnd/>
              <a:tailEnd/>
            </a:ln>
          </p:spPr>
          <p:txBody>
            <a:bodyPr lIns="0" tIns="0" rIns="0" bIns="0" anchor="ctr">
              <a:spAutoFit/>
            </a:bodyPr>
            <a:lstStyle/>
            <a:p>
              <a:endParaRPr lang="en-US"/>
            </a:p>
          </p:txBody>
        </p:sp>
        <p:sp>
          <p:nvSpPr>
            <p:cNvPr id="21513" name="Line 8"/>
            <p:cNvSpPr>
              <a:spLocks noChangeShapeType="1"/>
            </p:cNvSpPr>
            <p:nvPr/>
          </p:nvSpPr>
          <p:spPr bwMode="auto">
            <a:xfrm>
              <a:off x="3777" y="1395"/>
              <a:ext cx="498" cy="0"/>
            </a:xfrm>
            <a:prstGeom prst="line">
              <a:avLst/>
            </a:prstGeom>
            <a:noFill/>
            <a:ln w="38100">
              <a:solidFill>
                <a:srgbClr val="996633"/>
              </a:solidFill>
              <a:round/>
              <a:headEnd/>
              <a:tailEnd type="triangle" w="med" len="lg"/>
            </a:ln>
            <a:extLst>
              <a:ext uri="{909E8E84-426E-40DD-AFC4-6F175D3DCCD1}">
                <a14:hiddenFill xmlns:a14="http://schemas.microsoft.com/office/drawing/2010/main">
                  <a:noFill/>
                </a14:hiddenFill>
              </a:ext>
            </a:extLst>
          </p:spPr>
          <p:txBody>
            <a:bodyPr lIns="0" tIns="0" rIns="0" bIns="0">
              <a:spAutoFit/>
            </a:bodyPr>
            <a:lstStyle/>
            <a:p>
              <a:endParaRPr lang="en-US"/>
            </a:p>
          </p:txBody>
        </p:sp>
        <p:sp>
          <p:nvSpPr>
            <p:cNvPr id="21514" name="Line 9"/>
            <p:cNvSpPr>
              <a:spLocks noChangeShapeType="1"/>
            </p:cNvSpPr>
            <p:nvPr/>
          </p:nvSpPr>
          <p:spPr bwMode="auto">
            <a:xfrm>
              <a:off x="1385" y="1394"/>
              <a:ext cx="498" cy="0"/>
            </a:xfrm>
            <a:prstGeom prst="line">
              <a:avLst/>
            </a:prstGeom>
            <a:noFill/>
            <a:ln w="38100">
              <a:solidFill>
                <a:srgbClr val="996633"/>
              </a:solidFill>
              <a:round/>
              <a:headEnd/>
              <a:tailEnd type="triangle" w="med" len="lg"/>
            </a:ln>
            <a:extLst>
              <a:ext uri="{909E8E84-426E-40DD-AFC4-6F175D3DCCD1}">
                <a14:hiddenFill xmlns:a14="http://schemas.microsoft.com/office/drawing/2010/main">
                  <a:noFill/>
                </a14:hiddenFill>
              </a:ext>
            </a:extLst>
          </p:spPr>
          <p:txBody>
            <a:bodyPr lIns="0" tIns="0" rIns="0" bIns="0">
              <a:spAutoFit/>
            </a:bodyPr>
            <a:lstStyle/>
            <a:p>
              <a:endParaRPr lang="en-US"/>
            </a:p>
          </p:txBody>
        </p:sp>
        <p:sp>
          <p:nvSpPr>
            <p:cNvPr id="21515" name="Text Box 10"/>
            <p:cNvSpPr txBox="1">
              <a:spLocks noChangeArrowheads="1"/>
            </p:cNvSpPr>
            <p:nvPr/>
          </p:nvSpPr>
          <p:spPr bwMode="auto">
            <a:xfrm>
              <a:off x="1128" y="1231"/>
              <a:ext cx="265"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800">
                  <a:solidFill>
                    <a:srgbClr val="000000"/>
                  </a:solidFill>
                </a:rPr>
                <a:t>X</a:t>
              </a:r>
            </a:p>
          </p:txBody>
        </p:sp>
        <p:sp>
          <p:nvSpPr>
            <p:cNvPr id="21516" name="Text Box 11"/>
            <p:cNvSpPr txBox="1">
              <a:spLocks noChangeArrowheads="1"/>
            </p:cNvSpPr>
            <p:nvPr/>
          </p:nvSpPr>
          <p:spPr bwMode="auto">
            <a:xfrm>
              <a:off x="4295" y="1231"/>
              <a:ext cx="265"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800">
                  <a:solidFill>
                    <a:srgbClr val="000000"/>
                  </a:solidFill>
                </a:rPr>
                <a:t>Y</a:t>
              </a:r>
            </a:p>
          </p:txBody>
        </p:sp>
        <p:sp>
          <p:nvSpPr>
            <p:cNvPr id="21517" name="Rectangle 12"/>
            <p:cNvSpPr>
              <a:spLocks noChangeArrowheads="1"/>
            </p:cNvSpPr>
            <p:nvPr/>
          </p:nvSpPr>
          <p:spPr bwMode="auto">
            <a:xfrm>
              <a:off x="2213" y="1091"/>
              <a:ext cx="1143" cy="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500" tIns="25400" rIns="63500" bIns="25400" anchor="ctr"/>
            <a:lstStyle/>
            <a:p>
              <a:pPr algn="ctr" eaLnBrk="0" hangingPunct="0">
                <a:lnSpc>
                  <a:spcPct val="98000"/>
                </a:lnSpc>
              </a:pPr>
              <a:r>
                <a:rPr lang="en-US" sz="2600">
                  <a:solidFill>
                    <a:srgbClr val="000000"/>
                  </a:solidFill>
                </a:rPr>
                <a:t>Process</a:t>
              </a:r>
            </a:p>
            <a:p>
              <a:pPr algn="ctr" eaLnBrk="0" hangingPunct="0">
                <a:lnSpc>
                  <a:spcPct val="98000"/>
                </a:lnSpc>
              </a:pPr>
              <a:r>
                <a:rPr lang="en-US" sz="2600">
                  <a:solidFill>
                    <a:srgbClr val="000000"/>
                  </a:solidFill>
                </a:rPr>
                <a:t>Y = f(x)</a:t>
              </a:r>
            </a:p>
          </p:txBody>
        </p:sp>
      </p:grpSp>
      <p:sp>
        <p:nvSpPr>
          <p:cNvPr id="705549" name="Oval 13"/>
          <p:cNvSpPr>
            <a:spLocks noChangeArrowheads="1"/>
          </p:cNvSpPr>
          <p:nvPr/>
        </p:nvSpPr>
        <p:spPr bwMode="auto">
          <a:xfrm>
            <a:off x="2881313" y="1630363"/>
            <a:ext cx="2619375" cy="1503362"/>
          </a:xfrm>
          <a:prstGeom prst="ellipse">
            <a:avLst/>
          </a:prstGeom>
          <a:noFill/>
          <a:ln w="2857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lIns="0" tIns="0" rIns="0" bIns="0" anchor="ctr">
            <a:spAutoFit/>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3000"/>
                                  </p:stCondLst>
                                  <p:childTnLst>
                                    <p:set>
                                      <p:cBhvr>
                                        <p:cTn id="6" dur="1" fill="hold">
                                          <p:stCondLst>
                                            <p:cond delay="0"/>
                                          </p:stCondLst>
                                        </p:cTn>
                                        <p:tgtEl>
                                          <p:spTgt spid="705549"/>
                                        </p:tgtEl>
                                        <p:attrNameLst>
                                          <p:attrName>style.visibility</p:attrName>
                                        </p:attrNameLst>
                                      </p:cBhvr>
                                      <p:to>
                                        <p:strVal val="visible"/>
                                      </p:to>
                                    </p:set>
                                    <p:animEffect transition="in" filter="wipe(left)">
                                      <p:cBhvr>
                                        <p:cTn id="7" dur="500"/>
                                        <p:tgtEl>
                                          <p:spTgt spid="7055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554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a:xfrm>
            <a:off x="1025525" y="304800"/>
            <a:ext cx="5757863" cy="584200"/>
          </a:xfrm>
        </p:spPr>
        <p:txBody>
          <a:bodyPr rtlCol="0"/>
          <a:lstStyle/>
          <a:p>
            <a:pPr eaLnBrk="1" fontAlgn="auto" hangingPunct="1">
              <a:spcAft>
                <a:spcPts val="0"/>
              </a:spcAft>
              <a:defRPr/>
            </a:pPr>
            <a:r>
              <a:rPr b="1" dirty="0" smtClean="0">
                <a:solidFill>
                  <a:schemeClr val="bg1"/>
                </a:solidFill>
                <a:latin typeface="+mj-lt"/>
                <a:cs typeface="+mn-cs"/>
              </a:rPr>
              <a:t>Dynamics Of Execution Strategy</a:t>
            </a:r>
          </a:p>
        </p:txBody>
      </p:sp>
      <p:sp>
        <p:nvSpPr>
          <p:cNvPr id="28683" name="Rectangle 11"/>
          <p:cNvSpPr>
            <a:spLocks noGrp="1" noChangeArrowheads="1"/>
          </p:cNvSpPr>
          <p:nvPr>
            <p:ph type="subTitle" idx="1"/>
          </p:nvPr>
        </p:nvSpPr>
        <p:spPr>
          <a:xfrm>
            <a:off x="838200" y="1905000"/>
            <a:ext cx="3581400" cy="3086100"/>
          </a:xfrm>
        </p:spPr>
        <p:txBody>
          <a:bodyPr lIns="0" tIns="0" rIns="0" bIns="0" rtlCol="0">
            <a:noAutofit/>
          </a:bodyPr>
          <a:lstStyle/>
          <a:p>
            <a:pPr eaLnBrk="1" fontAlgn="auto" hangingPunct="1">
              <a:lnSpc>
                <a:spcPct val="200000"/>
              </a:lnSpc>
              <a:spcAft>
                <a:spcPts val="0"/>
              </a:spcAft>
              <a:buFont typeface="Wingdings 2" pitchFamily="18" charset="2"/>
              <a:buNone/>
              <a:defRPr/>
            </a:pPr>
            <a:r>
              <a:rPr lang="en-US" sz="2000" b="1" dirty="0" smtClean="0">
                <a:solidFill>
                  <a:schemeClr val="accent6">
                    <a:lumMod val="75000"/>
                  </a:schemeClr>
                </a:solidFill>
              </a:rPr>
              <a:t>Define Phase</a:t>
            </a:r>
          </a:p>
          <a:p>
            <a:pPr eaLnBrk="1" fontAlgn="auto" hangingPunct="1">
              <a:lnSpc>
                <a:spcPct val="165000"/>
              </a:lnSpc>
              <a:spcAft>
                <a:spcPts val="0"/>
              </a:spcAft>
              <a:buFont typeface="Wingdings 2" pitchFamily="18" charset="2"/>
              <a:buNone/>
              <a:defRPr/>
            </a:pPr>
            <a:r>
              <a:rPr lang="en-US" sz="2000" b="1" dirty="0" smtClean="0">
                <a:solidFill>
                  <a:schemeClr val="accent6">
                    <a:lumMod val="75000"/>
                  </a:schemeClr>
                </a:solidFill>
              </a:rPr>
              <a:t>Measure Phase</a:t>
            </a:r>
          </a:p>
          <a:p>
            <a:pPr eaLnBrk="1" fontAlgn="auto" hangingPunct="1">
              <a:lnSpc>
                <a:spcPct val="210000"/>
              </a:lnSpc>
              <a:spcAft>
                <a:spcPts val="0"/>
              </a:spcAft>
              <a:buFont typeface="Wingdings 2" pitchFamily="18" charset="2"/>
              <a:buNone/>
              <a:defRPr/>
            </a:pPr>
            <a:r>
              <a:rPr lang="en-US" sz="2000" b="1" dirty="0" smtClean="0">
                <a:solidFill>
                  <a:schemeClr val="accent6">
                    <a:lumMod val="75000"/>
                  </a:schemeClr>
                </a:solidFill>
              </a:rPr>
              <a:t>Analyze Phase</a:t>
            </a:r>
          </a:p>
          <a:p>
            <a:pPr eaLnBrk="1" fontAlgn="auto" hangingPunct="1">
              <a:lnSpc>
                <a:spcPct val="200000"/>
              </a:lnSpc>
              <a:spcAft>
                <a:spcPts val="0"/>
              </a:spcAft>
              <a:buFont typeface="Wingdings 2" pitchFamily="18" charset="2"/>
              <a:buNone/>
              <a:defRPr/>
            </a:pPr>
            <a:r>
              <a:rPr lang="en-US" sz="2000" b="1" dirty="0" smtClean="0">
                <a:solidFill>
                  <a:schemeClr val="accent6">
                    <a:lumMod val="75000"/>
                  </a:schemeClr>
                </a:solidFill>
              </a:rPr>
              <a:t>Improve Phase</a:t>
            </a:r>
          </a:p>
          <a:p>
            <a:pPr eaLnBrk="1" fontAlgn="auto" hangingPunct="1">
              <a:lnSpc>
                <a:spcPct val="200000"/>
              </a:lnSpc>
              <a:spcAft>
                <a:spcPts val="0"/>
              </a:spcAft>
              <a:buFont typeface="Wingdings 2" pitchFamily="18" charset="2"/>
              <a:buNone/>
              <a:defRPr/>
            </a:pPr>
            <a:r>
              <a:rPr lang="en-US" sz="2000" b="1" dirty="0" smtClean="0">
                <a:solidFill>
                  <a:schemeClr val="accent6">
                    <a:lumMod val="75000"/>
                  </a:schemeClr>
                </a:solidFill>
              </a:rPr>
              <a:t>Control Phase</a:t>
            </a:r>
          </a:p>
        </p:txBody>
      </p:sp>
      <p:sp>
        <p:nvSpPr>
          <p:cNvPr id="22532" name="Freeform 3"/>
          <p:cNvSpPr>
            <a:spLocks/>
          </p:cNvSpPr>
          <p:nvPr/>
        </p:nvSpPr>
        <p:spPr bwMode="auto">
          <a:xfrm>
            <a:off x="3476625" y="2092325"/>
            <a:ext cx="3448050" cy="2974975"/>
          </a:xfrm>
          <a:custGeom>
            <a:avLst/>
            <a:gdLst>
              <a:gd name="T0" fmla="*/ 2147483647 w 1252"/>
              <a:gd name="T1" fmla="*/ 2147483647 h 1080"/>
              <a:gd name="T2" fmla="*/ 2147483647 w 1252"/>
              <a:gd name="T3" fmla="*/ 2147483647 h 1080"/>
              <a:gd name="T4" fmla="*/ 2147483647 w 1252"/>
              <a:gd name="T5" fmla="*/ 2147483647 h 1080"/>
              <a:gd name="T6" fmla="*/ 2147483647 w 1252"/>
              <a:gd name="T7" fmla="*/ 2147483647 h 1080"/>
              <a:gd name="T8" fmla="*/ 2147483647 w 1252"/>
              <a:gd name="T9" fmla="*/ 2147483647 h 1080"/>
              <a:gd name="T10" fmla="*/ 2147483647 w 1252"/>
              <a:gd name="T11" fmla="*/ 2147483647 h 1080"/>
              <a:gd name="T12" fmla="*/ 2147483647 w 1252"/>
              <a:gd name="T13" fmla="*/ 2147483647 h 1080"/>
              <a:gd name="T14" fmla="*/ 2147483647 w 1252"/>
              <a:gd name="T15" fmla="*/ 2147483647 h 1080"/>
              <a:gd name="T16" fmla="*/ 2147483647 w 1252"/>
              <a:gd name="T17" fmla="*/ 2147483647 h 1080"/>
              <a:gd name="T18" fmla="*/ 2147483647 w 1252"/>
              <a:gd name="T19" fmla="*/ 2147483647 h 1080"/>
              <a:gd name="T20" fmla="*/ 2147483647 w 1252"/>
              <a:gd name="T21" fmla="*/ 2147483647 h 1080"/>
              <a:gd name="T22" fmla="*/ 0 w 1252"/>
              <a:gd name="T23" fmla="*/ 0 h 1080"/>
              <a:gd name="T24" fmla="*/ 2147483647 w 1252"/>
              <a:gd name="T25" fmla="*/ 2147483647 h 1080"/>
              <a:gd name="T26" fmla="*/ 2147483647 w 1252"/>
              <a:gd name="T27" fmla="*/ 2147483647 h 1080"/>
              <a:gd name="T28" fmla="*/ 2147483647 w 1252"/>
              <a:gd name="T29" fmla="*/ 2147483647 h 1080"/>
              <a:gd name="T30" fmla="*/ 2147483647 w 1252"/>
              <a:gd name="T31" fmla="*/ 2147483647 h 1080"/>
              <a:gd name="T32" fmla="*/ 2147483647 w 1252"/>
              <a:gd name="T33" fmla="*/ 2147483647 h 1080"/>
              <a:gd name="T34" fmla="*/ 2147483647 w 1252"/>
              <a:gd name="T35" fmla="*/ 2147483647 h 1080"/>
              <a:gd name="T36" fmla="*/ 2147483647 w 1252"/>
              <a:gd name="T37" fmla="*/ 2147483647 h 1080"/>
              <a:gd name="T38" fmla="*/ 2147483647 w 1252"/>
              <a:gd name="T39" fmla="*/ 2147483647 h 1080"/>
              <a:gd name="T40" fmla="*/ 2147483647 w 1252"/>
              <a:gd name="T41" fmla="*/ 2147483647 h 1080"/>
              <a:gd name="T42" fmla="*/ 2147483647 w 1252"/>
              <a:gd name="T43" fmla="*/ 2147483647 h 1080"/>
              <a:gd name="T44" fmla="*/ 2147483647 w 1252"/>
              <a:gd name="T45" fmla="*/ 2147483647 h 1080"/>
              <a:gd name="T46" fmla="*/ 2147483647 w 1252"/>
              <a:gd name="T47" fmla="*/ 2147483647 h 1080"/>
              <a:gd name="T48" fmla="*/ 2147483647 w 1252"/>
              <a:gd name="T49" fmla="*/ 2147483647 h 1080"/>
              <a:gd name="T50" fmla="*/ 2147483647 w 1252"/>
              <a:gd name="T51" fmla="*/ 2147483647 h 1080"/>
              <a:gd name="T52" fmla="*/ 2147483647 w 1252"/>
              <a:gd name="T53" fmla="*/ 2147483647 h 1080"/>
              <a:gd name="T54" fmla="*/ 2147483647 w 1252"/>
              <a:gd name="T55" fmla="*/ 2147483647 h 1080"/>
              <a:gd name="T56" fmla="*/ 2147483647 w 1252"/>
              <a:gd name="T57" fmla="*/ 2147483647 h 1080"/>
              <a:gd name="T58" fmla="*/ 2147483647 w 1252"/>
              <a:gd name="T59" fmla="*/ 2147483647 h 1080"/>
              <a:gd name="T60" fmla="*/ 2147483647 w 1252"/>
              <a:gd name="T61" fmla="*/ 2147483647 h 1080"/>
              <a:gd name="T62" fmla="*/ 2147483647 w 1252"/>
              <a:gd name="T63" fmla="*/ 2147483647 h 1080"/>
              <a:gd name="T64" fmla="*/ 2147483647 w 1252"/>
              <a:gd name="T65" fmla="*/ 2147483647 h 1080"/>
              <a:gd name="T66" fmla="*/ 2147483647 w 1252"/>
              <a:gd name="T67" fmla="*/ 2147483647 h 1080"/>
              <a:gd name="T68" fmla="*/ 2147483647 w 1252"/>
              <a:gd name="T69" fmla="*/ 2147483647 h 1080"/>
              <a:gd name="T70" fmla="*/ 2147483647 w 1252"/>
              <a:gd name="T71" fmla="*/ 2147483647 h 1080"/>
              <a:gd name="T72" fmla="*/ 2147483647 w 1252"/>
              <a:gd name="T73" fmla="*/ 2147483647 h 1080"/>
              <a:gd name="T74" fmla="*/ 2147483647 w 1252"/>
              <a:gd name="T75" fmla="*/ 2147483647 h 1080"/>
              <a:gd name="T76" fmla="*/ 2147483647 w 1252"/>
              <a:gd name="T77" fmla="*/ 2147483647 h 1080"/>
              <a:gd name="T78" fmla="*/ 2147483647 w 1252"/>
              <a:gd name="T79" fmla="*/ 2147483647 h 1080"/>
              <a:gd name="T80" fmla="*/ 2147483647 w 1252"/>
              <a:gd name="T81" fmla="*/ 2147483647 h 1080"/>
              <a:gd name="T82" fmla="*/ 2147483647 w 1252"/>
              <a:gd name="T83" fmla="*/ 2147483647 h 1080"/>
              <a:gd name="T84" fmla="*/ 2147483647 w 1252"/>
              <a:gd name="T85" fmla="*/ 2147483647 h 1080"/>
              <a:gd name="T86" fmla="*/ 2147483647 w 1252"/>
              <a:gd name="T87" fmla="*/ 0 h 1080"/>
              <a:gd name="T88" fmla="*/ 2147483647 w 1252"/>
              <a:gd name="T89" fmla="*/ 2147483647 h 108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252"/>
              <a:gd name="T136" fmla="*/ 0 h 1080"/>
              <a:gd name="T137" fmla="*/ 1252 w 1252"/>
              <a:gd name="T138" fmla="*/ 1080 h 108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252" h="1080">
                <a:moveTo>
                  <a:pt x="649" y="724"/>
                </a:moveTo>
                <a:lnTo>
                  <a:pt x="649" y="1078"/>
                </a:lnTo>
                <a:lnTo>
                  <a:pt x="642" y="1079"/>
                </a:lnTo>
                <a:lnTo>
                  <a:pt x="634" y="1080"/>
                </a:lnTo>
                <a:lnTo>
                  <a:pt x="627" y="1080"/>
                </a:lnTo>
                <a:lnTo>
                  <a:pt x="622" y="1080"/>
                </a:lnTo>
                <a:lnTo>
                  <a:pt x="615" y="1080"/>
                </a:lnTo>
                <a:lnTo>
                  <a:pt x="608" y="1079"/>
                </a:lnTo>
                <a:lnTo>
                  <a:pt x="602" y="1078"/>
                </a:lnTo>
                <a:lnTo>
                  <a:pt x="596" y="1076"/>
                </a:lnTo>
                <a:lnTo>
                  <a:pt x="596" y="724"/>
                </a:lnTo>
                <a:lnTo>
                  <a:pt x="0" y="0"/>
                </a:lnTo>
                <a:lnTo>
                  <a:pt x="35" y="6"/>
                </a:lnTo>
                <a:lnTo>
                  <a:pt x="71" y="11"/>
                </a:lnTo>
                <a:lnTo>
                  <a:pt x="108" y="15"/>
                </a:lnTo>
                <a:lnTo>
                  <a:pt x="146" y="20"/>
                </a:lnTo>
                <a:lnTo>
                  <a:pt x="185" y="24"/>
                </a:lnTo>
                <a:lnTo>
                  <a:pt x="224" y="28"/>
                </a:lnTo>
                <a:lnTo>
                  <a:pt x="264" y="30"/>
                </a:lnTo>
                <a:lnTo>
                  <a:pt x="306" y="34"/>
                </a:lnTo>
                <a:lnTo>
                  <a:pt x="347" y="36"/>
                </a:lnTo>
                <a:lnTo>
                  <a:pt x="388" y="37"/>
                </a:lnTo>
                <a:lnTo>
                  <a:pt x="429" y="39"/>
                </a:lnTo>
                <a:lnTo>
                  <a:pt x="469" y="41"/>
                </a:lnTo>
                <a:lnTo>
                  <a:pt x="510" y="42"/>
                </a:lnTo>
                <a:lnTo>
                  <a:pt x="549" y="43"/>
                </a:lnTo>
                <a:lnTo>
                  <a:pt x="588" y="43"/>
                </a:lnTo>
                <a:lnTo>
                  <a:pt x="625" y="43"/>
                </a:lnTo>
                <a:lnTo>
                  <a:pt x="663" y="43"/>
                </a:lnTo>
                <a:lnTo>
                  <a:pt x="701" y="43"/>
                </a:lnTo>
                <a:lnTo>
                  <a:pt x="741" y="42"/>
                </a:lnTo>
                <a:lnTo>
                  <a:pt x="781" y="41"/>
                </a:lnTo>
                <a:lnTo>
                  <a:pt x="822" y="39"/>
                </a:lnTo>
                <a:lnTo>
                  <a:pt x="864" y="37"/>
                </a:lnTo>
                <a:lnTo>
                  <a:pt x="905" y="36"/>
                </a:lnTo>
                <a:lnTo>
                  <a:pt x="945" y="34"/>
                </a:lnTo>
                <a:lnTo>
                  <a:pt x="987" y="30"/>
                </a:lnTo>
                <a:lnTo>
                  <a:pt x="1027" y="28"/>
                </a:lnTo>
                <a:lnTo>
                  <a:pt x="1068" y="24"/>
                </a:lnTo>
                <a:lnTo>
                  <a:pt x="1107" y="20"/>
                </a:lnTo>
                <a:lnTo>
                  <a:pt x="1145" y="15"/>
                </a:lnTo>
                <a:lnTo>
                  <a:pt x="1182" y="11"/>
                </a:lnTo>
                <a:lnTo>
                  <a:pt x="1217" y="6"/>
                </a:lnTo>
                <a:lnTo>
                  <a:pt x="1252" y="0"/>
                </a:lnTo>
                <a:lnTo>
                  <a:pt x="649" y="724"/>
                </a:lnTo>
                <a:close/>
              </a:path>
            </a:pathLst>
          </a:custGeom>
          <a:solidFill>
            <a:schemeClr val="accent1">
              <a:alpha val="43921"/>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533" name="Freeform 4"/>
          <p:cNvSpPr>
            <a:spLocks/>
          </p:cNvSpPr>
          <p:nvPr/>
        </p:nvSpPr>
        <p:spPr bwMode="auto">
          <a:xfrm>
            <a:off x="3048000" y="1647825"/>
            <a:ext cx="4202113" cy="3584575"/>
          </a:xfrm>
          <a:custGeom>
            <a:avLst/>
            <a:gdLst>
              <a:gd name="T0" fmla="*/ 2147483647 w 1526"/>
              <a:gd name="T1" fmla="*/ 2147483647 h 1302"/>
              <a:gd name="T2" fmla="*/ 0 w 1526"/>
              <a:gd name="T3" fmla="*/ 2147483647 h 1302"/>
              <a:gd name="T4" fmla="*/ 2147483647 w 1526"/>
              <a:gd name="T5" fmla="*/ 2147483647 h 1302"/>
              <a:gd name="T6" fmla="*/ 2147483647 w 1526"/>
              <a:gd name="T7" fmla="*/ 2147483647 h 1302"/>
              <a:gd name="T8" fmla="*/ 2147483647 w 1526"/>
              <a:gd name="T9" fmla="*/ 2147483647 h 1302"/>
              <a:gd name="T10" fmla="*/ 2147483647 w 1526"/>
              <a:gd name="T11" fmla="*/ 2147483647 h 1302"/>
              <a:gd name="T12" fmla="*/ 2147483647 w 1526"/>
              <a:gd name="T13" fmla="*/ 2147483647 h 1302"/>
              <a:gd name="T14" fmla="*/ 2147483647 w 1526"/>
              <a:gd name="T15" fmla="*/ 2147483647 h 1302"/>
              <a:gd name="T16" fmla="*/ 2147483647 w 1526"/>
              <a:gd name="T17" fmla="*/ 2147483647 h 1302"/>
              <a:gd name="T18" fmla="*/ 2147483647 w 1526"/>
              <a:gd name="T19" fmla="*/ 2147483647 h 1302"/>
              <a:gd name="T20" fmla="*/ 2147483647 w 1526"/>
              <a:gd name="T21" fmla="*/ 0 h 1302"/>
              <a:gd name="T22" fmla="*/ 2147483647 w 1526"/>
              <a:gd name="T23" fmla="*/ 2147483647 h 130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526"/>
              <a:gd name="T37" fmla="*/ 0 h 1302"/>
              <a:gd name="T38" fmla="*/ 1526 w 1526"/>
              <a:gd name="T39" fmla="*/ 1302 h 130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526" h="1302">
                <a:moveTo>
                  <a:pt x="117" y="32"/>
                </a:moveTo>
                <a:lnTo>
                  <a:pt x="0" y="85"/>
                </a:lnTo>
                <a:lnTo>
                  <a:pt x="669" y="935"/>
                </a:lnTo>
                <a:lnTo>
                  <a:pt x="665" y="1302"/>
                </a:lnTo>
                <a:lnTo>
                  <a:pt x="712" y="1289"/>
                </a:lnTo>
                <a:lnTo>
                  <a:pt x="800" y="1301"/>
                </a:lnTo>
                <a:lnTo>
                  <a:pt x="841" y="1269"/>
                </a:lnTo>
                <a:lnTo>
                  <a:pt x="854" y="885"/>
                </a:lnTo>
                <a:lnTo>
                  <a:pt x="1515" y="117"/>
                </a:lnTo>
                <a:lnTo>
                  <a:pt x="1526" y="74"/>
                </a:lnTo>
                <a:lnTo>
                  <a:pt x="1430" y="0"/>
                </a:lnTo>
                <a:lnTo>
                  <a:pt x="117" y="32"/>
                </a:lnTo>
                <a:close/>
              </a:path>
            </a:pathLst>
          </a:custGeom>
          <a:solidFill>
            <a:srgbClr val="00CCFF">
              <a:alpha val="43921"/>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534" name="Freeform 5"/>
          <p:cNvSpPr>
            <a:spLocks/>
          </p:cNvSpPr>
          <p:nvPr/>
        </p:nvSpPr>
        <p:spPr bwMode="auto">
          <a:xfrm>
            <a:off x="2914650" y="1370013"/>
            <a:ext cx="4559300" cy="765175"/>
          </a:xfrm>
          <a:custGeom>
            <a:avLst/>
            <a:gdLst>
              <a:gd name="T0" fmla="*/ 2147483647 w 1657"/>
              <a:gd name="T1" fmla="*/ 2147483647 h 279"/>
              <a:gd name="T2" fmla="*/ 2147483647 w 1657"/>
              <a:gd name="T3" fmla="*/ 2147483647 h 279"/>
              <a:gd name="T4" fmla="*/ 2147483647 w 1657"/>
              <a:gd name="T5" fmla="*/ 2147483647 h 279"/>
              <a:gd name="T6" fmla="*/ 2147483647 w 1657"/>
              <a:gd name="T7" fmla="*/ 2147483647 h 279"/>
              <a:gd name="T8" fmla="*/ 2147483647 w 1657"/>
              <a:gd name="T9" fmla="*/ 2147483647 h 279"/>
              <a:gd name="T10" fmla="*/ 2147483647 w 1657"/>
              <a:gd name="T11" fmla="*/ 2147483647 h 279"/>
              <a:gd name="T12" fmla="*/ 2147483647 w 1657"/>
              <a:gd name="T13" fmla="*/ 2147483647 h 279"/>
              <a:gd name="T14" fmla="*/ 2147483647 w 1657"/>
              <a:gd name="T15" fmla="*/ 2147483647 h 279"/>
              <a:gd name="T16" fmla="*/ 2147483647 w 1657"/>
              <a:gd name="T17" fmla="*/ 2147483647 h 279"/>
              <a:gd name="T18" fmla="*/ 2147483647 w 1657"/>
              <a:gd name="T19" fmla="*/ 2147483647 h 279"/>
              <a:gd name="T20" fmla="*/ 2147483647 w 1657"/>
              <a:gd name="T21" fmla="*/ 2147483647 h 279"/>
              <a:gd name="T22" fmla="*/ 2147483647 w 1657"/>
              <a:gd name="T23" fmla="*/ 2147483647 h 279"/>
              <a:gd name="T24" fmla="*/ 2147483647 w 1657"/>
              <a:gd name="T25" fmla="*/ 2147483647 h 279"/>
              <a:gd name="T26" fmla="*/ 2147483647 w 1657"/>
              <a:gd name="T27" fmla="*/ 2147483647 h 279"/>
              <a:gd name="T28" fmla="*/ 2147483647 w 1657"/>
              <a:gd name="T29" fmla="*/ 2147483647 h 279"/>
              <a:gd name="T30" fmla="*/ 2147483647 w 1657"/>
              <a:gd name="T31" fmla="*/ 2147483647 h 279"/>
              <a:gd name="T32" fmla="*/ 2147483647 w 1657"/>
              <a:gd name="T33" fmla="*/ 2147483647 h 279"/>
              <a:gd name="T34" fmla="*/ 2147483647 w 1657"/>
              <a:gd name="T35" fmla="*/ 2147483647 h 279"/>
              <a:gd name="T36" fmla="*/ 2147483647 w 1657"/>
              <a:gd name="T37" fmla="*/ 2147483647 h 279"/>
              <a:gd name="T38" fmla="*/ 2147483647 w 1657"/>
              <a:gd name="T39" fmla="*/ 2147483647 h 279"/>
              <a:gd name="T40" fmla="*/ 2147483647 w 1657"/>
              <a:gd name="T41" fmla="*/ 2147483647 h 279"/>
              <a:gd name="T42" fmla="*/ 2147483647 w 1657"/>
              <a:gd name="T43" fmla="*/ 2147483647 h 279"/>
              <a:gd name="T44" fmla="*/ 2147483647 w 1657"/>
              <a:gd name="T45" fmla="*/ 2147483647 h 279"/>
              <a:gd name="T46" fmla="*/ 2147483647 w 1657"/>
              <a:gd name="T47" fmla="*/ 0 h 279"/>
              <a:gd name="T48" fmla="*/ 2147483647 w 1657"/>
              <a:gd name="T49" fmla="*/ 0 h 279"/>
              <a:gd name="T50" fmla="*/ 2147483647 w 1657"/>
              <a:gd name="T51" fmla="*/ 2147483647 h 279"/>
              <a:gd name="T52" fmla="*/ 2147483647 w 1657"/>
              <a:gd name="T53" fmla="*/ 2147483647 h 279"/>
              <a:gd name="T54" fmla="*/ 2147483647 w 1657"/>
              <a:gd name="T55" fmla="*/ 2147483647 h 279"/>
              <a:gd name="T56" fmla="*/ 2147483647 w 1657"/>
              <a:gd name="T57" fmla="*/ 2147483647 h 279"/>
              <a:gd name="T58" fmla="*/ 2147483647 w 1657"/>
              <a:gd name="T59" fmla="*/ 2147483647 h 279"/>
              <a:gd name="T60" fmla="*/ 2147483647 w 1657"/>
              <a:gd name="T61" fmla="*/ 2147483647 h 279"/>
              <a:gd name="T62" fmla="*/ 2147483647 w 1657"/>
              <a:gd name="T63" fmla="*/ 2147483647 h 279"/>
              <a:gd name="T64" fmla="*/ 2147483647 w 1657"/>
              <a:gd name="T65" fmla="*/ 2147483647 h 279"/>
              <a:gd name="T66" fmla="*/ 2147483647 w 1657"/>
              <a:gd name="T67" fmla="*/ 2147483647 h 279"/>
              <a:gd name="T68" fmla="*/ 0 w 1657"/>
              <a:gd name="T69" fmla="*/ 2147483647 h 279"/>
              <a:gd name="T70" fmla="*/ 2147483647 w 1657"/>
              <a:gd name="T71" fmla="*/ 2147483647 h 279"/>
              <a:gd name="T72" fmla="*/ 2147483647 w 1657"/>
              <a:gd name="T73" fmla="*/ 2147483647 h 279"/>
              <a:gd name="T74" fmla="*/ 2147483647 w 1657"/>
              <a:gd name="T75" fmla="*/ 2147483647 h 279"/>
              <a:gd name="T76" fmla="*/ 2147483647 w 1657"/>
              <a:gd name="T77" fmla="*/ 2147483647 h 279"/>
              <a:gd name="T78" fmla="*/ 2147483647 w 1657"/>
              <a:gd name="T79" fmla="*/ 2147483647 h 279"/>
              <a:gd name="T80" fmla="*/ 2147483647 w 1657"/>
              <a:gd name="T81" fmla="*/ 2147483647 h 279"/>
              <a:gd name="T82" fmla="*/ 2147483647 w 1657"/>
              <a:gd name="T83" fmla="*/ 2147483647 h 279"/>
              <a:gd name="T84" fmla="*/ 2147483647 w 1657"/>
              <a:gd name="T85" fmla="*/ 2147483647 h 279"/>
              <a:gd name="T86" fmla="*/ 2147483647 w 1657"/>
              <a:gd name="T87" fmla="*/ 2147483647 h 279"/>
              <a:gd name="T88" fmla="*/ 2147483647 w 1657"/>
              <a:gd name="T89" fmla="*/ 2147483647 h 279"/>
              <a:gd name="T90" fmla="*/ 2147483647 w 1657"/>
              <a:gd name="T91" fmla="*/ 2147483647 h 279"/>
              <a:gd name="T92" fmla="*/ 2147483647 w 1657"/>
              <a:gd name="T93" fmla="*/ 2147483647 h 27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657"/>
              <a:gd name="T142" fmla="*/ 0 h 279"/>
              <a:gd name="T143" fmla="*/ 1657 w 1657"/>
              <a:gd name="T144" fmla="*/ 279 h 27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657" h="279">
                <a:moveTo>
                  <a:pt x="829" y="279"/>
                </a:moveTo>
                <a:lnTo>
                  <a:pt x="861" y="279"/>
                </a:lnTo>
                <a:lnTo>
                  <a:pt x="894" y="279"/>
                </a:lnTo>
                <a:lnTo>
                  <a:pt x="926" y="278"/>
                </a:lnTo>
                <a:lnTo>
                  <a:pt x="958" y="278"/>
                </a:lnTo>
                <a:lnTo>
                  <a:pt x="990" y="276"/>
                </a:lnTo>
                <a:lnTo>
                  <a:pt x="1024" y="275"/>
                </a:lnTo>
                <a:lnTo>
                  <a:pt x="1056" y="274"/>
                </a:lnTo>
                <a:lnTo>
                  <a:pt x="1088" y="272"/>
                </a:lnTo>
                <a:lnTo>
                  <a:pt x="1121" y="271"/>
                </a:lnTo>
                <a:lnTo>
                  <a:pt x="1153" y="268"/>
                </a:lnTo>
                <a:lnTo>
                  <a:pt x="1184" y="267"/>
                </a:lnTo>
                <a:lnTo>
                  <a:pt x="1215" y="265"/>
                </a:lnTo>
                <a:lnTo>
                  <a:pt x="1246" y="261"/>
                </a:lnTo>
                <a:lnTo>
                  <a:pt x="1276" y="259"/>
                </a:lnTo>
                <a:lnTo>
                  <a:pt x="1306" y="256"/>
                </a:lnTo>
                <a:lnTo>
                  <a:pt x="1335" y="253"/>
                </a:lnTo>
                <a:lnTo>
                  <a:pt x="1363" y="250"/>
                </a:lnTo>
                <a:lnTo>
                  <a:pt x="1389" y="246"/>
                </a:lnTo>
                <a:lnTo>
                  <a:pt x="1416" y="242"/>
                </a:lnTo>
                <a:lnTo>
                  <a:pt x="1441" y="238"/>
                </a:lnTo>
                <a:lnTo>
                  <a:pt x="1465" y="234"/>
                </a:lnTo>
                <a:lnTo>
                  <a:pt x="1488" y="229"/>
                </a:lnTo>
                <a:lnTo>
                  <a:pt x="1510" y="225"/>
                </a:lnTo>
                <a:lnTo>
                  <a:pt x="1531" y="220"/>
                </a:lnTo>
                <a:lnTo>
                  <a:pt x="1549" y="215"/>
                </a:lnTo>
                <a:lnTo>
                  <a:pt x="1568" y="210"/>
                </a:lnTo>
                <a:lnTo>
                  <a:pt x="1584" y="204"/>
                </a:lnTo>
                <a:lnTo>
                  <a:pt x="1599" y="198"/>
                </a:lnTo>
                <a:lnTo>
                  <a:pt x="1612" y="192"/>
                </a:lnTo>
                <a:lnTo>
                  <a:pt x="1623" y="185"/>
                </a:lnTo>
                <a:lnTo>
                  <a:pt x="1632" y="180"/>
                </a:lnTo>
                <a:lnTo>
                  <a:pt x="1640" y="173"/>
                </a:lnTo>
                <a:lnTo>
                  <a:pt x="1649" y="163"/>
                </a:lnTo>
                <a:lnTo>
                  <a:pt x="1653" y="154"/>
                </a:lnTo>
                <a:lnTo>
                  <a:pt x="1655" y="146"/>
                </a:lnTo>
                <a:lnTo>
                  <a:pt x="1657" y="138"/>
                </a:lnTo>
                <a:lnTo>
                  <a:pt x="1655" y="132"/>
                </a:lnTo>
                <a:lnTo>
                  <a:pt x="1653" y="124"/>
                </a:lnTo>
                <a:lnTo>
                  <a:pt x="1649" y="115"/>
                </a:lnTo>
                <a:lnTo>
                  <a:pt x="1640" y="106"/>
                </a:lnTo>
                <a:lnTo>
                  <a:pt x="1632" y="99"/>
                </a:lnTo>
                <a:lnTo>
                  <a:pt x="1623" y="93"/>
                </a:lnTo>
                <a:lnTo>
                  <a:pt x="1612" y="86"/>
                </a:lnTo>
                <a:lnTo>
                  <a:pt x="1599" y="81"/>
                </a:lnTo>
                <a:lnTo>
                  <a:pt x="1584" y="75"/>
                </a:lnTo>
                <a:lnTo>
                  <a:pt x="1568" y="69"/>
                </a:lnTo>
                <a:lnTo>
                  <a:pt x="1549" y="63"/>
                </a:lnTo>
                <a:lnTo>
                  <a:pt x="1531" y="59"/>
                </a:lnTo>
                <a:lnTo>
                  <a:pt x="1510" y="54"/>
                </a:lnTo>
                <a:lnTo>
                  <a:pt x="1488" y="49"/>
                </a:lnTo>
                <a:lnTo>
                  <a:pt x="1465" y="45"/>
                </a:lnTo>
                <a:lnTo>
                  <a:pt x="1441" y="40"/>
                </a:lnTo>
                <a:lnTo>
                  <a:pt x="1416" y="37"/>
                </a:lnTo>
                <a:lnTo>
                  <a:pt x="1389" y="32"/>
                </a:lnTo>
                <a:lnTo>
                  <a:pt x="1363" y="29"/>
                </a:lnTo>
                <a:lnTo>
                  <a:pt x="1335" y="25"/>
                </a:lnTo>
                <a:lnTo>
                  <a:pt x="1306" y="23"/>
                </a:lnTo>
                <a:lnTo>
                  <a:pt x="1276" y="19"/>
                </a:lnTo>
                <a:lnTo>
                  <a:pt x="1246" y="17"/>
                </a:lnTo>
                <a:lnTo>
                  <a:pt x="1215" y="14"/>
                </a:lnTo>
                <a:lnTo>
                  <a:pt x="1184" y="11"/>
                </a:lnTo>
                <a:lnTo>
                  <a:pt x="1153" y="10"/>
                </a:lnTo>
                <a:lnTo>
                  <a:pt x="1121" y="8"/>
                </a:lnTo>
                <a:lnTo>
                  <a:pt x="1088" y="7"/>
                </a:lnTo>
                <a:lnTo>
                  <a:pt x="1056" y="4"/>
                </a:lnTo>
                <a:lnTo>
                  <a:pt x="1024" y="3"/>
                </a:lnTo>
                <a:lnTo>
                  <a:pt x="990" y="2"/>
                </a:lnTo>
                <a:lnTo>
                  <a:pt x="958" y="1"/>
                </a:lnTo>
                <a:lnTo>
                  <a:pt x="926" y="1"/>
                </a:lnTo>
                <a:lnTo>
                  <a:pt x="894" y="0"/>
                </a:lnTo>
                <a:lnTo>
                  <a:pt x="861" y="0"/>
                </a:lnTo>
                <a:lnTo>
                  <a:pt x="829" y="0"/>
                </a:lnTo>
                <a:lnTo>
                  <a:pt x="789" y="0"/>
                </a:lnTo>
                <a:lnTo>
                  <a:pt x="748" y="0"/>
                </a:lnTo>
                <a:lnTo>
                  <a:pt x="709" y="1"/>
                </a:lnTo>
                <a:lnTo>
                  <a:pt x="670" y="2"/>
                </a:lnTo>
                <a:lnTo>
                  <a:pt x="631" y="3"/>
                </a:lnTo>
                <a:lnTo>
                  <a:pt x="593" y="4"/>
                </a:lnTo>
                <a:lnTo>
                  <a:pt x="556" y="7"/>
                </a:lnTo>
                <a:lnTo>
                  <a:pt x="519" y="8"/>
                </a:lnTo>
                <a:lnTo>
                  <a:pt x="483" y="10"/>
                </a:lnTo>
                <a:lnTo>
                  <a:pt x="448" y="13"/>
                </a:lnTo>
                <a:lnTo>
                  <a:pt x="414" y="16"/>
                </a:lnTo>
                <a:lnTo>
                  <a:pt x="381" y="18"/>
                </a:lnTo>
                <a:lnTo>
                  <a:pt x="348" y="22"/>
                </a:lnTo>
                <a:lnTo>
                  <a:pt x="317" y="25"/>
                </a:lnTo>
                <a:lnTo>
                  <a:pt x="286" y="30"/>
                </a:lnTo>
                <a:lnTo>
                  <a:pt x="257" y="33"/>
                </a:lnTo>
                <a:lnTo>
                  <a:pt x="217" y="40"/>
                </a:lnTo>
                <a:lnTo>
                  <a:pt x="181" y="46"/>
                </a:lnTo>
                <a:lnTo>
                  <a:pt x="149" y="53"/>
                </a:lnTo>
                <a:lnTo>
                  <a:pt x="121" y="60"/>
                </a:lnTo>
                <a:lnTo>
                  <a:pt x="97" y="67"/>
                </a:lnTo>
                <a:lnTo>
                  <a:pt x="76" y="74"/>
                </a:lnTo>
                <a:lnTo>
                  <a:pt x="58" y="81"/>
                </a:lnTo>
                <a:lnTo>
                  <a:pt x="44" y="87"/>
                </a:lnTo>
                <a:lnTo>
                  <a:pt x="31" y="94"/>
                </a:lnTo>
                <a:lnTo>
                  <a:pt x="22" y="100"/>
                </a:lnTo>
                <a:lnTo>
                  <a:pt x="14" y="107"/>
                </a:lnTo>
                <a:lnTo>
                  <a:pt x="8" y="114"/>
                </a:lnTo>
                <a:lnTo>
                  <a:pt x="5" y="120"/>
                </a:lnTo>
                <a:lnTo>
                  <a:pt x="3" y="127"/>
                </a:lnTo>
                <a:lnTo>
                  <a:pt x="0" y="132"/>
                </a:lnTo>
                <a:lnTo>
                  <a:pt x="0" y="138"/>
                </a:lnTo>
                <a:lnTo>
                  <a:pt x="2" y="146"/>
                </a:lnTo>
                <a:lnTo>
                  <a:pt x="4" y="154"/>
                </a:lnTo>
                <a:lnTo>
                  <a:pt x="8" y="163"/>
                </a:lnTo>
                <a:lnTo>
                  <a:pt x="17" y="173"/>
                </a:lnTo>
                <a:lnTo>
                  <a:pt x="25" y="180"/>
                </a:lnTo>
                <a:lnTo>
                  <a:pt x="34" y="185"/>
                </a:lnTo>
                <a:lnTo>
                  <a:pt x="45" y="192"/>
                </a:lnTo>
                <a:lnTo>
                  <a:pt x="58" y="198"/>
                </a:lnTo>
                <a:lnTo>
                  <a:pt x="73" y="204"/>
                </a:lnTo>
                <a:lnTo>
                  <a:pt x="89" y="210"/>
                </a:lnTo>
                <a:lnTo>
                  <a:pt x="108" y="215"/>
                </a:lnTo>
                <a:lnTo>
                  <a:pt x="126" y="220"/>
                </a:lnTo>
                <a:lnTo>
                  <a:pt x="147" y="225"/>
                </a:lnTo>
                <a:lnTo>
                  <a:pt x="169" y="229"/>
                </a:lnTo>
                <a:lnTo>
                  <a:pt x="192" y="234"/>
                </a:lnTo>
                <a:lnTo>
                  <a:pt x="216" y="238"/>
                </a:lnTo>
                <a:lnTo>
                  <a:pt x="241" y="242"/>
                </a:lnTo>
                <a:lnTo>
                  <a:pt x="268" y="246"/>
                </a:lnTo>
                <a:lnTo>
                  <a:pt x="294" y="250"/>
                </a:lnTo>
                <a:lnTo>
                  <a:pt x="323" y="253"/>
                </a:lnTo>
                <a:lnTo>
                  <a:pt x="351" y="256"/>
                </a:lnTo>
                <a:lnTo>
                  <a:pt x="381" y="259"/>
                </a:lnTo>
                <a:lnTo>
                  <a:pt x="411" y="261"/>
                </a:lnTo>
                <a:lnTo>
                  <a:pt x="442" y="265"/>
                </a:lnTo>
                <a:lnTo>
                  <a:pt x="473" y="267"/>
                </a:lnTo>
                <a:lnTo>
                  <a:pt x="504" y="268"/>
                </a:lnTo>
                <a:lnTo>
                  <a:pt x="536" y="271"/>
                </a:lnTo>
                <a:lnTo>
                  <a:pt x="569" y="272"/>
                </a:lnTo>
                <a:lnTo>
                  <a:pt x="601" y="274"/>
                </a:lnTo>
                <a:lnTo>
                  <a:pt x="634" y="275"/>
                </a:lnTo>
                <a:lnTo>
                  <a:pt x="667" y="276"/>
                </a:lnTo>
                <a:lnTo>
                  <a:pt x="700" y="278"/>
                </a:lnTo>
                <a:lnTo>
                  <a:pt x="732" y="278"/>
                </a:lnTo>
                <a:lnTo>
                  <a:pt x="765" y="279"/>
                </a:lnTo>
                <a:lnTo>
                  <a:pt x="797" y="279"/>
                </a:lnTo>
                <a:lnTo>
                  <a:pt x="829" y="279"/>
                </a:lnTo>
                <a:close/>
              </a:path>
            </a:pathLst>
          </a:custGeom>
          <a:solidFill>
            <a:srgbClr val="00CCFF">
              <a:alpha val="43921"/>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535" name="Freeform 6"/>
          <p:cNvSpPr>
            <a:spLocks/>
          </p:cNvSpPr>
          <p:nvPr/>
        </p:nvSpPr>
        <p:spPr bwMode="auto">
          <a:xfrm>
            <a:off x="5178425" y="1728788"/>
            <a:ext cx="6350" cy="11112"/>
          </a:xfrm>
          <a:custGeom>
            <a:avLst/>
            <a:gdLst>
              <a:gd name="T0" fmla="*/ 2147483647 w 1"/>
              <a:gd name="T1" fmla="*/ 2147483647 h 3"/>
              <a:gd name="T2" fmla="*/ 2147483647 w 1"/>
              <a:gd name="T3" fmla="*/ 0 h 3"/>
              <a:gd name="T4" fmla="*/ 2147483647 w 1"/>
              <a:gd name="T5" fmla="*/ 0 h 3"/>
              <a:gd name="T6" fmla="*/ 2147483647 w 1"/>
              <a:gd name="T7" fmla="*/ 0 h 3"/>
              <a:gd name="T8" fmla="*/ 2147483647 w 1"/>
              <a:gd name="T9" fmla="*/ 0 h 3"/>
              <a:gd name="T10" fmla="*/ 2147483647 w 1"/>
              <a:gd name="T11" fmla="*/ 0 h 3"/>
              <a:gd name="T12" fmla="*/ 2147483647 w 1"/>
              <a:gd name="T13" fmla="*/ 0 h 3"/>
              <a:gd name="T14" fmla="*/ 0 w 1"/>
              <a:gd name="T15" fmla="*/ 2147483647 h 3"/>
              <a:gd name="T16" fmla="*/ 0 w 1"/>
              <a:gd name="T17" fmla="*/ 2147483647 h 3"/>
              <a:gd name="T18" fmla="*/ 0 w 1"/>
              <a:gd name="T19" fmla="*/ 2147483647 h 3"/>
              <a:gd name="T20" fmla="*/ 2147483647 w 1"/>
              <a:gd name="T21" fmla="*/ 2147483647 h 3"/>
              <a:gd name="T22" fmla="*/ 2147483647 w 1"/>
              <a:gd name="T23" fmla="*/ 2147483647 h 3"/>
              <a:gd name="T24" fmla="*/ 2147483647 w 1"/>
              <a:gd name="T25" fmla="*/ 2147483647 h 3"/>
              <a:gd name="T26" fmla="*/ 2147483647 w 1"/>
              <a:gd name="T27" fmla="*/ 2147483647 h 3"/>
              <a:gd name="T28" fmla="*/ 2147483647 w 1"/>
              <a:gd name="T29" fmla="*/ 2147483647 h 3"/>
              <a:gd name="T30" fmla="*/ 2147483647 w 1"/>
              <a:gd name="T31" fmla="*/ 2147483647 h 3"/>
              <a:gd name="T32" fmla="*/ 2147483647 w 1"/>
              <a:gd name="T33" fmla="*/ 2147483647 h 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
              <a:gd name="T52" fmla="*/ 0 h 3"/>
              <a:gd name="T53" fmla="*/ 1 w 1"/>
              <a:gd name="T54" fmla="*/ 3 h 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 h="3">
                <a:moveTo>
                  <a:pt x="1" y="1"/>
                </a:moveTo>
                <a:lnTo>
                  <a:pt x="1" y="0"/>
                </a:lnTo>
                <a:lnTo>
                  <a:pt x="0" y="1"/>
                </a:lnTo>
                <a:lnTo>
                  <a:pt x="0" y="2"/>
                </a:lnTo>
                <a:lnTo>
                  <a:pt x="1" y="2"/>
                </a:lnTo>
                <a:lnTo>
                  <a:pt x="1" y="3"/>
                </a:lnTo>
                <a:lnTo>
                  <a:pt x="1" y="2"/>
                </a:lnTo>
                <a:lnTo>
                  <a:pt x="1" y="1"/>
                </a:lnTo>
                <a:close/>
              </a:path>
            </a:pathLst>
          </a:custGeom>
          <a:solidFill>
            <a:schemeClr val="accent1">
              <a:alpha val="43921"/>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79" name="Freeform 7"/>
          <p:cNvSpPr>
            <a:spLocks/>
          </p:cNvSpPr>
          <p:nvPr/>
        </p:nvSpPr>
        <p:spPr bwMode="auto">
          <a:xfrm>
            <a:off x="3052763" y="1487488"/>
            <a:ext cx="4289425" cy="506412"/>
          </a:xfrm>
          <a:custGeom>
            <a:avLst/>
            <a:gdLst>
              <a:gd name="T0" fmla="*/ 2147483647 w 1557"/>
              <a:gd name="T1" fmla="*/ 2147483647 h 184"/>
              <a:gd name="T2" fmla="*/ 2147483647 w 1557"/>
              <a:gd name="T3" fmla="*/ 2147483647 h 184"/>
              <a:gd name="T4" fmla="*/ 2147483647 w 1557"/>
              <a:gd name="T5" fmla="*/ 2147483647 h 184"/>
              <a:gd name="T6" fmla="*/ 2147483647 w 1557"/>
              <a:gd name="T7" fmla="*/ 2147483647 h 184"/>
              <a:gd name="T8" fmla="*/ 2147483647 w 1557"/>
              <a:gd name="T9" fmla="*/ 2147483647 h 184"/>
              <a:gd name="T10" fmla="*/ 2147483647 w 1557"/>
              <a:gd name="T11" fmla="*/ 2147483647 h 184"/>
              <a:gd name="T12" fmla="*/ 2147483647 w 1557"/>
              <a:gd name="T13" fmla="*/ 2147483647 h 184"/>
              <a:gd name="T14" fmla="*/ 2147483647 w 1557"/>
              <a:gd name="T15" fmla="*/ 2147483647 h 184"/>
              <a:gd name="T16" fmla="*/ 2147483647 w 1557"/>
              <a:gd name="T17" fmla="*/ 2147483647 h 184"/>
              <a:gd name="T18" fmla="*/ 2147483647 w 1557"/>
              <a:gd name="T19" fmla="*/ 2147483647 h 184"/>
              <a:gd name="T20" fmla="*/ 0 w 1557"/>
              <a:gd name="T21" fmla="*/ 2147483647 h 184"/>
              <a:gd name="T22" fmla="*/ 2147483647 w 1557"/>
              <a:gd name="T23" fmla="*/ 2147483647 h 184"/>
              <a:gd name="T24" fmla="*/ 2147483647 w 1557"/>
              <a:gd name="T25" fmla="*/ 2147483647 h 184"/>
              <a:gd name="T26" fmla="*/ 2147483647 w 1557"/>
              <a:gd name="T27" fmla="*/ 2147483647 h 184"/>
              <a:gd name="T28" fmla="*/ 2147483647 w 1557"/>
              <a:gd name="T29" fmla="*/ 2147483647 h 184"/>
              <a:gd name="T30" fmla="*/ 2147483647 w 1557"/>
              <a:gd name="T31" fmla="*/ 2147483647 h 184"/>
              <a:gd name="T32" fmla="*/ 2147483647 w 1557"/>
              <a:gd name="T33" fmla="*/ 2147483647 h 184"/>
              <a:gd name="T34" fmla="*/ 2147483647 w 1557"/>
              <a:gd name="T35" fmla="*/ 2147483647 h 184"/>
              <a:gd name="T36" fmla="*/ 2147483647 w 1557"/>
              <a:gd name="T37" fmla="*/ 2147483647 h 184"/>
              <a:gd name="T38" fmla="*/ 2147483647 w 1557"/>
              <a:gd name="T39" fmla="*/ 2147483647 h 184"/>
              <a:gd name="T40" fmla="*/ 2147483647 w 1557"/>
              <a:gd name="T41" fmla="*/ 2147483647 h 184"/>
              <a:gd name="T42" fmla="*/ 2147483647 w 1557"/>
              <a:gd name="T43" fmla="*/ 2147483647 h 184"/>
              <a:gd name="T44" fmla="*/ 2147483647 w 1557"/>
              <a:gd name="T45" fmla="*/ 2147483647 h 184"/>
              <a:gd name="T46" fmla="*/ 2147483647 w 1557"/>
              <a:gd name="T47" fmla="*/ 2147483647 h 184"/>
              <a:gd name="T48" fmla="*/ 2147483647 w 1557"/>
              <a:gd name="T49" fmla="*/ 2147483647 h 184"/>
              <a:gd name="T50" fmla="*/ 2147483647 w 1557"/>
              <a:gd name="T51" fmla="*/ 2147483647 h 184"/>
              <a:gd name="T52" fmla="*/ 2147483647 w 1557"/>
              <a:gd name="T53" fmla="*/ 2147483647 h 184"/>
              <a:gd name="T54" fmla="*/ 2147483647 w 1557"/>
              <a:gd name="T55" fmla="*/ 2147483647 h 184"/>
              <a:gd name="T56" fmla="*/ 2147483647 w 1557"/>
              <a:gd name="T57" fmla="*/ 2147483647 h 184"/>
              <a:gd name="T58" fmla="*/ 2147483647 w 1557"/>
              <a:gd name="T59" fmla="*/ 2147483647 h 184"/>
              <a:gd name="T60" fmla="*/ 2147483647 w 1557"/>
              <a:gd name="T61" fmla="*/ 2147483647 h 184"/>
              <a:gd name="T62" fmla="*/ 2147483647 w 1557"/>
              <a:gd name="T63" fmla="*/ 2147483647 h 184"/>
              <a:gd name="T64" fmla="*/ 2147483647 w 1557"/>
              <a:gd name="T65" fmla="*/ 2147483647 h 184"/>
              <a:gd name="T66" fmla="*/ 2147483647 w 1557"/>
              <a:gd name="T67" fmla="*/ 2147483647 h 184"/>
              <a:gd name="T68" fmla="*/ 2147483647 w 1557"/>
              <a:gd name="T69" fmla="*/ 2147483647 h 184"/>
              <a:gd name="T70" fmla="*/ 2147483647 w 1557"/>
              <a:gd name="T71" fmla="*/ 2147483647 h 184"/>
              <a:gd name="T72" fmla="*/ 2147483647 w 1557"/>
              <a:gd name="T73" fmla="*/ 2147483647 h 184"/>
              <a:gd name="T74" fmla="*/ 2147483647 w 1557"/>
              <a:gd name="T75" fmla="*/ 2147483647 h 184"/>
              <a:gd name="T76" fmla="*/ 2147483647 w 1557"/>
              <a:gd name="T77" fmla="*/ 2147483647 h 184"/>
              <a:gd name="T78" fmla="*/ 2147483647 w 1557"/>
              <a:gd name="T79" fmla="*/ 2147483647 h 184"/>
              <a:gd name="T80" fmla="*/ 2147483647 w 1557"/>
              <a:gd name="T81" fmla="*/ 2147483647 h 184"/>
              <a:gd name="T82" fmla="*/ 2147483647 w 1557"/>
              <a:gd name="T83" fmla="*/ 2147483647 h 184"/>
              <a:gd name="T84" fmla="*/ 2147483647 w 1557"/>
              <a:gd name="T85" fmla="*/ 0 h 18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57"/>
              <a:gd name="T130" fmla="*/ 0 h 184"/>
              <a:gd name="T131" fmla="*/ 1557 w 1557"/>
              <a:gd name="T132" fmla="*/ 184 h 18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57" h="184">
                <a:moveTo>
                  <a:pt x="779" y="0"/>
                </a:moveTo>
                <a:lnTo>
                  <a:pt x="736" y="0"/>
                </a:lnTo>
                <a:lnTo>
                  <a:pt x="695" y="1"/>
                </a:lnTo>
                <a:lnTo>
                  <a:pt x="653" y="1"/>
                </a:lnTo>
                <a:lnTo>
                  <a:pt x="614" y="2"/>
                </a:lnTo>
                <a:lnTo>
                  <a:pt x="575" y="4"/>
                </a:lnTo>
                <a:lnTo>
                  <a:pt x="538" y="6"/>
                </a:lnTo>
                <a:lnTo>
                  <a:pt x="501" y="7"/>
                </a:lnTo>
                <a:lnTo>
                  <a:pt x="467" y="9"/>
                </a:lnTo>
                <a:lnTo>
                  <a:pt x="432" y="12"/>
                </a:lnTo>
                <a:lnTo>
                  <a:pt x="400" y="14"/>
                </a:lnTo>
                <a:lnTo>
                  <a:pt x="368" y="16"/>
                </a:lnTo>
                <a:lnTo>
                  <a:pt x="338" y="20"/>
                </a:lnTo>
                <a:lnTo>
                  <a:pt x="308" y="22"/>
                </a:lnTo>
                <a:lnTo>
                  <a:pt x="280" y="25"/>
                </a:lnTo>
                <a:lnTo>
                  <a:pt x="253" y="29"/>
                </a:lnTo>
                <a:lnTo>
                  <a:pt x="227" y="31"/>
                </a:lnTo>
                <a:lnTo>
                  <a:pt x="203" y="35"/>
                </a:lnTo>
                <a:lnTo>
                  <a:pt x="180" y="39"/>
                </a:lnTo>
                <a:lnTo>
                  <a:pt x="158" y="43"/>
                </a:lnTo>
                <a:lnTo>
                  <a:pt x="138" y="46"/>
                </a:lnTo>
                <a:lnTo>
                  <a:pt x="119" y="50"/>
                </a:lnTo>
                <a:lnTo>
                  <a:pt x="101" y="53"/>
                </a:lnTo>
                <a:lnTo>
                  <a:pt x="84" y="58"/>
                </a:lnTo>
                <a:lnTo>
                  <a:pt x="69" y="61"/>
                </a:lnTo>
                <a:lnTo>
                  <a:pt x="55" y="65"/>
                </a:lnTo>
                <a:lnTo>
                  <a:pt x="44" y="69"/>
                </a:lnTo>
                <a:lnTo>
                  <a:pt x="32" y="73"/>
                </a:lnTo>
                <a:lnTo>
                  <a:pt x="23" y="76"/>
                </a:lnTo>
                <a:lnTo>
                  <a:pt x="15" y="81"/>
                </a:lnTo>
                <a:lnTo>
                  <a:pt x="8" y="84"/>
                </a:lnTo>
                <a:lnTo>
                  <a:pt x="3" y="88"/>
                </a:lnTo>
                <a:lnTo>
                  <a:pt x="0" y="91"/>
                </a:lnTo>
                <a:lnTo>
                  <a:pt x="3" y="95"/>
                </a:lnTo>
                <a:lnTo>
                  <a:pt x="8" y="99"/>
                </a:lnTo>
                <a:lnTo>
                  <a:pt x="15" y="103"/>
                </a:lnTo>
                <a:lnTo>
                  <a:pt x="23" y="106"/>
                </a:lnTo>
                <a:lnTo>
                  <a:pt x="32" y="111"/>
                </a:lnTo>
                <a:lnTo>
                  <a:pt x="44" y="114"/>
                </a:lnTo>
                <a:lnTo>
                  <a:pt x="55" y="119"/>
                </a:lnTo>
                <a:lnTo>
                  <a:pt x="69" y="122"/>
                </a:lnTo>
                <a:lnTo>
                  <a:pt x="84" y="126"/>
                </a:lnTo>
                <a:lnTo>
                  <a:pt x="101" y="130"/>
                </a:lnTo>
                <a:lnTo>
                  <a:pt x="119" y="134"/>
                </a:lnTo>
                <a:lnTo>
                  <a:pt x="138" y="138"/>
                </a:lnTo>
                <a:lnTo>
                  <a:pt x="158" y="142"/>
                </a:lnTo>
                <a:lnTo>
                  <a:pt x="180" y="145"/>
                </a:lnTo>
                <a:lnTo>
                  <a:pt x="203" y="149"/>
                </a:lnTo>
                <a:lnTo>
                  <a:pt x="227" y="152"/>
                </a:lnTo>
                <a:lnTo>
                  <a:pt x="253" y="156"/>
                </a:lnTo>
                <a:lnTo>
                  <a:pt x="280" y="159"/>
                </a:lnTo>
                <a:lnTo>
                  <a:pt x="308" y="163"/>
                </a:lnTo>
                <a:lnTo>
                  <a:pt x="338" y="165"/>
                </a:lnTo>
                <a:lnTo>
                  <a:pt x="368" y="168"/>
                </a:lnTo>
                <a:lnTo>
                  <a:pt x="400" y="171"/>
                </a:lnTo>
                <a:lnTo>
                  <a:pt x="432" y="173"/>
                </a:lnTo>
                <a:lnTo>
                  <a:pt x="467" y="175"/>
                </a:lnTo>
                <a:lnTo>
                  <a:pt x="501" y="178"/>
                </a:lnTo>
                <a:lnTo>
                  <a:pt x="538" y="179"/>
                </a:lnTo>
                <a:lnTo>
                  <a:pt x="575" y="181"/>
                </a:lnTo>
                <a:lnTo>
                  <a:pt x="614" y="182"/>
                </a:lnTo>
                <a:lnTo>
                  <a:pt x="653" y="183"/>
                </a:lnTo>
                <a:lnTo>
                  <a:pt x="695" y="183"/>
                </a:lnTo>
                <a:lnTo>
                  <a:pt x="736" y="184"/>
                </a:lnTo>
                <a:lnTo>
                  <a:pt x="779" y="184"/>
                </a:lnTo>
                <a:lnTo>
                  <a:pt x="822" y="184"/>
                </a:lnTo>
                <a:lnTo>
                  <a:pt x="863" y="183"/>
                </a:lnTo>
                <a:lnTo>
                  <a:pt x="904" y="183"/>
                </a:lnTo>
                <a:lnTo>
                  <a:pt x="944" y="182"/>
                </a:lnTo>
                <a:lnTo>
                  <a:pt x="982" y="181"/>
                </a:lnTo>
                <a:lnTo>
                  <a:pt x="1020" y="179"/>
                </a:lnTo>
                <a:lnTo>
                  <a:pt x="1056" y="178"/>
                </a:lnTo>
                <a:lnTo>
                  <a:pt x="1091" y="175"/>
                </a:lnTo>
                <a:lnTo>
                  <a:pt x="1125" y="173"/>
                </a:lnTo>
                <a:lnTo>
                  <a:pt x="1158" y="171"/>
                </a:lnTo>
                <a:lnTo>
                  <a:pt x="1189" y="168"/>
                </a:lnTo>
                <a:lnTo>
                  <a:pt x="1220" y="165"/>
                </a:lnTo>
                <a:lnTo>
                  <a:pt x="1249" y="163"/>
                </a:lnTo>
                <a:lnTo>
                  <a:pt x="1277" y="159"/>
                </a:lnTo>
                <a:lnTo>
                  <a:pt x="1305" y="156"/>
                </a:lnTo>
                <a:lnTo>
                  <a:pt x="1330" y="152"/>
                </a:lnTo>
                <a:lnTo>
                  <a:pt x="1354" y="149"/>
                </a:lnTo>
                <a:lnTo>
                  <a:pt x="1377" y="145"/>
                </a:lnTo>
                <a:lnTo>
                  <a:pt x="1399" y="142"/>
                </a:lnTo>
                <a:lnTo>
                  <a:pt x="1419" y="138"/>
                </a:lnTo>
                <a:lnTo>
                  <a:pt x="1438" y="134"/>
                </a:lnTo>
                <a:lnTo>
                  <a:pt x="1456" y="130"/>
                </a:lnTo>
                <a:lnTo>
                  <a:pt x="1473" y="126"/>
                </a:lnTo>
                <a:lnTo>
                  <a:pt x="1488" y="122"/>
                </a:lnTo>
                <a:lnTo>
                  <a:pt x="1502" y="119"/>
                </a:lnTo>
                <a:lnTo>
                  <a:pt x="1513" y="114"/>
                </a:lnTo>
                <a:lnTo>
                  <a:pt x="1525" y="111"/>
                </a:lnTo>
                <a:lnTo>
                  <a:pt x="1534" y="106"/>
                </a:lnTo>
                <a:lnTo>
                  <a:pt x="1542" y="103"/>
                </a:lnTo>
                <a:lnTo>
                  <a:pt x="1549" y="99"/>
                </a:lnTo>
                <a:lnTo>
                  <a:pt x="1554" y="95"/>
                </a:lnTo>
                <a:lnTo>
                  <a:pt x="1557" y="91"/>
                </a:lnTo>
                <a:lnTo>
                  <a:pt x="1554" y="88"/>
                </a:lnTo>
                <a:lnTo>
                  <a:pt x="1549" y="84"/>
                </a:lnTo>
                <a:lnTo>
                  <a:pt x="1542" y="81"/>
                </a:lnTo>
                <a:lnTo>
                  <a:pt x="1534" y="76"/>
                </a:lnTo>
                <a:lnTo>
                  <a:pt x="1525" y="73"/>
                </a:lnTo>
                <a:lnTo>
                  <a:pt x="1513" y="69"/>
                </a:lnTo>
                <a:lnTo>
                  <a:pt x="1502" y="65"/>
                </a:lnTo>
                <a:lnTo>
                  <a:pt x="1488" y="61"/>
                </a:lnTo>
                <a:lnTo>
                  <a:pt x="1473" y="58"/>
                </a:lnTo>
                <a:lnTo>
                  <a:pt x="1456" y="53"/>
                </a:lnTo>
                <a:lnTo>
                  <a:pt x="1438" y="50"/>
                </a:lnTo>
                <a:lnTo>
                  <a:pt x="1419" y="46"/>
                </a:lnTo>
                <a:lnTo>
                  <a:pt x="1399" y="43"/>
                </a:lnTo>
                <a:lnTo>
                  <a:pt x="1377" y="39"/>
                </a:lnTo>
                <a:lnTo>
                  <a:pt x="1354" y="35"/>
                </a:lnTo>
                <a:lnTo>
                  <a:pt x="1330" y="31"/>
                </a:lnTo>
                <a:lnTo>
                  <a:pt x="1305" y="29"/>
                </a:lnTo>
                <a:lnTo>
                  <a:pt x="1277" y="25"/>
                </a:lnTo>
                <a:lnTo>
                  <a:pt x="1249" y="22"/>
                </a:lnTo>
                <a:lnTo>
                  <a:pt x="1220" y="20"/>
                </a:lnTo>
                <a:lnTo>
                  <a:pt x="1189" y="16"/>
                </a:lnTo>
                <a:lnTo>
                  <a:pt x="1158" y="14"/>
                </a:lnTo>
                <a:lnTo>
                  <a:pt x="1125" y="12"/>
                </a:lnTo>
                <a:lnTo>
                  <a:pt x="1091" y="9"/>
                </a:lnTo>
                <a:lnTo>
                  <a:pt x="1056" y="7"/>
                </a:lnTo>
                <a:lnTo>
                  <a:pt x="1020" y="6"/>
                </a:lnTo>
                <a:lnTo>
                  <a:pt x="982" y="4"/>
                </a:lnTo>
                <a:lnTo>
                  <a:pt x="944" y="2"/>
                </a:lnTo>
                <a:lnTo>
                  <a:pt x="904" y="1"/>
                </a:lnTo>
                <a:lnTo>
                  <a:pt x="863" y="1"/>
                </a:lnTo>
                <a:lnTo>
                  <a:pt x="822" y="0"/>
                </a:lnTo>
                <a:lnTo>
                  <a:pt x="779" y="0"/>
                </a:lnTo>
                <a:close/>
              </a:path>
            </a:pathLst>
          </a:custGeom>
          <a:ln/>
        </p:spPr>
        <p:style>
          <a:lnRef idx="1">
            <a:schemeClr val="accent5"/>
          </a:lnRef>
          <a:fillRef idx="2">
            <a:schemeClr val="accent5"/>
          </a:fillRef>
          <a:effectRef idx="1">
            <a:schemeClr val="accent5"/>
          </a:effectRef>
          <a:fontRef idx="minor">
            <a:schemeClr val="dk1"/>
          </a:fontRef>
        </p:style>
        <p:txBody>
          <a:bodyPr/>
          <a:lstStyle/>
          <a:p>
            <a:pPr>
              <a:defRPr/>
            </a:pPr>
            <a:endParaRPr lang="en-US"/>
          </a:p>
        </p:txBody>
      </p:sp>
      <p:sp>
        <p:nvSpPr>
          <p:cNvPr id="22537" name="Freeform 8"/>
          <p:cNvSpPr>
            <a:spLocks/>
          </p:cNvSpPr>
          <p:nvPr/>
        </p:nvSpPr>
        <p:spPr bwMode="auto">
          <a:xfrm>
            <a:off x="2930525" y="1711325"/>
            <a:ext cx="4543425" cy="3589338"/>
          </a:xfrm>
          <a:custGeom>
            <a:avLst/>
            <a:gdLst>
              <a:gd name="T0" fmla="*/ 0 w 1649"/>
              <a:gd name="T1" fmla="*/ 2147483647 h 1304"/>
              <a:gd name="T2" fmla="*/ 2147483647 w 1649"/>
              <a:gd name="T3" fmla="*/ 2147483647 h 1304"/>
              <a:gd name="T4" fmla="*/ 2147483647 w 1649"/>
              <a:gd name="T5" fmla="*/ 2147483647 h 1304"/>
              <a:gd name="T6" fmla="*/ 2147483647 w 1649"/>
              <a:gd name="T7" fmla="*/ 2147483647 h 1304"/>
              <a:gd name="T8" fmla="*/ 2147483647 w 1649"/>
              <a:gd name="T9" fmla="*/ 2147483647 h 1304"/>
              <a:gd name="T10" fmla="*/ 2147483647 w 1649"/>
              <a:gd name="T11" fmla="*/ 2147483647 h 1304"/>
              <a:gd name="T12" fmla="*/ 2147483647 w 1649"/>
              <a:gd name="T13" fmla="*/ 2147483647 h 1304"/>
              <a:gd name="T14" fmla="*/ 2147483647 w 1649"/>
              <a:gd name="T15" fmla="*/ 2147483647 h 1304"/>
              <a:gd name="T16" fmla="*/ 2147483647 w 1649"/>
              <a:gd name="T17" fmla="*/ 2147483647 h 1304"/>
              <a:gd name="T18" fmla="*/ 2147483647 w 1649"/>
              <a:gd name="T19" fmla="*/ 2147483647 h 1304"/>
              <a:gd name="T20" fmla="*/ 2147483647 w 1649"/>
              <a:gd name="T21" fmla="*/ 2147483647 h 1304"/>
              <a:gd name="T22" fmla="*/ 2147483647 w 1649"/>
              <a:gd name="T23" fmla="*/ 2147483647 h 1304"/>
              <a:gd name="T24" fmla="*/ 2147483647 w 1649"/>
              <a:gd name="T25" fmla="*/ 2147483647 h 1304"/>
              <a:gd name="T26" fmla="*/ 2147483647 w 1649"/>
              <a:gd name="T27" fmla="*/ 2147483647 h 1304"/>
              <a:gd name="T28" fmla="*/ 2147483647 w 1649"/>
              <a:gd name="T29" fmla="*/ 2147483647 h 1304"/>
              <a:gd name="T30" fmla="*/ 2147483647 w 1649"/>
              <a:gd name="T31" fmla="*/ 2147483647 h 1304"/>
              <a:gd name="T32" fmla="*/ 2147483647 w 1649"/>
              <a:gd name="T33" fmla="*/ 2147483647 h 1304"/>
              <a:gd name="T34" fmla="*/ 2147483647 w 1649"/>
              <a:gd name="T35" fmla="*/ 2147483647 h 1304"/>
              <a:gd name="T36" fmla="*/ 2147483647 w 1649"/>
              <a:gd name="T37" fmla="*/ 2147483647 h 1304"/>
              <a:gd name="T38" fmla="*/ 2147483647 w 1649"/>
              <a:gd name="T39" fmla="*/ 2147483647 h 1304"/>
              <a:gd name="T40" fmla="*/ 2147483647 w 1649"/>
              <a:gd name="T41" fmla="*/ 2147483647 h 1304"/>
              <a:gd name="T42" fmla="*/ 2147483647 w 1649"/>
              <a:gd name="T43" fmla="*/ 2147483647 h 1304"/>
              <a:gd name="T44" fmla="*/ 2147483647 w 1649"/>
              <a:gd name="T45" fmla="*/ 2147483647 h 1304"/>
              <a:gd name="T46" fmla="*/ 2147483647 w 1649"/>
              <a:gd name="T47" fmla="*/ 2147483647 h 1304"/>
              <a:gd name="T48" fmla="*/ 2147483647 w 1649"/>
              <a:gd name="T49" fmla="*/ 2147483647 h 1304"/>
              <a:gd name="T50" fmla="*/ 2147483647 w 1649"/>
              <a:gd name="T51" fmla="*/ 2147483647 h 1304"/>
              <a:gd name="T52" fmla="*/ 2147483647 w 1649"/>
              <a:gd name="T53" fmla="*/ 2147483647 h 1304"/>
              <a:gd name="T54" fmla="*/ 2147483647 w 1649"/>
              <a:gd name="T55" fmla="*/ 2147483647 h 1304"/>
              <a:gd name="T56" fmla="*/ 2147483647 w 1649"/>
              <a:gd name="T57" fmla="*/ 0 h 1304"/>
              <a:gd name="T58" fmla="*/ 2147483647 w 1649"/>
              <a:gd name="T59" fmla="*/ 2147483647 h 1304"/>
              <a:gd name="T60" fmla="*/ 2147483647 w 1649"/>
              <a:gd name="T61" fmla="*/ 2147483647 h 1304"/>
              <a:gd name="T62" fmla="*/ 2147483647 w 1649"/>
              <a:gd name="T63" fmla="*/ 2147483647 h 1304"/>
              <a:gd name="T64" fmla="*/ 2147483647 w 1649"/>
              <a:gd name="T65" fmla="*/ 2147483647 h 1304"/>
              <a:gd name="T66" fmla="*/ 2147483647 w 1649"/>
              <a:gd name="T67" fmla="*/ 2147483647 h 1304"/>
              <a:gd name="T68" fmla="*/ 2147483647 w 1649"/>
              <a:gd name="T69" fmla="*/ 2147483647 h 1304"/>
              <a:gd name="T70" fmla="*/ 2147483647 w 1649"/>
              <a:gd name="T71" fmla="*/ 2147483647 h 1304"/>
              <a:gd name="T72" fmla="*/ 2147483647 w 1649"/>
              <a:gd name="T73" fmla="*/ 2147483647 h 1304"/>
              <a:gd name="T74" fmla="*/ 2147483647 w 1649"/>
              <a:gd name="T75" fmla="*/ 2147483647 h 1304"/>
              <a:gd name="T76" fmla="*/ 2147483647 w 1649"/>
              <a:gd name="T77" fmla="*/ 2147483647 h 1304"/>
              <a:gd name="T78" fmla="*/ 2147483647 w 1649"/>
              <a:gd name="T79" fmla="*/ 2147483647 h 1304"/>
              <a:gd name="T80" fmla="*/ 2147483647 w 1649"/>
              <a:gd name="T81" fmla="*/ 2147483647 h 1304"/>
              <a:gd name="T82" fmla="*/ 2147483647 w 1649"/>
              <a:gd name="T83" fmla="*/ 2147483647 h 1304"/>
              <a:gd name="T84" fmla="*/ 2147483647 w 1649"/>
              <a:gd name="T85" fmla="*/ 2147483647 h 1304"/>
              <a:gd name="T86" fmla="*/ 0 w 1649"/>
              <a:gd name="T87" fmla="*/ 2147483647 h 130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49"/>
              <a:gd name="T133" fmla="*/ 0 h 1304"/>
              <a:gd name="T134" fmla="*/ 1649 w 1649"/>
              <a:gd name="T135" fmla="*/ 1304 h 130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49" h="1304">
                <a:moveTo>
                  <a:pt x="0" y="30"/>
                </a:moveTo>
                <a:lnTo>
                  <a:pt x="719" y="904"/>
                </a:lnTo>
                <a:lnTo>
                  <a:pt x="715" y="889"/>
                </a:lnTo>
                <a:lnTo>
                  <a:pt x="715" y="1271"/>
                </a:lnTo>
                <a:lnTo>
                  <a:pt x="717" y="1272"/>
                </a:lnTo>
                <a:lnTo>
                  <a:pt x="720" y="1275"/>
                </a:lnTo>
                <a:lnTo>
                  <a:pt x="724" y="1277"/>
                </a:lnTo>
                <a:lnTo>
                  <a:pt x="726" y="1278"/>
                </a:lnTo>
                <a:lnTo>
                  <a:pt x="727" y="1279"/>
                </a:lnTo>
                <a:lnTo>
                  <a:pt x="732" y="1281"/>
                </a:lnTo>
                <a:lnTo>
                  <a:pt x="737" y="1284"/>
                </a:lnTo>
                <a:lnTo>
                  <a:pt x="745" y="1287"/>
                </a:lnTo>
                <a:lnTo>
                  <a:pt x="753" y="1291"/>
                </a:lnTo>
                <a:lnTo>
                  <a:pt x="763" y="1295"/>
                </a:lnTo>
                <a:lnTo>
                  <a:pt x="775" y="1298"/>
                </a:lnTo>
                <a:lnTo>
                  <a:pt x="787" y="1301"/>
                </a:lnTo>
                <a:lnTo>
                  <a:pt x="801" y="1303"/>
                </a:lnTo>
                <a:lnTo>
                  <a:pt x="816" y="1304"/>
                </a:lnTo>
                <a:lnTo>
                  <a:pt x="831" y="1304"/>
                </a:lnTo>
                <a:lnTo>
                  <a:pt x="847" y="1303"/>
                </a:lnTo>
                <a:lnTo>
                  <a:pt x="863" y="1300"/>
                </a:lnTo>
                <a:lnTo>
                  <a:pt x="881" y="1294"/>
                </a:lnTo>
                <a:lnTo>
                  <a:pt x="898" y="1287"/>
                </a:lnTo>
                <a:lnTo>
                  <a:pt x="915" y="1278"/>
                </a:lnTo>
                <a:lnTo>
                  <a:pt x="927" y="1271"/>
                </a:lnTo>
                <a:lnTo>
                  <a:pt x="927" y="889"/>
                </a:lnTo>
                <a:lnTo>
                  <a:pt x="922" y="904"/>
                </a:lnTo>
                <a:lnTo>
                  <a:pt x="1649" y="30"/>
                </a:lnTo>
                <a:lnTo>
                  <a:pt x="1613" y="0"/>
                </a:lnTo>
                <a:lnTo>
                  <a:pt x="880" y="879"/>
                </a:lnTo>
                <a:lnTo>
                  <a:pt x="880" y="1258"/>
                </a:lnTo>
                <a:lnTo>
                  <a:pt x="891" y="1238"/>
                </a:lnTo>
                <a:lnTo>
                  <a:pt x="866" y="1249"/>
                </a:lnTo>
                <a:lnTo>
                  <a:pt x="840" y="1255"/>
                </a:lnTo>
                <a:lnTo>
                  <a:pt x="817" y="1256"/>
                </a:lnTo>
                <a:lnTo>
                  <a:pt x="797" y="1254"/>
                </a:lnTo>
                <a:lnTo>
                  <a:pt x="778" y="1249"/>
                </a:lnTo>
                <a:lnTo>
                  <a:pt x="764" y="1243"/>
                </a:lnTo>
                <a:lnTo>
                  <a:pt x="755" y="1240"/>
                </a:lnTo>
                <a:lnTo>
                  <a:pt x="750" y="1238"/>
                </a:lnTo>
                <a:lnTo>
                  <a:pt x="762" y="1258"/>
                </a:lnTo>
                <a:lnTo>
                  <a:pt x="762" y="879"/>
                </a:lnTo>
                <a:lnTo>
                  <a:pt x="74" y="42"/>
                </a:lnTo>
                <a:lnTo>
                  <a:pt x="0" y="30"/>
                </a:lnTo>
                <a:close/>
              </a:path>
            </a:pathLst>
          </a:custGeom>
          <a:solidFill>
            <a:srgbClr val="00CCFF">
              <a:alpha val="43921"/>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538" name="Rectangle 9"/>
          <p:cNvSpPr>
            <a:spLocks noChangeArrowheads="1"/>
          </p:cNvSpPr>
          <p:nvPr/>
        </p:nvSpPr>
        <p:spPr bwMode="auto">
          <a:xfrm>
            <a:off x="3171825" y="6034088"/>
            <a:ext cx="3983038"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p>
            <a:pPr algn="ctr" eaLnBrk="0" hangingPunct="0">
              <a:spcBef>
                <a:spcPct val="50000"/>
              </a:spcBef>
            </a:pPr>
            <a:r>
              <a:rPr lang="en-US" sz="2000" b="1">
                <a:solidFill>
                  <a:srgbClr val="C00000"/>
                </a:solidFill>
              </a:rPr>
              <a:t>Optimized Process</a:t>
            </a:r>
          </a:p>
        </p:txBody>
      </p:sp>
      <p:sp>
        <p:nvSpPr>
          <p:cNvPr id="22539" name="AutoShape 10"/>
          <p:cNvSpPr>
            <a:spLocks noChangeArrowheads="1"/>
          </p:cNvSpPr>
          <p:nvPr/>
        </p:nvSpPr>
        <p:spPr bwMode="auto">
          <a:xfrm>
            <a:off x="4895850" y="5262563"/>
            <a:ext cx="533400" cy="762000"/>
          </a:xfrm>
          <a:prstGeom prst="downArrow">
            <a:avLst>
              <a:gd name="adj1" fmla="val 50000"/>
              <a:gd name="adj2" fmla="val 71501"/>
            </a:avLst>
          </a:prstGeom>
          <a:solidFill>
            <a:srgbClr val="544063"/>
          </a:solidFill>
          <a:ln w="12700">
            <a:solidFill>
              <a:schemeClr val="tx1"/>
            </a:solidFill>
            <a:miter lim="800000"/>
            <a:headEnd/>
            <a:tailEnd/>
          </a:ln>
          <a:effectLst>
            <a:outerShdw dist="71842" dir="2700000" algn="ctr" rotWithShape="0">
              <a:schemeClr val="tx1"/>
            </a:outerShdw>
          </a:effectLst>
        </p:spPr>
        <p:txBody>
          <a:bodyPr wrap="none" anchor="ctr"/>
          <a:lstStyle/>
          <a:p>
            <a:endParaRPr lang="en-US"/>
          </a:p>
        </p:txBody>
      </p:sp>
      <p:sp>
        <p:nvSpPr>
          <p:cNvPr id="28684" name="Line 12"/>
          <p:cNvSpPr>
            <a:spLocks noChangeShapeType="1"/>
          </p:cNvSpPr>
          <p:nvPr/>
        </p:nvSpPr>
        <p:spPr bwMode="auto">
          <a:xfrm flipH="1">
            <a:off x="1828800" y="2506663"/>
            <a:ext cx="7213600" cy="0"/>
          </a:xfrm>
          <a:prstGeom prst="line">
            <a:avLst/>
          </a:prstGeom>
          <a:ln>
            <a:headEnd/>
            <a:tailEnd/>
          </a:ln>
        </p:spPr>
        <p:style>
          <a:lnRef idx="2">
            <a:schemeClr val="dk1"/>
          </a:lnRef>
          <a:fillRef idx="0">
            <a:schemeClr val="dk1"/>
          </a:fillRef>
          <a:effectRef idx="1">
            <a:schemeClr val="dk1"/>
          </a:effectRef>
          <a:fontRef idx="minor">
            <a:schemeClr val="tx1"/>
          </a:fontRef>
        </p:style>
        <p:txBody>
          <a:bodyPr/>
          <a:lstStyle/>
          <a:p>
            <a:pPr>
              <a:defRPr/>
            </a:pPr>
            <a:endParaRPr lang="en-US"/>
          </a:p>
        </p:txBody>
      </p:sp>
      <p:sp>
        <p:nvSpPr>
          <p:cNvPr id="22541" name="Rectangle 13"/>
          <p:cNvSpPr>
            <a:spLocks noChangeArrowheads="1"/>
          </p:cNvSpPr>
          <p:nvPr/>
        </p:nvSpPr>
        <p:spPr bwMode="auto">
          <a:xfrm>
            <a:off x="4237038" y="2603500"/>
            <a:ext cx="1911350"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p>
            <a:pPr algn="ctr" eaLnBrk="0" hangingPunct="0">
              <a:spcBef>
                <a:spcPct val="50000"/>
              </a:spcBef>
            </a:pPr>
            <a:r>
              <a:rPr lang="en-US"/>
              <a:t>10 – 15 Xs</a:t>
            </a:r>
          </a:p>
        </p:txBody>
      </p:sp>
      <p:sp>
        <p:nvSpPr>
          <p:cNvPr id="22542" name="Rectangle 14"/>
          <p:cNvSpPr>
            <a:spLocks noChangeArrowheads="1"/>
          </p:cNvSpPr>
          <p:nvPr/>
        </p:nvSpPr>
        <p:spPr bwMode="auto">
          <a:xfrm>
            <a:off x="4065588" y="3271838"/>
            <a:ext cx="2254250"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p>
            <a:pPr algn="ctr" eaLnBrk="0" hangingPunct="0">
              <a:spcBef>
                <a:spcPct val="50000"/>
              </a:spcBef>
            </a:pPr>
            <a:r>
              <a:rPr lang="en-US"/>
              <a:t>8 – 10 Critical Xs</a:t>
            </a:r>
          </a:p>
        </p:txBody>
      </p:sp>
      <p:sp>
        <p:nvSpPr>
          <p:cNvPr id="22543" name="Rectangle 15"/>
          <p:cNvSpPr>
            <a:spLocks noChangeArrowheads="1"/>
          </p:cNvSpPr>
          <p:nvPr/>
        </p:nvSpPr>
        <p:spPr bwMode="auto">
          <a:xfrm>
            <a:off x="4221163" y="3952875"/>
            <a:ext cx="1941512"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p>
            <a:pPr algn="ctr" eaLnBrk="0" hangingPunct="0">
              <a:spcBef>
                <a:spcPct val="50000"/>
              </a:spcBef>
            </a:pPr>
            <a:r>
              <a:rPr lang="en-US"/>
              <a:t>4 – 8 </a:t>
            </a:r>
            <a:r>
              <a:rPr lang="en-US" sz="2000"/>
              <a:t>Critical Xs</a:t>
            </a:r>
          </a:p>
        </p:txBody>
      </p:sp>
      <p:sp>
        <p:nvSpPr>
          <p:cNvPr id="22544" name="Rectangle 16"/>
          <p:cNvSpPr>
            <a:spLocks noChangeArrowheads="1"/>
          </p:cNvSpPr>
          <p:nvPr/>
        </p:nvSpPr>
        <p:spPr bwMode="auto">
          <a:xfrm>
            <a:off x="4070350" y="4643438"/>
            <a:ext cx="22431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p>
            <a:pPr algn="ctr" eaLnBrk="0" hangingPunct="0">
              <a:lnSpc>
                <a:spcPct val="85000"/>
              </a:lnSpc>
              <a:spcBef>
                <a:spcPct val="50000"/>
              </a:spcBef>
            </a:pPr>
            <a:r>
              <a:rPr lang="en-US"/>
              <a:t>3 – 6 </a:t>
            </a:r>
            <a:r>
              <a:rPr lang="en-US" sz="2000"/>
              <a:t>Critical Xs</a:t>
            </a:r>
          </a:p>
        </p:txBody>
      </p:sp>
      <p:sp>
        <p:nvSpPr>
          <p:cNvPr id="22545" name="Rectangle 17"/>
          <p:cNvSpPr>
            <a:spLocks noChangeArrowheads="1"/>
          </p:cNvSpPr>
          <p:nvPr/>
        </p:nvSpPr>
        <p:spPr bwMode="auto">
          <a:xfrm>
            <a:off x="3602038" y="1625600"/>
            <a:ext cx="318135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p>
            <a:pPr algn="ctr" eaLnBrk="0" hangingPunct="0">
              <a:spcBef>
                <a:spcPct val="50000"/>
              </a:spcBef>
            </a:pPr>
            <a:r>
              <a:rPr lang="en-US"/>
              <a:t>30 – 50 </a:t>
            </a:r>
            <a:r>
              <a:rPr lang="en-US" sz="2000"/>
              <a:t>Xs </a:t>
            </a:r>
            <a:r>
              <a:rPr lang="en-US"/>
              <a:t>(or more!)</a:t>
            </a:r>
          </a:p>
        </p:txBody>
      </p:sp>
      <p:sp>
        <p:nvSpPr>
          <p:cNvPr id="28690" name="Line 18"/>
          <p:cNvSpPr>
            <a:spLocks noChangeShapeType="1"/>
          </p:cNvSpPr>
          <p:nvPr/>
        </p:nvSpPr>
        <p:spPr bwMode="auto">
          <a:xfrm flipH="1">
            <a:off x="1828800" y="3175000"/>
            <a:ext cx="7221538" cy="0"/>
          </a:xfrm>
          <a:prstGeom prst="line">
            <a:avLst/>
          </a:prstGeom>
          <a:ln>
            <a:headEnd/>
            <a:tailEnd/>
          </a:ln>
        </p:spPr>
        <p:style>
          <a:lnRef idx="2">
            <a:schemeClr val="dk1"/>
          </a:lnRef>
          <a:fillRef idx="0">
            <a:schemeClr val="dk1"/>
          </a:fillRef>
          <a:effectRef idx="1">
            <a:schemeClr val="dk1"/>
          </a:effectRef>
          <a:fontRef idx="minor">
            <a:schemeClr val="tx1"/>
          </a:fontRef>
        </p:style>
        <p:txBody>
          <a:bodyPr/>
          <a:lstStyle/>
          <a:p>
            <a:pPr>
              <a:defRPr/>
            </a:pPr>
            <a:endParaRPr lang="en-US"/>
          </a:p>
        </p:txBody>
      </p:sp>
      <p:sp>
        <p:nvSpPr>
          <p:cNvPr id="28691" name="Line 19"/>
          <p:cNvSpPr>
            <a:spLocks noChangeShapeType="1"/>
          </p:cNvSpPr>
          <p:nvPr/>
        </p:nvSpPr>
        <p:spPr bwMode="auto">
          <a:xfrm flipH="1">
            <a:off x="1828800" y="3843338"/>
            <a:ext cx="7229475" cy="0"/>
          </a:xfrm>
          <a:prstGeom prst="line">
            <a:avLst/>
          </a:prstGeom>
          <a:ln>
            <a:headEnd/>
            <a:tailEnd/>
          </a:ln>
        </p:spPr>
        <p:style>
          <a:lnRef idx="2">
            <a:schemeClr val="dk1"/>
          </a:lnRef>
          <a:fillRef idx="0">
            <a:schemeClr val="dk1"/>
          </a:fillRef>
          <a:effectRef idx="1">
            <a:schemeClr val="dk1"/>
          </a:effectRef>
          <a:fontRef idx="minor">
            <a:schemeClr val="tx1"/>
          </a:fontRef>
        </p:style>
        <p:txBody>
          <a:bodyPr/>
          <a:lstStyle/>
          <a:p>
            <a:pPr>
              <a:defRPr/>
            </a:pPr>
            <a:endParaRPr lang="en-US"/>
          </a:p>
        </p:txBody>
      </p:sp>
      <p:sp>
        <p:nvSpPr>
          <p:cNvPr id="28692" name="Line 20"/>
          <p:cNvSpPr>
            <a:spLocks noChangeShapeType="1"/>
          </p:cNvSpPr>
          <p:nvPr/>
        </p:nvSpPr>
        <p:spPr bwMode="auto">
          <a:xfrm flipH="1">
            <a:off x="1828800" y="4491038"/>
            <a:ext cx="7216775" cy="0"/>
          </a:xfrm>
          <a:prstGeom prst="line">
            <a:avLst/>
          </a:prstGeom>
          <a:ln>
            <a:headEnd/>
            <a:tailEnd/>
          </a:ln>
        </p:spPr>
        <p:style>
          <a:lnRef idx="2">
            <a:schemeClr val="dk1"/>
          </a:lnRef>
          <a:fillRef idx="0">
            <a:schemeClr val="dk1"/>
          </a:fillRef>
          <a:effectRef idx="1">
            <a:schemeClr val="dk1"/>
          </a:effectRef>
          <a:fontRef idx="minor">
            <a:schemeClr val="tx1"/>
          </a:fontRef>
        </p:style>
        <p:txBody>
          <a:bodyPr/>
          <a:lstStyle/>
          <a:p>
            <a:pPr>
              <a:defRPr/>
            </a:pPr>
            <a:endParaRPr lang="en-US"/>
          </a:p>
        </p:txBody>
      </p:sp>
      <p:sp>
        <p:nvSpPr>
          <p:cNvPr id="22549" name="Text Box 21"/>
          <p:cNvSpPr txBox="1">
            <a:spLocks noChangeArrowheads="1"/>
          </p:cNvSpPr>
          <p:nvPr/>
        </p:nvSpPr>
        <p:spPr bwMode="auto">
          <a:xfrm>
            <a:off x="268288" y="6157913"/>
            <a:ext cx="2671762"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22238"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lnSpc>
                <a:spcPct val="80000"/>
              </a:lnSpc>
              <a:spcBef>
                <a:spcPct val="50000"/>
              </a:spcBef>
            </a:pPr>
            <a:r>
              <a:rPr lang="en-US" sz="1200"/>
              <a:t>KPIV = Key Process Input Variable</a:t>
            </a:r>
          </a:p>
        </p:txBody>
      </p:sp>
      <p:sp>
        <p:nvSpPr>
          <p:cNvPr id="22550" name="Text Box 12"/>
          <p:cNvSpPr txBox="1">
            <a:spLocks noChangeArrowheads="1"/>
          </p:cNvSpPr>
          <p:nvPr/>
        </p:nvSpPr>
        <p:spPr bwMode="auto">
          <a:xfrm>
            <a:off x="7483475" y="1625600"/>
            <a:ext cx="15144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b="1"/>
              <a:t>Business Need</a:t>
            </a:r>
          </a:p>
        </p:txBody>
      </p:sp>
      <p:sp>
        <p:nvSpPr>
          <p:cNvPr id="22551" name="Text Box 16"/>
          <p:cNvSpPr txBox="1">
            <a:spLocks noChangeArrowheads="1"/>
          </p:cNvSpPr>
          <p:nvPr/>
        </p:nvSpPr>
        <p:spPr bwMode="auto">
          <a:xfrm>
            <a:off x="8001000" y="2773363"/>
            <a:ext cx="5381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b="1"/>
              <a:t>Y</a:t>
            </a:r>
          </a:p>
        </p:txBody>
      </p:sp>
      <p:sp>
        <p:nvSpPr>
          <p:cNvPr id="22552" name="Text Box 20"/>
          <p:cNvSpPr txBox="1">
            <a:spLocks noChangeArrowheads="1"/>
          </p:cNvSpPr>
          <p:nvPr/>
        </p:nvSpPr>
        <p:spPr bwMode="auto">
          <a:xfrm>
            <a:off x="7978775" y="3290888"/>
            <a:ext cx="5254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b="1"/>
              <a:t>X</a:t>
            </a:r>
          </a:p>
        </p:txBody>
      </p:sp>
      <p:sp>
        <p:nvSpPr>
          <p:cNvPr id="22553" name="Text Box 24"/>
          <p:cNvSpPr txBox="1">
            <a:spLocks noChangeArrowheads="1"/>
          </p:cNvSpPr>
          <p:nvPr/>
        </p:nvSpPr>
        <p:spPr bwMode="auto">
          <a:xfrm>
            <a:off x="7756525" y="3995738"/>
            <a:ext cx="10271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b="1"/>
              <a:t>Y = f(X)</a:t>
            </a:r>
          </a:p>
        </p:txBody>
      </p:sp>
      <p:sp>
        <p:nvSpPr>
          <p:cNvPr id="22554" name="Text Box 28"/>
          <p:cNvSpPr txBox="1">
            <a:spLocks noChangeArrowheads="1"/>
          </p:cNvSpPr>
          <p:nvPr/>
        </p:nvSpPr>
        <p:spPr bwMode="auto">
          <a:xfrm>
            <a:off x="7756525" y="4741863"/>
            <a:ext cx="11763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b="1"/>
              <a:t>Sustain!</a:t>
            </a:r>
          </a:p>
        </p:txBody>
      </p:sp>
      <p:sp>
        <p:nvSpPr>
          <p:cNvPr id="2" name="Rectangle 1"/>
          <p:cNvSpPr>
            <a:spLocks noChangeArrowheads="1"/>
          </p:cNvSpPr>
          <p:nvPr/>
        </p:nvSpPr>
        <p:spPr bwMode="auto">
          <a:xfrm rot="-5400000">
            <a:off x="-958850" y="2927350"/>
            <a:ext cx="36195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3200" b="1">
                <a:solidFill>
                  <a:srgbClr val="953735"/>
                </a:solidFill>
              </a:rPr>
              <a:t>The Funnel Effect</a:t>
            </a:r>
            <a:endParaRPr lang="en-US" sz="3200">
              <a:solidFill>
                <a:srgbClr val="953735"/>
              </a:solidFill>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8683">
                                            <p:txEl>
                                              <p:pRg st="0" end="0"/>
                                            </p:txEl>
                                          </p:spTgt>
                                        </p:tgtEl>
                                        <p:attrNameLst>
                                          <p:attrName>style.visibility</p:attrName>
                                        </p:attrNameLst>
                                      </p:cBhvr>
                                      <p:to>
                                        <p:strVal val="visible"/>
                                      </p:to>
                                    </p:set>
                                    <p:animEffect transition="in" filter="wipe(down)">
                                      <p:cBhvr>
                                        <p:cTn id="7" dur="500"/>
                                        <p:tgtEl>
                                          <p:spTgt spid="286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8683">
                                            <p:txEl>
                                              <p:pRg st="1" end="1"/>
                                            </p:txEl>
                                          </p:spTgt>
                                        </p:tgtEl>
                                        <p:attrNameLst>
                                          <p:attrName>style.visibility</p:attrName>
                                        </p:attrNameLst>
                                      </p:cBhvr>
                                      <p:to>
                                        <p:strVal val="visible"/>
                                      </p:to>
                                    </p:set>
                                    <p:animEffect transition="in" filter="wipe(down)">
                                      <p:cBhvr>
                                        <p:cTn id="12" dur="500"/>
                                        <p:tgtEl>
                                          <p:spTgt spid="2868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8683">
                                            <p:txEl>
                                              <p:pRg st="2" end="2"/>
                                            </p:txEl>
                                          </p:spTgt>
                                        </p:tgtEl>
                                        <p:attrNameLst>
                                          <p:attrName>style.visibility</p:attrName>
                                        </p:attrNameLst>
                                      </p:cBhvr>
                                      <p:to>
                                        <p:strVal val="visible"/>
                                      </p:to>
                                    </p:set>
                                    <p:animEffect transition="in" filter="wipe(down)">
                                      <p:cBhvr>
                                        <p:cTn id="17" dur="500"/>
                                        <p:tgtEl>
                                          <p:spTgt spid="2868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8683">
                                            <p:txEl>
                                              <p:pRg st="3" end="3"/>
                                            </p:txEl>
                                          </p:spTgt>
                                        </p:tgtEl>
                                        <p:attrNameLst>
                                          <p:attrName>style.visibility</p:attrName>
                                        </p:attrNameLst>
                                      </p:cBhvr>
                                      <p:to>
                                        <p:strVal val="visible"/>
                                      </p:to>
                                    </p:set>
                                    <p:animEffect transition="in" filter="wipe(down)">
                                      <p:cBhvr>
                                        <p:cTn id="22" dur="500"/>
                                        <p:tgtEl>
                                          <p:spTgt spid="2868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8683">
                                            <p:txEl>
                                              <p:pRg st="4" end="4"/>
                                            </p:txEl>
                                          </p:spTgt>
                                        </p:tgtEl>
                                        <p:attrNameLst>
                                          <p:attrName>style.visibility</p:attrName>
                                        </p:attrNameLst>
                                      </p:cBhvr>
                                      <p:to>
                                        <p:strVal val="visible"/>
                                      </p:to>
                                    </p:set>
                                    <p:animEffect transition="in" filter="wipe(down)">
                                      <p:cBhvr>
                                        <p:cTn id="27" dur="500"/>
                                        <p:tgtEl>
                                          <p:spTgt spid="2868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3" grpId="0" build="p"/>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ESENTATION_ID" val="12210"/>
  <p:tag name="ARTICULATE_PROJECT_CHECK" val="0"/>
  <p:tag name="LMS_PUBLISH" val="No"/>
  <p:tag name="ARTICULATE_TEMPLATE" val="Corporate Communications"/>
  <p:tag name="PRESENTER_PREVIEW_MODE" val="0"/>
  <p:tag name="ARTICULATE_PRESENTER_VERSION" val="6"/>
  <p:tag name="ARTICULATE_PROJECT_OPEN" val="0"/>
</p:tagLst>
</file>

<file path=ppt/theme/theme1.xml><?xml version="1.0" encoding="utf-8"?>
<a:theme xmlns:a="http://schemas.openxmlformats.org/drawingml/2006/main" name="blue-work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10139</TotalTime>
  <Words>1177</Words>
  <Application>Microsoft Office PowerPoint</Application>
  <PresentationFormat>On-screen Show (4:3)</PresentationFormat>
  <Paragraphs>255</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blue-works</vt:lpstr>
      <vt:lpstr>  </vt:lpstr>
      <vt:lpstr>PowerPoint Presentation</vt:lpstr>
      <vt:lpstr>How Will Lean Six Sigma Affect You?</vt:lpstr>
      <vt:lpstr>What is Lean Six Sigma?</vt:lpstr>
      <vt:lpstr>PowerPoint Presentation</vt:lpstr>
      <vt:lpstr>“Lean Six Sigma” Defined</vt:lpstr>
      <vt:lpstr>The 5 Principles Of Lean </vt:lpstr>
      <vt:lpstr>Process Focus Of Lean Six Sigma</vt:lpstr>
      <vt:lpstr>Dynamics Of Execution Strategy</vt:lpstr>
      <vt:lpstr>DMAIC Process</vt:lpstr>
      <vt:lpstr>The DMAIC Process Improvement Model</vt:lpstr>
      <vt:lpstr>1. Define Phase</vt:lpstr>
      <vt:lpstr> 2. Measure Phase</vt:lpstr>
      <vt:lpstr>3. Analyze Phase</vt:lpstr>
      <vt:lpstr>4. Improve Phase</vt:lpstr>
      <vt:lpstr>5. Control Phase</vt:lpstr>
      <vt:lpstr>The DMAIC Process with Tools</vt:lpstr>
      <vt:lpstr>The DMAIC Process with Tools</vt:lpstr>
      <vt:lpstr>The DMAIC Process with Tools</vt:lpstr>
      <vt:lpstr>Integrating Lean And Six Sigma</vt:lpstr>
      <vt:lpstr>Summary</vt:lpstr>
      <vt:lpstr>  Thank You</vt:lpstr>
    </vt:vector>
  </TitlesOfParts>
  <Company>M.D. Anderson Cancer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Pharmacologic Interventions for Cancer Pain</dc:title>
  <dc:creator>sykwon</dc:creator>
  <cp:lastModifiedBy>Vosburgh, Linda - OSHA</cp:lastModifiedBy>
  <cp:revision>1290</cp:revision>
  <cp:lastPrinted>2012-03-21T14:43:44Z</cp:lastPrinted>
  <dcterms:created xsi:type="dcterms:W3CDTF">2010-12-08T12:33:08Z</dcterms:created>
  <dcterms:modified xsi:type="dcterms:W3CDTF">2013-11-06T19:55:40Z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UseProject">
    <vt:lpwstr>1</vt:lpwstr>
  </property>
  <property fmtid="{D5CDD505-2E9C-101B-9397-08002B2CF9AE}" pid="3" name="ArticulatePath">
    <vt:lpwstr>Storyboard_Pharmacologic_12-17-10</vt:lpwstr>
  </property>
  <property fmtid="{D5CDD505-2E9C-101B-9397-08002B2CF9AE}" pid="4" name="ArticulateGUID">
    <vt:lpwstr>10643DD2-0D00-40F1-B464-1419AF5C29D3</vt:lpwstr>
  </property>
  <property fmtid="{D5CDD505-2E9C-101B-9397-08002B2CF9AE}" pid="5" name="ArticulateProjectFull">
    <vt:lpwstr>C:\Users\skwon\Desktop\Lisa Pmpeii_Study2011\Bob_PPT\DMAIC_320_2012.ppta</vt:lpwstr>
  </property>
</Properties>
</file>