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5.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16.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9" r:id="rId2"/>
  </p:sldMasterIdLst>
  <p:notesMasterIdLst>
    <p:notesMasterId r:id="rId31"/>
  </p:notesMasterIdLst>
  <p:handoutMasterIdLst>
    <p:handoutMasterId r:id="rId32"/>
  </p:handoutMasterIdLst>
  <p:sldIdLst>
    <p:sldId id="307" r:id="rId3"/>
    <p:sldId id="305" r:id="rId4"/>
    <p:sldId id="262" r:id="rId5"/>
    <p:sldId id="303" r:id="rId6"/>
    <p:sldId id="266" r:id="rId7"/>
    <p:sldId id="267" r:id="rId8"/>
    <p:sldId id="270" r:id="rId9"/>
    <p:sldId id="269" r:id="rId10"/>
    <p:sldId id="271" r:id="rId11"/>
    <p:sldId id="272" r:id="rId12"/>
    <p:sldId id="273" r:id="rId13"/>
    <p:sldId id="274" r:id="rId14"/>
    <p:sldId id="275" r:id="rId15"/>
    <p:sldId id="289" r:id="rId16"/>
    <p:sldId id="290" r:id="rId17"/>
    <p:sldId id="282" r:id="rId18"/>
    <p:sldId id="283" r:id="rId19"/>
    <p:sldId id="284" r:id="rId20"/>
    <p:sldId id="285" r:id="rId21"/>
    <p:sldId id="286" r:id="rId22"/>
    <p:sldId id="291" r:id="rId23"/>
    <p:sldId id="287" r:id="rId24"/>
    <p:sldId id="288" r:id="rId25"/>
    <p:sldId id="276" r:id="rId26"/>
    <p:sldId id="277" r:id="rId27"/>
    <p:sldId id="278" r:id="rId28"/>
    <p:sldId id="304" r:id="rId29"/>
    <p:sldId id="306" r:id="rId30"/>
  </p:sldIdLst>
  <p:sldSz cx="9144000" cy="6858000" type="screen4x3"/>
  <p:notesSz cx="7315200" cy="96012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544" autoAdjust="0"/>
  </p:normalViewPr>
  <p:slideViewPr>
    <p:cSldViewPr>
      <p:cViewPr varScale="1">
        <p:scale>
          <a:sx n="82" d="100"/>
          <a:sy n="82" d="100"/>
        </p:scale>
        <p:origin x="-1614" y="-78"/>
      </p:cViewPr>
      <p:guideLst>
        <p:guide orient="horz" pos="2187"/>
        <p:guide pos="2880"/>
        <p:guide pos="192"/>
        <p:guide pos="5568"/>
      </p:guideLst>
    </p:cSldViewPr>
  </p:slideViewPr>
  <p:notesTextViewPr>
    <p:cViewPr>
      <p:scale>
        <a:sx n="1" d="1"/>
        <a:sy n="1" d="1"/>
      </p:scale>
      <p:origin x="0" y="0"/>
    </p:cViewPr>
  </p:notesTextViewPr>
  <p:notesViewPr>
    <p:cSldViewPr>
      <p:cViewPr varScale="1">
        <p:scale>
          <a:sx n="81" d="100"/>
          <a:sy n="81" d="100"/>
        </p:scale>
        <p:origin x="-3168"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70764" cy="609600"/>
          </a:xfrm>
          <a:prstGeom prst="rect">
            <a:avLst/>
          </a:prstGeom>
        </p:spPr>
        <p:txBody>
          <a:bodyPr vert="horz" lIns="95610" tIns="47805" rIns="95610" bIns="47805" rtlCol="0"/>
          <a:lstStyle>
            <a:lvl1pPr algn="l">
              <a:defRPr sz="1300"/>
            </a:lvl1pPr>
          </a:lstStyle>
          <a:p>
            <a:endParaRPr lang="en-US" dirty="0"/>
          </a:p>
        </p:txBody>
      </p:sp>
      <p:sp>
        <p:nvSpPr>
          <p:cNvPr id="3" name="Date Placeholder 2"/>
          <p:cNvSpPr>
            <a:spLocks noGrp="1"/>
          </p:cNvSpPr>
          <p:nvPr>
            <p:ph type="dt" sz="quarter" idx="1"/>
          </p:nvPr>
        </p:nvSpPr>
        <p:spPr>
          <a:xfrm>
            <a:off x="4142749" y="0"/>
            <a:ext cx="3170763" cy="480388"/>
          </a:xfrm>
          <a:prstGeom prst="rect">
            <a:avLst/>
          </a:prstGeom>
        </p:spPr>
        <p:txBody>
          <a:bodyPr vert="horz" lIns="95610" tIns="47805" rIns="95610" bIns="47805" rtlCol="0"/>
          <a:lstStyle>
            <a:lvl1pPr algn="r">
              <a:defRPr sz="1300"/>
            </a:lvl1pPr>
          </a:lstStyle>
          <a:p>
            <a:endParaRPr lang="en-US" dirty="0"/>
          </a:p>
        </p:txBody>
      </p:sp>
      <p:sp>
        <p:nvSpPr>
          <p:cNvPr id="4" name="Footer Placeholder 3"/>
          <p:cNvSpPr>
            <a:spLocks noGrp="1"/>
          </p:cNvSpPr>
          <p:nvPr>
            <p:ph type="ftr" sz="quarter" idx="2"/>
          </p:nvPr>
        </p:nvSpPr>
        <p:spPr>
          <a:xfrm>
            <a:off x="1" y="9119173"/>
            <a:ext cx="3170764" cy="480388"/>
          </a:xfrm>
          <a:prstGeom prst="rect">
            <a:avLst/>
          </a:prstGeom>
        </p:spPr>
        <p:txBody>
          <a:bodyPr vert="horz" lIns="95610" tIns="47805" rIns="95610" bIns="47805" rtlCol="0" anchor="b"/>
          <a:lstStyle>
            <a:lvl1pPr algn="l">
              <a:defRPr sz="1300"/>
            </a:lvl1pPr>
          </a:lstStyle>
          <a:p>
            <a:endParaRPr lang="en-US" dirty="0"/>
          </a:p>
        </p:txBody>
      </p:sp>
      <p:sp>
        <p:nvSpPr>
          <p:cNvPr id="5" name="Slide Number Placeholder 4"/>
          <p:cNvSpPr>
            <a:spLocks noGrp="1"/>
          </p:cNvSpPr>
          <p:nvPr>
            <p:ph type="sldNum" sz="quarter" idx="3"/>
          </p:nvPr>
        </p:nvSpPr>
        <p:spPr>
          <a:xfrm>
            <a:off x="4142749" y="9119173"/>
            <a:ext cx="3170763" cy="480388"/>
          </a:xfrm>
          <a:prstGeom prst="rect">
            <a:avLst/>
          </a:prstGeom>
        </p:spPr>
        <p:txBody>
          <a:bodyPr vert="horz" lIns="95610" tIns="47805" rIns="95610" bIns="47805" rtlCol="0" anchor="b"/>
          <a:lstStyle>
            <a:lvl1pPr algn="r">
              <a:defRPr sz="1300"/>
            </a:lvl1pPr>
          </a:lstStyle>
          <a:p>
            <a:fld id="{586F4049-9BBA-4C77-84ED-F78EE69BCC77}" type="slidenum">
              <a:rPr lang="en-US" smtClean="0"/>
              <a:t>‹#›</a:t>
            </a:fld>
            <a:endParaRPr lang="en-US"/>
          </a:p>
        </p:txBody>
      </p:sp>
      <p:pic>
        <p:nvPicPr>
          <p:cNvPr id="1026"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04800" y="16608"/>
            <a:ext cx="1241217"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71012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69920" cy="480060"/>
          </a:xfrm>
          <a:prstGeom prst="rect">
            <a:avLst/>
          </a:prstGeom>
        </p:spPr>
        <p:txBody>
          <a:bodyPr vert="horz" lIns="96662" tIns="48331" rIns="96662" bIns="48331" rtlCol="0"/>
          <a:lstStyle>
            <a:lvl1pPr algn="l">
              <a:defRPr sz="1300"/>
            </a:lvl1pPr>
          </a:lstStyle>
          <a:p>
            <a:endParaRPr lang="en-US"/>
          </a:p>
        </p:txBody>
      </p:sp>
      <p:sp>
        <p:nvSpPr>
          <p:cNvPr id="3" name="Date Placeholder 2"/>
          <p:cNvSpPr>
            <a:spLocks noGrp="1"/>
          </p:cNvSpPr>
          <p:nvPr>
            <p:ph type="dt" idx="1"/>
          </p:nvPr>
        </p:nvSpPr>
        <p:spPr>
          <a:xfrm>
            <a:off x="4143588" y="0"/>
            <a:ext cx="3169920" cy="480060"/>
          </a:xfrm>
          <a:prstGeom prst="rect">
            <a:avLst/>
          </a:prstGeom>
        </p:spPr>
        <p:txBody>
          <a:bodyPr vert="horz" lIns="96662" tIns="48331" rIns="96662" bIns="48331" rtlCol="0"/>
          <a:lstStyle>
            <a:lvl1pPr algn="r">
              <a:defRPr sz="1300"/>
            </a:lvl1pPr>
          </a:lstStyle>
          <a:p>
            <a:fld id="{425D5255-902B-49C5-A1B5-7BB79D153DCC}" type="datetimeFigureOut">
              <a:rPr lang="en-US" smtClean="0"/>
              <a:t>11/6/2013</a:t>
            </a:fld>
            <a:endParaRPr lang="en-US"/>
          </a:p>
        </p:txBody>
      </p:sp>
      <p:sp>
        <p:nvSpPr>
          <p:cNvPr id="4" name="Slide Image Placeholder 3"/>
          <p:cNvSpPr>
            <a:spLocks noGrp="1" noRot="1" noChangeAspect="1"/>
          </p:cNvSpPr>
          <p:nvPr>
            <p:ph type="sldImg" idx="2"/>
          </p:nvPr>
        </p:nvSpPr>
        <p:spPr>
          <a:xfrm>
            <a:off x="1257300" y="719138"/>
            <a:ext cx="4802188" cy="3600450"/>
          </a:xfrm>
          <a:prstGeom prst="rect">
            <a:avLst/>
          </a:prstGeom>
          <a:noFill/>
          <a:ln w="12700">
            <a:solidFill>
              <a:prstClr val="black"/>
            </a:solidFill>
          </a:ln>
        </p:spPr>
        <p:txBody>
          <a:bodyPr vert="horz" lIns="96662" tIns="48331" rIns="96662" bIns="48331" rtlCol="0" anchor="ctr"/>
          <a:lstStyle/>
          <a:p>
            <a:endParaRPr lang="en-US"/>
          </a:p>
        </p:txBody>
      </p:sp>
      <p:sp>
        <p:nvSpPr>
          <p:cNvPr id="5" name="Notes Placeholder 4"/>
          <p:cNvSpPr>
            <a:spLocks noGrp="1"/>
          </p:cNvSpPr>
          <p:nvPr>
            <p:ph type="body" sz="quarter" idx="3"/>
          </p:nvPr>
        </p:nvSpPr>
        <p:spPr>
          <a:xfrm>
            <a:off x="731521" y="4560570"/>
            <a:ext cx="5852160" cy="4320540"/>
          </a:xfrm>
          <a:prstGeom prst="rect">
            <a:avLst/>
          </a:prstGeom>
        </p:spPr>
        <p:txBody>
          <a:bodyPr vert="horz" lIns="96662" tIns="48331" rIns="96662"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9119474"/>
            <a:ext cx="3169920" cy="480060"/>
          </a:xfrm>
          <a:prstGeom prst="rect">
            <a:avLst/>
          </a:prstGeom>
        </p:spPr>
        <p:txBody>
          <a:bodyPr vert="horz" lIns="96662" tIns="48331" rIns="96662"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8" y="9119474"/>
            <a:ext cx="3169920" cy="480060"/>
          </a:xfrm>
          <a:prstGeom prst="rect">
            <a:avLst/>
          </a:prstGeom>
        </p:spPr>
        <p:txBody>
          <a:bodyPr vert="horz" lIns="96662" tIns="48331" rIns="96662" bIns="48331" rtlCol="0" anchor="b"/>
          <a:lstStyle>
            <a:lvl1pPr algn="r">
              <a:defRPr sz="1300"/>
            </a:lvl1pPr>
          </a:lstStyle>
          <a:p>
            <a:fld id="{78B486D7-C98A-4390-87D2-9CE3E6814217}" type="slidenum">
              <a:rPr lang="en-US" smtClean="0"/>
              <a:t>‹#›</a:t>
            </a:fld>
            <a:endParaRPr lang="en-US"/>
          </a:p>
        </p:txBody>
      </p:sp>
    </p:spTree>
    <p:extLst>
      <p:ext uri="{BB962C8B-B14F-4D97-AF65-F5344CB8AC3E}">
        <p14:creationId xmlns:p14="http://schemas.microsoft.com/office/powerpoint/2010/main" val="3070544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9197AFF9-CD5E-4F89-8E78-372415635CD5}" type="slidenum">
              <a:rPr lang="en-US">
                <a:latin typeface="Calibri" pitchFamily="34" charset="0"/>
              </a:rPr>
              <a:pPr eaLnBrk="1" hangingPunct="1"/>
              <a:t>1</a:t>
            </a:fld>
            <a:endParaRPr lang="en-US">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Again Bob</a:t>
            </a:r>
            <a:r>
              <a:rPr lang="en-US" baseline="0" dirty="0" smtClean="0"/>
              <a:t> to change to Healthcare example</a:t>
            </a:r>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11</a:t>
            </a:fld>
            <a:endParaRPr lang="en-US"/>
          </a:p>
        </p:txBody>
      </p:sp>
    </p:spTree>
    <p:extLst>
      <p:ext uri="{BB962C8B-B14F-4D97-AF65-F5344CB8AC3E}">
        <p14:creationId xmlns:p14="http://schemas.microsoft.com/office/powerpoint/2010/main" val="29458041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Bob to insert Healthcare example</a:t>
            </a:r>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12</a:t>
            </a:fld>
            <a:endParaRPr lang="en-US"/>
          </a:p>
        </p:txBody>
      </p:sp>
    </p:spTree>
    <p:extLst>
      <p:ext uri="{BB962C8B-B14F-4D97-AF65-F5344CB8AC3E}">
        <p14:creationId xmlns:p14="http://schemas.microsoft.com/office/powerpoint/2010/main" val="36720885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13</a:t>
            </a:fld>
            <a:endParaRPr lang="en-US"/>
          </a:p>
        </p:txBody>
      </p:sp>
    </p:spTree>
    <p:extLst>
      <p:ext uri="{BB962C8B-B14F-4D97-AF65-F5344CB8AC3E}">
        <p14:creationId xmlns:p14="http://schemas.microsoft.com/office/powerpoint/2010/main" val="4792361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14</a:t>
            </a:fld>
            <a:endParaRPr lang="en-US"/>
          </a:p>
        </p:txBody>
      </p:sp>
    </p:spTree>
    <p:extLst>
      <p:ext uri="{BB962C8B-B14F-4D97-AF65-F5344CB8AC3E}">
        <p14:creationId xmlns:p14="http://schemas.microsoft.com/office/powerpoint/2010/main" val="27951134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6097">
              <a:defRPr/>
            </a:pPr>
            <a:r>
              <a:rPr lang="en-US" dirty="0" smtClean="0"/>
              <a:t>SK: Do we</a:t>
            </a:r>
            <a:r>
              <a:rPr lang="en-US" baseline="0" dirty="0" smtClean="0"/>
              <a:t> need this symbols?</a:t>
            </a:r>
            <a:endParaRPr lang="en-US" dirty="0" smtClean="0"/>
          </a:p>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15</a:t>
            </a:fld>
            <a:endParaRPr lang="en-US"/>
          </a:p>
        </p:txBody>
      </p:sp>
    </p:spTree>
    <p:extLst>
      <p:ext uri="{BB962C8B-B14F-4D97-AF65-F5344CB8AC3E}">
        <p14:creationId xmlns:p14="http://schemas.microsoft.com/office/powerpoint/2010/main" val="35965278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wanted these definitions in the front between slides 5</a:t>
            </a:r>
            <a:r>
              <a:rPr lang="en-US" baseline="0" dirty="0" smtClean="0"/>
              <a:t> and 6 or as </a:t>
            </a:r>
            <a:r>
              <a:rPr lang="en-US" baseline="0" smtClean="0"/>
              <a:t>a handout</a:t>
            </a:r>
            <a:r>
              <a:rPr lang="en-US" smtClean="0"/>
              <a:t> </a:t>
            </a:r>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16</a:t>
            </a:fld>
            <a:endParaRPr lang="en-US"/>
          </a:p>
        </p:txBody>
      </p:sp>
    </p:spTree>
    <p:extLst>
      <p:ext uri="{BB962C8B-B14F-4D97-AF65-F5344CB8AC3E}">
        <p14:creationId xmlns:p14="http://schemas.microsoft.com/office/powerpoint/2010/main" val="18245988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17</a:t>
            </a:fld>
            <a:endParaRPr lang="en-US"/>
          </a:p>
        </p:txBody>
      </p:sp>
    </p:spTree>
    <p:extLst>
      <p:ext uri="{BB962C8B-B14F-4D97-AF65-F5344CB8AC3E}">
        <p14:creationId xmlns:p14="http://schemas.microsoft.com/office/powerpoint/2010/main" val="38843540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18</a:t>
            </a:fld>
            <a:endParaRPr lang="en-US"/>
          </a:p>
        </p:txBody>
      </p:sp>
    </p:spTree>
    <p:extLst>
      <p:ext uri="{BB962C8B-B14F-4D97-AF65-F5344CB8AC3E}">
        <p14:creationId xmlns:p14="http://schemas.microsoft.com/office/powerpoint/2010/main" val="2699668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19</a:t>
            </a:fld>
            <a:endParaRPr lang="en-US"/>
          </a:p>
        </p:txBody>
      </p:sp>
    </p:spTree>
    <p:extLst>
      <p:ext uri="{BB962C8B-B14F-4D97-AF65-F5344CB8AC3E}">
        <p14:creationId xmlns:p14="http://schemas.microsoft.com/office/powerpoint/2010/main" val="9170052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20</a:t>
            </a:fld>
            <a:endParaRPr lang="en-US"/>
          </a:p>
        </p:txBody>
      </p:sp>
    </p:spTree>
    <p:extLst>
      <p:ext uri="{BB962C8B-B14F-4D97-AF65-F5344CB8AC3E}">
        <p14:creationId xmlns:p14="http://schemas.microsoft.com/office/powerpoint/2010/main" val="782161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78B486D7-C98A-4390-87D2-9CE3E6814217}" type="slidenum">
              <a:rPr lang="en-US" smtClean="0"/>
              <a:t>3</a:t>
            </a:fld>
            <a:endParaRPr lang="en-US"/>
          </a:p>
        </p:txBody>
      </p:sp>
    </p:spTree>
    <p:extLst>
      <p:ext uri="{BB962C8B-B14F-4D97-AF65-F5344CB8AC3E}">
        <p14:creationId xmlns:p14="http://schemas.microsoft.com/office/powerpoint/2010/main" val="27483033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21</a:t>
            </a:fld>
            <a:endParaRPr lang="en-US"/>
          </a:p>
        </p:txBody>
      </p:sp>
    </p:spTree>
    <p:extLst>
      <p:ext uri="{BB962C8B-B14F-4D97-AF65-F5344CB8AC3E}">
        <p14:creationId xmlns:p14="http://schemas.microsoft.com/office/powerpoint/2010/main" val="31531418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22</a:t>
            </a:fld>
            <a:endParaRPr lang="en-US"/>
          </a:p>
        </p:txBody>
      </p:sp>
    </p:spTree>
    <p:extLst>
      <p:ext uri="{BB962C8B-B14F-4D97-AF65-F5344CB8AC3E}">
        <p14:creationId xmlns:p14="http://schemas.microsoft.com/office/powerpoint/2010/main" val="24578050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23</a:t>
            </a:fld>
            <a:endParaRPr lang="en-US"/>
          </a:p>
        </p:txBody>
      </p:sp>
    </p:spTree>
    <p:extLst>
      <p:ext uri="{BB962C8B-B14F-4D97-AF65-F5344CB8AC3E}">
        <p14:creationId xmlns:p14="http://schemas.microsoft.com/office/powerpoint/2010/main" val="23634918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24</a:t>
            </a:fld>
            <a:endParaRPr lang="en-US"/>
          </a:p>
        </p:txBody>
      </p:sp>
    </p:spTree>
    <p:extLst>
      <p:ext uri="{BB962C8B-B14F-4D97-AF65-F5344CB8AC3E}">
        <p14:creationId xmlns:p14="http://schemas.microsoft.com/office/powerpoint/2010/main" val="13983821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25</a:t>
            </a:fld>
            <a:endParaRPr lang="en-US"/>
          </a:p>
        </p:txBody>
      </p:sp>
    </p:spTree>
    <p:extLst>
      <p:ext uri="{BB962C8B-B14F-4D97-AF65-F5344CB8AC3E}">
        <p14:creationId xmlns:p14="http://schemas.microsoft.com/office/powerpoint/2010/main" val="38796741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26</a:t>
            </a:fld>
            <a:endParaRPr lang="en-US"/>
          </a:p>
        </p:txBody>
      </p:sp>
    </p:spTree>
    <p:extLst>
      <p:ext uri="{BB962C8B-B14F-4D97-AF65-F5344CB8AC3E}">
        <p14:creationId xmlns:p14="http://schemas.microsoft.com/office/powerpoint/2010/main" val="3194369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27</a:t>
            </a:fld>
            <a:endParaRPr lang="en-US"/>
          </a:p>
        </p:txBody>
      </p:sp>
    </p:spTree>
    <p:extLst>
      <p:ext uri="{BB962C8B-B14F-4D97-AF65-F5344CB8AC3E}">
        <p14:creationId xmlns:p14="http://schemas.microsoft.com/office/powerpoint/2010/main" val="26283639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9197AFF9-CD5E-4F89-8E78-372415635CD5}" type="slidenum">
              <a:rPr lang="en-US">
                <a:latin typeface="Calibri" pitchFamily="34" charset="0"/>
              </a:rPr>
              <a:pPr eaLnBrk="1" hangingPunct="1"/>
              <a:t>28</a:t>
            </a:fld>
            <a:endParaRPr lang="en-US">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788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866517ED-4CC6-46B8-BA7F-66BF71C6CEDF}" type="slidenum">
              <a:rPr lang="en-US" smtClean="0">
                <a:latin typeface="Calibri" pitchFamily="34" charset="0"/>
              </a:rPr>
              <a:pPr eaLnBrk="1" hangingPunct="1"/>
              <a:t>4</a:t>
            </a:fld>
            <a:endParaRPr lang="en-US" smtClean="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FF0000"/>
                </a:solidFill>
              </a:rPr>
              <a:t>LP:  Tailor examples</a:t>
            </a:r>
            <a:r>
              <a:rPr lang="en-US" baseline="0" dirty="0" smtClean="0">
                <a:solidFill>
                  <a:srgbClr val="FF0000"/>
                </a:solidFill>
              </a:rPr>
              <a:t> of the “types of customers”</a:t>
            </a:r>
          </a:p>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5</a:t>
            </a:fld>
            <a:endParaRPr lang="en-US"/>
          </a:p>
        </p:txBody>
      </p:sp>
    </p:spTree>
    <p:extLst>
      <p:ext uri="{BB962C8B-B14F-4D97-AF65-F5344CB8AC3E}">
        <p14:creationId xmlns:p14="http://schemas.microsoft.com/office/powerpoint/2010/main" val="26689993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6</a:t>
            </a:fld>
            <a:endParaRPr lang="en-US"/>
          </a:p>
        </p:txBody>
      </p:sp>
    </p:spTree>
    <p:extLst>
      <p:ext uri="{BB962C8B-B14F-4D97-AF65-F5344CB8AC3E}">
        <p14:creationId xmlns:p14="http://schemas.microsoft.com/office/powerpoint/2010/main" val="773949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7</a:t>
            </a:fld>
            <a:endParaRPr lang="en-US"/>
          </a:p>
        </p:txBody>
      </p:sp>
    </p:spTree>
    <p:extLst>
      <p:ext uri="{BB962C8B-B14F-4D97-AF65-F5344CB8AC3E}">
        <p14:creationId xmlns:p14="http://schemas.microsoft.com/office/powerpoint/2010/main" val="8051955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6097">
              <a:defRPr/>
            </a:pPr>
            <a:r>
              <a:rPr lang="en-US" dirty="0" smtClean="0"/>
              <a:t>***</a:t>
            </a:r>
            <a:r>
              <a:rPr lang="en-US" baseline="0" dirty="0" smtClean="0"/>
              <a:t> Need simple a chart table</a:t>
            </a:r>
          </a:p>
          <a:p>
            <a:pPr defTabSz="956097">
              <a:defRPr/>
            </a:pPr>
            <a:r>
              <a:rPr lang="en-US" baseline="0" dirty="0" smtClean="0"/>
              <a:t>Bob to put in a Healthcare example</a:t>
            </a:r>
            <a:endParaRPr lang="en-US" dirty="0" smtClean="0"/>
          </a:p>
        </p:txBody>
      </p:sp>
      <p:sp>
        <p:nvSpPr>
          <p:cNvPr id="4" name="Slide Number Placeholder 3"/>
          <p:cNvSpPr>
            <a:spLocks noGrp="1"/>
          </p:cNvSpPr>
          <p:nvPr>
            <p:ph type="sldNum" sz="quarter" idx="10"/>
          </p:nvPr>
        </p:nvSpPr>
        <p:spPr/>
        <p:txBody>
          <a:bodyPr/>
          <a:lstStyle/>
          <a:p>
            <a:fld id="{78B486D7-C98A-4390-87D2-9CE3E6814217}" type="slidenum">
              <a:rPr lang="en-US" smtClean="0"/>
              <a:t>8</a:t>
            </a:fld>
            <a:endParaRPr lang="en-US"/>
          </a:p>
        </p:txBody>
      </p:sp>
    </p:spTree>
    <p:extLst>
      <p:ext uri="{BB962C8B-B14F-4D97-AF65-F5344CB8AC3E}">
        <p14:creationId xmlns:p14="http://schemas.microsoft.com/office/powerpoint/2010/main" val="3655016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6097">
              <a:defRPr/>
            </a:pPr>
            <a:r>
              <a:rPr lang="en-US" dirty="0" smtClean="0"/>
              <a:t>***</a:t>
            </a:r>
            <a:r>
              <a:rPr lang="en-US" baseline="0" dirty="0" smtClean="0"/>
              <a:t> Need simple a chart table</a:t>
            </a:r>
          </a:p>
          <a:p>
            <a:pPr defTabSz="956097">
              <a:defRPr/>
            </a:pPr>
            <a:r>
              <a:rPr lang="en-US" baseline="0" dirty="0" smtClean="0"/>
              <a:t>Bob to put in a Healthcare example</a:t>
            </a:r>
            <a:endParaRPr lang="en-US" dirty="0" smtClean="0"/>
          </a:p>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9</a:t>
            </a:fld>
            <a:endParaRPr lang="en-US"/>
          </a:p>
        </p:txBody>
      </p:sp>
    </p:spTree>
    <p:extLst>
      <p:ext uri="{BB962C8B-B14F-4D97-AF65-F5344CB8AC3E}">
        <p14:creationId xmlns:p14="http://schemas.microsoft.com/office/powerpoint/2010/main" val="18225764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6097">
              <a:defRPr/>
            </a:pPr>
            <a:r>
              <a:rPr lang="en-US" dirty="0" smtClean="0"/>
              <a:t>***</a:t>
            </a:r>
            <a:r>
              <a:rPr lang="en-US" baseline="0" dirty="0" smtClean="0"/>
              <a:t> Need simple a chart table</a:t>
            </a:r>
          </a:p>
          <a:p>
            <a:pPr defTabSz="956097">
              <a:defRPr/>
            </a:pPr>
            <a:r>
              <a:rPr lang="en-US" baseline="0" dirty="0" smtClean="0"/>
              <a:t>Bob to insert Healthcare example</a:t>
            </a:r>
            <a:endParaRPr lang="en-US" dirty="0" smtClean="0"/>
          </a:p>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10</a:t>
            </a:fld>
            <a:endParaRPr lang="en-US"/>
          </a:p>
        </p:txBody>
      </p:sp>
    </p:spTree>
    <p:extLst>
      <p:ext uri="{BB962C8B-B14F-4D97-AF65-F5344CB8AC3E}">
        <p14:creationId xmlns:p14="http://schemas.microsoft.com/office/powerpoint/2010/main" val="203051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4154530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5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1676399"/>
            <a:ext cx="4178300" cy="48683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1676399"/>
            <a:ext cx="4178300" cy="4868334"/>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8245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4040188"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29591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3200400" y="1219199"/>
            <a:ext cx="5638800" cy="53255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25908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2590800"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80321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4"/>
          <p:cNvSpPr>
            <a:spLocks noGrp="1"/>
          </p:cNvSpPr>
          <p:nvPr>
            <p:ph type="body" sz="quarter" idx="3"/>
          </p:nvPr>
        </p:nvSpPr>
        <p:spPr>
          <a:xfrm>
            <a:off x="4800600" y="35814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4221162"/>
            <a:ext cx="3886200" cy="22558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682479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52578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457200" y="876300"/>
            <a:ext cx="8229600" cy="419100"/>
            <a:chOff x="457200" y="876300"/>
            <a:chExt cx="8229600" cy="419100"/>
          </a:xfrm>
        </p:grpSpPr>
        <p:sp>
          <p:nvSpPr>
            <p:cNvPr id="10" name="Rectangle 9"/>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sz="quarter" idx="10" hasCustomPrompt="1"/>
          </p:nvPr>
        </p:nvSpPr>
        <p:spPr>
          <a:xfrm>
            <a:off x="838200" y="1447800"/>
            <a:ext cx="7391400" cy="457200"/>
          </a:xfrm>
          <a:noFill/>
        </p:spPr>
        <p:txBody>
          <a:bodyPr wrap="square" rtlCol="0">
            <a:spAutoFit/>
          </a:bodyPr>
          <a:lstStyle>
            <a:lvl1pPr marL="0" indent="0">
              <a:buNone/>
              <a:defRPr lang="en-US" sz="2400" dirty="0">
                <a:solidFill>
                  <a:schemeClr val="accent2"/>
                </a:solidFill>
                <a:latin typeface="Bevan" pitchFamily="2" charset="0"/>
              </a:defRPr>
            </a:lvl1pPr>
          </a:lstStyle>
          <a:p>
            <a:pPr marL="0" lvl="0"/>
            <a:r>
              <a:rPr lang="en-US" dirty="0" smtClean="0"/>
              <a:t>Add your title here</a:t>
            </a:r>
            <a:endParaRPr lang="en-US" dirty="0"/>
          </a:p>
        </p:txBody>
      </p:sp>
      <p:sp>
        <p:nvSpPr>
          <p:cNvPr id="5" name="Content Placeholder 4"/>
          <p:cNvSpPr>
            <a:spLocks noGrp="1"/>
          </p:cNvSpPr>
          <p:nvPr>
            <p:ph sz="quarter" idx="11"/>
          </p:nvPr>
        </p:nvSpPr>
        <p:spPr>
          <a:xfrm>
            <a:off x="838200" y="1981200"/>
            <a:ext cx="739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7727163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5882551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609600" y="762000"/>
            <a:ext cx="79248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92874526"/>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61CD0EBA-555A-47EE-A7A1-1412E4385647}" type="datetime1">
              <a:rPr lang="en-US"/>
              <a:pPr>
                <a:defRPr/>
              </a:pPr>
              <a:t>11/6/2013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B6749D94-AFEF-4722-8FCB-343CAC3C7D6B}" type="slidenum">
              <a:rPr lang="en-US"/>
              <a:pPr>
                <a:defRPr/>
              </a:pPr>
              <a:t>‹#›</a:t>
            </a:fld>
            <a:endParaRPr lang="en-US"/>
          </a:p>
        </p:txBody>
      </p:sp>
    </p:spTree>
    <p:extLst>
      <p:ext uri="{BB962C8B-B14F-4D97-AF65-F5344CB8AC3E}">
        <p14:creationId xmlns:p14="http://schemas.microsoft.com/office/powerpoint/2010/main" val="39565547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25444545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2551864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Rectangle 3"/>
          <p:cNvSpPr/>
          <p:nvPr userDrawn="1"/>
        </p:nvSpPr>
        <p:spPr>
          <a:xfrm>
            <a:off x="-13547" y="838200"/>
            <a:ext cx="9169400" cy="5984240"/>
          </a:xfrm>
          <a:prstGeom prst="rect">
            <a:avLst/>
          </a:prstGeom>
          <a:gradFill>
            <a:gsLst>
              <a:gs pos="0">
                <a:schemeClr val="tx2">
                  <a:lumMod val="40000"/>
                  <a:lumOff val="60000"/>
                </a:schemeClr>
              </a:gs>
              <a:gs pos="100000">
                <a:srgbClr val="FFFFFF"/>
              </a:gs>
              <a:gs pos="29000">
                <a:srgbClr val="FFFFF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userDrawn="1"/>
        </p:nvSpPr>
        <p:spPr>
          <a:xfrm>
            <a:off x="-25399" y="-11853"/>
            <a:ext cx="9181252" cy="1002453"/>
          </a:xfrm>
          <a:prstGeom prst="rect">
            <a:avLst/>
          </a:prstGeom>
          <a:gradFill>
            <a:gsLst>
              <a:gs pos="0">
                <a:schemeClr val="tx2">
                  <a:lumMod val="50000"/>
                  <a:alpha val="90000"/>
                </a:schemeClr>
              </a:gs>
              <a:gs pos="100000">
                <a:schemeClr val="tx2">
                  <a:lumMod val="50000"/>
                </a:schemeClr>
              </a:gs>
              <a:gs pos="46000">
                <a:schemeClr val="tx2">
                  <a:alpha val="9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3975214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152400" y="1295400"/>
            <a:ext cx="8839200" cy="5181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userDrawn="1"/>
        </p:nvGrpSpPr>
        <p:grpSpPr>
          <a:xfrm>
            <a:off x="125942" y="952500"/>
            <a:ext cx="8941858" cy="419100"/>
            <a:chOff x="457200" y="876300"/>
            <a:chExt cx="8229600" cy="419100"/>
          </a:xfrm>
        </p:grpSpPr>
        <p:sp>
          <p:nvSpPr>
            <p:cNvPr id="7" name="Rectangle 6"/>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2344815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609600" y="762000"/>
            <a:ext cx="7924800" cy="3657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52203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8288775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35052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3962400" y="753533"/>
            <a:ext cx="48768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2873748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4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1162655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5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803819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4040188"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07798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3200400" y="1219199"/>
            <a:ext cx="5638800" cy="53255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25908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2590800"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2823617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4"/>
          <p:cNvSpPr>
            <a:spLocks noGrp="1"/>
          </p:cNvSpPr>
          <p:nvPr>
            <p:ph type="body" sz="quarter" idx="3"/>
          </p:nvPr>
        </p:nvSpPr>
        <p:spPr>
          <a:xfrm>
            <a:off x="4800600" y="35814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4221162"/>
            <a:ext cx="3886200" cy="22558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562411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52578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457200" y="876300"/>
            <a:ext cx="8229600" cy="419100"/>
            <a:chOff x="457200" y="876300"/>
            <a:chExt cx="8229600" cy="419100"/>
          </a:xfrm>
        </p:grpSpPr>
        <p:sp>
          <p:nvSpPr>
            <p:cNvPr id="10" name="Rectangle 9"/>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sz="quarter" idx="10" hasCustomPrompt="1"/>
          </p:nvPr>
        </p:nvSpPr>
        <p:spPr>
          <a:xfrm>
            <a:off x="838200" y="1447800"/>
            <a:ext cx="7391400" cy="457200"/>
          </a:xfrm>
          <a:noFill/>
        </p:spPr>
        <p:txBody>
          <a:bodyPr wrap="square" rtlCol="0">
            <a:spAutoFit/>
          </a:bodyPr>
          <a:lstStyle>
            <a:lvl1pPr marL="0" indent="0">
              <a:buNone/>
              <a:defRPr lang="en-US" sz="2400" dirty="0">
                <a:solidFill>
                  <a:schemeClr val="accent2"/>
                </a:solidFill>
                <a:latin typeface="Bevan" pitchFamily="2" charset="0"/>
              </a:defRPr>
            </a:lvl1pPr>
          </a:lstStyle>
          <a:p>
            <a:pPr marL="0" lvl="0"/>
            <a:r>
              <a:rPr lang="en-US" dirty="0" smtClean="0"/>
              <a:t>Add your title here</a:t>
            </a:r>
            <a:endParaRPr lang="en-US" dirty="0"/>
          </a:p>
        </p:txBody>
      </p:sp>
      <p:sp>
        <p:nvSpPr>
          <p:cNvPr id="5" name="Content Placeholder 4"/>
          <p:cNvSpPr>
            <a:spLocks noGrp="1"/>
          </p:cNvSpPr>
          <p:nvPr>
            <p:ph sz="quarter" idx="11"/>
          </p:nvPr>
        </p:nvSpPr>
        <p:spPr>
          <a:xfrm>
            <a:off x="838200" y="1981200"/>
            <a:ext cx="739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61758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796064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152400" y="1295400"/>
            <a:ext cx="8839200" cy="5181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userDrawn="1"/>
        </p:nvGrpSpPr>
        <p:grpSpPr>
          <a:xfrm>
            <a:off x="125942" y="952500"/>
            <a:ext cx="8941858" cy="419100"/>
            <a:chOff x="457200" y="876300"/>
            <a:chExt cx="8229600" cy="419100"/>
          </a:xfrm>
        </p:grpSpPr>
        <p:sp>
          <p:nvSpPr>
            <p:cNvPr id="7" name="Rectangle 6"/>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9008104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152400" y="1047750"/>
            <a:ext cx="8839200" cy="573405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userDrawn="1"/>
        </p:nvGrpSpPr>
        <p:grpSpPr>
          <a:xfrm>
            <a:off x="125942" y="838200"/>
            <a:ext cx="8941858" cy="419100"/>
            <a:chOff x="457200" y="876300"/>
            <a:chExt cx="8229600" cy="419100"/>
          </a:xfrm>
        </p:grpSpPr>
        <p:sp>
          <p:nvSpPr>
            <p:cNvPr id="7" name="Rectangle 6"/>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4008585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609600" y="762000"/>
            <a:ext cx="7924800" cy="3657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49198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077907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35052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3962400" y="753533"/>
            <a:ext cx="48768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324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4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8245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3547" y="2590800"/>
            <a:ext cx="9169400" cy="4231640"/>
          </a:xfrm>
          <a:prstGeom prst="rect">
            <a:avLst/>
          </a:prstGeom>
          <a:gradFill>
            <a:gsLst>
              <a:gs pos="0">
                <a:schemeClr val="tx2">
                  <a:lumMod val="40000"/>
                  <a:lumOff val="60000"/>
                </a:schemeClr>
              </a:gs>
              <a:gs pos="100000">
                <a:srgbClr val="FFFFFF"/>
              </a:gs>
              <a:gs pos="29000">
                <a:srgbClr val="FFFFF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399" y="-11853"/>
            <a:ext cx="9181252" cy="3200400"/>
          </a:xfrm>
          <a:prstGeom prst="rect">
            <a:avLst/>
          </a:prstGeom>
          <a:pattFill prst="openDmnd">
            <a:fgClr>
              <a:schemeClr val="tx2">
                <a:lumMod val="50000"/>
              </a:schemeClr>
            </a:fgClr>
            <a:bgClr>
              <a:schemeClr val="tx2">
                <a:lumMod val="60000"/>
                <a:lumOff val="4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25399" y="-11853"/>
            <a:ext cx="9181252" cy="3200400"/>
          </a:xfrm>
          <a:prstGeom prst="rect">
            <a:avLst/>
          </a:prstGeom>
          <a:gradFill>
            <a:gsLst>
              <a:gs pos="0">
                <a:schemeClr val="tx2">
                  <a:lumMod val="50000"/>
                  <a:alpha val="90000"/>
                </a:schemeClr>
              </a:gs>
              <a:gs pos="100000">
                <a:schemeClr val="tx2">
                  <a:lumMod val="50000"/>
                </a:schemeClr>
              </a:gs>
              <a:gs pos="46000">
                <a:schemeClr val="tx2">
                  <a:alpha val="9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09600" y="115669"/>
            <a:ext cx="7924800" cy="584775"/>
          </a:xfrm>
          <a:prstGeom prst="rect">
            <a:avLst/>
          </a:prstGeom>
          <a:noFill/>
        </p:spPr>
        <p:txBody>
          <a:bodyPr wrap="square" rtlCol="0" anchor="b">
            <a:spAutoFit/>
          </a:bodyPr>
          <a:lstStyle/>
          <a:p>
            <a:pPr marL="0" lvl="0" algn="l"/>
            <a:r>
              <a:rPr lang="en-US" smtClean="0"/>
              <a:t>Click to edit Master title style</a:t>
            </a:r>
            <a:endParaRPr lang="en-US" dirty="0"/>
          </a:p>
        </p:txBody>
      </p:sp>
      <p:sp>
        <p:nvSpPr>
          <p:cNvPr id="3" name="Text Placeholder 2"/>
          <p:cNvSpPr>
            <a:spLocks noGrp="1"/>
          </p:cNvSpPr>
          <p:nvPr>
            <p:ph type="body" idx="1"/>
          </p:nvPr>
        </p:nvSpPr>
        <p:spPr>
          <a:xfrm>
            <a:off x="762000" y="5105399"/>
            <a:ext cx="8229600" cy="1477963"/>
          </a:xfrm>
          <a:prstGeom prst="rect">
            <a:avLst/>
          </a:prstGeom>
        </p:spPr>
        <p:txBody>
          <a:bodyPr vert="horz" lIns="91440" tIns="45720" rIns="91440" bIns="45720" rtlCol="0">
            <a:noAutofit/>
          </a:bodyPr>
          <a:lstStyle/>
          <a:p>
            <a:pPr lvl="0"/>
            <a:r>
              <a:rPr lang="en-US" dirty="0" smtClean="0"/>
              <a:t>Click to edit Master text styles</a:t>
            </a:r>
          </a:p>
        </p:txBody>
      </p:sp>
    </p:spTree>
    <p:extLst>
      <p:ext uri="{BB962C8B-B14F-4D97-AF65-F5344CB8AC3E}">
        <p14:creationId xmlns:p14="http://schemas.microsoft.com/office/powerpoint/2010/main" val="3803246500"/>
      </p:ext>
    </p:extLst>
  </p:cSld>
  <p:clrMap bg1="lt1" tx1="dk1" bg2="lt2" tx2="dk2" accent1="accent1" accent2="accent2" accent3="accent3" accent4="accent4" accent5="accent5" accent6="accent6" hlink="hlink" folHlink="folHlink"/>
  <p:sldLayoutIdLst>
    <p:sldLayoutId id="2147483649" r:id="rId1"/>
    <p:sldLayoutId id="2147483684" r:id="rId2"/>
    <p:sldLayoutId id="2147483668" r:id="rId3"/>
    <p:sldLayoutId id="2147483667" r:id="rId4"/>
    <p:sldLayoutId id="2147483682" r:id="rId5"/>
    <p:sldLayoutId id="2147483650" r:id="rId6"/>
    <p:sldLayoutId id="2147483651" r:id="rId7"/>
    <p:sldLayoutId id="2147483653" r:id="rId8"/>
    <p:sldLayoutId id="2147483665" r:id="rId9"/>
    <p:sldLayoutId id="2147483666" r:id="rId10"/>
    <p:sldLayoutId id="2147483663" r:id="rId11"/>
    <p:sldLayoutId id="2147483664" r:id="rId12"/>
    <p:sldLayoutId id="2147483662" r:id="rId13"/>
    <p:sldLayoutId id="2147483661" r:id="rId14"/>
    <p:sldLayoutId id="2147483683" r:id="rId15"/>
    <p:sldLayoutId id="2147483685" r:id="rId16"/>
    <p:sldLayoutId id="2147483686" r:id="rId17"/>
  </p:sldLayoutIdLst>
  <p:txStyles>
    <p:title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p:titleStyle>
    <p:body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3547" y="-152400"/>
            <a:ext cx="9169400" cy="6974840"/>
          </a:xfrm>
          <a:prstGeom prst="rect">
            <a:avLst/>
          </a:prstGeom>
          <a:gradFill>
            <a:gsLst>
              <a:gs pos="0">
                <a:schemeClr val="tx2">
                  <a:lumMod val="40000"/>
                  <a:lumOff val="60000"/>
                </a:schemeClr>
              </a:gs>
              <a:gs pos="100000">
                <a:srgbClr val="FFFFFF"/>
              </a:gs>
              <a:gs pos="29000">
                <a:srgbClr val="FFFFF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399" y="-198120"/>
            <a:ext cx="9181252" cy="45719"/>
          </a:xfrm>
          <a:prstGeom prst="rect">
            <a:avLst/>
          </a:prstGeom>
          <a:pattFill prst="openDmnd">
            <a:fgClr>
              <a:schemeClr val="tx2">
                <a:lumMod val="50000"/>
              </a:schemeClr>
            </a:fgClr>
            <a:bgClr>
              <a:schemeClr val="tx2">
                <a:lumMod val="60000"/>
                <a:lumOff val="4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09600" y="115669"/>
            <a:ext cx="7924800" cy="584775"/>
          </a:xfrm>
          <a:prstGeom prst="rect">
            <a:avLst/>
          </a:prstGeom>
          <a:noFill/>
        </p:spPr>
        <p:txBody>
          <a:bodyPr wrap="square" rtlCol="0" anchor="b">
            <a:spAutoFit/>
          </a:bodyPr>
          <a:lstStyle/>
          <a:p>
            <a:pPr marL="0" lvl="0" algn="l"/>
            <a:r>
              <a:rPr lang="en-US" smtClean="0"/>
              <a:t>Click to edit Master title style</a:t>
            </a:r>
            <a:endParaRPr lang="en-US" dirty="0"/>
          </a:p>
        </p:txBody>
      </p:sp>
      <p:sp>
        <p:nvSpPr>
          <p:cNvPr id="3" name="Text Placeholder 2"/>
          <p:cNvSpPr>
            <a:spLocks noGrp="1"/>
          </p:cNvSpPr>
          <p:nvPr>
            <p:ph type="body" idx="1"/>
          </p:nvPr>
        </p:nvSpPr>
        <p:spPr>
          <a:xfrm>
            <a:off x="762000" y="5105399"/>
            <a:ext cx="8229600" cy="1477963"/>
          </a:xfrm>
          <a:prstGeom prst="rect">
            <a:avLst/>
          </a:prstGeom>
        </p:spPr>
        <p:txBody>
          <a:bodyPr vert="horz" lIns="91440" tIns="45720" rIns="91440" bIns="45720" rtlCol="0">
            <a:noAutofit/>
          </a:bodyPr>
          <a:lstStyle/>
          <a:p>
            <a:pPr lvl="0"/>
            <a:r>
              <a:rPr lang="en-US" dirty="0" smtClean="0"/>
              <a:t>Click to edit Master text styles</a:t>
            </a:r>
          </a:p>
        </p:txBody>
      </p:sp>
    </p:spTree>
    <p:extLst>
      <p:ext uri="{BB962C8B-B14F-4D97-AF65-F5344CB8AC3E}">
        <p14:creationId xmlns:p14="http://schemas.microsoft.com/office/powerpoint/2010/main" val="99840964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Lst>
  <p:txStyles>
    <p:title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p:titleStyle>
    <p:body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notesSlide" Target="../notesSlides/notesSlide13.xml"/><Relationship Id="rId5" Type="http://schemas.openxmlformats.org/officeDocument/2006/relationships/slideLayout" Target="../slideLayouts/slideLayout14.xml"/><Relationship Id="rId4" Type="http://schemas.openxmlformats.org/officeDocument/2006/relationships/tags" Target="../tags/tag8.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tags" Target="../tags/tag11.xml"/><Relationship Id="rId7" Type="http://schemas.openxmlformats.org/officeDocument/2006/relationships/notesSlide" Target="../notesSlides/notesSlide15.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slideLayout" Target="../slideLayouts/slideLayout14.xml"/><Relationship Id="rId5" Type="http://schemas.openxmlformats.org/officeDocument/2006/relationships/tags" Target="../tags/tag13.xml"/><Relationship Id="rId4" Type="http://schemas.openxmlformats.org/officeDocument/2006/relationships/tags" Target="../tags/tag12.xml"/></Relationships>
</file>

<file path=ppt/slides/_rels/slide17.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notesSlide" Target="../notesSlides/notesSlide16.xml"/><Relationship Id="rId5" Type="http://schemas.openxmlformats.org/officeDocument/2006/relationships/slideLayout" Target="../slideLayouts/slideLayout14.xml"/><Relationship Id="rId4" Type="http://schemas.openxmlformats.org/officeDocument/2006/relationships/tags" Target="../tags/tag17.xml"/></Relationships>
</file>

<file path=ppt/slides/_rels/slide18.xml.rels><?xml version="1.0" encoding="UTF-8" standalone="yes"?>
<Relationships xmlns="http://schemas.openxmlformats.org/package/2006/relationships"><Relationship Id="rId8" Type="http://schemas.openxmlformats.org/officeDocument/2006/relationships/tags" Target="../tags/tag25.xml"/><Relationship Id="rId3" Type="http://schemas.openxmlformats.org/officeDocument/2006/relationships/tags" Target="../tags/tag20.xml"/><Relationship Id="rId7" Type="http://schemas.openxmlformats.org/officeDocument/2006/relationships/tags" Target="../tags/tag24.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tags" Target="../tags/tag23.xml"/><Relationship Id="rId5" Type="http://schemas.openxmlformats.org/officeDocument/2006/relationships/tags" Target="../tags/tag22.xml"/><Relationship Id="rId10" Type="http://schemas.openxmlformats.org/officeDocument/2006/relationships/notesSlide" Target="../notesSlides/notesSlide17.xml"/><Relationship Id="rId4" Type="http://schemas.openxmlformats.org/officeDocument/2006/relationships/tags" Target="../tags/tag21.xml"/><Relationship Id="rId9"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notesSlide" Target="../notesSlides/notesSlide4.xml"/><Relationship Id="rId4"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685800"/>
            <a:ext cx="8229600" cy="1528763"/>
          </a:xfrm>
        </p:spPr>
        <p:txBody>
          <a:bodyPr/>
          <a:lstStyle/>
          <a:p>
            <a:pPr algn="ctr" eaLnBrk="1" hangingPunct="1"/>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endParaRPr sz="3600" dirty="0" smtClean="0">
              <a:latin typeface="Bevan"/>
              <a:ea typeface="Slackey"/>
            </a:endParaRPr>
          </a:p>
        </p:txBody>
      </p:sp>
      <p:pic>
        <p:nvPicPr>
          <p:cNvPr id="14340" name="Picture 5"/>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667000" y="3804213"/>
            <a:ext cx="4297909" cy="1806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302864" y="5903893"/>
            <a:ext cx="8686800" cy="954107"/>
          </a:xfrm>
          <a:prstGeom prst="rect">
            <a:avLst/>
          </a:prstGeom>
        </p:spPr>
        <p:txBody>
          <a:bodyPr wrap="square">
            <a:spAutoFit/>
          </a:bodyPr>
          <a:lstStyle/>
          <a:p>
            <a:pPr algn="ctr"/>
            <a:r>
              <a:rPr lang="en-US" sz="1400" dirty="0">
                <a:solidFill>
                  <a:schemeClr val="tx1">
                    <a:lumMod val="50000"/>
                    <a:lumOff val="50000"/>
                  </a:schemeClr>
                </a:solidFill>
              </a:rPr>
              <a:t>This material was produced under grant number SH-22316-SH-1 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
        <p:nvSpPr>
          <p:cNvPr id="8" name="Title 1"/>
          <p:cNvSpPr txBox="1">
            <a:spLocks/>
          </p:cNvSpPr>
          <p:nvPr/>
        </p:nvSpPr>
        <p:spPr bwMode="auto">
          <a:xfrm>
            <a:off x="535396" y="858858"/>
            <a:ext cx="8229600"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spAutoFit/>
          </a:bodyPr>
          <a:lstStyle>
            <a:lvl1pPr algn="l" rtl="0" eaLnBrk="0" fontAlgn="base" hangingPunct="0">
              <a:spcBef>
                <a:spcPct val="0"/>
              </a:spcBef>
              <a:spcAft>
                <a:spcPct val="0"/>
              </a:spcAft>
              <a:defRPr lang="en-US" sz="3200" kern="1200" dirty="0">
                <a:solidFill>
                  <a:srgbClr val="8EB4E3"/>
                </a:solidFill>
                <a:latin typeface="Bevan" pitchFamily="2" charset="0"/>
                <a:ea typeface="Slackey" pitchFamily="2" charset="0"/>
                <a:cs typeface="Slackey"/>
              </a:defRPr>
            </a:lvl1pPr>
            <a:lvl2pPr algn="l" rtl="0" eaLnBrk="0" fontAlgn="base" hangingPunct="0">
              <a:spcBef>
                <a:spcPct val="0"/>
              </a:spcBef>
              <a:spcAft>
                <a:spcPct val="0"/>
              </a:spcAft>
              <a:defRPr sz="3200">
                <a:solidFill>
                  <a:srgbClr val="8EB4E3"/>
                </a:solidFill>
                <a:latin typeface="Bevan"/>
                <a:ea typeface="Slackey"/>
                <a:cs typeface="Slackey"/>
              </a:defRPr>
            </a:lvl2pPr>
            <a:lvl3pPr algn="l" rtl="0" eaLnBrk="0" fontAlgn="base" hangingPunct="0">
              <a:spcBef>
                <a:spcPct val="0"/>
              </a:spcBef>
              <a:spcAft>
                <a:spcPct val="0"/>
              </a:spcAft>
              <a:defRPr sz="3200">
                <a:solidFill>
                  <a:srgbClr val="8EB4E3"/>
                </a:solidFill>
                <a:latin typeface="Bevan"/>
                <a:ea typeface="Slackey"/>
                <a:cs typeface="Slackey"/>
              </a:defRPr>
            </a:lvl3pPr>
            <a:lvl4pPr algn="l" rtl="0" eaLnBrk="0" fontAlgn="base" hangingPunct="0">
              <a:spcBef>
                <a:spcPct val="0"/>
              </a:spcBef>
              <a:spcAft>
                <a:spcPct val="0"/>
              </a:spcAft>
              <a:defRPr sz="3200">
                <a:solidFill>
                  <a:srgbClr val="8EB4E3"/>
                </a:solidFill>
                <a:latin typeface="Bevan"/>
                <a:ea typeface="Slackey"/>
                <a:cs typeface="Slackey"/>
              </a:defRPr>
            </a:lvl4pPr>
            <a:lvl5pPr algn="l" rtl="0" eaLnBrk="0" fontAlgn="base" hangingPunct="0">
              <a:spcBef>
                <a:spcPct val="0"/>
              </a:spcBef>
              <a:spcAft>
                <a:spcPct val="0"/>
              </a:spcAft>
              <a:defRPr sz="3200">
                <a:solidFill>
                  <a:srgbClr val="8EB4E3"/>
                </a:solidFill>
                <a:latin typeface="Bevan"/>
                <a:ea typeface="Slackey"/>
                <a:cs typeface="Slackey"/>
              </a:defRPr>
            </a:lvl5pPr>
            <a:lvl6pPr marL="457200" algn="l" rtl="0" fontAlgn="base">
              <a:spcBef>
                <a:spcPct val="0"/>
              </a:spcBef>
              <a:spcAft>
                <a:spcPct val="0"/>
              </a:spcAft>
              <a:defRPr sz="3200">
                <a:solidFill>
                  <a:srgbClr val="8EB4E3"/>
                </a:solidFill>
                <a:latin typeface="Bevan"/>
                <a:ea typeface="Slackey"/>
                <a:cs typeface="Slackey"/>
              </a:defRPr>
            </a:lvl6pPr>
            <a:lvl7pPr marL="914400" algn="l" rtl="0" fontAlgn="base">
              <a:spcBef>
                <a:spcPct val="0"/>
              </a:spcBef>
              <a:spcAft>
                <a:spcPct val="0"/>
              </a:spcAft>
              <a:defRPr sz="3200">
                <a:solidFill>
                  <a:srgbClr val="8EB4E3"/>
                </a:solidFill>
                <a:latin typeface="Bevan"/>
                <a:ea typeface="Slackey"/>
                <a:cs typeface="Slackey"/>
              </a:defRPr>
            </a:lvl7pPr>
            <a:lvl8pPr marL="1371600" algn="l" rtl="0" fontAlgn="base">
              <a:spcBef>
                <a:spcPct val="0"/>
              </a:spcBef>
              <a:spcAft>
                <a:spcPct val="0"/>
              </a:spcAft>
              <a:defRPr sz="3200">
                <a:solidFill>
                  <a:srgbClr val="8EB4E3"/>
                </a:solidFill>
                <a:latin typeface="Bevan"/>
                <a:ea typeface="Slackey"/>
                <a:cs typeface="Slackey"/>
              </a:defRPr>
            </a:lvl8pPr>
            <a:lvl9pPr marL="1828800" algn="l" rtl="0" fontAlgn="base">
              <a:spcBef>
                <a:spcPct val="0"/>
              </a:spcBef>
              <a:spcAft>
                <a:spcPct val="0"/>
              </a:spcAft>
              <a:defRPr sz="3200">
                <a:solidFill>
                  <a:srgbClr val="8EB4E3"/>
                </a:solidFill>
                <a:latin typeface="Bevan"/>
                <a:ea typeface="Slackey"/>
                <a:cs typeface="Slackey"/>
              </a:defRPr>
            </a:lvl9pPr>
          </a:lstStyle>
          <a:p>
            <a:pPr algn="ctr" eaLnBrk="1" hangingPunct="1"/>
            <a:r>
              <a:rPr lang="en-US" sz="2800" dirty="0" smtClean="0">
                <a:solidFill>
                  <a:schemeClr val="bg1"/>
                </a:solidFill>
                <a:latin typeface="Calibri" pitchFamily="34" charset="0"/>
                <a:ea typeface="Slackey"/>
              </a:rPr>
              <a:t/>
            </a:r>
            <a:br>
              <a:rPr lang="en-US" sz="2800" dirty="0" smtClean="0">
                <a:solidFill>
                  <a:schemeClr val="bg1"/>
                </a:solidFill>
                <a:latin typeface="Calibri" pitchFamily="34" charset="0"/>
                <a:ea typeface="Slackey"/>
              </a:rPr>
            </a:br>
            <a:r>
              <a:rPr lang="en-US" sz="2800" dirty="0" smtClean="0">
                <a:solidFill>
                  <a:schemeClr val="bg1"/>
                </a:solidFill>
                <a:latin typeface="Calibri" pitchFamily="34" charset="0"/>
                <a:ea typeface="Slackey"/>
              </a:rPr>
              <a:t/>
            </a:r>
            <a:br>
              <a:rPr lang="en-US" sz="2800" dirty="0" smtClean="0">
                <a:solidFill>
                  <a:schemeClr val="bg1"/>
                </a:solidFill>
                <a:latin typeface="Calibri" pitchFamily="34" charset="0"/>
                <a:ea typeface="Slackey"/>
              </a:rPr>
            </a:br>
            <a:r>
              <a:rPr lang="en-US" sz="3600" b="1" dirty="0" smtClean="0">
                <a:solidFill>
                  <a:schemeClr val="bg1"/>
                </a:solidFill>
                <a:latin typeface="Calibri" pitchFamily="34" charset="0"/>
                <a:ea typeface="Slackey"/>
              </a:rPr>
              <a:t>Value Stream Mapping</a:t>
            </a:r>
            <a:endParaRPr lang="en-US" sz="3600" dirty="0" smtClean="0">
              <a:latin typeface="Bevan"/>
              <a:ea typeface="Slackey"/>
            </a:endParaRPr>
          </a:p>
        </p:txBody>
      </p:sp>
      <p:sp>
        <p:nvSpPr>
          <p:cNvPr id="9" name="Rectangle 8"/>
          <p:cNvSpPr/>
          <p:nvPr/>
        </p:nvSpPr>
        <p:spPr>
          <a:xfrm>
            <a:off x="647700" y="3200400"/>
            <a:ext cx="7848600" cy="707886"/>
          </a:xfrm>
          <a:prstGeom prst="rect">
            <a:avLst/>
          </a:prstGeom>
        </p:spPr>
        <p:txBody>
          <a:bodyPr wrap="square">
            <a:spAutoFit/>
          </a:bodyPr>
          <a:ls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pPr algn="ctr" fontAlgn="auto">
              <a:spcBef>
                <a:spcPts val="0"/>
              </a:spcBef>
              <a:spcAft>
                <a:spcPts val="0"/>
              </a:spcAft>
              <a:defRPr/>
            </a:pPr>
            <a:r>
              <a:rPr lang="en-US" sz="2000" i="1" cap="all" dirty="0">
                <a:solidFill>
                  <a:srgbClr val="B24C30"/>
                </a:solidFill>
                <a:latin typeface="+mn-lt"/>
              </a:rPr>
              <a:t>Presented </a:t>
            </a:r>
            <a:r>
              <a:rPr lang="en-US" sz="2000" i="1" cap="all" dirty="0" smtClean="0">
                <a:solidFill>
                  <a:srgbClr val="B24C30"/>
                </a:solidFill>
                <a:latin typeface="+mn-lt"/>
              </a:rPr>
              <a:t>By The University of Texas-School of Public </a:t>
            </a:r>
            <a:r>
              <a:rPr lang="en-US" sz="2000" i="1" cap="all" dirty="0" smtClean="0">
                <a:solidFill>
                  <a:srgbClr val="B24C30"/>
                </a:solidFill>
                <a:latin typeface="+mn-lt"/>
              </a:rPr>
              <a:t>Health</a:t>
            </a:r>
            <a:r>
              <a:rPr lang="en-US" sz="2000" dirty="0">
                <a:latin typeface="+mj-lt"/>
              </a:rPr>
              <a:t/>
            </a:r>
            <a:br>
              <a:rPr lang="en-US" sz="2000" dirty="0">
                <a:latin typeface="+mj-lt"/>
              </a:rPr>
            </a:br>
            <a:endParaRPr lang="en-US" sz="2000" dirty="0">
              <a:latin typeface="+mj-lt"/>
            </a:endParaRPr>
          </a:p>
        </p:txBody>
      </p:sp>
    </p:spTree>
    <p:extLst>
      <p:ext uri="{BB962C8B-B14F-4D97-AF65-F5344CB8AC3E}">
        <p14:creationId xmlns:p14="http://schemas.microsoft.com/office/powerpoint/2010/main" val="9424571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924800" cy="878702"/>
          </a:xfrm>
        </p:spPr>
        <p:txBody>
          <a:bodyPr/>
          <a:lstStyle/>
          <a:p>
            <a:pPr>
              <a:lnSpc>
                <a:spcPct val="90000"/>
              </a:lnSpc>
              <a:tabLst>
                <a:tab pos="1831975" algn="l"/>
              </a:tabLst>
            </a:pPr>
            <a:r>
              <a:rPr lang="en-US" sz="2800" b="1" dirty="0">
                <a:solidFill>
                  <a:schemeClr val="bg1"/>
                </a:solidFill>
                <a:latin typeface="+mj-lt"/>
              </a:rPr>
              <a:t>Step 3 – Identify gaps between “As Is” State</a:t>
            </a:r>
            <a:br>
              <a:rPr lang="en-US" sz="2800" b="1" dirty="0">
                <a:solidFill>
                  <a:schemeClr val="bg1"/>
                </a:solidFill>
                <a:latin typeface="+mj-lt"/>
              </a:rPr>
            </a:br>
            <a:r>
              <a:rPr lang="en-US" sz="2800" b="1" dirty="0">
                <a:solidFill>
                  <a:schemeClr val="bg1"/>
                </a:solidFill>
                <a:latin typeface="+mj-lt"/>
              </a:rPr>
              <a:t> and “Ideal Future” State</a:t>
            </a:r>
          </a:p>
        </p:txBody>
      </p:sp>
      <p:sp>
        <p:nvSpPr>
          <p:cNvPr id="6" name="Text Box 3"/>
          <p:cNvSpPr txBox="1">
            <a:spLocks noChangeArrowheads="1"/>
          </p:cNvSpPr>
          <p:nvPr/>
        </p:nvSpPr>
        <p:spPr bwMode="auto">
          <a:xfrm>
            <a:off x="838200" y="990600"/>
            <a:ext cx="7808913" cy="307777"/>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eaLnBrk="0" hangingPunct="0"/>
            <a:r>
              <a:rPr lang="en-US" sz="2000" b="1" dirty="0" smtClean="0">
                <a:solidFill>
                  <a:schemeClr val="bg1"/>
                </a:solidFill>
              </a:rPr>
              <a:t>Case </a:t>
            </a:r>
            <a:r>
              <a:rPr lang="en-US" sz="2000" b="1" dirty="0">
                <a:solidFill>
                  <a:schemeClr val="bg1"/>
                </a:solidFill>
              </a:rPr>
              <a:t>Example – Sales Order Processing </a:t>
            </a:r>
            <a:r>
              <a:rPr lang="en-US" sz="2000" b="1" dirty="0" smtClean="0">
                <a:solidFill>
                  <a:schemeClr val="bg1"/>
                </a:solidFill>
              </a:rPr>
              <a:t> For </a:t>
            </a:r>
            <a:r>
              <a:rPr lang="en-US" sz="2000" b="1" dirty="0">
                <a:solidFill>
                  <a:schemeClr val="bg1"/>
                </a:solidFill>
              </a:rPr>
              <a:t>A PC Retailer (Cont’d)</a:t>
            </a:r>
          </a:p>
        </p:txBody>
      </p:sp>
      <p:sp>
        <p:nvSpPr>
          <p:cNvPr id="5" name="Rectangle 4"/>
          <p:cNvSpPr>
            <a:spLocks noChangeArrowheads="1"/>
          </p:cNvSpPr>
          <p:nvPr/>
        </p:nvSpPr>
        <p:spPr bwMode="auto">
          <a:xfrm>
            <a:off x="7262813" y="2530475"/>
            <a:ext cx="1108075" cy="920750"/>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 name="Rectangle 5"/>
          <p:cNvSpPr>
            <a:spLocks noChangeArrowheads="1"/>
          </p:cNvSpPr>
          <p:nvPr/>
        </p:nvSpPr>
        <p:spPr bwMode="auto">
          <a:xfrm>
            <a:off x="5910263" y="2565400"/>
            <a:ext cx="1108075" cy="920750"/>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Rectangle 6"/>
          <p:cNvSpPr>
            <a:spLocks noChangeArrowheads="1"/>
          </p:cNvSpPr>
          <p:nvPr/>
        </p:nvSpPr>
        <p:spPr bwMode="auto">
          <a:xfrm>
            <a:off x="3216275" y="2571750"/>
            <a:ext cx="1108075" cy="920750"/>
          </a:xfrm>
          <a:prstGeom prst="rect">
            <a:avLst/>
          </a:prstGeom>
          <a:solidFill>
            <a:srgbClr val="728A98"/>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Rectangle 7"/>
          <p:cNvSpPr>
            <a:spLocks noChangeArrowheads="1"/>
          </p:cNvSpPr>
          <p:nvPr/>
        </p:nvSpPr>
        <p:spPr bwMode="auto">
          <a:xfrm>
            <a:off x="1865313" y="2554288"/>
            <a:ext cx="1108075" cy="920750"/>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Rectangle 8"/>
          <p:cNvSpPr>
            <a:spLocks noChangeArrowheads="1"/>
          </p:cNvSpPr>
          <p:nvPr/>
        </p:nvSpPr>
        <p:spPr bwMode="auto">
          <a:xfrm>
            <a:off x="515938" y="2565400"/>
            <a:ext cx="1108075" cy="920750"/>
          </a:xfrm>
          <a:prstGeom prst="rect">
            <a:avLst/>
          </a:prstGeom>
          <a:solidFill>
            <a:srgbClr val="728A98"/>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Text Box 9"/>
          <p:cNvSpPr txBox="1">
            <a:spLocks noChangeArrowheads="1"/>
          </p:cNvSpPr>
          <p:nvPr/>
        </p:nvSpPr>
        <p:spPr bwMode="auto">
          <a:xfrm rot="-7137">
            <a:off x="1820863" y="2528888"/>
            <a:ext cx="1168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Wait for Available</a:t>
            </a:r>
          </a:p>
          <a:p>
            <a:pPr algn="ctr"/>
            <a:r>
              <a:rPr lang="en-US" sz="1000">
                <a:solidFill>
                  <a:srgbClr val="000000"/>
                </a:solidFill>
              </a:rPr>
              <a:t>Sales Person</a:t>
            </a:r>
          </a:p>
        </p:txBody>
      </p:sp>
      <p:sp>
        <p:nvSpPr>
          <p:cNvPr id="12" name="Line 10"/>
          <p:cNvSpPr>
            <a:spLocks noChangeShapeType="1"/>
          </p:cNvSpPr>
          <p:nvPr/>
        </p:nvSpPr>
        <p:spPr bwMode="auto">
          <a:xfrm rot="-7137">
            <a:off x="1876425" y="2900363"/>
            <a:ext cx="109855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 name="Text Box 11"/>
          <p:cNvSpPr txBox="1">
            <a:spLocks noChangeArrowheads="1"/>
          </p:cNvSpPr>
          <p:nvPr/>
        </p:nvSpPr>
        <p:spPr bwMode="auto">
          <a:xfrm rot="-7137">
            <a:off x="757238" y="2528888"/>
            <a:ext cx="619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A</a:t>
            </a:r>
          </a:p>
          <a:p>
            <a:pPr algn="ctr"/>
            <a:r>
              <a:rPr lang="en-US" sz="1000">
                <a:solidFill>
                  <a:srgbClr val="000000"/>
                </a:solidFill>
              </a:rPr>
              <a:t>Contact</a:t>
            </a:r>
          </a:p>
        </p:txBody>
      </p:sp>
      <p:sp>
        <p:nvSpPr>
          <p:cNvPr id="14" name="Line 12"/>
          <p:cNvSpPr>
            <a:spLocks noChangeShapeType="1"/>
          </p:cNvSpPr>
          <p:nvPr/>
        </p:nvSpPr>
        <p:spPr bwMode="auto">
          <a:xfrm rot="-7137">
            <a:off x="522288" y="2894013"/>
            <a:ext cx="1096962"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ext Box 13"/>
          <p:cNvSpPr txBox="1">
            <a:spLocks noChangeArrowheads="1"/>
          </p:cNvSpPr>
          <p:nvPr/>
        </p:nvSpPr>
        <p:spPr bwMode="auto">
          <a:xfrm rot="-7137">
            <a:off x="504825" y="2954338"/>
            <a:ext cx="71437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0</a:t>
            </a:r>
          </a:p>
          <a:p>
            <a:pPr algn="l"/>
            <a:r>
              <a:rPr lang="en-US" sz="1000">
                <a:solidFill>
                  <a:srgbClr val="000000"/>
                </a:solidFill>
              </a:rPr>
              <a:t>W/T = 0</a:t>
            </a:r>
          </a:p>
          <a:p>
            <a:pPr algn="l"/>
            <a:r>
              <a:rPr lang="en-US" sz="1000">
                <a:solidFill>
                  <a:srgbClr val="000000"/>
                </a:solidFill>
              </a:rPr>
              <a:t>VA/T = 0 </a:t>
            </a:r>
          </a:p>
        </p:txBody>
      </p:sp>
      <p:sp>
        <p:nvSpPr>
          <p:cNvPr id="16" name="Line 14"/>
          <p:cNvSpPr>
            <a:spLocks noChangeShapeType="1"/>
          </p:cNvSpPr>
          <p:nvPr/>
        </p:nvSpPr>
        <p:spPr bwMode="auto">
          <a:xfrm rot="-7137">
            <a:off x="1870075" y="2900363"/>
            <a:ext cx="109855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 name="Text Box 15"/>
          <p:cNvSpPr txBox="1">
            <a:spLocks noChangeArrowheads="1"/>
          </p:cNvSpPr>
          <p:nvPr/>
        </p:nvSpPr>
        <p:spPr bwMode="auto">
          <a:xfrm rot="-7137">
            <a:off x="1881188" y="2968625"/>
            <a:ext cx="1081087"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5 minutes</a:t>
            </a:r>
          </a:p>
          <a:p>
            <a:pPr algn="l"/>
            <a:r>
              <a:rPr lang="en-US" sz="1000">
                <a:solidFill>
                  <a:srgbClr val="000000"/>
                </a:solidFill>
              </a:rPr>
              <a:t>W/T = 0</a:t>
            </a:r>
          </a:p>
          <a:p>
            <a:pPr algn="l"/>
            <a:r>
              <a:rPr lang="en-US" sz="1000">
                <a:solidFill>
                  <a:srgbClr val="000000"/>
                </a:solidFill>
              </a:rPr>
              <a:t>VA/T = 0</a:t>
            </a:r>
          </a:p>
        </p:txBody>
      </p:sp>
      <p:sp>
        <p:nvSpPr>
          <p:cNvPr id="18" name="Text Box 16"/>
          <p:cNvSpPr txBox="1">
            <a:spLocks noChangeArrowheads="1"/>
          </p:cNvSpPr>
          <p:nvPr/>
        </p:nvSpPr>
        <p:spPr bwMode="auto">
          <a:xfrm rot="-7137">
            <a:off x="3346450" y="2605088"/>
            <a:ext cx="8159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Sales Pitch</a:t>
            </a:r>
          </a:p>
        </p:txBody>
      </p:sp>
      <p:sp>
        <p:nvSpPr>
          <p:cNvPr id="19" name="Line 17"/>
          <p:cNvSpPr>
            <a:spLocks noChangeShapeType="1"/>
          </p:cNvSpPr>
          <p:nvPr/>
        </p:nvSpPr>
        <p:spPr bwMode="auto">
          <a:xfrm rot="-7137">
            <a:off x="3228975" y="2921000"/>
            <a:ext cx="1096963"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 name="Line 18"/>
          <p:cNvSpPr>
            <a:spLocks noChangeShapeType="1"/>
          </p:cNvSpPr>
          <p:nvPr/>
        </p:nvSpPr>
        <p:spPr bwMode="auto">
          <a:xfrm rot="-7137">
            <a:off x="3222625" y="2921000"/>
            <a:ext cx="1096963"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Text Box 19"/>
          <p:cNvSpPr txBox="1">
            <a:spLocks noChangeArrowheads="1"/>
          </p:cNvSpPr>
          <p:nvPr/>
        </p:nvSpPr>
        <p:spPr bwMode="auto">
          <a:xfrm rot="-7137">
            <a:off x="3205163" y="2954338"/>
            <a:ext cx="1227137"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10 minutes</a:t>
            </a:r>
          </a:p>
          <a:p>
            <a:pPr algn="l"/>
            <a:r>
              <a:rPr lang="en-US" sz="1000">
                <a:solidFill>
                  <a:srgbClr val="000000"/>
                </a:solidFill>
              </a:rPr>
              <a:t>W/T = 10 minutes</a:t>
            </a:r>
          </a:p>
          <a:p>
            <a:pPr algn="l"/>
            <a:r>
              <a:rPr lang="en-US" sz="1000">
                <a:solidFill>
                  <a:srgbClr val="000000"/>
                </a:solidFill>
              </a:rPr>
              <a:t>VA/T = 10 minutes</a:t>
            </a:r>
          </a:p>
        </p:txBody>
      </p:sp>
      <p:sp>
        <p:nvSpPr>
          <p:cNvPr id="22" name="Rectangle 20"/>
          <p:cNvSpPr>
            <a:spLocks noChangeArrowheads="1"/>
          </p:cNvSpPr>
          <p:nvPr/>
        </p:nvSpPr>
        <p:spPr bwMode="auto">
          <a:xfrm rot="-7137">
            <a:off x="4564063" y="2565400"/>
            <a:ext cx="1108075" cy="914400"/>
          </a:xfrm>
          <a:prstGeom prst="rect">
            <a:avLst/>
          </a:prstGeom>
          <a:solidFill>
            <a:srgbClr val="9999FF"/>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Rectangle 21"/>
          <p:cNvSpPr>
            <a:spLocks noChangeArrowheads="1"/>
          </p:cNvSpPr>
          <p:nvPr/>
        </p:nvSpPr>
        <p:spPr bwMode="auto">
          <a:xfrm rot="-7137">
            <a:off x="4564063" y="2571750"/>
            <a:ext cx="1108075" cy="914400"/>
          </a:xfrm>
          <a:prstGeom prst="rect">
            <a:avLst/>
          </a:prstGeom>
          <a:solidFill>
            <a:srgbClr val="BCAD75"/>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Text Box 22"/>
          <p:cNvSpPr txBox="1">
            <a:spLocks noChangeArrowheads="1"/>
          </p:cNvSpPr>
          <p:nvPr/>
        </p:nvSpPr>
        <p:spPr bwMode="auto">
          <a:xfrm rot="-7137">
            <a:off x="4511675" y="2605088"/>
            <a:ext cx="11890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Configure System</a:t>
            </a:r>
          </a:p>
        </p:txBody>
      </p:sp>
      <p:sp>
        <p:nvSpPr>
          <p:cNvPr id="25" name="Line 23"/>
          <p:cNvSpPr>
            <a:spLocks noChangeShapeType="1"/>
          </p:cNvSpPr>
          <p:nvPr/>
        </p:nvSpPr>
        <p:spPr bwMode="auto">
          <a:xfrm rot="-7137">
            <a:off x="4576763" y="2914650"/>
            <a:ext cx="1096962"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Line 24"/>
          <p:cNvSpPr>
            <a:spLocks noChangeShapeType="1"/>
          </p:cNvSpPr>
          <p:nvPr/>
        </p:nvSpPr>
        <p:spPr bwMode="auto">
          <a:xfrm rot="-7137">
            <a:off x="4570413" y="2914650"/>
            <a:ext cx="1096962"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 name="Text Box 25"/>
          <p:cNvSpPr txBox="1">
            <a:spLocks noChangeArrowheads="1"/>
          </p:cNvSpPr>
          <p:nvPr/>
        </p:nvSpPr>
        <p:spPr bwMode="auto">
          <a:xfrm rot="-7137">
            <a:off x="4552950" y="2954338"/>
            <a:ext cx="1179513"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30 minutes</a:t>
            </a:r>
          </a:p>
          <a:p>
            <a:pPr algn="l"/>
            <a:r>
              <a:rPr lang="en-US" sz="1000">
                <a:solidFill>
                  <a:srgbClr val="000000"/>
                </a:solidFill>
              </a:rPr>
              <a:t>W/T = 30 minutes</a:t>
            </a:r>
          </a:p>
          <a:p>
            <a:pPr algn="l"/>
            <a:r>
              <a:rPr lang="en-US" sz="1000">
                <a:solidFill>
                  <a:srgbClr val="000000"/>
                </a:solidFill>
              </a:rPr>
              <a:t>VA/T = 5 minutes</a:t>
            </a:r>
          </a:p>
        </p:txBody>
      </p:sp>
      <p:sp>
        <p:nvSpPr>
          <p:cNvPr id="28" name="Text Box 26"/>
          <p:cNvSpPr txBox="1">
            <a:spLocks noChangeArrowheads="1"/>
          </p:cNvSpPr>
          <p:nvPr/>
        </p:nvSpPr>
        <p:spPr bwMode="auto">
          <a:xfrm rot="-7137">
            <a:off x="5826125" y="2605088"/>
            <a:ext cx="12763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Fill Out Order Form</a:t>
            </a:r>
          </a:p>
        </p:txBody>
      </p:sp>
      <p:sp>
        <p:nvSpPr>
          <p:cNvPr id="29" name="Line 27"/>
          <p:cNvSpPr>
            <a:spLocks noChangeShapeType="1"/>
          </p:cNvSpPr>
          <p:nvPr/>
        </p:nvSpPr>
        <p:spPr bwMode="auto">
          <a:xfrm rot="-7137">
            <a:off x="5919788" y="2906713"/>
            <a:ext cx="109855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 name="Line 28"/>
          <p:cNvSpPr>
            <a:spLocks noChangeShapeType="1"/>
          </p:cNvSpPr>
          <p:nvPr/>
        </p:nvSpPr>
        <p:spPr bwMode="auto">
          <a:xfrm rot="-7137">
            <a:off x="5919788" y="2906713"/>
            <a:ext cx="109855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 name="Text Box 29"/>
          <p:cNvSpPr txBox="1">
            <a:spLocks noChangeArrowheads="1"/>
          </p:cNvSpPr>
          <p:nvPr/>
        </p:nvSpPr>
        <p:spPr bwMode="auto">
          <a:xfrm rot="-7137">
            <a:off x="5895975" y="2968625"/>
            <a:ext cx="1179513"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10 minutes</a:t>
            </a:r>
          </a:p>
          <a:p>
            <a:pPr algn="l"/>
            <a:r>
              <a:rPr lang="en-US" sz="1000">
                <a:solidFill>
                  <a:srgbClr val="000000"/>
                </a:solidFill>
              </a:rPr>
              <a:t>W/T = 10 minutes</a:t>
            </a:r>
          </a:p>
          <a:p>
            <a:pPr algn="l"/>
            <a:r>
              <a:rPr lang="en-US" sz="1000">
                <a:solidFill>
                  <a:srgbClr val="000000"/>
                </a:solidFill>
              </a:rPr>
              <a:t>VA/T = 5 minutes</a:t>
            </a:r>
          </a:p>
        </p:txBody>
      </p:sp>
      <p:sp>
        <p:nvSpPr>
          <p:cNvPr id="32" name="Text Box 30"/>
          <p:cNvSpPr txBox="1">
            <a:spLocks noChangeArrowheads="1"/>
          </p:cNvSpPr>
          <p:nvPr/>
        </p:nvSpPr>
        <p:spPr bwMode="auto">
          <a:xfrm rot="-7137">
            <a:off x="7262813" y="2605088"/>
            <a:ext cx="10763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Promise to Ship</a:t>
            </a:r>
          </a:p>
        </p:txBody>
      </p:sp>
      <p:sp>
        <p:nvSpPr>
          <p:cNvPr id="33" name="Line 31"/>
          <p:cNvSpPr>
            <a:spLocks noChangeShapeType="1"/>
          </p:cNvSpPr>
          <p:nvPr/>
        </p:nvSpPr>
        <p:spPr bwMode="auto">
          <a:xfrm rot="-7137">
            <a:off x="7270750" y="2886075"/>
            <a:ext cx="109855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 name="Line 32"/>
          <p:cNvSpPr>
            <a:spLocks noChangeShapeType="1"/>
          </p:cNvSpPr>
          <p:nvPr/>
        </p:nvSpPr>
        <p:spPr bwMode="auto">
          <a:xfrm rot="-7137">
            <a:off x="7270750" y="2886075"/>
            <a:ext cx="109855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 name="Text Box 33"/>
          <p:cNvSpPr txBox="1">
            <a:spLocks noChangeArrowheads="1"/>
          </p:cNvSpPr>
          <p:nvPr/>
        </p:nvSpPr>
        <p:spPr bwMode="auto">
          <a:xfrm rot="-7137">
            <a:off x="7246938" y="2954338"/>
            <a:ext cx="1109662"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5 minutes</a:t>
            </a:r>
          </a:p>
          <a:p>
            <a:pPr algn="l"/>
            <a:r>
              <a:rPr lang="en-US" sz="1000">
                <a:solidFill>
                  <a:srgbClr val="000000"/>
                </a:solidFill>
              </a:rPr>
              <a:t>W/T = 5 minutes</a:t>
            </a:r>
          </a:p>
          <a:p>
            <a:pPr algn="l"/>
            <a:r>
              <a:rPr lang="en-US" sz="1000">
                <a:solidFill>
                  <a:srgbClr val="000000"/>
                </a:solidFill>
              </a:rPr>
              <a:t>VA/T = 0</a:t>
            </a:r>
          </a:p>
        </p:txBody>
      </p:sp>
      <p:sp>
        <p:nvSpPr>
          <p:cNvPr id="36" name="Rectangle 34"/>
          <p:cNvSpPr>
            <a:spLocks noChangeArrowheads="1"/>
          </p:cNvSpPr>
          <p:nvPr/>
        </p:nvSpPr>
        <p:spPr bwMode="auto">
          <a:xfrm>
            <a:off x="342900" y="2279650"/>
            <a:ext cx="8153400" cy="1466850"/>
          </a:xfrm>
          <a:prstGeom prst="rect">
            <a:avLst/>
          </a:prstGeom>
          <a:noFill/>
          <a:ln w="12700" cap="rnd">
            <a:solidFill>
              <a:srgbClr val="000000"/>
            </a:solidFill>
            <a:prstDash val="sysDot"/>
            <a:miter lim="800000"/>
            <a:headEnd/>
            <a:tailEnd/>
          </a:ln>
          <a:effectLst/>
          <a:extLst>
            <a:ext uri="{909E8E84-426E-40DD-AFC4-6F175D3DCCD1}">
              <a14:hiddenFill xmlns:a14="http://schemas.microsoft.com/office/drawing/2010/main">
                <a:solidFill>
                  <a:srgbClr val="FFFF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37" name="Rectangle 35"/>
          <p:cNvSpPr>
            <a:spLocks noChangeArrowheads="1"/>
          </p:cNvSpPr>
          <p:nvPr/>
        </p:nvSpPr>
        <p:spPr bwMode="auto">
          <a:xfrm rot="-7137">
            <a:off x="7494588" y="4314825"/>
            <a:ext cx="1109662" cy="914400"/>
          </a:xfrm>
          <a:prstGeom prst="rect">
            <a:avLst/>
          </a:prstGeom>
          <a:solidFill>
            <a:srgbClr val="BCAD75"/>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 name="Text Box 36"/>
          <p:cNvSpPr txBox="1">
            <a:spLocks noChangeArrowheads="1"/>
          </p:cNvSpPr>
          <p:nvPr/>
        </p:nvSpPr>
        <p:spPr bwMode="auto">
          <a:xfrm rot="-7137">
            <a:off x="7518400" y="4295775"/>
            <a:ext cx="10398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Pending Order </a:t>
            </a:r>
          </a:p>
          <a:p>
            <a:pPr algn="ctr"/>
            <a:r>
              <a:rPr lang="en-US" sz="1000">
                <a:solidFill>
                  <a:srgbClr val="000000"/>
                </a:solidFill>
              </a:rPr>
              <a:t>“FIFO” Queue</a:t>
            </a:r>
          </a:p>
        </p:txBody>
      </p:sp>
      <p:sp>
        <p:nvSpPr>
          <p:cNvPr id="39" name="Line 37"/>
          <p:cNvSpPr>
            <a:spLocks noChangeShapeType="1"/>
          </p:cNvSpPr>
          <p:nvPr/>
        </p:nvSpPr>
        <p:spPr bwMode="auto">
          <a:xfrm rot="-7137">
            <a:off x="7507288" y="4664075"/>
            <a:ext cx="109855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 name="Line 38"/>
          <p:cNvSpPr>
            <a:spLocks noChangeShapeType="1"/>
          </p:cNvSpPr>
          <p:nvPr/>
        </p:nvSpPr>
        <p:spPr bwMode="auto">
          <a:xfrm rot="-7137">
            <a:off x="7497763" y="4664075"/>
            <a:ext cx="1108075"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 name="Text Box 39"/>
          <p:cNvSpPr txBox="1">
            <a:spLocks noChangeArrowheads="1"/>
          </p:cNvSpPr>
          <p:nvPr/>
        </p:nvSpPr>
        <p:spPr bwMode="auto">
          <a:xfrm rot="-7137">
            <a:off x="7497763" y="4702175"/>
            <a:ext cx="9271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7 Days</a:t>
            </a:r>
          </a:p>
          <a:p>
            <a:pPr algn="l"/>
            <a:r>
              <a:rPr lang="en-US" sz="1000">
                <a:solidFill>
                  <a:srgbClr val="000000"/>
                </a:solidFill>
              </a:rPr>
              <a:t>W/T = 0</a:t>
            </a:r>
          </a:p>
          <a:p>
            <a:pPr algn="l"/>
            <a:r>
              <a:rPr lang="en-US" sz="1000">
                <a:solidFill>
                  <a:srgbClr val="000000"/>
                </a:solidFill>
              </a:rPr>
              <a:t>VA/T = 0</a:t>
            </a:r>
          </a:p>
        </p:txBody>
      </p:sp>
      <p:sp>
        <p:nvSpPr>
          <p:cNvPr id="42" name="Rectangle 40"/>
          <p:cNvSpPr>
            <a:spLocks noChangeArrowheads="1"/>
          </p:cNvSpPr>
          <p:nvPr/>
        </p:nvSpPr>
        <p:spPr bwMode="auto">
          <a:xfrm rot="-7137">
            <a:off x="5992813" y="4321175"/>
            <a:ext cx="1109662" cy="914400"/>
          </a:xfrm>
          <a:prstGeom prst="rect">
            <a:avLst/>
          </a:prstGeom>
          <a:solidFill>
            <a:srgbClr val="BCAD75"/>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 name="Text Box 41"/>
          <p:cNvSpPr txBox="1">
            <a:spLocks noChangeArrowheads="1"/>
          </p:cNvSpPr>
          <p:nvPr/>
        </p:nvSpPr>
        <p:spPr bwMode="auto">
          <a:xfrm rot="-7137">
            <a:off x="5989638" y="4302125"/>
            <a:ext cx="10937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Batch Together</a:t>
            </a:r>
          </a:p>
          <a:p>
            <a:pPr algn="ctr"/>
            <a:r>
              <a:rPr lang="en-US" sz="1000">
                <a:solidFill>
                  <a:srgbClr val="000000"/>
                </a:solidFill>
              </a:rPr>
              <a:t>Similar Systems</a:t>
            </a:r>
          </a:p>
        </p:txBody>
      </p:sp>
      <p:sp>
        <p:nvSpPr>
          <p:cNvPr id="44" name="Line 42"/>
          <p:cNvSpPr>
            <a:spLocks noChangeShapeType="1"/>
          </p:cNvSpPr>
          <p:nvPr/>
        </p:nvSpPr>
        <p:spPr bwMode="auto">
          <a:xfrm rot="-7137">
            <a:off x="6005513" y="4670425"/>
            <a:ext cx="109855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 name="Line 43"/>
          <p:cNvSpPr>
            <a:spLocks noChangeShapeType="1"/>
          </p:cNvSpPr>
          <p:nvPr/>
        </p:nvSpPr>
        <p:spPr bwMode="auto">
          <a:xfrm rot="-7137">
            <a:off x="5995988" y="4670425"/>
            <a:ext cx="1108075"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 name="Text Box 44"/>
          <p:cNvSpPr txBox="1">
            <a:spLocks noChangeArrowheads="1"/>
          </p:cNvSpPr>
          <p:nvPr/>
        </p:nvSpPr>
        <p:spPr bwMode="auto">
          <a:xfrm rot="-7137">
            <a:off x="5995988" y="4708525"/>
            <a:ext cx="9271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6 Days</a:t>
            </a:r>
          </a:p>
          <a:p>
            <a:pPr algn="l"/>
            <a:r>
              <a:rPr lang="en-US" sz="1000">
                <a:solidFill>
                  <a:srgbClr val="000000"/>
                </a:solidFill>
              </a:rPr>
              <a:t>W/T = 1 Day</a:t>
            </a:r>
          </a:p>
          <a:p>
            <a:pPr algn="l"/>
            <a:r>
              <a:rPr lang="en-US" sz="1000">
                <a:solidFill>
                  <a:srgbClr val="000000"/>
                </a:solidFill>
              </a:rPr>
              <a:t>VA/T = 0</a:t>
            </a:r>
          </a:p>
        </p:txBody>
      </p:sp>
      <p:sp>
        <p:nvSpPr>
          <p:cNvPr id="47" name="Line 45"/>
          <p:cNvSpPr>
            <a:spLocks noChangeShapeType="1"/>
          </p:cNvSpPr>
          <p:nvPr/>
        </p:nvSpPr>
        <p:spPr bwMode="auto">
          <a:xfrm flipH="1">
            <a:off x="7116763" y="4762500"/>
            <a:ext cx="363537"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48" name="Line 46"/>
          <p:cNvSpPr>
            <a:spLocks noChangeShapeType="1"/>
          </p:cNvSpPr>
          <p:nvPr/>
        </p:nvSpPr>
        <p:spPr bwMode="auto">
          <a:xfrm>
            <a:off x="8016875" y="3451225"/>
            <a:ext cx="0" cy="860425"/>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49" name="Rectangle 47"/>
          <p:cNvSpPr>
            <a:spLocks noChangeArrowheads="1"/>
          </p:cNvSpPr>
          <p:nvPr/>
        </p:nvSpPr>
        <p:spPr bwMode="auto">
          <a:xfrm rot="-7137">
            <a:off x="4473575" y="4310063"/>
            <a:ext cx="1109663" cy="944562"/>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 name="Text Box 48"/>
          <p:cNvSpPr txBox="1">
            <a:spLocks noChangeArrowheads="1"/>
          </p:cNvSpPr>
          <p:nvPr/>
        </p:nvSpPr>
        <p:spPr bwMode="auto">
          <a:xfrm rot="-7137">
            <a:off x="4430713" y="4308475"/>
            <a:ext cx="11763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Check Availability</a:t>
            </a:r>
          </a:p>
          <a:p>
            <a:pPr algn="ctr"/>
            <a:r>
              <a:rPr lang="en-US" sz="1000">
                <a:solidFill>
                  <a:srgbClr val="000000"/>
                </a:solidFill>
              </a:rPr>
              <a:t>of Materials</a:t>
            </a:r>
          </a:p>
        </p:txBody>
      </p:sp>
      <p:sp>
        <p:nvSpPr>
          <p:cNvPr id="51" name="Line 49"/>
          <p:cNvSpPr>
            <a:spLocks noChangeShapeType="1"/>
          </p:cNvSpPr>
          <p:nvPr/>
        </p:nvSpPr>
        <p:spPr bwMode="auto">
          <a:xfrm rot="-7137">
            <a:off x="4489450" y="4676775"/>
            <a:ext cx="109855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 name="Line 50"/>
          <p:cNvSpPr>
            <a:spLocks noChangeShapeType="1"/>
          </p:cNvSpPr>
          <p:nvPr/>
        </p:nvSpPr>
        <p:spPr bwMode="auto">
          <a:xfrm rot="-7137">
            <a:off x="4460875" y="4676775"/>
            <a:ext cx="1127125"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 name="Text Box 51"/>
          <p:cNvSpPr txBox="1">
            <a:spLocks noChangeArrowheads="1"/>
          </p:cNvSpPr>
          <p:nvPr/>
        </p:nvSpPr>
        <p:spPr bwMode="auto">
          <a:xfrm rot="-7137">
            <a:off x="4479925" y="4714875"/>
            <a:ext cx="9271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3 Days</a:t>
            </a:r>
          </a:p>
          <a:p>
            <a:pPr algn="l"/>
            <a:r>
              <a:rPr lang="en-US" sz="1000">
                <a:solidFill>
                  <a:srgbClr val="000000"/>
                </a:solidFill>
              </a:rPr>
              <a:t>W/T = 1 hour</a:t>
            </a:r>
          </a:p>
          <a:p>
            <a:pPr algn="l"/>
            <a:r>
              <a:rPr lang="en-US" sz="1000">
                <a:solidFill>
                  <a:srgbClr val="000000"/>
                </a:solidFill>
              </a:rPr>
              <a:t>VA/T = 0</a:t>
            </a:r>
          </a:p>
        </p:txBody>
      </p:sp>
      <p:sp>
        <p:nvSpPr>
          <p:cNvPr id="54" name="Rectangle 52"/>
          <p:cNvSpPr>
            <a:spLocks noChangeArrowheads="1"/>
          </p:cNvSpPr>
          <p:nvPr/>
        </p:nvSpPr>
        <p:spPr bwMode="auto">
          <a:xfrm rot="-7137">
            <a:off x="2116138" y="4332288"/>
            <a:ext cx="1109662" cy="927100"/>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 name="Text Box 53"/>
          <p:cNvSpPr txBox="1">
            <a:spLocks noChangeArrowheads="1"/>
          </p:cNvSpPr>
          <p:nvPr/>
        </p:nvSpPr>
        <p:spPr bwMode="auto">
          <a:xfrm rot="-7137">
            <a:off x="2076450" y="4314825"/>
            <a:ext cx="11763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Issue Work Order</a:t>
            </a:r>
          </a:p>
          <a:p>
            <a:pPr algn="ctr"/>
            <a:r>
              <a:rPr lang="en-US" sz="1000">
                <a:solidFill>
                  <a:srgbClr val="000000"/>
                </a:solidFill>
              </a:rPr>
              <a:t>to Factory Floor</a:t>
            </a:r>
          </a:p>
        </p:txBody>
      </p:sp>
      <p:sp>
        <p:nvSpPr>
          <p:cNvPr id="56" name="Line 54"/>
          <p:cNvSpPr>
            <a:spLocks noChangeShapeType="1"/>
          </p:cNvSpPr>
          <p:nvPr/>
        </p:nvSpPr>
        <p:spPr bwMode="auto">
          <a:xfrm rot="-7137">
            <a:off x="2130425" y="4683125"/>
            <a:ext cx="109855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 name="Line 55"/>
          <p:cNvSpPr>
            <a:spLocks noChangeShapeType="1"/>
          </p:cNvSpPr>
          <p:nvPr/>
        </p:nvSpPr>
        <p:spPr bwMode="auto">
          <a:xfrm rot="-7137">
            <a:off x="2116138" y="4683125"/>
            <a:ext cx="1112837"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 name="Text Box 56"/>
          <p:cNvSpPr txBox="1">
            <a:spLocks noChangeArrowheads="1"/>
          </p:cNvSpPr>
          <p:nvPr/>
        </p:nvSpPr>
        <p:spPr bwMode="auto">
          <a:xfrm rot="-7137">
            <a:off x="2120900" y="4721225"/>
            <a:ext cx="989013"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1 Day</a:t>
            </a:r>
          </a:p>
          <a:p>
            <a:pPr algn="l"/>
            <a:r>
              <a:rPr lang="en-US" sz="1000">
                <a:solidFill>
                  <a:srgbClr val="000000"/>
                </a:solidFill>
              </a:rPr>
              <a:t>W/T = 1 hour</a:t>
            </a:r>
          </a:p>
          <a:p>
            <a:pPr algn="l"/>
            <a:r>
              <a:rPr lang="en-US" sz="1000">
                <a:solidFill>
                  <a:srgbClr val="000000"/>
                </a:solidFill>
              </a:rPr>
              <a:t>VA/T = 15 min</a:t>
            </a:r>
          </a:p>
        </p:txBody>
      </p:sp>
      <p:sp>
        <p:nvSpPr>
          <p:cNvPr id="59" name="AutoShape 57"/>
          <p:cNvSpPr>
            <a:spLocks noChangeArrowheads="1"/>
          </p:cNvSpPr>
          <p:nvPr/>
        </p:nvSpPr>
        <p:spPr bwMode="auto">
          <a:xfrm rot="13574">
            <a:off x="3459163" y="4384675"/>
            <a:ext cx="784225" cy="754063"/>
          </a:xfrm>
          <a:prstGeom prst="diamond">
            <a:avLst/>
          </a:prstGeom>
          <a:solidFill>
            <a:srgbClr val="728A98"/>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pPr algn="ctr" eaLnBrk="0" hangingPunct="0"/>
            <a:r>
              <a:rPr lang="en-US" sz="1200">
                <a:solidFill>
                  <a:srgbClr val="000000"/>
                </a:solidFill>
              </a:rPr>
              <a:t>Mtl.</a:t>
            </a:r>
          </a:p>
          <a:p>
            <a:pPr algn="ctr" eaLnBrk="0" hangingPunct="0"/>
            <a:r>
              <a:rPr lang="en-US" sz="1200">
                <a:solidFill>
                  <a:srgbClr val="000000"/>
                </a:solidFill>
              </a:rPr>
              <a:t>Available</a:t>
            </a:r>
          </a:p>
          <a:p>
            <a:pPr algn="ctr" eaLnBrk="0" hangingPunct="0"/>
            <a:r>
              <a:rPr lang="en-US" sz="1200">
                <a:solidFill>
                  <a:srgbClr val="000000"/>
                </a:solidFill>
              </a:rPr>
              <a:t>?</a:t>
            </a:r>
          </a:p>
        </p:txBody>
      </p:sp>
      <p:sp>
        <p:nvSpPr>
          <p:cNvPr id="60" name="Line 58"/>
          <p:cNvSpPr>
            <a:spLocks noChangeShapeType="1"/>
          </p:cNvSpPr>
          <p:nvPr/>
        </p:nvSpPr>
        <p:spPr bwMode="auto">
          <a:xfrm flipH="1">
            <a:off x="5592763" y="4762500"/>
            <a:ext cx="392112"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61" name="Line 59"/>
          <p:cNvSpPr>
            <a:spLocks noChangeShapeType="1"/>
          </p:cNvSpPr>
          <p:nvPr/>
        </p:nvSpPr>
        <p:spPr bwMode="auto">
          <a:xfrm flipH="1" flipV="1">
            <a:off x="4229100" y="4762500"/>
            <a:ext cx="231775"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62" name="Line 60"/>
          <p:cNvSpPr>
            <a:spLocks noChangeShapeType="1"/>
          </p:cNvSpPr>
          <p:nvPr/>
        </p:nvSpPr>
        <p:spPr bwMode="auto">
          <a:xfrm flipH="1">
            <a:off x="3241675" y="4762500"/>
            <a:ext cx="217488"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63" name="Line 61"/>
          <p:cNvSpPr>
            <a:spLocks noChangeShapeType="1"/>
          </p:cNvSpPr>
          <p:nvPr/>
        </p:nvSpPr>
        <p:spPr bwMode="auto">
          <a:xfrm flipV="1">
            <a:off x="3851275" y="3992563"/>
            <a:ext cx="0" cy="39211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64" name="Line 62"/>
          <p:cNvSpPr>
            <a:spLocks noChangeShapeType="1"/>
          </p:cNvSpPr>
          <p:nvPr/>
        </p:nvSpPr>
        <p:spPr bwMode="auto">
          <a:xfrm>
            <a:off x="3851275" y="3992563"/>
            <a:ext cx="386080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65" name="Line 63"/>
          <p:cNvSpPr>
            <a:spLocks noChangeShapeType="1"/>
          </p:cNvSpPr>
          <p:nvPr/>
        </p:nvSpPr>
        <p:spPr bwMode="auto">
          <a:xfrm flipV="1">
            <a:off x="7712075" y="3451225"/>
            <a:ext cx="0" cy="550863"/>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66" name="Arc 64"/>
          <p:cNvSpPr>
            <a:spLocks/>
          </p:cNvSpPr>
          <p:nvPr/>
        </p:nvSpPr>
        <p:spPr bwMode="auto">
          <a:xfrm rot="-7137">
            <a:off x="8091488" y="3810000"/>
            <a:ext cx="363537" cy="346075"/>
          </a:xfrm>
          <a:custGeom>
            <a:avLst/>
            <a:gdLst>
              <a:gd name="G0" fmla="+- 21600 0 0"/>
              <a:gd name="G1" fmla="+- 21585 0 0"/>
              <a:gd name="G2" fmla="+- 21600 0 0"/>
              <a:gd name="T0" fmla="*/ 37538 w 43200"/>
              <a:gd name="T1" fmla="*/ 7007 h 43185"/>
              <a:gd name="T2" fmla="*/ 20807 w 43200"/>
              <a:gd name="T3" fmla="*/ 0 h 43185"/>
              <a:gd name="T4" fmla="*/ 21600 w 43200"/>
              <a:gd name="T5" fmla="*/ 21585 h 43185"/>
            </a:gdLst>
            <a:ahLst/>
            <a:cxnLst>
              <a:cxn ang="0">
                <a:pos x="T0" y="T1"/>
              </a:cxn>
              <a:cxn ang="0">
                <a:pos x="T2" y="T3"/>
              </a:cxn>
              <a:cxn ang="0">
                <a:pos x="T4" y="T5"/>
              </a:cxn>
            </a:cxnLst>
            <a:rect l="0" t="0" r="r" b="b"/>
            <a:pathLst>
              <a:path w="43200" h="43185" fill="none" extrusionOk="0">
                <a:moveTo>
                  <a:pt x="37538" y="7006"/>
                </a:moveTo>
                <a:cubicBezTo>
                  <a:pt x="41180" y="10988"/>
                  <a:pt x="43200" y="16188"/>
                  <a:pt x="43200" y="21585"/>
                </a:cubicBezTo>
                <a:cubicBezTo>
                  <a:pt x="43200" y="33514"/>
                  <a:pt x="33529" y="43185"/>
                  <a:pt x="21600" y="43185"/>
                </a:cubicBezTo>
                <a:cubicBezTo>
                  <a:pt x="9670" y="43185"/>
                  <a:pt x="0" y="33514"/>
                  <a:pt x="0" y="21585"/>
                </a:cubicBezTo>
                <a:cubicBezTo>
                  <a:pt x="-1" y="9964"/>
                  <a:pt x="9194" y="426"/>
                  <a:pt x="20806" y="-1"/>
                </a:cubicBezTo>
              </a:path>
              <a:path w="43200" h="43185" stroke="0" extrusionOk="0">
                <a:moveTo>
                  <a:pt x="37538" y="7006"/>
                </a:moveTo>
                <a:cubicBezTo>
                  <a:pt x="41180" y="10988"/>
                  <a:pt x="43200" y="16188"/>
                  <a:pt x="43200" y="21585"/>
                </a:cubicBezTo>
                <a:cubicBezTo>
                  <a:pt x="43200" y="33514"/>
                  <a:pt x="33529" y="43185"/>
                  <a:pt x="21600" y="43185"/>
                </a:cubicBezTo>
                <a:cubicBezTo>
                  <a:pt x="9670" y="43185"/>
                  <a:pt x="0" y="33514"/>
                  <a:pt x="0" y="21585"/>
                </a:cubicBezTo>
                <a:cubicBezTo>
                  <a:pt x="-1" y="9964"/>
                  <a:pt x="9194" y="426"/>
                  <a:pt x="20806" y="-1"/>
                </a:cubicBezTo>
                <a:lnTo>
                  <a:pt x="21600" y="21585"/>
                </a:lnTo>
                <a:close/>
              </a:path>
            </a:pathLst>
          </a:custGeom>
          <a:noFill/>
          <a:ln w="9525">
            <a:solidFill>
              <a:srgbClr val="00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 name="Text Box 65"/>
          <p:cNvSpPr txBox="1">
            <a:spLocks noChangeArrowheads="1"/>
          </p:cNvSpPr>
          <p:nvPr/>
        </p:nvSpPr>
        <p:spPr bwMode="auto">
          <a:xfrm>
            <a:off x="3222625" y="4364038"/>
            <a:ext cx="442913" cy="271462"/>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200">
                <a:solidFill>
                  <a:srgbClr val="000000"/>
                </a:solidFill>
              </a:rPr>
              <a:t>Yes</a:t>
            </a:r>
          </a:p>
        </p:txBody>
      </p:sp>
      <p:sp>
        <p:nvSpPr>
          <p:cNvPr id="68" name="Text Box 66"/>
          <p:cNvSpPr txBox="1">
            <a:spLocks noChangeArrowheads="1"/>
          </p:cNvSpPr>
          <p:nvPr/>
        </p:nvSpPr>
        <p:spPr bwMode="auto">
          <a:xfrm>
            <a:off x="3849688" y="4044950"/>
            <a:ext cx="387350" cy="284163"/>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200">
                <a:solidFill>
                  <a:srgbClr val="000000"/>
                </a:solidFill>
              </a:rPr>
              <a:t>No</a:t>
            </a:r>
          </a:p>
        </p:txBody>
      </p:sp>
      <p:sp>
        <p:nvSpPr>
          <p:cNvPr id="69" name="Text Box 67"/>
          <p:cNvSpPr txBox="1">
            <a:spLocks noChangeArrowheads="1"/>
          </p:cNvSpPr>
          <p:nvPr/>
        </p:nvSpPr>
        <p:spPr bwMode="auto">
          <a:xfrm>
            <a:off x="5183188" y="3754438"/>
            <a:ext cx="1420812" cy="271462"/>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200">
                <a:solidFill>
                  <a:srgbClr val="000000"/>
                </a:solidFill>
              </a:rPr>
              <a:t>Change Ship Date</a:t>
            </a:r>
          </a:p>
        </p:txBody>
      </p:sp>
      <p:sp>
        <p:nvSpPr>
          <p:cNvPr id="70" name="Text Box 68"/>
          <p:cNvSpPr txBox="1">
            <a:spLocks noChangeArrowheads="1"/>
          </p:cNvSpPr>
          <p:nvPr/>
        </p:nvSpPr>
        <p:spPr bwMode="auto">
          <a:xfrm>
            <a:off x="2671763" y="1992313"/>
            <a:ext cx="3116262" cy="3333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600">
                <a:solidFill>
                  <a:srgbClr val="000000"/>
                </a:solidFill>
              </a:rPr>
              <a:t>Time Customer is On Telephone</a:t>
            </a:r>
          </a:p>
        </p:txBody>
      </p:sp>
      <p:sp>
        <p:nvSpPr>
          <p:cNvPr id="71" name="Line 69"/>
          <p:cNvSpPr>
            <a:spLocks noChangeShapeType="1"/>
          </p:cNvSpPr>
          <p:nvPr/>
        </p:nvSpPr>
        <p:spPr bwMode="auto">
          <a:xfrm>
            <a:off x="5886450" y="2162175"/>
            <a:ext cx="550863"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72" name="Line 70"/>
          <p:cNvSpPr>
            <a:spLocks noChangeShapeType="1"/>
          </p:cNvSpPr>
          <p:nvPr/>
        </p:nvSpPr>
        <p:spPr bwMode="auto">
          <a:xfrm flipH="1">
            <a:off x="2052638" y="2147888"/>
            <a:ext cx="579437"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73" name="Line 71"/>
          <p:cNvSpPr>
            <a:spLocks noChangeShapeType="1"/>
          </p:cNvSpPr>
          <p:nvPr/>
        </p:nvSpPr>
        <p:spPr bwMode="auto">
          <a:xfrm rot="-7137">
            <a:off x="1638300" y="3076575"/>
            <a:ext cx="22225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 name="Rectangle 72"/>
          <p:cNvSpPr>
            <a:spLocks noChangeArrowheads="1"/>
          </p:cNvSpPr>
          <p:nvPr/>
        </p:nvSpPr>
        <p:spPr bwMode="auto">
          <a:xfrm>
            <a:off x="341313" y="5443538"/>
            <a:ext cx="3333750" cy="5762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0" anchor="b" anchorCtr="1">
            <a:spAutoFit/>
          </a:bodyPr>
          <a:lstStyle/>
          <a:p>
            <a:pPr algn="l" eaLnBrk="0" hangingPunct="0">
              <a:lnSpc>
                <a:spcPct val="70000"/>
              </a:lnSpc>
            </a:pPr>
            <a:r>
              <a:rPr lang="en-US" sz="1600">
                <a:solidFill>
                  <a:srgbClr val="000000"/>
                </a:solidFill>
              </a:rPr>
              <a:t>Gold – Greatest Potential Impact</a:t>
            </a:r>
          </a:p>
          <a:p>
            <a:pPr algn="l" eaLnBrk="0" hangingPunct="0">
              <a:lnSpc>
                <a:spcPct val="70000"/>
              </a:lnSpc>
            </a:pPr>
            <a:endParaRPr lang="en-US" sz="800">
              <a:solidFill>
                <a:srgbClr val="000000"/>
              </a:solidFill>
            </a:endParaRPr>
          </a:p>
          <a:p>
            <a:pPr algn="l" eaLnBrk="0" hangingPunct="0">
              <a:lnSpc>
                <a:spcPct val="70000"/>
              </a:lnSpc>
            </a:pPr>
            <a:r>
              <a:rPr lang="en-US" sz="1600">
                <a:solidFill>
                  <a:srgbClr val="000000"/>
                </a:solidFill>
              </a:rPr>
              <a:t>Gray – Worthwhile Opportunity</a:t>
            </a:r>
          </a:p>
        </p:txBody>
      </p:sp>
      <p:sp>
        <p:nvSpPr>
          <p:cNvPr id="75" name="Line 73"/>
          <p:cNvSpPr>
            <a:spLocks noChangeShapeType="1"/>
          </p:cNvSpPr>
          <p:nvPr/>
        </p:nvSpPr>
        <p:spPr bwMode="auto">
          <a:xfrm rot="-7137">
            <a:off x="2974975" y="3076575"/>
            <a:ext cx="22225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 name="Line 74"/>
          <p:cNvSpPr>
            <a:spLocks noChangeShapeType="1"/>
          </p:cNvSpPr>
          <p:nvPr/>
        </p:nvSpPr>
        <p:spPr bwMode="auto">
          <a:xfrm rot="-7137">
            <a:off x="4325938" y="3076575"/>
            <a:ext cx="22225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7" name="Line 75"/>
          <p:cNvSpPr>
            <a:spLocks noChangeShapeType="1"/>
          </p:cNvSpPr>
          <p:nvPr/>
        </p:nvSpPr>
        <p:spPr bwMode="auto">
          <a:xfrm rot="-7137">
            <a:off x="5680075" y="3081338"/>
            <a:ext cx="22225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 name="Line 76"/>
          <p:cNvSpPr>
            <a:spLocks noChangeShapeType="1"/>
          </p:cNvSpPr>
          <p:nvPr/>
        </p:nvSpPr>
        <p:spPr bwMode="auto">
          <a:xfrm rot="-7137">
            <a:off x="7027863" y="3076575"/>
            <a:ext cx="22225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0285108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924800" cy="523220"/>
          </a:xfrm>
        </p:spPr>
        <p:txBody>
          <a:bodyPr/>
          <a:lstStyle/>
          <a:p>
            <a:r>
              <a:rPr lang="en-US" sz="2800" b="1" dirty="0">
                <a:solidFill>
                  <a:schemeClr val="bg1"/>
                </a:solidFill>
                <a:latin typeface="+mj-lt"/>
              </a:rPr>
              <a:t>Step 4 – Make the selected changes</a:t>
            </a:r>
          </a:p>
        </p:txBody>
      </p:sp>
      <p:sp>
        <p:nvSpPr>
          <p:cNvPr id="6" name="Text Box 3"/>
          <p:cNvSpPr txBox="1">
            <a:spLocks noChangeArrowheads="1"/>
          </p:cNvSpPr>
          <p:nvPr/>
        </p:nvSpPr>
        <p:spPr bwMode="auto">
          <a:xfrm>
            <a:off x="838200" y="990600"/>
            <a:ext cx="7808913" cy="307777"/>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eaLnBrk="0" hangingPunct="0"/>
            <a:r>
              <a:rPr lang="en-US" sz="2000" b="1" dirty="0" smtClean="0">
                <a:solidFill>
                  <a:schemeClr val="bg1"/>
                </a:solidFill>
              </a:rPr>
              <a:t>Case </a:t>
            </a:r>
            <a:r>
              <a:rPr lang="en-US" sz="2000" b="1" dirty="0">
                <a:solidFill>
                  <a:schemeClr val="bg1"/>
                </a:solidFill>
              </a:rPr>
              <a:t>Example – Sales Order Processing </a:t>
            </a:r>
            <a:r>
              <a:rPr lang="en-US" sz="2000" b="1" dirty="0" smtClean="0">
                <a:solidFill>
                  <a:schemeClr val="bg1"/>
                </a:solidFill>
              </a:rPr>
              <a:t> For </a:t>
            </a:r>
            <a:r>
              <a:rPr lang="en-US" sz="2000" b="1" dirty="0">
                <a:solidFill>
                  <a:schemeClr val="bg1"/>
                </a:solidFill>
              </a:rPr>
              <a:t>A PC Retailer (Cont’d)</a:t>
            </a:r>
          </a:p>
        </p:txBody>
      </p:sp>
      <p:pic>
        <p:nvPicPr>
          <p:cNvPr id="1026" name="Picture 2"/>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74650" y="1819275"/>
            <a:ext cx="8540750" cy="3895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43097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924800" cy="523220"/>
          </a:xfrm>
        </p:spPr>
        <p:txBody>
          <a:bodyPr/>
          <a:lstStyle/>
          <a:p>
            <a:r>
              <a:rPr lang="en-US" sz="2800" b="1" dirty="0">
                <a:solidFill>
                  <a:schemeClr val="bg1"/>
                </a:solidFill>
                <a:latin typeface="+mj-lt"/>
              </a:rPr>
              <a:t>Step 4 –  </a:t>
            </a:r>
            <a:r>
              <a:rPr lang="en-US" sz="2800" b="1" dirty="0" smtClean="0">
                <a:solidFill>
                  <a:schemeClr val="bg1"/>
                </a:solidFill>
                <a:latin typeface="+mj-lt"/>
              </a:rPr>
              <a:t>(</a:t>
            </a:r>
            <a:r>
              <a:rPr lang="en-US" sz="2800" b="1" dirty="0">
                <a:solidFill>
                  <a:schemeClr val="bg1"/>
                </a:solidFill>
                <a:latin typeface="+mj-lt"/>
              </a:rPr>
              <a:t>Cont’d) (Evaluate the </a:t>
            </a:r>
            <a:r>
              <a:rPr lang="en-US" sz="2800" b="1" dirty="0" smtClean="0">
                <a:solidFill>
                  <a:schemeClr val="bg1"/>
                </a:solidFill>
                <a:latin typeface="+mj-lt"/>
              </a:rPr>
              <a:t>improvement)</a:t>
            </a:r>
            <a:endParaRPr lang="en-US" sz="2800" b="1" dirty="0">
              <a:solidFill>
                <a:schemeClr val="bg1"/>
              </a:solidFill>
              <a:latin typeface="+mj-lt"/>
            </a:endParaRPr>
          </a:p>
        </p:txBody>
      </p:sp>
      <p:sp>
        <p:nvSpPr>
          <p:cNvPr id="6" name="Text Box 3"/>
          <p:cNvSpPr txBox="1">
            <a:spLocks noChangeArrowheads="1"/>
          </p:cNvSpPr>
          <p:nvPr/>
        </p:nvSpPr>
        <p:spPr bwMode="auto">
          <a:xfrm>
            <a:off x="838200" y="990600"/>
            <a:ext cx="7808913" cy="307777"/>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eaLnBrk="0" hangingPunct="0"/>
            <a:r>
              <a:rPr lang="en-US" sz="2000" b="1" dirty="0" smtClean="0">
                <a:solidFill>
                  <a:schemeClr val="bg1"/>
                </a:solidFill>
              </a:rPr>
              <a:t>Case </a:t>
            </a:r>
            <a:r>
              <a:rPr lang="en-US" sz="2000" b="1" dirty="0">
                <a:solidFill>
                  <a:schemeClr val="bg1"/>
                </a:solidFill>
              </a:rPr>
              <a:t>Example – Sales Order Processing </a:t>
            </a:r>
            <a:r>
              <a:rPr lang="en-US" sz="2000" b="1" dirty="0" smtClean="0">
                <a:solidFill>
                  <a:schemeClr val="bg1"/>
                </a:solidFill>
              </a:rPr>
              <a:t> For </a:t>
            </a:r>
            <a:r>
              <a:rPr lang="en-US" sz="2000" b="1" dirty="0">
                <a:solidFill>
                  <a:schemeClr val="bg1"/>
                </a:solidFill>
              </a:rPr>
              <a:t>A PC Retailer (Cont’d)</a:t>
            </a:r>
          </a:p>
        </p:txBody>
      </p:sp>
      <p:grpSp>
        <p:nvGrpSpPr>
          <p:cNvPr id="5" name="Group 4"/>
          <p:cNvGrpSpPr/>
          <p:nvPr/>
        </p:nvGrpSpPr>
        <p:grpSpPr>
          <a:xfrm>
            <a:off x="427038" y="1746250"/>
            <a:ext cx="8140700" cy="4418013"/>
            <a:chOff x="427038" y="1746250"/>
            <a:chExt cx="8140700" cy="4418013"/>
          </a:xfrm>
        </p:grpSpPr>
        <p:sp>
          <p:nvSpPr>
            <p:cNvPr id="7" name="Rectangle 4"/>
            <p:cNvSpPr>
              <a:spLocks noChangeArrowheads="1"/>
            </p:cNvSpPr>
            <p:nvPr/>
          </p:nvSpPr>
          <p:spPr bwMode="auto">
            <a:xfrm>
              <a:off x="3506788" y="3852863"/>
              <a:ext cx="984250" cy="817562"/>
            </a:xfrm>
            <a:prstGeom prst="rect">
              <a:avLst/>
            </a:prstGeom>
            <a:solidFill>
              <a:srgbClr val="DDDDDD"/>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Rectangle 5"/>
            <p:cNvSpPr>
              <a:spLocks noChangeArrowheads="1"/>
            </p:cNvSpPr>
            <p:nvPr/>
          </p:nvSpPr>
          <p:spPr bwMode="auto">
            <a:xfrm>
              <a:off x="7396163" y="2278063"/>
              <a:ext cx="1016000" cy="817562"/>
            </a:xfrm>
            <a:prstGeom prst="rect">
              <a:avLst/>
            </a:prstGeom>
            <a:solidFill>
              <a:srgbClr val="DDDDDD"/>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Rectangle 6"/>
            <p:cNvSpPr>
              <a:spLocks noChangeArrowheads="1"/>
            </p:cNvSpPr>
            <p:nvPr/>
          </p:nvSpPr>
          <p:spPr bwMode="auto">
            <a:xfrm>
              <a:off x="4713288" y="3851275"/>
              <a:ext cx="984250" cy="817563"/>
            </a:xfrm>
            <a:prstGeom prst="rect">
              <a:avLst/>
            </a:prstGeom>
            <a:solidFill>
              <a:srgbClr val="DDDDDD"/>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Rectangle 7"/>
            <p:cNvSpPr>
              <a:spLocks noChangeArrowheads="1"/>
            </p:cNvSpPr>
            <p:nvPr/>
          </p:nvSpPr>
          <p:spPr bwMode="auto">
            <a:xfrm>
              <a:off x="7408863" y="3851275"/>
              <a:ext cx="984250" cy="817563"/>
            </a:xfrm>
            <a:prstGeom prst="rect">
              <a:avLst/>
            </a:prstGeom>
            <a:solidFill>
              <a:srgbClr val="DDDDDD"/>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Rectangle 8"/>
            <p:cNvSpPr>
              <a:spLocks noChangeArrowheads="1"/>
            </p:cNvSpPr>
            <p:nvPr/>
          </p:nvSpPr>
          <p:spPr bwMode="auto">
            <a:xfrm>
              <a:off x="6061075" y="3851275"/>
              <a:ext cx="984250" cy="817563"/>
            </a:xfrm>
            <a:prstGeom prst="rect">
              <a:avLst/>
            </a:prstGeom>
            <a:solidFill>
              <a:srgbClr val="DDDDDD"/>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 name="Rectangle 9"/>
            <p:cNvSpPr>
              <a:spLocks noChangeArrowheads="1"/>
            </p:cNvSpPr>
            <p:nvPr/>
          </p:nvSpPr>
          <p:spPr bwMode="auto">
            <a:xfrm rot="-7137">
              <a:off x="604838" y="2278063"/>
              <a:ext cx="987425" cy="814387"/>
            </a:xfrm>
            <a:prstGeom prst="rect">
              <a:avLst/>
            </a:prstGeom>
            <a:solidFill>
              <a:srgbClr val="BCAD75"/>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Rectangle 10"/>
            <p:cNvSpPr>
              <a:spLocks noChangeArrowheads="1"/>
            </p:cNvSpPr>
            <p:nvPr/>
          </p:nvSpPr>
          <p:spPr bwMode="auto">
            <a:xfrm rot="-7137">
              <a:off x="1787525" y="2278063"/>
              <a:ext cx="987425" cy="814387"/>
            </a:xfrm>
            <a:prstGeom prst="rect">
              <a:avLst/>
            </a:prstGeom>
            <a:solidFill>
              <a:srgbClr val="BCAD75"/>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 name="Rectangle 11"/>
            <p:cNvSpPr>
              <a:spLocks noChangeArrowheads="1"/>
            </p:cNvSpPr>
            <p:nvPr/>
          </p:nvSpPr>
          <p:spPr bwMode="auto">
            <a:xfrm>
              <a:off x="5300663" y="2278063"/>
              <a:ext cx="1016000" cy="817562"/>
            </a:xfrm>
            <a:prstGeom prst="rect">
              <a:avLst/>
            </a:prstGeom>
            <a:solidFill>
              <a:srgbClr val="DDDDDD"/>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 name="Rectangle 12"/>
            <p:cNvSpPr>
              <a:spLocks noChangeArrowheads="1"/>
            </p:cNvSpPr>
            <p:nvPr/>
          </p:nvSpPr>
          <p:spPr bwMode="auto">
            <a:xfrm>
              <a:off x="4168775" y="2278063"/>
              <a:ext cx="1009650" cy="817562"/>
            </a:xfrm>
            <a:prstGeom prst="rect">
              <a:avLst/>
            </a:prstGeom>
            <a:solidFill>
              <a:srgbClr val="DDDDDD"/>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Rectangle 13"/>
            <p:cNvSpPr>
              <a:spLocks noChangeArrowheads="1"/>
            </p:cNvSpPr>
            <p:nvPr/>
          </p:nvSpPr>
          <p:spPr bwMode="auto">
            <a:xfrm>
              <a:off x="2978150" y="2278063"/>
              <a:ext cx="1035050" cy="817562"/>
            </a:xfrm>
            <a:prstGeom prst="rect">
              <a:avLst/>
            </a:prstGeom>
            <a:solidFill>
              <a:srgbClr val="DDDDDD"/>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 name="Text Box 14"/>
            <p:cNvSpPr txBox="1">
              <a:spLocks noChangeArrowheads="1"/>
            </p:cNvSpPr>
            <p:nvPr/>
          </p:nvSpPr>
          <p:spPr bwMode="auto">
            <a:xfrm>
              <a:off x="2743200" y="1746250"/>
              <a:ext cx="3116263" cy="3333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600">
                  <a:solidFill>
                    <a:srgbClr val="000000"/>
                  </a:solidFill>
                </a:rPr>
                <a:t>Time Customer is On Telephone</a:t>
              </a:r>
            </a:p>
          </p:txBody>
        </p:sp>
        <p:sp>
          <p:nvSpPr>
            <p:cNvPr id="18" name="Line 15"/>
            <p:cNvSpPr>
              <a:spLocks noChangeShapeType="1"/>
            </p:cNvSpPr>
            <p:nvPr/>
          </p:nvSpPr>
          <p:spPr bwMode="auto">
            <a:xfrm>
              <a:off x="5859463" y="1916113"/>
              <a:ext cx="820737"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19" name="Line 16"/>
            <p:cNvSpPr>
              <a:spLocks noChangeShapeType="1"/>
            </p:cNvSpPr>
            <p:nvPr/>
          </p:nvSpPr>
          <p:spPr bwMode="auto">
            <a:xfrm flipH="1">
              <a:off x="1935163" y="1916113"/>
              <a:ext cx="808037"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20" name="Text Box 17"/>
            <p:cNvSpPr txBox="1">
              <a:spLocks noChangeArrowheads="1"/>
            </p:cNvSpPr>
            <p:nvPr/>
          </p:nvSpPr>
          <p:spPr bwMode="auto">
            <a:xfrm rot="-7137">
              <a:off x="1733550" y="2281238"/>
              <a:ext cx="1073150" cy="36512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900">
                  <a:solidFill>
                    <a:srgbClr val="000000"/>
                  </a:solidFill>
                </a:rPr>
                <a:t>Wait for Available</a:t>
              </a:r>
            </a:p>
            <a:p>
              <a:pPr algn="ctr"/>
              <a:r>
                <a:rPr lang="en-US" sz="900">
                  <a:solidFill>
                    <a:srgbClr val="000000"/>
                  </a:solidFill>
                </a:rPr>
                <a:t>Sales Person</a:t>
              </a:r>
            </a:p>
          </p:txBody>
        </p:sp>
        <p:sp>
          <p:nvSpPr>
            <p:cNvPr id="21" name="Line 18"/>
            <p:cNvSpPr>
              <a:spLocks noChangeShapeType="1"/>
            </p:cNvSpPr>
            <p:nvPr/>
          </p:nvSpPr>
          <p:spPr bwMode="auto">
            <a:xfrm rot="-7137">
              <a:off x="1798638" y="2598738"/>
              <a:ext cx="97790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Text Box 19"/>
            <p:cNvSpPr txBox="1">
              <a:spLocks noChangeArrowheads="1"/>
            </p:cNvSpPr>
            <p:nvPr/>
          </p:nvSpPr>
          <p:spPr bwMode="auto">
            <a:xfrm rot="-7137">
              <a:off x="619125" y="2259013"/>
              <a:ext cx="976313" cy="36512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p>
              <a:pPr algn="ctr"/>
              <a:r>
                <a:rPr lang="en-US" sz="900">
                  <a:solidFill>
                    <a:srgbClr val="000000"/>
                  </a:solidFill>
                </a:rPr>
                <a:t>Initial Phone</a:t>
              </a:r>
            </a:p>
            <a:p>
              <a:pPr algn="ctr"/>
              <a:r>
                <a:rPr lang="en-US" sz="900">
                  <a:solidFill>
                    <a:srgbClr val="000000"/>
                  </a:solidFill>
                </a:rPr>
                <a:t>Contact</a:t>
              </a:r>
            </a:p>
          </p:txBody>
        </p:sp>
        <p:sp>
          <p:nvSpPr>
            <p:cNvPr id="23" name="Line 20"/>
            <p:cNvSpPr>
              <a:spLocks noChangeShapeType="1"/>
            </p:cNvSpPr>
            <p:nvPr/>
          </p:nvSpPr>
          <p:spPr bwMode="auto">
            <a:xfrm rot="-7137">
              <a:off x="611188" y="2598738"/>
              <a:ext cx="976312"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Text Box 21"/>
            <p:cNvSpPr txBox="1">
              <a:spLocks noChangeArrowheads="1"/>
            </p:cNvSpPr>
            <p:nvPr/>
          </p:nvSpPr>
          <p:spPr bwMode="auto">
            <a:xfrm rot="-7137">
              <a:off x="604838" y="2627313"/>
              <a:ext cx="663575" cy="501650"/>
            </a:xfrm>
            <a:prstGeom prst="rect">
              <a:avLst/>
            </a:prstGeom>
            <a:noFill/>
            <a:ln>
              <a:noFill/>
            </a:ln>
            <a:effectLst/>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900">
                  <a:solidFill>
                    <a:srgbClr val="000000"/>
                  </a:solidFill>
                </a:rPr>
                <a:t>C/T = 0</a:t>
              </a:r>
            </a:p>
            <a:p>
              <a:pPr algn="l"/>
              <a:r>
                <a:rPr lang="en-US" sz="900">
                  <a:solidFill>
                    <a:srgbClr val="000000"/>
                  </a:solidFill>
                </a:rPr>
                <a:t>W/T = 0</a:t>
              </a:r>
            </a:p>
            <a:p>
              <a:pPr algn="l"/>
              <a:r>
                <a:rPr lang="en-US" sz="900">
                  <a:solidFill>
                    <a:srgbClr val="000000"/>
                  </a:solidFill>
                </a:rPr>
                <a:t>VA/T = 0 </a:t>
              </a:r>
            </a:p>
          </p:txBody>
        </p:sp>
        <p:sp>
          <p:nvSpPr>
            <p:cNvPr id="25" name="Line 22"/>
            <p:cNvSpPr>
              <a:spLocks noChangeShapeType="1"/>
            </p:cNvSpPr>
            <p:nvPr/>
          </p:nvSpPr>
          <p:spPr bwMode="auto">
            <a:xfrm rot="-7137">
              <a:off x="1792288" y="2598738"/>
              <a:ext cx="97790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Text Box 23"/>
            <p:cNvSpPr txBox="1">
              <a:spLocks noChangeArrowheads="1"/>
            </p:cNvSpPr>
            <p:nvPr/>
          </p:nvSpPr>
          <p:spPr bwMode="auto">
            <a:xfrm rot="-7137">
              <a:off x="1771650" y="2622550"/>
              <a:ext cx="993775" cy="5016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900">
                  <a:solidFill>
                    <a:srgbClr val="000000"/>
                  </a:solidFill>
                </a:rPr>
                <a:t>C/T = 5 minutes</a:t>
              </a:r>
            </a:p>
            <a:p>
              <a:pPr algn="l"/>
              <a:r>
                <a:rPr lang="en-US" sz="900">
                  <a:solidFill>
                    <a:srgbClr val="000000"/>
                  </a:solidFill>
                </a:rPr>
                <a:t>W/T = 0</a:t>
              </a:r>
            </a:p>
            <a:p>
              <a:pPr algn="l"/>
              <a:r>
                <a:rPr lang="en-US" sz="900">
                  <a:solidFill>
                    <a:srgbClr val="000000"/>
                  </a:solidFill>
                </a:rPr>
                <a:t>VA/T = 0</a:t>
              </a:r>
            </a:p>
          </p:txBody>
        </p:sp>
        <p:sp>
          <p:nvSpPr>
            <p:cNvPr id="27" name="Line 24"/>
            <p:cNvSpPr>
              <a:spLocks noChangeShapeType="1"/>
            </p:cNvSpPr>
            <p:nvPr/>
          </p:nvSpPr>
          <p:spPr bwMode="auto">
            <a:xfrm rot="-7137">
              <a:off x="1617663" y="2690813"/>
              <a:ext cx="158750" cy="11112"/>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Line 25"/>
            <p:cNvSpPr>
              <a:spLocks noChangeShapeType="1"/>
            </p:cNvSpPr>
            <p:nvPr/>
          </p:nvSpPr>
          <p:spPr bwMode="auto">
            <a:xfrm rot="21592863" flipV="1">
              <a:off x="2782888" y="2690813"/>
              <a:ext cx="163512" cy="1587"/>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 name="Line 26"/>
            <p:cNvSpPr>
              <a:spLocks noChangeShapeType="1"/>
            </p:cNvSpPr>
            <p:nvPr/>
          </p:nvSpPr>
          <p:spPr bwMode="auto">
            <a:xfrm rot="-7137">
              <a:off x="4019550" y="2690813"/>
              <a:ext cx="144463" cy="1587"/>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 name="Text Box 27"/>
            <p:cNvSpPr txBox="1">
              <a:spLocks noChangeArrowheads="1"/>
            </p:cNvSpPr>
            <p:nvPr/>
          </p:nvSpPr>
          <p:spPr bwMode="auto">
            <a:xfrm rot="-7137">
              <a:off x="3081338" y="2335213"/>
              <a:ext cx="755650" cy="22860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900">
                  <a:solidFill>
                    <a:srgbClr val="000000"/>
                  </a:solidFill>
                </a:rPr>
                <a:t>Sales Pitch</a:t>
              </a:r>
            </a:p>
          </p:txBody>
        </p:sp>
        <p:sp>
          <p:nvSpPr>
            <p:cNvPr id="31" name="Line 28"/>
            <p:cNvSpPr>
              <a:spLocks noChangeShapeType="1"/>
            </p:cNvSpPr>
            <p:nvPr/>
          </p:nvSpPr>
          <p:spPr bwMode="auto">
            <a:xfrm rot="-7137">
              <a:off x="2990850" y="2605088"/>
              <a:ext cx="976313"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 name="Line 29"/>
            <p:cNvSpPr>
              <a:spLocks noChangeShapeType="1"/>
            </p:cNvSpPr>
            <p:nvPr/>
          </p:nvSpPr>
          <p:spPr bwMode="auto">
            <a:xfrm rot="-7137">
              <a:off x="2979738" y="2598738"/>
              <a:ext cx="982662"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 name="Text Box 30"/>
            <p:cNvSpPr txBox="1">
              <a:spLocks noChangeArrowheads="1"/>
            </p:cNvSpPr>
            <p:nvPr/>
          </p:nvSpPr>
          <p:spPr bwMode="auto">
            <a:xfrm rot="-7137">
              <a:off x="2949575" y="2622550"/>
              <a:ext cx="1093788" cy="5016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0">
              <a:spAutoFit/>
            </a:bodyPr>
            <a:lstStyle/>
            <a:p>
              <a:pPr algn="l"/>
              <a:r>
                <a:rPr lang="en-US" sz="900">
                  <a:solidFill>
                    <a:srgbClr val="000000"/>
                  </a:solidFill>
                </a:rPr>
                <a:t>C/T = 10 minutes</a:t>
              </a:r>
            </a:p>
            <a:p>
              <a:pPr algn="l"/>
              <a:r>
                <a:rPr lang="en-US" sz="900">
                  <a:solidFill>
                    <a:srgbClr val="000000"/>
                  </a:solidFill>
                </a:rPr>
                <a:t>W/T = 10 minutes</a:t>
              </a:r>
            </a:p>
            <a:p>
              <a:pPr algn="l"/>
              <a:r>
                <a:rPr lang="en-US" sz="900">
                  <a:solidFill>
                    <a:srgbClr val="000000"/>
                  </a:solidFill>
                </a:rPr>
                <a:t>VA/T = 10 minutes</a:t>
              </a:r>
            </a:p>
          </p:txBody>
        </p:sp>
        <p:sp>
          <p:nvSpPr>
            <p:cNvPr id="34" name="Text Box 31"/>
            <p:cNvSpPr txBox="1">
              <a:spLocks noChangeArrowheads="1"/>
            </p:cNvSpPr>
            <p:nvPr/>
          </p:nvSpPr>
          <p:spPr bwMode="auto">
            <a:xfrm rot="-7137">
              <a:off x="4103688" y="2335213"/>
              <a:ext cx="1092200" cy="22860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900">
                  <a:solidFill>
                    <a:srgbClr val="000000"/>
                  </a:solidFill>
                </a:rPr>
                <a:t>Configure System</a:t>
              </a:r>
            </a:p>
          </p:txBody>
        </p:sp>
        <p:sp>
          <p:nvSpPr>
            <p:cNvPr id="35" name="Line 32"/>
            <p:cNvSpPr>
              <a:spLocks noChangeShapeType="1"/>
            </p:cNvSpPr>
            <p:nvPr/>
          </p:nvSpPr>
          <p:spPr bwMode="auto">
            <a:xfrm rot="-7137">
              <a:off x="4176713" y="2598738"/>
              <a:ext cx="976312"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 name="Text Box 33"/>
            <p:cNvSpPr txBox="1">
              <a:spLocks noChangeArrowheads="1"/>
            </p:cNvSpPr>
            <p:nvPr/>
          </p:nvSpPr>
          <p:spPr bwMode="auto">
            <a:xfrm rot="-7137">
              <a:off x="4137025" y="2617788"/>
              <a:ext cx="1082675" cy="5016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900">
                  <a:solidFill>
                    <a:srgbClr val="000000"/>
                  </a:solidFill>
                </a:rPr>
                <a:t>C/T = 30 minutes</a:t>
              </a:r>
            </a:p>
            <a:p>
              <a:pPr algn="l"/>
              <a:r>
                <a:rPr lang="en-US" sz="900">
                  <a:solidFill>
                    <a:srgbClr val="000000"/>
                  </a:solidFill>
                </a:rPr>
                <a:t>W/T = 30 minutes</a:t>
              </a:r>
            </a:p>
            <a:p>
              <a:pPr algn="l"/>
              <a:r>
                <a:rPr lang="en-US" sz="900">
                  <a:solidFill>
                    <a:srgbClr val="000000"/>
                  </a:solidFill>
                </a:rPr>
                <a:t>VA/T = 5 minutes</a:t>
              </a:r>
            </a:p>
          </p:txBody>
        </p:sp>
        <p:sp>
          <p:nvSpPr>
            <p:cNvPr id="37" name="Text Box 34"/>
            <p:cNvSpPr txBox="1">
              <a:spLocks noChangeArrowheads="1"/>
            </p:cNvSpPr>
            <p:nvPr/>
          </p:nvSpPr>
          <p:spPr bwMode="auto">
            <a:xfrm rot="-7137">
              <a:off x="5232400" y="2273300"/>
              <a:ext cx="1168400" cy="36512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900" dirty="0">
                  <a:solidFill>
                    <a:srgbClr val="000000"/>
                  </a:solidFill>
                </a:rPr>
                <a:t>Fill Out Order Form</a:t>
              </a:r>
            </a:p>
            <a:p>
              <a:pPr algn="ctr"/>
              <a:r>
                <a:rPr lang="en-US" sz="900" dirty="0">
                  <a:solidFill>
                    <a:srgbClr val="000000"/>
                  </a:solidFill>
                </a:rPr>
                <a:t>(&amp; </a:t>
              </a:r>
              <a:r>
                <a:rPr lang="en-US" sz="900" dirty="0" err="1">
                  <a:solidFill>
                    <a:srgbClr val="000000"/>
                  </a:solidFill>
                </a:rPr>
                <a:t>Config</a:t>
              </a:r>
              <a:r>
                <a:rPr lang="en-US" sz="900" dirty="0">
                  <a:solidFill>
                    <a:srgbClr val="000000"/>
                  </a:solidFill>
                </a:rPr>
                <a:t>. System)</a:t>
              </a:r>
            </a:p>
          </p:txBody>
        </p:sp>
        <p:sp>
          <p:nvSpPr>
            <p:cNvPr id="38" name="Text Box 35"/>
            <p:cNvSpPr txBox="1">
              <a:spLocks noChangeArrowheads="1"/>
            </p:cNvSpPr>
            <p:nvPr/>
          </p:nvSpPr>
          <p:spPr bwMode="auto">
            <a:xfrm rot="-7137">
              <a:off x="5249863" y="2617788"/>
              <a:ext cx="1035050" cy="5016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0">
              <a:spAutoFit/>
            </a:bodyPr>
            <a:lstStyle/>
            <a:p>
              <a:pPr algn="l"/>
              <a:r>
                <a:rPr lang="en-US" sz="900">
                  <a:solidFill>
                    <a:srgbClr val="000000"/>
                  </a:solidFill>
                </a:rPr>
                <a:t>C/T = 30 minutes</a:t>
              </a:r>
            </a:p>
            <a:p>
              <a:pPr algn="l"/>
              <a:r>
                <a:rPr lang="en-US" sz="900">
                  <a:solidFill>
                    <a:srgbClr val="000000"/>
                  </a:solidFill>
                </a:rPr>
                <a:t>W/T = 30 minutes</a:t>
              </a:r>
            </a:p>
            <a:p>
              <a:pPr algn="l"/>
              <a:r>
                <a:rPr lang="en-US" sz="900">
                  <a:solidFill>
                    <a:srgbClr val="000000"/>
                  </a:solidFill>
                </a:rPr>
                <a:t>VA/T = 10 minutes</a:t>
              </a:r>
            </a:p>
          </p:txBody>
        </p:sp>
        <p:sp>
          <p:nvSpPr>
            <p:cNvPr id="39" name="Text Box 36"/>
            <p:cNvSpPr txBox="1">
              <a:spLocks noChangeArrowheads="1"/>
            </p:cNvSpPr>
            <p:nvPr/>
          </p:nvSpPr>
          <p:spPr bwMode="auto">
            <a:xfrm rot="-7137">
              <a:off x="7381875" y="2311400"/>
              <a:ext cx="990600" cy="22860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900">
                  <a:solidFill>
                    <a:srgbClr val="000000"/>
                  </a:solidFill>
                </a:rPr>
                <a:t>Promise to Ship</a:t>
              </a:r>
            </a:p>
          </p:txBody>
        </p:sp>
        <p:sp>
          <p:nvSpPr>
            <p:cNvPr id="40" name="Line 37"/>
            <p:cNvSpPr>
              <a:spLocks noChangeShapeType="1"/>
            </p:cNvSpPr>
            <p:nvPr/>
          </p:nvSpPr>
          <p:spPr bwMode="auto">
            <a:xfrm rot="-7137">
              <a:off x="7396163" y="2573338"/>
              <a:ext cx="97790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 name="Line 38"/>
            <p:cNvSpPr>
              <a:spLocks noChangeShapeType="1"/>
            </p:cNvSpPr>
            <p:nvPr/>
          </p:nvSpPr>
          <p:spPr bwMode="auto">
            <a:xfrm rot="-7137">
              <a:off x="7396163" y="2598738"/>
              <a:ext cx="9779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 name="Text Box 39"/>
            <p:cNvSpPr txBox="1">
              <a:spLocks noChangeArrowheads="1"/>
            </p:cNvSpPr>
            <p:nvPr/>
          </p:nvSpPr>
          <p:spPr bwMode="auto">
            <a:xfrm rot="-7137">
              <a:off x="7375525" y="2613025"/>
              <a:ext cx="1019175" cy="5016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900">
                  <a:solidFill>
                    <a:srgbClr val="000000"/>
                  </a:solidFill>
                </a:rPr>
                <a:t>C/T = 5 minutes</a:t>
              </a:r>
            </a:p>
            <a:p>
              <a:pPr algn="l"/>
              <a:r>
                <a:rPr lang="en-US" sz="900">
                  <a:solidFill>
                    <a:srgbClr val="000000"/>
                  </a:solidFill>
                </a:rPr>
                <a:t>W/T = 5 minutes</a:t>
              </a:r>
            </a:p>
            <a:p>
              <a:pPr algn="l"/>
              <a:r>
                <a:rPr lang="en-US" sz="900">
                  <a:solidFill>
                    <a:srgbClr val="000000"/>
                  </a:solidFill>
                </a:rPr>
                <a:t>VA/T = 0</a:t>
              </a:r>
            </a:p>
          </p:txBody>
        </p:sp>
        <p:sp>
          <p:nvSpPr>
            <p:cNvPr id="43" name="Rectangle 40"/>
            <p:cNvSpPr>
              <a:spLocks noChangeArrowheads="1"/>
            </p:cNvSpPr>
            <p:nvPr/>
          </p:nvSpPr>
          <p:spPr bwMode="auto">
            <a:xfrm>
              <a:off x="427038" y="2033588"/>
              <a:ext cx="8140700" cy="1304925"/>
            </a:xfrm>
            <a:prstGeom prst="rect">
              <a:avLst/>
            </a:prstGeom>
            <a:noFill/>
            <a:ln w="12700" cap="rnd">
              <a:solidFill>
                <a:srgbClr val="000000"/>
              </a:solidFill>
              <a:prstDash val="sysDot"/>
              <a:miter lim="800000"/>
              <a:headEnd/>
              <a:tailEnd/>
            </a:ln>
            <a:effectLst/>
            <a:extLst>
              <a:ext uri="{909E8E84-426E-40DD-AFC4-6F175D3DCCD1}">
                <a14:hiddenFill xmlns:a14="http://schemas.microsoft.com/office/drawing/2010/main">
                  <a:solidFill>
                    <a:srgbClr val="FFFF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pPr algn="ctr" eaLnBrk="0" hangingPunct="0"/>
              <a:endParaRPr lang="en-US" sz="1600" b="1" i="1">
                <a:solidFill>
                  <a:srgbClr val="000000"/>
                </a:solidFill>
              </a:endParaRPr>
            </a:p>
          </p:txBody>
        </p:sp>
        <p:sp>
          <p:nvSpPr>
            <p:cNvPr id="44" name="Text Box 41"/>
            <p:cNvSpPr txBox="1">
              <a:spLocks noChangeArrowheads="1"/>
            </p:cNvSpPr>
            <p:nvPr/>
          </p:nvSpPr>
          <p:spPr bwMode="auto">
            <a:xfrm rot="-7137">
              <a:off x="7408863" y="3840163"/>
              <a:ext cx="958850" cy="36512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900">
                  <a:solidFill>
                    <a:srgbClr val="000000"/>
                  </a:solidFill>
                </a:rPr>
                <a:t>Pending Order </a:t>
              </a:r>
            </a:p>
            <a:p>
              <a:pPr algn="ctr"/>
              <a:r>
                <a:rPr lang="en-US" sz="900">
                  <a:solidFill>
                    <a:srgbClr val="000000"/>
                  </a:solidFill>
                </a:rPr>
                <a:t>“FIFO” Queue</a:t>
              </a:r>
            </a:p>
          </p:txBody>
        </p:sp>
        <p:sp>
          <p:nvSpPr>
            <p:cNvPr id="45" name="Line 42"/>
            <p:cNvSpPr>
              <a:spLocks noChangeShapeType="1"/>
            </p:cNvSpPr>
            <p:nvPr/>
          </p:nvSpPr>
          <p:spPr bwMode="auto">
            <a:xfrm rot="-7137">
              <a:off x="7415213" y="4152900"/>
              <a:ext cx="97790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 name="Text Box 43"/>
            <p:cNvSpPr txBox="1">
              <a:spLocks noChangeArrowheads="1"/>
            </p:cNvSpPr>
            <p:nvPr/>
          </p:nvSpPr>
          <p:spPr bwMode="auto">
            <a:xfrm rot="-7137">
              <a:off x="7407275" y="4179888"/>
              <a:ext cx="854075" cy="5016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900">
                  <a:solidFill>
                    <a:srgbClr val="000000"/>
                  </a:solidFill>
                </a:rPr>
                <a:t>C/T = 7 Days</a:t>
              </a:r>
            </a:p>
            <a:p>
              <a:pPr algn="l"/>
              <a:r>
                <a:rPr lang="en-US" sz="900">
                  <a:solidFill>
                    <a:srgbClr val="000000"/>
                  </a:solidFill>
                </a:rPr>
                <a:t>W/T = 0</a:t>
              </a:r>
            </a:p>
            <a:p>
              <a:pPr algn="l"/>
              <a:r>
                <a:rPr lang="en-US" sz="900">
                  <a:solidFill>
                    <a:srgbClr val="000000"/>
                  </a:solidFill>
                </a:rPr>
                <a:t>VA/T = 0</a:t>
              </a:r>
            </a:p>
          </p:txBody>
        </p:sp>
        <p:sp>
          <p:nvSpPr>
            <p:cNvPr id="47" name="Text Box 44"/>
            <p:cNvSpPr txBox="1">
              <a:spLocks noChangeArrowheads="1"/>
            </p:cNvSpPr>
            <p:nvPr/>
          </p:nvSpPr>
          <p:spPr bwMode="auto">
            <a:xfrm rot="-7137">
              <a:off x="6019800" y="3817938"/>
              <a:ext cx="1060450" cy="36512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900">
                  <a:solidFill>
                    <a:srgbClr val="000000"/>
                  </a:solidFill>
                </a:rPr>
                <a:t>Optimize Product</a:t>
              </a:r>
            </a:p>
            <a:p>
              <a:pPr algn="ctr"/>
              <a:r>
                <a:rPr lang="en-US" sz="900">
                  <a:solidFill>
                    <a:srgbClr val="000000"/>
                  </a:solidFill>
                </a:rPr>
                <a:t>Mix</a:t>
              </a:r>
            </a:p>
          </p:txBody>
        </p:sp>
        <p:sp>
          <p:nvSpPr>
            <p:cNvPr id="48" name="Line 45"/>
            <p:cNvSpPr>
              <a:spLocks noChangeShapeType="1"/>
            </p:cNvSpPr>
            <p:nvPr/>
          </p:nvSpPr>
          <p:spPr bwMode="auto">
            <a:xfrm rot="-7137">
              <a:off x="6078538" y="4162425"/>
              <a:ext cx="97790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 name="Line 46"/>
            <p:cNvSpPr>
              <a:spLocks noChangeShapeType="1"/>
            </p:cNvSpPr>
            <p:nvPr/>
          </p:nvSpPr>
          <p:spPr bwMode="auto">
            <a:xfrm rot="-7137">
              <a:off x="6061075" y="4152900"/>
              <a:ext cx="97790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 name="Text Box 47"/>
            <p:cNvSpPr txBox="1">
              <a:spLocks noChangeArrowheads="1"/>
            </p:cNvSpPr>
            <p:nvPr/>
          </p:nvSpPr>
          <p:spPr bwMode="auto">
            <a:xfrm rot="-7137">
              <a:off x="6070600" y="4179888"/>
              <a:ext cx="854075" cy="5016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900">
                  <a:solidFill>
                    <a:srgbClr val="000000"/>
                  </a:solidFill>
                </a:rPr>
                <a:t>C/T = 6 Days</a:t>
              </a:r>
            </a:p>
            <a:p>
              <a:pPr algn="l"/>
              <a:r>
                <a:rPr lang="en-US" sz="900">
                  <a:solidFill>
                    <a:srgbClr val="000000"/>
                  </a:solidFill>
                </a:rPr>
                <a:t>W/T = 1 Day</a:t>
              </a:r>
            </a:p>
            <a:p>
              <a:pPr algn="l"/>
              <a:r>
                <a:rPr lang="en-US" sz="900">
                  <a:solidFill>
                    <a:srgbClr val="000000"/>
                  </a:solidFill>
                </a:rPr>
                <a:t>VA/T = 0</a:t>
              </a:r>
            </a:p>
          </p:txBody>
        </p:sp>
        <p:sp>
          <p:nvSpPr>
            <p:cNvPr id="51" name="Line 48"/>
            <p:cNvSpPr>
              <a:spLocks noChangeShapeType="1"/>
            </p:cNvSpPr>
            <p:nvPr/>
          </p:nvSpPr>
          <p:spPr bwMode="auto">
            <a:xfrm flipH="1">
              <a:off x="7067550" y="4243388"/>
              <a:ext cx="342900"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52" name="Line 49"/>
            <p:cNvSpPr>
              <a:spLocks noChangeShapeType="1"/>
            </p:cNvSpPr>
            <p:nvPr/>
          </p:nvSpPr>
          <p:spPr bwMode="auto">
            <a:xfrm>
              <a:off x="7869238" y="3095625"/>
              <a:ext cx="0" cy="746125"/>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53" name="Text Box 50"/>
            <p:cNvSpPr txBox="1">
              <a:spLocks noChangeArrowheads="1"/>
            </p:cNvSpPr>
            <p:nvPr/>
          </p:nvSpPr>
          <p:spPr bwMode="auto">
            <a:xfrm rot="-7137">
              <a:off x="4664075" y="3822700"/>
              <a:ext cx="1079500" cy="36512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900">
                  <a:solidFill>
                    <a:srgbClr val="000000"/>
                  </a:solidFill>
                </a:rPr>
                <a:t>Check Availability</a:t>
              </a:r>
            </a:p>
            <a:p>
              <a:pPr algn="ctr"/>
              <a:r>
                <a:rPr lang="en-US" sz="900">
                  <a:solidFill>
                    <a:srgbClr val="000000"/>
                  </a:solidFill>
                </a:rPr>
                <a:t>of Materials</a:t>
              </a:r>
            </a:p>
          </p:txBody>
        </p:sp>
        <p:sp>
          <p:nvSpPr>
            <p:cNvPr id="54" name="Line 51"/>
            <p:cNvSpPr>
              <a:spLocks noChangeShapeType="1"/>
            </p:cNvSpPr>
            <p:nvPr/>
          </p:nvSpPr>
          <p:spPr bwMode="auto">
            <a:xfrm rot="-7137">
              <a:off x="4729163" y="4167188"/>
              <a:ext cx="97790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 name="Line 52"/>
            <p:cNvSpPr>
              <a:spLocks noChangeShapeType="1"/>
            </p:cNvSpPr>
            <p:nvPr/>
          </p:nvSpPr>
          <p:spPr bwMode="auto">
            <a:xfrm rot="-7137">
              <a:off x="4718050" y="4167188"/>
              <a:ext cx="979488"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 name="Text Box 53"/>
            <p:cNvSpPr txBox="1">
              <a:spLocks noChangeArrowheads="1"/>
            </p:cNvSpPr>
            <p:nvPr/>
          </p:nvSpPr>
          <p:spPr bwMode="auto">
            <a:xfrm rot="-7137">
              <a:off x="4721225" y="4179888"/>
              <a:ext cx="854075" cy="5016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900">
                  <a:solidFill>
                    <a:srgbClr val="000000"/>
                  </a:solidFill>
                </a:rPr>
                <a:t>C/T = 3 Days</a:t>
              </a:r>
            </a:p>
            <a:p>
              <a:pPr algn="l"/>
              <a:r>
                <a:rPr lang="en-US" sz="900">
                  <a:solidFill>
                    <a:srgbClr val="000000"/>
                  </a:solidFill>
                </a:rPr>
                <a:t>W/T = 1 hour</a:t>
              </a:r>
            </a:p>
            <a:p>
              <a:pPr algn="l"/>
              <a:r>
                <a:rPr lang="en-US" sz="900">
                  <a:solidFill>
                    <a:srgbClr val="000000"/>
                  </a:solidFill>
                </a:rPr>
                <a:t>VA/T = 0</a:t>
              </a:r>
            </a:p>
          </p:txBody>
        </p:sp>
        <p:sp>
          <p:nvSpPr>
            <p:cNvPr id="57" name="Text Box 54"/>
            <p:cNvSpPr txBox="1">
              <a:spLocks noChangeArrowheads="1"/>
            </p:cNvSpPr>
            <p:nvPr/>
          </p:nvSpPr>
          <p:spPr bwMode="auto">
            <a:xfrm rot="-7137">
              <a:off x="3455988" y="3827463"/>
              <a:ext cx="1079500" cy="36512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900">
                  <a:solidFill>
                    <a:srgbClr val="000000"/>
                  </a:solidFill>
                </a:rPr>
                <a:t>Issue Work Order</a:t>
              </a:r>
            </a:p>
            <a:p>
              <a:pPr algn="ctr"/>
              <a:r>
                <a:rPr lang="en-US" sz="900">
                  <a:solidFill>
                    <a:srgbClr val="000000"/>
                  </a:solidFill>
                </a:rPr>
                <a:t>to Factory Floor</a:t>
              </a:r>
            </a:p>
          </p:txBody>
        </p:sp>
        <p:sp>
          <p:nvSpPr>
            <p:cNvPr id="58" name="Line 55"/>
            <p:cNvSpPr>
              <a:spLocks noChangeShapeType="1"/>
            </p:cNvSpPr>
            <p:nvPr/>
          </p:nvSpPr>
          <p:spPr bwMode="auto">
            <a:xfrm rot="-7137">
              <a:off x="3521075" y="4152900"/>
              <a:ext cx="97790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Line 56"/>
            <p:cNvSpPr>
              <a:spLocks noChangeShapeType="1"/>
            </p:cNvSpPr>
            <p:nvPr/>
          </p:nvSpPr>
          <p:spPr bwMode="auto">
            <a:xfrm rot="21592863" flipV="1">
              <a:off x="3506788" y="4168775"/>
              <a:ext cx="977900" cy="158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 name="Text Box 57"/>
            <p:cNvSpPr txBox="1">
              <a:spLocks noChangeArrowheads="1"/>
            </p:cNvSpPr>
            <p:nvPr/>
          </p:nvSpPr>
          <p:spPr bwMode="auto">
            <a:xfrm rot="-7137">
              <a:off x="3511550" y="4181475"/>
              <a:ext cx="879475" cy="5016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900" dirty="0">
                  <a:solidFill>
                    <a:srgbClr val="000000"/>
                  </a:solidFill>
                </a:rPr>
                <a:t>C/T = 1 Day</a:t>
              </a:r>
            </a:p>
            <a:p>
              <a:pPr algn="l"/>
              <a:r>
                <a:rPr lang="en-US" sz="900" dirty="0">
                  <a:solidFill>
                    <a:srgbClr val="000000"/>
                  </a:solidFill>
                </a:rPr>
                <a:t>W/T = 1 hour</a:t>
              </a:r>
            </a:p>
            <a:p>
              <a:pPr algn="l"/>
              <a:r>
                <a:rPr lang="en-US" sz="900" dirty="0">
                  <a:solidFill>
                    <a:srgbClr val="000000"/>
                  </a:solidFill>
                </a:rPr>
                <a:t>VA/T =15 min</a:t>
              </a:r>
            </a:p>
          </p:txBody>
        </p:sp>
        <p:sp>
          <p:nvSpPr>
            <p:cNvPr id="61" name="AutoShape 58"/>
            <p:cNvSpPr>
              <a:spLocks noChangeArrowheads="1"/>
            </p:cNvSpPr>
            <p:nvPr/>
          </p:nvSpPr>
          <p:spPr bwMode="auto">
            <a:xfrm>
              <a:off x="6456363" y="2355850"/>
              <a:ext cx="698500" cy="671513"/>
            </a:xfrm>
            <a:prstGeom prst="diamond">
              <a:avLst/>
            </a:prstGeom>
            <a:solidFill>
              <a:srgbClr val="BCAD75"/>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pPr algn="ctr" eaLnBrk="0" hangingPunct="0"/>
              <a:r>
                <a:rPr lang="en-US" sz="1100">
                  <a:solidFill>
                    <a:srgbClr val="000000"/>
                  </a:solidFill>
                </a:rPr>
                <a:t>Mtl.</a:t>
              </a:r>
            </a:p>
            <a:p>
              <a:pPr algn="ctr" eaLnBrk="0" hangingPunct="0"/>
              <a:r>
                <a:rPr lang="en-US" sz="1100">
                  <a:solidFill>
                    <a:srgbClr val="000000"/>
                  </a:solidFill>
                </a:rPr>
                <a:t>Available</a:t>
              </a:r>
            </a:p>
            <a:p>
              <a:pPr algn="ctr" eaLnBrk="0" hangingPunct="0"/>
              <a:r>
                <a:rPr lang="en-US" sz="1100">
                  <a:solidFill>
                    <a:srgbClr val="000000"/>
                  </a:solidFill>
                </a:rPr>
                <a:t>?</a:t>
              </a:r>
            </a:p>
          </p:txBody>
        </p:sp>
        <p:sp>
          <p:nvSpPr>
            <p:cNvPr id="62" name="Line 59"/>
            <p:cNvSpPr>
              <a:spLocks noChangeShapeType="1"/>
            </p:cNvSpPr>
            <p:nvPr/>
          </p:nvSpPr>
          <p:spPr bwMode="auto">
            <a:xfrm flipH="1">
              <a:off x="5711825" y="4243388"/>
              <a:ext cx="349250"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63" name="Line 60"/>
            <p:cNvSpPr>
              <a:spLocks noChangeShapeType="1"/>
            </p:cNvSpPr>
            <p:nvPr/>
          </p:nvSpPr>
          <p:spPr bwMode="auto">
            <a:xfrm flipH="1" flipV="1">
              <a:off x="4497388" y="4243388"/>
              <a:ext cx="212725"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64" name="Text Box 61"/>
            <p:cNvSpPr txBox="1">
              <a:spLocks noChangeArrowheads="1"/>
            </p:cNvSpPr>
            <p:nvPr/>
          </p:nvSpPr>
          <p:spPr bwMode="auto">
            <a:xfrm>
              <a:off x="7002463" y="2378075"/>
              <a:ext cx="422275" cy="2571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100">
                  <a:solidFill>
                    <a:srgbClr val="000000"/>
                  </a:solidFill>
                </a:rPr>
                <a:t>Yes</a:t>
              </a:r>
            </a:p>
          </p:txBody>
        </p:sp>
        <p:sp>
          <p:nvSpPr>
            <p:cNvPr id="65" name="Text Box 62"/>
            <p:cNvSpPr txBox="1">
              <a:spLocks noChangeArrowheads="1"/>
            </p:cNvSpPr>
            <p:nvPr/>
          </p:nvSpPr>
          <p:spPr bwMode="auto">
            <a:xfrm>
              <a:off x="6783388" y="3036888"/>
              <a:ext cx="374650" cy="2571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l" eaLnBrk="0" hangingPunct="0"/>
              <a:r>
                <a:rPr lang="en-US" sz="1100">
                  <a:solidFill>
                    <a:srgbClr val="000000"/>
                  </a:solidFill>
                </a:rPr>
                <a:t>No</a:t>
              </a:r>
            </a:p>
          </p:txBody>
        </p:sp>
        <p:sp>
          <p:nvSpPr>
            <p:cNvPr id="66" name="Line 63"/>
            <p:cNvSpPr>
              <a:spLocks noChangeShapeType="1"/>
            </p:cNvSpPr>
            <p:nvPr/>
          </p:nvSpPr>
          <p:spPr bwMode="auto">
            <a:xfrm>
              <a:off x="7151688" y="2690813"/>
              <a:ext cx="250825"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67" name="Line 64"/>
            <p:cNvSpPr>
              <a:spLocks noChangeShapeType="1"/>
            </p:cNvSpPr>
            <p:nvPr/>
          </p:nvSpPr>
          <p:spPr bwMode="auto">
            <a:xfrm>
              <a:off x="6800850" y="3038475"/>
              <a:ext cx="0" cy="37465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68" name="Line 65"/>
            <p:cNvSpPr>
              <a:spLocks noChangeShapeType="1"/>
            </p:cNvSpPr>
            <p:nvPr/>
          </p:nvSpPr>
          <p:spPr bwMode="auto">
            <a:xfrm flipH="1">
              <a:off x="5751513" y="3403600"/>
              <a:ext cx="104457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69" name="Line 66"/>
            <p:cNvSpPr>
              <a:spLocks noChangeShapeType="1"/>
            </p:cNvSpPr>
            <p:nvPr/>
          </p:nvSpPr>
          <p:spPr bwMode="auto">
            <a:xfrm flipV="1">
              <a:off x="5751513" y="3101975"/>
              <a:ext cx="0" cy="31115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70" name="Text Box 67"/>
            <p:cNvSpPr txBox="1">
              <a:spLocks noChangeArrowheads="1"/>
            </p:cNvSpPr>
            <p:nvPr/>
          </p:nvSpPr>
          <p:spPr bwMode="auto">
            <a:xfrm>
              <a:off x="5786438" y="3154363"/>
              <a:ext cx="1012825" cy="2571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100">
                  <a:solidFill>
                    <a:srgbClr val="000000"/>
                  </a:solidFill>
                </a:rPr>
                <a:t>Reconfigure?</a:t>
              </a:r>
            </a:p>
          </p:txBody>
        </p:sp>
        <p:sp>
          <p:nvSpPr>
            <p:cNvPr id="71" name="Line 68"/>
            <p:cNvSpPr>
              <a:spLocks noChangeShapeType="1"/>
            </p:cNvSpPr>
            <p:nvPr/>
          </p:nvSpPr>
          <p:spPr bwMode="auto">
            <a:xfrm>
              <a:off x="1744663" y="2162175"/>
              <a:ext cx="1100137" cy="1020763"/>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 name="Line 69"/>
            <p:cNvSpPr>
              <a:spLocks noChangeShapeType="1"/>
            </p:cNvSpPr>
            <p:nvPr/>
          </p:nvSpPr>
          <p:spPr bwMode="auto">
            <a:xfrm flipH="1">
              <a:off x="1744663" y="2162175"/>
              <a:ext cx="1098550" cy="103505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 name="Line 70"/>
            <p:cNvSpPr>
              <a:spLocks noChangeShapeType="1"/>
            </p:cNvSpPr>
            <p:nvPr/>
          </p:nvSpPr>
          <p:spPr bwMode="auto">
            <a:xfrm>
              <a:off x="4103688" y="2193925"/>
              <a:ext cx="1098550" cy="1020763"/>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 name="Line 71"/>
            <p:cNvSpPr>
              <a:spLocks noChangeShapeType="1"/>
            </p:cNvSpPr>
            <p:nvPr/>
          </p:nvSpPr>
          <p:spPr bwMode="auto">
            <a:xfrm flipH="1">
              <a:off x="4103688" y="2193925"/>
              <a:ext cx="1096962" cy="103505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 name="Line 72"/>
            <p:cNvSpPr>
              <a:spLocks noChangeShapeType="1"/>
            </p:cNvSpPr>
            <p:nvPr/>
          </p:nvSpPr>
          <p:spPr bwMode="auto">
            <a:xfrm>
              <a:off x="4665663" y="3776663"/>
              <a:ext cx="1098550" cy="1020762"/>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 name="Line 73"/>
            <p:cNvSpPr>
              <a:spLocks noChangeShapeType="1"/>
            </p:cNvSpPr>
            <p:nvPr/>
          </p:nvSpPr>
          <p:spPr bwMode="auto">
            <a:xfrm flipH="1">
              <a:off x="4665663" y="3776663"/>
              <a:ext cx="1098550" cy="103505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 name="Line 74"/>
            <p:cNvSpPr>
              <a:spLocks noChangeShapeType="1"/>
            </p:cNvSpPr>
            <p:nvPr/>
          </p:nvSpPr>
          <p:spPr bwMode="auto">
            <a:xfrm>
              <a:off x="7307263" y="3732213"/>
              <a:ext cx="1100137" cy="1020762"/>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 name="Line 75"/>
            <p:cNvSpPr>
              <a:spLocks noChangeShapeType="1"/>
            </p:cNvSpPr>
            <p:nvPr/>
          </p:nvSpPr>
          <p:spPr bwMode="auto">
            <a:xfrm flipH="1">
              <a:off x="7308850" y="3732213"/>
              <a:ext cx="1098550" cy="103505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79" name="Text Box 76"/>
            <p:cNvSpPr txBox="1">
              <a:spLocks noChangeArrowheads="1"/>
            </p:cNvSpPr>
            <p:nvPr/>
          </p:nvSpPr>
          <p:spPr bwMode="auto">
            <a:xfrm>
              <a:off x="542925" y="5205413"/>
              <a:ext cx="1452563" cy="5143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400">
                  <a:solidFill>
                    <a:srgbClr val="000000"/>
                  </a:solidFill>
                </a:rPr>
                <a:t>While customer </a:t>
              </a:r>
              <a:br>
                <a:rPr lang="en-US" sz="1400">
                  <a:solidFill>
                    <a:srgbClr val="000000"/>
                  </a:solidFill>
                </a:rPr>
              </a:br>
              <a:r>
                <a:rPr lang="en-US" sz="1400">
                  <a:solidFill>
                    <a:srgbClr val="000000"/>
                  </a:solidFill>
                </a:rPr>
                <a:t>is on telephone:</a:t>
              </a:r>
            </a:p>
          </p:txBody>
        </p:sp>
        <p:sp>
          <p:nvSpPr>
            <p:cNvPr id="80" name="Text Box 77"/>
            <p:cNvSpPr txBox="1">
              <a:spLocks noChangeArrowheads="1"/>
            </p:cNvSpPr>
            <p:nvPr/>
          </p:nvSpPr>
          <p:spPr bwMode="auto">
            <a:xfrm>
              <a:off x="3398838" y="5437188"/>
              <a:ext cx="762000" cy="7270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400">
                  <a:solidFill>
                    <a:srgbClr val="000000"/>
                  </a:solidFill>
                </a:rPr>
                <a:t>45 min.</a:t>
              </a:r>
            </a:p>
            <a:p>
              <a:pPr algn="l" eaLnBrk="0" hangingPunct="0"/>
              <a:r>
                <a:rPr lang="en-US" sz="1400">
                  <a:solidFill>
                    <a:srgbClr val="000000"/>
                  </a:solidFill>
                </a:rPr>
                <a:t>45 min.</a:t>
              </a:r>
            </a:p>
            <a:p>
              <a:pPr algn="l" eaLnBrk="0" hangingPunct="0"/>
              <a:r>
                <a:rPr lang="en-US" sz="1400">
                  <a:solidFill>
                    <a:srgbClr val="000000"/>
                  </a:solidFill>
                </a:rPr>
                <a:t>20 min.</a:t>
              </a:r>
            </a:p>
          </p:txBody>
        </p:sp>
        <p:sp>
          <p:nvSpPr>
            <p:cNvPr id="81" name="Text Box 78"/>
            <p:cNvSpPr txBox="1">
              <a:spLocks noChangeArrowheads="1"/>
            </p:cNvSpPr>
            <p:nvPr/>
          </p:nvSpPr>
          <p:spPr bwMode="auto">
            <a:xfrm>
              <a:off x="4510088" y="5205413"/>
              <a:ext cx="1509712" cy="5143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400">
                  <a:solidFill>
                    <a:srgbClr val="000000"/>
                  </a:solidFill>
                </a:rPr>
                <a:t>From Contact </a:t>
              </a:r>
            </a:p>
            <a:p>
              <a:pPr algn="l" eaLnBrk="0" hangingPunct="0"/>
              <a:r>
                <a:rPr lang="en-US" sz="1400">
                  <a:solidFill>
                    <a:srgbClr val="000000"/>
                  </a:solidFill>
                </a:rPr>
                <a:t>to Order Launch:</a:t>
              </a:r>
            </a:p>
          </p:txBody>
        </p:sp>
        <p:sp>
          <p:nvSpPr>
            <p:cNvPr id="82" name="Text Box 79"/>
            <p:cNvSpPr txBox="1">
              <a:spLocks noChangeArrowheads="1"/>
            </p:cNvSpPr>
            <p:nvPr/>
          </p:nvSpPr>
          <p:spPr bwMode="auto">
            <a:xfrm>
              <a:off x="7481888" y="5437188"/>
              <a:ext cx="717550" cy="7270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400">
                  <a:solidFill>
                    <a:srgbClr val="000000"/>
                  </a:solidFill>
                </a:rPr>
                <a:t>7 days</a:t>
              </a:r>
            </a:p>
            <a:p>
              <a:pPr algn="l" eaLnBrk="0" hangingPunct="0"/>
              <a:r>
                <a:rPr lang="en-US" sz="1400">
                  <a:solidFill>
                    <a:srgbClr val="000000"/>
                  </a:solidFill>
                </a:rPr>
                <a:t>~1 day</a:t>
              </a:r>
            </a:p>
            <a:p>
              <a:pPr algn="l" eaLnBrk="0" hangingPunct="0"/>
              <a:r>
                <a:rPr lang="en-US" sz="1400">
                  <a:solidFill>
                    <a:srgbClr val="000000"/>
                  </a:solidFill>
                </a:rPr>
                <a:t>15 min</a:t>
              </a:r>
            </a:p>
          </p:txBody>
        </p:sp>
        <p:sp>
          <p:nvSpPr>
            <p:cNvPr id="83" name="Text Box 80"/>
            <p:cNvSpPr txBox="1">
              <a:spLocks noChangeArrowheads="1"/>
            </p:cNvSpPr>
            <p:nvPr/>
          </p:nvSpPr>
          <p:spPr bwMode="auto">
            <a:xfrm>
              <a:off x="857250" y="4754563"/>
              <a:ext cx="2011363" cy="30162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400">
                  <a:solidFill>
                    <a:srgbClr val="000000"/>
                  </a:solidFill>
                </a:rPr>
                <a:t>Improvement Targets </a:t>
              </a:r>
              <a:r>
                <a:rPr lang="en-US" sz="1400">
                  <a:solidFill>
                    <a:srgbClr val="000000"/>
                  </a:solidFill>
                  <a:cs typeface="Arial" charset="0"/>
                </a:rPr>
                <a:t>–</a:t>
              </a:r>
              <a:endParaRPr lang="en-US" sz="1400">
                <a:solidFill>
                  <a:srgbClr val="000000"/>
                </a:solidFill>
              </a:endParaRPr>
            </a:p>
          </p:txBody>
        </p:sp>
        <p:sp>
          <p:nvSpPr>
            <p:cNvPr id="84" name="Text Box 81"/>
            <p:cNvSpPr txBox="1">
              <a:spLocks noChangeArrowheads="1"/>
            </p:cNvSpPr>
            <p:nvPr/>
          </p:nvSpPr>
          <p:spPr bwMode="auto">
            <a:xfrm>
              <a:off x="2044700" y="5437188"/>
              <a:ext cx="1371600" cy="7270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lgn="l">
                <a:tabLst>
                  <a:tab pos="457200" algn="l"/>
                </a:tabLst>
                <a:defRPr>
                  <a:solidFill>
                    <a:schemeClr val="tx1"/>
                  </a:solidFill>
                  <a:latin typeface="Arial" charset="0"/>
                </a:defRPr>
              </a:lvl1pPr>
              <a:lvl2pPr algn="l">
                <a:tabLst>
                  <a:tab pos="457200" algn="l"/>
                </a:tabLst>
                <a:defRPr>
                  <a:solidFill>
                    <a:schemeClr val="tx1"/>
                  </a:solidFill>
                  <a:latin typeface="Arial" charset="0"/>
                </a:defRPr>
              </a:lvl2pPr>
              <a:lvl3pPr algn="l">
                <a:tabLst>
                  <a:tab pos="457200" algn="l"/>
                </a:tabLst>
                <a:defRPr>
                  <a:solidFill>
                    <a:schemeClr val="tx1"/>
                  </a:solidFill>
                  <a:latin typeface="Arial" charset="0"/>
                </a:defRPr>
              </a:lvl3pPr>
              <a:lvl4pPr algn="l">
                <a:tabLst>
                  <a:tab pos="457200" algn="l"/>
                </a:tabLst>
                <a:defRPr>
                  <a:solidFill>
                    <a:schemeClr val="tx1"/>
                  </a:solidFill>
                  <a:latin typeface="Arial" charset="0"/>
                </a:defRPr>
              </a:lvl4pPr>
              <a:lvl5pPr algn="l">
                <a:tabLst>
                  <a:tab pos="457200" algn="l"/>
                </a:tabLst>
                <a:defRPr>
                  <a:solidFill>
                    <a:schemeClr val="tx1"/>
                  </a:solidFill>
                  <a:latin typeface="Arial" charset="0"/>
                </a:defRPr>
              </a:lvl5pPr>
              <a:lvl6pPr fontAlgn="base">
                <a:spcBef>
                  <a:spcPct val="0"/>
                </a:spcBef>
                <a:spcAft>
                  <a:spcPct val="0"/>
                </a:spcAft>
                <a:tabLst>
                  <a:tab pos="457200" algn="l"/>
                </a:tabLst>
                <a:defRPr>
                  <a:solidFill>
                    <a:schemeClr val="tx1"/>
                  </a:solidFill>
                  <a:latin typeface="Arial" charset="0"/>
                </a:defRPr>
              </a:lvl6pPr>
              <a:lvl7pPr fontAlgn="base">
                <a:spcBef>
                  <a:spcPct val="0"/>
                </a:spcBef>
                <a:spcAft>
                  <a:spcPct val="0"/>
                </a:spcAft>
                <a:tabLst>
                  <a:tab pos="457200" algn="l"/>
                </a:tabLst>
                <a:defRPr>
                  <a:solidFill>
                    <a:schemeClr val="tx1"/>
                  </a:solidFill>
                  <a:latin typeface="Arial" charset="0"/>
                </a:defRPr>
              </a:lvl7pPr>
              <a:lvl8pPr fontAlgn="base">
                <a:spcBef>
                  <a:spcPct val="0"/>
                </a:spcBef>
                <a:spcAft>
                  <a:spcPct val="0"/>
                </a:spcAft>
                <a:tabLst>
                  <a:tab pos="457200" algn="l"/>
                </a:tabLst>
                <a:defRPr>
                  <a:solidFill>
                    <a:schemeClr val="tx1"/>
                  </a:solidFill>
                  <a:latin typeface="Arial" charset="0"/>
                </a:defRPr>
              </a:lvl8pPr>
              <a:lvl9pPr fontAlgn="base">
                <a:spcBef>
                  <a:spcPct val="0"/>
                </a:spcBef>
                <a:spcAft>
                  <a:spcPct val="0"/>
                </a:spcAft>
                <a:tabLst>
                  <a:tab pos="457200" algn="l"/>
                </a:tabLst>
                <a:defRPr>
                  <a:solidFill>
                    <a:schemeClr val="tx1"/>
                  </a:solidFill>
                  <a:latin typeface="Arial" charset="0"/>
                </a:defRPr>
              </a:lvl9pPr>
            </a:lstStyle>
            <a:p>
              <a:pPr eaLnBrk="0" hangingPunct="0"/>
              <a:r>
                <a:rPr lang="en-US" sz="1400">
                  <a:solidFill>
                    <a:srgbClr val="000000"/>
                  </a:solidFill>
                </a:rPr>
                <a:t>C/T	= 60 min.</a:t>
              </a:r>
            </a:p>
            <a:p>
              <a:pPr eaLnBrk="0" hangingPunct="0"/>
              <a:r>
                <a:rPr lang="en-US" sz="1400">
                  <a:solidFill>
                    <a:srgbClr val="000000"/>
                  </a:solidFill>
                </a:rPr>
                <a:t>W/T	= 55 min.</a:t>
              </a:r>
            </a:p>
            <a:p>
              <a:pPr eaLnBrk="0" hangingPunct="0"/>
              <a:r>
                <a:rPr lang="en-US" sz="1400">
                  <a:solidFill>
                    <a:srgbClr val="000000"/>
                  </a:solidFill>
                </a:rPr>
                <a:t>VA/T	= 20 min.</a:t>
              </a:r>
            </a:p>
          </p:txBody>
        </p:sp>
        <p:sp>
          <p:nvSpPr>
            <p:cNvPr id="85" name="Text Box 82"/>
            <p:cNvSpPr txBox="1">
              <a:spLocks noChangeArrowheads="1"/>
            </p:cNvSpPr>
            <p:nvPr/>
          </p:nvSpPr>
          <p:spPr bwMode="auto">
            <a:xfrm>
              <a:off x="6070600" y="5437188"/>
              <a:ext cx="1411288" cy="7270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lgn="l">
                <a:tabLst>
                  <a:tab pos="457200" algn="l"/>
                </a:tabLst>
                <a:defRPr>
                  <a:solidFill>
                    <a:schemeClr val="tx1"/>
                  </a:solidFill>
                  <a:latin typeface="Arial" charset="0"/>
                </a:defRPr>
              </a:lvl1pPr>
              <a:lvl2pPr algn="l">
                <a:tabLst>
                  <a:tab pos="457200" algn="l"/>
                </a:tabLst>
                <a:defRPr>
                  <a:solidFill>
                    <a:schemeClr val="tx1"/>
                  </a:solidFill>
                  <a:latin typeface="Arial" charset="0"/>
                </a:defRPr>
              </a:lvl2pPr>
              <a:lvl3pPr algn="l">
                <a:tabLst>
                  <a:tab pos="457200" algn="l"/>
                </a:tabLst>
                <a:defRPr>
                  <a:solidFill>
                    <a:schemeClr val="tx1"/>
                  </a:solidFill>
                  <a:latin typeface="Arial" charset="0"/>
                </a:defRPr>
              </a:lvl3pPr>
              <a:lvl4pPr algn="l">
                <a:tabLst>
                  <a:tab pos="457200" algn="l"/>
                </a:tabLst>
                <a:defRPr>
                  <a:solidFill>
                    <a:schemeClr val="tx1"/>
                  </a:solidFill>
                  <a:latin typeface="Arial" charset="0"/>
                </a:defRPr>
              </a:lvl4pPr>
              <a:lvl5pPr algn="l">
                <a:tabLst>
                  <a:tab pos="457200" algn="l"/>
                </a:tabLst>
                <a:defRPr>
                  <a:solidFill>
                    <a:schemeClr val="tx1"/>
                  </a:solidFill>
                  <a:latin typeface="Arial" charset="0"/>
                </a:defRPr>
              </a:lvl5pPr>
              <a:lvl6pPr fontAlgn="base">
                <a:spcBef>
                  <a:spcPct val="0"/>
                </a:spcBef>
                <a:spcAft>
                  <a:spcPct val="0"/>
                </a:spcAft>
                <a:tabLst>
                  <a:tab pos="457200" algn="l"/>
                </a:tabLst>
                <a:defRPr>
                  <a:solidFill>
                    <a:schemeClr val="tx1"/>
                  </a:solidFill>
                  <a:latin typeface="Arial" charset="0"/>
                </a:defRPr>
              </a:lvl6pPr>
              <a:lvl7pPr fontAlgn="base">
                <a:spcBef>
                  <a:spcPct val="0"/>
                </a:spcBef>
                <a:spcAft>
                  <a:spcPct val="0"/>
                </a:spcAft>
                <a:tabLst>
                  <a:tab pos="457200" algn="l"/>
                </a:tabLst>
                <a:defRPr>
                  <a:solidFill>
                    <a:schemeClr val="tx1"/>
                  </a:solidFill>
                  <a:latin typeface="Arial" charset="0"/>
                </a:defRPr>
              </a:lvl7pPr>
              <a:lvl8pPr fontAlgn="base">
                <a:spcBef>
                  <a:spcPct val="0"/>
                </a:spcBef>
                <a:spcAft>
                  <a:spcPct val="0"/>
                </a:spcAft>
                <a:tabLst>
                  <a:tab pos="457200" algn="l"/>
                </a:tabLst>
                <a:defRPr>
                  <a:solidFill>
                    <a:schemeClr val="tx1"/>
                  </a:solidFill>
                  <a:latin typeface="Arial" charset="0"/>
                </a:defRPr>
              </a:lvl8pPr>
              <a:lvl9pPr fontAlgn="base">
                <a:spcBef>
                  <a:spcPct val="0"/>
                </a:spcBef>
                <a:spcAft>
                  <a:spcPct val="0"/>
                </a:spcAft>
                <a:tabLst>
                  <a:tab pos="457200" algn="l"/>
                </a:tabLst>
                <a:defRPr>
                  <a:solidFill>
                    <a:schemeClr val="tx1"/>
                  </a:solidFill>
                  <a:latin typeface="Arial" charset="0"/>
                </a:defRPr>
              </a:lvl9pPr>
            </a:lstStyle>
            <a:p>
              <a:pPr eaLnBrk="0" hangingPunct="0"/>
              <a:r>
                <a:rPr lang="en-US" sz="1400">
                  <a:solidFill>
                    <a:srgbClr val="000000"/>
                  </a:solidFill>
                </a:rPr>
                <a:t>C/T	= 17 days</a:t>
              </a:r>
            </a:p>
            <a:p>
              <a:pPr eaLnBrk="0" hangingPunct="0"/>
              <a:r>
                <a:rPr lang="en-US" sz="1400">
                  <a:solidFill>
                    <a:srgbClr val="000000"/>
                  </a:solidFill>
                </a:rPr>
                <a:t>W/T	= ~1 day</a:t>
              </a:r>
            </a:p>
            <a:p>
              <a:pPr eaLnBrk="0" hangingPunct="0"/>
              <a:r>
                <a:rPr lang="en-US" sz="1400">
                  <a:solidFill>
                    <a:srgbClr val="000000"/>
                  </a:solidFill>
                </a:rPr>
                <a:t>VA/T	= 15 min</a:t>
              </a:r>
            </a:p>
          </p:txBody>
        </p:sp>
        <p:sp>
          <p:nvSpPr>
            <p:cNvPr id="86" name="Text Box 83"/>
            <p:cNvSpPr txBox="1">
              <a:spLocks noChangeArrowheads="1"/>
            </p:cNvSpPr>
            <p:nvPr/>
          </p:nvSpPr>
          <p:spPr bwMode="auto">
            <a:xfrm>
              <a:off x="2709863" y="5192713"/>
              <a:ext cx="1346200" cy="284162"/>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algn="l" eaLnBrk="0" hangingPunct="0">
                <a:lnSpc>
                  <a:spcPct val="90000"/>
                </a:lnSpc>
              </a:pPr>
              <a:r>
                <a:rPr lang="en-US" sz="1400">
                  <a:solidFill>
                    <a:srgbClr val="000000"/>
                  </a:solidFill>
                </a:rPr>
                <a:t>As-Is     Target</a:t>
              </a:r>
            </a:p>
          </p:txBody>
        </p:sp>
        <p:sp>
          <p:nvSpPr>
            <p:cNvPr id="87" name="Text Box 84"/>
            <p:cNvSpPr txBox="1">
              <a:spLocks noChangeArrowheads="1"/>
            </p:cNvSpPr>
            <p:nvPr/>
          </p:nvSpPr>
          <p:spPr bwMode="auto">
            <a:xfrm>
              <a:off x="6697663" y="5194300"/>
              <a:ext cx="1444625" cy="284163"/>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algn="l" eaLnBrk="0" hangingPunct="0">
                <a:lnSpc>
                  <a:spcPct val="90000"/>
                </a:lnSpc>
              </a:pPr>
              <a:r>
                <a:rPr lang="en-US" sz="1400">
                  <a:solidFill>
                    <a:srgbClr val="000000"/>
                  </a:solidFill>
                </a:rPr>
                <a:t>As-Is       Target</a:t>
              </a:r>
            </a:p>
          </p:txBody>
        </p:sp>
        <p:sp>
          <p:nvSpPr>
            <p:cNvPr id="88" name="Line 85"/>
            <p:cNvSpPr>
              <a:spLocks noChangeShapeType="1"/>
            </p:cNvSpPr>
            <p:nvPr/>
          </p:nvSpPr>
          <p:spPr bwMode="auto">
            <a:xfrm rot="-7137">
              <a:off x="4171950" y="2597150"/>
              <a:ext cx="1000125"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 name="Line 86"/>
            <p:cNvSpPr>
              <a:spLocks noChangeShapeType="1"/>
            </p:cNvSpPr>
            <p:nvPr/>
          </p:nvSpPr>
          <p:spPr bwMode="auto">
            <a:xfrm rot="-7137">
              <a:off x="5168900" y="2690813"/>
              <a:ext cx="144463" cy="1587"/>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 name="Line 87"/>
            <p:cNvSpPr>
              <a:spLocks noChangeShapeType="1"/>
            </p:cNvSpPr>
            <p:nvPr/>
          </p:nvSpPr>
          <p:spPr bwMode="auto">
            <a:xfrm rot="-7137">
              <a:off x="6318250" y="2690813"/>
              <a:ext cx="144463" cy="1587"/>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1" name="Line 88"/>
            <p:cNvSpPr>
              <a:spLocks noChangeShapeType="1"/>
            </p:cNvSpPr>
            <p:nvPr/>
          </p:nvSpPr>
          <p:spPr bwMode="auto">
            <a:xfrm rot="-7137">
              <a:off x="5314950" y="2603500"/>
              <a:ext cx="1000125"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 name="Line 89"/>
            <p:cNvSpPr>
              <a:spLocks noChangeShapeType="1"/>
            </p:cNvSpPr>
            <p:nvPr/>
          </p:nvSpPr>
          <p:spPr bwMode="auto">
            <a:xfrm rot="-7137">
              <a:off x="7426325" y="4168775"/>
              <a:ext cx="97790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extLst>
      <p:ext uri="{BB962C8B-B14F-4D97-AF65-F5344CB8AC3E}">
        <p14:creationId xmlns:p14="http://schemas.microsoft.com/office/powerpoint/2010/main" val="28586494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924800" cy="523220"/>
          </a:xfrm>
        </p:spPr>
        <p:txBody>
          <a:bodyPr/>
          <a:lstStyle/>
          <a:p>
            <a:r>
              <a:rPr lang="en-US" sz="2800" b="1" dirty="0">
                <a:solidFill>
                  <a:schemeClr val="bg1"/>
                </a:solidFill>
                <a:latin typeface="+mj-lt"/>
              </a:rPr>
              <a:t>Step 5 –  Design continuous improvement process</a:t>
            </a:r>
          </a:p>
        </p:txBody>
      </p:sp>
      <p:sp>
        <p:nvSpPr>
          <p:cNvPr id="6" name="Text Box 3"/>
          <p:cNvSpPr txBox="1">
            <a:spLocks noChangeArrowheads="1"/>
          </p:cNvSpPr>
          <p:nvPr/>
        </p:nvSpPr>
        <p:spPr bwMode="auto">
          <a:xfrm>
            <a:off x="838200" y="990600"/>
            <a:ext cx="7808913" cy="307777"/>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eaLnBrk="0" hangingPunct="0"/>
            <a:r>
              <a:rPr lang="en-US" sz="2000" b="1" dirty="0" smtClean="0">
                <a:solidFill>
                  <a:schemeClr val="bg1"/>
                </a:solidFill>
              </a:rPr>
              <a:t>Case </a:t>
            </a:r>
            <a:r>
              <a:rPr lang="en-US" sz="2000" b="1" dirty="0">
                <a:solidFill>
                  <a:schemeClr val="bg1"/>
                </a:solidFill>
              </a:rPr>
              <a:t>Example – Sales Order Processing </a:t>
            </a:r>
            <a:r>
              <a:rPr lang="en-US" sz="2000" b="1" dirty="0" smtClean="0">
                <a:solidFill>
                  <a:schemeClr val="bg1"/>
                </a:solidFill>
              </a:rPr>
              <a:t> For </a:t>
            </a:r>
            <a:r>
              <a:rPr lang="en-US" sz="2000" b="1" dirty="0">
                <a:solidFill>
                  <a:schemeClr val="bg1"/>
                </a:solidFill>
              </a:rPr>
              <a:t>A PC Retailer (Cont’d)</a:t>
            </a:r>
          </a:p>
        </p:txBody>
      </p:sp>
      <p:sp>
        <p:nvSpPr>
          <p:cNvPr id="93" name="Text Box 3"/>
          <p:cNvSpPr txBox="1">
            <a:spLocks noChangeArrowheads="1"/>
          </p:cNvSpPr>
          <p:nvPr/>
        </p:nvSpPr>
        <p:spPr bwMode="auto">
          <a:xfrm>
            <a:off x="533400" y="1676400"/>
            <a:ext cx="8243888" cy="2000548"/>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166688" indent="-166688" algn="l">
              <a:tabLst>
                <a:tab pos="1025525" algn="l"/>
              </a:tabLst>
              <a:defRPr>
                <a:solidFill>
                  <a:schemeClr val="tx1"/>
                </a:solidFill>
                <a:latin typeface="Arial" charset="0"/>
              </a:defRPr>
            </a:lvl1pPr>
            <a:lvl2pPr indent="-176213" algn="l">
              <a:tabLst>
                <a:tab pos="1025525" algn="l"/>
              </a:tabLst>
              <a:defRPr>
                <a:solidFill>
                  <a:schemeClr val="tx1"/>
                </a:solidFill>
                <a:latin typeface="Arial" charset="0"/>
              </a:defRPr>
            </a:lvl2pPr>
            <a:lvl3pPr marL="2224088" indent="-457200" algn="l">
              <a:tabLst>
                <a:tab pos="1025525" algn="l"/>
              </a:tabLst>
              <a:defRPr>
                <a:solidFill>
                  <a:schemeClr val="tx1"/>
                </a:solidFill>
                <a:latin typeface="Arial" charset="0"/>
              </a:defRPr>
            </a:lvl3pPr>
            <a:lvl4pPr marL="2795588" indent="-457200" algn="l">
              <a:tabLst>
                <a:tab pos="1025525" algn="l"/>
              </a:tabLst>
              <a:defRPr>
                <a:solidFill>
                  <a:schemeClr val="tx1"/>
                </a:solidFill>
                <a:latin typeface="Arial" charset="0"/>
              </a:defRPr>
            </a:lvl4pPr>
            <a:lvl5pPr marL="3367088" indent="-457200" algn="l">
              <a:tabLst>
                <a:tab pos="1025525" algn="l"/>
              </a:tabLst>
              <a:defRPr>
                <a:solidFill>
                  <a:schemeClr val="tx1"/>
                </a:solidFill>
                <a:latin typeface="Arial" charset="0"/>
              </a:defRPr>
            </a:lvl5pPr>
            <a:lvl6pPr marL="3824288" indent="-457200" fontAlgn="base">
              <a:spcBef>
                <a:spcPct val="0"/>
              </a:spcBef>
              <a:spcAft>
                <a:spcPct val="0"/>
              </a:spcAft>
              <a:tabLst>
                <a:tab pos="1025525" algn="l"/>
              </a:tabLst>
              <a:defRPr>
                <a:solidFill>
                  <a:schemeClr val="tx1"/>
                </a:solidFill>
                <a:latin typeface="Arial" charset="0"/>
              </a:defRPr>
            </a:lvl6pPr>
            <a:lvl7pPr marL="4281488" indent="-457200" fontAlgn="base">
              <a:spcBef>
                <a:spcPct val="0"/>
              </a:spcBef>
              <a:spcAft>
                <a:spcPct val="0"/>
              </a:spcAft>
              <a:tabLst>
                <a:tab pos="1025525" algn="l"/>
              </a:tabLst>
              <a:defRPr>
                <a:solidFill>
                  <a:schemeClr val="tx1"/>
                </a:solidFill>
                <a:latin typeface="Arial" charset="0"/>
              </a:defRPr>
            </a:lvl7pPr>
            <a:lvl8pPr marL="4738688" indent="-457200" fontAlgn="base">
              <a:spcBef>
                <a:spcPct val="0"/>
              </a:spcBef>
              <a:spcAft>
                <a:spcPct val="0"/>
              </a:spcAft>
              <a:tabLst>
                <a:tab pos="1025525" algn="l"/>
              </a:tabLst>
              <a:defRPr>
                <a:solidFill>
                  <a:schemeClr val="tx1"/>
                </a:solidFill>
                <a:latin typeface="Arial" charset="0"/>
              </a:defRPr>
            </a:lvl8pPr>
            <a:lvl9pPr marL="5195888" indent="-457200" fontAlgn="base">
              <a:spcBef>
                <a:spcPct val="0"/>
              </a:spcBef>
              <a:spcAft>
                <a:spcPct val="0"/>
              </a:spcAft>
              <a:tabLst>
                <a:tab pos="1025525" algn="l"/>
              </a:tabLst>
              <a:defRPr>
                <a:solidFill>
                  <a:schemeClr val="tx1"/>
                </a:solidFill>
                <a:latin typeface="Arial" charset="0"/>
              </a:defRPr>
            </a:lvl9pPr>
          </a:lstStyle>
          <a:p>
            <a:pPr marL="342900" indent="-342900" eaLnBrk="0" hangingPunct="0">
              <a:buFont typeface="Arial" pitchFamily="34" charset="0"/>
              <a:buChar char="•"/>
            </a:pPr>
            <a:r>
              <a:rPr lang="en-US" sz="2000" dirty="0">
                <a:solidFill>
                  <a:srgbClr val="000000"/>
                </a:solidFill>
              </a:rPr>
              <a:t>Institutionalize the gain. 	</a:t>
            </a:r>
          </a:p>
          <a:p>
            <a:pPr marL="342900" indent="-342900" eaLnBrk="0" hangingPunct="0">
              <a:buFont typeface="Arial" pitchFamily="34" charset="0"/>
              <a:buChar char="•"/>
            </a:pPr>
            <a:r>
              <a:rPr lang="en-US" sz="2000" dirty="0">
                <a:solidFill>
                  <a:srgbClr val="000000"/>
                </a:solidFill>
              </a:rPr>
              <a:t>Make sure that the improvement does not decay.</a:t>
            </a:r>
          </a:p>
          <a:p>
            <a:pPr marL="342900" indent="-342900" eaLnBrk="0" hangingPunct="0">
              <a:spcBef>
                <a:spcPct val="50000"/>
              </a:spcBef>
              <a:buFont typeface="Arial" pitchFamily="34" charset="0"/>
              <a:buChar char="•"/>
            </a:pPr>
            <a:r>
              <a:rPr lang="en-US" sz="2000" dirty="0">
                <a:solidFill>
                  <a:srgbClr val="000000"/>
                </a:solidFill>
              </a:rPr>
              <a:t>Automated systems (Mistake Proofed)</a:t>
            </a:r>
          </a:p>
          <a:p>
            <a:pPr marL="342900" indent="-342900" eaLnBrk="0" hangingPunct="0">
              <a:spcBef>
                <a:spcPct val="50000"/>
              </a:spcBef>
              <a:buFont typeface="Arial" pitchFamily="34" charset="0"/>
              <a:buChar char="•"/>
            </a:pPr>
            <a:r>
              <a:rPr lang="en-US" sz="2000" dirty="0">
                <a:solidFill>
                  <a:srgbClr val="000000"/>
                </a:solidFill>
              </a:rPr>
              <a:t>Templates</a:t>
            </a:r>
          </a:p>
          <a:p>
            <a:pPr marL="342900" indent="-342900" eaLnBrk="0" hangingPunct="0">
              <a:spcBef>
                <a:spcPct val="50000"/>
              </a:spcBef>
              <a:buFont typeface="Arial" pitchFamily="34" charset="0"/>
              <a:buChar char="•"/>
            </a:pPr>
            <a:r>
              <a:rPr lang="en-US" sz="2000" dirty="0">
                <a:solidFill>
                  <a:srgbClr val="000000"/>
                </a:solidFill>
              </a:rPr>
              <a:t>SPC to control inventory</a:t>
            </a:r>
          </a:p>
        </p:txBody>
      </p:sp>
    </p:spTree>
    <p:extLst>
      <p:ext uri="{BB962C8B-B14F-4D97-AF65-F5344CB8AC3E}">
        <p14:creationId xmlns:p14="http://schemas.microsoft.com/office/powerpoint/2010/main" val="21853992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115669"/>
            <a:ext cx="7924800" cy="584775"/>
          </a:xfrm>
        </p:spPr>
        <p:txBody>
          <a:bodyPr/>
          <a:lstStyle/>
          <a:p>
            <a:r>
              <a:rPr lang="en-US" b="1" dirty="0">
                <a:solidFill>
                  <a:schemeClr val="bg1"/>
                </a:solidFill>
                <a:latin typeface="+mj-lt"/>
              </a:rPr>
              <a:t>How do you create a Value Stream Map</a:t>
            </a:r>
            <a:r>
              <a:rPr lang="en-US" b="1" dirty="0" smtClean="0">
                <a:solidFill>
                  <a:schemeClr val="bg1"/>
                </a:solidFill>
                <a:latin typeface="+mj-lt"/>
              </a:rPr>
              <a:t>?</a:t>
            </a:r>
            <a:endParaRPr lang="en-US" b="1" dirty="0">
              <a:solidFill>
                <a:schemeClr val="bg1"/>
              </a:solidFill>
              <a:latin typeface="+mj-lt"/>
            </a:endParaRPr>
          </a:p>
        </p:txBody>
      </p:sp>
      <p:sp>
        <p:nvSpPr>
          <p:cNvPr id="6" name="Rectangle 4"/>
          <p:cNvSpPr>
            <a:spLocks noChangeArrowheads="1"/>
          </p:cNvSpPr>
          <p:nvPr>
            <p:custDataLst>
              <p:tags r:id="rId1"/>
            </p:custDataLst>
          </p:nvPr>
        </p:nvSpPr>
        <p:spPr bwMode="auto">
          <a:xfrm>
            <a:off x="4114800" y="1850030"/>
            <a:ext cx="4332287" cy="3939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defTabSz="1019175" eaLnBrk="0" hangingPunct="0"/>
            <a:r>
              <a:rPr lang="en-US" sz="1600" dirty="0"/>
              <a:t>Everyone involved should draw their own map (ensures understanding of the complete process)</a:t>
            </a:r>
          </a:p>
          <a:p>
            <a:pPr algn="l" defTabSz="1019175" eaLnBrk="0" hangingPunct="0"/>
            <a:endParaRPr lang="en-US" sz="1600" dirty="0"/>
          </a:p>
          <a:p>
            <a:pPr algn="l" defTabSz="1019175" eaLnBrk="0" hangingPunct="0"/>
            <a:r>
              <a:rPr lang="en-US" sz="1600" dirty="0"/>
              <a:t>Draw in pencil (easy to change and reliable) and avoid using computers (time-consuming)</a:t>
            </a:r>
          </a:p>
          <a:p>
            <a:pPr algn="l" defTabSz="1019175" eaLnBrk="0" hangingPunct="0"/>
            <a:endParaRPr lang="en-US" sz="1600" dirty="0"/>
          </a:p>
          <a:p>
            <a:pPr algn="l" defTabSz="1019175" eaLnBrk="0" hangingPunct="0"/>
            <a:r>
              <a:rPr lang="en-US" sz="1600" dirty="0"/>
              <a:t>Bring a stopwatch and verify all times</a:t>
            </a:r>
          </a:p>
          <a:p>
            <a:pPr algn="l" defTabSz="1019175" eaLnBrk="0" hangingPunct="0"/>
            <a:endParaRPr lang="en-US" sz="1600" dirty="0"/>
          </a:p>
          <a:p>
            <a:pPr algn="l" defTabSz="1019175" eaLnBrk="0" hangingPunct="0"/>
            <a:r>
              <a:rPr lang="en-US" sz="1600" dirty="0"/>
              <a:t>Use standard measurements</a:t>
            </a:r>
          </a:p>
          <a:p>
            <a:pPr algn="l" defTabSz="1019175" eaLnBrk="0" hangingPunct="0"/>
            <a:endParaRPr lang="en-US" sz="1600" dirty="0"/>
          </a:p>
          <a:p>
            <a:pPr algn="l" defTabSz="1019175" eaLnBrk="0" hangingPunct="0"/>
            <a:r>
              <a:rPr lang="en-US" sz="1600" dirty="0"/>
              <a:t>View the work unit processes from the customer’s perspective by walking from the point where the work unit delivers a product or service to a customer and walk backwards </a:t>
            </a:r>
          </a:p>
          <a:p>
            <a:pPr algn="l" defTabSz="1019175" eaLnBrk="0" hangingPunct="0"/>
            <a:endParaRPr lang="en-US" sz="1600" dirty="0"/>
          </a:p>
          <a:p>
            <a:pPr algn="l" defTabSz="1019175" eaLnBrk="0" hangingPunct="0"/>
            <a:r>
              <a:rPr lang="en-US" sz="1600" dirty="0"/>
              <a:t>Include exception processing and fixing errors</a:t>
            </a:r>
          </a:p>
        </p:txBody>
      </p:sp>
      <p:sp>
        <p:nvSpPr>
          <p:cNvPr id="7" name="Rectangle 5"/>
          <p:cNvSpPr>
            <a:spLocks noChangeArrowheads="1"/>
          </p:cNvSpPr>
          <p:nvPr>
            <p:custDataLst>
              <p:tags r:id="rId2"/>
            </p:custDataLst>
          </p:nvPr>
        </p:nvSpPr>
        <p:spPr bwMode="auto">
          <a:xfrm>
            <a:off x="4267199" y="1295400"/>
            <a:ext cx="388619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algn="l" defTabSz="1019175" eaLnBrk="0" hangingPunct="0"/>
            <a:r>
              <a:rPr lang="en-US" sz="2400" b="1" dirty="0">
                <a:solidFill>
                  <a:schemeClr val="tx2"/>
                </a:solidFill>
              </a:rPr>
              <a:t>Helpful hints for initial drafts:</a:t>
            </a:r>
            <a:endParaRPr lang="en-US" sz="2400" b="1" dirty="0">
              <a:solidFill>
                <a:srgbClr val="F8F8F8"/>
              </a:solidFill>
            </a:endParaRPr>
          </a:p>
        </p:txBody>
      </p:sp>
      <p:sp>
        <p:nvSpPr>
          <p:cNvPr id="8" name="Rectangle 7"/>
          <p:cNvSpPr>
            <a:spLocks noChangeArrowheads="1"/>
          </p:cNvSpPr>
          <p:nvPr>
            <p:custDataLst>
              <p:tags r:id="rId3"/>
            </p:custDataLst>
          </p:nvPr>
        </p:nvSpPr>
        <p:spPr bwMode="auto">
          <a:xfrm>
            <a:off x="762000" y="1856380"/>
            <a:ext cx="3003550"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marL="279400" lvl="1" indent="-277813" algn="l" defTabSz="1019175" eaLnBrk="0" hangingPunct="0"/>
            <a:r>
              <a:rPr lang="en-US" sz="1600" dirty="0"/>
              <a:t>1.	Walk through the work unit area to determine the primary material and information flows</a:t>
            </a:r>
          </a:p>
          <a:p>
            <a:pPr marL="279400" lvl="1" indent="-277813" algn="l" defTabSz="1019175" eaLnBrk="0" hangingPunct="0"/>
            <a:endParaRPr lang="en-US" sz="1600" dirty="0"/>
          </a:p>
          <a:p>
            <a:pPr marL="279400" lvl="1" indent="-277813" algn="l" defTabSz="1019175" eaLnBrk="0" hangingPunct="0"/>
            <a:r>
              <a:rPr lang="en-US" sz="1600" dirty="0"/>
              <a:t>2.	Draw the Value Stream Map using the list of standard icons to depict flows</a:t>
            </a:r>
          </a:p>
          <a:p>
            <a:pPr marL="1158875" lvl="2" indent="-352425" algn="l" defTabSz="1019175" eaLnBrk="0" hangingPunct="0"/>
            <a:endParaRPr lang="en-US" sz="1600" dirty="0"/>
          </a:p>
          <a:p>
            <a:pPr marL="279400" lvl="1" indent="-277813" algn="l" defTabSz="1019175" eaLnBrk="0" hangingPunct="0"/>
            <a:r>
              <a:rPr lang="en-US" sz="1600" dirty="0"/>
              <a:t>3.	Use a list of key process measurements and questions to assist in developing the map</a:t>
            </a:r>
          </a:p>
          <a:p>
            <a:pPr marL="279400" lvl="1" indent="-277813" algn="l" defTabSz="1019175" eaLnBrk="0" hangingPunct="0"/>
            <a:endParaRPr lang="en-US" sz="1600" dirty="0"/>
          </a:p>
          <a:p>
            <a:pPr marL="279400" lvl="1" indent="-277813" algn="l" defTabSz="1019175" eaLnBrk="0" hangingPunct="0"/>
            <a:r>
              <a:rPr lang="en-US" sz="1600" dirty="0"/>
              <a:t>4.	Return to work unit area as necessary to get more </a:t>
            </a:r>
            <a:br>
              <a:rPr lang="en-US" sz="1600" dirty="0"/>
            </a:br>
            <a:r>
              <a:rPr lang="en-US" sz="1600" dirty="0"/>
              <a:t>detailed data</a:t>
            </a:r>
          </a:p>
        </p:txBody>
      </p:sp>
      <p:sp>
        <p:nvSpPr>
          <p:cNvPr id="9" name="Rectangle 8"/>
          <p:cNvSpPr>
            <a:spLocks noChangeArrowheads="1"/>
          </p:cNvSpPr>
          <p:nvPr>
            <p:custDataLst>
              <p:tags r:id="rId4"/>
            </p:custDataLst>
          </p:nvPr>
        </p:nvSpPr>
        <p:spPr bwMode="auto">
          <a:xfrm>
            <a:off x="914400" y="1330916"/>
            <a:ext cx="222091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algn="l" defTabSz="1019175" eaLnBrk="0" hangingPunct="0"/>
            <a:r>
              <a:rPr lang="en-US" sz="2400" b="1" dirty="0">
                <a:solidFill>
                  <a:schemeClr val="tx2"/>
                </a:solidFill>
              </a:rPr>
              <a:t>Steps</a:t>
            </a:r>
            <a:r>
              <a:rPr lang="en-US" sz="2400" dirty="0">
                <a:solidFill>
                  <a:schemeClr val="tx2"/>
                </a:solidFill>
              </a:rPr>
              <a:t>:</a:t>
            </a:r>
            <a:endParaRPr lang="en-US" sz="2400" dirty="0">
              <a:solidFill>
                <a:srgbClr val="F8F8F8"/>
              </a:solidFill>
            </a:endParaRPr>
          </a:p>
        </p:txBody>
      </p:sp>
    </p:spTree>
    <p:extLst>
      <p:ext uri="{BB962C8B-B14F-4D97-AF65-F5344CB8AC3E}">
        <p14:creationId xmlns:p14="http://schemas.microsoft.com/office/powerpoint/2010/main" val="2584823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solidFill>
                  <a:schemeClr val="bg1"/>
                </a:solidFill>
                <a:latin typeface="+mj-lt"/>
              </a:rPr>
              <a:t>Value Stream Mapping Symbols</a:t>
            </a:r>
          </a:p>
        </p:txBody>
      </p:sp>
      <p:pic>
        <p:nvPicPr>
          <p:cNvPr id="2050" name="Picture 2"/>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001713" y="1468437"/>
            <a:ext cx="7138987" cy="477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43361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115669"/>
            <a:ext cx="7924800" cy="584775"/>
          </a:xfrm>
        </p:spPr>
        <p:txBody>
          <a:bodyPr/>
          <a:lstStyle/>
          <a:p>
            <a:r>
              <a:rPr lang="en-GB" b="1" dirty="0">
                <a:solidFill>
                  <a:schemeClr val="bg1"/>
                </a:solidFill>
                <a:latin typeface="+mj-lt"/>
              </a:rPr>
              <a:t>Value Stream </a:t>
            </a:r>
            <a:r>
              <a:rPr lang="en-GB" b="1" dirty="0" smtClean="0">
                <a:solidFill>
                  <a:schemeClr val="bg1"/>
                </a:solidFill>
                <a:latin typeface="+mj-lt"/>
              </a:rPr>
              <a:t>Map</a:t>
            </a:r>
            <a:endParaRPr lang="en-US" b="1" dirty="0">
              <a:solidFill>
                <a:schemeClr val="bg1"/>
              </a:solidFill>
              <a:latin typeface="+mj-lt"/>
            </a:endParaRPr>
          </a:p>
        </p:txBody>
      </p:sp>
      <p:sp>
        <p:nvSpPr>
          <p:cNvPr id="6" name="Rectangle 2"/>
          <p:cNvSpPr>
            <a:spLocks noChangeArrowheads="1"/>
          </p:cNvSpPr>
          <p:nvPr/>
        </p:nvSpPr>
        <p:spPr bwMode="auto">
          <a:xfrm>
            <a:off x="3433762" y="1752600"/>
            <a:ext cx="289083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b="1" dirty="0">
                <a:solidFill>
                  <a:schemeClr val="tx2"/>
                </a:solidFill>
              </a:rPr>
              <a:t>Description</a:t>
            </a:r>
          </a:p>
        </p:txBody>
      </p:sp>
      <p:sp>
        <p:nvSpPr>
          <p:cNvPr id="7" name="Rectangle 3"/>
          <p:cNvSpPr>
            <a:spLocks noChangeArrowheads="1"/>
          </p:cNvSpPr>
          <p:nvPr/>
        </p:nvSpPr>
        <p:spPr bwMode="auto">
          <a:xfrm>
            <a:off x="1512888" y="1774051"/>
            <a:ext cx="222091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algn="l" eaLnBrk="0" hangingPunct="0"/>
            <a:r>
              <a:rPr lang="en-US" b="1" dirty="0">
                <a:solidFill>
                  <a:schemeClr val="tx2"/>
                </a:solidFill>
              </a:rPr>
              <a:t>Measurement</a:t>
            </a:r>
            <a:endParaRPr lang="en-US" sz="1600" b="1" dirty="0">
              <a:solidFill>
                <a:schemeClr val="tx2"/>
              </a:solidFill>
            </a:endParaRPr>
          </a:p>
        </p:txBody>
      </p:sp>
      <p:sp>
        <p:nvSpPr>
          <p:cNvPr id="8" name="Line 4"/>
          <p:cNvSpPr>
            <a:spLocks noChangeShapeType="1"/>
          </p:cNvSpPr>
          <p:nvPr/>
        </p:nvSpPr>
        <p:spPr bwMode="auto">
          <a:xfrm>
            <a:off x="909637" y="2051049"/>
            <a:ext cx="6710363" cy="3175"/>
          </a:xfrm>
          <a:prstGeom prst="line">
            <a:avLst/>
          </a:prstGeom>
          <a:noFill/>
          <a:ln w="25400">
            <a:solidFill>
              <a:schemeClr va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McK Footnote"/>
          <p:cNvSpPr>
            <a:spLocks noChangeArrowheads="1"/>
          </p:cNvSpPr>
          <p:nvPr>
            <p:custDataLst>
              <p:tags r:id="rId1"/>
            </p:custDataLst>
          </p:nvPr>
        </p:nvSpPr>
        <p:spPr bwMode="auto">
          <a:xfrm>
            <a:off x="3287713" y="6400800"/>
            <a:ext cx="51149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marL="571500" indent="-571500" defTabSz="812800" eaLnBrk="0" hangingPunct="0">
              <a:spcAft>
                <a:spcPts val="200"/>
              </a:spcAft>
              <a:tabLst>
                <a:tab pos="520700" algn="r"/>
              </a:tabLst>
            </a:pPr>
            <a:r>
              <a:rPr lang="en-US" sz="1200" dirty="0">
                <a:solidFill>
                  <a:srgbClr val="000000"/>
                </a:solidFill>
              </a:rPr>
              <a:t>*Time for all steps measured in days/hours/minutes/seconds</a:t>
            </a:r>
          </a:p>
        </p:txBody>
      </p:sp>
      <p:sp>
        <p:nvSpPr>
          <p:cNvPr id="10" name="Rectangle 6"/>
          <p:cNvSpPr>
            <a:spLocks noChangeArrowheads="1"/>
          </p:cNvSpPr>
          <p:nvPr>
            <p:custDataLst>
              <p:tags r:id="rId2"/>
            </p:custDataLst>
          </p:nvPr>
        </p:nvSpPr>
        <p:spPr bwMode="auto">
          <a:xfrm>
            <a:off x="1489075" y="2209800"/>
            <a:ext cx="1863725"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algn="l" eaLnBrk="0" hangingPunct="0">
              <a:lnSpc>
                <a:spcPts val="1600"/>
              </a:lnSpc>
            </a:pPr>
            <a:r>
              <a:rPr lang="en-US" sz="1600" dirty="0"/>
              <a:t>Product variations</a:t>
            </a:r>
          </a:p>
          <a:p>
            <a:pPr algn="l" eaLnBrk="0" hangingPunct="0">
              <a:lnSpc>
                <a:spcPts val="1600"/>
              </a:lnSpc>
            </a:pPr>
            <a:endParaRPr lang="en-US" sz="1600" dirty="0"/>
          </a:p>
          <a:p>
            <a:pPr algn="l" eaLnBrk="0" hangingPunct="0">
              <a:lnSpc>
                <a:spcPts val="1600"/>
              </a:lnSpc>
            </a:pPr>
            <a:endParaRPr lang="en-US" sz="1600" dirty="0"/>
          </a:p>
          <a:p>
            <a:pPr algn="l" eaLnBrk="0" hangingPunct="0">
              <a:lnSpc>
                <a:spcPts val="1600"/>
              </a:lnSpc>
            </a:pPr>
            <a:r>
              <a:rPr lang="en-US" sz="1600" dirty="0" smtClean="0"/>
              <a:t>Cycle </a:t>
            </a:r>
            <a:r>
              <a:rPr lang="en-US" sz="1600" dirty="0"/>
              <a:t>Time* (C/T)</a:t>
            </a:r>
          </a:p>
          <a:p>
            <a:pPr algn="l" eaLnBrk="0" hangingPunct="0">
              <a:lnSpc>
                <a:spcPts val="1600"/>
              </a:lnSpc>
            </a:pPr>
            <a:endParaRPr lang="en-US" sz="1600" dirty="0" smtClean="0"/>
          </a:p>
          <a:p>
            <a:pPr algn="l" eaLnBrk="0" hangingPunct="0">
              <a:lnSpc>
                <a:spcPts val="1600"/>
              </a:lnSpc>
            </a:pPr>
            <a:endParaRPr lang="en-US" sz="1600" dirty="0"/>
          </a:p>
          <a:p>
            <a:pPr algn="l" eaLnBrk="0" hangingPunct="0">
              <a:lnSpc>
                <a:spcPts val="1600"/>
              </a:lnSpc>
            </a:pPr>
            <a:r>
              <a:rPr lang="en-US" sz="1600" dirty="0"/>
              <a:t>Wait Time* (Wait)</a:t>
            </a:r>
          </a:p>
          <a:p>
            <a:pPr algn="l" eaLnBrk="0" hangingPunct="0">
              <a:lnSpc>
                <a:spcPts val="1600"/>
              </a:lnSpc>
            </a:pPr>
            <a:endParaRPr lang="en-US" sz="1600" dirty="0"/>
          </a:p>
          <a:p>
            <a:pPr algn="l" eaLnBrk="0" hangingPunct="0">
              <a:lnSpc>
                <a:spcPts val="1600"/>
              </a:lnSpc>
            </a:pPr>
            <a:r>
              <a:rPr lang="en-US" sz="1600" dirty="0" smtClean="0"/>
              <a:t>Value Add Time</a:t>
            </a:r>
            <a:r>
              <a:rPr lang="en-US" sz="1600" dirty="0"/>
              <a:t>* </a:t>
            </a:r>
            <a:r>
              <a:rPr lang="en-US" sz="1600" dirty="0" smtClean="0"/>
              <a:t>(VA/T</a:t>
            </a:r>
            <a:r>
              <a:rPr lang="en-US" sz="1600" dirty="0"/>
              <a:t>)</a:t>
            </a:r>
          </a:p>
          <a:p>
            <a:pPr algn="l" eaLnBrk="0" hangingPunct="0">
              <a:lnSpc>
                <a:spcPts val="1600"/>
              </a:lnSpc>
            </a:pPr>
            <a:endParaRPr lang="en-US" sz="1600" dirty="0"/>
          </a:p>
          <a:p>
            <a:pPr algn="l" eaLnBrk="0" hangingPunct="0">
              <a:lnSpc>
                <a:spcPts val="1600"/>
              </a:lnSpc>
            </a:pPr>
            <a:r>
              <a:rPr lang="en-US" sz="1600" dirty="0"/>
              <a:t>Setup Time* (S/T)</a:t>
            </a:r>
          </a:p>
          <a:p>
            <a:pPr algn="l" eaLnBrk="0" hangingPunct="0">
              <a:lnSpc>
                <a:spcPts val="1600"/>
              </a:lnSpc>
            </a:pPr>
            <a:endParaRPr lang="en-US" sz="1600" dirty="0"/>
          </a:p>
          <a:p>
            <a:pPr algn="l" eaLnBrk="0" hangingPunct="0">
              <a:lnSpc>
                <a:spcPts val="1600"/>
              </a:lnSpc>
            </a:pPr>
            <a:endParaRPr lang="en-US" sz="1600" dirty="0"/>
          </a:p>
          <a:p>
            <a:pPr algn="l" eaLnBrk="0" hangingPunct="0">
              <a:lnSpc>
                <a:spcPts val="1600"/>
              </a:lnSpc>
            </a:pPr>
            <a:r>
              <a:rPr lang="en-US" sz="1600" dirty="0"/>
              <a:t>Working Time (W/T)</a:t>
            </a:r>
          </a:p>
          <a:p>
            <a:pPr algn="l" eaLnBrk="0" hangingPunct="0">
              <a:lnSpc>
                <a:spcPts val="1600"/>
              </a:lnSpc>
            </a:pPr>
            <a:endParaRPr lang="en-US" sz="1600" dirty="0" smtClean="0"/>
          </a:p>
          <a:p>
            <a:pPr algn="l" eaLnBrk="0" hangingPunct="0">
              <a:lnSpc>
                <a:spcPts val="1600"/>
              </a:lnSpc>
            </a:pPr>
            <a:endParaRPr lang="en-US" sz="1600" dirty="0" smtClean="0"/>
          </a:p>
          <a:p>
            <a:pPr algn="l" eaLnBrk="0" hangingPunct="0">
              <a:lnSpc>
                <a:spcPts val="1600"/>
              </a:lnSpc>
            </a:pPr>
            <a:r>
              <a:rPr lang="en-US" sz="1600" dirty="0" smtClean="0"/>
              <a:t>Uptime</a:t>
            </a:r>
            <a:endParaRPr lang="en-US" sz="1600" dirty="0"/>
          </a:p>
        </p:txBody>
      </p:sp>
      <p:sp>
        <p:nvSpPr>
          <p:cNvPr id="11" name="Rectangle 7"/>
          <p:cNvSpPr>
            <a:spLocks noChangeArrowheads="1"/>
          </p:cNvSpPr>
          <p:nvPr>
            <p:custDataLst>
              <p:tags r:id="rId3"/>
            </p:custDataLst>
          </p:nvPr>
        </p:nvSpPr>
        <p:spPr bwMode="auto">
          <a:xfrm>
            <a:off x="3340100" y="2185988"/>
            <a:ext cx="5118100"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algn="l" eaLnBrk="0" hangingPunct="0">
              <a:lnSpc>
                <a:spcPts val="1600"/>
              </a:lnSpc>
            </a:pPr>
            <a:r>
              <a:rPr lang="en-US" sz="1600" dirty="0"/>
              <a:t>Number of distinct types of products in each process step</a:t>
            </a:r>
          </a:p>
          <a:p>
            <a:pPr algn="l" eaLnBrk="0" hangingPunct="0">
              <a:lnSpc>
                <a:spcPts val="1600"/>
              </a:lnSpc>
            </a:pPr>
            <a:endParaRPr lang="en-US" sz="1600" dirty="0"/>
          </a:p>
          <a:p>
            <a:pPr algn="l" eaLnBrk="0" hangingPunct="0">
              <a:lnSpc>
                <a:spcPts val="1600"/>
              </a:lnSpc>
            </a:pPr>
            <a:endParaRPr lang="en-US" sz="1600" dirty="0"/>
          </a:p>
          <a:p>
            <a:pPr algn="l" eaLnBrk="0" hangingPunct="0">
              <a:lnSpc>
                <a:spcPts val="1600"/>
              </a:lnSpc>
            </a:pPr>
            <a:r>
              <a:rPr lang="en-US" sz="1600" dirty="0"/>
              <a:t>Time elapsing between 1 completed item and the next completed item (includes wait time)</a:t>
            </a:r>
          </a:p>
          <a:p>
            <a:pPr algn="l" eaLnBrk="0" hangingPunct="0">
              <a:lnSpc>
                <a:spcPts val="1600"/>
              </a:lnSpc>
            </a:pPr>
            <a:endParaRPr lang="en-US" sz="1600" dirty="0"/>
          </a:p>
          <a:p>
            <a:pPr algn="l" eaLnBrk="0" hangingPunct="0">
              <a:lnSpc>
                <a:spcPts val="1600"/>
              </a:lnSpc>
            </a:pPr>
            <a:r>
              <a:rPr lang="en-US" sz="1600" dirty="0"/>
              <a:t>Time spent by the item in a queue</a:t>
            </a:r>
          </a:p>
          <a:p>
            <a:pPr algn="l" eaLnBrk="0" hangingPunct="0">
              <a:lnSpc>
                <a:spcPts val="1600"/>
              </a:lnSpc>
            </a:pPr>
            <a:endParaRPr lang="en-US" sz="1600" dirty="0"/>
          </a:p>
          <a:p>
            <a:pPr algn="l" eaLnBrk="0" hangingPunct="0">
              <a:lnSpc>
                <a:spcPts val="1600"/>
              </a:lnSpc>
            </a:pPr>
            <a:r>
              <a:rPr lang="en-US" sz="1600" dirty="0"/>
              <a:t>The time an operator actually touches the </a:t>
            </a:r>
            <a:r>
              <a:rPr lang="en-US" sz="1600" dirty="0" smtClean="0"/>
              <a:t>item (touch time)</a:t>
            </a:r>
            <a:endParaRPr lang="en-US" sz="1600" dirty="0"/>
          </a:p>
          <a:p>
            <a:pPr algn="l" eaLnBrk="0" hangingPunct="0">
              <a:lnSpc>
                <a:spcPts val="1600"/>
              </a:lnSpc>
            </a:pPr>
            <a:endParaRPr lang="en-US" sz="1600" dirty="0" smtClean="0"/>
          </a:p>
          <a:p>
            <a:pPr algn="l" eaLnBrk="0" hangingPunct="0">
              <a:lnSpc>
                <a:spcPts val="1600"/>
              </a:lnSpc>
            </a:pPr>
            <a:endParaRPr lang="en-US" sz="1600" dirty="0"/>
          </a:p>
          <a:p>
            <a:pPr algn="l" eaLnBrk="0" hangingPunct="0">
              <a:lnSpc>
                <a:spcPts val="1600"/>
              </a:lnSpc>
            </a:pPr>
            <a:r>
              <a:rPr lang="en-US" sz="1600" dirty="0"/>
              <a:t>Time from last good piece of one product (or service) to the first good piece of the next product (or service)</a:t>
            </a:r>
          </a:p>
          <a:p>
            <a:pPr algn="l" eaLnBrk="0" hangingPunct="0">
              <a:lnSpc>
                <a:spcPts val="1600"/>
              </a:lnSpc>
            </a:pPr>
            <a:endParaRPr lang="en-US" sz="1600" dirty="0"/>
          </a:p>
          <a:p>
            <a:pPr algn="l" eaLnBrk="0" hangingPunct="0">
              <a:lnSpc>
                <a:spcPts val="1600"/>
              </a:lnSpc>
            </a:pPr>
            <a:r>
              <a:rPr lang="en-US" sz="1600" dirty="0"/>
              <a:t>Maximum theoretical time for each step (minus break, meeting, and clean up)</a:t>
            </a:r>
          </a:p>
          <a:p>
            <a:pPr algn="l" eaLnBrk="0" hangingPunct="0">
              <a:lnSpc>
                <a:spcPts val="1600"/>
              </a:lnSpc>
            </a:pPr>
            <a:endParaRPr lang="en-US" sz="1600" dirty="0"/>
          </a:p>
          <a:p>
            <a:pPr algn="l" eaLnBrk="0" hangingPunct="0">
              <a:lnSpc>
                <a:spcPts val="1600"/>
              </a:lnSpc>
            </a:pPr>
            <a:r>
              <a:rPr lang="en-US" sz="1600" dirty="0"/>
              <a:t>Actual amount of time available to process items</a:t>
            </a:r>
          </a:p>
        </p:txBody>
      </p:sp>
      <p:sp>
        <p:nvSpPr>
          <p:cNvPr id="12" name="AutoShape 8"/>
          <p:cNvSpPr>
            <a:spLocks/>
          </p:cNvSpPr>
          <p:nvPr/>
        </p:nvSpPr>
        <p:spPr bwMode="auto">
          <a:xfrm>
            <a:off x="1095375" y="2217738"/>
            <a:ext cx="276225" cy="3741737"/>
          </a:xfrm>
          <a:prstGeom prst="leftBrace">
            <a:avLst>
              <a:gd name="adj1" fmla="val 112883"/>
              <a:gd name="adj2" fmla="val 50000"/>
            </a:avLst>
          </a:prstGeom>
          <a:noFill/>
          <a:ln w="2857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Rectangle 9"/>
          <p:cNvSpPr>
            <a:spLocks noChangeArrowheads="1"/>
          </p:cNvSpPr>
          <p:nvPr>
            <p:custDataLst>
              <p:tags r:id="rId4"/>
            </p:custDataLst>
          </p:nvPr>
        </p:nvSpPr>
        <p:spPr bwMode="auto">
          <a:xfrm rot="16200000">
            <a:off x="-825500" y="3962400"/>
            <a:ext cx="34925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eaLnBrk="0" hangingPunct="0"/>
            <a:r>
              <a:rPr lang="en-US" sz="1600">
                <a:solidFill>
                  <a:schemeClr val="tx2"/>
                </a:solidFill>
              </a:rPr>
              <a:t>Capture StDev and average</a:t>
            </a:r>
          </a:p>
        </p:txBody>
      </p:sp>
      <p:sp>
        <p:nvSpPr>
          <p:cNvPr id="14" name="Rectangle 11"/>
          <p:cNvSpPr>
            <a:spLocks noChangeArrowheads="1"/>
          </p:cNvSpPr>
          <p:nvPr>
            <p:custDataLst>
              <p:tags r:id="rId5"/>
            </p:custDataLst>
          </p:nvPr>
        </p:nvSpPr>
        <p:spPr bwMode="auto">
          <a:xfrm>
            <a:off x="914400" y="914400"/>
            <a:ext cx="7162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defTabSz="1019175" eaLnBrk="0" hangingPunct="0"/>
            <a:r>
              <a:rPr lang="en-GB" sz="2000" b="1" dirty="0">
                <a:solidFill>
                  <a:schemeClr val="accent2">
                    <a:lumMod val="40000"/>
                    <a:lumOff val="60000"/>
                  </a:schemeClr>
                </a:solidFill>
              </a:rPr>
              <a:t>Key process measurements.</a:t>
            </a:r>
            <a:endParaRPr lang="en-US" sz="2000" b="1" dirty="0">
              <a:solidFill>
                <a:schemeClr val="accent2">
                  <a:lumMod val="40000"/>
                  <a:lumOff val="60000"/>
                </a:schemeClr>
              </a:solidFill>
            </a:endParaRPr>
          </a:p>
        </p:txBody>
      </p:sp>
    </p:spTree>
    <p:extLst>
      <p:ext uri="{BB962C8B-B14F-4D97-AF65-F5344CB8AC3E}">
        <p14:creationId xmlns:p14="http://schemas.microsoft.com/office/powerpoint/2010/main" val="15708336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115669"/>
            <a:ext cx="7924800" cy="584775"/>
          </a:xfrm>
        </p:spPr>
        <p:txBody>
          <a:bodyPr/>
          <a:lstStyle/>
          <a:p>
            <a:r>
              <a:rPr lang="en-GB" b="1" dirty="0">
                <a:solidFill>
                  <a:schemeClr val="bg1"/>
                </a:solidFill>
                <a:latin typeface="+mj-lt"/>
              </a:rPr>
              <a:t>Value Stream </a:t>
            </a:r>
            <a:r>
              <a:rPr lang="en-GB" b="1" dirty="0" smtClean="0">
                <a:solidFill>
                  <a:schemeClr val="bg1"/>
                </a:solidFill>
                <a:latin typeface="+mj-lt"/>
              </a:rPr>
              <a:t>Map</a:t>
            </a:r>
            <a:endParaRPr lang="en-US" b="1" dirty="0">
              <a:solidFill>
                <a:schemeClr val="bg1"/>
              </a:solidFill>
              <a:latin typeface="+mj-lt"/>
            </a:endParaRPr>
          </a:p>
        </p:txBody>
      </p:sp>
      <p:sp>
        <p:nvSpPr>
          <p:cNvPr id="14" name="Rectangle 11"/>
          <p:cNvSpPr>
            <a:spLocks noChangeArrowheads="1"/>
          </p:cNvSpPr>
          <p:nvPr>
            <p:custDataLst>
              <p:tags r:id="rId1"/>
            </p:custDataLst>
          </p:nvPr>
        </p:nvSpPr>
        <p:spPr bwMode="auto">
          <a:xfrm>
            <a:off x="914400" y="914400"/>
            <a:ext cx="7162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defTabSz="1019175" eaLnBrk="0" hangingPunct="0"/>
            <a:r>
              <a:rPr lang="en-GB" sz="2000" b="1" dirty="0">
                <a:solidFill>
                  <a:schemeClr val="accent2">
                    <a:lumMod val="40000"/>
                    <a:lumOff val="60000"/>
                  </a:schemeClr>
                </a:solidFill>
              </a:rPr>
              <a:t>Key process measurements.</a:t>
            </a:r>
            <a:endParaRPr lang="en-US" sz="2000" b="1" dirty="0">
              <a:solidFill>
                <a:schemeClr val="accent2">
                  <a:lumMod val="40000"/>
                  <a:lumOff val="60000"/>
                </a:schemeClr>
              </a:solidFill>
            </a:endParaRPr>
          </a:p>
        </p:txBody>
      </p:sp>
      <p:sp>
        <p:nvSpPr>
          <p:cNvPr id="15" name="Rectangle 2"/>
          <p:cNvSpPr>
            <a:spLocks noChangeArrowheads="1"/>
          </p:cNvSpPr>
          <p:nvPr/>
        </p:nvSpPr>
        <p:spPr bwMode="auto">
          <a:xfrm>
            <a:off x="3703637" y="1524000"/>
            <a:ext cx="289083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algn="l" eaLnBrk="0" hangingPunct="0"/>
            <a:r>
              <a:rPr lang="en-US" b="1" dirty="0">
                <a:solidFill>
                  <a:schemeClr val="tx2"/>
                </a:solidFill>
              </a:rPr>
              <a:t>Description</a:t>
            </a:r>
          </a:p>
        </p:txBody>
      </p:sp>
      <p:sp>
        <p:nvSpPr>
          <p:cNvPr id="16" name="Rectangle 3"/>
          <p:cNvSpPr>
            <a:spLocks noChangeArrowheads="1"/>
          </p:cNvSpPr>
          <p:nvPr/>
        </p:nvSpPr>
        <p:spPr bwMode="auto">
          <a:xfrm>
            <a:off x="1460500" y="1525587"/>
            <a:ext cx="188753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algn="l" eaLnBrk="0" hangingPunct="0"/>
            <a:r>
              <a:rPr lang="en-US" b="1" dirty="0">
                <a:solidFill>
                  <a:schemeClr val="tx2"/>
                </a:solidFill>
              </a:rPr>
              <a:t>Measurement</a:t>
            </a:r>
            <a:endParaRPr lang="en-US" sz="1600" b="1" dirty="0">
              <a:solidFill>
                <a:schemeClr val="tx2"/>
              </a:solidFill>
            </a:endParaRPr>
          </a:p>
        </p:txBody>
      </p:sp>
      <p:sp>
        <p:nvSpPr>
          <p:cNvPr id="17" name="Line 4"/>
          <p:cNvSpPr>
            <a:spLocks noChangeShapeType="1"/>
          </p:cNvSpPr>
          <p:nvPr/>
        </p:nvSpPr>
        <p:spPr bwMode="auto">
          <a:xfrm>
            <a:off x="1403351" y="1861324"/>
            <a:ext cx="6597650" cy="0"/>
          </a:xfrm>
          <a:prstGeom prst="line">
            <a:avLst/>
          </a:prstGeom>
          <a:noFill/>
          <a:ln w="25400">
            <a:solidFill>
              <a:schemeClr va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 name="Rectangle 5"/>
          <p:cNvSpPr>
            <a:spLocks noChangeArrowheads="1"/>
          </p:cNvSpPr>
          <p:nvPr>
            <p:custDataLst>
              <p:tags r:id="rId2"/>
            </p:custDataLst>
          </p:nvPr>
        </p:nvSpPr>
        <p:spPr bwMode="auto">
          <a:xfrm>
            <a:off x="1449387" y="2074049"/>
            <a:ext cx="2179638" cy="3080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lnSpc>
                <a:spcPts val="1600"/>
              </a:lnSpc>
            </a:pPr>
            <a:r>
              <a:rPr lang="en-US" sz="1600" dirty="0"/>
              <a:t>Number of FTEs</a:t>
            </a:r>
          </a:p>
          <a:p>
            <a:pPr algn="l" eaLnBrk="0" hangingPunct="0">
              <a:lnSpc>
                <a:spcPts val="1600"/>
              </a:lnSpc>
            </a:pPr>
            <a:endParaRPr lang="en-US" sz="1600" dirty="0"/>
          </a:p>
          <a:p>
            <a:pPr algn="l" eaLnBrk="0" hangingPunct="0">
              <a:lnSpc>
                <a:spcPts val="1600"/>
              </a:lnSpc>
            </a:pPr>
            <a:r>
              <a:rPr lang="en-US" sz="1600" dirty="0"/>
              <a:t>Number of shifts</a:t>
            </a:r>
          </a:p>
          <a:p>
            <a:pPr algn="l" eaLnBrk="0" hangingPunct="0">
              <a:lnSpc>
                <a:spcPts val="1600"/>
              </a:lnSpc>
            </a:pPr>
            <a:endParaRPr lang="en-US" sz="1600" dirty="0"/>
          </a:p>
          <a:p>
            <a:pPr algn="l" eaLnBrk="0" hangingPunct="0">
              <a:lnSpc>
                <a:spcPts val="1600"/>
              </a:lnSpc>
            </a:pPr>
            <a:r>
              <a:rPr lang="en-US" sz="1600" dirty="0"/>
              <a:t>Rework rate</a:t>
            </a:r>
          </a:p>
          <a:p>
            <a:pPr algn="ctr" eaLnBrk="0" hangingPunct="0">
              <a:lnSpc>
                <a:spcPts val="1600"/>
              </a:lnSpc>
            </a:pPr>
            <a:endParaRPr lang="en-US" sz="1600" dirty="0"/>
          </a:p>
          <a:p>
            <a:pPr algn="l" eaLnBrk="0" hangingPunct="0">
              <a:lnSpc>
                <a:spcPts val="1600"/>
              </a:lnSpc>
            </a:pPr>
            <a:endParaRPr lang="en-US" sz="1600" dirty="0"/>
          </a:p>
          <a:p>
            <a:pPr algn="ctr" eaLnBrk="0" hangingPunct="0">
              <a:lnSpc>
                <a:spcPts val="1600"/>
              </a:lnSpc>
            </a:pPr>
            <a:endParaRPr lang="en-US" sz="1600" dirty="0"/>
          </a:p>
          <a:p>
            <a:pPr algn="l" eaLnBrk="0" hangingPunct="0">
              <a:lnSpc>
                <a:spcPts val="1600"/>
              </a:lnSpc>
            </a:pPr>
            <a:r>
              <a:rPr lang="en-US" sz="1600" dirty="0"/>
              <a:t>Queue size (Q)</a:t>
            </a:r>
          </a:p>
          <a:p>
            <a:pPr algn="l" eaLnBrk="0" hangingPunct="0">
              <a:lnSpc>
                <a:spcPts val="1600"/>
              </a:lnSpc>
            </a:pPr>
            <a:endParaRPr lang="en-US" sz="1600" dirty="0"/>
          </a:p>
          <a:p>
            <a:pPr algn="l" eaLnBrk="0" hangingPunct="0">
              <a:lnSpc>
                <a:spcPts val="1600"/>
              </a:lnSpc>
            </a:pPr>
            <a:endParaRPr lang="en-US" sz="1600" dirty="0"/>
          </a:p>
          <a:p>
            <a:pPr algn="l" eaLnBrk="0" hangingPunct="0">
              <a:lnSpc>
                <a:spcPts val="1600"/>
              </a:lnSpc>
            </a:pPr>
            <a:r>
              <a:rPr lang="en-US" sz="1600" dirty="0"/>
              <a:t>Distance traveled (D/T)</a:t>
            </a:r>
          </a:p>
          <a:p>
            <a:pPr algn="l" eaLnBrk="0" hangingPunct="0">
              <a:lnSpc>
                <a:spcPts val="1600"/>
              </a:lnSpc>
            </a:pPr>
            <a:endParaRPr lang="en-US" sz="1600" dirty="0"/>
          </a:p>
          <a:p>
            <a:pPr algn="l" eaLnBrk="0" hangingPunct="0">
              <a:lnSpc>
                <a:spcPts val="1600"/>
              </a:lnSpc>
            </a:pPr>
            <a:endParaRPr lang="en-US" sz="1600" dirty="0"/>
          </a:p>
          <a:p>
            <a:pPr algn="l" eaLnBrk="0" hangingPunct="0">
              <a:lnSpc>
                <a:spcPts val="1600"/>
              </a:lnSpc>
            </a:pPr>
            <a:r>
              <a:rPr lang="en-US" sz="1600" dirty="0"/>
              <a:t>Machine capacity (M/C)</a:t>
            </a:r>
          </a:p>
        </p:txBody>
      </p:sp>
      <p:sp>
        <p:nvSpPr>
          <p:cNvPr id="19" name="Rectangle 6"/>
          <p:cNvSpPr>
            <a:spLocks noChangeArrowheads="1"/>
          </p:cNvSpPr>
          <p:nvPr>
            <p:custDataLst>
              <p:tags r:id="rId3"/>
            </p:custDataLst>
          </p:nvPr>
        </p:nvSpPr>
        <p:spPr bwMode="auto">
          <a:xfrm>
            <a:off x="3681412" y="2074049"/>
            <a:ext cx="4776788" cy="3285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algn="l" eaLnBrk="0" hangingPunct="0">
              <a:lnSpc>
                <a:spcPts val="1600"/>
              </a:lnSpc>
            </a:pPr>
            <a:r>
              <a:rPr lang="en-US" sz="1600" dirty="0"/>
              <a:t>People available to fully operate a process step per shift</a:t>
            </a:r>
          </a:p>
          <a:p>
            <a:pPr algn="l" eaLnBrk="0" hangingPunct="0">
              <a:lnSpc>
                <a:spcPts val="1600"/>
              </a:lnSpc>
            </a:pPr>
            <a:endParaRPr lang="en-US" sz="1600" dirty="0"/>
          </a:p>
          <a:p>
            <a:pPr algn="l" eaLnBrk="0" hangingPunct="0">
              <a:lnSpc>
                <a:spcPts val="1600"/>
              </a:lnSpc>
            </a:pPr>
            <a:r>
              <a:rPr lang="en-US" sz="1600" dirty="0"/>
              <a:t>Number of shifts per day</a:t>
            </a:r>
          </a:p>
          <a:p>
            <a:pPr algn="l" eaLnBrk="0" hangingPunct="0">
              <a:lnSpc>
                <a:spcPts val="1600"/>
              </a:lnSpc>
            </a:pPr>
            <a:endParaRPr lang="en-US" sz="1600" dirty="0"/>
          </a:p>
          <a:p>
            <a:pPr algn="l" eaLnBrk="0" hangingPunct="0">
              <a:lnSpc>
                <a:spcPts val="1600"/>
              </a:lnSpc>
            </a:pPr>
            <a:r>
              <a:rPr lang="en-US" sz="1600" dirty="0"/>
              <a:t>Percent of items subject to rework as a result of that unit</a:t>
            </a:r>
          </a:p>
          <a:p>
            <a:pPr marL="239713" lvl="1" indent="-238125" algn="l" eaLnBrk="0" hangingPunct="0">
              <a:lnSpc>
                <a:spcPts val="1600"/>
              </a:lnSpc>
            </a:pPr>
            <a:endParaRPr lang="en-US" sz="1600" dirty="0"/>
          </a:p>
          <a:p>
            <a:pPr marL="239713" lvl="1" indent="-238125" algn="l" eaLnBrk="0" hangingPunct="0">
              <a:lnSpc>
                <a:spcPts val="1600"/>
              </a:lnSpc>
            </a:pPr>
            <a:endParaRPr lang="en-US" sz="1600" dirty="0"/>
          </a:p>
          <a:p>
            <a:pPr algn="l" eaLnBrk="0" hangingPunct="0">
              <a:lnSpc>
                <a:spcPts val="1600"/>
              </a:lnSpc>
            </a:pPr>
            <a:endParaRPr lang="en-US" sz="1600" dirty="0"/>
          </a:p>
          <a:p>
            <a:pPr algn="l" eaLnBrk="0" hangingPunct="0">
              <a:lnSpc>
                <a:spcPts val="1600"/>
              </a:lnSpc>
            </a:pPr>
            <a:r>
              <a:rPr lang="en-US" sz="1600" dirty="0"/>
              <a:t>Number of items waiting for next process step</a:t>
            </a:r>
          </a:p>
          <a:p>
            <a:pPr algn="l" eaLnBrk="0" hangingPunct="0">
              <a:lnSpc>
                <a:spcPts val="1600"/>
              </a:lnSpc>
            </a:pPr>
            <a:endParaRPr lang="en-US" sz="1600" dirty="0"/>
          </a:p>
          <a:p>
            <a:pPr algn="l" eaLnBrk="0" hangingPunct="0">
              <a:lnSpc>
                <a:spcPts val="1600"/>
              </a:lnSpc>
            </a:pPr>
            <a:endParaRPr lang="en-US" sz="1600" dirty="0"/>
          </a:p>
          <a:p>
            <a:pPr algn="l" eaLnBrk="0" hangingPunct="0">
              <a:lnSpc>
                <a:spcPts val="1600"/>
              </a:lnSpc>
            </a:pPr>
            <a:r>
              <a:rPr lang="en-US" sz="1600" dirty="0"/>
              <a:t>Distance for transfer of material, paperwork, etc.</a:t>
            </a:r>
          </a:p>
          <a:p>
            <a:pPr algn="l" eaLnBrk="0" hangingPunct="0">
              <a:lnSpc>
                <a:spcPts val="1600"/>
              </a:lnSpc>
            </a:pPr>
            <a:endParaRPr lang="en-US" sz="1600" dirty="0"/>
          </a:p>
          <a:p>
            <a:pPr algn="l" eaLnBrk="0" hangingPunct="0">
              <a:lnSpc>
                <a:spcPts val="1600"/>
              </a:lnSpc>
            </a:pPr>
            <a:endParaRPr lang="en-US" sz="1600" dirty="0"/>
          </a:p>
          <a:p>
            <a:pPr algn="l" eaLnBrk="0" hangingPunct="0">
              <a:lnSpc>
                <a:spcPts val="1600"/>
              </a:lnSpc>
            </a:pPr>
            <a:r>
              <a:rPr lang="en-US" sz="1600" dirty="0"/>
              <a:t>Maximum number of items processed per hour per machine, e.g., fax or scanner</a:t>
            </a:r>
          </a:p>
        </p:txBody>
      </p:sp>
      <p:sp>
        <p:nvSpPr>
          <p:cNvPr id="20" name="Rectangle 7"/>
          <p:cNvSpPr>
            <a:spLocks noChangeArrowheads="1"/>
          </p:cNvSpPr>
          <p:nvPr>
            <p:custDataLst>
              <p:tags r:id="rId4"/>
            </p:custDataLst>
          </p:nvPr>
        </p:nvSpPr>
        <p:spPr bwMode="auto">
          <a:xfrm rot="-5400000">
            <a:off x="-938213" y="3958412"/>
            <a:ext cx="349250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eaLnBrk="0" hangingPunct="0"/>
            <a:r>
              <a:rPr lang="en-US" sz="1400" dirty="0">
                <a:solidFill>
                  <a:schemeClr val="tx2"/>
                </a:solidFill>
              </a:rPr>
              <a:t>Capture </a:t>
            </a:r>
            <a:r>
              <a:rPr lang="en-US" sz="1400" dirty="0" err="1">
                <a:solidFill>
                  <a:schemeClr val="tx2"/>
                </a:solidFill>
              </a:rPr>
              <a:t>StDev</a:t>
            </a:r>
            <a:r>
              <a:rPr lang="en-US" sz="1400" dirty="0">
                <a:solidFill>
                  <a:schemeClr val="tx2"/>
                </a:solidFill>
              </a:rPr>
              <a:t> and average</a:t>
            </a:r>
          </a:p>
        </p:txBody>
      </p:sp>
      <p:sp>
        <p:nvSpPr>
          <p:cNvPr id="21" name="AutoShape 8"/>
          <p:cNvSpPr>
            <a:spLocks/>
          </p:cNvSpPr>
          <p:nvPr/>
        </p:nvSpPr>
        <p:spPr bwMode="auto">
          <a:xfrm>
            <a:off x="1008062" y="3042424"/>
            <a:ext cx="304800" cy="2079625"/>
          </a:xfrm>
          <a:prstGeom prst="leftBrace">
            <a:avLst>
              <a:gd name="adj1" fmla="val 72613"/>
              <a:gd name="adj2" fmla="val 50000"/>
            </a:avLst>
          </a:prstGeom>
          <a:noFill/>
          <a:ln w="2857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4103891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1303337" y="1476375"/>
            <a:ext cx="6469063" cy="4079875"/>
            <a:chOff x="1368425" y="1630363"/>
            <a:chExt cx="6469063" cy="4079875"/>
          </a:xfrm>
        </p:grpSpPr>
        <p:sp>
          <p:nvSpPr>
            <p:cNvPr id="5" name="Rectangle 2"/>
            <p:cNvSpPr>
              <a:spLocks noChangeArrowheads="1"/>
            </p:cNvSpPr>
            <p:nvPr>
              <p:custDataLst>
                <p:tags r:id="rId2"/>
              </p:custDataLst>
            </p:nvPr>
          </p:nvSpPr>
          <p:spPr bwMode="auto">
            <a:xfrm>
              <a:off x="2332038" y="2452688"/>
              <a:ext cx="94297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sz="1400">
                  <a:solidFill>
                    <a:schemeClr val="tx2"/>
                  </a:solidFill>
                </a:rPr>
                <a:t>Activity</a:t>
              </a:r>
              <a:endParaRPr lang="en-US" sz="1400"/>
            </a:p>
          </p:txBody>
        </p:sp>
        <p:sp>
          <p:nvSpPr>
            <p:cNvPr id="6" name="Rectangle 3"/>
            <p:cNvSpPr>
              <a:spLocks noChangeArrowheads="1"/>
            </p:cNvSpPr>
            <p:nvPr>
              <p:custDataLst>
                <p:tags r:id="rId3"/>
              </p:custDataLst>
            </p:nvPr>
          </p:nvSpPr>
          <p:spPr bwMode="auto">
            <a:xfrm>
              <a:off x="4978400" y="2452688"/>
              <a:ext cx="200025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sz="1400" dirty="0">
                  <a:solidFill>
                    <a:schemeClr val="tx2"/>
                  </a:solidFill>
                </a:rPr>
                <a:t>Number of </a:t>
              </a:r>
              <a:r>
                <a:rPr lang="en-US" sz="1400" dirty="0" smtClean="0">
                  <a:solidFill>
                    <a:schemeClr val="tx2"/>
                  </a:solidFill>
                </a:rPr>
                <a:t>Workers/FTEs</a:t>
              </a:r>
              <a:endParaRPr lang="en-US" sz="1400" dirty="0">
                <a:solidFill>
                  <a:schemeClr val="tx2"/>
                </a:solidFill>
              </a:endParaRPr>
            </a:p>
          </p:txBody>
        </p:sp>
        <p:grpSp>
          <p:nvGrpSpPr>
            <p:cNvPr id="7" name="Group 4"/>
            <p:cNvGrpSpPr>
              <a:grpSpLocks/>
            </p:cNvGrpSpPr>
            <p:nvPr/>
          </p:nvGrpSpPr>
          <p:grpSpPr bwMode="auto">
            <a:xfrm>
              <a:off x="1368425" y="1630363"/>
              <a:ext cx="6469063" cy="4079875"/>
              <a:chOff x="862" y="1081"/>
              <a:chExt cx="4075" cy="2570"/>
            </a:xfrm>
          </p:grpSpPr>
          <p:sp>
            <p:nvSpPr>
              <p:cNvPr id="8" name="Rectangle 5"/>
              <p:cNvSpPr>
                <a:spLocks noChangeArrowheads="1"/>
              </p:cNvSpPr>
              <p:nvPr>
                <p:custDataLst>
                  <p:tags r:id="rId4"/>
                </p:custDataLst>
              </p:nvPr>
            </p:nvSpPr>
            <p:spPr bwMode="auto">
              <a:xfrm>
                <a:off x="1162" y="1081"/>
                <a:ext cx="3438" cy="4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sz="1400" dirty="0"/>
                  <a:t>Start time: _____________</a:t>
                </a:r>
              </a:p>
              <a:p>
                <a:pPr algn="l" eaLnBrk="0" hangingPunct="0"/>
                <a:r>
                  <a:rPr lang="en-US" sz="1400" dirty="0"/>
                  <a:t>Distance from last queue (if applicable): __________</a:t>
                </a:r>
                <a:endParaRPr lang="en-US" sz="1400" u="sng" dirty="0"/>
              </a:p>
              <a:p>
                <a:pPr algn="l" eaLnBrk="0" hangingPunct="0"/>
                <a:r>
                  <a:rPr lang="en-US" sz="1400" dirty="0"/>
                  <a:t>Process step:  _________________________</a:t>
                </a:r>
                <a:endParaRPr lang="en-US" sz="1400" u="sng" dirty="0"/>
              </a:p>
            </p:txBody>
          </p:sp>
          <p:sp>
            <p:nvSpPr>
              <p:cNvPr id="9" name="Rectangle 6"/>
              <p:cNvSpPr>
                <a:spLocks noChangeArrowheads="1"/>
              </p:cNvSpPr>
              <p:nvPr>
                <p:custDataLst>
                  <p:tags r:id="rId5"/>
                </p:custDataLst>
              </p:nvPr>
            </p:nvSpPr>
            <p:spPr bwMode="auto">
              <a:xfrm>
                <a:off x="1469" y="1757"/>
                <a:ext cx="1359" cy="6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marL="204788" indent="-204788" algn="l" eaLnBrk="0" hangingPunct="0"/>
                <a:r>
                  <a:rPr lang="en-US" sz="1400" dirty="0"/>
                  <a:t>1.	_____________</a:t>
                </a:r>
              </a:p>
              <a:p>
                <a:pPr marL="204788" indent="-204788" algn="l" eaLnBrk="0" hangingPunct="0"/>
                <a:r>
                  <a:rPr lang="en-US" sz="1400" dirty="0"/>
                  <a:t>2.	_____________</a:t>
                </a:r>
              </a:p>
              <a:p>
                <a:pPr marL="204788" indent="-204788" algn="l" eaLnBrk="0" hangingPunct="0"/>
                <a:r>
                  <a:rPr lang="en-US" sz="1400" dirty="0"/>
                  <a:t>3.	_____________</a:t>
                </a:r>
              </a:p>
              <a:p>
                <a:pPr marL="204788" indent="-204788" algn="l" eaLnBrk="0" hangingPunct="0"/>
                <a:r>
                  <a:rPr lang="en-US" sz="1400" dirty="0"/>
                  <a:t>4.	_____________</a:t>
                </a:r>
              </a:p>
              <a:p>
                <a:pPr marL="204788" indent="-204788" algn="l" eaLnBrk="0" hangingPunct="0"/>
                <a:r>
                  <a:rPr lang="en-US" sz="1400" dirty="0"/>
                  <a:t>5.	_____________</a:t>
                </a:r>
              </a:p>
            </p:txBody>
          </p:sp>
          <p:sp>
            <p:nvSpPr>
              <p:cNvPr id="10" name="Rectangle 7"/>
              <p:cNvSpPr>
                <a:spLocks noChangeArrowheads="1"/>
              </p:cNvSpPr>
              <p:nvPr>
                <p:custDataLst>
                  <p:tags r:id="rId6"/>
                </p:custDataLst>
              </p:nvPr>
            </p:nvSpPr>
            <p:spPr bwMode="auto">
              <a:xfrm>
                <a:off x="3136" y="1757"/>
                <a:ext cx="1357" cy="6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marL="57150" indent="-57150" algn="l" eaLnBrk="0" hangingPunct="0"/>
                <a:r>
                  <a:rPr lang="en-US" sz="1400"/>
                  <a:t>	_____________</a:t>
                </a:r>
              </a:p>
              <a:p>
                <a:pPr marL="57150" indent="-57150" algn="l" eaLnBrk="0" hangingPunct="0"/>
                <a:r>
                  <a:rPr lang="en-US" sz="1400"/>
                  <a:t>	_____________</a:t>
                </a:r>
              </a:p>
              <a:p>
                <a:pPr marL="57150" indent="-57150" algn="l" eaLnBrk="0" hangingPunct="0"/>
                <a:r>
                  <a:rPr lang="en-US" sz="1400"/>
                  <a:t>	_____________</a:t>
                </a:r>
              </a:p>
              <a:p>
                <a:pPr marL="57150" indent="-57150" algn="l" eaLnBrk="0" hangingPunct="0"/>
                <a:r>
                  <a:rPr lang="en-US" sz="1400"/>
                  <a:t>	_____________</a:t>
                </a:r>
              </a:p>
              <a:p>
                <a:pPr marL="57150" indent="-57150" algn="l" eaLnBrk="0" hangingPunct="0"/>
                <a:r>
                  <a:rPr lang="en-US" sz="1400"/>
                  <a:t>	_____________</a:t>
                </a:r>
              </a:p>
            </p:txBody>
          </p:sp>
          <p:sp>
            <p:nvSpPr>
              <p:cNvPr id="11" name="Rectangle 8"/>
              <p:cNvSpPr>
                <a:spLocks noChangeArrowheads="1"/>
              </p:cNvSpPr>
              <p:nvPr>
                <p:custDataLst>
                  <p:tags r:id="rId7"/>
                </p:custDataLst>
              </p:nvPr>
            </p:nvSpPr>
            <p:spPr bwMode="auto">
              <a:xfrm>
                <a:off x="862" y="2565"/>
                <a:ext cx="3995" cy="1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marL="1447800" indent="-1447800" algn="l" eaLnBrk="0" hangingPunct="0">
                  <a:tabLst>
                    <a:tab pos="3087688" algn="l"/>
                  </a:tabLst>
                </a:pPr>
                <a:r>
                  <a:rPr lang="en-US" sz="1400" dirty="0" smtClean="0"/>
                  <a:t>Value Add/Touch </a:t>
                </a:r>
                <a:r>
                  <a:rPr lang="en-US" sz="1400" dirty="0"/>
                  <a:t>time (minutes):  _______________________</a:t>
                </a:r>
              </a:p>
              <a:p>
                <a:pPr marL="1447800" indent="-1447800" algn="l" eaLnBrk="0" hangingPunct="0">
                  <a:tabLst>
                    <a:tab pos="3087688" algn="l"/>
                  </a:tabLst>
                </a:pPr>
                <a:endParaRPr lang="en-US" sz="1400" dirty="0"/>
              </a:p>
              <a:p>
                <a:pPr marL="1447800" indent="-1447800" algn="l" eaLnBrk="0" hangingPunct="0">
                  <a:tabLst>
                    <a:tab pos="3087688" algn="l"/>
                  </a:tabLst>
                </a:pPr>
                <a:r>
                  <a:rPr lang="en-US" sz="1400" dirty="0" smtClean="0"/>
                  <a:t>Type of Patient Move/Transfer:: </a:t>
                </a:r>
                <a:r>
                  <a:rPr lang="en-US" sz="1400" dirty="0"/>
                  <a:t>________________</a:t>
                </a:r>
              </a:p>
              <a:p>
                <a:pPr marL="1447800" indent="-1447800" algn="l" eaLnBrk="0" hangingPunct="0">
                  <a:tabLst>
                    <a:tab pos="3087688" algn="l"/>
                  </a:tabLst>
                </a:pPr>
                <a:endParaRPr lang="en-US" sz="1400" dirty="0"/>
              </a:p>
              <a:p>
                <a:pPr marL="1447800" indent="-1447800" algn="l" eaLnBrk="0" hangingPunct="0">
                  <a:tabLst>
                    <a:tab pos="3087688" algn="l"/>
                  </a:tabLst>
                </a:pPr>
                <a:endParaRPr lang="en-US" sz="1400" dirty="0"/>
              </a:p>
              <a:p>
                <a:pPr marL="1447800" indent="-1447800" algn="l" eaLnBrk="0" hangingPunct="0">
                  <a:tabLst>
                    <a:tab pos="3087688" algn="l"/>
                  </a:tabLst>
                </a:pPr>
                <a:r>
                  <a:rPr lang="en-US" sz="1400" dirty="0"/>
                  <a:t>Distance to next </a:t>
                </a:r>
                <a:r>
                  <a:rPr lang="en-US" sz="1400" dirty="0" smtClean="0"/>
                  <a:t>step </a:t>
                </a:r>
                <a:r>
                  <a:rPr lang="en-US" sz="1400" dirty="0"/>
                  <a:t>(feet): __________________</a:t>
                </a:r>
              </a:p>
              <a:p>
                <a:pPr marL="1447800" indent="-1447800" algn="l" eaLnBrk="0" hangingPunct="0">
                  <a:tabLst>
                    <a:tab pos="3087688" algn="l"/>
                  </a:tabLst>
                </a:pPr>
                <a:endParaRPr lang="en-US" sz="1400" dirty="0"/>
              </a:p>
              <a:p>
                <a:pPr marL="1447800" indent="-1447800" algn="l" eaLnBrk="0" hangingPunct="0">
                  <a:tabLst>
                    <a:tab pos="3087688" algn="l"/>
                  </a:tabLst>
                </a:pPr>
                <a:r>
                  <a:rPr lang="en-US" sz="1400" dirty="0" smtClean="0"/>
                  <a:t>Wait time in/between Steps (minutes</a:t>
                </a:r>
                <a:r>
                  <a:rPr lang="en-US" sz="1400" dirty="0"/>
                  <a:t>): _______________________</a:t>
                </a:r>
                <a:endParaRPr lang="en-US" sz="1400" u="sng" dirty="0"/>
              </a:p>
            </p:txBody>
          </p:sp>
          <p:sp>
            <p:nvSpPr>
              <p:cNvPr id="12" name="Rectangle 9"/>
              <p:cNvSpPr>
                <a:spLocks noChangeArrowheads="1"/>
              </p:cNvSpPr>
              <p:nvPr>
                <p:custDataLst>
                  <p:tags r:id="rId8"/>
                </p:custDataLst>
              </p:nvPr>
            </p:nvSpPr>
            <p:spPr bwMode="auto">
              <a:xfrm>
                <a:off x="2959" y="1081"/>
                <a:ext cx="1978" cy="1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sz="1400"/>
                  <a:t>End time: _____________</a:t>
                </a:r>
                <a:endParaRPr lang="en-US" sz="1400" u="sng"/>
              </a:p>
            </p:txBody>
          </p:sp>
        </p:grpSp>
      </p:grpSp>
      <p:sp>
        <p:nvSpPr>
          <p:cNvPr id="13" name="Rectangle 11"/>
          <p:cNvSpPr>
            <a:spLocks noChangeArrowheads="1"/>
          </p:cNvSpPr>
          <p:nvPr>
            <p:custDataLst>
              <p:tags r:id="rId1"/>
            </p:custDataLst>
          </p:nvPr>
        </p:nvSpPr>
        <p:spPr bwMode="auto">
          <a:xfrm>
            <a:off x="908051" y="882650"/>
            <a:ext cx="7162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defTabSz="1019175" eaLnBrk="0" hangingPunct="0"/>
            <a:r>
              <a:rPr lang="en-GB" sz="2000" b="1" dirty="0">
                <a:solidFill>
                  <a:schemeClr val="accent2">
                    <a:lumMod val="40000"/>
                    <a:lumOff val="60000"/>
                  </a:schemeClr>
                </a:solidFill>
              </a:rPr>
              <a:t>Process Step </a:t>
            </a:r>
            <a:r>
              <a:rPr lang="en-GB" sz="2000" b="1" dirty="0" smtClean="0">
                <a:solidFill>
                  <a:schemeClr val="accent2">
                    <a:lumMod val="40000"/>
                    <a:lumOff val="60000"/>
                  </a:schemeClr>
                </a:solidFill>
              </a:rPr>
              <a:t>Worksheet</a:t>
            </a:r>
            <a:endParaRPr lang="en-US" sz="2000" b="1" dirty="0">
              <a:solidFill>
                <a:schemeClr val="accent2">
                  <a:lumMod val="40000"/>
                  <a:lumOff val="60000"/>
                </a:schemeClr>
              </a:solidFill>
            </a:endParaRPr>
          </a:p>
        </p:txBody>
      </p:sp>
      <p:sp>
        <p:nvSpPr>
          <p:cNvPr id="15" name="Title 3"/>
          <p:cNvSpPr txBox="1">
            <a:spLocks/>
          </p:cNvSpPr>
          <p:nvPr/>
        </p:nvSpPr>
        <p:spPr>
          <a:xfrm>
            <a:off x="762000" y="152400"/>
            <a:ext cx="7924800" cy="584775"/>
          </a:xfrm>
          <a:prstGeom prst="rect">
            <a:avLst/>
          </a:prstGeom>
          <a:noFill/>
        </p:spPr>
        <p:txBody>
          <a:bodyPr wrap="square" rtlCol="0" anchor="b">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GB" b="1" dirty="0" smtClean="0">
                <a:solidFill>
                  <a:schemeClr val="bg1"/>
                </a:solidFill>
                <a:latin typeface="+mj-lt"/>
              </a:rPr>
              <a:t>Value Stream Map</a:t>
            </a:r>
            <a:endParaRPr lang="en-GB" b="1" dirty="0">
              <a:solidFill>
                <a:schemeClr val="bg1"/>
              </a:solidFill>
              <a:latin typeface="+mj-lt"/>
            </a:endParaRPr>
          </a:p>
        </p:txBody>
      </p:sp>
    </p:spTree>
    <p:extLst>
      <p:ext uri="{BB962C8B-B14F-4D97-AF65-F5344CB8AC3E}">
        <p14:creationId xmlns:p14="http://schemas.microsoft.com/office/powerpoint/2010/main" val="30050057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3"/>
          <p:cNvSpPr txBox="1">
            <a:spLocks/>
          </p:cNvSpPr>
          <p:nvPr/>
        </p:nvSpPr>
        <p:spPr>
          <a:xfrm>
            <a:off x="457200" y="213955"/>
            <a:ext cx="8534400" cy="523220"/>
          </a:xfrm>
          <a:prstGeom prst="rect">
            <a:avLst/>
          </a:prstGeom>
          <a:noFill/>
        </p:spPr>
        <p:txBody>
          <a:bodyPr wrap="square" rtlCol="0" anchor="b">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GB" sz="2800" b="1" dirty="0">
                <a:solidFill>
                  <a:schemeClr val="bg1"/>
                </a:solidFill>
                <a:latin typeface="+mj-lt"/>
              </a:rPr>
              <a:t>Diagnostic Questions </a:t>
            </a:r>
            <a:r>
              <a:rPr lang="en-GB" sz="2800" b="1" dirty="0" smtClean="0">
                <a:solidFill>
                  <a:schemeClr val="bg1"/>
                </a:solidFill>
                <a:latin typeface="+mj-lt"/>
              </a:rPr>
              <a:t>Strategies </a:t>
            </a:r>
            <a:r>
              <a:rPr lang="en-GB" sz="2800" b="1" dirty="0">
                <a:solidFill>
                  <a:schemeClr val="bg1"/>
                </a:solidFill>
                <a:latin typeface="+mj-lt"/>
              </a:rPr>
              <a:t>for Value Stream </a:t>
            </a:r>
            <a:r>
              <a:rPr lang="en-GB" sz="2800" b="1" dirty="0" smtClean="0">
                <a:solidFill>
                  <a:schemeClr val="bg1"/>
                </a:solidFill>
                <a:latin typeface="+mj-lt"/>
              </a:rPr>
              <a:t>Map</a:t>
            </a:r>
            <a:endParaRPr lang="en-GB" sz="2800" b="1" dirty="0">
              <a:solidFill>
                <a:schemeClr val="bg1"/>
              </a:solidFill>
              <a:latin typeface="+mj-lt"/>
            </a:endParaRPr>
          </a:p>
        </p:txBody>
      </p:sp>
      <p:sp>
        <p:nvSpPr>
          <p:cNvPr id="16" name="Rectangle 2"/>
          <p:cNvSpPr>
            <a:spLocks noChangeArrowheads="1"/>
          </p:cNvSpPr>
          <p:nvPr/>
        </p:nvSpPr>
        <p:spPr bwMode="auto">
          <a:xfrm>
            <a:off x="685801" y="1373187"/>
            <a:ext cx="22860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algn="l" eaLnBrk="0" hangingPunct="0"/>
            <a:r>
              <a:rPr lang="en-US" b="1" dirty="0">
                <a:solidFill>
                  <a:schemeClr val="tx2"/>
                </a:solidFill>
              </a:rPr>
              <a:t>Value Stream Element</a:t>
            </a:r>
          </a:p>
        </p:txBody>
      </p:sp>
      <p:sp>
        <p:nvSpPr>
          <p:cNvPr id="17" name="Rectangle 3"/>
          <p:cNvSpPr>
            <a:spLocks noChangeArrowheads="1"/>
          </p:cNvSpPr>
          <p:nvPr/>
        </p:nvSpPr>
        <p:spPr bwMode="auto">
          <a:xfrm>
            <a:off x="3154363" y="1371600"/>
            <a:ext cx="210343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algn="l" eaLnBrk="0" hangingPunct="0"/>
            <a:r>
              <a:rPr lang="en-US" b="1" dirty="0">
                <a:solidFill>
                  <a:schemeClr val="tx2"/>
                </a:solidFill>
              </a:rPr>
              <a:t>Diagnostic Questions</a:t>
            </a:r>
          </a:p>
        </p:txBody>
      </p:sp>
      <p:sp>
        <p:nvSpPr>
          <p:cNvPr id="18" name="Rectangle 4"/>
          <p:cNvSpPr>
            <a:spLocks noChangeArrowheads="1"/>
          </p:cNvSpPr>
          <p:nvPr/>
        </p:nvSpPr>
        <p:spPr bwMode="auto">
          <a:xfrm>
            <a:off x="6173788" y="1371600"/>
            <a:ext cx="21399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algn="l" eaLnBrk="0" hangingPunct="0"/>
            <a:r>
              <a:rPr lang="en-US" b="1" dirty="0">
                <a:solidFill>
                  <a:schemeClr val="tx2"/>
                </a:solidFill>
              </a:rPr>
              <a:t>Signs Of Opportunity</a:t>
            </a:r>
          </a:p>
        </p:txBody>
      </p:sp>
      <p:sp>
        <p:nvSpPr>
          <p:cNvPr id="19" name="Rectangle 5"/>
          <p:cNvSpPr>
            <a:spLocks noChangeArrowheads="1"/>
          </p:cNvSpPr>
          <p:nvPr/>
        </p:nvSpPr>
        <p:spPr bwMode="auto">
          <a:xfrm>
            <a:off x="685800" y="1777186"/>
            <a:ext cx="166846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b="1" dirty="0"/>
              <a:t>Material</a:t>
            </a:r>
            <a:r>
              <a:rPr lang="en-US" dirty="0"/>
              <a:t> </a:t>
            </a:r>
            <a:r>
              <a:rPr lang="en-US" b="1" dirty="0"/>
              <a:t>flow</a:t>
            </a:r>
          </a:p>
        </p:txBody>
      </p:sp>
      <p:sp>
        <p:nvSpPr>
          <p:cNvPr id="20" name="Rectangle 6"/>
          <p:cNvSpPr>
            <a:spLocks noChangeArrowheads="1"/>
          </p:cNvSpPr>
          <p:nvPr/>
        </p:nvSpPr>
        <p:spPr bwMode="auto">
          <a:xfrm>
            <a:off x="2720975" y="1777186"/>
            <a:ext cx="3222625" cy="4431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sz="1600" dirty="0"/>
              <a:t>How many people touch the item during its time in your work group?</a:t>
            </a:r>
          </a:p>
          <a:p>
            <a:pPr algn="l" eaLnBrk="0" hangingPunct="0"/>
            <a:endParaRPr lang="en-US" sz="1600" dirty="0"/>
          </a:p>
          <a:p>
            <a:pPr algn="l" eaLnBrk="0" hangingPunct="0"/>
            <a:r>
              <a:rPr lang="en-US" sz="1600" dirty="0"/>
              <a:t>Do you take “expedite” or “rush” requests?  How are these handled compared to how other requests </a:t>
            </a:r>
            <a:br>
              <a:rPr lang="en-US" sz="1600" dirty="0"/>
            </a:br>
            <a:r>
              <a:rPr lang="en-US" sz="1600" dirty="0"/>
              <a:t>are handled?</a:t>
            </a:r>
          </a:p>
          <a:p>
            <a:pPr marL="239713" lvl="1" indent="-238125" algn="l" eaLnBrk="0" hangingPunct="0"/>
            <a:endParaRPr lang="en-US" sz="1600" dirty="0"/>
          </a:p>
          <a:p>
            <a:pPr algn="l" eaLnBrk="0" hangingPunct="0"/>
            <a:r>
              <a:rPr lang="en-US" sz="1600" dirty="0"/>
              <a:t>Do you receive different types of work?  Is the employee effort needed to complete different types of work significantly different?</a:t>
            </a:r>
          </a:p>
          <a:p>
            <a:pPr algn="l" eaLnBrk="0" hangingPunct="0"/>
            <a:endParaRPr lang="en-US" sz="1600" dirty="0"/>
          </a:p>
          <a:p>
            <a:pPr algn="l" eaLnBrk="0" hangingPunct="0"/>
            <a:r>
              <a:rPr lang="en-US" sz="1600" dirty="0"/>
              <a:t>How often do you receive work that should have been sent somewhere else?  What do you do with it when you receive it?  How long does that take?</a:t>
            </a:r>
          </a:p>
        </p:txBody>
      </p:sp>
      <p:sp>
        <p:nvSpPr>
          <p:cNvPr id="21" name="Rectangle 7"/>
          <p:cNvSpPr>
            <a:spLocks noChangeArrowheads="1"/>
          </p:cNvSpPr>
          <p:nvPr/>
        </p:nvSpPr>
        <p:spPr bwMode="auto">
          <a:xfrm>
            <a:off x="6172200" y="1777186"/>
            <a:ext cx="2243138" cy="4185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sz="1600" dirty="0"/>
              <a:t>Multiple hand-offs for seemingly </a:t>
            </a:r>
            <a:r>
              <a:rPr lang="en-US" sz="1600" dirty="0" smtClean="0"/>
              <a:t>“</a:t>
            </a:r>
            <a:r>
              <a:rPr lang="en-US" sz="1600" dirty="0"/>
              <a:t>simple” processes</a:t>
            </a:r>
          </a:p>
          <a:p>
            <a:pPr algn="l" eaLnBrk="0" hangingPunct="0"/>
            <a:endParaRPr lang="en-US" sz="1600" dirty="0"/>
          </a:p>
          <a:p>
            <a:pPr algn="l" eaLnBrk="0" hangingPunct="0"/>
            <a:r>
              <a:rPr lang="en-US" sz="1600" dirty="0"/>
              <a:t>Presence of any sort of “rush” process outside</a:t>
            </a:r>
            <a:br>
              <a:rPr lang="en-US" sz="1600" dirty="0"/>
            </a:br>
            <a:r>
              <a:rPr lang="en-US" sz="1600" dirty="0"/>
              <a:t>the norm</a:t>
            </a:r>
          </a:p>
          <a:p>
            <a:pPr marL="239713" lvl="1" indent="-238125" algn="l" eaLnBrk="0" hangingPunct="0"/>
            <a:endParaRPr lang="en-US" sz="1600" dirty="0"/>
          </a:p>
          <a:p>
            <a:pPr algn="l" eaLnBrk="0" hangingPunct="0"/>
            <a:r>
              <a:rPr lang="en-US" sz="1600" dirty="0"/>
              <a:t>Work varies widely, along with effort required</a:t>
            </a:r>
          </a:p>
          <a:p>
            <a:pPr marL="239713" lvl="1" indent="-238125" algn="l" eaLnBrk="0" hangingPunct="0"/>
            <a:endParaRPr lang="en-US" sz="1600" dirty="0"/>
          </a:p>
          <a:p>
            <a:pPr marL="239713" lvl="1" indent="-238125" algn="l" eaLnBrk="0" hangingPunct="0"/>
            <a:endParaRPr lang="en-US" sz="1600" dirty="0"/>
          </a:p>
          <a:p>
            <a:pPr algn="l" eaLnBrk="0" hangingPunct="0"/>
            <a:r>
              <a:rPr lang="en-US" sz="1600" dirty="0"/>
              <a:t>A lot of misdirected-sent work or a lot of time spent handling misdirected work (even if the volume is small)</a:t>
            </a:r>
          </a:p>
        </p:txBody>
      </p:sp>
      <p:sp>
        <p:nvSpPr>
          <p:cNvPr id="22" name="Line 8"/>
          <p:cNvSpPr>
            <a:spLocks noChangeShapeType="1"/>
          </p:cNvSpPr>
          <p:nvPr/>
        </p:nvSpPr>
        <p:spPr bwMode="auto">
          <a:xfrm>
            <a:off x="685800" y="1686699"/>
            <a:ext cx="7729538" cy="0"/>
          </a:xfrm>
          <a:prstGeom prst="line">
            <a:avLst/>
          </a:prstGeom>
          <a:ln>
            <a:headEnd type="none" w="sm" len="sm"/>
            <a:tailEnd type="none" w="sm" len="sm"/>
          </a:ln>
          <a:extLst/>
        </p:spPr>
        <p:style>
          <a:lnRef idx="3">
            <a:schemeClr val="accent2"/>
          </a:lnRef>
          <a:fillRef idx="0">
            <a:schemeClr val="accent2"/>
          </a:fillRef>
          <a:effectRef idx="2">
            <a:schemeClr val="accent2"/>
          </a:effectRef>
          <a:fontRef idx="minor">
            <a:schemeClr val="tx1"/>
          </a:fontRef>
        </p:style>
        <p:txBody>
          <a:bodyPr wrap="none" anchor="ctr"/>
          <a:lstStyle/>
          <a:p>
            <a:endParaRPr lang="en-US" b="1" dirty="0"/>
          </a:p>
        </p:txBody>
      </p:sp>
    </p:spTree>
    <p:extLst>
      <p:ext uri="{BB962C8B-B14F-4D97-AF65-F5344CB8AC3E}">
        <p14:creationId xmlns:p14="http://schemas.microsoft.com/office/powerpoint/2010/main" val="4033921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quarter" idx="11"/>
          </p:nvPr>
        </p:nvSpPr>
        <p:spPr/>
        <p:txBody>
          <a:bodyPr/>
          <a:lstStyle/>
          <a:p>
            <a:r>
              <a:rPr lang="en-US" dirty="0"/>
              <a:t>This material was produced under grant number </a:t>
            </a:r>
            <a:r>
              <a:rPr lang="en-US" dirty="0" smtClean="0"/>
              <a:t>SH-22316-SH-1 from </a:t>
            </a:r>
            <a:r>
              <a:rPr lang="en-US" dirty="0"/>
              <a:t>the Occupational Safety and Health Administration, U.S. Department of Labor. It does not necessarily reflect the views or policies of the U.S. Department of Labor, nor does mention of trade names, commercial products, or organizations imply endorsement by the U.S. Government.</a:t>
            </a:r>
          </a:p>
          <a:p>
            <a:endParaRPr lang="en-US" dirty="0"/>
          </a:p>
        </p:txBody>
      </p:sp>
      <p:sp>
        <p:nvSpPr>
          <p:cNvPr id="7" name="Title 6"/>
          <p:cNvSpPr>
            <a:spLocks noGrp="1"/>
          </p:cNvSpPr>
          <p:nvPr>
            <p:ph type="title"/>
          </p:nvPr>
        </p:nvSpPr>
        <p:spPr/>
        <p:txBody>
          <a:bodyPr/>
          <a:lstStyle/>
          <a:p>
            <a:r>
              <a:rPr lang="en-US" dirty="0" smtClean="0">
                <a:solidFill>
                  <a:schemeClr val="bg1"/>
                </a:solidFill>
                <a:latin typeface="+mn-lt"/>
              </a:rPr>
              <a:t>Project Funding </a:t>
            </a:r>
            <a:endParaRPr lang="en-US" dirty="0">
              <a:solidFill>
                <a:schemeClr val="bg1"/>
              </a:solidFill>
              <a:latin typeface="+mn-lt"/>
            </a:endParaRPr>
          </a:p>
        </p:txBody>
      </p:sp>
      <p:pic>
        <p:nvPicPr>
          <p:cNvPr id="10" name="Picture 2" descr="D:\Vegas\osha_logo_xsm.jpg"/>
          <p:cNvPicPr>
            <a:picLocks noChangeAspect="1" noChangeArrowheads="1"/>
          </p:cNvPicPr>
          <p:nvPr/>
        </p:nvPicPr>
        <p:blipFill>
          <a:blip r:embed="rId2" cstate="print"/>
          <a:srcRect/>
          <a:stretch>
            <a:fillRect/>
          </a:stretch>
        </p:blipFill>
        <p:spPr bwMode="auto">
          <a:xfrm>
            <a:off x="5943600" y="3810000"/>
            <a:ext cx="2275416" cy="1228725"/>
          </a:xfrm>
          <a:prstGeom prst="rect">
            <a:avLst/>
          </a:prstGeom>
          <a:noFill/>
        </p:spPr>
      </p:pic>
    </p:spTree>
    <p:extLst>
      <p:ext uri="{BB962C8B-B14F-4D97-AF65-F5344CB8AC3E}">
        <p14:creationId xmlns:p14="http://schemas.microsoft.com/office/powerpoint/2010/main" val="2908706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6"/>
          <p:cNvSpPr>
            <a:spLocks noChangeArrowheads="1"/>
          </p:cNvSpPr>
          <p:nvPr/>
        </p:nvSpPr>
        <p:spPr bwMode="auto">
          <a:xfrm>
            <a:off x="2960688" y="1828800"/>
            <a:ext cx="2554287" cy="984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sz="1600" dirty="0"/>
              <a:t>Do you know what tasks the groups ahead and/or behind yours in the work stream perform on the item?</a:t>
            </a:r>
          </a:p>
        </p:txBody>
      </p:sp>
      <p:sp>
        <p:nvSpPr>
          <p:cNvPr id="25" name="Rectangle 7"/>
          <p:cNvSpPr>
            <a:spLocks noChangeArrowheads="1"/>
          </p:cNvSpPr>
          <p:nvPr/>
        </p:nvSpPr>
        <p:spPr bwMode="auto">
          <a:xfrm>
            <a:off x="5810250" y="1828800"/>
            <a:ext cx="26416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sz="1600" dirty="0"/>
              <a:t>Little knowledge of or concern for tasks performed by other areas</a:t>
            </a:r>
          </a:p>
        </p:txBody>
      </p:sp>
      <p:sp>
        <p:nvSpPr>
          <p:cNvPr id="26" name="Rectangle 8"/>
          <p:cNvSpPr>
            <a:spLocks noChangeArrowheads="1"/>
          </p:cNvSpPr>
          <p:nvPr/>
        </p:nvSpPr>
        <p:spPr bwMode="auto">
          <a:xfrm>
            <a:off x="838200" y="1856601"/>
            <a:ext cx="14287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b="1" dirty="0"/>
              <a:t>Process flow</a:t>
            </a:r>
          </a:p>
        </p:txBody>
      </p:sp>
      <p:sp>
        <p:nvSpPr>
          <p:cNvPr id="27" name="Rectangle 9"/>
          <p:cNvSpPr>
            <a:spLocks noChangeArrowheads="1"/>
          </p:cNvSpPr>
          <p:nvPr/>
        </p:nvSpPr>
        <p:spPr bwMode="auto">
          <a:xfrm>
            <a:off x="2960688" y="3124200"/>
            <a:ext cx="2754312"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sz="1600" dirty="0"/>
              <a:t>What role does quality play in your process?  When is it assessed?  How is it measured?  How are defects corrected?  Where do defects come from?</a:t>
            </a:r>
          </a:p>
        </p:txBody>
      </p:sp>
      <p:sp>
        <p:nvSpPr>
          <p:cNvPr id="28" name="Rectangle 10"/>
          <p:cNvSpPr>
            <a:spLocks noChangeArrowheads="1"/>
          </p:cNvSpPr>
          <p:nvPr/>
        </p:nvSpPr>
        <p:spPr bwMode="auto">
          <a:xfrm>
            <a:off x="5810250" y="3124200"/>
            <a:ext cx="2441575" cy="1274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l" eaLnBrk="0" hangingPunct="0"/>
            <a:r>
              <a:rPr lang="en-US" sz="1600" dirty="0"/>
              <a:t>Quality not tracked, quality checked at end of process only, steps where “checkers check checkers,” time to correct defects come from “line” workers; many defective products arrive in the area from outside</a:t>
            </a:r>
          </a:p>
        </p:txBody>
      </p:sp>
      <p:sp>
        <p:nvSpPr>
          <p:cNvPr id="29" name="Rectangle 11"/>
          <p:cNvSpPr>
            <a:spLocks noChangeArrowheads="1"/>
          </p:cNvSpPr>
          <p:nvPr/>
        </p:nvSpPr>
        <p:spPr bwMode="auto">
          <a:xfrm>
            <a:off x="838200" y="3152001"/>
            <a:ext cx="92868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b="1" dirty="0"/>
              <a:t>Quality</a:t>
            </a:r>
          </a:p>
        </p:txBody>
      </p:sp>
      <p:sp>
        <p:nvSpPr>
          <p:cNvPr id="16" name="Title 3"/>
          <p:cNvSpPr txBox="1">
            <a:spLocks/>
          </p:cNvSpPr>
          <p:nvPr/>
        </p:nvSpPr>
        <p:spPr>
          <a:xfrm>
            <a:off x="457200" y="213955"/>
            <a:ext cx="8534400" cy="523220"/>
          </a:xfrm>
          <a:prstGeom prst="rect">
            <a:avLst/>
          </a:prstGeom>
          <a:noFill/>
        </p:spPr>
        <p:txBody>
          <a:bodyPr wrap="square" rtlCol="0" anchor="b">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GB" sz="2800" b="1" dirty="0">
                <a:solidFill>
                  <a:schemeClr val="bg1"/>
                </a:solidFill>
                <a:latin typeface="+mj-lt"/>
              </a:rPr>
              <a:t>Diagnostic Questions </a:t>
            </a:r>
            <a:r>
              <a:rPr lang="en-GB" sz="2800" b="1" dirty="0" smtClean="0">
                <a:solidFill>
                  <a:schemeClr val="bg1"/>
                </a:solidFill>
                <a:latin typeface="+mj-lt"/>
              </a:rPr>
              <a:t>Strategies </a:t>
            </a:r>
            <a:r>
              <a:rPr lang="en-GB" sz="2800" b="1" dirty="0">
                <a:solidFill>
                  <a:schemeClr val="bg1"/>
                </a:solidFill>
                <a:latin typeface="+mj-lt"/>
              </a:rPr>
              <a:t>for Value Stream </a:t>
            </a:r>
            <a:r>
              <a:rPr lang="en-GB" sz="2800" b="1" dirty="0" smtClean="0">
                <a:solidFill>
                  <a:schemeClr val="bg1"/>
                </a:solidFill>
                <a:latin typeface="+mj-lt"/>
              </a:rPr>
              <a:t>Map</a:t>
            </a:r>
            <a:endParaRPr lang="en-GB" sz="2800" b="1" dirty="0">
              <a:solidFill>
                <a:schemeClr val="bg1"/>
              </a:solidFill>
              <a:latin typeface="+mj-lt"/>
            </a:endParaRPr>
          </a:p>
        </p:txBody>
      </p:sp>
      <p:sp>
        <p:nvSpPr>
          <p:cNvPr id="13" name="Rectangle 2"/>
          <p:cNvSpPr>
            <a:spLocks noChangeArrowheads="1"/>
          </p:cNvSpPr>
          <p:nvPr/>
        </p:nvSpPr>
        <p:spPr bwMode="auto">
          <a:xfrm>
            <a:off x="685801" y="1373187"/>
            <a:ext cx="22860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algn="l" eaLnBrk="0" hangingPunct="0"/>
            <a:r>
              <a:rPr lang="en-US" b="1" dirty="0">
                <a:solidFill>
                  <a:schemeClr val="tx2"/>
                </a:solidFill>
              </a:rPr>
              <a:t>Value Stream Element</a:t>
            </a:r>
          </a:p>
        </p:txBody>
      </p:sp>
      <p:sp>
        <p:nvSpPr>
          <p:cNvPr id="15" name="Rectangle 3"/>
          <p:cNvSpPr>
            <a:spLocks noChangeArrowheads="1"/>
          </p:cNvSpPr>
          <p:nvPr/>
        </p:nvSpPr>
        <p:spPr bwMode="auto">
          <a:xfrm>
            <a:off x="3154363" y="1371600"/>
            <a:ext cx="210343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algn="l" eaLnBrk="0" hangingPunct="0"/>
            <a:r>
              <a:rPr lang="en-US" b="1" dirty="0">
                <a:solidFill>
                  <a:schemeClr val="tx2"/>
                </a:solidFill>
              </a:rPr>
              <a:t>Diagnostic Questions</a:t>
            </a:r>
          </a:p>
        </p:txBody>
      </p:sp>
      <p:sp>
        <p:nvSpPr>
          <p:cNvPr id="17" name="Rectangle 4"/>
          <p:cNvSpPr>
            <a:spLocks noChangeArrowheads="1"/>
          </p:cNvSpPr>
          <p:nvPr/>
        </p:nvSpPr>
        <p:spPr bwMode="auto">
          <a:xfrm>
            <a:off x="6173788" y="1371600"/>
            <a:ext cx="21399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algn="l" eaLnBrk="0" hangingPunct="0"/>
            <a:r>
              <a:rPr lang="en-US" b="1" dirty="0">
                <a:solidFill>
                  <a:schemeClr val="tx2"/>
                </a:solidFill>
              </a:rPr>
              <a:t>Signs Of Opportunity</a:t>
            </a:r>
          </a:p>
        </p:txBody>
      </p:sp>
      <p:sp>
        <p:nvSpPr>
          <p:cNvPr id="18" name="Line 8"/>
          <p:cNvSpPr>
            <a:spLocks noChangeShapeType="1"/>
          </p:cNvSpPr>
          <p:nvPr/>
        </p:nvSpPr>
        <p:spPr bwMode="auto">
          <a:xfrm>
            <a:off x="685800" y="1686699"/>
            <a:ext cx="7729538" cy="0"/>
          </a:xfrm>
          <a:prstGeom prst="line">
            <a:avLst/>
          </a:prstGeom>
          <a:ln>
            <a:headEnd type="none" w="sm" len="sm"/>
            <a:tailEnd type="none" w="sm" len="sm"/>
          </a:ln>
          <a:extLst/>
        </p:spPr>
        <p:style>
          <a:lnRef idx="3">
            <a:schemeClr val="accent2"/>
          </a:lnRef>
          <a:fillRef idx="0">
            <a:schemeClr val="accent2"/>
          </a:fillRef>
          <a:effectRef idx="2">
            <a:schemeClr val="accent2"/>
          </a:effectRef>
          <a:fontRef idx="minor">
            <a:schemeClr val="tx1"/>
          </a:fontRef>
        </p:style>
        <p:txBody>
          <a:bodyPr wrap="none" anchor="ctr"/>
          <a:lstStyle/>
          <a:p>
            <a:endParaRPr lang="en-US"/>
          </a:p>
        </p:txBody>
      </p:sp>
    </p:spTree>
    <p:extLst>
      <p:ext uri="{BB962C8B-B14F-4D97-AF65-F5344CB8AC3E}">
        <p14:creationId xmlns:p14="http://schemas.microsoft.com/office/powerpoint/2010/main" val="8182869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6"/>
          <p:cNvSpPr>
            <a:spLocks noChangeArrowheads="1"/>
          </p:cNvSpPr>
          <p:nvPr/>
        </p:nvSpPr>
        <p:spPr bwMode="auto">
          <a:xfrm>
            <a:off x="2960688" y="1981200"/>
            <a:ext cx="2554287" cy="984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sz="1600" dirty="0"/>
              <a:t>Do you know what tasks the groups ahead and/or behind yours in the work stream perform on the item?</a:t>
            </a:r>
          </a:p>
        </p:txBody>
      </p:sp>
      <p:sp>
        <p:nvSpPr>
          <p:cNvPr id="25" name="Rectangle 7"/>
          <p:cNvSpPr>
            <a:spLocks noChangeArrowheads="1"/>
          </p:cNvSpPr>
          <p:nvPr/>
        </p:nvSpPr>
        <p:spPr bwMode="auto">
          <a:xfrm>
            <a:off x="5810250" y="1981200"/>
            <a:ext cx="26416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sz="1600" dirty="0"/>
              <a:t>Little knowledge of or concern for tasks performed by other areas</a:t>
            </a:r>
          </a:p>
        </p:txBody>
      </p:sp>
      <p:sp>
        <p:nvSpPr>
          <p:cNvPr id="26" name="Rectangle 8"/>
          <p:cNvSpPr>
            <a:spLocks noChangeArrowheads="1"/>
          </p:cNvSpPr>
          <p:nvPr/>
        </p:nvSpPr>
        <p:spPr bwMode="auto">
          <a:xfrm>
            <a:off x="838200" y="1981200"/>
            <a:ext cx="14287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b="1" dirty="0"/>
              <a:t>Process flow</a:t>
            </a:r>
          </a:p>
        </p:txBody>
      </p:sp>
      <p:sp>
        <p:nvSpPr>
          <p:cNvPr id="27" name="Rectangle 9"/>
          <p:cNvSpPr>
            <a:spLocks noChangeArrowheads="1"/>
          </p:cNvSpPr>
          <p:nvPr/>
        </p:nvSpPr>
        <p:spPr bwMode="auto">
          <a:xfrm>
            <a:off x="2960688" y="3228975"/>
            <a:ext cx="2754312"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sz="1600" dirty="0"/>
              <a:t>What role does quality play in your process?  When is it assessed?  How is it measured?  How are defects corrected?  Where do defects come from?</a:t>
            </a:r>
          </a:p>
        </p:txBody>
      </p:sp>
      <p:sp>
        <p:nvSpPr>
          <p:cNvPr id="28" name="Rectangle 10"/>
          <p:cNvSpPr>
            <a:spLocks noChangeArrowheads="1"/>
          </p:cNvSpPr>
          <p:nvPr/>
        </p:nvSpPr>
        <p:spPr bwMode="auto">
          <a:xfrm>
            <a:off x="5810250" y="3228975"/>
            <a:ext cx="2441575" cy="1274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l" eaLnBrk="0" hangingPunct="0"/>
            <a:r>
              <a:rPr lang="en-US" sz="1600" dirty="0"/>
              <a:t>Quality not tracked, quality checked at end of process only, steps where “checkers check checkers,” time to correct defects come from “line” workers; many defective products arrive in the area from outside</a:t>
            </a:r>
          </a:p>
        </p:txBody>
      </p:sp>
      <p:sp>
        <p:nvSpPr>
          <p:cNvPr id="29" name="Rectangle 11"/>
          <p:cNvSpPr>
            <a:spLocks noChangeArrowheads="1"/>
          </p:cNvSpPr>
          <p:nvPr/>
        </p:nvSpPr>
        <p:spPr bwMode="auto">
          <a:xfrm>
            <a:off x="838200" y="3228975"/>
            <a:ext cx="92868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b="1" dirty="0"/>
              <a:t>Quality</a:t>
            </a:r>
            <a:endParaRPr lang="en-US" sz="1400" b="1" dirty="0"/>
          </a:p>
        </p:txBody>
      </p:sp>
      <p:sp>
        <p:nvSpPr>
          <p:cNvPr id="16" name="Title 3"/>
          <p:cNvSpPr txBox="1">
            <a:spLocks/>
          </p:cNvSpPr>
          <p:nvPr/>
        </p:nvSpPr>
        <p:spPr>
          <a:xfrm>
            <a:off x="457200" y="213955"/>
            <a:ext cx="8534400" cy="523220"/>
          </a:xfrm>
          <a:prstGeom prst="rect">
            <a:avLst/>
          </a:prstGeom>
          <a:noFill/>
        </p:spPr>
        <p:txBody>
          <a:bodyPr wrap="square" rtlCol="0" anchor="b">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GB" sz="2800" b="1" dirty="0">
                <a:solidFill>
                  <a:schemeClr val="bg1"/>
                </a:solidFill>
                <a:latin typeface="+mj-lt"/>
              </a:rPr>
              <a:t>Diagnostic Questions </a:t>
            </a:r>
            <a:r>
              <a:rPr lang="en-GB" sz="2800" b="1" dirty="0" smtClean="0">
                <a:solidFill>
                  <a:schemeClr val="bg1"/>
                </a:solidFill>
                <a:latin typeface="+mj-lt"/>
              </a:rPr>
              <a:t>Strategies </a:t>
            </a:r>
            <a:r>
              <a:rPr lang="en-GB" sz="2800" b="1" dirty="0">
                <a:solidFill>
                  <a:schemeClr val="bg1"/>
                </a:solidFill>
                <a:latin typeface="+mj-lt"/>
              </a:rPr>
              <a:t>for Value Stream </a:t>
            </a:r>
            <a:r>
              <a:rPr lang="en-GB" sz="2800" b="1" dirty="0" smtClean="0">
                <a:solidFill>
                  <a:schemeClr val="bg1"/>
                </a:solidFill>
                <a:latin typeface="+mj-lt"/>
              </a:rPr>
              <a:t>Map</a:t>
            </a:r>
            <a:endParaRPr lang="en-GB" sz="2800" b="1" dirty="0">
              <a:solidFill>
                <a:schemeClr val="bg1"/>
              </a:solidFill>
              <a:latin typeface="+mj-lt"/>
            </a:endParaRPr>
          </a:p>
        </p:txBody>
      </p:sp>
      <p:sp>
        <p:nvSpPr>
          <p:cNvPr id="13" name="Rectangle 2"/>
          <p:cNvSpPr>
            <a:spLocks noChangeArrowheads="1"/>
          </p:cNvSpPr>
          <p:nvPr/>
        </p:nvSpPr>
        <p:spPr bwMode="auto">
          <a:xfrm>
            <a:off x="685801" y="1373187"/>
            <a:ext cx="22860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algn="l" eaLnBrk="0" hangingPunct="0"/>
            <a:r>
              <a:rPr lang="en-US" b="1" dirty="0">
                <a:solidFill>
                  <a:schemeClr val="tx2"/>
                </a:solidFill>
              </a:rPr>
              <a:t>Value Stream Element</a:t>
            </a:r>
          </a:p>
        </p:txBody>
      </p:sp>
      <p:sp>
        <p:nvSpPr>
          <p:cNvPr id="15" name="Rectangle 3"/>
          <p:cNvSpPr>
            <a:spLocks noChangeArrowheads="1"/>
          </p:cNvSpPr>
          <p:nvPr/>
        </p:nvSpPr>
        <p:spPr bwMode="auto">
          <a:xfrm>
            <a:off x="3154363" y="1371600"/>
            <a:ext cx="210343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algn="l" eaLnBrk="0" hangingPunct="0"/>
            <a:r>
              <a:rPr lang="en-US" b="1" dirty="0">
                <a:solidFill>
                  <a:schemeClr val="tx2"/>
                </a:solidFill>
              </a:rPr>
              <a:t>Diagnostic Questions</a:t>
            </a:r>
          </a:p>
        </p:txBody>
      </p:sp>
      <p:sp>
        <p:nvSpPr>
          <p:cNvPr id="17" name="Rectangle 4"/>
          <p:cNvSpPr>
            <a:spLocks noChangeArrowheads="1"/>
          </p:cNvSpPr>
          <p:nvPr/>
        </p:nvSpPr>
        <p:spPr bwMode="auto">
          <a:xfrm>
            <a:off x="5867400" y="1371600"/>
            <a:ext cx="21399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algn="l" eaLnBrk="0" hangingPunct="0"/>
            <a:r>
              <a:rPr lang="en-US" b="1" dirty="0">
                <a:solidFill>
                  <a:schemeClr val="tx2"/>
                </a:solidFill>
              </a:rPr>
              <a:t>Signs Of Opportunity</a:t>
            </a:r>
          </a:p>
        </p:txBody>
      </p:sp>
      <p:sp>
        <p:nvSpPr>
          <p:cNvPr id="18" name="Line 8"/>
          <p:cNvSpPr>
            <a:spLocks noChangeShapeType="1"/>
          </p:cNvSpPr>
          <p:nvPr/>
        </p:nvSpPr>
        <p:spPr bwMode="auto">
          <a:xfrm>
            <a:off x="685800" y="1686699"/>
            <a:ext cx="7729538" cy="0"/>
          </a:xfrm>
          <a:prstGeom prst="line">
            <a:avLst/>
          </a:prstGeom>
          <a:ln>
            <a:headEnd type="none" w="sm" len="sm"/>
            <a:tailEnd type="none" w="sm" len="sm"/>
          </a:ln>
          <a:extLst/>
        </p:spPr>
        <p:style>
          <a:lnRef idx="3">
            <a:schemeClr val="accent2"/>
          </a:lnRef>
          <a:fillRef idx="0">
            <a:schemeClr val="accent2"/>
          </a:fillRef>
          <a:effectRef idx="2">
            <a:schemeClr val="accent2"/>
          </a:effectRef>
          <a:fontRef idx="minor">
            <a:schemeClr val="tx1"/>
          </a:fontRef>
        </p:style>
        <p:txBody>
          <a:bodyPr wrap="none" anchor="ctr"/>
          <a:lstStyle/>
          <a:p>
            <a:endParaRPr lang="en-US"/>
          </a:p>
        </p:txBody>
      </p:sp>
    </p:spTree>
    <p:extLst>
      <p:ext uri="{BB962C8B-B14F-4D97-AF65-F5344CB8AC3E}">
        <p14:creationId xmlns:p14="http://schemas.microsoft.com/office/powerpoint/2010/main" val="41627514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
          <p:cNvSpPr>
            <a:spLocks noChangeArrowheads="1"/>
          </p:cNvSpPr>
          <p:nvPr/>
        </p:nvSpPr>
        <p:spPr bwMode="auto">
          <a:xfrm>
            <a:off x="769938" y="2192338"/>
            <a:ext cx="96361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b="1" dirty="0"/>
              <a:t>Resources</a:t>
            </a:r>
            <a:endParaRPr lang="en-US" sz="1400" b="1" dirty="0"/>
          </a:p>
        </p:txBody>
      </p:sp>
      <p:sp>
        <p:nvSpPr>
          <p:cNvPr id="35" name="Rectangle 7"/>
          <p:cNvSpPr>
            <a:spLocks noChangeArrowheads="1"/>
          </p:cNvSpPr>
          <p:nvPr/>
        </p:nvSpPr>
        <p:spPr bwMode="auto">
          <a:xfrm>
            <a:off x="2727325" y="1834039"/>
            <a:ext cx="2835275" cy="4185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sz="1600" dirty="0"/>
              <a:t>Do you track individual productivity? </a:t>
            </a:r>
            <a:endParaRPr lang="en-US" sz="1600" dirty="0" smtClean="0"/>
          </a:p>
          <a:p>
            <a:pPr algn="l" eaLnBrk="0" hangingPunct="0"/>
            <a:r>
              <a:rPr lang="en-US" sz="1600" dirty="0" smtClean="0"/>
              <a:t>If </a:t>
            </a:r>
            <a:r>
              <a:rPr lang="en-US" sz="1600" dirty="0"/>
              <a:t>so, is the performance band around the mean narrow or wide? </a:t>
            </a:r>
          </a:p>
          <a:p>
            <a:pPr algn="l" eaLnBrk="0" hangingPunct="0"/>
            <a:endParaRPr lang="en-US" sz="1600" dirty="0"/>
          </a:p>
          <a:p>
            <a:pPr algn="l" eaLnBrk="0" hangingPunct="0"/>
            <a:r>
              <a:rPr lang="en-US" sz="1600" dirty="0"/>
              <a:t>Are your workers trained to do more than one job within your area?</a:t>
            </a:r>
          </a:p>
          <a:p>
            <a:pPr algn="l" eaLnBrk="0" hangingPunct="0"/>
            <a:endParaRPr lang="en-US" sz="1600" dirty="0"/>
          </a:p>
          <a:p>
            <a:pPr algn="l" eaLnBrk="0" hangingPunct="0"/>
            <a:r>
              <a:rPr lang="en-US" sz="1600" dirty="0" smtClean="0"/>
              <a:t>Along </a:t>
            </a:r>
            <a:r>
              <a:rPr lang="en-US" sz="1600" dirty="0"/>
              <a:t>what lines do you divide </a:t>
            </a:r>
            <a:br>
              <a:rPr lang="en-US" sz="1600" dirty="0"/>
            </a:br>
            <a:r>
              <a:rPr lang="en-US" sz="1600" dirty="0"/>
              <a:t>your workforce?</a:t>
            </a:r>
          </a:p>
          <a:p>
            <a:pPr algn="l" eaLnBrk="0" hangingPunct="0"/>
            <a:endParaRPr lang="en-US" sz="1600" dirty="0"/>
          </a:p>
          <a:p>
            <a:pPr algn="l" eaLnBrk="0" hangingPunct="0"/>
            <a:r>
              <a:rPr lang="en-US" sz="1600" dirty="0" smtClean="0"/>
              <a:t>What </a:t>
            </a:r>
            <a:r>
              <a:rPr lang="en-US" sz="1600" dirty="0"/>
              <a:t>is the span of education level and salary in your work group?  Do the skills required to perform the different functions vary greatly?</a:t>
            </a:r>
          </a:p>
        </p:txBody>
      </p:sp>
      <p:sp>
        <p:nvSpPr>
          <p:cNvPr id="36" name="Rectangle 8"/>
          <p:cNvSpPr>
            <a:spLocks noChangeArrowheads="1"/>
          </p:cNvSpPr>
          <p:nvPr/>
        </p:nvSpPr>
        <p:spPr bwMode="auto">
          <a:xfrm>
            <a:off x="5716588" y="1828800"/>
            <a:ext cx="2692400"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sz="1600" dirty="0"/>
              <a:t>No tracking or very wide distribution of productivity</a:t>
            </a:r>
          </a:p>
          <a:p>
            <a:pPr algn="l" eaLnBrk="0" hangingPunct="0"/>
            <a:endParaRPr lang="en-US" sz="1600" dirty="0" smtClean="0"/>
          </a:p>
          <a:p>
            <a:pPr algn="l" eaLnBrk="0" hangingPunct="0"/>
            <a:endParaRPr lang="en-US" sz="1600" dirty="0"/>
          </a:p>
          <a:p>
            <a:pPr algn="l" eaLnBrk="0" hangingPunct="0"/>
            <a:endParaRPr lang="en-US" sz="1600" dirty="0"/>
          </a:p>
          <a:p>
            <a:pPr algn="l" eaLnBrk="0" hangingPunct="0"/>
            <a:r>
              <a:rPr lang="en-US" sz="1600" dirty="0"/>
              <a:t>Little or no cross-training</a:t>
            </a:r>
          </a:p>
          <a:p>
            <a:pPr algn="l" eaLnBrk="0" hangingPunct="0"/>
            <a:endParaRPr lang="en-US" sz="1600" dirty="0"/>
          </a:p>
          <a:p>
            <a:pPr algn="l" eaLnBrk="0" hangingPunct="0"/>
            <a:endParaRPr lang="en-US" sz="1600" dirty="0"/>
          </a:p>
          <a:p>
            <a:pPr algn="l" eaLnBrk="0" hangingPunct="0"/>
            <a:endParaRPr lang="en-US" sz="1600" dirty="0"/>
          </a:p>
          <a:p>
            <a:pPr algn="l" eaLnBrk="0" hangingPunct="0"/>
            <a:r>
              <a:rPr lang="en-US" sz="1600" dirty="0"/>
              <a:t>Many cuts of work groups and lots of silos created</a:t>
            </a:r>
          </a:p>
          <a:p>
            <a:pPr algn="l" eaLnBrk="0" hangingPunct="0"/>
            <a:endParaRPr lang="en-US" sz="1600" dirty="0"/>
          </a:p>
          <a:p>
            <a:pPr algn="l" eaLnBrk="0" hangingPunct="0"/>
            <a:r>
              <a:rPr lang="en-US" sz="1600" dirty="0"/>
              <a:t>Wide ranges in education or salary with little variation in job description or skill set needed</a:t>
            </a:r>
          </a:p>
        </p:txBody>
      </p:sp>
      <p:sp>
        <p:nvSpPr>
          <p:cNvPr id="11" name="Title 3"/>
          <p:cNvSpPr txBox="1">
            <a:spLocks/>
          </p:cNvSpPr>
          <p:nvPr/>
        </p:nvSpPr>
        <p:spPr>
          <a:xfrm>
            <a:off x="457200" y="213955"/>
            <a:ext cx="8534400" cy="523220"/>
          </a:xfrm>
          <a:prstGeom prst="rect">
            <a:avLst/>
          </a:prstGeom>
          <a:noFill/>
        </p:spPr>
        <p:txBody>
          <a:bodyPr wrap="square" rtlCol="0" anchor="b">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GB" sz="2800" b="1" dirty="0">
                <a:solidFill>
                  <a:schemeClr val="bg1"/>
                </a:solidFill>
                <a:latin typeface="+mj-lt"/>
              </a:rPr>
              <a:t>Diagnostic Questions </a:t>
            </a:r>
            <a:r>
              <a:rPr lang="en-GB" sz="2800" b="1" dirty="0" smtClean="0">
                <a:solidFill>
                  <a:schemeClr val="bg1"/>
                </a:solidFill>
                <a:latin typeface="+mj-lt"/>
              </a:rPr>
              <a:t>Strategies </a:t>
            </a:r>
            <a:r>
              <a:rPr lang="en-GB" sz="2800" b="1" dirty="0">
                <a:solidFill>
                  <a:schemeClr val="bg1"/>
                </a:solidFill>
                <a:latin typeface="+mj-lt"/>
              </a:rPr>
              <a:t>for Value Stream </a:t>
            </a:r>
            <a:r>
              <a:rPr lang="en-GB" sz="2800" b="1" dirty="0" smtClean="0">
                <a:solidFill>
                  <a:schemeClr val="bg1"/>
                </a:solidFill>
                <a:latin typeface="+mj-lt"/>
              </a:rPr>
              <a:t>Map</a:t>
            </a:r>
            <a:endParaRPr lang="en-GB" sz="2800" b="1" dirty="0">
              <a:solidFill>
                <a:schemeClr val="bg1"/>
              </a:solidFill>
              <a:latin typeface="+mj-lt"/>
            </a:endParaRPr>
          </a:p>
        </p:txBody>
      </p:sp>
      <p:sp>
        <p:nvSpPr>
          <p:cNvPr id="10" name="Rectangle 2"/>
          <p:cNvSpPr>
            <a:spLocks noChangeArrowheads="1"/>
          </p:cNvSpPr>
          <p:nvPr/>
        </p:nvSpPr>
        <p:spPr bwMode="auto">
          <a:xfrm>
            <a:off x="685801" y="1373187"/>
            <a:ext cx="22860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algn="l" eaLnBrk="0" hangingPunct="0"/>
            <a:r>
              <a:rPr lang="en-US" b="1" dirty="0">
                <a:solidFill>
                  <a:schemeClr val="tx2"/>
                </a:solidFill>
              </a:rPr>
              <a:t>Value Stream Element</a:t>
            </a:r>
          </a:p>
        </p:txBody>
      </p:sp>
      <p:sp>
        <p:nvSpPr>
          <p:cNvPr id="12" name="Rectangle 3"/>
          <p:cNvSpPr>
            <a:spLocks noChangeArrowheads="1"/>
          </p:cNvSpPr>
          <p:nvPr/>
        </p:nvSpPr>
        <p:spPr bwMode="auto">
          <a:xfrm>
            <a:off x="3154363" y="1371600"/>
            <a:ext cx="210343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algn="l" eaLnBrk="0" hangingPunct="0"/>
            <a:r>
              <a:rPr lang="en-US" b="1" dirty="0">
                <a:solidFill>
                  <a:schemeClr val="tx2"/>
                </a:solidFill>
              </a:rPr>
              <a:t>Diagnostic Questions</a:t>
            </a:r>
          </a:p>
        </p:txBody>
      </p:sp>
      <p:sp>
        <p:nvSpPr>
          <p:cNvPr id="13" name="Rectangle 4"/>
          <p:cNvSpPr>
            <a:spLocks noChangeArrowheads="1"/>
          </p:cNvSpPr>
          <p:nvPr/>
        </p:nvSpPr>
        <p:spPr bwMode="auto">
          <a:xfrm>
            <a:off x="5715000" y="1371600"/>
            <a:ext cx="21399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algn="l" eaLnBrk="0" hangingPunct="0"/>
            <a:r>
              <a:rPr lang="en-US" b="1" dirty="0">
                <a:solidFill>
                  <a:schemeClr val="tx2"/>
                </a:solidFill>
              </a:rPr>
              <a:t>Signs Of Opportunity</a:t>
            </a:r>
          </a:p>
        </p:txBody>
      </p:sp>
      <p:sp>
        <p:nvSpPr>
          <p:cNvPr id="14" name="Line 8"/>
          <p:cNvSpPr>
            <a:spLocks noChangeShapeType="1"/>
          </p:cNvSpPr>
          <p:nvPr/>
        </p:nvSpPr>
        <p:spPr bwMode="auto">
          <a:xfrm>
            <a:off x="685800" y="1686699"/>
            <a:ext cx="7729538" cy="0"/>
          </a:xfrm>
          <a:prstGeom prst="line">
            <a:avLst/>
          </a:prstGeom>
          <a:ln>
            <a:headEnd type="none" w="sm" len="sm"/>
            <a:tailEnd type="none" w="sm" len="sm"/>
          </a:ln>
          <a:extLst/>
        </p:spPr>
        <p:style>
          <a:lnRef idx="3">
            <a:schemeClr val="accent2"/>
          </a:lnRef>
          <a:fillRef idx="0">
            <a:schemeClr val="accent2"/>
          </a:fillRef>
          <a:effectRef idx="2">
            <a:schemeClr val="accent2"/>
          </a:effectRef>
          <a:fontRef idx="minor">
            <a:schemeClr val="tx1"/>
          </a:fontRef>
        </p:style>
        <p:txBody>
          <a:bodyPr wrap="none" anchor="ctr"/>
          <a:lstStyle/>
          <a:p>
            <a:endParaRPr lang="en-US"/>
          </a:p>
        </p:txBody>
      </p:sp>
    </p:spTree>
    <p:extLst>
      <p:ext uri="{BB962C8B-B14F-4D97-AF65-F5344CB8AC3E}">
        <p14:creationId xmlns:p14="http://schemas.microsoft.com/office/powerpoint/2010/main" val="8995382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2"/>
          <p:cNvSpPr>
            <a:spLocks noChangeArrowheads="1"/>
          </p:cNvSpPr>
          <p:nvPr/>
        </p:nvSpPr>
        <p:spPr bwMode="auto">
          <a:xfrm>
            <a:off x="939800" y="1828800"/>
            <a:ext cx="82867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b="1" dirty="0"/>
              <a:t>Queues</a:t>
            </a:r>
            <a:endParaRPr lang="en-US" sz="1400" b="1" dirty="0"/>
          </a:p>
        </p:txBody>
      </p:sp>
      <p:sp>
        <p:nvSpPr>
          <p:cNvPr id="12" name="Rectangle 3"/>
          <p:cNvSpPr>
            <a:spLocks noChangeArrowheads="1"/>
          </p:cNvSpPr>
          <p:nvPr/>
        </p:nvSpPr>
        <p:spPr bwMode="auto">
          <a:xfrm>
            <a:off x="2822575" y="1828800"/>
            <a:ext cx="2740025"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algn="l" eaLnBrk="0" hangingPunct="0"/>
            <a:r>
              <a:rPr lang="en-US" sz="1600" dirty="0"/>
              <a:t>Does the work enter the process in large batches or in small batches?  What is the size of a batch?  Does</a:t>
            </a:r>
            <a:br>
              <a:rPr lang="en-US" sz="1600" dirty="0"/>
            </a:br>
            <a:r>
              <a:rPr lang="en-US" sz="1600" dirty="0"/>
              <a:t>the work move through the process</a:t>
            </a:r>
            <a:br>
              <a:rPr lang="en-US" sz="1600" dirty="0"/>
            </a:br>
            <a:r>
              <a:rPr lang="en-US" sz="1600" dirty="0"/>
              <a:t>in small or large batches?</a:t>
            </a:r>
          </a:p>
          <a:p>
            <a:pPr marL="239713" lvl="1" indent="-238125" algn="l" eaLnBrk="0" hangingPunct="0"/>
            <a:endParaRPr lang="en-US" sz="1600" dirty="0"/>
          </a:p>
          <a:p>
            <a:pPr algn="l" eaLnBrk="0" hangingPunct="0"/>
            <a:r>
              <a:rPr lang="en-US" sz="1600" dirty="0"/>
              <a:t>Do you frequently have backlogs?  What causes them?</a:t>
            </a:r>
          </a:p>
        </p:txBody>
      </p:sp>
      <p:sp>
        <p:nvSpPr>
          <p:cNvPr id="14" name="Rectangle 4"/>
          <p:cNvSpPr>
            <a:spLocks noChangeArrowheads="1"/>
          </p:cNvSpPr>
          <p:nvPr/>
        </p:nvSpPr>
        <p:spPr bwMode="auto">
          <a:xfrm>
            <a:off x="5791200" y="1828800"/>
            <a:ext cx="2759075" cy="19697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sz="1600" dirty="0"/>
              <a:t>Work enters and/or moves through the process in large batches</a:t>
            </a:r>
          </a:p>
          <a:p>
            <a:pPr marL="239713" lvl="1" indent="-238125" algn="l" eaLnBrk="0" hangingPunct="0"/>
            <a:endParaRPr lang="en-US" sz="1600" dirty="0"/>
          </a:p>
          <a:p>
            <a:pPr marL="239713" lvl="1" indent="-238125" algn="l" eaLnBrk="0" hangingPunct="0"/>
            <a:endParaRPr lang="en-US" sz="1600" dirty="0"/>
          </a:p>
          <a:p>
            <a:pPr marL="239713" lvl="1" indent="-238125" algn="l" eaLnBrk="0" hangingPunct="0"/>
            <a:endParaRPr lang="en-US" sz="1600" dirty="0"/>
          </a:p>
          <a:p>
            <a:pPr algn="l" eaLnBrk="0" hangingPunct="0"/>
            <a:r>
              <a:rPr lang="en-US" sz="1600" dirty="0"/>
              <a:t>Frequent backlogs; intentional backlogs to “keep people busy</a:t>
            </a:r>
            <a:r>
              <a:rPr lang="en-US" sz="1400" dirty="0"/>
              <a:t>”</a:t>
            </a:r>
          </a:p>
        </p:txBody>
      </p:sp>
      <p:sp>
        <p:nvSpPr>
          <p:cNvPr id="20" name="Rectangle 9"/>
          <p:cNvSpPr>
            <a:spLocks noChangeArrowheads="1"/>
          </p:cNvSpPr>
          <p:nvPr/>
        </p:nvSpPr>
        <p:spPr bwMode="auto">
          <a:xfrm>
            <a:off x="2822575" y="4561582"/>
            <a:ext cx="2511425"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algn="l" eaLnBrk="0" hangingPunct="0"/>
            <a:r>
              <a:rPr lang="en-US" sz="1600" dirty="0"/>
              <a:t>Do your workers communicate across functions?  If so, what methods do they use?  How do they know when to begin and end their work?</a:t>
            </a:r>
          </a:p>
        </p:txBody>
      </p:sp>
      <p:sp>
        <p:nvSpPr>
          <p:cNvPr id="21" name="Rectangle 10"/>
          <p:cNvSpPr>
            <a:spLocks noChangeArrowheads="1"/>
          </p:cNvSpPr>
          <p:nvPr/>
        </p:nvSpPr>
        <p:spPr bwMode="auto">
          <a:xfrm>
            <a:off x="5791200" y="4635500"/>
            <a:ext cx="2620962"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l" eaLnBrk="0" hangingPunct="0"/>
            <a:r>
              <a:rPr lang="en-US" sz="1600" dirty="0"/>
              <a:t>Little communication across functions; each group works as hard as it can without regard to progress of other groups</a:t>
            </a:r>
          </a:p>
        </p:txBody>
      </p:sp>
      <p:sp>
        <p:nvSpPr>
          <p:cNvPr id="22" name="Rectangle 11"/>
          <p:cNvSpPr>
            <a:spLocks noChangeArrowheads="1"/>
          </p:cNvSpPr>
          <p:nvPr/>
        </p:nvSpPr>
        <p:spPr bwMode="auto">
          <a:xfrm>
            <a:off x="939800" y="4648200"/>
            <a:ext cx="134620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eaLnBrk="0" hangingPunct="0"/>
            <a:r>
              <a:rPr lang="en-US" b="1" dirty="0"/>
              <a:t>Information flows</a:t>
            </a:r>
          </a:p>
        </p:txBody>
      </p:sp>
      <p:sp>
        <p:nvSpPr>
          <p:cNvPr id="23" name="Title 3"/>
          <p:cNvSpPr txBox="1">
            <a:spLocks/>
          </p:cNvSpPr>
          <p:nvPr/>
        </p:nvSpPr>
        <p:spPr>
          <a:xfrm>
            <a:off x="457200" y="213955"/>
            <a:ext cx="8534400" cy="523220"/>
          </a:xfrm>
          <a:prstGeom prst="rect">
            <a:avLst/>
          </a:prstGeom>
          <a:noFill/>
        </p:spPr>
        <p:txBody>
          <a:bodyPr wrap="square" rtlCol="0" anchor="b">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GB" sz="2800" b="1" dirty="0">
                <a:solidFill>
                  <a:schemeClr val="bg1"/>
                </a:solidFill>
                <a:latin typeface="+mj-lt"/>
              </a:rPr>
              <a:t>Diagnostic Questions </a:t>
            </a:r>
            <a:r>
              <a:rPr lang="en-GB" sz="2800" b="1" dirty="0" smtClean="0">
                <a:solidFill>
                  <a:schemeClr val="bg1"/>
                </a:solidFill>
                <a:latin typeface="+mj-lt"/>
              </a:rPr>
              <a:t>Strategies </a:t>
            </a:r>
            <a:r>
              <a:rPr lang="en-GB" sz="2800" b="1" dirty="0">
                <a:solidFill>
                  <a:schemeClr val="bg1"/>
                </a:solidFill>
                <a:latin typeface="+mj-lt"/>
              </a:rPr>
              <a:t>for Value Stream </a:t>
            </a:r>
            <a:r>
              <a:rPr lang="en-GB" sz="2800" b="1" dirty="0" smtClean="0">
                <a:solidFill>
                  <a:schemeClr val="bg1"/>
                </a:solidFill>
                <a:latin typeface="+mj-lt"/>
              </a:rPr>
              <a:t>Map</a:t>
            </a:r>
            <a:endParaRPr lang="en-GB" sz="2800" b="1" dirty="0">
              <a:solidFill>
                <a:schemeClr val="bg1"/>
              </a:solidFill>
              <a:latin typeface="+mj-lt"/>
            </a:endParaRPr>
          </a:p>
        </p:txBody>
      </p:sp>
      <p:sp>
        <p:nvSpPr>
          <p:cNvPr id="13" name="Rectangle 2"/>
          <p:cNvSpPr>
            <a:spLocks noChangeArrowheads="1"/>
          </p:cNvSpPr>
          <p:nvPr/>
        </p:nvSpPr>
        <p:spPr bwMode="auto">
          <a:xfrm>
            <a:off x="685801" y="1373187"/>
            <a:ext cx="22860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algn="l" eaLnBrk="0" hangingPunct="0"/>
            <a:r>
              <a:rPr lang="en-US" b="1" dirty="0">
                <a:solidFill>
                  <a:schemeClr val="tx2"/>
                </a:solidFill>
              </a:rPr>
              <a:t>Value Stream Element</a:t>
            </a:r>
          </a:p>
        </p:txBody>
      </p:sp>
      <p:sp>
        <p:nvSpPr>
          <p:cNvPr id="15" name="Rectangle 3"/>
          <p:cNvSpPr>
            <a:spLocks noChangeArrowheads="1"/>
          </p:cNvSpPr>
          <p:nvPr/>
        </p:nvSpPr>
        <p:spPr bwMode="auto">
          <a:xfrm>
            <a:off x="3154363" y="1371600"/>
            <a:ext cx="210343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algn="l" eaLnBrk="0" hangingPunct="0"/>
            <a:r>
              <a:rPr lang="en-US" b="1" dirty="0">
                <a:solidFill>
                  <a:schemeClr val="tx2"/>
                </a:solidFill>
              </a:rPr>
              <a:t>Diagnostic Questions</a:t>
            </a:r>
          </a:p>
        </p:txBody>
      </p:sp>
      <p:sp>
        <p:nvSpPr>
          <p:cNvPr id="24" name="Rectangle 4"/>
          <p:cNvSpPr>
            <a:spLocks noChangeArrowheads="1"/>
          </p:cNvSpPr>
          <p:nvPr/>
        </p:nvSpPr>
        <p:spPr bwMode="auto">
          <a:xfrm>
            <a:off x="5867400" y="1371600"/>
            <a:ext cx="21399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algn="l" eaLnBrk="0" hangingPunct="0"/>
            <a:r>
              <a:rPr lang="en-US" b="1" dirty="0">
                <a:solidFill>
                  <a:schemeClr val="tx2"/>
                </a:solidFill>
              </a:rPr>
              <a:t>Signs Of Opportunity</a:t>
            </a:r>
          </a:p>
        </p:txBody>
      </p:sp>
      <p:sp>
        <p:nvSpPr>
          <p:cNvPr id="25" name="Line 8"/>
          <p:cNvSpPr>
            <a:spLocks noChangeShapeType="1"/>
          </p:cNvSpPr>
          <p:nvPr/>
        </p:nvSpPr>
        <p:spPr bwMode="auto">
          <a:xfrm>
            <a:off x="685800" y="1686699"/>
            <a:ext cx="7729538" cy="0"/>
          </a:xfrm>
          <a:prstGeom prst="line">
            <a:avLst/>
          </a:prstGeom>
          <a:ln>
            <a:headEnd type="none" w="sm" len="sm"/>
            <a:tailEnd type="none" w="sm" len="sm"/>
          </a:ln>
          <a:extLst/>
        </p:spPr>
        <p:style>
          <a:lnRef idx="3">
            <a:schemeClr val="accent2"/>
          </a:lnRef>
          <a:fillRef idx="0">
            <a:schemeClr val="accent2"/>
          </a:fillRef>
          <a:effectRef idx="2">
            <a:schemeClr val="accent2"/>
          </a:effectRef>
          <a:fontRef idx="minor">
            <a:schemeClr val="tx1"/>
          </a:fontRef>
        </p:style>
        <p:txBody>
          <a:bodyPr wrap="none" anchor="ctr"/>
          <a:lstStyle/>
          <a:p>
            <a:endParaRPr lang="en-US"/>
          </a:p>
        </p:txBody>
      </p:sp>
    </p:spTree>
    <p:extLst>
      <p:ext uri="{BB962C8B-B14F-4D97-AF65-F5344CB8AC3E}">
        <p14:creationId xmlns:p14="http://schemas.microsoft.com/office/powerpoint/2010/main" val="19652821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latin typeface="+mj-lt"/>
              </a:rPr>
              <a:t>Spaghetti Chart</a:t>
            </a:r>
          </a:p>
        </p:txBody>
      </p:sp>
      <p:sp>
        <p:nvSpPr>
          <p:cNvPr id="4" name="Content Placeholder 3"/>
          <p:cNvSpPr>
            <a:spLocks noGrp="1"/>
          </p:cNvSpPr>
          <p:nvPr>
            <p:ph sz="quarter" idx="4"/>
          </p:nvPr>
        </p:nvSpPr>
        <p:spPr>
          <a:xfrm>
            <a:off x="304800" y="838200"/>
            <a:ext cx="4191000" cy="5715000"/>
          </a:xfrm>
        </p:spPr>
        <p:txBody>
          <a:bodyPr/>
          <a:lstStyle/>
          <a:p>
            <a:r>
              <a:rPr lang="en-US" dirty="0"/>
              <a:t>Obtain a layout </a:t>
            </a:r>
          </a:p>
          <a:p>
            <a:r>
              <a:rPr lang="en-US" dirty="0"/>
              <a:t>List the steps in the process</a:t>
            </a:r>
          </a:p>
          <a:p>
            <a:r>
              <a:rPr lang="en-US" dirty="0"/>
              <a:t>Draw the path of the process from start to finish on the layout exactly as the material flows, not “as it should flow”</a:t>
            </a:r>
          </a:p>
          <a:p>
            <a:r>
              <a:rPr lang="en-US" dirty="0"/>
              <a:t>Multiple products or services plotted on the same chart will clearly show any interference/confusion (use multiple colors)</a:t>
            </a:r>
          </a:p>
          <a:p>
            <a:r>
              <a:rPr lang="en-US" dirty="0"/>
              <a:t>Examine the patterns or paths</a:t>
            </a:r>
          </a:p>
          <a:p>
            <a:endParaRPr lang="en-US" dirty="0"/>
          </a:p>
        </p:txBody>
      </p:sp>
      <p:pic>
        <p:nvPicPr>
          <p:cNvPr id="5" name="Picture 4" descr="wrkflw"/>
          <p:cNvPicPr preferRelativeResize="0">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648200" y="3657600"/>
            <a:ext cx="4349750" cy="2247900"/>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5"/>
          <p:cNvSpPr txBox="1">
            <a:spLocks noChangeArrowheads="1"/>
          </p:cNvSpPr>
          <p:nvPr/>
        </p:nvSpPr>
        <p:spPr bwMode="auto">
          <a:xfrm>
            <a:off x="6329798" y="2667000"/>
            <a:ext cx="986553"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ctr"/>
            <a:r>
              <a:rPr lang="en-US" sz="2800" b="1" dirty="0">
                <a:solidFill>
                  <a:schemeClr val="accent6">
                    <a:lumMod val="60000"/>
                    <a:lumOff val="40000"/>
                  </a:schemeClr>
                </a:solidFill>
              </a:rPr>
              <a:t>Before</a:t>
            </a:r>
            <a:endParaRPr lang="en-US" sz="2400" b="1" dirty="0">
              <a:solidFill>
                <a:schemeClr val="accent6">
                  <a:lumMod val="60000"/>
                  <a:lumOff val="40000"/>
                </a:schemeClr>
              </a:solidFill>
            </a:endParaRPr>
          </a:p>
        </p:txBody>
      </p:sp>
    </p:spTree>
    <p:extLst>
      <p:ext uri="{BB962C8B-B14F-4D97-AF65-F5344CB8AC3E}">
        <p14:creationId xmlns:p14="http://schemas.microsoft.com/office/powerpoint/2010/main" val="40446403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latin typeface="+mj-lt"/>
              </a:rPr>
              <a:t>Spaghetti Chart</a:t>
            </a:r>
          </a:p>
        </p:txBody>
      </p:sp>
      <p:sp>
        <p:nvSpPr>
          <p:cNvPr id="4" name="Content Placeholder 3"/>
          <p:cNvSpPr>
            <a:spLocks noGrp="1"/>
          </p:cNvSpPr>
          <p:nvPr>
            <p:ph sz="quarter" idx="4"/>
          </p:nvPr>
        </p:nvSpPr>
        <p:spPr>
          <a:xfrm>
            <a:off x="304800" y="838200"/>
            <a:ext cx="4191000" cy="5715000"/>
          </a:xfrm>
        </p:spPr>
        <p:txBody>
          <a:bodyPr/>
          <a:lstStyle/>
          <a:p>
            <a:pPr>
              <a:buFontTx/>
              <a:buChar char="•"/>
            </a:pPr>
            <a:r>
              <a:rPr lang="en-US" sz="2000" dirty="0"/>
              <a:t>Spaghetti diagrams can clearly illustrate the inefficiencies in a process related to physical movement.  Places where work can be simplified will almost “jump off the page.”  </a:t>
            </a:r>
            <a:endParaRPr lang="en-US" sz="2000" dirty="0" smtClean="0"/>
          </a:p>
          <a:p>
            <a:pPr>
              <a:buFontTx/>
              <a:buChar char="•"/>
            </a:pPr>
            <a:r>
              <a:rPr lang="en-US" sz="2000" dirty="0" smtClean="0"/>
              <a:t>Examples </a:t>
            </a:r>
            <a:r>
              <a:rPr lang="en-US" sz="2000" dirty="0"/>
              <a:t>of Spaghetti Charts include:</a:t>
            </a:r>
          </a:p>
          <a:p>
            <a:pPr lvl="1">
              <a:buFont typeface="Times New Roman" pitchFamily="18" charset="0"/>
              <a:buChar char="-"/>
            </a:pPr>
            <a:r>
              <a:rPr lang="en-US" dirty="0"/>
              <a:t>Movement of people walking around</a:t>
            </a:r>
          </a:p>
          <a:p>
            <a:pPr lvl="1">
              <a:buFont typeface="Times New Roman" pitchFamily="18" charset="0"/>
              <a:buChar char="-"/>
            </a:pPr>
            <a:r>
              <a:rPr lang="en-US" dirty="0"/>
              <a:t>Movement of materials through an area</a:t>
            </a:r>
          </a:p>
          <a:p>
            <a:pPr lvl="1">
              <a:buFont typeface="Times New Roman" pitchFamily="18" charset="0"/>
              <a:buChar char="-"/>
            </a:pPr>
            <a:r>
              <a:rPr lang="en-US" dirty="0"/>
              <a:t>Movement of hands performing a series of operations</a:t>
            </a:r>
          </a:p>
          <a:p>
            <a:pPr lvl="1">
              <a:buFont typeface="Times New Roman" pitchFamily="18" charset="0"/>
              <a:buChar char="-"/>
            </a:pPr>
            <a:r>
              <a:rPr lang="en-US" dirty="0"/>
              <a:t>Movement of documents through an office</a:t>
            </a:r>
          </a:p>
          <a:p>
            <a:endParaRPr lang="en-US" dirty="0"/>
          </a:p>
        </p:txBody>
      </p:sp>
      <p:sp>
        <p:nvSpPr>
          <p:cNvPr id="6" name="Text Box 5"/>
          <p:cNvSpPr txBox="1">
            <a:spLocks noChangeArrowheads="1"/>
          </p:cNvSpPr>
          <p:nvPr/>
        </p:nvSpPr>
        <p:spPr bwMode="auto">
          <a:xfrm>
            <a:off x="6442137" y="2667000"/>
            <a:ext cx="761875"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ctr"/>
            <a:r>
              <a:rPr lang="en-US" sz="2800" b="1" dirty="0" smtClean="0">
                <a:solidFill>
                  <a:schemeClr val="accent6">
                    <a:lumMod val="60000"/>
                    <a:lumOff val="40000"/>
                  </a:schemeClr>
                </a:solidFill>
              </a:rPr>
              <a:t>After</a:t>
            </a:r>
            <a:endParaRPr lang="en-US" sz="2400" b="1" dirty="0">
              <a:solidFill>
                <a:schemeClr val="accent6">
                  <a:lumMod val="60000"/>
                  <a:lumOff val="40000"/>
                </a:schemeClr>
              </a:solidFill>
            </a:endParaRPr>
          </a:p>
        </p:txBody>
      </p:sp>
      <p:pic>
        <p:nvPicPr>
          <p:cNvPr id="7" name="Picture 3" descr="wrkflw2"/>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800600" y="3733800"/>
            <a:ext cx="4179095" cy="22058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40864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itle 207"/>
          <p:cNvSpPr>
            <a:spLocks noGrp="1"/>
          </p:cNvSpPr>
          <p:nvPr>
            <p:ph type="title"/>
          </p:nvPr>
        </p:nvSpPr>
        <p:spPr>
          <a:xfrm>
            <a:off x="609600" y="115669"/>
            <a:ext cx="7924800" cy="584775"/>
          </a:xfrm>
        </p:spPr>
        <p:txBody>
          <a:bodyPr/>
          <a:lstStyle/>
          <a:p>
            <a:r>
              <a:rPr lang="en-US" b="1" dirty="0">
                <a:solidFill>
                  <a:schemeClr val="bg1"/>
                </a:solidFill>
                <a:latin typeface="+mj-lt"/>
              </a:rPr>
              <a:t>Standard Work </a:t>
            </a:r>
            <a:r>
              <a:rPr lang="en-US" b="1" dirty="0" smtClean="0">
                <a:solidFill>
                  <a:schemeClr val="bg1"/>
                </a:solidFill>
                <a:latin typeface="+mj-lt"/>
              </a:rPr>
              <a:t>Sheet</a:t>
            </a:r>
            <a:endParaRPr lang="en-US" b="1" dirty="0">
              <a:solidFill>
                <a:schemeClr val="bg1"/>
              </a:solidFill>
              <a:latin typeface="+mj-lt"/>
            </a:endParaRPr>
          </a:p>
        </p:txBody>
      </p:sp>
      <p:sp>
        <p:nvSpPr>
          <p:cNvPr id="209" name="Content Placeholder 208"/>
          <p:cNvSpPr>
            <a:spLocks noGrp="1"/>
          </p:cNvSpPr>
          <p:nvPr>
            <p:ph idx="1"/>
          </p:nvPr>
        </p:nvSpPr>
        <p:spPr/>
        <p:txBody>
          <a:bodyPr/>
          <a:lstStyle/>
          <a:p>
            <a:endParaRPr lang="en-US"/>
          </a:p>
        </p:txBody>
      </p:sp>
      <p:sp>
        <p:nvSpPr>
          <p:cNvPr id="210" name="Text Placeholder 209"/>
          <p:cNvSpPr>
            <a:spLocks noGrp="1"/>
          </p:cNvSpPr>
          <p:nvPr>
            <p:ph type="body" sz="quarter" idx="10"/>
          </p:nvPr>
        </p:nvSpPr>
        <p:spPr/>
        <p:txBody>
          <a:bodyPr/>
          <a:lstStyle/>
          <a:p>
            <a:endParaRPr lang="en-US"/>
          </a:p>
        </p:txBody>
      </p:sp>
      <p:grpSp>
        <p:nvGrpSpPr>
          <p:cNvPr id="5" name="Group 4"/>
          <p:cNvGrpSpPr/>
          <p:nvPr/>
        </p:nvGrpSpPr>
        <p:grpSpPr>
          <a:xfrm>
            <a:off x="485775" y="1441450"/>
            <a:ext cx="8058150" cy="5264150"/>
            <a:chOff x="485775" y="1041400"/>
            <a:chExt cx="8058150" cy="5264150"/>
          </a:xfrm>
        </p:grpSpPr>
        <p:sp>
          <p:nvSpPr>
            <p:cNvPr id="6" name="Rectangle 2"/>
            <p:cNvSpPr>
              <a:spLocks noChangeArrowheads="1"/>
            </p:cNvSpPr>
            <p:nvPr/>
          </p:nvSpPr>
          <p:spPr bwMode="auto">
            <a:xfrm>
              <a:off x="1020763" y="6067425"/>
              <a:ext cx="0" cy="106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endParaRPr lang="en-US" sz="700">
                <a:solidFill>
                  <a:srgbClr val="000000"/>
                </a:solidFill>
              </a:endParaRPr>
            </a:p>
          </p:txBody>
        </p:sp>
        <p:sp>
          <p:nvSpPr>
            <p:cNvPr id="7" name="Rectangle 4"/>
            <p:cNvSpPr>
              <a:spLocks noChangeArrowheads="1"/>
            </p:cNvSpPr>
            <p:nvPr/>
          </p:nvSpPr>
          <p:spPr bwMode="auto">
            <a:xfrm>
              <a:off x="506413" y="1331913"/>
              <a:ext cx="1358900" cy="7937"/>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Rectangle 5"/>
            <p:cNvSpPr>
              <a:spLocks noChangeArrowheads="1"/>
            </p:cNvSpPr>
            <p:nvPr/>
          </p:nvSpPr>
          <p:spPr bwMode="auto">
            <a:xfrm>
              <a:off x="7672388" y="5740400"/>
              <a:ext cx="9525" cy="54610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Rectangle 6"/>
            <p:cNvSpPr>
              <a:spLocks noChangeArrowheads="1"/>
            </p:cNvSpPr>
            <p:nvPr/>
          </p:nvSpPr>
          <p:spPr bwMode="auto">
            <a:xfrm>
              <a:off x="6710363" y="1331913"/>
              <a:ext cx="1552575" cy="7937"/>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Rectangle 7"/>
            <p:cNvSpPr>
              <a:spLocks noChangeArrowheads="1"/>
            </p:cNvSpPr>
            <p:nvPr/>
          </p:nvSpPr>
          <p:spPr bwMode="auto">
            <a:xfrm>
              <a:off x="7480300" y="1339850"/>
              <a:ext cx="6350" cy="55245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Rectangle 8"/>
            <p:cNvSpPr>
              <a:spLocks noChangeArrowheads="1"/>
            </p:cNvSpPr>
            <p:nvPr/>
          </p:nvSpPr>
          <p:spPr bwMode="auto">
            <a:xfrm>
              <a:off x="4187825" y="5740400"/>
              <a:ext cx="7938" cy="54610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 name="Rectangle 9"/>
            <p:cNvSpPr>
              <a:spLocks noChangeArrowheads="1"/>
            </p:cNvSpPr>
            <p:nvPr/>
          </p:nvSpPr>
          <p:spPr bwMode="auto">
            <a:xfrm>
              <a:off x="6508750" y="5740400"/>
              <a:ext cx="7938" cy="54610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Rectangle 10"/>
            <p:cNvSpPr>
              <a:spLocks noChangeArrowheads="1"/>
            </p:cNvSpPr>
            <p:nvPr/>
          </p:nvSpPr>
          <p:spPr bwMode="auto">
            <a:xfrm>
              <a:off x="7758113" y="5784850"/>
              <a:ext cx="4826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Operator </a:t>
              </a:r>
            </a:p>
          </p:txBody>
        </p:sp>
        <p:sp>
          <p:nvSpPr>
            <p:cNvPr id="14" name="Rectangle 11"/>
            <p:cNvSpPr>
              <a:spLocks noChangeArrowheads="1"/>
            </p:cNvSpPr>
            <p:nvPr/>
          </p:nvSpPr>
          <p:spPr bwMode="auto">
            <a:xfrm>
              <a:off x="522288" y="5421313"/>
              <a:ext cx="3916362"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1000">
                  <a:solidFill>
                    <a:srgbClr val="000000"/>
                  </a:solidFill>
                </a:rPr>
                <a:t>Identify each machine &amp; significant work area in scale (1ft per Square)</a:t>
              </a:r>
            </a:p>
          </p:txBody>
        </p:sp>
        <p:sp>
          <p:nvSpPr>
            <p:cNvPr id="15" name="Rectangle 12"/>
            <p:cNvSpPr>
              <a:spLocks noChangeArrowheads="1"/>
            </p:cNvSpPr>
            <p:nvPr/>
          </p:nvSpPr>
          <p:spPr bwMode="auto">
            <a:xfrm>
              <a:off x="522288" y="5561013"/>
              <a:ext cx="386715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1000">
                  <a:solidFill>
                    <a:srgbClr val="000000"/>
                  </a:solidFill>
                </a:rPr>
                <a:t>Draw a circle with a number in it for each standard sequence of steps</a:t>
              </a:r>
            </a:p>
          </p:txBody>
        </p:sp>
        <p:sp>
          <p:nvSpPr>
            <p:cNvPr id="16" name="Rectangle 13"/>
            <p:cNvSpPr>
              <a:spLocks noChangeArrowheads="1"/>
            </p:cNvSpPr>
            <p:nvPr/>
          </p:nvSpPr>
          <p:spPr bwMode="auto">
            <a:xfrm>
              <a:off x="522288" y="5700713"/>
              <a:ext cx="1344612"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1000">
                  <a:solidFill>
                    <a:srgbClr val="000000"/>
                  </a:solidFill>
                </a:rPr>
                <a:t>Show a path of operator</a:t>
              </a:r>
            </a:p>
          </p:txBody>
        </p:sp>
        <p:sp>
          <p:nvSpPr>
            <p:cNvPr id="17" name="Rectangle 14"/>
            <p:cNvSpPr>
              <a:spLocks noChangeArrowheads="1"/>
            </p:cNvSpPr>
            <p:nvPr/>
          </p:nvSpPr>
          <p:spPr bwMode="auto">
            <a:xfrm>
              <a:off x="522288" y="5843588"/>
              <a:ext cx="16637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1000">
                  <a:solidFill>
                    <a:srgbClr val="000000"/>
                  </a:solidFill>
                </a:rPr>
                <a:t>Show path of work in Process</a:t>
              </a:r>
            </a:p>
          </p:txBody>
        </p:sp>
        <p:sp>
          <p:nvSpPr>
            <p:cNvPr id="18" name="Rectangle 15"/>
            <p:cNvSpPr>
              <a:spLocks noChangeArrowheads="1"/>
            </p:cNvSpPr>
            <p:nvPr/>
          </p:nvSpPr>
          <p:spPr bwMode="auto">
            <a:xfrm>
              <a:off x="3392488" y="1050925"/>
              <a:ext cx="20542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1600" b="1">
                  <a:solidFill>
                    <a:srgbClr val="000000"/>
                  </a:solidFill>
                </a:rPr>
                <a:t>Standard Work Sheet</a:t>
              </a:r>
            </a:p>
          </p:txBody>
        </p:sp>
        <p:sp>
          <p:nvSpPr>
            <p:cNvPr id="19" name="Rectangle 16"/>
            <p:cNvSpPr>
              <a:spLocks noChangeArrowheads="1"/>
            </p:cNvSpPr>
            <p:nvPr/>
          </p:nvSpPr>
          <p:spPr bwMode="auto">
            <a:xfrm>
              <a:off x="4413250" y="5784850"/>
              <a:ext cx="355600" cy="134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Safety </a:t>
              </a:r>
            </a:p>
          </p:txBody>
        </p:sp>
        <p:sp>
          <p:nvSpPr>
            <p:cNvPr id="20" name="Rectangle 17"/>
            <p:cNvSpPr>
              <a:spLocks noChangeArrowheads="1"/>
            </p:cNvSpPr>
            <p:nvPr/>
          </p:nvSpPr>
          <p:spPr bwMode="auto">
            <a:xfrm>
              <a:off x="4303713" y="5902325"/>
              <a:ext cx="5461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Precaution</a:t>
              </a:r>
            </a:p>
          </p:txBody>
        </p:sp>
        <p:sp>
          <p:nvSpPr>
            <p:cNvPr id="21" name="Rectangle 18"/>
            <p:cNvSpPr>
              <a:spLocks noChangeArrowheads="1"/>
            </p:cNvSpPr>
            <p:nvPr/>
          </p:nvSpPr>
          <p:spPr bwMode="auto">
            <a:xfrm>
              <a:off x="3451225" y="5851525"/>
              <a:ext cx="7112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Quality Check</a:t>
              </a:r>
            </a:p>
          </p:txBody>
        </p:sp>
        <p:sp>
          <p:nvSpPr>
            <p:cNvPr id="22" name="Rectangle 19"/>
            <p:cNvSpPr>
              <a:spLocks noChangeArrowheads="1"/>
            </p:cNvSpPr>
            <p:nvPr/>
          </p:nvSpPr>
          <p:spPr bwMode="auto">
            <a:xfrm>
              <a:off x="5791200" y="5784850"/>
              <a:ext cx="723900" cy="134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 of Pieces of </a:t>
              </a:r>
            </a:p>
          </p:txBody>
        </p:sp>
        <p:sp>
          <p:nvSpPr>
            <p:cNvPr id="23" name="Rectangle 20"/>
            <p:cNvSpPr>
              <a:spLocks noChangeArrowheads="1"/>
            </p:cNvSpPr>
            <p:nvPr/>
          </p:nvSpPr>
          <p:spPr bwMode="auto">
            <a:xfrm>
              <a:off x="5918200" y="5902325"/>
              <a:ext cx="4191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Std WIP</a:t>
              </a:r>
            </a:p>
          </p:txBody>
        </p:sp>
        <p:sp>
          <p:nvSpPr>
            <p:cNvPr id="24" name="Rectangle 21"/>
            <p:cNvSpPr>
              <a:spLocks noChangeArrowheads="1"/>
            </p:cNvSpPr>
            <p:nvPr/>
          </p:nvSpPr>
          <p:spPr bwMode="auto">
            <a:xfrm>
              <a:off x="4979988" y="5784850"/>
              <a:ext cx="793750" cy="134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Standard Work </a:t>
              </a:r>
            </a:p>
          </p:txBody>
        </p:sp>
        <p:sp>
          <p:nvSpPr>
            <p:cNvPr id="25" name="Rectangle 22"/>
            <p:cNvSpPr>
              <a:spLocks noChangeArrowheads="1"/>
            </p:cNvSpPr>
            <p:nvPr/>
          </p:nvSpPr>
          <p:spPr bwMode="auto">
            <a:xfrm>
              <a:off x="5089525" y="5902325"/>
              <a:ext cx="5334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in Process</a:t>
              </a:r>
            </a:p>
          </p:txBody>
        </p:sp>
        <p:sp>
          <p:nvSpPr>
            <p:cNvPr id="26" name="Rectangle 23"/>
            <p:cNvSpPr>
              <a:spLocks noChangeArrowheads="1"/>
            </p:cNvSpPr>
            <p:nvPr/>
          </p:nvSpPr>
          <p:spPr bwMode="auto">
            <a:xfrm>
              <a:off x="590550" y="1100138"/>
              <a:ext cx="4445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Process </a:t>
              </a:r>
            </a:p>
          </p:txBody>
        </p:sp>
        <p:sp>
          <p:nvSpPr>
            <p:cNvPr id="27" name="Rectangle 24"/>
            <p:cNvSpPr>
              <a:spLocks noChangeArrowheads="1"/>
            </p:cNvSpPr>
            <p:nvPr/>
          </p:nvSpPr>
          <p:spPr bwMode="auto">
            <a:xfrm>
              <a:off x="649288" y="1220788"/>
              <a:ext cx="3048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Name</a:t>
              </a:r>
            </a:p>
          </p:txBody>
        </p:sp>
        <p:sp>
          <p:nvSpPr>
            <p:cNvPr id="28" name="Rectangle 25"/>
            <p:cNvSpPr>
              <a:spLocks noChangeArrowheads="1"/>
            </p:cNvSpPr>
            <p:nvPr/>
          </p:nvSpPr>
          <p:spPr bwMode="auto">
            <a:xfrm>
              <a:off x="639763" y="1382713"/>
              <a:ext cx="3429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Model </a:t>
              </a:r>
            </a:p>
          </p:txBody>
        </p:sp>
        <p:sp>
          <p:nvSpPr>
            <p:cNvPr id="29" name="Rectangle 26"/>
            <p:cNvSpPr>
              <a:spLocks noChangeArrowheads="1"/>
            </p:cNvSpPr>
            <p:nvPr/>
          </p:nvSpPr>
          <p:spPr bwMode="auto">
            <a:xfrm>
              <a:off x="598488" y="1501775"/>
              <a:ext cx="4064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Number</a:t>
              </a:r>
            </a:p>
          </p:txBody>
        </p:sp>
        <p:sp>
          <p:nvSpPr>
            <p:cNvPr id="30" name="Rectangle 27"/>
            <p:cNvSpPr>
              <a:spLocks noChangeArrowheads="1"/>
            </p:cNvSpPr>
            <p:nvPr/>
          </p:nvSpPr>
          <p:spPr bwMode="auto">
            <a:xfrm>
              <a:off x="639763" y="1662113"/>
              <a:ext cx="3429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Model </a:t>
              </a:r>
            </a:p>
          </p:txBody>
        </p:sp>
        <p:sp>
          <p:nvSpPr>
            <p:cNvPr id="31" name="Rectangle 28"/>
            <p:cNvSpPr>
              <a:spLocks noChangeArrowheads="1"/>
            </p:cNvSpPr>
            <p:nvPr/>
          </p:nvSpPr>
          <p:spPr bwMode="auto">
            <a:xfrm>
              <a:off x="649288" y="1781175"/>
              <a:ext cx="3048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dirty="0">
                  <a:solidFill>
                    <a:srgbClr val="000000"/>
                  </a:solidFill>
                </a:rPr>
                <a:t>Name</a:t>
              </a:r>
            </a:p>
          </p:txBody>
        </p:sp>
        <p:sp>
          <p:nvSpPr>
            <p:cNvPr id="32" name="Rectangle 29"/>
            <p:cNvSpPr>
              <a:spLocks noChangeArrowheads="1"/>
            </p:cNvSpPr>
            <p:nvPr/>
          </p:nvSpPr>
          <p:spPr bwMode="auto">
            <a:xfrm>
              <a:off x="7783513" y="5902325"/>
              <a:ext cx="4064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Number</a:t>
              </a:r>
            </a:p>
          </p:txBody>
        </p:sp>
        <p:sp>
          <p:nvSpPr>
            <p:cNvPr id="33" name="Rectangle 30"/>
            <p:cNvSpPr>
              <a:spLocks noChangeArrowheads="1"/>
            </p:cNvSpPr>
            <p:nvPr/>
          </p:nvSpPr>
          <p:spPr bwMode="auto">
            <a:xfrm>
              <a:off x="7167563" y="5902325"/>
              <a:ext cx="46355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Net Time</a:t>
              </a:r>
            </a:p>
          </p:txBody>
        </p:sp>
        <p:sp>
          <p:nvSpPr>
            <p:cNvPr id="34" name="Rectangle 31"/>
            <p:cNvSpPr>
              <a:spLocks noChangeArrowheads="1"/>
            </p:cNvSpPr>
            <p:nvPr/>
          </p:nvSpPr>
          <p:spPr bwMode="auto">
            <a:xfrm>
              <a:off x="6534150" y="5902325"/>
              <a:ext cx="5080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Takt Time</a:t>
              </a:r>
            </a:p>
          </p:txBody>
        </p:sp>
        <p:sp>
          <p:nvSpPr>
            <p:cNvPr id="35" name="Rectangle 32"/>
            <p:cNvSpPr>
              <a:spLocks noChangeArrowheads="1"/>
            </p:cNvSpPr>
            <p:nvPr/>
          </p:nvSpPr>
          <p:spPr bwMode="auto">
            <a:xfrm>
              <a:off x="7621588" y="1220788"/>
              <a:ext cx="34925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  /       /</a:t>
              </a:r>
            </a:p>
          </p:txBody>
        </p:sp>
        <p:sp>
          <p:nvSpPr>
            <p:cNvPr id="36" name="Rectangle 33"/>
            <p:cNvSpPr>
              <a:spLocks noChangeArrowheads="1"/>
            </p:cNvSpPr>
            <p:nvPr/>
          </p:nvSpPr>
          <p:spPr bwMode="auto">
            <a:xfrm>
              <a:off x="6743700" y="1100138"/>
              <a:ext cx="7747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Date Prepared </a:t>
              </a:r>
            </a:p>
          </p:txBody>
        </p:sp>
        <p:sp>
          <p:nvSpPr>
            <p:cNvPr id="37" name="Rectangle 34"/>
            <p:cNvSpPr>
              <a:spLocks noChangeArrowheads="1"/>
            </p:cNvSpPr>
            <p:nvPr/>
          </p:nvSpPr>
          <p:spPr bwMode="auto">
            <a:xfrm>
              <a:off x="6846888" y="1220788"/>
              <a:ext cx="5461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or Revised</a:t>
              </a:r>
            </a:p>
          </p:txBody>
        </p:sp>
        <p:sp>
          <p:nvSpPr>
            <p:cNvPr id="38" name="Rectangle 35"/>
            <p:cNvSpPr>
              <a:spLocks noChangeArrowheads="1"/>
            </p:cNvSpPr>
            <p:nvPr/>
          </p:nvSpPr>
          <p:spPr bwMode="auto">
            <a:xfrm>
              <a:off x="7589838" y="1382713"/>
              <a:ext cx="62865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Department </a:t>
              </a:r>
            </a:p>
          </p:txBody>
        </p:sp>
        <p:sp>
          <p:nvSpPr>
            <p:cNvPr id="39" name="Rectangle 36"/>
            <p:cNvSpPr>
              <a:spLocks noChangeArrowheads="1"/>
            </p:cNvSpPr>
            <p:nvPr/>
          </p:nvSpPr>
          <p:spPr bwMode="auto">
            <a:xfrm>
              <a:off x="7621588" y="1501775"/>
              <a:ext cx="5461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Supervisor</a:t>
              </a:r>
            </a:p>
          </p:txBody>
        </p:sp>
        <p:sp>
          <p:nvSpPr>
            <p:cNvPr id="40" name="Rectangle 37"/>
            <p:cNvSpPr>
              <a:spLocks noChangeArrowheads="1"/>
            </p:cNvSpPr>
            <p:nvPr/>
          </p:nvSpPr>
          <p:spPr bwMode="auto">
            <a:xfrm>
              <a:off x="6813550" y="1382713"/>
              <a:ext cx="62865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Department </a:t>
              </a:r>
            </a:p>
          </p:txBody>
        </p:sp>
        <p:sp>
          <p:nvSpPr>
            <p:cNvPr id="41" name="Rectangle 38"/>
            <p:cNvSpPr>
              <a:spLocks noChangeArrowheads="1"/>
            </p:cNvSpPr>
            <p:nvPr/>
          </p:nvSpPr>
          <p:spPr bwMode="auto">
            <a:xfrm>
              <a:off x="6973888" y="1501775"/>
              <a:ext cx="27305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en-US" sz="900">
                  <a:solidFill>
                    <a:srgbClr val="000000"/>
                  </a:solidFill>
                </a:rPr>
                <a:t>Head</a:t>
              </a:r>
            </a:p>
          </p:txBody>
        </p:sp>
        <p:sp>
          <p:nvSpPr>
            <p:cNvPr id="42" name="Line 39"/>
            <p:cNvSpPr>
              <a:spLocks noChangeShapeType="1"/>
            </p:cNvSpPr>
            <p:nvPr/>
          </p:nvSpPr>
          <p:spPr bwMode="auto">
            <a:xfrm>
              <a:off x="511175" y="1331913"/>
              <a:ext cx="1354138" cy="1587"/>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 name="Line 40"/>
            <p:cNvSpPr>
              <a:spLocks noChangeShapeType="1"/>
            </p:cNvSpPr>
            <p:nvPr/>
          </p:nvSpPr>
          <p:spPr bwMode="auto">
            <a:xfrm>
              <a:off x="511175" y="1612900"/>
              <a:ext cx="1354138" cy="1588"/>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 name="Line 41"/>
            <p:cNvSpPr>
              <a:spLocks noChangeShapeType="1"/>
            </p:cNvSpPr>
            <p:nvPr/>
          </p:nvSpPr>
          <p:spPr bwMode="auto">
            <a:xfrm>
              <a:off x="6704013" y="1336675"/>
              <a:ext cx="1587" cy="555625"/>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 name="Line 42"/>
            <p:cNvSpPr>
              <a:spLocks noChangeShapeType="1"/>
            </p:cNvSpPr>
            <p:nvPr/>
          </p:nvSpPr>
          <p:spPr bwMode="auto">
            <a:xfrm>
              <a:off x="7480300" y="1343025"/>
              <a:ext cx="0" cy="549275"/>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 name="Line 43"/>
            <p:cNvSpPr>
              <a:spLocks noChangeShapeType="1"/>
            </p:cNvSpPr>
            <p:nvPr/>
          </p:nvSpPr>
          <p:spPr bwMode="auto">
            <a:xfrm>
              <a:off x="8256588" y="1343025"/>
              <a:ext cx="1587" cy="549275"/>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 name="Rectangle 44"/>
            <p:cNvSpPr>
              <a:spLocks noChangeArrowheads="1"/>
            </p:cNvSpPr>
            <p:nvPr/>
          </p:nvSpPr>
          <p:spPr bwMode="auto">
            <a:xfrm>
              <a:off x="8247063" y="5740400"/>
              <a:ext cx="17462" cy="56038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 name="Rectangle 45"/>
            <p:cNvSpPr>
              <a:spLocks noChangeArrowheads="1"/>
            </p:cNvSpPr>
            <p:nvPr/>
          </p:nvSpPr>
          <p:spPr bwMode="auto">
            <a:xfrm>
              <a:off x="3402013" y="5727700"/>
              <a:ext cx="17462" cy="57308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 name="Line 46"/>
            <p:cNvSpPr>
              <a:spLocks noChangeShapeType="1"/>
            </p:cNvSpPr>
            <p:nvPr/>
          </p:nvSpPr>
          <p:spPr bwMode="auto">
            <a:xfrm>
              <a:off x="4187825" y="5745163"/>
              <a:ext cx="1588" cy="541337"/>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 name="Line 47"/>
            <p:cNvSpPr>
              <a:spLocks noChangeShapeType="1"/>
            </p:cNvSpPr>
            <p:nvPr/>
          </p:nvSpPr>
          <p:spPr bwMode="auto">
            <a:xfrm>
              <a:off x="4954588" y="5745163"/>
              <a:ext cx="1587" cy="541337"/>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 name="Line 48"/>
            <p:cNvSpPr>
              <a:spLocks noChangeShapeType="1"/>
            </p:cNvSpPr>
            <p:nvPr/>
          </p:nvSpPr>
          <p:spPr bwMode="auto">
            <a:xfrm>
              <a:off x="5730875" y="5745163"/>
              <a:ext cx="1588" cy="541337"/>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 name="Line 49"/>
            <p:cNvSpPr>
              <a:spLocks noChangeShapeType="1"/>
            </p:cNvSpPr>
            <p:nvPr/>
          </p:nvSpPr>
          <p:spPr bwMode="auto">
            <a:xfrm>
              <a:off x="6510338" y="5745163"/>
              <a:ext cx="0" cy="541337"/>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 name="Line 50"/>
            <p:cNvSpPr>
              <a:spLocks noChangeShapeType="1"/>
            </p:cNvSpPr>
            <p:nvPr/>
          </p:nvSpPr>
          <p:spPr bwMode="auto">
            <a:xfrm>
              <a:off x="7091363" y="5745163"/>
              <a:ext cx="1587" cy="541337"/>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 name="Rectangle 51"/>
            <p:cNvSpPr>
              <a:spLocks noChangeArrowheads="1"/>
            </p:cNvSpPr>
            <p:nvPr/>
          </p:nvSpPr>
          <p:spPr bwMode="auto">
            <a:xfrm>
              <a:off x="7091363" y="5740400"/>
              <a:ext cx="7937" cy="54610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 name="Line 52"/>
            <p:cNvSpPr>
              <a:spLocks noChangeShapeType="1"/>
            </p:cNvSpPr>
            <p:nvPr/>
          </p:nvSpPr>
          <p:spPr bwMode="auto">
            <a:xfrm>
              <a:off x="7672388" y="5745163"/>
              <a:ext cx="1587" cy="541337"/>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 name="Line 53"/>
            <p:cNvSpPr>
              <a:spLocks noChangeShapeType="1"/>
            </p:cNvSpPr>
            <p:nvPr/>
          </p:nvSpPr>
          <p:spPr bwMode="auto">
            <a:xfrm>
              <a:off x="6715125" y="1331913"/>
              <a:ext cx="1549400" cy="1587"/>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 name="Line 54"/>
            <p:cNvSpPr>
              <a:spLocks noChangeShapeType="1"/>
            </p:cNvSpPr>
            <p:nvPr/>
          </p:nvSpPr>
          <p:spPr bwMode="auto">
            <a:xfrm>
              <a:off x="6715125" y="1612900"/>
              <a:ext cx="1549400" cy="1588"/>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 name="Line 55"/>
            <p:cNvSpPr>
              <a:spLocks noChangeShapeType="1"/>
            </p:cNvSpPr>
            <p:nvPr/>
          </p:nvSpPr>
          <p:spPr bwMode="auto">
            <a:xfrm>
              <a:off x="6715125" y="1885950"/>
              <a:ext cx="1549400"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 name="Rectangle 56"/>
            <p:cNvSpPr>
              <a:spLocks noChangeArrowheads="1"/>
            </p:cNvSpPr>
            <p:nvPr/>
          </p:nvSpPr>
          <p:spPr bwMode="auto">
            <a:xfrm>
              <a:off x="3419475" y="5727700"/>
              <a:ext cx="4845050" cy="1270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 name="Line 57"/>
            <p:cNvSpPr>
              <a:spLocks noChangeShapeType="1"/>
            </p:cNvSpPr>
            <p:nvPr/>
          </p:nvSpPr>
          <p:spPr bwMode="auto">
            <a:xfrm>
              <a:off x="3424238" y="6013450"/>
              <a:ext cx="4822825" cy="1588"/>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 name="Rectangle 58"/>
            <p:cNvSpPr>
              <a:spLocks noChangeArrowheads="1"/>
            </p:cNvSpPr>
            <p:nvPr/>
          </p:nvSpPr>
          <p:spPr bwMode="auto">
            <a:xfrm>
              <a:off x="3419475" y="6286500"/>
              <a:ext cx="4845050" cy="1428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 name="Rectangle 59"/>
            <p:cNvSpPr>
              <a:spLocks noChangeArrowheads="1"/>
            </p:cNvSpPr>
            <p:nvPr/>
          </p:nvSpPr>
          <p:spPr bwMode="auto">
            <a:xfrm>
              <a:off x="4498975" y="6119813"/>
              <a:ext cx="144463" cy="11747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3" name="Freeform 60"/>
            <p:cNvSpPr>
              <a:spLocks/>
            </p:cNvSpPr>
            <p:nvPr/>
          </p:nvSpPr>
          <p:spPr bwMode="auto">
            <a:xfrm>
              <a:off x="4498975" y="6119813"/>
              <a:ext cx="136525" cy="112712"/>
            </a:xfrm>
            <a:custGeom>
              <a:avLst/>
              <a:gdLst>
                <a:gd name="T0" fmla="*/ 23 w 92"/>
                <a:gd name="T1" fmla="*/ 0 h 82"/>
                <a:gd name="T2" fmla="*/ 23 w 92"/>
                <a:gd name="T3" fmla="*/ 20 h 82"/>
                <a:gd name="T4" fmla="*/ 0 w 92"/>
                <a:gd name="T5" fmla="*/ 20 h 82"/>
                <a:gd name="T6" fmla="*/ 0 w 92"/>
                <a:gd name="T7" fmla="*/ 61 h 82"/>
                <a:gd name="T8" fmla="*/ 23 w 92"/>
                <a:gd name="T9" fmla="*/ 61 h 82"/>
                <a:gd name="T10" fmla="*/ 23 w 92"/>
                <a:gd name="T11" fmla="*/ 81 h 82"/>
                <a:gd name="T12" fmla="*/ 69 w 92"/>
                <a:gd name="T13" fmla="*/ 81 h 82"/>
                <a:gd name="T14" fmla="*/ 69 w 92"/>
                <a:gd name="T15" fmla="*/ 61 h 82"/>
                <a:gd name="T16" fmla="*/ 91 w 92"/>
                <a:gd name="T17" fmla="*/ 61 h 82"/>
                <a:gd name="T18" fmla="*/ 91 w 92"/>
                <a:gd name="T19" fmla="*/ 20 h 82"/>
                <a:gd name="T20" fmla="*/ 69 w 92"/>
                <a:gd name="T21" fmla="*/ 20 h 82"/>
                <a:gd name="T22" fmla="*/ 69 w 92"/>
                <a:gd name="T23" fmla="*/ 0 h 82"/>
                <a:gd name="T24" fmla="*/ 23 w 92"/>
                <a:gd name="T25" fmla="*/ 0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2" h="82">
                  <a:moveTo>
                    <a:pt x="23" y="0"/>
                  </a:moveTo>
                  <a:lnTo>
                    <a:pt x="23" y="20"/>
                  </a:lnTo>
                  <a:lnTo>
                    <a:pt x="0" y="20"/>
                  </a:lnTo>
                  <a:lnTo>
                    <a:pt x="0" y="61"/>
                  </a:lnTo>
                  <a:lnTo>
                    <a:pt x="23" y="61"/>
                  </a:lnTo>
                  <a:lnTo>
                    <a:pt x="23" y="81"/>
                  </a:lnTo>
                  <a:lnTo>
                    <a:pt x="69" y="81"/>
                  </a:lnTo>
                  <a:lnTo>
                    <a:pt x="69" y="61"/>
                  </a:lnTo>
                  <a:lnTo>
                    <a:pt x="91" y="61"/>
                  </a:lnTo>
                  <a:lnTo>
                    <a:pt x="91" y="20"/>
                  </a:lnTo>
                  <a:lnTo>
                    <a:pt x="69" y="20"/>
                  </a:lnTo>
                  <a:lnTo>
                    <a:pt x="69" y="0"/>
                  </a:lnTo>
                  <a:lnTo>
                    <a:pt x="23" y="0"/>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 name="Rectangle 61"/>
            <p:cNvSpPr>
              <a:spLocks noChangeArrowheads="1"/>
            </p:cNvSpPr>
            <p:nvPr/>
          </p:nvSpPr>
          <p:spPr bwMode="auto">
            <a:xfrm>
              <a:off x="5276850" y="6119813"/>
              <a:ext cx="142875" cy="11747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 name="Rectangle 62"/>
            <p:cNvSpPr>
              <a:spLocks noChangeArrowheads="1"/>
            </p:cNvSpPr>
            <p:nvPr/>
          </p:nvSpPr>
          <p:spPr bwMode="auto">
            <a:xfrm>
              <a:off x="3740150" y="6126163"/>
              <a:ext cx="142875" cy="11906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 name="Freeform 63"/>
            <p:cNvSpPr>
              <a:spLocks/>
            </p:cNvSpPr>
            <p:nvPr/>
          </p:nvSpPr>
          <p:spPr bwMode="auto">
            <a:xfrm>
              <a:off x="3740150" y="6126163"/>
              <a:ext cx="134938" cy="112712"/>
            </a:xfrm>
            <a:custGeom>
              <a:avLst/>
              <a:gdLst>
                <a:gd name="T0" fmla="*/ 45 w 91"/>
                <a:gd name="T1" fmla="*/ 0 h 81"/>
                <a:gd name="T2" fmla="*/ 0 w 91"/>
                <a:gd name="T3" fmla="*/ 40 h 81"/>
                <a:gd name="T4" fmla="*/ 45 w 91"/>
                <a:gd name="T5" fmla="*/ 80 h 81"/>
                <a:gd name="T6" fmla="*/ 90 w 91"/>
                <a:gd name="T7" fmla="*/ 40 h 81"/>
                <a:gd name="T8" fmla="*/ 45 w 91"/>
                <a:gd name="T9" fmla="*/ 0 h 81"/>
              </a:gdLst>
              <a:ahLst/>
              <a:cxnLst>
                <a:cxn ang="0">
                  <a:pos x="T0" y="T1"/>
                </a:cxn>
                <a:cxn ang="0">
                  <a:pos x="T2" y="T3"/>
                </a:cxn>
                <a:cxn ang="0">
                  <a:pos x="T4" y="T5"/>
                </a:cxn>
                <a:cxn ang="0">
                  <a:pos x="T6" y="T7"/>
                </a:cxn>
                <a:cxn ang="0">
                  <a:pos x="T8" y="T9"/>
                </a:cxn>
              </a:cxnLst>
              <a:rect l="0" t="0" r="r" b="b"/>
              <a:pathLst>
                <a:path w="91" h="81">
                  <a:moveTo>
                    <a:pt x="45" y="0"/>
                  </a:moveTo>
                  <a:lnTo>
                    <a:pt x="0" y="40"/>
                  </a:lnTo>
                  <a:lnTo>
                    <a:pt x="45" y="80"/>
                  </a:lnTo>
                  <a:lnTo>
                    <a:pt x="90" y="40"/>
                  </a:lnTo>
                  <a:lnTo>
                    <a:pt x="45" y="0"/>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7" name="Freeform 64"/>
            <p:cNvSpPr>
              <a:spLocks/>
            </p:cNvSpPr>
            <p:nvPr/>
          </p:nvSpPr>
          <p:spPr bwMode="auto">
            <a:xfrm>
              <a:off x="4384675" y="1050925"/>
              <a:ext cx="1588" cy="1588"/>
            </a:xfrm>
            <a:custGeom>
              <a:avLst/>
              <a:gdLst>
                <a:gd name="T0" fmla="*/ 0 w 1"/>
                <a:gd name="T1" fmla="*/ 0 h 1"/>
                <a:gd name="T2" fmla="*/ 0 w 1"/>
                <a:gd name="T3" fmla="*/ 0 h 1"/>
              </a:gdLst>
              <a:ahLst/>
              <a:cxnLst>
                <a:cxn ang="0">
                  <a:pos x="T0" y="T1"/>
                </a:cxn>
                <a:cxn ang="0">
                  <a:pos x="T2" y="T3"/>
                </a:cxn>
              </a:cxnLst>
              <a:rect l="0" t="0" r="r" b="b"/>
              <a:pathLst>
                <a:path w="1" h="1">
                  <a:moveTo>
                    <a:pt x="0" y="0"/>
                  </a:moveTo>
                  <a:lnTo>
                    <a:pt x="0" y="0"/>
                  </a:lnTo>
                </a:path>
              </a:pathLst>
            </a:custGeom>
            <a:noFill/>
            <a:ln w="12700" cap="rnd"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 name="Freeform 65"/>
            <p:cNvSpPr>
              <a:spLocks/>
            </p:cNvSpPr>
            <p:nvPr/>
          </p:nvSpPr>
          <p:spPr bwMode="auto">
            <a:xfrm>
              <a:off x="4384675" y="1050925"/>
              <a:ext cx="1588" cy="1588"/>
            </a:xfrm>
            <a:custGeom>
              <a:avLst/>
              <a:gdLst>
                <a:gd name="T0" fmla="*/ 0 w 1"/>
                <a:gd name="T1" fmla="*/ 0 h 1"/>
                <a:gd name="T2" fmla="*/ 0 w 1"/>
                <a:gd name="T3" fmla="*/ 0 h 1"/>
              </a:gdLst>
              <a:ahLst/>
              <a:cxnLst>
                <a:cxn ang="0">
                  <a:pos x="T0" y="T1"/>
                </a:cxn>
                <a:cxn ang="0">
                  <a:pos x="T2" y="T3"/>
                </a:cxn>
              </a:cxnLst>
              <a:rect l="0" t="0" r="r" b="b"/>
              <a:pathLst>
                <a:path w="1" h="1">
                  <a:moveTo>
                    <a:pt x="0" y="0"/>
                  </a:moveTo>
                  <a:lnTo>
                    <a:pt x="0" y="0"/>
                  </a:lnTo>
                </a:path>
              </a:pathLst>
            </a:custGeom>
            <a:noFill/>
            <a:ln w="12700" cap="rnd"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9" name="Freeform 66"/>
            <p:cNvSpPr>
              <a:spLocks/>
            </p:cNvSpPr>
            <p:nvPr/>
          </p:nvSpPr>
          <p:spPr bwMode="auto">
            <a:xfrm>
              <a:off x="4384675" y="1050925"/>
              <a:ext cx="1588" cy="1588"/>
            </a:xfrm>
            <a:custGeom>
              <a:avLst/>
              <a:gdLst>
                <a:gd name="T0" fmla="*/ 0 w 1"/>
                <a:gd name="T1" fmla="*/ 0 h 1"/>
                <a:gd name="T2" fmla="*/ 0 w 1"/>
                <a:gd name="T3" fmla="*/ 0 h 1"/>
              </a:gdLst>
              <a:ahLst/>
              <a:cxnLst>
                <a:cxn ang="0">
                  <a:pos x="T0" y="T1"/>
                </a:cxn>
                <a:cxn ang="0">
                  <a:pos x="T2" y="T3"/>
                </a:cxn>
              </a:cxnLst>
              <a:rect l="0" t="0" r="r" b="b"/>
              <a:pathLst>
                <a:path w="1" h="1">
                  <a:moveTo>
                    <a:pt x="0" y="0"/>
                  </a:moveTo>
                  <a:lnTo>
                    <a:pt x="0" y="0"/>
                  </a:lnTo>
                </a:path>
              </a:pathLst>
            </a:custGeom>
            <a:noFill/>
            <a:ln w="12700" cap="rnd"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 name="Freeform 67"/>
            <p:cNvSpPr>
              <a:spLocks/>
            </p:cNvSpPr>
            <p:nvPr/>
          </p:nvSpPr>
          <p:spPr bwMode="auto">
            <a:xfrm>
              <a:off x="4384675" y="1050925"/>
              <a:ext cx="1588" cy="1588"/>
            </a:xfrm>
            <a:custGeom>
              <a:avLst/>
              <a:gdLst>
                <a:gd name="T0" fmla="*/ 0 w 1"/>
                <a:gd name="T1" fmla="*/ 0 h 1"/>
                <a:gd name="T2" fmla="*/ 0 w 1"/>
                <a:gd name="T3" fmla="*/ 0 h 1"/>
              </a:gdLst>
              <a:ahLst/>
              <a:cxnLst>
                <a:cxn ang="0">
                  <a:pos x="T0" y="T1"/>
                </a:cxn>
                <a:cxn ang="0">
                  <a:pos x="T2" y="T3"/>
                </a:cxn>
              </a:cxnLst>
              <a:rect l="0" t="0" r="r" b="b"/>
              <a:pathLst>
                <a:path w="1" h="1">
                  <a:moveTo>
                    <a:pt x="0" y="0"/>
                  </a:moveTo>
                  <a:lnTo>
                    <a:pt x="0" y="0"/>
                  </a:lnTo>
                </a:path>
              </a:pathLst>
            </a:custGeom>
            <a:noFill/>
            <a:ln w="12700" cap="rnd"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 name="Freeform 68"/>
            <p:cNvSpPr>
              <a:spLocks/>
            </p:cNvSpPr>
            <p:nvPr/>
          </p:nvSpPr>
          <p:spPr bwMode="auto">
            <a:xfrm>
              <a:off x="4384675" y="1050925"/>
              <a:ext cx="1588" cy="3175"/>
            </a:xfrm>
            <a:custGeom>
              <a:avLst/>
              <a:gdLst>
                <a:gd name="T0" fmla="*/ 0 w 2"/>
                <a:gd name="T1" fmla="*/ 0 h 2"/>
                <a:gd name="T2" fmla="*/ 1 w 2"/>
                <a:gd name="T3" fmla="*/ 1 h 2"/>
              </a:gdLst>
              <a:ahLst/>
              <a:cxnLst>
                <a:cxn ang="0">
                  <a:pos x="T0" y="T1"/>
                </a:cxn>
                <a:cxn ang="0">
                  <a:pos x="T2" y="T3"/>
                </a:cxn>
              </a:cxnLst>
              <a:rect l="0" t="0" r="r" b="b"/>
              <a:pathLst>
                <a:path w="2" h="2">
                  <a:moveTo>
                    <a:pt x="0" y="0"/>
                  </a:moveTo>
                  <a:lnTo>
                    <a:pt x="1" y="1"/>
                  </a:lnTo>
                </a:path>
              </a:pathLst>
            </a:custGeom>
            <a:noFill/>
            <a:ln w="12700" cap="rnd"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 name="Rectangle 69"/>
            <p:cNvSpPr>
              <a:spLocks noChangeArrowheads="1"/>
            </p:cNvSpPr>
            <p:nvPr/>
          </p:nvSpPr>
          <p:spPr bwMode="auto">
            <a:xfrm>
              <a:off x="3033713" y="1449388"/>
              <a:ext cx="2667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eaLnBrk="0" hangingPunct="0"/>
              <a:r>
                <a:rPr lang="en-US" sz="900">
                  <a:solidFill>
                    <a:srgbClr val="000000"/>
                  </a:solidFill>
                </a:rPr>
                <a:t>From</a:t>
              </a:r>
            </a:p>
          </p:txBody>
        </p:sp>
        <p:sp>
          <p:nvSpPr>
            <p:cNvPr id="73" name="Rectangle 70"/>
            <p:cNvSpPr>
              <a:spLocks noChangeArrowheads="1"/>
            </p:cNvSpPr>
            <p:nvPr/>
          </p:nvSpPr>
          <p:spPr bwMode="auto">
            <a:xfrm>
              <a:off x="3033713" y="1743075"/>
              <a:ext cx="13335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eaLnBrk="0" hangingPunct="0"/>
              <a:r>
                <a:rPr lang="en-US" sz="900">
                  <a:solidFill>
                    <a:srgbClr val="000000"/>
                  </a:solidFill>
                </a:rPr>
                <a:t>To</a:t>
              </a:r>
            </a:p>
          </p:txBody>
        </p:sp>
        <p:sp>
          <p:nvSpPr>
            <p:cNvPr id="74" name="Rectangle 71"/>
            <p:cNvSpPr>
              <a:spLocks noChangeArrowheads="1"/>
            </p:cNvSpPr>
            <p:nvPr/>
          </p:nvSpPr>
          <p:spPr bwMode="auto">
            <a:xfrm>
              <a:off x="2408238" y="1463675"/>
              <a:ext cx="4826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eaLnBrk="0" hangingPunct="0"/>
              <a:r>
                <a:rPr lang="en-US" sz="900">
                  <a:solidFill>
                    <a:srgbClr val="000000"/>
                  </a:solidFill>
                </a:rPr>
                <a:t>Scope of </a:t>
              </a:r>
            </a:p>
          </p:txBody>
        </p:sp>
        <p:sp>
          <p:nvSpPr>
            <p:cNvPr id="75" name="Rectangle 72"/>
            <p:cNvSpPr>
              <a:spLocks noChangeArrowheads="1"/>
            </p:cNvSpPr>
            <p:nvPr/>
          </p:nvSpPr>
          <p:spPr bwMode="auto">
            <a:xfrm>
              <a:off x="2357438" y="1582738"/>
              <a:ext cx="5588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eaLnBrk="0" hangingPunct="0"/>
              <a:r>
                <a:rPr lang="en-US" sz="900">
                  <a:solidFill>
                    <a:srgbClr val="000000"/>
                  </a:solidFill>
                </a:rPr>
                <a:t>Operations</a:t>
              </a:r>
            </a:p>
          </p:txBody>
        </p:sp>
        <p:sp>
          <p:nvSpPr>
            <p:cNvPr id="76" name="Rectangle 73"/>
            <p:cNvSpPr>
              <a:spLocks noChangeArrowheads="1"/>
            </p:cNvSpPr>
            <p:nvPr/>
          </p:nvSpPr>
          <p:spPr bwMode="auto">
            <a:xfrm>
              <a:off x="2274888" y="1366838"/>
              <a:ext cx="4149725" cy="506412"/>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 name="Line 74"/>
            <p:cNvSpPr>
              <a:spLocks noChangeShapeType="1"/>
            </p:cNvSpPr>
            <p:nvPr/>
          </p:nvSpPr>
          <p:spPr bwMode="auto">
            <a:xfrm flipV="1">
              <a:off x="2933700" y="1368425"/>
              <a:ext cx="0" cy="50323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 name="Line 75"/>
            <p:cNvSpPr>
              <a:spLocks noChangeShapeType="1"/>
            </p:cNvSpPr>
            <p:nvPr/>
          </p:nvSpPr>
          <p:spPr bwMode="auto">
            <a:xfrm>
              <a:off x="2935288" y="1620838"/>
              <a:ext cx="3489325"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 name="Oval 76" descr="Wide upward diagonal"/>
            <p:cNvSpPr>
              <a:spLocks noChangeArrowheads="1"/>
            </p:cNvSpPr>
            <p:nvPr/>
          </p:nvSpPr>
          <p:spPr bwMode="auto">
            <a:xfrm>
              <a:off x="5238750" y="6110288"/>
              <a:ext cx="131763" cy="125412"/>
            </a:xfrm>
            <a:prstGeom prst="ellipse">
              <a:avLst/>
            </a:prstGeom>
            <a:pattFill prst="wdUpDiag">
              <a:fgClr>
                <a:schemeClr val="tx1"/>
              </a:fgClr>
              <a:bgClr>
                <a:schemeClr val="bg1"/>
              </a:bgClr>
            </a:patt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 name="Rectangle 77"/>
            <p:cNvSpPr>
              <a:spLocks noChangeArrowheads="1"/>
            </p:cNvSpPr>
            <p:nvPr/>
          </p:nvSpPr>
          <p:spPr bwMode="auto">
            <a:xfrm>
              <a:off x="488950" y="1090612"/>
              <a:ext cx="1355725" cy="865188"/>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 name="Line 78"/>
            <p:cNvSpPr>
              <a:spLocks noChangeShapeType="1"/>
            </p:cNvSpPr>
            <p:nvPr/>
          </p:nvSpPr>
          <p:spPr bwMode="auto">
            <a:xfrm flipV="1">
              <a:off x="1060450" y="1052513"/>
              <a:ext cx="0" cy="86201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82" name="Group 79"/>
            <p:cNvGrpSpPr>
              <a:grpSpLocks/>
            </p:cNvGrpSpPr>
            <p:nvPr/>
          </p:nvGrpSpPr>
          <p:grpSpPr bwMode="auto">
            <a:xfrm>
              <a:off x="485775" y="2179638"/>
              <a:ext cx="7713663" cy="3197225"/>
              <a:chOff x="286" y="1006"/>
              <a:chExt cx="5188" cy="2308"/>
            </a:xfrm>
          </p:grpSpPr>
          <p:sp>
            <p:nvSpPr>
              <p:cNvPr id="129" name="Rectangle 80"/>
              <p:cNvSpPr>
                <a:spLocks noChangeArrowheads="1"/>
              </p:cNvSpPr>
              <p:nvPr/>
            </p:nvSpPr>
            <p:spPr bwMode="auto">
              <a:xfrm>
                <a:off x="286" y="1006"/>
                <a:ext cx="5188" cy="2308"/>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30" name="Group 81"/>
              <p:cNvGrpSpPr>
                <a:grpSpLocks/>
              </p:cNvGrpSpPr>
              <p:nvPr/>
            </p:nvGrpSpPr>
            <p:grpSpPr bwMode="auto">
              <a:xfrm>
                <a:off x="384" y="1010"/>
                <a:ext cx="4992" cy="2302"/>
                <a:chOff x="384" y="1010"/>
                <a:chExt cx="4992" cy="2302"/>
              </a:xfrm>
            </p:grpSpPr>
            <p:sp>
              <p:nvSpPr>
                <p:cNvPr id="155" name="Line 82"/>
                <p:cNvSpPr>
                  <a:spLocks noChangeShapeType="1"/>
                </p:cNvSpPr>
                <p:nvPr/>
              </p:nvSpPr>
              <p:spPr bwMode="auto">
                <a:xfrm>
                  <a:off x="2592"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6" name="Line 83"/>
                <p:cNvSpPr>
                  <a:spLocks noChangeShapeType="1"/>
                </p:cNvSpPr>
                <p:nvPr/>
              </p:nvSpPr>
              <p:spPr bwMode="auto">
                <a:xfrm>
                  <a:off x="2688"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7" name="Line 84"/>
                <p:cNvSpPr>
                  <a:spLocks noChangeShapeType="1"/>
                </p:cNvSpPr>
                <p:nvPr/>
              </p:nvSpPr>
              <p:spPr bwMode="auto">
                <a:xfrm>
                  <a:off x="2784"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8" name="Line 85"/>
                <p:cNvSpPr>
                  <a:spLocks noChangeShapeType="1"/>
                </p:cNvSpPr>
                <p:nvPr/>
              </p:nvSpPr>
              <p:spPr bwMode="auto">
                <a:xfrm>
                  <a:off x="2880"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9" name="Line 86"/>
                <p:cNvSpPr>
                  <a:spLocks noChangeShapeType="1"/>
                </p:cNvSpPr>
                <p:nvPr/>
              </p:nvSpPr>
              <p:spPr bwMode="auto">
                <a:xfrm>
                  <a:off x="2976"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0" name="Line 87"/>
                <p:cNvSpPr>
                  <a:spLocks noChangeShapeType="1"/>
                </p:cNvSpPr>
                <p:nvPr/>
              </p:nvSpPr>
              <p:spPr bwMode="auto">
                <a:xfrm>
                  <a:off x="3072"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1" name="Line 88"/>
                <p:cNvSpPr>
                  <a:spLocks noChangeShapeType="1"/>
                </p:cNvSpPr>
                <p:nvPr/>
              </p:nvSpPr>
              <p:spPr bwMode="auto">
                <a:xfrm>
                  <a:off x="3168"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2" name="Line 89"/>
                <p:cNvSpPr>
                  <a:spLocks noChangeShapeType="1"/>
                </p:cNvSpPr>
                <p:nvPr/>
              </p:nvSpPr>
              <p:spPr bwMode="auto">
                <a:xfrm>
                  <a:off x="3264"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 name="Line 90"/>
                <p:cNvSpPr>
                  <a:spLocks noChangeShapeType="1"/>
                </p:cNvSpPr>
                <p:nvPr/>
              </p:nvSpPr>
              <p:spPr bwMode="auto">
                <a:xfrm>
                  <a:off x="3360"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 name="Line 91"/>
                <p:cNvSpPr>
                  <a:spLocks noChangeShapeType="1"/>
                </p:cNvSpPr>
                <p:nvPr/>
              </p:nvSpPr>
              <p:spPr bwMode="auto">
                <a:xfrm>
                  <a:off x="3456"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5" name="Line 92"/>
                <p:cNvSpPr>
                  <a:spLocks noChangeShapeType="1"/>
                </p:cNvSpPr>
                <p:nvPr/>
              </p:nvSpPr>
              <p:spPr bwMode="auto">
                <a:xfrm>
                  <a:off x="3552"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6" name="Line 93"/>
                <p:cNvSpPr>
                  <a:spLocks noChangeShapeType="1"/>
                </p:cNvSpPr>
                <p:nvPr/>
              </p:nvSpPr>
              <p:spPr bwMode="auto">
                <a:xfrm>
                  <a:off x="3648"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7" name="Line 94"/>
                <p:cNvSpPr>
                  <a:spLocks noChangeShapeType="1"/>
                </p:cNvSpPr>
                <p:nvPr/>
              </p:nvSpPr>
              <p:spPr bwMode="auto">
                <a:xfrm>
                  <a:off x="4608"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8" name="Line 95"/>
                <p:cNvSpPr>
                  <a:spLocks noChangeShapeType="1"/>
                </p:cNvSpPr>
                <p:nvPr/>
              </p:nvSpPr>
              <p:spPr bwMode="auto">
                <a:xfrm>
                  <a:off x="4704"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9" name="Line 96"/>
                <p:cNvSpPr>
                  <a:spLocks noChangeShapeType="1"/>
                </p:cNvSpPr>
                <p:nvPr/>
              </p:nvSpPr>
              <p:spPr bwMode="auto">
                <a:xfrm>
                  <a:off x="4800"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0" name="Line 97"/>
                <p:cNvSpPr>
                  <a:spLocks noChangeShapeType="1"/>
                </p:cNvSpPr>
                <p:nvPr/>
              </p:nvSpPr>
              <p:spPr bwMode="auto">
                <a:xfrm>
                  <a:off x="4896"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1" name="Line 98"/>
                <p:cNvSpPr>
                  <a:spLocks noChangeShapeType="1"/>
                </p:cNvSpPr>
                <p:nvPr/>
              </p:nvSpPr>
              <p:spPr bwMode="auto">
                <a:xfrm>
                  <a:off x="4992"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2" name="Line 99"/>
                <p:cNvSpPr>
                  <a:spLocks noChangeShapeType="1"/>
                </p:cNvSpPr>
                <p:nvPr/>
              </p:nvSpPr>
              <p:spPr bwMode="auto">
                <a:xfrm>
                  <a:off x="5184"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3" name="Line 100"/>
                <p:cNvSpPr>
                  <a:spLocks noChangeShapeType="1"/>
                </p:cNvSpPr>
                <p:nvPr/>
              </p:nvSpPr>
              <p:spPr bwMode="auto">
                <a:xfrm>
                  <a:off x="2496"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 name="Line 101"/>
                <p:cNvSpPr>
                  <a:spLocks noChangeShapeType="1"/>
                </p:cNvSpPr>
                <p:nvPr/>
              </p:nvSpPr>
              <p:spPr bwMode="auto">
                <a:xfrm>
                  <a:off x="5280"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5" name="Line 102"/>
                <p:cNvSpPr>
                  <a:spLocks noChangeShapeType="1"/>
                </p:cNvSpPr>
                <p:nvPr/>
              </p:nvSpPr>
              <p:spPr bwMode="auto">
                <a:xfrm>
                  <a:off x="5376"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6" name="Line 103"/>
                <p:cNvSpPr>
                  <a:spLocks noChangeShapeType="1"/>
                </p:cNvSpPr>
                <p:nvPr/>
              </p:nvSpPr>
              <p:spPr bwMode="auto">
                <a:xfrm>
                  <a:off x="5088"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7" name="Line 104"/>
                <p:cNvSpPr>
                  <a:spLocks noChangeShapeType="1"/>
                </p:cNvSpPr>
                <p:nvPr/>
              </p:nvSpPr>
              <p:spPr bwMode="auto">
                <a:xfrm>
                  <a:off x="480"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 name="Line 105"/>
                <p:cNvSpPr>
                  <a:spLocks noChangeShapeType="1"/>
                </p:cNvSpPr>
                <p:nvPr/>
              </p:nvSpPr>
              <p:spPr bwMode="auto">
                <a:xfrm>
                  <a:off x="576"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9" name="Line 106"/>
                <p:cNvSpPr>
                  <a:spLocks noChangeShapeType="1"/>
                </p:cNvSpPr>
                <p:nvPr/>
              </p:nvSpPr>
              <p:spPr bwMode="auto">
                <a:xfrm>
                  <a:off x="672"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0" name="Line 107"/>
                <p:cNvSpPr>
                  <a:spLocks noChangeShapeType="1"/>
                </p:cNvSpPr>
                <p:nvPr/>
              </p:nvSpPr>
              <p:spPr bwMode="auto">
                <a:xfrm>
                  <a:off x="768"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1" name="Line 108"/>
                <p:cNvSpPr>
                  <a:spLocks noChangeShapeType="1"/>
                </p:cNvSpPr>
                <p:nvPr/>
              </p:nvSpPr>
              <p:spPr bwMode="auto">
                <a:xfrm>
                  <a:off x="864"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2" name="Line 109"/>
                <p:cNvSpPr>
                  <a:spLocks noChangeShapeType="1"/>
                </p:cNvSpPr>
                <p:nvPr/>
              </p:nvSpPr>
              <p:spPr bwMode="auto">
                <a:xfrm>
                  <a:off x="960"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3" name="Line 110"/>
                <p:cNvSpPr>
                  <a:spLocks noChangeShapeType="1"/>
                </p:cNvSpPr>
                <p:nvPr/>
              </p:nvSpPr>
              <p:spPr bwMode="auto">
                <a:xfrm>
                  <a:off x="1056"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 name="Line 111"/>
                <p:cNvSpPr>
                  <a:spLocks noChangeShapeType="1"/>
                </p:cNvSpPr>
                <p:nvPr/>
              </p:nvSpPr>
              <p:spPr bwMode="auto">
                <a:xfrm>
                  <a:off x="1152"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5" name="Line 112"/>
                <p:cNvSpPr>
                  <a:spLocks noChangeShapeType="1"/>
                </p:cNvSpPr>
                <p:nvPr/>
              </p:nvSpPr>
              <p:spPr bwMode="auto">
                <a:xfrm>
                  <a:off x="1248"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6" name="Line 113"/>
                <p:cNvSpPr>
                  <a:spLocks noChangeShapeType="1"/>
                </p:cNvSpPr>
                <p:nvPr/>
              </p:nvSpPr>
              <p:spPr bwMode="auto">
                <a:xfrm>
                  <a:off x="1344"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7" name="Line 114"/>
                <p:cNvSpPr>
                  <a:spLocks noChangeShapeType="1"/>
                </p:cNvSpPr>
                <p:nvPr/>
              </p:nvSpPr>
              <p:spPr bwMode="auto">
                <a:xfrm>
                  <a:off x="1440"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8" name="Line 115"/>
                <p:cNvSpPr>
                  <a:spLocks noChangeShapeType="1"/>
                </p:cNvSpPr>
                <p:nvPr/>
              </p:nvSpPr>
              <p:spPr bwMode="auto">
                <a:xfrm>
                  <a:off x="1536"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9" name="Line 116"/>
                <p:cNvSpPr>
                  <a:spLocks noChangeShapeType="1"/>
                </p:cNvSpPr>
                <p:nvPr/>
              </p:nvSpPr>
              <p:spPr bwMode="auto">
                <a:xfrm>
                  <a:off x="1632"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0" name="Line 117"/>
                <p:cNvSpPr>
                  <a:spLocks noChangeShapeType="1"/>
                </p:cNvSpPr>
                <p:nvPr/>
              </p:nvSpPr>
              <p:spPr bwMode="auto">
                <a:xfrm>
                  <a:off x="1728"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1" name="Line 118"/>
                <p:cNvSpPr>
                  <a:spLocks noChangeShapeType="1"/>
                </p:cNvSpPr>
                <p:nvPr/>
              </p:nvSpPr>
              <p:spPr bwMode="auto">
                <a:xfrm>
                  <a:off x="1824"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 name="Line 119"/>
                <p:cNvSpPr>
                  <a:spLocks noChangeShapeType="1"/>
                </p:cNvSpPr>
                <p:nvPr/>
              </p:nvSpPr>
              <p:spPr bwMode="auto">
                <a:xfrm>
                  <a:off x="1920"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3" name="Line 120"/>
                <p:cNvSpPr>
                  <a:spLocks noChangeShapeType="1"/>
                </p:cNvSpPr>
                <p:nvPr/>
              </p:nvSpPr>
              <p:spPr bwMode="auto">
                <a:xfrm>
                  <a:off x="2016"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 name="Line 121"/>
                <p:cNvSpPr>
                  <a:spLocks noChangeShapeType="1"/>
                </p:cNvSpPr>
                <p:nvPr/>
              </p:nvSpPr>
              <p:spPr bwMode="auto">
                <a:xfrm>
                  <a:off x="2208"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5" name="Line 122"/>
                <p:cNvSpPr>
                  <a:spLocks noChangeShapeType="1"/>
                </p:cNvSpPr>
                <p:nvPr/>
              </p:nvSpPr>
              <p:spPr bwMode="auto">
                <a:xfrm>
                  <a:off x="2304"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6" name="Line 123"/>
                <p:cNvSpPr>
                  <a:spLocks noChangeShapeType="1"/>
                </p:cNvSpPr>
                <p:nvPr/>
              </p:nvSpPr>
              <p:spPr bwMode="auto">
                <a:xfrm>
                  <a:off x="2400"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7" name="Line 124"/>
                <p:cNvSpPr>
                  <a:spLocks noChangeShapeType="1"/>
                </p:cNvSpPr>
                <p:nvPr/>
              </p:nvSpPr>
              <p:spPr bwMode="auto">
                <a:xfrm>
                  <a:off x="2112"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8" name="Line 125"/>
                <p:cNvSpPr>
                  <a:spLocks noChangeShapeType="1"/>
                </p:cNvSpPr>
                <p:nvPr/>
              </p:nvSpPr>
              <p:spPr bwMode="auto">
                <a:xfrm>
                  <a:off x="3744"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9" name="Line 126"/>
                <p:cNvSpPr>
                  <a:spLocks noChangeShapeType="1"/>
                </p:cNvSpPr>
                <p:nvPr/>
              </p:nvSpPr>
              <p:spPr bwMode="auto">
                <a:xfrm>
                  <a:off x="3840"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0" name="Line 127"/>
                <p:cNvSpPr>
                  <a:spLocks noChangeShapeType="1"/>
                </p:cNvSpPr>
                <p:nvPr/>
              </p:nvSpPr>
              <p:spPr bwMode="auto">
                <a:xfrm>
                  <a:off x="3936"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1" name="Line 128"/>
                <p:cNvSpPr>
                  <a:spLocks noChangeShapeType="1"/>
                </p:cNvSpPr>
                <p:nvPr/>
              </p:nvSpPr>
              <p:spPr bwMode="auto">
                <a:xfrm>
                  <a:off x="4032"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2" name="Line 129"/>
                <p:cNvSpPr>
                  <a:spLocks noChangeShapeType="1"/>
                </p:cNvSpPr>
                <p:nvPr/>
              </p:nvSpPr>
              <p:spPr bwMode="auto">
                <a:xfrm>
                  <a:off x="4128"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3" name="Line 130"/>
                <p:cNvSpPr>
                  <a:spLocks noChangeShapeType="1"/>
                </p:cNvSpPr>
                <p:nvPr/>
              </p:nvSpPr>
              <p:spPr bwMode="auto">
                <a:xfrm>
                  <a:off x="4320"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 name="Line 131"/>
                <p:cNvSpPr>
                  <a:spLocks noChangeShapeType="1"/>
                </p:cNvSpPr>
                <p:nvPr/>
              </p:nvSpPr>
              <p:spPr bwMode="auto">
                <a:xfrm>
                  <a:off x="4416"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 name="Line 132"/>
                <p:cNvSpPr>
                  <a:spLocks noChangeShapeType="1"/>
                </p:cNvSpPr>
                <p:nvPr/>
              </p:nvSpPr>
              <p:spPr bwMode="auto">
                <a:xfrm>
                  <a:off x="4512"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 name="Line 133"/>
                <p:cNvSpPr>
                  <a:spLocks noChangeShapeType="1"/>
                </p:cNvSpPr>
                <p:nvPr/>
              </p:nvSpPr>
              <p:spPr bwMode="auto">
                <a:xfrm>
                  <a:off x="4224"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7" name="Line 134"/>
                <p:cNvSpPr>
                  <a:spLocks noChangeShapeType="1"/>
                </p:cNvSpPr>
                <p:nvPr/>
              </p:nvSpPr>
              <p:spPr bwMode="auto">
                <a:xfrm>
                  <a:off x="384" y="1010"/>
                  <a:ext cx="0" cy="2302"/>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31" name="Group 135"/>
              <p:cNvGrpSpPr>
                <a:grpSpLocks/>
              </p:cNvGrpSpPr>
              <p:nvPr/>
            </p:nvGrpSpPr>
            <p:grpSpPr bwMode="auto">
              <a:xfrm>
                <a:off x="290" y="1104"/>
                <a:ext cx="5182" cy="2112"/>
                <a:chOff x="290" y="1104"/>
                <a:chExt cx="5182" cy="2112"/>
              </a:xfrm>
            </p:grpSpPr>
            <p:sp>
              <p:nvSpPr>
                <p:cNvPr id="132" name="Line 136"/>
                <p:cNvSpPr>
                  <a:spLocks noChangeShapeType="1"/>
                </p:cNvSpPr>
                <p:nvPr/>
              </p:nvSpPr>
              <p:spPr bwMode="auto">
                <a:xfrm>
                  <a:off x="290" y="2448"/>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 name="Line 137"/>
                <p:cNvSpPr>
                  <a:spLocks noChangeShapeType="1"/>
                </p:cNvSpPr>
                <p:nvPr/>
              </p:nvSpPr>
              <p:spPr bwMode="auto">
                <a:xfrm>
                  <a:off x="290" y="2544"/>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4" name="Line 138"/>
                <p:cNvSpPr>
                  <a:spLocks noChangeShapeType="1"/>
                </p:cNvSpPr>
                <p:nvPr/>
              </p:nvSpPr>
              <p:spPr bwMode="auto">
                <a:xfrm>
                  <a:off x="290" y="2832"/>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5" name="Line 139"/>
                <p:cNvSpPr>
                  <a:spLocks noChangeShapeType="1"/>
                </p:cNvSpPr>
                <p:nvPr/>
              </p:nvSpPr>
              <p:spPr bwMode="auto">
                <a:xfrm>
                  <a:off x="290" y="2928"/>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 name="Line 140"/>
                <p:cNvSpPr>
                  <a:spLocks noChangeShapeType="1"/>
                </p:cNvSpPr>
                <p:nvPr/>
              </p:nvSpPr>
              <p:spPr bwMode="auto">
                <a:xfrm>
                  <a:off x="290" y="2352"/>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7" name="Line 141"/>
                <p:cNvSpPr>
                  <a:spLocks noChangeShapeType="1"/>
                </p:cNvSpPr>
                <p:nvPr/>
              </p:nvSpPr>
              <p:spPr bwMode="auto">
                <a:xfrm>
                  <a:off x="290" y="2064"/>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 name="Line 142"/>
                <p:cNvSpPr>
                  <a:spLocks noChangeShapeType="1"/>
                </p:cNvSpPr>
                <p:nvPr/>
              </p:nvSpPr>
              <p:spPr bwMode="auto">
                <a:xfrm>
                  <a:off x="290" y="2160"/>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 name="Line 143"/>
                <p:cNvSpPr>
                  <a:spLocks noChangeShapeType="1"/>
                </p:cNvSpPr>
                <p:nvPr/>
              </p:nvSpPr>
              <p:spPr bwMode="auto">
                <a:xfrm>
                  <a:off x="290" y="2256"/>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 name="Line 144"/>
                <p:cNvSpPr>
                  <a:spLocks noChangeShapeType="1"/>
                </p:cNvSpPr>
                <p:nvPr/>
              </p:nvSpPr>
              <p:spPr bwMode="auto">
                <a:xfrm>
                  <a:off x="290" y="1968"/>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1" name="Line 145"/>
                <p:cNvSpPr>
                  <a:spLocks noChangeShapeType="1"/>
                </p:cNvSpPr>
                <p:nvPr/>
              </p:nvSpPr>
              <p:spPr bwMode="auto">
                <a:xfrm>
                  <a:off x="290" y="1584"/>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 name="Line 146"/>
                <p:cNvSpPr>
                  <a:spLocks noChangeShapeType="1"/>
                </p:cNvSpPr>
                <p:nvPr/>
              </p:nvSpPr>
              <p:spPr bwMode="auto">
                <a:xfrm>
                  <a:off x="290" y="1680"/>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 name="Line 147"/>
                <p:cNvSpPr>
                  <a:spLocks noChangeShapeType="1"/>
                </p:cNvSpPr>
                <p:nvPr/>
              </p:nvSpPr>
              <p:spPr bwMode="auto">
                <a:xfrm>
                  <a:off x="290" y="1776"/>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 name="Line 148"/>
                <p:cNvSpPr>
                  <a:spLocks noChangeShapeType="1"/>
                </p:cNvSpPr>
                <p:nvPr/>
              </p:nvSpPr>
              <p:spPr bwMode="auto">
                <a:xfrm>
                  <a:off x="290" y="1872"/>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5" name="Line 149"/>
                <p:cNvSpPr>
                  <a:spLocks noChangeShapeType="1"/>
                </p:cNvSpPr>
                <p:nvPr/>
              </p:nvSpPr>
              <p:spPr bwMode="auto">
                <a:xfrm>
                  <a:off x="290" y="1488"/>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6" name="Line 150"/>
                <p:cNvSpPr>
                  <a:spLocks noChangeShapeType="1"/>
                </p:cNvSpPr>
                <p:nvPr/>
              </p:nvSpPr>
              <p:spPr bwMode="auto">
                <a:xfrm>
                  <a:off x="290" y="1200"/>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 name="Line 151"/>
                <p:cNvSpPr>
                  <a:spLocks noChangeShapeType="1"/>
                </p:cNvSpPr>
                <p:nvPr/>
              </p:nvSpPr>
              <p:spPr bwMode="auto">
                <a:xfrm>
                  <a:off x="290" y="1296"/>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8" name="Line 152"/>
                <p:cNvSpPr>
                  <a:spLocks noChangeShapeType="1"/>
                </p:cNvSpPr>
                <p:nvPr/>
              </p:nvSpPr>
              <p:spPr bwMode="auto">
                <a:xfrm>
                  <a:off x="290" y="1392"/>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9" name="Line 153"/>
                <p:cNvSpPr>
                  <a:spLocks noChangeShapeType="1"/>
                </p:cNvSpPr>
                <p:nvPr/>
              </p:nvSpPr>
              <p:spPr bwMode="auto">
                <a:xfrm>
                  <a:off x="290" y="1104"/>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0" name="Line 154"/>
                <p:cNvSpPr>
                  <a:spLocks noChangeShapeType="1"/>
                </p:cNvSpPr>
                <p:nvPr/>
              </p:nvSpPr>
              <p:spPr bwMode="auto">
                <a:xfrm>
                  <a:off x="290" y="3024"/>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1" name="Line 155"/>
                <p:cNvSpPr>
                  <a:spLocks noChangeShapeType="1"/>
                </p:cNvSpPr>
                <p:nvPr/>
              </p:nvSpPr>
              <p:spPr bwMode="auto">
                <a:xfrm>
                  <a:off x="290" y="3216"/>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2" name="Line 156"/>
                <p:cNvSpPr>
                  <a:spLocks noChangeShapeType="1"/>
                </p:cNvSpPr>
                <p:nvPr/>
              </p:nvSpPr>
              <p:spPr bwMode="auto">
                <a:xfrm>
                  <a:off x="290" y="2640"/>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 name="Line 157"/>
                <p:cNvSpPr>
                  <a:spLocks noChangeShapeType="1"/>
                </p:cNvSpPr>
                <p:nvPr/>
              </p:nvSpPr>
              <p:spPr bwMode="auto">
                <a:xfrm>
                  <a:off x="290" y="2736"/>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 name="Line 158"/>
                <p:cNvSpPr>
                  <a:spLocks noChangeShapeType="1"/>
                </p:cNvSpPr>
                <p:nvPr/>
              </p:nvSpPr>
              <p:spPr bwMode="auto">
                <a:xfrm>
                  <a:off x="290" y="3120"/>
                  <a:ext cx="5182"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83" name="Line 159"/>
            <p:cNvSpPr>
              <a:spLocks noChangeShapeType="1"/>
            </p:cNvSpPr>
            <p:nvPr/>
          </p:nvSpPr>
          <p:spPr bwMode="auto">
            <a:xfrm>
              <a:off x="2479675" y="4432300"/>
              <a:ext cx="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 name="Line 160"/>
            <p:cNvSpPr>
              <a:spLocks noChangeShapeType="1"/>
            </p:cNvSpPr>
            <p:nvPr/>
          </p:nvSpPr>
          <p:spPr bwMode="auto">
            <a:xfrm>
              <a:off x="6462713" y="4249738"/>
              <a:ext cx="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 name="Freeform 161"/>
            <p:cNvSpPr>
              <a:spLocks/>
            </p:cNvSpPr>
            <p:nvPr/>
          </p:nvSpPr>
          <p:spPr bwMode="auto">
            <a:xfrm>
              <a:off x="3232150" y="3643313"/>
              <a:ext cx="3165475" cy="488950"/>
            </a:xfrm>
            <a:custGeom>
              <a:avLst/>
              <a:gdLst>
                <a:gd name="T0" fmla="*/ 2128 w 2129"/>
                <a:gd name="T1" fmla="*/ 218 h 353"/>
                <a:gd name="T2" fmla="*/ 1999 w 2129"/>
                <a:gd name="T3" fmla="*/ 170 h 353"/>
                <a:gd name="T4" fmla="*/ 1870 w 2129"/>
                <a:gd name="T5" fmla="*/ 123 h 353"/>
                <a:gd name="T6" fmla="*/ 1740 w 2129"/>
                <a:gd name="T7" fmla="*/ 78 h 353"/>
                <a:gd name="T8" fmla="*/ 1619 w 2129"/>
                <a:gd name="T9" fmla="*/ 45 h 353"/>
                <a:gd name="T10" fmla="*/ 1503 w 2129"/>
                <a:gd name="T11" fmla="*/ 23 h 353"/>
                <a:gd name="T12" fmla="*/ 1401 w 2129"/>
                <a:gd name="T13" fmla="*/ 7 h 353"/>
                <a:gd name="T14" fmla="*/ 1292 w 2129"/>
                <a:gd name="T15" fmla="*/ 0 h 353"/>
                <a:gd name="T16" fmla="*/ 1224 w 2129"/>
                <a:gd name="T17" fmla="*/ 0 h 353"/>
                <a:gd name="T18" fmla="*/ 1156 w 2129"/>
                <a:gd name="T19" fmla="*/ 0 h 353"/>
                <a:gd name="T20" fmla="*/ 1082 w 2129"/>
                <a:gd name="T21" fmla="*/ 4 h 353"/>
                <a:gd name="T22" fmla="*/ 993 w 2129"/>
                <a:gd name="T23" fmla="*/ 7 h 353"/>
                <a:gd name="T24" fmla="*/ 809 w 2129"/>
                <a:gd name="T25" fmla="*/ 26 h 353"/>
                <a:gd name="T26" fmla="*/ 625 w 2129"/>
                <a:gd name="T27" fmla="*/ 52 h 353"/>
                <a:gd name="T28" fmla="*/ 544 w 2129"/>
                <a:gd name="T29" fmla="*/ 66 h 353"/>
                <a:gd name="T30" fmla="*/ 463 w 2129"/>
                <a:gd name="T31" fmla="*/ 89 h 353"/>
                <a:gd name="T32" fmla="*/ 394 w 2129"/>
                <a:gd name="T33" fmla="*/ 115 h 353"/>
                <a:gd name="T34" fmla="*/ 319 w 2129"/>
                <a:gd name="T35" fmla="*/ 148 h 353"/>
                <a:gd name="T36" fmla="*/ 251 w 2129"/>
                <a:gd name="T37" fmla="*/ 186 h 353"/>
                <a:gd name="T38" fmla="*/ 190 w 2129"/>
                <a:gd name="T39" fmla="*/ 222 h 353"/>
                <a:gd name="T40" fmla="*/ 129 w 2129"/>
                <a:gd name="T41" fmla="*/ 263 h 353"/>
                <a:gd name="T42" fmla="*/ 82 w 2129"/>
                <a:gd name="T43" fmla="*/ 297 h 353"/>
                <a:gd name="T44" fmla="*/ 33 w 2129"/>
                <a:gd name="T45" fmla="*/ 330 h 353"/>
                <a:gd name="T46" fmla="*/ 0 w 2129"/>
                <a:gd name="T47" fmla="*/ 352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29" h="353">
                  <a:moveTo>
                    <a:pt x="2128" y="218"/>
                  </a:moveTo>
                  <a:lnTo>
                    <a:pt x="1999" y="170"/>
                  </a:lnTo>
                  <a:lnTo>
                    <a:pt x="1870" y="123"/>
                  </a:lnTo>
                  <a:lnTo>
                    <a:pt x="1740" y="78"/>
                  </a:lnTo>
                  <a:lnTo>
                    <a:pt x="1619" y="45"/>
                  </a:lnTo>
                  <a:lnTo>
                    <a:pt x="1503" y="23"/>
                  </a:lnTo>
                  <a:lnTo>
                    <a:pt x="1401" y="7"/>
                  </a:lnTo>
                  <a:lnTo>
                    <a:pt x="1292" y="0"/>
                  </a:lnTo>
                  <a:lnTo>
                    <a:pt x="1224" y="0"/>
                  </a:lnTo>
                  <a:lnTo>
                    <a:pt x="1156" y="0"/>
                  </a:lnTo>
                  <a:lnTo>
                    <a:pt x="1082" y="4"/>
                  </a:lnTo>
                  <a:lnTo>
                    <a:pt x="993" y="7"/>
                  </a:lnTo>
                  <a:lnTo>
                    <a:pt x="809" y="26"/>
                  </a:lnTo>
                  <a:lnTo>
                    <a:pt x="625" y="52"/>
                  </a:lnTo>
                  <a:lnTo>
                    <a:pt x="544" y="66"/>
                  </a:lnTo>
                  <a:lnTo>
                    <a:pt x="463" y="89"/>
                  </a:lnTo>
                  <a:lnTo>
                    <a:pt x="394" y="115"/>
                  </a:lnTo>
                  <a:lnTo>
                    <a:pt x="319" y="148"/>
                  </a:lnTo>
                  <a:lnTo>
                    <a:pt x="251" y="186"/>
                  </a:lnTo>
                  <a:lnTo>
                    <a:pt x="190" y="222"/>
                  </a:lnTo>
                  <a:lnTo>
                    <a:pt x="129" y="263"/>
                  </a:lnTo>
                  <a:lnTo>
                    <a:pt x="82" y="297"/>
                  </a:lnTo>
                  <a:lnTo>
                    <a:pt x="33" y="330"/>
                  </a:lnTo>
                  <a:lnTo>
                    <a:pt x="0" y="352"/>
                  </a:lnTo>
                </a:path>
              </a:pathLst>
            </a:custGeom>
            <a:noFill/>
            <a:ln w="25400" cap="rnd" cmpd="sng">
              <a:solidFill>
                <a:srgbClr val="A5002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 name="Freeform 162"/>
            <p:cNvSpPr>
              <a:spLocks/>
            </p:cNvSpPr>
            <p:nvPr/>
          </p:nvSpPr>
          <p:spPr bwMode="auto">
            <a:xfrm>
              <a:off x="3027363" y="4371975"/>
              <a:ext cx="3303587" cy="534988"/>
            </a:xfrm>
            <a:custGeom>
              <a:avLst/>
              <a:gdLst>
                <a:gd name="T0" fmla="*/ 0 w 2222"/>
                <a:gd name="T1" fmla="*/ 129 h 386"/>
                <a:gd name="T2" fmla="*/ 114 w 2222"/>
                <a:gd name="T3" fmla="*/ 199 h 386"/>
                <a:gd name="T4" fmla="*/ 242 w 2222"/>
                <a:gd name="T5" fmla="*/ 259 h 386"/>
                <a:gd name="T6" fmla="*/ 310 w 2222"/>
                <a:gd name="T7" fmla="*/ 288 h 386"/>
                <a:gd name="T8" fmla="*/ 384 w 2222"/>
                <a:gd name="T9" fmla="*/ 310 h 386"/>
                <a:gd name="T10" fmla="*/ 465 w 2222"/>
                <a:gd name="T11" fmla="*/ 333 h 386"/>
                <a:gd name="T12" fmla="*/ 558 w 2222"/>
                <a:gd name="T13" fmla="*/ 348 h 386"/>
                <a:gd name="T14" fmla="*/ 660 w 2222"/>
                <a:gd name="T15" fmla="*/ 361 h 386"/>
                <a:gd name="T16" fmla="*/ 774 w 2222"/>
                <a:gd name="T17" fmla="*/ 371 h 386"/>
                <a:gd name="T18" fmla="*/ 902 w 2222"/>
                <a:gd name="T19" fmla="*/ 380 h 386"/>
                <a:gd name="T20" fmla="*/ 1037 w 2222"/>
                <a:gd name="T21" fmla="*/ 385 h 386"/>
                <a:gd name="T22" fmla="*/ 1165 w 2222"/>
                <a:gd name="T23" fmla="*/ 385 h 386"/>
                <a:gd name="T24" fmla="*/ 1292 w 2222"/>
                <a:gd name="T25" fmla="*/ 380 h 386"/>
                <a:gd name="T26" fmla="*/ 1421 w 2222"/>
                <a:gd name="T27" fmla="*/ 366 h 386"/>
                <a:gd name="T28" fmla="*/ 1528 w 2222"/>
                <a:gd name="T29" fmla="*/ 348 h 386"/>
                <a:gd name="T30" fmla="*/ 1635 w 2222"/>
                <a:gd name="T31" fmla="*/ 320 h 386"/>
                <a:gd name="T32" fmla="*/ 1737 w 2222"/>
                <a:gd name="T33" fmla="*/ 278 h 386"/>
                <a:gd name="T34" fmla="*/ 1838 w 2222"/>
                <a:gd name="T35" fmla="*/ 227 h 386"/>
                <a:gd name="T36" fmla="*/ 1938 w 2222"/>
                <a:gd name="T37" fmla="*/ 176 h 386"/>
                <a:gd name="T38" fmla="*/ 2025 w 2222"/>
                <a:gd name="T39" fmla="*/ 120 h 386"/>
                <a:gd name="T40" fmla="*/ 2106 w 2222"/>
                <a:gd name="T41" fmla="*/ 69 h 386"/>
                <a:gd name="T42" fmla="*/ 2167 w 2222"/>
                <a:gd name="T43" fmla="*/ 27 h 386"/>
                <a:gd name="T44" fmla="*/ 2221 w 2222"/>
                <a:gd name="T45" fmla="*/ 0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22" h="386">
                  <a:moveTo>
                    <a:pt x="0" y="129"/>
                  </a:moveTo>
                  <a:lnTo>
                    <a:pt x="114" y="199"/>
                  </a:lnTo>
                  <a:lnTo>
                    <a:pt x="242" y="259"/>
                  </a:lnTo>
                  <a:lnTo>
                    <a:pt x="310" y="288"/>
                  </a:lnTo>
                  <a:lnTo>
                    <a:pt x="384" y="310"/>
                  </a:lnTo>
                  <a:lnTo>
                    <a:pt x="465" y="333"/>
                  </a:lnTo>
                  <a:lnTo>
                    <a:pt x="558" y="348"/>
                  </a:lnTo>
                  <a:lnTo>
                    <a:pt x="660" y="361"/>
                  </a:lnTo>
                  <a:lnTo>
                    <a:pt x="774" y="371"/>
                  </a:lnTo>
                  <a:lnTo>
                    <a:pt x="902" y="380"/>
                  </a:lnTo>
                  <a:lnTo>
                    <a:pt x="1037" y="385"/>
                  </a:lnTo>
                  <a:lnTo>
                    <a:pt x="1165" y="385"/>
                  </a:lnTo>
                  <a:lnTo>
                    <a:pt x="1292" y="380"/>
                  </a:lnTo>
                  <a:lnTo>
                    <a:pt x="1421" y="366"/>
                  </a:lnTo>
                  <a:lnTo>
                    <a:pt x="1528" y="348"/>
                  </a:lnTo>
                  <a:lnTo>
                    <a:pt x="1635" y="320"/>
                  </a:lnTo>
                  <a:lnTo>
                    <a:pt x="1737" y="278"/>
                  </a:lnTo>
                  <a:lnTo>
                    <a:pt x="1838" y="227"/>
                  </a:lnTo>
                  <a:lnTo>
                    <a:pt x="1938" y="176"/>
                  </a:lnTo>
                  <a:lnTo>
                    <a:pt x="2025" y="120"/>
                  </a:lnTo>
                  <a:lnTo>
                    <a:pt x="2106" y="69"/>
                  </a:lnTo>
                  <a:lnTo>
                    <a:pt x="2167" y="27"/>
                  </a:lnTo>
                  <a:lnTo>
                    <a:pt x="2221" y="0"/>
                  </a:lnTo>
                </a:path>
              </a:pathLst>
            </a:custGeom>
            <a:noFill/>
            <a:ln w="25400" cap="rnd" cmpd="sng">
              <a:solidFill>
                <a:srgbClr val="A5002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7" name="Freeform 163"/>
            <p:cNvSpPr>
              <a:spLocks/>
            </p:cNvSpPr>
            <p:nvPr/>
          </p:nvSpPr>
          <p:spPr bwMode="auto">
            <a:xfrm>
              <a:off x="963613" y="2557463"/>
              <a:ext cx="5640387" cy="1876425"/>
            </a:xfrm>
            <a:custGeom>
              <a:avLst/>
              <a:gdLst>
                <a:gd name="T0" fmla="*/ 3772 w 3794"/>
                <a:gd name="T1" fmla="*/ 965 h 1355"/>
                <a:gd name="T2" fmla="*/ 3723 w 3794"/>
                <a:gd name="T3" fmla="*/ 722 h 1355"/>
                <a:gd name="T4" fmla="*/ 3667 w 3794"/>
                <a:gd name="T5" fmla="*/ 502 h 1355"/>
                <a:gd name="T6" fmla="*/ 3604 w 3794"/>
                <a:gd name="T7" fmla="*/ 324 h 1355"/>
                <a:gd name="T8" fmla="*/ 3561 w 3794"/>
                <a:gd name="T9" fmla="*/ 259 h 1355"/>
                <a:gd name="T10" fmla="*/ 3518 w 3794"/>
                <a:gd name="T11" fmla="*/ 215 h 1355"/>
                <a:gd name="T12" fmla="*/ 3477 w 3794"/>
                <a:gd name="T13" fmla="*/ 187 h 1355"/>
                <a:gd name="T14" fmla="*/ 3379 w 3794"/>
                <a:gd name="T15" fmla="*/ 174 h 1355"/>
                <a:gd name="T16" fmla="*/ 3252 w 3794"/>
                <a:gd name="T17" fmla="*/ 182 h 1355"/>
                <a:gd name="T18" fmla="*/ 3098 w 3794"/>
                <a:gd name="T19" fmla="*/ 174 h 1355"/>
                <a:gd name="T20" fmla="*/ 2887 w 3794"/>
                <a:gd name="T21" fmla="*/ 142 h 1355"/>
                <a:gd name="T22" fmla="*/ 2641 w 3794"/>
                <a:gd name="T23" fmla="*/ 106 h 1355"/>
                <a:gd name="T24" fmla="*/ 2248 w 3794"/>
                <a:gd name="T25" fmla="*/ 56 h 1355"/>
                <a:gd name="T26" fmla="*/ 1889 w 3794"/>
                <a:gd name="T27" fmla="*/ 24 h 1355"/>
                <a:gd name="T28" fmla="*/ 1418 w 3794"/>
                <a:gd name="T29" fmla="*/ 0 h 1355"/>
                <a:gd name="T30" fmla="*/ 1208 w 3794"/>
                <a:gd name="T31" fmla="*/ 0 h 1355"/>
                <a:gd name="T32" fmla="*/ 1026 w 3794"/>
                <a:gd name="T33" fmla="*/ 8 h 1355"/>
                <a:gd name="T34" fmla="*/ 703 w 3794"/>
                <a:gd name="T35" fmla="*/ 45 h 1355"/>
                <a:gd name="T36" fmla="*/ 555 w 3794"/>
                <a:gd name="T37" fmla="*/ 85 h 1355"/>
                <a:gd name="T38" fmla="*/ 394 w 3794"/>
                <a:gd name="T39" fmla="*/ 142 h 1355"/>
                <a:gd name="T40" fmla="*/ 219 w 3794"/>
                <a:gd name="T41" fmla="*/ 210 h 1355"/>
                <a:gd name="T42" fmla="*/ 78 w 3794"/>
                <a:gd name="T43" fmla="*/ 292 h 1355"/>
                <a:gd name="T44" fmla="*/ 8 w 3794"/>
                <a:gd name="T45" fmla="*/ 393 h 1355"/>
                <a:gd name="T46" fmla="*/ 0 w 3794"/>
                <a:gd name="T47" fmla="*/ 458 h 1355"/>
                <a:gd name="T48" fmla="*/ 49 w 3794"/>
                <a:gd name="T49" fmla="*/ 616 h 1355"/>
                <a:gd name="T50" fmla="*/ 155 w 3794"/>
                <a:gd name="T51" fmla="*/ 786 h 1355"/>
                <a:gd name="T52" fmla="*/ 239 w 3794"/>
                <a:gd name="T53" fmla="*/ 895 h 1355"/>
                <a:gd name="T54" fmla="*/ 302 w 3794"/>
                <a:gd name="T55" fmla="*/ 945 h 1355"/>
                <a:gd name="T56" fmla="*/ 358 w 3794"/>
                <a:gd name="T57" fmla="*/ 973 h 1355"/>
                <a:gd name="T58" fmla="*/ 464 w 3794"/>
                <a:gd name="T59" fmla="*/ 986 h 1355"/>
                <a:gd name="T60" fmla="*/ 626 w 3794"/>
                <a:gd name="T61" fmla="*/ 961 h 1355"/>
                <a:gd name="T62" fmla="*/ 780 w 3794"/>
                <a:gd name="T63" fmla="*/ 904 h 1355"/>
                <a:gd name="T64" fmla="*/ 877 w 3794"/>
                <a:gd name="T65" fmla="*/ 831 h 1355"/>
                <a:gd name="T66" fmla="*/ 907 w 3794"/>
                <a:gd name="T67" fmla="*/ 725 h 1355"/>
                <a:gd name="T68" fmla="*/ 877 w 3794"/>
                <a:gd name="T69" fmla="*/ 588 h 1355"/>
                <a:gd name="T70" fmla="*/ 843 w 3794"/>
                <a:gd name="T71" fmla="*/ 454 h 1355"/>
                <a:gd name="T72" fmla="*/ 837 w 3794"/>
                <a:gd name="T73" fmla="*/ 369 h 1355"/>
                <a:gd name="T74" fmla="*/ 850 w 3794"/>
                <a:gd name="T75" fmla="*/ 316 h 1355"/>
                <a:gd name="T76" fmla="*/ 877 w 3794"/>
                <a:gd name="T77" fmla="*/ 271 h 1355"/>
                <a:gd name="T78" fmla="*/ 934 w 3794"/>
                <a:gd name="T79" fmla="*/ 251 h 1355"/>
                <a:gd name="T80" fmla="*/ 1011 w 3794"/>
                <a:gd name="T81" fmla="*/ 231 h 1355"/>
                <a:gd name="T82" fmla="*/ 1139 w 3794"/>
                <a:gd name="T83" fmla="*/ 202 h 1355"/>
                <a:gd name="T84" fmla="*/ 1314 w 3794"/>
                <a:gd name="T85" fmla="*/ 162 h 1355"/>
                <a:gd name="T86" fmla="*/ 1518 w 3794"/>
                <a:gd name="T87" fmla="*/ 129 h 1355"/>
                <a:gd name="T88" fmla="*/ 1693 w 3794"/>
                <a:gd name="T89" fmla="*/ 117 h 1355"/>
                <a:gd name="T90" fmla="*/ 1812 w 3794"/>
                <a:gd name="T91" fmla="*/ 150 h 1355"/>
                <a:gd name="T92" fmla="*/ 1889 w 3794"/>
                <a:gd name="T93" fmla="*/ 218 h 1355"/>
                <a:gd name="T94" fmla="*/ 1938 w 3794"/>
                <a:gd name="T95" fmla="*/ 312 h 1355"/>
                <a:gd name="T96" fmla="*/ 1989 w 3794"/>
                <a:gd name="T97" fmla="*/ 479 h 1355"/>
                <a:gd name="T98" fmla="*/ 2023 w 3794"/>
                <a:gd name="T99" fmla="*/ 612 h 1355"/>
                <a:gd name="T100" fmla="*/ 2044 w 3794"/>
                <a:gd name="T101" fmla="*/ 766 h 1355"/>
                <a:gd name="T102" fmla="*/ 2051 w 3794"/>
                <a:gd name="T103" fmla="*/ 916 h 1355"/>
                <a:gd name="T104" fmla="*/ 2037 w 3794"/>
                <a:gd name="T105" fmla="*/ 1046 h 1355"/>
                <a:gd name="T106" fmla="*/ 1995 w 3794"/>
                <a:gd name="T107" fmla="*/ 1148 h 1355"/>
                <a:gd name="T108" fmla="*/ 1925 w 3794"/>
                <a:gd name="T109" fmla="*/ 1237 h 1355"/>
                <a:gd name="T110" fmla="*/ 1855 w 3794"/>
                <a:gd name="T111" fmla="*/ 1306 h 1355"/>
                <a:gd name="T112" fmla="*/ 1805 w 3794"/>
                <a:gd name="T113" fmla="*/ 1354 h 1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794" h="1355">
                  <a:moveTo>
                    <a:pt x="3793" y="1090"/>
                  </a:moveTo>
                  <a:lnTo>
                    <a:pt x="3772" y="965"/>
                  </a:lnTo>
                  <a:lnTo>
                    <a:pt x="3750" y="839"/>
                  </a:lnTo>
                  <a:lnTo>
                    <a:pt x="3723" y="722"/>
                  </a:lnTo>
                  <a:lnTo>
                    <a:pt x="3702" y="608"/>
                  </a:lnTo>
                  <a:lnTo>
                    <a:pt x="3667" y="502"/>
                  </a:lnTo>
                  <a:lnTo>
                    <a:pt x="3638" y="405"/>
                  </a:lnTo>
                  <a:lnTo>
                    <a:pt x="3604" y="324"/>
                  </a:lnTo>
                  <a:lnTo>
                    <a:pt x="3582" y="292"/>
                  </a:lnTo>
                  <a:lnTo>
                    <a:pt x="3561" y="259"/>
                  </a:lnTo>
                  <a:lnTo>
                    <a:pt x="3540" y="235"/>
                  </a:lnTo>
                  <a:lnTo>
                    <a:pt x="3518" y="215"/>
                  </a:lnTo>
                  <a:lnTo>
                    <a:pt x="3498" y="198"/>
                  </a:lnTo>
                  <a:lnTo>
                    <a:pt x="3477" y="187"/>
                  </a:lnTo>
                  <a:lnTo>
                    <a:pt x="3428" y="178"/>
                  </a:lnTo>
                  <a:lnTo>
                    <a:pt x="3379" y="174"/>
                  </a:lnTo>
                  <a:lnTo>
                    <a:pt x="3322" y="178"/>
                  </a:lnTo>
                  <a:lnTo>
                    <a:pt x="3252" y="182"/>
                  </a:lnTo>
                  <a:lnTo>
                    <a:pt x="3182" y="182"/>
                  </a:lnTo>
                  <a:lnTo>
                    <a:pt x="3098" y="174"/>
                  </a:lnTo>
                  <a:lnTo>
                    <a:pt x="2999" y="157"/>
                  </a:lnTo>
                  <a:lnTo>
                    <a:pt x="2887" y="142"/>
                  </a:lnTo>
                  <a:lnTo>
                    <a:pt x="2768" y="126"/>
                  </a:lnTo>
                  <a:lnTo>
                    <a:pt x="2641" y="106"/>
                  </a:lnTo>
                  <a:lnTo>
                    <a:pt x="2381" y="73"/>
                  </a:lnTo>
                  <a:lnTo>
                    <a:pt x="2248" y="56"/>
                  </a:lnTo>
                  <a:lnTo>
                    <a:pt x="2128" y="45"/>
                  </a:lnTo>
                  <a:lnTo>
                    <a:pt x="1889" y="24"/>
                  </a:lnTo>
                  <a:lnTo>
                    <a:pt x="1650" y="8"/>
                  </a:lnTo>
                  <a:lnTo>
                    <a:pt x="1418" y="0"/>
                  </a:lnTo>
                  <a:lnTo>
                    <a:pt x="1307" y="0"/>
                  </a:lnTo>
                  <a:lnTo>
                    <a:pt x="1208" y="0"/>
                  </a:lnTo>
                  <a:lnTo>
                    <a:pt x="1109" y="4"/>
                  </a:lnTo>
                  <a:lnTo>
                    <a:pt x="1026" y="8"/>
                  </a:lnTo>
                  <a:lnTo>
                    <a:pt x="857" y="20"/>
                  </a:lnTo>
                  <a:lnTo>
                    <a:pt x="703" y="45"/>
                  </a:lnTo>
                  <a:lnTo>
                    <a:pt x="632" y="65"/>
                  </a:lnTo>
                  <a:lnTo>
                    <a:pt x="555" y="85"/>
                  </a:lnTo>
                  <a:lnTo>
                    <a:pt x="478" y="113"/>
                  </a:lnTo>
                  <a:lnTo>
                    <a:pt x="394" y="142"/>
                  </a:lnTo>
                  <a:lnTo>
                    <a:pt x="302" y="174"/>
                  </a:lnTo>
                  <a:lnTo>
                    <a:pt x="219" y="210"/>
                  </a:lnTo>
                  <a:lnTo>
                    <a:pt x="148" y="251"/>
                  </a:lnTo>
                  <a:lnTo>
                    <a:pt x="78" y="292"/>
                  </a:lnTo>
                  <a:lnTo>
                    <a:pt x="35" y="340"/>
                  </a:lnTo>
                  <a:lnTo>
                    <a:pt x="8" y="393"/>
                  </a:lnTo>
                  <a:lnTo>
                    <a:pt x="0" y="421"/>
                  </a:lnTo>
                  <a:lnTo>
                    <a:pt x="0" y="458"/>
                  </a:lnTo>
                  <a:lnTo>
                    <a:pt x="21" y="535"/>
                  </a:lnTo>
                  <a:lnTo>
                    <a:pt x="49" y="616"/>
                  </a:lnTo>
                  <a:lnTo>
                    <a:pt x="98" y="705"/>
                  </a:lnTo>
                  <a:lnTo>
                    <a:pt x="155" y="786"/>
                  </a:lnTo>
                  <a:lnTo>
                    <a:pt x="211" y="864"/>
                  </a:lnTo>
                  <a:lnTo>
                    <a:pt x="239" y="895"/>
                  </a:lnTo>
                  <a:lnTo>
                    <a:pt x="275" y="920"/>
                  </a:lnTo>
                  <a:lnTo>
                    <a:pt x="302" y="945"/>
                  </a:lnTo>
                  <a:lnTo>
                    <a:pt x="330" y="961"/>
                  </a:lnTo>
                  <a:lnTo>
                    <a:pt x="358" y="973"/>
                  </a:lnTo>
                  <a:lnTo>
                    <a:pt x="394" y="981"/>
                  </a:lnTo>
                  <a:lnTo>
                    <a:pt x="464" y="986"/>
                  </a:lnTo>
                  <a:lnTo>
                    <a:pt x="541" y="977"/>
                  </a:lnTo>
                  <a:lnTo>
                    <a:pt x="626" y="961"/>
                  </a:lnTo>
                  <a:lnTo>
                    <a:pt x="703" y="936"/>
                  </a:lnTo>
                  <a:lnTo>
                    <a:pt x="780" y="904"/>
                  </a:lnTo>
                  <a:lnTo>
                    <a:pt x="837" y="867"/>
                  </a:lnTo>
                  <a:lnTo>
                    <a:pt x="877" y="831"/>
                  </a:lnTo>
                  <a:lnTo>
                    <a:pt x="899" y="783"/>
                  </a:lnTo>
                  <a:lnTo>
                    <a:pt x="907" y="725"/>
                  </a:lnTo>
                  <a:lnTo>
                    <a:pt x="899" y="661"/>
                  </a:lnTo>
                  <a:lnTo>
                    <a:pt x="877" y="588"/>
                  </a:lnTo>
                  <a:lnTo>
                    <a:pt x="864" y="519"/>
                  </a:lnTo>
                  <a:lnTo>
                    <a:pt x="843" y="454"/>
                  </a:lnTo>
                  <a:lnTo>
                    <a:pt x="837" y="393"/>
                  </a:lnTo>
                  <a:lnTo>
                    <a:pt x="837" y="369"/>
                  </a:lnTo>
                  <a:lnTo>
                    <a:pt x="837" y="349"/>
                  </a:lnTo>
                  <a:lnTo>
                    <a:pt x="850" y="316"/>
                  </a:lnTo>
                  <a:lnTo>
                    <a:pt x="864" y="292"/>
                  </a:lnTo>
                  <a:lnTo>
                    <a:pt x="877" y="271"/>
                  </a:lnTo>
                  <a:lnTo>
                    <a:pt x="907" y="259"/>
                  </a:lnTo>
                  <a:lnTo>
                    <a:pt x="934" y="251"/>
                  </a:lnTo>
                  <a:lnTo>
                    <a:pt x="970" y="239"/>
                  </a:lnTo>
                  <a:lnTo>
                    <a:pt x="1011" y="231"/>
                  </a:lnTo>
                  <a:lnTo>
                    <a:pt x="1069" y="218"/>
                  </a:lnTo>
                  <a:lnTo>
                    <a:pt x="1139" y="202"/>
                  </a:lnTo>
                  <a:lnTo>
                    <a:pt x="1223" y="182"/>
                  </a:lnTo>
                  <a:lnTo>
                    <a:pt x="1314" y="162"/>
                  </a:lnTo>
                  <a:lnTo>
                    <a:pt x="1412" y="146"/>
                  </a:lnTo>
                  <a:lnTo>
                    <a:pt x="1518" y="129"/>
                  </a:lnTo>
                  <a:lnTo>
                    <a:pt x="1608" y="121"/>
                  </a:lnTo>
                  <a:lnTo>
                    <a:pt x="1693" y="117"/>
                  </a:lnTo>
                  <a:lnTo>
                    <a:pt x="1757" y="129"/>
                  </a:lnTo>
                  <a:lnTo>
                    <a:pt x="1812" y="150"/>
                  </a:lnTo>
                  <a:lnTo>
                    <a:pt x="1855" y="182"/>
                  </a:lnTo>
                  <a:lnTo>
                    <a:pt x="1889" y="218"/>
                  </a:lnTo>
                  <a:lnTo>
                    <a:pt x="1918" y="263"/>
                  </a:lnTo>
                  <a:lnTo>
                    <a:pt x="1938" y="312"/>
                  </a:lnTo>
                  <a:lnTo>
                    <a:pt x="1953" y="369"/>
                  </a:lnTo>
                  <a:lnTo>
                    <a:pt x="1989" y="479"/>
                  </a:lnTo>
                  <a:lnTo>
                    <a:pt x="2009" y="539"/>
                  </a:lnTo>
                  <a:lnTo>
                    <a:pt x="2023" y="612"/>
                  </a:lnTo>
                  <a:lnTo>
                    <a:pt x="2030" y="689"/>
                  </a:lnTo>
                  <a:lnTo>
                    <a:pt x="2044" y="766"/>
                  </a:lnTo>
                  <a:lnTo>
                    <a:pt x="2044" y="844"/>
                  </a:lnTo>
                  <a:lnTo>
                    <a:pt x="2051" y="916"/>
                  </a:lnTo>
                  <a:lnTo>
                    <a:pt x="2044" y="986"/>
                  </a:lnTo>
                  <a:lnTo>
                    <a:pt x="2037" y="1046"/>
                  </a:lnTo>
                  <a:lnTo>
                    <a:pt x="2023" y="1098"/>
                  </a:lnTo>
                  <a:lnTo>
                    <a:pt x="1995" y="1148"/>
                  </a:lnTo>
                  <a:lnTo>
                    <a:pt x="1959" y="1192"/>
                  </a:lnTo>
                  <a:lnTo>
                    <a:pt x="1925" y="1237"/>
                  </a:lnTo>
                  <a:lnTo>
                    <a:pt x="1889" y="1273"/>
                  </a:lnTo>
                  <a:lnTo>
                    <a:pt x="1855" y="1306"/>
                  </a:lnTo>
                  <a:lnTo>
                    <a:pt x="1827" y="1334"/>
                  </a:lnTo>
                  <a:lnTo>
                    <a:pt x="1805" y="1354"/>
                  </a:lnTo>
                </a:path>
              </a:pathLst>
            </a:custGeom>
            <a:noFill/>
            <a:ln w="25400" cap="rnd" cmpd="sng">
              <a:solidFill>
                <a:srgbClr val="A5002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 name="Freeform 164"/>
            <p:cNvSpPr>
              <a:spLocks/>
            </p:cNvSpPr>
            <p:nvPr/>
          </p:nvSpPr>
          <p:spPr bwMode="auto">
            <a:xfrm>
              <a:off x="3379788" y="3324225"/>
              <a:ext cx="3086100" cy="989013"/>
            </a:xfrm>
            <a:custGeom>
              <a:avLst/>
              <a:gdLst>
                <a:gd name="T0" fmla="*/ 2075 w 2076"/>
                <a:gd name="T1" fmla="*/ 494 h 714"/>
                <a:gd name="T2" fmla="*/ 2027 w 2076"/>
                <a:gd name="T3" fmla="*/ 396 h 714"/>
                <a:gd name="T4" fmla="*/ 1979 w 2076"/>
                <a:gd name="T5" fmla="*/ 298 h 714"/>
                <a:gd name="T6" fmla="*/ 1951 w 2076"/>
                <a:gd name="T7" fmla="*/ 255 h 714"/>
                <a:gd name="T8" fmla="*/ 1931 w 2076"/>
                <a:gd name="T9" fmla="*/ 216 h 714"/>
                <a:gd name="T10" fmla="*/ 1911 w 2076"/>
                <a:gd name="T11" fmla="*/ 177 h 714"/>
                <a:gd name="T12" fmla="*/ 1890 w 2076"/>
                <a:gd name="T13" fmla="*/ 145 h 714"/>
                <a:gd name="T14" fmla="*/ 1875 w 2076"/>
                <a:gd name="T15" fmla="*/ 117 h 714"/>
                <a:gd name="T16" fmla="*/ 1862 w 2076"/>
                <a:gd name="T17" fmla="*/ 94 h 714"/>
                <a:gd name="T18" fmla="*/ 1855 w 2076"/>
                <a:gd name="T19" fmla="*/ 75 h 714"/>
                <a:gd name="T20" fmla="*/ 1841 w 2076"/>
                <a:gd name="T21" fmla="*/ 55 h 714"/>
                <a:gd name="T22" fmla="*/ 1835 w 2076"/>
                <a:gd name="T23" fmla="*/ 43 h 714"/>
                <a:gd name="T24" fmla="*/ 1815 w 2076"/>
                <a:gd name="T25" fmla="*/ 31 h 714"/>
                <a:gd name="T26" fmla="*/ 1786 w 2076"/>
                <a:gd name="T27" fmla="*/ 19 h 714"/>
                <a:gd name="T28" fmla="*/ 1752 w 2076"/>
                <a:gd name="T29" fmla="*/ 12 h 714"/>
                <a:gd name="T30" fmla="*/ 1703 w 2076"/>
                <a:gd name="T31" fmla="*/ 8 h 714"/>
                <a:gd name="T32" fmla="*/ 1643 w 2076"/>
                <a:gd name="T33" fmla="*/ 4 h 714"/>
                <a:gd name="T34" fmla="*/ 1567 w 2076"/>
                <a:gd name="T35" fmla="*/ 0 h 714"/>
                <a:gd name="T36" fmla="*/ 1491 w 2076"/>
                <a:gd name="T37" fmla="*/ 0 h 714"/>
                <a:gd name="T38" fmla="*/ 1333 w 2076"/>
                <a:gd name="T39" fmla="*/ 4 h 714"/>
                <a:gd name="T40" fmla="*/ 1264 w 2076"/>
                <a:gd name="T41" fmla="*/ 8 h 714"/>
                <a:gd name="T42" fmla="*/ 1196 w 2076"/>
                <a:gd name="T43" fmla="*/ 12 h 714"/>
                <a:gd name="T44" fmla="*/ 1086 w 2076"/>
                <a:gd name="T45" fmla="*/ 15 h 714"/>
                <a:gd name="T46" fmla="*/ 982 w 2076"/>
                <a:gd name="T47" fmla="*/ 15 h 714"/>
                <a:gd name="T48" fmla="*/ 934 w 2076"/>
                <a:gd name="T49" fmla="*/ 19 h 714"/>
                <a:gd name="T50" fmla="*/ 886 w 2076"/>
                <a:gd name="T51" fmla="*/ 27 h 714"/>
                <a:gd name="T52" fmla="*/ 837 w 2076"/>
                <a:gd name="T53" fmla="*/ 39 h 714"/>
                <a:gd name="T54" fmla="*/ 783 w 2076"/>
                <a:gd name="T55" fmla="*/ 55 h 714"/>
                <a:gd name="T56" fmla="*/ 721 w 2076"/>
                <a:gd name="T57" fmla="*/ 78 h 714"/>
                <a:gd name="T58" fmla="*/ 659 w 2076"/>
                <a:gd name="T59" fmla="*/ 106 h 714"/>
                <a:gd name="T60" fmla="*/ 597 w 2076"/>
                <a:gd name="T61" fmla="*/ 141 h 714"/>
                <a:gd name="T62" fmla="*/ 536 w 2076"/>
                <a:gd name="T63" fmla="*/ 177 h 714"/>
                <a:gd name="T64" fmla="*/ 418 w 2076"/>
                <a:gd name="T65" fmla="*/ 250 h 714"/>
                <a:gd name="T66" fmla="*/ 364 w 2076"/>
                <a:gd name="T67" fmla="*/ 286 h 714"/>
                <a:gd name="T68" fmla="*/ 322 w 2076"/>
                <a:gd name="T69" fmla="*/ 317 h 714"/>
                <a:gd name="T70" fmla="*/ 289 w 2076"/>
                <a:gd name="T71" fmla="*/ 349 h 714"/>
                <a:gd name="T72" fmla="*/ 254 w 2076"/>
                <a:gd name="T73" fmla="*/ 376 h 714"/>
                <a:gd name="T74" fmla="*/ 213 w 2076"/>
                <a:gd name="T75" fmla="*/ 435 h 714"/>
                <a:gd name="T76" fmla="*/ 171 w 2076"/>
                <a:gd name="T77" fmla="*/ 485 h 714"/>
                <a:gd name="T78" fmla="*/ 137 w 2076"/>
                <a:gd name="T79" fmla="*/ 536 h 714"/>
                <a:gd name="T80" fmla="*/ 96 w 2076"/>
                <a:gd name="T81" fmla="*/ 587 h 714"/>
                <a:gd name="T82" fmla="*/ 55 w 2076"/>
                <a:gd name="T83" fmla="*/ 638 h 714"/>
                <a:gd name="T84" fmla="*/ 20 w 2076"/>
                <a:gd name="T85" fmla="*/ 682 h 714"/>
                <a:gd name="T86" fmla="*/ 7 w 2076"/>
                <a:gd name="T87" fmla="*/ 698 h 714"/>
                <a:gd name="T88" fmla="*/ 0 w 2076"/>
                <a:gd name="T89" fmla="*/ 713 h 7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076" h="714">
                  <a:moveTo>
                    <a:pt x="2075" y="494"/>
                  </a:moveTo>
                  <a:lnTo>
                    <a:pt x="2027" y="396"/>
                  </a:lnTo>
                  <a:lnTo>
                    <a:pt x="1979" y="298"/>
                  </a:lnTo>
                  <a:lnTo>
                    <a:pt x="1951" y="255"/>
                  </a:lnTo>
                  <a:lnTo>
                    <a:pt x="1931" y="216"/>
                  </a:lnTo>
                  <a:lnTo>
                    <a:pt x="1911" y="177"/>
                  </a:lnTo>
                  <a:lnTo>
                    <a:pt x="1890" y="145"/>
                  </a:lnTo>
                  <a:lnTo>
                    <a:pt x="1875" y="117"/>
                  </a:lnTo>
                  <a:lnTo>
                    <a:pt x="1862" y="94"/>
                  </a:lnTo>
                  <a:lnTo>
                    <a:pt x="1855" y="75"/>
                  </a:lnTo>
                  <a:lnTo>
                    <a:pt x="1841" y="55"/>
                  </a:lnTo>
                  <a:lnTo>
                    <a:pt x="1835" y="43"/>
                  </a:lnTo>
                  <a:lnTo>
                    <a:pt x="1815" y="31"/>
                  </a:lnTo>
                  <a:lnTo>
                    <a:pt x="1786" y="19"/>
                  </a:lnTo>
                  <a:lnTo>
                    <a:pt x="1752" y="12"/>
                  </a:lnTo>
                  <a:lnTo>
                    <a:pt x="1703" y="8"/>
                  </a:lnTo>
                  <a:lnTo>
                    <a:pt x="1643" y="4"/>
                  </a:lnTo>
                  <a:lnTo>
                    <a:pt x="1567" y="0"/>
                  </a:lnTo>
                  <a:lnTo>
                    <a:pt x="1491" y="0"/>
                  </a:lnTo>
                  <a:lnTo>
                    <a:pt x="1333" y="4"/>
                  </a:lnTo>
                  <a:lnTo>
                    <a:pt x="1264" y="8"/>
                  </a:lnTo>
                  <a:lnTo>
                    <a:pt x="1196" y="12"/>
                  </a:lnTo>
                  <a:lnTo>
                    <a:pt x="1086" y="15"/>
                  </a:lnTo>
                  <a:lnTo>
                    <a:pt x="982" y="15"/>
                  </a:lnTo>
                  <a:lnTo>
                    <a:pt x="934" y="19"/>
                  </a:lnTo>
                  <a:lnTo>
                    <a:pt x="886" y="27"/>
                  </a:lnTo>
                  <a:lnTo>
                    <a:pt x="837" y="39"/>
                  </a:lnTo>
                  <a:lnTo>
                    <a:pt x="783" y="55"/>
                  </a:lnTo>
                  <a:lnTo>
                    <a:pt x="721" y="78"/>
                  </a:lnTo>
                  <a:lnTo>
                    <a:pt x="659" y="106"/>
                  </a:lnTo>
                  <a:lnTo>
                    <a:pt x="597" y="141"/>
                  </a:lnTo>
                  <a:lnTo>
                    <a:pt x="536" y="177"/>
                  </a:lnTo>
                  <a:lnTo>
                    <a:pt x="418" y="250"/>
                  </a:lnTo>
                  <a:lnTo>
                    <a:pt x="364" y="286"/>
                  </a:lnTo>
                  <a:lnTo>
                    <a:pt x="322" y="317"/>
                  </a:lnTo>
                  <a:lnTo>
                    <a:pt x="289" y="349"/>
                  </a:lnTo>
                  <a:lnTo>
                    <a:pt x="254" y="376"/>
                  </a:lnTo>
                  <a:lnTo>
                    <a:pt x="213" y="435"/>
                  </a:lnTo>
                  <a:lnTo>
                    <a:pt x="171" y="485"/>
                  </a:lnTo>
                  <a:lnTo>
                    <a:pt x="137" y="536"/>
                  </a:lnTo>
                  <a:lnTo>
                    <a:pt x="96" y="587"/>
                  </a:lnTo>
                  <a:lnTo>
                    <a:pt x="55" y="638"/>
                  </a:lnTo>
                  <a:lnTo>
                    <a:pt x="20" y="682"/>
                  </a:lnTo>
                  <a:lnTo>
                    <a:pt x="7" y="698"/>
                  </a:lnTo>
                  <a:lnTo>
                    <a:pt x="0" y="713"/>
                  </a:lnTo>
                </a:path>
              </a:pathLst>
            </a:custGeom>
            <a:noFill/>
            <a:ln w="25400" cap="rnd" cmpd="sng">
              <a:solidFill>
                <a:srgbClr val="A5002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9" name="Freeform 165"/>
            <p:cNvSpPr>
              <a:spLocks/>
            </p:cNvSpPr>
            <p:nvPr/>
          </p:nvSpPr>
          <p:spPr bwMode="auto">
            <a:xfrm>
              <a:off x="3162300" y="4070350"/>
              <a:ext cx="3098800" cy="1096963"/>
            </a:xfrm>
            <a:custGeom>
              <a:avLst/>
              <a:gdLst>
                <a:gd name="T0" fmla="*/ 0 w 2084"/>
                <a:gd name="T1" fmla="*/ 218 h 792"/>
                <a:gd name="T2" fmla="*/ 13 w 2084"/>
                <a:gd name="T3" fmla="*/ 331 h 792"/>
                <a:gd name="T4" fmla="*/ 27 w 2084"/>
                <a:gd name="T5" fmla="*/ 440 h 792"/>
                <a:gd name="T6" fmla="*/ 53 w 2084"/>
                <a:gd name="T7" fmla="*/ 534 h 792"/>
                <a:gd name="T8" fmla="*/ 73 w 2084"/>
                <a:gd name="T9" fmla="*/ 578 h 792"/>
                <a:gd name="T10" fmla="*/ 93 w 2084"/>
                <a:gd name="T11" fmla="*/ 613 h 792"/>
                <a:gd name="T12" fmla="*/ 120 w 2084"/>
                <a:gd name="T13" fmla="*/ 643 h 792"/>
                <a:gd name="T14" fmla="*/ 153 w 2084"/>
                <a:gd name="T15" fmla="*/ 663 h 792"/>
                <a:gd name="T16" fmla="*/ 226 w 2084"/>
                <a:gd name="T17" fmla="*/ 697 h 792"/>
                <a:gd name="T18" fmla="*/ 319 w 2084"/>
                <a:gd name="T19" fmla="*/ 722 h 792"/>
                <a:gd name="T20" fmla="*/ 419 w 2084"/>
                <a:gd name="T21" fmla="*/ 742 h 792"/>
                <a:gd name="T22" fmla="*/ 479 w 2084"/>
                <a:gd name="T23" fmla="*/ 751 h 792"/>
                <a:gd name="T24" fmla="*/ 546 w 2084"/>
                <a:gd name="T25" fmla="*/ 761 h 792"/>
                <a:gd name="T26" fmla="*/ 692 w 2084"/>
                <a:gd name="T27" fmla="*/ 777 h 792"/>
                <a:gd name="T28" fmla="*/ 839 w 2084"/>
                <a:gd name="T29" fmla="*/ 781 h 792"/>
                <a:gd name="T30" fmla="*/ 905 w 2084"/>
                <a:gd name="T31" fmla="*/ 786 h 792"/>
                <a:gd name="T32" fmla="*/ 972 w 2084"/>
                <a:gd name="T33" fmla="*/ 786 h 792"/>
                <a:gd name="T34" fmla="*/ 1091 w 2084"/>
                <a:gd name="T35" fmla="*/ 791 h 792"/>
                <a:gd name="T36" fmla="*/ 1205 w 2084"/>
                <a:gd name="T37" fmla="*/ 791 h 792"/>
                <a:gd name="T38" fmla="*/ 1258 w 2084"/>
                <a:gd name="T39" fmla="*/ 786 h 792"/>
                <a:gd name="T40" fmla="*/ 1304 w 2084"/>
                <a:gd name="T41" fmla="*/ 781 h 792"/>
                <a:gd name="T42" fmla="*/ 1352 w 2084"/>
                <a:gd name="T43" fmla="*/ 767 h 792"/>
                <a:gd name="T44" fmla="*/ 1391 w 2084"/>
                <a:gd name="T45" fmla="*/ 742 h 792"/>
                <a:gd name="T46" fmla="*/ 1424 w 2084"/>
                <a:gd name="T47" fmla="*/ 707 h 792"/>
                <a:gd name="T48" fmla="*/ 1451 w 2084"/>
                <a:gd name="T49" fmla="*/ 663 h 792"/>
                <a:gd name="T50" fmla="*/ 1471 w 2084"/>
                <a:gd name="T51" fmla="*/ 613 h 792"/>
                <a:gd name="T52" fmla="*/ 1484 w 2084"/>
                <a:gd name="T53" fmla="*/ 559 h 792"/>
                <a:gd name="T54" fmla="*/ 1517 w 2084"/>
                <a:gd name="T55" fmla="*/ 450 h 792"/>
                <a:gd name="T56" fmla="*/ 1544 w 2084"/>
                <a:gd name="T57" fmla="*/ 396 h 792"/>
                <a:gd name="T58" fmla="*/ 1571 w 2084"/>
                <a:gd name="T59" fmla="*/ 351 h 792"/>
                <a:gd name="T60" fmla="*/ 1611 w 2084"/>
                <a:gd name="T61" fmla="*/ 311 h 792"/>
                <a:gd name="T62" fmla="*/ 1657 w 2084"/>
                <a:gd name="T63" fmla="*/ 272 h 792"/>
                <a:gd name="T64" fmla="*/ 1757 w 2084"/>
                <a:gd name="T65" fmla="*/ 198 h 792"/>
                <a:gd name="T66" fmla="*/ 1863 w 2084"/>
                <a:gd name="T67" fmla="*/ 134 h 792"/>
                <a:gd name="T68" fmla="*/ 1903 w 2084"/>
                <a:gd name="T69" fmla="*/ 109 h 792"/>
                <a:gd name="T70" fmla="*/ 1943 w 2084"/>
                <a:gd name="T71" fmla="*/ 85 h 792"/>
                <a:gd name="T72" fmla="*/ 1997 w 2084"/>
                <a:gd name="T73" fmla="*/ 50 h 792"/>
                <a:gd name="T74" fmla="*/ 2036 w 2084"/>
                <a:gd name="T75" fmla="*/ 30 h 792"/>
                <a:gd name="T76" fmla="*/ 2063 w 2084"/>
                <a:gd name="T77" fmla="*/ 10 h 792"/>
                <a:gd name="T78" fmla="*/ 2083 w 2084"/>
                <a:gd name="T79" fmla="*/ 0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084" h="792">
                  <a:moveTo>
                    <a:pt x="0" y="218"/>
                  </a:moveTo>
                  <a:lnTo>
                    <a:pt x="13" y="331"/>
                  </a:lnTo>
                  <a:lnTo>
                    <a:pt x="27" y="440"/>
                  </a:lnTo>
                  <a:lnTo>
                    <a:pt x="53" y="534"/>
                  </a:lnTo>
                  <a:lnTo>
                    <a:pt x="73" y="578"/>
                  </a:lnTo>
                  <a:lnTo>
                    <a:pt x="93" y="613"/>
                  </a:lnTo>
                  <a:lnTo>
                    <a:pt x="120" y="643"/>
                  </a:lnTo>
                  <a:lnTo>
                    <a:pt x="153" y="663"/>
                  </a:lnTo>
                  <a:lnTo>
                    <a:pt x="226" y="697"/>
                  </a:lnTo>
                  <a:lnTo>
                    <a:pt x="319" y="722"/>
                  </a:lnTo>
                  <a:lnTo>
                    <a:pt x="419" y="742"/>
                  </a:lnTo>
                  <a:lnTo>
                    <a:pt x="479" y="751"/>
                  </a:lnTo>
                  <a:lnTo>
                    <a:pt x="546" y="761"/>
                  </a:lnTo>
                  <a:lnTo>
                    <a:pt x="692" y="777"/>
                  </a:lnTo>
                  <a:lnTo>
                    <a:pt x="839" y="781"/>
                  </a:lnTo>
                  <a:lnTo>
                    <a:pt x="905" y="786"/>
                  </a:lnTo>
                  <a:lnTo>
                    <a:pt x="972" y="786"/>
                  </a:lnTo>
                  <a:lnTo>
                    <a:pt x="1091" y="791"/>
                  </a:lnTo>
                  <a:lnTo>
                    <a:pt x="1205" y="791"/>
                  </a:lnTo>
                  <a:lnTo>
                    <a:pt x="1258" y="786"/>
                  </a:lnTo>
                  <a:lnTo>
                    <a:pt x="1304" y="781"/>
                  </a:lnTo>
                  <a:lnTo>
                    <a:pt x="1352" y="767"/>
                  </a:lnTo>
                  <a:lnTo>
                    <a:pt x="1391" y="742"/>
                  </a:lnTo>
                  <a:lnTo>
                    <a:pt x="1424" y="707"/>
                  </a:lnTo>
                  <a:lnTo>
                    <a:pt x="1451" y="663"/>
                  </a:lnTo>
                  <a:lnTo>
                    <a:pt x="1471" y="613"/>
                  </a:lnTo>
                  <a:lnTo>
                    <a:pt x="1484" y="559"/>
                  </a:lnTo>
                  <a:lnTo>
                    <a:pt x="1517" y="450"/>
                  </a:lnTo>
                  <a:lnTo>
                    <a:pt x="1544" y="396"/>
                  </a:lnTo>
                  <a:lnTo>
                    <a:pt x="1571" y="351"/>
                  </a:lnTo>
                  <a:lnTo>
                    <a:pt x="1611" y="311"/>
                  </a:lnTo>
                  <a:lnTo>
                    <a:pt x="1657" y="272"/>
                  </a:lnTo>
                  <a:lnTo>
                    <a:pt x="1757" y="198"/>
                  </a:lnTo>
                  <a:lnTo>
                    <a:pt x="1863" y="134"/>
                  </a:lnTo>
                  <a:lnTo>
                    <a:pt x="1903" y="109"/>
                  </a:lnTo>
                  <a:lnTo>
                    <a:pt x="1943" y="85"/>
                  </a:lnTo>
                  <a:lnTo>
                    <a:pt x="1997" y="50"/>
                  </a:lnTo>
                  <a:lnTo>
                    <a:pt x="2036" y="30"/>
                  </a:lnTo>
                  <a:lnTo>
                    <a:pt x="2063" y="10"/>
                  </a:lnTo>
                  <a:lnTo>
                    <a:pt x="2083" y="0"/>
                  </a:lnTo>
                </a:path>
              </a:pathLst>
            </a:custGeom>
            <a:noFill/>
            <a:ln w="25400" cap="rnd" cmpd="sng">
              <a:solidFill>
                <a:srgbClr val="A5002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 name="Freeform 166"/>
            <p:cNvSpPr>
              <a:spLocks/>
            </p:cNvSpPr>
            <p:nvPr/>
          </p:nvSpPr>
          <p:spPr bwMode="auto">
            <a:xfrm>
              <a:off x="3238500" y="3386138"/>
              <a:ext cx="3254375" cy="806450"/>
            </a:xfrm>
            <a:custGeom>
              <a:avLst/>
              <a:gdLst>
                <a:gd name="T0" fmla="*/ 2166 w 2188"/>
                <a:gd name="T1" fmla="*/ 362 h 582"/>
                <a:gd name="T2" fmla="*/ 2187 w 2188"/>
                <a:gd name="T3" fmla="*/ 272 h 582"/>
                <a:gd name="T4" fmla="*/ 2187 w 2188"/>
                <a:gd name="T5" fmla="*/ 226 h 582"/>
                <a:gd name="T6" fmla="*/ 2187 w 2188"/>
                <a:gd name="T7" fmla="*/ 185 h 582"/>
                <a:gd name="T8" fmla="*/ 2174 w 2188"/>
                <a:gd name="T9" fmla="*/ 147 h 582"/>
                <a:gd name="T10" fmla="*/ 2153 w 2188"/>
                <a:gd name="T11" fmla="*/ 109 h 582"/>
                <a:gd name="T12" fmla="*/ 2118 w 2188"/>
                <a:gd name="T13" fmla="*/ 79 h 582"/>
                <a:gd name="T14" fmla="*/ 2077 w 2188"/>
                <a:gd name="T15" fmla="*/ 56 h 582"/>
                <a:gd name="T16" fmla="*/ 2014 w 2188"/>
                <a:gd name="T17" fmla="*/ 38 h 582"/>
                <a:gd name="T18" fmla="*/ 1937 w 2188"/>
                <a:gd name="T19" fmla="*/ 26 h 582"/>
                <a:gd name="T20" fmla="*/ 1847 w 2188"/>
                <a:gd name="T21" fmla="*/ 19 h 582"/>
                <a:gd name="T22" fmla="*/ 1750 w 2188"/>
                <a:gd name="T23" fmla="*/ 15 h 582"/>
                <a:gd name="T24" fmla="*/ 1542 w 2188"/>
                <a:gd name="T25" fmla="*/ 15 h 582"/>
                <a:gd name="T26" fmla="*/ 1437 w 2188"/>
                <a:gd name="T27" fmla="*/ 12 h 582"/>
                <a:gd name="T28" fmla="*/ 1340 w 2188"/>
                <a:gd name="T29" fmla="*/ 12 h 582"/>
                <a:gd name="T30" fmla="*/ 1145 w 2188"/>
                <a:gd name="T31" fmla="*/ 4 h 582"/>
                <a:gd name="T32" fmla="*/ 945 w 2188"/>
                <a:gd name="T33" fmla="*/ 0 h 582"/>
                <a:gd name="T34" fmla="*/ 847 w 2188"/>
                <a:gd name="T35" fmla="*/ 0 h 582"/>
                <a:gd name="T36" fmla="*/ 757 w 2188"/>
                <a:gd name="T37" fmla="*/ 4 h 582"/>
                <a:gd name="T38" fmla="*/ 673 w 2188"/>
                <a:gd name="T39" fmla="*/ 7 h 582"/>
                <a:gd name="T40" fmla="*/ 597 w 2188"/>
                <a:gd name="T41" fmla="*/ 12 h 582"/>
                <a:gd name="T42" fmla="*/ 535 w 2188"/>
                <a:gd name="T43" fmla="*/ 19 h 582"/>
                <a:gd name="T44" fmla="*/ 479 w 2188"/>
                <a:gd name="T45" fmla="*/ 30 h 582"/>
                <a:gd name="T46" fmla="*/ 382 w 2188"/>
                <a:gd name="T47" fmla="*/ 49 h 582"/>
                <a:gd name="T48" fmla="*/ 339 w 2188"/>
                <a:gd name="T49" fmla="*/ 68 h 582"/>
                <a:gd name="T50" fmla="*/ 305 w 2188"/>
                <a:gd name="T51" fmla="*/ 87 h 582"/>
                <a:gd name="T52" fmla="*/ 263 w 2188"/>
                <a:gd name="T53" fmla="*/ 114 h 582"/>
                <a:gd name="T54" fmla="*/ 229 w 2188"/>
                <a:gd name="T55" fmla="*/ 144 h 582"/>
                <a:gd name="T56" fmla="*/ 208 w 2188"/>
                <a:gd name="T57" fmla="*/ 162 h 582"/>
                <a:gd name="T58" fmla="*/ 194 w 2188"/>
                <a:gd name="T59" fmla="*/ 185 h 582"/>
                <a:gd name="T60" fmla="*/ 160 w 2188"/>
                <a:gd name="T61" fmla="*/ 242 h 582"/>
                <a:gd name="T62" fmla="*/ 125 w 2188"/>
                <a:gd name="T63" fmla="*/ 302 h 582"/>
                <a:gd name="T64" fmla="*/ 89 w 2188"/>
                <a:gd name="T65" fmla="*/ 370 h 582"/>
                <a:gd name="T66" fmla="*/ 63 w 2188"/>
                <a:gd name="T67" fmla="*/ 434 h 582"/>
                <a:gd name="T68" fmla="*/ 34 w 2188"/>
                <a:gd name="T69" fmla="*/ 495 h 582"/>
                <a:gd name="T70" fmla="*/ 13 w 2188"/>
                <a:gd name="T71" fmla="*/ 544 h 582"/>
                <a:gd name="T72" fmla="*/ 7 w 2188"/>
                <a:gd name="T73" fmla="*/ 566 h 582"/>
                <a:gd name="T74" fmla="*/ 0 w 2188"/>
                <a:gd name="T75" fmla="*/ 581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188" h="582">
                  <a:moveTo>
                    <a:pt x="2166" y="362"/>
                  </a:moveTo>
                  <a:lnTo>
                    <a:pt x="2187" y="272"/>
                  </a:lnTo>
                  <a:lnTo>
                    <a:pt x="2187" y="226"/>
                  </a:lnTo>
                  <a:lnTo>
                    <a:pt x="2187" y="185"/>
                  </a:lnTo>
                  <a:lnTo>
                    <a:pt x="2174" y="147"/>
                  </a:lnTo>
                  <a:lnTo>
                    <a:pt x="2153" y="109"/>
                  </a:lnTo>
                  <a:lnTo>
                    <a:pt x="2118" y="79"/>
                  </a:lnTo>
                  <a:lnTo>
                    <a:pt x="2077" y="56"/>
                  </a:lnTo>
                  <a:lnTo>
                    <a:pt x="2014" y="38"/>
                  </a:lnTo>
                  <a:lnTo>
                    <a:pt x="1937" y="26"/>
                  </a:lnTo>
                  <a:lnTo>
                    <a:pt x="1847" y="19"/>
                  </a:lnTo>
                  <a:lnTo>
                    <a:pt x="1750" y="15"/>
                  </a:lnTo>
                  <a:lnTo>
                    <a:pt x="1542" y="15"/>
                  </a:lnTo>
                  <a:lnTo>
                    <a:pt x="1437" y="12"/>
                  </a:lnTo>
                  <a:lnTo>
                    <a:pt x="1340" y="12"/>
                  </a:lnTo>
                  <a:lnTo>
                    <a:pt x="1145" y="4"/>
                  </a:lnTo>
                  <a:lnTo>
                    <a:pt x="945" y="0"/>
                  </a:lnTo>
                  <a:lnTo>
                    <a:pt x="847" y="0"/>
                  </a:lnTo>
                  <a:lnTo>
                    <a:pt x="757" y="4"/>
                  </a:lnTo>
                  <a:lnTo>
                    <a:pt x="673" y="7"/>
                  </a:lnTo>
                  <a:lnTo>
                    <a:pt x="597" y="12"/>
                  </a:lnTo>
                  <a:lnTo>
                    <a:pt x="535" y="19"/>
                  </a:lnTo>
                  <a:lnTo>
                    <a:pt x="479" y="30"/>
                  </a:lnTo>
                  <a:lnTo>
                    <a:pt x="382" y="49"/>
                  </a:lnTo>
                  <a:lnTo>
                    <a:pt x="339" y="68"/>
                  </a:lnTo>
                  <a:lnTo>
                    <a:pt x="305" y="87"/>
                  </a:lnTo>
                  <a:lnTo>
                    <a:pt x="263" y="114"/>
                  </a:lnTo>
                  <a:lnTo>
                    <a:pt x="229" y="144"/>
                  </a:lnTo>
                  <a:lnTo>
                    <a:pt x="208" y="162"/>
                  </a:lnTo>
                  <a:lnTo>
                    <a:pt x="194" y="185"/>
                  </a:lnTo>
                  <a:lnTo>
                    <a:pt x="160" y="242"/>
                  </a:lnTo>
                  <a:lnTo>
                    <a:pt x="125" y="302"/>
                  </a:lnTo>
                  <a:lnTo>
                    <a:pt x="89" y="370"/>
                  </a:lnTo>
                  <a:lnTo>
                    <a:pt x="63" y="434"/>
                  </a:lnTo>
                  <a:lnTo>
                    <a:pt x="34" y="495"/>
                  </a:lnTo>
                  <a:lnTo>
                    <a:pt x="13" y="544"/>
                  </a:lnTo>
                  <a:lnTo>
                    <a:pt x="7" y="566"/>
                  </a:lnTo>
                  <a:lnTo>
                    <a:pt x="0" y="581"/>
                  </a:lnTo>
                </a:path>
              </a:pathLst>
            </a:custGeom>
            <a:noFill/>
            <a:ln w="25400" cap="rnd" cmpd="sng">
              <a:solidFill>
                <a:srgbClr val="A5002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1" name="Freeform 167"/>
            <p:cNvSpPr>
              <a:spLocks/>
            </p:cNvSpPr>
            <p:nvPr/>
          </p:nvSpPr>
          <p:spPr bwMode="auto">
            <a:xfrm>
              <a:off x="3101975" y="3633788"/>
              <a:ext cx="3363913" cy="679450"/>
            </a:xfrm>
            <a:custGeom>
              <a:avLst/>
              <a:gdLst>
                <a:gd name="T0" fmla="*/ 2261 w 2262"/>
                <a:gd name="T1" fmla="*/ 357 h 491"/>
                <a:gd name="T2" fmla="*/ 2185 w 2262"/>
                <a:gd name="T3" fmla="*/ 243 h 491"/>
                <a:gd name="T4" fmla="*/ 2145 w 2262"/>
                <a:gd name="T5" fmla="*/ 189 h 491"/>
                <a:gd name="T6" fmla="*/ 2097 w 2262"/>
                <a:gd name="T7" fmla="*/ 138 h 491"/>
                <a:gd name="T8" fmla="*/ 2040 w 2262"/>
                <a:gd name="T9" fmla="*/ 94 h 491"/>
                <a:gd name="T10" fmla="*/ 1986 w 2262"/>
                <a:gd name="T11" fmla="*/ 55 h 491"/>
                <a:gd name="T12" fmla="*/ 1918 w 2262"/>
                <a:gd name="T13" fmla="*/ 27 h 491"/>
                <a:gd name="T14" fmla="*/ 1842 w 2262"/>
                <a:gd name="T15" fmla="*/ 8 h 491"/>
                <a:gd name="T16" fmla="*/ 1752 w 2262"/>
                <a:gd name="T17" fmla="*/ 0 h 491"/>
                <a:gd name="T18" fmla="*/ 1649 w 2262"/>
                <a:gd name="T19" fmla="*/ 5 h 491"/>
                <a:gd name="T20" fmla="*/ 1539 w 2262"/>
                <a:gd name="T21" fmla="*/ 20 h 491"/>
                <a:gd name="T22" fmla="*/ 1422 w 2262"/>
                <a:gd name="T23" fmla="*/ 39 h 491"/>
                <a:gd name="T24" fmla="*/ 1299 w 2262"/>
                <a:gd name="T25" fmla="*/ 63 h 491"/>
                <a:gd name="T26" fmla="*/ 1182 w 2262"/>
                <a:gd name="T27" fmla="*/ 90 h 491"/>
                <a:gd name="T28" fmla="*/ 1072 w 2262"/>
                <a:gd name="T29" fmla="*/ 118 h 491"/>
                <a:gd name="T30" fmla="*/ 969 w 2262"/>
                <a:gd name="T31" fmla="*/ 141 h 491"/>
                <a:gd name="T32" fmla="*/ 873 w 2262"/>
                <a:gd name="T33" fmla="*/ 165 h 491"/>
                <a:gd name="T34" fmla="*/ 783 w 2262"/>
                <a:gd name="T35" fmla="*/ 189 h 491"/>
                <a:gd name="T36" fmla="*/ 611 w 2262"/>
                <a:gd name="T37" fmla="*/ 247 h 491"/>
                <a:gd name="T38" fmla="*/ 454 w 2262"/>
                <a:gd name="T39" fmla="*/ 306 h 491"/>
                <a:gd name="T40" fmla="*/ 385 w 2262"/>
                <a:gd name="T41" fmla="*/ 333 h 491"/>
                <a:gd name="T42" fmla="*/ 322 w 2262"/>
                <a:gd name="T43" fmla="*/ 357 h 491"/>
                <a:gd name="T44" fmla="*/ 213 w 2262"/>
                <a:gd name="T45" fmla="*/ 400 h 491"/>
                <a:gd name="T46" fmla="*/ 116 w 2262"/>
                <a:gd name="T47" fmla="*/ 435 h 491"/>
                <a:gd name="T48" fmla="*/ 49 w 2262"/>
                <a:gd name="T49" fmla="*/ 466 h 491"/>
                <a:gd name="T50" fmla="*/ 0 w 2262"/>
                <a:gd name="T51" fmla="*/ 490 h 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262" h="491">
                  <a:moveTo>
                    <a:pt x="2261" y="357"/>
                  </a:moveTo>
                  <a:lnTo>
                    <a:pt x="2185" y="243"/>
                  </a:lnTo>
                  <a:lnTo>
                    <a:pt x="2145" y="189"/>
                  </a:lnTo>
                  <a:lnTo>
                    <a:pt x="2097" y="138"/>
                  </a:lnTo>
                  <a:lnTo>
                    <a:pt x="2040" y="94"/>
                  </a:lnTo>
                  <a:lnTo>
                    <a:pt x="1986" y="55"/>
                  </a:lnTo>
                  <a:lnTo>
                    <a:pt x="1918" y="27"/>
                  </a:lnTo>
                  <a:lnTo>
                    <a:pt x="1842" y="8"/>
                  </a:lnTo>
                  <a:lnTo>
                    <a:pt x="1752" y="0"/>
                  </a:lnTo>
                  <a:lnTo>
                    <a:pt x="1649" y="5"/>
                  </a:lnTo>
                  <a:lnTo>
                    <a:pt x="1539" y="20"/>
                  </a:lnTo>
                  <a:lnTo>
                    <a:pt x="1422" y="39"/>
                  </a:lnTo>
                  <a:lnTo>
                    <a:pt x="1299" y="63"/>
                  </a:lnTo>
                  <a:lnTo>
                    <a:pt x="1182" y="90"/>
                  </a:lnTo>
                  <a:lnTo>
                    <a:pt x="1072" y="118"/>
                  </a:lnTo>
                  <a:lnTo>
                    <a:pt x="969" y="141"/>
                  </a:lnTo>
                  <a:lnTo>
                    <a:pt x="873" y="165"/>
                  </a:lnTo>
                  <a:lnTo>
                    <a:pt x="783" y="189"/>
                  </a:lnTo>
                  <a:lnTo>
                    <a:pt x="611" y="247"/>
                  </a:lnTo>
                  <a:lnTo>
                    <a:pt x="454" y="306"/>
                  </a:lnTo>
                  <a:lnTo>
                    <a:pt x="385" y="333"/>
                  </a:lnTo>
                  <a:lnTo>
                    <a:pt x="322" y="357"/>
                  </a:lnTo>
                  <a:lnTo>
                    <a:pt x="213" y="400"/>
                  </a:lnTo>
                  <a:lnTo>
                    <a:pt x="116" y="435"/>
                  </a:lnTo>
                  <a:lnTo>
                    <a:pt x="49" y="466"/>
                  </a:lnTo>
                  <a:lnTo>
                    <a:pt x="0" y="490"/>
                  </a:lnTo>
                </a:path>
              </a:pathLst>
            </a:custGeom>
            <a:noFill/>
            <a:ln w="25400" cap="rnd" cmpd="sng">
              <a:solidFill>
                <a:srgbClr val="A5002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 name="Freeform 168"/>
            <p:cNvSpPr>
              <a:spLocks/>
            </p:cNvSpPr>
            <p:nvPr/>
          </p:nvSpPr>
          <p:spPr bwMode="auto">
            <a:xfrm>
              <a:off x="966788" y="4006850"/>
              <a:ext cx="5154612" cy="1117600"/>
            </a:xfrm>
            <a:custGeom>
              <a:avLst/>
              <a:gdLst>
                <a:gd name="T0" fmla="*/ 1339 w 3468"/>
                <a:gd name="T1" fmla="*/ 352 h 807"/>
                <a:gd name="T2" fmla="*/ 1249 w 3468"/>
                <a:gd name="T3" fmla="*/ 396 h 807"/>
                <a:gd name="T4" fmla="*/ 1165 w 3468"/>
                <a:gd name="T5" fmla="*/ 435 h 807"/>
                <a:gd name="T6" fmla="*/ 1068 w 3468"/>
                <a:gd name="T7" fmla="*/ 464 h 807"/>
                <a:gd name="T8" fmla="*/ 969 w 3468"/>
                <a:gd name="T9" fmla="*/ 483 h 807"/>
                <a:gd name="T10" fmla="*/ 924 w 3468"/>
                <a:gd name="T11" fmla="*/ 489 h 807"/>
                <a:gd name="T12" fmla="*/ 872 w 3468"/>
                <a:gd name="T13" fmla="*/ 483 h 807"/>
                <a:gd name="T14" fmla="*/ 774 w 3468"/>
                <a:gd name="T15" fmla="*/ 469 h 807"/>
                <a:gd name="T16" fmla="*/ 669 w 3468"/>
                <a:gd name="T17" fmla="*/ 449 h 807"/>
                <a:gd name="T18" fmla="*/ 559 w 3468"/>
                <a:gd name="T19" fmla="*/ 439 h 807"/>
                <a:gd name="T20" fmla="*/ 494 w 3468"/>
                <a:gd name="T21" fmla="*/ 435 h 807"/>
                <a:gd name="T22" fmla="*/ 422 w 3468"/>
                <a:gd name="T23" fmla="*/ 429 h 807"/>
                <a:gd name="T24" fmla="*/ 273 w 3468"/>
                <a:gd name="T25" fmla="*/ 420 h 807"/>
                <a:gd name="T26" fmla="*/ 202 w 3468"/>
                <a:gd name="T27" fmla="*/ 420 h 807"/>
                <a:gd name="T28" fmla="*/ 137 w 3468"/>
                <a:gd name="T29" fmla="*/ 420 h 807"/>
                <a:gd name="T30" fmla="*/ 85 w 3468"/>
                <a:gd name="T31" fmla="*/ 425 h 807"/>
                <a:gd name="T32" fmla="*/ 46 w 3468"/>
                <a:gd name="T33" fmla="*/ 439 h 807"/>
                <a:gd name="T34" fmla="*/ 26 w 3468"/>
                <a:gd name="T35" fmla="*/ 459 h 807"/>
                <a:gd name="T36" fmla="*/ 7 w 3468"/>
                <a:gd name="T37" fmla="*/ 493 h 807"/>
                <a:gd name="T38" fmla="*/ 0 w 3468"/>
                <a:gd name="T39" fmla="*/ 528 h 807"/>
                <a:gd name="T40" fmla="*/ 7 w 3468"/>
                <a:gd name="T41" fmla="*/ 567 h 807"/>
                <a:gd name="T42" fmla="*/ 12 w 3468"/>
                <a:gd name="T43" fmla="*/ 606 h 807"/>
                <a:gd name="T44" fmla="*/ 32 w 3468"/>
                <a:gd name="T45" fmla="*/ 640 h 807"/>
                <a:gd name="T46" fmla="*/ 59 w 3468"/>
                <a:gd name="T47" fmla="*/ 674 h 807"/>
                <a:gd name="T48" fmla="*/ 97 w 3468"/>
                <a:gd name="T49" fmla="*/ 699 h 807"/>
                <a:gd name="T50" fmla="*/ 144 w 3468"/>
                <a:gd name="T51" fmla="*/ 718 h 807"/>
                <a:gd name="T52" fmla="*/ 208 w 3468"/>
                <a:gd name="T53" fmla="*/ 732 h 807"/>
                <a:gd name="T54" fmla="*/ 273 w 3468"/>
                <a:gd name="T55" fmla="*/ 747 h 807"/>
                <a:gd name="T56" fmla="*/ 358 w 3468"/>
                <a:gd name="T57" fmla="*/ 757 h 807"/>
                <a:gd name="T58" fmla="*/ 527 w 3468"/>
                <a:gd name="T59" fmla="*/ 776 h 807"/>
                <a:gd name="T60" fmla="*/ 696 w 3468"/>
                <a:gd name="T61" fmla="*/ 786 h 807"/>
                <a:gd name="T62" fmla="*/ 865 w 3468"/>
                <a:gd name="T63" fmla="*/ 796 h 807"/>
                <a:gd name="T64" fmla="*/ 1041 w 3468"/>
                <a:gd name="T65" fmla="*/ 806 h 807"/>
                <a:gd name="T66" fmla="*/ 1216 w 3468"/>
                <a:gd name="T67" fmla="*/ 806 h 807"/>
                <a:gd name="T68" fmla="*/ 1300 w 3468"/>
                <a:gd name="T69" fmla="*/ 796 h 807"/>
                <a:gd name="T70" fmla="*/ 1386 w 3468"/>
                <a:gd name="T71" fmla="*/ 786 h 807"/>
                <a:gd name="T72" fmla="*/ 1464 w 3468"/>
                <a:gd name="T73" fmla="*/ 772 h 807"/>
                <a:gd name="T74" fmla="*/ 1534 w 3468"/>
                <a:gd name="T75" fmla="*/ 747 h 807"/>
                <a:gd name="T76" fmla="*/ 1678 w 3468"/>
                <a:gd name="T77" fmla="*/ 693 h 807"/>
                <a:gd name="T78" fmla="*/ 1827 w 3468"/>
                <a:gd name="T79" fmla="*/ 635 h 807"/>
                <a:gd name="T80" fmla="*/ 1906 w 3468"/>
                <a:gd name="T81" fmla="*/ 600 h 807"/>
                <a:gd name="T82" fmla="*/ 1990 w 3468"/>
                <a:gd name="T83" fmla="*/ 571 h 807"/>
                <a:gd name="T84" fmla="*/ 2088 w 3468"/>
                <a:gd name="T85" fmla="*/ 537 h 807"/>
                <a:gd name="T86" fmla="*/ 2192 w 3468"/>
                <a:gd name="T87" fmla="*/ 508 h 807"/>
                <a:gd name="T88" fmla="*/ 2302 w 3468"/>
                <a:gd name="T89" fmla="*/ 469 h 807"/>
                <a:gd name="T90" fmla="*/ 2420 w 3468"/>
                <a:gd name="T91" fmla="*/ 435 h 807"/>
                <a:gd name="T92" fmla="*/ 2536 w 3468"/>
                <a:gd name="T93" fmla="*/ 400 h 807"/>
                <a:gd name="T94" fmla="*/ 2641 w 3468"/>
                <a:gd name="T95" fmla="*/ 367 h 807"/>
                <a:gd name="T96" fmla="*/ 2739 w 3468"/>
                <a:gd name="T97" fmla="*/ 338 h 807"/>
                <a:gd name="T98" fmla="*/ 2817 w 3468"/>
                <a:gd name="T99" fmla="*/ 308 h 807"/>
                <a:gd name="T100" fmla="*/ 2882 w 3468"/>
                <a:gd name="T101" fmla="*/ 284 h 807"/>
                <a:gd name="T102" fmla="*/ 2934 w 3468"/>
                <a:gd name="T103" fmla="*/ 259 h 807"/>
                <a:gd name="T104" fmla="*/ 2979 w 3468"/>
                <a:gd name="T105" fmla="*/ 235 h 807"/>
                <a:gd name="T106" fmla="*/ 3012 w 3468"/>
                <a:gd name="T107" fmla="*/ 215 h 807"/>
                <a:gd name="T108" fmla="*/ 3076 w 3468"/>
                <a:gd name="T109" fmla="*/ 171 h 807"/>
                <a:gd name="T110" fmla="*/ 3109 w 3468"/>
                <a:gd name="T111" fmla="*/ 152 h 807"/>
                <a:gd name="T112" fmla="*/ 3142 w 3468"/>
                <a:gd name="T113" fmla="*/ 132 h 807"/>
                <a:gd name="T114" fmla="*/ 3304 w 3468"/>
                <a:gd name="T115" fmla="*/ 64 h 807"/>
                <a:gd name="T116" fmla="*/ 3467 w 3468"/>
                <a:gd name="T117" fmla="*/ 0 h 8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468" h="807">
                  <a:moveTo>
                    <a:pt x="1339" y="352"/>
                  </a:moveTo>
                  <a:lnTo>
                    <a:pt x="1249" y="396"/>
                  </a:lnTo>
                  <a:lnTo>
                    <a:pt x="1165" y="435"/>
                  </a:lnTo>
                  <a:lnTo>
                    <a:pt x="1068" y="464"/>
                  </a:lnTo>
                  <a:lnTo>
                    <a:pt x="969" y="483"/>
                  </a:lnTo>
                  <a:lnTo>
                    <a:pt x="924" y="489"/>
                  </a:lnTo>
                  <a:lnTo>
                    <a:pt x="872" y="483"/>
                  </a:lnTo>
                  <a:lnTo>
                    <a:pt x="774" y="469"/>
                  </a:lnTo>
                  <a:lnTo>
                    <a:pt x="669" y="449"/>
                  </a:lnTo>
                  <a:lnTo>
                    <a:pt x="559" y="439"/>
                  </a:lnTo>
                  <a:lnTo>
                    <a:pt x="494" y="435"/>
                  </a:lnTo>
                  <a:lnTo>
                    <a:pt x="422" y="429"/>
                  </a:lnTo>
                  <a:lnTo>
                    <a:pt x="273" y="420"/>
                  </a:lnTo>
                  <a:lnTo>
                    <a:pt x="202" y="420"/>
                  </a:lnTo>
                  <a:lnTo>
                    <a:pt x="137" y="420"/>
                  </a:lnTo>
                  <a:lnTo>
                    <a:pt x="85" y="425"/>
                  </a:lnTo>
                  <a:lnTo>
                    <a:pt x="46" y="439"/>
                  </a:lnTo>
                  <a:lnTo>
                    <a:pt x="26" y="459"/>
                  </a:lnTo>
                  <a:lnTo>
                    <a:pt x="7" y="493"/>
                  </a:lnTo>
                  <a:lnTo>
                    <a:pt x="0" y="528"/>
                  </a:lnTo>
                  <a:lnTo>
                    <a:pt x="7" y="567"/>
                  </a:lnTo>
                  <a:lnTo>
                    <a:pt x="12" y="606"/>
                  </a:lnTo>
                  <a:lnTo>
                    <a:pt x="32" y="640"/>
                  </a:lnTo>
                  <a:lnTo>
                    <a:pt x="59" y="674"/>
                  </a:lnTo>
                  <a:lnTo>
                    <a:pt x="97" y="699"/>
                  </a:lnTo>
                  <a:lnTo>
                    <a:pt x="144" y="718"/>
                  </a:lnTo>
                  <a:lnTo>
                    <a:pt x="208" y="732"/>
                  </a:lnTo>
                  <a:lnTo>
                    <a:pt x="273" y="747"/>
                  </a:lnTo>
                  <a:lnTo>
                    <a:pt x="358" y="757"/>
                  </a:lnTo>
                  <a:lnTo>
                    <a:pt x="527" y="776"/>
                  </a:lnTo>
                  <a:lnTo>
                    <a:pt x="696" y="786"/>
                  </a:lnTo>
                  <a:lnTo>
                    <a:pt x="865" y="796"/>
                  </a:lnTo>
                  <a:lnTo>
                    <a:pt x="1041" y="806"/>
                  </a:lnTo>
                  <a:lnTo>
                    <a:pt x="1216" y="806"/>
                  </a:lnTo>
                  <a:lnTo>
                    <a:pt x="1300" y="796"/>
                  </a:lnTo>
                  <a:lnTo>
                    <a:pt x="1386" y="786"/>
                  </a:lnTo>
                  <a:lnTo>
                    <a:pt x="1464" y="772"/>
                  </a:lnTo>
                  <a:lnTo>
                    <a:pt x="1534" y="747"/>
                  </a:lnTo>
                  <a:lnTo>
                    <a:pt x="1678" y="693"/>
                  </a:lnTo>
                  <a:lnTo>
                    <a:pt x="1827" y="635"/>
                  </a:lnTo>
                  <a:lnTo>
                    <a:pt x="1906" y="600"/>
                  </a:lnTo>
                  <a:lnTo>
                    <a:pt x="1990" y="571"/>
                  </a:lnTo>
                  <a:lnTo>
                    <a:pt x="2088" y="537"/>
                  </a:lnTo>
                  <a:lnTo>
                    <a:pt x="2192" y="508"/>
                  </a:lnTo>
                  <a:lnTo>
                    <a:pt x="2302" y="469"/>
                  </a:lnTo>
                  <a:lnTo>
                    <a:pt x="2420" y="435"/>
                  </a:lnTo>
                  <a:lnTo>
                    <a:pt x="2536" y="400"/>
                  </a:lnTo>
                  <a:lnTo>
                    <a:pt x="2641" y="367"/>
                  </a:lnTo>
                  <a:lnTo>
                    <a:pt x="2739" y="338"/>
                  </a:lnTo>
                  <a:lnTo>
                    <a:pt x="2817" y="308"/>
                  </a:lnTo>
                  <a:lnTo>
                    <a:pt x="2882" y="284"/>
                  </a:lnTo>
                  <a:lnTo>
                    <a:pt x="2934" y="259"/>
                  </a:lnTo>
                  <a:lnTo>
                    <a:pt x="2979" y="235"/>
                  </a:lnTo>
                  <a:lnTo>
                    <a:pt x="3012" y="215"/>
                  </a:lnTo>
                  <a:lnTo>
                    <a:pt x="3076" y="171"/>
                  </a:lnTo>
                  <a:lnTo>
                    <a:pt x="3109" y="152"/>
                  </a:lnTo>
                  <a:lnTo>
                    <a:pt x="3142" y="132"/>
                  </a:lnTo>
                  <a:lnTo>
                    <a:pt x="3304" y="64"/>
                  </a:lnTo>
                  <a:lnTo>
                    <a:pt x="3467" y="0"/>
                  </a:lnTo>
                </a:path>
              </a:pathLst>
            </a:custGeom>
            <a:noFill/>
            <a:ln w="25400" cap="rnd" cmpd="sng">
              <a:solidFill>
                <a:srgbClr val="A5002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3" name="Freeform 169"/>
            <p:cNvSpPr>
              <a:spLocks/>
            </p:cNvSpPr>
            <p:nvPr/>
          </p:nvSpPr>
          <p:spPr bwMode="auto">
            <a:xfrm>
              <a:off x="3373438" y="3074988"/>
              <a:ext cx="3435350" cy="1298575"/>
            </a:xfrm>
            <a:custGeom>
              <a:avLst/>
              <a:gdLst>
                <a:gd name="T0" fmla="*/ 2310 w 2311"/>
                <a:gd name="T1" fmla="*/ 717 h 937"/>
                <a:gd name="T2" fmla="*/ 2224 w 2311"/>
                <a:gd name="T3" fmla="*/ 549 h 937"/>
                <a:gd name="T4" fmla="*/ 2179 w 2311"/>
                <a:gd name="T5" fmla="*/ 470 h 937"/>
                <a:gd name="T6" fmla="*/ 2129 w 2311"/>
                <a:gd name="T7" fmla="*/ 390 h 937"/>
                <a:gd name="T8" fmla="*/ 2078 w 2311"/>
                <a:gd name="T9" fmla="*/ 318 h 937"/>
                <a:gd name="T10" fmla="*/ 2020 w 2311"/>
                <a:gd name="T11" fmla="*/ 255 h 937"/>
                <a:gd name="T12" fmla="*/ 1955 w 2311"/>
                <a:gd name="T13" fmla="*/ 195 h 937"/>
                <a:gd name="T14" fmla="*/ 1890 w 2311"/>
                <a:gd name="T15" fmla="*/ 147 h 937"/>
                <a:gd name="T16" fmla="*/ 1818 w 2311"/>
                <a:gd name="T17" fmla="*/ 107 h 937"/>
                <a:gd name="T18" fmla="*/ 1738 w 2311"/>
                <a:gd name="T19" fmla="*/ 72 h 937"/>
                <a:gd name="T20" fmla="*/ 1651 w 2311"/>
                <a:gd name="T21" fmla="*/ 40 h 937"/>
                <a:gd name="T22" fmla="*/ 1565 w 2311"/>
                <a:gd name="T23" fmla="*/ 20 h 937"/>
                <a:gd name="T24" fmla="*/ 1470 w 2311"/>
                <a:gd name="T25" fmla="*/ 4 h 937"/>
                <a:gd name="T26" fmla="*/ 1376 w 2311"/>
                <a:gd name="T27" fmla="*/ 0 h 937"/>
                <a:gd name="T28" fmla="*/ 1289 w 2311"/>
                <a:gd name="T29" fmla="*/ 4 h 937"/>
                <a:gd name="T30" fmla="*/ 1202 w 2311"/>
                <a:gd name="T31" fmla="*/ 20 h 937"/>
                <a:gd name="T32" fmla="*/ 1159 w 2311"/>
                <a:gd name="T33" fmla="*/ 32 h 937"/>
                <a:gd name="T34" fmla="*/ 1115 w 2311"/>
                <a:gd name="T35" fmla="*/ 52 h 937"/>
                <a:gd name="T36" fmla="*/ 1079 w 2311"/>
                <a:gd name="T37" fmla="*/ 72 h 937"/>
                <a:gd name="T38" fmla="*/ 1035 w 2311"/>
                <a:gd name="T39" fmla="*/ 96 h 937"/>
                <a:gd name="T40" fmla="*/ 949 w 2311"/>
                <a:gd name="T41" fmla="*/ 156 h 937"/>
                <a:gd name="T42" fmla="*/ 869 w 2311"/>
                <a:gd name="T43" fmla="*/ 223 h 937"/>
                <a:gd name="T44" fmla="*/ 789 w 2311"/>
                <a:gd name="T45" fmla="*/ 295 h 937"/>
                <a:gd name="T46" fmla="*/ 709 w 2311"/>
                <a:gd name="T47" fmla="*/ 367 h 937"/>
                <a:gd name="T48" fmla="*/ 630 w 2311"/>
                <a:gd name="T49" fmla="*/ 438 h 937"/>
                <a:gd name="T50" fmla="*/ 557 w 2311"/>
                <a:gd name="T51" fmla="*/ 498 h 937"/>
                <a:gd name="T52" fmla="*/ 477 w 2311"/>
                <a:gd name="T53" fmla="*/ 558 h 937"/>
                <a:gd name="T54" fmla="*/ 398 w 2311"/>
                <a:gd name="T55" fmla="*/ 621 h 937"/>
                <a:gd name="T56" fmla="*/ 239 w 2311"/>
                <a:gd name="T57" fmla="*/ 749 h 937"/>
                <a:gd name="T58" fmla="*/ 166 w 2311"/>
                <a:gd name="T59" fmla="*/ 809 h 937"/>
                <a:gd name="T60" fmla="*/ 101 w 2311"/>
                <a:gd name="T61" fmla="*/ 861 h 937"/>
                <a:gd name="T62" fmla="*/ 44 w 2311"/>
                <a:gd name="T63" fmla="*/ 904 h 937"/>
                <a:gd name="T64" fmla="*/ 0 w 2311"/>
                <a:gd name="T65" fmla="*/ 936 h 9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311" h="937">
                  <a:moveTo>
                    <a:pt x="2310" y="717"/>
                  </a:moveTo>
                  <a:lnTo>
                    <a:pt x="2224" y="549"/>
                  </a:lnTo>
                  <a:lnTo>
                    <a:pt x="2179" y="470"/>
                  </a:lnTo>
                  <a:lnTo>
                    <a:pt x="2129" y="390"/>
                  </a:lnTo>
                  <a:lnTo>
                    <a:pt x="2078" y="318"/>
                  </a:lnTo>
                  <a:lnTo>
                    <a:pt x="2020" y="255"/>
                  </a:lnTo>
                  <a:lnTo>
                    <a:pt x="1955" y="195"/>
                  </a:lnTo>
                  <a:lnTo>
                    <a:pt x="1890" y="147"/>
                  </a:lnTo>
                  <a:lnTo>
                    <a:pt x="1818" y="107"/>
                  </a:lnTo>
                  <a:lnTo>
                    <a:pt x="1738" y="72"/>
                  </a:lnTo>
                  <a:lnTo>
                    <a:pt x="1651" y="40"/>
                  </a:lnTo>
                  <a:lnTo>
                    <a:pt x="1565" y="20"/>
                  </a:lnTo>
                  <a:lnTo>
                    <a:pt x="1470" y="4"/>
                  </a:lnTo>
                  <a:lnTo>
                    <a:pt x="1376" y="0"/>
                  </a:lnTo>
                  <a:lnTo>
                    <a:pt x="1289" y="4"/>
                  </a:lnTo>
                  <a:lnTo>
                    <a:pt x="1202" y="20"/>
                  </a:lnTo>
                  <a:lnTo>
                    <a:pt x="1159" y="32"/>
                  </a:lnTo>
                  <a:lnTo>
                    <a:pt x="1115" y="52"/>
                  </a:lnTo>
                  <a:lnTo>
                    <a:pt x="1079" y="72"/>
                  </a:lnTo>
                  <a:lnTo>
                    <a:pt x="1035" y="96"/>
                  </a:lnTo>
                  <a:lnTo>
                    <a:pt x="949" y="156"/>
                  </a:lnTo>
                  <a:lnTo>
                    <a:pt x="869" y="223"/>
                  </a:lnTo>
                  <a:lnTo>
                    <a:pt x="789" y="295"/>
                  </a:lnTo>
                  <a:lnTo>
                    <a:pt x="709" y="367"/>
                  </a:lnTo>
                  <a:lnTo>
                    <a:pt x="630" y="438"/>
                  </a:lnTo>
                  <a:lnTo>
                    <a:pt x="557" y="498"/>
                  </a:lnTo>
                  <a:lnTo>
                    <a:pt x="477" y="558"/>
                  </a:lnTo>
                  <a:lnTo>
                    <a:pt x="398" y="621"/>
                  </a:lnTo>
                  <a:lnTo>
                    <a:pt x="239" y="749"/>
                  </a:lnTo>
                  <a:lnTo>
                    <a:pt x="166" y="809"/>
                  </a:lnTo>
                  <a:lnTo>
                    <a:pt x="101" y="861"/>
                  </a:lnTo>
                  <a:lnTo>
                    <a:pt x="44" y="904"/>
                  </a:lnTo>
                  <a:lnTo>
                    <a:pt x="0" y="936"/>
                  </a:lnTo>
                </a:path>
              </a:pathLst>
            </a:custGeom>
            <a:noFill/>
            <a:ln w="25400" cap="rnd" cmpd="sng">
              <a:solidFill>
                <a:srgbClr val="A5002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 name="Freeform 170"/>
            <p:cNvSpPr>
              <a:spLocks/>
            </p:cNvSpPr>
            <p:nvPr/>
          </p:nvSpPr>
          <p:spPr bwMode="auto">
            <a:xfrm>
              <a:off x="2957513" y="4249738"/>
              <a:ext cx="3373437" cy="484187"/>
            </a:xfrm>
            <a:custGeom>
              <a:avLst/>
              <a:gdLst>
                <a:gd name="T0" fmla="*/ 0 w 2269"/>
                <a:gd name="T1" fmla="*/ 304 h 349"/>
                <a:gd name="T2" fmla="*/ 122 w 2269"/>
                <a:gd name="T3" fmla="*/ 322 h 349"/>
                <a:gd name="T4" fmla="*/ 249 w 2269"/>
                <a:gd name="T5" fmla="*/ 340 h 349"/>
                <a:gd name="T6" fmla="*/ 391 w 2269"/>
                <a:gd name="T7" fmla="*/ 348 h 349"/>
                <a:gd name="T8" fmla="*/ 472 w 2269"/>
                <a:gd name="T9" fmla="*/ 348 h 349"/>
                <a:gd name="T10" fmla="*/ 558 w 2269"/>
                <a:gd name="T11" fmla="*/ 348 h 349"/>
                <a:gd name="T12" fmla="*/ 652 w 2269"/>
                <a:gd name="T13" fmla="*/ 344 h 349"/>
                <a:gd name="T14" fmla="*/ 754 w 2269"/>
                <a:gd name="T15" fmla="*/ 340 h 349"/>
                <a:gd name="T16" fmla="*/ 862 w 2269"/>
                <a:gd name="T17" fmla="*/ 335 h 349"/>
                <a:gd name="T18" fmla="*/ 976 w 2269"/>
                <a:gd name="T19" fmla="*/ 326 h 349"/>
                <a:gd name="T20" fmla="*/ 1212 w 2269"/>
                <a:gd name="T21" fmla="*/ 300 h 349"/>
                <a:gd name="T22" fmla="*/ 1326 w 2269"/>
                <a:gd name="T23" fmla="*/ 283 h 349"/>
                <a:gd name="T24" fmla="*/ 1433 w 2269"/>
                <a:gd name="T25" fmla="*/ 260 h 349"/>
                <a:gd name="T26" fmla="*/ 1649 w 2269"/>
                <a:gd name="T27" fmla="*/ 212 h 349"/>
                <a:gd name="T28" fmla="*/ 1858 w 2269"/>
                <a:gd name="T29" fmla="*/ 145 h 349"/>
                <a:gd name="T30" fmla="*/ 2059 w 2269"/>
                <a:gd name="T31" fmla="*/ 75 h 349"/>
                <a:gd name="T32" fmla="*/ 2268 w 2269"/>
                <a:gd name="T33" fmla="*/ 0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69" h="349">
                  <a:moveTo>
                    <a:pt x="0" y="304"/>
                  </a:moveTo>
                  <a:lnTo>
                    <a:pt x="122" y="322"/>
                  </a:lnTo>
                  <a:lnTo>
                    <a:pt x="249" y="340"/>
                  </a:lnTo>
                  <a:lnTo>
                    <a:pt x="391" y="348"/>
                  </a:lnTo>
                  <a:lnTo>
                    <a:pt x="472" y="348"/>
                  </a:lnTo>
                  <a:lnTo>
                    <a:pt x="558" y="348"/>
                  </a:lnTo>
                  <a:lnTo>
                    <a:pt x="652" y="344"/>
                  </a:lnTo>
                  <a:lnTo>
                    <a:pt x="754" y="340"/>
                  </a:lnTo>
                  <a:lnTo>
                    <a:pt x="862" y="335"/>
                  </a:lnTo>
                  <a:lnTo>
                    <a:pt x="976" y="326"/>
                  </a:lnTo>
                  <a:lnTo>
                    <a:pt x="1212" y="300"/>
                  </a:lnTo>
                  <a:lnTo>
                    <a:pt x="1326" y="283"/>
                  </a:lnTo>
                  <a:lnTo>
                    <a:pt x="1433" y="260"/>
                  </a:lnTo>
                  <a:lnTo>
                    <a:pt x="1649" y="212"/>
                  </a:lnTo>
                  <a:lnTo>
                    <a:pt x="1858" y="145"/>
                  </a:lnTo>
                  <a:lnTo>
                    <a:pt x="2059" y="75"/>
                  </a:lnTo>
                  <a:lnTo>
                    <a:pt x="2268" y="0"/>
                  </a:lnTo>
                </a:path>
              </a:pathLst>
            </a:custGeom>
            <a:noFill/>
            <a:ln w="25400" cap="rnd" cmpd="sng">
              <a:solidFill>
                <a:srgbClr val="A5002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5" name="Freeform 171"/>
            <p:cNvSpPr>
              <a:spLocks/>
            </p:cNvSpPr>
            <p:nvPr/>
          </p:nvSpPr>
          <p:spPr bwMode="auto">
            <a:xfrm>
              <a:off x="3030538" y="4373563"/>
              <a:ext cx="3435350" cy="654050"/>
            </a:xfrm>
            <a:custGeom>
              <a:avLst/>
              <a:gdLst>
                <a:gd name="T0" fmla="*/ 0 w 2310"/>
                <a:gd name="T1" fmla="*/ 346 h 472"/>
                <a:gd name="T2" fmla="*/ 433 w 2310"/>
                <a:gd name="T3" fmla="*/ 399 h 472"/>
                <a:gd name="T4" fmla="*/ 652 w 2310"/>
                <a:gd name="T5" fmla="*/ 423 h 472"/>
                <a:gd name="T6" fmla="*/ 879 w 2310"/>
                <a:gd name="T7" fmla="*/ 437 h 472"/>
                <a:gd name="T8" fmla="*/ 995 w 2310"/>
                <a:gd name="T9" fmla="*/ 446 h 472"/>
                <a:gd name="T10" fmla="*/ 1126 w 2310"/>
                <a:gd name="T11" fmla="*/ 452 h 472"/>
                <a:gd name="T12" fmla="*/ 1388 w 2310"/>
                <a:gd name="T13" fmla="*/ 471 h 472"/>
                <a:gd name="T14" fmla="*/ 1518 w 2310"/>
                <a:gd name="T15" fmla="*/ 471 h 472"/>
                <a:gd name="T16" fmla="*/ 1636 w 2310"/>
                <a:gd name="T17" fmla="*/ 471 h 472"/>
                <a:gd name="T18" fmla="*/ 1752 w 2310"/>
                <a:gd name="T19" fmla="*/ 457 h 472"/>
                <a:gd name="T20" fmla="*/ 1848 w 2310"/>
                <a:gd name="T21" fmla="*/ 437 h 472"/>
                <a:gd name="T22" fmla="*/ 1890 w 2310"/>
                <a:gd name="T23" fmla="*/ 423 h 472"/>
                <a:gd name="T24" fmla="*/ 1931 w 2310"/>
                <a:gd name="T25" fmla="*/ 399 h 472"/>
                <a:gd name="T26" fmla="*/ 2007 w 2310"/>
                <a:gd name="T27" fmla="*/ 346 h 472"/>
                <a:gd name="T28" fmla="*/ 2075 w 2310"/>
                <a:gd name="T29" fmla="*/ 283 h 472"/>
                <a:gd name="T30" fmla="*/ 2137 w 2310"/>
                <a:gd name="T31" fmla="*/ 216 h 472"/>
                <a:gd name="T32" fmla="*/ 2193 w 2310"/>
                <a:gd name="T33" fmla="*/ 149 h 472"/>
                <a:gd name="T34" fmla="*/ 2241 w 2310"/>
                <a:gd name="T35" fmla="*/ 87 h 472"/>
                <a:gd name="T36" fmla="*/ 2275 w 2310"/>
                <a:gd name="T37" fmla="*/ 38 h 472"/>
                <a:gd name="T38" fmla="*/ 2296 w 2310"/>
                <a:gd name="T39" fmla="*/ 15 h 472"/>
                <a:gd name="T40" fmla="*/ 2309 w 2310"/>
                <a:gd name="T41" fmla="*/ 0 h 4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310" h="472">
                  <a:moveTo>
                    <a:pt x="0" y="346"/>
                  </a:moveTo>
                  <a:lnTo>
                    <a:pt x="433" y="399"/>
                  </a:lnTo>
                  <a:lnTo>
                    <a:pt x="652" y="423"/>
                  </a:lnTo>
                  <a:lnTo>
                    <a:pt x="879" y="437"/>
                  </a:lnTo>
                  <a:lnTo>
                    <a:pt x="995" y="446"/>
                  </a:lnTo>
                  <a:lnTo>
                    <a:pt x="1126" y="452"/>
                  </a:lnTo>
                  <a:lnTo>
                    <a:pt x="1388" y="471"/>
                  </a:lnTo>
                  <a:lnTo>
                    <a:pt x="1518" y="471"/>
                  </a:lnTo>
                  <a:lnTo>
                    <a:pt x="1636" y="471"/>
                  </a:lnTo>
                  <a:lnTo>
                    <a:pt x="1752" y="457"/>
                  </a:lnTo>
                  <a:lnTo>
                    <a:pt x="1848" y="437"/>
                  </a:lnTo>
                  <a:lnTo>
                    <a:pt x="1890" y="423"/>
                  </a:lnTo>
                  <a:lnTo>
                    <a:pt x="1931" y="399"/>
                  </a:lnTo>
                  <a:lnTo>
                    <a:pt x="2007" y="346"/>
                  </a:lnTo>
                  <a:lnTo>
                    <a:pt x="2075" y="283"/>
                  </a:lnTo>
                  <a:lnTo>
                    <a:pt x="2137" y="216"/>
                  </a:lnTo>
                  <a:lnTo>
                    <a:pt x="2193" y="149"/>
                  </a:lnTo>
                  <a:lnTo>
                    <a:pt x="2241" y="87"/>
                  </a:lnTo>
                  <a:lnTo>
                    <a:pt x="2275" y="38"/>
                  </a:lnTo>
                  <a:lnTo>
                    <a:pt x="2296" y="15"/>
                  </a:lnTo>
                  <a:lnTo>
                    <a:pt x="2309" y="0"/>
                  </a:lnTo>
                </a:path>
              </a:pathLst>
            </a:custGeom>
            <a:noFill/>
            <a:ln w="25400" cap="rnd" cmpd="sng">
              <a:solidFill>
                <a:srgbClr val="A5002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 name="Freeform 172"/>
            <p:cNvSpPr>
              <a:spLocks/>
            </p:cNvSpPr>
            <p:nvPr/>
          </p:nvSpPr>
          <p:spPr bwMode="auto">
            <a:xfrm>
              <a:off x="2825750" y="4187825"/>
              <a:ext cx="3505200" cy="490538"/>
            </a:xfrm>
            <a:custGeom>
              <a:avLst/>
              <a:gdLst>
                <a:gd name="T0" fmla="*/ 0 w 2357"/>
                <a:gd name="T1" fmla="*/ 349 h 354"/>
                <a:gd name="T2" fmla="*/ 203 w 2357"/>
                <a:gd name="T3" fmla="*/ 353 h 354"/>
                <a:gd name="T4" fmla="*/ 411 w 2357"/>
                <a:gd name="T5" fmla="*/ 353 h 354"/>
                <a:gd name="T6" fmla="*/ 526 w 2357"/>
                <a:gd name="T7" fmla="*/ 349 h 354"/>
                <a:gd name="T8" fmla="*/ 653 w 2357"/>
                <a:gd name="T9" fmla="*/ 339 h 354"/>
                <a:gd name="T10" fmla="*/ 781 w 2357"/>
                <a:gd name="T11" fmla="*/ 327 h 354"/>
                <a:gd name="T12" fmla="*/ 922 w 2357"/>
                <a:gd name="T13" fmla="*/ 305 h 354"/>
                <a:gd name="T14" fmla="*/ 1077 w 2357"/>
                <a:gd name="T15" fmla="*/ 278 h 354"/>
                <a:gd name="T16" fmla="*/ 1239 w 2357"/>
                <a:gd name="T17" fmla="*/ 252 h 354"/>
                <a:gd name="T18" fmla="*/ 1414 w 2357"/>
                <a:gd name="T19" fmla="*/ 217 h 354"/>
                <a:gd name="T20" fmla="*/ 1589 w 2357"/>
                <a:gd name="T21" fmla="*/ 178 h 354"/>
                <a:gd name="T22" fmla="*/ 1966 w 2357"/>
                <a:gd name="T23" fmla="*/ 91 h 354"/>
                <a:gd name="T24" fmla="*/ 2356 w 2357"/>
                <a:gd name="T25" fmla="*/ 0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57" h="354">
                  <a:moveTo>
                    <a:pt x="0" y="349"/>
                  </a:moveTo>
                  <a:lnTo>
                    <a:pt x="203" y="353"/>
                  </a:lnTo>
                  <a:lnTo>
                    <a:pt x="411" y="353"/>
                  </a:lnTo>
                  <a:lnTo>
                    <a:pt x="526" y="349"/>
                  </a:lnTo>
                  <a:lnTo>
                    <a:pt x="653" y="339"/>
                  </a:lnTo>
                  <a:lnTo>
                    <a:pt x="781" y="327"/>
                  </a:lnTo>
                  <a:lnTo>
                    <a:pt x="922" y="305"/>
                  </a:lnTo>
                  <a:lnTo>
                    <a:pt x="1077" y="278"/>
                  </a:lnTo>
                  <a:lnTo>
                    <a:pt x="1239" y="252"/>
                  </a:lnTo>
                  <a:lnTo>
                    <a:pt x="1414" y="217"/>
                  </a:lnTo>
                  <a:lnTo>
                    <a:pt x="1589" y="178"/>
                  </a:lnTo>
                  <a:lnTo>
                    <a:pt x="1966" y="91"/>
                  </a:lnTo>
                  <a:lnTo>
                    <a:pt x="2356" y="0"/>
                  </a:lnTo>
                </a:path>
              </a:pathLst>
            </a:custGeom>
            <a:noFill/>
            <a:ln w="25400" cap="rnd" cmpd="sng">
              <a:solidFill>
                <a:srgbClr val="A5002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7" name="Freeform 173"/>
            <p:cNvSpPr>
              <a:spLocks/>
            </p:cNvSpPr>
            <p:nvPr/>
          </p:nvSpPr>
          <p:spPr bwMode="auto">
            <a:xfrm>
              <a:off x="3238500" y="3097213"/>
              <a:ext cx="3778250" cy="1276350"/>
            </a:xfrm>
            <a:custGeom>
              <a:avLst/>
              <a:gdLst>
                <a:gd name="T0" fmla="*/ 2540 w 2541"/>
                <a:gd name="T1" fmla="*/ 657 h 921"/>
                <a:gd name="T2" fmla="*/ 2480 w 2541"/>
                <a:gd name="T3" fmla="*/ 546 h 921"/>
                <a:gd name="T4" fmla="*/ 2420 w 2541"/>
                <a:gd name="T5" fmla="*/ 435 h 921"/>
                <a:gd name="T6" fmla="*/ 2361 w 2541"/>
                <a:gd name="T7" fmla="*/ 331 h 921"/>
                <a:gd name="T8" fmla="*/ 2301 w 2541"/>
                <a:gd name="T9" fmla="*/ 235 h 921"/>
                <a:gd name="T10" fmla="*/ 2226 w 2541"/>
                <a:gd name="T11" fmla="*/ 152 h 921"/>
                <a:gd name="T12" fmla="*/ 2197 w 2541"/>
                <a:gd name="T13" fmla="*/ 115 h 921"/>
                <a:gd name="T14" fmla="*/ 2159 w 2541"/>
                <a:gd name="T15" fmla="*/ 84 h 921"/>
                <a:gd name="T16" fmla="*/ 2114 w 2541"/>
                <a:gd name="T17" fmla="*/ 56 h 921"/>
                <a:gd name="T18" fmla="*/ 2077 w 2541"/>
                <a:gd name="T19" fmla="*/ 32 h 921"/>
                <a:gd name="T20" fmla="*/ 2031 w 2541"/>
                <a:gd name="T21" fmla="*/ 16 h 921"/>
                <a:gd name="T22" fmla="*/ 1988 w 2541"/>
                <a:gd name="T23" fmla="*/ 5 h 921"/>
                <a:gd name="T24" fmla="*/ 1942 w 2541"/>
                <a:gd name="T25" fmla="*/ 0 h 921"/>
                <a:gd name="T26" fmla="*/ 1891 w 2541"/>
                <a:gd name="T27" fmla="*/ 0 h 921"/>
                <a:gd name="T28" fmla="*/ 1831 w 2541"/>
                <a:gd name="T29" fmla="*/ 8 h 921"/>
                <a:gd name="T30" fmla="*/ 1771 w 2541"/>
                <a:gd name="T31" fmla="*/ 20 h 921"/>
                <a:gd name="T32" fmla="*/ 1711 w 2541"/>
                <a:gd name="T33" fmla="*/ 36 h 921"/>
                <a:gd name="T34" fmla="*/ 1643 w 2541"/>
                <a:gd name="T35" fmla="*/ 60 h 921"/>
                <a:gd name="T36" fmla="*/ 1517 w 2541"/>
                <a:gd name="T37" fmla="*/ 112 h 921"/>
                <a:gd name="T38" fmla="*/ 1389 w 2541"/>
                <a:gd name="T39" fmla="*/ 172 h 921"/>
                <a:gd name="T40" fmla="*/ 1270 w 2541"/>
                <a:gd name="T41" fmla="*/ 239 h 921"/>
                <a:gd name="T42" fmla="*/ 1158 w 2541"/>
                <a:gd name="T43" fmla="*/ 299 h 921"/>
                <a:gd name="T44" fmla="*/ 1061 w 2541"/>
                <a:gd name="T45" fmla="*/ 351 h 921"/>
                <a:gd name="T46" fmla="*/ 979 w 2541"/>
                <a:gd name="T47" fmla="*/ 398 h 921"/>
                <a:gd name="T48" fmla="*/ 919 w 2541"/>
                <a:gd name="T49" fmla="*/ 450 h 921"/>
                <a:gd name="T50" fmla="*/ 859 w 2541"/>
                <a:gd name="T51" fmla="*/ 506 h 921"/>
                <a:gd name="T52" fmla="*/ 806 w 2541"/>
                <a:gd name="T53" fmla="*/ 557 h 921"/>
                <a:gd name="T54" fmla="*/ 763 w 2541"/>
                <a:gd name="T55" fmla="*/ 609 h 921"/>
                <a:gd name="T56" fmla="*/ 709 w 2541"/>
                <a:gd name="T57" fmla="*/ 661 h 921"/>
                <a:gd name="T58" fmla="*/ 658 w 2541"/>
                <a:gd name="T59" fmla="*/ 706 h 921"/>
                <a:gd name="T60" fmla="*/ 598 w 2541"/>
                <a:gd name="T61" fmla="*/ 745 h 921"/>
                <a:gd name="T62" fmla="*/ 523 w 2541"/>
                <a:gd name="T63" fmla="*/ 776 h 921"/>
                <a:gd name="T64" fmla="*/ 441 w 2541"/>
                <a:gd name="T65" fmla="*/ 808 h 921"/>
                <a:gd name="T66" fmla="*/ 268 w 2541"/>
                <a:gd name="T67" fmla="*/ 856 h 921"/>
                <a:gd name="T68" fmla="*/ 186 w 2541"/>
                <a:gd name="T69" fmla="*/ 876 h 921"/>
                <a:gd name="T70" fmla="*/ 112 w 2541"/>
                <a:gd name="T71" fmla="*/ 892 h 921"/>
                <a:gd name="T72" fmla="*/ 46 w 2541"/>
                <a:gd name="T73" fmla="*/ 908 h 921"/>
                <a:gd name="T74" fmla="*/ 0 w 2541"/>
                <a:gd name="T75" fmla="*/ 920 h 9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541" h="921">
                  <a:moveTo>
                    <a:pt x="2540" y="657"/>
                  </a:moveTo>
                  <a:lnTo>
                    <a:pt x="2480" y="546"/>
                  </a:lnTo>
                  <a:lnTo>
                    <a:pt x="2420" y="435"/>
                  </a:lnTo>
                  <a:lnTo>
                    <a:pt x="2361" y="331"/>
                  </a:lnTo>
                  <a:lnTo>
                    <a:pt x="2301" y="235"/>
                  </a:lnTo>
                  <a:lnTo>
                    <a:pt x="2226" y="152"/>
                  </a:lnTo>
                  <a:lnTo>
                    <a:pt x="2197" y="115"/>
                  </a:lnTo>
                  <a:lnTo>
                    <a:pt x="2159" y="84"/>
                  </a:lnTo>
                  <a:lnTo>
                    <a:pt x="2114" y="56"/>
                  </a:lnTo>
                  <a:lnTo>
                    <a:pt x="2077" y="32"/>
                  </a:lnTo>
                  <a:lnTo>
                    <a:pt x="2031" y="16"/>
                  </a:lnTo>
                  <a:lnTo>
                    <a:pt x="1988" y="5"/>
                  </a:lnTo>
                  <a:lnTo>
                    <a:pt x="1942" y="0"/>
                  </a:lnTo>
                  <a:lnTo>
                    <a:pt x="1891" y="0"/>
                  </a:lnTo>
                  <a:lnTo>
                    <a:pt x="1831" y="8"/>
                  </a:lnTo>
                  <a:lnTo>
                    <a:pt x="1771" y="20"/>
                  </a:lnTo>
                  <a:lnTo>
                    <a:pt x="1711" y="36"/>
                  </a:lnTo>
                  <a:lnTo>
                    <a:pt x="1643" y="60"/>
                  </a:lnTo>
                  <a:lnTo>
                    <a:pt x="1517" y="112"/>
                  </a:lnTo>
                  <a:lnTo>
                    <a:pt x="1389" y="172"/>
                  </a:lnTo>
                  <a:lnTo>
                    <a:pt x="1270" y="239"/>
                  </a:lnTo>
                  <a:lnTo>
                    <a:pt x="1158" y="299"/>
                  </a:lnTo>
                  <a:lnTo>
                    <a:pt x="1061" y="351"/>
                  </a:lnTo>
                  <a:lnTo>
                    <a:pt x="979" y="398"/>
                  </a:lnTo>
                  <a:lnTo>
                    <a:pt x="919" y="450"/>
                  </a:lnTo>
                  <a:lnTo>
                    <a:pt x="859" y="506"/>
                  </a:lnTo>
                  <a:lnTo>
                    <a:pt x="806" y="557"/>
                  </a:lnTo>
                  <a:lnTo>
                    <a:pt x="763" y="609"/>
                  </a:lnTo>
                  <a:lnTo>
                    <a:pt x="709" y="661"/>
                  </a:lnTo>
                  <a:lnTo>
                    <a:pt x="658" y="706"/>
                  </a:lnTo>
                  <a:lnTo>
                    <a:pt x="598" y="745"/>
                  </a:lnTo>
                  <a:lnTo>
                    <a:pt x="523" y="776"/>
                  </a:lnTo>
                  <a:lnTo>
                    <a:pt x="441" y="808"/>
                  </a:lnTo>
                  <a:lnTo>
                    <a:pt x="268" y="856"/>
                  </a:lnTo>
                  <a:lnTo>
                    <a:pt x="186" y="876"/>
                  </a:lnTo>
                  <a:lnTo>
                    <a:pt x="112" y="892"/>
                  </a:lnTo>
                  <a:lnTo>
                    <a:pt x="46" y="908"/>
                  </a:lnTo>
                  <a:lnTo>
                    <a:pt x="0" y="920"/>
                  </a:lnTo>
                </a:path>
              </a:pathLst>
            </a:custGeom>
            <a:noFill/>
            <a:ln w="25400" cap="rnd" cmpd="sng">
              <a:solidFill>
                <a:srgbClr val="A5002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8" name="Freeform 174"/>
            <p:cNvSpPr>
              <a:spLocks/>
            </p:cNvSpPr>
            <p:nvPr/>
          </p:nvSpPr>
          <p:spPr bwMode="auto">
            <a:xfrm>
              <a:off x="2552700" y="4310063"/>
              <a:ext cx="3844925" cy="547687"/>
            </a:xfrm>
            <a:custGeom>
              <a:avLst/>
              <a:gdLst>
                <a:gd name="T0" fmla="*/ 0 w 2586"/>
                <a:gd name="T1" fmla="*/ 395 h 396"/>
                <a:gd name="T2" fmla="*/ 320 w 2586"/>
                <a:gd name="T3" fmla="*/ 290 h 396"/>
                <a:gd name="T4" fmla="*/ 646 w 2586"/>
                <a:gd name="T5" fmla="*/ 190 h 396"/>
                <a:gd name="T6" fmla="*/ 802 w 2586"/>
                <a:gd name="T7" fmla="*/ 145 h 396"/>
                <a:gd name="T8" fmla="*/ 966 w 2586"/>
                <a:gd name="T9" fmla="*/ 108 h 396"/>
                <a:gd name="T10" fmla="*/ 1129 w 2586"/>
                <a:gd name="T11" fmla="*/ 72 h 396"/>
                <a:gd name="T12" fmla="*/ 1292 w 2586"/>
                <a:gd name="T13" fmla="*/ 45 h 396"/>
                <a:gd name="T14" fmla="*/ 1463 w 2586"/>
                <a:gd name="T15" fmla="*/ 23 h 396"/>
                <a:gd name="T16" fmla="*/ 1647 w 2586"/>
                <a:gd name="T17" fmla="*/ 9 h 396"/>
                <a:gd name="T18" fmla="*/ 1830 w 2586"/>
                <a:gd name="T19" fmla="*/ 5 h 396"/>
                <a:gd name="T20" fmla="*/ 2020 w 2586"/>
                <a:gd name="T21" fmla="*/ 0 h 396"/>
                <a:gd name="T22" fmla="*/ 2190 w 2586"/>
                <a:gd name="T23" fmla="*/ 0 h 396"/>
                <a:gd name="T24" fmla="*/ 2354 w 2586"/>
                <a:gd name="T25" fmla="*/ 0 h 396"/>
                <a:gd name="T26" fmla="*/ 2422 w 2586"/>
                <a:gd name="T27" fmla="*/ 0 h 396"/>
                <a:gd name="T28" fmla="*/ 2483 w 2586"/>
                <a:gd name="T29" fmla="*/ 0 h 396"/>
                <a:gd name="T30" fmla="*/ 2537 w 2586"/>
                <a:gd name="T31" fmla="*/ 0 h 396"/>
                <a:gd name="T32" fmla="*/ 2585 w 2586"/>
                <a:gd name="T33" fmla="*/ 0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86" h="396">
                  <a:moveTo>
                    <a:pt x="0" y="395"/>
                  </a:moveTo>
                  <a:lnTo>
                    <a:pt x="320" y="290"/>
                  </a:lnTo>
                  <a:lnTo>
                    <a:pt x="646" y="190"/>
                  </a:lnTo>
                  <a:lnTo>
                    <a:pt x="802" y="145"/>
                  </a:lnTo>
                  <a:lnTo>
                    <a:pt x="966" y="108"/>
                  </a:lnTo>
                  <a:lnTo>
                    <a:pt x="1129" y="72"/>
                  </a:lnTo>
                  <a:lnTo>
                    <a:pt x="1292" y="45"/>
                  </a:lnTo>
                  <a:lnTo>
                    <a:pt x="1463" y="23"/>
                  </a:lnTo>
                  <a:lnTo>
                    <a:pt x="1647" y="9"/>
                  </a:lnTo>
                  <a:lnTo>
                    <a:pt x="1830" y="5"/>
                  </a:lnTo>
                  <a:lnTo>
                    <a:pt x="2020" y="0"/>
                  </a:lnTo>
                  <a:lnTo>
                    <a:pt x="2190" y="0"/>
                  </a:lnTo>
                  <a:lnTo>
                    <a:pt x="2354" y="0"/>
                  </a:lnTo>
                  <a:lnTo>
                    <a:pt x="2422" y="0"/>
                  </a:lnTo>
                  <a:lnTo>
                    <a:pt x="2483" y="0"/>
                  </a:lnTo>
                  <a:lnTo>
                    <a:pt x="2537" y="0"/>
                  </a:lnTo>
                  <a:lnTo>
                    <a:pt x="2585" y="0"/>
                  </a:lnTo>
                </a:path>
              </a:pathLst>
            </a:custGeom>
            <a:noFill/>
            <a:ln w="25400" cap="rnd" cmpd="sng">
              <a:solidFill>
                <a:srgbClr val="A5002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9" name="Freeform 175"/>
            <p:cNvSpPr>
              <a:spLocks/>
            </p:cNvSpPr>
            <p:nvPr/>
          </p:nvSpPr>
          <p:spPr bwMode="auto">
            <a:xfrm>
              <a:off x="561975" y="2308225"/>
              <a:ext cx="6246813" cy="2062163"/>
            </a:xfrm>
            <a:custGeom>
              <a:avLst/>
              <a:gdLst>
                <a:gd name="T0" fmla="*/ 3911 w 4202"/>
                <a:gd name="T1" fmla="*/ 1126 h 1489"/>
                <a:gd name="T2" fmla="*/ 3599 w 4202"/>
                <a:gd name="T3" fmla="*/ 923 h 1489"/>
                <a:gd name="T4" fmla="*/ 3433 w 4202"/>
                <a:gd name="T5" fmla="*/ 805 h 1489"/>
                <a:gd name="T6" fmla="*/ 3078 w 4202"/>
                <a:gd name="T7" fmla="*/ 553 h 1489"/>
                <a:gd name="T8" fmla="*/ 2904 w 4202"/>
                <a:gd name="T9" fmla="*/ 439 h 1489"/>
                <a:gd name="T10" fmla="*/ 2586 w 4202"/>
                <a:gd name="T11" fmla="*/ 240 h 1489"/>
                <a:gd name="T12" fmla="*/ 2420 w 4202"/>
                <a:gd name="T13" fmla="*/ 155 h 1489"/>
                <a:gd name="T14" fmla="*/ 2216 w 4202"/>
                <a:gd name="T15" fmla="*/ 94 h 1489"/>
                <a:gd name="T16" fmla="*/ 1949 w 4202"/>
                <a:gd name="T17" fmla="*/ 45 h 1489"/>
                <a:gd name="T18" fmla="*/ 1637 w 4202"/>
                <a:gd name="T19" fmla="*/ 8 h 1489"/>
                <a:gd name="T20" fmla="*/ 1340 w 4202"/>
                <a:gd name="T21" fmla="*/ 5 h 1489"/>
                <a:gd name="T22" fmla="*/ 1159 w 4202"/>
                <a:gd name="T23" fmla="*/ 33 h 1489"/>
                <a:gd name="T24" fmla="*/ 1072 w 4202"/>
                <a:gd name="T25" fmla="*/ 69 h 1489"/>
                <a:gd name="T26" fmla="*/ 1007 w 4202"/>
                <a:gd name="T27" fmla="*/ 130 h 1489"/>
                <a:gd name="T28" fmla="*/ 949 w 4202"/>
                <a:gd name="T29" fmla="*/ 252 h 1489"/>
                <a:gd name="T30" fmla="*/ 913 w 4202"/>
                <a:gd name="T31" fmla="*/ 443 h 1489"/>
                <a:gd name="T32" fmla="*/ 869 w 4202"/>
                <a:gd name="T33" fmla="*/ 627 h 1489"/>
                <a:gd name="T34" fmla="*/ 825 w 4202"/>
                <a:gd name="T35" fmla="*/ 703 h 1489"/>
                <a:gd name="T36" fmla="*/ 710 w 4202"/>
                <a:gd name="T37" fmla="*/ 850 h 1489"/>
                <a:gd name="T38" fmla="*/ 571 w 4202"/>
                <a:gd name="T39" fmla="*/ 988 h 1489"/>
                <a:gd name="T40" fmla="*/ 433 w 4202"/>
                <a:gd name="T41" fmla="*/ 1093 h 1489"/>
                <a:gd name="T42" fmla="*/ 376 w 4202"/>
                <a:gd name="T43" fmla="*/ 1126 h 1489"/>
                <a:gd name="T44" fmla="*/ 318 w 4202"/>
                <a:gd name="T45" fmla="*/ 1139 h 1489"/>
                <a:gd name="T46" fmla="*/ 267 w 4202"/>
                <a:gd name="T47" fmla="*/ 1131 h 1489"/>
                <a:gd name="T48" fmla="*/ 210 w 4202"/>
                <a:gd name="T49" fmla="*/ 1102 h 1489"/>
                <a:gd name="T50" fmla="*/ 108 w 4202"/>
                <a:gd name="T51" fmla="*/ 1004 h 1489"/>
                <a:gd name="T52" fmla="*/ 29 w 4202"/>
                <a:gd name="T53" fmla="*/ 879 h 1489"/>
                <a:gd name="T54" fmla="*/ 0 w 4202"/>
                <a:gd name="T55" fmla="*/ 749 h 1489"/>
                <a:gd name="T56" fmla="*/ 14 w 4202"/>
                <a:gd name="T57" fmla="*/ 602 h 1489"/>
                <a:gd name="T58" fmla="*/ 66 w 4202"/>
                <a:gd name="T59" fmla="*/ 431 h 1489"/>
                <a:gd name="T60" fmla="*/ 166 w 4202"/>
                <a:gd name="T61" fmla="*/ 277 h 1489"/>
                <a:gd name="T62" fmla="*/ 232 w 4202"/>
                <a:gd name="T63" fmla="*/ 220 h 1489"/>
                <a:gd name="T64" fmla="*/ 318 w 4202"/>
                <a:gd name="T65" fmla="*/ 179 h 1489"/>
                <a:gd name="T66" fmla="*/ 427 w 4202"/>
                <a:gd name="T67" fmla="*/ 163 h 1489"/>
                <a:gd name="T68" fmla="*/ 550 w 4202"/>
                <a:gd name="T69" fmla="*/ 163 h 1489"/>
                <a:gd name="T70" fmla="*/ 848 w 4202"/>
                <a:gd name="T71" fmla="*/ 204 h 1489"/>
                <a:gd name="T72" fmla="*/ 1173 w 4202"/>
                <a:gd name="T73" fmla="*/ 265 h 1489"/>
                <a:gd name="T74" fmla="*/ 1477 w 4202"/>
                <a:gd name="T75" fmla="*/ 309 h 1489"/>
                <a:gd name="T76" fmla="*/ 1789 w 4202"/>
                <a:gd name="T77" fmla="*/ 313 h 1489"/>
                <a:gd name="T78" fmla="*/ 2108 w 4202"/>
                <a:gd name="T79" fmla="*/ 301 h 1489"/>
                <a:gd name="T80" fmla="*/ 2324 w 4202"/>
                <a:gd name="T81" fmla="*/ 309 h 1489"/>
                <a:gd name="T82" fmla="*/ 2448 w 4202"/>
                <a:gd name="T83" fmla="*/ 329 h 1489"/>
                <a:gd name="T84" fmla="*/ 2550 w 4202"/>
                <a:gd name="T85" fmla="*/ 370 h 1489"/>
                <a:gd name="T86" fmla="*/ 2614 w 4202"/>
                <a:gd name="T87" fmla="*/ 435 h 1489"/>
                <a:gd name="T88" fmla="*/ 2650 w 4202"/>
                <a:gd name="T89" fmla="*/ 537 h 1489"/>
                <a:gd name="T90" fmla="*/ 2673 w 4202"/>
                <a:gd name="T91" fmla="*/ 663 h 1489"/>
                <a:gd name="T92" fmla="*/ 2659 w 4202"/>
                <a:gd name="T93" fmla="*/ 874 h 1489"/>
                <a:gd name="T94" fmla="*/ 2614 w 4202"/>
                <a:gd name="T95" fmla="*/ 1090 h 1489"/>
                <a:gd name="T96" fmla="*/ 2571 w 4202"/>
                <a:gd name="T97" fmla="*/ 1215 h 1489"/>
                <a:gd name="T98" fmla="*/ 2521 w 4202"/>
                <a:gd name="T99" fmla="*/ 1317 h 1489"/>
                <a:gd name="T100" fmla="*/ 2456 w 4202"/>
                <a:gd name="T101" fmla="*/ 1391 h 1489"/>
                <a:gd name="T102" fmla="*/ 2361 w 4202"/>
                <a:gd name="T103" fmla="*/ 1435 h 1489"/>
                <a:gd name="T104" fmla="*/ 2181 w 4202"/>
                <a:gd name="T105" fmla="*/ 1475 h 1489"/>
                <a:gd name="T106" fmla="*/ 1912 w 4202"/>
                <a:gd name="T107" fmla="*/ 1488 h 1489"/>
                <a:gd name="T108" fmla="*/ 1738 w 4202"/>
                <a:gd name="T109" fmla="*/ 1484 h 1489"/>
                <a:gd name="T110" fmla="*/ 1645 w 4202"/>
                <a:gd name="T111" fmla="*/ 1484 h 14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202" h="1489">
                  <a:moveTo>
                    <a:pt x="4201" y="1313"/>
                  </a:moveTo>
                  <a:lnTo>
                    <a:pt x="3911" y="1126"/>
                  </a:lnTo>
                  <a:lnTo>
                    <a:pt x="3759" y="1029"/>
                  </a:lnTo>
                  <a:lnTo>
                    <a:pt x="3599" y="923"/>
                  </a:lnTo>
                  <a:lnTo>
                    <a:pt x="3519" y="866"/>
                  </a:lnTo>
                  <a:lnTo>
                    <a:pt x="3433" y="805"/>
                  </a:lnTo>
                  <a:lnTo>
                    <a:pt x="3259" y="679"/>
                  </a:lnTo>
                  <a:lnTo>
                    <a:pt x="3078" y="553"/>
                  </a:lnTo>
                  <a:lnTo>
                    <a:pt x="2992" y="492"/>
                  </a:lnTo>
                  <a:lnTo>
                    <a:pt x="2904" y="439"/>
                  </a:lnTo>
                  <a:lnTo>
                    <a:pt x="2738" y="337"/>
                  </a:lnTo>
                  <a:lnTo>
                    <a:pt x="2586" y="240"/>
                  </a:lnTo>
                  <a:lnTo>
                    <a:pt x="2506" y="196"/>
                  </a:lnTo>
                  <a:lnTo>
                    <a:pt x="2420" y="155"/>
                  </a:lnTo>
                  <a:lnTo>
                    <a:pt x="2324" y="122"/>
                  </a:lnTo>
                  <a:lnTo>
                    <a:pt x="2216" y="94"/>
                  </a:lnTo>
                  <a:lnTo>
                    <a:pt x="2092" y="69"/>
                  </a:lnTo>
                  <a:lnTo>
                    <a:pt x="1949" y="45"/>
                  </a:lnTo>
                  <a:lnTo>
                    <a:pt x="1797" y="21"/>
                  </a:lnTo>
                  <a:lnTo>
                    <a:pt x="1637" y="8"/>
                  </a:lnTo>
                  <a:lnTo>
                    <a:pt x="1477" y="0"/>
                  </a:lnTo>
                  <a:lnTo>
                    <a:pt x="1340" y="5"/>
                  </a:lnTo>
                  <a:lnTo>
                    <a:pt x="1209" y="21"/>
                  </a:lnTo>
                  <a:lnTo>
                    <a:pt x="1159" y="33"/>
                  </a:lnTo>
                  <a:lnTo>
                    <a:pt x="1108" y="49"/>
                  </a:lnTo>
                  <a:lnTo>
                    <a:pt x="1072" y="69"/>
                  </a:lnTo>
                  <a:lnTo>
                    <a:pt x="1035" y="98"/>
                  </a:lnTo>
                  <a:lnTo>
                    <a:pt x="1007" y="130"/>
                  </a:lnTo>
                  <a:lnTo>
                    <a:pt x="985" y="167"/>
                  </a:lnTo>
                  <a:lnTo>
                    <a:pt x="949" y="252"/>
                  </a:lnTo>
                  <a:lnTo>
                    <a:pt x="927" y="346"/>
                  </a:lnTo>
                  <a:lnTo>
                    <a:pt x="913" y="443"/>
                  </a:lnTo>
                  <a:lnTo>
                    <a:pt x="891" y="537"/>
                  </a:lnTo>
                  <a:lnTo>
                    <a:pt x="869" y="627"/>
                  </a:lnTo>
                  <a:lnTo>
                    <a:pt x="848" y="667"/>
                  </a:lnTo>
                  <a:lnTo>
                    <a:pt x="825" y="703"/>
                  </a:lnTo>
                  <a:lnTo>
                    <a:pt x="775" y="777"/>
                  </a:lnTo>
                  <a:lnTo>
                    <a:pt x="710" y="850"/>
                  </a:lnTo>
                  <a:lnTo>
                    <a:pt x="645" y="919"/>
                  </a:lnTo>
                  <a:lnTo>
                    <a:pt x="571" y="988"/>
                  </a:lnTo>
                  <a:lnTo>
                    <a:pt x="507" y="1049"/>
                  </a:lnTo>
                  <a:lnTo>
                    <a:pt x="433" y="1093"/>
                  </a:lnTo>
                  <a:lnTo>
                    <a:pt x="405" y="1114"/>
                  </a:lnTo>
                  <a:lnTo>
                    <a:pt x="376" y="1126"/>
                  </a:lnTo>
                  <a:lnTo>
                    <a:pt x="347" y="1134"/>
                  </a:lnTo>
                  <a:lnTo>
                    <a:pt x="318" y="1139"/>
                  </a:lnTo>
                  <a:lnTo>
                    <a:pt x="290" y="1139"/>
                  </a:lnTo>
                  <a:lnTo>
                    <a:pt x="267" y="1131"/>
                  </a:lnTo>
                  <a:lnTo>
                    <a:pt x="239" y="1118"/>
                  </a:lnTo>
                  <a:lnTo>
                    <a:pt x="210" y="1102"/>
                  </a:lnTo>
                  <a:lnTo>
                    <a:pt x="159" y="1061"/>
                  </a:lnTo>
                  <a:lnTo>
                    <a:pt x="108" y="1004"/>
                  </a:lnTo>
                  <a:lnTo>
                    <a:pt x="66" y="943"/>
                  </a:lnTo>
                  <a:lnTo>
                    <a:pt x="29" y="879"/>
                  </a:lnTo>
                  <a:lnTo>
                    <a:pt x="7" y="810"/>
                  </a:lnTo>
                  <a:lnTo>
                    <a:pt x="0" y="749"/>
                  </a:lnTo>
                  <a:lnTo>
                    <a:pt x="7" y="679"/>
                  </a:lnTo>
                  <a:lnTo>
                    <a:pt x="14" y="602"/>
                  </a:lnTo>
                  <a:lnTo>
                    <a:pt x="35" y="517"/>
                  </a:lnTo>
                  <a:lnTo>
                    <a:pt x="66" y="431"/>
                  </a:lnTo>
                  <a:lnTo>
                    <a:pt x="108" y="350"/>
                  </a:lnTo>
                  <a:lnTo>
                    <a:pt x="166" y="277"/>
                  </a:lnTo>
                  <a:lnTo>
                    <a:pt x="195" y="244"/>
                  </a:lnTo>
                  <a:lnTo>
                    <a:pt x="232" y="220"/>
                  </a:lnTo>
                  <a:lnTo>
                    <a:pt x="275" y="196"/>
                  </a:lnTo>
                  <a:lnTo>
                    <a:pt x="318" y="179"/>
                  </a:lnTo>
                  <a:lnTo>
                    <a:pt x="370" y="167"/>
                  </a:lnTo>
                  <a:lnTo>
                    <a:pt x="427" y="163"/>
                  </a:lnTo>
                  <a:lnTo>
                    <a:pt x="485" y="163"/>
                  </a:lnTo>
                  <a:lnTo>
                    <a:pt x="550" y="163"/>
                  </a:lnTo>
                  <a:lnTo>
                    <a:pt x="695" y="179"/>
                  </a:lnTo>
                  <a:lnTo>
                    <a:pt x="848" y="204"/>
                  </a:lnTo>
                  <a:lnTo>
                    <a:pt x="1014" y="232"/>
                  </a:lnTo>
                  <a:lnTo>
                    <a:pt x="1173" y="265"/>
                  </a:lnTo>
                  <a:lnTo>
                    <a:pt x="1333" y="289"/>
                  </a:lnTo>
                  <a:lnTo>
                    <a:pt x="1477" y="309"/>
                  </a:lnTo>
                  <a:lnTo>
                    <a:pt x="1630" y="317"/>
                  </a:lnTo>
                  <a:lnTo>
                    <a:pt x="1789" y="313"/>
                  </a:lnTo>
                  <a:lnTo>
                    <a:pt x="1949" y="309"/>
                  </a:lnTo>
                  <a:lnTo>
                    <a:pt x="2108" y="301"/>
                  </a:lnTo>
                  <a:lnTo>
                    <a:pt x="2259" y="305"/>
                  </a:lnTo>
                  <a:lnTo>
                    <a:pt x="2324" y="309"/>
                  </a:lnTo>
                  <a:lnTo>
                    <a:pt x="2390" y="317"/>
                  </a:lnTo>
                  <a:lnTo>
                    <a:pt x="2448" y="329"/>
                  </a:lnTo>
                  <a:lnTo>
                    <a:pt x="2506" y="346"/>
                  </a:lnTo>
                  <a:lnTo>
                    <a:pt x="2550" y="370"/>
                  </a:lnTo>
                  <a:lnTo>
                    <a:pt x="2586" y="398"/>
                  </a:lnTo>
                  <a:lnTo>
                    <a:pt x="2614" y="435"/>
                  </a:lnTo>
                  <a:lnTo>
                    <a:pt x="2636" y="484"/>
                  </a:lnTo>
                  <a:lnTo>
                    <a:pt x="2650" y="537"/>
                  </a:lnTo>
                  <a:lnTo>
                    <a:pt x="2666" y="598"/>
                  </a:lnTo>
                  <a:lnTo>
                    <a:pt x="2673" y="663"/>
                  </a:lnTo>
                  <a:lnTo>
                    <a:pt x="2673" y="732"/>
                  </a:lnTo>
                  <a:lnTo>
                    <a:pt x="2659" y="874"/>
                  </a:lnTo>
                  <a:lnTo>
                    <a:pt x="2636" y="1021"/>
                  </a:lnTo>
                  <a:lnTo>
                    <a:pt x="2614" y="1090"/>
                  </a:lnTo>
                  <a:lnTo>
                    <a:pt x="2600" y="1154"/>
                  </a:lnTo>
                  <a:lnTo>
                    <a:pt x="2571" y="1215"/>
                  </a:lnTo>
                  <a:lnTo>
                    <a:pt x="2550" y="1273"/>
                  </a:lnTo>
                  <a:lnTo>
                    <a:pt x="2521" y="1317"/>
                  </a:lnTo>
                  <a:lnTo>
                    <a:pt x="2491" y="1358"/>
                  </a:lnTo>
                  <a:lnTo>
                    <a:pt x="2456" y="1391"/>
                  </a:lnTo>
                  <a:lnTo>
                    <a:pt x="2412" y="1414"/>
                  </a:lnTo>
                  <a:lnTo>
                    <a:pt x="2361" y="1435"/>
                  </a:lnTo>
                  <a:lnTo>
                    <a:pt x="2310" y="1452"/>
                  </a:lnTo>
                  <a:lnTo>
                    <a:pt x="2181" y="1475"/>
                  </a:lnTo>
                  <a:lnTo>
                    <a:pt x="2050" y="1484"/>
                  </a:lnTo>
                  <a:lnTo>
                    <a:pt x="1912" y="1488"/>
                  </a:lnTo>
                  <a:lnTo>
                    <a:pt x="1789" y="1484"/>
                  </a:lnTo>
                  <a:lnTo>
                    <a:pt x="1738" y="1484"/>
                  </a:lnTo>
                  <a:lnTo>
                    <a:pt x="1687" y="1484"/>
                  </a:lnTo>
                  <a:lnTo>
                    <a:pt x="1645" y="1484"/>
                  </a:lnTo>
                  <a:lnTo>
                    <a:pt x="1615" y="1488"/>
                  </a:lnTo>
                </a:path>
              </a:pathLst>
            </a:custGeom>
            <a:noFill/>
            <a:ln w="25400" cap="rnd" cmpd="sng">
              <a:solidFill>
                <a:srgbClr val="A5002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0" name="Freeform 176"/>
            <p:cNvSpPr>
              <a:spLocks/>
            </p:cNvSpPr>
            <p:nvPr/>
          </p:nvSpPr>
          <p:spPr bwMode="auto">
            <a:xfrm>
              <a:off x="2887663" y="3098800"/>
              <a:ext cx="4948237" cy="2074863"/>
            </a:xfrm>
            <a:custGeom>
              <a:avLst/>
              <a:gdLst>
                <a:gd name="T0" fmla="*/ 0 w 3329"/>
                <a:gd name="T1" fmla="*/ 919 h 1498"/>
                <a:gd name="T2" fmla="*/ 153 w 3329"/>
                <a:gd name="T3" fmla="*/ 1080 h 1498"/>
                <a:gd name="T4" fmla="*/ 239 w 3329"/>
                <a:gd name="T5" fmla="*/ 1155 h 1498"/>
                <a:gd name="T6" fmla="*/ 323 w 3329"/>
                <a:gd name="T7" fmla="*/ 1230 h 1498"/>
                <a:gd name="T8" fmla="*/ 409 w 3329"/>
                <a:gd name="T9" fmla="*/ 1296 h 1498"/>
                <a:gd name="T10" fmla="*/ 510 w 3329"/>
                <a:gd name="T11" fmla="*/ 1356 h 1498"/>
                <a:gd name="T12" fmla="*/ 622 w 3329"/>
                <a:gd name="T13" fmla="*/ 1402 h 1498"/>
                <a:gd name="T14" fmla="*/ 740 w 3329"/>
                <a:gd name="T15" fmla="*/ 1442 h 1498"/>
                <a:gd name="T16" fmla="*/ 885 w 3329"/>
                <a:gd name="T17" fmla="*/ 1467 h 1498"/>
                <a:gd name="T18" fmla="*/ 1038 w 3329"/>
                <a:gd name="T19" fmla="*/ 1482 h 1498"/>
                <a:gd name="T20" fmla="*/ 1208 w 3329"/>
                <a:gd name="T21" fmla="*/ 1482 h 1498"/>
                <a:gd name="T22" fmla="*/ 1388 w 3329"/>
                <a:gd name="T23" fmla="*/ 1477 h 1498"/>
                <a:gd name="T24" fmla="*/ 1744 w 3329"/>
                <a:gd name="T25" fmla="*/ 1457 h 1498"/>
                <a:gd name="T26" fmla="*/ 1923 w 3329"/>
                <a:gd name="T27" fmla="*/ 1447 h 1498"/>
                <a:gd name="T28" fmla="*/ 2085 w 3329"/>
                <a:gd name="T29" fmla="*/ 1442 h 1498"/>
                <a:gd name="T30" fmla="*/ 2246 w 3329"/>
                <a:gd name="T31" fmla="*/ 1447 h 1498"/>
                <a:gd name="T32" fmla="*/ 2408 w 3329"/>
                <a:gd name="T33" fmla="*/ 1462 h 1498"/>
                <a:gd name="T34" fmla="*/ 2579 w 3329"/>
                <a:gd name="T35" fmla="*/ 1477 h 1498"/>
                <a:gd name="T36" fmla="*/ 2741 w 3329"/>
                <a:gd name="T37" fmla="*/ 1487 h 1498"/>
                <a:gd name="T38" fmla="*/ 2895 w 3329"/>
                <a:gd name="T39" fmla="*/ 1497 h 1498"/>
                <a:gd name="T40" fmla="*/ 3030 w 3329"/>
                <a:gd name="T41" fmla="*/ 1497 h 1498"/>
                <a:gd name="T42" fmla="*/ 3149 w 3329"/>
                <a:gd name="T43" fmla="*/ 1477 h 1498"/>
                <a:gd name="T44" fmla="*/ 3191 w 3329"/>
                <a:gd name="T45" fmla="*/ 1462 h 1498"/>
                <a:gd name="T46" fmla="*/ 3235 w 3329"/>
                <a:gd name="T47" fmla="*/ 1442 h 1498"/>
                <a:gd name="T48" fmla="*/ 3268 w 3329"/>
                <a:gd name="T49" fmla="*/ 1416 h 1498"/>
                <a:gd name="T50" fmla="*/ 3294 w 3329"/>
                <a:gd name="T51" fmla="*/ 1386 h 1498"/>
                <a:gd name="T52" fmla="*/ 3319 w 3329"/>
                <a:gd name="T53" fmla="*/ 1311 h 1498"/>
                <a:gd name="T54" fmla="*/ 3328 w 3329"/>
                <a:gd name="T55" fmla="*/ 1216 h 1498"/>
                <a:gd name="T56" fmla="*/ 3311 w 3329"/>
                <a:gd name="T57" fmla="*/ 1115 h 1498"/>
                <a:gd name="T58" fmla="*/ 3294 w 3329"/>
                <a:gd name="T59" fmla="*/ 1009 h 1498"/>
                <a:gd name="T60" fmla="*/ 3268 w 3329"/>
                <a:gd name="T61" fmla="*/ 899 h 1498"/>
                <a:gd name="T62" fmla="*/ 3251 w 3329"/>
                <a:gd name="T63" fmla="*/ 794 h 1498"/>
                <a:gd name="T64" fmla="*/ 3235 w 3329"/>
                <a:gd name="T65" fmla="*/ 698 h 1498"/>
                <a:gd name="T66" fmla="*/ 3226 w 3329"/>
                <a:gd name="T67" fmla="*/ 602 h 1498"/>
                <a:gd name="T68" fmla="*/ 3226 w 3329"/>
                <a:gd name="T69" fmla="*/ 492 h 1498"/>
                <a:gd name="T70" fmla="*/ 3218 w 3329"/>
                <a:gd name="T71" fmla="*/ 382 h 1498"/>
                <a:gd name="T72" fmla="*/ 3208 w 3329"/>
                <a:gd name="T73" fmla="*/ 271 h 1498"/>
                <a:gd name="T74" fmla="*/ 3200 w 3329"/>
                <a:gd name="T75" fmla="*/ 171 h 1498"/>
                <a:gd name="T76" fmla="*/ 3191 w 3329"/>
                <a:gd name="T77" fmla="*/ 131 h 1498"/>
                <a:gd name="T78" fmla="*/ 3183 w 3329"/>
                <a:gd name="T79" fmla="*/ 91 h 1498"/>
                <a:gd name="T80" fmla="*/ 3175 w 3329"/>
                <a:gd name="T81" fmla="*/ 56 h 1498"/>
                <a:gd name="T82" fmla="*/ 3166 w 3329"/>
                <a:gd name="T83" fmla="*/ 30 h 1498"/>
                <a:gd name="T84" fmla="*/ 3158 w 3329"/>
                <a:gd name="T85" fmla="*/ 10 h 1498"/>
                <a:gd name="T86" fmla="*/ 3141 w 3329"/>
                <a:gd name="T87" fmla="*/ 0 h 1498"/>
                <a:gd name="T88" fmla="*/ 3124 w 3329"/>
                <a:gd name="T89" fmla="*/ 0 h 1498"/>
                <a:gd name="T90" fmla="*/ 3107 w 3329"/>
                <a:gd name="T91" fmla="*/ 5 h 1498"/>
                <a:gd name="T92" fmla="*/ 3081 w 3329"/>
                <a:gd name="T93" fmla="*/ 20 h 1498"/>
                <a:gd name="T94" fmla="*/ 3056 w 3329"/>
                <a:gd name="T95" fmla="*/ 46 h 1498"/>
                <a:gd name="T96" fmla="*/ 3030 w 3329"/>
                <a:gd name="T97" fmla="*/ 71 h 1498"/>
                <a:gd name="T98" fmla="*/ 3005 w 3329"/>
                <a:gd name="T99" fmla="*/ 106 h 1498"/>
                <a:gd name="T100" fmla="*/ 2945 w 3329"/>
                <a:gd name="T101" fmla="*/ 181 h 1498"/>
                <a:gd name="T102" fmla="*/ 2885 w 3329"/>
                <a:gd name="T103" fmla="*/ 267 h 1498"/>
                <a:gd name="T104" fmla="*/ 2843 w 3329"/>
                <a:gd name="T105" fmla="*/ 352 h 1498"/>
                <a:gd name="T106" fmla="*/ 2799 w 3329"/>
                <a:gd name="T107" fmla="*/ 422 h 1498"/>
                <a:gd name="T108" fmla="*/ 2783 w 3329"/>
                <a:gd name="T109" fmla="*/ 457 h 1498"/>
                <a:gd name="T110" fmla="*/ 2775 w 3329"/>
                <a:gd name="T111" fmla="*/ 482 h 1498"/>
                <a:gd name="T112" fmla="*/ 2766 w 3329"/>
                <a:gd name="T113" fmla="*/ 528 h 1498"/>
                <a:gd name="T114" fmla="*/ 2766 w 3329"/>
                <a:gd name="T115" fmla="*/ 568 h 1498"/>
                <a:gd name="T116" fmla="*/ 2783 w 3329"/>
                <a:gd name="T117" fmla="*/ 608 h 1498"/>
                <a:gd name="T118" fmla="*/ 2799 w 3329"/>
                <a:gd name="T119" fmla="*/ 643 h 1498"/>
                <a:gd name="T120" fmla="*/ 2843 w 3329"/>
                <a:gd name="T121" fmla="*/ 698 h 1498"/>
                <a:gd name="T122" fmla="*/ 2859 w 3329"/>
                <a:gd name="T123" fmla="*/ 724 h 1498"/>
                <a:gd name="T124" fmla="*/ 2868 w 3329"/>
                <a:gd name="T125" fmla="*/ 744 h 1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329" h="1498">
                  <a:moveTo>
                    <a:pt x="0" y="919"/>
                  </a:moveTo>
                  <a:lnTo>
                    <a:pt x="153" y="1080"/>
                  </a:lnTo>
                  <a:lnTo>
                    <a:pt x="239" y="1155"/>
                  </a:lnTo>
                  <a:lnTo>
                    <a:pt x="323" y="1230"/>
                  </a:lnTo>
                  <a:lnTo>
                    <a:pt x="409" y="1296"/>
                  </a:lnTo>
                  <a:lnTo>
                    <a:pt x="510" y="1356"/>
                  </a:lnTo>
                  <a:lnTo>
                    <a:pt x="622" y="1402"/>
                  </a:lnTo>
                  <a:lnTo>
                    <a:pt x="740" y="1442"/>
                  </a:lnTo>
                  <a:lnTo>
                    <a:pt x="885" y="1467"/>
                  </a:lnTo>
                  <a:lnTo>
                    <a:pt x="1038" y="1482"/>
                  </a:lnTo>
                  <a:lnTo>
                    <a:pt x="1208" y="1482"/>
                  </a:lnTo>
                  <a:lnTo>
                    <a:pt x="1388" y="1477"/>
                  </a:lnTo>
                  <a:lnTo>
                    <a:pt x="1744" y="1457"/>
                  </a:lnTo>
                  <a:lnTo>
                    <a:pt x="1923" y="1447"/>
                  </a:lnTo>
                  <a:lnTo>
                    <a:pt x="2085" y="1442"/>
                  </a:lnTo>
                  <a:lnTo>
                    <a:pt x="2246" y="1447"/>
                  </a:lnTo>
                  <a:lnTo>
                    <a:pt x="2408" y="1462"/>
                  </a:lnTo>
                  <a:lnTo>
                    <a:pt x="2579" y="1477"/>
                  </a:lnTo>
                  <a:lnTo>
                    <a:pt x="2741" y="1487"/>
                  </a:lnTo>
                  <a:lnTo>
                    <a:pt x="2895" y="1497"/>
                  </a:lnTo>
                  <a:lnTo>
                    <a:pt x="3030" y="1497"/>
                  </a:lnTo>
                  <a:lnTo>
                    <a:pt x="3149" y="1477"/>
                  </a:lnTo>
                  <a:lnTo>
                    <a:pt x="3191" y="1462"/>
                  </a:lnTo>
                  <a:lnTo>
                    <a:pt x="3235" y="1442"/>
                  </a:lnTo>
                  <a:lnTo>
                    <a:pt x="3268" y="1416"/>
                  </a:lnTo>
                  <a:lnTo>
                    <a:pt x="3294" y="1386"/>
                  </a:lnTo>
                  <a:lnTo>
                    <a:pt x="3319" y="1311"/>
                  </a:lnTo>
                  <a:lnTo>
                    <a:pt x="3328" y="1216"/>
                  </a:lnTo>
                  <a:lnTo>
                    <a:pt x="3311" y="1115"/>
                  </a:lnTo>
                  <a:lnTo>
                    <a:pt x="3294" y="1009"/>
                  </a:lnTo>
                  <a:lnTo>
                    <a:pt x="3268" y="899"/>
                  </a:lnTo>
                  <a:lnTo>
                    <a:pt x="3251" y="794"/>
                  </a:lnTo>
                  <a:lnTo>
                    <a:pt x="3235" y="698"/>
                  </a:lnTo>
                  <a:lnTo>
                    <a:pt x="3226" y="602"/>
                  </a:lnTo>
                  <a:lnTo>
                    <a:pt x="3226" y="492"/>
                  </a:lnTo>
                  <a:lnTo>
                    <a:pt x="3218" y="382"/>
                  </a:lnTo>
                  <a:lnTo>
                    <a:pt x="3208" y="271"/>
                  </a:lnTo>
                  <a:lnTo>
                    <a:pt x="3200" y="171"/>
                  </a:lnTo>
                  <a:lnTo>
                    <a:pt x="3191" y="131"/>
                  </a:lnTo>
                  <a:lnTo>
                    <a:pt x="3183" y="91"/>
                  </a:lnTo>
                  <a:lnTo>
                    <a:pt x="3175" y="56"/>
                  </a:lnTo>
                  <a:lnTo>
                    <a:pt x="3166" y="30"/>
                  </a:lnTo>
                  <a:lnTo>
                    <a:pt x="3158" y="10"/>
                  </a:lnTo>
                  <a:lnTo>
                    <a:pt x="3141" y="0"/>
                  </a:lnTo>
                  <a:lnTo>
                    <a:pt x="3124" y="0"/>
                  </a:lnTo>
                  <a:lnTo>
                    <a:pt x="3107" y="5"/>
                  </a:lnTo>
                  <a:lnTo>
                    <a:pt x="3081" y="20"/>
                  </a:lnTo>
                  <a:lnTo>
                    <a:pt x="3056" y="46"/>
                  </a:lnTo>
                  <a:lnTo>
                    <a:pt x="3030" y="71"/>
                  </a:lnTo>
                  <a:lnTo>
                    <a:pt x="3005" y="106"/>
                  </a:lnTo>
                  <a:lnTo>
                    <a:pt x="2945" y="181"/>
                  </a:lnTo>
                  <a:lnTo>
                    <a:pt x="2885" y="267"/>
                  </a:lnTo>
                  <a:lnTo>
                    <a:pt x="2843" y="352"/>
                  </a:lnTo>
                  <a:lnTo>
                    <a:pt x="2799" y="422"/>
                  </a:lnTo>
                  <a:lnTo>
                    <a:pt x="2783" y="457"/>
                  </a:lnTo>
                  <a:lnTo>
                    <a:pt x="2775" y="482"/>
                  </a:lnTo>
                  <a:lnTo>
                    <a:pt x="2766" y="528"/>
                  </a:lnTo>
                  <a:lnTo>
                    <a:pt x="2766" y="568"/>
                  </a:lnTo>
                  <a:lnTo>
                    <a:pt x="2783" y="608"/>
                  </a:lnTo>
                  <a:lnTo>
                    <a:pt x="2799" y="643"/>
                  </a:lnTo>
                  <a:lnTo>
                    <a:pt x="2843" y="698"/>
                  </a:lnTo>
                  <a:lnTo>
                    <a:pt x="2859" y="724"/>
                  </a:lnTo>
                  <a:lnTo>
                    <a:pt x="2868" y="744"/>
                  </a:lnTo>
                </a:path>
              </a:pathLst>
            </a:custGeom>
            <a:noFill/>
            <a:ln w="25400" cap="rnd" cmpd="sng">
              <a:solidFill>
                <a:srgbClr val="A5002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1" name="Line 177"/>
            <p:cNvSpPr>
              <a:spLocks noChangeShapeType="1"/>
            </p:cNvSpPr>
            <p:nvPr/>
          </p:nvSpPr>
          <p:spPr bwMode="auto">
            <a:xfrm>
              <a:off x="7158038" y="4137025"/>
              <a:ext cx="60325" cy="52388"/>
            </a:xfrm>
            <a:prstGeom prst="line">
              <a:avLst/>
            </a:prstGeom>
            <a:noFill/>
            <a:ln w="25400">
              <a:solidFill>
                <a:srgbClr val="A5002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 name="Line 178"/>
            <p:cNvSpPr>
              <a:spLocks noChangeShapeType="1"/>
            </p:cNvSpPr>
            <p:nvPr/>
          </p:nvSpPr>
          <p:spPr bwMode="auto">
            <a:xfrm flipV="1">
              <a:off x="6124575" y="3952875"/>
              <a:ext cx="130175" cy="52388"/>
            </a:xfrm>
            <a:prstGeom prst="line">
              <a:avLst/>
            </a:prstGeom>
            <a:noFill/>
            <a:ln w="25400">
              <a:solidFill>
                <a:srgbClr val="A5002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 name="Line 179"/>
            <p:cNvSpPr>
              <a:spLocks noChangeShapeType="1"/>
            </p:cNvSpPr>
            <p:nvPr/>
          </p:nvSpPr>
          <p:spPr bwMode="auto">
            <a:xfrm flipV="1">
              <a:off x="6262688" y="4011613"/>
              <a:ext cx="128587" cy="52387"/>
            </a:xfrm>
            <a:prstGeom prst="line">
              <a:avLst/>
            </a:prstGeom>
            <a:noFill/>
            <a:ln w="25400">
              <a:solidFill>
                <a:srgbClr val="A5002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 name="Line 180"/>
            <p:cNvSpPr>
              <a:spLocks noChangeShapeType="1"/>
            </p:cNvSpPr>
            <p:nvPr/>
          </p:nvSpPr>
          <p:spPr bwMode="auto">
            <a:xfrm flipV="1">
              <a:off x="6330950" y="4133850"/>
              <a:ext cx="265113" cy="52388"/>
            </a:xfrm>
            <a:prstGeom prst="line">
              <a:avLst/>
            </a:prstGeom>
            <a:noFill/>
            <a:ln w="25400">
              <a:solidFill>
                <a:srgbClr val="A5002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 name="Line 181"/>
            <p:cNvSpPr>
              <a:spLocks noChangeShapeType="1"/>
            </p:cNvSpPr>
            <p:nvPr/>
          </p:nvSpPr>
          <p:spPr bwMode="auto">
            <a:xfrm flipV="1">
              <a:off x="6330950" y="4192588"/>
              <a:ext cx="195263" cy="53975"/>
            </a:xfrm>
            <a:prstGeom prst="line">
              <a:avLst/>
            </a:prstGeom>
            <a:noFill/>
            <a:ln w="25400">
              <a:solidFill>
                <a:srgbClr val="A5002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 name="Line 182"/>
            <p:cNvSpPr>
              <a:spLocks noChangeShapeType="1"/>
            </p:cNvSpPr>
            <p:nvPr/>
          </p:nvSpPr>
          <p:spPr bwMode="auto">
            <a:xfrm flipV="1">
              <a:off x="6332538" y="4314825"/>
              <a:ext cx="127000" cy="52388"/>
            </a:xfrm>
            <a:prstGeom prst="line">
              <a:avLst/>
            </a:prstGeom>
            <a:noFill/>
            <a:ln w="25400">
              <a:solidFill>
                <a:srgbClr val="A5002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 name="Line 183"/>
            <p:cNvSpPr>
              <a:spLocks noChangeShapeType="1"/>
            </p:cNvSpPr>
            <p:nvPr/>
          </p:nvSpPr>
          <p:spPr bwMode="auto">
            <a:xfrm flipV="1">
              <a:off x="6469063" y="4314825"/>
              <a:ext cx="58737" cy="52388"/>
            </a:xfrm>
            <a:prstGeom prst="line">
              <a:avLst/>
            </a:prstGeom>
            <a:noFill/>
            <a:ln w="25400">
              <a:solidFill>
                <a:srgbClr val="A5002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 name="Line 184"/>
            <p:cNvSpPr>
              <a:spLocks noChangeShapeType="1"/>
            </p:cNvSpPr>
            <p:nvPr/>
          </p:nvSpPr>
          <p:spPr bwMode="auto">
            <a:xfrm>
              <a:off x="6402388" y="4311650"/>
              <a:ext cx="403225" cy="0"/>
            </a:xfrm>
            <a:prstGeom prst="line">
              <a:avLst/>
            </a:prstGeom>
            <a:noFill/>
            <a:ln w="25400">
              <a:solidFill>
                <a:srgbClr val="A5002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 name="Line 185"/>
            <p:cNvSpPr>
              <a:spLocks noChangeShapeType="1"/>
            </p:cNvSpPr>
            <p:nvPr/>
          </p:nvSpPr>
          <p:spPr bwMode="auto">
            <a:xfrm flipH="1">
              <a:off x="3106738" y="4137025"/>
              <a:ext cx="128587" cy="52388"/>
            </a:xfrm>
            <a:prstGeom prst="line">
              <a:avLst/>
            </a:prstGeom>
            <a:noFill/>
            <a:ln w="25400">
              <a:solidFill>
                <a:srgbClr val="A5002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 name="Line 186"/>
            <p:cNvSpPr>
              <a:spLocks noChangeShapeType="1"/>
            </p:cNvSpPr>
            <p:nvPr/>
          </p:nvSpPr>
          <p:spPr bwMode="auto">
            <a:xfrm flipH="1">
              <a:off x="3175000" y="4197350"/>
              <a:ext cx="60325" cy="114300"/>
            </a:xfrm>
            <a:prstGeom prst="line">
              <a:avLst/>
            </a:prstGeom>
            <a:noFill/>
            <a:ln w="25400">
              <a:solidFill>
                <a:srgbClr val="A5002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 name="Line 187"/>
            <p:cNvSpPr>
              <a:spLocks noChangeShapeType="1"/>
            </p:cNvSpPr>
            <p:nvPr/>
          </p:nvSpPr>
          <p:spPr bwMode="auto">
            <a:xfrm flipH="1">
              <a:off x="2832100" y="4318000"/>
              <a:ext cx="266700" cy="114300"/>
            </a:xfrm>
            <a:prstGeom prst="line">
              <a:avLst/>
            </a:prstGeom>
            <a:noFill/>
            <a:ln w="25400">
              <a:solidFill>
                <a:srgbClr val="A5002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 name="Line 188"/>
            <p:cNvSpPr>
              <a:spLocks noChangeShapeType="1"/>
            </p:cNvSpPr>
            <p:nvPr/>
          </p:nvSpPr>
          <p:spPr bwMode="auto">
            <a:xfrm flipH="1">
              <a:off x="3243263" y="4318000"/>
              <a:ext cx="130175" cy="174625"/>
            </a:xfrm>
            <a:prstGeom prst="line">
              <a:avLst/>
            </a:prstGeom>
            <a:noFill/>
            <a:ln w="25400">
              <a:solidFill>
                <a:srgbClr val="A5002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 name="Line 189"/>
            <p:cNvSpPr>
              <a:spLocks noChangeShapeType="1"/>
            </p:cNvSpPr>
            <p:nvPr/>
          </p:nvSpPr>
          <p:spPr bwMode="auto">
            <a:xfrm flipH="1">
              <a:off x="3038475" y="4378325"/>
              <a:ext cx="196850" cy="53975"/>
            </a:xfrm>
            <a:prstGeom prst="line">
              <a:avLst/>
            </a:prstGeom>
            <a:noFill/>
            <a:ln w="25400">
              <a:solidFill>
                <a:srgbClr val="A5002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 name="Line 190"/>
            <p:cNvSpPr>
              <a:spLocks noChangeShapeType="1"/>
            </p:cNvSpPr>
            <p:nvPr/>
          </p:nvSpPr>
          <p:spPr bwMode="auto">
            <a:xfrm flipH="1">
              <a:off x="3106738" y="4378325"/>
              <a:ext cx="266700" cy="114300"/>
            </a:xfrm>
            <a:prstGeom prst="line">
              <a:avLst/>
            </a:prstGeom>
            <a:noFill/>
            <a:ln w="25400">
              <a:solidFill>
                <a:srgbClr val="A5002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5" name="Line 191"/>
            <p:cNvSpPr>
              <a:spLocks noChangeShapeType="1"/>
            </p:cNvSpPr>
            <p:nvPr/>
          </p:nvSpPr>
          <p:spPr bwMode="auto">
            <a:xfrm flipH="1">
              <a:off x="3449638" y="4440238"/>
              <a:ext cx="198437" cy="111125"/>
            </a:xfrm>
            <a:prstGeom prst="line">
              <a:avLst/>
            </a:prstGeom>
            <a:noFill/>
            <a:ln w="25400">
              <a:solidFill>
                <a:srgbClr val="A5002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6" name="Rectangle 192"/>
            <p:cNvSpPr>
              <a:spLocks noChangeArrowheads="1"/>
            </p:cNvSpPr>
            <p:nvPr/>
          </p:nvSpPr>
          <p:spPr bwMode="auto">
            <a:xfrm>
              <a:off x="1057275" y="1041400"/>
              <a:ext cx="8556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l">
                <a:spcBef>
                  <a:spcPct val="50000"/>
                </a:spcBef>
              </a:pPr>
              <a:r>
                <a:rPr lang="en-US" sz="800" b="1" dirty="0">
                  <a:solidFill>
                    <a:srgbClr val="A50021"/>
                  </a:solidFill>
                </a:rPr>
                <a:t>Write on Board</a:t>
              </a:r>
            </a:p>
          </p:txBody>
        </p:sp>
        <p:sp>
          <p:nvSpPr>
            <p:cNvPr id="117" name="Rectangle 193"/>
            <p:cNvSpPr>
              <a:spLocks noChangeArrowheads="1"/>
            </p:cNvSpPr>
            <p:nvPr/>
          </p:nvSpPr>
          <p:spPr bwMode="auto">
            <a:xfrm>
              <a:off x="3697288" y="1649413"/>
              <a:ext cx="8016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l">
                <a:spcBef>
                  <a:spcPct val="50000"/>
                </a:spcBef>
              </a:pPr>
              <a:r>
                <a:rPr lang="en-US" sz="1200" b="1">
                  <a:solidFill>
                    <a:srgbClr val="008000"/>
                  </a:solidFill>
                </a:rPr>
                <a:t>Step 7</a:t>
              </a:r>
            </a:p>
          </p:txBody>
        </p:sp>
        <p:sp>
          <p:nvSpPr>
            <p:cNvPr id="118" name="Rectangle 194"/>
            <p:cNvSpPr>
              <a:spLocks noChangeArrowheads="1"/>
            </p:cNvSpPr>
            <p:nvPr/>
          </p:nvSpPr>
          <p:spPr bwMode="auto">
            <a:xfrm>
              <a:off x="3697288" y="1382713"/>
              <a:ext cx="7874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l">
                <a:spcBef>
                  <a:spcPct val="50000"/>
                </a:spcBef>
              </a:pPr>
              <a:r>
                <a:rPr lang="en-US" sz="1200" b="1">
                  <a:solidFill>
                    <a:schemeClr val="accent2"/>
                  </a:solidFill>
                </a:rPr>
                <a:t>Step 1</a:t>
              </a:r>
            </a:p>
          </p:txBody>
        </p:sp>
        <p:sp>
          <p:nvSpPr>
            <p:cNvPr id="119" name="Rectangle 195"/>
            <p:cNvSpPr>
              <a:spLocks noChangeArrowheads="1"/>
            </p:cNvSpPr>
            <p:nvPr/>
          </p:nvSpPr>
          <p:spPr bwMode="auto">
            <a:xfrm>
              <a:off x="7307263" y="1116013"/>
              <a:ext cx="12366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l">
                <a:spcBef>
                  <a:spcPct val="50000"/>
                </a:spcBef>
              </a:pPr>
              <a:r>
                <a:rPr lang="en-US" sz="1200" b="1">
                  <a:solidFill>
                    <a:srgbClr val="CC0099"/>
                  </a:solidFill>
                </a:rPr>
                <a:t>May 20  03</a:t>
              </a:r>
            </a:p>
          </p:txBody>
        </p:sp>
        <p:sp>
          <p:nvSpPr>
            <p:cNvPr id="120" name="Rectangle 196"/>
            <p:cNvSpPr>
              <a:spLocks noChangeArrowheads="1"/>
            </p:cNvSpPr>
            <p:nvPr/>
          </p:nvSpPr>
          <p:spPr bwMode="auto">
            <a:xfrm>
              <a:off x="6694488" y="4043363"/>
              <a:ext cx="642937" cy="598487"/>
            </a:xfrm>
            <a:prstGeom prst="rect">
              <a:avLst/>
            </a:prstGeom>
            <a:noFill/>
            <a:ln w="38100">
              <a:solidFill>
                <a:srgbClr val="FF6600"/>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1" name="Text Box 197"/>
            <p:cNvSpPr txBox="1">
              <a:spLocks noChangeArrowheads="1"/>
            </p:cNvSpPr>
            <p:nvPr/>
          </p:nvSpPr>
          <p:spPr bwMode="auto">
            <a:xfrm>
              <a:off x="6680200" y="4275138"/>
              <a:ext cx="768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b="1">
                  <a:solidFill>
                    <a:srgbClr val="FF3300"/>
                  </a:solidFill>
                </a:rPr>
                <a:t>Chair</a:t>
              </a:r>
              <a:endParaRPr lang="en-US" b="1"/>
            </a:p>
          </p:txBody>
        </p:sp>
        <p:sp>
          <p:nvSpPr>
            <p:cNvPr id="122" name="Rectangle 198"/>
            <p:cNvSpPr>
              <a:spLocks noChangeArrowheads="1"/>
            </p:cNvSpPr>
            <p:nvPr/>
          </p:nvSpPr>
          <p:spPr bwMode="auto">
            <a:xfrm>
              <a:off x="2555875" y="3378200"/>
              <a:ext cx="355600" cy="1530350"/>
            </a:xfrm>
            <a:prstGeom prst="rect">
              <a:avLst/>
            </a:prstGeom>
            <a:noFill/>
            <a:ln w="28575">
              <a:solidFill>
                <a:srgbClr val="008000"/>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 name="Text Box 199"/>
            <p:cNvSpPr txBox="1">
              <a:spLocks noChangeArrowheads="1"/>
            </p:cNvSpPr>
            <p:nvPr/>
          </p:nvSpPr>
          <p:spPr bwMode="auto">
            <a:xfrm rot="-5400000">
              <a:off x="2477294" y="3785394"/>
              <a:ext cx="79851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n-US" b="1">
                  <a:solidFill>
                    <a:srgbClr val="008000"/>
                  </a:solidFill>
                </a:rPr>
                <a:t>Board</a:t>
              </a:r>
              <a:endParaRPr lang="en-US" sz="1600" b="1"/>
            </a:p>
          </p:txBody>
        </p:sp>
        <p:sp>
          <p:nvSpPr>
            <p:cNvPr id="124" name="Text Box 200"/>
            <p:cNvSpPr txBox="1">
              <a:spLocks noChangeArrowheads="1"/>
            </p:cNvSpPr>
            <p:nvPr/>
          </p:nvSpPr>
          <p:spPr bwMode="auto">
            <a:xfrm>
              <a:off x="6551613" y="6030913"/>
              <a:ext cx="6477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200" b="1">
                  <a:solidFill>
                    <a:srgbClr val="FF3300"/>
                  </a:solidFill>
                </a:rPr>
                <a:t>26 sec</a:t>
              </a:r>
            </a:p>
          </p:txBody>
        </p:sp>
        <p:sp>
          <p:nvSpPr>
            <p:cNvPr id="125" name="Text Box 201"/>
            <p:cNvSpPr txBox="1">
              <a:spLocks noChangeArrowheads="1"/>
            </p:cNvSpPr>
            <p:nvPr/>
          </p:nvSpPr>
          <p:spPr bwMode="auto">
            <a:xfrm>
              <a:off x="5980113" y="6030913"/>
              <a:ext cx="2682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200" b="1">
                  <a:solidFill>
                    <a:srgbClr val="FF3300"/>
                  </a:solidFill>
                </a:rPr>
                <a:t>1</a:t>
              </a:r>
            </a:p>
          </p:txBody>
        </p:sp>
        <p:sp>
          <p:nvSpPr>
            <p:cNvPr id="126" name="Text Box 202"/>
            <p:cNvSpPr txBox="1">
              <a:spLocks noChangeArrowheads="1"/>
            </p:cNvSpPr>
            <p:nvPr/>
          </p:nvSpPr>
          <p:spPr bwMode="auto">
            <a:xfrm>
              <a:off x="7123113" y="6030913"/>
              <a:ext cx="6477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200" b="1">
                  <a:solidFill>
                    <a:srgbClr val="FF3300"/>
                  </a:solidFill>
                </a:rPr>
                <a:t>30 sec</a:t>
              </a:r>
            </a:p>
          </p:txBody>
        </p:sp>
        <p:sp>
          <p:nvSpPr>
            <p:cNvPr id="127" name="Text Box 203"/>
            <p:cNvSpPr txBox="1">
              <a:spLocks noChangeArrowheads="1"/>
            </p:cNvSpPr>
            <p:nvPr/>
          </p:nvSpPr>
          <p:spPr bwMode="auto">
            <a:xfrm>
              <a:off x="7764463" y="6030913"/>
              <a:ext cx="2682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200" b="1">
                  <a:solidFill>
                    <a:srgbClr val="FF3300"/>
                  </a:solidFill>
                </a:rPr>
                <a:t>1</a:t>
              </a:r>
            </a:p>
          </p:txBody>
        </p:sp>
        <p:sp>
          <p:nvSpPr>
            <p:cNvPr id="128" name="Text Box 204"/>
            <p:cNvSpPr txBox="1">
              <a:spLocks noChangeArrowheads="1"/>
            </p:cNvSpPr>
            <p:nvPr/>
          </p:nvSpPr>
          <p:spPr bwMode="auto">
            <a:xfrm>
              <a:off x="5338763" y="2201863"/>
              <a:ext cx="698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ctr"/>
              <a:r>
                <a:rPr lang="en-US" sz="2000"/>
                <a:t> </a:t>
              </a:r>
            </a:p>
          </p:txBody>
        </p:sp>
      </p:grpSp>
    </p:spTree>
    <p:extLst>
      <p:ext uri="{BB962C8B-B14F-4D97-AF65-F5344CB8AC3E}">
        <p14:creationId xmlns:p14="http://schemas.microsoft.com/office/powerpoint/2010/main" val="18406248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latin typeface="+mj-lt"/>
              </a:rPr>
              <a:t>Summary</a:t>
            </a:r>
            <a:endParaRPr lang="en-US" b="1" dirty="0">
              <a:solidFill>
                <a:schemeClr val="bg1"/>
              </a:solidFill>
              <a:latin typeface="+mj-lt"/>
            </a:endParaRPr>
          </a:p>
        </p:txBody>
      </p:sp>
      <p:sp>
        <p:nvSpPr>
          <p:cNvPr id="3" name="TextBox 2"/>
          <p:cNvSpPr txBox="1"/>
          <p:nvPr/>
        </p:nvSpPr>
        <p:spPr>
          <a:xfrm>
            <a:off x="685800" y="914400"/>
            <a:ext cx="7772400" cy="5262979"/>
          </a:xfrm>
          <a:prstGeom prst="rect">
            <a:avLst/>
          </a:prstGeom>
          <a:noFill/>
        </p:spPr>
        <p:txBody>
          <a:bodyPr wrap="square" rtlCol="0">
            <a:spAutoFit/>
          </a:bodyPr>
          <a:lstStyle/>
          <a:p>
            <a:pPr marL="342900" indent="-342900">
              <a:buFont typeface="Wingdings" pitchFamily="2" charset="2"/>
              <a:buChar char="q"/>
            </a:pPr>
            <a:r>
              <a:rPr lang="en-US" sz="2400" dirty="0" smtClean="0"/>
              <a:t>Value steam </a:t>
            </a:r>
            <a:r>
              <a:rPr lang="en-US" sz="2400" dirty="0"/>
              <a:t>mapping is a pictorial representation of the </a:t>
            </a:r>
            <a:r>
              <a:rPr lang="en-US" sz="2400" dirty="0" smtClean="0"/>
              <a:t>flow </a:t>
            </a:r>
            <a:r>
              <a:rPr lang="en-US" sz="2400" dirty="0"/>
              <a:t>of material, people and processes information.</a:t>
            </a:r>
          </a:p>
          <a:p>
            <a:pPr marL="342900" indent="-342900">
              <a:buFont typeface="Wingdings" pitchFamily="2" charset="2"/>
              <a:buChar char="q"/>
            </a:pPr>
            <a:r>
              <a:rPr lang="en-US" sz="2400" dirty="0"/>
              <a:t>Value </a:t>
            </a:r>
            <a:r>
              <a:rPr lang="en-US" sz="2400" dirty="0" smtClean="0"/>
              <a:t>stream mapping </a:t>
            </a:r>
            <a:r>
              <a:rPr lang="en-US" sz="2400" dirty="0"/>
              <a:t>important for assessing current </a:t>
            </a:r>
            <a:r>
              <a:rPr lang="en-US" sz="2400" dirty="0" smtClean="0"/>
              <a:t>state.</a:t>
            </a:r>
          </a:p>
          <a:p>
            <a:pPr marL="342900" indent="-342900">
              <a:buFont typeface="Wingdings" pitchFamily="2" charset="2"/>
              <a:buChar char="q"/>
            </a:pPr>
            <a:r>
              <a:rPr lang="en-US" sz="2400" dirty="0"/>
              <a:t>Spaghetti diagrams can clearly illustrate the inefficiencies in a process related to physical movement.</a:t>
            </a:r>
          </a:p>
          <a:p>
            <a:pPr marL="342900" indent="-342900">
              <a:buFont typeface="Wingdings" pitchFamily="2" charset="2"/>
              <a:buChar char="q"/>
            </a:pPr>
            <a:r>
              <a:rPr lang="en-US" sz="2400" b="1" dirty="0"/>
              <a:t>Five Step Process For Removing Waste </a:t>
            </a:r>
            <a:endParaRPr lang="en-US" sz="2400" b="1" dirty="0" smtClean="0"/>
          </a:p>
          <a:p>
            <a:pPr marL="800100" lvl="1" indent="-342900">
              <a:buFont typeface="Wingdings" pitchFamily="2" charset="2"/>
              <a:buChar char="ü"/>
            </a:pPr>
            <a:r>
              <a:rPr lang="en-US" sz="2400" dirty="0" smtClean="0"/>
              <a:t>1</a:t>
            </a:r>
            <a:r>
              <a:rPr lang="en-US" sz="2400" dirty="0"/>
              <a:t>. Map the “As Is” State</a:t>
            </a:r>
          </a:p>
          <a:p>
            <a:pPr marL="800100" lvl="1" indent="-342900">
              <a:buFont typeface="Wingdings" pitchFamily="2" charset="2"/>
              <a:buChar char="ü"/>
            </a:pPr>
            <a:r>
              <a:rPr lang="en-US" sz="2400" dirty="0" smtClean="0"/>
              <a:t>2. </a:t>
            </a:r>
            <a:r>
              <a:rPr lang="en-US" sz="2400" dirty="0"/>
              <a:t>Map the “Ideal Future” State</a:t>
            </a:r>
          </a:p>
          <a:p>
            <a:pPr marL="800100" lvl="1" indent="-342900">
              <a:buFont typeface="Wingdings" pitchFamily="2" charset="2"/>
              <a:buChar char="ü"/>
            </a:pPr>
            <a:r>
              <a:rPr lang="en-US" sz="2400" dirty="0"/>
              <a:t>3. Identify gaps between “As Is” State and “Ideal Future” State</a:t>
            </a:r>
          </a:p>
          <a:p>
            <a:pPr marL="800100" lvl="1" indent="-342900">
              <a:buFont typeface="Wingdings" pitchFamily="2" charset="2"/>
              <a:buChar char="ü"/>
            </a:pPr>
            <a:r>
              <a:rPr lang="en-US" sz="2400" dirty="0"/>
              <a:t>4. Make the selected changes.  Evaluate the improvement.  This is the “Target State”</a:t>
            </a:r>
          </a:p>
          <a:p>
            <a:pPr marL="800100" lvl="1" indent="-342900">
              <a:buFont typeface="Wingdings" pitchFamily="2" charset="2"/>
              <a:buChar char="ü"/>
            </a:pPr>
            <a:r>
              <a:rPr lang="en-US" sz="2400" dirty="0"/>
              <a:t>5. Design continuous improvement </a:t>
            </a:r>
            <a:r>
              <a:rPr lang="en-US" sz="2400" dirty="0" smtClean="0"/>
              <a:t>process</a:t>
            </a:r>
            <a:endParaRPr lang="en-US" sz="2400" dirty="0"/>
          </a:p>
        </p:txBody>
      </p:sp>
    </p:spTree>
    <p:extLst>
      <p:ext uri="{BB962C8B-B14F-4D97-AF65-F5344CB8AC3E}">
        <p14:creationId xmlns:p14="http://schemas.microsoft.com/office/powerpoint/2010/main" val="34625928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7740" y="1447800"/>
            <a:ext cx="8229600" cy="1528763"/>
          </a:xfrm>
        </p:spPr>
        <p:txBody>
          <a:bodyPr/>
          <a:lstStyle/>
          <a:p>
            <a:pPr algn="ctr" eaLnBrk="1" hangingPunct="1"/>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3600" b="1" dirty="0" smtClean="0">
                <a:solidFill>
                  <a:schemeClr val="bg1"/>
                </a:solidFill>
                <a:latin typeface="Calibri" pitchFamily="34" charset="0"/>
                <a:ea typeface="Slackey"/>
              </a:rPr>
              <a:t>Thank You</a:t>
            </a:r>
            <a:endParaRPr sz="3600" dirty="0" smtClean="0">
              <a:latin typeface="Bevan"/>
              <a:ea typeface="Slackey"/>
            </a:endParaRPr>
          </a:p>
        </p:txBody>
      </p:sp>
      <p:pic>
        <p:nvPicPr>
          <p:cNvPr id="14340" name="Picture 5"/>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590800" y="3505200"/>
            <a:ext cx="3733800" cy="1569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62671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838200" y="1447800"/>
            <a:ext cx="7391400" cy="3505200"/>
          </a:xfrm>
        </p:spPr>
        <p:txBody>
          <a:bodyPr/>
          <a:lstStyle/>
          <a:p>
            <a:pPr marL="0" indent="0" defTabSz="1019175" eaLnBrk="0" hangingPunct="0">
              <a:spcBef>
                <a:spcPct val="50000"/>
              </a:spcBef>
              <a:buNone/>
            </a:pPr>
            <a:r>
              <a:rPr lang="en-US" sz="2400" b="1" dirty="0">
                <a:solidFill>
                  <a:schemeClr val="tx2"/>
                </a:solidFill>
              </a:rPr>
              <a:t>By the end of this module participants should be able to:</a:t>
            </a:r>
          </a:p>
          <a:p>
            <a:pPr marL="166688" indent="-166688" defTabSz="1019175" eaLnBrk="0" hangingPunct="0">
              <a:spcBef>
                <a:spcPct val="50000"/>
              </a:spcBef>
              <a:buFontTx/>
              <a:buChar char="•"/>
            </a:pPr>
            <a:r>
              <a:rPr lang="en-US" sz="2400" dirty="0" smtClean="0">
                <a:solidFill>
                  <a:schemeClr val="tx2"/>
                </a:solidFill>
              </a:rPr>
              <a:t>Identify the definition of value stream mapping</a:t>
            </a:r>
          </a:p>
          <a:p>
            <a:pPr marL="166688" indent="-166688" defTabSz="1019175" eaLnBrk="0" hangingPunct="0">
              <a:spcBef>
                <a:spcPct val="50000"/>
              </a:spcBef>
              <a:buFontTx/>
              <a:buChar char="•"/>
            </a:pPr>
            <a:r>
              <a:rPr lang="en-US" sz="2400" dirty="0" smtClean="0">
                <a:solidFill>
                  <a:schemeClr val="tx2"/>
                </a:solidFill>
              </a:rPr>
              <a:t>List the importance </a:t>
            </a:r>
            <a:r>
              <a:rPr lang="en-US" sz="2400" dirty="0">
                <a:solidFill>
                  <a:schemeClr val="tx2"/>
                </a:solidFill>
              </a:rPr>
              <a:t>of </a:t>
            </a:r>
            <a:r>
              <a:rPr lang="en-US" sz="2400" dirty="0" smtClean="0">
                <a:solidFill>
                  <a:schemeClr val="tx2"/>
                </a:solidFill>
              </a:rPr>
              <a:t>value stream mapping</a:t>
            </a:r>
            <a:endParaRPr lang="en-US" sz="2400" dirty="0">
              <a:solidFill>
                <a:schemeClr val="tx2"/>
              </a:solidFill>
            </a:endParaRPr>
          </a:p>
          <a:p>
            <a:pPr marL="166688" indent="-166688" defTabSz="1019175" eaLnBrk="0" hangingPunct="0">
              <a:spcBef>
                <a:spcPct val="50000"/>
              </a:spcBef>
              <a:buFontTx/>
              <a:buChar char="•"/>
            </a:pPr>
            <a:r>
              <a:rPr lang="en-GB" sz="2400" dirty="0" smtClean="0">
                <a:solidFill>
                  <a:schemeClr val="tx2"/>
                </a:solidFill>
              </a:rPr>
              <a:t>Develop the value stream mapping based on the five step process for removing waste</a:t>
            </a:r>
            <a:endParaRPr lang="en-GB" sz="2400" dirty="0">
              <a:solidFill>
                <a:schemeClr val="tx2"/>
              </a:solidFill>
            </a:endParaRPr>
          </a:p>
          <a:p>
            <a:endParaRPr lang="en-US" dirty="0"/>
          </a:p>
        </p:txBody>
      </p:sp>
      <p:sp>
        <p:nvSpPr>
          <p:cNvPr id="4" name="Title 3"/>
          <p:cNvSpPr>
            <a:spLocks noGrp="1"/>
          </p:cNvSpPr>
          <p:nvPr>
            <p:ph type="title"/>
          </p:nvPr>
        </p:nvSpPr>
        <p:spPr>
          <a:xfrm>
            <a:off x="609600" y="115669"/>
            <a:ext cx="7924800" cy="584775"/>
          </a:xfrm>
        </p:spPr>
        <p:txBody>
          <a:bodyPr/>
          <a:lstStyle/>
          <a:p>
            <a:r>
              <a:rPr lang="en-US" b="1" dirty="0">
                <a:solidFill>
                  <a:schemeClr val="bg1"/>
                </a:solidFill>
                <a:latin typeface="+mj-lt"/>
              </a:rPr>
              <a:t>Learning Objectives</a:t>
            </a:r>
          </a:p>
        </p:txBody>
      </p:sp>
    </p:spTree>
    <p:extLst>
      <p:ext uri="{BB962C8B-B14F-4D97-AF65-F5344CB8AC3E}">
        <p14:creationId xmlns:p14="http://schemas.microsoft.com/office/powerpoint/2010/main" val="1345075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838200" y="1676400"/>
            <a:ext cx="1619324" cy="685800"/>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0"/>
              <a:satOff val="0"/>
              <a:lumOff val="0"/>
              <a:alphaOff val="0"/>
            </a:schemeClr>
          </a:lnRef>
          <a:fillRef idx="1">
            <a:schemeClr val="accent2">
              <a:hueOff val="0"/>
              <a:satOff val="0"/>
              <a:lumOff val="0"/>
              <a:alphaOff val="0"/>
            </a:schemeClr>
          </a:fillRef>
          <a:effectRef idx="2">
            <a:schemeClr val="accent2">
              <a:hueOff val="0"/>
              <a:satOff val="0"/>
              <a:lumOff val="0"/>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Define</a:t>
            </a:r>
            <a:endParaRPr lang="en-US" sz="1400" b="1" dirty="0"/>
          </a:p>
        </p:txBody>
      </p:sp>
      <p:sp>
        <p:nvSpPr>
          <p:cNvPr id="5" name="Freeform 4"/>
          <p:cNvSpPr/>
          <p:nvPr/>
        </p:nvSpPr>
        <p:spPr>
          <a:xfrm>
            <a:off x="838200" y="25908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1560506"/>
              <a:satOff val="-1946"/>
              <a:lumOff val="458"/>
              <a:alphaOff val="0"/>
            </a:schemeClr>
          </a:lnRef>
          <a:fillRef idx="1">
            <a:schemeClr val="accent2">
              <a:hueOff val="1560506"/>
              <a:satOff val="-1946"/>
              <a:lumOff val="458"/>
              <a:alphaOff val="0"/>
            </a:schemeClr>
          </a:fillRef>
          <a:effectRef idx="2">
            <a:schemeClr val="accent2">
              <a:hueOff val="1560506"/>
              <a:satOff val="-1946"/>
              <a:lumOff val="458"/>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Measure</a:t>
            </a:r>
          </a:p>
        </p:txBody>
      </p:sp>
      <p:sp>
        <p:nvSpPr>
          <p:cNvPr id="6" name="Freeform 5"/>
          <p:cNvSpPr/>
          <p:nvPr/>
        </p:nvSpPr>
        <p:spPr>
          <a:xfrm>
            <a:off x="838200" y="35052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3121013"/>
              <a:satOff val="-3893"/>
              <a:lumOff val="915"/>
              <a:alphaOff val="0"/>
            </a:schemeClr>
          </a:lnRef>
          <a:fillRef idx="1">
            <a:schemeClr val="accent2">
              <a:hueOff val="3121013"/>
              <a:satOff val="-3893"/>
              <a:lumOff val="915"/>
              <a:alphaOff val="0"/>
            </a:schemeClr>
          </a:fillRef>
          <a:effectRef idx="2">
            <a:schemeClr val="accent2">
              <a:hueOff val="3121013"/>
              <a:satOff val="-3893"/>
              <a:lumOff val="915"/>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Analyze</a:t>
            </a:r>
          </a:p>
        </p:txBody>
      </p:sp>
      <p:sp>
        <p:nvSpPr>
          <p:cNvPr id="7" name="Freeform 6"/>
          <p:cNvSpPr/>
          <p:nvPr/>
        </p:nvSpPr>
        <p:spPr>
          <a:xfrm>
            <a:off x="838200" y="44196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4681519"/>
              <a:satOff val="-5839"/>
              <a:lumOff val="1373"/>
              <a:alphaOff val="0"/>
            </a:schemeClr>
          </a:lnRef>
          <a:fillRef idx="1">
            <a:schemeClr val="accent2">
              <a:hueOff val="4681519"/>
              <a:satOff val="-5839"/>
              <a:lumOff val="1373"/>
              <a:alphaOff val="0"/>
            </a:schemeClr>
          </a:fillRef>
          <a:effectRef idx="2">
            <a:schemeClr val="accent2">
              <a:hueOff val="4681519"/>
              <a:satOff val="-5839"/>
              <a:lumOff val="1373"/>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endParaRPr lang="en-US" sz="2400" b="1" dirty="0" smtClean="0"/>
          </a:p>
          <a:p>
            <a:pPr algn="ctr" defTabSz="1289050">
              <a:lnSpc>
                <a:spcPct val="90000"/>
              </a:lnSpc>
              <a:spcAft>
                <a:spcPct val="35000"/>
              </a:spcAft>
              <a:defRPr/>
            </a:pPr>
            <a:r>
              <a:rPr lang="en-US" sz="2400" b="1" dirty="0" smtClean="0"/>
              <a:t>Improve</a:t>
            </a:r>
            <a:endParaRPr lang="en-US" sz="2400" b="1" dirty="0"/>
          </a:p>
          <a:p>
            <a:pPr algn="ctr" defTabSz="1289050">
              <a:lnSpc>
                <a:spcPct val="90000"/>
              </a:lnSpc>
              <a:spcAft>
                <a:spcPct val="35000"/>
              </a:spcAft>
              <a:defRPr/>
            </a:pPr>
            <a:endParaRPr lang="en-US" sz="1200" b="1" dirty="0"/>
          </a:p>
        </p:txBody>
      </p:sp>
      <p:sp>
        <p:nvSpPr>
          <p:cNvPr id="9" name="Freeform 8"/>
          <p:cNvSpPr/>
          <p:nvPr/>
        </p:nvSpPr>
        <p:spPr>
          <a:xfrm>
            <a:off x="838200" y="52578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1560506"/>
              <a:satOff val="-1946"/>
              <a:lumOff val="458"/>
              <a:alphaOff val="0"/>
            </a:schemeClr>
          </a:lnRef>
          <a:fillRef idx="1">
            <a:schemeClr val="accent2">
              <a:hueOff val="1560506"/>
              <a:satOff val="-1946"/>
              <a:lumOff val="458"/>
              <a:alphaOff val="0"/>
            </a:schemeClr>
          </a:fillRef>
          <a:effectRef idx="2">
            <a:schemeClr val="accent2">
              <a:hueOff val="1560506"/>
              <a:satOff val="-1946"/>
              <a:lumOff val="458"/>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Control</a:t>
            </a:r>
          </a:p>
        </p:txBody>
      </p:sp>
      <p:grpSp>
        <p:nvGrpSpPr>
          <p:cNvPr id="13" name="Group 12"/>
          <p:cNvGrpSpPr/>
          <p:nvPr/>
        </p:nvGrpSpPr>
        <p:grpSpPr>
          <a:xfrm>
            <a:off x="3048000" y="1905000"/>
            <a:ext cx="4267200" cy="3042841"/>
            <a:chOff x="381000" y="1254868"/>
            <a:chExt cx="4267200" cy="3042841"/>
          </a:xfrm>
        </p:grpSpPr>
        <p:sp>
          <p:nvSpPr>
            <p:cNvPr id="14" name="Rectangle 13"/>
            <p:cNvSpPr/>
            <p:nvPr/>
          </p:nvSpPr>
          <p:spPr>
            <a:xfrm>
              <a:off x="381000" y="1295400"/>
              <a:ext cx="4267200" cy="25908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15" name="Rectangle 14"/>
            <p:cNvSpPr/>
            <p:nvPr/>
          </p:nvSpPr>
          <p:spPr>
            <a:xfrm>
              <a:off x="2641320" y="1254868"/>
              <a:ext cx="1473480"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1&amp;2</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6" name="Rectangle 15"/>
            <p:cNvSpPr/>
            <p:nvPr/>
          </p:nvSpPr>
          <p:spPr>
            <a:xfrm>
              <a:off x="435873" y="1369724"/>
              <a:ext cx="2129109" cy="769441"/>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4400" b="1" cap="all" spc="0" dirty="0" smtClean="0">
                  <a:ln w="0"/>
                  <a:solidFill>
                    <a:schemeClr val="accent2"/>
                  </a:solidFill>
                  <a:effectLst>
                    <a:reflection blurRad="12700" stA="50000" endPos="50000" dist="5000" dir="5400000" sy="-100000" rotWithShape="0"/>
                  </a:effectLst>
                </a:rPr>
                <a:t>Phase</a:t>
              </a:r>
              <a:endParaRPr lang="en-US" sz="4400" b="1" cap="all" spc="0" dirty="0">
                <a:ln w="0"/>
                <a:solidFill>
                  <a:schemeClr val="accent2"/>
                </a:solidFill>
                <a:effectLst>
                  <a:reflection blurRad="12700" stA="50000" endPos="50000" dist="5000" dir="5400000" sy="-100000" rotWithShape="0"/>
                </a:effectLst>
              </a:endParaRPr>
            </a:p>
          </p:txBody>
        </p:sp>
        <p:sp>
          <p:nvSpPr>
            <p:cNvPr id="17" name="TextBox 16"/>
            <p:cNvSpPr txBox="1"/>
            <p:nvPr/>
          </p:nvSpPr>
          <p:spPr>
            <a:xfrm>
              <a:off x="435873" y="2266384"/>
              <a:ext cx="4136127" cy="2031325"/>
            </a:xfrm>
            <a:prstGeom prst="rect">
              <a:avLst/>
            </a:prstGeom>
            <a:noFill/>
          </p:spPr>
          <p:txBody>
            <a:bodyPr wrap="square" rtlCol="0">
              <a:spAutoFit/>
            </a:bodyPr>
            <a:lstStyle/>
            <a:p>
              <a:r>
                <a:rPr lang="en-US" dirty="0" smtClean="0"/>
                <a:t>Tools</a:t>
              </a:r>
              <a:r>
                <a:rPr lang="en-US" dirty="0"/>
                <a:t>:</a:t>
              </a:r>
            </a:p>
            <a:p>
              <a:pPr marL="285750" indent="-285750">
                <a:buFont typeface="Arial" pitchFamily="34" charset="0"/>
                <a:buChar char="•"/>
              </a:pPr>
              <a:r>
                <a:rPr lang="en-US" dirty="0"/>
                <a:t>Voice of Customer (VOC) Analysis</a:t>
              </a:r>
            </a:p>
            <a:p>
              <a:pPr marL="285750" indent="-285750">
                <a:buFont typeface="Arial" pitchFamily="34" charset="0"/>
                <a:buChar char="•"/>
              </a:pPr>
              <a:r>
                <a:rPr lang="en-US" dirty="0"/>
                <a:t>Process Mapping</a:t>
              </a:r>
            </a:p>
            <a:p>
              <a:pPr marL="285750" indent="-285750">
                <a:buFont typeface="Arial" pitchFamily="34" charset="0"/>
                <a:buChar char="•"/>
              </a:pPr>
              <a:r>
                <a:rPr lang="en-US" dirty="0" smtClean="0"/>
                <a:t>Value </a:t>
              </a:r>
              <a:r>
                <a:rPr lang="en-US" dirty="0"/>
                <a:t>Stream Mapping</a:t>
              </a:r>
            </a:p>
            <a:p>
              <a:pPr marL="285750" indent="-285750">
                <a:buFont typeface="Arial" pitchFamily="34" charset="0"/>
                <a:buChar char="•"/>
              </a:pPr>
              <a:endParaRPr lang="en-US" dirty="0" smtClean="0"/>
            </a:p>
            <a:p>
              <a:endParaRPr lang="en-US" dirty="0"/>
            </a:p>
            <a:p>
              <a:endParaRPr lang="en-US" dirty="0"/>
            </a:p>
          </p:txBody>
        </p:sp>
      </p:grpSp>
      <p:sp>
        <p:nvSpPr>
          <p:cNvPr id="23" name="Rectangle 2"/>
          <p:cNvSpPr>
            <a:spLocks noGrp="1" noChangeArrowheads="1"/>
          </p:cNvSpPr>
          <p:nvPr>
            <p:ph type="ctrTitle"/>
          </p:nvPr>
        </p:nvSpPr>
        <p:spPr>
          <a:xfrm>
            <a:off x="685800" y="228600"/>
            <a:ext cx="8382000" cy="646331"/>
          </a:xfrm>
        </p:spPr>
        <p:txBody>
          <a:bodyPr anchor="t"/>
          <a:lstStyle/>
          <a:p>
            <a:pPr>
              <a:defRPr/>
            </a:pPr>
            <a:r>
              <a:rPr lang="en-US" sz="3600" b="1" dirty="0" smtClean="0">
                <a:solidFill>
                  <a:schemeClr val="bg1"/>
                </a:solidFill>
                <a:latin typeface="+mj-lt"/>
              </a:rPr>
              <a:t>The DMAIC Process with Tools</a:t>
            </a:r>
            <a:endParaRPr lang="en-US" sz="3600" b="1" baseline="30000" dirty="0" smtClean="0">
              <a:solidFill>
                <a:schemeClr val="bg1"/>
              </a:solidFill>
              <a:latin typeface="+mj-lt"/>
            </a:endParaRPr>
          </a:p>
        </p:txBody>
      </p:sp>
      <p:sp>
        <p:nvSpPr>
          <p:cNvPr id="19" name="TextBox 18"/>
          <p:cNvSpPr txBox="1"/>
          <p:nvPr/>
        </p:nvSpPr>
        <p:spPr>
          <a:xfrm>
            <a:off x="3933520" y="1107036"/>
            <a:ext cx="1348190" cy="584775"/>
          </a:xfrm>
          <a:prstGeom prst="rect">
            <a:avLst/>
          </a:prstGeom>
          <a:noFill/>
        </p:spPr>
        <p:txBody>
          <a:bodyPr wrap="none" rtlCol="0">
            <a:spAutoFit/>
          </a:bodyPr>
          <a:lstStyle/>
          <a:p>
            <a:r>
              <a:rPr lang="en-US" sz="3200" b="1" dirty="0" smtClean="0">
                <a:solidFill>
                  <a:schemeClr val="tx2"/>
                </a:solidFill>
              </a:rPr>
              <a:t>DAY 1</a:t>
            </a:r>
            <a:endParaRPr lang="en-US" sz="3200" b="1" dirty="0">
              <a:solidFill>
                <a:schemeClr val="tx2"/>
              </a:solidFill>
            </a:endParaRPr>
          </a:p>
        </p:txBody>
      </p:sp>
      <p:sp>
        <p:nvSpPr>
          <p:cNvPr id="20" name="Rectangle 19"/>
          <p:cNvSpPr/>
          <p:nvPr/>
        </p:nvSpPr>
        <p:spPr>
          <a:xfrm>
            <a:off x="685800" y="1524000"/>
            <a:ext cx="1905000" cy="1828800"/>
          </a:xfrm>
          <a:prstGeom prst="rect">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cxnSp>
        <p:nvCxnSpPr>
          <p:cNvPr id="18" name="Straight Connector 17"/>
          <p:cNvCxnSpPr/>
          <p:nvPr/>
        </p:nvCxnSpPr>
        <p:spPr>
          <a:xfrm>
            <a:off x="3468624" y="4038600"/>
            <a:ext cx="2133600"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838642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heel(1)">
                                      <p:cBhvr>
                                        <p:cTn id="7" dur="2000"/>
                                        <p:tgtEl>
                                          <p:spTgt spid="20"/>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par>
                          <p:cTn id="12" fill="hold">
                            <p:stCondLst>
                              <p:cond delay="2500"/>
                            </p:stCondLst>
                            <p:childTnLst>
                              <p:par>
                                <p:cTn id="13" presetID="1" presetClass="entr" presetSubtype="0" fill="hold" nodeType="after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b="1" dirty="0" smtClean="0">
                <a:solidFill>
                  <a:schemeClr val="bg1"/>
                </a:solidFill>
                <a:latin typeface="+mj-lt"/>
              </a:rPr>
              <a:t>Value </a:t>
            </a:r>
            <a:r>
              <a:rPr lang="en-GB" b="1" dirty="0">
                <a:solidFill>
                  <a:schemeClr val="bg1"/>
                </a:solidFill>
                <a:latin typeface="+mj-lt"/>
              </a:rPr>
              <a:t>Stream Map</a:t>
            </a:r>
            <a:endParaRPr lang="en-US" b="1" dirty="0">
              <a:solidFill>
                <a:schemeClr val="bg1"/>
              </a:solidFill>
              <a:latin typeface="+mj-lt"/>
            </a:endParaRPr>
          </a:p>
        </p:txBody>
      </p:sp>
      <p:sp>
        <p:nvSpPr>
          <p:cNvPr id="2" name="Text Placeholder 1"/>
          <p:cNvSpPr>
            <a:spLocks noGrp="1"/>
          </p:cNvSpPr>
          <p:nvPr>
            <p:ph type="body" sz="quarter" idx="3"/>
          </p:nvPr>
        </p:nvSpPr>
        <p:spPr>
          <a:xfrm>
            <a:off x="577849" y="1066800"/>
            <a:ext cx="3886200" cy="639762"/>
          </a:xfrm>
        </p:spPr>
        <p:txBody>
          <a:bodyPr/>
          <a:lstStyle/>
          <a:p>
            <a:r>
              <a:rPr lang="en-US" sz="2800" dirty="0">
                <a:solidFill>
                  <a:schemeClr val="tx2"/>
                </a:solidFill>
                <a:latin typeface="+mn-lt"/>
              </a:rPr>
              <a:t>What is Value Stream Mapping?</a:t>
            </a:r>
          </a:p>
        </p:txBody>
      </p:sp>
      <p:sp>
        <p:nvSpPr>
          <p:cNvPr id="3" name="Content Placeholder 2"/>
          <p:cNvSpPr>
            <a:spLocks noGrp="1"/>
          </p:cNvSpPr>
          <p:nvPr>
            <p:ph sz="quarter" idx="4"/>
          </p:nvPr>
        </p:nvSpPr>
        <p:spPr>
          <a:xfrm>
            <a:off x="457200" y="2072416"/>
            <a:ext cx="3886200" cy="4480783"/>
          </a:xfrm>
        </p:spPr>
        <p:txBody>
          <a:bodyPr/>
          <a:lstStyle/>
          <a:p>
            <a:pPr defTabSz="1019175" eaLnBrk="0" hangingPunct="0"/>
            <a:r>
              <a:rPr lang="en-US" dirty="0"/>
              <a:t>A pictorial representation of the </a:t>
            </a:r>
            <a:r>
              <a:rPr lang="en-US" dirty="0" smtClean="0"/>
              <a:t>Flow </a:t>
            </a:r>
            <a:r>
              <a:rPr lang="en-US" dirty="0"/>
              <a:t>of </a:t>
            </a:r>
            <a:r>
              <a:rPr lang="en-US" dirty="0" smtClean="0"/>
              <a:t>Material,</a:t>
            </a:r>
            <a:r>
              <a:rPr lang="en-US" dirty="0"/>
              <a:t/>
            </a:r>
            <a:br>
              <a:rPr lang="en-US" dirty="0"/>
            </a:br>
            <a:r>
              <a:rPr lang="en-US" dirty="0"/>
              <a:t>People and </a:t>
            </a:r>
            <a:r>
              <a:rPr lang="en-US" dirty="0" smtClean="0"/>
              <a:t>Processes </a:t>
            </a:r>
            <a:r>
              <a:rPr lang="en-US" dirty="0"/>
              <a:t>Information</a:t>
            </a:r>
          </a:p>
          <a:p>
            <a:pPr defTabSz="1019175" eaLnBrk="0" hangingPunct="0"/>
            <a:r>
              <a:rPr lang="en-US" dirty="0"/>
              <a:t>Specific data associated with each step</a:t>
            </a:r>
          </a:p>
          <a:p>
            <a:pPr marL="687387" lvl="2" indent="-285750" defTabSz="1019175" eaLnBrk="0" hangingPunct="0">
              <a:buClr>
                <a:schemeClr val="tx1"/>
              </a:buClr>
              <a:buFont typeface="Wingdings" pitchFamily="2" charset="2"/>
              <a:buChar char="§"/>
            </a:pPr>
            <a:r>
              <a:rPr lang="en-US" dirty="0"/>
              <a:t>Touch Time and Cycle Time</a:t>
            </a:r>
          </a:p>
          <a:p>
            <a:pPr marL="687387" lvl="2" indent="-285750" defTabSz="1019175" eaLnBrk="0" hangingPunct="0">
              <a:buClr>
                <a:schemeClr val="tx1"/>
              </a:buClr>
              <a:buFont typeface="Wingdings" pitchFamily="2" charset="2"/>
              <a:buChar char="§"/>
            </a:pPr>
            <a:r>
              <a:rPr lang="en-US" dirty="0"/>
              <a:t>Volume</a:t>
            </a:r>
          </a:p>
          <a:p>
            <a:pPr marL="687387" lvl="2" indent="-285750" defTabSz="1019175" eaLnBrk="0" hangingPunct="0">
              <a:buClr>
                <a:schemeClr val="tx1"/>
              </a:buClr>
              <a:buFont typeface="Wingdings" pitchFamily="2" charset="2"/>
              <a:buChar char="§"/>
            </a:pPr>
            <a:r>
              <a:rPr lang="en-US" dirty="0"/>
              <a:t>Resources</a:t>
            </a:r>
          </a:p>
          <a:p>
            <a:pPr marL="687387" lvl="2" indent="-285750" defTabSz="1019175" eaLnBrk="0" hangingPunct="0">
              <a:buClr>
                <a:schemeClr val="tx1"/>
              </a:buClr>
              <a:buFont typeface="Wingdings" pitchFamily="2" charset="2"/>
              <a:buChar char="§"/>
            </a:pPr>
            <a:r>
              <a:rPr lang="en-US" dirty="0"/>
              <a:t>Errors/rework</a:t>
            </a:r>
          </a:p>
          <a:p>
            <a:pPr marL="279400" indent="-279400">
              <a:tabLst>
                <a:tab pos="1831975" algn="l"/>
              </a:tabLst>
            </a:pPr>
            <a:endParaRPr lang="en-US" dirty="0"/>
          </a:p>
        </p:txBody>
      </p:sp>
      <p:grpSp>
        <p:nvGrpSpPr>
          <p:cNvPr id="5" name="Group 6"/>
          <p:cNvGrpSpPr>
            <a:grpSpLocks/>
          </p:cNvGrpSpPr>
          <p:nvPr/>
        </p:nvGrpSpPr>
        <p:grpSpPr bwMode="auto">
          <a:xfrm>
            <a:off x="4968506" y="3869973"/>
            <a:ext cx="3873500" cy="1708150"/>
            <a:chOff x="2984" y="2704"/>
            <a:chExt cx="2440" cy="1312"/>
          </a:xfrm>
        </p:grpSpPr>
        <p:sp>
          <p:nvSpPr>
            <p:cNvPr id="6" name="Rectangle 7"/>
            <p:cNvSpPr>
              <a:spLocks noChangeArrowheads="1"/>
            </p:cNvSpPr>
            <p:nvPr/>
          </p:nvSpPr>
          <p:spPr bwMode="invGray">
            <a:xfrm>
              <a:off x="2984" y="2704"/>
              <a:ext cx="2440" cy="1312"/>
            </a:xfrm>
            <a:prstGeom prst="rect">
              <a:avLst/>
            </a:prstGeom>
            <a:noFill/>
            <a:ln w="38100">
              <a:solidFill>
                <a:schemeClr val="accent1">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 name="Rectangle 8"/>
            <p:cNvSpPr>
              <a:spLocks noChangeArrowheads="1"/>
            </p:cNvSpPr>
            <p:nvPr>
              <p:custDataLst>
                <p:tags r:id="rId1"/>
              </p:custDataLst>
            </p:nvPr>
          </p:nvSpPr>
          <p:spPr bwMode="invGray">
            <a:xfrm>
              <a:off x="3070" y="2772"/>
              <a:ext cx="2346" cy="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defTabSz="1019175" eaLnBrk="0" hangingPunct="0"/>
              <a:r>
                <a:rPr lang="en-US" sz="1600" b="1" dirty="0"/>
                <a:t>Value Stream Map</a:t>
              </a:r>
            </a:p>
          </p:txBody>
        </p:sp>
        <p:sp>
          <p:nvSpPr>
            <p:cNvPr id="8" name="Rectangle 9"/>
            <p:cNvSpPr>
              <a:spLocks noChangeArrowheads="1"/>
            </p:cNvSpPr>
            <p:nvPr>
              <p:custDataLst>
                <p:tags r:id="rId2"/>
              </p:custDataLst>
            </p:nvPr>
          </p:nvSpPr>
          <p:spPr bwMode="invGray">
            <a:xfrm>
              <a:off x="3070" y="3547"/>
              <a:ext cx="1008" cy="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marL="166688" indent="-166688" algn="l" defTabSz="1019175" eaLnBrk="0" hangingPunct="0"/>
              <a:r>
                <a:rPr lang="en-US" sz="1600"/>
                <a:t>FTEs</a:t>
              </a:r>
            </a:p>
            <a:p>
              <a:pPr marL="166688" indent="-166688" algn="l" defTabSz="1019175" eaLnBrk="0" hangingPunct="0"/>
              <a:r>
                <a:rPr lang="en-US" sz="1600"/>
                <a:t>Cycle Time</a:t>
              </a:r>
            </a:p>
          </p:txBody>
        </p:sp>
        <p:sp>
          <p:nvSpPr>
            <p:cNvPr id="9" name="Rectangle 10"/>
            <p:cNvSpPr>
              <a:spLocks noChangeArrowheads="1"/>
            </p:cNvSpPr>
            <p:nvPr>
              <p:custDataLst>
                <p:tags r:id="rId3"/>
              </p:custDataLst>
            </p:nvPr>
          </p:nvSpPr>
          <p:spPr bwMode="invGray">
            <a:xfrm>
              <a:off x="3985" y="3547"/>
              <a:ext cx="1008" cy="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marL="166688" indent="-166688" algn="l" defTabSz="1019175" eaLnBrk="0" hangingPunct="0"/>
              <a:r>
                <a:rPr lang="en-US" sz="1600"/>
                <a:t>Volume</a:t>
              </a:r>
            </a:p>
          </p:txBody>
        </p:sp>
        <p:sp>
          <p:nvSpPr>
            <p:cNvPr id="10" name="AutoShape 11"/>
            <p:cNvSpPr>
              <a:spLocks noChangeArrowheads="1"/>
            </p:cNvSpPr>
            <p:nvPr/>
          </p:nvSpPr>
          <p:spPr bwMode="invGray">
            <a:xfrm>
              <a:off x="3272" y="3011"/>
              <a:ext cx="350" cy="470"/>
            </a:xfrm>
            <a:prstGeom prst="can">
              <a:avLst>
                <a:gd name="adj" fmla="val 33571"/>
              </a:avLst>
            </a:prstGeom>
            <a:solidFill>
              <a:schemeClr val="accent3"/>
            </a:solidFill>
            <a:ln w="190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AutoShape 12"/>
            <p:cNvSpPr>
              <a:spLocks noChangeArrowheads="1"/>
            </p:cNvSpPr>
            <p:nvPr/>
          </p:nvSpPr>
          <p:spPr bwMode="invGray">
            <a:xfrm>
              <a:off x="4900" y="3011"/>
              <a:ext cx="350" cy="470"/>
            </a:xfrm>
            <a:prstGeom prst="can">
              <a:avLst>
                <a:gd name="adj" fmla="val 33571"/>
              </a:avLst>
            </a:prstGeom>
            <a:solidFill>
              <a:srgbClr val="00B0F0"/>
            </a:solidFill>
            <a:ln w="190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 name="Line 13"/>
            <p:cNvSpPr>
              <a:spLocks noChangeShapeType="1"/>
            </p:cNvSpPr>
            <p:nvPr/>
          </p:nvSpPr>
          <p:spPr bwMode="invGray">
            <a:xfrm>
              <a:off x="3659" y="3219"/>
              <a:ext cx="309" cy="0"/>
            </a:xfrm>
            <a:prstGeom prst="line">
              <a:avLst/>
            </a:prstGeom>
            <a:noFill/>
            <a:ln w="190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Line 14"/>
            <p:cNvSpPr>
              <a:spLocks noChangeShapeType="1"/>
            </p:cNvSpPr>
            <p:nvPr/>
          </p:nvSpPr>
          <p:spPr bwMode="invGray">
            <a:xfrm>
              <a:off x="4565" y="3219"/>
              <a:ext cx="309" cy="0"/>
            </a:xfrm>
            <a:prstGeom prst="line">
              <a:avLst/>
            </a:prstGeom>
            <a:noFill/>
            <a:ln w="190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4" name="Group 15"/>
            <p:cNvGrpSpPr>
              <a:grpSpLocks/>
            </p:cNvGrpSpPr>
            <p:nvPr/>
          </p:nvGrpSpPr>
          <p:grpSpPr bwMode="auto">
            <a:xfrm>
              <a:off x="3999" y="3040"/>
              <a:ext cx="480" cy="436"/>
              <a:chOff x="3943" y="3032"/>
              <a:chExt cx="400" cy="380"/>
            </a:xfrm>
          </p:grpSpPr>
          <p:sp>
            <p:nvSpPr>
              <p:cNvPr id="15" name="Rectangle 16"/>
              <p:cNvSpPr>
                <a:spLocks noChangeArrowheads="1"/>
              </p:cNvSpPr>
              <p:nvPr/>
            </p:nvSpPr>
            <p:spPr bwMode="invGray">
              <a:xfrm>
                <a:off x="3943" y="3032"/>
                <a:ext cx="400" cy="137"/>
              </a:xfrm>
              <a:prstGeom prst="rect">
                <a:avLst/>
              </a:prstGeom>
              <a:solidFill>
                <a:schemeClr val="accent6">
                  <a:lumMod val="75000"/>
                </a:schemeClr>
              </a:solidFill>
              <a:ln w="1905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Rectangle 17"/>
              <p:cNvSpPr>
                <a:spLocks noChangeArrowheads="1"/>
              </p:cNvSpPr>
              <p:nvPr/>
            </p:nvSpPr>
            <p:spPr bwMode="invGray">
              <a:xfrm>
                <a:off x="3943" y="3180"/>
                <a:ext cx="400" cy="232"/>
              </a:xfrm>
              <a:prstGeom prst="rect">
                <a:avLst/>
              </a:prstGeom>
              <a:solidFill>
                <a:schemeClr val="accent6">
                  <a:lumMod val="75000"/>
                </a:schemeClr>
              </a:solidFill>
              <a:ln w="1905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Tree>
    <p:extLst>
      <p:ext uri="{BB962C8B-B14F-4D97-AF65-F5344CB8AC3E}">
        <p14:creationId xmlns:p14="http://schemas.microsoft.com/office/powerpoint/2010/main" val="37844570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4648200" y="1143000"/>
            <a:ext cx="4191000" cy="9906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9" name="Rectangle 8"/>
          <p:cNvSpPr/>
          <p:nvPr/>
        </p:nvSpPr>
        <p:spPr>
          <a:xfrm>
            <a:off x="304800" y="1143000"/>
            <a:ext cx="4191000" cy="9906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09600" y="-39707"/>
            <a:ext cx="7924800" cy="954107"/>
          </a:xfrm>
        </p:spPr>
        <p:txBody>
          <a:bodyPr/>
          <a:lstStyle/>
          <a:p>
            <a:pPr algn="ctr"/>
            <a:r>
              <a:rPr lang="en-US" sz="2800" b="1" dirty="0" smtClean="0">
                <a:solidFill>
                  <a:schemeClr val="bg1"/>
                </a:solidFill>
                <a:latin typeface="+mj-lt"/>
              </a:rPr>
              <a:t>Why </a:t>
            </a:r>
            <a:r>
              <a:rPr lang="en-US" sz="2800" b="1" dirty="0">
                <a:solidFill>
                  <a:schemeClr val="bg1"/>
                </a:solidFill>
                <a:latin typeface="+mj-lt"/>
              </a:rPr>
              <a:t>is Value Stream Mapping important for assessing current state</a:t>
            </a:r>
            <a:r>
              <a:rPr lang="en-US" sz="2800" b="1" dirty="0" smtClean="0">
                <a:solidFill>
                  <a:schemeClr val="bg1"/>
                </a:solidFill>
                <a:latin typeface="+mj-lt"/>
              </a:rPr>
              <a:t>?</a:t>
            </a:r>
            <a:endParaRPr lang="en-US" sz="2800" b="1" dirty="0">
              <a:solidFill>
                <a:schemeClr val="bg1"/>
              </a:solidFill>
              <a:latin typeface="+mj-lt"/>
            </a:endParaRPr>
          </a:p>
        </p:txBody>
      </p:sp>
      <p:sp>
        <p:nvSpPr>
          <p:cNvPr id="5" name="Text Placeholder 4"/>
          <p:cNvSpPr>
            <a:spLocks noGrp="1"/>
          </p:cNvSpPr>
          <p:nvPr>
            <p:ph type="body" idx="1"/>
          </p:nvPr>
        </p:nvSpPr>
        <p:spPr>
          <a:xfrm>
            <a:off x="304800" y="1143000"/>
            <a:ext cx="4192588" cy="944562"/>
          </a:xfrm>
        </p:spPr>
        <p:txBody>
          <a:bodyPr/>
          <a:lstStyle/>
          <a:p>
            <a:pPr algn="ctr" defTabSz="1019175" eaLnBrk="0" hangingPunct="0"/>
            <a:r>
              <a:rPr lang="en-US" dirty="0">
                <a:solidFill>
                  <a:schemeClr val="bg1"/>
                </a:solidFill>
                <a:latin typeface="+mn-lt"/>
              </a:rPr>
              <a:t>Characteristics of </a:t>
            </a:r>
          </a:p>
          <a:p>
            <a:pPr algn="ctr" defTabSz="1019175" eaLnBrk="0" hangingPunct="0"/>
            <a:r>
              <a:rPr lang="en-US" dirty="0">
                <a:solidFill>
                  <a:schemeClr val="bg1"/>
                </a:solidFill>
                <a:latin typeface="+mn-lt"/>
              </a:rPr>
              <a:t>Value Stream Map</a:t>
            </a:r>
          </a:p>
        </p:txBody>
      </p:sp>
      <p:sp>
        <p:nvSpPr>
          <p:cNvPr id="6" name="Content Placeholder 5"/>
          <p:cNvSpPr>
            <a:spLocks noGrp="1"/>
          </p:cNvSpPr>
          <p:nvPr>
            <p:ph sz="half" idx="2"/>
          </p:nvPr>
        </p:nvSpPr>
        <p:spPr>
          <a:xfrm>
            <a:off x="457200" y="2373312"/>
            <a:ext cx="4040188" cy="3951288"/>
          </a:xfrm>
        </p:spPr>
        <p:txBody>
          <a:bodyPr/>
          <a:lstStyle/>
          <a:p>
            <a:r>
              <a:rPr lang="en-US" dirty="0"/>
              <a:t>Delineation of Process Steps and sequence of steps</a:t>
            </a:r>
          </a:p>
          <a:p>
            <a:r>
              <a:rPr lang="en-US" dirty="0"/>
              <a:t>Description of bottlenecks and queues within process</a:t>
            </a:r>
          </a:p>
          <a:p>
            <a:r>
              <a:rPr lang="en-US" dirty="0"/>
              <a:t>Match of specific resources and costs to each Process Step</a:t>
            </a:r>
          </a:p>
          <a:p>
            <a:endParaRPr lang="en-US" dirty="0"/>
          </a:p>
        </p:txBody>
      </p:sp>
      <p:sp>
        <p:nvSpPr>
          <p:cNvPr id="7" name="Text Placeholder 6"/>
          <p:cNvSpPr>
            <a:spLocks noGrp="1"/>
          </p:cNvSpPr>
          <p:nvPr>
            <p:ph type="body" sz="quarter" idx="3"/>
          </p:nvPr>
        </p:nvSpPr>
        <p:spPr>
          <a:xfrm>
            <a:off x="4800600" y="1265238"/>
            <a:ext cx="3886200" cy="639762"/>
          </a:xfrm>
        </p:spPr>
        <p:txBody>
          <a:bodyPr/>
          <a:lstStyle/>
          <a:p>
            <a:pPr algn="ctr"/>
            <a:r>
              <a:rPr lang="en-US" dirty="0">
                <a:solidFill>
                  <a:schemeClr val="bg1"/>
                </a:solidFill>
                <a:latin typeface="+mn-lt"/>
              </a:rPr>
              <a:t>Possible </a:t>
            </a:r>
            <a:r>
              <a:rPr lang="en-US" dirty="0" smtClean="0">
                <a:solidFill>
                  <a:schemeClr val="bg1"/>
                </a:solidFill>
                <a:latin typeface="+mn-lt"/>
              </a:rPr>
              <a:t>benefits</a:t>
            </a:r>
            <a:endParaRPr lang="en-US" dirty="0">
              <a:solidFill>
                <a:schemeClr val="bg1"/>
              </a:solidFill>
              <a:latin typeface="+mn-lt"/>
            </a:endParaRPr>
          </a:p>
        </p:txBody>
      </p:sp>
      <p:sp>
        <p:nvSpPr>
          <p:cNvPr id="8" name="Content Placeholder 7"/>
          <p:cNvSpPr>
            <a:spLocks noGrp="1"/>
          </p:cNvSpPr>
          <p:nvPr>
            <p:ph sz="quarter" idx="4"/>
          </p:nvPr>
        </p:nvSpPr>
        <p:spPr>
          <a:xfrm>
            <a:off x="4800600" y="2373312"/>
            <a:ext cx="4038600" cy="3951288"/>
          </a:xfrm>
        </p:spPr>
        <p:txBody>
          <a:bodyPr/>
          <a:lstStyle/>
          <a:p>
            <a:r>
              <a:rPr lang="en-US" dirty="0"/>
              <a:t>Root causes identified and linked to specific Process Steps</a:t>
            </a:r>
          </a:p>
          <a:p>
            <a:r>
              <a:rPr lang="en-US" dirty="0"/>
              <a:t>Root causes of lengthy Throughput times diagnosed</a:t>
            </a:r>
          </a:p>
          <a:p>
            <a:r>
              <a:rPr lang="en-US" dirty="0"/>
              <a:t>Prioritized </a:t>
            </a:r>
            <a:r>
              <a:rPr lang="en-US" dirty="0" smtClean="0"/>
              <a:t>process </a:t>
            </a:r>
            <a:r>
              <a:rPr lang="en-US" dirty="0"/>
              <a:t>improvements</a:t>
            </a:r>
          </a:p>
          <a:p>
            <a:endParaRPr lang="en-US" dirty="0"/>
          </a:p>
        </p:txBody>
      </p:sp>
    </p:spTree>
    <p:extLst>
      <p:ext uri="{BB962C8B-B14F-4D97-AF65-F5344CB8AC3E}">
        <p14:creationId xmlns:p14="http://schemas.microsoft.com/office/powerpoint/2010/main" val="3582678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c 3"/>
          <p:cNvSpPr/>
          <p:nvPr/>
        </p:nvSpPr>
        <p:spPr>
          <a:xfrm>
            <a:off x="-3505200" y="685799"/>
            <a:ext cx="6858002" cy="6172201"/>
          </a:xfrm>
          <a:prstGeom prst="arc">
            <a:avLst>
              <a:gd name="adj1" fmla="val 16200000"/>
              <a:gd name="adj2" fmla="val 5370932"/>
            </a:avLst>
          </a:prstGeom>
          <a:solidFill>
            <a:schemeClr val="bg1"/>
          </a:solidFill>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 name="TextBox 4"/>
          <p:cNvSpPr txBox="1"/>
          <p:nvPr/>
        </p:nvSpPr>
        <p:spPr>
          <a:xfrm flipH="1">
            <a:off x="3138051" y="1279566"/>
            <a:ext cx="5777348" cy="424732"/>
          </a:xfrm>
          <a:prstGeom prst="rect">
            <a:avLst/>
          </a:prstGeom>
          <a:noFill/>
        </p:spPr>
        <p:txBody>
          <a:bodyPr wrap="square" rtlCol="0">
            <a:spAutoFit/>
          </a:bodyPr>
          <a:lstStyle/>
          <a:p>
            <a:pPr marL="457200" indent="-457200">
              <a:lnSpc>
                <a:spcPct val="90000"/>
              </a:lnSpc>
              <a:buFont typeface="Wingdings" pitchFamily="2" charset="2"/>
              <a:buAutoNum type="arabicPeriod"/>
              <a:tabLst>
                <a:tab pos="1831975" algn="l"/>
              </a:tabLst>
            </a:pPr>
            <a:r>
              <a:rPr lang="en-US" sz="2400" b="1" dirty="0">
                <a:solidFill>
                  <a:schemeClr val="accent6">
                    <a:lumMod val="75000"/>
                  </a:schemeClr>
                </a:solidFill>
              </a:rPr>
              <a:t>Map the </a:t>
            </a:r>
            <a:r>
              <a:rPr lang="en-US" sz="2400" b="1" dirty="0" smtClean="0">
                <a:solidFill>
                  <a:schemeClr val="accent6">
                    <a:lumMod val="75000"/>
                  </a:schemeClr>
                </a:solidFill>
              </a:rPr>
              <a:t>“As Is” State</a:t>
            </a:r>
            <a:endParaRPr lang="en-US" sz="2400" b="1" dirty="0">
              <a:solidFill>
                <a:schemeClr val="accent6">
                  <a:lumMod val="75000"/>
                </a:schemeClr>
              </a:solidFill>
            </a:endParaRPr>
          </a:p>
        </p:txBody>
      </p:sp>
      <p:sp>
        <p:nvSpPr>
          <p:cNvPr id="6" name="TextBox 5"/>
          <p:cNvSpPr txBox="1"/>
          <p:nvPr/>
        </p:nvSpPr>
        <p:spPr>
          <a:xfrm flipH="1">
            <a:off x="3704110" y="2133600"/>
            <a:ext cx="5668490" cy="461665"/>
          </a:xfrm>
          <a:prstGeom prst="rect">
            <a:avLst/>
          </a:prstGeom>
          <a:noFill/>
        </p:spPr>
        <p:txBody>
          <a:bodyPr wrap="square" rtlCol="0">
            <a:spAutoFit/>
          </a:bodyPr>
          <a:lstStyle/>
          <a:p>
            <a:pPr defTabSz="1114425"/>
            <a:r>
              <a:rPr lang="en-US" sz="2400" b="1" dirty="0">
                <a:solidFill>
                  <a:schemeClr val="accent6">
                    <a:lumMod val="75000"/>
                  </a:schemeClr>
                </a:solidFill>
              </a:rPr>
              <a:t>2. Map the “Ideal </a:t>
            </a:r>
            <a:r>
              <a:rPr lang="en-US" sz="2400" b="1" dirty="0" smtClean="0">
                <a:solidFill>
                  <a:schemeClr val="accent6">
                    <a:lumMod val="75000"/>
                  </a:schemeClr>
                </a:solidFill>
              </a:rPr>
              <a:t>Future” State</a:t>
            </a:r>
            <a:endParaRPr lang="en-US" sz="2400" b="1" dirty="0">
              <a:solidFill>
                <a:schemeClr val="accent6">
                  <a:lumMod val="75000"/>
                </a:schemeClr>
              </a:solidFill>
            </a:endParaRPr>
          </a:p>
        </p:txBody>
      </p:sp>
      <p:sp>
        <p:nvSpPr>
          <p:cNvPr id="7" name="TextBox 6"/>
          <p:cNvSpPr txBox="1"/>
          <p:nvPr/>
        </p:nvSpPr>
        <p:spPr>
          <a:xfrm flipH="1">
            <a:off x="3856512" y="3281470"/>
            <a:ext cx="5363688" cy="757130"/>
          </a:xfrm>
          <a:prstGeom prst="rect">
            <a:avLst/>
          </a:prstGeom>
          <a:noFill/>
        </p:spPr>
        <p:txBody>
          <a:bodyPr wrap="square" rtlCol="0">
            <a:spAutoFit/>
          </a:bodyPr>
          <a:lstStyle/>
          <a:p>
            <a:pPr>
              <a:lnSpc>
                <a:spcPct val="90000"/>
              </a:lnSpc>
              <a:tabLst>
                <a:tab pos="1831975" algn="l"/>
              </a:tabLst>
            </a:pPr>
            <a:r>
              <a:rPr lang="en-US" sz="2400" b="1" dirty="0">
                <a:solidFill>
                  <a:schemeClr val="accent6">
                    <a:lumMod val="75000"/>
                  </a:schemeClr>
                </a:solidFill>
              </a:rPr>
              <a:t>3. </a:t>
            </a:r>
            <a:r>
              <a:rPr lang="en-US" sz="2400" b="1" dirty="0" smtClean="0">
                <a:solidFill>
                  <a:schemeClr val="accent6">
                    <a:lumMod val="75000"/>
                  </a:schemeClr>
                </a:solidFill>
              </a:rPr>
              <a:t>Identify gaps </a:t>
            </a:r>
            <a:r>
              <a:rPr lang="en-US" sz="2400" b="1" dirty="0">
                <a:solidFill>
                  <a:schemeClr val="accent6">
                    <a:lumMod val="75000"/>
                  </a:schemeClr>
                </a:solidFill>
              </a:rPr>
              <a:t>between “As Is</a:t>
            </a:r>
            <a:r>
              <a:rPr lang="en-US" sz="2400" b="1" dirty="0" smtClean="0">
                <a:solidFill>
                  <a:schemeClr val="accent6">
                    <a:lumMod val="75000"/>
                  </a:schemeClr>
                </a:solidFill>
              </a:rPr>
              <a:t>”</a:t>
            </a:r>
            <a:r>
              <a:rPr lang="en-US" sz="2400" b="1" dirty="0">
                <a:solidFill>
                  <a:schemeClr val="accent6">
                    <a:lumMod val="75000"/>
                  </a:schemeClr>
                </a:solidFill>
              </a:rPr>
              <a:t> State</a:t>
            </a:r>
          </a:p>
          <a:p>
            <a:pPr>
              <a:lnSpc>
                <a:spcPct val="90000"/>
              </a:lnSpc>
              <a:tabLst>
                <a:tab pos="1831975" algn="l"/>
              </a:tabLst>
            </a:pPr>
            <a:r>
              <a:rPr lang="en-US" sz="2400" b="1" dirty="0" smtClean="0">
                <a:solidFill>
                  <a:schemeClr val="accent6">
                    <a:lumMod val="75000"/>
                  </a:schemeClr>
                </a:solidFill>
              </a:rPr>
              <a:t> </a:t>
            </a:r>
            <a:r>
              <a:rPr lang="en-US" sz="2400" b="1" dirty="0">
                <a:solidFill>
                  <a:schemeClr val="accent6">
                    <a:lumMod val="75000"/>
                  </a:schemeClr>
                </a:solidFill>
              </a:rPr>
              <a:t>and “Ideal </a:t>
            </a:r>
            <a:r>
              <a:rPr lang="en-US" sz="2400" b="1" dirty="0" smtClean="0">
                <a:solidFill>
                  <a:schemeClr val="accent6">
                    <a:lumMod val="75000"/>
                  </a:schemeClr>
                </a:solidFill>
              </a:rPr>
              <a:t>Future” State</a:t>
            </a:r>
            <a:endParaRPr lang="en-US" sz="2400" b="1" dirty="0">
              <a:solidFill>
                <a:schemeClr val="accent6">
                  <a:lumMod val="75000"/>
                </a:schemeClr>
              </a:solidFill>
            </a:endParaRPr>
          </a:p>
        </p:txBody>
      </p:sp>
      <p:sp>
        <p:nvSpPr>
          <p:cNvPr id="8" name="TextBox 7"/>
          <p:cNvSpPr txBox="1"/>
          <p:nvPr/>
        </p:nvSpPr>
        <p:spPr>
          <a:xfrm flipH="1">
            <a:off x="3726873" y="4419600"/>
            <a:ext cx="5721927" cy="830997"/>
          </a:xfrm>
          <a:prstGeom prst="rect">
            <a:avLst/>
          </a:prstGeom>
          <a:noFill/>
        </p:spPr>
        <p:txBody>
          <a:bodyPr wrap="square" rtlCol="0">
            <a:spAutoFit/>
          </a:bodyPr>
          <a:lstStyle/>
          <a:p>
            <a:pPr defTabSz="1114425">
              <a:buClrTx/>
            </a:pPr>
            <a:r>
              <a:rPr lang="en-US" sz="2400" b="1" dirty="0" smtClean="0">
                <a:solidFill>
                  <a:schemeClr val="accent6">
                    <a:lumMod val="75000"/>
                  </a:schemeClr>
                </a:solidFill>
              </a:rPr>
              <a:t>4. Make </a:t>
            </a:r>
            <a:r>
              <a:rPr lang="en-US" sz="2400" b="1" dirty="0">
                <a:solidFill>
                  <a:schemeClr val="accent6">
                    <a:lumMod val="75000"/>
                  </a:schemeClr>
                </a:solidFill>
              </a:rPr>
              <a:t>the selected changes.  Evaluate the improvement.  </a:t>
            </a:r>
            <a:r>
              <a:rPr lang="en-US" sz="2400" b="1" dirty="0" smtClean="0">
                <a:solidFill>
                  <a:schemeClr val="accent6">
                    <a:lumMod val="75000"/>
                  </a:schemeClr>
                </a:solidFill>
              </a:rPr>
              <a:t>This </a:t>
            </a:r>
            <a:r>
              <a:rPr lang="en-US" sz="2400" b="1" dirty="0">
                <a:solidFill>
                  <a:schemeClr val="accent6">
                    <a:lumMod val="75000"/>
                  </a:schemeClr>
                </a:solidFill>
              </a:rPr>
              <a:t>is the “Target </a:t>
            </a:r>
            <a:r>
              <a:rPr lang="en-US" sz="2400" b="1" dirty="0" smtClean="0">
                <a:solidFill>
                  <a:schemeClr val="accent6">
                    <a:lumMod val="75000"/>
                  </a:schemeClr>
                </a:solidFill>
              </a:rPr>
              <a:t>State”</a:t>
            </a:r>
            <a:endParaRPr lang="en-US" sz="2400" b="1" dirty="0">
              <a:solidFill>
                <a:schemeClr val="accent6">
                  <a:lumMod val="75000"/>
                </a:schemeClr>
              </a:solidFill>
            </a:endParaRPr>
          </a:p>
        </p:txBody>
      </p:sp>
      <p:sp>
        <p:nvSpPr>
          <p:cNvPr id="9" name="Oval 8"/>
          <p:cNvSpPr/>
          <p:nvPr/>
        </p:nvSpPr>
        <p:spPr>
          <a:xfrm>
            <a:off x="2721676" y="1370363"/>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3296393" y="2334079"/>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Oval 10"/>
          <p:cNvSpPr/>
          <p:nvPr/>
        </p:nvSpPr>
        <p:spPr>
          <a:xfrm>
            <a:off x="3450775" y="3500995"/>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Oval 11"/>
          <p:cNvSpPr/>
          <p:nvPr/>
        </p:nvSpPr>
        <p:spPr>
          <a:xfrm>
            <a:off x="3343153" y="4482193"/>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13" name="Group 24"/>
          <p:cNvGrpSpPr/>
          <p:nvPr/>
        </p:nvGrpSpPr>
        <p:grpSpPr>
          <a:xfrm rot="5400000">
            <a:off x="-3129150" y="3314700"/>
            <a:ext cx="6246420" cy="228600"/>
            <a:chOff x="-3200400" y="3314700"/>
            <a:chExt cx="6246420" cy="228600"/>
          </a:xfrm>
        </p:grpSpPr>
        <p:sp>
          <p:nvSpPr>
            <p:cNvPr id="14" name="Rounded Rectangle 13"/>
            <p:cNvSpPr/>
            <p:nvPr/>
          </p:nvSpPr>
          <p:spPr>
            <a:xfrm rot="5400000">
              <a:off x="1331520" y="1828800"/>
              <a:ext cx="228600" cy="3200400"/>
            </a:xfrm>
            <a:prstGeom prst="roundRect">
              <a:avLst>
                <a:gd name="adj" fmla="val 35051"/>
              </a:avLst>
            </a:prstGeom>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ounded Rectangle 14"/>
            <p:cNvSpPr/>
            <p:nvPr/>
          </p:nvSpPr>
          <p:spPr>
            <a:xfrm rot="5400000">
              <a:off x="-1714500" y="1828800"/>
              <a:ext cx="228600" cy="3200400"/>
            </a:xfrm>
            <a:prstGeom prst="roundRect">
              <a:avLst>
                <a:gd name="adj" fmla="val 35051"/>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16" name="Title 1"/>
          <p:cNvSpPr txBox="1">
            <a:spLocks/>
          </p:cNvSpPr>
          <p:nvPr/>
        </p:nvSpPr>
        <p:spPr>
          <a:xfrm>
            <a:off x="609600" y="115669"/>
            <a:ext cx="7924800" cy="584775"/>
          </a:xfrm>
          <a:prstGeom prst="rect">
            <a:avLst/>
          </a:prstGeom>
          <a:noFill/>
        </p:spPr>
        <p:txBody>
          <a:bodyPr wrap="square" rtlCol="0" anchor="b">
            <a:spAutoFit/>
          </a:bodyPr>
          <a:lstStyle>
            <a:lvl1pPr algn="l" defTabSz="914400" rtl="0" eaLnBrk="1" latinLnBrk="0" hangingPunct="1">
              <a:spcBef>
                <a:spcPct val="0"/>
              </a:spcBef>
              <a:buNone/>
              <a:defRPr lang="en-US" sz="3200" kern="1200">
                <a:solidFill>
                  <a:srgbClr val="FFFFFF"/>
                </a:solidFill>
                <a:latin typeface="Bevan" pitchFamily="2" charset="0"/>
                <a:ea typeface="Slackey" pitchFamily="2" charset="0"/>
                <a:cs typeface="+mn-cs"/>
              </a:defRPr>
            </a:lvl1pPr>
          </a:lstStyle>
          <a:p>
            <a:pPr algn="ctr"/>
            <a:r>
              <a:rPr lang="en-US" b="1" dirty="0" smtClean="0">
                <a:solidFill>
                  <a:schemeClr val="bg1"/>
                </a:solidFill>
                <a:latin typeface="+mj-lt"/>
                <a:cs typeface="Arial" charset="0"/>
              </a:rPr>
              <a:t>Five Step Process For Removing Waste </a:t>
            </a:r>
            <a:endParaRPr lang="en-US" b="1" dirty="0">
              <a:solidFill>
                <a:schemeClr val="bg1"/>
              </a:solidFill>
              <a:latin typeface="+mj-lt"/>
            </a:endParaRPr>
          </a:p>
        </p:txBody>
      </p:sp>
      <p:sp>
        <p:nvSpPr>
          <p:cNvPr id="21" name="TextBox 20"/>
          <p:cNvSpPr txBox="1"/>
          <p:nvPr/>
        </p:nvSpPr>
        <p:spPr>
          <a:xfrm flipH="1">
            <a:off x="3399310" y="5318069"/>
            <a:ext cx="5668490" cy="461665"/>
          </a:xfrm>
          <a:prstGeom prst="rect">
            <a:avLst/>
          </a:prstGeom>
          <a:noFill/>
        </p:spPr>
        <p:txBody>
          <a:bodyPr wrap="square" rtlCol="0">
            <a:spAutoFit/>
          </a:bodyPr>
          <a:lstStyle/>
          <a:p>
            <a:pPr defTabSz="1114425">
              <a:buClrTx/>
            </a:pPr>
            <a:r>
              <a:rPr lang="en-US" sz="2400" b="1" dirty="0" smtClean="0">
                <a:solidFill>
                  <a:schemeClr val="accent6">
                    <a:lumMod val="75000"/>
                  </a:schemeClr>
                </a:solidFill>
              </a:rPr>
              <a:t>5. Design continuous improvement</a:t>
            </a:r>
            <a:r>
              <a:rPr lang="en-US" sz="2400" b="1" dirty="0">
                <a:solidFill>
                  <a:schemeClr val="accent6">
                    <a:lumMod val="75000"/>
                  </a:schemeClr>
                </a:solidFill>
              </a:rPr>
              <a:t> </a:t>
            </a:r>
            <a:r>
              <a:rPr lang="en-US" sz="2400" b="1" dirty="0" smtClean="0">
                <a:solidFill>
                  <a:schemeClr val="accent6">
                    <a:lumMod val="75000"/>
                  </a:schemeClr>
                </a:solidFill>
              </a:rPr>
              <a:t>process</a:t>
            </a:r>
            <a:endParaRPr lang="en-US" sz="2400" b="1" dirty="0">
              <a:solidFill>
                <a:schemeClr val="accent6">
                  <a:lumMod val="75000"/>
                </a:schemeClr>
              </a:solidFill>
            </a:endParaRPr>
          </a:p>
        </p:txBody>
      </p:sp>
      <p:sp>
        <p:nvSpPr>
          <p:cNvPr id="22" name="Oval 21"/>
          <p:cNvSpPr/>
          <p:nvPr/>
        </p:nvSpPr>
        <p:spPr>
          <a:xfrm>
            <a:off x="2991593" y="5442348"/>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330785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7380000">
                                      <p:cBhvr>
                                        <p:cTn id="6" dur="500" fill="hold"/>
                                        <p:tgtEl>
                                          <p:spTgt spid="13"/>
                                        </p:tgtEl>
                                        <p:attrNameLst>
                                          <p:attrName>r</p:attrName>
                                        </p:attrNameLst>
                                      </p:cBhvr>
                                    </p:animRot>
                                  </p:childTnLst>
                                </p:cTn>
                              </p:par>
                              <p:par>
                                <p:cTn id="7" presetID="10"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animEffect transition="in" filter="fade">
                                      <p:cBhvr>
                                        <p:cTn id="9" dur="500"/>
                                        <p:tgtEl>
                                          <p:spTgt spid="9"/>
                                        </p:tgtEl>
                                      </p:cBhvr>
                                    </p:animEffect>
                                  </p:childTnLst>
                                </p:cTn>
                              </p:par>
                              <p:par>
                                <p:cTn id="10" presetID="10"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mph" presetSubtype="0" fill="hold" nodeType="clickEffect">
                                  <p:stCondLst>
                                    <p:cond delay="0"/>
                                  </p:stCondLst>
                                  <p:childTnLst>
                                    <p:animRot by="1380000">
                                      <p:cBhvr>
                                        <p:cTn id="16" dur="500" fill="hold"/>
                                        <p:tgtEl>
                                          <p:spTgt spid="13"/>
                                        </p:tgtEl>
                                        <p:attrNameLst>
                                          <p:attrName>r</p:attrName>
                                        </p:attrNameLst>
                                      </p:cBhvr>
                                    </p:animRot>
                                  </p:childTnLst>
                                </p:cTn>
                              </p:par>
                              <p:par>
                                <p:cTn id="17" presetID="1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mph" presetSubtype="0" fill="hold" nodeType="clickEffect">
                                  <p:stCondLst>
                                    <p:cond delay="0"/>
                                  </p:stCondLst>
                                  <p:childTnLst>
                                    <p:animRot by="1200000">
                                      <p:cBhvr>
                                        <p:cTn id="26" dur="500" fill="hold"/>
                                        <p:tgtEl>
                                          <p:spTgt spid="13"/>
                                        </p:tgtEl>
                                        <p:attrNameLst>
                                          <p:attrName>r</p:attrName>
                                        </p:attrNameLst>
                                      </p:cBhvr>
                                    </p:animRot>
                                  </p:childTnLst>
                                </p:cTn>
                              </p:par>
                            </p:childTnLst>
                          </p:cTn>
                        </p:par>
                        <p:par>
                          <p:cTn id="27" fill="hold">
                            <p:stCondLst>
                              <p:cond delay="500"/>
                            </p:stCondLst>
                            <p:childTnLst>
                              <p:par>
                                <p:cTn id="28" presetID="10" presetClass="entr" presetSubtype="0" fill="hold" grpId="0" nodeType="after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fade">
                                      <p:cBhvr>
                                        <p:cTn id="30" dur="500"/>
                                        <p:tgtEl>
                                          <p:spTgt spid="11"/>
                                        </p:tgtEl>
                                      </p:cBhvr>
                                    </p:animEffect>
                                  </p:childTnLst>
                                </p:cTn>
                              </p:par>
                            </p:childTnLst>
                          </p:cTn>
                        </p:par>
                        <p:par>
                          <p:cTn id="31" fill="hold">
                            <p:stCondLst>
                              <p:cond delay="1000"/>
                            </p:stCondLst>
                            <p:childTnLst>
                              <p:par>
                                <p:cTn id="32" presetID="10" presetClass="entr" presetSubtype="0" fill="hold" grpId="0" nodeType="after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5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8" presetClass="emph" presetSubtype="0" fill="hold" nodeType="clickEffect">
                                  <p:stCondLst>
                                    <p:cond delay="0"/>
                                  </p:stCondLst>
                                  <p:childTnLst>
                                    <p:animRot by="900000">
                                      <p:cBhvr>
                                        <p:cTn id="38" dur="500" fill="hold"/>
                                        <p:tgtEl>
                                          <p:spTgt spid="13"/>
                                        </p:tgtEl>
                                        <p:attrNameLst>
                                          <p:attrName>r</p:attrName>
                                        </p:attrNameLst>
                                      </p:cBhvr>
                                    </p:animRot>
                                  </p:childTnLst>
                                </p:cTn>
                              </p:par>
                              <p:par>
                                <p:cTn id="39" presetID="10" presetClass="entr" presetSubtype="0"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fade">
                                      <p:cBhvr>
                                        <p:cTn id="41" dur="500"/>
                                        <p:tgtEl>
                                          <p:spTgt spid="12"/>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fade">
                                      <p:cBhvr>
                                        <p:cTn id="44" dur="500"/>
                                        <p:tgtEl>
                                          <p:spTgt spid="8"/>
                                        </p:tgtEl>
                                      </p:cBhvr>
                                    </p:animEffect>
                                  </p:childTnLst>
                                </p:cTn>
                              </p:par>
                            </p:childTnLst>
                          </p:cTn>
                        </p:par>
                      </p:childTnLst>
                    </p:cTn>
                  </p:par>
                  <p:par>
                    <p:cTn id="45" fill="hold">
                      <p:stCondLst>
                        <p:cond delay="indefinite"/>
                      </p:stCondLst>
                      <p:childTnLst>
                        <p:par>
                          <p:cTn id="46" fill="hold">
                            <p:stCondLst>
                              <p:cond delay="0"/>
                            </p:stCondLst>
                            <p:childTnLst>
                              <p:par>
                                <p:cTn id="47" presetID="8" presetClass="emph" presetSubtype="0" fill="hold" nodeType="clickEffect">
                                  <p:stCondLst>
                                    <p:cond delay="0"/>
                                  </p:stCondLst>
                                  <p:childTnLst>
                                    <p:animRot by="900000">
                                      <p:cBhvr>
                                        <p:cTn id="48" dur="500" fill="hold"/>
                                        <p:tgtEl>
                                          <p:spTgt spid="13"/>
                                        </p:tgtEl>
                                        <p:attrNameLst>
                                          <p:attrName>r</p:attrName>
                                        </p:attrNameLst>
                                      </p:cBhvr>
                                    </p:animRot>
                                  </p:childTnLst>
                                </p:cTn>
                              </p:par>
                              <p:par>
                                <p:cTn id="49" presetID="10" presetClass="entr" presetSubtype="0" fill="hold" grpId="0" nodeType="withEffect">
                                  <p:stCondLst>
                                    <p:cond delay="0"/>
                                  </p:stCondLst>
                                  <p:childTnLst>
                                    <p:set>
                                      <p:cBhvr>
                                        <p:cTn id="50" dur="1" fill="hold">
                                          <p:stCondLst>
                                            <p:cond delay="0"/>
                                          </p:stCondLst>
                                        </p:cTn>
                                        <p:tgtEl>
                                          <p:spTgt spid="22"/>
                                        </p:tgtEl>
                                        <p:attrNameLst>
                                          <p:attrName>style.visibility</p:attrName>
                                        </p:attrNameLst>
                                      </p:cBhvr>
                                      <p:to>
                                        <p:strVal val="visible"/>
                                      </p:to>
                                    </p:set>
                                    <p:animEffect transition="in" filter="fade">
                                      <p:cBhvr>
                                        <p:cTn id="51" dur="500"/>
                                        <p:tgtEl>
                                          <p:spTgt spid="22"/>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21"/>
                                        </p:tgtEl>
                                        <p:attrNameLst>
                                          <p:attrName>style.visibility</p:attrName>
                                        </p:attrNameLst>
                                      </p:cBhvr>
                                      <p:to>
                                        <p:strVal val="visible"/>
                                      </p:to>
                                    </p:set>
                                    <p:animEffect transition="in" filter="fade">
                                      <p:cBhvr>
                                        <p:cTn id="5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animBg="1"/>
      <p:bldP spid="10" grpId="0" animBg="1"/>
      <p:bldP spid="11" grpId="0" animBg="1"/>
      <p:bldP spid="12" grpId="0" animBg="1"/>
      <p:bldP spid="21" grpId="0"/>
      <p:bldP spid="2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602"/>
            <a:ext cx="7924800" cy="547842"/>
          </a:xfrm>
        </p:spPr>
        <p:txBody>
          <a:bodyPr/>
          <a:lstStyle/>
          <a:p>
            <a:pPr marL="457200" indent="-457200">
              <a:lnSpc>
                <a:spcPct val="90000"/>
              </a:lnSpc>
              <a:tabLst>
                <a:tab pos="1831975" algn="l"/>
              </a:tabLst>
            </a:pPr>
            <a:r>
              <a:rPr lang="en-US" b="1" dirty="0">
                <a:solidFill>
                  <a:schemeClr val="bg1"/>
                </a:solidFill>
                <a:latin typeface="+mj-lt"/>
              </a:rPr>
              <a:t>Step 1 – Map the “As Is” State</a:t>
            </a:r>
          </a:p>
        </p:txBody>
      </p:sp>
      <p:sp>
        <p:nvSpPr>
          <p:cNvPr id="5" name="Rectangle 4"/>
          <p:cNvSpPr/>
          <p:nvPr/>
        </p:nvSpPr>
        <p:spPr>
          <a:xfrm>
            <a:off x="381000" y="972234"/>
            <a:ext cx="8077200" cy="369332"/>
          </a:xfrm>
          <a:prstGeom prst="rect">
            <a:avLst/>
          </a:prstGeom>
        </p:spPr>
        <p:txBody>
          <a:bodyPr wrap="square">
            <a:spAutoFit/>
          </a:bodyPr>
          <a:lstStyle/>
          <a:p>
            <a:r>
              <a:rPr lang="en-US" b="1" dirty="0">
                <a:solidFill>
                  <a:schemeClr val="accent2">
                    <a:lumMod val="40000"/>
                    <a:lumOff val="60000"/>
                  </a:schemeClr>
                </a:solidFill>
              </a:rPr>
              <a:t>Case Example – Sales Order Processing </a:t>
            </a:r>
            <a:r>
              <a:rPr lang="en-US" b="1" dirty="0" smtClean="0">
                <a:solidFill>
                  <a:schemeClr val="accent2">
                    <a:lumMod val="40000"/>
                    <a:lumOff val="60000"/>
                  </a:schemeClr>
                </a:solidFill>
              </a:rPr>
              <a:t> For </a:t>
            </a:r>
            <a:r>
              <a:rPr lang="en-US" b="1" dirty="0">
                <a:solidFill>
                  <a:schemeClr val="accent2">
                    <a:lumMod val="40000"/>
                    <a:lumOff val="60000"/>
                  </a:schemeClr>
                </a:solidFill>
              </a:rPr>
              <a:t>A PC Retailer</a:t>
            </a:r>
          </a:p>
        </p:txBody>
      </p:sp>
      <p:sp>
        <p:nvSpPr>
          <p:cNvPr id="4" name="Line 4"/>
          <p:cNvSpPr>
            <a:spLocks noChangeShapeType="1"/>
          </p:cNvSpPr>
          <p:nvPr/>
        </p:nvSpPr>
        <p:spPr bwMode="auto">
          <a:xfrm rot="-7137">
            <a:off x="1747838" y="2898775"/>
            <a:ext cx="22225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Rectangle 5"/>
          <p:cNvSpPr>
            <a:spLocks noChangeArrowheads="1"/>
          </p:cNvSpPr>
          <p:nvPr/>
        </p:nvSpPr>
        <p:spPr bwMode="auto">
          <a:xfrm>
            <a:off x="6007100" y="2401888"/>
            <a:ext cx="1119188" cy="914400"/>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 name="Rectangle 6"/>
          <p:cNvSpPr>
            <a:spLocks noChangeArrowheads="1"/>
          </p:cNvSpPr>
          <p:nvPr/>
        </p:nvSpPr>
        <p:spPr bwMode="auto">
          <a:xfrm>
            <a:off x="4665663" y="2401888"/>
            <a:ext cx="1119187" cy="914400"/>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Rectangle 7"/>
          <p:cNvSpPr>
            <a:spLocks noChangeArrowheads="1"/>
          </p:cNvSpPr>
          <p:nvPr/>
        </p:nvSpPr>
        <p:spPr bwMode="auto">
          <a:xfrm>
            <a:off x="3322638" y="2401888"/>
            <a:ext cx="1119187" cy="914400"/>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Rectangle 8"/>
          <p:cNvSpPr>
            <a:spLocks noChangeArrowheads="1"/>
          </p:cNvSpPr>
          <p:nvPr/>
        </p:nvSpPr>
        <p:spPr bwMode="auto">
          <a:xfrm>
            <a:off x="1976438" y="2401888"/>
            <a:ext cx="1119187" cy="914400"/>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Rectangle 9"/>
          <p:cNvSpPr>
            <a:spLocks noChangeArrowheads="1"/>
          </p:cNvSpPr>
          <p:nvPr/>
        </p:nvSpPr>
        <p:spPr bwMode="auto">
          <a:xfrm>
            <a:off x="620713" y="2401888"/>
            <a:ext cx="1119187" cy="914400"/>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Rectangle 10"/>
          <p:cNvSpPr>
            <a:spLocks noChangeArrowheads="1"/>
          </p:cNvSpPr>
          <p:nvPr/>
        </p:nvSpPr>
        <p:spPr bwMode="auto">
          <a:xfrm>
            <a:off x="5894388" y="4184650"/>
            <a:ext cx="1117600" cy="914400"/>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 name="Rectangle 11"/>
          <p:cNvSpPr>
            <a:spLocks noChangeArrowheads="1"/>
          </p:cNvSpPr>
          <p:nvPr/>
        </p:nvSpPr>
        <p:spPr bwMode="auto">
          <a:xfrm>
            <a:off x="7335838" y="4184650"/>
            <a:ext cx="1108075" cy="911225"/>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Rectangle 12"/>
          <p:cNvSpPr>
            <a:spLocks noChangeArrowheads="1"/>
          </p:cNvSpPr>
          <p:nvPr/>
        </p:nvSpPr>
        <p:spPr bwMode="auto">
          <a:xfrm>
            <a:off x="2070100" y="4184650"/>
            <a:ext cx="1150938" cy="938213"/>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 name="Text Box 13"/>
          <p:cNvSpPr txBox="1">
            <a:spLocks noChangeArrowheads="1"/>
          </p:cNvSpPr>
          <p:nvPr/>
        </p:nvSpPr>
        <p:spPr bwMode="auto">
          <a:xfrm rot="-7137">
            <a:off x="1941513" y="2411413"/>
            <a:ext cx="1168400" cy="3968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Wait for Available</a:t>
            </a:r>
          </a:p>
          <a:p>
            <a:pPr algn="ctr"/>
            <a:r>
              <a:rPr lang="en-US" sz="1000">
                <a:solidFill>
                  <a:srgbClr val="000000"/>
                </a:solidFill>
              </a:rPr>
              <a:t>Sales Person</a:t>
            </a:r>
          </a:p>
        </p:txBody>
      </p:sp>
      <p:sp>
        <p:nvSpPr>
          <p:cNvPr id="15" name="Text Box 14"/>
          <p:cNvSpPr txBox="1">
            <a:spLocks noChangeArrowheads="1"/>
          </p:cNvSpPr>
          <p:nvPr/>
        </p:nvSpPr>
        <p:spPr bwMode="auto">
          <a:xfrm rot="-7137">
            <a:off x="744538" y="2411413"/>
            <a:ext cx="877887" cy="3968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Initial Phone</a:t>
            </a:r>
          </a:p>
          <a:p>
            <a:pPr algn="ctr"/>
            <a:r>
              <a:rPr lang="en-US" sz="1000">
                <a:solidFill>
                  <a:srgbClr val="000000"/>
                </a:solidFill>
              </a:rPr>
              <a:t>Contact</a:t>
            </a:r>
          </a:p>
        </p:txBody>
      </p:sp>
      <p:sp>
        <p:nvSpPr>
          <p:cNvPr id="16" name="Text Box 15"/>
          <p:cNvSpPr txBox="1">
            <a:spLocks noChangeArrowheads="1"/>
          </p:cNvSpPr>
          <p:nvPr/>
        </p:nvSpPr>
        <p:spPr bwMode="auto">
          <a:xfrm rot="-7137">
            <a:off x="791646" y="2911701"/>
            <a:ext cx="808235" cy="307777"/>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400" dirty="0" smtClean="0">
                <a:solidFill>
                  <a:srgbClr val="000000"/>
                </a:solidFill>
              </a:rPr>
              <a:t>Time = 0</a:t>
            </a:r>
            <a:endParaRPr lang="en-US" sz="1000" dirty="0">
              <a:solidFill>
                <a:srgbClr val="000000"/>
              </a:solidFill>
            </a:endParaRPr>
          </a:p>
        </p:txBody>
      </p:sp>
      <p:sp>
        <p:nvSpPr>
          <p:cNvPr id="17" name="Text Box 16"/>
          <p:cNvSpPr txBox="1">
            <a:spLocks noChangeArrowheads="1"/>
          </p:cNvSpPr>
          <p:nvPr/>
        </p:nvSpPr>
        <p:spPr bwMode="auto">
          <a:xfrm rot="-7137">
            <a:off x="1974850" y="2782888"/>
            <a:ext cx="1081088" cy="5492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5 minutes</a:t>
            </a:r>
          </a:p>
          <a:p>
            <a:pPr algn="l"/>
            <a:r>
              <a:rPr lang="en-US" sz="1000">
                <a:solidFill>
                  <a:srgbClr val="000000"/>
                </a:solidFill>
              </a:rPr>
              <a:t>W/T = 0</a:t>
            </a:r>
          </a:p>
          <a:p>
            <a:pPr algn="l"/>
            <a:r>
              <a:rPr lang="en-US" sz="1000">
                <a:solidFill>
                  <a:srgbClr val="000000"/>
                </a:solidFill>
              </a:rPr>
              <a:t>VA/T = 0</a:t>
            </a:r>
          </a:p>
        </p:txBody>
      </p:sp>
      <p:sp>
        <p:nvSpPr>
          <p:cNvPr id="18" name="Line 17"/>
          <p:cNvSpPr>
            <a:spLocks noChangeShapeType="1"/>
          </p:cNvSpPr>
          <p:nvPr/>
        </p:nvSpPr>
        <p:spPr bwMode="auto">
          <a:xfrm rot="-7137">
            <a:off x="3100388" y="2897188"/>
            <a:ext cx="22225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 name="Text Box 18"/>
          <p:cNvSpPr txBox="1">
            <a:spLocks noChangeArrowheads="1"/>
          </p:cNvSpPr>
          <p:nvPr/>
        </p:nvSpPr>
        <p:spPr bwMode="auto">
          <a:xfrm rot="-7137">
            <a:off x="3449638" y="2487613"/>
            <a:ext cx="815975" cy="2444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Sales Pitch</a:t>
            </a:r>
          </a:p>
        </p:txBody>
      </p:sp>
      <p:sp>
        <p:nvSpPr>
          <p:cNvPr id="20" name="Text Box 19"/>
          <p:cNvSpPr txBox="1">
            <a:spLocks noChangeArrowheads="1"/>
          </p:cNvSpPr>
          <p:nvPr/>
        </p:nvSpPr>
        <p:spPr bwMode="auto">
          <a:xfrm rot="-7137">
            <a:off x="3278188" y="2782888"/>
            <a:ext cx="1227137" cy="5492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10 minutes</a:t>
            </a:r>
          </a:p>
          <a:p>
            <a:pPr algn="l"/>
            <a:r>
              <a:rPr lang="en-US" sz="1000">
                <a:solidFill>
                  <a:srgbClr val="000000"/>
                </a:solidFill>
              </a:rPr>
              <a:t>W/T = 10 minutes</a:t>
            </a:r>
          </a:p>
          <a:p>
            <a:pPr algn="l"/>
            <a:r>
              <a:rPr lang="en-US" sz="1000">
                <a:solidFill>
                  <a:srgbClr val="000000"/>
                </a:solidFill>
              </a:rPr>
              <a:t>VA/T = 10 minutes</a:t>
            </a:r>
          </a:p>
        </p:txBody>
      </p:sp>
      <p:sp>
        <p:nvSpPr>
          <p:cNvPr id="21" name="Text Box 20"/>
          <p:cNvSpPr txBox="1">
            <a:spLocks noChangeArrowheads="1"/>
          </p:cNvSpPr>
          <p:nvPr/>
        </p:nvSpPr>
        <p:spPr bwMode="auto">
          <a:xfrm rot="-7137">
            <a:off x="4613275" y="2487613"/>
            <a:ext cx="1189038" cy="2444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dirty="0">
                <a:solidFill>
                  <a:srgbClr val="000000"/>
                </a:solidFill>
              </a:rPr>
              <a:t>Configure System</a:t>
            </a:r>
          </a:p>
        </p:txBody>
      </p:sp>
      <p:sp>
        <p:nvSpPr>
          <p:cNvPr id="22" name="Text Box 21"/>
          <p:cNvSpPr txBox="1">
            <a:spLocks noChangeArrowheads="1"/>
          </p:cNvSpPr>
          <p:nvPr/>
        </p:nvSpPr>
        <p:spPr bwMode="auto">
          <a:xfrm rot="-7137">
            <a:off x="4654550" y="2782888"/>
            <a:ext cx="1179513" cy="5492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30 minutes</a:t>
            </a:r>
          </a:p>
          <a:p>
            <a:pPr algn="l"/>
            <a:r>
              <a:rPr lang="en-US" sz="1000">
                <a:solidFill>
                  <a:srgbClr val="000000"/>
                </a:solidFill>
              </a:rPr>
              <a:t>W/T = 30 minutes</a:t>
            </a:r>
          </a:p>
          <a:p>
            <a:pPr algn="l"/>
            <a:r>
              <a:rPr lang="en-US" sz="1000">
                <a:solidFill>
                  <a:srgbClr val="000000"/>
                </a:solidFill>
              </a:rPr>
              <a:t>VA/T = 5 minutes</a:t>
            </a:r>
          </a:p>
        </p:txBody>
      </p:sp>
      <p:sp>
        <p:nvSpPr>
          <p:cNvPr id="23" name="Text Box 22"/>
          <p:cNvSpPr txBox="1">
            <a:spLocks noChangeArrowheads="1"/>
          </p:cNvSpPr>
          <p:nvPr/>
        </p:nvSpPr>
        <p:spPr bwMode="auto">
          <a:xfrm rot="-7137">
            <a:off x="6022975" y="2413000"/>
            <a:ext cx="1095375" cy="3968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1000">
                <a:solidFill>
                  <a:srgbClr val="000000"/>
                </a:solidFill>
              </a:rPr>
              <a:t>Fill Out Order Form</a:t>
            </a:r>
          </a:p>
        </p:txBody>
      </p:sp>
      <p:sp>
        <p:nvSpPr>
          <p:cNvPr id="24" name="Text Box 23"/>
          <p:cNvSpPr txBox="1">
            <a:spLocks noChangeArrowheads="1"/>
          </p:cNvSpPr>
          <p:nvPr/>
        </p:nvSpPr>
        <p:spPr bwMode="auto">
          <a:xfrm rot="-7137">
            <a:off x="6015038" y="2782888"/>
            <a:ext cx="1179512" cy="5492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10 minutes</a:t>
            </a:r>
          </a:p>
          <a:p>
            <a:pPr algn="l"/>
            <a:r>
              <a:rPr lang="en-US" sz="1000">
                <a:solidFill>
                  <a:srgbClr val="000000"/>
                </a:solidFill>
              </a:rPr>
              <a:t>W/T = 10 minutes</a:t>
            </a:r>
          </a:p>
          <a:p>
            <a:pPr algn="l"/>
            <a:r>
              <a:rPr lang="en-US" sz="1000">
                <a:solidFill>
                  <a:srgbClr val="000000"/>
                </a:solidFill>
              </a:rPr>
              <a:t>VA/T = 5 minutes</a:t>
            </a:r>
          </a:p>
        </p:txBody>
      </p:sp>
      <p:sp>
        <p:nvSpPr>
          <p:cNvPr id="25" name="Rectangle 24"/>
          <p:cNvSpPr>
            <a:spLocks noChangeArrowheads="1"/>
          </p:cNvSpPr>
          <p:nvPr/>
        </p:nvSpPr>
        <p:spPr bwMode="auto">
          <a:xfrm rot="-7137">
            <a:off x="7353300" y="2401888"/>
            <a:ext cx="1109663" cy="914400"/>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Text Box 25"/>
          <p:cNvSpPr txBox="1">
            <a:spLocks noChangeArrowheads="1"/>
          </p:cNvSpPr>
          <p:nvPr/>
        </p:nvSpPr>
        <p:spPr bwMode="auto">
          <a:xfrm rot="-7137">
            <a:off x="7356475" y="2487613"/>
            <a:ext cx="1076325" cy="2444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Promise to Ship</a:t>
            </a:r>
          </a:p>
        </p:txBody>
      </p:sp>
      <p:sp>
        <p:nvSpPr>
          <p:cNvPr id="27" name="Text Box 26"/>
          <p:cNvSpPr txBox="1">
            <a:spLocks noChangeArrowheads="1"/>
          </p:cNvSpPr>
          <p:nvPr/>
        </p:nvSpPr>
        <p:spPr bwMode="auto">
          <a:xfrm rot="-7137">
            <a:off x="7367588" y="2782888"/>
            <a:ext cx="1109662" cy="5492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5 minutes</a:t>
            </a:r>
          </a:p>
          <a:p>
            <a:pPr algn="l"/>
            <a:r>
              <a:rPr lang="en-US" sz="1000">
                <a:solidFill>
                  <a:srgbClr val="000000"/>
                </a:solidFill>
              </a:rPr>
              <a:t>W/T = 5 minutes</a:t>
            </a:r>
          </a:p>
          <a:p>
            <a:pPr algn="l"/>
            <a:r>
              <a:rPr lang="en-US" sz="1000">
                <a:solidFill>
                  <a:srgbClr val="000000"/>
                </a:solidFill>
              </a:rPr>
              <a:t>VA/T = 0</a:t>
            </a:r>
          </a:p>
        </p:txBody>
      </p:sp>
      <p:sp>
        <p:nvSpPr>
          <p:cNvPr id="28" name="Rectangle 27"/>
          <p:cNvSpPr>
            <a:spLocks noChangeArrowheads="1"/>
          </p:cNvSpPr>
          <p:nvPr/>
        </p:nvSpPr>
        <p:spPr bwMode="auto">
          <a:xfrm>
            <a:off x="333375" y="2165350"/>
            <a:ext cx="8210550" cy="1466850"/>
          </a:xfrm>
          <a:prstGeom prst="rect">
            <a:avLst/>
          </a:prstGeom>
          <a:noFill/>
          <a:ln w="12700" cap="rnd">
            <a:solidFill>
              <a:srgbClr val="000000"/>
            </a:solidFill>
            <a:prstDash val="sysDot"/>
            <a:miter lim="800000"/>
            <a:headEnd/>
            <a:tailEnd/>
          </a:ln>
          <a:effectLst/>
          <a:extLst>
            <a:ext uri="{909E8E84-426E-40DD-AFC4-6F175D3DCCD1}">
              <a14:hiddenFill xmlns:a14="http://schemas.microsoft.com/office/drawing/2010/main">
                <a:solidFill>
                  <a:srgbClr val="FFFF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29" name="Text Box 28"/>
          <p:cNvSpPr txBox="1">
            <a:spLocks noChangeArrowheads="1"/>
          </p:cNvSpPr>
          <p:nvPr/>
        </p:nvSpPr>
        <p:spPr bwMode="auto">
          <a:xfrm rot="-7137">
            <a:off x="7356475" y="4191000"/>
            <a:ext cx="1039813" cy="3968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Pending Order </a:t>
            </a:r>
          </a:p>
          <a:p>
            <a:pPr algn="ctr"/>
            <a:r>
              <a:rPr lang="en-US" sz="1000">
                <a:solidFill>
                  <a:srgbClr val="000000"/>
                </a:solidFill>
              </a:rPr>
              <a:t>“FIFO” Queue</a:t>
            </a:r>
          </a:p>
        </p:txBody>
      </p:sp>
      <p:sp>
        <p:nvSpPr>
          <p:cNvPr id="30" name="Text Box 29"/>
          <p:cNvSpPr txBox="1">
            <a:spLocks noChangeArrowheads="1"/>
          </p:cNvSpPr>
          <p:nvPr/>
        </p:nvSpPr>
        <p:spPr bwMode="auto">
          <a:xfrm rot="-7137">
            <a:off x="7335838" y="4576763"/>
            <a:ext cx="927100" cy="5492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7 Days</a:t>
            </a:r>
          </a:p>
          <a:p>
            <a:pPr algn="l"/>
            <a:r>
              <a:rPr lang="en-US" sz="1000">
                <a:solidFill>
                  <a:srgbClr val="000000"/>
                </a:solidFill>
              </a:rPr>
              <a:t>W/T = 0</a:t>
            </a:r>
          </a:p>
          <a:p>
            <a:pPr algn="l"/>
            <a:r>
              <a:rPr lang="en-US" sz="1000">
                <a:solidFill>
                  <a:srgbClr val="000000"/>
                </a:solidFill>
              </a:rPr>
              <a:t>VA/T = 0</a:t>
            </a:r>
          </a:p>
        </p:txBody>
      </p:sp>
      <p:sp>
        <p:nvSpPr>
          <p:cNvPr id="31" name="Text Box 30"/>
          <p:cNvSpPr txBox="1">
            <a:spLocks noChangeArrowheads="1"/>
          </p:cNvSpPr>
          <p:nvPr/>
        </p:nvSpPr>
        <p:spPr bwMode="auto">
          <a:xfrm rot="-7137">
            <a:off x="5894388" y="4191000"/>
            <a:ext cx="1093787" cy="3968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Batch Together</a:t>
            </a:r>
          </a:p>
          <a:p>
            <a:pPr algn="ctr"/>
            <a:r>
              <a:rPr lang="en-US" sz="1000">
                <a:solidFill>
                  <a:srgbClr val="000000"/>
                </a:solidFill>
              </a:rPr>
              <a:t>Similar Systems</a:t>
            </a:r>
          </a:p>
        </p:txBody>
      </p:sp>
      <p:sp>
        <p:nvSpPr>
          <p:cNvPr id="32" name="Text Box 31"/>
          <p:cNvSpPr txBox="1">
            <a:spLocks noChangeArrowheads="1"/>
          </p:cNvSpPr>
          <p:nvPr/>
        </p:nvSpPr>
        <p:spPr bwMode="auto">
          <a:xfrm rot="-7137">
            <a:off x="5900738" y="4576763"/>
            <a:ext cx="927100" cy="5492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6 Days</a:t>
            </a:r>
          </a:p>
          <a:p>
            <a:pPr algn="l"/>
            <a:r>
              <a:rPr lang="en-US" sz="1000">
                <a:solidFill>
                  <a:srgbClr val="000000"/>
                </a:solidFill>
              </a:rPr>
              <a:t>W/T = 1 Day</a:t>
            </a:r>
          </a:p>
          <a:p>
            <a:pPr algn="l"/>
            <a:r>
              <a:rPr lang="en-US" sz="1000">
                <a:solidFill>
                  <a:srgbClr val="000000"/>
                </a:solidFill>
              </a:rPr>
              <a:t>VA/T = 0</a:t>
            </a:r>
          </a:p>
        </p:txBody>
      </p:sp>
      <p:sp>
        <p:nvSpPr>
          <p:cNvPr id="33" name="Line 32"/>
          <p:cNvSpPr>
            <a:spLocks noChangeShapeType="1"/>
          </p:cNvSpPr>
          <p:nvPr/>
        </p:nvSpPr>
        <p:spPr bwMode="auto">
          <a:xfrm flipH="1">
            <a:off x="7007225" y="4641850"/>
            <a:ext cx="328613"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34" name="Line 33"/>
          <p:cNvSpPr>
            <a:spLocks noChangeShapeType="1"/>
          </p:cNvSpPr>
          <p:nvPr/>
        </p:nvSpPr>
        <p:spPr bwMode="auto">
          <a:xfrm>
            <a:off x="8007350" y="3333750"/>
            <a:ext cx="0" cy="855663"/>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35" name="Rectangle 34"/>
          <p:cNvSpPr>
            <a:spLocks noChangeArrowheads="1"/>
          </p:cNvSpPr>
          <p:nvPr/>
        </p:nvSpPr>
        <p:spPr bwMode="auto">
          <a:xfrm rot="-7137">
            <a:off x="4467225" y="4184650"/>
            <a:ext cx="1109663" cy="914400"/>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 name="Text Box 35"/>
          <p:cNvSpPr txBox="1">
            <a:spLocks noChangeArrowheads="1"/>
          </p:cNvSpPr>
          <p:nvPr/>
        </p:nvSpPr>
        <p:spPr bwMode="auto">
          <a:xfrm rot="-7137">
            <a:off x="4421188" y="4191000"/>
            <a:ext cx="1176337" cy="3968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Check Availability</a:t>
            </a:r>
          </a:p>
          <a:p>
            <a:pPr algn="ctr"/>
            <a:r>
              <a:rPr lang="en-US" sz="1000">
                <a:solidFill>
                  <a:srgbClr val="000000"/>
                </a:solidFill>
              </a:rPr>
              <a:t>of Materials</a:t>
            </a:r>
          </a:p>
        </p:txBody>
      </p:sp>
      <p:sp>
        <p:nvSpPr>
          <p:cNvPr id="37" name="Text Box 36"/>
          <p:cNvSpPr txBox="1">
            <a:spLocks noChangeArrowheads="1"/>
          </p:cNvSpPr>
          <p:nvPr/>
        </p:nvSpPr>
        <p:spPr bwMode="auto">
          <a:xfrm rot="-7137">
            <a:off x="4470400" y="4576763"/>
            <a:ext cx="927100" cy="5492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3 Days</a:t>
            </a:r>
          </a:p>
          <a:p>
            <a:pPr algn="l"/>
            <a:r>
              <a:rPr lang="en-US" sz="1000">
                <a:solidFill>
                  <a:srgbClr val="000000"/>
                </a:solidFill>
              </a:rPr>
              <a:t>W/T = 1 hour</a:t>
            </a:r>
          </a:p>
          <a:p>
            <a:pPr algn="l"/>
            <a:r>
              <a:rPr lang="en-US" sz="1000">
                <a:solidFill>
                  <a:srgbClr val="000000"/>
                </a:solidFill>
              </a:rPr>
              <a:t>VA/T = 0</a:t>
            </a:r>
          </a:p>
        </p:txBody>
      </p:sp>
      <p:sp>
        <p:nvSpPr>
          <p:cNvPr id="38" name="Text Box 37"/>
          <p:cNvSpPr txBox="1">
            <a:spLocks noChangeArrowheads="1"/>
          </p:cNvSpPr>
          <p:nvPr/>
        </p:nvSpPr>
        <p:spPr bwMode="auto">
          <a:xfrm rot="-7137">
            <a:off x="2066925" y="4191000"/>
            <a:ext cx="1176338" cy="3968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Issue Work Order</a:t>
            </a:r>
          </a:p>
          <a:p>
            <a:pPr algn="ctr"/>
            <a:r>
              <a:rPr lang="en-US" sz="1000">
                <a:solidFill>
                  <a:srgbClr val="000000"/>
                </a:solidFill>
              </a:rPr>
              <a:t>to Factory Floor</a:t>
            </a:r>
          </a:p>
        </p:txBody>
      </p:sp>
      <p:sp>
        <p:nvSpPr>
          <p:cNvPr id="39" name="Text Box 38"/>
          <p:cNvSpPr txBox="1">
            <a:spLocks noChangeArrowheads="1"/>
          </p:cNvSpPr>
          <p:nvPr/>
        </p:nvSpPr>
        <p:spPr bwMode="auto">
          <a:xfrm rot="-7137">
            <a:off x="2111375" y="4576763"/>
            <a:ext cx="989013" cy="5492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1 Day</a:t>
            </a:r>
          </a:p>
          <a:p>
            <a:pPr algn="l"/>
            <a:r>
              <a:rPr lang="en-US" sz="1000">
                <a:solidFill>
                  <a:srgbClr val="000000"/>
                </a:solidFill>
              </a:rPr>
              <a:t>W/T = 1 hour</a:t>
            </a:r>
          </a:p>
          <a:p>
            <a:pPr algn="l"/>
            <a:r>
              <a:rPr lang="en-US" sz="1000">
                <a:solidFill>
                  <a:srgbClr val="000000"/>
                </a:solidFill>
              </a:rPr>
              <a:t>VA/T = 15 min</a:t>
            </a:r>
          </a:p>
        </p:txBody>
      </p:sp>
      <p:sp>
        <p:nvSpPr>
          <p:cNvPr id="40" name="AutoShape 39"/>
          <p:cNvSpPr>
            <a:spLocks noChangeArrowheads="1"/>
          </p:cNvSpPr>
          <p:nvPr/>
        </p:nvSpPr>
        <p:spPr bwMode="auto">
          <a:xfrm>
            <a:off x="3449638" y="4270375"/>
            <a:ext cx="784225" cy="754063"/>
          </a:xfrm>
          <a:prstGeom prst="diamond">
            <a:avLst/>
          </a:prstGeom>
          <a:solidFill>
            <a:srgbClr val="DDDDDD"/>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pPr algn="ctr" eaLnBrk="0" hangingPunct="0"/>
            <a:r>
              <a:rPr lang="en-US" sz="1200">
                <a:solidFill>
                  <a:srgbClr val="000000"/>
                </a:solidFill>
              </a:rPr>
              <a:t>Mtl.</a:t>
            </a:r>
          </a:p>
          <a:p>
            <a:pPr algn="ctr" eaLnBrk="0" hangingPunct="0"/>
            <a:r>
              <a:rPr lang="en-US" sz="1200">
                <a:solidFill>
                  <a:srgbClr val="000000"/>
                </a:solidFill>
              </a:rPr>
              <a:t>Available</a:t>
            </a:r>
          </a:p>
          <a:p>
            <a:pPr algn="ctr" eaLnBrk="0" hangingPunct="0"/>
            <a:r>
              <a:rPr lang="en-US" sz="1200">
                <a:solidFill>
                  <a:srgbClr val="000000"/>
                </a:solidFill>
              </a:rPr>
              <a:t>?</a:t>
            </a:r>
          </a:p>
        </p:txBody>
      </p:sp>
      <p:sp>
        <p:nvSpPr>
          <p:cNvPr id="41" name="Line 40"/>
          <p:cNvSpPr>
            <a:spLocks noChangeShapeType="1"/>
          </p:cNvSpPr>
          <p:nvPr/>
        </p:nvSpPr>
        <p:spPr bwMode="auto">
          <a:xfrm flipH="1">
            <a:off x="5583238" y="4641850"/>
            <a:ext cx="312737"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42" name="Line 41"/>
          <p:cNvSpPr>
            <a:spLocks noChangeShapeType="1"/>
          </p:cNvSpPr>
          <p:nvPr/>
        </p:nvSpPr>
        <p:spPr bwMode="auto">
          <a:xfrm flipH="1" flipV="1">
            <a:off x="4219575" y="4641850"/>
            <a:ext cx="250825"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43" name="Line 42"/>
          <p:cNvSpPr>
            <a:spLocks noChangeShapeType="1"/>
          </p:cNvSpPr>
          <p:nvPr/>
        </p:nvSpPr>
        <p:spPr bwMode="auto">
          <a:xfrm flipH="1">
            <a:off x="3232150" y="4641850"/>
            <a:ext cx="217488"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44" name="Line 43"/>
          <p:cNvSpPr>
            <a:spLocks noChangeShapeType="1"/>
          </p:cNvSpPr>
          <p:nvPr/>
        </p:nvSpPr>
        <p:spPr bwMode="auto">
          <a:xfrm flipV="1">
            <a:off x="3841750" y="3878263"/>
            <a:ext cx="0" cy="39211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45" name="Line 44"/>
          <p:cNvSpPr>
            <a:spLocks noChangeShapeType="1"/>
          </p:cNvSpPr>
          <p:nvPr/>
        </p:nvSpPr>
        <p:spPr bwMode="auto">
          <a:xfrm>
            <a:off x="3841750" y="3878263"/>
            <a:ext cx="386080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46" name="Line 45"/>
          <p:cNvSpPr>
            <a:spLocks noChangeShapeType="1"/>
          </p:cNvSpPr>
          <p:nvPr/>
        </p:nvSpPr>
        <p:spPr bwMode="auto">
          <a:xfrm flipV="1">
            <a:off x="7699375" y="3336925"/>
            <a:ext cx="0" cy="550863"/>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47" name="Arc 46"/>
          <p:cNvSpPr>
            <a:spLocks/>
          </p:cNvSpPr>
          <p:nvPr/>
        </p:nvSpPr>
        <p:spPr bwMode="auto">
          <a:xfrm rot="-7137">
            <a:off x="8081963" y="3695700"/>
            <a:ext cx="363537" cy="346075"/>
          </a:xfrm>
          <a:custGeom>
            <a:avLst/>
            <a:gdLst>
              <a:gd name="G0" fmla="+- 21600 0 0"/>
              <a:gd name="G1" fmla="+- 21585 0 0"/>
              <a:gd name="G2" fmla="+- 21600 0 0"/>
              <a:gd name="T0" fmla="*/ 37538 w 43200"/>
              <a:gd name="T1" fmla="*/ 7007 h 43185"/>
              <a:gd name="T2" fmla="*/ 20807 w 43200"/>
              <a:gd name="T3" fmla="*/ 0 h 43185"/>
              <a:gd name="T4" fmla="*/ 21600 w 43200"/>
              <a:gd name="T5" fmla="*/ 21585 h 43185"/>
            </a:gdLst>
            <a:ahLst/>
            <a:cxnLst>
              <a:cxn ang="0">
                <a:pos x="T0" y="T1"/>
              </a:cxn>
              <a:cxn ang="0">
                <a:pos x="T2" y="T3"/>
              </a:cxn>
              <a:cxn ang="0">
                <a:pos x="T4" y="T5"/>
              </a:cxn>
            </a:cxnLst>
            <a:rect l="0" t="0" r="r" b="b"/>
            <a:pathLst>
              <a:path w="43200" h="43185" fill="none" extrusionOk="0">
                <a:moveTo>
                  <a:pt x="37538" y="7006"/>
                </a:moveTo>
                <a:cubicBezTo>
                  <a:pt x="41180" y="10988"/>
                  <a:pt x="43200" y="16188"/>
                  <a:pt x="43200" y="21585"/>
                </a:cubicBezTo>
                <a:cubicBezTo>
                  <a:pt x="43200" y="33514"/>
                  <a:pt x="33529" y="43185"/>
                  <a:pt x="21600" y="43185"/>
                </a:cubicBezTo>
                <a:cubicBezTo>
                  <a:pt x="9670" y="43185"/>
                  <a:pt x="0" y="33514"/>
                  <a:pt x="0" y="21585"/>
                </a:cubicBezTo>
                <a:cubicBezTo>
                  <a:pt x="-1" y="9964"/>
                  <a:pt x="9194" y="426"/>
                  <a:pt x="20806" y="-1"/>
                </a:cubicBezTo>
              </a:path>
              <a:path w="43200" h="43185" stroke="0" extrusionOk="0">
                <a:moveTo>
                  <a:pt x="37538" y="7006"/>
                </a:moveTo>
                <a:cubicBezTo>
                  <a:pt x="41180" y="10988"/>
                  <a:pt x="43200" y="16188"/>
                  <a:pt x="43200" y="21585"/>
                </a:cubicBezTo>
                <a:cubicBezTo>
                  <a:pt x="43200" y="33514"/>
                  <a:pt x="33529" y="43185"/>
                  <a:pt x="21600" y="43185"/>
                </a:cubicBezTo>
                <a:cubicBezTo>
                  <a:pt x="9670" y="43185"/>
                  <a:pt x="0" y="33514"/>
                  <a:pt x="0" y="21585"/>
                </a:cubicBezTo>
                <a:cubicBezTo>
                  <a:pt x="-1" y="9964"/>
                  <a:pt x="9194" y="426"/>
                  <a:pt x="20806" y="-1"/>
                </a:cubicBezTo>
                <a:lnTo>
                  <a:pt x="21600" y="21585"/>
                </a:lnTo>
                <a:close/>
              </a:path>
            </a:pathLst>
          </a:custGeom>
          <a:noFill/>
          <a:ln w="9525">
            <a:solidFill>
              <a:srgbClr val="000000"/>
            </a:solidFill>
            <a:round/>
            <a:headEnd/>
            <a:tailEnd type="triangle" w="med" len="med"/>
          </a:ln>
          <a:effectLst/>
          <a:extLst>
            <a:ext uri="{909E8E84-426E-40DD-AFC4-6F175D3DCCD1}">
              <a14:hiddenFill xmlns:a14="http://schemas.microsoft.com/office/drawing/2010/main">
                <a:solidFill>
                  <a:srgbClr val="FFFF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 name="Text Box 47"/>
          <p:cNvSpPr txBox="1">
            <a:spLocks noChangeArrowheads="1"/>
          </p:cNvSpPr>
          <p:nvPr/>
        </p:nvSpPr>
        <p:spPr bwMode="auto">
          <a:xfrm>
            <a:off x="3213100" y="4249738"/>
            <a:ext cx="442913" cy="271462"/>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200">
                <a:solidFill>
                  <a:srgbClr val="000000"/>
                </a:solidFill>
              </a:rPr>
              <a:t>Yes</a:t>
            </a:r>
          </a:p>
        </p:txBody>
      </p:sp>
      <p:sp>
        <p:nvSpPr>
          <p:cNvPr id="49" name="Text Box 48"/>
          <p:cNvSpPr txBox="1">
            <a:spLocks noChangeArrowheads="1"/>
          </p:cNvSpPr>
          <p:nvPr/>
        </p:nvSpPr>
        <p:spPr bwMode="auto">
          <a:xfrm>
            <a:off x="3840163" y="3930650"/>
            <a:ext cx="374650" cy="271463"/>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200">
                <a:solidFill>
                  <a:srgbClr val="000000"/>
                </a:solidFill>
              </a:rPr>
              <a:t>No</a:t>
            </a:r>
          </a:p>
        </p:txBody>
      </p:sp>
      <p:sp>
        <p:nvSpPr>
          <p:cNvPr id="50" name="Text Box 49"/>
          <p:cNvSpPr txBox="1">
            <a:spLocks noChangeArrowheads="1"/>
          </p:cNvSpPr>
          <p:nvPr/>
        </p:nvSpPr>
        <p:spPr bwMode="auto">
          <a:xfrm>
            <a:off x="5173663" y="3640138"/>
            <a:ext cx="1420812" cy="271462"/>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200">
                <a:solidFill>
                  <a:srgbClr val="000000"/>
                </a:solidFill>
              </a:rPr>
              <a:t>Change Ship Date</a:t>
            </a:r>
          </a:p>
        </p:txBody>
      </p:sp>
      <p:sp>
        <p:nvSpPr>
          <p:cNvPr id="51" name="Text Box 50"/>
          <p:cNvSpPr txBox="1">
            <a:spLocks noChangeArrowheads="1"/>
          </p:cNvSpPr>
          <p:nvPr/>
        </p:nvSpPr>
        <p:spPr bwMode="auto">
          <a:xfrm>
            <a:off x="2662238" y="1878013"/>
            <a:ext cx="3116262" cy="3333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600">
                <a:solidFill>
                  <a:srgbClr val="000000"/>
                </a:solidFill>
              </a:rPr>
              <a:t>Time Customer is On Telephone</a:t>
            </a:r>
          </a:p>
        </p:txBody>
      </p:sp>
      <p:sp>
        <p:nvSpPr>
          <p:cNvPr id="52" name="Line 51"/>
          <p:cNvSpPr>
            <a:spLocks noChangeShapeType="1"/>
          </p:cNvSpPr>
          <p:nvPr/>
        </p:nvSpPr>
        <p:spPr bwMode="auto">
          <a:xfrm>
            <a:off x="6048375" y="2047875"/>
            <a:ext cx="550863"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53" name="Line 52"/>
          <p:cNvSpPr>
            <a:spLocks noChangeShapeType="1"/>
          </p:cNvSpPr>
          <p:nvPr/>
        </p:nvSpPr>
        <p:spPr bwMode="auto">
          <a:xfrm flipH="1">
            <a:off x="2043113" y="2033588"/>
            <a:ext cx="579437"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54" name="Text Box 53"/>
          <p:cNvSpPr txBox="1">
            <a:spLocks noChangeArrowheads="1"/>
          </p:cNvSpPr>
          <p:nvPr/>
        </p:nvSpPr>
        <p:spPr bwMode="auto">
          <a:xfrm>
            <a:off x="258763" y="3790950"/>
            <a:ext cx="977900" cy="5143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ctr" eaLnBrk="0" hangingPunct="0"/>
            <a:r>
              <a:rPr lang="en-US" sz="1400">
                <a:solidFill>
                  <a:srgbClr val="000000"/>
                </a:solidFill>
              </a:rPr>
              <a:t>Triggering</a:t>
            </a:r>
          </a:p>
          <a:p>
            <a:pPr algn="ctr" eaLnBrk="0" hangingPunct="0"/>
            <a:r>
              <a:rPr lang="en-US" sz="1400">
                <a:solidFill>
                  <a:srgbClr val="000000"/>
                </a:solidFill>
              </a:rPr>
              <a:t>Event</a:t>
            </a:r>
          </a:p>
        </p:txBody>
      </p:sp>
      <p:sp>
        <p:nvSpPr>
          <p:cNvPr id="55" name="Line 54"/>
          <p:cNvSpPr>
            <a:spLocks noChangeShapeType="1"/>
          </p:cNvSpPr>
          <p:nvPr/>
        </p:nvSpPr>
        <p:spPr bwMode="auto">
          <a:xfrm flipV="1">
            <a:off x="698500" y="3367088"/>
            <a:ext cx="288925" cy="43815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56" name="Text Box 55"/>
          <p:cNvSpPr txBox="1">
            <a:spLocks noChangeArrowheads="1"/>
          </p:cNvSpPr>
          <p:nvPr/>
        </p:nvSpPr>
        <p:spPr bwMode="auto">
          <a:xfrm>
            <a:off x="565150" y="4430713"/>
            <a:ext cx="1106488" cy="5143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ctr" eaLnBrk="0" hangingPunct="0"/>
            <a:r>
              <a:rPr lang="en-US" sz="1400">
                <a:solidFill>
                  <a:srgbClr val="000000"/>
                </a:solidFill>
              </a:rPr>
              <a:t>Measurable</a:t>
            </a:r>
          </a:p>
          <a:p>
            <a:pPr algn="ctr" eaLnBrk="0" hangingPunct="0"/>
            <a:r>
              <a:rPr lang="en-US" sz="1400">
                <a:solidFill>
                  <a:srgbClr val="000000"/>
                </a:solidFill>
              </a:rPr>
              <a:t>Deliverable</a:t>
            </a:r>
          </a:p>
        </p:txBody>
      </p:sp>
      <p:sp>
        <p:nvSpPr>
          <p:cNvPr id="57" name="Line 56"/>
          <p:cNvSpPr>
            <a:spLocks noChangeShapeType="1"/>
          </p:cNvSpPr>
          <p:nvPr/>
        </p:nvSpPr>
        <p:spPr bwMode="auto">
          <a:xfrm flipV="1">
            <a:off x="1708150" y="4575175"/>
            <a:ext cx="290513" cy="130175"/>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58" name="Text Box 57"/>
          <p:cNvSpPr txBox="1">
            <a:spLocks noChangeArrowheads="1"/>
          </p:cNvSpPr>
          <p:nvPr/>
        </p:nvSpPr>
        <p:spPr bwMode="auto">
          <a:xfrm>
            <a:off x="254000" y="5378450"/>
            <a:ext cx="1651000" cy="590550"/>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600">
                <a:solidFill>
                  <a:srgbClr val="000000"/>
                </a:solidFill>
              </a:rPr>
              <a:t>While customer </a:t>
            </a:r>
            <a:br>
              <a:rPr lang="en-US" sz="1600">
                <a:solidFill>
                  <a:srgbClr val="000000"/>
                </a:solidFill>
              </a:rPr>
            </a:br>
            <a:r>
              <a:rPr lang="en-US" sz="1600">
                <a:solidFill>
                  <a:srgbClr val="000000"/>
                </a:solidFill>
              </a:rPr>
              <a:t>is on telephone:</a:t>
            </a:r>
          </a:p>
        </p:txBody>
      </p:sp>
      <p:sp>
        <p:nvSpPr>
          <p:cNvPr id="59" name="Text Box 58"/>
          <p:cNvSpPr txBox="1">
            <a:spLocks noChangeArrowheads="1"/>
          </p:cNvSpPr>
          <p:nvPr/>
        </p:nvSpPr>
        <p:spPr bwMode="auto">
          <a:xfrm>
            <a:off x="2417763" y="5378450"/>
            <a:ext cx="1538287" cy="82232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lgn="l">
              <a:tabLst>
                <a:tab pos="514350" algn="l"/>
              </a:tabLst>
              <a:defRPr>
                <a:solidFill>
                  <a:schemeClr val="tx1"/>
                </a:solidFill>
                <a:latin typeface="Arial" charset="0"/>
              </a:defRPr>
            </a:lvl1pPr>
            <a:lvl2pPr algn="l">
              <a:tabLst>
                <a:tab pos="514350" algn="l"/>
              </a:tabLst>
              <a:defRPr>
                <a:solidFill>
                  <a:schemeClr val="tx1"/>
                </a:solidFill>
                <a:latin typeface="Arial" charset="0"/>
              </a:defRPr>
            </a:lvl2pPr>
            <a:lvl3pPr algn="l">
              <a:tabLst>
                <a:tab pos="514350" algn="l"/>
              </a:tabLst>
              <a:defRPr>
                <a:solidFill>
                  <a:schemeClr val="tx1"/>
                </a:solidFill>
                <a:latin typeface="Arial" charset="0"/>
              </a:defRPr>
            </a:lvl3pPr>
            <a:lvl4pPr algn="l">
              <a:tabLst>
                <a:tab pos="514350" algn="l"/>
              </a:tabLst>
              <a:defRPr>
                <a:solidFill>
                  <a:schemeClr val="tx1"/>
                </a:solidFill>
                <a:latin typeface="Arial" charset="0"/>
              </a:defRPr>
            </a:lvl4pPr>
            <a:lvl5pPr algn="l">
              <a:tabLst>
                <a:tab pos="514350" algn="l"/>
              </a:tabLst>
              <a:defRPr>
                <a:solidFill>
                  <a:schemeClr val="tx1"/>
                </a:solidFill>
                <a:latin typeface="Arial" charset="0"/>
              </a:defRPr>
            </a:lvl5pPr>
            <a:lvl6pPr fontAlgn="base">
              <a:spcBef>
                <a:spcPct val="0"/>
              </a:spcBef>
              <a:spcAft>
                <a:spcPct val="0"/>
              </a:spcAft>
              <a:tabLst>
                <a:tab pos="514350" algn="l"/>
              </a:tabLst>
              <a:defRPr>
                <a:solidFill>
                  <a:schemeClr val="tx1"/>
                </a:solidFill>
                <a:latin typeface="Arial" charset="0"/>
              </a:defRPr>
            </a:lvl6pPr>
            <a:lvl7pPr fontAlgn="base">
              <a:spcBef>
                <a:spcPct val="0"/>
              </a:spcBef>
              <a:spcAft>
                <a:spcPct val="0"/>
              </a:spcAft>
              <a:tabLst>
                <a:tab pos="514350" algn="l"/>
              </a:tabLst>
              <a:defRPr>
                <a:solidFill>
                  <a:schemeClr val="tx1"/>
                </a:solidFill>
                <a:latin typeface="Arial" charset="0"/>
              </a:defRPr>
            </a:lvl7pPr>
            <a:lvl8pPr fontAlgn="base">
              <a:spcBef>
                <a:spcPct val="0"/>
              </a:spcBef>
              <a:spcAft>
                <a:spcPct val="0"/>
              </a:spcAft>
              <a:tabLst>
                <a:tab pos="514350" algn="l"/>
              </a:tabLst>
              <a:defRPr>
                <a:solidFill>
                  <a:schemeClr val="tx1"/>
                </a:solidFill>
                <a:latin typeface="Arial" charset="0"/>
              </a:defRPr>
            </a:lvl8pPr>
            <a:lvl9pPr fontAlgn="base">
              <a:spcBef>
                <a:spcPct val="0"/>
              </a:spcBef>
              <a:spcAft>
                <a:spcPct val="0"/>
              </a:spcAft>
              <a:tabLst>
                <a:tab pos="514350" algn="l"/>
              </a:tabLst>
              <a:defRPr>
                <a:solidFill>
                  <a:schemeClr val="tx1"/>
                </a:solidFill>
                <a:latin typeface="Arial" charset="0"/>
              </a:defRPr>
            </a:lvl9pPr>
          </a:lstStyle>
          <a:p>
            <a:pPr eaLnBrk="0" hangingPunct="0"/>
            <a:r>
              <a:rPr lang="en-US" sz="1600">
                <a:solidFill>
                  <a:srgbClr val="000000"/>
                </a:solidFill>
              </a:rPr>
              <a:t>C/T	= 60 min.</a:t>
            </a:r>
          </a:p>
          <a:p>
            <a:pPr eaLnBrk="0" hangingPunct="0"/>
            <a:r>
              <a:rPr lang="en-US" sz="1600">
                <a:solidFill>
                  <a:srgbClr val="000000"/>
                </a:solidFill>
              </a:rPr>
              <a:t>W/T	= 55 min.</a:t>
            </a:r>
          </a:p>
          <a:p>
            <a:pPr eaLnBrk="0" hangingPunct="0"/>
            <a:r>
              <a:rPr lang="en-US" sz="1600">
                <a:solidFill>
                  <a:srgbClr val="000000"/>
                </a:solidFill>
              </a:rPr>
              <a:t>VA/T	= 20 min.</a:t>
            </a:r>
          </a:p>
        </p:txBody>
      </p:sp>
      <p:sp>
        <p:nvSpPr>
          <p:cNvPr id="60" name="Text Box 59"/>
          <p:cNvSpPr txBox="1">
            <a:spLocks noChangeArrowheads="1"/>
          </p:cNvSpPr>
          <p:nvPr/>
        </p:nvSpPr>
        <p:spPr bwMode="auto">
          <a:xfrm>
            <a:off x="4273550" y="5378450"/>
            <a:ext cx="1708150" cy="5778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600">
                <a:solidFill>
                  <a:srgbClr val="000000"/>
                </a:solidFill>
              </a:rPr>
              <a:t>From Contact </a:t>
            </a:r>
          </a:p>
          <a:p>
            <a:pPr algn="l" eaLnBrk="0" hangingPunct="0"/>
            <a:r>
              <a:rPr lang="en-US" sz="1600">
                <a:solidFill>
                  <a:srgbClr val="000000"/>
                </a:solidFill>
              </a:rPr>
              <a:t>to Order Launch:</a:t>
            </a:r>
          </a:p>
        </p:txBody>
      </p:sp>
      <p:sp>
        <p:nvSpPr>
          <p:cNvPr id="61" name="Text Box 60"/>
          <p:cNvSpPr txBox="1">
            <a:spLocks noChangeArrowheads="1"/>
          </p:cNvSpPr>
          <p:nvPr/>
        </p:nvSpPr>
        <p:spPr bwMode="auto">
          <a:xfrm>
            <a:off x="6710363" y="5378450"/>
            <a:ext cx="1582737" cy="82232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lgn="l">
              <a:tabLst>
                <a:tab pos="514350" algn="l"/>
              </a:tabLst>
              <a:defRPr>
                <a:solidFill>
                  <a:schemeClr val="tx1"/>
                </a:solidFill>
                <a:latin typeface="Arial" charset="0"/>
              </a:defRPr>
            </a:lvl1pPr>
            <a:lvl2pPr algn="l">
              <a:tabLst>
                <a:tab pos="514350" algn="l"/>
              </a:tabLst>
              <a:defRPr>
                <a:solidFill>
                  <a:schemeClr val="tx1"/>
                </a:solidFill>
                <a:latin typeface="Arial" charset="0"/>
              </a:defRPr>
            </a:lvl2pPr>
            <a:lvl3pPr algn="l">
              <a:tabLst>
                <a:tab pos="514350" algn="l"/>
              </a:tabLst>
              <a:defRPr>
                <a:solidFill>
                  <a:schemeClr val="tx1"/>
                </a:solidFill>
                <a:latin typeface="Arial" charset="0"/>
              </a:defRPr>
            </a:lvl3pPr>
            <a:lvl4pPr algn="l">
              <a:tabLst>
                <a:tab pos="514350" algn="l"/>
              </a:tabLst>
              <a:defRPr>
                <a:solidFill>
                  <a:schemeClr val="tx1"/>
                </a:solidFill>
                <a:latin typeface="Arial" charset="0"/>
              </a:defRPr>
            </a:lvl4pPr>
            <a:lvl5pPr algn="l">
              <a:tabLst>
                <a:tab pos="514350" algn="l"/>
              </a:tabLst>
              <a:defRPr>
                <a:solidFill>
                  <a:schemeClr val="tx1"/>
                </a:solidFill>
                <a:latin typeface="Arial" charset="0"/>
              </a:defRPr>
            </a:lvl5pPr>
            <a:lvl6pPr fontAlgn="base">
              <a:spcBef>
                <a:spcPct val="0"/>
              </a:spcBef>
              <a:spcAft>
                <a:spcPct val="0"/>
              </a:spcAft>
              <a:tabLst>
                <a:tab pos="514350" algn="l"/>
              </a:tabLst>
              <a:defRPr>
                <a:solidFill>
                  <a:schemeClr val="tx1"/>
                </a:solidFill>
                <a:latin typeface="Arial" charset="0"/>
              </a:defRPr>
            </a:lvl6pPr>
            <a:lvl7pPr fontAlgn="base">
              <a:spcBef>
                <a:spcPct val="0"/>
              </a:spcBef>
              <a:spcAft>
                <a:spcPct val="0"/>
              </a:spcAft>
              <a:tabLst>
                <a:tab pos="514350" algn="l"/>
              </a:tabLst>
              <a:defRPr>
                <a:solidFill>
                  <a:schemeClr val="tx1"/>
                </a:solidFill>
                <a:latin typeface="Arial" charset="0"/>
              </a:defRPr>
            </a:lvl7pPr>
            <a:lvl8pPr fontAlgn="base">
              <a:spcBef>
                <a:spcPct val="0"/>
              </a:spcBef>
              <a:spcAft>
                <a:spcPct val="0"/>
              </a:spcAft>
              <a:tabLst>
                <a:tab pos="514350" algn="l"/>
              </a:tabLst>
              <a:defRPr>
                <a:solidFill>
                  <a:schemeClr val="tx1"/>
                </a:solidFill>
                <a:latin typeface="Arial" charset="0"/>
              </a:defRPr>
            </a:lvl8pPr>
            <a:lvl9pPr fontAlgn="base">
              <a:spcBef>
                <a:spcPct val="0"/>
              </a:spcBef>
              <a:spcAft>
                <a:spcPct val="0"/>
              </a:spcAft>
              <a:tabLst>
                <a:tab pos="514350" algn="l"/>
              </a:tabLst>
              <a:defRPr>
                <a:solidFill>
                  <a:schemeClr val="tx1"/>
                </a:solidFill>
                <a:latin typeface="Arial" charset="0"/>
              </a:defRPr>
            </a:lvl9pPr>
          </a:lstStyle>
          <a:p>
            <a:pPr eaLnBrk="0" hangingPunct="0"/>
            <a:r>
              <a:rPr lang="en-US" sz="1600">
                <a:solidFill>
                  <a:srgbClr val="000000"/>
                </a:solidFill>
              </a:rPr>
              <a:t>C/T	= 17 days</a:t>
            </a:r>
          </a:p>
          <a:p>
            <a:pPr eaLnBrk="0" hangingPunct="0"/>
            <a:r>
              <a:rPr lang="en-US" sz="1600">
                <a:solidFill>
                  <a:srgbClr val="000000"/>
                </a:solidFill>
              </a:rPr>
              <a:t>W/T	= ~1 day</a:t>
            </a:r>
          </a:p>
          <a:p>
            <a:pPr eaLnBrk="0" hangingPunct="0"/>
            <a:r>
              <a:rPr lang="en-US" sz="1600">
                <a:solidFill>
                  <a:srgbClr val="000000"/>
                </a:solidFill>
              </a:rPr>
              <a:t>VA/T	= 15 Min</a:t>
            </a:r>
          </a:p>
        </p:txBody>
      </p:sp>
      <p:sp>
        <p:nvSpPr>
          <p:cNvPr id="62" name="Line 61"/>
          <p:cNvSpPr>
            <a:spLocks noChangeShapeType="1"/>
          </p:cNvSpPr>
          <p:nvPr/>
        </p:nvSpPr>
        <p:spPr bwMode="auto">
          <a:xfrm>
            <a:off x="620713" y="2813050"/>
            <a:ext cx="1120775" cy="0"/>
          </a:xfrm>
          <a:prstGeom prst="line">
            <a:avLst/>
          </a:prstGeom>
          <a:noFill/>
          <a:ln w="9525">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3" name="Line 62"/>
          <p:cNvSpPr>
            <a:spLocks noChangeShapeType="1"/>
          </p:cNvSpPr>
          <p:nvPr/>
        </p:nvSpPr>
        <p:spPr bwMode="auto">
          <a:xfrm>
            <a:off x="1987550" y="2813050"/>
            <a:ext cx="1103313" cy="0"/>
          </a:xfrm>
          <a:prstGeom prst="line">
            <a:avLst/>
          </a:prstGeom>
          <a:noFill/>
          <a:ln w="9525">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4" name="Line 63"/>
          <p:cNvSpPr>
            <a:spLocks noChangeShapeType="1"/>
          </p:cNvSpPr>
          <p:nvPr/>
        </p:nvSpPr>
        <p:spPr bwMode="auto">
          <a:xfrm>
            <a:off x="3322638" y="2813050"/>
            <a:ext cx="1119187" cy="0"/>
          </a:xfrm>
          <a:prstGeom prst="line">
            <a:avLst/>
          </a:prstGeom>
          <a:noFill/>
          <a:ln w="9525">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5" name="Line 64"/>
          <p:cNvSpPr>
            <a:spLocks noChangeShapeType="1"/>
          </p:cNvSpPr>
          <p:nvPr/>
        </p:nvSpPr>
        <p:spPr bwMode="auto">
          <a:xfrm>
            <a:off x="4670425" y="2813050"/>
            <a:ext cx="1116013" cy="0"/>
          </a:xfrm>
          <a:prstGeom prst="line">
            <a:avLst/>
          </a:prstGeom>
          <a:noFill/>
          <a:ln w="9525">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6" name="Line 65"/>
          <p:cNvSpPr>
            <a:spLocks noChangeShapeType="1"/>
          </p:cNvSpPr>
          <p:nvPr/>
        </p:nvSpPr>
        <p:spPr bwMode="auto">
          <a:xfrm>
            <a:off x="6015038" y="2813050"/>
            <a:ext cx="1122362" cy="0"/>
          </a:xfrm>
          <a:prstGeom prst="line">
            <a:avLst/>
          </a:prstGeom>
          <a:noFill/>
          <a:ln w="9525">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 name="Line 66"/>
          <p:cNvSpPr>
            <a:spLocks noChangeShapeType="1"/>
          </p:cNvSpPr>
          <p:nvPr/>
        </p:nvSpPr>
        <p:spPr bwMode="auto">
          <a:xfrm>
            <a:off x="7356475" y="2813050"/>
            <a:ext cx="1103313" cy="0"/>
          </a:xfrm>
          <a:prstGeom prst="line">
            <a:avLst/>
          </a:prstGeom>
          <a:noFill/>
          <a:ln w="9525">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 name="Line 67"/>
          <p:cNvSpPr>
            <a:spLocks noChangeShapeType="1"/>
          </p:cNvSpPr>
          <p:nvPr/>
        </p:nvSpPr>
        <p:spPr bwMode="auto">
          <a:xfrm>
            <a:off x="2070100" y="4576763"/>
            <a:ext cx="1139825" cy="0"/>
          </a:xfrm>
          <a:prstGeom prst="line">
            <a:avLst/>
          </a:prstGeom>
          <a:noFill/>
          <a:ln w="9525">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9" name="Line 68"/>
          <p:cNvSpPr>
            <a:spLocks noChangeShapeType="1"/>
          </p:cNvSpPr>
          <p:nvPr/>
        </p:nvSpPr>
        <p:spPr bwMode="auto">
          <a:xfrm>
            <a:off x="4478338" y="4576763"/>
            <a:ext cx="1098550" cy="0"/>
          </a:xfrm>
          <a:prstGeom prst="line">
            <a:avLst/>
          </a:prstGeom>
          <a:noFill/>
          <a:ln w="9525">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0" name="Line 69"/>
          <p:cNvSpPr>
            <a:spLocks noChangeShapeType="1"/>
          </p:cNvSpPr>
          <p:nvPr/>
        </p:nvSpPr>
        <p:spPr bwMode="auto">
          <a:xfrm>
            <a:off x="5907088" y="4576763"/>
            <a:ext cx="1103312" cy="0"/>
          </a:xfrm>
          <a:prstGeom prst="line">
            <a:avLst/>
          </a:prstGeom>
          <a:noFill/>
          <a:ln w="9525">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 name="Line 70"/>
          <p:cNvSpPr>
            <a:spLocks noChangeShapeType="1"/>
          </p:cNvSpPr>
          <p:nvPr/>
        </p:nvSpPr>
        <p:spPr bwMode="auto">
          <a:xfrm>
            <a:off x="7340600" y="4576763"/>
            <a:ext cx="1103313" cy="0"/>
          </a:xfrm>
          <a:prstGeom prst="line">
            <a:avLst/>
          </a:prstGeom>
          <a:noFill/>
          <a:ln w="9525">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2" name="Line 72"/>
          <p:cNvSpPr>
            <a:spLocks noChangeShapeType="1"/>
          </p:cNvSpPr>
          <p:nvPr/>
        </p:nvSpPr>
        <p:spPr bwMode="auto">
          <a:xfrm rot="-7137">
            <a:off x="4441825" y="2898775"/>
            <a:ext cx="22225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 name="Line 73"/>
          <p:cNvSpPr>
            <a:spLocks noChangeShapeType="1"/>
          </p:cNvSpPr>
          <p:nvPr/>
        </p:nvSpPr>
        <p:spPr bwMode="auto">
          <a:xfrm rot="-7137">
            <a:off x="5788025" y="2898775"/>
            <a:ext cx="22225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 name="Line 74"/>
          <p:cNvSpPr>
            <a:spLocks noChangeShapeType="1"/>
          </p:cNvSpPr>
          <p:nvPr/>
        </p:nvSpPr>
        <p:spPr bwMode="auto">
          <a:xfrm rot="-7137">
            <a:off x="7127875" y="2898775"/>
            <a:ext cx="22225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7790244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15669"/>
            <a:ext cx="7924800" cy="584775"/>
          </a:xfrm>
        </p:spPr>
        <p:txBody>
          <a:bodyPr/>
          <a:lstStyle/>
          <a:p>
            <a:r>
              <a:rPr lang="en-US" b="1" dirty="0">
                <a:solidFill>
                  <a:schemeClr val="bg1"/>
                </a:solidFill>
                <a:latin typeface="+mj-lt"/>
              </a:rPr>
              <a:t>Step 2 – Map the “Ideal Future” State</a:t>
            </a:r>
          </a:p>
        </p:txBody>
      </p:sp>
      <p:sp>
        <p:nvSpPr>
          <p:cNvPr id="6" name="Text Box 3"/>
          <p:cNvSpPr txBox="1">
            <a:spLocks noChangeArrowheads="1"/>
          </p:cNvSpPr>
          <p:nvPr/>
        </p:nvSpPr>
        <p:spPr bwMode="auto">
          <a:xfrm>
            <a:off x="838200" y="990600"/>
            <a:ext cx="7808913" cy="307777"/>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eaLnBrk="0" hangingPunct="0"/>
            <a:r>
              <a:rPr lang="en-US" sz="2000" b="1" dirty="0" smtClean="0">
                <a:solidFill>
                  <a:schemeClr val="bg1"/>
                </a:solidFill>
              </a:rPr>
              <a:t>Case </a:t>
            </a:r>
            <a:r>
              <a:rPr lang="en-US" sz="2000" b="1" dirty="0">
                <a:solidFill>
                  <a:schemeClr val="bg1"/>
                </a:solidFill>
              </a:rPr>
              <a:t>Example – Sales Order Processing </a:t>
            </a:r>
            <a:r>
              <a:rPr lang="en-US" sz="2000" b="1" dirty="0" smtClean="0">
                <a:solidFill>
                  <a:schemeClr val="bg1"/>
                </a:solidFill>
              </a:rPr>
              <a:t> For </a:t>
            </a:r>
            <a:r>
              <a:rPr lang="en-US" sz="2000" b="1" dirty="0">
                <a:solidFill>
                  <a:schemeClr val="bg1"/>
                </a:solidFill>
              </a:rPr>
              <a:t>A PC Retailer (Cont’d)</a:t>
            </a:r>
          </a:p>
        </p:txBody>
      </p:sp>
      <p:grpSp>
        <p:nvGrpSpPr>
          <p:cNvPr id="7" name="Group 4"/>
          <p:cNvGrpSpPr>
            <a:grpSpLocks/>
          </p:cNvGrpSpPr>
          <p:nvPr/>
        </p:nvGrpSpPr>
        <p:grpSpPr bwMode="auto">
          <a:xfrm>
            <a:off x="576263" y="2063750"/>
            <a:ext cx="8101012" cy="3281363"/>
            <a:chOff x="363" y="1300"/>
            <a:chExt cx="5103" cy="2067"/>
          </a:xfrm>
        </p:grpSpPr>
        <p:sp>
          <p:nvSpPr>
            <p:cNvPr id="8" name="Rectangle 5"/>
            <p:cNvSpPr>
              <a:spLocks noChangeArrowheads="1"/>
            </p:cNvSpPr>
            <p:nvPr/>
          </p:nvSpPr>
          <p:spPr bwMode="auto">
            <a:xfrm>
              <a:off x="4620" y="1639"/>
              <a:ext cx="698" cy="580"/>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Rectangle 6"/>
            <p:cNvSpPr>
              <a:spLocks noChangeArrowheads="1"/>
            </p:cNvSpPr>
            <p:nvPr/>
          </p:nvSpPr>
          <p:spPr bwMode="auto">
            <a:xfrm>
              <a:off x="3768" y="1661"/>
              <a:ext cx="698" cy="580"/>
            </a:xfrm>
            <a:prstGeom prst="rect">
              <a:avLst/>
            </a:prstGeom>
            <a:solidFill>
              <a:srgbClr val="728A98"/>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Rectangle 7"/>
            <p:cNvSpPr>
              <a:spLocks noChangeArrowheads="1"/>
            </p:cNvSpPr>
            <p:nvPr/>
          </p:nvSpPr>
          <p:spPr bwMode="auto">
            <a:xfrm>
              <a:off x="2071" y="1665"/>
              <a:ext cx="698" cy="580"/>
            </a:xfrm>
            <a:prstGeom prst="rect">
              <a:avLst/>
            </a:prstGeom>
            <a:solidFill>
              <a:srgbClr val="728A98"/>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Rectangle 8"/>
            <p:cNvSpPr>
              <a:spLocks noChangeArrowheads="1"/>
            </p:cNvSpPr>
            <p:nvPr/>
          </p:nvSpPr>
          <p:spPr bwMode="auto">
            <a:xfrm>
              <a:off x="1220" y="1654"/>
              <a:ext cx="698" cy="580"/>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 name="Rectangle 9"/>
            <p:cNvSpPr>
              <a:spLocks noChangeArrowheads="1"/>
            </p:cNvSpPr>
            <p:nvPr/>
          </p:nvSpPr>
          <p:spPr bwMode="auto">
            <a:xfrm>
              <a:off x="370" y="1661"/>
              <a:ext cx="698" cy="580"/>
            </a:xfrm>
            <a:prstGeom prst="rect">
              <a:avLst/>
            </a:prstGeom>
            <a:solidFill>
              <a:srgbClr val="728A98"/>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Text Box 10"/>
            <p:cNvSpPr txBox="1">
              <a:spLocks noChangeArrowheads="1"/>
            </p:cNvSpPr>
            <p:nvPr/>
          </p:nvSpPr>
          <p:spPr bwMode="auto">
            <a:xfrm rot="-7137">
              <a:off x="1192" y="1638"/>
              <a:ext cx="7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Wait for Available</a:t>
              </a:r>
            </a:p>
            <a:p>
              <a:pPr algn="ctr"/>
              <a:r>
                <a:rPr lang="en-US" sz="1000">
                  <a:solidFill>
                    <a:srgbClr val="000000"/>
                  </a:solidFill>
                </a:rPr>
                <a:t>Sales Person</a:t>
              </a:r>
            </a:p>
          </p:txBody>
        </p:sp>
        <p:sp>
          <p:nvSpPr>
            <p:cNvPr id="14" name="Line 11"/>
            <p:cNvSpPr>
              <a:spLocks noChangeShapeType="1"/>
            </p:cNvSpPr>
            <p:nvPr/>
          </p:nvSpPr>
          <p:spPr bwMode="auto">
            <a:xfrm rot="-7137">
              <a:off x="1227" y="1872"/>
              <a:ext cx="692"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ext Box 12"/>
            <p:cNvSpPr txBox="1">
              <a:spLocks noChangeArrowheads="1"/>
            </p:cNvSpPr>
            <p:nvPr/>
          </p:nvSpPr>
          <p:spPr bwMode="auto">
            <a:xfrm rot="-7137">
              <a:off x="522" y="1638"/>
              <a:ext cx="39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A</a:t>
              </a:r>
            </a:p>
            <a:p>
              <a:pPr algn="ctr"/>
              <a:r>
                <a:rPr lang="en-US" sz="1000">
                  <a:solidFill>
                    <a:srgbClr val="000000"/>
                  </a:solidFill>
                </a:rPr>
                <a:t>Contact</a:t>
              </a:r>
            </a:p>
          </p:txBody>
        </p:sp>
        <p:sp>
          <p:nvSpPr>
            <p:cNvPr id="16" name="Line 13"/>
            <p:cNvSpPr>
              <a:spLocks noChangeShapeType="1"/>
            </p:cNvSpPr>
            <p:nvPr/>
          </p:nvSpPr>
          <p:spPr bwMode="auto">
            <a:xfrm rot="-7137">
              <a:off x="374" y="1868"/>
              <a:ext cx="691"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 name="Text Box 14"/>
            <p:cNvSpPr txBox="1">
              <a:spLocks noChangeArrowheads="1"/>
            </p:cNvSpPr>
            <p:nvPr/>
          </p:nvSpPr>
          <p:spPr bwMode="auto">
            <a:xfrm rot="-7137">
              <a:off x="363" y="1906"/>
              <a:ext cx="450"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0</a:t>
              </a:r>
            </a:p>
            <a:p>
              <a:pPr algn="l"/>
              <a:r>
                <a:rPr lang="en-US" sz="1000">
                  <a:solidFill>
                    <a:srgbClr val="000000"/>
                  </a:solidFill>
                </a:rPr>
                <a:t>W/T = 0</a:t>
              </a:r>
            </a:p>
            <a:p>
              <a:pPr algn="l"/>
              <a:r>
                <a:rPr lang="en-US" sz="1000">
                  <a:solidFill>
                    <a:srgbClr val="000000"/>
                  </a:solidFill>
                </a:rPr>
                <a:t>VA/T = 0 </a:t>
              </a:r>
            </a:p>
          </p:txBody>
        </p:sp>
        <p:sp>
          <p:nvSpPr>
            <p:cNvPr id="18" name="Line 15"/>
            <p:cNvSpPr>
              <a:spLocks noChangeShapeType="1"/>
            </p:cNvSpPr>
            <p:nvPr/>
          </p:nvSpPr>
          <p:spPr bwMode="auto">
            <a:xfrm rot="-7137">
              <a:off x="1223" y="1872"/>
              <a:ext cx="692"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 name="Text Box 16"/>
            <p:cNvSpPr txBox="1">
              <a:spLocks noChangeArrowheads="1"/>
            </p:cNvSpPr>
            <p:nvPr/>
          </p:nvSpPr>
          <p:spPr bwMode="auto">
            <a:xfrm rot="-7137">
              <a:off x="1230" y="1915"/>
              <a:ext cx="681"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5 minutes</a:t>
              </a:r>
            </a:p>
            <a:p>
              <a:pPr algn="l"/>
              <a:r>
                <a:rPr lang="en-US" sz="1000">
                  <a:solidFill>
                    <a:srgbClr val="000000"/>
                  </a:solidFill>
                </a:rPr>
                <a:t>W/T = 0</a:t>
              </a:r>
            </a:p>
            <a:p>
              <a:pPr algn="l"/>
              <a:r>
                <a:rPr lang="en-US" sz="1000">
                  <a:solidFill>
                    <a:srgbClr val="000000"/>
                  </a:solidFill>
                </a:rPr>
                <a:t>VA/T = 0</a:t>
              </a:r>
            </a:p>
          </p:txBody>
        </p:sp>
        <p:sp>
          <p:nvSpPr>
            <p:cNvPr id="20" name="Text Box 17"/>
            <p:cNvSpPr txBox="1">
              <a:spLocks noChangeArrowheads="1"/>
            </p:cNvSpPr>
            <p:nvPr/>
          </p:nvSpPr>
          <p:spPr bwMode="auto">
            <a:xfrm rot="-7137">
              <a:off x="2153" y="1686"/>
              <a:ext cx="51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Sales Pitch</a:t>
              </a:r>
            </a:p>
          </p:txBody>
        </p:sp>
        <p:sp>
          <p:nvSpPr>
            <p:cNvPr id="21" name="Line 18"/>
            <p:cNvSpPr>
              <a:spLocks noChangeShapeType="1"/>
            </p:cNvSpPr>
            <p:nvPr/>
          </p:nvSpPr>
          <p:spPr bwMode="auto">
            <a:xfrm rot="-7137">
              <a:off x="2079" y="1885"/>
              <a:ext cx="691"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Line 19"/>
            <p:cNvSpPr>
              <a:spLocks noChangeShapeType="1"/>
            </p:cNvSpPr>
            <p:nvPr/>
          </p:nvSpPr>
          <p:spPr bwMode="auto">
            <a:xfrm rot="-7137">
              <a:off x="2075" y="1885"/>
              <a:ext cx="691"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 name="Text Box 20"/>
            <p:cNvSpPr txBox="1">
              <a:spLocks noChangeArrowheads="1"/>
            </p:cNvSpPr>
            <p:nvPr/>
          </p:nvSpPr>
          <p:spPr bwMode="auto">
            <a:xfrm rot="-7137">
              <a:off x="2064" y="1906"/>
              <a:ext cx="773"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dirty="0">
                  <a:solidFill>
                    <a:srgbClr val="000000"/>
                  </a:solidFill>
                </a:rPr>
                <a:t>C/T = 10 minutes</a:t>
              </a:r>
            </a:p>
            <a:p>
              <a:pPr algn="l"/>
              <a:r>
                <a:rPr lang="en-US" sz="1000" dirty="0">
                  <a:solidFill>
                    <a:srgbClr val="000000"/>
                  </a:solidFill>
                </a:rPr>
                <a:t>W/T = 10 minutes</a:t>
              </a:r>
            </a:p>
            <a:p>
              <a:pPr algn="l"/>
              <a:r>
                <a:rPr lang="en-US" sz="1000" dirty="0">
                  <a:solidFill>
                    <a:srgbClr val="000000"/>
                  </a:solidFill>
                </a:rPr>
                <a:t>VA/T = 10 minutes</a:t>
              </a:r>
            </a:p>
          </p:txBody>
        </p:sp>
        <p:sp>
          <p:nvSpPr>
            <p:cNvPr id="24" name="Rectangle 21"/>
            <p:cNvSpPr>
              <a:spLocks noChangeArrowheads="1"/>
            </p:cNvSpPr>
            <p:nvPr/>
          </p:nvSpPr>
          <p:spPr bwMode="auto">
            <a:xfrm rot="-7137">
              <a:off x="2920" y="1661"/>
              <a:ext cx="698" cy="576"/>
            </a:xfrm>
            <a:prstGeom prst="rect">
              <a:avLst/>
            </a:prstGeom>
            <a:solidFill>
              <a:srgbClr val="9999FF"/>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 name="Rectangle 22"/>
            <p:cNvSpPr>
              <a:spLocks noChangeArrowheads="1"/>
            </p:cNvSpPr>
            <p:nvPr/>
          </p:nvSpPr>
          <p:spPr bwMode="auto">
            <a:xfrm rot="-7137">
              <a:off x="2920" y="1665"/>
              <a:ext cx="698" cy="576"/>
            </a:xfrm>
            <a:prstGeom prst="rect">
              <a:avLst/>
            </a:prstGeom>
            <a:solidFill>
              <a:srgbClr val="BCAD75"/>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Text Box 23"/>
            <p:cNvSpPr txBox="1">
              <a:spLocks noChangeArrowheads="1"/>
            </p:cNvSpPr>
            <p:nvPr/>
          </p:nvSpPr>
          <p:spPr bwMode="auto">
            <a:xfrm rot="-7137">
              <a:off x="2887" y="1686"/>
              <a:ext cx="74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Configure System</a:t>
              </a:r>
            </a:p>
          </p:txBody>
        </p:sp>
        <p:sp>
          <p:nvSpPr>
            <p:cNvPr id="27" name="Line 24"/>
            <p:cNvSpPr>
              <a:spLocks noChangeShapeType="1"/>
            </p:cNvSpPr>
            <p:nvPr/>
          </p:nvSpPr>
          <p:spPr bwMode="auto">
            <a:xfrm rot="-7137">
              <a:off x="2928" y="1881"/>
              <a:ext cx="691"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Line 25"/>
            <p:cNvSpPr>
              <a:spLocks noChangeShapeType="1"/>
            </p:cNvSpPr>
            <p:nvPr/>
          </p:nvSpPr>
          <p:spPr bwMode="auto">
            <a:xfrm rot="-7137">
              <a:off x="2924" y="1881"/>
              <a:ext cx="691"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 name="Text Box 26"/>
            <p:cNvSpPr txBox="1">
              <a:spLocks noChangeArrowheads="1"/>
            </p:cNvSpPr>
            <p:nvPr/>
          </p:nvSpPr>
          <p:spPr bwMode="auto">
            <a:xfrm rot="-7137">
              <a:off x="2913" y="1906"/>
              <a:ext cx="743"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30 minutes</a:t>
              </a:r>
            </a:p>
            <a:p>
              <a:pPr algn="l"/>
              <a:r>
                <a:rPr lang="en-US" sz="1000">
                  <a:solidFill>
                    <a:srgbClr val="000000"/>
                  </a:solidFill>
                </a:rPr>
                <a:t>W/T = 30 minutes</a:t>
              </a:r>
            </a:p>
            <a:p>
              <a:pPr algn="l"/>
              <a:r>
                <a:rPr lang="en-US" sz="1000">
                  <a:solidFill>
                    <a:srgbClr val="000000"/>
                  </a:solidFill>
                </a:rPr>
                <a:t>VA/T = 5 minutes</a:t>
              </a:r>
            </a:p>
          </p:txBody>
        </p:sp>
        <p:sp>
          <p:nvSpPr>
            <p:cNvPr id="30" name="Text Box 27"/>
            <p:cNvSpPr txBox="1">
              <a:spLocks noChangeArrowheads="1"/>
            </p:cNvSpPr>
            <p:nvPr/>
          </p:nvSpPr>
          <p:spPr bwMode="auto">
            <a:xfrm rot="-7137">
              <a:off x="3715" y="1686"/>
              <a:ext cx="8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Fill Out Order Form</a:t>
              </a:r>
            </a:p>
          </p:txBody>
        </p:sp>
        <p:sp>
          <p:nvSpPr>
            <p:cNvPr id="31" name="Line 28"/>
            <p:cNvSpPr>
              <a:spLocks noChangeShapeType="1"/>
            </p:cNvSpPr>
            <p:nvPr/>
          </p:nvSpPr>
          <p:spPr bwMode="auto">
            <a:xfrm rot="-7137">
              <a:off x="3774" y="1876"/>
              <a:ext cx="692"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 name="Line 29"/>
            <p:cNvSpPr>
              <a:spLocks noChangeShapeType="1"/>
            </p:cNvSpPr>
            <p:nvPr/>
          </p:nvSpPr>
          <p:spPr bwMode="auto">
            <a:xfrm rot="-7137">
              <a:off x="3774" y="1876"/>
              <a:ext cx="692"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 name="Text Box 30"/>
            <p:cNvSpPr txBox="1">
              <a:spLocks noChangeArrowheads="1"/>
            </p:cNvSpPr>
            <p:nvPr/>
          </p:nvSpPr>
          <p:spPr bwMode="auto">
            <a:xfrm rot="-7137">
              <a:off x="3759" y="1915"/>
              <a:ext cx="743"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10 minutes</a:t>
              </a:r>
            </a:p>
            <a:p>
              <a:pPr algn="l"/>
              <a:r>
                <a:rPr lang="en-US" sz="1000">
                  <a:solidFill>
                    <a:srgbClr val="000000"/>
                  </a:solidFill>
                </a:rPr>
                <a:t>W/T = 10 minutes</a:t>
              </a:r>
            </a:p>
            <a:p>
              <a:pPr algn="l"/>
              <a:r>
                <a:rPr lang="en-US" sz="1000">
                  <a:solidFill>
                    <a:srgbClr val="000000"/>
                  </a:solidFill>
                </a:rPr>
                <a:t>VA/T = 5 minutes</a:t>
              </a:r>
            </a:p>
          </p:txBody>
        </p:sp>
        <p:sp>
          <p:nvSpPr>
            <p:cNvPr id="34" name="Text Box 31"/>
            <p:cNvSpPr txBox="1">
              <a:spLocks noChangeArrowheads="1"/>
            </p:cNvSpPr>
            <p:nvPr/>
          </p:nvSpPr>
          <p:spPr bwMode="auto">
            <a:xfrm rot="-7137">
              <a:off x="4620" y="1686"/>
              <a:ext cx="67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Promise to Ship</a:t>
              </a:r>
            </a:p>
          </p:txBody>
        </p:sp>
        <p:sp>
          <p:nvSpPr>
            <p:cNvPr id="35" name="Line 32"/>
            <p:cNvSpPr>
              <a:spLocks noChangeShapeType="1"/>
            </p:cNvSpPr>
            <p:nvPr/>
          </p:nvSpPr>
          <p:spPr bwMode="auto">
            <a:xfrm rot="-7137">
              <a:off x="4625" y="1863"/>
              <a:ext cx="692"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 name="Line 33"/>
            <p:cNvSpPr>
              <a:spLocks noChangeShapeType="1"/>
            </p:cNvSpPr>
            <p:nvPr/>
          </p:nvSpPr>
          <p:spPr bwMode="auto">
            <a:xfrm rot="-7137">
              <a:off x="4625" y="1863"/>
              <a:ext cx="692"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 name="Text Box 34"/>
            <p:cNvSpPr txBox="1">
              <a:spLocks noChangeArrowheads="1"/>
            </p:cNvSpPr>
            <p:nvPr/>
          </p:nvSpPr>
          <p:spPr bwMode="auto">
            <a:xfrm rot="-7137">
              <a:off x="4610" y="1906"/>
              <a:ext cx="699"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5 minutes</a:t>
              </a:r>
            </a:p>
            <a:p>
              <a:pPr algn="l"/>
              <a:r>
                <a:rPr lang="en-US" sz="1000">
                  <a:solidFill>
                    <a:srgbClr val="000000"/>
                  </a:solidFill>
                </a:rPr>
                <a:t>W/T = 5 minutes</a:t>
              </a:r>
            </a:p>
            <a:p>
              <a:pPr algn="l"/>
              <a:r>
                <a:rPr lang="en-US" sz="1000">
                  <a:solidFill>
                    <a:srgbClr val="000000"/>
                  </a:solidFill>
                </a:rPr>
                <a:t>VA/T = 0</a:t>
              </a:r>
            </a:p>
          </p:txBody>
        </p:sp>
        <p:sp>
          <p:nvSpPr>
            <p:cNvPr id="39" name="Rectangle 36"/>
            <p:cNvSpPr>
              <a:spLocks noChangeArrowheads="1"/>
            </p:cNvSpPr>
            <p:nvPr/>
          </p:nvSpPr>
          <p:spPr bwMode="auto">
            <a:xfrm rot="-7137">
              <a:off x="4766" y="2763"/>
              <a:ext cx="699" cy="576"/>
            </a:xfrm>
            <a:prstGeom prst="rect">
              <a:avLst/>
            </a:prstGeom>
            <a:solidFill>
              <a:srgbClr val="BCAD75"/>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 name="Text Box 37"/>
            <p:cNvSpPr txBox="1">
              <a:spLocks noChangeArrowheads="1"/>
            </p:cNvSpPr>
            <p:nvPr/>
          </p:nvSpPr>
          <p:spPr bwMode="auto">
            <a:xfrm rot="-7137">
              <a:off x="4781" y="2751"/>
              <a:ext cx="65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Pending Order </a:t>
              </a:r>
            </a:p>
            <a:p>
              <a:pPr algn="ctr"/>
              <a:r>
                <a:rPr lang="en-US" sz="1000">
                  <a:solidFill>
                    <a:srgbClr val="000000"/>
                  </a:solidFill>
                </a:rPr>
                <a:t>“FIFO” Queue</a:t>
              </a:r>
            </a:p>
          </p:txBody>
        </p:sp>
        <p:sp>
          <p:nvSpPr>
            <p:cNvPr id="41" name="Line 38"/>
            <p:cNvSpPr>
              <a:spLocks noChangeShapeType="1"/>
            </p:cNvSpPr>
            <p:nvPr/>
          </p:nvSpPr>
          <p:spPr bwMode="auto">
            <a:xfrm rot="-7137">
              <a:off x="4774" y="2983"/>
              <a:ext cx="692"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 name="Line 39"/>
            <p:cNvSpPr>
              <a:spLocks noChangeShapeType="1"/>
            </p:cNvSpPr>
            <p:nvPr/>
          </p:nvSpPr>
          <p:spPr bwMode="auto">
            <a:xfrm rot="-7137">
              <a:off x="4768" y="2983"/>
              <a:ext cx="698"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 name="Text Box 40"/>
            <p:cNvSpPr txBox="1">
              <a:spLocks noChangeArrowheads="1"/>
            </p:cNvSpPr>
            <p:nvPr/>
          </p:nvSpPr>
          <p:spPr bwMode="auto">
            <a:xfrm rot="-7137">
              <a:off x="4768" y="3007"/>
              <a:ext cx="584"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7 Days</a:t>
              </a:r>
            </a:p>
            <a:p>
              <a:pPr algn="l"/>
              <a:r>
                <a:rPr lang="en-US" sz="1000">
                  <a:solidFill>
                    <a:srgbClr val="000000"/>
                  </a:solidFill>
                </a:rPr>
                <a:t>W/T = 0</a:t>
              </a:r>
            </a:p>
            <a:p>
              <a:pPr algn="l"/>
              <a:r>
                <a:rPr lang="en-US" sz="1000">
                  <a:solidFill>
                    <a:srgbClr val="000000"/>
                  </a:solidFill>
                </a:rPr>
                <a:t>VA/T = 0</a:t>
              </a:r>
            </a:p>
          </p:txBody>
        </p:sp>
        <p:sp>
          <p:nvSpPr>
            <p:cNvPr id="44" name="Rectangle 41"/>
            <p:cNvSpPr>
              <a:spLocks noChangeArrowheads="1"/>
            </p:cNvSpPr>
            <p:nvPr/>
          </p:nvSpPr>
          <p:spPr bwMode="auto">
            <a:xfrm rot="-7137">
              <a:off x="3820" y="2767"/>
              <a:ext cx="699" cy="576"/>
            </a:xfrm>
            <a:prstGeom prst="rect">
              <a:avLst/>
            </a:prstGeom>
            <a:solidFill>
              <a:srgbClr val="BCAD75"/>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 name="Text Box 42"/>
            <p:cNvSpPr txBox="1">
              <a:spLocks noChangeArrowheads="1"/>
            </p:cNvSpPr>
            <p:nvPr/>
          </p:nvSpPr>
          <p:spPr bwMode="auto">
            <a:xfrm rot="-7137">
              <a:off x="3818" y="2755"/>
              <a:ext cx="689"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Batch Together</a:t>
              </a:r>
            </a:p>
            <a:p>
              <a:pPr algn="ctr"/>
              <a:r>
                <a:rPr lang="en-US" sz="1000">
                  <a:solidFill>
                    <a:srgbClr val="000000"/>
                  </a:solidFill>
                </a:rPr>
                <a:t>Similar Systems</a:t>
              </a:r>
            </a:p>
          </p:txBody>
        </p:sp>
        <p:sp>
          <p:nvSpPr>
            <p:cNvPr id="46" name="Line 43"/>
            <p:cNvSpPr>
              <a:spLocks noChangeShapeType="1"/>
            </p:cNvSpPr>
            <p:nvPr/>
          </p:nvSpPr>
          <p:spPr bwMode="auto">
            <a:xfrm rot="-7137">
              <a:off x="3828" y="2987"/>
              <a:ext cx="692"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 name="Line 44"/>
            <p:cNvSpPr>
              <a:spLocks noChangeShapeType="1"/>
            </p:cNvSpPr>
            <p:nvPr/>
          </p:nvSpPr>
          <p:spPr bwMode="auto">
            <a:xfrm rot="-7137">
              <a:off x="3822" y="2987"/>
              <a:ext cx="698"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 name="Text Box 45"/>
            <p:cNvSpPr txBox="1">
              <a:spLocks noChangeArrowheads="1"/>
            </p:cNvSpPr>
            <p:nvPr/>
          </p:nvSpPr>
          <p:spPr bwMode="auto">
            <a:xfrm rot="-7137">
              <a:off x="3822" y="3011"/>
              <a:ext cx="584"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6 Days</a:t>
              </a:r>
            </a:p>
            <a:p>
              <a:pPr algn="l"/>
              <a:r>
                <a:rPr lang="en-US" sz="1000">
                  <a:solidFill>
                    <a:srgbClr val="000000"/>
                  </a:solidFill>
                </a:rPr>
                <a:t>W/T = 1 Day</a:t>
              </a:r>
            </a:p>
            <a:p>
              <a:pPr algn="l"/>
              <a:r>
                <a:rPr lang="en-US" sz="1000">
                  <a:solidFill>
                    <a:srgbClr val="000000"/>
                  </a:solidFill>
                </a:rPr>
                <a:t>VA/T = 0</a:t>
              </a:r>
            </a:p>
          </p:txBody>
        </p:sp>
        <p:sp>
          <p:nvSpPr>
            <p:cNvPr id="49" name="Line 46"/>
            <p:cNvSpPr>
              <a:spLocks noChangeShapeType="1"/>
            </p:cNvSpPr>
            <p:nvPr/>
          </p:nvSpPr>
          <p:spPr bwMode="auto">
            <a:xfrm flipH="1">
              <a:off x="4528" y="3045"/>
              <a:ext cx="229"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50" name="Line 47"/>
            <p:cNvSpPr>
              <a:spLocks noChangeShapeType="1"/>
            </p:cNvSpPr>
            <p:nvPr/>
          </p:nvSpPr>
          <p:spPr bwMode="auto">
            <a:xfrm>
              <a:off x="5095" y="2219"/>
              <a:ext cx="0" cy="542"/>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51" name="Rectangle 48"/>
            <p:cNvSpPr>
              <a:spLocks noChangeArrowheads="1"/>
            </p:cNvSpPr>
            <p:nvPr/>
          </p:nvSpPr>
          <p:spPr bwMode="auto">
            <a:xfrm rot="-7137">
              <a:off x="2863" y="2760"/>
              <a:ext cx="699" cy="595"/>
            </a:xfrm>
            <a:prstGeom prst="rect">
              <a:avLst/>
            </a:prstGeom>
            <a:solidFill>
              <a:srgbClr val="DDDDDD"/>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 name="Text Box 49"/>
            <p:cNvSpPr txBox="1">
              <a:spLocks noChangeArrowheads="1"/>
            </p:cNvSpPr>
            <p:nvPr/>
          </p:nvSpPr>
          <p:spPr bwMode="auto">
            <a:xfrm rot="-7137">
              <a:off x="2836" y="2759"/>
              <a:ext cx="74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Check Availability</a:t>
              </a:r>
            </a:p>
            <a:p>
              <a:pPr algn="ctr"/>
              <a:r>
                <a:rPr lang="en-US" sz="1000">
                  <a:solidFill>
                    <a:srgbClr val="000000"/>
                  </a:solidFill>
                </a:rPr>
                <a:t>of Materials</a:t>
              </a:r>
            </a:p>
          </p:txBody>
        </p:sp>
        <p:sp>
          <p:nvSpPr>
            <p:cNvPr id="53" name="Line 50"/>
            <p:cNvSpPr>
              <a:spLocks noChangeShapeType="1"/>
            </p:cNvSpPr>
            <p:nvPr/>
          </p:nvSpPr>
          <p:spPr bwMode="auto">
            <a:xfrm rot="-7137">
              <a:off x="2873" y="2991"/>
              <a:ext cx="692"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 name="Line 51"/>
            <p:cNvSpPr>
              <a:spLocks noChangeShapeType="1"/>
            </p:cNvSpPr>
            <p:nvPr/>
          </p:nvSpPr>
          <p:spPr bwMode="auto">
            <a:xfrm rot="-7137">
              <a:off x="2855" y="2991"/>
              <a:ext cx="71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 name="Text Box 52"/>
            <p:cNvSpPr txBox="1">
              <a:spLocks noChangeArrowheads="1"/>
            </p:cNvSpPr>
            <p:nvPr/>
          </p:nvSpPr>
          <p:spPr bwMode="auto">
            <a:xfrm rot="-7137">
              <a:off x="2867" y="3015"/>
              <a:ext cx="584"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3 Days</a:t>
              </a:r>
            </a:p>
            <a:p>
              <a:pPr algn="l"/>
              <a:r>
                <a:rPr lang="en-US" sz="1000">
                  <a:solidFill>
                    <a:srgbClr val="000000"/>
                  </a:solidFill>
                </a:rPr>
                <a:t>W/T = 1 hour</a:t>
              </a:r>
            </a:p>
            <a:p>
              <a:pPr algn="l"/>
              <a:r>
                <a:rPr lang="en-US" sz="1000">
                  <a:solidFill>
                    <a:srgbClr val="000000"/>
                  </a:solidFill>
                </a:rPr>
                <a:t>VA/T = 0</a:t>
              </a:r>
            </a:p>
          </p:txBody>
        </p:sp>
        <p:sp>
          <p:nvSpPr>
            <p:cNvPr id="56" name="Rectangle 53"/>
            <p:cNvSpPr>
              <a:spLocks noChangeArrowheads="1"/>
            </p:cNvSpPr>
            <p:nvPr/>
          </p:nvSpPr>
          <p:spPr bwMode="auto">
            <a:xfrm rot="-7137">
              <a:off x="1378" y="2774"/>
              <a:ext cx="699" cy="584"/>
            </a:xfrm>
            <a:prstGeom prst="rect">
              <a:avLst/>
            </a:prstGeom>
            <a:solidFill>
              <a:srgbClr val="728A98"/>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 name="Text Box 54"/>
            <p:cNvSpPr txBox="1">
              <a:spLocks noChangeArrowheads="1"/>
            </p:cNvSpPr>
            <p:nvPr/>
          </p:nvSpPr>
          <p:spPr bwMode="auto">
            <a:xfrm rot="-7137">
              <a:off x="1353" y="2763"/>
              <a:ext cx="74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1000">
                  <a:solidFill>
                    <a:srgbClr val="000000"/>
                  </a:solidFill>
                </a:rPr>
                <a:t>Issue Work Order</a:t>
              </a:r>
            </a:p>
            <a:p>
              <a:pPr algn="ctr"/>
              <a:r>
                <a:rPr lang="en-US" sz="1000">
                  <a:solidFill>
                    <a:srgbClr val="000000"/>
                  </a:solidFill>
                </a:rPr>
                <a:t>to Factory Floor</a:t>
              </a:r>
            </a:p>
          </p:txBody>
        </p:sp>
        <p:sp>
          <p:nvSpPr>
            <p:cNvPr id="58" name="Line 55"/>
            <p:cNvSpPr>
              <a:spLocks noChangeShapeType="1"/>
            </p:cNvSpPr>
            <p:nvPr/>
          </p:nvSpPr>
          <p:spPr bwMode="auto">
            <a:xfrm rot="-7137">
              <a:off x="1387" y="2995"/>
              <a:ext cx="692"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Line 56"/>
            <p:cNvSpPr>
              <a:spLocks noChangeShapeType="1"/>
            </p:cNvSpPr>
            <p:nvPr/>
          </p:nvSpPr>
          <p:spPr bwMode="auto">
            <a:xfrm rot="-7137">
              <a:off x="1378" y="2995"/>
              <a:ext cx="701"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 name="Text Box 57"/>
            <p:cNvSpPr txBox="1">
              <a:spLocks noChangeArrowheads="1"/>
            </p:cNvSpPr>
            <p:nvPr/>
          </p:nvSpPr>
          <p:spPr bwMode="auto">
            <a:xfrm rot="-7137">
              <a:off x="1381" y="3019"/>
              <a:ext cx="623"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rgbClr val="000000"/>
                  </a:solidFill>
                </a:rPr>
                <a:t>C/T = 1 Day</a:t>
              </a:r>
            </a:p>
            <a:p>
              <a:pPr algn="l"/>
              <a:r>
                <a:rPr lang="en-US" sz="1000">
                  <a:solidFill>
                    <a:srgbClr val="000000"/>
                  </a:solidFill>
                </a:rPr>
                <a:t>W/T = 1 hour</a:t>
              </a:r>
            </a:p>
            <a:p>
              <a:pPr algn="l"/>
              <a:r>
                <a:rPr lang="en-US" sz="1000">
                  <a:solidFill>
                    <a:srgbClr val="000000"/>
                  </a:solidFill>
                </a:rPr>
                <a:t>VA/T = 15 min</a:t>
              </a:r>
            </a:p>
          </p:txBody>
        </p:sp>
        <p:sp>
          <p:nvSpPr>
            <p:cNvPr id="61" name="AutoShape 58"/>
            <p:cNvSpPr>
              <a:spLocks noChangeArrowheads="1"/>
            </p:cNvSpPr>
            <p:nvPr/>
          </p:nvSpPr>
          <p:spPr bwMode="auto">
            <a:xfrm rot="13574">
              <a:off x="2224" y="2807"/>
              <a:ext cx="494" cy="475"/>
            </a:xfrm>
            <a:prstGeom prst="diamond">
              <a:avLst/>
            </a:prstGeom>
            <a:solidFill>
              <a:srgbClr val="728A98"/>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pPr algn="ctr" eaLnBrk="0" hangingPunct="0"/>
              <a:r>
                <a:rPr lang="en-US" sz="1200">
                  <a:solidFill>
                    <a:srgbClr val="000000"/>
                  </a:solidFill>
                </a:rPr>
                <a:t>Mtl.</a:t>
              </a:r>
            </a:p>
            <a:p>
              <a:pPr algn="ctr" eaLnBrk="0" hangingPunct="0"/>
              <a:r>
                <a:rPr lang="en-US" sz="1200">
                  <a:solidFill>
                    <a:srgbClr val="000000"/>
                  </a:solidFill>
                </a:rPr>
                <a:t>Available</a:t>
              </a:r>
            </a:p>
            <a:p>
              <a:pPr algn="ctr" eaLnBrk="0" hangingPunct="0"/>
              <a:r>
                <a:rPr lang="en-US" sz="1200">
                  <a:solidFill>
                    <a:srgbClr val="000000"/>
                  </a:solidFill>
                </a:rPr>
                <a:t>?</a:t>
              </a:r>
            </a:p>
          </p:txBody>
        </p:sp>
        <p:sp>
          <p:nvSpPr>
            <p:cNvPr id="62" name="Line 59"/>
            <p:cNvSpPr>
              <a:spLocks noChangeShapeType="1"/>
            </p:cNvSpPr>
            <p:nvPr/>
          </p:nvSpPr>
          <p:spPr bwMode="auto">
            <a:xfrm flipH="1">
              <a:off x="3568" y="3045"/>
              <a:ext cx="247"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63" name="Line 60"/>
            <p:cNvSpPr>
              <a:spLocks noChangeShapeType="1"/>
            </p:cNvSpPr>
            <p:nvPr/>
          </p:nvSpPr>
          <p:spPr bwMode="auto">
            <a:xfrm flipH="1" flipV="1">
              <a:off x="2709" y="3045"/>
              <a:ext cx="146"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64" name="Line 61"/>
            <p:cNvSpPr>
              <a:spLocks noChangeShapeType="1"/>
            </p:cNvSpPr>
            <p:nvPr/>
          </p:nvSpPr>
          <p:spPr bwMode="auto">
            <a:xfrm flipH="1">
              <a:off x="2087" y="3045"/>
              <a:ext cx="137"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65" name="Line 62"/>
            <p:cNvSpPr>
              <a:spLocks noChangeShapeType="1"/>
            </p:cNvSpPr>
            <p:nvPr/>
          </p:nvSpPr>
          <p:spPr bwMode="auto">
            <a:xfrm flipV="1">
              <a:off x="2471" y="2560"/>
              <a:ext cx="0" cy="24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66" name="Line 63"/>
            <p:cNvSpPr>
              <a:spLocks noChangeShapeType="1"/>
            </p:cNvSpPr>
            <p:nvPr/>
          </p:nvSpPr>
          <p:spPr bwMode="auto">
            <a:xfrm>
              <a:off x="2471" y="2560"/>
              <a:ext cx="2432"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67" name="Line 64"/>
            <p:cNvSpPr>
              <a:spLocks noChangeShapeType="1"/>
            </p:cNvSpPr>
            <p:nvPr/>
          </p:nvSpPr>
          <p:spPr bwMode="auto">
            <a:xfrm flipV="1">
              <a:off x="4903" y="2219"/>
              <a:ext cx="0" cy="347"/>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68" name="Arc 65"/>
            <p:cNvSpPr>
              <a:spLocks/>
            </p:cNvSpPr>
            <p:nvPr/>
          </p:nvSpPr>
          <p:spPr bwMode="auto">
            <a:xfrm rot="-7137">
              <a:off x="5142" y="2445"/>
              <a:ext cx="229" cy="218"/>
            </a:xfrm>
            <a:custGeom>
              <a:avLst/>
              <a:gdLst>
                <a:gd name="G0" fmla="+- 21600 0 0"/>
                <a:gd name="G1" fmla="+- 21585 0 0"/>
                <a:gd name="G2" fmla="+- 21600 0 0"/>
                <a:gd name="T0" fmla="*/ 37538 w 43200"/>
                <a:gd name="T1" fmla="*/ 7007 h 43185"/>
                <a:gd name="T2" fmla="*/ 20807 w 43200"/>
                <a:gd name="T3" fmla="*/ 0 h 43185"/>
                <a:gd name="T4" fmla="*/ 21600 w 43200"/>
                <a:gd name="T5" fmla="*/ 21585 h 43185"/>
              </a:gdLst>
              <a:ahLst/>
              <a:cxnLst>
                <a:cxn ang="0">
                  <a:pos x="T0" y="T1"/>
                </a:cxn>
                <a:cxn ang="0">
                  <a:pos x="T2" y="T3"/>
                </a:cxn>
                <a:cxn ang="0">
                  <a:pos x="T4" y="T5"/>
                </a:cxn>
              </a:cxnLst>
              <a:rect l="0" t="0" r="r" b="b"/>
              <a:pathLst>
                <a:path w="43200" h="43185" fill="none" extrusionOk="0">
                  <a:moveTo>
                    <a:pt x="37538" y="7006"/>
                  </a:moveTo>
                  <a:cubicBezTo>
                    <a:pt x="41180" y="10988"/>
                    <a:pt x="43200" y="16188"/>
                    <a:pt x="43200" y="21585"/>
                  </a:cubicBezTo>
                  <a:cubicBezTo>
                    <a:pt x="43200" y="33514"/>
                    <a:pt x="33529" y="43185"/>
                    <a:pt x="21600" y="43185"/>
                  </a:cubicBezTo>
                  <a:cubicBezTo>
                    <a:pt x="9670" y="43185"/>
                    <a:pt x="0" y="33514"/>
                    <a:pt x="0" y="21585"/>
                  </a:cubicBezTo>
                  <a:cubicBezTo>
                    <a:pt x="-1" y="9964"/>
                    <a:pt x="9194" y="426"/>
                    <a:pt x="20806" y="-1"/>
                  </a:cubicBezTo>
                </a:path>
                <a:path w="43200" h="43185" stroke="0" extrusionOk="0">
                  <a:moveTo>
                    <a:pt x="37538" y="7006"/>
                  </a:moveTo>
                  <a:cubicBezTo>
                    <a:pt x="41180" y="10988"/>
                    <a:pt x="43200" y="16188"/>
                    <a:pt x="43200" y="21585"/>
                  </a:cubicBezTo>
                  <a:cubicBezTo>
                    <a:pt x="43200" y="33514"/>
                    <a:pt x="33529" y="43185"/>
                    <a:pt x="21600" y="43185"/>
                  </a:cubicBezTo>
                  <a:cubicBezTo>
                    <a:pt x="9670" y="43185"/>
                    <a:pt x="0" y="33514"/>
                    <a:pt x="0" y="21585"/>
                  </a:cubicBezTo>
                  <a:cubicBezTo>
                    <a:pt x="-1" y="9964"/>
                    <a:pt x="9194" y="426"/>
                    <a:pt x="20806" y="-1"/>
                  </a:cubicBezTo>
                  <a:lnTo>
                    <a:pt x="21600" y="21585"/>
                  </a:lnTo>
                  <a:close/>
                </a:path>
              </a:pathLst>
            </a:custGeom>
            <a:noFill/>
            <a:ln w="9525">
              <a:solidFill>
                <a:srgbClr val="00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9" name="Text Box 66"/>
            <p:cNvSpPr txBox="1">
              <a:spLocks noChangeArrowheads="1"/>
            </p:cNvSpPr>
            <p:nvPr/>
          </p:nvSpPr>
          <p:spPr bwMode="auto">
            <a:xfrm>
              <a:off x="2075" y="2794"/>
              <a:ext cx="279" cy="171"/>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200">
                  <a:solidFill>
                    <a:srgbClr val="000000"/>
                  </a:solidFill>
                </a:rPr>
                <a:t>Yes</a:t>
              </a:r>
            </a:p>
          </p:txBody>
        </p:sp>
        <p:sp>
          <p:nvSpPr>
            <p:cNvPr id="70" name="Text Box 67"/>
            <p:cNvSpPr txBox="1">
              <a:spLocks noChangeArrowheads="1"/>
            </p:cNvSpPr>
            <p:nvPr/>
          </p:nvSpPr>
          <p:spPr bwMode="auto">
            <a:xfrm>
              <a:off x="2470" y="2593"/>
              <a:ext cx="244" cy="179"/>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200">
                  <a:solidFill>
                    <a:srgbClr val="000000"/>
                  </a:solidFill>
                </a:rPr>
                <a:t>No</a:t>
              </a:r>
            </a:p>
          </p:txBody>
        </p:sp>
        <p:sp>
          <p:nvSpPr>
            <p:cNvPr id="71" name="Text Box 68"/>
            <p:cNvSpPr txBox="1">
              <a:spLocks noChangeArrowheads="1"/>
            </p:cNvSpPr>
            <p:nvPr/>
          </p:nvSpPr>
          <p:spPr bwMode="auto">
            <a:xfrm>
              <a:off x="3310" y="2410"/>
              <a:ext cx="895" cy="171"/>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200">
                  <a:solidFill>
                    <a:srgbClr val="000000"/>
                  </a:solidFill>
                </a:rPr>
                <a:t>Change Ship Date</a:t>
              </a:r>
            </a:p>
          </p:txBody>
        </p:sp>
        <p:sp>
          <p:nvSpPr>
            <p:cNvPr id="72" name="Text Box 69"/>
            <p:cNvSpPr txBox="1">
              <a:spLocks noChangeArrowheads="1"/>
            </p:cNvSpPr>
            <p:nvPr/>
          </p:nvSpPr>
          <p:spPr bwMode="auto">
            <a:xfrm>
              <a:off x="1728" y="1300"/>
              <a:ext cx="1963" cy="21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eaLnBrk="0" hangingPunct="0"/>
              <a:r>
                <a:rPr lang="en-US" sz="1600">
                  <a:solidFill>
                    <a:srgbClr val="000000"/>
                  </a:solidFill>
                </a:rPr>
                <a:t>Time Customer is On Telephone</a:t>
              </a:r>
            </a:p>
          </p:txBody>
        </p:sp>
        <p:sp>
          <p:nvSpPr>
            <p:cNvPr id="73" name="Line 70"/>
            <p:cNvSpPr>
              <a:spLocks noChangeShapeType="1"/>
            </p:cNvSpPr>
            <p:nvPr/>
          </p:nvSpPr>
          <p:spPr bwMode="auto">
            <a:xfrm>
              <a:off x="3753" y="1407"/>
              <a:ext cx="347"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74" name="Line 71"/>
            <p:cNvSpPr>
              <a:spLocks noChangeShapeType="1"/>
            </p:cNvSpPr>
            <p:nvPr/>
          </p:nvSpPr>
          <p:spPr bwMode="auto">
            <a:xfrm flipH="1">
              <a:off x="1338" y="1398"/>
              <a:ext cx="365"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endParaRPr lang="en-US"/>
            </a:p>
          </p:txBody>
        </p:sp>
        <p:sp>
          <p:nvSpPr>
            <p:cNvPr id="75" name="Line 72"/>
            <p:cNvSpPr>
              <a:spLocks noChangeShapeType="1"/>
            </p:cNvSpPr>
            <p:nvPr/>
          </p:nvSpPr>
          <p:spPr bwMode="auto">
            <a:xfrm rot="-7137">
              <a:off x="1077" y="1983"/>
              <a:ext cx="1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 name="Line 73"/>
            <p:cNvSpPr>
              <a:spLocks noChangeShapeType="1"/>
            </p:cNvSpPr>
            <p:nvPr/>
          </p:nvSpPr>
          <p:spPr bwMode="auto">
            <a:xfrm rot="-7137">
              <a:off x="1919" y="1983"/>
              <a:ext cx="1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7" name="Line 74"/>
            <p:cNvSpPr>
              <a:spLocks noChangeShapeType="1"/>
            </p:cNvSpPr>
            <p:nvPr/>
          </p:nvSpPr>
          <p:spPr bwMode="auto">
            <a:xfrm rot="-7137">
              <a:off x="2770" y="1983"/>
              <a:ext cx="1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8" name="Line 75"/>
            <p:cNvSpPr>
              <a:spLocks noChangeShapeType="1"/>
            </p:cNvSpPr>
            <p:nvPr/>
          </p:nvSpPr>
          <p:spPr bwMode="auto">
            <a:xfrm rot="-7137">
              <a:off x="3623" y="1986"/>
              <a:ext cx="1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 name="Line 76"/>
            <p:cNvSpPr>
              <a:spLocks noChangeShapeType="1"/>
            </p:cNvSpPr>
            <p:nvPr/>
          </p:nvSpPr>
          <p:spPr bwMode="auto">
            <a:xfrm rot="-7137">
              <a:off x="4472" y="1983"/>
              <a:ext cx="1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0" name="Line 77"/>
            <p:cNvSpPr>
              <a:spLocks noChangeShapeType="1"/>
            </p:cNvSpPr>
            <p:nvPr/>
          </p:nvSpPr>
          <p:spPr bwMode="auto">
            <a:xfrm flipV="1">
              <a:off x="1220" y="1639"/>
              <a:ext cx="731" cy="609"/>
            </a:xfrm>
            <a:prstGeom prst="line">
              <a:avLst/>
            </a:prstGeom>
            <a:noFill/>
            <a:ln w="381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81" name="Line 78"/>
            <p:cNvSpPr>
              <a:spLocks noChangeShapeType="1"/>
            </p:cNvSpPr>
            <p:nvPr/>
          </p:nvSpPr>
          <p:spPr bwMode="auto">
            <a:xfrm flipV="1">
              <a:off x="4766" y="2766"/>
              <a:ext cx="700" cy="576"/>
            </a:xfrm>
            <a:prstGeom prst="line">
              <a:avLst/>
            </a:prstGeom>
            <a:noFill/>
            <a:ln w="381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82" name="Line 79"/>
            <p:cNvSpPr>
              <a:spLocks noChangeShapeType="1"/>
            </p:cNvSpPr>
            <p:nvPr/>
          </p:nvSpPr>
          <p:spPr bwMode="auto">
            <a:xfrm flipV="1">
              <a:off x="2346" y="2932"/>
              <a:ext cx="239" cy="278"/>
            </a:xfrm>
            <a:prstGeom prst="line">
              <a:avLst/>
            </a:prstGeom>
            <a:noFill/>
            <a:ln w="381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83" name="Line 80"/>
            <p:cNvSpPr>
              <a:spLocks noChangeShapeType="1"/>
            </p:cNvSpPr>
            <p:nvPr/>
          </p:nvSpPr>
          <p:spPr bwMode="auto">
            <a:xfrm flipV="1">
              <a:off x="3829" y="2783"/>
              <a:ext cx="707" cy="567"/>
            </a:xfrm>
            <a:prstGeom prst="line">
              <a:avLst/>
            </a:prstGeom>
            <a:noFill/>
            <a:ln w="381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84" name="Line 81"/>
            <p:cNvSpPr>
              <a:spLocks noChangeShapeType="1"/>
            </p:cNvSpPr>
            <p:nvPr/>
          </p:nvSpPr>
          <p:spPr bwMode="auto">
            <a:xfrm flipV="1">
              <a:off x="2874" y="2767"/>
              <a:ext cx="691" cy="567"/>
            </a:xfrm>
            <a:prstGeom prst="line">
              <a:avLst/>
            </a:prstGeom>
            <a:noFill/>
            <a:ln w="381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85" name="Line 82"/>
            <p:cNvSpPr>
              <a:spLocks noChangeShapeType="1"/>
            </p:cNvSpPr>
            <p:nvPr/>
          </p:nvSpPr>
          <p:spPr bwMode="auto">
            <a:xfrm flipH="1" flipV="1">
              <a:off x="1228" y="1681"/>
              <a:ext cx="683" cy="551"/>
            </a:xfrm>
            <a:prstGeom prst="line">
              <a:avLst/>
            </a:prstGeom>
            <a:noFill/>
            <a:ln w="381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86" name="Line 83"/>
            <p:cNvSpPr>
              <a:spLocks noChangeShapeType="1"/>
            </p:cNvSpPr>
            <p:nvPr/>
          </p:nvSpPr>
          <p:spPr bwMode="auto">
            <a:xfrm flipH="1" flipV="1">
              <a:off x="2866" y="2784"/>
              <a:ext cx="691" cy="583"/>
            </a:xfrm>
            <a:prstGeom prst="line">
              <a:avLst/>
            </a:prstGeom>
            <a:noFill/>
            <a:ln w="381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87" name="Line 84"/>
            <p:cNvSpPr>
              <a:spLocks noChangeShapeType="1"/>
            </p:cNvSpPr>
            <p:nvPr/>
          </p:nvSpPr>
          <p:spPr bwMode="auto">
            <a:xfrm flipH="1" flipV="1">
              <a:off x="2329" y="2940"/>
              <a:ext cx="288" cy="239"/>
            </a:xfrm>
            <a:prstGeom prst="line">
              <a:avLst/>
            </a:prstGeom>
            <a:noFill/>
            <a:ln w="381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88" name="Line 85"/>
            <p:cNvSpPr>
              <a:spLocks noChangeShapeType="1"/>
            </p:cNvSpPr>
            <p:nvPr/>
          </p:nvSpPr>
          <p:spPr bwMode="auto">
            <a:xfrm flipH="1" flipV="1">
              <a:off x="3820" y="2776"/>
              <a:ext cx="691" cy="567"/>
            </a:xfrm>
            <a:prstGeom prst="line">
              <a:avLst/>
            </a:prstGeom>
            <a:noFill/>
            <a:ln w="381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89" name="Line 86"/>
            <p:cNvSpPr>
              <a:spLocks noChangeShapeType="1"/>
            </p:cNvSpPr>
            <p:nvPr/>
          </p:nvSpPr>
          <p:spPr bwMode="auto">
            <a:xfrm flipH="1" flipV="1">
              <a:off x="4766" y="2751"/>
              <a:ext cx="699" cy="608"/>
            </a:xfrm>
            <a:prstGeom prst="line">
              <a:avLst/>
            </a:prstGeom>
            <a:noFill/>
            <a:ln w="381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90" name="Line 87"/>
            <p:cNvSpPr>
              <a:spLocks noChangeShapeType="1"/>
            </p:cNvSpPr>
            <p:nvPr/>
          </p:nvSpPr>
          <p:spPr bwMode="auto">
            <a:xfrm flipV="1">
              <a:off x="3450" y="2363"/>
              <a:ext cx="543" cy="263"/>
            </a:xfrm>
            <a:prstGeom prst="line">
              <a:avLst/>
            </a:prstGeom>
            <a:noFill/>
            <a:ln w="381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91" name="Line 88"/>
            <p:cNvSpPr>
              <a:spLocks noChangeShapeType="1"/>
            </p:cNvSpPr>
            <p:nvPr/>
          </p:nvSpPr>
          <p:spPr bwMode="auto">
            <a:xfrm flipH="1" flipV="1">
              <a:off x="3508" y="2355"/>
              <a:ext cx="551" cy="279"/>
            </a:xfrm>
            <a:prstGeom prst="line">
              <a:avLst/>
            </a:prstGeom>
            <a:noFill/>
            <a:ln w="381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92" name="Line 89"/>
            <p:cNvSpPr>
              <a:spLocks noChangeShapeType="1"/>
            </p:cNvSpPr>
            <p:nvPr/>
          </p:nvSpPr>
          <p:spPr bwMode="auto">
            <a:xfrm flipH="1">
              <a:off x="2075" y="2247"/>
              <a:ext cx="1901" cy="503"/>
            </a:xfrm>
            <a:prstGeom prst="line">
              <a:avLst/>
            </a:prstGeom>
            <a:noFill/>
            <a:ln w="57150">
              <a:solidFill>
                <a:srgbClr val="000000"/>
              </a:solidFill>
              <a:prstDash val="dash"/>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93" name="Freeform 90"/>
            <p:cNvSpPr>
              <a:spLocks/>
            </p:cNvSpPr>
            <p:nvPr/>
          </p:nvSpPr>
          <p:spPr bwMode="auto">
            <a:xfrm>
              <a:off x="3252" y="1491"/>
              <a:ext cx="708" cy="206"/>
            </a:xfrm>
            <a:custGeom>
              <a:avLst/>
              <a:gdLst>
                <a:gd name="T0" fmla="*/ 0 w 708"/>
                <a:gd name="T1" fmla="*/ 206 h 206"/>
                <a:gd name="T2" fmla="*/ 165 w 708"/>
                <a:gd name="T3" fmla="*/ 41 h 206"/>
                <a:gd name="T4" fmla="*/ 461 w 708"/>
                <a:gd name="T5" fmla="*/ 25 h 206"/>
                <a:gd name="T6" fmla="*/ 708 w 708"/>
                <a:gd name="T7" fmla="*/ 189 h 206"/>
              </a:gdLst>
              <a:ahLst/>
              <a:cxnLst>
                <a:cxn ang="0">
                  <a:pos x="T0" y="T1"/>
                </a:cxn>
                <a:cxn ang="0">
                  <a:pos x="T2" y="T3"/>
                </a:cxn>
                <a:cxn ang="0">
                  <a:pos x="T4" y="T5"/>
                </a:cxn>
                <a:cxn ang="0">
                  <a:pos x="T6" y="T7"/>
                </a:cxn>
              </a:cxnLst>
              <a:rect l="0" t="0" r="r" b="b"/>
              <a:pathLst>
                <a:path w="708" h="206">
                  <a:moveTo>
                    <a:pt x="0" y="206"/>
                  </a:moveTo>
                  <a:cubicBezTo>
                    <a:pt x="44" y="138"/>
                    <a:pt x="88" y="71"/>
                    <a:pt x="165" y="41"/>
                  </a:cubicBezTo>
                  <a:cubicBezTo>
                    <a:pt x="242" y="11"/>
                    <a:pt x="371" y="0"/>
                    <a:pt x="461" y="25"/>
                  </a:cubicBezTo>
                  <a:cubicBezTo>
                    <a:pt x="551" y="50"/>
                    <a:pt x="629" y="119"/>
                    <a:pt x="708" y="189"/>
                  </a:cubicBezTo>
                </a:path>
              </a:pathLst>
            </a:custGeom>
            <a:noFill/>
            <a:ln w="57150" cap="flat" cmpd="sng">
              <a:solidFill>
                <a:srgbClr val="000000"/>
              </a:solidFill>
              <a:prstDash val="solid"/>
              <a:round/>
              <a:headEnd type="none" w="sm" len="sm"/>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94" name="Line 91"/>
            <p:cNvSpPr>
              <a:spLocks noChangeShapeType="1"/>
            </p:cNvSpPr>
            <p:nvPr/>
          </p:nvSpPr>
          <p:spPr bwMode="auto">
            <a:xfrm flipH="1" flipV="1">
              <a:off x="2914" y="1648"/>
              <a:ext cx="683" cy="575"/>
            </a:xfrm>
            <a:prstGeom prst="line">
              <a:avLst/>
            </a:prstGeom>
            <a:noFill/>
            <a:ln w="381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95" name="Line 92"/>
            <p:cNvSpPr>
              <a:spLocks noChangeShapeType="1"/>
            </p:cNvSpPr>
            <p:nvPr/>
          </p:nvSpPr>
          <p:spPr bwMode="auto">
            <a:xfrm flipV="1">
              <a:off x="2939" y="1664"/>
              <a:ext cx="667" cy="584"/>
            </a:xfrm>
            <a:prstGeom prst="line">
              <a:avLst/>
            </a:prstGeom>
            <a:noFill/>
            <a:ln w="381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96" name="Line 93"/>
            <p:cNvSpPr>
              <a:spLocks noChangeShapeType="1"/>
            </p:cNvSpPr>
            <p:nvPr/>
          </p:nvSpPr>
          <p:spPr bwMode="auto">
            <a:xfrm flipV="1">
              <a:off x="4667" y="1623"/>
              <a:ext cx="667" cy="584"/>
            </a:xfrm>
            <a:prstGeom prst="line">
              <a:avLst/>
            </a:prstGeom>
            <a:noFill/>
            <a:ln w="381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97" name="Line 94"/>
            <p:cNvSpPr>
              <a:spLocks noChangeShapeType="1"/>
            </p:cNvSpPr>
            <p:nvPr/>
          </p:nvSpPr>
          <p:spPr bwMode="auto">
            <a:xfrm flipH="1" flipV="1">
              <a:off x="4609" y="1607"/>
              <a:ext cx="683" cy="575"/>
            </a:xfrm>
            <a:prstGeom prst="line">
              <a:avLst/>
            </a:prstGeom>
            <a:noFill/>
            <a:ln w="381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sp>
          <p:nvSpPr>
            <p:cNvPr id="98" name="Freeform 95"/>
            <p:cNvSpPr>
              <a:spLocks/>
            </p:cNvSpPr>
            <p:nvPr/>
          </p:nvSpPr>
          <p:spPr bwMode="auto">
            <a:xfrm flipH="1">
              <a:off x="4272" y="1466"/>
              <a:ext cx="708" cy="206"/>
            </a:xfrm>
            <a:custGeom>
              <a:avLst/>
              <a:gdLst>
                <a:gd name="T0" fmla="*/ 0 w 708"/>
                <a:gd name="T1" fmla="*/ 206 h 206"/>
                <a:gd name="T2" fmla="*/ 165 w 708"/>
                <a:gd name="T3" fmla="*/ 41 h 206"/>
                <a:gd name="T4" fmla="*/ 461 w 708"/>
                <a:gd name="T5" fmla="*/ 25 h 206"/>
                <a:gd name="T6" fmla="*/ 708 w 708"/>
                <a:gd name="T7" fmla="*/ 189 h 206"/>
              </a:gdLst>
              <a:ahLst/>
              <a:cxnLst>
                <a:cxn ang="0">
                  <a:pos x="T0" y="T1"/>
                </a:cxn>
                <a:cxn ang="0">
                  <a:pos x="T2" y="T3"/>
                </a:cxn>
                <a:cxn ang="0">
                  <a:pos x="T4" y="T5"/>
                </a:cxn>
                <a:cxn ang="0">
                  <a:pos x="T6" y="T7"/>
                </a:cxn>
              </a:cxnLst>
              <a:rect l="0" t="0" r="r" b="b"/>
              <a:pathLst>
                <a:path w="708" h="206">
                  <a:moveTo>
                    <a:pt x="0" y="206"/>
                  </a:moveTo>
                  <a:cubicBezTo>
                    <a:pt x="44" y="138"/>
                    <a:pt x="88" y="71"/>
                    <a:pt x="165" y="41"/>
                  </a:cubicBezTo>
                  <a:cubicBezTo>
                    <a:pt x="242" y="11"/>
                    <a:pt x="371" y="0"/>
                    <a:pt x="461" y="25"/>
                  </a:cubicBezTo>
                  <a:cubicBezTo>
                    <a:pt x="551" y="50"/>
                    <a:pt x="629" y="119"/>
                    <a:pt x="708" y="189"/>
                  </a:cubicBezTo>
                </a:path>
              </a:pathLst>
            </a:custGeom>
            <a:noFill/>
            <a:ln w="57150" cap="flat" cmpd="sng">
              <a:solidFill>
                <a:srgbClr val="000000"/>
              </a:solidFill>
              <a:prstDash val="solid"/>
              <a:round/>
              <a:headEnd type="none" w="sm" len="sm"/>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en-US"/>
            </a:p>
          </p:txBody>
        </p:sp>
      </p:grpSp>
      <p:sp>
        <p:nvSpPr>
          <p:cNvPr id="99" name="Rectangle 96"/>
          <p:cNvSpPr>
            <a:spLocks noChangeArrowheads="1"/>
          </p:cNvSpPr>
          <p:nvPr/>
        </p:nvSpPr>
        <p:spPr bwMode="auto">
          <a:xfrm>
            <a:off x="341313" y="5443538"/>
            <a:ext cx="3333750" cy="5762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0" anchor="b" anchorCtr="1">
            <a:spAutoFit/>
          </a:bodyPr>
          <a:lstStyle/>
          <a:p>
            <a:pPr algn="l" eaLnBrk="0" hangingPunct="0">
              <a:lnSpc>
                <a:spcPct val="70000"/>
              </a:lnSpc>
            </a:pPr>
            <a:r>
              <a:rPr lang="en-US" sz="1600">
                <a:solidFill>
                  <a:srgbClr val="000000"/>
                </a:solidFill>
              </a:rPr>
              <a:t>Gold – Greatest Potential Impact</a:t>
            </a:r>
          </a:p>
          <a:p>
            <a:pPr algn="l" eaLnBrk="0" hangingPunct="0">
              <a:lnSpc>
                <a:spcPct val="70000"/>
              </a:lnSpc>
            </a:pPr>
            <a:endParaRPr lang="en-US" sz="800">
              <a:solidFill>
                <a:srgbClr val="000000"/>
              </a:solidFill>
            </a:endParaRPr>
          </a:p>
          <a:p>
            <a:pPr algn="l" eaLnBrk="0" hangingPunct="0">
              <a:lnSpc>
                <a:spcPct val="70000"/>
              </a:lnSpc>
            </a:pPr>
            <a:r>
              <a:rPr lang="en-US" sz="1600">
                <a:solidFill>
                  <a:srgbClr val="000000"/>
                </a:solidFill>
              </a:rPr>
              <a:t>Gray – Worthwhile Opportunity</a:t>
            </a:r>
          </a:p>
        </p:txBody>
      </p:sp>
    </p:spTree>
    <p:extLst>
      <p:ext uri="{BB962C8B-B14F-4D97-AF65-F5344CB8AC3E}">
        <p14:creationId xmlns:p14="http://schemas.microsoft.com/office/powerpoint/2010/main" val="254118761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LLEFT" val=" 144"/>
  <p:tag name="LTOP" val=" 208.75"/>
</p:tagLst>
</file>

<file path=ppt/tags/tag11.xml><?xml version="1.0" encoding="utf-8"?>
<p:tagLst xmlns:a="http://schemas.openxmlformats.org/drawingml/2006/main" xmlns:r="http://schemas.openxmlformats.org/officeDocument/2006/relationships" xmlns:p="http://schemas.openxmlformats.org/presentationml/2006/main">
  <p:tag name="LTOP" val=" 208.75"/>
  <p:tag name="LLEFT" val=" 144"/>
</p:tagLst>
</file>

<file path=ppt/tags/tag12.xml><?xml version="1.0" encoding="utf-8"?>
<p:tagLst xmlns:a="http://schemas.openxmlformats.org/drawingml/2006/main" xmlns:r="http://schemas.openxmlformats.org/officeDocument/2006/relationships" xmlns:p="http://schemas.openxmlformats.org/presentationml/2006/main">
  <p:tag name="LLEFT" val=" 143.125"/>
  <p:tag name="LTOP" val=" 208.75"/>
</p:tagLst>
</file>

<file path=ppt/tags/tag13.xml><?xml version="1.0" encoding="utf-8"?>
<p:tagLst xmlns:a="http://schemas.openxmlformats.org/drawingml/2006/main" xmlns:r="http://schemas.openxmlformats.org/officeDocument/2006/relationships" xmlns:p="http://schemas.openxmlformats.org/presentationml/2006/main">
  <p:tag name="LLEFT" val=" 143.125"/>
  <p:tag name="LTOP" val=" 208.75"/>
</p:tagLst>
</file>

<file path=ppt/tags/tag14.xml><?xml version="1.0" encoding="utf-8"?>
<p:tagLst xmlns:a="http://schemas.openxmlformats.org/drawingml/2006/main" xmlns:r="http://schemas.openxmlformats.org/officeDocument/2006/relationships" xmlns:p="http://schemas.openxmlformats.org/presentationml/2006/main">
  <p:tag name="LLEFT" val=" 143.125"/>
  <p:tag name="LTOP" val=" 208.75"/>
</p:tagLst>
</file>

<file path=ppt/tags/tag15.xml><?xml version="1.0" encoding="utf-8"?>
<p:tagLst xmlns:a="http://schemas.openxmlformats.org/drawingml/2006/main" xmlns:r="http://schemas.openxmlformats.org/officeDocument/2006/relationships" xmlns:p="http://schemas.openxmlformats.org/presentationml/2006/main">
  <p:tag name="LLEFT" val=" 144"/>
  <p:tag name="LTOP" val=" 208.75"/>
</p:tagLst>
</file>

<file path=ppt/tags/tag16.xml><?xml version="1.0" encoding="utf-8"?>
<p:tagLst xmlns:a="http://schemas.openxmlformats.org/drawingml/2006/main" xmlns:r="http://schemas.openxmlformats.org/officeDocument/2006/relationships" xmlns:p="http://schemas.openxmlformats.org/presentationml/2006/main">
  <p:tag name="LTOP" val=" 208.75"/>
  <p:tag name="LLEFT" val=" 144"/>
</p:tagLst>
</file>

<file path=ppt/tags/tag17.xml><?xml version="1.0" encoding="utf-8"?>
<p:tagLst xmlns:a="http://schemas.openxmlformats.org/drawingml/2006/main" xmlns:r="http://schemas.openxmlformats.org/officeDocument/2006/relationships" xmlns:p="http://schemas.openxmlformats.org/presentationml/2006/main">
  <p:tag name="LLEFT" val=" 143.125"/>
  <p:tag name="LTOP" val=" 208.75"/>
</p:tagLst>
</file>

<file path=ppt/tags/tag18.xml><?xml version="1.0" encoding="utf-8"?>
<p:tagLst xmlns:a="http://schemas.openxmlformats.org/drawingml/2006/main" xmlns:r="http://schemas.openxmlformats.org/officeDocument/2006/relationships" xmlns:p="http://schemas.openxmlformats.org/presentationml/2006/main">
  <p:tag name="LLEFT" val=" 143.125"/>
  <p:tag name="LTOP" val=" 208.75"/>
</p:tagLst>
</file>

<file path=ppt/tags/tag19.xml><?xml version="1.0" encoding="utf-8"?>
<p:tagLst xmlns:a="http://schemas.openxmlformats.org/drawingml/2006/main" xmlns:r="http://schemas.openxmlformats.org/officeDocument/2006/relationships" xmlns:p="http://schemas.openxmlformats.org/presentationml/2006/main">
  <p:tag name="LLEFT" val=" 143.125"/>
  <p:tag name="LTOP" val=" 208.75"/>
</p:tagLst>
</file>

<file path=ppt/tags/tag2.xml><?xml version="1.0" encoding="utf-8"?>
<p:tagLst xmlns:a="http://schemas.openxmlformats.org/drawingml/2006/main" xmlns:r="http://schemas.openxmlformats.org/officeDocument/2006/relationships" xmlns:p="http://schemas.openxmlformats.org/presentationml/2006/main">
  <p:tag name="LLEFT" val=" 143.125"/>
  <p:tag name="LTOP" val=" 208.75"/>
</p:tagLst>
</file>

<file path=ppt/tags/tag20.xml><?xml version="1.0" encoding="utf-8"?>
<p:tagLst xmlns:a="http://schemas.openxmlformats.org/drawingml/2006/main" xmlns:r="http://schemas.openxmlformats.org/officeDocument/2006/relationships" xmlns:p="http://schemas.openxmlformats.org/presentationml/2006/main">
  <p:tag name="LTOP" val=" 208.75"/>
  <p:tag name="LLEFT" val=" 143.125"/>
</p:tagLst>
</file>

<file path=ppt/tags/tag21.xml><?xml version="1.0" encoding="utf-8"?>
<p:tagLst xmlns:a="http://schemas.openxmlformats.org/drawingml/2006/main" xmlns:r="http://schemas.openxmlformats.org/officeDocument/2006/relationships" xmlns:p="http://schemas.openxmlformats.org/presentationml/2006/main">
  <p:tag name="LLEFT" val=" 143.125"/>
  <p:tag name="LTOP" val=" 208.75"/>
</p:tagLst>
</file>

<file path=ppt/tags/tag22.xml><?xml version="1.0" encoding="utf-8"?>
<p:tagLst xmlns:a="http://schemas.openxmlformats.org/drawingml/2006/main" xmlns:r="http://schemas.openxmlformats.org/officeDocument/2006/relationships" xmlns:p="http://schemas.openxmlformats.org/presentationml/2006/main">
  <p:tag name="LLEFT" val=" 143.125"/>
  <p:tag name="LTOP" val=" 208.75"/>
</p:tagLst>
</file>

<file path=ppt/tags/tag23.xml><?xml version="1.0" encoding="utf-8"?>
<p:tagLst xmlns:a="http://schemas.openxmlformats.org/drawingml/2006/main" xmlns:r="http://schemas.openxmlformats.org/officeDocument/2006/relationships" xmlns:p="http://schemas.openxmlformats.org/presentationml/2006/main">
  <p:tag name="LTOP" val=" 208.75"/>
  <p:tag name="LLEFT" val=" 143.125"/>
</p:tagLst>
</file>

<file path=ppt/tags/tag24.xml><?xml version="1.0" encoding="utf-8"?>
<p:tagLst xmlns:a="http://schemas.openxmlformats.org/drawingml/2006/main" xmlns:r="http://schemas.openxmlformats.org/officeDocument/2006/relationships" xmlns:p="http://schemas.openxmlformats.org/presentationml/2006/main">
  <p:tag name="LTOP" val=" 208.75"/>
  <p:tag name="LLEFT" val=" 143.125"/>
</p:tagLst>
</file>

<file path=ppt/tags/tag25.xml><?xml version="1.0" encoding="utf-8"?>
<p:tagLst xmlns:a="http://schemas.openxmlformats.org/drawingml/2006/main" xmlns:r="http://schemas.openxmlformats.org/officeDocument/2006/relationships" xmlns:p="http://schemas.openxmlformats.org/presentationml/2006/main">
  <p:tag name="LTOP" val=" 208.75"/>
  <p:tag name="LLEFT" val=" 143.125"/>
</p:tagLst>
</file>

<file path=ppt/tags/tag3.xml><?xml version="1.0" encoding="utf-8"?>
<p:tagLst xmlns:a="http://schemas.openxmlformats.org/drawingml/2006/main" xmlns:r="http://schemas.openxmlformats.org/officeDocument/2006/relationships" xmlns:p="http://schemas.openxmlformats.org/presentationml/2006/main">
  <p:tag name="LTOP" val=" 208.75"/>
  <p:tag name="LLEFT" val=" 143.125"/>
</p:tagLst>
</file>

<file path=ppt/tags/tag4.xml><?xml version="1.0" encoding="utf-8"?>
<p:tagLst xmlns:a="http://schemas.openxmlformats.org/drawingml/2006/main" xmlns:r="http://schemas.openxmlformats.org/officeDocument/2006/relationships" xmlns:p="http://schemas.openxmlformats.org/presentationml/2006/main">
  <p:tag name="LLEFT" val=" 143.125"/>
  <p:tag name="LTOP" val=" 208.75"/>
</p:tagLst>
</file>

<file path=ppt/tags/tag5.xml><?xml version="1.0" encoding="utf-8"?>
<p:tagLst xmlns:a="http://schemas.openxmlformats.org/drawingml/2006/main" xmlns:r="http://schemas.openxmlformats.org/officeDocument/2006/relationships" xmlns:p="http://schemas.openxmlformats.org/presentationml/2006/main">
  <p:tag name="LTOP" val=" 208.75"/>
  <p:tag name="LLEFT" val=" 143.125"/>
</p:tagLst>
</file>

<file path=ppt/tags/tag6.xml><?xml version="1.0" encoding="utf-8"?>
<p:tagLst xmlns:a="http://schemas.openxmlformats.org/drawingml/2006/main" xmlns:r="http://schemas.openxmlformats.org/officeDocument/2006/relationships" xmlns:p="http://schemas.openxmlformats.org/presentationml/2006/main">
  <p:tag name="LLEFT" val=" 143.125"/>
  <p:tag name="LTOP" val=" 208.75"/>
</p:tagLst>
</file>

<file path=ppt/tags/tag7.xml><?xml version="1.0" encoding="utf-8"?>
<p:tagLst xmlns:a="http://schemas.openxmlformats.org/drawingml/2006/main" xmlns:r="http://schemas.openxmlformats.org/officeDocument/2006/relationships" xmlns:p="http://schemas.openxmlformats.org/presentationml/2006/main">
  <p:tag name="LLEFT" val=" 143.125"/>
  <p:tag name="LTOP" val=" 208.75"/>
</p:tagLst>
</file>

<file path=ppt/tags/tag8.xml><?xml version="1.0" encoding="utf-8"?>
<p:tagLst xmlns:a="http://schemas.openxmlformats.org/drawingml/2006/main" xmlns:r="http://schemas.openxmlformats.org/officeDocument/2006/relationships" xmlns:p="http://schemas.openxmlformats.org/presentationml/2006/main">
  <p:tag name="LTOP" val=" 208.75"/>
  <p:tag name="LLEFT" val=" 143.125"/>
</p:tagLst>
</file>

<file path=ppt/tags/tag9.xml><?xml version="1.0" encoding="utf-8"?>
<p:tagLst xmlns:a="http://schemas.openxmlformats.org/drawingml/2006/main" xmlns:r="http://schemas.openxmlformats.org/officeDocument/2006/relationships" xmlns:p="http://schemas.openxmlformats.org/presentationml/2006/main">
  <p:tag name="RESIZE" val="Yes"/>
</p:tagLst>
</file>

<file path=ppt/theme/theme1.xml><?xml version="1.0" encoding="utf-8"?>
<a:theme xmlns:a="http://schemas.openxmlformats.org/drawingml/2006/main" name="blue-work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blue-work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blue-works</Template>
  <TotalTime>3856</TotalTime>
  <Words>2562</Words>
  <Application>Microsoft Office PowerPoint</Application>
  <PresentationFormat>On-screen Show (4:3)</PresentationFormat>
  <Paragraphs>630</Paragraphs>
  <Slides>28</Slides>
  <Notes>27</Notes>
  <HiddenSlides>0</HiddenSlides>
  <MMClips>0</MMClips>
  <ScaleCrop>false</ScaleCrop>
  <HeadingPairs>
    <vt:vector size="4" baseType="variant">
      <vt:variant>
        <vt:lpstr>Theme</vt:lpstr>
      </vt:variant>
      <vt:variant>
        <vt:i4>2</vt:i4>
      </vt:variant>
      <vt:variant>
        <vt:lpstr>Slide Titles</vt:lpstr>
      </vt:variant>
      <vt:variant>
        <vt:i4>28</vt:i4>
      </vt:variant>
    </vt:vector>
  </HeadingPairs>
  <TitlesOfParts>
    <vt:vector size="30" baseType="lpstr">
      <vt:lpstr>blue-works</vt:lpstr>
      <vt:lpstr>1_blue-works</vt:lpstr>
      <vt:lpstr>  </vt:lpstr>
      <vt:lpstr>Project Funding </vt:lpstr>
      <vt:lpstr>Learning Objectives</vt:lpstr>
      <vt:lpstr>The DMAIC Process with Tools</vt:lpstr>
      <vt:lpstr>Value Stream Map</vt:lpstr>
      <vt:lpstr>Why is Value Stream Mapping important for assessing current state?</vt:lpstr>
      <vt:lpstr>PowerPoint Presentation</vt:lpstr>
      <vt:lpstr>Step 1 – Map the “As Is” State</vt:lpstr>
      <vt:lpstr>Step 2 – Map the “Ideal Future” State</vt:lpstr>
      <vt:lpstr>Step 3 – Identify gaps between “As Is” State  and “Ideal Future” State</vt:lpstr>
      <vt:lpstr>Step 4 – Make the selected changes</vt:lpstr>
      <vt:lpstr>Step 4 –  (Cont’d) (Evaluate the improvement)</vt:lpstr>
      <vt:lpstr>Step 5 –  Design continuous improvement process</vt:lpstr>
      <vt:lpstr>How do you create a Value Stream Map?</vt:lpstr>
      <vt:lpstr>Value Stream Mapping Symbols</vt:lpstr>
      <vt:lpstr>Value Stream Map</vt:lpstr>
      <vt:lpstr>Value Stream Map</vt:lpstr>
      <vt:lpstr>PowerPoint Presentation</vt:lpstr>
      <vt:lpstr>PowerPoint Presentation</vt:lpstr>
      <vt:lpstr>PowerPoint Presentation</vt:lpstr>
      <vt:lpstr>PowerPoint Presentation</vt:lpstr>
      <vt:lpstr>PowerPoint Presentation</vt:lpstr>
      <vt:lpstr>PowerPoint Presentation</vt:lpstr>
      <vt:lpstr>Spaghetti Chart</vt:lpstr>
      <vt:lpstr>Spaghetti Chart</vt:lpstr>
      <vt:lpstr>Standard Work Sheet</vt:lpstr>
      <vt:lpstr>Summary</vt:lpstr>
      <vt:lpstr>  Thank You</vt:lpstr>
    </vt:vector>
  </TitlesOfParts>
  <Company>UT School of Public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skwon</dc:creator>
  <cp:lastModifiedBy>Vosburgh, Linda - OSHA</cp:lastModifiedBy>
  <cp:revision>237</cp:revision>
  <cp:lastPrinted>2012-09-14T17:01:56Z</cp:lastPrinted>
  <dcterms:created xsi:type="dcterms:W3CDTF">2012-01-18T16:52:45Z</dcterms:created>
  <dcterms:modified xsi:type="dcterms:W3CDTF">2013-11-06T17:58:02Z</dcterms:modified>
</cp:coreProperties>
</file>