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9" r:id="rId2"/>
  </p:sldMasterIdLst>
  <p:notesMasterIdLst>
    <p:notesMasterId r:id="rId28"/>
  </p:notesMasterIdLst>
  <p:handoutMasterIdLst>
    <p:handoutMasterId r:id="rId29"/>
  </p:handoutMasterIdLst>
  <p:sldIdLst>
    <p:sldId id="319" r:id="rId3"/>
    <p:sldId id="262" r:id="rId4"/>
    <p:sldId id="315" r:id="rId5"/>
    <p:sldId id="294" r:id="rId6"/>
    <p:sldId id="293" r:id="rId7"/>
    <p:sldId id="295" r:id="rId8"/>
    <p:sldId id="297" r:id="rId9"/>
    <p:sldId id="298" r:id="rId10"/>
    <p:sldId id="299" r:id="rId11"/>
    <p:sldId id="300" r:id="rId12"/>
    <p:sldId id="301" r:id="rId13"/>
    <p:sldId id="302" r:id="rId14"/>
    <p:sldId id="303" r:id="rId15"/>
    <p:sldId id="304" r:id="rId16"/>
    <p:sldId id="314" r:id="rId17"/>
    <p:sldId id="313" r:id="rId18"/>
    <p:sldId id="307" r:id="rId19"/>
    <p:sldId id="308" r:id="rId20"/>
    <p:sldId id="309" r:id="rId21"/>
    <p:sldId id="311" r:id="rId22"/>
    <p:sldId id="310" r:id="rId23"/>
    <p:sldId id="279" r:id="rId24"/>
    <p:sldId id="312" r:id="rId25"/>
    <p:sldId id="316" r:id="rId26"/>
    <p:sldId id="318" r:id="rId27"/>
  </p:sldIdLst>
  <p:sldSz cx="9144000" cy="6858000" type="screen4x3"/>
  <p:notesSz cx="7315200" cy="9601200"/>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689838"/>
    <a:srgbClr val="B42522"/>
    <a:srgbClr val="FFFFFF"/>
  </p:clrMru>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308" autoAdjust="0"/>
  </p:normalViewPr>
  <p:slideViewPr>
    <p:cSldViewPr>
      <p:cViewPr varScale="1">
        <p:scale>
          <a:sx n="81" d="100"/>
          <a:sy n="81" d="100"/>
        </p:scale>
        <p:origin x="-1644" y="-102"/>
      </p:cViewPr>
      <p:guideLst>
        <p:guide orient="horz" pos="2187"/>
        <p:guide pos="2880"/>
        <p:guide pos="192"/>
        <p:guide pos="5568"/>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1" d="100"/>
          <a:sy n="81" d="100"/>
        </p:scale>
        <p:origin x="-3168" y="-9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tags" Target="tags/tag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170764" cy="609600"/>
          </a:xfrm>
          <a:prstGeom prst="rect">
            <a:avLst/>
          </a:prstGeom>
        </p:spPr>
        <p:txBody>
          <a:bodyPr vert="horz" lIns="95610" tIns="47805" rIns="95610" bIns="47805" rtlCol="0"/>
          <a:lstStyle>
            <a:lvl1pPr algn="l">
              <a:defRPr sz="1300"/>
            </a:lvl1pPr>
          </a:lstStyle>
          <a:p>
            <a:endParaRPr lang="en-US" dirty="0"/>
          </a:p>
        </p:txBody>
      </p:sp>
      <p:sp>
        <p:nvSpPr>
          <p:cNvPr id="3" name="Date Placeholder 2"/>
          <p:cNvSpPr>
            <a:spLocks noGrp="1"/>
          </p:cNvSpPr>
          <p:nvPr>
            <p:ph type="dt" sz="quarter" idx="1"/>
          </p:nvPr>
        </p:nvSpPr>
        <p:spPr>
          <a:xfrm>
            <a:off x="4142749" y="0"/>
            <a:ext cx="3170763" cy="480388"/>
          </a:xfrm>
          <a:prstGeom prst="rect">
            <a:avLst/>
          </a:prstGeom>
        </p:spPr>
        <p:txBody>
          <a:bodyPr vert="horz" lIns="95610" tIns="47805" rIns="95610" bIns="47805" rtlCol="0"/>
          <a:lstStyle>
            <a:lvl1pPr algn="r">
              <a:defRPr sz="1300"/>
            </a:lvl1pPr>
          </a:lstStyle>
          <a:p>
            <a:endParaRPr lang="en-US" dirty="0"/>
          </a:p>
        </p:txBody>
      </p:sp>
      <p:sp>
        <p:nvSpPr>
          <p:cNvPr id="4" name="Footer Placeholder 3"/>
          <p:cNvSpPr>
            <a:spLocks noGrp="1"/>
          </p:cNvSpPr>
          <p:nvPr>
            <p:ph type="ftr" sz="quarter" idx="2"/>
          </p:nvPr>
        </p:nvSpPr>
        <p:spPr>
          <a:xfrm>
            <a:off x="1" y="9119173"/>
            <a:ext cx="3170764" cy="480388"/>
          </a:xfrm>
          <a:prstGeom prst="rect">
            <a:avLst/>
          </a:prstGeom>
        </p:spPr>
        <p:txBody>
          <a:bodyPr vert="horz" lIns="95610" tIns="47805" rIns="95610" bIns="47805" rtlCol="0" anchor="b"/>
          <a:lstStyle>
            <a:lvl1pPr algn="l">
              <a:defRPr sz="1300"/>
            </a:lvl1pPr>
          </a:lstStyle>
          <a:p>
            <a:endParaRPr lang="en-US"/>
          </a:p>
        </p:txBody>
      </p:sp>
      <p:sp>
        <p:nvSpPr>
          <p:cNvPr id="5" name="Slide Number Placeholder 4"/>
          <p:cNvSpPr>
            <a:spLocks noGrp="1"/>
          </p:cNvSpPr>
          <p:nvPr>
            <p:ph type="sldNum" sz="quarter" idx="3"/>
          </p:nvPr>
        </p:nvSpPr>
        <p:spPr>
          <a:xfrm>
            <a:off x="4142749" y="9119173"/>
            <a:ext cx="3170763" cy="480388"/>
          </a:xfrm>
          <a:prstGeom prst="rect">
            <a:avLst/>
          </a:prstGeom>
        </p:spPr>
        <p:txBody>
          <a:bodyPr vert="horz" lIns="95610" tIns="47805" rIns="95610" bIns="47805" rtlCol="0" anchor="b"/>
          <a:lstStyle>
            <a:lvl1pPr algn="r">
              <a:defRPr sz="1300"/>
            </a:lvl1pPr>
          </a:lstStyle>
          <a:p>
            <a:fld id="{586F4049-9BBA-4C77-84ED-F78EE69BCC77}" type="slidenum">
              <a:rPr lang="en-US" smtClean="0"/>
              <a:t>‹#›</a:t>
            </a:fld>
            <a:endParaRPr lang="en-US"/>
          </a:p>
        </p:txBody>
      </p:sp>
      <p:pic>
        <p:nvPicPr>
          <p:cNvPr id="6" name="Picture 5"/>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902677" y="57878"/>
            <a:ext cx="1219200" cy="512516"/>
          </a:xfrm>
          <a:prstGeom prst="rect">
            <a:avLst/>
          </a:prstGeom>
        </p:spPr>
      </p:pic>
    </p:spTree>
    <p:extLst>
      <p:ext uri="{BB962C8B-B14F-4D97-AF65-F5344CB8AC3E}">
        <p14:creationId xmlns:p14="http://schemas.microsoft.com/office/powerpoint/2010/main" val="4710122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169920" cy="480060"/>
          </a:xfrm>
          <a:prstGeom prst="rect">
            <a:avLst/>
          </a:prstGeom>
        </p:spPr>
        <p:txBody>
          <a:bodyPr vert="horz" lIns="96662" tIns="48331" rIns="96662" bIns="48331" rtlCol="0"/>
          <a:lstStyle>
            <a:lvl1pPr algn="l">
              <a:defRPr sz="1300"/>
            </a:lvl1pPr>
          </a:lstStyle>
          <a:p>
            <a:endParaRPr lang="en-US"/>
          </a:p>
        </p:txBody>
      </p:sp>
      <p:sp>
        <p:nvSpPr>
          <p:cNvPr id="3" name="Date Placeholder 2"/>
          <p:cNvSpPr>
            <a:spLocks noGrp="1"/>
          </p:cNvSpPr>
          <p:nvPr>
            <p:ph type="dt" idx="1"/>
          </p:nvPr>
        </p:nvSpPr>
        <p:spPr>
          <a:xfrm>
            <a:off x="4143588" y="0"/>
            <a:ext cx="3169920" cy="480060"/>
          </a:xfrm>
          <a:prstGeom prst="rect">
            <a:avLst/>
          </a:prstGeom>
        </p:spPr>
        <p:txBody>
          <a:bodyPr vert="horz" lIns="96662" tIns="48331" rIns="96662" bIns="48331" rtlCol="0"/>
          <a:lstStyle>
            <a:lvl1pPr algn="r">
              <a:defRPr sz="1300"/>
            </a:lvl1pPr>
          </a:lstStyle>
          <a:p>
            <a:fld id="{425D5255-902B-49C5-A1B5-7BB79D153DCC}" type="datetimeFigureOut">
              <a:rPr lang="en-US" smtClean="0"/>
              <a:t>11/6/2013</a:t>
            </a:fld>
            <a:endParaRPr lang="en-US"/>
          </a:p>
        </p:txBody>
      </p:sp>
      <p:sp>
        <p:nvSpPr>
          <p:cNvPr id="4" name="Slide Image Placeholder 3"/>
          <p:cNvSpPr>
            <a:spLocks noGrp="1" noRot="1" noChangeAspect="1"/>
          </p:cNvSpPr>
          <p:nvPr>
            <p:ph type="sldImg" idx="2"/>
          </p:nvPr>
        </p:nvSpPr>
        <p:spPr>
          <a:xfrm>
            <a:off x="1257300" y="719138"/>
            <a:ext cx="4802188" cy="3600450"/>
          </a:xfrm>
          <a:prstGeom prst="rect">
            <a:avLst/>
          </a:prstGeom>
          <a:noFill/>
          <a:ln w="12700">
            <a:solidFill>
              <a:prstClr val="black"/>
            </a:solidFill>
          </a:ln>
        </p:spPr>
        <p:txBody>
          <a:bodyPr vert="horz" lIns="96662" tIns="48331" rIns="96662" bIns="48331" rtlCol="0" anchor="ctr"/>
          <a:lstStyle/>
          <a:p>
            <a:endParaRPr lang="en-US"/>
          </a:p>
        </p:txBody>
      </p:sp>
      <p:sp>
        <p:nvSpPr>
          <p:cNvPr id="5" name="Notes Placeholder 4"/>
          <p:cNvSpPr>
            <a:spLocks noGrp="1"/>
          </p:cNvSpPr>
          <p:nvPr>
            <p:ph type="body" sz="quarter" idx="3"/>
          </p:nvPr>
        </p:nvSpPr>
        <p:spPr>
          <a:xfrm>
            <a:off x="731521" y="4560570"/>
            <a:ext cx="5852160" cy="4320540"/>
          </a:xfrm>
          <a:prstGeom prst="rect">
            <a:avLst/>
          </a:prstGeom>
        </p:spPr>
        <p:txBody>
          <a:bodyPr vert="horz" lIns="96662" tIns="48331" rIns="96662"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9119474"/>
            <a:ext cx="3169920" cy="480060"/>
          </a:xfrm>
          <a:prstGeom prst="rect">
            <a:avLst/>
          </a:prstGeom>
        </p:spPr>
        <p:txBody>
          <a:bodyPr vert="horz" lIns="96662" tIns="48331" rIns="96662"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8" y="9119474"/>
            <a:ext cx="3169920" cy="480060"/>
          </a:xfrm>
          <a:prstGeom prst="rect">
            <a:avLst/>
          </a:prstGeom>
        </p:spPr>
        <p:txBody>
          <a:bodyPr vert="horz" lIns="96662" tIns="48331" rIns="96662" bIns="48331" rtlCol="0" anchor="b"/>
          <a:lstStyle>
            <a:lvl1pPr algn="r">
              <a:defRPr sz="1300"/>
            </a:lvl1pPr>
          </a:lstStyle>
          <a:p>
            <a:fld id="{78B486D7-C98A-4390-87D2-9CE3E6814217}" type="slidenum">
              <a:rPr lang="en-US" smtClean="0"/>
              <a:t>‹#›</a:t>
            </a:fld>
            <a:endParaRPr lang="en-US"/>
          </a:p>
        </p:txBody>
      </p:sp>
    </p:spTree>
    <p:extLst>
      <p:ext uri="{BB962C8B-B14F-4D97-AF65-F5344CB8AC3E}">
        <p14:creationId xmlns:p14="http://schemas.microsoft.com/office/powerpoint/2010/main" val="3070544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9197AFF9-CD5E-4F89-8E78-372415635CD5}" type="slidenum">
              <a:rPr lang="en-US">
                <a:latin typeface="Calibri" pitchFamily="34" charset="0"/>
              </a:rPr>
              <a:pPr eaLnBrk="1" hangingPunct="1"/>
              <a:t>1</a:t>
            </a:fld>
            <a:endParaRPr lang="en-US">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10</a:t>
            </a:fld>
            <a:endParaRPr lang="en-US"/>
          </a:p>
        </p:txBody>
      </p:sp>
    </p:spTree>
    <p:extLst>
      <p:ext uri="{BB962C8B-B14F-4D97-AF65-F5344CB8AC3E}">
        <p14:creationId xmlns:p14="http://schemas.microsoft.com/office/powerpoint/2010/main" val="32834541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11</a:t>
            </a:fld>
            <a:endParaRPr lang="en-US"/>
          </a:p>
        </p:txBody>
      </p:sp>
    </p:spTree>
    <p:extLst>
      <p:ext uri="{BB962C8B-B14F-4D97-AF65-F5344CB8AC3E}">
        <p14:creationId xmlns:p14="http://schemas.microsoft.com/office/powerpoint/2010/main" val="26593631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12</a:t>
            </a:fld>
            <a:endParaRPr lang="en-US"/>
          </a:p>
        </p:txBody>
      </p:sp>
    </p:spTree>
    <p:extLst>
      <p:ext uri="{BB962C8B-B14F-4D97-AF65-F5344CB8AC3E}">
        <p14:creationId xmlns:p14="http://schemas.microsoft.com/office/powerpoint/2010/main" val="42022578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13</a:t>
            </a:fld>
            <a:endParaRPr lang="en-US"/>
          </a:p>
        </p:txBody>
      </p:sp>
    </p:spTree>
    <p:extLst>
      <p:ext uri="{BB962C8B-B14F-4D97-AF65-F5344CB8AC3E}">
        <p14:creationId xmlns:p14="http://schemas.microsoft.com/office/powerpoint/2010/main" val="3826308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14</a:t>
            </a:fld>
            <a:endParaRPr lang="en-US"/>
          </a:p>
        </p:txBody>
      </p:sp>
    </p:spTree>
    <p:extLst>
      <p:ext uri="{BB962C8B-B14F-4D97-AF65-F5344CB8AC3E}">
        <p14:creationId xmlns:p14="http://schemas.microsoft.com/office/powerpoint/2010/main" val="37412198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15</a:t>
            </a:fld>
            <a:endParaRPr lang="en-US"/>
          </a:p>
        </p:txBody>
      </p:sp>
    </p:spTree>
    <p:extLst>
      <p:ext uri="{BB962C8B-B14F-4D97-AF65-F5344CB8AC3E}">
        <p14:creationId xmlns:p14="http://schemas.microsoft.com/office/powerpoint/2010/main" val="29721325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come up with some Healthcare examples here…</a:t>
            </a:r>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16</a:t>
            </a:fld>
            <a:endParaRPr lang="en-US"/>
          </a:p>
        </p:txBody>
      </p:sp>
    </p:spTree>
    <p:extLst>
      <p:ext uri="{BB962C8B-B14F-4D97-AF65-F5344CB8AC3E}">
        <p14:creationId xmlns:p14="http://schemas.microsoft.com/office/powerpoint/2010/main" val="6175415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17</a:t>
            </a:fld>
            <a:endParaRPr lang="en-US"/>
          </a:p>
        </p:txBody>
      </p:sp>
    </p:spTree>
    <p:extLst>
      <p:ext uri="{BB962C8B-B14F-4D97-AF65-F5344CB8AC3E}">
        <p14:creationId xmlns:p14="http://schemas.microsoft.com/office/powerpoint/2010/main" val="9326410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18</a:t>
            </a:fld>
            <a:endParaRPr lang="en-US"/>
          </a:p>
        </p:txBody>
      </p:sp>
    </p:spTree>
    <p:extLst>
      <p:ext uri="{BB962C8B-B14F-4D97-AF65-F5344CB8AC3E}">
        <p14:creationId xmlns:p14="http://schemas.microsoft.com/office/powerpoint/2010/main" val="4171157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19</a:t>
            </a:fld>
            <a:endParaRPr lang="en-US"/>
          </a:p>
        </p:txBody>
      </p:sp>
    </p:spTree>
    <p:extLst>
      <p:ext uri="{BB962C8B-B14F-4D97-AF65-F5344CB8AC3E}">
        <p14:creationId xmlns:p14="http://schemas.microsoft.com/office/powerpoint/2010/main" val="17967485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FF0000"/>
              </a:solidFill>
            </a:endParaRPr>
          </a:p>
        </p:txBody>
      </p:sp>
      <p:sp>
        <p:nvSpPr>
          <p:cNvPr id="4" name="Slide Number Placeholder 3"/>
          <p:cNvSpPr>
            <a:spLocks noGrp="1"/>
          </p:cNvSpPr>
          <p:nvPr>
            <p:ph type="sldNum" sz="quarter" idx="10"/>
          </p:nvPr>
        </p:nvSpPr>
        <p:spPr/>
        <p:txBody>
          <a:bodyPr/>
          <a:lstStyle/>
          <a:p>
            <a:fld id="{78B486D7-C98A-4390-87D2-9CE3E6814217}" type="slidenum">
              <a:rPr lang="en-US" smtClean="0"/>
              <a:t>2</a:t>
            </a:fld>
            <a:endParaRPr lang="en-US"/>
          </a:p>
        </p:txBody>
      </p:sp>
    </p:spTree>
    <p:extLst>
      <p:ext uri="{BB962C8B-B14F-4D97-AF65-F5344CB8AC3E}">
        <p14:creationId xmlns:p14="http://schemas.microsoft.com/office/powerpoint/2010/main" val="27483033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6097">
              <a:defRPr/>
            </a:pPr>
            <a:r>
              <a:rPr lang="en-US" dirty="0" smtClean="0"/>
              <a:t>SK:</a:t>
            </a:r>
            <a:r>
              <a:rPr lang="en-US" baseline="0" dirty="0" smtClean="0"/>
              <a:t> Changed the title</a:t>
            </a:r>
            <a:endParaRPr lang="en-US" dirty="0" smtClean="0"/>
          </a:p>
          <a:p>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20</a:t>
            </a:fld>
            <a:endParaRPr lang="en-US"/>
          </a:p>
        </p:txBody>
      </p:sp>
    </p:spTree>
    <p:extLst>
      <p:ext uri="{BB962C8B-B14F-4D97-AF65-F5344CB8AC3E}">
        <p14:creationId xmlns:p14="http://schemas.microsoft.com/office/powerpoint/2010/main" val="22919417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21</a:t>
            </a:fld>
            <a:endParaRPr lang="en-US"/>
          </a:p>
        </p:txBody>
      </p:sp>
    </p:spTree>
    <p:extLst>
      <p:ext uri="{BB962C8B-B14F-4D97-AF65-F5344CB8AC3E}">
        <p14:creationId xmlns:p14="http://schemas.microsoft.com/office/powerpoint/2010/main" val="13716453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9268" indent="-179268">
              <a:buFont typeface="Arial" pitchFamily="34" charset="0"/>
              <a:buChar char="•"/>
            </a:pPr>
            <a:r>
              <a:rPr lang="en-US" dirty="0" smtClean="0"/>
              <a:t>Provide FMEA Excel files to exercise</a:t>
            </a:r>
          </a:p>
          <a:p>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22</a:t>
            </a:fld>
            <a:endParaRPr lang="en-US"/>
          </a:p>
        </p:txBody>
      </p:sp>
    </p:spTree>
    <p:extLst>
      <p:ext uri="{BB962C8B-B14F-4D97-AF65-F5344CB8AC3E}">
        <p14:creationId xmlns:p14="http://schemas.microsoft.com/office/powerpoint/2010/main" val="39417907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SK:</a:t>
            </a:r>
            <a:r>
              <a:rPr lang="en-US" baseline="0" dirty="0" smtClean="0"/>
              <a:t> Changed the title</a:t>
            </a:r>
            <a:endParaRPr lang="en-US" dirty="0"/>
          </a:p>
        </p:txBody>
      </p:sp>
      <p:sp>
        <p:nvSpPr>
          <p:cNvPr id="4" name="Slide Number Placeholder 3"/>
          <p:cNvSpPr>
            <a:spLocks noGrp="1"/>
          </p:cNvSpPr>
          <p:nvPr>
            <p:ph type="sldNum" sz="quarter" idx="10"/>
          </p:nvPr>
        </p:nvSpPr>
        <p:spPr/>
        <p:txBody>
          <a:bodyPr/>
          <a:lstStyle/>
          <a:p>
            <a:fld id="{78B486D7-C98A-4390-87D2-9CE3E6814217}" type="slidenum">
              <a:rPr lang="en-US" smtClean="0"/>
              <a:t>23</a:t>
            </a:fld>
            <a:endParaRPr lang="en-US"/>
          </a:p>
        </p:txBody>
      </p:sp>
    </p:spTree>
    <p:extLst>
      <p:ext uri="{BB962C8B-B14F-4D97-AF65-F5344CB8AC3E}">
        <p14:creationId xmlns:p14="http://schemas.microsoft.com/office/powerpoint/2010/main" val="34847014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24</a:t>
            </a:fld>
            <a:endParaRPr lang="en-US"/>
          </a:p>
        </p:txBody>
      </p:sp>
    </p:spTree>
    <p:extLst>
      <p:ext uri="{BB962C8B-B14F-4D97-AF65-F5344CB8AC3E}">
        <p14:creationId xmlns:p14="http://schemas.microsoft.com/office/powerpoint/2010/main" val="26283639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9197AFF9-CD5E-4F89-8E78-372415635CD5}" type="slidenum">
              <a:rPr lang="en-US">
                <a:latin typeface="Calibri" pitchFamily="34" charset="0"/>
              </a:rPr>
              <a:pPr eaLnBrk="1" hangingPunct="1"/>
              <a:t>25</a:t>
            </a:fld>
            <a:endParaRPr lang="en-US">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788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76829" indent="-298780" eaLnBrk="0" hangingPunct="0">
              <a:defRPr>
                <a:solidFill>
                  <a:schemeClr val="tx1"/>
                </a:solidFill>
                <a:latin typeface="Arial" pitchFamily="34" charset="0"/>
              </a:defRPr>
            </a:lvl2pPr>
            <a:lvl3pPr marL="1195121" indent="-239024" eaLnBrk="0" hangingPunct="0">
              <a:defRPr>
                <a:solidFill>
                  <a:schemeClr val="tx1"/>
                </a:solidFill>
                <a:latin typeface="Arial" pitchFamily="34" charset="0"/>
              </a:defRPr>
            </a:lvl3pPr>
            <a:lvl4pPr marL="1673169" indent="-239024" eaLnBrk="0" hangingPunct="0">
              <a:defRPr>
                <a:solidFill>
                  <a:schemeClr val="tx1"/>
                </a:solidFill>
                <a:latin typeface="Arial" pitchFamily="34" charset="0"/>
              </a:defRPr>
            </a:lvl4pPr>
            <a:lvl5pPr marL="2151217" indent="-239024" eaLnBrk="0" hangingPunct="0">
              <a:defRPr>
                <a:solidFill>
                  <a:schemeClr val="tx1"/>
                </a:solidFill>
                <a:latin typeface="Arial" pitchFamily="34" charset="0"/>
              </a:defRPr>
            </a:lvl5pPr>
            <a:lvl6pPr marL="2629266" indent="-239024" eaLnBrk="0" fontAlgn="base" hangingPunct="0">
              <a:spcBef>
                <a:spcPct val="0"/>
              </a:spcBef>
              <a:spcAft>
                <a:spcPct val="0"/>
              </a:spcAft>
              <a:defRPr>
                <a:solidFill>
                  <a:schemeClr val="tx1"/>
                </a:solidFill>
                <a:latin typeface="Arial" pitchFamily="34" charset="0"/>
              </a:defRPr>
            </a:lvl6pPr>
            <a:lvl7pPr marL="3107314" indent="-239024" eaLnBrk="0" fontAlgn="base" hangingPunct="0">
              <a:spcBef>
                <a:spcPct val="0"/>
              </a:spcBef>
              <a:spcAft>
                <a:spcPct val="0"/>
              </a:spcAft>
              <a:defRPr>
                <a:solidFill>
                  <a:schemeClr val="tx1"/>
                </a:solidFill>
                <a:latin typeface="Arial" pitchFamily="34" charset="0"/>
              </a:defRPr>
            </a:lvl7pPr>
            <a:lvl8pPr marL="3585362" indent="-239024" eaLnBrk="0" fontAlgn="base" hangingPunct="0">
              <a:spcBef>
                <a:spcPct val="0"/>
              </a:spcBef>
              <a:spcAft>
                <a:spcPct val="0"/>
              </a:spcAft>
              <a:defRPr>
                <a:solidFill>
                  <a:schemeClr val="tx1"/>
                </a:solidFill>
                <a:latin typeface="Arial" pitchFamily="34" charset="0"/>
              </a:defRPr>
            </a:lvl8pPr>
            <a:lvl9pPr marL="4063411" indent="-239024" eaLnBrk="0" fontAlgn="base" hangingPunct="0">
              <a:spcBef>
                <a:spcPct val="0"/>
              </a:spcBef>
              <a:spcAft>
                <a:spcPct val="0"/>
              </a:spcAft>
              <a:defRPr>
                <a:solidFill>
                  <a:schemeClr val="tx1"/>
                </a:solidFill>
                <a:latin typeface="Arial" pitchFamily="34" charset="0"/>
              </a:defRPr>
            </a:lvl9pPr>
          </a:lstStyle>
          <a:p>
            <a:pPr eaLnBrk="1" hangingPunct="1"/>
            <a:fld id="{866517ED-4CC6-46B8-BA7F-66BF71C6CEDF}" type="slidenum">
              <a:rPr lang="en-US" smtClean="0">
                <a:latin typeface="Calibri" pitchFamily="34" charset="0"/>
              </a:rPr>
              <a:pPr eaLnBrk="1" hangingPunct="1"/>
              <a:t>3</a:t>
            </a:fld>
            <a:endParaRPr lang="en-US" smtClean="0">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4</a:t>
            </a:fld>
            <a:endParaRPr lang="en-US"/>
          </a:p>
        </p:txBody>
      </p:sp>
    </p:spTree>
    <p:extLst>
      <p:ext uri="{BB962C8B-B14F-4D97-AF65-F5344CB8AC3E}">
        <p14:creationId xmlns:p14="http://schemas.microsoft.com/office/powerpoint/2010/main" val="1315518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5</a:t>
            </a:fld>
            <a:endParaRPr lang="en-US"/>
          </a:p>
        </p:txBody>
      </p:sp>
    </p:spTree>
    <p:extLst>
      <p:ext uri="{BB962C8B-B14F-4D97-AF65-F5344CB8AC3E}">
        <p14:creationId xmlns:p14="http://schemas.microsoft.com/office/powerpoint/2010/main" val="20431482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6</a:t>
            </a:fld>
            <a:endParaRPr lang="en-US"/>
          </a:p>
        </p:txBody>
      </p:sp>
    </p:spTree>
    <p:extLst>
      <p:ext uri="{BB962C8B-B14F-4D97-AF65-F5344CB8AC3E}">
        <p14:creationId xmlns:p14="http://schemas.microsoft.com/office/powerpoint/2010/main" val="40270368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7</a:t>
            </a:fld>
            <a:endParaRPr lang="en-US"/>
          </a:p>
        </p:txBody>
      </p:sp>
    </p:spTree>
    <p:extLst>
      <p:ext uri="{BB962C8B-B14F-4D97-AF65-F5344CB8AC3E}">
        <p14:creationId xmlns:p14="http://schemas.microsoft.com/office/powerpoint/2010/main" val="18941916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8</a:t>
            </a:fld>
            <a:endParaRPr lang="en-US"/>
          </a:p>
        </p:txBody>
      </p:sp>
    </p:spTree>
    <p:extLst>
      <p:ext uri="{BB962C8B-B14F-4D97-AF65-F5344CB8AC3E}">
        <p14:creationId xmlns:p14="http://schemas.microsoft.com/office/powerpoint/2010/main" val="1669447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B486D7-C98A-4390-87D2-9CE3E6814217}" type="slidenum">
              <a:rPr lang="en-US" smtClean="0"/>
              <a:t>9</a:t>
            </a:fld>
            <a:endParaRPr lang="en-US"/>
          </a:p>
        </p:txBody>
      </p:sp>
    </p:spTree>
    <p:extLst>
      <p:ext uri="{BB962C8B-B14F-4D97-AF65-F5344CB8AC3E}">
        <p14:creationId xmlns:p14="http://schemas.microsoft.com/office/powerpoint/2010/main" val="3823293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341545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5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1676399"/>
            <a:ext cx="4178300" cy="4868333"/>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4660900" y="1676399"/>
            <a:ext cx="4178300" cy="4868334"/>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8245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4040188"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29591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3200400" y="1219199"/>
            <a:ext cx="5638800" cy="5325533"/>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25908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2590800"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980321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Placeholder 4"/>
          <p:cNvSpPr>
            <a:spLocks noGrp="1"/>
          </p:cNvSpPr>
          <p:nvPr>
            <p:ph type="body" sz="quarter" idx="3"/>
          </p:nvPr>
        </p:nvSpPr>
        <p:spPr>
          <a:xfrm>
            <a:off x="4800600" y="35814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4221162"/>
            <a:ext cx="3886200" cy="22558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682479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6" name="Rounded Rectangle 5"/>
          <p:cNvSpPr/>
          <p:nvPr userDrawn="1"/>
        </p:nvSpPr>
        <p:spPr>
          <a:xfrm>
            <a:off x="609600" y="990600"/>
            <a:ext cx="7924800" cy="5257800"/>
          </a:xfrm>
          <a:prstGeom prst="roundRect">
            <a:avLst>
              <a:gd name="adj" fmla="val 0"/>
            </a:avLst>
          </a:prstGeom>
          <a:gradFill>
            <a:gsLst>
              <a:gs pos="100000">
                <a:schemeClr val="tx2">
                  <a:lumMod val="20000"/>
                  <a:lumOff val="80000"/>
                </a:schemeClr>
              </a:gs>
              <a:gs pos="0">
                <a:srgbClr val="DAE6F6"/>
              </a:gs>
              <a:gs pos="83000">
                <a:srgbClr val="EEF3FB"/>
              </a:gs>
              <a:gs pos="25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457200" y="876300"/>
            <a:ext cx="8229600" cy="419100"/>
            <a:chOff x="457200" y="876300"/>
            <a:chExt cx="8229600" cy="419100"/>
          </a:xfrm>
        </p:grpSpPr>
        <p:sp>
          <p:nvSpPr>
            <p:cNvPr id="10" name="Rectangle 9"/>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 Placeholder 2"/>
          <p:cNvSpPr>
            <a:spLocks noGrp="1"/>
          </p:cNvSpPr>
          <p:nvPr>
            <p:ph type="body" sz="quarter" idx="10" hasCustomPrompt="1"/>
          </p:nvPr>
        </p:nvSpPr>
        <p:spPr>
          <a:xfrm>
            <a:off x="838200" y="1447800"/>
            <a:ext cx="7391400" cy="457200"/>
          </a:xfrm>
          <a:noFill/>
        </p:spPr>
        <p:txBody>
          <a:bodyPr wrap="square" rtlCol="0">
            <a:spAutoFit/>
          </a:bodyPr>
          <a:lstStyle>
            <a:lvl1pPr marL="0" indent="0">
              <a:buNone/>
              <a:defRPr lang="en-US" sz="2400" dirty="0">
                <a:solidFill>
                  <a:schemeClr val="accent2"/>
                </a:solidFill>
                <a:latin typeface="Bevan" pitchFamily="2" charset="0"/>
              </a:defRPr>
            </a:lvl1pPr>
          </a:lstStyle>
          <a:p>
            <a:pPr marL="0" lvl="0"/>
            <a:r>
              <a:rPr lang="en-US" dirty="0" smtClean="0"/>
              <a:t>Add your title here</a:t>
            </a:r>
            <a:endParaRPr lang="en-US" dirty="0"/>
          </a:p>
        </p:txBody>
      </p:sp>
      <p:sp>
        <p:nvSpPr>
          <p:cNvPr id="5" name="Content Placeholder 4"/>
          <p:cNvSpPr>
            <a:spLocks noGrp="1"/>
          </p:cNvSpPr>
          <p:nvPr>
            <p:ph sz="quarter" idx="11"/>
          </p:nvPr>
        </p:nvSpPr>
        <p:spPr>
          <a:xfrm>
            <a:off x="838200" y="1981200"/>
            <a:ext cx="739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12"/>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7727163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609600" y="762000"/>
            <a:ext cx="79248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38850498"/>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61CD0EBA-555A-47EE-A7A1-1412E4385647}" type="datetime1">
              <a:rPr lang="en-US"/>
              <a:pPr>
                <a:defRPr/>
              </a:pPr>
              <a:t>11/6/2013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smtClean="0"/>
            </a:lvl1pPr>
          </a:lstStyle>
          <a:p>
            <a:pPr>
              <a:defRPr/>
            </a:pPr>
            <a:fld id="{B6749D94-AFEF-4722-8FCB-343CAC3C7D6B}" type="slidenum">
              <a:rPr lang="en-US"/>
              <a:pPr>
                <a:defRPr/>
              </a:pPr>
              <a:t>‹#›</a:t>
            </a:fld>
            <a:endParaRPr lang="en-US"/>
          </a:p>
        </p:txBody>
      </p:sp>
    </p:spTree>
    <p:extLst>
      <p:ext uri="{BB962C8B-B14F-4D97-AF65-F5344CB8AC3E}">
        <p14:creationId xmlns:p14="http://schemas.microsoft.com/office/powerpoint/2010/main" val="37430947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25444545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25518641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152400" y="1295400"/>
            <a:ext cx="8839200" cy="5181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userDrawn="1"/>
        </p:nvGrpSpPr>
        <p:grpSpPr>
          <a:xfrm>
            <a:off x="125942" y="952500"/>
            <a:ext cx="8941858" cy="419100"/>
            <a:chOff x="457200" y="876300"/>
            <a:chExt cx="8229600" cy="419100"/>
          </a:xfrm>
        </p:grpSpPr>
        <p:sp>
          <p:nvSpPr>
            <p:cNvPr id="7" name="Rectangle 6"/>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234481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Rectangle 3"/>
          <p:cNvSpPr/>
          <p:nvPr userDrawn="1"/>
        </p:nvSpPr>
        <p:spPr>
          <a:xfrm>
            <a:off x="-25400" y="838200"/>
            <a:ext cx="9169400" cy="5984240"/>
          </a:xfrm>
          <a:prstGeom prst="rect">
            <a:avLst/>
          </a:prstGeom>
          <a:gradFill>
            <a:gsLst>
              <a:gs pos="0">
                <a:schemeClr val="tx2">
                  <a:lumMod val="40000"/>
                  <a:lumOff val="60000"/>
                </a:schemeClr>
              </a:gs>
              <a:gs pos="100000">
                <a:srgbClr val="FFFFFF"/>
              </a:gs>
              <a:gs pos="29000">
                <a:srgbClr val="FFFFF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userDrawn="1"/>
        </p:nvSpPr>
        <p:spPr>
          <a:xfrm>
            <a:off x="-25399" y="-11853"/>
            <a:ext cx="9181252" cy="1002453"/>
          </a:xfrm>
          <a:prstGeom prst="rect">
            <a:avLst/>
          </a:prstGeom>
          <a:gradFill>
            <a:gsLst>
              <a:gs pos="0">
                <a:schemeClr val="tx2">
                  <a:lumMod val="50000"/>
                  <a:alpha val="90000"/>
                </a:schemeClr>
              </a:gs>
              <a:gs pos="100000">
                <a:schemeClr val="tx2">
                  <a:lumMod val="50000"/>
                </a:schemeClr>
              </a:gs>
              <a:gs pos="46000">
                <a:schemeClr val="tx2">
                  <a:alpha val="9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41101108"/>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609600" y="762000"/>
            <a:ext cx="7924800" cy="3657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52203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2">
                    <a:lumMod val="7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8288775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35052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3962400" y="753533"/>
            <a:ext cx="48768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2873748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4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1162655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5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2803819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4040188"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07798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1" name="Rounded Rectangle 10"/>
          <p:cNvSpPr/>
          <p:nvPr userDrawn="1"/>
        </p:nvSpPr>
        <p:spPr>
          <a:xfrm>
            <a:off x="3200400" y="1219199"/>
            <a:ext cx="5638800" cy="5325533"/>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3581400"/>
            <a:ext cx="25908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4221162"/>
            <a:ext cx="2590800" cy="248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282361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Placeholder 4"/>
          <p:cNvSpPr>
            <a:spLocks noGrp="1"/>
          </p:cNvSpPr>
          <p:nvPr>
            <p:ph type="body" sz="quarter" idx="3"/>
          </p:nvPr>
        </p:nvSpPr>
        <p:spPr>
          <a:xfrm>
            <a:off x="4800600" y="35814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4221162"/>
            <a:ext cx="3886200" cy="22558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2562411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6" name="Rounded Rectangle 5"/>
          <p:cNvSpPr/>
          <p:nvPr userDrawn="1"/>
        </p:nvSpPr>
        <p:spPr>
          <a:xfrm>
            <a:off x="609600" y="990600"/>
            <a:ext cx="7924800" cy="5257800"/>
          </a:xfrm>
          <a:prstGeom prst="roundRect">
            <a:avLst>
              <a:gd name="adj" fmla="val 0"/>
            </a:avLst>
          </a:prstGeom>
          <a:gradFill>
            <a:gsLst>
              <a:gs pos="100000">
                <a:schemeClr val="tx2">
                  <a:lumMod val="20000"/>
                  <a:lumOff val="80000"/>
                </a:schemeClr>
              </a:gs>
              <a:gs pos="0">
                <a:srgbClr val="DAE6F6"/>
              </a:gs>
              <a:gs pos="83000">
                <a:srgbClr val="EEF3FB"/>
              </a:gs>
              <a:gs pos="25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457200" y="876300"/>
            <a:ext cx="8229600" cy="419100"/>
            <a:chOff x="457200" y="876300"/>
            <a:chExt cx="8229600" cy="419100"/>
          </a:xfrm>
        </p:grpSpPr>
        <p:sp>
          <p:nvSpPr>
            <p:cNvPr id="10" name="Rectangle 9"/>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 Placeholder 2"/>
          <p:cNvSpPr>
            <a:spLocks noGrp="1"/>
          </p:cNvSpPr>
          <p:nvPr>
            <p:ph type="body" sz="quarter" idx="10" hasCustomPrompt="1"/>
          </p:nvPr>
        </p:nvSpPr>
        <p:spPr>
          <a:xfrm>
            <a:off x="838200" y="1447800"/>
            <a:ext cx="7391400" cy="457200"/>
          </a:xfrm>
          <a:noFill/>
        </p:spPr>
        <p:txBody>
          <a:bodyPr wrap="square" rtlCol="0">
            <a:spAutoFit/>
          </a:bodyPr>
          <a:lstStyle>
            <a:lvl1pPr marL="0" indent="0">
              <a:buNone/>
              <a:defRPr lang="en-US" sz="2400" dirty="0">
                <a:solidFill>
                  <a:schemeClr val="accent2"/>
                </a:solidFill>
                <a:latin typeface="Bevan" pitchFamily="2" charset="0"/>
              </a:defRPr>
            </a:lvl1pPr>
          </a:lstStyle>
          <a:p>
            <a:pPr marL="0" lvl="0"/>
            <a:r>
              <a:rPr lang="en-US" dirty="0" smtClean="0"/>
              <a:t>Add your title here</a:t>
            </a:r>
            <a:endParaRPr lang="en-US" dirty="0"/>
          </a:p>
        </p:txBody>
      </p:sp>
      <p:sp>
        <p:nvSpPr>
          <p:cNvPr id="5" name="Content Placeholder 4"/>
          <p:cNvSpPr>
            <a:spLocks noGrp="1"/>
          </p:cNvSpPr>
          <p:nvPr>
            <p:ph sz="quarter" idx="11"/>
          </p:nvPr>
        </p:nvSpPr>
        <p:spPr>
          <a:xfrm>
            <a:off x="838200" y="1981200"/>
            <a:ext cx="739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12"/>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617581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584775"/>
          </a:xfrm>
        </p:spPr>
        <p:txBody>
          <a:bodyPr/>
          <a:lstStyle>
            <a:lvl1pPr>
              <a:defRPr>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3796064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152400" y="1295400"/>
            <a:ext cx="8839200" cy="5181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userDrawn="1"/>
        </p:nvGrpSpPr>
        <p:grpSpPr>
          <a:xfrm>
            <a:off x="125942" y="952500"/>
            <a:ext cx="8941858" cy="419100"/>
            <a:chOff x="457200" y="876300"/>
            <a:chExt cx="8229600" cy="419100"/>
          </a:xfrm>
        </p:grpSpPr>
        <p:sp>
          <p:nvSpPr>
            <p:cNvPr id="7" name="Rectangle 6"/>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9008104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152400" y="1047750"/>
            <a:ext cx="8839200" cy="573405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userDrawn="1"/>
        </p:nvGrpSpPr>
        <p:grpSpPr>
          <a:xfrm>
            <a:off x="125942" y="838200"/>
            <a:ext cx="8941858" cy="419100"/>
            <a:chOff x="457200" y="876300"/>
            <a:chExt cx="8229600" cy="419100"/>
          </a:xfrm>
        </p:grpSpPr>
        <p:sp>
          <p:nvSpPr>
            <p:cNvPr id="7" name="Rectangle 6"/>
            <p:cNvSpPr/>
            <p:nvPr/>
          </p:nvSpPr>
          <p:spPr>
            <a:xfrm>
              <a:off x="609600" y="906236"/>
              <a:ext cx="7924800" cy="359229"/>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57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458200" y="876300"/>
              <a:ext cx="228600" cy="419100"/>
            </a:xfrm>
            <a:prstGeom prst="rect">
              <a:avLst/>
            </a:prstGeom>
            <a:gradFill>
              <a:gsLst>
                <a:gs pos="100000">
                  <a:schemeClr val="tx2">
                    <a:lumMod val="50000"/>
                  </a:schemeClr>
                </a:gs>
                <a:gs pos="28000">
                  <a:schemeClr val="tx2">
                    <a:lumMod val="60000"/>
                    <a:lumOff val="40000"/>
                  </a:schemeClr>
                </a:gs>
              </a:gsLst>
              <a:lin ang="5400000" scaled="0"/>
            </a:gra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4008585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ext Placeholder 7"/>
          <p:cNvSpPr>
            <a:spLocks noGrp="1"/>
          </p:cNvSpPr>
          <p:nvPr>
            <p:ph type="body" sz="quarter" idx="10" hasCustomPrompt="1"/>
          </p:nvPr>
        </p:nvSpPr>
        <p:spPr>
          <a:xfrm>
            <a:off x="762000" y="4572000"/>
            <a:ext cx="7620000" cy="457200"/>
          </a:xfrm>
        </p:spPr>
        <p:txBody>
          <a:bodyPr/>
          <a:lstStyle>
            <a:lvl1pPr marL="0" indent="0">
              <a:buFontTx/>
              <a:buNone/>
              <a:defRPr baseline="0">
                <a:solidFill>
                  <a:schemeClr val="accent2"/>
                </a:solidFill>
                <a:latin typeface="Bevan" pitchFamily="2" charset="0"/>
              </a:defRPr>
            </a:lvl1pPr>
            <a:lvl2pPr>
              <a:defRPr>
                <a:solidFill>
                  <a:schemeClr val="accent2"/>
                </a:solidFill>
                <a:latin typeface="Bevan" pitchFamily="2" charset="0"/>
              </a:defRPr>
            </a:lvl2pPr>
            <a:lvl3pPr>
              <a:defRPr>
                <a:solidFill>
                  <a:schemeClr val="accent2"/>
                </a:solidFill>
                <a:latin typeface="Bevan" pitchFamily="2" charset="0"/>
              </a:defRPr>
            </a:lvl3pPr>
            <a:lvl4pPr>
              <a:defRPr>
                <a:solidFill>
                  <a:schemeClr val="accent2"/>
                </a:solidFill>
                <a:latin typeface="Bevan" pitchFamily="2" charset="0"/>
              </a:defRPr>
            </a:lvl4pPr>
            <a:lvl5pPr>
              <a:defRPr>
                <a:solidFill>
                  <a:schemeClr val="accent2"/>
                </a:solidFill>
                <a:latin typeface="Bevan" pitchFamily="2" charset="0"/>
              </a:defRPr>
            </a:lvl5pPr>
          </a:lstStyle>
          <a:p>
            <a:pPr lvl="0"/>
            <a:r>
              <a:rPr lang="en-US" dirty="0" smtClean="0"/>
              <a:t>Add title here</a:t>
            </a:r>
            <a:endParaRPr lang="en-US" dirty="0"/>
          </a:p>
        </p:txBody>
      </p:sp>
      <p:sp>
        <p:nvSpPr>
          <p:cNvPr id="9" name="Rounded Rectangle 8"/>
          <p:cNvSpPr/>
          <p:nvPr userDrawn="1"/>
        </p:nvSpPr>
        <p:spPr>
          <a:xfrm>
            <a:off x="609600" y="762000"/>
            <a:ext cx="7924800" cy="36576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49198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2">
                    <a:lumMod val="7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077907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35052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3962400" y="753533"/>
            <a:ext cx="48768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324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4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0" name="Rounded Rectangle 9"/>
          <p:cNvSpPr/>
          <p:nvPr userDrawn="1"/>
        </p:nvSpPr>
        <p:spPr>
          <a:xfrm>
            <a:off x="3048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userDrawn="1"/>
        </p:nvSpPr>
        <p:spPr>
          <a:xfrm>
            <a:off x="4660900" y="753533"/>
            <a:ext cx="4178300" cy="5791200"/>
          </a:xfrm>
          <a:prstGeom prst="roundRect">
            <a:avLst>
              <a:gd name="adj" fmla="val 1908"/>
            </a:avLst>
          </a:prstGeom>
          <a:gradFill>
            <a:gsLst>
              <a:gs pos="100000">
                <a:schemeClr val="tx2">
                  <a:lumMod val="40000"/>
                  <a:lumOff val="60000"/>
                </a:schemeClr>
              </a:gs>
              <a:gs pos="70000">
                <a:srgbClr val="FFFFFF"/>
              </a:gs>
            </a:gsLst>
            <a:lin ang="5400000" scaled="0"/>
          </a:gradFill>
          <a:ln>
            <a:solidFill>
              <a:schemeClr val="tx2">
                <a:lumMod val="50000"/>
              </a:schemeClr>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70656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00600" y="1066800"/>
            <a:ext cx="3886200" cy="639762"/>
          </a:xfrm>
        </p:spPr>
        <p:txBody>
          <a:bodyPr anchor="b"/>
          <a:lstStyle>
            <a:lvl1pPr marL="0" indent="0">
              <a:buNone/>
              <a:defRPr sz="2400" b="1">
                <a:solidFill>
                  <a:schemeClr val="accent2"/>
                </a:solidFill>
                <a:latin typeface="Bevan"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1706562"/>
            <a:ext cx="3886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8245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theme" Target="../theme/theme2.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3547" y="2590800"/>
            <a:ext cx="9169400" cy="4231640"/>
          </a:xfrm>
          <a:prstGeom prst="rect">
            <a:avLst/>
          </a:prstGeom>
          <a:gradFill>
            <a:gsLst>
              <a:gs pos="0">
                <a:schemeClr val="tx2">
                  <a:lumMod val="40000"/>
                  <a:lumOff val="60000"/>
                </a:schemeClr>
              </a:gs>
              <a:gs pos="100000">
                <a:srgbClr val="FFFFFF"/>
              </a:gs>
              <a:gs pos="29000">
                <a:srgbClr val="FFFFF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399" y="-11853"/>
            <a:ext cx="9181252" cy="3200400"/>
          </a:xfrm>
          <a:prstGeom prst="rect">
            <a:avLst/>
          </a:prstGeom>
          <a:pattFill prst="openDmnd">
            <a:fgClr>
              <a:schemeClr val="tx2">
                <a:lumMod val="50000"/>
              </a:schemeClr>
            </a:fgClr>
            <a:bgClr>
              <a:schemeClr val="tx2">
                <a:lumMod val="60000"/>
                <a:lumOff val="4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25399" y="-11853"/>
            <a:ext cx="9181252" cy="3200400"/>
          </a:xfrm>
          <a:prstGeom prst="rect">
            <a:avLst/>
          </a:prstGeom>
          <a:gradFill>
            <a:gsLst>
              <a:gs pos="0">
                <a:schemeClr val="tx2">
                  <a:lumMod val="50000"/>
                  <a:alpha val="90000"/>
                </a:schemeClr>
              </a:gs>
              <a:gs pos="100000">
                <a:schemeClr val="tx2">
                  <a:lumMod val="50000"/>
                </a:schemeClr>
              </a:gs>
              <a:gs pos="46000">
                <a:schemeClr val="tx2">
                  <a:alpha val="9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09600" y="115669"/>
            <a:ext cx="7924800" cy="584775"/>
          </a:xfrm>
          <a:prstGeom prst="rect">
            <a:avLst/>
          </a:prstGeom>
          <a:noFill/>
        </p:spPr>
        <p:txBody>
          <a:bodyPr wrap="square" rtlCol="0" anchor="b">
            <a:spAutoFit/>
          </a:bodyPr>
          <a:lstStyle/>
          <a:p>
            <a:pPr marL="0" lvl="0" algn="l"/>
            <a:r>
              <a:rPr lang="en-US" smtClean="0"/>
              <a:t>Click to edit Master title style</a:t>
            </a:r>
            <a:endParaRPr lang="en-US" dirty="0"/>
          </a:p>
        </p:txBody>
      </p:sp>
      <p:sp>
        <p:nvSpPr>
          <p:cNvPr id="3" name="Text Placeholder 2"/>
          <p:cNvSpPr>
            <a:spLocks noGrp="1"/>
          </p:cNvSpPr>
          <p:nvPr>
            <p:ph type="body" idx="1"/>
          </p:nvPr>
        </p:nvSpPr>
        <p:spPr>
          <a:xfrm>
            <a:off x="762000" y="5105399"/>
            <a:ext cx="8229600" cy="1477963"/>
          </a:xfrm>
          <a:prstGeom prst="rect">
            <a:avLst/>
          </a:prstGeom>
        </p:spPr>
        <p:txBody>
          <a:bodyPr vert="horz" lIns="91440" tIns="45720" rIns="91440" bIns="45720" rtlCol="0">
            <a:noAutofit/>
          </a:bodyPr>
          <a:lstStyle/>
          <a:p>
            <a:pPr lvl="0"/>
            <a:r>
              <a:rPr lang="en-US" dirty="0" smtClean="0"/>
              <a:t>Click to edit Master text styles</a:t>
            </a:r>
          </a:p>
        </p:txBody>
      </p:sp>
    </p:spTree>
    <p:extLst>
      <p:ext uri="{BB962C8B-B14F-4D97-AF65-F5344CB8AC3E}">
        <p14:creationId xmlns:p14="http://schemas.microsoft.com/office/powerpoint/2010/main" val="3803246500"/>
      </p:ext>
    </p:extLst>
  </p:cSld>
  <p:clrMap bg1="lt1" tx1="dk1" bg2="lt2" tx2="dk2" accent1="accent1" accent2="accent2" accent3="accent3" accent4="accent4" accent5="accent5" accent6="accent6" hlink="hlink" folHlink="folHlink"/>
  <p:sldLayoutIdLst>
    <p:sldLayoutId id="2147483649" r:id="rId1"/>
    <p:sldLayoutId id="2147483683" r:id="rId2"/>
    <p:sldLayoutId id="2147483668" r:id="rId3"/>
    <p:sldLayoutId id="2147483667" r:id="rId4"/>
    <p:sldLayoutId id="2147483682" r:id="rId5"/>
    <p:sldLayoutId id="2147483650" r:id="rId6"/>
    <p:sldLayoutId id="2147483651" r:id="rId7"/>
    <p:sldLayoutId id="2147483653" r:id="rId8"/>
    <p:sldLayoutId id="2147483665" r:id="rId9"/>
    <p:sldLayoutId id="2147483666" r:id="rId10"/>
    <p:sldLayoutId id="2147483663" r:id="rId11"/>
    <p:sldLayoutId id="2147483664" r:id="rId12"/>
    <p:sldLayoutId id="2147483662" r:id="rId13"/>
    <p:sldLayoutId id="2147483661" r:id="rId14"/>
    <p:sldLayoutId id="2147483684" r:id="rId15"/>
    <p:sldLayoutId id="2147483685" r:id="rId16"/>
  </p:sldLayoutIdLst>
  <p:txStyles>
    <p:title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p:titleStyle>
    <p:bodyStyle>
      <a:lvl1pPr marL="233363" indent="-233363"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3547" y="-152400"/>
            <a:ext cx="9169400" cy="6974840"/>
          </a:xfrm>
          <a:prstGeom prst="rect">
            <a:avLst/>
          </a:prstGeom>
          <a:gradFill>
            <a:gsLst>
              <a:gs pos="0">
                <a:schemeClr val="tx2">
                  <a:lumMod val="40000"/>
                  <a:lumOff val="60000"/>
                </a:schemeClr>
              </a:gs>
              <a:gs pos="100000">
                <a:srgbClr val="FFFFFF"/>
              </a:gs>
              <a:gs pos="29000">
                <a:srgbClr val="FFFFF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5399" y="-198120"/>
            <a:ext cx="9181252" cy="45719"/>
          </a:xfrm>
          <a:prstGeom prst="rect">
            <a:avLst/>
          </a:prstGeom>
          <a:pattFill prst="openDmnd">
            <a:fgClr>
              <a:schemeClr val="tx2">
                <a:lumMod val="50000"/>
              </a:schemeClr>
            </a:fgClr>
            <a:bgClr>
              <a:schemeClr val="tx2">
                <a:lumMod val="60000"/>
                <a:lumOff val="4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09600" y="115669"/>
            <a:ext cx="7924800" cy="584775"/>
          </a:xfrm>
          <a:prstGeom prst="rect">
            <a:avLst/>
          </a:prstGeom>
          <a:noFill/>
        </p:spPr>
        <p:txBody>
          <a:bodyPr wrap="square" rtlCol="0" anchor="b">
            <a:spAutoFit/>
          </a:bodyPr>
          <a:lstStyle/>
          <a:p>
            <a:pPr marL="0" lvl="0" algn="l"/>
            <a:r>
              <a:rPr lang="en-US" smtClean="0"/>
              <a:t>Click to edit Master title style</a:t>
            </a:r>
            <a:endParaRPr lang="en-US" dirty="0"/>
          </a:p>
        </p:txBody>
      </p:sp>
      <p:sp>
        <p:nvSpPr>
          <p:cNvPr id="3" name="Text Placeholder 2"/>
          <p:cNvSpPr>
            <a:spLocks noGrp="1"/>
          </p:cNvSpPr>
          <p:nvPr>
            <p:ph type="body" idx="1"/>
          </p:nvPr>
        </p:nvSpPr>
        <p:spPr>
          <a:xfrm>
            <a:off x="762000" y="5105399"/>
            <a:ext cx="8229600" cy="1477963"/>
          </a:xfrm>
          <a:prstGeom prst="rect">
            <a:avLst/>
          </a:prstGeom>
        </p:spPr>
        <p:txBody>
          <a:bodyPr vert="horz" lIns="91440" tIns="45720" rIns="91440" bIns="45720" rtlCol="0">
            <a:noAutofit/>
          </a:bodyPr>
          <a:lstStyle/>
          <a:p>
            <a:pPr lvl="0"/>
            <a:r>
              <a:rPr lang="en-US" dirty="0" smtClean="0"/>
              <a:t>Click to edit Master text styles</a:t>
            </a:r>
          </a:p>
        </p:txBody>
      </p:sp>
    </p:spTree>
    <p:extLst>
      <p:ext uri="{BB962C8B-B14F-4D97-AF65-F5344CB8AC3E}">
        <p14:creationId xmlns:p14="http://schemas.microsoft.com/office/powerpoint/2010/main" val="998409642"/>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Lst>
  <p:txStyles>
    <p:title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p:titleStyle>
    <p:bodyStyle>
      <a:lvl1pPr marL="233363" indent="-233363"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4.xml"/><Relationship Id="rId1" Type="http://schemas.openxmlformats.org/officeDocument/2006/relationships/vmlDrawing" Target="../drawings/vmlDrawing2.vml"/><Relationship Id="rId6" Type="http://schemas.openxmlformats.org/officeDocument/2006/relationships/image" Target="../media/image5.emf"/><Relationship Id="rId5" Type="http://schemas.openxmlformats.org/officeDocument/2006/relationships/oleObject" Target="../embeddings/Microsoft_Excel_97-2003_Worksheet1.xls"/><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5.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685800"/>
            <a:ext cx="8229600" cy="1528763"/>
          </a:xfrm>
        </p:spPr>
        <p:txBody>
          <a:bodyPr/>
          <a:lstStyle/>
          <a:p>
            <a:pPr algn="ctr" eaLnBrk="1" hangingPunct="1"/>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endParaRPr sz="3600" dirty="0" smtClean="0">
              <a:latin typeface="Bevan"/>
              <a:ea typeface="Slackey"/>
            </a:endParaRPr>
          </a:p>
        </p:txBody>
      </p:sp>
      <p:pic>
        <p:nvPicPr>
          <p:cNvPr id="14340" name="Picture 5"/>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286000" y="3565633"/>
            <a:ext cx="5066460" cy="2129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302864" y="5903893"/>
            <a:ext cx="8686800" cy="954107"/>
          </a:xfrm>
          <a:prstGeom prst="rect">
            <a:avLst/>
          </a:prstGeom>
        </p:spPr>
        <p:txBody>
          <a:bodyPr wrap="square">
            <a:spAutoFit/>
          </a:bodyPr>
          <a:lstStyle/>
          <a:p>
            <a:pPr algn="ctr"/>
            <a:r>
              <a:rPr lang="en-US" sz="1400" dirty="0">
                <a:solidFill>
                  <a:schemeClr val="tx1">
                    <a:lumMod val="50000"/>
                    <a:lumOff val="50000"/>
                  </a:schemeClr>
                </a:solidFill>
              </a:rPr>
              <a:t>This material was produced under grant number SH-22316-SH-1 from the Occupational Safety and Health Administration, U.S. Department of Labor. It does not necessarily reflect the views or policies of the U.S. Department of Labor, nor does mention of trade names, commercial products, or organizations imply endorsement by the U.S. Government.</a:t>
            </a:r>
          </a:p>
        </p:txBody>
      </p:sp>
      <p:sp>
        <p:nvSpPr>
          <p:cNvPr id="8" name="Title 1"/>
          <p:cNvSpPr txBox="1">
            <a:spLocks/>
          </p:cNvSpPr>
          <p:nvPr/>
        </p:nvSpPr>
        <p:spPr bwMode="auto">
          <a:xfrm>
            <a:off x="609600" y="304860"/>
            <a:ext cx="8229600"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spAutoFit/>
          </a:bodyPr>
          <a:lstStyle>
            <a:lvl1pPr algn="l" rtl="0" eaLnBrk="0" fontAlgn="base" hangingPunct="0">
              <a:spcBef>
                <a:spcPct val="0"/>
              </a:spcBef>
              <a:spcAft>
                <a:spcPct val="0"/>
              </a:spcAft>
              <a:defRPr lang="en-US" sz="3200" kern="1200" dirty="0">
                <a:solidFill>
                  <a:srgbClr val="8EB4E3"/>
                </a:solidFill>
                <a:latin typeface="Bevan" pitchFamily="2" charset="0"/>
                <a:ea typeface="Slackey" pitchFamily="2" charset="0"/>
                <a:cs typeface="Slackey"/>
              </a:defRPr>
            </a:lvl1pPr>
            <a:lvl2pPr algn="l" rtl="0" eaLnBrk="0" fontAlgn="base" hangingPunct="0">
              <a:spcBef>
                <a:spcPct val="0"/>
              </a:spcBef>
              <a:spcAft>
                <a:spcPct val="0"/>
              </a:spcAft>
              <a:defRPr sz="3200">
                <a:solidFill>
                  <a:srgbClr val="8EB4E3"/>
                </a:solidFill>
                <a:latin typeface="Bevan"/>
                <a:ea typeface="Slackey"/>
                <a:cs typeface="Slackey"/>
              </a:defRPr>
            </a:lvl2pPr>
            <a:lvl3pPr algn="l" rtl="0" eaLnBrk="0" fontAlgn="base" hangingPunct="0">
              <a:spcBef>
                <a:spcPct val="0"/>
              </a:spcBef>
              <a:spcAft>
                <a:spcPct val="0"/>
              </a:spcAft>
              <a:defRPr sz="3200">
                <a:solidFill>
                  <a:srgbClr val="8EB4E3"/>
                </a:solidFill>
                <a:latin typeface="Bevan"/>
                <a:ea typeface="Slackey"/>
                <a:cs typeface="Slackey"/>
              </a:defRPr>
            </a:lvl3pPr>
            <a:lvl4pPr algn="l" rtl="0" eaLnBrk="0" fontAlgn="base" hangingPunct="0">
              <a:spcBef>
                <a:spcPct val="0"/>
              </a:spcBef>
              <a:spcAft>
                <a:spcPct val="0"/>
              </a:spcAft>
              <a:defRPr sz="3200">
                <a:solidFill>
                  <a:srgbClr val="8EB4E3"/>
                </a:solidFill>
                <a:latin typeface="Bevan"/>
                <a:ea typeface="Slackey"/>
                <a:cs typeface="Slackey"/>
              </a:defRPr>
            </a:lvl4pPr>
            <a:lvl5pPr algn="l" rtl="0" eaLnBrk="0" fontAlgn="base" hangingPunct="0">
              <a:spcBef>
                <a:spcPct val="0"/>
              </a:spcBef>
              <a:spcAft>
                <a:spcPct val="0"/>
              </a:spcAft>
              <a:defRPr sz="3200">
                <a:solidFill>
                  <a:srgbClr val="8EB4E3"/>
                </a:solidFill>
                <a:latin typeface="Bevan"/>
                <a:ea typeface="Slackey"/>
                <a:cs typeface="Slackey"/>
              </a:defRPr>
            </a:lvl5pPr>
            <a:lvl6pPr marL="457200" algn="l" rtl="0" fontAlgn="base">
              <a:spcBef>
                <a:spcPct val="0"/>
              </a:spcBef>
              <a:spcAft>
                <a:spcPct val="0"/>
              </a:spcAft>
              <a:defRPr sz="3200">
                <a:solidFill>
                  <a:srgbClr val="8EB4E3"/>
                </a:solidFill>
                <a:latin typeface="Bevan"/>
                <a:ea typeface="Slackey"/>
                <a:cs typeface="Slackey"/>
              </a:defRPr>
            </a:lvl6pPr>
            <a:lvl7pPr marL="914400" algn="l" rtl="0" fontAlgn="base">
              <a:spcBef>
                <a:spcPct val="0"/>
              </a:spcBef>
              <a:spcAft>
                <a:spcPct val="0"/>
              </a:spcAft>
              <a:defRPr sz="3200">
                <a:solidFill>
                  <a:srgbClr val="8EB4E3"/>
                </a:solidFill>
                <a:latin typeface="Bevan"/>
                <a:ea typeface="Slackey"/>
                <a:cs typeface="Slackey"/>
              </a:defRPr>
            </a:lvl7pPr>
            <a:lvl8pPr marL="1371600" algn="l" rtl="0" fontAlgn="base">
              <a:spcBef>
                <a:spcPct val="0"/>
              </a:spcBef>
              <a:spcAft>
                <a:spcPct val="0"/>
              </a:spcAft>
              <a:defRPr sz="3200">
                <a:solidFill>
                  <a:srgbClr val="8EB4E3"/>
                </a:solidFill>
                <a:latin typeface="Bevan"/>
                <a:ea typeface="Slackey"/>
                <a:cs typeface="Slackey"/>
              </a:defRPr>
            </a:lvl8pPr>
            <a:lvl9pPr marL="1828800" algn="l" rtl="0" fontAlgn="base">
              <a:spcBef>
                <a:spcPct val="0"/>
              </a:spcBef>
              <a:spcAft>
                <a:spcPct val="0"/>
              </a:spcAft>
              <a:defRPr sz="3200">
                <a:solidFill>
                  <a:srgbClr val="8EB4E3"/>
                </a:solidFill>
                <a:latin typeface="Bevan"/>
                <a:ea typeface="Slackey"/>
                <a:cs typeface="Slackey"/>
              </a:defRPr>
            </a:lvl9pPr>
          </a:lstStyle>
          <a:p>
            <a:pPr algn="ctr" eaLnBrk="1" hangingPunct="1"/>
            <a:r>
              <a:rPr lang="en-US" sz="2800" dirty="0" smtClean="0">
                <a:solidFill>
                  <a:schemeClr val="bg1"/>
                </a:solidFill>
                <a:latin typeface="Calibri" pitchFamily="34" charset="0"/>
                <a:ea typeface="Slackey"/>
              </a:rPr>
              <a:t/>
            </a:r>
            <a:br>
              <a:rPr lang="en-US" sz="2800" dirty="0" smtClean="0">
                <a:solidFill>
                  <a:schemeClr val="bg1"/>
                </a:solidFill>
                <a:latin typeface="Calibri" pitchFamily="34" charset="0"/>
                <a:ea typeface="Slackey"/>
              </a:rPr>
            </a:br>
            <a:r>
              <a:rPr lang="en-US" sz="2800" dirty="0" smtClean="0">
                <a:solidFill>
                  <a:schemeClr val="bg1"/>
                </a:solidFill>
                <a:latin typeface="Calibri" pitchFamily="34" charset="0"/>
                <a:ea typeface="Slackey"/>
              </a:rPr>
              <a:t/>
            </a:r>
            <a:br>
              <a:rPr lang="en-US" sz="2800" dirty="0" smtClean="0">
                <a:solidFill>
                  <a:schemeClr val="bg1"/>
                </a:solidFill>
                <a:latin typeface="Calibri" pitchFamily="34" charset="0"/>
                <a:ea typeface="Slackey"/>
              </a:rPr>
            </a:br>
            <a:r>
              <a:rPr lang="fr-FR" sz="3600" b="1" dirty="0" err="1">
                <a:solidFill>
                  <a:schemeClr val="bg1"/>
                </a:solidFill>
                <a:latin typeface="Calibri" pitchFamily="34" charset="0"/>
                <a:ea typeface="Slackey"/>
              </a:rPr>
              <a:t>Failure</a:t>
            </a:r>
            <a:r>
              <a:rPr lang="fr-FR" sz="3600" b="1" dirty="0">
                <a:solidFill>
                  <a:schemeClr val="bg1"/>
                </a:solidFill>
                <a:latin typeface="Calibri" pitchFamily="34" charset="0"/>
                <a:ea typeface="Slackey"/>
              </a:rPr>
              <a:t> Mode </a:t>
            </a:r>
            <a:r>
              <a:rPr lang="fr-FR" sz="3600" b="1" dirty="0" err="1">
                <a:solidFill>
                  <a:schemeClr val="bg1"/>
                </a:solidFill>
                <a:latin typeface="Calibri" pitchFamily="34" charset="0"/>
                <a:ea typeface="Slackey"/>
              </a:rPr>
              <a:t>Effects</a:t>
            </a:r>
            <a:r>
              <a:rPr lang="fr-FR" sz="3600" b="1" dirty="0">
                <a:solidFill>
                  <a:schemeClr val="bg1"/>
                </a:solidFill>
                <a:latin typeface="Calibri" pitchFamily="34" charset="0"/>
                <a:ea typeface="Slackey"/>
              </a:rPr>
              <a:t> </a:t>
            </a:r>
            <a:br>
              <a:rPr lang="fr-FR" sz="3600" b="1" dirty="0">
                <a:solidFill>
                  <a:schemeClr val="bg1"/>
                </a:solidFill>
                <a:latin typeface="Calibri" pitchFamily="34" charset="0"/>
                <a:ea typeface="Slackey"/>
              </a:rPr>
            </a:br>
            <a:r>
              <a:rPr lang="fr-FR" sz="3600" b="1" dirty="0" err="1">
                <a:solidFill>
                  <a:schemeClr val="bg1"/>
                </a:solidFill>
                <a:latin typeface="Calibri" pitchFamily="34" charset="0"/>
                <a:ea typeface="Slackey"/>
              </a:rPr>
              <a:t>Analysis</a:t>
            </a:r>
            <a:r>
              <a:rPr lang="fr-FR" sz="3600" b="1" dirty="0">
                <a:solidFill>
                  <a:schemeClr val="bg1"/>
                </a:solidFill>
                <a:latin typeface="Calibri" pitchFamily="34" charset="0"/>
                <a:ea typeface="Slackey"/>
              </a:rPr>
              <a:t> (FMEA)</a:t>
            </a:r>
            <a:endParaRPr lang="en-US" sz="3600" dirty="0" smtClean="0">
              <a:latin typeface="Bevan"/>
              <a:ea typeface="Slackey"/>
            </a:endParaRPr>
          </a:p>
        </p:txBody>
      </p:sp>
      <p:sp>
        <p:nvSpPr>
          <p:cNvPr id="9" name="Rectangle 8"/>
          <p:cNvSpPr/>
          <p:nvPr/>
        </p:nvSpPr>
        <p:spPr>
          <a:xfrm>
            <a:off x="647700" y="3199967"/>
            <a:ext cx="7848600" cy="707886"/>
          </a:xfrm>
          <a:prstGeom prst="rect">
            <a:avLst/>
          </a:prstGeom>
        </p:spPr>
        <p:txBody>
          <a:bodyPr wrap="square">
            <a:spAutoFit/>
          </a:bodyPr>
          <a:ls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a:lstStyle>
          <a:p>
            <a:pPr algn="ctr" fontAlgn="auto">
              <a:spcBef>
                <a:spcPts val="0"/>
              </a:spcBef>
              <a:spcAft>
                <a:spcPts val="0"/>
              </a:spcAft>
              <a:defRPr/>
            </a:pPr>
            <a:r>
              <a:rPr lang="en-US" sz="2000" i="1" cap="all" dirty="0">
                <a:solidFill>
                  <a:srgbClr val="B24C30"/>
                </a:solidFill>
                <a:latin typeface="+mn-lt"/>
              </a:rPr>
              <a:t>Presented </a:t>
            </a:r>
            <a:r>
              <a:rPr lang="en-US" sz="2000" i="1" cap="all" dirty="0" smtClean="0">
                <a:solidFill>
                  <a:srgbClr val="B24C30"/>
                </a:solidFill>
                <a:latin typeface="+mn-lt"/>
              </a:rPr>
              <a:t>By The University of Texas-School of Public </a:t>
            </a:r>
            <a:r>
              <a:rPr lang="en-US" sz="2000" i="1" cap="all" dirty="0" smtClean="0">
                <a:solidFill>
                  <a:srgbClr val="B24C30"/>
                </a:solidFill>
                <a:latin typeface="+mn-lt"/>
              </a:rPr>
              <a:t>Health</a:t>
            </a:r>
            <a:r>
              <a:rPr lang="en-US" sz="2000" dirty="0">
                <a:latin typeface="+mj-lt"/>
              </a:rPr>
              <a:t/>
            </a:r>
            <a:br>
              <a:rPr lang="en-US" sz="2000" dirty="0">
                <a:latin typeface="+mj-lt"/>
              </a:rPr>
            </a:br>
            <a:endParaRPr lang="en-US" sz="2000" dirty="0">
              <a:latin typeface="+mj-lt"/>
            </a:endParaRPr>
          </a:p>
        </p:txBody>
      </p:sp>
    </p:spTree>
    <p:extLst>
      <p:ext uri="{BB962C8B-B14F-4D97-AF65-F5344CB8AC3E}">
        <p14:creationId xmlns:p14="http://schemas.microsoft.com/office/powerpoint/2010/main" val="30464825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6618"/>
            <a:ext cx="7924800" cy="1077218"/>
          </a:xfrm>
        </p:spPr>
        <p:txBody>
          <a:bodyPr/>
          <a:lstStyle/>
          <a:p>
            <a:r>
              <a:rPr lang="en-US" b="1" dirty="0">
                <a:solidFill>
                  <a:schemeClr val="bg1"/>
                </a:solidFill>
                <a:latin typeface="+mj-lt"/>
              </a:rPr>
              <a:t>Definition Of Terms – </a:t>
            </a:r>
            <a:br>
              <a:rPr lang="en-US" b="1" dirty="0">
                <a:solidFill>
                  <a:schemeClr val="bg1"/>
                </a:solidFill>
                <a:latin typeface="+mj-lt"/>
              </a:rPr>
            </a:br>
            <a:r>
              <a:rPr lang="en-US" b="1" dirty="0">
                <a:solidFill>
                  <a:schemeClr val="bg1"/>
                </a:solidFill>
                <a:latin typeface="+mj-lt"/>
              </a:rPr>
              <a:t>Severity, Occurrence, And Detection</a:t>
            </a:r>
          </a:p>
        </p:txBody>
      </p:sp>
      <p:sp>
        <p:nvSpPr>
          <p:cNvPr id="5" name="Rectangle 3"/>
          <p:cNvSpPr>
            <a:spLocks noGrp="1" noChangeArrowheads="1"/>
          </p:cNvSpPr>
          <p:nvPr>
            <p:ph type="body" idx="1"/>
          </p:nvPr>
        </p:nvSpPr>
        <p:spPr>
          <a:xfrm>
            <a:off x="273050" y="1631549"/>
            <a:ext cx="8413750" cy="3564053"/>
          </a:xfrm>
          <a:noFill/>
        </p:spPr>
        <p:txBody>
          <a:bodyPr>
            <a:spAutoFit/>
          </a:bodyPr>
          <a:lstStyle/>
          <a:p>
            <a:pPr>
              <a:buFont typeface="Wingdings" pitchFamily="2" charset="2"/>
              <a:buChar char="q"/>
            </a:pPr>
            <a:r>
              <a:rPr lang="en-US" sz="2400" b="1" dirty="0" smtClean="0"/>
              <a:t> </a:t>
            </a:r>
            <a:r>
              <a:rPr lang="en-US" sz="2400" b="1" dirty="0" smtClean="0">
                <a:solidFill>
                  <a:schemeClr val="tx2"/>
                </a:solidFill>
              </a:rPr>
              <a:t> Severity</a:t>
            </a:r>
            <a:r>
              <a:rPr lang="en-US" sz="2400" b="1" dirty="0">
                <a:solidFill>
                  <a:schemeClr val="tx2"/>
                </a:solidFill>
              </a:rPr>
              <a:t>:  </a:t>
            </a:r>
            <a:r>
              <a:rPr lang="en-US" sz="2400" dirty="0"/>
              <a:t>An assessment of how serious the Failure Effect (due to the Failure Mode) is to the customer </a:t>
            </a:r>
          </a:p>
          <a:p>
            <a:pPr>
              <a:buFont typeface="Wingdings" pitchFamily="2" charset="2"/>
              <a:buChar char="q"/>
            </a:pPr>
            <a:r>
              <a:rPr lang="en-US" sz="2400" b="1" dirty="0" smtClean="0"/>
              <a:t>  </a:t>
            </a:r>
            <a:r>
              <a:rPr lang="en-US" sz="2400" b="1" dirty="0" smtClean="0">
                <a:solidFill>
                  <a:schemeClr val="tx2"/>
                </a:solidFill>
              </a:rPr>
              <a:t>Occurrence</a:t>
            </a:r>
            <a:r>
              <a:rPr lang="en-US" sz="2400" b="1" dirty="0">
                <a:solidFill>
                  <a:schemeClr val="tx2"/>
                </a:solidFill>
              </a:rPr>
              <a:t>:</a:t>
            </a:r>
            <a:r>
              <a:rPr lang="en-US" sz="2400" dirty="0">
                <a:solidFill>
                  <a:schemeClr val="tx2"/>
                </a:solidFill>
              </a:rPr>
              <a:t>  </a:t>
            </a:r>
            <a:r>
              <a:rPr lang="en-US" sz="2400" dirty="0"/>
              <a:t>An assessment of the likelihood that a particular Cause will happen and result in the Failure Mode</a:t>
            </a:r>
          </a:p>
          <a:p>
            <a:pPr>
              <a:buFont typeface="Wingdings" pitchFamily="2" charset="2"/>
              <a:buChar char="q"/>
            </a:pPr>
            <a:r>
              <a:rPr lang="en-US" sz="2400" b="1" dirty="0" smtClean="0">
                <a:solidFill>
                  <a:schemeClr val="tx2"/>
                </a:solidFill>
              </a:rPr>
              <a:t>  Detection</a:t>
            </a:r>
            <a:r>
              <a:rPr lang="en-US" sz="2400" b="1" dirty="0">
                <a:solidFill>
                  <a:schemeClr val="tx2"/>
                </a:solidFill>
              </a:rPr>
              <a:t>:</a:t>
            </a:r>
            <a:r>
              <a:rPr lang="en-US" sz="2400" dirty="0">
                <a:solidFill>
                  <a:schemeClr val="tx2"/>
                </a:solidFill>
              </a:rPr>
              <a:t>  </a:t>
            </a:r>
            <a:r>
              <a:rPr lang="en-US" sz="2400" dirty="0"/>
              <a:t>An assessment of the likelihood that the current controls will detect the Cause of the Failure Mode or the Failure Mode itself, should it occur, thus preventing the Failure Effect from reaching your </a:t>
            </a:r>
            <a:r>
              <a:rPr lang="en-US" sz="2400" dirty="0" smtClean="0"/>
              <a:t>customer.  The </a:t>
            </a:r>
            <a:r>
              <a:rPr lang="en-US" sz="2400" dirty="0"/>
              <a:t>customer in this case could be the next operation, subsequent operations, or the end user</a:t>
            </a:r>
          </a:p>
        </p:txBody>
      </p:sp>
    </p:spTree>
    <p:extLst>
      <p:ext uri="{BB962C8B-B14F-4D97-AF65-F5344CB8AC3E}">
        <p14:creationId xmlns:p14="http://schemas.microsoft.com/office/powerpoint/2010/main" val="15329545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15669"/>
            <a:ext cx="7924800" cy="584775"/>
          </a:xfrm>
        </p:spPr>
        <p:txBody>
          <a:bodyPr/>
          <a:lstStyle/>
          <a:p>
            <a:r>
              <a:rPr lang="en-US" b="1" dirty="0">
                <a:solidFill>
                  <a:schemeClr val="bg1"/>
                </a:solidFill>
                <a:latin typeface="+mj-lt"/>
              </a:rPr>
              <a:t>Definition Of Terms </a:t>
            </a:r>
            <a:r>
              <a:rPr lang="en-US" b="1" dirty="0">
                <a:solidFill>
                  <a:schemeClr val="bg1"/>
                </a:solidFill>
                <a:latin typeface="+mj-lt"/>
                <a:cs typeface="Arial" charset="0"/>
              </a:rPr>
              <a:t>–</a:t>
            </a:r>
            <a:r>
              <a:rPr lang="en-US" b="1" dirty="0">
                <a:solidFill>
                  <a:schemeClr val="bg1"/>
                </a:solidFill>
                <a:latin typeface="+mj-lt"/>
              </a:rPr>
              <a:t> Current Controls</a:t>
            </a:r>
          </a:p>
        </p:txBody>
      </p:sp>
      <p:sp>
        <p:nvSpPr>
          <p:cNvPr id="5" name="Rectangle 3"/>
          <p:cNvSpPr>
            <a:spLocks noGrp="1" noChangeArrowheads="1"/>
          </p:cNvSpPr>
          <p:nvPr>
            <p:ph type="body" idx="1"/>
          </p:nvPr>
        </p:nvSpPr>
        <p:spPr>
          <a:xfrm>
            <a:off x="304800" y="1676400"/>
            <a:ext cx="8251825" cy="3471720"/>
          </a:xfrm>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spAutoFit/>
          </a:bodyPr>
          <a:lstStyle/>
          <a:p>
            <a:pPr>
              <a:buFont typeface="Wingdings" pitchFamily="2" charset="2"/>
              <a:buChar char="q"/>
            </a:pPr>
            <a:r>
              <a:rPr lang="en-US" sz="2400" b="1" dirty="0" smtClean="0">
                <a:solidFill>
                  <a:schemeClr val="tx2"/>
                </a:solidFill>
              </a:rPr>
              <a:t>  Current </a:t>
            </a:r>
            <a:r>
              <a:rPr lang="en-US" sz="2400" b="1" dirty="0">
                <a:solidFill>
                  <a:schemeClr val="tx2"/>
                </a:solidFill>
              </a:rPr>
              <a:t>Controls:</a:t>
            </a:r>
            <a:r>
              <a:rPr lang="en-US" sz="2400" dirty="0">
                <a:solidFill>
                  <a:schemeClr val="tx2"/>
                </a:solidFill>
              </a:rPr>
              <a:t>   </a:t>
            </a:r>
            <a:r>
              <a:rPr lang="en-US" sz="2400" dirty="0"/>
              <a:t>Systematized methods/devices in place to prevent or detect failure Modes or Causes (before causing effects)    </a:t>
            </a:r>
          </a:p>
          <a:p>
            <a:pPr lvl="1" indent="-457200">
              <a:buFont typeface="Wingdings" pitchFamily="2" charset="2"/>
              <a:buChar char="ü"/>
            </a:pPr>
            <a:r>
              <a:rPr lang="en-US" sz="2400" dirty="0"/>
              <a:t>Prevention-based controls may include Mistake Proofing, automated controls, setup verifications, Preventive Maintenance, and </a:t>
            </a:r>
            <a:br>
              <a:rPr lang="en-US" sz="2400" dirty="0"/>
            </a:br>
            <a:r>
              <a:rPr lang="en-US" sz="2400" dirty="0"/>
              <a:t>Control Charts</a:t>
            </a:r>
          </a:p>
          <a:p>
            <a:pPr lvl="1" indent="-457200">
              <a:buFont typeface="Wingdings" pitchFamily="2" charset="2"/>
              <a:buChar char="ü"/>
            </a:pPr>
            <a:r>
              <a:rPr lang="en-US" sz="2400" dirty="0"/>
              <a:t>Detection-based controls may include audits, checklists, inspection, laboratory testing, and Control Charts</a:t>
            </a:r>
          </a:p>
        </p:txBody>
      </p:sp>
    </p:spTree>
    <p:extLst>
      <p:ext uri="{BB962C8B-B14F-4D97-AF65-F5344CB8AC3E}">
        <p14:creationId xmlns:p14="http://schemas.microsoft.com/office/powerpoint/2010/main" val="32260315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33"/>
          <p:cNvSpPr txBox="1">
            <a:spLocks noChangeArrowheads="1"/>
          </p:cNvSpPr>
          <p:nvPr/>
        </p:nvSpPr>
        <p:spPr bwMode="auto">
          <a:xfrm>
            <a:off x="161925" y="1782763"/>
            <a:ext cx="15287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rgbClr val="CECECE"/>
                  </a:outerShdw>
                </a:effectLst>
              </a14:hiddenEffects>
            </a:ext>
          </a:extLst>
        </p:spPr>
        <p:txBody>
          <a:bodyPr lIns="0" rIns="0">
            <a:spAutoFit/>
          </a:bodyPr>
          <a:lstStyle>
            <a:lvl1pPr algn="l">
              <a:tabLst>
                <a:tab pos="1028700" algn="l"/>
              </a:tabLst>
              <a:defRPr>
                <a:solidFill>
                  <a:schemeClr val="tx1"/>
                </a:solidFill>
                <a:latin typeface="Arial" charset="0"/>
              </a:defRPr>
            </a:lvl1pPr>
            <a:lvl2pPr marL="522288" algn="l">
              <a:tabLst>
                <a:tab pos="1028700" algn="l"/>
              </a:tabLst>
              <a:defRPr>
                <a:solidFill>
                  <a:schemeClr val="tx1"/>
                </a:solidFill>
                <a:latin typeface="Arial" charset="0"/>
              </a:defRPr>
            </a:lvl2pPr>
            <a:lvl3pPr algn="l">
              <a:tabLst>
                <a:tab pos="1028700" algn="l"/>
              </a:tabLst>
              <a:defRPr>
                <a:solidFill>
                  <a:schemeClr val="tx1"/>
                </a:solidFill>
                <a:latin typeface="Arial" charset="0"/>
              </a:defRPr>
            </a:lvl3pPr>
            <a:lvl4pPr algn="l">
              <a:tabLst>
                <a:tab pos="1028700" algn="l"/>
              </a:tabLst>
              <a:defRPr>
                <a:solidFill>
                  <a:schemeClr val="tx1"/>
                </a:solidFill>
                <a:latin typeface="Arial" charset="0"/>
              </a:defRPr>
            </a:lvl4pPr>
            <a:lvl5pPr algn="l">
              <a:tabLst>
                <a:tab pos="1028700" algn="l"/>
              </a:tabLst>
              <a:defRPr>
                <a:solidFill>
                  <a:schemeClr val="tx1"/>
                </a:solidFill>
                <a:latin typeface="Arial" charset="0"/>
              </a:defRPr>
            </a:lvl5pPr>
            <a:lvl6pPr fontAlgn="base">
              <a:spcBef>
                <a:spcPct val="0"/>
              </a:spcBef>
              <a:spcAft>
                <a:spcPct val="0"/>
              </a:spcAft>
              <a:tabLst>
                <a:tab pos="1028700" algn="l"/>
              </a:tabLst>
              <a:defRPr>
                <a:solidFill>
                  <a:schemeClr val="tx1"/>
                </a:solidFill>
                <a:latin typeface="Arial" charset="0"/>
              </a:defRPr>
            </a:lvl6pPr>
            <a:lvl7pPr fontAlgn="base">
              <a:spcBef>
                <a:spcPct val="0"/>
              </a:spcBef>
              <a:spcAft>
                <a:spcPct val="0"/>
              </a:spcAft>
              <a:tabLst>
                <a:tab pos="1028700" algn="l"/>
              </a:tabLst>
              <a:defRPr>
                <a:solidFill>
                  <a:schemeClr val="tx1"/>
                </a:solidFill>
                <a:latin typeface="Arial" charset="0"/>
              </a:defRPr>
            </a:lvl7pPr>
            <a:lvl8pPr fontAlgn="base">
              <a:spcBef>
                <a:spcPct val="0"/>
              </a:spcBef>
              <a:spcAft>
                <a:spcPct val="0"/>
              </a:spcAft>
              <a:tabLst>
                <a:tab pos="1028700" algn="l"/>
              </a:tabLst>
              <a:defRPr>
                <a:solidFill>
                  <a:schemeClr val="tx1"/>
                </a:solidFill>
                <a:latin typeface="Arial" charset="0"/>
              </a:defRPr>
            </a:lvl8pPr>
            <a:lvl9pPr fontAlgn="base">
              <a:spcBef>
                <a:spcPct val="0"/>
              </a:spcBef>
              <a:spcAft>
                <a:spcPct val="0"/>
              </a:spcAft>
              <a:tabLst>
                <a:tab pos="1028700" algn="l"/>
              </a:tabLst>
              <a:defRPr>
                <a:solidFill>
                  <a:schemeClr val="tx1"/>
                </a:solidFill>
                <a:latin typeface="Arial" charset="0"/>
              </a:defRPr>
            </a:lvl9pPr>
          </a:lstStyle>
          <a:p>
            <a:pPr>
              <a:lnSpc>
                <a:spcPct val="90000"/>
              </a:lnSpc>
            </a:pPr>
            <a:r>
              <a:rPr lang="en-US" sz="2000" b="1" dirty="0">
                <a:effectLst>
                  <a:outerShdw blurRad="38100" dist="38100" dir="2700000" algn="tl">
                    <a:srgbClr val="000000">
                      <a:alpha val="43137"/>
                    </a:srgbClr>
                  </a:outerShdw>
                </a:effectLst>
              </a:rPr>
              <a:t>High</a:t>
            </a:r>
            <a:r>
              <a:rPr lang="en-US" sz="2000" dirty="0"/>
              <a:t>	10</a:t>
            </a:r>
          </a:p>
        </p:txBody>
      </p:sp>
      <p:sp>
        <p:nvSpPr>
          <p:cNvPr id="7" name="Line 34"/>
          <p:cNvSpPr>
            <a:spLocks noChangeShapeType="1"/>
          </p:cNvSpPr>
          <p:nvPr/>
        </p:nvSpPr>
        <p:spPr bwMode="auto">
          <a:xfrm flipV="1">
            <a:off x="1339850" y="2166938"/>
            <a:ext cx="0" cy="2651125"/>
          </a:xfrm>
          <a:prstGeom prst="line">
            <a:avLst/>
          </a:prstGeom>
          <a:noFill/>
          <a:ln w="101600">
            <a:solidFill>
              <a:srgbClr val="CC00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CECECE"/>
                  </a:outerShdw>
                </a:effectLst>
              </a14:hiddenEffects>
            </a:ext>
          </a:extLst>
        </p:spPr>
        <p:txBody>
          <a:bodyPr/>
          <a:lstStyle/>
          <a:p>
            <a:endParaRPr lang="en-US"/>
          </a:p>
        </p:txBody>
      </p:sp>
      <p:sp>
        <p:nvSpPr>
          <p:cNvPr id="8" name="Text Box 35"/>
          <p:cNvSpPr txBox="1">
            <a:spLocks noChangeArrowheads="1"/>
          </p:cNvSpPr>
          <p:nvPr/>
        </p:nvSpPr>
        <p:spPr bwMode="auto">
          <a:xfrm>
            <a:off x="161925" y="4838700"/>
            <a:ext cx="1530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rgbClr val="CECECE"/>
                  </a:outerShdw>
                </a:effectLst>
              </a14:hiddenEffects>
            </a:ext>
          </a:extLst>
        </p:spPr>
        <p:txBody>
          <a:bodyPr lIns="0" rIns="0">
            <a:spAutoFit/>
          </a:bodyPr>
          <a:lstStyle>
            <a:lvl1pPr algn="l">
              <a:tabLst>
                <a:tab pos="1093788" algn="l"/>
              </a:tabLst>
              <a:defRPr>
                <a:solidFill>
                  <a:schemeClr val="tx1"/>
                </a:solidFill>
                <a:latin typeface="Arial" charset="0"/>
              </a:defRPr>
            </a:lvl1pPr>
            <a:lvl2pPr algn="l">
              <a:tabLst>
                <a:tab pos="1093788" algn="l"/>
              </a:tabLst>
              <a:defRPr>
                <a:solidFill>
                  <a:schemeClr val="tx1"/>
                </a:solidFill>
                <a:latin typeface="Arial" charset="0"/>
              </a:defRPr>
            </a:lvl2pPr>
            <a:lvl3pPr algn="l">
              <a:tabLst>
                <a:tab pos="1093788" algn="l"/>
              </a:tabLst>
              <a:defRPr>
                <a:solidFill>
                  <a:schemeClr val="tx1"/>
                </a:solidFill>
                <a:latin typeface="Arial" charset="0"/>
              </a:defRPr>
            </a:lvl3pPr>
            <a:lvl4pPr algn="l">
              <a:tabLst>
                <a:tab pos="1093788" algn="l"/>
              </a:tabLst>
              <a:defRPr>
                <a:solidFill>
                  <a:schemeClr val="tx1"/>
                </a:solidFill>
                <a:latin typeface="Arial" charset="0"/>
              </a:defRPr>
            </a:lvl4pPr>
            <a:lvl5pPr algn="l">
              <a:tabLst>
                <a:tab pos="1093788" algn="l"/>
              </a:tabLst>
              <a:defRPr>
                <a:solidFill>
                  <a:schemeClr val="tx1"/>
                </a:solidFill>
                <a:latin typeface="Arial" charset="0"/>
              </a:defRPr>
            </a:lvl5pPr>
            <a:lvl6pPr fontAlgn="base">
              <a:spcBef>
                <a:spcPct val="0"/>
              </a:spcBef>
              <a:spcAft>
                <a:spcPct val="0"/>
              </a:spcAft>
              <a:tabLst>
                <a:tab pos="1093788" algn="l"/>
              </a:tabLst>
              <a:defRPr>
                <a:solidFill>
                  <a:schemeClr val="tx1"/>
                </a:solidFill>
                <a:latin typeface="Arial" charset="0"/>
              </a:defRPr>
            </a:lvl6pPr>
            <a:lvl7pPr fontAlgn="base">
              <a:spcBef>
                <a:spcPct val="0"/>
              </a:spcBef>
              <a:spcAft>
                <a:spcPct val="0"/>
              </a:spcAft>
              <a:tabLst>
                <a:tab pos="1093788" algn="l"/>
              </a:tabLst>
              <a:defRPr>
                <a:solidFill>
                  <a:schemeClr val="tx1"/>
                </a:solidFill>
                <a:latin typeface="Arial" charset="0"/>
              </a:defRPr>
            </a:lvl7pPr>
            <a:lvl8pPr fontAlgn="base">
              <a:spcBef>
                <a:spcPct val="0"/>
              </a:spcBef>
              <a:spcAft>
                <a:spcPct val="0"/>
              </a:spcAft>
              <a:tabLst>
                <a:tab pos="1093788" algn="l"/>
              </a:tabLst>
              <a:defRPr>
                <a:solidFill>
                  <a:schemeClr val="tx1"/>
                </a:solidFill>
                <a:latin typeface="Arial" charset="0"/>
              </a:defRPr>
            </a:lvl8pPr>
            <a:lvl9pPr fontAlgn="base">
              <a:spcBef>
                <a:spcPct val="0"/>
              </a:spcBef>
              <a:spcAft>
                <a:spcPct val="0"/>
              </a:spcAft>
              <a:tabLst>
                <a:tab pos="1093788" algn="l"/>
              </a:tabLst>
              <a:defRPr>
                <a:solidFill>
                  <a:schemeClr val="tx1"/>
                </a:solidFill>
                <a:latin typeface="Arial" charset="0"/>
              </a:defRPr>
            </a:lvl9pPr>
          </a:lstStyle>
          <a:p>
            <a:pPr>
              <a:lnSpc>
                <a:spcPct val="90000"/>
              </a:lnSpc>
            </a:pPr>
            <a:r>
              <a:rPr lang="en-US" sz="2000" b="1" dirty="0">
                <a:effectLst>
                  <a:outerShdw blurRad="38100" dist="38100" dir="2700000" algn="tl">
                    <a:srgbClr val="000000">
                      <a:alpha val="43137"/>
                    </a:srgbClr>
                  </a:outerShdw>
                </a:effectLst>
              </a:rPr>
              <a:t>Low</a:t>
            </a:r>
            <a:r>
              <a:rPr lang="en-US" sz="2000" dirty="0"/>
              <a:t>	1</a:t>
            </a:r>
          </a:p>
        </p:txBody>
      </p:sp>
      <p:sp>
        <p:nvSpPr>
          <p:cNvPr id="9" name="Text Box 36"/>
          <p:cNvSpPr txBox="1">
            <a:spLocks noChangeArrowheads="1"/>
          </p:cNvSpPr>
          <p:nvPr/>
        </p:nvSpPr>
        <p:spPr bwMode="auto">
          <a:xfrm>
            <a:off x="868362" y="1390650"/>
            <a:ext cx="960438" cy="4370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rgbClr val="CECECE"/>
                  </a:outerShdw>
                </a:effectLst>
              </a14:hiddenEffects>
            </a:ext>
          </a:extLst>
        </p:spPr>
        <p:txBody>
          <a:bodyPr>
            <a:spAutoFit/>
          </a:bodyPr>
          <a:lstStyle/>
          <a:p>
            <a:pPr algn="ctr">
              <a:lnSpc>
                <a:spcPct val="120000"/>
              </a:lnSpc>
            </a:pPr>
            <a:r>
              <a:rPr lang="en-US" sz="2000" b="1" dirty="0"/>
              <a:t>Rating</a:t>
            </a:r>
          </a:p>
        </p:txBody>
      </p:sp>
      <p:graphicFrame>
        <p:nvGraphicFramePr>
          <p:cNvPr id="10" name="Group 37"/>
          <p:cNvGraphicFramePr>
            <a:graphicFrameLocks noGrp="1"/>
          </p:cNvGraphicFramePr>
          <p:nvPr>
            <p:extLst>
              <p:ext uri="{D42A27DB-BD31-4B8C-83A1-F6EECF244321}">
                <p14:modId xmlns:p14="http://schemas.microsoft.com/office/powerpoint/2010/main" val="2592778291"/>
              </p:ext>
            </p:extLst>
          </p:nvPr>
        </p:nvGraphicFramePr>
        <p:xfrm>
          <a:off x="1905000" y="1219200"/>
          <a:ext cx="6578409" cy="4003677"/>
        </p:xfrm>
        <a:graphic>
          <a:graphicData uri="http://schemas.openxmlformats.org/drawingml/2006/table">
            <a:tbl>
              <a:tblPr>
                <a:tableStyleId>{8A107856-5554-42FB-B03E-39F5DBC370BA}</a:tableStyleId>
              </a:tblPr>
              <a:tblGrid>
                <a:gridCol w="2514409"/>
                <a:gridCol w="2032000"/>
                <a:gridCol w="2032000"/>
              </a:tblGrid>
              <a:tr h="617538">
                <a:tc>
                  <a:txBody>
                    <a:bodyPr/>
                    <a:lstStyle/>
                    <a:p>
                      <a:pPr marL="0" marR="0" lvl="0" indent="0" algn="ctr" defTabSz="1114425" rtl="0" eaLnBrk="1" fontAlgn="base" latinLnBrk="0" hangingPunct="1">
                        <a:lnSpc>
                          <a:spcPct val="150000"/>
                        </a:lnSpc>
                        <a:spcBef>
                          <a:spcPct val="20000"/>
                        </a:spcBef>
                        <a:spcAft>
                          <a:spcPct val="0"/>
                        </a:spcAft>
                        <a:buClr>
                          <a:srgbClr val="404080"/>
                        </a:buClr>
                        <a:buSzTx/>
                        <a:buFont typeface="Wingdings 2" pitchFamily="18" charset="2"/>
                        <a:buNone/>
                        <a:tabLst/>
                      </a:pPr>
                      <a:r>
                        <a:rPr kumimoji="0" lang="en-US" sz="2000" u="none" strike="noStrike" cap="none" normalizeH="0" baseline="0" dirty="0" smtClean="0">
                          <a:ln>
                            <a:noFill/>
                          </a:ln>
                          <a:effectLst/>
                        </a:rPr>
                        <a:t>Severity</a:t>
                      </a:r>
                      <a:endParaRPr kumimoji="0" lang="en-US" sz="2000" b="1" i="0" u="none" strike="noStrike" cap="none" normalizeH="0" baseline="0" dirty="0" smtClean="0">
                        <a:ln>
                          <a:noFill/>
                        </a:ln>
                        <a:solidFill>
                          <a:schemeClr val="tx1"/>
                        </a:solidFill>
                        <a:effectLst/>
                        <a:latin typeface="Arial" charset="0"/>
                      </a:endParaRPr>
                    </a:p>
                  </a:txBody>
                  <a:tcPr horzOverflow="overflow"/>
                </a:tc>
                <a:tc>
                  <a:txBody>
                    <a:bodyPr/>
                    <a:lstStyle/>
                    <a:p>
                      <a:pPr marL="0" marR="0" lvl="0" indent="0" algn="ctr" defTabSz="1114425" rtl="0" eaLnBrk="1" fontAlgn="base" latinLnBrk="0" hangingPunct="1">
                        <a:lnSpc>
                          <a:spcPct val="150000"/>
                        </a:lnSpc>
                        <a:spcBef>
                          <a:spcPct val="20000"/>
                        </a:spcBef>
                        <a:spcAft>
                          <a:spcPct val="0"/>
                        </a:spcAft>
                        <a:buClr>
                          <a:srgbClr val="404080"/>
                        </a:buClr>
                        <a:buSzTx/>
                        <a:buFont typeface="Wingdings 2" pitchFamily="18" charset="2"/>
                        <a:buNone/>
                        <a:tabLst/>
                      </a:pPr>
                      <a:r>
                        <a:rPr kumimoji="0" lang="en-US" sz="2000" u="none" strike="noStrike" cap="none" normalizeH="0" baseline="0" dirty="0" smtClean="0">
                          <a:ln>
                            <a:noFill/>
                          </a:ln>
                          <a:effectLst/>
                        </a:rPr>
                        <a:t>Occurrence</a:t>
                      </a:r>
                      <a:endParaRPr kumimoji="0" lang="en-US" sz="2000" b="1" i="0" u="none" strike="noStrike" cap="none" normalizeH="0" baseline="0" dirty="0" smtClean="0">
                        <a:ln>
                          <a:noFill/>
                        </a:ln>
                        <a:solidFill>
                          <a:schemeClr val="tx1"/>
                        </a:solidFill>
                        <a:effectLst/>
                        <a:latin typeface="Arial" charset="0"/>
                      </a:endParaRPr>
                    </a:p>
                  </a:txBody>
                  <a:tcPr horzOverflow="overflow"/>
                </a:tc>
                <a:tc>
                  <a:txBody>
                    <a:bodyPr/>
                    <a:lstStyle/>
                    <a:p>
                      <a:pPr marL="0" marR="0" lvl="0" indent="0" algn="ctr" defTabSz="1114425" rtl="0" eaLnBrk="1" fontAlgn="base" latinLnBrk="0" hangingPunct="1">
                        <a:lnSpc>
                          <a:spcPct val="150000"/>
                        </a:lnSpc>
                        <a:spcBef>
                          <a:spcPct val="20000"/>
                        </a:spcBef>
                        <a:spcAft>
                          <a:spcPct val="0"/>
                        </a:spcAft>
                        <a:buClr>
                          <a:srgbClr val="404080"/>
                        </a:buClr>
                        <a:buSzTx/>
                        <a:buFont typeface="Wingdings 2" pitchFamily="18" charset="2"/>
                        <a:buNone/>
                        <a:tabLst/>
                      </a:pPr>
                      <a:r>
                        <a:rPr kumimoji="0" lang="en-US" sz="2000" u="none" strike="noStrike" cap="none" normalizeH="0" baseline="0" dirty="0" smtClean="0">
                          <a:ln>
                            <a:noFill/>
                          </a:ln>
                          <a:effectLst/>
                        </a:rPr>
                        <a:t>Detection</a:t>
                      </a:r>
                      <a:endParaRPr kumimoji="0" lang="en-US" sz="2000" b="1" i="0" u="none" strike="noStrike" cap="none" normalizeH="0" baseline="0" dirty="0" smtClean="0">
                        <a:ln>
                          <a:noFill/>
                        </a:ln>
                        <a:solidFill>
                          <a:schemeClr val="tx1"/>
                        </a:solidFill>
                        <a:effectLst/>
                        <a:latin typeface="Arial" charset="0"/>
                      </a:endParaRPr>
                    </a:p>
                  </a:txBody>
                  <a:tcPr horzOverflow="overflow"/>
                </a:tc>
              </a:tr>
              <a:tr h="676275">
                <a:tc>
                  <a:txBody>
                    <a:bodyPr/>
                    <a:lstStyle/>
                    <a:p>
                      <a:pPr marL="0" marR="0" lvl="0" indent="0" algn="l" defTabSz="1114425" rtl="0" eaLnBrk="1" fontAlgn="base" latinLnBrk="0" hangingPunct="1">
                        <a:lnSpc>
                          <a:spcPct val="100000"/>
                        </a:lnSpc>
                        <a:spcBef>
                          <a:spcPct val="20000"/>
                        </a:spcBef>
                        <a:spcAft>
                          <a:spcPct val="0"/>
                        </a:spcAft>
                        <a:buClr>
                          <a:srgbClr val="404080"/>
                        </a:buClr>
                        <a:buSzTx/>
                        <a:buFont typeface="Wingdings 2" pitchFamily="18" charset="2"/>
                        <a:buNone/>
                        <a:tabLst/>
                      </a:pPr>
                      <a:r>
                        <a:rPr kumimoji="0" lang="en-US" sz="1600" u="none" strike="noStrike" cap="none" normalizeH="0" baseline="0" dirty="0" smtClean="0">
                          <a:ln>
                            <a:noFill/>
                          </a:ln>
                          <a:effectLst/>
                        </a:rPr>
                        <a:t>Hazardous without warning</a:t>
                      </a:r>
                      <a:endParaRPr kumimoji="0" lang="en-US" sz="1600" b="1" i="0" u="none" strike="noStrike" cap="none" normalizeH="0" baseline="0" dirty="0" smtClean="0">
                        <a:ln>
                          <a:noFill/>
                        </a:ln>
                        <a:solidFill>
                          <a:schemeClr val="tx1"/>
                        </a:solidFill>
                        <a:effectLst/>
                        <a:latin typeface="Arial" charset="0"/>
                      </a:endParaRPr>
                    </a:p>
                  </a:txBody>
                  <a:tcPr horzOverflow="overflow"/>
                </a:tc>
                <a:tc>
                  <a:txBody>
                    <a:bodyPr/>
                    <a:lstStyle/>
                    <a:p>
                      <a:pPr marL="0" marR="0" lvl="0" indent="0" algn="l" defTabSz="1114425" rtl="0" eaLnBrk="1" fontAlgn="base" latinLnBrk="0" hangingPunct="1">
                        <a:lnSpc>
                          <a:spcPct val="100000"/>
                        </a:lnSpc>
                        <a:spcBef>
                          <a:spcPct val="20000"/>
                        </a:spcBef>
                        <a:spcAft>
                          <a:spcPct val="0"/>
                        </a:spcAft>
                        <a:buClr>
                          <a:srgbClr val="404080"/>
                        </a:buClr>
                        <a:buSzTx/>
                        <a:buFont typeface="Wingdings 2" pitchFamily="18" charset="2"/>
                        <a:buNone/>
                        <a:tabLst/>
                      </a:pPr>
                      <a:r>
                        <a:rPr kumimoji="0" lang="en-US" sz="1600" u="none" strike="noStrike" cap="none" normalizeH="0" baseline="0" dirty="0" smtClean="0">
                          <a:ln>
                            <a:noFill/>
                          </a:ln>
                          <a:effectLst/>
                        </a:rPr>
                        <a:t>Very high and almost inevitable</a:t>
                      </a:r>
                      <a:endParaRPr kumimoji="0" lang="en-US" sz="1600" b="1" i="0" u="none" strike="noStrike" cap="none" normalizeH="0" baseline="0" dirty="0" smtClean="0">
                        <a:ln>
                          <a:noFill/>
                        </a:ln>
                        <a:solidFill>
                          <a:schemeClr val="tx1"/>
                        </a:solidFill>
                        <a:effectLst/>
                        <a:latin typeface="Arial" charset="0"/>
                      </a:endParaRPr>
                    </a:p>
                  </a:txBody>
                  <a:tcPr horzOverflow="overflow"/>
                </a:tc>
                <a:tc>
                  <a:txBody>
                    <a:bodyPr/>
                    <a:lstStyle/>
                    <a:p>
                      <a:pPr marL="0" marR="0" lvl="0" indent="0" algn="l" defTabSz="1114425" rtl="0" eaLnBrk="1" fontAlgn="base" latinLnBrk="0" hangingPunct="1">
                        <a:lnSpc>
                          <a:spcPct val="100000"/>
                        </a:lnSpc>
                        <a:spcBef>
                          <a:spcPct val="20000"/>
                        </a:spcBef>
                        <a:spcAft>
                          <a:spcPct val="0"/>
                        </a:spcAft>
                        <a:buClr>
                          <a:srgbClr val="404080"/>
                        </a:buClr>
                        <a:buSzTx/>
                        <a:buFont typeface="Wingdings 2" pitchFamily="18" charset="2"/>
                        <a:buNone/>
                        <a:tabLst/>
                      </a:pPr>
                      <a:r>
                        <a:rPr kumimoji="0" lang="en-US" sz="1600" u="none" strike="noStrike" cap="none" normalizeH="0" baseline="0" smtClean="0">
                          <a:ln>
                            <a:noFill/>
                          </a:ln>
                          <a:effectLst/>
                        </a:rPr>
                        <a:t>Cannot detect</a:t>
                      </a:r>
                      <a:endParaRPr kumimoji="0" lang="en-US" sz="1600" b="1" i="0" u="none" strike="noStrike" cap="none" normalizeH="0" baseline="0" smtClean="0">
                        <a:ln>
                          <a:noFill/>
                        </a:ln>
                        <a:solidFill>
                          <a:schemeClr val="tx1"/>
                        </a:solidFill>
                        <a:effectLst/>
                        <a:latin typeface="Arial" charset="0"/>
                      </a:endParaRPr>
                    </a:p>
                  </a:txBody>
                  <a:tcPr horzOverflow="overflow"/>
                </a:tc>
              </a:tr>
              <a:tr h="677863">
                <a:tc>
                  <a:txBody>
                    <a:bodyPr/>
                    <a:lstStyle/>
                    <a:p>
                      <a:pPr marL="0" marR="0" lvl="0" indent="0" algn="l" defTabSz="1114425" rtl="0" eaLnBrk="1" fontAlgn="base" latinLnBrk="0" hangingPunct="1">
                        <a:lnSpc>
                          <a:spcPct val="100000"/>
                        </a:lnSpc>
                        <a:spcBef>
                          <a:spcPct val="20000"/>
                        </a:spcBef>
                        <a:spcAft>
                          <a:spcPct val="0"/>
                        </a:spcAft>
                        <a:buClr>
                          <a:srgbClr val="404080"/>
                        </a:buClr>
                        <a:buSzTx/>
                        <a:buFont typeface="Wingdings 2" pitchFamily="18" charset="2"/>
                        <a:buNone/>
                        <a:tabLst/>
                      </a:pPr>
                      <a:r>
                        <a:rPr kumimoji="0" lang="en-US" sz="1600" u="none" strike="noStrike" cap="none" normalizeH="0" baseline="0" dirty="0" smtClean="0">
                          <a:ln>
                            <a:noFill/>
                          </a:ln>
                          <a:effectLst/>
                        </a:rPr>
                        <a:t>Loss of primary function</a:t>
                      </a:r>
                      <a:endParaRPr kumimoji="0" lang="en-US" sz="1600" b="1" i="0" u="none" strike="noStrike" cap="none" normalizeH="0" baseline="0" dirty="0" smtClean="0">
                        <a:ln>
                          <a:noFill/>
                        </a:ln>
                        <a:solidFill>
                          <a:schemeClr val="tx1"/>
                        </a:solidFill>
                        <a:effectLst/>
                        <a:latin typeface="Arial" charset="0"/>
                      </a:endParaRPr>
                    </a:p>
                  </a:txBody>
                  <a:tcPr horzOverflow="overflow"/>
                </a:tc>
                <a:tc>
                  <a:txBody>
                    <a:bodyPr/>
                    <a:lstStyle/>
                    <a:p>
                      <a:pPr marL="0" marR="0" lvl="0" indent="0" algn="l" defTabSz="1114425" rtl="0" eaLnBrk="1" fontAlgn="base" latinLnBrk="0" hangingPunct="1">
                        <a:lnSpc>
                          <a:spcPct val="100000"/>
                        </a:lnSpc>
                        <a:spcBef>
                          <a:spcPct val="20000"/>
                        </a:spcBef>
                        <a:spcAft>
                          <a:spcPct val="0"/>
                        </a:spcAft>
                        <a:buClr>
                          <a:srgbClr val="404080"/>
                        </a:buClr>
                        <a:buSzTx/>
                        <a:buFont typeface="Wingdings 2" pitchFamily="18" charset="2"/>
                        <a:buNone/>
                        <a:tabLst/>
                      </a:pPr>
                      <a:r>
                        <a:rPr kumimoji="0" lang="en-US" sz="1600" u="none" strike="noStrike" cap="none" normalizeH="0" baseline="0" dirty="0" smtClean="0">
                          <a:ln>
                            <a:noFill/>
                          </a:ln>
                          <a:effectLst/>
                        </a:rPr>
                        <a:t>High repeated failures</a:t>
                      </a:r>
                      <a:endParaRPr kumimoji="0" lang="en-US" sz="1600" b="1" i="0" u="none" strike="noStrike" cap="none" normalizeH="0" baseline="0" dirty="0" smtClean="0">
                        <a:ln>
                          <a:noFill/>
                        </a:ln>
                        <a:solidFill>
                          <a:schemeClr val="tx1"/>
                        </a:solidFill>
                        <a:effectLst/>
                        <a:latin typeface="Arial" charset="0"/>
                      </a:endParaRPr>
                    </a:p>
                  </a:txBody>
                  <a:tcPr horzOverflow="overflow"/>
                </a:tc>
                <a:tc>
                  <a:txBody>
                    <a:bodyPr/>
                    <a:lstStyle/>
                    <a:p>
                      <a:pPr marL="0" marR="0" lvl="0" indent="0" algn="l" defTabSz="1114425" rtl="0" eaLnBrk="1" fontAlgn="base" latinLnBrk="0" hangingPunct="1">
                        <a:lnSpc>
                          <a:spcPct val="100000"/>
                        </a:lnSpc>
                        <a:spcBef>
                          <a:spcPct val="20000"/>
                        </a:spcBef>
                        <a:spcAft>
                          <a:spcPct val="0"/>
                        </a:spcAft>
                        <a:buClr>
                          <a:srgbClr val="404080"/>
                        </a:buClr>
                        <a:buSzTx/>
                        <a:buFont typeface="Wingdings 2" pitchFamily="18" charset="2"/>
                        <a:buNone/>
                        <a:tabLst/>
                      </a:pPr>
                      <a:r>
                        <a:rPr kumimoji="0" lang="en-US" sz="1600" u="none" strike="noStrike" cap="none" normalizeH="0" baseline="0" dirty="0" smtClean="0">
                          <a:ln>
                            <a:noFill/>
                          </a:ln>
                          <a:effectLst/>
                        </a:rPr>
                        <a:t>Low chance of detection</a:t>
                      </a:r>
                      <a:endParaRPr kumimoji="0" lang="en-US" sz="1600" b="1" i="0" u="none" strike="noStrike" cap="none" normalizeH="0" baseline="0" dirty="0" smtClean="0">
                        <a:ln>
                          <a:noFill/>
                        </a:ln>
                        <a:solidFill>
                          <a:schemeClr val="tx1"/>
                        </a:solidFill>
                        <a:effectLst/>
                        <a:latin typeface="Arial" charset="0"/>
                      </a:endParaRPr>
                    </a:p>
                  </a:txBody>
                  <a:tcPr horzOverflow="overflow"/>
                </a:tc>
              </a:tr>
              <a:tr h="677863">
                <a:tc>
                  <a:txBody>
                    <a:bodyPr/>
                    <a:lstStyle/>
                    <a:p>
                      <a:pPr marL="0" marR="0" lvl="0" indent="0" algn="l" defTabSz="1114425" rtl="0" eaLnBrk="1" fontAlgn="base" latinLnBrk="0" hangingPunct="1">
                        <a:lnSpc>
                          <a:spcPct val="100000"/>
                        </a:lnSpc>
                        <a:spcBef>
                          <a:spcPct val="20000"/>
                        </a:spcBef>
                        <a:spcAft>
                          <a:spcPct val="0"/>
                        </a:spcAft>
                        <a:buClr>
                          <a:srgbClr val="404080"/>
                        </a:buClr>
                        <a:buSzTx/>
                        <a:buFont typeface="Wingdings 2" pitchFamily="18" charset="2"/>
                        <a:buNone/>
                        <a:tabLst/>
                      </a:pPr>
                      <a:r>
                        <a:rPr kumimoji="0" lang="en-US" sz="1600" u="none" strike="noStrike" cap="none" normalizeH="0" baseline="0" dirty="0" smtClean="0">
                          <a:ln>
                            <a:noFill/>
                          </a:ln>
                          <a:effectLst/>
                        </a:rPr>
                        <a:t>Loss of secondary function</a:t>
                      </a:r>
                      <a:endParaRPr kumimoji="0" lang="en-US" sz="1600" b="1" i="0" u="none" strike="noStrike" cap="none" normalizeH="0" baseline="0" dirty="0" smtClean="0">
                        <a:ln>
                          <a:noFill/>
                        </a:ln>
                        <a:solidFill>
                          <a:schemeClr val="tx1"/>
                        </a:solidFill>
                        <a:effectLst/>
                        <a:latin typeface="Arial" charset="0"/>
                      </a:endParaRPr>
                    </a:p>
                  </a:txBody>
                  <a:tcPr horzOverflow="overflow"/>
                </a:tc>
                <a:tc>
                  <a:txBody>
                    <a:bodyPr/>
                    <a:lstStyle/>
                    <a:p>
                      <a:pPr marL="0" marR="0" lvl="0" indent="0" algn="l" defTabSz="1114425" rtl="0" eaLnBrk="1" fontAlgn="base" latinLnBrk="0" hangingPunct="1">
                        <a:lnSpc>
                          <a:spcPct val="100000"/>
                        </a:lnSpc>
                        <a:spcBef>
                          <a:spcPct val="20000"/>
                        </a:spcBef>
                        <a:spcAft>
                          <a:spcPct val="0"/>
                        </a:spcAft>
                        <a:buClr>
                          <a:srgbClr val="404080"/>
                        </a:buClr>
                        <a:buSzTx/>
                        <a:buFont typeface="Wingdings 2" pitchFamily="18" charset="2"/>
                        <a:buNone/>
                        <a:tabLst/>
                      </a:pPr>
                      <a:r>
                        <a:rPr kumimoji="0" lang="en-US" sz="1600" u="none" strike="noStrike" cap="none" normalizeH="0" baseline="0" dirty="0" smtClean="0">
                          <a:ln>
                            <a:noFill/>
                          </a:ln>
                          <a:effectLst/>
                        </a:rPr>
                        <a:t>Moderate failures</a:t>
                      </a:r>
                      <a:endParaRPr kumimoji="0" lang="en-US" sz="1600" b="1" i="0" u="none" strike="noStrike" cap="none" normalizeH="0" baseline="0" dirty="0" smtClean="0">
                        <a:ln>
                          <a:noFill/>
                        </a:ln>
                        <a:solidFill>
                          <a:schemeClr val="tx1"/>
                        </a:solidFill>
                        <a:effectLst/>
                        <a:latin typeface="Arial" charset="0"/>
                      </a:endParaRPr>
                    </a:p>
                  </a:txBody>
                  <a:tcPr horzOverflow="overflow"/>
                </a:tc>
                <a:tc>
                  <a:txBody>
                    <a:bodyPr/>
                    <a:lstStyle/>
                    <a:p>
                      <a:pPr marL="0" marR="0" lvl="0" indent="0" algn="l" defTabSz="1114425" rtl="0" eaLnBrk="1" fontAlgn="base" latinLnBrk="0" hangingPunct="1">
                        <a:lnSpc>
                          <a:spcPct val="100000"/>
                        </a:lnSpc>
                        <a:spcBef>
                          <a:spcPct val="20000"/>
                        </a:spcBef>
                        <a:spcAft>
                          <a:spcPct val="0"/>
                        </a:spcAft>
                        <a:buClr>
                          <a:srgbClr val="404080"/>
                        </a:buClr>
                        <a:buSzTx/>
                        <a:buFont typeface="Wingdings 2" pitchFamily="18" charset="2"/>
                        <a:buNone/>
                        <a:tabLst/>
                      </a:pPr>
                      <a:r>
                        <a:rPr kumimoji="0" lang="en-US" sz="1600" u="none" strike="noStrike" cap="none" normalizeH="0" baseline="0" dirty="0" smtClean="0">
                          <a:ln>
                            <a:noFill/>
                          </a:ln>
                          <a:effectLst/>
                        </a:rPr>
                        <a:t>Moderate chance of detection</a:t>
                      </a:r>
                      <a:endParaRPr kumimoji="0" lang="en-US" sz="1600" b="1" i="0" u="none" strike="noStrike" cap="none" normalizeH="0" baseline="0" dirty="0" smtClean="0">
                        <a:ln>
                          <a:noFill/>
                        </a:ln>
                        <a:solidFill>
                          <a:schemeClr val="tx1"/>
                        </a:solidFill>
                        <a:effectLst/>
                        <a:latin typeface="Arial" charset="0"/>
                      </a:endParaRPr>
                    </a:p>
                  </a:txBody>
                  <a:tcPr horzOverflow="overflow"/>
                </a:tc>
              </a:tr>
              <a:tr h="676275">
                <a:tc>
                  <a:txBody>
                    <a:bodyPr/>
                    <a:lstStyle/>
                    <a:p>
                      <a:pPr marL="0" marR="0" lvl="0" indent="0" algn="l" defTabSz="1114425" rtl="0" eaLnBrk="1" fontAlgn="base" latinLnBrk="0" hangingPunct="1">
                        <a:lnSpc>
                          <a:spcPct val="100000"/>
                        </a:lnSpc>
                        <a:spcBef>
                          <a:spcPct val="20000"/>
                        </a:spcBef>
                        <a:spcAft>
                          <a:spcPct val="0"/>
                        </a:spcAft>
                        <a:buClr>
                          <a:srgbClr val="404080"/>
                        </a:buClr>
                        <a:buSzTx/>
                        <a:buFont typeface="Wingdings 2" pitchFamily="18" charset="2"/>
                        <a:buNone/>
                        <a:tabLst/>
                      </a:pPr>
                      <a:r>
                        <a:rPr kumimoji="0" lang="en-US" sz="1600" u="none" strike="noStrike" cap="none" normalizeH="0" baseline="0" smtClean="0">
                          <a:ln>
                            <a:noFill/>
                          </a:ln>
                          <a:effectLst/>
                        </a:rPr>
                        <a:t>Minor effect</a:t>
                      </a:r>
                      <a:endParaRPr kumimoji="0" lang="en-US" sz="1600" b="1" i="0" u="none" strike="noStrike" cap="none" normalizeH="0" baseline="0" smtClean="0">
                        <a:ln>
                          <a:noFill/>
                        </a:ln>
                        <a:solidFill>
                          <a:schemeClr val="tx1"/>
                        </a:solidFill>
                        <a:effectLst/>
                        <a:latin typeface="Arial" charset="0"/>
                      </a:endParaRPr>
                    </a:p>
                  </a:txBody>
                  <a:tcPr horzOverflow="overflow"/>
                </a:tc>
                <a:tc>
                  <a:txBody>
                    <a:bodyPr/>
                    <a:lstStyle/>
                    <a:p>
                      <a:pPr marL="0" marR="0" lvl="0" indent="0" algn="l" defTabSz="1114425" rtl="0" eaLnBrk="1" fontAlgn="base" latinLnBrk="0" hangingPunct="1">
                        <a:lnSpc>
                          <a:spcPct val="100000"/>
                        </a:lnSpc>
                        <a:spcBef>
                          <a:spcPct val="20000"/>
                        </a:spcBef>
                        <a:spcAft>
                          <a:spcPct val="0"/>
                        </a:spcAft>
                        <a:buClr>
                          <a:srgbClr val="404080"/>
                        </a:buClr>
                        <a:buSzTx/>
                        <a:buFont typeface="Wingdings 2" pitchFamily="18" charset="2"/>
                        <a:buNone/>
                        <a:tabLst/>
                      </a:pPr>
                      <a:r>
                        <a:rPr kumimoji="0" lang="en-US" sz="1600" u="none" strike="noStrike" cap="none" normalizeH="0" baseline="0" dirty="0" smtClean="0">
                          <a:ln>
                            <a:noFill/>
                          </a:ln>
                          <a:effectLst/>
                        </a:rPr>
                        <a:t>Occasional failures</a:t>
                      </a:r>
                      <a:endParaRPr kumimoji="0" lang="en-US" sz="1600" b="1" i="0" u="none" strike="noStrike" cap="none" normalizeH="0" baseline="0" dirty="0" smtClean="0">
                        <a:ln>
                          <a:noFill/>
                        </a:ln>
                        <a:solidFill>
                          <a:schemeClr val="tx1"/>
                        </a:solidFill>
                        <a:effectLst/>
                        <a:latin typeface="Arial" charset="0"/>
                      </a:endParaRPr>
                    </a:p>
                  </a:txBody>
                  <a:tcPr horzOverflow="overflow"/>
                </a:tc>
                <a:tc>
                  <a:txBody>
                    <a:bodyPr/>
                    <a:lstStyle/>
                    <a:p>
                      <a:pPr marL="0" marR="0" lvl="0" indent="0" algn="l" defTabSz="1114425" rtl="0" eaLnBrk="1" fontAlgn="base" latinLnBrk="0" hangingPunct="1">
                        <a:lnSpc>
                          <a:spcPct val="100000"/>
                        </a:lnSpc>
                        <a:spcBef>
                          <a:spcPct val="20000"/>
                        </a:spcBef>
                        <a:spcAft>
                          <a:spcPct val="0"/>
                        </a:spcAft>
                        <a:buClr>
                          <a:srgbClr val="404080"/>
                        </a:buClr>
                        <a:buSzTx/>
                        <a:buFont typeface="Wingdings 2" pitchFamily="18" charset="2"/>
                        <a:buNone/>
                        <a:tabLst/>
                      </a:pPr>
                      <a:r>
                        <a:rPr kumimoji="0" lang="en-US" sz="1600" u="none" strike="noStrike" cap="none" normalizeH="0" baseline="0" dirty="0" smtClean="0">
                          <a:ln>
                            <a:noFill/>
                          </a:ln>
                          <a:effectLst/>
                        </a:rPr>
                        <a:t>Good chance of detection</a:t>
                      </a:r>
                      <a:endParaRPr kumimoji="0" lang="en-US" sz="1600" b="1" i="0" u="none" strike="noStrike" cap="none" normalizeH="0" baseline="0" dirty="0" smtClean="0">
                        <a:ln>
                          <a:noFill/>
                        </a:ln>
                        <a:solidFill>
                          <a:schemeClr val="tx1"/>
                        </a:solidFill>
                        <a:effectLst/>
                        <a:latin typeface="Arial" charset="0"/>
                      </a:endParaRPr>
                    </a:p>
                  </a:txBody>
                  <a:tcPr horzOverflow="overflow"/>
                </a:tc>
              </a:tr>
              <a:tr h="677863">
                <a:tc>
                  <a:txBody>
                    <a:bodyPr/>
                    <a:lstStyle/>
                    <a:p>
                      <a:pPr marL="0" marR="0" lvl="0" indent="0" algn="l" defTabSz="1114425" rtl="0" eaLnBrk="1" fontAlgn="base" latinLnBrk="0" hangingPunct="1">
                        <a:lnSpc>
                          <a:spcPct val="100000"/>
                        </a:lnSpc>
                        <a:spcBef>
                          <a:spcPct val="20000"/>
                        </a:spcBef>
                        <a:spcAft>
                          <a:spcPct val="0"/>
                        </a:spcAft>
                        <a:buClr>
                          <a:srgbClr val="404080"/>
                        </a:buClr>
                        <a:buSzTx/>
                        <a:buFont typeface="Wingdings 2" pitchFamily="18" charset="2"/>
                        <a:buNone/>
                        <a:tabLst/>
                      </a:pPr>
                      <a:r>
                        <a:rPr kumimoji="0" lang="en-US" sz="1600" u="none" strike="noStrike" cap="none" normalizeH="0" baseline="0" dirty="0" smtClean="0">
                          <a:ln>
                            <a:noFill/>
                          </a:ln>
                          <a:effectLst/>
                        </a:rPr>
                        <a:t>No effect</a:t>
                      </a:r>
                      <a:endParaRPr kumimoji="0" lang="en-US" sz="1600" b="1" i="0" u="none" strike="noStrike" cap="none" normalizeH="0" baseline="0" dirty="0" smtClean="0">
                        <a:ln>
                          <a:noFill/>
                        </a:ln>
                        <a:solidFill>
                          <a:schemeClr val="tx1"/>
                        </a:solidFill>
                        <a:effectLst/>
                        <a:latin typeface="Arial" charset="0"/>
                      </a:endParaRPr>
                    </a:p>
                  </a:txBody>
                  <a:tcPr horzOverflow="overflow"/>
                </a:tc>
                <a:tc>
                  <a:txBody>
                    <a:bodyPr/>
                    <a:lstStyle/>
                    <a:p>
                      <a:pPr marL="0" marR="0" lvl="0" indent="0" algn="l" defTabSz="1114425" rtl="0" eaLnBrk="1" fontAlgn="base" latinLnBrk="0" hangingPunct="1">
                        <a:lnSpc>
                          <a:spcPct val="100000"/>
                        </a:lnSpc>
                        <a:spcBef>
                          <a:spcPct val="20000"/>
                        </a:spcBef>
                        <a:spcAft>
                          <a:spcPct val="0"/>
                        </a:spcAft>
                        <a:buClr>
                          <a:srgbClr val="404080"/>
                        </a:buClr>
                        <a:buSzTx/>
                        <a:buFont typeface="Wingdings 2" pitchFamily="18" charset="2"/>
                        <a:buNone/>
                        <a:tabLst/>
                      </a:pPr>
                      <a:r>
                        <a:rPr kumimoji="0" lang="en-US" sz="1600" u="none" strike="noStrike" cap="none" normalizeH="0" baseline="0" dirty="0" smtClean="0">
                          <a:ln>
                            <a:noFill/>
                          </a:ln>
                          <a:effectLst/>
                        </a:rPr>
                        <a:t>Failure unlikely</a:t>
                      </a:r>
                      <a:endParaRPr kumimoji="0" lang="en-US" sz="1600" b="1" i="0" u="none" strike="noStrike" cap="none" normalizeH="0" baseline="0" dirty="0" smtClean="0">
                        <a:ln>
                          <a:noFill/>
                        </a:ln>
                        <a:solidFill>
                          <a:schemeClr val="tx1"/>
                        </a:solidFill>
                        <a:effectLst/>
                        <a:latin typeface="Arial" charset="0"/>
                      </a:endParaRPr>
                    </a:p>
                  </a:txBody>
                  <a:tcPr horzOverflow="overflow"/>
                </a:tc>
                <a:tc>
                  <a:txBody>
                    <a:bodyPr/>
                    <a:lstStyle/>
                    <a:p>
                      <a:pPr marL="0" marR="0" lvl="0" indent="0" algn="l" defTabSz="1114425" rtl="0" eaLnBrk="1" fontAlgn="base" latinLnBrk="0" hangingPunct="1">
                        <a:lnSpc>
                          <a:spcPct val="100000"/>
                        </a:lnSpc>
                        <a:spcBef>
                          <a:spcPct val="20000"/>
                        </a:spcBef>
                        <a:spcAft>
                          <a:spcPct val="0"/>
                        </a:spcAft>
                        <a:buClr>
                          <a:srgbClr val="404080"/>
                        </a:buClr>
                        <a:buSzTx/>
                        <a:buFont typeface="Wingdings 2" pitchFamily="18" charset="2"/>
                        <a:buNone/>
                        <a:tabLst/>
                      </a:pPr>
                      <a:r>
                        <a:rPr kumimoji="0" lang="en-US" sz="1600" u="none" strike="noStrike" cap="none" normalizeH="0" baseline="0" dirty="0" smtClean="0">
                          <a:ln>
                            <a:noFill/>
                          </a:ln>
                          <a:effectLst/>
                        </a:rPr>
                        <a:t>Almost certain detection</a:t>
                      </a:r>
                      <a:endParaRPr kumimoji="0" lang="en-US" sz="1600" b="1" i="0" u="none" strike="noStrike" cap="none" normalizeH="0" baseline="0" dirty="0" smtClean="0">
                        <a:ln>
                          <a:noFill/>
                        </a:ln>
                        <a:solidFill>
                          <a:schemeClr val="tx1"/>
                        </a:solidFill>
                        <a:effectLst/>
                        <a:latin typeface="Arial" charset="0"/>
                      </a:endParaRPr>
                    </a:p>
                  </a:txBody>
                  <a:tcPr horzOverflow="overflow"/>
                </a:tc>
              </a:tr>
            </a:tbl>
          </a:graphicData>
        </a:graphic>
      </p:graphicFrame>
      <p:sp>
        <p:nvSpPr>
          <p:cNvPr id="11" name="Text Box 67"/>
          <p:cNvSpPr txBox="1">
            <a:spLocks noChangeArrowheads="1"/>
          </p:cNvSpPr>
          <p:nvPr/>
        </p:nvSpPr>
        <p:spPr bwMode="auto">
          <a:xfrm>
            <a:off x="377825" y="5769114"/>
            <a:ext cx="8389938" cy="707886"/>
          </a:xfrm>
          <a:prstGeom prst="rect">
            <a:avLst/>
          </a:prstGeom>
          <a:ln>
            <a:headEnd/>
            <a:tailEnd/>
          </a:ln>
          <a:extLst/>
        </p:spPr>
        <p:style>
          <a:lnRef idx="3">
            <a:schemeClr val="lt1"/>
          </a:lnRef>
          <a:fillRef idx="1">
            <a:schemeClr val="accent2"/>
          </a:fillRef>
          <a:effectRef idx="1">
            <a:schemeClr val="accent2"/>
          </a:effectRef>
          <a:fontRef idx="minor">
            <a:schemeClr val="lt1"/>
          </a:fontRef>
        </p:style>
        <p:txBody>
          <a:bodyPr lIns="45720" rIns="45720">
            <a:spAutoFit/>
          </a:bodyPr>
          <a:lstStyle/>
          <a:p>
            <a:pPr eaLnBrk="0" hangingPunct="0">
              <a:spcBef>
                <a:spcPct val="50000"/>
              </a:spcBef>
            </a:pPr>
            <a:r>
              <a:rPr lang="en-US" sz="2000" dirty="0" smtClean="0"/>
              <a:t>    Note :  </a:t>
            </a:r>
            <a:r>
              <a:rPr lang="en-US" sz="2000" dirty="0"/>
              <a:t>Determine if your company has rating scales and rules.  </a:t>
            </a:r>
            <a:r>
              <a:rPr lang="en-US" sz="2000" dirty="0" smtClean="0"/>
              <a:t/>
            </a:r>
            <a:br>
              <a:rPr lang="en-US" sz="2000" dirty="0" smtClean="0"/>
            </a:br>
            <a:r>
              <a:rPr lang="en-US" sz="2000" dirty="0" smtClean="0"/>
              <a:t>    In some </a:t>
            </a:r>
            <a:r>
              <a:rPr lang="en-US" sz="2000" dirty="0"/>
              <a:t>companies, rating a “10” on severity may have legal consequences</a:t>
            </a:r>
            <a:r>
              <a:rPr lang="en-US" sz="2000" dirty="0" smtClean="0"/>
              <a:t>.</a:t>
            </a:r>
            <a:endParaRPr lang="en-US" sz="2000" dirty="0"/>
          </a:p>
        </p:txBody>
      </p:sp>
      <p:sp>
        <p:nvSpPr>
          <p:cNvPr id="14" name="Rectangle 2"/>
          <p:cNvSpPr>
            <a:spLocks noGrp="1" noChangeArrowheads="1"/>
          </p:cNvSpPr>
          <p:nvPr>
            <p:ph type="ctrTitle"/>
          </p:nvPr>
        </p:nvSpPr>
        <p:spPr>
          <a:xfrm>
            <a:off x="685800" y="304800"/>
            <a:ext cx="7772400" cy="492443"/>
          </a:xfr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wrap="square" lIns="0" tIns="0" rIns="0" bIns="0" anchor="t">
            <a:spAutoFit/>
          </a:bodyPr>
          <a:lstStyle/>
          <a:p>
            <a:r>
              <a:rPr lang="en-US" sz="3200" b="1" dirty="0">
                <a:latin typeface="+mj-lt"/>
              </a:rPr>
              <a:t>Rating Definitions Typical Scales</a:t>
            </a:r>
          </a:p>
        </p:txBody>
      </p:sp>
      <p:sp>
        <p:nvSpPr>
          <p:cNvPr id="3" name="Rectangle 2"/>
          <p:cNvSpPr/>
          <p:nvPr/>
        </p:nvSpPr>
        <p:spPr>
          <a:xfrm>
            <a:off x="1905000" y="1219200"/>
            <a:ext cx="2514600" cy="62865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US" sz="2400" b="1" dirty="0"/>
              <a:t>Severity</a:t>
            </a:r>
            <a:endParaRPr lang="en-US" dirty="0"/>
          </a:p>
        </p:txBody>
      </p:sp>
      <p:sp>
        <p:nvSpPr>
          <p:cNvPr id="12" name="Rectangle 11"/>
          <p:cNvSpPr/>
          <p:nvPr/>
        </p:nvSpPr>
        <p:spPr>
          <a:xfrm>
            <a:off x="4419600" y="1220788"/>
            <a:ext cx="2057400" cy="62865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US" sz="2400" b="1" dirty="0"/>
              <a:t>Occurrence</a:t>
            </a:r>
            <a:endParaRPr lang="en-US" dirty="0"/>
          </a:p>
        </p:txBody>
      </p:sp>
      <p:sp>
        <p:nvSpPr>
          <p:cNvPr id="13" name="Rectangle 12"/>
          <p:cNvSpPr/>
          <p:nvPr/>
        </p:nvSpPr>
        <p:spPr>
          <a:xfrm>
            <a:off x="6438900" y="1220788"/>
            <a:ext cx="2057400" cy="62865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US" sz="2400" b="1" dirty="0"/>
              <a:t>Detection</a:t>
            </a:r>
            <a:endParaRPr lang="en-US" dirty="0"/>
          </a:p>
        </p:txBody>
      </p:sp>
    </p:spTree>
    <p:extLst>
      <p:ext uri="{BB962C8B-B14F-4D97-AF65-F5344CB8AC3E}">
        <p14:creationId xmlns:p14="http://schemas.microsoft.com/office/powerpoint/2010/main" val="31450740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solidFill>
                <a:latin typeface="+mj-lt"/>
              </a:rPr>
              <a:t>Risk Priority Number (RPN)</a:t>
            </a:r>
          </a:p>
        </p:txBody>
      </p:sp>
      <p:sp>
        <p:nvSpPr>
          <p:cNvPr id="5" name="Rectangle 3"/>
          <p:cNvSpPr>
            <a:spLocks noGrp="1" noChangeArrowheads="1"/>
          </p:cNvSpPr>
          <p:nvPr>
            <p:ph type="body" idx="1"/>
          </p:nvPr>
        </p:nvSpPr>
        <p:spPr>
          <a:xfrm>
            <a:off x="344487" y="1447800"/>
            <a:ext cx="8418513" cy="3693319"/>
          </a:xfrm>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spAutoFit/>
          </a:bodyPr>
          <a:lstStyle/>
          <a:p>
            <a:pPr defTabSz="1114425">
              <a:buFont typeface="Wingdings" pitchFamily="2" charset="2"/>
              <a:buChar char="q"/>
            </a:pPr>
            <a:r>
              <a:rPr lang="en-US" sz="2400" dirty="0" smtClean="0"/>
              <a:t> A </a:t>
            </a:r>
            <a:r>
              <a:rPr lang="en-US" sz="2400" dirty="0"/>
              <a:t>key output of an FMEA is the “Risk Priority Number”</a:t>
            </a:r>
          </a:p>
          <a:p>
            <a:pPr defTabSz="1114425">
              <a:buFont typeface="Wingdings" pitchFamily="2" charset="2"/>
              <a:buChar char="q"/>
            </a:pPr>
            <a:r>
              <a:rPr lang="en-US" sz="2400" dirty="0" smtClean="0"/>
              <a:t> The </a:t>
            </a:r>
            <a:r>
              <a:rPr lang="en-US" sz="2400" dirty="0"/>
              <a:t>RPN is a calculated number based on information you </a:t>
            </a:r>
            <a:br>
              <a:rPr lang="en-US" sz="2400" dirty="0"/>
            </a:br>
            <a:r>
              <a:rPr lang="en-US" sz="2400" dirty="0"/>
              <a:t>provide regarding: </a:t>
            </a:r>
          </a:p>
          <a:p>
            <a:pPr marL="627062" lvl="1" indent="-342900" defTabSz="1114425">
              <a:buFont typeface="Wingdings" pitchFamily="2" charset="2"/>
              <a:buChar char="ü"/>
            </a:pPr>
            <a:r>
              <a:rPr lang="en-US" sz="2400" dirty="0"/>
              <a:t>The likelihood of potential causes of Failure Modes </a:t>
            </a:r>
          </a:p>
          <a:p>
            <a:pPr marL="627062" lvl="1" indent="-342900" defTabSz="1114425">
              <a:buFont typeface="Wingdings" pitchFamily="2" charset="2"/>
              <a:buChar char="ü"/>
            </a:pPr>
            <a:r>
              <a:rPr lang="en-US" sz="2400" dirty="0"/>
              <a:t>The seriousness of the resulting effects</a:t>
            </a:r>
          </a:p>
          <a:p>
            <a:pPr marL="627062" lvl="1" indent="-342900" defTabSz="1114425">
              <a:buFont typeface="Wingdings" pitchFamily="2" charset="2"/>
              <a:buChar char="ü"/>
            </a:pPr>
            <a:r>
              <a:rPr lang="en-US" sz="2400" dirty="0"/>
              <a:t>The current ability of the process to detect the causes of the Failure Modes before they cause an effect to reach a customer</a:t>
            </a:r>
          </a:p>
          <a:p>
            <a:pPr defTabSz="1114425">
              <a:buFont typeface="Wingdings" pitchFamily="2" charset="2"/>
              <a:buChar char="q"/>
            </a:pPr>
            <a:r>
              <a:rPr lang="en-US" sz="2400" dirty="0" smtClean="0"/>
              <a:t> It </a:t>
            </a:r>
            <a:r>
              <a:rPr lang="en-US" sz="2400" dirty="0"/>
              <a:t>is calculated as the product of three (3) ratings, each one related to the severity, frequency, and detect ability</a:t>
            </a:r>
          </a:p>
        </p:txBody>
      </p:sp>
      <p:sp>
        <p:nvSpPr>
          <p:cNvPr id="6" name="Text Box 4"/>
          <p:cNvSpPr txBox="1">
            <a:spLocks noChangeArrowheads="1"/>
          </p:cNvSpPr>
          <p:nvPr/>
        </p:nvSpPr>
        <p:spPr bwMode="auto">
          <a:xfrm>
            <a:off x="504825" y="5334000"/>
            <a:ext cx="7848600" cy="1015663"/>
          </a:xfrm>
          <a:prstGeom prst="rect">
            <a:avLst/>
          </a:prstGeom>
          <a:ln>
            <a:headEnd/>
            <a:tailEnd/>
          </a:ln>
          <a:extLst/>
        </p:spPr>
        <p:style>
          <a:lnRef idx="3">
            <a:schemeClr val="lt1"/>
          </a:lnRef>
          <a:fillRef idx="1">
            <a:schemeClr val="accent2"/>
          </a:fillRef>
          <a:effectRef idx="1">
            <a:schemeClr val="accent2"/>
          </a:effectRef>
          <a:fontRef idx="minor">
            <a:schemeClr val="lt1"/>
          </a:fontRef>
        </p:style>
        <p:txBody>
          <a:bodyPr wrap="square">
            <a:spAutoFit/>
          </a:bodyPr>
          <a:lstStyle/>
          <a:p>
            <a:pPr eaLnBrk="0" hangingPunct="0">
              <a:spcBef>
                <a:spcPct val="50000"/>
              </a:spcBef>
            </a:pPr>
            <a:r>
              <a:rPr lang="en-US" sz="2000" b="1" dirty="0" smtClean="0">
                <a:effectLst>
                  <a:outerShdw blurRad="38100" dist="38100" dir="2700000" algn="tl">
                    <a:srgbClr val="000000">
                      <a:alpha val="43137"/>
                    </a:srgbClr>
                  </a:outerShdw>
                </a:effectLst>
              </a:rPr>
              <a:t>  RPN </a:t>
            </a:r>
            <a:r>
              <a:rPr lang="en-US" sz="2000" b="1" dirty="0">
                <a:effectLst>
                  <a:outerShdw blurRad="38100" dist="38100" dir="2700000" algn="tl">
                    <a:srgbClr val="000000">
                      <a:alpha val="43137"/>
                    </a:srgbClr>
                  </a:outerShdw>
                </a:effectLst>
              </a:rPr>
              <a:t>= Severity x Occurrence x Detection</a:t>
            </a:r>
            <a:r>
              <a:rPr lang="en-US" sz="2000" dirty="0"/>
              <a:t/>
            </a:r>
            <a:br>
              <a:rPr lang="en-US" sz="2000" dirty="0"/>
            </a:br>
            <a:r>
              <a:rPr lang="en-US" sz="2000" dirty="0" smtClean="0"/>
              <a:t>  Regardless </a:t>
            </a:r>
            <a:r>
              <a:rPr lang="en-US" sz="2000" dirty="0"/>
              <a:t>of RPN, high severity scores should be given special attention</a:t>
            </a:r>
            <a:r>
              <a:rPr lang="en-US" sz="2000" dirty="0" smtClean="0"/>
              <a:t>.</a:t>
            </a:r>
            <a:br>
              <a:rPr lang="en-US" sz="2000" dirty="0" smtClean="0"/>
            </a:br>
            <a:endParaRPr lang="en-US" sz="2000" dirty="0"/>
          </a:p>
        </p:txBody>
      </p:sp>
    </p:spTree>
    <p:extLst>
      <p:ext uri="{BB962C8B-B14F-4D97-AF65-F5344CB8AC3E}">
        <p14:creationId xmlns:p14="http://schemas.microsoft.com/office/powerpoint/2010/main" val="35622785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solidFill>
                <a:latin typeface="+mj-lt"/>
              </a:rPr>
              <a:t>Risk Priority Numbers (2)</a:t>
            </a:r>
          </a:p>
        </p:txBody>
      </p:sp>
      <p:sp>
        <p:nvSpPr>
          <p:cNvPr id="5" name="Rectangle 3"/>
          <p:cNvSpPr>
            <a:spLocks noGrp="1" noChangeArrowheads="1"/>
          </p:cNvSpPr>
          <p:nvPr>
            <p:ph type="body" idx="1"/>
          </p:nvPr>
        </p:nvSpPr>
        <p:spPr>
          <a:xfrm>
            <a:off x="304800" y="1600200"/>
            <a:ext cx="8413750" cy="3908762"/>
          </a:xfrm>
          <a:noFill/>
        </p:spPr>
        <p:txBody>
          <a:bodyPr>
            <a:spAutoFit/>
          </a:bodyPr>
          <a:lstStyle/>
          <a:p>
            <a:pPr defTabSz="1114425">
              <a:buFont typeface="Wingdings" pitchFamily="2" charset="2"/>
              <a:buChar char="q"/>
            </a:pPr>
            <a:r>
              <a:rPr lang="en-US" sz="2800" dirty="0" smtClean="0"/>
              <a:t>  The </a:t>
            </a:r>
            <a:r>
              <a:rPr lang="en-US" sz="2800" dirty="0"/>
              <a:t>Risk Priority Number need not be limited to Severity, Occurrence, and Detection.  </a:t>
            </a:r>
            <a:endParaRPr lang="en-US" sz="2800" dirty="0" smtClean="0"/>
          </a:p>
          <a:p>
            <a:pPr marL="0" indent="0" defTabSz="1114425">
              <a:buNone/>
            </a:pPr>
            <a:r>
              <a:rPr lang="en-US" sz="2800" dirty="0" smtClean="0"/>
              <a:t>Some </a:t>
            </a:r>
            <a:r>
              <a:rPr lang="en-US" sz="2800" dirty="0"/>
              <a:t>examples:</a:t>
            </a:r>
          </a:p>
          <a:p>
            <a:pPr marL="627062" lvl="1" indent="-342900" defTabSz="1114425">
              <a:buFont typeface="Wingdings" pitchFamily="2" charset="2"/>
              <a:buChar char="ü"/>
            </a:pPr>
            <a:r>
              <a:rPr lang="en-US" sz="2400" dirty="0"/>
              <a:t> Add an “Impact” score to estimate the overall impact of the Failure Mode on the process (10 = high, 1 = low)</a:t>
            </a:r>
          </a:p>
          <a:p>
            <a:pPr marL="627062" lvl="1" indent="-342900" defTabSz="1114425">
              <a:buFont typeface="Wingdings" pitchFamily="2" charset="2"/>
              <a:buChar char="ü"/>
            </a:pPr>
            <a:r>
              <a:rPr lang="en-US" sz="2400" dirty="0"/>
              <a:t>Add an “EHS” rating to a project FMEA to incorporate possible environmental impact (10 = high, 1 = low)</a:t>
            </a:r>
          </a:p>
          <a:p>
            <a:pPr marL="627062" lvl="1" indent="-342900" defTabSz="1114425">
              <a:buFont typeface="Wingdings" pitchFamily="2" charset="2"/>
              <a:buChar char="ü"/>
            </a:pPr>
            <a:r>
              <a:rPr lang="en-US" sz="2400" dirty="0"/>
              <a:t>Add an “EOC” or Ease Of Completion (10 = easy, 1= hard) to help prioritize/focus projects</a:t>
            </a:r>
          </a:p>
        </p:txBody>
      </p:sp>
    </p:spTree>
    <p:extLst>
      <p:ext uri="{BB962C8B-B14F-4D97-AF65-F5344CB8AC3E}">
        <p14:creationId xmlns:p14="http://schemas.microsoft.com/office/powerpoint/2010/main" val="9906072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Freeform 28"/>
          <p:cNvSpPr/>
          <p:nvPr/>
        </p:nvSpPr>
        <p:spPr>
          <a:xfrm>
            <a:off x="632704" y="1524000"/>
            <a:ext cx="1676400" cy="950399"/>
          </a:xfrm>
          <a:custGeom>
            <a:avLst/>
            <a:gdLst>
              <a:gd name="connsiteX0" fmla="*/ 0 w 1378565"/>
              <a:gd name="connsiteY0" fmla="*/ 95040 h 950399"/>
              <a:gd name="connsiteX1" fmla="*/ 95040 w 1378565"/>
              <a:gd name="connsiteY1" fmla="*/ 0 h 950399"/>
              <a:gd name="connsiteX2" fmla="*/ 1283525 w 1378565"/>
              <a:gd name="connsiteY2" fmla="*/ 0 h 950399"/>
              <a:gd name="connsiteX3" fmla="*/ 1378565 w 1378565"/>
              <a:gd name="connsiteY3" fmla="*/ 95040 h 950399"/>
              <a:gd name="connsiteX4" fmla="*/ 1378565 w 1378565"/>
              <a:gd name="connsiteY4" fmla="*/ 855359 h 950399"/>
              <a:gd name="connsiteX5" fmla="*/ 1283525 w 1378565"/>
              <a:gd name="connsiteY5" fmla="*/ 950399 h 950399"/>
              <a:gd name="connsiteX6" fmla="*/ 95040 w 1378565"/>
              <a:gd name="connsiteY6" fmla="*/ 950399 h 950399"/>
              <a:gd name="connsiteX7" fmla="*/ 0 w 1378565"/>
              <a:gd name="connsiteY7" fmla="*/ 855359 h 950399"/>
              <a:gd name="connsiteX8" fmla="*/ 0 w 1378565"/>
              <a:gd name="connsiteY8" fmla="*/ 95040 h 950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78565" h="950399">
                <a:moveTo>
                  <a:pt x="0" y="95040"/>
                </a:moveTo>
                <a:cubicBezTo>
                  <a:pt x="0" y="42551"/>
                  <a:pt x="42551" y="0"/>
                  <a:pt x="95040" y="0"/>
                </a:cubicBezTo>
                <a:lnTo>
                  <a:pt x="1283525" y="0"/>
                </a:lnTo>
                <a:cubicBezTo>
                  <a:pt x="1336014" y="0"/>
                  <a:pt x="1378565" y="42551"/>
                  <a:pt x="1378565" y="95040"/>
                </a:cubicBezTo>
                <a:lnTo>
                  <a:pt x="1378565" y="855359"/>
                </a:lnTo>
                <a:cubicBezTo>
                  <a:pt x="1378565" y="907848"/>
                  <a:pt x="1336014" y="950399"/>
                  <a:pt x="1283525" y="950399"/>
                </a:cubicBezTo>
                <a:lnTo>
                  <a:pt x="95040" y="950399"/>
                </a:lnTo>
                <a:cubicBezTo>
                  <a:pt x="42551" y="950399"/>
                  <a:pt x="0" y="907848"/>
                  <a:pt x="0" y="855359"/>
                </a:cubicBezTo>
                <a:lnTo>
                  <a:pt x="0" y="95040"/>
                </a:lnTo>
                <a:close/>
              </a:path>
            </a:pathLst>
          </a:custGeom>
          <a:solidFill>
            <a:schemeClr val="accent6">
              <a:lumMod val="75000"/>
            </a:schemeClr>
          </a:solidFill>
        </p:spPr>
        <p:style>
          <a:lnRef idx="0">
            <a:schemeClr val="lt1">
              <a:hueOff val="0"/>
              <a:satOff val="0"/>
              <a:lumOff val="0"/>
              <a:alphaOff val="0"/>
            </a:schemeClr>
          </a:lnRef>
          <a:fillRef idx="3">
            <a:schemeClr val="accent2">
              <a:hueOff val="0"/>
              <a:satOff val="0"/>
              <a:lumOff val="0"/>
              <a:alphaOff val="0"/>
            </a:schemeClr>
          </a:fillRef>
          <a:effectRef idx="3">
            <a:schemeClr val="accent2">
              <a:hueOff val="0"/>
              <a:satOff val="0"/>
              <a:lumOff val="0"/>
              <a:alphaOff val="0"/>
            </a:schemeClr>
          </a:effectRef>
          <a:fontRef idx="minor">
            <a:schemeClr val="lt1"/>
          </a:fontRef>
        </p:style>
        <p:txBody>
          <a:bodyPr spcFirstLastPara="0" vert="horz" wrap="square" lIns="156464" tIns="156464" rIns="156464" bIns="482793" numCol="1" spcCol="1270" anchor="t" anchorCtr="0">
            <a:noAutofit/>
          </a:bodyPr>
          <a:lstStyle/>
          <a:p>
            <a:pPr lvl="0" algn="l" defTabSz="977900">
              <a:lnSpc>
                <a:spcPct val="90000"/>
              </a:lnSpc>
              <a:spcBef>
                <a:spcPct val="0"/>
              </a:spcBef>
              <a:spcAft>
                <a:spcPct val="35000"/>
              </a:spcAft>
            </a:pPr>
            <a:endParaRPr lang="en-US" sz="2200" kern="1200"/>
          </a:p>
        </p:txBody>
      </p:sp>
      <p:sp>
        <p:nvSpPr>
          <p:cNvPr id="30" name="Freeform 29"/>
          <p:cNvSpPr/>
          <p:nvPr/>
        </p:nvSpPr>
        <p:spPr>
          <a:xfrm>
            <a:off x="857822" y="2017930"/>
            <a:ext cx="1539928" cy="953870"/>
          </a:xfrm>
          <a:custGeom>
            <a:avLst/>
            <a:gdLst>
              <a:gd name="connsiteX0" fmla="*/ 0 w 1378565"/>
              <a:gd name="connsiteY0" fmla="*/ 126720 h 1267200"/>
              <a:gd name="connsiteX1" fmla="*/ 126720 w 1378565"/>
              <a:gd name="connsiteY1" fmla="*/ 0 h 1267200"/>
              <a:gd name="connsiteX2" fmla="*/ 1251845 w 1378565"/>
              <a:gd name="connsiteY2" fmla="*/ 0 h 1267200"/>
              <a:gd name="connsiteX3" fmla="*/ 1378565 w 1378565"/>
              <a:gd name="connsiteY3" fmla="*/ 126720 h 1267200"/>
              <a:gd name="connsiteX4" fmla="*/ 1378565 w 1378565"/>
              <a:gd name="connsiteY4" fmla="*/ 1140480 h 1267200"/>
              <a:gd name="connsiteX5" fmla="*/ 1251845 w 1378565"/>
              <a:gd name="connsiteY5" fmla="*/ 1267200 h 1267200"/>
              <a:gd name="connsiteX6" fmla="*/ 126720 w 1378565"/>
              <a:gd name="connsiteY6" fmla="*/ 1267200 h 1267200"/>
              <a:gd name="connsiteX7" fmla="*/ 0 w 1378565"/>
              <a:gd name="connsiteY7" fmla="*/ 1140480 h 1267200"/>
              <a:gd name="connsiteX8" fmla="*/ 0 w 1378565"/>
              <a:gd name="connsiteY8" fmla="*/ 126720 h 126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78565" h="1267200">
                <a:moveTo>
                  <a:pt x="0" y="126720"/>
                </a:moveTo>
                <a:cubicBezTo>
                  <a:pt x="0" y="56734"/>
                  <a:pt x="56734" y="0"/>
                  <a:pt x="126720" y="0"/>
                </a:cubicBezTo>
                <a:lnTo>
                  <a:pt x="1251845" y="0"/>
                </a:lnTo>
                <a:cubicBezTo>
                  <a:pt x="1321831" y="0"/>
                  <a:pt x="1378565" y="56734"/>
                  <a:pt x="1378565" y="126720"/>
                </a:cubicBezTo>
                <a:lnTo>
                  <a:pt x="1378565" y="1140480"/>
                </a:lnTo>
                <a:cubicBezTo>
                  <a:pt x="1378565" y="1210466"/>
                  <a:pt x="1321831" y="1267200"/>
                  <a:pt x="1251845" y="1267200"/>
                </a:cubicBezTo>
                <a:lnTo>
                  <a:pt x="126720" y="1267200"/>
                </a:lnTo>
                <a:cubicBezTo>
                  <a:pt x="56734" y="1267200"/>
                  <a:pt x="0" y="1210466"/>
                  <a:pt x="0" y="1140480"/>
                </a:cubicBezTo>
                <a:lnTo>
                  <a:pt x="0" y="126720"/>
                </a:lnTo>
                <a:close/>
              </a:path>
            </a:pathLst>
          </a:custGeom>
        </p:spPr>
        <p:style>
          <a:lnRef idx="1">
            <a:schemeClr val="accent2">
              <a:hueOff val="0"/>
              <a:satOff val="0"/>
              <a:lumOff val="0"/>
              <a:alphaOff val="0"/>
            </a:schemeClr>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93579" tIns="193579" rIns="193579" bIns="193579" numCol="1" spcCol="1270" anchor="t" anchorCtr="0">
            <a:noAutofit/>
          </a:bodyPr>
          <a:lstStyle/>
          <a:p>
            <a:pPr marL="228600" lvl="1" indent="-228600" algn="l" defTabSz="977900">
              <a:lnSpc>
                <a:spcPct val="90000"/>
              </a:lnSpc>
              <a:spcBef>
                <a:spcPct val="0"/>
              </a:spcBef>
              <a:spcAft>
                <a:spcPct val="15000"/>
              </a:spcAft>
              <a:buChar char="••"/>
            </a:pPr>
            <a:endParaRPr lang="en-US" sz="2200" kern="1200"/>
          </a:p>
        </p:txBody>
      </p:sp>
      <p:sp>
        <p:nvSpPr>
          <p:cNvPr id="4" name="Freeform 3"/>
          <p:cNvSpPr/>
          <p:nvPr/>
        </p:nvSpPr>
        <p:spPr>
          <a:xfrm>
            <a:off x="1219200" y="3162896"/>
            <a:ext cx="1601390" cy="960834"/>
          </a:xfrm>
          <a:custGeom>
            <a:avLst/>
            <a:gdLst>
              <a:gd name="connsiteX0" fmla="*/ 0 w 1601390"/>
              <a:gd name="connsiteY0" fmla="*/ 96083 h 960834"/>
              <a:gd name="connsiteX1" fmla="*/ 96083 w 1601390"/>
              <a:gd name="connsiteY1" fmla="*/ 0 h 960834"/>
              <a:gd name="connsiteX2" fmla="*/ 1505307 w 1601390"/>
              <a:gd name="connsiteY2" fmla="*/ 0 h 960834"/>
              <a:gd name="connsiteX3" fmla="*/ 1601390 w 1601390"/>
              <a:gd name="connsiteY3" fmla="*/ 96083 h 960834"/>
              <a:gd name="connsiteX4" fmla="*/ 1601390 w 1601390"/>
              <a:gd name="connsiteY4" fmla="*/ 864751 h 960834"/>
              <a:gd name="connsiteX5" fmla="*/ 1505307 w 1601390"/>
              <a:gd name="connsiteY5" fmla="*/ 960834 h 960834"/>
              <a:gd name="connsiteX6" fmla="*/ 96083 w 1601390"/>
              <a:gd name="connsiteY6" fmla="*/ 960834 h 960834"/>
              <a:gd name="connsiteX7" fmla="*/ 0 w 1601390"/>
              <a:gd name="connsiteY7" fmla="*/ 864751 h 960834"/>
              <a:gd name="connsiteX8" fmla="*/ 0 w 1601390"/>
              <a:gd name="connsiteY8" fmla="*/ 96083 h 9608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01390" h="960834">
                <a:moveTo>
                  <a:pt x="0" y="96083"/>
                </a:moveTo>
                <a:cubicBezTo>
                  <a:pt x="0" y="43018"/>
                  <a:pt x="43018" y="0"/>
                  <a:pt x="96083" y="0"/>
                </a:cubicBezTo>
                <a:lnTo>
                  <a:pt x="1505307" y="0"/>
                </a:lnTo>
                <a:cubicBezTo>
                  <a:pt x="1558372" y="0"/>
                  <a:pt x="1601390" y="43018"/>
                  <a:pt x="1601390" y="96083"/>
                </a:cubicBezTo>
                <a:lnTo>
                  <a:pt x="1601390" y="864751"/>
                </a:lnTo>
                <a:cubicBezTo>
                  <a:pt x="1601390" y="917816"/>
                  <a:pt x="1558372" y="960834"/>
                  <a:pt x="1505307" y="960834"/>
                </a:cubicBezTo>
                <a:lnTo>
                  <a:pt x="96083" y="960834"/>
                </a:lnTo>
                <a:cubicBezTo>
                  <a:pt x="43018" y="960834"/>
                  <a:pt x="0" y="917816"/>
                  <a:pt x="0" y="864751"/>
                </a:cubicBezTo>
                <a:lnTo>
                  <a:pt x="0" y="96083"/>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txBody>
          <a:bodyPr spcFirstLastPara="0" vert="horz" wrap="square" lIns="184352" tIns="184352" rIns="184352" bIns="184352" numCol="1" spcCol="1270" anchor="ctr" anchorCtr="0">
            <a:noAutofit/>
          </a:bodyPr>
          <a:lstStyle/>
          <a:p>
            <a:pPr lvl="0" algn="ctr" defTabSz="1822450">
              <a:lnSpc>
                <a:spcPct val="90000"/>
              </a:lnSpc>
              <a:spcBef>
                <a:spcPct val="0"/>
              </a:spcBef>
              <a:spcAft>
                <a:spcPct val="35000"/>
              </a:spcAft>
            </a:pPr>
            <a:endParaRPr lang="en-US" sz="4100" kern="1200"/>
          </a:p>
        </p:txBody>
      </p:sp>
      <p:sp>
        <p:nvSpPr>
          <p:cNvPr id="23" name="TextBox 22"/>
          <p:cNvSpPr txBox="1"/>
          <p:nvPr/>
        </p:nvSpPr>
        <p:spPr>
          <a:xfrm>
            <a:off x="1477993" y="3338514"/>
            <a:ext cx="1069524" cy="523220"/>
          </a:xfrm>
          <a:prstGeom prst="rect">
            <a:avLst/>
          </a:prstGeom>
          <a:noFill/>
        </p:spPr>
        <p:txBody>
          <a:bodyPr wrap="none" rtlCol="0">
            <a:spAutoFit/>
          </a:bodyPr>
          <a:lstStyle/>
          <a:p>
            <a:r>
              <a:rPr lang="en-US" sz="2800" b="1" dirty="0" smtClean="0">
                <a:solidFill>
                  <a:schemeClr val="bg1"/>
                </a:solidFill>
                <a:effectLst>
                  <a:outerShdw blurRad="38100" dist="38100" dir="2700000" algn="tl">
                    <a:srgbClr val="000000">
                      <a:alpha val="43137"/>
                    </a:srgbClr>
                  </a:outerShdw>
                </a:effectLst>
              </a:rPr>
              <a:t>Cause</a:t>
            </a:r>
            <a:endParaRPr lang="en-US" sz="2800" b="1" dirty="0">
              <a:solidFill>
                <a:schemeClr val="bg1"/>
              </a:solidFill>
              <a:effectLst>
                <a:outerShdw blurRad="38100" dist="38100" dir="2700000" algn="tl">
                  <a:srgbClr val="000000">
                    <a:alpha val="43137"/>
                  </a:srgbClr>
                </a:outerShdw>
              </a:effectLst>
            </a:endParaRPr>
          </a:p>
        </p:txBody>
      </p:sp>
      <p:sp>
        <p:nvSpPr>
          <p:cNvPr id="5" name="Rectangle 2"/>
          <p:cNvSpPr>
            <a:spLocks noGrp="1" noChangeArrowheads="1"/>
          </p:cNvSpPr>
          <p:nvPr>
            <p:ph type="title"/>
          </p:nvPr>
        </p:nvSpPr>
        <p:spPr>
          <a:xfrm>
            <a:off x="457200" y="228600"/>
            <a:ext cx="8229600" cy="492443"/>
          </a:xfr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lIns="0" tIns="0" rIns="0" bIns="0" anchor="t">
            <a:spAutoFit/>
          </a:bodyPr>
          <a:lstStyle/>
          <a:p>
            <a:r>
              <a:rPr lang="en-US" b="1" dirty="0">
                <a:solidFill>
                  <a:schemeClr val="bg1"/>
                </a:solidFill>
                <a:latin typeface="+mj-lt"/>
              </a:rPr>
              <a:t>Comments On Detection Scores</a:t>
            </a:r>
          </a:p>
        </p:txBody>
      </p:sp>
      <p:sp>
        <p:nvSpPr>
          <p:cNvPr id="19" name="Freeform 18"/>
          <p:cNvSpPr/>
          <p:nvPr/>
        </p:nvSpPr>
        <p:spPr>
          <a:xfrm>
            <a:off x="3016280" y="3444741"/>
            <a:ext cx="339494" cy="397144"/>
          </a:xfrm>
          <a:custGeom>
            <a:avLst/>
            <a:gdLst>
              <a:gd name="connsiteX0" fmla="*/ 0 w 339494"/>
              <a:gd name="connsiteY0" fmla="*/ 79429 h 397144"/>
              <a:gd name="connsiteX1" fmla="*/ 169747 w 339494"/>
              <a:gd name="connsiteY1" fmla="*/ 79429 h 397144"/>
              <a:gd name="connsiteX2" fmla="*/ 169747 w 339494"/>
              <a:gd name="connsiteY2" fmla="*/ 0 h 397144"/>
              <a:gd name="connsiteX3" fmla="*/ 339494 w 339494"/>
              <a:gd name="connsiteY3" fmla="*/ 198572 h 397144"/>
              <a:gd name="connsiteX4" fmla="*/ 169747 w 339494"/>
              <a:gd name="connsiteY4" fmla="*/ 397144 h 397144"/>
              <a:gd name="connsiteX5" fmla="*/ 169747 w 339494"/>
              <a:gd name="connsiteY5" fmla="*/ 317715 h 397144"/>
              <a:gd name="connsiteX6" fmla="*/ 0 w 339494"/>
              <a:gd name="connsiteY6" fmla="*/ 317715 h 397144"/>
              <a:gd name="connsiteX7" fmla="*/ 0 w 339494"/>
              <a:gd name="connsiteY7" fmla="*/ 79429 h 397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9494" h="397144">
                <a:moveTo>
                  <a:pt x="0" y="79429"/>
                </a:moveTo>
                <a:lnTo>
                  <a:pt x="169747" y="79429"/>
                </a:lnTo>
                <a:lnTo>
                  <a:pt x="169747" y="0"/>
                </a:lnTo>
                <a:lnTo>
                  <a:pt x="339494" y="198572"/>
                </a:lnTo>
                <a:lnTo>
                  <a:pt x="169747" y="397144"/>
                </a:lnTo>
                <a:lnTo>
                  <a:pt x="169747" y="317715"/>
                </a:lnTo>
                <a:lnTo>
                  <a:pt x="0" y="317715"/>
                </a:lnTo>
                <a:lnTo>
                  <a:pt x="0" y="79429"/>
                </a:lnTo>
                <a:close/>
              </a:path>
            </a:pathLst>
          </a:custGeom>
          <a:scene3d>
            <a:camera prst="orthographicFront"/>
            <a:lightRig rig="flat" dir="t"/>
          </a:scene3d>
          <a:sp3d z="-80000" prstMaterial="plastic">
            <a:bevelT w="50800" h="50800"/>
            <a:bevelB w="25400" h="25400" prst="angle"/>
          </a:sp3d>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txBody>
          <a:bodyPr spcFirstLastPara="0" vert="horz" wrap="square" lIns="0" tIns="79429" rIns="101848" bIns="79429" numCol="1" spcCol="1270" anchor="ctr" anchorCtr="0">
            <a:noAutofit/>
          </a:bodyPr>
          <a:lstStyle/>
          <a:p>
            <a:pPr lvl="0" algn="ctr" defTabSz="755650">
              <a:lnSpc>
                <a:spcPct val="90000"/>
              </a:lnSpc>
              <a:spcBef>
                <a:spcPct val="0"/>
              </a:spcBef>
              <a:spcAft>
                <a:spcPct val="35000"/>
              </a:spcAft>
            </a:pPr>
            <a:endParaRPr lang="en-US" sz="1700" kern="1200"/>
          </a:p>
        </p:txBody>
      </p:sp>
      <p:sp>
        <p:nvSpPr>
          <p:cNvPr id="20" name="Freeform 19"/>
          <p:cNvSpPr/>
          <p:nvPr/>
        </p:nvSpPr>
        <p:spPr>
          <a:xfrm>
            <a:off x="3496697" y="3162896"/>
            <a:ext cx="2324696" cy="960834"/>
          </a:xfrm>
          <a:custGeom>
            <a:avLst/>
            <a:gdLst>
              <a:gd name="connsiteX0" fmla="*/ 0 w 1601390"/>
              <a:gd name="connsiteY0" fmla="*/ 96083 h 960834"/>
              <a:gd name="connsiteX1" fmla="*/ 96083 w 1601390"/>
              <a:gd name="connsiteY1" fmla="*/ 0 h 960834"/>
              <a:gd name="connsiteX2" fmla="*/ 1505307 w 1601390"/>
              <a:gd name="connsiteY2" fmla="*/ 0 h 960834"/>
              <a:gd name="connsiteX3" fmla="*/ 1601390 w 1601390"/>
              <a:gd name="connsiteY3" fmla="*/ 96083 h 960834"/>
              <a:gd name="connsiteX4" fmla="*/ 1601390 w 1601390"/>
              <a:gd name="connsiteY4" fmla="*/ 864751 h 960834"/>
              <a:gd name="connsiteX5" fmla="*/ 1505307 w 1601390"/>
              <a:gd name="connsiteY5" fmla="*/ 960834 h 960834"/>
              <a:gd name="connsiteX6" fmla="*/ 96083 w 1601390"/>
              <a:gd name="connsiteY6" fmla="*/ 960834 h 960834"/>
              <a:gd name="connsiteX7" fmla="*/ 0 w 1601390"/>
              <a:gd name="connsiteY7" fmla="*/ 864751 h 960834"/>
              <a:gd name="connsiteX8" fmla="*/ 0 w 1601390"/>
              <a:gd name="connsiteY8" fmla="*/ 96083 h 9608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01390" h="960834">
                <a:moveTo>
                  <a:pt x="0" y="96083"/>
                </a:moveTo>
                <a:cubicBezTo>
                  <a:pt x="0" y="43018"/>
                  <a:pt x="43018" y="0"/>
                  <a:pt x="96083" y="0"/>
                </a:cubicBezTo>
                <a:lnTo>
                  <a:pt x="1505307" y="0"/>
                </a:lnTo>
                <a:cubicBezTo>
                  <a:pt x="1558372" y="0"/>
                  <a:pt x="1601390" y="43018"/>
                  <a:pt x="1601390" y="96083"/>
                </a:cubicBezTo>
                <a:lnTo>
                  <a:pt x="1601390" y="864751"/>
                </a:lnTo>
                <a:cubicBezTo>
                  <a:pt x="1601390" y="917816"/>
                  <a:pt x="1558372" y="960834"/>
                  <a:pt x="1505307" y="960834"/>
                </a:cubicBezTo>
                <a:lnTo>
                  <a:pt x="96083" y="960834"/>
                </a:lnTo>
                <a:cubicBezTo>
                  <a:pt x="43018" y="960834"/>
                  <a:pt x="0" y="917816"/>
                  <a:pt x="0" y="864751"/>
                </a:cubicBezTo>
                <a:lnTo>
                  <a:pt x="0" y="96083"/>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txBody>
          <a:bodyPr spcFirstLastPara="0" vert="horz" wrap="square" lIns="184352" tIns="184352" rIns="184352" bIns="184352" numCol="1" spcCol="1270" anchor="ctr" anchorCtr="0">
            <a:noAutofit/>
          </a:bodyPr>
          <a:lstStyle/>
          <a:p>
            <a:pPr lvl="0" algn="ctr" defTabSz="1822450">
              <a:lnSpc>
                <a:spcPct val="90000"/>
              </a:lnSpc>
              <a:spcBef>
                <a:spcPct val="0"/>
              </a:spcBef>
              <a:spcAft>
                <a:spcPct val="35000"/>
              </a:spcAft>
            </a:pPr>
            <a:endParaRPr lang="en-US" sz="4100" kern="1200"/>
          </a:p>
        </p:txBody>
      </p:sp>
      <p:sp>
        <p:nvSpPr>
          <p:cNvPr id="21" name="Freeform 20"/>
          <p:cNvSpPr/>
          <p:nvPr/>
        </p:nvSpPr>
        <p:spPr>
          <a:xfrm>
            <a:off x="6015299" y="3444741"/>
            <a:ext cx="339494" cy="397144"/>
          </a:xfrm>
          <a:custGeom>
            <a:avLst/>
            <a:gdLst>
              <a:gd name="connsiteX0" fmla="*/ 0 w 339494"/>
              <a:gd name="connsiteY0" fmla="*/ 79429 h 397144"/>
              <a:gd name="connsiteX1" fmla="*/ 169747 w 339494"/>
              <a:gd name="connsiteY1" fmla="*/ 79429 h 397144"/>
              <a:gd name="connsiteX2" fmla="*/ 169747 w 339494"/>
              <a:gd name="connsiteY2" fmla="*/ 0 h 397144"/>
              <a:gd name="connsiteX3" fmla="*/ 339494 w 339494"/>
              <a:gd name="connsiteY3" fmla="*/ 198572 h 397144"/>
              <a:gd name="connsiteX4" fmla="*/ 169747 w 339494"/>
              <a:gd name="connsiteY4" fmla="*/ 397144 h 397144"/>
              <a:gd name="connsiteX5" fmla="*/ 169747 w 339494"/>
              <a:gd name="connsiteY5" fmla="*/ 317715 h 397144"/>
              <a:gd name="connsiteX6" fmla="*/ 0 w 339494"/>
              <a:gd name="connsiteY6" fmla="*/ 317715 h 397144"/>
              <a:gd name="connsiteX7" fmla="*/ 0 w 339494"/>
              <a:gd name="connsiteY7" fmla="*/ 79429 h 397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9494" h="397144">
                <a:moveTo>
                  <a:pt x="0" y="79429"/>
                </a:moveTo>
                <a:lnTo>
                  <a:pt x="169747" y="79429"/>
                </a:lnTo>
                <a:lnTo>
                  <a:pt x="169747" y="0"/>
                </a:lnTo>
                <a:lnTo>
                  <a:pt x="339494" y="198572"/>
                </a:lnTo>
                <a:lnTo>
                  <a:pt x="169747" y="397144"/>
                </a:lnTo>
                <a:lnTo>
                  <a:pt x="169747" y="317715"/>
                </a:lnTo>
                <a:lnTo>
                  <a:pt x="0" y="317715"/>
                </a:lnTo>
                <a:lnTo>
                  <a:pt x="0" y="79429"/>
                </a:lnTo>
                <a:close/>
              </a:path>
            </a:pathLst>
          </a:custGeom>
          <a:scene3d>
            <a:camera prst="orthographicFront"/>
            <a:lightRig rig="flat" dir="t"/>
          </a:scene3d>
          <a:sp3d z="-80000" prstMaterial="plastic">
            <a:bevelT w="50800" h="50800"/>
            <a:bevelB w="25400" h="25400" prst="angle"/>
          </a:sp3d>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txBody>
          <a:bodyPr spcFirstLastPara="0" vert="horz" wrap="square" lIns="0" tIns="79429" rIns="101848" bIns="79429" numCol="1" spcCol="1270" anchor="ctr" anchorCtr="0">
            <a:noAutofit/>
          </a:bodyPr>
          <a:lstStyle/>
          <a:p>
            <a:pPr lvl="0" algn="ctr" defTabSz="755650">
              <a:lnSpc>
                <a:spcPct val="90000"/>
              </a:lnSpc>
              <a:spcBef>
                <a:spcPct val="0"/>
              </a:spcBef>
              <a:spcAft>
                <a:spcPct val="35000"/>
              </a:spcAft>
            </a:pPr>
            <a:endParaRPr lang="en-US" sz="1700" kern="1200"/>
          </a:p>
        </p:txBody>
      </p:sp>
      <p:sp>
        <p:nvSpPr>
          <p:cNvPr id="22" name="Freeform 21"/>
          <p:cNvSpPr/>
          <p:nvPr/>
        </p:nvSpPr>
        <p:spPr>
          <a:xfrm>
            <a:off x="6583393" y="3162896"/>
            <a:ext cx="1601390" cy="960834"/>
          </a:xfrm>
          <a:custGeom>
            <a:avLst/>
            <a:gdLst>
              <a:gd name="connsiteX0" fmla="*/ 0 w 1601390"/>
              <a:gd name="connsiteY0" fmla="*/ 96083 h 960834"/>
              <a:gd name="connsiteX1" fmla="*/ 96083 w 1601390"/>
              <a:gd name="connsiteY1" fmla="*/ 0 h 960834"/>
              <a:gd name="connsiteX2" fmla="*/ 1505307 w 1601390"/>
              <a:gd name="connsiteY2" fmla="*/ 0 h 960834"/>
              <a:gd name="connsiteX3" fmla="*/ 1601390 w 1601390"/>
              <a:gd name="connsiteY3" fmla="*/ 96083 h 960834"/>
              <a:gd name="connsiteX4" fmla="*/ 1601390 w 1601390"/>
              <a:gd name="connsiteY4" fmla="*/ 864751 h 960834"/>
              <a:gd name="connsiteX5" fmla="*/ 1505307 w 1601390"/>
              <a:gd name="connsiteY5" fmla="*/ 960834 h 960834"/>
              <a:gd name="connsiteX6" fmla="*/ 96083 w 1601390"/>
              <a:gd name="connsiteY6" fmla="*/ 960834 h 960834"/>
              <a:gd name="connsiteX7" fmla="*/ 0 w 1601390"/>
              <a:gd name="connsiteY7" fmla="*/ 864751 h 960834"/>
              <a:gd name="connsiteX8" fmla="*/ 0 w 1601390"/>
              <a:gd name="connsiteY8" fmla="*/ 96083 h 9608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01390" h="960834">
                <a:moveTo>
                  <a:pt x="0" y="96083"/>
                </a:moveTo>
                <a:cubicBezTo>
                  <a:pt x="0" y="43018"/>
                  <a:pt x="43018" y="0"/>
                  <a:pt x="96083" y="0"/>
                </a:cubicBezTo>
                <a:lnTo>
                  <a:pt x="1505307" y="0"/>
                </a:lnTo>
                <a:cubicBezTo>
                  <a:pt x="1558372" y="0"/>
                  <a:pt x="1601390" y="43018"/>
                  <a:pt x="1601390" y="96083"/>
                </a:cubicBezTo>
                <a:lnTo>
                  <a:pt x="1601390" y="864751"/>
                </a:lnTo>
                <a:cubicBezTo>
                  <a:pt x="1601390" y="917816"/>
                  <a:pt x="1558372" y="960834"/>
                  <a:pt x="1505307" y="960834"/>
                </a:cubicBezTo>
                <a:lnTo>
                  <a:pt x="96083" y="960834"/>
                </a:lnTo>
                <a:cubicBezTo>
                  <a:pt x="43018" y="960834"/>
                  <a:pt x="0" y="917816"/>
                  <a:pt x="0" y="864751"/>
                </a:cubicBezTo>
                <a:lnTo>
                  <a:pt x="0" y="96083"/>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4">
              <a:hueOff val="0"/>
              <a:satOff val="0"/>
              <a:lumOff val="0"/>
              <a:alphaOff val="0"/>
            </a:schemeClr>
          </a:fillRef>
          <a:effectRef idx="2">
            <a:schemeClr val="accent4">
              <a:hueOff val="0"/>
              <a:satOff val="0"/>
              <a:lumOff val="0"/>
              <a:alphaOff val="0"/>
            </a:schemeClr>
          </a:effectRef>
          <a:fontRef idx="minor">
            <a:schemeClr val="lt1"/>
          </a:fontRef>
        </p:style>
        <p:txBody>
          <a:bodyPr spcFirstLastPara="0" vert="horz" wrap="square" lIns="184352" tIns="184352" rIns="184352" bIns="184352" numCol="1" spcCol="1270" anchor="ctr" anchorCtr="0">
            <a:noAutofit/>
          </a:bodyPr>
          <a:lstStyle/>
          <a:p>
            <a:pPr lvl="0" algn="ctr" defTabSz="1822450">
              <a:lnSpc>
                <a:spcPct val="90000"/>
              </a:lnSpc>
              <a:spcBef>
                <a:spcPct val="0"/>
              </a:spcBef>
              <a:spcAft>
                <a:spcPct val="35000"/>
              </a:spcAft>
            </a:pPr>
            <a:endParaRPr lang="en-US" sz="4100" kern="1200"/>
          </a:p>
        </p:txBody>
      </p:sp>
      <p:sp>
        <p:nvSpPr>
          <p:cNvPr id="24" name="TextBox 23"/>
          <p:cNvSpPr txBox="1"/>
          <p:nvPr/>
        </p:nvSpPr>
        <p:spPr>
          <a:xfrm>
            <a:off x="3591462" y="3162896"/>
            <a:ext cx="2153731" cy="954107"/>
          </a:xfrm>
          <a:prstGeom prst="rect">
            <a:avLst/>
          </a:prstGeom>
          <a:noFill/>
        </p:spPr>
        <p:txBody>
          <a:bodyPr wrap="none" rtlCol="0">
            <a:spAutoFit/>
          </a:bodyPr>
          <a:lstStyle/>
          <a:p>
            <a:pPr algn="ctr"/>
            <a:r>
              <a:rPr lang="en-US" sz="2800" b="1" dirty="0" smtClean="0">
                <a:solidFill>
                  <a:schemeClr val="bg1"/>
                </a:solidFill>
                <a:effectLst>
                  <a:outerShdw blurRad="38100" dist="38100" dir="2700000" algn="tl">
                    <a:srgbClr val="000000">
                      <a:alpha val="43137"/>
                    </a:srgbClr>
                  </a:outerShdw>
                </a:effectLst>
              </a:rPr>
              <a:t>Failure Mode</a:t>
            </a:r>
          </a:p>
          <a:p>
            <a:pPr algn="ctr"/>
            <a:r>
              <a:rPr lang="en-US" sz="2800" b="1" dirty="0" smtClean="0">
                <a:solidFill>
                  <a:schemeClr val="bg1"/>
                </a:solidFill>
                <a:effectLst>
                  <a:outerShdw blurRad="38100" dist="38100" dir="2700000" algn="tl">
                    <a:srgbClr val="000000">
                      <a:alpha val="43137"/>
                    </a:srgbClr>
                  </a:outerShdw>
                </a:effectLst>
              </a:rPr>
              <a:t>(Defect)</a:t>
            </a:r>
            <a:endParaRPr lang="en-US" sz="2800" b="1" dirty="0">
              <a:solidFill>
                <a:schemeClr val="bg1"/>
              </a:solidFill>
              <a:effectLst>
                <a:outerShdw blurRad="38100" dist="38100" dir="2700000" algn="tl">
                  <a:srgbClr val="000000">
                    <a:alpha val="43137"/>
                  </a:srgbClr>
                </a:outerShdw>
              </a:effectLst>
            </a:endParaRPr>
          </a:p>
        </p:txBody>
      </p:sp>
      <p:sp>
        <p:nvSpPr>
          <p:cNvPr id="25" name="TextBox 24"/>
          <p:cNvSpPr txBox="1"/>
          <p:nvPr/>
        </p:nvSpPr>
        <p:spPr>
          <a:xfrm>
            <a:off x="6849326" y="3338514"/>
            <a:ext cx="1027974" cy="523220"/>
          </a:xfrm>
          <a:prstGeom prst="rect">
            <a:avLst/>
          </a:prstGeom>
          <a:noFill/>
        </p:spPr>
        <p:txBody>
          <a:bodyPr wrap="none" rtlCol="0">
            <a:spAutoFit/>
          </a:bodyPr>
          <a:lstStyle/>
          <a:p>
            <a:r>
              <a:rPr lang="en-US" sz="2800" b="1" dirty="0" smtClean="0">
                <a:solidFill>
                  <a:schemeClr val="bg1"/>
                </a:solidFill>
                <a:effectLst>
                  <a:outerShdw blurRad="38100" dist="38100" dir="2700000" algn="tl">
                    <a:srgbClr val="000000">
                      <a:alpha val="43137"/>
                    </a:srgbClr>
                  </a:outerShdw>
                </a:effectLst>
              </a:rPr>
              <a:t>Effect</a:t>
            </a:r>
            <a:endParaRPr lang="en-US" sz="2800" b="1" dirty="0">
              <a:solidFill>
                <a:schemeClr val="bg1"/>
              </a:solidFill>
              <a:effectLst>
                <a:outerShdw blurRad="38100" dist="38100" dir="2700000" algn="tl">
                  <a:srgbClr val="000000">
                    <a:alpha val="43137"/>
                  </a:srgbClr>
                </a:outerShdw>
              </a:effectLst>
            </a:endParaRPr>
          </a:p>
        </p:txBody>
      </p:sp>
      <p:sp>
        <p:nvSpPr>
          <p:cNvPr id="26" name="Text Box 15"/>
          <p:cNvSpPr txBox="1">
            <a:spLocks noChangeArrowheads="1"/>
          </p:cNvSpPr>
          <p:nvPr/>
        </p:nvSpPr>
        <p:spPr bwMode="auto">
          <a:xfrm>
            <a:off x="273050" y="4665662"/>
            <a:ext cx="8455025" cy="14957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marL="285750" indent="-285750" algn="l" eaLnBrk="0" hangingPunct="0">
              <a:spcBef>
                <a:spcPct val="40000"/>
              </a:spcBef>
              <a:buFont typeface="Wingdings" pitchFamily="2" charset="2"/>
              <a:buChar char="q"/>
            </a:pPr>
            <a:r>
              <a:rPr lang="en-US" dirty="0"/>
              <a:t>High detection scores imply that we will not easily catch the existence of a Failure Cause until after the resulting Failure Mode creates a Failure Effect.  Usually, this means that we detect the effect at the end of the line or, even worse, our customer finds it.  </a:t>
            </a:r>
          </a:p>
          <a:p>
            <a:pPr marL="285750" indent="-285750" algn="l" eaLnBrk="0" hangingPunct="0">
              <a:spcBef>
                <a:spcPct val="40000"/>
              </a:spcBef>
              <a:buFont typeface="Wingdings" pitchFamily="2" charset="2"/>
              <a:buChar char="q"/>
            </a:pPr>
            <a:r>
              <a:rPr lang="en-US" dirty="0"/>
              <a:t>A very low detection score generally implies that you catch the cause before it creates the Failure Mode. </a:t>
            </a:r>
          </a:p>
        </p:txBody>
      </p:sp>
      <p:sp>
        <p:nvSpPr>
          <p:cNvPr id="37" name="TextBox 36"/>
          <p:cNvSpPr txBox="1"/>
          <p:nvPr/>
        </p:nvSpPr>
        <p:spPr>
          <a:xfrm>
            <a:off x="609600" y="1629867"/>
            <a:ext cx="1699504" cy="400110"/>
          </a:xfrm>
          <a:prstGeom prst="rect">
            <a:avLst/>
          </a:prstGeom>
          <a:noFill/>
        </p:spPr>
        <p:txBody>
          <a:bodyPr wrap="none" rtlCol="0">
            <a:spAutoFit/>
          </a:bodyPr>
          <a:lstStyle/>
          <a:p>
            <a:r>
              <a:rPr lang="en-US" sz="2000" b="1" dirty="0">
                <a:solidFill>
                  <a:schemeClr val="bg1"/>
                </a:solidFill>
                <a:effectLst>
                  <a:outerShdw blurRad="38100" dist="38100" dir="2700000" algn="tl">
                    <a:srgbClr val="000000">
                      <a:alpha val="43137"/>
                    </a:srgbClr>
                  </a:outerShdw>
                </a:effectLst>
                <a:latin typeface="+mj-lt"/>
              </a:rPr>
              <a:t>Low </a:t>
            </a:r>
            <a:r>
              <a:rPr lang="en-US" sz="2000" b="1" dirty="0" err="1">
                <a:solidFill>
                  <a:schemeClr val="bg1"/>
                </a:solidFill>
                <a:effectLst>
                  <a:outerShdw blurRad="38100" dist="38100" dir="2700000" algn="tl">
                    <a:srgbClr val="000000">
                      <a:alpha val="43137"/>
                    </a:srgbClr>
                  </a:outerShdw>
                </a:effectLst>
                <a:latin typeface="+mj-lt"/>
              </a:rPr>
              <a:t>Det</a:t>
            </a:r>
            <a:r>
              <a:rPr lang="en-US" sz="2000" b="1" dirty="0">
                <a:solidFill>
                  <a:schemeClr val="bg1"/>
                </a:solidFill>
                <a:effectLst>
                  <a:outerShdw blurRad="38100" dist="38100" dir="2700000" algn="tl">
                    <a:srgbClr val="000000">
                      <a:alpha val="43137"/>
                    </a:srgbClr>
                  </a:outerShdw>
                </a:effectLst>
                <a:latin typeface="+mj-lt"/>
              </a:rPr>
              <a:t> </a:t>
            </a:r>
            <a:r>
              <a:rPr lang="en-US" sz="2000" b="1" dirty="0" smtClean="0">
                <a:solidFill>
                  <a:schemeClr val="bg1"/>
                </a:solidFill>
                <a:effectLst>
                  <a:outerShdw blurRad="38100" dist="38100" dir="2700000" algn="tl">
                    <a:srgbClr val="000000">
                      <a:alpha val="43137"/>
                    </a:srgbClr>
                  </a:outerShdw>
                </a:effectLst>
                <a:latin typeface="+mj-lt"/>
              </a:rPr>
              <a:t>Score</a:t>
            </a:r>
            <a:endParaRPr lang="en-US" sz="2000" b="1" dirty="0">
              <a:solidFill>
                <a:schemeClr val="bg1"/>
              </a:solidFill>
              <a:effectLst>
                <a:outerShdw blurRad="38100" dist="38100" dir="2700000" algn="tl">
                  <a:srgbClr val="000000">
                    <a:alpha val="43137"/>
                  </a:srgbClr>
                </a:outerShdw>
              </a:effectLst>
              <a:latin typeface="+mj-lt"/>
            </a:endParaRPr>
          </a:p>
        </p:txBody>
      </p:sp>
      <p:sp>
        <p:nvSpPr>
          <p:cNvPr id="38" name="TextBox 37"/>
          <p:cNvSpPr txBox="1"/>
          <p:nvPr/>
        </p:nvSpPr>
        <p:spPr>
          <a:xfrm>
            <a:off x="823563" y="2057400"/>
            <a:ext cx="1485541" cy="923330"/>
          </a:xfrm>
          <a:prstGeom prst="rect">
            <a:avLst/>
          </a:prstGeom>
          <a:noFill/>
        </p:spPr>
        <p:txBody>
          <a:bodyPr wrap="square" rtlCol="0">
            <a:spAutoFit/>
          </a:bodyPr>
          <a:lstStyle/>
          <a:p>
            <a:pPr algn="ctr" defTabSz="447675" eaLnBrk="0" hangingPunct="0">
              <a:spcBef>
                <a:spcPct val="50000"/>
              </a:spcBef>
            </a:pPr>
            <a:r>
              <a:rPr lang="en-US" dirty="0"/>
              <a:t>Virtually </a:t>
            </a:r>
            <a:r>
              <a:rPr lang="en-US" dirty="0" smtClean="0"/>
              <a:t>certain</a:t>
            </a:r>
            <a:br>
              <a:rPr lang="en-US" dirty="0" smtClean="0"/>
            </a:br>
            <a:r>
              <a:rPr lang="en-US" dirty="0" smtClean="0"/>
              <a:t>Prevention</a:t>
            </a:r>
            <a:endParaRPr lang="en-US" dirty="0"/>
          </a:p>
        </p:txBody>
      </p:sp>
      <p:sp>
        <p:nvSpPr>
          <p:cNvPr id="43" name="Freeform 42"/>
          <p:cNvSpPr/>
          <p:nvPr/>
        </p:nvSpPr>
        <p:spPr>
          <a:xfrm>
            <a:off x="6423904" y="1564201"/>
            <a:ext cx="1676400" cy="950399"/>
          </a:xfrm>
          <a:custGeom>
            <a:avLst/>
            <a:gdLst>
              <a:gd name="connsiteX0" fmla="*/ 0 w 1378565"/>
              <a:gd name="connsiteY0" fmla="*/ 95040 h 950399"/>
              <a:gd name="connsiteX1" fmla="*/ 95040 w 1378565"/>
              <a:gd name="connsiteY1" fmla="*/ 0 h 950399"/>
              <a:gd name="connsiteX2" fmla="*/ 1283525 w 1378565"/>
              <a:gd name="connsiteY2" fmla="*/ 0 h 950399"/>
              <a:gd name="connsiteX3" fmla="*/ 1378565 w 1378565"/>
              <a:gd name="connsiteY3" fmla="*/ 95040 h 950399"/>
              <a:gd name="connsiteX4" fmla="*/ 1378565 w 1378565"/>
              <a:gd name="connsiteY4" fmla="*/ 855359 h 950399"/>
              <a:gd name="connsiteX5" fmla="*/ 1283525 w 1378565"/>
              <a:gd name="connsiteY5" fmla="*/ 950399 h 950399"/>
              <a:gd name="connsiteX6" fmla="*/ 95040 w 1378565"/>
              <a:gd name="connsiteY6" fmla="*/ 950399 h 950399"/>
              <a:gd name="connsiteX7" fmla="*/ 0 w 1378565"/>
              <a:gd name="connsiteY7" fmla="*/ 855359 h 950399"/>
              <a:gd name="connsiteX8" fmla="*/ 0 w 1378565"/>
              <a:gd name="connsiteY8" fmla="*/ 95040 h 950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78565" h="950399">
                <a:moveTo>
                  <a:pt x="0" y="95040"/>
                </a:moveTo>
                <a:cubicBezTo>
                  <a:pt x="0" y="42551"/>
                  <a:pt x="42551" y="0"/>
                  <a:pt x="95040" y="0"/>
                </a:cubicBezTo>
                <a:lnTo>
                  <a:pt x="1283525" y="0"/>
                </a:lnTo>
                <a:cubicBezTo>
                  <a:pt x="1336014" y="0"/>
                  <a:pt x="1378565" y="42551"/>
                  <a:pt x="1378565" y="95040"/>
                </a:cubicBezTo>
                <a:lnTo>
                  <a:pt x="1378565" y="855359"/>
                </a:lnTo>
                <a:cubicBezTo>
                  <a:pt x="1378565" y="907848"/>
                  <a:pt x="1336014" y="950399"/>
                  <a:pt x="1283525" y="950399"/>
                </a:cubicBezTo>
                <a:lnTo>
                  <a:pt x="95040" y="950399"/>
                </a:lnTo>
                <a:cubicBezTo>
                  <a:pt x="42551" y="950399"/>
                  <a:pt x="0" y="907848"/>
                  <a:pt x="0" y="855359"/>
                </a:cubicBezTo>
                <a:lnTo>
                  <a:pt x="0" y="95040"/>
                </a:lnTo>
                <a:close/>
              </a:path>
            </a:pathLst>
          </a:custGeom>
          <a:solidFill>
            <a:schemeClr val="accent6">
              <a:lumMod val="75000"/>
            </a:schemeClr>
          </a:solidFill>
        </p:spPr>
        <p:style>
          <a:lnRef idx="0">
            <a:schemeClr val="lt1">
              <a:hueOff val="0"/>
              <a:satOff val="0"/>
              <a:lumOff val="0"/>
              <a:alphaOff val="0"/>
            </a:schemeClr>
          </a:lnRef>
          <a:fillRef idx="3">
            <a:schemeClr val="accent2">
              <a:hueOff val="0"/>
              <a:satOff val="0"/>
              <a:lumOff val="0"/>
              <a:alphaOff val="0"/>
            </a:schemeClr>
          </a:fillRef>
          <a:effectRef idx="3">
            <a:schemeClr val="accent2">
              <a:hueOff val="0"/>
              <a:satOff val="0"/>
              <a:lumOff val="0"/>
              <a:alphaOff val="0"/>
            </a:schemeClr>
          </a:effectRef>
          <a:fontRef idx="minor">
            <a:schemeClr val="lt1"/>
          </a:fontRef>
        </p:style>
        <p:txBody>
          <a:bodyPr spcFirstLastPara="0" vert="horz" wrap="square" lIns="156464" tIns="156464" rIns="156464" bIns="482793" numCol="1" spcCol="1270" anchor="t" anchorCtr="0">
            <a:noAutofit/>
          </a:bodyPr>
          <a:lstStyle/>
          <a:p>
            <a:pPr lvl="0" algn="l" defTabSz="977900">
              <a:lnSpc>
                <a:spcPct val="90000"/>
              </a:lnSpc>
              <a:spcBef>
                <a:spcPct val="0"/>
              </a:spcBef>
              <a:spcAft>
                <a:spcPct val="35000"/>
              </a:spcAft>
            </a:pPr>
            <a:endParaRPr lang="en-US" sz="2200" kern="1200"/>
          </a:p>
        </p:txBody>
      </p:sp>
      <p:sp>
        <p:nvSpPr>
          <p:cNvPr id="44" name="Freeform 43"/>
          <p:cNvSpPr/>
          <p:nvPr/>
        </p:nvSpPr>
        <p:spPr>
          <a:xfrm>
            <a:off x="6649022" y="2017930"/>
            <a:ext cx="1539928" cy="953870"/>
          </a:xfrm>
          <a:custGeom>
            <a:avLst/>
            <a:gdLst>
              <a:gd name="connsiteX0" fmla="*/ 0 w 1378565"/>
              <a:gd name="connsiteY0" fmla="*/ 126720 h 1267200"/>
              <a:gd name="connsiteX1" fmla="*/ 126720 w 1378565"/>
              <a:gd name="connsiteY1" fmla="*/ 0 h 1267200"/>
              <a:gd name="connsiteX2" fmla="*/ 1251845 w 1378565"/>
              <a:gd name="connsiteY2" fmla="*/ 0 h 1267200"/>
              <a:gd name="connsiteX3" fmla="*/ 1378565 w 1378565"/>
              <a:gd name="connsiteY3" fmla="*/ 126720 h 1267200"/>
              <a:gd name="connsiteX4" fmla="*/ 1378565 w 1378565"/>
              <a:gd name="connsiteY4" fmla="*/ 1140480 h 1267200"/>
              <a:gd name="connsiteX5" fmla="*/ 1251845 w 1378565"/>
              <a:gd name="connsiteY5" fmla="*/ 1267200 h 1267200"/>
              <a:gd name="connsiteX6" fmla="*/ 126720 w 1378565"/>
              <a:gd name="connsiteY6" fmla="*/ 1267200 h 1267200"/>
              <a:gd name="connsiteX7" fmla="*/ 0 w 1378565"/>
              <a:gd name="connsiteY7" fmla="*/ 1140480 h 1267200"/>
              <a:gd name="connsiteX8" fmla="*/ 0 w 1378565"/>
              <a:gd name="connsiteY8" fmla="*/ 126720 h 126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78565" h="1267200">
                <a:moveTo>
                  <a:pt x="0" y="126720"/>
                </a:moveTo>
                <a:cubicBezTo>
                  <a:pt x="0" y="56734"/>
                  <a:pt x="56734" y="0"/>
                  <a:pt x="126720" y="0"/>
                </a:cubicBezTo>
                <a:lnTo>
                  <a:pt x="1251845" y="0"/>
                </a:lnTo>
                <a:cubicBezTo>
                  <a:pt x="1321831" y="0"/>
                  <a:pt x="1378565" y="56734"/>
                  <a:pt x="1378565" y="126720"/>
                </a:cubicBezTo>
                <a:lnTo>
                  <a:pt x="1378565" y="1140480"/>
                </a:lnTo>
                <a:cubicBezTo>
                  <a:pt x="1378565" y="1210466"/>
                  <a:pt x="1321831" y="1267200"/>
                  <a:pt x="1251845" y="1267200"/>
                </a:cubicBezTo>
                <a:lnTo>
                  <a:pt x="126720" y="1267200"/>
                </a:lnTo>
                <a:cubicBezTo>
                  <a:pt x="56734" y="1267200"/>
                  <a:pt x="0" y="1210466"/>
                  <a:pt x="0" y="1140480"/>
                </a:cubicBezTo>
                <a:lnTo>
                  <a:pt x="0" y="126720"/>
                </a:lnTo>
                <a:close/>
              </a:path>
            </a:pathLst>
          </a:custGeom>
        </p:spPr>
        <p:style>
          <a:lnRef idx="1">
            <a:schemeClr val="accent2">
              <a:hueOff val="0"/>
              <a:satOff val="0"/>
              <a:lumOff val="0"/>
              <a:alphaOff val="0"/>
            </a:schemeClr>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93579" tIns="193579" rIns="193579" bIns="193579" numCol="1" spcCol="1270" anchor="t" anchorCtr="0">
            <a:noAutofit/>
          </a:bodyPr>
          <a:lstStyle/>
          <a:p>
            <a:pPr marL="228600" lvl="1" indent="-228600" algn="l" defTabSz="977900">
              <a:lnSpc>
                <a:spcPct val="90000"/>
              </a:lnSpc>
              <a:spcBef>
                <a:spcPct val="0"/>
              </a:spcBef>
              <a:spcAft>
                <a:spcPct val="15000"/>
              </a:spcAft>
              <a:buChar char="••"/>
            </a:pPr>
            <a:endParaRPr lang="en-US" sz="2200" kern="1200"/>
          </a:p>
        </p:txBody>
      </p:sp>
      <p:sp>
        <p:nvSpPr>
          <p:cNvPr id="45" name="TextBox 44"/>
          <p:cNvSpPr txBox="1"/>
          <p:nvPr/>
        </p:nvSpPr>
        <p:spPr>
          <a:xfrm>
            <a:off x="6400800" y="1670068"/>
            <a:ext cx="1746504" cy="400110"/>
          </a:xfrm>
          <a:prstGeom prst="rect">
            <a:avLst/>
          </a:prstGeom>
          <a:noFill/>
        </p:spPr>
        <p:txBody>
          <a:bodyPr wrap="none" rtlCol="0">
            <a:spAutoFit/>
          </a:bodyPr>
          <a:lstStyle/>
          <a:p>
            <a:r>
              <a:rPr lang="en-US" sz="2000" b="1" dirty="0" smtClean="0">
                <a:solidFill>
                  <a:schemeClr val="bg1"/>
                </a:solidFill>
                <a:effectLst>
                  <a:outerShdw blurRad="38100" dist="38100" dir="2700000" algn="tl">
                    <a:srgbClr val="000000">
                      <a:alpha val="43137"/>
                    </a:srgbClr>
                  </a:outerShdw>
                </a:effectLst>
                <a:latin typeface="+mj-lt"/>
              </a:rPr>
              <a:t>High </a:t>
            </a:r>
            <a:r>
              <a:rPr lang="en-US" sz="2000" b="1" dirty="0" err="1" smtClean="0">
                <a:solidFill>
                  <a:schemeClr val="bg1"/>
                </a:solidFill>
                <a:effectLst>
                  <a:outerShdw blurRad="38100" dist="38100" dir="2700000" algn="tl">
                    <a:srgbClr val="000000">
                      <a:alpha val="43137"/>
                    </a:srgbClr>
                  </a:outerShdw>
                </a:effectLst>
                <a:latin typeface="+mj-lt"/>
              </a:rPr>
              <a:t>Det</a:t>
            </a:r>
            <a:r>
              <a:rPr lang="en-US" sz="2000" b="1" dirty="0" smtClean="0">
                <a:solidFill>
                  <a:schemeClr val="bg1"/>
                </a:solidFill>
                <a:effectLst>
                  <a:outerShdw blurRad="38100" dist="38100" dir="2700000" algn="tl">
                    <a:srgbClr val="000000">
                      <a:alpha val="43137"/>
                    </a:srgbClr>
                  </a:outerShdw>
                </a:effectLst>
                <a:latin typeface="+mj-lt"/>
              </a:rPr>
              <a:t> Score</a:t>
            </a:r>
            <a:endParaRPr lang="en-US" sz="2000" b="1" dirty="0">
              <a:solidFill>
                <a:schemeClr val="bg1"/>
              </a:solidFill>
              <a:effectLst>
                <a:outerShdw blurRad="38100" dist="38100" dir="2700000" algn="tl">
                  <a:srgbClr val="000000">
                    <a:alpha val="43137"/>
                  </a:srgbClr>
                </a:outerShdw>
              </a:effectLst>
              <a:latin typeface="+mj-lt"/>
            </a:endParaRPr>
          </a:p>
        </p:txBody>
      </p:sp>
      <p:sp>
        <p:nvSpPr>
          <p:cNvPr id="46" name="TextBox 45"/>
          <p:cNvSpPr txBox="1"/>
          <p:nvPr/>
        </p:nvSpPr>
        <p:spPr>
          <a:xfrm>
            <a:off x="6614763" y="2048470"/>
            <a:ext cx="1485541" cy="923330"/>
          </a:xfrm>
          <a:prstGeom prst="rect">
            <a:avLst/>
          </a:prstGeom>
          <a:noFill/>
        </p:spPr>
        <p:txBody>
          <a:bodyPr wrap="square" rtlCol="0">
            <a:spAutoFit/>
          </a:bodyPr>
          <a:lstStyle/>
          <a:p>
            <a:pPr algn="ctr" defTabSz="447675" eaLnBrk="0" hangingPunct="0">
              <a:spcBef>
                <a:spcPct val="50000"/>
              </a:spcBef>
            </a:pPr>
            <a:r>
              <a:rPr lang="en-US" dirty="0"/>
              <a:t>Virtually </a:t>
            </a:r>
            <a:r>
              <a:rPr lang="en-US" dirty="0" smtClean="0"/>
              <a:t/>
            </a:r>
            <a:br>
              <a:rPr lang="en-US" dirty="0" smtClean="0"/>
            </a:br>
            <a:r>
              <a:rPr lang="en-US" dirty="0" smtClean="0"/>
              <a:t>no</a:t>
            </a:r>
            <a:br>
              <a:rPr lang="en-US" dirty="0" smtClean="0"/>
            </a:br>
            <a:r>
              <a:rPr lang="en-US" dirty="0" smtClean="0"/>
              <a:t>Prevention</a:t>
            </a:r>
            <a:endParaRPr lang="en-US" dirty="0"/>
          </a:p>
        </p:txBody>
      </p:sp>
      <p:sp>
        <p:nvSpPr>
          <p:cNvPr id="48" name="Shape 47"/>
          <p:cNvSpPr/>
          <p:nvPr/>
        </p:nvSpPr>
        <p:spPr>
          <a:xfrm rot="4941480">
            <a:off x="722000" y="2877067"/>
            <a:ext cx="1252155" cy="1181321"/>
          </a:xfrm>
          <a:prstGeom prst="leftCircularArrow">
            <a:avLst>
              <a:gd name="adj1" fmla="val 2550"/>
              <a:gd name="adj2" fmla="val 309429"/>
              <a:gd name="adj3" fmla="val 2084940"/>
              <a:gd name="adj4" fmla="val 9024489"/>
              <a:gd name="adj5" fmla="val 2975"/>
            </a:avLst>
          </a:prstGeom>
          <a:solidFill>
            <a:schemeClr val="accent6">
              <a:lumMod val="75000"/>
            </a:schemeClr>
          </a:solidFill>
          <a:ln>
            <a:solidFill>
              <a:schemeClr val="accent2"/>
            </a:solidFill>
          </a:ln>
          <a:scene3d>
            <a:camera prst="orthographicFront"/>
            <a:lightRig rig="flat" dir="t"/>
          </a:scene3d>
          <a:sp3d z="-80000" prstMaterial="plastic">
            <a:bevelT w="50800" h="50800"/>
            <a:bevelB w="25400" h="25400" prst="angle"/>
          </a:sp3d>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49" name="Shape 48"/>
          <p:cNvSpPr/>
          <p:nvPr/>
        </p:nvSpPr>
        <p:spPr>
          <a:xfrm rot="16200000">
            <a:off x="7367065" y="2612922"/>
            <a:ext cx="1252155" cy="1181321"/>
          </a:xfrm>
          <a:prstGeom prst="leftCircularArrow">
            <a:avLst>
              <a:gd name="adj1" fmla="val 2550"/>
              <a:gd name="adj2" fmla="val 309429"/>
              <a:gd name="adj3" fmla="val 2084940"/>
              <a:gd name="adj4" fmla="val 9024489"/>
              <a:gd name="adj5" fmla="val 2975"/>
            </a:avLst>
          </a:prstGeom>
          <a:solidFill>
            <a:schemeClr val="accent6">
              <a:lumMod val="75000"/>
            </a:schemeClr>
          </a:solidFill>
          <a:ln>
            <a:solidFill>
              <a:schemeClr val="accent2"/>
            </a:solidFill>
          </a:ln>
          <a:scene3d>
            <a:camera prst="orthographicFront"/>
            <a:lightRig rig="flat" dir="t"/>
          </a:scene3d>
          <a:sp3d z="-80000" prstMaterial="plastic">
            <a:bevelT w="50800" h="50800"/>
            <a:bevelB w="25400" h="25400" prst="angle"/>
          </a:sp3d>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50" name="Rectangle 49"/>
          <p:cNvSpPr/>
          <p:nvPr/>
        </p:nvSpPr>
        <p:spPr>
          <a:xfrm>
            <a:off x="339725" y="1447800"/>
            <a:ext cx="8423275" cy="29718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495802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762000" y="269557"/>
            <a:ext cx="8229600" cy="492443"/>
          </a:xfrm>
          <a:prstGeom prst="rect">
            <a:avLst/>
          </a:prstGeo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wrap="square" lIns="0" tIns="0" rIns="0" bIns="0" rtlCol="0" anchor="t">
            <a:spAutoFit/>
          </a:bodyPr>
          <a:lstStyle>
            <a:lvl1pPr algn="l" defTabSz="914400" rtl="0" eaLnBrk="1" latinLnBrk="0" hangingPunct="1">
              <a:spcBef>
                <a:spcPct val="0"/>
              </a:spcBef>
              <a:buNone/>
              <a:defRPr lang="en-US" sz="3200" kern="1200">
                <a:solidFill>
                  <a:srgbClr val="FFFFFF"/>
                </a:solidFill>
                <a:latin typeface="Bevan" pitchFamily="2" charset="0"/>
                <a:ea typeface="Slackey" pitchFamily="2" charset="0"/>
                <a:cs typeface="+mn-cs"/>
              </a:defRPr>
            </a:lvl1pPr>
          </a:lstStyle>
          <a:p>
            <a:r>
              <a:rPr lang="en-US" b="1" dirty="0" smtClean="0">
                <a:solidFill>
                  <a:schemeClr val="bg1"/>
                </a:solidFill>
                <a:latin typeface="+mj-lt"/>
              </a:rPr>
              <a:t>FMEA Model</a:t>
            </a:r>
            <a:endParaRPr lang="en-US" b="1" dirty="0">
              <a:solidFill>
                <a:schemeClr val="bg1"/>
              </a:solidFill>
              <a:latin typeface="+mj-lt"/>
            </a:endParaRPr>
          </a:p>
        </p:txBody>
      </p:sp>
      <p:graphicFrame>
        <p:nvGraphicFramePr>
          <p:cNvPr id="3" name="Table 2"/>
          <p:cNvGraphicFramePr>
            <a:graphicFrameLocks noGrp="1"/>
          </p:cNvGraphicFramePr>
          <p:nvPr>
            <p:extLst>
              <p:ext uri="{D42A27DB-BD31-4B8C-83A1-F6EECF244321}">
                <p14:modId xmlns:p14="http://schemas.microsoft.com/office/powerpoint/2010/main" val="1762877171"/>
              </p:ext>
            </p:extLst>
          </p:nvPr>
        </p:nvGraphicFramePr>
        <p:xfrm>
          <a:off x="228600" y="1314788"/>
          <a:ext cx="2057400" cy="5273040"/>
        </p:xfrm>
        <a:graphic>
          <a:graphicData uri="http://schemas.openxmlformats.org/drawingml/2006/table">
            <a:tbl>
              <a:tblPr firstRow="1" bandRow="1">
                <a:tableStyleId>{284E427A-3D55-4303-BF80-6455036E1DE7}</a:tableStyleId>
              </a:tblPr>
              <a:tblGrid>
                <a:gridCol w="2057400"/>
              </a:tblGrid>
              <a:tr h="370840">
                <a:tc>
                  <a:txBody>
                    <a:bodyPr/>
                    <a:lstStyle/>
                    <a:p>
                      <a:pPr algn="ctr"/>
                      <a:r>
                        <a:rPr lang="en-US" dirty="0" smtClean="0"/>
                        <a:t> </a:t>
                      </a:r>
                      <a:r>
                        <a:rPr lang="en-US" sz="2400" dirty="0" smtClean="0"/>
                        <a:t>Cause</a:t>
                      </a:r>
                      <a:endParaRPr lang="en-US" dirty="0"/>
                    </a:p>
                  </a:txBody>
                  <a:tcPr/>
                </a:tc>
              </a:tr>
              <a:tr h="370840">
                <a:tc>
                  <a:txBody>
                    <a:bodyPr/>
                    <a:lstStyle/>
                    <a:p>
                      <a:r>
                        <a:rPr lang="en-US" sz="2000" dirty="0" smtClean="0"/>
                        <a:t/>
                      </a:r>
                      <a:br>
                        <a:rPr lang="en-US" sz="2000" dirty="0" smtClean="0"/>
                      </a:br>
                      <a:r>
                        <a:rPr lang="en-US" sz="2000" dirty="0" smtClean="0"/>
                        <a:t>Faculty inverter</a:t>
                      </a:r>
                      <a:endParaRPr lang="en-US" sz="2000" dirty="0"/>
                    </a:p>
                  </a:txBody>
                  <a:tcPr/>
                </a:tc>
              </a:tr>
              <a:tr h="370840">
                <a:tc>
                  <a:txBody>
                    <a:bodyPr/>
                    <a:lstStyle/>
                    <a:p>
                      <a:r>
                        <a:rPr lang="en-US" sz="2000" i="1" dirty="0" smtClean="0"/>
                        <a:t>High particle count</a:t>
                      </a:r>
                    </a:p>
                    <a:p>
                      <a:endParaRPr lang="en-US" sz="2000" i="1" dirty="0"/>
                    </a:p>
                  </a:txBody>
                  <a:tcPr/>
                </a:tc>
              </a:tr>
              <a:tr h="370840">
                <a:tc>
                  <a:txBody>
                    <a:bodyPr/>
                    <a:lstStyle/>
                    <a:p>
                      <a:r>
                        <a:rPr lang="en-US" sz="2000" dirty="0" smtClean="0"/>
                        <a:t>Temp controller out</a:t>
                      </a:r>
                      <a:endParaRPr lang="en-US" sz="2000" dirty="0"/>
                    </a:p>
                  </a:txBody>
                  <a:tcPr/>
                </a:tc>
              </a:tr>
              <a:tr h="370840">
                <a:tc>
                  <a:txBody>
                    <a:bodyPr/>
                    <a:lstStyle/>
                    <a:p>
                      <a:r>
                        <a:rPr lang="en-US" sz="2000" dirty="0" smtClean="0"/>
                        <a:t>Drill</a:t>
                      </a:r>
                      <a:r>
                        <a:rPr lang="en-US" sz="2000" baseline="0" dirty="0" smtClean="0"/>
                        <a:t> not properly</a:t>
                      </a:r>
                    </a:p>
                    <a:p>
                      <a:endParaRPr lang="en-US" sz="2000" dirty="0"/>
                    </a:p>
                  </a:txBody>
                  <a:tcPr/>
                </a:tc>
              </a:tr>
              <a:tr h="370840">
                <a:tc>
                  <a:txBody>
                    <a:bodyPr/>
                    <a:lstStyle/>
                    <a:p>
                      <a:r>
                        <a:rPr lang="en-US" sz="2000" dirty="0" smtClean="0"/>
                        <a:t>Part</a:t>
                      </a:r>
                      <a:r>
                        <a:rPr lang="en-US" sz="2000" baseline="0" dirty="0" smtClean="0"/>
                        <a:t> not clamped</a:t>
                      </a:r>
                    </a:p>
                    <a:p>
                      <a:endParaRPr lang="en-US" sz="2000" dirty="0"/>
                    </a:p>
                  </a:txBody>
                  <a:tcPr/>
                </a:tc>
              </a:tr>
              <a:tr h="370840">
                <a:tc>
                  <a:txBody>
                    <a:bodyPr/>
                    <a:lstStyle/>
                    <a:p>
                      <a:r>
                        <a:rPr lang="en-US" sz="2000" dirty="0" smtClean="0"/>
                        <a:t>Drill</a:t>
                      </a:r>
                      <a:r>
                        <a:rPr lang="en-US" sz="2000" baseline="0" dirty="0" smtClean="0"/>
                        <a:t> not properly sharpened</a:t>
                      </a:r>
                    </a:p>
                    <a:p>
                      <a:endParaRPr lang="en-US" sz="2000" dirty="0"/>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185433519"/>
              </p:ext>
            </p:extLst>
          </p:nvPr>
        </p:nvGraphicFramePr>
        <p:xfrm>
          <a:off x="3276600" y="1314788"/>
          <a:ext cx="2057400" cy="5273040"/>
        </p:xfrm>
        <a:graphic>
          <a:graphicData uri="http://schemas.openxmlformats.org/drawingml/2006/table">
            <a:tbl>
              <a:tblPr firstRow="1" bandRow="1">
                <a:tableStyleId>{69C7853C-536D-4A76-A0AE-DD22124D55A5}</a:tableStyleId>
              </a:tblPr>
              <a:tblGrid>
                <a:gridCol w="2057400"/>
              </a:tblGrid>
              <a:tr h="370840">
                <a:tc>
                  <a:txBody>
                    <a:bodyPr/>
                    <a:lstStyle/>
                    <a:p>
                      <a:pPr algn="ctr"/>
                      <a:r>
                        <a:rPr lang="en-US" dirty="0" smtClean="0"/>
                        <a:t> </a:t>
                      </a:r>
                      <a:r>
                        <a:rPr lang="en-US" sz="2400" dirty="0" smtClean="0"/>
                        <a:t>Mode</a:t>
                      </a:r>
                      <a:endParaRPr lang="en-US" dirty="0"/>
                    </a:p>
                  </a:txBody>
                  <a:tcPr/>
                </a:tc>
              </a:tr>
              <a:tr h="370840">
                <a:tc>
                  <a:txBody>
                    <a:bodyPr/>
                    <a:lstStyle/>
                    <a:p>
                      <a:r>
                        <a:rPr lang="en-US" sz="2000" dirty="0" smtClean="0"/>
                        <a:t/>
                      </a:r>
                      <a:br>
                        <a:rPr lang="en-US" sz="2000" dirty="0" smtClean="0"/>
                      </a:br>
                      <a:r>
                        <a:rPr lang="en-US" sz="2000" dirty="0" smtClean="0"/>
                        <a:t>Agitator too slow</a:t>
                      </a:r>
                      <a:endParaRPr lang="en-US" sz="2000" dirty="0"/>
                    </a:p>
                  </a:txBody>
                  <a:tcPr/>
                </a:tc>
              </a:tr>
              <a:tr h="370840">
                <a:tc>
                  <a:txBody>
                    <a:bodyPr/>
                    <a:lstStyle/>
                    <a:p>
                      <a:r>
                        <a:rPr lang="en-US" sz="2000" dirty="0" smtClean="0"/>
                        <a:t>Pits</a:t>
                      </a:r>
                    </a:p>
                    <a:p>
                      <a:endParaRPr lang="en-US" sz="2000" dirty="0" smtClean="0"/>
                    </a:p>
                    <a:p>
                      <a:endParaRPr lang="en-US" sz="2000" dirty="0"/>
                    </a:p>
                  </a:txBody>
                  <a:tcPr/>
                </a:tc>
              </a:tr>
              <a:tr h="370840">
                <a:tc>
                  <a:txBody>
                    <a:bodyPr/>
                    <a:lstStyle/>
                    <a:p>
                      <a:r>
                        <a:rPr lang="en-US" sz="2000" dirty="0" smtClean="0"/>
                        <a:t>Temp too high of calibration</a:t>
                      </a:r>
                      <a:endParaRPr lang="en-US" sz="2000" dirty="0"/>
                    </a:p>
                  </a:txBody>
                  <a:tcPr/>
                </a:tc>
              </a:tr>
              <a:tr h="370840">
                <a:tc>
                  <a:txBody>
                    <a:bodyPr/>
                    <a:lstStyle/>
                    <a:p>
                      <a:r>
                        <a:rPr lang="en-US" sz="2000" dirty="0" smtClean="0"/>
                        <a:t>Hole</a:t>
                      </a:r>
                      <a:r>
                        <a:rPr lang="en-US" sz="2000" baseline="0" dirty="0" smtClean="0"/>
                        <a:t> not drilled sharpened</a:t>
                      </a:r>
                      <a:endParaRPr lang="en-US" sz="2000" dirty="0"/>
                    </a:p>
                  </a:txBody>
                  <a:tcPr/>
                </a:tc>
              </a:tr>
              <a:tr h="370840">
                <a:tc>
                  <a:txBody>
                    <a:bodyPr/>
                    <a:lstStyle/>
                    <a:p>
                      <a:r>
                        <a:rPr lang="en-US" sz="2000" dirty="0" smtClean="0"/>
                        <a:t>Hole not drilled square in fixture</a:t>
                      </a:r>
                      <a:endParaRPr lang="en-US" sz="2000" dirty="0"/>
                    </a:p>
                  </a:txBody>
                  <a:tcPr/>
                </a:tc>
              </a:tr>
              <a:tr h="370840">
                <a:tc>
                  <a:txBody>
                    <a:bodyPr/>
                    <a:lstStyle/>
                    <a:p>
                      <a:r>
                        <a:rPr lang="en-US" sz="2000" dirty="0" smtClean="0"/>
                        <a:t>Hole not drilled</a:t>
                      </a:r>
                    </a:p>
                    <a:p>
                      <a:endParaRPr lang="en-US" sz="2000" dirty="0" smtClean="0"/>
                    </a:p>
                    <a:p>
                      <a:endParaRPr lang="en-US" sz="2000"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820426003"/>
              </p:ext>
            </p:extLst>
          </p:nvPr>
        </p:nvGraphicFramePr>
        <p:xfrm>
          <a:off x="6477000" y="1314788"/>
          <a:ext cx="2362200" cy="5273040"/>
        </p:xfrm>
        <a:graphic>
          <a:graphicData uri="http://schemas.openxmlformats.org/drawingml/2006/table">
            <a:tbl>
              <a:tblPr firstRow="1" bandRow="1">
                <a:tableStyleId>{775DCB02-9BB8-47FD-8907-85C794F793BA}</a:tableStyleId>
              </a:tblPr>
              <a:tblGrid>
                <a:gridCol w="2362200"/>
              </a:tblGrid>
              <a:tr h="370840">
                <a:tc>
                  <a:txBody>
                    <a:bodyPr/>
                    <a:lstStyle/>
                    <a:p>
                      <a:pPr algn="ctr"/>
                      <a:r>
                        <a:rPr lang="en-US" dirty="0" smtClean="0"/>
                        <a:t> </a:t>
                      </a:r>
                      <a:r>
                        <a:rPr lang="en-US" sz="2400" dirty="0" smtClean="0"/>
                        <a:t>Effect</a:t>
                      </a:r>
                      <a:endParaRPr lang="en-US" dirty="0"/>
                    </a:p>
                  </a:txBody>
                  <a:tcPr/>
                </a:tc>
              </a:tr>
              <a:tr h="370840">
                <a:tc>
                  <a:txBody>
                    <a:bodyPr/>
                    <a:lstStyle/>
                    <a:p>
                      <a:r>
                        <a:rPr lang="en-US" sz="2000" dirty="0" smtClean="0"/>
                        <a:t/>
                      </a:r>
                      <a:br>
                        <a:rPr lang="en-US" sz="2000" dirty="0" smtClean="0"/>
                      </a:br>
                      <a:r>
                        <a:rPr lang="en-US" sz="2000" dirty="0" smtClean="0"/>
                        <a:t>Extractable too high</a:t>
                      </a:r>
                      <a:endParaRPr lang="en-US" sz="2000" dirty="0"/>
                    </a:p>
                  </a:txBody>
                  <a:tcPr/>
                </a:tc>
              </a:tr>
              <a:tr h="370840">
                <a:tc>
                  <a:txBody>
                    <a:bodyPr/>
                    <a:lstStyle/>
                    <a:p>
                      <a:r>
                        <a:rPr lang="en-US" sz="2000" dirty="0" smtClean="0"/>
                        <a:t>Internal opens on printed circuit in clean</a:t>
                      </a:r>
                      <a:r>
                        <a:rPr lang="en-US" sz="2000" baseline="0" dirty="0" smtClean="0"/>
                        <a:t> room</a:t>
                      </a:r>
                      <a:endParaRPr lang="en-US" sz="2000" dirty="0"/>
                    </a:p>
                  </a:txBody>
                  <a:tcPr/>
                </a:tc>
              </a:tr>
              <a:tr h="370840">
                <a:tc>
                  <a:txBody>
                    <a:bodyPr/>
                    <a:lstStyle/>
                    <a:p>
                      <a:r>
                        <a:rPr lang="en-US" sz="2000" dirty="0" smtClean="0"/>
                        <a:t>Conversion rate too low</a:t>
                      </a:r>
                      <a:endParaRPr lang="en-US" sz="2000" dirty="0"/>
                    </a:p>
                  </a:txBody>
                  <a:tcPr/>
                </a:tc>
              </a:tr>
              <a:tr h="370840">
                <a:tc>
                  <a:txBody>
                    <a:bodyPr/>
                    <a:lstStyle/>
                    <a:p>
                      <a:r>
                        <a:rPr lang="en-US" sz="2000" dirty="0" smtClean="0"/>
                        <a:t>Par</a:t>
                      </a:r>
                      <a:r>
                        <a:rPr lang="en-US" sz="2000" baseline="0" dirty="0" smtClean="0"/>
                        <a:t>t will not assemble straight</a:t>
                      </a:r>
                      <a:endParaRPr lang="en-US" sz="2000" dirty="0"/>
                    </a:p>
                  </a:txBody>
                  <a:tcPr/>
                </a:tc>
              </a:tr>
              <a:tr h="370840">
                <a:tc>
                  <a:txBody>
                    <a:bodyPr/>
                    <a:lstStyle/>
                    <a:p>
                      <a:r>
                        <a:rPr lang="en-US" sz="2000" dirty="0" smtClean="0"/>
                        <a:t>Par</a:t>
                      </a:r>
                      <a:r>
                        <a:rPr lang="en-US" sz="2000" baseline="0" dirty="0" smtClean="0"/>
                        <a:t>t will not assemble straight</a:t>
                      </a:r>
                      <a:endParaRPr lang="en-US" sz="20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Par</a:t>
                      </a:r>
                      <a:r>
                        <a:rPr lang="en-US" sz="2000" baseline="0" dirty="0" smtClean="0"/>
                        <a:t>t will not assemble to proper diameter</a:t>
                      </a:r>
                      <a:endParaRPr lang="en-US" sz="2000" dirty="0" smtClean="0"/>
                    </a:p>
                  </a:txBody>
                  <a:tcPr/>
                </a:tc>
              </a:tr>
            </a:tbl>
          </a:graphicData>
        </a:graphic>
      </p:graphicFrame>
      <p:sp>
        <p:nvSpPr>
          <p:cNvPr id="10" name="Down Arrow 9"/>
          <p:cNvSpPr/>
          <p:nvPr/>
        </p:nvSpPr>
        <p:spPr>
          <a:xfrm rot="16200000">
            <a:off x="2619848" y="1279535"/>
            <a:ext cx="462894" cy="533400"/>
          </a:xfrm>
          <a:prstGeom prst="downArrow">
            <a:avLst/>
          </a:prstGeom>
          <a:solidFill>
            <a:srgbClr val="B42522"/>
          </a:solidFill>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11" name="Down Arrow 10"/>
          <p:cNvSpPr/>
          <p:nvPr/>
        </p:nvSpPr>
        <p:spPr>
          <a:xfrm rot="16200000">
            <a:off x="5674053" y="1279535"/>
            <a:ext cx="462894" cy="533400"/>
          </a:xfrm>
          <a:prstGeom prst="downArrow">
            <a:avLst/>
          </a:prstGeom>
          <a:solidFill>
            <a:srgbClr val="689838"/>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13" name="Freeform 12"/>
          <p:cNvSpPr/>
          <p:nvPr/>
        </p:nvSpPr>
        <p:spPr>
          <a:xfrm>
            <a:off x="152400" y="1156692"/>
            <a:ext cx="2209800" cy="748308"/>
          </a:xfrm>
          <a:custGeom>
            <a:avLst/>
            <a:gdLst>
              <a:gd name="connsiteX0" fmla="*/ 0 w 1601390"/>
              <a:gd name="connsiteY0" fmla="*/ 96083 h 960834"/>
              <a:gd name="connsiteX1" fmla="*/ 96083 w 1601390"/>
              <a:gd name="connsiteY1" fmla="*/ 0 h 960834"/>
              <a:gd name="connsiteX2" fmla="*/ 1505307 w 1601390"/>
              <a:gd name="connsiteY2" fmla="*/ 0 h 960834"/>
              <a:gd name="connsiteX3" fmla="*/ 1601390 w 1601390"/>
              <a:gd name="connsiteY3" fmla="*/ 96083 h 960834"/>
              <a:gd name="connsiteX4" fmla="*/ 1601390 w 1601390"/>
              <a:gd name="connsiteY4" fmla="*/ 864751 h 960834"/>
              <a:gd name="connsiteX5" fmla="*/ 1505307 w 1601390"/>
              <a:gd name="connsiteY5" fmla="*/ 960834 h 960834"/>
              <a:gd name="connsiteX6" fmla="*/ 96083 w 1601390"/>
              <a:gd name="connsiteY6" fmla="*/ 960834 h 960834"/>
              <a:gd name="connsiteX7" fmla="*/ 0 w 1601390"/>
              <a:gd name="connsiteY7" fmla="*/ 864751 h 960834"/>
              <a:gd name="connsiteX8" fmla="*/ 0 w 1601390"/>
              <a:gd name="connsiteY8" fmla="*/ 96083 h 9608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01390" h="960834">
                <a:moveTo>
                  <a:pt x="0" y="96083"/>
                </a:moveTo>
                <a:cubicBezTo>
                  <a:pt x="0" y="43018"/>
                  <a:pt x="43018" y="0"/>
                  <a:pt x="96083" y="0"/>
                </a:cubicBezTo>
                <a:lnTo>
                  <a:pt x="1505307" y="0"/>
                </a:lnTo>
                <a:cubicBezTo>
                  <a:pt x="1558372" y="0"/>
                  <a:pt x="1601390" y="43018"/>
                  <a:pt x="1601390" y="96083"/>
                </a:cubicBezTo>
                <a:lnTo>
                  <a:pt x="1601390" y="864751"/>
                </a:lnTo>
                <a:cubicBezTo>
                  <a:pt x="1601390" y="917816"/>
                  <a:pt x="1558372" y="960834"/>
                  <a:pt x="1505307" y="960834"/>
                </a:cubicBezTo>
                <a:lnTo>
                  <a:pt x="96083" y="960834"/>
                </a:lnTo>
                <a:cubicBezTo>
                  <a:pt x="43018" y="960834"/>
                  <a:pt x="0" y="917816"/>
                  <a:pt x="0" y="864751"/>
                </a:cubicBezTo>
                <a:lnTo>
                  <a:pt x="0" y="96083"/>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txBody>
          <a:bodyPr spcFirstLastPara="0" vert="horz" wrap="square" lIns="184352" tIns="184352" rIns="184352" bIns="184352" numCol="1" spcCol="1270" anchor="ctr" anchorCtr="0">
            <a:noAutofit/>
          </a:bodyPr>
          <a:lstStyle/>
          <a:p>
            <a:pPr lvl="0" algn="ctr" defTabSz="1822450">
              <a:lnSpc>
                <a:spcPct val="90000"/>
              </a:lnSpc>
              <a:spcBef>
                <a:spcPct val="0"/>
              </a:spcBef>
              <a:spcAft>
                <a:spcPct val="35000"/>
              </a:spcAft>
            </a:pPr>
            <a:endParaRPr lang="en-US" sz="4100" kern="1200"/>
          </a:p>
        </p:txBody>
      </p:sp>
      <p:sp>
        <p:nvSpPr>
          <p:cNvPr id="14" name="TextBox 13"/>
          <p:cNvSpPr txBox="1"/>
          <p:nvPr/>
        </p:nvSpPr>
        <p:spPr>
          <a:xfrm>
            <a:off x="683076" y="1229380"/>
            <a:ext cx="1069524" cy="523220"/>
          </a:xfrm>
          <a:prstGeom prst="rect">
            <a:avLst/>
          </a:prstGeom>
          <a:noFill/>
        </p:spPr>
        <p:txBody>
          <a:bodyPr wrap="none" rtlCol="0">
            <a:spAutoFit/>
          </a:bodyPr>
          <a:lstStyle/>
          <a:p>
            <a:r>
              <a:rPr lang="en-US" sz="2800" b="1" dirty="0" smtClean="0">
                <a:solidFill>
                  <a:schemeClr val="bg1"/>
                </a:solidFill>
                <a:effectLst>
                  <a:outerShdw blurRad="38100" dist="38100" dir="2700000" algn="tl">
                    <a:srgbClr val="000000">
                      <a:alpha val="43137"/>
                    </a:srgbClr>
                  </a:outerShdw>
                </a:effectLst>
              </a:rPr>
              <a:t>Cause</a:t>
            </a:r>
            <a:endParaRPr lang="en-US" sz="2800" b="1" dirty="0">
              <a:solidFill>
                <a:schemeClr val="bg1"/>
              </a:solidFill>
              <a:effectLst>
                <a:outerShdw blurRad="38100" dist="38100" dir="2700000" algn="tl">
                  <a:srgbClr val="000000">
                    <a:alpha val="43137"/>
                  </a:srgbClr>
                </a:outerShdw>
              </a:effectLst>
            </a:endParaRPr>
          </a:p>
        </p:txBody>
      </p:sp>
      <p:sp>
        <p:nvSpPr>
          <p:cNvPr id="15" name="Freeform 14"/>
          <p:cNvSpPr/>
          <p:nvPr/>
        </p:nvSpPr>
        <p:spPr>
          <a:xfrm>
            <a:off x="3200400" y="1166216"/>
            <a:ext cx="2209800" cy="738783"/>
          </a:xfrm>
          <a:custGeom>
            <a:avLst/>
            <a:gdLst>
              <a:gd name="connsiteX0" fmla="*/ 0 w 1601390"/>
              <a:gd name="connsiteY0" fmla="*/ 96083 h 960834"/>
              <a:gd name="connsiteX1" fmla="*/ 96083 w 1601390"/>
              <a:gd name="connsiteY1" fmla="*/ 0 h 960834"/>
              <a:gd name="connsiteX2" fmla="*/ 1505307 w 1601390"/>
              <a:gd name="connsiteY2" fmla="*/ 0 h 960834"/>
              <a:gd name="connsiteX3" fmla="*/ 1601390 w 1601390"/>
              <a:gd name="connsiteY3" fmla="*/ 96083 h 960834"/>
              <a:gd name="connsiteX4" fmla="*/ 1601390 w 1601390"/>
              <a:gd name="connsiteY4" fmla="*/ 864751 h 960834"/>
              <a:gd name="connsiteX5" fmla="*/ 1505307 w 1601390"/>
              <a:gd name="connsiteY5" fmla="*/ 960834 h 960834"/>
              <a:gd name="connsiteX6" fmla="*/ 96083 w 1601390"/>
              <a:gd name="connsiteY6" fmla="*/ 960834 h 960834"/>
              <a:gd name="connsiteX7" fmla="*/ 0 w 1601390"/>
              <a:gd name="connsiteY7" fmla="*/ 864751 h 960834"/>
              <a:gd name="connsiteX8" fmla="*/ 0 w 1601390"/>
              <a:gd name="connsiteY8" fmla="*/ 96083 h 9608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01390" h="960834">
                <a:moveTo>
                  <a:pt x="0" y="96083"/>
                </a:moveTo>
                <a:cubicBezTo>
                  <a:pt x="0" y="43018"/>
                  <a:pt x="43018" y="0"/>
                  <a:pt x="96083" y="0"/>
                </a:cubicBezTo>
                <a:lnTo>
                  <a:pt x="1505307" y="0"/>
                </a:lnTo>
                <a:cubicBezTo>
                  <a:pt x="1558372" y="0"/>
                  <a:pt x="1601390" y="43018"/>
                  <a:pt x="1601390" y="96083"/>
                </a:cubicBezTo>
                <a:lnTo>
                  <a:pt x="1601390" y="864751"/>
                </a:lnTo>
                <a:cubicBezTo>
                  <a:pt x="1601390" y="917816"/>
                  <a:pt x="1558372" y="960834"/>
                  <a:pt x="1505307" y="960834"/>
                </a:cubicBezTo>
                <a:lnTo>
                  <a:pt x="96083" y="960834"/>
                </a:lnTo>
                <a:cubicBezTo>
                  <a:pt x="43018" y="960834"/>
                  <a:pt x="0" y="917816"/>
                  <a:pt x="0" y="864751"/>
                </a:cubicBezTo>
                <a:lnTo>
                  <a:pt x="0" y="96083"/>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txBody>
          <a:bodyPr spcFirstLastPara="0" vert="horz" wrap="square" lIns="184352" tIns="184352" rIns="184352" bIns="184352" numCol="1" spcCol="1270" anchor="ctr" anchorCtr="0">
            <a:noAutofit/>
          </a:bodyPr>
          <a:lstStyle/>
          <a:p>
            <a:pPr lvl="0" algn="ctr" defTabSz="1822450">
              <a:lnSpc>
                <a:spcPct val="90000"/>
              </a:lnSpc>
              <a:spcBef>
                <a:spcPct val="0"/>
              </a:spcBef>
              <a:spcAft>
                <a:spcPct val="35000"/>
              </a:spcAft>
            </a:pPr>
            <a:endParaRPr lang="en-US" sz="4100" kern="1200"/>
          </a:p>
        </p:txBody>
      </p:sp>
      <p:sp>
        <p:nvSpPr>
          <p:cNvPr id="16" name="TextBox 15"/>
          <p:cNvSpPr txBox="1"/>
          <p:nvPr/>
        </p:nvSpPr>
        <p:spPr>
          <a:xfrm>
            <a:off x="3772943" y="1229380"/>
            <a:ext cx="1064714" cy="523220"/>
          </a:xfrm>
          <a:prstGeom prst="rect">
            <a:avLst/>
          </a:prstGeom>
          <a:noFill/>
        </p:spPr>
        <p:txBody>
          <a:bodyPr wrap="none" rtlCol="0">
            <a:spAutoFit/>
          </a:bodyPr>
          <a:lstStyle/>
          <a:p>
            <a:pPr algn="ctr"/>
            <a:r>
              <a:rPr lang="en-US" sz="2800" b="1" dirty="0" smtClean="0">
                <a:solidFill>
                  <a:schemeClr val="bg1"/>
                </a:solidFill>
                <a:effectLst>
                  <a:outerShdw blurRad="38100" dist="38100" dir="2700000" algn="tl">
                    <a:srgbClr val="000000">
                      <a:alpha val="43137"/>
                    </a:srgbClr>
                  </a:outerShdw>
                </a:effectLst>
              </a:rPr>
              <a:t>Mode</a:t>
            </a:r>
            <a:endParaRPr lang="en-US" sz="2800" b="1" dirty="0">
              <a:solidFill>
                <a:schemeClr val="bg1"/>
              </a:solidFill>
              <a:effectLst>
                <a:outerShdw blurRad="38100" dist="38100" dir="2700000" algn="tl">
                  <a:srgbClr val="000000">
                    <a:alpha val="43137"/>
                  </a:srgbClr>
                </a:outerShdw>
              </a:effectLst>
            </a:endParaRPr>
          </a:p>
        </p:txBody>
      </p:sp>
      <p:sp>
        <p:nvSpPr>
          <p:cNvPr id="17" name="Freeform 16"/>
          <p:cNvSpPr/>
          <p:nvPr/>
        </p:nvSpPr>
        <p:spPr>
          <a:xfrm>
            <a:off x="6400800" y="1143000"/>
            <a:ext cx="2514600" cy="761999"/>
          </a:xfrm>
          <a:custGeom>
            <a:avLst/>
            <a:gdLst>
              <a:gd name="connsiteX0" fmla="*/ 0 w 1601390"/>
              <a:gd name="connsiteY0" fmla="*/ 96083 h 960834"/>
              <a:gd name="connsiteX1" fmla="*/ 96083 w 1601390"/>
              <a:gd name="connsiteY1" fmla="*/ 0 h 960834"/>
              <a:gd name="connsiteX2" fmla="*/ 1505307 w 1601390"/>
              <a:gd name="connsiteY2" fmla="*/ 0 h 960834"/>
              <a:gd name="connsiteX3" fmla="*/ 1601390 w 1601390"/>
              <a:gd name="connsiteY3" fmla="*/ 96083 h 960834"/>
              <a:gd name="connsiteX4" fmla="*/ 1601390 w 1601390"/>
              <a:gd name="connsiteY4" fmla="*/ 864751 h 960834"/>
              <a:gd name="connsiteX5" fmla="*/ 1505307 w 1601390"/>
              <a:gd name="connsiteY5" fmla="*/ 960834 h 960834"/>
              <a:gd name="connsiteX6" fmla="*/ 96083 w 1601390"/>
              <a:gd name="connsiteY6" fmla="*/ 960834 h 960834"/>
              <a:gd name="connsiteX7" fmla="*/ 0 w 1601390"/>
              <a:gd name="connsiteY7" fmla="*/ 864751 h 960834"/>
              <a:gd name="connsiteX8" fmla="*/ 0 w 1601390"/>
              <a:gd name="connsiteY8" fmla="*/ 96083 h 9608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01390" h="960834">
                <a:moveTo>
                  <a:pt x="0" y="96083"/>
                </a:moveTo>
                <a:cubicBezTo>
                  <a:pt x="0" y="43018"/>
                  <a:pt x="43018" y="0"/>
                  <a:pt x="96083" y="0"/>
                </a:cubicBezTo>
                <a:lnTo>
                  <a:pt x="1505307" y="0"/>
                </a:lnTo>
                <a:cubicBezTo>
                  <a:pt x="1558372" y="0"/>
                  <a:pt x="1601390" y="43018"/>
                  <a:pt x="1601390" y="96083"/>
                </a:cubicBezTo>
                <a:lnTo>
                  <a:pt x="1601390" y="864751"/>
                </a:lnTo>
                <a:cubicBezTo>
                  <a:pt x="1601390" y="917816"/>
                  <a:pt x="1558372" y="960834"/>
                  <a:pt x="1505307" y="960834"/>
                </a:cubicBezTo>
                <a:lnTo>
                  <a:pt x="96083" y="960834"/>
                </a:lnTo>
                <a:cubicBezTo>
                  <a:pt x="43018" y="960834"/>
                  <a:pt x="0" y="917816"/>
                  <a:pt x="0" y="864751"/>
                </a:cubicBezTo>
                <a:lnTo>
                  <a:pt x="0" y="96083"/>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4">
              <a:hueOff val="0"/>
              <a:satOff val="0"/>
              <a:lumOff val="0"/>
              <a:alphaOff val="0"/>
            </a:schemeClr>
          </a:fillRef>
          <a:effectRef idx="2">
            <a:schemeClr val="accent4">
              <a:hueOff val="0"/>
              <a:satOff val="0"/>
              <a:lumOff val="0"/>
              <a:alphaOff val="0"/>
            </a:schemeClr>
          </a:effectRef>
          <a:fontRef idx="minor">
            <a:schemeClr val="lt1"/>
          </a:fontRef>
        </p:style>
        <p:txBody>
          <a:bodyPr spcFirstLastPara="0" vert="horz" wrap="square" lIns="184352" tIns="184352" rIns="184352" bIns="184352" numCol="1" spcCol="1270" anchor="ctr" anchorCtr="0">
            <a:noAutofit/>
          </a:bodyPr>
          <a:lstStyle/>
          <a:p>
            <a:pPr lvl="0" algn="ctr" defTabSz="1822450">
              <a:lnSpc>
                <a:spcPct val="90000"/>
              </a:lnSpc>
              <a:spcBef>
                <a:spcPct val="0"/>
              </a:spcBef>
              <a:spcAft>
                <a:spcPct val="35000"/>
              </a:spcAft>
            </a:pPr>
            <a:endParaRPr lang="en-US" sz="4100" kern="1200"/>
          </a:p>
        </p:txBody>
      </p:sp>
      <p:sp>
        <p:nvSpPr>
          <p:cNvPr id="18" name="TextBox 17"/>
          <p:cNvSpPr txBox="1"/>
          <p:nvPr/>
        </p:nvSpPr>
        <p:spPr>
          <a:xfrm>
            <a:off x="7144113" y="1229380"/>
            <a:ext cx="1027974" cy="523220"/>
          </a:xfrm>
          <a:prstGeom prst="rect">
            <a:avLst/>
          </a:prstGeom>
          <a:noFill/>
        </p:spPr>
        <p:txBody>
          <a:bodyPr wrap="none" rtlCol="0">
            <a:spAutoFit/>
          </a:bodyPr>
          <a:lstStyle/>
          <a:p>
            <a:r>
              <a:rPr lang="en-US" sz="2800" b="1" dirty="0" smtClean="0">
                <a:solidFill>
                  <a:schemeClr val="bg1"/>
                </a:solidFill>
                <a:effectLst>
                  <a:outerShdw blurRad="38100" dist="38100" dir="2700000" algn="tl">
                    <a:srgbClr val="000000">
                      <a:alpha val="43137"/>
                    </a:srgbClr>
                  </a:outerShdw>
                </a:effectLst>
              </a:rPr>
              <a:t>Effect</a:t>
            </a:r>
            <a:endParaRPr lang="en-US" sz="28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839959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031875" y="4483100"/>
            <a:ext cx="1741488" cy="369888"/>
          </a:xfrm>
          <a:prstGeom prst="rect">
            <a:avLst/>
          </a:prstGeom>
          <a:ln>
            <a:headEnd/>
            <a:tailEnd/>
          </a:ln>
          <a:extLst/>
        </p:spPr>
        <p:style>
          <a:lnRef idx="0">
            <a:schemeClr val="accent2"/>
          </a:lnRef>
          <a:fillRef idx="3">
            <a:schemeClr val="accent2"/>
          </a:fillRef>
          <a:effectRef idx="3">
            <a:schemeClr val="accent2"/>
          </a:effectRef>
          <a:fontRef idx="minor">
            <a:schemeClr val="lt1"/>
          </a:fontRef>
        </p:style>
        <p:txBody>
          <a:bodyPr lIns="80962" tIns="41275" rIns="80962" bIns="41275">
            <a:spAutoFit/>
          </a:bodyPr>
          <a:lstStyle/>
          <a:p>
            <a:pPr algn="ctr" defTabSz="804863" eaLnBrk="0" hangingPunct="0">
              <a:spcBef>
                <a:spcPct val="50000"/>
              </a:spcBef>
            </a:pPr>
            <a:r>
              <a:rPr lang="en-US" b="1" dirty="0">
                <a:effectLst>
                  <a:outerShdw blurRad="38100" dist="38100" dir="2700000" algn="tl">
                    <a:srgbClr val="000000">
                      <a:alpha val="43137"/>
                    </a:srgbClr>
                  </a:outerShdw>
                </a:effectLst>
              </a:rPr>
              <a:t>Failure Mode 1</a:t>
            </a:r>
          </a:p>
        </p:txBody>
      </p:sp>
      <p:sp>
        <p:nvSpPr>
          <p:cNvPr id="6" name="Rectangle 3"/>
          <p:cNvSpPr>
            <a:spLocks noChangeArrowheads="1"/>
          </p:cNvSpPr>
          <p:nvPr/>
        </p:nvSpPr>
        <p:spPr bwMode="auto">
          <a:xfrm>
            <a:off x="1031875" y="4959350"/>
            <a:ext cx="1741488" cy="369888"/>
          </a:xfrm>
          <a:prstGeom prst="rect">
            <a:avLst/>
          </a:prstGeom>
          <a:ln>
            <a:headEnd/>
            <a:tailEnd/>
          </a:ln>
          <a:extLst/>
        </p:spPr>
        <p:style>
          <a:lnRef idx="0">
            <a:schemeClr val="accent2"/>
          </a:lnRef>
          <a:fillRef idx="3">
            <a:schemeClr val="accent2"/>
          </a:fillRef>
          <a:effectRef idx="3">
            <a:schemeClr val="accent2"/>
          </a:effectRef>
          <a:fontRef idx="minor">
            <a:schemeClr val="lt1"/>
          </a:fontRef>
        </p:style>
        <p:txBody>
          <a:bodyPr lIns="80962" tIns="41275" rIns="80962" bIns="41275">
            <a:spAutoFit/>
          </a:bodyPr>
          <a:lstStyle/>
          <a:p>
            <a:pPr algn="ctr" defTabSz="804863" eaLnBrk="0" hangingPunct="0">
              <a:spcBef>
                <a:spcPct val="50000"/>
              </a:spcBef>
            </a:pPr>
            <a:r>
              <a:rPr lang="en-US" b="1" dirty="0">
                <a:effectLst>
                  <a:outerShdw blurRad="38100" dist="38100" dir="2700000" algn="tl">
                    <a:srgbClr val="000000">
                      <a:alpha val="43137"/>
                    </a:srgbClr>
                  </a:outerShdw>
                </a:effectLst>
              </a:rPr>
              <a:t>Failure Mode 2</a:t>
            </a:r>
          </a:p>
        </p:txBody>
      </p:sp>
      <p:sp>
        <p:nvSpPr>
          <p:cNvPr id="7" name="Rectangle 4"/>
          <p:cNvSpPr>
            <a:spLocks noChangeArrowheads="1"/>
          </p:cNvSpPr>
          <p:nvPr/>
        </p:nvSpPr>
        <p:spPr bwMode="auto">
          <a:xfrm>
            <a:off x="4578350" y="4746625"/>
            <a:ext cx="1490663" cy="369888"/>
          </a:xfrm>
          <a:prstGeom prst="rect">
            <a:avLst/>
          </a:prstGeom>
          <a:ln>
            <a:headEnd/>
            <a:tailEnd/>
          </a:ln>
          <a:extLst/>
        </p:spPr>
        <p:style>
          <a:lnRef idx="0">
            <a:schemeClr val="accent3"/>
          </a:lnRef>
          <a:fillRef idx="3">
            <a:schemeClr val="accent3"/>
          </a:fillRef>
          <a:effectRef idx="3">
            <a:schemeClr val="accent3"/>
          </a:effectRef>
          <a:fontRef idx="minor">
            <a:schemeClr val="lt1"/>
          </a:fontRef>
        </p:style>
        <p:txBody>
          <a:bodyPr lIns="80962" tIns="41275" rIns="80962" bIns="41275">
            <a:spAutoFit/>
          </a:bodyPr>
          <a:lstStyle/>
          <a:p>
            <a:pPr algn="ctr" defTabSz="804863" eaLnBrk="0" hangingPunct="0">
              <a:spcBef>
                <a:spcPct val="50000"/>
              </a:spcBef>
            </a:pPr>
            <a:r>
              <a:rPr lang="en-US" b="1" dirty="0">
                <a:effectLst>
                  <a:outerShdw blurRad="38100" dist="38100" dir="2700000" algn="tl">
                    <a:srgbClr val="000000">
                      <a:alpha val="43137"/>
                    </a:srgbClr>
                  </a:outerShdw>
                </a:effectLst>
              </a:rPr>
              <a:t>Effect 1</a:t>
            </a:r>
          </a:p>
        </p:txBody>
      </p:sp>
      <p:sp>
        <p:nvSpPr>
          <p:cNvPr id="8" name="Rectangle 5"/>
          <p:cNvSpPr>
            <a:spLocks noChangeArrowheads="1"/>
          </p:cNvSpPr>
          <p:nvPr/>
        </p:nvSpPr>
        <p:spPr bwMode="auto">
          <a:xfrm>
            <a:off x="3014663" y="3311525"/>
            <a:ext cx="1803400" cy="369888"/>
          </a:xfrm>
          <a:prstGeom prst="rect">
            <a:avLst/>
          </a:prstGeom>
          <a:ln>
            <a:headEnd/>
            <a:tailEnd/>
          </a:ln>
          <a:extLst/>
        </p:spPr>
        <p:style>
          <a:lnRef idx="0">
            <a:schemeClr val="accent2"/>
          </a:lnRef>
          <a:fillRef idx="3">
            <a:schemeClr val="accent2"/>
          </a:fillRef>
          <a:effectRef idx="3">
            <a:schemeClr val="accent2"/>
          </a:effectRef>
          <a:fontRef idx="minor">
            <a:schemeClr val="lt1"/>
          </a:fontRef>
        </p:style>
        <p:txBody>
          <a:bodyPr lIns="80962" tIns="41275" rIns="80962" bIns="41275">
            <a:spAutoFit/>
          </a:bodyPr>
          <a:lstStyle/>
          <a:p>
            <a:pPr algn="ctr" defTabSz="804863" eaLnBrk="0" hangingPunct="0">
              <a:spcBef>
                <a:spcPct val="50000"/>
              </a:spcBef>
            </a:pPr>
            <a:r>
              <a:rPr lang="en-US" b="1" dirty="0">
                <a:effectLst>
                  <a:outerShdw blurRad="38100" dist="38100" dir="2700000" algn="tl">
                    <a:srgbClr val="000000">
                      <a:alpha val="43137"/>
                    </a:srgbClr>
                  </a:outerShdw>
                </a:effectLst>
              </a:rPr>
              <a:t>Failure Mode 1</a:t>
            </a:r>
          </a:p>
        </p:txBody>
      </p:sp>
      <p:sp>
        <p:nvSpPr>
          <p:cNvPr id="9" name="Rectangle 6"/>
          <p:cNvSpPr>
            <a:spLocks noChangeArrowheads="1"/>
          </p:cNvSpPr>
          <p:nvPr/>
        </p:nvSpPr>
        <p:spPr bwMode="auto">
          <a:xfrm>
            <a:off x="6697663" y="3071813"/>
            <a:ext cx="1481137" cy="369887"/>
          </a:xfrm>
          <a:prstGeom prst="rect">
            <a:avLst/>
          </a:prstGeom>
          <a:ln>
            <a:headEnd/>
            <a:tailEnd/>
          </a:ln>
          <a:extLst/>
        </p:spPr>
        <p:style>
          <a:lnRef idx="0">
            <a:schemeClr val="accent3"/>
          </a:lnRef>
          <a:fillRef idx="3">
            <a:schemeClr val="accent3"/>
          </a:fillRef>
          <a:effectRef idx="3">
            <a:schemeClr val="accent3"/>
          </a:effectRef>
          <a:fontRef idx="minor">
            <a:schemeClr val="lt1"/>
          </a:fontRef>
        </p:style>
        <p:txBody>
          <a:bodyPr lIns="80962" tIns="41275" rIns="80962" bIns="41275">
            <a:spAutoFit/>
          </a:bodyPr>
          <a:lstStyle/>
          <a:p>
            <a:pPr algn="ctr" defTabSz="804863" eaLnBrk="0" hangingPunct="0">
              <a:spcBef>
                <a:spcPct val="50000"/>
              </a:spcBef>
            </a:pPr>
            <a:r>
              <a:rPr lang="en-US" b="1" dirty="0">
                <a:effectLst>
                  <a:outerShdw blurRad="38100" dist="38100" dir="2700000" algn="tl">
                    <a:srgbClr val="000000">
                      <a:alpha val="43137"/>
                    </a:srgbClr>
                  </a:outerShdw>
                </a:effectLst>
              </a:rPr>
              <a:t>Effect 1</a:t>
            </a:r>
          </a:p>
        </p:txBody>
      </p:sp>
      <p:sp>
        <p:nvSpPr>
          <p:cNvPr id="10" name="Rectangle 7"/>
          <p:cNvSpPr>
            <a:spLocks noChangeArrowheads="1"/>
          </p:cNvSpPr>
          <p:nvPr/>
        </p:nvSpPr>
        <p:spPr bwMode="auto">
          <a:xfrm>
            <a:off x="6697663" y="3549650"/>
            <a:ext cx="1503362" cy="369888"/>
          </a:xfrm>
          <a:prstGeom prst="rect">
            <a:avLst/>
          </a:prstGeom>
          <a:ln>
            <a:headEnd/>
            <a:tailEnd/>
          </a:ln>
          <a:extLst/>
        </p:spPr>
        <p:style>
          <a:lnRef idx="0">
            <a:schemeClr val="accent5"/>
          </a:lnRef>
          <a:fillRef idx="3">
            <a:schemeClr val="accent5"/>
          </a:fillRef>
          <a:effectRef idx="3">
            <a:schemeClr val="accent5"/>
          </a:effectRef>
          <a:fontRef idx="minor">
            <a:schemeClr val="lt1"/>
          </a:fontRef>
        </p:style>
        <p:txBody>
          <a:bodyPr lIns="80962" tIns="41275" rIns="80962" bIns="41275">
            <a:spAutoFit/>
          </a:bodyPr>
          <a:lstStyle/>
          <a:p>
            <a:pPr algn="ctr" defTabSz="804863" eaLnBrk="0" hangingPunct="0">
              <a:spcBef>
                <a:spcPct val="50000"/>
              </a:spcBef>
            </a:pPr>
            <a:r>
              <a:rPr lang="en-US" b="1" dirty="0">
                <a:effectLst>
                  <a:outerShdw blurRad="38100" dist="38100" dir="2700000" algn="tl">
                    <a:srgbClr val="000000">
                      <a:alpha val="43137"/>
                    </a:srgbClr>
                  </a:outerShdw>
                </a:effectLst>
              </a:rPr>
              <a:t>Effect 2</a:t>
            </a:r>
          </a:p>
        </p:txBody>
      </p:sp>
      <p:sp>
        <p:nvSpPr>
          <p:cNvPr id="11" name="Rectangle 8"/>
          <p:cNvSpPr>
            <a:spLocks noChangeArrowheads="1"/>
          </p:cNvSpPr>
          <p:nvPr/>
        </p:nvSpPr>
        <p:spPr bwMode="auto">
          <a:xfrm>
            <a:off x="1031875" y="1646238"/>
            <a:ext cx="1847850" cy="369887"/>
          </a:xfrm>
          <a:prstGeom prst="rect">
            <a:avLst/>
          </a:prstGeom>
          <a:ln>
            <a:headEnd/>
            <a:tailEnd/>
          </a:ln>
          <a:extLst/>
        </p:spPr>
        <p:style>
          <a:lnRef idx="0">
            <a:schemeClr val="accent2"/>
          </a:lnRef>
          <a:fillRef idx="3">
            <a:schemeClr val="accent2"/>
          </a:fillRef>
          <a:effectRef idx="3">
            <a:schemeClr val="accent2"/>
          </a:effectRef>
          <a:fontRef idx="minor">
            <a:schemeClr val="lt1"/>
          </a:fontRef>
        </p:style>
        <p:txBody>
          <a:bodyPr wrap="square" lIns="80962" tIns="41275" rIns="80962" bIns="41275">
            <a:spAutoFit/>
          </a:bodyPr>
          <a:lstStyle/>
          <a:p>
            <a:pPr algn="ctr" defTabSz="804863" eaLnBrk="0" hangingPunct="0">
              <a:spcBef>
                <a:spcPct val="50000"/>
              </a:spcBef>
            </a:pPr>
            <a:r>
              <a:rPr lang="en-US" b="1" dirty="0">
                <a:effectLst>
                  <a:outerShdw blurRad="38100" dist="38100" dir="2700000" algn="tl">
                    <a:srgbClr val="000000">
                      <a:alpha val="43137"/>
                    </a:srgbClr>
                  </a:outerShdw>
                </a:effectLst>
              </a:rPr>
              <a:t>Failure Mode 1</a:t>
            </a:r>
          </a:p>
        </p:txBody>
      </p:sp>
      <p:sp>
        <p:nvSpPr>
          <p:cNvPr id="12" name="Rectangle 9"/>
          <p:cNvSpPr>
            <a:spLocks noChangeArrowheads="1"/>
          </p:cNvSpPr>
          <p:nvPr/>
        </p:nvSpPr>
        <p:spPr bwMode="auto">
          <a:xfrm>
            <a:off x="1031875" y="2122488"/>
            <a:ext cx="1857375" cy="369887"/>
          </a:xfrm>
          <a:prstGeom prst="rect">
            <a:avLst/>
          </a:prstGeom>
          <a:ln>
            <a:headEnd/>
            <a:tailEnd/>
          </a:ln>
          <a:extLst/>
        </p:spPr>
        <p:style>
          <a:lnRef idx="0">
            <a:schemeClr val="accent2"/>
          </a:lnRef>
          <a:fillRef idx="3">
            <a:schemeClr val="accent2"/>
          </a:fillRef>
          <a:effectRef idx="3">
            <a:schemeClr val="accent2"/>
          </a:effectRef>
          <a:fontRef idx="minor">
            <a:schemeClr val="lt1"/>
          </a:fontRef>
        </p:style>
        <p:txBody>
          <a:bodyPr lIns="80962" tIns="41275" rIns="80962" bIns="41275">
            <a:spAutoFit/>
          </a:bodyPr>
          <a:lstStyle/>
          <a:p>
            <a:pPr algn="ctr" defTabSz="804863" eaLnBrk="0" hangingPunct="0">
              <a:spcBef>
                <a:spcPct val="50000"/>
              </a:spcBef>
            </a:pPr>
            <a:r>
              <a:rPr lang="en-US" b="1" dirty="0">
                <a:effectLst>
                  <a:outerShdw blurRad="38100" dist="38100" dir="2700000" algn="tl">
                    <a:srgbClr val="000000">
                      <a:alpha val="43137"/>
                    </a:srgbClr>
                  </a:outerShdw>
                </a:effectLst>
              </a:rPr>
              <a:t>Failure Mode 2</a:t>
            </a:r>
          </a:p>
        </p:txBody>
      </p:sp>
      <p:sp>
        <p:nvSpPr>
          <p:cNvPr id="13" name="Rectangle 10"/>
          <p:cNvSpPr>
            <a:spLocks noChangeArrowheads="1"/>
          </p:cNvSpPr>
          <p:nvPr/>
        </p:nvSpPr>
        <p:spPr bwMode="auto">
          <a:xfrm>
            <a:off x="4579938" y="1646238"/>
            <a:ext cx="1533525" cy="369887"/>
          </a:xfrm>
          <a:prstGeom prst="rect">
            <a:avLst/>
          </a:prstGeom>
          <a:ln>
            <a:headEnd/>
            <a:tailEnd/>
          </a:ln>
          <a:extLst/>
        </p:spPr>
        <p:style>
          <a:lnRef idx="0">
            <a:schemeClr val="accent3"/>
          </a:lnRef>
          <a:fillRef idx="3">
            <a:schemeClr val="accent3"/>
          </a:fillRef>
          <a:effectRef idx="3">
            <a:schemeClr val="accent3"/>
          </a:effectRef>
          <a:fontRef idx="minor">
            <a:schemeClr val="lt1"/>
          </a:fontRef>
        </p:style>
        <p:txBody>
          <a:bodyPr lIns="80962" tIns="41275" rIns="80962" bIns="41275">
            <a:spAutoFit/>
          </a:bodyPr>
          <a:lstStyle/>
          <a:p>
            <a:pPr algn="ctr" defTabSz="804863" eaLnBrk="0" hangingPunct="0">
              <a:spcBef>
                <a:spcPct val="50000"/>
              </a:spcBef>
            </a:pPr>
            <a:r>
              <a:rPr lang="en-US" b="1" dirty="0">
                <a:effectLst>
                  <a:outerShdw blurRad="38100" dist="38100" dir="2700000" algn="tl">
                    <a:srgbClr val="000000">
                      <a:alpha val="43137"/>
                    </a:srgbClr>
                  </a:outerShdw>
                </a:effectLst>
              </a:rPr>
              <a:t>Effect 1</a:t>
            </a:r>
          </a:p>
        </p:txBody>
      </p:sp>
      <p:sp>
        <p:nvSpPr>
          <p:cNvPr id="14" name="Rectangle 11"/>
          <p:cNvSpPr txBox="1">
            <a:spLocks noChangeArrowheads="1"/>
          </p:cNvSpPr>
          <p:nvPr/>
        </p:nvSpPr>
        <p:spPr>
          <a:xfrm>
            <a:off x="276225" y="76200"/>
            <a:ext cx="8229600" cy="1046440"/>
          </a:xfrm>
          <a:prstGeom prst="rect">
            <a:avLst/>
          </a:prstGeo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wrap="square" lIns="0" tIns="0" rIns="0" bIns="0" rtlCol="0" anchor="t">
            <a:spAutoFit/>
          </a:bodyPr>
          <a:lst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a:lstStyle>
          <a:p>
            <a:r>
              <a:rPr lang="en-US" b="1" dirty="0" smtClean="0">
                <a:solidFill>
                  <a:schemeClr val="bg1"/>
                </a:solidFill>
                <a:latin typeface="+mj-lt"/>
              </a:rPr>
              <a:t>Linking Failure Modes To Effects Note: </a:t>
            </a:r>
            <a:br>
              <a:rPr lang="en-US" b="1" dirty="0" smtClean="0">
                <a:solidFill>
                  <a:schemeClr val="bg1"/>
                </a:solidFill>
                <a:latin typeface="+mj-lt"/>
              </a:rPr>
            </a:br>
            <a:r>
              <a:rPr lang="en-US" b="1" dirty="0" smtClean="0">
                <a:solidFill>
                  <a:schemeClr val="bg1"/>
                </a:solidFill>
                <a:latin typeface="+mj-lt"/>
              </a:rPr>
              <a:t>The Last Three (3) Examples On Prior Slide</a:t>
            </a:r>
            <a:r>
              <a:rPr lang="en-US" sz="3600" dirty="0" smtClean="0">
                <a:solidFill>
                  <a:schemeClr val="bg1"/>
                </a:solidFill>
              </a:rPr>
              <a:t> </a:t>
            </a:r>
            <a:endParaRPr lang="en-US" sz="3600" dirty="0">
              <a:solidFill>
                <a:schemeClr val="bg1"/>
              </a:solidFill>
            </a:endParaRPr>
          </a:p>
        </p:txBody>
      </p:sp>
      <p:sp>
        <p:nvSpPr>
          <p:cNvPr id="15" name="Rectangle 12"/>
          <p:cNvSpPr>
            <a:spLocks noChangeArrowheads="1"/>
          </p:cNvSpPr>
          <p:nvPr/>
        </p:nvSpPr>
        <p:spPr bwMode="auto">
          <a:xfrm>
            <a:off x="4581525" y="2125663"/>
            <a:ext cx="1533525" cy="369887"/>
          </a:xfrm>
          <a:prstGeom prst="rect">
            <a:avLst/>
          </a:prstGeom>
          <a:ln>
            <a:headEnd/>
            <a:tailEnd/>
          </a:ln>
          <a:extLst/>
        </p:spPr>
        <p:style>
          <a:lnRef idx="0">
            <a:schemeClr val="accent5"/>
          </a:lnRef>
          <a:fillRef idx="3">
            <a:schemeClr val="accent5"/>
          </a:fillRef>
          <a:effectRef idx="3">
            <a:schemeClr val="accent5"/>
          </a:effectRef>
          <a:fontRef idx="minor">
            <a:schemeClr val="lt1"/>
          </a:fontRef>
        </p:style>
        <p:txBody>
          <a:bodyPr lIns="80962" tIns="41275" rIns="80962" bIns="41275">
            <a:spAutoFit/>
          </a:bodyPr>
          <a:lstStyle/>
          <a:p>
            <a:pPr algn="ctr" defTabSz="804863" eaLnBrk="0" hangingPunct="0">
              <a:spcBef>
                <a:spcPct val="50000"/>
              </a:spcBef>
            </a:pPr>
            <a:r>
              <a:rPr lang="en-US" b="1" dirty="0">
                <a:effectLst>
                  <a:outerShdw blurRad="38100" dist="38100" dir="2700000" algn="tl">
                    <a:srgbClr val="000000">
                      <a:alpha val="43137"/>
                    </a:srgbClr>
                  </a:outerShdw>
                </a:effectLst>
              </a:rPr>
              <a:t>Effect 2</a:t>
            </a:r>
          </a:p>
        </p:txBody>
      </p:sp>
      <p:sp>
        <p:nvSpPr>
          <p:cNvPr id="20" name="Text Box 17"/>
          <p:cNvSpPr txBox="1">
            <a:spLocks noChangeArrowheads="1"/>
          </p:cNvSpPr>
          <p:nvPr/>
        </p:nvSpPr>
        <p:spPr bwMode="auto">
          <a:xfrm>
            <a:off x="1852612" y="5680075"/>
            <a:ext cx="5919787" cy="720725"/>
          </a:xfrm>
          <a:prstGeom prst="rect">
            <a:avLst/>
          </a:prstGeom>
          <a:ln>
            <a:headEnd/>
            <a:tailEnd/>
          </a:ln>
          <a:extLst/>
        </p:spPr>
        <p:style>
          <a:lnRef idx="2">
            <a:schemeClr val="accent1"/>
          </a:lnRef>
          <a:fillRef idx="1">
            <a:schemeClr val="lt1"/>
          </a:fillRef>
          <a:effectRef idx="0">
            <a:schemeClr val="accent1"/>
          </a:effectRef>
          <a:fontRef idx="minor">
            <a:schemeClr val="dk1"/>
          </a:fontRef>
        </p:style>
        <p:txBody>
          <a:bodyPr wrap="square">
            <a:spAutoFit/>
          </a:bodyPr>
          <a:lstStyle/>
          <a:p>
            <a:pPr algn="ctr" eaLnBrk="0" hangingPunct="0">
              <a:spcBef>
                <a:spcPct val="50000"/>
              </a:spcBef>
            </a:pPr>
            <a:r>
              <a:rPr lang="en-US" sz="2000"/>
              <a:t>Note that the relationship between the Failure Mode and the Effect is not always 1-to-1.</a:t>
            </a:r>
          </a:p>
        </p:txBody>
      </p:sp>
      <p:sp>
        <p:nvSpPr>
          <p:cNvPr id="21" name="Down Arrow 20"/>
          <p:cNvSpPr/>
          <p:nvPr/>
        </p:nvSpPr>
        <p:spPr>
          <a:xfrm rot="16200000">
            <a:off x="3537511" y="1439302"/>
            <a:ext cx="416390" cy="738187"/>
          </a:xfrm>
          <a:prstGeom prst="downArrow">
            <a:avLst/>
          </a:prstGeom>
          <a:solidFill>
            <a:srgbClr val="5F5F5F"/>
          </a:solidFill>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23" name="Down Arrow 22"/>
          <p:cNvSpPr/>
          <p:nvPr/>
        </p:nvSpPr>
        <p:spPr>
          <a:xfrm rot="16200000">
            <a:off x="3537511" y="1937311"/>
            <a:ext cx="416390" cy="738187"/>
          </a:xfrm>
          <a:prstGeom prst="downArrow">
            <a:avLst/>
          </a:prstGeom>
          <a:solidFill>
            <a:srgbClr val="5F5F5F"/>
          </a:solidFill>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25" name="Down Arrow 24"/>
          <p:cNvSpPr/>
          <p:nvPr/>
        </p:nvSpPr>
        <p:spPr>
          <a:xfrm rot="16200000">
            <a:off x="5673494" y="3127375"/>
            <a:ext cx="416390" cy="738187"/>
          </a:xfrm>
          <a:prstGeom prst="downArrow">
            <a:avLst/>
          </a:prstGeom>
          <a:solidFill>
            <a:srgbClr val="5F5F5F"/>
          </a:solidFill>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26" name="Down Arrow 25"/>
          <p:cNvSpPr/>
          <p:nvPr/>
        </p:nvSpPr>
        <p:spPr>
          <a:xfrm rot="16200000">
            <a:off x="3537512" y="4567005"/>
            <a:ext cx="416390" cy="738187"/>
          </a:xfrm>
          <a:prstGeom prst="downArrow">
            <a:avLst/>
          </a:prstGeom>
          <a:solidFill>
            <a:srgbClr val="5F5F5F"/>
          </a:solidFill>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53849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609600" y="128826"/>
            <a:ext cx="8229600" cy="861774"/>
          </a:xfrm>
          <a:prstGeom prst="rect">
            <a:avLst/>
          </a:prstGeo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wrap="square" lIns="0" tIns="0" rIns="0" bIns="0" rtlCol="0" anchor="t">
            <a:spAutoFit/>
          </a:bodyPr>
          <a:lstStyle>
            <a:lvl1pPr algn="l" defTabSz="914400" rtl="0" eaLnBrk="1" latinLnBrk="0" hangingPunct="1">
              <a:spcBef>
                <a:spcPct val="0"/>
              </a:spcBef>
              <a:buNone/>
              <a:defRPr lang="en-US" sz="3200" kern="1200">
                <a:solidFill>
                  <a:srgbClr val="FFFFFF"/>
                </a:solidFill>
                <a:latin typeface="Bevan" pitchFamily="2" charset="0"/>
                <a:ea typeface="Slackey" pitchFamily="2" charset="0"/>
                <a:cs typeface="+mn-cs"/>
              </a:defRPr>
            </a:lvl1pPr>
          </a:lstStyle>
          <a:p>
            <a:r>
              <a:rPr lang="en-US" b="1" dirty="0" smtClean="0">
                <a:solidFill>
                  <a:schemeClr val="bg1"/>
                </a:solidFill>
                <a:latin typeface="+mj-lt"/>
              </a:rPr>
              <a:t>A Second Look At The Analysis Section</a:t>
            </a:r>
            <a:br>
              <a:rPr lang="en-US" b="1" dirty="0" smtClean="0">
                <a:solidFill>
                  <a:schemeClr val="bg1"/>
                </a:solidFill>
                <a:latin typeface="+mj-lt"/>
              </a:rPr>
            </a:br>
            <a:r>
              <a:rPr lang="en-US" sz="2400" b="1" dirty="0" smtClean="0">
                <a:solidFill>
                  <a:schemeClr val="bg1"/>
                </a:solidFill>
                <a:latin typeface="+mj-lt"/>
              </a:rPr>
              <a:t>File: FMEA_Form.XLS</a:t>
            </a:r>
            <a:endParaRPr lang="en-US" sz="2400" b="1" dirty="0">
              <a:solidFill>
                <a:schemeClr val="bg1"/>
              </a:solidFill>
              <a:latin typeface="+mj-lt"/>
            </a:endParaRPr>
          </a:p>
        </p:txBody>
      </p:sp>
      <p:sp>
        <p:nvSpPr>
          <p:cNvPr id="3" name="AutoShape 3"/>
          <p:cNvSpPr>
            <a:spLocks noChangeAspect="1" noChangeArrowheads="1" noTextEdit="1"/>
          </p:cNvSpPr>
          <p:nvPr/>
        </p:nvSpPr>
        <p:spPr bwMode="auto">
          <a:xfrm>
            <a:off x="103188" y="1316038"/>
            <a:ext cx="8907462" cy="5084762"/>
          </a:xfrm>
          <a:prstGeom prst="rect">
            <a:avLst/>
          </a:prstGeom>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en-US"/>
          </a:p>
        </p:txBody>
      </p:sp>
      <p:sp>
        <p:nvSpPr>
          <p:cNvPr id="6" name="Rectangle 5"/>
          <p:cNvSpPr>
            <a:spLocks noChangeArrowheads="1"/>
          </p:cNvSpPr>
          <p:nvPr/>
        </p:nvSpPr>
        <p:spPr bwMode="auto">
          <a:xfrm>
            <a:off x="107950" y="2995613"/>
            <a:ext cx="8899525" cy="679450"/>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Rectangle 6"/>
          <p:cNvSpPr>
            <a:spLocks noChangeArrowheads="1"/>
          </p:cNvSpPr>
          <p:nvPr/>
        </p:nvSpPr>
        <p:spPr bwMode="auto">
          <a:xfrm>
            <a:off x="107950" y="3673475"/>
            <a:ext cx="8899525" cy="1970087"/>
          </a:xfrm>
          <a:prstGeom prst="rect">
            <a:avLst/>
          </a:prstGeom>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p>
        </p:txBody>
      </p:sp>
      <p:sp>
        <p:nvSpPr>
          <p:cNvPr id="8" name="Rectangle 7"/>
          <p:cNvSpPr>
            <a:spLocks noChangeArrowheads="1"/>
          </p:cNvSpPr>
          <p:nvPr/>
        </p:nvSpPr>
        <p:spPr bwMode="auto">
          <a:xfrm>
            <a:off x="134938" y="2035175"/>
            <a:ext cx="852487"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Process or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 name="Rectangle 8"/>
          <p:cNvSpPr>
            <a:spLocks noChangeArrowheads="1"/>
          </p:cNvSpPr>
          <p:nvPr/>
        </p:nvSpPr>
        <p:spPr bwMode="auto">
          <a:xfrm>
            <a:off x="134938" y="2225675"/>
            <a:ext cx="646112"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Product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Rectangle 9"/>
          <p:cNvSpPr>
            <a:spLocks noChangeArrowheads="1"/>
          </p:cNvSpPr>
          <p:nvPr/>
        </p:nvSpPr>
        <p:spPr bwMode="auto">
          <a:xfrm>
            <a:off x="134938" y="2416175"/>
            <a:ext cx="525462"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Name: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Rectangle 10"/>
          <p:cNvSpPr>
            <a:spLocks noChangeArrowheads="1"/>
          </p:cNvSpPr>
          <p:nvPr/>
        </p:nvSpPr>
        <p:spPr bwMode="auto">
          <a:xfrm>
            <a:off x="3187700" y="2225675"/>
            <a:ext cx="9525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Prepared by:</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Rectangle 11"/>
          <p:cNvSpPr>
            <a:spLocks noChangeArrowheads="1"/>
          </p:cNvSpPr>
          <p:nvPr/>
        </p:nvSpPr>
        <p:spPr bwMode="auto">
          <a:xfrm>
            <a:off x="6743700" y="2225675"/>
            <a:ext cx="1379537"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Page ____ of ____</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12"/>
          <p:cNvSpPr>
            <a:spLocks noChangeArrowheads="1"/>
          </p:cNvSpPr>
          <p:nvPr/>
        </p:nvSpPr>
        <p:spPr bwMode="auto">
          <a:xfrm>
            <a:off x="134938" y="2709863"/>
            <a:ext cx="96837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Responsible: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 name="Rectangle 13"/>
          <p:cNvSpPr>
            <a:spLocks noChangeArrowheads="1"/>
          </p:cNvSpPr>
          <p:nvPr/>
        </p:nvSpPr>
        <p:spPr bwMode="auto">
          <a:xfrm>
            <a:off x="138113" y="3246438"/>
            <a:ext cx="1058862"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Process Step</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Rectangle 14"/>
          <p:cNvSpPr>
            <a:spLocks noChangeArrowheads="1"/>
          </p:cNvSpPr>
          <p:nvPr/>
        </p:nvSpPr>
        <p:spPr bwMode="auto">
          <a:xfrm>
            <a:off x="1384300" y="3052763"/>
            <a:ext cx="396875"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Key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Rectangle 15"/>
          <p:cNvSpPr>
            <a:spLocks noChangeArrowheads="1"/>
          </p:cNvSpPr>
          <p:nvPr/>
        </p:nvSpPr>
        <p:spPr bwMode="auto">
          <a:xfrm>
            <a:off x="1230313" y="3246438"/>
            <a:ext cx="720725"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Process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Rectangle 16"/>
          <p:cNvSpPr>
            <a:spLocks noChangeArrowheads="1"/>
          </p:cNvSpPr>
          <p:nvPr/>
        </p:nvSpPr>
        <p:spPr bwMode="auto">
          <a:xfrm>
            <a:off x="1336675" y="3441700"/>
            <a:ext cx="454025"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Input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 name="Rectangle 17"/>
          <p:cNvSpPr>
            <a:spLocks noChangeArrowheads="1"/>
          </p:cNvSpPr>
          <p:nvPr/>
        </p:nvSpPr>
        <p:spPr bwMode="auto">
          <a:xfrm>
            <a:off x="1981200" y="3149600"/>
            <a:ext cx="1322387"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Potential Failure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 name="Rectangle 18"/>
          <p:cNvSpPr>
            <a:spLocks noChangeArrowheads="1"/>
          </p:cNvSpPr>
          <p:nvPr/>
        </p:nvSpPr>
        <p:spPr bwMode="auto">
          <a:xfrm>
            <a:off x="2360613" y="3344863"/>
            <a:ext cx="479425"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Mode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 name="Rectangle 19"/>
          <p:cNvSpPr>
            <a:spLocks noChangeArrowheads="1"/>
          </p:cNvSpPr>
          <p:nvPr/>
        </p:nvSpPr>
        <p:spPr bwMode="auto">
          <a:xfrm>
            <a:off x="3316288" y="3149600"/>
            <a:ext cx="1322387"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Potential Failure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 name="Rectangle 20"/>
          <p:cNvSpPr>
            <a:spLocks noChangeArrowheads="1"/>
          </p:cNvSpPr>
          <p:nvPr/>
        </p:nvSpPr>
        <p:spPr bwMode="auto">
          <a:xfrm>
            <a:off x="3643313" y="3344863"/>
            <a:ext cx="590550"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Effects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 name="Rectangle 21"/>
          <p:cNvSpPr>
            <a:spLocks noChangeArrowheads="1"/>
          </p:cNvSpPr>
          <p:nvPr/>
        </p:nvSpPr>
        <p:spPr bwMode="auto">
          <a:xfrm>
            <a:off x="4738688" y="3052763"/>
            <a:ext cx="177800"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 name="Rectangle 22"/>
          <p:cNvSpPr>
            <a:spLocks noChangeArrowheads="1"/>
          </p:cNvSpPr>
          <p:nvPr/>
        </p:nvSpPr>
        <p:spPr bwMode="auto">
          <a:xfrm>
            <a:off x="4738688" y="3246438"/>
            <a:ext cx="177800"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 name="Rectangle 23"/>
          <p:cNvSpPr>
            <a:spLocks noChangeArrowheads="1"/>
          </p:cNvSpPr>
          <p:nvPr/>
        </p:nvSpPr>
        <p:spPr bwMode="auto">
          <a:xfrm>
            <a:off x="4738688" y="3441700"/>
            <a:ext cx="177800"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V</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5" name="Rectangle 24"/>
          <p:cNvSpPr>
            <a:spLocks noChangeArrowheads="1"/>
          </p:cNvSpPr>
          <p:nvPr/>
        </p:nvSpPr>
        <p:spPr bwMode="auto">
          <a:xfrm>
            <a:off x="5068888" y="3246438"/>
            <a:ext cx="1325562"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Potential Causes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6" name="Rectangle 25"/>
          <p:cNvSpPr>
            <a:spLocks noChangeArrowheads="1"/>
          </p:cNvSpPr>
          <p:nvPr/>
        </p:nvSpPr>
        <p:spPr bwMode="auto">
          <a:xfrm>
            <a:off x="6478588" y="3052763"/>
            <a:ext cx="193675"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O</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7" name="Rectangle 26"/>
          <p:cNvSpPr>
            <a:spLocks noChangeArrowheads="1"/>
          </p:cNvSpPr>
          <p:nvPr/>
        </p:nvSpPr>
        <p:spPr bwMode="auto">
          <a:xfrm>
            <a:off x="6483350" y="3246438"/>
            <a:ext cx="187325"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8" name="Rectangle 27"/>
          <p:cNvSpPr>
            <a:spLocks noChangeArrowheads="1"/>
          </p:cNvSpPr>
          <p:nvPr/>
        </p:nvSpPr>
        <p:spPr bwMode="auto">
          <a:xfrm>
            <a:off x="6483350" y="3441700"/>
            <a:ext cx="187325"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9" name="Rectangle 28"/>
          <p:cNvSpPr>
            <a:spLocks noChangeArrowheads="1"/>
          </p:cNvSpPr>
          <p:nvPr/>
        </p:nvSpPr>
        <p:spPr bwMode="auto">
          <a:xfrm>
            <a:off x="6965950" y="3246438"/>
            <a:ext cx="1316037"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Current Controls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0" name="Rectangle 29"/>
          <p:cNvSpPr>
            <a:spLocks noChangeArrowheads="1"/>
          </p:cNvSpPr>
          <p:nvPr/>
        </p:nvSpPr>
        <p:spPr bwMode="auto">
          <a:xfrm>
            <a:off x="8515350" y="3052763"/>
            <a:ext cx="187325"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 name="Rectangle 30"/>
          <p:cNvSpPr>
            <a:spLocks noChangeArrowheads="1"/>
          </p:cNvSpPr>
          <p:nvPr/>
        </p:nvSpPr>
        <p:spPr bwMode="auto">
          <a:xfrm>
            <a:off x="8520113" y="3246438"/>
            <a:ext cx="177800"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 name="Rectangle 31"/>
          <p:cNvSpPr>
            <a:spLocks noChangeArrowheads="1"/>
          </p:cNvSpPr>
          <p:nvPr/>
        </p:nvSpPr>
        <p:spPr bwMode="auto">
          <a:xfrm>
            <a:off x="8523288" y="3441700"/>
            <a:ext cx="166687"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3" name="Rectangle 32"/>
          <p:cNvSpPr>
            <a:spLocks noChangeArrowheads="1"/>
          </p:cNvSpPr>
          <p:nvPr/>
        </p:nvSpPr>
        <p:spPr bwMode="auto">
          <a:xfrm>
            <a:off x="8829675" y="3052763"/>
            <a:ext cx="187325"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 name="Rectangle 33"/>
          <p:cNvSpPr>
            <a:spLocks noChangeArrowheads="1"/>
          </p:cNvSpPr>
          <p:nvPr/>
        </p:nvSpPr>
        <p:spPr bwMode="auto">
          <a:xfrm>
            <a:off x="8832850" y="3246438"/>
            <a:ext cx="177800"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P</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5" name="Rectangle 34"/>
          <p:cNvSpPr>
            <a:spLocks noChangeArrowheads="1"/>
          </p:cNvSpPr>
          <p:nvPr/>
        </p:nvSpPr>
        <p:spPr bwMode="auto">
          <a:xfrm>
            <a:off x="8829675" y="3441700"/>
            <a:ext cx="187325"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N</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 name="Rectangle 35"/>
          <p:cNvSpPr>
            <a:spLocks noChangeArrowheads="1"/>
          </p:cNvSpPr>
          <p:nvPr/>
        </p:nvSpPr>
        <p:spPr bwMode="auto">
          <a:xfrm>
            <a:off x="233363" y="3684588"/>
            <a:ext cx="890587"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What is the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7" name="Rectangle 36"/>
          <p:cNvSpPr>
            <a:spLocks noChangeArrowheads="1"/>
          </p:cNvSpPr>
          <p:nvPr/>
        </p:nvSpPr>
        <p:spPr bwMode="auto">
          <a:xfrm>
            <a:off x="184150" y="3875088"/>
            <a:ext cx="9906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process step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8" name="Rectangle 37"/>
          <p:cNvSpPr>
            <a:spLocks noChangeArrowheads="1"/>
          </p:cNvSpPr>
          <p:nvPr/>
        </p:nvSpPr>
        <p:spPr bwMode="auto">
          <a:xfrm>
            <a:off x="1146175" y="3684588"/>
            <a:ext cx="890587"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What is the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9" name="Rectangle 38"/>
          <p:cNvSpPr>
            <a:spLocks noChangeArrowheads="1"/>
          </p:cNvSpPr>
          <p:nvPr/>
        </p:nvSpPr>
        <p:spPr bwMode="auto">
          <a:xfrm>
            <a:off x="1390650" y="3875088"/>
            <a:ext cx="376237"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Key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0" name="Rectangle 39"/>
          <p:cNvSpPr>
            <a:spLocks noChangeArrowheads="1"/>
          </p:cNvSpPr>
          <p:nvPr/>
        </p:nvSpPr>
        <p:spPr bwMode="auto">
          <a:xfrm>
            <a:off x="1250950" y="4065588"/>
            <a:ext cx="6731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Process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1" name="Rectangle 40"/>
          <p:cNvSpPr>
            <a:spLocks noChangeArrowheads="1"/>
          </p:cNvSpPr>
          <p:nvPr/>
        </p:nvSpPr>
        <p:spPr bwMode="auto">
          <a:xfrm>
            <a:off x="1311275" y="4254500"/>
            <a:ext cx="500062"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Input?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2" name="Rectangle 41"/>
          <p:cNvSpPr>
            <a:spLocks noChangeArrowheads="1"/>
          </p:cNvSpPr>
          <p:nvPr/>
        </p:nvSpPr>
        <p:spPr bwMode="auto">
          <a:xfrm>
            <a:off x="1962150" y="3684588"/>
            <a:ext cx="1001712"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In what ways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3" name="Rectangle 42"/>
          <p:cNvSpPr>
            <a:spLocks noChangeArrowheads="1"/>
          </p:cNvSpPr>
          <p:nvPr/>
        </p:nvSpPr>
        <p:spPr bwMode="auto">
          <a:xfrm>
            <a:off x="1962150" y="3875088"/>
            <a:ext cx="10128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does the Key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4" name="Rectangle 43"/>
          <p:cNvSpPr>
            <a:spLocks noChangeArrowheads="1"/>
          </p:cNvSpPr>
          <p:nvPr/>
        </p:nvSpPr>
        <p:spPr bwMode="auto">
          <a:xfrm>
            <a:off x="1962150" y="4065588"/>
            <a:ext cx="1179512"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Input go wrong?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5" name="Rectangle 44"/>
          <p:cNvSpPr>
            <a:spLocks noChangeArrowheads="1"/>
          </p:cNvSpPr>
          <p:nvPr/>
        </p:nvSpPr>
        <p:spPr bwMode="auto">
          <a:xfrm>
            <a:off x="3187700" y="3684588"/>
            <a:ext cx="139065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What is the impact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6" name="Rectangle 45"/>
          <p:cNvSpPr>
            <a:spLocks noChangeArrowheads="1"/>
          </p:cNvSpPr>
          <p:nvPr/>
        </p:nvSpPr>
        <p:spPr bwMode="auto">
          <a:xfrm>
            <a:off x="3187700" y="3875088"/>
            <a:ext cx="13557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on the Key Output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7" name="Rectangle 46"/>
          <p:cNvSpPr>
            <a:spLocks noChangeArrowheads="1"/>
          </p:cNvSpPr>
          <p:nvPr/>
        </p:nvSpPr>
        <p:spPr bwMode="auto">
          <a:xfrm>
            <a:off x="3187700" y="4065588"/>
            <a:ext cx="152717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Variables (Customer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8" name="Rectangle 47"/>
          <p:cNvSpPr>
            <a:spLocks noChangeArrowheads="1"/>
          </p:cNvSpPr>
          <p:nvPr/>
        </p:nvSpPr>
        <p:spPr bwMode="auto">
          <a:xfrm>
            <a:off x="3187700" y="4254500"/>
            <a:ext cx="1309687"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Requirements) or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9" name="Rectangle 48"/>
          <p:cNvSpPr>
            <a:spLocks noChangeArrowheads="1"/>
          </p:cNvSpPr>
          <p:nvPr/>
        </p:nvSpPr>
        <p:spPr bwMode="auto">
          <a:xfrm>
            <a:off x="3187700" y="4445000"/>
            <a:ext cx="620712"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internal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0" name="Rectangle 49"/>
          <p:cNvSpPr>
            <a:spLocks noChangeArrowheads="1"/>
          </p:cNvSpPr>
          <p:nvPr/>
        </p:nvSpPr>
        <p:spPr bwMode="auto">
          <a:xfrm>
            <a:off x="3187700" y="4635500"/>
            <a:ext cx="106045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requirements?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1" name="Rectangle 50"/>
          <p:cNvSpPr>
            <a:spLocks noChangeArrowheads="1"/>
          </p:cNvSpPr>
          <p:nvPr/>
        </p:nvSpPr>
        <p:spPr bwMode="auto">
          <a:xfrm rot="16200000">
            <a:off x="3767138" y="4430713"/>
            <a:ext cx="1901825"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How Severe is the effect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2" name="Rectangle 51"/>
          <p:cNvSpPr>
            <a:spLocks noChangeArrowheads="1"/>
          </p:cNvSpPr>
          <p:nvPr/>
        </p:nvSpPr>
        <p:spPr bwMode="auto">
          <a:xfrm rot="16200000">
            <a:off x="4235450" y="4181475"/>
            <a:ext cx="1331912"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to the customer?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3" name="Rectangle 52"/>
          <p:cNvSpPr>
            <a:spLocks noChangeArrowheads="1"/>
          </p:cNvSpPr>
          <p:nvPr/>
        </p:nvSpPr>
        <p:spPr bwMode="auto">
          <a:xfrm>
            <a:off x="4989513" y="3684588"/>
            <a:ext cx="12700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What causes the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4" name="Rectangle 53"/>
          <p:cNvSpPr>
            <a:spLocks noChangeArrowheads="1"/>
          </p:cNvSpPr>
          <p:nvPr/>
        </p:nvSpPr>
        <p:spPr bwMode="auto">
          <a:xfrm>
            <a:off x="4989513" y="3875088"/>
            <a:ext cx="114935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Key Input to go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5" name="Rectangle 54"/>
          <p:cNvSpPr>
            <a:spLocks noChangeArrowheads="1"/>
          </p:cNvSpPr>
          <p:nvPr/>
        </p:nvSpPr>
        <p:spPr bwMode="auto">
          <a:xfrm>
            <a:off x="4989513" y="4065588"/>
            <a:ext cx="57785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wrong?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6" name="Rectangle 55"/>
          <p:cNvSpPr>
            <a:spLocks noChangeArrowheads="1"/>
          </p:cNvSpPr>
          <p:nvPr/>
        </p:nvSpPr>
        <p:spPr bwMode="auto">
          <a:xfrm rot="16200000">
            <a:off x="5489575" y="4451350"/>
            <a:ext cx="1958975"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How often does cause or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7" name="Rectangle 56"/>
          <p:cNvSpPr>
            <a:spLocks noChangeArrowheads="1"/>
          </p:cNvSpPr>
          <p:nvPr/>
        </p:nvSpPr>
        <p:spPr bwMode="auto">
          <a:xfrm rot="16200000">
            <a:off x="6221413" y="3944938"/>
            <a:ext cx="858837"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FM occur?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8" name="Rectangle 57"/>
          <p:cNvSpPr>
            <a:spLocks noChangeArrowheads="1"/>
          </p:cNvSpPr>
          <p:nvPr/>
        </p:nvSpPr>
        <p:spPr bwMode="auto">
          <a:xfrm>
            <a:off x="6743700" y="3684588"/>
            <a:ext cx="1570037"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What are the existing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9" name="Rectangle 58"/>
          <p:cNvSpPr>
            <a:spLocks noChangeArrowheads="1"/>
          </p:cNvSpPr>
          <p:nvPr/>
        </p:nvSpPr>
        <p:spPr bwMode="auto">
          <a:xfrm>
            <a:off x="6743700" y="3875088"/>
            <a:ext cx="1776412"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controls and procedures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0" name="Rectangle 59"/>
          <p:cNvSpPr>
            <a:spLocks noChangeArrowheads="1"/>
          </p:cNvSpPr>
          <p:nvPr/>
        </p:nvSpPr>
        <p:spPr bwMode="auto">
          <a:xfrm>
            <a:off x="6743700" y="4065588"/>
            <a:ext cx="1808162"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(inspection and test) that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1" name="Rectangle 60"/>
          <p:cNvSpPr>
            <a:spLocks noChangeArrowheads="1"/>
          </p:cNvSpPr>
          <p:nvPr/>
        </p:nvSpPr>
        <p:spPr bwMode="auto">
          <a:xfrm>
            <a:off x="6743700" y="4254500"/>
            <a:ext cx="1773237"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prevent either the cause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2" name="Rectangle 61"/>
          <p:cNvSpPr>
            <a:spLocks noChangeArrowheads="1"/>
          </p:cNvSpPr>
          <p:nvPr/>
        </p:nvSpPr>
        <p:spPr bwMode="auto">
          <a:xfrm>
            <a:off x="6743700" y="4445000"/>
            <a:ext cx="1585912"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or the Failure Mode?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3" name="Rectangle 62"/>
          <p:cNvSpPr>
            <a:spLocks noChangeArrowheads="1"/>
          </p:cNvSpPr>
          <p:nvPr/>
        </p:nvSpPr>
        <p:spPr bwMode="auto">
          <a:xfrm>
            <a:off x="6743700" y="4635500"/>
            <a:ext cx="1824037"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Should include an SOP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4" name="Rectangle 63"/>
          <p:cNvSpPr>
            <a:spLocks noChangeArrowheads="1"/>
          </p:cNvSpPr>
          <p:nvPr/>
        </p:nvSpPr>
        <p:spPr bwMode="auto">
          <a:xfrm>
            <a:off x="6743700" y="4830763"/>
            <a:ext cx="685800"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number.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5" name="Rectangle 64"/>
          <p:cNvSpPr>
            <a:spLocks noChangeArrowheads="1"/>
          </p:cNvSpPr>
          <p:nvPr/>
        </p:nvSpPr>
        <p:spPr bwMode="auto">
          <a:xfrm rot="16200000">
            <a:off x="7543800" y="4430713"/>
            <a:ext cx="1914525"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How well can you detect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6" name="Rectangle 65"/>
          <p:cNvSpPr>
            <a:spLocks noChangeArrowheads="1"/>
          </p:cNvSpPr>
          <p:nvPr/>
        </p:nvSpPr>
        <p:spPr bwMode="auto">
          <a:xfrm rot="16200000">
            <a:off x="8145463" y="4052888"/>
            <a:ext cx="1074737"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cause or FM?</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7" name="Rectangle 66"/>
          <p:cNvSpPr>
            <a:spLocks noChangeArrowheads="1"/>
          </p:cNvSpPr>
          <p:nvPr/>
        </p:nvSpPr>
        <p:spPr bwMode="auto">
          <a:xfrm rot="16200000">
            <a:off x="8286750" y="4137025"/>
            <a:ext cx="1235075" cy="227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Arial" pitchFamily="34" charset="0"/>
              </a:rPr>
              <a:t>Sev x Occ x Det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8" name="Rectangle 67"/>
          <p:cNvSpPr>
            <a:spLocks noChangeArrowheads="1"/>
          </p:cNvSpPr>
          <p:nvPr/>
        </p:nvSpPr>
        <p:spPr bwMode="auto">
          <a:xfrm>
            <a:off x="134938" y="5653088"/>
            <a:ext cx="1111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9" name="Rectangle 68"/>
          <p:cNvSpPr>
            <a:spLocks noChangeArrowheads="1"/>
          </p:cNvSpPr>
          <p:nvPr/>
        </p:nvSpPr>
        <p:spPr bwMode="auto">
          <a:xfrm>
            <a:off x="1962150" y="5653088"/>
            <a:ext cx="1111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0" name="Rectangle 69"/>
          <p:cNvSpPr>
            <a:spLocks noChangeArrowheads="1"/>
          </p:cNvSpPr>
          <p:nvPr/>
        </p:nvSpPr>
        <p:spPr bwMode="auto">
          <a:xfrm>
            <a:off x="3187700" y="5653088"/>
            <a:ext cx="1111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1" name="Rectangle 70"/>
          <p:cNvSpPr>
            <a:spLocks noChangeArrowheads="1"/>
          </p:cNvSpPr>
          <p:nvPr/>
        </p:nvSpPr>
        <p:spPr bwMode="auto">
          <a:xfrm>
            <a:off x="8840788" y="5745163"/>
            <a:ext cx="15557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2" name="Rectangle 71"/>
          <p:cNvSpPr>
            <a:spLocks noChangeArrowheads="1"/>
          </p:cNvSpPr>
          <p:nvPr/>
        </p:nvSpPr>
        <p:spPr bwMode="auto">
          <a:xfrm>
            <a:off x="8840788" y="6122988"/>
            <a:ext cx="15557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pitchFamily="34" charset="0"/>
                <a:cs typeface="Arial" pitchFamily="34" charset="0"/>
              </a:rPr>
              <a:t>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3" name="Rectangle 72"/>
          <p:cNvSpPr>
            <a:spLocks noChangeArrowheads="1"/>
          </p:cNvSpPr>
          <p:nvPr/>
        </p:nvSpPr>
        <p:spPr bwMode="auto">
          <a:xfrm>
            <a:off x="3187700" y="2698750"/>
            <a:ext cx="514679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Arial" pitchFamily="34" charset="0"/>
                <a:cs typeface="Arial" pitchFamily="34" charset="0"/>
              </a:rPr>
              <a:t>FMEA Date (</a:t>
            </a:r>
            <a:r>
              <a:rPr kumimoji="0" lang="en-US" sz="1200" b="0" i="0" u="none" strike="noStrike" cap="none" normalizeH="0" baseline="0" dirty="0" err="1" smtClean="0">
                <a:ln>
                  <a:noFill/>
                </a:ln>
                <a:solidFill>
                  <a:srgbClr val="000000"/>
                </a:solidFill>
                <a:effectLst/>
                <a:latin typeface="Arial" pitchFamily="34" charset="0"/>
                <a:cs typeface="Arial" pitchFamily="34" charset="0"/>
              </a:rPr>
              <a:t>Orig</a:t>
            </a:r>
            <a:r>
              <a:rPr kumimoji="0" lang="en-US" sz="1200" b="0" i="0" u="none" strike="noStrike" cap="none" normalizeH="0" baseline="0" dirty="0" smtClean="0">
                <a:ln>
                  <a:noFill/>
                </a:ln>
                <a:solidFill>
                  <a:srgbClr val="000000"/>
                </a:solidFill>
                <a:effectLst/>
                <a:latin typeface="Arial" pitchFamily="34" charset="0"/>
                <a:cs typeface="Arial" pitchFamily="34" charset="0"/>
              </a:rPr>
              <a:t>) ______________                            (Rev) _____________</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4" name="Rectangle 73"/>
          <p:cNvSpPr>
            <a:spLocks noChangeArrowheads="1"/>
          </p:cNvSpPr>
          <p:nvPr/>
        </p:nvSpPr>
        <p:spPr bwMode="auto">
          <a:xfrm>
            <a:off x="98426" y="1985963"/>
            <a:ext cx="19050" cy="9874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Rectangle 74"/>
          <p:cNvSpPr>
            <a:spLocks noChangeArrowheads="1"/>
          </p:cNvSpPr>
          <p:nvPr/>
        </p:nvSpPr>
        <p:spPr bwMode="auto">
          <a:xfrm>
            <a:off x="1077913" y="2006600"/>
            <a:ext cx="19050" cy="9667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Rectangle 75"/>
          <p:cNvSpPr>
            <a:spLocks noChangeArrowheads="1"/>
          </p:cNvSpPr>
          <p:nvPr/>
        </p:nvSpPr>
        <p:spPr bwMode="auto">
          <a:xfrm>
            <a:off x="3151188" y="2006600"/>
            <a:ext cx="20637" cy="9667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Rectangle 76"/>
          <p:cNvSpPr>
            <a:spLocks noChangeArrowheads="1"/>
          </p:cNvSpPr>
          <p:nvPr/>
        </p:nvSpPr>
        <p:spPr bwMode="auto">
          <a:xfrm>
            <a:off x="6337300" y="2006600"/>
            <a:ext cx="19050" cy="6286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Rectangle 77"/>
          <p:cNvSpPr>
            <a:spLocks noChangeArrowheads="1"/>
          </p:cNvSpPr>
          <p:nvPr/>
        </p:nvSpPr>
        <p:spPr bwMode="auto">
          <a:xfrm>
            <a:off x="6707188" y="2006600"/>
            <a:ext cx="20637" cy="9667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Rectangle 78"/>
          <p:cNvSpPr>
            <a:spLocks noChangeArrowheads="1"/>
          </p:cNvSpPr>
          <p:nvPr/>
        </p:nvSpPr>
        <p:spPr bwMode="auto">
          <a:xfrm>
            <a:off x="8369300" y="2006600"/>
            <a:ext cx="20637" cy="6286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Line 79"/>
          <p:cNvSpPr>
            <a:spLocks noChangeShapeType="1"/>
          </p:cNvSpPr>
          <p:nvPr/>
        </p:nvSpPr>
        <p:spPr bwMode="auto">
          <a:xfrm>
            <a:off x="1082675" y="3006725"/>
            <a:ext cx="0" cy="65563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1" name="Rectangle 80"/>
          <p:cNvSpPr>
            <a:spLocks noChangeArrowheads="1"/>
          </p:cNvSpPr>
          <p:nvPr/>
        </p:nvSpPr>
        <p:spPr bwMode="auto">
          <a:xfrm>
            <a:off x="1082675" y="3006725"/>
            <a:ext cx="9525" cy="65563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Line 81"/>
          <p:cNvSpPr>
            <a:spLocks noChangeShapeType="1"/>
          </p:cNvSpPr>
          <p:nvPr/>
        </p:nvSpPr>
        <p:spPr bwMode="auto">
          <a:xfrm>
            <a:off x="1930400" y="3006725"/>
            <a:ext cx="0" cy="65563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3" name="Rectangle 82"/>
          <p:cNvSpPr>
            <a:spLocks noChangeArrowheads="1"/>
          </p:cNvSpPr>
          <p:nvPr/>
        </p:nvSpPr>
        <p:spPr bwMode="auto">
          <a:xfrm>
            <a:off x="1930400" y="3006725"/>
            <a:ext cx="9525" cy="65563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Line 83"/>
          <p:cNvSpPr>
            <a:spLocks noChangeShapeType="1"/>
          </p:cNvSpPr>
          <p:nvPr/>
        </p:nvSpPr>
        <p:spPr bwMode="auto">
          <a:xfrm>
            <a:off x="3155950" y="3006725"/>
            <a:ext cx="0" cy="65563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 name="Rectangle 84"/>
          <p:cNvSpPr>
            <a:spLocks noChangeArrowheads="1"/>
          </p:cNvSpPr>
          <p:nvPr/>
        </p:nvSpPr>
        <p:spPr bwMode="auto">
          <a:xfrm>
            <a:off x="3155950" y="3006725"/>
            <a:ext cx="11112" cy="65563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Line 85"/>
          <p:cNvSpPr>
            <a:spLocks noChangeShapeType="1"/>
          </p:cNvSpPr>
          <p:nvPr/>
        </p:nvSpPr>
        <p:spPr bwMode="auto">
          <a:xfrm>
            <a:off x="1082675" y="3684588"/>
            <a:ext cx="0" cy="1946275"/>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7" name="Rectangle 86"/>
          <p:cNvSpPr>
            <a:spLocks noChangeArrowheads="1"/>
          </p:cNvSpPr>
          <p:nvPr/>
        </p:nvSpPr>
        <p:spPr bwMode="auto">
          <a:xfrm>
            <a:off x="1082675" y="3684588"/>
            <a:ext cx="9525" cy="19462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Line 87"/>
          <p:cNvSpPr>
            <a:spLocks noChangeShapeType="1"/>
          </p:cNvSpPr>
          <p:nvPr/>
        </p:nvSpPr>
        <p:spPr bwMode="auto">
          <a:xfrm>
            <a:off x="1930400" y="3684588"/>
            <a:ext cx="0" cy="1946275"/>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9" name="Rectangle 88"/>
          <p:cNvSpPr>
            <a:spLocks noChangeArrowheads="1"/>
          </p:cNvSpPr>
          <p:nvPr/>
        </p:nvSpPr>
        <p:spPr bwMode="auto">
          <a:xfrm>
            <a:off x="1930400" y="3684588"/>
            <a:ext cx="9525" cy="19462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Line 89"/>
          <p:cNvSpPr>
            <a:spLocks noChangeShapeType="1"/>
          </p:cNvSpPr>
          <p:nvPr/>
        </p:nvSpPr>
        <p:spPr bwMode="auto">
          <a:xfrm>
            <a:off x="3155950" y="3684588"/>
            <a:ext cx="0" cy="1946275"/>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1" name="Rectangle 90"/>
          <p:cNvSpPr>
            <a:spLocks noChangeArrowheads="1"/>
          </p:cNvSpPr>
          <p:nvPr/>
        </p:nvSpPr>
        <p:spPr bwMode="auto">
          <a:xfrm>
            <a:off x="3155950" y="3684588"/>
            <a:ext cx="11112" cy="19462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Line 91"/>
          <p:cNvSpPr>
            <a:spLocks noChangeShapeType="1"/>
          </p:cNvSpPr>
          <p:nvPr/>
        </p:nvSpPr>
        <p:spPr bwMode="auto">
          <a:xfrm>
            <a:off x="117475" y="6013450"/>
            <a:ext cx="447516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3" name="Rectangle 92"/>
          <p:cNvSpPr>
            <a:spLocks noChangeArrowheads="1"/>
          </p:cNvSpPr>
          <p:nvPr/>
        </p:nvSpPr>
        <p:spPr bwMode="auto">
          <a:xfrm>
            <a:off x="117475" y="6013450"/>
            <a:ext cx="4475162"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Line 93"/>
          <p:cNvSpPr>
            <a:spLocks noChangeShapeType="1"/>
          </p:cNvSpPr>
          <p:nvPr/>
        </p:nvSpPr>
        <p:spPr bwMode="auto">
          <a:xfrm>
            <a:off x="4611688" y="6013450"/>
            <a:ext cx="34290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 name="Rectangle 94"/>
          <p:cNvSpPr>
            <a:spLocks noChangeArrowheads="1"/>
          </p:cNvSpPr>
          <p:nvPr/>
        </p:nvSpPr>
        <p:spPr bwMode="auto">
          <a:xfrm>
            <a:off x="4611688" y="6013450"/>
            <a:ext cx="342900"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Line 95"/>
          <p:cNvSpPr>
            <a:spLocks noChangeShapeType="1"/>
          </p:cNvSpPr>
          <p:nvPr/>
        </p:nvSpPr>
        <p:spPr bwMode="auto">
          <a:xfrm>
            <a:off x="4973638" y="6013450"/>
            <a:ext cx="136366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7" name="Rectangle 96"/>
          <p:cNvSpPr>
            <a:spLocks noChangeArrowheads="1"/>
          </p:cNvSpPr>
          <p:nvPr/>
        </p:nvSpPr>
        <p:spPr bwMode="auto">
          <a:xfrm>
            <a:off x="4973638" y="6013450"/>
            <a:ext cx="1363662"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Line 97"/>
          <p:cNvSpPr>
            <a:spLocks noChangeShapeType="1"/>
          </p:cNvSpPr>
          <p:nvPr/>
        </p:nvSpPr>
        <p:spPr bwMode="auto">
          <a:xfrm>
            <a:off x="6356350" y="6013450"/>
            <a:ext cx="35083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9" name="Rectangle 98"/>
          <p:cNvSpPr>
            <a:spLocks noChangeArrowheads="1"/>
          </p:cNvSpPr>
          <p:nvPr/>
        </p:nvSpPr>
        <p:spPr bwMode="auto">
          <a:xfrm>
            <a:off x="6356350" y="6013450"/>
            <a:ext cx="350837"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Line 99"/>
          <p:cNvSpPr>
            <a:spLocks noChangeShapeType="1"/>
          </p:cNvSpPr>
          <p:nvPr/>
        </p:nvSpPr>
        <p:spPr bwMode="auto">
          <a:xfrm>
            <a:off x="6727825" y="6013450"/>
            <a:ext cx="164147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1" name="Rectangle 100"/>
          <p:cNvSpPr>
            <a:spLocks noChangeArrowheads="1"/>
          </p:cNvSpPr>
          <p:nvPr/>
        </p:nvSpPr>
        <p:spPr bwMode="auto">
          <a:xfrm>
            <a:off x="6727825" y="6013450"/>
            <a:ext cx="164147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Line 101"/>
          <p:cNvSpPr>
            <a:spLocks noChangeShapeType="1"/>
          </p:cNvSpPr>
          <p:nvPr/>
        </p:nvSpPr>
        <p:spPr bwMode="auto">
          <a:xfrm>
            <a:off x="8389938" y="6013450"/>
            <a:ext cx="35083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3" name="Rectangle 102"/>
          <p:cNvSpPr>
            <a:spLocks noChangeArrowheads="1"/>
          </p:cNvSpPr>
          <p:nvPr/>
        </p:nvSpPr>
        <p:spPr bwMode="auto">
          <a:xfrm>
            <a:off x="8389938" y="6013450"/>
            <a:ext cx="350837"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Line 103"/>
          <p:cNvSpPr>
            <a:spLocks noChangeShapeType="1"/>
          </p:cNvSpPr>
          <p:nvPr/>
        </p:nvSpPr>
        <p:spPr bwMode="auto">
          <a:xfrm>
            <a:off x="117475" y="6389688"/>
            <a:ext cx="447516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5" name="Rectangle 104"/>
          <p:cNvSpPr>
            <a:spLocks noChangeArrowheads="1"/>
          </p:cNvSpPr>
          <p:nvPr/>
        </p:nvSpPr>
        <p:spPr bwMode="auto">
          <a:xfrm>
            <a:off x="117475" y="6389688"/>
            <a:ext cx="4475162"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Line 105"/>
          <p:cNvSpPr>
            <a:spLocks noChangeShapeType="1"/>
          </p:cNvSpPr>
          <p:nvPr/>
        </p:nvSpPr>
        <p:spPr bwMode="auto">
          <a:xfrm>
            <a:off x="4611688" y="6389688"/>
            <a:ext cx="34290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7" name="Rectangle 106"/>
          <p:cNvSpPr>
            <a:spLocks noChangeArrowheads="1"/>
          </p:cNvSpPr>
          <p:nvPr/>
        </p:nvSpPr>
        <p:spPr bwMode="auto">
          <a:xfrm>
            <a:off x="4611688" y="6389688"/>
            <a:ext cx="342900"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Line 107"/>
          <p:cNvSpPr>
            <a:spLocks noChangeShapeType="1"/>
          </p:cNvSpPr>
          <p:nvPr/>
        </p:nvSpPr>
        <p:spPr bwMode="auto">
          <a:xfrm>
            <a:off x="4973638" y="6389688"/>
            <a:ext cx="136366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9" name="Rectangle 108"/>
          <p:cNvSpPr>
            <a:spLocks noChangeArrowheads="1"/>
          </p:cNvSpPr>
          <p:nvPr/>
        </p:nvSpPr>
        <p:spPr bwMode="auto">
          <a:xfrm>
            <a:off x="4973638" y="6389688"/>
            <a:ext cx="1363662"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Line 109"/>
          <p:cNvSpPr>
            <a:spLocks noChangeShapeType="1"/>
          </p:cNvSpPr>
          <p:nvPr/>
        </p:nvSpPr>
        <p:spPr bwMode="auto">
          <a:xfrm>
            <a:off x="6356350" y="6389688"/>
            <a:ext cx="35083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1" name="Rectangle 110"/>
          <p:cNvSpPr>
            <a:spLocks noChangeArrowheads="1"/>
          </p:cNvSpPr>
          <p:nvPr/>
        </p:nvSpPr>
        <p:spPr bwMode="auto">
          <a:xfrm>
            <a:off x="6356350" y="6389688"/>
            <a:ext cx="350837"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Line 111"/>
          <p:cNvSpPr>
            <a:spLocks noChangeShapeType="1"/>
          </p:cNvSpPr>
          <p:nvPr/>
        </p:nvSpPr>
        <p:spPr bwMode="auto">
          <a:xfrm>
            <a:off x="6727825" y="6389688"/>
            <a:ext cx="1641475"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3" name="Rectangle 112"/>
          <p:cNvSpPr>
            <a:spLocks noChangeArrowheads="1"/>
          </p:cNvSpPr>
          <p:nvPr/>
        </p:nvSpPr>
        <p:spPr bwMode="auto">
          <a:xfrm>
            <a:off x="6727825" y="6389688"/>
            <a:ext cx="1641475"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Line 113"/>
          <p:cNvSpPr>
            <a:spLocks noChangeShapeType="1"/>
          </p:cNvSpPr>
          <p:nvPr/>
        </p:nvSpPr>
        <p:spPr bwMode="auto">
          <a:xfrm>
            <a:off x="8389938" y="6389688"/>
            <a:ext cx="35083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5" name="Rectangle 114"/>
          <p:cNvSpPr>
            <a:spLocks noChangeArrowheads="1"/>
          </p:cNvSpPr>
          <p:nvPr/>
        </p:nvSpPr>
        <p:spPr bwMode="auto">
          <a:xfrm>
            <a:off x="8389938" y="6389688"/>
            <a:ext cx="350837"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Rectangle 115"/>
          <p:cNvSpPr>
            <a:spLocks noChangeArrowheads="1"/>
          </p:cNvSpPr>
          <p:nvPr/>
        </p:nvSpPr>
        <p:spPr bwMode="auto">
          <a:xfrm>
            <a:off x="98426" y="2984500"/>
            <a:ext cx="19050" cy="34163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Line 116"/>
          <p:cNvSpPr>
            <a:spLocks noChangeShapeType="1"/>
          </p:cNvSpPr>
          <p:nvPr/>
        </p:nvSpPr>
        <p:spPr bwMode="auto">
          <a:xfrm>
            <a:off x="1082675" y="5653088"/>
            <a:ext cx="0" cy="74771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8" name="Rectangle 117"/>
          <p:cNvSpPr>
            <a:spLocks noChangeArrowheads="1"/>
          </p:cNvSpPr>
          <p:nvPr/>
        </p:nvSpPr>
        <p:spPr bwMode="auto">
          <a:xfrm>
            <a:off x="1082675" y="5653088"/>
            <a:ext cx="9525" cy="7477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Line 118"/>
          <p:cNvSpPr>
            <a:spLocks noChangeShapeType="1"/>
          </p:cNvSpPr>
          <p:nvPr/>
        </p:nvSpPr>
        <p:spPr bwMode="auto">
          <a:xfrm>
            <a:off x="3155950" y="5653088"/>
            <a:ext cx="0" cy="74771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0" name="Rectangle 119"/>
          <p:cNvSpPr>
            <a:spLocks noChangeArrowheads="1"/>
          </p:cNvSpPr>
          <p:nvPr/>
        </p:nvSpPr>
        <p:spPr bwMode="auto">
          <a:xfrm>
            <a:off x="3155950" y="5653088"/>
            <a:ext cx="11112" cy="7477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Rectangle 120"/>
          <p:cNvSpPr>
            <a:spLocks noChangeArrowheads="1"/>
          </p:cNvSpPr>
          <p:nvPr/>
        </p:nvSpPr>
        <p:spPr bwMode="auto">
          <a:xfrm>
            <a:off x="6337300" y="3006725"/>
            <a:ext cx="19050" cy="33940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Rectangle 121"/>
          <p:cNvSpPr>
            <a:spLocks noChangeArrowheads="1"/>
          </p:cNvSpPr>
          <p:nvPr/>
        </p:nvSpPr>
        <p:spPr bwMode="auto">
          <a:xfrm>
            <a:off x="6707188" y="3006725"/>
            <a:ext cx="20637" cy="33940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Rectangle 122"/>
          <p:cNvSpPr>
            <a:spLocks noChangeArrowheads="1"/>
          </p:cNvSpPr>
          <p:nvPr/>
        </p:nvSpPr>
        <p:spPr bwMode="auto">
          <a:xfrm>
            <a:off x="8369300" y="3006725"/>
            <a:ext cx="20637" cy="33940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Line 123"/>
          <p:cNvSpPr>
            <a:spLocks noChangeShapeType="1"/>
          </p:cNvSpPr>
          <p:nvPr/>
        </p:nvSpPr>
        <p:spPr bwMode="auto">
          <a:xfrm>
            <a:off x="1930400" y="5653088"/>
            <a:ext cx="0" cy="74771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5" name="Rectangle 124"/>
          <p:cNvSpPr>
            <a:spLocks noChangeArrowheads="1"/>
          </p:cNvSpPr>
          <p:nvPr/>
        </p:nvSpPr>
        <p:spPr bwMode="auto">
          <a:xfrm>
            <a:off x="1930400" y="5653088"/>
            <a:ext cx="9525" cy="7477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Rectangle 125"/>
          <p:cNvSpPr>
            <a:spLocks noChangeArrowheads="1"/>
          </p:cNvSpPr>
          <p:nvPr/>
        </p:nvSpPr>
        <p:spPr bwMode="auto">
          <a:xfrm>
            <a:off x="4592638" y="3006725"/>
            <a:ext cx="19050" cy="33940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Rectangle 126"/>
          <p:cNvSpPr>
            <a:spLocks noChangeArrowheads="1"/>
          </p:cNvSpPr>
          <p:nvPr/>
        </p:nvSpPr>
        <p:spPr bwMode="auto">
          <a:xfrm>
            <a:off x="4954588" y="3006725"/>
            <a:ext cx="19050" cy="33940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Rectangle 127"/>
          <p:cNvSpPr>
            <a:spLocks noChangeArrowheads="1"/>
          </p:cNvSpPr>
          <p:nvPr/>
        </p:nvSpPr>
        <p:spPr bwMode="auto">
          <a:xfrm>
            <a:off x="8740775" y="3006725"/>
            <a:ext cx="19050" cy="33940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Rectangle 128"/>
          <p:cNvSpPr>
            <a:spLocks noChangeArrowheads="1"/>
          </p:cNvSpPr>
          <p:nvPr/>
        </p:nvSpPr>
        <p:spPr bwMode="auto">
          <a:xfrm>
            <a:off x="8996363" y="3006725"/>
            <a:ext cx="19050" cy="33940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Rectangle 129"/>
          <p:cNvSpPr>
            <a:spLocks noChangeArrowheads="1"/>
          </p:cNvSpPr>
          <p:nvPr/>
        </p:nvSpPr>
        <p:spPr bwMode="auto">
          <a:xfrm>
            <a:off x="117475" y="1985963"/>
            <a:ext cx="8272462" cy="2063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Rectangle 130"/>
          <p:cNvSpPr>
            <a:spLocks noChangeArrowheads="1"/>
          </p:cNvSpPr>
          <p:nvPr/>
        </p:nvSpPr>
        <p:spPr bwMode="auto">
          <a:xfrm>
            <a:off x="117475" y="2614613"/>
            <a:ext cx="8272462" cy="2063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Rectangle 131"/>
          <p:cNvSpPr>
            <a:spLocks noChangeArrowheads="1"/>
          </p:cNvSpPr>
          <p:nvPr/>
        </p:nvSpPr>
        <p:spPr bwMode="auto">
          <a:xfrm>
            <a:off x="117475" y="2952750"/>
            <a:ext cx="6610350" cy="2063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Rectangle 132"/>
          <p:cNvSpPr>
            <a:spLocks noChangeArrowheads="1"/>
          </p:cNvSpPr>
          <p:nvPr/>
        </p:nvSpPr>
        <p:spPr bwMode="auto">
          <a:xfrm>
            <a:off x="117475" y="2984500"/>
            <a:ext cx="8897937" cy="222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Rectangle 133"/>
          <p:cNvSpPr>
            <a:spLocks noChangeArrowheads="1"/>
          </p:cNvSpPr>
          <p:nvPr/>
        </p:nvSpPr>
        <p:spPr bwMode="auto">
          <a:xfrm>
            <a:off x="117475" y="3662363"/>
            <a:ext cx="8897937" cy="222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Rectangle 134"/>
          <p:cNvSpPr>
            <a:spLocks noChangeArrowheads="1"/>
          </p:cNvSpPr>
          <p:nvPr/>
        </p:nvSpPr>
        <p:spPr bwMode="auto">
          <a:xfrm>
            <a:off x="117475" y="5630863"/>
            <a:ext cx="8897937" cy="222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Line 135"/>
          <p:cNvSpPr>
            <a:spLocks noChangeShapeType="1"/>
          </p:cNvSpPr>
          <p:nvPr/>
        </p:nvSpPr>
        <p:spPr bwMode="auto">
          <a:xfrm>
            <a:off x="8759825" y="6013450"/>
            <a:ext cx="23653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7" name="Rectangle 136"/>
          <p:cNvSpPr>
            <a:spLocks noChangeArrowheads="1"/>
          </p:cNvSpPr>
          <p:nvPr/>
        </p:nvSpPr>
        <p:spPr bwMode="auto">
          <a:xfrm>
            <a:off x="8759825" y="6013450"/>
            <a:ext cx="236537"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Line 137"/>
          <p:cNvSpPr>
            <a:spLocks noChangeShapeType="1"/>
          </p:cNvSpPr>
          <p:nvPr/>
        </p:nvSpPr>
        <p:spPr bwMode="auto">
          <a:xfrm>
            <a:off x="8759825" y="6389688"/>
            <a:ext cx="23653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9" name="Rectangle 138"/>
          <p:cNvSpPr>
            <a:spLocks noChangeArrowheads="1"/>
          </p:cNvSpPr>
          <p:nvPr/>
        </p:nvSpPr>
        <p:spPr bwMode="auto">
          <a:xfrm>
            <a:off x="8759825" y="6389688"/>
            <a:ext cx="236537" cy="111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Rectangle 144"/>
          <p:cNvSpPr/>
          <p:nvPr/>
        </p:nvSpPr>
        <p:spPr>
          <a:xfrm>
            <a:off x="2566193" y="1143001"/>
            <a:ext cx="4215607" cy="634998"/>
          </a:xfrm>
          <a:prstGeom prst="rect">
            <a:avLst/>
          </a:prstGeom>
          <a:solidFill>
            <a:schemeClr val="bg1">
              <a:lumMod val="9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142"/>
          <p:cNvSpPr>
            <a:spLocks noChangeArrowheads="1"/>
          </p:cNvSpPr>
          <p:nvPr/>
        </p:nvSpPr>
        <p:spPr bwMode="auto">
          <a:xfrm>
            <a:off x="3622675" y="1219200"/>
            <a:ext cx="20383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Arial" pitchFamily="34" charset="0"/>
                <a:cs typeface="Arial" pitchFamily="34" charset="0"/>
              </a:rPr>
              <a:t>Process/Product - FMEA</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8" name="Rectangle 143"/>
          <p:cNvSpPr>
            <a:spLocks noChangeArrowheads="1"/>
          </p:cNvSpPr>
          <p:nvPr/>
        </p:nvSpPr>
        <p:spPr bwMode="auto">
          <a:xfrm>
            <a:off x="3200400" y="1447800"/>
            <a:ext cx="289877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Arial" pitchFamily="34" charset="0"/>
                <a:cs typeface="Arial" pitchFamily="34" charset="0"/>
              </a:rPr>
              <a:t>Failure Modes and Effects Analysis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5112133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273050" y="76200"/>
            <a:ext cx="6489700" cy="984885"/>
          </a:xfrm>
          <a:prstGeom prst="rect">
            <a:avLst/>
          </a:prstGeo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wrap="square" lIns="0" tIns="0" rIns="0" bIns="0" rtlCol="0" anchor="t">
            <a:spAutoFit/>
          </a:bodyPr>
          <a:lst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a:lstStyle>
          <a:p>
            <a:r>
              <a:rPr lang="en-US" b="1" dirty="0" smtClean="0">
                <a:solidFill>
                  <a:schemeClr val="bg1"/>
                </a:solidFill>
                <a:latin typeface="+mj-lt"/>
              </a:rPr>
              <a:t>The FMEA Form</a:t>
            </a:r>
            <a:br>
              <a:rPr lang="en-US" b="1" dirty="0" smtClean="0">
                <a:solidFill>
                  <a:schemeClr val="bg1"/>
                </a:solidFill>
                <a:latin typeface="+mj-lt"/>
              </a:rPr>
            </a:br>
            <a:r>
              <a:rPr lang="en-US" b="1" dirty="0" smtClean="0">
                <a:solidFill>
                  <a:schemeClr val="bg1"/>
                </a:solidFill>
                <a:latin typeface="+mj-lt"/>
              </a:rPr>
              <a:t>The Action Section</a:t>
            </a:r>
            <a:endParaRPr lang="en-US" b="1" dirty="0">
              <a:solidFill>
                <a:schemeClr val="bg1"/>
              </a:solidFill>
              <a:latin typeface="+mj-lt"/>
            </a:endParaRPr>
          </a:p>
        </p:txBody>
      </p:sp>
      <p:graphicFrame>
        <p:nvGraphicFramePr>
          <p:cNvPr id="6" name="Object 3">
            <a:hlinkClick r:id="" action="ppaction://ole?verb=0"/>
          </p:cNvPr>
          <p:cNvGraphicFramePr>
            <a:graphicFrameLocks/>
          </p:cNvGraphicFramePr>
          <p:nvPr>
            <p:extLst>
              <p:ext uri="{D42A27DB-BD31-4B8C-83A1-F6EECF244321}">
                <p14:modId xmlns:p14="http://schemas.microsoft.com/office/powerpoint/2010/main" val="3906929127"/>
              </p:ext>
            </p:extLst>
          </p:nvPr>
        </p:nvGraphicFramePr>
        <p:xfrm>
          <a:off x="1644650" y="2801938"/>
          <a:ext cx="6953250" cy="2767012"/>
        </p:xfrm>
        <a:graphic>
          <a:graphicData uri="http://schemas.openxmlformats.org/presentationml/2006/ole">
            <mc:AlternateContent xmlns:mc="http://schemas.openxmlformats.org/markup-compatibility/2006">
              <mc:Choice xmlns:v="urn:schemas-microsoft-com:vml" Requires="v">
                <p:oleObj spid="_x0000_s3208" name="Worksheet" r:id="rId5" imgW="7200900" imgH="2771698" progId="Excel.Sheet.8">
                  <p:embed/>
                </p:oleObj>
              </mc:Choice>
              <mc:Fallback>
                <p:oleObj name="Worksheet" r:id="rId5" imgW="7200900" imgH="2771698" progId="Excel.Sheet.8">
                  <p:embed/>
                  <p:pic>
                    <p:nvPicPr>
                      <p:cNvPr id="0" name=""/>
                      <p:cNvPicPr preferRelativeResize="0">
                        <a:picLocks noChangeArrowheads="1"/>
                      </p:cNvPicPr>
                      <p:nvPr/>
                    </p:nvPicPr>
                    <p:blipFill>
                      <a:blip r:embed="rId6"/>
                      <a:srcRect/>
                      <a:stretch>
                        <a:fillRect/>
                      </a:stretch>
                    </p:blipFill>
                    <p:spPr bwMode="auto">
                      <a:xfrm>
                        <a:off x="1644650" y="2801938"/>
                        <a:ext cx="6953250" cy="2767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4"/>
          <p:cNvSpPr>
            <a:spLocks noChangeArrowheads="1"/>
          </p:cNvSpPr>
          <p:nvPr/>
        </p:nvSpPr>
        <p:spPr bwMode="auto">
          <a:xfrm>
            <a:off x="1635125" y="1941513"/>
            <a:ext cx="6959600" cy="863600"/>
          </a:xfrm>
          <a:prstGeom prst="rect">
            <a:avLst/>
          </a:prstGeom>
          <a:solidFill>
            <a:srgbClr val="CAD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 name="Rectangle 5"/>
          <p:cNvSpPr>
            <a:spLocks noChangeArrowheads="1"/>
          </p:cNvSpPr>
          <p:nvPr/>
        </p:nvSpPr>
        <p:spPr bwMode="auto">
          <a:xfrm>
            <a:off x="5122863" y="1955800"/>
            <a:ext cx="1900237" cy="850900"/>
          </a:xfrm>
          <a:prstGeom prst="rect">
            <a:avLst/>
          </a:prstGeom>
          <a:solidFill>
            <a:srgbClr val="CAD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1400" b="1"/>
              <a:t>Actions</a:t>
            </a:r>
          </a:p>
          <a:p>
            <a:pPr algn="ctr" eaLnBrk="0" hangingPunct="0"/>
            <a:r>
              <a:rPr lang="en-US" sz="1400" b="1"/>
              <a:t>Taken</a:t>
            </a:r>
          </a:p>
          <a:p>
            <a:pPr algn="ctr" eaLnBrk="0" hangingPunct="0"/>
            <a:endParaRPr lang="en-US" sz="1400" b="1"/>
          </a:p>
        </p:txBody>
      </p:sp>
      <p:sp>
        <p:nvSpPr>
          <p:cNvPr id="9" name="Rectangle 6"/>
          <p:cNvSpPr>
            <a:spLocks noChangeArrowheads="1"/>
          </p:cNvSpPr>
          <p:nvPr/>
        </p:nvSpPr>
        <p:spPr bwMode="auto">
          <a:xfrm>
            <a:off x="1958975" y="1954213"/>
            <a:ext cx="2057400" cy="850900"/>
          </a:xfrm>
          <a:prstGeom prst="rect">
            <a:avLst/>
          </a:prstGeom>
          <a:solidFill>
            <a:srgbClr val="CAD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1400" b="1" dirty="0"/>
              <a:t>Actions </a:t>
            </a:r>
          </a:p>
          <a:p>
            <a:pPr algn="ctr" eaLnBrk="0" hangingPunct="0"/>
            <a:r>
              <a:rPr lang="en-US" sz="1400" b="1" dirty="0"/>
              <a:t>Recommended</a:t>
            </a:r>
          </a:p>
        </p:txBody>
      </p:sp>
      <p:sp>
        <p:nvSpPr>
          <p:cNvPr id="10" name="Rectangle 7"/>
          <p:cNvSpPr>
            <a:spLocks noChangeArrowheads="1"/>
          </p:cNvSpPr>
          <p:nvPr/>
        </p:nvSpPr>
        <p:spPr bwMode="auto">
          <a:xfrm>
            <a:off x="3913188" y="1949450"/>
            <a:ext cx="1309687" cy="850900"/>
          </a:xfrm>
          <a:prstGeom prst="rect">
            <a:avLst/>
          </a:prstGeom>
          <a:solidFill>
            <a:srgbClr val="CAD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1400" b="1"/>
              <a:t>Responsibility</a:t>
            </a:r>
          </a:p>
        </p:txBody>
      </p:sp>
      <p:sp>
        <p:nvSpPr>
          <p:cNvPr id="11" name="Rectangle 8"/>
          <p:cNvSpPr>
            <a:spLocks noChangeArrowheads="1"/>
          </p:cNvSpPr>
          <p:nvPr/>
        </p:nvSpPr>
        <p:spPr bwMode="auto">
          <a:xfrm>
            <a:off x="7015163" y="1941513"/>
            <a:ext cx="414337" cy="836612"/>
          </a:xfrm>
          <a:prstGeom prst="rect">
            <a:avLst/>
          </a:prstGeom>
          <a:solidFill>
            <a:srgbClr val="CAD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1400" b="1"/>
              <a:t>S</a:t>
            </a:r>
          </a:p>
          <a:p>
            <a:pPr algn="ctr" eaLnBrk="0" hangingPunct="0"/>
            <a:r>
              <a:rPr lang="en-US" sz="1400" b="1"/>
              <a:t>E</a:t>
            </a:r>
          </a:p>
          <a:p>
            <a:pPr algn="ctr" eaLnBrk="0" hangingPunct="0"/>
            <a:r>
              <a:rPr lang="en-US" sz="1400" b="1"/>
              <a:t>V</a:t>
            </a:r>
          </a:p>
        </p:txBody>
      </p:sp>
      <p:sp>
        <p:nvSpPr>
          <p:cNvPr id="12" name="Rectangle 9"/>
          <p:cNvSpPr>
            <a:spLocks noChangeArrowheads="1"/>
          </p:cNvSpPr>
          <p:nvPr/>
        </p:nvSpPr>
        <p:spPr bwMode="auto">
          <a:xfrm>
            <a:off x="7807325" y="1952625"/>
            <a:ext cx="363538" cy="850900"/>
          </a:xfrm>
          <a:prstGeom prst="rect">
            <a:avLst/>
          </a:prstGeom>
          <a:solidFill>
            <a:srgbClr val="CAD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1400" b="1"/>
              <a:t>D</a:t>
            </a:r>
          </a:p>
          <a:p>
            <a:pPr algn="ctr" eaLnBrk="0" hangingPunct="0"/>
            <a:r>
              <a:rPr lang="en-US" sz="1400" b="1"/>
              <a:t>E</a:t>
            </a:r>
          </a:p>
          <a:p>
            <a:pPr algn="ctr" eaLnBrk="0" hangingPunct="0"/>
            <a:r>
              <a:rPr lang="en-US" sz="1400" b="1"/>
              <a:t>T</a:t>
            </a:r>
          </a:p>
        </p:txBody>
      </p:sp>
      <p:sp>
        <p:nvSpPr>
          <p:cNvPr id="13" name="Rectangle 10"/>
          <p:cNvSpPr>
            <a:spLocks noChangeArrowheads="1"/>
          </p:cNvSpPr>
          <p:nvPr/>
        </p:nvSpPr>
        <p:spPr bwMode="auto">
          <a:xfrm>
            <a:off x="7439025" y="1936750"/>
            <a:ext cx="352425" cy="850900"/>
          </a:xfrm>
          <a:prstGeom prst="rect">
            <a:avLst/>
          </a:prstGeom>
          <a:solidFill>
            <a:srgbClr val="CAD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1400" b="1"/>
              <a:t>O</a:t>
            </a:r>
          </a:p>
          <a:p>
            <a:pPr algn="ctr" eaLnBrk="0" hangingPunct="0"/>
            <a:r>
              <a:rPr lang="en-US" sz="1400" b="1"/>
              <a:t>C</a:t>
            </a:r>
          </a:p>
          <a:p>
            <a:pPr algn="ctr" eaLnBrk="0" hangingPunct="0"/>
            <a:r>
              <a:rPr lang="en-US" sz="1400" b="1"/>
              <a:t>C</a:t>
            </a:r>
          </a:p>
        </p:txBody>
      </p:sp>
      <p:sp>
        <p:nvSpPr>
          <p:cNvPr id="14" name="Rectangle 11"/>
          <p:cNvSpPr>
            <a:spLocks noChangeArrowheads="1"/>
          </p:cNvSpPr>
          <p:nvPr/>
        </p:nvSpPr>
        <p:spPr bwMode="auto">
          <a:xfrm>
            <a:off x="1643063" y="1936750"/>
            <a:ext cx="312737" cy="877888"/>
          </a:xfrm>
          <a:prstGeom prst="rect">
            <a:avLst/>
          </a:prstGeom>
          <a:solidFill>
            <a:srgbClr val="CAD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1400" b="1"/>
              <a:t>R</a:t>
            </a:r>
          </a:p>
          <a:p>
            <a:pPr algn="ctr" eaLnBrk="0" hangingPunct="0"/>
            <a:r>
              <a:rPr lang="en-US" sz="1400" b="1"/>
              <a:t>P</a:t>
            </a:r>
          </a:p>
          <a:p>
            <a:pPr algn="ctr" eaLnBrk="0" hangingPunct="0"/>
            <a:r>
              <a:rPr lang="en-US" sz="1400" b="1"/>
              <a:t>N</a:t>
            </a:r>
          </a:p>
        </p:txBody>
      </p:sp>
      <p:sp>
        <p:nvSpPr>
          <p:cNvPr id="15" name="Rectangle 12"/>
          <p:cNvSpPr>
            <a:spLocks noChangeArrowheads="1"/>
          </p:cNvSpPr>
          <p:nvPr/>
        </p:nvSpPr>
        <p:spPr bwMode="auto">
          <a:xfrm>
            <a:off x="1616075" y="2782888"/>
            <a:ext cx="339725" cy="1763712"/>
          </a:xfrm>
          <a:prstGeom prst="rect">
            <a:avLst/>
          </a:prstGeom>
          <a:noFill/>
          <a:ln w="57150">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 name="Rectangle 13"/>
          <p:cNvSpPr>
            <a:spLocks noChangeArrowheads="1"/>
          </p:cNvSpPr>
          <p:nvPr/>
        </p:nvSpPr>
        <p:spPr bwMode="auto">
          <a:xfrm>
            <a:off x="7812088" y="2794000"/>
            <a:ext cx="417512" cy="1763713"/>
          </a:xfrm>
          <a:prstGeom prst="rect">
            <a:avLst/>
          </a:prstGeom>
          <a:noFill/>
          <a:ln w="57150">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 name="Rectangle 14"/>
          <p:cNvSpPr>
            <a:spLocks noChangeArrowheads="1"/>
          </p:cNvSpPr>
          <p:nvPr/>
        </p:nvSpPr>
        <p:spPr bwMode="auto">
          <a:xfrm>
            <a:off x="7418388" y="2800350"/>
            <a:ext cx="365125" cy="1749425"/>
          </a:xfrm>
          <a:prstGeom prst="rect">
            <a:avLst/>
          </a:prstGeom>
          <a:noFill/>
          <a:ln w="57150">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 name="Rectangle 15"/>
          <p:cNvSpPr>
            <a:spLocks noChangeArrowheads="1"/>
          </p:cNvSpPr>
          <p:nvPr/>
        </p:nvSpPr>
        <p:spPr bwMode="auto">
          <a:xfrm>
            <a:off x="7053263" y="2800350"/>
            <a:ext cx="376237" cy="1749425"/>
          </a:xfrm>
          <a:prstGeom prst="rect">
            <a:avLst/>
          </a:prstGeom>
          <a:noFill/>
          <a:ln w="57150">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 name="Rectangle 16"/>
          <p:cNvSpPr>
            <a:spLocks noChangeArrowheads="1"/>
          </p:cNvSpPr>
          <p:nvPr/>
        </p:nvSpPr>
        <p:spPr bwMode="auto">
          <a:xfrm>
            <a:off x="646113" y="1933575"/>
            <a:ext cx="981075" cy="850900"/>
          </a:xfrm>
          <a:prstGeom prst="rect">
            <a:avLst/>
          </a:prstGeom>
          <a:solidFill>
            <a:srgbClr val="CAD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1400" b="1"/>
              <a:t>Analysis</a:t>
            </a:r>
          </a:p>
          <a:p>
            <a:pPr algn="ctr" eaLnBrk="0" hangingPunct="0"/>
            <a:r>
              <a:rPr lang="en-US" sz="1400" b="1"/>
              <a:t> Section</a:t>
            </a:r>
          </a:p>
          <a:p>
            <a:pPr algn="ctr" eaLnBrk="0" hangingPunct="0"/>
            <a:r>
              <a:rPr lang="en-US" sz="2400" b="1">
                <a:sym typeface="Wingdings" pitchFamily="2" charset="2"/>
              </a:rPr>
              <a:t></a:t>
            </a:r>
            <a:endParaRPr lang="en-US" sz="2400" b="1"/>
          </a:p>
        </p:txBody>
      </p:sp>
      <p:sp>
        <p:nvSpPr>
          <p:cNvPr id="20" name="Rectangle 17"/>
          <p:cNvSpPr>
            <a:spLocks noChangeArrowheads="1"/>
          </p:cNvSpPr>
          <p:nvPr/>
        </p:nvSpPr>
        <p:spPr bwMode="auto">
          <a:xfrm>
            <a:off x="8189913" y="2800350"/>
            <a:ext cx="390525" cy="1763713"/>
          </a:xfrm>
          <a:prstGeom prst="rect">
            <a:avLst/>
          </a:prstGeom>
          <a:noFill/>
          <a:ln w="57150">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 name="Rectangle 18"/>
          <p:cNvSpPr>
            <a:spLocks noChangeArrowheads="1"/>
          </p:cNvSpPr>
          <p:nvPr/>
        </p:nvSpPr>
        <p:spPr bwMode="auto">
          <a:xfrm>
            <a:off x="8153400" y="1944688"/>
            <a:ext cx="433388" cy="838200"/>
          </a:xfrm>
          <a:prstGeom prst="rect">
            <a:avLst/>
          </a:prstGeom>
          <a:solidFill>
            <a:srgbClr val="CAD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1400" b="1"/>
              <a:t>R</a:t>
            </a:r>
          </a:p>
          <a:p>
            <a:pPr algn="ctr" eaLnBrk="0" hangingPunct="0"/>
            <a:r>
              <a:rPr lang="en-US" sz="1400" b="1"/>
              <a:t>P</a:t>
            </a:r>
          </a:p>
          <a:p>
            <a:pPr algn="ctr" eaLnBrk="0" hangingPunct="0"/>
            <a:r>
              <a:rPr lang="en-US" sz="1400" b="1"/>
              <a:t>N</a:t>
            </a:r>
          </a:p>
        </p:txBody>
      </p:sp>
    </p:spTree>
    <p:extLst>
      <p:ext uri="{BB962C8B-B14F-4D97-AF65-F5344CB8AC3E}">
        <p14:creationId xmlns:p14="http://schemas.microsoft.com/office/powerpoint/2010/main" val="1902468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fade">
                                      <p:cBhvr>
                                        <p:cTn id="16" dur="500"/>
                                        <p:tgtEl>
                                          <p:spTgt spid="20"/>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8" grpId="0" animBg="1"/>
      <p:bldP spid="2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a:xfrm>
            <a:off x="685800" y="1447800"/>
            <a:ext cx="7772400" cy="4876800"/>
          </a:xfrm>
        </p:spPr>
        <p:txBody>
          <a:bodyPr/>
          <a:lstStyle/>
          <a:p>
            <a:pPr marL="0" indent="0" defTabSz="1019175" eaLnBrk="0" hangingPunct="0">
              <a:spcBef>
                <a:spcPct val="50000"/>
              </a:spcBef>
              <a:buNone/>
            </a:pPr>
            <a:r>
              <a:rPr lang="en-US" sz="2400" b="1" dirty="0">
                <a:solidFill>
                  <a:schemeClr val="tx2"/>
                </a:solidFill>
              </a:rPr>
              <a:t>By the end of this module participants should be able to:</a:t>
            </a:r>
          </a:p>
          <a:p>
            <a:pPr marL="285750" lvl="1" indent="-171450" defTabSz="1114425">
              <a:buFontTx/>
              <a:buChar char="•"/>
            </a:pPr>
            <a:r>
              <a:rPr lang="en-US" sz="2200" dirty="0">
                <a:solidFill>
                  <a:schemeClr val="tx2"/>
                </a:solidFill>
              </a:rPr>
              <a:t>Identify </a:t>
            </a:r>
            <a:r>
              <a:rPr lang="en-US" sz="2200" dirty="0" smtClean="0">
                <a:solidFill>
                  <a:schemeClr val="tx2"/>
                </a:solidFill>
              </a:rPr>
              <a:t>the definition </a:t>
            </a:r>
            <a:r>
              <a:rPr lang="en-US" sz="2200" dirty="0">
                <a:solidFill>
                  <a:schemeClr val="tx2"/>
                </a:solidFill>
              </a:rPr>
              <a:t>of </a:t>
            </a:r>
            <a:r>
              <a:rPr lang="en-US" sz="2200" dirty="0" smtClean="0">
                <a:solidFill>
                  <a:schemeClr val="tx2"/>
                </a:solidFill>
              </a:rPr>
              <a:t>Failure </a:t>
            </a:r>
            <a:r>
              <a:rPr lang="en-US" sz="2200" dirty="0">
                <a:solidFill>
                  <a:schemeClr val="tx2"/>
                </a:solidFill>
              </a:rPr>
              <a:t>Mode And Effects </a:t>
            </a:r>
            <a:br>
              <a:rPr lang="en-US" sz="2200" dirty="0">
                <a:solidFill>
                  <a:schemeClr val="tx2"/>
                </a:solidFill>
              </a:rPr>
            </a:br>
            <a:r>
              <a:rPr lang="en-US" sz="2200" dirty="0">
                <a:solidFill>
                  <a:schemeClr val="tx2"/>
                </a:solidFill>
              </a:rPr>
              <a:t>Analysis (FMEA</a:t>
            </a:r>
            <a:r>
              <a:rPr lang="en-US" sz="2200" dirty="0" smtClean="0">
                <a:solidFill>
                  <a:schemeClr val="tx2"/>
                </a:solidFill>
              </a:rPr>
              <a:t>)</a:t>
            </a:r>
          </a:p>
          <a:p>
            <a:pPr marL="285750" lvl="1" indent="-171450" defTabSz="1114425">
              <a:buFontTx/>
              <a:buChar char="•"/>
            </a:pPr>
            <a:r>
              <a:rPr lang="en-US" sz="2200" dirty="0" smtClean="0">
                <a:solidFill>
                  <a:schemeClr val="tx2"/>
                </a:solidFill>
              </a:rPr>
              <a:t>Describe how to apply FMEA in the procedure of design, process, </a:t>
            </a:r>
            <a:r>
              <a:rPr lang="en-US" sz="2200" dirty="0">
                <a:solidFill>
                  <a:schemeClr val="tx2"/>
                </a:solidFill>
              </a:rPr>
              <a:t>and </a:t>
            </a:r>
            <a:r>
              <a:rPr lang="en-US" sz="2200" dirty="0" smtClean="0">
                <a:solidFill>
                  <a:schemeClr val="tx2"/>
                </a:solidFill>
              </a:rPr>
              <a:t>project.</a:t>
            </a:r>
          </a:p>
          <a:p>
            <a:pPr marL="285750" lvl="1" indent="-171450" defTabSz="1114425">
              <a:buFontTx/>
              <a:buChar char="•"/>
            </a:pPr>
            <a:r>
              <a:rPr lang="en-US" sz="2200" dirty="0" smtClean="0">
                <a:solidFill>
                  <a:schemeClr val="tx2"/>
                </a:solidFill>
              </a:rPr>
              <a:t>Identify the terminology of failure mode, effect and cause, severity, occurrence, detection, and current controls.</a:t>
            </a:r>
          </a:p>
          <a:p>
            <a:pPr marL="285750" lvl="1" indent="-171450" defTabSz="1114425">
              <a:buFontTx/>
              <a:buChar char="•"/>
            </a:pPr>
            <a:r>
              <a:rPr lang="en-US" sz="2200" dirty="0" smtClean="0">
                <a:solidFill>
                  <a:schemeClr val="tx2"/>
                </a:solidFill>
              </a:rPr>
              <a:t>Select the appropriate methods and strategies to </a:t>
            </a:r>
            <a:r>
              <a:rPr lang="en-US" sz="2200" dirty="0">
                <a:solidFill>
                  <a:schemeClr val="tx2"/>
                </a:solidFill>
              </a:rPr>
              <a:t>apply Failure Mode And Effects </a:t>
            </a:r>
            <a:r>
              <a:rPr lang="en-US" sz="2200" dirty="0" smtClean="0">
                <a:solidFill>
                  <a:schemeClr val="tx2"/>
                </a:solidFill>
              </a:rPr>
              <a:t>Analysis </a:t>
            </a:r>
            <a:r>
              <a:rPr lang="en-US" sz="2200" dirty="0">
                <a:solidFill>
                  <a:schemeClr val="tx2"/>
                </a:solidFill>
              </a:rPr>
              <a:t>(FMEA</a:t>
            </a:r>
            <a:r>
              <a:rPr lang="en-US" sz="2200" dirty="0" smtClean="0">
                <a:solidFill>
                  <a:schemeClr val="tx2"/>
                </a:solidFill>
              </a:rPr>
              <a:t>) in the hospital nurse unit. </a:t>
            </a:r>
          </a:p>
          <a:p>
            <a:pPr marL="285750" lvl="1" indent="-171450" defTabSz="1114425">
              <a:buFontTx/>
              <a:buChar char="•"/>
            </a:pPr>
            <a:r>
              <a:rPr lang="en-US" sz="2200" dirty="0">
                <a:solidFill>
                  <a:schemeClr val="tx2"/>
                </a:solidFill>
              </a:rPr>
              <a:t> </a:t>
            </a:r>
            <a:r>
              <a:rPr lang="en-US" sz="2200" dirty="0" smtClean="0">
                <a:solidFill>
                  <a:schemeClr val="tx2"/>
                </a:solidFill>
              </a:rPr>
              <a:t>Develop a completed FMEA using Risk Priority Numbers (RPNs) </a:t>
            </a:r>
            <a:r>
              <a:rPr lang="en-US" sz="2200" dirty="0">
                <a:solidFill>
                  <a:schemeClr val="tx2"/>
                </a:solidFill>
              </a:rPr>
              <a:t>in the hospital nurse unit. </a:t>
            </a:r>
          </a:p>
          <a:p>
            <a:pPr marL="285750" lvl="1" indent="-171450" defTabSz="1114425">
              <a:buFontTx/>
              <a:buChar char="•"/>
            </a:pPr>
            <a:endParaRPr lang="en-US" sz="2200" dirty="0" smtClean="0">
              <a:solidFill>
                <a:schemeClr val="tx2"/>
              </a:solidFill>
            </a:endParaRPr>
          </a:p>
          <a:p>
            <a:pPr marL="285750" lvl="1" indent="-171450" defTabSz="1114425">
              <a:buFontTx/>
              <a:buChar char="•"/>
            </a:pPr>
            <a:endParaRPr lang="en-US" sz="2400" dirty="0"/>
          </a:p>
          <a:p>
            <a:endParaRPr lang="en-US" dirty="0"/>
          </a:p>
        </p:txBody>
      </p:sp>
      <p:sp>
        <p:nvSpPr>
          <p:cNvPr id="4" name="Title 3"/>
          <p:cNvSpPr>
            <a:spLocks noGrp="1"/>
          </p:cNvSpPr>
          <p:nvPr>
            <p:ph type="title"/>
          </p:nvPr>
        </p:nvSpPr>
        <p:spPr>
          <a:xfrm>
            <a:off x="609600" y="115669"/>
            <a:ext cx="7924800" cy="584775"/>
          </a:xfrm>
        </p:spPr>
        <p:txBody>
          <a:bodyPr/>
          <a:lstStyle/>
          <a:p>
            <a:r>
              <a:rPr lang="en-US" b="1" dirty="0">
                <a:solidFill>
                  <a:schemeClr val="bg1"/>
                </a:solidFill>
                <a:latin typeface="+mj-lt"/>
              </a:rPr>
              <a:t>Learning Objectives</a:t>
            </a:r>
          </a:p>
        </p:txBody>
      </p:sp>
    </p:spTree>
    <p:extLst>
      <p:ext uri="{BB962C8B-B14F-4D97-AF65-F5344CB8AC3E}">
        <p14:creationId xmlns:p14="http://schemas.microsoft.com/office/powerpoint/2010/main" val="1345075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609600" y="381000"/>
            <a:ext cx="8229600" cy="492443"/>
          </a:xfr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lIns="0" tIns="0" rIns="0" bIns="0" anchor="t">
            <a:spAutoFit/>
          </a:bodyPr>
          <a:lstStyle/>
          <a:p>
            <a:r>
              <a:rPr lang="en-US" b="1" dirty="0" smtClean="0">
                <a:solidFill>
                  <a:schemeClr val="bg1"/>
                </a:solidFill>
                <a:latin typeface="+mj-lt"/>
              </a:rPr>
              <a:t>9 Strategies To </a:t>
            </a:r>
            <a:r>
              <a:rPr lang="en-US" b="1" dirty="0">
                <a:solidFill>
                  <a:schemeClr val="bg1"/>
                </a:solidFill>
                <a:latin typeface="+mj-lt"/>
              </a:rPr>
              <a:t>Complete An FMEA</a:t>
            </a:r>
          </a:p>
        </p:txBody>
      </p:sp>
      <p:sp>
        <p:nvSpPr>
          <p:cNvPr id="6" name="Rectangle 3"/>
          <p:cNvSpPr>
            <a:spLocks noGrp="1" noChangeArrowheads="1"/>
          </p:cNvSpPr>
          <p:nvPr>
            <p:ph type="body" idx="1"/>
          </p:nvPr>
        </p:nvSpPr>
        <p:spPr>
          <a:xfrm>
            <a:off x="273050" y="1606927"/>
            <a:ext cx="8413750" cy="4358116"/>
          </a:xfrm>
          <a:noFill/>
        </p:spPr>
        <p:txBody>
          <a:bodyPr>
            <a:spAutoFit/>
          </a:bodyPr>
          <a:lstStyle/>
          <a:p>
            <a:pPr marL="509588" lvl="1" indent="-395288" defTabSz="1114425">
              <a:buFontTx/>
              <a:buAutoNum type="arabicPeriod"/>
            </a:pPr>
            <a:r>
              <a:rPr lang="en-US" sz="2200" b="1" dirty="0">
                <a:solidFill>
                  <a:schemeClr val="tx2"/>
                </a:solidFill>
              </a:rPr>
              <a:t>For each Process Input, determine the ways in which the Process Step can go wrong </a:t>
            </a:r>
            <a:r>
              <a:rPr lang="en-US" sz="2200" b="1" dirty="0" smtClean="0">
                <a:solidFill>
                  <a:schemeClr val="tx2"/>
                </a:solidFill>
              </a:rPr>
              <a:t>(Failure </a:t>
            </a:r>
            <a:r>
              <a:rPr lang="en-US" sz="2200" b="1" dirty="0">
                <a:solidFill>
                  <a:schemeClr val="tx2"/>
                </a:solidFill>
              </a:rPr>
              <a:t>Modes)</a:t>
            </a:r>
          </a:p>
          <a:p>
            <a:pPr marL="509588" lvl="1" indent="-395288" defTabSz="1114425">
              <a:buFontTx/>
              <a:buAutoNum type="arabicPeriod"/>
            </a:pPr>
            <a:r>
              <a:rPr lang="en-US" sz="2200" b="1" dirty="0">
                <a:solidFill>
                  <a:schemeClr val="tx2"/>
                </a:solidFill>
              </a:rPr>
              <a:t>For each Failure Mode associated with the inputs, determine Effects</a:t>
            </a:r>
          </a:p>
          <a:p>
            <a:pPr marL="509588" lvl="1" indent="-395288" defTabSz="1114425">
              <a:buFontTx/>
              <a:buAutoNum type="arabicPeriod"/>
            </a:pPr>
            <a:r>
              <a:rPr lang="en-US" sz="2200" b="1" dirty="0">
                <a:solidFill>
                  <a:schemeClr val="tx2"/>
                </a:solidFill>
              </a:rPr>
              <a:t>Identify potential Causes of each Failure Mode</a:t>
            </a:r>
          </a:p>
          <a:p>
            <a:pPr marL="509588" lvl="1" indent="-395288" defTabSz="1114425">
              <a:buFontTx/>
              <a:buAutoNum type="arabicPeriod"/>
            </a:pPr>
            <a:r>
              <a:rPr lang="en-US" sz="2200" b="1" dirty="0">
                <a:solidFill>
                  <a:schemeClr val="tx2"/>
                </a:solidFill>
              </a:rPr>
              <a:t>List the Current Controls for each Cause</a:t>
            </a:r>
          </a:p>
          <a:p>
            <a:pPr marL="509588" lvl="1" indent="-395288" defTabSz="1114425">
              <a:buFontTx/>
              <a:buAutoNum type="arabicPeriod"/>
            </a:pPr>
            <a:r>
              <a:rPr lang="en-US" sz="2200" b="1" dirty="0">
                <a:solidFill>
                  <a:schemeClr val="tx2"/>
                </a:solidFill>
              </a:rPr>
              <a:t>Assign Severity, Occurrence, and Detection ratings to each Cause</a:t>
            </a:r>
          </a:p>
          <a:p>
            <a:pPr marL="509588" lvl="1" indent="-395288" defTabSz="1114425">
              <a:buFontTx/>
              <a:buAutoNum type="arabicPeriod"/>
            </a:pPr>
            <a:r>
              <a:rPr lang="en-US" sz="2200" b="1" dirty="0">
                <a:solidFill>
                  <a:schemeClr val="tx2"/>
                </a:solidFill>
              </a:rPr>
              <a:t>Calculate RPN</a:t>
            </a:r>
          </a:p>
          <a:p>
            <a:pPr marL="509588" lvl="1" indent="-395288" defTabSz="1114425">
              <a:buFontTx/>
              <a:buAutoNum type="arabicPeriod"/>
            </a:pPr>
            <a:r>
              <a:rPr lang="en-US" sz="2200" b="1" dirty="0">
                <a:solidFill>
                  <a:schemeClr val="tx2"/>
                </a:solidFill>
              </a:rPr>
              <a:t>Determine Recommended Actions to reduce High RPNs</a:t>
            </a:r>
          </a:p>
          <a:p>
            <a:pPr marL="509588" lvl="1" indent="-395288" defTabSz="1114425">
              <a:buFontTx/>
              <a:buAutoNum type="arabicPeriod"/>
            </a:pPr>
            <a:r>
              <a:rPr lang="en-US" sz="2200" b="1" dirty="0">
                <a:solidFill>
                  <a:schemeClr val="tx2"/>
                </a:solidFill>
              </a:rPr>
              <a:t>Take appropriate actions and document</a:t>
            </a:r>
          </a:p>
          <a:p>
            <a:pPr marL="509588" lvl="1" indent="-395288" defTabSz="1114425">
              <a:buFontTx/>
              <a:buAutoNum type="arabicPeriod"/>
            </a:pPr>
            <a:r>
              <a:rPr lang="en-US" sz="2200" b="1" dirty="0">
                <a:solidFill>
                  <a:schemeClr val="tx2"/>
                </a:solidFill>
              </a:rPr>
              <a:t>Recalculate </a:t>
            </a:r>
            <a:r>
              <a:rPr lang="en-US" sz="2200" b="1" dirty="0" smtClean="0">
                <a:solidFill>
                  <a:schemeClr val="tx2"/>
                </a:solidFill>
              </a:rPr>
              <a:t>RPNs</a:t>
            </a:r>
            <a:endParaRPr lang="en-US" sz="2200" b="1" dirty="0">
              <a:solidFill>
                <a:schemeClr val="tx2"/>
              </a:solidFill>
            </a:endParaRPr>
          </a:p>
        </p:txBody>
      </p:sp>
    </p:spTree>
    <p:extLst>
      <p:ext uri="{BB962C8B-B14F-4D97-AF65-F5344CB8AC3E}">
        <p14:creationId xmlns:p14="http://schemas.microsoft.com/office/powerpoint/2010/main" val="21241583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457200" y="140078"/>
            <a:ext cx="8229600" cy="492443"/>
          </a:xfrm>
          <a:prstGeom prst="rect">
            <a:avLst/>
          </a:prstGeo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wrap="square" lIns="0" tIns="0" rIns="0" bIns="0" rtlCol="0" anchor="t">
            <a:spAutoFit/>
          </a:bodyPr>
          <a:lst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a:lstStyle>
          <a:p>
            <a:r>
              <a:rPr lang="en-US" b="1" dirty="0" smtClean="0">
                <a:solidFill>
                  <a:schemeClr val="bg1"/>
                </a:solidFill>
                <a:latin typeface="+mj-lt"/>
              </a:rPr>
              <a:t>Getting Started</a:t>
            </a:r>
            <a:endParaRPr lang="en-US" b="1" dirty="0">
              <a:solidFill>
                <a:schemeClr val="bg1"/>
              </a:solidFill>
              <a:latin typeface="+mj-lt"/>
            </a:endParaRPr>
          </a:p>
        </p:txBody>
      </p:sp>
      <p:sp>
        <p:nvSpPr>
          <p:cNvPr id="6" name="Rectangle 3"/>
          <p:cNvSpPr>
            <a:spLocks noGrp="1" noChangeArrowheads="1"/>
          </p:cNvSpPr>
          <p:nvPr>
            <p:ph type="body" idx="1"/>
          </p:nvPr>
        </p:nvSpPr>
        <p:spPr>
          <a:xfrm>
            <a:off x="273050" y="1527750"/>
            <a:ext cx="8413750" cy="4339650"/>
          </a:xfrm>
          <a:noFill/>
        </p:spPr>
        <p:txBody>
          <a:bodyPr>
            <a:spAutoFit/>
          </a:bodyPr>
          <a:lstStyle/>
          <a:p>
            <a:pPr defTabSz="1114425">
              <a:buFont typeface="Wingdings" pitchFamily="2" charset="2"/>
              <a:buChar char="q"/>
            </a:pPr>
            <a:r>
              <a:rPr lang="en-US" sz="2000" dirty="0" smtClean="0"/>
              <a:t>  Utilize </a:t>
            </a:r>
            <a:r>
              <a:rPr lang="en-US" sz="2000" dirty="0"/>
              <a:t>Process Maps, C&amp;E Diagrams, C&amp;E Matrices, data collection, warranty analysis, testing, and other pertinent information</a:t>
            </a:r>
          </a:p>
          <a:p>
            <a:pPr defTabSz="1114425">
              <a:buFont typeface="Wingdings" pitchFamily="2" charset="2"/>
              <a:buChar char="q"/>
            </a:pPr>
            <a:r>
              <a:rPr lang="en-US" sz="2000" dirty="0" smtClean="0"/>
              <a:t>  Select </a:t>
            </a:r>
            <a:r>
              <a:rPr lang="en-US" sz="2000" dirty="0"/>
              <a:t>people from functions both upstream and downstream from the process under analysis</a:t>
            </a:r>
          </a:p>
          <a:p>
            <a:pPr marL="463550" lvl="1" indent="-179388" defTabSz="1114425"/>
            <a:r>
              <a:rPr lang="en-US" sz="2000" dirty="0"/>
              <a:t>Engineering</a:t>
            </a:r>
          </a:p>
          <a:p>
            <a:pPr marL="463550" lvl="1" indent="-179388" defTabSz="1114425"/>
            <a:r>
              <a:rPr lang="en-US" sz="2000" dirty="0"/>
              <a:t>Manufacturing</a:t>
            </a:r>
          </a:p>
          <a:p>
            <a:pPr marL="463550" lvl="1" indent="-179388" defTabSz="1114425"/>
            <a:r>
              <a:rPr lang="en-US" sz="2000" dirty="0"/>
              <a:t>Maintenance</a:t>
            </a:r>
          </a:p>
          <a:p>
            <a:pPr marL="463550" lvl="1" indent="-179388" defTabSz="1114425"/>
            <a:r>
              <a:rPr lang="en-US" sz="2000" dirty="0"/>
              <a:t>Tooling</a:t>
            </a:r>
          </a:p>
          <a:p>
            <a:pPr marL="463550" lvl="1" indent="-179388" defTabSz="1114425"/>
            <a:r>
              <a:rPr lang="en-US" sz="2000" dirty="0"/>
              <a:t>Quality Assurance</a:t>
            </a:r>
          </a:p>
          <a:p>
            <a:pPr marL="463550" lvl="1" indent="-179388" defTabSz="1114425"/>
            <a:r>
              <a:rPr lang="en-US" sz="2000" dirty="0"/>
              <a:t>Marketing</a:t>
            </a:r>
          </a:p>
          <a:p>
            <a:pPr marL="463550" lvl="1" indent="-179388" defTabSz="1114425"/>
            <a:r>
              <a:rPr lang="en-US" sz="2000" dirty="0"/>
              <a:t>Suppliers </a:t>
            </a:r>
          </a:p>
          <a:p>
            <a:pPr marL="463550" lvl="1" indent="-179388" defTabSz="1114425"/>
            <a:r>
              <a:rPr lang="en-US" sz="2000" dirty="0"/>
              <a:t>Health, Safety, and Environment (HSE)</a:t>
            </a:r>
          </a:p>
        </p:txBody>
      </p:sp>
    </p:spTree>
    <p:extLst>
      <p:ext uri="{BB962C8B-B14F-4D97-AF65-F5344CB8AC3E}">
        <p14:creationId xmlns:p14="http://schemas.microsoft.com/office/powerpoint/2010/main" val="16461952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115669"/>
            <a:ext cx="7924800" cy="584775"/>
          </a:xfrm>
        </p:spPr>
        <p:txBody>
          <a:bodyPr/>
          <a:lstStyle/>
          <a:p>
            <a:r>
              <a:rPr lang="en-US" b="1" dirty="0" smtClean="0">
                <a:solidFill>
                  <a:schemeClr val="bg1"/>
                </a:solidFill>
                <a:latin typeface="+mj-lt"/>
              </a:rPr>
              <a:t>Exercise # </a:t>
            </a:r>
            <a:r>
              <a:rPr lang="en-US" b="1" dirty="0">
                <a:solidFill>
                  <a:schemeClr val="bg1"/>
                </a:solidFill>
                <a:latin typeface="+mj-lt"/>
              </a:rPr>
              <a:t>1:  The FMEA </a:t>
            </a:r>
            <a:r>
              <a:rPr lang="en-US" b="1" dirty="0" smtClean="0">
                <a:solidFill>
                  <a:schemeClr val="bg1"/>
                </a:solidFill>
                <a:latin typeface="+mj-lt"/>
              </a:rPr>
              <a:t>Analysis</a:t>
            </a:r>
            <a:endParaRPr lang="en-US" b="1" dirty="0">
              <a:solidFill>
                <a:schemeClr val="bg1"/>
              </a:solidFill>
              <a:latin typeface="+mj-lt"/>
            </a:endParaRPr>
          </a:p>
        </p:txBody>
      </p:sp>
    </p:spTree>
    <p:extLst>
      <p:ext uri="{BB962C8B-B14F-4D97-AF65-F5344CB8AC3E}">
        <p14:creationId xmlns:p14="http://schemas.microsoft.com/office/powerpoint/2010/main" val="37252475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457200" y="228600"/>
            <a:ext cx="8229600" cy="492443"/>
          </a:xfrm>
          <a:prstGeom prst="rect">
            <a:avLst/>
          </a:prstGeo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wrap="square" lIns="0" tIns="0" rIns="0" bIns="0" rtlCol="0" anchor="t">
            <a:spAutoFit/>
          </a:bodyPr>
          <a:lstStyle>
            <a:lvl1pPr algn="l" defTabSz="914400" rtl="0" eaLnBrk="1" latinLnBrk="0" hangingPunct="1">
              <a:spcBef>
                <a:spcPct val="0"/>
              </a:spcBef>
              <a:buNone/>
              <a:defRPr lang="en-US" sz="3200" kern="1200" dirty="0" smtClean="0">
                <a:solidFill>
                  <a:schemeClr val="tx2">
                    <a:lumMod val="40000"/>
                    <a:lumOff val="60000"/>
                  </a:schemeClr>
                </a:solidFill>
                <a:latin typeface="Bevan" pitchFamily="2" charset="0"/>
                <a:ea typeface="Slackey" pitchFamily="2" charset="0"/>
                <a:cs typeface="+mn-cs"/>
              </a:defRPr>
            </a:lvl1pPr>
          </a:lstStyle>
          <a:p>
            <a:r>
              <a:rPr lang="en-US" b="1" dirty="0" smtClean="0">
                <a:solidFill>
                  <a:schemeClr val="bg1"/>
                </a:solidFill>
                <a:latin typeface="+mj-lt"/>
              </a:rPr>
              <a:t>Practical Tips for FMEA</a:t>
            </a:r>
            <a:endParaRPr lang="en-US" b="1" dirty="0">
              <a:solidFill>
                <a:schemeClr val="bg1"/>
              </a:solidFill>
              <a:latin typeface="+mj-lt"/>
            </a:endParaRPr>
          </a:p>
        </p:txBody>
      </p:sp>
      <p:sp>
        <p:nvSpPr>
          <p:cNvPr id="6" name="Rectangle 3"/>
          <p:cNvSpPr txBox="1">
            <a:spLocks noChangeArrowheads="1"/>
          </p:cNvSpPr>
          <p:nvPr/>
        </p:nvSpPr>
        <p:spPr>
          <a:xfrm>
            <a:off x="228600" y="1600200"/>
            <a:ext cx="8686800" cy="4007251"/>
          </a:xfrm>
          <a:prstGeom prst="rect">
            <a:avLst/>
          </a:prstGeom>
          <a:noFill/>
        </p:spPr>
        <p:txBody>
          <a:bodyPr vert="horz" wrap="square" lIns="91440" tIns="45720" rIns="91440" bIns="45720" rtlCol="0">
            <a:spAutoFit/>
          </a:bodyPr>
          <a:lstStyle>
            <a:lvl1pPr marL="233363" indent="-233363"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itchFamily="2" charset="2"/>
              <a:buChar char="q"/>
            </a:pPr>
            <a:r>
              <a:rPr lang="en-US" sz="2400" dirty="0" smtClean="0"/>
              <a:t>  Do not try FMEA alone, it is a group activity</a:t>
            </a:r>
          </a:p>
          <a:p>
            <a:pPr>
              <a:buFont typeface="Wingdings" pitchFamily="2" charset="2"/>
              <a:buChar char="q"/>
            </a:pPr>
            <a:r>
              <a:rPr lang="en-US" sz="2400" dirty="0" smtClean="0"/>
              <a:t>  FMEA, done right, may be a time consuming process</a:t>
            </a:r>
          </a:p>
          <a:p>
            <a:pPr>
              <a:buFont typeface="Wingdings" pitchFamily="2" charset="2"/>
              <a:buChar char="q"/>
            </a:pPr>
            <a:r>
              <a:rPr lang="en-US" sz="2400" dirty="0" smtClean="0"/>
              <a:t>  Activities are required for completion, it is not just a  paperwork</a:t>
            </a:r>
          </a:p>
          <a:p>
            <a:pPr marL="0" indent="0">
              <a:buNone/>
            </a:pPr>
            <a:r>
              <a:rPr lang="en-US" sz="2400" dirty="0" smtClean="0"/>
              <a:t>      activity</a:t>
            </a:r>
          </a:p>
          <a:p>
            <a:pPr>
              <a:buFont typeface="Wingdings" pitchFamily="2" charset="2"/>
              <a:buChar char="q"/>
            </a:pPr>
            <a:r>
              <a:rPr lang="en-US" sz="2400" dirty="0" smtClean="0"/>
              <a:t>  The team will likely need training and coaching</a:t>
            </a:r>
          </a:p>
          <a:p>
            <a:pPr>
              <a:buFont typeface="Wingdings" pitchFamily="2" charset="2"/>
              <a:buChar char="q"/>
            </a:pPr>
            <a:r>
              <a:rPr lang="en-US" sz="2400" dirty="0" smtClean="0"/>
              <a:t>  Prepare properly for meetings</a:t>
            </a:r>
          </a:p>
          <a:p>
            <a:pPr>
              <a:buFont typeface="Wingdings" pitchFamily="2" charset="2"/>
              <a:buChar char="q"/>
            </a:pPr>
            <a:r>
              <a:rPr lang="en-US" sz="2400" dirty="0" smtClean="0"/>
              <a:t>  Summarize often</a:t>
            </a:r>
          </a:p>
          <a:p>
            <a:pPr>
              <a:buFont typeface="Wingdings" pitchFamily="2" charset="2"/>
              <a:buChar char="q"/>
            </a:pPr>
            <a:r>
              <a:rPr lang="en-US" sz="2400" dirty="0" smtClean="0"/>
              <a:t>  Make sure voting is independent (suggest anonymous ballots)</a:t>
            </a:r>
          </a:p>
          <a:p>
            <a:pPr>
              <a:buFont typeface="Wingdings" pitchFamily="2" charset="2"/>
              <a:buChar char="q"/>
            </a:pPr>
            <a:r>
              <a:rPr lang="en-US" sz="2400" dirty="0" smtClean="0"/>
              <a:t>  Negotiate issues</a:t>
            </a:r>
            <a:endParaRPr lang="en-US" sz="2400" dirty="0"/>
          </a:p>
        </p:txBody>
      </p:sp>
    </p:spTree>
    <p:extLst>
      <p:ext uri="{BB962C8B-B14F-4D97-AF65-F5344CB8AC3E}">
        <p14:creationId xmlns:p14="http://schemas.microsoft.com/office/powerpoint/2010/main" val="12164935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latin typeface="+mj-lt"/>
              </a:rPr>
              <a:t>Summary</a:t>
            </a:r>
            <a:endParaRPr lang="en-US" b="1" dirty="0">
              <a:solidFill>
                <a:schemeClr val="bg1"/>
              </a:solidFill>
              <a:latin typeface="+mj-lt"/>
            </a:endParaRPr>
          </a:p>
        </p:txBody>
      </p:sp>
      <p:sp>
        <p:nvSpPr>
          <p:cNvPr id="3" name="TextBox 2"/>
          <p:cNvSpPr txBox="1"/>
          <p:nvPr/>
        </p:nvSpPr>
        <p:spPr>
          <a:xfrm>
            <a:off x="609600" y="968276"/>
            <a:ext cx="7772400" cy="2308324"/>
          </a:xfrm>
          <a:prstGeom prst="rect">
            <a:avLst/>
          </a:prstGeom>
          <a:noFill/>
        </p:spPr>
        <p:txBody>
          <a:bodyPr wrap="square" rtlCol="0">
            <a:spAutoFit/>
          </a:bodyPr>
          <a:lstStyle/>
          <a:p>
            <a:pPr marL="342900" indent="-342900">
              <a:buFont typeface="Wingdings" pitchFamily="2" charset="2"/>
              <a:buChar char="q"/>
            </a:pPr>
            <a:r>
              <a:rPr lang="en-US" sz="2400" dirty="0"/>
              <a:t>Failure modes and effects analysis (FMEA) is a step-by-step approach for identifying all possible failures in a design, a manufacturing or assembly process, or a product or service. </a:t>
            </a:r>
          </a:p>
          <a:p>
            <a:pPr marL="342900" indent="-342900">
              <a:buFont typeface="Wingdings" pitchFamily="2" charset="2"/>
              <a:buChar char="q"/>
            </a:pPr>
            <a:r>
              <a:rPr lang="en-US" sz="2400" dirty="0"/>
              <a:t>A key output of an FMEA is the “Risk Priority </a:t>
            </a:r>
            <a:r>
              <a:rPr lang="en-US" sz="2400" dirty="0" smtClean="0"/>
              <a:t>Number.”</a:t>
            </a:r>
            <a:endParaRPr lang="en-US" sz="2400" dirty="0"/>
          </a:p>
          <a:p>
            <a:pPr marL="342900" indent="-342900">
              <a:buFont typeface="Wingdings" pitchFamily="2" charset="2"/>
              <a:buChar char="q"/>
            </a:pPr>
            <a:endParaRPr lang="en-US" sz="2400" dirty="0"/>
          </a:p>
        </p:txBody>
      </p:sp>
    </p:spTree>
    <p:extLst>
      <p:ext uri="{BB962C8B-B14F-4D97-AF65-F5344CB8AC3E}">
        <p14:creationId xmlns:p14="http://schemas.microsoft.com/office/powerpoint/2010/main" val="36749981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97740" y="1447800"/>
            <a:ext cx="8229600" cy="1528763"/>
          </a:xfrm>
        </p:spPr>
        <p:txBody>
          <a:bodyPr/>
          <a:lstStyle/>
          <a:p>
            <a:pPr algn="ctr" eaLnBrk="1" hangingPunct="1"/>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r>
              <a:rPr sz="2800" dirty="0" smtClean="0">
                <a:solidFill>
                  <a:schemeClr val="bg1"/>
                </a:solidFill>
                <a:latin typeface="Calibri" pitchFamily="34" charset="0"/>
                <a:ea typeface="Slackey"/>
              </a:rPr>
              <a:t/>
            </a:r>
            <a:br>
              <a:rPr sz="2800" dirty="0" smtClean="0">
                <a:solidFill>
                  <a:schemeClr val="bg1"/>
                </a:solidFill>
                <a:latin typeface="Calibri" pitchFamily="34" charset="0"/>
                <a:ea typeface="Slackey"/>
              </a:rPr>
            </a:br>
            <a:r>
              <a:rPr sz="3600" b="1" dirty="0" smtClean="0">
                <a:solidFill>
                  <a:schemeClr val="bg1"/>
                </a:solidFill>
                <a:latin typeface="Calibri" pitchFamily="34" charset="0"/>
                <a:ea typeface="Slackey"/>
              </a:rPr>
              <a:t>Thank You</a:t>
            </a:r>
            <a:endParaRPr sz="3600" dirty="0" smtClean="0">
              <a:latin typeface="Bevan"/>
              <a:ea typeface="Slackey"/>
            </a:endParaRPr>
          </a:p>
        </p:txBody>
      </p:sp>
      <p:pic>
        <p:nvPicPr>
          <p:cNvPr id="14340" name="Picture 5"/>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590800" y="3505200"/>
            <a:ext cx="3733800" cy="1569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359180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838200" y="1676400"/>
            <a:ext cx="1619324" cy="685800"/>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0"/>
              <a:satOff val="0"/>
              <a:lumOff val="0"/>
              <a:alphaOff val="0"/>
            </a:schemeClr>
          </a:lnRef>
          <a:fillRef idx="1">
            <a:schemeClr val="accent2">
              <a:hueOff val="0"/>
              <a:satOff val="0"/>
              <a:lumOff val="0"/>
              <a:alphaOff val="0"/>
            </a:schemeClr>
          </a:fillRef>
          <a:effectRef idx="2">
            <a:schemeClr val="accent2">
              <a:hueOff val="0"/>
              <a:satOff val="0"/>
              <a:lumOff val="0"/>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Define</a:t>
            </a:r>
            <a:endParaRPr lang="en-US" sz="1400" b="1" dirty="0"/>
          </a:p>
        </p:txBody>
      </p:sp>
      <p:sp>
        <p:nvSpPr>
          <p:cNvPr id="5" name="Freeform 4"/>
          <p:cNvSpPr/>
          <p:nvPr/>
        </p:nvSpPr>
        <p:spPr>
          <a:xfrm>
            <a:off x="838200" y="25908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1560506"/>
              <a:satOff val="-1946"/>
              <a:lumOff val="458"/>
              <a:alphaOff val="0"/>
            </a:schemeClr>
          </a:lnRef>
          <a:fillRef idx="1">
            <a:schemeClr val="accent2">
              <a:hueOff val="1560506"/>
              <a:satOff val="-1946"/>
              <a:lumOff val="458"/>
              <a:alphaOff val="0"/>
            </a:schemeClr>
          </a:fillRef>
          <a:effectRef idx="2">
            <a:schemeClr val="accent2">
              <a:hueOff val="1560506"/>
              <a:satOff val="-1946"/>
              <a:lumOff val="458"/>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Measure</a:t>
            </a:r>
          </a:p>
        </p:txBody>
      </p:sp>
      <p:sp>
        <p:nvSpPr>
          <p:cNvPr id="6" name="Freeform 5"/>
          <p:cNvSpPr/>
          <p:nvPr/>
        </p:nvSpPr>
        <p:spPr>
          <a:xfrm>
            <a:off x="838200" y="35052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3121013"/>
              <a:satOff val="-3893"/>
              <a:lumOff val="915"/>
              <a:alphaOff val="0"/>
            </a:schemeClr>
          </a:lnRef>
          <a:fillRef idx="1">
            <a:schemeClr val="accent2">
              <a:hueOff val="3121013"/>
              <a:satOff val="-3893"/>
              <a:lumOff val="915"/>
              <a:alphaOff val="0"/>
            </a:schemeClr>
          </a:fillRef>
          <a:effectRef idx="2">
            <a:schemeClr val="accent2">
              <a:hueOff val="3121013"/>
              <a:satOff val="-3893"/>
              <a:lumOff val="915"/>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Analyze</a:t>
            </a:r>
          </a:p>
        </p:txBody>
      </p:sp>
      <p:sp>
        <p:nvSpPr>
          <p:cNvPr id="7" name="Freeform 6"/>
          <p:cNvSpPr/>
          <p:nvPr/>
        </p:nvSpPr>
        <p:spPr>
          <a:xfrm>
            <a:off x="838200" y="44196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4681519"/>
              <a:satOff val="-5839"/>
              <a:lumOff val="1373"/>
              <a:alphaOff val="0"/>
            </a:schemeClr>
          </a:lnRef>
          <a:fillRef idx="1">
            <a:schemeClr val="accent2">
              <a:hueOff val="4681519"/>
              <a:satOff val="-5839"/>
              <a:lumOff val="1373"/>
              <a:alphaOff val="0"/>
            </a:schemeClr>
          </a:fillRef>
          <a:effectRef idx="2">
            <a:schemeClr val="accent2">
              <a:hueOff val="4681519"/>
              <a:satOff val="-5839"/>
              <a:lumOff val="1373"/>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endParaRPr lang="en-US" sz="2400" b="1" dirty="0" smtClean="0"/>
          </a:p>
          <a:p>
            <a:pPr algn="ctr" defTabSz="1289050">
              <a:lnSpc>
                <a:spcPct val="90000"/>
              </a:lnSpc>
              <a:spcAft>
                <a:spcPct val="35000"/>
              </a:spcAft>
              <a:defRPr/>
            </a:pPr>
            <a:r>
              <a:rPr lang="en-US" sz="2400" b="1" dirty="0" smtClean="0"/>
              <a:t>Improve</a:t>
            </a:r>
            <a:endParaRPr lang="en-US" sz="2400" b="1" dirty="0"/>
          </a:p>
          <a:p>
            <a:pPr algn="ctr" defTabSz="1289050">
              <a:lnSpc>
                <a:spcPct val="90000"/>
              </a:lnSpc>
              <a:spcAft>
                <a:spcPct val="35000"/>
              </a:spcAft>
              <a:defRPr/>
            </a:pPr>
            <a:endParaRPr lang="en-US" sz="1200" b="1" dirty="0"/>
          </a:p>
        </p:txBody>
      </p:sp>
      <p:sp>
        <p:nvSpPr>
          <p:cNvPr id="9" name="Freeform 8"/>
          <p:cNvSpPr/>
          <p:nvPr/>
        </p:nvSpPr>
        <p:spPr>
          <a:xfrm>
            <a:off x="838200" y="5257800"/>
            <a:ext cx="1619324" cy="647729"/>
          </a:xfrm>
          <a:custGeom>
            <a:avLst/>
            <a:gdLst>
              <a:gd name="connsiteX0" fmla="*/ 0 w 1619324"/>
              <a:gd name="connsiteY0" fmla="*/ 0 h 647729"/>
              <a:gd name="connsiteX1" fmla="*/ 1619324 w 1619324"/>
              <a:gd name="connsiteY1" fmla="*/ 0 h 647729"/>
              <a:gd name="connsiteX2" fmla="*/ 1619324 w 1619324"/>
              <a:gd name="connsiteY2" fmla="*/ 647729 h 647729"/>
              <a:gd name="connsiteX3" fmla="*/ 0 w 1619324"/>
              <a:gd name="connsiteY3" fmla="*/ 647729 h 647729"/>
              <a:gd name="connsiteX4" fmla="*/ 0 w 1619324"/>
              <a:gd name="connsiteY4" fmla="*/ 0 h 647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9324" h="647729">
                <a:moveTo>
                  <a:pt x="0" y="0"/>
                </a:moveTo>
                <a:lnTo>
                  <a:pt x="1619324" y="0"/>
                </a:lnTo>
                <a:lnTo>
                  <a:pt x="1619324" y="647729"/>
                </a:lnTo>
                <a:lnTo>
                  <a:pt x="0" y="647729"/>
                </a:lnTo>
                <a:lnTo>
                  <a:pt x="0"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hueOff val="1560506"/>
              <a:satOff val="-1946"/>
              <a:lumOff val="458"/>
              <a:alphaOff val="0"/>
            </a:schemeClr>
          </a:lnRef>
          <a:fillRef idx="1">
            <a:schemeClr val="accent2">
              <a:hueOff val="1560506"/>
              <a:satOff val="-1946"/>
              <a:lumOff val="458"/>
              <a:alphaOff val="0"/>
            </a:schemeClr>
          </a:fillRef>
          <a:effectRef idx="2">
            <a:schemeClr val="accent2">
              <a:hueOff val="1560506"/>
              <a:satOff val="-1946"/>
              <a:lumOff val="458"/>
              <a:alphaOff val="0"/>
            </a:schemeClr>
          </a:effectRef>
          <a:fontRef idx="minor">
            <a:schemeClr val="lt1"/>
          </a:fontRef>
        </p:style>
        <p:txBody>
          <a:bodyPr lIns="206248" tIns="117856" rIns="206248" bIns="117856" spcCol="1270" anchor="ctr"/>
          <a:lstStyle/>
          <a:p>
            <a:pPr algn="ctr" defTabSz="1289050">
              <a:lnSpc>
                <a:spcPct val="90000"/>
              </a:lnSpc>
              <a:spcAft>
                <a:spcPct val="35000"/>
              </a:spcAft>
              <a:defRPr/>
            </a:pPr>
            <a:r>
              <a:rPr lang="en-US" sz="2400" b="1" dirty="0"/>
              <a:t>Control</a:t>
            </a:r>
          </a:p>
        </p:txBody>
      </p:sp>
      <p:grpSp>
        <p:nvGrpSpPr>
          <p:cNvPr id="13" name="Group 12"/>
          <p:cNvGrpSpPr/>
          <p:nvPr/>
        </p:nvGrpSpPr>
        <p:grpSpPr>
          <a:xfrm>
            <a:off x="3048000" y="1905000"/>
            <a:ext cx="4267200" cy="3042841"/>
            <a:chOff x="381000" y="1254868"/>
            <a:chExt cx="4267200" cy="3042841"/>
          </a:xfrm>
        </p:grpSpPr>
        <p:sp>
          <p:nvSpPr>
            <p:cNvPr id="14" name="Rectangle 13"/>
            <p:cNvSpPr/>
            <p:nvPr/>
          </p:nvSpPr>
          <p:spPr>
            <a:xfrm>
              <a:off x="381000" y="1295400"/>
              <a:ext cx="4267200" cy="25908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15" name="Rectangle 14"/>
            <p:cNvSpPr/>
            <p:nvPr/>
          </p:nvSpPr>
          <p:spPr>
            <a:xfrm>
              <a:off x="2641320" y="1254868"/>
              <a:ext cx="1473480"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3&amp;4</a:t>
              </a: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6" name="Rectangle 15"/>
            <p:cNvSpPr/>
            <p:nvPr/>
          </p:nvSpPr>
          <p:spPr>
            <a:xfrm>
              <a:off x="435873" y="1369724"/>
              <a:ext cx="2129109" cy="769441"/>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4400" b="1" cap="all" spc="0" dirty="0" smtClean="0">
                  <a:ln w="0"/>
                  <a:solidFill>
                    <a:schemeClr val="accent2"/>
                  </a:solidFill>
                  <a:effectLst>
                    <a:reflection blurRad="12700" stA="50000" endPos="50000" dist="5000" dir="5400000" sy="-100000" rotWithShape="0"/>
                  </a:effectLst>
                </a:rPr>
                <a:t>Phase</a:t>
              </a:r>
              <a:endParaRPr lang="en-US" sz="4400" b="1" cap="all" spc="0" dirty="0">
                <a:ln w="0"/>
                <a:solidFill>
                  <a:schemeClr val="accent2"/>
                </a:solidFill>
                <a:effectLst>
                  <a:reflection blurRad="12700" stA="50000" endPos="50000" dist="5000" dir="5400000" sy="-100000" rotWithShape="0"/>
                </a:effectLst>
              </a:endParaRPr>
            </a:p>
          </p:txBody>
        </p:sp>
        <p:sp>
          <p:nvSpPr>
            <p:cNvPr id="17" name="TextBox 16"/>
            <p:cNvSpPr txBox="1"/>
            <p:nvPr/>
          </p:nvSpPr>
          <p:spPr>
            <a:xfrm>
              <a:off x="435873" y="2266384"/>
              <a:ext cx="4136127" cy="2031325"/>
            </a:xfrm>
            <a:prstGeom prst="rect">
              <a:avLst/>
            </a:prstGeom>
            <a:noFill/>
          </p:spPr>
          <p:txBody>
            <a:bodyPr wrap="square" rtlCol="0">
              <a:spAutoFit/>
            </a:bodyPr>
            <a:lstStyle/>
            <a:p>
              <a:r>
                <a:rPr lang="en-US" dirty="0" smtClean="0"/>
                <a:t>Tools</a:t>
              </a:r>
              <a:r>
                <a:rPr lang="en-US" dirty="0"/>
                <a:t>:</a:t>
              </a:r>
            </a:p>
            <a:p>
              <a:pPr marL="285750" indent="-285750">
                <a:buFont typeface="Arial" pitchFamily="34" charset="0"/>
                <a:buChar char="•"/>
              </a:pPr>
              <a:r>
                <a:rPr lang="en-US" dirty="0" smtClean="0"/>
                <a:t>FMEA</a:t>
              </a:r>
            </a:p>
            <a:p>
              <a:pPr marL="285750" indent="-285750">
                <a:buFont typeface="Arial" pitchFamily="34" charset="0"/>
                <a:buChar char="•"/>
              </a:pPr>
              <a:r>
                <a:rPr lang="en-US" dirty="0" smtClean="0"/>
                <a:t>Quick Wins 5S</a:t>
              </a:r>
            </a:p>
            <a:p>
              <a:pPr marL="285750" indent="-285750">
                <a:buFont typeface="Arial" pitchFamily="34" charset="0"/>
                <a:buChar char="•"/>
              </a:pPr>
              <a:r>
                <a:rPr lang="en-US" dirty="0" smtClean="0"/>
                <a:t>The 8 Wastes</a:t>
              </a:r>
            </a:p>
            <a:p>
              <a:pPr marL="285750" indent="-285750">
                <a:buFont typeface="Arial" pitchFamily="34" charset="0"/>
                <a:buChar char="•"/>
              </a:pPr>
              <a:endParaRPr lang="en-US" dirty="0" smtClean="0"/>
            </a:p>
            <a:p>
              <a:endParaRPr lang="en-US" dirty="0"/>
            </a:p>
            <a:p>
              <a:endParaRPr lang="en-US" dirty="0"/>
            </a:p>
          </p:txBody>
        </p:sp>
      </p:grpSp>
      <p:sp>
        <p:nvSpPr>
          <p:cNvPr id="23" name="Rectangle 2"/>
          <p:cNvSpPr>
            <a:spLocks noGrp="1" noChangeArrowheads="1"/>
          </p:cNvSpPr>
          <p:nvPr>
            <p:ph type="ctrTitle"/>
          </p:nvPr>
        </p:nvSpPr>
        <p:spPr>
          <a:xfrm>
            <a:off x="685800" y="228600"/>
            <a:ext cx="8382000" cy="646331"/>
          </a:xfrm>
        </p:spPr>
        <p:txBody>
          <a:bodyPr anchor="t"/>
          <a:lstStyle/>
          <a:p>
            <a:pPr>
              <a:defRPr/>
            </a:pPr>
            <a:r>
              <a:rPr lang="en-US" sz="3600" b="1" dirty="0" smtClean="0">
                <a:solidFill>
                  <a:schemeClr val="bg1"/>
                </a:solidFill>
                <a:latin typeface="+mj-lt"/>
              </a:rPr>
              <a:t>The DMAIC Process with Tools</a:t>
            </a:r>
            <a:endParaRPr lang="en-US" sz="3600" b="1" baseline="30000" dirty="0" smtClean="0">
              <a:solidFill>
                <a:schemeClr val="bg1"/>
              </a:solidFill>
              <a:latin typeface="+mj-lt"/>
            </a:endParaRPr>
          </a:p>
        </p:txBody>
      </p:sp>
      <p:sp>
        <p:nvSpPr>
          <p:cNvPr id="19" name="TextBox 18"/>
          <p:cNvSpPr txBox="1"/>
          <p:nvPr/>
        </p:nvSpPr>
        <p:spPr>
          <a:xfrm>
            <a:off x="3933520" y="1107036"/>
            <a:ext cx="1348190" cy="584775"/>
          </a:xfrm>
          <a:prstGeom prst="rect">
            <a:avLst/>
          </a:prstGeom>
          <a:noFill/>
        </p:spPr>
        <p:txBody>
          <a:bodyPr wrap="none" rtlCol="0">
            <a:spAutoFit/>
          </a:bodyPr>
          <a:lstStyle/>
          <a:p>
            <a:r>
              <a:rPr lang="en-US" sz="3200" b="1" dirty="0" smtClean="0">
                <a:solidFill>
                  <a:schemeClr val="tx2"/>
                </a:solidFill>
              </a:rPr>
              <a:t>DAY 2</a:t>
            </a:r>
            <a:endParaRPr lang="en-US" sz="3200" b="1" dirty="0">
              <a:solidFill>
                <a:schemeClr val="tx2"/>
              </a:solidFill>
            </a:endParaRPr>
          </a:p>
        </p:txBody>
      </p:sp>
      <p:sp>
        <p:nvSpPr>
          <p:cNvPr id="18" name="Rectangle 17"/>
          <p:cNvSpPr/>
          <p:nvPr/>
        </p:nvSpPr>
        <p:spPr>
          <a:xfrm>
            <a:off x="685800" y="3352800"/>
            <a:ext cx="1905000" cy="1828800"/>
          </a:xfrm>
          <a:prstGeom prst="rect">
            <a:avLst/>
          </a:prstGeom>
          <a:noFill/>
          <a:ln w="381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cxnSp>
        <p:nvCxnSpPr>
          <p:cNvPr id="20" name="Straight Connector 19"/>
          <p:cNvCxnSpPr/>
          <p:nvPr/>
        </p:nvCxnSpPr>
        <p:spPr>
          <a:xfrm>
            <a:off x="3505200" y="3505200"/>
            <a:ext cx="609600" cy="0"/>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46023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heel(1)">
                                      <p:cBhvr>
                                        <p:cTn id="7" dur="2000"/>
                                        <p:tgtEl>
                                          <p:spTgt spid="18"/>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par>
                          <p:cTn id="12" fill="hold">
                            <p:stCondLst>
                              <p:cond delay="2500"/>
                            </p:stCondLst>
                            <p:childTnLst>
                              <p:par>
                                <p:cTn id="13" presetID="1" presetClass="entr" presetSubtype="0" fill="hold" nodeType="after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a:xfrm>
            <a:off x="838200" y="1371600"/>
            <a:ext cx="7696200" cy="5029200"/>
          </a:xfrm>
        </p:spPr>
        <p:txBody>
          <a:bodyPr/>
          <a:lstStyle/>
          <a:p>
            <a:pPr marL="171450" indent="-171450" defTabSz="1114425"/>
            <a:r>
              <a:rPr lang="en-US" sz="2400" b="1" dirty="0"/>
              <a:t>A structured approach to:</a:t>
            </a:r>
          </a:p>
          <a:p>
            <a:pPr marL="463550" lvl="1" indent="-177800" defTabSz="1114425"/>
            <a:r>
              <a:rPr lang="en-US" sz="2400" dirty="0"/>
              <a:t>Identify the ways in which a product or process can fail </a:t>
            </a:r>
          </a:p>
          <a:p>
            <a:pPr marL="463550" lvl="1" indent="-177800" defTabSz="1114425"/>
            <a:r>
              <a:rPr lang="en-US" sz="2400" dirty="0"/>
              <a:t>Estimate the risk associated with specific causes  </a:t>
            </a:r>
          </a:p>
          <a:p>
            <a:pPr marL="463550" lvl="1" indent="-177800" defTabSz="1114425"/>
            <a:r>
              <a:rPr lang="en-US" sz="2400" dirty="0"/>
              <a:t>Prioritize the actions that should be taken to reduce the risk </a:t>
            </a:r>
          </a:p>
          <a:p>
            <a:pPr marL="171450" indent="-171450" defTabSz="1114425"/>
            <a:r>
              <a:rPr lang="en-US" sz="2400" b="1" dirty="0"/>
              <a:t>A Process FMEA will:</a:t>
            </a:r>
          </a:p>
          <a:p>
            <a:pPr marL="463550" lvl="1" indent="-177800" defTabSz="1114425"/>
            <a:r>
              <a:rPr lang="en-US" sz="2400" dirty="0"/>
              <a:t>Capture the entire process and the key inputs (</a:t>
            </a:r>
            <a:r>
              <a:rPr lang="en-US" sz="2400" dirty="0" err="1"/>
              <a:t>Xs</a:t>
            </a:r>
            <a:r>
              <a:rPr lang="en-US" sz="2400" dirty="0"/>
              <a:t>)</a:t>
            </a:r>
          </a:p>
          <a:p>
            <a:pPr marL="463550" lvl="1" indent="-177800" defTabSz="1114425"/>
            <a:r>
              <a:rPr lang="en-US" sz="2400" dirty="0"/>
              <a:t>Identify ways the product or process can fail because of these </a:t>
            </a:r>
            <a:r>
              <a:rPr lang="en-US" sz="2400" dirty="0" err="1"/>
              <a:t>Xs</a:t>
            </a:r>
            <a:endParaRPr lang="en-US" sz="2400" dirty="0"/>
          </a:p>
          <a:p>
            <a:pPr marL="463550" lvl="1" indent="-177800" defTabSz="1114425"/>
            <a:r>
              <a:rPr lang="en-US" sz="2400" dirty="0"/>
              <a:t>Facilitate the documentation of a plan to prevent those failures</a:t>
            </a:r>
          </a:p>
          <a:p>
            <a:endParaRPr lang="en-US" dirty="0"/>
          </a:p>
        </p:txBody>
      </p:sp>
      <p:sp>
        <p:nvSpPr>
          <p:cNvPr id="4" name="Title 3"/>
          <p:cNvSpPr>
            <a:spLocks noGrp="1"/>
          </p:cNvSpPr>
          <p:nvPr>
            <p:ph type="title"/>
          </p:nvPr>
        </p:nvSpPr>
        <p:spPr/>
        <p:txBody>
          <a:bodyPr/>
          <a:lstStyle/>
          <a:p>
            <a:r>
              <a:rPr lang="en-US" b="1" dirty="0">
                <a:solidFill>
                  <a:schemeClr val="bg1"/>
                </a:solidFill>
                <a:latin typeface="+mj-lt"/>
              </a:rPr>
              <a:t>What Is </a:t>
            </a:r>
            <a:r>
              <a:rPr lang="en-US" b="1" dirty="0" smtClean="0">
                <a:solidFill>
                  <a:schemeClr val="bg1"/>
                </a:solidFill>
                <a:latin typeface="+mj-lt"/>
              </a:rPr>
              <a:t>an </a:t>
            </a:r>
            <a:r>
              <a:rPr lang="en-US" b="1" dirty="0">
                <a:solidFill>
                  <a:schemeClr val="bg1"/>
                </a:solidFill>
                <a:latin typeface="+mj-lt"/>
              </a:rPr>
              <a:t>FMEA?</a:t>
            </a:r>
          </a:p>
        </p:txBody>
      </p:sp>
    </p:spTree>
    <p:extLst>
      <p:ext uri="{BB962C8B-B14F-4D97-AF65-F5344CB8AC3E}">
        <p14:creationId xmlns:p14="http://schemas.microsoft.com/office/powerpoint/2010/main" val="37122107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a:xfrm>
            <a:off x="685800" y="1371600"/>
            <a:ext cx="7848600" cy="4572000"/>
          </a:xfrm>
        </p:spPr>
        <p:txBody>
          <a:bodyPr/>
          <a:lstStyle/>
          <a:p>
            <a:pPr marL="457200" lvl="1" indent="-342900" defTabSz="1114425">
              <a:buClrTx/>
              <a:buFont typeface="Wingdings" pitchFamily="2" charset="2"/>
              <a:buChar char="q"/>
            </a:pPr>
            <a:r>
              <a:rPr lang="en-US" sz="2400" b="1" dirty="0" smtClean="0">
                <a:solidFill>
                  <a:schemeClr val="tx2"/>
                </a:solidFill>
              </a:rPr>
              <a:t>Design</a:t>
            </a:r>
            <a:r>
              <a:rPr lang="en-US" sz="2000" dirty="0" smtClean="0">
                <a:solidFill>
                  <a:schemeClr val="tx2"/>
                </a:solidFill>
              </a:rPr>
              <a:t>:</a:t>
            </a:r>
          </a:p>
          <a:p>
            <a:pPr marL="114300" lvl="1" indent="0" defTabSz="1114425">
              <a:buClrTx/>
              <a:buNone/>
            </a:pPr>
            <a:r>
              <a:rPr lang="en-US" sz="2000" dirty="0" smtClean="0"/>
              <a:t>Used </a:t>
            </a:r>
            <a:r>
              <a:rPr lang="en-US" sz="2000" dirty="0"/>
              <a:t>to analyze product designs before they are released to production.  A DFMEA should always be completed well in advance of a prototype build.  Focuses on product function.</a:t>
            </a:r>
          </a:p>
          <a:p>
            <a:pPr marL="457200" lvl="1" indent="-342900" defTabSz="1114425">
              <a:buClrTx/>
              <a:buFont typeface="Wingdings" pitchFamily="2" charset="2"/>
              <a:buChar char="q"/>
            </a:pPr>
            <a:r>
              <a:rPr lang="en-US" sz="2400" b="1" dirty="0" smtClean="0">
                <a:solidFill>
                  <a:schemeClr val="tx2"/>
                </a:solidFill>
              </a:rPr>
              <a:t>Process</a:t>
            </a:r>
            <a:r>
              <a:rPr lang="en-US" sz="2000" dirty="0" smtClean="0">
                <a:solidFill>
                  <a:schemeClr val="tx2"/>
                </a:solidFill>
              </a:rPr>
              <a:t>:</a:t>
            </a:r>
          </a:p>
          <a:p>
            <a:pPr marL="114300" lvl="1" indent="0" defTabSz="1114425">
              <a:buClrTx/>
              <a:buNone/>
            </a:pPr>
            <a:r>
              <a:rPr lang="en-US" sz="2000" dirty="0" smtClean="0"/>
              <a:t>Used </a:t>
            </a:r>
            <a:r>
              <a:rPr lang="en-US" sz="2000" dirty="0"/>
              <a:t>to analyze manufacturing, assembly, or any other processes.  Focuses on process inputs.  This is the topic for this </a:t>
            </a:r>
            <a:r>
              <a:rPr lang="en-US" sz="2000" dirty="0" smtClean="0"/>
              <a:t>module.</a:t>
            </a:r>
          </a:p>
          <a:p>
            <a:pPr marL="457200" lvl="1" indent="-342900" defTabSz="1114425">
              <a:buClrTx/>
              <a:buFont typeface="Wingdings" pitchFamily="2" charset="2"/>
              <a:buChar char="q"/>
            </a:pPr>
            <a:r>
              <a:rPr lang="en-US" sz="2400" b="1" dirty="0" smtClean="0">
                <a:solidFill>
                  <a:schemeClr val="tx2"/>
                </a:solidFill>
              </a:rPr>
              <a:t>Project</a:t>
            </a:r>
            <a:r>
              <a:rPr lang="en-US" sz="2000" dirty="0" smtClean="0">
                <a:solidFill>
                  <a:schemeClr val="tx2"/>
                </a:solidFill>
              </a:rPr>
              <a:t>:</a:t>
            </a:r>
          </a:p>
          <a:p>
            <a:pPr marL="509587" lvl="1" indent="-395287" defTabSz="1114425">
              <a:buNone/>
            </a:pPr>
            <a:r>
              <a:rPr lang="en-US" sz="2000" dirty="0" smtClean="0"/>
              <a:t>Documents </a:t>
            </a:r>
            <a:r>
              <a:rPr lang="en-US" sz="2000" dirty="0"/>
              <a:t>and addresses failures that could happen during </a:t>
            </a:r>
            <a:r>
              <a:rPr lang="en-US" sz="2000" dirty="0" smtClean="0"/>
              <a:t>a major </a:t>
            </a:r>
          </a:p>
          <a:p>
            <a:pPr marL="509587" lvl="1" indent="-395287" defTabSz="1114425">
              <a:buNone/>
            </a:pPr>
            <a:r>
              <a:rPr lang="en-US" sz="2000" dirty="0" smtClean="0"/>
              <a:t>program</a:t>
            </a:r>
            <a:endParaRPr lang="en-US" sz="2000" dirty="0"/>
          </a:p>
        </p:txBody>
      </p:sp>
      <p:sp>
        <p:nvSpPr>
          <p:cNvPr id="4" name="Title 3"/>
          <p:cNvSpPr>
            <a:spLocks noGrp="1"/>
          </p:cNvSpPr>
          <p:nvPr>
            <p:ph type="title"/>
          </p:nvPr>
        </p:nvSpPr>
        <p:spPr/>
        <p:txBody>
          <a:bodyPr/>
          <a:lstStyle/>
          <a:p>
            <a:r>
              <a:rPr lang="en-US" b="1" dirty="0" smtClean="0">
                <a:solidFill>
                  <a:schemeClr val="bg1"/>
                </a:solidFill>
                <a:latin typeface="+mj-lt"/>
              </a:rPr>
              <a:t>Applications </a:t>
            </a:r>
            <a:r>
              <a:rPr lang="en-US" b="1" dirty="0">
                <a:solidFill>
                  <a:schemeClr val="bg1"/>
                </a:solidFill>
                <a:latin typeface="+mj-lt"/>
              </a:rPr>
              <a:t>For FMEA</a:t>
            </a:r>
          </a:p>
        </p:txBody>
      </p:sp>
    </p:spTree>
    <p:extLst>
      <p:ext uri="{BB962C8B-B14F-4D97-AF65-F5344CB8AC3E}">
        <p14:creationId xmlns:p14="http://schemas.microsoft.com/office/powerpoint/2010/main" val="11819712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Flowchart: Process 47"/>
          <p:cNvSpPr/>
          <p:nvPr/>
        </p:nvSpPr>
        <p:spPr>
          <a:xfrm>
            <a:off x="237657" y="1345655"/>
            <a:ext cx="6134576" cy="1698915"/>
          </a:xfrm>
          <a:prstGeom prst="flowChartProcess">
            <a:avLst/>
          </a:prstGeom>
          <a:solidFill>
            <a:schemeClr val="bg1"/>
          </a:solid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3"/>
          <p:cNvGrpSpPr>
            <a:grpSpLocks/>
          </p:cNvGrpSpPr>
          <p:nvPr/>
        </p:nvGrpSpPr>
        <p:grpSpPr bwMode="auto">
          <a:xfrm>
            <a:off x="228600" y="1345655"/>
            <a:ext cx="6156325" cy="1634732"/>
            <a:chOff x="104" y="1312"/>
            <a:chExt cx="3632" cy="1184"/>
          </a:xfrm>
        </p:grpSpPr>
        <p:grpSp>
          <p:nvGrpSpPr>
            <p:cNvPr id="7" name="Group 4"/>
            <p:cNvGrpSpPr>
              <a:grpSpLocks/>
            </p:cNvGrpSpPr>
            <p:nvPr/>
          </p:nvGrpSpPr>
          <p:grpSpPr bwMode="auto">
            <a:xfrm>
              <a:off x="292" y="1461"/>
              <a:ext cx="3160" cy="836"/>
              <a:chOff x="292" y="1461"/>
              <a:chExt cx="3160" cy="836"/>
            </a:xfrm>
          </p:grpSpPr>
          <p:sp>
            <p:nvSpPr>
              <p:cNvPr id="9" name="Rectangle 5"/>
              <p:cNvSpPr>
                <a:spLocks noChangeArrowheads="1"/>
              </p:cNvSpPr>
              <p:nvPr/>
            </p:nvSpPr>
            <p:spPr bwMode="auto">
              <a:xfrm>
                <a:off x="321" y="1461"/>
                <a:ext cx="424" cy="222"/>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 name="Rectangle 6"/>
              <p:cNvSpPr>
                <a:spLocks noChangeArrowheads="1"/>
              </p:cNvSpPr>
              <p:nvPr/>
            </p:nvSpPr>
            <p:spPr bwMode="auto">
              <a:xfrm>
                <a:off x="311" y="1482"/>
                <a:ext cx="353"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6988" rIns="55562" bIns="26988">
                <a:spAutoFit/>
              </a:bodyPr>
              <a:lstStyle/>
              <a:p>
                <a:pPr algn="l" defTabSz="330200" eaLnBrk="0" hangingPunct="0"/>
                <a:r>
                  <a:rPr lang="en-US" sz="600" b="1" dirty="0">
                    <a:latin typeface="Times New Roman" pitchFamily="18" charset="0"/>
                  </a:rPr>
                  <a:t>PAPERWORK</a:t>
                </a:r>
              </a:p>
            </p:txBody>
          </p:sp>
          <p:sp>
            <p:nvSpPr>
              <p:cNvPr id="11" name="Rectangle 7"/>
              <p:cNvSpPr>
                <a:spLocks noChangeArrowheads="1"/>
              </p:cNvSpPr>
              <p:nvPr/>
            </p:nvSpPr>
            <p:spPr bwMode="auto">
              <a:xfrm>
                <a:off x="2740" y="1461"/>
                <a:ext cx="424" cy="222"/>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 name="Rectangle 8"/>
              <p:cNvSpPr>
                <a:spLocks noChangeArrowheads="1"/>
              </p:cNvSpPr>
              <p:nvPr/>
            </p:nvSpPr>
            <p:spPr bwMode="auto">
              <a:xfrm>
                <a:off x="2135" y="1461"/>
                <a:ext cx="424" cy="222"/>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Rectangle 9"/>
              <p:cNvSpPr>
                <a:spLocks noChangeArrowheads="1"/>
              </p:cNvSpPr>
              <p:nvPr/>
            </p:nvSpPr>
            <p:spPr bwMode="auto">
              <a:xfrm>
                <a:off x="926" y="1461"/>
                <a:ext cx="424" cy="222"/>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 name="Rectangle 10"/>
              <p:cNvSpPr>
                <a:spLocks noChangeArrowheads="1"/>
              </p:cNvSpPr>
              <p:nvPr/>
            </p:nvSpPr>
            <p:spPr bwMode="auto">
              <a:xfrm>
                <a:off x="1530" y="1461"/>
                <a:ext cx="424" cy="222"/>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 name="Rectangle 11"/>
              <p:cNvSpPr>
                <a:spLocks noChangeArrowheads="1"/>
              </p:cNvSpPr>
              <p:nvPr/>
            </p:nvSpPr>
            <p:spPr bwMode="auto">
              <a:xfrm>
                <a:off x="915" y="1482"/>
                <a:ext cx="443"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6988" rIns="55562" bIns="26988">
                <a:spAutoFit/>
              </a:bodyPr>
              <a:lstStyle/>
              <a:p>
                <a:pPr algn="l" defTabSz="330200" eaLnBrk="0" hangingPunct="0"/>
                <a:r>
                  <a:rPr lang="en-US" sz="600" b="1" dirty="0">
                    <a:latin typeface="Times New Roman" pitchFamily="18" charset="0"/>
                  </a:rPr>
                  <a:t>TURN STEAM ON </a:t>
                </a:r>
              </a:p>
              <a:p>
                <a:pPr algn="l" defTabSz="330200" eaLnBrk="0" hangingPunct="0"/>
                <a:r>
                  <a:rPr lang="en-US" sz="600" b="1" dirty="0">
                    <a:latin typeface="Times New Roman" pitchFamily="18" charset="0"/>
                  </a:rPr>
                  <a:t>TO DICY TANK</a:t>
                </a:r>
              </a:p>
            </p:txBody>
          </p:sp>
          <p:sp>
            <p:nvSpPr>
              <p:cNvPr id="16" name="Rectangle 12"/>
              <p:cNvSpPr>
                <a:spLocks noChangeArrowheads="1"/>
              </p:cNvSpPr>
              <p:nvPr/>
            </p:nvSpPr>
            <p:spPr bwMode="auto">
              <a:xfrm>
                <a:off x="1578" y="1511"/>
                <a:ext cx="301"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6988" rIns="55562" bIns="26988">
                <a:spAutoFit/>
              </a:bodyPr>
              <a:lstStyle/>
              <a:p>
                <a:pPr algn="l" defTabSz="330200" eaLnBrk="0" hangingPunct="0"/>
                <a:r>
                  <a:rPr lang="en-US" sz="600" b="1" dirty="0">
                    <a:latin typeface="Times New Roman" pitchFamily="18" charset="0"/>
                  </a:rPr>
                  <a:t>LOAD DMF</a:t>
                </a:r>
              </a:p>
            </p:txBody>
          </p:sp>
          <p:sp>
            <p:nvSpPr>
              <p:cNvPr id="17" name="Rectangle 13"/>
              <p:cNvSpPr>
                <a:spLocks noChangeArrowheads="1"/>
              </p:cNvSpPr>
              <p:nvPr/>
            </p:nvSpPr>
            <p:spPr bwMode="auto">
              <a:xfrm>
                <a:off x="2154" y="1511"/>
                <a:ext cx="315"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6988" rIns="55562" bIns="26988">
                <a:spAutoFit/>
              </a:bodyPr>
              <a:lstStyle/>
              <a:p>
                <a:pPr algn="l" defTabSz="330200" eaLnBrk="0" hangingPunct="0"/>
                <a:r>
                  <a:rPr lang="en-US" sz="600" b="1" dirty="0">
                    <a:latin typeface="Times New Roman" pitchFamily="18" charset="0"/>
                  </a:rPr>
                  <a:t>LOAD DICY</a:t>
                </a:r>
              </a:p>
            </p:txBody>
          </p:sp>
          <p:sp>
            <p:nvSpPr>
              <p:cNvPr id="18" name="Rectangle 14"/>
              <p:cNvSpPr>
                <a:spLocks noChangeArrowheads="1"/>
              </p:cNvSpPr>
              <p:nvPr/>
            </p:nvSpPr>
            <p:spPr bwMode="auto">
              <a:xfrm>
                <a:off x="2787" y="1511"/>
                <a:ext cx="317" cy="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6988" rIns="55562" bIns="26988">
                <a:spAutoFit/>
              </a:bodyPr>
              <a:lstStyle/>
              <a:p>
                <a:pPr algn="l" defTabSz="330200" eaLnBrk="0" hangingPunct="0"/>
                <a:r>
                  <a:rPr lang="en-US" sz="700" b="1" dirty="0">
                    <a:latin typeface="Times New Roman" pitchFamily="18" charset="0"/>
                  </a:rPr>
                  <a:t>LOAD 2MI</a:t>
                </a:r>
              </a:p>
            </p:txBody>
          </p:sp>
          <p:sp>
            <p:nvSpPr>
              <p:cNvPr id="19" name="Oval 15"/>
              <p:cNvSpPr>
                <a:spLocks noChangeArrowheads="1"/>
              </p:cNvSpPr>
              <p:nvPr/>
            </p:nvSpPr>
            <p:spPr bwMode="auto">
              <a:xfrm>
                <a:off x="3345" y="1519"/>
                <a:ext cx="107" cy="107"/>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 name="Rectangle 16"/>
              <p:cNvSpPr>
                <a:spLocks noChangeArrowheads="1"/>
              </p:cNvSpPr>
              <p:nvPr/>
            </p:nvSpPr>
            <p:spPr bwMode="auto">
              <a:xfrm>
                <a:off x="3358" y="1529"/>
                <a:ext cx="94" cy="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6988" rIns="55562" bIns="26988">
                <a:spAutoFit/>
              </a:bodyPr>
              <a:lstStyle/>
              <a:p>
                <a:pPr algn="l" defTabSz="330200" eaLnBrk="0" hangingPunct="0"/>
                <a:r>
                  <a:rPr lang="en-US" sz="600">
                    <a:latin typeface="Times New Roman" pitchFamily="18" charset="0"/>
                  </a:rPr>
                  <a:t>1</a:t>
                </a:r>
              </a:p>
            </p:txBody>
          </p:sp>
          <p:sp>
            <p:nvSpPr>
              <p:cNvPr id="21" name="Line 17"/>
              <p:cNvSpPr>
                <a:spLocks noChangeShapeType="1"/>
              </p:cNvSpPr>
              <p:nvPr/>
            </p:nvSpPr>
            <p:spPr bwMode="auto">
              <a:xfrm>
                <a:off x="755" y="1572"/>
                <a:ext cx="163" cy="0"/>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 name="Line 18"/>
              <p:cNvSpPr>
                <a:spLocks noChangeShapeType="1"/>
              </p:cNvSpPr>
              <p:nvPr/>
            </p:nvSpPr>
            <p:spPr bwMode="auto">
              <a:xfrm>
                <a:off x="1360" y="1572"/>
                <a:ext cx="162" cy="0"/>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 name="Line 19"/>
              <p:cNvSpPr>
                <a:spLocks noChangeShapeType="1"/>
              </p:cNvSpPr>
              <p:nvPr/>
            </p:nvSpPr>
            <p:spPr bwMode="auto">
              <a:xfrm>
                <a:off x="1964" y="1572"/>
                <a:ext cx="163" cy="0"/>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 name="Line 20"/>
              <p:cNvSpPr>
                <a:spLocks noChangeShapeType="1"/>
              </p:cNvSpPr>
              <p:nvPr/>
            </p:nvSpPr>
            <p:spPr bwMode="auto">
              <a:xfrm>
                <a:off x="3174" y="1572"/>
                <a:ext cx="163" cy="0"/>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 name="Line 21"/>
              <p:cNvSpPr>
                <a:spLocks noChangeShapeType="1"/>
              </p:cNvSpPr>
              <p:nvPr/>
            </p:nvSpPr>
            <p:spPr bwMode="auto">
              <a:xfrm>
                <a:off x="2569" y="1572"/>
                <a:ext cx="163" cy="0"/>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 name="Rectangle 22"/>
              <p:cNvSpPr>
                <a:spLocks noChangeArrowheads="1"/>
              </p:cNvSpPr>
              <p:nvPr/>
            </p:nvSpPr>
            <p:spPr bwMode="auto">
              <a:xfrm>
                <a:off x="339" y="1742"/>
                <a:ext cx="537" cy="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6988" rIns="55562" bIns="26988">
                <a:spAutoFit/>
              </a:bodyPr>
              <a:lstStyle/>
              <a:p>
                <a:pPr algn="l" defTabSz="330200" eaLnBrk="0" hangingPunct="0"/>
                <a:r>
                  <a:rPr lang="en-US" sz="600">
                    <a:latin typeface="Times New Roman" pitchFamily="18" charset="0"/>
                  </a:rPr>
                  <a:t>BILL OF MATERIALS</a:t>
                </a:r>
              </a:p>
              <a:p>
                <a:pPr algn="l" defTabSz="330200" eaLnBrk="0" hangingPunct="0"/>
                <a:endParaRPr lang="en-US" sz="600">
                  <a:latin typeface="Times New Roman" pitchFamily="18" charset="0"/>
                </a:endParaRPr>
              </a:p>
              <a:p>
                <a:pPr algn="l" defTabSz="330200" eaLnBrk="0" hangingPunct="0"/>
                <a:r>
                  <a:rPr lang="en-US" sz="600">
                    <a:latin typeface="Times New Roman" pitchFamily="18" charset="0"/>
                  </a:rPr>
                  <a:t>ISO PROCEDURES</a:t>
                </a:r>
              </a:p>
              <a:p>
                <a:pPr algn="l" defTabSz="330200" eaLnBrk="0" hangingPunct="0"/>
                <a:endParaRPr lang="en-US" sz="600">
                  <a:latin typeface="Times New Roman" pitchFamily="18" charset="0"/>
                </a:endParaRPr>
              </a:p>
              <a:p>
                <a:pPr algn="l" defTabSz="330200" eaLnBrk="0" hangingPunct="0"/>
                <a:r>
                  <a:rPr lang="en-US" sz="600">
                    <a:latin typeface="Times New Roman" pitchFamily="18" charset="0"/>
                  </a:rPr>
                  <a:t>REWORK</a:t>
                </a:r>
              </a:p>
            </p:txBody>
          </p:sp>
          <p:sp>
            <p:nvSpPr>
              <p:cNvPr id="27" name="Rectangle 23"/>
              <p:cNvSpPr>
                <a:spLocks noChangeArrowheads="1"/>
              </p:cNvSpPr>
              <p:nvPr/>
            </p:nvSpPr>
            <p:spPr bwMode="auto">
              <a:xfrm>
                <a:off x="944" y="1742"/>
                <a:ext cx="501" cy="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6988" rIns="55562" bIns="26988">
                <a:spAutoFit/>
              </a:bodyPr>
              <a:lstStyle/>
              <a:p>
                <a:pPr algn="l" defTabSz="330200" eaLnBrk="0" hangingPunct="0"/>
                <a:r>
                  <a:rPr lang="en-US" sz="600">
                    <a:latin typeface="Times New Roman" pitchFamily="18" charset="0"/>
                  </a:rPr>
                  <a:t>SCALE ACCURACY</a:t>
                </a:r>
              </a:p>
              <a:p>
                <a:pPr algn="l" defTabSz="330200" eaLnBrk="0" hangingPunct="0"/>
                <a:endParaRPr lang="en-US" sz="600">
                  <a:latin typeface="Times New Roman" pitchFamily="18" charset="0"/>
                </a:endParaRPr>
              </a:p>
              <a:p>
                <a:pPr algn="l" defTabSz="330200" eaLnBrk="0" hangingPunct="0"/>
                <a:r>
                  <a:rPr lang="en-US" sz="600">
                    <a:latin typeface="Times New Roman" pitchFamily="18" charset="0"/>
                  </a:rPr>
                  <a:t>PREHEATING</a:t>
                </a:r>
              </a:p>
            </p:txBody>
          </p:sp>
          <p:sp>
            <p:nvSpPr>
              <p:cNvPr id="28" name="Rectangle 24"/>
              <p:cNvSpPr>
                <a:spLocks noChangeArrowheads="1"/>
              </p:cNvSpPr>
              <p:nvPr/>
            </p:nvSpPr>
            <p:spPr bwMode="auto">
              <a:xfrm>
                <a:off x="1520" y="1770"/>
                <a:ext cx="484" cy="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6988" rIns="55562" bIns="26988">
                <a:spAutoFit/>
              </a:bodyPr>
              <a:lstStyle/>
              <a:p>
                <a:pPr algn="l" defTabSz="330200" eaLnBrk="0" hangingPunct="0"/>
                <a:r>
                  <a:rPr lang="en-US" sz="600">
                    <a:latin typeface="Times New Roman" pitchFamily="18" charset="0"/>
                  </a:rPr>
                  <a:t>LOAD ACCURACY</a:t>
                </a:r>
              </a:p>
              <a:p>
                <a:pPr algn="l" defTabSz="330200" eaLnBrk="0" hangingPunct="0"/>
                <a:endParaRPr lang="en-US" sz="600">
                  <a:latin typeface="Times New Roman" pitchFamily="18" charset="0"/>
                </a:endParaRPr>
              </a:p>
              <a:p>
                <a:pPr algn="l" defTabSz="330200" eaLnBrk="0" hangingPunct="0"/>
                <a:r>
                  <a:rPr lang="en-US" sz="600">
                    <a:latin typeface="Times New Roman" pitchFamily="18" charset="0"/>
                  </a:rPr>
                  <a:t>CLEANLINESS</a:t>
                </a:r>
              </a:p>
              <a:p>
                <a:pPr algn="l" defTabSz="330200" eaLnBrk="0" hangingPunct="0"/>
                <a:endParaRPr lang="en-US" sz="600">
                  <a:latin typeface="Times New Roman" pitchFamily="18" charset="0"/>
                </a:endParaRPr>
              </a:p>
              <a:p>
                <a:pPr algn="l" defTabSz="330200" eaLnBrk="0" hangingPunct="0"/>
                <a:r>
                  <a:rPr lang="en-US" sz="600">
                    <a:latin typeface="Times New Roman" pitchFamily="18" charset="0"/>
                  </a:rPr>
                  <a:t>RAW MATERIAL</a:t>
                </a:r>
              </a:p>
            </p:txBody>
          </p:sp>
          <p:sp>
            <p:nvSpPr>
              <p:cNvPr id="29" name="Rectangle 25"/>
              <p:cNvSpPr>
                <a:spLocks noChangeArrowheads="1"/>
              </p:cNvSpPr>
              <p:nvPr/>
            </p:nvSpPr>
            <p:spPr bwMode="auto">
              <a:xfrm>
                <a:off x="2125" y="1770"/>
                <a:ext cx="484" cy="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6988" rIns="55562" bIns="26988">
                <a:spAutoFit/>
              </a:bodyPr>
              <a:lstStyle/>
              <a:p>
                <a:pPr algn="l" defTabSz="330200" eaLnBrk="0" hangingPunct="0"/>
                <a:r>
                  <a:rPr lang="en-US" sz="600">
                    <a:latin typeface="Times New Roman" pitchFamily="18" charset="0"/>
                  </a:rPr>
                  <a:t>LOAD ACCURACY</a:t>
                </a:r>
              </a:p>
              <a:p>
                <a:pPr algn="l" defTabSz="330200" eaLnBrk="0" hangingPunct="0"/>
                <a:endParaRPr lang="en-US" sz="600">
                  <a:latin typeface="Times New Roman" pitchFamily="18" charset="0"/>
                </a:endParaRPr>
              </a:p>
              <a:p>
                <a:pPr algn="l" defTabSz="330200" eaLnBrk="0" hangingPunct="0"/>
                <a:r>
                  <a:rPr lang="en-US" sz="600">
                    <a:latin typeface="Times New Roman" pitchFamily="18" charset="0"/>
                  </a:rPr>
                  <a:t>ENVIRONMENT</a:t>
                </a:r>
              </a:p>
              <a:p>
                <a:pPr algn="l" defTabSz="330200" eaLnBrk="0" hangingPunct="0"/>
                <a:r>
                  <a:rPr lang="en-US" sz="600">
                    <a:latin typeface="Times New Roman" pitchFamily="18" charset="0"/>
                  </a:rPr>
                  <a:t>      (HUMIDITY)</a:t>
                </a:r>
              </a:p>
              <a:p>
                <a:pPr algn="l" defTabSz="330200" eaLnBrk="0" hangingPunct="0"/>
                <a:r>
                  <a:rPr lang="en-US" sz="600">
                    <a:latin typeface="Times New Roman" pitchFamily="18" charset="0"/>
                  </a:rPr>
                  <a:t>RAW MATERIAL</a:t>
                </a:r>
              </a:p>
              <a:p>
                <a:pPr algn="l" defTabSz="330200" eaLnBrk="0" hangingPunct="0"/>
                <a:endParaRPr lang="en-US" sz="600">
                  <a:latin typeface="Times New Roman" pitchFamily="18" charset="0"/>
                </a:endParaRPr>
              </a:p>
              <a:p>
                <a:pPr algn="l" defTabSz="330200" eaLnBrk="0" hangingPunct="0"/>
                <a:r>
                  <a:rPr lang="en-US" sz="600">
                    <a:latin typeface="Times New Roman" pitchFamily="18" charset="0"/>
                  </a:rPr>
                  <a:t>MIXER SPEED </a:t>
                </a:r>
              </a:p>
              <a:p>
                <a:pPr algn="l" defTabSz="330200" eaLnBrk="0" hangingPunct="0"/>
                <a:endParaRPr lang="en-US" sz="600">
                  <a:latin typeface="Times New Roman" pitchFamily="18" charset="0"/>
                </a:endParaRPr>
              </a:p>
            </p:txBody>
          </p:sp>
          <p:sp>
            <p:nvSpPr>
              <p:cNvPr id="30" name="Rectangle 26"/>
              <p:cNvSpPr>
                <a:spLocks noChangeArrowheads="1"/>
              </p:cNvSpPr>
              <p:nvPr/>
            </p:nvSpPr>
            <p:spPr bwMode="auto">
              <a:xfrm>
                <a:off x="2759" y="1799"/>
                <a:ext cx="484" cy="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6988" rIns="55562" bIns="26988">
                <a:spAutoFit/>
              </a:bodyPr>
              <a:lstStyle/>
              <a:p>
                <a:pPr algn="l" defTabSz="330200" eaLnBrk="0" hangingPunct="0"/>
                <a:r>
                  <a:rPr lang="en-US" sz="600">
                    <a:latin typeface="Times New Roman" pitchFamily="18" charset="0"/>
                  </a:rPr>
                  <a:t>LOAD ACCURACY</a:t>
                </a:r>
              </a:p>
              <a:p>
                <a:pPr algn="l" defTabSz="330200" eaLnBrk="0" hangingPunct="0"/>
                <a:endParaRPr lang="en-US" sz="600">
                  <a:latin typeface="Times New Roman" pitchFamily="18" charset="0"/>
                </a:endParaRPr>
              </a:p>
              <a:p>
                <a:pPr algn="l" defTabSz="330200" eaLnBrk="0" hangingPunct="0"/>
                <a:r>
                  <a:rPr lang="en-US" sz="600">
                    <a:latin typeface="Times New Roman" pitchFamily="18" charset="0"/>
                  </a:rPr>
                  <a:t>ENVIRONMENT</a:t>
                </a:r>
              </a:p>
              <a:p>
                <a:pPr algn="l" defTabSz="330200" eaLnBrk="0" hangingPunct="0"/>
                <a:r>
                  <a:rPr lang="en-US" sz="600">
                    <a:latin typeface="Times New Roman" pitchFamily="18" charset="0"/>
                  </a:rPr>
                  <a:t>      (HUMIDITY)</a:t>
                </a:r>
              </a:p>
              <a:p>
                <a:pPr algn="l" defTabSz="330200" eaLnBrk="0" hangingPunct="0"/>
                <a:r>
                  <a:rPr lang="en-US" sz="600">
                    <a:latin typeface="Times New Roman" pitchFamily="18" charset="0"/>
                  </a:rPr>
                  <a:t>RAW MATERIAL</a:t>
                </a:r>
              </a:p>
              <a:p>
                <a:pPr algn="l" defTabSz="330200" eaLnBrk="0" hangingPunct="0"/>
                <a:endParaRPr lang="en-US" sz="600">
                  <a:latin typeface="Times New Roman" pitchFamily="18" charset="0"/>
                </a:endParaRPr>
              </a:p>
              <a:p>
                <a:pPr algn="l" defTabSz="330200" eaLnBrk="0" hangingPunct="0"/>
                <a:r>
                  <a:rPr lang="en-US" sz="600">
                    <a:latin typeface="Times New Roman" pitchFamily="18" charset="0"/>
                  </a:rPr>
                  <a:t>MIXER SPEED </a:t>
                </a:r>
              </a:p>
              <a:p>
                <a:pPr algn="l" defTabSz="330200" eaLnBrk="0" hangingPunct="0"/>
                <a:endParaRPr lang="en-US" sz="600">
                  <a:latin typeface="Times New Roman" pitchFamily="18" charset="0"/>
                </a:endParaRPr>
              </a:p>
            </p:txBody>
          </p:sp>
          <p:sp>
            <p:nvSpPr>
              <p:cNvPr id="31" name="AutoShape 27"/>
              <p:cNvSpPr>
                <a:spLocks noChangeArrowheads="1"/>
              </p:cNvSpPr>
              <p:nvPr/>
            </p:nvSpPr>
            <p:spPr bwMode="auto">
              <a:xfrm>
                <a:off x="292" y="1864"/>
                <a:ext cx="50" cy="50"/>
              </a:xfrm>
              <a:prstGeom prst="diamond">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 name="AutoShape 28"/>
              <p:cNvSpPr>
                <a:spLocks noChangeArrowheads="1"/>
              </p:cNvSpPr>
              <p:nvPr/>
            </p:nvSpPr>
            <p:spPr bwMode="auto">
              <a:xfrm>
                <a:off x="292" y="1749"/>
                <a:ext cx="50" cy="50"/>
              </a:xfrm>
              <a:prstGeom prst="diamond">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 name="AutoShape 29"/>
              <p:cNvSpPr>
                <a:spLocks noChangeArrowheads="1"/>
              </p:cNvSpPr>
              <p:nvPr/>
            </p:nvSpPr>
            <p:spPr bwMode="auto">
              <a:xfrm>
                <a:off x="2078" y="1778"/>
                <a:ext cx="49" cy="49"/>
              </a:xfrm>
              <a:prstGeom prst="diamond">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 name="AutoShape 30"/>
              <p:cNvSpPr>
                <a:spLocks noChangeArrowheads="1"/>
              </p:cNvSpPr>
              <p:nvPr/>
            </p:nvSpPr>
            <p:spPr bwMode="auto">
              <a:xfrm>
                <a:off x="2711" y="1807"/>
                <a:ext cx="50" cy="49"/>
              </a:xfrm>
              <a:prstGeom prst="diamond">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 name="AutoShape 31"/>
              <p:cNvSpPr>
                <a:spLocks noChangeArrowheads="1"/>
              </p:cNvSpPr>
              <p:nvPr/>
            </p:nvSpPr>
            <p:spPr bwMode="auto">
              <a:xfrm>
                <a:off x="1492" y="1980"/>
                <a:ext cx="20" cy="78"/>
              </a:xfrm>
              <a:prstGeom prst="upArrow">
                <a:avLst>
                  <a:gd name="adj1" fmla="val 50000"/>
                  <a:gd name="adj2" fmla="val 194910"/>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 name="AutoShape 32"/>
              <p:cNvSpPr>
                <a:spLocks noChangeArrowheads="1"/>
              </p:cNvSpPr>
              <p:nvPr/>
            </p:nvSpPr>
            <p:spPr bwMode="auto">
              <a:xfrm>
                <a:off x="1492" y="1865"/>
                <a:ext cx="20" cy="78"/>
              </a:xfrm>
              <a:prstGeom prst="upArrow">
                <a:avLst>
                  <a:gd name="adj1" fmla="val 50000"/>
                  <a:gd name="adj2" fmla="val 194910"/>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AutoShape 33"/>
              <p:cNvSpPr>
                <a:spLocks noChangeArrowheads="1"/>
              </p:cNvSpPr>
              <p:nvPr/>
            </p:nvSpPr>
            <p:spPr bwMode="auto">
              <a:xfrm>
                <a:off x="2730" y="2037"/>
                <a:ext cx="20" cy="78"/>
              </a:xfrm>
              <a:prstGeom prst="upArrow">
                <a:avLst>
                  <a:gd name="adj1" fmla="val 50000"/>
                  <a:gd name="adj2" fmla="val 194910"/>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 name="AutoShape 34"/>
              <p:cNvSpPr>
                <a:spLocks noChangeArrowheads="1"/>
              </p:cNvSpPr>
              <p:nvPr/>
            </p:nvSpPr>
            <p:spPr bwMode="auto">
              <a:xfrm>
                <a:off x="2730" y="1922"/>
                <a:ext cx="20" cy="78"/>
              </a:xfrm>
              <a:prstGeom prst="upArrow">
                <a:avLst>
                  <a:gd name="adj1" fmla="val 50000"/>
                  <a:gd name="adj2" fmla="val 194910"/>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 name="AutoShape 35"/>
              <p:cNvSpPr>
                <a:spLocks noChangeArrowheads="1"/>
              </p:cNvSpPr>
              <p:nvPr/>
            </p:nvSpPr>
            <p:spPr bwMode="auto">
              <a:xfrm>
                <a:off x="2096" y="2009"/>
                <a:ext cx="20" cy="78"/>
              </a:xfrm>
              <a:prstGeom prst="upArrow">
                <a:avLst>
                  <a:gd name="adj1" fmla="val 50000"/>
                  <a:gd name="adj2" fmla="val 194910"/>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 name="AutoShape 36"/>
              <p:cNvSpPr>
                <a:spLocks noChangeArrowheads="1"/>
              </p:cNvSpPr>
              <p:nvPr/>
            </p:nvSpPr>
            <p:spPr bwMode="auto">
              <a:xfrm>
                <a:off x="2096" y="1893"/>
                <a:ext cx="20" cy="78"/>
              </a:xfrm>
              <a:prstGeom prst="upArrow">
                <a:avLst>
                  <a:gd name="adj1" fmla="val 50000"/>
                  <a:gd name="adj2" fmla="val 194910"/>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 name="AutoShape 37"/>
              <p:cNvSpPr>
                <a:spLocks noChangeArrowheads="1"/>
              </p:cNvSpPr>
              <p:nvPr/>
            </p:nvSpPr>
            <p:spPr bwMode="auto">
              <a:xfrm>
                <a:off x="292" y="1979"/>
                <a:ext cx="50" cy="50"/>
              </a:xfrm>
              <a:prstGeom prst="star5">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 name="Oval 38"/>
              <p:cNvSpPr>
                <a:spLocks noChangeArrowheads="1"/>
              </p:cNvSpPr>
              <p:nvPr/>
            </p:nvSpPr>
            <p:spPr bwMode="auto">
              <a:xfrm>
                <a:off x="2711" y="2152"/>
                <a:ext cx="50" cy="5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 name="Oval 39"/>
              <p:cNvSpPr>
                <a:spLocks noChangeArrowheads="1"/>
              </p:cNvSpPr>
              <p:nvPr/>
            </p:nvSpPr>
            <p:spPr bwMode="auto">
              <a:xfrm>
                <a:off x="2078" y="2123"/>
                <a:ext cx="49" cy="5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 name="Oval 40"/>
              <p:cNvSpPr>
                <a:spLocks noChangeArrowheads="1"/>
              </p:cNvSpPr>
              <p:nvPr/>
            </p:nvSpPr>
            <p:spPr bwMode="auto">
              <a:xfrm>
                <a:off x="1473" y="1778"/>
                <a:ext cx="49" cy="49"/>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 name="Oval 41"/>
              <p:cNvSpPr>
                <a:spLocks noChangeArrowheads="1"/>
              </p:cNvSpPr>
              <p:nvPr/>
            </p:nvSpPr>
            <p:spPr bwMode="auto">
              <a:xfrm>
                <a:off x="897" y="1864"/>
                <a:ext cx="49" cy="5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 name="Oval 42"/>
              <p:cNvSpPr>
                <a:spLocks noChangeArrowheads="1"/>
              </p:cNvSpPr>
              <p:nvPr/>
            </p:nvSpPr>
            <p:spPr bwMode="auto">
              <a:xfrm>
                <a:off x="897" y="1749"/>
                <a:ext cx="49" cy="50"/>
              </a:xfrm>
              <a:prstGeom prst="ellipse">
                <a:avLst/>
              </a:prstGeom>
              <a:solidFill>
                <a:schemeClr val="accent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8" name="Rectangle 43"/>
            <p:cNvSpPr>
              <a:spLocks noChangeArrowheads="1"/>
            </p:cNvSpPr>
            <p:nvPr/>
          </p:nvSpPr>
          <p:spPr bwMode="auto">
            <a:xfrm>
              <a:off x="104" y="1312"/>
              <a:ext cx="3632" cy="1184"/>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25" name="Rectangle 2"/>
          <p:cNvSpPr txBox="1">
            <a:spLocks noChangeArrowheads="1"/>
          </p:cNvSpPr>
          <p:nvPr/>
        </p:nvSpPr>
        <p:spPr>
          <a:xfrm>
            <a:off x="609600" y="152400"/>
            <a:ext cx="8229600" cy="492443"/>
          </a:xfrm>
          <a:prstGeom prst="rect">
            <a:avLst/>
          </a:prstGeo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wrap="square" lIns="0" tIns="0" rIns="0" bIns="0" rtlCol="0" anchor="t">
            <a:spAutoFit/>
          </a:bodyPr>
          <a:lstStyle>
            <a:lvl1pPr algn="l" defTabSz="914400" rtl="0" eaLnBrk="1" latinLnBrk="0" hangingPunct="1">
              <a:spcBef>
                <a:spcPct val="0"/>
              </a:spcBef>
              <a:buNone/>
              <a:defRPr lang="en-US" sz="4000" b="1" kern="1200" cap="all">
                <a:solidFill>
                  <a:schemeClr val="tx2">
                    <a:lumMod val="75000"/>
                  </a:schemeClr>
                </a:solidFill>
                <a:latin typeface="Bevan" pitchFamily="2" charset="0"/>
                <a:ea typeface="Slackey" pitchFamily="2" charset="0"/>
                <a:cs typeface="+mn-cs"/>
              </a:defRPr>
            </a:lvl1pPr>
          </a:lstStyle>
          <a:p>
            <a:r>
              <a:rPr lang="en-US" sz="3200" dirty="0" smtClean="0">
                <a:solidFill>
                  <a:schemeClr val="bg1"/>
                </a:solidFill>
                <a:effectLst>
                  <a:outerShdw blurRad="38100" dist="38100" dir="2700000" algn="tl">
                    <a:srgbClr val="000000">
                      <a:alpha val="43137"/>
                    </a:srgbClr>
                  </a:outerShdw>
                </a:effectLst>
                <a:latin typeface="+mj-lt"/>
              </a:rPr>
              <a:t>Key Source Material For An FMEA</a:t>
            </a:r>
            <a:endParaRPr lang="en-US" sz="3200" dirty="0">
              <a:solidFill>
                <a:schemeClr val="bg1"/>
              </a:solidFill>
              <a:effectLst>
                <a:outerShdw blurRad="38100" dist="38100" dir="2700000" algn="tl">
                  <a:srgbClr val="000000">
                    <a:alpha val="43137"/>
                  </a:srgbClr>
                </a:outerShdw>
              </a:effectLst>
              <a:latin typeface="+mj-lt"/>
            </a:endParaRPr>
          </a:p>
        </p:txBody>
      </p:sp>
      <p:sp>
        <p:nvSpPr>
          <p:cNvPr id="324" name="Rectangle 323"/>
          <p:cNvSpPr/>
          <p:nvPr/>
        </p:nvSpPr>
        <p:spPr>
          <a:xfrm>
            <a:off x="6553704" y="1730673"/>
            <a:ext cx="2302958" cy="457200"/>
          </a:xfrm>
          <a:prstGeom prst="rect">
            <a:avLst/>
          </a:prstGeom>
          <a:ln>
            <a:solidFill>
              <a:schemeClr val="tx2"/>
            </a:solidFill>
          </a:ln>
          <a:effectLst>
            <a:outerShdw blurRad="152400" dist="190500" dir="5280000" sx="90000" sy="-19000" rotWithShape="0">
              <a:prstClr val="black">
                <a:alpha val="15000"/>
              </a:prstClr>
            </a:outerShdw>
          </a:effectLst>
        </p:spPr>
        <p:style>
          <a:lnRef idx="1">
            <a:schemeClr val="accent3"/>
          </a:lnRef>
          <a:fillRef idx="2">
            <a:schemeClr val="accent3"/>
          </a:fillRef>
          <a:effectRef idx="1">
            <a:schemeClr val="accent3"/>
          </a:effectRef>
          <a:fontRef idx="minor">
            <a:schemeClr val="dk1"/>
          </a:fontRef>
        </p:style>
        <p:txBody>
          <a:bodyPr rtlCol="0" anchor="ctr"/>
          <a:lstStyle/>
          <a:p>
            <a:pPr algn="ctr" eaLnBrk="0" hangingPunct="0">
              <a:spcBef>
                <a:spcPct val="50000"/>
              </a:spcBef>
            </a:pPr>
            <a:r>
              <a:rPr lang="en-US" b="1" dirty="0"/>
              <a:t>Process Map</a:t>
            </a:r>
          </a:p>
        </p:txBody>
      </p:sp>
      <p:sp>
        <p:nvSpPr>
          <p:cNvPr id="326" name="Rectangle 325"/>
          <p:cNvSpPr/>
          <p:nvPr/>
        </p:nvSpPr>
        <p:spPr>
          <a:xfrm>
            <a:off x="6582279" y="4476750"/>
            <a:ext cx="2302958" cy="457200"/>
          </a:xfrm>
          <a:prstGeom prst="rect">
            <a:avLst/>
          </a:prstGeom>
          <a:ln>
            <a:solidFill>
              <a:schemeClr val="tx2"/>
            </a:solidFill>
          </a:ln>
          <a:effectLst>
            <a:outerShdw blurRad="152400" dist="190500" dir="5400000" sx="90000" sy="-19000" rotWithShape="0">
              <a:prstClr val="black">
                <a:alpha val="15000"/>
              </a:prstClr>
            </a:outerShdw>
          </a:effectLst>
        </p:spPr>
        <p:style>
          <a:lnRef idx="1">
            <a:schemeClr val="accent3"/>
          </a:lnRef>
          <a:fillRef idx="2">
            <a:schemeClr val="accent3"/>
          </a:fillRef>
          <a:effectRef idx="1">
            <a:schemeClr val="accent3"/>
          </a:effectRef>
          <a:fontRef idx="minor">
            <a:schemeClr val="dk1"/>
          </a:fontRef>
        </p:style>
        <p:txBody>
          <a:bodyPr rtlCol="0" anchor="ctr"/>
          <a:lstStyle/>
          <a:p>
            <a:pPr algn="ctr" eaLnBrk="0" hangingPunct="0">
              <a:spcBef>
                <a:spcPct val="50000"/>
              </a:spcBef>
            </a:pPr>
            <a:r>
              <a:rPr lang="en-US" b="1" dirty="0"/>
              <a:t>FMEA</a:t>
            </a:r>
          </a:p>
        </p:txBody>
      </p:sp>
      <p:pic>
        <p:nvPicPr>
          <p:cNvPr id="1136" name="Picture 112"/>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28600" y="3814274"/>
            <a:ext cx="6143633" cy="2357925"/>
          </a:xfrm>
          <a:prstGeom prst="rect">
            <a:avLst/>
          </a:prstGeom>
          <a:ln w="19050">
            <a:solidFill>
              <a:schemeClr val="tx1"/>
            </a:solidFill>
            <a:miter lim="800000"/>
            <a:headEnd/>
            <a:tailEnd/>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sp>
        <p:nvSpPr>
          <p:cNvPr id="3" name="Down Arrow 2"/>
          <p:cNvSpPr/>
          <p:nvPr/>
        </p:nvSpPr>
        <p:spPr>
          <a:xfrm>
            <a:off x="3038948" y="3124200"/>
            <a:ext cx="615294" cy="533400"/>
          </a:xfrm>
          <a:prstGeom prst="down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12210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136"/>
                                        </p:tgtEl>
                                        <p:attrNameLst>
                                          <p:attrName>style.visibility</p:attrName>
                                        </p:attrNameLst>
                                      </p:cBhvr>
                                      <p:to>
                                        <p:strVal val="visible"/>
                                      </p:to>
                                    </p:set>
                                    <p:animEffect transition="in" filter="fade">
                                      <p:cBhvr>
                                        <p:cTn id="11" dur="500"/>
                                        <p:tgtEl>
                                          <p:spTgt spid="1136"/>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326"/>
                                        </p:tgtEl>
                                        <p:attrNameLst>
                                          <p:attrName>style.visibility</p:attrName>
                                        </p:attrNameLst>
                                      </p:cBhvr>
                                      <p:to>
                                        <p:strVal val="visible"/>
                                      </p:to>
                                    </p:set>
                                    <p:animEffect transition="in" filter="fade">
                                      <p:cBhvr>
                                        <p:cTn id="14" dur="500"/>
                                        <p:tgtEl>
                                          <p:spTgt spid="3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6" grpId="0" animBg="1"/>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lIns="0" tIns="0" rIns="0" bIns="0" anchor="t">
            <a:spAutoFit/>
          </a:bodyPr>
          <a:lstStyle/>
          <a:p>
            <a:r>
              <a:rPr lang="en-US" sz="3200" dirty="0">
                <a:latin typeface="+mj-lt"/>
              </a:rPr>
              <a:t>The FMEA Form</a:t>
            </a:r>
            <a:br>
              <a:rPr lang="en-US" sz="3200" dirty="0">
                <a:latin typeface="+mj-lt"/>
              </a:rPr>
            </a:br>
            <a:r>
              <a:rPr lang="en-US" sz="3200" dirty="0">
                <a:latin typeface="+mj-lt"/>
              </a:rPr>
              <a:t>The Analysis Section</a:t>
            </a:r>
          </a:p>
        </p:txBody>
      </p:sp>
      <p:graphicFrame>
        <p:nvGraphicFramePr>
          <p:cNvPr id="5" name="Object 3">
            <a:hlinkClick r:id="" action="ppaction://ole?verb=0"/>
          </p:cNvPr>
          <p:cNvGraphicFramePr>
            <a:graphicFrameLocks/>
          </p:cNvGraphicFramePr>
          <p:nvPr/>
        </p:nvGraphicFramePr>
        <p:xfrm>
          <a:off x="508000" y="2557463"/>
          <a:ext cx="8153400" cy="1804987"/>
        </p:xfrm>
        <a:graphic>
          <a:graphicData uri="http://schemas.openxmlformats.org/presentationml/2006/ole">
            <mc:AlternateContent xmlns:mc="http://schemas.openxmlformats.org/markup-compatibility/2006">
              <mc:Choice xmlns:v="urn:schemas-microsoft-com:vml" Requires="v">
                <p:oleObj spid="_x0000_s2199" name="Worksheet" r:id="rId4" imgW="10563149" imgH="2333549" progId="Excel.Sheet.8">
                  <p:embed/>
                </p:oleObj>
              </mc:Choice>
              <mc:Fallback>
                <p:oleObj name="Worksheet" r:id="rId4" imgW="10563149" imgH="2333549" progId="Excel.Sheet.8">
                  <p:embed/>
                  <p:pic>
                    <p:nvPicPr>
                      <p:cNvPr id="0" name=""/>
                      <p:cNvPicPr preferRelativeResize="0">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8000" y="2557463"/>
                        <a:ext cx="8153400" cy="1804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4"/>
          <p:cNvSpPr>
            <a:spLocks noChangeArrowheads="1"/>
          </p:cNvSpPr>
          <p:nvPr/>
        </p:nvSpPr>
        <p:spPr bwMode="blackWhite">
          <a:xfrm>
            <a:off x="374650" y="4271963"/>
            <a:ext cx="965200" cy="952500"/>
          </a:xfrm>
          <a:prstGeom prst="rect">
            <a:avLst/>
          </a:prstGeom>
          <a:solidFill>
            <a:schemeClr val="bg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ctr" eaLnBrk="0" hangingPunct="0">
              <a:spcBef>
                <a:spcPct val="50000"/>
              </a:spcBef>
            </a:pPr>
            <a:r>
              <a:rPr lang="en-US" sz="1400" b="1"/>
              <a:t>What is the Process Step</a:t>
            </a:r>
          </a:p>
        </p:txBody>
      </p:sp>
      <p:sp>
        <p:nvSpPr>
          <p:cNvPr id="7" name="Rectangle 5"/>
          <p:cNvSpPr>
            <a:spLocks noChangeArrowheads="1"/>
          </p:cNvSpPr>
          <p:nvPr/>
        </p:nvSpPr>
        <p:spPr bwMode="blackWhite">
          <a:xfrm>
            <a:off x="1339850" y="3135313"/>
            <a:ext cx="979488" cy="1377950"/>
          </a:xfrm>
          <a:prstGeom prst="rect">
            <a:avLst/>
          </a:prstGeom>
          <a:solidFill>
            <a:schemeClr val="bg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ctr" eaLnBrk="0" hangingPunct="0">
              <a:spcBef>
                <a:spcPct val="50000"/>
              </a:spcBef>
            </a:pPr>
            <a:r>
              <a:rPr lang="en-US" sz="1400" b="1"/>
              <a:t>What can go wrong with the Process Step?</a:t>
            </a:r>
          </a:p>
        </p:txBody>
      </p:sp>
      <p:sp>
        <p:nvSpPr>
          <p:cNvPr id="8" name="Rectangle 6"/>
          <p:cNvSpPr>
            <a:spLocks noChangeArrowheads="1"/>
          </p:cNvSpPr>
          <p:nvPr/>
        </p:nvSpPr>
        <p:spPr bwMode="blackWhite">
          <a:xfrm>
            <a:off x="2319338" y="2616200"/>
            <a:ext cx="1289050" cy="739775"/>
          </a:xfrm>
          <a:prstGeom prst="rect">
            <a:avLst/>
          </a:prstGeom>
          <a:solidFill>
            <a:schemeClr val="bg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ctr" eaLnBrk="0" hangingPunct="0">
              <a:spcBef>
                <a:spcPct val="50000"/>
              </a:spcBef>
            </a:pPr>
            <a:r>
              <a:rPr lang="en-US" sz="1400" b="1" dirty="0"/>
              <a:t>What is the Effect on the Outputs?</a:t>
            </a:r>
          </a:p>
        </p:txBody>
      </p:sp>
      <p:sp>
        <p:nvSpPr>
          <p:cNvPr id="9" name="Rectangle 7"/>
          <p:cNvSpPr>
            <a:spLocks noChangeArrowheads="1"/>
          </p:cNvSpPr>
          <p:nvPr/>
        </p:nvSpPr>
        <p:spPr bwMode="blackWhite">
          <a:xfrm>
            <a:off x="4175125" y="3376613"/>
            <a:ext cx="1041400" cy="952500"/>
          </a:xfrm>
          <a:prstGeom prst="rect">
            <a:avLst/>
          </a:prstGeom>
          <a:solidFill>
            <a:schemeClr val="bg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ctr" eaLnBrk="0" hangingPunct="0">
              <a:spcBef>
                <a:spcPct val="50000"/>
              </a:spcBef>
            </a:pPr>
            <a:r>
              <a:rPr lang="en-US" sz="1400" b="1"/>
              <a:t>What are the Potential Causes?</a:t>
            </a:r>
          </a:p>
        </p:txBody>
      </p:sp>
      <p:sp>
        <p:nvSpPr>
          <p:cNvPr id="10" name="Rectangle 8"/>
          <p:cNvSpPr>
            <a:spLocks noChangeArrowheads="1"/>
          </p:cNvSpPr>
          <p:nvPr/>
        </p:nvSpPr>
        <p:spPr bwMode="blackWhite">
          <a:xfrm>
            <a:off x="3298825" y="4527550"/>
            <a:ext cx="1000125" cy="1165225"/>
          </a:xfrm>
          <a:prstGeom prst="rect">
            <a:avLst/>
          </a:prstGeom>
          <a:solidFill>
            <a:schemeClr val="bg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ctr" eaLnBrk="0" hangingPunct="0">
              <a:spcBef>
                <a:spcPct val="50000"/>
              </a:spcBef>
            </a:pPr>
            <a:r>
              <a:rPr lang="en-US" sz="1400" b="1"/>
              <a:t>How serious is such an Effect?</a:t>
            </a:r>
          </a:p>
        </p:txBody>
      </p:sp>
      <p:sp>
        <p:nvSpPr>
          <p:cNvPr id="11" name="Rectangle 9"/>
          <p:cNvSpPr>
            <a:spLocks noChangeArrowheads="1"/>
          </p:cNvSpPr>
          <p:nvPr/>
        </p:nvSpPr>
        <p:spPr bwMode="blackWhite">
          <a:xfrm>
            <a:off x="4386263" y="4538663"/>
            <a:ext cx="1527175" cy="1165225"/>
          </a:xfrm>
          <a:prstGeom prst="rect">
            <a:avLst/>
          </a:prstGeom>
          <a:solidFill>
            <a:schemeClr val="bg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ctr" eaLnBrk="0" hangingPunct="0">
              <a:spcBef>
                <a:spcPct val="50000"/>
              </a:spcBef>
            </a:pPr>
            <a:r>
              <a:rPr lang="en-US" sz="1400" b="1"/>
              <a:t>How often is the cause likely to occur </a:t>
            </a:r>
            <a:r>
              <a:rPr lang="en-US" sz="1400" b="1" u="sng"/>
              <a:t>and</a:t>
            </a:r>
            <a:r>
              <a:rPr lang="en-US" sz="1400" b="1"/>
              <a:t> result in a Failure Mode?</a:t>
            </a:r>
          </a:p>
        </p:txBody>
      </p:sp>
      <p:sp>
        <p:nvSpPr>
          <p:cNvPr id="12" name="Rectangle 10"/>
          <p:cNvSpPr>
            <a:spLocks noChangeArrowheads="1"/>
          </p:cNvSpPr>
          <p:nvPr/>
        </p:nvSpPr>
        <p:spPr bwMode="blackWhite">
          <a:xfrm>
            <a:off x="5718175" y="2649538"/>
            <a:ext cx="1093788" cy="739775"/>
          </a:xfrm>
          <a:prstGeom prst="rect">
            <a:avLst/>
          </a:prstGeom>
          <a:solidFill>
            <a:schemeClr val="bg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ctr" eaLnBrk="0" hangingPunct="0">
              <a:spcBef>
                <a:spcPct val="50000"/>
              </a:spcBef>
            </a:pPr>
            <a:r>
              <a:rPr lang="en-US" sz="1400" b="1"/>
              <a:t>How can this be found?</a:t>
            </a:r>
          </a:p>
        </p:txBody>
      </p:sp>
      <p:sp>
        <p:nvSpPr>
          <p:cNvPr id="13" name="Rectangle 11"/>
          <p:cNvSpPr>
            <a:spLocks noChangeArrowheads="1"/>
          </p:cNvSpPr>
          <p:nvPr/>
        </p:nvSpPr>
        <p:spPr bwMode="blackWhite">
          <a:xfrm>
            <a:off x="7735888" y="2781300"/>
            <a:ext cx="1055687" cy="952500"/>
          </a:xfrm>
          <a:prstGeom prst="rect">
            <a:avLst/>
          </a:prstGeom>
          <a:solidFill>
            <a:schemeClr val="bg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ctr" eaLnBrk="0" hangingPunct="0">
              <a:spcBef>
                <a:spcPct val="50000"/>
              </a:spcBef>
            </a:pPr>
            <a:r>
              <a:rPr lang="en-US" sz="1400" b="1"/>
              <a:t>If risk is too high, what can be done?</a:t>
            </a:r>
          </a:p>
        </p:txBody>
      </p:sp>
      <p:sp>
        <p:nvSpPr>
          <p:cNvPr id="14" name="Line 12"/>
          <p:cNvSpPr>
            <a:spLocks noChangeShapeType="1"/>
          </p:cNvSpPr>
          <p:nvPr/>
        </p:nvSpPr>
        <p:spPr bwMode="auto">
          <a:xfrm flipV="1">
            <a:off x="1868488" y="2820988"/>
            <a:ext cx="442912" cy="298450"/>
          </a:xfrm>
          <a:prstGeom prst="line">
            <a:avLst/>
          </a:prstGeom>
          <a:noFill/>
          <a:ln w="38100">
            <a:solidFill>
              <a:srgbClr val="54337D"/>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 name="Line 13"/>
          <p:cNvSpPr>
            <a:spLocks noChangeShapeType="1"/>
          </p:cNvSpPr>
          <p:nvPr/>
        </p:nvSpPr>
        <p:spPr bwMode="auto">
          <a:xfrm>
            <a:off x="2325688" y="3903663"/>
            <a:ext cx="1847850" cy="1587"/>
          </a:xfrm>
          <a:prstGeom prst="line">
            <a:avLst/>
          </a:prstGeom>
          <a:noFill/>
          <a:ln w="38100">
            <a:solidFill>
              <a:srgbClr val="54337D"/>
            </a:solidFill>
            <a:round/>
            <a:headEnd type="stealth" w="med" len="me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 name="Line 14"/>
          <p:cNvSpPr>
            <a:spLocks noChangeShapeType="1"/>
          </p:cNvSpPr>
          <p:nvPr/>
        </p:nvSpPr>
        <p:spPr bwMode="auto">
          <a:xfrm>
            <a:off x="3606800" y="2927350"/>
            <a:ext cx="127000" cy="1588"/>
          </a:xfrm>
          <a:prstGeom prst="line">
            <a:avLst/>
          </a:prstGeom>
          <a:noFill/>
          <a:ln w="76200">
            <a:solidFill>
              <a:srgbClr val="54337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 name="Line 15"/>
          <p:cNvSpPr>
            <a:spLocks noChangeShapeType="1"/>
          </p:cNvSpPr>
          <p:nvPr/>
        </p:nvSpPr>
        <p:spPr bwMode="auto">
          <a:xfrm flipV="1">
            <a:off x="5235575" y="3956050"/>
            <a:ext cx="158750" cy="1588"/>
          </a:xfrm>
          <a:prstGeom prst="line">
            <a:avLst/>
          </a:prstGeom>
          <a:noFill/>
          <a:ln w="76200">
            <a:solidFill>
              <a:srgbClr val="54337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 name="Line 16"/>
          <p:cNvSpPr>
            <a:spLocks noChangeShapeType="1"/>
          </p:cNvSpPr>
          <p:nvPr/>
        </p:nvSpPr>
        <p:spPr bwMode="auto">
          <a:xfrm flipV="1">
            <a:off x="5224463" y="3073400"/>
            <a:ext cx="495300" cy="636588"/>
          </a:xfrm>
          <a:prstGeom prst="line">
            <a:avLst/>
          </a:prstGeom>
          <a:noFill/>
          <a:ln w="38100">
            <a:solidFill>
              <a:srgbClr val="54337D"/>
            </a:solidFill>
            <a:round/>
            <a:headEnd type="stealth" w="med" len="me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 name="Line 17"/>
          <p:cNvSpPr>
            <a:spLocks noChangeShapeType="1"/>
          </p:cNvSpPr>
          <p:nvPr/>
        </p:nvSpPr>
        <p:spPr bwMode="auto">
          <a:xfrm>
            <a:off x="6811963" y="2903538"/>
            <a:ext cx="341312" cy="1587"/>
          </a:xfrm>
          <a:prstGeom prst="line">
            <a:avLst/>
          </a:prstGeom>
          <a:noFill/>
          <a:ln w="76200">
            <a:solidFill>
              <a:srgbClr val="54337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 name="Line 18"/>
          <p:cNvSpPr>
            <a:spLocks noChangeShapeType="1"/>
          </p:cNvSpPr>
          <p:nvPr/>
        </p:nvSpPr>
        <p:spPr bwMode="auto">
          <a:xfrm flipV="1">
            <a:off x="7683500" y="3727450"/>
            <a:ext cx="320675" cy="447675"/>
          </a:xfrm>
          <a:prstGeom prst="line">
            <a:avLst/>
          </a:prstGeom>
          <a:noFill/>
          <a:ln w="76200">
            <a:solidFill>
              <a:schemeClr val="folHlink"/>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 name="Line 19"/>
          <p:cNvSpPr>
            <a:spLocks noChangeShapeType="1"/>
          </p:cNvSpPr>
          <p:nvPr/>
        </p:nvSpPr>
        <p:spPr bwMode="auto">
          <a:xfrm flipV="1">
            <a:off x="933450" y="3862388"/>
            <a:ext cx="428625" cy="407987"/>
          </a:xfrm>
          <a:prstGeom prst="line">
            <a:avLst/>
          </a:prstGeom>
          <a:noFill/>
          <a:ln w="38100">
            <a:solidFill>
              <a:srgbClr val="54337D"/>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 name="Rectangle 20"/>
          <p:cNvSpPr>
            <a:spLocks noChangeArrowheads="1"/>
          </p:cNvSpPr>
          <p:nvPr/>
        </p:nvSpPr>
        <p:spPr bwMode="blackWhite">
          <a:xfrm>
            <a:off x="6051550" y="4514850"/>
            <a:ext cx="1374775" cy="1377950"/>
          </a:xfrm>
          <a:prstGeom prst="rect">
            <a:avLst/>
          </a:prstGeom>
          <a:solidFill>
            <a:schemeClr val="bg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ctr" eaLnBrk="0" hangingPunct="0">
              <a:spcBef>
                <a:spcPct val="50000"/>
              </a:spcBef>
            </a:pPr>
            <a:r>
              <a:rPr lang="en-US" sz="1400" b="1"/>
              <a:t>How well can we detect a cause before it creates a Failure Mode and Effect?</a:t>
            </a:r>
          </a:p>
        </p:txBody>
      </p:sp>
      <p:sp>
        <p:nvSpPr>
          <p:cNvPr id="23" name="Rectangle 21"/>
          <p:cNvSpPr>
            <a:spLocks noChangeArrowheads="1"/>
          </p:cNvSpPr>
          <p:nvPr/>
        </p:nvSpPr>
        <p:spPr bwMode="auto">
          <a:xfrm>
            <a:off x="504825" y="1693863"/>
            <a:ext cx="8139113" cy="863600"/>
          </a:xfrm>
          <a:prstGeom prst="rect">
            <a:avLst/>
          </a:prstGeom>
          <a:solidFill>
            <a:srgbClr val="F8F2C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 name="Rectangle 22"/>
          <p:cNvSpPr>
            <a:spLocks noChangeArrowheads="1"/>
          </p:cNvSpPr>
          <p:nvPr/>
        </p:nvSpPr>
        <p:spPr bwMode="auto">
          <a:xfrm>
            <a:off x="517525" y="1693863"/>
            <a:ext cx="747713" cy="850900"/>
          </a:xfrm>
          <a:prstGeom prst="rect">
            <a:avLst/>
          </a:prstGeom>
          <a:solidFill>
            <a:srgbClr val="F8F2C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1400" b="1"/>
              <a:t>Process</a:t>
            </a:r>
          </a:p>
          <a:p>
            <a:pPr algn="ctr" eaLnBrk="0" hangingPunct="0"/>
            <a:r>
              <a:rPr lang="en-US" sz="1400" b="1"/>
              <a:t>Step/</a:t>
            </a:r>
          </a:p>
          <a:p>
            <a:pPr algn="ctr" eaLnBrk="0" hangingPunct="0"/>
            <a:r>
              <a:rPr lang="en-US" sz="1400" b="1"/>
              <a:t>Input</a:t>
            </a:r>
          </a:p>
        </p:txBody>
      </p:sp>
      <p:sp>
        <p:nvSpPr>
          <p:cNvPr id="25" name="Rectangle 23"/>
          <p:cNvSpPr>
            <a:spLocks noChangeArrowheads="1"/>
          </p:cNvSpPr>
          <p:nvPr/>
        </p:nvSpPr>
        <p:spPr bwMode="auto">
          <a:xfrm>
            <a:off x="1277938" y="1693863"/>
            <a:ext cx="1184275" cy="850900"/>
          </a:xfrm>
          <a:prstGeom prst="rect">
            <a:avLst/>
          </a:prstGeom>
          <a:solidFill>
            <a:srgbClr val="F8F2C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1400" b="1"/>
              <a:t>Potential</a:t>
            </a:r>
          </a:p>
          <a:p>
            <a:pPr algn="ctr" eaLnBrk="0" hangingPunct="0"/>
            <a:r>
              <a:rPr lang="en-US" sz="1400" b="1"/>
              <a:t>Failure</a:t>
            </a:r>
          </a:p>
          <a:p>
            <a:pPr algn="ctr" eaLnBrk="0" hangingPunct="0"/>
            <a:r>
              <a:rPr lang="en-US" sz="1400" b="1"/>
              <a:t>Mode</a:t>
            </a:r>
          </a:p>
        </p:txBody>
      </p:sp>
      <p:sp>
        <p:nvSpPr>
          <p:cNvPr id="26" name="Rectangle 24"/>
          <p:cNvSpPr>
            <a:spLocks noChangeArrowheads="1"/>
          </p:cNvSpPr>
          <p:nvPr/>
        </p:nvSpPr>
        <p:spPr bwMode="auto">
          <a:xfrm>
            <a:off x="2473325" y="1703388"/>
            <a:ext cx="1247775" cy="850900"/>
          </a:xfrm>
          <a:prstGeom prst="rect">
            <a:avLst/>
          </a:prstGeom>
          <a:solidFill>
            <a:srgbClr val="F8F2C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1400" b="1"/>
              <a:t>Potential</a:t>
            </a:r>
          </a:p>
          <a:p>
            <a:pPr algn="ctr" eaLnBrk="0" hangingPunct="0"/>
            <a:r>
              <a:rPr lang="en-US" sz="1400" b="1"/>
              <a:t>Failure</a:t>
            </a:r>
          </a:p>
          <a:p>
            <a:pPr algn="ctr" eaLnBrk="0" hangingPunct="0"/>
            <a:r>
              <a:rPr lang="en-US" sz="1400" b="1"/>
              <a:t>Effects</a:t>
            </a:r>
          </a:p>
        </p:txBody>
      </p:sp>
      <p:sp>
        <p:nvSpPr>
          <p:cNvPr id="27" name="Rectangle 25"/>
          <p:cNvSpPr>
            <a:spLocks noChangeArrowheads="1"/>
          </p:cNvSpPr>
          <p:nvPr/>
        </p:nvSpPr>
        <p:spPr bwMode="auto">
          <a:xfrm>
            <a:off x="4030663" y="1701800"/>
            <a:ext cx="1363662" cy="850900"/>
          </a:xfrm>
          <a:prstGeom prst="rect">
            <a:avLst/>
          </a:prstGeom>
          <a:solidFill>
            <a:srgbClr val="F8F2C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1400" b="1" dirty="0"/>
              <a:t>Potential</a:t>
            </a:r>
          </a:p>
          <a:p>
            <a:pPr algn="ctr" eaLnBrk="0" hangingPunct="0"/>
            <a:r>
              <a:rPr lang="en-US" sz="1400" b="1" dirty="0"/>
              <a:t>Causes</a:t>
            </a:r>
          </a:p>
        </p:txBody>
      </p:sp>
      <p:sp>
        <p:nvSpPr>
          <p:cNvPr id="28" name="Rectangle 26"/>
          <p:cNvSpPr>
            <a:spLocks noChangeArrowheads="1"/>
          </p:cNvSpPr>
          <p:nvPr/>
        </p:nvSpPr>
        <p:spPr bwMode="auto">
          <a:xfrm>
            <a:off x="5664200" y="1701800"/>
            <a:ext cx="1493838" cy="850900"/>
          </a:xfrm>
          <a:prstGeom prst="rect">
            <a:avLst/>
          </a:prstGeom>
          <a:solidFill>
            <a:srgbClr val="F8F2C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1400" b="1"/>
              <a:t>Current</a:t>
            </a:r>
          </a:p>
          <a:p>
            <a:pPr algn="ctr" eaLnBrk="0" hangingPunct="0"/>
            <a:r>
              <a:rPr lang="en-US" sz="1400" b="1"/>
              <a:t>Controls</a:t>
            </a:r>
          </a:p>
        </p:txBody>
      </p:sp>
      <p:sp>
        <p:nvSpPr>
          <p:cNvPr id="29" name="Rectangle 27"/>
          <p:cNvSpPr>
            <a:spLocks noChangeArrowheads="1"/>
          </p:cNvSpPr>
          <p:nvPr/>
        </p:nvSpPr>
        <p:spPr bwMode="auto">
          <a:xfrm>
            <a:off x="3724275" y="1693863"/>
            <a:ext cx="334963" cy="850900"/>
          </a:xfrm>
          <a:prstGeom prst="rect">
            <a:avLst/>
          </a:prstGeom>
          <a:solidFill>
            <a:srgbClr val="F8F2C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1400" b="1"/>
              <a:t>S</a:t>
            </a:r>
          </a:p>
          <a:p>
            <a:pPr algn="ctr" eaLnBrk="0" hangingPunct="0"/>
            <a:r>
              <a:rPr lang="en-US" sz="1400" b="1"/>
              <a:t>E</a:t>
            </a:r>
          </a:p>
          <a:p>
            <a:pPr algn="ctr" eaLnBrk="0" hangingPunct="0"/>
            <a:r>
              <a:rPr lang="en-US" sz="1400" b="1"/>
              <a:t>V</a:t>
            </a:r>
          </a:p>
        </p:txBody>
      </p:sp>
      <p:sp>
        <p:nvSpPr>
          <p:cNvPr id="30" name="Rectangle 28"/>
          <p:cNvSpPr>
            <a:spLocks noChangeArrowheads="1"/>
          </p:cNvSpPr>
          <p:nvPr/>
        </p:nvSpPr>
        <p:spPr bwMode="auto">
          <a:xfrm>
            <a:off x="7161213" y="1704975"/>
            <a:ext cx="257175" cy="850900"/>
          </a:xfrm>
          <a:prstGeom prst="rect">
            <a:avLst/>
          </a:prstGeom>
          <a:solidFill>
            <a:srgbClr val="F8F2C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1400" b="1"/>
              <a:t>D</a:t>
            </a:r>
          </a:p>
          <a:p>
            <a:pPr algn="ctr" eaLnBrk="0" hangingPunct="0"/>
            <a:r>
              <a:rPr lang="en-US" sz="1400" b="1"/>
              <a:t>E</a:t>
            </a:r>
          </a:p>
          <a:p>
            <a:pPr algn="ctr" eaLnBrk="0" hangingPunct="0"/>
            <a:r>
              <a:rPr lang="en-US" sz="1400" b="1"/>
              <a:t>T</a:t>
            </a:r>
          </a:p>
        </p:txBody>
      </p:sp>
      <p:sp>
        <p:nvSpPr>
          <p:cNvPr id="31" name="Rectangle 29"/>
          <p:cNvSpPr>
            <a:spLocks noChangeArrowheads="1"/>
          </p:cNvSpPr>
          <p:nvPr/>
        </p:nvSpPr>
        <p:spPr bwMode="auto">
          <a:xfrm>
            <a:off x="5407025" y="1701800"/>
            <a:ext cx="258763" cy="850900"/>
          </a:xfrm>
          <a:prstGeom prst="rect">
            <a:avLst/>
          </a:prstGeom>
          <a:solidFill>
            <a:srgbClr val="F8F2C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1400" b="1"/>
              <a:t>O</a:t>
            </a:r>
          </a:p>
          <a:p>
            <a:pPr algn="ctr" eaLnBrk="0" hangingPunct="0"/>
            <a:r>
              <a:rPr lang="en-US" sz="1400" b="1"/>
              <a:t>C</a:t>
            </a:r>
          </a:p>
          <a:p>
            <a:pPr algn="ctr" eaLnBrk="0" hangingPunct="0"/>
            <a:r>
              <a:rPr lang="en-US" sz="1400" b="1"/>
              <a:t>C</a:t>
            </a:r>
          </a:p>
        </p:txBody>
      </p:sp>
      <p:sp>
        <p:nvSpPr>
          <p:cNvPr id="32" name="Rectangle 30"/>
          <p:cNvSpPr>
            <a:spLocks noChangeArrowheads="1"/>
          </p:cNvSpPr>
          <p:nvPr/>
        </p:nvSpPr>
        <p:spPr bwMode="auto">
          <a:xfrm>
            <a:off x="7429500" y="1701800"/>
            <a:ext cx="233363" cy="877888"/>
          </a:xfrm>
          <a:prstGeom prst="rect">
            <a:avLst/>
          </a:prstGeom>
          <a:solidFill>
            <a:srgbClr val="F8F2C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1400" b="1"/>
              <a:t>R</a:t>
            </a:r>
          </a:p>
          <a:p>
            <a:pPr algn="ctr" eaLnBrk="0" hangingPunct="0"/>
            <a:r>
              <a:rPr lang="en-US" sz="1400" b="1"/>
              <a:t>P</a:t>
            </a:r>
          </a:p>
          <a:p>
            <a:pPr algn="ctr" eaLnBrk="0" hangingPunct="0"/>
            <a:r>
              <a:rPr lang="en-US" sz="1400" b="1"/>
              <a:t>N</a:t>
            </a:r>
          </a:p>
        </p:txBody>
      </p:sp>
      <p:sp>
        <p:nvSpPr>
          <p:cNvPr id="33" name="Rectangle 31"/>
          <p:cNvSpPr>
            <a:spLocks noChangeArrowheads="1"/>
          </p:cNvSpPr>
          <p:nvPr/>
        </p:nvSpPr>
        <p:spPr bwMode="auto">
          <a:xfrm>
            <a:off x="3749675" y="2562225"/>
            <a:ext cx="284163" cy="1763713"/>
          </a:xfrm>
          <a:prstGeom prst="rect">
            <a:avLst/>
          </a:prstGeom>
          <a:noFill/>
          <a:ln w="571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 name="Line 32"/>
          <p:cNvSpPr>
            <a:spLocks noChangeShapeType="1"/>
          </p:cNvSpPr>
          <p:nvPr/>
        </p:nvSpPr>
        <p:spPr bwMode="auto">
          <a:xfrm flipH="1" flipV="1">
            <a:off x="3871913" y="4352925"/>
            <a:ext cx="9525" cy="192088"/>
          </a:xfrm>
          <a:prstGeom prst="line">
            <a:avLst/>
          </a:prstGeom>
          <a:noFill/>
          <a:ln w="76200">
            <a:solidFill>
              <a:srgbClr val="54337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 name="Line 33"/>
          <p:cNvSpPr>
            <a:spLocks noChangeShapeType="1"/>
          </p:cNvSpPr>
          <p:nvPr/>
        </p:nvSpPr>
        <p:spPr bwMode="auto">
          <a:xfrm flipH="1" flipV="1">
            <a:off x="5543550" y="4324350"/>
            <a:ext cx="9525" cy="192088"/>
          </a:xfrm>
          <a:prstGeom prst="line">
            <a:avLst/>
          </a:prstGeom>
          <a:noFill/>
          <a:ln w="76200">
            <a:solidFill>
              <a:srgbClr val="54337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 name="Rectangle 34"/>
          <p:cNvSpPr>
            <a:spLocks noChangeArrowheads="1"/>
          </p:cNvSpPr>
          <p:nvPr/>
        </p:nvSpPr>
        <p:spPr bwMode="auto">
          <a:xfrm>
            <a:off x="5395913" y="2560638"/>
            <a:ext cx="284162" cy="1763712"/>
          </a:xfrm>
          <a:prstGeom prst="rect">
            <a:avLst/>
          </a:prstGeom>
          <a:noFill/>
          <a:ln w="571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Rectangle 35"/>
          <p:cNvSpPr>
            <a:spLocks noChangeArrowheads="1"/>
          </p:cNvSpPr>
          <p:nvPr/>
        </p:nvSpPr>
        <p:spPr bwMode="auto">
          <a:xfrm>
            <a:off x="7415213" y="2584450"/>
            <a:ext cx="246062" cy="1763713"/>
          </a:xfrm>
          <a:prstGeom prst="rect">
            <a:avLst/>
          </a:prstGeom>
          <a:noFill/>
          <a:ln w="571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 name="Rectangle 36"/>
          <p:cNvSpPr>
            <a:spLocks noChangeArrowheads="1"/>
          </p:cNvSpPr>
          <p:nvPr/>
        </p:nvSpPr>
        <p:spPr bwMode="auto">
          <a:xfrm>
            <a:off x="7154863" y="2582863"/>
            <a:ext cx="284162" cy="1763712"/>
          </a:xfrm>
          <a:prstGeom prst="rect">
            <a:avLst/>
          </a:prstGeom>
          <a:noFill/>
          <a:ln w="571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 name="Line 37"/>
          <p:cNvSpPr>
            <a:spLocks noChangeShapeType="1"/>
          </p:cNvSpPr>
          <p:nvPr/>
        </p:nvSpPr>
        <p:spPr bwMode="auto">
          <a:xfrm flipH="1" flipV="1">
            <a:off x="7254875" y="4322763"/>
            <a:ext cx="9525" cy="192087"/>
          </a:xfrm>
          <a:prstGeom prst="line">
            <a:avLst/>
          </a:prstGeom>
          <a:noFill/>
          <a:ln w="76200">
            <a:solidFill>
              <a:srgbClr val="54337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 name="Rectangle 38"/>
          <p:cNvSpPr>
            <a:spLocks noChangeArrowheads="1"/>
          </p:cNvSpPr>
          <p:nvPr/>
        </p:nvSpPr>
        <p:spPr bwMode="blackWhite">
          <a:xfrm>
            <a:off x="7553325" y="4525963"/>
            <a:ext cx="1220788" cy="1165225"/>
          </a:xfrm>
          <a:prstGeom prst="rect">
            <a:avLst/>
          </a:prstGeom>
          <a:solidFill>
            <a:schemeClr val="bg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ctr" eaLnBrk="0" hangingPunct="0">
              <a:spcBef>
                <a:spcPct val="50000"/>
              </a:spcBef>
            </a:pPr>
            <a:r>
              <a:rPr lang="en-US" sz="1400" b="1"/>
              <a:t>Estimated risk is “Sev” x “Occ” x “Det”</a:t>
            </a:r>
          </a:p>
        </p:txBody>
      </p:sp>
      <p:sp>
        <p:nvSpPr>
          <p:cNvPr id="41" name="Line 39"/>
          <p:cNvSpPr>
            <a:spLocks noChangeShapeType="1"/>
          </p:cNvSpPr>
          <p:nvPr/>
        </p:nvSpPr>
        <p:spPr bwMode="auto">
          <a:xfrm flipH="1" flipV="1">
            <a:off x="7575550" y="4359275"/>
            <a:ext cx="9525" cy="192088"/>
          </a:xfrm>
          <a:prstGeom prst="line">
            <a:avLst/>
          </a:prstGeom>
          <a:noFill/>
          <a:ln w="76200">
            <a:solidFill>
              <a:srgbClr val="54337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 name="Rectangle 40"/>
          <p:cNvSpPr>
            <a:spLocks noChangeArrowheads="1"/>
          </p:cNvSpPr>
          <p:nvPr/>
        </p:nvSpPr>
        <p:spPr bwMode="auto">
          <a:xfrm>
            <a:off x="5664200" y="1701800"/>
            <a:ext cx="1493838" cy="850900"/>
          </a:xfrm>
          <a:prstGeom prst="rect">
            <a:avLst/>
          </a:prstGeom>
          <a:solidFill>
            <a:srgbClr val="F8F2C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1400" b="1"/>
              <a:t>Current</a:t>
            </a:r>
          </a:p>
          <a:p>
            <a:pPr algn="ctr" eaLnBrk="0" hangingPunct="0"/>
            <a:r>
              <a:rPr lang="en-US" sz="1400" b="1"/>
              <a:t>Controls</a:t>
            </a:r>
          </a:p>
        </p:txBody>
      </p:sp>
      <p:sp>
        <p:nvSpPr>
          <p:cNvPr id="43" name="Rectangle 41"/>
          <p:cNvSpPr>
            <a:spLocks noChangeArrowheads="1"/>
          </p:cNvSpPr>
          <p:nvPr/>
        </p:nvSpPr>
        <p:spPr bwMode="auto">
          <a:xfrm>
            <a:off x="7656513" y="1698625"/>
            <a:ext cx="981075" cy="850900"/>
          </a:xfrm>
          <a:prstGeom prst="rect">
            <a:avLst/>
          </a:prstGeom>
          <a:solidFill>
            <a:srgbClr val="F8F2C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1400" b="1"/>
              <a:t>Action</a:t>
            </a:r>
          </a:p>
          <a:p>
            <a:pPr algn="ctr" eaLnBrk="0" hangingPunct="0"/>
            <a:r>
              <a:rPr lang="en-US" sz="1400" b="1"/>
              <a:t> Section</a:t>
            </a:r>
          </a:p>
          <a:p>
            <a:pPr algn="ctr" eaLnBrk="0" hangingPunct="0"/>
            <a:r>
              <a:rPr lang="en-US" sz="2400" b="1">
                <a:sym typeface="Wingdings" pitchFamily="2" charset="2"/>
              </a:rPr>
              <a:t></a:t>
            </a:r>
            <a:endParaRPr lang="en-US" sz="2400" b="1"/>
          </a:p>
        </p:txBody>
      </p:sp>
      <p:sp>
        <p:nvSpPr>
          <p:cNvPr id="44" name="Rectangle 2"/>
          <p:cNvSpPr txBox="1">
            <a:spLocks noChangeArrowheads="1"/>
          </p:cNvSpPr>
          <p:nvPr/>
        </p:nvSpPr>
        <p:spPr>
          <a:xfrm>
            <a:off x="273050" y="163513"/>
            <a:ext cx="6489700" cy="492443"/>
          </a:xfrm>
          <a:prstGeom prst="rect">
            <a:avLst/>
          </a:prstGeo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wrap="square" lIns="0" tIns="0" rIns="0" bIns="0" rtlCol="0" anchor="t">
            <a:spAutoFit/>
          </a:bodyPr>
          <a:lstStyle>
            <a:lvl1pPr algn="l" defTabSz="914400" rtl="0" eaLnBrk="1" latinLnBrk="0" hangingPunct="1">
              <a:spcBef>
                <a:spcPct val="0"/>
              </a:spcBef>
              <a:buNone/>
              <a:defRPr lang="en-US" sz="3200" kern="1200">
                <a:solidFill>
                  <a:srgbClr val="FFFFFF"/>
                </a:solidFill>
                <a:latin typeface="Bevan" pitchFamily="2" charset="0"/>
                <a:ea typeface="Slackey" pitchFamily="2" charset="0"/>
                <a:cs typeface="+mn-cs"/>
              </a:defRPr>
            </a:lvl1pPr>
          </a:lstStyle>
          <a:p>
            <a:r>
              <a:rPr lang="en-US" b="1" dirty="0" smtClean="0">
                <a:latin typeface="+mj-lt"/>
              </a:rPr>
              <a:t>The FMEA Form - The Analysis Section</a:t>
            </a:r>
            <a:endParaRPr lang="en-US" b="1" dirty="0">
              <a:latin typeface="+mj-lt"/>
            </a:endParaRPr>
          </a:p>
        </p:txBody>
      </p:sp>
    </p:spTree>
    <p:extLst>
      <p:ext uri="{BB962C8B-B14F-4D97-AF65-F5344CB8AC3E}">
        <p14:creationId xmlns:p14="http://schemas.microsoft.com/office/powerpoint/2010/main" val="3373945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bg1"/>
                </a:solidFill>
                <a:latin typeface="+mj-lt"/>
              </a:rPr>
              <a:t>Definition Of Terms </a:t>
            </a:r>
            <a:r>
              <a:rPr lang="en-US" b="1" dirty="0">
                <a:solidFill>
                  <a:schemeClr val="bg1"/>
                </a:solidFill>
                <a:latin typeface="+mj-lt"/>
                <a:cs typeface="Arial" charset="0"/>
              </a:rPr>
              <a:t>–</a:t>
            </a:r>
            <a:r>
              <a:rPr lang="en-US" b="1" dirty="0">
                <a:solidFill>
                  <a:schemeClr val="bg1"/>
                </a:solidFill>
                <a:latin typeface="+mj-lt"/>
              </a:rPr>
              <a:t> Failure Mode</a:t>
            </a:r>
          </a:p>
        </p:txBody>
      </p:sp>
      <p:sp>
        <p:nvSpPr>
          <p:cNvPr id="5" name="Rectangle 4"/>
          <p:cNvSpPr/>
          <p:nvPr/>
        </p:nvSpPr>
        <p:spPr>
          <a:xfrm>
            <a:off x="381000" y="1371600"/>
            <a:ext cx="8305800" cy="4401205"/>
          </a:xfrm>
          <a:prstGeom prst="rect">
            <a:avLst/>
          </a:prstGeom>
        </p:spPr>
        <p:txBody>
          <a:bodyPr wrap="square">
            <a:spAutoFit/>
          </a:bodyPr>
          <a:lstStyle/>
          <a:p>
            <a:pPr marL="171450" indent="-171450"/>
            <a:r>
              <a:rPr lang="en-US" sz="2400" b="1" dirty="0">
                <a:solidFill>
                  <a:schemeClr val="tx2"/>
                </a:solidFill>
                <a:effectLst>
                  <a:outerShdw blurRad="38100" dist="38100" dir="2700000" algn="tl">
                    <a:srgbClr val="000000">
                      <a:alpha val="43137"/>
                    </a:srgbClr>
                  </a:outerShdw>
                </a:effectLst>
              </a:rPr>
              <a:t>Failure Mode:  </a:t>
            </a:r>
            <a:r>
              <a:rPr lang="en-US" sz="2400" dirty="0"/>
              <a:t>The way in which a specific process input fails</a:t>
            </a:r>
            <a:r>
              <a:rPr lang="en-US" sz="2400" i="1" dirty="0"/>
              <a:t> </a:t>
            </a:r>
          </a:p>
          <a:p>
            <a:pPr marL="628650" lvl="1" indent="-342900">
              <a:buFont typeface="Wingdings" pitchFamily="2" charset="2"/>
              <a:buChar char="q"/>
            </a:pPr>
            <a:r>
              <a:rPr lang="en-US" sz="2400" dirty="0"/>
              <a:t>If it is not detected and either corrected or removed, it may cause a negative “Effect” to </a:t>
            </a:r>
            <a:r>
              <a:rPr lang="en-US" sz="2400" dirty="0" smtClean="0"/>
              <a:t>occur</a:t>
            </a:r>
          </a:p>
          <a:p>
            <a:pPr marL="628650" lvl="1" indent="-342900">
              <a:buFont typeface="Wingdings" pitchFamily="2" charset="2"/>
              <a:buChar char="q"/>
            </a:pPr>
            <a:r>
              <a:rPr lang="en-US" sz="2400" dirty="0" smtClean="0"/>
              <a:t>Can </a:t>
            </a:r>
            <a:r>
              <a:rPr lang="en-US" sz="2400" dirty="0"/>
              <a:t>be associated with a defect (in discrete manufacturing) or a process input variable that goes outside of </a:t>
            </a:r>
            <a:r>
              <a:rPr lang="en-US" sz="2400" dirty="0" smtClean="0"/>
              <a:t>specification</a:t>
            </a:r>
            <a:endParaRPr lang="en-US" sz="2400" dirty="0"/>
          </a:p>
          <a:p>
            <a:pPr marL="920750" lvl="2" indent="-342900">
              <a:buFont typeface="Wingdings" pitchFamily="2" charset="2"/>
              <a:buChar char="ü"/>
            </a:pPr>
            <a:r>
              <a:rPr lang="en-US" sz="2000" dirty="0"/>
              <a:t>Anything that an operator can see that’s wrong is considered a Failure Mode</a:t>
            </a:r>
          </a:p>
          <a:p>
            <a:pPr marL="920750" lvl="2" indent="-342900">
              <a:buFont typeface="Wingdings" pitchFamily="2" charset="2"/>
              <a:buChar char="ü"/>
            </a:pPr>
            <a:r>
              <a:rPr lang="en-US" sz="2000" dirty="0"/>
              <a:t>Note 1:  Just because a dimension is out of spec (a Failure Mode), it does not imply with 100% certainty that the product will not function (an effect) </a:t>
            </a:r>
          </a:p>
          <a:p>
            <a:pPr marL="920750" lvl="2" indent="-342900">
              <a:buFont typeface="Wingdings" pitchFamily="2" charset="2"/>
              <a:buChar char="ü"/>
            </a:pPr>
            <a:r>
              <a:rPr lang="en-US" sz="2000" dirty="0"/>
              <a:t>Note 2:  Just because the process is improperly setup (a failure cause), it does not imply with 100% certainty that the dimension will be out of spec (a Failure Mode)</a:t>
            </a:r>
          </a:p>
        </p:txBody>
      </p:sp>
    </p:spTree>
    <p:extLst>
      <p:ext uri="{BB962C8B-B14F-4D97-AF65-F5344CB8AC3E}">
        <p14:creationId xmlns:p14="http://schemas.microsoft.com/office/powerpoint/2010/main" val="11151606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15669"/>
            <a:ext cx="7924800" cy="584775"/>
          </a:xfrm>
        </p:spPr>
        <p:txBody>
          <a:bodyPr/>
          <a:lstStyle/>
          <a:p>
            <a:r>
              <a:rPr lang="en-US" b="1" dirty="0">
                <a:solidFill>
                  <a:schemeClr val="bg1"/>
                </a:solidFill>
                <a:latin typeface="+mj-lt"/>
              </a:rPr>
              <a:t>Definition Of Terms – Effect And Cause</a:t>
            </a:r>
          </a:p>
        </p:txBody>
      </p:sp>
      <p:sp>
        <p:nvSpPr>
          <p:cNvPr id="5" name="Rectangle 3"/>
          <p:cNvSpPr>
            <a:spLocks noGrp="1" noChangeArrowheads="1"/>
          </p:cNvSpPr>
          <p:nvPr>
            <p:ph type="body" idx="1"/>
          </p:nvPr>
        </p:nvSpPr>
        <p:spPr>
          <a:xfrm>
            <a:off x="349250" y="1524000"/>
            <a:ext cx="8413750" cy="3914918"/>
          </a:xfrm>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spAutoFit/>
          </a:bodyPr>
          <a:lstStyle/>
          <a:p>
            <a:pPr>
              <a:buFont typeface="Wingdings" pitchFamily="2" charset="2"/>
              <a:buChar char="q"/>
            </a:pPr>
            <a:r>
              <a:rPr lang="en-US" sz="2400" b="1" dirty="0" smtClean="0"/>
              <a:t>  </a:t>
            </a:r>
            <a:r>
              <a:rPr lang="en-US" sz="2400" b="1" dirty="0" smtClean="0">
                <a:solidFill>
                  <a:schemeClr val="tx2"/>
                </a:solidFill>
                <a:effectLst>
                  <a:outerShdw blurRad="38100" dist="38100" dir="2700000" algn="tl">
                    <a:srgbClr val="000000">
                      <a:alpha val="43137"/>
                    </a:srgbClr>
                  </a:outerShdw>
                </a:effectLst>
              </a:rPr>
              <a:t>Effect</a:t>
            </a:r>
            <a:r>
              <a:rPr lang="en-US" sz="2400" b="1" dirty="0">
                <a:solidFill>
                  <a:schemeClr val="tx2"/>
                </a:solidFill>
                <a:effectLst>
                  <a:outerShdw blurRad="38100" dist="38100" dir="2700000" algn="tl">
                    <a:srgbClr val="000000">
                      <a:alpha val="43137"/>
                    </a:srgbClr>
                  </a:outerShdw>
                </a:effectLst>
              </a:rPr>
              <a:t>:  </a:t>
            </a:r>
            <a:r>
              <a:rPr lang="en-US" sz="2400" dirty="0"/>
              <a:t>The adverse impact on customer requirements.  </a:t>
            </a:r>
            <a:br>
              <a:rPr lang="en-US" sz="2400" dirty="0"/>
            </a:br>
            <a:r>
              <a:rPr lang="en-US" sz="2400" dirty="0"/>
              <a:t>Generally has an external customer focus, but can also include </a:t>
            </a:r>
            <a:br>
              <a:rPr lang="en-US" sz="2400" dirty="0"/>
            </a:br>
            <a:r>
              <a:rPr lang="en-US" sz="2400" dirty="0"/>
              <a:t>downstream processes.</a:t>
            </a:r>
          </a:p>
          <a:p>
            <a:pPr marL="463550" lvl="1" indent="-177800"/>
            <a:r>
              <a:rPr lang="en-US" sz="2400" dirty="0"/>
              <a:t>A product or process that does not perform satisfactorily to design</a:t>
            </a:r>
          </a:p>
          <a:p>
            <a:pPr>
              <a:buFont typeface="Wingdings" pitchFamily="2" charset="2"/>
              <a:buChar char="q"/>
            </a:pPr>
            <a:r>
              <a:rPr lang="en-US" sz="2400" b="1" dirty="0" smtClean="0">
                <a:solidFill>
                  <a:schemeClr val="tx2"/>
                </a:solidFill>
                <a:effectLst>
                  <a:outerShdw blurRad="38100" dist="38100" dir="2700000" algn="tl">
                    <a:srgbClr val="000000">
                      <a:alpha val="43137"/>
                    </a:srgbClr>
                  </a:outerShdw>
                </a:effectLst>
              </a:rPr>
              <a:t>  Cause</a:t>
            </a:r>
            <a:r>
              <a:rPr lang="en-US" sz="2400" b="1" dirty="0">
                <a:solidFill>
                  <a:schemeClr val="tx2"/>
                </a:solidFill>
                <a:effectLst>
                  <a:outerShdw blurRad="38100" dist="38100" dir="2700000" algn="tl">
                    <a:srgbClr val="000000">
                      <a:alpha val="43137"/>
                    </a:srgbClr>
                  </a:outerShdw>
                </a:effectLst>
              </a:rPr>
              <a:t>:</a:t>
            </a:r>
            <a:r>
              <a:rPr lang="en-US" sz="2400" dirty="0">
                <a:solidFill>
                  <a:schemeClr val="tx2"/>
                </a:solidFill>
                <a:effectLst>
                  <a:outerShdw blurRad="38100" dist="38100" dir="2700000" algn="tl">
                    <a:srgbClr val="000000">
                      <a:alpha val="43137"/>
                    </a:srgbClr>
                  </a:outerShdw>
                </a:effectLst>
              </a:rPr>
              <a:t>  </a:t>
            </a:r>
            <a:r>
              <a:rPr lang="en-US" sz="2400" dirty="0"/>
              <a:t>Whatever causes the Failure Mode to occur.  </a:t>
            </a:r>
            <a:br>
              <a:rPr lang="en-US" sz="2400" dirty="0"/>
            </a:br>
            <a:r>
              <a:rPr lang="en-US" sz="2400" dirty="0"/>
              <a:t>How a specific part of the process (operation or component) can cause a Failure Mode.</a:t>
            </a:r>
          </a:p>
          <a:p>
            <a:pPr marL="463550" lvl="1" indent="-177800"/>
            <a:r>
              <a:rPr lang="en-US" sz="2400" dirty="0"/>
              <a:t>A worn spindle (cause) may cause a dimension to be out of tolerance (mode) which may cause the part to not fit (effect)</a:t>
            </a:r>
          </a:p>
        </p:txBody>
      </p:sp>
    </p:spTree>
    <p:extLst>
      <p:ext uri="{BB962C8B-B14F-4D97-AF65-F5344CB8AC3E}">
        <p14:creationId xmlns:p14="http://schemas.microsoft.com/office/powerpoint/2010/main" val="267912181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blue-work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blue-work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blue-works</Template>
  <TotalTime>5531</TotalTime>
  <Words>1714</Words>
  <Application>Microsoft Office PowerPoint</Application>
  <PresentationFormat>On-screen Show (4:3)</PresentationFormat>
  <Paragraphs>389</Paragraphs>
  <Slides>25</Slides>
  <Notes>25</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25</vt:i4>
      </vt:variant>
    </vt:vector>
  </HeadingPairs>
  <TitlesOfParts>
    <vt:vector size="28" baseType="lpstr">
      <vt:lpstr>blue-works</vt:lpstr>
      <vt:lpstr>1_blue-works</vt:lpstr>
      <vt:lpstr>Worksheet</vt:lpstr>
      <vt:lpstr>  </vt:lpstr>
      <vt:lpstr>Learning Objectives</vt:lpstr>
      <vt:lpstr>The DMAIC Process with Tools</vt:lpstr>
      <vt:lpstr>What Is an FMEA?</vt:lpstr>
      <vt:lpstr>Applications For FMEA</vt:lpstr>
      <vt:lpstr>PowerPoint Presentation</vt:lpstr>
      <vt:lpstr>The FMEA Form The Analysis Section</vt:lpstr>
      <vt:lpstr>Definition Of Terms – Failure Mode</vt:lpstr>
      <vt:lpstr>Definition Of Terms – Effect And Cause</vt:lpstr>
      <vt:lpstr>Definition Of Terms –  Severity, Occurrence, And Detection</vt:lpstr>
      <vt:lpstr>Definition Of Terms – Current Controls</vt:lpstr>
      <vt:lpstr>Rating Definitions Typical Scales</vt:lpstr>
      <vt:lpstr>Risk Priority Number (RPN)</vt:lpstr>
      <vt:lpstr>Risk Priority Numbers (2)</vt:lpstr>
      <vt:lpstr>Comments On Detection Scores</vt:lpstr>
      <vt:lpstr>PowerPoint Presentation</vt:lpstr>
      <vt:lpstr>PowerPoint Presentation</vt:lpstr>
      <vt:lpstr>PowerPoint Presentation</vt:lpstr>
      <vt:lpstr>PowerPoint Presentation</vt:lpstr>
      <vt:lpstr>9 Strategies To Complete An FMEA</vt:lpstr>
      <vt:lpstr>PowerPoint Presentation</vt:lpstr>
      <vt:lpstr>Exercise # 1:  The FMEA Analysis</vt:lpstr>
      <vt:lpstr>PowerPoint Presentation</vt:lpstr>
      <vt:lpstr>Summary</vt:lpstr>
      <vt:lpstr>  Thank You</vt:lpstr>
    </vt:vector>
  </TitlesOfParts>
  <Company>UT School of Public 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skwon</dc:creator>
  <cp:lastModifiedBy>Vosburgh, Linda - OSHA</cp:lastModifiedBy>
  <cp:revision>343</cp:revision>
  <cp:lastPrinted>2012-09-01T16:50:47Z</cp:lastPrinted>
  <dcterms:created xsi:type="dcterms:W3CDTF">2012-01-18T16:52:45Z</dcterms:created>
  <dcterms:modified xsi:type="dcterms:W3CDTF">2013-11-06T18:15:25Z</dcterms:modified>
</cp:coreProperties>
</file>