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32"/>
  </p:notesMasterIdLst>
  <p:handoutMasterIdLst>
    <p:handoutMasterId r:id="rId33"/>
  </p:handoutMasterIdLst>
  <p:sldIdLst>
    <p:sldId id="322" r:id="rId3"/>
    <p:sldId id="262" r:id="rId4"/>
    <p:sldId id="318" r:id="rId5"/>
    <p:sldId id="293" r:id="rId6"/>
    <p:sldId id="294" r:id="rId7"/>
    <p:sldId id="312" r:id="rId8"/>
    <p:sldId id="270" r:id="rId9"/>
    <p:sldId id="314" r:id="rId10"/>
    <p:sldId id="297" r:id="rId11"/>
    <p:sldId id="266" r:id="rId12"/>
    <p:sldId id="298" r:id="rId13"/>
    <p:sldId id="299" r:id="rId14"/>
    <p:sldId id="300" r:id="rId15"/>
    <p:sldId id="301" r:id="rId16"/>
    <p:sldId id="302" r:id="rId17"/>
    <p:sldId id="303" r:id="rId18"/>
    <p:sldId id="304" r:id="rId19"/>
    <p:sldId id="317" r:id="rId20"/>
    <p:sldId id="305" r:id="rId21"/>
    <p:sldId id="316" r:id="rId22"/>
    <p:sldId id="267" r:id="rId23"/>
    <p:sldId id="307" r:id="rId24"/>
    <p:sldId id="308" r:id="rId25"/>
    <p:sldId id="309" r:id="rId26"/>
    <p:sldId id="310" r:id="rId27"/>
    <p:sldId id="311" r:id="rId28"/>
    <p:sldId id="315" r:id="rId29"/>
    <p:sldId id="319" r:id="rId30"/>
    <p:sldId id="324" r:id="rId31"/>
  </p:sldIdLst>
  <p:sldSz cx="9144000" cy="6858000" type="screen4x3"/>
  <p:notesSz cx="6881813"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DEAD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277" autoAdjust="0"/>
    <p:restoredTop sz="92544" autoAdjust="0"/>
  </p:normalViewPr>
  <p:slideViewPr>
    <p:cSldViewPr>
      <p:cViewPr>
        <p:scale>
          <a:sx n="80" d="100"/>
          <a:sy n="80" d="100"/>
        </p:scale>
        <p:origin x="-1554" y="-120"/>
      </p:cViewPr>
      <p:guideLst>
        <p:guide orient="horz" pos="2187"/>
        <p:guide pos="2880"/>
        <p:guide pos="192"/>
        <p:guide pos="5568"/>
      </p:guideLst>
    </p:cSldViewPr>
  </p:slideViewPr>
  <p:notesTextViewPr>
    <p:cViewPr>
      <p:scale>
        <a:sx n="1" d="1"/>
        <a:sy n="1" d="1"/>
      </p:scale>
      <p:origin x="0" y="0"/>
    </p:cViewPr>
  </p:notesTextViewPr>
  <p:notesViewPr>
    <p:cSldViewPr>
      <p:cViewPr varScale="1">
        <p:scale>
          <a:sx n="84" d="100"/>
          <a:sy n="84" d="100"/>
        </p:scale>
        <p:origin x="-3162" y="-7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62100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86F4049-9BBA-4C77-84ED-F78EE69BCC77}" type="slidenum">
              <a:rPr lang="en-US" smtClean="0"/>
              <a:t>‹#›</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306" y="140994"/>
            <a:ext cx="1141879" cy="480012"/>
          </a:xfrm>
          <a:prstGeom prst="rect">
            <a:avLst/>
          </a:prstGeom>
        </p:spPr>
      </p:pic>
    </p:spTree>
    <p:extLst>
      <p:ext uri="{BB962C8B-B14F-4D97-AF65-F5344CB8AC3E}">
        <p14:creationId xmlns:p14="http://schemas.microsoft.com/office/powerpoint/2010/main" val="4710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25D5255-902B-49C5-A1B5-7BB79D153DCC}" type="datetimeFigureOut">
              <a:rPr lang="en-US" smtClean="0"/>
              <a:t>11/6/2013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8B486D7-C98A-4390-87D2-9CE3E6814217}" type="slidenum">
              <a:rPr lang="en-US" smtClean="0"/>
              <a:t>‹#›</a:t>
            </a:fld>
            <a:endParaRPr lang="en-US"/>
          </a:p>
        </p:txBody>
      </p:sp>
    </p:spTree>
    <p:extLst>
      <p:ext uri="{BB962C8B-B14F-4D97-AF65-F5344CB8AC3E}">
        <p14:creationId xmlns:p14="http://schemas.microsoft.com/office/powerpoint/2010/main" val="30705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2" indent="-285723" eaLnBrk="0" hangingPunct="0">
              <a:defRPr>
                <a:solidFill>
                  <a:schemeClr val="tx1"/>
                </a:solidFill>
                <a:latin typeface="Arial" pitchFamily="34" charset="0"/>
              </a:defRPr>
            </a:lvl2pPr>
            <a:lvl3pPr marL="1142894" indent="-228579" eaLnBrk="0" hangingPunct="0">
              <a:defRPr>
                <a:solidFill>
                  <a:schemeClr val="tx1"/>
                </a:solidFill>
                <a:latin typeface="Arial" pitchFamily="34" charset="0"/>
              </a:defRPr>
            </a:lvl3pPr>
            <a:lvl4pPr marL="1600052" indent="-228579" eaLnBrk="0" hangingPunct="0">
              <a:defRPr>
                <a:solidFill>
                  <a:schemeClr val="tx1"/>
                </a:solidFill>
                <a:latin typeface="Arial" pitchFamily="34" charset="0"/>
              </a:defRPr>
            </a:lvl4pPr>
            <a:lvl5pPr marL="2057209" indent="-228579" eaLnBrk="0" hangingPunct="0">
              <a:defRPr>
                <a:solidFill>
                  <a:schemeClr val="tx1"/>
                </a:solidFill>
                <a:latin typeface="Arial" pitchFamily="34" charset="0"/>
              </a:defRPr>
            </a:lvl5pPr>
            <a:lvl6pPr marL="2514367" indent="-228579" eaLnBrk="0" fontAlgn="base" hangingPunct="0">
              <a:spcBef>
                <a:spcPct val="0"/>
              </a:spcBef>
              <a:spcAft>
                <a:spcPct val="0"/>
              </a:spcAft>
              <a:defRPr>
                <a:solidFill>
                  <a:schemeClr val="tx1"/>
                </a:solidFill>
                <a:latin typeface="Arial" pitchFamily="34" charset="0"/>
              </a:defRPr>
            </a:lvl6pPr>
            <a:lvl7pPr marL="2971524" indent="-228579" eaLnBrk="0" fontAlgn="base" hangingPunct="0">
              <a:spcBef>
                <a:spcPct val="0"/>
              </a:spcBef>
              <a:spcAft>
                <a:spcPct val="0"/>
              </a:spcAft>
              <a:defRPr>
                <a:solidFill>
                  <a:schemeClr val="tx1"/>
                </a:solidFill>
                <a:latin typeface="Arial" pitchFamily="34" charset="0"/>
              </a:defRPr>
            </a:lvl7pPr>
            <a:lvl8pPr marL="3428682" indent="-228579" eaLnBrk="0" fontAlgn="base" hangingPunct="0">
              <a:spcBef>
                <a:spcPct val="0"/>
              </a:spcBef>
              <a:spcAft>
                <a:spcPct val="0"/>
              </a:spcAft>
              <a:defRPr>
                <a:solidFill>
                  <a:schemeClr val="tx1"/>
                </a:solidFill>
                <a:latin typeface="Arial" pitchFamily="34" charset="0"/>
              </a:defRPr>
            </a:lvl8pPr>
            <a:lvl9pPr marL="3885840" indent="-228579"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10</a:t>
            </a:fld>
            <a:endParaRPr lang="en-US"/>
          </a:p>
        </p:txBody>
      </p:sp>
    </p:spTree>
    <p:extLst>
      <p:ext uri="{BB962C8B-B14F-4D97-AF65-F5344CB8AC3E}">
        <p14:creationId xmlns:p14="http://schemas.microsoft.com/office/powerpoint/2010/main" val="266899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11</a:t>
            </a:fld>
            <a:endParaRPr lang="en-US"/>
          </a:p>
        </p:txBody>
      </p:sp>
    </p:spTree>
    <p:extLst>
      <p:ext uri="{BB962C8B-B14F-4D97-AF65-F5344CB8AC3E}">
        <p14:creationId xmlns:p14="http://schemas.microsoft.com/office/powerpoint/2010/main" val="184789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12</a:t>
            </a:fld>
            <a:endParaRPr lang="en-US"/>
          </a:p>
        </p:txBody>
      </p:sp>
    </p:spTree>
    <p:extLst>
      <p:ext uri="{BB962C8B-B14F-4D97-AF65-F5344CB8AC3E}">
        <p14:creationId xmlns:p14="http://schemas.microsoft.com/office/powerpoint/2010/main" val="277296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13</a:t>
            </a:fld>
            <a:endParaRPr lang="en-US"/>
          </a:p>
        </p:txBody>
      </p:sp>
    </p:spTree>
    <p:extLst>
      <p:ext uri="{BB962C8B-B14F-4D97-AF65-F5344CB8AC3E}">
        <p14:creationId xmlns:p14="http://schemas.microsoft.com/office/powerpoint/2010/main" val="119412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14</a:t>
            </a:fld>
            <a:endParaRPr lang="en-US"/>
          </a:p>
        </p:txBody>
      </p:sp>
    </p:spTree>
    <p:extLst>
      <p:ext uri="{BB962C8B-B14F-4D97-AF65-F5344CB8AC3E}">
        <p14:creationId xmlns:p14="http://schemas.microsoft.com/office/powerpoint/2010/main" val="51718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15</a:t>
            </a:fld>
            <a:endParaRPr lang="en-US"/>
          </a:p>
        </p:txBody>
      </p:sp>
    </p:spTree>
    <p:extLst>
      <p:ext uri="{BB962C8B-B14F-4D97-AF65-F5344CB8AC3E}">
        <p14:creationId xmlns:p14="http://schemas.microsoft.com/office/powerpoint/2010/main" val="392225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16</a:t>
            </a:fld>
            <a:endParaRPr lang="en-US"/>
          </a:p>
        </p:txBody>
      </p:sp>
    </p:spTree>
    <p:extLst>
      <p:ext uri="{BB962C8B-B14F-4D97-AF65-F5344CB8AC3E}">
        <p14:creationId xmlns:p14="http://schemas.microsoft.com/office/powerpoint/2010/main" val="404576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17</a:t>
            </a:fld>
            <a:endParaRPr lang="en-US"/>
          </a:p>
        </p:txBody>
      </p:sp>
    </p:spTree>
    <p:extLst>
      <p:ext uri="{BB962C8B-B14F-4D97-AF65-F5344CB8AC3E}">
        <p14:creationId xmlns:p14="http://schemas.microsoft.com/office/powerpoint/2010/main" val="98325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18</a:t>
            </a:fld>
            <a:endParaRPr lang="en-US"/>
          </a:p>
        </p:txBody>
      </p:sp>
    </p:spTree>
    <p:extLst>
      <p:ext uri="{BB962C8B-B14F-4D97-AF65-F5344CB8AC3E}">
        <p14:creationId xmlns:p14="http://schemas.microsoft.com/office/powerpoint/2010/main" val="98325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19</a:t>
            </a:fld>
            <a:endParaRPr lang="en-US"/>
          </a:p>
        </p:txBody>
      </p:sp>
    </p:spTree>
    <p:extLst>
      <p:ext uri="{BB962C8B-B14F-4D97-AF65-F5344CB8AC3E}">
        <p14:creationId xmlns:p14="http://schemas.microsoft.com/office/powerpoint/2010/main" val="355063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8B486D7-C98A-4390-87D2-9CE3E6814217}" type="slidenum">
              <a:rPr lang="en-US" smtClean="0"/>
              <a:t>2</a:t>
            </a:fld>
            <a:endParaRPr lang="en-US"/>
          </a:p>
        </p:txBody>
      </p:sp>
    </p:spTree>
    <p:extLst>
      <p:ext uri="{BB962C8B-B14F-4D97-AF65-F5344CB8AC3E}">
        <p14:creationId xmlns:p14="http://schemas.microsoft.com/office/powerpoint/2010/main" val="274830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Handout</a:t>
            </a:r>
            <a:r>
              <a:rPr lang="en-US" baseline="0" dirty="0" smtClean="0"/>
              <a:t> for learners</a:t>
            </a:r>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20</a:t>
            </a:fld>
            <a:endParaRPr lang="en-US"/>
          </a:p>
        </p:txBody>
      </p:sp>
    </p:spTree>
    <p:extLst>
      <p:ext uri="{BB962C8B-B14F-4D97-AF65-F5344CB8AC3E}">
        <p14:creationId xmlns:p14="http://schemas.microsoft.com/office/powerpoint/2010/main" val="74690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21</a:t>
            </a:fld>
            <a:endParaRPr lang="en-US"/>
          </a:p>
        </p:txBody>
      </p:sp>
    </p:spTree>
    <p:extLst>
      <p:ext uri="{BB962C8B-B14F-4D97-AF65-F5344CB8AC3E}">
        <p14:creationId xmlns:p14="http://schemas.microsoft.com/office/powerpoint/2010/main" val="77394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22</a:t>
            </a:fld>
            <a:endParaRPr lang="en-US"/>
          </a:p>
        </p:txBody>
      </p:sp>
    </p:spTree>
    <p:extLst>
      <p:ext uri="{BB962C8B-B14F-4D97-AF65-F5344CB8AC3E}">
        <p14:creationId xmlns:p14="http://schemas.microsoft.com/office/powerpoint/2010/main" val="265182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23</a:t>
            </a:fld>
            <a:endParaRPr lang="en-US"/>
          </a:p>
        </p:txBody>
      </p:sp>
    </p:spTree>
    <p:extLst>
      <p:ext uri="{BB962C8B-B14F-4D97-AF65-F5344CB8AC3E}">
        <p14:creationId xmlns:p14="http://schemas.microsoft.com/office/powerpoint/2010/main" val="76962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24</a:t>
            </a:fld>
            <a:endParaRPr lang="en-US"/>
          </a:p>
        </p:txBody>
      </p:sp>
    </p:spTree>
    <p:extLst>
      <p:ext uri="{BB962C8B-B14F-4D97-AF65-F5344CB8AC3E}">
        <p14:creationId xmlns:p14="http://schemas.microsoft.com/office/powerpoint/2010/main" val="92734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25</a:t>
            </a:fld>
            <a:endParaRPr lang="en-US"/>
          </a:p>
        </p:txBody>
      </p:sp>
    </p:spTree>
    <p:extLst>
      <p:ext uri="{BB962C8B-B14F-4D97-AF65-F5344CB8AC3E}">
        <p14:creationId xmlns:p14="http://schemas.microsoft.com/office/powerpoint/2010/main" val="76953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26</a:t>
            </a:fld>
            <a:endParaRPr lang="en-US"/>
          </a:p>
        </p:txBody>
      </p:sp>
    </p:spTree>
    <p:extLst>
      <p:ext uri="{BB962C8B-B14F-4D97-AF65-F5344CB8AC3E}">
        <p14:creationId xmlns:p14="http://schemas.microsoft.com/office/powerpoint/2010/main" val="1673074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Provide</a:t>
            </a:r>
            <a:r>
              <a:rPr lang="en-US" baseline="0" dirty="0" smtClean="0"/>
              <a:t> the worksheets for the participants</a:t>
            </a:r>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27</a:t>
            </a:fld>
            <a:endParaRPr lang="en-US"/>
          </a:p>
        </p:txBody>
      </p:sp>
    </p:spTree>
    <p:extLst>
      <p:ext uri="{BB962C8B-B14F-4D97-AF65-F5344CB8AC3E}">
        <p14:creationId xmlns:p14="http://schemas.microsoft.com/office/powerpoint/2010/main" val="3941790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28</a:t>
            </a:fld>
            <a:endParaRPr lang="en-US"/>
          </a:p>
        </p:txBody>
      </p:sp>
    </p:spTree>
    <p:extLst>
      <p:ext uri="{BB962C8B-B14F-4D97-AF65-F5344CB8AC3E}">
        <p14:creationId xmlns:p14="http://schemas.microsoft.com/office/powerpoint/2010/main" val="262836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82" indent="-285723" eaLnBrk="0" hangingPunct="0">
              <a:defRPr>
                <a:solidFill>
                  <a:schemeClr val="tx1"/>
                </a:solidFill>
                <a:latin typeface="Arial" pitchFamily="34" charset="0"/>
              </a:defRPr>
            </a:lvl2pPr>
            <a:lvl3pPr marL="1142894" indent="-228579" eaLnBrk="0" hangingPunct="0">
              <a:defRPr>
                <a:solidFill>
                  <a:schemeClr val="tx1"/>
                </a:solidFill>
                <a:latin typeface="Arial" pitchFamily="34" charset="0"/>
              </a:defRPr>
            </a:lvl3pPr>
            <a:lvl4pPr marL="1600052" indent="-228579" eaLnBrk="0" hangingPunct="0">
              <a:defRPr>
                <a:solidFill>
                  <a:schemeClr val="tx1"/>
                </a:solidFill>
                <a:latin typeface="Arial" pitchFamily="34" charset="0"/>
              </a:defRPr>
            </a:lvl4pPr>
            <a:lvl5pPr marL="2057209" indent="-228579" eaLnBrk="0" hangingPunct="0">
              <a:defRPr>
                <a:solidFill>
                  <a:schemeClr val="tx1"/>
                </a:solidFill>
                <a:latin typeface="Arial" pitchFamily="34" charset="0"/>
              </a:defRPr>
            </a:lvl5pPr>
            <a:lvl6pPr marL="2514367" indent="-228579" eaLnBrk="0" fontAlgn="base" hangingPunct="0">
              <a:spcBef>
                <a:spcPct val="0"/>
              </a:spcBef>
              <a:spcAft>
                <a:spcPct val="0"/>
              </a:spcAft>
              <a:defRPr>
                <a:solidFill>
                  <a:schemeClr val="tx1"/>
                </a:solidFill>
                <a:latin typeface="Arial" pitchFamily="34" charset="0"/>
              </a:defRPr>
            </a:lvl6pPr>
            <a:lvl7pPr marL="2971524" indent="-228579" eaLnBrk="0" fontAlgn="base" hangingPunct="0">
              <a:spcBef>
                <a:spcPct val="0"/>
              </a:spcBef>
              <a:spcAft>
                <a:spcPct val="0"/>
              </a:spcAft>
              <a:defRPr>
                <a:solidFill>
                  <a:schemeClr val="tx1"/>
                </a:solidFill>
                <a:latin typeface="Arial" pitchFamily="34" charset="0"/>
              </a:defRPr>
            </a:lvl7pPr>
            <a:lvl8pPr marL="3428682" indent="-228579" eaLnBrk="0" fontAlgn="base" hangingPunct="0">
              <a:spcBef>
                <a:spcPct val="0"/>
              </a:spcBef>
              <a:spcAft>
                <a:spcPct val="0"/>
              </a:spcAft>
              <a:defRPr>
                <a:solidFill>
                  <a:schemeClr val="tx1"/>
                </a:solidFill>
                <a:latin typeface="Arial" pitchFamily="34" charset="0"/>
              </a:defRPr>
            </a:lvl8pPr>
            <a:lvl9pPr marL="3885840" indent="-228579"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6517ED-4CC6-46B8-BA7F-66BF71C6CEDF}"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4</a:t>
            </a:fld>
            <a:endParaRPr lang="en-US"/>
          </a:p>
        </p:txBody>
      </p:sp>
    </p:spTree>
    <p:extLst>
      <p:ext uri="{BB962C8B-B14F-4D97-AF65-F5344CB8AC3E}">
        <p14:creationId xmlns:p14="http://schemas.microsoft.com/office/powerpoint/2010/main" val="164847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5</a:t>
            </a:fld>
            <a:endParaRPr lang="en-US"/>
          </a:p>
        </p:txBody>
      </p:sp>
    </p:spTree>
    <p:extLst>
      <p:ext uri="{BB962C8B-B14F-4D97-AF65-F5344CB8AC3E}">
        <p14:creationId xmlns:p14="http://schemas.microsoft.com/office/powerpoint/2010/main" val="31202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6</a:t>
            </a:fld>
            <a:endParaRPr lang="en-US"/>
          </a:p>
        </p:txBody>
      </p:sp>
    </p:spTree>
    <p:extLst>
      <p:ext uri="{BB962C8B-B14F-4D97-AF65-F5344CB8AC3E}">
        <p14:creationId xmlns:p14="http://schemas.microsoft.com/office/powerpoint/2010/main" val="77394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86D7-C98A-4390-87D2-9CE3E6814217}" type="slidenum">
              <a:rPr lang="en-US" smtClean="0"/>
              <a:t>7</a:t>
            </a:fld>
            <a:endParaRPr lang="en-US"/>
          </a:p>
        </p:txBody>
      </p:sp>
    </p:spTree>
    <p:extLst>
      <p:ext uri="{BB962C8B-B14F-4D97-AF65-F5344CB8AC3E}">
        <p14:creationId xmlns:p14="http://schemas.microsoft.com/office/powerpoint/2010/main" val="8051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8</a:t>
            </a:fld>
            <a:endParaRPr lang="en-US"/>
          </a:p>
        </p:txBody>
      </p:sp>
    </p:spTree>
    <p:extLst>
      <p:ext uri="{BB962C8B-B14F-4D97-AF65-F5344CB8AC3E}">
        <p14:creationId xmlns:p14="http://schemas.microsoft.com/office/powerpoint/2010/main" val="21811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9</a:t>
            </a:fld>
            <a:endParaRPr lang="en-US"/>
          </a:p>
        </p:txBody>
      </p:sp>
    </p:spTree>
    <p:extLst>
      <p:ext uri="{BB962C8B-B14F-4D97-AF65-F5344CB8AC3E}">
        <p14:creationId xmlns:p14="http://schemas.microsoft.com/office/powerpoint/2010/main" val="129776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95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0321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24790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7271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4331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1CD0EBA-555A-47EE-A7A1-1412E4385647}" type="datetime1">
              <a:rPr lang="en-US"/>
              <a:pPr>
                <a:defRPr/>
              </a:pPr>
              <a:t>11/6/2013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749D94-AFEF-4722-8FCB-343CAC3C7D6B}" type="slidenum">
              <a:rPr lang="en-US"/>
              <a:pPr>
                <a:defRPr/>
              </a:pPr>
              <a:t>‹#›</a:t>
            </a:fld>
            <a:endParaRPr lang="en-US"/>
          </a:p>
        </p:txBody>
      </p:sp>
    </p:spTree>
    <p:extLst>
      <p:ext uri="{BB962C8B-B14F-4D97-AF65-F5344CB8AC3E}">
        <p14:creationId xmlns:p14="http://schemas.microsoft.com/office/powerpoint/2010/main" val="428056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445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18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48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13547" y="838200"/>
            <a:ext cx="9169400" cy="59842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399" y="-11853"/>
            <a:ext cx="9181252" cy="1002453"/>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644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2887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37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2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38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7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2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2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175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081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047750"/>
            <a:ext cx="8839200" cy="573405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8382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085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7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1676399"/>
            <a:ext cx="4178300" cy="48683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1676399"/>
            <a:ext cx="4178300" cy="4868334"/>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2590800"/>
            <a:ext cx="9169400" cy="42316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1853"/>
            <a:ext cx="9181252" cy="3200400"/>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399" y="-11853"/>
            <a:ext cx="9181252" cy="3200400"/>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380324650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82" r:id="rId4"/>
    <p:sldLayoutId id="2147483650" r:id="rId5"/>
    <p:sldLayoutId id="2147483651" r:id="rId6"/>
    <p:sldLayoutId id="2147483653" r:id="rId7"/>
    <p:sldLayoutId id="2147483665" r:id="rId8"/>
    <p:sldLayoutId id="2147483666" r:id="rId9"/>
    <p:sldLayoutId id="2147483663" r:id="rId10"/>
    <p:sldLayoutId id="2147483664" r:id="rId11"/>
    <p:sldLayoutId id="2147483662" r:id="rId12"/>
    <p:sldLayoutId id="2147483661" r:id="rId13"/>
    <p:sldLayoutId id="2147483683" r:id="rId14"/>
    <p:sldLayoutId id="2147483684" r:id="rId15"/>
  </p:sldLayoutIdLst>
  <p:timing>
    <p:tnLst>
      <p:par>
        <p:cTn id="1" dur="indefinite" restart="never" nodeType="tmRoot"/>
      </p:par>
    </p:tnLst>
  </p:timing>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152400"/>
            <a:ext cx="9169400" cy="69748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98120"/>
            <a:ext cx="9181252" cy="45719"/>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9984096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Word_97_-_2003_Document1.doc"/><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Microsoft_Excel_97-2003_Worksheet2.xls"/><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Microsoft_Excel_97-2003_Worksheet3.xls"/><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18" Type="http://schemas.openxmlformats.org/officeDocument/2006/relationships/oleObject" Target="../embeddings/oleObject9.bin"/><Relationship Id="rId3" Type="http://schemas.openxmlformats.org/officeDocument/2006/relationships/notesSlide" Target="../notesSlides/notesSlide8.xml"/><Relationship Id="rId21" Type="http://schemas.openxmlformats.org/officeDocument/2006/relationships/oleObject" Target="../embeddings/oleObject12.bin"/><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 Id="rId22"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endParaRPr sz="3600" dirty="0" smtClean="0">
              <a:latin typeface="Bevan"/>
              <a:ea typeface="Slackey"/>
            </a:endParaRPr>
          </a:p>
        </p:txBody>
      </p:sp>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9076" y="3511126"/>
            <a:ext cx="5210647" cy="218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2864" y="5903893"/>
            <a:ext cx="8686800" cy="954107"/>
          </a:xfrm>
          <a:prstGeom prst="rect">
            <a:avLst/>
          </a:prstGeom>
        </p:spPr>
        <p:txBody>
          <a:bodyPr wrap="square">
            <a:spAutoFit/>
          </a:bodyPr>
          <a:lstStyle/>
          <a:p>
            <a:pPr algn="ctr"/>
            <a:r>
              <a:rPr lang="en-US" sz="1400" dirty="0">
                <a:solidFill>
                  <a:schemeClr val="tx1">
                    <a:lumMod val="50000"/>
                    <a:lumOff val="50000"/>
                  </a:schemeClr>
                </a:solidFill>
              </a:rPr>
              <a:t>This material was produced under grant number SH-22316-SH-1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 name="Title 1"/>
          <p:cNvSpPr txBox="1">
            <a:spLocks/>
          </p:cNvSpPr>
          <p:nvPr/>
        </p:nvSpPr>
        <p:spPr bwMode="auto">
          <a:xfrm>
            <a:off x="609600" y="30486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lang="en-US" sz="3200" kern="1200" dirty="0">
                <a:solidFill>
                  <a:srgbClr val="8EB4E3"/>
                </a:solidFill>
                <a:latin typeface="Bevan" pitchFamily="2" charset="0"/>
                <a:ea typeface="Slackey" pitchFamily="2" charset="0"/>
                <a:cs typeface="Slackey"/>
              </a:defRPr>
            </a:lvl1pPr>
            <a:lvl2pPr algn="l" rtl="0" eaLnBrk="0" fontAlgn="base" hangingPunct="0">
              <a:spcBef>
                <a:spcPct val="0"/>
              </a:spcBef>
              <a:spcAft>
                <a:spcPct val="0"/>
              </a:spcAft>
              <a:defRPr sz="3200">
                <a:solidFill>
                  <a:srgbClr val="8EB4E3"/>
                </a:solidFill>
                <a:latin typeface="Bevan"/>
                <a:ea typeface="Slackey"/>
                <a:cs typeface="Slackey"/>
              </a:defRPr>
            </a:lvl2pPr>
            <a:lvl3pPr algn="l" rtl="0" eaLnBrk="0" fontAlgn="base" hangingPunct="0">
              <a:spcBef>
                <a:spcPct val="0"/>
              </a:spcBef>
              <a:spcAft>
                <a:spcPct val="0"/>
              </a:spcAft>
              <a:defRPr sz="3200">
                <a:solidFill>
                  <a:srgbClr val="8EB4E3"/>
                </a:solidFill>
                <a:latin typeface="Bevan"/>
                <a:ea typeface="Slackey"/>
                <a:cs typeface="Slackey"/>
              </a:defRPr>
            </a:lvl3pPr>
            <a:lvl4pPr algn="l" rtl="0" eaLnBrk="0" fontAlgn="base" hangingPunct="0">
              <a:spcBef>
                <a:spcPct val="0"/>
              </a:spcBef>
              <a:spcAft>
                <a:spcPct val="0"/>
              </a:spcAft>
              <a:defRPr sz="3200">
                <a:solidFill>
                  <a:srgbClr val="8EB4E3"/>
                </a:solidFill>
                <a:latin typeface="Bevan"/>
                <a:ea typeface="Slackey"/>
                <a:cs typeface="Slackey"/>
              </a:defRPr>
            </a:lvl4pPr>
            <a:lvl5pPr algn="l" rtl="0" eaLnBrk="0" fontAlgn="base" hangingPunct="0">
              <a:spcBef>
                <a:spcPct val="0"/>
              </a:spcBef>
              <a:spcAft>
                <a:spcPct val="0"/>
              </a:spcAft>
              <a:defRPr sz="3200">
                <a:solidFill>
                  <a:srgbClr val="8EB4E3"/>
                </a:solidFill>
                <a:latin typeface="Bevan"/>
                <a:ea typeface="Slackey"/>
                <a:cs typeface="Slackey"/>
              </a:defRPr>
            </a:lvl5pPr>
            <a:lvl6pPr marL="457200" algn="l" rtl="0" fontAlgn="base">
              <a:spcBef>
                <a:spcPct val="0"/>
              </a:spcBef>
              <a:spcAft>
                <a:spcPct val="0"/>
              </a:spcAft>
              <a:defRPr sz="3200">
                <a:solidFill>
                  <a:srgbClr val="8EB4E3"/>
                </a:solidFill>
                <a:latin typeface="Bevan"/>
                <a:ea typeface="Slackey"/>
                <a:cs typeface="Slackey"/>
              </a:defRPr>
            </a:lvl6pPr>
            <a:lvl7pPr marL="914400" algn="l" rtl="0" fontAlgn="base">
              <a:spcBef>
                <a:spcPct val="0"/>
              </a:spcBef>
              <a:spcAft>
                <a:spcPct val="0"/>
              </a:spcAft>
              <a:defRPr sz="3200">
                <a:solidFill>
                  <a:srgbClr val="8EB4E3"/>
                </a:solidFill>
                <a:latin typeface="Bevan"/>
                <a:ea typeface="Slackey"/>
                <a:cs typeface="Slackey"/>
              </a:defRPr>
            </a:lvl7pPr>
            <a:lvl8pPr marL="1371600" algn="l" rtl="0" fontAlgn="base">
              <a:spcBef>
                <a:spcPct val="0"/>
              </a:spcBef>
              <a:spcAft>
                <a:spcPct val="0"/>
              </a:spcAft>
              <a:defRPr sz="3200">
                <a:solidFill>
                  <a:srgbClr val="8EB4E3"/>
                </a:solidFill>
                <a:latin typeface="Bevan"/>
                <a:ea typeface="Slackey"/>
                <a:cs typeface="Slackey"/>
              </a:defRPr>
            </a:lvl8pPr>
            <a:lvl9pPr marL="1828800" algn="l" rtl="0" fontAlgn="base">
              <a:spcBef>
                <a:spcPct val="0"/>
              </a:spcBef>
              <a:spcAft>
                <a:spcPct val="0"/>
              </a:spcAft>
              <a:defRPr sz="3200">
                <a:solidFill>
                  <a:srgbClr val="8EB4E3"/>
                </a:solidFill>
                <a:latin typeface="Bevan"/>
                <a:ea typeface="Slackey"/>
                <a:cs typeface="Slackey"/>
              </a:defRPr>
            </a:lvl9pPr>
          </a:lstStyle>
          <a:p>
            <a:pPr algn="ctr" eaLnBrk="1" hangingPunct="1"/>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3600" b="1" dirty="0">
                <a:solidFill>
                  <a:schemeClr val="bg1"/>
                </a:solidFill>
                <a:latin typeface="Calibri" pitchFamily="34" charset="0"/>
                <a:ea typeface="Slackey"/>
              </a:rPr>
              <a:t>Quick Wins</a:t>
            </a:r>
            <a:br>
              <a:rPr lang="en-US" sz="3600" b="1" dirty="0">
                <a:solidFill>
                  <a:schemeClr val="bg1"/>
                </a:solidFill>
                <a:latin typeface="Calibri" pitchFamily="34" charset="0"/>
                <a:ea typeface="Slackey"/>
              </a:rPr>
            </a:br>
            <a:r>
              <a:rPr lang="en-US" sz="3600" b="1" dirty="0">
                <a:solidFill>
                  <a:schemeClr val="bg1"/>
                </a:solidFill>
                <a:latin typeface="Calibri" pitchFamily="34" charset="0"/>
                <a:ea typeface="Slackey"/>
              </a:rPr>
              <a:t>5S and 8 Wastes</a:t>
            </a:r>
            <a:endParaRPr lang="en-US" sz="3600" dirty="0" smtClean="0">
              <a:latin typeface="Bevan"/>
              <a:ea typeface="Slackey"/>
            </a:endParaRPr>
          </a:p>
        </p:txBody>
      </p:sp>
      <p:sp>
        <p:nvSpPr>
          <p:cNvPr id="9" name="Rectangle 8"/>
          <p:cNvSpPr/>
          <p:nvPr/>
        </p:nvSpPr>
        <p:spPr>
          <a:xfrm>
            <a:off x="647700" y="3139370"/>
            <a:ext cx="7848600"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defRPr/>
            </a:pPr>
            <a:r>
              <a:rPr lang="en-US" sz="2000" i="1" cap="all" dirty="0">
                <a:solidFill>
                  <a:srgbClr val="B24C30"/>
                </a:solidFill>
                <a:latin typeface="+mn-lt"/>
              </a:rPr>
              <a:t>Presented </a:t>
            </a:r>
            <a:r>
              <a:rPr lang="en-US" sz="2000" i="1" cap="all" dirty="0" smtClean="0">
                <a:solidFill>
                  <a:srgbClr val="B24C30"/>
                </a:solidFill>
                <a:latin typeface="+mn-lt"/>
              </a:rPr>
              <a:t>By The University of Texas-School of Public </a:t>
            </a:r>
            <a:r>
              <a:rPr lang="en-US" sz="2000" i="1" cap="all" dirty="0" smtClean="0">
                <a:solidFill>
                  <a:srgbClr val="B24C30"/>
                </a:solidFill>
                <a:latin typeface="+mn-lt"/>
              </a:rPr>
              <a:t>Health</a:t>
            </a:r>
            <a:r>
              <a:rPr lang="en-US" sz="2000" dirty="0">
                <a:latin typeface="+mj-lt"/>
              </a:rPr>
              <a:t/>
            </a:r>
            <a:br>
              <a:rPr lang="en-US" sz="2000" dirty="0">
                <a:latin typeface="+mj-lt"/>
              </a:rPr>
            </a:br>
            <a:endParaRPr lang="en-US" sz="2000" dirty="0">
              <a:latin typeface="+mj-lt"/>
            </a:endParaRPr>
          </a:p>
        </p:txBody>
      </p:sp>
    </p:spTree>
    <p:extLst>
      <p:ext uri="{BB962C8B-B14F-4D97-AF65-F5344CB8AC3E}">
        <p14:creationId xmlns:p14="http://schemas.microsoft.com/office/powerpoint/2010/main" val="3159687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latin typeface="+mj-lt"/>
              </a:rPr>
              <a:t>The </a:t>
            </a:r>
            <a:r>
              <a:rPr lang="en-US" b="1" dirty="0">
                <a:solidFill>
                  <a:schemeClr val="bg1"/>
                </a:solidFill>
                <a:latin typeface="+mj-lt"/>
              </a:rPr>
              <a:t>First S: </a:t>
            </a:r>
          </a:p>
        </p:txBody>
      </p:sp>
      <p:pic>
        <p:nvPicPr>
          <p:cNvPr id="19" name="Picture 3" descr="C:\Users\Teresa\Documents\Debbie McCreary\Texas Childrens Hospital\Cancer Center Office Visit\3 - Deliverables\Pre BAJ.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524000"/>
            <a:ext cx="3630612" cy="48402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 name="Text Box 5"/>
          <p:cNvSpPr txBox="1">
            <a:spLocks noChangeArrowheads="1"/>
          </p:cNvSpPr>
          <p:nvPr/>
        </p:nvSpPr>
        <p:spPr bwMode="auto">
          <a:xfrm>
            <a:off x="4854575" y="3579813"/>
            <a:ext cx="3908425" cy="2135187"/>
          </a:xfrm>
          <a:prstGeom prst="rect">
            <a:avLst/>
          </a:prstGeom>
          <a:solidFill>
            <a:schemeClr val="bg1"/>
          </a:solidFill>
          <a:ln w="38100">
            <a:noFill/>
            <a:miter lim="800000"/>
            <a:headEnd/>
            <a:tailEnd/>
          </a:ln>
        </p:spPr>
        <p:txBody>
          <a:bodyPr lIns="45720" rIns="45720">
            <a:spAutoFit/>
          </a:bodyPr>
          <a:lstStyle>
            <a:lvl1pPr marL="166688" indent="-166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marL="285750" indent="-285750" algn="l" eaLnBrk="1" hangingPunct="1">
              <a:buFont typeface="Wingdings" pitchFamily="2" charset="2"/>
              <a:buChar char="ü"/>
            </a:pPr>
            <a:r>
              <a:rPr lang="en-US" b="0" dirty="0"/>
              <a:t>Organization improves work flow; this will have a huge impact on Productivity and Quality</a:t>
            </a:r>
          </a:p>
          <a:p>
            <a:pPr marL="285750" indent="-285750" algn="l" eaLnBrk="1" hangingPunct="1">
              <a:buFont typeface="Wingdings" pitchFamily="2" charset="2"/>
              <a:buChar char="ü"/>
            </a:pPr>
            <a:endParaRPr lang="en-US" b="0" dirty="0"/>
          </a:p>
          <a:p>
            <a:pPr marL="285750" indent="-285750" algn="l" eaLnBrk="1" hangingPunct="1">
              <a:spcBef>
                <a:spcPct val="30000"/>
              </a:spcBef>
              <a:buFont typeface="Wingdings" pitchFamily="2" charset="2"/>
              <a:buChar char="ü"/>
            </a:pPr>
            <a:r>
              <a:rPr lang="en-US" b="0" dirty="0"/>
              <a:t>Organization also helps improve communication; it communicates </a:t>
            </a:r>
            <a:r>
              <a:rPr lang="en-US" b="0" u="sng" dirty="0"/>
              <a:t>visually</a:t>
            </a:r>
          </a:p>
        </p:txBody>
      </p:sp>
      <p:sp>
        <p:nvSpPr>
          <p:cNvPr id="21" name="Text Box 4"/>
          <p:cNvSpPr txBox="1">
            <a:spLocks noChangeArrowheads="1"/>
          </p:cNvSpPr>
          <p:nvPr/>
        </p:nvSpPr>
        <p:spPr bwMode="auto">
          <a:xfrm>
            <a:off x="381000" y="762000"/>
            <a:ext cx="40385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2000" b="0" dirty="0"/>
              <a:t>Determine what is needed and remove the rest.</a:t>
            </a:r>
            <a:endParaRPr lang="en-US" sz="2000" b="0" u="sng" dirty="0">
              <a:latin typeface="Times" pitchFamily="18" charset="0"/>
            </a:endParaRPr>
          </a:p>
        </p:txBody>
      </p:sp>
      <p:sp>
        <p:nvSpPr>
          <p:cNvPr id="22" name="TextBox 21"/>
          <p:cNvSpPr txBox="1"/>
          <p:nvPr/>
        </p:nvSpPr>
        <p:spPr>
          <a:xfrm flipH="1">
            <a:off x="3090554" y="148679"/>
            <a:ext cx="948046" cy="535531"/>
          </a:xfrm>
          <a:prstGeom prst="rect">
            <a:avLst/>
          </a:prstGeom>
          <a:noFill/>
        </p:spPr>
        <p:txBody>
          <a:bodyPr wrap="square" rtlCol="0">
            <a:spAutoFit/>
          </a:bodyPr>
          <a:lstStyle/>
          <a:p>
            <a:pPr>
              <a:lnSpc>
                <a:spcPct val="90000"/>
              </a:lnSpc>
              <a:tabLst>
                <a:tab pos="1831975" algn="l"/>
              </a:tabLst>
            </a:pPr>
            <a:r>
              <a:rPr lang="en-US" sz="3200" b="1" dirty="0" smtClean="0">
                <a:solidFill>
                  <a:schemeClr val="bg1"/>
                </a:solidFill>
                <a:latin typeface="+mj-lt"/>
                <a:ea typeface="Slackey" pitchFamily="2" charset="0"/>
              </a:rPr>
              <a:t>ORT</a:t>
            </a:r>
            <a:endParaRPr lang="en-US" sz="3200" b="1" dirty="0">
              <a:solidFill>
                <a:schemeClr val="bg1"/>
              </a:solidFill>
              <a:latin typeface="+mj-lt"/>
              <a:ea typeface="Slackey" pitchFamily="2" charset="0"/>
            </a:endParaRPr>
          </a:p>
        </p:txBody>
      </p:sp>
      <p:sp>
        <p:nvSpPr>
          <p:cNvPr id="23" name="Rectangle 22"/>
          <p:cNvSpPr/>
          <p:nvPr/>
        </p:nvSpPr>
        <p:spPr>
          <a:xfrm>
            <a:off x="2758045" y="-2286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92D050"/>
                </a:solidFill>
                <a:effectLst>
                  <a:outerShdw blurRad="76200" dist="50800" dir="5400000" algn="tl" rotWithShape="0">
                    <a:srgbClr val="000000">
                      <a:alpha val="65000"/>
                    </a:srgbClr>
                  </a:outerShdw>
                </a:effectLst>
              </a:rPr>
              <a:t>S</a:t>
            </a:r>
            <a:endParaRPr lang="en-US" sz="6000" b="1" cap="none" spc="50" dirty="0">
              <a:ln w="11430"/>
              <a:solidFill>
                <a:srgbClr val="92D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84457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Red Tag </a:t>
            </a:r>
            <a:r>
              <a:rPr lang="en-US" b="1" dirty="0" smtClean="0">
                <a:solidFill>
                  <a:schemeClr val="bg1"/>
                </a:solidFill>
                <a:latin typeface="+mj-lt"/>
              </a:rPr>
              <a:t>Method</a:t>
            </a:r>
            <a:endParaRPr lang="en-US" b="1" dirty="0">
              <a:solidFill>
                <a:schemeClr val="bg1"/>
              </a:solidFill>
              <a:latin typeface="+mj-lt"/>
            </a:endParaRPr>
          </a:p>
        </p:txBody>
      </p:sp>
      <p:sp>
        <p:nvSpPr>
          <p:cNvPr id="5" name="Rectangle 2"/>
          <p:cNvSpPr>
            <a:spLocks noGrp="1" noChangeArrowheads="1"/>
          </p:cNvSpPr>
          <p:nvPr>
            <p:ph type="body" idx="4294967295"/>
          </p:nvPr>
        </p:nvSpPr>
        <p:spPr>
          <a:xfrm>
            <a:off x="273050" y="838201"/>
            <a:ext cx="4222750" cy="4876800"/>
          </a:xfrm>
          <a:prstGeom prst="rect">
            <a:avLst/>
          </a:prstGeom>
          <a:noFill/>
        </p:spPr>
        <p:txBody>
          <a:bodyPr/>
          <a:lstStyle/>
          <a:p>
            <a:pPr marL="288925" indent="-288925" defTabSz="1114425" eaLnBrk="1" hangingPunct="1">
              <a:spcBef>
                <a:spcPct val="30000"/>
              </a:spcBef>
              <a:buFontTx/>
              <a:buAutoNum type="arabicPeriod"/>
            </a:pPr>
            <a:r>
              <a:rPr lang="en-US" sz="1800" dirty="0" smtClean="0"/>
              <a:t>Establish rules for distinguishing between what is and is not needed </a:t>
            </a:r>
          </a:p>
          <a:p>
            <a:pPr marL="288925" indent="-288925" defTabSz="1114425" eaLnBrk="1" hangingPunct="1">
              <a:spcBef>
                <a:spcPct val="30000"/>
              </a:spcBef>
              <a:buFontTx/>
              <a:buAutoNum type="arabicPeriod"/>
            </a:pPr>
            <a:r>
              <a:rPr lang="en-US" sz="1800" dirty="0" smtClean="0"/>
              <a:t>Identify needed and unneeded items and attach Red Tags to all potentially unneeded items.  Write specific reason for Red Tagging and sign and date each tag</a:t>
            </a:r>
          </a:p>
          <a:p>
            <a:pPr marL="288925" indent="-288925" defTabSz="1114425" eaLnBrk="1" hangingPunct="1">
              <a:spcBef>
                <a:spcPct val="30000"/>
              </a:spcBef>
              <a:buFontTx/>
              <a:buAutoNum type="arabicPeriod"/>
            </a:pPr>
            <a:r>
              <a:rPr lang="en-US" sz="1800" dirty="0" smtClean="0"/>
              <a:t>Remove Red Tag items and temporarily store them in an identified holding area</a:t>
            </a:r>
          </a:p>
          <a:p>
            <a:pPr marL="288925" indent="-288925" defTabSz="1114425" eaLnBrk="1" hangingPunct="1">
              <a:spcBef>
                <a:spcPct val="30000"/>
              </a:spcBef>
              <a:buFontTx/>
              <a:buAutoNum type="arabicPeriod"/>
            </a:pPr>
            <a:r>
              <a:rPr lang="en-US" sz="1800" dirty="0" smtClean="0"/>
              <a:t>Sort through Red Tag items; dispose of those which are truly superfluous.  Other items can be eliminated at an agreed upon interval when it is clear that they have no use.  </a:t>
            </a:r>
            <a:r>
              <a:rPr lang="en-US" sz="1800" u="sng" dirty="0" smtClean="0"/>
              <a:t>Ensure that all </a:t>
            </a:r>
            <a:br>
              <a:rPr lang="en-US" sz="1800" u="sng" dirty="0" smtClean="0"/>
            </a:br>
            <a:r>
              <a:rPr lang="en-US" sz="1800" u="sng" dirty="0" smtClean="0"/>
              <a:t>stakeholders agree</a:t>
            </a:r>
          </a:p>
          <a:p>
            <a:pPr marL="288925" indent="-288925" defTabSz="1114425" eaLnBrk="1" hangingPunct="1">
              <a:spcBef>
                <a:spcPct val="30000"/>
              </a:spcBef>
              <a:buFontTx/>
              <a:buAutoNum type="arabicPeriod"/>
            </a:pPr>
            <a:r>
              <a:rPr lang="en-US" sz="1800" dirty="0" smtClean="0"/>
              <a:t>Determine ways to improve the workplace so that unnecessary items do not accumulate</a:t>
            </a:r>
          </a:p>
          <a:p>
            <a:pPr marL="288925" indent="-288925" defTabSz="1114425" eaLnBrk="1" hangingPunct="1">
              <a:spcBef>
                <a:spcPct val="30000"/>
              </a:spcBef>
              <a:buFontTx/>
              <a:buAutoNum type="arabicPeriod"/>
            </a:pPr>
            <a:r>
              <a:rPr lang="en-US" sz="1800" dirty="0" smtClean="0"/>
              <a:t>Continue to Red Tag regularly</a:t>
            </a:r>
          </a:p>
        </p:txBody>
      </p:sp>
      <p:graphicFrame>
        <p:nvGraphicFramePr>
          <p:cNvPr id="6" name="Object 5"/>
          <p:cNvGraphicFramePr>
            <a:graphicFrameLocks noChangeAspect="1"/>
          </p:cNvGraphicFramePr>
          <p:nvPr>
            <p:extLst>
              <p:ext uri="{D42A27DB-BD31-4B8C-83A1-F6EECF244321}">
                <p14:modId xmlns:p14="http://schemas.microsoft.com/office/powerpoint/2010/main" val="752127311"/>
              </p:ext>
            </p:extLst>
          </p:nvPr>
        </p:nvGraphicFramePr>
        <p:xfrm>
          <a:off x="5181600" y="2438400"/>
          <a:ext cx="3105150" cy="4037012"/>
        </p:xfrm>
        <a:graphic>
          <a:graphicData uri="http://schemas.openxmlformats.org/presentationml/2006/ole">
            <mc:AlternateContent xmlns:mc="http://schemas.openxmlformats.org/markup-compatibility/2006">
              <mc:Choice xmlns:v="urn:schemas-microsoft-com:vml" Requires="v">
                <p:oleObj spid="_x0000_s2232" name="Document" r:id="rId5" imgW="7059348" imgH="9183860" progId="Word.Document.8">
                  <p:embed/>
                </p:oleObj>
              </mc:Choice>
              <mc:Fallback>
                <p:oleObj name="Document" r:id="rId5" imgW="7059348" imgH="9183860" progId="Word.Document.8">
                  <p:embed/>
                  <p:pic>
                    <p:nvPicPr>
                      <p:cNvPr id="0" name="Object 4"/>
                      <p:cNvPicPr>
                        <a:picLocks noChangeAspect="1" noChangeArrowheads="1"/>
                      </p:cNvPicPr>
                      <p:nvPr/>
                    </p:nvPicPr>
                    <p:blipFill>
                      <a:blip r:embed="rId6"/>
                      <a:srcRect/>
                      <a:stretch>
                        <a:fillRect/>
                      </a:stretch>
                    </p:blipFill>
                    <p:spPr bwMode="auto">
                      <a:xfrm>
                        <a:off x="5181600" y="2438400"/>
                        <a:ext cx="3105150" cy="4037012"/>
                      </a:xfrm>
                      <a:prstGeom prst="rect">
                        <a:avLst/>
                      </a:prstGeom>
                      <a:solidFill>
                        <a:srgbClr val="FC572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9074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85800" y="306491"/>
            <a:ext cx="2743200" cy="45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fontAlgn="ctr" hangingPunct="0">
              <a:lnSpc>
                <a:spcPct val="90000"/>
              </a:lnSpc>
            </a:pPr>
            <a:r>
              <a:rPr lang="en-US" sz="3200" b="1" dirty="0">
                <a:solidFill>
                  <a:schemeClr val="bg1"/>
                </a:solidFill>
                <a:effectLst>
                  <a:outerShdw blurRad="38100" dist="38100" dir="2700000" algn="tl">
                    <a:srgbClr val="000000">
                      <a:alpha val="43137"/>
                    </a:srgbClr>
                  </a:outerShdw>
                </a:effectLst>
              </a:rPr>
              <a:t>The Second S</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
        <p:nvSpPr>
          <p:cNvPr id="5" name="Text Box 6"/>
          <p:cNvSpPr txBox="1">
            <a:spLocks noChangeArrowheads="1"/>
          </p:cNvSpPr>
          <p:nvPr/>
        </p:nvSpPr>
        <p:spPr bwMode="auto">
          <a:xfrm>
            <a:off x="523875" y="1063625"/>
            <a:ext cx="702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sz="2000" b="0" dirty="0"/>
              <a:t>Make a place for everything and label items for easy recovery.</a:t>
            </a:r>
          </a:p>
        </p:txBody>
      </p:sp>
      <p:pic>
        <p:nvPicPr>
          <p:cNvPr id="6" name="Picture 5" descr="2009-04-24 00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41863" y="1668462"/>
            <a:ext cx="4038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8" descr="2009-04-24 009"/>
          <p:cNvPicPr preferRelativeResize="0">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7575" y="4259262"/>
            <a:ext cx="4038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1" descr="2009-04-23%2006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7975" y="1668462"/>
            <a:ext cx="38862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Oval 9"/>
          <p:cNvSpPr>
            <a:spLocks noChangeArrowheads="1"/>
          </p:cNvSpPr>
          <p:nvPr/>
        </p:nvSpPr>
        <p:spPr bwMode="auto">
          <a:xfrm>
            <a:off x="1277938" y="5021262"/>
            <a:ext cx="2582862" cy="1247775"/>
          </a:xfrm>
          <a:prstGeom prst="ellipse">
            <a:avLst/>
          </a:prstGeom>
          <a:noFill/>
          <a:ln w="38100">
            <a:solidFill>
              <a:schemeClr val="accent2">
                <a:lumMod val="75000"/>
              </a:schemeClr>
            </a:solidFill>
            <a:headEnd/>
            <a:tailEnd/>
          </a:ln>
          <a:extLst/>
        </p:spPr>
        <p:style>
          <a:lnRef idx="2">
            <a:schemeClr val="accent2"/>
          </a:lnRef>
          <a:fillRef idx="1">
            <a:schemeClr val="lt1"/>
          </a:fillRef>
          <a:effectRef idx="0">
            <a:schemeClr val="accent2"/>
          </a:effectRef>
          <a:fontRef idx="minor">
            <a:schemeClr val="dk1"/>
          </a:fontRef>
        </p:style>
        <p:txBody>
          <a:bodyPr/>
          <a:lstStyle/>
          <a:p>
            <a:endParaRPr lang="en-US" b="0"/>
          </a:p>
        </p:txBody>
      </p:sp>
      <p:sp>
        <p:nvSpPr>
          <p:cNvPr id="10" name="Oval 10"/>
          <p:cNvSpPr>
            <a:spLocks noChangeArrowheads="1"/>
          </p:cNvSpPr>
          <p:nvPr/>
        </p:nvSpPr>
        <p:spPr bwMode="auto">
          <a:xfrm>
            <a:off x="5980113" y="4745037"/>
            <a:ext cx="1117600" cy="1808163"/>
          </a:xfrm>
          <a:prstGeom prst="ellipse">
            <a:avLst/>
          </a:prstGeom>
          <a:noFill/>
          <a:ln w="38100" algn="ctr">
            <a:solidFill>
              <a:schemeClr val="accent2">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11" name="Oval 11"/>
          <p:cNvSpPr>
            <a:spLocks noChangeArrowheads="1"/>
          </p:cNvSpPr>
          <p:nvPr/>
        </p:nvSpPr>
        <p:spPr bwMode="auto">
          <a:xfrm>
            <a:off x="5522913" y="2046287"/>
            <a:ext cx="2227262" cy="1103313"/>
          </a:xfrm>
          <a:prstGeom prst="ellipse">
            <a:avLst/>
          </a:prstGeom>
          <a:noFill/>
          <a:ln w="38100" algn="ctr">
            <a:solidFill>
              <a:schemeClr val="accent2">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p>
        </p:txBody>
      </p:sp>
      <p:sp>
        <p:nvSpPr>
          <p:cNvPr id="12" name="TextBox 11"/>
          <p:cNvSpPr txBox="1"/>
          <p:nvPr/>
        </p:nvSpPr>
        <p:spPr>
          <a:xfrm flipH="1">
            <a:off x="3475509" y="253425"/>
            <a:ext cx="4754090" cy="584775"/>
          </a:xfrm>
          <a:prstGeom prst="rect">
            <a:avLst/>
          </a:prstGeom>
          <a:noFill/>
        </p:spPr>
        <p:txBody>
          <a:bodyPr wrap="square" rtlCol="0">
            <a:spAutoFit/>
          </a:bodyPr>
          <a:lstStyle/>
          <a:p>
            <a:pPr eaLnBrk="0" hangingPunct="0"/>
            <a:r>
              <a:rPr lang="en-US" sz="3200" b="1" dirty="0" smtClean="0">
                <a:solidFill>
                  <a:schemeClr val="bg1"/>
                </a:solidFill>
                <a:effectLst>
                  <a:outerShdw blurRad="38100" dist="38100" dir="2700000" algn="tl">
                    <a:srgbClr val="000000">
                      <a:alpha val="43137"/>
                    </a:srgbClr>
                  </a:outerShdw>
                </a:effectLst>
              </a:rPr>
              <a:t>TRAIGHTEN</a:t>
            </a:r>
            <a:r>
              <a:rPr lang="en-US" sz="2400" b="1" dirty="0" smtClean="0">
                <a:solidFill>
                  <a:schemeClr val="bg1"/>
                </a:solidFill>
                <a:effectLst>
                  <a:outerShdw blurRad="38100" dist="38100" dir="2700000" algn="tl">
                    <a:srgbClr val="000000">
                      <a:alpha val="43137"/>
                    </a:srgbClr>
                  </a:outerShdw>
                </a:effectLst>
              </a:rPr>
              <a:t>  (Set </a:t>
            </a:r>
            <a:r>
              <a:rPr lang="en-US" sz="2400" b="1" dirty="0">
                <a:solidFill>
                  <a:schemeClr val="bg1"/>
                </a:solidFill>
                <a:effectLst>
                  <a:outerShdw blurRad="38100" dist="38100" dir="2700000" algn="tl">
                    <a:srgbClr val="000000">
                      <a:alpha val="43137"/>
                    </a:srgbClr>
                  </a:outerShdw>
                </a:effectLst>
              </a:rPr>
              <a:t>in Order)</a:t>
            </a:r>
          </a:p>
        </p:txBody>
      </p:sp>
      <p:sp>
        <p:nvSpPr>
          <p:cNvPr id="13" name="Rectangle 12"/>
          <p:cNvSpPr/>
          <p:nvPr/>
        </p:nvSpPr>
        <p:spPr>
          <a:xfrm>
            <a:off x="3138936" y="-101263"/>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FFC000"/>
                </a:solidFill>
                <a:effectLst>
                  <a:outerShdw blurRad="76200" dist="50800" dir="5400000" algn="tl" rotWithShape="0">
                    <a:srgbClr val="000000">
                      <a:alpha val="65000"/>
                    </a:srgbClr>
                  </a:outerShdw>
                </a:effectLst>
              </a:rPr>
              <a:t>S</a:t>
            </a:r>
            <a:endParaRPr lang="en-US" sz="6000" b="1" cap="none" spc="50" dirty="0">
              <a:ln w="11430"/>
              <a:solidFill>
                <a:srgbClr val="FFC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04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3050" y="1066800"/>
            <a:ext cx="8320088" cy="2289858"/>
          </a:xfrm>
          <a:prstGeom prst="rect">
            <a:avLst/>
          </a:prstGeom>
          <a:noFill/>
        </p:spPr>
        <p:txBody>
          <a:bodyPr vert="horz" lIns="0" tIns="0" rIns="0" bIns="0" rtlCol="0">
            <a:sp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69863" indent="-169863" algn="l" defTabSz="1114425"/>
            <a:r>
              <a:rPr lang="en-US" sz="2400" u="sng" dirty="0" smtClean="0">
                <a:solidFill>
                  <a:schemeClr val="tx1"/>
                </a:solidFill>
              </a:rPr>
              <a:t>Definition</a:t>
            </a:r>
          </a:p>
          <a:p>
            <a:pPr marL="446088" lvl="1" indent="-161925" algn="l" defTabSz="1114425"/>
            <a:r>
              <a:rPr lang="en-US" sz="2000" dirty="0" smtClean="0">
                <a:solidFill>
                  <a:schemeClr val="tx1"/>
                </a:solidFill>
              </a:rPr>
              <a:t>Keeping areas clean on a continual basis</a:t>
            </a:r>
          </a:p>
          <a:p>
            <a:pPr marL="169863" indent="-169863" algn="l" defTabSz="1114425"/>
            <a:r>
              <a:rPr lang="en-US" sz="2400" u="sng" dirty="0" smtClean="0">
                <a:solidFill>
                  <a:schemeClr val="tx1"/>
                </a:solidFill>
              </a:rPr>
              <a:t>Why</a:t>
            </a:r>
          </a:p>
          <a:p>
            <a:pPr marL="446088" lvl="1" indent="-161925" algn="l" defTabSz="1114425"/>
            <a:r>
              <a:rPr lang="en-US" sz="2000" dirty="0" smtClean="0">
                <a:solidFill>
                  <a:schemeClr val="tx1"/>
                </a:solidFill>
              </a:rPr>
              <a:t>A clean workplace is indicative of a quality product and process</a:t>
            </a:r>
          </a:p>
          <a:p>
            <a:pPr marL="446088" lvl="1" indent="-161925" algn="l" defTabSz="1114425"/>
            <a:r>
              <a:rPr lang="en-US" sz="2000" dirty="0" smtClean="0">
                <a:solidFill>
                  <a:schemeClr val="tx1"/>
                </a:solidFill>
              </a:rPr>
              <a:t>Dust and dirt cause product contamination and potential health hazards</a:t>
            </a:r>
          </a:p>
          <a:p>
            <a:pPr marL="446088" lvl="1" indent="-161925" algn="l" defTabSz="1114425"/>
            <a:r>
              <a:rPr lang="en-US" sz="2000" dirty="0" smtClean="0">
                <a:solidFill>
                  <a:schemeClr val="tx1"/>
                </a:solidFill>
              </a:rPr>
              <a:t>Helps to identify abnormal conditions</a:t>
            </a:r>
          </a:p>
        </p:txBody>
      </p:sp>
      <p:sp>
        <p:nvSpPr>
          <p:cNvPr id="5" name="Rectangle 4"/>
          <p:cNvSpPr>
            <a:spLocks noChangeArrowheads="1"/>
          </p:cNvSpPr>
          <p:nvPr/>
        </p:nvSpPr>
        <p:spPr bwMode="auto">
          <a:xfrm>
            <a:off x="735013" y="355937"/>
            <a:ext cx="4294187" cy="393954"/>
          </a:xfrm>
          <a:prstGeom prst="rect">
            <a:avLst/>
          </a:prstGeom>
          <a:noFill/>
          <a:ln w="9525">
            <a:noFill/>
            <a:miter lim="800000"/>
            <a:headEnd/>
            <a:tailEnd/>
          </a:ln>
          <a:effectLst/>
        </p:spPr>
        <p:txBody>
          <a:bodyPr wrap="square" lIns="0" tIns="0" rIns="0" bIns="0">
            <a:spAutoFit/>
          </a:bodyPr>
          <a:lstStyle/>
          <a:p>
            <a:pPr>
              <a:lnSpc>
                <a:spcPct val="80000"/>
              </a:lnSpc>
            </a:pPr>
            <a:r>
              <a:rPr lang="en-US" sz="3000" b="1" dirty="0">
                <a:solidFill>
                  <a:schemeClr val="bg1"/>
                </a:solidFill>
              </a:rPr>
              <a:t>The </a:t>
            </a:r>
            <a:r>
              <a:rPr lang="en-US" sz="3200" b="1" dirty="0">
                <a:solidFill>
                  <a:schemeClr val="bg1"/>
                </a:solidFill>
              </a:rPr>
              <a:t>Third</a:t>
            </a:r>
            <a:r>
              <a:rPr lang="en-US" sz="3000" b="1" dirty="0">
                <a:solidFill>
                  <a:schemeClr val="bg1"/>
                </a:solidFill>
              </a:rPr>
              <a:t> S</a:t>
            </a:r>
            <a:r>
              <a:rPr lang="en-US" sz="3000" b="1" dirty="0" smtClean="0">
                <a:solidFill>
                  <a:schemeClr val="bg1"/>
                </a:solidFill>
              </a:rPr>
              <a:t>:</a:t>
            </a:r>
            <a:endParaRPr lang="en-US" sz="3000" b="1" dirty="0">
              <a:solidFill>
                <a:schemeClr val="bg1"/>
              </a:solidFill>
            </a:endParaRPr>
          </a:p>
        </p:txBody>
      </p:sp>
      <p:pic>
        <p:nvPicPr>
          <p:cNvPr id="6" name="Picture 5" descr="2009-04-24 00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9538" y="3448050"/>
            <a:ext cx="6189662"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3094512" y="353806"/>
            <a:ext cx="1172688" cy="535531"/>
          </a:xfrm>
          <a:prstGeom prst="rect">
            <a:avLst/>
          </a:prstGeom>
          <a:noFill/>
        </p:spPr>
        <p:txBody>
          <a:bodyPr wrap="square" rtlCol="0">
            <a:spAutoFit/>
          </a:bodyPr>
          <a:lstStyle/>
          <a:p>
            <a:pPr>
              <a:lnSpc>
                <a:spcPct val="90000"/>
              </a:lnSpc>
              <a:tabLst>
                <a:tab pos="1831975" algn="l"/>
              </a:tabLst>
            </a:pPr>
            <a:r>
              <a:rPr lang="en-US" sz="3200" b="1" dirty="0" smtClean="0">
                <a:solidFill>
                  <a:schemeClr val="bg1"/>
                </a:solidFill>
                <a:effectLst>
                  <a:outerShdw blurRad="38100" dist="38100" dir="2700000" algn="tl">
                    <a:srgbClr val="000000">
                      <a:alpha val="43137"/>
                    </a:srgbClr>
                  </a:outerShdw>
                </a:effectLst>
              </a:rPr>
              <a:t>CRUB</a:t>
            </a:r>
            <a:endParaRPr lang="en-US" sz="2400" b="1"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2712468" y="511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chemeClr val="accent4">
                    <a:lumMod val="75000"/>
                  </a:schemeClr>
                </a:solidFill>
                <a:effectLst>
                  <a:outerShdw blurRad="76200" dist="50800" dir="5400000" algn="tl" rotWithShape="0">
                    <a:srgbClr val="000000">
                      <a:alpha val="65000"/>
                    </a:srgbClr>
                  </a:outerShdw>
                </a:effectLst>
              </a:rPr>
              <a:t>S</a:t>
            </a:r>
            <a:endParaRPr lang="en-US" sz="6000" b="1" cap="none" spc="50" dirty="0">
              <a:ln w="11430"/>
              <a:solidFill>
                <a:schemeClr val="accent4">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0080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1066800"/>
            <a:ext cx="863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66688" indent="-1666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marL="342900" indent="-342900" algn="l" eaLnBrk="1" hangingPunct="1">
              <a:spcBef>
                <a:spcPct val="50000"/>
              </a:spcBef>
              <a:buClr>
                <a:srgbClr val="404080"/>
              </a:buClr>
              <a:buFont typeface="Wingdings" pitchFamily="2" charset="2"/>
              <a:buChar char="q"/>
            </a:pPr>
            <a:r>
              <a:rPr lang="en-US" sz="2000" b="0" dirty="0"/>
              <a:t>Standardize and make the orderly condition routine</a:t>
            </a:r>
          </a:p>
          <a:p>
            <a:pPr marL="342900" indent="-342900" algn="l" eaLnBrk="1" hangingPunct="1">
              <a:spcBef>
                <a:spcPct val="50000"/>
              </a:spcBef>
              <a:buClr>
                <a:srgbClr val="404080"/>
              </a:buClr>
              <a:buFont typeface="Wingdings" pitchFamily="2" charset="2"/>
              <a:buChar char="q"/>
            </a:pPr>
            <a:r>
              <a:rPr lang="en-US" sz="2000" b="0" dirty="0"/>
              <a:t>This photo is a 5S checklist, which spells out the tasks needed to maintain the area</a:t>
            </a:r>
          </a:p>
          <a:p>
            <a:pPr marL="342900" indent="-342900" algn="l" eaLnBrk="1" hangingPunct="1">
              <a:spcBef>
                <a:spcPct val="50000"/>
              </a:spcBef>
              <a:buClr>
                <a:srgbClr val="404080"/>
              </a:buClr>
              <a:buFont typeface="Wingdings" pitchFamily="2" charset="2"/>
              <a:buChar char="q"/>
            </a:pPr>
            <a:r>
              <a:rPr lang="en-US" sz="2000" b="0" dirty="0"/>
              <a:t>Without standardization, conditions will go back to their prior state</a:t>
            </a:r>
          </a:p>
        </p:txBody>
      </p:sp>
      <p:sp>
        <p:nvSpPr>
          <p:cNvPr id="7" name="Rectangle 5"/>
          <p:cNvSpPr>
            <a:spLocks noChangeArrowheads="1"/>
          </p:cNvSpPr>
          <p:nvPr/>
        </p:nvSpPr>
        <p:spPr bwMode="auto">
          <a:xfrm>
            <a:off x="685800" y="360461"/>
            <a:ext cx="8223250" cy="378565"/>
          </a:xfrm>
          <a:prstGeom prst="rect">
            <a:avLst/>
          </a:prstGeom>
          <a:noFill/>
          <a:ln w="9525">
            <a:noFill/>
            <a:miter lim="800000"/>
            <a:headEnd/>
            <a:tailEnd/>
          </a:ln>
          <a:effectLst/>
        </p:spPr>
        <p:txBody>
          <a:bodyPr lIns="0" tIns="0" rIns="0" bIns="0">
            <a:spAutoFit/>
          </a:bodyPr>
          <a:lstStyle/>
          <a:p>
            <a:pPr>
              <a:lnSpc>
                <a:spcPct val="80000"/>
              </a:lnSpc>
            </a:pPr>
            <a:r>
              <a:rPr lang="en-US" sz="3000" b="1" dirty="0">
                <a:solidFill>
                  <a:schemeClr val="bg1"/>
                </a:solidFill>
              </a:rPr>
              <a:t>The Fourth S: </a:t>
            </a:r>
            <a:r>
              <a:rPr lang="en-US" sz="3000" b="1" dirty="0" smtClean="0">
                <a:solidFill>
                  <a:schemeClr val="bg1"/>
                </a:solidFill>
              </a:rPr>
              <a:t>     TANDARDIZE</a:t>
            </a:r>
            <a:endParaRPr lang="en-US" sz="3000" b="1" dirty="0">
              <a:solidFill>
                <a:schemeClr val="bg1"/>
              </a:solidFill>
            </a:endParaRPr>
          </a:p>
        </p:txBody>
      </p:sp>
      <p:sp>
        <p:nvSpPr>
          <p:cNvPr id="13" name="Rectangle 12"/>
          <p:cNvSpPr/>
          <p:nvPr/>
        </p:nvSpPr>
        <p:spPr>
          <a:xfrm>
            <a:off x="284638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0070C0"/>
                </a:solidFill>
                <a:effectLst>
                  <a:outerShdw blurRad="76200" dist="50800" dir="5400000" algn="tl" rotWithShape="0">
                    <a:srgbClr val="000000">
                      <a:alpha val="65000"/>
                    </a:srgbClr>
                  </a:outerShdw>
                </a:effectLst>
              </a:rPr>
              <a:t>S</a:t>
            </a:r>
            <a:endParaRPr lang="en-US" sz="6000" b="1" cap="none" spc="50" dirty="0">
              <a:ln w="11430"/>
              <a:solidFill>
                <a:srgbClr val="0070C0"/>
              </a:solidFill>
              <a:effectLst>
                <a:outerShdw blurRad="76200" dist="50800" dir="5400000" algn="tl" rotWithShape="0">
                  <a:srgbClr val="000000">
                    <a:alpha val="65000"/>
                  </a:srgbClr>
                </a:outerShdw>
              </a:effectLst>
            </a:endParaRPr>
          </a:p>
        </p:txBody>
      </p:sp>
      <p:sp>
        <p:nvSpPr>
          <p:cNvPr id="10" name="Flowchart: Process 9"/>
          <p:cNvSpPr/>
          <p:nvPr/>
        </p:nvSpPr>
        <p:spPr>
          <a:xfrm>
            <a:off x="838200" y="3006578"/>
            <a:ext cx="7315200" cy="3775222"/>
          </a:xfrm>
          <a:prstGeom prst="flowChartProcess">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3106590"/>
            <a:ext cx="6858000" cy="35466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2" name="Rectangle 11"/>
          <p:cNvSpPr/>
          <p:nvPr/>
        </p:nvSpPr>
        <p:spPr>
          <a:xfrm>
            <a:off x="3581400" y="2701778"/>
            <a:ext cx="1749977" cy="457200"/>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45916" y="2745712"/>
            <a:ext cx="1685461" cy="369332"/>
          </a:xfrm>
          <a:prstGeom prst="rect">
            <a:avLst/>
          </a:prstGeom>
          <a:noFill/>
        </p:spPr>
        <p:txBody>
          <a:bodyPr wrap="none" rtlCol="0">
            <a:spAutoFit/>
          </a:bodyPr>
          <a:lstStyle/>
          <a:p>
            <a:r>
              <a:rPr lang="en-US" b="1" dirty="0" smtClean="0">
                <a:solidFill>
                  <a:schemeClr val="accent3">
                    <a:lumMod val="50000"/>
                  </a:schemeClr>
                </a:solidFill>
              </a:rPr>
              <a:t>- Sample Form -</a:t>
            </a:r>
            <a:endParaRPr lang="en-US" b="1" dirty="0">
              <a:solidFill>
                <a:schemeClr val="accent3">
                  <a:lumMod val="50000"/>
                </a:schemeClr>
              </a:solidFill>
            </a:endParaRPr>
          </a:p>
        </p:txBody>
      </p:sp>
    </p:spTree>
    <p:extLst>
      <p:ext uri="{BB962C8B-B14F-4D97-AF65-F5344CB8AC3E}">
        <p14:creationId xmlns:p14="http://schemas.microsoft.com/office/powerpoint/2010/main" val="130165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3050" y="1187450"/>
            <a:ext cx="4249738" cy="2289858"/>
          </a:xfrm>
          <a:prstGeom prst="rect">
            <a:avLst/>
          </a:prstGeom>
          <a:noFill/>
        </p:spPr>
        <p:txBody>
          <a:bodyPr vert="horz" wrap="square" lIns="0" tIns="0" rIns="0" bIns="0" rtlCol="0">
            <a:sp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69863" indent="-169863" algn="l" defTabSz="1114425"/>
            <a:r>
              <a:rPr lang="en-US" sz="2400" u="sng" dirty="0" smtClean="0">
                <a:solidFill>
                  <a:schemeClr val="tx1"/>
                </a:solidFill>
              </a:rPr>
              <a:t>Definition</a:t>
            </a:r>
          </a:p>
          <a:p>
            <a:pPr marL="169863" indent="-169863" algn="l" defTabSz="1114425"/>
            <a:r>
              <a:rPr lang="en-US" sz="2000" dirty="0" smtClean="0">
                <a:solidFill>
                  <a:schemeClr val="tx1"/>
                </a:solidFill>
              </a:rPr>
              <a:t>To maintain our discipline, we need to </a:t>
            </a:r>
          </a:p>
          <a:p>
            <a:pPr marL="169863" indent="-169863" algn="l" defTabSz="1114425"/>
            <a:r>
              <a:rPr lang="en-US" sz="2000" dirty="0" smtClean="0">
                <a:solidFill>
                  <a:schemeClr val="tx1"/>
                </a:solidFill>
              </a:rPr>
              <a:t>practice and repeat until it becomes a</a:t>
            </a:r>
          </a:p>
          <a:p>
            <a:pPr marL="169863" indent="-169863" algn="l" defTabSz="1114425"/>
            <a:r>
              <a:rPr lang="en-US" sz="2000" dirty="0" smtClean="0">
                <a:solidFill>
                  <a:schemeClr val="tx1"/>
                </a:solidFill>
              </a:rPr>
              <a:t>way of life</a:t>
            </a:r>
          </a:p>
          <a:p>
            <a:pPr marL="169863" indent="-169863" algn="l" defTabSz="1114425"/>
            <a:r>
              <a:rPr lang="en-US" sz="2400" u="sng" dirty="0" smtClean="0">
                <a:solidFill>
                  <a:schemeClr val="tx1"/>
                </a:solidFill>
              </a:rPr>
              <a:t>Why</a:t>
            </a:r>
          </a:p>
          <a:p>
            <a:pPr marL="169863" indent="-169863" algn="l" defTabSz="1114425"/>
            <a:r>
              <a:rPr lang="en-US" sz="2000" dirty="0" smtClean="0">
                <a:solidFill>
                  <a:schemeClr val="tx1"/>
                </a:solidFill>
              </a:rPr>
              <a:t>To build 5-S’s into our every day process</a:t>
            </a:r>
          </a:p>
        </p:txBody>
      </p:sp>
      <p:sp>
        <p:nvSpPr>
          <p:cNvPr id="5" name="Rectangle 3"/>
          <p:cNvSpPr txBox="1">
            <a:spLocks noChangeArrowheads="1"/>
          </p:cNvSpPr>
          <p:nvPr/>
        </p:nvSpPr>
        <p:spPr>
          <a:xfrm>
            <a:off x="4768850" y="1187450"/>
            <a:ext cx="3937000" cy="2400657"/>
          </a:xfrm>
          <a:prstGeom prst="rect">
            <a:avLst/>
          </a:prstGeom>
          <a:noFill/>
        </p:spPr>
        <p:txBody>
          <a:bodyPr lIns="0" tIns="0" rIns="0" bIns="0">
            <a:spAutoFit/>
          </a:bodyPr>
          <a:lst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114425">
              <a:buNone/>
            </a:pPr>
            <a:r>
              <a:rPr lang="en-US" sz="2400" u="sng" dirty="0" smtClean="0"/>
              <a:t>Things to Remember</a:t>
            </a:r>
          </a:p>
          <a:p>
            <a:pPr marL="636588" lvl="1" indent="-342900" defTabSz="1114425">
              <a:buFont typeface="Wingdings" pitchFamily="2" charset="2"/>
              <a:buChar char="Ø"/>
            </a:pPr>
            <a:r>
              <a:rPr lang="en-US" sz="2000" dirty="0" smtClean="0"/>
              <a:t>Develop schedules, check lists</a:t>
            </a:r>
          </a:p>
          <a:p>
            <a:pPr marL="636588" lvl="1" indent="-342900" defTabSz="1114425">
              <a:buFont typeface="Wingdings" pitchFamily="2" charset="2"/>
              <a:buChar char="Ø"/>
            </a:pPr>
            <a:r>
              <a:rPr lang="en-US" sz="2000" dirty="0" smtClean="0"/>
              <a:t>Good habits are hard to break</a:t>
            </a:r>
          </a:p>
          <a:p>
            <a:pPr marL="636588" lvl="1" indent="-342900" defTabSz="1114425">
              <a:buFont typeface="Wingdings" pitchFamily="2" charset="2"/>
              <a:buChar char="Ø"/>
            </a:pPr>
            <a:r>
              <a:rPr lang="en-US" sz="2000" dirty="0" smtClean="0"/>
              <a:t>Commitment and discipline toward housekeeping is essential in taking the first step in being world class</a:t>
            </a:r>
          </a:p>
        </p:txBody>
      </p:sp>
      <p:pic>
        <p:nvPicPr>
          <p:cNvPr id="6" name="Picture 4" descr="A5SCleanup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5913" y="4013200"/>
            <a:ext cx="3470275" cy="248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730250" y="345218"/>
            <a:ext cx="8489950" cy="393954"/>
          </a:xfrm>
          <a:prstGeom prst="rect">
            <a:avLst/>
          </a:prstGeom>
          <a:noFill/>
          <a:ln w="28575">
            <a:noFill/>
            <a:miter lim="800000"/>
            <a:headEnd/>
            <a:tailEnd/>
          </a:ln>
          <a:effectLst/>
        </p:spPr>
        <p:txBody>
          <a:bodyPr lIns="0" tIns="0" rIns="0" bIns="0">
            <a:spAutoFit/>
          </a:bodyPr>
          <a:lstStyle/>
          <a:p>
            <a:pPr>
              <a:lnSpc>
                <a:spcPct val="80000"/>
              </a:lnSpc>
            </a:pPr>
            <a:r>
              <a:rPr lang="en-US" sz="3200" b="1" dirty="0">
                <a:solidFill>
                  <a:schemeClr val="bg1"/>
                </a:solidFill>
              </a:rPr>
              <a:t>The Fifth S: </a:t>
            </a:r>
            <a:r>
              <a:rPr lang="en-US" sz="3200" b="1" dirty="0" smtClean="0">
                <a:solidFill>
                  <a:schemeClr val="bg1"/>
                </a:solidFill>
              </a:rPr>
              <a:t>     USTAIN</a:t>
            </a:r>
            <a:endParaRPr lang="en-US" sz="3200" b="1" dirty="0">
              <a:solidFill>
                <a:schemeClr val="bg1"/>
              </a:solidFill>
            </a:endParaRPr>
          </a:p>
        </p:txBody>
      </p:sp>
      <p:sp>
        <p:nvSpPr>
          <p:cNvPr id="8" name="Rectangle 7"/>
          <p:cNvSpPr/>
          <p:nvPr/>
        </p:nvSpPr>
        <p:spPr>
          <a:xfrm>
            <a:off x="273843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88744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730250" y="345218"/>
            <a:ext cx="8489950" cy="393954"/>
          </a:xfrm>
          <a:prstGeom prst="rect">
            <a:avLst/>
          </a:prstGeom>
          <a:noFill/>
          <a:ln w="28575">
            <a:noFill/>
            <a:miter lim="800000"/>
            <a:headEnd/>
            <a:tailEnd/>
          </a:ln>
          <a:effectLst/>
        </p:spPr>
        <p:txBody>
          <a:bodyPr lIns="0" tIns="0" rIns="0" bIns="0">
            <a:spAutoFit/>
          </a:bodyPr>
          <a:lstStyle/>
          <a:p>
            <a:pPr>
              <a:lnSpc>
                <a:spcPct val="80000"/>
              </a:lnSpc>
            </a:pPr>
            <a:r>
              <a:rPr lang="en-US" sz="3200" b="1" dirty="0">
                <a:solidFill>
                  <a:schemeClr val="bg1"/>
                </a:solidFill>
              </a:rPr>
              <a:t>The Fifth S: </a:t>
            </a:r>
            <a:r>
              <a:rPr lang="en-US" sz="3200" b="1" dirty="0" smtClean="0">
                <a:solidFill>
                  <a:schemeClr val="bg1"/>
                </a:solidFill>
              </a:rPr>
              <a:t>     USTAIN</a:t>
            </a:r>
            <a:endParaRPr lang="en-US" sz="3200" b="1" dirty="0">
              <a:solidFill>
                <a:schemeClr val="bg1"/>
              </a:solidFill>
            </a:endParaRPr>
          </a:p>
        </p:txBody>
      </p:sp>
      <p:sp>
        <p:nvSpPr>
          <p:cNvPr id="7" name="Rectangle 6"/>
          <p:cNvSpPr/>
          <p:nvPr/>
        </p:nvSpPr>
        <p:spPr>
          <a:xfrm>
            <a:off x="273843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Flowchart: Process 7"/>
          <p:cNvSpPr/>
          <p:nvPr/>
        </p:nvSpPr>
        <p:spPr>
          <a:xfrm>
            <a:off x="1788655" y="1143000"/>
            <a:ext cx="5374145" cy="5410200"/>
          </a:xfrm>
          <a:prstGeom prst="flowChartProcess">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228"/>
          <p:cNvPicPr>
            <a:picLocks noChangeAspect="1" noChangeArrowheads="1"/>
          </p:cNvPicPr>
          <p:nvPr/>
        </p:nvPicPr>
        <p:blipFill>
          <a:blip r:embed="rId3" cstate="email">
            <a:extLst>
              <a:ext uri="{28A0092B-C50C-407E-A947-70E740481C1C}">
                <a14:useLocalDpi xmlns:a14="http://schemas.microsoft.com/office/drawing/2010/main" val="0"/>
              </a:ext>
            </a:extLst>
          </a:blip>
          <a:srcRect t="12433" b="9908"/>
          <a:stretch>
            <a:fillRect/>
          </a:stretch>
        </p:blipFill>
        <p:spPr bwMode="auto">
          <a:xfrm>
            <a:off x="1864855" y="1143001"/>
            <a:ext cx="5267784"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3308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extLst>
              <p:ext uri="{D42A27DB-BD31-4B8C-83A1-F6EECF244321}">
                <p14:modId xmlns:p14="http://schemas.microsoft.com/office/powerpoint/2010/main" val="955802544"/>
              </p:ext>
            </p:extLst>
          </p:nvPr>
        </p:nvGraphicFramePr>
        <p:xfrm>
          <a:off x="609600" y="1447800"/>
          <a:ext cx="7729538" cy="4519613"/>
        </p:xfrm>
        <a:graphic>
          <a:graphicData uri="http://schemas.openxmlformats.org/presentationml/2006/ole">
            <mc:AlternateContent xmlns:mc="http://schemas.openxmlformats.org/markup-compatibility/2006">
              <mc:Choice xmlns:v="urn:schemas-microsoft-com:vml" Requires="v">
                <p:oleObj spid="_x0000_s4266" name="Worksheet" r:id="rId5" imgW="5791213" imgH="3390964" progId="Excel.Sheet.8">
                  <p:embed/>
                </p:oleObj>
              </mc:Choice>
              <mc:Fallback>
                <p:oleObj name="Worksheet" r:id="rId5" imgW="5791213" imgH="3390964" progId="Excel.Sheet.8">
                  <p:embed/>
                  <p:pic>
                    <p:nvPicPr>
                      <p:cNvPr id="0" name=""/>
                      <p:cNvPicPr>
                        <a:picLocks noChangeAspect="1" noChangeArrowheads="1"/>
                      </p:cNvPicPr>
                      <p:nvPr/>
                    </p:nvPicPr>
                    <p:blipFill>
                      <a:blip r:embed="rId6"/>
                      <a:srcRect/>
                      <a:stretch>
                        <a:fillRect/>
                      </a:stretch>
                    </p:blipFill>
                    <p:spPr bwMode="auto">
                      <a:xfrm>
                        <a:off x="609600" y="1447800"/>
                        <a:ext cx="7729538"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p:cNvSpPr>
            <a:spLocks noChangeArrowheads="1"/>
          </p:cNvSpPr>
          <p:nvPr/>
        </p:nvSpPr>
        <p:spPr bwMode="auto">
          <a:xfrm>
            <a:off x="730250" y="345218"/>
            <a:ext cx="8489950" cy="393954"/>
          </a:xfrm>
          <a:prstGeom prst="rect">
            <a:avLst/>
          </a:prstGeom>
          <a:noFill/>
          <a:ln w="28575">
            <a:noFill/>
            <a:miter lim="800000"/>
            <a:headEnd/>
            <a:tailEnd/>
          </a:ln>
          <a:effectLst/>
        </p:spPr>
        <p:txBody>
          <a:bodyPr lIns="0" tIns="0" rIns="0" bIns="0">
            <a:spAutoFit/>
          </a:bodyPr>
          <a:lstStyle/>
          <a:p>
            <a:pPr>
              <a:lnSpc>
                <a:spcPct val="80000"/>
              </a:lnSpc>
            </a:pPr>
            <a:r>
              <a:rPr lang="en-US" sz="3200" b="1" dirty="0">
                <a:solidFill>
                  <a:schemeClr val="bg1"/>
                </a:solidFill>
              </a:rPr>
              <a:t>The Fifth S: </a:t>
            </a:r>
            <a:r>
              <a:rPr lang="en-US" sz="3200" b="1" dirty="0" smtClean="0">
                <a:solidFill>
                  <a:schemeClr val="bg1"/>
                </a:solidFill>
              </a:rPr>
              <a:t>     USTAIN</a:t>
            </a:r>
            <a:endParaRPr lang="en-US" sz="3200" b="1" dirty="0">
              <a:solidFill>
                <a:schemeClr val="bg1"/>
              </a:solidFill>
            </a:endParaRPr>
          </a:p>
        </p:txBody>
      </p:sp>
      <p:sp>
        <p:nvSpPr>
          <p:cNvPr id="9" name="Rectangle 8"/>
          <p:cNvSpPr/>
          <p:nvPr/>
        </p:nvSpPr>
        <p:spPr>
          <a:xfrm>
            <a:off x="273843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8858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extLst>
              <p:ext uri="{D42A27DB-BD31-4B8C-83A1-F6EECF244321}">
                <p14:modId xmlns:p14="http://schemas.microsoft.com/office/powerpoint/2010/main" val="1152704530"/>
              </p:ext>
            </p:extLst>
          </p:nvPr>
        </p:nvGraphicFramePr>
        <p:xfrm>
          <a:off x="609600" y="1447800"/>
          <a:ext cx="7729538" cy="4519613"/>
        </p:xfrm>
        <a:graphic>
          <a:graphicData uri="http://schemas.openxmlformats.org/presentationml/2006/ole">
            <mc:AlternateContent xmlns:mc="http://schemas.openxmlformats.org/markup-compatibility/2006">
              <mc:Choice xmlns:v="urn:schemas-microsoft-com:vml" Requires="v">
                <p:oleObj spid="_x0000_s7214" name="Worksheet" r:id="rId5" imgW="5791213" imgH="3390964" progId="Excel.Sheet.8">
                  <p:embed/>
                </p:oleObj>
              </mc:Choice>
              <mc:Fallback>
                <p:oleObj name="Worksheet" r:id="rId5" imgW="5791213" imgH="3390964" progId="Excel.Sheet.8">
                  <p:embed/>
                  <p:pic>
                    <p:nvPicPr>
                      <p:cNvPr id="0" name=""/>
                      <p:cNvPicPr>
                        <a:picLocks noChangeAspect="1" noChangeArrowheads="1"/>
                      </p:cNvPicPr>
                      <p:nvPr/>
                    </p:nvPicPr>
                    <p:blipFill>
                      <a:blip r:embed="rId6"/>
                      <a:srcRect/>
                      <a:stretch>
                        <a:fillRect/>
                      </a:stretch>
                    </p:blipFill>
                    <p:spPr bwMode="auto">
                      <a:xfrm>
                        <a:off x="609600" y="1447800"/>
                        <a:ext cx="7729538"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p:cNvSpPr>
            <a:spLocks noChangeArrowheads="1"/>
          </p:cNvSpPr>
          <p:nvPr/>
        </p:nvSpPr>
        <p:spPr bwMode="auto">
          <a:xfrm>
            <a:off x="730250" y="345218"/>
            <a:ext cx="8489950" cy="393954"/>
          </a:xfrm>
          <a:prstGeom prst="rect">
            <a:avLst/>
          </a:prstGeom>
          <a:noFill/>
          <a:ln w="28575">
            <a:noFill/>
            <a:miter lim="800000"/>
            <a:headEnd/>
            <a:tailEnd/>
          </a:ln>
          <a:effectLst/>
        </p:spPr>
        <p:txBody>
          <a:bodyPr lIns="0" tIns="0" rIns="0" bIns="0">
            <a:spAutoFit/>
          </a:bodyPr>
          <a:lstStyle/>
          <a:p>
            <a:pPr>
              <a:lnSpc>
                <a:spcPct val="80000"/>
              </a:lnSpc>
            </a:pPr>
            <a:r>
              <a:rPr lang="en-US" sz="3200" b="1" dirty="0">
                <a:solidFill>
                  <a:schemeClr val="bg1"/>
                </a:solidFill>
              </a:rPr>
              <a:t>The Fifth S: </a:t>
            </a:r>
            <a:r>
              <a:rPr lang="en-US" sz="3200" b="1" dirty="0" smtClean="0">
                <a:solidFill>
                  <a:schemeClr val="bg1"/>
                </a:solidFill>
              </a:rPr>
              <a:t>     USTAIN</a:t>
            </a:r>
            <a:endParaRPr lang="en-US" sz="3200" b="1" dirty="0">
              <a:solidFill>
                <a:schemeClr val="bg1"/>
              </a:solidFill>
            </a:endParaRPr>
          </a:p>
        </p:txBody>
      </p:sp>
      <p:sp>
        <p:nvSpPr>
          <p:cNvPr id="9" name="Rectangle 8"/>
          <p:cNvSpPr/>
          <p:nvPr/>
        </p:nvSpPr>
        <p:spPr>
          <a:xfrm>
            <a:off x="273843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17563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p:cNvSpPr/>
          <p:nvPr/>
        </p:nvSpPr>
        <p:spPr>
          <a:xfrm>
            <a:off x="500063" y="1293812"/>
            <a:ext cx="8153400" cy="4916489"/>
          </a:xfrm>
          <a:prstGeom prst="flowChartProcess">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
          <p:cNvGrpSpPr>
            <a:grpSpLocks/>
          </p:cNvGrpSpPr>
          <p:nvPr/>
        </p:nvGrpSpPr>
        <p:grpSpPr bwMode="auto">
          <a:xfrm>
            <a:off x="495300" y="1292225"/>
            <a:ext cx="8158163" cy="4918075"/>
            <a:chOff x="420" y="886"/>
            <a:chExt cx="5139" cy="3098"/>
          </a:xfrm>
        </p:grpSpPr>
        <p:sp>
          <p:nvSpPr>
            <p:cNvPr id="5" name="Rectangle 3"/>
            <p:cNvSpPr>
              <a:spLocks noChangeArrowheads="1"/>
            </p:cNvSpPr>
            <p:nvPr/>
          </p:nvSpPr>
          <p:spPr bwMode="auto">
            <a:xfrm>
              <a:off x="423" y="887"/>
              <a:ext cx="5136" cy="30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6" name="Rectangle 4"/>
            <p:cNvSpPr>
              <a:spLocks noChangeArrowheads="1"/>
            </p:cNvSpPr>
            <p:nvPr/>
          </p:nvSpPr>
          <p:spPr bwMode="auto">
            <a:xfrm>
              <a:off x="626" y="886"/>
              <a:ext cx="2597"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lnSpc>
                  <a:spcPct val="95000"/>
                </a:lnSpc>
                <a:spcBef>
                  <a:spcPct val="35000"/>
                </a:spcBef>
                <a:tabLst>
                  <a:tab pos="2114550" algn="l"/>
                </a:tabLst>
              </a:pPr>
              <a:r>
                <a:rPr lang="en-US" b="1" dirty="0"/>
                <a:t>THE 5S OBSERVATION SUMMARY</a:t>
              </a:r>
            </a:p>
            <a:p>
              <a:pPr algn="l" eaLnBrk="0" hangingPunct="0">
                <a:lnSpc>
                  <a:spcPct val="95000"/>
                </a:lnSpc>
                <a:spcBef>
                  <a:spcPct val="35000"/>
                </a:spcBef>
                <a:tabLst>
                  <a:tab pos="2114550" algn="l"/>
                </a:tabLst>
              </a:pPr>
              <a:r>
                <a:rPr lang="en-US" sz="1400" b="1" dirty="0"/>
                <a:t>SHIFT:	AREA:</a:t>
              </a:r>
            </a:p>
            <a:p>
              <a:pPr algn="l" eaLnBrk="0" hangingPunct="0">
                <a:lnSpc>
                  <a:spcPct val="95000"/>
                </a:lnSpc>
                <a:spcBef>
                  <a:spcPct val="35000"/>
                </a:spcBef>
                <a:tabLst>
                  <a:tab pos="2114550" algn="l"/>
                </a:tabLst>
              </a:pPr>
              <a:r>
                <a:rPr lang="en-US" sz="1400" b="1" dirty="0"/>
                <a:t>Two noted 5S successes:</a:t>
              </a:r>
            </a:p>
          </p:txBody>
        </p:sp>
        <p:sp>
          <p:nvSpPr>
            <p:cNvPr id="7" name="Rectangle 5"/>
            <p:cNvSpPr>
              <a:spLocks noChangeArrowheads="1"/>
            </p:cNvSpPr>
            <p:nvPr/>
          </p:nvSpPr>
          <p:spPr bwMode="auto">
            <a:xfrm>
              <a:off x="3630" y="973"/>
              <a:ext cx="11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spcBef>
                  <a:spcPct val="50000"/>
                </a:spcBef>
                <a:tabLst>
                  <a:tab pos="1371600" algn="l"/>
                </a:tabLst>
              </a:pPr>
              <a:r>
                <a:rPr lang="en-US" sz="1400" b="1" dirty="0"/>
                <a:t>Score Results:</a:t>
              </a:r>
            </a:p>
          </p:txBody>
        </p:sp>
        <p:sp>
          <p:nvSpPr>
            <p:cNvPr id="8" name="Line 6"/>
            <p:cNvSpPr>
              <a:spLocks noChangeShapeType="1"/>
            </p:cNvSpPr>
            <p:nvPr/>
          </p:nvSpPr>
          <p:spPr bwMode="auto">
            <a:xfrm>
              <a:off x="420" y="1231"/>
              <a:ext cx="51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flipV="1">
              <a:off x="3605" y="886"/>
              <a:ext cx="0" cy="3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p:cNvSpPr>
              <a:spLocks noChangeShapeType="1"/>
            </p:cNvSpPr>
            <p:nvPr/>
          </p:nvSpPr>
          <p:spPr bwMode="auto">
            <a:xfrm>
              <a:off x="420" y="1067"/>
              <a:ext cx="318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p:cNvSpPr>
              <a:spLocks noChangeShapeType="1"/>
            </p:cNvSpPr>
            <p:nvPr/>
          </p:nvSpPr>
          <p:spPr bwMode="auto">
            <a:xfrm>
              <a:off x="1907" y="1067"/>
              <a:ext cx="0" cy="1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0"/>
            <p:cNvSpPr>
              <a:spLocks noChangeShapeType="1"/>
            </p:cNvSpPr>
            <p:nvPr/>
          </p:nvSpPr>
          <p:spPr bwMode="auto">
            <a:xfrm>
              <a:off x="420" y="1628"/>
              <a:ext cx="51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11"/>
            <p:cNvSpPr>
              <a:spLocks noChangeArrowheads="1"/>
            </p:cNvSpPr>
            <p:nvPr/>
          </p:nvSpPr>
          <p:spPr bwMode="auto">
            <a:xfrm>
              <a:off x="692" y="1780"/>
              <a:ext cx="4593" cy="19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4" name="Rectangle 12"/>
            <p:cNvSpPr>
              <a:spLocks noChangeArrowheads="1"/>
            </p:cNvSpPr>
            <p:nvPr/>
          </p:nvSpPr>
          <p:spPr bwMode="auto">
            <a:xfrm>
              <a:off x="3001" y="1780"/>
              <a:ext cx="183" cy="19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 name="Rectangle 13"/>
            <p:cNvSpPr>
              <a:spLocks noChangeArrowheads="1"/>
            </p:cNvSpPr>
            <p:nvPr/>
          </p:nvSpPr>
          <p:spPr bwMode="auto">
            <a:xfrm>
              <a:off x="5101" y="1781"/>
              <a:ext cx="184" cy="198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6" name="Line 14"/>
            <p:cNvSpPr>
              <a:spLocks noChangeShapeType="1"/>
            </p:cNvSpPr>
            <p:nvPr/>
          </p:nvSpPr>
          <p:spPr bwMode="auto">
            <a:xfrm>
              <a:off x="693" y="1920"/>
              <a:ext cx="45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15"/>
            <p:cNvSpPr>
              <a:spLocks noChangeArrowheads="1"/>
            </p:cNvSpPr>
            <p:nvPr/>
          </p:nvSpPr>
          <p:spPr bwMode="auto">
            <a:xfrm>
              <a:off x="687" y="1753"/>
              <a:ext cx="2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sz="1400" b="1" dirty="0"/>
                <a:t>Current situation	</a:t>
              </a:r>
              <a:r>
                <a:rPr lang="en-US" sz="1400" b="1" dirty="0" smtClean="0"/>
                <a:t>           Score</a:t>
              </a:r>
              <a:r>
                <a:rPr lang="en-US" sz="1400" b="1" dirty="0"/>
                <a:t>:</a:t>
              </a:r>
            </a:p>
          </p:txBody>
        </p:sp>
        <p:sp>
          <p:nvSpPr>
            <p:cNvPr id="18" name="Rectangle 16"/>
            <p:cNvSpPr>
              <a:spLocks noChangeArrowheads="1"/>
            </p:cNvSpPr>
            <p:nvPr/>
          </p:nvSpPr>
          <p:spPr bwMode="auto">
            <a:xfrm>
              <a:off x="3223" y="1753"/>
              <a:ext cx="18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sz="1400" b="1" dirty="0"/>
                <a:t>Desired situation	Score:</a:t>
              </a:r>
            </a:p>
          </p:txBody>
        </p:sp>
        <p:sp>
          <p:nvSpPr>
            <p:cNvPr id="19" name="Rectangle 17"/>
            <p:cNvSpPr>
              <a:spLocks noChangeArrowheads="1"/>
            </p:cNvSpPr>
            <p:nvPr/>
          </p:nvSpPr>
          <p:spPr bwMode="auto">
            <a:xfrm>
              <a:off x="687" y="1609"/>
              <a:ext cx="26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sz="1600" b="1" dirty="0"/>
                <a:t>Five priority areas needing attention:</a:t>
              </a:r>
            </a:p>
          </p:txBody>
        </p:sp>
        <p:sp>
          <p:nvSpPr>
            <p:cNvPr id="20" name="Rectangle 18"/>
            <p:cNvSpPr>
              <a:spLocks noChangeArrowheads="1"/>
            </p:cNvSpPr>
            <p:nvPr/>
          </p:nvSpPr>
          <p:spPr bwMode="auto">
            <a:xfrm>
              <a:off x="539" y="1942"/>
              <a:ext cx="114"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eaLnBrk="0" hangingPunct="0">
                <a:lnSpc>
                  <a:spcPct val="90000"/>
                </a:lnSpc>
                <a:spcBef>
                  <a:spcPct val="55000"/>
                </a:spcBef>
              </a:pPr>
              <a:r>
                <a:rPr lang="en-US" sz="1400" b="0"/>
                <a:t>1</a:t>
              </a:r>
            </a:p>
            <a:p>
              <a:pPr algn="ctr" eaLnBrk="0" hangingPunct="0">
                <a:lnSpc>
                  <a:spcPct val="90000"/>
                </a:lnSpc>
                <a:spcBef>
                  <a:spcPct val="55000"/>
                </a:spcBef>
              </a:pPr>
              <a:endParaRPr lang="en-US" sz="1400" b="0"/>
            </a:p>
            <a:p>
              <a:pPr algn="ctr" eaLnBrk="0" hangingPunct="0">
                <a:lnSpc>
                  <a:spcPct val="90000"/>
                </a:lnSpc>
                <a:spcBef>
                  <a:spcPct val="55000"/>
                </a:spcBef>
              </a:pPr>
              <a:r>
                <a:rPr lang="en-US" sz="1400" b="0"/>
                <a:t>2</a:t>
              </a:r>
            </a:p>
            <a:p>
              <a:pPr algn="ctr" eaLnBrk="0" hangingPunct="0">
                <a:lnSpc>
                  <a:spcPct val="90000"/>
                </a:lnSpc>
                <a:spcBef>
                  <a:spcPct val="55000"/>
                </a:spcBef>
              </a:pPr>
              <a:endParaRPr lang="en-US" sz="1400" b="0"/>
            </a:p>
            <a:p>
              <a:pPr algn="ctr" eaLnBrk="0" hangingPunct="0">
                <a:lnSpc>
                  <a:spcPct val="90000"/>
                </a:lnSpc>
                <a:spcBef>
                  <a:spcPct val="55000"/>
                </a:spcBef>
              </a:pPr>
              <a:r>
                <a:rPr lang="en-US" sz="1400" b="0"/>
                <a:t>3</a:t>
              </a:r>
            </a:p>
            <a:p>
              <a:pPr algn="ctr" eaLnBrk="0" hangingPunct="0">
                <a:lnSpc>
                  <a:spcPct val="90000"/>
                </a:lnSpc>
                <a:spcBef>
                  <a:spcPct val="55000"/>
                </a:spcBef>
              </a:pPr>
              <a:endParaRPr lang="en-US" sz="1400" b="0"/>
            </a:p>
            <a:p>
              <a:pPr algn="ctr" eaLnBrk="0" hangingPunct="0">
                <a:lnSpc>
                  <a:spcPct val="90000"/>
                </a:lnSpc>
                <a:spcBef>
                  <a:spcPct val="55000"/>
                </a:spcBef>
              </a:pPr>
              <a:r>
                <a:rPr lang="en-US" sz="1400" b="0"/>
                <a:t>4</a:t>
              </a:r>
            </a:p>
            <a:p>
              <a:pPr algn="ctr" eaLnBrk="0" hangingPunct="0">
                <a:lnSpc>
                  <a:spcPct val="90000"/>
                </a:lnSpc>
                <a:spcBef>
                  <a:spcPct val="55000"/>
                </a:spcBef>
              </a:pPr>
              <a:endParaRPr lang="en-US" sz="1400" b="0"/>
            </a:p>
            <a:p>
              <a:pPr algn="ctr" eaLnBrk="0" hangingPunct="0">
                <a:lnSpc>
                  <a:spcPct val="90000"/>
                </a:lnSpc>
                <a:spcBef>
                  <a:spcPct val="55000"/>
                </a:spcBef>
              </a:pPr>
              <a:r>
                <a:rPr lang="en-US" sz="1400" b="0"/>
                <a:t>5</a:t>
              </a:r>
            </a:p>
          </p:txBody>
        </p:sp>
        <p:sp>
          <p:nvSpPr>
            <p:cNvPr id="21" name="Line 19"/>
            <p:cNvSpPr>
              <a:spLocks noChangeShapeType="1"/>
            </p:cNvSpPr>
            <p:nvPr/>
          </p:nvSpPr>
          <p:spPr bwMode="auto">
            <a:xfrm>
              <a:off x="420" y="3763"/>
              <a:ext cx="51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20"/>
            <p:cNvSpPr>
              <a:spLocks noChangeArrowheads="1"/>
            </p:cNvSpPr>
            <p:nvPr/>
          </p:nvSpPr>
          <p:spPr bwMode="auto">
            <a:xfrm>
              <a:off x="723" y="3776"/>
              <a:ext cx="206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l" eaLnBrk="0" hangingPunct="0">
                <a:spcBef>
                  <a:spcPct val="50000"/>
                </a:spcBef>
              </a:pPr>
              <a:r>
                <a:rPr lang="en-US" sz="1400" b="0"/>
                <a:t>5S target objective: </a:t>
              </a:r>
            </a:p>
          </p:txBody>
        </p:sp>
        <p:sp>
          <p:nvSpPr>
            <p:cNvPr id="23" name="Rectangle 21"/>
            <p:cNvSpPr>
              <a:spLocks noChangeArrowheads="1"/>
            </p:cNvSpPr>
            <p:nvPr/>
          </p:nvSpPr>
          <p:spPr bwMode="auto">
            <a:xfrm>
              <a:off x="4286" y="3804"/>
              <a:ext cx="790" cy="1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eaLnBrk="0" hangingPunct="0"/>
              <a:r>
                <a:rPr lang="en-US" sz="1400" b="0"/>
                <a:t>    /4</a:t>
              </a:r>
            </a:p>
          </p:txBody>
        </p:sp>
        <p:sp>
          <p:nvSpPr>
            <p:cNvPr id="24" name="Rectangle 22"/>
            <p:cNvSpPr>
              <a:spLocks noChangeArrowheads="1"/>
            </p:cNvSpPr>
            <p:nvPr/>
          </p:nvSpPr>
          <p:spPr bwMode="auto">
            <a:xfrm>
              <a:off x="5083" y="980"/>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l" eaLnBrk="0" hangingPunct="0"/>
              <a:r>
                <a:rPr lang="en-US" sz="1400" b="1" dirty="0"/>
                <a:t>/4</a:t>
              </a:r>
            </a:p>
          </p:txBody>
        </p:sp>
      </p:grpSp>
      <p:sp>
        <p:nvSpPr>
          <p:cNvPr id="28" name="Rectangle 5"/>
          <p:cNvSpPr>
            <a:spLocks noChangeArrowheads="1"/>
          </p:cNvSpPr>
          <p:nvPr/>
        </p:nvSpPr>
        <p:spPr bwMode="auto">
          <a:xfrm>
            <a:off x="730250" y="345218"/>
            <a:ext cx="8489950" cy="393954"/>
          </a:xfrm>
          <a:prstGeom prst="rect">
            <a:avLst/>
          </a:prstGeom>
          <a:noFill/>
          <a:ln w="28575">
            <a:noFill/>
            <a:miter lim="800000"/>
            <a:headEnd/>
            <a:tailEnd/>
          </a:ln>
          <a:effectLst/>
        </p:spPr>
        <p:txBody>
          <a:bodyPr lIns="0" tIns="0" rIns="0" bIns="0">
            <a:spAutoFit/>
          </a:bodyPr>
          <a:lstStyle/>
          <a:p>
            <a:pPr>
              <a:lnSpc>
                <a:spcPct val="80000"/>
              </a:lnSpc>
            </a:pPr>
            <a:r>
              <a:rPr lang="en-US" sz="3200" b="1" dirty="0">
                <a:solidFill>
                  <a:schemeClr val="bg1"/>
                </a:solidFill>
              </a:rPr>
              <a:t>The Fifth S: </a:t>
            </a:r>
            <a:r>
              <a:rPr lang="en-US" sz="3200" b="1" dirty="0" smtClean="0">
                <a:solidFill>
                  <a:schemeClr val="bg1"/>
                </a:solidFill>
              </a:rPr>
              <a:t>     USTAIN</a:t>
            </a:r>
            <a:endParaRPr lang="en-US" sz="3200" b="1" dirty="0">
              <a:solidFill>
                <a:schemeClr val="bg1"/>
              </a:solidFill>
            </a:endParaRPr>
          </a:p>
        </p:txBody>
      </p:sp>
      <p:sp>
        <p:nvSpPr>
          <p:cNvPr id="29" name="Rectangle 28"/>
          <p:cNvSpPr/>
          <p:nvPr/>
        </p:nvSpPr>
        <p:spPr>
          <a:xfrm>
            <a:off x="2738437" y="-76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7" name="Straight Connector 26"/>
          <p:cNvCxnSpPr/>
          <p:nvPr/>
        </p:nvCxnSpPr>
        <p:spPr>
          <a:xfrm>
            <a:off x="6632575" y="2711450"/>
            <a:ext cx="0" cy="3148013"/>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971800" y="2719387"/>
            <a:ext cx="0" cy="31480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484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343400"/>
          </a:xfrm>
        </p:spPr>
        <p:txBody>
          <a:bodyPr/>
          <a:lstStyle/>
          <a:p>
            <a:pPr marL="0" indent="0" defTabSz="1019175" eaLnBrk="0" hangingPunct="0">
              <a:spcBef>
                <a:spcPct val="50000"/>
              </a:spcBef>
              <a:buNone/>
            </a:pPr>
            <a:r>
              <a:rPr lang="en-US" sz="2400" b="1" dirty="0">
                <a:solidFill>
                  <a:schemeClr val="tx2"/>
                </a:solidFill>
              </a:rPr>
              <a:t>By the end of this module participants should be able to:</a:t>
            </a:r>
          </a:p>
          <a:p>
            <a:pPr marL="290513" indent="-342900" eaLnBrk="0" hangingPunct="0">
              <a:lnSpc>
                <a:spcPct val="120000"/>
              </a:lnSpc>
              <a:spcBef>
                <a:spcPct val="40000"/>
              </a:spcBef>
              <a:buClr>
                <a:srgbClr val="404080"/>
              </a:buClr>
            </a:pPr>
            <a:r>
              <a:rPr lang="en-US" sz="2400" dirty="0" smtClean="0">
                <a:solidFill>
                  <a:schemeClr val="tx2"/>
                </a:solidFill>
              </a:rPr>
              <a:t>Identify the </a:t>
            </a:r>
            <a:r>
              <a:rPr lang="en-US" sz="2400" dirty="0">
                <a:solidFill>
                  <a:schemeClr val="tx2"/>
                </a:solidFill>
              </a:rPr>
              <a:t>value of </a:t>
            </a:r>
            <a:r>
              <a:rPr lang="en-US" sz="2400" dirty="0" smtClean="0">
                <a:solidFill>
                  <a:schemeClr val="tx2"/>
                </a:solidFill>
              </a:rPr>
              <a:t>a </a:t>
            </a:r>
            <a:r>
              <a:rPr lang="en-US" sz="2400" dirty="0">
                <a:solidFill>
                  <a:schemeClr val="tx2"/>
                </a:solidFill>
              </a:rPr>
              <a:t>quick win</a:t>
            </a:r>
          </a:p>
          <a:p>
            <a:pPr marL="290513" indent="-342900" eaLnBrk="0" hangingPunct="0">
              <a:lnSpc>
                <a:spcPct val="120000"/>
              </a:lnSpc>
              <a:spcBef>
                <a:spcPct val="40000"/>
              </a:spcBef>
              <a:buClr>
                <a:srgbClr val="404080"/>
              </a:buClr>
            </a:pPr>
            <a:r>
              <a:rPr lang="en-US" sz="2400" dirty="0">
                <a:solidFill>
                  <a:schemeClr val="tx2"/>
                </a:solidFill>
              </a:rPr>
              <a:t>Identify </a:t>
            </a:r>
            <a:r>
              <a:rPr lang="en-US" sz="2400" dirty="0" smtClean="0">
                <a:solidFill>
                  <a:schemeClr val="tx2"/>
                </a:solidFill>
              </a:rPr>
              <a:t>the principles of 5S</a:t>
            </a:r>
            <a:endParaRPr lang="en-US" sz="2400" dirty="0">
              <a:solidFill>
                <a:schemeClr val="tx2"/>
              </a:solidFill>
            </a:endParaRPr>
          </a:p>
          <a:p>
            <a:pPr marL="290513" indent="-342900" eaLnBrk="0" hangingPunct="0">
              <a:lnSpc>
                <a:spcPct val="120000"/>
              </a:lnSpc>
              <a:spcBef>
                <a:spcPct val="40000"/>
              </a:spcBef>
              <a:buClr>
                <a:srgbClr val="404080"/>
              </a:buClr>
            </a:pPr>
            <a:r>
              <a:rPr lang="en-US" sz="2400" dirty="0" smtClean="0">
                <a:solidFill>
                  <a:schemeClr val="tx2"/>
                </a:solidFill>
              </a:rPr>
              <a:t>Select the appropriate strategies to apply  the 5S approach in the hospital unit environment.</a:t>
            </a:r>
          </a:p>
          <a:p>
            <a:pPr marL="290513" indent="-342900" eaLnBrk="0" hangingPunct="0">
              <a:lnSpc>
                <a:spcPct val="120000"/>
              </a:lnSpc>
              <a:spcBef>
                <a:spcPct val="40000"/>
              </a:spcBef>
              <a:buClr>
                <a:srgbClr val="404080"/>
              </a:buClr>
            </a:pPr>
            <a:r>
              <a:rPr lang="en-US" sz="2400" dirty="0" smtClean="0">
                <a:solidFill>
                  <a:schemeClr val="tx2"/>
                </a:solidFill>
              </a:rPr>
              <a:t>Describe the 8 types of wastes</a:t>
            </a:r>
          </a:p>
          <a:p>
            <a:pPr marL="290513" indent="-342900" eaLnBrk="0" hangingPunct="0">
              <a:lnSpc>
                <a:spcPct val="120000"/>
              </a:lnSpc>
              <a:spcBef>
                <a:spcPct val="40000"/>
              </a:spcBef>
              <a:buClr>
                <a:srgbClr val="404080"/>
              </a:buClr>
            </a:pPr>
            <a:r>
              <a:rPr lang="en-US" sz="2400" dirty="0" smtClean="0">
                <a:solidFill>
                  <a:schemeClr val="tx2"/>
                </a:solidFill>
              </a:rPr>
              <a:t>Analyze the 8 wastes in the </a:t>
            </a:r>
            <a:r>
              <a:rPr lang="en-US" sz="2400" dirty="0">
                <a:solidFill>
                  <a:schemeClr val="tx2"/>
                </a:solidFill>
              </a:rPr>
              <a:t>hospital </a:t>
            </a:r>
            <a:r>
              <a:rPr lang="en-US" sz="2400" dirty="0" smtClean="0">
                <a:solidFill>
                  <a:schemeClr val="tx2"/>
                </a:solidFill>
              </a:rPr>
              <a:t>unit environment.</a:t>
            </a:r>
            <a:endParaRPr lang="en-US" sz="2400" dirty="0">
              <a:solidFill>
                <a:schemeClr val="tx2"/>
              </a:solidFill>
            </a:endParaRPr>
          </a:p>
          <a:p>
            <a:endParaRPr lang="en-US" sz="2400" dirty="0">
              <a:solidFill>
                <a:schemeClr val="tx2"/>
              </a:solidFill>
            </a:endParaRPr>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Learning Objectives</a:t>
            </a:r>
          </a:p>
        </p:txBody>
      </p:sp>
    </p:spTree>
    <p:extLst>
      <p:ext uri="{BB962C8B-B14F-4D97-AF65-F5344CB8AC3E}">
        <p14:creationId xmlns:p14="http://schemas.microsoft.com/office/powerpoint/2010/main" val="13450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59038" y="320675"/>
            <a:ext cx="586263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lnSpc>
                <a:spcPct val="90000"/>
              </a:lnSpc>
            </a:pPr>
            <a:r>
              <a:rPr lang="en-US" sz="3200" b="1" dirty="0">
                <a:solidFill>
                  <a:schemeClr val="bg1"/>
                </a:solidFill>
              </a:rPr>
              <a:t>5S Levels Of Achievement</a:t>
            </a:r>
          </a:p>
        </p:txBody>
      </p:sp>
      <p:graphicFrame>
        <p:nvGraphicFramePr>
          <p:cNvPr id="2" name="Table 1"/>
          <p:cNvGraphicFramePr>
            <a:graphicFrameLocks noGrp="1"/>
          </p:cNvGraphicFramePr>
          <p:nvPr>
            <p:extLst>
              <p:ext uri="{D42A27DB-BD31-4B8C-83A1-F6EECF244321}">
                <p14:modId xmlns:p14="http://schemas.microsoft.com/office/powerpoint/2010/main" val="1209980862"/>
              </p:ext>
            </p:extLst>
          </p:nvPr>
        </p:nvGraphicFramePr>
        <p:xfrm>
          <a:off x="152401" y="1209079"/>
          <a:ext cx="8839199" cy="5181600"/>
        </p:xfrm>
        <a:graphic>
          <a:graphicData uri="http://schemas.openxmlformats.org/drawingml/2006/table">
            <a:tbl>
              <a:tblPr firstRow="1" bandRow="1"/>
              <a:tblGrid>
                <a:gridCol w="1143000"/>
                <a:gridCol w="1371600"/>
                <a:gridCol w="1600200"/>
                <a:gridCol w="1523999"/>
                <a:gridCol w="1676400"/>
                <a:gridCol w="1524000"/>
              </a:tblGrid>
              <a:tr h="863600">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r>
              <a:tr h="863600">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r>
              <a:tr h="863600">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r>
              <a:tr h="863600">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r>
              <a:tr h="863600">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r>
              <a:tr h="863600">
                <a:tc>
                  <a:txBody>
                    <a:bodyPr/>
                    <a:lstStyle/>
                    <a:p>
                      <a:endParaRPr lang="en-US" dirty="0"/>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c>
                  <a:txBody>
                    <a:bodyPr/>
                    <a:lstStyle/>
                    <a:p>
                      <a:endParaRPr lang="en-US" dirty="0"/>
                    </a:p>
                  </a:txBody>
                  <a:tcPr>
                    <a:solidFill>
                      <a:schemeClr val="accent2">
                        <a:lumMod val="20000"/>
                        <a:lumOff val="80000"/>
                        <a:alpha val="43000"/>
                      </a:schemeClr>
                    </a:solidFill>
                  </a:tcPr>
                </a:tc>
              </a:tr>
            </a:tbl>
          </a:graphicData>
        </a:graphic>
      </p:graphicFrame>
      <p:sp>
        <p:nvSpPr>
          <p:cNvPr id="3" name="Rectangle 2"/>
          <p:cNvSpPr/>
          <p:nvPr/>
        </p:nvSpPr>
        <p:spPr>
          <a:xfrm>
            <a:off x="1295400" y="1209079"/>
            <a:ext cx="1360048"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TextBox 52"/>
          <p:cNvSpPr txBox="1"/>
          <p:nvPr/>
        </p:nvSpPr>
        <p:spPr>
          <a:xfrm>
            <a:off x="1447800" y="1433214"/>
            <a:ext cx="712054" cy="461665"/>
          </a:xfrm>
          <a:prstGeom prst="rect">
            <a:avLst/>
          </a:prstGeom>
          <a:noFill/>
        </p:spPr>
        <p:txBody>
          <a:bodyPr wrap="none" rtlCol="0">
            <a:spAutoFit/>
          </a:bodyPr>
          <a:lstStyle/>
          <a:p>
            <a:r>
              <a:rPr lang="en-US" sz="2400" b="1" dirty="0" smtClean="0">
                <a:solidFill>
                  <a:schemeClr val="bg1"/>
                </a:solidFill>
              </a:rPr>
              <a:t>Sort</a:t>
            </a:r>
            <a:endParaRPr lang="en-US" b="1" dirty="0">
              <a:solidFill>
                <a:schemeClr val="bg1"/>
              </a:solidFill>
            </a:endParaRPr>
          </a:p>
        </p:txBody>
      </p:sp>
      <p:sp>
        <p:nvSpPr>
          <p:cNvPr id="54" name="Rectangle 53"/>
          <p:cNvSpPr/>
          <p:nvPr/>
        </p:nvSpPr>
        <p:spPr>
          <a:xfrm>
            <a:off x="2667000" y="1209079"/>
            <a:ext cx="1606550"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4267200" y="1209079"/>
            <a:ext cx="1510194"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 name="Rectangle 55"/>
          <p:cNvSpPr/>
          <p:nvPr/>
        </p:nvSpPr>
        <p:spPr>
          <a:xfrm>
            <a:off x="5777394" y="1209078"/>
            <a:ext cx="1690206"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7" name="Rectangle 56"/>
          <p:cNvSpPr/>
          <p:nvPr/>
        </p:nvSpPr>
        <p:spPr>
          <a:xfrm>
            <a:off x="7467600" y="1209079"/>
            <a:ext cx="1524000"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8" name="TextBox 57"/>
          <p:cNvSpPr txBox="1"/>
          <p:nvPr/>
        </p:nvSpPr>
        <p:spPr>
          <a:xfrm>
            <a:off x="2743200" y="1457479"/>
            <a:ext cx="1500154" cy="461665"/>
          </a:xfrm>
          <a:prstGeom prst="rect">
            <a:avLst/>
          </a:prstGeom>
          <a:noFill/>
        </p:spPr>
        <p:txBody>
          <a:bodyPr wrap="none" rtlCol="0">
            <a:spAutoFit/>
          </a:bodyPr>
          <a:lstStyle/>
          <a:p>
            <a:r>
              <a:rPr lang="en-US" sz="2400" b="1" dirty="0" smtClean="0">
                <a:solidFill>
                  <a:schemeClr val="bg1"/>
                </a:solidFill>
              </a:rPr>
              <a:t>Straighten</a:t>
            </a:r>
            <a:endParaRPr lang="en-US" b="1" dirty="0">
              <a:solidFill>
                <a:schemeClr val="bg1"/>
              </a:solidFill>
            </a:endParaRPr>
          </a:p>
        </p:txBody>
      </p:sp>
      <p:sp>
        <p:nvSpPr>
          <p:cNvPr id="59" name="TextBox 58"/>
          <p:cNvSpPr txBox="1"/>
          <p:nvPr/>
        </p:nvSpPr>
        <p:spPr>
          <a:xfrm>
            <a:off x="5777394" y="1457478"/>
            <a:ext cx="1690206" cy="461665"/>
          </a:xfrm>
          <a:prstGeom prst="rect">
            <a:avLst/>
          </a:prstGeom>
          <a:noFill/>
        </p:spPr>
        <p:txBody>
          <a:bodyPr wrap="none" rtlCol="0">
            <a:spAutoFit/>
          </a:bodyPr>
          <a:lstStyle/>
          <a:p>
            <a:r>
              <a:rPr lang="en-US" sz="2400" b="1" dirty="0" smtClean="0">
                <a:solidFill>
                  <a:schemeClr val="bg1"/>
                </a:solidFill>
              </a:rPr>
              <a:t>Standardize</a:t>
            </a:r>
            <a:endParaRPr lang="en-US" b="1" dirty="0">
              <a:solidFill>
                <a:schemeClr val="bg1"/>
              </a:solidFill>
            </a:endParaRPr>
          </a:p>
        </p:txBody>
      </p:sp>
      <p:sp>
        <p:nvSpPr>
          <p:cNvPr id="60" name="TextBox 59"/>
          <p:cNvSpPr txBox="1"/>
          <p:nvPr/>
        </p:nvSpPr>
        <p:spPr>
          <a:xfrm>
            <a:off x="4419600" y="1457479"/>
            <a:ext cx="898003" cy="461665"/>
          </a:xfrm>
          <a:prstGeom prst="rect">
            <a:avLst/>
          </a:prstGeom>
          <a:noFill/>
        </p:spPr>
        <p:txBody>
          <a:bodyPr wrap="none" rtlCol="0">
            <a:spAutoFit/>
          </a:bodyPr>
          <a:lstStyle/>
          <a:p>
            <a:r>
              <a:rPr lang="en-US" sz="2400" b="1" dirty="0" smtClean="0">
                <a:solidFill>
                  <a:schemeClr val="bg1"/>
                </a:solidFill>
              </a:rPr>
              <a:t>Scrub</a:t>
            </a:r>
            <a:endParaRPr lang="en-US" b="1" dirty="0">
              <a:solidFill>
                <a:schemeClr val="bg1"/>
              </a:solidFill>
            </a:endParaRPr>
          </a:p>
        </p:txBody>
      </p:sp>
      <p:sp>
        <p:nvSpPr>
          <p:cNvPr id="61" name="TextBox 60"/>
          <p:cNvSpPr txBox="1"/>
          <p:nvPr/>
        </p:nvSpPr>
        <p:spPr>
          <a:xfrm>
            <a:off x="7543800" y="1437679"/>
            <a:ext cx="1112741" cy="461665"/>
          </a:xfrm>
          <a:prstGeom prst="rect">
            <a:avLst/>
          </a:prstGeom>
          <a:noFill/>
        </p:spPr>
        <p:txBody>
          <a:bodyPr wrap="none" rtlCol="0">
            <a:spAutoFit/>
          </a:bodyPr>
          <a:lstStyle/>
          <a:p>
            <a:r>
              <a:rPr lang="en-US" sz="2400" b="1" dirty="0" smtClean="0">
                <a:solidFill>
                  <a:schemeClr val="bg1"/>
                </a:solidFill>
              </a:rPr>
              <a:t>Sustain</a:t>
            </a:r>
            <a:endParaRPr lang="en-US" b="1" dirty="0">
              <a:solidFill>
                <a:schemeClr val="bg1"/>
              </a:solidFill>
            </a:endParaRPr>
          </a:p>
        </p:txBody>
      </p:sp>
      <p:sp>
        <p:nvSpPr>
          <p:cNvPr id="69" name="Rectangle 28"/>
          <p:cNvSpPr>
            <a:spLocks noChangeArrowheads="1"/>
          </p:cNvSpPr>
          <p:nvPr/>
        </p:nvSpPr>
        <p:spPr bwMode="auto">
          <a:xfrm>
            <a:off x="1295400" y="2123479"/>
            <a:ext cx="1357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Needed and not</a:t>
            </a:r>
          </a:p>
          <a:p>
            <a:pPr algn="l" eaLnBrk="0" hangingPunct="0"/>
            <a:r>
              <a:rPr lang="en-US" sz="1200" b="0" dirty="0"/>
              <a:t>needed items are</a:t>
            </a:r>
          </a:p>
          <a:p>
            <a:pPr algn="l" eaLnBrk="0" hangingPunct="0"/>
            <a:r>
              <a:rPr lang="en-US" sz="1200" b="0" dirty="0"/>
              <a:t>mixed throughout</a:t>
            </a:r>
          </a:p>
          <a:p>
            <a:pPr algn="l" eaLnBrk="0" hangingPunct="0"/>
            <a:r>
              <a:rPr lang="en-US" sz="1200" b="0" dirty="0"/>
              <a:t>the area.</a:t>
            </a:r>
          </a:p>
        </p:txBody>
      </p:sp>
      <p:sp>
        <p:nvSpPr>
          <p:cNvPr id="70" name="Rectangle 29"/>
          <p:cNvSpPr>
            <a:spLocks noChangeArrowheads="1"/>
          </p:cNvSpPr>
          <p:nvPr/>
        </p:nvSpPr>
        <p:spPr bwMode="auto">
          <a:xfrm>
            <a:off x="2667000" y="2123479"/>
            <a:ext cx="14859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Items are randomly</a:t>
            </a:r>
          </a:p>
          <a:p>
            <a:pPr algn="l" eaLnBrk="0" hangingPunct="0"/>
            <a:r>
              <a:rPr lang="en-US" sz="1200" b="0" dirty="0"/>
              <a:t>placed throughout</a:t>
            </a:r>
          </a:p>
          <a:p>
            <a:pPr algn="l" eaLnBrk="0" hangingPunct="0"/>
            <a:r>
              <a:rPr lang="en-US" sz="1200" b="0" dirty="0"/>
              <a:t>the workplace.</a:t>
            </a:r>
          </a:p>
        </p:txBody>
      </p:sp>
      <p:sp>
        <p:nvSpPr>
          <p:cNvPr id="71" name="Rectangle 38"/>
          <p:cNvSpPr>
            <a:spLocks noChangeArrowheads="1"/>
          </p:cNvSpPr>
          <p:nvPr/>
        </p:nvSpPr>
        <p:spPr bwMode="auto">
          <a:xfrm>
            <a:off x="4267200" y="2063154"/>
            <a:ext cx="1347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Key area items</a:t>
            </a:r>
          </a:p>
          <a:p>
            <a:pPr algn="l" eaLnBrk="0" hangingPunct="0"/>
            <a:r>
              <a:rPr lang="en-US" sz="1200" b="0" dirty="0"/>
              <a:t>checked are not</a:t>
            </a:r>
          </a:p>
          <a:p>
            <a:pPr algn="l" eaLnBrk="0" hangingPunct="0"/>
            <a:r>
              <a:rPr lang="en-US" sz="1200" b="0" dirty="0"/>
              <a:t>identified and are</a:t>
            </a:r>
          </a:p>
          <a:p>
            <a:pPr algn="l" eaLnBrk="0" hangingPunct="0"/>
            <a:r>
              <a:rPr lang="en-US" sz="1200" b="0" dirty="0"/>
              <a:t>unmarked.</a:t>
            </a:r>
          </a:p>
        </p:txBody>
      </p:sp>
      <p:sp>
        <p:nvSpPr>
          <p:cNvPr id="72" name="Rectangle 43"/>
          <p:cNvSpPr>
            <a:spLocks noChangeArrowheads="1"/>
          </p:cNvSpPr>
          <p:nvPr/>
        </p:nvSpPr>
        <p:spPr bwMode="auto">
          <a:xfrm>
            <a:off x="5803900" y="2047279"/>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Work area methods</a:t>
            </a:r>
          </a:p>
          <a:p>
            <a:pPr algn="l" eaLnBrk="0" hangingPunct="0"/>
            <a:r>
              <a:rPr lang="en-US" sz="1200" b="0" dirty="0"/>
              <a:t>are not always</a:t>
            </a:r>
          </a:p>
          <a:p>
            <a:pPr algn="l" eaLnBrk="0" hangingPunct="0"/>
            <a:r>
              <a:rPr lang="en-US" sz="1200" b="0" dirty="0"/>
              <a:t>followed and are</a:t>
            </a:r>
          </a:p>
          <a:p>
            <a:pPr algn="l" eaLnBrk="0" hangingPunct="0"/>
            <a:r>
              <a:rPr lang="en-US" sz="1200" b="0" dirty="0"/>
              <a:t>not documented.</a:t>
            </a:r>
          </a:p>
        </p:txBody>
      </p:sp>
      <p:sp>
        <p:nvSpPr>
          <p:cNvPr id="73" name="Rectangle 48"/>
          <p:cNvSpPr>
            <a:spLocks noChangeArrowheads="1"/>
          </p:cNvSpPr>
          <p:nvPr/>
        </p:nvSpPr>
        <p:spPr bwMode="auto">
          <a:xfrm>
            <a:off x="7467600" y="2047279"/>
            <a:ext cx="1449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Work area checks</a:t>
            </a:r>
          </a:p>
          <a:p>
            <a:pPr algn="l" eaLnBrk="0" hangingPunct="0"/>
            <a:r>
              <a:rPr lang="en-US" sz="1200" b="0" dirty="0"/>
              <a:t>are randomly done</a:t>
            </a:r>
          </a:p>
          <a:p>
            <a:pPr algn="l" eaLnBrk="0" hangingPunct="0"/>
            <a:r>
              <a:rPr lang="en-US" sz="1200" b="0" dirty="0"/>
              <a:t>and there is no</a:t>
            </a:r>
          </a:p>
          <a:p>
            <a:pPr algn="l" eaLnBrk="0" hangingPunct="0"/>
            <a:r>
              <a:rPr lang="en-US" sz="1200" b="0" dirty="0"/>
              <a:t>5S measurement.</a:t>
            </a:r>
          </a:p>
        </p:txBody>
      </p:sp>
      <p:sp>
        <p:nvSpPr>
          <p:cNvPr id="74" name="Rectangle 73"/>
          <p:cNvSpPr/>
          <p:nvPr/>
        </p:nvSpPr>
        <p:spPr>
          <a:xfrm>
            <a:off x="125898" y="2063155"/>
            <a:ext cx="1169502" cy="8826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5" name="Rectangle 74"/>
          <p:cNvSpPr/>
          <p:nvPr/>
        </p:nvSpPr>
        <p:spPr>
          <a:xfrm>
            <a:off x="125898" y="2945804"/>
            <a:ext cx="1169502" cy="8540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Rectangle 75"/>
          <p:cNvSpPr/>
          <p:nvPr/>
        </p:nvSpPr>
        <p:spPr>
          <a:xfrm>
            <a:off x="125898" y="3799879"/>
            <a:ext cx="1169502" cy="8985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ectangle 76"/>
          <p:cNvSpPr/>
          <p:nvPr/>
        </p:nvSpPr>
        <p:spPr>
          <a:xfrm>
            <a:off x="125898" y="4653954"/>
            <a:ext cx="1169502" cy="8985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8" name="Rectangle 77"/>
          <p:cNvSpPr/>
          <p:nvPr/>
        </p:nvSpPr>
        <p:spPr>
          <a:xfrm>
            <a:off x="125898" y="5492154"/>
            <a:ext cx="1169502" cy="8985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0" name="Rectangle 14"/>
          <p:cNvSpPr>
            <a:spLocks noChangeArrowheads="1"/>
          </p:cNvSpPr>
          <p:nvPr/>
        </p:nvSpPr>
        <p:spPr bwMode="auto">
          <a:xfrm>
            <a:off x="125898" y="5507606"/>
            <a:ext cx="1169502" cy="8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800" b="1" dirty="0" smtClean="0"/>
              <a:t>4</a:t>
            </a:r>
            <a:endParaRPr lang="en-US" sz="2800" b="1" dirty="0"/>
          </a:p>
          <a:p>
            <a:pPr algn="ctr" eaLnBrk="0" hangingPunct="0"/>
            <a:r>
              <a:rPr lang="en-US" sz="1200" b="1" i="1" dirty="0"/>
              <a:t>Continuous</a:t>
            </a:r>
          </a:p>
          <a:p>
            <a:pPr algn="ctr" eaLnBrk="0" hangingPunct="0"/>
            <a:r>
              <a:rPr lang="en-US" sz="1200" b="1" i="1" dirty="0"/>
              <a:t>Improvement</a:t>
            </a:r>
          </a:p>
        </p:txBody>
      </p:sp>
      <p:sp>
        <p:nvSpPr>
          <p:cNvPr id="81" name="Rectangle 15"/>
          <p:cNvSpPr>
            <a:spLocks noChangeArrowheads="1"/>
          </p:cNvSpPr>
          <p:nvPr/>
        </p:nvSpPr>
        <p:spPr bwMode="auto">
          <a:xfrm>
            <a:off x="151784" y="4642121"/>
            <a:ext cx="1143616" cy="8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800" b="1" dirty="0" smtClean="0"/>
              <a:t>3</a:t>
            </a:r>
            <a:endParaRPr lang="en-US" sz="2800" b="1" dirty="0"/>
          </a:p>
          <a:p>
            <a:pPr algn="ctr" eaLnBrk="0" hangingPunct="0"/>
            <a:r>
              <a:rPr lang="en-US" sz="1200" b="1" i="1" dirty="0"/>
              <a:t>Focus On</a:t>
            </a:r>
          </a:p>
          <a:p>
            <a:pPr algn="ctr" eaLnBrk="0" hangingPunct="0"/>
            <a:r>
              <a:rPr lang="en-US" sz="1200" b="1" i="1" dirty="0"/>
              <a:t>Reliability</a:t>
            </a:r>
          </a:p>
        </p:txBody>
      </p:sp>
      <p:sp>
        <p:nvSpPr>
          <p:cNvPr id="82" name="Rectangle 16"/>
          <p:cNvSpPr>
            <a:spLocks noChangeArrowheads="1"/>
          </p:cNvSpPr>
          <p:nvPr/>
        </p:nvSpPr>
        <p:spPr bwMode="auto">
          <a:xfrm>
            <a:off x="202891" y="3810238"/>
            <a:ext cx="1046163" cy="8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800" b="1" dirty="0" smtClean="0"/>
              <a:t>2</a:t>
            </a:r>
            <a:endParaRPr lang="en-US" sz="2800" b="1" dirty="0"/>
          </a:p>
          <a:p>
            <a:pPr algn="ctr" eaLnBrk="0" hangingPunct="0"/>
            <a:r>
              <a:rPr lang="en-US" sz="1200" b="1" i="1" dirty="0"/>
              <a:t>Make </a:t>
            </a:r>
            <a:r>
              <a:rPr lang="en-US" sz="1200" b="1" i="1" dirty="0" smtClean="0"/>
              <a:t>It Visual</a:t>
            </a:r>
            <a:endParaRPr lang="en-US" sz="1200" b="1" i="1" dirty="0"/>
          </a:p>
        </p:txBody>
      </p:sp>
      <p:sp>
        <p:nvSpPr>
          <p:cNvPr id="83" name="Rectangle 17"/>
          <p:cNvSpPr>
            <a:spLocks noChangeArrowheads="1"/>
          </p:cNvSpPr>
          <p:nvPr/>
        </p:nvSpPr>
        <p:spPr bwMode="auto">
          <a:xfrm>
            <a:off x="125898" y="2958464"/>
            <a:ext cx="1169502" cy="8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800" b="1" dirty="0"/>
              <a:t>1</a:t>
            </a:r>
          </a:p>
          <a:p>
            <a:pPr algn="ctr" eaLnBrk="0" hangingPunct="0"/>
            <a:r>
              <a:rPr lang="en-US" sz="1200" b="1" dirty="0"/>
              <a:t>Focus On</a:t>
            </a:r>
          </a:p>
          <a:p>
            <a:pPr algn="ctr" eaLnBrk="0" hangingPunct="0"/>
            <a:r>
              <a:rPr lang="en-US" sz="1200" b="1" dirty="0"/>
              <a:t>Basics</a:t>
            </a:r>
          </a:p>
        </p:txBody>
      </p:sp>
      <p:sp>
        <p:nvSpPr>
          <p:cNvPr id="84" name="Rectangle 18"/>
          <p:cNvSpPr>
            <a:spLocks noChangeArrowheads="1"/>
          </p:cNvSpPr>
          <p:nvPr/>
        </p:nvSpPr>
        <p:spPr bwMode="auto">
          <a:xfrm>
            <a:off x="125898" y="2177695"/>
            <a:ext cx="120015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800" b="1" dirty="0" smtClean="0"/>
              <a:t>0</a:t>
            </a:r>
            <a:endParaRPr lang="en-US" sz="2800" b="1" dirty="0"/>
          </a:p>
          <a:p>
            <a:pPr algn="ctr" eaLnBrk="0" hangingPunct="0"/>
            <a:r>
              <a:rPr lang="en-US" sz="1200" b="1" i="1" dirty="0" smtClean="0"/>
              <a:t>Just Beginning</a:t>
            </a:r>
            <a:endParaRPr lang="en-US" sz="1200" b="1" i="1" dirty="0"/>
          </a:p>
        </p:txBody>
      </p:sp>
      <p:sp>
        <p:nvSpPr>
          <p:cNvPr id="62" name="Rectangle 61"/>
          <p:cNvSpPr/>
          <p:nvPr/>
        </p:nvSpPr>
        <p:spPr>
          <a:xfrm>
            <a:off x="125898" y="1209079"/>
            <a:ext cx="1169502" cy="8540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TextBox 62"/>
          <p:cNvSpPr txBox="1"/>
          <p:nvPr/>
        </p:nvSpPr>
        <p:spPr>
          <a:xfrm>
            <a:off x="304800" y="1418853"/>
            <a:ext cx="842346" cy="461665"/>
          </a:xfrm>
          <a:prstGeom prst="rect">
            <a:avLst/>
          </a:prstGeom>
          <a:noFill/>
        </p:spPr>
        <p:txBody>
          <a:bodyPr wrap="none" rtlCol="0">
            <a:spAutoFit/>
          </a:bodyPr>
          <a:lstStyle/>
          <a:p>
            <a:r>
              <a:rPr lang="en-US" sz="2400" b="1" dirty="0" smtClean="0">
                <a:solidFill>
                  <a:schemeClr val="bg1"/>
                </a:solidFill>
              </a:rPr>
              <a:t>Level</a:t>
            </a:r>
            <a:endParaRPr lang="en-US" b="1" dirty="0">
              <a:solidFill>
                <a:schemeClr val="bg1"/>
              </a:solidFill>
            </a:endParaRPr>
          </a:p>
        </p:txBody>
      </p:sp>
      <p:sp>
        <p:nvSpPr>
          <p:cNvPr id="86" name="Rectangle 27"/>
          <p:cNvSpPr>
            <a:spLocks noChangeArrowheads="1"/>
          </p:cNvSpPr>
          <p:nvPr/>
        </p:nvSpPr>
        <p:spPr bwMode="auto">
          <a:xfrm>
            <a:off x="1295400" y="2963266"/>
            <a:ext cx="1544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a:t>Necessary and un-</a:t>
            </a:r>
          </a:p>
          <a:p>
            <a:pPr algn="l" eaLnBrk="0" hangingPunct="0"/>
            <a:r>
              <a:rPr lang="en-US" sz="1200" b="0"/>
              <a:t>necessary items are</a:t>
            </a:r>
          </a:p>
          <a:p>
            <a:pPr algn="l" eaLnBrk="0" hangingPunct="0"/>
            <a:r>
              <a:rPr lang="en-US" sz="1200" b="0"/>
              <a:t>identified; those not</a:t>
            </a:r>
          </a:p>
          <a:p>
            <a:pPr algn="l" eaLnBrk="0" hangingPunct="0"/>
            <a:r>
              <a:rPr lang="en-US" sz="1200" b="0"/>
              <a:t>needed are gone.</a:t>
            </a:r>
          </a:p>
        </p:txBody>
      </p:sp>
      <p:sp>
        <p:nvSpPr>
          <p:cNvPr id="87" name="Rectangle 30"/>
          <p:cNvSpPr>
            <a:spLocks noChangeArrowheads="1"/>
          </p:cNvSpPr>
          <p:nvPr/>
        </p:nvSpPr>
        <p:spPr bwMode="auto">
          <a:xfrm>
            <a:off x="2667000" y="2963266"/>
            <a:ext cx="154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Needed items are</a:t>
            </a:r>
          </a:p>
          <a:p>
            <a:pPr algn="l" eaLnBrk="0" hangingPunct="0"/>
            <a:r>
              <a:rPr lang="en-US" sz="1200" b="0" dirty="0"/>
              <a:t>safely stored and</a:t>
            </a:r>
          </a:p>
          <a:p>
            <a:pPr algn="l" eaLnBrk="0" hangingPunct="0"/>
            <a:r>
              <a:rPr lang="en-US" sz="1200" b="0" dirty="0"/>
              <a:t>organized according</a:t>
            </a:r>
          </a:p>
          <a:p>
            <a:pPr algn="l" eaLnBrk="0" hangingPunct="0"/>
            <a:r>
              <a:rPr lang="en-US" sz="1200" b="0" dirty="0"/>
              <a:t>to usage frequency.</a:t>
            </a:r>
          </a:p>
        </p:txBody>
      </p:sp>
      <p:sp>
        <p:nvSpPr>
          <p:cNvPr id="88" name="Rectangle 37"/>
          <p:cNvSpPr>
            <a:spLocks noChangeArrowheads="1"/>
          </p:cNvSpPr>
          <p:nvPr/>
        </p:nvSpPr>
        <p:spPr bwMode="auto">
          <a:xfrm>
            <a:off x="4267200" y="2961679"/>
            <a:ext cx="1562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Key area items</a:t>
            </a:r>
          </a:p>
          <a:p>
            <a:pPr algn="l" eaLnBrk="0" hangingPunct="0"/>
            <a:r>
              <a:rPr lang="en-US" sz="1200" b="0" dirty="0"/>
              <a:t>are marked to check</a:t>
            </a:r>
          </a:p>
          <a:p>
            <a:pPr algn="l" eaLnBrk="0" hangingPunct="0"/>
            <a:r>
              <a:rPr lang="en-US" sz="1200" b="0" dirty="0"/>
              <a:t>and required level of</a:t>
            </a:r>
          </a:p>
          <a:p>
            <a:pPr algn="l" eaLnBrk="0" hangingPunct="0"/>
            <a:r>
              <a:rPr lang="en-US" sz="1200" b="0" dirty="0"/>
              <a:t>performance noted.</a:t>
            </a:r>
          </a:p>
        </p:txBody>
      </p:sp>
      <p:sp>
        <p:nvSpPr>
          <p:cNvPr id="89" name="Rectangle 42"/>
          <p:cNvSpPr>
            <a:spLocks noChangeArrowheads="1"/>
          </p:cNvSpPr>
          <p:nvPr/>
        </p:nvSpPr>
        <p:spPr bwMode="auto">
          <a:xfrm>
            <a:off x="5797550" y="2961679"/>
            <a:ext cx="1365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Work group has</a:t>
            </a:r>
          </a:p>
          <a:p>
            <a:pPr algn="l" eaLnBrk="0" hangingPunct="0"/>
            <a:r>
              <a:rPr lang="en-US" sz="1200" b="0" dirty="0"/>
              <a:t>documented area</a:t>
            </a:r>
          </a:p>
          <a:p>
            <a:pPr algn="l" eaLnBrk="0" hangingPunct="0"/>
            <a:r>
              <a:rPr lang="en-US" sz="1200" b="0" dirty="0"/>
              <a:t>arrangement and</a:t>
            </a:r>
          </a:p>
          <a:p>
            <a:pPr algn="l" eaLnBrk="0" hangingPunct="0"/>
            <a:r>
              <a:rPr lang="en-US" sz="1200" b="0" dirty="0"/>
              <a:t>controls.</a:t>
            </a:r>
          </a:p>
        </p:txBody>
      </p:sp>
      <p:sp>
        <p:nvSpPr>
          <p:cNvPr id="90" name="Rectangle 47"/>
          <p:cNvSpPr>
            <a:spLocks noChangeArrowheads="1"/>
          </p:cNvSpPr>
          <p:nvPr/>
        </p:nvSpPr>
        <p:spPr bwMode="auto">
          <a:xfrm>
            <a:off x="7467600" y="2963266"/>
            <a:ext cx="1398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Initial 5S level</a:t>
            </a:r>
          </a:p>
          <a:p>
            <a:pPr algn="l" eaLnBrk="0" hangingPunct="0"/>
            <a:r>
              <a:rPr lang="en-US" sz="1200" b="0" dirty="0"/>
              <a:t>is established and</a:t>
            </a:r>
          </a:p>
          <a:p>
            <a:pPr algn="l" eaLnBrk="0" hangingPunct="0"/>
            <a:r>
              <a:rPr lang="en-US" sz="1200" b="0" dirty="0"/>
              <a:t>and is posted in</a:t>
            </a:r>
          </a:p>
          <a:p>
            <a:pPr algn="l" eaLnBrk="0" hangingPunct="0"/>
            <a:r>
              <a:rPr lang="en-US" sz="1200" b="0" dirty="0"/>
              <a:t>the area.</a:t>
            </a:r>
          </a:p>
        </p:txBody>
      </p:sp>
      <p:sp>
        <p:nvSpPr>
          <p:cNvPr id="91" name="Rectangle 26"/>
          <p:cNvSpPr>
            <a:spLocks noChangeArrowheads="1"/>
          </p:cNvSpPr>
          <p:nvPr/>
        </p:nvSpPr>
        <p:spPr bwMode="auto">
          <a:xfrm>
            <a:off x="1317625" y="3814167"/>
            <a:ext cx="1458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a:t>Initial cleaning is</a:t>
            </a:r>
          </a:p>
          <a:p>
            <a:pPr algn="l" eaLnBrk="0" hangingPunct="0"/>
            <a:r>
              <a:rPr lang="en-US" sz="1200" b="0"/>
              <a:t>done and mess</a:t>
            </a:r>
          </a:p>
          <a:p>
            <a:pPr algn="l" eaLnBrk="0" hangingPunct="0"/>
            <a:r>
              <a:rPr lang="en-US" sz="1200" b="0"/>
              <a:t>sources are known</a:t>
            </a:r>
          </a:p>
          <a:p>
            <a:pPr algn="l" eaLnBrk="0" hangingPunct="0"/>
            <a:r>
              <a:rPr lang="en-US" sz="1200" b="0"/>
              <a:t>and corrected.</a:t>
            </a:r>
          </a:p>
        </p:txBody>
      </p:sp>
      <p:sp>
        <p:nvSpPr>
          <p:cNvPr id="92" name="Rectangle 31"/>
          <p:cNvSpPr>
            <a:spLocks noChangeArrowheads="1"/>
          </p:cNvSpPr>
          <p:nvPr/>
        </p:nvSpPr>
        <p:spPr bwMode="auto">
          <a:xfrm>
            <a:off x="2698750" y="3814167"/>
            <a:ext cx="1617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Needed items are</a:t>
            </a:r>
          </a:p>
          <a:p>
            <a:pPr algn="l" eaLnBrk="0" hangingPunct="0"/>
            <a:r>
              <a:rPr lang="en-US" sz="1200" b="0" dirty="0"/>
              <a:t>outlined, dedicated</a:t>
            </a:r>
          </a:p>
          <a:p>
            <a:pPr algn="l" eaLnBrk="0" hangingPunct="0"/>
            <a:r>
              <a:rPr lang="en-US" sz="1200" b="0" dirty="0"/>
              <a:t>locations are labeled</a:t>
            </a:r>
          </a:p>
          <a:p>
            <a:pPr algn="l" eaLnBrk="0" hangingPunct="0"/>
            <a:r>
              <a:rPr lang="en-US" sz="1200" b="0" dirty="0"/>
              <a:t>in planned quantities.</a:t>
            </a:r>
          </a:p>
        </p:txBody>
      </p:sp>
      <p:sp>
        <p:nvSpPr>
          <p:cNvPr id="93" name="Rectangle 36"/>
          <p:cNvSpPr>
            <a:spLocks noChangeArrowheads="1"/>
          </p:cNvSpPr>
          <p:nvPr/>
        </p:nvSpPr>
        <p:spPr bwMode="auto">
          <a:xfrm>
            <a:off x="4248150" y="3814167"/>
            <a:ext cx="1466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Visual controls and</a:t>
            </a:r>
          </a:p>
          <a:p>
            <a:pPr algn="l" eaLnBrk="0" hangingPunct="0"/>
            <a:r>
              <a:rPr lang="en-US" sz="1200" b="0" dirty="0"/>
              <a:t>indicators are set</a:t>
            </a:r>
          </a:p>
          <a:p>
            <a:pPr algn="l" eaLnBrk="0" hangingPunct="0"/>
            <a:r>
              <a:rPr lang="en-US" sz="1200" b="0" dirty="0"/>
              <a:t>and marked for</a:t>
            </a:r>
          </a:p>
          <a:p>
            <a:pPr algn="l" eaLnBrk="0" hangingPunct="0"/>
            <a:r>
              <a:rPr lang="en-US" sz="1200" b="0" dirty="0"/>
              <a:t>work area.</a:t>
            </a:r>
          </a:p>
        </p:txBody>
      </p:sp>
      <p:sp>
        <p:nvSpPr>
          <p:cNvPr id="94" name="Rectangle 41"/>
          <p:cNvSpPr>
            <a:spLocks noChangeArrowheads="1"/>
          </p:cNvSpPr>
          <p:nvPr/>
        </p:nvSpPr>
        <p:spPr bwMode="auto">
          <a:xfrm>
            <a:off x="5756275" y="3815754"/>
            <a:ext cx="1482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Agreements on</a:t>
            </a:r>
          </a:p>
          <a:p>
            <a:pPr algn="l" eaLnBrk="0" hangingPunct="0"/>
            <a:r>
              <a:rPr lang="en-US" sz="1200" b="0" dirty="0"/>
              <a:t>labeling, quantities,</a:t>
            </a:r>
          </a:p>
          <a:p>
            <a:pPr algn="l" eaLnBrk="0" hangingPunct="0"/>
            <a:r>
              <a:rPr lang="en-US" sz="1200" b="0" dirty="0"/>
              <a:t>and controls are</a:t>
            </a:r>
          </a:p>
          <a:p>
            <a:pPr algn="l" eaLnBrk="0" hangingPunct="0"/>
            <a:r>
              <a:rPr lang="en-US" sz="1200" b="0" dirty="0"/>
              <a:t>documented.</a:t>
            </a:r>
          </a:p>
        </p:txBody>
      </p:sp>
      <p:sp>
        <p:nvSpPr>
          <p:cNvPr id="95" name="Rectangle 46"/>
          <p:cNvSpPr>
            <a:spLocks noChangeArrowheads="1"/>
          </p:cNvSpPr>
          <p:nvPr/>
        </p:nvSpPr>
        <p:spPr bwMode="auto">
          <a:xfrm>
            <a:off x="7440612" y="3815754"/>
            <a:ext cx="1398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Work group is</a:t>
            </a:r>
          </a:p>
          <a:p>
            <a:pPr algn="l" eaLnBrk="0" hangingPunct="0"/>
            <a:r>
              <a:rPr lang="en-US" sz="1200" b="0" dirty="0"/>
              <a:t>routinely checking</a:t>
            </a:r>
          </a:p>
          <a:p>
            <a:pPr algn="l" eaLnBrk="0" hangingPunct="0"/>
            <a:r>
              <a:rPr lang="en-US" sz="1200" b="0" dirty="0"/>
              <a:t>area to maintain</a:t>
            </a:r>
          </a:p>
          <a:p>
            <a:pPr algn="l" eaLnBrk="0" hangingPunct="0"/>
            <a:r>
              <a:rPr lang="en-US" sz="1200" b="0" dirty="0"/>
              <a:t>5S agreements.</a:t>
            </a:r>
          </a:p>
        </p:txBody>
      </p:sp>
      <p:sp>
        <p:nvSpPr>
          <p:cNvPr id="96" name="Rectangle 25"/>
          <p:cNvSpPr>
            <a:spLocks noChangeArrowheads="1"/>
          </p:cNvSpPr>
          <p:nvPr/>
        </p:nvSpPr>
        <p:spPr bwMode="auto">
          <a:xfrm>
            <a:off x="1295400" y="4653954"/>
            <a:ext cx="150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Cleaning schedules</a:t>
            </a:r>
          </a:p>
          <a:p>
            <a:pPr algn="l" eaLnBrk="0" hangingPunct="0"/>
            <a:r>
              <a:rPr lang="en-US" sz="1200" b="0" dirty="0"/>
              <a:t>and responsibilities</a:t>
            </a:r>
          </a:p>
          <a:p>
            <a:pPr algn="l" eaLnBrk="0" hangingPunct="0"/>
            <a:r>
              <a:rPr lang="en-US" sz="1200" b="0" dirty="0"/>
              <a:t>are documented</a:t>
            </a:r>
          </a:p>
          <a:p>
            <a:pPr algn="l" eaLnBrk="0" hangingPunct="0"/>
            <a:r>
              <a:rPr lang="en-US" sz="1200" b="0" dirty="0"/>
              <a:t>and followed.</a:t>
            </a:r>
          </a:p>
        </p:txBody>
      </p:sp>
      <p:sp>
        <p:nvSpPr>
          <p:cNvPr id="97" name="Rectangle 32"/>
          <p:cNvSpPr>
            <a:spLocks noChangeArrowheads="1"/>
          </p:cNvSpPr>
          <p:nvPr/>
        </p:nvSpPr>
        <p:spPr bwMode="auto">
          <a:xfrm>
            <a:off x="2667000" y="4653954"/>
            <a:ext cx="147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Minimal needed</a:t>
            </a:r>
          </a:p>
          <a:p>
            <a:pPr algn="l" eaLnBrk="0" hangingPunct="0"/>
            <a:r>
              <a:rPr lang="en-US" sz="1200" b="0" dirty="0"/>
              <a:t>items arranged in</a:t>
            </a:r>
          </a:p>
          <a:p>
            <a:pPr algn="l" eaLnBrk="0" hangingPunct="0"/>
            <a:r>
              <a:rPr lang="en-US" sz="1200" b="0" dirty="0"/>
              <a:t>manner based on</a:t>
            </a:r>
          </a:p>
          <a:p>
            <a:pPr algn="l" eaLnBrk="0" hangingPunct="0"/>
            <a:r>
              <a:rPr lang="en-US" sz="1200" b="0" dirty="0"/>
              <a:t>retrieval frequency.</a:t>
            </a:r>
          </a:p>
        </p:txBody>
      </p:sp>
      <p:sp>
        <p:nvSpPr>
          <p:cNvPr id="98" name="Rectangle 35"/>
          <p:cNvSpPr>
            <a:spLocks noChangeArrowheads="1"/>
          </p:cNvSpPr>
          <p:nvPr/>
        </p:nvSpPr>
        <p:spPr bwMode="auto">
          <a:xfrm>
            <a:off x="4256087" y="4653954"/>
            <a:ext cx="1535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Work area cleaning,</a:t>
            </a:r>
          </a:p>
          <a:p>
            <a:pPr algn="l" eaLnBrk="0" hangingPunct="0"/>
            <a:r>
              <a:rPr lang="en-US" sz="1200" b="0" dirty="0"/>
              <a:t>inspection, and</a:t>
            </a:r>
          </a:p>
          <a:p>
            <a:pPr algn="l" eaLnBrk="0" hangingPunct="0"/>
            <a:r>
              <a:rPr lang="en-US" sz="1200" b="0" dirty="0"/>
              <a:t>supply restocking</a:t>
            </a:r>
          </a:p>
          <a:p>
            <a:pPr algn="l" eaLnBrk="0" hangingPunct="0"/>
            <a:r>
              <a:rPr lang="en-US" sz="1200" b="0" dirty="0"/>
              <a:t>done daily.</a:t>
            </a:r>
          </a:p>
        </p:txBody>
      </p:sp>
      <p:sp>
        <p:nvSpPr>
          <p:cNvPr id="99" name="Rectangle 40"/>
          <p:cNvSpPr>
            <a:spLocks noChangeArrowheads="1"/>
          </p:cNvSpPr>
          <p:nvPr/>
        </p:nvSpPr>
        <p:spPr bwMode="auto">
          <a:xfrm>
            <a:off x="5791200" y="4653954"/>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Proven methods for</a:t>
            </a:r>
          </a:p>
          <a:p>
            <a:pPr algn="l" eaLnBrk="0" hangingPunct="0"/>
            <a:r>
              <a:rPr lang="en-US" sz="1200" b="0" dirty="0"/>
              <a:t>area arrangement</a:t>
            </a:r>
          </a:p>
          <a:p>
            <a:pPr algn="l" eaLnBrk="0" hangingPunct="0"/>
            <a:r>
              <a:rPr lang="en-US" sz="1200" b="0" dirty="0"/>
              <a:t>and practices are</a:t>
            </a:r>
          </a:p>
          <a:p>
            <a:pPr algn="l" eaLnBrk="0" hangingPunct="0"/>
            <a:r>
              <a:rPr lang="en-US" sz="1200" b="0" dirty="0"/>
              <a:t>used in the area.</a:t>
            </a:r>
          </a:p>
        </p:txBody>
      </p:sp>
      <p:sp>
        <p:nvSpPr>
          <p:cNvPr id="100" name="Rectangle 45"/>
          <p:cNvSpPr>
            <a:spLocks noChangeArrowheads="1"/>
          </p:cNvSpPr>
          <p:nvPr/>
        </p:nvSpPr>
        <p:spPr bwMode="auto">
          <a:xfrm>
            <a:off x="7439025" y="4653954"/>
            <a:ext cx="1628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Sources, frequency</a:t>
            </a:r>
          </a:p>
          <a:p>
            <a:pPr algn="l" eaLnBrk="0" hangingPunct="0"/>
            <a:r>
              <a:rPr lang="en-US" sz="1200" b="0" dirty="0"/>
              <a:t>of problems are</a:t>
            </a:r>
          </a:p>
          <a:p>
            <a:pPr algn="l" eaLnBrk="0" hangingPunct="0"/>
            <a:r>
              <a:rPr lang="en-US" sz="1200" b="0" dirty="0"/>
              <a:t>noted w/ root cause</a:t>
            </a:r>
          </a:p>
          <a:p>
            <a:pPr algn="l" eaLnBrk="0" hangingPunct="0"/>
            <a:r>
              <a:rPr lang="en-US" sz="1200" b="0" dirty="0"/>
              <a:t>and corrective action.</a:t>
            </a:r>
          </a:p>
        </p:txBody>
      </p:sp>
      <p:sp>
        <p:nvSpPr>
          <p:cNvPr id="101" name="Rectangle 24"/>
          <p:cNvSpPr>
            <a:spLocks noChangeArrowheads="1"/>
          </p:cNvSpPr>
          <p:nvPr/>
        </p:nvSpPr>
        <p:spPr bwMode="auto">
          <a:xfrm>
            <a:off x="1233488" y="5562600"/>
            <a:ext cx="1509712"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l" eaLnBrk="0" hangingPunct="0"/>
            <a:r>
              <a:rPr lang="en-US" sz="1200" b="0" dirty="0"/>
              <a:t>Cleanliness problem</a:t>
            </a:r>
          </a:p>
          <a:p>
            <a:pPr algn="l" eaLnBrk="0" hangingPunct="0"/>
            <a:r>
              <a:rPr lang="en-US" sz="1200" b="0" dirty="0"/>
              <a:t>areas are identified</a:t>
            </a:r>
          </a:p>
          <a:p>
            <a:pPr algn="l" eaLnBrk="0" hangingPunct="0"/>
            <a:r>
              <a:rPr lang="en-US" sz="1200" b="0" dirty="0"/>
              <a:t>and mess prevention</a:t>
            </a:r>
          </a:p>
          <a:p>
            <a:pPr algn="l" eaLnBrk="0" hangingPunct="0"/>
            <a:r>
              <a:rPr lang="en-US" sz="1200" b="0" dirty="0"/>
              <a:t>actions are in place.</a:t>
            </a:r>
          </a:p>
        </p:txBody>
      </p:sp>
      <p:sp>
        <p:nvSpPr>
          <p:cNvPr id="102" name="Rectangle 33"/>
          <p:cNvSpPr>
            <a:spLocks noChangeArrowheads="1"/>
          </p:cNvSpPr>
          <p:nvPr/>
        </p:nvSpPr>
        <p:spPr bwMode="auto">
          <a:xfrm>
            <a:off x="2667000" y="5562600"/>
            <a:ext cx="1408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Needed items can</a:t>
            </a:r>
          </a:p>
          <a:p>
            <a:pPr algn="l" eaLnBrk="0" hangingPunct="0"/>
            <a:r>
              <a:rPr lang="en-US" sz="1200" b="0" dirty="0"/>
              <a:t>be retrieved in 30</a:t>
            </a:r>
          </a:p>
          <a:p>
            <a:pPr algn="l" eaLnBrk="0" hangingPunct="0"/>
            <a:r>
              <a:rPr lang="en-US" sz="1200" b="0" dirty="0"/>
              <a:t>seconds with</a:t>
            </a:r>
          </a:p>
          <a:p>
            <a:pPr algn="l" eaLnBrk="0" hangingPunct="0"/>
            <a:r>
              <a:rPr lang="en-US" sz="1200" b="0" dirty="0"/>
              <a:t>minimum steps.</a:t>
            </a:r>
          </a:p>
        </p:txBody>
      </p:sp>
      <p:sp>
        <p:nvSpPr>
          <p:cNvPr id="103" name="Rectangle 34"/>
          <p:cNvSpPr>
            <a:spLocks noChangeArrowheads="1"/>
          </p:cNvSpPr>
          <p:nvPr/>
        </p:nvSpPr>
        <p:spPr bwMode="auto">
          <a:xfrm>
            <a:off x="4273550" y="5562600"/>
            <a:ext cx="144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Potential problems</a:t>
            </a:r>
          </a:p>
          <a:p>
            <a:pPr algn="l" eaLnBrk="0" hangingPunct="0"/>
            <a:r>
              <a:rPr lang="en-US" sz="1200" b="0" dirty="0"/>
              <a:t>are identified and</a:t>
            </a:r>
          </a:p>
          <a:p>
            <a:pPr algn="l" eaLnBrk="0" hangingPunct="0"/>
            <a:r>
              <a:rPr lang="en-US" sz="1200" b="0" dirty="0"/>
              <a:t>countermeasures</a:t>
            </a:r>
          </a:p>
          <a:p>
            <a:pPr algn="l" eaLnBrk="0" hangingPunct="0"/>
            <a:r>
              <a:rPr lang="en-US" sz="1200" b="0" dirty="0"/>
              <a:t>documented.</a:t>
            </a:r>
          </a:p>
        </p:txBody>
      </p:sp>
      <p:sp>
        <p:nvSpPr>
          <p:cNvPr id="104" name="Rectangle 39"/>
          <p:cNvSpPr>
            <a:spLocks noChangeArrowheads="1"/>
          </p:cNvSpPr>
          <p:nvPr/>
        </p:nvSpPr>
        <p:spPr bwMode="auto">
          <a:xfrm>
            <a:off x="5791200" y="5562600"/>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Proven methods for</a:t>
            </a:r>
          </a:p>
          <a:p>
            <a:pPr algn="l" eaLnBrk="0" hangingPunct="0"/>
            <a:r>
              <a:rPr lang="en-US" sz="1200" b="0" dirty="0"/>
              <a:t>area arrangement</a:t>
            </a:r>
          </a:p>
          <a:p>
            <a:pPr algn="l" eaLnBrk="0" hangingPunct="0"/>
            <a:r>
              <a:rPr lang="en-US" sz="1200" b="0" dirty="0"/>
              <a:t>and practices are</a:t>
            </a:r>
          </a:p>
          <a:p>
            <a:pPr algn="l" eaLnBrk="0" hangingPunct="0"/>
            <a:r>
              <a:rPr lang="en-US" sz="1200" b="0" dirty="0"/>
              <a:t>shared and used.</a:t>
            </a:r>
          </a:p>
        </p:txBody>
      </p:sp>
      <p:sp>
        <p:nvSpPr>
          <p:cNvPr id="105" name="Rectangle 44"/>
          <p:cNvSpPr>
            <a:spLocks noChangeArrowheads="1"/>
          </p:cNvSpPr>
          <p:nvPr/>
        </p:nvSpPr>
        <p:spPr bwMode="auto">
          <a:xfrm>
            <a:off x="7481888" y="5562600"/>
            <a:ext cx="1585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r>
              <a:rPr lang="en-US" sz="1200" b="0" dirty="0"/>
              <a:t>Root causes are</a:t>
            </a:r>
          </a:p>
          <a:p>
            <a:pPr algn="l" eaLnBrk="0" hangingPunct="0"/>
            <a:r>
              <a:rPr lang="en-US" sz="1200" b="0" dirty="0"/>
              <a:t>eliminated and</a:t>
            </a:r>
          </a:p>
          <a:p>
            <a:pPr algn="l" eaLnBrk="0" hangingPunct="0"/>
            <a:r>
              <a:rPr lang="en-US" sz="1200" b="0" dirty="0"/>
              <a:t>improvement actions</a:t>
            </a:r>
          </a:p>
          <a:p>
            <a:pPr algn="l" eaLnBrk="0" hangingPunct="0"/>
            <a:r>
              <a:rPr lang="en-US" sz="1200" b="0" dirty="0"/>
              <a:t>include prevention.</a:t>
            </a:r>
          </a:p>
        </p:txBody>
      </p:sp>
    </p:spTree>
    <p:extLst>
      <p:ext uri="{BB962C8B-B14F-4D97-AF65-F5344CB8AC3E}">
        <p14:creationId xmlns:p14="http://schemas.microsoft.com/office/powerpoint/2010/main" val="73978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3048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12693"/>
            <a:ext cx="7924800" cy="954107"/>
          </a:xfrm>
        </p:spPr>
        <p:txBody>
          <a:bodyPr/>
          <a:lstStyle/>
          <a:p>
            <a:r>
              <a:rPr lang="en-US" sz="2800" b="1" dirty="0" smtClean="0">
                <a:solidFill>
                  <a:schemeClr val="bg1"/>
                </a:solidFill>
                <a:latin typeface="+mj-lt"/>
              </a:rPr>
              <a:t>Why </a:t>
            </a:r>
            <a:r>
              <a:rPr lang="en-US" sz="2800" b="1" dirty="0">
                <a:solidFill>
                  <a:schemeClr val="bg1"/>
                </a:solidFill>
                <a:latin typeface="+mj-lt"/>
              </a:rPr>
              <a:t>is Value Stream Mapping important for assessing current state</a:t>
            </a:r>
            <a:r>
              <a:rPr lang="en-US" sz="2800" b="1" dirty="0" smtClean="0">
                <a:solidFill>
                  <a:schemeClr val="bg1"/>
                </a:solidFill>
                <a:latin typeface="+mj-lt"/>
              </a:rPr>
              <a:t>?</a:t>
            </a:r>
            <a:endParaRPr lang="en-US" sz="2800" b="1" dirty="0">
              <a:solidFill>
                <a:schemeClr val="bg1"/>
              </a:solidFill>
              <a:latin typeface="+mj-lt"/>
            </a:endParaRPr>
          </a:p>
        </p:txBody>
      </p:sp>
      <p:sp>
        <p:nvSpPr>
          <p:cNvPr id="5" name="Text Placeholder 4"/>
          <p:cNvSpPr>
            <a:spLocks noGrp="1"/>
          </p:cNvSpPr>
          <p:nvPr>
            <p:ph type="body" idx="1"/>
          </p:nvPr>
        </p:nvSpPr>
        <p:spPr>
          <a:xfrm>
            <a:off x="304800" y="1143000"/>
            <a:ext cx="4192588" cy="944562"/>
          </a:xfrm>
        </p:spPr>
        <p:txBody>
          <a:bodyPr/>
          <a:lstStyle/>
          <a:p>
            <a:pPr defTabSz="1019175" eaLnBrk="0" hangingPunct="0"/>
            <a:endParaRPr lang="en-US" sz="2800" dirty="0" smtClean="0">
              <a:solidFill>
                <a:schemeClr val="bg1"/>
              </a:solidFill>
              <a:latin typeface="+mj-lt"/>
            </a:endParaRPr>
          </a:p>
          <a:p>
            <a:pPr defTabSz="1019175" eaLnBrk="0" hangingPunct="0"/>
            <a:endParaRPr lang="en-US" sz="2800" dirty="0">
              <a:solidFill>
                <a:schemeClr val="bg1"/>
              </a:solidFill>
              <a:latin typeface="+mj-lt"/>
            </a:endParaRPr>
          </a:p>
          <a:p>
            <a:pPr defTabSz="1019175" eaLnBrk="0" hangingPunct="0"/>
            <a:endParaRPr lang="en-US" sz="2800" dirty="0" smtClean="0">
              <a:solidFill>
                <a:schemeClr val="bg1"/>
              </a:solidFill>
              <a:latin typeface="+mj-lt"/>
            </a:endParaRPr>
          </a:p>
          <a:p>
            <a:pPr defTabSz="1019175" eaLnBrk="0" hangingPunct="0"/>
            <a:endParaRPr lang="en-US" sz="2800" dirty="0">
              <a:solidFill>
                <a:schemeClr val="bg1"/>
              </a:solidFill>
              <a:latin typeface="+mj-lt"/>
            </a:endParaRPr>
          </a:p>
          <a:p>
            <a:pPr algn="ctr" defTabSz="1019175" eaLnBrk="0" hangingPunct="0"/>
            <a:endParaRPr lang="en-US" dirty="0">
              <a:solidFill>
                <a:schemeClr val="bg1"/>
              </a:solidFill>
              <a:latin typeface="+mn-lt"/>
            </a:endParaRPr>
          </a:p>
        </p:txBody>
      </p:sp>
      <p:sp>
        <p:nvSpPr>
          <p:cNvPr id="7" name="Text Placeholder 6"/>
          <p:cNvSpPr>
            <a:spLocks noGrp="1"/>
          </p:cNvSpPr>
          <p:nvPr>
            <p:ph type="body" sz="quarter" idx="3"/>
          </p:nvPr>
        </p:nvSpPr>
        <p:spPr>
          <a:xfrm>
            <a:off x="4800600" y="1265238"/>
            <a:ext cx="3886200" cy="639762"/>
          </a:xfrm>
        </p:spPr>
        <p:txBody>
          <a:bodyPr/>
          <a:lstStyle/>
          <a:p>
            <a:r>
              <a:rPr lang="en-US" sz="3200" dirty="0" smtClean="0">
                <a:solidFill>
                  <a:schemeClr val="bg1"/>
                </a:solidFill>
                <a:latin typeface="+mj-lt"/>
              </a:rPr>
              <a:t>After:</a:t>
            </a:r>
            <a:endParaRPr lang="en-US" sz="3200" dirty="0">
              <a:solidFill>
                <a:schemeClr val="bg1"/>
              </a:solidFill>
              <a:latin typeface="+mj-lt"/>
            </a:endParaRPr>
          </a:p>
        </p:txBody>
      </p:sp>
      <p:pic>
        <p:nvPicPr>
          <p:cNvPr id="1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362200"/>
            <a:ext cx="3889022"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2362200"/>
            <a:ext cx="3809999"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 Placeholder 6"/>
          <p:cNvSpPr txBox="1">
            <a:spLocks/>
          </p:cNvSpPr>
          <p:nvPr/>
        </p:nvSpPr>
        <p:spPr>
          <a:xfrm>
            <a:off x="394855" y="1318419"/>
            <a:ext cx="3886200"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accent2"/>
                </a:solidFill>
                <a:latin typeface="Bevan" pitchFamily="2"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3200" dirty="0" smtClean="0">
                <a:solidFill>
                  <a:schemeClr val="bg1"/>
                </a:solidFill>
                <a:latin typeface="+mj-lt"/>
              </a:rPr>
              <a:t>Before:</a:t>
            </a:r>
            <a:endParaRPr lang="en-US" sz="3200" dirty="0">
              <a:solidFill>
                <a:schemeClr val="bg1"/>
              </a:solidFill>
              <a:latin typeface="+mj-lt"/>
            </a:endParaRPr>
          </a:p>
        </p:txBody>
      </p:sp>
    </p:spTree>
    <p:extLst>
      <p:ext uri="{BB962C8B-B14F-4D97-AF65-F5344CB8AC3E}">
        <p14:creationId xmlns:p14="http://schemas.microsoft.com/office/powerpoint/2010/main" val="3582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066800" y="1577976"/>
            <a:ext cx="7086600" cy="4594224"/>
          </a:xfrm>
          <a:prstGeom prst="rect">
            <a:avLst/>
          </a:prstGeom>
          <a:solidFill>
            <a:schemeClr val="accent1">
              <a:lumMod val="20000"/>
              <a:lumOff val="80000"/>
              <a:alpha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5"/>
          <p:cNvSpPr>
            <a:spLocks noChangeArrowheads="1"/>
          </p:cNvSpPr>
          <p:nvPr/>
        </p:nvSpPr>
        <p:spPr bwMode="auto">
          <a:xfrm>
            <a:off x="4712576" y="5629275"/>
            <a:ext cx="34083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Doing more than you need to – within a process</a:t>
            </a:r>
          </a:p>
        </p:txBody>
      </p:sp>
      <p:sp>
        <p:nvSpPr>
          <p:cNvPr id="5" name="Rectangle 6"/>
          <p:cNvSpPr>
            <a:spLocks noChangeArrowheads="1"/>
          </p:cNvSpPr>
          <p:nvPr/>
        </p:nvSpPr>
        <p:spPr bwMode="auto">
          <a:xfrm>
            <a:off x="4724400" y="1600200"/>
            <a:ext cx="301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It just doesn’t </a:t>
            </a:r>
            <a:br>
              <a:rPr lang="en-US" sz="1700" b="0" dirty="0"/>
            </a:br>
            <a:r>
              <a:rPr lang="en-US" sz="1700" b="0" dirty="0"/>
              <a:t>meet expectations</a:t>
            </a:r>
          </a:p>
        </p:txBody>
      </p:sp>
      <p:sp>
        <p:nvSpPr>
          <p:cNvPr id="6" name="Rectangle 7"/>
          <p:cNvSpPr>
            <a:spLocks noChangeArrowheads="1"/>
          </p:cNvSpPr>
          <p:nvPr/>
        </p:nvSpPr>
        <p:spPr bwMode="auto">
          <a:xfrm>
            <a:off x="4712576" y="4939302"/>
            <a:ext cx="3317875"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Excess movement-person/material – within </a:t>
            </a:r>
            <a:r>
              <a:rPr lang="en-US" sz="1700" b="0" dirty="0" smtClean="0"/>
              <a:t>a </a:t>
            </a:r>
            <a:r>
              <a:rPr lang="en-US" sz="1700" b="0" dirty="0"/>
              <a:t>process</a:t>
            </a:r>
          </a:p>
        </p:txBody>
      </p:sp>
      <p:sp>
        <p:nvSpPr>
          <p:cNvPr id="7" name="Rectangle 8"/>
          <p:cNvSpPr>
            <a:spLocks noChangeArrowheads="1"/>
          </p:cNvSpPr>
          <p:nvPr/>
        </p:nvSpPr>
        <p:spPr bwMode="auto">
          <a:xfrm>
            <a:off x="4741151" y="3800475"/>
            <a:ext cx="301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Shipping stuff to </a:t>
            </a:r>
            <a:br>
              <a:rPr lang="en-US" sz="1700" b="0" dirty="0"/>
            </a:br>
            <a:r>
              <a:rPr lang="en-US" sz="1700" b="0" dirty="0"/>
              <a:t>different locations</a:t>
            </a:r>
          </a:p>
        </p:txBody>
      </p:sp>
      <p:sp>
        <p:nvSpPr>
          <p:cNvPr id="8" name="Rectangle 9"/>
          <p:cNvSpPr>
            <a:spLocks noChangeArrowheads="1"/>
          </p:cNvSpPr>
          <p:nvPr/>
        </p:nvSpPr>
        <p:spPr bwMode="auto">
          <a:xfrm>
            <a:off x="4712576" y="2641600"/>
            <a:ext cx="301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Things just don’t happen when they should</a:t>
            </a:r>
          </a:p>
        </p:txBody>
      </p:sp>
      <p:sp>
        <p:nvSpPr>
          <p:cNvPr id="9" name="Rectangle 10"/>
          <p:cNvSpPr>
            <a:spLocks noChangeArrowheads="1"/>
          </p:cNvSpPr>
          <p:nvPr/>
        </p:nvSpPr>
        <p:spPr bwMode="auto">
          <a:xfrm>
            <a:off x="4741151" y="4333875"/>
            <a:ext cx="301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Keeping stuff on-hand when it isn’t required</a:t>
            </a:r>
          </a:p>
        </p:txBody>
      </p:sp>
      <p:sp>
        <p:nvSpPr>
          <p:cNvPr id="10" name="Rectangle 11"/>
          <p:cNvSpPr>
            <a:spLocks noChangeArrowheads="1"/>
          </p:cNvSpPr>
          <p:nvPr/>
        </p:nvSpPr>
        <p:spPr bwMode="auto">
          <a:xfrm>
            <a:off x="4709401" y="2114550"/>
            <a:ext cx="3403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Doing more than you need to – Output of a process</a:t>
            </a:r>
          </a:p>
        </p:txBody>
      </p:sp>
      <p:sp>
        <p:nvSpPr>
          <p:cNvPr id="12" name="Rectangle 13"/>
          <p:cNvSpPr>
            <a:spLocks noChangeArrowheads="1"/>
          </p:cNvSpPr>
          <p:nvPr/>
        </p:nvSpPr>
        <p:spPr bwMode="auto">
          <a:xfrm>
            <a:off x="1235951" y="5638800"/>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E</a:t>
            </a:r>
            <a:r>
              <a:rPr lang="en-US" sz="1700" b="1" dirty="0"/>
              <a:t>xtra Processing</a:t>
            </a:r>
          </a:p>
        </p:txBody>
      </p:sp>
      <p:sp>
        <p:nvSpPr>
          <p:cNvPr id="13" name="Rectangle 14"/>
          <p:cNvSpPr>
            <a:spLocks noChangeArrowheads="1"/>
          </p:cNvSpPr>
          <p:nvPr/>
        </p:nvSpPr>
        <p:spPr bwMode="auto">
          <a:xfrm>
            <a:off x="1235951" y="1677988"/>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D</a:t>
            </a:r>
            <a:r>
              <a:rPr lang="en-US" sz="1700" b="1" dirty="0"/>
              <a:t>efects</a:t>
            </a:r>
          </a:p>
        </p:txBody>
      </p:sp>
      <p:sp>
        <p:nvSpPr>
          <p:cNvPr id="14" name="Rectangle 15"/>
          <p:cNvSpPr>
            <a:spLocks noChangeArrowheads="1"/>
          </p:cNvSpPr>
          <p:nvPr/>
        </p:nvSpPr>
        <p:spPr bwMode="auto">
          <a:xfrm>
            <a:off x="1235951" y="5029200"/>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M</a:t>
            </a:r>
            <a:r>
              <a:rPr lang="en-US" sz="1700" b="1" dirty="0"/>
              <a:t>otion</a:t>
            </a:r>
          </a:p>
        </p:txBody>
      </p:sp>
      <p:sp>
        <p:nvSpPr>
          <p:cNvPr id="15" name="Rectangle 16"/>
          <p:cNvSpPr>
            <a:spLocks noChangeArrowheads="1"/>
          </p:cNvSpPr>
          <p:nvPr/>
        </p:nvSpPr>
        <p:spPr bwMode="auto">
          <a:xfrm>
            <a:off x="1223251" y="3848100"/>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T</a:t>
            </a:r>
            <a:r>
              <a:rPr lang="en-US" sz="1700" b="1" dirty="0"/>
              <a:t>ransportation</a:t>
            </a:r>
          </a:p>
        </p:txBody>
      </p:sp>
      <p:sp>
        <p:nvSpPr>
          <p:cNvPr id="16" name="Rectangle 17"/>
          <p:cNvSpPr>
            <a:spLocks noChangeArrowheads="1"/>
          </p:cNvSpPr>
          <p:nvPr/>
        </p:nvSpPr>
        <p:spPr bwMode="auto">
          <a:xfrm>
            <a:off x="1235951" y="2670175"/>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W</a:t>
            </a:r>
            <a:r>
              <a:rPr lang="en-US" sz="1700" b="1" dirty="0"/>
              <a:t>aiting</a:t>
            </a:r>
          </a:p>
        </p:txBody>
      </p:sp>
      <p:sp>
        <p:nvSpPr>
          <p:cNvPr id="17" name="Rectangle 18"/>
          <p:cNvSpPr>
            <a:spLocks noChangeArrowheads="1"/>
          </p:cNvSpPr>
          <p:nvPr/>
        </p:nvSpPr>
        <p:spPr bwMode="auto">
          <a:xfrm>
            <a:off x="1235951" y="4367213"/>
            <a:ext cx="283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1700" b="1" dirty="0"/>
              <a:t>Excess </a:t>
            </a:r>
            <a:r>
              <a:rPr lang="en-US" sz="2000" b="1" dirty="0">
                <a:solidFill>
                  <a:srgbClr val="CC3300"/>
                </a:solidFill>
              </a:rPr>
              <a:t>I</a:t>
            </a:r>
            <a:r>
              <a:rPr lang="en-US" sz="1700" b="1" dirty="0"/>
              <a:t>nventory</a:t>
            </a:r>
          </a:p>
        </p:txBody>
      </p:sp>
      <p:sp>
        <p:nvSpPr>
          <p:cNvPr id="18" name="Rectangle 19"/>
          <p:cNvSpPr>
            <a:spLocks noChangeArrowheads="1"/>
          </p:cNvSpPr>
          <p:nvPr/>
        </p:nvSpPr>
        <p:spPr bwMode="auto">
          <a:xfrm>
            <a:off x="1251826" y="2216150"/>
            <a:ext cx="280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O</a:t>
            </a:r>
            <a:r>
              <a:rPr lang="en-US" sz="1700" b="1" dirty="0"/>
              <a:t>verproduction</a:t>
            </a:r>
          </a:p>
        </p:txBody>
      </p:sp>
      <p:sp>
        <p:nvSpPr>
          <p:cNvPr id="20" name="Line 28"/>
          <p:cNvSpPr>
            <a:spLocks noChangeShapeType="1"/>
          </p:cNvSpPr>
          <p:nvPr/>
        </p:nvSpPr>
        <p:spPr bwMode="auto">
          <a:xfrm>
            <a:off x="1210550" y="1577975"/>
            <a:ext cx="671424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sp>
        <p:nvSpPr>
          <p:cNvPr id="21" name="Line 29"/>
          <p:cNvSpPr>
            <a:spLocks noChangeShapeType="1"/>
          </p:cNvSpPr>
          <p:nvPr/>
        </p:nvSpPr>
        <p:spPr bwMode="auto">
          <a:xfrm>
            <a:off x="1066800" y="2103438"/>
            <a:ext cx="7086600" cy="11112"/>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2" name="Line 30"/>
          <p:cNvSpPr>
            <a:spLocks noChangeShapeType="1"/>
          </p:cNvSpPr>
          <p:nvPr/>
        </p:nvSpPr>
        <p:spPr bwMode="auto">
          <a:xfrm>
            <a:off x="1066800" y="2627313"/>
            <a:ext cx="7086600" cy="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3" name="Line 31"/>
          <p:cNvSpPr>
            <a:spLocks noChangeShapeType="1"/>
          </p:cNvSpPr>
          <p:nvPr/>
        </p:nvSpPr>
        <p:spPr bwMode="auto">
          <a:xfrm>
            <a:off x="1066800" y="3152775"/>
            <a:ext cx="7086600" cy="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4" name="Line 32"/>
          <p:cNvSpPr>
            <a:spLocks noChangeShapeType="1"/>
          </p:cNvSpPr>
          <p:nvPr/>
        </p:nvSpPr>
        <p:spPr bwMode="auto">
          <a:xfrm>
            <a:off x="1066800" y="3678237"/>
            <a:ext cx="7086600" cy="39687"/>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5" name="Line 33"/>
          <p:cNvSpPr>
            <a:spLocks noChangeShapeType="1"/>
          </p:cNvSpPr>
          <p:nvPr/>
        </p:nvSpPr>
        <p:spPr bwMode="auto">
          <a:xfrm>
            <a:off x="1066800" y="4249738"/>
            <a:ext cx="7086600" cy="17462"/>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6" name="Line 34"/>
          <p:cNvSpPr>
            <a:spLocks noChangeShapeType="1"/>
          </p:cNvSpPr>
          <p:nvPr/>
        </p:nvSpPr>
        <p:spPr bwMode="auto">
          <a:xfrm>
            <a:off x="1066800" y="4826000"/>
            <a:ext cx="7086600" cy="14288"/>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7" name="Line 36"/>
          <p:cNvSpPr>
            <a:spLocks noChangeShapeType="1"/>
          </p:cNvSpPr>
          <p:nvPr/>
        </p:nvSpPr>
        <p:spPr bwMode="auto">
          <a:xfrm>
            <a:off x="1066800" y="5567363"/>
            <a:ext cx="7086600" cy="0"/>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endParaRPr lang="en-US"/>
          </a:p>
        </p:txBody>
      </p:sp>
      <p:sp>
        <p:nvSpPr>
          <p:cNvPr id="28" name="Rectangle 37"/>
          <p:cNvSpPr>
            <a:spLocks noChangeArrowheads="1"/>
          </p:cNvSpPr>
          <p:nvPr/>
        </p:nvSpPr>
        <p:spPr bwMode="auto">
          <a:xfrm>
            <a:off x="1235951" y="3197423"/>
            <a:ext cx="283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000" b="1" dirty="0">
                <a:solidFill>
                  <a:srgbClr val="CC3300"/>
                </a:solidFill>
              </a:rPr>
              <a:t>N</a:t>
            </a:r>
            <a:r>
              <a:rPr lang="en-US" sz="1700" b="1" dirty="0"/>
              <a:t>on-Utilized Human Intellect</a:t>
            </a:r>
          </a:p>
        </p:txBody>
      </p:sp>
      <p:sp>
        <p:nvSpPr>
          <p:cNvPr id="29" name="Rectangle 38"/>
          <p:cNvSpPr>
            <a:spLocks noChangeArrowheads="1"/>
          </p:cNvSpPr>
          <p:nvPr/>
        </p:nvSpPr>
        <p:spPr bwMode="auto">
          <a:xfrm>
            <a:off x="4712576" y="3209925"/>
            <a:ext cx="36861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lnSpc>
                <a:spcPct val="90000"/>
              </a:lnSpc>
            </a:pPr>
            <a:r>
              <a:rPr lang="en-US" sz="1700" b="0" dirty="0"/>
              <a:t>Not including the input of those people most directly involved in the process</a:t>
            </a:r>
          </a:p>
        </p:txBody>
      </p:sp>
      <p:sp>
        <p:nvSpPr>
          <p:cNvPr id="30" name="Rectangle 41"/>
          <p:cNvSpPr>
            <a:spLocks noChangeArrowheads="1"/>
          </p:cNvSpPr>
          <p:nvPr/>
        </p:nvSpPr>
        <p:spPr bwMode="auto">
          <a:xfrm>
            <a:off x="609600" y="265113"/>
            <a:ext cx="58261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80000"/>
              </a:lnSpc>
            </a:pPr>
            <a:r>
              <a:rPr lang="en-US" sz="3200" b="1" dirty="0">
                <a:solidFill>
                  <a:schemeClr val="bg1"/>
                </a:solidFill>
                <a:latin typeface="+mj-lt"/>
              </a:rPr>
              <a:t>The 8 Wastes</a:t>
            </a:r>
          </a:p>
        </p:txBody>
      </p:sp>
      <p:sp>
        <p:nvSpPr>
          <p:cNvPr id="34" name="Rectangle 33"/>
          <p:cNvSpPr/>
          <p:nvPr/>
        </p:nvSpPr>
        <p:spPr>
          <a:xfrm>
            <a:off x="338545" y="1487269"/>
            <a:ext cx="48282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 name="Rectangle 34"/>
          <p:cNvSpPr/>
          <p:nvPr/>
        </p:nvSpPr>
        <p:spPr>
          <a:xfrm>
            <a:off x="351287" y="2020669"/>
            <a:ext cx="50366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Rectangle 35"/>
          <p:cNvSpPr/>
          <p:nvPr/>
        </p:nvSpPr>
        <p:spPr>
          <a:xfrm>
            <a:off x="344933" y="2514600"/>
            <a:ext cx="5629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359301" y="3011269"/>
            <a:ext cx="4956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Rectangle 37"/>
          <p:cNvSpPr/>
          <p:nvPr/>
        </p:nvSpPr>
        <p:spPr>
          <a:xfrm>
            <a:off x="352809" y="3620869"/>
            <a:ext cx="4203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9" name="Rectangle 38"/>
          <p:cNvSpPr/>
          <p:nvPr/>
        </p:nvSpPr>
        <p:spPr>
          <a:xfrm>
            <a:off x="405708" y="4191000"/>
            <a:ext cx="31450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Rectangle 39"/>
          <p:cNvSpPr/>
          <p:nvPr/>
        </p:nvSpPr>
        <p:spPr>
          <a:xfrm>
            <a:off x="304800" y="4876800"/>
            <a:ext cx="550151"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Rectangle 40"/>
          <p:cNvSpPr/>
          <p:nvPr/>
        </p:nvSpPr>
        <p:spPr>
          <a:xfrm>
            <a:off x="355214" y="5449669"/>
            <a:ext cx="41549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3" name="Rectangle 42"/>
          <p:cNvSpPr/>
          <p:nvPr/>
        </p:nvSpPr>
        <p:spPr>
          <a:xfrm>
            <a:off x="1066800" y="1066800"/>
            <a:ext cx="7086600" cy="5111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flipV="1">
            <a:off x="4567675" y="1066800"/>
            <a:ext cx="12700" cy="51054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20"/>
          <p:cNvSpPr>
            <a:spLocks noChangeArrowheads="1"/>
          </p:cNvSpPr>
          <p:nvPr/>
        </p:nvSpPr>
        <p:spPr bwMode="auto">
          <a:xfrm>
            <a:off x="1219200" y="1182469"/>
            <a:ext cx="2965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400" b="1" dirty="0">
                <a:solidFill>
                  <a:schemeClr val="bg1"/>
                </a:solidFill>
              </a:rPr>
              <a:t>Wastes</a:t>
            </a:r>
            <a:endParaRPr lang="en-US" sz="2000" b="1" dirty="0">
              <a:solidFill>
                <a:schemeClr val="bg1"/>
              </a:solidFill>
            </a:endParaRPr>
          </a:p>
        </p:txBody>
      </p:sp>
      <p:sp>
        <p:nvSpPr>
          <p:cNvPr id="45" name="Rectangle 12"/>
          <p:cNvSpPr>
            <a:spLocks noChangeArrowheads="1"/>
          </p:cNvSpPr>
          <p:nvPr/>
        </p:nvSpPr>
        <p:spPr bwMode="auto">
          <a:xfrm>
            <a:off x="4721225" y="1182469"/>
            <a:ext cx="343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81038" eaLnBrk="0" hangingPunct="0">
              <a:spcBef>
                <a:spcPct val="50000"/>
              </a:spcBef>
            </a:pPr>
            <a:r>
              <a:rPr lang="en-US" sz="2400" b="1" dirty="0">
                <a:solidFill>
                  <a:schemeClr val="bg1"/>
                </a:solidFill>
              </a:rPr>
              <a:t>The simple explanation…</a:t>
            </a:r>
          </a:p>
        </p:txBody>
      </p:sp>
    </p:spTree>
    <p:extLst>
      <p:ext uri="{BB962C8B-B14F-4D97-AF65-F5344CB8AC3E}">
        <p14:creationId xmlns:p14="http://schemas.microsoft.com/office/powerpoint/2010/main" val="41494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8"/>
          <p:cNvSpPr txBox="1">
            <a:spLocks noChangeArrowheads="1"/>
          </p:cNvSpPr>
          <p:nvPr/>
        </p:nvSpPr>
        <p:spPr>
          <a:xfrm>
            <a:off x="609600" y="253425"/>
            <a:ext cx="8229600" cy="58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The 8 Wastes in Detail</a:t>
            </a:r>
          </a:p>
        </p:txBody>
      </p:sp>
      <p:sp>
        <p:nvSpPr>
          <p:cNvPr id="5" name="Rectangle 79"/>
          <p:cNvSpPr txBox="1">
            <a:spLocks noChangeArrowheads="1"/>
          </p:cNvSpPr>
          <p:nvPr/>
        </p:nvSpPr>
        <p:spPr>
          <a:xfrm>
            <a:off x="258762" y="1066800"/>
            <a:ext cx="8580438" cy="5715000"/>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1. DEFECTS</a:t>
            </a:r>
          </a:p>
          <a:p>
            <a:pPr marL="285750" indent="-285750" algn="l">
              <a:lnSpc>
                <a:spcPct val="120000"/>
              </a:lnSpc>
              <a:spcBef>
                <a:spcPct val="40000"/>
              </a:spcBef>
              <a:buFont typeface="Wingdings" pitchFamily="2" charset="2"/>
              <a:buChar char="q"/>
            </a:pPr>
            <a:r>
              <a:rPr lang="en-US" sz="2000" dirty="0" smtClean="0">
                <a:solidFill>
                  <a:schemeClr val="tx1"/>
                </a:solidFill>
              </a:rPr>
              <a:t>Repair of a product or service to fulfill customer requirements</a:t>
            </a:r>
          </a:p>
          <a:p>
            <a:pPr marL="285750" indent="-285750" algn="l">
              <a:lnSpc>
                <a:spcPct val="120000"/>
              </a:lnSpc>
              <a:spcBef>
                <a:spcPct val="40000"/>
              </a:spcBef>
              <a:buFont typeface="Wingdings" pitchFamily="2" charset="2"/>
              <a:buChar char="q"/>
            </a:pPr>
            <a:r>
              <a:rPr lang="en-US" sz="2000" dirty="0" smtClean="0">
                <a:solidFill>
                  <a:schemeClr val="tx1"/>
                </a:solidFill>
              </a:rPr>
              <a:t>Scrap</a:t>
            </a:r>
          </a:p>
          <a:p>
            <a:pPr marL="285750" indent="-285750" algn="l">
              <a:lnSpc>
                <a:spcPct val="120000"/>
              </a:lnSpc>
              <a:spcBef>
                <a:spcPct val="40000"/>
              </a:spcBef>
              <a:buFont typeface="Wingdings" pitchFamily="2" charset="2"/>
              <a:buChar char="q"/>
            </a:pPr>
            <a:r>
              <a:rPr lang="en-US" sz="2000" dirty="0" smtClean="0">
                <a:solidFill>
                  <a:schemeClr val="tx1"/>
                </a:solidFill>
              </a:rPr>
              <a:t>Warranty</a:t>
            </a:r>
          </a:p>
          <a:p>
            <a:pPr marL="285750" indent="-285750" algn="l">
              <a:lnSpc>
                <a:spcPct val="120000"/>
              </a:lnSpc>
              <a:spcBef>
                <a:spcPct val="40000"/>
              </a:spcBef>
              <a:buFont typeface="Wingdings" pitchFamily="2" charset="2"/>
              <a:buChar char="q"/>
            </a:pPr>
            <a:r>
              <a:rPr lang="en-US" sz="2000" dirty="0" smtClean="0">
                <a:solidFill>
                  <a:schemeClr val="tx1"/>
                </a:solidFill>
              </a:rPr>
              <a:t>Customer returns</a:t>
            </a:r>
          </a:p>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2. OVERPRODUCTION</a:t>
            </a:r>
          </a:p>
          <a:p>
            <a:pPr marL="285750" indent="-285750" algn="l">
              <a:lnSpc>
                <a:spcPct val="120000"/>
              </a:lnSpc>
              <a:spcBef>
                <a:spcPct val="40000"/>
              </a:spcBef>
              <a:buFont typeface="Wingdings" pitchFamily="2" charset="2"/>
              <a:buChar char="q"/>
            </a:pPr>
            <a:r>
              <a:rPr lang="en-US" sz="2000" dirty="0" smtClean="0">
                <a:solidFill>
                  <a:schemeClr val="tx1"/>
                </a:solidFill>
              </a:rPr>
              <a:t>Producing more than needed (beyond customer demand)</a:t>
            </a:r>
          </a:p>
          <a:p>
            <a:pPr marL="285750" indent="-285750" algn="l">
              <a:lnSpc>
                <a:spcPct val="120000"/>
              </a:lnSpc>
              <a:spcBef>
                <a:spcPct val="40000"/>
              </a:spcBef>
              <a:buFont typeface="Wingdings" pitchFamily="2" charset="2"/>
              <a:buChar char="q"/>
            </a:pPr>
            <a:r>
              <a:rPr lang="en-US" sz="2000" dirty="0" smtClean="0">
                <a:solidFill>
                  <a:schemeClr val="tx1"/>
                </a:solidFill>
              </a:rPr>
              <a:t>Producing faster or sooner than needed</a:t>
            </a:r>
          </a:p>
          <a:p>
            <a:pPr marL="285750" indent="-285750" algn="l">
              <a:lnSpc>
                <a:spcPct val="120000"/>
              </a:lnSpc>
              <a:spcBef>
                <a:spcPct val="40000"/>
              </a:spcBef>
              <a:buFont typeface="Wingdings" pitchFamily="2" charset="2"/>
              <a:buChar char="q"/>
            </a:pPr>
            <a:r>
              <a:rPr lang="en-US" sz="2000" dirty="0" smtClean="0">
                <a:solidFill>
                  <a:schemeClr val="tx1"/>
                </a:solidFill>
              </a:rPr>
              <a:t>Visible as stored material</a:t>
            </a:r>
          </a:p>
          <a:p>
            <a:pPr marL="285750" indent="-285750" algn="l">
              <a:lnSpc>
                <a:spcPct val="120000"/>
              </a:lnSpc>
              <a:spcBef>
                <a:spcPct val="40000"/>
              </a:spcBef>
              <a:buFont typeface="Wingdings" pitchFamily="2" charset="2"/>
              <a:buChar char="q"/>
            </a:pPr>
            <a:r>
              <a:rPr lang="en-US" sz="2000" dirty="0" smtClean="0">
                <a:solidFill>
                  <a:schemeClr val="tx1"/>
                </a:solidFill>
              </a:rPr>
              <a:t>Result of producing to speculative demand (forecast)</a:t>
            </a:r>
          </a:p>
          <a:p>
            <a:pPr algn="l">
              <a:buFont typeface="Wingdings 2" pitchFamily="18" charset="2"/>
              <a:buNone/>
            </a:pPr>
            <a:endParaRPr lang="en-US" dirty="0" smtClean="0">
              <a:solidFill>
                <a:schemeClr val="tx1"/>
              </a:solidFill>
            </a:endParaRPr>
          </a:p>
        </p:txBody>
      </p:sp>
      <p:pic>
        <p:nvPicPr>
          <p:cNvPr id="6" name="Picture 8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4922838"/>
            <a:ext cx="2598738" cy="168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2786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28600"/>
            <a:ext cx="8229600" cy="58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The 8 Wastes in Detail</a:t>
            </a:r>
          </a:p>
        </p:txBody>
      </p:sp>
      <p:sp>
        <p:nvSpPr>
          <p:cNvPr id="5" name="Rectangle 3"/>
          <p:cNvSpPr txBox="1">
            <a:spLocks noChangeArrowheads="1"/>
          </p:cNvSpPr>
          <p:nvPr/>
        </p:nvSpPr>
        <p:spPr>
          <a:xfrm>
            <a:off x="301625" y="1085850"/>
            <a:ext cx="8580438" cy="5172075"/>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3. WAITING</a:t>
            </a:r>
          </a:p>
          <a:p>
            <a:pPr marL="342900" indent="-342900" algn="l">
              <a:lnSpc>
                <a:spcPct val="120000"/>
              </a:lnSpc>
              <a:spcBef>
                <a:spcPct val="40000"/>
              </a:spcBef>
              <a:buFont typeface="Wingdings" pitchFamily="2" charset="2"/>
              <a:buChar char="q"/>
            </a:pPr>
            <a:r>
              <a:rPr lang="en-US" sz="2000" dirty="0" smtClean="0">
                <a:solidFill>
                  <a:schemeClr val="tx1"/>
                </a:solidFill>
              </a:rPr>
              <a:t>Idle time that results when dependent activities are not fully synchronized</a:t>
            </a:r>
          </a:p>
          <a:p>
            <a:pPr marL="342900" indent="-342900" algn="l">
              <a:lnSpc>
                <a:spcPct val="120000"/>
              </a:lnSpc>
              <a:spcBef>
                <a:spcPct val="40000"/>
              </a:spcBef>
              <a:buFont typeface="Wingdings" pitchFamily="2" charset="2"/>
              <a:buChar char="q"/>
            </a:pPr>
            <a:r>
              <a:rPr lang="en-US" sz="2000" dirty="0" smtClean="0">
                <a:solidFill>
                  <a:schemeClr val="tx1"/>
                </a:solidFill>
              </a:rPr>
              <a:t>Waiting for a machine to process or a machine waiting for an operator </a:t>
            </a:r>
            <a:br>
              <a:rPr lang="en-US" sz="2000" dirty="0" smtClean="0">
                <a:solidFill>
                  <a:schemeClr val="tx1"/>
                </a:solidFill>
              </a:rPr>
            </a:br>
            <a:r>
              <a:rPr lang="en-US" sz="2000" dirty="0" smtClean="0">
                <a:solidFill>
                  <a:schemeClr val="tx1"/>
                </a:solidFill>
              </a:rPr>
              <a:t>to load</a:t>
            </a:r>
          </a:p>
          <a:p>
            <a:pPr algn="l">
              <a:lnSpc>
                <a:spcPct val="120000"/>
              </a:lnSpc>
              <a:spcBef>
                <a:spcPct val="40000"/>
              </a:spcBef>
            </a:pPr>
            <a:endParaRPr lang="en-US" sz="2000" dirty="0" smtClean="0">
              <a:solidFill>
                <a:schemeClr val="tx1"/>
              </a:solidFill>
            </a:endParaRPr>
          </a:p>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4. NON-UTILIZED HUMAN INTELLECT</a:t>
            </a:r>
          </a:p>
          <a:p>
            <a:pPr marL="342900" indent="-342900" algn="l">
              <a:lnSpc>
                <a:spcPct val="120000"/>
              </a:lnSpc>
              <a:spcBef>
                <a:spcPct val="40000"/>
              </a:spcBef>
              <a:buFont typeface="Wingdings" pitchFamily="2" charset="2"/>
              <a:buChar char="q"/>
            </a:pPr>
            <a:r>
              <a:rPr lang="en-US" sz="2000" dirty="0" smtClean="0">
                <a:solidFill>
                  <a:schemeClr val="tx1"/>
                </a:solidFill>
              </a:rPr>
              <a:t>Not listening to employees ideas who are involved first hand in the </a:t>
            </a:r>
            <a:br>
              <a:rPr lang="en-US" sz="2000" dirty="0" smtClean="0">
                <a:solidFill>
                  <a:schemeClr val="tx1"/>
                </a:solidFill>
              </a:rPr>
            </a:br>
            <a:r>
              <a:rPr lang="en-US" sz="2000" dirty="0" smtClean="0">
                <a:solidFill>
                  <a:schemeClr val="tx1"/>
                </a:solidFill>
              </a:rPr>
              <a:t>actual work</a:t>
            </a:r>
          </a:p>
          <a:p>
            <a:pPr marL="342900" indent="-342900" algn="l">
              <a:lnSpc>
                <a:spcPct val="120000"/>
              </a:lnSpc>
              <a:spcBef>
                <a:spcPct val="40000"/>
              </a:spcBef>
              <a:buFont typeface="Wingdings" pitchFamily="2" charset="2"/>
              <a:buChar char="q"/>
            </a:pPr>
            <a:r>
              <a:rPr lang="en-US" sz="2000" dirty="0" smtClean="0">
                <a:solidFill>
                  <a:schemeClr val="tx1"/>
                </a:solidFill>
              </a:rPr>
              <a:t>Not incorporating front line workers in the process of new</a:t>
            </a:r>
            <a:br>
              <a:rPr lang="en-US" sz="2000" dirty="0" smtClean="0">
                <a:solidFill>
                  <a:schemeClr val="tx1"/>
                </a:solidFill>
              </a:rPr>
            </a:br>
            <a:r>
              <a:rPr lang="en-US" sz="2000" dirty="0" smtClean="0">
                <a:solidFill>
                  <a:schemeClr val="tx1"/>
                </a:solidFill>
              </a:rPr>
              <a:t>product design</a:t>
            </a:r>
          </a:p>
          <a:p>
            <a:pPr marL="342900" indent="-342900" algn="l">
              <a:lnSpc>
                <a:spcPct val="120000"/>
              </a:lnSpc>
              <a:spcBef>
                <a:spcPct val="40000"/>
              </a:spcBef>
              <a:buFont typeface="Wingdings" pitchFamily="2" charset="2"/>
              <a:buChar char="q"/>
            </a:pPr>
            <a:r>
              <a:rPr lang="en-US" sz="2000" dirty="0" smtClean="0">
                <a:solidFill>
                  <a:schemeClr val="tx1"/>
                </a:solidFill>
              </a:rPr>
              <a:t>Not acting on employee complaints about legitimate problems</a:t>
            </a:r>
            <a:br>
              <a:rPr lang="en-US" sz="2000" dirty="0" smtClean="0">
                <a:solidFill>
                  <a:schemeClr val="tx1"/>
                </a:solidFill>
              </a:rPr>
            </a:br>
            <a:r>
              <a:rPr lang="en-US" sz="2000" dirty="0" smtClean="0">
                <a:solidFill>
                  <a:schemeClr val="tx1"/>
                </a:solidFill>
              </a:rPr>
              <a:t>and solutions</a:t>
            </a:r>
          </a:p>
          <a:p>
            <a:pPr>
              <a:buFont typeface="Wingdings 2" pitchFamily="18" charset="2"/>
              <a:buNone/>
            </a:pPr>
            <a:endParaRPr lang="en-US" dirty="0" smtClean="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24750" y="2509838"/>
            <a:ext cx="1270000" cy="1452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231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09600" y="228600"/>
            <a:ext cx="8229600" cy="5539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sz="3000" b="1" dirty="0" smtClean="0">
                <a:solidFill>
                  <a:schemeClr val="bg1"/>
                </a:solidFill>
                <a:latin typeface="+mj-lt"/>
              </a:rPr>
              <a:t>The 8 Wastes in Detail</a:t>
            </a:r>
          </a:p>
        </p:txBody>
      </p:sp>
      <p:sp>
        <p:nvSpPr>
          <p:cNvPr id="9" name="Rectangle 3"/>
          <p:cNvSpPr txBox="1">
            <a:spLocks noChangeArrowheads="1"/>
          </p:cNvSpPr>
          <p:nvPr/>
        </p:nvSpPr>
        <p:spPr>
          <a:xfrm>
            <a:off x="301625" y="990600"/>
            <a:ext cx="8580438" cy="5943600"/>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5. TRANSPORTATION</a:t>
            </a:r>
          </a:p>
          <a:p>
            <a:pPr marL="342900" indent="-342900" algn="l">
              <a:lnSpc>
                <a:spcPct val="120000"/>
              </a:lnSpc>
              <a:spcBef>
                <a:spcPct val="40000"/>
              </a:spcBef>
              <a:buFont typeface="Wingdings" pitchFamily="2" charset="2"/>
              <a:buChar char="q"/>
            </a:pPr>
            <a:r>
              <a:rPr lang="en-US" sz="2000" dirty="0" smtClean="0">
                <a:solidFill>
                  <a:schemeClr val="tx1"/>
                </a:solidFill>
              </a:rPr>
              <a:t>Any material movement or handling</a:t>
            </a:r>
          </a:p>
          <a:p>
            <a:pPr marL="342900" indent="-342900" algn="l">
              <a:lnSpc>
                <a:spcPct val="120000"/>
              </a:lnSpc>
              <a:spcBef>
                <a:spcPct val="40000"/>
              </a:spcBef>
              <a:buFont typeface="Wingdings" pitchFamily="2" charset="2"/>
              <a:buChar char="q"/>
            </a:pPr>
            <a:r>
              <a:rPr lang="en-US" sz="2000" dirty="0" smtClean="0">
                <a:solidFill>
                  <a:schemeClr val="tx1"/>
                </a:solidFill>
              </a:rPr>
              <a:t>Transportation does not add value and should be </a:t>
            </a:r>
            <a:br>
              <a:rPr lang="en-US" sz="2000" dirty="0" smtClean="0">
                <a:solidFill>
                  <a:schemeClr val="tx1"/>
                </a:solidFill>
              </a:rPr>
            </a:br>
            <a:r>
              <a:rPr lang="en-US" sz="2000" dirty="0" smtClean="0">
                <a:solidFill>
                  <a:schemeClr val="tx1"/>
                </a:solidFill>
              </a:rPr>
              <a:t>minimized or eliminated</a:t>
            </a:r>
          </a:p>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6. INVENTORY</a:t>
            </a:r>
          </a:p>
          <a:p>
            <a:pPr marL="342900" indent="-342900" algn="l">
              <a:lnSpc>
                <a:spcPct val="120000"/>
              </a:lnSpc>
              <a:spcBef>
                <a:spcPct val="40000"/>
              </a:spcBef>
              <a:buFont typeface="Wingdings" pitchFamily="2" charset="2"/>
              <a:buChar char="q"/>
            </a:pPr>
            <a:r>
              <a:rPr lang="en-US" sz="2000" dirty="0" smtClean="0">
                <a:solidFill>
                  <a:schemeClr val="tx1"/>
                </a:solidFill>
              </a:rPr>
              <a:t>Excessive in-process or finished goods inventory caused by large lot production or processes with long Cycle Times</a:t>
            </a:r>
          </a:p>
          <a:p>
            <a:pPr marL="342900" indent="-342900" algn="l">
              <a:lnSpc>
                <a:spcPct val="120000"/>
              </a:lnSpc>
              <a:spcBef>
                <a:spcPct val="40000"/>
              </a:spcBef>
              <a:buFont typeface="Wingdings" pitchFamily="2" charset="2"/>
              <a:buChar char="q"/>
            </a:pPr>
            <a:r>
              <a:rPr lang="en-US" sz="2000" dirty="0" smtClean="0">
                <a:solidFill>
                  <a:schemeClr val="tx1"/>
                </a:solidFill>
              </a:rPr>
              <a:t>Inventory should exist for two reasons:</a:t>
            </a:r>
          </a:p>
          <a:p>
            <a:pPr marL="742950" lvl="1" indent="-285750" algn="l">
              <a:lnSpc>
                <a:spcPct val="120000"/>
              </a:lnSpc>
              <a:spcBef>
                <a:spcPct val="40000"/>
              </a:spcBef>
              <a:buFont typeface="Wingdings" pitchFamily="2" charset="2"/>
              <a:buChar char="ü"/>
            </a:pPr>
            <a:r>
              <a:rPr lang="en-US" dirty="0" smtClean="0">
                <a:solidFill>
                  <a:schemeClr val="tx1"/>
                </a:solidFill>
              </a:rPr>
              <a:t>Buffer required to maintain throughput in an </a:t>
            </a:r>
          </a:p>
          <a:p>
            <a:pPr lvl="1" algn="l">
              <a:lnSpc>
                <a:spcPct val="120000"/>
              </a:lnSpc>
              <a:spcBef>
                <a:spcPct val="40000"/>
              </a:spcBef>
            </a:pPr>
            <a:r>
              <a:rPr lang="en-US" dirty="0">
                <a:solidFill>
                  <a:schemeClr val="tx1"/>
                </a:solidFill>
              </a:rPr>
              <a:t> </a:t>
            </a:r>
            <a:r>
              <a:rPr lang="en-US" dirty="0" smtClean="0">
                <a:solidFill>
                  <a:schemeClr val="tx1"/>
                </a:solidFill>
              </a:rPr>
              <a:t>     environment where variation is present</a:t>
            </a:r>
          </a:p>
          <a:p>
            <a:pPr marL="742950" lvl="1" indent="-285750" algn="l">
              <a:lnSpc>
                <a:spcPct val="120000"/>
              </a:lnSpc>
              <a:spcBef>
                <a:spcPct val="40000"/>
              </a:spcBef>
              <a:buFont typeface="Wingdings" pitchFamily="2" charset="2"/>
              <a:buChar char="ü"/>
            </a:pPr>
            <a:r>
              <a:rPr lang="en-US" dirty="0" smtClean="0">
                <a:solidFill>
                  <a:schemeClr val="tx1"/>
                </a:solidFill>
              </a:rPr>
              <a:t>Satisfy customer demand</a:t>
            </a:r>
          </a:p>
          <a:p>
            <a:pPr marL="342900" indent="-342900" algn="l">
              <a:lnSpc>
                <a:spcPct val="120000"/>
              </a:lnSpc>
              <a:spcBef>
                <a:spcPct val="40000"/>
              </a:spcBef>
              <a:buFont typeface="Wingdings" pitchFamily="2" charset="2"/>
              <a:buChar char="q"/>
            </a:pPr>
            <a:r>
              <a:rPr lang="en-US" sz="2000" dirty="0" smtClean="0">
                <a:solidFill>
                  <a:schemeClr val="tx1"/>
                </a:solidFill>
              </a:rPr>
              <a:t>Reducing variation enables inventory reduction</a:t>
            </a:r>
          </a:p>
          <a:p>
            <a:pPr algn="l">
              <a:buFont typeface="Wingdings 2" pitchFamily="18" charset="2"/>
              <a:buNone/>
            </a:pPr>
            <a:endParaRPr lang="en-US" sz="2000" dirty="0" smtClean="0">
              <a:solidFill>
                <a:schemeClr val="tx1"/>
              </a:solidFill>
            </a:endParaRPr>
          </a:p>
        </p:txBody>
      </p:sp>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268412"/>
            <a:ext cx="2203450" cy="1627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6" descr="Picture%2002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8575" y="3911600"/>
            <a:ext cx="2152650"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5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28600"/>
            <a:ext cx="8229600" cy="58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The 8 Wastes in Detail</a:t>
            </a:r>
          </a:p>
        </p:txBody>
      </p:sp>
      <p:sp>
        <p:nvSpPr>
          <p:cNvPr id="5" name="Rectangle 3"/>
          <p:cNvSpPr txBox="1">
            <a:spLocks noChangeArrowheads="1"/>
          </p:cNvSpPr>
          <p:nvPr/>
        </p:nvSpPr>
        <p:spPr>
          <a:xfrm>
            <a:off x="301625" y="1076325"/>
            <a:ext cx="8580438" cy="5172075"/>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spcBef>
                <a:spcPct val="40000"/>
              </a:spcBef>
              <a:buFont typeface="Wingdings 2" pitchFamily="18" charset="2"/>
              <a:buNone/>
            </a:pPr>
            <a:r>
              <a:rPr lang="en-US" sz="2400" b="1" dirty="0">
                <a:solidFill>
                  <a:schemeClr val="tx2"/>
                </a:solidFill>
                <a:effectLst>
                  <a:outerShdw blurRad="38100" dist="38100" dir="2700000" algn="tl">
                    <a:srgbClr val="000000">
                      <a:alpha val="43137"/>
                    </a:srgbClr>
                  </a:outerShdw>
                </a:effectLst>
              </a:rPr>
              <a:t>7</a:t>
            </a:r>
            <a:r>
              <a:rPr lang="en-US" sz="2400" b="1" dirty="0" smtClean="0">
                <a:solidFill>
                  <a:schemeClr val="tx2"/>
                </a:solidFill>
                <a:effectLst>
                  <a:outerShdw blurRad="38100" dist="38100" dir="2700000" algn="tl">
                    <a:srgbClr val="000000">
                      <a:alpha val="43137"/>
                    </a:srgbClr>
                  </a:outerShdw>
                </a:effectLst>
              </a:rPr>
              <a:t>. MOTION</a:t>
            </a:r>
          </a:p>
          <a:p>
            <a:pPr marL="342900" indent="-342900" algn="l">
              <a:lnSpc>
                <a:spcPct val="120000"/>
              </a:lnSpc>
              <a:spcBef>
                <a:spcPct val="40000"/>
              </a:spcBef>
              <a:buFont typeface="Wingdings" pitchFamily="2" charset="2"/>
              <a:buChar char="q"/>
            </a:pPr>
            <a:r>
              <a:rPr lang="en-US" sz="2000" dirty="0" smtClean="0">
                <a:solidFill>
                  <a:schemeClr val="tx1"/>
                </a:solidFill>
              </a:rPr>
              <a:t>Any movement of people or machines which does not contribute added value to the product or service</a:t>
            </a:r>
          </a:p>
          <a:p>
            <a:pPr marL="800100" lvl="1" indent="-342900" algn="l">
              <a:lnSpc>
                <a:spcPct val="120000"/>
              </a:lnSpc>
              <a:spcBef>
                <a:spcPct val="40000"/>
              </a:spcBef>
              <a:buFont typeface="Wingdings" pitchFamily="2" charset="2"/>
              <a:buChar char="ü"/>
            </a:pPr>
            <a:r>
              <a:rPr lang="en-US" sz="2000" dirty="0" smtClean="0">
                <a:solidFill>
                  <a:schemeClr val="tx1"/>
                </a:solidFill>
              </a:rPr>
              <a:t>Programming delay times</a:t>
            </a:r>
          </a:p>
          <a:p>
            <a:pPr marL="800100" lvl="1" indent="-342900" algn="l">
              <a:lnSpc>
                <a:spcPct val="120000"/>
              </a:lnSpc>
              <a:spcBef>
                <a:spcPct val="40000"/>
              </a:spcBef>
              <a:buFont typeface="Wingdings" pitchFamily="2" charset="2"/>
              <a:buChar char="ü"/>
            </a:pPr>
            <a:r>
              <a:rPr lang="en-US" sz="2000" dirty="0" smtClean="0">
                <a:solidFill>
                  <a:schemeClr val="tx1"/>
                </a:solidFill>
              </a:rPr>
              <a:t>Excessive walking distance between operations</a:t>
            </a:r>
          </a:p>
          <a:p>
            <a:pPr marL="800100" lvl="1" indent="-342900" algn="l">
              <a:lnSpc>
                <a:spcPct val="120000"/>
              </a:lnSpc>
              <a:spcBef>
                <a:spcPct val="40000"/>
              </a:spcBef>
              <a:buFont typeface="Wingdings" pitchFamily="2" charset="2"/>
              <a:buChar char="ü"/>
            </a:pPr>
            <a:r>
              <a:rPr lang="en-US" sz="2000" dirty="0" smtClean="0">
                <a:solidFill>
                  <a:schemeClr val="tx1"/>
                </a:solidFill>
              </a:rPr>
              <a:t>Ergonomically inefficient motion</a:t>
            </a:r>
          </a:p>
          <a:p>
            <a:pPr algn="l">
              <a:lnSpc>
                <a:spcPct val="120000"/>
              </a:lnSpc>
              <a:spcBef>
                <a:spcPct val="40000"/>
              </a:spcBef>
              <a:buFont typeface="Wingdings 2" pitchFamily="18" charset="2"/>
              <a:buNone/>
            </a:pPr>
            <a:r>
              <a:rPr lang="en-US" sz="2400" b="1" dirty="0" smtClean="0">
                <a:solidFill>
                  <a:schemeClr val="tx2"/>
                </a:solidFill>
                <a:effectLst>
                  <a:outerShdw blurRad="38100" dist="38100" dir="2700000" algn="tl">
                    <a:srgbClr val="000000">
                      <a:alpha val="43137"/>
                    </a:srgbClr>
                  </a:outerShdw>
                </a:effectLst>
              </a:rPr>
              <a:t>8. EXTRA PROCESSING</a:t>
            </a:r>
          </a:p>
          <a:p>
            <a:pPr marL="342900" indent="-342900" algn="l">
              <a:lnSpc>
                <a:spcPct val="120000"/>
              </a:lnSpc>
              <a:spcBef>
                <a:spcPct val="40000"/>
              </a:spcBef>
              <a:buFont typeface="Wingdings" pitchFamily="2" charset="2"/>
              <a:buChar char="q"/>
            </a:pPr>
            <a:r>
              <a:rPr lang="en-US" sz="2000" dirty="0" smtClean="0">
                <a:solidFill>
                  <a:schemeClr val="tx1"/>
                </a:solidFill>
              </a:rPr>
              <a:t>Effort which adds no value to a product or service</a:t>
            </a:r>
          </a:p>
          <a:p>
            <a:pPr marL="342900" indent="-342900" algn="l">
              <a:lnSpc>
                <a:spcPct val="120000"/>
              </a:lnSpc>
              <a:spcBef>
                <a:spcPct val="40000"/>
              </a:spcBef>
              <a:buFont typeface="Wingdings" pitchFamily="2" charset="2"/>
              <a:buChar char="q"/>
            </a:pPr>
            <a:r>
              <a:rPr lang="en-US" sz="2000" dirty="0" smtClean="0">
                <a:solidFill>
                  <a:schemeClr val="tx1"/>
                </a:solidFill>
              </a:rPr>
              <a:t>Enhancements which are “invisible” to the customer</a:t>
            </a:r>
          </a:p>
          <a:p>
            <a:pPr marL="342900" indent="-342900" algn="l">
              <a:lnSpc>
                <a:spcPct val="120000"/>
              </a:lnSpc>
              <a:spcBef>
                <a:spcPct val="40000"/>
              </a:spcBef>
              <a:buFont typeface="Wingdings" pitchFamily="2" charset="2"/>
              <a:buChar char="q"/>
            </a:pPr>
            <a:r>
              <a:rPr lang="en-US" sz="2000" dirty="0" smtClean="0">
                <a:solidFill>
                  <a:schemeClr val="tx1"/>
                </a:solidFill>
              </a:rPr>
              <a:t>Work which could be combined with another process</a:t>
            </a:r>
          </a:p>
          <a:p>
            <a:pPr algn="l">
              <a:lnSpc>
                <a:spcPct val="120000"/>
              </a:lnSpc>
              <a:spcBef>
                <a:spcPct val="40000"/>
              </a:spcBef>
              <a:buFont typeface="Wingdings 2" pitchFamily="18" charset="2"/>
              <a:buNone/>
            </a:pPr>
            <a:endParaRPr lang="en-US" sz="2000" u="sng" dirty="0" smtClean="0">
              <a:solidFill>
                <a:schemeClr val="tx1"/>
              </a:solidFill>
            </a:endParaRPr>
          </a:p>
          <a:p>
            <a:pPr algn="l">
              <a:lnSpc>
                <a:spcPct val="120000"/>
              </a:lnSpc>
              <a:spcBef>
                <a:spcPct val="40000"/>
              </a:spcBef>
            </a:pPr>
            <a:endParaRPr lang="en-US" sz="2000" dirty="0" smtClean="0">
              <a:solidFill>
                <a:schemeClr val="tx1"/>
              </a:solidFill>
            </a:endParaRPr>
          </a:p>
          <a:p>
            <a:pPr algn="l">
              <a:buFont typeface="Wingdings 2" pitchFamily="18" charset="2"/>
              <a:buNone/>
            </a:pPr>
            <a:endParaRPr lang="en-US" sz="2000" dirty="0" smtClean="0">
              <a:solidFill>
                <a:schemeClr val="tx1"/>
              </a:solidFill>
            </a:endParaRP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3825" y="4343400"/>
            <a:ext cx="2289175" cy="1774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91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044"/>
            <a:ext cx="7772400" cy="646331"/>
          </a:xfrm>
        </p:spPr>
        <p:txBody>
          <a:bodyPr/>
          <a:lstStyle/>
          <a:p>
            <a:r>
              <a:rPr lang="en-US" sz="3600" b="1" dirty="0" smtClean="0">
                <a:solidFill>
                  <a:schemeClr val="bg1"/>
                </a:solidFill>
                <a:latin typeface="+mj-lt"/>
              </a:rPr>
              <a:t>Exercise # 1: </a:t>
            </a:r>
            <a:r>
              <a:rPr lang="en-US" sz="3600" b="1" dirty="0">
                <a:solidFill>
                  <a:schemeClr val="bg1"/>
                </a:solidFill>
                <a:latin typeface="+mj-lt"/>
              </a:rPr>
              <a:t>The 8 Wastes </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1295400"/>
            <a:ext cx="8947245"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254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mj-lt"/>
              </a:rPr>
              <a:t>Summary</a:t>
            </a:r>
            <a:endParaRPr lang="en-US" b="1" dirty="0">
              <a:solidFill>
                <a:schemeClr val="bg1"/>
              </a:solidFill>
              <a:latin typeface="+mj-lt"/>
            </a:endParaRPr>
          </a:p>
        </p:txBody>
      </p:sp>
      <p:sp>
        <p:nvSpPr>
          <p:cNvPr id="4" name="TextBox 3"/>
          <p:cNvSpPr txBox="1"/>
          <p:nvPr/>
        </p:nvSpPr>
        <p:spPr>
          <a:xfrm>
            <a:off x="685800" y="838200"/>
            <a:ext cx="7696200" cy="8125301"/>
          </a:xfrm>
          <a:prstGeom prst="rect">
            <a:avLst/>
          </a:prstGeom>
          <a:noFill/>
        </p:spPr>
        <p:txBody>
          <a:bodyPr wrap="square" rtlCol="0">
            <a:spAutoFit/>
          </a:bodyPr>
          <a:lstStyle/>
          <a:p>
            <a:pPr marL="342900" indent="-342900">
              <a:buFont typeface="Wingdings" pitchFamily="2" charset="2"/>
              <a:buChar char="q"/>
            </a:pPr>
            <a:r>
              <a:rPr lang="en-US" sz="2400" dirty="0" smtClean="0"/>
              <a:t>Quick wins </a:t>
            </a:r>
            <a:r>
              <a:rPr lang="en-US" sz="2400" dirty="0"/>
              <a:t>5S is to create and maintain an organized, clean, safe and high performing workplace.</a:t>
            </a:r>
          </a:p>
          <a:p>
            <a:pPr marL="342900" indent="-342900">
              <a:buFont typeface="Wingdings" pitchFamily="2" charset="2"/>
              <a:buChar char="q"/>
            </a:pPr>
            <a:r>
              <a:rPr lang="en-US" sz="2400" dirty="0"/>
              <a:t>The Principles of 5 S </a:t>
            </a:r>
            <a:r>
              <a:rPr lang="en-US" sz="2400" dirty="0" smtClean="0"/>
              <a:t>: </a:t>
            </a:r>
          </a:p>
          <a:p>
            <a:pPr marL="800100" lvl="1" indent="-342900">
              <a:buFont typeface="Wingdings" pitchFamily="2" charset="2"/>
              <a:buChar char="ü"/>
            </a:pPr>
            <a:r>
              <a:rPr lang="en-US" sz="2000" b="1" dirty="0" smtClean="0"/>
              <a:t>Sort</a:t>
            </a:r>
          </a:p>
          <a:p>
            <a:pPr marL="800100" lvl="1" indent="-342900">
              <a:buFont typeface="Wingdings" pitchFamily="2" charset="2"/>
              <a:buChar char="ü"/>
            </a:pPr>
            <a:r>
              <a:rPr lang="en-US" sz="2000" b="1" dirty="0" smtClean="0"/>
              <a:t>Straighten</a:t>
            </a:r>
          </a:p>
          <a:p>
            <a:pPr marL="800100" lvl="1" indent="-342900">
              <a:buFont typeface="Wingdings" pitchFamily="2" charset="2"/>
              <a:buChar char="ü"/>
            </a:pPr>
            <a:r>
              <a:rPr lang="en-US" sz="2000" b="1" dirty="0" smtClean="0"/>
              <a:t>Scrub</a:t>
            </a:r>
          </a:p>
          <a:p>
            <a:pPr marL="800100" lvl="1" indent="-342900">
              <a:buFont typeface="Wingdings" pitchFamily="2" charset="2"/>
              <a:buChar char="ü"/>
            </a:pPr>
            <a:r>
              <a:rPr lang="en-US" sz="2000" b="1" dirty="0"/>
              <a:t>Standardize</a:t>
            </a:r>
          </a:p>
          <a:p>
            <a:pPr marL="800100" lvl="1" indent="-342900">
              <a:buFont typeface="Wingdings" pitchFamily="2" charset="2"/>
              <a:buChar char="ü"/>
            </a:pPr>
            <a:r>
              <a:rPr lang="en-US" sz="2000" b="1" dirty="0"/>
              <a:t>Sustain</a:t>
            </a:r>
          </a:p>
          <a:p>
            <a:pPr marL="342900" indent="-342900">
              <a:buFont typeface="Wingdings" pitchFamily="2" charset="2"/>
              <a:buChar char="q"/>
            </a:pPr>
            <a:r>
              <a:rPr lang="en-US" sz="2400" dirty="0"/>
              <a:t>The 8 Wastes in </a:t>
            </a:r>
            <a:r>
              <a:rPr lang="en-US" sz="2400" dirty="0" smtClean="0"/>
              <a:t>Detail:</a:t>
            </a:r>
          </a:p>
          <a:p>
            <a:pPr marL="800100" lvl="1" indent="-342900">
              <a:buFont typeface="Wingdings" pitchFamily="2" charset="2"/>
              <a:buChar char="ü"/>
            </a:pPr>
            <a:r>
              <a:rPr lang="en-US" sz="2000" b="1" dirty="0" smtClean="0"/>
              <a:t>Defects</a:t>
            </a:r>
            <a:endParaRPr lang="en-US" sz="2000" b="1" dirty="0"/>
          </a:p>
          <a:p>
            <a:pPr marL="800100" lvl="1" indent="-342900">
              <a:buFont typeface="Wingdings" pitchFamily="2" charset="2"/>
              <a:buChar char="ü"/>
            </a:pPr>
            <a:r>
              <a:rPr lang="en-US" sz="2000" b="1" dirty="0"/>
              <a:t>Overproduction</a:t>
            </a:r>
          </a:p>
          <a:p>
            <a:pPr marL="800100" lvl="1" indent="-342900">
              <a:buFont typeface="Wingdings" pitchFamily="2" charset="2"/>
              <a:buChar char="ü"/>
            </a:pPr>
            <a:r>
              <a:rPr lang="en-US" sz="2000" b="1" dirty="0"/>
              <a:t>Waiting</a:t>
            </a:r>
          </a:p>
          <a:p>
            <a:pPr marL="800100" lvl="1" indent="-342900">
              <a:buFont typeface="Wingdings" pitchFamily="2" charset="2"/>
              <a:buChar char="ü"/>
            </a:pPr>
            <a:r>
              <a:rPr lang="en-US" sz="2000" b="1" dirty="0"/>
              <a:t>Non-Utilized Human Intellect</a:t>
            </a:r>
          </a:p>
          <a:p>
            <a:pPr marL="800100" lvl="1" indent="-342900">
              <a:buFont typeface="Wingdings" pitchFamily="2" charset="2"/>
              <a:buChar char="ü"/>
            </a:pPr>
            <a:r>
              <a:rPr lang="en-US" sz="2000" b="1" dirty="0"/>
              <a:t>Transportation</a:t>
            </a:r>
          </a:p>
          <a:p>
            <a:pPr marL="800100" lvl="1" indent="-342900">
              <a:buFont typeface="Wingdings" pitchFamily="2" charset="2"/>
              <a:buChar char="ü"/>
            </a:pPr>
            <a:r>
              <a:rPr lang="en-US" sz="2000" b="1" dirty="0"/>
              <a:t>Excess Inventory</a:t>
            </a:r>
          </a:p>
          <a:p>
            <a:pPr marL="800100" lvl="1" indent="-342900">
              <a:buFont typeface="Wingdings" pitchFamily="2" charset="2"/>
              <a:buChar char="ü"/>
            </a:pPr>
            <a:r>
              <a:rPr lang="en-US" sz="2000" b="1" dirty="0"/>
              <a:t>Motion</a:t>
            </a:r>
          </a:p>
          <a:p>
            <a:pPr marL="800100" lvl="1" indent="-342900">
              <a:buFont typeface="Wingdings" pitchFamily="2" charset="2"/>
              <a:buChar char="ü"/>
            </a:pPr>
            <a:r>
              <a:rPr lang="en-US" sz="2000" b="1" dirty="0"/>
              <a:t>Extra Processing</a:t>
            </a:r>
          </a:p>
          <a:p>
            <a:pPr marL="800100" lvl="1" indent="-342900">
              <a:buFont typeface="Wingdings" pitchFamily="2" charset="2"/>
              <a:buChar char="ü"/>
            </a:pPr>
            <a:endParaRPr lang="en-US" sz="2400" b="1" dirty="0"/>
          </a:p>
          <a:p>
            <a:pPr marL="800100" lvl="1" indent="-342900">
              <a:buFont typeface="Wingdings" pitchFamily="2" charset="2"/>
              <a:buChar char="ü"/>
            </a:pPr>
            <a:endParaRPr lang="en-US" sz="2400" b="1" dirty="0" smtClean="0"/>
          </a:p>
          <a:p>
            <a:pPr marL="800100" lvl="1" indent="-342900">
              <a:buFont typeface="Wingdings" pitchFamily="2" charset="2"/>
              <a:buChar char="ü"/>
            </a:pPr>
            <a:endParaRPr lang="en-US" sz="2400" dirty="0"/>
          </a:p>
          <a:p>
            <a:pPr marL="342900" indent="-342900">
              <a:buFont typeface="Wingdings" pitchFamily="2" charset="2"/>
              <a:buChar char="q"/>
            </a:pPr>
            <a:endParaRPr lang="en-US" sz="2400" dirty="0"/>
          </a:p>
          <a:p>
            <a:pPr marL="342900" indent="-342900">
              <a:buFont typeface="Wingdings" pitchFamily="2" charset="2"/>
              <a:buChar char="q"/>
            </a:pPr>
            <a:endParaRPr lang="en-US" sz="2400" dirty="0"/>
          </a:p>
          <a:p>
            <a:pPr marL="342900" indent="-342900">
              <a:buFont typeface="Wingdings" pitchFamily="2" charset="2"/>
              <a:buChar char="q"/>
            </a:pPr>
            <a:endParaRPr lang="en-US" sz="2400" dirty="0"/>
          </a:p>
          <a:p>
            <a:endParaRPr lang="en-US" dirty="0"/>
          </a:p>
        </p:txBody>
      </p:sp>
    </p:spTree>
    <p:extLst>
      <p:ext uri="{BB962C8B-B14F-4D97-AF65-F5344CB8AC3E}">
        <p14:creationId xmlns:p14="http://schemas.microsoft.com/office/powerpoint/2010/main" val="3631963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7740" y="1447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3600" b="1" dirty="0" smtClean="0">
                <a:solidFill>
                  <a:schemeClr val="bg1"/>
                </a:solidFill>
                <a:latin typeface="Calibri" pitchFamily="34" charset="0"/>
                <a:ea typeface="Slackey"/>
              </a:rPr>
              <a:t>Thank You</a:t>
            </a:r>
            <a:endParaRPr sz="3600" dirty="0" smtClean="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3505200"/>
            <a:ext cx="3733800" cy="15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88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8200" y="1676400"/>
            <a:ext cx="1619324" cy="685800"/>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Define</a:t>
            </a:r>
            <a:endParaRPr lang="en-US" sz="1400" b="1" dirty="0"/>
          </a:p>
        </p:txBody>
      </p:sp>
      <p:sp>
        <p:nvSpPr>
          <p:cNvPr id="5" name="Freeform 4"/>
          <p:cNvSpPr/>
          <p:nvPr/>
        </p:nvSpPr>
        <p:spPr>
          <a:xfrm>
            <a:off x="838200" y="2590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Measure</a:t>
            </a:r>
          </a:p>
        </p:txBody>
      </p:sp>
      <p:sp>
        <p:nvSpPr>
          <p:cNvPr id="6" name="Freeform 5"/>
          <p:cNvSpPr/>
          <p:nvPr/>
        </p:nvSpPr>
        <p:spPr>
          <a:xfrm>
            <a:off x="838200" y="35052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3121013"/>
              <a:satOff val="-3893"/>
              <a:lumOff val="915"/>
              <a:alphaOff val="0"/>
            </a:schemeClr>
          </a:lnRef>
          <a:fillRef idx="1">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Analyze</a:t>
            </a:r>
          </a:p>
        </p:txBody>
      </p:sp>
      <p:sp>
        <p:nvSpPr>
          <p:cNvPr id="7" name="Freeform 6"/>
          <p:cNvSpPr/>
          <p:nvPr/>
        </p:nvSpPr>
        <p:spPr>
          <a:xfrm>
            <a:off x="838200" y="44196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4681519"/>
              <a:satOff val="-5839"/>
              <a:lumOff val="1373"/>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en-US" sz="2400" b="1" dirty="0" smtClean="0"/>
          </a:p>
          <a:p>
            <a:pPr algn="ctr" defTabSz="1289050">
              <a:lnSpc>
                <a:spcPct val="90000"/>
              </a:lnSpc>
              <a:spcAft>
                <a:spcPct val="35000"/>
              </a:spcAft>
              <a:defRPr/>
            </a:pPr>
            <a:r>
              <a:rPr lang="en-US" sz="2400" b="1" dirty="0" smtClean="0"/>
              <a:t>Improve</a:t>
            </a:r>
            <a:endParaRPr lang="en-US" sz="2400" b="1" dirty="0"/>
          </a:p>
          <a:p>
            <a:pPr algn="ctr" defTabSz="1289050">
              <a:lnSpc>
                <a:spcPct val="90000"/>
              </a:lnSpc>
              <a:spcAft>
                <a:spcPct val="35000"/>
              </a:spcAft>
              <a:defRPr/>
            </a:pPr>
            <a:endParaRPr lang="en-US" sz="1200" b="1" dirty="0"/>
          </a:p>
        </p:txBody>
      </p:sp>
      <p:sp>
        <p:nvSpPr>
          <p:cNvPr id="9" name="Freeform 8"/>
          <p:cNvSpPr/>
          <p:nvPr/>
        </p:nvSpPr>
        <p:spPr>
          <a:xfrm>
            <a:off x="838200" y="5257800"/>
            <a:ext cx="1619324" cy="647729"/>
          </a:xfrm>
          <a:custGeom>
            <a:avLst/>
            <a:gdLst>
              <a:gd name="connsiteX0" fmla="*/ 0 w 1619324"/>
              <a:gd name="connsiteY0" fmla="*/ 0 h 647729"/>
              <a:gd name="connsiteX1" fmla="*/ 1619324 w 1619324"/>
              <a:gd name="connsiteY1" fmla="*/ 0 h 647729"/>
              <a:gd name="connsiteX2" fmla="*/ 1619324 w 1619324"/>
              <a:gd name="connsiteY2" fmla="*/ 647729 h 647729"/>
              <a:gd name="connsiteX3" fmla="*/ 0 w 1619324"/>
              <a:gd name="connsiteY3" fmla="*/ 647729 h 647729"/>
              <a:gd name="connsiteX4" fmla="*/ 0 w 1619324"/>
              <a:gd name="connsiteY4" fmla="*/ 0 h 647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324" h="647729">
                <a:moveTo>
                  <a:pt x="0" y="0"/>
                </a:moveTo>
                <a:lnTo>
                  <a:pt x="1619324" y="0"/>
                </a:lnTo>
                <a:lnTo>
                  <a:pt x="1619324" y="647729"/>
                </a:lnTo>
                <a:lnTo>
                  <a:pt x="0" y="64772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60506"/>
              <a:satOff val="-1946"/>
              <a:lumOff val="458"/>
              <a:alphaOff val="0"/>
            </a:schemeClr>
          </a:lnRef>
          <a:fillRef idx="1">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en-US" sz="2400" b="1" dirty="0"/>
              <a:t>Control</a:t>
            </a:r>
          </a:p>
        </p:txBody>
      </p:sp>
      <p:grpSp>
        <p:nvGrpSpPr>
          <p:cNvPr id="13" name="Group 12"/>
          <p:cNvGrpSpPr/>
          <p:nvPr/>
        </p:nvGrpSpPr>
        <p:grpSpPr>
          <a:xfrm>
            <a:off x="3048000" y="1905000"/>
            <a:ext cx="4267200" cy="2765842"/>
            <a:chOff x="381000" y="1254868"/>
            <a:chExt cx="4267200" cy="2765842"/>
          </a:xfrm>
        </p:grpSpPr>
        <p:sp>
          <p:nvSpPr>
            <p:cNvPr id="14" name="Rectangle 13"/>
            <p:cNvSpPr/>
            <p:nvPr/>
          </p:nvSpPr>
          <p:spPr>
            <a:xfrm>
              <a:off x="381000" y="1295400"/>
              <a:ext cx="4267200" cy="259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2641320" y="1254868"/>
              <a:ext cx="14734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3&amp;4</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35873" y="1369724"/>
              <a:ext cx="212910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chemeClr val="accent2"/>
                  </a:solidFill>
                  <a:effectLst>
                    <a:reflection blurRad="12700" stA="50000" endPos="50000" dist="5000" dir="5400000" sy="-100000" rotWithShape="0"/>
                  </a:effectLst>
                </a:rPr>
                <a:t>Phase</a:t>
              </a:r>
              <a:endParaRPr lang="en-US" sz="4400" b="1" cap="all" spc="0" dirty="0">
                <a:ln w="0"/>
                <a:solidFill>
                  <a:schemeClr val="accent2"/>
                </a:solidFill>
                <a:effectLst>
                  <a:reflection blurRad="12700" stA="50000" endPos="50000" dist="5000" dir="5400000" sy="-100000" rotWithShape="0"/>
                </a:effectLst>
              </a:endParaRPr>
            </a:p>
          </p:txBody>
        </p:sp>
        <p:sp>
          <p:nvSpPr>
            <p:cNvPr id="17" name="TextBox 16"/>
            <p:cNvSpPr txBox="1"/>
            <p:nvPr/>
          </p:nvSpPr>
          <p:spPr>
            <a:xfrm>
              <a:off x="435873" y="2266384"/>
              <a:ext cx="4136127" cy="1754326"/>
            </a:xfrm>
            <a:prstGeom prst="rect">
              <a:avLst/>
            </a:prstGeom>
            <a:noFill/>
          </p:spPr>
          <p:txBody>
            <a:bodyPr wrap="square" rtlCol="0">
              <a:spAutoFit/>
            </a:bodyPr>
            <a:lstStyle/>
            <a:p>
              <a:r>
                <a:rPr lang="en-US" dirty="0" smtClean="0"/>
                <a:t>Tools</a:t>
              </a:r>
              <a:r>
                <a:rPr lang="en-US" dirty="0"/>
                <a:t>:</a:t>
              </a:r>
            </a:p>
            <a:p>
              <a:pPr marL="285750" indent="-285750">
                <a:buFont typeface="Arial" pitchFamily="34" charset="0"/>
                <a:buChar char="•"/>
              </a:pPr>
              <a:r>
                <a:rPr lang="en-US" dirty="0" smtClean="0"/>
                <a:t>FMEA</a:t>
              </a:r>
            </a:p>
            <a:p>
              <a:pPr marL="285750" indent="-285750">
                <a:buFont typeface="Arial" pitchFamily="34" charset="0"/>
                <a:buChar char="•"/>
              </a:pPr>
              <a:r>
                <a:rPr lang="en-US" dirty="0" smtClean="0"/>
                <a:t>Quick Wins 5S &amp; The 8 Wastes</a:t>
              </a:r>
            </a:p>
            <a:p>
              <a:pPr marL="285750" indent="-285750">
                <a:buFont typeface="Arial" pitchFamily="34" charset="0"/>
                <a:buChar char="•"/>
              </a:pPr>
              <a:endParaRPr lang="en-US" dirty="0" smtClean="0"/>
            </a:p>
            <a:p>
              <a:endParaRPr lang="en-US" dirty="0"/>
            </a:p>
            <a:p>
              <a:endParaRPr lang="en-US" dirty="0"/>
            </a:p>
          </p:txBody>
        </p:sp>
      </p:grpSp>
      <p:sp>
        <p:nvSpPr>
          <p:cNvPr id="23" name="Rectangle 2"/>
          <p:cNvSpPr>
            <a:spLocks noGrp="1" noChangeArrowheads="1"/>
          </p:cNvSpPr>
          <p:nvPr>
            <p:ph type="ctrTitle"/>
          </p:nvPr>
        </p:nvSpPr>
        <p:spPr>
          <a:xfrm>
            <a:off x="685800" y="228600"/>
            <a:ext cx="8382000" cy="646331"/>
          </a:xfrm>
        </p:spPr>
        <p:txBody>
          <a:bodyPr anchor="t"/>
          <a:lstStyle/>
          <a:p>
            <a:pPr>
              <a:defRPr/>
            </a:pPr>
            <a:r>
              <a:rPr lang="en-US" sz="3600" b="1" dirty="0" smtClean="0">
                <a:solidFill>
                  <a:schemeClr val="bg1"/>
                </a:solidFill>
                <a:latin typeface="+mj-lt"/>
              </a:rPr>
              <a:t>The DMAIC Process with Tools</a:t>
            </a:r>
            <a:endParaRPr lang="en-US" sz="3600" b="1" baseline="30000" dirty="0" smtClean="0">
              <a:solidFill>
                <a:schemeClr val="bg1"/>
              </a:solidFill>
              <a:latin typeface="+mj-lt"/>
            </a:endParaRPr>
          </a:p>
        </p:txBody>
      </p:sp>
      <p:sp>
        <p:nvSpPr>
          <p:cNvPr id="19" name="TextBox 18"/>
          <p:cNvSpPr txBox="1"/>
          <p:nvPr/>
        </p:nvSpPr>
        <p:spPr>
          <a:xfrm>
            <a:off x="3933520" y="1107036"/>
            <a:ext cx="1348190" cy="584775"/>
          </a:xfrm>
          <a:prstGeom prst="rect">
            <a:avLst/>
          </a:prstGeom>
          <a:noFill/>
        </p:spPr>
        <p:txBody>
          <a:bodyPr wrap="none" rtlCol="0">
            <a:spAutoFit/>
          </a:bodyPr>
          <a:lstStyle/>
          <a:p>
            <a:r>
              <a:rPr lang="en-US" sz="3200" b="1" dirty="0" smtClean="0">
                <a:solidFill>
                  <a:schemeClr val="tx2"/>
                </a:solidFill>
              </a:rPr>
              <a:t>DAY 2</a:t>
            </a:r>
            <a:endParaRPr lang="en-US" sz="3200" b="1" dirty="0">
              <a:solidFill>
                <a:schemeClr val="tx2"/>
              </a:solidFill>
            </a:endParaRPr>
          </a:p>
        </p:txBody>
      </p:sp>
      <p:sp>
        <p:nvSpPr>
          <p:cNvPr id="18" name="Rectangle 17"/>
          <p:cNvSpPr/>
          <p:nvPr/>
        </p:nvSpPr>
        <p:spPr>
          <a:xfrm>
            <a:off x="685800" y="3352800"/>
            <a:ext cx="1905000" cy="18288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Connector 19"/>
          <p:cNvCxnSpPr/>
          <p:nvPr/>
        </p:nvCxnSpPr>
        <p:spPr>
          <a:xfrm>
            <a:off x="3505200" y="3800104"/>
            <a:ext cx="2819400" cy="98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08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Value of a Quick Win</a:t>
            </a:r>
          </a:p>
        </p:txBody>
      </p:sp>
      <p:sp>
        <p:nvSpPr>
          <p:cNvPr id="6" name="Rectangle 4"/>
          <p:cNvSpPr>
            <a:spLocks noGrp="1" noChangeArrowheads="1"/>
          </p:cNvSpPr>
          <p:nvPr>
            <p:ph type="body" idx="4294967295"/>
          </p:nvPr>
        </p:nvSpPr>
        <p:spPr>
          <a:xfrm>
            <a:off x="762000" y="1447800"/>
            <a:ext cx="7696200" cy="4702175"/>
          </a:xfrm>
          <a:prstGeom prst="rect">
            <a:avLst/>
          </a:prstGeom>
          <a:noFill/>
        </p:spPr>
        <p:txBody>
          <a:bodyPr/>
          <a:lstStyle/>
          <a:p>
            <a:pPr eaLnBrk="1" hangingPunct="1">
              <a:lnSpc>
                <a:spcPct val="120000"/>
              </a:lnSpc>
              <a:spcBef>
                <a:spcPct val="40000"/>
              </a:spcBef>
            </a:pPr>
            <a:r>
              <a:rPr lang="en-US" sz="2800" dirty="0" smtClean="0"/>
              <a:t>It is easy to achieve</a:t>
            </a:r>
          </a:p>
          <a:p>
            <a:pPr eaLnBrk="1" hangingPunct="1">
              <a:lnSpc>
                <a:spcPct val="120000"/>
              </a:lnSpc>
              <a:spcBef>
                <a:spcPct val="40000"/>
              </a:spcBef>
            </a:pPr>
            <a:r>
              <a:rPr lang="en-US" sz="2800" dirty="0" smtClean="0"/>
              <a:t>Gives a project a jumpstart to help build momentum</a:t>
            </a:r>
          </a:p>
          <a:p>
            <a:pPr eaLnBrk="1" hangingPunct="1">
              <a:lnSpc>
                <a:spcPct val="120000"/>
              </a:lnSpc>
              <a:spcBef>
                <a:spcPct val="40000"/>
              </a:spcBef>
            </a:pPr>
            <a:r>
              <a:rPr lang="en-US" sz="2800" dirty="0" smtClean="0"/>
              <a:t>Offers a team a rallying point</a:t>
            </a:r>
          </a:p>
          <a:p>
            <a:pPr eaLnBrk="1" hangingPunct="1">
              <a:lnSpc>
                <a:spcPct val="120000"/>
              </a:lnSpc>
              <a:spcBef>
                <a:spcPct val="40000"/>
              </a:spcBef>
            </a:pPr>
            <a:r>
              <a:rPr lang="en-US" sz="2800" dirty="0" smtClean="0"/>
              <a:t>Builds confidence of team members</a:t>
            </a:r>
          </a:p>
        </p:txBody>
      </p:sp>
    </p:spTree>
    <p:extLst>
      <p:ext uri="{BB962C8B-B14F-4D97-AF65-F5344CB8AC3E}">
        <p14:creationId xmlns:p14="http://schemas.microsoft.com/office/powerpoint/2010/main" val="53141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What is 5S?</a:t>
            </a:r>
          </a:p>
        </p:txBody>
      </p:sp>
      <p:sp>
        <p:nvSpPr>
          <p:cNvPr id="5" name="Rectangle 4"/>
          <p:cNvSpPr>
            <a:spLocks noGrp="1" noChangeArrowheads="1"/>
          </p:cNvSpPr>
          <p:nvPr>
            <p:ph type="body" idx="4294967295"/>
          </p:nvPr>
        </p:nvSpPr>
        <p:spPr>
          <a:xfrm>
            <a:off x="914400" y="1447800"/>
            <a:ext cx="7239000" cy="4473575"/>
          </a:xfrm>
          <a:noFill/>
        </p:spPr>
        <p:txBody>
          <a:bodyPr/>
          <a:lstStyle/>
          <a:p>
            <a:pPr marL="0" indent="0" eaLnBrk="1" hangingPunct="1">
              <a:lnSpc>
                <a:spcPct val="120000"/>
              </a:lnSpc>
              <a:spcBef>
                <a:spcPct val="40000"/>
              </a:spcBef>
              <a:buNone/>
            </a:pPr>
            <a:r>
              <a:rPr lang="en-US" sz="2800" b="1" u="sng" dirty="0" smtClean="0"/>
              <a:t>Purpose:</a:t>
            </a:r>
            <a:r>
              <a:rPr lang="en-US" sz="2800" b="1" dirty="0" smtClean="0"/>
              <a:t> </a:t>
            </a:r>
          </a:p>
          <a:p>
            <a:pPr marL="0" indent="0" eaLnBrk="1" hangingPunct="1">
              <a:lnSpc>
                <a:spcPct val="120000"/>
              </a:lnSpc>
              <a:spcBef>
                <a:spcPct val="40000"/>
              </a:spcBef>
              <a:buNone/>
            </a:pPr>
            <a:r>
              <a:rPr lang="en-US" sz="2400" dirty="0" smtClean="0"/>
              <a:t>To create and maintain an organized, clean, safe and high performing workplace.</a:t>
            </a:r>
          </a:p>
          <a:p>
            <a:pPr lvl="1" eaLnBrk="1" hangingPunct="1">
              <a:lnSpc>
                <a:spcPct val="120000"/>
              </a:lnSpc>
              <a:spcBef>
                <a:spcPct val="40000"/>
              </a:spcBef>
              <a:buFont typeface="Wingdings" pitchFamily="2" charset="2"/>
              <a:buChar char="Ø"/>
            </a:pPr>
            <a:r>
              <a:rPr lang="en-US" sz="2400" dirty="0" smtClean="0"/>
              <a:t>Enables anyone to distinguish between normal and abnormal conditions at a glance</a:t>
            </a:r>
          </a:p>
          <a:p>
            <a:pPr lvl="1" eaLnBrk="1" hangingPunct="1">
              <a:lnSpc>
                <a:spcPct val="120000"/>
              </a:lnSpc>
              <a:spcBef>
                <a:spcPct val="40000"/>
              </a:spcBef>
              <a:buFont typeface="Wingdings" pitchFamily="2" charset="2"/>
              <a:buChar char="Ø"/>
            </a:pPr>
            <a:r>
              <a:rPr lang="en-US" sz="2400" dirty="0" smtClean="0"/>
              <a:t>A systematic way to improve workplace and processes through frontline staff involvement</a:t>
            </a:r>
          </a:p>
        </p:txBody>
      </p:sp>
    </p:spTree>
    <p:extLst>
      <p:ext uri="{BB962C8B-B14F-4D97-AF65-F5344CB8AC3E}">
        <p14:creationId xmlns:p14="http://schemas.microsoft.com/office/powerpoint/2010/main" val="323227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482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304800" y="1143000"/>
            <a:ext cx="4191000" cy="990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67045"/>
            <a:ext cx="4495800" cy="584775"/>
          </a:xfrm>
        </p:spPr>
        <p:txBody>
          <a:bodyPr/>
          <a:lstStyle/>
          <a:p>
            <a:r>
              <a:rPr lang="en-US" b="1" dirty="0" smtClean="0">
                <a:solidFill>
                  <a:schemeClr val="bg1"/>
                </a:solidFill>
                <a:latin typeface="+mj-lt"/>
              </a:rPr>
              <a:t>Example of 5S</a:t>
            </a:r>
            <a:endParaRPr lang="en-US" b="1" dirty="0">
              <a:solidFill>
                <a:schemeClr val="bg1"/>
              </a:solidFill>
              <a:latin typeface="+mj-lt"/>
            </a:endParaRPr>
          </a:p>
        </p:txBody>
      </p:sp>
      <p:sp>
        <p:nvSpPr>
          <p:cNvPr id="5" name="Text Placeholder 4"/>
          <p:cNvSpPr>
            <a:spLocks noGrp="1"/>
          </p:cNvSpPr>
          <p:nvPr>
            <p:ph type="body" idx="1"/>
          </p:nvPr>
        </p:nvSpPr>
        <p:spPr>
          <a:xfrm>
            <a:off x="304800" y="1143000"/>
            <a:ext cx="4192588" cy="944562"/>
          </a:xfrm>
        </p:spPr>
        <p:txBody>
          <a:bodyPr/>
          <a:lstStyle/>
          <a:p>
            <a:pPr defTabSz="1019175" eaLnBrk="0" hangingPunct="0"/>
            <a:endParaRPr lang="en-US" sz="2800" dirty="0" smtClean="0">
              <a:solidFill>
                <a:schemeClr val="bg1"/>
              </a:solidFill>
              <a:latin typeface="+mj-lt"/>
            </a:endParaRPr>
          </a:p>
          <a:p>
            <a:pPr defTabSz="1019175" eaLnBrk="0" hangingPunct="0"/>
            <a:endParaRPr lang="en-US" sz="2800" dirty="0">
              <a:solidFill>
                <a:schemeClr val="bg1"/>
              </a:solidFill>
              <a:latin typeface="+mj-lt"/>
            </a:endParaRPr>
          </a:p>
          <a:p>
            <a:pPr defTabSz="1019175" eaLnBrk="0" hangingPunct="0"/>
            <a:endParaRPr lang="en-US" sz="3200" dirty="0" smtClean="0">
              <a:solidFill>
                <a:schemeClr val="bg1"/>
              </a:solidFill>
              <a:latin typeface="+mj-lt"/>
            </a:endParaRPr>
          </a:p>
          <a:p>
            <a:pPr defTabSz="1019175" eaLnBrk="0" hangingPunct="0"/>
            <a:endParaRPr lang="en-US" sz="2800" dirty="0">
              <a:solidFill>
                <a:schemeClr val="bg1"/>
              </a:solidFill>
              <a:latin typeface="+mj-lt"/>
            </a:endParaRPr>
          </a:p>
          <a:p>
            <a:pPr algn="ctr" defTabSz="1019175" eaLnBrk="0" hangingPunct="0"/>
            <a:endParaRPr lang="en-US" dirty="0">
              <a:solidFill>
                <a:schemeClr val="bg1"/>
              </a:solidFill>
              <a:latin typeface="+mn-lt"/>
            </a:endParaRPr>
          </a:p>
        </p:txBody>
      </p:sp>
      <p:sp>
        <p:nvSpPr>
          <p:cNvPr id="7" name="Text Placeholder 6"/>
          <p:cNvSpPr>
            <a:spLocks noGrp="1"/>
          </p:cNvSpPr>
          <p:nvPr>
            <p:ph type="body" sz="quarter" idx="3"/>
          </p:nvPr>
        </p:nvSpPr>
        <p:spPr>
          <a:xfrm>
            <a:off x="4800600" y="1265238"/>
            <a:ext cx="3886200" cy="639762"/>
          </a:xfrm>
        </p:spPr>
        <p:txBody>
          <a:bodyPr/>
          <a:lstStyle/>
          <a:p>
            <a:r>
              <a:rPr lang="en-US" sz="3200" dirty="0" smtClean="0">
                <a:solidFill>
                  <a:schemeClr val="bg1"/>
                </a:solidFill>
                <a:latin typeface="+mj-lt"/>
              </a:rPr>
              <a:t>After:</a:t>
            </a:r>
            <a:endParaRPr lang="en-US" sz="3200" dirty="0">
              <a:solidFill>
                <a:schemeClr val="bg1"/>
              </a:solidFill>
              <a:latin typeface="+mj-lt"/>
            </a:endParaRPr>
          </a:p>
        </p:txBody>
      </p:sp>
      <p:sp>
        <p:nvSpPr>
          <p:cNvPr id="17" name="Text Placeholder 6"/>
          <p:cNvSpPr txBox="1">
            <a:spLocks/>
          </p:cNvSpPr>
          <p:nvPr/>
        </p:nvSpPr>
        <p:spPr>
          <a:xfrm>
            <a:off x="394855" y="1318419"/>
            <a:ext cx="3886200"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accent2"/>
                </a:solidFill>
                <a:latin typeface="Bevan" pitchFamily="2"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3200" dirty="0" smtClean="0">
                <a:solidFill>
                  <a:schemeClr val="bg1"/>
                </a:solidFill>
                <a:latin typeface="+mj-lt"/>
              </a:rPr>
              <a:t>Before:</a:t>
            </a:r>
            <a:endParaRPr lang="en-US" sz="3200" dirty="0">
              <a:solidFill>
                <a:schemeClr val="bg1"/>
              </a:solidFill>
              <a:latin typeface="+mj-lt"/>
            </a:endParaRPr>
          </a:p>
        </p:txBody>
      </p:sp>
      <p:pic>
        <p:nvPicPr>
          <p:cNvPr id="11" name="Picture 3" descr="C:\Users\Teresa\Documents\Debbie McCreary\Texas Childrens Hospital\Cancer Center Office Visit\3 - Deliverables\Pre BAJ.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2633662"/>
            <a:ext cx="2759075"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2" descr="C:\Users\Teresa\Documents\Debbie McCreary\Texas Childrens Hospital\Cancer Center Office Visit\3 - Deliverables\Post BAJ.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13350" y="2633663"/>
            <a:ext cx="3060700" cy="2428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505200" y="685799"/>
            <a:ext cx="6858002" cy="6172201"/>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flipH="1">
            <a:off x="3581400" y="1371600"/>
            <a:ext cx="948046" cy="535531"/>
          </a:xfrm>
          <a:prstGeom prst="rect">
            <a:avLst/>
          </a:prstGeom>
          <a:noFill/>
        </p:spPr>
        <p:txBody>
          <a:bodyPr wrap="square" rtlCol="0">
            <a:spAutoFit/>
          </a:bodyPr>
          <a:lstStyle/>
          <a:p>
            <a:pPr>
              <a:lnSpc>
                <a:spcPct val="90000"/>
              </a:lnSpc>
              <a:tabLst>
                <a:tab pos="1831975" algn="l"/>
              </a:tabLst>
            </a:pPr>
            <a:r>
              <a:rPr lang="en-US" sz="3200" b="1" dirty="0" smtClean="0">
                <a:solidFill>
                  <a:schemeClr val="accent6">
                    <a:lumMod val="75000"/>
                  </a:schemeClr>
                </a:solidFill>
                <a:effectLst>
                  <a:outerShdw blurRad="38100" dist="38100" dir="2700000" algn="tl">
                    <a:srgbClr val="000000">
                      <a:alpha val="43137"/>
                    </a:srgbClr>
                  </a:outerShdw>
                </a:effectLst>
              </a:rPr>
              <a:t>ORT</a:t>
            </a:r>
            <a:endParaRPr lang="en-US" sz="2800" b="1" dirty="0">
              <a:solidFill>
                <a:schemeClr val="accent6">
                  <a:lumMod val="75000"/>
                </a:schemeClr>
              </a:solidFill>
              <a:effectLst>
                <a:outerShdw blurRad="38100" dist="38100" dir="2700000" algn="tl">
                  <a:srgbClr val="000000">
                    <a:alpha val="43137"/>
                  </a:srgbClr>
                </a:outerShdw>
              </a:effectLst>
            </a:endParaRPr>
          </a:p>
        </p:txBody>
      </p:sp>
      <p:sp>
        <p:nvSpPr>
          <p:cNvPr id="6" name="TextBox 5"/>
          <p:cNvSpPr txBox="1"/>
          <p:nvPr/>
        </p:nvSpPr>
        <p:spPr>
          <a:xfrm flipH="1">
            <a:off x="4038600" y="2286000"/>
            <a:ext cx="4449290" cy="584775"/>
          </a:xfrm>
          <a:prstGeom prst="rect">
            <a:avLst/>
          </a:prstGeom>
          <a:noFill/>
        </p:spPr>
        <p:txBody>
          <a:bodyPr wrap="square" rtlCol="0">
            <a:spAutoFit/>
          </a:bodyPr>
          <a:lstStyle/>
          <a:p>
            <a:pPr eaLnBrk="0" hangingPunct="0"/>
            <a:r>
              <a:rPr lang="en-US" sz="3200" b="1" dirty="0" smtClean="0">
                <a:solidFill>
                  <a:schemeClr val="accent6">
                    <a:lumMod val="75000"/>
                  </a:schemeClr>
                </a:solidFill>
                <a:effectLst>
                  <a:outerShdw blurRad="38100" dist="38100" dir="2700000" algn="tl">
                    <a:srgbClr val="000000">
                      <a:alpha val="43137"/>
                    </a:srgbClr>
                  </a:outerShdw>
                </a:effectLst>
              </a:rPr>
              <a:t>TRAIGHTEN</a:t>
            </a:r>
            <a:r>
              <a:rPr lang="en-US" sz="2400" b="1" dirty="0" smtClean="0">
                <a:solidFill>
                  <a:schemeClr val="accent6">
                    <a:lumMod val="75000"/>
                  </a:schemeClr>
                </a:solidFill>
                <a:effectLst>
                  <a:outerShdw blurRad="38100" dist="38100" dir="2700000" algn="tl">
                    <a:srgbClr val="000000">
                      <a:alpha val="43137"/>
                    </a:srgbClr>
                  </a:outerShdw>
                </a:effectLst>
              </a:rPr>
              <a:t> (Set </a:t>
            </a:r>
            <a:r>
              <a:rPr lang="en-US" sz="2400" b="1" dirty="0">
                <a:solidFill>
                  <a:schemeClr val="accent6">
                    <a:lumMod val="75000"/>
                  </a:schemeClr>
                </a:solidFill>
                <a:effectLst>
                  <a:outerShdw blurRad="38100" dist="38100" dir="2700000" algn="tl">
                    <a:srgbClr val="000000">
                      <a:alpha val="43137"/>
                    </a:srgbClr>
                  </a:outerShdw>
                </a:effectLst>
              </a:rPr>
              <a:t>in Order)</a:t>
            </a:r>
          </a:p>
        </p:txBody>
      </p:sp>
      <p:sp>
        <p:nvSpPr>
          <p:cNvPr id="7" name="TextBox 6"/>
          <p:cNvSpPr txBox="1"/>
          <p:nvPr/>
        </p:nvSpPr>
        <p:spPr>
          <a:xfrm flipH="1">
            <a:off x="4237512" y="3505200"/>
            <a:ext cx="1172688" cy="535531"/>
          </a:xfrm>
          <a:prstGeom prst="rect">
            <a:avLst/>
          </a:prstGeom>
          <a:noFill/>
        </p:spPr>
        <p:txBody>
          <a:bodyPr wrap="square" rtlCol="0">
            <a:spAutoFit/>
          </a:bodyPr>
          <a:lstStyle/>
          <a:p>
            <a:pPr>
              <a:lnSpc>
                <a:spcPct val="90000"/>
              </a:lnSpc>
              <a:tabLst>
                <a:tab pos="1831975" algn="l"/>
              </a:tabLst>
            </a:pPr>
            <a:r>
              <a:rPr lang="en-US" sz="3200" b="1" dirty="0" smtClean="0">
                <a:solidFill>
                  <a:schemeClr val="accent6">
                    <a:lumMod val="75000"/>
                  </a:schemeClr>
                </a:solidFill>
                <a:effectLst>
                  <a:outerShdw blurRad="38100" dist="38100" dir="2700000" algn="tl">
                    <a:srgbClr val="000000">
                      <a:alpha val="43137"/>
                    </a:srgbClr>
                  </a:outerShdw>
                </a:effectLst>
              </a:rPr>
              <a:t>CRUB</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flipH="1">
            <a:off x="4190999" y="4495800"/>
            <a:ext cx="2971801" cy="584775"/>
          </a:xfrm>
          <a:prstGeom prst="rect">
            <a:avLst/>
          </a:prstGeom>
          <a:noFill/>
        </p:spPr>
        <p:txBody>
          <a:bodyPr wrap="square" rtlCol="0">
            <a:spAutoFit/>
          </a:bodyPr>
          <a:lstStyle/>
          <a:p>
            <a:pPr defTabSz="1114425">
              <a:buClrTx/>
            </a:pPr>
            <a:r>
              <a:rPr lang="en-US" sz="3200" b="1" dirty="0" smtClean="0">
                <a:solidFill>
                  <a:schemeClr val="accent6">
                    <a:lumMod val="75000"/>
                  </a:schemeClr>
                </a:solidFill>
                <a:effectLst>
                  <a:outerShdw blurRad="38100" dist="38100" dir="2700000" algn="tl">
                    <a:srgbClr val="000000">
                      <a:alpha val="43137"/>
                    </a:srgbClr>
                  </a:outerShdw>
                </a:effectLst>
              </a:rPr>
              <a:t>TANDARDIZE</a:t>
            </a:r>
            <a:endParaRPr lang="en-US" sz="3200" b="1" dirty="0">
              <a:solidFill>
                <a:schemeClr val="accent6">
                  <a:lumMod val="75000"/>
                </a:schemeClr>
              </a:solidFill>
              <a:effectLst>
                <a:outerShdw blurRad="38100" dist="38100" dir="2700000" algn="tl">
                  <a:srgbClr val="000000">
                    <a:alpha val="43137"/>
                  </a:srgbClr>
                </a:outerShdw>
              </a:effectLst>
            </a:endParaRPr>
          </a:p>
        </p:txBody>
      </p:sp>
      <p:sp>
        <p:nvSpPr>
          <p:cNvPr id="9" name="Oval 8"/>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296393" y="23340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450775" y="35009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343153" y="448219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24"/>
          <p:cNvGrpSpPr/>
          <p:nvPr/>
        </p:nvGrpSpPr>
        <p:grpSpPr>
          <a:xfrm rot="5400000">
            <a:off x="-3129150" y="3314700"/>
            <a:ext cx="6246420" cy="228600"/>
            <a:chOff x="-3200400" y="3314700"/>
            <a:chExt cx="6246420" cy="228600"/>
          </a:xfrm>
        </p:grpSpPr>
        <p:sp>
          <p:nvSpPr>
            <p:cNvPr id="14" name="Rounded Rectangle 13"/>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Title 1"/>
          <p:cNvSpPr txBox="1">
            <a:spLocks/>
          </p:cNvSpPr>
          <p:nvPr/>
        </p:nvSpPr>
        <p:spPr>
          <a:xfrm>
            <a:off x="609600" y="54114"/>
            <a:ext cx="7924800" cy="707886"/>
          </a:xfrm>
          <a:prstGeom prst="rect">
            <a:avLst/>
          </a:prstGeom>
          <a:noFill/>
        </p:spPr>
        <p:txBody>
          <a:bodyPr wrap="square" rtlCol="0" anchor="b">
            <a:sp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pPr algn="ctr"/>
            <a:r>
              <a:rPr lang="en-US" sz="4000" b="1" dirty="0" smtClean="0">
                <a:solidFill>
                  <a:schemeClr val="bg1"/>
                </a:solidFill>
                <a:latin typeface="+mj-lt"/>
                <a:cs typeface="Arial" charset="0"/>
              </a:rPr>
              <a:t>The Principles of 5 S</a:t>
            </a:r>
            <a:r>
              <a:rPr lang="en-US" b="1" dirty="0" smtClean="0">
                <a:solidFill>
                  <a:schemeClr val="bg1"/>
                </a:solidFill>
                <a:latin typeface="+mj-lt"/>
                <a:cs typeface="Arial" charset="0"/>
              </a:rPr>
              <a:t> </a:t>
            </a:r>
            <a:endParaRPr lang="en-US" b="1" dirty="0">
              <a:solidFill>
                <a:schemeClr val="bg1"/>
              </a:solidFill>
              <a:latin typeface="+mj-lt"/>
            </a:endParaRPr>
          </a:p>
        </p:txBody>
      </p:sp>
      <p:sp>
        <p:nvSpPr>
          <p:cNvPr id="21" name="TextBox 20"/>
          <p:cNvSpPr txBox="1"/>
          <p:nvPr/>
        </p:nvSpPr>
        <p:spPr>
          <a:xfrm flipH="1">
            <a:off x="3733800" y="5358825"/>
            <a:ext cx="1629890" cy="584775"/>
          </a:xfrm>
          <a:prstGeom prst="rect">
            <a:avLst/>
          </a:prstGeom>
          <a:noFill/>
        </p:spPr>
        <p:txBody>
          <a:bodyPr wrap="square" rtlCol="0">
            <a:spAutoFit/>
          </a:bodyPr>
          <a:lstStyle/>
          <a:p>
            <a:pPr defTabSz="1114425">
              <a:buClrTx/>
            </a:pPr>
            <a:r>
              <a:rPr lang="en-US" sz="3200" b="1" dirty="0" smtClean="0">
                <a:solidFill>
                  <a:schemeClr val="accent6">
                    <a:lumMod val="75000"/>
                  </a:schemeClr>
                </a:solidFill>
                <a:effectLst>
                  <a:outerShdw blurRad="38100" dist="38100" dir="2700000" algn="tl">
                    <a:srgbClr val="000000">
                      <a:alpha val="43137"/>
                    </a:srgbClr>
                  </a:outerShdw>
                </a:effectLst>
              </a:rPr>
              <a:t>USTAIN</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22" name="Oval 21"/>
          <p:cNvSpPr/>
          <p:nvPr/>
        </p:nvSpPr>
        <p:spPr>
          <a:xfrm>
            <a:off x="2991593" y="544234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3231961" y="9655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92D050"/>
                </a:solidFill>
                <a:effectLst>
                  <a:outerShdw blurRad="76200" dist="50800" dir="5400000" algn="tl" rotWithShape="0">
                    <a:srgbClr val="000000">
                      <a:alpha val="65000"/>
                    </a:srgbClr>
                  </a:outerShdw>
                </a:effectLst>
              </a:rPr>
              <a:t>S</a:t>
            </a:r>
            <a:endParaRPr lang="en-US" sz="6000" b="1" cap="none" spc="50" dirty="0">
              <a:ln w="11430"/>
              <a:solidFill>
                <a:srgbClr val="92D050"/>
              </a:solidFill>
              <a:effectLst>
                <a:outerShdw blurRad="76200" dist="50800" dir="5400000" algn="tl" rotWithShape="0">
                  <a:srgbClr val="000000">
                    <a:alpha val="65000"/>
                  </a:srgbClr>
                </a:outerShdw>
              </a:effectLst>
            </a:endParaRPr>
          </a:p>
        </p:txBody>
      </p:sp>
      <p:sp>
        <p:nvSpPr>
          <p:cNvPr id="18" name="Rectangle 17"/>
          <p:cNvSpPr/>
          <p:nvPr/>
        </p:nvSpPr>
        <p:spPr>
          <a:xfrm>
            <a:off x="3672337" y="198911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FFC000"/>
                </a:solidFill>
                <a:effectLst>
                  <a:outerShdw blurRad="76200" dist="50800" dir="5400000" algn="tl" rotWithShape="0">
                    <a:srgbClr val="000000">
                      <a:alpha val="65000"/>
                    </a:srgbClr>
                  </a:outerShdw>
                </a:effectLst>
              </a:rPr>
              <a:t>S</a:t>
            </a:r>
            <a:endParaRPr lang="en-US" sz="6000" b="1" cap="none" spc="50" dirty="0">
              <a:ln w="11430"/>
              <a:solidFill>
                <a:srgbClr val="FFC000"/>
              </a:solidFill>
              <a:effectLst>
                <a:outerShdw blurRad="76200" dist="50800" dir="5400000" algn="tl" rotWithShape="0">
                  <a:srgbClr val="000000">
                    <a:alpha val="65000"/>
                  </a:srgbClr>
                </a:outerShdw>
              </a:effectLst>
            </a:endParaRPr>
          </a:p>
        </p:txBody>
      </p:sp>
      <p:sp>
        <p:nvSpPr>
          <p:cNvPr id="19" name="Rectangle 18"/>
          <p:cNvSpPr/>
          <p:nvPr/>
        </p:nvSpPr>
        <p:spPr>
          <a:xfrm>
            <a:off x="3885156" y="31753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chemeClr val="accent4">
                    <a:lumMod val="75000"/>
                  </a:schemeClr>
                </a:solidFill>
                <a:effectLst>
                  <a:outerShdw blurRad="76200" dist="50800" dir="5400000" algn="tl" rotWithShape="0">
                    <a:srgbClr val="000000">
                      <a:alpha val="65000"/>
                    </a:srgbClr>
                  </a:outerShdw>
                </a:effectLst>
              </a:rPr>
              <a:t>S</a:t>
            </a:r>
            <a:endParaRPr lang="en-US" sz="6000" b="1" cap="none"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20" name="Rectangle 19"/>
          <p:cNvSpPr/>
          <p:nvPr/>
        </p:nvSpPr>
        <p:spPr>
          <a:xfrm>
            <a:off x="3841561" y="4130224"/>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0070C0"/>
                </a:solidFill>
                <a:effectLst>
                  <a:outerShdw blurRad="76200" dist="50800" dir="5400000" algn="tl" rotWithShape="0">
                    <a:srgbClr val="000000">
                      <a:alpha val="65000"/>
                    </a:srgbClr>
                  </a:outerShdw>
                </a:effectLst>
              </a:rPr>
              <a:t>S</a:t>
            </a:r>
            <a:endParaRPr lang="en-US" sz="6000" b="1" cap="none" spc="50" dirty="0">
              <a:ln w="11430"/>
              <a:solidFill>
                <a:srgbClr val="0070C0"/>
              </a:solidFill>
              <a:effectLst>
                <a:outerShdw blurRad="76200" dist="50800" dir="5400000" algn="tl" rotWithShape="0">
                  <a:srgbClr val="000000">
                    <a:alpha val="65000"/>
                  </a:srgbClr>
                </a:outerShdw>
              </a:effectLst>
            </a:endParaRPr>
          </a:p>
        </p:txBody>
      </p:sp>
      <p:sp>
        <p:nvSpPr>
          <p:cNvPr id="23" name="Rectangle 22"/>
          <p:cNvSpPr/>
          <p:nvPr/>
        </p:nvSpPr>
        <p:spPr>
          <a:xfrm>
            <a:off x="3404099" y="50292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30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500" fill="hold"/>
                                        <p:tgtEl>
                                          <p:spTgt spid="13"/>
                                        </p:tgtEl>
                                        <p:attrNameLst>
                                          <p:attrName>r</p:attrName>
                                        </p:attrNameLst>
                                      </p:cBhvr>
                                    </p:animRot>
                                  </p:childTnLst>
                                </p:cTn>
                              </p:par>
                            </p:childTnLst>
                          </p:cTn>
                        </p:par>
                        <p:par>
                          <p:cTn id="7" fill="hold">
                            <p:stCondLst>
                              <p:cond delay="500"/>
                            </p:stCondLst>
                            <p:childTnLst>
                              <p:par>
                                <p:cTn id="8" presetID="1" presetClass="emph" presetSubtype="2" fill="hold" nodeType="afterEffect">
                                  <p:stCondLst>
                                    <p:cond delay="0"/>
                                  </p:stCondLst>
                                  <p:childTnLst>
                                    <p:animClr clrSpc="rgb" dir="cw">
                                      <p:cBhvr>
                                        <p:cTn id="9" dur="500" fill="hold"/>
                                        <p:tgtEl>
                                          <p:spTgt spid="9"/>
                                        </p:tgtEl>
                                        <p:attrNameLst>
                                          <p:attrName>fillcolor</p:attrName>
                                        </p:attrNameLst>
                                      </p:cBhvr>
                                      <p:to>
                                        <a:srgbClr val="61C9E1"/>
                                      </p:to>
                                    </p:animClr>
                                    <p:set>
                                      <p:cBhvr>
                                        <p:cTn id="10" dur="500" fill="hold"/>
                                        <p:tgtEl>
                                          <p:spTgt spid="9"/>
                                        </p:tgtEl>
                                        <p:attrNameLst>
                                          <p:attrName>fill.type</p:attrName>
                                        </p:attrNameLst>
                                      </p:cBhvr>
                                      <p:to>
                                        <p:strVal val="solid"/>
                                      </p:to>
                                    </p:set>
                                    <p:set>
                                      <p:cBhvr>
                                        <p:cTn id="11" dur="500" fill="hold"/>
                                        <p:tgtEl>
                                          <p:spTgt spid="9"/>
                                        </p:tgtEl>
                                        <p:attrNameLst>
                                          <p:attrName>fill.on</p:attrName>
                                        </p:attrNameLst>
                                      </p:cBhvr>
                                      <p:to>
                                        <p:strVal val="tru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200000">
                                      <p:cBhvr>
                                        <p:cTn id="22" dur="500" fill="hold"/>
                                        <p:tgtEl>
                                          <p:spTgt spid="13"/>
                                        </p:tgtEl>
                                        <p:attrNameLst>
                                          <p:attrName>r</p:attrName>
                                        </p:attrNameLst>
                                      </p:cBhvr>
                                    </p:animRot>
                                  </p:childTnLst>
                                </p:cTn>
                              </p:par>
                              <p:par>
                                <p:cTn id="23" presetID="1" presetClass="emph" presetSubtype="2" fill="hold" nodeType="withEffect">
                                  <p:stCondLst>
                                    <p:cond delay="0"/>
                                  </p:stCondLst>
                                  <p:childTnLst>
                                    <p:animClr clrSpc="rgb" dir="cw">
                                      <p:cBhvr>
                                        <p:cTn id="24" dur="500" fill="hold"/>
                                        <p:tgtEl>
                                          <p:spTgt spid="10"/>
                                        </p:tgtEl>
                                        <p:attrNameLst>
                                          <p:attrName>fillcolor</p:attrName>
                                        </p:attrNameLst>
                                      </p:cBhvr>
                                      <p:to>
                                        <a:srgbClr val="61C9E1"/>
                                      </p:to>
                                    </p:animClr>
                                    <p:set>
                                      <p:cBhvr>
                                        <p:cTn id="25" dur="500" fill="hold"/>
                                        <p:tgtEl>
                                          <p:spTgt spid="10"/>
                                        </p:tgtEl>
                                        <p:attrNameLst>
                                          <p:attrName>fill.type</p:attrName>
                                        </p:attrNameLst>
                                      </p:cBhvr>
                                      <p:to>
                                        <p:strVal val="solid"/>
                                      </p:to>
                                    </p:set>
                                    <p:set>
                                      <p:cBhvr>
                                        <p:cTn id="26" dur="500" fill="hold"/>
                                        <p:tgtEl>
                                          <p:spTgt spid="10"/>
                                        </p:tgtEl>
                                        <p:attrNameLst>
                                          <p:attrName>fill.on</p:attrName>
                                        </p:attrNameLst>
                                      </p:cBhvr>
                                      <p:to>
                                        <p:strVal val="true"/>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1200000">
                                      <p:cBhvr>
                                        <p:cTn id="37" dur="500" fill="hold"/>
                                        <p:tgtEl>
                                          <p:spTgt spid="13"/>
                                        </p:tgtEl>
                                        <p:attrNameLst>
                                          <p:attrName>r</p:attrName>
                                        </p:attrNameLst>
                                      </p:cBhvr>
                                    </p:animRot>
                                  </p:childTnLst>
                                </p:cTn>
                              </p:par>
                              <p:par>
                                <p:cTn id="38" presetID="1" presetClass="emph" presetSubtype="2" fill="hold" nodeType="withEffect">
                                  <p:stCondLst>
                                    <p:cond delay="0"/>
                                  </p:stCondLst>
                                  <p:childTnLst>
                                    <p:animClr clrSpc="rgb" dir="cw">
                                      <p:cBhvr>
                                        <p:cTn id="39" dur="500" fill="hold"/>
                                        <p:tgtEl>
                                          <p:spTgt spid="11"/>
                                        </p:tgtEl>
                                        <p:attrNameLst>
                                          <p:attrName>fillcolor</p:attrName>
                                        </p:attrNameLst>
                                      </p:cBhvr>
                                      <p:to>
                                        <a:srgbClr val="61C9E1"/>
                                      </p:to>
                                    </p:animClr>
                                    <p:set>
                                      <p:cBhvr>
                                        <p:cTn id="40" dur="500" fill="hold"/>
                                        <p:tgtEl>
                                          <p:spTgt spid="11"/>
                                        </p:tgtEl>
                                        <p:attrNameLst>
                                          <p:attrName>fill.type</p:attrName>
                                        </p:attrNameLst>
                                      </p:cBhvr>
                                      <p:to>
                                        <p:strVal val="solid"/>
                                      </p:to>
                                    </p:set>
                                    <p:set>
                                      <p:cBhvr>
                                        <p:cTn id="41" dur="500" fill="hold"/>
                                        <p:tgtEl>
                                          <p:spTgt spid="11"/>
                                        </p:tgtEl>
                                        <p:attrNameLst>
                                          <p:attrName>fill.on</p:attrName>
                                        </p:attrNameLst>
                                      </p:cBhvr>
                                      <p:to>
                                        <p:strVal val="true"/>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900000">
                                      <p:cBhvr>
                                        <p:cTn id="52" dur="500" fill="hold"/>
                                        <p:tgtEl>
                                          <p:spTgt spid="13"/>
                                        </p:tgtEl>
                                        <p:attrNameLst>
                                          <p:attrName>r</p:attrName>
                                        </p:attrNameLst>
                                      </p:cBhvr>
                                    </p:animRot>
                                  </p:childTnLst>
                                </p:cTn>
                              </p:par>
                              <p:par>
                                <p:cTn id="53" presetID="1" presetClass="emph" presetSubtype="2" fill="hold" nodeType="withEffect">
                                  <p:stCondLst>
                                    <p:cond delay="0"/>
                                  </p:stCondLst>
                                  <p:childTnLst>
                                    <p:animClr clrSpc="rgb" dir="cw">
                                      <p:cBhvr>
                                        <p:cTn id="54" dur="500" fill="hold"/>
                                        <p:tgtEl>
                                          <p:spTgt spid="12"/>
                                        </p:tgtEl>
                                        <p:attrNameLst>
                                          <p:attrName>fillcolor</p:attrName>
                                        </p:attrNameLst>
                                      </p:cBhvr>
                                      <p:to>
                                        <a:srgbClr val="61C9E1"/>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780000">
                                      <p:cBhvr>
                                        <p:cTn id="67" dur="500" fill="hold"/>
                                        <p:tgtEl>
                                          <p:spTgt spid="13"/>
                                        </p:tgtEl>
                                        <p:attrNameLst>
                                          <p:attrName>r</p:attrName>
                                        </p:attrNameLst>
                                      </p:cBhvr>
                                    </p:animRot>
                                  </p:childTnLst>
                                </p:cTn>
                              </p:par>
                              <p:par>
                                <p:cTn id="68" presetID="1" presetClass="emph" presetSubtype="2" fill="hold" nodeType="withEffect">
                                  <p:stCondLst>
                                    <p:cond delay="0"/>
                                  </p:stCondLst>
                                  <p:childTnLst>
                                    <p:animClr clrSpc="rgb" dir="cw">
                                      <p:cBhvr>
                                        <p:cTn id="69" dur="500" fill="hold"/>
                                        <p:tgtEl>
                                          <p:spTgt spid="22"/>
                                        </p:tgtEl>
                                        <p:attrNameLst>
                                          <p:attrName>fillcolor</p:attrName>
                                        </p:attrNameLst>
                                      </p:cBhvr>
                                      <p:to>
                                        <a:srgbClr val="61C9E1"/>
                                      </p:to>
                                    </p:animClr>
                                    <p:set>
                                      <p:cBhvr>
                                        <p:cTn id="70" dur="500" fill="hold"/>
                                        <p:tgtEl>
                                          <p:spTgt spid="22"/>
                                        </p:tgtEl>
                                        <p:attrNameLst>
                                          <p:attrName>fill.type</p:attrName>
                                        </p:attrNameLst>
                                      </p:cBhvr>
                                      <p:to>
                                        <p:strVal val="solid"/>
                                      </p:to>
                                    </p:set>
                                    <p:set>
                                      <p:cBhvr>
                                        <p:cTn id="71" dur="500" fill="hold"/>
                                        <p:tgtEl>
                                          <p:spTgt spid="22"/>
                                        </p:tgtEl>
                                        <p:attrNameLst>
                                          <p:attrName>fill.on</p:attrName>
                                        </p:attrNameLst>
                                      </p:cBhvr>
                                      <p:to>
                                        <p:strVal val="true"/>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1" grpId="0"/>
      <p:bldP spid="2" grpId="0"/>
      <p:bldP spid="18" grpId="0"/>
      <p:bldP spid="19"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6713538" y="1241425"/>
            <a:ext cx="901700" cy="1895475"/>
            <a:chOff x="4224" y="596"/>
            <a:chExt cx="568" cy="1194"/>
          </a:xfrm>
        </p:grpSpPr>
        <p:sp>
          <p:nvSpPr>
            <p:cNvPr id="5" name="Rectangle 3"/>
            <p:cNvSpPr>
              <a:spLocks noChangeArrowheads="1"/>
            </p:cNvSpPr>
            <p:nvPr/>
          </p:nvSpPr>
          <p:spPr bwMode="auto">
            <a:xfrm>
              <a:off x="4224" y="596"/>
              <a:ext cx="568" cy="1192"/>
            </a:xfrm>
            <a:prstGeom prst="rect">
              <a:avLst/>
            </a:prstGeom>
            <a:solidFill>
              <a:schemeClr val="accent2">
                <a:lumMod val="60000"/>
                <a:lumOff val="40000"/>
              </a:schemeClr>
            </a:solidFill>
            <a:ln w="12700">
              <a:solidFill>
                <a:schemeClr val="tx1"/>
              </a:solidFill>
              <a:miter lim="800000"/>
              <a:headEnd/>
              <a:tailEnd/>
            </a:ln>
          </p:spPr>
          <p:txBody>
            <a:bodyPr wrap="none" anchor="ctr"/>
            <a:lstStyle/>
            <a:p>
              <a:endParaRPr lang="en-US" b="0"/>
            </a:p>
          </p:txBody>
        </p:sp>
        <p:grpSp>
          <p:nvGrpSpPr>
            <p:cNvPr id="6" name="Group 4"/>
            <p:cNvGrpSpPr>
              <a:grpSpLocks/>
            </p:cNvGrpSpPr>
            <p:nvPr/>
          </p:nvGrpSpPr>
          <p:grpSpPr bwMode="auto">
            <a:xfrm>
              <a:off x="4294" y="656"/>
              <a:ext cx="244" cy="1134"/>
              <a:chOff x="4294" y="656"/>
              <a:chExt cx="244" cy="1134"/>
            </a:xfrm>
          </p:grpSpPr>
          <p:grpSp>
            <p:nvGrpSpPr>
              <p:cNvPr id="122" name="Group 5"/>
              <p:cNvGrpSpPr>
                <a:grpSpLocks/>
              </p:cNvGrpSpPr>
              <p:nvPr/>
            </p:nvGrpSpPr>
            <p:grpSpPr bwMode="auto">
              <a:xfrm>
                <a:off x="4411" y="656"/>
                <a:ext cx="31" cy="847"/>
                <a:chOff x="4411" y="656"/>
                <a:chExt cx="31" cy="847"/>
              </a:xfrm>
            </p:grpSpPr>
            <p:sp>
              <p:nvSpPr>
                <p:cNvPr id="147" name="Freeform 6"/>
                <p:cNvSpPr>
                  <a:spLocks/>
                </p:cNvSpPr>
                <p:nvPr/>
              </p:nvSpPr>
              <p:spPr bwMode="auto">
                <a:xfrm>
                  <a:off x="4411" y="656"/>
                  <a:ext cx="31" cy="844"/>
                </a:xfrm>
                <a:custGeom>
                  <a:avLst/>
                  <a:gdLst>
                    <a:gd name="T0" fmla="*/ 11 w 31"/>
                    <a:gd name="T1" fmla="*/ 1 h 844"/>
                    <a:gd name="T2" fmla="*/ 7 w 31"/>
                    <a:gd name="T3" fmla="*/ 1 h 844"/>
                    <a:gd name="T4" fmla="*/ 4 w 31"/>
                    <a:gd name="T5" fmla="*/ 6 h 844"/>
                    <a:gd name="T6" fmla="*/ 2 w 31"/>
                    <a:gd name="T7" fmla="*/ 9 h 844"/>
                    <a:gd name="T8" fmla="*/ 0 w 31"/>
                    <a:gd name="T9" fmla="*/ 13 h 844"/>
                    <a:gd name="T10" fmla="*/ 0 w 31"/>
                    <a:gd name="T11" fmla="*/ 828 h 844"/>
                    <a:gd name="T12" fmla="*/ 1 w 31"/>
                    <a:gd name="T13" fmla="*/ 833 h 844"/>
                    <a:gd name="T14" fmla="*/ 3 w 31"/>
                    <a:gd name="T15" fmla="*/ 837 h 844"/>
                    <a:gd name="T16" fmla="*/ 7 w 31"/>
                    <a:gd name="T17" fmla="*/ 841 h 844"/>
                    <a:gd name="T18" fmla="*/ 12 w 31"/>
                    <a:gd name="T19" fmla="*/ 842 h 844"/>
                    <a:gd name="T20" fmla="*/ 17 w 31"/>
                    <a:gd name="T21" fmla="*/ 843 h 844"/>
                    <a:gd name="T22" fmla="*/ 22 w 31"/>
                    <a:gd name="T23" fmla="*/ 842 h 844"/>
                    <a:gd name="T24" fmla="*/ 27 w 31"/>
                    <a:gd name="T25" fmla="*/ 838 h 844"/>
                    <a:gd name="T26" fmla="*/ 30 w 31"/>
                    <a:gd name="T27" fmla="*/ 833 h 844"/>
                    <a:gd name="T28" fmla="*/ 29 w 31"/>
                    <a:gd name="T29" fmla="*/ 830 h 844"/>
                    <a:gd name="T30" fmla="*/ 28 w 31"/>
                    <a:gd name="T31" fmla="*/ 14 h 844"/>
                    <a:gd name="T32" fmla="*/ 27 w 31"/>
                    <a:gd name="T33" fmla="*/ 9 h 844"/>
                    <a:gd name="T34" fmla="*/ 24 w 31"/>
                    <a:gd name="T35" fmla="*/ 5 h 844"/>
                    <a:gd name="T36" fmla="*/ 19 w 31"/>
                    <a:gd name="T37" fmla="*/ 2 h 844"/>
                    <a:gd name="T38" fmla="*/ 16 w 31"/>
                    <a:gd name="T39" fmla="*/ 0 h 844"/>
                    <a:gd name="T40" fmla="*/ 11 w 31"/>
                    <a:gd name="T41" fmla="*/ 1 h 8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844"/>
                    <a:gd name="T65" fmla="*/ 31 w 31"/>
                    <a:gd name="T66" fmla="*/ 844 h 8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844">
                      <a:moveTo>
                        <a:pt x="11" y="1"/>
                      </a:moveTo>
                      <a:lnTo>
                        <a:pt x="7" y="1"/>
                      </a:lnTo>
                      <a:lnTo>
                        <a:pt x="4" y="6"/>
                      </a:lnTo>
                      <a:lnTo>
                        <a:pt x="2" y="9"/>
                      </a:lnTo>
                      <a:lnTo>
                        <a:pt x="0" y="13"/>
                      </a:lnTo>
                      <a:lnTo>
                        <a:pt x="0" y="828"/>
                      </a:lnTo>
                      <a:lnTo>
                        <a:pt x="1" y="833"/>
                      </a:lnTo>
                      <a:lnTo>
                        <a:pt x="3" y="837"/>
                      </a:lnTo>
                      <a:lnTo>
                        <a:pt x="7" y="841"/>
                      </a:lnTo>
                      <a:lnTo>
                        <a:pt x="12" y="842"/>
                      </a:lnTo>
                      <a:lnTo>
                        <a:pt x="17" y="843"/>
                      </a:lnTo>
                      <a:lnTo>
                        <a:pt x="22" y="842"/>
                      </a:lnTo>
                      <a:lnTo>
                        <a:pt x="27" y="838"/>
                      </a:lnTo>
                      <a:lnTo>
                        <a:pt x="30" y="833"/>
                      </a:lnTo>
                      <a:lnTo>
                        <a:pt x="29" y="830"/>
                      </a:lnTo>
                      <a:lnTo>
                        <a:pt x="28" y="14"/>
                      </a:lnTo>
                      <a:lnTo>
                        <a:pt x="27" y="9"/>
                      </a:lnTo>
                      <a:lnTo>
                        <a:pt x="24" y="5"/>
                      </a:lnTo>
                      <a:lnTo>
                        <a:pt x="19" y="2"/>
                      </a:lnTo>
                      <a:lnTo>
                        <a:pt x="16" y="0"/>
                      </a:lnTo>
                      <a:lnTo>
                        <a:pt x="11" y="1"/>
                      </a:lnTo>
                    </a:path>
                  </a:pathLst>
                </a:custGeom>
                <a:solidFill>
                  <a:schemeClr val="tx1"/>
                </a:solidFill>
                <a:ln w="12700" cap="rnd" cmpd="sng">
                  <a:solidFill>
                    <a:schemeClr val="tx1"/>
                  </a:solidFill>
                  <a:prstDash val="solid"/>
                  <a:round/>
                  <a:headEnd/>
                  <a:tailEnd/>
                </a:ln>
              </p:spPr>
              <p:txBody>
                <a:bodyPr/>
                <a:lstStyle/>
                <a:p>
                  <a:endParaRPr lang="en-US"/>
                </a:p>
              </p:txBody>
            </p:sp>
            <p:sp>
              <p:nvSpPr>
                <p:cNvPr id="148" name="Line 7"/>
                <p:cNvSpPr>
                  <a:spLocks noChangeShapeType="1"/>
                </p:cNvSpPr>
                <p:nvPr/>
              </p:nvSpPr>
              <p:spPr bwMode="auto">
                <a:xfrm>
                  <a:off x="4417" y="672"/>
                  <a:ext cx="1" cy="80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9" name="Freeform 8"/>
                <p:cNvSpPr>
                  <a:spLocks/>
                </p:cNvSpPr>
                <p:nvPr/>
              </p:nvSpPr>
              <p:spPr bwMode="auto">
                <a:xfrm>
                  <a:off x="4411" y="1470"/>
                  <a:ext cx="31" cy="33"/>
                </a:xfrm>
                <a:custGeom>
                  <a:avLst/>
                  <a:gdLst>
                    <a:gd name="T0" fmla="*/ 0 w 31"/>
                    <a:gd name="T1" fmla="*/ 1 h 33"/>
                    <a:gd name="T2" fmla="*/ 6 w 31"/>
                    <a:gd name="T3" fmla="*/ 4 h 33"/>
                    <a:gd name="T4" fmla="*/ 9 w 31"/>
                    <a:gd name="T5" fmla="*/ 5 h 33"/>
                    <a:gd name="T6" fmla="*/ 15 w 31"/>
                    <a:gd name="T7" fmla="*/ 3 h 33"/>
                    <a:gd name="T8" fmla="*/ 20 w 31"/>
                    <a:gd name="T9" fmla="*/ 3 h 33"/>
                    <a:gd name="T10" fmla="*/ 23 w 31"/>
                    <a:gd name="T11" fmla="*/ 3 h 33"/>
                    <a:gd name="T12" fmla="*/ 29 w 31"/>
                    <a:gd name="T13" fmla="*/ 0 h 33"/>
                    <a:gd name="T14" fmla="*/ 30 w 31"/>
                    <a:gd name="T15" fmla="*/ 18 h 33"/>
                    <a:gd name="T16" fmla="*/ 27 w 31"/>
                    <a:gd name="T17" fmla="*/ 24 h 33"/>
                    <a:gd name="T18" fmla="*/ 23 w 31"/>
                    <a:gd name="T19" fmla="*/ 29 h 33"/>
                    <a:gd name="T20" fmla="*/ 15 w 31"/>
                    <a:gd name="T21" fmla="*/ 32 h 33"/>
                    <a:gd name="T22" fmla="*/ 8 w 31"/>
                    <a:gd name="T23" fmla="*/ 30 h 33"/>
                    <a:gd name="T24" fmla="*/ 3 w 31"/>
                    <a:gd name="T25" fmla="*/ 26 h 33"/>
                    <a:gd name="T26" fmla="*/ 0 w 31"/>
                    <a:gd name="T27" fmla="*/ 21 h 33"/>
                    <a:gd name="T28" fmla="*/ 1 w 31"/>
                    <a:gd name="T29" fmla="*/ 14 h 33"/>
                    <a:gd name="T30" fmla="*/ 0 w 3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33"/>
                    <a:gd name="T50" fmla="*/ 31 w 3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33">
                      <a:moveTo>
                        <a:pt x="0" y="1"/>
                      </a:moveTo>
                      <a:lnTo>
                        <a:pt x="6" y="4"/>
                      </a:lnTo>
                      <a:lnTo>
                        <a:pt x="9" y="5"/>
                      </a:lnTo>
                      <a:lnTo>
                        <a:pt x="15" y="3"/>
                      </a:lnTo>
                      <a:lnTo>
                        <a:pt x="20" y="3"/>
                      </a:lnTo>
                      <a:lnTo>
                        <a:pt x="23" y="3"/>
                      </a:lnTo>
                      <a:lnTo>
                        <a:pt x="29" y="0"/>
                      </a:lnTo>
                      <a:lnTo>
                        <a:pt x="30" y="18"/>
                      </a:lnTo>
                      <a:lnTo>
                        <a:pt x="27" y="24"/>
                      </a:lnTo>
                      <a:lnTo>
                        <a:pt x="23" y="29"/>
                      </a:lnTo>
                      <a:lnTo>
                        <a:pt x="15" y="32"/>
                      </a:lnTo>
                      <a:lnTo>
                        <a:pt x="8" y="30"/>
                      </a:lnTo>
                      <a:lnTo>
                        <a:pt x="3" y="26"/>
                      </a:lnTo>
                      <a:lnTo>
                        <a:pt x="0" y="21"/>
                      </a:lnTo>
                      <a:lnTo>
                        <a:pt x="1" y="14"/>
                      </a:lnTo>
                      <a:lnTo>
                        <a:pt x="0" y="1"/>
                      </a:lnTo>
                    </a:path>
                  </a:pathLst>
                </a:custGeom>
                <a:solidFill>
                  <a:schemeClr val="tx1"/>
                </a:solidFill>
                <a:ln w="12700" cap="rnd" cmpd="sng">
                  <a:solidFill>
                    <a:schemeClr val="tx1"/>
                  </a:solidFill>
                  <a:prstDash val="solid"/>
                  <a:round/>
                  <a:headEnd/>
                  <a:tailEnd/>
                </a:ln>
              </p:spPr>
              <p:txBody>
                <a:bodyPr/>
                <a:lstStyle/>
                <a:p>
                  <a:endParaRPr lang="en-US"/>
                </a:p>
              </p:txBody>
            </p:sp>
          </p:grpSp>
          <p:grpSp>
            <p:nvGrpSpPr>
              <p:cNvPr id="123" name="Group 9"/>
              <p:cNvGrpSpPr>
                <a:grpSpLocks/>
              </p:cNvGrpSpPr>
              <p:nvPr/>
            </p:nvGrpSpPr>
            <p:grpSpPr bwMode="auto">
              <a:xfrm>
                <a:off x="4294" y="1481"/>
                <a:ext cx="244" cy="309"/>
                <a:chOff x="4294" y="1481"/>
                <a:chExt cx="244" cy="309"/>
              </a:xfrm>
            </p:grpSpPr>
            <p:grpSp>
              <p:nvGrpSpPr>
                <p:cNvPr id="124" name="Group 10"/>
                <p:cNvGrpSpPr>
                  <a:grpSpLocks/>
                </p:cNvGrpSpPr>
                <p:nvPr/>
              </p:nvGrpSpPr>
              <p:grpSpPr bwMode="auto">
                <a:xfrm>
                  <a:off x="4294" y="1481"/>
                  <a:ext cx="244" cy="309"/>
                  <a:chOff x="4294" y="1481"/>
                  <a:chExt cx="244" cy="309"/>
                </a:xfrm>
              </p:grpSpPr>
              <p:sp>
                <p:nvSpPr>
                  <p:cNvPr id="128" name="Freeform 11"/>
                  <p:cNvSpPr>
                    <a:spLocks/>
                  </p:cNvSpPr>
                  <p:nvPr/>
                </p:nvSpPr>
                <p:spPr bwMode="auto">
                  <a:xfrm>
                    <a:off x="4294" y="1481"/>
                    <a:ext cx="244" cy="309"/>
                  </a:xfrm>
                  <a:custGeom>
                    <a:avLst/>
                    <a:gdLst>
                      <a:gd name="T0" fmla="*/ 48 w 244"/>
                      <a:gd name="T1" fmla="*/ 11 h 309"/>
                      <a:gd name="T2" fmla="*/ 53 w 244"/>
                      <a:gd name="T3" fmla="*/ 7 h 309"/>
                      <a:gd name="T4" fmla="*/ 59 w 244"/>
                      <a:gd name="T5" fmla="*/ 5 h 309"/>
                      <a:gd name="T6" fmla="*/ 63 w 244"/>
                      <a:gd name="T7" fmla="*/ 4 h 309"/>
                      <a:gd name="T8" fmla="*/ 193 w 244"/>
                      <a:gd name="T9" fmla="*/ 0 h 309"/>
                      <a:gd name="T10" fmla="*/ 196 w 244"/>
                      <a:gd name="T11" fmla="*/ 1 h 309"/>
                      <a:gd name="T12" fmla="*/ 203 w 244"/>
                      <a:gd name="T13" fmla="*/ 1 h 309"/>
                      <a:gd name="T14" fmla="*/ 208 w 244"/>
                      <a:gd name="T15" fmla="*/ 1 h 309"/>
                      <a:gd name="T16" fmla="*/ 212 w 244"/>
                      <a:gd name="T17" fmla="*/ 3 h 309"/>
                      <a:gd name="T18" fmla="*/ 216 w 244"/>
                      <a:gd name="T19" fmla="*/ 8 h 309"/>
                      <a:gd name="T20" fmla="*/ 217 w 244"/>
                      <a:gd name="T21" fmla="*/ 14 h 309"/>
                      <a:gd name="T22" fmla="*/ 217 w 244"/>
                      <a:gd name="T23" fmla="*/ 20 h 309"/>
                      <a:gd name="T24" fmla="*/ 236 w 244"/>
                      <a:gd name="T25" fmla="*/ 253 h 309"/>
                      <a:gd name="T26" fmla="*/ 243 w 244"/>
                      <a:gd name="T27" fmla="*/ 299 h 309"/>
                      <a:gd name="T28" fmla="*/ 233 w 244"/>
                      <a:gd name="T29" fmla="*/ 295 h 309"/>
                      <a:gd name="T30" fmla="*/ 227 w 244"/>
                      <a:gd name="T31" fmla="*/ 297 h 309"/>
                      <a:gd name="T32" fmla="*/ 223 w 244"/>
                      <a:gd name="T33" fmla="*/ 287 h 309"/>
                      <a:gd name="T34" fmla="*/ 217 w 244"/>
                      <a:gd name="T35" fmla="*/ 294 h 309"/>
                      <a:gd name="T36" fmla="*/ 211 w 244"/>
                      <a:gd name="T37" fmla="*/ 291 h 309"/>
                      <a:gd name="T38" fmla="*/ 194 w 244"/>
                      <a:gd name="T39" fmla="*/ 294 h 309"/>
                      <a:gd name="T40" fmla="*/ 178 w 244"/>
                      <a:gd name="T41" fmla="*/ 294 h 309"/>
                      <a:gd name="T42" fmla="*/ 172 w 244"/>
                      <a:gd name="T43" fmla="*/ 281 h 309"/>
                      <a:gd name="T44" fmla="*/ 168 w 244"/>
                      <a:gd name="T45" fmla="*/ 297 h 309"/>
                      <a:gd name="T46" fmla="*/ 160 w 244"/>
                      <a:gd name="T47" fmla="*/ 300 h 309"/>
                      <a:gd name="T48" fmla="*/ 139 w 244"/>
                      <a:gd name="T49" fmla="*/ 302 h 309"/>
                      <a:gd name="T50" fmla="*/ 131 w 244"/>
                      <a:gd name="T51" fmla="*/ 304 h 309"/>
                      <a:gd name="T52" fmla="*/ 121 w 244"/>
                      <a:gd name="T53" fmla="*/ 300 h 309"/>
                      <a:gd name="T54" fmla="*/ 115 w 244"/>
                      <a:gd name="T55" fmla="*/ 301 h 309"/>
                      <a:gd name="T56" fmla="*/ 95 w 244"/>
                      <a:gd name="T57" fmla="*/ 302 h 309"/>
                      <a:gd name="T58" fmla="*/ 81 w 244"/>
                      <a:gd name="T59" fmla="*/ 302 h 309"/>
                      <a:gd name="T60" fmla="*/ 67 w 244"/>
                      <a:gd name="T61" fmla="*/ 303 h 309"/>
                      <a:gd name="T62" fmla="*/ 59 w 244"/>
                      <a:gd name="T63" fmla="*/ 290 h 309"/>
                      <a:gd name="T64" fmla="*/ 57 w 244"/>
                      <a:gd name="T65" fmla="*/ 303 h 309"/>
                      <a:gd name="T66" fmla="*/ 51 w 244"/>
                      <a:gd name="T67" fmla="*/ 299 h 309"/>
                      <a:gd name="T68" fmla="*/ 45 w 244"/>
                      <a:gd name="T69" fmla="*/ 301 h 309"/>
                      <a:gd name="T70" fmla="*/ 47 w 244"/>
                      <a:gd name="T71" fmla="*/ 282 h 309"/>
                      <a:gd name="T72" fmla="*/ 38 w 244"/>
                      <a:gd name="T73" fmla="*/ 300 h 309"/>
                      <a:gd name="T74" fmla="*/ 0 w 244"/>
                      <a:gd name="T75" fmla="*/ 308 h 309"/>
                      <a:gd name="T76" fmla="*/ 9 w 244"/>
                      <a:gd name="T77" fmla="*/ 278 h 309"/>
                      <a:gd name="T78" fmla="*/ 18 w 244"/>
                      <a:gd name="T79" fmla="*/ 225 h 309"/>
                      <a:gd name="T80" fmla="*/ 45 w 244"/>
                      <a:gd name="T81" fmla="*/ 28 h 309"/>
                      <a:gd name="T82" fmla="*/ 46 w 244"/>
                      <a:gd name="T83" fmla="*/ 23 h 309"/>
                      <a:gd name="T84" fmla="*/ 47 w 244"/>
                      <a:gd name="T85" fmla="*/ 18 h 309"/>
                      <a:gd name="T86" fmla="*/ 48 w 244"/>
                      <a:gd name="T87" fmla="*/ 13 h 309"/>
                      <a:gd name="T88" fmla="*/ 48 w 244"/>
                      <a:gd name="T89" fmla="*/ 11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309"/>
                      <a:gd name="T137" fmla="*/ 244 w 244"/>
                      <a:gd name="T138" fmla="*/ 309 h 3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309">
                        <a:moveTo>
                          <a:pt x="48" y="11"/>
                        </a:moveTo>
                        <a:lnTo>
                          <a:pt x="53" y="7"/>
                        </a:lnTo>
                        <a:lnTo>
                          <a:pt x="59" y="5"/>
                        </a:lnTo>
                        <a:lnTo>
                          <a:pt x="63" y="4"/>
                        </a:lnTo>
                        <a:lnTo>
                          <a:pt x="193" y="0"/>
                        </a:lnTo>
                        <a:lnTo>
                          <a:pt x="196" y="1"/>
                        </a:lnTo>
                        <a:lnTo>
                          <a:pt x="203" y="1"/>
                        </a:lnTo>
                        <a:lnTo>
                          <a:pt x="208" y="1"/>
                        </a:lnTo>
                        <a:lnTo>
                          <a:pt x="212" y="3"/>
                        </a:lnTo>
                        <a:lnTo>
                          <a:pt x="216" y="8"/>
                        </a:lnTo>
                        <a:lnTo>
                          <a:pt x="217" y="14"/>
                        </a:lnTo>
                        <a:lnTo>
                          <a:pt x="217" y="20"/>
                        </a:lnTo>
                        <a:lnTo>
                          <a:pt x="236" y="253"/>
                        </a:lnTo>
                        <a:lnTo>
                          <a:pt x="243" y="299"/>
                        </a:lnTo>
                        <a:lnTo>
                          <a:pt x="233" y="295"/>
                        </a:lnTo>
                        <a:lnTo>
                          <a:pt x="227" y="297"/>
                        </a:lnTo>
                        <a:lnTo>
                          <a:pt x="223" y="287"/>
                        </a:lnTo>
                        <a:lnTo>
                          <a:pt x="217" y="294"/>
                        </a:lnTo>
                        <a:lnTo>
                          <a:pt x="211" y="291"/>
                        </a:lnTo>
                        <a:lnTo>
                          <a:pt x="194" y="294"/>
                        </a:lnTo>
                        <a:lnTo>
                          <a:pt x="178" y="294"/>
                        </a:lnTo>
                        <a:lnTo>
                          <a:pt x="172" y="281"/>
                        </a:lnTo>
                        <a:lnTo>
                          <a:pt x="168" y="297"/>
                        </a:lnTo>
                        <a:lnTo>
                          <a:pt x="160" y="300"/>
                        </a:lnTo>
                        <a:lnTo>
                          <a:pt x="139" y="302"/>
                        </a:lnTo>
                        <a:lnTo>
                          <a:pt x="131" y="304"/>
                        </a:lnTo>
                        <a:lnTo>
                          <a:pt x="121" y="300"/>
                        </a:lnTo>
                        <a:lnTo>
                          <a:pt x="115" y="301"/>
                        </a:lnTo>
                        <a:lnTo>
                          <a:pt x="95" y="302"/>
                        </a:lnTo>
                        <a:lnTo>
                          <a:pt x="81" y="302"/>
                        </a:lnTo>
                        <a:lnTo>
                          <a:pt x="67" y="303"/>
                        </a:lnTo>
                        <a:lnTo>
                          <a:pt x="59" y="290"/>
                        </a:lnTo>
                        <a:lnTo>
                          <a:pt x="57" y="303"/>
                        </a:lnTo>
                        <a:lnTo>
                          <a:pt x="51" y="299"/>
                        </a:lnTo>
                        <a:lnTo>
                          <a:pt x="45" y="301"/>
                        </a:lnTo>
                        <a:lnTo>
                          <a:pt x="47" y="282"/>
                        </a:lnTo>
                        <a:lnTo>
                          <a:pt x="38" y="300"/>
                        </a:lnTo>
                        <a:lnTo>
                          <a:pt x="0" y="308"/>
                        </a:lnTo>
                        <a:lnTo>
                          <a:pt x="9" y="278"/>
                        </a:lnTo>
                        <a:lnTo>
                          <a:pt x="18" y="225"/>
                        </a:lnTo>
                        <a:lnTo>
                          <a:pt x="45" y="28"/>
                        </a:lnTo>
                        <a:lnTo>
                          <a:pt x="46" y="23"/>
                        </a:lnTo>
                        <a:lnTo>
                          <a:pt x="47" y="18"/>
                        </a:lnTo>
                        <a:lnTo>
                          <a:pt x="48" y="13"/>
                        </a:lnTo>
                        <a:lnTo>
                          <a:pt x="48" y="11"/>
                        </a:lnTo>
                      </a:path>
                    </a:pathLst>
                  </a:custGeom>
                  <a:solidFill>
                    <a:schemeClr val="tx1"/>
                  </a:solidFill>
                  <a:ln w="12700" cap="rnd" cmpd="sng">
                    <a:solidFill>
                      <a:schemeClr val="tx1"/>
                    </a:solidFill>
                    <a:prstDash val="solid"/>
                    <a:round/>
                    <a:headEnd/>
                    <a:tailEnd/>
                  </a:ln>
                </p:spPr>
                <p:txBody>
                  <a:bodyPr/>
                  <a:lstStyle/>
                  <a:p>
                    <a:endParaRPr lang="en-US"/>
                  </a:p>
                </p:txBody>
              </p:sp>
              <p:grpSp>
                <p:nvGrpSpPr>
                  <p:cNvPr id="129" name="Group 12"/>
                  <p:cNvGrpSpPr>
                    <a:grpSpLocks/>
                  </p:cNvGrpSpPr>
                  <p:nvPr/>
                </p:nvGrpSpPr>
                <p:grpSpPr bwMode="auto">
                  <a:xfrm>
                    <a:off x="4303" y="1577"/>
                    <a:ext cx="208" cy="209"/>
                    <a:chOff x="4303" y="1577"/>
                    <a:chExt cx="208" cy="209"/>
                  </a:xfrm>
                </p:grpSpPr>
                <p:sp>
                  <p:nvSpPr>
                    <p:cNvPr id="137" name="Line 13"/>
                    <p:cNvSpPr>
                      <a:spLocks noChangeShapeType="1"/>
                    </p:cNvSpPr>
                    <p:nvPr/>
                  </p:nvSpPr>
                  <p:spPr bwMode="auto">
                    <a:xfrm flipV="1">
                      <a:off x="4303" y="1592"/>
                      <a:ext cx="37" cy="19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8" name="Line 14"/>
                    <p:cNvSpPr>
                      <a:spLocks noChangeShapeType="1"/>
                    </p:cNvSpPr>
                    <p:nvPr/>
                  </p:nvSpPr>
                  <p:spPr bwMode="auto">
                    <a:xfrm flipV="1">
                      <a:off x="4312" y="1691"/>
                      <a:ext cx="16" cy="9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9" name="Line 15"/>
                    <p:cNvSpPr>
                      <a:spLocks noChangeShapeType="1"/>
                    </p:cNvSpPr>
                    <p:nvPr/>
                  </p:nvSpPr>
                  <p:spPr bwMode="auto">
                    <a:xfrm flipV="1">
                      <a:off x="4324" y="1621"/>
                      <a:ext cx="24" cy="16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0" name="Line 16"/>
                    <p:cNvSpPr>
                      <a:spLocks noChangeShapeType="1"/>
                    </p:cNvSpPr>
                    <p:nvPr/>
                  </p:nvSpPr>
                  <p:spPr bwMode="auto">
                    <a:xfrm flipH="1" flipV="1">
                      <a:off x="4494" y="1577"/>
                      <a:ext cx="17" cy="1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1" name="Line 17"/>
                    <p:cNvSpPr>
                      <a:spLocks noChangeShapeType="1"/>
                    </p:cNvSpPr>
                    <p:nvPr/>
                  </p:nvSpPr>
                  <p:spPr bwMode="auto">
                    <a:xfrm flipH="1" flipV="1">
                      <a:off x="4488" y="1587"/>
                      <a:ext cx="7" cy="18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2" name="Line 18"/>
                    <p:cNvSpPr>
                      <a:spLocks noChangeShapeType="1"/>
                    </p:cNvSpPr>
                    <p:nvPr/>
                  </p:nvSpPr>
                  <p:spPr bwMode="auto">
                    <a:xfrm flipV="1">
                      <a:off x="4442" y="1588"/>
                      <a:ext cx="17" cy="1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 name="Line 19"/>
                    <p:cNvSpPr>
                      <a:spLocks noChangeShapeType="1"/>
                    </p:cNvSpPr>
                    <p:nvPr/>
                  </p:nvSpPr>
                  <p:spPr bwMode="auto">
                    <a:xfrm flipV="1">
                      <a:off x="4415" y="1602"/>
                      <a:ext cx="19" cy="1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 name="Line 20"/>
                    <p:cNvSpPr>
                      <a:spLocks noChangeShapeType="1"/>
                    </p:cNvSpPr>
                    <p:nvPr/>
                  </p:nvSpPr>
                  <p:spPr bwMode="auto">
                    <a:xfrm flipV="1">
                      <a:off x="4361" y="1622"/>
                      <a:ext cx="25" cy="1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5" name="Line 21"/>
                    <p:cNvSpPr>
                      <a:spLocks noChangeShapeType="1"/>
                    </p:cNvSpPr>
                    <p:nvPr/>
                  </p:nvSpPr>
                  <p:spPr bwMode="auto">
                    <a:xfrm flipV="1">
                      <a:off x="4385" y="1608"/>
                      <a:ext cx="20" cy="1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6" name="Line 22"/>
                    <p:cNvSpPr>
                      <a:spLocks noChangeShapeType="1"/>
                    </p:cNvSpPr>
                    <p:nvPr/>
                  </p:nvSpPr>
                  <p:spPr bwMode="auto">
                    <a:xfrm flipV="1">
                      <a:off x="4397" y="1595"/>
                      <a:ext cx="19" cy="18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0" name="Group 23"/>
                  <p:cNvGrpSpPr>
                    <a:grpSpLocks/>
                  </p:cNvGrpSpPr>
                  <p:nvPr/>
                </p:nvGrpSpPr>
                <p:grpSpPr bwMode="auto">
                  <a:xfrm>
                    <a:off x="4340" y="1486"/>
                    <a:ext cx="193" cy="293"/>
                    <a:chOff x="4340" y="1486"/>
                    <a:chExt cx="193" cy="293"/>
                  </a:xfrm>
                </p:grpSpPr>
                <p:sp>
                  <p:nvSpPr>
                    <p:cNvPr id="131" name="Freeform 24"/>
                    <p:cNvSpPr>
                      <a:spLocks/>
                    </p:cNvSpPr>
                    <p:nvPr/>
                  </p:nvSpPr>
                  <p:spPr bwMode="auto">
                    <a:xfrm>
                      <a:off x="4426" y="1645"/>
                      <a:ext cx="17" cy="134"/>
                    </a:xfrm>
                    <a:custGeom>
                      <a:avLst/>
                      <a:gdLst>
                        <a:gd name="T0" fmla="*/ 0 w 17"/>
                        <a:gd name="T1" fmla="*/ 133 h 134"/>
                        <a:gd name="T2" fmla="*/ 16 w 17"/>
                        <a:gd name="T3" fmla="*/ 0 h 134"/>
                        <a:gd name="T4" fmla="*/ 10 w 17"/>
                        <a:gd name="T5" fmla="*/ 132 h 134"/>
                        <a:gd name="T6" fmla="*/ 0 w 17"/>
                        <a:gd name="T7" fmla="*/ 133 h 134"/>
                        <a:gd name="T8" fmla="*/ 0 60000 65536"/>
                        <a:gd name="T9" fmla="*/ 0 60000 65536"/>
                        <a:gd name="T10" fmla="*/ 0 60000 65536"/>
                        <a:gd name="T11" fmla="*/ 0 60000 65536"/>
                        <a:gd name="T12" fmla="*/ 0 w 17"/>
                        <a:gd name="T13" fmla="*/ 0 h 134"/>
                        <a:gd name="T14" fmla="*/ 17 w 17"/>
                        <a:gd name="T15" fmla="*/ 134 h 134"/>
                      </a:gdLst>
                      <a:ahLst/>
                      <a:cxnLst>
                        <a:cxn ang="T8">
                          <a:pos x="T0" y="T1"/>
                        </a:cxn>
                        <a:cxn ang="T9">
                          <a:pos x="T2" y="T3"/>
                        </a:cxn>
                        <a:cxn ang="T10">
                          <a:pos x="T4" y="T5"/>
                        </a:cxn>
                        <a:cxn ang="T11">
                          <a:pos x="T6" y="T7"/>
                        </a:cxn>
                      </a:cxnLst>
                      <a:rect l="T12" t="T13" r="T14" b="T15"/>
                      <a:pathLst>
                        <a:path w="17" h="134">
                          <a:moveTo>
                            <a:pt x="0" y="133"/>
                          </a:moveTo>
                          <a:lnTo>
                            <a:pt x="16" y="0"/>
                          </a:lnTo>
                          <a:lnTo>
                            <a:pt x="10" y="132"/>
                          </a:lnTo>
                          <a:lnTo>
                            <a:pt x="0" y="133"/>
                          </a:lnTo>
                        </a:path>
                      </a:pathLst>
                    </a:custGeom>
                    <a:solidFill>
                      <a:schemeClr val="tx1"/>
                    </a:solidFill>
                    <a:ln w="12700" cap="rnd" cmpd="sng">
                      <a:solidFill>
                        <a:schemeClr val="tx1"/>
                      </a:solidFill>
                      <a:prstDash val="solid"/>
                      <a:round/>
                      <a:headEnd/>
                      <a:tailEnd/>
                    </a:ln>
                  </p:spPr>
                  <p:txBody>
                    <a:bodyPr/>
                    <a:lstStyle/>
                    <a:p>
                      <a:endParaRPr lang="en-US"/>
                    </a:p>
                  </p:txBody>
                </p:sp>
                <p:sp>
                  <p:nvSpPr>
                    <p:cNvPr id="132" name="Freeform 25"/>
                    <p:cNvSpPr>
                      <a:spLocks/>
                    </p:cNvSpPr>
                    <p:nvPr/>
                  </p:nvSpPr>
                  <p:spPr bwMode="auto">
                    <a:xfrm>
                      <a:off x="4475" y="1639"/>
                      <a:ext cx="17" cy="132"/>
                    </a:xfrm>
                    <a:custGeom>
                      <a:avLst/>
                      <a:gdLst>
                        <a:gd name="T0" fmla="*/ 0 w 17"/>
                        <a:gd name="T1" fmla="*/ 130 h 132"/>
                        <a:gd name="T2" fmla="*/ 0 w 17"/>
                        <a:gd name="T3" fmla="*/ 0 h 132"/>
                        <a:gd name="T4" fmla="*/ 16 w 17"/>
                        <a:gd name="T5" fmla="*/ 131 h 132"/>
                        <a:gd name="T6" fmla="*/ 0 w 17"/>
                        <a:gd name="T7" fmla="*/ 130 h 132"/>
                        <a:gd name="T8" fmla="*/ 0 60000 65536"/>
                        <a:gd name="T9" fmla="*/ 0 60000 65536"/>
                        <a:gd name="T10" fmla="*/ 0 60000 65536"/>
                        <a:gd name="T11" fmla="*/ 0 60000 65536"/>
                        <a:gd name="T12" fmla="*/ 0 w 17"/>
                        <a:gd name="T13" fmla="*/ 0 h 132"/>
                        <a:gd name="T14" fmla="*/ 17 w 17"/>
                        <a:gd name="T15" fmla="*/ 132 h 132"/>
                      </a:gdLst>
                      <a:ahLst/>
                      <a:cxnLst>
                        <a:cxn ang="T8">
                          <a:pos x="T0" y="T1"/>
                        </a:cxn>
                        <a:cxn ang="T9">
                          <a:pos x="T2" y="T3"/>
                        </a:cxn>
                        <a:cxn ang="T10">
                          <a:pos x="T4" y="T5"/>
                        </a:cxn>
                        <a:cxn ang="T11">
                          <a:pos x="T6" y="T7"/>
                        </a:cxn>
                      </a:cxnLst>
                      <a:rect l="T12" t="T13" r="T14" b="T15"/>
                      <a:pathLst>
                        <a:path w="17" h="132">
                          <a:moveTo>
                            <a:pt x="0" y="130"/>
                          </a:moveTo>
                          <a:lnTo>
                            <a:pt x="0" y="0"/>
                          </a:lnTo>
                          <a:lnTo>
                            <a:pt x="16" y="131"/>
                          </a:lnTo>
                          <a:lnTo>
                            <a:pt x="0" y="130"/>
                          </a:lnTo>
                        </a:path>
                      </a:pathLst>
                    </a:custGeom>
                    <a:solidFill>
                      <a:schemeClr val="tx1"/>
                    </a:solidFill>
                    <a:ln w="12700" cap="rnd" cmpd="sng">
                      <a:solidFill>
                        <a:schemeClr val="tx1"/>
                      </a:solidFill>
                      <a:prstDash val="solid"/>
                      <a:round/>
                      <a:headEnd/>
                      <a:tailEnd/>
                    </a:ln>
                  </p:spPr>
                  <p:txBody>
                    <a:bodyPr/>
                    <a:lstStyle/>
                    <a:p>
                      <a:endParaRPr lang="en-US"/>
                    </a:p>
                  </p:txBody>
                </p:sp>
                <p:sp>
                  <p:nvSpPr>
                    <p:cNvPr id="133" name="Freeform 26"/>
                    <p:cNvSpPr>
                      <a:spLocks/>
                    </p:cNvSpPr>
                    <p:nvPr/>
                  </p:nvSpPr>
                  <p:spPr bwMode="auto">
                    <a:xfrm>
                      <a:off x="4366" y="1655"/>
                      <a:ext cx="24" cy="122"/>
                    </a:xfrm>
                    <a:custGeom>
                      <a:avLst/>
                      <a:gdLst>
                        <a:gd name="T0" fmla="*/ 0 w 24"/>
                        <a:gd name="T1" fmla="*/ 121 h 122"/>
                        <a:gd name="T2" fmla="*/ 23 w 24"/>
                        <a:gd name="T3" fmla="*/ 0 h 122"/>
                        <a:gd name="T4" fmla="*/ 7 w 24"/>
                        <a:gd name="T5" fmla="*/ 121 h 122"/>
                        <a:gd name="T6" fmla="*/ 4 w 24"/>
                        <a:gd name="T7" fmla="*/ 121 h 122"/>
                        <a:gd name="T8" fmla="*/ 0 w 24"/>
                        <a:gd name="T9" fmla="*/ 121 h 122"/>
                        <a:gd name="T10" fmla="*/ 0 60000 65536"/>
                        <a:gd name="T11" fmla="*/ 0 60000 65536"/>
                        <a:gd name="T12" fmla="*/ 0 60000 65536"/>
                        <a:gd name="T13" fmla="*/ 0 60000 65536"/>
                        <a:gd name="T14" fmla="*/ 0 60000 65536"/>
                        <a:gd name="T15" fmla="*/ 0 w 24"/>
                        <a:gd name="T16" fmla="*/ 0 h 122"/>
                        <a:gd name="T17" fmla="*/ 24 w 24"/>
                        <a:gd name="T18" fmla="*/ 122 h 122"/>
                      </a:gdLst>
                      <a:ahLst/>
                      <a:cxnLst>
                        <a:cxn ang="T10">
                          <a:pos x="T0" y="T1"/>
                        </a:cxn>
                        <a:cxn ang="T11">
                          <a:pos x="T2" y="T3"/>
                        </a:cxn>
                        <a:cxn ang="T12">
                          <a:pos x="T4" y="T5"/>
                        </a:cxn>
                        <a:cxn ang="T13">
                          <a:pos x="T6" y="T7"/>
                        </a:cxn>
                        <a:cxn ang="T14">
                          <a:pos x="T8" y="T9"/>
                        </a:cxn>
                      </a:cxnLst>
                      <a:rect l="T15" t="T16" r="T17" b="T18"/>
                      <a:pathLst>
                        <a:path w="24" h="122">
                          <a:moveTo>
                            <a:pt x="0" y="121"/>
                          </a:moveTo>
                          <a:lnTo>
                            <a:pt x="23" y="0"/>
                          </a:lnTo>
                          <a:lnTo>
                            <a:pt x="7" y="121"/>
                          </a:lnTo>
                          <a:lnTo>
                            <a:pt x="4" y="121"/>
                          </a:lnTo>
                          <a:lnTo>
                            <a:pt x="0" y="121"/>
                          </a:lnTo>
                        </a:path>
                      </a:pathLst>
                    </a:custGeom>
                    <a:solidFill>
                      <a:schemeClr val="tx1"/>
                    </a:solidFill>
                    <a:ln w="12700" cap="rnd" cmpd="sng">
                      <a:solidFill>
                        <a:schemeClr val="tx1"/>
                      </a:solidFill>
                      <a:prstDash val="solid"/>
                      <a:round/>
                      <a:headEnd/>
                      <a:tailEnd/>
                    </a:ln>
                  </p:spPr>
                  <p:txBody>
                    <a:bodyPr/>
                    <a:lstStyle/>
                    <a:p>
                      <a:endParaRPr lang="en-US"/>
                    </a:p>
                  </p:txBody>
                </p:sp>
                <p:sp>
                  <p:nvSpPr>
                    <p:cNvPr id="134" name="Freeform 27"/>
                    <p:cNvSpPr>
                      <a:spLocks/>
                    </p:cNvSpPr>
                    <p:nvPr/>
                  </p:nvSpPr>
                  <p:spPr bwMode="auto">
                    <a:xfrm>
                      <a:off x="4501" y="1568"/>
                      <a:ext cx="32" cy="205"/>
                    </a:xfrm>
                    <a:custGeom>
                      <a:avLst/>
                      <a:gdLst>
                        <a:gd name="T0" fmla="*/ 31 w 32"/>
                        <a:gd name="T1" fmla="*/ 204 h 205"/>
                        <a:gd name="T2" fmla="*/ 22 w 32"/>
                        <a:gd name="T3" fmla="*/ 200 h 205"/>
                        <a:gd name="T4" fmla="*/ 17 w 32"/>
                        <a:gd name="T5" fmla="*/ 203 h 205"/>
                        <a:gd name="T6" fmla="*/ 14 w 32"/>
                        <a:gd name="T7" fmla="*/ 193 h 205"/>
                        <a:gd name="T8" fmla="*/ 0 w 32"/>
                        <a:gd name="T9" fmla="*/ 0 h 205"/>
                        <a:gd name="T10" fmla="*/ 4 w 32"/>
                        <a:gd name="T11" fmla="*/ 2 h 205"/>
                        <a:gd name="T12" fmla="*/ 9 w 32"/>
                        <a:gd name="T13" fmla="*/ 1 h 205"/>
                        <a:gd name="T14" fmla="*/ 23 w 32"/>
                        <a:gd name="T15" fmla="*/ 161 h 205"/>
                        <a:gd name="T16" fmla="*/ 31 w 32"/>
                        <a:gd name="T17" fmla="*/ 20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05"/>
                        <a:gd name="T29" fmla="*/ 32 w 32"/>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05">
                          <a:moveTo>
                            <a:pt x="31" y="204"/>
                          </a:moveTo>
                          <a:lnTo>
                            <a:pt x="22" y="200"/>
                          </a:lnTo>
                          <a:lnTo>
                            <a:pt x="17" y="203"/>
                          </a:lnTo>
                          <a:lnTo>
                            <a:pt x="14" y="193"/>
                          </a:lnTo>
                          <a:lnTo>
                            <a:pt x="0" y="0"/>
                          </a:lnTo>
                          <a:lnTo>
                            <a:pt x="4" y="2"/>
                          </a:lnTo>
                          <a:lnTo>
                            <a:pt x="9" y="1"/>
                          </a:lnTo>
                          <a:lnTo>
                            <a:pt x="23" y="161"/>
                          </a:lnTo>
                          <a:lnTo>
                            <a:pt x="31" y="204"/>
                          </a:lnTo>
                        </a:path>
                      </a:pathLst>
                    </a:custGeom>
                    <a:solidFill>
                      <a:schemeClr val="tx1"/>
                    </a:solidFill>
                    <a:ln w="12700" cap="rnd" cmpd="sng">
                      <a:solidFill>
                        <a:schemeClr val="tx1"/>
                      </a:solidFill>
                      <a:prstDash val="solid"/>
                      <a:round/>
                      <a:headEnd/>
                      <a:tailEnd/>
                    </a:ln>
                  </p:spPr>
                  <p:txBody>
                    <a:bodyPr/>
                    <a:lstStyle/>
                    <a:p>
                      <a:endParaRPr lang="en-US"/>
                    </a:p>
                  </p:txBody>
                </p:sp>
                <p:sp>
                  <p:nvSpPr>
                    <p:cNvPr id="135" name="Freeform 28"/>
                    <p:cNvSpPr>
                      <a:spLocks/>
                    </p:cNvSpPr>
                    <p:nvPr/>
                  </p:nvSpPr>
                  <p:spPr bwMode="auto">
                    <a:xfrm>
                      <a:off x="4495" y="1486"/>
                      <a:ext cx="17" cy="34"/>
                    </a:xfrm>
                    <a:custGeom>
                      <a:avLst/>
                      <a:gdLst>
                        <a:gd name="T0" fmla="*/ 0 w 17"/>
                        <a:gd name="T1" fmla="*/ 0 h 34"/>
                        <a:gd name="T2" fmla="*/ 5 w 17"/>
                        <a:gd name="T3" fmla="*/ 2 h 34"/>
                        <a:gd name="T4" fmla="*/ 7 w 17"/>
                        <a:gd name="T5" fmla="*/ 3 h 34"/>
                        <a:gd name="T6" fmla="*/ 11 w 17"/>
                        <a:gd name="T7" fmla="*/ 6 h 34"/>
                        <a:gd name="T8" fmla="*/ 11 w 17"/>
                        <a:gd name="T9" fmla="*/ 7 h 34"/>
                        <a:gd name="T10" fmla="*/ 16 w 17"/>
                        <a:gd name="T11" fmla="*/ 16 h 34"/>
                        <a:gd name="T12" fmla="*/ 16 w 17"/>
                        <a:gd name="T13" fmla="*/ 33 h 34"/>
                        <a:gd name="T14" fmla="*/ 2 w 17"/>
                        <a:gd name="T15" fmla="*/ 32 h 34"/>
                        <a:gd name="T16" fmla="*/ 0 w 1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4"/>
                        <a:gd name="T29" fmla="*/ 17 w 1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4">
                          <a:moveTo>
                            <a:pt x="0" y="0"/>
                          </a:moveTo>
                          <a:lnTo>
                            <a:pt x="5" y="2"/>
                          </a:lnTo>
                          <a:lnTo>
                            <a:pt x="7" y="3"/>
                          </a:lnTo>
                          <a:lnTo>
                            <a:pt x="11" y="6"/>
                          </a:lnTo>
                          <a:lnTo>
                            <a:pt x="11" y="7"/>
                          </a:lnTo>
                          <a:lnTo>
                            <a:pt x="16" y="16"/>
                          </a:lnTo>
                          <a:lnTo>
                            <a:pt x="16" y="33"/>
                          </a:lnTo>
                          <a:lnTo>
                            <a:pt x="2" y="32"/>
                          </a:lnTo>
                          <a:lnTo>
                            <a:pt x="0" y="0"/>
                          </a:lnTo>
                        </a:path>
                      </a:pathLst>
                    </a:custGeom>
                    <a:solidFill>
                      <a:schemeClr val="tx1"/>
                    </a:solidFill>
                    <a:ln w="12700" cap="rnd" cmpd="sng">
                      <a:solidFill>
                        <a:schemeClr val="tx1"/>
                      </a:solidFill>
                      <a:prstDash val="solid"/>
                      <a:round/>
                      <a:headEnd/>
                      <a:tailEnd/>
                    </a:ln>
                  </p:spPr>
                  <p:txBody>
                    <a:bodyPr/>
                    <a:lstStyle/>
                    <a:p>
                      <a:endParaRPr lang="en-US"/>
                    </a:p>
                  </p:txBody>
                </p:sp>
                <p:sp>
                  <p:nvSpPr>
                    <p:cNvPr id="136" name="Freeform 29"/>
                    <p:cNvSpPr>
                      <a:spLocks/>
                    </p:cNvSpPr>
                    <p:nvPr/>
                  </p:nvSpPr>
                  <p:spPr bwMode="auto">
                    <a:xfrm>
                      <a:off x="4340" y="1677"/>
                      <a:ext cx="17" cy="100"/>
                    </a:xfrm>
                    <a:custGeom>
                      <a:avLst/>
                      <a:gdLst>
                        <a:gd name="T0" fmla="*/ 0 w 17"/>
                        <a:gd name="T1" fmla="*/ 98 h 100"/>
                        <a:gd name="T2" fmla="*/ 5 w 17"/>
                        <a:gd name="T3" fmla="*/ 97 h 100"/>
                        <a:gd name="T4" fmla="*/ 8 w 17"/>
                        <a:gd name="T5" fmla="*/ 99 h 100"/>
                        <a:gd name="T6" fmla="*/ 16 w 17"/>
                        <a:gd name="T7" fmla="*/ 0 h 100"/>
                        <a:gd name="T8" fmla="*/ 0 w 17"/>
                        <a:gd name="T9" fmla="*/ 98 h 100"/>
                        <a:gd name="T10" fmla="*/ 0 60000 65536"/>
                        <a:gd name="T11" fmla="*/ 0 60000 65536"/>
                        <a:gd name="T12" fmla="*/ 0 60000 65536"/>
                        <a:gd name="T13" fmla="*/ 0 60000 65536"/>
                        <a:gd name="T14" fmla="*/ 0 60000 65536"/>
                        <a:gd name="T15" fmla="*/ 0 w 17"/>
                        <a:gd name="T16" fmla="*/ 0 h 100"/>
                        <a:gd name="T17" fmla="*/ 17 w 17"/>
                        <a:gd name="T18" fmla="*/ 100 h 100"/>
                      </a:gdLst>
                      <a:ahLst/>
                      <a:cxnLst>
                        <a:cxn ang="T10">
                          <a:pos x="T0" y="T1"/>
                        </a:cxn>
                        <a:cxn ang="T11">
                          <a:pos x="T2" y="T3"/>
                        </a:cxn>
                        <a:cxn ang="T12">
                          <a:pos x="T4" y="T5"/>
                        </a:cxn>
                        <a:cxn ang="T13">
                          <a:pos x="T6" y="T7"/>
                        </a:cxn>
                        <a:cxn ang="T14">
                          <a:pos x="T8" y="T9"/>
                        </a:cxn>
                      </a:cxnLst>
                      <a:rect l="T15" t="T16" r="T17" b="T18"/>
                      <a:pathLst>
                        <a:path w="17" h="100">
                          <a:moveTo>
                            <a:pt x="0" y="98"/>
                          </a:moveTo>
                          <a:lnTo>
                            <a:pt x="5" y="97"/>
                          </a:lnTo>
                          <a:lnTo>
                            <a:pt x="8" y="99"/>
                          </a:lnTo>
                          <a:lnTo>
                            <a:pt x="16" y="0"/>
                          </a:lnTo>
                          <a:lnTo>
                            <a:pt x="0" y="98"/>
                          </a:lnTo>
                        </a:path>
                      </a:pathLst>
                    </a:custGeom>
                    <a:solidFill>
                      <a:schemeClr val="tx1"/>
                    </a:solidFill>
                    <a:ln w="12700" cap="rnd" cmpd="sng">
                      <a:solidFill>
                        <a:schemeClr val="tx1"/>
                      </a:solidFill>
                      <a:prstDash val="solid"/>
                      <a:round/>
                      <a:headEnd/>
                      <a:tailEnd/>
                    </a:ln>
                  </p:spPr>
                  <p:txBody>
                    <a:bodyPr/>
                    <a:lstStyle/>
                    <a:p>
                      <a:endParaRPr lang="en-US"/>
                    </a:p>
                  </p:txBody>
                </p:sp>
              </p:grpSp>
            </p:grpSp>
            <p:grpSp>
              <p:nvGrpSpPr>
                <p:cNvPr id="125" name="Group 30"/>
                <p:cNvGrpSpPr>
                  <a:grpSpLocks/>
                </p:cNvGrpSpPr>
                <p:nvPr/>
              </p:nvGrpSpPr>
              <p:grpSpPr bwMode="auto">
                <a:xfrm>
                  <a:off x="4325" y="1523"/>
                  <a:ext cx="199" cy="48"/>
                  <a:chOff x="4325" y="1523"/>
                  <a:chExt cx="199" cy="48"/>
                </a:xfrm>
              </p:grpSpPr>
              <p:sp>
                <p:nvSpPr>
                  <p:cNvPr id="126" name="Freeform 31"/>
                  <p:cNvSpPr>
                    <a:spLocks/>
                  </p:cNvSpPr>
                  <p:nvPr/>
                </p:nvSpPr>
                <p:spPr bwMode="auto">
                  <a:xfrm>
                    <a:off x="4325" y="1523"/>
                    <a:ext cx="199" cy="48"/>
                  </a:xfrm>
                  <a:custGeom>
                    <a:avLst/>
                    <a:gdLst>
                      <a:gd name="T0" fmla="*/ 188 w 199"/>
                      <a:gd name="T1" fmla="*/ 0 h 48"/>
                      <a:gd name="T2" fmla="*/ 191 w 199"/>
                      <a:gd name="T3" fmla="*/ 1 h 48"/>
                      <a:gd name="T4" fmla="*/ 193 w 199"/>
                      <a:gd name="T5" fmla="*/ 3 h 48"/>
                      <a:gd name="T6" fmla="*/ 196 w 199"/>
                      <a:gd name="T7" fmla="*/ 7 h 48"/>
                      <a:gd name="T8" fmla="*/ 198 w 199"/>
                      <a:gd name="T9" fmla="*/ 11 h 48"/>
                      <a:gd name="T10" fmla="*/ 197 w 199"/>
                      <a:gd name="T11" fmla="*/ 15 h 48"/>
                      <a:gd name="T12" fmla="*/ 194 w 199"/>
                      <a:gd name="T13" fmla="*/ 17 h 48"/>
                      <a:gd name="T14" fmla="*/ 191 w 199"/>
                      <a:gd name="T15" fmla="*/ 20 h 48"/>
                      <a:gd name="T16" fmla="*/ 190 w 199"/>
                      <a:gd name="T17" fmla="*/ 23 h 48"/>
                      <a:gd name="T18" fmla="*/ 192 w 199"/>
                      <a:gd name="T19" fmla="*/ 23 h 48"/>
                      <a:gd name="T20" fmla="*/ 195 w 199"/>
                      <a:gd name="T21" fmla="*/ 25 h 48"/>
                      <a:gd name="T22" fmla="*/ 194 w 199"/>
                      <a:gd name="T23" fmla="*/ 30 h 48"/>
                      <a:gd name="T24" fmla="*/ 195 w 199"/>
                      <a:gd name="T25" fmla="*/ 35 h 48"/>
                      <a:gd name="T26" fmla="*/ 194 w 199"/>
                      <a:gd name="T27" fmla="*/ 37 h 48"/>
                      <a:gd name="T28" fmla="*/ 189 w 199"/>
                      <a:gd name="T29" fmla="*/ 41 h 48"/>
                      <a:gd name="T30" fmla="*/ 186 w 199"/>
                      <a:gd name="T31" fmla="*/ 42 h 48"/>
                      <a:gd name="T32" fmla="*/ 8 w 199"/>
                      <a:gd name="T33" fmla="*/ 47 h 48"/>
                      <a:gd name="T34" fmla="*/ 4 w 199"/>
                      <a:gd name="T35" fmla="*/ 45 h 48"/>
                      <a:gd name="T36" fmla="*/ 4 w 199"/>
                      <a:gd name="T37" fmla="*/ 44 h 48"/>
                      <a:gd name="T38" fmla="*/ 1 w 199"/>
                      <a:gd name="T39" fmla="*/ 40 h 48"/>
                      <a:gd name="T40" fmla="*/ 0 w 199"/>
                      <a:gd name="T41" fmla="*/ 37 h 48"/>
                      <a:gd name="T42" fmla="*/ 0 w 199"/>
                      <a:gd name="T43" fmla="*/ 32 h 48"/>
                      <a:gd name="T44" fmla="*/ 5 w 199"/>
                      <a:gd name="T45" fmla="*/ 28 h 48"/>
                      <a:gd name="T46" fmla="*/ 8 w 199"/>
                      <a:gd name="T47" fmla="*/ 25 h 48"/>
                      <a:gd name="T48" fmla="*/ 6 w 199"/>
                      <a:gd name="T49" fmla="*/ 25 h 48"/>
                      <a:gd name="T50" fmla="*/ 2 w 199"/>
                      <a:gd name="T51" fmla="*/ 22 h 48"/>
                      <a:gd name="T52" fmla="*/ 2 w 199"/>
                      <a:gd name="T53" fmla="*/ 18 h 48"/>
                      <a:gd name="T54" fmla="*/ 1 w 199"/>
                      <a:gd name="T55" fmla="*/ 18 h 48"/>
                      <a:gd name="T56" fmla="*/ 1 w 199"/>
                      <a:gd name="T57" fmla="*/ 12 h 48"/>
                      <a:gd name="T58" fmla="*/ 6 w 199"/>
                      <a:gd name="T59" fmla="*/ 9 h 48"/>
                      <a:gd name="T60" fmla="*/ 10 w 199"/>
                      <a:gd name="T61" fmla="*/ 7 h 48"/>
                      <a:gd name="T62" fmla="*/ 12 w 199"/>
                      <a:gd name="T63" fmla="*/ 6 h 48"/>
                      <a:gd name="T64" fmla="*/ 188 w 19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48"/>
                      <a:gd name="T101" fmla="*/ 199 w 19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48">
                        <a:moveTo>
                          <a:pt x="188" y="0"/>
                        </a:moveTo>
                        <a:lnTo>
                          <a:pt x="191" y="1"/>
                        </a:lnTo>
                        <a:lnTo>
                          <a:pt x="193" y="3"/>
                        </a:lnTo>
                        <a:lnTo>
                          <a:pt x="196" y="7"/>
                        </a:lnTo>
                        <a:lnTo>
                          <a:pt x="198" y="11"/>
                        </a:lnTo>
                        <a:lnTo>
                          <a:pt x="197" y="15"/>
                        </a:lnTo>
                        <a:lnTo>
                          <a:pt x="194" y="17"/>
                        </a:lnTo>
                        <a:lnTo>
                          <a:pt x="191" y="20"/>
                        </a:lnTo>
                        <a:lnTo>
                          <a:pt x="190" y="23"/>
                        </a:lnTo>
                        <a:lnTo>
                          <a:pt x="192" y="23"/>
                        </a:lnTo>
                        <a:lnTo>
                          <a:pt x="195" y="25"/>
                        </a:lnTo>
                        <a:lnTo>
                          <a:pt x="194" y="30"/>
                        </a:lnTo>
                        <a:lnTo>
                          <a:pt x="195" y="35"/>
                        </a:lnTo>
                        <a:lnTo>
                          <a:pt x="194" y="37"/>
                        </a:lnTo>
                        <a:lnTo>
                          <a:pt x="189" y="41"/>
                        </a:lnTo>
                        <a:lnTo>
                          <a:pt x="186" y="42"/>
                        </a:lnTo>
                        <a:lnTo>
                          <a:pt x="8" y="47"/>
                        </a:lnTo>
                        <a:lnTo>
                          <a:pt x="4" y="45"/>
                        </a:lnTo>
                        <a:lnTo>
                          <a:pt x="4" y="44"/>
                        </a:lnTo>
                        <a:lnTo>
                          <a:pt x="1" y="40"/>
                        </a:lnTo>
                        <a:lnTo>
                          <a:pt x="0" y="37"/>
                        </a:lnTo>
                        <a:lnTo>
                          <a:pt x="0" y="32"/>
                        </a:lnTo>
                        <a:lnTo>
                          <a:pt x="5" y="28"/>
                        </a:lnTo>
                        <a:lnTo>
                          <a:pt x="8" y="25"/>
                        </a:lnTo>
                        <a:lnTo>
                          <a:pt x="6" y="25"/>
                        </a:lnTo>
                        <a:lnTo>
                          <a:pt x="2" y="22"/>
                        </a:lnTo>
                        <a:lnTo>
                          <a:pt x="2" y="18"/>
                        </a:lnTo>
                        <a:lnTo>
                          <a:pt x="1" y="18"/>
                        </a:lnTo>
                        <a:lnTo>
                          <a:pt x="1" y="12"/>
                        </a:lnTo>
                        <a:lnTo>
                          <a:pt x="6" y="9"/>
                        </a:lnTo>
                        <a:lnTo>
                          <a:pt x="10" y="7"/>
                        </a:lnTo>
                        <a:lnTo>
                          <a:pt x="12" y="6"/>
                        </a:lnTo>
                        <a:lnTo>
                          <a:pt x="188" y="0"/>
                        </a:lnTo>
                      </a:path>
                    </a:pathLst>
                  </a:custGeom>
                  <a:solidFill>
                    <a:schemeClr val="tx1"/>
                  </a:solidFill>
                  <a:ln w="12700" cap="rnd" cmpd="sng">
                    <a:solidFill>
                      <a:schemeClr val="tx1"/>
                    </a:solidFill>
                    <a:prstDash val="solid"/>
                    <a:round/>
                    <a:headEnd/>
                    <a:tailEnd/>
                  </a:ln>
                </p:spPr>
                <p:txBody>
                  <a:bodyPr/>
                  <a:lstStyle/>
                  <a:p>
                    <a:endParaRPr lang="en-US"/>
                  </a:p>
                </p:txBody>
              </p:sp>
              <p:sp>
                <p:nvSpPr>
                  <p:cNvPr id="127" name="Freeform 32"/>
                  <p:cNvSpPr>
                    <a:spLocks/>
                  </p:cNvSpPr>
                  <p:nvPr/>
                </p:nvSpPr>
                <p:spPr bwMode="auto">
                  <a:xfrm>
                    <a:off x="4326" y="1523"/>
                    <a:ext cx="198" cy="26"/>
                  </a:xfrm>
                  <a:custGeom>
                    <a:avLst/>
                    <a:gdLst>
                      <a:gd name="T0" fmla="*/ 187 w 198"/>
                      <a:gd name="T1" fmla="*/ 0 h 26"/>
                      <a:gd name="T2" fmla="*/ 190 w 198"/>
                      <a:gd name="T3" fmla="*/ 1 h 26"/>
                      <a:gd name="T4" fmla="*/ 192 w 198"/>
                      <a:gd name="T5" fmla="*/ 3 h 26"/>
                      <a:gd name="T6" fmla="*/ 195 w 198"/>
                      <a:gd name="T7" fmla="*/ 7 h 26"/>
                      <a:gd name="T8" fmla="*/ 197 w 198"/>
                      <a:gd name="T9" fmla="*/ 11 h 26"/>
                      <a:gd name="T10" fmla="*/ 196 w 198"/>
                      <a:gd name="T11" fmla="*/ 15 h 26"/>
                      <a:gd name="T12" fmla="*/ 193 w 198"/>
                      <a:gd name="T13" fmla="*/ 17 h 26"/>
                      <a:gd name="T14" fmla="*/ 190 w 198"/>
                      <a:gd name="T15" fmla="*/ 20 h 26"/>
                      <a:gd name="T16" fmla="*/ 189 w 198"/>
                      <a:gd name="T17" fmla="*/ 23 h 26"/>
                      <a:gd name="T18" fmla="*/ 7 w 198"/>
                      <a:gd name="T19" fmla="*/ 25 h 26"/>
                      <a:gd name="T20" fmla="*/ 5 w 198"/>
                      <a:gd name="T21" fmla="*/ 25 h 26"/>
                      <a:gd name="T22" fmla="*/ 1 w 198"/>
                      <a:gd name="T23" fmla="*/ 22 h 26"/>
                      <a:gd name="T24" fmla="*/ 1 w 198"/>
                      <a:gd name="T25" fmla="*/ 18 h 26"/>
                      <a:gd name="T26" fmla="*/ 0 w 198"/>
                      <a:gd name="T27" fmla="*/ 18 h 26"/>
                      <a:gd name="T28" fmla="*/ 0 w 198"/>
                      <a:gd name="T29" fmla="*/ 12 h 26"/>
                      <a:gd name="T30" fmla="*/ 5 w 198"/>
                      <a:gd name="T31" fmla="*/ 9 h 26"/>
                      <a:gd name="T32" fmla="*/ 9 w 198"/>
                      <a:gd name="T33" fmla="*/ 7 h 26"/>
                      <a:gd name="T34" fmla="*/ 11 w 198"/>
                      <a:gd name="T35" fmla="*/ 6 h 26"/>
                      <a:gd name="T36" fmla="*/ 187 w 198"/>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26"/>
                      <a:gd name="T59" fmla="*/ 198 w 19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26">
                        <a:moveTo>
                          <a:pt x="187" y="0"/>
                        </a:moveTo>
                        <a:lnTo>
                          <a:pt x="190" y="1"/>
                        </a:lnTo>
                        <a:lnTo>
                          <a:pt x="192" y="3"/>
                        </a:lnTo>
                        <a:lnTo>
                          <a:pt x="195" y="7"/>
                        </a:lnTo>
                        <a:lnTo>
                          <a:pt x="197" y="11"/>
                        </a:lnTo>
                        <a:lnTo>
                          <a:pt x="196" y="15"/>
                        </a:lnTo>
                        <a:lnTo>
                          <a:pt x="193" y="17"/>
                        </a:lnTo>
                        <a:lnTo>
                          <a:pt x="190" y="20"/>
                        </a:lnTo>
                        <a:lnTo>
                          <a:pt x="189" y="23"/>
                        </a:lnTo>
                        <a:lnTo>
                          <a:pt x="7" y="25"/>
                        </a:lnTo>
                        <a:lnTo>
                          <a:pt x="5" y="25"/>
                        </a:lnTo>
                        <a:lnTo>
                          <a:pt x="1" y="22"/>
                        </a:lnTo>
                        <a:lnTo>
                          <a:pt x="1" y="18"/>
                        </a:lnTo>
                        <a:lnTo>
                          <a:pt x="0" y="18"/>
                        </a:lnTo>
                        <a:lnTo>
                          <a:pt x="0" y="12"/>
                        </a:lnTo>
                        <a:lnTo>
                          <a:pt x="5" y="9"/>
                        </a:lnTo>
                        <a:lnTo>
                          <a:pt x="9" y="7"/>
                        </a:lnTo>
                        <a:lnTo>
                          <a:pt x="11" y="6"/>
                        </a:lnTo>
                        <a:lnTo>
                          <a:pt x="187" y="0"/>
                        </a:lnTo>
                      </a:path>
                    </a:pathLst>
                  </a:custGeom>
                  <a:solidFill>
                    <a:schemeClr val="tx1"/>
                  </a:solidFill>
                  <a:ln w="12700" cap="rnd" cmpd="sng">
                    <a:solidFill>
                      <a:schemeClr val="tx1"/>
                    </a:solidFill>
                    <a:prstDash val="solid"/>
                    <a:round/>
                    <a:headEnd/>
                    <a:tailEnd/>
                  </a:ln>
                </p:spPr>
                <p:txBody>
                  <a:bodyPr/>
                  <a:lstStyle/>
                  <a:p>
                    <a:endParaRPr lang="en-US"/>
                  </a:p>
                </p:txBody>
              </p:sp>
            </p:grpSp>
          </p:grpSp>
        </p:grpSp>
        <p:grpSp>
          <p:nvGrpSpPr>
            <p:cNvPr id="7" name="Group 33"/>
            <p:cNvGrpSpPr>
              <a:grpSpLocks/>
            </p:cNvGrpSpPr>
            <p:nvPr/>
          </p:nvGrpSpPr>
          <p:grpSpPr bwMode="auto">
            <a:xfrm>
              <a:off x="4276" y="641"/>
              <a:ext cx="244" cy="1134"/>
              <a:chOff x="4276" y="641"/>
              <a:chExt cx="244" cy="1134"/>
            </a:xfrm>
          </p:grpSpPr>
          <p:grpSp>
            <p:nvGrpSpPr>
              <p:cNvPr id="94" name="Group 34"/>
              <p:cNvGrpSpPr>
                <a:grpSpLocks/>
              </p:cNvGrpSpPr>
              <p:nvPr/>
            </p:nvGrpSpPr>
            <p:grpSpPr bwMode="auto">
              <a:xfrm>
                <a:off x="4393" y="641"/>
                <a:ext cx="31" cy="847"/>
                <a:chOff x="4393" y="641"/>
                <a:chExt cx="31" cy="847"/>
              </a:xfrm>
            </p:grpSpPr>
            <p:sp>
              <p:nvSpPr>
                <p:cNvPr id="119" name="Freeform 35"/>
                <p:cNvSpPr>
                  <a:spLocks/>
                </p:cNvSpPr>
                <p:nvPr/>
              </p:nvSpPr>
              <p:spPr bwMode="auto">
                <a:xfrm>
                  <a:off x="4393" y="641"/>
                  <a:ext cx="31" cy="844"/>
                </a:xfrm>
                <a:custGeom>
                  <a:avLst/>
                  <a:gdLst>
                    <a:gd name="T0" fmla="*/ 11 w 31"/>
                    <a:gd name="T1" fmla="*/ 1 h 844"/>
                    <a:gd name="T2" fmla="*/ 7 w 31"/>
                    <a:gd name="T3" fmla="*/ 1 h 844"/>
                    <a:gd name="T4" fmla="*/ 4 w 31"/>
                    <a:gd name="T5" fmla="*/ 6 h 844"/>
                    <a:gd name="T6" fmla="*/ 2 w 31"/>
                    <a:gd name="T7" fmla="*/ 9 h 844"/>
                    <a:gd name="T8" fmla="*/ 0 w 31"/>
                    <a:gd name="T9" fmla="*/ 13 h 844"/>
                    <a:gd name="T10" fmla="*/ 0 w 31"/>
                    <a:gd name="T11" fmla="*/ 828 h 844"/>
                    <a:gd name="T12" fmla="*/ 1 w 31"/>
                    <a:gd name="T13" fmla="*/ 833 h 844"/>
                    <a:gd name="T14" fmla="*/ 3 w 31"/>
                    <a:gd name="T15" fmla="*/ 837 h 844"/>
                    <a:gd name="T16" fmla="*/ 7 w 31"/>
                    <a:gd name="T17" fmla="*/ 841 h 844"/>
                    <a:gd name="T18" fmla="*/ 12 w 31"/>
                    <a:gd name="T19" fmla="*/ 842 h 844"/>
                    <a:gd name="T20" fmla="*/ 17 w 31"/>
                    <a:gd name="T21" fmla="*/ 843 h 844"/>
                    <a:gd name="T22" fmla="*/ 22 w 31"/>
                    <a:gd name="T23" fmla="*/ 842 h 844"/>
                    <a:gd name="T24" fmla="*/ 27 w 31"/>
                    <a:gd name="T25" fmla="*/ 838 h 844"/>
                    <a:gd name="T26" fmla="*/ 30 w 31"/>
                    <a:gd name="T27" fmla="*/ 833 h 844"/>
                    <a:gd name="T28" fmla="*/ 29 w 31"/>
                    <a:gd name="T29" fmla="*/ 830 h 844"/>
                    <a:gd name="T30" fmla="*/ 28 w 31"/>
                    <a:gd name="T31" fmla="*/ 14 h 844"/>
                    <a:gd name="T32" fmla="*/ 27 w 31"/>
                    <a:gd name="T33" fmla="*/ 9 h 844"/>
                    <a:gd name="T34" fmla="*/ 24 w 31"/>
                    <a:gd name="T35" fmla="*/ 5 h 844"/>
                    <a:gd name="T36" fmla="*/ 19 w 31"/>
                    <a:gd name="T37" fmla="*/ 2 h 844"/>
                    <a:gd name="T38" fmla="*/ 16 w 31"/>
                    <a:gd name="T39" fmla="*/ 0 h 844"/>
                    <a:gd name="T40" fmla="*/ 11 w 31"/>
                    <a:gd name="T41" fmla="*/ 1 h 8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844"/>
                    <a:gd name="T65" fmla="*/ 31 w 31"/>
                    <a:gd name="T66" fmla="*/ 844 h 8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844">
                      <a:moveTo>
                        <a:pt x="11" y="1"/>
                      </a:moveTo>
                      <a:lnTo>
                        <a:pt x="7" y="1"/>
                      </a:lnTo>
                      <a:lnTo>
                        <a:pt x="4" y="6"/>
                      </a:lnTo>
                      <a:lnTo>
                        <a:pt x="2" y="9"/>
                      </a:lnTo>
                      <a:lnTo>
                        <a:pt x="0" y="13"/>
                      </a:lnTo>
                      <a:lnTo>
                        <a:pt x="0" y="828"/>
                      </a:lnTo>
                      <a:lnTo>
                        <a:pt x="1" y="833"/>
                      </a:lnTo>
                      <a:lnTo>
                        <a:pt x="3" y="837"/>
                      </a:lnTo>
                      <a:lnTo>
                        <a:pt x="7" y="841"/>
                      </a:lnTo>
                      <a:lnTo>
                        <a:pt x="12" y="842"/>
                      </a:lnTo>
                      <a:lnTo>
                        <a:pt x="17" y="843"/>
                      </a:lnTo>
                      <a:lnTo>
                        <a:pt x="22" y="842"/>
                      </a:lnTo>
                      <a:lnTo>
                        <a:pt x="27" y="838"/>
                      </a:lnTo>
                      <a:lnTo>
                        <a:pt x="30" y="833"/>
                      </a:lnTo>
                      <a:lnTo>
                        <a:pt x="29" y="830"/>
                      </a:lnTo>
                      <a:lnTo>
                        <a:pt x="28" y="14"/>
                      </a:lnTo>
                      <a:lnTo>
                        <a:pt x="27" y="9"/>
                      </a:lnTo>
                      <a:lnTo>
                        <a:pt x="24" y="5"/>
                      </a:lnTo>
                      <a:lnTo>
                        <a:pt x="19" y="2"/>
                      </a:lnTo>
                      <a:lnTo>
                        <a:pt x="16" y="0"/>
                      </a:lnTo>
                      <a:lnTo>
                        <a:pt x="11" y="1"/>
                      </a:lnTo>
                    </a:path>
                  </a:pathLst>
                </a:custGeom>
                <a:solidFill>
                  <a:srgbClr val="E08000"/>
                </a:solidFill>
                <a:ln w="12700" cap="rnd" cmpd="sng">
                  <a:solidFill>
                    <a:srgbClr val="000000"/>
                  </a:solidFill>
                  <a:prstDash val="solid"/>
                  <a:round/>
                  <a:headEnd/>
                  <a:tailEnd/>
                </a:ln>
              </p:spPr>
              <p:txBody>
                <a:bodyPr/>
                <a:lstStyle/>
                <a:p>
                  <a:endParaRPr lang="en-US"/>
                </a:p>
              </p:txBody>
            </p:sp>
            <p:sp>
              <p:nvSpPr>
                <p:cNvPr id="120" name="Line 36"/>
                <p:cNvSpPr>
                  <a:spLocks noChangeShapeType="1"/>
                </p:cNvSpPr>
                <p:nvPr/>
              </p:nvSpPr>
              <p:spPr bwMode="auto">
                <a:xfrm>
                  <a:off x="4399" y="657"/>
                  <a:ext cx="1" cy="808"/>
                </a:xfrm>
                <a:prstGeom prst="line">
                  <a:avLst/>
                </a:prstGeom>
                <a:noFill/>
                <a:ln w="12700">
                  <a:solidFill>
                    <a:srgbClr val="FFC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1" name="Freeform 37"/>
                <p:cNvSpPr>
                  <a:spLocks/>
                </p:cNvSpPr>
                <p:nvPr/>
              </p:nvSpPr>
              <p:spPr bwMode="auto">
                <a:xfrm>
                  <a:off x="4393" y="1455"/>
                  <a:ext cx="31" cy="33"/>
                </a:xfrm>
                <a:custGeom>
                  <a:avLst/>
                  <a:gdLst>
                    <a:gd name="T0" fmla="*/ 0 w 31"/>
                    <a:gd name="T1" fmla="*/ 1 h 33"/>
                    <a:gd name="T2" fmla="*/ 6 w 31"/>
                    <a:gd name="T3" fmla="*/ 4 h 33"/>
                    <a:gd name="T4" fmla="*/ 9 w 31"/>
                    <a:gd name="T5" fmla="*/ 5 h 33"/>
                    <a:gd name="T6" fmla="*/ 15 w 31"/>
                    <a:gd name="T7" fmla="*/ 3 h 33"/>
                    <a:gd name="T8" fmla="*/ 20 w 31"/>
                    <a:gd name="T9" fmla="*/ 3 h 33"/>
                    <a:gd name="T10" fmla="*/ 23 w 31"/>
                    <a:gd name="T11" fmla="*/ 3 h 33"/>
                    <a:gd name="T12" fmla="*/ 29 w 31"/>
                    <a:gd name="T13" fmla="*/ 0 h 33"/>
                    <a:gd name="T14" fmla="*/ 30 w 31"/>
                    <a:gd name="T15" fmla="*/ 18 h 33"/>
                    <a:gd name="T16" fmla="*/ 27 w 31"/>
                    <a:gd name="T17" fmla="*/ 24 h 33"/>
                    <a:gd name="T18" fmla="*/ 23 w 31"/>
                    <a:gd name="T19" fmla="*/ 29 h 33"/>
                    <a:gd name="T20" fmla="*/ 15 w 31"/>
                    <a:gd name="T21" fmla="*/ 32 h 33"/>
                    <a:gd name="T22" fmla="*/ 8 w 31"/>
                    <a:gd name="T23" fmla="*/ 30 h 33"/>
                    <a:gd name="T24" fmla="*/ 3 w 31"/>
                    <a:gd name="T25" fmla="*/ 26 h 33"/>
                    <a:gd name="T26" fmla="*/ 0 w 31"/>
                    <a:gd name="T27" fmla="*/ 21 h 33"/>
                    <a:gd name="T28" fmla="*/ 1 w 31"/>
                    <a:gd name="T29" fmla="*/ 14 h 33"/>
                    <a:gd name="T30" fmla="*/ 0 w 3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33"/>
                    <a:gd name="T50" fmla="*/ 31 w 3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33">
                      <a:moveTo>
                        <a:pt x="0" y="1"/>
                      </a:moveTo>
                      <a:lnTo>
                        <a:pt x="6" y="4"/>
                      </a:lnTo>
                      <a:lnTo>
                        <a:pt x="9" y="5"/>
                      </a:lnTo>
                      <a:lnTo>
                        <a:pt x="15" y="3"/>
                      </a:lnTo>
                      <a:lnTo>
                        <a:pt x="20" y="3"/>
                      </a:lnTo>
                      <a:lnTo>
                        <a:pt x="23" y="3"/>
                      </a:lnTo>
                      <a:lnTo>
                        <a:pt x="29" y="0"/>
                      </a:lnTo>
                      <a:lnTo>
                        <a:pt x="30" y="18"/>
                      </a:lnTo>
                      <a:lnTo>
                        <a:pt x="27" y="24"/>
                      </a:lnTo>
                      <a:lnTo>
                        <a:pt x="23" y="29"/>
                      </a:lnTo>
                      <a:lnTo>
                        <a:pt x="15" y="32"/>
                      </a:lnTo>
                      <a:lnTo>
                        <a:pt x="8" y="30"/>
                      </a:lnTo>
                      <a:lnTo>
                        <a:pt x="3" y="26"/>
                      </a:lnTo>
                      <a:lnTo>
                        <a:pt x="0" y="21"/>
                      </a:lnTo>
                      <a:lnTo>
                        <a:pt x="1" y="14"/>
                      </a:lnTo>
                      <a:lnTo>
                        <a:pt x="0" y="1"/>
                      </a:lnTo>
                    </a:path>
                  </a:pathLst>
                </a:custGeom>
                <a:solidFill>
                  <a:srgbClr val="E08000"/>
                </a:solidFill>
                <a:ln w="12700" cap="rnd" cmpd="sng">
                  <a:solidFill>
                    <a:srgbClr val="000000"/>
                  </a:solidFill>
                  <a:prstDash val="solid"/>
                  <a:round/>
                  <a:headEnd/>
                  <a:tailEnd/>
                </a:ln>
              </p:spPr>
              <p:txBody>
                <a:bodyPr/>
                <a:lstStyle/>
                <a:p>
                  <a:endParaRPr lang="en-US"/>
                </a:p>
              </p:txBody>
            </p:sp>
          </p:grpSp>
          <p:grpSp>
            <p:nvGrpSpPr>
              <p:cNvPr id="95" name="Group 38"/>
              <p:cNvGrpSpPr>
                <a:grpSpLocks/>
              </p:cNvGrpSpPr>
              <p:nvPr/>
            </p:nvGrpSpPr>
            <p:grpSpPr bwMode="auto">
              <a:xfrm>
                <a:off x="4276" y="1466"/>
                <a:ext cx="244" cy="309"/>
                <a:chOff x="4276" y="1466"/>
                <a:chExt cx="244" cy="309"/>
              </a:xfrm>
            </p:grpSpPr>
            <p:grpSp>
              <p:nvGrpSpPr>
                <p:cNvPr id="96" name="Group 39"/>
                <p:cNvGrpSpPr>
                  <a:grpSpLocks/>
                </p:cNvGrpSpPr>
                <p:nvPr/>
              </p:nvGrpSpPr>
              <p:grpSpPr bwMode="auto">
                <a:xfrm>
                  <a:off x="4276" y="1466"/>
                  <a:ext cx="244" cy="309"/>
                  <a:chOff x="4276" y="1466"/>
                  <a:chExt cx="244" cy="309"/>
                </a:xfrm>
              </p:grpSpPr>
              <p:sp>
                <p:nvSpPr>
                  <p:cNvPr id="100" name="Freeform 40"/>
                  <p:cNvSpPr>
                    <a:spLocks/>
                  </p:cNvSpPr>
                  <p:nvPr/>
                </p:nvSpPr>
                <p:spPr bwMode="auto">
                  <a:xfrm>
                    <a:off x="4276" y="1466"/>
                    <a:ext cx="244" cy="309"/>
                  </a:xfrm>
                  <a:custGeom>
                    <a:avLst/>
                    <a:gdLst>
                      <a:gd name="T0" fmla="*/ 48 w 244"/>
                      <a:gd name="T1" fmla="*/ 11 h 309"/>
                      <a:gd name="T2" fmla="*/ 53 w 244"/>
                      <a:gd name="T3" fmla="*/ 7 h 309"/>
                      <a:gd name="T4" fmla="*/ 59 w 244"/>
                      <a:gd name="T5" fmla="*/ 5 h 309"/>
                      <a:gd name="T6" fmla="*/ 63 w 244"/>
                      <a:gd name="T7" fmla="*/ 4 h 309"/>
                      <a:gd name="T8" fmla="*/ 193 w 244"/>
                      <a:gd name="T9" fmla="*/ 0 h 309"/>
                      <a:gd name="T10" fmla="*/ 196 w 244"/>
                      <a:gd name="T11" fmla="*/ 1 h 309"/>
                      <a:gd name="T12" fmla="*/ 203 w 244"/>
                      <a:gd name="T13" fmla="*/ 1 h 309"/>
                      <a:gd name="T14" fmla="*/ 208 w 244"/>
                      <a:gd name="T15" fmla="*/ 1 h 309"/>
                      <a:gd name="T16" fmla="*/ 212 w 244"/>
                      <a:gd name="T17" fmla="*/ 3 h 309"/>
                      <a:gd name="T18" fmla="*/ 216 w 244"/>
                      <a:gd name="T19" fmla="*/ 8 h 309"/>
                      <a:gd name="T20" fmla="*/ 217 w 244"/>
                      <a:gd name="T21" fmla="*/ 14 h 309"/>
                      <a:gd name="T22" fmla="*/ 217 w 244"/>
                      <a:gd name="T23" fmla="*/ 20 h 309"/>
                      <a:gd name="T24" fmla="*/ 236 w 244"/>
                      <a:gd name="T25" fmla="*/ 253 h 309"/>
                      <a:gd name="T26" fmla="*/ 243 w 244"/>
                      <a:gd name="T27" fmla="*/ 299 h 309"/>
                      <a:gd name="T28" fmla="*/ 233 w 244"/>
                      <a:gd name="T29" fmla="*/ 295 h 309"/>
                      <a:gd name="T30" fmla="*/ 227 w 244"/>
                      <a:gd name="T31" fmla="*/ 297 h 309"/>
                      <a:gd name="T32" fmla="*/ 223 w 244"/>
                      <a:gd name="T33" fmla="*/ 287 h 309"/>
                      <a:gd name="T34" fmla="*/ 217 w 244"/>
                      <a:gd name="T35" fmla="*/ 294 h 309"/>
                      <a:gd name="T36" fmla="*/ 211 w 244"/>
                      <a:gd name="T37" fmla="*/ 291 h 309"/>
                      <a:gd name="T38" fmla="*/ 194 w 244"/>
                      <a:gd name="T39" fmla="*/ 294 h 309"/>
                      <a:gd name="T40" fmla="*/ 178 w 244"/>
                      <a:gd name="T41" fmla="*/ 294 h 309"/>
                      <a:gd name="T42" fmla="*/ 172 w 244"/>
                      <a:gd name="T43" fmla="*/ 281 h 309"/>
                      <a:gd name="T44" fmla="*/ 168 w 244"/>
                      <a:gd name="T45" fmla="*/ 297 h 309"/>
                      <a:gd name="T46" fmla="*/ 160 w 244"/>
                      <a:gd name="T47" fmla="*/ 300 h 309"/>
                      <a:gd name="T48" fmla="*/ 139 w 244"/>
                      <a:gd name="T49" fmla="*/ 302 h 309"/>
                      <a:gd name="T50" fmla="*/ 131 w 244"/>
                      <a:gd name="T51" fmla="*/ 304 h 309"/>
                      <a:gd name="T52" fmla="*/ 121 w 244"/>
                      <a:gd name="T53" fmla="*/ 300 h 309"/>
                      <a:gd name="T54" fmla="*/ 115 w 244"/>
                      <a:gd name="T55" fmla="*/ 301 h 309"/>
                      <a:gd name="T56" fmla="*/ 95 w 244"/>
                      <a:gd name="T57" fmla="*/ 302 h 309"/>
                      <a:gd name="T58" fmla="*/ 81 w 244"/>
                      <a:gd name="T59" fmla="*/ 302 h 309"/>
                      <a:gd name="T60" fmla="*/ 67 w 244"/>
                      <a:gd name="T61" fmla="*/ 303 h 309"/>
                      <a:gd name="T62" fmla="*/ 59 w 244"/>
                      <a:gd name="T63" fmla="*/ 290 h 309"/>
                      <a:gd name="T64" fmla="*/ 57 w 244"/>
                      <a:gd name="T65" fmla="*/ 303 h 309"/>
                      <a:gd name="T66" fmla="*/ 51 w 244"/>
                      <a:gd name="T67" fmla="*/ 299 h 309"/>
                      <a:gd name="T68" fmla="*/ 45 w 244"/>
                      <a:gd name="T69" fmla="*/ 301 h 309"/>
                      <a:gd name="T70" fmla="*/ 47 w 244"/>
                      <a:gd name="T71" fmla="*/ 282 h 309"/>
                      <a:gd name="T72" fmla="*/ 38 w 244"/>
                      <a:gd name="T73" fmla="*/ 300 h 309"/>
                      <a:gd name="T74" fmla="*/ 0 w 244"/>
                      <a:gd name="T75" fmla="*/ 308 h 309"/>
                      <a:gd name="T76" fmla="*/ 9 w 244"/>
                      <a:gd name="T77" fmla="*/ 278 h 309"/>
                      <a:gd name="T78" fmla="*/ 18 w 244"/>
                      <a:gd name="T79" fmla="*/ 225 h 309"/>
                      <a:gd name="T80" fmla="*/ 45 w 244"/>
                      <a:gd name="T81" fmla="*/ 28 h 309"/>
                      <a:gd name="T82" fmla="*/ 46 w 244"/>
                      <a:gd name="T83" fmla="*/ 23 h 309"/>
                      <a:gd name="T84" fmla="*/ 47 w 244"/>
                      <a:gd name="T85" fmla="*/ 18 h 309"/>
                      <a:gd name="T86" fmla="*/ 48 w 244"/>
                      <a:gd name="T87" fmla="*/ 13 h 309"/>
                      <a:gd name="T88" fmla="*/ 48 w 244"/>
                      <a:gd name="T89" fmla="*/ 11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309"/>
                      <a:gd name="T137" fmla="*/ 244 w 244"/>
                      <a:gd name="T138" fmla="*/ 309 h 3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309">
                        <a:moveTo>
                          <a:pt x="48" y="11"/>
                        </a:moveTo>
                        <a:lnTo>
                          <a:pt x="53" y="7"/>
                        </a:lnTo>
                        <a:lnTo>
                          <a:pt x="59" y="5"/>
                        </a:lnTo>
                        <a:lnTo>
                          <a:pt x="63" y="4"/>
                        </a:lnTo>
                        <a:lnTo>
                          <a:pt x="193" y="0"/>
                        </a:lnTo>
                        <a:lnTo>
                          <a:pt x="196" y="1"/>
                        </a:lnTo>
                        <a:lnTo>
                          <a:pt x="203" y="1"/>
                        </a:lnTo>
                        <a:lnTo>
                          <a:pt x="208" y="1"/>
                        </a:lnTo>
                        <a:lnTo>
                          <a:pt x="212" y="3"/>
                        </a:lnTo>
                        <a:lnTo>
                          <a:pt x="216" y="8"/>
                        </a:lnTo>
                        <a:lnTo>
                          <a:pt x="217" y="14"/>
                        </a:lnTo>
                        <a:lnTo>
                          <a:pt x="217" y="20"/>
                        </a:lnTo>
                        <a:lnTo>
                          <a:pt x="236" y="253"/>
                        </a:lnTo>
                        <a:lnTo>
                          <a:pt x="243" y="299"/>
                        </a:lnTo>
                        <a:lnTo>
                          <a:pt x="233" y="295"/>
                        </a:lnTo>
                        <a:lnTo>
                          <a:pt x="227" y="297"/>
                        </a:lnTo>
                        <a:lnTo>
                          <a:pt x="223" y="287"/>
                        </a:lnTo>
                        <a:lnTo>
                          <a:pt x="217" y="294"/>
                        </a:lnTo>
                        <a:lnTo>
                          <a:pt x="211" y="291"/>
                        </a:lnTo>
                        <a:lnTo>
                          <a:pt x="194" y="294"/>
                        </a:lnTo>
                        <a:lnTo>
                          <a:pt x="178" y="294"/>
                        </a:lnTo>
                        <a:lnTo>
                          <a:pt x="172" y="281"/>
                        </a:lnTo>
                        <a:lnTo>
                          <a:pt x="168" y="297"/>
                        </a:lnTo>
                        <a:lnTo>
                          <a:pt x="160" y="300"/>
                        </a:lnTo>
                        <a:lnTo>
                          <a:pt x="139" y="302"/>
                        </a:lnTo>
                        <a:lnTo>
                          <a:pt x="131" y="304"/>
                        </a:lnTo>
                        <a:lnTo>
                          <a:pt x="121" y="300"/>
                        </a:lnTo>
                        <a:lnTo>
                          <a:pt x="115" y="301"/>
                        </a:lnTo>
                        <a:lnTo>
                          <a:pt x="95" y="302"/>
                        </a:lnTo>
                        <a:lnTo>
                          <a:pt x="81" y="302"/>
                        </a:lnTo>
                        <a:lnTo>
                          <a:pt x="67" y="303"/>
                        </a:lnTo>
                        <a:lnTo>
                          <a:pt x="59" y="290"/>
                        </a:lnTo>
                        <a:lnTo>
                          <a:pt x="57" y="303"/>
                        </a:lnTo>
                        <a:lnTo>
                          <a:pt x="51" y="299"/>
                        </a:lnTo>
                        <a:lnTo>
                          <a:pt x="45" y="301"/>
                        </a:lnTo>
                        <a:lnTo>
                          <a:pt x="47" y="282"/>
                        </a:lnTo>
                        <a:lnTo>
                          <a:pt x="38" y="300"/>
                        </a:lnTo>
                        <a:lnTo>
                          <a:pt x="0" y="308"/>
                        </a:lnTo>
                        <a:lnTo>
                          <a:pt x="9" y="278"/>
                        </a:lnTo>
                        <a:lnTo>
                          <a:pt x="18" y="225"/>
                        </a:lnTo>
                        <a:lnTo>
                          <a:pt x="45" y="28"/>
                        </a:lnTo>
                        <a:lnTo>
                          <a:pt x="46" y="23"/>
                        </a:lnTo>
                        <a:lnTo>
                          <a:pt x="47" y="18"/>
                        </a:lnTo>
                        <a:lnTo>
                          <a:pt x="48" y="13"/>
                        </a:lnTo>
                        <a:lnTo>
                          <a:pt x="48" y="11"/>
                        </a:lnTo>
                      </a:path>
                    </a:pathLst>
                  </a:custGeom>
                  <a:solidFill>
                    <a:srgbClr val="FFFF40"/>
                  </a:solidFill>
                  <a:ln w="12700" cap="rnd" cmpd="sng">
                    <a:solidFill>
                      <a:srgbClr val="000000"/>
                    </a:solidFill>
                    <a:prstDash val="solid"/>
                    <a:round/>
                    <a:headEnd/>
                    <a:tailEnd/>
                  </a:ln>
                </p:spPr>
                <p:txBody>
                  <a:bodyPr/>
                  <a:lstStyle/>
                  <a:p>
                    <a:endParaRPr lang="en-US"/>
                  </a:p>
                </p:txBody>
              </p:sp>
              <p:grpSp>
                <p:nvGrpSpPr>
                  <p:cNvPr id="101" name="Group 41"/>
                  <p:cNvGrpSpPr>
                    <a:grpSpLocks/>
                  </p:cNvGrpSpPr>
                  <p:nvPr/>
                </p:nvGrpSpPr>
                <p:grpSpPr bwMode="auto">
                  <a:xfrm>
                    <a:off x="4285" y="1562"/>
                    <a:ext cx="208" cy="209"/>
                    <a:chOff x="4285" y="1562"/>
                    <a:chExt cx="208" cy="209"/>
                  </a:xfrm>
                </p:grpSpPr>
                <p:sp>
                  <p:nvSpPr>
                    <p:cNvPr id="109" name="Line 42"/>
                    <p:cNvSpPr>
                      <a:spLocks noChangeShapeType="1"/>
                    </p:cNvSpPr>
                    <p:nvPr/>
                  </p:nvSpPr>
                  <p:spPr bwMode="auto">
                    <a:xfrm flipV="1">
                      <a:off x="4285" y="1577"/>
                      <a:ext cx="37" cy="1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0" name="Line 43"/>
                    <p:cNvSpPr>
                      <a:spLocks noChangeShapeType="1"/>
                    </p:cNvSpPr>
                    <p:nvPr/>
                  </p:nvSpPr>
                  <p:spPr bwMode="auto">
                    <a:xfrm flipV="1">
                      <a:off x="4294" y="1676"/>
                      <a:ext cx="16"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1" name="Line 44"/>
                    <p:cNvSpPr>
                      <a:spLocks noChangeShapeType="1"/>
                    </p:cNvSpPr>
                    <p:nvPr/>
                  </p:nvSpPr>
                  <p:spPr bwMode="auto">
                    <a:xfrm flipV="1">
                      <a:off x="4306" y="1606"/>
                      <a:ext cx="24" cy="1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 name="Line 45"/>
                    <p:cNvSpPr>
                      <a:spLocks noChangeShapeType="1"/>
                    </p:cNvSpPr>
                    <p:nvPr/>
                  </p:nvSpPr>
                  <p:spPr bwMode="auto">
                    <a:xfrm flipH="1" flipV="1">
                      <a:off x="4476" y="1562"/>
                      <a:ext cx="17" cy="1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 name="Line 46"/>
                    <p:cNvSpPr>
                      <a:spLocks noChangeShapeType="1"/>
                    </p:cNvSpPr>
                    <p:nvPr/>
                  </p:nvSpPr>
                  <p:spPr bwMode="auto">
                    <a:xfrm flipH="1" flipV="1">
                      <a:off x="4470" y="1572"/>
                      <a:ext cx="7" cy="1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4" name="Line 47"/>
                    <p:cNvSpPr>
                      <a:spLocks noChangeShapeType="1"/>
                    </p:cNvSpPr>
                    <p:nvPr/>
                  </p:nvSpPr>
                  <p:spPr bwMode="auto">
                    <a:xfrm flipV="1">
                      <a:off x="4424" y="1573"/>
                      <a:ext cx="17" cy="19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5" name="Line 48"/>
                    <p:cNvSpPr>
                      <a:spLocks noChangeShapeType="1"/>
                    </p:cNvSpPr>
                    <p:nvPr/>
                  </p:nvSpPr>
                  <p:spPr bwMode="auto">
                    <a:xfrm flipV="1">
                      <a:off x="4397" y="1587"/>
                      <a:ext cx="19" cy="1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6" name="Line 49"/>
                    <p:cNvSpPr>
                      <a:spLocks noChangeShapeType="1"/>
                    </p:cNvSpPr>
                    <p:nvPr/>
                  </p:nvSpPr>
                  <p:spPr bwMode="auto">
                    <a:xfrm flipV="1">
                      <a:off x="4343" y="1607"/>
                      <a:ext cx="25" cy="1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7" name="Line 50"/>
                    <p:cNvSpPr>
                      <a:spLocks noChangeShapeType="1"/>
                    </p:cNvSpPr>
                    <p:nvPr/>
                  </p:nvSpPr>
                  <p:spPr bwMode="auto">
                    <a:xfrm flipV="1">
                      <a:off x="4367" y="1593"/>
                      <a:ext cx="20" cy="1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8" name="Line 51"/>
                    <p:cNvSpPr>
                      <a:spLocks noChangeShapeType="1"/>
                    </p:cNvSpPr>
                    <p:nvPr/>
                  </p:nvSpPr>
                  <p:spPr bwMode="auto">
                    <a:xfrm flipV="1">
                      <a:off x="4379" y="1580"/>
                      <a:ext cx="19" cy="18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02" name="Group 52"/>
                  <p:cNvGrpSpPr>
                    <a:grpSpLocks/>
                  </p:cNvGrpSpPr>
                  <p:nvPr/>
                </p:nvGrpSpPr>
                <p:grpSpPr bwMode="auto">
                  <a:xfrm>
                    <a:off x="4322" y="1471"/>
                    <a:ext cx="193" cy="293"/>
                    <a:chOff x="4322" y="1471"/>
                    <a:chExt cx="193" cy="293"/>
                  </a:xfrm>
                </p:grpSpPr>
                <p:sp>
                  <p:nvSpPr>
                    <p:cNvPr id="103" name="Freeform 53"/>
                    <p:cNvSpPr>
                      <a:spLocks/>
                    </p:cNvSpPr>
                    <p:nvPr/>
                  </p:nvSpPr>
                  <p:spPr bwMode="auto">
                    <a:xfrm>
                      <a:off x="4408" y="1630"/>
                      <a:ext cx="17" cy="134"/>
                    </a:xfrm>
                    <a:custGeom>
                      <a:avLst/>
                      <a:gdLst>
                        <a:gd name="T0" fmla="*/ 0 w 17"/>
                        <a:gd name="T1" fmla="*/ 133 h 134"/>
                        <a:gd name="T2" fmla="*/ 16 w 17"/>
                        <a:gd name="T3" fmla="*/ 0 h 134"/>
                        <a:gd name="T4" fmla="*/ 10 w 17"/>
                        <a:gd name="T5" fmla="*/ 132 h 134"/>
                        <a:gd name="T6" fmla="*/ 0 w 17"/>
                        <a:gd name="T7" fmla="*/ 133 h 134"/>
                        <a:gd name="T8" fmla="*/ 0 60000 65536"/>
                        <a:gd name="T9" fmla="*/ 0 60000 65536"/>
                        <a:gd name="T10" fmla="*/ 0 60000 65536"/>
                        <a:gd name="T11" fmla="*/ 0 60000 65536"/>
                        <a:gd name="T12" fmla="*/ 0 w 17"/>
                        <a:gd name="T13" fmla="*/ 0 h 134"/>
                        <a:gd name="T14" fmla="*/ 17 w 17"/>
                        <a:gd name="T15" fmla="*/ 134 h 134"/>
                      </a:gdLst>
                      <a:ahLst/>
                      <a:cxnLst>
                        <a:cxn ang="T8">
                          <a:pos x="T0" y="T1"/>
                        </a:cxn>
                        <a:cxn ang="T9">
                          <a:pos x="T2" y="T3"/>
                        </a:cxn>
                        <a:cxn ang="T10">
                          <a:pos x="T4" y="T5"/>
                        </a:cxn>
                        <a:cxn ang="T11">
                          <a:pos x="T6" y="T7"/>
                        </a:cxn>
                      </a:cxnLst>
                      <a:rect l="T12" t="T13" r="T14" b="T15"/>
                      <a:pathLst>
                        <a:path w="17" h="134">
                          <a:moveTo>
                            <a:pt x="0" y="133"/>
                          </a:moveTo>
                          <a:lnTo>
                            <a:pt x="16" y="0"/>
                          </a:lnTo>
                          <a:lnTo>
                            <a:pt x="10" y="132"/>
                          </a:lnTo>
                          <a:lnTo>
                            <a:pt x="0" y="133"/>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 name="Freeform 54"/>
                    <p:cNvSpPr>
                      <a:spLocks/>
                    </p:cNvSpPr>
                    <p:nvPr/>
                  </p:nvSpPr>
                  <p:spPr bwMode="auto">
                    <a:xfrm>
                      <a:off x="4457" y="1624"/>
                      <a:ext cx="17" cy="132"/>
                    </a:xfrm>
                    <a:custGeom>
                      <a:avLst/>
                      <a:gdLst>
                        <a:gd name="T0" fmla="*/ 0 w 17"/>
                        <a:gd name="T1" fmla="*/ 130 h 132"/>
                        <a:gd name="T2" fmla="*/ 0 w 17"/>
                        <a:gd name="T3" fmla="*/ 0 h 132"/>
                        <a:gd name="T4" fmla="*/ 16 w 17"/>
                        <a:gd name="T5" fmla="*/ 131 h 132"/>
                        <a:gd name="T6" fmla="*/ 0 w 17"/>
                        <a:gd name="T7" fmla="*/ 130 h 132"/>
                        <a:gd name="T8" fmla="*/ 0 60000 65536"/>
                        <a:gd name="T9" fmla="*/ 0 60000 65536"/>
                        <a:gd name="T10" fmla="*/ 0 60000 65536"/>
                        <a:gd name="T11" fmla="*/ 0 60000 65536"/>
                        <a:gd name="T12" fmla="*/ 0 w 17"/>
                        <a:gd name="T13" fmla="*/ 0 h 132"/>
                        <a:gd name="T14" fmla="*/ 17 w 17"/>
                        <a:gd name="T15" fmla="*/ 132 h 132"/>
                      </a:gdLst>
                      <a:ahLst/>
                      <a:cxnLst>
                        <a:cxn ang="T8">
                          <a:pos x="T0" y="T1"/>
                        </a:cxn>
                        <a:cxn ang="T9">
                          <a:pos x="T2" y="T3"/>
                        </a:cxn>
                        <a:cxn ang="T10">
                          <a:pos x="T4" y="T5"/>
                        </a:cxn>
                        <a:cxn ang="T11">
                          <a:pos x="T6" y="T7"/>
                        </a:cxn>
                      </a:cxnLst>
                      <a:rect l="T12" t="T13" r="T14" b="T15"/>
                      <a:pathLst>
                        <a:path w="17" h="132">
                          <a:moveTo>
                            <a:pt x="0" y="130"/>
                          </a:moveTo>
                          <a:lnTo>
                            <a:pt x="0" y="0"/>
                          </a:lnTo>
                          <a:lnTo>
                            <a:pt x="16" y="131"/>
                          </a:lnTo>
                          <a:lnTo>
                            <a:pt x="0" y="13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 name="Freeform 55"/>
                    <p:cNvSpPr>
                      <a:spLocks/>
                    </p:cNvSpPr>
                    <p:nvPr/>
                  </p:nvSpPr>
                  <p:spPr bwMode="auto">
                    <a:xfrm>
                      <a:off x="4348" y="1640"/>
                      <a:ext cx="24" cy="122"/>
                    </a:xfrm>
                    <a:custGeom>
                      <a:avLst/>
                      <a:gdLst>
                        <a:gd name="T0" fmla="*/ 0 w 24"/>
                        <a:gd name="T1" fmla="*/ 121 h 122"/>
                        <a:gd name="T2" fmla="*/ 23 w 24"/>
                        <a:gd name="T3" fmla="*/ 0 h 122"/>
                        <a:gd name="T4" fmla="*/ 7 w 24"/>
                        <a:gd name="T5" fmla="*/ 121 h 122"/>
                        <a:gd name="T6" fmla="*/ 4 w 24"/>
                        <a:gd name="T7" fmla="*/ 121 h 122"/>
                        <a:gd name="T8" fmla="*/ 0 w 24"/>
                        <a:gd name="T9" fmla="*/ 121 h 122"/>
                        <a:gd name="T10" fmla="*/ 0 60000 65536"/>
                        <a:gd name="T11" fmla="*/ 0 60000 65536"/>
                        <a:gd name="T12" fmla="*/ 0 60000 65536"/>
                        <a:gd name="T13" fmla="*/ 0 60000 65536"/>
                        <a:gd name="T14" fmla="*/ 0 60000 65536"/>
                        <a:gd name="T15" fmla="*/ 0 w 24"/>
                        <a:gd name="T16" fmla="*/ 0 h 122"/>
                        <a:gd name="T17" fmla="*/ 24 w 24"/>
                        <a:gd name="T18" fmla="*/ 122 h 122"/>
                      </a:gdLst>
                      <a:ahLst/>
                      <a:cxnLst>
                        <a:cxn ang="T10">
                          <a:pos x="T0" y="T1"/>
                        </a:cxn>
                        <a:cxn ang="T11">
                          <a:pos x="T2" y="T3"/>
                        </a:cxn>
                        <a:cxn ang="T12">
                          <a:pos x="T4" y="T5"/>
                        </a:cxn>
                        <a:cxn ang="T13">
                          <a:pos x="T6" y="T7"/>
                        </a:cxn>
                        <a:cxn ang="T14">
                          <a:pos x="T8" y="T9"/>
                        </a:cxn>
                      </a:cxnLst>
                      <a:rect l="T15" t="T16" r="T17" b="T18"/>
                      <a:pathLst>
                        <a:path w="24" h="122">
                          <a:moveTo>
                            <a:pt x="0" y="121"/>
                          </a:moveTo>
                          <a:lnTo>
                            <a:pt x="23" y="0"/>
                          </a:lnTo>
                          <a:lnTo>
                            <a:pt x="7" y="121"/>
                          </a:lnTo>
                          <a:lnTo>
                            <a:pt x="4" y="121"/>
                          </a:lnTo>
                          <a:lnTo>
                            <a:pt x="0" y="121"/>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 name="Freeform 56"/>
                    <p:cNvSpPr>
                      <a:spLocks/>
                    </p:cNvSpPr>
                    <p:nvPr/>
                  </p:nvSpPr>
                  <p:spPr bwMode="auto">
                    <a:xfrm>
                      <a:off x="4483" y="1553"/>
                      <a:ext cx="32" cy="205"/>
                    </a:xfrm>
                    <a:custGeom>
                      <a:avLst/>
                      <a:gdLst>
                        <a:gd name="T0" fmla="*/ 31 w 32"/>
                        <a:gd name="T1" fmla="*/ 204 h 205"/>
                        <a:gd name="T2" fmla="*/ 22 w 32"/>
                        <a:gd name="T3" fmla="*/ 200 h 205"/>
                        <a:gd name="T4" fmla="*/ 17 w 32"/>
                        <a:gd name="T5" fmla="*/ 203 h 205"/>
                        <a:gd name="T6" fmla="*/ 14 w 32"/>
                        <a:gd name="T7" fmla="*/ 193 h 205"/>
                        <a:gd name="T8" fmla="*/ 0 w 32"/>
                        <a:gd name="T9" fmla="*/ 0 h 205"/>
                        <a:gd name="T10" fmla="*/ 4 w 32"/>
                        <a:gd name="T11" fmla="*/ 2 h 205"/>
                        <a:gd name="T12" fmla="*/ 9 w 32"/>
                        <a:gd name="T13" fmla="*/ 1 h 205"/>
                        <a:gd name="T14" fmla="*/ 23 w 32"/>
                        <a:gd name="T15" fmla="*/ 161 h 205"/>
                        <a:gd name="T16" fmla="*/ 31 w 32"/>
                        <a:gd name="T17" fmla="*/ 20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05"/>
                        <a:gd name="T29" fmla="*/ 32 w 32"/>
                        <a:gd name="T30" fmla="*/ 205 h 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05">
                          <a:moveTo>
                            <a:pt x="31" y="204"/>
                          </a:moveTo>
                          <a:lnTo>
                            <a:pt x="22" y="200"/>
                          </a:lnTo>
                          <a:lnTo>
                            <a:pt x="17" y="203"/>
                          </a:lnTo>
                          <a:lnTo>
                            <a:pt x="14" y="193"/>
                          </a:lnTo>
                          <a:lnTo>
                            <a:pt x="0" y="0"/>
                          </a:lnTo>
                          <a:lnTo>
                            <a:pt x="4" y="2"/>
                          </a:lnTo>
                          <a:lnTo>
                            <a:pt x="9" y="1"/>
                          </a:lnTo>
                          <a:lnTo>
                            <a:pt x="23" y="161"/>
                          </a:lnTo>
                          <a:lnTo>
                            <a:pt x="31" y="204"/>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7" name="Freeform 57"/>
                    <p:cNvSpPr>
                      <a:spLocks/>
                    </p:cNvSpPr>
                    <p:nvPr/>
                  </p:nvSpPr>
                  <p:spPr bwMode="auto">
                    <a:xfrm>
                      <a:off x="4477" y="1471"/>
                      <a:ext cx="17" cy="34"/>
                    </a:xfrm>
                    <a:custGeom>
                      <a:avLst/>
                      <a:gdLst>
                        <a:gd name="T0" fmla="*/ 0 w 17"/>
                        <a:gd name="T1" fmla="*/ 0 h 34"/>
                        <a:gd name="T2" fmla="*/ 5 w 17"/>
                        <a:gd name="T3" fmla="*/ 2 h 34"/>
                        <a:gd name="T4" fmla="*/ 7 w 17"/>
                        <a:gd name="T5" fmla="*/ 3 h 34"/>
                        <a:gd name="T6" fmla="*/ 11 w 17"/>
                        <a:gd name="T7" fmla="*/ 6 h 34"/>
                        <a:gd name="T8" fmla="*/ 11 w 17"/>
                        <a:gd name="T9" fmla="*/ 7 h 34"/>
                        <a:gd name="T10" fmla="*/ 16 w 17"/>
                        <a:gd name="T11" fmla="*/ 16 h 34"/>
                        <a:gd name="T12" fmla="*/ 16 w 17"/>
                        <a:gd name="T13" fmla="*/ 33 h 34"/>
                        <a:gd name="T14" fmla="*/ 2 w 17"/>
                        <a:gd name="T15" fmla="*/ 32 h 34"/>
                        <a:gd name="T16" fmla="*/ 0 w 1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4"/>
                        <a:gd name="T29" fmla="*/ 17 w 1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4">
                          <a:moveTo>
                            <a:pt x="0" y="0"/>
                          </a:moveTo>
                          <a:lnTo>
                            <a:pt x="5" y="2"/>
                          </a:lnTo>
                          <a:lnTo>
                            <a:pt x="7" y="3"/>
                          </a:lnTo>
                          <a:lnTo>
                            <a:pt x="11" y="6"/>
                          </a:lnTo>
                          <a:lnTo>
                            <a:pt x="11" y="7"/>
                          </a:lnTo>
                          <a:lnTo>
                            <a:pt x="16" y="16"/>
                          </a:lnTo>
                          <a:lnTo>
                            <a:pt x="16" y="33"/>
                          </a:lnTo>
                          <a:lnTo>
                            <a:pt x="2" y="32"/>
                          </a:lnTo>
                          <a:lnTo>
                            <a:pt x="0"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8" name="Freeform 58"/>
                    <p:cNvSpPr>
                      <a:spLocks/>
                    </p:cNvSpPr>
                    <p:nvPr/>
                  </p:nvSpPr>
                  <p:spPr bwMode="auto">
                    <a:xfrm>
                      <a:off x="4322" y="1662"/>
                      <a:ext cx="17" cy="100"/>
                    </a:xfrm>
                    <a:custGeom>
                      <a:avLst/>
                      <a:gdLst>
                        <a:gd name="T0" fmla="*/ 0 w 17"/>
                        <a:gd name="T1" fmla="*/ 98 h 100"/>
                        <a:gd name="T2" fmla="*/ 5 w 17"/>
                        <a:gd name="T3" fmla="*/ 97 h 100"/>
                        <a:gd name="T4" fmla="*/ 8 w 17"/>
                        <a:gd name="T5" fmla="*/ 99 h 100"/>
                        <a:gd name="T6" fmla="*/ 16 w 17"/>
                        <a:gd name="T7" fmla="*/ 0 h 100"/>
                        <a:gd name="T8" fmla="*/ 0 w 17"/>
                        <a:gd name="T9" fmla="*/ 98 h 100"/>
                        <a:gd name="T10" fmla="*/ 0 60000 65536"/>
                        <a:gd name="T11" fmla="*/ 0 60000 65536"/>
                        <a:gd name="T12" fmla="*/ 0 60000 65536"/>
                        <a:gd name="T13" fmla="*/ 0 60000 65536"/>
                        <a:gd name="T14" fmla="*/ 0 60000 65536"/>
                        <a:gd name="T15" fmla="*/ 0 w 17"/>
                        <a:gd name="T16" fmla="*/ 0 h 100"/>
                        <a:gd name="T17" fmla="*/ 17 w 17"/>
                        <a:gd name="T18" fmla="*/ 100 h 100"/>
                      </a:gdLst>
                      <a:ahLst/>
                      <a:cxnLst>
                        <a:cxn ang="T10">
                          <a:pos x="T0" y="T1"/>
                        </a:cxn>
                        <a:cxn ang="T11">
                          <a:pos x="T2" y="T3"/>
                        </a:cxn>
                        <a:cxn ang="T12">
                          <a:pos x="T4" y="T5"/>
                        </a:cxn>
                        <a:cxn ang="T13">
                          <a:pos x="T6" y="T7"/>
                        </a:cxn>
                        <a:cxn ang="T14">
                          <a:pos x="T8" y="T9"/>
                        </a:cxn>
                      </a:cxnLst>
                      <a:rect l="T15" t="T16" r="T17" b="T18"/>
                      <a:pathLst>
                        <a:path w="17" h="100">
                          <a:moveTo>
                            <a:pt x="0" y="98"/>
                          </a:moveTo>
                          <a:lnTo>
                            <a:pt x="5" y="97"/>
                          </a:lnTo>
                          <a:lnTo>
                            <a:pt x="8" y="99"/>
                          </a:lnTo>
                          <a:lnTo>
                            <a:pt x="16" y="0"/>
                          </a:lnTo>
                          <a:lnTo>
                            <a:pt x="0" y="98"/>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97" name="Group 59"/>
                <p:cNvGrpSpPr>
                  <a:grpSpLocks/>
                </p:cNvGrpSpPr>
                <p:nvPr/>
              </p:nvGrpSpPr>
              <p:grpSpPr bwMode="auto">
                <a:xfrm>
                  <a:off x="4307" y="1508"/>
                  <a:ext cx="199" cy="48"/>
                  <a:chOff x="4307" y="1508"/>
                  <a:chExt cx="199" cy="48"/>
                </a:xfrm>
              </p:grpSpPr>
              <p:sp>
                <p:nvSpPr>
                  <p:cNvPr id="98" name="Freeform 60"/>
                  <p:cNvSpPr>
                    <a:spLocks/>
                  </p:cNvSpPr>
                  <p:nvPr/>
                </p:nvSpPr>
                <p:spPr bwMode="auto">
                  <a:xfrm>
                    <a:off x="4307" y="1508"/>
                    <a:ext cx="199" cy="48"/>
                  </a:xfrm>
                  <a:custGeom>
                    <a:avLst/>
                    <a:gdLst>
                      <a:gd name="T0" fmla="*/ 188 w 199"/>
                      <a:gd name="T1" fmla="*/ 0 h 48"/>
                      <a:gd name="T2" fmla="*/ 191 w 199"/>
                      <a:gd name="T3" fmla="*/ 1 h 48"/>
                      <a:gd name="T4" fmla="*/ 193 w 199"/>
                      <a:gd name="T5" fmla="*/ 3 h 48"/>
                      <a:gd name="T6" fmla="*/ 196 w 199"/>
                      <a:gd name="T7" fmla="*/ 7 h 48"/>
                      <a:gd name="T8" fmla="*/ 198 w 199"/>
                      <a:gd name="T9" fmla="*/ 11 h 48"/>
                      <a:gd name="T10" fmla="*/ 197 w 199"/>
                      <a:gd name="T11" fmla="*/ 15 h 48"/>
                      <a:gd name="T12" fmla="*/ 194 w 199"/>
                      <a:gd name="T13" fmla="*/ 17 h 48"/>
                      <a:gd name="T14" fmla="*/ 191 w 199"/>
                      <a:gd name="T15" fmla="*/ 20 h 48"/>
                      <a:gd name="T16" fmla="*/ 190 w 199"/>
                      <a:gd name="T17" fmla="*/ 23 h 48"/>
                      <a:gd name="T18" fmla="*/ 192 w 199"/>
                      <a:gd name="T19" fmla="*/ 23 h 48"/>
                      <a:gd name="T20" fmla="*/ 195 w 199"/>
                      <a:gd name="T21" fmla="*/ 25 h 48"/>
                      <a:gd name="T22" fmla="*/ 194 w 199"/>
                      <a:gd name="T23" fmla="*/ 30 h 48"/>
                      <a:gd name="T24" fmla="*/ 195 w 199"/>
                      <a:gd name="T25" fmla="*/ 35 h 48"/>
                      <a:gd name="T26" fmla="*/ 194 w 199"/>
                      <a:gd name="T27" fmla="*/ 37 h 48"/>
                      <a:gd name="T28" fmla="*/ 189 w 199"/>
                      <a:gd name="T29" fmla="*/ 41 h 48"/>
                      <a:gd name="T30" fmla="*/ 186 w 199"/>
                      <a:gd name="T31" fmla="*/ 42 h 48"/>
                      <a:gd name="T32" fmla="*/ 8 w 199"/>
                      <a:gd name="T33" fmla="*/ 47 h 48"/>
                      <a:gd name="T34" fmla="*/ 4 w 199"/>
                      <a:gd name="T35" fmla="*/ 45 h 48"/>
                      <a:gd name="T36" fmla="*/ 4 w 199"/>
                      <a:gd name="T37" fmla="*/ 44 h 48"/>
                      <a:gd name="T38" fmla="*/ 1 w 199"/>
                      <a:gd name="T39" fmla="*/ 40 h 48"/>
                      <a:gd name="T40" fmla="*/ 0 w 199"/>
                      <a:gd name="T41" fmla="*/ 37 h 48"/>
                      <a:gd name="T42" fmla="*/ 0 w 199"/>
                      <a:gd name="T43" fmla="*/ 32 h 48"/>
                      <a:gd name="T44" fmla="*/ 5 w 199"/>
                      <a:gd name="T45" fmla="*/ 28 h 48"/>
                      <a:gd name="T46" fmla="*/ 8 w 199"/>
                      <a:gd name="T47" fmla="*/ 25 h 48"/>
                      <a:gd name="T48" fmla="*/ 6 w 199"/>
                      <a:gd name="T49" fmla="*/ 25 h 48"/>
                      <a:gd name="T50" fmla="*/ 2 w 199"/>
                      <a:gd name="T51" fmla="*/ 22 h 48"/>
                      <a:gd name="T52" fmla="*/ 2 w 199"/>
                      <a:gd name="T53" fmla="*/ 18 h 48"/>
                      <a:gd name="T54" fmla="*/ 1 w 199"/>
                      <a:gd name="T55" fmla="*/ 18 h 48"/>
                      <a:gd name="T56" fmla="*/ 1 w 199"/>
                      <a:gd name="T57" fmla="*/ 12 h 48"/>
                      <a:gd name="T58" fmla="*/ 6 w 199"/>
                      <a:gd name="T59" fmla="*/ 9 h 48"/>
                      <a:gd name="T60" fmla="*/ 10 w 199"/>
                      <a:gd name="T61" fmla="*/ 7 h 48"/>
                      <a:gd name="T62" fmla="*/ 12 w 199"/>
                      <a:gd name="T63" fmla="*/ 6 h 48"/>
                      <a:gd name="T64" fmla="*/ 188 w 199"/>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48"/>
                      <a:gd name="T101" fmla="*/ 199 w 19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48">
                        <a:moveTo>
                          <a:pt x="188" y="0"/>
                        </a:moveTo>
                        <a:lnTo>
                          <a:pt x="191" y="1"/>
                        </a:lnTo>
                        <a:lnTo>
                          <a:pt x="193" y="3"/>
                        </a:lnTo>
                        <a:lnTo>
                          <a:pt x="196" y="7"/>
                        </a:lnTo>
                        <a:lnTo>
                          <a:pt x="198" y="11"/>
                        </a:lnTo>
                        <a:lnTo>
                          <a:pt x="197" y="15"/>
                        </a:lnTo>
                        <a:lnTo>
                          <a:pt x="194" y="17"/>
                        </a:lnTo>
                        <a:lnTo>
                          <a:pt x="191" y="20"/>
                        </a:lnTo>
                        <a:lnTo>
                          <a:pt x="190" y="23"/>
                        </a:lnTo>
                        <a:lnTo>
                          <a:pt x="192" y="23"/>
                        </a:lnTo>
                        <a:lnTo>
                          <a:pt x="195" y="25"/>
                        </a:lnTo>
                        <a:lnTo>
                          <a:pt x="194" y="30"/>
                        </a:lnTo>
                        <a:lnTo>
                          <a:pt x="195" y="35"/>
                        </a:lnTo>
                        <a:lnTo>
                          <a:pt x="194" y="37"/>
                        </a:lnTo>
                        <a:lnTo>
                          <a:pt x="189" y="41"/>
                        </a:lnTo>
                        <a:lnTo>
                          <a:pt x="186" y="42"/>
                        </a:lnTo>
                        <a:lnTo>
                          <a:pt x="8" y="47"/>
                        </a:lnTo>
                        <a:lnTo>
                          <a:pt x="4" y="45"/>
                        </a:lnTo>
                        <a:lnTo>
                          <a:pt x="4" y="44"/>
                        </a:lnTo>
                        <a:lnTo>
                          <a:pt x="1" y="40"/>
                        </a:lnTo>
                        <a:lnTo>
                          <a:pt x="0" y="37"/>
                        </a:lnTo>
                        <a:lnTo>
                          <a:pt x="0" y="32"/>
                        </a:lnTo>
                        <a:lnTo>
                          <a:pt x="5" y="28"/>
                        </a:lnTo>
                        <a:lnTo>
                          <a:pt x="8" y="25"/>
                        </a:lnTo>
                        <a:lnTo>
                          <a:pt x="6" y="25"/>
                        </a:lnTo>
                        <a:lnTo>
                          <a:pt x="2" y="22"/>
                        </a:lnTo>
                        <a:lnTo>
                          <a:pt x="2" y="18"/>
                        </a:lnTo>
                        <a:lnTo>
                          <a:pt x="1" y="18"/>
                        </a:lnTo>
                        <a:lnTo>
                          <a:pt x="1" y="12"/>
                        </a:lnTo>
                        <a:lnTo>
                          <a:pt x="6" y="9"/>
                        </a:lnTo>
                        <a:lnTo>
                          <a:pt x="10" y="7"/>
                        </a:lnTo>
                        <a:lnTo>
                          <a:pt x="12" y="6"/>
                        </a:lnTo>
                        <a:lnTo>
                          <a:pt x="188" y="0"/>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99" name="Freeform 61"/>
                  <p:cNvSpPr>
                    <a:spLocks/>
                  </p:cNvSpPr>
                  <p:nvPr/>
                </p:nvSpPr>
                <p:spPr bwMode="auto">
                  <a:xfrm>
                    <a:off x="4308" y="1508"/>
                    <a:ext cx="198" cy="26"/>
                  </a:xfrm>
                  <a:custGeom>
                    <a:avLst/>
                    <a:gdLst>
                      <a:gd name="T0" fmla="*/ 187 w 198"/>
                      <a:gd name="T1" fmla="*/ 0 h 26"/>
                      <a:gd name="T2" fmla="*/ 190 w 198"/>
                      <a:gd name="T3" fmla="*/ 1 h 26"/>
                      <a:gd name="T4" fmla="*/ 192 w 198"/>
                      <a:gd name="T5" fmla="*/ 3 h 26"/>
                      <a:gd name="T6" fmla="*/ 195 w 198"/>
                      <a:gd name="T7" fmla="*/ 7 h 26"/>
                      <a:gd name="T8" fmla="*/ 197 w 198"/>
                      <a:gd name="T9" fmla="*/ 11 h 26"/>
                      <a:gd name="T10" fmla="*/ 196 w 198"/>
                      <a:gd name="T11" fmla="*/ 15 h 26"/>
                      <a:gd name="T12" fmla="*/ 193 w 198"/>
                      <a:gd name="T13" fmla="*/ 17 h 26"/>
                      <a:gd name="T14" fmla="*/ 190 w 198"/>
                      <a:gd name="T15" fmla="*/ 20 h 26"/>
                      <a:gd name="T16" fmla="*/ 189 w 198"/>
                      <a:gd name="T17" fmla="*/ 23 h 26"/>
                      <a:gd name="T18" fmla="*/ 7 w 198"/>
                      <a:gd name="T19" fmla="*/ 25 h 26"/>
                      <a:gd name="T20" fmla="*/ 5 w 198"/>
                      <a:gd name="T21" fmla="*/ 25 h 26"/>
                      <a:gd name="T22" fmla="*/ 1 w 198"/>
                      <a:gd name="T23" fmla="*/ 22 h 26"/>
                      <a:gd name="T24" fmla="*/ 1 w 198"/>
                      <a:gd name="T25" fmla="*/ 18 h 26"/>
                      <a:gd name="T26" fmla="*/ 0 w 198"/>
                      <a:gd name="T27" fmla="*/ 18 h 26"/>
                      <a:gd name="T28" fmla="*/ 0 w 198"/>
                      <a:gd name="T29" fmla="*/ 12 h 26"/>
                      <a:gd name="T30" fmla="*/ 5 w 198"/>
                      <a:gd name="T31" fmla="*/ 9 h 26"/>
                      <a:gd name="T32" fmla="*/ 9 w 198"/>
                      <a:gd name="T33" fmla="*/ 7 h 26"/>
                      <a:gd name="T34" fmla="*/ 11 w 198"/>
                      <a:gd name="T35" fmla="*/ 6 h 26"/>
                      <a:gd name="T36" fmla="*/ 187 w 198"/>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26"/>
                      <a:gd name="T59" fmla="*/ 198 w 19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26">
                        <a:moveTo>
                          <a:pt x="187" y="0"/>
                        </a:moveTo>
                        <a:lnTo>
                          <a:pt x="190" y="1"/>
                        </a:lnTo>
                        <a:lnTo>
                          <a:pt x="192" y="3"/>
                        </a:lnTo>
                        <a:lnTo>
                          <a:pt x="195" y="7"/>
                        </a:lnTo>
                        <a:lnTo>
                          <a:pt x="197" y="11"/>
                        </a:lnTo>
                        <a:lnTo>
                          <a:pt x="196" y="15"/>
                        </a:lnTo>
                        <a:lnTo>
                          <a:pt x="193" y="17"/>
                        </a:lnTo>
                        <a:lnTo>
                          <a:pt x="190" y="20"/>
                        </a:lnTo>
                        <a:lnTo>
                          <a:pt x="189" y="23"/>
                        </a:lnTo>
                        <a:lnTo>
                          <a:pt x="7" y="25"/>
                        </a:lnTo>
                        <a:lnTo>
                          <a:pt x="5" y="25"/>
                        </a:lnTo>
                        <a:lnTo>
                          <a:pt x="1" y="22"/>
                        </a:lnTo>
                        <a:lnTo>
                          <a:pt x="1" y="18"/>
                        </a:lnTo>
                        <a:lnTo>
                          <a:pt x="0" y="18"/>
                        </a:lnTo>
                        <a:lnTo>
                          <a:pt x="0" y="12"/>
                        </a:lnTo>
                        <a:lnTo>
                          <a:pt x="5" y="9"/>
                        </a:lnTo>
                        <a:lnTo>
                          <a:pt x="9" y="7"/>
                        </a:lnTo>
                        <a:lnTo>
                          <a:pt x="11" y="6"/>
                        </a:lnTo>
                        <a:lnTo>
                          <a:pt x="187" y="0"/>
                        </a:lnTo>
                      </a:path>
                    </a:pathLst>
                  </a:custGeom>
                  <a:solidFill>
                    <a:srgbClr val="603000"/>
                  </a:solidFill>
                  <a:ln w="12700" cap="rnd" cmpd="sng">
                    <a:solidFill>
                      <a:srgbClr val="000000"/>
                    </a:solidFill>
                    <a:prstDash val="solid"/>
                    <a:round/>
                    <a:headEnd/>
                    <a:tailEnd/>
                  </a:ln>
                </p:spPr>
                <p:txBody>
                  <a:bodyPr/>
                  <a:lstStyle/>
                  <a:p>
                    <a:endParaRPr lang="en-US"/>
                  </a:p>
                </p:txBody>
              </p:sp>
            </p:grpSp>
          </p:grpSp>
        </p:grpSp>
        <p:grpSp>
          <p:nvGrpSpPr>
            <p:cNvPr id="8" name="Group 62"/>
            <p:cNvGrpSpPr>
              <a:grpSpLocks/>
            </p:cNvGrpSpPr>
            <p:nvPr/>
          </p:nvGrpSpPr>
          <p:grpSpPr bwMode="auto">
            <a:xfrm>
              <a:off x="4514" y="649"/>
              <a:ext cx="126" cy="398"/>
              <a:chOff x="4514" y="649"/>
              <a:chExt cx="126" cy="398"/>
            </a:xfrm>
          </p:grpSpPr>
          <p:grpSp>
            <p:nvGrpSpPr>
              <p:cNvPr id="37" name="Group 63"/>
              <p:cNvGrpSpPr>
                <a:grpSpLocks/>
              </p:cNvGrpSpPr>
              <p:nvPr/>
            </p:nvGrpSpPr>
            <p:grpSpPr bwMode="auto">
              <a:xfrm>
                <a:off x="4529" y="670"/>
                <a:ext cx="111" cy="377"/>
                <a:chOff x="4529" y="670"/>
                <a:chExt cx="111" cy="377"/>
              </a:xfrm>
            </p:grpSpPr>
            <p:grpSp>
              <p:nvGrpSpPr>
                <p:cNvPr id="67" name="Group 64"/>
                <p:cNvGrpSpPr>
                  <a:grpSpLocks/>
                </p:cNvGrpSpPr>
                <p:nvPr/>
              </p:nvGrpSpPr>
              <p:grpSpPr bwMode="auto">
                <a:xfrm>
                  <a:off x="4535" y="814"/>
                  <a:ext cx="105" cy="233"/>
                  <a:chOff x="4535" y="814"/>
                  <a:chExt cx="105" cy="233"/>
                </a:xfrm>
              </p:grpSpPr>
              <p:grpSp>
                <p:nvGrpSpPr>
                  <p:cNvPr id="71" name="Group 65"/>
                  <p:cNvGrpSpPr>
                    <a:grpSpLocks/>
                  </p:cNvGrpSpPr>
                  <p:nvPr/>
                </p:nvGrpSpPr>
                <p:grpSpPr bwMode="auto">
                  <a:xfrm>
                    <a:off x="4535" y="814"/>
                    <a:ext cx="105" cy="233"/>
                    <a:chOff x="4535" y="814"/>
                    <a:chExt cx="105" cy="233"/>
                  </a:xfrm>
                </p:grpSpPr>
                <p:sp>
                  <p:nvSpPr>
                    <p:cNvPr id="75" name="Freeform 66"/>
                    <p:cNvSpPr>
                      <a:spLocks/>
                    </p:cNvSpPr>
                    <p:nvPr/>
                  </p:nvSpPr>
                  <p:spPr bwMode="auto">
                    <a:xfrm>
                      <a:off x="4535" y="814"/>
                      <a:ext cx="105" cy="233"/>
                    </a:xfrm>
                    <a:custGeom>
                      <a:avLst/>
                      <a:gdLst>
                        <a:gd name="T0" fmla="*/ 4 w 105"/>
                        <a:gd name="T1" fmla="*/ 186 h 233"/>
                        <a:gd name="T2" fmla="*/ 2 w 105"/>
                        <a:gd name="T3" fmla="*/ 181 h 233"/>
                        <a:gd name="T4" fmla="*/ 2 w 105"/>
                        <a:gd name="T5" fmla="*/ 176 h 233"/>
                        <a:gd name="T6" fmla="*/ 1 w 105"/>
                        <a:gd name="T7" fmla="*/ 172 h 233"/>
                        <a:gd name="T8" fmla="*/ 0 w 105"/>
                        <a:gd name="T9" fmla="*/ 48 h 233"/>
                        <a:gd name="T10" fmla="*/ 0 w 105"/>
                        <a:gd name="T11" fmla="*/ 45 h 233"/>
                        <a:gd name="T12" fmla="*/ 0 w 105"/>
                        <a:gd name="T13" fmla="*/ 38 h 233"/>
                        <a:gd name="T14" fmla="*/ 0 w 105"/>
                        <a:gd name="T15" fmla="*/ 33 h 233"/>
                        <a:gd name="T16" fmla="*/ 1 w 105"/>
                        <a:gd name="T17" fmla="*/ 30 h 233"/>
                        <a:gd name="T18" fmla="*/ 3 w 105"/>
                        <a:gd name="T19" fmla="*/ 26 h 233"/>
                        <a:gd name="T20" fmla="*/ 5 w 105"/>
                        <a:gd name="T21" fmla="*/ 25 h 233"/>
                        <a:gd name="T22" fmla="*/ 7 w 105"/>
                        <a:gd name="T23" fmla="*/ 25 h 233"/>
                        <a:gd name="T24" fmla="*/ 85 w 105"/>
                        <a:gd name="T25" fmla="*/ 7 h 233"/>
                        <a:gd name="T26" fmla="*/ 101 w 105"/>
                        <a:gd name="T27" fmla="*/ 0 h 233"/>
                        <a:gd name="T28" fmla="*/ 100 w 105"/>
                        <a:gd name="T29" fmla="*/ 10 h 233"/>
                        <a:gd name="T30" fmla="*/ 100 w 105"/>
                        <a:gd name="T31" fmla="*/ 15 h 233"/>
                        <a:gd name="T32" fmla="*/ 97 w 105"/>
                        <a:gd name="T33" fmla="*/ 19 h 233"/>
                        <a:gd name="T34" fmla="*/ 99 w 105"/>
                        <a:gd name="T35" fmla="*/ 25 h 233"/>
                        <a:gd name="T36" fmla="*/ 98 w 105"/>
                        <a:gd name="T37" fmla="*/ 31 h 233"/>
                        <a:gd name="T38" fmla="*/ 99 w 105"/>
                        <a:gd name="T39" fmla="*/ 47 h 233"/>
                        <a:gd name="T40" fmla="*/ 99 w 105"/>
                        <a:gd name="T41" fmla="*/ 62 h 233"/>
                        <a:gd name="T42" fmla="*/ 95 w 105"/>
                        <a:gd name="T43" fmla="*/ 68 h 233"/>
                        <a:gd name="T44" fmla="*/ 100 w 105"/>
                        <a:gd name="T45" fmla="*/ 72 h 233"/>
                        <a:gd name="T46" fmla="*/ 101 w 105"/>
                        <a:gd name="T47" fmla="*/ 79 h 233"/>
                        <a:gd name="T48" fmla="*/ 102 w 105"/>
                        <a:gd name="T49" fmla="*/ 99 h 233"/>
                        <a:gd name="T50" fmla="*/ 103 w 105"/>
                        <a:gd name="T51" fmla="*/ 107 h 233"/>
                        <a:gd name="T52" fmla="*/ 101 w 105"/>
                        <a:gd name="T53" fmla="*/ 116 h 233"/>
                        <a:gd name="T54" fmla="*/ 102 w 105"/>
                        <a:gd name="T55" fmla="*/ 122 h 233"/>
                        <a:gd name="T56" fmla="*/ 102 w 105"/>
                        <a:gd name="T57" fmla="*/ 141 h 233"/>
                        <a:gd name="T58" fmla="*/ 102 w 105"/>
                        <a:gd name="T59" fmla="*/ 155 h 233"/>
                        <a:gd name="T60" fmla="*/ 102 w 105"/>
                        <a:gd name="T61" fmla="*/ 168 h 233"/>
                        <a:gd name="T62" fmla="*/ 98 w 105"/>
                        <a:gd name="T63" fmla="*/ 176 h 233"/>
                        <a:gd name="T64" fmla="*/ 102 w 105"/>
                        <a:gd name="T65" fmla="*/ 178 h 233"/>
                        <a:gd name="T66" fmla="*/ 101 w 105"/>
                        <a:gd name="T67" fmla="*/ 183 h 233"/>
                        <a:gd name="T68" fmla="*/ 102 w 105"/>
                        <a:gd name="T69" fmla="*/ 189 h 233"/>
                        <a:gd name="T70" fmla="*/ 95 w 105"/>
                        <a:gd name="T71" fmla="*/ 187 h 233"/>
                        <a:gd name="T72" fmla="*/ 101 w 105"/>
                        <a:gd name="T73" fmla="*/ 196 h 233"/>
                        <a:gd name="T74" fmla="*/ 104 w 105"/>
                        <a:gd name="T75" fmla="*/ 232 h 233"/>
                        <a:gd name="T76" fmla="*/ 94 w 105"/>
                        <a:gd name="T77" fmla="*/ 223 h 233"/>
                        <a:gd name="T78" fmla="*/ 76 w 105"/>
                        <a:gd name="T79" fmla="*/ 215 h 233"/>
                        <a:gd name="T80" fmla="*/ 9 w 105"/>
                        <a:gd name="T81" fmla="*/ 189 h 233"/>
                        <a:gd name="T82" fmla="*/ 8 w 105"/>
                        <a:gd name="T83" fmla="*/ 188 h 233"/>
                        <a:gd name="T84" fmla="*/ 6 w 105"/>
                        <a:gd name="T85" fmla="*/ 187 h 233"/>
                        <a:gd name="T86" fmla="*/ 4 w 105"/>
                        <a:gd name="T87" fmla="*/ 186 h 233"/>
                        <a:gd name="T88" fmla="*/ 4 w 105"/>
                        <a:gd name="T89" fmla="*/ 186 h 2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233"/>
                        <a:gd name="T137" fmla="*/ 105 w 105"/>
                        <a:gd name="T138" fmla="*/ 233 h 2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33">
                          <a:moveTo>
                            <a:pt x="4" y="186"/>
                          </a:moveTo>
                          <a:lnTo>
                            <a:pt x="2" y="181"/>
                          </a:lnTo>
                          <a:lnTo>
                            <a:pt x="2" y="176"/>
                          </a:lnTo>
                          <a:lnTo>
                            <a:pt x="1" y="172"/>
                          </a:lnTo>
                          <a:lnTo>
                            <a:pt x="0" y="48"/>
                          </a:lnTo>
                          <a:lnTo>
                            <a:pt x="0" y="45"/>
                          </a:lnTo>
                          <a:lnTo>
                            <a:pt x="0" y="38"/>
                          </a:lnTo>
                          <a:lnTo>
                            <a:pt x="0" y="33"/>
                          </a:lnTo>
                          <a:lnTo>
                            <a:pt x="1" y="30"/>
                          </a:lnTo>
                          <a:lnTo>
                            <a:pt x="3" y="26"/>
                          </a:lnTo>
                          <a:lnTo>
                            <a:pt x="5" y="25"/>
                          </a:lnTo>
                          <a:lnTo>
                            <a:pt x="7" y="25"/>
                          </a:lnTo>
                          <a:lnTo>
                            <a:pt x="85" y="7"/>
                          </a:lnTo>
                          <a:lnTo>
                            <a:pt x="101" y="0"/>
                          </a:lnTo>
                          <a:lnTo>
                            <a:pt x="100" y="10"/>
                          </a:lnTo>
                          <a:lnTo>
                            <a:pt x="100" y="15"/>
                          </a:lnTo>
                          <a:lnTo>
                            <a:pt x="97" y="19"/>
                          </a:lnTo>
                          <a:lnTo>
                            <a:pt x="99" y="25"/>
                          </a:lnTo>
                          <a:lnTo>
                            <a:pt x="98" y="31"/>
                          </a:lnTo>
                          <a:lnTo>
                            <a:pt x="99" y="47"/>
                          </a:lnTo>
                          <a:lnTo>
                            <a:pt x="99" y="62"/>
                          </a:lnTo>
                          <a:lnTo>
                            <a:pt x="95" y="68"/>
                          </a:lnTo>
                          <a:lnTo>
                            <a:pt x="100" y="72"/>
                          </a:lnTo>
                          <a:lnTo>
                            <a:pt x="101" y="79"/>
                          </a:lnTo>
                          <a:lnTo>
                            <a:pt x="102" y="99"/>
                          </a:lnTo>
                          <a:lnTo>
                            <a:pt x="103" y="107"/>
                          </a:lnTo>
                          <a:lnTo>
                            <a:pt x="101" y="116"/>
                          </a:lnTo>
                          <a:lnTo>
                            <a:pt x="102" y="122"/>
                          </a:lnTo>
                          <a:lnTo>
                            <a:pt x="102" y="141"/>
                          </a:lnTo>
                          <a:lnTo>
                            <a:pt x="102" y="155"/>
                          </a:lnTo>
                          <a:lnTo>
                            <a:pt x="102" y="168"/>
                          </a:lnTo>
                          <a:lnTo>
                            <a:pt x="98" y="176"/>
                          </a:lnTo>
                          <a:lnTo>
                            <a:pt x="102" y="178"/>
                          </a:lnTo>
                          <a:lnTo>
                            <a:pt x="101" y="183"/>
                          </a:lnTo>
                          <a:lnTo>
                            <a:pt x="102" y="189"/>
                          </a:lnTo>
                          <a:lnTo>
                            <a:pt x="95" y="187"/>
                          </a:lnTo>
                          <a:lnTo>
                            <a:pt x="101" y="196"/>
                          </a:lnTo>
                          <a:lnTo>
                            <a:pt x="104" y="232"/>
                          </a:lnTo>
                          <a:lnTo>
                            <a:pt x="94" y="223"/>
                          </a:lnTo>
                          <a:lnTo>
                            <a:pt x="76" y="215"/>
                          </a:lnTo>
                          <a:lnTo>
                            <a:pt x="9" y="189"/>
                          </a:lnTo>
                          <a:lnTo>
                            <a:pt x="8" y="188"/>
                          </a:lnTo>
                          <a:lnTo>
                            <a:pt x="6" y="187"/>
                          </a:lnTo>
                          <a:lnTo>
                            <a:pt x="4" y="186"/>
                          </a:lnTo>
                        </a:path>
                      </a:pathLst>
                    </a:custGeom>
                    <a:solidFill>
                      <a:srgbClr val="000000"/>
                    </a:solidFill>
                    <a:ln w="12700" cap="rnd" cmpd="sng">
                      <a:solidFill>
                        <a:srgbClr val="000000"/>
                      </a:solidFill>
                      <a:prstDash val="solid"/>
                      <a:round/>
                      <a:headEnd/>
                      <a:tailEnd/>
                    </a:ln>
                  </p:spPr>
                  <p:txBody>
                    <a:bodyPr/>
                    <a:lstStyle/>
                    <a:p>
                      <a:endParaRPr lang="en-US"/>
                    </a:p>
                  </p:txBody>
                </p:sp>
                <p:grpSp>
                  <p:nvGrpSpPr>
                    <p:cNvPr id="76" name="Group 67"/>
                    <p:cNvGrpSpPr>
                      <a:grpSpLocks/>
                    </p:cNvGrpSpPr>
                    <p:nvPr/>
                  </p:nvGrpSpPr>
                  <p:grpSpPr bwMode="auto">
                    <a:xfrm>
                      <a:off x="4567" y="839"/>
                      <a:ext cx="71" cy="198"/>
                      <a:chOff x="4567" y="839"/>
                      <a:chExt cx="71" cy="198"/>
                    </a:xfrm>
                  </p:grpSpPr>
                  <p:sp>
                    <p:nvSpPr>
                      <p:cNvPr id="84" name="Line 68"/>
                      <p:cNvSpPr>
                        <a:spLocks noChangeShapeType="1"/>
                      </p:cNvSpPr>
                      <p:nvPr/>
                    </p:nvSpPr>
                    <p:spPr bwMode="auto">
                      <a:xfrm flipH="1" flipV="1">
                        <a:off x="4572" y="1002"/>
                        <a:ext cx="66"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5" name="Line 69"/>
                      <p:cNvSpPr>
                        <a:spLocks noChangeShapeType="1"/>
                      </p:cNvSpPr>
                      <p:nvPr/>
                    </p:nvSpPr>
                    <p:spPr bwMode="auto">
                      <a:xfrm flipH="1" flipV="1">
                        <a:off x="4606" y="1014"/>
                        <a:ext cx="32"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 name="Line 70"/>
                      <p:cNvSpPr>
                        <a:spLocks noChangeShapeType="1"/>
                      </p:cNvSpPr>
                      <p:nvPr/>
                    </p:nvSpPr>
                    <p:spPr bwMode="auto">
                      <a:xfrm flipH="1" flipV="1">
                        <a:off x="4582" y="994"/>
                        <a:ext cx="55"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 name="Line 71"/>
                      <p:cNvSpPr>
                        <a:spLocks noChangeShapeType="1"/>
                      </p:cNvSpPr>
                      <p:nvPr/>
                    </p:nvSpPr>
                    <p:spPr bwMode="auto">
                      <a:xfrm flipH="1">
                        <a:off x="4567" y="839"/>
                        <a:ext cx="67"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8" name="Line 72"/>
                      <p:cNvSpPr>
                        <a:spLocks noChangeShapeType="1"/>
                      </p:cNvSpPr>
                      <p:nvPr/>
                    </p:nvSpPr>
                    <p:spPr bwMode="auto">
                      <a:xfrm flipH="1">
                        <a:off x="4571" y="854"/>
                        <a:ext cx="62"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 name="Line 73"/>
                      <p:cNvSpPr>
                        <a:spLocks noChangeShapeType="1"/>
                      </p:cNvSpPr>
                      <p:nvPr/>
                    </p:nvSpPr>
                    <p:spPr bwMode="auto">
                      <a:xfrm flipH="1" flipV="1">
                        <a:off x="4571" y="888"/>
                        <a:ext cx="65"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 name="Line 74"/>
                      <p:cNvSpPr>
                        <a:spLocks noChangeShapeType="1"/>
                      </p:cNvSpPr>
                      <p:nvPr/>
                    </p:nvSpPr>
                    <p:spPr bwMode="auto">
                      <a:xfrm flipH="1" flipV="1">
                        <a:off x="4576" y="912"/>
                        <a:ext cx="6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1" name="Line 75"/>
                      <p:cNvSpPr>
                        <a:spLocks noChangeShapeType="1"/>
                      </p:cNvSpPr>
                      <p:nvPr/>
                    </p:nvSpPr>
                    <p:spPr bwMode="auto">
                      <a:xfrm flipH="1" flipV="1">
                        <a:off x="4583" y="958"/>
                        <a:ext cx="54"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 name="Line 76"/>
                      <p:cNvSpPr>
                        <a:spLocks noChangeShapeType="1"/>
                      </p:cNvSpPr>
                      <p:nvPr/>
                    </p:nvSpPr>
                    <p:spPr bwMode="auto">
                      <a:xfrm flipH="1" flipV="1">
                        <a:off x="4578" y="940"/>
                        <a:ext cx="58"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 name="Line 77"/>
                      <p:cNvSpPr>
                        <a:spLocks noChangeShapeType="1"/>
                      </p:cNvSpPr>
                      <p:nvPr/>
                    </p:nvSpPr>
                    <p:spPr bwMode="auto">
                      <a:xfrm flipH="1" flipV="1">
                        <a:off x="4573" y="930"/>
                        <a:ext cx="63"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7" name="Group 78"/>
                    <p:cNvGrpSpPr>
                      <a:grpSpLocks/>
                    </p:cNvGrpSpPr>
                    <p:nvPr/>
                  </p:nvGrpSpPr>
                  <p:grpSpPr bwMode="auto">
                    <a:xfrm>
                      <a:off x="4537" y="819"/>
                      <a:ext cx="99" cy="189"/>
                      <a:chOff x="4537" y="819"/>
                      <a:chExt cx="99" cy="189"/>
                    </a:xfrm>
                  </p:grpSpPr>
                  <p:sp>
                    <p:nvSpPr>
                      <p:cNvPr id="78" name="Freeform 79"/>
                      <p:cNvSpPr>
                        <a:spLocks/>
                      </p:cNvSpPr>
                      <p:nvPr/>
                    </p:nvSpPr>
                    <p:spPr bwMode="auto">
                      <a:xfrm>
                        <a:off x="4590" y="909"/>
                        <a:ext cx="46" cy="17"/>
                      </a:xfrm>
                      <a:custGeom>
                        <a:avLst/>
                        <a:gdLst>
                          <a:gd name="T0" fmla="*/ 45 w 46"/>
                          <a:gd name="T1" fmla="*/ 16 h 17"/>
                          <a:gd name="T2" fmla="*/ 0 w 46"/>
                          <a:gd name="T3" fmla="*/ 0 h 17"/>
                          <a:gd name="T4" fmla="*/ 45 w 46"/>
                          <a:gd name="T5" fmla="*/ 5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0"/>
                            </a:lnTo>
                            <a:lnTo>
                              <a:pt x="45" y="5"/>
                            </a:lnTo>
                            <a:lnTo>
                              <a:pt x="4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 name="Freeform 80"/>
                      <p:cNvSpPr>
                        <a:spLocks/>
                      </p:cNvSpPr>
                      <p:nvPr/>
                    </p:nvSpPr>
                    <p:spPr bwMode="auto">
                      <a:xfrm>
                        <a:off x="4588" y="867"/>
                        <a:ext cx="46" cy="17"/>
                      </a:xfrm>
                      <a:custGeom>
                        <a:avLst/>
                        <a:gdLst>
                          <a:gd name="T0" fmla="*/ 45 w 46"/>
                          <a:gd name="T1" fmla="*/ 16 h 17"/>
                          <a:gd name="T2" fmla="*/ 0 w 46"/>
                          <a:gd name="T3" fmla="*/ 16 h 17"/>
                          <a:gd name="T4" fmla="*/ 45 w 46"/>
                          <a:gd name="T5" fmla="*/ 0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16"/>
                            </a:lnTo>
                            <a:lnTo>
                              <a:pt x="45" y="0"/>
                            </a:lnTo>
                            <a:lnTo>
                              <a:pt x="4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0" name="Freeform 81"/>
                      <p:cNvSpPr>
                        <a:spLocks/>
                      </p:cNvSpPr>
                      <p:nvPr/>
                    </p:nvSpPr>
                    <p:spPr bwMode="auto">
                      <a:xfrm>
                        <a:off x="4594" y="955"/>
                        <a:ext cx="42" cy="23"/>
                      </a:xfrm>
                      <a:custGeom>
                        <a:avLst/>
                        <a:gdLst>
                          <a:gd name="T0" fmla="*/ 41 w 42"/>
                          <a:gd name="T1" fmla="*/ 22 h 23"/>
                          <a:gd name="T2" fmla="*/ 0 w 42"/>
                          <a:gd name="T3" fmla="*/ 0 h 23"/>
                          <a:gd name="T4" fmla="*/ 41 w 42"/>
                          <a:gd name="T5" fmla="*/ 15 h 23"/>
                          <a:gd name="T6" fmla="*/ 41 w 42"/>
                          <a:gd name="T7" fmla="*/ 18 h 23"/>
                          <a:gd name="T8" fmla="*/ 41 w 42"/>
                          <a:gd name="T9" fmla="*/ 22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41" y="22"/>
                            </a:moveTo>
                            <a:lnTo>
                              <a:pt x="0" y="0"/>
                            </a:lnTo>
                            <a:lnTo>
                              <a:pt x="41" y="15"/>
                            </a:lnTo>
                            <a:lnTo>
                              <a:pt x="41" y="18"/>
                            </a:lnTo>
                            <a:lnTo>
                              <a:pt x="41" y="2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 name="Freeform 82"/>
                      <p:cNvSpPr>
                        <a:spLocks/>
                      </p:cNvSpPr>
                      <p:nvPr/>
                    </p:nvSpPr>
                    <p:spPr bwMode="auto">
                      <a:xfrm>
                        <a:off x="4564" y="819"/>
                        <a:ext cx="70" cy="30"/>
                      </a:xfrm>
                      <a:custGeom>
                        <a:avLst/>
                        <a:gdLst>
                          <a:gd name="T0" fmla="*/ 69 w 70"/>
                          <a:gd name="T1" fmla="*/ 0 h 30"/>
                          <a:gd name="T2" fmla="*/ 68 w 70"/>
                          <a:gd name="T3" fmla="*/ 8 h 30"/>
                          <a:gd name="T4" fmla="*/ 69 w 70"/>
                          <a:gd name="T5" fmla="*/ 13 h 30"/>
                          <a:gd name="T6" fmla="*/ 65 w 70"/>
                          <a:gd name="T7" fmla="*/ 16 h 30"/>
                          <a:gd name="T8" fmla="*/ 0 w 70"/>
                          <a:gd name="T9" fmla="*/ 29 h 30"/>
                          <a:gd name="T10" fmla="*/ 1 w 70"/>
                          <a:gd name="T11" fmla="*/ 25 h 30"/>
                          <a:gd name="T12" fmla="*/ 0 w 70"/>
                          <a:gd name="T13" fmla="*/ 21 h 30"/>
                          <a:gd name="T14" fmla="*/ 54 w 70"/>
                          <a:gd name="T15" fmla="*/ 7 h 30"/>
                          <a:gd name="T16" fmla="*/ 69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69" y="0"/>
                            </a:moveTo>
                            <a:lnTo>
                              <a:pt x="68" y="8"/>
                            </a:lnTo>
                            <a:lnTo>
                              <a:pt x="69" y="13"/>
                            </a:lnTo>
                            <a:lnTo>
                              <a:pt x="65" y="16"/>
                            </a:lnTo>
                            <a:lnTo>
                              <a:pt x="0" y="29"/>
                            </a:lnTo>
                            <a:lnTo>
                              <a:pt x="1" y="25"/>
                            </a:lnTo>
                            <a:lnTo>
                              <a:pt x="0" y="21"/>
                            </a:lnTo>
                            <a:lnTo>
                              <a:pt x="54" y="7"/>
                            </a:lnTo>
                            <a:lnTo>
                              <a:pt x="6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 name="Freeform 83"/>
                      <p:cNvSpPr>
                        <a:spLocks/>
                      </p:cNvSpPr>
                      <p:nvPr/>
                    </p:nvSpPr>
                    <p:spPr bwMode="auto">
                      <a:xfrm>
                        <a:off x="4537" y="844"/>
                        <a:ext cx="17" cy="17"/>
                      </a:xfrm>
                      <a:custGeom>
                        <a:avLst/>
                        <a:gdLst>
                          <a:gd name="T0" fmla="*/ 0 w 17"/>
                          <a:gd name="T1" fmla="*/ 16 h 17"/>
                          <a:gd name="T2" fmla="*/ 1 w 17"/>
                          <a:gd name="T3" fmla="*/ 9 h 17"/>
                          <a:gd name="T4" fmla="*/ 1 w 17"/>
                          <a:gd name="T5" fmla="*/ 8 h 17"/>
                          <a:gd name="T6" fmla="*/ 2 w 17"/>
                          <a:gd name="T7" fmla="*/ 4 h 17"/>
                          <a:gd name="T8" fmla="*/ 2 w 17"/>
                          <a:gd name="T9" fmla="*/ 4 h 17"/>
                          <a:gd name="T10" fmla="*/ 7 w 17"/>
                          <a:gd name="T11" fmla="*/ 0 h 17"/>
                          <a:gd name="T12" fmla="*/ 16 w 17"/>
                          <a:gd name="T13" fmla="*/ 0 h 17"/>
                          <a:gd name="T14" fmla="*/ 16 w 17"/>
                          <a:gd name="T15" fmla="*/ 12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1" y="9"/>
                            </a:lnTo>
                            <a:lnTo>
                              <a:pt x="1" y="8"/>
                            </a:lnTo>
                            <a:lnTo>
                              <a:pt x="2" y="4"/>
                            </a:lnTo>
                            <a:lnTo>
                              <a:pt x="7" y="0"/>
                            </a:lnTo>
                            <a:lnTo>
                              <a:pt x="16" y="0"/>
                            </a:lnTo>
                            <a:lnTo>
                              <a:pt x="16" y="12"/>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 name="Freeform 84"/>
                      <p:cNvSpPr>
                        <a:spLocks/>
                      </p:cNvSpPr>
                      <p:nvPr/>
                    </p:nvSpPr>
                    <p:spPr bwMode="auto">
                      <a:xfrm>
                        <a:off x="4601" y="991"/>
                        <a:ext cx="35" cy="17"/>
                      </a:xfrm>
                      <a:custGeom>
                        <a:avLst/>
                        <a:gdLst>
                          <a:gd name="T0" fmla="*/ 34 w 35"/>
                          <a:gd name="T1" fmla="*/ 16 h 17"/>
                          <a:gd name="T2" fmla="*/ 33 w 35"/>
                          <a:gd name="T3" fmla="*/ 10 h 17"/>
                          <a:gd name="T4" fmla="*/ 34 w 35"/>
                          <a:gd name="T5" fmla="*/ 8 h 17"/>
                          <a:gd name="T6" fmla="*/ 0 w 35"/>
                          <a:gd name="T7" fmla="*/ 0 h 17"/>
                          <a:gd name="T8" fmla="*/ 34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4" y="16"/>
                            </a:moveTo>
                            <a:lnTo>
                              <a:pt x="33" y="10"/>
                            </a:lnTo>
                            <a:lnTo>
                              <a:pt x="34" y="8"/>
                            </a:lnTo>
                            <a:lnTo>
                              <a:pt x="0" y="0"/>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72" name="Group 85"/>
                  <p:cNvGrpSpPr>
                    <a:grpSpLocks/>
                  </p:cNvGrpSpPr>
                  <p:nvPr/>
                </p:nvGrpSpPr>
                <p:grpSpPr bwMode="auto">
                  <a:xfrm>
                    <a:off x="4549" y="827"/>
                    <a:ext cx="17" cy="190"/>
                    <a:chOff x="4549" y="827"/>
                    <a:chExt cx="17" cy="190"/>
                  </a:xfrm>
                </p:grpSpPr>
                <p:sp>
                  <p:nvSpPr>
                    <p:cNvPr id="73" name="Freeform 86"/>
                    <p:cNvSpPr>
                      <a:spLocks/>
                    </p:cNvSpPr>
                    <p:nvPr/>
                  </p:nvSpPr>
                  <p:spPr bwMode="auto">
                    <a:xfrm>
                      <a:off x="4549" y="827"/>
                      <a:ext cx="17" cy="190"/>
                    </a:xfrm>
                    <a:custGeom>
                      <a:avLst/>
                      <a:gdLst>
                        <a:gd name="T0" fmla="*/ 0 w 17"/>
                        <a:gd name="T1" fmla="*/ 10 h 190"/>
                        <a:gd name="T2" fmla="*/ 0 w 17"/>
                        <a:gd name="T3" fmla="*/ 7 h 190"/>
                        <a:gd name="T4" fmla="*/ 1 w 17"/>
                        <a:gd name="T5" fmla="*/ 5 h 190"/>
                        <a:gd name="T6" fmla="*/ 2 w 17"/>
                        <a:gd name="T7" fmla="*/ 2 h 190"/>
                        <a:gd name="T8" fmla="*/ 4 w 17"/>
                        <a:gd name="T9" fmla="*/ 0 h 190"/>
                        <a:gd name="T10" fmla="*/ 5 w 17"/>
                        <a:gd name="T11" fmla="*/ 1 h 190"/>
                        <a:gd name="T12" fmla="*/ 6 w 17"/>
                        <a:gd name="T13" fmla="*/ 4 h 190"/>
                        <a:gd name="T14" fmla="*/ 7 w 17"/>
                        <a:gd name="T15" fmla="*/ 7 h 190"/>
                        <a:gd name="T16" fmla="*/ 8 w 17"/>
                        <a:gd name="T17" fmla="*/ 8 h 190"/>
                        <a:gd name="T18" fmla="*/ 8 w 17"/>
                        <a:gd name="T19" fmla="*/ 6 h 190"/>
                        <a:gd name="T20" fmla="*/ 9 w 17"/>
                        <a:gd name="T21" fmla="*/ 3 h 190"/>
                        <a:gd name="T22" fmla="*/ 10 w 17"/>
                        <a:gd name="T23" fmla="*/ 4 h 190"/>
                        <a:gd name="T24" fmla="*/ 12 w 17"/>
                        <a:gd name="T25" fmla="*/ 3 h 190"/>
                        <a:gd name="T26" fmla="*/ 13 w 17"/>
                        <a:gd name="T27" fmla="*/ 4 h 190"/>
                        <a:gd name="T28" fmla="*/ 14 w 17"/>
                        <a:gd name="T29" fmla="*/ 9 h 190"/>
                        <a:gd name="T30" fmla="*/ 14 w 17"/>
                        <a:gd name="T31" fmla="*/ 11 h 190"/>
                        <a:gd name="T32" fmla="*/ 16 w 17"/>
                        <a:gd name="T33" fmla="*/ 181 h 190"/>
                        <a:gd name="T34" fmla="*/ 15 w 17"/>
                        <a:gd name="T35" fmla="*/ 185 h 190"/>
                        <a:gd name="T36" fmla="*/ 15 w 17"/>
                        <a:gd name="T37" fmla="*/ 185 h 190"/>
                        <a:gd name="T38" fmla="*/ 14 w 17"/>
                        <a:gd name="T39" fmla="*/ 188 h 190"/>
                        <a:gd name="T40" fmla="*/ 13 w 17"/>
                        <a:gd name="T41" fmla="*/ 189 h 190"/>
                        <a:gd name="T42" fmla="*/ 11 w 17"/>
                        <a:gd name="T43" fmla="*/ 189 h 190"/>
                        <a:gd name="T44" fmla="*/ 10 w 17"/>
                        <a:gd name="T45" fmla="*/ 184 h 190"/>
                        <a:gd name="T46" fmla="*/ 9 w 17"/>
                        <a:gd name="T47" fmla="*/ 181 h 190"/>
                        <a:gd name="T48" fmla="*/ 9 w 17"/>
                        <a:gd name="T49" fmla="*/ 183 h 190"/>
                        <a:gd name="T50" fmla="*/ 7 w 17"/>
                        <a:gd name="T51" fmla="*/ 187 h 190"/>
                        <a:gd name="T52" fmla="*/ 6 w 17"/>
                        <a:gd name="T53" fmla="*/ 187 h 190"/>
                        <a:gd name="T54" fmla="*/ 6 w 17"/>
                        <a:gd name="T55" fmla="*/ 188 h 190"/>
                        <a:gd name="T56" fmla="*/ 4 w 17"/>
                        <a:gd name="T57" fmla="*/ 188 h 190"/>
                        <a:gd name="T58" fmla="*/ 3 w 17"/>
                        <a:gd name="T59" fmla="*/ 183 h 190"/>
                        <a:gd name="T60" fmla="*/ 2 w 17"/>
                        <a:gd name="T61" fmla="*/ 179 h 190"/>
                        <a:gd name="T62" fmla="*/ 2 w 17"/>
                        <a:gd name="T63" fmla="*/ 178 h 190"/>
                        <a:gd name="T64" fmla="*/ 0 w 17"/>
                        <a:gd name="T65" fmla="*/ 10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90"/>
                        <a:gd name="T101" fmla="*/ 17 w 17"/>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90">
                          <a:moveTo>
                            <a:pt x="0" y="10"/>
                          </a:moveTo>
                          <a:lnTo>
                            <a:pt x="0" y="7"/>
                          </a:lnTo>
                          <a:lnTo>
                            <a:pt x="1" y="5"/>
                          </a:lnTo>
                          <a:lnTo>
                            <a:pt x="2" y="2"/>
                          </a:lnTo>
                          <a:lnTo>
                            <a:pt x="4" y="0"/>
                          </a:lnTo>
                          <a:lnTo>
                            <a:pt x="5" y="1"/>
                          </a:lnTo>
                          <a:lnTo>
                            <a:pt x="6" y="4"/>
                          </a:lnTo>
                          <a:lnTo>
                            <a:pt x="7" y="7"/>
                          </a:lnTo>
                          <a:lnTo>
                            <a:pt x="8" y="8"/>
                          </a:lnTo>
                          <a:lnTo>
                            <a:pt x="8" y="6"/>
                          </a:lnTo>
                          <a:lnTo>
                            <a:pt x="9" y="3"/>
                          </a:lnTo>
                          <a:lnTo>
                            <a:pt x="10" y="4"/>
                          </a:lnTo>
                          <a:lnTo>
                            <a:pt x="12" y="3"/>
                          </a:lnTo>
                          <a:lnTo>
                            <a:pt x="13" y="4"/>
                          </a:lnTo>
                          <a:lnTo>
                            <a:pt x="14" y="9"/>
                          </a:lnTo>
                          <a:lnTo>
                            <a:pt x="14" y="11"/>
                          </a:lnTo>
                          <a:lnTo>
                            <a:pt x="16" y="181"/>
                          </a:lnTo>
                          <a:lnTo>
                            <a:pt x="15" y="185"/>
                          </a:lnTo>
                          <a:lnTo>
                            <a:pt x="14" y="188"/>
                          </a:lnTo>
                          <a:lnTo>
                            <a:pt x="13" y="189"/>
                          </a:lnTo>
                          <a:lnTo>
                            <a:pt x="11" y="189"/>
                          </a:lnTo>
                          <a:lnTo>
                            <a:pt x="10" y="184"/>
                          </a:lnTo>
                          <a:lnTo>
                            <a:pt x="9" y="181"/>
                          </a:lnTo>
                          <a:lnTo>
                            <a:pt x="9" y="183"/>
                          </a:lnTo>
                          <a:lnTo>
                            <a:pt x="7" y="187"/>
                          </a:lnTo>
                          <a:lnTo>
                            <a:pt x="6" y="187"/>
                          </a:lnTo>
                          <a:lnTo>
                            <a:pt x="6" y="188"/>
                          </a:lnTo>
                          <a:lnTo>
                            <a:pt x="4" y="188"/>
                          </a:lnTo>
                          <a:lnTo>
                            <a:pt x="3" y="183"/>
                          </a:lnTo>
                          <a:lnTo>
                            <a:pt x="2" y="179"/>
                          </a:lnTo>
                          <a:lnTo>
                            <a:pt x="2" y="178"/>
                          </a:lnTo>
                          <a:lnTo>
                            <a:pt x="0" y="1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74" name="Freeform 87"/>
                    <p:cNvSpPr>
                      <a:spLocks/>
                    </p:cNvSpPr>
                    <p:nvPr/>
                  </p:nvSpPr>
                  <p:spPr bwMode="auto">
                    <a:xfrm>
                      <a:off x="4549" y="827"/>
                      <a:ext cx="17" cy="189"/>
                    </a:xfrm>
                    <a:custGeom>
                      <a:avLst/>
                      <a:gdLst>
                        <a:gd name="T0" fmla="*/ 0 w 17"/>
                        <a:gd name="T1" fmla="*/ 10 h 189"/>
                        <a:gd name="T2" fmla="*/ 0 w 17"/>
                        <a:gd name="T3" fmla="*/ 7 h 189"/>
                        <a:gd name="T4" fmla="*/ 1 w 17"/>
                        <a:gd name="T5" fmla="*/ 5 h 189"/>
                        <a:gd name="T6" fmla="*/ 5 w 17"/>
                        <a:gd name="T7" fmla="*/ 2 h 189"/>
                        <a:gd name="T8" fmla="*/ 7 w 17"/>
                        <a:gd name="T9" fmla="*/ 0 h 189"/>
                        <a:gd name="T10" fmla="*/ 8 w 17"/>
                        <a:gd name="T11" fmla="*/ 1 h 189"/>
                        <a:gd name="T12" fmla="*/ 10 w 17"/>
                        <a:gd name="T13" fmla="*/ 4 h 189"/>
                        <a:gd name="T14" fmla="*/ 12 w 17"/>
                        <a:gd name="T15" fmla="*/ 7 h 189"/>
                        <a:gd name="T16" fmla="*/ 14 w 17"/>
                        <a:gd name="T17" fmla="*/ 8 h 189"/>
                        <a:gd name="T18" fmla="*/ 16 w 17"/>
                        <a:gd name="T19" fmla="*/ 181 h 189"/>
                        <a:gd name="T20" fmla="*/ 16 w 17"/>
                        <a:gd name="T21" fmla="*/ 183 h 189"/>
                        <a:gd name="T22" fmla="*/ 14 w 17"/>
                        <a:gd name="T23" fmla="*/ 187 h 189"/>
                        <a:gd name="T24" fmla="*/ 10 w 17"/>
                        <a:gd name="T25" fmla="*/ 187 h 189"/>
                        <a:gd name="T26" fmla="*/ 10 w 17"/>
                        <a:gd name="T27" fmla="*/ 188 h 189"/>
                        <a:gd name="T28" fmla="*/ 7 w 17"/>
                        <a:gd name="T29" fmla="*/ 188 h 189"/>
                        <a:gd name="T30" fmla="*/ 5 w 17"/>
                        <a:gd name="T31" fmla="*/ 183 h 189"/>
                        <a:gd name="T32" fmla="*/ 5 w 17"/>
                        <a:gd name="T33" fmla="*/ 179 h 189"/>
                        <a:gd name="T34" fmla="*/ 3 w 17"/>
                        <a:gd name="T35" fmla="*/ 178 h 189"/>
                        <a:gd name="T36" fmla="*/ 0 w 17"/>
                        <a:gd name="T37" fmla="*/ 10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9"/>
                        <a:gd name="T59" fmla="*/ 17 w 17"/>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9">
                          <a:moveTo>
                            <a:pt x="0" y="10"/>
                          </a:moveTo>
                          <a:lnTo>
                            <a:pt x="0" y="7"/>
                          </a:lnTo>
                          <a:lnTo>
                            <a:pt x="1" y="5"/>
                          </a:lnTo>
                          <a:lnTo>
                            <a:pt x="5" y="2"/>
                          </a:lnTo>
                          <a:lnTo>
                            <a:pt x="7" y="0"/>
                          </a:lnTo>
                          <a:lnTo>
                            <a:pt x="8" y="1"/>
                          </a:lnTo>
                          <a:lnTo>
                            <a:pt x="10" y="4"/>
                          </a:lnTo>
                          <a:lnTo>
                            <a:pt x="12" y="7"/>
                          </a:lnTo>
                          <a:lnTo>
                            <a:pt x="14" y="8"/>
                          </a:lnTo>
                          <a:lnTo>
                            <a:pt x="16" y="181"/>
                          </a:lnTo>
                          <a:lnTo>
                            <a:pt x="16" y="183"/>
                          </a:lnTo>
                          <a:lnTo>
                            <a:pt x="14" y="187"/>
                          </a:lnTo>
                          <a:lnTo>
                            <a:pt x="10" y="187"/>
                          </a:lnTo>
                          <a:lnTo>
                            <a:pt x="10" y="188"/>
                          </a:lnTo>
                          <a:lnTo>
                            <a:pt x="7" y="188"/>
                          </a:lnTo>
                          <a:lnTo>
                            <a:pt x="5" y="183"/>
                          </a:lnTo>
                          <a:lnTo>
                            <a:pt x="5" y="179"/>
                          </a:lnTo>
                          <a:lnTo>
                            <a:pt x="3" y="178"/>
                          </a:lnTo>
                          <a:lnTo>
                            <a:pt x="0" y="10"/>
                          </a:lnTo>
                        </a:path>
                      </a:pathLst>
                    </a:custGeom>
                    <a:solidFill>
                      <a:srgbClr val="000000"/>
                    </a:solidFill>
                    <a:ln w="12700" cap="rnd" cmpd="sng">
                      <a:solidFill>
                        <a:srgbClr val="000000"/>
                      </a:solidFill>
                      <a:prstDash val="solid"/>
                      <a:round/>
                      <a:headEnd/>
                      <a:tailEnd/>
                    </a:ln>
                  </p:spPr>
                  <p:txBody>
                    <a:bodyPr/>
                    <a:lstStyle/>
                    <a:p>
                      <a:endParaRPr lang="en-US"/>
                    </a:p>
                  </p:txBody>
                </p:sp>
              </p:grpSp>
            </p:grpSp>
            <p:sp>
              <p:nvSpPr>
                <p:cNvPr id="68" name="Freeform 88"/>
                <p:cNvSpPr>
                  <a:spLocks/>
                </p:cNvSpPr>
                <p:nvPr/>
              </p:nvSpPr>
              <p:spPr bwMode="auto">
                <a:xfrm>
                  <a:off x="4529" y="670"/>
                  <a:ext cx="27" cy="345"/>
                </a:xfrm>
                <a:custGeom>
                  <a:avLst/>
                  <a:gdLst>
                    <a:gd name="T0" fmla="*/ 10 w 27"/>
                    <a:gd name="T1" fmla="*/ 0 h 345"/>
                    <a:gd name="T2" fmla="*/ 6 w 27"/>
                    <a:gd name="T3" fmla="*/ 0 h 345"/>
                    <a:gd name="T4" fmla="*/ 3 w 27"/>
                    <a:gd name="T5" fmla="*/ 2 h 345"/>
                    <a:gd name="T6" fmla="*/ 2 w 27"/>
                    <a:gd name="T7" fmla="*/ 4 h 345"/>
                    <a:gd name="T8" fmla="*/ 0 w 27"/>
                    <a:gd name="T9" fmla="*/ 5 h 345"/>
                    <a:gd name="T10" fmla="*/ 0 w 27"/>
                    <a:gd name="T11" fmla="*/ 338 h 345"/>
                    <a:gd name="T12" fmla="*/ 1 w 27"/>
                    <a:gd name="T13" fmla="*/ 340 h 345"/>
                    <a:gd name="T14" fmla="*/ 3 w 27"/>
                    <a:gd name="T15" fmla="*/ 342 h 345"/>
                    <a:gd name="T16" fmla="*/ 6 w 27"/>
                    <a:gd name="T17" fmla="*/ 343 h 345"/>
                    <a:gd name="T18" fmla="*/ 10 w 27"/>
                    <a:gd name="T19" fmla="*/ 344 h 345"/>
                    <a:gd name="T20" fmla="*/ 15 w 27"/>
                    <a:gd name="T21" fmla="*/ 344 h 345"/>
                    <a:gd name="T22" fmla="*/ 19 w 27"/>
                    <a:gd name="T23" fmla="*/ 344 h 345"/>
                    <a:gd name="T24" fmla="*/ 23 w 27"/>
                    <a:gd name="T25" fmla="*/ 342 h 345"/>
                    <a:gd name="T26" fmla="*/ 26 w 27"/>
                    <a:gd name="T27" fmla="*/ 340 h 345"/>
                    <a:gd name="T28" fmla="*/ 25 w 27"/>
                    <a:gd name="T29" fmla="*/ 339 h 345"/>
                    <a:gd name="T30" fmla="*/ 24 w 27"/>
                    <a:gd name="T31" fmla="*/ 6 h 345"/>
                    <a:gd name="T32" fmla="*/ 23 w 27"/>
                    <a:gd name="T33" fmla="*/ 4 h 345"/>
                    <a:gd name="T34" fmla="*/ 21 w 27"/>
                    <a:gd name="T35" fmla="*/ 2 h 345"/>
                    <a:gd name="T36" fmla="*/ 16 w 27"/>
                    <a:gd name="T37" fmla="*/ 1 h 345"/>
                    <a:gd name="T38" fmla="*/ 14 w 27"/>
                    <a:gd name="T39" fmla="*/ 0 h 345"/>
                    <a:gd name="T40" fmla="*/ 10 w 27"/>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45"/>
                    <a:gd name="T65" fmla="*/ 27 w 27"/>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45">
                      <a:moveTo>
                        <a:pt x="10" y="0"/>
                      </a:moveTo>
                      <a:lnTo>
                        <a:pt x="6" y="0"/>
                      </a:lnTo>
                      <a:lnTo>
                        <a:pt x="3" y="2"/>
                      </a:lnTo>
                      <a:lnTo>
                        <a:pt x="2" y="4"/>
                      </a:lnTo>
                      <a:lnTo>
                        <a:pt x="0" y="5"/>
                      </a:lnTo>
                      <a:lnTo>
                        <a:pt x="0" y="338"/>
                      </a:lnTo>
                      <a:lnTo>
                        <a:pt x="1" y="340"/>
                      </a:lnTo>
                      <a:lnTo>
                        <a:pt x="3" y="342"/>
                      </a:lnTo>
                      <a:lnTo>
                        <a:pt x="6" y="343"/>
                      </a:lnTo>
                      <a:lnTo>
                        <a:pt x="10" y="344"/>
                      </a:lnTo>
                      <a:lnTo>
                        <a:pt x="15" y="344"/>
                      </a:lnTo>
                      <a:lnTo>
                        <a:pt x="19" y="344"/>
                      </a:lnTo>
                      <a:lnTo>
                        <a:pt x="23" y="342"/>
                      </a:lnTo>
                      <a:lnTo>
                        <a:pt x="26" y="340"/>
                      </a:lnTo>
                      <a:lnTo>
                        <a:pt x="25" y="339"/>
                      </a:lnTo>
                      <a:lnTo>
                        <a:pt x="24" y="6"/>
                      </a:lnTo>
                      <a:lnTo>
                        <a:pt x="23" y="4"/>
                      </a:lnTo>
                      <a:lnTo>
                        <a:pt x="21" y="2"/>
                      </a:lnTo>
                      <a:lnTo>
                        <a:pt x="16" y="1"/>
                      </a:lnTo>
                      <a:lnTo>
                        <a:pt x="14" y="0"/>
                      </a:lnTo>
                      <a:lnTo>
                        <a:pt x="10" y="0"/>
                      </a:lnTo>
                    </a:path>
                  </a:pathLst>
                </a:custGeom>
                <a:solidFill>
                  <a:schemeClr val="tx1"/>
                </a:solidFill>
                <a:ln w="12700" cap="rnd" cmpd="sng">
                  <a:solidFill>
                    <a:srgbClr val="000000"/>
                  </a:solidFill>
                  <a:prstDash val="solid"/>
                  <a:round/>
                  <a:headEnd/>
                  <a:tailEnd/>
                </a:ln>
              </p:spPr>
              <p:txBody>
                <a:bodyPr/>
                <a:lstStyle/>
                <a:p>
                  <a:endParaRPr lang="en-US"/>
                </a:p>
              </p:txBody>
            </p:sp>
            <p:sp>
              <p:nvSpPr>
                <p:cNvPr id="69" name="Line 89"/>
                <p:cNvSpPr>
                  <a:spLocks noChangeShapeType="1"/>
                </p:cNvSpPr>
                <p:nvPr/>
              </p:nvSpPr>
              <p:spPr bwMode="auto">
                <a:xfrm>
                  <a:off x="4533" y="676"/>
                  <a:ext cx="1" cy="3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 name="Freeform 90"/>
                <p:cNvSpPr>
                  <a:spLocks/>
                </p:cNvSpPr>
                <p:nvPr/>
              </p:nvSpPr>
              <p:spPr bwMode="auto">
                <a:xfrm>
                  <a:off x="4529" y="1002"/>
                  <a:ext cx="27" cy="17"/>
                </a:xfrm>
                <a:custGeom>
                  <a:avLst/>
                  <a:gdLst>
                    <a:gd name="T0" fmla="*/ 0 w 27"/>
                    <a:gd name="T1" fmla="*/ 0 h 17"/>
                    <a:gd name="T2" fmla="*/ 5 w 27"/>
                    <a:gd name="T3" fmla="*/ 2 h 17"/>
                    <a:gd name="T4" fmla="*/ 8 w 27"/>
                    <a:gd name="T5" fmla="*/ 2 h 17"/>
                    <a:gd name="T6" fmla="*/ 13 w 27"/>
                    <a:gd name="T7" fmla="*/ 1 h 17"/>
                    <a:gd name="T8" fmla="*/ 17 w 27"/>
                    <a:gd name="T9" fmla="*/ 1 h 17"/>
                    <a:gd name="T10" fmla="*/ 20 w 27"/>
                    <a:gd name="T11" fmla="*/ 1 h 17"/>
                    <a:gd name="T12" fmla="*/ 25 w 27"/>
                    <a:gd name="T13" fmla="*/ 0 h 17"/>
                    <a:gd name="T14" fmla="*/ 26 w 27"/>
                    <a:gd name="T15" fmla="*/ 8 h 17"/>
                    <a:gd name="T16" fmla="*/ 23 w 27"/>
                    <a:gd name="T17" fmla="*/ 12 h 17"/>
                    <a:gd name="T18" fmla="*/ 20 w 27"/>
                    <a:gd name="T19" fmla="*/ 14 h 17"/>
                    <a:gd name="T20" fmla="*/ 13 w 27"/>
                    <a:gd name="T21" fmla="*/ 16 h 17"/>
                    <a:gd name="T22" fmla="*/ 7 w 27"/>
                    <a:gd name="T23" fmla="*/ 14 h 17"/>
                    <a:gd name="T24" fmla="*/ 3 w 27"/>
                    <a:gd name="T25" fmla="*/ 13 h 17"/>
                    <a:gd name="T26" fmla="*/ 0 w 27"/>
                    <a:gd name="T27" fmla="*/ 11 h 17"/>
                    <a:gd name="T28" fmla="*/ 1 w 27"/>
                    <a:gd name="T29" fmla="*/ 7 h 17"/>
                    <a:gd name="T30" fmla="*/ 0 w 27"/>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7"/>
                    <a:gd name="T50" fmla="*/ 27 w 2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7">
                      <a:moveTo>
                        <a:pt x="0" y="0"/>
                      </a:moveTo>
                      <a:lnTo>
                        <a:pt x="5" y="2"/>
                      </a:lnTo>
                      <a:lnTo>
                        <a:pt x="8" y="2"/>
                      </a:lnTo>
                      <a:lnTo>
                        <a:pt x="13" y="1"/>
                      </a:lnTo>
                      <a:lnTo>
                        <a:pt x="17" y="1"/>
                      </a:lnTo>
                      <a:lnTo>
                        <a:pt x="20" y="1"/>
                      </a:lnTo>
                      <a:lnTo>
                        <a:pt x="25" y="0"/>
                      </a:lnTo>
                      <a:lnTo>
                        <a:pt x="26" y="8"/>
                      </a:lnTo>
                      <a:lnTo>
                        <a:pt x="23" y="12"/>
                      </a:lnTo>
                      <a:lnTo>
                        <a:pt x="20" y="14"/>
                      </a:lnTo>
                      <a:lnTo>
                        <a:pt x="13" y="16"/>
                      </a:lnTo>
                      <a:lnTo>
                        <a:pt x="7" y="14"/>
                      </a:lnTo>
                      <a:lnTo>
                        <a:pt x="3" y="13"/>
                      </a:lnTo>
                      <a:lnTo>
                        <a:pt x="0" y="11"/>
                      </a:lnTo>
                      <a:lnTo>
                        <a:pt x="1" y="7"/>
                      </a:lnTo>
                      <a:lnTo>
                        <a:pt x="0" y="0"/>
                      </a:lnTo>
                    </a:path>
                  </a:pathLst>
                </a:custGeom>
                <a:solidFill>
                  <a:schemeClr val="tx1"/>
                </a:solidFill>
                <a:ln w="12700" cap="rnd" cmpd="sng">
                  <a:solidFill>
                    <a:srgbClr val="000000"/>
                  </a:solidFill>
                  <a:prstDash val="solid"/>
                  <a:round/>
                  <a:headEnd/>
                  <a:tailEnd/>
                </a:ln>
              </p:spPr>
              <p:txBody>
                <a:bodyPr/>
                <a:lstStyle/>
                <a:p>
                  <a:endParaRPr lang="en-US"/>
                </a:p>
              </p:txBody>
            </p:sp>
          </p:grpSp>
          <p:grpSp>
            <p:nvGrpSpPr>
              <p:cNvPr id="38" name="Group 91"/>
              <p:cNvGrpSpPr>
                <a:grpSpLocks/>
              </p:cNvGrpSpPr>
              <p:nvPr/>
            </p:nvGrpSpPr>
            <p:grpSpPr bwMode="auto">
              <a:xfrm>
                <a:off x="4514" y="649"/>
                <a:ext cx="111" cy="377"/>
                <a:chOff x="4514" y="649"/>
                <a:chExt cx="111" cy="377"/>
              </a:xfrm>
            </p:grpSpPr>
            <p:grpSp>
              <p:nvGrpSpPr>
                <p:cNvPr id="39" name="Group 92"/>
                <p:cNvGrpSpPr>
                  <a:grpSpLocks/>
                </p:cNvGrpSpPr>
                <p:nvPr/>
              </p:nvGrpSpPr>
              <p:grpSpPr bwMode="auto">
                <a:xfrm>
                  <a:off x="4520" y="793"/>
                  <a:ext cx="105" cy="233"/>
                  <a:chOff x="4520" y="793"/>
                  <a:chExt cx="105" cy="233"/>
                </a:xfrm>
              </p:grpSpPr>
              <p:grpSp>
                <p:nvGrpSpPr>
                  <p:cNvPr id="44" name="Group 93"/>
                  <p:cNvGrpSpPr>
                    <a:grpSpLocks/>
                  </p:cNvGrpSpPr>
                  <p:nvPr/>
                </p:nvGrpSpPr>
                <p:grpSpPr bwMode="auto">
                  <a:xfrm>
                    <a:off x="4520" y="793"/>
                    <a:ext cx="105" cy="233"/>
                    <a:chOff x="4520" y="793"/>
                    <a:chExt cx="105" cy="233"/>
                  </a:xfrm>
                </p:grpSpPr>
                <p:sp>
                  <p:nvSpPr>
                    <p:cNvPr id="48" name="Freeform 94"/>
                    <p:cNvSpPr>
                      <a:spLocks/>
                    </p:cNvSpPr>
                    <p:nvPr/>
                  </p:nvSpPr>
                  <p:spPr bwMode="auto">
                    <a:xfrm>
                      <a:off x="4520" y="793"/>
                      <a:ext cx="105" cy="233"/>
                    </a:xfrm>
                    <a:custGeom>
                      <a:avLst/>
                      <a:gdLst>
                        <a:gd name="T0" fmla="*/ 4 w 105"/>
                        <a:gd name="T1" fmla="*/ 186 h 233"/>
                        <a:gd name="T2" fmla="*/ 2 w 105"/>
                        <a:gd name="T3" fmla="*/ 181 h 233"/>
                        <a:gd name="T4" fmla="*/ 2 w 105"/>
                        <a:gd name="T5" fmla="*/ 176 h 233"/>
                        <a:gd name="T6" fmla="*/ 1 w 105"/>
                        <a:gd name="T7" fmla="*/ 172 h 233"/>
                        <a:gd name="T8" fmla="*/ 0 w 105"/>
                        <a:gd name="T9" fmla="*/ 48 h 233"/>
                        <a:gd name="T10" fmla="*/ 0 w 105"/>
                        <a:gd name="T11" fmla="*/ 45 h 233"/>
                        <a:gd name="T12" fmla="*/ 0 w 105"/>
                        <a:gd name="T13" fmla="*/ 38 h 233"/>
                        <a:gd name="T14" fmla="*/ 0 w 105"/>
                        <a:gd name="T15" fmla="*/ 33 h 233"/>
                        <a:gd name="T16" fmla="*/ 1 w 105"/>
                        <a:gd name="T17" fmla="*/ 30 h 233"/>
                        <a:gd name="T18" fmla="*/ 3 w 105"/>
                        <a:gd name="T19" fmla="*/ 26 h 233"/>
                        <a:gd name="T20" fmla="*/ 5 w 105"/>
                        <a:gd name="T21" fmla="*/ 25 h 233"/>
                        <a:gd name="T22" fmla="*/ 7 w 105"/>
                        <a:gd name="T23" fmla="*/ 25 h 233"/>
                        <a:gd name="T24" fmla="*/ 85 w 105"/>
                        <a:gd name="T25" fmla="*/ 7 h 233"/>
                        <a:gd name="T26" fmla="*/ 101 w 105"/>
                        <a:gd name="T27" fmla="*/ 0 h 233"/>
                        <a:gd name="T28" fmla="*/ 100 w 105"/>
                        <a:gd name="T29" fmla="*/ 10 h 233"/>
                        <a:gd name="T30" fmla="*/ 100 w 105"/>
                        <a:gd name="T31" fmla="*/ 15 h 233"/>
                        <a:gd name="T32" fmla="*/ 97 w 105"/>
                        <a:gd name="T33" fmla="*/ 19 h 233"/>
                        <a:gd name="T34" fmla="*/ 99 w 105"/>
                        <a:gd name="T35" fmla="*/ 25 h 233"/>
                        <a:gd name="T36" fmla="*/ 98 w 105"/>
                        <a:gd name="T37" fmla="*/ 31 h 233"/>
                        <a:gd name="T38" fmla="*/ 99 w 105"/>
                        <a:gd name="T39" fmla="*/ 47 h 233"/>
                        <a:gd name="T40" fmla="*/ 99 w 105"/>
                        <a:gd name="T41" fmla="*/ 62 h 233"/>
                        <a:gd name="T42" fmla="*/ 95 w 105"/>
                        <a:gd name="T43" fmla="*/ 68 h 233"/>
                        <a:gd name="T44" fmla="*/ 100 w 105"/>
                        <a:gd name="T45" fmla="*/ 72 h 233"/>
                        <a:gd name="T46" fmla="*/ 101 w 105"/>
                        <a:gd name="T47" fmla="*/ 79 h 233"/>
                        <a:gd name="T48" fmla="*/ 102 w 105"/>
                        <a:gd name="T49" fmla="*/ 99 h 233"/>
                        <a:gd name="T50" fmla="*/ 103 w 105"/>
                        <a:gd name="T51" fmla="*/ 107 h 233"/>
                        <a:gd name="T52" fmla="*/ 101 w 105"/>
                        <a:gd name="T53" fmla="*/ 116 h 233"/>
                        <a:gd name="T54" fmla="*/ 102 w 105"/>
                        <a:gd name="T55" fmla="*/ 122 h 233"/>
                        <a:gd name="T56" fmla="*/ 102 w 105"/>
                        <a:gd name="T57" fmla="*/ 141 h 233"/>
                        <a:gd name="T58" fmla="*/ 102 w 105"/>
                        <a:gd name="T59" fmla="*/ 155 h 233"/>
                        <a:gd name="T60" fmla="*/ 102 w 105"/>
                        <a:gd name="T61" fmla="*/ 168 h 233"/>
                        <a:gd name="T62" fmla="*/ 98 w 105"/>
                        <a:gd name="T63" fmla="*/ 176 h 233"/>
                        <a:gd name="T64" fmla="*/ 102 w 105"/>
                        <a:gd name="T65" fmla="*/ 178 h 233"/>
                        <a:gd name="T66" fmla="*/ 101 w 105"/>
                        <a:gd name="T67" fmla="*/ 183 h 233"/>
                        <a:gd name="T68" fmla="*/ 102 w 105"/>
                        <a:gd name="T69" fmla="*/ 189 h 233"/>
                        <a:gd name="T70" fmla="*/ 95 w 105"/>
                        <a:gd name="T71" fmla="*/ 187 h 233"/>
                        <a:gd name="T72" fmla="*/ 101 w 105"/>
                        <a:gd name="T73" fmla="*/ 196 h 233"/>
                        <a:gd name="T74" fmla="*/ 104 w 105"/>
                        <a:gd name="T75" fmla="*/ 232 h 233"/>
                        <a:gd name="T76" fmla="*/ 94 w 105"/>
                        <a:gd name="T77" fmla="*/ 223 h 233"/>
                        <a:gd name="T78" fmla="*/ 76 w 105"/>
                        <a:gd name="T79" fmla="*/ 215 h 233"/>
                        <a:gd name="T80" fmla="*/ 9 w 105"/>
                        <a:gd name="T81" fmla="*/ 189 h 233"/>
                        <a:gd name="T82" fmla="*/ 8 w 105"/>
                        <a:gd name="T83" fmla="*/ 188 h 233"/>
                        <a:gd name="T84" fmla="*/ 6 w 105"/>
                        <a:gd name="T85" fmla="*/ 187 h 233"/>
                        <a:gd name="T86" fmla="*/ 4 w 105"/>
                        <a:gd name="T87" fmla="*/ 186 h 233"/>
                        <a:gd name="T88" fmla="*/ 4 w 105"/>
                        <a:gd name="T89" fmla="*/ 186 h 2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233"/>
                        <a:gd name="T137" fmla="*/ 105 w 105"/>
                        <a:gd name="T138" fmla="*/ 233 h 2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33">
                          <a:moveTo>
                            <a:pt x="4" y="186"/>
                          </a:moveTo>
                          <a:lnTo>
                            <a:pt x="2" y="181"/>
                          </a:lnTo>
                          <a:lnTo>
                            <a:pt x="2" y="176"/>
                          </a:lnTo>
                          <a:lnTo>
                            <a:pt x="1" y="172"/>
                          </a:lnTo>
                          <a:lnTo>
                            <a:pt x="0" y="48"/>
                          </a:lnTo>
                          <a:lnTo>
                            <a:pt x="0" y="45"/>
                          </a:lnTo>
                          <a:lnTo>
                            <a:pt x="0" y="38"/>
                          </a:lnTo>
                          <a:lnTo>
                            <a:pt x="0" y="33"/>
                          </a:lnTo>
                          <a:lnTo>
                            <a:pt x="1" y="30"/>
                          </a:lnTo>
                          <a:lnTo>
                            <a:pt x="3" y="26"/>
                          </a:lnTo>
                          <a:lnTo>
                            <a:pt x="5" y="25"/>
                          </a:lnTo>
                          <a:lnTo>
                            <a:pt x="7" y="25"/>
                          </a:lnTo>
                          <a:lnTo>
                            <a:pt x="85" y="7"/>
                          </a:lnTo>
                          <a:lnTo>
                            <a:pt x="101" y="0"/>
                          </a:lnTo>
                          <a:lnTo>
                            <a:pt x="100" y="10"/>
                          </a:lnTo>
                          <a:lnTo>
                            <a:pt x="100" y="15"/>
                          </a:lnTo>
                          <a:lnTo>
                            <a:pt x="97" y="19"/>
                          </a:lnTo>
                          <a:lnTo>
                            <a:pt x="99" y="25"/>
                          </a:lnTo>
                          <a:lnTo>
                            <a:pt x="98" y="31"/>
                          </a:lnTo>
                          <a:lnTo>
                            <a:pt x="99" y="47"/>
                          </a:lnTo>
                          <a:lnTo>
                            <a:pt x="99" y="62"/>
                          </a:lnTo>
                          <a:lnTo>
                            <a:pt x="95" y="68"/>
                          </a:lnTo>
                          <a:lnTo>
                            <a:pt x="100" y="72"/>
                          </a:lnTo>
                          <a:lnTo>
                            <a:pt x="101" y="79"/>
                          </a:lnTo>
                          <a:lnTo>
                            <a:pt x="102" y="99"/>
                          </a:lnTo>
                          <a:lnTo>
                            <a:pt x="103" y="107"/>
                          </a:lnTo>
                          <a:lnTo>
                            <a:pt x="101" y="116"/>
                          </a:lnTo>
                          <a:lnTo>
                            <a:pt x="102" y="122"/>
                          </a:lnTo>
                          <a:lnTo>
                            <a:pt x="102" y="141"/>
                          </a:lnTo>
                          <a:lnTo>
                            <a:pt x="102" y="155"/>
                          </a:lnTo>
                          <a:lnTo>
                            <a:pt x="102" y="168"/>
                          </a:lnTo>
                          <a:lnTo>
                            <a:pt x="98" y="176"/>
                          </a:lnTo>
                          <a:lnTo>
                            <a:pt x="102" y="178"/>
                          </a:lnTo>
                          <a:lnTo>
                            <a:pt x="101" y="183"/>
                          </a:lnTo>
                          <a:lnTo>
                            <a:pt x="102" y="189"/>
                          </a:lnTo>
                          <a:lnTo>
                            <a:pt x="95" y="187"/>
                          </a:lnTo>
                          <a:lnTo>
                            <a:pt x="101" y="196"/>
                          </a:lnTo>
                          <a:lnTo>
                            <a:pt x="104" y="232"/>
                          </a:lnTo>
                          <a:lnTo>
                            <a:pt x="94" y="223"/>
                          </a:lnTo>
                          <a:lnTo>
                            <a:pt x="76" y="215"/>
                          </a:lnTo>
                          <a:lnTo>
                            <a:pt x="9" y="189"/>
                          </a:lnTo>
                          <a:lnTo>
                            <a:pt x="8" y="188"/>
                          </a:lnTo>
                          <a:lnTo>
                            <a:pt x="6" y="187"/>
                          </a:lnTo>
                          <a:lnTo>
                            <a:pt x="4" y="186"/>
                          </a:lnTo>
                        </a:path>
                      </a:pathLst>
                    </a:custGeom>
                    <a:solidFill>
                      <a:srgbClr val="FFFF40"/>
                    </a:solidFill>
                    <a:ln w="12700" cap="rnd" cmpd="sng">
                      <a:solidFill>
                        <a:srgbClr val="000000"/>
                      </a:solidFill>
                      <a:prstDash val="solid"/>
                      <a:round/>
                      <a:headEnd/>
                      <a:tailEnd/>
                    </a:ln>
                  </p:spPr>
                  <p:txBody>
                    <a:bodyPr/>
                    <a:lstStyle/>
                    <a:p>
                      <a:endParaRPr lang="en-US"/>
                    </a:p>
                  </p:txBody>
                </p:sp>
                <p:grpSp>
                  <p:nvGrpSpPr>
                    <p:cNvPr id="49" name="Group 95"/>
                    <p:cNvGrpSpPr>
                      <a:grpSpLocks/>
                    </p:cNvGrpSpPr>
                    <p:nvPr/>
                  </p:nvGrpSpPr>
                  <p:grpSpPr bwMode="auto">
                    <a:xfrm>
                      <a:off x="4552" y="818"/>
                      <a:ext cx="71" cy="198"/>
                      <a:chOff x="4552" y="818"/>
                      <a:chExt cx="71" cy="198"/>
                    </a:xfrm>
                  </p:grpSpPr>
                  <p:sp>
                    <p:nvSpPr>
                      <p:cNvPr id="57" name="Line 96"/>
                      <p:cNvSpPr>
                        <a:spLocks noChangeShapeType="1"/>
                      </p:cNvSpPr>
                      <p:nvPr/>
                    </p:nvSpPr>
                    <p:spPr bwMode="auto">
                      <a:xfrm flipH="1" flipV="1">
                        <a:off x="4557" y="981"/>
                        <a:ext cx="66"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 name="Line 97"/>
                      <p:cNvSpPr>
                        <a:spLocks noChangeShapeType="1"/>
                      </p:cNvSpPr>
                      <p:nvPr/>
                    </p:nvSpPr>
                    <p:spPr bwMode="auto">
                      <a:xfrm flipH="1" flipV="1">
                        <a:off x="4591" y="993"/>
                        <a:ext cx="32"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 name="Line 98"/>
                      <p:cNvSpPr>
                        <a:spLocks noChangeShapeType="1"/>
                      </p:cNvSpPr>
                      <p:nvPr/>
                    </p:nvSpPr>
                    <p:spPr bwMode="auto">
                      <a:xfrm flipH="1" flipV="1">
                        <a:off x="4567" y="973"/>
                        <a:ext cx="55"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 name="Line 99"/>
                      <p:cNvSpPr>
                        <a:spLocks noChangeShapeType="1"/>
                      </p:cNvSpPr>
                      <p:nvPr/>
                    </p:nvSpPr>
                    <p:spPr bwMode="auto">
                      <a:xfrm flipH="1">
                        <a:off x="4552" y="818"/>
                        <a:ext cx="67"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 name="Line 100"/>
                      <p:cNvSpPr>
                        <a:spLocks noChangeShapeType="1"/>
                      </p:cNvSpPr>
                      <p:nvPr/>
                    </p:nvSpPr>
                    <p:spPr bwMode="auto">
                      <a:xfrm flipH="1">
                        <a:off x="4556" y="833"/>
                        <a:ext cx="62"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 name="Line 101"/>
                      <p:cNvSpPr>
                        <a:spLocks noChangeShapeType="1"/>
                      </p:cNvSpPr>
                      <p:nvPr/>
                    </p:nvSpPr>
                    <p:spPr bwMode="auto">
                      <a:xfrm flipH="1" flipV="1">
                        <a:off x="4556" y="867"/>
                        <a:ext cx="65"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 name="Line 102"/>
                      <p:cNvSpPr>
                        <a:spLocks noChangeShapeType="1"/>
                      </p:cNvSpPr>
                      <p:nvPr/>
                    </p:nvSpPr>
                    <p:spPr bwMode="auto">
                      <a:xfrm flipH="1" flipV="1">
                        <a:off x="4561" y="891"/>
                        <a:ext cx="6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4" name="Line 103"/>
                      <p:cNvSpPr>
                        <a:spLocks noChangeShapeType="1"/>
                      </p:cNvSpPr>
                      <p:nvPr/>
                    </p:nvSpPr>
                    <p:spPr bwMode="auto">
                      <a:xfrm flipH="1" flipV="1">
                        <a:off x="4568" y="937"/>
                        <a:ext cx="54"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 name="Line 104"/>
                      <p:cNvSpPr>
                        <a:spLocks noChangeShapeType="1"/>
                      </p:cNvSpPr>
                      <p:nvPr/>
                    </p:nvSpPr>
                    <p:spPr bwMode="auto">
                      <a:xfrm flipH="1" flipV="1">
                        <a:off x="4563" y="919"/>
                        <a:ext cx="58"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6" name="Line 105"/>
                      <p:cNvSpPr>
                        <a:spLocks noChangeShapeType="1"/>
                      </p:cNvSpPr>
                      <p:nvPr/>
                    </p:nvSpPr>
                    <p:spPr bwMode="auto">
                      <a:xfrm flipH="1" flipV="1">
                        <a:off x="4558" y="909"/>
                        <a:ext cx="63"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0" name="Group 106"/>
                    <p:cNvGrpSpPr>
                      <a:grpSpLocks/>
                    </p:cNvGrpSpPr>
                    <p:nvPr/>
                  </p:nvGrpSpPr>
                  <p:grpSpPr bwMode="auto">
                    <a:xfrm>
                      <a:off x="4522" y="798"/>
                      <a:ext cx="99" cy="189"/>
                      <a:chOff x="4522" y="798"/>
                      <a:chExt cx="99" cy="189"/>
                    </a:xfrm>
                  </p:grpSpPr>
                  <p:sp>
                    <p:nvSpPr>
                      <p:cNvPr id="51" name="Freeform 107"/>
                      <p:cNvSpPr>
                        <a:spLocks/>
                      </p:cNvSpPr>
                      <p:nvPr/>
                    </p:nvSpPr>
                    <p:spPr bwMode="auto">
                      <a:xfrm>
                        <a:off x="4575" y="888"/>
                        <a:ext cx="46" cy="17"/>
                      </a:xfrm>
                      <a:custGeom>
                        <a:avLst/>
                        <a:gdLst>
                          <a:gd name="T0" fmla="*/ 45 w 46"/>
                          <a:gd name="T1" fmla="*/ 16 h 17"/>
                          <a:gd name="T2" fmla="*/ 0 w 46"/>
                          <a:gd name="T3" fmla="*/ 0 h 17"/>
                          <a:gd name="T4" fmla="*/ 45 w 46"/>
                          <a:gd name="T5" fmla="*/ 5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0"/>
                            </a:lnTo>
                            <a:lnTo>
                              <a:pt x="45" y="5"/>
                            </a:lnTo>
                            <a:lnTo>
                              <a:pt x="45" y="16"/>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 name="Freeform 108"/>
                      <p:cNvSpPr>
                        <a:spLocks/>
                      </p:cNvSpPr>
                      <p:nvPr/>
                    </p:nvSpPr>
                    <p:spPr bwMode="auto">
                      <a:xfrm>
                        <a:off x="4573" y="846"/>
                        <a:ext cx="46" cy="17"/>
                      </a:xfrm>
                      <a:custGeom>
                        <a:avLst/>
                        <a:gdLst>
                          <a:gd name="T0" fmla="*/ 45 w 46"/>
                          <a:gd name="T1" fmla="*/ 16 h 17"/>
                          <a:gd name="T2" fmla="*/ 0 w 46"/>
                          <a:gd name="T3" fmla="*/ 16 h 17"/>
                          <a:gd name="T4" fmla="*/ 45 w 46"/>
                          <a:gd name="T5" fmla="*/ 0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16"/>
                            </a:lnTo>
                            <a:lnTo>
                              <a:pt x="45" y="0"/>
                            </a:lnTo>
                            <a:lnTo>
                              <a:pt x="45" y="16"/>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 name="Freeform 109"/>
                      <p:cNvSpPr>
                        <a:spLocks/>
                      </p:cNvSpPr>
                      <p:nvPr/>
                    </p:nvSpPr>
                    <p:spPr bwMode="auto">
                      <a:xfrm>
                        <a:off x="4579" y="934"/>
                        <a:ext cx="42" cy="23"/>
                      </a:xfrm>
                      <a:custGeom>
                        <a:avLst/>
                        <a:gdLst>
                          <a:gd name="T0" fmla="*/ 41 w 42"/>
                          <a:gd name="T1" fmla="*/ 22 h 23"/>
                          <a:gd name="T2" fmla="*/ 0 w 42"/>
                          <a:gd name="T3" fmla="*/ 0 h 23"/>
                          <a:gd name="T4" fmla="*/ 41 w 42"/>
                          <a:gd name="T5" fmla="*/ 15 h 23"/>
                          <a:gd name="T6" fmla="*/ 41 w 42"/>
                          <a:gd name="T7" fmla="*/ 18 h 23"/>
                          <a:gd name="T8" fmla="*/ 41 w 42"/>
                          <a:gd name="T9" fmla="*/ 22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41" y="22"/>
                            </a:moveTo>
                            <a:lnTo>
                              <a:pt x="0" y="0"/>
                            </a:lnTo>
                            <a:lnTo>
                              <a:pt x="41" y="15"/>
                            </a:lnTo>
                            <a:lnTo>
                              <a:pt x="41" y="18"/>
                            </a:lnTo>
                            <a:lnTo>
                              <a:pt x="41" y="22"/>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4" name="Freeform 110"/>
                      <p:cNvSpPr>
                        <a:spLocks/>
                      </p:cNvSpPr>
                      <p:nvPr/>
                    </p:nvSpPr>
                    <p:spPr bwMode="auto">
                      <a:xfrm>
                        <a:off x="4549" y="798"/>
                        <a:ext cx="70" cy="30"/>
                      </a:xfrm>
                      <a:custGeom>
                        <a:avLst/>
                        <a:gdLst>
                          <a:gd name="T0" fmla="*/ 69 w 70"/>
                          <a:gd name="T1" fmla="*/ 0 h 30"/>
                          <a:gd name="T2" fmla="*/ 68 w 70"/>
                          <a:gd name="T3" fmla="*/ 8 h 30"/>
                          <a:gd name="T4" fmla="*/ 69 w 70"/>
                          <a:gd name="T5" fmla="*/ 13 h 30"/>
                          <a:gd name="T6" fmla="*/ 65 w 70"/>
                          <a:gd name="T7" fmla="*/ 16 h 30"/>
                          <a:gd name="T8" fmla="*/ 0 w 70"/>
                          <a:gd name="T9" fmla="*/ 29 h 30"/>
                          <a:gd name="T10" fmla="*/ 1 w 70"/>
                          <a:gd name="T11" fmla="*/ 25 h 30"/>
                          <a:gd name="T12" fmla="*/ 0 w 70"/>
                          <a:gd name="T13" fmla="*/ 21 h 30"/>
                          <a:gd name="T14" fmla="*/ 54 w 70"/>
                          <a:gd name="T15" fmla="*/ 7 h 30"/>
                          <a:gd name="T16" fmla="*/ 69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69" y="0"/>
                            </a:moveTo>
                            <a:lnTo>
                              <a:pt x="68" y="8"/>
                            </a:lnTo>
                            <a:lnTo>
                              <a:pt x="69" y="13"/>
                            </a:lnTo>
                            <a:lnTo>
                              <a:pt x="65" y="16"/>
                            </a:lnTo>
                            <a:lnTo>
                              <a:pt x="0" y="29"/>
                            </a:lnTo>
                            <a:lnTo>
                              <a:pt x="1" y="25"/>
                            </a:lnTo>
                            <a:lnTo>
                              <a:pt x="0" y="21"/>
                            </a:lnTo>
                            <a:lnTo>
                              <a:pt x="54" y="7"/>
                            </a:lnTo>
                            <a:lnTo>
                              <a:pt x="69"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5" name="Freeform 111"/>
                      <p:cNvSpPr>
                        <a:spLocks/>
                      </p:cNvSpPr>
                      <p:nvPr/>
                    </p:nvSpPr>
                    <p:spPr bwMode="auto">
                      <a:xfrm>
                        <a:off x="4522" y="823"/>
                        <a:ext cx="17" cy="17"/>
                      </a:xfrm>
                      <a:custGeom>
                        <a:avLst/>
                        <a:gdLst>
                          <a:gd name="T0" fmla="*/ 0 w 17"/>
                          <a:gd name="T1" fmla="*/ 16 h 17"/>
                          <a:gd name="T2" fmla="*/ 1 w 17"/>
                          <a:gd name="T3" fmla="*/ 9 h 17"/>
                          <a:gd name="T4" fmla="*/ 1 w 17"/>
                          <a:gd name="T5" fmla="*/ 8 h 17"/>
                          <a:gd name="T6" fmla="*/ 2 w 17"/>
                          <a:gd name="T7" fmla="*/ 4 h 17"/>
                          <a:gd name="T8" fmla="*/ 2 w 17"/>
                          <a:gd name="T9" fmla="*/ 4 h 17"/>
                          <a:gd name="T10" fmla="*/ 7 w 17"/>
                          <a:gd name="T11" fmla="*/ 0 h 17"/>
                          <a:gd name="T12" fmla="*/ 16 w 17"/>
                          <a:gd name="T13" fmla="*/ 0 h 17"/>
                          <a:gd name="T14" fmla="*/ 16 w 17"/>
                          <a:gd name="T15" fmla="*/ 12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1" y="9"/>
                            </a:lnTo>
                            <a:lnTo>
                              <a:pt x="1" y="8"/>
                            </a:lnTo>
                            <a:lnTo>
                              <a:pt x="2" y="4"/>
                            </a:lnTo>
                            <a:lnTo>
                              <a:pt x="7" y="0"/>
                            </a:lnTo>
                            <a:lnTo>
                              <a:pt x="16" y="0"/>
                            </a:lnTo>
                            <a:lnTo>
                              <a:pt x="16" y="12"/>
                            </a:lnTo>
                            <a:lnTo>
                              <a:pt x="0" y="16"/>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 name="Freeform 112"/>
                      <p:cNvSpPr>
                        <a:spLocks/>
                      </p:cNvSpPr>
                      <p:nvPr/>
                    </p:nvSpPr>
                    <p:spPr bwMode="auto">
                      <a:xfrm>
                        <a:off x="4586" y="970"/>
                        <a:ext cx="35" cy="17"/>
                      </a:xfrm>
                      <a:custGeom>
                        <a:avLst/>
                        <a:gdLst>
                          <a:gd name="T0" fmla="*/ 34 w 35"/>
                          <a:gd name="T1" fmla="*/ 16 h 17"/>
                          <a:gd name="T2" fmla="*/ 33 w 35"/>
                          <a:gd name="T3" fmla="*/ 10 h 17"/>
                          <a:gd name="T4" fmla="*/ 34 w 35"/>
                          <a:gd name="T5" fmla="*/ 8 h 17"/>
                          <a:gd name="T6" fmla="*/ 0 w 35"/>
                          <a:gd name="T7" fmla="*/ 0 h 17"/>
                          <a:gd name="T8" fmla="*/ 34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4" y="16"/>
                            </a:moveTo>
                            <a:lnTo>
                              <a:pt x="33" y="10"/>
                            </a:lnTo>
                            <a:lnTo>
                              <a:pt x="34" y="8"/>
                            </a:lnTo>
                            <a:lnTo>
                              <a:pt x="0" y="0"/>
                            </a:lnTo>
                            <a:lnTo>
                              <a:pt x="34" y="16"/>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45" name="Group 113"/>
                  <p:cNvGrpSpPr>
                    <a:grpSpLocks/>
                  </p:cNvGrpSpPr>
                  <p:nvPr/>
                </p:nvGrpSpPr>
                <p:grpSpPr bwMode="auto">
                  <a:xfrm>
                    <a:off x="4534" y="806"/>
                    <a:ext cx="17" cy="190"/>
                    <a:chOff x="4534" y="806"/>
                    <a:chExt cx="17" cy="190"/>
                  </a:xfrm>
                </p:grpSpPr>
                <p:sp>
                  <p:nvSpPr>
                    <p:cNvPr id="46" name="Freeform 114"/>
                    <p:cNvSpPr>
                      <a:spLocks/>
                    </p:cNvSpPr>
                    <p:nvPr/>
                  </p:nvSpPr>
                  <p:spPr bwMode="auto">
                    <a:xfrm>
                      <a:off x="4534" y="806"/>
                      <a:ext cx="17" cy="190"/>
                    </a:xfrm>
                    <a:custGeom>
                      <a:avLst/>
                      <a:gdLst>
                        <a:gd name="T0" fmla="*/ 0 w 17"/>
                        <a:gd name="T1" fmla="*/ 10 h 190"/>
                        <a:gd name="T2" fmla="*/ 0 w 17"/>
                        <a:gd name="T3" fmla="*/ 7 h 190"/>
                        <a:gd name="T4" fmla="*/ 1 w 17"/>
                        <a:gd name="T5" fmla="*/ 5 h 190"/>
                        <a:gd name="T6" fmla="*/ 2 w 17"/>
                        <a:gd name="T7" fmla="*/ 2 h 190"/>
                        <a:gd name="T8" fmla="*/ 4 w 17"/>
                        <a:gd name="T9" fmla="*/ 0 h 190"/>
                        <a:gd name="T10" fmla="*/ 5 w 17"/>
                        <a:gd name="T11" fmla="*/ 1 h 190"/>
                        <a:gd name="T12" fmla="*/ 6 w 17"/>
                        <a:gd name="T13" fmla="*/ 4 h 190"/>
                        <a:gd name="T14" fmla="*/ 7 w 17"/>
                        <a:gd name="T15" fmla="*/ 7 h 190"/>
                        <a:gd name="T16" fmla="*/ 8 w 17"/>
                        <a:gd name="T17" fmla="*/ 8 h 190"/>
                        <a:gd name="T18" fmla="*/ 8 w 17"/>
                        <a:gd name="T19" fmla="*/ 6 h 190"/>
                        <a:gd name="T20" fmla="*/ 9 w 17"/>
                        <a:gd name="T21" fmla="*/ 3 h 190"/>
                        <a:gd name="T22" fmla="*/ 10 w 17"/>
                        <a:gd name="T23" fmla="*/ 4 h 190"/>
                        <a:gd name="T24" fmla="*/ 12 w 17"/>
                        <a:gd name="T25" fmla="*/ 3 h 190"/>
                        <a:gd name="T26" fmla="*/ 13 w 17"/>
                        <a:gd name="T27" fmla="*/ 4 h 190"/>
                        <a:gd name="T28" fmla="*/ 14 w 17"/>
                        <a:gd name="T29" fmla="*/ 9 h 190"/>
                        <a:gd name="T30" fmla="*/ 14 w 17"/>
                        <a:gd name="T31" fmla="*/ 11 h 190"/>
                        <a:gd name="T32" fmla="*/ 16 w 17"/>
                        <a:gd name="T33" fmla="*/ 181 h 190"/>
                        <a:gd name="T34" fmla="*/ 15 w 17"/>
                        <a:gd name="T35" fmla="*/ 185 h 190"/>
                        <a:gd name="T36" fmla="*/ 15 w 17"/>
                        <a:gd name="T37" fmla="*/ 185 h 190"/>
                        <a:gd name="T38" fmla="*/ 14 w 17"/>
                        <a:gd name="T39" fmla="*/ 188 h 190"/>
                        <a:gd name="T40" fmla="*/ 13 w 17"/>
                        <a:gd name="T41" fmla="*/ 189 h 190"/>
                        <a:gd name="T42" fmla="*/ 11 w 17"/>
                        <a:gd name="T43" fmla="*/ 189 h 190"/>
                        <a:gd name="T44" fmla="*/ 10 w 17"/>
                        <a:gd name="T45" fmla="*/ 184 h 190"/>
                        <a:gd name="T46" fmla="*/ 9 w 17"/>
                        <a:gd name="T47" fmla="*/ 181 h 190"/>
                        <a:gd name="T48" fmla="*/ 9 w 17"/>
                        <a:gd name="T49" fmla="*/ 183 h 190"/>
                        <a:gd name="T50" fmla="*/ 7 w 17"/>
                        <a:gd name="T51" fmla="*/ 187 h 190"/>
                        <a:gd name="T52" fmla="*/ 6 w 17"/>
                        <a:gd name="T53" fmla="*/ 187 h 190"/>
                        <a:gd name="T54" fmla="*/ 6 w 17"/>
                        <a:gd name="T55" fmla="*/ 188 h 190"/>
                        <a:gd name="T56" fmla="*/ 4 w 17"/>
                        <a:gd name="T57" fmla="*/ 188 h 190"/>
                        <a:gd name="T58" fmla="*/ 3 w 17"/>
                        <a:gd name="T59" fmla="*/ 183 h 190"/>
                        <a:gd name="T60" fmla="*/ 2 w 17"/>
                        <a:gd name="T61" fmla="*/ 179 h 190"/>
                        <a:gd name="T62" fmla="*/ 2 w 17"/>
                        <a:gd name="T63" fmla="*/ 178 h 190"/>
                        <a:gd name="T64" fmla="*/ 0 w 17"/>
                        <a:gd name="T65" fmla="*/ 10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90"/>
                        <a:gd name="T101" fmla="*/ 17 w 17"/>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90">
                          <a:moveTo>
                            <a:pt x="0" y="10"/>
                          </a:moveTo>
                          <a:lnTo>
                            <a:pt x="0" y="7"/>
                          </a:lnTo>
                          <a:lnTo>
                            <a:pt x="1" y="5"/>
                          </a:lnTo>
                          <a:lnTo>
                            <a:pt x="2" y="2"/>
                          </a:lnTo>
                          <a:lnTo>
                            <a:pt x="4" y="0"/>
                          </a:lnTo>
                          <a:lnTo>
                            <a:pt x="5" y="1"/>
                          </a:lnTo>
                          <a:lnTo>
                            <a:pt x="6" y="4"/>
                          </a:lnTo>
                          <a:lnTo>
                            <a:pt x="7" y="7"/>
                          </a:lnTo>
                          <a:lnTo>
                            <a:pt x="8" y="8"/>
                          </a:lnTo>
                          <a:lnTo>
                            <a:pt x="8" y="6"/>
                          </a:lnTo>
                          <a:lnTo>
                            <a:pt x="9" y="3"/>
                          </a:lnTo>
                          <a:lnTo>
                            <a:pt x="10" y="4"/>
                          </a:lnTo>
                          <a:lnTo>
                            <a:pt x="12" y="3"/>
                          </a:lnTo>
                          <a:lnTo>
                            <a:pt x="13" y="4"/>
                          </a:lnTo>
                          <a:lnTo>
                            <a:pt x="14" y="9"/>
                          </a:lnTo>
                          <a:lnTo>
                            <a:pt x="14" y="11"/>
                          </a:lnTo>
                          <a:lnTo>
                            <a:pt x="16" y="181"/>
                          </a:lnTo>
                          <a:lnTo>
                            <a:pt x="15" y="185"/>
                          </a:lnTo>
                          <a:lnTo>
                            <a:pt x="14" y="188"/>
                          </a:lnTo>
                          <a:lnTo>
                            <a:pt x="13" y="189"/>
                          </a:lnTo>
                          <a:lnTo>
                            <a:pt x="11" y="189"/>
                          </a:lnTo>
                          <a:lnTo>
                            <a:pt x="10" y="184"/>
                          </a:lnTo>
                          <a:lnTo>
                            <a:pt x="9" y="181"/>
                          </a:lnTo>
                          <a:lnTo>
                            <a:pt x="9" y="183"/>
                          </a:lnTo>
                          <a:lnTo>
                            <a:pt x="7" y="187"/>
                          </a:lnTo>
                          <a:lnTo>
                            <a:pt x="6" y="187"/>
                          </a:lnTo>
                          <a:lnTo>
                            <a:pt x="6" y="188"/>
                          </a:lnTo>
                          <a:lnTo>
                            <a:pt x="4" y="188"/>
                          </a:lnTo>
                          <a:lnTo>
                            <a:pt x="3" y="183"/>
                          </a:lnTo>
                          <a:lnTo>
                            <a:pt x="2" y="179"/>
                          </a:lnTo>
                          <a:lnTo>
                            <a:pt x="2" y="178"/>
                          </a:lnTo>
                          <a:lnTo>
                            <a:pt x="0" y="10"/>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47" name="Freeform 115"/>
                    <p:cNvSpPr>
                      <a:spLocks/>
                    </p:cNvSpPr>
                    <p:nvPr/>
                  </p:nvSpPr>
                  <p:spPr bwMode="auto">
                    <a:xfrm>
                      <a:off x="4534" y="806"/>
                      <a:ext cx="17" cy="189"/>
                    </a:xfrm>
                    <a:custGeom>
                      <a:avLst/>
                      <a:gdLst>
                        <a:gd name="T0" fmla="*/ 0 w 17"/>
                        <a:gd name="T1" fmla="*/ 10 h 189"/>
                        <a:gd name="T2" fmla="*/ 0 w 17"/>
                        <a:gd name="T3" fmla="*/ 7 h 189"/>
                        <a:gd name="T4" fmla="*/ 1 w 17"/>
                        <a:gd name="T5" fmla="*/ 5 h 189"/>
                        <a:gd name="T6" fmla="*/ 5 w 17"/>
                        <a:gd name="T7" fmla="*/ 2 h 189"/>
                        <a:gd name="T8" fmla="*/ 7 w 17"/>
                        <a:gd name="T9" fmla="*/ 0 h 189"/>
                        <a:gd name="T10" fmla="*/ 8 w 17"/>
                        <a:gd name="T11" fmla="*/ 1 h 189"/>
                        <a:gd name="T12" fmla="*/ 10 w 17"/>
                        <a:gd name="T13" fmla="*/ 4 h 189"/>
                        <a:gd name="T14" fmla="*/ 12 w 17"/>
                        <a:gd name="T15" fmla="*/ 7 h 189"/>
                        <a:gd name="T16" fmla="*/ 14 w 17"/>
                        <a:gd name="T17" fmla="*/ 8 h 189"/>
                        <a:gd name="T18" fmla="*/ 16 w 17"/>
                        <a:gd name="T19" fmla="*/ 181 h 189"/>
                        <a:gd name="T20" fmla="*/ 16 w 17"/>
                        <a:gd name="T21" fmla="*/ 183 h 189"/>
                        <a:gd name="T22" fmla="*/ 14 w 17"/>
                        <a:gd name="T23" fmla="*/ 187 h 189"/>
                        <a:gd name="T24" fmla="*/ 10 w 17"/>
                        <a:gd name="T25" fmla="*/ 187 h 189"/>
                        <a:gd name="T26" fmla="*/ 10 w 17"/>
                        <a:gd name="T27" fmla="*/ 188 h 189"/>
                        <a:gd name="T28" fmla="*/ 7 w 17"/>
                        <a:gd name="T29" fmla="*/ 188 h 189"/>
                        <a:gd name="T30" fmla="*/ 5 w 17"/>
                        <a:gd name="T31" fmla="*/ 183 h 189"/>
                        <a:gd name="T32" fmla="*/ 5 w 17"/>
                        <a:gd name="T33" fmla="*/ 179 h 189"/>
                        <a:gd name="T34" fmla="*/ 3 w 17"/>
                        <a:gd name="T35" fmla="*/ 178 h 189"/>
                        <a:gd name="T36" fmla="*/ 0 w 17"/>
                        <a:gd name="T37" fmla="*/ 10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9"/>
                        <a:gd name="T59" fmla="*/ 17 w 17"/>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9">
                          <a:moveTo>
                            <a:pt x="0" y="10"/>
                          </a:moveTo>
                          <a:lnTo>
                            <a:pt x="0" y="7"/>
                          </a:lnTo>
                          <a:lnTo>
                            <a:pt x="1" y="5"/>
                          </a:lnTo>
                          <a:lnTo>
                            <a:pt x="5" y="2"/>
                          </a:lnTo>
                          <a:lnTo>
                            <a:pt x="7" y="0"/>
                          </a:lnTo>
                          <a:lnTo>
                            <a:pt x="8" y="1"/>
                          </a:lnTo>
                          <a:lnTo>
                            <a:pt x="10" y="4"/>
                          </a:lnTo>
                          <a:lnTo>
                            <a:pt x="12" y="7"/>
                          </a:lnTo>
                          <a:lnTo>
                            <a:pt x="14" y="8"/>
                          </a:lnTo>
                          <a:lnTo>
                            <a:pt x="16" y="181"/>
                          </a:lnTo>
                          <a:lnTo>
                            <a:pt x="16" y="183"/>
                          </a:lnTo>
                          <a:lnTo>
                            <a:pt x="14" y="187"/>
                          </a:lnTo>
                          <a:lnTo>
                            <a:pt x="10" y="187"/>
                          </a:lnTo>
                          <a:lnTo>
                            <a:pt x="10" y="188"/>
                          </a:lnTo>
                          <a:lnTo>
                            <a:pt x="7" y="188"/>
                          </a:lnTo>
                          <a:lnTo>
                            <a:pt x="5" y="183"/>
                          </a:lnTo>
                          <a:lnTo>
                            <a:pt x="5" y="179"/>
                          </a:lnTo>
                          <a:lnTo>
                            <a:pt x="3" y="178"/>
                          </a:lnTo>
                          <a:lnTo>
                            <a:pt x="0" y="10"/>
                          </a:lnTo>
                        </a:path>
                      </a:pathLst>
                    </a:custGeom>
                    <a:solidFill>
                      <a:srgbClr val="603000"/>
                    </a:solidFill>
                    <a:ln w="12700" cap="rnd" cmpd="sng">
                      <a:solidFill>
                        <a:srgbClr val="000000"/>
                      </a:solidFill>
                      <a:prstDash val="solid"/>
                      <a:round/>
                      <a:headEnd/>
                      <a:tailEnd/>
                    </a:ln>
                  </p:spPr>
                  <p:txBody>
                    <a:bodyPr/>
                    <a:lstStyle/>
                    <a:p>
                      <a:endParaRPr lang="en-US"/>
                    </a:p>
                  </p:txBody>
                </p:sp>
              </p:grpSp>
            </p:grpSp>
            <p:grpSp>
              <p:nvGrpSpPr>
                <p:cNvPr id="40" name="Group 116"/>
                <p:cNvGrpSpPr>
                  <a:grpSpLocks/>
                </p:cNvGrpSpPr>
                <p:nvPr/>
              </p:nvGrpSpPr>
              <p:grpSpPr bwMode="auto">
                <a:xfrm>
                  <a:off x="4514" y="649"/>
                  <a:ext cx="27" cy="349"/>
                  <a:chOff x="4514" y="649"/>
                  <a:chExt cx="27" cy="349"/>
                </a:xfrm>
              </p:grpSpPr>
              <p:sp>
                <p:nvSpPr>
                  <p:cNvPr id="41" name="Freeform 117"/>
                  <p:cNvSpPr>
                    <a:spLocks/>
                  </p:cNvSpPr>
                  <p:nvPr/>
                </p:nvSpPr>
                <p:spPr bwMode="auto">
                  <a:xfrm>
                    <a:off x="4514" y="649"/>
                    <a:ext cx="27" cy="345"/>
                  </a:xfrm>
                  <a:custGeom>
                    <a:avLst/>
                    <a:gdLst>
                      <a:gd name="T0" fmla="*/ 10 w 27"/>
                      <a:gd name="T1" fmla="*/ 0 h 345"/>
                      <a:gd name="T2" fmla="*/ 6 w 27"/>
                      <a:gd name="T3" fmla="*/ 0 h 345"/>
                      <a:gd name="T4" fmla="*/ 3 w 27"/>
                      <a:gd name="T5" fmla="*/ 2 h 345"/>
                      <a:gd name="T6" fmla="*/ 2 w 27"/>
                      <a:gd name="T7" fmla="*/ 4 h 345"/>
                      <a:gd name="T8" fmla="*/ 0 w 27"/>
                      <a:gd name="T9" fmla="*/ 5 h 345"/>
                      <a:gd name="T10" fmla="*/ 0 w 27"/>
                      <a:gd name="T11" fmla="*/ 338 h 345"/>
                      <a:gd name="T12" fmla="*/ 1 w 27"/>
                      <a:gd name="T13" fmla="*/ 340 h 345"/>
                      <a:gd name="T14" fmla="*/ 3 w 27"/>
                      <a:gd name="T15" fmla="*/ 342 h 345"/>
                      <a:gd name="T16" fmla="*/ 6 w 27"/>
                      <a:gd name="T17" fmla="*/ 343 h 345"/>
                      <a:gd name="T18" fmla="*/ 10 w 27"/>
                      <a:gd name="T19" fmla="*/ 344 h 345"/>
                      <a:gd name="T20" fmla="*/ 15 w 27"/>
                      <a:gd name="T21" fmla="*/ 344 h 345"/>
                      <a:gd name="T22" fmla="*/ 19 w 27"/>
                      <a:gd name="T23" fmla="*/ 344 h 345"/>
                      <a:gd name="T24" fmla="*/ 23 w 27"/>
                      <a:gd name="T25" fmla="*/ 342 h 345"/>
                      <a:gd name="T26" fmla="*/ 26 w 27"/>
                      <a:gd name="T27" fmla="*/ 340 h 345"/>
                      <a:gd name="T28" fmla="*/ 25 w 27"/>
                      <a:gd name="T29" fmla="*/ 339 h 345"/>
                      <a:gd name="T30" fmla="*/ 24 w 27"/>
                      <a:gd name="T31" fmla="*/ 6 h 345"/>
                      <a:gd name="T32" fmla="*/ 23 w 27"/>
                      <a:gd name="T33" fmla="*/ 4 h 345"/>
                      <a:gd name="T34" fmla="*/ 21 w 27"/>
                      <a:gd name="T35" fmla="*/ 2 h 345"/>
                      <a:gd name="T36" fmla="*/ 16 w 27"/>
                      <a:gd name="T37" fmla="*/ 1 h 345"/>
                      <a:gd name="T38" fmla="*/ 14 w 27"/>
                      <a:gd name="T39" fmla="*/ 0 h 345"/>
                      <a:gd name="T40" fmla="*/ 10 w 27"/>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45"/>
                      <a:gd name="T65" fmla="*/ 27 w 27"/>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45">
                        <a:moveTo>
                          <a:pt x="10" y="0"/>
                        </a:moveTo>
                        <a:lnTo>
                          <a:pt x="6" y="0"/>
                        </a:lnTo>
                        <a:lnTo>
                          <a:pt x="3" y="2"/>
                        </a:lnTo>
                        <a:lnTo>
                          <a:pt x="2" y="4"/>
                        </a:lnTo>
                        <a:lnTo>
                          <a:pt x="0" y="5"/>
                        </a:lnTo>
                        <a:lnTo>
                          <a:pt x="0" y="338"/>
                        </a:lnTo>
                        <a:lnTo>
                          <a:pt x="1" y="340"/>
                        </a:lnTo>
                        <a:lnTo>
                          <a:pt x="3" y="342"/>
                        </a:lnTo>
                        <a:lnTo>
                          <a:pt x="6" y="343"/>
                        </a:lnTo>
                        <a:lnTo>
                          <a:pt x="10" y="344"/>
                        </a:lnTo>
                        <a:lnTo>
                          <a:pt x="15" y="344"/>
                        </a:lnTo>
                        <a:lnTo>
                          <a:pt x="19" y="344"/>
                        </a:lnTo>
                        <a:lnTo>
                          <a:pt x="23" y="342"/>
                        </a:lnTo>
                        <a:lnTo>
                          <a:pt x="26" y="340"/>
                        </a:lnTo>
                        <a:lnTo>
                          <a:pt x="25" y="339"/>
                        </a:lnTo>
                        <a:lnTo>
                          <a:pt x="24" y="6"/>
                        </a:lnTo>
                        <a:lnTo>
                          <a:pt x="23" y="4"/>
                        </a:lnTo>
                        <a:lnTo>
                          <a:pt x="21" y="2"/>
                        </a:lnTo>
                        <a:lnTo>
                          <a:pt x="16" y="1"/>
                        </a:lnTo>
                        <a:lnTo>
                          <a:pt x="14" y="0"/>
                        </a:lnTo>
                        <a:lnTo>
                          <a:pt x="10" y="0"/>
                        </a:lnTo>
                      </a:path>
                    </a:pathLst>
                  </a:custGeom>
                  <a:solidFill>
                    <a:srgbClr val="E08000"/>
                  </a:solidFill>
                  <a:ln w="12700" cap="rnd" cmpd="sng">
                    <a:solidFill>
                      <a:srgbClr val="000000"/>
                    </a:solidFill>
                    <a:prstDash val="solid"/>
                    <a:round/>
                    <a:headEnd/>
                    <a:tailEnd/>
                  </a:ln>
                </p:spPr>
                <p:txBody>
                  <a:bodyPr/>
                  <a:lstStyle/>
                  <a:p>
                    <a:endParaRPr lang="en-US"/>
                  </a:p>
                </p:txBody>
              </p:sp>
              <p:sp>
                <p:nvSpPr>
                  <p:cNvPr id="42" name="Line 118"/>
                  <p:cNvSpPr>
                    <a:spLocks noChangeShapeType="1"/>
                  </p:cNvSpPr>
                  <p:nvPr/>
                </p:nvSpPr>
                <p:spPr bwMode="auto">
                  <a:xfrm>
                    <a:off x="4518" y="655"/>
                    <a:ext cx="1" cy="331"/>
                  </a:xfrm>
                  <a:prstGeom prst="line">
                    <a:avLst/>
                  </a:prstGeom>
                  <a:noFill/>
                  <a:ln w="12700">
                    <a:solidFill>
                      <a:srgbClr val="FFC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 name="Freeform 119"/>
                  <p:cNvSpPr>
                    <a:spLocks/>
                  </p:cNvSpPr>
                  <p:nvPr/>
                </p:nvSpPr>
                <p:spPr bwMode="auto">
                  <a:xfrm>
                    <a:off x="4514" y="981"/>
                    <a:ext cx="27" cy="17"/>
                  </a:xfrm>
                  <a:custGeom>
                    <a:avLst/>
                    <a:gdLst>
                      <a:gd name="T0" fmla="*/ 0 w 27"/>
                      <a:gd name="T1" fmla="*/ 0 h 17"/>
                      <a:gd name="T2" fmla="*/ 5 w 27"/>
                      <a:gd name="T3" fmla="*/ 2 h 17"/>
                      <a:gd name="T4" fmla="*/ 8 w 27"/>
                      <a:gd name="T5" fmla="*/ 2 h 17"/>
                      <a:gd name="T6" fmla="*/ 13 w 27"/>
                      <a:gd name="T7" fmla="*/ 1 h 17"/>
                      <a:gd name="T8" fmla="*/ 17 w 27"/>
                      <a:gd name="T9" fmla="*/ 1 h 17"/>
                      <a:gd name="T10" fmla="*/ 20 w 27"/>
                      <a:gd name="T11" fmla="*/ 1 h 17"/>
                      <a:gd name="T12" fmla="*/ 25 w 27"/>
                      <a:gd name="T13" fmla="*/ 0 h 17"/>
                      <a:gd name="T14" fmla="*/ 26 w 27"/>
                      <a:gd name="T15" fmla="*/ 8 h 17"/>
                      <a:gd name="T16" fmla="*/ 23 w 27"/>
                      <a:gd name="T17" fmla="*/ 12 h 17"/>
                      <a:gd name="T18" fmla="*/ 20 w 27"/>
                      <a:gd name="T19" fmla="*/ 14 h 17"/>
                      <a:gd name="T20" fmla="*/ 13 w 27"/>
                      <a:gd name="T21" fmla="*/ 16 h 17"/>
                      <a:gd name="T22" fmla="*/ 7 w 27"/>
                      <a:gd name="T23" fmla="*/ 14 h 17"/>
                      <a:gd name="T24" fmla="*/ 3 w 27"/>
                      <a:gd name="T25" fmla="*/ 13 h 17"/>
                      <a:gd name="T26" fmla="*/ 0 w 27"/>
                      <a:gd name="T27" fmla="*/ 11 h 17"/>
                      <a:gd name="T28" fmla="*/ 1 w 27"/>
                      <a:gd name="T29" fmla="*/ 7 h 17"/>
                      <a:gd name="T30" fmla="*/ 0 w 27"/>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7"/>
                      <a:gd name="T50" fmla="*/ 27 w 2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7">
                        <a:moveTo>
                          <a:pt x="0" y="0"/>
                        </a:moveTo>
                        <a:lnTo>
                          <a:pt x="5" y="2"/>
                        </a:lnTo>
                        <a:lnTo>
                          <a:pt x="8" y="2"/>
                        </a:lnTo>
                        <a:lnTo>
                          <a:pt x="13" y="1"/>
                        </a:lnTo>
                        <a:lnTo>
                          <a:pt x="17" y="1"/>
                        </a:lnTo>
                        <a:lnTo>
                          <a:pt x="20" y="1"/>
                        </a:lnTo>
                        <a:lnTo>
                          <a:pt x="25" y="0"/>
                        </a:lnTo>
                        <a:lnTo>
                          <a:pt x="26" y="8"/>
                        </a:lnTo>
                        <a:lnTo>
                          <a:pt x="23" y="12"/>
                        </a:lnTo>
                        <a:lnTo>
                          <a:pt x="20" y="14"/>
                        </a:lnTo>
                        <a:lnTo>
                          <a:pt x="13" y="16"/>
                        </a:lnTo>
                        <a:lnTo>
                          <a:pt x="7" y="14"/>
                        </a:lnTo>
                        <a:lnTo>
                          <a:pt x="3" y="13"/>
                        </a:lnTo>
                        <a:lnTo>
                          <a:pt x="0" y="11"/>
                        </a:lnTo>
                        <a:lnTo>
                          <a:pt x="1" y="7"/>
                        </a:lnTo>
                        <a:lnTo>
                          <a:pt x="0" y="0"/>
                        </a:lnTo>
                      </a:path>
                    </a:pathLst>
                  </a:custGeom>
                  <a:solidFill>
                    <a:srgbClr val="E08000"/>
                  </a:solidFill>
                  <a:ln w="12700" cap="rnd" cmpd="sng">
                    <a:solidFill>
                      <a:srgbClr val="000000"/>
                    </a:solidFill>
                    <a:prstDash val="solid"/>
                    <a:round/>
                    <a:headEnd/>
                    <a:tailEnd/>
                  </a:ln>
                </p:spPr>
                <p:txBody>
                  <a:bodyPr/>
                  <a:lstStyle/>
                  <a:p>
                    <a:endParaRPr lang="en-US"/>
                  </a:p>
                </p:txBody>
              </p:sp>
            </p:grpSp>
          </p:grpSp>
        </p:grpSp>
        <p:grpSp>
          <p:nvGrpSpPr>
            <p:cNvPr id="9" name="Group 120"/>
            <p:cNvGrpSpPr>
              <a:grpSpLocks/>
            </p:cNvGrpSpPr>
            <p:nvPr/>
          </p:nvGrpSpPr>
          <p:grpSpPr bwMode="auto">
            <a:xfrm>
              <a:off x="4538" y="1087"/>
              <a:ext cx="111" cy="377"/>
              <a:chOff x="4538" y="1087"/>
              <a:chExt cx="111" cy="377"/>
            </a:xfrm>
          </p:grpSpPr>
          <p:grpSp>
            <p:nvGrpSpPr>
              <p:cNvPr id="10" name="Group 121"/>
              <p:cNvGrpSpPr>
                <a:grpSpLocks/>
              </p:cNvGrpSpPr>
              <p:nvPr/>
            </p:nvGrpSpPr>
            <p:grpSpPr bwMode="auto">
              <a:xfrm>
                <a:off x="4544" y="1231"/>
                <a:ext cx="105" cy="233"/>
                <a:chOff x="4544" y="1231"/>
                <a:chExt cx="105" cy="233"/>
              </a:xfrm>
            </p:grpSpPr>
            <p:grpSp>
              <p:nvGrpSpPr>
                <p:cNvPr id="14" name="Group 122"/>
                <p:cNvGrpSpPr>
                  <a:grpSpLocks/>
                </p:cNvGrpSpPr>
                <p:nvPr/>
              </p:nvGrpSpPr>
              <p:grpSpPr bwMode="auto">
                <a:xfrm>
                  <a:off x="4544" y="1231"/>
                  <a:ext cx="105" cy="233"/>
                  <a:chOff x="4544" y="1231"/>
                  <a:chExt cx="105" cy="233"/>
                </a:xfrm>
              </p:grpSpPr>
              <p:sp>
                <p:nvSpPr>
                  <p:cNvPr id="18" name="Freeform 123"/>
                  <p:cNvSpPr>
                    <a:spLocks/>
                  </p:cNvSpPr>
                  <p:nvPr/>
                </p:nvSpPr>
                <p:spPr bwMode="auto">
                  <a:xfrm>
                    <a:off x="4544" y="1231"/>
                    <a:ext cx="105" cy="233"/>
                  </a:xfrm>
                  <a:custGeom>
                    <a:avLst/>
                    <a:gdLst>
                      <a:gd name="T0" fmla="*/ 4 w 105"/>
                      <a:gd name="T1" fmla="*/ 186 h 233"/>
                      <a:gd name="T2" fmla="*/ 2 w 105"/>
                      <a:gd name="T3" fmla="*/ 181 h 233"/>
                      <a:gd name="T4" fmla="*/ 2 w 105"/>
                      <a:gd name="T5" fmla="*/ 176 h 233"/>
                      <a:gd name="T6" fmla="*/ 1 w 105"/>
                      <a:gd name="T7" fmla="*/ 172 h 233"/>
                      <a:gd name="T8" fmla="*/ 0 w 105"/>
                      <a:gd name="T9" fmla="*/ 48 h 233"/>
                      <a:gd name="T10" fmla="*/ 0 w 105"/>
                      <a:gd name="T11" fmla="*/ 45 h 233"/>
                      <a:gd name="T12" fmla="*/ 0 w 105"/>
                      <a:gd name="T13" fmla="*/ 38 h 233"/>
                      <a:gd name="T14" fmla="*/ 0 w 105"/>
                      <a:gd name="T15" fmla="*/ 33 h 233"/>
                      <a:gd name="T16" fmla="*/ 1 w 105"/>
                      <a:gd name="T17" fmla="*/ 30 h 233"/>
                      <a:gd name="T18" fmla="*/ 3 w 105"/>
                      <a:gd name="T19" fmla="*/ 26 h 233"/>
                      <a:gd name="T20" fmla="*/ 5 w 105"/>
                      <a:gd name="T21" fmla="*/ 25 h 233"/>
                      <a:gd name="T22" fmla="*/ 7 w 105"/>
                      <a:gd name="T23" fmla="*/ 25 h 233"/>
                      <a:gd name="T24" fmla="*/ 85 w 105"/>
                      <a:gd name="T25" fmla="*/ 7 h 233"/>
                      <a:gd name="T26" fmla="*/ 101 w 105"/>
                      <a:gd name="T27" fmla="*/ 0 h 233"/>
                      <a:gd name="T28" fmla="*/ 100 w 105"/>
                      <a:gd name="T29" fmla="*/ 10 h 233"/>
                      <a:gd name="T30" fmla="*/ 100 w 105"/>
                      <a:gd name="T31" fmla="*/ 15 h 233"/>
                      <a:gd name="T32" fmla="*/ 97 w 105"/>
                      <a:gd name="T33" fmla="*/ 19 h 233"/>
                      <a:gd name="T34" fmla="*/ 99 w 105"/>
                      <a:gd name="T35" fmla="*/ 25 h 233"/>
                      <a:gd name="T36" fmla="*/ 98 w 105"/>
                      <a:gd name="T37" fmla="*/ 31 h 233"/>
                      <a:gd name="T38" fmla="*/ 99 w 105"/>
                      <a:gd name="T39" fmla="*/ 47 h 233"/>
                      <a:gd name="T40" fmla="*/ 99 w 105"/>
                      <a:gd name="T41" fmla="*/ 62 h 233"/>
                      <a:gd name="T42" fmla="*/ 95 w 105"/>
                      <a:gd name="T43" fmla="*/ 68 h 233"/>
                      <a:gd name="T44" fmla="*/ 100 w 105"/>
                      <a:gd name="T45" fmla="*/ 72 h 233"/>
                      <a:gd name="T46" fmla="*/ 101 w 105"/>
                      <a:gd name="T47" fmla="*/ 79 h 233"/>
                      <a:gd name="T48" fmla="*/ 102 w 105"/>
                      <a:gd name="T49" fmla="*/ 99 h 233"/>
                      <a:gd name="T50" fmla="*/ 103 w 105"/>
                      <a:gd name="T51" fmla="*/ 107 h 233"/>
                      <a:gd name="T52" fmla="*/ 101 w 105"/>
                      <a:gd name="T53" fmla="*/ 116 h 233"/>
                      <a:gd name="T54" fmla="*/ 102 w 105"/>
                      <a:gd name="T55" fmla="*/ 122 h 233"/>
                      <a:gd name="T56" fmla="*/ 102 w 105"/>
                      <a:gd name="T57" fmla="*/ 141 h 233"/>
                      <a:gd name="T58" fmla="*/ 102 w 105"/>
                      <a:gd name="T59" fmla="*/ 155 h 233"/>
                      <a:gd name="T60" fmla="*/ 102 w 105"/>
                      <a:gd name="T61" fmla="*/ 168 h 233"/>
                      <a:gd name="T62" fmla="*/ 98 w 105"/>
                      <a:gd name="T63" fmla="*/ 176 h 233"/>
                      <a:gd name="T64" fmla="*/ 102 w 105"/>
                      <a:gd name="T65" fmla="*/ 178 h 233"/>
                      <a:gd name="T66" fmla="*/ 101 w 105"/>
                      <a:gd name="T67" fmla="*/ 183 h 233"/>
                      <a:gd name="T68" fmla="*/ 102 w 105"/>
                      <a:gd name="T69" fmla="*/ 189 h 233"/>
                      <a:gd name="T70" fmla="*/ 95 w 105"/>
                      <a:gd name="T71" fmla="*/ 187 h 233"/>
                      <a:gd name="T72" fmla="*/ 101 w 105"/>
                      <a:gd name="T73" fmla="*/ 196 h 233"/>
                      <a:gd name="T74" fmla="*/ 104 w 105"/>
                      <a:gd name="T75" fmla="*/ 232 h 233"/>
                      <a:gd name="T76" fmla="*/ 94 w 105"/>
                      <a:gd name="T77" fmla="*/ 223 h 233"/>
                      <a:gd name="T78" fmla="*/ 76 w 105"/>
                      <a:gd name="T79" fmla="*/ 215 h 233"/>
                      <a:gd name="T80" fmla="*/ 9 w 105"/>
                      <a:gd name="T81" fmla="*/ 189 h 233"/>
                      <a:gd name="T82" fmla="*/ 8 w 105"/>
                      <a:gd name="T83" fmla="*/ 188 h 233"/>
                      <a:gd name="T84" fmla="*/ 6 w 105"/>
                      <a:gd name="T85" fmla="*/ 187 h 233"/>
                      <a:gd name="T86" fmla="*/ 4 w 105"/>
                      <a:gd name="T87" fmla="*/ 186 h 233"/>
                      <a:gd name="T88" fmla="*/ 4 w 105"/>
                      <a:gd name="T89" fmla="*/ 186 h 2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233"/>
                      <a:gd name="T137" fmla="*/ 105 w 105"/>
                      <a:gd name="T138" fmla="*/ 233 h 2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33">
                        <a:moveTo>
                          <a:pt x="4" y="186"/>
                        </a:moveTo>
                        <a:lnTo>
                          <a:pt x="2" y="181"/>
                        </a:lnTo>
                        <a:lnTo>
                          <a:pt x="2" y="176"/>
                        </a:lnTo>
                        <a:lnTo>
                          <a:pt x="1" y="172"/>
                        </a:lnTo>
                        <a:lnTo>
                          <a:pt x="0" y="48"/>
                        </a:lnTo>
                        <a:lnTo>
                          <a:pt x="0" y="45"/>
                        </a:lnTo>
                        <a:lnTo>
                          <a:pt x="0" y="38"/>
                        </a:lnTo>
                        <a:lnTo>
                          <a:pt x="0" y="33"/>
                        </a:lnTo>
                        <a:lnTo>
                          <a:pt x="1" y="30"/>
                        </a:lnTo>
                        <a:lnTo>
                          <a:pt x="3" y="26"/>
                        </a:lnTo>
                        <a:lnTo>
                          <a:pt x="5" y="25"/>
                        </a:lnTo>
                        <a:lnTo>
                          <a:pt x="7" y="25"/>
                        </a:lnTo>
                        <a:lnTo>
                          <a:pt x="85" y="7"/>
                        </a:lnTo>
                        <a:lnTo>
                          <a:pt x="101" y="0"/>
                        </a:lnTo>
                        <a:lnTo>
                          <a:pt x="100" y="10"/>
                        </a:lnTo>
                        <a:lnTo>
                          <a:pt x="100" y="15"/>
                        </a:lnTo>
                        <a:lnTo>
                          <a:pt x="97" y="19"/>
                        </a:lnTo>
                        <a:lnTo>
                          <a:pt x="99" y="25"/>
                        </a:lnTo>
                        <a:lnTo>
                          <a:pt x="98" y="31"/>
                        </a:lnTo>
                        <a:lnTo>
                          <a:pt x="99" y="47"/>
                        </a:lnTo>
                        <a:lnTo>
                          <a:pt x="99" y="62"/>
                        </a:lnTo>
                        <a:lnTo>
                          <a:pt x="95" y="68"/>
                        </a:lnTo>
                        <a:lnTo>
                          <a:pt x="100" y="72"/>
                        </a:lnTo>
                        <a:lnTo>
                          <a:pt x="101" y="79"/>
                        </a:lnTo>
                        <a:lnTo>
                          <a:pt x="102" y="99"/>
                        </a:lnTo>
                        <a:lnTo>
                          <a:pt x="103" y="107"/>
                        </a:lnTo>
                        <a:lnTo>
                          <a:pt x="101" y="116"/>
                        </a:lnTo>
                        <a:lnTo>
                          <a:pt x="102" y="122"/>
                        </a:lnTo>
                        <a:lnTo>
                          <a:pt x="102" y="141"/>
                        </a:lnTo>
                        <a:lnTo>
                          <a:pt x="102" y="155"/>
                        </a:lnTo>
                        <a:lnTo>
                          <a:pt x="102" y="168"/>
                        </a:lnTo>
                        <a:lnTo>
                          <a:pt x="98" y="176"/>
                        </a:lnTo>
                        <a:lnTo>
                          <a:pt x="102" y="178"/>
                        </a:lnTo>
                        <a:lnTo>
                          <a:pt x="101" y="183"/>
                        </a:lnTo>
                        <a:lnTo>
                          <a:pt x="102" y="189"/>
                        </a:lnTo>
                        <a:lnTo>
                          <a:pt x="95" y="187"/>
                        </a:lnTo>
                        <a:lnTo>
                          <a:pt x="101" y="196"/>
                        </a:lnTo>
                        <a:lnTo>
                          <a:pt x="104" y="232"/>
                        </a:lnTo>
                        <a:lnTo>
                          <a:pt x="94" y="223"/>
                        </a:lnTo>
                        <a:lnTo>
                          <a:pt x="76" y="215"/>
                        </a:lnTo>
                        <a:lnTo>
                          <a:pt x="9" y="189"/>
                        </a:lnTo>
                        <a:lnTo>
                          <a:pt x="8" y="188"/>
                        </a:lnTo>
                        <a:lnTo>
                          <a:pt x="6" y="187"/>
                        </a:lnTo>
                        <a:lnTo>
                          <a:pt x="4" y="186"/>
                        </a:lnTo>
                      </a:path>
                    </a:pathLst>
                  </a:custGeom>
                  <a:solidFill>
                    <a:srgbClr val="000000"/>
                  </a:solidFill>
                  <a:ln w="12700" cap="rnd" cmpd="sng">
                    <a:solidFill>
                      <a:srgbClr val="000000"/>
                    </a:solidFill>
                    <a:prstDash val="solid"/>
                    <a:round/>
                    <a:headEnd/>
                    <a:tailEnd/>
                  </a:ln>
                </p:spPr>
                <p:txBody>
                  <a:bodyPr/>
                  <a:lstStyle/>
                  <a:p>
                    <a:endParaRPr lang="en-US"/>
                  </a:p>
                </p:txBody>
              </p:sp>
              <p:grpSp>
                <p:nvGrpSpPr>
                  <p:cNvPr id="19" name="Group 124"/>
                  <p:cNvGrpSpPr>
                    <a:grpSpLocks/>
                  </p:cNvGrpSpPr>
                  <p:nvPr/>
                </p:nvGrpSpPr>
                <p:grpSpPr bwMode="auto">
                  <a:xfrm>
                    <a:off x="4576" y="1256"/>
                    <a:ext cx="71" cy="198"/>
                    <a:chOff x="4576" y="1256"/>
                    <a:chExt cx="71" cy="198"/>
                  </a:xfrm>
                </p:grpSpPr>
                <p:sp>
                  <p:nvSpPr>
                    <p:cNvPr id="27" name="Line 125"/>
                    <p:cNvSpPr>
                      <a:spLocks noChangeShapeType="1"/>
                    </p:cNvSpPr>
                    <p:nvPr/>
                  </p:nvSpPr>
                  <p:spPr bwMode="auto">
                    <a:xfrm flipH="1" flipV="1">
                      <a:off x="4581" y="1419"/>
                      <a:ext cx="66" cy="3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 name="Line 126"/>
                    <p:cNvSpPr>
                      <a:spLocks noChangeShapeType="1"/>
                    </p:cNvSpPr>
                    <p:nvPr/>
                  </p:nvSpPr>
                  <p:spPr bwMode="auto">
                    <a:xfrm flipH="1" flipV="1">
                      <a:off x="4615" y="1431"/>
                      <a:ext cx="32"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 name="Line 127"/>
                    <p:cNvSpPr>
                      <a:spLocks noChangeShapeType="1"/>
                    </p:cNvSpPr>
                    <p:nvPr/>
                  </p:nvSpPr>
                  <p:spPr bwMode="auto">
                    <a:xfrm flipH="1" flipV="1">
                      <a:off x="4591" y="1411"/>
                      <a:ext cx="55"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 name="Line 128"/>
                    <p:cNvSpPr>
                      <a:spLocks noChangeShapeType="1"/>
                    </p:cNvSpPr>
                    <p:nvPr/>
                  </p:nvSpPr>
                  <p:spPr bwMode="auto">
                    <a:xfrm flipH="1">
                      <a:off x="4576" y="1256"/>
                      <a:ext cx="67"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 name="Line 129"/>
                    <p:cNvSpPr>
                      <a:spLocks noChangeShapeType="1"/>
                    </p:cNvSpPr>
                    <p:nvPr/>
                  </p:nvSpPr>
                  <p:spPr bwMode="auto">
                    <a:xfrm flipH="1">
                      <a:off x="4580" y="1271"/>
                      <a:ext cx="62"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 name="Line 130"/>
                    <p:cNvSpPr>
                      <a:spLocks noChangeShapeType="1"/>
                    </p:cNvSpPr>
                    <p:nvPr/>
                  </p:nvSpPr>
                  <p:spPr bwMode="auto">
                    <a:xfrm flipH="1" flipV="1">
                      <a:off x="4580" y="1305"/>
                      <a:ext cx="65"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 name="Line 131"/>
                    <p:cNvSpPr>
                      <a:spLocks noChangeShapeType="1"/>
                    </p:cNvSpPr>
                    <p:nvPr/>
                  </p:nvSpPr>
                  <p:spPr bwMode="auto">
                    <a:xfrm flipH="1" flipV="1">
                      <a:off x="4585" y="1329"/>
                      <a:ext cx="60"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 name="Line 132"/>
                    <p:cNvSpPr>
                      <a:spLocks noChangeShapeType="1"/>
                    </p:cNvSpPr>
                    <p:nvPr/>
                  </p:nvSpPr>
                  <p:spPr bwMode="auto">
                    <a:xfrm flipH="1" flipV="1">
                      <a:off x="4592" y="1375"/>
                      <a:ext cx="54" cy="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133"/>
                    <p:cNvSpPr>
                      <a:spLocks noChangeShapeType="1"/>
                    </p:cNvSpPr>
                    <p:nvPr/>
                  </p:nvSpPr>
                  <p:spPr bwMode="auto">
                    <a:xfrm flipH="1" flipV="1">
                      <a:off x="4587" y="1357"/>
                      <a:ext cx="58" cy="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134"/>
                    <p:cNvSpPr>
                      <a:spLocks noChangeShapeType="1"/>
                    </p:cNvSpPr>
                    <p:nvPr/>
                  </p:nvSpPr>
                  <p:spPr bwMode="auto">
                    <a:xfrm flipH="1" flipV="1">
                      <a:off x="4582" y="1347"/>
                      <a:ext cx="63"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 name="Group 135"/>
                  <p:cNvGrpSpPr>
                    <a:grpSpLocks/>
                  </p:cNvGrpSpPr>
                  <p:nvPr/>
                </p:nvGrpSpPr>
                <p:grpSpPr bwMode="auto">
                  <a:xfrm>
                    <a:off x="4546" y="1236"/>
                    <a:ext cx="99" cy="189"/>
                    <a:chOff x="4546" y="1236"/>
                    <a:chExt cx="99" cy="189"/>
                  </a:xfrm>
                </p:grpSpPr>
                <p:sp>
                  <p:nvSpPr>
                    <p:cNvPr id="21" name="Freeform 136"/>
                    <p:cNvSpPr>
                      <a:spLocks/>
                    </p:cNvSpPr>
                    <p:nvPr/>
                  </p:nvSpPr>
                  <p:spPr bwMode="auto">
                    <a:xfrm>
                      <a:off x="4599" y="1326"/>
                      <a:ext cx="46" cy="17"/>
                    </a:xfrm>
                    <a:custGeom>
                      <a:avLst/>
                      <a:gdLst>
                        <a:gd name="T0" fmla="*/ 45 w 46"/>
                        <a:gd name="T1" fmla="*/ 16 h 17"/>
                        <a:gd name="T2" fmla="*/ 0 w 46"/>
                        <a:gd name="T3" fmla="*/ 0 h 17"/>
                        <a:gd name="T4" fmla="*/ 45 w 46"/>
                        <a:gd name="T5" fmla="*/ 5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0"/>
                          </a:lnTo>
                          <a:lnTo>
                            <a:pt x="45" y="5"/>
                          </a:lnTo>
                          <a:lnTo>
                            <a:pt x="4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 name="Freeform 137"/>
                    <p:cNvSpPr>
                      <a:spLocks/>
                    </p:cNvSpPr>
                    <p:nvPr/>
                  </p:nvSpPr>
                  <p:spPr bwMode="auto">
                    <a:xfrm>
                      <a:off x="4597" y="1284"/>
                      <a:ext cx="46" cy="17"/>
                    </a:xfrm>
                    <a:custGeom>
                      <a:avLst/>
                      <a:gdLst>
                        <a:gd name="T0" fmla="*/ 45 w 46"/>
                        <a:gd name="T1" fmla="*/ 16 h 17"/>
                        <a:gd name="T2" fmla="*/ 0 w 46"/>
                        <a:gd name="T3" fmla="*/ 16 h 17"/>
                        <a:gd name="T4" fmla="*/ 45 w 46"/>
                        <a:gd name="T5" fmla="*/ 0 h 17"/>
                        <a:gd name="T6" fmla="*/ 45 w 46"/>
                        <a:gd name="T7" fmla="*/ 16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45" y="16"/>
                          </a:moveTo>
                          <a:lnTo>
                            <a:pt x="0" y="16"/>
                          </a:lnTo>
                          <a:lnTo>
                            <a:pt x="45" y="0"/>
                          </a:lnTo>
                          <a:lnTo>
                            <a:pt x="4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 name="Freeform 138"/>
                    <p:cNvSpPr>
                      <a:spLocks/>
                    </p:cNvSpPr>
                    <p:nvPr/>
                  </p:nvSpPr>
                  <p:spPr bwMode="auto">
                    <a:xfrm>
                      <a:off x="4603" y="1372"/>
                      <a:ext cx="42" cy="23"/>
                    </a:xfrm>
                    <a:custGeom>
                      <a:avLst/>
                      <a:gdLst>
                        <a:gd name="T0" fmla="*/ 41 w 42"/>
                        <a:gd name="T1" fmla="*/ 22 h 23"/>
                        <a:gd name="T2" fmla="*/ 0 w 42"/>
                        <a:gd name="T3" fmla="*/ 0 h 23"/>
                        <a:gd name="T4" fmla="*/ 41 w 42"/>
                        <a:gd name="T5" fmla="*/ 15 h 23"/>
                        <a:gd name="T6" fmla="*/ 41 w 42"/>
                        <a:gd name="T7" fmla="*/ 18 h 23"/>
                        <a:gd name="T8" fmla="*/ 41 w 42"/>
                        <a:gd name="T9" fmla="*/ 22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41" y="22"/>
                          </a:moveTo>
                          <a:lnTo>
                            <a:pt x="0" y="0"/>
                          </a:lnTo>
                          <a:lnTo>
                            <a:pt x="41" y="15"/>
                          </a:lnTo>
                          <a:lnTo>
                            <a:pt x="41" y="18"/>
                          </a:lnTo>
                          <a:lnTo>
                            <a:pt x="41" y="2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 name="Freeform 139"/>
                    <p:cNvSpPr>
                      <a:spLocks/>
                    </p:cNvSpPr>
                    <p:nvPr/>
                  </p:nvSpPr>
                  <p:spPr bwMode="auto">
                    <a:xfrm>
                      <a:off x="4573" y="1236"/>
                      <a:ext cx="70" cy="30"/>
                    </a:xfrm>
                    <a:custGeom>
                      <a:avLst/>
                      <a:gdLst>
                        <a:gd name="T0" fmla="*/ 69 w 70"/>
                        <a:gd name="T1" fmla="*/ 0 h 30"/>
                        <a:gd name="T2" fmla="*/ 68 w 70"/>
                        <a:gd name="T3" fmla="*/ 8 h 30"/>
                        <a:gd name="T4" fmla="*/ 69 w 70"/>
                        <a:gd name="T5" fmla="*/ 13 h 30"/>
                        <a:gd name="T6" fmla="*/ 65 w 70"/>
                        <a:gd name="T7" fmla="*/ 16 h 30"/>
                        <a:gd name="T8" fmla="*/ 0 w 70"/>
                        <a:gd name="T9" fmla="*/ 29 h 30"/>
                        <a:gd name="T10" fmla="*/ 1 w 70"/>
                        <a:gd name="T11" fmla="*/ 25 h 30"/>
                        <a:gd name="T12" fmla="*/ 0 w 70"/>
                        <a:gd name="T13" fmla="*/ 21 h 30"/>
                        <a:gd name="T14" fmla="*/ 54 w 70"/>
                        <a:gd name="T15" fmla="*/ 7 h 30"/>
                        <a:gd name="T16" fmla="*/ 69 w 7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69" y="0"/>
                          </a:moveTo>
                          <a:lnTo>
                            <a:pt x="68" y="8"/>
                          </a:lnTo>
                          <a:lnTo>
                            <a:pt x="69" y="13"/>
                          </a:lnTo>
                          <a:lnTo>
                            <a:pt x="65" y="16"/>
                          </a:lnTo>
                          <a:lnTo>
                            <a:pt x="0" y="29"/>
                          </a:lnTo>
                          <a:lnTo>
                            <a:pt x="1" y="25"/>
                          </a:lnTo>
                          <a:lnTo>
                            <a:pt x="0" y="21"/>
                          </a:lnTo>
                          <a:lnTo>
                            <a:pt x="54" y="7"/>
                          </a:lnTo>
                          <a:lnTo>
                            <a:pt x="6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 name="Freeform 140"/>
                    <p:cNvSpPr>
                      <a:spLocks/>
                    </p:cNvSpPr>
                    <p:nvPr/>
                  </p:nvSpPr>
                  <p:spPr bwMode="auto">
                    <a:xfrm>
                      <a:off x="4546" y="1261"/>
                      <a:ext cx="17" cy="17"/>
                    </a:xfrm>
                    <a:custGeom>
                      <a:avLst/>
                      <a:gdLst>
                        <a:gd name="T0" fmla="*/ 0 w 17"/>
                        <a:gd name="T1" fmla="*/ 16 h 17"/>
                        <a:gd name="T2" fmla="*/ 1 w 17"/>
                        <a:gd name="T3" fmla="*/ 9 h 17"/>
                        <a:gd name="T4" fmla="*/ 1 w 17"/>
                        <a:gd name="T5" fmla="*/ 8 h 17"/>
                        <a:gd name="T6" fmla="*/ 2 w 17"/>
                        <a:gd name="T7" fmla="*/ 4 h 17"/>
                        <a:gd name="T8" fmla="*/ 2 w 17"/>
                        <a:gd name="T9" fmla="*/ 4 h 17"/>
                        <a:gd name="T10" fmla="*/ 7 w 17"/>
                        <a:gd name="T11" fmla="*/ 0 h 17"/>
                        <a:gd name="T12" fmla="*/ 16 w 17"/>
                        <a:gd name="T13" fmla="*/ 0 h 17"/>
                        <a:gd name="T14" fmla="*/ 16 w 17"/>
                        <a:gd name="T15" fmla="*/ 12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1" y="9"/>
                          </a:lnTo>
                          <a:lnTo>
                            <a:pt x="1" y="8"/>
                          </a:lnTo>
                          <a:lnTo>
                            <a:pt x="2" y="4"/>
                          </a:lnTo>
                          <a:lnTo>
                            <a:pt x="7" y="0"/>
                          </a:lnTo>
                          <a:lnTo>
                            <a:pt x="16" y="0"/>
                          </a:lnTo>
                          <a:lnTo>
                            <a:pt x="16" y="12"/>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 name="Freeform 141"/>
                    <p:cNvSpPr>
                      <a:spLocks/>
                    </p:cNvSpPr>
                    <p:nvPr/>
                  </p:nvSpPr>
                  <p:spPr bwMode="auto">
                    <a:xfrm>
                      <a:off x="4610" y="1408"/>
                      <a:ext cx="35" cy="17"/>
                    </a:xfrm>
                    <a:custGeom>
                      <a:avLst/>
                      <a:gdLst>
                        <a:gd name="T0" fmla="*/ 34 w 35"/>
                        <a:gd name="T1" fmla="*/ 16 h 17"/>
                        <a:gd name="T2" fmla="*/ 33 w 35"/>
                        <a:gd name="T3" fmla="*/ 10 h 17"/>
                        <a:gd name="T4" fmla="*/ 34 w 35"/>
                        <a:gd name="T5" fmla="*/ 8 h 17"/>
                        <a:gd name="T6" fmla="*/ 0 w 35"/>
                        <a:gd name="T7" fmla="*/ 0 h 17"/>
                        <a:gd name="T8" fmla="*/ 34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4" y="16"/>
                          </a:moveTo>
                          <a:lnTo>
                            <a:pt x="33" y="10"/>
                          </a:lnTo>
                          <a:lnTo>
                            <a:pt x="34" y="8"/>
                          </a:lnTo>
                          <a:lnTo>
                            <a:pt x="0" y="0"/>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5" name="Group 142"/>
                <p:cNvGrpSpPr>
                  <a:grpSpLocks/>
                </p:cNvGrpSpPr>
                <p:nvPr/>
              </p:nvGrpSpPr>
              <p:grpSpPr bwMode="auto">
                <a:xfrm>
                  <a:off x="4558" y="1244"/>
                  <a:ext cx="17" cy="190"/>
                  <a:chOff x="4558" y="1244"/>
                  <a:chExt cx="17" cy="190"/>
                </a:xfrm>
              </p:grpSpPr>
              <p:sp>
                <p:nvSpPr>
                  <p:cNvPr id="16" name="Freeform 143"/>
                  <p:cNvSpPr>
                    <a:spLocks/>
                  </p:cNvSpPr>
                  <p:nvPr/>
                </p:nvSpPr>
                <p:spPr bwMode="auto">
                  <a:xfrm>
                    <a:off x="4558" y="1244"/>
                    <a:ext cx="17" cy="190"/>
                  </a:xfrm>
                  <a:custGeom>
                    <a:avLst/>
                    <a:gdLst>
                      <a:gd name="T0" fmla="*/ 0 w 17"/>
                      <a:gd name="T1" fmla="*/ 10 h 190"/>
                      <a:gd name="T2" fmla="*/ 0 w 17"/>
                      <a:gd name="T3" fmla="*/ 7 h 190"/>
                      <a:gd name="T4" fmla="*/ 1 w 17"/>
                      <a:gd name="T5" fmla="*/ 5 h 190"/>
                      <a:gd name="T6" fmla="*/ 2 w 17"/>
                      <a:gd name="T7" fmla="*/ 2 h 190"/>
                      <a:gd name="T8" fmla="*/ 4 w 17"/>
                      <a:gd name="T9" fmla="*/ 0 h 190"/>
                      <a:gd name="T10" fmla="*/ 5 w 17"/>
                      <a:gd name="T11" fmla="*/ 1 h 190"/>
                      <a:gd name="T12" fmla="*/ 6 w 17"/>
                      <a:gd name="T13" fmla="*/ 4 h 190"/>
                      <a:gd name="T14" fmla="*/ 7 w 17"/>
                      <a:gd name="T15" fmla="*/ 7 h 190"/>
                      <a:gd name="T16" fmla="*/ 8 w 17"/>
                      <a:gd name="T17" fmla="*/ 8 h 190"/>
                      <a:gd name="T18" fmla="*/ 8 w 17"/>
                      <a:gd name="T19" fmla="*/ 6 h 190"/>
                      <a:gd name="T20" fmla="*/ 9 w 17"/>
                      <a:gd name="T21" fmla="*/ 3 h 190"/>
                      <a:gd name="T22" fmla="*/ 10 w 17"/>
                      <a:gd name="T23" fmla="*/ 4 h 190"/>
                      <a:gd name="T24" fmla="*/ 12 w 17"/>
                      <a:gd name="T25" fmla="*/ 3 h 190"/>
                      <a:gd name="T26" fmla="*/ 13 w 17"/>
                      <a:gd name="T27" fmla="*/ 4 h 190"/>
                      <a:gd name="T28" fmla="*/ 14 w 17"/>
                      <a:gd name="T29" fmla="*/ 9 h 190"/>
                      <a:gd name="T30" fmla="*/ 14 w 17"/>
                      <a:gd name="T31" fmla="*/ 11 h 190"/>
                      <a:gd name="T32" fmla="*/ 16 w 17"/>
                      <a:gd name="T33" fmla="*/ 181 h 190"/>
                      <a:gd name="T34" fmla="*/ 15 w 17"/>
                      <a:gd name="T35" fmla="*/ 185 h 190"/>
                      <a:gd name="T36" fmla="*/ 15 w 17"/>
                      <a:gd name="T37" fmla="*/ 185 h 190"/>
                      <a:gd name="T38" fmla="*/ 14 w 17"/>
                      <a:gd name="T39" fmla="*/ 188 h 190"/>
                      <a:gd name="T40" fmla="*/ 13 w 17"/>
                      <a:gd name="T41" fmla="*/ 189 h 190"/>
                      <a:gd name="T42" fmla="*/ 11 w 17"/>
                      <a:gd name="T43" fmla="*/ 189 h 190"/>
                      <a:gd name="T44" fmla="*/ 10 w 17"/>
                      <a:gd name="T45" fmla="*/ 184 h 190"/>
                      <a:gd name="T46" fmla="*/ 9 w 17"/>
                      <a:gd name="T47" fmla="*/ 181 h 190"/>
                      <a:gd name="T48" fmla="*/ 9 w 17"/>
                      <a:gd name="T49" fmla="*/ 183 h 190"/>
                      <a:gd name="T50" fmla="*/ 7 w 17"/>
                      <a:gd name="T51" fmla="*/ 187 h 190"/>
                      <a:gd name="T52" fmla="*/ 6 w 17"/>
                      <a:gd name="T53" fmla="*/ 187 h 190"/>
                      <a:gd name="T54" fmla="*/ 6 w 17"/>
                      <a:gd name="T55" fmla="*/ 188 h 190"/>
                      <a:gd name="T56" fmla="*/ 4 w 17"/>
                      <a:gd name="T57" fmla="*/ 188 h 190"/>
                      <a:gd name="T58" fmla="*/ 3 w 17"/>
                      <a:gd name="T59" fmla="*/ 183 h 190"/>
                      <a:gd name="T60" fmla="*/ 2 w 17"/>
                      <a:gd name="T61" fmla="*/ 179 h 190"/>
                      <a:gd name="T62" fmla="*/ 2 w 17"/>
                      <a:gd name="T63" fmla="*/ 178 h 190"/>
                      <a:gd name="T64" fmla="*/ 0 w 17"/>
                      <a:gd name="T65" fmla="*/ 10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90"/>
                      <a:gd name="T101" fmla="*/ 17 w 17"/>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90">
                        <a:moveTo>
                          <a:pt x="0" y="10"/>
                        </a:moveTo>
                        <a:lnTo>
                          <a:pt x="0" y="7"/>
                        </a:lnTo>
                        <a:lnTo>
                          <a:pt x="1" y="5"/>
                        </a:lnTo>
                        <a:lnTo>
                          <a:pt x="2" y="2"/>
                        </a:lnTo>
                        <a:lnTo>
                          <a:pt x="4" y="0"/>
                        </a:lnTo>
                        <a:lnTo>
                          <a:pt x="5" y="1"/>
                        </a:lnTo>
                        <a:lnTo>
                          <a:pt x="6" y="4"/>
                        </a:lnTo>
                        <a:lnTo>
                          <a:pt x="7" y="7"/>
                        </a:lnTo>
                        <a:lnTo>
                          <a:pt x="8" y="8"/>
                        </a:lnTo>
                        <a:lnTo>
                          <a:pt x="8" y="6"/>
                        </a:lnTo>
                        <a:lnTo>
                          <a:pt x="9" y="3"/>
                        </a:lnTo>
                        <a:lnTo>
                          <a:pt x="10" y="4"/>
                        </a:lnTo>
                        <a:lnTo>
                          <a:pt x="12" y="3"/>
                        </a:lnTo>
                        <a:lnTo>
                          <a:pt x="13" y="4"/>
                        </a:lnTo>
                        <a:lnTo>
                          <a:pt x="14" y="9"/>
                        </a:lnTo>
                        <a:lnTo>
                          <a:pt x="14" y="11"/>
                        </a:lnTo>
                        <a:lnTo>
                          <a:pt x="16" y="181"/>
                        </a:lnTo>
                        <a:lnTo>
                          <a:pt x="15" y="185"/>
                        </a:lnTo>
                        <a:lnTo>
                          <a:pt x="14" y="188"/>
                        </a:lnTo>
                        <a:lnTo>
                          <a:pt x="13" y="189"/>
                        </a:lnTo>
                        <a:lnTo>
                          <a:pt x="11" y="189"/>
                        </a:lnTo>
                        <a:lnTo>
                          <a:pt x="10" y="184"/>
                        </a:lnTo>
                        <a:lnTo>
                          <a:pt x="9" y="181"/>
                        </a:lnTo>
                        <a:lnTo>
                          <a:pt x="9" y="183"/>
                        </a:lnTo>
                        <a:lnTo>
                          <a:pt x="7" y="187"/>
                        </a:lnTo>
                        <a:lnTo>
                          <a:pt x="6" y="187"/>
                        </a:lnTo>
                        <a:lnTo>
                          <a:pt x="6" y="188"/>
                        </a:lnTo>
                        <a:lnTo>
                          <a:pt x="4" y="188"/>
                        </a:lnTo>
                        <a:lnTo>
                          <a:pt x="3" y="183"/>
                        </a:lnTo>
                        <a:lnTo>
                          <a:pt x="2" y="179"/>
                        </a:lnTo>
                        <a:lnTo>
                          <a:pt x="2" y="178"/>
                        </a:lnTo>
                        <a:lnTo>
                          <a:pt x="0" y="1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7" name="Freeform 144"/>
                  <p:cNvSpPr>
                    <a:spLocks/>
                  </p:cNvSpPr>
                  <p:nvPr/>
                </p:nvSpPr>
                <p:spPr bwMode="auto">
                  <a:xfrm>
                    <a:off x="4558" y="1244"/>
                    <a:ext cx="17" cy="189"/>
                  </a:xfrm>
                  <a:custGeom>
                    <a:avLst/>
                    <a:gdLst>
                      <a:gd name="T0" fmla="*/ 0 w 17"/>
                      <a:gd name="T1" fmla="*/ 10 h 189"/>
                      <a:gd name="T2" fmla="*/ 0 w 17"/>
                      <a:gd name="T3" fmla="*/ 7 h 189"/>
                      <a:gd name="T4" fmla="*/ 1 w 17"/>
                      <a:gd name="T5" fmla="*/ 5 h 189"/>
                      <a:gd name="T6" fmla="*/ 5 w 17"/>
                      <a:gd name="T7" fmla="*/ 2 h 189"/>
                      <a:gd name="T8" fmla="*/ 7 w 17"/>
                      <a:gd name="T9" fmla="*/ 0 h 189"/>
                      <a:gd name="T10" fmla="*/ 8 w 17"/>
                      <a:gd name="T11" fmla="*/ 1 h 189"/>
                      <a:gd name="T12" fmla="*/ 10 w 17"/>
                      <a:gd name="T13" fmla="*/ 4 h 189"/>
                      <a:gd name="T14" fmla="*/ 12 w 17"/>
                      <a:gd name="T15" fmla="*/ 7 h 189"/>
                      <a:gd name="T16" fmla="*/ 14 w 17"/>
                      <a:gd name="T17" fmla="*/ 8 h 189"/>
                      <a:gd name="T18" fmla="*/ 16 w 17"/>
                      <a:gd name="T19" fmla="*/ 181 h 189"/>
                      <a:gd name="T20" fmla="*/ 16 w 17"/>
                      <a:gd name="T21" fmla="*/ 183 h 189"/>
                      <a:gd name="T22" fmla="*/ 14 w 17"/>
                      <a:gd name="T23" fmla="*/ 187 h 189"/>
                      <a:gd name="T24" fmla="*/ 10 w 17"/>
                      <a:gd name="T25" fmla="*/ 187 h 189"/>
                      <a:gd name="T26" fmla="*/ 10 w 17"/>
                      <a:gd name="T27" fmla="*/ 188 h 189"/>
                      <a:gd name="T28" fmla="*/ 7 w 17"/>
                      <a:gd name="T29" fmla="*/ 188 h 189"/>
                      <a:gd name="T30" fmla="*/ 5 w 17"/>
                      <a:gd name="T31" fmla="*/ 183 h 189"/>
                      <a:gd name="T32" fmla="*/ 5 w 17"/>
                      <a:gd name="T33" fmla="*/ 179 h 189"/>
                      <a:gd name="T34" fmla="*/ 3 w 17"/>
                      <a:gd name="T35" fmla="*/ 178 h 189"/>
                      <a:gd name="T36" fmla="*/ 0 w 17"/>
                      <a:gd name="T37" fmla="*/ 10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9"/>
                      <a:gd name="T59" fmla="*/ 17 w 17"/>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9">
                        <a:moveTo>
                          <a:pt x="0" y="10"/>
                        </a:moveTo>
                        <a:lnTo>
                          <a:pt x="0" y="7"/>
                        </a:lnTo>
                        <a:lnTo>
                          <a:pt x="1" y="5"/>
                        </a:lnTo>
                        <a:lnTo>
                          <a:pt x="5" y="2"/>
                        </a:lnTo>
                        <a:lnTo>
                          <a:pt x="7" y="0"/>
                        </a:lnTo>
                        <a:lnTo>
                          <a:pt x="8" y="1"/>
                        </a:lnTo>
                        <a:lnTo>
                          <a:pt x="10" y="4"/>
                        </a:lnTo>
                        <a:lnTo>
                          <a:pt x="12" y="7"/>
                        </a:lnTo>
                        <a:lnTo>
                          <a:pt x="14" y="8"/>
                        </a:lnTo>
                        <a:lnTo>
                          <a:pt x="16" y="181"/>
                        </a:lnTo>
                        <a:lnTo>
                          <a:pt x="16" y="183"/>
                        </a:lnTo>
                        <a:lnTo>
                          <a:pt x="14" y="187"/>
                        </a:lnTo>
                        <a:lnTo>
                          <a:pt x="10" y="187"/>
                        </a:lnTo>
                        <a:lnTo>
                          <a:pt x="10" y="188"/>
                        </a:lnTo>
                        <a:lnTo>
                          <a:pt x="7" y="188"/>
                        </a:lnTo>
                        <a:lnTo>
                          <a:pt x="5" y="183"/>
                        </a:lnTo>
                        <a:lnTo>
                          <a:pt x="5" y="179"/>
                        </a:lnTo>
                        <a:lnTo>
                          <a:pt x="3" y="178"/>
                        </a:lnTo>
                        <a:lnTo>
                          <a:pt x="0" y="10"/>
                        </a:lnTo>
                      </a:path>
                    </a:pathLst>
                  </a:custGeom>
                  <a:solidFill>
                    <a:srgbClr val="000000"/>
                  </a:solidFill>
                  <a:ln w="12700" cap="rnd" cmpd="sng">
                    <a:solidFill>
                      <a:srgbClr val="000000"/>
                    </a:solidFill>
                    <a:prstDash val="solid"/>
                    <a:round/>
                    <a:headEnd/>
                    <a:tailEnd/>
                  </a:ln>
                </p:spPr>
                <p:txBody>
                  <a:bodyPr/>
                  <a:lstStyle/>
                  <a:p>
                    <a:endParaRPr lang="en-US"/>
                  </a:p>
                </p:txBody>
              </p:sp>
            </p:grpSp>
          </p:grpSp>
          <p:sp>
            <p:nvSpPr>
              <p:cNvPr id="11" name="Freeform 145"/>
              <p:cNvSpPr>
                <a:spLocks/>
              </p:cNvSpPr>
              <p:nvPr/>
            </p:nvSpPr>
            <p:spPr bwMode="auto">
              <a:xfrm>
                <a:off x="4538" y="1087"/>
                <a:ext cx="27" cy="345"/>
              </a:xfrm>
              <a:custGeom>
                <a:avLst/>
                <a:gdLst>
                  <a:gd name="T0" fmla="*/ 10 w 27"/>
                  <a:gd name="T1" fmla="*/ 0 h 345"/>
                  <a:gd name="T2" fmla="*/ 6 w 27"/>
                  <a:gd name="T3" fmla="*/ 0 h 345"/>
                  <a:gd name="T4" fmla="*/ 3 w 27"/>
                  <a:gd name="T5" fmla="*/ 2 h 345"/>
                  <a:gd name="T6" fmla="*/ 2 w 27"/>
                  <a:gd name="T7" fmla="*/ 4 h 345"/>
                  <a:gd name="T8" fmla="*/ 0 w 27"/>
                  <a:gd name="T9" fmla="*/ 5 h 345"/>
                  <a:gd name="T10" fmla="*/ 0 w 27"/>
                  <a:gd name="T11" fmla="*/ 338 h 345"/>
                  <a:gd name="T12" fmla="*/ 1 w 27"/>
                  <a:gd name="T13" fmla="*/ 340 h 345"/>
                  <a:gd name="T14" fmla="*/ 3 w 27"/>
                  <a:gd name="T15" fmla="*/ 342 h 345"/>
                  <a:gd name="T16" fmla="*/ 6 w 27"/>
                  <a:gd name="T17" fmla="*/ 343 h 345"/>
                  <a:gd name="T18" fmla="*/ 10 w 27"/>
                  <a:gd name="T19" fmla="*/ 344 h 345"/>
                  <a:gd name="T20" fmla="*/ 15 w 27"/>
                  <a:gd name="T21" fmla="*/ 344 h 345"/>
                  <a:gd name="T22" fmla="*/ 19 w 27"/>
                  <a:gd name="T23" fmla="*/ 344 h 345"/>
                  <a:gd name="T24" fmla="*/ 23 w 27"/>
                  <a:gd name="T25" fmla="*/ 342 h 345"/>
                  <a:gd name="T26" fmla="*/ 26 w 27"/>
                  <a:gd name="T27" fmla="*/ 340 h 345"/>
                  <a:gd name="T28" fmla="*/ 25 w 27"/>
                  <a:gd name="T29" fmla="*/ 339 h 345"/>
                  <a:gd name="T30" fmla="*/ 24 w 27"/>
                  <a:gd name="T31" fmla="*/ 6 h 345"/>
                  <a:gd name="T32" fmla="*/ 23 w 27"/>
                  <a:gd name="T33" fmla="*/ 4 h 345"/>
                  <a:gd name="T34" fmla="*/ 21 w 27"/>
                  <a:gd name="T35" fmla="*/ 2 h 345"/>
                  <a:gd name="T36" fmla="*/ 16 w 27"/>
                  <a:gd name="T37" fmla="*/ 1 h 345"/>
                  <a:gd name="T38" fmla="*/ 14 w 27"/>
                  <a:gd name="T39" fmla="*/ 0 h 345"/>
                  <a:gd name="T40" fmla="*/ 10 w 27"/>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45"/>
                  <a:gd name="T65" fmla="*/ 27 w 27"/>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45">
                    <a:moveTo>
                      <a:pt x="10" y="0"/>
                    </a:moveTo>
                    <a:lnTo>
                      <a:pt x="6" y="0"/>
                    </a:lnTo>
                    <a:lnTo>
                      <a:pt x="3" y="2"/>
                    </a:lnTo>
                    <a:lnTo>
                      <a:pt x="2" y="4"/>
                    </a:lnTo>
                    <a:lnTo>
                      <a:pt x="0" y="5"/>
                    </a:lnTo>
                    <a:lnTo>
                      <a:pt x="0" y="338"/>
                    </a:lnTo>
                    <a:lnTo>
                      <a:pt x="1" y="340"/>
                    </a:lnTo>
                    <a:lnTo>
                      <a:pt x="3" y="342"/>
                    </a:lnTo>
                    <a:lnTo>
                      <a:pt x="6" y="343"/>
                    </a:lnTo>
                    <a:lnTo>
                      <a:pt x="10" y="344"/>
                    </a:lnTo>
                    <a:lnTo>
                      <a:pt x="15" y="344"/>
                    </a:lnTo>
                    <a:lnTo>
                      <a:pt x="19" y="344"/>
                    </a:lnTo>
                    <a:lnTo>
                      <a:pt x="23" y="342"/>
                    </a:lnTo>
                    <a:lnTo>
                      <a:pt x="26" y="340"/>
                    </a:lnTo>
                    <a:lnTo>
                      <a:pt x="25" y="339"/>
                    </a:lnTo>
                    <a:lnTo>
                      <a:pt x="24" y="6"/>
                    </a:lnTo>
                    <a:lnTo>
                      <a:pt x="23" y="4"/>
                    </a:lnTo>
                    <a:lnTo>
                      <a:pt x="21" y="2"/>
                    </a:lnTo>
                    <a:lnTo>
                      <a:pt x="16" y="1"/>
                    </a:lnTo>
                    <a:lnTo>
                      <a:pt x="14" y="0"/>
                    </a:lnTo>
                    <a:lnTo>
                      <a:pt x="10" y="0"/>
                    </a:lnTo>
                  </a:path>
                </a:pathLst>
              </a:custGeom>
              <a:solidFill>
                <a:schemeClr val="tx1"/>
              </a:solidFill>
              <a:ln w="12700" cap="rnd" cmpd="sng">
                <a:solidFill>
                  <a:srgbClr val="000000"/>
                </a:solidFill>
                <a:prstDash val="solid"/>
                <a:round/>
                <a:headEnd/>
                <a:tailEnd/>
              </a:ln>
            </p:spPr>
            <p:txBody>
              <a:bodyPr/>
              <a:lstStyle/>
              <a:p>
                <a:endParaRPr lang="en-US"/>
              </a:p>
            </p:txBody>
          </p:sp>
          <p:sp>
            <p:nvSpPr>
              <p:cNvPr id="12" name="Line 146"/>
              <p:cNvSpPr>
                <a:spLocks noChangeShapeType="1"/>
              </p:cNvSpPr>
              <p:nvPr/>
            </p:nvSpPr>
            <p:spPr bwMode="auto">
              <a:xfrm>
                <a:off x="4542" y="1093"/>
                <a:ext cx="1" cy="3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Freeform 147"/>
              <p:cNvSpPr>
                <a:spLocks/>
              </p:cNvSpPr>
              <p:nvPr/>
            </p:nvSpPr>
            <p:spPr bwMode="auto">
              <a:xfrm>
                <a:off x="4538" y="1419"/>
                <a:ext cx="27" cy="17"/>
              </a:xfrm>
              <a:custGeom>
                <a:avLst/>
                <a:gdLst>
                  <a:gd name="T0" fmla="*/ 0 w 27"/>
                  <a:gd name="T1" fmla="*/ 0 h 17"/>
                  <a:gd name="T2" fmla="*/ 5 w 27"/>
                  <a:gd name="T3" fmla="*/ 2 h 17"/>
                  <a:gd name="T4" fmla="*/ 8 w 27"/>
                  <a:gd name="T5" fmla="*/ 2 h 17"/>
                  <a:gd name="T6" fmla="*/ 13 w 27"/>
                  <a:gd name="T7" fmla="*/ 1 h 17"/>
                  <a:gd name="T8" fmla="*/ 17 w 27"/>
                  <a:gd name="T9" fmla="*/ 1 h 17"/>
                  <a:gd name="T10" fmla="*/ 20 w 27"/>
                  <a:gd name="T11" fmla="*/ 1 h 17"/>
                  <a:gd name="T12" fmla="*/ 25 w 27"/>
                  <a:gd name="T13" fmla="*/ 0 h 17"/>
                  <a:gd name="T14" fmla="*/ 26 w 27"/>
                  <a:gd name="T15" fmla="*/ 8 h 17"/>
                  <a:gd name="T16" fmla="*/ 23 w 27"/>
                  <a:gd name="T17" fmla="*/ 12 h 17"/>
                  <a:gd name="T18" fmla="*/ 20 w 27"/>
                  <a:gd name="T19" fmla="*/ 14 h 17"/>
                  <a:gd name="T20" fmla="*/ 13 w 27"/>
                  <a:gd name="T21" fmla="*/ 16 h 17"/>
                  <a:gd name="T22" fmla="*/ 7 w 27"/>
                  <a:gd name="T23" fmla="*/ 14 h 17"/>
                  <a:gd name="T24" fmla="*/ 3 w 27"/>
                  <a:gd name="T25" fmla="*/ 13 h 17"/>
                  <a:gd name="T26" fmla="*/ 0 w 27"/>
                  <a:gd name="T27" fmla="*/ 11 h 17"/>
                  <a:gd name="T28" fmla="*/ 1 w 27"/>
                  <a:gd name="T29" fmla="*/ 7 h 17"/>
                  <a:gd name="T30" fmla="*/ 0 w 27"/>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7"/>
                  <a:gd name="T50" fmla="*/ 27 w 2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7">
                    <a:moveTo>
                      <a:pt x="0" y="0"/>
                    </a:moveTo>
                    <a:lnTo>
                      <a:pt x="5" y="2"/>
                    </a:lnTo>
                    <a:lnTo>
                      <a:pt x="8" y="2"/>
                    </a:lnTo>
                    <a:lnTo>
                      <a:pt x="13" y="1"/>
                    </a:lnTo>
                    <a:lnTo>
                      <a:pt x="17" y="1"/>
                    </a:lnTo>
                    <a:lnTo>
                      <a:pt x="20" y="1"/>
                    </a:lnTo>
                    <a:lnTo>
                      <a:pt x="25" y="0"/>
                    </a:lnTo>
                    <a:lnTo>
                      <a:pt x="26" y="8"/>
                    </a:lnTo>
                    <a:lnTo>
                      <a:pt x="23" y="12"/>
                    </a:lnTo>
                    <a:lnTo>
                      <a:pt x="20" y="14"/>
                    </a:lnTo>
                    <a:lnTo>
                      <a:pt x="13" y="16"/>
                    </a:lnTo>
                    <a:lnTo>
                      <a:pt x="7" y="14"/>
                    </a:lnTo>
                    <a:lnTo>
                      <a:pt x="3" y="13"/>
                    </a:lnTo>
                    <a:lnTo>
                      <a:pt x="0" y="11"/>
                    </a:lnTo>
                    <a:lnTo>
                      <a:pt x="1" y="7"/>
                    </a:lnTo>
                    <a:lnTo>
                      <a:pt x="0" y="0"/>
                    </a:lnTo>
                  </a:path>
                </a:pathLst>
              </a:custGeom>
              <a:solidFill>
                <a:schemeClr val="tx1"/>
              </a:solidFill>
              <a:ln w="12700" cap="rnd" cmpd="sng">
                <a:solidFill>
                  <a:srgbClr val="000000"/>
                </a:solidFill>
                <a:prstDash val="solid"/>
                <a:round/>
                <a:headEnd/>
                <a:tailEnd/>
              </a:ln>
            </p:spPr>
            <p:txBody>
              <a:bodyPr/>
              <a:lstStyle/>
              <a:p>
                <a:endParaRPr lang="en-US"/>
              </a:p>
            </p:txBody>
          </p:sp>
        </p:grpSp>
      </p:grpSp>
      <p:grpSp>
        <p:nvGrpSpPr>
          <p:cNvPr id="150" name="Group 148"/>
          <p:cNvGrpSpPr>
            <a:grpSpLocks/>
          </p:cNvGrpSpPr>
          <p:nvPr/>
        </p:nvGrpSpPr>
        <p:grpSpPr bwMode="auto">
          <a:xfrm>
            <a:off x="295275" y="1779587"/>
            <a:ext cx="2173288" cy="1828800"/>
            <a:chOff x="181" y="935"/>
            <a:chExt cx="1369" cy="1152"/>
          </a:xfrm>
        </p:grpSpPr>
        <p:grpSp>
          <p:nvGrpSpPr>
            <p:cNvPr id="151" name="Group 149"/>
            <p:cNvGrpSpPr>
              <a:grpSpLocks/>
            </p:cNvGrpSpPr>
            <p:nvPr/>
          </p:nvGrpSpPr>
          <p:grpSpPr bwMode="auto">
            <a:xfrm>
              <a:off x="348" y="1405"/>
              <a:ext cx="1040" cy="682"/>
              <a:chOff x="348" y="1405"/>
              <a:chExt cx="1040" cy="682"/>
            </a:xfrm>
          </p:grpSpPr>
          <p:grpSp>
            <p:nvGrpSpPr>
              <p:cNvPr id="309" name="Group 150"/>
              <p:cNvGrpSpPr>
                <a:grpSpLocks/>
              </p:cNvGrpSpPr>
              <p:nvPr/>
            </p:nvGrpSpPr>
            <p:grpSpPr bwMode="auto">
              <a:xfrm>
                <a:off x="659" y="1405"/>
                <a:ext cx="729" cy="450"/>
                <a:chOff x="659" y="1405"/>
                <a:chExt cx="729" cy="450"/>
              </a:xfrm>
            </p:grpSpPr>
            <p:sp>
              <p:nvSpPr>
                <p:cNvPr id="334" name="Freeform 151"/>
                <p:cNvSpPr>
                  <a:spLocks/>
                </p:cNvSpPr>
                <p:nvPr/>
              </p:nvSpPr>
              <p:spPr bwMode="auto">
                <a:xfrm>
                  <a:off x="662" y="1405"/>
                  <a:ext cx="726" cy="450"/>
                </a:xfrm>
                <a:custGeom>
                  <a:avLst/>
                  <a:gdLst>
                    <a:gd name="T0" fmla="*/ 722 w 726"/>
                    <a:gd name="T1" fmla="*/ 4 h 450"/>
                    <a:gd name="T2" fmla="*/ 719 w 726"/>
                    <a:gd name="T3" fmla="*/ 1 h 450"/>
                    <a:gd name="T4" fmla="*/ 714 w 726"/>
                    <a:gd name="T5" fmla="*/ 0 h 450"/>
                    <a:gd name="T6" fmla="*/ 710 w 726"/>
                    <a:gd name="T7" fmla="*/ 0 h 450"/>
                    <a:gd name="T8" fmla="*/ 705 w 726"/>
                    <a:gd name="T9" fmla="*/ 0 h 450"/>
                    <a:gd name="T10" fmla="*/ 7 w 726"/>
                    <a:gd name="T11" fmla="*/ 420 h 450"/>
                    <a:gd name="T12" fmla="*/ 3 w 726"/>
                    <a:gd name="T13" fmla="*/ 424 h 450"/>
                    <a:gd name="T14" fmla="*/ 1 w 726"/>
                    <a:gd name="T15" fmla="*/ 428 h 450"/>
                    <a:gd name="T16" fmla="*/ 0 w 726"/>
                    <a:gd name="T17" fmla="*/ 433 h 450"/>
                    <a:gd name="T18" fmla="*/ 1 w 726"/>
                    <a:gd name="T19" fmla="*/ 438 h 450"/>
                    <a:gd name="T20" fmla="*/ 3 w 726"/>
                    <a:gd name="T21" fmla="*/ 443 h 450"/>
                    <a:gd name="T22" fmla="*/ 7 w 726"/>
                    <a:gd name="T23" fmla="*/ 446 h 450"/>
                    <a:gd name="T24" fmla="*/ 12 w 726"/>
                    <a:gd name="T25" fmla="*/ 448 h 450"/>
                    <a:gd name="T26" fmla="*/ 18 w 726"/>
                    <a:gd name="T27" fmla="*/ 449 h 450"/>
                    <a:gd name="T28" fmla="*/ 21 w 726"/>
                    <a:gd name="T29" fmla="*/ 446 h 450"/>
                    <a:gd name="T30" fmla="*/ 720 w 726"/>
                    <a:gd name="T31" fmla="*/ 25 h 450"/>
                    <a:gd name="T32" fmla="*/ 723 w 726"/>
                    <a:gd name="T33" fmla="*/ 21 h 450"/>
                    <a:gd name="T34" fmla="*/ 725 w 726"/>
                    <a:gd name="T35" fmla="*/ 17 h 450"/>
                    <a:gd name="T36" fmla="*/ 725 w 726"/>
                    <a:gd name="T37" fmla="*/ 11 h 450"/>
                    <a:gd name="T38" fmla="*/ 725 w 726"/>
                    <a:gd name="T39" fmla="*/ 8 h 450"/>
                    <a:gd name="T40" fmla="*/ 722 w 726"/>
                    <a:gd name="T41" fmla="*/ 4 h 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6"/>
                    <a:gd name="T64" fmla="*/ 0 h 450"/>
                    <a:gd name="T65" fmla="*/ 726 w 726"/>
                    <a:gd name="T66" fmla="*/ 450 h 4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6" h="450">
                      <a:moveTo>
                        <a:pt x="722" y="4"/>
                      </a:moveTo>
                      <a:lnTo>
                        <a:pt x="719" y="1"/>
                      </a:lnTo>
                      <a:lnTo>
                        <a:pt x="714" y="0"/>
                      </a:lnTo>
                      <a:lnTo>
                        <a:pt x="710" y="0"/>
                      </a:lnTo>
                      <a:lnTo>
                        <a:pt x="705" y="0"/>
                      </a:lnTo>
                      <a:lnTo>
                        <a:pt x="7" y="420"/>
                      </a:lnTo>
                      <a:lnTo>
                        <a:pt x="3" y="424"/>
                      </a:lnTo>
                      <a:lnTo>
                        <a:pt x="1" y="428"/>
                      </a:lnTo>
                      <a:lnTo>
                        <a:pt x="0" y="433"/>
                      </a:lnTo>
                      <a:lnTo>
                        <a:pt x="1" y="438"/>
                      </a:lnTo>
                      <a:lnTo>
                        <a:pt x="3" y="443"/>
                      </a:lnTo>
                      <a:lnTo>
                        <a:pt x="7" y="446"/>
                      </a:lnTo>
                      <a:lnTo>
                        <a:pt x="12" y="448"/>
                      </a:lnTo>
                      <a:lnTo>
                        <a:pt x="18" y="449"/>
                      </a:lnTo>
                      <a:lnTo>
                        <a:pt x="21" y="446"/>
                      </a:lnTo>
                      <a:lnTo>
                        <a:pt x="720" y="25"/>
                      </a:lnTo>
                      <a:lnTo>
                        <a:pt x="723" y="21"/>
                      </a:lnTo>
                      <a:lnTo>
                        <a:pt x="725" y="17"/>
                      </a:lnTo>
                      <a:lnTo>
                        <a:pt x="725" y="11"/>
                      </a:lnTo>
                      <a:lnTo>
                        <a:pt x="725" y="8"/>
                      </a:lnTo>
                      <a:lnTo>
                        <a:pt x="722" y="4"/>
                      </a:lnTo>
                    </a:path>
                  </a:pathLst>
                </a:custGeom>
                <a:solidFill>
                  <a:srgbClr val="E08000"/>
                </a:solidFill>
                <a:ln w="12700" cap="rnd" cmpd="sng">
                  <a:solidFill>
                    <a:srgbClr val="000000"/>
                  </a:solidFill>
                  <a:prstDash val="solid"/>
                  <a:round/>
                  <a:headEnd/>
                  <a:tailEnd/>
                </a:ln>
              </p:spPr>
              <p:txBody>
                <a:bodyPr/>
                <a:lstStyle/>
                <a:p>
                  <a:endParaRPr lang="en-US"/>
                </a:p>
              </p:txBody>
            </p:sp>
            <p:sp>
              <p:nvSpPr>
                <p:cNvPr id="335" name="Line 152"/>
                <p:cNvSpPr>
                  <a:spLocks noChangeShapeType="1"/>
                </p:cNvSpPr>
                <p:nvPr/>
              </p:nvSpPr>
              <p:spPr bwMode="auto">
                <a:xfrm flipH="1">
                  <a:off x="676" y="1412"/>
                  <a:ext cx="692" cy="417"/>
                </a:xfrm>
                <a:prstGeom prst="line">
                  <a:avLst/>
                </a:prstGeom>
                <a:noFill/>
                <a:ln w="12700">
                  <a:solidFill>
                    <a:srgbClr val="FFC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6" name="Freeform 153"/>
                <p:cNvSpPr>
                  <a:spLocks/>
                </p:cNvSpPr>
                <p:nvPr/>
              </p:nvSpPr>
              <p:spPr bwMode="auto">
                <a:xfrm>
                  <a:off x="659" y="1819"/>
                  <a:ext cx="38" cy="36"/>
                </a:xfrm>
                <a:custGeom>
                  <a:avLst/>
                  <a:gdLst>
                    <a:gd name="T0" fmla="*/ 21 w 38"/>
                    <a:gd name="T1" fmla="*/ 0 h 36"/>
                    <a:gd name="T2" fmla="*/ 22 w 38"/>
                    <a:gd name="T3" fmla="*/ 7 h 36"/>
                    <a:gd name="T4" fmla="*/ 23 w 38"/>
                    <a:gd name="T5" fmla="*/ 9 h 36"/>
                    <a:gd name="T6" fmla="*/ 27 w 38"/>
                    <a:gd name="T7" fmla="*/ 13 h 36"/>
                    <a:gd name="T8" fmla="*/ 29 w 38"/>
                    <a:gd name="T9" fmla="*/ 18 h 36"/>
                    <a:gd name="T10" fmla="*/ 32 w 38"/>
                    <a:gd name="T11" fmla="*/ 21 h 36"/>
                    <a:gd name="T12" fmla="*/ 37 w 38"/>
                    <a:gd name="T13" fmla="*/ 24 h 36"/>
                    <a:gd name="T14" fmla="*/ 22 w 38"/>
                    <a:gd name="T15" fmla="*/ 34 h 36"/>
                    <a:gd name="T16" fmla="*/ 15 w 38"/>
                    <a:gd name="T17" fmla="*/ 35 h 36"/>
                    <a:gd name="T18" fmla="*/ 9 w 38"/>
                    <a:gd name="T19" fmla="*/ 33 h 36"/>
                    <a:gd name="T20" fmla="*/ 3 w 38"/>
                    <a:gd name="T21" fmla="*/ 29 h 36"/>
                    <a:gd name="T22" fmla="*/ 0 w 38"/>
                    <a:gd name="T23" fmla="*/ 22 h 36"/>
                    <a:gd name="T24" fmla="*/ 2 w 38"/>
                    <a:gd name="T25" fmla="*/ 15 h 36"/>
                    <a:gd name="T26" fmla="*/ 4 w 38"/>
                    <a:gd name="T27" fmla="*/ 10 h 36"/>
                    <a:gd name="T28" fmla="*/ 11 w 38"/>
                    <a:gd name="T29" fmla="*/ 7 h 36"/>
                    <a:gd name="T30" fmla="*/ 21 w 38"/>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6"/>
                    <a:gd name="T50" fmla="*/ 38 w 38"/>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6">
                      <a:moveTo>
                        <a:pt x="21" y="0"/>
                      </a:moveTo>
                      <a:lnTo>
                        <a:pt x="22" y="7"/>
                      </a:lnTo>
                      <a:lnTo>
                        <a:pt x="23" y="9"/>
                      </a:lnTo>
                      <a:lnTo>
                        <a:pt x="27" y="13"/>
                      </a:lnTo>
                      <a:lnTo>
                        <a:pt x="29" y="18"/>
                      </a:lnTo>
                      <a:lnTo>
                        <a:pt x="32" y="21"/>
                      </a:lnTo>
                      <a:lnTo>
                        <a:pt x="37" y="24"/>
                      </a:lnTo>
                      <a:lnTo>
                        <a:pt x="22" y="34"/>
                      </a:lnTo>
                      <a:lnTo>
                        <a:pt x="15" y="35"/>
                      </a:lnTo>
                      <a:lnTo>
                        <a:pt x="9" y="33"/>
                      </a:lnTo>
                      <a:lnTo>
                        <a:pt x="3" y="29"/>
                      </a:lnTo>
                      <a:lnTo>
                        <a:pt x="0" y="22"/>
                      </a:lnTo>
                      <a:lnTo>
                        <a:pt x="2" y="15"/>
                      </a:lnTo>
                      <a:lnTo>
                        <a:pt x="4" y="10"/>
                      </a:lnTo>
                      <a:lnTo>
                        <a:pt x="11" y="7"/>
                      </a:lnTo>
                      <a:lnTo>
                        <a:pt x="21" y="0"/>
                      </a:lnTo>
                    </a:path>
                  </a:pathLst>
                </a:custGeom>
                <a:solidFill>
                  <a:srgbClr val="E08000"/>
                </a:solidFill>
                <a:ln w="12700" cap="rnd" cmpd="sng">
                  <a:solidFill>
                    <a:srgbClr val="000000"/>
                  </a:solidFill>
                  <a:prstDash val="solid"/>
                  <a:round/>
                  <a:headEnd/>
                  <a:tailEnd/>
                </a:ln>
              </p:spPr>
              <p:txBody>
                <a:bodyPr/>
                <a:lstStyle/>
                <a:p>
                  <a:endParaRPr lang="en-US"/>
                </a:p>
              </p:txBody>
            </p:sp>
          </p:grpSp>
          <p:grpSp>
            <p:nvGrpSpPr>
              <p:cNvPr id="310" name="Group 154"/>
              <p:cNvGrpSpPr>
                <a:grpSpLocks/>
              </p:cNvGrpSpPr>
              <p:nvPr/>
            </p:nvGrpSpPr>
            <p:grpSpPr bwMode="auto">
              <a:xfrm>
                <a:off x="348" y="1771"/>
                <a:ext cx="371" cy="316"/>
                <a:chOff x="348" y="1771"/>
                <a:chExt cx="371" cy="316"/>
              </a:xfrm>
            </p:grpSpPr>
            <p:grpSp>
              <p:nvGrpSpPr>
                <p:cNvPr id="311" name="Group 155"/>
                <p:cNvGrpSpPr>
                  <a:grpSpLocks/>
                </p:cNvGrpSpPr>
                <p:nvPr/>
              </p:nvGrpSpPr>
              <p:grpSpPr bwMode="auto">
                <a:xfrm>
                  <a:off x="348" y="1771"/>
                  <a:ext cx="371" cy="316"/>
                  <a:chOff x="348" y="1771"/>
                  <a:chExt cx="371" cy="316"/>
                </a:xfrm>
              </p:grpSpPr>
              <p:sp>
                <p:nvSpPr>
                  <p:cNvPr id="315" name="Freeform 156"/>
                  <p:cNvSpPr>
                    <a:spLocks/>
                  </p:cNvSpPr>
                  <p:nvPr/>
                </p:nvSpPr>
                <p:spPr bwMode="auto">
                  <a:xfrm>
                    <a:off x="348" y="1771"/>
                    <a:ext cx="371" cy="316"/>
                  </a:xfrm>
                  <a:custGeom>
                    <a:avLst/>
                    <a:gdLst>
                      <a:gd name="T0" fmla="*/ 279 w 371"/>
                      <a:gd name="T1" fmla="*/ 0 h 316"/>
                      <a:gd name="T2" fmla="*/ 284 w 371"/>
                      <a:gd name="T3" fmla="*/ 2 h 316"/>
                      <a:gd name="T4" fmla="*/ 289 w 371"/>
                      <a:gd name="T5" fmla="*/ 5 h 316"/>
                      <a:gd name="T6" fmla="*/ 293 w 371"/>
                      <a:gd name="T7" fmla="*/ 8 h 316"/>
                      <a:gd name="T8" fmla="*/ 363 w 371"/>
                      <a:gd name="T9" fmla="*/ 117 h 316"/>
                      <a:gd name="T10" fmla="*/ 364 w 371"/>
                      <a:gd name="T11" fmla="*/ 121 h 316"/>
                      <a:gd name="T12" fmla="*/ 367 w 371"/>
                      <a:gd name="T13" fmla="*/ 127 h 316"/>
                      <a:gd name="T14" fmla="*/ 370 w 371"/>
                      <a:gd name="T15" fmla="*/ 132 h 316"/>
                      <a:gd name="T16" fmla="*/ 370 w 371"/>
                      <a:gd name="T17" fmla="*/ 136 h 316"/>
                      <a:gd name="T18" fmla="*/ 368 w 371"/>
                      <a:gd name="T19" fmla="*/ 142 h 316"/>
                      <a:gd name="T20" fmla="*/ 363 w 371"/>
                      <a:gd name="T21" fmla="*/ 145 h 316"/>
                      <a:gd name="T22" fmla="*/ 358 w 371"/>
                      <a:gd name="T23" fmla="*/ 149 h 316"/>
                      <a:gd name="T24" fmla="*/ 168 w 371"/>
                      <a:gd name="T25" fmla="*/ 285 h 316"/>
                      <a:gd name="T26" fmla="*/ 133 w 371"/>
                      <a:gd name="T27" fmla="*/ 315 h 316"/>
                      <a:gd name="T28" fmla="*/ 130 w 371"/>
                      <a:gd name="T29" fmla="*/ 304 h 316"/>
                      <a:gd name="T30" fmla="*/ 126 w 371"/>
                      <a:gd name="T31" fmla="*/ 300 h 316"/>
                      <a:gd name="T32" fmla="*/ 132 w 371"/>
                      <a:gd name="T33" fmla="*/ 291 h 316"/>
                      <a:gd name="T34" fmla="*/ 123 w 371"/>
                      <a:gd name="T35" fmla="*/ 290 h 316"/>
                      <a:gd name="T36" fmla="*/ 122 w 371"/>
                      <a:gd name="T37" fmla="*/ 283 h 316"/>
                      <a:gd name="T38" fmla="*/ 111 w 371"/>
                      <a:gd name="T39" fmla="*/ 270 h 316"/>
                      <a:gd name="T40" fmla="*/ 103 w 371"/>
                      <a:gd name="T41" fmla="*/ 256 h 316"/>
                      <a:gd name="T42" fmla="*/ 112 w 371"/>
                      <a:gd name="T43" fmla="*/ 245 h 316"/>
                      <a:gd name="T44" fmla="*/ 95 w 371"/>
                      <a:gd name="T45" fmla="*/ 249 h 316"/>
                      <a:gd name="T46" fmla="*/ 89 w 371"/>
                      <a:gd name="T47" fmla="*/ 243 h 316"/>
                      <a:gd name="T48" fmla="*/ 76 w 371"/>
                      <a:gd name="T49" fmla="*/ 227 h 316"/>
                      <a:gd name="T50" fmla="*/ 70 w 371"/>
                      <a:gd name="T51" fmla="*/ 221 h 316"/>
                      <a:gd name="T52" fmla="*/ 69 w 371"/>
                      <a:gd name="T53" fmla="*/ 211 h 316"/>
                      <a:gd name="T54" fmla="*/ 64 w 371"/>
                      <a:gd name="T55" fmla="*/ 206 h 316"/>
                      <a:gd name="T56" fmla="*/ 53 w 371"/>
                      <a:gd name="T57" fmla="*/ 190 h 316"/>
                      <a:gd name="T58" fmla="*/ 46 w 371"/>
                      <a:gd name="T59" fmla="*/ 178 h 316"/>
                      <a:gd name="T60" fmla="*/ 38 w 371"/>
                      <a:gd name="T61" fmla="*/ 167 h 316"/>
                      <a:gd name="T62" fmla="*/ 45 w 371"/>
                      <a:gd name="T63" fmla="*/ 153 h 316"/>
                      <a:gd name="T64" fmla="*/ 33 w 371"/>
                      <a:gd name="T65" fmla="*/ 157 h 316"/>
                      <a:gd name="T66" fmla="*/ 34 w 371"/>
                      <a:gd name="T67" fmla="*/ 150 h 316"/>
                      <a:gd name="T68" fmla="*/ 29 w 371"/>
                      <a:gd name="T69" fmla="*/ 146 h 316"/>
                      <a:gd name="T70" fmla="*/ 45 w 371"/>
                      <a:gd name="T71" fmla="*/ 138 h 316"/>
                      <a:gd name="T72" fmla="*/ 25 w 371"/>
                      <a:gd name="T73" fmla="*/ 140 h 316"/>
                      <a:gd name="T74" fmla="*/ 0 w 371"/>
                      <a:gd name="T75" fmla="*/ 111 h 316"/>
                      <a:gd name="T76" fmla="*/ 29 w 371"/>
                      <a:gd name="T77" fmla="*/ 103 h 316"/>
                      <a:gd name="T78" fmla="*/ 80 w 371"/>
                      <a:gd name="T79" fmla="*/ 84 h 316"/>
                      <a:gd name="T80" fmla="*/ 262 w 371"/>
                      <a:gd name="T81" fmla="*/ 6 h 316"/>
                      <a:gd name="T82" fmla="*/ 267 w 371"/>
                      <a:gd name="T83" fmla="*/ 4 h 316"/>
                      <a:gd name="T84" fmla="*/ 272 w 371"/>
                      <a:gd name="T85" fmla="*/ 2 h 316"/>
                      <a:gd name="T86" fmla="*/ 277 w 371"/>
                      <a:gd name="T87" fmla="*/ 1 h 316"/>
                      <a:gd name="T88" fmla="*/ 279 w 371"/>
                      <a:gd name="T89" fmla="*/ 0 h 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1"/>
                      <a:gd name="T136" fmla="*/ 0 h 316"/>
                      <a:gd name="T137" fmla="*/ 371 w 371"/>
                      <a:gd name="T138" fmla="*/ 316 h 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1" h="316">
                        <a:moveTo>
                          <a:pt x="279" y="0"/>
                        </a:moveTo>
                        <a:lnTo>
                          <a:pt x="284" y="2"/>
                        </a:lnTo>
                        <a:lnTo>
                          <a:pt x="289" y="5"/>
                        </a:lnTo>
                        <a:lnTo>
                          <a:pt x="293" y="8"/>
                        </a:lnTo>
                        <a:lnTo>
                          <a:pt x="363" y="117"/>
                        </a:lnTo>
                        <a:lnTo>
                          <a:pt x="364" y="121"/>
                        </a:lnTo>
                        <a:lnTo>
                          <a:pt x="367" y="127"/>
                        </a:lnTo>
                        <a:lnTo>
                          <a:pt x="370" y="132"/>
                        </a:lnTo>
                        <a:lnTo>
                          <a:pt x="370" y="136"/>
                        </a:lnTo>
                        <a:lnTo>
                          <a:pt x="368" y="142"/>
                        </a:lnTo>
                        <a:lnTo>
                          <a:pt x="363" y="145"/>
                        </a:lnTo>
                        <a:lnTo>
                          <a:pt x="358" y="149"/>
                        </a:lnTo>
                        <a:lnTo>
                          <a:pt x="168" y="285"/>
                        </a:lnTo>
                        <a:lnTo>
                          <a:pt x="133" y="315"/>
                        </a:lnTo>
                        <a:lnTo>
                          <a:pt x="130" y="304"/>
                        </a:lnTo>
                        <a:lnTo>
                          <a:pt x="126" y="300"/>
                        </a:lnTo>
                        <a:lnTo>
                          <a:pt x="132" y="291"/>
                        </a:lnTo>
                        <a:lnTo>
                          <a:pt x="123" y="290"/>
                        </a:lnTo>
                        <a:lnTo>
                          <a:pt x="122" y="283"/>
                        </a:lnTo>
                        <a:lnTo>
                          <a:pt x="111" y="270"/>
                        </a:lnTo>
                        <a:lnTo>
                          <a:pt x="103" y="256"/>
                        </a:lnTo>
                        <a:lnTo>
                          <a:pt x="112" y="245"/>
                        </a:lnTo>
                        <a:lnTo>
                          <a:pt x="95" y="249"/>
                        </a:lnTo>
                        <a:lnTo>
                          <a:pt x="89" y="243"/>
                        </a:lnTo>
                        <a:lnTo>
                          <a:pt x="76" y="227"/>
                        </a:lnTo>
                        <a:lnTo>
                          <a:pt x="70" y="221"/>
                        </a:lnTo>
                        <a:lnTo>
                          <a:pt x="69" y="211"/>
                        </a:lnTo>
                        <a:lnTo>
                          <a:pt x="64" y="206"/>
                        </a:lnTo>
                        <a:lnTo>
                          <a:pt x="53" y="190"/>
                        </a:lnTo>
                        <a:lnTo>
                          <a:pt x="46" y="178"/>
                        </a:lnTo>
                        <a:lnTo>
                          <a:pt x="38" y="167"/>
                        </a:lnTo>
                        <a:lnTo>
                          <a:pt x="45" y="153"/>
                        </a:lnTo>
                        <a:lnTo>
                          <a:pt x="33" y="157"/>
                        </a:lnTo>
                        <a:lnTo>
                          <a:pt x="34" y="150"/>
                        </a:lnTo>
                        <a:lnTo>
                          <a:pt x="29" y="146"/>
                        </a:lnTo>
                        <a:lnTo>
                          <a:pt x="45" y="138"/>
                        </a:lnTo>
                        <a:lnTo>
                          <a:pt x="25" y="140"/>
                        </a:lnTo>
                        <a:lnTo>
                          <a:pt x="0" y="111"/>
                        </a:lnTo>
                        <a:lnTo>
                          <a:pt x="29" y="103"/>
                        </a:lnTo>
                        <a:lnTo>
                          <a:pt x="80" y="84"/>
                        </a:lnTo>
                        <a:lnTo>
                          <a:pt x="262" y="6"/>
                        </a:lnTo>
                        <a:lnTo>
                          <a:pt x="267" y="4"/>
                        </a:lnTo>
                        <a:lnTo>
                          <a:pt x="272" y="2"/>
                        </a:lnTo>
                        <a:lnTo>
                          <a:pt x="277" y="1"/>
                        </a:lnTo>
                        <a:lnTo>
                          <a:pt x="279" y="0"/>
                        </a:lnTo>
                      </a:path>
                    </a:pathLst>
                  </a:custGeom>
                  <a:solidFill>
                    <a:srgbClr val="FFFF40"/>
                  </a:solidFill>
                  <a:ln w="12700" cap="rnd" cmpd="sng">
                    <a:solidFill>
                      <a:srgbClr val="000000"/>
                    </a:solidFill>
                    <a:prstDash val="solid"/>
                    <a:round/>
                    <a:headEnd/>
                    <a:tailEnd/>
                  </a:ln>
                </p:spPr>
                <p:txBody>
                  <a:bodyPr/>
                  <a:lstStyle/>
                  <a:p>
                    <a:endParaRPr lang="en-US"/>
                  </a:p>
                </p:txBody>
              </p:sp>
              <p:grpSp>
                <p:nvGrpSpPr>
                  <p:cNvPr id="316" name="Group 157"/>
                  <p:cNvGrpSpPr>
                    <a:grpSpLocks/>
                  </p:cNvGrpSpPr>
                  <p:nvPr/>
                </p:nvGrpSpPr>
                <p:grpSpPr bwMode="auto">
                  <a:xfrm>
                    <a:off x="355" y="1820"/>
                    <a:ext cx="277" cy="240"/>
                    <a:chOff x="355" y="1820"/>
                    <a:chExt cx="277" cy="240"/>
                  </a:xfrm>
                </p:grpSpPr>
                <p:sp>
                  <p:nvSpPr>
                    <p:cNvPr id="324" name="Line 158"/>
                    <p:cNvSpPr>
                      <a:spLocks noChangeShapeType="1"/>
                    </p:cNvSpPr>
                    <p:nvPr/>
                  </p:nvSpPr>
                  <p:spPr bwMode="auto">
                    <a:xfrm flipV="1">
                      <a:off x="355" y="1820"/>
                      <a:ext cx="185" cy="6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5" name="Line 159"/>
                    <p:cNvSpPr>
                      <a:spLocks noChangeShapeType="1"/>
                    </p:cNvSpPr>
                    <p:nvPr/>
                  </p:nvSpPr>
                  <p:spPr bwMode="auto">
                    <a:xfrm flipV="1">
                      <a:off x="360" y="1861"/>
                      <a:ext cx="89"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6" name="Line 160"/>
                    <p:cNvSpPr>
                      <a:spLocks noChangeShapeType="1"/>
                    </p:cNvSpPr>
                    <p:nvPr/>
                  </p:nvSpPr>
                  <p:spPr bwMode="auto">
                    <a:xfrm flipV="1">
                      <a:off x="369" y="1842"/>
                      <a:ext cx="15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 name="Line 161"/>
                    <p:cNvSpPr>
                      <a:spLocks noChangeShapeType="1"/>
                    </p:cNvSpPr>
                    <p:nvPr/>
                  </p:nvSpPr>
                  <p:spPr bwMode="auto">
                    <a:xfrm flipV="1">
                      <a:off x="472" y="1945"/>
                      <a:ext cx="16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8" name="Line 162"/>
                    <p:cNvSpPr>
                      <a:spLocks noChangeShapeType="1"/>
                    </p:cNvSpPr>
                    <p:nvPr/>
                  </p:nvSpPr>
                  <p:spPr bwMode="auto">
                    <a:xfrm flipV="1">
                      <a:off x="466" y="1944"/>
                      <a:ext cx="154"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9" name="Line 163"/>
                    <p:cNvSpPr>
                      <a:spLocks noChangeShapeType="1"/>
                    </p:cNvSpPr>
                    <p:nvPr/>
                  </p:nvSpPr>
                  <p:spPr bwMode="auto">
                    <a:xfrm flipV="1">
                      <a:off x="432" y="1920"/>
                      <a:ext cx="172" cy="8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0" name="Line 164"/>
                    <p:cNvSpPr>
                      <a:spLocks noChangeShapeType="1"/>
                    </p:cNvSpPr>
                    <p:nvPr/>
                  </p:nvSpPr>
                  <p:spPr bwMode="auto">
                    <a:xfrm flipV="1">
                      <a:off x="417" y="1906"/>
                      <a:ext cx="163"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1" name="Line 165"/>
                    <p:cNvSpPr>
                      <a:spLocks noChangeShapeType="1"/>
                    </p:cNvSpPr>
                    <p:nvPr/>
                  </p:nvSpPr>
                  <p:spPr bwMode="auto">
                    <a:xfrm flipV="1">
                      <a:off x="387" y="1875"/>
                      <a:ext cx="151" cy="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2" name="Line 166"/>
                    <p:cNvSpPr>
                      <a:spLocks noChangeShapeType="1"/>
                    </p:cNvSpPr>
                    <p:nvPr/>
                  </p:nvSpPr>
                  <p:spPr bwMode="auto">
                    <a:xfrm flipV="1">
                      <a:off x="401" y="1884"/>
                      <a:ext cx="159"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3" name="Line 167"/>
                    <p:cNvSpPr>
                      <a:spLocks noChangeShapeType="1"/>
                    </p:cNvSpPr>
                    <p:nvPr/>
                  </p:nvSpPr>
                  <p:spPr bwMode="auto">
                    <a:xfrm flipV="1">
                      <a:off x="407" y="1887"/>
                      <a:ext cx="169" cy="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7" name="Group 168"/>
                  <p:cNvGrpSpPr>
                    <a:grpSpLocks/>
                  </p:cNvGrpSpPr>
                  <p:nvPr/>
                </p:nvGrpSpPr>
                <p:grpSpPr bwMode="auto">
                  <a:xfrm>
                    <a:off x="383" y="1874"/>
                    <a:ext cx="329" cy="204"/>
                    <a:chOff x="383" y="1874"/>
                    <a:chExt cx="329" cy="204"/>
                  </a:xfrm>
                </p:grpSpPr>
                <p:sp>
                  <p:nvSpPr>
                    <p:cNvPr id="318" name="Freeform 169"/>
                    <p:cNvSpPr>
                      <a:spLocks/>
                    </p:cNvSpPr>
                    <p:nvPr/>
                  </p:nvSpPr>
                  <p:spPr bwMode="auto">
                    <a:xfrm>
                      <a:off x="425" y="1931"/>
                      <a:ext cx="121" cy="66"/>
                    </a:xfrm>
                    <a:custGeom>
                      <a:avLst/>
                      <a:gdLst>
                        <a:gd name="T0" fmla="*/ 0 w 121"/>
                        <a:gd name="T1" fmla="*/ 59 h 66"/>
                        <a:gd name="T2" fmla="*/ 120 w 121"/>
                        <a:gd name="T3" fmla="*/ 0 h 66"/>
                        <a:gd name="T4" fmla="*/ 4 w 121"/>
                        <a:gd name="T5" fmla="*/ 65 h 66"/>
                        <a:gd name="T6" fmla="*/ 0 w 121"/>
                        <a:gd name="T7" fmla="*/ 59 h 66"/>
                        <a:gd name="T8" fmla="*/ 0 60000 65536"/>
                        <a:gd name="T9" fmla="*/ 0 60000 65536"/>
                        <a:gd name="T10" fmla="*/ 0 60000 65536"/>
                        <a:gd name="T11" fmla="*/ 0 60000 65536"/>
                        <a:gd name="T12" fmla="*/ 0 w 121"/>
                        <a:gd name="T13" fmla="*/ 0 h 66"/>
                        <a:gd name="T14" fmla="*/ 121 w 121"/>
                        <a:gd name="T15" fmla="*/ 66 h 66"/>
                      </a:gdLst>
                      <a:ahLst/>
                      <a:cxnLst>
                        <a:cxn ang="T8">
                          <a:pos x="T0" y="T1"/>
                        </a:cxn>
                        <a:cxn ang="T9">
                          <a:pos x="T2" y="T3"/>
                        </a:cxn>
                        <a:cxn ang="T10">
                          <a:pos x="T4" y="T5"/>
                        </a:cxn>
                        <a:cxn ang="T11">
                          <a:pos x="T6" y="T7"/>
                        </a:cxn>
                      </a:cxnLst>
                      <a:rect l="T12" t="T13" r="T14" b="T15"/>
                      <a:pathLst>
                        <a:path w="121" h="66">
                          <a:moveTo>
                            <a:pt x="0" y="59"/>
                          </a:moveTo>
                          <a:lnTo>
                            <a:pt x="120" y="0"/>
                          </a:lnTo>
                          <a:lnTo>
                            <a:pt x="4" y="65"/>
                          </a:lnTo>
                          <a:lnTo>
                            <a:pt x="0" y="59"/>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9" name="Freeform 170"/>
                    <p:cNvSpPr>
                      <a:spLocks/>
                    </p:cNvSpPr>
                    <p:nvPr/>
                  </p:nvSpPr>
                  <p:spPr bwMode="auto">
                    <a:xfrm>
                      <a:off x="458" y="1960"/>
                      <a:ext cx="113" cy="74"/>
                    </a:xfrm>
                    <a:custGeom>
                      <a:avLst/>
                      <a:gdLst>
                        <a:gd name="T0" fmla="*/ 0 w 113"/>
                        <a:gd name="T1" fmla="*/ 67 h 74"/>
                        <a:gd name="T2" fmla="*/ 112 w 113"/>
                        <a:gd name="T3" fmla="*/ 0 h 74"/>
                        <a:gd name="T4" fmla="*/ 2 w 113"/>
                        <a:gd name="T5" fmla="*/ 73 h 74"/>
                        <a:gd name="T6" fmla="*/ 0 w 113"/>
                        <a:gd name="T7" fmla="*/ 67 h 74"/>
                        <a:gd name="T8" fmla="*/ 0 60000 65536"/>
                        <a:gd name="T9" fmla="*/ 0 60000 65536"/>
                        <a:gd name="T10" fmla="*/ 0 60000 65536"/>
                        <a:gd name="T11" fmla="*/ 0 60000 65536"/>
                        <a:gd name="T12" fmla="*/ 0 w 113"/>
                        <a:gd name="T13" fmla="*/ 0 h 74"/>
                        <a:gd name="T14" fmla="*/ 113 w 113"/>
                        <a:gd name="T15" fmla="*/ 74 h 74"/>
                      </a:gdLst>
                      <a:ahLst/>
                      <a:cxnLst>
                        <a:cxn ang="T8">
                          <a:pos x="T0" y="T1"/>
                        </a:cxn>
                        <a:cxn ang="T9">
                          <a:pos x="T2" y="T3"/>
                        </a:cxn>
                        <a:cxn ang="T10">
                          <a:pos x="T4" y="T5"/>
                        </a:cxn>
                        <a:cxn ang="T11">
                          <a:pos x="T6" y="T7"/>
                        </a:cxn>
                      </a:cxnLst>
                      <a:rect l="T12" t="T13" r="T14" b="T15"/>
                      <a:pathLst>
                        <a:path w="113" h="74">
                          <a:moveTo>
                            <a:pt x="0" y="67"/>
                          </a:moveTo>
                          <a:lnTo>
                            <a:pt x="112" y="0"/>
                          </a:lnTo>
                          <a:lnTo>
                            <a:pt x="2" y="73"/>
                          </a:lnTo>
                          <a:lnTo>
                            <a:pt x="0" y="67"/>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0" name="Freeform 171"/>
                    <p:cNvSpPr>
                      <a:spLocks/>
                    </p:cNvSpPr>
                    <p:nvPr/>
                  </p:nvSpPr>
                  <p:spPr bwMode="auto">
                    <a:xfrm>
                      <a:off x="396" y="1894"/>
                      <a:ext cx="116" cy="50"/>
                    </a:xfrm>
                    <a:custGeom>
                      <a:avLst/>
                      <a:gdLst>
                        <a:gd name="T0" fmla="*/ 0 w 116"/>
                        <a:gd name="T1" fmla="*/ 43 h 50"/>
                        <a:gd name="T2" fmla="*/ 115 w 116"/>
                        <a:gd name="T3" fmla="*/ 0 h 50"/>
                        <a:gd name="T4" fmla="*/ 3 w 116"/>
                        <a:gd name="T5" fmla="*/ 49 h 50"/>
                        <a:gd name="T6" fmla="*/ 2 w 116"/>
                        <a:gd name="T7" fmla="*/ 47 h 50"/>
                        <a:gd name="T8" fmla="*/ 0 w 116"/>
                        <a:gd name="T9" fmla="*/ 43 h 50"/>
                        <a:gd name="T10" fmla="*/ 0 60000 65536"/>
                        <a:gd name="T11" fmla="*/ 0 60000 65536"/>
                        <a:gd name="T12" fmla="*/ 0 60000 65536"/>
                        <a:gd name="T13" fmla="*/ 0 60000 65536"/>
                        <a:gd name="T14" fmla="*/ 0 60000 65536"/>
                        <a:gd name="T15" fmla="*/ 0 w 116"/>
                        <a:gd name="T16" fmla="*/ 0 h 50"/>
                        <a:gd name="T17" fmla="*/ 116 w 116"/>
                        <a:gd name="T18" fmla="*/ 50 h 50"/>
                      </a:gdLst>
                      <a:ahLst/>
                      <a:cxnLst>
                        <a:cxn ang="T10">
                          <a:pos x="T0" y="T1"/>
                        </a:cxn>
                        <a:cxn ang="T11">
                          <a:pos x="T2" y="T3"/>
                        </a:cxn>
                        <a:cxn ang="T12">
                          <a:pos x="T4" y="T5"/>
                        </a:cxn>
                        <a:cxn ang="T13">
                          <a:pos x="T6" y="T7"/>
                        </a:cxn>
                        <a:cxn ang="T14">
                          <a:pos x="T8" y="T9"/>
                        </a:cxn>
                      </a:cxnLst>
                      <a:rect l="T15" t="T16" r="T17" b="T18"/>
                      <a:pathLst>
                        <a:path w="116" h="50">
                          <a:moveTo>
                            <a:pt x="0" y="43"/>
                          </a:moveTo>
                          <a:lnTo>
                            <a:pt x="115" y="0"/>
                          </a:lnTo>
                          <a:lnTo>
                            <a:pt x="3" y="49"/>
                          </a:lnTo>
                          <a:lnTo>
                            <a:pt x="2" y="47"/>
                          </a:lnTo>
                          <a:lnTo>
                            <a:pt x="0" y="43"/>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1" name="Freeform 172"/>
                    <p:cNvSpPr>
                      <a:spLocks/>
                    </p:cNvSpPr>
                    <p:nvPr/>
                  </p:nvSpPr>
                  <p:spPr bwMode="auto">
                    <a:xfrm>
                      <a:off x="479" y="1946"/>
                      <a:ext cx="170" cy="132"/>
                    </a:xfrm>
                    <a:custGeom>
                      <a:avLst/>
                      <a:gdLst>
                        <a:gd name="T0" fmla="*/ 5 w 170"/>
                        <a:gd name="T1" fmla="*/ 131 h 132"/>
                        <a:gd name="T2" fmla="*/ 4 w 170"/>
                        <a:gd name="T3" fmla="*/ 122 h 132"/>
                        <a:gd name="T4" fmla="*/ 0 w 170"/>
                        <a:gd name="T5" fmla="*/ 119 h 132"/>
                        <a:gd name="T6" fmla="*/ 6 w 170"/>
                        <a:gd name="T7" fmla="*/ 112 h 132"/>
                        <a:gd name="T8" fmla="*/ 165 w 170"/>
                        <a:gd name="T9" fmla="*/ 0 h 132"/>
                        <a:gd name="T10" fmla="*/ 165 w 170"/>
                        <a:gd name="T11" fmla="*/ 4 h 132"/>
                        <a:gd name="T12" fmla="*/ 169 w 170"/>
                        <a:gd name="T13" fmla="*/ 8 h 132"/>
                        <a:gd name="T14" fmla="*/ 38 w 170"/>
                        <a:gd name="T15" fmla="*/ 102 h 132"/>
                        <a:gd name="T16" fmla="*/ 5 w 170"/>
                        <a:gd name="T17" fmla="*/ 13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132"/>
                        <a:gd name="T29" fmla="*/ 170 w 170"/>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132">
                          <a:moveTo>
                            <a:pt x="5" y="131"/>
                          </a:moveTo>
                          <a:lnTo>
                            <a:pt x="4" y="122"/>
                          </a:lnTo>
                          <a:lnTo>
                            <a:pt x="0" y="119"/>
                          </a:lnTo>
                          <a:lnTo>
                            <a:pt x="6" y="112"/>
                          </a:lnTo>
                          <a:lnTo>
                            <a:pt x="165" y="0"/>
                          </a:lnTo>
                          <a:lnTo>
                            <a:pt x="165" y="4"/>
                          </a:lnTo>
                          <a:lnTo>
                            <a:pt x="169" y="8"/>
                          </a:lnTo>
                          <a:lnTo>
                            <a:pt x="38" y="102"/>
                          </a:lnTo>
                          <a:lnTo>
                            <a:pt x="5" y="131"/>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2" name="Freeform 173"/>
                    <p:cNvSpPr>
                      <a:spLocks/>
                    </p:cNvSpPr>
                    <p:nvPr/>
                  </p:nvSpPr>
                  <p:spPr bwMode="auto">
                    <a:xfrm>
                      <a:off x="685" y="1898"/>
                      <a:ext cx="27" cy="28"/>
                    </a:xfrm>
                    <a:custGeom>
                      <a:avLst/>
                      <a:gdLst>
                        <a:gd name="T0" fmla="*/ 26 w 27"/>
                        <a:gd name="T1" fmla="*/ 0 h 28"/>
                        <a:gd name="T2" fmla="*/ 26 w 27"/>
                        <a:gd name="T3" fmla="*/ 4 h 28"/>
                        <a:gd name="T4" fmla="*/ 26 w 27"/>
                        <a:gd name="T5" fmla="*/ 6 h 28"/>
                        <a:gd name="T6" fmla="*/ 25 w 27"/>
                        <a:gd name="T7" fmla="*/ 10 h 28"/>
                        <a:gd name="T8" fmla="*/ 23 w 27"/>
                        <a:gd name="T9" fmla="*/ 11 h 28"/>
                        <a:gd name="T10" fmla="*/ 17 w 27"/>
                        <a:gd name="T11" fmla="*/ 18 h 28"/>
                        <a:gd name="T12" fmla="*/ 4 w 27"/>
                        <a:gd name="T13" fmla="*/ 27 h 28"/>
                        <a:gd name="T14" fmla="*/ 0 w 27"/>
                        <a:gd name="T15" fmla="*/ 19 h 28"/>
                        <a:gd name="T16" fmla="*/ 26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26" y="0"/>
                          </a:moveTo>
                          <a:lnTo>
                            <a:pt x="26" y="4"/>
                          </a:lnTo>
                          <a:lnTo>
                            <a:pt x="26" y="6"/>
                          </a:lnTo>
                          <a:lnTo>
                            <a:pt x="25" y="10"/>
                          </a:lnTo>
                          <a:lnTo>
                            <a:pt x="23" y="11"/>
                          </a:lnTo>
                          <a:lnTo>
                            <a:pt x="17" y="18"/>
                          </a:lnTo>
                          <a:lnTo>
                            <a:pt x="4" y="27"/>
                          </a:lnTo>
                          <a:lnTo>
                            <a:pt x="0" y="19"/>
                          </a:lnTo>
                          <a:lnTo>
                            <a:pt x="26"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3" name="Freeform 174"/>
                    <p:cNvSpPr>
                      <a:spLocks/>
                    </p:cNvSpPr>
                    <p:nvPr/>
                  </p:nvSpPr>
                  <p:spPr bwMode="auto">
                    <a:xfrm>
                      <a:off x="383" y="1874"/>
                      <a:ext cx="91" cy="47"/>
                    </a:xfrm>
                    <a:custGeom>
                      <a:avLst/>
                      <a:gdLst>
                        <a:gd name="T0" fmla="*/ 0 w 91"/>
                        <a:gd name="T1" fmla="*/ 40 h 47"/>
                        <a:gd name="T2" fmla="*/ 3 w 91"/>
                        <a:gd name="T3" fmla="*/ 44 h 47"/>
                        <a:gd name="T4" fmla="*/ 2 w 91"/>
                        <a:gd name="T5" fmla="*/ 46 h 47"/>
                        <a:gd name="T6" fmla="*/ 90 w 91"/>
                        <a:gd name="T7" fmla="*/ 0 h 47"/>
                        <a:gd name="T8" fmla="*/ 0 w 91"/>
                        <a:gd name="T9" fmla="*/ 4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40"/>
                          </a:moveTo>
                          <a:lnTo>
                            <a:pt x="3" y="44"/>
                          </a:lnTo>
                          <a:lnTo>
                            <a:pt x="2" y="46"/>
                          </a:lnTo>
                          <a:lnTo>
                            <a:pt x="90" y="0"/>
                          </a:lnTo>
                          <a:lnTo>
                            <a:pt x="0" y="40"/>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312" name="Group 175"/>
                <p:cNvGrpSpPr>
                  <a:grpSpLocks/>
                </p:cNvGrpSpPr>
                <p:nvPr/>
              </p:nvGrpSpPr>
              <p:grpSpPr bwMode="auto">
                <a:xfrm>
                  <a:off x="555" y="1779"/>
                  <a:ext cx="134" cy="179"/>
                  <a:chOff x="555" y="1779"/>
                  <a:chExt cx="134" cy="179"/>
                </a:xfrm>
              </p:grpSpPr>
              <p:sp>
                <p:nvSpPr>
                  <p:cNvPr id="313" name="Freeform 176"/>
                  <p:cNvSpPr>
                    <a:spLocks/>
                  </p:cNvSpPr>
                  <p:nvPr/>
                </p:nvSpPr>
                <p:spPr bwMode="auto">
                  <a:xfrm>
                    <a:off x="555" y="1779"/>
                    <a:ext cx="134" cy="179"/>
                  </a:xfrm>
                  <a:custGeom>
                    <a:avLst/>
                    <a:gdLst>
                      <a:gd name="T0" fmla="*/ 133 w 134"/>
                      <a:gd name="T1" fmla="*/ 154 h 179"/>
                      <a:gd name="T2" fmla="*/ 133 w 134"/>
                      <a:gd name="T3" fmla="*/ 157 h 179"/>
                      <a:gd name="T4" fmla="*/ 133 w 134"/>
                      <a:gd name="T5" fmla="*/ 160 h 179"/>
                      <a:gd name="T6" fmla="*/ 131 w 134"/>
                      <a:gd name="T7" fmla="*/ 164 h 179"/>
                      <a:gd name="T8" fmla="*/ 129 w 134"/>
                      <a:gd name="T9" fmla="*/ 168 h 179"/>
                      <a:gd name="T10" fmla="*/ 125 w 134"/>
                      <a:gd name="T11" fmla="*/ 169 h 179"/>
                      <a:gd name="T12" fmla="*/ 122 w 134"/>
                      <a:gd name="T13" fmla="*/ 168 h 179"/>
                      <a:gd name="T14" fmla="*/ 118 w 134"/>
                      <a:gd name="T15" fmla="*/ 167 h 179"/>
                      <a:gd name="T16" fmla="*/ 115 w 134"/>
                      <a:gd name="T17" fmla="*/ 167 h 179"/>
                      <a:gd name="T18" fmla="*/ 116 w 134"/>
                      <a:gd name="T19" fmla="*/ 169 h 179"/>
                      <a:gd name="T20" fmla="*/ 115 w 134"/>
                      <a:gd name="T21" fmla="*/ 172 h 179"/>
                      <a:gd name="T22" fmla="*/ 111 w 134"/>
                      <a:gd name="T23" fmla="*/ 175 h 179"/>
                      <a:gd name="T24" fmla="*/ 107 w 134"/>
                      <a:gd name="T25" fmla="*/ 178 h 179"/>
                      <a:gd name="T26" fmla="*/ 104 w 134"/>
                      <a:gd name="T27" fmla="*/ 178 h 179"/>
                      <a:gd name="T28" fmla="*/ 99 w 134"/>
                      <a:gd name="T29" fmla="*/ 176 h 179"/>
                      <a:gd name="T30" fmla="*/ 96 w 134"/>
                      <a:gd name="T31" fmla="*/ 174 h 179"/>
                      <a:gd name="T32" fmla="*/ 0 w 134"/>
                      <a:gd name="T33" fmla="*/ 24 h 179"/>
                      <a:gd name="T34" fmla="*/ 0 w 134"/>
                      <a:gd name="T35" fmla="*/ 20 h 179"/>
                      <a:gd name="T36" fmla="*/ 1 w 134"/>
                      <a:gd name="T37" fmla="*/ 18 h 179"/>
                      <a:gd name="T38" fmla="*/ 3 w 134"/>
                      <a:gd name="T39" fmla="*/ 14 h 179"/>
                      <a:gd name="T40" fmla="*/ 5 w 134"/>
                      <a:gd name="T41" fmla="*/ 12 h 179"/>
                      <a:gd name="T42" fmla="*/ 9 w 134"/>
                      <a:gd name="T43" fmla="*/ 9 h 179"/>
                      <a:gd name="T44" fmla="*/ 14 w 134"/>
                      <a:gd name="T45" fmla="*/ 11 h 179"/>
                      <a:gd name="T46" fmla="*/ 19 w 134"/>
                      <a:gd name="T47" fmla="*/ 13 h 179"/>
                      <a:gd name="T48" fmla="*/ 18 w 134"/>
                      <a:gd name="T49" fmla="*/ 10 h 179"/>
                      <a:gd name="T50" fmla="*/ 19 w 134"/>
                      <a:gd name="T51" fmla="*/ 6 h 179"/>
                      <a:gd name="T52" fmla="*/ 22 w 134"/>
                      <a:gd name="T53" fmla="*/ 3 h 179"/>
                      <a:gd name="T54" fmla="*/ 22 w 134"/>
                      <a:gd name="T55" fmla="*/ 2 h 179"/>
                      <a:gd name="T56" fmla="*/ 27 w 134"/>
                      <a:gd name="T57" fmla="*/ 0 h 179"/>
                      <a:gd name="T58" fmla="*/ 32 w 134"/>
                      <a:gd name="T59" fmla="*/ 2 h 179"/>
                      <a:gd name="T60" fmla="*/ 36 w 134"/>
                      <a:gd name="T61" fmla="*/ 4 h 179"/>
                      <a:gd name="T62" fmla="*/ 38 w 134"/>
                      <a:gd name="T63" fmla="*/ 6 h 179"/>
                      <a:gd name="T64" fmla="*/ 133 w 134"/>
                      <a:gd name="T65" fmla="*/ 154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79"/>
                      <a:gd name="T101" fmla="*/ 134 w 134"/>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79">
                        <a:moveTo>
                          <a:pt x="133" y="154"/>
                        </a:moveTo>
                        <a:lnTo>
                          <a:pt x="133" y="157"/>
                        </a:lnTo>
                        <a:lnTo>
                          <a:pt x="133" y="160"/>
                        </a:lnTo>
                        <a:lnTo>
                          <a:pt x="131" y="164"/>
                        </a:lnTo>
                        <a:lnTo>
                          <a:pt x="129" y="168"/>
                        </a:lnTo>
                        <a:lnTo>
                          <a:pt x="125" y="169"/>
                        </a:lnTo>
                        <a:lnTo>
                          <a:pt x="122" y="168"/>
                        </a:lnTo>
                        <a:lnTo>
                          <a:pt x="118" y="167"/>
                        </a:lnTo>
                        <a:lnTo>
                          <a:pt x="115" y="167"/>
                        </a:lnTo>
                        <a:lnTo>
                          <a:pt x="116" y="169"/>
                        </a:lnTo>
                        <a:lnTo>
                          <a:pt x="115" y="172"/>
                        </a:lnTo>
                        <a:lnTo>
                          <a:pt x="111" y="175"/>
                        </a:lnTo>
                        <a:lnTo>
                          <a:pt x="107" y="178"/>
                        </a:lnTo>
                        <a:lnTo>
                          <a:pt x="104" y="178"/>
                        </a:lnTo>
                        <a:lnTo>
                          <a:pt x="99" y="176"/>
                        </a:lnTo>
                        <a:lnTo>
                          <a:pt x="96" y="174"/>
                        </a:lnTo>
                        <a:lnTo>
                          <a:pt x="0" y="24"/>
                        </a:lnTo>
                        <a:lnTo>
                          <a:pt x="0" y="20"/>
                        </a:lnTo>
                        <a:lnTo>
                          <a:pt x="1" y="18"/>
                        </a:lnTo>
                        <a:lnTo>
                          <a:pt x="3" y="14"/>
                        </a:lnTo>
                        <a:lnTo>
                          <a:pt x="5" y="12"/>
                        </a:lnTo>
                        <a:lnTo>
                          <a:pt x="9" y="9"/>
                        </a:lnTo>
                        <a:lnTo>
                          <a:pt x="14" y="11"/>
                        </a:lnTo>
                        <a:lnTo>
                          <a:pt x="19" y="13"/>
                        </a:lnTo>
                        <a:lnTo>
                          <a:pt x="18" y="10"/>
                        </a:lnTo>
                        <a:lnTo>
                          <a:pt x="19" y="6"/>
                        </a:lnTo>
                        <a:lnTo>
                          <a:pt x="22" y="3"/>
                        </a:lnTo>
                        <a:lnTo>
                          <a:pt x="22" y="2"/>
                        </a:lnTo>
                        <a:lnTo>
                          <a:pt x="27" y="0"/>
                        </a:lnTo>
                        <a:lnTo>
                          <a:pt x="32" y="2"/>
                        </a:lnTo>
                        <a:lnTo>
                          <a:pt x="36" y="4"/>
                        </a:lnTo>
                        <a:lnTo>
                          <a:pt x="38" y="6"/>
                        </a:lnTo>
                        <a:lnTo>
                          <a:pt x="133" y="154"/>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314" name="Freeform 177"/>
                  <p:cNvSpPr>
                    <a:spLocks/>
                  </p:cNvSpPr>
                  <p:nvPr/>
                </p:nvSpPr>
                <p:spPr bwMode="auto">
                  <a:xfrm>
                    <a:off x="573" y="1779"/>
                    <a:ext cx="116" cy="170"/>
                  </a:xfrm>
                  <a:custGeom>
                    <a:avLst/>
                    <a:gdLst>
                      <a:gd name="T0" fmla="*/ 115 w 116"/>
                      <a:gd name="T1" fmla="*/ 154 h 170"/>
                      <a:gd name="T2" fmla="*/ 115 w 116"/>
                      <a:gd name="T3" fmla="*/ 157 h 170"/>
                      <a:gd name="T4" fmla="*/ 115 w 116"/>
                      <a:gd name="T5" fmla="*/ 160 h 170"/>
                      <a:gd name="T6" fmla="*/ 113 w 116"/>
                      <a:gd name="T7" fmla="*/ 164 h 170"/>
                      <a:gd name="T8" fmla="*/ 111 w 116"/>
                      <a:gd name="T9" fmla="*/ 168 h 170"/>
                      <a:gd name="T10" fmla="*/ 107 w 116"/>
                      <a:gd name="T11" fmla="*/ 169 h 170"/>
                      <a:gd name="T12" fmla="*/ 104 w 116"/>
                      <a:gd name="T13" fmla="*/ 168 h 170"/>
                      <a:gd name="T14" fmla="*/ 100 w 116"/>
                      <a:gd name="T15" fmla="*/ 167 h 170"/>
                      <a:gd name="T16" fmla="*/ 97 w 116"/>
                      <a:gd name="T17" fmla="*/ 167 h 170"/>
                      <a:gd name="T18" fmla="*/ 1 w 116"/>
                      <a:gd name="T19" fmla="*/ 13 h 170"/>
                      <a:gd name="T20" fmla="*/ 0 w 116"/>
                      <a:gd name="T21" fmla="*/ 10 h 170"/>
                      <a:gd name="T22" fmla="*/ 1 w 116"/>
                      <a:gd name="T23" fmla="*/ 6 h 170"/>
                      <a:gd name="T24" fmla="*/ 4 w 116"/>
                      <a:gd name="T25" fmla="*/ 3 h 170"/>
                      <a:gd name="T26" fmla="*/ 4 w 116"/>
                      <a:gd name="T27" fmla="*/ 2 h 170"/>
                      <a:gd name="T28" fmla="*/ 9 w 116"/>
                      <a:gd name="T29" fmla="*/ 0 h 170"/>
                      <a:gd name="T30" fmla="*/ 14 w 116"/>
                      <a:gd name="T31" fmla="*/ 2 h 170"/>
                      <a:gd name="T32" fmla="*/ 18 w 116"/>
                      <a:gd name="T33" fmla="*/ 4 h 170"/>
                      <a:gd name="T34" fmla="*/ 20 w 116"/>
                      <a:gd name="T35" fmla="*/ 6 h 170"/>
                      <a:gd name="T36" fmla="*/ 115 w 116"/>
                      <a:gd name="T37" fmla="*/ 154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70"/>
                      <a:gd name="T59" fmla="*/ 116 w 1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70">
                        <a:moveTo>
                          <a:pt x="115" y="154"/>
                        </a:moveTo>
                        <a:lnTo>
                          <a:pt x="115" y="157"/>
                        </a:lnTo>
                        <a:lnTo>
                          <a:pt x="115" y="160"/>
                        </a:lnTo>
                        <a:lnTo>
                          <a:pt x="113" y="164"/>
                        </a:lnTo>
                        <a:lnTo>
                          <a:pt x="111" y="168"/>
                        </a:lnTo>
                        <a:lnTo>
                          <a:pt x="107" y="169"/>
                        </a:lnTo>
                        <a:lnTo>
                          <a:pt x="104" y="168"/>
                        </a:lnTo>
                        <a:lnTo>
                          <a:pt x="100" y="167"/>
                        </a:lnTo>
                        <a:lnTo>
                          <a:pt x="97" y="167"/>
                        </a:lnTo>
                        <a:lnTo>
                          <a:pt x="1" y="13"/>
                        </a:lnTo>
                        <a:lnTo>
                          <a:pt x="0" y="10"/>
                        </a:lnTo>
                        <a:lnTo>
                          <a:pt x="1" y="6"/>
                        </a:lnTo>
                        <a:lnTo>
                          <a:pt x="4" y="3"/>
                        </a:lnTo>
                        <a:lnTo>
                          <a:pt x="4" y="2"/>
                        </a:lnTo>
                        <a:lnTo>
                          <a:pt x="9" y="0"/>
                        </a:lnTo>
                        <a:lnTo>
                          <a:pt x="14" y="2"/>
                        </a:lnTo>
                        <a:lnTo>
                          <a:pt x="18" y="4"/>
                        </a:lnTo>
                        <a:lnTo>
                          <a:pt x="20" y="6"/>
                        </a:lnTo>
                        <a:lnTo>
                          <a:pt x="115" y="154"/>
                        </a:lnTo>
                      </a:path>
                    </a:pathLst>
                  </a:custGeom>
                  <a:solidFill>
                    <a:srgbClr val="603000"/>
                  </a:solidFill>
                  <a:ln w="12700" cap="rnd" cmpd="sng">
                    <a:solidFill>
                      <a:srgbClr val="000000"/>
                    </a:solidFill>
                    <a:prstDash val="solid"/>
                    <a:round/>
                    <a:headEnd/>
                    <a:tailEnd/>
                  </a:ln>
                </p:spPr>
                <p:txBody>
                  <a:bodyPr/>
                  <a:lstStyle/>
                  <a:p>
                    <a:endParaRPr lang="en-US"/>
                  </a:p>
                </p:txBody>
              </p:sp>
            </p:grpSp>
          </p:grpSp>
        </p:grpSp>
        <p:grpSp>
          <p:nvGrpSpPr>
            <p:cNvPr id="152" name="Group 178"/>
            <p:cNvGrpSpPr>
              <a:grpSpLocks/>
            </p:cNvGrpSpPr>
            <p:nvPr/>
          </p:nvGrpSpPr>
          <p:grpSpPr bwMode="auto">
            <a:xfrm>
              <a:off x="181" y="1079"/>
              <a:ext cx="1345" cy="865"/>
              <a:chOff x="181" y="1079"/>
              <a:chExt cx="1345" cy="865"/>
            </a:xfrm>
          </p:grpSpPr>
          <p:grpSp>
            <p:nvGrpSpPr>
              <p:cNvPr id="297" name="Group 179"/>
              <p:cNvGrpSpPr>
                <a:grpSpLocks/>
              </p:cNvGrpSpPr>
              <p:nvPr/>
            </p:nvGrpSpPr>
            <p:grpSpPr bwMode="auto">
              <a:xfrm>
                <a:off x="221" y="1643"/>
                <a:ext cx="69" cy="301"/>
                <a:chOff x="221" y="1643"/>
                <a:chExt cx="69" cy="301"/>
              </a:xfrm>
            </p:grpSpPr>
            <p:sp>
              <p:nvSpPr>
                <p:cNvPr id="307" name="Rectangle 180"/>
                <p:cNvSpPr>
                  <a:spLocks noChangeArrowheads="1"/>
                </p:cNvSpPr>
                <p:nvPr/>
              </p:nvSpPr>
              <p:spPr bwMode="auto">
                <a:xfrm>
                  <a:off x="221" y="1690"/>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308" name="Freeform 181"/>
                <p:cNvSpPr>
                  <a:spLocks/>
                </p:cNvSpPr>
                <p:nvPr/>
              </p:nvSpPr>
              <p:spPr bwMode="auto">
                <a:xfrm>
                  <a:off x="265" y="1643"/>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298" name="Group 182"/>
              <p:cNvGrpSpPr>
                <a:grpSpLocks/>
              </p:cNvGrpSpPr>
              <p:nvPr/>
            </p:nvGrpSpPr>
            <p:grpSpPr bwMode="auto">
              <a:xfrm>
                <a:off x="1426" y="1137"/>
                <a:ext cx="58" cy="231"/>
                <a:chOff x="1426" y="1137"/>
                <a:chExt cx="58" cy="231"/>
              </a:xfrm>
            </p:grpSpPr>
            <p:sp>
              <p:nvSpPr>
                <p:cNvPr id="305" name="Rectangle 183"/>
                <p:cNvSpPr>
                  <a:spLocks noChangeArrowheads="1"/>
                </p:cNvSpPr>
                <p:nvPr/>
              </p:nvSpPr>
              <p:spPr bwMode="auto">
                <a:xfrm>
                  <a:off x="1426" y="1174"/>
                  <a:ext cx="33" cy="18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306" name="Freeform 184"/>
                <p:cNvSpPr>
                  <a:spLocks/>
                </p:cNvSpPr>
                <p:nvPr/>
              </p:nvSpPr>
              <p:spPr bwMode="auto">
                <a:xfrm>
                  <a:off x="1463" y="1137"/>
                  <a:ext cx="21" cy="231"/>
                </a:xfrm>
                <a:custGeom>
                  <a:avLst/>
                  <a:gdLst>
                    <a:gd name="T0" fmla="*/ 0 w 21"/>
                    <a:gd name="T1" fmla="*/ 33 h 231"/>
                    <a:gd name="T2" fmla="*/ 0 w 21"/>
                    <a:gd name="T3" fmla="*/ 33 h 231"/>
                    <a:gd name="T4" fmla="*/ 20 w 21"/>
                    <a:gd name="T5" fmla="*/ 0 h 231"/>
                    <a:gd name="T6" fmla="*/ 20 w 21"/>
                    <a:gd name="T7" fmla="*/ 197 h 231"/>
                    <a:gd name="T8" fmla="*/ 0 w 21"/>
                    <a:gd name="T9" fmla="*/ 230 h 231"/>
                    <a:gd name="T10" fmla="*/ 0 w 21"/>
                    <a:gd name="T11" fmla="*/ 33 h 231"/>
                    <a:gd name="T12" fmla="*/ 0 60000 65536"/>
                    <a:gd name="T13" fmla="*/ 0 60000 65536"/>
                    <a:gd name="T14" fmla="*/ 0 60000 65536"/>
                    <a:gd name="T15" fmla="*/ 0 60000 65536"/>
                    <a:gd name="T16" fmla="*/ 0 60000 65536"/>
                    <a:gd name="T17" fmla="*/ 0 60000 65536"/>
                    <a:gd name="T18" fmla="*/ 0 w 21"/>
                    <a:gd name="T19" fmla="*/ 0 h 231"/>
                    <a:gd name="T20" fmla="*/ 21 w 2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1" h="231">
                      <a:moveTo>
                        <a:pt x="0" y="33"/>
                      </a:moveTo>
                      <a:lnTo>
                        <a:pt x="0" y="33"/>
                      </a:lnTo>
                      <a:lnTo>
                        <a:pt x="20" y="0"/>
                      </a:lnTo>
                      <a:lnTo>
                        <a:pt x="20" y="197"/>
                      </a:lnTo>
                      <a:lnTo>
                        <a:pt x="0" y="230"/>
                      </a:lnTo>
                      <a:lnTo>
                        <a:pt x="0" y="3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299" name="Group 185"/>
              <p:cNvGrpSpPr>
                <a:grpSpLocks/>
              </p:cNvGrpSpPr>
              <p:nvPr/>
            </p:nvGrpSpPr>
            <p:grpSpPr bwMode="auto">
              <a:xfrm>
                <a:off x="845" y="1643"/>
                <a:ext cx="69" cy="301"/>
                <a:chOff x="845" y="1643"/>
                <a:chExt cx="69" cy="301"/>
              </a:xfrm>
            </p:grpSpPr>
            <p:sp>
              <p:nvSpPr>
                <p:cNvPr id="303" name="Rectangle 186"/>
                <p:cNvSpPr>
                  <a:spLocks noChangeArrowheads="1"/>
                </p:cNvSpPr>
                <p:nvPr/>
              </p:nvSpPr>
              <p:spPr bwMode="auto">
                <a:xfrm>
                  <a:off x="845" y="1690"/>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304" name="Freeform 187"/>
                <p:cNvSpPr>
                  <a:spLocks/>
                </p:cNvSpPr>
                <p:nvPr/>
              </p:nvSpPr>
              <p:spPr bwMode="auto">
                <a:xfrm>
                  <a:off x="889" y="1643"/>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sp>
            <p:nvSpPr>
              <p:cNvPr id="300" name="Rectangle 188"/>
              <p:cNvSpPr>
                <a:spLocks noChangeArrowheads="1"/>
              </p:cNvSpPr>
              <p:nvPr/>
            </p:nvSpPr>
            <p:spPr bwMode="auto">
              <a:xfrm>
                <a:off x="185" y="1707"/>
                <a:ext cx="712" cy="40"/>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301" name="Freeform 189"/>
              <p:cNvSpPr>
                <a:spLocks/>
              </p:cNvSpPr>
              <p:nvPr/>
            </p:nvSpPr>
            <p:spPr bwMode="auto">
              <a:xfrm>
                <a:off x="901" y="1079"/>
                <a:ext cx="625" cy="673"/>
              </a:xfrm>
              <a:custGeom>
                <a:avLst/>
                <a:gdLst>
                  <a:gd name="T0" fmla="*/ 624 w 625"/>
                  <a:gd name="T1" fmla="*/ 0 h 673"/>
                  <a:gd name="T2" fmla="*/ 0 w 625"/>
                  <a:gd name="T3" fmla="*/ 624 h 673"/>
                  <a:gd name="T4" fmla="*/ 0 w 625"/>
                  <a:gd name="T5" fmla="*/ 672 h 673"/>
                  <a:gd name="T6" fmla="*/ 624 w 625"/>
                  <a:gd name="T7" fmla="*/ 48 h 673"/>
                  <a:gd name="T8" fmla="*/ 624 w 625"/>
                  <a:gd name="T9" fmla="*/ 0 h 673"/>
                  <a:gd name="T10" fmla="*/ 0 60000 65536"/>
                  <a:gd name="T11" fmla="*/ 0 60000 65536"/>
                  <a:gd name="T12" fmla="*/ 0 60000 65536"/>
                  <a:gd name="T13" fmla="*/ 0 60000 65536"/>
                  <a:gd name="T14" fmla="*/ 0 60000 65536"/>
                  <a:gd name="T15" fmla="*/ 0 w 625"/>
                  <a:gd name="T16" fmla="*/ 0 h 673"/>
                  <a:gd name="T17" fmla="*/ 625 w 625"/>
                  <a:gd name="T18" fmla="*/ 673 h 673"/>
                </a:gdLst>
                <a:ahLst/>
                <a:cxnLst>
                  <a:cxn ang="T10">
                    <a:pos x="T0" y="T1"/>
                  </a:cxn>
                  <a:cxn ang="T11">
                    <a:pos x="T2" y="T3"/>
                  </a:cxn>
                  <a:cxn ang="T12">
                    <a:pos x="T4" y="T5"/>
                  </a:cxn>
                  <a:cxn ang="T13">
                    <a:pos x="T6" y="T7"/>
                  </a:cxn>
                  <a:cxn ang="T14">
                    <a:pos x="T8" y="T9"/>
                  </a:cxn>
                </a:cxnLst>
                <a:rect l="T15" t="T16" r="T17" b="T18"/>
                <a:pathLst>
                  <a:path w="625" h="673">
                    <a:moveTo>
                      <a:pt x="624" y="0"/>
                    </a:moveTo>
                    <a:lnTo>
                      <a:pt x="0" y="624"/>
                    </a:lnTo>
                    <a:lnTo>
                      <a:pt x="0" y="672"/>
                    </a:lnTo>
                    <a:lnTo>
                      <a:pt x="624" y="48"/>
                    </a:lnTo>
                    <a:lnTo>
                      <a:pt x="624" y="0"/>
                    </a:lnTo>
                  </a:path>
                </a:pathLst>
              </a:custGeom>
              <a:solidFill>
                <a:schemeClr val="bg2"/>
              </a:solidFill>
              <a:ln w="12700" cap="rnd" cmpd="sng">
                <a:solidFill>
                  <a:schemeClr val="tx1"/>
                </a:solidFill>
                <a:prstDash val="solid"/>
                <a:round/>
                <a:headEnd/>
                <a:tailEnd/>
              </a:ln>
            </p:spPr>
            <p:txBody>
              <a:bodyPr/>
              <a:lstStyle/>
              <a:p>
                <a:endParaRPr lang="en-US"/>
              </a:p>
            </p:txBody>
          </p:sp>
          <p:sp>
            <p:nvSpPr>
              <p:cNvPr id="302" name="Freeform 190"/>
              <p:cNvSpPr>
                <a:spLocks/>
              </p:cNvSpPr>
              <p:nvPr/>
            </p:nvSpPr>
            <p:spPr bwMode="auto">
              <a:xfrm>
                <a:off x="181" y="1079"/>
                <a:ext cx="1345" cy="625"/>
              </a:xfrm>
              <a:custGeom>
                <a:avLst/>
                <a:gdLst>
                  <a:gd name="T0" fmla="*/ 0 w 1345"/>
                  <a:gd name="T1" fmla="*/ 624 h 625"/>
                  <a:gd name="T2" fmla="*/ 720 w 1345"/>
                  <a:gd name="T3" fmla="*/ 624 h 625"/>
                  <a:gd name="T4" fmla="*/ 1344 w 1345"/>
                  <a:gd name="T5" fmla="*/ 0 h 625"/>
                  <a:gd name="T6" fmla="*/ 720 w 1345"/>
                  <a:gd name="T7" fmla="*/ 0 h 625"/>
                  <a:gd name="T8" fmla="*/ 0 w 1345"/>
                  <a:gd name="T9" fmla="*/ 624 h 625"/>
                  <a:gd name="T10" fmla="*/ 0 60000 65536"/>
                  <a:gd name="T11" fmla="*/ 0 60000 65536"/>
                  <a:gd name="T12" fmla="*/ 0 60000 65536"/>
                  <a:gd name="T13" fmla="*/ 0 60000 65536"/>
                  <a:gd name="T14" fmla="*/ 0 60000 65536"/>
                  <a:gd name="T15" fmla="*/ 0 w 1345"/>
                  <a:gd name="T16" fmla="*/ 0 h 625"/>
                  <a:gd name="T17" fmla="*/ 1345 w 1345"/>
                  <a:gd name="T18" fmla="*/ 625 h 625"/>
                </a:gdLst>
                <a:ahLst/>
                <a:cxnLst>
                  <a:cxn ang="T10">
                    <a:pos x="T0" y="T1"/>
                  </a:cxn>
                  <a:cxn ang="T11">
                    <a:pos x="T2" y="T3"/>
                  </a:cxn>
                  <a:cxn ang="T12">
                    <a:pos x="T4" y="T5"/>
                  </a:cxn>
                  <a:cxn ang="T13">
                    <a:pos x="T6" y="T7"/>
                  </a:cxn>
                  <a:cxn ang="T14">
                    <a:pos x="T8" y="T9"/>
                  </a:cxn>
                </a:cxnLst>
                <a:rect l="T15" t="T16" r="T17" b="T18"/>
                <a:pathLst>
                  <a:path w="1345" h="625">
                    <a:moveTo>
                      <a:pt x="0" y="624"/>
                    </a:moveTo>
                    <a:lnTo>
                      <a:pt x="720" y="624"/>
                    </a:lnTo>
                    <a:lnTo>
                      <a:pt x="1344" y="0"/>
                    </a:lnTo>
                    <a:lnTo>
                      <a:pt x="720" y="0"/>
                    </a:lnTo>
                    <a:lnTo>
                      <a:pt x="0" y="624"/>
                    </a:lnTo>
                  </a:path>
                </a:pathLst>
              </a:custGeom>
              <a:solidFill>
                <a:schemeClr val="tx2"/>
              </a:solidFill>
              <a:ln w="12700" cap="rnd" cmpd="sng">
                <a:solidFill>
                  <a:schemeClr val="tx1"/>
                </a:solidFill>
                <a:prstDash val="solid"/>
                <a:round/>
                <a:headEnd/>
                <a:tailEnd/>
              </a:ln>
            </p:spPr>
            <p:txBody>
              <a:bodyPr/>
              <a:lstStyle/>
              <a:p>
                <a:endParaRPr lang="en-US"/>
              </a:p>
            </p:txBody>
          </p:sp>
        </p:grpSp>
        <p:grpSp>
          <p:nvGrpSpPr>
            <p:cNvPr id="153" name="Group 191"/>
            <p:cNvGrpSpPr>
              <a:grpSpLocks/>
            </p:cNvGrpSpPr>
            <p:nvPr/>
          </p:nvGrpSpPr>
          <p:grpSpPr bwMode="auto">
            <a:xfrm>
              <a:off x="1017" y="1655"/>
              <a:ext cx="113" cy="88"/>
              <a:chOff x="1017" y="1655"/>
              <a:chExt cx="113" cy="88"/>
            </a:xfrm>
          </p:grpSpPr>
          <p:sp>
            <p:nvSpPr>
              <p:cNvPr id="293" name="Rectangle 192"/>
              <p:cNvSpPr>
                <a:spLocks noChangeArrowheads="1"/>
              </p:cNvSpPr>
              <p:nvPr/>
            </p:nvSpPr>
            <p:spPr bwMode="auto">
              <a:xfrm>
                <a:off x="1022" y="1666"/>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294" name="Freeform 193"/>
              <p:cNvSpPr>
                <a:spLocks/>
              </p:cNvSpPr>
              <p:nvPr/>
            </p:nvSpPr>
            <p:spPr bwMode="auto">
              <a:xfrm>
                <a:off x="1100" y="1655"/>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5" name="Freeform 194"/>
              <p:cNvSpPr>
                <a:spLocks/>
              </p:cNvSpPr>
              <p:nvPr/>
            </p:nvSpPr>
            <p:spPr bwMode="auto">
              <a:xfrm>
                <a:off x="1017" y="1655"/>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6" name="Oval 195"/>
              <p:cNvSpPr>
                <a:spLocks noChangeArrowheads="1"/>
              </p:cNvSpPr>
              <p:nvPr/>
            </p:nvSpPr>
            <p:spPr bwMode="auto">
              <a:xfrm>
                <a:off x="1050" y="1688"/>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154" name="Group 196"/>
            <p:cNvGrpSpPr>
              <a:grpSpLocks/>
            </p:cNvGrpSpPr>
            <p:nvPr/>
          </p:nvGrpSpPr>
          <p:grpSpPr bwMode="auto">
            <a:xfrm>
              <a:off x="885" y="1047"/>
              <a:ext cx="113" cy="88"/>
              <a:chOff x="885" y="1047"/>
              <a:chExt cx="113" cy="88"/>
            </a:xfrm>
          </p:grpSpPr>
          <p:sp>
            <p:nvSpPr>
              <p:cNvPr id="289" name="Rectangle 197"/>
              <p:cNvSpPr>
                <a:spLocks noChangeArrowheads="1"/>
              </p:cNvSpPr>
              <p:nvPr/>
            </p:nvSpPr>
            <p:spPr bwMode="auto">
              <a:xfrm>
                <a:off x="890" y="1058"/>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290" name="Freeform 198"/>
              <p:cNvSpPr>
                <a:spLocks/>
              </p:cNvSpPr>
              <p:nvPr/>
            </p:nvSpPr>
            <p:spPr bwMode="auto">
              <a:xfrm>
                <a:off x="968" y="1047"/>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1" name="Freeform 199"/>
              <p:cNvSpPr>
                <a:spLocks/>
              </p:cNvSpPr>
              <p:nvPr/>
            </p:nvSpPr>
            <p:spPr bwMode="auto">
              <a:xfrm>
                <a:off x="885" y="1047"/>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92" name="Oval 200"/>
              <p:cNvSpPr>
                <a:spLocks noChangeArrowheads="1"/>
              </p:cNvSpPr>
              <p:nvPr/>
            </p:nvSpPr>
            <p:spPr bwMode="auto">
              <a:xfrm>
                <a:off x="918" y="1080"/>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aphicFrame>
          <p:nvGraphicFramePr>
            <p:cNvPr id="155" name="Object 201"/>
            <p:cNvGraphicFramePr>
              <a:graphicFrameLocks/>
            </p:cNvGraphicFramePr>
            <p:nvPr/>
          </p:nvGraphicFramePr>
          <p:xfrm>
            <a:off x="664" y="1178"/>
            <a:ext cx="189" cy="194"/>
          </p:xfrm>
          <a:graphic>
            <a:graphicData uri="http://schemas.openxmlformats.org/presentationml/2006/ole">
              <mc:AlternateContent xmlns:mc="http://schemas.openxmlformats.org/markup-compatibility/2006">
                <mc:Choice xmlns:v="urn:schemas-microsoft-com:vml" Requires="v">
                  <p:oleObj spid="_x0000_s6802" name="ClipArt" r:id="rId4" imgW="2885760" imgH="2962080" progId="MS_ClipArt_Gallery.2">
                    <p:embed/>
                  </p:oleObj>
                </mc:Choice>
                <mc:Fallback>
                  <p:oleObj name="ClipArt" r:id="rId4" imgW="2885760" imgH="29620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 y="1178"/>
                          <a:ext cx="18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 name="Object 202"/>
            <p:cNvGraphicFramePr>
              <a:graphicFrameLocks/>
            </p:cNvGraphicFramePr>
            <p:nvPr/>
          </p:nvGraphicFramePr>
          <p:xfrm>
            <a:off x="924" y="1729"/>
            <a:ext cx="169" cy="200"/>
          </p:xfrm>
          <a:graphic>
            <a:graphicData uri="http://schemas.openxmlformats.org/presentationml/2006/ole">
              <mc:AlternateContent xmlns:mc="http://schemas.openxmlformats.org/markup-compatibility/2006">
                <mc:Choice xmlns:v="urn:schemas-microsoft-com:vml" Requires="v">
                  <p:oleObj spid="_x0000_s6803" name="ClipArt" r:id="rId6" imgW="4249440" imgH="5014800" progId="MS_ClipArt_Gallery.2">
                    <p:embed/>
                  </p:oleObj>
                </mc:Choice>
                <mc:Fallback>
                  <p:oleObj name="ClipArt" r:id="rId6" imgW="4249440" imgH="50148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 y="1729"/>
                          <a:ext cx="169"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 name="Object 203"/>
            <p:cNvGraphicFramePr>
              <a:graphicFrameLocks/>
            </p:cNvGraphicFramePr>
            <p:nvPr/>
          </p:nvGraphicFramePr>
          <p:xfrm>
            <a:off x="1010" y="1079"/>
            <a:ext cx="303" cy="144"/>
          </p:xfrm>
          <a:graphic>
            <a:graphicData uri="http://schemas.openxmlformats.org/presentationml/2006/ole">
              <mc:AlternateContent xmlns:mc="http://schemas.openxmlformats.org/markup-compatibility/2006">
                <mc:Choice xmlns:v="urn:schemas-microsoft-com:vml" Requires="v">
                  <p:oleObj spid="_x0000_s6804" name="ClipArt" r:id="rId8" imgW="4222440" imgH="1985760" progId="MS_ClipArt_Gallery.2">
                    <p:embed/>
                  </p:oleObj>
                </mc:Choice>
                <mc:Fallback>
                  <p:oleObj name="ClipArt" r:id="rId8" imgW="4222440" imgH="198576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 y="1079"/>
                          <a:ext cx="30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 name="Object 204"/>
            <p:cNvGraphicFramePr>
              <a:graphicFrameLocks/>
            </p:cNvGraphicFramePr>
            <p:nvPr/>
          </p:nvGraphicFramePr>
          <p:xfrm>
            <a:off x="706" y="1407"/>
            <a:ext cx="365" cy="200"/>
          </p:xfrm>
          <a:graphic>
            <a:graphicData uri="http://schemas.openxmlformats.org/presentationml/2006/ole">
              <mc:AlternateContent xmlns:mc="http://schemas.openxmlformats.org/markup-compatibility/2006">
                <mc:Choice xmlns:v="urn:schemas-microsoft-com:vml" Requires="v">
                  <p:oleObj spid="_x0000_s6805" name="ClipArt" r:id="rId10" imgW="4008240" imgH="2198520" progId="MS_ClipArt_Gallery.2">
                    <p:embed/>
                  </p:oleObj>
                </mc:Choice>
                <mc:Fallback>
                  <p:oleObj name="ClipArt" r:id="rId10" imgW="4008240" imgH="219852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 y="1407"/>
                          <a:ext cx="36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 name="Object 205"/>
            <p:cNvGraphicFramePr>
              <a:graphicFrameLocks/>
            </p:cNvGraphicFramePr>
            <p:nvPr/>
          </p:nvGraphicFramePr>
          <p:xfrm>
            <a:off x="805" y="1143"/>
            <a:ext cx="216" cy="120"/>
          </p:xfrm>
          <a:graphic>
            <a:graphicData uri="http://schemas.openxmlformats.org/presentationml/2006/ole">
              <mc:AlternateContent xmlns:mc="http://schemas.openxmlformats.org/markup-compatibility/2006">
                <mc:Choice xmlns:v="urn:schemas-microsoft-com:vml" Requires="v">
                  <p:oleObj spid="_x0000_s6806" name="ClipArt" r:id="rId12" imgW="5714640" imgH="3190680" progId="MS_ClipArt_Gallery.2">
                    <p:embed/>
                  </p:oleObj>
                </mc:Choice>
                <mc:Fallback>
                  <p:oleObj name="ClipArt" r:id="rId12" imgW="5714640" imgH="3190680" progId="MS_ClipArt_Gallery.2">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 y="1143"/>
                          <a:ext cx="216"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0" name="Group 206"/>
            <p:cNvGrpSpPr>
              <a:grpSpLocks/>
            </p:cNvGrpSpPr>
            <p:nvPr/>
          </p:nvGrpSpPr>
          <p:grpSpPr bwMode="auto">
            <a:xfrm>
              <a:off x="211" y="1546"/>
              <a:ext cx="403" cy="163"/>
              <a:chOff x="211" y="1546"/>
              <a:chExt cx="403" cy="163"/>
            </a:xfrm>
          </p:grpSpPr>
          <p:grpSp>
            <p:nvGrpSpPr>
              <p:cNvPr id="229" name="Group 207"/>
              <p:cNvGrpSpPr>
                <a:grpSpLocks/>
              </p:cNvGrpSpPr>
              <p:nvPr/>
            </p:nvGrpSpPr>
            <p:grpSpPr bwMode="auto">
              <a:xfrm>
                <a:off x="211" y="1546"/>
                <a:ext cx="402" cy="157"/>
                <a:chOff x="211" y="1546"/>
                <a:chExt cx="402" cy="157"/>
              </a:xfrm>
            </p:grpSpPr>
            <p:sp>
              <p:nvSpPr>
                <p:cNvPr id="287" name="Freeform 208"/>
                <p:cNvSpPr>
                  <a:spLocks/>
                </p:cNvSpPr>
                <p:nvPr/>
              </p:nvSpPr>
              <p:spPr bwMode="auto">
                <a:xfrm>
                  <a:off x="211" y="1546"/>
                  <a:ext cx="402" cy="157"/>
                </a:xfrm>
                <a:custGeom>
                  <a:avLst/>
                  <a:gdLst>
                    <a:gd name="T0" fmla="*/ 0 w 402"/>
                    <a:gd name="T1" fmla="*/ 83 h 157"/>
                    <a:gd name="T2" fmla="*/ 202 w 402"/>
                    <a:gd name="T3" fmla="*/ 0 h 157"/>
                    <a:gd name="T4" fmla="*/ 202 w 402"/>
                    <a:gd name="T5" fmla="*/ 1 h 157"/>
                    <a:gd name="T6" fmla="*/ 207 w 402"/>
                    <a:gd name="T7" fmla="*/ 2 h 157"/>
                    <a:gd name="T8" fmla="*/ 210 w 402"/>
                    <a:gd name="T9" fmla="*/ 1 h 157"/>
                    <a:gd name="T10" fmla="*/ 393 w 402"/>
                    <a:gd name="T11" fmla="*/ 16 h 157"/>
                    <a:gd name="T12" fmla="*/ 394 w 402"/>
                    <a:gd name="T13" fmla="*/ 18 h 157"/>
                    <a:gd name="T14" fmla="*/ 384 w 402"/>
                    <a:gd name="T15" fmla="*/ 23 h 157"/>
                    <a:gd name="T16" fmla="*/ 384 w 402"/>
                    <a:gd name="T17" fmla="*/ 24 h 157"/>
                    <a:gd name="T18" fmla="*/ 384 w 402"/>
                    <a:gd name="T19" fmla="*/ 26 h 157"/>
                    <a:gd name="T20" fmla="*/ 385 w 402"/>
                    <a:gd name="T21" fmla="*/ 30 h 157"/>
                    <a:gd name="T22" fmla="*/ 385 w 402"/>
                    <a:gd name="T23" fmla="*/ 33 h 157"/>
                    <a:gd name="T24" fmla="*/ 386 w 402"/>
                    <a:gd name="T25" fmla="*/ 36 h 157"/>
                    <a:gd name="T26" fmla="*/ 386 w 402"/>
                    <a:gd name="T27" fmla="*/ 39 h 157"/>
                    <a:gd name="T28" fmla="*/ 386 w 402"/>
                    <a:gd name="T29" fmla="*/ 41 h 157"/>
                    <a:gd name="T30" fmla="*/ 387 w 402"/>
                    <a:gd name="T31" fmla="*/ 42 h 157"/>
                    <a:gd name="T32" fmla="*/ 387 w 402"/>
                    <a:gd name="T33" fmla="*/ 43 h 157"/>
                    <a:gd name="T34" fmla="*/ 388 w 402"/>
                    <a:gd name="T35" fmla="*/ 45 h 157"/>
                    <a:gd name="T36" fmla="*/ 388 w 402"/>
                    <a:gd name="T37" fmla="*/ 46 h 157"/>
                    <a:gd name="T38" fmla="*/ 389 w 402"/>
                    <a:gd name="T39" fmla="*/ 48 h 157"/>
                    <a:gd name="T40" fmla="*/ 389 w 402"/>
                    <a:gd name="T41" fmla="*/ 51 h 157"/>
                    <a:gd name="T42" fmla="*/ 401 w 402"/>
                    <a:gd name="T43" fmla="*/ 51 h 157"/>
                    <a:gd name="T44" fmla="*/ 401 w 402"/>
                    <a:gd name="T45" fmla="*/ 52 h 157"/>
                    <a:gd name="T46" fmla="*/ 212 w 402"/>
                    <a:gd name="T47" fmla="*/ 156 h 157"/>
                    <a:gd name="T48" fmla="*/ 21 w 402"/>
                    <a:gd name="T49" fmla="*/ 124 h 157"/>
                    <a:gd name="T50" fmla="*/ 17 w 402"/>
                    <a:gd name="T51" fmla="*/ 122 h 157"/>
                    <a:gd name="T52" fmla="*/ 12 w 402"/>
                    <a:gd name="T53" fmla="*/ 124 h 157"/>
                    <a:gd name="T54" fmla="*/ 0 w 402"/>
                    <a:gd name="T55" fmla="*/ 83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2"/>
                    <a:gd name="T85" fmla="*/ 0 h 157"/>
                    <a:gd name="T86" fmla="*/ 402 w 402"/>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2" h="157">
                      <a:moveTo>
                        <a:pt x="0" y="83"/>
                      </a:moveTo>
                      <a:lnTo>
                        <a:pt x="202" y="0"/>
                      </a:lnTo>
                      <a:lnTo>
                        <a:pt x="202" y="1"/>
                      </a:lnTo>
                      <a:lnTo>
                        <a:pt x="207" y="2"/>
                      </a:lnTo>
                      <a:lnTo>
                        <a:pt x="210" y="1"/>
                      </a:lnTo>
                      <a:lnTo>
                        <a:pt x="393" y="16"/>
                      </a:lnTo>
                      <a:lnTo>
                        <a:pt x="394" y="18"/>
                      </a:lnTo>
                      <a:lnTo>
                        <a:pt x="384" y="23"/>
                      </a:lnTo>
                      <a:lnTo>
                        <a:pt x="384" y="24"/>
                      </a:lnTo>
                      <a:lnTo>
                        <a:pt x="384" y="26"/>
                      </a:lnTo>
                      <a:lnTo>
                        <a:pt x="385" y="30"/>
                      </a:lnTo>
                      <a:lnTo>
                        <a:pt x="385" y="33"/>
                      </a:lnTo>
                      <a:lnTo>
                        <a:pt x="386" y="36"/>
                      </a:lnTo>
                      <a:lnTo>
                        <a:pt x="386" y="39"/>
                      </a:lnTo>
                      <a:lnTo>
                        <a:pt x="386" y="41"/>
                      </a:lnTo>
                      <a:lnTo>
                        <a:pt x="387" y="42"/>
                      </a:lnTo>
                      <a:lnTo>
                        <a:pt x="387" y="43"/>
                      </a:lnTo>
                      <a:lnTo>
                        <a:pt x="388" y="45"/>
                      </a:lnTo>
                      <a:lnTo>
                        <a:pt x="388" y="46"/>
                      </a:lnTo>
                      <a:lnTo>
                        <a:pt x="389" y="48"/>
                      </a:lnTo>
                      <a:lnTo>
                        <a:pt x="389" y="51"/>
                      </a:lnTo>
                      <a:lnTo>
                        <a:pt x="401" y="51"/>
                      </a:lnTo>
                      <a:lnTo>
                        <a:pt x="401" y="52"/>
                      </a:lnTo>
                      <a:lnTo>
                        <a:pt x="212" y="156"/>
                      </a:lnTo>
                      <a:lnTo>
                        <a:pt x="21" y="124"/>
                      </a:lnTo>
                      <a:lnTo>
                        <a:pt x="17" y="122"/>
                      </a:lnTo>
                      <a:lnTo>
                        <a:pt x="12" y="124"/>
                      </a:lnTo>
                      <a:lnTo>
                        <a:pt x="0" y="83"/>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8" name="Oval 209"/>
                <p:cNvSpPr>
                  <a:spLocks noChangeArrowheads="1"/>
                </p:cNvSpPr>
                <p:nvPr/>
              </p:nvSpPr>
              <p:spPr bwMode="auto">
                <a:xfrm rot="-660000">
                  <a:off x="212" y="1630"/>
                  <a:ext cx="16" cy="39"/>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sp>
            <p:nvSpPr>
              <p:cNvPr id="230" name="Freeform 210"/>
              <p:cNvSpPr>
                <a:spLocks/>
              </p:cNvSpPr>
              <p:nvPr/>
            </p:nvSpPr>
            <p:spPr bwMode="auto">
              <a:xfrm>
                <a:off x="228" y="1589"/>
                <a:ext cx="385" cy="113"/>
              </a:xfrm>
              <a:custGeom>
                <a:avLst/>
                <a:gdLst>
                  <a:gd name="T0" fmla="*/ 0 w 385"/>
                  <a:gd name="T1" fmla="*/ 80 h 113"/>
                  <a:gd name="T2" fmla="*/ 6 w 385"/>
                  <a:gd name="T3" fmla="*/ 76 h 113"/>
                  <a:gd name="T4" fmla="*/ 172 w 385"/>
                  <a:gd name="T5" fmla="*/ 0 h 113"/>
                  <a:gd name="T6" fmla="*/ 384 w 385"/>
                  <a:gd name="T7" fmla="*/ 9 h 113"/>
                  <a:gd name="T8" fmla="*/ 195 w 385"/>
                  <a:gd name="T9" fmla="*/ 112 h 113"/>
                  <a:gd name="T10" fmla="*/ 0 w 385"/>
                  <a:gd name="T11" fmla="*/ 80 h 113"/>
                  <a:gd name="T12" fmla="*/ 0 60000 65536"/>
                  <a:gd name="T13" fmla="*/ 0 60000 65536"/>
                  <a:gd name="T14" fmla="*/ 0 60000 65536"/>
                  <a:gd name="T15" fmla="*/ 0 60000 65536"/>
                  <a:gd name="T16" fmla="*/ 0 60000 65536"/>
                  <a:gd name="T17" fmla="*/ 0 60000 65536"/>
                  <a:gd name="T18" fmla="*/ 0 w 385"/>
                  <a:gd name="T19" fmla="*/ 0 h 113"/>
                  <a:gd name="T20" fmla="*/ 385 w 38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385" h="113">
                    <a:moveTo>
                      <a:pt x="0" y="80"/>
                    </a:moveTo>
                    <a:lnTo>
                      <a:pt x="6" y="76"/>
                    </a:lnTo>
                    <a:lnTo>
                      <a:pt x="172" y="0"/>
                    </a:lnTo>
                    <a:lnTo>
                      <a:pt x="384" y="9"/>
                    </a:lnTo>
                    <a:lnTo>
                      <a:pt x="195" y="112"/>
                    </a:lnTo>
                    <a:lnTo>
                      <a:pt x="0" y="8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1" name="Group 211"/>
              <p:cNvGrpSpPr>
                <a:grpSpLocks/>
              </p:cNvGrpSpPr>
              <p:nvPr/>
            </p:nvGrpSpPr>
            <p:grpSpPr bwMode="auto">
              <a:xfrm>
                <a:off x="411" y="1568"/>
                <a:ext cx="192" cy="131"/>
                <a:chOff x="411" y="1568"/>
                <a:chExt cx="192" cy="131"/>
              </a:xfrm>
            </p:grpSpPr>
            <p:sp>
              <p:nvSpPr>
                <p:cNvPr id="285" name="Freeform 212"/>
                <p:cNvSpPr>
                  <a:spLocks/>
                </p:cNvSpPr>
                <p:nvPr/>
              </p:nvSpPr>
              <p:spPr bwMode="auto">
                <a:xfrm>
                  <a:off x="412" y="1568"/>
                  <a:ext cx="191" cy="130"/>
                </a:xfrm>
                <a:custGeom>
                  <a:avLst/>
                  <a:gdLst>
                    <a:gd name="T0" fmla="*/ 0 w 191"/>
                    <a:gd name="T1" fmla="*/ 95 h 130"/>
                    <a:gd name="T2" fmla="*/ 13 w 191"/>
                    <a:gd name="T3" fmla="*/ 129 h 130"/>
                    <a:gd name="T4" fmla="*/ 190 w 191"/>
                    <a:gd name="T5" fmla="*/ 31 h 130"/>
                    <a:gd name="T6" fmla="*/ 188 w 191"/>
                    <a:gd name="T7" fmla="*/ 25 h 130"/>
                    <a:gd name="T8" fmla="*/ 187 w 191"/>
                    <a:gd name="T9" fmla="*/ 22 h 130"/>
                    <a:gd name="T10" fmla="*/ 187 w 191"/>
                    <a:gd name="T11" fmla="*/ 19 h 130"/>
                    <a:gd name="T12" fmla="*/ 186 w 191"/>
                    <a:gd name="T13" fmla="*/ 16 h 130"/>
                    <a:gd name="T14" fmla="*/ 185 w 191"/>
                    <a:gd name="T15" fmla="*/ 12 h 130"/>
                    <a:gd name="T16" fmla="*/ 185 w 191"/>
                    <a:gd name="T17" fmla="*/ 9 h 130"/>
                    <a:gd name="T18" fmla="*/ 185 w 191"/>
                    <a:gd name="T19" fmla="*/ 7 h 130"/>
                    <a:gd name="T20" fmla="*/ 184 w 191"/>
                    <a:gd name="T21" fmla="*/ 3 h 130"/>
                    <a:gd name="T22" fmla="*/ 185 w 191"/>
                    <a:gd name="T23" fmla="*/ 0 h 130"/>
                    <a:gd name="T24" fmla="*/ 0 w 191"/>
                    <a:gd name="T25" fmla="*/ 95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1"/>
                    <a:gd name="T40" fmla="*/ 0 h 130"/>
                    <a:gd name="T41" fmla="*/ 191 w 191"/>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1" h="130">
                      <a:moveTo>
                        <a:pt x="0" y="95"/>
                      </a:moveTo>
                      <a:lnTo>
                        <a:pt x="13" y="129"/>
                      </a:lnTo>
                      <a:lnTo>
                        <a:pt x="190" y="31"/>
                      </a:lnTo>
                      <a:lnTo>
                        <a:pt x="188" y="25"/>
                      </a:lnTo>
                      <a:lnTo>
                        <a:pt x="187" y="22"/>
                      </a:lnTo>
                      <a:lnTo>
                        <a:pt x="187" y="19"/>
                      </a:lnTo>
                      <a:lnTo>
                        <a:pt x="186" y="16"/>
                      </a:lnTo>
                      <a:lnTo>
                        <a:pt x="185" y="12"/>
                      </a:lnTo>
                      <a:lnTo>
                        <a:pt x="185" y="9"/>
                      </a:lnTo>
                      <a:lnTo>
                        <a:pt x="185" y="7"/>
                      </a:lnTo>
                      <a:lnTo>
                        <a:pt x="184" y="3"/>
                      </a:lnTo>
                      <a:lnTo>
                        <a:pt x="185" y="0"/>
                      </a:lnTo>
                      <a:lnTo>
                        <a:pt x="0" y="95"/>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6" name="Arc 213"/>
                <p:cNvSpPr>
                  <a:spLocks/>
                </p:cNvSpPr>
                <p:nvPr/>
              </p:nvSpPr>
              <p:spPr bwMode="auto">
                <a:xfrm rot="-660000">
                  <a:off x="411" y="1667"/>
                  <a:ext cx="8" cy="32"/>
                </a:xfrm>
                <a:custGeom>
                  <a:avLst/>
                  <a:gdLst>
                    <a:gd name="T0" fmla="*/ 0 w 21600"/>
                    <a:gd name="T1" fmla="*/ 0 h 38991"/>
                    <a:gd name="T2" fmla="*/ 0 w 21600"/>
                    <a:gd name="T3" fmla="*/ 0 h 38991"/>
                    <a:gd name="T4" fmla="*/ 0 w 21600"/>
                    <a:gd name="T5" fmla="*/ 0 h 38991"/>
                    <a:gd name="T6" fmla="*/ 0 60000 65536"/>
                    <a:gd name="T7" fmla="*/ 0 60000 65536"/>
                    <a:gd name="T8" fmla="*/ 0 60000 65536"/>
                    <a:gd name="T9" fmla="*/ 0 w 21600"/>
                    <a:gd name="T10" fmla="*/ 0 h 38991"/>
                    <a:gd name="T11" fmla="*/ 21600 w 21600"/>
                    <a:gd name="T12" fmla="*/ 38991 h 38991"/>
                  </a:gdLst>
                  <a:ahLst/>
                  <a:cxnLst>
                    <a:cxn ang="T6">
                      <a:pos x="T0" y="T1"/>
                    </a:cxn>
                    <a:cxn ang="T7">
                      <a:pos x="T2" y="T3"/>
                    </a:cxn>
                    <a:cxn ang="T8">
                      <a:pos x="T4" y="T5"/>
                    </a:cxn>
                  </a:cxnLst>
                  <a:rect l="T9" t="T10" r="T11" b="T12"/>
                  <a:pathLst>
                    <a:path w="21600" h="38991" fill="none" extrusionOk="0">
                      <a:moveTo>
                        <a:pt x="13203" y="38991"/>
                      </a:moveTo>
                      <a:cubicBezTo>
                        <a:pt x="5201" y="35615"/>
                        <a:pt x="0" y="27775"/>
                        <a:pt x="0" y="19090"/>
                      </a:cubicBezTo>
                      <a:cubicBezTo>
                        <a:pt x="-1" y="11088"/>
                        <a:pt x="4422" y="3743"/>
                        <a:pt x="11493" y="-1"/>
                      </a:cubicBezTo>
                    </a:path>
                    <a:path w="21600" h="38991" stroke="0" extrusionOk="0">
                      <a:moveTo>
                        <a:pt x="13203" y="38991"/>
                      </a:moveTo>
                      <a:cubicBezTo>
                        <a:pt x="5201" y="35615"/>
                        <a:pt x="0" y="27775"/>
                        <a:pt x="0" y="19090"/>
                      </a:cubicBezTo>
                      <a:cubicBezTo>
                        <a:pt x="-1" y="11088"/>
                        <a:pt x="4422" y="3743"/>
                        <a:pt x="11493" y="-1"/>
                      </a:cubicBezTo>
                      <a:lnTo>
                        <a:pt x="21600" y="19090"/>
                      </a:lnTo>
                      <a:close/>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2" name="Freeform 214"/>
              <p:cNvSpPr>
                <a:spLocks/>
              </p:cNvSpPr>
              <p:nvPr/>
            </p:nvSpPr>
            <p:spPr bwMode="auto">
              <a:xfrm>
                <a:off x="411" y="1569"/>
                <a:ext cx="192" cy="116"/>
              </a:xfrm>
              <a:custGeom>
                <a:avLst/>
                <a:gdLst>
                  <a:gd name="T0" fmla="*/ 1 w 192"/>
                  <a:gd name="T1" fmla="*/ 93 h 116"/>
                  <a:gd name="T2" fmla="*/ 0 w 192"/>
                  <a:gd name="T3" fmla="*/ 98 h 116"/>
                  <a:gd name="T4" fmla="*/ 11 w 192"/>
                  <a:gd name="T5" fmla="*/ 101 h 116"/>
                  <a:gd name="T6" fmla="*/ 8 w 192"/>
                  <a:gd name="T7" fmla="*/ 103 h 116"/>
                  <a:gd name="T8" fmla="*/ 13 w 192"/>
                  <a:gd name="T9" fmla="*/ 101 h 116"/>
                  <a:gd name="T10" fmla="*/ 22 w 192"/>
                  <a:gd name="T11" fmla="*/ 103 h 116"/>
                  <a:gd name="T12" fmla="*/ 9 w 192"/>
                  <a:gd name="T13" fmla="*/ 111 h 116"/>
                  <a:gd name="T14" fmla="*/ 23 w 192"/>
                  <a:gd name="T15" fmla="*/ 104 h 116"/>
                  <a:gd name="T16" fmla="*/ 36 w 192"/>
                  <a:gd name="T17" fmla="*/ 109 h 116"/>
                  <a:gd name="T18" fmla="*/ 39 w 192"/>
                  <a:gd name="T19" fmla="*/ 110 h 116"/>
                  <a:gd name="T20" fmla="*/ 30 w 192"/>
                  <a:gd name="T21" fmla="*/ 115 h 116"/>
                  <a:gd name="T22" fmla="*/ 42 w 192"/>
                  <a:gd name="T23" fmla="*/ 111 h 116"/>
                  <a:gd name="T24" fmla="*/ 44 w 192"/>
                  <a:gd name="T25" fmla="*/ 111 h 116"/>
                  <a:gd name="T26" fmla="*/ 191 w 192"/>
                  <a:gd name="T27" fmla="*/ 30 h 116"/>
                  <a:gd name="T28" fmla="*/ 190 w 192"/>
                  <a:gd name="T29" fmla="*/ 28 h 116"/>
                  <a:gd name="T30" fmla="*/ 189 w 192"/>
                  <a:gd name="T31" fmla="*/ 27 h 116"/>
                  <a:gd name="T32" fmla="*/ 189 w 192"/>
                  <a:gd name="T33" fmla="*/ 25 h 116"/>
                  <a:gd name="T34" fmla="*/ 187 w 192"/>
                  <a:gd name="T35" fmla="*/ 21 h 116"/>
                  <a:gd name="T36" fmla="*/ 186 w 192"/>
                  <a:gd name="T37" fmla="*/ 13 h 116"/>
                  <a:gd name="T38" fmla="*/ 186 w 192"/>
                  <a:gd name="T39" fmla="*/ 9 h 116"/>
                  <a:gd name="T40" fmla="*/ 185 w 192"/>
                  <a:gd name="T41" fmla="*/ 6 h 116"/>
                  <a:gd name="T42" fmla="*/ 184 w 192"/>
                  <a:gd name="T43" fmla="*/ 3 h 116"/>
                  <a:gd name="T44" fmla="*/ 184 w 192"/>
                  <a:gd name="T45" fmla="*/ 0 h 116"/>
                  <a:gd name="T46" fmla="*/ 1 w 192"/>
                  <a:gd name="T47" fmla="*/ 93 h 1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
                  <a:gd name="T73" fmla="*/ 0 h 116"/>
                  <a:gd name="T74" fmla="*/ 192 w 192"/>
                  <a:gd name="T75" fmla="*/ 116 h 1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 h="116">
                    <a:moveTo>
                      <a:pt x="1" y="93"/>
                    </a:moveTo>
                    <a:lnTo>
                      <a:pt x="0" y="98"/>
                    </a:lnTo>
                    <a:lnTo>
                      <a:pt x="11" y="101"/>
                    </a:lnTo>
                    <a:lnTo>
                      <a:pt x="8" y="103"/>
                    </a:lnTo>
                    <a:lnTo>
                      <a:pt x="13" y="101"/>
                    </a:lnTo>
                    <a:lnTo>
                      <a:pt x="22" y="103"/>
                    </a:lnTo>
                    <a:lnTo>
                      <a:pt x="9" y="111"/>
                    </a:lnTo>
                    <a:lnTo>
                      <a:pt x="23" y="104"/>
                    </a:lnTo>
                    <a:lnTo>
                      <a:pt x="36" y="109"/>
                    </a:lnTo>
                    <a:lnTo>
                      <a:pt x="39" y="110"/>
                    </a:lnTo>
                    <a:lnTo>
                      <a:pt x="30" y="115"/>
                    </a:lnTo>
                    <a:lnTo>
                      <a:pt x="42" y="111"/>
                    </a:lnTo>
                    <a:lnTo>
                      <a:pt x="44" y="111"/>
                    </a:lnTo>
                    <a:lnTo>
                      <a:pt x="191" y="30"/>
                    </a:lnTo>
                    <a:lnTo>
                      <a:pt x="190" y="28"/>
                    </a:lnTo>
                    <a:lnTo>
                      <a:pt x="189" y="27"/>
                    </a:lnTo>
                    <a:lnTo>
                      <a:pt x="189" y="25"/>
                    </a:lnTo>
                    <a:lnTo>
                      <a:pt x="187" y="21"/>
                    </a:lnTo>
                    <a:lnTo>
                      <a:pt x="186" y="13"/>
                    </a:lnTo>
                    <a:lnTo>
                      <a:pt x="186" y="9"/>
                    </a:lnTo>
                    <a:lnTo>
                      <a:pt x="185" y="6"/>
                    </a:lnTo>
                    <a:lnTo>
                      <a:pt x="184" y="3"/>
                    </a:lnTo>
                    <a:lnTo>
                      <a:pt x="184" y="0"/>
                    </a:lnTo>
                    <a:lnTo>
                      <a:pt x="1" y="93"/>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3" name="Freeform 215"/>
              <p:cNvSpPr>
                <a:spLocks/>
              </p:cNvSpPr>
              <p:nvPr/>
            </p:nvSpPr>
            <p:spPr bwMode="auto">
              <a:xfrm>
                <a:off x="213" y="1632"/>
                <a:ext cx="206" cy="67"/>
              </a:xfrm>
              <a:custGeom>
                <a:avLst/>
                <a:gdLst>
                  <a:gd name="T0" fmla="*/ 1 w 206"/>
                  <a:gd name="T1" fmla="*/ 0 h 67"/>
                  <a:gd name="T2" fmla="*/ 5 w 206"/>
                  <a:gd name="T3" fmla="*/ 2 h 67"/>
                  <a:gd name="T4" fmla="*/ 8 w 206"/>
                  <a:gd name="T5" fmla="*/ 2 h 67"/>
                  <a:gd name="T6" fmla="*/ 192 w 206"/>
                  <a:gd name="T7" fmla="*/ 32 h 67"/>
                  <a:gd name="T8" fmla="*/ 193 w 206"/>
                  <a:gd name="T9" fmla="*/ 36 h 67"/>
                  <a:gd name="T10" fmla="*/ 194 w 206"/>
                  <a:gd name="T11" fmla="*/ 40 h 67"/>
                  <a:gd name="T12" fmla="*/ 195 w 206"/>
                  <a:gd name="T13" fmla="*/ 48 h 67"/>
                  <a:gd name="T14" fmla="*/ 197 w 206"/>
                  <a:gd name="T15" fmla="*/ 54 h 67"/>
                  <a:gd name="T16" fmla="*/ 200 w 206"/>
                  <a:gd name="T17" fmla="*/ 60 h 67"/>
                  <a:gd name="T18" fmla="*/ 203 w 206"/>
                  <a:gd name="T19" fmla="*/ 64 h 67"/>
                  <a:gd name="T20" fmla="*/ 205 w 206"/>
                  <a:gd name="T21" fmla="*/ 66 h 67"/>
                  <a:gd name="T22" fmla="*/ 115 w 206"/>
                  <a:gd name="T23" fmla="*/ 51 h 67"/>
                  <a:gd name="T24" fmla="*/ 20 w 206"/>
                  <a:gd name="T25" fmla="*/ 36 h 67"/>
                  <a:gd name="T26" fmla="*/ 17 w 206"/>
                  <a:gd name="T27" fmla="*/ 35 h 67"/>
                  <a:gd name="T28" fmla="*/ 12 w 206"/>
                  <a:gd name="T29" fmla="*/ 37 h 67"/>
                  <a:gd name="T30" fmla="*/ 11 w 206"/>
                  <a:gd name="T31" fmla="*/ 36 h 67"/>
                  <a:gd name="T32" fmla="*/ 11 w 206"/>
                  <a:gd name="T33" fmla="*/ 35 h 67"/>
                  <a:gd name="T34" fmla="*/ 9 w 206"/>
                  <a:gd name="T35" fmla="*/ 33 h 67"/>
                  <a:gd name="T36" fmla="*/ 8 w 206"/>
                  <a:gd name="T37" fmla="*/ 31 h 67"/>
                  <a:gd name="T38" fmla="*/ 8 w 206"/>
                  <a:gd name="T39" fmla="*/ 30 h 67"/>
                  <a:gd name="T40" fmla="*/ 7 w 206"/>
                  <a:gd name="T41" fmla="*/ 28 h 67"/>
                  <a:gd name="T42" fmla="*/ 6 w 206"/>
                  <a:gd name="T43" fmla="*/ 26 h 67"/>
                  <a:gd name="T44" fmla="*/ 5 w 206"/>
                  <a:gd name="T45" fmla="*/ 24 h 67"/>
                  <a:gd name="T46" fmla="*/ 4 w 206"/>
                  <a:gd name="T47" fmla="*/ 22 h 67"/>
                  <a:gd name="T48" fmla="*/ 3 w 206"/>
                  <a:gd name="T49" fmla="*/ 20 h 67"/>
                  <a:gd name="T50" fmla="*/ 3 w 206"/>
                  <a:gd name="T51" fmla="*/ 18 h 67"/>
                  <a:gd name="T52" fmla="*/ 3 w 206"/>
                  <a:gd name="T53" fmla="*/ 17 h 67"/>
                  <a:gd name="T54" fmla="*/ 3 w 206"/>
                  <a:gd name="T55" fmla="*/ 15 h 67"/>
                  <a:gd name="T56" fmla="*/ 1 w 206"/>
                  <a:gd name="T57" fmla="*/ 13 h 67"/>
                  <a:gd name="T58" fmla="*/ 1 w 206"/>
                  <a:gd name="T59" fmla="*/ 12 h 67"/>
                  <a:gd name="T60" fmla="*/ 0 w 206"/>
                  <a:gd name="T61" fmla="*/ 9 h 67"/>
                  <a:gd name="T62" fmla="*/ 1 w 206"/>
                  <a:gd name="T63" fmla="*/ 8 h 67"/>
                  <a:gd name="T64" fmla="*/ 0 w 206"/>
                  <a:gd name="T65" fmla="*/ 6 h 67"/>
                  <a:gd name="T66" fmla="*/ 1 w 206"/>
                  <a:gd name="T67" fmla="*/ 5 h 67"/>
                  <a:gd name="T68" fmla="*/ 0 w 206"/>
                  <a:gd name="T69" fmla="*/ 3 h 67"/>
                  <a:gd name="T70" fmla="*/ 1 w 206"/>
                  <a:gd name="T71" fmla="*/ 2 h 67"/>
                  <a:gd name="T72" fmla="*/ 1 w 206"/>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67"/>
                  <a:gd name="T113" fmla="*/ 206 w 20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67">
                    <a:moveTo>
                      <a:pt x="1" y="0"/>
                    </a:moveTo>
                    <a:lnTo>
                      <a:pt x="5" y="2"/>
                    </a:lnTo>
                    <a:lnTo>
                      <a:pt x="8" y="2"/>
                    </a:lnTo>
                    <a:lnTo>
                      <a:pt x="192" y="32"/>
                    </a:lnTo>
                    <a:lnTo>
                      <a:pt x="193" y="36"/>
                    </a:lnTo>
                    <a:lnTo>
                      <a:pt x="194" y="40"/>
                    </a:lnTo>
                    <a:lnTo>
                      <a:pt x="195" y="48"/>
                    </a:lnTo>
                    <a:lnTo>
                      <a:pt x="197" y="54"/>
                    </a:lnTo>
                    <a:lnTo>
                      <a:pt x="200" y="60"/>
                    </a:lnTo>
                    <a:lnTo>
                      <a:pt x="203" y="64"/>
                    </a:lnTo>
                    <a:lnTo>
                      <a:pt x="205" y="66"/>
                    </a:lnTo>
                    <a:lnTo>
                      <a:pt x="115" y="51"/>
                    </a:lnTo>
                    <a:lnTo>
                      <a:pt x="20" y="36"/>
                    </a:lnTo>
                    <a:lnTo>
                      <a:pt x="17" y="35"/>
                    </a:lnTo>
                    <a:lnTo>
                      <a:pt x="12" y="37"/>
                    </a:lnTo>
                    <a:lnTo>
                      <a:pt x="11" y="36"/>
                    </a:lnTo>
                    <a:lnTo>
                      <a:pt x="11" y="35"/>
                    </a:lnTo>
                    <a:lnTo>
                      <a:pt x="9" y="33"/>
                    </a:lnTo>
                    <a:lnTo>
                      <a:pt x="8" y="31"/>
                    </a:lnTo>
                    <a:lnTo>
                      <a:pt x="8" y="30"/>
                    </a:lnTo>
                    <a:lnTo>
                      <a:pt x="7" y="28"/>
                    </a:lnTo>
                    <a:lnTo>
                      <a:pt x="6" y="26"/>
                    </a:lnTo>
                    <a:lnTo>
                      <a:pt x="5" y="24"/>
                    </a:lnTo>
                    <a:lnTo>
                      <a:pt x="4" y="22"/>
                    </a:lnTo>
                    <a:lnTo>
                      <a:pt x="3" y="20"/>
                    </a:lnTo>
                    <a:lnTo>
                      <a:pt x="3" y="18"/>
                    </a:lnTo>
                    <a:lnTo>
                      <a:pt x="3" y="17"/>
                    </a:lnTo>
                    <a:lnTo>
                      <a:pt x="3" y="15"/>
                    </a:lnTo>
                    <a:lnTo>
                      <a:pt x="1" y="13"/>
                    </a:lnTo>
                    <a:lnTo>
                      <a:pt x="1" y="12"/>
                    </a:lnTo>
                    <a:lnTo>
                      <a:pt x="0" y="9"/>
                    </a:lnTo>
                    <a:lnTo>
                      <a:pt x="1" y="8"/>
                    </a:lnTo>
                    <a:lnTo>
                      <a:pt x="0" y="6"/>
                    </a:lnTo>
                    <a:lnTo>
                      <a:pt x="1" y="5"/>
                    </a:lnTo>
                    <a:lnTo>
                      <a:pt x="0" y="3"/>
                    </a:lnTo>
                    <a:lnTo>
                      <a:pt x="1" y="2"/>
                    </a:lnTo>
                    <a:lnTo>
                      <a:pt x="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4" name="Group 216"/>
              <p:cNvGrpSpPr>
                <a:grpSpLocks/>
              </p:cNvGrpSpPr>
              <p:nvPr/>
            </p:nvGrpSpPr>
            <p:grpSpPr bwMode="auto">
              <a:xfrm>
                <a:off x="218" y="1634"/>
                <a:ext cx="197" cy="75"/>
                <a:chOff x="218" y="1634"/>
                <a:chExt cx="197" cy="75"/>
              </a:xfrm>
            </p:grpSpPr>
            <p:sp>
              <p:nvSpPr>
                <p:cNvPr id="279" name="Freeform 217"/>
                <p:cNvSpPr>
                  <a:spLocks/>
                </p:cNvSpPr>
                <p:nvPr/>
              </p:nvSpPr>
              <p:spPr bwMode="auto">
                <a:xfrm>
                  <a:off x="218" y="1634"/>
                  <a:ext cx="188" cy="34"/>
                </a:xfrm>
                <a:custGeom>
                  <a:avLst/>
                  <a:gdLst>
                    <a:gd name="T0" fmla="*/ 2 w 188"/>
                    <a:gd name="T1" fmla="*/ 1 h 34"/>
                    <a:gd name="T2" fmla="*/ 0 w 188"/>
                    <a:gd name="T3" fmla="*/ 1 h 34"/>
                    <a:gd name="T4" fmla="*/ 3 w 188"/>
                    <a:gd name="T5" fmla="*/ 0 h 34"/>
                    <a:gd name="T6" fmla="*/ 187 w 188"/>
                    <a:gd name="T7" fmla="*/ 29 h 34"/>
                    <a:gd name="T8" fmla="*/ 186 w 188"/>
                    <a:gd name="T9" fmla="*/ 33 h 34"/>
                    <a:gd name="T10" fmla="*/ 148 w 188"/>
                    <a:gd name="T11" fmla="*/ 27 h 34"/>
                    <a:gd name="T12" fmla="*/ 112 w 188"/>
                    <a:gd name="T13" fmla="*/ 20 h 34"/>
                    <a:gd name="T14" fmla="*/ 79 w 188"/>
                    <a:gd name="T15" fmla="*/ 14 h 34"/>
                    <a:gd name="T16" fmla="*/ 48 w 188"/>
                    <a:gd name="T17" fmla="*/ 9 h 34"/>
                    <a:gd name="T18" fmla="*/ 2 w 188"/>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34"/>
                    <a:gd name="T32" fmla="*/ 188 w 188"/>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34">
                      <a:moveTo>
                        <a:pt x="2" y="1"/>
                      </a:moveTo>
                      <a:lnTo>
                        <a:pt x="0" y="1"/>
                      </a:lnTo>
                      <a:lnTo>
                        <a:pt x="3" y="0"/>
                      </a:lnTo>
                      <a:lnTo>
                        <a:pt x="187" y="29"/>
                      </a:lnTo>
                      <a:lnTo>
                        <a:pt x="186" y="33"/>
                      </a:lnTo>
                      <a:lnTo>
                        <a:pt x="148" y="27"/>
                      </a:lnTo>
                      <a:lnTo>
                        <a:pt x="112" y="20"/>
                      </a:lnTo>
                      <a:lnTo>
                        <a:pt x="79" y="14"/>
                      </a:lnTo>
                      <a:lnTo>
                        <a:pt x="48" y="9"/>
                      </a:lnTo>
                      <a:lnTo>
                        <a:pt x="2" y="1"/>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0" name="Freeform 218"/>
                <p:cNvSpPr>
                  <a:spLocks/>
                </p:cNvSpPr>
                <p:nvPr/>
              </p:nvSpPr>
              <p:spPr bwMode="auto">
                <a:xfrm>
                  <a:off x="362" y="1665"/>
                  <a:ext cx="44" cy="17"/>
                </a:xfrm>
                <a:custGeom>
                  <a:avLst/>
                  <a:gdLst>
                    <a:gd name="T0" fmla="*/ 0 w 44"/>
                    <a:gd name="T1" fmla="*/ 0 h 17"/>
                    <a:gd name="T2" fmla="*/ 19 w 44"/>
                    <a:gd name="T3" fmla="*/ 8 h 17"/>
                    <a:gd name="T4" fmla="*/ 24 w 44"/>
                    <a:gd name="T5" fmla="*/ 8 h 17"/>
                    <a:gd name="T6" fmla="*/ 30 w 44"/>
                    <a:gd name="T7" fmla="*/ 12 h 17"/>
                    <a:gd name="T8" fmla="*/ 43 w 44"/>
                    <a:gd name="T9" fmla="*/ 16 h 17"/>
                    <a:gd name="T10" fmla="*/ 27 w 44"/>
                    <a:gd name="T11" fmla="*/ 12 h 17"/>
                    <a:gd name="T12" fmla="*/ 17 w 44"/>
                    <a:gd name="T13" fmla="*/ 8 h 17"/>
                    <a:gd name="T14" fmla="*/ 0 w 4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7"/>
                    <a:gd name="T26" fmla="*/ 44 w 4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7">
                      <a:moveTo>
                        <a:pt x="0" y="0"/>
                      </a:moveTo>
                      <a:lnTo>
                        <a:pt x="19" y="8"/>
                      </a:lnTo>
                      <a:lnTo>
                        <a:pt x="24" y="8"/>
                      </a:lnTo>
                      <a:lnTo>
                        <a:pt x="30" y="12"/>
                      </a:lnTo>
                      <a:lnTo>
                        <a:pt x="43" y="16"/>
                      </a:lnTo>
                      <a:lnTo>
                        <a:pt x="27" y="12"/>
                      </a:lnTo>
                      <a:lnTo>
                        <a:pt x="17" y="8"/>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1" name="Freeform 219"/>
                <p:cNvSpPr>
                  <a:spLocks/>
                </p:cNvSpPr>
                <p:nvPr/>
              </p:nvSpPr>
              <p:spPr bwMode="auto">
                <a:xfrm>
                  <a:off x="386" y="1677"/>
                  <a:ext cx="22" cy="17"/>
                </a:xfrm>
                <a:custGeom>
                  <a:avLst/>
                  <a:gdLst>
                    <a:gd name="T0" fmla="*/ 0 w 22"/>
                    <a:gd name="T1" fmla="*/ 0 h 17"/>
                    <a:gd name="T2" fmla="*/ 9 w 22"/>
                    <a:gd name="T3" fmla="*/ 8 h 17"/>
                    <a:gd name="T4" fmla="*/ 14 w 22"/>
                    <a:gd name="T5" fmla="*/ 0 h 17"/>
                    <a:gd name="T6" fmla="*/ 21 w 22"/>
                    <a:gd name="T7" fmla="*/ 8 h 17"/>
                    <a:gd name="T8" fmla="*/ 21 w 22"/>
                    <a:gd name="T9" fmla="*/ 8 h 17"/>
                    <a:gd name="T10" fmla="*/ 12 w 22"/>
                    <a:gd name="T11" fmla="*/ 16 h 17"/>
                    <a:gd name="T12" fmla="*/ 0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0" y="0"/>
                      </a:moveTo>
                      <a:lnTo>
                        <a:pt x="9" y="8"/>
                      </a:lnTo>
                      <a:lnTo>
                        <a:pt x="14" y="0"/>
                      </a:lnTo>
                      <a:lnTo>
                        <a:pt x="21" y="8"/>
                      </a:lnTo>
                      <a:lnTo>
                        <a:pt x="12" y="16"/>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2" name="Freeform 220"/>
                <p:cNvSpPr>
                  <a:spLocks/>
                </p:cNvSpPr>
                <p:nvPr/>
              </p:nvSpPr>
              <p:spPr bwMode="auto">
                <a:xfrm>
                  <a:off x="341" y="1678"/>
                  <a:ext cx="70" cy="17"/>
                </a:xfrm>
                <a:custGeom>
                  <a:avLst/>
                  <a:gdLst>
                    <a:gd name="T0" fmla="*/ 0 w 70"/>
                    <a:gd name="T1" fmla="*/ 0 h 17"/>
                    <a:gd name="T2" fmla="*/ 35 w 70"/>
                    <a:gd name="T3" fmla="*/ 6 h 17"/>
                    <a:gd name="T4" fmla="*/ 54 w 70"/>
                    <a:gd name="T5" fmla="*/ 11 h 17"/>
                    <a:gd name="T6" fmla="*/ 68 w 70"/>
                    <a:gd name="T7" fmla="*/ 14 h 17"/>
                    <a:gd name="T8" fmla="*/ 69 w 70"/>
                    <a:gd name="T9" fmla="*/ 16 h 17"/>
                    <a:gd name="T10" fmla="*/ 40 w 70"/>
                    <a:gd name="T11" fmla="*/ 8 h 17"/>
                    <a:gd name="T12" fmla="*/ 14 w 70"/>
                    <a:gd name="T13" fmla="*/ 3 h 17"/>
                    <a:gd name="T14" fmla="*/ 0 w 70"/>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7"/>
                    <a:gd name="T26" fmla="*/ 70 w 7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7">
                      <a:moveTo>
                        <a:pt x="0" y="0"/>
                      </a:moveTo>
                      <a:lnTo>
                        <a:pt x="35" y="6"/>
                      </a:lnTo>
                      <a:lnTo>
                        <a:pt x="54" y="11"/>
                      </a:lnTo>
                      <a:lnTo>
                        <a:pt x="68" y="14"/>
                      </a:lnTo>
                      <a:lnTo>
                        <a:pt x="69" y="16"/>
                      </a:lnTo>
                      <a:lnTo>
                        <a:pt x="40" y="8"/>
                      </a:lnTo>
                      <a:lnTo>
                        <a:pt x="14" y="3"/>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3" name="Freeform 221"/>
                <p:cNvSpPr>
                  <a:spLocks/>
                </p:cNvSpPr>
                <p:nvPr/>
              </p:nvSpPr>
              <p:spPr bwMode="auto">
                <a:xfrm>
                  <a:off x="391" y="1680"/>
                  <a:ext cx="18" cy="17"/>
                </a:xfrm>
                <a:custGeom>
                  <a:avLst/>
                  <a:gdLst>
                    <a:gd name="T0" fmla="*/ 0 w 18"/>
                    <a:gd name="T1" fmla="*/ 0 h 17"/>
                    <a:gd name="T2" fmla="*/ 17 w 18"/>
                    <a:gd name="T3" fmla="*/ 16 h 17"/>
                    <a:gd name="T4" fmla="*/ 17 w 18"/>
                    <a:gd name="T5" fmla="*/ 16 h 17"/>
                    <a:gd name="T6" fmla="*/ 11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1"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4" name="Freeform 222"/>
                <p:cNvSpPr>
                  <a:spLocks/>
                </p:cNvSpPr>
                <p:nvPr/>
              </p:nvSpPr>
              <p:spPr bwMode="auto">
                <a:xfrm>
                  <a:off x="396" y="1692"/>
                  <a:ext cx="19" cy="17"/>
                </a:xfrm>
                <a:custGeom>
                  <a:avLst/>
                  <a:gdLst>
                    <a:gd name="T0" fmla="*/ 0 w 19"/>
                    <a:gd name="T1" fmla="*/ 0 h 17"/>
                    <a:gd name="T2" fmla="*/ 14 w 19"/>
                    <a:gd name="T3" fmla="*/ 8 h 17"/>
                    <a:gd name="T4" fmla="*/ 17 w 19"/>
                    <a:gd name="T5" fmla="*/ 16 h 17"/>
                    <a:gd name="T6" fmla="*/ 18 w 19"/>
                    <a:gd name="T7" fmla="*/ 8 h 17"/>
                    <a:gd name="T8" fmla="*/ 12 w 19"/>
                    <a:gd name="T9" fmla="*/ 8 h 17"/>
                    <a:gd name="T10" fmla="*/ 2 w 19"/>
                    <a:gd name="T11" fmla="*/ 0 h 17"/>
                    <a:gd name="T12" fmla="*/ 0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0" y="0"/>
                      </a:moveTo>
                      <a:lnTo>
                        <a:pt x="14" y="8"/>
                      </a:lnTo>
                      <a:lnTo>
                        <a:pt x="17" y="16"/>
                      </a:lnTo>
                      <a:lnTo>
                        <a:pt x="18" y="8"/>
                      </a:lnTo>
                      <a:lnTo>
                        <a:pt x="12" y="8"/>
                      </a:lnTo>
                      <a:lnTo>
                        <a:pt x="2"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 name="Group 223"/>
              <p:cNvGrpSpPr>
                <a:grpSpLocks/>
              </p:cNvGrpSpPr>
              <p:nvPr/>
            </p:nvGrpSpPr>
            <p:grpSpPr bwMode="auto">
              <a:xfrm>
                <a:off x="429" y="1570"/>
                <a:ext cx="165" cy="120"/>
                <a:chOff x="429" y="1570"/>
                <a:chExt cx="165" cy="120"/>
              </a:xfrm>
            </p:grpSpPr>
            <p:grpSp>
              <p:nvGrpSpPr>
                <p:cNvPr id="246" name="Group 224"/>
                <p:cNvGrpSpPr>
                  <a:grpSpLocks/>
                </p:cNvGrpSpPr>
                <p:nvPr/>
              </p:nvGrpSpPr>
              <p:grpSpPr bwMode="auto">
                <a:xfrm>
                  <a:off x="534" y="1602"/>
                  <a:ext cx="15" cy="13"/>
                  <a:chOff x="534" y="1602"/>
                  <a:chExt cx="15" cy="13"/>
                </a:xfrm>
              </p:grpSpPr>
              <p:sp>
                <p:nvSpPr>
                  <p:cNvPr id="277" name="Arc 225"/>
                  <p:cNvSpPr>
                    <a:spLocks/>
                  </p:cNvSpPr>
                  <p:nvPr/>
                </p:nvSpPr>
                <p:spPr bwMode="auto">
                  <a:xfrm rot="-660000">
                    <a:off x="534" y="1603"/>
                    <a:ext cx="15" cy="11"/>
                  </a:xfrm>
                  <a:custGeom>
                    <a:avLst/>
                    <a:gdLst>
                      <a:gd name="T0" fmla="*/ 0 w 40354"/>
                      <a:gd name="T1" fmla="*/ 0 h 29184"/>
                      <a:gd name="T2" fmla="*/ 0 w 40354"/>
                      <a:gd name="T3" fmla="*/ 0 h 29184"/>
                      <a:gd name="T4" fmla="*/ 0 w 40354"/>
                      <a:gd name="T5" fmla="*/ 0 h 29184"/>
                      <a:gd name="T6" fmla="*/ 0 60000 65536"/>
                      <a:gd name="T7" fmla="*/ 0 60000 65536"/>
                      <a:gd name="T8" fmla="*/ 0 60000 65536"/>
                      <a:gd name="T9" fmla="*/ 0 w 40354"/>
                      <a:gd name="T10" fmla="*/ 0 h 29184"/>
                      <a:gd name="T11" fmla="*/ 40354 w 40354"/>
                      <a:gd name="T12" fmla="*/ 29184 h 29184"/>
                    </a:gdLst>
                    <a:ahLst/>
                    <a:cxnLst>
                      <a:cxn ang="T6">
                        <a:pos x="T0" y="T1"/>
                      </a:cxn>
                      <a:cxn ang="T7">
                        <a:pos x="T2" y="T3"/>
                      </a:cxn>
                      <a:cxn ang="T8">
                        <a:pos x="T4" y="T5"/>
                      </a:cxn>
                    </a:cxnLst>
                    <a:rect l="T9" t="T10" r="T11" b="T12"/>
                    <a:pathLst>
                      <a:path w="40354" h="29184" fill="none" extrusionOk="0">
                        <a:moveTo>
                          <a:pt x="1375" y="29183"/>
                        </a:moveTo>
                        <a:cubicBezTo>
                          <a:pt x="465" y="26758"/>
                          <a:pt x="0" y="24189"/>
                          <a:pt x="0" y="21600"/>
                        </a:cubicBezTo>
                        <a:cubicBezTo>
                          <a:pt x="0" y="9670"/>
                          <a:pt x="9670" y="0"/>
                          <a:pt x="21600" y="0"/>
                        </a:cubicBezTo>
                        <a:cubicBezTo>
                          <a:pt x="29351" y="-1"/>
                          <a:pt x="36508" y="4153"/>
                          <a:pt x="40353" y="10883"/>
                        </a:cubicBezTo>
                      </a:path>
                      <a:path w="40354" h="29184" stroke="0" extrusionOk="0">
                        <a:moveTo>
                          <a:pt x="1375" y="29183"/>
                        </a:moveTo>
                        <a:cubicBezTo>
                          <a:pt x="465" y="26758"/>
                          <a:pt x="0" y="24189"/>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 name="Arc 226"/>
                  <p:cNvSpPr>
                    <a:spLocks/>
                  </p:cNvSpPr>
                  <p:nvPr/>
                </p:nvSpPr>
                <p:spPr bwMode="auto">
                  <a:xfrm rot="-660000">
                    <a:off x="536" y="1602"/>
                    <a:ext cx="13" cy="13"/>
                  </a:xfrm>
                  <a:custGeom>
                    <a:avLst/>
                    <a:gdLst>
                      <a:gd name="T0" fmla="*/ 0 w 35428"/>
                      <a:gd name="T1" fmla="*/ 0 h 35428"/>
                      <a:gd name="T2" fmla="*/ 0 w 35428"/>
                      <a:gd name="T3" fmla="*/ 0 h 35428"/>
                      <a:gd name="T4" fmla="*/ 0 w 35428"/>
                      <a:gd name="T5" fmla="*/ 0 h 35428"/>
                      <a:gd name="T6" fmla="*/ 0 60000 65536"/>
                      <a:gd name="T7" fmla="*/ 0 60000 65536"/>
                      <a:gd name="T8" fmla="*/ 0 60000 65536"/>
                      <a:gd name="T9" fmla="*/ 0 w 35428"/>
                      <a:gd name="T10" fmla="*/ 0 h 35428"/>
                      <a:gd name="T11" fmla="*/ 35428 w 35428"/>
                      <a:gd name="T12" fmla="*/ 35428 h 35428"/>
                    </a:gdLst>
                    <a:ahLst/>
                    <a:cxnLst>
                      <a:cxn ang="T6">
                        <a:pos x="T0" y="T1"/>
                      </a:cxn>
                      <a:cxn ang="T7">
                        <a:pos x="T2" y="T3"/>
                      </a:cxn>
                      <a:cxn ang="T8">
                        <a:pos x="T4" y="T5"/>
                      </a:cxn>
                    </a:cxnLst>
                    <a:rect l="T9" t="T10" r="T11" b="T12"/>
                    <a:pathLst>
                      <a:path w="35428" h="35428" fill="none" extrusionOk="0">
                        <a:moveTo>
                          <a:pt x="5006" y="35427"/>
                        </a:moveTo>
                        <a:cubicBezTo>
                          <a:pt x="1771" y="31545"/>
                          <a:pt x="0" y="26652"/>
                          <a:pt x="0" y="21600"/>
                        </a:cubicBezTo>
                        <a:cubicBezTo>
                          <a:pt x="0" y="9670"/>
                          <a:pt x="9670" y="0"/>
                          <a:pt x="21600" y="0"/>
                        </a:cubicBezTo>
                        <a:cubicBezTo>
                          <a:pt x="26652" y="-1"/>
                          <a:pt x="31545" y="1771"/>
                          <a:pt x="35427" y="5006"/>
                        </a:cubicBezTo>
                      </a:path>
                      <a:path w="35428" h="35428" stroke="0" extrusionOk="0">
                        <a:moveTo>
                          <a:pt x="5006" y="35427"/>
                        </a:moveTo>
                        <a:cubicBezTo>
                          <a:pt x="1771" y="31545"/>
                          <a:pt x="0" y="26652"/>
                          <a:pt x="0" y="21600"/>
                        </a:cubicBezTo>
                        <a:cubicBezTo>
                          <a:pt x="0" y="9670"/>
                          <a:pt x="9670" y="0"/>
                          <a:pt x="21600" y="0"/>
                        </a:cubicBezTo>
                        <a:cubicBezTo>
                          <a:pt x="26652" y="-1"/>
                          <a:pt x="31545" y="1771"/>
                          <a:pt x="35427" y="500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7" name="Group 227"/>
                <p:cNvGrpSpPr>
                  <a:grpSpLocks/>
                </p:cNvGrpSpPr>
                <p:nvPr/>
              </p:nvGrpSpPr>
              <p:grpSpPr bwMode="auto">
                <a:xfrm>
                  <a:off x="519" y="1614"/>
                  <a:ext cx="15" cy="13"/>
                  <a:chOff x="519" y="1614"/>
                  <a:chExt cx="15" cy="13"/>
                </a:xfrm>
              </p:grpSpPr>
              <p:sp>
                <p:nvSpPr>
                  <p:cNvPr id="275" name="Arc 228"/>
                  <p:cNvSpPr>
                    <a:spLocks/>
                  </p:cNvSpPr>
                  <p:nvPr/>
                </p:nvSpPr>
                <p:spPr bwMode="auto">
                  <a:xfrm rot="-660000">
                    <a:off x="519" y="1614"/>
                    <a:ext cx="15" cy="11"/>
                  </a:xfrm>
                  <a:custGeom>
                    <a:avLst/>
                    <a:gdLst>
                      <a:gd name="T0" fmla="*/ 0 w 40354"/>
                      <a:gd name="T1" fmla="*/ 0 h 29184"/>
                      <a:gd name="T2" fmla="*/ 0 w 40354"/>
                      <a:gd name="T3" fmla="*/ 0 h 29184"/>
                      <a:gd name="T4" fmla="*/ 0 w 40354"/>
                      <a:gd name="T5" fmla="*/ 0 h 29184"/>
                      <a:gd name="T6" fmla="*/ 0 60000 65536"/>
                      <a:gd name="T7" fmla="*/ 0 60000 65536"/>
                      <a:gd name="T8" fmla="*/ 0 60000 65536"/>
                      <a:gd name="T9" fmla="*/ 0 w 40354"/>
                      <a:gd name="T10" fmla="*/ 0 h 29184"/>
                      <a:gd name="T11" fmla="*/ 40354 w 40354"/>
                      <a:gd name="T12" fmla="*/ 29184 h 29184"/>
                    </a:gdLst>
                    <a:ahLst/>
                    <a:cxnLst>
                      <a:cxn ang="T6">
                        <a:pos x="T0" y="T1"/>
                      </a:cxn>
                      <a:cxn ang="T7">
                        <a:pos x="T2" y="T3"/>
                      </a:cxn>
                      <a:cxn ang="T8">
                        <a:pos x="T4" y="T5"/>
                      </a:cxn>
                    </a:cxnLst>
                    <a:rect l="T9" t="T10" r="T11" b="T12"/>
                    <a:pathLst>
                      <a:path w="40354" h="29184" fill="none" extrusionOk="0">
                        <a:moveTo>
                          <a:pt x="1375" y="29183"/>
                        </a:moveTo>
                        <a:cubicBezTo>
                          <a:pt x="465" y="26758"/>
                          <a:pt x="0" y="24189"/>
                          <a:pt x="0" y="21600"/>
                        </a:cubicBezTo>
                        <a:cubicBezTo>
                          <a:pt x="0" y="9670"/>
                          <a:pt x="9670" y="0"/>
                          <a:pt x="21600" y="0"/>
                        </a:cubicBezTo>
                        <a:cubicBezTo>
                          <a:pt x="29351" y="-1"/>
                          <a:pt x="36508" y="4153"/>
                          <a:pt x="40353" y="10883"/>
                        </a:cubicBezTo>
                      </a:path>
                      <a:path w="40354" h="29184" stroke="0" extrusionOk="0">
                        <a:moveTo>
                          <a:pt x="1375" y="29183"/>
                        </a:moveTo>
                        <a:cubicBezTo>
                          <a:pt x="465" y="26758"/>
                          <a:pt x="0" y="24189"/>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6" name="Arc 229"/>
                  <p:cNvSpPr>
                    <a:spLocks/>
                  </p:cNvSpPr>
                  <p:nvPr/>
                </p:nvSpPr>
                <p:spPr bwMode="auto">
                  <a:xfrm rot="-660000">
                    <a:off x="520" y="1614"/>
                    <a:ext cx="14" cy="13"/>
                  </a:xfrm>
                  <a:custGeom>
                    <a:avLst/>
                    <a:gdLst>
                      <a:gd name="T0" fmla="*/ 0 w 36874"/>
                      <a:gd name="T1" fmla="*/ 0 h 35428"/>
                      <a:gd name="T2" fmla="*/ 0 w 36874"/>
                      <a:gd name="T3" fmla="*/ 0 h 35428"/>
                      <a:gd name="T4" fmla="*/ 0 w 36874"/>
                      <a:gd name="T5" fmla="*/ 0 h 35428"/>
                      <a:gd name="T6" fmla="*/ 0 60000 65536"/>
                      <a:gd name="T7" fmla="*/ 0 60000 65536"/>
                      <a:gd name="T8" fmla="*/ 0 60000 65536"/>
                      <a:gd name="T9" fmla="*/ 0 w 36874"/>
                      <a:gd name="T10" fmla="*/ 0 h 35428"/>
                      <a:gd name="T11" fmla="*/ 36874 w 36874"/>
                      <a:gd name="T12" fmla="*/ 35428 h 35428"/>
                    </a:gdLst>
                    <a:ahLst/>
                    <a:cxnLst>
                      <a:cxn ang="T6">
                        <a:pos x="T0" y="T1"/>
                      </a:cxn>
                      <a:cxn ang="T7">
                        <a:pos x="T2" y="T3"/>
                      </a:cxn>
                      <a:cxn ang="T8">
                        <a:pos x="T4" y="T5"/>
                      </a:cxn>
                    </a:cxnLst>
                    <a:rect l="T9" t="T10" r="T11" b="T12"/>
                    <a:pathLst>
                      <a:path w="36874" h="35428" fill="none" extrusionOk="0">
                        <a:moveTo>
                          <a:pt x="5006" y="35427"/>
                        </a:moveTo>
                        <a:cubicBezTo>
                          <a:pt x="1771" y="31545"/>
                          <a:pt x="0" y="26652"/>
                          <a:pt x="0" y="21600"/>
                        </a:cubicBezTo>
                        <a:cubicBezTo>
                          <a:pt x="0" y="9670"/>
                          <a:pt x="9670" y="0"/>
                          <a:pt x="21600" y="0"/>
                        </a:cubicBezTo>
                        <a:cubicBezTo>
                          <a:pt x="27328" y="-1"/>
                          <a:pt x="32822" y="2275"/>
                          <a:pt x="36873" y="6326"/>
                        </a:cubicBezTo>
                      </a:path>
                      <a:path w="36874" h="35428" stroke="0" extrusionOk="0">
                        <a:moveTo>
                          <a:pt x="5006" y="35427"/>
                        </a:moveTo>
                        <a:cubicBezTo>
                          <a:pt x="1771" y="31545"/>
                          <a:pt x="0" y="26652"/>
                          <a:pt x="0" y="21600"/>
                        </a:cubicBezTo>
                        <a:cubicBezTo>
                          <a:pt x="0" y="9670"/>
                          <a:pt x="9670" y="0"/>
                          <a:pt x="21600" y="0"/>
                        </a:cubicBezTo>
                        <a:cubicBezTo>
                          <a:pt x="27328" y="-1"/>
                          <a:pt x="32822" y="2275"/>
                          <a:pt x="36873" y="632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8" name="Group 230"/>
                <p:cNvGrpSpPr>
                  <a:grpSpLocks/>
                </p:cNvGrpSpPr>
                <p:nvPr/>
              </p:nvGrpSpPr>
              <p:grpSpPr bwMode="auto">
                <a:xfrm>
                  <a:off x="503" y="1625"/>
                  <a:ext cx="16" cy="13"/>
                  <a:chOff x="503" y="1625"/>
                  <a:chExt cx="16" cy="13"/>
                </a:xfrm>
              </p:grpSpPr>
              <p:sp>
                <p:nvSpPr>
                  <p:cNvPr id="273" name="Arc 231"/>
                  <p:cNvSpPr>
                    <a:spLocks/>
                  </p:cNvSpPr>
                  <p:nvPr/>
                </p:nvSpPr>
                <p:spPr bwMode="auto">
                  <a:xfrm rot="-660000">
                    <a:off x="503" y="1625"/>
                    <a:ext cx="15" cy="10"/>
                  </a:xfrm>
                  <a:custGeom>
                    <a:avLst/>
                    <a:gdLst>
                      <a:gd name="T0" fmla="*/ 0 w 40354"/>
                      <a:gd name="T1" fmla="*/ 0 h 26839"/>
                      <a:gd name="T2" fmla="*/ 0 w 40354"/>
                      <a:gd name="T3" fmla="*/ 0 h 26839"/>
                      <a:gd name="T4" fmla="*/ 0 w 40354"/>
                      <a:gd name="T5" fmla="*/ 0 h 26839"/>
                      <a:gd name="T6" fmla="*/ 0 60000 65536"/>
                      <a:gd name="T7" fmla="*/ 0 60000 65536"/>
                      <a:gd name="T8" fmla="*/ 0 60000 65536"/>
                      <a:gd name="T9" fmla="*/ 0 w 40354"/>
                      <a:gd name="T10" fmla="*/ 0 h 26839"/>
                      <a:gd name="T11" fmla="*/ 40354 w 40354"/>
                      <a:gd name="T12" fmla="*/ 26839 h 26839"/>
                    </a:gdLst>
                    <a:ahLst/>
                    <a:cxnLst>
                      <a:cxn ang="T6">
                        <a:pos x="T0" y="T1"/>
                      </a:cxn>
                      <a:cxn ang="T7">
                        <a:pos x="T2" y="T3"/>
                      </a:cxn>
                      <a:cxn ang="T8">
                        <a:pos x="T4" y="T5"/>
                      </a:cxn>
                    </a:cxnLst>
                    <a:rect l="T9" t="T10" r="T11" b="T12"/>
                    <a:pathLst>
                      <a:path w="40354" h="26839" fill="none" extrusionOk="0">
                        <a:moveTo>
                          <a:pt x="644" y="26839"/>
                        </a:moveTo>
                        <a:cubicBezTo>
                          <a:pt x="216" y="25125"/>
                          <a:pt x="0" y="23366"/>
                          <a:pt x="0" y="21600"/>
                        </a:cubicBezTo>
                        <a:cubicBezTo>
                          <a:pt x="0" y="9670"/>
                          <a:pt x="9670" y="0"/>
                          <a:pt x="21600" y="0"/>
                        </a:cubicBezTo>
                        <a:cubicBezTo>
                          <a:pt x="29351" y="-1"/>
                          <a:pt x="36508" y="4153"/>
                          <a:pt x="40353" y="10883"/>
                        </a:cubicBezTo>
                      </a:path>
                      <a:path w="40354" h="26839" stroke="0" extrusionOk="0">
                        <a:moveTo>
                          <a:pt x="644" y="26839"/>
                        </a:moveTo>
                        <a:cubicBezTo>
                          <a:pt x="216" y="25125"/>
                          <a:pt x="0" y="23366"/>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4" name="Arc 232"/>
                  <p:cNvSpPr>
                    <a:spLocks/>
                  </p:cNvSpPr>
                  <p:nvPr/>
                </p:nvSpPr>
                <p:spPr bwMode="auto">
                  <a:xfrm rot="-660000">
                    <a:off x="506" y="1625"/>
                    <a:ext cx="13" cy="13"/>
                  </a:xfrm>
                  <a:custGeom>
                    <a:avLst/>
                    <a:gdLst>
                      <a:gd name="T0" fmla="*/ 0 w 35428"/>
                      <a:gd name="T1" fmla="*/ 0 h 35428"/>
                      <a:gd name="T2" fmla="*/ 0 w 35428"/>
                      <a:gd name="T3" fmla="*/ 0 h 35428"/>
                      <a:gd name="T4" fmla="*/ 0 w 35428"/>
                      <a:gd name="T5" fmla="*/ 0 h 35428"/>
                      <a:gd name="T6" fmla="*/ 0 60000 65536"/>
                      <a:gd name="T7" fmla="*/ 0 60000 65536"/>
                      <a:gd name="T8" fmla="*/ 0 60000 65536"/>
                      <a:gd name="T9" fmla="*/ 0 w 35428"/>
                      <a:gd name="T10" fmla="*/ 0 h 35428"/>
                      <a:gd name="T11" fmla="*/ 35428 w 35428"/>
                      <a:gd name="T12" fmla="*/ 35428 h 35428"/>
                    </a:gdLst>
                    <a:ahLst/>
                    <a:cxnLst>
                      <a:cxn ang="T6">
                        <a:pos x="T0" y="T1"/>
                      </a:cxn>
                      <a:cxn ang="T7">
                        <a:pos x="T2" y="T3"/>
                      </a:cxn>
                      <a:cxn ang="T8">
                        <a:pos x="T4" y="T5"/>
                      </a:cxn>
                    </a:cxnLst>
                    <a:rect l="T9" t="T10" r="T11" b="T12"/>
                    <a:pathLst>
                      <a:path w="35428" h="35428" fill="none" extrusionOk="0">
                        <a:moveTo>
                          <a:pt x="5006" y="35427"/>
                        </a:moveTo>
                        <a:cubicBezTo>
                          <a:pt x="1771" y="31545"/>
                          <a:pt x="0" y="26652"/>
                          <a:pt x="0" y="21600"/>
                        </a:cubicBezTo>
                        <a:cubicBezTo>
                          <a:pt x="0" y="9670"/>
                          <a:pt x="9670" y="0"/>
                          <a:pt x="21600" y="0"/>
                        </a:cubicBezTo>
                        <a:cubicBezTo>
                          <a:pt x="26652" y="-1"/>
                          <a:pt x="31545" y="1771"/>
                          <a:pt x="35427" y="5006"/>
                        </a:cubicBezTo>
                      </a:path>
                      <a:path w="35428" h="35428" stroke="0" extrusionOk="0">
                        <a:moveTo>
                          <a:pt x="5006" y="35427"/>
                        </a:moveTo>
                        <a:cubicBezTo>
                          <a:pt x="1771" y="31545"/>
                          <a:pt x="0" y="26652"/>
                          <a:pt x="0" y="21600"/>
                        </a:cubicBezTo>
                        <a:cubicBezTo>
                          <a:pt x="0" y="9670"/>
                          <a:pt x="9670" y="0"/>
                          <a:pt x="21600" y="0"/>
                        </a:cubicBezTo>
                        <a:cubicBezTo>
                          <a:pt x="26652" y="-1"/>
                          <a:pt x="31545" y="1771"/>
                          <a:pt x="35427" y="500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9" name="Group 233"/>
                <p:cNvGrpSpPr>
                  <a:grpSpLocks/>
                </p:cNvGrpSpPr>
                <p:nvPr/>
              </p:nvGrpSpPr>
              <p:grpSpPr bwMode="auto">
                <a:xfrm>
                  <a:off x="489" y="1633"/>
                  <a:ext cx="15" cy="13"/>
                  <a:chOff x="489" y="1633"/>
                  <a:chExt cx="15" cy="13"/>
                </a:xfrm>
              </p:grpSpPr>
              <p:sp>
                <p:nvSpPr>
                  <p:cNvPr id="271" name="Arc 234"/>
                  <p:cNvSpPr>
                    <a:spLocks/>
                  </p:cNvSpPr>
                  <p:nvPr/>
                </p:nvSpPr>
                <p:spPr bwMode="auto">
                  <a:xfrm rot="-660000">
                    <a:off x="489" y="1634"/>
                    <a:ext cx="15" cy="10"/>
                  </a:xfrm>
                  <a:custGeom>
                    <a:avLst/>
                    <a:gdLst>
                      <a:gd name="T0" fmla="*/ 0 w 40354"/>
                      <a:gd name="T1" fmla="*/ 0 h 26839"/>
                      <a:gd name="T2" fmla="*/ 0 w 40354"/>
                      <a:gd name="T3" fmla="*/ 0 h 26839"/>
                      <a:gd name="T4" fmla="*/ 0 w 40354"/>
                      <a:gd name="T5" fmla="*/ 0 h 26839"/>
                      <a:gd name="T6" fmla="*/ 0 60000 65536"/>
                      <a:gd name="T7" fmla="*/ 0 60000 65536"/>
                      <a:gd name="T8" fmla="*/ 0 60000 65536"/>
                      <a:gd name="T9" fmla="*/ 0 w 40354"/>
                      <a:gd name="T10" fmla="*/ 0 h 26839"/>
                      <a:gd name="T11" fmla="*/ 40354 w 40354"/>
                      <a:gd name="T12" fmla="*/ 26839 h 26839"/>
                    </a:gdLst>
                    <a:ahLst/>
                    <a:cxnLst>
                      <a:cxn ang="T6">
                        <a:pos x="T0" y="T1"/>
                      </a:cxn>
                      <a:cxn ang="T7">
                        <a:pos x="T2" y="T3"/>
                      </a:cxn>
                      <a:cxn ang="T8">
                        <a:pos x="T4" y="T5"/>
                      </a:cxn>
                    </a:cxnLst>
                    <a:rect l="T9" t="T10" r="T11" b="T12"/>
                    <a:pathLst>
                      <a:path w="40354" h="26839" fill="none" extrusionOk="0">
                        <a:moveTo>
                          <a:pt x="644" y="26839"/>
                        </a:moveTo>
                        <a:cubicBezTo>
                          <a:pt x="216" y="25125"/>
                          <a:pt x="0" y="23366"/>
                          <a:pt x="0" y="21600"/>
                        </a:cubicBezTo>
                        <a:cubicBezTo>
                          <a:pt x="0" y="9670"/>
                          <a:pt x="9670" y="0"/>
                          <a:pt x="21600" y="0"/>
                        </a:cubicBezTo>
                        <a:cubicBezTo>
                          <a:pt x="29351" y="-1"/>
                          <a:pt x="36508" y="4153"/>
                          <a:pt x="40353" y="10883"/>
                        </a:cubicBezTo>
                      </a:path>
                      <a:path w="40354" h="26839" stroke="0" extrusionOk="0">
                        <a:moveTo>
                          <a:pt x="644" y="26839"/>
                        </a:moveTo>
                        <a:cubicBezTo>
                          <a:pt x="216" y="25125"/>
                          <a:pt x="0" y="23366"/>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2" name="Arc 235"/>
                  <p:cNvSpPr>
                    <a:spLocks/>
                  </p:cNvSpPr>
                  <p:nvPr/>
                </p:nvSpPr>
                <p:spPr bwMode="auto">
                  <a:xfrm rot="-660000">
                    <a:off x="490" y="1633"/>
                    <a:ext cx="14" cy="13"/>
                  </a:xfrm>
                  <a:custGeom>
                    <a:avLst/>
                    <a:gdLst>
                      <a:gd name="T0" fmla="*/ 0 w 36874"/>
                      <a:gd name="T1" fmla="*/ 0 h 34155"/>
                      <a:gd name="T2" fmla="*/ 0 w 36874"/>
                      <a:gd name="T3" fmla="*/ 0 h 34155"/>
                      <a:gd name="T4" fmla="*/ 0 w 36874"/>
                      <a:gd name="T5" fmla="*/ 0 h 34155"/>
                      <a:gd name="T6" fmla="*/ 0 60000 65536"/>
                      <a:gd name="T7" fmla="*/ 0 60000 65536"/>
                      <a:gd name="T8" fmla="*/ 0 60000 65536"/>
                      <a:gd name="T9" fmla="*/ 0 w 36874"/>
                      <a:gd name="T10" fmla="*/ 0 h 34155"/>
                      <a:gd name="T11" fmla="*/ 36874 w 36874"/>
                      <a:gd name="T12" fmla="*/ 34155 h 34155"/>
                    </a:gdLst>
                    <a:ahLst/>
                    <a:cxnLst>
                      <a:cxn ang="T6">
                        <a:pos x="T0" y="T1"/>
                      </a:cxn>
                      <a:cxn ang="T7">
                        <a:pos x="T2" y="T3"/>
                      </a:cxn>
                      <a:cxn ang="T8">
                        <a:pos x="T4" y="T5"/>
                      </a:cxn>
                    </a:cxnLst>
                    <a:rect l="T9" t="T10" r="T11" b="T12"/>
                    <a:pathLst>
                      <a:path w="36874" h="34155" fill="none" extrusionOk="0">
                        <a:moveTo>
                          <a:pt x="4023" y="34154"/>
                        </a:moveTo>
                        <a:cubicBezTo>
                          <a:pt x="1406" y="30491"/>
                          <a:pt x="0" y="26101"/>
                          <a:pt x="0" y="21600"/>
                        </a:cubicBezTo>
                        <a:cubicBezTo>
                          <a:pt x="0" y="9670"/>
                          <a:pt x="9670" y="0"/>
                          <a:pt x="21600" y="0"/>
                        </a:cubicBezTo>
                        <a:cubicBezTo>
                          <a:pt x="27328" y="-1"/>
                          <a:pt x="32822" y="2275"/>
                          <a:pt x="36873" y="6326"/>
                        </a:cubicBezTo>
                      </a:path>
                      <a:path w="36874" h="34155" stroke="0" extrusionOk="0">
                        <a:moveTo>
                          <a:pt x="4023" y="34154"/>
                        </a:moveTo>
                        <a:cubicBezTo>
                          <a:pt x="1406" y="30491"/>
                          <a:pt x="0" y="26101"/>
                          <a:pt x="0" y="21600"/>
                        </a:cubicBezTo>
                        <a:cubicBezTo>
                          <a:pt x="0" y="9670"/>
                          <a:pt x="9670" y="0"/>
                          <a:pt x="21600" y="0"/>
                        </a:cubicBezTo>
                        <a:cubicBezTo>
                          <a:pt x="27328" y="-1"/>
                          <a:pt x="32822" y="2275"/>
                          <a:pt x="36873" y="632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0" name="Group 236"/>
                <p:cNvGrpSpPr>
                  <a:grpSpLocks/>
                </p:cNvGrpSpPr>
                <p:nvPr/>
              </p:nvGrpSpPr>
              <p:grpSpPr bwMode="auto">
                <a:xfrm>
                  <a:off x="475" y="1645"/>
                  <a:ext cx="15" cy="13"/>
                  <a:chOff x="475" y="1645"/>
                  <a:chExt cx="15" cy="13"/>
                </a:xfrm>
              </p:grpSpPr>
              <p:sp>
                <p:nvSpPr>
                  <p:cNvPr id="269" name="Arc 237"/>
                  <p:cNvSpPr>
                    <a:spLocks/>
                  </p:cNvSpPr>
                  <p:nvPr/>
                </p:nvSpPr>
                <p:spPr bwMode="auto">
                  <a:xfrm rot="-660000">
                    <a:off x="475" y="1646"/>
                    <a:ext cx="15" cy="10"/>
                  </a:xfrm>
                  <a:custGeom>
                    <a:avLst/>
                    <a:gdLst>
                      <a:gd name="T0" fmla="*/ 0 w 41454"/>
                      <a:gd name="T1" fmla="*/ 0 h 26839"/>
                      <a:gd name="T2" fmla="*/ 0 w 41454"/>
                      <a:gd name="T3" fmla="*/ 0 h 26839"/>
                      <a:gd name="T4" fmla="*/ 0 w 41454"/>
                      <a:gd name="T5" fmla="*/ 0 h 26839"/>
                      <a:gd name="T6" fmla="*/ 0 60000 65536"/>
                      <a:gd name="T7" fmla="*/ 0 60000 65536"/>
                      <a:gd name="T8" fmla="*/ 0 60000 65536"/>
                      <a:gd name="T9" fmla="*/ 0 w 41454"/>
                      <a:gd name="T10" fmla="*/ 0 h 26839"/>
                      <a:gd name="T11" fmla="*/ 41454 w 41454"/>
                      <a:gd name="T12" fmla="*/ 26839 h 26839"/>
                    </a:gdLst>
                    <a:ahLst/>
                    <a:cxnLst>
                      <a:cxn ang="T6">
                        <a:pos x="T0" y="T1"/>
                      </a:cxn>
                      <a:cxn ang="T7">
                        <a:pos x="T2" y="T3"/>
                      </a:cxn>
                      <a:cxn ang="T8">
                        <a:pos x="T4" y="T5"/>
                      </a:cxn>
                    </a:cxnLst>
                    <a:rect l="T9" t="T10" r="T11" b="T12"/>
                    <a:pathLst>
                      <a:path w="41454" h="26839" fill="none" extrusionOk="0">
                        <a:moveTo>
                          <a:pt x="644" y="26839"/>
                        </a:moveTo>
                        <a:cubicBezTo>
                          <a:pt x="216" y="25125"/>
                          <a:pt x="0" y="23366"/>
                          <a:pt x="0" y="21600"/>
                        </a:cubicBezTo>
                        <a:cubicBezTo>
                          <a:pt x="0" y="9670"/>
                          <a:pt x="9670" y="0"/>
                          <a:pt x="21600" y="0"/>
                        </a:cubicBezTo>
                        <a:cubicBezTo>
                          <a:pt x="30240" y="-1"/>
                          <a:pt x="38049" y="5149"/>
                          <a:pt x="41453" y="13091"/>
                        </a:cubicBezTo>
                      </a:path>
                      <a:path w="41454" h="26839" stroke="0" extrusionOk="0">
                        <a:moveTo>
                          <a:pt x="644" y="26839"/>
                        </a:moveTo>
                        <a:cubicBezTo>
                          <a:pt x="216" y="25125"/>
                          <a:pt x="0" y="23366"/>
                          <a:pt x="0" y="21600"/>
                        </a:cubicBezTo>
                        <a:cubicBezTo>
                          <a:pt x="0" y="9670"/>
                          <a:pt x="9670" y="0"/>
                          <a:pt x="21600" y="0"/>
                        </a:cubicBezTo>
                        <a:cubicBezTo>
                          <a:pt x="30240" y="-1"/>
                          <a:pt x="38049" y="5149"/>
                          <a:pt x="41453" y="13091"/>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0" name="Arc 238"/>
                  <p:cNvSpPr>
                    <a:spLocks/>
                  </p:cNvSpPr>
                  <p:nvPr/>
                </p:nvSpPr>
                <p:spPr bwMode="auto">
                  <a:xfrm rot="-660000">
                    <a:off x="477" y="1645"/>
                    <a:ext cx="13" cy="13"/>
                  </a:xfrm>
                  <a:custGeom>
                    <a:avLst/>
                    <a:gdLst>
                      <a:gd name="T0" fmla="*/ 0 w 35428"/>
                      <a:gd name="T1" fmla="*/ 0 h 34155"/>
                      <a:gd name="T2" fmla="*/ 0 w 35428"/>
                      <a:gd name="T3" fmla="*/ 0 h 34155"/>
                      <a:gd name="T4" fmla="*/ 0 w 35428"/>
                      <a:gd name="T5" fmla="*/ 0 h 34155"/>
                      <a:gd name="T6" fmla="*/ 0 60000 65536"/>
                      <a:gd name="T7" fmla="*/ 0 60000 65536"/>
                      <a:gd name="T8" fmla="*/ 0 60000 65536"/>
                      <a:gd name="T9" fmla="*/ 0 w 35428"/>
                      <a:gd name="T10" fmla="*/ 0 h 34155"/>
                      <a:gd name="T11" fmla="*/ 35428 w 35428"/>
                      <a:gd name="T12" fmla="*/ 34155 h 34155"/>
                    </a:gdLst>
                    <a:ahLst/>
                    <a:cxnLst>
                      <a:cxn ang="T6">
                        <a:pos x="T0" y="T1"/>
                      </a:cxn>
                      <a:cxn ang="T7">
                        <a:pos x="T2" y="T3"/>
                      </a:cxn>
                      <a:cxn ang="T8">
                        <a:pos x="T4" y="T5"/>
                      </a:cxn>
                    </a:cxnLst>
                    <a:rect l="T9" t="T10" r="T11" b="T12"/>
                    <a:pathLst>
                      <a:path w="35428" h="34155" fill="none" extrusionOk="0">
                        <a:moveTo>
                          <a:pt x="4023" y="34154"/>
                        </a:moveTo>
                        <a:cubicBezTo>
                          <a:pt x="1406" y="30491"/>
                          <a:pt x="0" y="26101"/>
                          <a:pt x="0" y="21600"/>
                        </a:cubicBezTo>
                        <a:cubicBezTo>
                          <a:pt x="0" y="9670"/>
                          <a:pt x="9670" y="0"/>
                          <a:pt x="21600" y="0"/>
                        </a:cubicBezTo>
                        <a:cubicBezTo>
                          <a:pt x="26652" y="-1"/>
                          <a:pt x="31545" y="1771"/>
                          <a:pt x="35427" y="5006"/>
                        </a:cubicBezTo>
                      </a:path>
                      <a:path w="35428" h="34155" stroke="0" extrusionOk="0">
                        <a:moveTo>
                          <a:pt x="4023" y="34154"/>
                        </a:moveTo>
                        <a:cubicBezTo>
                          <a:pt x="1406" y="30491"/>
                          <a:pt x="0" y="26101"/>
                          <a:pt x="0" y="21600"/>
                        </a:cubicBezTo>
                        <a:cubicBezTo>
                          <a:pt x="0" y="9670"/>
                          <a:pt x="9670" y="0"/>
                          <a:pt x="21600" y="0"/>
                        </a:cubicBezTo>
                        <a:cubicBezTo>
                          <a:pt x="26652" y="-1"/>
                          <a:pt x="31545" y="1771"/>
                          <a:pt x="35427" y="500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1" name="Group 239"/>
                <p:cNvGrpSpPr>
                  <a:grpSpLocks/>
                </p:cNvGrpSpPr>
                <p:nvPr/>
              </p:nvGrpSpPr>
              <p:grpSpPr bwMode="auto">
                <a:xfrm>
                  <a:off x="459" y="1656"/>
                  <a:ext cx="16" cy="13"/>
                  <a:chOff x="459" y="1656"/>
                  <a:chExt cx="16" cy="13"/>
                </a:xfrm>
              </p:grpSpPr>
              <p:sp>
                <p:nvSpPr>
                  <p:cNvPr id="267" name="Arc 240"/>
                  <p:cNvSpPr>
                    <a:spLocks/>
                  </p:cNvSpPr>
                  <p:nvPr/>
                </p:nvSpPr>
                <p:spPr bwMode="auto">
                  <a:xfrm rot="-660000">
                    <a:off x="459" y="1656"/>
                    <a:ext cx="15" cy="10"/>
                  </a:xfrm>
                  <a:custGeom>
                    <a:avLst/>
                    <a:gdLst>
                      <a:gd name="T0" fmla="*/ 0 w 40354"/>
                      <a:gd name="T1" fmla="*/ 0 h 26839"/>
                      <a:gd name="T2" fmla="*/ 0 w 40354"/>
                      <a:gd name="T3" fmla="*/ 0 h 26839"/>
                      <a:gd name="T4" fmla="*/ 0 w 40354"/>
                      <a:gd name="T5" fmla="*/ 0 h 26839"/>
                      <a:gd name="T6" fmla="*/ 0 60000 65536"/>
                      <a:gd name="T7" fmla="*/ 0 60000 65536"/>
                      <a:gd name="T8" fmla="*/ 0 60000 65536"/>
                      <a:gd name="T9" fmla="*/ 0 w 40354"/>
                      <a:gd name="T10" fmla="*/ 0 h 26839"/>
                      <a:gd name="T11" fmla="*/ 40354 w 40354"/>
                      <a:gd name="T12" fmla="*/ 26839 h 26839"/>
                    </a:gdLst>
                    <a:ahLst/>
                    <a:cxnLst>
                      <a:cxn ang="T6">
                        <a:pos x="T0" y="T1"/>
                      </a:cxn>
                      <a:cxn ang="T7">
                        <a:pos x="T2" y="T3"/>
                      </a:cxn>
                      <a:cxn ang="T8">
                        <a:pos x="T4" y="T5"/>
                      </a:cxn>
                    </a:cxnLst>
                    <a:rect l="T9" t="T10" r="T11" b="T12"/>
                    <a:pathLst>
                      <a:path w="40354" h="26839" fill="none" extrusionOk="0">
                        <a:moveTo>
                          <a:pt x="644" y="26839"/>
                        </a:moveTo>
                        <a:cubicBezTo>
                          <a:pt x="216" y="25125"/>
                          <a:pt x="0" y="23366"/>
                          <a:pt x="0" y="21600"/>
                        </a:cubicBezTo>
                        <a:cubicBezTo>
                          <a:pt x="0" y="9670"/>
                          <a:pt x="9670" y="0"/>
                          <a:pt x="21600" y="0"/>
                        </a:cubicBezTo>
                        <a:cubicBezTo>
                          <a:pt x="29351" y="-1"/>
                          <a:pt x="36508" y="4153"/>
                          <a:pt x="40353" y="10883"/>
                        </a:cubicBezTo>
                      </a:path>
                      <a:path w="40354" h="26839" stroke="0" extrusionOk="0">
                        <a:moveTo>
                          <a:pt x="644" y="26839"/>
                        </a:moveTo>
                        <a:cubicBezTo>
                          <a:pt x="216" y="25125"/>
                          <a:pt x="0" y="23366"/>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8" name="Arc 241"/>
                  <p:cNvSpPr>
                    <a:spLocks/>
                  </p:cNvSpPr>
                  <p:nvPr/>
                </p:nvSpPr>
                <p:spPr bwMode="auto">
                  <a:xfrm rot="-660000">
                    <a:off x="460" y="1656"/>
                    <a:ext cx="15" cy="13"/>
                  </a:xfrm>
                  <a:custGeom>
                    <a:avLst/>
                    <a:gdLst>
                      <a:gd name="T0" fmla="*/ 0 w 37772"/>
                      <a:gd name="T1" fmla="*/ 0 h 34658"/>
                      <a:gd name="T2" fmla="*/ 0 w 37772"/>
                      <a:gd name="T3" fmla="*/ 0 h 34658"/>
                      <a:gd name="T4" fmla="*/ 0 w 37772"/>
                      <a:gd name="T5" fmla="*/ 0 h 34658"/>
                      <a:gd name="T6" fmla="*/ 0 60000 65536"/>
                      <a:gd name="T7" fmla="*/ 0 60000 65536"/>
                      <a:gd name="T8" fmla="*/ 0 60000 65536"/>
                      <a:gd name="T9" fmla="*/ 0 w 37772"/>
                      <a:gd name="T10" fmla="*/ 0 h 34658"/>
                      <a:gd name="T11" fmla="*/ 37772 w 37772"/>
                      <a:gd name="T12" fmla="*/ 34658 h 34658"/>
                    </a:gdLst>
                    <a:ahLst/>
                    <a:cxnLst>
                      <a:cxn ang="T6">
                        <a:pos x="T0" y="T1"/>
                      </a:cxn>
                      <a:cxn ang="T7">
                        <a:pos x="T2" y="T3"/>
                      </a:cxn>
                      <a:cxn ang="T8">
                        <a:pos x="T4" y="T5"/>
                      </a:cxn>
                    </a:cxnLst>
                    <a:rect l="T9" t="T10" r="T11" b="T12"/>
                    <a:pathLst>
                      <a:path w="37772" h="34658" fill="none" extrusionOk="0">
                        <a:moveTo>
                          <a:pt x="4393" y="34658"/>
                        </a:moveTo>
                        <a:cubicBezTo>
                          <a:pt x="1543" y="30901"/>
                          <a:pt x="0" y="26315"/>
                          <a:pt x="0" y="21600"/>
                        </a:cubicBezTo>
                        <a:cubicBezTo>
                          <a:pt x="0" y="9670"/>
                          <a:pt x="9670" y="0"/>
                          <a:pt x="21600" y="0"/>
                        </a:cubicBezTo>
                        <a:cubicBezTo>
                          <a:pt x="27784" y="-1"/>
                          <a:pt x="33672" y="2650"/>
                          <a:pt x="37771" y="7281"/>
                        </a:cubicBezTo>
                      </a:path>
                      <a:path w="37772" h="34658" stroke="0" extrusionOk="0">
                        <a:moveTo>
                          <a:pt x="4393" y="34658"/>
                        </a:moveTo>
                        <a:cubicBezTo>
                          <a:pt x="1543" y="30901"/>
                          <a:pt x="0" y="26315"/>
                          <a:pt x="0" y="21600"/>
                        </a:cubicBezTo>
                        <a:cubicBezTo>
                          <a:pt x="0" y="9670"/>
                          <a:pt x="9670" y="0"/>
                          <a:pt x="21600" y="0"/>
                        </a:cubicBezTo>
                        <a:cubicBezTo>
                          <a:pt x="27784" y="-1"/>
                          <a:pt x="33672" y="2650"/>
                          <a:pt x="37771" y="7281"/>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2" name="Group 242"/>
                <p:cNvGrpSpPr>
                  <a:grpSpLocks/>
                </p:cNvGrpSpPr>
                <p:nvPr/>
              </p:nvGrpSpPr>
              <p:grpSpPr bwMode="auto">
                <a:xfrm>
                  <a:off x="446" y="1667"/>
                  <a:ext cx="15" cy="13"/>
                  <a:chOff x="446" y="1667"/>
                  <a:chExt cx="15" cy="13"/>
                </a:xfrm>
              </p:grpSpPr>
              <p:sp>
                <p:nvSpPr>
                  <p:cNvPr id="265" name="Arc 243"/>
                  <p:cNvSpPr>
                    <a:spLocks/>
                  </p:cNvSpPr>
                  <p:nvPr/>
                </p:nvSpPr>
                <p:spPr bwMode="auto">
                  <a:xfrm rot="-660000">
                    <a:off x="446" y="1668"/>
                    <a:ext cx="15" cy="10"/>
                  </a:xfrm>
                  <a:custGeom>
                    <a:avLst/>
                    <a:gdLst>
                      <a:gd name="T0" fmla="*/ 0 w 41454"/>
                      <a:gd name="T1" fmla="*/ 0 h 26839"/>
                      <a:gd name="T2" fmla="*/ 0 w 41454"/>
                      <a:gd name="T3" fmla="*/ 0 h 26839"/>
                      <a:gd name="T4" fmla="*/ 0 w 41454"/>
                      <a:gd name="T5" fmla="*/ 0 h 26839"/>
                      <a:gd name="T6" fmla="*/ 0 60000 65536"/>
                      <a:gd name="T7" fmla="*/ 0 60000 65536"/>
                      <a:gd name="T8" fmla="*/ 0 60000 65536"/>
                      <a:gd name="T9" fmla="*/ 0 w 41454"/>
                      <a:gd name="T10" fmla="*/ 0 h 26839"/>
                      <a:gd name="T11" fmla="*/ 41454 w 41454"/>
                      <a:gd name="T12" fmla="*/ 26839 h 26839"/>
                    </a:gdLst>
                    <a:ahLst/>
                    <a:cxnLst>
                      <a:cxn ang="T6">
                        <a:pos x="T0" y="T1"/>
                      </a:cxn>
                      <a:cxn ang="T7">
                        <a:pos x="T2" y="T3"/>
                      </a:cxn>
                      <a:cxn ang="T8">
                        <a:pos x="T4" y="T5"/>
                      </a:cxn>
                    </a:cxnLst>
                    <a:rect l="T9" t="T10" r="T11" b="T12"/>
                    <a:pathLst>
                      <a:path w="41454" h="26839" fill="none" extrusionOk="0">
                        <a:moveTo>
                          <a:pt x="644" y="26839"/>
                        </a:moveTo>
                        <a:cubicBezTo>
                          <a:pt x="216" y="25125"/>
                          <a:pt x="0" y="23366"/>
                          <a:pt x="0" y="21600"/>
                        </a:cubicBezTo>
                        <a:cubicBezTo>
                          <a:pt x="0" y="9670"/>
                          <a:pt x="9670" y="0"/>
                          <a:pt x="21600" y="0"/>
                        </a:cubicBezTo>
                        <a:cubicBezTo>
                          <a:pt x="30240" y="-1"/>
                          <a:pt x="38049" y="5149"/>
                          <a:pt x="41453" y="13091"/>
                        </a:cubicBezTo>
                      </a:path>
                      <a:path w="41454" h="26839" stroke="0" extrusionOk="0">
                        <a:moveTo>
                          <a:pt x="644" y="26839"/>
                        </a:moveTo>
                        <a:cubicBezTo>
                          <a:pt x="216" y="25125"/>
                          <a:pt x="0" y="23366"/>
                          <a:pt x="0" y="21600"/>
                        </a:cubicBezTo>
                        <a:cubicBezTo>
                          <a:pt x="0" y="9670"/>
                          <a:pt x="9670" y="0"/>
                          <a:pt x="21600" y="0"/>
                        </a:cubicBezTo>
                        <a:cubicBezTo>
                          <a:pt x="30240" y="-1"/>
                          <a:pt x="38049" y="5149"/>
                          <a:pt x="41453" y="13091"/>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 name="Arc 244"/>
                  <p:cNvSpPr>
                    <a:spLocks/>
                  </p:cNvSpPr>
                  <p:nvPr/>
                </p:nvSpPr>
                <p:spPr bwMode="auto">
                  <a:xfrm rot="-660000">
                    <a:off x="447" y="1667"/>
                    <a:ext cx="13" cy="13"/>
                  </a:xfrm>
                  <a:custGeom>
                    <a:avLst/>
                    <a:gdLst>
                      <a:gd name="T0" fmla="*/ 0 w 35428"/>
                      <a:gd name="T1" fmla="*/ 0 h 34155"/>
                      <a:gd name="T2" fmla="*/ 0 w 35428"/>
                      <a:gd name="T3" fmla="*/ 0 h 34155"/>
                      <a:gd name="T4" fmla="*/ 0 w 35428"/>
                      <a:gd name="T5" fmla="*/ 0 h 34155"/>
                      <a:gd name="T6" fmla="*/ 0 60000 65536"/>
                      <a:gd name="T7" fmla="*/ 0 60000 65536"/>
                      <a:gd name="T8" fmla="*/ 0 60000 65536"/>
                      <a:gd name="T9" fmla="*/ 0 w 35428"/>
                      <a:gd name="T10" fmla="*/ 0 h 34155"/>
                      <a:gd name="T11" fmla="*/ 35428 w 35428"/>
                      <a:gd name="T12" fmla="*/ 34155 h 34155"/>
                    </a:gdLst>
                    <a:ahLst/>
                    <a:cxnLst>
                      <a:cxn ang="T6">
                        <a:pos x="T0" y="T1"/>
                      </a:cxn>
                      <a:cxn ang="T7">
                        <a:pos x="T2" y="T3"/>
                      </a:cxn>
                      <a:cxn ang="T8">
                        <a:pos x="T4" y="T5"/>
                      </a:cxn>
                    </a:cxnLst>
                    <a:rect l="T9" t="T10" r="T11" b="T12"/>
                    <a:pathLst>
                      <a:path w="35428" h="34155" fill="none" extrusionOk="0">
                        <a:moveTo>
                          <a:pt x="4023" y="34154"/>
                        </a:moveTo>
                        <a:cubicBezTo>
                          <a:pt x="1406" y="30491"/>
                          <a:pt x="0" y="26101"/>
                          <a:pt x="0" y="21600"/>
                        </a:cubicBezTo>
                        <a:cubicBezTo>
                          <a:pt x="0" y="9670"/>
                          <a:pt x="9670" y="0"/>
                          <a:pt x="21600" y="0"/>
                        </a:cubicBezTo>
                        <a:cubicBezTo>
                          <a:pt x="26652" y="-1"/>
                          <a:pt x="31545" y="1771"/>
                          <a:pt x="35427" y="5006"/>
                        </a:cubicBezTo>
                      </a:path>
                      <a:path w="35428" h="34155" stroke="0" extrusionOk="0">
                        <a:moveTo>
                          <a:pt x="4023" y="34154"/>
                        </a:moveTo>
                        <a:cubicBezTo>
                          <a:pt x="1406" y="30491"/>
                          <a:pt x="0" y="26101"/>
                          <a:pt x="0" y="21600"/>
                        </a:cubicBezTo>
                        <a:cubicBezTo>
                          <a:pt x="0" y="9670"/>
                          <a:pt x="9670" y="0"/>
                          <a:pt x="21600" y="0"/>
                        </a:cubicBezTo>
                        <a:cubicBezTo>
                          <a:pt x="26652" y="-1"/>
                          <a:pt x="31545" y="1771"/>
                          <a:pt x="35427" y="500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3" name="Group 245"/>
                <p:cNvGrpSpPr>
                  <a:grpSpLocks/>
                </p:cNvGrpSpPr>
                <p:nvPr/>
              </p:nvGrpSpPr>
              <p:grpSpPr bwMode="auto">
                <a:xfrm>
                  <a:off x="429" y="1678"/>
                  <a:ext cx="15" cy="12"/>
                  <a:chOff x="429" y="1678"/>
                  <a:chExt cx="15" cy="12"/>
                </a:xfrm>
              </p:grpSpPr>
              <p:sp>
                <p:nvSpPr>
                  <p:cNvPr id="263" name="Arc 246"/>
                  <p:cNvSpPr>
                    <a:spLocks/>
                  </p:cNvSpPr>
                  <p:nvPr/>
                </p:nvSpPr>
                <p:spPr bwMode="auto">
                  <a:xfrm rot="-660000">
                    <a:off x="429" y="1678"/>
                    <a:ext cx="15" cy="10"/>
                  </a:xfrm>
                  <a:custGeom>
                    <a:avLst/>
                    <a:gdLst>
                      <a:gd name="T0" fmla="*/ 0 w 40354"/>
                      <a:gd name="T1" fmla="*/ 0 h 26839"/>
                      <a:gd name="T2" fmla="*/ 0 w 40354"/>
                      <a:gd name="T3" fmla="*/ 0 h 26839"/>
                      <a:gd name="T4" fmla="*/ 0 w 40354"/>
                      <a:gd name="T5" fmla="*/ 0 h 26839"/>
                      <a:gd name="T6" fmla="*/ 0 60000 65536"/>
                      <a:gd name="T7" fmla="*/ 0 60000 65536"/>
                      <a:gd name="T8" fmla="*/ 0 60000 65536"/>
                      <a:gd name="T9" fmla="*/ 0 w 40354"/>
                      <a:gd name="T10" fmla="*/ 0 h 26839"/>
                      <a:gd name="T11" fmla="*/ 40354 w 40354"/>
                      <a:gd name="T12" fmla="*/ 26839 h 26839"/>
                    </a:gdLst>
                    <a:ahLst/>
                    <a:cxnLst>
                      <a:cxn ang="T6">
                        <a:pos x="T0" y="T1"/>
                      </a:cxn>
                      <a:cxn ang="T7">
                        <a:pos x="T2" y="T3"/>
                      </a:cxn>
                      <a:cxn ang="T8">
                        <a:pos x="T4" y="T5"/>
                      </a:cxn>
                    </a:cxnLst>
                    <a:rect l="T9" t="T10" r="T11" b="T12"/>
                    <a:pathLst>
                      <a:path w="40354" h="26839" fill="none" extrusionOk="0">
                        <a:moveTo>
                          <a:pt x="644" y="26839"/>
                        </a:moveTo>
                        <a:cubicBezTo>
                          <a:pt x="216" y="25125"/>
                          <a:pt x="0" y="23366"/>
                          <a:pt x="0" y="21600"/>
                        </a:cubicBezTo>
                        <a:cubicBezTo>
                          <a:pt x="0" y="9670"/>
                          <a:pt x="9670" y="0"/>
                          <a:pt x="21600" y="0"/>
                        </a:cubicBezTo>
                        <a:cubicBezTo>
                          <a:pt x="29351" y="-1"/>
                          <a:pt x="36508" y="4153"/>
                          <a:pt x="40353" y="10883"/>
                        </a:cubicBezTo>
                      </a:path>
                      <a:path w="40354" h="26839" stroke="0" extrusionOk="0">
                        <a:moveTo>
                          <a:pt x="644" y="26839"/>
                        </a:moveTo>
                        <a:cubicBezTo>
                          <a:pt x="216" y="25125"/>
                          <a:pt x="0" y="23366"/>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4" name="Arc 247"/>
                  <p:cNvSpPr>
                    <a:spLocks/>
                  </p:cNvSpPr>
                  <p:nvPr/>
                </p:nvSpPr>
                <p:spPr bwMode="auto">
                  <a:xfrm rot="-660000">
                    <a:off x="429" y="1678"/>
                    <a:ext cx="14" cy="12"/>
                  </a:xfrm>
                  <a:custGeom>
                    <a:avLst/>
                    <a:gdLst>
                      <a:gd name="T0" fmla="*/ 0 w 36874"/>
                      <a:gd name="T1" fmla="*/ 0 h 32317"/>
                      <a:gd name="T2" fmla="*/ 0 w 36874"/>
                      <a:gd name="T3" fmla="*/ 0 h 32317"/>
                      <a:gd name="T4" fmla="*/ 0 w 36874"/>
                      <a:gd name="T5" fmla="*/ 0 h 32317"/>
                      <a:gd name="T6" fmla="*/ 0 60000 65536"/>
                      <a:gd name="T7" fmla="*/ 0 60000 65536"/>
                      <a:gd name="T8" fmla="*/ 0 60000 65536"/>
                      <a:gd name="T9" fmla="*/ 0 w 36874"/>
                      <a:gd name="T10" fmla="*/ 0 h 32317"/>
                      <a:gd name="T11" fmla="*/ 36874 w 36874"/>
                      <a:gd name="T12" fmla="*/ 32317 h 32317"/>
                    </a:gdLst>
                    <a:ahLst/>
                    <a:cxnLst>
                      <a:cxn ang="T6">
                        <a:pos x="T0" y="T1"/>
                      </a:cxn>
                      <a:cxn ang="T7">
                        <a:pos x="T2" y="T3"/>
                      </a:cxn>
                      <a:cxn ang="T8">
                        <a:pos x="T4" y="T5"/>
                      </a:cxn>
                    </a:cxnLst>
                    <a:rect l="T9" t="T10" r="T11" b="T12"/>
                    <a:pathLst>
                      <a:path w="36874" h="32317" fill="none" extrusionOk="0">
                        <a:moveTo>
                          <a:pt x="2846" y="32316"/>
                        </a:moveTo>
                        <a:cubicBezTo>
                          <a:pt x="981" y="29053"/>
                          <a:pt x="0" y="25359"/>
                          <a:pt x="0" y="21600"/>
                        </a:cubicBezTo>
                        <a:cubicBezTo>
                          <a:pt x="0" y="9670"/>
                          <a:pt x="9670" y="0"/>
                          <a:pt x="21600" y="0"/>
                        </a:cubicBezTo>
                        <a:cubicBezTo>
                          <a:pt x="27328" y="-1"/>
                          <a:pt x="32822" y="2275"/>
                          <a:pt x="36873" y="6326"/>
                        </a:cubicBezTo>
                      </a:path>
                      <a:path w="36874" h="32317" stroke="0" extrusionOk="0">
                        <a:moveTo>
                          <a:pt x="2846" y="32316"/>
                        </a:moveTo>
                        <a:cubicBezTo>
                          <a:pt x="981" y="29053"/>
                          <a:pt x="0" y="25359"/>
                          <a:pt x="0" y="21600"/>
                        </a:cubicBezTo>
                        <a:cubicBezTo>
                          <a:pt x="0" y="9670"/>
                          <a:pt x="9670" y="0"/>
                          <a:pt x="21600" y="0"/>
                        </a:cubicBezTo>
                        <a:cubicBezTo>
                          <a:pt x="27328" y="-1"/>
                          <a:pt x="32822" y="2275"/>
                          <a:pt x="36873" y="632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4" name="Group 248"/>
                <p:cNvGrpSpPr>
                  <a:grpSpLocks/>
                </p:cNvGrpSpPr>
                <p:nvPr/>
              </p:nvGrpSpPr>
              <p:grpSpPr bwMode="auto">
                <a:xfrm>
                  <a:off x="549" y="1592"/>
                  <a:ext cx="15" cy="13"/>
                  <a:chOff x="549" y="1592"/>
                  <a:chExt cx="15" cy="13"/>
                </a:xfrm>
              </p:grpSpPr>
              <p:sp>
                <p:nvSpPr>
                  <p:cNvPr id="261" name="Arc 249"/>
                  <p:cNvSpPr>
                    <a:spLocks/>
                  </p:cNvSpPr>
                  <p:nvPr/>
                </p:nvSpPr>
                <p:spPr bwMode="auto">
                  <a:xfrm rot="-660000">
                    <a:off x="549" y="1592"/>
                    <a:ext cx="15" cy="11"/>
                  </a:xfrm>
                  <a:custGeom>
                    <a:avLst/>
                    <a:gdLst>
                      <a:gd name="T0" fmla="*/ 0 w 40354"/>
                      <a:gd name="T1" fmla="*/ 0 h 29184"/>
                      <a:gd name="T2" fmla="*/ 0 w 40354"/>
                      <a:gd name="T3" fmla="*/ 0 h 29184"/>
                      <a:gd name="T4" fmla="*/ 0 w 40354"/>
                      <a:gd name="T5" fmla="*/ 0 h 29184"/>
                      <a:gd name="T6" fmla="*/ 0 60000 65536"/>
                      <a:gd name="T7" fmla="*/ 0 60000 65536"/>
                      <a:gd name="T8" fmla="*/ 0 60000 65536"/>
                      <a:gd name="T9" fmla="*/ 0 w 40354"/>
                      <a:gd name="T10" fmla="*/ 0 h 29184"/>
                      <a:gd name="T11" fmla="*/ 40354 w 40354"/>
                      <a:gd name="T12" fmla="*/ 29184 h 29184"/>
                    </a:gdLst>
                    <a:ahLst/>
                    <a:cxnLst>
                      <a:cxn ang="T6">
                        <a:pos x="T0" y="T1"/>
                      </a:cxn>
                      <a:cxn ang="T7">
                        <a:pos x="T2" y="T3"/>
                      </a:cxn>
                      <a:cxn ang="T8">
                        <a:pos x="T4" y="T5"/>
                      </a:cxn>
                    </a:cxnLst>
                    <a:rect l="T9" t="T10" r="T11" b="T12"/>
                    <a:pathLst>
                      <a:path w="40354" h="29184" fill="none" extrusionOk="0">
                        <a:moveTo>
                          <a:pt x="1375" y="29183"/>
                        </a:moveTo>
                        <a:cubicBezTo>
                          <a:pt x="465" y="26758"/>
                          <a:pt x="0" y="24189"/>
                          <a:pt x="0" y="21600"/>
                        </a:cubicBezTo>
                        <a:cubicBezTo>
                          <a:pt x="0" y="9670"/>
                          <a:pt x="9670" y="0"/>
                          <a:pt x="21600" y="0"/>
                        </a:cubicBezTo>
                        <a:cubicBezTo>
                          <a:pt x="29351" y="-1"/>
                          <a:pt x="36508" y="4153"/>
                          <a:pt x="40353" y="10883"/>
                        </a:cubicBezTo>
                      </a:path>
                      <a:path w="40354" h="29184" stroke="0" extrusionOk="0">
                        <a:moveTo>
                          <a:pt x="1375" y="29183"/>
                        </a:moveTo>
                        <a:cubicBezTo>
                          <a:pt x="465" y="26758"/>
                          <a:pt x="0" y="24189"/>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2" name="Arc 250"/>
                  <p:cNvSpPr>
                    <a:spLocks/>
                  </p:cNvSpPr>
                  <p:nvPr/>
                </p:nvSpPr>
                <p:spPr bwMode="auto">
                  <a:xfrm rot="-660000">
                    <a:off x="550" y="1592"/>
                    <a:ext cx="14" cy="13"/>
                  </a:xfrm>
                  <a:custGeom>
                    <a:avLst/>
                    <a:gdLst>
                      <a:gd name="T0" fmla="*/ 0 w 36874"/>
                      <a:gd name="T1" fmla="*/ 0 h 35428"/>
                      <a:gd name="T2" fmla="*/ 0 w 36874"/>
                      <a:gd name="T3" fmla="*/ 0 h 35428"/>
                      <a:gd name="T4" fmla="*/ 0 w 36874"/>
                      <a:gd name="T5" fmla="*/ 0 h 35428"/>
                      <a:gd name="T6" fmla="*/ 0 60000 65536"/>
                      <a:gd name="T7" fmla="*/ 0 60000 65536"/>
                      <a:gd name="T8" fmla="*/ 0 60000 65536"/>
                      <a:gd name="T9" fmla="*/ 0 w 36874"/>
                      <a:gd name="T10" fmla="*/ 0 h 35428"/>
                      <a:gd name="T11" fmla="*/ 36874 w 36874"/>
                      <a:gd name="T12" fmla="*/ 35428 h 35428"/>
                    </a:gdLst>
                    <a:ahLst/>
                    <a:cxnLst>
                      <a:cxn ang="T6">
                        <a:pos x="T0" y="T1"/>
                      </a:cxn>
                      <a:cxn ang="T7">
                        <a:pos x="T2" y="T3"/>
                      </a:cxn>
                      <a:cxn ang="T8">
                        <a:pos x="T4" y="T5"/>
                      </a:cxn>
                    </a:cxnLst>
                    <a:rect l="T9" t="T10" r="T11" b="T12"/>
                    <a:pathLst>
                      <a:path w="36874" h="35428" fill="none" extrusionOk="0">
                        <a:moveTo>
                          <a:pt x="5006" y="35427"/>
                        </a:moveTo>
                        <a:cubicBezTo>
                          <a:pt x="1771" y="31545"/>
                          <a:pt x="0" y="26652"/>
                          <a:pt x="0" y="21600"/>
                        </a:cubicBezTo>
                        <a:cubicBezTo>
                          <a:pt x="0" y="9670"/>
                          <a:pt x="9670" y="0"/>
                          <a:pt x="21600" y="0"/>
                        </a:cubicBezTo>
                        <a:cubicBezTo>
                          <a:pt x="27328" y="-1"/>
                          <a:pt x="32822" y="2275"/>
                          <a:pt x="36873" y="6326"/>
                        </a:cubicBezTo>
                      </a:path>
                      <a:path w="36874" h="35428" stroke="0" extrusionOk="0">
                        <a:moveTo>
                          <a:pt x="5006" y="35427"/>
                        </a:moveTo>
                        <a:cubicBezTo>
                          <a:pt x="1771" y="31545"/>
                          <a:pt x="0" y="26652"/>
                          <a:pt x="0" y="21600"/>
                        </a:cubicBezTo>
                        <a:cubicBezTo>
                          <a:pt x="0" y="9670"/>
                          <a:pt x="9670" y="0"/>
                          <a:pt x="21600" y="0"/>
                        </a:cubicBezTo>
                        <a:cubicBezTo>
                          <a:pt x="27328" y="-1"/>
                          <a:pt x="32822" y="2275"/>
                          <a:pt x="36873" y="632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5" name="Group 251"/>
                <p:cNvGrpSpPr>
                  <a:grpSpLocks/>
                </p:cNvGrpSpPr>
                <p:nvPr/>
              </p:nvGrpSpPr>
              <p:grpSpPr bwMode="auto">
                <a:xfrm>
                  <a:off x="565" y="1580"/>
                  <a:ext cx="15" cy="14"/>
                  <a:chOff x="565" y="1580"/>
                  <a:chExt cx="15" cy="14"/>
                </a:xfrm>
              </p:grpSpPr>
              <p:sp>
                <p:nvSpPr>
                  <p:cNvPr id="259" name="Arc 252"/>
                  <p:cNvSpPr>
                    <a:spLocks/>
                  </p:cNvSpPr>
                  <p:nvPr/>
                </p:nvSpPr>
                <p:spPr bwMode="auto">
                  <a:xfrm rot="-660000">
                    <a:off x="565" y="1580"/>
                    <a:ext cx="15" cy="11"/>
                  </a:xfrm>
                  <a:custGeom>
                    <a:avLst/>
                    <a:gdLst>
                      <a:gd name="T0" fmla="*/ 0 w 40354"/>
                      <a:gd name="T1" fmla="*/ 0 h 29184"/>
                      <a:gd name="T2" fmla="*/ 0 w 40354"/>
                      <a:gd name="T3" fmla="*/ 0 h 29184"/>
                      <a:gd name="T4" fmla="*/ 0 w 40354"/>
                      <a:gd name="T5" fmla="*/ 0 h 29184"/>
                      <a:gd name="T6" fmla="*/ 0 60000 65536"/>
                      <a:gd name="T7" fmla="*/ 0 60000 65536"/>
                      <a:gd name="T8" fmla="*/ 0 60000 65536"/>
                      <a:gd name="T9" fmla="*/ 0 w 40354"/>
                      <a:gd name="T10" fmla="*/ 0 h 29184"/>
                      <a:gd name="T11" fmla="*/ 40354 w 40354"/>
                      <a:gd name="T12" fmla="*/ 29184 h 29184"/>
                    </a:gdLst>
                    <a:ahLst/>
                    <a:cxnLst>
                      <a:cxn ang="T6">
                        <a:pos x="T0" y="T1"/>
                      </a:cxn>
                      <a:cxn ang="T7">
                        <a:pos x="T2" y="T3"/>
                      </a:cxn>
                      <a:cxn ang="T8">
                        <a:pos x="T4" y="T5"/>
                      </a:cxn>
                    </a:cxnLst>
                    <a:rect l="T9" t="T10" r="T11" b="T12"/>
                    <a:pathLst>
                      <a:path w="40354" h="29184" fill="none" extrusionOk="0">
                        <a:moveTo>
                          <a:pt x="1375" y="29183"/>
                        </a:moveTo>
                        <a:cubicBezTo>
                          <a:pt x="465" y="26758"/>
                          <a:pt x="0" y="24189"/>
                          <a:pt x="0" y="21600"/>
                        </a:cubicBezTo>
                        <a:cubicBezTo>
                          <a:pt x="0" y="9670"/>
                          <a:pt x="9670" y="0"/>
                          <a:pt x="21600" y="0"/>
                        </a:cubicBezTo>
                        <a:cubicBezTo>
                          <a:pt x="29351" y="-1"/>
                          <a:pt x="36508" y="4153"/>
                          <a:pt x="40353" y="10883"/>
                        </a:cubicBezTo>
                      </a:path>
                      <a:path w="40354" h="29184" stroke="0" extrusionOk="0">
                        <a:moveTo>
                          <a:pt x="1375" y="29183"/>
                        </a:moveTo>
                        <a:cubicBezTo>
                          <a:pt x="465" y="26758"/>
                          <a:pt x="0" y="24189"/>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0" name="Arc 253"/>
                  <p:cNvSpPr>
                    <a:spLocks/>
                  </p:cNvSpPr>
                  <p:nvPr/>
                </p:nvSpPr>
                <p:spPr bwMode="auto">
                  <a:xfrm rot="-660000">
                    <a:off x="565" y="1581"/>
                    <a:ext cx="13" cy="13"/>
                  </a:xfrm>
                  <a:custGeom>
                    <a:avLst/>
                    <a:gdLst>
                      <a:gd name="T0" fmla="*/ 0 w 35428"/>
                      <a:gd name="T1" fmla="*/ 0 h 35428"/>
                      <a:gd name="T2" fmla="*/ 0 w 35428"/>
                      <a:gd name="T3" fmla="*/ 0 h 35428"/>
                      <a:gd name="T4" fmla="*/ 0 w 35428"/>
                      <a:gd name="T5" fmla="*/ 0 h 35428"/>
                      <a:gd name="T6" fmla="*/ 0 60000 65536"/>
                      <a:gd name="T7" fmla="*/ 0 60000 65536"/>
                      <a:gd name="T8" fmla="*/ 0 60000 65536"/>
                      <a:gd name="T9" fmla="*/ 0 w 35428"/>
                      <a:gd name="T10" fmla="*/ 0 h 35428"/>
                      <a:gd name="T11" fmla="*/ 35428 w 35428"/>
                      <a:gd name="T12" fmla="*/ 35428 h 35428"/>
                    </a:gdLst>
                    <a:ahLst/>
                    <a:cxnLst>
                      <a:cxn ang="T6">
                        <a:pos x="T0" y="T1"/>
                      </a:cxn>
                      <a:cxn ang="T7">
                        <a:pos x="T2" y="T3"/>
                      </a:cxn>
                      <a:cxn ang="T8">
                        <a:pos x="T4" y="T5"/>
                      </a:cxn>
                    </a:cxnLst>
                    <a:rect l="T9" t="T10" r="T11" b="T12"/>
                    <a:pathLst>
                      <a:path w="35428" h="35428" fill="none" extrusionOk="0">
                        <a:moveTo>
                          <a:pt x="5006" y="35427"/>
                        </a:moveTo>
                        <a:cubicBezTo>
                          <a:pt x="1771" y="31545"/>
                          <a:pt x="0" y="26652"/>
                          <a:pt x="0" y="21600"/>
                        </a:cubicBezTo>
                        <a:cubicBezTo>
                          <a:pt x="0" y="9670"/>
                          <a:pt x="9670" y="0"/>
                          <a:pt x="21600" y="0"/>
                        </a:cubicBezTo>
                        <a:cubicBezTo>
                          <a:pt x="26652" y="-1"/>
                          <a:pt x="31545" y="1771"/>
                          <a:pt x="35427" y="5006"/>
                        </a:cubicBezTo>
                      </a:path>
                      <a:path w="35428" h="35428" stroke="0" extrusionOk="0">
                        <a:moveTo>
                          <a:pt x="5006" y="35427"/>
                        </a:moveTo>
                        <a:cubicBezTo>
                          <a:pt x="1771" y="31545"/>
                          <a:pt x="0" y="26652"/>
                          <a:pt x="0" y="21600"/>
                        </a:cubicBezTo>
                        <a:cubicBezTo>
                          <a:pt x="0" y="9670"/>
                          <a:pt x="9670" y="0"/>
                          <a:pt x="21600" y="0"/>
                        </a:cubicBezTo>
                        <a:cubicBezTo>
                          <a:pt x="26652" y="-1"/>
                          <a:pt x="31545" y="1771"/>
                          <a:pt x="35427" y="500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 name="Group 254"/>
                <p:cNvGrpSpPr>
                  <a:grpSpLocks/>
                </p:cNvGrpSpPr>
                <p:nvPr/>
              </p:nvGrpSpPr>
              <p:grpSpPr bwMode="auto">
                <a:xfrm>
                  <a:off x="579" y="1570"/>
                  <a:ext cx="15" cy="14"/>
                  <a:chOff x="579" y="1570"/>
                  <a:chExt cx="15" cy="14"/>
                </a:xfrm>
              </p:grpSpPr>
              <p:sp>
                <p:nvSpPr>
                  <p:cNvPr id="257" name="Arc 255"/>
                  <p:cNvSpPr>
                    <a:spLocks/>
                  </p:cNvSpPr>
                  <p:nvPr/>
                </p:nvSpPr>
                <p:spPr bwMode="auto">
                  <a:xfrm rot="-660000">
                    <a:off x="579" y="1570"/>
                    <a:ext cx="15" cy="10"/>
                  </a:xfrm>
                  <a:custGeom>
                    <a:avLst/>
                    <a:gdLst>
                      <a:gd name="T0" fmla="*/ 0 w 40354"/>
                      <a:gd name="T1" fmla="*/ 0 h 26839"/>
                      <a:gd name="T2" fmla="*/ 0 w 40354"/>
                      <a:gd name="T3" fmla="*/ 0 h 26839"/>
                      <a:gd name="T4" fmla="*/ 0 w 40354"/>
                      <a:gd name="T5" fmla="*/ 0 h 26839"/>
                      <a:gd name="T6" fmla="*/ 0 60000 65536"/>
                      <a:gd name="T7" fmla="*/ 0 60000 65536"/>
                      <a:gd name="T8" fmla="*/ 0 60000 65536"/>
                      <a:gd name="T9" fmla="*/ 0 w 40354"/>
                      <a:gd name="T10" fmla="*/ 0 h 26839"/>
                      <a:gd name="T11" fmla="*/ 40354 w 40354"/>
                      <a:gd name="T12" fmla="*/ 26839 h 26839"/>
                    </a:gdLst>
                    <a:ahLst/>
                    <a:cxnLst>
                      <a:cxn ang="T6">
                        <a:pos x="T0" y="T1"/>
                      </a:cxn>
                      <a:cxn ang="T7">
                        <a:pos x="T2" y="T3"/>
                      </a:cxn>
                      <a:cxn ang="T8">
                        <a:pos x="T4" y="T5"/>
                      </a:cxn>
                    </a:cxnLst>
                    <a:rect l="T9" t="T10" r="T11" b="T12"/>
                    <a:pathLst>
                      <a:path w="40354" h="26839" fill="none" extrusionOk="0">
                        <a:moveTo>
                          <a:pt x="644" y="26839"/>
                        </a:moveTo>
                        <a:cubicBezTo>
                          <a:pt x="216" y="25125"/>
                          <a:pt x="0" y="23366"/>
                          <a:pt x="0" y="21600"/>
                        </a:cubicBezTo>
                        <a:cubicBezTo>
                          <a:pt x="0" y="9670"/>
                          <a:pt x="9670" y="0"/>
                          <a:pt x="21600" y="0"/>
                        </a:cubicBezTo>
                        <a:cubicBezTo>
                          <a:pt x="29351" y="-1"/>
                          <a:pt x="36508" y="4153"/>
                          <a:pt x="40353" y="10883"/>
                        </a:cubicBezTo>
                      </a:path>
                      <a:path w="40354" h="26839" stroke="0" extrusionOk="0">
                        <a:moveTo>
                          <a:pt x="644" y="26839"/>
                        </a:moveTo>
                        <a:cubicBezTo>
                          <a:pt x="216" y="25125"/>
                          <a:pt x="0" y="23366"/>
                          <a:pt x="0" y="21600"/>
                        </a:cubicBezTo>
                        <a:cubicBezTo>
                          <a:pt x="0" y="9670"/>
                          <a:pt x="9670" y="0"/>
                          <a:pt x="21600" y="0"/>
                        </a:cubicBezTo>
                        <a:cubicBezTo>
                          <a:pt x="29351" y="-1"/>
                          <a:pt x="36508" y="4153"/>
                          <a:pt x="40353" y="10883"/>
                        </a:cubicBezTo>
                        <a:lnTo>
                          <a:pt x="21600" y="21600"/>
                        </a:lnTo>
                        <a:close/>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8" name="Arc 256"/>
                  <p:cNvSpPr>
                    <a:spLocks/>
                  </p:cNvSpPr>
                  <p:nvPr/>
                </p:nvSpPr>
                <p:spPr bwMode="auto">
                  <a:xfrm rot="-660000">
                    <a:off x="580" y="1571"/>
                    <a:ext cx="14" cy="13"/>
                  </a:xfrm>
                  <a:custGeom>
                    <a:avLst/>
                    <a:gdLst>
                      <a:gd name="T0" fmla="*/ 0 w 36874"/>
                      <a:gd name="T1" fmla="*/ 0 h 35428"/>
                      <a:gd name="T2" fmla="*/ 0 w 36874"/>
                      <a:gd name="T3" fmla="*/ 0 h 35428"/>
                      <a:gd name="T4" fmla="*/ 0 w 36874"/>
                      <a:gd name="T5" fmla="*/ 0 h 35428"/>
                      <a:gd name="T6" fmla="*/ 0 60000 65536"/>
                      <a:gd name="T7" fmla="*/ 0 60000 65536"/>
                      <a:gd name="T8" fmla="*/ 0 60000 65536"/>
                      <a:gd name="T9" fmla="*/ 0 w 36874"/>
                      <a:gd name="T10" fmla="*/ 0 h 35428"/>
                      <a:gd name="T11" fmla="*/ 36874 w 36874"/>
                      <a:gd name="T12" fmla="*/ 35428 h 35428"/>
                    </a:gdLst>
                    <a:ahLst/>
                    <a:cxnLst>
                      <a:cxn ang="T6">
                        <a:pos x="T0" y="T1"/>
                      </a:cxn>
                      <a:cxn ang="T7">
                        <a:pos x="T2" y="T3"/>
                      </a:cxn>
                      <a:cxn ang="T8">
                        <a:pos x="T4" y="T5"/>
                      </a:cxn>
                    </a:cxnLst>
                    <a:rect l="T9" t="T10" r="T11" b="T12"/>
                    <a:pathLst>
                      <a:path w="36874" h="35428" fill="none" extrusionOk="0">
                        <a:moveTo>
                          <a:pt x="5006" y="35427"/>
                        </a:moveTo>
                        <a:cubicBezTo>
                          <a:pt x="1771" y="31545"/>
                          <a:pt x="0" y="26652"/>
                          <a:pt x="0" y="21600"/>
                        </a:cubicBezTo>
                        <a:cubicBezTo>
                          <a:pt x="0" y="9670"/>
                          <a:pt x="9670" y="0"/>
                          <a:pt x="21600" y="0"/>
                        </a:cubicBezTo>
                        <a:cubicBezTo>
                          <a:pt x="27328" y="-1"/>
                          <a:pt x="32822" y="2275"/>
                          <a:pt x="36873" y="6326"/>
                        </a:cubicBezTo>
                      </a:path>
                      <a:path w="36874" h="35428" stroke="0" extrusionOk="0">
                        <a:moveTo>
                          <a:pt x="5006" y="35427"/>
                        </a:moveTo>
                        <a:cubicBezTo>
                          <a:pt x="1771" y="31545"/>
                          <a:pt x="0" y="26652"/>
                          <a:pt x="0" y="21600"/>
                        </a:cubicBezTo>
                        <a:cubicBezTo>
                          <a:pt x="0" y="9670"/>
                          <a:pt x="9670" y="0"/>
                          <a:pt x="21600" y="0"/>
                        </a:cubicBezTo>
                        <a:cubicBezTo>
                          <a:pt x="27328" y="-1"/>
                          <a:pt x="32822" y="2275"/>
                          <a:pt x="36873" y="6326"/>
                        </a:cubicBezTo>
                        <a:lnTo>
                          <a:pt x="21600" y="21600"/>
                        </a:lnTo>
                        <a:close/>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36" name="Freeform 257"/>
              <p:cNvSpPr>
                <a:spLocks/>
              </p:cNvSpPr>
              <p:nvPr/>
            </p:nvSpPr>
            <p:spPr bwMode="auto">
              <a:xfrm>
                <a:off x="414" y="1563"/>
                <a:ext cx="192" cy="101"/>
              </a:xfrm>
              <a:custGeom>
                <a:avLst/>
                <a:gdLst>
                  <a:gd name="T0" fmla="*/ 0 w 192"/>
                  <a:gd name="T1" fmla="*/ 98 h 101"/>
                  <a:gd name="T2" fmla="*/ 0 w 192"/>
                  <a:gd name="T3" fmla="*/ 100 h 101"/>
                  <a:gd name="T4" fmla="*/ 191 w 192"/>
                  <a:gd name="T5" fmla="*/ 2 h 101"/>
                  <a:gd name="T6" fmla="*/ 191 w 192"/>
                  <a:gd name="T7" fmla="*/ 0 h 101"/>
                  <a:gd name="T8" fmla="*/ 0 w 192"/>
                  <a:gd name="T9" fmla="*/ 98 h 101"/>
                  <a:gd name="T10" fmla="*/ 0 60000 65536"/>
                  <a:gd name="T11" fmla="*/ 0 60000 65536"/>
                  <a:gd name="T12" fmla="*/ 0 60000 65536"/>
                  <a:gd name="T13" fmla="*/ 0 60000 65536"/>
                  <a:gd name="T14" fmla="*/ 0 60000 65536"/>
                  <a:gd name="T15" fmla="*/ 0 w 192"/>
                  <a:gd name="T16" fmla="*/ 0 h 101"/>
                  <a:gd name="T17" fmla="*/ 192 w 192"/>
                  <a:gd name="T18" fmla="*/ 101 h 101"/>
                </a:gdLst>
                <a:ahLst/>
                <a:cxnLst>
                  <a:cxn ang="T10">
                    <a:pos x="T0" y="T1"/>
                  </a:cxn>
                  <a:cxn ang="T11">
                    <a:pos x="T2" y="T3"/>
                  </a:cxn>
                  <a:cxn ang="T12">
                    <a:pos x="T4" y="T5"/>
                  </a:cxn>
                  <a:cxn ang="T13">
                    <a:pos x="T6" y="T7"/>
                  </a:cxn>
                  <a:cxn ang="T14">
                    <a:pos x="T8" y="T9"/>
                  </a:cxn>
                </a:cxnLst>
                <a:rect l="T15" t="T16" r="T17" b="T18"/>
                <a:pathLst>
                  <a:path w="192" h="101">
                    <a:moveTo>
                      <a:pt x="0" y="98"/>
                    </a:moveTo>
                    <a:lnTo>
                      <a:pt x="0" y="100"/>
                    </a:lnTo>
                    <a:lnTo>
                      <a:pt x="191" y="2"/>
                    </a:lnTo>
                    <a:lnTo>
                      <a:pt x="191" y="0"/>
                    </a:lnTo>
                    <a:lnTo>
                      <a:pt x="0" y="98"/>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 name="Freeform 258"/>
              <p:cNvSpPr>
                <a:spLocks/>
              </p:cNvSpPr>
              <p:nvPr/>
            </p:nvSpPr>
            <p:spPr bwMode="auto">
              <a:xfrm>
                <a:off x="221" y="1547"/>
                <a:ext cx="385" cy="115"/>
              </a:xfrm>
              <a:custGeom>
                <a:avLst/>
                <a:gdLst>
                  <a:gd name="T0" fmla="*/ 0 w 385"/>
                  <a:gd name="T1" fmla="*/ 83 h 115"/>
                  <a:gd name="T2" fmla="*/ 200 w 385"/>
                  <a:gd name="T3" fmla="*/ 0 h 115"/>
                  <a:gd name="T4" fmla="*/ 384 w 385"/>
                  <a:gd name="T5" fmla="*/ 15 h 115"/>
                  <a:gd name="T6" fmla="*/ 190 w 385"/>
                  <a:gd name="T7" fmla="*/ 114 h 115"/>
                  <a:gd name="T8" fmla="*/ 0 w 385"/>
                  <a:gd name="T9" fmla="*/ 83 h 115"/>
                  <a:gd name="T10" fmla="*/ 0 60000 65536"/>
                  <a:gd name="T11" fmla="*/ 0 60000 65536"/>
                  <a:gd name="T12" fmla="*/ 0 60000 65536"/>
                  <a:gd name="T13" fmla="*/ 0 60000 65536"/>
                  <a:gd name="T14" fmla="*/ 0 60000 65536"/>
                  <a:gd name="T15" fmla="*/ 0 w 385"/>
                  <a:gd name="T16" fmla="*/ 0 h 115"/>
                  <a:gd name="T17" fmla="*/ 385 w 385"/>
                  <a:gd name="T18" fmla="*/ 115 h 115"/>
                </a:gdLst>
                <a:ahLst/>
                <a:cxnLst>
                  <a:cxn ang="T10">
                    <a:pos x="T0" y="T1"/>
                  </a:cxn>
                  <a:cxn ang="T11">
                    <a:pos x="T2" y="T3"/>
                  </a:cxn>
                  <a:cxn ang="T12">
                    <a:pos x="T4" y="T5"/>
                  </a:cxn>
                  <a:cxn ang="T13">
                    <a:pos x="T6" y="T7"/>
                  </a:cxn>
                  <a:cxn ang="T14">
                    <a:pos x="T8" y="T9"/>
                  </a:cxn>
                </a:cxnLst>
                <a:rect l="T15" t="T16" r="T17" b="T18"/>
                <a:pathLst>
                  <a:path w="385" h="115">
                    <a:moveTo>
                      <a:pt x="0" y="83"/>
                    </a:moveTo>
                    <a:lnTo>
                      <a:pt x="200" y="0"/>
                    </a:lnTo>
                    <a:lnTo>
                      <a:pt x="384" y="15"/>
                    </a:lnTo>
                    <a:lnTo>
                      <a:pt x="190" y="114"/>
                    </a:lnTo>
                    <a:lnTo>
                      <a:pt x="0" y="8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8" name="Freeform 259"/>
              <p:cNvSpPr>
                <a:spLocks/>
              </p:cNvSpPr>
              <p:nvPr/>
            </p:nvSpPr>
            <p:spPr bwMode="auto">
              <a:xfrm>
                <a:off x="212" y="1631"/>
                <a:ext cx="197" cy="33"/>
              </a:xfrm>
              <a:custGeom>
                <a:avLst/>
                <a:gdLst>
                  <a:gd name="T0" fmla="*/ 7 w 197"/>
                  <a:gd name="T1" fmla="*/ 3 h 33"/>
                  <a:gd name="T2" fmla="*/ 0 w 197"/>
                  <a:gd name="T3" fmla="*/ 0 h 33"/>
                  <a:gd name="T4" fmla="*/ 1 w 197"/>
                  <a:gd name="T5" fmla="*/ 0 h 33"/>
                  <a:gd name="T6" fmla="*/ 7 w 197"/>
                  <a:gd name="T7" fmla="*/ 3 h 33"/>
                  <a:gd name="T8" fmla="*/ 10 w 197"/>
                  <a:gd name="T9" fmla="*/ 2 h 33"/>
                  <a:gd name="T10" fmla="*/ 196 w 197"/>
                  <a:gd name="T11" fmla="*/ 30 h 33"/>
                  <a:gd name="T12" fmla="*/ 196 w 197"/>
                  <a:gd name="T13" fmla="*/ 32 h 33"/>
                  <a:gd name="T14" fmla="*/ 9 w 197"/>
                  <a:gd name="T15" fmla="*/ 3 h 33"/>
                  <a:gd name="T16" fmla="*/ 7 w 197"/>
                  <a:gd name="T17" fmla="*/ 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33"/>
                  <a:gd name="T29" fmla="*/ 197 w 19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33">
                    <a:moveTo>
                      <a:pt x="7" y="3"/>
                    </a:moveTo>
                    <a:lnTo>
                      <a:pt x="0" y="0"/>
                    </a:lnTo>
                    <a:lnTo>
                      <a:pt x="1" y="0"/>
                    </a:lnTo>
                    <a:lnTo>
                      <a:pt x="7" y="3"/>
                    </a:lnTo>
                    <a:lnTo>
                      <a:pt x="10" y="2"/>
                    </a:lnTo>
                    <a:lnTo>
                      <a:pt x="196" y="30"/>
                    </a:lnTo>
                    <a:lnTo>
                      <a:pt x="196" y="32"/>
                    </a:lnTo>
                    <a:lnTo>
                      <a:pt x="9" y="3"/>
                    </a:lnTo>
                    <a:lnTo>
                      <a:pt x="7" y="3"/>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9" name="Freeform 260"/>
              <p:cNvSpPr>
                <a:spLocks/>
              </p:cNvSpPr>
              <p:nvPr/>
            </p:nvSpPr>
            <p:spPr bwMode="auto">
              <a:xfrm>
                <a:off x="426" y="1599"/>
                <a:ext cx="188" cy="105"/>
              </a:xfrm>
              <a:custGeom>
                <a:avLst/>
                <a:gdLst>
                  <a:gd name="T0" fmla="*/ 187 w 188"/>
                  <a:gd name="T1" fmla="*/ 0 h 105"/>
                  <a:gd name="T2" fmla="*/ 187 w 188"/>
                  <a:gd name="T3" fmla="*/ 1 h 105"/>
                  <a:gd name="T4" fmla="*/ 0 w 188"/>
                  <a:gd name="T5" fmla="*/ 104 h 105"/>
                  <a:gd name="T6" fmla="*/ 0 w 188"/>
                  <a:gd name="T7" fmla="*/ 102 h 105"/>
                  <a:gd name="T8" fmla="*/ 187 w 188"/>
                  <a:gd name="T9" fmla="*/ 0 h 105"/>
                  <a:gd name="T10" fmla="*/ 0 60000 65536"/>
                  <a:gd name="T11" fmla="*/ 0 60000 65536"/>
                  <a:gd name="T12" fmla="*/ 0 60000 65536"/>
                  <a:gd name="T13" fmla="*/ 0 60000 65536"/>
                  <a:gd name="T14" fmla="*/ 0 60000 65536"/>
                  <a:gd name="T15" fmla="*/ 0 w 188"/>
                  <a:gd name="T16" fmla="*/ 0 h 105"/>
                  <a:gd name="T17" fmla="*/ 188 w 188"/>
                  <a:gd name="T18" fmla="*/ 105 h 105"/>
                </a:gdLst>
                <a:ahLst/>
                <a:cxnLst>
                  <a:cxn ang="T10">
                    <a:pos x="T0" y="T1"/>
                  </a:cxn>
                  <a:cxn ang="T11">
                    <a:pos x="T2" y="T3"/>
                  </a:cxn>
                  <a:cxn ang="T12">
                    <a:pos x="T4" y="T5"/>
                  </a:cxn>
                  <a:cxn ang="T13">
                    <a:pos x="T6" y="T7"/>
                  </a:cxn>
                  <a:cxn ang="T14">
                    <a:pos x="T8" y="T9"/>
                  </a:cxn>
                </a:cxnLst>
                <a:rect l="T15" t="T16" r="T17" b="T18"/>
                <a:pathLst>
                  <a:path w="188" h="105">
                    <a:moveTo>
                      <a:pt x="187" y="0"/>
                    </a:moveTo>
                    <a:lnTo>
                      <a:pt x="187" y="1"/>
                    </a:lnTo>
                    <a:lnTo>
                      <a:pt x="0" y="104"/>
                    </a:lnTo>
                    <a:lnTo>
                      <a:pt x="0" y="102"/>
                    </a:lnTo>
                    <a:lnTo>
                      <a:pt x="187"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0" name="Freeform 261"/>
              <p:cNvSpPr>
                <a:spLocks/>
              </p:cNvSpPr>
              <p:nvPr/>
            </p:nvSpPr>
            <p:spPr bwMode="auto">
              <a:xfrm>
                <a:off x="223" y="1671"/>
                <a:ext cx="198" cy="33"/>
              </a:xfrm>
              <a:custGeom>
                <a:avLst/>
                <a:gdLst>
                  <a:gd name="T0" fmla="*/ 5 w 198"/>
                  <a:gd name="T1" fmla="*/ 0 h 33"/>
                  <a:gd name="T2" fmla="*/ 0 w 198"/>
                  <a:gd name="T3" fmla="*/ 2 h 33"/>
                  <a:gd name="T4" fmla="*/ 0 w 198"/>
                  <a:gd name="T5" fmla="*/ 2 h 33"/>
                  <a:gd name="T6" fmla="*/ 5 w 198"/>
                  <a:gd name="T7" fmla="*/ 1 h 33"/>
                  <a:gd name="T8" fmla="*/ 10 w 198"/>
                  <a:gd name="T9" fmla="*/ 2 h 33"/>
                  <a:gd name="T10" fmla="*/ 197 w 198"/>
                  <a:gd name="T11" fmla="*/ 32 h 33"/>
                  <a:gd name="T12" fmla="*/ 197 w 198"/>
                  <a:gd name="T13" fmla="*/ 30 h 33"/>
                  <a:gd name="T14" fmla="*/ 5 w 198"/>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33"/>
                  <a:gd name="T26" fmla="*/ 198 w 198"/>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33">
                    <a:moveTo>
                      <a:pt x="5" y="0"/>
                    </a:moveTo>
                    <a:lnTo>
                      <a:pt x="0" y="2"/>
                    </a:lnTo>
                    <a:lnTo>
                      <a:pt x="5" y="1"/>
                    </a:lnTo>
                    <a:lnTo>
                      <a:pt x="10" y="2"/>
                    </a:lnTo>
                    <a:lnTo>
                      <a:pt x="197" y="32"/>
                    </a:lnTo>
                    <a:lnTo>
                      <a:pt x="197" y="30"/>
                    </a:lnTo>
                    <a:lnTo>
                      <a:pt x="5"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1" name="Group 262"/>
              <p:cNvGrpSpPr>
                <a:grpSpLocks/>
              </p:cNvGrpSpPr>
              <p:nvPr/>
            </p:nvGrpSpPr>
            <p:grpSpPr bwMode="auto">
              <a:xfrm>
                <a:off x="529" y="1578"/>
                <a:ext cx="73" cy="54"/>
                <a:chOff x="529" y="1578"/>
                <a:chExt cx="73" cy="54"/>
              </a:xfrm>
            </p:grpSpPr>
            <p:sp>
              <p:nvSpPr>
                <p:cNvPr id="243" name="Freeform 263"/>
                <p:cNvSpPr>
                  <a:spLocks/>
                </p:cNvSpPr>
                <p:nvPr/>
              </p:nvSpPr>
              <p:spPr bwMode="auto">
                <a:xfrm>
                  <a:off x="529" y="1594"/>
                  <a:ext cx="71" cy="38"/>
                </a:xfrm>
                <a:custGeom>
                  <a:avLst/>
                  <a:gdLst>
                    <a:gd name="T0" fmla="*/ 70 w 71"/>
                    <a:gd name="T1" fmla="*/ 0 h 38"/>
                    <a:gd name="T2" fmla="*/ 0 w 71"/>
                    <a:gd name="T3" fmla="*/ 37 h 38"/>
                    <a:gd name="T4" fmla="*/ 70 w 71"/>
                    <a:gd name="T5" fmla="*/ 1 h 38"/>
                    <a:gd name="T6" fmla="*/ 70 w 71"/>
                    <a:gd name="T7" fmla="*/ 0 h 38"/>
                    <a:gd name="T8" fmla="*/ 0 60000 65536"/>
                    <a:gd name="T9" fmla="*/ 0 60000 65536"/>
                    <a:gd name="T10" fmla="*/ 0 60000 65536"/>
                    <a:gd name="T11" fmla="*/ 0 60000 65536"/>
                    <a:gd name="T12" fmla="*/ 0 w 71"/>
                    <a:gd name="T13" fmla="*/ 0 h 38"/>
                    <a:gd name="T14" fmla="*/ 71 w 71"/>
                    <a:gd name="T15" fmla="*/ 38 h 38"/>
                  </a:gdLst>
                  <a:ahLst/>
                  <a:cxnLst>
                    <a:cxn ang="T8">
                      <a:pos x="T0" y="T1"/>
                    </a:cxn>
                    <a:cxn ang="T9">
                      <a:pos x="T2" y="T3"/>
                    </a:cxn>
                    <a:cxn ang="T10">
                      <a:pos x="T4" y="T5"/>
                    </a:cxn>
                    <a:cxn ang="T11">
                      <a:pos x="T6" y="T7"/>
                    </a:cxn>
                  </a:cxnLst>
                  <a:rect l="T12" t="T13" r="T14" b="T15"/>
                  <a:pathLst>
                    <a:path w="71" h="38">
                      <a:moveTo>
                        <a:pt x="70" y="0"/>
                      </a:moveTo>
                      <a:lnTo>
                        <a:pt x="0" y="37"/>
                      </a:lnTo>
                      <a:lnTo>
                        <a:pt x="70" y="1"/>
                      </a:lnTo>
                      <a:lnTo>
                        <a:pt x="70"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4" name="Freeform 264"/>
                <p:cNvSpPr>
                  <a:spLocks/>
                </p:cNvSpPr>
                <p:nvPr/>
              </p:nvSpPr>
              <p:spPr bwMode="auto">
                <a:xfrm>
                  <a:off x="566" y="1597"/>
                  <a:ext cx="36" cy="19"/>
                </a:xfrm>
                <a:custGeom>
                  <a:avLst/>
                  <a:gdLst>
                    <a:gd name="T0" fmla="*/ 0 w 36"/>
                    <a:gd name="T1" fmla="*/ 18 h 19"/>
                    <a:gd name="T2" fmla="*/ 35 w 36"/>
                    <a:gd name="T3" fmla="*/ 0 h 19"/>
                    <a:gd name="T4" fmla="*/ 35 w 36"/>
                    <a:gd name="T5" fmla="*/ 1 h 19"/>
                    <a:gd name="T6" fmla="*/ 0 w 36"/>
                    <a:gd name="T7" fmla="*/ 18 h 19"/>
                    <a:gd name="T8" fmla="*/ 0 60000 65536"/>
                    <a:gd name="T9" fmla="*/ 0 60000 65536"/>
                    <a:gd name="T10" fmla="*/ 0 60000 65536"/>
                    <a:gd name="T11" fmla="*/ 0 60000 65536"/>
                    <a:gd name="T12" fmla="*/ 0 w 36"/>
                    <a:gd name="T13" fmla="*/ 0 h 19"/>
                    <a:gd name="T14" fmla="*/ 36 w 36"/>
                    <a:gd name="T15" fmla="*/ 19 h 19"/>
                  </a:gdLst>
                  <a:ahLst/>
                  <a:cxnLst>
                    <a:cxn ang="T8">
                      <a:pos x="T0" y="T1"/>
                    </a:cxn>
                    <a:cxn ang="T9">
                      <a:pos x="T2" y="T3"/>
                    </a:cxn>
                    <a:cxn ang="T10">
                      <a:pos x="T4" y="T5"/>
                    </a:cxn>
                    <a:cxn ang="T11">
                      <a:pos x="T6" y="T7"/>
                    </a:cxn>
                  </a:cxnLst>
                  <a:rect l="T12" t="T13" r="T14" b="T15"/>
                  <a:pathLst>
                    <a:path w="36" h="19">
                      <a:moveTo>
                        <a:pt x="0" y="18"/>
                      </a:moveTo>
                      <a:lnTo>
                        <a:pt x="35" y="0"/>
                      </a:lnTo>
                      <a:lnTo>
                        <a:pt x="35" y="1"/>
                      </a:lnTo>
                      <a:lnTo>
                        <a:pt x="0" y="18"/>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5" name="Freeform 265"/>
                <p:cNvSpPr>
                  <a:spLocks/>
                </p:cNvSpPr>
                <p:nvPr/>
              </p:nvSpPr>
              <p:spPr bwMode="auto">
                <a:xfrm>
                  <a:off x="564" y="1578"/>
                  <a:ext cx="34" cy="17"/>
                </a:xfrm>
                <a:custGeom>
                  <a:avLst/>
                  <a:gdLst>
                    <a:gd name="T0" fmla="*/ 0 w 34"/>
                    <a:gd name="T1" fmla="*/ 16 h 17"/>
                    <a:gd name="T2" fmla="*/ 33 w 34"/>
                    <a:gd name="T3" fmla="*/ 0 h 17"/>
                    <a:gd name="T4" fmla="*/ 33 w 34"/>
                    <a:gd name="T5" fmla="*/ 0 h 17"/>
                    <a:gd name="T6" fmla="*/ 0 w 34"/>
                    <a:gd name="T7" fmla="*/ 16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16"/>
                      </a:moveTo>
                      <a:lnTo>
                        <a:pt x="33" y="0"/>
                      </a:lnTo>
                      <a:lnTo>
                        <a:pt x="0" y="16"/>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2" name="Freeform 266"/>
              <p:cNvSpPr>
                <a:spLocks/>
              </p:cNvSpPr>
              <p:nvPr/>
            </p:nvSpPr>
            <p:spPr bwMode="auto">
              <a:xfrm>
                <a:off x="213" y="1548"/>
                <a:ext cx="203" cy="82"/>
              </a:xfrm>
              <a:custGeom>
                <a:avLst/>
                <a:gdLst>
                  <a:gd name="T0" fmla="*/ 0 w 203"/>
                  <a:gd name="T1" fmla="*/ 79 h 82"/>
                  <a:gd name="T2" fmla="*/ 196 w 203"/>
                  <a:gd name="T3" fmla="*/ 0 h 82"/>
                  <a:gd name="T4" fmla="*/ 202 w 203"/>
                  <a:gd name="T5" fmla="*/ 1 h 82"/>
                  <a:gd name="T6" fmla="*/ 6 w 203"/>
                  <a:gd name="T7" fmla="*/ 81 h 82"/>
                  <a:gd name="T8" fmla="*/ 0 w 203"/>
                  <a:gd name="T9" fmla="*/ 79 h 82"/>
                  <a:gd name="T10" fmla="*/ 0 60000 65536"/>
                  <a:gd name="T11" fmla="*/ 0 60000 65536"/>
                  <a:gd name="T12" fmla="*/ 0 60000 65536"/>
                  <a:gd name="T13" fmla="*/ 0 60000 65536"/>
                  <a:gd name="T14" fmla="*/ 0 60000 65536"/>
                  <a:gd name="T15" fmla="*/ 0 w 203"/>
                  <a:gd name="T16" fmla="*/ 0 h 82"/>
                  <a:gd name="T17" fmla="*/ 203 w 203"/>
                  <a:gd name="T18" fmla="*/ 82 h 82"/>
                </a:gdLst>
                <a:ahLst/>
                <a:cxnLst>
                  <a:cxn ang="T10">
                    <a:pos x="T0" y="T1"/>
                  </a:cxn>
                  <a:cxn ang="T11">
                    <a:pos x="T2" y="T3"/>
                  </a:cxn>
                  <a:cxn ang="T12">
                    <a:pos x="T4" y="T5"/>
                  </a:cxn>
                  <a:cxn ang="T13">
                    <a:pos x="T6" y="T7"/>
                  </a:cxn>
                  <a:cxn ang="T14">
                    <a:pos x="T8" y="T9"/>
                  </a:cxn>
                </a:cxnLst>
                <a:rect l="T15" t="T16" r="T17" b="T18"/>
                <a:pathLst>
                  <a:path w="203" h="82">
                    <a:moveTo>
                      <a:pt x="0" y="79"/>
                    </a:moveTo>
                    <a:lnTo>
                      <a:pt x="196" y="0"/>
                    </a:lnTo>
                    <a:lnTo>
                      <a:pt x="202" y="1"/>
                    </a:lnTo>
                    <a:lnTo>
                      <a:pt x="6" y="81"/>
                    </a:lnTo>
                    <a:lnTo>
                      <a:pt x="0" y="79"/>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1" name="Group 267"/>
            <p:cNvGrpSpPr>
              <a:grpSpLocks/>
            </p:cNvGrpSpPr>
            <p:nvPr/>
          </p:nvGrpSpPr>
          <p:grpSpPr bwMode="auto">
            <a:xfrm>
              <a:off x="389" y="1515"/>
              <a:ext cx="113" cy="88"/>
              <a:chOff x="389" y="1515"/>
              <a:chExt cx="113" cy="88"/>
            </a:xfrm>
          </p:grpSpPr>
          <p:sp>
            <p:nvSpPr>
              <p:cNvPr id="225" name="Rectangle 268"/>
              <p:cNvSpPr>
                <a:spLocks noChangeArrowheads="1"/>
              </p:cNvSpPr>
              <p:nvPr/>
            </p:nvSpPr>
            <p:spPr bwMode="auto">
              <a:xfrm>
                <a:off x="394" y="1526"/>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226" name="Freeform 269"/>
              <p:cNvSpPr>
                <a:spLocks/>
              </p:cNvSpPr>
              <p:nvPr/>
            </p:nvSpPr>
            <p:spPr bwMode="auto">
              <a:xfrm>
                <a:off x="472" y="1515"/>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27" name="Freeform 270"/>
              <p:cNvSpPr>
                <a:spLocks/>
              </p:cNvSpPr>
              <p:nvPr/>
            </p:nvSpPr>
            <p:spPr bwMode="auto">
              <a:xfrm>
                <a:off x="389" y="1515"/>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28" name="Oval 271"/>
              <p:cNvSpPr>
                <a:spLocks noChangeArrowheads="1"/>
              </p:cNvSpPr>
              <p:nvPr/>
            </p:nvSpPr>
            <p:spPr bwMode="auto">
              <a:xfrm>
                <a:off x="422" y="1548"/>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162" name="Group 272"/>
            <p:cNvGrpSpPr>
              <a:grpSpLocks/>
            </p:cNvGrpSpPr>
            <p:nvPr/>
          </p:nvGrpSpPr>
          <p:grpSpPr bwMode="auto">
            <a:xfrm>
              <a:off x="971" y="1285"/>
              <a:ext cx="295" cy="117"/>
              <a:chOff x="971" y="1285"/>
              <a:chExt cx="295" cy="117"/>
            </a:xfrm>
          </p:grpSpPr>
          <p:sp>
            <p:nvSpPr>
              <p:cNvPr id="211" name="Freeform 273"/>
              <p:cNvSpPr>
                <a:spLocks/>
              </p:cNvSpPr>
              <p:nvPr/>
            </p:nvSpPr>
            <p:spPr bwMode="auto">
              <a:xfrm>
                <a:off x="1126" y="1285"/>
                <a:ext cx="140" cy="53"/>
              </a:xfrm>
              <a:custGeom>
                <a:avLst/>
                <a:gdLst>
                  <a:gd name="T0" fmla="*/ 3 w 140"/>
                  <a:gd name="T1" fmla="*/ 52 h 53"/>
                  <a:gd name="T2" fmla="*/ 0 w 140"/>
                  <a:gd name="T3" fmla="*/ 43 h 53"/>
                  <a:gd name="T4" fmla="*/ 112 w 140"/>
                  <a:gd name="T5" fmla="*/ 6 h 53"/>
                  <a:gd name="T6" fmla="*/ 116 w 140"/>
                  <a:gd name="T7" fmla="*/ 3 h 53"/>
                  <a:gd name="T8" fmla="*/ 137 w 140"/>
                  <a:gd name="T9" fmla="*/ 0 h 53"/>
                  <a:gd name="T10" fmla="*/ 139 w 140"/>
                  <a:gd name="T11" fmla="*/ 6 h 53"/>
                  <a:gd name="T12" fmla="*/ 121 w 140"/>
                  <a:gd name="T13" fmla="*/ 17 h 53"/>
                  <a:gd name="T14" fmla="*/ 115 w 140"/>
                  <a:gd name="T15" fmla="*/ 15 h 53"/>
                  <a:gd name="T16" fmla="*/ 3 w 140"/>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53"/>
                  <a:gd name="T29" fmla="*/ 140 w 14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53">
                    <a:moveTo>
                      <a:pt x="3" y="52"/>
                    </a:moveTo>
                    <a:lnTo>
                      <a:pt x="0" y="43"/>
                    </a:lnTo>
                    <a:lnTo>
                      <a:pt x="112" y="6"/>
                    </a:lnTo>
                    <a:lnTo>
                      <a:pt x="116" y="3"/>
                    </a:lnTo>
                    <a:lnTo>
                      <a:pt x="137" y="0"/>
                    </a:lnTo>
                    <a:lnTo>
                      <a:pt x="139" y="6"/>
                    </a:lnTo>
                    <a:lnTo>
                      <a:pt x="121" y="17"/>
                    </a:lnTo>
                    <a:lnTo>
                      <a:pt x="115" y="15"/>
                    </a:lnTo>
                    <a:lnTo>
                      <a:pt x="3" y="52"/>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2" name="Freeform 274"/>
              <p:cNvSpPr>
                <a:spLocks/>
              </p:cNvSpPr>
              <p:nvPr/>
            </p:nvSpPr>
            <p:spPr bwMode="auto">
              <a:xfrm>
                <a:off x="1126" y="1329"/>
                <a:ext cx="17" cy="17"/>
              </a:xfrm>
              <a:custGeom>
                <a:avLst/>
                <a:gdLst>
                  <a:gd name="T0" fmla="*/ 10 w 17"/>
                  <a:gd name="T1" fmla="*/ 16 h 17"/>
                  <a:gd name="T2" fmla="*/ 0 w 17"/>
                  <a:gd name="T3" fmla="*/ 0 h 17"/>
                  <a:gd name="T4" fmla="*/ 5 w 17"/>
                  <a:gd name="T5" fmla="*/ 0 h 17"/>
                  <a:gd name="T6" fmla="*/ 16 w 17"/>
                  <a:gd name="T7" fmla="*/ 16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0"/>
                    </a:lnTo>
                    <a:lnTo>
                      <a:pt x="5" y="0"/>
                    </a:lnTo>
                    <a:lnTo>
                      <a:pt x="16" y="16"/>
                    </a:lnTo>
                    <a:lnTo>
                      <a:pt x="10" y="16"/>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3" name="Freeform 275"/>
              <p:cNvSpPr>
                <a:spLocks/>
              </p:cNvSpPr>
              <p:nvPr/>
            </p:nvSpPr>
            <p:spPr bwMode="auto">
              <a:xfrm>
                <a:off x="971" y="1326"/>
                <a:ext cx="128" cy="76"/>
              </a:xfrm>
              <a:custGeom>
                <a:avLst/>
                <a:gdLst>
                  <a:gd name="T0" fmla="*/ 127 w 128"/>
                  <a:gd name="T1" fmla="*/ 30 h 76"/>
                  <a:gd name="T2" fmla="*/ 121 w 128"/>
                  <a:gd name="T3" fmla="*/ 36 h 76"/>
                  <a:gd name="T4" fmla="*/ 118 w 128"/>
                  <a:gd name="T5" fmla="*/ 41 h 76"/>
                  <a:gd name="T6" fmla="*/ 117 w 128"/>
                  <a:gd name="T7" fmla="*/ 46 h 76"/>
                  <a:gd name="T8" fmla="*/ 113 w 128"/>
                  <a:gd name="T9" fmla="*/ 48 h 76"/>
                  <a:gd name="T10" fmla="*/ 29 w 128"/>
                  <a:gd name="T11" fmla="*/ 75 h 76"/>
                  <a:gd name="T12" fmla="*/ 24 w 128"/>
                  <a:gd name="T13" fmla="*/ 75 h 76"/>
                  <a:gd name="T14" fmla="*/ 19 w 128"/>
                  <a:gd name="T15" fmla="*/ 75 h 76"/>
                  <a:gd name="T16" fmla="*/ 15 w 128"/>
                  <a:gd name="T17" fmla="*/ 74 h 76"/>
                  <a:gd name="T18" fmla="*/ 11 w 128"/>
                  <a:gd name="T19" fmla="*/ 72 h 76"/>
                  <a:gd name="T20" fmla="*/ 8 w 128"/>
                  <a:gd name="T21" fmla="*/ 68 h 76"/>
                  <a:gd name="T22" fmla="*/ 5 w 128"/>
                  <a:gd name="T23" fmla="*/ 66 h 76"/>
                  <a:gd name="T24" fmla="*/ 2 w 128"/>
                  <a:gd name="T25" fmla="*/ 61 h 76"/>
                  <a:gd name="T26" fmla="*/ 0 w 128"/>
                  <a:gd name="T27" fmla="*/ 53 h 76"/>
                  <a:gd name="T28" fmla="*/ 0 w 128"/>
                  <a:gd name="T29" fmla="*/ 47 h 76"/>
                  <a:gd name="T30" fmla="*/ 1 w 128"/>
                  <a:gd name="T31" fmla="*/ 44 h 76"/>
                  <a:gd name="T32" fmla="*/ 2 w 128"/>
                  <a:gd name="T33" fmla="*/ 39 h 76"/>
                  <a:gd name="T34" fmla="*/ 4 w 128"/>
                  <a:gd name="T35" fmla="*/ 36 h 76"/>
                  <a:gd name="T36" fmla="*/ 7 w 128"/>
                  <a:gd name="T37" fmla="*/ 34 h 76"/>
                  <a:gd name="T38" fmla="*/ 10 w 128"/>
                  <a:gd name="T39" fmla="*/ 30 h 76"/>
                  <a:gd name="T40" fmla="*/ 13 w 128"/>
                  <a:gd name="T41" fmla="*/ 29 h 76"/>
                  <a:gd name="T42" fmla="*/ 98 w 128"/>
                  <a:gd name="T43" fmla="*/ 2 h 76"/>
                  <a:gd name="T44" fmla="*/ 102 w 128"/>
                  <a:gd name="T45" fmla="*/ 0 h 76"/>
                  <a:gd name="T46" fmla="*/ 107 w 128"/>
                  <a:gd name="T47" fmla="*/ 3 h 76"/>
                  <a:gd name="T48" fmla="*/ 112 w 128"/>
                  <a:gd name="T49" fmla="*/ 5 h 76"/>
                  <a:gd name="T50" fmla="*/ 119 w 128"/>
                  <a:gd name="T51" fmla="*/ 7 h 76"/>
                  <a:gd name="T52" fmla="*/ 122 w 128"/>
                  <a:gd name="T53" fmla="*/ 10 h 76"/>
                  <a:gd name="T54" fmla="*/ 125 w 128"/>
                  <a:gd name="T55" fmla="*/ 17 h 76"/>
                  <a:gd name="T56" fmla="*/ 127 w 128"/>
                  <a:gd name="T57" fmla="*/ 26 h 76"/>
                  <a:gd name="T58" fmla="*/ 127 w 128"/>
                  <a:gd name="T59" fmla="*/ 30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
                  <a:gd name="T91" fmla="*/ 0 h 76"/>
                  <a:gd name="T92" fmla="*/ 128 w 128"/>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 h="76">
                    <a:moveTo>
                      <a:pt x="127" y="30"/>
                    </a:moveTo>
                    <a:lnTo>
                      <a:pt x="121" y="36"/>
                    </a:lnTo>
                    <a:lnTo>
                      <a:pt x="118" y="41"/>
                    </a:lnTo>
                    <a:lnTo>
                      <a:pt x="117" y="46"/>
                    </a:lnTo>
                    <a:lnTo>
                      <a:pt x="113" y="48"/>
                    </a:lnTo>
                    <a:lnTo>
                      <a:pt x="29" y="75"/>
                    </a:lnTo>
                    <a:lnTo>
                      <a:pt x="24" y="75"/>
                    </a:lnTo>
                    <a:lnTo>
                      <a:pt x="19" y="75"/>
                    </a:lnTo>
                    <a:lnTo>
                      <a:pt x="15" y="74"/>
                    </a:lnTo>
                    <a:lnTo>
                      <a:pt x="11" y="72"/>
                    </a:lnTo>
                    <a:lnTo>
                      <a:pt x="8" y="68"/>
                    </a:lnTo>
                    <a:lnTo>
                      <a:pt x="5" y="66"/>
                    </a:lnTo>
                    <a:lnTo>
                      <a:pt x="2" y="61"/>
                    </a:lnTo>
                    <a:lnTo>
                      <a:pt x="0" y="53"/>
                    </a:lnTo>
                    <a:lnTo>
                      <a:pt x="0" y="47"/>
                    </a:lnTo>
                    <a:lnTo>
                      <a:pt x="1" y="44"/>
                    </a:lnTo>
                    <a:lnTo>
                      <a:pt x="2" y="39"/>
                    </a:lnTo>
                    <a:lnTo>
                      <a:pt x="4" y="36"/>
                    </a:lnTo>
                    <a:lnTo>
                      <a:pt x="7" y="34"/>
                    </a:lnTo>
                    <a:lnTo>
                      <a:pt x="10" y="30"/>
                    </a:lnTo>
                    <a:lnTo>
                      <a:pt x="13" y="29"/>
                    </a:lnTo>
                    <a:lnTo>
                      <a:pt x="98" y="2"/>
                    </a:lnTo>
                    <a:lnTo>
                      <a:pt x="102" y="0"/>
                    </a:lnTo>
                    <a:lnTo>
                      <a:pt x="107" y="3"/>
                    </a:lnTo>
                    <a:lnTo>
                      <a:pt x="112" y="5"/>
                    </a:lnTo>
                    <a:lnTo>
                      <a:pt x="119" y="7"/>
                    </a:lnTo>
                    <a:lnTo>
                      <a:pt x="122" y="10"/>
                    </a:lnTo>
                    <a:lnTo>
                      <a:pt x="125" y="17"/>
                    </a:lnTo>
                    <a:lnTo>
                      <a:pt x="127" y="26"/>
                    </a:lnTo>
                    <a:lnTo>
                      <a:pt x="127" y="30"/>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4" name="Freeform 276"/>
              <p:cNvSpPr>
                <a:spLocks/>
              </p:cNvSpPr>
              <p:nvPr/>
            </p:nvSpPr>
            <p:spPr bwMode="auto">
              <a:xfrm>
                <a:off x="991" y="1358"/>
                <a:ext cx="99" cy="35"/>
              </a:xfrm>
              <a:custGeom>
                <a:avLst/>
                <a:gdLst>
                  <a:gd name="T0" fmla="*/ 6 w 99"/>
                  <a:gd name="T1" fmla="*/ 33 h 35"/>
                  <a:gd name="T2" fmla="*/ 93 w 99"/>
                  <a:gd name="T3" fmla="*/ 5 h 35"/>
                  <a:gd name="T4" fmla="*/ 95 w 99"/>
                  <a:gd name="T5" fmla="*/ 4 h 35"/>
                  <a:gd name="T6" fmla="*/ 96 w 99"/>
                  <a:gd name="T7" fmla="*/ 2 h 35"/>
                  <a:gd name="T8" fmla="*/ 97 w 99"/>
                  <a:gd name="T9" fmla="*/ 2 h 35"/>
                  <a:gd name="T10" fmla="*/ 98 w 99"/>
                  <a:gd name="T11" fmla="*/ 1 h 35"/>
                  <a:gd name="T12" fmla="*/ 97 w 99"/>
                  <a:gd name="T13" fmla="*/ 0 h 35"/>
                  <a:gd name="T14" fmla="*/ 94 w 99"/>
                  <a:gd name="T15" fmla="*/ 0 h 35"/>
                  <a:gd name="T16" fmla="*/ 93 w 99"/>
                  <a:gd name="T17" fmla="*/ 0 h 35"/>
                  <a:gd name="T18" fmla="*/ 91 w 99"/>
                  <a:gd name="T19" fmla="*/ 1 h 35"/>
                  <a:gd name="T20" fmla="*/ 4 w 99"/>
                  <a:gd name="T21" fmla="*/ 29 h 35"/>
                  <a:gd name="T22" fmla="*/ 3 w 99"/>
                  <a:gd name="T23" fmla="*/ 29 h 35"/>
                  <a:gd name="T24" fmla="*/ 2 w 99"/>
                  <a:gd name="T25" fmla="*/ 30 h 35"/>
                  <a:gd name="T26" fmla="*/ 0 w 99"/>
                  <a:gd name="T27" fmla="*/ 30 h 35"/>
                  <a:gd name="T28" fmla="*/ 1 w 99"/>
                  <a:gd name="T29" fmla="*/ 31 h 35"/>
                  <a:gd name="T30" fmla="*/ 1 w 99"/>
                  <a:gd name="T31" fmla="*/ 31 h 35"/>
                  <a:gd name="T32" fmla="*/ 1 w 99"/>
                  <a:gd name="T33" fmla="*/ 32 h 35"/>
                  <a:gd name="T34" fmla="*/ 1 w 99"/>
                  <a:gd name="T35" fmla="*/ 33 h 35"/>
                  <a:gd name="T36" fmla="*/ 3 w 99"/>
                  <a:gd name="T37" fmla="*/ 34 h 35"/>
                  <a:gd name="T38" fmla="*/ 5 w 99"/>
                  <a:gd name="T39" fmla="*/ 33 h 35"/>
                  <a:gd name="T40" fmla="*/ 6 w 99"/>
                  <a:gd name="T41" fmla="*/ 33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35"/>
                  <a:gd name="T65" fmla="*/ 99 w 9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35">
                    <a:moveTo>
                      <a:pt x="6" y="33"/>
                    </a:moveTo>
                    <a:lnTo>
                      <a:pt x="93" y="5"/>
                    </a:lnTo>
                    <a:lnTo>
                      <a:pt x="95" y="4"/>
                    </a:lnTo>
                    <a:lnTo>
                      <a:pt x="96" y="2"/>
                    </a:lnTo>
                    <a:lnTo>
                      <a:pt x="97" y="2"/>
                    </a:lnTo>
                    <a:lnTo>
                      <a:pt x="98" y="1"/>
                    </a:lnTo>
                    <a:lnTo>
                      <a:pt x="97" y="0"/>
                    </a:lnTo>
                    <a:lnTo>
                      <a:pt x="94" y="0"/>
                    </a:lnTo>
                    <a:lnTo>
                      <a:pt x="93" y="0"/>
                    </a:lnTo>
                    <a:lnTo>
                      <a:pt x="91" y="1"/>
                    </a:lnTo>
                    <a:lnTo>
                      <a:pt x="4" y="29"/>
                    </a:lnTo>
                    <a:lnTo>
                      <a:pt x="3" y="29"/>
                    </a:lnTo>
                    <a:lnTo>
                      <a:pt x="2" y="30"/>
                    </a:lnTo>
                    <a:lnTo>
                      <a:pt x="0" y="30"/>
                    </a:lnTo>
                    <a:lnTo>
                      <a:pt x="1" y="31"/>
                    </a:lnTo>
                    <a:lnTo>
                      <a:pt x="1" y="32"/>
                    </a:lnTo>
                    <a:lnTo>
                      <a:pt x="1" y="33"/>
                    </a:lnTo>
                    <a:lnTo>
                      <a:pt x="3" y="34"/>
                    </a:lnTo>
                    <a:lnTo>
                      <a:pt x="5" y="33"/>
                    </a:lnTo>
                    <a:lnTo>
                      <a:pt x="6" y="33"/>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 name="Freeform 277"/>
              <p:cNvSpPr>
                <a:spLocks/>
              </p:cNvSpPr>
              <p:nvPr/>
            </p:nvSpPr>
            <p:spPr bwMode="auto">
              <a:xfrm>
                <a:off x="983" y="1335"/>
                <a:ext cx="100" cy="35"/>
              </a:xfrm>
              <a:custGeom>
                <a:avLst/>
                <a:gdLst>
                  <a:gd name="T0" fmla="*/ 6 w 100"/>
                  <a:gd name="T1" fmla="*/ 33 h 35"/>
                  <a:gd name="T2" fmla="*/ 92 w 100"/>
                  <a:gd name="T3" fmla="*/ 5 h 35"/>
                  <a:gd name="T4" fmla="*/ 94 w 100"/>
                  <a:gd name="T5" fmla="*/ 4 h 35"/>
                  <a:gd name="T6" fmla="*/ 96 w 100"/>
                  <a:gd name="T7" fmla="*/ 3 h 35"/>
                  <a:gd name="T8" fmla="*/ 98 w 100"/>
                  <a:gd name="T9" fmla="*/ 2 h 35"/>
                  <a:gd name="T10" fmla="*/ 99 w 100"/>
                  <a:gd name="T11" fmla="*/ 2 h 35"/>
                  <a:gd name="T12" fmla="*/ 97 w 100"/>
                  <a:gd name="T13" fmla="*/ 1 h 35"/>
                  <a:gd name="T14" fmla="*/ 95 w 100"/>
                  <a:gd name="T15" fmla="*/ 1 h 35"/>
                  <a:gd name="T16" fmla="*/ 94 w 100"/>
                  <a:gd name="T17" fmla="*/ 0 h 35"/>
                  <a:gd name="T18" fmla="*/ 91 w 100"/>
                  <a:gd name="T19" fmla="*/ 1 h 35"/>
                  <a:gd name="T20" fmla="*/ 4 w 100"/>
                  <a:gd name="T21" fmla="*/ 29 h 35"/>
                  <a:gd name="T22" fmla="*/ 3 w 100"/>
                  <a:gd name="T23" fmla="*/ 30 h 35"/>
                  <a:gd name="T24" fmla="*/ 2 w 100"/>
                  <a:gd name="T25" fmla="*/ 30 h 35"/>
                  <a:gd name="T26" fmla="*/ 1 w 100"/>
                  <a:gd name="T27" fmla="*/ 31 h 35"/>
                  <a:gd name="T28" fmla="*/ 0 w 100"/>
                  <a:gd name="T29" fmla="*/ 33 h 35"/>
                  <a:gd name="T30" fmla="*/ 0 w 100"/>
                  <a:gd name="T31" fmla="*/ 33 h 35"/>
                  <a:gd name="T32" fmla="*/ 1 w 100"/>
                  <a:gd name="T33" fmla="*/ 34 h 35"/>
                  <a:gd name="T34" fmla="*/ 2 w 100"/>
                  <a:gd name="T35" fmla="*/ 33 h 35"/>
                  <a:gd name="T36" fmla="*/ 3 w 100"/>
                  <a:gd name="T37" fmla="*/ 34 h 35"/>
                  <a:gd name="T38" fmla="*/ 4 w 100"/>
                  <a:gd name="T39" fmla="*/ 34 h 35"/>
                  <a:gd name="T40" fmla="*/ 6 w 100"/>
                  <a:gd name="T41" fmla="*/ 33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35"/>
                  <a:gd name="T65" fmla="*/ 100 w 10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35">
                    <a:moveTo>
                      <a:pt x="6" y="33"/>
                    </a:moveTo>
                    <a:lnTo>
                      <a:pt x="92" y="5"/>
                    </a:lnTo>
                    <a:lnTo>
                      <a:pt x="94" y="4"/>
                    </a:lnTo>
                    <a:lnTo>
                      <a:pt x="96" y="3"/>
                    </a:lnTo>
                    <a:lnTo>
                      <a:pt x="98" y="2"/>
                    </a:lnTo>
                    <a:lnTo>
                      <a:pt x="99" y="2"/>
                    </a:lnTo>
                    <a:lnTo>
                      <a:pt x="97" y="1"/>
                    </a:lnTo>
                    <a:lnTo>
                      <a:pt x="95" y="1"/>
                    </a:lnTo>
                    <a:lnTo>
                      <a:pt x="94" y="0"/>
                    </a:lnTo>
                    <a:lnTo>
                      <a:pt x="91" y="1"/>
                    </a:lnTo>
                    <a:lnTo>
                      <a:pt x="4" y="29"/>
                    </a:lnTo>
                    <a:lnTo>
                      <a:pt x="3" y="30"/>
                    </a:lnTo>
                    <a:lnTo>
                      <a:pt x="2" y="30"/>
                    </a:lnTo>
                    <a:lnTo>
                      <a:pt x="1" y="31"/>
                    </a:lnTo>
                    <a:lnTo>
                      <a:pt x="0" y="33"/>
                    </a:lnTo>
                    <a:lnTo>
                      <a:pt x="1" y="34"/>
                    </a:lnTo>
                    <a:lnTo>
                      <a:pt x="2" y="33"/>
                    </a:lnTo>
                    <a:lnTo>
                      <a:pt x="3" y="34"/>
                    </a:lnTo>
                    <a:lnTo>
                      <a:pt x="4" y="34"/>
                    </a:lnTo>
                    <a:lnTo>
                      <a:pt x="6" y="33"/>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 name="Freeform 278"/>
              <p:cNvSpPr>
                <a:spLocks/>
              </p:cNvSpPr>
              <p:nvPr/>
            </p:nvSpPr>
            <p:spPr bwMode="auto">
              <a:xfrm>
                <a:off x="1097" y="1323"/>
                <a:ext cx="17" cy="31"/>
              </a:xfrm>
              <a:custGeom>
                <a:avLst/>
                <a:gdLst>
                  <a:gd name="T0" fmla="*/ 13 w 17"/>
                  <a:gd name="T1" fmla="*/ 29 h 31"/>
                  <a:gd name="T2" fmla="*/ 12 w 17"/>
                  <a:gd name="T3" fmla="*/ 26 h 31"/>
                  <a:gd name="T4" fmla="*/ 10 w 17"/>
                  <a:gd name="T5" fmla="*/ 21 h 31"/>
                  <a:gd name="T6" fmla="*/ 9 w 17"/>
                  <a:gd name="T7" fmla="*/ 14 h 31"/>
                  <a:gd name="T8" fmla="*/ 5 w 17"/>
                  <a:gd name="T9" fmla="*/ 9 h 31"/>
                  <a:gd name="T10" fmla="*/ 4 w 17"/>
                  <a:gd name="T11" fmla="*/ 5 h 31"/>
                  <a:gd name="T12" fmla="*/ 0 w 17"/>
                  <a:gd name="T13" fmla="*/ 1 h 31"/>
                  <a:gd name="T14" fmla="*/ 1 w 17"/>
                  <a:gd name="T15" fmla="*/ 1 h 31"/>
                  <a:gd name="T16" fmla="*/ 2 w 17"/>
                  <a:gd name="T17" fmla="*/ 0 h 31"/>
                  <a:gd name="T18" fmla="*/ 6 w 17"/>
                  <a:gd name="T19" fmla="*/ 4 h 31"/>
                  <a:gd name="T20" fmla="*/ 9 w 17"/>
                  <a:gd name="T21" fmla="*/ 8 h 31"/>
                  <a:gd name="T22" fmla="*/ 12 w 17"/>
                  <a:gd name="T23" fmla="*/ 14 h 31"/>
                  <a:gd name="T24" fmla="*/ 14 w 17"/>
                  <a:gd name="T25" fmla="*/ 20 h 31"/>
                  <a:gd name="T26" fmla="*/ 14 w 17"/>
                  <a:gd name="T27" fmla="*/ 25 h 31"/>
                  <a:gd name="T28" fmla="*/ 16 w 17"/>
                  <a:gd name="T29" fmla="*/ 28 h 31"/>
                  <a:gd name="T30" fmla="*/ 14 w 17"/>
                  <a:gd name="T31" fmla="*/ 30 h 31"/>
                  <a:gd name="T32" fmla="*/ 13 w 17"/>
                  <a:gd name="T33" fmla="*/ 30 h 31"/>
                  <a:gd name="T34" fmla="*/ 13 w 17"/>
                  <a:gd name="T35" fmla="*/ 2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1"/>
                  <a:gd name="T56" fmla="*/ 17 w 1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1">
                    <a:moveTo>
                      <a:pt x="13" y="29"/>
                    </a:moveTo>
                    <a:lnTo>
                      <a:pt x="12" y="26"/>
                    </a:lnTo>
                    <a:lnTo>
                      <a:pt x="10" y="21"/>
                    </a:lnTo>
                    <a:lnTo>
                      <a:pt x="9" y="14"/>
                    </a:lnTo>
                    <a:lnTo>
                      <a:pt x="5" y="9"/>
                    </a:lnTo>
                    <a:lnTo>
                      <a:pt x="4" y="5"/>
                    </a:lnTo>
                    <a:lnTo>
                      <a:pt x="0" y="1"/>
                    </a:lnTo>
                    <a:lnTo>
                      <a:pt x="1" y="1"/>
                    </a:lnTo>
                    <a:lnTo>
                      <a:pt x="2" y="0"/>
                    </a:lnTo>
                    <a:lnTo>
                      <a:pt x="6" y="4"/>
                    </a:lnTo>
                    <a:lnTo>
                      <a:pt x="9" y="8"/>
                    </a:lnTo>
                    <a:lnTo>
                      <a:pt x="12" y="14"/>
                    </a:lnTo>
                    <a:lnTo>
                      <a:pt x="14" y="20"/>
                    </a:lnTo>
                    <a:lnTo>
                      <a:pt x="14" y="25"/>
                    </a:lnTo>
                    <a:lnTo>
                      <a:pt x="16" y="28"/>
                    </a:lnTo>
                    <a:lnTo>
                      <a:pt x="14" y="30"/>
                    </a:lnTo>
                    <a:lnTo>
                      <a:pt x="13" y="30"/>
                    </a:lnTo>
                    <a:lnTo>
                      <a:pt x="13" y="29"/>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17" name="Freeform 279"/>
              <p:cNvSpPr>
                <a:spLocks/>
              </p:cNvSpPr>
              <p:nvPr/>
            </p:nvSpPr>
            <p:spPr bwMode="auto">
              <a:xfrm>
                <a:off x="1094" y="1324"/>
                <a:ext cx="17" cy="31"/>
              </a:xfrm>
              <a:custGeom>
                <a:avLst/>
                <a:gdLst>
                  <a:gd name="T0" fmla="*/ 13 w 17"/>
                  <a:gd name="T1" fmla="*/ 29 h 31"/>
                  <a:gd name="T2" fmla="*/ 12 w 17"/>
                  <a:gd name="T3" fmla="*/ 26 h 31"/>
                  <a:gd name="T4" fmla="*/ 12 w 17"/>
                  <a:gd name="T5" fmla="*/ 20 h 31"/>
                  <a:gd name="T6" fmla="*/ 9 w 17"/>
                  <a:gd name="T7" fmla="*/ 14 h 31"/>
                  <a:gd name="T8" fmla="*/ 6 w 17"/>
                  <a:gd name="T9" fmla="*/ 8 h 31"/>
                  <a:gd name="T10" fmla="*/ 4 w 17"/>
                  <a:gd name="T11" fmla="*/ 5 h 31"/>
                  <a:gd name="T12" fmla="*/ 0 w 17"/>
                  <a:gd name="T13" fmla="*/ 1 h 31"/>
                  <a:gd name="T14" fmla="*/ 1 w 17"/>
                  <a:gd name="T15" fmla="*/ 1 h 31"/>
                  <a:gd name="T16" fmla="*/ 2 w 17"/>
                  <a:gd name="T17" fmla="*/ 0 h 31"/>
                  <a:gd name="T18" fmla="*/ 6 w 17"/>
                  <a:gd name="T19" fmla="*/ 4 h 31"/>
                  <a:gd name="T20" fmla="*/ 9 w 17"/>
                  <a:gd name="T21" fmla="*/ 8 h 31"/>
                  <a:gd name="T22" fmla="*/ 13 w 17"/>
                  <a:gd name="T23" fmla="*/ 13 h 31"/>
                  <a:gd name="T24" fmla="*/ 14 w 17"/>
                  <a:gd name="T25" fmla="*/ 20 h 31"/>
                  <a:gd name="T26" fmla="*/ 14 w 17"/>
                  <a:gd name="T27" fmla="*/ 25 h 31"/>
                  <a:gd name="T28" fmla="*/ 16 w 17"/>
                  <a:gd name="T29" fmla="*/ 28 h 31"/>
                  <a:gd name="T30" fmla="*/ 14 w 17"/>
                  <a:gd name="T31" fmla="*/ 30 h 31"/>
                  <a:gd name="T32" fmla="*/ 13 w 17"/>
                  <a:gd name="T33" fmla="*/ 2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1"/>
                  <a:gd name="T53" fmla="*/ 17 w 1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1">
                    <a:moveTo>
                      <a:pt x="13" y="29"/>
                    </a:moveTo>
                    <a:lnTo>
                      <a:pt x="12" y="26"/>
                    </a:lnTo>
                    <a:lnTo>
                      <a:pt x="12" y="20"/>
                    </a:lnTo>
                    <a:lnTo>
                      <a:pt x="9" y="14"/>
                    </a:lnTo>
                    <a:lnTo>
                      <a:pt x="6" y="8"/>
                    </a:lnTo>
                    <a:lnTo>
                      <a:pt x="4" y="5"/>
                    </a:lnTo>
                    <a:lnTo>
                      <a:pt x="0" y="1"/>
                    </a:lnTo>
                    <a:lnTo>
                      <a:pt x="1" y="1"/>
                    </a:lnTo>
                    <a:lnTo>
                      <a:pt x="2" y="0"/>
                    </a:lnTo>
                    <a:lnTo>
                      <a:pt x="6" y="4"/>
                    </a:lnTo>
                    <a:lnTo>
                      <a:pt x="9" y="8"/>
                    </a:lnTo>
                    <a:lnTo>
                      <a:pt x="13" y="13"/>
                    </a:lnTo>
                    <a:lnTo>
                      <a:pt x="14" y="20"/>
                    </a:lnTo>
                    <a:lnTo>
                      <a:pt x="14" y="25"/>
                    </a:lnTo>
                    <a:lnTo>
                      <a:pt x="16" y="28"/>
                    </a:lnTo>
                    <a:lnTo>
                      <a:pt x="14" y="30"/>
                    </a:lnTo>
                    <a:lnTo>
                      <a:pt x="13" y="29"/>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18" name="Freeform 280"/>
              <p:cNvSpPr>
                <a:spLocks/>
              </p:cNvSpPr>
              <p:nvPr/>
            </p:nvSpPr>
            <p:spPr bwMode="auto">
              <a:xfrm>
                <a:off x="1099" y="1322"/>
                <a:ext cx="17" cy="31"/>
              </a:xfrm>
              <a:custGeom>
                <a:avLst/>
                <a:gdLst>
                  <a:gd name="T0" fmla="*/ 12 w 17"/>
                  <a:gd name="T1" fmla="*/ 29 h 31"/>
                  <a:gd name="T2" fmla="*/ 11 w 17"/>
                  <a:gd name="T3" fmla="*/ 26 h 31"/>
                  <a:gd name="T4" fmla="*/ 11 w 17"/>
                  <a:gd name="T5" fmla="*/ 21 h 31"/>
                  <a:gd name="T6" fmla="*/ 9 w 17"/>
                  <a:gd name="T7" fmla="*/ 13 h 31"/>
                  <a:gd name="T8" fmla="*/ 6 w 17"/>
                  <a:gd name="T9" fmla="*/ 9 h 31"/>
                  <a:gd name="T10" fmla="*/ 3 w 17"/>
                  <a:gd name="T11" fmla="*/ 5 h 31"/>
                  <a:gd name="T12" fmla="*/ 0 w 17"/>
                  <a:gd name="T13" fmla="*/ 1 h 31"/>
                  <a:gd name="T14" fmla="*/ 1 w 17"/>
                  <a:gd name="T15" fmla="*/ 0 h 31"/>
                  <a:gd name="T16" fmla="*/ 2 w 17"/>
                  <a:gd name="T17" fmla="*/ 0 h 31"/>
                  <a:gd name="T18" fmla="*/ 3 w 17"/>
                  <a:gd name="T19" fmla="*/ 0 h 31"/>
                  <a:gd name="T20" fmla="*/ 6 w 17"/>
                  <a:gd name="T21" fmla="*/ 4 h 31"/>
                  <a:gd name="T22" fmla="*/ 8 w 17"/>
                  <a:gd name="T23" fmla="*/ 8 h 31"/>
                  <a:gd name="T24" fmla="*/ 11 w 17"/>
                  <a:gd name="T25" fmla="*/ 13 h 31"/>
                  <a:gd name="T26" fmla="*/ 13 w 17"/>
                  <a:gd name="T27" fmla="*/ 20 h 31"/>
                  <a:gd name="T28" fmla="*/ 13 w 17"/>
                  <a:gd name="T29" fmla="*/ 25 h 31"/>
                  <a:gd name="T30" fmla="*/ 16 w 17"/>
                  <a:gd name="T31" fmla="*/ 28 h 31"/>
                  <a:gd name="T32" fmla="*/ 14 w 17"/>
                  <a:gd name="T33" fmla="*/ 30 h 31"/>
                  <a:gd name="T34" fmla="*/ 13 w 17"/>
                  <a:gd name="T35" fmla="*/ 30 h 31"/>
                  <a:gd name="T36" fmla="*/ 12 w 17"/>
                  <a:gd name="T37" fmla="*/ 29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12" y="29"/>
                    </a:moveTo>
                    <a:lnTo>
                      <a:pt x="11" y="26"/>
                    </a:lnTo>
                    <a:lnTo>
                      <a:pt x="11" y="21"/>
                    </a:lnTo>
                    <a:lnTo>
                      <a:pt x="9" y="13"/>
                    </a:lnTo>
                    <a:lnTo>
                      <a:pt x="6" y="9"/>
                    </a:lnTo>
                    <a:lnTo>
                      <a:pt x="3" y="5"/>
                    </a:lnTo>
                    <a:lnTo>
                      <a:pt x="0" y="1"/>
                    </a:lnTo>
                    <a:lnTo>
                      <a:pt x="1" y="0"/>
                    </a:lnTo>
                    <a:lnTo>
                      <a:pt x="2" y="0"/>
                    </a:lnTo>
                    <a:lnTo>
                      <a:pt x="3" y="0"/>
                    </a:lnTo>
                    <a:lnTo>
                      <a:pt x="6" y="4"/>
                    </a:lnTo>
                    <a:lnTo>
                      <a:pt x="8" y="8"/>
                    </a:lnTo>
                    <a:lnTo>
                      <a:pt x="11" y="13"/>
                    </a:lnTo>
                    <a:lnTo>
                      <a:pt x="13" y="20"/>
                    </a:lnTo>
                    <a:lnTo>
                      <a:pt x="13" y="25"/>
                    </a:lnTo>
                    <a:lnTo>
                      <a:pt x="16" y="28"/>
                    </a:lnTo>
                    <a:lnTo>
                      <a:pt x="14" y="30"/>
                    </a:lnTo>
                    <a:lnTo>
                      <a:pt x="13" y="30"/>
                    </a:lnTo>
                    <a:lnTo>
                      <a:pt x="12" y="29"/>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19" name="Freeform 281"/>
              <p:cNvSpPr>
                <a:spLocks/>
              </p:cNvSpPr>
              <p:nvPr/>
            </p:nvSpPr>
            <p:spPr bwMode="auto">
              <a:xfrm>
                <a:off x="1102" y="1310"/>
                <a:ext cx="31" cy="46"/>
              </a:xfrm>
              <a:custGeom>
                <a:avLst/>
                <a:gdLst>
                  <a:gd name="T0" fmla="*/ 10 w 31"/>
                  <a:gd name="T1" fmla="*/ 41 h 46"/>
                  <a:gd name="T2" fmla="*/ 8 w 31"/>
                  <a:gd name="T3" fmla="*/ 37 h 46"/>
                  <a:gd name="T4" fmla="*/ 8 w 31"/>
                  <a:gd name="T5" fmla="*/ 31 h 46"/>
                  <a:gd name="T6" fmla="*/ 7 w 31"/>
                  <a:gd name="T7" fmla="*/ 24 h 46"/>
                  <a:gd name="T8" fmla="*/ 4 w 31"/>
                  <a:gd name="T9" fmla="*/ 20 h 46"/>
                  <a:gd name="T10" fmla="*/ 2 w 31"/>
                  <a:gd name="T11" fmla="*/ 16 h 46"/>
                  <a:gd name="T12" fmla="*/ 0 w 31"/>
                  <a:gd name="T13" fmla="*/ 11 h 46"/>
                  <a:gd name="T14" fmla="*/ 2 w 31"/>
                  <a:gd name="T15" fmla="*/ 8 h 46"/>
                  <a:gd name="T16" fmla="*/ 3 w 31"/>
                  <a:gd name="T17" fmla="*/ 5 h 46"/>
                  <a:gd name="T18" fmla="*/ 5 w 31"/>
                  <a:gd name="T19" fmla="*/ 3 h 46"/>
                  <a:gd name="T20" fmla="*/ 15 w 31"/>
                  <a:gd name="T21" fmla="*/ 0 h 46"/>
                  <a:gd name="T22" fmla="*/ 20 w 31"/>
                  <a:gd name="T23" fmla="*/ 6 h 46"/>
                  <a:gd name="T24" fmla="*/ 23 w 31"/>
                  <a:gd name="T25" fmla="*/ 13 h 46"/>
                  <a:gd name="T26" fmla="*/ 27 w 31"/>
                  <a:gd name="T27" fmla="*/ 27 h 46"/>
                  <a:gd name="T28" fmla="*/ 30 w 31"/>
                  <a:gd name="T29" fmla="*/ 34 h 46"/>
                  <a:gd name="T30" fmla="*/ 29 w 31"/>
                  <a:gd name="T31" fmla="*/ 42 h 46"/>
                  <a:gd name="T32" fmla="*/ 19 w 31"/>
                  <a:gd name="T33" fmla="*/ 45 h 46"/>
                  <a:gd name="T34" fmla="*/ 15 w 31"/>
                  <a:gd name="T35" fmla="*/ 44 h 46"/>
                  <a:gd name="T36" fmla="*/ 13 w 31"/>
                  <a:gd name="T37" fmla="*/ 42 h 46"/>
                  <a:gd name="T38" fmla="*/ 10 w 31"/>
                  <a:gd name="T39" fmla="*/ 41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46"/>
                  <a:gd name="T62" fmla="*/ 31 w 31"/>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46">
                    <a:moveTo>
                      <a:pt x="10" y="41"/>
                    </a:moveTo>
                    <a:lnTo>
                      <a:pt x="8" y="37"/>
                    </a:lnTo>
                    <a:lnTo>
                      <a:pt x="8" y="31"/>
                    </a:lnTo>
                    <a:lnTo>
                      <a:pt x="7" y="24"/>
                    </a:lnTo>
                    <a:lnTo>
                      <a:pt x="4" y="20"/>
                    </a:lnTo>
                    <a:lnTo>
                      <a:pt x="2" y="16"/>
                    </a:lnTo>
                    <a:lnTo>
                      <a:pt x="0" y="11"/>
                    </a:lnTo>
                    <a:lnTo>
                      <a:pt x="2" y="8"/>
                    </a:lnTo>
                    <a:lnTo>
                      <a:pt x="3" y="5"/>
                    </a:lnTo>
                    <a:lnTo>
                      <a:pt x="5" y="3"/>
                    </a:lnTo>
                    <a:lnTo>
                      <a:pt x="15" y="0"/>
                    </a:lnTo>
                    <a:lnTo>
                      <a:pt x="20" y="6"/>
                    </a:lnTo>
                    <a:lnTo>
                      <a:pt x="23" y="13"/>
                    </a:lnTo>
                    <a:lnTo>
                      <a:pt x="27" y="27"/>
                    </a:lnTo>
                    <a:lnTo>
                      <a:pt x="30" y="34"/>
                    </a:lnTo>
                    <a:lnTo>
                      <a:pt x="29" y="42"/>
                    </a:lnTo>
                    <a:lnTo>
                      <a:pt x="19" y="45"/>
                    </a:lnTo>
                    <a:lnTo>
                      <a:pt x="15" y="44"/>
                    </a:lnTo>
                    <a:lnTo>
                      <a:pt x="13" y="42"/>
                    </a:lnTo>
                    <a:lnTo>
                      <a:pt x="10" y="41"/>
                    </a:lnTo>
                  </a:path>
                </a:pathLst>
              </a:custGeom>
              <a:solidFill>
                <a:srgbClr val="FF8000"/>
              </a:solidFill>
              <a:ln w="12700" cap="rnd" cmpd="sng">
                <a:solidFill>
                  <a:srgbClr val="FF8000"/>
                </a:solidFill>
                <a:prstDash val="solid"/>
                <a:round/>
                <a:headEnd/>
                <a:tailEnd/>
              </a:ln>
            </p:spPr>
            <p:txBody>
              <a:bodyPr/>
              <a:lstStyle/>
              <a:p>
                <a:endParaRPr lang="en-US"/>
              </a:p>
            </p:txBody>
          </p:sp>
          <p:sp>
            <p:nvSpPr>
              <p:cNvPr id="220" name="Freeform 282"/>
              <p:cNvSpPr>
                <a:spLocks/>
              </p:cNvSpPr>
              <p:nvPr/>
            </p:nvSpPr>
            <p:spPr bwMode="auto">
              <a:xfrm>
                <a:off x="1116" y="1341"/>
                <a:ext cx="17" cy="17"/>
              </a:xfrm>
              <a:custGeom>
                <a:avLst/>
                <a:gdLst>
                  <a:gd name="T0" fmla="*/ 16 w 17"/>
                  <a:gd name="T1" fmla="*/ 9 h 17"/>
                  <a:gd name="T2" fmla="*/ 5 w 17"/>
                  <a:gd name="T3" fmla="*/ 16 h 17"/>
                  <a:gd name="T4" fmla="*/ 4 w 17"/>
                  <a:gd name="T5" fmla="*/ 16 h 17"/>
                  <a:gd name="T6" fmla="*/ 2 w 17"/>
                  <a:gd name="T7" fmla="*/ 16 h 17"/>
                  <a:gd name="T8" fmla="*/ 1 w 17"/>
                  <a:gd name="T9" fmla="*/ 13 h 17"/>
                  <a:gd name="T10" fmla="*/ 1 w 17"/>
                  <a:gd name="T11" fmla="*/ 13 h 17"/>
                  <a:gd name="T12" fmla="*/ 0 w 17"/>
                  <a:gd name="T13" fmla="*/ 16 h 17"/>
                  <a:gd name="T14" fmla="*/ 0 w 17"/>
                  <a:gd name="T15" fmla="*/ 13 h 17"/>
                  <a:gd name="T16" fmla="*/ 0 w 17"/>
                  <a:gd name="T17" fmla="*/ 13 h 17"/>
                  <a:gd name="T18" fmla="*/ 0 w 17"/>
                  <a:gd name="T19" fmla="*/ 9 h 17"/>
                  <a:gd name="T20" fmla="*/ 0 w 17"/>
                  <a:gd name="T21" fmla="*/ 6 h 17"/>
                  <a:gd name="T22" fmla="*/ 1 w 17"/>
                  <a:gd name="T23" fmla="*/ 6 h 17"/>
                  <a:gd name="T24" fmla="*/ 2 w 17"/>
                  <a:gd name="T25" fmla="*/ 6 h 17"/>
                  <a:gd name="T26" fmla="*/ 13 w 17"/>
                  <a:gd name="T27" fmla="*/ 0 h 17"/>
                  <a:gd name="T28" fmla="*/ 14 w 17"/>
                  <a:gd name="T29" fmla="*/ 2 h 17"/>
                  <a:gd name="T30" fmla="*/ 14 w 17"/>
                  <a:gd name="T31" fmla="*/ 4 h 17"/>
                  <a:gd name="T32" fmla="*/ 14 w 17"/>
                  <a:gd name="T33" fmla="*/ 6 h 17"/>
                  <a:gd name="T34" fmla="*/ 16 w 17"/>
                  <a:gd name="T35" fmla="*/ 9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9"/>
                    </a:moveTo>
                    <a:lnTo>
                      <a:pt x="5" y="16"/>
                    </a:lnTo>
                    <a:lnTo>
                      <a:pt x="4" y="16"/>
                    </a:lnTo>
                    <a:lnTo>
                      <a:pt x="2" y="16"/>
                    </a:lnTo>
                    <a:lnTo>
                      <a:pt x="1" y="13"/>
                    </a:lnTo>
                    <a:lnTo>
                      <a:pt x="0" y="16"/>
                    </a:lnTo>
                    <a:lnTo>
                      <a:pt x="0" y="13"/>
                    </a:lnTo>
                    <a:lnTo>
                      <a:pt x="0" y="9"/>
                    </a:lnTo>
                    <a:lnTo>
                      <a:pt x="0" y="6"/>
                    </a:lnTo>
                    <a:lnTo>
                      <a:pt x="1" y="6"/>
                    </a:lnTo>
                    <a:lnTo>
                      <a:pt x="2" y="6"/>
                    </a:lnTo>
                    <a:lnTo>
                      <a:pt x="13" y="0"/>
                    </a:lnTo>
                    <a:lnTo>
                      <a:pt x="14" y="2"/>
                    </a:lnTo>
                    <a:lnTo>
                      <a:pt x="14" y="4"/>
                    </a:lnTo>
                    <a:lnTo>
                      <a:pt x="14" y="6"/>
                    </a:lnTo>
                    <a:lnTo>
                      <a:pt x="16" y="9"/>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1" name="Freeform 283"/>
              <p:cNvSpPr>
                <a:spLocks/>
              </p:cNvSpPr>
              <p:nvPr/>
            </p:nvSpPr>
            <p:spPr bwMode="auto">
              <a:xfrm>
                <a:off x="1110" y="1324"/>
                <a:ext cx="17" cy="17"/>
              </a:xfrm>
              <a:custGeom>
                <a:avLst/>
                <a:gdLst>
                  <a:gd name="T0" fmla="*/ 16 w 17"/>
                  <a:gd name="T1" fmla="*/ 8 h 17"/>
                  <a:gd name="T2" fmla="*/ 5 w 17"/>
                  <a:gd name="T3" fmla="*/ 16 h 17"/>
                  <a:gd name="T4" fmla="*/ 4 w 17"/>
                  <a:gd name="T5" fmla="*/ 16 h 17"/>
                  <a:gd name="T6" fmla="*/ 2 w 17"/>
                  <a:gd name="T7" fmla="*/ 16 h 17"/>
                  <a:gd name="T8" fmla="*/ 2 w 17"/>
                  <a:gd name="T9" fmla="*/ 13 h 17"/>
                  <a:gd name="T10" fmla="*/ 2 w 17"/>
                  <a:gd name="T11" fmla="*/ 13 h 17"/>
                  <a:gd name="T12" fmla="*/ 1 w 17"/>
                  <a:gd name="T13" fmla="*/ 10 h 17"/>
                  <a:gd name="T14" fmla="*/ 0 w 17"/>
                  <a:gd name="T15" fmla="*/ 10 h 17"/>
                  <a:gd name="T16" fmla="*/ 1 w 17"/>
                  <a:gd name="T17" fmla="*/ 8 h 17"/>
                  <a:gd name="T18" fmla="*/ 1 w 17"/>
                  <a:gd name="T19" fmla="*/ 8 h 17"/>
                  <a:gd name="T20" fmla="*/ 1 w 17"/>
                  <a:gd name="T21" fmla="*/ 8 h 17"/>
                  <a:gd name="T22" fmla="*/ 0 w 17"/>
                  <a:gd name="T23" fmla="*/ 5 h 17"/>
                  <a:gd name="T24" fmla="*/ 1 w 17"/>
                  <a:gd name="T25" fmla="*/ 5 h 17"/>
                  <a:gd name="T26" fmla="*/ 2 w 17"/>
                  <a:gd name="T27" fmla="*/ 5 h 17"/>
                  <a:gd name="T28" fmla="*/ 11 w 17"/>
                  <a:gd name="T29" fmla="*/ 0 h 17"/>
                  <a:gd name="T30" fmla="*/ 14 w 17"/>
                  <a:gd name="T31" fmla="*/ 0 h 17"/>
                  <a:gd name="T32" fmla="*/ 14 w 17"/>
                  <a:gd name="T33" fmla="*/ 0 h 17"/>
                  <a:gd name="T34" fmla="*/ 16 w 17"/>
                  <a:gd name="T35" fmla="*/ 5 h 17"/>
                  <a:gd name="T36" fmla="*/ 16 w 17"/>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8"/>
                    </a:moveTo>
                    <a:lnTo>
                      <a:pt x="5" y="16"/>
                    </a:lnTo>
                    <a:lnTo>
                      <a:pt x="4" y="16"/>
                    </a:lnTo>
                    <a:lnTo>
                      <a:pt x="2" y="16"/>
                    </a:lnTo>
                    <a:lnTo>
                      <a:pt x="2" y="13"/>
                    </a:lnTo>
                    <a:lnTo>
                      <a:pt x="1" y="10"/>
                    </a:lnTo>
                    <a:lnTo>
                      <a:pt x="0" y="10"/>
                    </a:lnTo>
                    <a:lnTo>
                      <a:pt x="1" y="8"/>
                    </a:lnTo>
                    <a:lnTo>
                      <a:pt x="0" y="5"/>
                    </a:lnTo>
                    <a:lnTo>
                      <a:pt x="1" y="5"/>
                    </a:lnTo>
                    <a:lnTo>
                      <a:pt x="2" y="5"/>
                    </a:lnTo>
                    <a:lnTo>
                      <a:pt x="11" y="0"/>
                    </a:lnTo>
                    <a:lnTo>
                      <a:pt x="14" y="0"/>
                    </a:lnTo>
                    <a:lnTo>
                      <a:pt x="16" y="5"/>
                    </a:lnTo>
                    <a:lnTo>
                      <a:pt x="16" y="8"/>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2" name="Line 284"/>
              <p:cNvSpPr>
                <a:spLocks noChangeShapeType="1"/>
              </p:cNvSpPr>
              <p:nvPr/>
            </p:nvSpPr>
            <p:spPr bwMode="auto">
              <a:xfrm flipH="1" flipV="1">
                <a:off x="1116" y="1329"/>
                <a:ext cx="2" cy="8"/>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3" name="Line 285"/>
              <p:cNvSpPr>
                <a:spLocks noChangeShapeType="1"/>
              </p:cNvSpPr>
              <p:nvPr/>
            </p:nvSpPr>
            <p:spPr bwMode="auto">
              <a:xfrm flipV="1">
                <a:off x="1121" y="1347"/>
                <a:ext cx="0"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4" name="Line 286"/>
              <p:cNvSpPr>
                <a:spLocks noChangeShapeType="1"/>
              </p:cNvSpPr>
              <p:nvPr/>
            </p:nvSpPr>
            <p:spPr bwMode="auto">
              <a:xfrm flipH="1" flipV="1">
                <a:off x="1107" y="1313"/>
                <a:ext cx="4" cy="6"/>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3" name="Group 287"/>
            <p:cNvGrpSpPr>
              <a:grpSpLocks/>
            </p:cNvGrpSpPr>
            <p:nvPr/>
          </p:nvGrpSpPr>
          <p:grpSpPr bwMode="auto">
            <a:xfrm>
              <a:off x="498" y="1509"/>
              <a:ext cx="273" cy="168"/>
              <a:chOff x="498" y="1509"/>
              <a:chExt cx="273" cy="168"/>
            </a:xfrm>
          </p:grpSpPr>
          <p:sp>
            <p:nvSpPr>
              <p:cNvPr id="197" name="Freeform 288"/>
              <p:cNvSpPr>
                <a:spLocks/>
              </p:cNvSpPr>
              <p:nvPr/>
            </p:nvSpPr>
            <p:spPr bwMode="auto">
              <a:xfrm>
                <a:off x="498" y="1509"/>
                <a:ext cx="130" cy="79"/>
              </a:xfrm>
              <a:custGeom>
                <a:avLst/>
                <a:gdLst>
                  <a:gd name="T0" fmla="*/ 129 w 130"/>
                  <a:gd name="T1" fmla="*/ 70 h 79"/>
                  <a:gd name="T2" fmla="*/ 124 w 130"/>
                  <a:gd name="T3" fmla="*/ 78 h 79"/>
                  <a:gd name="T4" fmla="*/ 21 w 130"/>
                  <a:gd name="T5" fmla="*/ 20 h 79"/>
                  <a:gd name="T6" fmla="*/ 16 w 130"/>
                  <a:gd name="T7" fmla="*/ 19 h 79"/>
                  <a:gd name="T8" fmla="*/ 0 w 130"/>
                  <a:gd name="T9" fmla="*/ 5 h 79"/>
                  <a:gd name="T10" fmla="*/ 3 w 130"/>
                  <a:gd name="T11" fmla="*/ 0 h 79"/>
                  <a:gd name="T12" fmla="*/ 24 w 130"/>
                  <a:gd name="T13" fmla="*/ 5 h 79"/>
                  <a:gd name="T14" fmla="*/ 26 w 130"/>
                  <a:gd name="T15" fmla="*/ 12 h 79"/>
                  <a:gd name="T16" fmla="*/ 129 w 130"/>
                  <a:gd name="T17" fmla="*/ 7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79"/>
                  <a:gd name="T29" fmla="*/ 130 w 130"/>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79">
                    <a:moveTo>
                      <a:pt x="129" y="70"/>
                    </a:moveTo>
                    <a:lnTo>
                      <a:pt x="124" y="78"/>
                    </a:lnTo>
                    <a:lnTo>
                      <a:pt x="21" y="20"/>
                    </a:lnTo>
                    <a:lnTo>
                      <a:pt x="16" y="19"/>
                    </a:lnTo>
                    <a:lnTo>
                      <a:pt x="0" y="5"/>
                    </a:lnTo>
                    <a:lnTo>
                      <a:pt x="3" y="0"/>
                    </a:lnTo>
                    <a:lnTo>
                      <a:pt x="24" y="5"/>
                    </a:lnTo>
                    <a:lnTo>
                      <a:pt x="26" y="12"/>
                    </a:lnTo>
                    <a:lnTo>
                      <a:pt x="129" y="70"/>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8" name="Freeform 289"/>
              <p:cNvSpPr>
                <a:spLocks/>
              </p:cNvSpPr>
              <p:nvPr/>
            </p:nvSpPr>
            <p:spPr bwMode="auto">
              <a:xfrm>
                <a:off x="622" y="1580"/>
                <a:ext cx="17" cy="17"/>
              </a:xfrm>
              <a:custGeom>
                <a:avLst/>
                <a:gdLst>
                  <a:gd name="T0" fmla="*/ 16 w 17"/>
                  <a:gd name="T1" fmla="*/ 2 h 17"/>
                  <a:gd name="T2" fmla="*/ 4 w 17"/>
                  <a:gd name="T3" fmla="*/ 16 h 17"/>
                  <a:gd name="T4" fmla="*/ 0 w 17"/>
                  <a:gd name="T5" fmla="*/ 13 h 17"/>
                  <a:gd name="T6" fmla="*/ 16 w 17"/>
                  <a:gd name="T7" fmla="*/ 0 h 17"/>
                  <a:gd name="T8" fmla="*/ 1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4" y="16"/>
                    </a:lnTo>
                    <a:lnTo>
                      <a:pt x="0" y="13"/>
                    </a:lnTo>
                    <a:lnTo>
                      <a:pt x="16" y="0"/>
                    </a:lnTo>
                    <a:lnTo>
                      <a:pt x="16" y="2"/>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9" name="Freeform 290"/>
              <p:cNvSpPr>
                <a:spLocks/>
              </p:cNvSpPr>
              <p:nvPr/>
            </p:nvSpPr>
            <p:spPr bwMode="auto">
              <a:xfrm>
                <a:off x="650" y="1586"/>
                <a:ext cx="121" cy="91"/>
              </a:xfrm>
              <a:custGeom>
                <a:avLst/>
                <a:gdLst>
                  <a:gd name="T0" fmla="*/ 11 w 121"/>
                  <a:gd name="T1" fmla="*/ 3 h 91"/>
                  <a:gd name="T2" fmla="*/ 19 w 121"/>
                  <a:gd name="T3" fmla="*/ 3 h 91"/>
                  <a:gd name="T4" fmla="*/ 25 w 121"/>
                  <a:gd name="T5" fmla="*/ 3 h 91"/>
                  <a:gd name="T6" fmla="*/ 30 w 121"/>
                  <a:gd name="T7" fmla="*/ 0 h 91"/>
                  <a:gd name="T8" fmla="*/ 34 w 121"/>
                  <a:gd name="T9" fmla="*/ 1 h 91"/>
                  <a:gd name="T10" fmla="*/ 110 w 121"/>
                  <a:gd name="T11" fmla="*/ 46 h 91"/>
                  <a:gd name="T12" fmla="*/ 113 w 121"/>
                  <a:gd name="T13" fmla="*/ 49 h 91"/>
                  <a:gd name="T14" fmla="*/ 117 w 121"/>
                  <a:gd name="T15" fmla="*/ 53 h 91"/>
                  <a:gd name="T16" fmla="*/ 118 w 121"/>
                  <a:gd name="T17" fmla="*/ 57 h 91"/>
                  <a:gd name="T18" fmla="*/ 120 w 121"/>
                  <a:gd name="T19" fmla="*/ 61 h 91"/>
                  <a:gd name="T20" fmla="*/ 119 w 121"/>
                  <a:gd name="T21" fmla="*/ 66 h 91"/>
                  <a:gd name="T22" fmla="*/ 119 w 121"/>
                  <a:gd name="T23" fmla="*/ 70 h 91"/>
                  <a:gd name="T24" fmla="*/ 118 w 121"/>
                  <a:gd name="T25" fmla="*/ 76 h 91"/>
                  <a:gd name="T26" fmla="*/ 113 w 121"/>
                  <a:gd name="T27" fmla="*/ 82 h 91"/>
                  <a:gd name="T28" fmla="*/ 108 w 121"/>
                  <a:gd name="T29" fmla="*/ 86 h 91"/>
                  <a:gd name="T30" fmla="*/ 106 w 121"/>
                  <a:gd name="T31" fmla="*/ 87 h 91"/>
                  <a:gd name="T32" fmla="*/ 101 w 121"/>
                  <a:gd name="T33" fmla="*/ 90 h 91"/>
                  <a:gd name="T34" fmla="*/ 98 w 121"/>
                  <a:gd name="T35" fmla="*/ 90 h 91"/>
                  <a:gd name="T36" fmla="*/ 95 w 121"/>
                  <a:gd name="T37" fmla="*/ 90 h 91"/>
                  <a:gd name="T38" fmla="*/ 90 w 121"/>
                  <a:gd name="T39" fmla="*/ 90 h 91"/>
                  <a:gd name="T40" fmla="*/ 87 w 121"/>
                  <a:gd name="T41" fmla="*/ 89 h 91"/>
                  <a:gd name="T42" fmla="*/ 10 w 121"/>
                  <a:gd name="T43" fmla="*/ 43 h 91"/>
                  <a:gd name="T44" fmla="*/ 5 w 121"/>
                  <a:gd name="T45" fmla="*/ 41 h 91"/>
                  <a:gd name="T46" fmla="*/ 5 w 121"/>
                  <a:gd name="T47" fmla="*/ 36 h 91"/>
                  <a:gd name="T48" fmla="*/ 2 w 121"/>
                  <a:gd name="T49" fmla="*/ 31 h 91"/>
                  <a:gd name="T50" fmla="*/ 0 w 121"/>
                  <a:gd name="T51" fmla="*/ 25 h 91"/>
                  <a:gd name="T52" fmla="*/ 0 w 121"/>
                  <a:gd name="T53" fmla="*/ 21 h 91"/>
                  <a:gd name="T54" fmla="*/ 3 w 121"/>
                  <a:gd name="T55" fmla="*/ 13 h 91"/>
                  <a:gd name="T56" fmla="*/ 8 w 121"/>
                  <a:gd name="T57" fmla="*/ 6 h 91"/>
                  <a:gd name="T58" fmla="*/ 11 w 121"/>
                  <a:gd name="T59" fmla="*/ 3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91"/>
                  <a:gd name="T92" fmla="*/ 121 w 12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91">
                    <a:moveTo>
                      <a:pt x="11" y="3"/>
                    </a:moveTo>
                    <a:lnTo>
                      <a:pt x="19" y="3"/>
                    </a:lnTo>
                    <a:lnTo>
                      <a:pt x="25" y="3"/>
                    </a:lnTo>
                    <a:lnTo>
                      <a:pt x="30" y="0"/>
                    </a:lnTo>
                    <a:lnTo>
                      <a:pt x="34" y="1"/>
                    </a:lnTo>
                    <a:lnTo>
                      <a:pt x="110" y="46"/>
                    </a:lnTo>
                    <a:lnTo>
                      <a:pt x="113" y="49"/>
                    </a:lnTo>
                    <a:lnTo>
                      <a:pt x="117" y="53"/>
                    </a:lnTo>
                    <a:lnTo>
                      <a:pt x="118" y="57"/>
                    </a:lnTo>
                    <a:lnTo>
                      <a:pt x="120" y="61"/>
                    </a:lnTo>
                    <a:lnTo>
                      <a:pt x="119" y="66"/>
                    </a:lnTo>
                    <a:lnTo>
                      <a:pt x="119" y="70"/>
                    </a:lnTo>
                    <a:lnTo>
                      <a:pt x="118" y="76"/>
                    </a:lnTo>
                    <a:lnTo>
                      <a:pt x="113" y="82"/>
                    </a:lnTo>
                    <a:lnTo>
                      <a:pt x="108" y="86"/>
                    </a:lnTo>
                    <a:lnTo>
                      <a:pt x="106" y="87"/>
                    </a:lnTo>
                    <a:lnTo>
                      <a:pt x="101" y="90"/>
                    </a:lnTo>
                    <a:lnTo>
                      <a:pt x="98" y="90"/>
                    </a:lnTo>
                    <a:lnTo>
                      <a:pt x="95" y="90"/>
                    </a:lnTo>
                    <a:lnTo>
                      <a:pt x="90" y="90"/>
                    </a:lnTo>
                    <a:lnTo>
                      <a:pt x="87" y="89"/>
                    </a:lnTo>
                    <a:lnTo>
                      <a:pt x="10" y="43"/>
                    </a:lnTo>
                    <a:lnTo>
                      <a:pt x="5" y="41"/>
                    </a:lnTo>
                    <a:lnTo>
                      <a:pt x="5" y="36"/>
                    </a:lnTo>
                    <a:lnTo>
                      <a:pt x="2" y="31"/>
                    </a:lnTo>
                    <a:lnTo>
                      <a:pt x="0" y="25"/>
                    </a:lnTo>
                    <a:lnTo>
                      <a:pt x="0" y="21"/>
                    </a:lnTo>
                    <a:lnTo>
                      <a:pt x="3" y="13"/>
                    </a:lnTo>
                    <a:lnTo>
                      <a:pt x="8" y="6"/>
                    </a:lnTo>
                    <a:lnTo>
                      <a:pt x="11" y="3"/>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0" name="Freeform 291"/>
              <p:cNvSpPr>
                <a:spLocks/>
              </p:cNvSpPr>
              <p:nvPr/>
            </p:nvSpPr>
            <p:spPr bwMode="auto">
              <a:xfrm>
                <a:off x="669" y="1594"/>
                <a:ext cx="90" cy="54"/>
              </a:xfrm>
              <a:custGeom>
                <a:avLst/>
                <a:gdLst>
                  <a:gd name="T0" fmla="*/ 86 w 90"/>
                  <a:gd name="T1" fmla="*/ 47 h 54"/>
                  <a:gd name="T2" fmla="*/ 7 w 90"/>
                  <a:gd name="T3" fmla="*/ 1 h 54"/>
                  <a:gd name="T4" fmla="*/ 4 w 90"/>
                  <a:gd name="T5" fmla="*/ 0 h 54"/>
                  <a:gd name="T6" fmla="*/ 3 w 90"/>
                  <a:gd name="T7" fmla="*/ 1 h 54"/>
                  <a:gd name="T8" fmla="*/ 2 w 90"/>
                  <a:gd name="T9" fmla="*/ 0 h 54"/>
                  <a:gd name="T10" fmla="*/ 0 w 90"/>
                  <a:gd name="T11" fmla="*/ 0 h 54"/>
                  <a:gd name="T12" fmla="*/ 0 w 90"/>
                  <a:gd name="T13" fmla="*/ 1 h 54"/>
                  <a:gd name="T14" fmla="*/ 2 w 90"/>
                  <a:gd name="T15" fmla="*/ 4 h 54"/>
                  <a:gd name="T16" fmla="*/ 3 w 90"/>
                  <a:gd name="T17" fmla="*/ 4 h 54"/>
                  <a:gd name="T18" fmla="*/ 5 w 90"/>
                  <a:gd name="T19" fmla="*/ 5 h 54"/>
                  <a:gd name="T20" fmla="*/ 84 w 90"/>
                  <a:gd name="T21" fmla="*/ 51 h 54"/>
                  <a:gd name="T22" fmla="*/ 85 w 90"/>
                  <a:gd name="T23" fmla="*/ 52 h 54"/>
                  <a:gd name="T24" fmla="*/ 86 w 90"/>
                  <a:gd name="T25" fmla="*/ 52 h 54"/>
                  <a:gd name="T26" fmla="*/ 87 w 90"/>
                  <a:gd name="T27" fmla="*/ 53 h 54"/>
                  <a:gd name="T28" fmla="*/ 87 w 90"/>
                  <a:gd name="T29" fmla="*/ 52 h 54"/>
                  <a:gd name="T30" fmla="*/ 87 w 90"/>
                  <a:gd name="T31" fmla="*/ 52 h 54"/>
                  <a:gd name="T32" fmla="*/ 88 w 90"/>
                  <a:gd name="T33" fmla="*/ 52 h 54"/>
                  <a:gd name="T34" fmla="*/ 89 w 90"/>
                  <a:gd name="T35" fmla="*/ 51 h 54"/>
                  <a:gd name="T36" fmla="*/ 88 w 90"/>
                  <a:gd name="T37" fmla="*/ 48 h 54"/>
                  <a:gd name="T38" fmla="*/ 87 w 90"/>
                  <a:gd name="T39" fmla="*/ 48 h 54"/>
                  <a:gd name="T40" fmla="*/ 86 w 9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4"/>
                  <a:gd name="T65" fmla="*/ 90 w 90"/>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4">
                    <a:moveTo>
                      <a:pt x="86" y="47"/>
                    </a:moveTo>
                    <a:lnTo>
                      <a:pt x="7" y="1"/>
                    </a:lnTo>
                    <a:lnTo>
                      <a:pt x="4" y="0"/>
                    </a:lnTo>
                    <a:lnTo>
                      <a:pt x="3" y="1"/>
                    </a:lnTo>
                    <a:lnTo>
                      <a:pt x="2" y="0"/>
                    </a:lnTo>
                    <a:lnTo>
                      <a:pt x="0" y="0"/>
                    </a:lnTo>
                    <a:lnTo>
                      <a:pt x="0" y="1"/>
                    </a:lnTo>
                    <a:lnTo>
                      <a:pt x="2" y="4"/>
                    </a:lnTo>
                    <a:lnTo>
                      <a:pt x="3" y="4"/>
                    </a:lnTo>
                    <a:lnTo>
                      <a:pt x="5" y="5"/>
                    </a:lnTo>
                    <a:lnTo>
                      <a:pt x="84" y="51"/>
                    </a:lnTo>
                    <a:lnTo>
                      <a:pt x="85" y="52"/>
                    </a:lnTo>
                    <a:lnTo>
                      <a:pt x="86" y="52"/>
                    </a:lnTo>
                    <a:lnTo>
                      <a:pt x="87" y="53"/>
                    </a:lnTo>
                    <a:lnTo>
                      <a:pt x="87" y="52"/>
                    </a:lnTo>
                    <a:lnTo>
                      <a:pt x="88" y="52"/>
                    </a:lnTo>
                    <a:lnTo>
                      <a:pt x="89" y="51"/>
                    </a:lnTo>
                    <a:lnTo>
                      <a:pt x="88" y="48"/>
                    </a:lnTo>
                    <a:lnTo>
                      <a:pt x="87" y="48"/>
                    </a:lnTo>
                    <a:lnTo>
                      <a:pt x="86" y="47"/>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 name="Freeform 292"/>
              <p:cNvSpPr>
                <a:spLocks/>
              </p:cNvSpPr>
              <p:nvPr/>
            </p:nvSpPr>
            <p:spPr bwMode="auto">
              <a:xfrm>
                <a:off x="658" y="1614"/>
                <a:ext cx="90" cy="55"/>
              </a:xfrm>
              <a:custGeom>
                <a:avLst/>
                <a:gdLst>
                  <a:gd name="T0" fmla="*/ 85 w 90"/>
                  <a:gd name="T1" fmla="*/ 48 h 55"/>
                  <a:gd name="T2" fmla="*/ 7 w 90"/>
                  <a:gd name="T3" fmla="*/ 3 h 55"/>
                  <a:gd name="T4" fmla="*/ 4 w 90"/>
                  <a:gd name="T5" fmla="*/ 2 h 55"/>
                  <a:gd name="T6" fmla="*/ 2 w 90"/>
                  <a:gd name="T7" fmla="*/ 1 h 55"/>
                  <a:gd name="T8" fmla="*/ 1 w 90"/>
                  <a:gd name="T9" fmla="*/ 0 h 55"/>
                  <a:gd name="T10" fmla="*/ 0 w 90"/>
                  <a:gd name="T11" fmla="*/ 0 h 55"/>
                  <a:gd name="T12" fmla="*/ 0 w 90"/>
                  <a:gd name="T13" fmla="*/ 2 h 55"/>
                  <a:gd name="T14" fmla="*/ 2 w 90"/>
                  <a:gd name="T15" fmla="*/ 4 h 55"/>
                  <a:gd name="T16" fmla="*/ 1 w 90"/>
                  <a:gd name="T17" fmla="*/ 4 h 55"/>
                  <a:gd name="T18" fmla="*/ 4 w 90"/>
                  <a:gd name="T19" fmla="*/ 7 h 55"/>
                  <a:gd name="T20" fmla="*/ 84 w 90"/>
                  <a:gd name="T21" fmla="*/ 52 h 55"/>
                  <a:gd name="T22" fmla="*/ 84 w 90"/>
                  <a:gd name="T23" fmla="*/ 52 h 55"/>
                  <a:gd name="T24" fmla="*/ 85 w 90"/>
                  <a:gd name="T25" fmla="*/ 53 h 55"/>
                  <a:gd name="T26" fmla="*/ 87 w 90"/>
                  <a:gd name="T27" fmla="*/ 54 h 55"/>
                  <a:gd name="T28" fmla="*/ 89 w 90"/>
                  <a:gd name="T29" fmla="*/ 52 h 55"/>
                  <a:gd name="T30" fmla="*/ 89 w 90"/>
                  <a:gd name="T31" fmla="*/ 52 h 55"/>
                  <a:gd name="T32" fmla="*/ 89 w 90"/>
                  <a:gd name="T33" fmla="*/ 52 h 55"/>
                  <a:gd name="T34" fmla="*/ 88 w 90"/>
                  <a:gd name="T35" fmla="*/ 51 h 55"/>
                  <a:gd name="T36" fmla="*/ 87 w 90"/>
                  <a:gd name="T37" fmla="*/ 50 h 55"/>
                  <a:gd name="T38" fmla="*/ 87 w 90"/>
                  <a:gd name="T39" fmla="*/ 49 h 55"/>
                  <a:gd name="T40" fmla="*/ 85 w 90"/>
                  <a:gd name="T41" fmla="*/ 4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5"/>
                  <a:gd name="T65" fmla="*/ 90 w 9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5">
                    <a:moveTo>
                      <a:pt x="85" y="48"/>
                    </a:moveTo>
                    <a:lnTo>
                      <a:pt x="7" y="3"/>
                    </a:lnTo>
                    <a:lnTo>
                      <a:pt x="4" y="2"/>
                    </a:lnTo>
                    <a:lnTo>
                      <a:pt x="2" y="1"/>
                    </a:lnTo>
                    <a:lnTo>
                      <a:pt x="1" y="0"/>
                    </a:lnTo>
                    <a:lnTo>
                      <a:pt x="0" y="0"/>
                    </a:lnTo>
                    <a:lnTo>
                      <a:pt x="0" y="2"/>
                    </a:lnTo>
                    <a:lnTo>
                      <a:pt x="2" y="4"/>
                    </a:lnTo>
                    <a:lnTo>
                      <a:pt x="1" y="4"/>
                    </a:lnTo>
                    <a:lnTo>
                      <a:pt x="4" y="7"/>
                    </a:lnTo>
                    <a:lnTo>
                      <a:pt x="84" y="52"/>
                    </a:lnTo>
                    <a:lnTo>
                      <a:pt x="85" y="53"/>
                    </a:lnTo>
                    <a:lnTo>
                      <a:pt x="87" y="54"/>
                    </a:lnTo>
                    <a:lnTo>
                      <a:pt x="89" y="52"/>
                    </a:lnTo>
                    <a:lnTo>
                      <a:pt x="88" y="51"/>
                    </a:lnTo>
                    <a:lnTo>
                      <a:pt x="87" y="50"/>
                    </a:lnTo>
                    <a:lnTo>
                      <a:pt x="87" y="49"/>
                    </a:lnTo>
                    <a:lnTo>
                      <a:pt x="85" y="48"/>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2" name="Freeform 293"/>
              <p:cNvSpPr>
                <a:spLocks/>
              </p:cNvSpPr>
              <p:nvPr/>
            </p:nvSpPr>
            <p:spPr bwMode="auto">
              <a:xfrm>
                <a:off x="636" y="1583"/>
                <a:ext cx="17" cy="30"/>
              </a:xfrm>
              <a:custGeom>
                <a:avLst/>
                <a:gdLst>
                  <a:gd name="T0" fmla="*/ 16 w 17"/>
                  <a:gd name="T1" fmla="*/ 2 h 30"/>
                  <a:gd name="T2" fmla="*/ 14 w 17"/>
                  <a:gd name="T3" fmla="*/ 5 h 30"/>
                  <a:gd name="T4" fmla="*/ 12 w 17"/>
                  <a:gd name="T5" fmla="*/ 9 h 30"/>
                  <a:gd name="T6" fmla="*/ 7 w 17"/>
                  <a:gd name="T7" fmla="*/ 14 h 30"/>
                  <a:gd name="T8" fmla="*/ 5 w 17"/>
                  <a:gd name="T9" fmla="*/ 20 h 30"/>
                  <a:gd name="T10" fmla="*/ 3 w 17"/>
                  <a:gd name="T11" fmla="*/ 23 h 30"/>
                  <a:gd name="T12" fmla="*/ 2 w 17"/>
                  <a:gd name="T13" fmla="*/ 29 h 30"/>
                  <a:gd name="T14" fmla="*/ 1 w 17"/>
                  <a:gd name="T15" fmla="*/ 28 h 30"/>
                  <a:gd name="T16" fmla="*/ 0 w 17"/>
                  <a:gd name="T17" fmla="*/ 27 h 30"/>
                  <a:gd name="T18" fmla="*/ 1 w 17"/>
                  <a:gd name="T19" fmla="*/ 23 h 30"/>
                  <a:gd name="T20" fmla="*/ 2 w 17"/>
                  <a:gd name="T21" fmla="*/ 18 h 30"/>
                  <a:gd name="T22" fmla="*/ 6 w 17"/>
                  <a:gd name="T23" fmla="*/ 13 h 30"/>
                  <a:gd name="T24" fmla="*/ 9 w 17"/>
                  <a:gd name="T25" fmla="*/ 7 h 30"/>
                  <a:gd name="T26" fmla="*/ 13 w 17"/>
                  <a:gd name="T27" fmla="*/ 4 h 30"/>
                  <a:gd name="T28" fmla="*/ 14 w 17"/>
                  <a:gd name="T29" fmla="*/ 2 h 30"/>
                  <a:gd name="T30" fmla="*/ 16 w 17"/>
                  <a:gd name="T31" fmla="*/ 0 h 30"/>
                  <a:gd name="T32" fmla="*/ 16 w 17"/>
                  <a:gd name="T33" fmla="*/ 1 h 30"/>
                  <a:gd name="T34" fmla="*/ 16 w 17"/>
                  <a:gd name="T35" fmla="*/ 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0"/>
                  <a:gd name="T56" fmla="*/ 17 w 1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0">
                    <a:moveTo>
                      <a:pt x="16" y="2"/>
                    </a:moveTo>
                    <a:lnTo>
                      <a:pt x="14" y="5"/>
                    </a:lnTo>
                    <a:lnTo>
                      <a:pt x="12" y="9"/>
                    </a:lnTo>
                    <a:lnTo>
                      <a:pt x="7" y="14"/>
                    </a:lnTo>
                    <a:lnTo>
                      <a:pt x="5" y="20"/>
                    </a:lnTo>
                    <a:lnTo>
                      <a:pt x="3" y="23"/>
                    </a:lnTo>
                    <a:lnTo>
                      <a:pt x="2" y="29"/>
                    </a:lnTo>
                    <a:lnTo>
                      <a:pt x="1" y="28"/>
                    </a:lnTo>
                    <a:lnTo>
                      <a:pt x="0" y="27"/>
                    </a:lnTo>
                    <a:lnTo>
                      <a:pt x="1" y="23"/>
                    </a:lnTo>
                    <a:lnTo>
                      <a:pt x="2" y="18"/>
                    </a:lnTo>
                    <a:lnTo>
                      <a:pt x="6" y="13"/>
                    </a:lnTo>
                    <a:lnTo>
                      <a:pt x="9" y="7"/>
                    </a:lnTo>
                    <a:lnTo>
                      <a:pt x="13" y="4"/>
                    </a:lnTo>
                    <a:lnTo>
                      <a:pt x="14" y="2"/>
                    </a:lnTo>
                    <a:lnTo>
                      <a:pt x="16" y="0"/>
                    </a:lnTo>
                    <a:lnTo>
                      <a:pt x="16" y="1"/>
                    </a:lnTo>
                    <a:lnTo>
                      <a:pt x="16" y="2"/>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03" name="Freeform 294"/>
              <p:cNvSpPr>
                <a:spLocks/>
              </p:cNvSpPr>
              <p:nvPr/>
            </p:nvSpPr>
            <p:spPr bwMode="auto">
              <a:xfrm>
                <a:off x="639" y="1586"/>
                <a:ext cx="17" cy="28"/>
              </a:xfrm>
              <a:custGeom>
                <a:avLst/>
                <a:gdLst>
                  <a:gd name="T0" fmla="*/ 15 w 17"/>
                  <a:gd name="T1" fmla="*/ 0 h 28"/>
                  <a:gd name="T2" fmla="*/ 14 w 17"/>
                  <a:gd name="T3" fmla="*/ 3 h 28"/>
                  <a:gd name="T4" fmla="*/ 10 w 17"/>
                  <a:gd name="T5" fmla="*/ 7 h 28"/>
                  <a:gd name="T6" fmla="*/ 6 w 17"/>
                  <a:gd name="T7" fmla="*/ 13 h 28"/>
                  <a:gd name="T8" fmla="*/ 4 w 17"/>
                  <a:gd name="T9" fmla="*/ 18 h 28"/>
                  <a:gd name="T10" fmla="*/ 3 w 17"/>
                  <a:gd name="T11" fmla="*/ 22 h 28"/>
                  <a:gd name="T12" fmla="*/ 2 w 17"/>
                  <a:gd name="T13" fmla="*/ 27 h 28"/>
                  <a:gd name="T14" fmla="*/ 1 w 17"/>
                  <a:gd name="T15" fmla="*/ 26 h 28"/>
                  <a:gd name="T16" fmla="*/ 0 w 17"/>
                  <a:gd name="T17" fmla="*/ 26 h 28"/>
                  <a:gd name="T18" fmla="*/ 1 w 17"/>
                  <a:gd name="T19" fmla="*/ 21 h 28"/>
                  <a:gd name="T20" fmla="*/ 2 w 17"/>
                  <a:gd name="T21" fmla="*/ 17 h 28"/>
                  <a:gd name="T22" fmla="*/ 4 w 17"/>
                  <a:gd name="T23" fmla="*/ 11 h 28"/>
                  <a:gd name="T24" fmla="*/ 9 w 17"/>
                  <a:gd name="T25" fmla="*/ 6 h 28"/>
                  <a:gd name="T26" fmla="*/ 12 w 17"/>
                  <a:gd name="T27" fmla="*/ 3 h 28"/>
                  <a:gd name="T28" fmla="*/ 14 w 17"/>
                  <a:gd name="T29" fmla="*/ 0 h 28"/>
                  <a:gd name="T30" fmla="*/ 16 w 17"/>
                  <a:gd name="T31" fmla="*/ 0 h 28"/>
                  <a:gd name="T32" fmla="*/ 15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5" y="0"/>
                    </a:moveTo>
                    <a:lnTo>
                      <a:pt x="14" y="3"/>
                    </a:lnTo>
                    <a:lnTo>
                      <a:pt x="10" y="7"/>
                    </a:lnTo>
                    <a:lnTo>
                      <a:pt x="6" y="13"/>
                    </a:lnTo>
                    <a:lnTo>
                      <a:pt x="4" y="18"/>
                    </a:lnTo>
                    <a:lnTo>
                      <a:pt x="3" y="22"/>
                    </a:lnTo>
                    <a:lnTo>
                      <a:pt x="2" y="27"/>
                    </a:lnTo>
                    <a:lnTo>
                      <a:pt x="1" y="26"/>
                    </a:lnTo>
                    <a:lnTo>
                      <a:pt x="0" y="26"/>
                    </a:lnTo>
                    <a:lnTo>
                      <a:pt x="1" y="21"/>
                    </a:lnTo>
                    <a:lnTo>
                      <a:pt x="2" y="17"/>
                    </a:lnTo>
                    <a:lnTo>
                      <a:pt x="4" y="11"/>
                    </a:lnTo>
                    <a:lnTo>
                      <a:pt x="9" y="6"/>
                    </a:lnTo>
                    <a:lnTo>
                      <a:pt x="12" y="3"/>
                    </a:lnTo>
                    <a:lnTo>
                      <a:pt x="14" y="0"/>
                    </a:lnTo>
                    <a:lnTo>
                      <a:pt x="16" y="0"/>
                    </a:lnTo>
                    <a:lnTo>
                      <a:pt x="15" y="0"/>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04" name="Freeform 295"/>
              <p:cNvSpPr>
                <a:spLocks/>
              </p:cNvSpPr>
              <p:nvPr/>
            </p:nvSpPr>
            <p:spPr bwMode="auto">
              <a:xfrm>
                <a:off x="633" y="1582"/>
                <a:ext cx="18" cy="29"/>
              </a:xfrm>
              <a:custGeom>
                <a:avLst/>
                <a:gdLst>
                  <a:gd name="T0" fmla="*/ 17 w 18"/>
                  <a:gd name="T1" fmla="*/ 3 h 29"/>
                  <a:gd name="T2" fmla="*/ 16 w 18"/>
                  <a:gd name="T3" fmla="*/ 5 h 29"/>
                  <a:gd name="T4" fmla="*/ 12 w 18"/>
                  <a:gd name="T5" fmla="*/ 8 h 29"/>
                  <a:gd name="T6" fmla="*/ 6 w 18"/>
                  <a:gd name="T7" fmla="*/ 14 h 29"/>
                  <a:gd name="T8" fmla="*/ 5 w 18"/>
                  <a:gd name="T9" fmla="*/ 19 h 29"/>
                  <a:gd name="T10" fmla="*/ 4 w 18"/>
                  <a:gd name="T11" fmla="*/ 24 h 29"/>
                  <a:gd name="T12" fmla="*/ 3 w 18"/>
                  <a:gd name="T13" fmla="*/ 28 h 29"/>
                  <a:gd name="T14" fmla="*/ 1 w 18"/>
                  <a:gd name="T15" fmla="*/ 28 h 29"/>
                  <a:gd name="T16" fmla="*/ 0 w 18"/>
                  <a:gd name="T17" fmla="*/ 28 h 29"/>
                  <a:gd name="T18" fmla="*/ 0 w 18"/>
                  <a:gd name="T19" fmla="*/ 27 h 29"/>
                  <a:gd name="T20" fmla="*/ 1 w 18"/>
                  <a:gd name="T21" fmla="*/ 22 h 29"/>
                  <a:gd name="T22" fmla="*/ 3 w 18"/>
                  <a:gd name="T23" fmla="*/ 19 h 29"/>
                  <a:gd name="T24" fmla="*/ 6 w 18"/>
                  <a:gd name="T25" fmla="*/ 13 h 29"/>
                  <a:gd name="T26" fmla="*/ 9 w 18"/>
                  <a:gd name="T27" fmla="*/ 8 h 29"/>
                  <a:gd name="T28" fmla="*/ 13 w 18"/>
                  <a:gd name="T29" fmla="*/ 4 h 29"/>
                  <a:gd name="T30" fmla="*/ 14 w 18"/>
                  <a:gd name="T31" fmla="*/ 0 h 29"/>
                  <a:gd name="T32" fmla="*/ 17 w 18"/>
                  <a:gd name="T33" fmla="*/ 0 h 29"/>
                  <a:gd name="T34" fmla="*/ 17 w 18"/>
                  <a:gd name="T35" fmla="*/ 1 h 29"/>
                  <a:gd name="T36" fmla="*/ 17 w 18"/>
                  <a:gd name="T37" fmla="*/ 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17" y="3"/>
                    </a:moveTo>
                    <a:lnTo>
                      <a:pt x="16" y="5"/>
                    </a:lnTo>
                    <a:lnTo>
                      <a:pt x="12" y="8"/>
                    </a:lnTo>
                    <a:lnTo>
                      <a:pt x="6" y="14"/>
                    </a:lnTo>
                    <a:lnTo>
                      <a:pt x="5" y="19"/>
                    </a:lnTo>
                    <a:lnTo>
                      <a:pt x="4" y="24"/>
                    </a:lnTo>
                    <a:lnTo>
                      <a:pt x="3" y="28"/>
                    </a:lnTo>
                    <a:lnTo>
                      <a:pt x="1" y="28"/>
                    </a:lnTo>
                    <a:lnTo>
                      <a:pt x="0" y="28"/>
                    </a:lnTo>
                    <a:lnTo>
                      <a:pt x="0" y="27"/>
                    </a:lnTo>
                    <a:lnTo>
                      <a:pt x="1" y="22"/>
                    </a:lnTo>
                    <a:lnTo>
                      <a:pt x="3" y="19"/>
                    </a:lnTo>
                    <a:lnTo>
                      <a:pt x="6" y="13"/>
                    </a:lnTo>
                    <a:lnTo>
                      <a:pt x="9" y="8"/>
                    </a:lnTo>
                    <a:lnTo>
                      <a:pt x="13" y="4"/>
                    </a:lnTo>
                    <a:lnTo>
                      <a:pt x="14" y="0"/>
                    </a:lnTo>
                    <a:lnTo>
                      <a:pt x="17" y="0"/>
                    </a:lnTo>
                    <a:lnTo>
                      <a:pt x="17" y="1"/>
                    </a:lnTo>
                    <a:lnTo>
                      <a:pt x="17" y="3"/>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205" name="Freeform 296"/>
              <p:cNvSpPr>
                <a:spLocks/>
              </p:cNvSpPr>
              <p:nvPr/>
            </p:nvSpPr>
            <p:spPr bwMode="auto">
              <a:xfrm>
                <a:off x="614" y="1567"/>
                <a:ext cx="35" cy="46"/>
              </a:xfrm>
              <a:custGeom>
                <a:avLst/>
                <a:gdLst>
                  <a:gd name="T0" fmla="*/ 34 w 35"/>
                  <a:gd name="T1" fmla="*/ 15 h 46"/>
                  <a:gd name="T2" fmla="*/ 32 w 35"/>
                  <a:gd name="T3" fmla="*/ 19 h 46"/>
                  <a:gd name="T4" fmla="*/ 28 w 35"/>
                  <a:gd name="T5" fmla="*/ 23 h 46"/>
                  <a:gd name="T6" fmla="*/ 23 w 35"/>
                  <a:gd name="T7" fmla="*/ 29 h 46"/>
                  <a:gd name="T8" fmla="*/ 22 w 35"/>
                  <a:gd name="T9" fmla="*/ 34 h 46"/>
                  <a:gd name="T10" fmla="*/ 20 w 35"/>
                  <a:gd name="T11" fmla="*/ 37 h 46"/>
                  <a:gd name="T12" fmla="*/ 19 w 35"/>
                  <a:gd name="T13" fmla="*/ 43 h 46"/>
                  <a:gd name="T14" fmla="*/ 14 w 35"/>
                  <a:gd name="T15" fmla="*/ 43 h 46"/>
                  <a:gd name="T16" fmla="*/ 12 w 35"/>
                  <a:gd name="T17" fmla="*/ 45 h 46"/>
                  <a:gd name="T18" fmla="*/ 9 w 35"/>
                  <a:gd name="T19" fmla="*/ 44 h 46"/>
                  <a:gd name="T20" fmla="*/ 0 w 35"/>
                  <a:gd name="T21" fmla="*/ 39 h 46"/>
                  <a:gd name="T22" fmla="*/ 1 w 35"/>
                  <a:gd name="T23" fmla="*/ 31 h 46"/>
                  <a:gd name="T24" fmla="*/ 4 w 35"/>
                  <a:gd name="T25" fmla="*/ 24 h 46"/>
                  <a:gd name="T26" fmla="*/ 13 w 35"/>
                  <a:gd name="T27" fmla="*/ 12 h 46"/>
                  <a:gd name="T28" fmla="*/ 16 w 35"/>
                  <a:gd name="T29" fmla="*/ 5 h 46"/>
                  <a:gd name="T30" fmla="*/ 22 w 35"/>
                  <a:gd name="T31" fmla="*/ 0 h 46"/>
                  <a:gd name="T32" fmla="*/ 31 w 35"/>
                  <a:gd name="T33" fmla="*/ 6 h 46"/>
                  <a:gd name="T34" fmla="*/ 33 w 35"/>
                  <a:gd name="T35" fmla="*/ 10 h 46"/>
                  <a:gd name="T36" fmla="*/ 33 w 35"/>
                  <a:gd name="T37" fmla="*/ 12 h 46"/>
                  <a:gd name="T38" fmla="*/ 34 w 35"/>
                  <a:gd name="T39" fmla="*/ 1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6"/>
                  <a:gd name="T62" fmla="*/ 35 w 3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6">
                    <a:moveTo>
                      <a:pt x="34" y="15"/>
                    </a:moveTo>
                    <a:lnTo>
                      <a:pt x="32" y="19"/>
                    </a:lnTo>
                    <a:lnTo>
                      <a:pt x="28" y="23"/>
                    </a:lnTo>
                    <a:lnTo>
                      <a:pt x="23" y="29"/>
                    </a:lnTo>
                    <a:lnTo>
                      <a:pt x="22" y="34"/>
                    </a:lnTo>
                    <a:lnTo>
                      <a:pt x="20" y="37"/>
                    </a:lnTo>
                    <a:lnTo>
                      <a:pt x="19" y="43"/>
                    </a:lnTo>
                    <a:lnTo>
                      <a:pt x="14" y="43"/>
                    </a:lnTo>
                    <a:lnTo>
                      <a:pt x="12" y="45"/>
                    </a:lnTo>
                    <a:lnTo>
                      <a:pt x="9" y="44"/>
                    </a:lnTo>
                    <a:lnTo>
                      <a:pt x="0" y="39"/>
                    </a:lnTo>
                    <a:lnTo>
                      <a:pt x="1" y="31"/>
                    </a:lnTo>
                    <a:lnTo>
                      <a:pt x="4" y="24"/>
                    </a:lnTo>
                    <a:lnTo>
                      <a:pt x="13" y="12"/>
                    </a:lnTo>
                    <a:lnTo>
                      <a:pt x="16" y="5"/>
                    </a:lnTo>
                    <a:lnTo>
                      <a:pt x="22" y="0"/>
                    </a:lnTo>
                    <a:lnTo>
                      <a:pt x="31" y="6"/>
                    </a:lnTo>
                    <a:lnTo>
                      <a:pt x="33" y="10"/>
                    </a:lnTo>
                    <a:lnTo>
                      <a:pt x="33" y="12"/>
                    </a:lnTo>
                    <a:lnTo>
                      <a:pt x="34" y="15"/>
                    </a:lnTo>
                  </a:path>
                </a:pathLst>
              </a:custGeom>
              <a:solidFill>
                <a:srgbClr val="FF8000"/>
              </a:solidFill>
              <a:ln w="12700" cap="rnd" cmpd="sng">
                <a:solidFill>
                  <a:srgbClr val="FF8000"/>
                </a:solidFill>
                <a:prstDash val="solid"/>
                <a:round/>
                <a:headEnd/>
                <a:tailEnd/>
              </a:ln>
            </p:spPr>
            <p:txBody>
              <a:bodyPr/>
              <a:lstStyle/>
              <a:p>
                <a:endParaRPr lang="en-US"/>
              </a:p>
            </p:txBody>
          </p:sp>
          <p:sp>
            <p:nvSpPr>
              <p:cNvPr id="206" name="Freeform 297"/>
              <p:cNvSpPr>
                <a:spLocks/>
              </p:cNvSpPr>
              <p:nvPr/>
            </p:nvSpPr>
            <p:spPr bwMode="auto">
              <a:xfrm>
                <a:off x="632" y="1575"/>
                <a:ext cx="17" cy="17"/>
              </a:xfrm>
              <a:custGeom>
                <a:avLst/>
                <a:gdLst>
                  <a:gd name="T0" fmla="*/ 1 w 17"/>
                  <a:gd name="T1" fmla="*/ 0 h 17"/>
                  <a:gd name="T2" fmla="*/ 13 w 17"/>
                  <a:gd name="T3" fmla="*/ 8 h 17"/>
                  <a:gd name="T4" fmla="*/ 13 w 17"/>
                  <a:gd name="T5" fmla="*/ 8 h 17"/>
                  <a:gd name="T6" fmla="*/ 14 w 17"/>
                  <a:gd name="T7" fmla="*/ 10 h 17"/>
                  <a:gd name="T8" fmla="*/ 14 w 17"/>
                  <a:gd name="T9" fmla="*/ 12 h 17"/>
                  <a:gd name="T10" fmla="*/ 14 w 17"/>
                  <a:gd name="T11" fmla="*/ 12 h 17"/>
                  <a:gd name="T12" fmla="*/ 16 w 17"/>
                  <a:gd name="T13" fmla="*/ 12 h 17"/>
                  <a:gd name="T14" fmla="*/ 14 w 17"/>
                  <a:gd name="T15" fmla="*/ 12 h 17"/>
                  <a:gd name="T16" fmla="*/ 14 w 17"/>
                  <a:gd name="T17" fmla="*/ 12 h 17"/>
                  <a:gd name="T18" fmla="*/ 11 w 17"/>
                  <a:gd name="T19" fmla="*/ 16 h 17"/>
                  <a:gd name="T20" fmla="*/ 11 w 17"/>
                  <a:gd name="T21" fmla="*/ 16 h 17"/>
                  <a:gd name="T22" fmla="*/ 11 w 17"/>
                  <a:gd name="T23" fmla="*/ 16 h 17"/>
                  <a:gd name="T24" fmla="*/ 10 w 17"/>
                  <a:gd name="T25" fmla="*/ 14 h 17"/>
                  <a:gd name="T26" fmla="*/ 0 w 17"/>
                  <a:gd name="T27" fmla="*/ 8 h 17"/>
                  <a:gd name="T28" fmla="*/ 0 w 17"/>
                  <a:gd name="T29" fmla="*/ 6 h 17"/>
                  <a:gd name="T30" fmla="*/ 1 w 17"/>
                  <a:gd name="T31" fmla="*/ 4 h 17"/>
                  <a:gd name="T32" fmla="*/ 2 w 17"/>
                  <a:gd name="T33" fmla="*/ 2 h 17"/>
                  <a:gd name="T34" fmla="*/ 1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 y="0"/>
                    </a:moveTo>
                    <a:lnTo>
                      <a:pt x="13" y="8"/>
                    </a:lnTo>
                    <a:lnTo>
                      <a:pt x="14" y="10"/>
                    </a:lnTo>
                    <a:lnTo>
                      <a:pt x="14" y="12"/>
                    </a:lnTo>
                    <a:lnTo>
                      <a:pt x="16" y="12"/>
                    </a:lnTo>
                    <a:lnTo>
                      <a:pt x="14" y="12"/>
                    </a:lnTo>
                    <a:lnTo>
                      <a:pt x="11" y="16"/>
                    </a:lnTo>
                    <a:lnTo>
                      <a:pt x="10" y="14"/>
                    </a:lnTo>
                    <a:lnTo>
                      <a:pt x="0" y="8"/>
                    </a:lnTo>
                    <a:lnTo>
                      <a:pt x="0" y="6"/>
                    </a:lnTo>
                    <a:lnTo>
                      <a:pt x="1" y="4"/>
                    </a:lnTo>
                    <a:lnTo>
                      <a:pt x="2" y="2"/>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7" name="Freeform 298"/>
              <p:cNvSpPr>
                <a:spLocks/>
              </p:cNvSpPr>
              <p:nvPr/>
            </p:nvSpPr>
            <p:spPr bwMode="auto">
              <a:xfrm>
                <a:off x="623" y="1592"/>
                <a:ext cx="17" cy="17"/>
              </a:xfrm>
              <a:custGeom>
                <a:avLst/>
                <a:gdLst>
                  <a:gd name="T0" fmla="*/ 1 w 17"/>
                  <a:gd name="T1" fmla="*/ 0 h 17"/>
                  <a:gd name="T2" fmla="*/ 14 w 17"/>
                  <a:gd name="T3" fmla="*/ 6 h 17"/>
                  <a:gd name="T4" fmla="*/ 14 w 17"/>
                  <a:gd name="T5" fmla="*/ 8 h 17"/>
                  <a:gd name="T6" fmla="*/ 16 w 17"/>
                  <a:gd name="T7" fmla="*/ 8 h 17"/>
                  <a:gd name="T8" fmla="*/ 16 w 17"/>
                  <a:gd name="T9" fmla="*/ 8 h 17"/>
                  <a:gd name="T10" fmla="*/ 16 w 17"/>
                  <a:gd name="T11" fmla="*/ 8 h 17"/>
                  <a:gd name="T12" fmla="*/ 16 w 17"/>
                  <a:gd name="T13" fmla="*/ 12 h 17"/>
                  <a:gd name="T14" fmla="*/ 16 w 17"/>
                  <a:gd name="T15" fmla="*/ 14 h 17"/>
                  <a:gd name="T16" fmla="*/ 14 w 17"/>
                  <a:gd name="T17" fmla="*/ 14 h 17"/>
                  <a:gd name="T18" fmla="*/ 14 w 17"/>
                  <a:gd name="T19" fmla="*/ 14 h 17"/>
                  <a:gd name="T20" fmla="*/ 14 w 17"/>
                  <a:gd name="T21" fmla="*/ 14 h 17"/>
                  <a:gd name="T22" fmla="*/ 12 w 17"/>
                  <a:gd name="T23" fmla="*/ 16 h 17"/>
                  <a:gd name="T24" fmla="*/ 12 w 17"/>
                  <a:gd name="T25" fmla="*/ 14 h 17"/>
                  <a:gd name="T26" fmla="*/ 10 w 17"/>
                  <a:gd name="T27" fmla="*/ 12 h 17"/>
                  <a:gd name="T28" fmla="*/ 1 w 17"/>
                  <a:gd name="T29" fmla="*/ 8 h 17"/>
                  <a:gd name="T30" fmla="*/ 0 w 17"/>
                  <a:gd name="T31" fmla="*/ 6 h 17"/>
                  <a:gd name="T32" fmla="*/ 0 w 17"/>
                  <a:gd name="T33" fmla="*/ 6 h 17"/>
                  <a:gd name="T34" fmla="*/ 0 w 17"/>
                  <a:gd name="T35" fmla="*/ 0 h 17"/>
                  <a:gd name="T36" fmla="*/ 1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 y="0"/>
                    </a:moveTo>
                    <a:lnTo>
                      <a:pt x="14" y="6"/>
                    </a:lnTo>
                    <a:lnTo>
                      <a:pt x="14" y="8"/>
                    </a:lnTo>
                    <a:lnTo>
                      <a:pt x="16" y="8"/>
                    </a:lnTo>
                    <a:lnTo>
                      <a:pt x="16" y="12"/>
                    </a:lnTo>
                    <a:lnTo>
                      <a:pt x="16" y="14"/>
                    </a:lnTo>
                    <a:lnTo>
                      <a:pt x="14" y="14"/>
                    </a:lnTo>
                    <a:lnTo>
                      <a:pt x="12" y="16"/>
                    </a:lnTo>
                    <a:lnTo>
                      <a:pt x="12" y="14"/>
                    </a:lnTo>
                    <a:lnTo>
                      <a:pt x="10" y="12"/>
                    </a:lnTo>
                    <a:lnTo>
                      <a:pt x="1" y="8"/>
                    </a:lnTo>
                    <a:lnTo>
                      <a:pt x="0" y="6"/>
                    </a:lnTo>
                    <a:lnTo>
                      <a:pt x="0" y="0"/>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8" name="Line 299"/>
              <p:cNvSpPr>
                <a:spLocks noChangeShapeType="1"/>
              </p:cNvSpPr>
              <p:nvPr/>
            </p:nvSpPr>
            <p:spPr bwMode="auto">
              <a:xfrm flipH="1">
                <a:off x="629" y="1587"/>
                <a:ext cx="5" cy="6"/>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9" name="Line 300"/>
              <p:cNvSpPr>
                <a:spLocks noChangeShapeType="1"/>
              </p:cNvSpPr>
              <p:nvPr/>
            </p:nvSpPr>
            <p:spPr bwMode="auto">
              <a:xfrm flipH="1">
                <a:off x="639" y="1574"/>
                <a:ext cx="5" cy="4"/>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0" name="Line 301"/>
              <p:cNvSpPr>
                <a:spLocks noChangeShapeType="1"/>
              </p:cNvSpPr>
              <p:nvPr/>
            </p:nvSpPr>
            <p:spPr bwMode="auto">
              <a:xfrm flipH="1">
                <a:off x="623" y="1604"/>
                <a:ext cx="2"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 name="Group 302"/>
            <p:cNvGrpSpPr>
              <a:grpSpLocks/>
            </p:cNvGrpSpPr>
            <p:nvPr/>
          </p:nvGrpSpPr>
          <p:grpSpPr bwMode="auto">
            <a:xfrm>
              <a:off x="853" y="1246"/>
              <a:ext cx="289" cy="218"/>
              <a:chOff x="853" y="1246"/>
              <a:chExt cx="289" cy="218"/>
            </a:xfrm>
          </p:grpSpPr>
          <p:grpSp>
            <p:nvGrpSpPr>
              <p:cNvPr id="188" name="Group 303"/>
              <p:cNvGrpSpPr>
                <a:grpSpLocks/>
              </p:cNvGrpSpPr>
              <p:nvPr/>
            </p:nvGrpSpPr>
            <p:grpSpPr bwMode="auto">
              <a:xfrm>
                <a:off x="927" y="1300"/>
                <a:ext cx="215" cy="164"/>
                <a:chOff x="927" y="1300"/>
                <a:chExt cx="215" cy="164"/>
              </a:xfrm>
            </p:grpSpPr>
            <p:sp>
              <p:nvSpPr>
                <p:cNvPr id="195" name="Freeform 304"/>
                <p:cNvSpPr>
                  <a:spLocks/>
                </p:cNvSpPr>
                <p:nvPr/>
              </p:nvSpPr>
              <p:spPr bwMode="auto">
                <a:xfrm>
                  <a:off x="927" y="1303"/>
                  <a:ext cx="215" cy="161"/>
                </a:xfrm>
                <a:custGeom>
                  <a:avLst/>
                  <a:gdLst>
                    <a:gd name="T0" fmla="*/ 16 w 215"/>
                    <a:gd name="T1" fmla="*/ 0 h 161"/>
                    <a:gd name="T2" fmla="*/ 76 w 215"/>
                    <a:gd name="T3" fmla="*/ 39 h 161"/>
                    <a:gd name="T4" fmla="*/ 120 w 215"/>
                    <a:gd name="T5" fmla="*/ 70 h 161"/>
                    <a:gd name="T6" fmla="*/ 161 w 215"/>
                    <a:gd name="T7" fmla="*/ 97 h 161"/>
                    <a:gd name="T8" fmla="*/ 179 w 215"/>
                    <a:gd name="T9" fmla="*/ 106 h 161"/>
                    <a:gd name="T10" fmla="*/ 203 w 215"/>
                    <a:gd name="T11" fmla="*/ 119 h 161"/>
                    <a:gd name="T12" fmla="*/ 214 w 215"/>
                    <a:gd name="T13" fmla="*/ 124 h 161"/>
                    <a:gd name="T14" fmla="*/ 210 w 215"/>
                    <a:gd name="T15" fmla="*/ 138 h 161"/>
                    <a:gd name="T16" fmla="*/ 201 w 215"/>
                    <a:gd name="T17" fmla="*/ 150 h 161"/>
                    <a:gd name="T18" fmla="*/ 192 w 215"/>
                    <a:gd name="T19" fmla="*/ 157 h 161"/>
                    <a:gd name="T20" fmla="*/ 187 w 215"/>
                    <a:gd name="T21" fmla="*/ 160 h 161"/>
                    <a:gd name="T22" fmla="*/ 167 w 215"/>
                    <a:gd name="T23" fmla="*/ 144 h 161"/>
                    <a:gd name="T24" fmla="*/ 140 w 215"/>
                    <a:gd name="T25" fmla="*/ 124 h 161"/>
                    <a:gd name="T26" fmla="*/ 101 w 215"/>
                    <a:gd name="T27" fmla="*/ 94 h 161"/>
                    <a:gd name="T28" fmla="*/ 69 w 215"/>
                    <a:gd name="T29" fmla="*/ 70 h 161"/>
                    <a:gd name="T30" fmla="*/ 32 w 215"/>
                    <a:gd name="T31" fmla="*/ 40 h 161"/>
                    <a:gd name="T32" fmla="*/ 0 w 215"/>
                    <a:gd name="T33" fmla="*/ 17 h 161"/>
                    <a:gd name="T34" fmla="*/ 16 w 215"/>
                    <a:gd name="T35" fmla="*/ 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61"/>
                    <a:gd name="T56" fmla="*/ 215 w 215"/>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61">
                      <a:moveTo>
                        <a:pt x="16" y="0"/>
                      </a:moveTo>
                      <a:lnTo>
                        <a:pt x="76" y="39"/>
                      </a:lnTo>
                      <a:lnTo>
                        <a:pt x="120" y="70"/>
                      </a:lnTo>
                      <a:lnTo>
                        <a:pt x="161" y="97"/>
                      </a:lnTo>
                      <a:lnTo>
                        <a:pt x="179" y="106"/>
                      </a:lnTo>
                      <a:lnTo>
                        <a:pt x="203" y="119"/>
                      </a:lnTo>
                      <a:lnTo>
                        <a:pt x="214" y="124"/>
                      </a:lnTo>
                      <a:lnTo>
                        <a:pt x="210" y="138"/>
                      </a:lnTo>
                      <a:lnTo>
                        <a:pt x="201" y="150"/>
                      </a:lnTo>
                      <a:lnTo>
                        <a:pt x="192" y="157"/>
                      </a:lnTo>
                      <a:lnTo>
                        <a:pt x="187" y="160"/>
                      </a:lnTo>
                      <a:lnTo>
                        <a:pt x="167" y="144"/>
                      </a:lnTo>
                      <a:lnTo>
                        <a:pt x="140" y="124"/>
                      </a:lnTo>
                      <a:lnTo>
                        <a:pt x="101" y="94"/>
                      </a:lnTo>
                      <a:lnTo>
                        <a:pt x="69" y="70"/>
                      </a:lnTo>
                      <a:lnTo>
                        <a:pt x="32" y="40"/>
                      </a:lnTo>
                      <a:lnTo>
                        <a:pt x="0" y="17"/>
                      </a:lnTo>
                      <a:lnTo>
                        <a:pt x="16" y="0"/>
                      </a:lnTo>
                    </a:path>
                  </a:pathLst>
                </a:custGeom>
                <a:solidFill>
                  <a:srgbClr val="767900"/>
                </a:solidFill>
                <a:ln w="12700" cap="rnd" cmpd="sng">
                  <a:solidFill>
                    <a:srgbClr val="000000"/>
                  </a:solidFill>
                  <a:prstDash val="solid"/>
                  <a:round/>
                  <a:headEnd/>
                  <a:tailEnd/>
                </a:ln>
              </p:spPr>
              <p:txBody>
                <a:bodyPr/>
                <a:lstStyle/>
                <a:p>
                  <a:endParaRPr lang="en-US"/>
                </a:p>
              </p:txBody>
            </p:sp>
            <p:sp>
              <p:nvSpPr>
                <p:cNvPr id="196" name="Freeform 305"/>
                <p:cNvSpPr>
                  <a:spLocks/>
                </p:cNvSpPr>
                <p:nvPr/>
              </p:nvSpPr>
              <p:spPr bwMode="auto">
                <a:xfrm>
                  <a:off x="928" y="1300"/>
                  <a:ext cx="212" cy="159"/>
                </a:xfrm>
                <a:custGeom>
                  <a:avLst/>
                  <a:gdLst>
                    <a:gd name="T0" fmla="*/ 15 w 212"/>
                    <a:gd name="T1" fmla="*/ 0 h 159"/>
                    <a:gd name="T2" fmla="*/ 75 w 212"/>
                    <a:gd name="T3" fmla="*/ 39 h 159"/>
                    <a:gd name="T4" fmla="*/ 118 w 212"/>
                    <a:gd name="T5" fmla="*/ 69 h 159"/>
                    <a:gd name="T6" fmla="*/ 159 w 212"/>
                    <a:gd name="T7" fmla="*/ 95 h 159"/>
                    <a:gd name="T8" fmla="*/ 176 w 212"/>
                    <a:gd name="T9" fmla="*/ 105 h 159"/>
                    <a:gd name="T10" fmla="*/ 200 w 212"/>
                    <a:gd name="T11" fmla="*/ 117 h 159"/>
                    <a:gd name="T12" fmla="*/ 211 w 212"/>
                    <a:gd name="T13" fmla="*/ 122 h 159"/>
                    <a:gd name="T14" fmla="*/ 210 w 212"/>
                    <a:gd name="T15" fmla="*/ 128 h 159"/>
                    <a:gd name="T16" fmla="*/ 207 w 212"/>
                    <a:gd name="T17" fmla="*/ 136 h 159"/>
                    <a:gd name="T18" fmla="*/ 203 w 212"/>
                    <a:gd name="T19" fmla="*/ 142 h 159"/>
                    <a:gd name="T20" fmla="*/ 198 w 212"/>
                    <a:gd name="T21" fmla="*/ 148 h 159"/>
                    <a:gd name="T22" fmla="*/ 195 w 212"/>
                    <a:gd name="T23" fmla="*/ 152 h 159"/>
                    <a:gd name="T24" fmla="*/ 190 w 212"/>
                    <a:gd name="T25" fmla="*/ 155 h 159"/>
                    <a:gd name="T26" fmla="*/ 184 w 212"/>
                    <a:gd name="T27" fmla="*/ 158 h 159"/>
                    <a:gd name="T28" fmla="*/ 164 w 212"/>
                    <a:gd name="T29" fmla="*/ 142 h 159"/>
                    <a:gd name="T30" fmla="*/ 137 w 212"/>
                    <a:gd name="T31" fmla="*/ 122 h 159"/>
                    <a:gd name="T32" fmla="*/ 100 w 212"/>
                    <a:gd name="T33" fmla="*/ 92 h 159"/>
                    <a:gd name="T34" fmla="*/ 68 w 212"/>
                    <a:gd name="T35" fmla="*/ 69 h 159"/>
                    <a:gd name="T36" fmla="*/ 31 w 212"/>
                    <a:gd name="T37" fmla="*/ 40 h 159"/>
                    <a:gd name="T38" fmla="*/ 0 w 212"/>
                    <a:gd name="T39" fmla="*/ 16 h 159"/>
                    <a:gd name="T40" fmla="*/ 15 w 212"/>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
                    <a:gd name="T64" fmla="*/ 0 h 159"/>
                    <a:gd name="T65" fmla="*/ 212 w 212"/>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 h="159">
                      <a:moveTo>
                        <a:pt x="15" y="0"/>
                      </a:moveTo>
                      <a:lnTo>
                        <a:pt x="75" y="39"/>
                      </a:lnTo>
                      <a:lnTo>
                        <a:pt x="118" y="69"/>
                      </a:lnTo>
                      <a:lnTo>
                        <a:pt x="159" y="95"/>
                      </a:lnTo>
                      <a:lnTo>
                        <a:pt x="176" y="105"/>
                      </a:lnTo>
                      <a:lnTo>
                        <a:pt x="200" y="117"/>
                      </a:lnTo>
                      <a:lnTo>
                        <a:pt x="211" y="122"/>
                      </a:lnTo>
                      <a:lnTo>
                        <a:pt x="210" y="128"/>
                      </a:lnTo>
                      <a:lnTo>
                        <a:pt x="207" y="136"/>
                      </a:lnTo>
                      <a:lnTo>
                        <a:pt x="203" y="142"/>
                      </a:lnTo>
                      <a:lnTo>
                        <a:pt x="198" y="148"/>
                      </a:lnTo>
                      <a:lnTo>
                        <a:pt x="195" y="152"/>
                      </a:lnTo>
                      <a:lnTo>
                        <a:pt x="190" y="155"/>
                      </a:lnTo>
                      <a:lnTo>
                        <a:pt x="184" y="158"/>
                      </a:lnTo>
                      <a:lnTo>
                        <a:pt x="164" y="142"/>
                      </a:lnTo>
                      <a:lnTo>
                        <a:pt x="137" y="122"/>
                      </a:lnTo>
                      <a:lnTo>
                        <a:pt x="100" y="92"/>
                      </a:lnTo>
                      <a:lnTo>
                        <a:pt x="68" y="69"/>
                      </a:lnTo>
                      <a:lnTo>
                        <a:pt x="31" y="40"/>
                      </a:lnTo>
                      <a:lnTo>
                        <a:pt x="0" y="16"/>
                      </a:lnTo>
                      <a:lnTo>
                        <a:pt x="15" y="0"/>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9" name="Group 306"/>
              <p:cNvGrpSpPr>
                <a:grpSpLocks/>
              </p:cNvGrpSpPr>
              <p:nvPr/>
            </p:nvGrpSpPr>
            <p:grpSpPr bwMode="auto">
              <a:xfrm>
                <a:off x="864" y="1246"/>
                <a:ext cx="119" cy="85"/>
                <a:chOff x="864" y="1246"/>
                <a:chExt cx="119" cy="85"/>
              </a:xfrm>
            </p:grpSpPr>
            <p:sp>
              <p:nvSpPr>
                <p:cNvPr id="193" name="Freeform 307"/>
                <p:cNvSpPr>
                  <a:spLocks/>
                </p:cNvSpPr>
                <p:nvPr/>
              </p:nvSpPr>
              <p:spPr bwMode="auto">
                <a:xfrm>
                  <a:off x="867" y="1248"/>
                  <a:ext cx="116" cy="83"/>
                </a:xfrm>
                <a:custGeom>
                  <a:avLst/>
                  <a:gdLst>
                    <a:gd name="T0" fmla="*/ 0 w 116"/>
                    <a:gd name="T1" fmla="*/ 74 h 83"/>
                    <a:gd name="T2" fmla="*/ 18 w 116"/>
                    <a:gd name="T3" fmla="*/ 82 h 83"/>
                    <a:gd name="T4" fmla="*/ 35 w 116"/>
                    <a:gd name="T5" fmla="*/ 63 h 83"/>
                    <a:gd name="T6" fmla="*/ 39 w 116"/>
                    <a:gd name="T7" fmla="*/ 61 h 83"/>
                    <a:gd name="T8" fmla="*/ 44 w 116"/>
                    <a:gd name="T9" fmla="*/ 60 h 83"/>
                    <a:gd name="T10" fmla="*/ 48 w 116"/>
                    <a:gd name="T11" fmla="*/ 61 h 83"/>
                    <a:gd name="T12" fmla="*/ 58 w 116"/>
                    <a:gd name="T13" fmla="*/ 69 h 83"/>
                    <a:gd name="T14" fmla="*/ 75 w 116"/>
                    <a:gd name="T15" fmla="*/ 50 h 83"/>
                    <a:gd name="T16" fmla="*/ 64 w 116"/>
                    <a:gd name="T17" fmla="*/ 41 h 83"/>
                    <a:gd name="T18" fmla="*/ 61 w 116"/>
                    <a:gd name="T19" fmla="*/ 37 h 83"/>
                    <a:gd name="T20" fmla="*/ 61 w 116"/>
                    <a:gd name="T21" fmla="*/ 32 h 83"/>
                    <a:gd name="T22" fmla="*/ 61 w 116"/>
                    <a:gd name="T23" fmla="*/ 29 h 83"/>
                    <a:gd name="T24" fmla="*/ 63 w 116"/>
                    <a:gd name="T25" fmla="*/ 26 h 83"/>
                    <a:gd name="T26" fmla="*/ 66 w 116"/>
                    <a:gd name="T27" fmla="*/ 23 h 83"/>
                    <a:gd name="T28" fmla="*/ 73 w 116"/>
                    <a:gd name="T29" fmla="*/ 18 h 83"/>
                    <a:gd name="T30" fmla="*/ 81 w 116"/>
                    <a:gd name="T31" fmla="*/ 13 h 83"/>
                    <a:gd name="T32" fmla="*/ 93 w 116"/>
                    <a:gd name="T33" fmla="*/ 7 h 83"/>
                    <a:gd name="T34" fmla="*/ 106 w 116"/>
                    <a:gd name="T35" fmla="*/ 3 h 83"/>
                    <a:gd name="T36" fmla="*/ 115 w 116"/>
                    <a:gd name="T37" fmla="*/ 0 h 83"/>
                    <a:gd name="T38" fmla="*/ 95 w 116"/>
                    <a:gd name="T39" fmla="*/ 2 h 83"/>
                    <a:gd name="T40" fmla="*/ 76 w 116"/>
                    <a:gd name="T41" fmla="*/ 6 h 83"/>
                    <a:gd name="T42" fmla="*/ 66 w 116"/>
                    <a:gd name="T43" fmla="*/ 9 h 83"/>
                    <a:gd name="T44" fmla="*/ 60 w 116"/>
                    <a:gd name="T45" fmla="*/ 11 h 83"/>
                    <a:gd name="T46" fmla="*/ 47 w 116"/>
                    <a:gd name="T47" fmla="*/ 18 h 83"/>
                    <a:gd name="T48" fmla="*/ 39 w 116"/>
                    <a:gd name="T49" fmla="*/ 24 h 83"/>
                    <a:gd name="T50" fmla="*/ 33 w 116"/>
                    <a:gd name="T51" fmla="*/ 29 h 83"/>
                    <a:gd name="T52" fmla="*/ 26 w 116"/>
                    <a:gd name="T53" fmla="*/ 35 h 83"/>
                    <a:gd name="T54" fmla="*/ 22 w 116"/>
                    <a:gd name="T55" fmla="*/ 42 h 83"/>
                    <a:gd name="T56" fmla="*/ 15 w 116"/>
                    <a:gd name="T57" fmla="*/ 51 h 83"/>
                    <a:gd name="T58" fmla="*/ 10 w 116"/>
                    <a:gd name="T59" fmla="*/ 59 h 83"/>
                    <a:gd name="T60" fmla="*/ 0 w 116"/>
                    <a:gd name="T61" fmla="*/ 74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3"/>
                    <a:gd name="T95" fmla="*/ 116 w 116"/>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3">
                      <a:moveTo>
                        <a:pt x="0" y="74"/>
                      </a:moveTo>
                      <a:lnTo>
                        <a:pt x="18" y="82"/>
                      </a:lnTo>
                      <a:lnTo>
                        <a:pt x="35" y="63"/>
                      </a:lnTo>
                      <a:lnTo>
                        <a:pt x="39" y="61"/>
                      </a:lnTo>
                      <a:lnTo>
                        <a:pt x="44" y="60"/>
                      </a:lnTo>
                      <a:lnTo>
                        <a:pt x="48" y="61"/>
                      </a:lnTo>
                      <a:lnTo>
                        <a:pt x="58" y="69"/>
                      </a:lnTo>
                      <a:lnTo>
                        <a:pt x="75" y="50"/>
                      </a:lnTo>
                      <a:lnTo>
                        <a:pt x="64" y="41"/>
                      </a:lnTo>
                      <a:lnTo>
                        <a:pt x="61" y="37"/>
                      </a:lnTo>
                      <a:lnTo>
                        <a:pt x="61" y="32"/>
                      </a:lnTo>
                      <a:lnTo>
                        <a:pt x="61" y="29"/>
                      </a:lnTo>
                      <a:lnTo>
                        <a:pt x="63" y="26"/>
                      </a:lnTo>
                      <a:lnTo>
                        <a:pt x="66" y="23"/>
                      </a:lnTo>
                      <a:lnTo>
                        <a:pt x="73" y="18"/>
                      </a:lnTo>
                      <a:lnTo>
                        <a:pt x="81" y="13"/>
                      </a:lnTo>
                      <a:lnTo>
                        <a:pt x="93" y="7"/>
                      </a:lnTo>
                      <a:lnTo>
                        <a:pt x="106" y="3"/>
                      </a:lnTo>
                      <a:lnTo>
                        <a:pt x="115" y="0"/>
                      </a:lnTo>
                      <a:lnTo>
                        <a:pt x="95" y="2"/>
                      </a:lnTo>
                      <a:lnTo>
                        <a:pt x="76" y="6"/>
                      </a:lnTo>
                      <a:lnTo>
                        <a:pt x="66" y="9"/>
                      </a:lnTo>
                      <a:lnTo>
                        <a:pt x="60" y="11"/>
                      </a:lnTo>
                      <a:lnTo>
                        <a:pt x="47" y="18"/>
                      </a:lnTo>
                      <a:lnTo>
                        <a:pt x="39" y="24"/>
                      </a:lnTo>
                      <a:lnTo>
                        <a:pt x="33" y="29"/>
                      </a:lnTo>
                      <a:lnTo>
                        <a:pt x="26" y="35"/>
                      </a:lnTo>
                      <a:lnTo>
                        <a:pt x="22" y="42"/>
                      </a:lnTo>
                      <a:lnTo>
                        <a:pt x="15" y="51"/>
                      </a:lnTo>
                      <a:lnTo>
                        <a:pt x="10" y="59"/>
                      </a:lnTo>
                      <a:lnTo>
                        <a:pt x="0" y="74"/>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 name="Freeform 308"/>
                <p:cNvSpPr>
                  <a:spLocks/>
                </p:cNvSpPr>
                <p:nvPr/>
              </p:nvSpPr>
              <p:spPr bwMode="auto">
                <a:xfrm>
                  <a:off x="864" y="1246"/>
                  <a:ext cx="117" cy="84"/>
                </a:xfrm>
                <a:custGeom>
                  <a:avLst/>
                  <a:gdLst>
                    <a:gd name="T0" fmla="*/ 0 w 117"/>
                    <a:gd name="T1" fmla="*/ 74 h 84"/>
                    <a:gd name="T2" fmla="*/ 18 w 117"/>
                    <a:gd name="T3" fmla="*/ 83 h 84"/>
                    <a:gd name="T4" fmla="*/ 35 w 117"/>
                    <a:gd name="T5" fmla="*/ 64 h 84"/>
                    <a:gd name="T6" fmla="*/ 39 w 117"/>
                    <a:gd name="T7" fmla="*/ 62 h 84"/>
                    <a:gd name="T8" fmla="*/ 44 w 117"/>
                    <a:gd name="T9" fmla="*/ 61 h 84"/>
                    <a:gd name="T10" fmla="*/ 48 w 117"/>
                    <a:gd name="T11" fmla="*/ 62 h 84"/>
                    <a:gd name="T12" fmla="*/ 59 w 117"/>
                    <a:gd name="T13" fmla="*/ 69 h 84"/>
                    <a:gd name="T14" fmla="*/ 76 w 117"/>
                    <a:gd name="T15" fmla="*/ 50 h 84"/>
                    <a:gd name="T16" fmla="*/ 65 w 117"/>
                    <a:gd name="T17" fmla="*/ 42 h 84"/>
                    <a:gd name="T18" fmla="*/ 62 w 117"/>
                    <a:gd name="T19" fmla="*/ 37 h 84"/>
                    <a:gd name="T20" fmla="*/ 61 w 117"/>
                    <a:gd name="T21" fmla="*/ 33 h 84"/>
                    <a:gd name="T22" fmla="*/ 62 w 117"/>
                    <a:gd name="T23" fmla="*/ 29 h 84"/>
                    <a:gd name="T24" fmla="*/ 63 w 117"/>
                    <a:gd name="T25" fmla="*/ 27 h 84"/>
                    <a:gd name="T26" fmla="*/ 66 w 117"/>
                    <a:gd name="T27" fmla="*/ 24 h 84"/>
                    <a:gd name="T28" fmla="*/ 73 w 117"/>
                    <a:gd name="T29" fmla="*/ 18 h 84"/>
                    <a:gd name="T30" fmla="*/ 82 w 117"/>
                    <a:gd name="T31" fmla="*/ 13 h 84"/>
                    <a:gd name="T32" fmla="*/ 94 w 117"/>
                    <a:gd name="T33" fmla="*/ 7 h 84"/>
                    <a:gd name="T34" fmla="*/ 107 w 117"/>
                    <a:gd name="T35" fmla="*/ 3 h 84"/>
                    <a:gd name="T36" fmla="*/ 116 w 117"/>
                    <a:gd name="T37" fmla="*/ 0 h 84"/>
                    <a:gd name="T38" fmla="*/ 96 w 117"/>
                    <a:gd name="T39" fmla="*/ 2 h 84"/>
                    <a:gd name="T40" fmla="*/ 78 w 117"/>
                    <a:gd name="T41" fmla="*/ 6 h 84"/>
                    <a:gd name="T42" fmla="*/ 66 w 117"/>
                    <a:gd name="T43" fmla="*/ 9 h 84"/>
                    <a:gd name="T44" fmla="*/ 60 w 117"/>
                    <a:gd name="T45" fmla="*/ 11 h 84"/>
                    <a:gd name="T46" fmla="*/ 53 w 117"/>
                    <a:gd name="T47" fmla="*/ 14 h 84"/>
                    <a:gd name="T48" fmla="*/ 48 w 117"/>
                    <a:gd name="T49" fmla="*/ 18 h 84"/>
                    <a:gd name="T50" fmla="*/ 40 w 117"/>
                    <a:gd name="T51" fmla="*/ 24 h 84"/>
                    <a:gd name="T52" fmla="*/ 33 w 117"/>
                    <a:gd name="T53" fmla="*/ 30 h 84"/>
                    <a:gd name="T54" fmla="*/ 27 w 117"/>
                    <a:gd name="T55" fmla="*/ 36 h 84"/>
                    <a:gd name="T56" fmla="*/ 22 w 117"/>
                    <a:gd name="T57" fmla="*/ 43 h 84"/>
                    <a:gd name="T58" fmla="*/ 16 w 117"/>
                    <a:gd name="T59" fmla="*/ 51 h 84"/>
                    <a:gd name="T60" fmla="*/ 10 w 117"/>
                    <a:gd name="T61" fmla="*/ 60 h 84"/>
                    <a:gd name="T62" fmla="*/ 0 w 117"/>
                    <a:gd name="T63" fmla="*/ 74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84"/>
                    <a:gd name="T98" fmla="*/ 117 w 117"/>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84">
                      <a:moveTo>
                        <a:pt x="0" y="74"/>
                      </a:moveTo>
                      <a:lnTo>
                        <a:pt x="18" y="83"/>
                      </a:lnTo>
                      <a:lnTo>
                        <a:pt x="35" y="64"/>
                      </a:lnTo>
                      <a:lnTo>
                        <a:pt x="39" y="62"/>
                      </a:lnTo>
                      <a:lnTo>
                        <a:pt x="44" y="61"/>
                      </a:lnTo>
                      <a:lnTo>
                        <a:pt x="48" y="62"/>
                      </a:lnTo>
                      <a:lnTo>
                        <a:pt x="59" y="69"/>
                      </a:lnTo>
                      <a:lnTo>
                        <a:pt x="76" y="50"/>
                      </a:lnTo>
                      <a:lnTo>
                        <a:pt x="65" y="42"/>
                      </a:lnTo>
                      <a:lnTo>
                        <a:pt x="62" y="37"/>
                      </a:lnTo>
                      <a:lnTo>
                        <a:pt x="61" y="33"/>
                      </a:lnTo>
                      <a:lnTo>
                        <a:pt x="62" y="29"/>
                      </a:lnTo>
                      <a:lnTo>
                        <a:pt x="63" y="27"/>
                      </a:lnTo>
                      <a:lnTo>
                        <a:pt x="66" y="24"/>
                      </a:lnTo>
                      <a:lnTo>
                        <a:pt x="73" y="18"/>
                      </a:lnTo>
                      <a:lnTo>
                        <a:pt x="82" y="13"/>
                      </a:lnTo>
                      <a:lnTo>
                        <a:pt x="94" y="7"/>
                      </a:lnTo>
                      <a:lnTo>
                        <a:pt x="107" y="3"/>
                      </a:lnTo>
                      <a:lnTo>
                        <a:pt x="116" y="0"/>
                      </a:lnTo>
                      <a:lnTo>
                        <a:pt x="96" y="2"/>
                      </a:lnTo>
                      <a:lnTo>
                        <a:pt x="78" y="6"/>
                      </a:lnTo>
                      <a:lnTo>
                        <a:pt x="66" y="9"/>
                      </a:lnTo>
                      <a:lnTo>
                        <a:pt x="60" y="11"/>
                      </a:lnTo>
                      <a:lnTo>
                        <a:pt x="53" y="14"/>
                      </a:lnTo>
                      <a:lnTo>
                        <a:pt x="48" y="18"/>
                      </a:lnTo>
                      <a:lnTo>
                        <a:pt x="40" y="24"/>
                      </a:lnTo>
                      <a:lnTo>
                        <a:pt x="33" y="30"/>
                      </a:lnTo>
                      <a:lnTo>
                        <a:pt x="27" y="36"/>
                      </a:lnTo>
                      <a:lnTo>
                        <a:pt x="22" y="43"/>
                      </a:lnTo>
                      <a:lnTo>
                        <a:pt x="16" y="51"/>
                      </a:lnTo>
                      <a:lnTo>
                        <a:pt x="10" y="60"/>
                      </a:lnTo>
                      <a:lnTo>
                        <a:pt x="0" y="74"/>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0" name="Group 309"/>
              <p:cNvGrpSpPr>
                <a:grpSpLocks/>
              </p:cNvGrpSpPr>
              <p:nvPr/>
            </p:nvGrpSpPr>
            <p:grpSpPr bwMode="auto">
              <a:xfrm>
                <a:off x="853" y="1320"/>
                <a:ext cx="33" cy="29"/>
                <a:chOff x="853" y="1320"/>
                <a:chExt cx="33" cy="29"/>
              </a:xfrm>
            </p:grpSpPr>
            <p:sp>
              <p:nvSpPr>
                <p:cNvPr id="191" name="Freeform 310"/>
                <p:cNvSpPr>
                  <a:spLocks/>
                </p:cNvSpPr>
                <p:nvPr/>
              </p:nvSpPr>
              <p:spPr bwMode="auto">
                <a:xfrm>
                  <a:off x="853" y="1322"/>
                  <a:ext cx="32" cy="27"/>
                </a:xfrm>
                <a:custGeom>
                  <a:avLst/>
                  <a:gdLst>
                    <a:gd name="T0" fmla="*/ 8 w 32"/>
                    <a:gd name="T1" fmla="*/ 0 h 27"/>
                    <a:gd name="T2" fmla="*/ 20 w 32"/>
                    <a:gd name="T3" fmla="*/ 7 h 27"/>
                    <a:gd name="T4" fmla="*/ 31 w 32"/>
                    <a:gd name="T5" fmla="*/ 14 h 27"/>
                    <a:gd name="T6" fmla="*/ 24 w 32"/>
                    <a:gd name="T7" fmla="*/ 26 h 27"/>
                    <a:gd name="T8" fmla="*/ 20 w 32"/>
                    <a:gd name="T9" fmla="*/ 25 h 27"/>
                    <a:gd name="T10" fmla="*/ 17 w 32"/>
                    <a:gd name="T11" fmla="*/ 24 h 27"/>
                    <a:gd name="T12" fmla="*/ 13 w 32"/>
                    <a:gd name="T13" fmla="*/ 23 h 27"/>
                    <a:gd name="T14" fmla="*/ 8 w 32"/>
                    <a:gd name="T15" fmla="*/ 20 h 27"/>
                    <a:gd name="T16" fmla="*/ 4 w 32"/>
                    <a:gd name="T17" fmla="*/ 16 h 27"/>
                    <a:gd name="T18" fmla="*/ 2 w 32"/>
                    <a:gd name="T19" fmla="*/ 13 h 27"/>
                    <a:gd name="T20" fmla="*/ 0 w 32"/>
                    <a:gd name="T21" fmla="*/ 10 h 27"/>
                    <a:gd name="T22" fmla="*/ 8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8" y="0"/>
                      </a:moveTo>
                      <a:lnTo>
                        <a:pt x="20" y="7"/>
                      </a:lnTo>
                      <a:lnTo>
                        <a:pt x="31" y="14"/>
                      </a:lnTo>
                      <a:lnTo>
                        <a:pt x="24" y="26"/>
                      </a:lnTo>
                      <a:lnTo>
                        <a:pt x="20" y="25"/>
                      </a:lnTo>
                      <a:lnTo>
                        <a:pt x="17" y="24"/>
                      </a:lnTo>
                      <a:lnTo>
                        <a:pt x="13" y="23"/>
                      </a:lnTo>
                      <a:lnTo>
                        <a:pt x="8" y="20"/>
                      </a:lnTo>
                      <a:lnTo>
                        <a:pt x="4" y="16"/>
                      </a:lnTo>
                      <a:lnTo>
                        <a:pt x="2" y="13"/>
                      </a:lnTo>
                      <a:lnTo>
                        <a:pt x="0" y="10"/>
                      </a:lnTo>
                      <a:lnTo>
                        <a:pt x="8"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2" name="Freeform 311"/>
                <p:cNvSpPr>
                  <a:spLocks/>
                </p:cNvSpPr>
                <p:nvPr/>
              </p:nvSpPr>
              <p:spPr bwMode="auto">
                <a:xfrm>
                  <a:off x="853" y="1320"/>
                  <a:ext cx="33" cy="26"/>
                </a:xfrm>
                <a:custGeom>
                  <a:avLst/>
                  <a:gdLst>
                    <a:gd name="T0" fmla="*/ 8 w 33"/>
                    <a:gd name="T1" fmla="*/ 0 h 26"/>
                    <a:gd name="T2" fmla="*/ 21 w 33"/>
                    <a:gd name="T3" fmla="*/ 7 h 26"/>
                    <a:gd name="T4" fmla="*/ 32 w 33"/>
                    <a:gd name="T5" fmla="*/ 14 h 26"/>
                    <a:gd name="T6" fmla="*/ 24 w 33"/>
                    <a:gd name="T7" fmla="*/ 25 h 26"/>
                    <a:gd name="T8" fmla="*/ 20 w 33"/>
                    <a:gd name="T9" fmla="*/ 25 h 26"/>
                    <a:gd name="T10" fmla="*/ 16 w 33"/>
                    <a:gd name="T11" fmla="*/ 24 h 26"/>
                    <a:gd name="T12" fmla="*/ 13 w 33"/>
                    <a:gd name="T13" fmla="*/ 22 h 26"/>
                    <a:gd name="T14" fmla="*/ 8 w 33"/>
                    <a:gd name="T15" fmla="*/ 19 h 26"/>
                    <a:gd name="T16" fmla="*/ 4 w 33"/>
                    <a:gd name="T17" fmla="*/ 16 h 26"/>
                    <a:gd name="T18" fmla="*/ 2 w 33"/>
                    <a:gd name="T19" fmla="*/ 13 h 26"/>
                    <a:gd name="T20" fmla="*/ 0 w 33"/>
                    <a:gd name="T21" fmla="*/ 10 h 26"/>
                    <a:gd name="T22" fmla="*/ 8 w 33"/>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6"/>
                    <a:gd name="T38" fmla="*/ 33 w 3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6">
                      <a:moveTo>
                        <a:pt x="8" y="0"/>
                      </a:moveTo>
                      <a:lnTo>
                        <a:pt x="21" y="7"/>
                      </a:lnTo>
                      <a:lnTo>
                        <a:pt x="32" y="14"/>
                      </a:lnTo>
                      <a:lnTo>
                        <a:pt x="24" y="25"/>
                      </a:lnTo>
                      <a:lnTo>
                        <a:pt x="20" y="25"/>
                      </a:lnTo>
                      <a:lnTo>
                        <a:pt x="16" y="24"/>
                      </a:lnTo>
                      <a:lnTo>
                        <a:pt x="13" y="22"/>
                      </a:lnTo>
                      <a:lnTo>
                        <a:pt x="8" y="19"/>
                      </a:lnTo>
                      <a:lnTo>
                        <a:pt x="4" y="16"/>
                      </a:lnTo>
                      <a:lnTo>
                        <a:pt x="2" y="13"/>
                      </a:lnTo>
                      <a:lnTo>
                        <a:pt x="0" y="10"/>
                      </a:lnTo>
                      <a:lnTo>
                        <a:pt x="8" y="0"/>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65" name="Group 312"/>
            <p:cNvGrpSpPr>
              <a:grpSpLocks/>
            </p:cNvGrpSpPr>
            <p:nvPr/>
          </p:nvGrpSpPr>
          <p:grpSpPr bwMode="auto">
            <a:xfrm>
              <a:off x="946" y="1152"/>
              <a:ext cx="269" cy="133"/>
              <a:chOff x="946" y="1152"/>
              <a:chExt cx="269" cy="133"/>
            </a:xfrm>
          </p:grpSpPr>
          <p:sp>
            <p:nvSpPr>
              <p:cNvPr id="182" name="Oval 313"/>
              <p:cNvSpPr>
                <a:spLocks noChangeArrowheads="1"/>
              </p:cNvSpPr>
              <p:nvPr/>
            </p:nvSpPr>
            <p:spPr bwMode="auto">
              <a:xfrm rot="6300000">
                <a:off x="1166" y="1169"/>
                <a:ext cx="33" cy="63"/>
              </a:xfrm>
              <a:prstGeom prst="ellipse">
                <a:avLst/>
              </a:prstGeom>
              <a:solidFill>
                <a:srgbClr val="B07000"/>
              </a:solidFill>
              <a:ln w="12700">
                <a:solidFill>
                  <a:srgbClr val="000000"/>
                </a:solidFill>
                <a:round/>
                <a:headEnd/>
                <a:tailEnd/>
              </a:ln>
            </p:spPr>
            <p:txBody>
              <a:bodyPr wrap="none" anchor="ctr"/>
              <a:lstStyle/>
              <a:p>
                <a:endParaRPr lang="en-US" b="0"/>
              </a:p>
            </p:txBody>
          </p:sp>
          <p:grpSp>
            <p:nvGrpSpPr>
              <p:cNvPr id="183" name="Group 314"/>
              <p:cNvGrpSpPr>
                <a:grpSpLocks/>
              </p:cNvGrpSpPr>
              <p:nvPr/>
            </p:nvGrpSpPr>
            <p:grpSpPr bwMode="auto">
              <a:xfrm>
                <a:off x="1117" y="1192"/>
                <a:ext cx="98" cy="88"/>
                <a:chOff x="1117" y="1192"/>
                <a:chExt cx="98" cy="88"/>
              </a:xfrm>
            </p:grpSpPr>
            <p:sp>
              <p:nvSpPr>
                <p:cNvPr id="186" name="Freeform 315"/>
                <p:cNvSpPr>
                  <a:spLocks/>
                </p:cNvSpPr>
                <p:nvPr/>
              </p:nvSpPr>
              <p:spPr bwMode="auto">
                <a:xfrm>
                  <a:off x="1129" y="1196"/>
                  <a:ext cx="86" cy="77"/>
                </a:xfrm>
                <a:custGeom>
                  <a:avLst/>
                  <a:gdLst>
                    <a:gd name="T0" fmla="*/ 85 w 86"/>
                    <a:gd name="T1" fmla="*/ 19 h 77"/>
                    <a:gd name="T2" fmla="*/ 68 w 86"/>
                    <a:gd name="T3" fmla="*/ 76 h 77"/>
                    <a:gd name="T4" fmla="*/ 0 w 86"/>
                    <a:gd name="T5" fmla="*/ 58 h 77"/>
                    <a:gd name="T6" fmla="*/ 19 w 86"/>
                    <a:gd name="T7" fmla="*/ 0 h 77"/>
                    <a:gd name="T8" fmla="*/ 85 w 86"/>
                    <a:gd name="T9" fmla="*/ 19 h 77"/>
                    <a:gd name="T10" fmla="*/ 0 60000 65536"/>
                    <a:gd name="T11" fmla="*/ 0 60000 65536"/>
                    <a:gd name="T12" fmla="*/ 0 60000 65536"/>
                    <a:gd name="T13" fmla="*/ 0 60000 65536"/>
                    <a:gd name="T14" fmla="*/ 0 60000 65536"/>
                    <a:gd name="T15" fmla="*/ 0 w 86"/>
                    <a:gd name="T16" fmla="*/ 0 h 77"/>
                    <a:gd name="T17" fmla="*/ 86 w 86"/>
                    <a:gd name="T18" fmla="*/ 77 h 77"/>
                  </a:gdLst>
                  <a:ahLst/>
                  <a:cxnLst>
                    <a:cxn ang="T10">
                      <a:pos x="T0" y="T1"/>
                    </a:cxn>
                    <a:cxn ang="T11">
                      <a:pos x="T2" y="T3"/>
                    </a:cxn>
                    <a:cxn ang="T12">
                      <a:pos x="T4" y="T5"/>
                    </a:cxn>
                    <a:cxn ang="T13">
                      <a:pos x="T6" y="T7"/>
                    </a:cxn>
                    <a:cxn ang="T14">
                      <a:pos x="T8" y="T9"/>
                    </a:cxn>
                  </a:cxnLst>
                  <a:rect l="T15" t="T16" r="T17" b="T18"/>
                  <a:pathLst>
                    <a:path w="86" h="77">
                      <a:moveTo>
                        <a:pt x="85" y="19"/>
                      </a:moveTo>
                      <a:lnTo>
                        <a:pt x="68" y="76"/>
                      </a:lnTo>
                      <a:lnTo>
                        <a:pt x="0" y="58"/>
                      </a:lnTo>
                      <a:lnTo>
                        <a:pt x="19" y="0"/>
                      </a:lnTo>
                      <a:lnTo>
                        <a:pt x="85" y="19"/>
                      </a:lnTo>
                    </a:path>
                  </a:pathLst>
                </a:custGeom>
                <a:solidFill>
                  <a:srgbClr val="B07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7" name="Freeform 316"/>
                <p:cNvSpPr>
                  <a:spLocks/>
                </p:cNvSpPr>
                <p:nvPr/>
              </p:nvSpPr>
              <p:spPr bwMode="auto">
                <a:xfrm>
                  <a:off x="1117" y="1192"/>
                  <a:ext cx="98" cy="88"/>
                </a:xfrm>
                <a:custGeom>
                  <a:avLst/>
                  <a:gdLst>
                    <a:gd name="T0" fmla="*/ 97 w 98"/>
                    <a:gd name="T1" fmla="*/ 23 h 88"/>
                    <a:gd name="T2" fmla="*/ 78 w 98"/>
                    <a:gd name="T3" fmla="*/ 87 h 88"/>
                    <a:gd name="T4" fmla="*/ 0 w 98"/>
                    <a:gd name="T5" fmla="*/ 67 h 88"/>
                    <a:gd name="T6" fmla="*/ 24 w 98"/>
                    <a:gd name="T7" fmla="*/ 0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97" y="23"/>
                      </a:moveTo>
                      <a:lnTo>
                        <a:pt x="78" y="87"/>
                      </a:lnTo>
                      <a:lnTo>
                        <a:pt x="0" y="67"/>
                      </a:lnTo>
                      <a:lnTo>
                        <a:pt x="24"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 name="Oval 317"/>
              <p:cNvSpPr>
                <a:spLocks noChangeArrowheads="1"/>
              </p:cNvSpPr>
              <p:nvPr/>
            </p:nvSpPr>
            <p:spPr bwMode="auto">
              <a:xfrm rot="6300000">
                <a:off x="1142" y="1233"/>
                <a:ext cx="36" cy="68"/>
              </a:xfrm>
              <a:prstGeom prst="ellipse">
                <a:avLst/>
              </a:prstGeom>
              <a:solidFill>
                <a:srgbClr val="B07000"/>
              </a:solidFill>
              <a:ln w="12700">
                <a:solidFill>
                  <a:srgbClr val="000000"/>
                </a:solidFill>
                <a:round/>
                <a:headEnd/>
                <a:tailEnd/>
              </a:ln>
            </p:spPr>
            <p:txBody>
              <a:bodyPr wrap="none" anchor="ctr"/>
              <a:lstStyle/>
              <a:p>
                <a:endParaRPr lang="en-US" b="0"/>
              </a:p>
            </p:txBody>
          </p:sp>
          <p:sp>
            <p:nvSpPr>
              <p:cNvPr id="185" name="Freeform 318"/>
              <p:cNvSpPr>
                <a:spLocks/>
              </p:cNvSpPr>
              <p:nvPr/>
            </p:nvSpPr>
            <p:spPr bwMode="auto">
              <a:xfrm>
                <a:off x="946" y="1152"/>
                <a:ext cx="192" cy="71"/>
              </a:xfrm>
              <a:custGeom>
                <a:avLst/>
                <a:gdLst>
                  <a:gd name="T0" fmla="*/ 190 w 192"/>
                  <a:gd name="T1" fmla="*/ 60 h 71"/>
                  <a:gd name="T2" fmla="*/ 5 w 192"/>
                  <a:gd name="T3" fmla="*/ 0 h 71"/>
                  <a:gd name="T4" fmla="*/ 0 w 192"/>
                  <a:gd name="T5" fmla="*/ 20 h 71"/>
                  <a:gd name="T6" fmla="*/ 186 w 192"/>
                  <a:gd name="T7" fmla="*/ 70 h 71"/>
                  <a:gd name="T8" fmla="*/ 191 w 192"/>
                  <a:gd name="T9" fmla="*/ 69 h 71"/>
                  <a:gd name="T10" fmla="*/ 190 w 192"/>
                  <a:gd name="T11" fmla="*/ 60 h 71"/>
                  <a:gd name="T12" fmla="*/ 0 60000 65536"/>
                  <a:gd name="T13" fmla="*/ 0 60000 65536"/>
                  <a:gd name="T14" fmla="*/ 0 60000 65536"/>
                  <a:gd name="T15" fmla="*/ 0 60000 65536"/>
                  <a:gd name="T16" fmla="*/ 0 60000 65536"/>
                  <a:gd name="T17" fmla="*/ 0 60000 65536"/>
                  <a:gd name="T18" fmla="*/ 0 w 192"/>
                  <a:gd name="T19" fmla="*/ 0 h 71"/>
                  <a:gd name="T20" fmla="*/ 192 w 19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92" h="71">
                    <a:moveTo>
                      <a:pt x="190" y="60"/>
                    </a:moveTo>
                    <a:lnTo>
                      <a:pt x="5" y="0"/>
                    </a:lnTo>
                    <a:lnTo>
                      <a:pt x="0" y="20"/>
                    </a:lnTo>
                    <a:lnTo>
                      <a:pt x="186" y="70"/>
                    </a:lnTo>
                    <a:lnTo>
                      <a:pt x="191" y="69"/>
                    </a:lnTo>
                    <a:lnTo>
                      <a:pt x="190" y="60"/>
                    </a:lnTo>
                  </a:path>
                </a:pathLst>
              </a:custGeom>
              <a:solidFill>
                <a:srgbClr val="B07000"/>
              </a:solidFill>
              <a:ln w="12700" cap="rnd" cmpd="sng">
                <a:solidFill>
                  <a:srgbClr val="000000"/>
                </a:solidFill>
                <a:prstDash val="solid"/>
                <a:round/>
                <a:headEnd/>
                <a:tailEnd/>
              </a:ln>
            </p:spPr>
            <p:txBody>
              <a:bodyPr/>
              <a:lstStyle/>
              <a:p>
                <a:endParaRPr lang="en-US"/>
              </a:p>
            </p:txBody>
          </p:sp>
        </p:grpSp>
        <p:sp>
          <p:nvSpPr>
            <p:cNvPr id="166" name="Freeform 319"/>
            <p:cNvSpPr>
              <a:spLocks/>
            </p:cNvSpPr>
            <p:nvPr/>
          </p:nvSpPr>
          <p:spPr bwMode="auto">
            <a:xfrm>
              <a:off x="1351" y="1049"/>
              <a:ext cx="199" cy="271"/>
            </a:xfrm>
            <a:custGeom>
              <a:avLst/>
              <a:gdLst>
                <a:gd name="T0" fmla="*/ 0 w 199"/>
                <a:gd name="T1" fmla="*/ 27 h 271"/>
                <a:gd name="T2" fmla="*/ 6 w 199"/>
                <a:gd name="T3" fmla="*/ 43 h 271"/>
                <a:gd name="T4" fmla="*/ 0 w 199"/>
                <a:gd name="T5" fmla="*/ 59 h 271"/>
                <a:gd name="T6" fmla="*/ 0 w 199"/>
                <a:gd name="T7" fmla="*/ 76 h 271"/>
                <a:gd name="T8" fmla="*/ 0 w 199"/>
                <a:gd name="T9" fmla="*/ 92 h 271"/>
                <a:gd name="T10" fmla="*/ 0 w 199"/>
                <a:gd name="T11" fmla="*/ 108 h 271"/>
                <a:gd name="T12" fmla="*/ 0 w 199"/>
                <a:gd name="T13" fmla="*/ 124 h 271"/>
                <a:gd name="T14" fmla="*/ 17 w 199"/>
                <a:gd name="T15" fmla="*/ 135 h 271"/>
                <a:gd name="T16" fmla="*/ 34 w 199"/>
                <a:gd name="T17" fmla="*/ 124 h 271"/>
                <a:gd name="T18" fmla="*/ 51 w 199"/>
                <a:gd name="T19" fmla="*/ 124 h 271"/>
                <a:gd name="T20" fmla="*/ 68 w 199"/>
                <a:gd name="T21" fmla="*/ 124 h 271"/>
                <a:gd name="T22" fmla="*/ 85 w 199"/>
                <a:gd name="T23" fmla="*/ 119 h 271"/>
                <a:gd name="T24" fmla="*/ 96 w 199"/>
                <a:gd name="T25" fmla="*/ 135 h 271"/>
                <a:gd name="T26" fmla="*/ 91 w 199"/>
                <a:gd name="T27" fmla="*/ 151 h 271"/>
                <a:gd name="T28" fmla="*/ 96 w 199"/>
                <a:gd name="T29" fmla="*/ 167 h 271"/>
                <a:gd name="T30" fmla="*/ 96 w 199"/>
                <a:gd name="T31" fmla="*/ 184 h 271"/>
                <a:gd name="T32" fmla="*/ 96 w 199"/>
                <a:gd name="T33" fmla="*/ 200 h 271"/>
                <a:gd name="T34" fmla="*/ 96 w 199"/>
                <a:gd name="T35" fmla="*/ 216 h 271"/>
                <a:gd name="T36" fmla="*/ 96 w 199"/>
                <a:gd name="T37" fmla="*/ 232 h 271"/>
                <a:gd name="T38" fmla="*/ 107 w 199"/>
                <a:gd name="T39" fmla="*/ 248 h 271"/>
                <a:gd name="T40" fmla="*/ 124 w 199"/>
                <a:gd name="T41" fmla="*/ 259 h 271"/>
                <a:gd name="T42" fmla="*/ 136 w 199"/>
                <a:gd name="T43" fmla="*/ 243 h 271"/>
                <a:gd name="T44" fmla="*/ 147 w 199"/>
                <a:gd name="T45" fmla="*/ 227 h 271"/>
                <a:gd name="T46" fmla="*/ 164 w 199"/>
                <a:gd name="T47" fmla="*/ 227 h 271"/>
                <a:gd name="T48" fmla="*/ 181 w 199"/>
                <a:gd name="T49" fmla="*/ 238 h 271"/>
                <a:gd name="T50" fmla="*/ 181 w 199"/>
                <a:gd name="T51" fmla="*/ 254 h 271"/>
                <a:gd name="T52" fmla="*/ 187 w 199"/>
                <a:gd name="T53" fmla="*/ 270 h 271"/>
                <a:gd name="T54" fmla="*/ 198 w 199"/>
                <a:gd name="T55" fmla="*/ 254 h 271"/>
                <a:gd name="T56" fmla="*/ 198 w 199"/>
                <a:gd name="T57" fmla="*/ 238 h 271"/>
                <a:gd name="T58" fmla="*/ 192 w 199"/>
                <a:gd name="T59" fmla="*/ 221 h 271"/>
                <a:gd name="T60" fmla="*/ 181 w 199"/>
                <a:gd name="T61" fmla="*/ 205 h 271"/>
                <a:gd name="T62" fmla="*/ 175 w 199"/>
                <a:gd name="T63" fmla="*/ 189 h 271"/>
                <a:gd name="T64" fmla="*/ 181 w 199"/>
                <a:gd name="T65" fmla="*/ 173 h 271"/>
                <a:gd name="T66" fmla="*/ 181 w 199"/>
                <a:gd name="T67" fmla="*/ 157 h 271"/>
                <a:gd name="T68" fmla="*/ 187 w 199"/>
                <a:gd name="T69" fmla="*/ 140 h 271"/>
                <a:gd name="T70" fmla="*/ 187 w 199"/>
                <a:gd name="T71" fmla="*/ 124 h 271"/>
                <a:gd name="T72" fmla="*/ 187 w 199"/>
                <a:gd name="T73" fmla="*/ 108 h 271"/>
                <a:gd name="T74" fmla="*/ 181 w 199"/>
                <a:gd name="T75" fmla="*/ 92 h 271"/>
                <a:gd name="T76" fmla="*/ 181 w 199"/>
                <a:gd name="T77" fmla="*/ 76 h 271"/>
                <a:gd name="T78" fmla="*/ 175 w 199"/>
                <a:gd name="T79" fmla="*/ 54 h 271"/>
                <a:gd name="T80" fmla="*/ 170 w 199"/>
                <a:gd name="T81" fmla="*/ 38 h 271"/>
                <a:gd name="T82" fmla="*/ 170 w 199"/>
                <a:gd name="T83" fmla="*/ 22 h 271"/>
                <a:gd name="T84" fmla="*/ 153 w 199"/>
                <a:gd name="T85" fmla="*/ 11 h 271"/>
                <a:gd name="T86" fmla="*/ 136 w 199"/>
                <a:gd name="T87" fmla="*/ 5 h 271"/>
                <a:gd name="T88" fmla="*/ 119 w 199"/>
                <a:gd name="T89" fmla="*/ 5 h 271"/>
                <a:gd name="T90" fmla="*/ 102 w 199"/>
                <a:gd name="T91" fmla="*/ 0 h 271"/>
                <a:gd name="T92" fmla="*/ 85 w 199"/>
                <a:gd name="T93" fmla="*/ 11 h 271"/>
                <a:gd name="T94" fmla="*/ 68 w 199"/>
                <a:gd name="T95" fmla="*/ 11 h 271"/>
                <a:gd name="T96" fmla="*/ 51 w 199"/>
                <a:gd name="T97" fmla="*/ 5 h 271"/>
                <a:gd name="T98" fmla="*/ 34 w 199"/>
                <a:gd name="T99" fmla="*/ 5 h 271"/>
                <a:gd name="T100" fmla="*/ 17 w 199"/>
                <a:gd name="T101" fmla="*/ 11 h 271"/>
                <a:gd name="T102" fmla="*/ 0 w 199"/>
                <a:gd name="T103" fmla="*/ 27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71"/>
                <a:gd name="T158" fmla="*/ 199 w 199"/>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71">
                  <a:moveTo>
                    <a:pt x="0" y="27"/>
                  </a:moveTo>
                  <a:lnTo>
                    <a:pt x="6" y="43"/>
                  </a:lnTo>
                  <a:lnTo>
                    <a:pt x="0" y="59"/>
                  </a:lnTo>
                  <a:lnTo>
                    <a:pt x="0" y="76"/>
                  </a:lnTo>
                  <a:lnTo>
                    <a:pt x="0" y="92"/>
                  </a:lnTo>
                  <a:lnTo>
                    <a:pt x="0" y="108"/>
                  </a:lnTo>
                  <a:lnTo>
                    <a:pt x="0" y="124"/>
                  </a:lnTo>
                  <a:lnTo>
                    <a:pt x="17" y="135"/>
                  </a:lnTo>
                  <a:lnTo>
                    <a:pt x="34" y="124"/>
                  </a:lnTo>
                  <a:lnTo>
                    <a:pt x="51" y="124"/>
                  </a:lnTo>
                  <a:lnTo>
                    <a:pt x="68" y="124"/>
                  </a:lnTo>
                  <a:lnTo>
                    <a:pt x="85" y="119"/>
                  </a:lnTo>
                  <a:lnTo>
                    <a:pt x="96" y="135"/>
                  </a:lnTo>
                  <a:lnTo>
                    <a:pt x="91" y="151"/>
                  </a:lnTo>
                  <a:lnTo>
                    <a:pt x="96" y="167"/>
                  </a:lnTo>
                  <a:lnTo>
                    <a:pt x="96" y="184"/>
                  </a:lnTo>
                  <a:lnTo>
                    <a:pt x="96" y="200"/>
                  </a:lnTo>
                  <a:lnTo>
                    <a:pt x="96" y="216"/>
                  </a:lnTo>
                  <a:lnTo>
                    <a:pt x="96" y="232"/>
                  </a:lnTo>
                  <a:lnTo>
                    <a:pt x="107" y="248"/>
                  </a:lnTo>
                  <a:lnTo>
                    <a:pt x="124" y="259"/>
                  </a:lnTo>
                  <a:lnTo>
                    <a:pt x="136" y="243"/>
                  </a:lnTo>
                  <a:lnTo>
                    <a:pt x="147" y="227"/>
                  </a:lnTo>
                  <a:lnTo>
                    <a:pt x="164" y="227"/>
                  </a:lnTo>
                  <a:lnTo>
                    <a:pt x="181" y="238"/>
                  </a:lnTo>
                  <a:lnTo>
                    <a:pt x="181" y="254"/>
                  </a:lnTo>
                  <a:lnTo>
                    <a:pt x="187" y="270"/>
                  </a:lnTo>
                  <a:lnTo>
                    <a:pt x="198" y="254"/>
                  </a:lnTo>
                  <a:lnTo>
                    <a:pt x="198" y="238"/>
                  </a:lnTo>
                  <a:lnTo>
                    <a:pt x="192" y="221"/>
                  </a:lnTo>
                  <a:lnTo>
                    <a:pt x="181" y="205"/>
                  </a:lnTo>
                  <a:lnTo>
                    <a:pt x="175" y="189"/>
                  </a:lnTo>
                  <a:lnTo>
                    <a:pt x="181" y="173"/>
                  </a:lnTo>
                  <a:lnTo>
                    <a:pt x="181" y="157"/>
                  </a:lnTo>
                  <a:lnTo>
                    <a:pt x="187" y="140"/>
                  </a:lnTo>
                  <a:lnTo>
                    <a:pt x="187" y="124"/>
                  </a:lnTo>
                  <a:lnTo>
                    <a:pt x="187" y="108"/>
                  </a:lnTo>
                  <a:lnTo>
                    <a:pt x="181" y="92"/>
                  </a:lnTo>
                  <a:lnTo>
                    <a:pt x="181" y="76"/>
                  </a:lnTo>
                  <a:lnTo>
                    <a:pt x="175" y="54"/>
                  </a:lnTo>
                  <a:lnTo>
                    <a:pt x="170" y="38"/>
                  </a:lnTo>
                  <a:lnTo>
                    <a:pt x="170" y="22"/>
                  </a:lnTo>
                  <a:lnTo>
                    <a:pt x="153" y="11"/>
                  </a:lnTo>
                  <a:lnTo>
                    <a:pt x="136" y="5"/>
                  </a:lnTo>
                  <a:lnTo>
                    <a:pt x="119" y="5"/>
                  </a:lnTo>
                  <a:lnTo>
                    <a:pt x="102" y="0"/>
                  </a:lnTo>
                  <a:lnTo>
                    <a:pt x="85" y="11"/>
                  </a:lnTo>
                  <a:lnTo>
                    <a:pt x="68" y="11"/>
                  </a:lnTo>
                  <a:lnTo>
                    <a:pt x="51" y="5"/>
                  </a:lnTo>
                  <a:lnTo>
                    <a:pt x="34" y="5"/>
                  </a:lnTo>
                  <a:lnTo>
                    <a:pt x="17" y="11"/>
                  </a:lnTo>
                  <a:lnTo>
                    <a:pt x="0" y="27"/>
                  </a:lnTo>
                </a:path>
              </a:pathLst>
            </a:custGeom>
            <a:solidFill>
              <a:srgbClr val="F7668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aphicFrame>
          <p:nvGraphicFramePr>
            <p:cNvPr id="167" name="Object 320"/>
            <p:cNvGraphicFramePr>
              <a:graphicFrameLocks/>
            </p:cNvGraphicFramePr>
            <p:nvPr/>
          </p:nvGraphicFramePr>
          <p:xfrm>
            <a:off x="1271" y="935"/>
            <a:ext cx="158" cy="191"/>
          </p:xfrm>
          <a:graphic>
            <a:graphicData uri="http://schemas.openxmlformats.org/presentationml/2006/ole">
              <mc:AlternateContent xmlns:mc="http://schemas.openxmlformats.org/markup-compatibility/2006">
                <mc:Choice xmlns:v="urn:schemas-microsoft-com:vml" Requires="v">
                  <p:oleObj spid="_x0000_s6807" name="ClipArt" r:id="rId14" imgW="3679560" imgH="4425840" progId="MS_ClipArt_Gallery.2">
                    <p:embed/>
                  </p:oleObj>
                </mc:Choice>
                <mc:Fallback>
                  <p:oleObj name="ClipArt" r:id="rId14" imgW="3679560" imgH="4425840" progId="MS_ClipArt_Gallery.2">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1" y="935"/>
                          <a:ext cx="15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 name="Freeform 321"/>
            <p:cNvSpPr>
              <a:spLocks/>
            </p:cNvSpPr>
            <p:nvPr/>
          </p:nvSpPr>
          <p:spPr bwMode="auto">
            <a:xfrm>
              <a:off x="847" y="1352"/>
              <a:ext cx="106" cy="70"/>
            </a:xfrm>
            <a:custGeom>
              <a:avLst/>
              <a:gdLst>
                <a:gd name="T0" fmla="*/ 27 w 106"/>
                <a:gd name="T1" fmla="*/ 18 h 70"/>
                <a:gd name="T2" fmla="*/ 24 w 106"/>
                <a:gd name="T3" fmla="*/ 27 h 70"/>
                <a:gd name="T4" fmla="*/ 15 w 106"/>
                <a:gd name="T5" fmla="*/ 30 h 70"/>
                <a:gd name="T6" fmla="*/ 6 w 106"/>
                <a:gd name="T7" fmla="*/ 30 h 70"/>
                <a:gd name="T8" fmla="*/ 0 w 106"/>
                <a:gd name="T9" fmla="*/ 39 h 70"/>
                <a:gd name="T10" fmla="*/ 3 w 106"/>
                <a:gd name="T11" fmla="*/ 48 h 70"/>
                <a:gd name="T12" fmla="*/ 9 w 106"/>
                <a:gd name="T13" fmla="*/ 57 h 70"/>
                <a:gd name="T14" fmla="*/ 12 w 106"/>
                <a:gd name="T15" fmla="*/ 66 h 70"/>
                <a:gd name="T16" fmla="*/ 21 w 106"/>
                <a:gd name="T17" fmla="*/ 69 h 70"/>
                <a:gd name="T18" fmla="*/ 30 w 106"/>
                <a:gd name="T19" fmla="*/ 66 h 70"/>
                <a:gd name="T20" fmla="*/ 39 w 106"/>
                <a:gd name="T21" fmla="*/ 63 h 70"/>
                <a:gd name="T22" fmla="*/ 48 w 106"/>
                <a:gd name="T23" fmla="*/ 63 h 70"/>
                <a:gd name="T24" fmla="*/ 60 w 106"/>
                <a:gd name="T25" fmla="*/ 63 h 70"/>
                <a:gd name="T26" fmla="*/ 72 w 106"/>
                <a:gd name="T27" fmla="*/ 66 h 70"/>
                <a:gd name="T28" fmla="*/ 84 w 106"/>
                <a:gd name="T29" fmla="*/ 69 h 70"/>
                <a:gd name="T30" fmla="*/ 93 w 106"/>
                <a:gd name="T31" fmla="*/ 69 h 70"/>
                <a:gd name="T32" fmla="*/ 102 w 106"/>
                <a:gd name="T33" fmla="*/ 66 h 70"/>
                <a:gd name="T34" fmla="*/ 105 w 106"/>
                <a:gd name="T35" fmla="*/ 57 h 70"/>
                <a:gd name="T36" fmla="*/ 96 w 106"/>
                <a:gd name="T37" fmla="*/ 51 h 70"/>
                <a:gd name="T38" fmla="*/ 87 w 106"/>
                <a:gd name="T39" fmla="*/ 54 h 70"/>
                <a:gd name="T40" fmla="*/ 78 w 106"/>
                <a:gd name="T41" fmla="*/ 51 h 70"/>
                <a:gd name="T42" fmla="*/ 72 w 106"/>
                <a:gd name="T43" fmla="*/ 42 h 70"/>
                <a:gd name="T44" fmla="*/ 69 w 106"/>
                <a:gd name="T45" fmla="*/ 33 h 70"/>
                <a:gd name="T46" fmla="*/ 69 w 106"/>
                <a:gd name="T47" fmla="*/ 24 h 70"/>
                <a:gd name="T48" fmla="*/ 69 w 106"/>
                <a:gd name="T49" fmla="*/ 15 h 70"/>
                <a:gd name="T50" fmla="*/ 63 w 106"/>
                <a:gd name="T51" fmla="*/ 6 h 70"/>
                <a:gd name="T52" fmla="*/ 54 w 106"/>
                <a:gd name="T53" fmla="*/ 0 h 70"/>
                <a:gd name="T54" fmla="*/ 45 w 106"/>
                <a:gd name="T55" fmla="*/ 3 h 70"/>
                <a:gd name="T56" fmla="*/ 36 w 106"/>
                <a:gd name="T57" fmla="*/ 9 h 70"/>
                <a:gd name="T58" fmla="*/ 27 w 106"/>
                <a:gd name="T59" fmla="*/ 12 h 70"/>
                <a:gd name="T60" fmla="*/ 27 w 106"/>
                <a:gd name="T61" fmla="*/ 21 h 70"/>
                <a:gd name="T62" fmla="*/ 27 w 106"/>
                <a:gd name="T63" fmla="*/ 18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70"/>
                <a:gd name="T98" fmla="*/ 106 w 106"/>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70">
                  <a:moveTo>
                    <a:pt x="27" y="18"/>
                  </a:moveTo>
                  <a:lnTo>
                    <a:pt x="24" y="27"/>
                  </a:lnTo>
                  <a:lnTo>
                    <a:pt x="15" y="30"/>
                  </a:lnTo>
                  <a:lnTo>
                    <a:pt x="6" y="30"/>
                  </a:lnTo>
                  <a:lnTo>
                    <a:pt x="0" y="39"/>
                  </a:lnTo>
                  <a:lnTo>
                    <a:pt x="3" y="48"/>
                  </a:lnTo>
                  <a:lnTo>
                    <a:pt x="9" y="57"/>
                  </a:lnTo>
                  <a:lnTo>
                    <a:pt x="12" y="66"/>
                  </a:lnTo>
                  <a:lnTo>
                    <a:pt x="21" y="69"/>
                  </a:lnTo>
                  <a:lnTo>
                    <a:pt x="30" y="66"/>
                  </a:lnTo>
                  <a:lnTo>
                    <a:pt x="39" y="63"/>
                  </a:lnTo>
                  <a:lnTo>
                    <a:pt x="48" y="63"/>
                  </a:lnTo>
                  <a:lnTo>
                    <a:pt x="60" y="63"/>
                  </a:lnTo>
                  <a:lnTo>
                    <a:pt x="72" y="66"/>
                  </a:lnTo>
                  <a:lnTo>
                    <a:pt x="84" y="69"/>
                  </a:lnTo>
                  <a:lnTo>
                    <a:pt x="93" y="69"/>
                  </a:lnTo>
                  <a:lnTo>
                    <a:pt x="102" y="66"/>
                  </a:lnTo>
                  <a:lnTo>
                    <a:pt x="105" y="57"/>
                  </a:lnTo>
                  <a:lnTo>
                    <a:pt x="96" y="51"/>
                  </a:lnTo>
                  <a:lnTo>
                    <a:pt x="87" y="54"/>
                  </a:lnTo>
                  <a:lnTo>
                    <a:pt x="78" y="51"/>
                  </a:lnTo>
                  <a:lnTo>
                    <a:pt x="72" y="42"/>
                  </a:lnTo>
                  <a:lnTo>
                    <a:pt x="69" y="33"/>
                  </a:lnTo>
                  <a:lnTo>
                    <a:pt x="69" y="24"/>
                  </a:lnTo>
                  <a:lnTo>
                    <a:pt x="69" y="15"/>
                  </a:lnTo>
                  <a:lnTo>
                    <a:pt x="63" y="6"/>
                  </a:lnTo>
                  <a:lnTo>
                    <a:pt x="54" y="0"/>
                  </a:lnTo>
                  <a:lnTo>
                    <a:pt x="45" y="3"/>
                  </a:lnTo>
                  <a:lnTo>
                    <a:pt x="36" y="9"/>
                  </a:lnTo>
                  <a:lnTo>
                    <a:pt x="27" y="12"/>
                  </a:lnTo>
                  <a:lnTo>
                    <a:pt x="27" y="21"/>
                  </a:lnTo>
                  <a:lnTo>
                    <a:pt x="27" y="18"/>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9" name="Freeform 322"/>
            <p:cNvSpPr>
              <a:spLocks/>
            </p:cNvSpPr>
            <p:nvPr/>
          </p:nvSpPr>
          <p:spPr bwMode="auto">
            <a:xfrm>
              <a:off x="862" y="1808"/>
              <a:ext cx="17" cy="40"/>
            </a:xfrm>
            <a:custGeom>
              <a:avLst/>
              <a:gdLst>
                <a:gd name="T0" fmla="*/ 3 w 17"/>
                <a:gd name="T1" fmla="*/ 0 h 40"/>
                <a:gd name="T2" fmla="*/ 9 w 17"/>
                <a:gd name="T3" fmla="*/ 9 h 40"/>
                <a:gd name="T4" fmla="*/ 6 w 17"/>
                <a:gd name="T5" fmla="*/ 18 h 40"/>
                <a:gd name="T6" fmla="*/ 0 w 17"/>
                <a:gd name="T7" fmla="*/ 27 h 40"/>
                <a:gd name="T8" fmla="*/ 6 w 17"/>
                <a:gd name="T9" fmla="*/ 36 h 40"/>
                <a:gd name="T10" fmla="*/ 16 w 17"/>
                <a:gd name="T11" fmla="*/ 39 h 40"/>
                <a:gd name="T12" fmla="*/ 0 60000 65536"/>
                <a:gd name="T13" fmla="*/ 0 60000 65536"/>
                <a:gd name="T14" fmla="*/ 0 60000 65536"/>
                <a:gd name="T15" fmla="*/ 0 60000 65536"/>
                <a:gd name="T16" fmla="*/ 0 60000 65536"/>
                <a:gd name="T17" fmla="*/ 0 60000 65536"/>
                <a:gd name="T18" fmla="*/ 0 w 17"/>
                <a:gd name="T19" fmla="*/ 0 h 40"/>
                <a:gd name="T20" fmla="*/ 17 w 1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7" h="40">
                  <a:moveTo>
                    <a:pt x="3" y="0"/>
                  </a:moveTo>
                  <a:lnTo>
                    <a:pt x="9" y="9"/>
                  </a:lnTo>
                  <a:lnTo>
                    <a:pt x="6" y="18"/>
                  </a:lnTo>
                  <a:lnTo>
                    <a:pt x="0" y="27"/>
                  </a:lnTo>
                  <a:lnTo>
                    <a:pt x="6" y="36"/>
                  </a:lnTo>
                  <a:lnTo>
                    <a:pt x="16" y="3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323"/>
            <p:cNvSpPr>
              <a:spLocks/>
            </p:cNvSpPr>
            <p:nvPr/>
          </p:nvSpPr>
          <p:spPr bwMode="auto">
            <a:xfrm>
              <a:off x="1045" y="1097"/>
              <a:ext cx="52" cy="49"/>
            </a:xfrm>
            <a:custGeom>
              <a:avLst/>
              <a:gdLst>
                <a:gd name="T0" fmla="*/ 9 w 52"/>
                <a:gd name="T1" fmla="*/ 0 h 49"/>
                <a:gd name="T2" fmla="*/ 15 w 52"/>
                <a:gd name="T3" fmla="*/ 9 h 49"/>
                <a:gd name="T4" fmla="*/ 21 w 52"/>
                <a:gd name="T5" fmla="*/ 18 h 49"/>
                <a:gd name="T6" fmla="*/ 12 w 52"/>
                <a:gd name="T7" fmla="*/ 21 h 49"/>
                <a:gd name="T8" fmla="*/ 18 w 52"/>
                <a:gd name="T9" fmla="*/ 30 h 49"/>
                <a:gd name="T10" fmla="*/ 9 w 52"/>
                <a:gd name="T11" fmla="*/ 36 h 49"/>
                <a:gd name="T12" fmla="*/ 0 w 52"/>
                <a:gd name="T13" fmla="*/ 39 h 49"/>
                <a:gd name="T14" fmla="*/ 9 w 52"/>
                <a:gd name="T15" fmla="*/ 42 h 49"/>
                <a:gd name="T16" fmla="*/ 21 w 52"/>
                <a:gd name="T17" fmla="*/ 39 h 49"/>
                <a:gd name="T18" fmla="*/ 30 w 52"/>
                <a:gd name="T19" fmla="*/ 33 h 49"/>
                <a:gd name="T20" fmla="*/ 39 w 52"/>
                <a:gd name="T21" fmla="*/ 30 h 49"/>
                <a:gd name="T22" fmla="*/ 45 w 52"/>
                <a:gd name="T23" fmla="*/ 39 h 49"/>
                <a:gd name="T24" fmla="*/ 51 w 52"/>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9"/>
                <a:gd name="T41" fmla="*/ 52 w 52"/>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9">
                  <a:moveTo>
                    <a:pt x="9" y="0"/>
                  </a:moveTo>
                  <a:lnTo>
                    <a:pt x="15" y="9"/>
                  </a:lnTo>
                  <a:lnTo>
                    <a:pt x="21" y="18"/>
                  </a:lnTo>
                  <a:lnTo>
                    <a:pt x="12" y="21"/>
                  </a:lnTo>
                  <a:lnTo>
                    <a:pt x="18" y="30"/>
                  </a:lnTo>
                  <a:lnTo>
                    <a:pt x="9" y="36"/>
                  </a:lnTo>
                  <a:lnTo>
                    <a:pt x="0" y="39"/>
                  </a:lnTo>
                  <a:lnTo>
                    <a:pt x="9" y="42"/>
                  </a:lnTo>
                  <a:lnTo>
                    <a:pt x="21" y="39"/>
                  </a:lnTo>
                  <a:lnTo>
                    <a:pt x="30" y="33"/>
                  </a:lnTo>
                  <a:lnTo>
                    <a:pt x="39" y="30"/>
                  </a:lnTo>
                  <a:lnTo>
                    <a:pt x="45" y="39"/>
                  </a:lnTo>
                  <a:lnTo>
                    <a:pt x="51" y="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324"/>
            <p:cNvSpPr>
              <a:spLocks/>
            </p:cNvSpPr>
            <p:nvPr/>
          </p:nvSpPr>
          <p:spPr bwMode="auto">
            <a:xfrm>
              <a:off x="610" y="1376"/>
              <a:ext cx="115" cy="130"/>
            </a:xfrm>
            <a:custGeom>
              <a:avLst/>
              <a:gdLst>
                <a:gd name="T0" fmla="*/ 3 w 115"/>
                <a:gd name="T1" fmla="*/ 48 h 130"/>
                <a:gd name="T2" fmla="*/ 0 w 115"/>
                <a:gd name="T3" fmla="*/ 60 h 130"/>
                <a:gd name="T4" fmla="*/ 6 w 115"/>
                <a:gd name="T5" fmla="*/ 69 h 130"/>
                <a:gd name="T6" fmla="*/ 12 w 115"/>
                <a:gd name="T7" fmla="*/ 81 h 130"/>
                <a:gd name="T8" fmla="*/ 18 w 115"/>
                <a:gd name="T9" fmla="*/ 90 h 130"/>
                <a:gd name="T10" fmla="*/ 21 w 115"/>
                <a:gd name="T11" fmla="*/ 99 h 130"/>
                <a:gd name="T12" fmla="*/ 12 w 115"/>
                <a:gd name="T13" fmla="*/ 108 h 130"/>
                <a:gd name="T14" fmla="*/ 3 w 115"/>
                <a:gd name="T15" fmla="*/ 108 h 130"/>
                <a:gd name="T16" fmla="*/ 9 w 115"/>
                <a:gd name="T17" fmla="*/ 117 h 130"/>
                <a:gd name="T18" fmla="*/ 18 w 115"/>
                <a:gd name="T19" fmla="*/ 120 h 130"/>
                <a:gd name="T20" fmla="*/ 27 w 115"/>
                <a:gd name="T21" fmla="*/ 123 h 130"/>
                <a:gd name="T22" fmla="*/ 36 w 115"/>
                <a:gd name="T23" fmla="*/ 126 h 130"/>
                <a:gd name="T24" fmla="*/ 45 w 115"/>
                <a:gd name="T25" fmla="*/ 123 h 130"/>
                <a:gd name="T26" fmla="*/ 45 w 115"/>
                <a:gd name="T27" fmla="*/ 114 h 130"/>
                <a:gd name="T28" fmla="*/ 54 w 115"/>
                <a:gd name="T29" fmla="*/ 117 h 130"/>
                <a:gd name="T30" fmla="*/ 57 w 115"/>
                <a:gd name="T31" fmla="*/ 126 h 130"/>
                <a:gd name="T32" fmla="*/ 66 w 115"/>
                <a:gd name="T33" fmla="*/ 129 h 130"/>
                <a:gd name="T34" fmla="*/ 75 w 115"/>
                <a:gd name="T35" fmla="*/ 129 h 130"/>
                <a:gd name="T36" fmla="*/ 78 w 115"/>
                <a:gd name="T37" fmla="*/ 120 h 130"/>
                <a:gd name="T38" fmla="*/ 69 w 115"/>
                <a:gd name="T39" fmla="*/ 111 h 130"/>
                <a:gd name="T40" fmla="*/ 69 w 115"/>
                <a:gd name="T41" fmla="*/ 102 h 130"/>
                <a:gd name="T42" fmla="*/ 78 w 115"/>
                <a:gd name="T43" fmla="*/ 99 h 130"/>
                <a:gd name="T44" fmla="*/ 84 w 115"/>
                <a:gd name="T45" fmla="*/ 90 h 130"/>
                <a:gd name="T46" fmla="*/ 87 w 115"/>
                <a:gd name="T47" fmla="*/ 81 h 130"/>
                <a:gd name="T48" fmla="*/ 96 w 115"/>
                <a:gd name="T49" fmla="*/ 75 h 130"/>
                <a:gd name="T50" fmla="*/ 105 w 115"/>
                <a:gd name="T51" fmla="*/ 78 h 130"/>
                <a:gd name="T52" fmla="*/ 114 w 115"/>
                <a:gd name="T53" fmla="*/ 75 h 130"/>
                <a:gd name="T54" fmla="*/ 114 w 115"/>
                <a:gd name="T55" fmla="*/ 66 h 130"/>
                <a:gd name="T56" fmla="*/ 108 w 115"/>
                <a:gd name="T57" fmla="*/ 57 h 130"/>
                <a:gd name="T58" fmla="*/ 99 w 115"/>
                <a:gd name="T59" fmla="*/ 51 h 130"/>
                <a:gd name="T60" fmla="*/ 90 w 115"/>
                <a:gd name="T61" fmla="*/ 48 h 130"/>
                <a:gd name="T62" fmla="*/ 78 w 115"/>
                <a:gd name="T63" fmla="*/ 39 h 130"/>
                <a:gd name="T64" fmla="*/ 72 w 115"/>
                <a:gd name="T65" fmla="*/ 30 h 130"/>
                <a:gd name="T66" fmla="*/ 69 w 115"/>
                <a:gd name="T67" fmla="*/ 18 h 130"/>
                <a:gd name="T68" fmla="*/ 69 w 115"/>
                <a:gd name="T69" fmla="*/ 9 h 130"/>
                <a:gd name="T70" fmla="*/ 69 w 115"/>
                <a:gd name="T71" fmla="*/ 0 h 130"/>
                <a:gd name="T72" fmla="*/ 60 w 115"/>
                <a:gd name="T73" fmla="*/ 3 h 130"/>
                <a:gd name="T74" fmla="*/ 57 w 115"/>
                <a:gd name="T75" fmla="*/ 12 h 130"/>
                <a:gd name="T76" fmla="*/ 54 w 115"/>
                <a:gd name="T77" fmla="*/ 21 h 130"/>
                <a:gd name="T78" fmla="*/ 54 w 115"/>
                <a:gd name="T79" fmla="*/ 30 h 130"/>
                <a:gd name="T80" fmla="*/ 51 w 115"/>
                <a:gd name="T81" fmla="*/ 39 h 130"/>
                <a:gd name="T82" fmla="*/ 42 w 115"/>
                <a:gd name="T83" fmla="*/ 45 h 130"/>
                <a:gd name="T84" fmla="*/ 33 w 115"/>
                <a:gd name="T85" fmla="*/ 48 h 130"/>
                <a:gd name="T86" fmla="*/ 24 w 115"/>
                <a:gd name="T87" fmla="*/ 51 h 130"/>
                <a:gd name="T88" fmla="*/ 15 w 115"/>
                <a:gd name="T89" fmla="*/ 54 h 130"/>
                <a:gd name="T90" fmla="*/ 6 w 115"/>
                <a:gd name="T91" fmla="*/ 51 h 130"/>
                <a:gd name="T92" fmla="*/ 3 w 115"/>
                <a:gd name="T93" fmla="*/ 48 h 1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130"/>
                <a:gd name="T143" fmla="*/ 115 w 115"/>
                <a:gd name="T144" fmla="*/ 130 h 1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130">
                  <a:moveTo>
                    <a:pt x="3" y="48"/>
                  </a:moveTo>
                  <a:lnTo>
                    <a:pt x="0" y="60"/>
                  </a:lnTo>
                  <a:lnTo>
                    <a:pt x="6" y="69"/>
                  </a:lnTo>
                  <a:lnTo>
                    <a:pt x="12" y="81"/>
                  </a:lnTo>
                  <a:lnTo>
                    <a:pt x="18" y="90"/>
                  </a:lnTo>
                  <a:lnTo>
                    <a:pt x="21" y="99"/>
                  </a:lnTo>
                  <a:lnTo>
                    <a:pt x="12" y="108"/>
                  </a:lnTo>
                  <a:lnTo>
                    <a:pt x="3" y="108"/>
                  </a:lnTo>
                  <a:lnTo>
                    <a:pt x="9" y="117"/>
                  </a:lnTo>
                  <a:lnTo>
                    <a:pt x="18" y="120"/>
                  </a:lnTo>
                  <a:lnTo>
                    <a:pt x="27" y="123"/>
                  </a:lnTo>
                  <a:lnTo>
                    <a:pt x="36" y="126"/>
                  </a:lnTo>
                  <a:lnTo>
                    <a:pt x="45" y="123"/>
                  </a:lnTo>
                  <a:lnTo>
                    <a:pt x="45" y="114"/>
                  </a:lnTo>
                  <a:lnTo>
                    <a:pt x="54" y="117"/>
                  </a:lnTo>
                  <a:lnTo>
                    <a:pt x="57" y="126"/>
                  </a:lnTo>
                  <a:lnTo>
                    <a:pt x="66" y="129"/>
                  </a:lnTo>
                  <a:lnTo>
                    <a:pt x="75" y="129"/>
                  </a:lnTo>
                  <a:lnTo>
                    <a:pt x="78" y="120"/>
                  </a:lnTo>
                  <a:lnTo>
                    <a:pt x="69" y="111"/>
                  </a:lnTo>
                  <a:lnTo>
                    <a:pt x="69" y="102"/>
                  </a:lnTo>
                  <a:lnTo>
                    <a:pt x="78" y="99"/>
                  </a:lnTo>
                  <a:lnTo>
                    <a:pt x="84" y="90"/>
                  </a:lnTo>
                  <a:lnTo>
                    <a:pt x="87" y="81"/>
                  </a:lnTo>
                  <a:lnTo>
                    <a:pt x="96" y="75"/>
                  </a:lnTo>
                  <a:lnTo>
                    <a:pt x="105" y="78"/>
                  </a:lnTo>
                  <a:lnTo>
                    <a:pt x="114" y="75"/>
                  </a:lnTo>
                  <a:lnTo>
                    <a:pt x="114" y="66"/>
                  </a:lnTo>
                  <a:lnTo>
                    <a:pt x="108" y="57"/>
                  </a:lnTo>
                  <a:lnTo>
                    <a:pt x="99" y="51"/>
                  </a:lnTo>
                  <a:lnTo>
                    <a:pt x="90" y="48"/>
                  </a:lnTo>
                  <a:lnTo>
                    <a:pt x="78" y="39"/>
                  </a:lnTo>
                  <a:lnTo>
                    <a:pt x="72" y="30"/>
                  </a:lnTo>
                  <a:lnTo>
                    <a:pt x="69" y="18"/>
                  </a:lnTo>
                  <a:lnTo>
                    <a:pt x="69" y="9"/>
                  </a:lnTo>
                  <a:lnTo>
                    <a:pt x="69" y="0"/>
                  </a:lnTo>
                  <a:lnTo>
                    <a:pt x="60" y="3"/>
                  </a:lnTo>
                  <a:lnTo>
                    <a:pt x="57" y="12"/>
                  </a:lnTo>
                  <a:lnTo>
                    <a:pt x="54" y="21"/>
                  </a:lnTo>
                  <a:lnTo>
                    <a:pt x="54" y="30"/>
                  </a:lnTo>
                  <a:lnTo>
                    <a:pt x="51" y="39"/>
                  </a:lnTo>
                  <a:lnTo>
                    <a:pt x="42" y="45"/>
                  </a:lnTo>
                  <a:lnTo>
                    <a:pt x="33" y="48"/>
                  </a:lnTo>
                  <a:lnTo>
                    <a:pt x="24" y="51"/>
                  </a:lnTo>
                  <a:lnTo>
                    <a:pt x="15" y="54"/>
                  </a:lnTo>
                  <a:lnTo>
                    <a:pt x="6" y="51"/>
                  </a:lnTo>
                  <a:lnTo>
                    <a:pt x="3" y="48"/>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2" name="Group 325"/>
            <p:cNvGrpSpPr>
              <a:grpSpLocks/>
            </p:cNvGrpSpPr>
            <p:nvPr/>
          </p:nvGrpSpPr>
          <p:grpSpPr bwMode="auto">
            <a:xfrm>
              <a:off x="549" y="1383"/>
              <a:ext cx="113" cy="88"/>
              <a:chOff x="549" y="1383"/>
              <a:chExt cx="113" cy="88"/>
            </a:xfrm>
          </p:grpSpPr>
          <p:sp>
            <p:nvSpPr>
              <p:cNvPr id="178" name="Rectangle 326"/>
              <p:cNvSpPr>
                <a:spLocks noChangeArrowheads="1"/>
              </p:cNvSpPr>
              <p:nvPr/>
            </p:nvSpPr>
            <p:spPr bwMode="auto">
              <a:xfrm>
                <a:off x="554" y="1394"/>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179" name="Freeform 327"/>
              <p:cNvSpPr>
                <a:spLocks/>
              </p:cNvSpPr>
              <p:nvPr/>
            </p:nvSpPr>
            <p:spPr bwMode="auto">
              <a:xfrm>
                <a:off x="632" y="1383"/>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80" name="Freeform 328"/>
              <p:cNvSpPr>
                <a:spLocks/>
              </p:cNvSpPr>
              <p:nvPr/>
            </p:nvSpPr>
            <p:spPr bwMode="auto">
              <a:xfrm>
                <a:off x="549" y="1383"/>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81" name="Oval 329"/>
              <p:cNvSpPr>
                <a:spLocks noChangeArrowheads="1"/>
              </p:cNvSpPr>
              <p:nvPr/>
            </p:nvSpPr>
            <p:spPr bwMode="auto">
              <a:xfrm>
                <a:off x="582" y="1416"/>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173" name="Group 330"/>
            <p:cNvGrpSpPr>
              <a:grpSpLocks/>
            </p:cNvGrpSpPr>
            <p:nvPr/>
          </p:nvGrpSpPr>
          <p:grpSpPr bwMode="auto">
            <a:xfrm>
              <a:off x="501" y="1431"/>
              <a:ext cx="113" cy="88"/>
              <a:chOff x="501" y="1431"/>
              <a:chExt cx="113" cy="88"/>
            </a:xfrm>
          </p:grpSpPr>
          <p:sp>
            <p:nvSpPr>
              <p:cNvPr id="174" name="Rectangle 331"/>
              <p:cNvSpPr>
                <a:spLocks noChangeArrowheads="1"/>
              </p:cNvSpPr>
              <p:nvPr/>
            </p:nvSpPr>
            <p:spPr bwMode="auto">
              <a:xfrm>
                <a:off x="506" y="1442"/>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175" name="Freeform 332"/>
              <p:cNvSpPr>
                <a:spLocks/>
              </p:cNvSpPr>
              <p:nvPr/>
            </p:nvSpPr>
            <p:spPr bwMode="auto">
              <a:xfrm>
                <a:off x="584" y="1431"/>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76" name="Freeform 333"/>
              <p:cNvSpPr>
                <a:spLocks/>
              </p:cNvSpPr>
              <p:nvPr/>
            </p:nvSpPr>
            <p:spPr bwMode="auto">
              <a:xfrm>
                <a:off x="501" y="1431"/>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77" name="Oval 334"/>
              <p:cNvSpPr>
                <a:spLocks noChangeArrowheads="1"/>
              </p:cNvSpPr>
              <p:nvPr/>
            </p:nvSpPr>
            <p:spPr bwMode="auto">
              <a:xfrm>
                <a:off x="534" y="1464"/>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grpSp>
        <p:nvGrpSpPr>
          <p:cNvPr id="337" name="Group 335"/>
          <p:cNvGrpSpPr>
            <a:grpSpLocks/>
          </p:cNvGrpSpPr>
          <p:nvPr/>
        </p:nvGrpSpPr>
        <p:grpSpPr bwMode="auto">
          <a:xfrm>
            <a:off x="3335338" y="1868487"/>
            <a:ext cx="2135187" cy="1651000"/>
            <a:chOff x="2096" y="991"/>
            <a:chExt cx="1345" cy="1040"/>
          </a:xfrm>
        </p:grpSpPr>
        <p:grpSp>
          <p:nvGrpSpPr>
            <p:cNvPr id="338" name="Group 336"/>
            <p:cNvGrpSpPr>
              <a:grpSpLocks/>
            </p:cNvGrpSpPr>
            <p:nvPr/>
          </p:nvGrpSpPr>
          <p:grpSpPr bwMode="auto">
            <a:xfrm>
              <a:off x="2263" y="1349"/>
              <a:ext cx="1040" cy="682"/>
              <a:chOff x="2263" y="1349"/>
              <a:chExt cx="1040" cy="682"/>
            </a:xfrm>
          </p:grpSpPr>
          <p:grpSp>
            <p:nvGrpSpPr>
              <p:cNvPr id="418" name="Group 337"/>
              <p:cNvGrpSpPr>
                <a:grpSpLocks/>
              </p:cNvGrpSpPr>
              <p:nvPr/>
            </p:nvGrpSpPr>
            <p:grpSpPr bwMode="auto">
              <a:xfrm>
                <a:off x="2574" y="1349"/>
                <a:ext cx="729" cy="450"/>
                <a:chOff x="2574" y="1349"/>
                <a:chExt cx="729" cy="450"/>
              </a:xfrm>
            </p:grpSpPr>
            <p:sp>
              <p:nvSpPr>
                <p:cNvPr id="443" name="Freeform 338"/>
                <p:cNvSpPr>
                  <a:spLocks/>
                </p:cNvSpPr>
                <p:nvPr/>
              </p:nvSpPr>
              <p:spPr bwMode="auto">
                <a:xfrm>
                  <a:off x="2577" y="1349"/>
                  <a:ext cx="726" cy="450"/>
                </a:xfrm>
                <a:custGeom>
                  <a:avLst/>
                  <a:gdLst>
                    <a:gd name="T0" fmla="*/ 722 w 726"/>
                    <a:gd name="T1" fmla="*/ 4 h 450"/>
                    <a:gd name="T2" fmla="*/ 719 w 726"/>
                    <a:gd name="T3" fmla="*/ 1 h 450"/>
                    <a:gd name="T4" fmla="*/ 714 w 726"/>
                    <a:gd name="T5" fmla="*/ 0 h 450"/>
                    <a:gd name="T6" fmla="*/ 710 w 726"/>
                    <a:gd name="T7" fmla="*/ 0 h 450"/>
                    <a:gd name="T8" fmla="*/ 705 w 726"/>
                    <a:gd name="T9" fmla="*/ 0 h 450"/>
                    <a:gd name="T10" fmla="*/ 7 w 726"/>
                    <a:gd name="T11" fmla="*/ 420 h 450"/>
                    <a:gd name="T12" fmla="*/ 3 w 726"/>
                    <a:gd name="T13" fmla="*/ 424 h 450"/>
                    <a:gd name="T14" fmla="*/ 1 w 726"/>
                    <a:gd name="T15" fmla="*/ 428 h 450"/>
                    <a:gd name="T16" fmla="*/ 0 w 726"/>
                    <a:gd name="T17" fmla="*/ 433 h 450"/>
                    <a:gd name="T18" fmla="*/ 1 w 726"/>
                    <a:gd name="T19" fmla="*/ 438 h 450"/>
                    <a:gd name="T20" fmla="*/ 3 w 726"/>
                    <a:gd name="T21" fmla="*/ 443 h 450"/>
                    <a:gd name="T22" fmla="*/ 7 w 726"/>
                    <a:gd name="T23" fmla="*/ 446 h 450"/>
                    <a:gd name="T24" fmla="*/ 12 w 726"/>
                    <a:gd name="T25" fmla="*/ 448 h 450"/>
                    <a:gd name="T26" fmla="*/ 18 w 726"/>
                    <a:gd name="T27" fmla="*/ 449 h 450"/>
                    <a:gd name="T28" fmla="*/ 21 w 726"/>
                    <a:gd name="T29" fmla="*/ 446 h 450"/>
                    <a:gd name="T30" fmla="*/ 720 w 726"/>
                    <a:gd name="T31" fmla="*/ 25 h 450"/>
                    <a:gd name="T32" fmla="*/ 723 w 726"/>
                    <a:gd name="T33" fmla="*/ 21 h 450"/>
                    <a:gd name="T34" fmla="*/ 725 w 726"/>
                    <a:gd name="T35" fmla="*/ 17 h 450"/>
                    <a:gd name="T36" fmla="*/ 725 w 726"/>
                    <a:gd name="T37" fmla="*/ 11 h 450"/>
                    <a:gd name="T38" fmla="*/ 725 w 726"/>
                    <a:gd name="T39" fmla="*/ 8 h 450"/>
                    <a:gd name="T40" fmla="*/ 722 w 726"/>
                    <a:gd name="T41" fmla="*/ 4 h 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6"/>
                    <a:gd name="T64" fmla="*/ 0 h 450"/>
                    <a:gd name="T65" fmla="*/ 726 w 726"/>
                    <a:gd name="T66" fmla="*/ 450 h 4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6" h="450">
                      <a:moveTo>
                        <a:pt x="722" y="4"/>
                      </a:moveTo>
                      <a:lnTo>
                        <a:pt x="719" y="1"/>
                      </a:lnTo>
                      <a:lnTo>
                        <a:pt x="714" y="0"/>
                      </a:lnTo>
                      <a:lnTo>
                        <a:pt x="710" y="0"/>
                      </a:lnTo>
                      <a:lnTo>
                        <a:pt x="705" y="0"/>
                      </a:lnTo>
                      <a:lnTo>
                        <a:pt x="7" y="420"/>
                      </a:lnTo>
                      <a:lnTo>
                        <a:pt x="3" y="424"/>
                      </a:lnTo>
                      <a:lnTo>
                        <a:pt x="1" y="428"/>
                      </a:lnTo>
                      <a:lnTo>
                        <a:pt x="0" y="433"/>
                      </a:lnTo>
                      <a:lnTo>
                        <a:pt x="1" y="438"/>
                      </a:lnTo>
                      <a:lnTo>
                        <a:pt x="3" y="443"/>
                      </a:lnTo>
                      <a:lnTo>
                        <a:pt x="7" y="446"/>
                      </a:lnTo>
                      <a:lnTo>
                        <a:pt x="12" y="448"/>
                      </a:lnTo>
                      <a:lnTo>
                        <a:pt x="18" y="449"/>
                      </a:lnTo>
                      <a:lnTo>
                        <a:pt x="21" y="446"/>
                      </a:lnTo>
                      <a:lnTo>
                        <a:pt x="720" y="25"/>
                      </a:lnTo>
                      <a:lnTo>
                        <a:pt x="723" y="21"/>
                      </a:lnTo>
                      <a:lnTo>
                        <a:pt x="725" y="17"/>
                      </a:lnTo>
                      <a:lnTo>
                        <a:pt x="725" y="11"/>
                      </a:lnTo>
                      <a:lnTo>
                        <a:pt x="725" y="8"/>
                      </a:lnTo>
                      <a:lnTo>
                        <a:pt x="722" y="4"/>
                      </a:lnTo>
                    </a:path>
                  </a:pathLst>
                </a:custGeom>
                <a:solidFill>
                  <a:srgbClr val="E08000"/>
                </a:solidFill>
                <a:ln w="12700" cap="rnd" cmpd="sng">
                  <a:solidFill>
                    <a:srgbClr val="000000"/>
                  </a:solidFill>
                  <a:prstDash val="solid"/>
                  <a:round/>
                  <a:headEnd/>
                  <a:tailEnd/>
                </a:ln>
              </p:spPr>
              <p:txBody>
                <a:bodyPr/>
                <a:lstStyle/>
                <a:p>
                  <a:endParaRPr lang="en-US"/>
                </a:p>
              </p:txBody>
            </p:sp>
            <p:sp>
              <p:nvSpPr>
                <p:cNvPr id="444" name="Line 339"/>
                <p:cNvSpPr>
                  <a:spLocks noChangeShapeType="1"/>
                </p:cNvSpPr>
                <p:nvPr/>
              </p:nvSpPr>
              <p:spPr bwMode="auto">
                <a:xfrm flipH="1">
                  <a:off x="2591" y="1356"/>
                  <a:ext cx="692" cy="417"/>
                </a:xfrm>
                <a:prstGeom prst="line">
                  <a:avLst/>
                </a:prstGeom>
                <a:noFill/>
                <a:ln w="12700">
                  <a:solidFill>
                    <a:srgbClr val="FFC08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5" name="Freeform 340"/>
                <p:cNvSpPr>
                  <a:spLocks/>
                </p:cNvSpPr>
                <p:nvPr/>
              </p:nvSpPr>
              <p:spPr bwMode="auto">
                <a:xfrm>
                  <a:off x="2574" y="1763"/>
                  <a:ext cx="38" cy="36"/>
                </a:xfrm>
                <a:custGeom>
                  <a:avLst/>
                  <a:gdLst>
                    <a:gd name="T0" fmla="*/ 21 w 38"/>
                    <a:gd name="T1" fmla="*/ 0 h 36"/>
                    <a:gd name="T2" fmla="*/ 22 w 38"/>
                    <a:gd name="T3" fmla="*/ 7 h 36"/>
                    <a:gd name="T4" fmla="*/ 23 w 38"/>
                    <a:gd name="T5" fmla="*/ 9 h 36"/>
                    <a:gd name="T6" fmla="*/ 27 w 38"/>
                    <a:gd name="T7" fmla="*/ 13 h 36"/>
                    <a:gd name="T8" fmla="*/ 29 w 38"/>
                    <a:gd name="T9" fmla="*/ 18 h 36"/>
                    <a:gd name="T10" fmla="*/ 32 w 38"/>
                    <a:gd name="T11" fmla="*/ 21 h 36"/>
                    <a:gd name="T12" fmla="*/ 37 w 38"/>
                    <a:gd name="T13" fmla="*/ 24 h 36"/>
                    <a:gd name="T14" fmla="*/ 22 w 38"/>
                    <a:gd name="T15" fmla="*/ 34 h 36"/>
                    <a:gd name="T16" fmla="*/ 15 w 38"/>
                    <a:gd name="T17" fmla="*/ 35 h 36"/>
                    <a:gd name="T18" fmla="*/ 9 w 38"/>
                    <a:gd name="T19" fmla="*/ 33 h 36"/>
                    <a:gd name="T20" fmla="*/ 3 w 38"/>
                    <a:gd name="T21" fmla="*/ 29 h 36"/>
                    <a:gd name="T22" fmla="*/ 0 w 38"/>
                    <a:gd name="T23" fmla="*/ 22 h 36"/>
                    <a:gd name="T24" fmla="*/ 2 w 38"/>
                    <a:gd name="T25" fmla="*/ 15 h 36"/>
                    <a:gd name="T26" fmla="*/ 4 w 38"/>
                    <a:gd name="T27" fmla="*/ 10 h 36"/>
                    <a:gd name="T28" fmla="*/ 11 w 38"/>
                    <a:gd name="T29" fmla="*/ 7 h 36"/>
                    <a:gd name="T30" fmla="*/ 21 w 38"/>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6"/>
                    <a:gd name="T50" fmla="*/ 38 w 38"/>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6">
                      <a:moveTo>
                        <a:pt x="21" y="0"/>
                      </a:moveTo>
                      <a:lnTo>
                        <a:pt x="22" y="7"/>
                      </a:lnTo>
                      <a:lnTo>
                        <a:pt x="23" y="9"/>
                      </a:lnTo>
                      <a:lnTo>
                        <a:pt x="27" y="13"/>
                      </a:lnTo>
                      <a:lnTo>
                        <a:pt x="29" y="18"/>
                      </a:lnTo>
                      <a:lnTo>
                        <a:pt x="32" y="21"/>
                      </a:lnTo>
                      <a:lnTo>
                        <a:pt x="37" y="24"/>
                      </a:lnTo>
                      <a:lnTo>
                        <a:pt x="22" y="34"/>
                      </a:lnTo>
                      <a:lnTo>
                        <a:pt x="15" y="35"/>
                      </a:lnTo>
                      <a:lnTo>
                        <a:pt x="9" y="33"/>
                      </a:lnTo>
                      <a:lnTo>
                        <a:pt x="3" y="29"/>
                      </a:lnTo>
                      <a:lnTo>
                        <a:pt x="0" y="22"/>
                      </a:lnTo>
                      <a:lnTo>
                        <a:pt x="2" y="15"/>
                      </a:lnTo>
                      <a:lnTo>
                        <a:pt x="4" y="10"/>
                      </a:lnTo>
                      <a:lnTo>
                        <a:pt x="11" y="7"/>
                      </a:lnTo>
                      <a:lnTo>
                        <a:pt x="21" y="0"/>
                      </a:lnTo>
                    </a:path>
                  </a:pathLst>
                </a:custGeom>
                <a:solidFill>
                  <a:srgbClr val="E08000"/>
                </a:solidFill>
                <a:ln w="12700" cap="rnd" cmpd="sng">
                  <a:solidFill>
                    <a:srgbClr val="000000"/>
                  </a:solidFill>
                  <a:prstDash val="solid"/>
                  <a:round/>
                  <a:headEnd/>
                  <a:tailEnd/>
                </a:ln>
              </p:spPr>
              <p:txBody>
                <a:bodyPr/>
                <a:lstStyle/>
                <a:p>
                  <a:endParaRPr lang="en-US"/>
                </a:p>
              </p:txBody>
            </p:sp>
          </p:grpSp>
          <p:grpSp>
            <p:nvGrpSpPr>
              <p:cNvPr id="419" name="Group 341"/>
              <p:cNvGrpSpPr>
                <a:grpSpLocks/>
              </p:cNvGrpSpPr>
              <p:nvPr/>
            </p:nvGrpSpPr>
            <p:grpSpPr bwMode="auto">
              <a:xfrm>
                <a:off x="2263" y="1715"/>
                <a:ext cx="371" cy="316"/>
                <a:chOff x="2263" y="1715"/>
                <a:chExt cx="371" cy="316"/>
              </a:xfrm>
            </p:grpSpPr>
            <p:grpSp>
              <p:nvGrpSpPr>
                <p:cNvPr id="420" name="Group 342"/>
                <p:cNvGrpSpPr>
                  <a:grpSpLocks/>
                </p:cNvGrpSpPr>
                <p:nvPr/>
              </p:nvGrpSpPr>
              <p:grpSpPr bwMode="auto">
                <a:xfrm>
                  <a:off x="2263" y="1715"/>
                  <a:ext cx="371" cy="316"/>
                  <a:chOff x="2263" y="1715"/>
                  <a:chExt cx="371" cy="316"/>
                </a:xfrm>
              </p:grpSpPr>
              <p:sp>
                <p:nvSpPr>
                  <p:cNvPr id="424" name="Freeform 343"/>
                  <p:cNvSpPr>
                    <a:spLocks/>
                  </p:cNvSpPr>
                  <p:nvPr/>
                </p:nvSpPr>
                <p:spPr bwMode="auto">
                  <a:xfrm>
                    <a:off x="2263" y="1715"/>
                    <a:ext cx="371" cy="316"/>
                  </a:xfrm>
                  <a:custGeom>
                    <a:avLst/>
                    <a:gdLst>
                      <a:gd name="T0" fmla="*/ 279 w 371"/>
                      <a:gd name="T1" fmla="*/ 0 h 316"/>
                      <a:gd name="T2" fmla="*/ 284 w 371"/>
                      <a:gd name="T3" fmla="*/ 2 h 316"/>
                      <a:gd name="T4" fmla="*/ 289 w 371"/>
                      <a:gd name="T5" fmla="*/ 5 h 316"/>
                      <a:gd name="T6" fmla="*/ 293 w 371"/>
                      <a:gd name="T7" fmla="*/ 8 h 316"/>
                      <a:gd name="T8" fmla="*/ 363 w 371"/>
                      <a:gd name="T9" fmla="*/ 117 h 316"/>
                      <a:gd name="T10" fmla="*/ 364 w 371"/>
                      <a:gd name="T11" fmla="*/ 121 h 316"/>
                      <a:gd name="T12" fmla="*/ 367 w 371"/>
                      <a:gd name="T13" fmla="*/ 127 h 316"/>
                      <a:gd name="T14" fmla="*/ 370 w 371"/>
                      <a:gd name="T15" fmla="*/ 132 h 316"/>
                      <a:gd name="T16" fmla="*/ 370 w 371"/>
                      <a:gd name="T17" fmla="*/ 136 h 316"/>
                      <a:gd name="T18" fmla="*/ 368 w 371"/>
                      <a:gd name="T19" fmla="*/ 142 h 316"/>
                      <a:gd name="T20" fmla="*/ 363 w 371"/>
                      <a:gd name="T21" fmla="*/ 145 h 316"/>
                      <a:gd name="T22" fmla="*/ 358 w 371"/>
                      <a:gd name="T23" fmla="*/ 149 h 316"/>
                      <a:gd name="T24" fmla="*/ 168 w 371"/>
                      <a:gd name="T25" fmla="*/ 285 h 316"/>
                      <a:gd name="T26" fmla="*/ 133 w 371"/>
                      <a:gd name="T27" fmla="*/ 315 h 316"/>
                      <a:gd name="T28" fmla="*/ 130 w 371"/>
                      <a:gd name="T29" fmla="*/ 304 h 316"/>
                      <a:gd name="T30" fmla="*/ 126 w 371"/>
                      <a:gd name="T31" fmla="*/ 300 h 316"/>
                      <a:gd name="T32" fmla="*/ 132 w 371"/>
                      <a:gd name="T33" fmla="*/ 291 h 316"/>
                      <a:gd name="T34" fmla="*/ 123 w 371"/>
                      <a:gd name="T35" fmla="*/ 290 h 316"/>
                      <a:gd name="T36" fmla="*/ 122 w 371"/>
                      <a:gd name="T37" fmla="*/ 283 h 316"/>
                      <a:gd name="T38" fmla="*/ 111 w 371"/>
                      <a:gd name="T39" fmla="*/ 270 h 316"/>
                      <a:gd name="T40" fmla="*/ 103 w 371"/>
                      <a:gd name="T41" fmla="*/ 256 h 316"/>
                      <a:gd name="T42" fmla="*/ 112 w 371"/>
                      <a:gd name="T43" fmla="*/ 245 h 316"/>
                      <a:gd name="T44" fmla="*/ 95 w 371"/>
                      <a:gd name="T45" fmla="*/ 249 h 316"/>
                      <a:gd name="T46" fmla="*/ 89 w 371"/>
                      <a:gd name="T47" fmla="*/ 243 h 316"/>
                      <a:gd name="T48" fmla="*/ 76 w 371"/>
                      <a:gd name="T49" fmla="*/ 227 h 316"/>
                      <a:gd name="T50" fmla="*/ 70 w 371"/>
                      <a:gd name="T51" fmla="*/ 221 h 316"/>
                      <a:gd name="T52" fmla="*/ 69 w 371"/>
                      <a:gd name="T53" fmla="*/ 211 h 316"/>
                      <a:gd name="T54" fmla="*/ 64 w 371"/>
                      <a:gd name="T55" fmla="*/ 206 h 316"/>
                      <a:gd name="T56" fmla="*/ 53 w 371"/>
                      <a:gd name="T57" fmla="*/ 190 h 316"/>
                      <a:gd name="T58" fmla="*/ 46 w 371"/>
                      <a:gd name="T59" fmla="*/ 178 h 316"/>
                      <a:gd name="T60" fmla="*/ 38 w 371"/>
                      <a:gd name="T61" fmla="*/ 167 h 316"/>
                      <a:gd name="T62" fmla="*/ 45 w 371"/>
                      <a:gd name="T63" fmla="*/ 153 h 316"/>
                      <a:gd name="T64" fmla="*/ 33 w 371"/>
                      <a:gd name="T65" fmla="*/ 157 h 316"/>
                      <a:gd name="T66" fmla="*/ 34 w 371"/>
                      <a:gd name="T67" fmla="*/ 150 h 316"/>
                      <a:gd name="T68" fmla="*/ 29 w 371"/>
                      <a:gd name="T69" fmla="*/ 146 h 316"/>
                      <a:gd name="T70" fmla="*/ 45 w 371"/>
                      <a:gd name="T71" fmla="*/ 138 h 316"/>
                      <a:gd name="T72" fmla="*/ 25 w 371"/>
                      <a:gd name="T73" fmla="*/ 140 h 316"/>
                      <a:gd name="T74" fmla="*/ 0 w 371"/>
                      <a:gd name="T75" fmla="*/ 111 h 316"/>
                      <a:gd name="T76" fmla="*/ 29 w 371"/>
                      <a:gd name="T77" fmla="*/ 103 h 316"/>
                      <a:gd name="T78" fmla="*/ 80 w 371"/>
                      <a:gd name="T79" fmla="*/ 84 h 316"/>
                      <a:gd name="T80" fmla="*/ 262 w 371"/>
                      <a:gd name="T81" fmla="*/ 6 h 316"/>
                      <a:gd name="T82" fmla="*/ 267 w 371"/>
                      <a:gd name="T83" fmla="*/ 4 h 316"/>
                      <a:gd name="T84" fmla="*/ 272 w 371"/>
                      <a:gd name="T85" fmla="*/ 2 h 316"/>
                      <a:gd name="T86" fmla="*/ 277 w 371"/>
                      <a:gd name="T87" fmla="*/ 1 h 316"/>
                      <a:gd name="T88" fmla="*/ 279 w 371"/>
                      <a:gd name="T89" fmla="*/ 0 h 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1"/>
                      <a:gd name="T136" fmla="*/ 0 h 316"/>
                      <a:gd name="T137" fmla="*/ 371 w 371"/>
                      <a:gd name="T138" fmla="*/ 316 h 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1" h="316">
                        <a:moveTo>
                          <a:pt x="279" y="0"/>
                        </a:moveTo>
                        <a:lnTo>
                          <a:pt x="284" y="2"/>
                        </a:lnTo>
                        <a:lnTo>
                          <a:pt x="289" y="5"/>
                        </a:lnTo>
                        <a:lnTo>
                          <a:pt x="293" y="8"/>
                        </a:lnTo>
                        <a:lnTo>
                          <a:pt x="363" y="117"/>
                        </a:lnTo>
                        <a:lnTo>
                          <a:pt x="364" y="121"/>
                        </a:lnTo>
                        <a:lnTo>
                          <a:pt x="367" y="127"/>
                        </a:lnTo>
                        <a:lnTo>
                          <a:pt x="370" y="132"/>
                        </a:lnTo>
                        <a:lnTo>
                          <a:pt x="370" y="136"/>
                        </a:lnTo>
                        <a:lnTo>
                          <a:pt x="368" y="142"/>
                        </a:lnTo>
                        <a:lnTo>
                          <a:pt x="363" y="145"/>
                        </a:lnTo>
                        <a:lnTo>
                          <a:pt x="358" y="149"/>
                        </a:lnTo>
                        <a:lnTo>
                          <a:pt x="168" y="285"/>
                        </a:lnTo>
                        <a:lnTo>
                          <a:pt x="133" y="315"/>
                        </a:lnTo>
                        <a:lnTo>
                          <a:pt x="130" y="304"/>
                        </a:lnTo>
                        <a:lnTo>
                          <a:pt x="126" y="300"/>
                        </a:lnTo>
                        <a:lnTo>
                          <a:pt x="132" y="291"/>
                        </a:lnTo>
                        <a:lnTo>
                          <a:pt x="123" y="290"/>
                        </a:lnTo>
                        <a:lnTo>
                          <a:pt x="122" y="283"/>
                        </a:lnTo>
                        <a:lnTo>
                          <a:pt x="111" y="270"/>
                        </a:lnTo>
                        <a:lnTo>
                          <a:pt x="103" y="256"/>
                        </a:lnTo>
                        <a:lnTo>
                          <a:pt x="112" y="245"/>
                        </a:lnTo>
                        <a:lnTo>
                          <a:pt x="95" y="249"/>
                        </a:lnTo>
                        <a:lnTo>
                          <a:pt x="89" y="243"/>
                        </a:lnTo>
                        <a:lnTo>
                          <a:pt x="76" y="227"/>
                        </a:lnTo>
                        <a:lnTo>
                          <a:pt x="70" y="221"/>
                        </a:lnTo>
                        <a:lnTo>
                          <a:pt x="69" y="211"/>
                        </a:lnTo>
                        <a:lnTo>
                          <a:pt x="64" y="206"/>
                        </a:lnTo>
                        <a:lnTo>
                          <a:pt x="53" y="190"/>
                        </a:lnTo>
                        <a:lnTo>
                          <a:pt x="46" y="178"/>
                        </a:lnTo>
                        <a:lnTo>
                          <a:pt x="38" y="167"/>
                        </a:lnTo>
                        <a:lnTo>
                          <a:pt x="45" y="153"/>
                        </a:lnTo>
                        <a:lnTo>
                          <a:pt x="33" y="157"/>
                        </a:lnTo>
                        <a:lnTo>
                          <a:pt x="34" y="150"/>
                        </a:lnTo>
                        <a:lnTo>
                          <a:pt x="29" y="146"/>
                        </a:lnTo>
                        <a:lnTo>
                          <a:pt x="45" y="138"/>
                        </a:lnTo>
                        <a:lnTo>
                          <a:pt x="25" y="140"/>
                        </a:lnTo>
                        <a:lnTo>
                          <a:pt x="0" y="111"/>
                        </a:lnTo>
                        <a:lnTo>
                          <a:pt x="29" y="103"/>
                        </a:lnTo>
                        <a:lnTo>
                          <a:pt x="80" y="84"/>
                        </a:lnTo>
                        <a:lnTo>
                          <a:pt x="262" y="6"/>
                        </a:lnTo>
                        <a:lnTo>
                          <a:pt x="267" y="4"/>
                        </a:lnTo>
                        <a:lnTo>
                          <a:pt x="272" y="2"/>
                        </a:lnTo>
                        <a:lnTo>
                          <a:pt x="277" y="1"/>
                        </a:lnTo>
                        <a:lnTo>
                          <a:pt x="279" y="0"/>
                        </a:lnTo>
                      </a:path>
                    </a:pathLst>
                  </a:custGeom>
                  <a:solidFill>
                    <a:srgbClr val="FFFF40"/>
                  </a:solidFill>
                  <a:ln w="12700" cap="rnd" cmpd="sng">
                    <a:solidFill>
                      <a:srgbClr val="000000"/>
                    </a:solidFill>
                    <a:prstDash val="solid"/>
                    <a:round/>
                    <a:headEnd/>
                    <a:tailEnd/>
                  </a:ln>
                </p:spPr>
                <p:txBody>
                  <a:bodyPr/>
                  <a:lstStyle/>
                  <a:p>
                    <a:endParaRPr lang="en-US"/>
                  </a:p>
                </p:txBody>
              </p:sp>
              <p:grpSp>
                <p:nvGrpSpPr>
                  <p:cNvPr id="425" name="Group 344"/>
                  <p:cNvGrpSpPr>
                    <a:grpSpLocks/>
                  </p:cNvGrpSpPr>
                  <p:nvPr/>
                </p:nvGrpSpPr>
                <p:grpSpPr bwMode="auto">
                  <a:xfrm>
                    <a:off x="2270" y="1764"/>
                    <a:ext cx="277" cy="240"/>
                    <a:chOff x="2270" y="1764"/>
                    <a:chExt cx="277" cy="240"/>
                  </a:xfrm>
                </p:grpSpPr>
                <p:sp>
                  <p:nvSpPr>
                    <p:cNvPr id="433" name="Line 345"/>
                    <p:cNvSpPr>
                      <a:spLocks noChangeShapeType="1"/>
                    </p:cNvSpPr>
                    <p:nvPr/>
                  </p:nvSpPr>
                  <p:spPr bwMode="auto">
                    <a:xfrm flipV="1">
                      <a:off x="2270" y="1764"/>
                      <a:ext cx="185" cy="6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4" name="Line 346"/>
                    <p:cNvSpPr>
                      <a:spLocks noChangeShapeType="1"/>
                    </p:cNvSpPr>
                    <p:nvPr/>
                  </p:nvSpPr>
                  <p:spPr bwMode="auto">
                    <a:xfrm flipV="1">
                      <a:off x="2275" y="1805"/>
                      <a:ext cx="89"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5" name="Line 347"/>
                    <p:cNvSpPr>
                      <a:spLocks noChangeShapeType="1"/>
                    </p:cNvSpPr>
                    <p:nvPr/>
                  </p:nvSpPr>
                  <p:spPr bwMode="auto">
                    <a:xfrm flipV="1">
                      <a:off x="2284" y="1786"/>
                      <a:ext cx="15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6" name="Line 348"/>
                    <p:cNvSpPr>
                      <a:spLocks noChangeShapeType="1"/>
                    </p:cNvSpPr>
                    <p:nvPr/>
                  </p:nvSpPr>
                  <p:spPr bwMode="auto">
                    <a:xfrm flipV="1">
                      <a:off x="2387" y="1889"/>
                      <a:ext cx="160" cy="1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7" name="Line 349"/>
                    <p:cNvSpPr>
                      <a:spLocks noChangeShapeType="1"/>
                    </p:cNvSpPr>
                    <p:nvPr/>
                  </p:nvSpPr>
                  <p:spPr bwMode="auto">
                    <a:xfrm flipV="1">
                      <a:off x="2381" y="1888"/>
                      <a:ext cx="154"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8" name="Line 350"/>
                    <p:cNvSpPr>
                      <a:spLocks noChangeShapeType="1"/>
                    </p:cNvSpPr>
                    <p:nvPr/>
                  </p:nvSpPr>
                  <p:spPr bwMode="auto">
                    <a:xfrm flipV="1">
                      <a:off x="2347" y="1864"/>
                      <a:ext cx="172" cy="8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9" name="Line 351"/>
                    <p:cNvSpPr>
                      <a:spLocks noChangeShapeType="1"/>
                    </p:cNvSpPr>
                    <p:nvPr/>
                  </p:nvSpPr>
                  <p:spPr bwMode="auto">
                    <a:xfrm flipV="1">
                      <a:off x="2332" y="1850"/>
                      <a:ext cx="163"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0" name="Line 352"/>
                    <p:cNvSpPr>
                      <a:spLocks noChangeShapeType="1"/>
                    </p:cNvSpPr>
                    <p:nvPr/>
                  </p:nvSpPr>
                  <p:spPr bwMode="auto">
                    <a:xfrm flipV="1">
                      <a:off x="2302" y="1819"/>
                      <a:ext cx="151" cy="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1" name="Line 353"/>
                    <p:cNvSpPr>
                      <a:spLocks noChangeShapeType="1"/>
                    </p:cNvSpPr>
                    <p:nvPr/>
                  </p:nvSpPr>
                  <p:spPr bwMode="auto">
                    <a:xfrm flipV="1">
                      <a:off x="2316" y="1828"/>
                      <a:ext cx="159"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2" name="Line 354"/>
                    <p:cNvSpPr>
                      <a:spLocks noChangeShapeType="1"/>
                    </p:cNvSpPr>
                    <p:nvPr/>
                  </p:nvSpPr>
                  <p:spPr bwMode="auto">
                    <a:xfrm flipV="1">
                      <a:off x="2322" y="1831"/>
                      <a:ext cx="169" cy="8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426" name="Group 355"/>
                  <p:cNvGrpSpPr>
                    <a:grpSpLocks/>
                  </p:cNvGrpSpPr>
                  <p:nvPr/>
                </p:nvGrpSpPr>
                <p:grpSpPr bwMode="auto">
                  <a:xfrm>
                    <a:off x="2298" y="1818"/>
                    <a:ext cx="329" cy="204"/>
                    <a:chOff x="2298" y="1818"/>
                    <a:chExt cx="329" cy="204"/>
                  </a:xfrm>
                </p:grpSpPr>
                <p:sp>
                  <p:nvSpPr>
                    <p:cNvPr id="427" name="Freeform 356"/>
                    <p:cNvSpPr>
                      <a:spLocks/>
                    </p:cNvSpPr>
                    <p:nvPr/>
                  </p:nvSpPr>
                  <p:spPr bwMode="auto">
                    <a:xfrm>
                      <a:off x="2340" y="1875"/>
                      <a:ext cx="121" cy="66"/>
                    </a:xfrm>
                    <a:custGeom>
                      <a:avLst/>
                      <a:gdLst>
                        <a:gd name="T0" fmla="*/ 0 w 121"/>
                        <a:gd name="T1" fmla="*/ 59 h 66"/>
                        <a:gd name="T2" fmla="*/ 120 w 121"/>
                        <a:gd name="T3" fmla="*/ 0 h 66"/>
                        <a:gd name="T4" fmla="*/ 4 w 121"/>
                        <a:gd name="T5" fmla="*/ 65 h 66"/>
                        <a:gd name="T6" fmla="*/ 0 w 121"/>
                        <a:gd name="T7" fmla="*/ 59 h 66"/>
                        <a:gd name="T8" fmla="*/ 0 60000 65536"/>
                        <a:gd name="T9" fmla="*/ 0 60000 65536"/>
                        <a:gd name="T10" fmla="*/ 0 60000 65536"/>
                        <a:gd name="T11" fmla="*/ 0 60000 65536"/>
                        <a:gd name="T12" fmla="*/ 0 w 121"/>
                        <a:gd name="T13" fmla="*/ 0 h 66"/>
                        <a:gd name="T14" fmla="*/ 121 w 121"/>
                        <a:gd name="T15" fmla="*/ 66 h 66"/>
                      </a:gdLst>
                      <a:ahLst/>
                      <a:cxnLst>
                        <a:cxn ang="T8">
                          <a:pos x="T0" y="T1"/>
                        </a:cxn>
                        <a:cxn ang="T9">
                          <a:pos x="T2" y="T3"/>
                        </a:cxn>
                        <a:cxn ang="T10">
                          <a:pos x="T4" y="T5"/>
                        </a:cxn>
                        <a:cxn ang="T11">
                          <a:pos x="T6" y="T7"/>
                        </a:cxn>
                      </a:cxnLst>
                      <a:rect l="T12" t="T13" r="T14" b="T15"/>
                      <a:pathLst>
                        <a:path w="121" h="66">
                          <a:moveTo>
                            <a:pt x="0" y="59"/>
                          </a:moveTo>
                          <a:lnTo>
                            <a:pt x="120" y="0"/>
                          </a:lnTo>
                          <a:lnTo>
                            <a:pt x="4" y="65"/>
                          </a:lnTo>
                          <a:lnTo>
                            <a:pt x="0" y="59"/>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8" name="Freeform 357"/>
                    <p:cNvSpPr>
                      <a:spLocks/>
                    </p:cNvSpPr>
                    <p:nvPr/>
                  </p:nvSpPr>
                  <p:spPr bwMode="auto">
                    <a:xfrm>
                      <a:off x="2373" y="1904"/>
                      <a:ext cx="113" cy="74"/>
                    </a:xfrm>
                    <a:custGeom>
                      <a:avLst/>
                      <a:gdLst>
                        <a:gd name="T0" fmla="*/ 0 w 113"/>
                        <a:gd name="T1" fmla="*/ 67 h 74"/>
                        <a:gd name="T2" fmla="*/ 112 w 113"/>
                        <a:gd name="T3" fmla="*/ 0 h 74"/>
                        <a:gd name="T4" fmla="*/ 2 w 113"/>
                        <a:gd name="T5" fmla="*/ 73 h 74"/>
                        <a:gd name="T6" fmla="*/ 0 w 113"/>
                        <a:gd name="T7" fmla="*/ 67 h 74"/>
                        <a:gd name="T8" fmla="*/ 0 60000 65536"/>
                        <a:gd name="T9" fmla="*/ 0 60000 65536"/>
                        <a:gd name="T10" fmla="*/ 0 60000 65536"/>
                        <a:gd name="T11" fmla="*/ 0 60000 65536"/>
                        <a:gd name="T12" fmla="*/ 0 w 113"/>
                        <a:gd name="T13" fmla="*/ 0 h 74"/>
                        <a:gd name="T14" fmla="*/ 113 w 113"/>
                        <a:gd name="T15" fmla="*/ 74 h 74"/>
                      </a:gdLst>
                      <a:ahLst/>
                      <a:cxnLst>
                        <a:cxn ang="T8">
                          <a:pos x="T0" y="T1"/>
                        </a:cxn>
                        <a:cxn ang="T9">
                          <a:pos x="T2" y="T3"/>
                        </a:cxn>
                        <a:cxn ang="T10">
                          <a:pos x="T4" y="T5"/>
                        </a:cxn>
                        <a:cxn ang="T11">
                          <a:pos x="T6" y="T7"/>
                        </a:cxn>
                      </a:cxnLst>
                      <a:rect l="T12" t="T13" r="T14" b="T15"/>
                      <a:pathLst>
                        <a:path w="113" h="74">
                          <a:moveTo>
                            <a:pt x="0" y="67"/>
                          </a:moveTo>
                          <a:lnTo>
                            <a:pt x="112" y="0"/>
                          </a:lnTo>
                          <a:lnTo>
                            <a:pt x="2" y="73"/>
                          </a:lnTo>
                          <a:lnTo>
                            <a:pt x="0" y="67"/>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9" name="Freeform 358"/>
                    <p:cNvSpPr>
                      <a:spLocks/>
                    </p:cNvSpPr>
                    <p:nvPr/>
                  </p:nvSpPr>
                  <p:spPr bwMode="auto">
                    <a:xfrm>
                      <a:off x="2311" y="1838"/>
                      <a:ext cx="116" cy="50"/>
                    </a:xfrm>
                    <a:custGeom>
                      <a:avLst/>
                      <a:gdLst>
                        <a:gd name="T0" fmla="*/ 0 w 116"/>
                        <a:gd name="T1" fmla="*/ 43 h 50"/>
                        <a:gd name="T2" fmla="*/ 115 w 116"/>
                        <a:gd name="T3" fmla="*/ 0 h 50"/>
                        <a:gd name="T4" fmla="*/ 3 w 116"/>
                        <a:gd name="T5" fmla="*/ 49 h 50"/>
                        <a:gd name="T6" fmla="*/ 2 w 116"/>
                        <a:gd name="T7" fmla="*/ 47 h 50"/>
                        <a:gd name="T8" fmla="*/ 0 w 116"/>
                        <a:gd name="T9" fmla="*/ 43 h 50"/>
                        <a:gd name="T10" fmla="*/ 0 60000 65536"/>
                        <a:gd name="T11" fmla="*/ 0 60000 65536"/>
                        <a:gd name="T12" fmla="*/ 0 60000 65536"/>
                        <a:gd name="T13" fmla="*/ 0 60000 65536"/>
                        <a:gd name="T14" fmla="*/ 0 60000 65536"/>
                        <a:gd name="T15" fmla="*/ 0 w 116"/>
                        <a:gd name="T16" fmla="*/ 0 h 50"/>
                        <a:gd name="T17" fmla="*/ 116 w 116"/>
                        <a:gd name="T18" fmla="*/ 50 h 50"/>
                      </a:gdLst>
                      <a:ahLst/>
                      <a:cxnLst>
                        <a:cxn ang="T10">
                          <a:pos x="T0" y="T1"/>
                        </a:cxn>
                        <a:cxn ang="T11">
                          <a:pos x="T2" y="T3"/>
                        </a:cxn>
                        <a:cxn ang="T12">
                          <a:pos x="T4" y="T5"/>
                        </a:cxn>
                        <a:cxn ang="T13">
                          <a:pos x="T6" y="T7"/>
                        </a:cxn>
                        <a:cxn ang="T14">
                          <a:pos x="T8" y="T9"/>
                        </a:cxn>
                      </a:cxnLst>
                      <a:rect l="T15" t="T16" r="T17" b="T18"/>
                      <a:pathLst>
                        <a:path w="116" h="50">
                          <a:moveTo>
                            <a:pt x="0" y="43"/>
                          </a:moveTo>
                          <a:lnTo>
                            <a:pt x="115" y="0"/>
                          </a:lnTo>
                          <a:lnTo>
                            <a:pt x="3" y="49"/>
                          </a:lnTo>
                          <a:lnTo>
                            <a:pt x="2" y="47"/>
                          </a:lnTo>
                          <a:lnTo>
                            <a:pt x="0" y="43"/>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0" name="Freeform 359"/>
                    <p:cNvSpPr>
                      <a:spLocks/>
                    </p:cNvSpPr>
                    <p:nvPr/>
                  </p:nvSpPr>
                  <p:spPr bwMode="auto">
                    <a:xfrm>
                      <a:off x="2394" y="1890"/>
                      <a:ext cx="170" cy="132"/>
                    </a:xfrm>
                    <a:custGeom>
                      <a:avLst/>
                      <a:gdLst>
                        <a:gd name="T0" fmla="*/ 5 w 170"/>
                        <a:gd name="T1" fmla="*/ 131 h 132"/>
                        <a:gd name="T2" fmla="*/ 4 w 170"/>
                        <a:gd name="T3" fmla="*/ 122 h 132"/>
                        <a:gd name="T4" fmla="*/ 0 w 170"/>
                        <a:gd name="T5" fmla="*/ 119 h 132"/>
                        <a:gd name="T6" fmla="*/ 6 w 170"/>
                        <a:gd name="T7" fmla="*/ 112 h 132"/>
                        <a:gd name="T8" fmla="*/ 165 w 170"/>
                        <a:gd name="T9" fmla="*/ 0 h 132"/>
                        <a:gd name="T10" fmla="*/ 165 w 170"/>
                        <a:gd name="T11" fmla="*/ 4 h 132"/>
                        <a:gd name="T12" fmla="*/ 169 w 170"/>
                        <a:gd name="T13" fmla="*/ 8 h 132"/>
                        <a:gd name="T14" fmla="*/ 38 w 170"/>
                        <a:gd name="T15" fmla="*/ 102 h 132"/>
                        <a:gd name="T16" fmla="*/ 5 w 170"/>
                        <a:gd name="T17" fmla="*/ 13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132"/>
                        <a:gd name="T29" fmla="*/ 170 w 170"/>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132">
                          <a:moveTo>
                            <a:pt x="5" y="131"/>
                          </a:moveTo>
                          <a:lnTo>
                            <a:pt x="4" y="122"/>
                          </a:lnTo>
                          <a:lnTo>
                            <a:pt x="0" y="119"/>
                          </a:lnTo>
                          <a:lnTo>
                            <a:pt x="6" y="112"/>
                          </a:lnTo>
                          <a:lnTo>
                            <a:pt x="165" y="0"/>
                          </a:lnTo>
                          <a:lnTo>
                            <a:pt x="165" y="4"/>
                          </a:lnTo>
                          <a:lnTo>
                            <a:pt x="169" y="8"/>
                          </a:lnTo>
                          <a:lnTo>
                            <a:pt x="38" y="102"/>
                          </a:lnTo>
                          <a:lnTo>
                            <a:pt x="5" y="131"/>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1" name="Freeform 360"/>
                    <p:cNvSpPr>
                      <a:spLocks/>
                    </p:cNvSpPr>
                    <p:nvPr/>
                  </p:nvSpPr>
                  <p:spPr bwMode="auto">
                    <a:xfrm>
                      <a:off x="2600" y="1842"/>
                      <a:ext cx="27" cy="28"/>
                    </a:xfrm>
                    <a:custGeom>
                      <a:avLst/>
                      <a:gdLst>
                        <a:gd name="T0" fmla="*/ 26 w 27"/>
                        <a:gd name="T1" fmla="*/ 0 h 28"/>
                        <a:gd name="T2" fmla="*/ 26 w 27"/>
                        <a:gd name="T3" fmla="*/ 4 h 28"/>
                        <a:gd name="T4" fmla="*/ 26 w 27"/>
                        <a:gd name="T5" fmla="*/ 6 h 28"/>
                        <a:gd name="T6" fmla="*/ 25 w 27"/>
                        <a:gd name="T7" fmla="*/ 10 h 28"/>
                        <a:gd name="T8" fmla="*/ 23 w 27"/>
                        <a:gd name="T9" fmla="*/ 11 h 28"/>
                        <a:gd name="T10" fmla="*/ 17 w 27"/>
                        <a:gd name="T11" fmla="*/ 18 h 28"/>
                        <a:gd name="T12" fmla="*/ 4 w 27"/>
                        <a:gd name="T13" fmla="*/ 27 h 28"/>
                        <a:gd name="T14" fmla="*/ 0 w 27"/>
                        <a:gd name="T15" fmla="*/ 19 h 28"/>
                        <a:gd name="T16" fmla="*/ 26 w 2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26" y="0"/>
                          </a:moveTo>
                          <a:lnTo>
                            <a:pt x="26" y="4"/>
                          </a:lnTo>
                          <a:lnTo>
                            <a:pt x="26" y="6"/>
                          </a:lnTo>
                          <a:lnTo>
                            <a:pt x="25" y="10"/>
                          </a:lnTo>
                          <a:lnTo>
                            <a:pt x="23" y="11"/>
                          </a:lnTo>
                          <a:lnTo>
                            <a:pt x="17" y="18"/>
                          </a:lnTo>
                          <a:lnTo>
                            <a:pt x="4" y="27"/>
                          </a:lnTo>
                          <a:lnTo>
                            <a:pt x="0" y="19"/>
                          </a:lnTo>
                          <a:lnTo>
                            <a:pt x="26"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2" name="Freeform 361"/>
                    <p:cNvSpPr>
                      <a:spLocks/>
                    </p:cNvSpPr>
                    <p:nvPr/>
                  </p:nvSpPr>
                  <p:spPr bwMode="auto">
                    <a:xfrm>
                      <a:off x="2298" y="1818"/>
                      <a:ext cx="91" cy="47"/>
                    </a:xfrm>
                    <a:custGeom>
                      <a:avLst/>
                      <a:gdLst>
                        <a:gd name="T0" fmla="*/ 0 w 91"/>
                        <a:gd name="T1" fmla="*/ 40 h 47"/>
                        <a:gd name="T2" fmla="*/ 3 w 91"/>
                        <a:gd name="T3" fmla="*/ 44 h 47"/>
                        <a:gd name="T4" fmla="*/ 2 w 91"/>
                        <a:gd name="T5" fmla="*/ 46 h 47"/>
                        <a:gd name="T6" fmla="*/ 90 w 91"/>
                        <a:gd name="T7" fmla="*/ 0 h 47"/>
                        <a:gd name="T8" fmla="*/ 0 w 91"/>
                        <a:gd name="T9" fmla="*/ 4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40"/>
                          </a:moveTo>
                          <a:lnTo>
                            <a:pt x="3" y="44"/>
                          </a:lnTo>
                          <a:lnTo>
                            <a:pt x="2" y="46"/>
                          </a:lnTo>
                          <a:lnTo>
                            <a:pt x="90" y="0"/>
                          </a:lnTo>
                          <a:lnTo>
                            <a:pt x="0" y="40"/>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421" name="Group 362"/>
                <p:cNvGrpSpPr>
                  <a:grpSpLocks/>
                </p:cNvGrpSpPr>
                <p:nvPr/>
              </p:nvGrpSpPr>
              <p:grpSpPr bwMode="auto">
                <a:xfrm>
                  <a:off x="2470" y="1723"/>
                  <a:ext cx="134" cy="179"/>
                  <a:chOff x="2470" y="1723"/>
                  <a:chExt cx="134" cy="179"/>
                </a:xfrm>
              </p:grpSpPr>
              <p:sp>
                <p:nvSpPr>
                  <p:cNvPr id="422" name="Freeform 363"/>
                  <p:cNvSpPr>
                    <a:spLocks/>
                  </p:cNvSpPr>
                  <p:nvPr/>
                </p:nvSpPr>
                <p:spPr bwMode="auto">
                  <a:xfrm>
                    <a:off x="2470" y="1723"/>
                    <a:ext cx="134" cy="179"/>
                  </a:xfrm>
                  <a:custGeom>
                    <a:avLst/>
                    <a:gdLst>
                      <a:gd name="T0" fmla="*/ 133 w 134"/>
                      <a:gd name="T1" fmla="*/ 154 h 179"/>
                      <a:gd name="T2" fmla="*/ 133 w 134"/>
                      <a:gd name="T3" fmla="*/ 157 h 179"/>
                      <a:gd name="T4" fmla="*/ 133 w 134"/>
                      <a:gd name="T5" fmla="*/ 160 h 179"/>
                      <a:gd name="T6" fmla="*/ 131 w 134"/>
                      <a:gd name="T7" fmla="*/ 164 h 179"/>
                      <a:gd name="T8" fmla="*/ 129 w 134"/>
                      <a:gd name="T9" fmla="*/ 168 h 179"/>
                      <a:gd name="T10" fmla="*/ 125 w 134"/>
                      <a:gd name="T11" fmla="*/ 169 h 179"/>
                      <a:gd name="T12" fmla="*/ 122 w 134"/>
                      <a:gd name="T13" fmla="*/ 168 h 179"/>
                      <a:gd name="T14" fmla="*/ 118 w 134"/>
                      <a:gd name="T15" fmla="*/ 167 h 179"/>
                      <a:gd name="T16" fmla="*/ 115 w 134"/>
                      <a:gd name="T17" fmla="*/ 167 h 179"/>
                      <a:gd name="T18" fmla="*/ 116 w 134"/>
                      <a:gd name="T19" fmla="*/ 169 h 179"/>
                      <a:gd name="T20" fmla="*/ 115 w 134"/>
                      <a:gd name="T21" fmla="*/ 172 h 179"/>
                      <a:gd name="T22" fmla="*/ 111 w 134"/>
                      <a:gd name="T23" fmla="*/ 175 h 179"/>
                      <a:gd name="T24" fmla="*/ 107 w 134"/>
                      <a:gd name="T25" fmla="*/ 178 h 179"/>
                      <a:gd name="T26" fmla="*/ 104 w 134"/>
                      <a:gd name="T27" fmla="*/ 178 h 179"/>
                      <a:gd name="T28" fmla="*/ 99 w 134"/>
                      <a:gd name="T29" fmla="*/ 176 h 179"/>
                      <a:gd name="T30" fmla="*/ 96 w 134"/>
                      <a:gd name="T31" fmla="*/ 174 h 179"/>
                      <a:gd name="T32" fmla="*/ 0 w 134"/>
                      <a:gd name="T33" fmla="*/ 24 h 179"/>
                      <a:gd name="T34" fmla="*/ 0 w 134"/>
                      <a:gd name="T35" fmla="*/ 20 h 179"/>
                      <a:gd name="T36" fmla="*/ 1 w 134"/>
                      <a:gd name="T37" fmla="*/ 18 h 179"/>
                      <a:gd name="T38" fmla="*/ 3 w 134"/>
                      <a:gd name="T39" fmla="*/ 14 h 179"/>
                      <a:gd name="T40" fmla="*/ 5 w 134"/>
                      <a:gd name="T41" fmla="*/ 12 h 179"/>
                      <a:gd name="T42" fmla="*/ 9 w 134"/>
                      <a:gd name="T43" fmla="*/ 9 h 179"/>
                      <a:gd name="T44" fmla="*/ 14 w 134"/>
                      <a:gd name="T45" fmla="*/ 11 h 179"/>
                      <a:gd name="T46" fmla="*/ 19 w 134"/>
                      <a:gd name="T47" fmla="*/ 13 h 179"/>
                      <a:gd name="T48" fmla="*/ 18 w 134"/>
                      <a:gd name="T49" fmla="*/ 10 h 179"/>
                      <a:gd name="T50" fmla="*/ 19 w 134"/>
                      <a:gd name="T51" fmla="*/ 6 h 179"/>
                      <a:gd name="T52" fmla="*/ 22 w 134"/>
                      <a:gd name="T53" fmla="*/ 3 h 179"/>
                      <a:gd name="T54" fmla="*/ 22 w 134"/>
                      <a:gd name="T55" fmla="*/ 2 h 179"/>
                      <a:gd name="T56" fmla="*/ 27 w 134"/>
                      <a:gd name="T57" fmla="*/ 0 h 179"/>
                      <a:gd name="T58" fmla="*/ 32 w 134"/>
                      <a:gd name="T59" fmla="*/ 2 h 179"/>
                      <a:gd name="T60" fmla="*/ 36 w 134"/>
                      <a:gd name="T61" fmla="*/ 4 h 179"/>
                      <a:gd name="T62" fmla="*/ 38 w 134"/>
                      <a:gd name="T63" fmla="*/ 6 h 179"/>
                      <a:gd name="T64" fmla="*/ 133 w 134"/>
                      <a:gd name="T65" fmla="*/ 154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79"/>
                      <a:gd name="T101" fmla="*/ 134 w 134"/>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79">
                        <a:moveTo>
                          <a:pt x="133" y="154"/>
                        </a:moveTo>
                        <a:lnTo>
                          <a:pt x="133" y="157"/>
                        </a:lnTo>
                        <a:lnTo>
                          <a:pt x="133" y="160"/>
                        </a:lnTo>
                        <a:lnTo>
                          <a:pt x="131" y="164"/>
                        </a:lnTo>
                        <a:lnTo>
                          <a:pt x="129" y="168"/>
                        </a:lnTo>
                        <a:lnTo>
                          <a:pt x="125" y="169"/>
                        </a:lnTo>
                        <a:lnTo>
                          <a:pt x="122" y="168"/>
                        </a:lnTo>
                        <a:lnTo>
                          <a:pt x="118" y="167"/>
                        </a:lnTo>
                        <a:lnTo>
                          <a:pt x="115" y="167"/>
                        </a:lnTo>
                        <a:lnTo>
                          <a:pt x="116" y="169"/>
                        </a:lnTo>
                        <a:lnTo>
                          <a:pt x="115" y="172"/>
                        </a:lnTo>
                        <a:lnTo>
                          <a:pt x="111" y="175"/>
                        </a:lnTo>
                        <a:lnTo>
                          <a:pt x="107" y="178"/>
                        </a:lnTo>
                        <a:lnTo>
                          <a:pt x="104" y="178"/>
                        </a:lnTo>
                        <a:lnTo>
                          <a:pt x="99" y="176"/>
                        </a:lnTo>
                        <a:lnTo>
                          <a:pt x="96" y="174"/>
                        </a:lnTo>
                        <a:lnTo>
                          <a:pt x="0" y="24"/>
                        </a:lnTo>
                        <a:lnTo>
                          <a:pt x="0" y="20"/>
                        </a:lnTo>
                        <a:lnTo>
                          <a:pt x="1" y="18"/>
                        </a:lnTo>
                        <a:lnTo>
                          <a:pt x="3" y="14"/>
                        </a:lnTo>
                        <a:lnTo>
                          <a:pt x="5" y="12"/>
                        </a:lnTo>
                        <a:lnTo>
                          <a:pt x="9" y="9"/>
                        </a:lnTo>
                        <a:lnTo>
                          <a:pt x="14" y="11"/>
                        </a:lnTo>
                        <a:lnTo>
                          <a:pt x="19" y="13"/>
                        </a:lnTo>
                        <a:lnTo>
                          <a:pt x="18" y="10"/>
                        </a:lnTo>
                        <a:lnTo>
                          <a:pt x="19" y="6"/>
                        </a:lnTo>
                        <a:lnTo>
                          <a:pt x="22" y="3"/>
                        </a:lnTo>
                        <a:lnTo>
                          <a:pt x="22" y="2"/>
                        </a:lnTo>
                        <a:lnTo>
                          <a:pt x="27" y="0"/>
                        </a:lnTo>
                        <a:lnTo>
                          <a:pt x="32" y="2"/>
                        </a:lnTo>
                        <a:lnTo>
                          <a:pt x="36" y="4"/>
                        </a:lnTo>
                        <a:lnTo>
                          <a:pt x="38" y="6"/>
                        </a:lnTo>
                        <a:lnTo>
                          <a:pt x="133" y="154"/>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423" name="Freeform 364"/>
                  <p:cNvSpPr>
                    <a:spLocks/>
                  </p:cNvSpPr>
                  <p:nvPr/>
                </p:nvSpPr>
                <p:spPr bwMode="auto">
                  <a:xfrm>
                    <a:off x="2488" y="1723"/>
                    <a:ext cx="116" cy="170"/>
                  </a:xfrm>
                  <a:custGeom>
                    <a:avLst/>
                    <a:gdLst>
                      <a:gd name="T0" fmla="*/ 115 w 116"/>
                      <a:gd name="T1" fmla="*/ 154 h 170"/>
                      <a:gd name="T2" fmla="*/ 115 w 116"/>
                      <a:gd name="T3" fmla="*/ 157 h 170"/>
                      <a:gd name="T4" fmla="*/ 115 w 116"/>
                      <a:gd name="T5" fmla="*/ 160 h 170"/>
                      <a:gd name="T6" fmla="*/ 113 w 116"/>
                      <a:gd name="T7" fmla="*/ 164 h 170"/>
                      <a:gd name="T8" fmla="*/ 111 w 116"/>
                      <a:gd name="T9" fmla="*/ 168 h 170"/>
                      <a:gd name="T10" fmla="*/ 107 w 116"/>
                      <a:gd name="T11" fmla="*/ 169 h 170"/>
                      <a:gd name="T12" fmla="*/ 104 w 116"/>
                      <a:gd name="T13" fmla="*/ 168 h 170"/>
                      <a:gd name="T14" fmla="*/ 100 w 116"/>
                      <a:gd name="T15" fmla="*/ 167 h 170"/>
                      <a:gd name="T16" fmla="*/ 97 w 116"/>
                      <a:gd name="T17" fmla="*/ 167 h 170"/>
                      <a:gd name="T18" fmla="*/ 1 w 116"/>
                      <a:gd name="T19" fmla="*/ 13 h 170"/>
                      <a:gd name="T20" fmla="*/ 0 w 116"/>
                      <a:gd name="T21" fmla="*/ 10 h 170"/>
                      <a:gd name="T22" fmla="*/ 1 w 116"/>
                      <a:gd name="T23" fmla="*/ 6 h 170"/>
                      <a:gd name="T24" fmla="*/ 4 w 116"/>
                      <a:gd name="T25" fmla="*/ 3 h 170"/>
                      <a:gd name="T26" fmla="*/ 4 w 116"/>
                      <a:gd name="T27" fmla="*/ 2 h 170"/>
                      <a:gd name="T28" fmla="*/ 9 w 116"/>
                      <a:gd name="T29" fmla="*/ 0 h 170"/>
                      <a:gd name="T30" fmla="*/ 14 w 116"/>
                      <a:gd name="T31" fmla="*/ 2 h 170"/>
                      <a:gd name="T32" fmla="*/ 18 w 116"/>
                      <a:gd name="T33" fmla="*/ 4 h 170"/>
                      <a:gd name="T34" fmla="*/ 20 w 116"/>
                      <a:gd name="T35" fmla="*/ 6 h 170"/>
                      <a:gd name="T36" fmla="*/ 115 w 116"/>
                      <a:gd name="T37" fmla="*/ 154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70"/>
                      <a:gd name="T59" fmla="*/ 116 w 1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70">
                        <a:moveTo>
                          <a:pt x="115" y="154"/>
                        </a:moveTo>
                        <a:lnTo>
                          <a:pt x="115" y="157"/>
                        </a:lnTo>
                        <a:lnTo>
                          <a:pt x="115" y="160"/>
                        </a:lnTo>
                        <a:lnTo>
                          <a:pt x="113" y="164"/>
                        </a:lnTo>
                        <a:lnTo>
                          <a:pt x="111" y="168"/>
                        </a:lnTo>
                        <a:lnTo>
                          <a:pt x="107" y="169"/>
                        </a:lnTo>
                        <a:lnTo>
                          <a:pt x="104" y="168"/>
                        </a:lnTo>
                        <a:lnTo>
                          <a:pt x="100" y="167"/>
                        </a:lnTo>
                        <a:lnTo>
                          <a:pt x="97" y="167"/>
                        </a:lnTo>
                        <a:lnTo>
                          <a:pt x="1" y="13"/>
                        </a:lnTo>
                        <a:lnTo>
                          <a:pt x="0" y="10"/>
                        </a:lnTo>
                        <a:lnTo>
                          <a:pt x="1" y="6"/>
                        </a:lnTo>
                        <a:lnTo>
                          <a:pt x="4" y="3"/>
                        </a:lnTo>
                        <a:lnTo>
                          <a:pt x="4" y="2"/>
                        </a:lnTo>
                        <a:lnTo>
                          <a:pt x="9" y="0"/>
                        </a:lnTo>
                        <a:lnTo>
                          <a:pt x="14" y="2"/>
                        </a:lnTo>
                        <a:lnTo>
                          <a:pt x="18" y="4"/>
                        </a:lnTo>
                        <a:lnTo>
                          <a:pt x="20" y="6"/>
                        </a:lnTo>
                        <a:lnTo>
                          <a:pt x="115" y="154"/>
                        </a:lnTo>
                      </a:path>
                    </a:pathLst>
                  </a:custGeom>
                  <a:solidFill>
                    <a:srgbClr val="603000"/>
                  </a:solidFill>
                  <a:ln w="12700" cap="rnd" cmpd="sng">
                    <a:solidFill>
                      <a:srgbClr val="000000"/>
                    </a:solidFill>
                    <a:prstDash val="solid"/>
                    <a:round/>
                    <a:headEnd/>
                    <a:tailEnd/>
                  </a:ln>
                </p:spPr>
                <p:txBody>
                  <a:bodyPr/>
                  <a:lstStyle/>
                  <a:p>
                    <a:endParaRPr lang="en-US"/>
                  </a:p>
                </p:txBody>
              </p:sp>
            </p:grpSp>
          </p:grpSp>
        </p:grpSp>
        <p:grpSp>
          <p:nvGrpSpPr>
            <p:cNvPr id="339" name="Group 365"/>
            <p:cNvGrpSpPr>
              <a:grpSpLocks/>
            </p:cNvGrpSpPr>
            <p:nvPr/>
          </p:nvGrpSpPr>
          <p:grpSpPr bwMode="auto">
            <a:xfrm>
              <a:off x="2096" y="1023"/>
              <a:ext cx="1345" cy="865"/>
              <a:chOff x="2096" y="1023"/>
              <a:chExt cx="1345" cy="865"/>
            </a:xfrm>
          </p:grpSpPr>
          <p:grpSp>
            <p:nvGrpSpPr>
              <p:cNvPr id="406" name="Group 366"/>
              <p:cNvGrpSpPr>
                <a:grpSpLocks/>
              </p:cNvGrpSpPr>
              <p:nvPr/>
            </p:nvGrpSpPr>
            <p:grpSpPr bwMode="auto">
              <a:xfrm>
                <a:off x="2136" y="1587"/>
                <a:ext cx="69" cy="301"/>
                <a:chOff x="2136" y="1587"/>
                <a:chExt cx="69" cy="301"/>
              </a:xfrm>
            </p:grpSpPr>
            <p:sp>
              <p:nvSpPr>
                <p:cNvPr id="416" name="Rectangle 367"/>
                <p:cNvSpPr>
                  <a:spLocks noChangeArrowheads="1"/>
                </p:cNvSpPr>
                <p:nvPr/>
              </p:nvSpPr>
              <p:spPr bwMode="auto">
                <a:xfrm>
                  <a:off x="2136" y="1634"/>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417" name="Freeform 368"/>
                <p:cNvSpPr>
                  <a:spLocks/>
                </p:cNvSpPr>
                <p:nvPr/>
              </p:nvSpPr>
              <p:spPr bwMode="auto">
                <a:xfrm>
                  <a:off x="2180" y="1587"/>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407" name="Group 369"/>
              <p:cNvGrpSpPr>
                <a:grpSpLocks/>
              </p:cNvGrpSpPr>
              <p:nvPr/>
            </p:nvGrpSpPr>
            <p:grpSpPr bwMode="auto">
              <a:xfrm>
                <a:off x="3341" y="1081"/>
                <a:ext cx="58" cy="231"/>
                <a:chOff x="3341" y="1081"/>
                <a:chExt cx="58" cy="231"/>
              </a:xfrm>
            </p:grpSpPr>
            <p:sp>
              <p:nvSpPr>
                <p:cNvPr id="414" name="Rectangle 370"/>
                <p:cNvSpPr>
                  <a:spLocks noChangeArrowheads="1"/>
                </p:cNvSpPr>
                <p:nvPr/>
              </p:nvSpPr>
              <p:spPr bwMode="auto">
                <a:xfrm>
                  <a:off x="3341" y="1118"/>
                  <a:ext cx="33" cy="18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415" name="Freeform 371"/>
                <p:cNvSpPr>
                  <a:spLocks/>
                </p:cNvSpPr>
                <p:nvPr/>
              </p:nvSpPr>
              <p:spPr bwMode="auto">
                <a:xfrm>
                  <a:off x="3378" y="1081"/>
                  <a:ext cx="21" cy="231"/>
                </a:xfrm>
                <a:custGeom>
                  <a:avLst/>
                  <a:gdLst>
                    <a:gd name="T0" fmla="*/ 0 w 21"/>
                    <a:gd name="T1" fmla="*/ 33 h 231"/>
                    <a:gd name="T2" fmla="*/ 0 w 21"/>
                    <a:gd name="T3" fmla="*/ 33 h 231"/>
                    <a:gd name="T4" fmla="*/ 20 w 21"/>
                    <a:gd name="T5" fmla="*/ 0 h 231"/>
                    <a:gd name="T6" fmla="*/ 20 w 21"/>
                    <a:gd name="T7" fmla="*/ 197 h 231"/>
                    <a:gd name="T8" fmla="*/ 0 w 21"/>
                    <a:gd name="T9" fmla="*/ 230 h 231"/>
                    <a:gd name="T10" fmla="*/ 0 w 21"/>
                    <a:gd name="T11" fmla="*/ 33 h 231"/>
                    <a:gd name="T12" fmla="*/ 0 60000 65536"/>
                    <a:gd name="T13" fmla="*/ 0 60000 65536"/>
                    <a:gd name="T14" fmla="*/ 0 60000 65536"/>
                    <a:gd name="T15" fmla="*/ 0 60000 65536"/>
                    <a:gd name="T16" fmla="*/ 0 60000 65536"/>
                    <a:gd name="T17" fmla="*/ 0 60000 65536"/>
                    <a:gd name="T18" fmla="*/ 0 w 21"/>
                    <a:gd name="T19" fmla="*/ 0 h 231"/>
                    <a:gd name="T20" fmla="*/ 21 w 2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1" h="231">
                      <a:moveTo>
                        <a:pt x="0" y="33"/>
                      </a:moveTo>
                      <a:lnTo>
                        <a:pt x="0" y="33"/>
                      </a:lnTo>
                      <a:lnTo>
                        <a:pt x="20" y="0"/>
                      </a:lnTo>
                      <a:lnTo>
                        <a:pt x="20" y="197"/>
                      </a:lnTo>
                      <a:lnTo>
                        <a:pt x="0" y="230"/>
                      </a:lnTo>
                      <a:lnTo>
                        <a:pt x="0" y="3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408" name="Group 372"/>
              <p:cNvGrpSpPr>
                <a:grpSpLocks/>
              </p:cNvGrpSpPr>
              <p:nvPr/>
            </p:nvGrpSpPr>
            <p:grpSpPr bwMode="auto">
              <a:xfrm>
                <a:off x="2760" y="1587"/>
                <a:ext cx="69" cy="301"/>
                <a:chOff x="2760" y="1587"/>
                <a:chExt cx="69" cy="301"/>
              </a:xfrm>
            </p:grpSpPr>
            <p:sp>
              <p:nvSpPr>
                <p:cNvPr id="412" name="Rectangle 373"/>
                <p:cNvSpPr>
                  <a:spLocks noChangeArrowheads="1"/>
                </p:cNvSpPr>
                <p:nvPr/>
              </p:nvSpPr>
              <p:spPr bwMode="auto">
                <a:xfrm>
                  <a:off x="2760" y="1634"/>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413" name="Freeform 374"/>
                <p:cNvSpPr>
                  <a:spLocks/>
                </p:cNvSpPr>
                <p:nvPr/>
              </p:nvSpPr>
              <p:spPr bwMode="auto">
                <a:xfrm>
                  <a:off x="2804" y="1587"/>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sp>
            <p:nvSpPr>
              <p:cNvPr id="409" name="Rectangle 375"/>
              <p:cNvSpPr>
                <a:spLocks noChangeArrowheads="1"/>
              </p:cNvSpPr>
              <p:nvPr/>
            </p:nvSpPr>
            <p:spPr bwMode="auto">
              <a:xfrm>
                <a:off x="2100" y="1651"/>
                <a:ext cx="712" cy="40"/>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410" name="Freeform 376"/>
              <p:cNvSpPr>
                <a:spLocks/>
              </p:cNvSpPr>
              <p:nvPr/>
            </p:nvSpPr>
            <p:spPr bwMode="auto">
              <a:xfrm>
                <a:off x="2816" y="1023"/>
                <a:ext cx="625" cy="673"/>
              </a:xfrm>
              <a:custGeom>
                <a:avLst/>
                <a:gdLst>
                  <a:gd name="T0" fmla="*/ 624 w 625"/>
                  <a:gd name="T1" fmla="*/ 0 h 673"/>
                  <a:gd name="T2" fmla="*/ 0 w 625"/>
                  <a:gd name="T3" fmla="*/ 624 h 673"/>
                  <a:gd name="T4" fmla="*/ 0 w 625"/>
                  <a:gd name="T5" fmla="*/ 672 h 673"/>
                  <a:gd name="T6" fmla="*/ 624 w 625"/>
                  <a:gd name="T7" fmla="*/ 48 h 673"/>
                  <a:gd name="T8" fmla="*/ 624 w 625"/>
                  <a:gd name="T9" fmla="*/ 0 h 673"/>
                  <a:gd name="T10" fmla="*/ 0 60000 65536"/>
                  <a:gd name="T11" fmla="*/ 0 60000 65536"/>
                  <a:gd name="T12" fmla="*/ 0 60000 65536"/>
                  <a:gd name="T13" fmla="*/ 0 60000 65536"/>
                  <a:gd name="T14" fmla="*/ 0 60000 65536"/>
                  <a:gd name="T15" fmla="*/ 0 w 625"/>
                  <a:gd name="T16" fmla="*/ 0 h 673"/>
                  <a:gd name="T17" fmla="*/ 625 w 625"/>
                  <a:gd name="T18" fmla="*/ 673 h 673"/>
                </a:gdLst>
                <a:ahLst/>
                <a:cxnLst>
                  <a:cxn ang="T10">
                    <a:pos x="T0" y="T1"/>
                  </a:cxn>
                  <a:cxn ang="T11">
                    <a:pos x="T2" y="T3"/>
                  </a:cxn>
                  <a:cxn ang="T12">
                    <a:pos x="T4" y="T5"/>
                  </a:cxn>
                  <a:cxn ang="T13">
                    <a:pos x="T6" y="T7"/>
                  </a:cxn>
                  <a:cxn ang="T14">
                    <a:pos x="T8" y="T9"/>
                  </a:cxn>
                </a:cxnLst>
                <a:rect l="T15" t="T16" r="T17" b="T18"/>
                <a:pathLst>
                  <a:path w="625" h="673">
                    <a:moveTo>
                      <a:pt x="624" y="0"/>
                    </a:moveTo>
                    <a:lnTo>
                      <a:pt x="0" y="624"/>
                    </a:lnTo>
                    <a:lnTo>
                      <a:pt x="0" y="672"/>
                    </a:lnTo>
                    <a:lnTo>
                      <a:pt x="624" y="48"/>
                    </a:lnTo>
                    <a:lnTo>
                      <a:pt x="624" y="0"/>
                    </a:lnTo>
                  </a:path>
                </a:pathLst>
              </a:custGeom>
              <a:solidFill>
                <a:schemeClr val="bg2"/>
              </a:solidFill>
              <a:ln w="12700" cap="rnd" cmpd="sng">
                <a:solidFill>
                  <a:schemeClr val="tx1"/>
                </a:solidFill>
                <a:prstDash val="solid"/>
                <a:round/>
                <a:headEnd/>
                <a:tailEnd/>
              </a:ln>
            </p:spPr>
            <p:txBody>
              <a:bodyPr/>
              <a:lstStyle/>
              <a:p>
                <a:endParaRPr lang="en-US"/>
              </a:p>
            </p:txBody>
          </p:sp>
          <p:sp>
            <p:nvSpPr>
              <p:cNvPr id="411" name="Freeform 377"/>
              <p:cNvSpPr>
                <a:spLocks/>
              </p:cNvSpPr>
              <p:nvPr/>
            </p:nvSpPr>
            <p:spPr bwMode="auto">
              <a:xfrm>
                <a:off x="2096" y="1023"/>
                <a:ext cx="1345" cy="625"/>
              </a:xfrm>
              <a:custGeom>
                <a:avLst/>
                <a:gdLst>
                  <a:gd name="T0" fmla="*/ 0 w 1345"/>
                  <a:gd name="T1" fmla="*/ 624 h 625"/>
                  <a:gd name="T2" fmla="*/ 720 w 1345"/>
                  <a:gd name="T3" fmla="*/ 624 h 625"/>
                  <a:gd name="T4" fmla="*/ 1344 w 1345"/>
                  <a:gd name="T5" fmla="*/ 0 h 625"/>
                  <a:gd name="T6" fmla="*/ 720 w 1345"/>
                  <a:gd name="T7" fmla="*/ 0 h 625"/>
                  <a:gd name="T8" fmla="*/ 0 w 1345"/>
                  <a:gd name="T9" fmla="*/ 624 h 625"/>
                  <a:gd name="T10" fmla="*/ 0 60000 65536"/>
                  <a:gd name="T11" fmla="*/ 0 60000 65536"/>
                  <a:gd name="T12" fmla="*/ 0 60000 65536"/>
                  <a:gd name="T13" fmla="*/ 0 60000 65536"/>
                  <a:gd name="T14" fmla="*/ 0 60000 65536"/>
                  <a:gd name="T15" fmla="*/ 0 w 1345"/>
                  <a:gd name="T16" fmla="*/ 0 h 625"/>
                  <a:gd name="T17" fmla="*/ 1345 w 1345"/>
                  <a:gd name="T18" fmla="*/ 625 h 625"/>
                </a:gdLst>
                <a:ahLst/>
                <a:cxnLst>
                  <a:cxn ang="T10">
                    <a:pos x="T0" y="T1"/>
                  </a:cxn>
                  <a:cxn ang="T11">
                    <a:pos x="T2" y="T3"/>
                  </a:cxn>
                  <a:cxn ang="T12">
                    <a:pos x="T4" y="T5"/>
                  </a:cxn>
                  <a:cxn ang="T13">
                    <a:pos x="T6" y="T7"/>
                  </a:cxn>
                  <a:cxn ang="T14">
                    <a:pos x="T8" y="T9"/>
                  </a:cxn>
                </a:cxnLst>
                <a:rect l="T15" t="T16" r="T17" b="T18"/>
                <a:pathLst>
                  <a:path w="1345" h="625">
                    <a:moveTo>
                      <a:pt x="0" y="624"/>
                    </a:moveTo>
                    <a:lnTo>
                      <a:pt x="720" y="624"/>
                    </a:lnTo>
                    <a:lnTo>
                      <a:pt x="1344" y="0"/>
                    </a:lnTo>
                    <a:lnTo>
                      <a:pt x="720" y="0"/>
                    </a:lnTo>
                    <a:lnTo>
                      <a:pt x="0" y="624"/>
                    </a:lnTo>
                  </a:path>
                </a:pathLst>
              </a:custGeom>
              <a:solidFill>
                <a:schemeClr val="tx2"/>
              </a:solidFill>
              <a:ln w="12700" cap="rnd" cmpd="sng">
                <a:solidFill>
                  <a:schemeClr val="tx1"/>
                </a:solidFill>
                <a:prstDash val="solid"/>
                <a:round/>
                <a:headEnd/>
                <a:tailEnd/>
              </a:ln>
            </p:spPr>
            <p:txBody>
              <a:bodyPr/>
              <a:lstStyle/>
              <a:p>
                <a:endParaRPr lang="en-US"/>
              </a:p>
            </p:txBody>
          </p:sp>
        </p:grpSp>
        <p:grpSp>
          <p:nvGrpSpPr>
            <p:cNvPr id="340" name="Group 378"/>
            <p:cNvGrpSpPr>
              <a:grpSpLocks/>
            </p:cNvGrpSpPr>
            <p:nvPr/>
          </p:nvGrpSpPr>
          <p:grpSpPr bwMode="auto">
            <a:xfrm>
              <a:off x="2932" y="1599"/>
              <a:ext cx="113" cy="88"/>
              <a:chOff x="2932" y="1599"/>
              <a:chExt cx="113" cy="88"/>
            </a:xfrm>
          </p:grpSpPr>
          <p:sp>
            <p:nvSpPr>
              <p:cNvPr id="402" name="Rectangle 379"/>
              <p:cNvSpPr>
                <a:spLocks noChangeArrowheads="1"/>
              </p:cNvSpPr>
              <p:nvPr/>
            </p:nvSpPr>
            <p:spPr bwMode="auto">
              <a:xfrm>
                <a:off x="2937" y="1610"/>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403" name="Freeform 380"/>
              <p:cNvSpPr>
                <a:spLocks/>
              </p:cNvSpPr>
              <p:nvPr/>
            </p:nvSpPr>
            <p:spPr bwMode="auto">
              <a:xfrm>
                <a:off x="3015" y="1599"/>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04" name="Freeform 381"/>
              <p:cNvSpPr>
                <a:spLocks/>
              </p:cNvSpPr>
              <p:nvPr/>
            </p:nvSpPr>
            <p:spPr bwMode="auto">
              <a:xfrm>
                <a:off x="2932" y="1599"/>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05" name="Oval 382"/>
              <p:cNvSpPr>
                <a:spLocks noChangeArrowheads="1"/>
              </p:cNvSpPr>
              <p:nvPr/>
            </p:nvSpPr>
            <p:spPr bwMode="auto">
              <a:xfrm>
                <a:off x="2965" y="1632"/>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341" name="Group 383"/>
            <p:cNvGrpSpPr>
              <a:grpSpLocks/>
            </p:cNvGrpSpPr>
            <p:nvPr/>
          </p:nvGrpSpPr>
          <p:grpSpPr bwMode="auto">
            <a:xfrm>
              <a:off x="2800" y="991"/>
              <a:ext cx="113" cy="88"/>
              <a:chOff x="2800" y="991"/>
              <a:chExt cx="113" cy="88"/>
            </a:xfrm>
          </p:grpSpPr>
          <p:sp>
            <p:nvSpPr>
              <p:cNvPr id="398" name="Rectangle 384"/>
              <p:cNvSpPr>
                <a:spLocks noChangeArrowheads="1"/>
              </p:cNvSpPr>
              <p:nvPr/>
            </p:nvSpPr>
            <p:spPr bwMode="auto">
              <a:xfrm>
                <a:off x="2805" y="1002"/>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399" name="Freeform 385"/>
              <p:cNvSpPr>
                <a:spLocks/>
              </p:cNvSpPr>
              <p:nvPr/>
            </p:nvSpPr>
            <p:spPr bwMode="auto">
              <a:xfrm>
                <a:off x="2883" y="991"/>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00" name="Freeform 386"/>
              <p:cNvSpPr>
                <a:spLocks/>
              </p:cNvSpPr>
              <p:nvPr/>
            </p:nvSpPr>
            <p:spPr bwMode="auto">
              <a:xfrm>
                <a:off x="2800" y="991"/>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401" name="Oval 387"/>
              <p:cNvSpPr>
                <a:spLocks noChangeArrowheads="1"/>
              </p:cNvSpPr>
              <p:nvPr/>
            </p:nvSpPr>
            <p:spPr bwMode="auto">
              <a:xfrm>
                <a:off x="2833" y="1024"/>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aphicFrame>
          <p:nvGraphicFramePr>
            <p:cNvPr id="342" name="Object 388"/>
            <p:cNvGraphicFramePr>
              <a:graphicFrameLocks/>
            </p:cNvGraphicFramePr>
            <p:nvPr/>
          </p:nvGraphicFramePr>
          <p:xfrm>
            <a:off x="2925" y="1023"/>
            <a:ext cx="303" cy="144"/>
          </p:xfrm>
          <a:graphic>
            <a:graphicData uri="http://schemas.openxmlformats.org/presentationml/2006/ole">
              <mc:AlternateContent xmlns:mc="http://schemas.openxmlformats.org/markup-compatibility/2006">
                <mc:Choice xmlns:v="urn:schemas-microsoft-com:vml" Requires="v">
                  <p:oleObj spid="_x0000_s6808" name="ClipArt" r:id="rId16" imgW="4222440" imgH="1985760" progId="MS_ClipArt_Gallery.2">
                    <p:embed/>
                  </p:oleObj>
                </mc:Choice>
                <mc:Fallback>
                  <p:oleObj name="ClipArt" r:id="rId16" imgW="4222440" imgH="198576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5" y="1023"/>
                          <a:ext cx="30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 name="Object 389"/>
            <p:cNvGraphicFramePr>
              <a:graphicFrameLocks/>
            </p:cNvGraphicFramePr>
            <p:nvPr/>
          </p:nvGraphicFramePr>
          <p:xfrm>
            <a:off x="2621" y="1351"/>
            <a:ext cx="365" cy="200"/>
          </p:xfrm>
          <a:graphic>
            <a:graphicData uri="http://schemas.openxmlformats.org/presentationml/2006/ole">
              <mc:AlternateContent xmlns:mc="http://schemas.openxmlformats.org/markup-compatibility/2006">
                <mc:Choice xmlns:v="urn:schemas-microsoft-com:vml" Requires="v">
                  <p:oleObj spid="_x0000_s6809" name="ClipArt" r:id="rId17" imgW="4008240" imgH="2198520" progId="MS_ClipArt_Gallery.2">
                    <p:embed/>
                  </p:oleObj>
                </mc:Choice>
                <mc:Fallback>
                  <p:oleObj name="ClipArt" r:id="rId17" imgW="4008240" imgH="219852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1" y="1351"/>
                          <a:ext cx="36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 name="Object 390"/>
            <p:cNvGraphicFramePr>
              <a:graphicFrameLocks/>
            </p:cNvGraphicFramePr>
            <p:nvPr/>
          </p:nvGraphicFramePr>
          <p:xfrm>
            <a:off x="2720" y="1087"/>
            <a:ext cx="216" cy="120"/>
          </p:xfrm>
          <a:graphic>
            <a:graphicData uri="http://schemas.openxmlformats.org/presentationml/2006/ole">
              <mc:AlternateContent xmlns:mc="http://schemas.openxmlformats.org/markup-compatibility/2006">
                <mc:Choice xmlns:v="urn:schemas-microsoft-com:vml" Requires="v">
                  <p:oleObj spid="_x0000_s6810" name="ClipArt" r:id="rId18" imgW="5714640" imgH="3190680" progId="MS_ClipArt_Gallery.2">
                    <p:embed/>
                  </p:oleObj>
                </mc:Choice>
                <mc:Fallback>
                  <p:oleObj name="ClipArt" r:id="rId18" imgW="5714640" imgH="3190680" progId="MS_ClipArt_Gallery.2">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0" y="1087"/>
                          <a:ext cx="216"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5" name="Group 391"/>
            <p:cNvGrpSpPr>
              <a:grpSpLocks/>
            </p:cNvGrpSpPr>
            <p:nvPr/>
          </p:nvGrpSpPr>
          <p:grpSpPr bwMode="auto">
            <a:xfrm>
              <a:off x="2304" y="1459"/>
              <a:ext cx="113" cy="88"/>
              <a:chOff x="2304" y="1459"/>
              <a:chExt cx="113" cy="88"/>
            </a:xfrm>
          </p:grpSpPr>
          <p:sp>
            <p:nvSpPr>
              <p:cNvPr id="394" name="Rectangle 392"/>
              <p:cNvSpPr>
                <a:spLocks noChangeArrowheads="1"/>
              </p:cNvSpPr>
              <p:nvPr/>
            </p:nvSpPr>
            <p:spPr bwMode="auto">
              <a:xfrm>
                <a:off x="2309" y="1470"/>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395" name="Freeform 393"/>
              <p:cNvSpPr>
                <a:spLocks/>
              </p:cNvSpPr>
              <p:nvPr/>
            </p:nvSpPr>
            <p:spPr bwMode="auto">
              <a:xfrm>
                <a:off x="2387" y="1459"/>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96" name="Freeform 394"/>
              <p:cNvSpPr>
                <a:spLocks/>
              </p:cNvSpPr>
              <p:nvPr/>
            </p:nvSpPr>
            <p:spPr bwMode="auto">
              <a:xfrm>
                <a:off x="2304" y="1459"/>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97" name="Oval 395"/>
              <p:cNvSpPr>
                <a:spLocks noChangeArrowheads="1"/>
              </p:cNvSpPr>
              <p:nvPr/>
            </p:nvSpPr>
            <p:spPr bwMode="auto">
              <a:xfrm>
                <a:off x="2337" y="1492"/>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346" name="Group 396"/>
            <p:cNvGrpSpPr>
              <a:grpSpLocks/>
            </p:cNvGrpSpPr>
            <p:nvPr/>
          </p:nvGrpSpPr>
          <p:grpSpPr bwMode="auto">
            <a:xfrm>
              <a:off x="2413" y="1453"/>
              <a:ext cx="273" cy="168"/>
              <a:chOff x="2413" y="1453"/>
              <a:chExt cx="273" cy="168"/>
            </a:xfrm>
          </p:grpSpPr>
          <p:sp>
            <p:nvSpPr>
              <p:cNvPr id="380" name="Freeform 397"/>
              <p:cNvSpPr>
                <a:spLocks/>
              </p:cNvSpPr>
              <p:nvPr/>
            </p:nvSpPr>
            <p:spPr bwMode="auto">
              <a:xfrm>
                <a:off x="2413" y="1453"/>
                <a:ext cx="130" cy="79"/>
              </a:xfrm>
              <a:custGeom>
                <a:avLst/>
                <a:gdLst>
                  <a:gd name="T0" fmla="*/ 129 w 130"/>
                  <a:gd name="T1" fmla="*/ 70 h 79"/>
                  <a:gd name="T2" fmla="*/ 124 w 130"/>
                  <a:gd name="T3" fmla="*/ 78 h 79"/>
                  <a:gd name="T4" fmla="*/ 21 w 130"/>
                  <a:gd name="T5" fmla="*/ 20 h 79"/>
                  <a:gd name="T6" fmla="*/ 16 w 130"/>
                  <a:gd name="T7" fmla="*/ 19 h 79"/>
                  <a:gd name="T8" fmla="*/ 0 w 130"/>
                  <a:gd name="T9" fmla="*/ 5 h 79"/>
                  <a:gd name="T10" fmla="*/ 3 w 130"/>
                  <a:gd name="T11" fmla="*/ 0 h 79"/>
                  <a:gd name="T12" fmla="*/ 24 w 130"/>
                  <a:gd name="T13" fmla="*/ 5 h 79"/>
                  <a:gd name="T14" fmla="*/ 26 w 130"/>
                  <a:gd name="T15" fmla="*/ 12 h 79"/>
                  <a:gd name="T16" fmla="*/ 129 w 130"/>
                  <a:gd name="T17" fmla="*/ 7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79"/>
                  <a:gd name="T29" fmla="*/ 130 w 130"/>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79">
                    <a:moveTo>
                      <a:pt x="129" y="70"/>
                    </a:moveTo>
                    <a:lnTo>
                      <a:pt x="124" y="78"/>
                    </a:lnTo>
                    <a:lnTo>
                      <a:pt x="21" y="20"/>
                    </a:lnTo>
                    <a:lnTo>
                      <a:pt x="16" y="19"/>
                    </a:lnTo>
                    <a:lnTo>
                      <a:pt x="0" y="5"/>
                    </a:lnTo>
                    <a:lnTo>
                      <a:pt x="3" y="0"/>
                    </a:lnTo>
                    <a:lnTo>
                      <a:pt x="24" y="5"/>
                    </a:lnTo>
                    <a:lnTo>
                      <a:pt x="26" y="12"/>
                    </a:lnTo>
                    <a:lnTo>
                      <a:pt x="129" y="70"/>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1" name="Freeform 398"/>
              <p:cNvSpPr>
                <a:spLocks/>
              </p:cNvSpPr>
              <p:nvPr/>
            </p:nvSpPr>
            <p:spPr bwMode="auto">
              <a:xfrm>
                <a:off x="2537" y="1524"/>
                <a:ext cx="17" cy="17"/>
              </a:xfrm>
              <a:custGeom>
                <a:avLst/>
                <a:gdLst>
                  <a:gd name="T0" fmla="*/ 16 w 17"/>
                  <a:gd name="T1" fmla="*/ 2 h 17"/>
                  <a:gd name="T2" fmla="*/ 4 w 17"/>
                  <a:gd name="T3" fmla="*/ 16 h 17"/>
                  <a:gd name="T4" fmla="*/ 0 w 17"/>
                  <a:gd name="T5" fmla="*/ 13 h 17"/>
                  <a:gd name="T6" fmla="*/ 16 w 17"/>
                  <a:gd name="T7" fmla="*/ 0 h 17"/>
                  <a:gd name="T8" fmla="*/ 1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4" y="16"/>
                    </a:lnTo>
                    <a:lnTo>
                      <a:pt x="0" y="13"/>
                    </a:lnTo>
                    <a:lnTo>
                      <a:pt x="16" y="0"/>
                    </a:lnTo>
                    <a:lnTo>
                      <a:pt x="16" y="2"/>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2" name="Freeform 399"/>
              <p:cNvSpPr>
                <a:spLocks/>
              </p:cNvSpPr>
              <p:nvPr/>
            </p:nvSpPr>
            <p:spPr bwMode="auto">
              <a:xfrm>
                <a:off x="2565" y="1530"/>
                <a:ext cx="121" cy="91"/>
              </a:xfrm>
              <a:custGeom>
                <a:avLst/>
                <a:gdLst>
                  <a:gd name="T0" fmla="*/ 11 w 121"/>
                  <a:gd name="T1" fmla="*/ 3 h 91"/>
                  <a:gd name="T2" fmla="*/ 19 w 121"/>
                  <a:gd name="T3" fmla="*/ 3 h 91"/>
                  <a:gd name="T4" fmla="*/ 25 w 121"/>
                  <a:gd name="T5" fmla="*/ 3 h 91"/>
                  <a:gd name="T6" fmla="*/ 30 w 121"/>
                  <a:gd name="T7" fmla="*/ 0 h 91"/>
                  <a:gd name="T8" fmla="*/ 34 w 121"/>
                  <a:gd name="T9" fmla="*/ 1 h 91"/>
                  <a:gd name="T10" fmla="*/ 110 w 121"/>
                  <a:gd name="T11" fmla="*/ 46 h 91"/>
                  <a:gd name="T12" fmla="*/ 113 w 121"/>
                  <a:gd name="T13" fmla="*/ 49 h 91"/>
                  <a:gd name="T14" fmla="*/ 117 w 121"/>
                  <a:gd name="T15" fmla="*/ 53 h 91"/>
                  <a:gd name="T16" fmla="*/ 118 w 121"/>
                  <a:gd name="T17" fmla="*/ 57 h 91"/>
                  <a:gd name="T18" fmla="*/ 120 w 121"/>
                  <a:gd name="T19" fmla="*/ 61 h 91"/>
                  <a:gd name="T20" fmla="*/ 119 w 121"/>
                  <a:gd name="T21" fmla="*/ 66 h 91"/>
                  <a:gd name="T22" fmla="*/ 119 w 121"/>
                  <a:gd name="T23" fmla="*/ 70 h 91"/>
                  <a:gd name="T24" fmla="*/ 118 w 121"/>
                  <a:gd name="T25" fmla="*/ 76 h 91"/>
                  <a:gd name="T26" fmla="*/ 113 w 121"/>
                  <a:gd name="T27" fmla="*/ 82 h 91"/>
                  <a:gd name="T28" fmla="*/ 108 w 121"/>
                  <a:gd name="T29" fmla="*/ 86 h 91"/>
                  <a:gd name="T30" fmla="*/ 106 w 121"/>
                  <a:gd name="T31" fmla="*/ 87 h 91"/>
                  <a:gd name="T32" fmla="*/ 101 w 121"/>
                  <a:gd name="T33" fmla="*/ 90 h 91"/>
                  <a:gd name="T34" fmla="*/ 98 w 121"/>
                  <a:gd name="T35" fmla="*/ 90 h 91"/>
                  <a:gd name="T36" fmla="*/ 95 w 121"/>
                  <a:gd name="T37" fmla="*/ 90 h 91"/>
                  <a:gd name="T38" fmla="*/ 90 w 121"/>
                  <a:gd name="T39" fmla="*/ 90 h 91"/>
                  <a:gd name="T40" fmla="*/ 87 w 121"/>
                  <a:gd name="T41" fmla="*/ 89 h 91"/>
                  <a:gd name="T42" fmla="*/ 10 w 121"/>
                  <a:gd name="T43" fmla="*/ 43 h 91"/>
                  <a:gd name="T44" fmla="*/ 5 w 121"/>
                  <a:gd name="T45" fmla="*/ 41 h 91"/>
                  <a:gd name="T46" fmla="*/ 5 w 121"/>
                  <a:gd name="T47" fmla="*/ 36 h 91"/>
                  <a:gd name="T48" fmla="*/ 2 w 121"/>
                  <a:gd name="T49" fmla="*/ 31 h 91"/>
                  <a:gd name="T50" fmla="*/ 0 w 121"/>
                  <a:gd name="T51" fmla="*/ 25 h 91"/>
                  <a:gd name="T52" fmla="*/ 0 w 121"/>
                  <a:gd name="T53" fmla="*/ 21 h 91"/>
                  <a:gd name="T54" fmla="*/ 3 w 121"/>
                  <a:gd name="T55" fmla="*/ 13 h 91"/>
                  <a:gd name="T56" fmla="*/ 8 w 121"/>
                  <a:gd name="T57" fmla="*/ 6 h 91"/>
                  <a:gd name="T58" fmla="*/ 11 w 121"/>
                  <a:gd name="T59" fmla="*/ 3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91"/>
                  <a:gd name="T92" fmla="*/ 121 w 12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91">
                    <a:moveTo>
                      <a:pt x="11" y="3"/>
                    </a:moveTo>
                    <a:lnTo>
                      <a:pt x="19" y="3"/>
                    </a:lnTo>
                    <a:lnTo>
                      <a:pt x="25" y="3"/>
                    </a:lnTo>
                    <a:lnTo>
                      <a:pt x="30" y="0"/>
                    </a:lnTo>
                    <a:lnTo>
                      <a:pt x="34" y="1"/>
                    </a:lnTo>
                    <a:lnTo>
                      <a:pt x="110" y="46"/>
                    </a:lnTo>
                    <a:lnTo>
                      <a:pt x="113" y="49"/>
                    </a:lnTo>
                    <a:lnTo>
                      <a:pt x="117" y="53"/>
                    </a:lnTo>
                    <a:lnTo>
                      <a:pt x="118" y="57"/>
                    </a:lnTo>
                    <a:lnTo>
                      <a:pt x="120" y="61"/>
                    </a:lnTo>
                    <a:lnTo>
                      <a:pt x="119" y="66"/>
                    </a:lnTo>
                    <a:lnTo>
                      <a:pt x="119" y="70"/>
                    </a:lnTo>
                    <a:lnTo>
                      <a:pt x="118" y="76"/>
                    </a:lnTo>
                    <a:lnTo>
                      <a:pt x="113" y="82"/>
                    </a:lnTo>
                    <a:lnTo>
                      <a:pt x="108" y="86"/>
                    </a:lnTo>
                    <a:lnTo>
                      <a:pt x="106" y="87"/>
                    </a:lnTo>
                    <a:lnTo>
                      <a:pt x="101" y="90"/>
                    </a:lnTo>
                    <a:lnTo>
                      <a:pt x="98" y="90"/>
                    </a:lnTo>
                    <a:lnTo>
                      <a:pt x="95" y="90"/>
                    </a:lnTo>
                    <a:lnTo>
                      <a:pt x="90" y="90"/>
                    </a:lnTo>
                    <a:lnTo>
                      <a:pt x="87" y="89"/>
                    </a:lnTo>
                    <a:lnTo>
                      <a:pt x="10" y="43"/>
                    </a:lnTo>
                    <a:lnTo>
                      <a:pt x="5" y="41"/>
                    </a:lnTo>
                    <a:lnTo>
                      <a:pt x="5" y="36"/>
                    </a:lnTo>
                    <a:lnTo>
                      <a:pt x="2" y="31"/>
                    </a:lnTo>
                    <a:lnTo>
                      <a:pt x="0" y="25"/>
                    </a:lnTo>
                    <a:lnTo>
                      <a:pt x="0" y="21"/>
                    </a:lnTo>
                    <a:lnTo>
                      <a:pt x="3" y="13"/>
                    </a:lnTo>
                    <a:lnTo>
                      <a:pt x="8" y="6"/>
                    </a:lnTo>
                    <a:lnTo>
                      <a:pt x="11" y="3"/>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3" name="Freeform 400"/>
              <p:cNvSpPr>
                <a:spLocks/>
              </p:cNvSpPr>
              <p:nvPr/>
            </p:nvSpPr>
            <p:spPr bwMode="auto">
              <a:xfrm>
                <a:off x="2584" y="1538"/>
                <a:ext cx="90" cy="54"/>
              </a:xfrm>
              <a:custGeom>
                <a:avLst/>
                <a:gdLst>
                  <a:gd name="T0" fmla="*/ 86 w 90"/>
                  <a:gd name="T1" fmla="*/ 47 h 54"/>
                  <a:gd name="T2" fmla="*/ 7 w 90"/>
                  <a:gd name="T3" fmla="*/ 1 h 54"/>
                  <a:gd name="T4" fmla="*/ 4 w 90"/>
                  <a:gd name="T5" fmla="*/ 0 h 54"/>
                  <a:gd name="T6" fmla="*/ 3 w 90"/>
                  <a:gd name="T7" fmla="*/ 1 h 54"/>
                  <a:gd name="T8" fmla="*/ 2 w 90"/>
                  <a:gd name="T9" fmla="*/ 0 h 54"/>
                  <a:gd name="T10" fmla="*/ 0 w 90"/>
                  <a:gd name="T11" fmla="*/ 0 h 54"/>
                  <a:gd name="T12" fmla="*/ 0 w 90"/>
                  <a:gd name="T13" fmla="*/ 1 h 54"/>
                  <a:gd name="T14" fmla="*/ 2 w 90"/>
                  <a:gd name="T15" fmla="*/ 4 h 54"/>
                  <a:gd name="T16" fmla="*/ 3 w 90"/>
                  <a:gd name="T17" fmla="*/ 4 h 54"/>
                  <a:gd name="T18" fmla="*/ 5 w 90"/>
                  <a:gd name="T19" fmla="*/ 5 h 54"/>
                  <a:gd name="T20" fmla="*/ 84 w 90"/>
                  <a:gd name="T21" fmla="*/ 51 h 54"/>
                  <a:gd name="T22" fmla="*/ 85 w 90"/>
                  <a:gd name="T23" fmla="*/ 52 h 54"/>
                  <a:gd name="T24" fmla="*/ 86 w 90"/>
                  <a:gd name="T25" fmla="*/ 52 h 54"/>
                  <a:gd name="T26" fmla="*/ 87 w 90"/>
                  <a:gd name="T27" fmla="*/ 53 h 54"/>
                  <a:gd name="T28" fmla="*/ 87 w 90"/>
                  <a:gd name="T29" fmla="*/ 52 h 54"/>
                  <a:gd name="T30" fmla="*/ 87 w 90"/>
                  <a:gd name="T31" fmla="*/ 52 h 54"/>
                  <a:gd name="T32" fmla="*/ 88 w 90"/>
                  <a:gd name="T33" fmla="*/ 52 h 54"/>
                  <a:gd name="T34" fmla="*/ 89 w 90"/>
                  <a:gd name="T35" fmla="*/ 51 h 54"/>
                  <a:gd name="T36" fmla="*/ 88 w 90"/>
                  <a:gd name="T37" fmla="*/ 48 h 54"/>
                  <a:gd name="T38" fmla="*/ 87 w 90"/>
                  <a:gd name="T39" fmla="*/ 48 h 54"/>
                  <a:gd name="T40" fmla="*/ 86 w 90"/>
                  <a:gd name="T41" fmla="*/ 4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4"/>
                  <a:gd name="T65" fmla="*/ 90 w 90"/>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4">
                    <a:moveTo>
                      <a:pt x="86" y="47"/>
                    </a:moveTo>
                    <a:lnTo>
                      <a:pt x="7" y="1"/>
                    </a:lnTo>
                    <a:lnTo>
                      <a:pt x="4" y="0"/>
                    </a:lnTo>
                    <a:lnTo>
                      <a:pt x="3" y="1"/>
                    </a:lnTo>
                    <a:lnTo>
                      <a:pt x="2" y="0"/>
                    </a:lnTo>
                    <a:lnTo>
                      <a:pt x="0" y="0"/>
                    </a:lnTo>
                    <a:lnTo>
                      <a:pt x="0" y="1"/>
                    </a:lnTo>
                    <a:lnTo>
                      <a:pt x="2" y="4"/>
                    </a:lnTo>
                    <a:lnTo>
                      <a:pt x="3" y="4"/>
                    </a:lnTo>
                    <a:lnTo>
                      <a:pt x="5" y="5"/>
                    </a:lnTo>
                    <a:lnTo>
                      <a:pt x="84" y="51"/>
                    </a:lnTo>
                    <a:lnTo>
                      <a:pt x="85" y="52"/>
                    </a:lnTo>
                    <a:lnTo>
                      <a:pt x="86" y="52"/>
                    </a:lnTo>
                    <a:lnTo>
                      <a:pt x="87" y="53"/>
                    </a:lnTo>
                    <a:lnTo>
                      <a:pt x="87" y="52"/>
                    </a:lnTo>
                    <a:lnTo>
                      <a:pt x="88" y="52"/>
                    </a:lnTo>
                    <a:lnTo>
                      <a:pt x="89" y="51"/>
                    </a:lnTo>
                    <a:lnTo>
                      <a:pt x="88" y="48"/>
                    </a:lnTo>
                    <a:lnTo>
                      <a:pt x="87" y="48"/>
                    </a:lnTo>
                    <a:lnTo>
                      <a:pt x="86" y="47"/>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4" name="Freeform 401"/>
              <p:cNvSpPr>
                <a:spLocks/>
              </p:cNvSpPr>
              <p:nvPr/>
            </p:nvSpPr>
            <p:spPr bwMode="auto">
              <a:xfrm>
                <a:off x="2573" y="1558"/>
                <a:ext cx="90" cy="55"/>
              </a:xfrm>
              <a:custGeom>
                <a:avLst/>
                <a:gdLst>
                  <a:gd name="T0" fmla="*/ 85 w 90"/>
                  <a:gd name="T1" fmla="*/ 48 h 55"/>
                  <a:gd name="T2" fmla="*/ 7 w 90"/>
                  <a:gd name="T3" fmla="*/ 3 h 55"/>
                  <a:gd name="T4" fmla="*/ 4 w 90"/>
                  <a:gd name="T5" fmla="*/ 2 h 55"/>
                  <a:gd name="T6" fmla="*/ 2 w 90"/>
                  <a:gd name="T7" fmla="*/ 1 h 55"/>
                  <a:gd name="T8" fmla="*/ 1 w 90"/>
                  <a:gd name="T9" fmla="*/ 0 h 55"/>
                  <a:gd name="T10" fmla="*/ 0 w 90"/>
                  <a:gd name="T11" fmla="*/ 0 h 55"/>
                  <a:gd name="T12" fmla="*/ 0 w 90"/>
                  <a:gd name="T13" fmla="*/ 2 h 55"/>
                  <a:gd name="T14" fmla="*/ 2 w 90"/>
                  <a:gd name="T15" fmla="*/ 4 h 55"/>
                  <a:gd name="T16" fmla="*/ 1 w 90"/>
                  <a:gd name="T17" fmla="*/ 4 h 55"/>
                  <a:gd name="T18" fmla="*/ 4 w 90"/>
                  <a:gd name="T19" fmla="*/ 7 h 55"/>
                  <a:gd name="T20" fmla="*/ 84 w 90"/>
                  <a:gd name="T21" fmla="*/ 52 h 55"/>
                  <a:gd name="T22" fmla="*/ 84 w 90"/>
                  <a:gd name="T23" fmla="*/ 52 h 55"/>
                  <a:gd name="T24" fmla="*/ 85 w 90"/>
                  <a:gd name="T25" fmla="*/ 53 h 55"/>
                  <a:gd name="T26" fmla="*/ 87 w 90"/>
                  <a:gd name="T27" fmla="*/ 54 h 55"/>
                  <a:gd name="T28" fmla="*/ 89 w 90"/>
                  <a:gd name="T29" fmla="*/ 52 h 55"/>
                  <a:gd name="T30" fmla="*/ 89 w 90"/>
                  <a:gd name="T31" fmla="*/ 52 h 55"/>
                  <a:gd name="T32" fmla="*/ 89 w 90"/>
                  <a:gd name="T33" fmla="*/ 52 h 55"/>
                  <a:gd name="T34" fmla="*/ 88 w 90"/>
                  <a:gd name="T35" fmla="*/ 51 h 55"/>
                  <a:gd name="T36" fmla="*/ 87 w 90"/>
                  <a:gd name="T37" fmla="*/ 50 h 55"/>
                  <a:gd name="T38" fmla="*/ 87 w 90"/>
                  <a:gd name="T39" fmla="*/ 49 h 55"/>
                  <a:gd name="T40" fmla="*/ 85 w 90"/>
                  <a:gd name="T41" fmla="*/ 4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5"/>
                  <a:gd name="T65" fmla="*/ 90 w 9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5">
                    <a:moveTo>
                      <a:pt x="85" y="48"/>
                    </a:moveTo>
                    <a:lnTo>
                      <a:pt x="7" y="3"/>
                    </a:lnTo>
                    <a:lnTo>
                      <a:pt x="4" y="2"/>
                    </a:lnTo>
                    <a:lnTo>
                      <a:pt x="2" y="1"/>
                    </a:lnTo>
                    <a:lnTo>
                      <a:pt x="1" y="0"/>
                    </a:lnTo>
                    <a:lnTo>
                      <a:pt x="0" y="0"/>
                    </a:lnTo>
                    <a:lnTo>
                      <a:pt x="0" y="2"/>
                    </a:lnTo>
                    <a:lnTo>
                      <a:pt x="2" y="4"/>
                    </a:lnTo>
                    <a:lnTo>
                      <a:pt x="1" y="4"/>
                    </a:lnTo>
                    <a:lnTo>
                      <a:pt x="4" y="7"/>
                    </a:lnTo>
                    <a:lnTo>
                      <a:pt x="84" y="52"/>
                    </a:lnTo>
                    <a:lnTo>
                      <a:pt x="85" y="53"/>
                    </a:lnTo>
                    <a:lnTo>
                      <a:pt x="87" y="54"/>
                    </a:lnTo>
                    <a:lnTo>
                      <a:pt x="89" y="52"/>
                    </a:lnTo>
                    <a:lnTo>
                      <a:pt x="88" y="51"/>
                    </a:lnTo>
                    <a:lnTo>
                      <a:pt x="87" y="50"/>
                    </a:lnTo>
                    <a:lnTo>
                      <a:pt x="87" y="49"/>
                    </a:lnTo>
                    <a:lnTo>
                      <a:pt x="85" y="48"/>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5" name="Freeform 402"/>
              <p:cNvSpPr>
                <a:spLocks/>
              </p:cNvSpPr>
              <p:nvPr/>
            </p:nvSpPr>
            <p:spPr bwMode="auto">
              <a:xfrm>
                <a:off x="2551" y="1527"/>
                <a:ext cx="17" cy="30"/>
              </a:xfrm>
              <a:custGeom>
                <a:avLst/>
                <a:gdLst>
                  <a:gd name="T0" fmla="*/ 16 w 17"/>
                  <a:gd name="T1" fmla="*/ 2 h 30"/>
                  <a:gd name="T2" fmla="*/ 14 w 17"/>
                  <a:gd name="T3" fmla="*/ 5 h 30"/>
                  <a:gd name="T4" fmla="*/ 12 w 17"/>
                  <a:gd name="T5" fmla="*/ 9 h 30"/>
                  <a:gd name="T6" fmla="*/ 7 w 17"/>
                  <a:gd name="T7" fmla="*/ 14 h 30"/>
                  <a:gd name="T8" fmla="*/ 5 w 17"/>
                  <a:gd name="T9" fmla="*/ 20 h 30"/>
                  <a:gd name="T10" fmla="*/ 3 w 17"/>
                  <a:gd name="T11" fmla="*/ 23 h 30"/>
                  <a:gd name="T12" fmla="*/ 2 w 17"/>
                  <a:gd name="T13" fmla="*/ 29 h 30"/>
                  <a:gd name="T14" fmla="*/ 1 w 17"/>
                  <a:gd name="T15" fmla="*/ 28 h 30"/>
                  <a:gd name="T16" fmla="*/ 0 w 17"/>
                  <a:gd name="T17" fmla="*/ 27 h 30"/>
                  <a:gd name="T18" fmla="*/ 1 w 17"/>
                  <a:gd name="T19" fmla="*/ 23 h 30"/>
                  <a:gd name="T20" fmla="*/ 2 w 17"/>
                  <a:gd name="T21" fmla="*/ 18 h 30"/>
                  <a:gd name="T22" fmla="*/ 6 w 17"/>
                  <a:gd name="T23" fmla="*/ 13 h 30"/>
                  <a:gd name="T24" fmla="*/ 9 w 17"/>
                  <a:gd name="T25" fmla="*/ 7 h 30"/>
                  <a:gd name="T26" fmla="*/ 13 w 17"/>
                  <a:gd name="T27" fmla="*/ 4 h 30"/>
                  <a:gd name="T28" fmla="*/ 14 w 17"/>
                  <a:gd name="T29" fmla="*/ 2 h 30"/>
                  <a:gd name="T30" fmla="*/ 16 w 17"/>
                  <a:gd name="T31" fmla="*/ 0 h 30"/>
                  <a:gd name="T32" fmla="*/ 16 w 17"/>
                  <a:gd name="T33" fmla="*/ 1 h 30"/>
                  <a:gd name="T34" fmla="*/ 16 w 17"/>
                  <a:gd name="T35" fmla="*/ 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0"/>
                  <a:gd name="T56" fmla="*/ 17 w 1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0">
                    <a:moveTo>
                      <a:pt x="16" y="2"/>
                    </a:moveTo>
                    <a:lnTo>
                      <a:pt x="14" y="5"/>
                    </a:lnTo>
                    <a:lnTo>
                      <a:pt x="12" y="9"/>
                    </a:lnTo>
                    <a:lnTo>
                      <a:pt x="7" y="14"/>
                    </a:lnTo>
                    <a:lnTo>
                      <a:pt x="5" y="20"/>
                    </a:lnTo>
                    <a:lnTo>
                      <a:pt x="3" y="23"/>
                    </a:lnTo>
                    <a:lnTo>
                      <a:pt x="2" y="29"/>
                    </a:lnTo>
                    <a:lnTo>
                      <a:pt x="1" y="28"/>
                    </a:lnTo>
                    <a:lnTo>
                      <a:pt x="0" y="27"/>
                    </a:lnTo>
                    <a:lnTo>
                      <a:pt x="1" y="23"/>
                    </a:lnTo>
                    <a:lnTo>
                      <a:pt x="2" y="18"/>
                    </a:lnTo>
                    <a:lnTo>
                      <a:pt x="6" y="13"/>
                    </a:lnTo>
                    <a:lnTo>
                      <a:pt x="9" y="7"/>
                    </a:lnTo>
                    <a:lnTo>
                      <a:pt x="13" y="4"/>
                    </a:lnTo>
                    <a:lnTo>
                      <a:pt x="14" y="2"/>
                    </a:lnTo>
                    <a:lnTo>
                      <a:pt x="16" y="0"/>
                    </a:lnTo>
                    <a:lnTo>
                      <a:pt x="16" y="1"/>
                    </a:lnTo>
                    <a:lnTo>
                      <a:pt x="16" y="2"/>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386" name="Freeform 403"/>
              <p:cNvSpPr>
                <a:spLocks/>
              </p:cNvSpPr>
              <p:nvPr/>
            </p:nvSpPr>
            <p:spPr bwMode="auto">
              <a:xfrm>
                <a:off x="2554" y="1530"/>
                <a:ext cx="17" cy="28"/>
              </a:xfrm>
              <a:custGeom>
                <a:avLst/>
                <a:gdLst>
                  <a:gd name="T0" fmla="*/ 15 w 17"/>
                  <a:gd name="T1" fmla="*/ 0 h 28"/>
                  <a:gd name="T2" fmla="*/ 14 w 17"/>
                  <a:gd name="T3" fmla="*/ 3 h 28"/>
                  <a:gd name="T4" fmla="*/ 10 w 17"/>
                  <a:gd name="T5" fmla="*/ 7 h 28"/>
                  <a:gd name="T6" fmla="*/ 6 w 17"/>
                  <a:gd name="T7" fmla="*/ 13 h 28"/>
                  <a:gd name="T8" fmla="*/ 4 w 17"/>
                  <a:gd name="T9" fmla="*/ 18 h 28"/>
                  <a:gd name="T10" fmla="*/ 3 w 17"/>
                  <a:gd name="T11" fmla="*/ 22 h 28"/>
                  <a:gd name="T12" fmla="*/ 2 w 17"/>
                  <a:gd name="T13" fmla="*/ 27 h 28"/>
                  <a:gd name="T14" fmla="*/ 1 w 17"/>
                  <a:gd name="T15" fmla="*/ 26 h 28"/>
                  <a:gd name="T16" fmla="*/ 0 w 17"/>
                  <a:gd name="T17" fmla="*/ 26 h 28"/>
                  <a:gd name="T18" fmla="*/ 1 w 17"/>
                  <a:gd name="T19" fmla="*/ 21 h 28"/>
                  <a:gd name="T20" fmla="*/ 2 w 17"/>
                  <a:gd name="T21" fmla="*/ 17 h 28"/>
                  <a:gd name="T22" fmla="*/ 4 w 17"/>
                  <a:gd name="T23" fmla="*/ 11 h 28"/>
                  <a:gd name="T24" fmla="*/ 9 w 17"/>
                  <a:gd name="T25" fmla="*/ 6 h 28"/>
                  <a:gd name="T26" fmla="*/ 12 w 17"/>
                  <a:gd name="T27" fmla="*/ 3 h 28"/>
                  <a:gd name="T28" fmla="*/ 14 w 17"/>
                  <a:gd name="T29" fmla="*/ 0 h 28"/>
                  <a:gd name="T30" fmla="*/ 16 w 17"/>
                  <a:gd name="T31" fmla="*/ 0 h 28"/>
                  <a:gd name="T32" fmla="*/ 15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5" y="0"/>
                    </a:moveTo>
                    <a:lnTo>
                      <a:pt x="14" y="3"/>
                    </a:lnTo>
                    <a:lnTo>
                      <a:pt x="10" y="7"/>
                    </a:lnTo>
                    <a:lnTo>
                      <a:pt x="6" y="13"/>
                    </a:lnTo>
                    <a:lnTo>
                      <a:pt x="4" y="18"/>
                    </a:lnTo>
                    <a:lnTo>
                      <a:pt x="3" y="22"/>
                    </a:lnTo>
                    <a:lnTo>
                      <a:pt x="2" y="27"/>
                    </a:lnTo>
                    <a:lnTo>
                      <a:pt x="1" y="26"/>
                    </a:lnTo>
                    <a:lnTo>
                      <a:pt x="0" y="26"/>
                    </a:lnTo>
                    <a:lnTo>
                      <a:pt x="1" y="21"/>
                    </a:lnTo>
                    <a:lnTo>
                      <a:pt x="2" y="17"/>
                    </a:lnTo>
                    <a:lnTo>
                      <a:pt x="4" y="11"/>
                    </a:lnTo>
                    <a:lnTo>
                      <a:pt x="9" y="6"/>
                    </a:lnTo>
                    <a:lnTo>
                      <a:pt x="12" y="3"/>
                    </a:lnTo>
                    <a:lnTo>
                      <a:pt x="14" y="0"/>
                    </a:lnTo>
                    <a:lnTo>
                      <a:pt x="16" y="0"/>
                    </a:lnTo>
                    <a:lnTo>
                      <a:pt x="15" y="0"/>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387" name="Freeform 404"/>
              <p:cNvSpPr>
                <a:spLocks/>
              </p:cNvSpPr>
              <p:nvPr/>
            </p:nvSpPr>
            <p:spPr bwMode="auto">
              <a:xfrm>
                <a:off x="2548" y="1526"/>
                <a:ext cx="18" cy="29"/>
              </a:xfrm>
              <a:custGeom>
                <a:avLst/>
                <a:gdLst>
                  <a:gd name="T0" fmla="*/ 17 w 18"/>
                  <a:gd name="T1" fmla="*/ 3 h 29"/>
                  <a:gd name="T2" fmla="*/ 16 w 18"/>
                  <a:gd name="T3" fmla="*/ 5 h 29"/>
                  <a:gd name="T4" fmla="*/ 12 w 18"/>
                  <a:gd name="T5" fmla="*/ 8 h 29"/>
                  <a:gd name="T6" fmla="*/ 6 w 18"/>
                  <a:gd name="T7" fmla="*/ 14 h 29"/>
                  <a:gd name="T8" fmla="*/ 5 w 18"/>
                  <a:gd name="T9" fmla="*/ 19 h 29"/>
                  <a:gd name="T10" fmla="*/ 4 w 18"/>
                  <a:gd name="T11" fmla="*/ 24 h 29"/>
                  <a:gd name="T12" fmla="*/ 3 w 18"/>
                  <a:gd name="T13" fmla="*/ 28 h 29"/>
                  <a:gd name="T14" fmla="*/ 1 w 18"/>
                  <a:gd name="T15" fmla="*/ 28 h 29"/>
                  <a:gd name="T16" fmla="*/ 0 w 18"/>
                  <a:gd name="T17" fmla="*/ 28 h 29"/>
                  <a:gd name="T18" fmla="*/ 0 w 18"/>
                  <a:gd name="T19" fmla="*/ 27 h 29"/>
                  <a:gd name="T20" fmla="*/ 1 w 18"/>
                  <a:gd name="T21" fmla="*/ 22 h 29"/>
                  <a:gd name="T22" fmla="*/ 3 w 18"/>
                  <a:gd name="T23" fmla="*/ 19 h 29"/>
                  <a:gd name="T24" fmla="*/ 6 w 18"/>
                  <a:gd name="T25" fmla="*/ 13 h 29"/>
                  <a:gd name="T26" fmla="*/ 9 w 18"/>
                  <a:gd name="T27" fmla="*/ 8 h 29"/>
                  <a:gd name="T28" fmla="*/ 13 w 18"/>
                  <a:gd name="T29" fmla="*/ 4 h 29"/>
                  <a:gd name="T30" fmla="*/ 14 w 18"/>
                  <a:gd name="T31" fmla="*/ 0 h 29"/>
                  <a:gd name="T32" fmla="*/ 17 w 18"/>
                  <a:gd name="T33" fmla="*/ 0 h 29"/>
                  <a:gd name="T34" fmla="*/ 17 w 18"/>
                  <a:gd name="T35" fmla="*/ 1 h 29"/>
                  <a:gd name="T36" fmla="*/ 17 w 18"/>
                  <a:gd name="T37" fmla="*/ 3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17" y="3"/>
                    </a:moveTo>
                    <a:lnTo>
                      <a:pt x="16" y="5"/>
                    </a:lnTo>
                    <a:lnTo>
                      <a:pt x="12" y="8"/>
                    </a:lnTo>
                    <a:lnTo>
                      <a:pt x="6" y="14"/>
                    </a:lnTo>
                    <a:lnTo>
                      <a:pt x="5" y="19"/>
                    </a:lnTo>
                    <a:lnTo>
                      <a:pt x="4" y="24"/>
                    </a:lnTo>
                    <a:lnTo>
                      <a:pt x="3" y="28"/>
                    </a:lnTo>
                    <a:lnTo>
                      <a:pt x="1" y="28"/>
                    </a:lnTo>
                    <a:lnTo>
                      <a:pt x="0" y="28"/>
                    </a:lnTo>
                    <a:lnTo>
                      <a:pt x="0" y="27"/>
                    </a:lnTo>
                    <a:lnTo>
                      <a:pt x="1" y="22"/>
                    </a:lnTo>
                    <a:lnTo>
                      <a:pt x="3" y="19"/>
                    </a:lnTo>
                    <a:lnTo>
                      <a:pt x="6" y="13"/>
                    </a:lnTo>
                    <a:lnTo>
                      <a:pt x="9" y="8"/>
                    </a:lnTo>
                    <a:lnTo>
                      <a:pt x="13" y="4"/>
                    </a:lnTo>
                    <a:lnTo>
                      <a:pt x="14" y="0"/>
                    </a:lnTo>
                    <a:lnTo>
                      <a:pt x="17" y="0"/>
                    </a:lnTo>
                    <a:lnTo>
                      <a:pt x="17" y="1"/>
                    </a:lnTo>
                    <a:lnTo>
                      <a:pt x="17" y="3"/>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388" name="Freeform 405"/>
              <p:cNvSpPr>
                <a:spLocks/>
              </p:cNvSpPr>
              <p:nvPr/>
            </p:nvSpPr>
            <p:spPr bwMode="auto">
              <a:xfrm>
                <a:off x="2529" y="1511"/>
                <a:ext cx="35" cy="46"/>
              </a:xfrm>
              <a:custGeom>
                <a:avLst/>
                <a:gdLst>
                  <a:gd name="T0" fmla="*/ 34 w 35"/>
                  <a:gd name="T1" fmla="*/ 15 h 46"/>
                  <a:gd name="T2" fmla="*/ 32 w 35"/>
                  <a:gd name="T3" fmla="*/ 19 h 46"/>
                  <a:gd name="T4" fmla="*/ 28 w 35"/>
                  <a:gd name="T5" fmla="*/ 23 h 46"/>
                  <a:gd name="T6" fmla="*/ 23 w 35"/>
                  <a:gd name="T7" fmla="*/ 29 h 46"/>
                  <a:gd name="T8" fmla="*/ 22 w 35"/>
                  <a:gd name="T9" fmla="*/ 34 h 46"/>
                  <a:gd name="T10" fmla="*/ 20 w 35"/>
                  <a:gd name="T11" fmla="*/ 37 h 46"/>
                  <a:gd name="T12" fmla="*/ 19 w 35"/>
                  <a:gd name="T13" fmla="*/ 43 h 46"/>
                  <a:gd name="T14" fmla="*/ 14 w 35"/>
                  <a:gd name="T15" fmla="*/ 43 h 46"/>
                  <a:gd name="T16" fmla="*/ 12 w 35"/>
                  <a:gd name="T17" fmla="*/ 45 h 46"/>
                  <a:gd name="T18" fmla="*/ 9 w 35"/>
                  <a:gd name="T19" fmla="*/ 44 h 46"/>
                  <a:gd name="T20" fmla="*/ 0 w 35"/>
                  <a:gd name="T21" fmla="*/ 39 h 46"/>
                  <a:gd name="T22" fmla="*/ 1 w 35"/>
                  <a:gd name="T23" fmla="*/ 31 h 46"/>
                  <a:gd name="T24" fmla="*/ 4 w 35"/>
                  <a:gd name="T25" fmla="*/ 24 h 46"/>
                  <a:gd name="T26" fmla="*/ 13 w 35"/>
                  <a:gd name="T27" fmla="*/ 12 h 46"/>
                  <a:gd name="T28" fmla="*/ 16 w 35"/>
                  <a:gd name="T29" fmla="*/ 5 h 46"/>
                  <a:gd name="T30" fmla="*/ 22 w 35"/>
                  <a:gd name="T31" fmla="*/ 0 h 46"/>
                  <a:gd name="T32" fmla="*/ 31 w 35"/>
                  <a:gd name="T33" fmla="*/ 6 h 46"/>
                  <a:gd name="T34" fmla="*/ 33 w 35"/>
                  <a:gd name="T35" fmla="*/ 10 h 46"/>
                  <a:gd name="T36" fmla="*/ 33 w 35"/>
                  <a:gd name="T37" fmla="*/ 12 h 46"/>
                  <a:gd name="T38" fmla="*/ 34 w 35"/>
                  <a:gd name="T39" fmla="*/ 1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6"/>
                  <a:gd name="T62" fmla="*/ 35 w 3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6">
                    <a:moveTo>
                      <a:pt x="34" y="15"/>
                    </a:moveTo>
                    <a:lnTo>
                      <a:pt x="32" y="19"/>
                    </a:lnTo>
                    <a:lnTo>
                      <a:pt x="28" y="23"/>
                    </a:lnTo>
                    <a:lnTo>
                      <a:pt x="23" y="29"/>
                    </a:lnTo>
                    <a:lnTo>
                      <a:pt x="22" y="34"/>
                    </a:lnTo>
                    <a:lnTo>
                      <a:pt x="20" y="37"/>
                    </a:lnTo>
                    <a:lnTo>
                      <a:pt x="19" y="43"/>
                    </a:lnTo>
                    <a:lnTo>
                      <a:pt x="14" y="43"/>
                    </a:lnTo>
                    <a:lnTo>
                      <a:pt x="12" y="45"/>
                    </a:lnTo>
                    <a:lnTo>
                      <a:pt x="9" y="44"/>
                    </a:lnTo>
                    <a:lnTo>
                      <a:pt x="0" y="39"/>
                    </a:lnTo>
                    <a:lnTo>
                      <a:pt x="1" y="31"/>
                    </a:lnTo>
                    <a:lnTo>
                      <a:pt x="4" y="24"/>
                    </a:lnTo>
                    <a:lnTo>
                      <a:pt x="13" y="12"/>
                    </a:lnTo>
                    <a:lnTo>
                      <a:pt x="16" y="5"/>
                    </a:lnTo>
                    <a:lnTo>
                      <a:pt x="22" y="0"/>
                    </a:lnTo>
                    <a:lnTo>
                      <a:pt x="31" y="6"/>
                    </a:lnTo>
                    <a:lnTo>
                      <a:pt x="33" y="10"/>
                    </a:lnTo>
                    <a:lnTo>
                      <a:pt x="33" y="12"/>
                    </a:lnTo>
                    <a:lnTo>
                      <a:pt x="34" y="15"/>
                    </a:lnTo>
                  </a:path>
                </a:pathLst>
              </a:custGeom>
              <a:solidFill>
                <a:srgbClr val="FF8000"/>
              </a:solidFill>
              <a:ln w="12700" cap="rnd" cmpd="sng">
                <a:solidFill>
                  <a:srgbClr val="FF8000"/>
                </a:solidFill>
                <a:prstDash val="solid"/>
                <a:round/>
                <a:headEnd/>
                <a:tailEnd/>
              </a:ln>
            </p:spPr>
            <p:txBody>
              <a:bodyPr/>
              <a:lstStyle/>
              <a:p>
                <a:endParaRPr lang="en-US"/>
              </a:p>
            </p:txBody>
          </p:sp>
          <p:sp>
            <p:nvSpPr>
              <p:cNvPr id="389" name="Freeform 406"/>
              <p:cNvSpPr>
                <a:spLocks/>
              </p:cNvSpPr>
              <p:nvPr/>
            </p:nvSpPr>
            <p:spPr bwMode="auto">
              <a:xfrm>
                <a:off x="2547" y="1519"/>
                <a:ext cx="17" cy="17"/>
              </a:xfrm>
              <a:custGeom>
                <a:avLst/>
                <a:gdLst>
                  <a:gd name="T0" fmla="*/ 1 w 17"/>
                  <a:gd name="T1" fmla="*/ 0 h 17"/>
                  <a:gd name="T2" fmla="*/ 13 w 17"/>
                  <a:gd name="T3" fmla="*/ 8 h 17"/>
                  <a:gd name="T4" fmla="*/ 13 w 17"/>
                  <a:gd name="T5" fmla="*/ 8 h 17"/>
                  <a:gd name="T6" fmla="*/ 14 w 17"/>
                  <a:gd name="T7" fmla="*/ 10 h 17"/>
                  <a:gd name="T8" fmla="*/ 14 w 17"/>
                  <a:gd name="T9" fmla="*/ 12 h 17"/>
                  <a:gd name="T10" fmla="*/ 14 w 17"/>
                  <a:gd name="T11" fmla="*/ 12 h 17"/>
                  <a:gd name="T12" fmla="*/ 16 w 17"/>
                  <a:gd name="T13" fmla="*/ 12 h 17"/>
                  <a:gd name="T14" fmla="*/ 14 w 17"/>
                  <a:gd name="T15" fmla="*/ 12 h 17"/>
                  <a:gd name="T16" fmla="*/ 14 w 17"/>
                  <a:gd name="T17" fmla="*/ 12 h 17"/>
                  <a:gd name="T18" fmla="*/ 11 w 17"/>
                  <a:gd name="T19" fmla="*/ 16 h 17"/>
                  <a:gd name="T20" fmla="*/ 11 w 17"/>
                  <a:gd name="T21" fmla="*/ 16 h 17"/>
                  <a:gd name="T22" fmla="*/ 11 w 17"/>
                  <a:gd name="T23" fmla="*/ 16 h 17"/>
                  <a:gd name="T24" fmla="*/ 10 w 17"/>
                  <a:gd name="T25" fmla="*/ 14 h 17"/>
                  <a:gd name="T26" fmla="*/ 0 w 17"/>
                  <a:gd name="T27" fmla="*/ 8 h 17"/>
                  <a:gd name="T28" fmla="*/ 0 w 17"/>
                  <a:gd name="T29" fmla="*/ 6 h 17"/>
                  <a:gd name="T30" fmla="*/ 1 w 17"/>
                  <a:gd name="T31" fmla="*/ 4 h 17"/>
                  <a:gd name="T32" fmla="*/ 2 w 17"/>
                  <a:gd name="T33" fmla="*/ 2 h 17"/>
                  <a:gd name="T34" fmla="*/ 1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 y="0"/>
                    </a:moveTo>
                    <a:lnTo>
                      <a:pt x="13" y="8"/>
                    </a:lnTo>
                    <a:lnTo>
                      <a:pt x="14" y="10"/>
                    </a:lnTo>
                    <a:lnTo>
                      <a:pt x="14" y="12"/>
                    </a:lnTo>
                    <a:lnTo>
                      <a:pt x="16" y="12"/>
                    </a:lnTo>
                    <a:lnTo>
                      <a:pt x="14" y="12"/>
                    </a:lnTo>
                    <a:lnTo>
                      <a:pt x="11" y="16"/>
                    </a:lnTo>
                    <a:lnTo>
                      <a:pt x="10" y="14"/>
                    </a:lnTo>
                    <a:lnTo>
                      <a:pt x="0" y="8"/>
                    </a:lnTo>
                    <a:lnTo>
                      <a:pt x="0" y="6"/>
                    </a:lnTo>
                    <a:lnTo>
                      <a:pt x="1" y="4"/>
                    </a:lnTo>
                    <a:lnTo>
                      <a:pt x="2" y="2"/>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0" name="Freeform 407"/>
              <p:cNvSpPr>
                <a:spLocks/>
              </p:cNvSpPr>
              <p:nvPr/>
            </p:nvSpPr>
            <p:spPr bwMode="auto">
              <a:xfrm>
                <a:off x="2538" y="1536"/>
                <a:ext cx="17" cy="17"/>
              </a:xfrm>
              <a:custGeom>
                <a:avLst/>
                <a:gdLst>
                  <a:gd name="T0" fmla="*/ 1 w 17"/>
                  <a:gd name="T1" fmla="*/ 0 h 17"/>
                  <a:gd name="T2" fmla="*/ 14 w 17"/>
                  <a:gd name="T3" fmla="*/ 6 h 17"/>
                  <a:gd name="T4" fmla="*/ 14 w 17"/>
                  <a:gd name="T5" fmla="*/ 8 h 17"/>
                  <a:gd name="T6" fmla="*/ 16 w 17"/>
                  <a:gd name="T7" fmla="*/ 8 h 17"/>
                  <a:gd name="T8" fmla="*/ 16 w 17"/>
                  <a:gd name="T9" fmla="*/ 8 h 17"/>
                  <a:gd name="T10" fmla="*/ 16 w 17"/>
                  <a:gd name="T11" fmla="*/ 8 h 17"/>
                  <a:gd name="T12" fmla="*/ 16 w 17"/>
                  <a:gd name="T13" fmla="*/ 12 h 17"/>
                  <a:gd name="T14" fmla="*/ 16 w 17"/>
                  <a:gd name="T15" fmla="*/ 14 h 17"/>
                  <a:gd name="T16" fmla="*/ 14 w 17"/>
                  <a:gd name="T17" fmla="*/ 14 h 17"/>
                  <a:gd name="T18" fmla="*/ 14 w 17"/>
                  <a:gd name="T19" fmla="*/ 14 h 17"/>
                  <a:gd name="T20" fmla="*/ 14 w 17"/>
                  <a:gd name="T21" fmla="*/ 14 h 17"/>
                  <a:gd name="T22" fmla="*/ 12 w 17"/>
                  <a:gd name="T23" fmla="*/ 16 h 17"/>
                  <a:gd name="T24" fmla="*/ 12 w 17"/>
                  <a:gd name="T25" fmla="*/ 14 h 17"/>
                  <a:gd name="T26" fmla="*/ 10 w 17"/>
                  <a:gd name="T27" fmla="*/ 12 h 17"/>
                  <a:gd name="T28" fmla="*/ 1 w 17"/>
                  <a:gd name="T29" fmla="*/ 8 h 17"/>
                  <a:gd name="T30" fmla="*/ 0 w 17"/>
                  <a:gd name="T31" fmla="*/ 6 h 17"/>
                  <a:gd name="T32" fmla="*/ 0 w 17"/>
                  <a:gd name="T33" fmla="*/ 6 h 17"/>
                  <a:gd name="T34" fmla="*/ 0 w 17"/>
                  <a:gd name="T35" fmla="*/ 0 h 17"/>
                  <a:gd name="T36" fmla="*/ 1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 y="0"/>
                    </a:moveTo>
                    <a:lnTo>
                      <a:pt x="14" y="6"/>
                    </a:lnTo>
                    <a:lnTo>
                      <a:pt x="14" y="8"/>
                    </a:lnTo>
                    <a:lnTo>
                      <a:pt x="16" y="8"/>
                    </a:lnTo>
                    <a:lnTo>
                      <a:pt x="16" y="12"/>
                    </a:lnTo>
                    <a:lnTo>
                      <a:pt x="16" y="14"/>
                    </a:lnTo>
                    <a:lnTo>
                      <a:pt x="14" y="14"/>
                    </a:lnTo>
                    <a:lnTo>
                      <a:pt x="12" y="16"/>
                    </a:lnTo>
                    <a:lnTo>
                      <a:pt x="12" y="14"/>
                    </a:lnTo>
                    <a:lnTo>
                      <a:pt x="10" y="12"/>
                    </a:lnTo>
                    <a:lnTo>
                      <a:pt x="1" y="8"/>
                    </a:lnTo>
                    <a:lnTo>
                      <a:pt x="0" y="6"/>
                    </a:lnTo>
                    <a:lnTo>
                      <a:pt x="0" y="0"/>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1" name="Line 408"/>
              <p:cNvSpPr>
                <a:spLocks noChangeShapeType="1"/>
              </p:cNvSpPr>
              <p:nvPr/>
            </p:nvSpPr>
            <p:spPr bwMode="auto">
              <a:xfrm flipH="1">
                <a:off x="2544" y="1531"/>
                <a:ext cx="5" cy="6"/>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2" name="Line 409"/>
              <p:cNvSpPr>
                <a:spLocks noChangeShapeType="1"/>
              </p:cNvSpPr>
              <p:nvPr/>
            </p:nvSpPr>
            <p:spPr bwMode="auto">
              <a:xfrm flipH="1">
                <a:off x="2554" y="1518"/>
                <a:ext cx="5" cy="4"/>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3" name="Line 410"/>
              <p:cNvSpPr>
                <a:spLocks noChangeShapeType="1"/>
              </p:cNvSpPr>
              <p:nvPr/>
            </p:nvSpPr>
            <p:spPr bwMode="auto">
              <a:xfrm flipH="1">
                <a:off x="2538" y="1548"/>
                <a:ext cx="2"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47" name="Group 411"/>
            <p:cNvGrpSpPr>
              <a:grpSpLocks/>
            </p:cNvGrpSpPr>
            <p:nvPr/>
          </p:nvGrpSpPr>
          <p:grpSpPr bwMode="auto">
            <a:xfrm>
              <a:off x="2768" y="1190"/>
              <a:ext cx="289" cy="218"/>
              <a:chOff x="2768" y="1190"/>
              <a:chExt cx="289" cy="218"/>
            </a:xfrm>
          </p:grpSpPr>
          <p:grpSp>
            <p:nvGrpSpPr>
              <p:cNvPr id="371" name="Group 412"/>
              <p:cNvGrpSpPr>
                <a:grpSpLocks/>
              </p:cNvGrpSpPr>
              <p:nvPr/>
            </p:nvGrpSpPr>
            <p:grpSpPr bwMode="auto">
              <a:xfrm>
                <a:off x="2842" y="1244"/>
                <a:ext cx="215" cy="164"/>
                <a:chOff x="2842" y="1244"/>
                <a:chExt cx="215" cy="164"/>
              </a:xfrm>
            </p:grpSpPr>
            <p:sp>
              <p:nvSpPr>
                <p:cNvPr id="378" name="Freeform 413"/>
                <p:cNvSpPr>
                  <a:spLocks/>
                </p:cNvSpPr>
                <p:nvPr/>
              </p:nvSpPr>
              <p:spPr bwMode="auto">
                <a:xfrm>
                  <a:off x="2842" y="1247"/>
                  <a:ext cx="215" cy="161"/>
                </a:xfrm>
                <a:custGeom>
                  <a:avLst/>
                  <a:gdLst>
                    <a:gd name="T0" fmla="*/ 16 w 215"/>
                    <a:gd name="T1" fmla="*/ 0 h 161"/>
                    <a:gd name="T2" fmla="*/ 76 w 215"/>
                    <a:gd name="T3" fmla="*/ 39 h 161"/>
                    <a:gd name="T4" fmla="*/ 120 w 215"/>
                    <a:gd name="T5" fmla="*/ 70 h 161"/>
                    <a:gd name="T6" fmla="*/ 161 w 215"/>
                    <a:gd name="T7" fmla="*/ 97 h 161"/>
                    <a:gd name="T8" fmla="*/ 179 w 215"/>
                    <a:gd name="T9" fmla="*/ 106 h 161"/>
                    <a:gd name="T10" fmla="*/ 203 w 215"/>
                    <a:gd name="T11" fmla="*/ 119 h 161"/>
                    <a:gd name="T12" fmla="*/ 214 w 215"/>
                    <a:gd name="T13" fmla="*/ 124 h 161"/>
                    <a:gd name="T14" fmla="*/ 210 w 215"/>
                    <a:gd name="T15" fmla="*/ 138 h 161"/>
                    <a:gd name="T16" fmla="*/ 201 w 215"/>
                    <a:gd name="T17" fmla="*/ 150 h 161"/>
                    <a:gd name="T18" fmla="*/ 192 w 215"/>
                    <a:gd name="T19" fmla="*/ 157 h 161"/>
                    <a:gd name="T20" fmla="*/ 187 w 215"/>
                    <a:gd name="T21" fmla="*/ 160 h 161"/>
                    <a:gd name="T22" fmla="*/ 167 w 215"/>
                    <a:gd name="T23" fmla="*/ 144 h 161"/>
                    <a:gd name="T24" fmla="*/ 140 w 215"/>
                    <a:gd name="T25" fmla="*/ 124 h 161"/>
                    <a:gd name="T26" fmla="*/ 101 w 215"/>
                    <a:gd name="T27" fmla="*/ 94 h 161"/>
                    <a:gd name="T28" fmla="*/ 69 w 215"/>
                    <a:gd name="T29" fmla="*/ 70 h 161"/>
                    <a:gd name="T30" fmla="*/ 32 w 215"/>
                    <a:gd name="T31" fmla="*/ 40 h 161"/>
                    <a:gd name="T32" fmla="*/ 0 w 215"/>
                    <a:gd name="T33" fmla="*/ 17 h 161"/>
                    <a:gd name="T34" fmla="*/ 16 w 215"/>
                    <a:gd name="T35" fmla="*/ 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61"/>
                    <a:gd name="T56" fmla="*/ 215 w 215"/>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61">
                      <a:moveTo>
                        <a:pt x="16" y="0"/>
                      </a:moveTo>
                      <a:lnTo>
                        <a:pt x="76" y="39"/>
                      </a:lnTo>
                      <a:lnTo>
                        <a:pt x="120" y="70"/>
                      </a:lnTo>
                      <a:lnTo>
                        <a:pt x="161" y="97"/>
                      </a:lnTo>
                      <a:lnTo>
                        <a:pt x="179" y="106"/>
                      </a:lnTo>
                      <a:lnTo>
                        <a:pt x="203" y="119"/>
                      </a:lnTo>
                      <a:lnTo>
                        <a:pt x="214" y="124"/>
                      </a:lnTo>
                      <a:lnTo>
                        <a:pt x="210" y="138"/>
                      </a:lnTo>
                      <a:lnTo>
                        <a:pt x="201" y="150"/>
                      </a:lnTo>
                      <a:lnTo>
                        <a:pt x="192" y="157"/>
                      </a:lnTo>
                      <a:lnTo>
                        <a:pt x="187" y="160"/>
                      </a:lnTo>
                      <a:lnTo>
                        <a:pt x="167" y="144"/>
                      </a:lnTo>
                      <a:lnTo>
                        <a:pt x="140" y="124"/>
                      </a:lnTo>
                      <a:lnTo>
                        <a:pt x="101" y="94"/>
                      </a:lnTo>
                      <a:lnTo>
                        <a:pt x="69" y="70"/>
                      </a:lnTo>
                      <a:lnTo>
                        <a:pt x="32" y="40"/>
                      </a:lnTo>
                      <a:lnTo>
                        <a:pt x="0" y="17"/>
                      </a:lnTo>
                      <a:lnTo>
                        <a:pt x="16" y="0"/>
                      </a:lnTo>
                    </a:path>
                  </a:pathLst>
                </a:custGeom>
                <a:solidFill>
                  <a:srgbClr val="767900"/>
                </a:solidFill>
                <a:ln w="12700" cap="rnd" cmpd="sng">
                  <a:solidFill>
                    <a:srgbClr val="000000"/>
                  </a:solidFill>
                  <a:prstDash val="solid"/>
                  <a:round/>
                  <a:headEnd/>
                  <a:tailEnd/>
                </a:ln>
              </p:spPr>
              <p:txBody>
                <a:bodyPr/>
                <a:lstStyle/>
                <a:p>
                  <a:endParaRPr lang="en-US"/>
                </a:p>
              </p:txBody>
            </p:sp>
            <p:sp>
              <p:nvSpPr>
                <p:cNvPr id="379" name="Freeform 414"/>
                <p:cNvSpPr>
                  <a:spLocks/>
                </p:cNvSpPr>
                <p:nvPr/>
              </p:nvSpPr>
              <p:spPr bwMode="auto">
                <a:xfrm>
                  <a:off x="2843" y="1244"/>
                  <a:ext cx="212" cy="159"/>
                </a:xfrm>
                <a:custGeom>
                  <a:avLst/>
                  <a:gdLst>
                    <a:gd name="T0" fmla="*/ 15 w 212"/>
                    <a:gd name="T1" fmla="*/ 0 h 159"/>
                    <a:gd name="T2" fmla="*/ 75 w 212"/>
                    <a:gd name="T3" fmla="*/ 39 h 159"/>
                    <a:gd name="T4" fmla="*/ 118 w 212"/>
                    <a:gd name="T5" fmla="*/ 69 h 159"/>
                    <a:gd name="T6" fmla="*/ 159 w 212"/>
                    <a:gd name="T7" fmla="*/ 95 h 159"/>
                    <a:gd name="T8" fmla="*/ 176 w 212"/>
                    <a:gd name="T9" fmla="*/ 105 h 159"/>
                    <a:gd name="T10" fmla="*/ 200 w 212"/>
                    <a:gd name="T11" fmla="*/ 117 h 159"/>
                    <a:gd name="T12" fmla="*/ 211 w 212"/>
                    <a:gd name="T13" fmla="*/ 122 h 159"/>
                    <a:gd name="T14" fmla="*/ 210 w 212"/>
                    <a:gd name="T15" fmla="*/ 128 h 159"/>
                    <a:gd name="T16" fmla="*/ 207 w 212"/>
                    <a:gd name="T17" fmla="*/ 136 h 159"/>
                    <a:gd name="T18" fmla="*/ 203 w 212"/>
                    <a:gd name="T19" fmla="*/ 142 h 159"/>
                    <a:gd name="T20" fmla="*/ 198 w 212"/>
                    <a:gd name="T21" fmla="*/ 148 h 159"/>
                    <a:gd name="T22" fmla="*/ 195 w 212"/>
                    <a:gd name="T23" fmla="*/ 152 h 159"/>
                    <a:gd name="T24" fmla="*/ 190 w 212"/>
                    <a:gd name="T25" fmla="*/ 155 h 159"/>
                    <a:gd name="T26" fmla="*/ 184 w 212"/>
                    <a:gd name="T27" fmla="*/ 158 h 159"/>
                    <a:gd name="T28" fmla="*/ 164 w 212"/>
                    <a:gd name="T29" fmla="*/ 142 h 159"/>
                    <a:gd name="T30" fmla="*/ 137 w 212"/>
                    <a:gd name="T31" fmla="*/ 122 h 159"/>
                    <a:gd name="T32" fmla="*/ 100 w 212"/>
                    <a:gd name="T33" fmla="*/ 92 h 159"/>
                    <a:gd name="T34" fmla="*/ 68 w 212"/>
                    <a:gd name="T35" fmla="*/ 69 h 159"/>
                    <a:gd name="T36" fmla="*/ 31 w 212"/>
                    <a:gd name="T37" fmla="*/ 40 h 159"/>
                    <a:gd name="T38" fmla="*/ 0 w 212"/>
                    <a:gd name="T39" fmla="*/ 16 h 159"/>
                    <a:gd name="T40" fmla="*/ 15 w 212"/>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
                    <a:gd name="T64" fmla="*/ 0 h 159"/>
                    <a:gd name="T65" fmla="*/ 212 w 212"/>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 h="159">
                      <a:moveTo>
                        <a:pt x="15" y="0"/>
                      </a:moveTo>
                      <a:lnTo>
                        <a:pt x="75" y="39"/>
                      </a:lnTo>
                      <a:lnTo>
                        <a:pt x="118" y="69"/>
                      </a:lnTo>
                      <a:lnTo>
                        <a:pt x="159" y="95"/>
                      </a:lnTo>
                      <a:lnTo>
                        <a:pt x="176" y="105"/>
                      </a:lnTo>
                      <a:lnTo>
                        <a:pt x="200" y="117"/>
                      </a:lnTo>
                      <a:lnTo>
                        <a:pt x="211" y="122"/>
                      </a:lnTo>
                      <a:lnTo>
                        <a:pt x="210" y="128"/>
                      </a:lnTo>
                      <a:lnTo>
                        <a:pt x="207" y="136"/>
                      </a:lnTo>
                      <a:lnTo>
                        <a:pt x="203" y="142"/>
                      </a:lnTo>
                      <a:lnTo>
                        <a:pt x="198" y="148"/>
                      </a:lnTo>
                      <a:lnTo>
                        <a:pt x="195" y="152"/>
                      </a:lnTo>
                      <a:lnTo>
                        <a:pt x="190" y="155"/>
                      </a:lnTo>
                      <a:lnTo>
                        <a:pt x="184" y="158"/>
                      </a:lnTo>
                      <a:lnTo>
                        <a:pt x="164" y="142"/>
                      </a:lnTo>
                      <a:lnTo>
                        <a:pt x="137" y="122"/>
                      </a:lnTo>
                      <a:lnTo>
                        <a:pt x="100" y="92"/>
                      </a:lnTo>
                      <a:lnTo>
                        <a:pt x="68" y="69"/>
                      </a:lnTo>
                      <a:lnTo>
                        <a:pt x="31" y="40"/>
                      </a:lnTo>
                      <a:lnTo>
                        <a:pt x="0" y="16"/>
                      </a:lnTo>
                      <a:lnTo>
                        <a:pt x="15" y="0"/>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72" name="Group 415"/>
              <p:cNvGrpSpPr>
                <a:grpSpLocks/>
              </p:cNvGrpSpPr>
              <p:nvPr/>
            </p:nvGrpSpPr>
            <p:grpSpPr bwMode="auto">
              <a:xfrm>
                <a:off x="2779" y="1190"/>
                <a:ext cx="119" cy="85"/>
                <a:chOff x="2779" y="1190"/>
                <a:chExt cx="119" cy="85"/>
              </a:xfrm>
            </p:grpSpPr>
            <p:sp>
              <p:nvSpPr>
                <p:cNvPr id="376" name="Freeform 416"/>
                <p:cNvSpPr>
                  <a:spLocks/>
                </p:cNvSpPr>
                <p:nvPr/>
              </p:nvSpPr>
              <p:spPr bwMode="auto">
                <a:xfrm>
                  <a:off x="2782" y="1192"/>
                  <a:ext cx="116" cy="83"/>
                </a:xfrm>
                <a:custGeom>
                  <a:avLst/>
                  <a:gdLst>
                    <a:gd name="T0" fmla="*/ 0 w 116"/>
                    <a:gd name="T1" fmla="*/ 74 h 83"/>
                    <a:gd name="T2" fmla="*/ 18 w 116"/>
                    <a:gd name="T3" fmla="*/ 82 h 83"/>
                    <a:gd name="T4" fmla="*/ 35 w 116"/>
                    <a:gd name="T5" fmla="*/ 63 h 83"/>
                    <a:gd name="T6" fmla="*/ 39 w 116"/>
                    <a:gd name="T7" fmla="*/ 61 h 83"/>
                    <a:gd name="T8" fmla="*/ 44 w 116"/>
                    <a:gd name="T9" fmla="*/ 60 h 83"/>
                    <a:gd name="T10" fmla="*/ 48 w 116"/>
                    <a:gd name="T11" fmla="*/ 61 h 83"/>
                    <a:gd name="T12" fmla="*/ 58 w 116"/>
                    <a:gd name="T13" fmla="*/ 69 h 83"/>
                    <a:gd name="T14" fmla="*/ 75 w 116"/>
                    <a:gd name="T15" fmla="*/ 50 h 83"/>
                    <a:gd name="T16" fmla="*/ 64 w 116"/>
                    <a:gd name="T17" fmla="*/ 41 h 83"/>
                    <a:gd name="T18" fmla="*/ 61 w 116"/>
                    <a:gd name="T19" fmla="*/ 37 h 83"/>
                    <a:gd name="T20" fmla="*/ 61 w 116"/>
                    <a:gd name="T21" fmla="*/ 32 h 83"/>
                    <a:gd name="T22" fmla="*/ 61 w 116"/>
                    <a:gd name="T23" fmla="*/ 29 h 83"/>
                    <a:gd name="T24" fmla="*/ 63 w 116"/>
                    <a:gd name="T25" fmla="*/ 26 h 83"/>
                    <a:gd name="T26" fmla="*/ 66 w 116"/>
                    <a:gd name="T27" fmla="*/ 23 h 83"/>
                    <a:gd name="T28" fmla="*/ 73 w 116"/>
                    <a:gd name="T29" fmla="*/ 18 h 83"/>
                    <a:gd name="T30" fmla="*/ 81 w 116"/>
                    <a:gd name="T31" fmla="*/ 13 h 83"/>
                    <a:gd name="T32" fmla="*/ 93 w 116"/>
                    <a:gd name="T33" fmla="*/ 7 h 83"/>
                    <a:gd name="T34" fmla="*/ 106 w 116"/>
                    <a:gd name="T35" fmla="*/ 3 h 83"/>
                    <a:gd name="T36" fmla="*/ 115 w 116"/>
                    <a:gd name="T37" fmla="*/ 0 h 83"/>
                    <a:gd name="T38" fmla="*/ 95 w 116"/>
                    <a:gd name="T39" fmla="*/ 2 h 83"/>
                    <a:gd name="T40" fmla="*/ 76 w 116"/>
                    <a:gd name="T41" fmla="*/ 6 h 83"/>
                    <a:gd name="T42" fmla="*/ 66 w 116"/>
                    <a:gd name="T43" fmla="*/ 9 h 83"/>
                    <a:gd name="T44" fmla="*/ 60 w 116"/>
                    <a:gd name="T45" fmla="*/ 11 h 83"/>
                    <a:gd name="T46" fmla="*/ 47 w 116"/>
                    <a:gd name="T47" fmla="*/ 18 h 83"/>
                    <a:gd name="T48" fmla="*/ 39 w 116"/>
                    <a:gd name="T49" fmla="*/ 24 h 83"/>
                    <a:gd name="T50" fmla="*/ 33 w 116"/>
                    <a:gd name="T51" fmla="*/ 29 h 83"/>
                    <a:gd name="T52" fmla="*/ 26 w 116"/>
                    <a:gd name="T53" fmla="*/ 35 h 83"/>
                    <a:gd name="T54" fmla="*/ 22 w 116"/>
                    <a:gd name="T55" fmla="*/ 42 h 83"/>
                    <a:gd name="T56" fmla="*/ 15 w 116"/>
                    <a:gd name="T57" fmla="*/ 51 h 83"/>
                    <a:gd name="T58" fmla="*/ 10 w 116"/>
                    <a:gd name="T59" fmla="*/ 59 h 83"/>
                    <a:gd name="T60" fmla="*/ 0 w 116"/>
                    <a:gd name="T61" fmla="*/ 74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3"/>
                    <a:gd name="T95" fmla="*/ 116 w 116"/>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3">
                      <a:moveTo>
                        <a:pt x="0" y="74"/>
                      </a:moveTo>
                      <a:lnTo>
                        <a:pt x="18" y="82"/>
                      </a:lnTo>
                      <a:lnTo>
                        <a:pt x="35" y="63"/>
                      </a:lnTo>
                      <a:lnTo>
                        <a:pt x="39" y="61"/>
                      </a:lnTo>
                      <a:lnTo>
                        <a:pt x="44" y="60"/>
                      </a:lnTo>
                      <a:lnTo>
                        <a:pt x="48" y="61"/>
                      </a:lnTo>
                      <a:lnTo>
                        <a:pt x="58" y="69"/>
                      </a:lnTo>
                      <a:lnTo>
                        <a:pt x="75" y="50"/>
                      </a:lnTo>
                      <a:lnTo>
                        <a:pt x="64" y="41"/>
                      </a:lnTo>
                      <a:lnTo>
                        <a:pt x="61" y="37"/>
                      </a:lnTo>
                      <a:lnTo>
                        <a:pt x="61" y="32"/>
                      </a:lnTo>
                      <a:lnTo>
                        <a:pt x="61" y="29"/>
                      </a:lnTo>
                      <a:lnTo>
                        <a:pt x="63" y="26"/>
                      </a:lnTo>
                      <a:lnTo>
                        <a:pt x="66" y="23"/>
                      </a:lnTo>
                      <a:lnTo>
                        <a:pt x="73" y="18"/>
                      </a:lnTo>
                      <a:lnTo>
                        <a:pt x="81" y="13"/>
                      </a:lnTo>
                      <a:lnTo>
                        <a:pt x="93" y="7"/>
                      </a:lnTo>
                      <a:lnTo>
                        <a:pt x="106" y="3"/>
                      </a:lnTo>
                      <a:lnTo>
                        <a:pt x="115" y="0"/>
                      </a:lnTo>
                      <a:lnTo>
                        <a:pt x="95" y="2"/>
                      </a:lnTo>
                      <a:lnTo>
                        <a:pt x="76" y="6"/>
                      </a:lnTo>
                      <a:lnTo>
                        <a:pt x="66" y="9"/>
                      </a:lnTo>
                      <a:lnTo>
                        <a:pt x="60" y="11"/>
                      </a:lnTo>
                      <a:lnTo>
                        <a:pt x="47" y="18"/>
                      </a:lnTo>
                      <a:lnTo>
                        <a:pt x="39" y="24"/>
                      </a:lnTo>
                      <a:lnTo>
                        <a:pt x="33" y="29"/>
                      </a:lnTo>
                      <a:lnTo>
                        <a:pt x="26" y="35"/>
                      </a:lnTo>
                      <a:lnTo>
                        <a:pt x="22" y="42"/>
                      </a:lnTo>
                      <a:lnTo>
                        <a:pt x="15" y="51"/>
                      </a:lnTo>
                      <a:lnTo>
                        <a:pt x="10" y="59"/>
                      </a:lnTo>
                      <a:lnTo>
                        <a:pt x="0" y="74"/>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7" name="Freeform 417"/>
                <p:cNvSpPr>
                  <a:spLocks/>
                </p:cNvSpPr>
                <p:nvPr/>
              </p:nvSpPr>
              <p:spPr bwMode="auto">
                <a:xfrm>
                  <a:off x="2779" y="1190"/>
                  <a:ext cx="117" cy="84"/>
                </a:xfrm>
                <a:custGeom>
                  <a:avLst/>
                  <a:gdLst>
                    <a:gd name="T0" fmla="*/ 0 w 117"/>
                    <a:gd name="T1" fmla="*/ 74 h 84"/>
                    <a:gd name="T2" fmla="*/ 18 w 117"/>
                    <a:gd name="T3" fmla="*/ 83 h 84"/>
                    <a:gd name="T4" fmla="*/ 35 w 117"/>
                    <a:gd name="T5" fmla="*/ 64 h 84"/>
                    <a:gd name="T6" fmla="*/ 39 w 117"/>
                    <a:gd name="T7" fmla="*/ 62 h 84"/>
                    <a:gd name="T8" fmla="*/ 44 w 117"/>
                    <a:gd name="T9" fmla="*/ 61 h 84"/>
                    <a:gd name="T10" fmla="*/ 48 w 117"/>
                    <a:gd name="T11" fmla="*/ 62 h 84"/>
                    <a:gd name="T12" fmla="*/ 59 w 117"/>
                    <a:gd name="T13" fmla="*/ 69 h 84"/>
                    <a:gd name="T14" fmla="*/ 76 w 117"/>
                    <a:gd name="T15" fmla="*/ 50 h 84"/>
                    <a:gd name="T16" fmla="*/ 65 w 117"/>
                    <a:gd name="T17" fmla="*/ 42 h 84"/>
                    <a:gd name="T18" fmla="*/ 62 w 117"/>
                    <a:gd name="T19" fmla="*/ 37 h 84"/>
                    <a:gd name="T20" fmla="*/ 61 w 117"/>
                    <a:gd name="T21" fmla="*/ 33 h 84"/>
                    <a:gd name="T22" fmla="*/ 62 w 117"/>
                    <a:gd name="T23" fmla="*/ 29 h 84"/>
                    <a:gd name="T24" fmla="*/ 63 w 117"/>
                    <a:gd name="T25" fmla="*/ 27 h 84"/>
                    <a:gd name="T26" fmla="*/ 66 w 117"/>
                    <a:gd name="T27" fmla="*/ 24 h 84"/>
                    <a:gd name="T28" fmla="*/ 73 w 117"/>
                    <a:gd name="T29" fmla="*/ 18 h 84"/>
                    <a:gd name="T30" fmla="*/ 82 w 117"/>
                    <a:gd name="T31" fmla="*/ 13 h 84"/>
                    <a:gd name="T32" fmla="*/ 94 w 117"/>
                    <a:gd name="T33" fmla="*/ 7 h 84"/>
                    <a:gd name="T34" fmla="*/ 107 w 117"/>
                    <a:gd name="T35" fmla="*/ 3 h 84"/>
                    <a:gd name="T36" fmla="*/ 116 w 117"/>
                    <a:gd name="T37" fmla="*/ 0 h 84"/>
                    <a:gd name="T38" fmla="*/ 96 w 117"/>
                    <a:gd name="T39" fmla="*/ 2 h 84"/>
                    <a:gd name="T40" fmla="*/ 78 w 117"/>
                    <a:gd name="T41" fmla="*/ 6 h 84"/>
                    <a:gd name="T42" fmla="*/ 66 w 117"/>
                    <a:gd name="T43" fmla="*/ 9 h 84"/>
                    <a:gd name="T44" fmla="*/ 60 w 117"/>
                    <a:gd name="T45" fmla="*/ 11 h 84"/>
                    <a:gd name="T46" fmla="*/ 53 w 117"/>
                    <a:gd name="T47" fmla="*/ 14 h 84"/>
                    <a:gd name="T48" fmla="*/ 48 w 117"/>
                    <a:gd name="T49" fmla="*/ 18 h 84"/>
                    <a:gd name="T50" fmla="*/ 40 w 117"/>
                    <a:gd name="T51" fmla="*/ 24 h 84"/>
                    <a:gd name="T52" fmla="*/ 33 w 117"/>
                    <a:gd name="T53" fmla="*/ 30 h 84"/>
                    <a:gd name="T54" fmla="*/ 27 w 117"/>
                    <a:gd name="T55" fmla="*/ 36 h 84"/>
                    <a:gd name="T56" fmla="*/ 22 w 117"/>
                    <a:gd name="T57" fmla="*/ 43 h 84"/>
                    <a:gd name="T58" fmla="*/ 16 w 117"/>
                    <a:gd name="T59" fmla="*/ 51 h 84"/>
                    <a:gd name="T60" fmla="*/ 10 w 117"/>
                    <a:gd name="T61" fmla="*/ 60 h 84"/>
                    <a:gd name="T62" fmla="*/ 0 w 117"/>
                    <a:gd name="T63" fmla="*/ 74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84"/>
                    <a:gd name="T98" fmla="*/ 117 w 117"/>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84">
                      <a:moveTo>
                        <a:pt x="0" y="74"/>
                      </a:moveTo>
                      <a:lnTo>
                        <a:pt x="18" y="83"/>
                      </a:lnTo>
                      <a:lnTo>
                        <a:pt x="35" y="64"/>
                      </a:lnTo>
                      <a:lnTo>
                        <a:pt x="39" y="62"/>
                      </a:lnTo>
                      <a:lnTo>
                        <a:pt x="44" y="61"/>
                      </a:lnTo>
                      <a:lnTo>
                        <a:pt x="48" y="62"/>
                      </a:lnTo>
                      <a:lnTo>
                        <a:pt x="59" y="69"/>
                      </a:lnTo>
                      <a:lnTo>
                        <a:pt x="76" y="50"/>
                      </a:lnTo>
                      <a:lnTo>
                        <a:pt x="65" y="42"/>
                      </a:lnTo>
                      <a:lnTo>
                        <a:pt x="62" y="37"/>
                      </a:lnTo>
                      <a:lnTo>
                        <a:pt x="61" y="33"/>
                      </a:lnTo>
                      <a:lnTo>
                        <a:pt x="62" y="29"/>
                      </a:lnTo>
                      <a:lnTo>
                        <a:pt x="63" y="27"/>
                      </a:lnTo>
                      <a:lnTo>
                        <a:pt x="66" y="24"/>
                      </a:lnTo>
                      <a:lnTo>
                        <a:pt x="73" y="18"/>
                      </a:lnTo>
                      <a:lnTo>
                        <a:pt x="82" y="13"/>
                      </a:lnTo>
                      <a:lnTo>
                        <a:pt x="94" y="7"/>
                      </a:lnTo>
                      <a:lnTo>
                        <a:pt x="107" y="3"/>
                      </a:lnTo>
                      <a:lnTo>
                        <a:pt x="116" y="0"/>
                      </a:lnTo>
                      <a:lnTo>
                        <a:pt x="96" y="2"/>
                      </a:lnTo>
                      <a:lnTo>
                        <a:pt x="78" y="6"/>
                      </a:lnTo>
                      <a:lnTo>
                        <a:pt x="66" y="9"/>
                      </a:lnTo>
                      <a:lnTo>
                        <a:pt x="60" y="11"/>
                      </a:lnTo>
                      <a:lnTo>
                        <a:pt x="53" y="14"/>
                      </a:lnTo>
                      <a:lnTo>
                        <a:pt x="48" y="18"/>
                      </a:lnTo>
                      <a:lnTo>
                        <a:pt x="40" y="24"/>
                      </a:lnTo>
                      <a:lnTo>
                        <a:pt x="33" y="30"/>
                      </a:lnTo>
                      <a:lnTo>
                        <a:pt x="27" y="36"/>
                      </a:lnTo>
                      <a:lnTo>
                        <a:pt x="22" y="43"/>
                      </a:lnTo>
                      <a:lnTo>
                        <a:pt x="16" y="51"/>
                      </a:lnTo>
                      <a:lnTo>
                        <a:pt x="10" y="60"/>
                      </a:lnTo>
                      <a:lnTo>
                        <a:pt x="0" y="74"/>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73" name="Group 418"/>
              <p:cNvGrpSpPr>
                <a:grpSpLocks/>
              </p:cNvGrpSpPr>
              <p:nvPr/>
            </p:nvGrpSpPr>
            <p:grpSpPr bwMode="auto">
              <a:xfrm>
                <a:off x="2768" y="1264"/>
                <a:ext cx="33" cy="29"/>
                <a:chOff x="2768" y="1264"/>
                <a:chExt cx="33" cy="29"/>
              </a:xfrm>
            </p:grpSpPr>
            <p:sp>
              <p:nvSpPr>
                <p:cNvPr id="374" name="Freeform 419"/>
                <p:cNvSpPr>
                  <a:spLocks/>
                </p:cNvSpPr>
                <p:nvPr/>
              </p:nvSpPr>
              <p:spPr bwMode="auto">
                <a:xfrm>
                  <a:off x="2768" y="1266"/>
                  <a:ext cx="32" cy="27"/>
                </a:xfrm>
                <a:custGeom>
                  <a:avLst/>
                  <a:gdLst>
                    <a:gd name="T0" fmla="*/ 8 w 32"/>
                    <a:gd name="T1" fmla="*/ 0 h 27"/>
                    <a:gd name="T2" fmla="*/ 20 w 32"/>
                    <a:gd name="T3" fmla="*/ 7 h 27"/>
                    <a:gd name="T4" fmla="*/ 31 w 32"/>
                    <a:gd name="T5" fmla="*/ 14 h 27"/>
                    <a:gd name="T6" fmla="*/ 24 w 32"/>
                    <a:gd name="T7" fmla="*/ 26 h 27"/>
                    <a:gd name="T8" fmla="*/ 20 w 32"/>
                    <a:gd name="T9" fmla="*/ 25 h 27"/>
                    <a:gd name="T10" fmla="*/ 17 w 32"/>
                    <a:gd name="T11" fmla="*/ 24 h 27"/>
                    <a:gd name="T12" fmla="*/ 13 w 32"/>
                    <a:gd name="T13" fmla="*/ 23 h 27"/>
                    <a:gd name="T14" fmla="*/ 8 w 32"/>
                    <a:gd name="T15" fmla="*/ 20 h 27"/>
                    <a:gd name="T16" fmla="*/ 4 w 32"/>
                    <a:gd name="T17" fmla="*/ 16 h 27"/>
                    <a:gd name="T18" fmla="*/ 2 w 32"/>
                    <a:gd name="T19" fmla="*/ 13 h 27"/>
                    <a:gd name="T20" fmla="*/ 0 w 32"/>
                    <a:gd name="T21" fmla="*/ 10 h 27"/>
                    <a:gd name="T22" fmla="*/ 8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8" y="0"/>
                      </a:moveTo>
                      <a:lnTo>
                        <a:pt x="20" y="7"/>
                      </a:lnTo>
                      <a:lnTo>
                        <a:pt x="31" y="14"/>
                      </a:lnTo>
                      <a:lnTo>
                        <a:pt x="24" y="26"/>
                      </a:lnTo>
                      <a:lnTo>
                        <a:pt x="20" y="25"/>
                      </a:lnTo>
                      <a:lnTo>
                        <a:pt x="17" y="24"/>
                      </a:lnTo>
                      <a:lnTo>
                        <a:pt x="13" y="23"/>
                      </a:lnTo>
                      <a:lnTo>
                        <a:pt x="8" y="20"/>
                      </a:lnTo>
                      <a:lnTo>
                        <a:pt x="4" y="16"/>
                      </a:lnTo>
                      <a:lnTo>
                        <a:pt x="2" y="13"/>
                      </a:lnTo>
                      <a:lnTo>
                        <a:pt x="0" y="10"/>
                      </a:lnTo>
                      <a:lnTo>
                        <a:pt x="8"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5" name="Freeform 420"/>
                <p:cNvSpPr>
                  <a:spLocks/>
                </p:cNvSpPr>
                <p:nvPr/>
              </p:nvSpPr>
              <p:spPr bwMode="auto">
                <a:xfrm>
                  <a:off x="2768" y="1264"/>
                  <a:ext cx="33" cy="26"/>
                </a:xfrm>
                <a:custGeom>
                  <a:avLst/>
                  <a:gdLst>
                    <a:gd name="T0" fmla="*/ 8 w 33"/>
                    <a:gd name="T1" fmla="*/ 0 h 26"/>
                    <a:gd name="T2" fmla="*/ 21 w 33"/>
                    <a:gd name="T3" fmla="*/ 7 h 26"/>
                    <a:gd name="T4" fmla="*/ 32 w 33"/>
                    <a:gd name="T5" fmla="*/ 14 h 26"/>
                    <a:gd name="T6" fmla="*/ 24 w 33"/>
                    <a:gd name="T7" fmla="*/ 25 h 26"/>
                    <a:gd name="T8" fmla="*/ 20 w 33"/>
                    <a:gd name="T9" fmla="*/ 25 h 26"/>
                    <a:gd name="T10" fmla="*/ 16 w 33"/>
                    <a:gd name="T11" fmla="*/ 24 h 26"/>
                    <a:gd name="T12" fmla="*/ 13 w 33"/>
                    <a:gd name="T13" fmla="*/ 22 h 26"/>
                    <a:gd name="T14" fmla="*/ 8 w 33"/>
                    <a:gd name="T15" fmla="*/ 19 h 26"/>
                    <a:gd name="T16" fmla="*/ 4 w 33"/>
                    <a:gd name="T17" fmla="*/ 16 h 26"/>
                    <a:gd name="T18" fmla="*/ 2 w 33"/>
                    <a:gd name="T19" fmla="*/ 13 h 26"/>
                    <a:gd name="T20" fmla="*/ 0 w 33"/>
                    <a:gd name="T21" fmla="*/ 10 h 26"/>
                    <a:gd name="T22" fmla="*/ 8 w 33"/>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6"/>
                    <a:gd name="T38" fmla="*/ 33 w 3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6">
                      <a:moveTo>
                        <a:pt x="8" y="0"/>
                      </a:moveTo>
                      <a:lnTo>
                        <a:pt x="21" y="7"/>
                      </a:lnTo>
                      <a:lnTo>
                        <a:pt x="32" y="14"/>
                      </a:lnTo>
                      <a:lnTo>
                        <a:pt x="24" y="25"/>
                      </a:lnTo>
                      <a:lnTo>
                        <a:pt x="20" y="25"/>
                      </a:lnTo>
                      <a:lnTo>
                        <a:pt x="16" y="24"/>
                      </a:lnTo>
                      <a:lnTo>
                        <a:pt x="13" y="22"/>
                      </a:lnTo>
                      <a:lnTo>
                        <a:pt x="8" y="19"/>
                      </a:lnTo>
                      <a:lnTo>
                        <a:pt x="4" y="16"/>
                      </a:lnTo>
                      <a:lnTo>
                        <a:pt x="2" y="13"/>
                      </a:lnTo>
                      <a:lnTo>
                        <a:pt x="0" y="10"/>
                      </a:lnTo>
                      <a:lnTo>
                        <a:pt x="8" y="0"/>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348" name="Freeform 421"/>
            <p:cNvSpPr>
              <a:spLocks/>
            </p:cNvSpPr>
            <p:nvPr/>
          </p:nvSpPr>
          <p:spPr bwMode="auto">
            <a:xfrm>
              <a:off x="2762" y="1296"/>
              <a:ext cx="106" cy="70"/>
            </a:xfrm>
            <a:custGeom>
              <a:avLst/>
              <a:gdLst>
                <a:gd name="T0" fmla="*/ 27 w 106"/>
                <a:gd name="T1" fmla="*/ 18 h 70"/>
                <a:gd name="T2" fmla="*/ 24 w 106"/>
                <a:gd name="T3" fmla="*/ 27 h 70"/>
                <a:gd name="T4" fmla="*/ 15 w 106"/>
                <a:gd name="T5" fmla="*/ 30 h 70"/>
                <a:gd name="T6" fmla="*/ 6 w 106"/>
                <a:gd name="T7" fmla="*/ 30 h 70"/>
                <a:gd name="T8" fmla="*/ 0 w 106"/>
                <a:gd name="T9" fmla="*/ 39 h 70"/>
                <a:gd name="T10" fmla="*/ 3 w 106"/>
                <a:gd name="T11" fmla="*/ 48 h 70"/>
                <a:gd name="T12" fmla="*/ 9 w 106"/>
                <a:gd name="T13" fmla="*/ 57 h 70"/>
                <a:gd name="T14" fmla="*/ 12 w 106"/>
                <a:gd name="T15" fmla="*/ 66 h 70"/>
                <a:gd name="T16" fmla="*/ 21 w 106"/>
                <a:gd name="T17" fmla="*/ 69 h 70"/>
                <a:gd name="T18" fmla="*/ 30 w 106"/>
                <a:gd name="T19" fmla="*/ 66 h 70"/>
                <a:gd name="T20" fmla="*/ 39 w 106"/>
                <a:gd name="T21" fmla="*/ 63 h 70"/>
                <a:gd name="T22" fmla="*/ 48 w 106"/>
                <a:gd name="T23" fmla="*/ 63 h 70"/>
                <a:gd name="T24" fmla="*/ 60 w 106"/>
                <a:gd name="T25" fmla="*/ 63 h 70"/>
                <a:gd name="T26" fmla="*/ 72 w 106"/>
                <a:gd name="T27" fmla="*/ 66 h 70"/>
                <a:gd name="T28" fmla="*/ 84 w 106"/>
                <a:gd name="T29" fmla="*/ 69 h 70"/>
                <a:gd name="T30" fmla="*/ 93 w 106"/>
                <a:gd name="T31" fmla="*/ 69 h 70"/>
                <a:gd name="T32" fmla="*/ 102 w 106"/>
                <a:gd name="T33" fmla="*/ 66 h 70"/>
                <a:gd name="T34" fmla="*/ 105 w 106"/>
                <a:gd name="T35" fmla="*/ 57 h 70"/>
                <a:gd name="T36" fmla="*/ 96 w 106"/>
                <a:gd name="T37" fmla="*/ 51 h 70"/>
                <a:gd name="T38" fmla="*/ 87 w 106"/>
                <a:gd name="T39" fmla="*/ 54 h 70"/>
                <a:gd name="T40" fmla="*/ 78 w 106"/>
                <a:gd name="T41" fmla="*/ 51 h 70"/>
                <a:gd name="T42" fmla="*/ 72 w 106"/>
                <a:gd name="T43" fmla="*/ 42 h 70"/>
                <a:gd name="T44" fmla="*/ 69 w 106"/>
                <a:gd name="T45" fmla="*/ 33 h 70"/>
                <a:gd name="T46" fmla="*/ 69 w 106"/>
                <a:gd name="T47" fmla="*/ 24 h 70"/>
                <a:gd name="T48" fmla="*/ 69 w 106"/>
                <a:gd name="T49" fmla="*/ 15 h 70"/>
                <a:gd name="T50" fmla="*/ 63 w 106"/>
                <a:gd name="T51" fmla="*/ 6 h 70"/>
                <a:gd name="T52" fmla="*/ 54 w 106"/>
                <a:gd name="T53" fmla="*/ 0 h 70"/>
                <a:gd name="T54" fmla="*/ 45 w 106"/>
                <a:gd name="T55" fmla="*/ 3 h 70"/>
                <a:gd name="T56" fmla="*/ 36 w 106"/>
                <a:gd name="T57" fmla="*/ 9 h 70"/>
                <a:gd name="T58" fmla="*/ 27 w 106"/>
                <a:gd name="T59" fmla="*/ 12 h 70"/>
                <a:gd name="T60" fmla="*/ 27 w 106"/>
                <a:gd name="T61" fmla="*/ 21 h 70"/>
                <a:gd name="T62" fmla="*/ 27 w 106"/>
                <a:gd name="T63" fmla="*/ 18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70"/>
                <a:gd name="T98" fmla="*/ 106 w 106"/>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70">
                  <a:moveTo>
                    <a:pt x="27" y="18"/>
                  </a:moveTo>
                  <a:lnTo>
                    <a:pt x="24" y="27"/>
                  </a:lnTo>
                  <a:lnTo>
                    <a:pt x="15" y="30"/>
                  </a:lnTo>
                  <a:lnTo>
                    <a:pt x="6" y="30"/>
                  </a:lnTo>
                  <a:lnTo>
                    <a:pt x="0" y="39"/>
                  </a:lnTo>
                  <a:lnTo>
                    <a:pt x="3" y="48"/>
                  </a:lnTo>
                  <a:lnTo>
                    <a:pt x="9" y="57"/>
                  </a:lnTo>
                  <a:lnTo>
                    <a:pt x="12" y="66"/>
                  </a:lnTo>
                  <a:lnTo>
                    <a:pt x="21" y="69"/>
                  </a:lnTo>
                  <a:lnTo>
                    <a:pt x="30" y="66"/>
                  </a:lnTo>
                  <a:lnTo>
                    <a:pt x="39" y="63"/>
                  </a:lnTo>
                  <a:lnTo>
                    <a:pt x="48" y="63"/>
                  </a:lnTo>
                  <a:lnTo>
                    <a:pt x="60" y="63"/>
                  </a:lnTo>
                  <a:lnTo>
                    <a:pt x="72" y="66"/>
                  </a:lnTo>
                  <a:lnTo>
                    <a:pt x="84" y="69"/>
                  </a:lnTo>
                  <a:lnTo>
                    <a:pt x="93" y="69"/>
                  </a:lnTo>
                  <a:lnTo>
                    <a:pt x="102" y="66"/>
                  </a:lnTo>
                  <a:lnTo>
                    <a:pt x="105" y="57"/>
                  </a:lnTo>
                  <a:lnTo>
                    <a:pt x="96" y="51"/>
                  </a:lnTo>
                  <a:lnTo>
                    <a:pt x="87" y="54"/>
                  </a:lnTo>
                  <a:lnTo>
                    <a:pt x="78" y="51"/>
                  </a:lnTo>
                  <a:lnTo>
                    <a:pt x="72" y="42"/>
                  </a:lnTo>
                  <a:lnTo>
                    <a:pt x="69" y="33"/>
                  </a:lnTo>
                  <a:lnTo>
                    <a:pt x="69" y="24"/>
                  </a:lnTo>
                  <a:lnTo>
                    <a:pt x="69" y="15"/>
                  </a:lnTo>
                  <a:lnTo>
                    <a:pt x="63" y="6"/>
                  </a:lnTo>
                  <a:lnTo>
                    <a:pt x="54" y="0"/>
                  </a:lnTo>
                  <a:lnTo>
                    <a:pt x="45" y="3"/>
                  </a:lnTo>
                  <a:lnTo>
                    <a:pt x="36" y="9"/>
                  </a:lnTo>
                  <a:lnTo>
                    <a:pt x="27" y="12"/>
                  </a:lnTo>
                  <a:lnTo>
                    <a:pt x="27" y="21"/>
                  </a:lnTo>
                  <a:lnTo>
                    <a:pt x="27" y="18"/>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9" name="Freeform 422"/>
            <p:cNvSpPr>
              <a:spLocks/>
            </p:cNvSpPr>
            <p:nvPr/>
          </p:nvSpPr>
          <p:spPr bwMode="auto">
            <a:xfrm>
              <a:off x="2777" y="1752"/>
              <a:ext cx="17" cy="40"/>
            </a:xfrm>
            <a:custGeom>
              <a:avLst/>
              <a:gdLst>
                <a:gd name="T0" fmla="*/ 3 w 17"/>
                <a:gd name="T1" fmla="*/ 0 h 40"/>
                <a:gd name="T2" fmla="*/ 9 w 17"/>
                <a:gd name="T3" fmla="*/ 9 h 40"/>
                <a:gd name="T4" fmla="*/ 6 w 17"/>
                <a:gd name="T5" fmla="*/ 18 h 40"/>
                <a:gd name="T6" fmla="*/ 0 w 17"/>
                <a:gd name="T7" fmla="*/ 27 h 40"/>
                <a:gd name="T8" fmla="*/ 6 w 17"/>
                <a:gd name="T9" fmla="*/ 36 h 40"/>
                <a:gd name="T10" fmla="*/ 16 w 17"/>
                <a:gd name="T11" fmla="*/ 39 h 40"/>
                <a:gd name="T12" fmla="*/ 0 60000 65536"/>
                <a:gd name="T13" fmla="*/ 0 60000 65536"/>
                <a:gd name="T14" fmla="*/ 0 60000 65536"/>
                <a:gd name="T15" fmla="*/ 0 60000 65536"/>
                <a:gd name="T16" fmla="*/ 0 60000 65536"/>
                <a:gd name="T17" fmla="*/ 0 60000 65536"/>
                <a:gd name="T18" fmla="*/ 0 w 17"/>
                <a:gd name="T19" fmla="*/ 0 h 40"/>
                <a:gd name="T20" fmla="*/ 17 w 1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7" h="40">
                  <a:moveTo>
                    <a:pt x="3" y="0"/>
                  </a:moveTo>
                  <a:lnTo>
                    <a:pt x="9" y="9"/>
                  </a:lnTo>
                  <a:lnTo>
                    <a:pt x="6" y="18"/>
                  </a:lnTo>
                  <a:lnTo>
                    <a:pt x="0" y="27"/>
                  </a:lnTo>
                  <a:lnTo>
                    <a:pt x="6" y="36"/>
                  </a:lnTo>
                  <a:lnTo>
                    <a:pt x="16" y="3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423"/>
            <p:cNvSpPr>
              <a:spLocks/>
            </p:cNvSpPr>
            <p:nvPr/>
          </p:nvSpPr>
          <p:spPr bwMode="auto">
            <a:xfrm>
              <a:off x="2960" y="1041"/>
              <a:ext cx="52" cy="49"/>
            </a:xfrm>
            <a:custGeom>
              <a:avLst/>
              <a:gdLst>
                <a:gd name="T0" fmla="*/ 9 w 52"/>
                <a:gd name="T1" fmla="*/ 0 h 49"/>
                <a:gd name="T2" fmla="*/ 15 w 52"/>
                <a:gd name="T3" fmla="*/ 9 h 49"/>
                <a:gd name="T4" fmla="*/ 21 w 52"/>
                <a:gd name="T5" fmla="*/ 18 h 49"/>
                <a:gd name="T6" fmla="*/ 12 w 52"/>
                <a:gd name="T7" fmla="*/ 21 h 49"/>
                <a:gd name="T8" fmla="*/ 18 w 52"/>
                <a:gd name="T9" fmla="*/ 30 h 49"/>
                <a:gd name="T10" fmla="*/ 9 w 52"/>
                <a:gd name="T11" fmla="*/ 36 h 49"/>
                <a:gd name="T12" fmla="*/ 0 w 52"/>
                <a:gd name="T13" fmla="*/ 39 h 49"/>
                <a:gd name="T14" fmla="*/ 9 w 52"/>
                <a:gd name="T15" fmla="*/ 42 h 49"/>
                <a:gd name="T16" fmla="*/ 21 w 52"/>
                <a:gd name="T17" fmla="*/ 39 h 49"/>
                <a:gd name="T18" fmla="*/ 30 w 52"/>
                <a:gd name="T19" fmla="*/ 33 h 49"/>
                <a:gd name="T20" fmla="*/ 39 w 52"/>
                <a:gd name="T21" fmla="*/ 30 h 49"/>
                <a:gd name="T22" fmla="*/ 45 w 52"/>
                <a:gd name="T23" fmla="*/ 39 h 49"/>
                <a:gd name="T24" fmla="*/ 51 w 52"/>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9"/>
                <a:gd name="T41" fmla="*/ 52 w 52"/>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9">
                  <a:moveTo>
                    <a:pt x="9" y="0"/>
                  </a:moveTo>
                  <a:lnTo>
                    <a:pt x="15" y="9"/>
                  </a:lnTo>
                  <a:lnTo>
                    <a:pt x="21" y="18"/>
                  </a:lnTo>
                  <a:lnTo>
                    <a:pt x="12" y="21"/>
                  </a:lnTo>
                  <a:lnTo>
                    <a:pt x="18" y="30"/>
                  </a:lnTo>
                  <a:lnTo>
                    <a:pt x="9" y="36"/>
                  </a:lnTo>
                  <a:lnTo>
                    <a:pt x="0" y="39"/>
                  </a:lnTo>
                  <a:lnTo>
                    <a:pt x="9" y="42"/>
                  </a:lnTo>
                  <a:lnTo>
                    <a:pt x="21" y="39"/>
                  </a:lnTo>
                  <a:lnTo>
                    <a:pt x="30" y="33"/>
                  </a:lnTo>
                  <a:lnTo>
                    <a:pt x="39" y="30"/>
                  </a:lnTo>
                  <a:lnTo>
                    <a:pt x="45" y="39"/>
                  </a:lnTo>
                  <a:lnTo>
                    <a:pt x="51" y="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424"/>
            <p:cNvSpPr>
              <a:spLocks/>
            </p:cNvSpPr>
            <p:nvPr/>
          </p:nvSpPr>
          <p:spPr bwMode="auto">
            <a:xfrm>
              <a:off x="2525" y="1320"/>
              <a:ext cx="115" cy="130"/>
            </a:xfrm>
            <a:custGeom>
              <a:avLst/>
              <a:gdLst>
                <a:gd name="T0" fmla="*/ 3 w 115"/>
                <a:gd name="T1" fmla="*/ 48 h 130"/>
                <a:gd name="T2" fmla="*/ 0 w 115"/>
                <a:gd name="T3" fmla="*/ 60 h 130"/>
                <a:gd name="T4" fmla="*/ 6 w 115"/>
                <a:gd name="T5" fmla="*/ 69 h 130"/>
                <a:gd name="T6" fmla="*/ 12 w 115"/>
                <a:gd name="T7" fmla="*/ 81 h 130"/>
                <a:gd name="T8" fmla="*/ 18 w 115"/>
                <a:gd name="T9" fmla="*/ 90 h 130"/>
                <a:gd name="T10" fmla="*/ 21 w 115"/>
                <a:gd name="T11" fmla="*/ 99 h 130"/>
                <a:gd name="T12" fmla="*/ 12 w 115"/>
                <a:gd name="T13" fmla="*/ 108 h 130"/>
                <a:gd name="T14" fmla="*/ 3 w 115"/>
                <a:gd name="T15" fmla="*/ 108 h 130"/>
                <a:gd name="T16" fmla="*/ 9 w 115"/>
                <a:gd name="T17" fmla="*/ 117 h 130"/>
                <a:gd name="T18" fmla="*/ 18 w 115"/>
                <a:gd name="T19" fmla="*/ 120 h 130"/>
                <a:gd name="T20" fmla="*/ 27 w 115"/>
                <a:gd name="T21" fmla="*/ 123 h 130"/>
                <a:gd name="T22" fmla="*/ 36 w 115"/>
                <a:gd name="T23" fmla="*/ 126 h 130"/>
                <a:gd name="T24" fmla="*/ 45 w 115"/>
                <a:gd name="T25" fmla="*/ 123 h 130"/>
                <a:gd name="T26" fmla="*/ 45 w 115"/>
                <a:gd name="T27" fmla="*/ 114 h 130"/>
                <a:gd name="T28" fmla="*/ 54 w 115"/>
                <a:gd name="T29" fmla="*/ 117 h 130"/>
                <a:gd name="T30" fmla="*/ 57 w 115"/>
                <a:gd name="T31" fmla="*/ 126 h 130"/>
                <a:gd name="T32" fmla="*/ 66 w 115"/>
                <a:gd name="T33" fmla="*/ 129 h 130"/>
                <a:gd name="T34" fmla="*/ 75 w 115"/>
                <a:gd name="T35" fmla="*/ 129 h 130"/>
                <a:gd name="T36" fmla="*/ 78 w 115"/>
                <a:gd name="T37" fmla="*/ 120 h 130"/>
                <a:gd name="T38" fmla="*/ 69 w 115"/>
                <a:gd name="T39" fmla="*/ 111 h 130"/>
                <a:gd name="T40" fmla="*/ 69 w 115"/>
                <a:gd name="T41" fmla="*/ 102 h 130"/>
                <a:gd name="T42" fmla="*/ 78 w 115"/>
                <a:gd name="T43" fmla="*/ 99 h 130"/>
                <a:gd name="T44" fmla="*/ 84 w 115"/>
                <a:gd name="T45" fmla="*/ 90 h 130"/>
                <a:gd name="T46" fmla="*/ 87 w 115"/>
                <a:gd name="T47" fmla="*/ 81 h 130"/>
                <a:gd name="T48" fmla="*/ 96 w 115"/>
                <a:gd name="T49" fmla="*/ 75 h 130"/>
                <a:gd name="T50" fmla="*/ 105 w 115"/>
                <a:gd name="T51" fmla="*/ 78 h 130"/>
                <a:gd name="T52" fmla="*/ 114 w 115"/>
                <a:gd name="T53" fmla="*/ 75 h 130"/>
                <a:gd name="T54" fmla="*/ 114 w 115"/>
                <a:gd name="T55" fmla="*/ 66 h 130"/>
                <a:gd name="T56" fmla="*/ 108 w 115"/>
                <a:gd name="T57" fmla="*/ 57 h 130"/>
                <a:gd name="T58" fmla="*/ 99 w 115"/>
                <a:gd name="T59" fmla="*/ 51 h 130"/>
                <a:gd name="T60" fmla="*/ 90 w 115"/>
                <a:gd name="T61" fmla="*/ 48 h 130"/>
                <a:gd name="T62" fmla="*/ 78 w 115"/>
                <a:gd name="T63" fmla="*/ 39 h 130"/>
                <a:gd name="T64" fmla="*/ 72 w 115"/>
                <a:gd name="T65" fmla="*/ 30 h 130"/>
                <a:gd name="T66" fmla="*/ 69 w 115"/>
                <a:gd name="T67" fmla="*/ 18 h 130"/>
                <a:gd name="T68" fmla="*/ 69 w 115"/>
                <a:gd name="T69" fmla="*/ 9 h 130"/>
                <a:gd name="T70" fmla="*/ 69 w 115"/>
                <a:gd name="T71" fmla="*/ 0 h 130"/>
                <a:gd name="T72" fmla="*/ 60 w 115"/>
                <a:gd name="T73" fmla="*/ 3 h 130"/>
                <a:gd name="T74" fmla="*/ 57 w 115"/>
                <a:gd name="T75" fmla="*/ 12 h 130"/>
                <a:gd name="T76" fmla="*/ 54 w 115"/>
                <a:gd name="T77" fmla="*/ 21 h 130"/>
                <a:gd name="T78" fmla="*/ 54 w 115"/>
                <a:gd name="T79" fmla="*/ 30 h 130"/>
                <a:gd name="T80" fmla="*/ 51 w 115"/>
                <a:gd name="T81" fmla="*/ 39 h 130"/>
                <a:gd name="T82" fmla="*/ 42 w 115"/>
                <a:gd name="T83" fmla="*/ 45 h 130"/>
                <a:gd name="T84" fmla="*/ 33 w 115"/>
                <a:gd name="T85" fmla="*/ 48 h 130"/>
                <a:gd name="T86" fmla="*/ 24 w 115"/>
                <a:gd name="T87" fmla="*/ 51 h 130"/>
                <a:gd name="T88" fmla="*/ 15 w 115"/>
                <a:gd name="T89" fmla="*/ 54 h 130"/>
                <a:gd name="T90" fmla="*/ 6 w 115"/>
                <a:gd name="T91" fmla="*/ 51 h 130"/>
                <a:gd name="T92" fmla="*/ 3 w 115"/>
                <a:gd name="T93" fmla="*/ 48 h 1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130"/>
                <a:gd name="T143" fmla="*/ 115 w 115"/>
                <a:gd name="T144" fmla="*/ 130 h 1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130">
                  <a:moveTo>
                    <a:pt x="3" y="48"/>
                  </a:moveTo>
                  <a:lnTo>
                    <a:pt x="0" y="60"/>
                  </a:lnTo>
                  <a:lnTo>
                    <a:pt x="6" y="69"/>
                  </a:lnTo>
                  <a:lnTo>
                    <a:pt x="12" y="81"/>
                  </a:lnTo>
                  <a:lnTo>
                    <a:pt x="18" y="90"/>
                  </a:lnTo>
                  <a:lnTo>
                    <a:pt x="21" y="99"/>
                  </a:lnTo>
                  <a:lnTo>
                    <a:pt x="12" y="108"/>
                  </a:lnTo>
                  <a:lnTo>
                    <a:pt x="3" y="108"/>
                  </a:lnTo>
                  <a:lnTo>
                    <a:pt x="9" y="117"/>
                  </a:lnTo>
                  <a:lnTo>
                    <a:pt x="18" y="120"/>
                  </a:lnTo>
                  <a:lnTo>
                    <a:pt x="27" y="123"/>
                  </a:lnTo>
                  <a:lnTo>
                    <a:pt x="36" y="126"/>
                  </a:lnTo>
                  <a:lnTo>
                    <a:pt x="45" y="123"/>
                  </a:lnTo>
                  <a:lnTo>
                    <a:pt x="45" y="114"/>
                  </a:lnTo>
                  <a:lnTo>
                    <a:pt x="54" y="117"/>
                  </a:lnTo>
                  <a:lnTo>
                    <a:pt x="57" y="126"/>
                  </a:lnTo>
                  <a:lnTo>
                    <a:pt x="66" y="129"/>
                  </a:lnTo>
                  <a:lnTo>
                    <a:pt x="75" y="129"/>
                  </a:lnTo>
                  <a:lnTo>
                    <a:pt x="78" y="120"/>
                  </a:lnTo>
                  <a:lnTo>
                    <a:pt x="69" y="111"/>
                  </a:lnTo>
                  <a:lnTo>
                    <a:pt x="69" y="102"/>
                  </a:lnTo>
                  <a:lnTo>
                    <a:pt x="78" y="99"/>
                  </a:lnTo>
                  <a:lnTo>
                    <a:pt x="84" y="90"/>
                  </a:lnTo>
                  <a:lnTo>
                    <a:pt x="87" y="81"/>
                  </a:lnTo>
                  <a:lnTo>
                    <a:pt x="96" y="75"/>
                  </a:lnTo>
                  <a:lnTo>
                    <a:pt x="105" y="78"/>
                  </a:lnTo>
                  <a:lnTo>
                    <a:pt x="114" y="75"/>
                  </a:lnTo>
                  <a:lnTo>
                    <a:pt x="114" y="66"/>
                  </a:lnTo>
                  <a:lnTo>
                    <a:pt x="108" y="57"/>
                  </a:lnTo>
                  <a:lnTo>
                    <a:pt x="99" y="51"/>
                  </a:lnTo>
                  <a:lnTo>
                    <a:pt x="90" y="48"/>
                  </a:lnTo>
                  <a:lnTo>
                    <a:pt x="78" y="39"/>
                  </a:lnTo>
                  <a:lnTo>
                    <a:pt x="72" y="30"/>
                  </a:lnTo>
                  <a:lnTo>
                    <a:pt x="69" y="18"/>
                  </a:lnTo>
                  <a:lnTo>
                    <a:pt x="69" y="9"/>
                  </a:lnTo>
                  <a:lnTo>
                    <a:pt x="69" y="0"/>
                  </a:lnTo>
                  <a:lnTo>
                    <a:pt x="60" y="3"/>
                  </a:lnTo>
                  <a:lnTo>
                    <a:pt x="57" y="12"/>
                  </a:lnTo>
                  <a:lnTo>
                    <a:pt x="54" y="21"/>
                  </a:lnTo>
                  <a:lnTo>
                    <a:pt x="54" y="30"/>
                  </a:lnTo>
                  <a:lnTo>
                    <a:pt x="51" y="39"/>
                  </a:lnTo>
                  <a:lnTo>
                    <a:pt x="42" y="45"/>
                  </a:lnTo>
                  <a:lnTo>
                    <a:pt x="33" y="48"/>
                  </a:lnTo>
                  <a:lnTo>
                    <a:pt x="24" y="51"/>
                  </a:lnTo>
                  <a:lnTo>
                    <a:pt x="15" y="54"/>
                  </a:lnTo>
                  <a:lnTo>
                    <a:pt x="6" y="51"/>
                  </a:lnTo>
                  <a:lnTo>
                    <a:pt x="3" y="48"/>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352" name="Group 425"/>
            <p:cNvGrpSpPr>
              <a:grpSpLocks/>
            </p:cNvGrpSpPr>
            <p:nvPr/>
          </p:nvGrpSpPr>
          <p:grpSpPr bwMode="auto">
            <a:xfrm>
              <a:off x="2464" y="1327"/>
              <a:ext cx="113" cy="88"/>
              <a:chOff x="2464" y="1327"/>
              <a:chExt cx="113" cy="88"/>
            </a:xfrm>
          </p:grpSpPr>
          <p:sp>
            <p:nvSpPr>
              <p:cNvPr id="367" name="Rectangle 426"/>
              <p:cNvSpPr>
                <a:spLocks noChangeArrowheads="1"/>
              </p:cNvSpPr>
              <p:nvPr/>
            </p:nvSpPr>
            <p:spPr bwMode="auto">
              <a:xfrm>
                <a:off x="2469" y="1338"/>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368" name="Freeform 427"/>
              <p:cNvSpPr>
                <a:spLocks/>
              </p:cNvSpPr>
              <p:nvPr/>
            </p:nvSpPr>
            <p:spPr bwMode="auto">
              <a:xfrm>
                <a:off x="2547" y="1327"/>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69" name="Freeform 428"/>
              <p:cNvSpPr>
                <a:spLocks/>
              </p:cNvSpPr>
              <p:nvPr/>
            </p:nvSpPr>
            <p:spPr bwMode="auto">
              <a:xfrm>
                <a:off x="2464" y="1327"/>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70" name="Oval 429"/>
              <p:cNvSpPr>
                <a:spLocks noChangeArrowheads="1"/>
              </p:cNvSpPr>
              <p:nvPr/>
            </p:nvSpPr>
            <p:spPr bwMode="auto">
              <a:xfrm>
                <a:off x="2497" y="1360"/>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353" name="Group 430"/>
            <p:cNvGrpSpPr>
              <a:grpSpLocks/>
            </p:cNvGrpSpPr>
            <p:nvPr/>
          </p:nvGrpSpPr>
          <p:grpSpPr bwMode="auto">
            <a:xfrm>
              <a:off x="2416" y="1375"/>
              <a:ext cx="113" cy="88"/>
              <a:chOff x="2416" y="1375"/>
              <a:chExt cx="113" cy="88"/>
            </a:xfrm>
          </p:grpSpPr>
          <p:sp>
            <p:nvSpPr>
              <p:cNvPr id="363" name="Rectangle 431"/>
              <p:cNvSpPr>
                <a:spLocks noChangeArrowheads="1"/>
              </p:cNvSpPr>
              <p:nvPr/>
            </p:nvSpPr>
            <p:spPr bwMode="auto">
              <a:xfrm>
                <a:off x="2421" y="1386"/>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364" name="Freeform 432"/>
              <p:cNvSpPr>
                <a:spLocks/>
              </p:cNvSpPr>
              <p:nvPr/>
            </p:nvSpPr>
            <p:spPr bwMode="auto">
              <a:xfrm>
                <a:off x="2499" y="1375"/>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65" name="Freeform 433"/>
              <p:cNvSpPr>
                <a:spLocks/>
              </p:cNvSpPr>
              <p:nvPr/>
            </p:nvSpPr>
            <p:spPr bwMode="auto">
              <a:xfrm>
                <a:off x="2416" y="1375"/>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66" name="Oval 434"/>
              <p:cNvSpPr>
                <a:spLocks noChangeArrowheads="1"/>
              </p:cNvSpPr>
              <p:nvPr/>
            </p:nvSpPr>
            <p:spPr bwMode="auto">
              <a:xfrm>
                <a:off x="2449" y="1408"/>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354" name="Group 435"/>
            <p:cNvGrpSpPr>
              <a:grpSpLocks/>
            </p:cNvGrpSpPr>
            <p:nvPr/>
          </p:nvGrpSpPr>
          <p:grpSpPr bwMode="auto">
            <a:xfrm>
              <a:off x="2580" y="1230"/>
              <a:ext cx="206" cy="74"/>
              <a:chOff x="2580" y="1230"/>
              <a:chExt cx="206" cy="74"/>
            </a:xfrm>
          </p:grpSpPr>
          <p:sp>
            <p:nvSpPr>
              <p:cNvPr id="355" name="Freeform 436"/>
              <p:cNvSpPr>
                <a:spLocks/>
              </p:cNvSpPr>
              <p:nvPr/>
            </p:nvSpPr>
            <p:spPr bwMode="auto">
              <a:xfrm>
                <a:off x="2594" y="1230"/>
                <a:ext cx="179" cy="61"/>
              </a:xfrm>
              <a:custGeom>
                <a:avLst/>
                <a:gdLst>
                  <a:gd name="T0" fmla="*/ 0 w 179"/>
                  <a:gd name="T1" fmla="*/ 53 h 61"/>
                  <a:gd name="T2" fmla="*/ 174 w 179"/>
                  <a:gd name="T3" fmla="*/ 0 h 61"/>
                  <a:gd name="T4" fmla="*/ 178 w 179"/>
                  <a:gd name="T5" fmla="*/ 6 h 61"/>
                  <a:gd name="T6" fmla="*/ 3 w 179"/>
                  <a:gd name="T7" fmla="*/ 60 h 61"/>
                  <a:gd name="T8" fmla="*/ 0 w 179"/>
                  <a:gd name="T9" fmla="*/ 53 h 61"/>
                  <a:gd name="T10" fmla="*/ 0 60000 65536"/>
                  <a:gd name="T11" fmla="*/ 0 60000 65536"/>
                  <a:gd name="T12" fmla="*/ 0 60000 65536"/>
                  <a:gd name="T13" fmla="*/ 0 60000 65536"/>
                  <a:gd name="T14" fmla="*/ 0 60000 65536"/>
                  <a:gd name="T15" fmla="*/ 0 w 179"/>
                  <a:gd name="T16" fmla="*/ 0 h 61"/>
                  <a:gd name="T17" fmla="*/ 179 w 179"/>
                  <a:gd name="T18" fmla="*/ 61 h 61"/>
                </a:gdLst>
                <a:ahLst/>
                <a:cxnLst>
                  <a:cxn ang="T10">
                    <a:pos x="T0" y="T1"/>
                  </a:cxn>
                  <a:cxn ang="T11">
                    <a:pos x="T2" y="T3"/>
                  </a:cxn>
                  <a:cxn ang="T12">
                    <a:pos x="T4" y="T5"/>
                  </a:cxn>
                  <a:cxn ang="T13">
                    <a:pos x="T6" y="T7"/>
                  </a:cxn>
                  <a:cxn ang="T14">
                    <a:pos x="T8" y="T9"/>
                  </a:cxn>
                </a:cxnLst>
                <a:rect l="T15" t="T16" r="T17" b="T18"/>
                <a:pathLst>
                  <a:path w="179" h="61">
                    <a:moveTo>
                      <a:pt x="0" y="53"/>
                    </a:moveTo>
                    <a:lnTo>
                      <a:pt x="174" y="0"/>
                    </a:lnTo>
                    <a:lnTo>
                      <a:pt x="178" y="6"/>
                    </a:lnTo>
                    <a:lnTo>
                      <a:pt x="3" y="60"/>
                    </a:lnTo>
                    <a:lnTo>
                      <a:pt x="0" y="53"/>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6" name="Freeform 437"/>
              <p:cNvSpPr>
                <a:spLocks/>
              </p:cNvSpPr>
              <p:nvPr/>
            </p:nvSpPr>
            <p:spPr bwMode="auto">
              <a:xfrm>
                <a:off x="2769" y="1230"/>
                <a:ext cx="17" cy="17"/>
              </a:xfrm>
              <a:custGeom>
                <a:avLst/>
                <a:gdLst>
                  <a:gd name="T0" fmla="*/ 0 w 17"/>
                  <a:gd name="T1" fmla="*/ 0 h 17"/>
                  <a:gd name="T2" fmla="*/ 12 w 17"/>
                  <a:gd name="T3" fmla="*/ 16 h 17"/>
                  <a:gd name="T4" fmla="*/ 12 w 17"/>
                  <a:gd name="T5" fmla="*/ 13 h 17"/>
                  <a:gd name="T6" fmla="*/ 16 w 17"/>
                  <a:gd name="T7" fmla="*/ 13 h 17"/>
                  <a:gd name="T8" fmla="*/ 16 w 17"/>
                  <a:gd name="T9" fmla="*/ 10 h 17"/>
                  <a:gd name="T10" fmla="*/ 16 w 17"/>
                  <a:gd name="T11" fmla="*/ 8 h 17"/>
                  <a:gd name="T12" fmla="*/ 16 w 17"/>
                  <a:gd name="T13" fmla="*/ 5 h 17"/>
                  <a:gd name="T14" fmla="*/ 16 w 17"/>
                  <a:gd name="T15" fmla="*/ 2 h 17"/>
                  <a:gd name="T16" fmla="*/ 12 w 17"/>
                  <a:gd name="T17" fmla="*/ 2 h 17"/>
                  <a:gd name="T18" fmla="*/ 12 w 17"/>
                  <a:gd name="T19" fmla="*/ 0 h 17"/>
                  <a:gd name="T20" fmla="*/ 8 w 17"/>
                  <a:gd name="T21" fmla="*/ 0 h 17"/>
                  <a:gd name="T22" fmla="*/ 4 w 17"/>
                  <a:gd name="T23" fmla="*/ 0 h 17"/>
                  <a:gd name="T24" fmla="*/ 0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0"/>
                    </a:moveTo>
                    <a:lnTo>
                      <a:pt x="12" y="16"/>
                    </a:lnTo>
                    <a:lnTo>
                      <a:pt x="12" y="13"/>
                    </a:lnTo>
                    <a:lnTo>
                      <a:pt x="16" y="13"/>
                    </a:lnTo>
                    <a:lnTo>
                      <a:pt x="16" y="10"/>
                    </a:lnTo>
                    <a:lnTo>
                      <a:pt x="16" y="8"/>
                    </a:lnTo>
                    <a:lnTo>
                      <a:pt x="16" y="5"/>
                    </a:lnTo>
                    <a:lnTo>
                      <a:pt x="16" y="2"/>
                    </a:lnTo>
                    <a:lnTo>
                      <a:pt x="12" y="2"/>
                    </a:lnTo>
                    <a:lnTo>
                      <a:pt x="12" y="0"/>
                    </a:lnTo>
                    <a:lnTo>
                      <a:pt x="8" y="0"/>
                    </a:lnTo>
                    <a:lnTo>
                      <a:pt x="4" y="0"/>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7" name="Freeform 438"/>
              <p:cNvSpPr>
                <a:spLocks/>
              </p:cNvSpPr>
              <p:nvPr/>
            </p:nvSpPr>
            <p:spPr bwMode="auto">
              <a:xfrm>
                <a:off x="2759" y="1230"/>
                <a:ext cx="17" cy="17"/>
              </a:xfrm>
              <a:custGeom>
                <a:avLst/>
                <a:gdLst>
                  <a:gd name="T0" fmla="*/ 0 w 17"/>
                  <a:gd name="T1" fmla="*/ 3 h 17"/>
                  <a:gd name="T2" fmla="*/ 11 w 17"/>
                  <a:gd name="T3" fmla="*/ 0 h 17"/>
                  <a:gd name="T4" fmla="*/ 12 w 17"/>
                  <a:gd name="T5" fmla="*/ 0 h 17"/>
                  <a:gd name="T6" fmla="*/ 13 w 17"/>
                  <a:gd name="T7" fmla="*/ 0 h 17"/>
                  <a:gd name="T8" fmla="*/ 14 w 17"/>
                  <a:gd name="T9" fmla="*/ 0 h 17"/>
                  <a:gd name="T10" fmla="*/ 14 w 17"/>
                  <a:gd name="T11" fmla="*/ 1 h 17"/>
                  <a:gd name="T12" fmla="*/ 16 w 17"/>
                  <a:gd name="T13" fmla="*/ 3 h 17"/>
                  <a:gd name="T14" fmla="*/ 16 w 17"/>
                  <a:gd name="T15" fmla="*/ 5 h 17"/>
                  <a:gd name="T16" fmla="*/ 16 w 17"/>
                  <a:gd name="T17" fmla="*/ 7 h 17"/>
                  <a:gd name="T18" fmla="*/ 14 w 17"/>
                  <a:gd name="T19" fmla="*/ 8 h 17"/>
                  <a:gd name="T20" fmla="*/ 14 w 17"/>
                  <a:gd name="T21" fmla="*/ 10 h 17"/>
                  <a:gd name="T22" fmla="*/ 3 w 17"/>
                  <a:gd name="T23" fmla="*/ 16 h 17"/>
                  <a:gd name="T24" fmla="*/ 4 w 17"/>
                  <a:gd name="T25" fmla="*/ 14 h 17"/>
                  <a:gd name="T26" fmla="*/ 4 w 17"/>
                  <a:gd name="T27" fmla="*/ 12 h 17"/>
                  <a:gd name="T28" fmla="*/ 4 w 17"/>
                  <a:gd name="T29" fmla="*/ 10 h 17"/>
                  <a:gd name="T30" fmla="*/ 4 w 17"/>
                  <a:gd name="T31" fmla="*/ 8 h 17"/>
                  <a:gd name="T32" fmla="*/ 4 w 17"/>
                  <a:gd name="T33" fmla="*/ 7 h 17"/>
                  <a:gd name="T34" fmla="*/ 3 w 17"/>
                  <a:gd name="T35" fmla="*/ 7 h 17"/>
                  <a:gd name="T36" fmla="*/ 3 w 17"/>
                  <a:gd name="T37" fmla="*/ 5 h 17"/>
                  <a:gd name="T38" fmla="*/ 2 w 17"/>
                  <a:gd name="T39" fmla="*/ 5 h 17"/>
                  <a:gd name="T40" fmla="*/ 1 w 17"/>
                  <a:gd name="T41" fmla="*/ 3 h 17"/>
                  <a:gd name="T42" fmla="*/ 0 w 17"/>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3"/>
                    </a:moveTo>
                    <a:lnTo>
                      <a:pt x="11" y="0"/>
                    </a:lnTo>
                    <a:lnTo>
                      <a:pt x="12" y="0"/>
                    </a:lnTo>
                    <a:lnTo>
                      <a:pt x="13" y="0"/>
                    </a:lnTo>
                    <a:lnTo>
                      <a:pt x="14" y="0"/>
                    </a:lnTo>
                    <a:lnTo>
                      <a:pt x="14" y="1"/>
                    </a:lnTo>
                    <a:lnTo>
                      <a:pt x="16" y="3"/>
                    </a:lnTo>
                    <a:lnTo>
                      <a:pt x="16" y="5"/>
                    </a:lnTo>
                    <a:lnTo>
                      <a:pt x="16" y="7"/>
                    </a:lnTo>
                    <a:lnTo>
                      <a:pt x="14" y="8"/>
                    </a:lnTo>
                    <a:lnTo>
                      <a:pt x="14" y="10"/>
                    </a:lnTo>
                    <a:lnTo>
                      <a:pt x="3" y="16"/>
                    </a:lnTo>
                    <a:lnTo>
                      <a:pt x="4" y="14"/>
                    </a:lnTo>
                    <a:lnTo>
                      <a:pt x="4" y="12"/>
                    </a:lnTo>
                    <a:lnTo>
                      <a:pt x="4" y="10"/>
                    </a:lnTo>
                    <a:lnTo>
                      <a:pt x="4" y="8"/>
                    </a:lnTo>
                    <a:lnTo>
                      <a:pt x="4" y="7"/>
                    </a:lnTo>
                    <a:lnTo>
                      <a:pt x="3" y="7"/>
                    </a:lnTo>
                    <a:lnTo>
                      <a:pt x="3" y="5"/>
                    </a:lnTo>
                    <a:lnTo>
                      <a:pt x="2" y="5"/>
                    </a:lnTo>
                    <a:lnTo>
                      <a:pt x="1" y="3"/>
                    </a:lnTo>
                    <a:lnTo>
                      <a:pt x="0" y="3"/>
                    </a:lnTo>
                  </a:path>
                </a:pathLst>
              </a:custGeom>
              <a:solidFill>
                <a:srgbClr val="FF8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8" name="Freeform 439"/>
              <p:cNvSpPr>
                <a:spLocks/>
              </p:cNvSpPr>
              <p:nvPr/>
            </p:nvSpPr>
            <p:spPr bwMode="auto">
              <a:xfrm>
                <a:off x="2750" y="1233"/>
                <a:ext cx="17" cy="17"/>
              </a:xfrm>
              <a:custGeom>
                <a:avLst/>
                <a:gdLst>
                  <a:gd name="T0" fmla="*/ 0 w 17"/>
                  <a:gd name="T1" fmla="*/ 5 h 17"/>
                  <a:gd name="T2" fmla="*/ 11 w 17"/>
                  <a:gd name="T3" fmla="*/ 0 h 17"/>
                  <a:gd name="T4" fmla="*/ 12 w 17"/>
                  <a:gd name="T5" fmla="*/ 0 h 17"/>
                  <a:gd name="T6" fmla="*/ 13 w 17"/>
                  <a:gd name="T7" fmla="*/ 0 h 17"/>
                  <a:gd name="T8" fmla="*/ 14 w 17"/>
                  <a:gd name="T9" fmla="*/ 0 h 17"/>
                  <a:gd name="T10" fmla="*/ 16 w 17"/>
                  <a:gd name="T11" fmla="*/ 1 h 17"/>
                  <a:gd name="T12" fmla="*/ 16 w 17"/>
                  <a:gd name="T13" fmla="*/ 3 h 17"/>
                  <a:gd name="T14" fmla="*/ 16 w 17"/>
                  <a:gd name="T15" fmla="*/ 5 h 17"/>
                  <a:gd name="T16" fmla="*/ 16 w 17"/>
                  <a:gd name="T17" fmla="*/ 7 h 17"/>
                  <a:gd name="T18" fmla="*/ 16 w 17"/>
                  <a:gd name="T19" fmla="*/ 8 h 17"/>
                  <a:gd name="T20" fmla="*/ 14 w 17"/>
                  <a:gd name="T21" fmla="*/ 10 h 17"/>
                  <a:gd name="T22" fmla="*/ 3 w 17"/>
                  <a:gd name="T23" fmla="*/ 16 h 17"/>
                  <a:gd name="T24" fmla="*/ 3 w 17"/>
                  <a:gd name="T25" fmla="*/ 14 h 17"/>
                  <a:gd name="T26" fmla="*/ 4 w 17"/>
                  <a:gd name="T27" fmla="*/ 12 h 17"/>
                  <a:gd name="T28" fmla="*/ 4 w 17"/>
                  <a:gd name="T29" fmla="*/ 10 h 17"/>
                  <a:gd name="T30" fmla="*/ 4 w 17"/>
                  <a:gd name="T31" fmla="*/ 8 h 17"/>
                  <a:gd name="T32" fmla="*/ 3 w 17"/>
                  <a:gd name="T33" fmla="*/ 7 h 17"/>
                  <a:gd name="T34" fmla="*/ 2 w 17"/>
                  <a:gd name="T35" fmla="*/ 5 h 17"/>
                  <a:gd name="T36" fmla="*/ 1 w 17"/>
                  <a:gd name="T37" fmla="*/ 5 h 17"/>
                  <a:gd name="T38" fmla="*/ 0 w 17"/>
                  <a:gd name="T39" fmla="*/ 5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5"/>
                    </a:moveTo>
                    <a:lnTo>
                      <a:pt x="11" y="0"/>
                    </a:lnTo>
                    <a:lnTo>
                      <a:pt x="12" y="0"/>
                    </a:lnTo>
                    <a:lnTo>
                      <a:pt x="13" y="0"/>
                    </a:lnTo>
                    <a:lnTo>
                      <a:pt x="14" y="0"/>
                    </a:lnTo>
                    <a:lnTo>
                      <a:pt x="16" y="1"/>
                    </a:lnTo>
                    <a:lnTo>
                      <a:pt x="16" y="3"/>
                    </a:lnTo>
                    <a:lnTo>
                      <a:pt x="16" y="5"/>
                    </a:lnTo>
                    <a:lnTo>
                      <a:pt x="16" y="7"/>
                    </a:lnTo>
                    <a:lnTo>
                      <a:pt x="16" y="8"/>
                    </a:lnTo>
                    <a:lnTo>
                      <a:pt x="14" y="10"/>
                    </a:lnTo>
                    <a:lnTo>
                      <a:pt x="3" y="16"/>
                    </a:lnTo>
                    <a:lnTo>
                      <a:pt x="3" y="14"/>
                    </a:lnTo>
                    <a:lnTo>
                      <a:pt x="4" y="12"/>
                    </a:lnTo>
                    <a:lnTo>
                      <a:pt x="4" y="10"/>
                    </a:lnTo>
                    <a:lnTo>
                      <a:pt x="4" y="8"/>
                    </a:lnTo>
                    <a:lnTo>
                      <a:pt x="3" y="7"/>
                    </a:lnTo>
                    <a:lnTo>
                      <a:pt x="2" y="5"/>
                    </a:lnTo>
                    <a:lnTo>
                      <a:pt x="1" y="5"/>
                    </a:lnTo>
                    <a:lnTo>
                      <a:pt x="0" y="5"/>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9" name="Freeform 440"/>
              <p:cNvSpPr>
                <a:spLocks/>
              </p:cNvSpPr>
              <p:nvPr/>
            </p:nvSpPr>
            <p:spPr bwMode="auto">
              <a:xfrm>
                <a:off x="2755" y="1234"/>
                <a:ext cx="17" cy="17"/>
              </a:xfrm>
              <a:custGeom>
                <a:avLst/>
                <a:gdLst>
                  <a:gd name="T0" fmla="*/ 0 w 17"/>
                  <a:gd name="T1" fmla="*/ 0 h 17"/>
                  <a:gd name="T2" fmla="*/ 8 w 17"/>
                  <a:gd name="T3" fmla="*/ 0 h 17"/>
                  <a:gd name="T4" fmla="*/ 12 w 17"/>
                  <a:gd name="T5" fmla="*/ 0 h 17"/>
                  <a:gd name="T6" fmla="*/ 16 w 17"/>
                  <a:gd name="T7" fmla="*/ 2 h 17"/>
                  <a:gd name="T8" fmla="*/ 16 w 17"/>
                  <a:gd name="T9" fmla="*/ 5 h 17"/>
                  <a:gd name="T10" fmla="*/ 16 w 17"/>
                  <a:gd name="T11" fmla="*/ 8 h 17"/>
                  <a:gd name="T12" fmla="*/ 16 w 17"/>
                  <a:gd name="T13" fmla="*/ 10 h 17"/>
                  <a:gd name="T14" fmla="*/ 16 w 17"/>
                  <a:gd name="T15" fmla="*/ 13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8" y="0"/>
                    </a:lnTo>
                    <a:lnTo>
                      <a:pt x="12" y="0"/>
                    </a:lnTo>
                    <a:lnTo>
                      <a:pt x="16" y="2"/>
                    </a:lnTo>
                    <a:lnTo>
                      <a:pt x="16" y="5"/>
                    </a:lnTo>
                    <a:lnTo>
                      <a:pt x="16" y="8"/>
                    </a:lnTo>
                    <a:lnTo>
                      <a:pt x="16" y="10"/>
                    </a:lnTo>
                    <a:lnTo>
                      <a:pt x="16" y="13"/>
                    </a:lnTo>
                    <a:lnTo>
                      <a:pt x="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0" name="Freeform 441"/>
              <p:cNvSpPr>
                <a:spLocks/>
              </p:cNvSpPr>
              <p:nvPr/>
            </p:nvSpPr>
            <p:spPr bwMode="auto">
              <a:xfrm>
                <a:off x="2753" y="1234"/>
                <a:ext cx="17" cy="17"/>
              </a:xfrm>
              <a:custGeom>
                <a:avLst/>
                <a:gdLst>
                  <a:gd name="T0" fmla="*/ 0 w 17"/>
                  <a:gd name="T1" fmla="*/ 0 h 17"/>
                  <a:gd name="T2" fmla="*/ 4 w 17"/>
                  <a:gd name="T3" fmla="*/ 0 h 17"/>
                  <a:gd name="T4" fmla="*/ 8 w 17"/>
                  <a:gd name="T5" fmla="*/ 0 h 17"/>
                  <a:gd name="T6" fmla="*/ 12 w 17"/>
                  <a:gd name="T7" fmla="*/ 2 h 17"/>
                  <a:gd name="T8" fmla="*/ 16 w 17"/>
                  <a:gd name="T9" fmla="*/ 2 h 17"/>
                  <a:gd name="T10" fmla="*/ 16 w 17"/>
                  <a:gd name="T11" fmla="*/ 5 h 17"/>
                  <a:gd name="T12" fmla="*/ 16 w 17"/>
                  <a:gd name="T13" fmla="*/ 8 h 17"/>
                  <a:gd name="T14" fmla="*/ 16 w 17"/>
                  <a:gd name="T15" fmla="*/ 10 h 17"/>
                  <a:gd name="T16" fmla="*/ 16 w 17"/>
                  <a:gd name="T17" fmla="*/ 13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4" y="0"/>
                    </a:lnTo>
                    <a:lnTo>
                      <a:pt x="8" y="0"/>
                    </a:lnTo>
                    <a:lnTo>
                      <a:pt x="12" y="2"/>
                    </a:lnTo>
                    <a:lnTo>
                      <a:pt x="16" y="2"/>
                    </a:lnTo>
                    <a:lnTo>
                      <a:pt x="16" y="5"/>
                    </a:lnTo>
                    <a:lnTo>
                      <a:pt x="16" y="8"/>
                    </a:lnTo>
                    <a:lnTo>
                      <a:pt x="16" y="10"/>
                    </a:lnTo>
                    <a:lnTo>
                      <a:pt x="16" y="13"/>
                    </a:lnTo>
                    <a:lnTo>
                      <a:pt x="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1" name="Freeform 442"/>
              <p:cNvSpPr>
                <a:spLocks/>
              </p:cNvSpPr>
              <p:nvPr/>
            </p:nvSpPr>
            <p:spPr bwMode="auto">
              <a:xfrm>
                <a:off x="2580" y="1282"/>
                <a:ext cx="21" cy="17"/>
              </a:xfrm>
              <a:custGeom>
                <a:avLst/>
                <a:gdLst>
                  <a:gd name="T0" fmla="*/ 14 w 21"/>
                  <a:gd name="T1" fmla="*/ 1 h 17"/>
                  <a:gd name="T2" fmla="*/ 0 w 21"/>
                  <a:gd name="T3" fmla="*/ 16 h 17"/>
                  <a:gd name="T4" fmla="*/ 17 w 21"/>
                  <a:gd name="T5" fmla="*/ 14 h 17"/>
                  <a:gd name="T6" fmla="*/ 18 w 21"/>
                  <a:gd name="T7" fmla="*/ 12 h 17"/>
                  <a:gd name="T8" fmla="*/ 19 w 21"/>
                  <a:gd name="T9" fmla="*/ 12 h 17"/>
                  <a:gd name="T10" fmla="*/ 17 w 21"/>
                  <a:gd name="T11" fmla="*/ 10 h 17"/>
                  <a:gd name="T12" fmla="*/ 20 w 21"/>
                  <a:gd name="T13" fmla="*/ 7 h 17"/>
                  <a:gd name="T14" fmla="*/ 16 w 21"/>
                  <a:gd name="T15" fmla="*/ 7 h 17"/>
                  <a:gd name="T16" fmla="*/ 19 w 21"/>
                  <a:gd name="T17" fmla="*/ 1 h 17"/>
                  <a:gd name="T18" fmla="*/ 15 w 21"/>
                  <a:gd name="T19" fmla="*/ 3 h 17"/>
                  <a:gd name="T20" fmla="*/ 17 w 21"/>
                  <a:gd name="T21" fmla="*/ 0 h 17"/>
                  <a:gd name="T22" fmla="*/ 14 w 21"/>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14" y="1"/>
                    </a:moveTo>
                    <a:lnTo>
                      <a:pt x="0" y="16"/>
                    </a:lnTo>
                    <a:lnTo>
                      <a:pt x="17" y="14"/>
                    </a:lnTo>
                    <a:lnTo>
                      <a:pt x="18" y="12"/>
                    </a:lnTo>
                    <a:lnTo>
                      <a:pt x="19" y="12"/>
                    </a:lnTo>
                    <a:lnTo>
                      <a:pt x="17" y="10"/>
                    </a:lnTo>
                    <a:lnTo>
                      <a:pt x="20" y="7"/>
                    </a:lnTo>
                    <a:lnTo>
                      <a:pt x="16" y="7"/>
                    </a:lnTo>
                    <a:lnTo>
                      <a:pt x="19" y="1"/>
                    </a:lnTo>
                    <a:lnTo>
                      <a:pt x="15" y="3"/>
                    </a:lnTo>
                    <a:lnTo>
                      <a:pt x="17" y="0"/>
                    </a:lnTo>
                    <a:lnTo>
                      <a:pt x="14" y="1"/>
                    </a:lnTo>
                  </a:path>
                </a:pathLst>
              </a:custGeom>
              <a:solidFill>
                <a:srgbClr val="FFC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62" name="Freeform 443"/>
              <p:cNvSpPr>
                <a:spLocks/>
              </p:cNvSpPr>
              <p:nvPr/>
            </p:nvSpPr>
            <p:spPr bwMode="auto">
              <a:xfrm>
                <a:off x="2580" y="1287"/>
                <a:ext cx="17" cy="17"/>
              </a:xfrm>
              <a:custGeom>
                <a:avLst/>
                <a:gdLst>
                  <a:gd name="T0" fmla="*/ 0 w 17"/>
                  <a:gd name="T1" fmla="*/ 16 h 17"/>
                  <a:gd name="T2" fmla="*/ 12 w 17"/>
                  <a:gd name="T3" fmla="*/ 0 h 17"/>
                  <a:gd name="T4" fmla="*/ 14 w 17"/>
                  <a:gd name="T5" fmla="*/ 4 h 17"/>
                  <a:gd name="T6" fmla="*/ 14 w 17"/>
                  <a:gd name="T7" fmla="*/ 8 h 17"/>
                  <a:gd name="T8" fmla="*/ 16 w 17"/>
                  <a:gd name="T9" fmla="*/ 8 h 17"/>
                  <a:gd name="T10" fmla="*/ 16 w 17"/>
                  <a:gd name="T11" fmla="*/ 12 h 17"/>
                  <a:gd name="T12" fmla="*/ 14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12" y="0"/>
                    </a:lnTo>
                    <a:lnTo>
                      <a:pt x="14" y="4"/>
                    </a:lnTo>
                    <a:lnTo>
                      <a:pt x="14" y="8"/>
                    </a:lnTo>
                    <a:lnTo>
                      <a:pt x="16" y="8"/>
                    </a:lnTo>
                    <a:lnTo>
                      <a:pt x="16" y="12"/>
                    </a:lnTo>
                    <a:lnTo>
                      <a:pt x="14"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446" name="Group 444"/>
          <p:cNvGrpSpPr>
            <a:grpSpLocks/>
          </p:cNvGrpSpPr>
          <p:nvPr/>
        </p:nvGrpSpPr>
        <p:grpSpPr bwMode="auto">
          <a:xfrm>
            <a:off x="6702425" y="1997075"/>
            <a:ext cx="2135188" cy="1393825"/>
            <a:chOff x="4217" y="1072"/>
            <a:chExt cx="1345" cy="878"/>
          </a:xfrm>
        </p:grpSpPr>
        <p:grpSp>
          <p:nvGrpSpPr>
            <p:cNvPr id="447" name="Group 445"/>
            <p:cNvGrpSpPr>
              <a:grpSpLocks/>
            </p:cNvGrpSpPr>
            <p:nvPr/>
          </p:nvGrpSpPr>
          <p:grpSpPr bwMode="auto">
            <a:xfrm>
              <a:off x="4217" y="1085"/>
              <a:ext cx="1345" cy="865"/>
              <a:chOff x="4217" y="1085"/>
              <a:chExt cx="1345" cy="865"/>
            </a:xfrm>
          </p:grpSpPr>
          <p:grpSp>
            <p:nvGrpSpPr>
              <p:cNvPr id="594" name="Group 446"/>
              <p:cNvGrpSpPr>
                <a:grpSpLocks/>
              </p:cNvGrpSpPr>
              <p:nvPr/>
            </p:nvGrpSpPr>
            <p:grpSpPr bwMode="auto">
              <a:xfrm>
                <a:off x="4257" y="1649"/>
                <a:ext cx="69" cy="301"/>
                <a:chOff x="4257" y="1649"/>
                <a:chExt cx="69" cy="301"/>
              </a:xfrm>
            </p:grpSpPr>
            <p:sp>
              <p:nvSpPr>
                <p:cNvPr id="604" name="Rectangle 447"/>
                <p:cNvSpPr>
                  <a:spLocks noChangeArrowheads="1"/>
                </p:cNvSpPr>
                <p:nvPr/>
              </p:nvSpPr>
              <p:spPr bwMode="auto">
                <a:xfrm>
                  <a:off x="4257" y="1696"/>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605" name="Freeform 448"/>
                <p:cNvSpPr>
                  <a:spLocks/>
                </p:cNvSpPr>
                <p:nvPr/>
              </p:nvSpPr>
              <p:spPr bwMode="auto">
                <a:xfrm>
                  <a:off x="4301" y="1649"/>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595" name="Group 449"/>
              <p:cNvGrpSpPr>
                <a:grpSpLocks/>
              </p:cNvGrpSpPr>
              <p:nvPr/>
            </p:nvGrpSpPr>
            <p:grpSpPr bwMode="auto">
              <a:xfrm>
                <a:off x="5462" y="1143"/>
                <a:ext cx="58" cy="231"/>
                <a:chOff x="5462" y="1143"/>
                <a:chExt cx="58" cy="231"/>
              </a:xfrm>
            </p:grpSpPr>
            <p:sp>
              <p:nvSpPr>
                <p:cNvPr id="602" name="Rectangle 450"/>
                <p:cNvSpPr>
                  <a:spLocks noChangeArrowheads="1"/>
                </p:cNvSpPr>
                <p:nvPr/>
              </p:nvSpPr>
              <p:spPr bwMode="auto">
                <a:xfrm>
                  <a:off x="5462" y="1180"/>
                  <a:ext cx="33" cy="18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603" name="Freeform 451"/>
                <p:cNvSpPr>
                  <a:spLocks/>
                </p:cNvSpPr>
                <p:nvPr/>
              </p:nvSpPr>
              <p:spPr bwMode="auto">
                <a:xfrm>
                  <a:off x="5499" y="1143"/>
                  <a:ext cx="21" cy="231"/>
                </a:xfrm>
                <a:custGeom>
                  <a:avLst/>
                  <a:gdLst>
                    <a:gd name="T0" fmla="*/ 0 w 21"/>
                    <a:gd name="T1" fmla="*/ 33 h 231"/>
                    <a:gd name="T2" fmla="*/ 0 w 21"/>
                    <a:gd name="T3" fmla="*/ 33 h 231"/>
                    <a:gd name="T4" fmla="*/ 20 w 21"/>
                    <a:gd name="T5" fmla="*/ 0 h 231"/>
                    <a:gd name="T6" fmla="*/ 20 w 21"/>
                    <a:gd name="T7" fmla="*/ 197 h 231"/>
                    <a:gd name="T8" fmla="*/ 0 w 21"/>
                    <a:gd name="T9" fmla="*/ 230 h 231"/>
                    <a:gd name="T10" fmla="*/ 0 w 21"/>
                    <a:gd name="T11" fmla="*/ 33 h 231"/>
                    <a:gd name="T12" fmla="*/ 0 60000 65536"/>
                    <a:gd name="T13" fmla="*/ 0 60000 65536"/>
                    <a:gd name="T14" fmla="*/ 0 60000 65536"/>
                    <a:gd name="T15" fmla="*/ 0 60000 65536"/>
                    <a:gd name="T16" fmla="*/ 0 60000 65536"/>
                    <a:gd name="T17" fmla="*/ 0 60000 65536"/>
                    <a:gd name="T18" fmla="*/ 0 w 21"/>
                    <a:gd name="T19" fmla="*/ 0 h 231"/>
                    <a:gd name="T20" fmla="*/ 21 w 2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1" h="231">
                      <a:moveTo>
                        <a:pt x="0" y="33"/>
                      </a:moveTo>
                      <a:lnTo>
                        <a:pt x="0" y="33"/>
                      </a:lnTo>
                      <a:lnTo>
                        <a:pt x="20" y="0"/>
                      </a:lnTo>
                      <a:lnTo>
                        <a:pt x="20" y="197"/>
                      </a:lnTo>
                      <a:lnTo>
                        <a:pt x="0" y="230"/>
                      </a:lnTo>
                      <a:lnTo>
                        <a:pt x="0" y="3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596" name="Group 452"/>
              <p:cNvGrpSpPr>
                <a:grpSpLocks/>
              </p:cNvGrpSpPr>
              <p:nvPr/>
            </p:nvGrpSpPr>
            <p:grpSpPr bwMode="auto">
              <a:xfrm>
                <a:off x="4881" y="1649"/>
                <a:ext cx="69" cy="301"/>
                <a:chOff x="4881" y="1649"/>
                <a:chExt cx="69" cy="301"/>
              </a:xfrm>
            </p:grpSpPr>
            <p:sp>
              <p:nvSpPr>
                <p:cNvPr id="600" name="Rectangle 453"/>
                <p:cNvSpPr>
                  <a:spLocks noChangeArrowheads="1"/>
                </p:cNvSpPr>
                <p:nvPr/>
              </p:nvSpPr>
              <p:spPr bwMode="auto">
                <a:xfrm>
                  <a:off x="4881" y="1696"/>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601" name="Freeform 454"/>
                <p:cNvSpPr>
                  <a:spLocks/>
                </p:cNvSpPr>
                <p:nvPr/>
              </p:nvSpPr>
              <p:spPr bwMode="auto">
                <a:xfrm>
                  <a:off x="4925" y="1649"/>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sp>
            <p:nvSpPr>
              <p:cNvPr id="597" name="Rectangle 455"/>
              <p:cNvSpPr>
                <a:spLocks noChangeArrowheads="1"/>
              </p:cNvSpPr>
              <p:nvPr/>
            </p:nvSpPr>
            <p:spPr bwMode="auto">
              <a:xfrm>
                <a:off x="4221" y="1713"/>
                <a:ext cx="712" cy="40"/>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598" name="Freeform 456"/>
              <p:cNvSpPr>
                <a:spLocks/>
              </p:cNvSpPr>
              <p:nvPr/>
            </p:nvSpPr>
            <p:spPr bwMode="auto">
              <a:xfrm>
                <a:off x="4937" y="1085"/>
                <a:ext cx="625" cy="673"/>
              </a:xfrm>
              <a:custGeom>
                <a:avLst/>
                <a:gdLst>
                  <a:gd name="T0" fmla="*/ 624 w 625"/>
                  <a:gd name="T1" fmla="*/ 0 h 673"/>
                  <a:gd name="T2" fmla="*/ 0 w 625"/>
                  <a:gd name="T3" fmla="*/ 624 h 673"/>
                  <a:gd name="T4" fmla="*/ 0 w 625"/>
                  <a:gd name="T5" fmla="*/ 672 h 673"/>
                  <a:gd name="T6" fmla="*/ 624 w 625"/>
                  <a:gd name="T7" fmla="*/ 48 h 673"/>
                  <a:gd name="T8" fmla="*/ 624 w 625"/>
                  <a:gd name="T9" fmla="*/ 0 h 673"/>
                  <a:gd name="T10" fmla="*/ 0 60000 65536"/>
                  <a:gd name="T11" fmla="*/ 0 60000 65536"/>
                  <a:gd name="T12" fmla="*/ 0 60000 65536"/>
                  <a:gd name="T13" fmla="*/ 0 60000 65536"/>
                  <a:gd name="T14" fmla="*/ 0 60000 65536"/>
                  <a:gd name="T15" fmla="*/ 0 w 625"/>
                  <a:gd name="T16" fmla="*/ 0 h 673"/>
                  <a:gd name="T17" fmla="*/ 625 w 625"/>
                  <a:gd name="T18" fmla="*/ 673 h 673"/>
                </a:gdLst>
                <a:ahLst/>
                <a:cxnLst>
                  <a:cxn ang="T10">
                    <a:pos x="T0" y="T1"/>
                  </a:cxn>
                  <a:cxn ang="T11">
                    <a:pos x="T2" y="T3"/>
                  </a:cxn>
                  <a:cxn ang="T12">
                    <a:pos x="T4" y="T5"/>
                  </a:cxn>
                  <a:cxn ang="T13">
                    <a:pos x="T6" y="T7"/>
                  </a:cxn>
                  <a:cxn ang="T14">
                    <a:pos x="T8" y="T9"/>
                  </a:cxn>
                </a:cxnLst>
                <a:rect l="T15" t="T16" r="T17" b="T18"/>
                <a:pathLst>
                  <a:path w="625" h="673">
                    <a:moveTo>
                      <a:pt x="624" y="0"/>
                    </a:moveTo>
                    <a:lnTo>
                      <a:pt x="0" y="624"/>
                    </a:lnTo>
                    <a:lnTo>
                      <a:pt x="0" y="672"/>
                    </a:lnTo>
                    <a:lnTo>
                      <a:pt x="624" y="48"/>
                    </a:lnTo>
                    <a:lnTo>
                      <a:pt x="624" y="0"/>
                    </a:lnTo>
                  </a:path>
                </a:pathLst>
              </a:custGeom>
              <a:solidFill>
                <a:schemeClr val="bg2"/>
              </a:solidFill>
              <a:ln w="12700" cap="rnd" cmpd="sng">
                <a:solidFill>
                  <a:schemeClr val="tx1"/>
                </a:solidFill>
                <a:prstDash val="solid"/>
                <a:round/>
                <a:headEnd/>
                <a:tailEnd/>
              </a:ln>
            </p:spPr>
            <p:txBody>
              <a:bodyPr/>
              <a:lstStyle/>
              <a:p>
                <a:endParaRPr lang="en-US"/>
              </a:p>
            </p:txBody>
          </p:sp>
          <p:sp>
            <p:nvSpPr>
              <p:cNvPr id="599" name="Freeform 457"/>
              <p:cNvSpPr>
                <a:spLocks/>
              </p:cNvSpPr>
              <p:nvPr/>
            </p:nvSpPr>
            <p:spPr bwMode="auto">
              <a:xfrm>
                <a:off x="4217" y="1085"/>
                <a:ext cx="1345" cy="625"/>
              </a:xfrm>
              <a:custGeom>
                <a:avLst/>
                <a:gdLst>
                  <a:gd name="T0" fmla="*/ 0 w 1345"/>
                  <a:gd name="T1" fmla="*/ 624 h 625"/>
                  <a:gd name="T2" fmla="*/ 720 w 1345"/>
                  <a:gd name="T3" fmla="*/ 624 h 625"/>
                  <a:gd name="T4" fmla="*/ 1344 w 1345"/>
                  <a:gd name="T5" fmla="*/ 0 h 625"/>
                  <a:gd name="T6" fmla="*/ 720 w 1345"/>
                  <a:gd name="T7" fmla="*/ 0 h 625"/>
                  <a:gd name="T8" fmla="*/ 0 w 1345"/>
                  <a:gd name="T9" fmla="*/ 624 h 625"/>
                  <a:gd name="T10" fmla="*/ 0 60000 65536"/>
                  <a:gd name="T11" fmla="*/ 0 60000 65536"/>
                  <a:gd name="T12" fmla="*/ 0 60000 65536"/>
                  <a:gd name="T13" fmla="*/ 0 60000 65536"/>
                  <a:gd name="T14" fmla="*/ 0 60000 65536"/>
                  <a:gd name="T15" fmla="*/ 0 w 1345"/>
                  <a:gd name="T16" fmla="*/ 0 h 625"/>
                  <a:gd name="T17" fmla="*/ 1345 w 1345"/>
                  <a:gd name="T18" fmla="*/ 625 h 625"/>
                </a:gdLst>
                <a:ahLst/>
                <a:cxnLst>
                  <a:cxn ang="T10">
                    <a:pos x="T0" y="T1"/>
                  </a:cxn>
                  <a:cxn ang="T11">
                    <a:pos x="T2" y="T3"/>
                  </a:cxn>
                  <a:cxn ang="T12">
                    <a:pos x="T4" y="T5"/>
                  </a:cxn>
                  <a:cxn ang="T13">
                    <a:pos x="T6" y="T7"/>
                  </a:cxn>
                  <a:cxn ang="T14">
                    <a:pos x="T8" y="T9"/>
                  </a:cxn>
                </a:cxnLst>
                <a:rect l="T15" t="T16" r="T17" b="T18"/>
                <a:pathLst>
                  <a:path w="1345" h="625">
                    <a:moveTo>
                      <a:pt x="0" y="624"/>
                    </a:moveTo>
                    <a:lnTo>
                      <a:pt x="720" y="624"/>
                    </a:lnTo>
                    <a:lnTo>
                      <a:pt x="1344" y="0"/>
                    </a:lnTo>
                    <a:lnTo>
                      <a:pt x="720" y="0"/>
                    </a:lnTo>
                    <a:lnTo>
                      <a:pt x="0" y="624"/>
                    </a:lnTo>
                  </a:path>
                </a:pathLst>
              </a:custGeom>
              <a:solidFill>
                <a:schemeClr val="tx2"/>
              </a:solidFill>
              <a:ln w="12700" cap="rnd" cmpd="sng">
                <a:solidFill>
                  <a:schemeClr val="tx1"/>
                </a:solidFill>
                <a:prstDash val="solid"/>
                <a:round/>
                <a:headEnd/>
                <a:tailEnd/>
              </a:ln>
            </p:spPr>
            <p:txBody>
              <a:bodyPr/>
              <a:lstStyle/>
              <a:p>
                <a:endParaRPr lang="en-US"/>
              </a:p>
            </p:txBody>
          </p:sp>
        </p:grpSp>
        <p:grpSp>
          <p:nvGrpSpPr>
            <p:cNvPr id="448" name="Group 458"/>
            <p:cNvGrpSpPr>
              <a:grpSpLocks/>
            </p:cNvGrpSpPr>
            <p:nvPr/>
          </p:nvGrpSpPr>
          <p:grpSpPr bwMode="auto">
            <a:xfrm>
              <a:off x="4941" y="1286"/>
              <a:ext cx="295" cy="116"/>
              <a:chOff x="4941" y="1286"/>
              <a:chExt cx="295" cy="116"/>
            </a:xfrm>
          </p:grpSpPr>
          <p:sp>
            <p:nvSpPr>
              <p:cNvPr id="580" name="Freeform 459"/>
              <p:cNvSpPr>
                <a:spLocks/>
              </p:cNvSpPr>
              <p:nvPr/>
            </p:nvSpPr>
            <p:spPr bwMode="auto">
              <a:xfrm>
                <a:off x="4941" y="1286"/>
                <a:ext cx="141" cy="52"/>
              </a:xfrm>
              <a:custGeom>
                <a:avLst/>
                <a:gdLst>
                  <a:gd name="T0" fmla="*/ 140 w 141"/>
                  <a:gd name="T1" fmla="*/ 43 h 52"/>
                  <a:gd name="T2" fmla="*/ 135 w 141"/>
                  <a:gd name="T3" fmla="*/ 51 h 52"/>
                  <a:gd name="T4" fmla="*/ 23 w 141"/>
                  <a:gd name="T5" fmla="*/ 16 h 52"/>
                  <a:gd name="T6" fmla="*/ 18 w 141"/>
                  <a:gd name="T7" fmla="*/ 16 h 52"/>
                  <a:gd name="T8" fmla="*/ 0 w 141"/>
                  <a:gd name="T9" fmla="*/ 5 h 52"/>
                  <a:gd name="T10" fmla="*/ 2 w 141"/>
                  <a:gd name="T11" fmla="*/ 0 h 52"/>
                  <a:gd name="T12" fmla="*/ 24 w 141"/>
                  <a:gd name="T13" fmla="*/ 0 h 52"/>
                  <a:gd name="T14" fmla="*/ 28 w 141"/>
                  <a:gd name="T15" fmla="*/ 6 h 52"/>
                  <a:gd name="T16" fmla="*/ 140 w 141"/>
                  <a:gd name="T17" fmla="*/ 4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52"/>
                  <a:gd name="T29" fmla="*/ 141 w 14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52">
                    <a:moveTo>
                      <a:pt x="140" y="43"/>
                    </a:moveTo>
                    <a:lnTo>
                      <a:pt x="135" y="51"/>
                    </a:lnTo>
                    <a:lnTo>
                      <a:pt x="23" y="16"/>
                    </a:lnTo>
                    <a:lnTo>
                      <a:pt x="18" y="16"/>
                    </a:lnTo>
                    <a:lnTo>
                      <a:pt x="0" y="5"/>
                    </a:lnTo>
                    <a:lnTo>
                      <a:pt x="2" y="0"/>
                    </a:lnTo>
                    <a:lnTo>
                      <a:pt x="24" y="0"/>
                    </a:lnTo>
                    <a:lnTo>
                      <a:pt x="28" y="6"/>
                    </a:lnTo>
                    <a:lnTo>
                      <a:pt x="140" y="43"/>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1" name="Freeform 460"/>
              <p:cNvSpPr>
                <a:spLocks/>
              </p:cNvSpPr>
              <p:nvPr/>
            </p:nvSpPr>
            <p:spPr bwMode="auto">
              <a:xfrm>
                <a:off x="5076" y="1330"/>
                <a:ext cx="17" cy="17"/>
              </a:xfrm>
              <a:custGeom>
                <a:avLst/>
                <a:gdLst>
                  <a:gd name="T0" fmla="*/ 16 w 17"/>
                  <a:gd name="T1" fmla="*/ 2 h 17"/>
                  <a:gd name="T2" fmla="*/ 4 w 17"/>
                  <a:gd name="T3" fmla="*/ 16 h 17"/>
                  <a:gd name="T4" fmla="*/ 0 w 17"/>
                  <a:gd name="T5" fmla="*/ 13 h 17"/>
                  <a:gd name="T6" fmla="*/ 16 w 17"/>
                  <a:gd name="T7" fmla="*/ 0 h 17"/>
                  <a:gd name="T8" fmla="*/ 1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4" y="16"/>
                    </a:lnTo>
                    <a:lnTo>
                      <a:pt x="0" y="13"/>
                    </a:lnTo>
                    <a:lnTo>
                      <a:pt x="16" y="0"/>
                    </a:lnTo>
                    <a:lnTo>
                      <a:pt x="16" y="2"/>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2" name="Freeform 461"/>
              <p:cNvSpPr>
                <a:spLocks/>
              </p:cNvSpPr>
              <p:nvPr/>
            </p:nvSpPr>
            <p:spPr bwMode="auto">
              <a:xfrm>
                <a:off x="5109" y="1324"/>
                <a:ext cx="127" cy="78"/>
              </a:xfrm>
              <a:custGeom>
                <a:avLst/>
                <a:gdLst>
                  <a:gd name="T0" fmla="*/ 7 w 127"/>
                  <a:gd name="T1" fmla="*/ 7 h 78"/>
                  <a:gd name="T2" fmla="*/ 15 w 127"/>
                  <a:gd name="T3" fmla="*/ 5 h 78"/>
                  <a:gd name="T4" fmla="*/ 21 w 127"/>
                  <a:gd name="T5" fmla="*/ 5 h 78"/>
                  <a:gd name="T6" fmla="*/ 25 w 127"/>
                  <a:gd name="T7" fmla="*/ 0 h 78"/>
                  <a:gd name="T8" fmla="*/ 29 w 127"/>
                  <a:gd name="T9" fmla="*/ 1 h 78"/>
                  <a:gd name="T10" fmla="*/ 112 w 127"/>
                  <a:gd name="T11" fmla="*/ 29 h 78"/>
                  <a:gd name="T12" fmla="*/ 115 w 127"/>
                  <a:gd name="T13" fmla="*/ 32 h 78"/>
                  <a:gd name="T14" fmla="*/ 120 w 127"/>
                  <a:gd name="T15" fmla="*/ 35 h 78"/>
                  <a:gd name="T16" fmla="*/ 122 w 127"/>
                  <a:gd name="T17" fmla="*/ 38 h 78"/>
                  <a:gd name="T18" fmla="*/ 125 w 127"/>
                  <a:gd name="T19" fmla="*/ 42 h 78"/>
                  <a:gd name="T20" fmla="*/ 125 w 127"/>
                  <a:gd name="T21" fmla="*/ 47 h 78"/>
                  <a:gd name="T22" fmla="*/ 126 w 127"/>
                  <a:gd name="T23" fmla="*/ 51 h 78"/>
                  <a:gd name="T24" fmla="*/ 126 w 127"/>
                  <a:gd name="T25" fmla="*/ 57 h 78"/>
                  <a:gd name="T26" fmla="*/ 122 w 127"/>
                  <a:gd name="T27" fmla="*/ 65 h 78"/>
                  <a:gd name="T28" fmla="*/ 118 w 127"/>
                  <a:gd name="T29" fmla="*/ 69 h 78"/>
                  <a:gd name="T30" fmla="*/ 116 w 127"/>
                  <a:gd name="T31" fmla="*/ 70 h 78"/>
                  <a:gd name="T32" fmla="*/ 112 w 127"/>
                  <a:gd name="T33" fmla="*/ 75 h 78"/>
                  <a:gd name="T34" fmla="*/ 109 w 127"/>
                  <a:gd name="T35" fmla="*/ 75 h 78"/>
                  <a:gd name="T36" fmla="*/ 106 w 127"/>
                  <a:gd name="T37" fmla="*/ 75 h 78"/>
                  <a:gd name="T38" fmla="*/ 101 w 127"/>
                  <a:gd name="T39" fmla="*/ 77 h 78"/>
                  <a:gd name="T40" fmla="*/ 98 w 127"/>
                  <a:gd name="T41" fmla="*/ 76 h 78"/>
                  <a:gd name="T42" fmla="*/ 14 w 127"/>
                  <a:gd name="T43" fmla="*/ 47 h 78"/>
                  <a:gd name="T44" fmla="*/ 9 w 127"/>
                  <a:gd name="T45" fmla="*/ 46 h 78"/>
                  <a:gd name="T46" fmla="*/ 8 w 127"/>
                  <a:gd name="T47" fmla="*/ 41 h 78"/>
                  <a:gd name="T48" fmla="*/ 4 w 127"/>
                  <a:gd name="T49" fmla="*/ 37 h 78"/>
                  <a:gd name="T50" fmla="*/ 1 w 127"/>
                  <a:gd name="T51" fmla="*/ 31 h 78"/>
                  <a:gd name="T52" fmla="*/ 0 w 127"/>
                  <a:gd name="T53" fmla="*/ 27 h 78"/>
                  <a:gd name="T54" fmla="*/ 1 w 127"/>
                  <a:gd name="T55" fmla="*/ 19 h 78"/>
                  <a:gd name="T56" fmla="*/ 4 w 127"/>
                  <a:gd name="T57" fmla="*/ 10 h 78"/>
                  <a:gd name="T58" fmla="*/ 7 w 127"/>
                  <a:gd name="T59" fmla="*/ 7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78"/>
                  <a:gd name="T92" fmla="*/ 127 w 127"/>
                  <a:gd name="T93" fmla="*/ 78 h 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78">
                    <a:moveTo>
                      <a:pt x="7" y="7"/>
                    </a:moveTo>
                    <a:lnTo>
                      <a:pt x="15" y="5"/>
                    </a:lnTo>
                    <a:lnTo>
                      <a:pt x="21" y="5"/>
                    </a:lnTo>
                    <a:lnTo>
                      <a:pt x="25" y="0"/>
                    </a:lnTo>
                    <a:lnTo>
                      <a:pt x="29" y="1"/>
                    </a:lnTo>
                    <a:lnTo>
                      <a:pt x="112" y="29"/>
                    </a:lnTo>
                    <a:lnTo>
                      <a:pt x="115" y="32"/>
                    </a:lnTo>
                    <a:lnTo>
                      <a:pt x="120" y="35"/>
                    </a:lnTo>
                    <a:lnTo>
                      <a:pt x="122" y="38"/>
                    </a:lnTo>
                    <a:lnTo>
                      <a:pt x="125" y="42"/>
                    </a:lnTo>
                    <a:lnTo>
                      <a:pt x="125" y="47"/>
                    </a:lnTo>
                    <a:lnTo>
                      <a:pt x="126" y="51"/>
                    </a:lnTo>
                    <a:lnTo>
                      <a:pt x="126" y="57"/>
                    </a:lnTo>
                    <a:lnTo>
                      <a:pt x="122" y="65"/>
                    </a:lnTo>
                    <a:lnTo>
                      <a:pt x="118" y="69"/>
                    </a:lnTo>
                    <a:lnTo>
                      <a:pt x="116" y="70"/>
                    </a:lnTo>
                    <a:lnTo>
                      <a:pt x="112" y="75"/>
                    </a:lnTo>
                    <a:lnTo>
                      <a:pt x="109" y="75"/>
                    </a:lnTo>
                    <a:lnTo>
                      <a:pt x="106" y="75"/>
                    </a:lnTo>
                    <a:lnTo>
                      <a:pt x="101" y="77"/>
                    </a:lnTo>
                    <a:lnTo>
                      <a:pt x="98" y="76"/>
                    </a:lnTo>
                    <a:lnTo>
                      <a:pt x="14" y="47"/>
                    </a:lnTo>
                    <a:lnTo>
                      <a:pt x="9" y="46"/>
                    </a:lnTo>
                    <a:lnTo>
                      <a:pt x="8" y="41"/>
                    </a:lnTo>
                    <a:lnTo>
                      <a:pt x="4" y="37"/>
                    </a:lnTo>
                    <a:lnTo>
                      <a:pt x="1" y="31"/>
                    </a:lnTo>
                    <a:lnTo>
                      <a:pt x="0" y="27"/>
                    </a:lnTo>
                    <a:lnTo>
                      <a:pt x="1" y="19"/>
                    </a:lnTo>
                    <a:lnTo>
                      <a:pt x="4" y="10"/>
                    </a:lnTo>
                    <a:lnTo>
                      <a:pt x="7" y="7"/>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3" name="Freeform 462"/>
              <p:cNvSpPr>
                <a:spLocks/>
              </p:cNvSpPr>
              <p:nvPr/>
            </p:nvSpPr>
            <p:spPr bwMode="auto">
              <a:xfrm>
                <a:off x="5125" y="1334"/>
                <a:ext cx="98" cy="36"/>
              </a:xfrm>
              <a:custGeom>
                <a:avLst/>
                <a:gdLst>
                  <a:gd name="T0" fmla="*/ 93 w 98"/>
                  <a:gd name="T1" fmla="*/ 29 h 36"/>
                  <a:gd name="T2" fmla="*/ 7 w 98"/>
                  <a:gd name="T3" fmla="*/ 1 h 36"/>
                  <a:gd name="T4" fmla="*/ 4 w 98"/>
                  <a:gd name="T5" fmla="*/ 0 h 36"/>
                  <a:gd name="T6" fmla="*/ 3 w 98"/>
                  <a:gd name="T7" fmla="*/ 1 h 36"/>
                  <a:gd name="T8" fmla="*/ 2 w 98"/>
                  <a:gd name="T9" fmla="*/ 0 h 36"/>
                  <a:gd name="T10" fmla="*/ 0 w 98"/>
                  <a:gd name="T11" fmla="*/ 0 h 36"/>
                  <a:gd name="T12" fmla="*/ 0 w 98"/>
                  <a:gd name="T13" fmla="*/ 1 h 36"/>
                  <a:gd name="T14" fmla="*/ 3 w 98"/>
                  <a:gd name="T15" fmla="*/ 4 h 36"/>
                  <a:gd name="T16" fmla="*/ 4 w 98"/>
                  <a:gd name="T17" fmla="*/ 4 h 36"/>
                  <a:gd name="T18" fmla="*/ 6 w 98"/>
                  <a:gd name="T19" fmla="*/ 5 h 36"/>
                  <a:gd name="T20" fmla="*/ 92 w 98"/>
                  <a:gd name="T21" fmla="*/ 34 h 36"/>
                  <a:gd name="T22" fmla="*/ 93 w 98"/>
                  <a:gd name="T23" fmla="*/ 34 h 36"/>
                  <a:gd name="T24" fmla="*/ 94 w 98"/>
                  <a:gd name="T25" fmla="*/ 34 h 36"/>
                  <a:gd name="T26" fmla="*/ 95 w 98"/>
                  <a:gd name="T27" fmla="*/ 35 h 36"/>
                  <a:gd name="T28" fmla="*/ 95 w 98"/>
                  <a:gd name="T29" fmla="*/ 34 h 36"/>
                  <a:gd name="T30" fmla="*/ 95 w 98"/>
                  <a:gd name="T31" fmla="*/ 34 h 36"/>
                  <a:gd name="T32" fmla="*/ 96 w 98"/>
                  <a:gd name="T33" fmla="*/ 34 h 36"/>
                  <a:gd name="T34" fmla="*/ 97 w 98"/>
                  <a:gd name="T35" fmla="*/ 32 h 36"/>
                  <a:gd name="T36" fmla="*/ 95 w 98"/>
                  <a:gd name="T37" fmla="*/ 30 h 36"/>
                  <a:gd name="T38" fmla="*/ 94 w 98"/>
                  <a:gd name="T39" fmla="*/ 30 h 36"/>
                  <a:gd name="T40" fmla="*/ 93 w 98"/>
                  <a:gd name="T41" fmla="*/ 29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36"/>
                  <a:gd name="T65" fmla="*/ 98 w 98"/>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36">
                    <a:moveTo>
                      <a:pt x="93" y="29"/>
                    </a:moveTo>
                    <a:lnTo>
                      <a:pt x="7" y="1"/>
                    </a:lnTo>
                    <a:lnTo>
                      <a:pt x="4" y="0"/>
                    </a:lnTo>
                    <a:lnTo>
                      <a:pt x="3" y="1"/>
                    </a:lnTo>
                    <a:lnTo>
                      <a:pt x="2" y="0"/>
                    </a:lnTo>
                    <a:lnTo>
                      <a:pt x="0" y="0"/>
                    </a:lnTo>
                    <a:lnTo>
                      <a:pt x="0" y="1"/>
                    </a:lnTo>
                    <a:lnTo>
                      <a:pt x="3" y="4"/>
                    </a:lnTo>
                    <a:lnTo>
                      <a:pt x="4" y="4"/>
                    </a:lnTo>
                    <a:lnTo>
                      <a:pt x="6" y="5"/>
                    </a:lnTo>
                    <a:lnTo>
                      <a:pt x="92" y="34"/>
                    </a:lnTo>
                    <a:lnTo>
                      <a:pt x="93" y="34"/>
                    </a:lnTo>
                    <a:lnTo>
                      <a:pt x="94" y="34"/>
                    </a:lnTo>
                    <a:lnTo>
                      <a:pt x="95" y="35"/>
                    </a:lnTo>
                    <a:lnTo>
                      <a:pt x="95" y="34"/>
                    </a:lnTo>
                    <a:lnTo>
                      <a:pt x="96" y="34"/>
                    </a:lnTo>
                    <a:lnTo>
                      <a:pt x="97" y="32"/>
                    </a:lnTo>
                    <a:lnTo>
                      <a:pt x="95" y="30"/>
                    </a:lnTo>
                    <a:lnTo>
                      <a:pt x="94" y="30"/>
                    </a:lnTo>
                    <a:lnTo>
                      <a:pt x="93" y="29"/>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4" name="Freeform 463"/>
              <p:cNvSpPr>
                <a:spLocks/>
              </p:cNvSpPr>
              <p:nvPr/>
            </p:nvSpPr>
            <p:spPr bwMode="auto">
              <a:xfrm>
                <a:off x="5118" y="1356"/>
                <a:ext cx="98" cy="37"/>
              </a:xfrm>
              <a:custGeom>
                <a:avLst/>
                <a:gdLst>
                  <a:gd name="T0" fmla="*/ 92 w 98"/>
                  <a:gd name="T1" fmla="*/ 31 h 37"/>
                  <a:gd name="T2" fmla="*/ 8 w 98"/>
                  <a:gd name="T3" fmla="*/ 2 h 37"/>
                  <a:gd name="T4" fmla="*/ 5 w 98"/>
                  <a:gd name="T5" fmla="*/ 2 h 37"/>
                  <a:gd name="T6" fmla="*/ 2 w 98"/>
                  <a:gd name="T7" fmla="*/ 1 h 37"/>
                  <a:gd name="T8" fmla="*/ 1 w 98"/>
                  <a:gd name="T9" fmla="*/ 0 h 37"/>
                  <a:gd name="T10" fmla="*/ 0 w 98"/>
                  <a:gd name="T11" fmla="*/ 0 h 37"/>
                  <a:gd name="T12" fmla="*/ 1 w 98"/>
                  <a:gd name="T13" fmla="*/ 2 h 37"/>
                  <a:gd name="T14" fmla="*/ 3 w 98"/>
                  <a:gd name="T15" fmla="*/ 4 h 37"/>
                  <a:gd name="T16" fmla="*/ 2 w 98"/>
                  <a:gd name="T17" fmla="*/ 4 h 37"/>
                  <a:gd name="T18" fmla="*/ 6 w 98"/>
                  <a:gd name="T19" fmla="*/ 7 h 37"/>
                  <a:gd name="T20" fmla="*/ 92 w 98"/>
                  <a:gd name="T21" fmla="*/ 35 h 37"/>
                  <a:gd name="T22" fmla="*/ 92 w 98"/>
                  <a:gd name="T23" fmla="*/ 35 h 37"/>
                  <a:gd name="T24" fmla="*/ 93 w 98"/>
                  <a:gd name="T25" fmla="*/ 36 h 37"/>
                  <a:gd name="T26" fmla="*/ 95 w 98"/>
                  <a:gd name="T27" fmla="*/ 36 h 37"/>
                  <a:gd name="T28" fmla="*/ 97 w 98"/>
                  <a:gd name="T29" fmla="*/ 33 h 37"/>
                  <a:gd name="T30" fmla="*/ 97 w 98"/>
                  <a:gd name="T31" fmla="*/ 33 h 37"/>
                  <a:gd name="T32" fmla="*/ 97 w 98"/>
                  <a:gd name="T33" fmla="*/ 33 h 37"/>
                  <a:gd name="T34" fmla="*/ 96 w 98"/>
                  <a:gd name="T35" fmla="*/ 32 h 37"/>
                  <a:gd name="T36" fmla="*/ 95 w 98"/>
                  <a:gd name="T37" fmla="*/ 32 h 37"/>
                  <a:gd name="T38" fmla="*/ 94 w 98"/>
                  <a:gd name="T39" fmla="*/ 31 h 37"/>
                  <a:gd name="T40" fmla="*/ 92 w 98"/>
                  <a:gd name="T41" fmla="*/ 3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37"/>
                  <a:gd name="T65" fmla="*/ 98 w 98"/>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37">
                    <a:moveTo>
                      <a:pt x="92" y="31"/>
                    </a:moveTo>
                    <a:lnTo>
                      <a:pt x="8" y="2"/>
                    </a:lnTo>
                    <a:lnTo>
                      <a:pt x="5" y="2"/>
                    </a:lnTo>
                    <a:lnTo>
                      <a:pt x="2" y="1"/>
                    </a:lnTo>
                    <a:lnTo>
                      <a:pt x="1" y="0"/>
                    </a:lnTo>
                    <a:lnTo>
                      <a:pt x="0" y="0"/>
                    </a:lnTo>
                    <a:lnTo>
                      <a:pt x="1" y="2"/>
                    </a:lnTo>
                    <a:lnTo>
                      <a:pt x="3" y="4"/>
                    </a:lnTo>
                    <a:lnTo>
                      <a:pt x="2" y="4"/>
                    </a:lnTo>
                    <a:lnTo>
                      <a:pt x="6" y="7"/>
                    </a:lnTo>
                    <a:lnTo>
                      <a:pt x="92" y="35"/>
                    </a:lnTo>
                    <a:lnTo>
                      <a:pt x="93" y="36"/>
                    </a:lnTo>
                    <a:lnTo>
                      <a:pt x="95" y="36"/>
                    </a:lnTo>
                    <a:lnTo>
                      <a:pt x="97" y="33"/>
                    </a:lnTo>
                    <a:lnTo>
                      <a:pt x="96" y="32"/>
                    </a:lnTo>
                    <a:lnTo>
                      <a:pt x="95" y="32"/>
                    </a:lnTo>
                    <a:lnTo>
                      <a:pt x="94" y="31"/>
                    </a:lnTo>
                    <a:lnTo>
                      <a:pt x="92" y="31"/>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5" name="Freeform 464"/>
              <p:cNvSpPr>
                <a:spLocks/>
              </p:cNvSpPr>
              <p:nvPr/>
            </p:nvSpPr>
            <p:spPr bwMode="auto">
              <a:xfrm>
                <a:off x="5095" y="1327"/>
                <a:ext cx="17" cy="33"/>
              </a:xfrm>
              <a:custGeom>
                <a:avLst/>
                <a:gdLst>
                  <a:gd name="T0" fmla="*/ 16 w 17"/>
                  <a:gd name="T1" fmla="*/ 2 h 33"/>
                  <a:gd name="T2" fmla="*/ 14 w 17"/>
                  <a:gd name="T3" fmla="*/ 5 h 33"/>
                  <a:gd name="T4" fmla="*/ 13 w 17"/>
                  <a:gd name="T5" fmla="*/ 10 h 33"/>
                  <a:gd name="T6" fmla="*/ 7 w 17"/>
                  <a:gd name="T7" fmla="*/ 16 h 33"/>
                  <a:gd name="T8" fmla="*/ 5 w 17"/>
                  <a:gd name="T9" fmla="*/ 22 h 33"/>
                  <a:gd name="T10" fmla="*/ 2 w 17"/>
                  <a:gd name="T11" fmla="*/ 25 h 33"/>
                  <a:gd name="T12" fmla="*/ 4 w 17"/>
                  <a:gd name="T13" fmla="*/ 32 h 33"/>
                  <a:gd name="T14" fmla="*/ 2 w 17"/>
                  <a:gd name="T15" fmla="*/ 31 h 33"/>
                  <a:gd name="T16" fmla="*/ 1 w 17"/>
                  <a:gd name="T17" fmla="*/ 30 h 33"/>
                  <a:gd name="T18" fmla="*/ 0 w 17"/>
                  <a:gd name="T19" fmla="*/ 26 h 33"/>
                  <a:gd name="T20" fmla="*/ 1 w 17"/>
                  <a:gd name="T21" fmla="*/ 21 h 33"/>
                  <a:gd name="T22" fmla="*/ 4 w 17"/>
                  <a:gd name="T23" fmla="*/ 15 h 33"/>
                  <a:gd name="T24" fmla="*/ 7 w 17"/>
                  <a:gd name="T25" fmla="*/ 9 h 33"/>
                  <a:gd name="T26" fmla="*/ 11 w 17"/>
                  <a:gd name="T27" fmla="*/ 4 h 33"/>
                  <a:gd name="T28" fmla="*/ 13 w 17"/>
                  <a:gd name="T29" fmla="*/ 2 h 33"/>
                  <a:gd name="T30" fmla="*/ 16 w 17"/>
                  <a:gd name="T31" fmla="*/ 0 h 33"/>
                  <a:gd name="T32" fmla="*/ 16 w 17"/>
                  <a:gd name="T33" fmla="*/ 1 h 33"/>
                  <a:gd name="T34" fmla="*/ 16 w 17"/>
                  <a:gd name="T35" fmla="*/ 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3"/>
                  <a:gd name="T56" fmla="*/ 17 w 1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3">
                    <a:moveTo>
                      <a:pt x="16" y="2"/>
                    </a:moveTo>
                    <a:lnTo>
                      <a:pt x="14" y="5"/>
                    </a:lnTo>
                    <a:lnTo>
                      <a:pt x="13" y="10"/>
                    </a:lnTo>
                    <a:lnTo>
                      <a:pt x="7" y="16"/>
                    </a:lnTo>
                    <a:lnTo>
                      <a:pt x="5" y="22"/>
                    </a:lnTo>
                    <a:lnTo>
                      <a:pt x="2" y="25"/>
                    </a:lnTo>
                    <a:lnTo>
                      <a:pt x="4" y="32"/>
                    </a:lnTo>
                    <a:lnTo>
                      <a:pt x="2" y="31"/>
                    </a:lnTo>
                    <a:lnTo>
                      <a:pt x="1" y="30"/>
                    </a:lnTo>
                    <a:lnTo>
                      <a:pt x="0" y="26"/>
                    </a:lnTo>
                    <a:lnTo>
                      <a:pt x="1" y="21"/>
                    </a:lnTo>
                    <a:lnTo>
                      <a:pt x="4" y="15"/>
                    </a:lnTo>
                    <a:lnTo>
                      <a:pt x="7" y="9"/>
                    </a:lnTo>
                    <a:lnTo>
                      <a:pt x="11" y="4"/>
                    </a:lnTo>
                    <a:lnTo>
                      <a:pt x="13" y="2"/>
                    </a:lnTo>
                    <a:lnTo>
                      <a:pt x="16" y="0"/>
                    </a:lnTo>
                    <a:lnTo>
                      <a:pt x="16" y="1"/>
                    </a:lnTo>
                    <a:lnTo>
                      <a:pt x="16" y="2"/>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586" name="Freeform 465"/>
              <p:cNvSpPr>
                <a:spLocks/>
              </p:cNvSpPr>
              <p:nvPr/>
            </p:nvSpPr>
            <p:spPr bwMode="auto">
              <a:xfrm>
                <a:off x="5099" y="1330"/>
                <a:ext cx="17" cy="30"/>
              </a:xfrm>
              <a:custGeom>
                <a:avLst/>
                <a:gdLst>
                  <a:gd name="T0" fmla="*/ 14 w 17"/>
                  <a:gd name="T1" fmla="*/ 0 h 30"/>
                  <a:gd name="T2" fmla="*/ 14 w 17"/>
                  <a:gd name="T3" fmla="*/ 3 h 30"/>
                  <a:gd name="T4" fmla="*/ 9 w 17"/>
                  <a:gd name="T5" fmla="*/ 7 h 30"/>
                  <a:gd name="T6" fmla="*/ 4 w 17"/>
                  <a:gd name="T7" fmla="*/ 15 h 30"/>
                  <a:gd name="T8" fmla="*/ 3 w 17"/>
                  <a:gd name="T9" fmla="*/ 20 h 30"/>
                  <a:gd name="T10" fmla="*/ 3 w 17"/>
                  <a:gd name="T11" fmla="*/ 24 h 30"/>
                  <a:gd name="T12" fmla="*/ 3 w 17"/>
                  <a:gd name="T13" fmla="*/ 29 h 30"/>
                  <a:gd name="T14" fmla="*/ 1 w 17"/>
                  <a:gd name="T15" fmla="*/ 28 h 30"/>
                  <a:gd name="T16" fmla="*/ 0 w 17"/>
                  <a:gd name="T17" fmla="*/ 28 h 30"/>
                  <a:gd name="T18" fmla="*/ 0 w 17"/>
                  <a:gd name="T19" fmla="*/ 23 h 30"/>
                  <a:gd name="T20" fmla="*/ 0 w 17"/>
                  <a:gd name="T21" fmla="*/ 19 h 30"/>
                  <a:gd name="T22" fmla="*/ 1 w 17"/>
                  <a:gd name="T23" fmla="*/ 13 h 30"/>
                  <a:gd name="T24" fmla="*/ 8 w 17"/>
                  <a:gd name="T25" fmla="*/ 7 h 30"/>
                  <a:gd name="T26" fmla="*/ 11 w 17"/>
                  <a:gd name="T27" fmla="*/ 3 h 30"/>
                  <a:gd name="T28" fmla="*/ 12 w 17"/>
                  <a:gd name="T29" fmla="*/ 0 h 30"/>
                  <a:gd name="T30" fmla="*/ 16 w 17"/>
                  <a:gd name="T31" fmla="*/ 0 h 30"/>
                  <a:gd name="T32" fmla="*/ 14 w 17"/>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0"/>
                  <a:gd name="T53" fmla="*/ 17 w 1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0">
                    <a:moveTo>
                      <a:pt x="14" y="0"/>
                    </a:moveTo>
                    <a:lnTo>
                      <a:pt x="14" y="3"/>
                    </a:lnTo>
                    <a:lnTo>
                      <a:pt x="9" y="7"/>
                    </a:lnTo>
                    <a:lnTo>
                      <a:pt x="4" y="15"/>
                    </a:lnTo>
                    <a:lnTo>
                      <a:pt x="3" y="20"/>
                    </a:lnTo>
                    <a:lnTo>
                      <a:pt x="3" y="24"/>
                    </a:lnTo>
                    <a:lnTo>
                      <a:pt x="3" y="29"/>
                    </a:lnTo>
                    <a:lnTo>
                      <a:pt x="1" y="28"/>
                    </a:lnTo>
                    <a:lnTo>
                      <a:pt x="0" y="28"/>
                    </a:lnTo>
                    <a:lnTo>
                      <a:pt x="0" y="23"/>
                    </a:lnTo>
                    <a:lnTo>
                      <a:pt x="0" y="19"/>
                    </a:lnTo>
                    <a:lnTo>
                      <a:pt x="1" y="13"/>
                    </a:lnTo>
                    <a:lnTo>
                      <a:pt x="8" y="7"/>
                    </a:lnTo>
                    <a:lnTo>
                      <a:pt x="11" y="3"/>
                    </a:lnTo>
                    <a:lnTo>
                      <a:pt x="12" y="0"/>
                    </a:lnTo>
                    <a:lnTo>
                      <a:pt x="16" y="0"/>
                    </a:lnTo>
                    <a:lnTo>
                      <a:pt x="14" y="0"/>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587" name="Freeform 466"/>
              <p:cNvSpPr>
                <a:spLocks/>
              </p:cNvSpPr>
              <p:nvPr/>
            </p:nvSpPr>
            <p:spPr bwMode="auto">
              <a:xfrm>
                <a:off x="5092" y="1326"/>
                <a:ext cx="17" cy="33"/>
              </a:xfrm>
              <a:custGeom>
                <a:avLst/>
                <a:gdLst>
                  <a:gd name="T0" fmla="*/ 16 w 17"/>
                  <a:gd name="T1" fmla="*/ 3 h 33"/>
                  <a:gd name="T2" fmla="*/ 14 w 17"/>
                  <a:gd name="T3" fmla="*/ 5 h 33"/>
                  <a:gd name="T4" fmla="*/ 10 w 17"/>
                  <a:gd name="T5" fmla="*/ 10 h 33"/>
                  <a:gd name="T6" fmla="*/ 4 w 17"/>
                  <a:gd name="T7" fmla="*/ 16 h 33"/>
                  <a:gd name="T8" fmla="*/ 5 w 17"/>
                  <a:gd name="T9" fmla="*/ 22 h 33"/>
                  <a:gd name="T10" fmla="*/ 4 w 17"/>
                  <a:gd name="T11" fmla="*/ 27 h 33"/>
                  <a:gd name="T12" fmla="*/ 5 w 17"/>
                  <a:gd name="T13" fmla="*/ 31 h 33"/>
                  <a:gd name="T14" fmla="*/ 2 w 17"/>
                  <a:gd name="T15" fmla="*/ 32 h 33"/>
                  <a:gd name="T16" fmla="*/ 1 w 17"/>
                  <a:gd name="T17" fmla="*/ 32 h 33"/>
                  <a:gd name="T18" fmla="*/ 1 w 17"/>
                  <a:gd name="T19" fmla="*/ 31 h 33"/>
                  <a:gd name="T20" fmla="*/ 0 w 17"/>
                  <a:gd name="T21" fmla="*/ 26 h 33"/>
                  <a:gd name="T22" fmla="*/ 2 w 17"/>
                  <a:gd name="T23" fmla="*/ 23 h 33"/>
                  <a:gd name="T24" fmla="*/ 4 w 17"/>
                  <a:gd name="T25" fmla="*/ 15 h 33"/>
                  <a:gd name="T26" fmla="*/ 6 w 17"/>
                  <a:gd name="T27" fmla="*/ 10 h 33"/>
                  <a:gd name="T28" fmla="*/ 10 w 17"/>
                  <a:gd name="T29" fmla="*/ 6 h 33"/>
                  <a:gd name="T30" fmla="*/ 12 w 17"/>
                  <a:gd name="T31" fmla="*/ 2 h 33"/>
                  <a:gd name="T32" fmla="*/ 16 w 17"/>
                  <a:gd name="T33" fmla="*/ 0 h 33"/>
                  <a:gd name="T34" fmla="*/ 16 w 17"/>
                  <a:gd name="T35" fmla="*/ 1 h 33"/>
                  <a:gd name="T36" fmla="*/ 16 w 17"/>
                  <a:gd name="T37" fmla="*/ 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16" y="3"/>
                    </a:moveTo>
                    <a:lnTo>
                      <a:pt x="14" y="5"/>
                    </a:lnTo>
                    <a:lnTo>
                      <a:pt x="10" y="10"/>
                    </a:lnTo>
                    <a:lnTo>
                      <a:pt x="4" y="16"/>
                    </a:lnTo>
                    <a:lnTo>
                      <a:pt x="5" y="22"/>
                    </a:lnTo>
                    <a:lnTo>
                      <a:pt x="4" y="27"/>
                    </a:lnTo>
                    <a:lnTo>
                      <a:pt x="5" y="31"/>
                    </a:lnTo>
                    <a:lnTo>
                      <a:pt x="2" y="32"/>
                    </a:lnTo>
                    <a:lnTo>
                      <a:pt x="1" y="32"/>
                    </a:lnTo>
                    <a:lnTo>
                      <a:pt x="1" y="31"/>
                    </a:lnTo>
                    <a:lnTo>
                      <a:pt x="0" y="26"/>
                    </a:lnTo>
                    <a:lnTo>
                      <a:pt x="2" y="23"/>
                    </a:lnTo>
                    <a:lnTo>
                      <a:pt x="4" y="15"/>
                    </a:lnTo>
                    <a:lnTo>
                      <a:pt x="6" y="10"/>
                    </a:lnTo>
                    <a:lnTo>
                      <a:pt x="10" y="6"/>
                    </a:lnTo>
                    <a:lnTo>
                      <a:pt x="12" y="2"/>
                    </a:lnTo>
                    <a:lnTo>
                      <a:pt x="16" y="0"/>
                    </a:lnTo>
                    <a:lnTo>
                      <a:pt x="16" y="1"/>
                    </a:lnTo>
                    <a:lnTo>
                      <a:pt x="16" y="3"/>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588" name="Freeform 467"/>
              <p:cNvSpPr>
                <a:spLocks/>
              </p:cNvSpPr>
              <p:nvPr/>
            </p:nvSpPr>
            <p:spPr bwMode="auto">
              <a:xfrm>
                <a:off x="5072" y="1315"/>
                <a:ext cx="31" cy="48"/>
              </a:xfrm>
              <a:custGeom>
                <a:avLst/>
                <a:gdLst>
                  <a:gd name="T0" fmla="*/ 30 w 31"/>
                  <a:gd name="T1" fmla="*/ 13 h 48"/>
                  <a:gd name="T2" fmla="*/ 28 w 31"/>
                  <a:gd name="T3" fmla="*/ 17 h 48"/>
                  <a:gd name="T4" fmla="*/ 25 w 31"/>
                  <a:gd name="T5" fmla="*/ 21 h 48"/>
                  <a:gd name="T6" fmla="*/ 21 w 31"/>
                  <a:gd name="T7" fmla="*/ 29 h 48"/>
                  <a:gd name="T8" fmla="*/ 22 w 31"/>
                  <a:gd name="T9" fmla="*/ 34 h 48"/>
                  <a:gd name="T10" fmla="*/ 20 w 31"/>
                  <a:gd name="T11" fmla="*/ 37 h 48"/>
                  <a:gd name="T12" fmla="*/ 21 w 31"/>
                  <a:gd name="T13" fmla="*/ 43 h 48"/>
                  <a:gd name="T14" fmla="*/ 16 w 31"/>
                  <a:gd name="T15" fmla="*/ 44 h 48"/>
                  <a:gd name="T16" fmla="*/ 14 w 31"/>
                  <a:gd name="T17" fmla="*/ 47 h 48"/>
                  <a:gd name="T18" fmla="*/ 11 w 31"/>
                  <a:gd name="T19" fmla="*/ 46 h 48"/>
                  <a:gd name="T20" fmla="*/ 0 w 31"/>
                  <a:gd name="T21" fmla="*/ 43 h 48"/>
                  <a:gd name="T22" fmla="*/ 1 w 31"/>
                  <a:gd name="T23" fmla="*/ 35 h 48"/>
                  <a:gd name="T24" fmla="*/ 2 w 31"/>
                  <a:gd name="T25" fmla="*/ 28 h 48"/>
                  <a:gd name="T26" fmla="*/ 9 w 31"/>
                  <a:gd name="T27" fmla="*/ 14 h 48"/>
                  <a:gd name="T28" fmla="*/ 10 w 31"/>
                  <a:gd name="T29" fmla="*/ 6 h 48"/>
                  <a:gd name="T30" fmla="*/ 14 w 31"/>
                  <a:gd name="T31" fmla="*/ 0 h 48"/>
                  <a:gd name="T32" fmla="*/ 25 w 31"/>
                  <a:gd name="T33" fmla="*/ 4 h 48"/>
                  <a:gd name="T34" fmla="*/ 27 w 31"/>
                  <a:gd name="T35" fmla="*/ 8 h 48"/>
                  <a:gd name="T36" fmla="*/ 28 w 31"/>
                  <a:gd name="T37" fmla="*/ 10 h 48"/>
                  <a:gd name="T38" fmla="*/ 30 w 31"/>
                  <a:gd name="T39" fmla="*/ 13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48"/>
                  <a:gd name="T62" fmla="*/ 31 w 31"/>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48">
                    <a:moveTo>
                      <a:pt x="30" y="13"/>
                    </a:moveTo>
                    <a:lnTo>
                      <a:pt x="28" y="17"/>
                    </a:lnTo>
                    <a:lnTo>
                      <a:pt x="25" y="21"/>
                    </a:lnTo>
                    <a:lnTo>
                      <a:pt x="21" y="29"/>
                    </a:lnTo>
                    <a:lnTo>
                      <a:pt x="22" y="34"/>
                    </a:lnTo>
                    <a:lnTo>
                      <a:pt x="20" y="37"/>
                    </a:lnTo>
                    <a:lnTo>
                      <a:pt x="21" y="43"/>
                    </a:lnTo>
                    <a:lnTo>
                      <a:pt x="16" y="44"/>
                    </a:lnTo>
                    <a:lnTo>
                      <a:pt x="14" y="47"/>
                    </a:lnTo>
                    <a:lnTo>
                      <a:pt x="11" y="46"/>
                    </a:lnTo>
                    <a:lnTo>
                      <a:pt x="0" y="43"/>
                    </a:lnTo>
                    <a:lnTo>
                      <a:pt x="1" y="35"/>
                    </a:lnTo>
                    <a:lnTo>
                      <a:pt x="2" y="28"/>
                    </a:lnTo>
                    <a:lnTo>
                      <a:pt x="9" y="14"/>
                    </a:lnTo>
                    <a:lnTo>
                      <a:pt x="10" y="6"/>
                    </a:lnTo>
                    <a:lnTo>
                      <a:pt x="14" y="0"/>
                    </a:lnTo>
                    <a:lnTo>
                      <a:pt x="25" y="4"/>
                    </a:lnTo>
                    <a:lnTo>
                      <a:pt x="27" y="8"/>
                    </a:lnTo>
                    <a:lnTo>
                      <a:pt x="28" y="10"/>
                    </a:lnTo>
                    <a:lnTo>
                      <a:pt x="30" y="13"/>
                    </a:lnTo>
                  </a:path>
                </a:pathLst>
              </a:custGeom>
              <a:solidFill>
                <a:srgbClr val="FF8000"/>
              </a:solidFill>
              <a:ln w="12700" cap="rnd" cmpd="sng">
                <a:solidFill>
                  <a:srgbClr val="FF8000"/>
                </a:solidFill>
                <a:prstDash val="solid"/>
                <a:round/>
                <a:headEnd/>
                <a:tailEnd/>
              </a:ln>
            </p:spPr>
            <p:txBody>
              <a:bodyPr/>
              <a:lstStyle/>
              <a:p>
                <a:endParaRPr lang="en-US"/>
              </a:p>
            </p:txBody>
          </p:sp>
          <p:sp>
            <p:nvSpPr>
              <p:cNvPr id="589" name="Freeform 468"/>
              <p:cNvSpPr>
                <a:spLocks/>
              </p:cNvSpPr>
              <p:nvPr/>
            </p:nvSpPr>
            <p:spPr bwMode="auto">
              <a:xfrm>
                <a:off x="5085" y="1323"/>
                <a:ext cx="17" cy="17"/>
              </a:xfrm>
              <a:custGeom>
                <a:avLst/>
                <a:gdLst>
                  <a:gd name="T0" fmla="*/ 0 w 17"/>
                  <a:gd name="T1" fmla="*/ 0 h 17"/>
                  <a:gd name="T2" fmla="*/ 12 w 17"/>
                  <a:gd name="T3" fmla="*/ 5 h 17"/>
                  <a:gd name="T4" fmla="*/ 12 w 17"/>
                  <a:gd name="T5" fmla="*/ 5 h 17"/>
                  <a:gd name="T6" fmla="*/ 13 w 17"/>
                  <a:gd name="T7" fmla="*/ 8 h 17"/>
                  <a:gd name="T8" fmla="*/ 14 w 17"/>
                  <a:gd name="T9" fmla="*/ 10 h 17"/>
                  <a:gd name="T10" fmla="*/ 14 w 17"/>
                  <a:gd name="T11" fmla="*/ 10 h 17"/>
                  <a:gd name="T12" fmla="*/ 16 w 17"/>
                  <a:gd name="T13" fmla="*/ 10 h 17"/>
                  <a:gd name="T14" fmla="*/ 14 w 17"/>
                  <a:gd name="T15" fmla="*/ 10 h 17"/>
                  <a:gd name="T16" fmla="*/ 14 w 17"/>
                  <a:gd name="T17" fmla="*/ 10 h 17"/>
                  <a:gd name="T18" fmla="*/ 12 w 17"/>
                  <a:gd name="T19" fmla="*/ 16 h 17"/>
                  <a:gd name="T20" fmla="*/ 12 w 17"/>
                  <a:gd name="T21" fmla="*/ 16 h 17"/>
                  <a:gd name="T22" fmla="*/ 12 w 17"/>
                  <a:gd name="T23" fmla="*/ 16 h 17"/>
                  <a:gd name="T24" fmla="*/ 10 w 17"/>
                  <a:gd name="T25" fmla="*/ 13 h 17"/>
                  <a:gd name="T26" fmla="*/ 0 w 17"/>
                  <a:gd name="T27" fmla="*/ 10 h 17"/>
                  <a:gd name="T28" fmla="*/ 0 w 17"/>
                  <a:gd name="T29" fmla="*/ 8 h 17"/>
                  <a:gd name="T30" fmla="*/ 0 w 17"/>
                  <a:gd name="T31" fmla="*/ 5 h 17"/>
                  <a:gd name="T32" fmla="*/ 1 w 17"/>
                  <a:gd name="T33" fmla="*/ 2 h 17"/>
                  <a:gd name="T34" fmla="*/ 0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0"/>
                    </a:moveTo>
                    <a:lnTo>
                      <a:pt x="12" y="5"/>
                    </a:lnTo>
                    <a:lnTo>
                      <a:pt x="13" y="8"/>
                    </a:lnTo>
                    <a:lnTo>
                      <a:pt x="14" y="10"/>
                    </a:lnTo>
                    <a:lnTo>
                      <a:pt x="16" y="10"/>
                    </a:lnTo>
                    <a:lnTo>
                      <a:pt x="14" y="10"/>
                    </a:lnTo>
                    <a:lnTo>
                      <a:pt x="12" y="16"/>
                    </a:lnTo>
                    <a:lnTo>
                      <a:pt x="10" y="13"/>
                    </a:lnTo>
                    <a:lnTo>
                      <a:pt x="0" y="10"/>
                    </a:lnTo>
                    <a:lnTo>
                      <a:pt x="0" y="8"/>
                    </a:lnTo>
                    <a:lnTo>
                      <a:pt x="0" y="5"/>
                    </a:lnTo>
                    <a:lnTo>
                      <a:pt x="1" y="2"/>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0" name="Freeform 469"/>
              <p:cNvSpPr>
                <a:spLocks/>
              </p:cNvSpPr>
              <p:nvPr/>
            </p:nvSpPr>
            <p:spPr bwMode="auto">
              <a:xfrm>
                <a:off x="5079" y="1342"/>
                <a:ext cx="17" cy="17"/>
              </a:xfrm>
              <a:custGeom>
                <a:avLst/>
                <a:gdLst>
                  <a:gd name="T0" fmla="*/ 1 w 17"/>
                  <a:gd name="T1" fmla="*/ 0 h 17"/>
                  <a:gd name="T2" fmla="*/ 11 w 17"/>
                  <a:gd name="T3" fmla="*/ 2 h 17"/>
                  <a:gd name="T4" fmla="*/ 11 w 17"/>
                  <a:gd name="T5" fmla="*/ 5 h 17"/>
                  <a:gd name="T6" fmla="*/ 13 w 17"/>
                  <a:gd name="T7" fmla="*/ 5 h 17"/>
                  <a:gd name="T8" fmla="*/ 13 w 17"/>
                  <a:gd name="T9" fmla="*/ 5 h 17"/>
                  <a:gd name="T10" fmla="*/ 13 w 17"/>
                  <a:gd name="T11" fmla="*/ 5 h 17"/>
                  <a:gd name="T12" fmla="*/ 14 w 17"/>
                  <a:gd name="T13" fmla="*/ 10 h 17"/>
                  <a:gd name="T14" fmla="*/ 16 w 17"/>
                  <a:gd name="T15" fmla="*/ 13 h 17"/>
                  <a:gd name="T16" fmla="*/ 14 w 17"/>
                  <a:gd name="T17" fmla="*/ 13 h 17"/>
                  <a:gd name="T18" fmla="*/ 14 w 17"/>
                  <a:gd name="T19" fmla="*/ 13 h 17"/>
                  <a:gd name="T20" fmla="*/ 14 w 17"/>
                  <a:gd name="T21" fmla="*/ 13 h 17"/>
                  <a:gd name="T22" fmla="*/ 13 w 17"/>
                  <a:gd name="T23" fmla="*/ 16 h 17"/>
                  <a:gd name="T24" fmla="*/ 13 w 17"/>
                  <a:gd name="T25" fmla="*/ 13 h 17"/>
                  <a:gd name="T26" fmla="*/ 11 w 17"/>
                  <a:gd name="T27" fmla="*/ 13 h 17"/>
                  <a:gd name="T28" fmla="*/ 1 w 17"/>
                  <a:gd name="T29" fmla="*/ 10 h 17"/>
                  <a:gd name="T30" fmla="*/ 0 w 17"/>
                  <a:gd name="T31" fmla="*/ 8 h 17"/>
                  <a:gd name="T32" fmla="*/ 0 w 17"/>
                  <a:gd name="T33" fmla="*/ 8 h 17"/>
                  <a:gd name="T34" fmla="*/ 0 w 17"/>
                  <a:gd name="T35" fmla="*/ 0 h 17"/>
                  <a:gd name="T36" fmla="*/ 1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 y="0"/>
                    </a:moveTo>
                    <a:lnTo>
                      <a:pt x="11" y="2"/>
                    </a:lnTo>
                    <a:lnTo>
                      <a:pt x="11" y="5"/>
                    </a:lnTo>
                    <a:lnTo>
                      <a:pt x="13" y="5"/>
                    </a:lnTo>
                    <a:lnTo>
                      <a:pt x="14" y="10"/>
                    </a:lnTo>
                    <a:lnTo>
                      <a:pt x="16" y="13"/>
                    </a:lnTo>
                    <a:lnTo>
                      <a:pt x="14" y="13"/>
                    </a:lnTo>
                    <a:lnTo>
                      <a:pt x="13" y="16"/>
                    </a:lnTo>
                    <a:lnTo>
                      <a:pt x="13" y="13"/>
                    </a:lnTo>
                    <a:lnTo>
                      <a:pt x="11" y="13"/>
                    </a:lnTo>
                    <a:lnTo>
                      <a:pt x="1" y="10"/>
                    </a:lnTo>
                    <a:lnTo>
                      <a:pt x="0" y="8"/>
                    </a:lnTo>
                    <a:lnTo>
                      <a:pt x="0" y="0"/>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1" name="Line 470"/>
              <p:cNvSpPr>
                <a:spLocks noChangeShapeType="1"/>
              </p:cNvSpPr>
              <p:nvPr/>
            </p:nvSpPr>
            <p:spPr bwMode="auto">
              <a:xfrm flipH="1">
                <a:off x="5085" y="1335"/>
                <a:ext cx="3"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2" name="Line 471"/>
              <p:cNvSpPr>
                <a:spLocks noChangeShapeType="1"/>
              </p:cNvSpPr>
              <p:nvPr/>
            </p:nvSpPr>
            <p:spPr bwMode="auto">
              <a:xfrm flipH="1">
                <a:off x="5092" y="1320"/>
                <a:ext cx="4" cy="4"/>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3" name="Line 472"/>
              <p:cNvSpPr>
                <a:spLocks noChangeShapeType="1"/>
              </p:cNvSpPr>
              <p:nvPr/>
            </p:nvSpPr>
            <p:spPr bwMode="auto">
              <a:xfrm>
                <a:off x="5083" y="1354"/>
                <a:ext cx="0"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449" name="Group 473"/>
            <p:cNvGrpSpPr>
              <a:grpSpLocks/>
            </p:cNvGrpSpPr>
            <p:nvPr/>
          </p:nvGrpSpPr>
          <p:grpSpPr bwMode="auto">
            <a:xfrm>
              <a:off x="5040" y="1145"/>
              <a:ext cx="306" cy="158"/>
              <a:chOff x="5040" y="1145"/>
              <a:chExt cx="306" cy="158"/>
            </a:xfrm>
          </p:grpSpPr>
          <p:grpSp>
            <p:nvGrpSpPr>
              <p:cNvPr id="571" name="Group 474"/>
              <p:cNvGrpSpPr>
                <a:grpSpLocks/>
              </p:cNvGrpSpPr>
              <p:nvPr/>
            </p:nvGrpSpPr>
            <p:grpSpPr bwMode="auto">
              <a:xfrm>
                <a:off x="5105" y="1207"/>
                <a:ext cx="241" cy="96"/>
                <a:chOff x="5105" y="1207"/>
                <a:chExt cx="241" cy="96"/>
              </a:xfrm>
            </p:grpSpPr>
            <p:sp>
              <p:nvSpPr>
                <p:cNvPr id="578" name="Freeform 475"/>
                <p:cNvSpPr>
                  <a:spLocks/>
                </p:cNvSpPr>
                <p:nvPr/>
              </p:nvSpPr>
              <p:spPr bwMode="auto">
                <a:xfrm>
                  <a:off x="5105" y="1210"/>
                  <a:ext cx="241" cy="93"/>
                </a:xfrm>
                <a:custGeom>
                  <a:avLst/>
                  <a:gdLst>
                    <a:gd name="T0" fmla="*/ 10 w 241"/>
                    <a:gd name="T1" fmla="*/ 0 h 93"/>
                    <a:gd name="T2" fmla="*/ 80 w 241"/>
                    <a:gd name="T3" fmla="*/ 17 h 93"/>
                    <a:gd name="T4" fmla="*/ 131 w 241"/>
                    <a:gd name="T5" fmla="*/ 31 h 93"/>
                    <a:gd name="T6" fmla="*/ 180 w 241"/>
                    <a:gd name="T7" fmla="*/ 42 h 93"/>
                    <a:gd name="T8" fmla="*/ 199 w 241"/>
                    <a:gd name="T9" fmla="*/ 45 h 93"/>
                    <a:gd name="T10" fmla="*/ 226 w 241"/>
                    <a:gd name="T11" fmla="*/ 49 h 93"/>
                    <a:gd name="T12" fmla="*/ 238 w 241"/>
                    <a:gd name="T13" fmla="*/ 50 h 93"/>
                    <a:gd name="T14" fmla="*/ 240 w 241"/>
                    <a:gd name="T15" fmla="*/ 64 h 93"/>
                    <a:gd name="T16" fmla="*/ 235 w 241"/>
                    <a:gd name="T17" fmla="*/ 78 h 93"/>
                    <a:gd name="T18" fmla="*/ 229 w 241"/>
                    <a:gd name="T19" fmla="*/ 88 h 93"/>
                    <a:gd name="T20" fmla="*/ 225 w 241"/>
                    <a:gd name="T21" fmla="*/ 92 h 93"/>
                    <a:gd name="T22" fmla="*/ 201 w 241"/>
                    <a:gd name="T23" fmla="*/ 84 h 93"/>
                    <a:gd name="T24" fmla="*/ 169 w 241"/>
                    <a:gd name="T25" fmla="*/ 75 h 93"/>
                    <a:gd name="T26" fmla="*/ 122 w 241"/>
                    <a:gd name="T27" fmla="*/ 59 h 93"/>
                    <a:gd name="T28" fmla="*/ 83 w 241"/>
                    <a:gd name="T29" fmla="*/ 48 h 93"/>
                    <a:gd name="T30" fmla="*/ 38 w 241"/>
                    <a:gd name="T31" fmla="*/ 33 h 93"/>
                    <a:gd name="T32" fmla="*/ 0 w 241"/>
                    <a:gd name="T33" fmla="*/ 22 h 93"/>
                    <a:gd name="T34" fmla="*/ 10 w 241"/>
                    <a:gd name="T35" fmla="*/ 0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1"/>
                    <a:gd name="T55" fmla="*/ 0 h 93"/>
                    <a:gd name="T56" fmla="*/ 241 w 241"/>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1" h="93">
                      <a:moveTo>
                        <a:pt x="10" y="0"/>
                      </a:moveTo>
                      <a:lnTo>
                        <a:pt x="80" y="17"/>
                      </a:lnTo>
                      <a:lnTo>
                        <a:pt x="131" y="31"/>
                      </a:lnTo>
                      <a:lnTo>
                        <a:pt x="180" y="42"/>
                      </a:lnTo>
                      <a:lnTo>
                        <a:pt x="199" y="45"/>
                      </a:lnTo>
                      <a:lnTo>
                        <a:pt x="226" y="49"/>
                      </a:lnTo>
                      <a:lnTo>
                        <a:pt x="238" y="50"/>
                      </a:lnTo>
                      <a:lnTo>
                        <a:pt x="240" y="64"/>
                      </a:lnTo>
                      <a:lnTo>
                        <a:pt x="235" y="78"/>
                      </a:lnTo>
                      <a:lnTo>
                        <a:pt x="229" y="88"/>
                      </a:lnTo>
                      <a:lnTo>
                        <a:pt x="225" y="92"/>
                      </a:lnTo>
                      <a:lnTo>
                        <a:pt x="201" y="84"/>
                      </a:lnTo>
                      <a:lnTo>
                        <a:pt x="169" y="75"/>
                      </a:lnTo>
                      <a:lnTo>
                        <a:pt x="122" y="59"/>
                      </a:lnTo>
                      <a:lnTo>
                        <a:pt x="83" y="48"/>
                      </a:lnTo>
                      <a:lnTo>
                        <a:pt x="38" y="33"/>
                      </a:lnTo>
                      <a:lnTo>
                        <a:pt x="0" y="22"/>
                      </a:lnTo>
                      <a:lnTo>
                        <a:pt x="10" y="0"/>
                      </a:lnTo>
                    </a:path>
                  </a:pathLst>
                </a:custGeom>
                <a:solidFill>
                  <a:srgbClr val="767900"/>
                </a:solidFill>
                <a:ln w="12700" cap="rnd" cmpd="sng">
                  <a:solidFill>
                    <a:srgbClr val="000000"/>
                  </a:solidFill>
                  <a:prstDash val="solid"/>
                  <a:round/>
                  <a:headEnd/>
                  <a:tailEnd/>
                </a:ln>
              </p:spPr>
              <p:txBody>
                <a:bodyPr/>
                <a:lstStyle/>
                <a:p>
                  <a:endParaRPr lang="en-US"/>
                </a:p>
              </p:txBody>
            </p:sp>
            <p:sp>
              <p:nvSpPr>
                <p:cNvPr id="579" name="Freeform 476"/>
                <p:cNvSpPr>
                  <a:spLocks/>
                </p:cNvSpPr>
                <p:nvPr/>
              </p:nvSpPr>
              <p:spPr bwMode="auto">
                <a:xfrm>
                  <a:off x="5105" y="1207"/>
                  <a:ext cx="237" cy="93"/>
                </a:xfrm>
                <a:custGeom>
                  <a:avLst/>
                  <a:gdLst>
                    <a:gd name="T0" fmla="*/ 9 w 237"/>
                    <a:gd name="T1" fmla="*/ 0 h 93"/>
                    <a:gd name="T2" fmla="*/ 79 w 237"/>
                    <a:gd name="T3" fmla="*/ 17 h 93"/>
                    <a:gd name="T4" fmla="*/ 129 w 237"/>
                    <a:gd name="T5" fmla="*/ 30 h 93"/>
                    <a:gd name="T6" fmla="*/ 177 w 237"/>
                    <a:gd name="T7" fmla="*/ 41 h 93"/>
                    <a:gd name="T8" fmla="*/ 196 w 237"/>
                    <a:gd name="T9" fmla="*/ 44 h 93"/>
                    <a:gd name="T10" fmla="*/ 223 w 237"/>
                    <a:gd name="T11" fmla="*/ 47 h 93"/>
                    <a:gd name="T12" fmla="*/ 234 w 237"/>
                    <a:gd name="T13" fmla="*/ 48 h 93"/>
                    <a:gd name="T14" fmla="*/ 235 w 237"/>
                    <a:gd name="T15" fmla="*/ 55 h 93"/>
                    <a:gd name="T16" fmla="*/ 236 w 237"/>
                    <a:gd name="T17" fmla="*/ 63 h 93"/>
                    <a:gd name="T18" fmla="*/ 234 w 237"/>
                    <a:gd name="T19" fmla="*/ 70 h 93"/>
                    <a:gd name="T20" fmla="*/ 231 w 237"/>
                    <a:gd name="T21" fmla="*/ 77 h 93"/>
                    <a:gd name="T22" fmla="*/ 230 w 237"/>
                    <a:gd name="T23" fmla="*/ 82 h 93"/>
                    <a:gd name="T24" fmla="*/ 227 w 237"/>
                    <a:gd name="T25" fmla="*/ 87 h 93"/>
                    <a:gd name="T26" fmla="*/ 222 w 237"/>
                    <a:gd name="T27" fmla="*/ 92 h 93"/>
                    <a:gd name="T28" fmla="*/ 197 w 237"/>
                    <a:gd name="T29" fmla="*/ 84 h 93"/>
                    <a:gd name="T30" fmla="*/ 165 w 237"/>
                    <a:gd name="T31" fmla="*/ 74 h 93"/>
                    <a:gd name="T32" fmla="*/ 120 w 237"/>
                    <a:gd name="T33" fmla="*/ 58 h 93"/>
                    <a:gd name="T34" fmla="*/ 82 w 237"/>
                    <a:gd name="T35" fmla="*/ 47 h 93"/>
                    <a:gd name="T36" fmla="*/ 37 w 237"/>
                    <a:gd name="T37" fmla="*/ 33 h 93"/>
                    <a:gd name="T38" fmla="*/ 0 w 237"/>
                    <a:gd name="T39" fmla="*/ 21 h 93"/>
                    <a:gd name="T40" fmla="*/ 9 w 237"/>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7"/>
                    <a:gd name="T64" fmla="*/ 0 h 93"/>
                    <a:gd name="T65" fmla="*/ 237 w 2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7" h="93">
                      <a:moveTo>
                        <a:pt x="9" y="0"/>
                      </a:moveTo>
                      <a:lnTo>
                        <a:pt x="79" y="17"/>
                      </a:lnTo>
                      <a:lnTo>
                        <a:pt x="129" y="30"/>
                      </a:lnTo>
                      <a:lnTo>
                        <a:pt x="177" y="41"/>
                      </a:lnTo>
                      <a:lnTo>
                        <a:pt x="196" y="44"/>
                      </a:lnTo>
                      <a:lnTo>
                        <a:pt x="223" y="47"/>
                      </a:lnTo>
                      <a:lnTo>
                        <a:pt x="234" y="48"/>
                      </a:lnTo>
                      <a:lnTo>
                        <a:pt x="235" y="55"/>
                      </a:lnTo>
                      <a:lnTo>
                        <a:pt x="236" y="63"/>
                      </a:lnTo>
                      <a:lnTo>
                        <a:pt x="234" y="70"/>
                      </a:lnTo>
                      <a:lnTo>
                        <a:pt x="231" y="77"/>
                      </a:lnTo>
                      <a:lnTo>
                        <a:pt x="230" y="82"/>
                      </a:lnTo>
                      <a:lnTo>
                        <a:pt x="227" y="87"/>
                      </a:lnTo>
                      <a:lnTo>
                        <a:pt x="222" y="92"/>
                      </a:lnTo>
                      <a:lnTo>
                        <a:pt x="197" y="84"/>
                      </a:lnTo>
                      <a:lnTo>
                        <a:pt x="165" y="74"/>
                      </a:lnTo>
                      <a:lnTo>
                        <a:pt x="120" y="58"/>
                      </a:lnTo>
                      <a:lnTo>
                        <a:pt x="82" y="47"/>
                      </a:lnTo>
                      <a:lnTo>
                        <a:pt x="37" y="33"/>
                      </a:lnTo>
                      <a:lnTo>
                        <a:pt x="0" y="21"/>
                      </a:lnTo>
                      <a:lnTo>
                        <a:pt x="9" y="0"/>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72" name="Group 477"/>
              <p:cNvGrpSpPr>
                <a:grpSpLocks/>
              </p:cNvGrpSpPr>
              <p:nvPr/>
            </p:nvGrpSpPr>
            <p:grpSpPr bwMode="auto">
              <a:xfrm>
                <a:off x="5046" y="1145"/>
                <a:ext cx="88" cy="112"/>
                <a:chOff x="5046" y="1145"/>
                <a:chExt cx="88" cy="112"/>
              </a:xfrm>
            </p:grpSpPr>
            <p:sp>
              <p:nvSpPr>
                <p:cNvPr id="576" name="Freeform 478"/>
                <p:cNvSpPr>
                  <a:spLocks/>
                </p:cNvSpPr>
                <p:nvPr/>
              </p:nvSpPr>
              <p:spPr bwMode="auto">
                <a:xfrm>
                  <a:off x="5050" y="1145"/>
                  <a:ext cx="84" cy="111"/>
                </a:xfrm>
                <a:custGeom>
                  <a:avLst/>
                  <a:gdLst>
                    <a:gd name="T0" fmla="*/ 0 w 84"/>
                    <a:gd name="T1" fmla="*/ 109 h 111"/>
                    <a:gd name="T2" fmla="*/ 20 w 84"/>
                    <a:gd name="T3" fmla="*/ 110 h 111"/>
                    <a:gd name="T4" fmla="*/ 29 w 84"/>
                    <a:gd name="T5" fmla="*/ 87 h 111"/>
                    <a:gd name="T6" fmla="*/ 32 w 84"/>
                    <a:gd name="T7" fmla="*/ 84 h 111"/>
                    <a:gd name="T8" fmla="*/ 36 w 84"/>
                    <a:gd name="T9" fmla="*/ 81 h 111"/>
                    <a:gd name="T10" fmla="*/ 41 w 84"/>
                    <a:gd name="T11" fmla="*/ 81 h 111"/>
                    <a:gd name="T12" fmla="*/ 52 w 84"/>
                    <a:gd name="T13" fmla="*/ 85 h 111"/>
                    <a:gd name="T14" fmla="*/ 62 w 84"/>
                    <a:gd name="T15" fmla="*/ 61 h 111"/>
                    <a:gd name="T16" fmla="*/ 49 w 84"/>
                    <a:gd name="T17" fmla="*/ 57 h 111"/>
                    <a:gd name="T18" fmla="*/ 44 w 84"/>
                    <a:gd name="T19" fmla="*/ 54 h 111"/>
                    <a:gd name="T20" fmla="*/ 43 w 84"/>
                    <a:gd name="T21" fmla="*/ 49 h 111"/>
                    <a:gd name="T22" fmla="*/ 42 w 84"/>
                    <a:gd name="T23" fmla="*/ 47 h 111"/>
                    <a:gd name="T24" fmla="*/ 43 w 84"/>
                    <a:gd name="T25" fmla="*/ 43 h 111"/>
                    <a:gd name="T26" fmla="*/ 45 w 84"/>
                    <a:gd name="T27" fmla="*/ 39 h 111"/>
                    <a:gd name="T28" fmla="*/ 49 w 84"/>
                    <a:gd name="T29" fmla="*/ 31 h 111"/>
                    <a:gd name="T30" fmla="*/ 55 w 84"/>
                    <a:gd name="T31" fmla="*/ 25 h 111"/>
                    <a:gd name="T32" fmla="*/ 64 w 84"/>
                    <a:gd name="T33" fmla="*/ 15 h 111"/>
                    <a:gd name="T34" fmla="*/ 75 w 84"/>
                    <a:gd name="T35" fmla="*/ 6 h 111"/>
                    <a:gd name="T36" fmla="*/ 83 w 84"/>
                    <a:gd name="T37" fmla="*/ 0 h 111"/>
                    <a:gd name="T38" fmla="*/ 64 w 84"/>
                    <a:gd name="T39" fmla="*/ 9 h 111"/>
                    <a:gd name="T40" fmla="*/ 48 w 84"/>
                    <a:gd name="T41" fmla="*/ 19 h 111"/>
                    <a:gd name="T42" fmla="*/ 40 w 84"/>
                    <a:gd name="T43" fmla="*/ 26 h 111"/>
                    <a:gd name="T44" fmla="*/ 35 w 84"/>
                    <a:gd name="T45" fmla="*/ 30 h 111"/>
                    <a:gd name="T46" fmla="*/ 25 w 84"/>
                    <a:gd name="T47" fmla="*/ 40 h 111"/>
                    <a:gd name="T48" fmla="*/ 19 w 84"/>
                    <a:gd name="T49" fmla="*/ 49 h 111"/>
                    <a:gd name="T50" fmla="*/ 16 w 84"/>
                    <a:gd name="T51" fmla="*/ 56 h 111"/>
                    <a:gd name="T52" fmla="*/ 11 w 84"/>
                    <a:gd name="T53" fmla="*/ 64 h 111"/>
                    <a:gd name="T54" fmla="*/ 10 w 84"/>
                    <a:gd name="T55" fmla="*/ 72 h 111"/>
                    <a:gd name="T56" fmla="*/ 6 w 84"/>
                    <a:gd name="T57" fmla="*/ 82 h 111"/>
                    <a:gd name="T58" fmla="*/ 4 w 84"/>
                    <a:gd name="T59" fmla="*/ 92 h 111"/>
                    <a:gd name="T60" fmla="*/ 0 w 84"/>
                    <a:gd name="T61" fmla="*/ 109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111"/>
                    <a:gd name="T95" fmla="*/ 84 w 84"/>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111">
                      <a:moveTo>
                        <a:pt x="0" y="109"/>
                      </a:moveTo>
                      <a:lnTo>
                        <a:pt x="20" y="110"/>
                      </a:lnTo>
                      <a:lnTo>
                        <a:pt x="29" y="87"/>
                      </a:lnTo>
                      <a:lnTo>
                        <a:pt x="32" y="84"/>
                      </a:lnTo>
                      <a:lnTo>
                        <a:pt x="36" y="81"/>
                      </a:lnTo>
                      <a:lnTo>
                        <a:pt x="41" y="81"/>
                      </a:lnTo>
                      <a:lnTo>
                        <a:pt x="52" y="85"/>
                      </a:lnTo>
                      <a:lnTo>
                        <a:pt x="62" y="61"/>
                      </a:lnTo>
                      <a:lnTo>
                        <a:pt x="49" y="57"/>
                      </a:lnTo>
                      <a:lnTo>
                        <a:pt x="44" y="54"/>
                      </a:lnTo>
                      <a:lnTo>
                        <a:pt x="43" y="49"/>
                      </a:lnTo>
                      <a:lnTo>
                        <a:pt x="42" y="47"/>
                      </a:lnTo>
                      <a:lnTo>
                        <a:pt x="43" y="43"/>
                      </a:lnTo>
                      <a:lnTo>
                        <a:pt x="45" y="39"/>
                      </a:lnTo>
                      <a:lnTo>
                        <a:pt x="49" y="31"/>
                      </a:lnTo>
                      <a:lnTo>
                        <a:pt x="55" y="25"/>
                      </a:lnTo>
                      <a:lnTo>
                        <a:pt x="64" y="15"/>
                      </a:lnTo>
                      <a:lnTo>
                        <a:pt x="75" y="6"/>
                      </a:lnTo>
                      <a:lnTo>
                        <a:pt x="83" y="0"/>
                      </a:lnTo>
                      <a:lnTo>
                        <a:pt x="64" y="9"/>
                      </a:lnTo>
                      <a:lnTo>
                        <a:pt x="48" y="19"/>
                      </a:lnTo>
                      <a:lnTo>
                        <a:pt x="40" y="26"/>
                      </a:lnTo>
                      <a:lnTo>
                        <a:pt x="35" y="30"/>
                      </a:lnTo>
                      <a:lnTo>
                        <a:pt x="25" y="40"/>
                      </a:lnTo>
                      <a:lnTo>
                        <a:pt x="19" y="49"/>
                      </a:lnTo>
                      <a:lnTo>
                        <a:pt x="16" y="56"/>
                      </a:lnTo>
                      <a:lnTo>
                        <a:pt x="11" y="64"/>
                      </a:lnTo>
                      <a:lnTo>
                        <a:pt x="10" y="72"/>
                      </a:lnTo>
                      <a:lnTo>
                        <a:pt x="6" y="82"/>
                      </a:lnTo>
                      <a:lnTo>
                        <a:pt x="4" y="92"/>
                      </a:lnTo>
                      <a:lnTo>
                        <a:pt x="0" y="109"/>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7" name="Freeform 479"/>
                <p:cNvSpPr>
                  <a:spLocks/>
                </p:cNvSpPr>
                <p:nvPr/>
              </p:nvSpPr>
              <p:spPr bwMode="auto">
                <a:xfrm>
                  <a:off x="5046" y="1145"/>
                  <a:ext cx="85" cy="112"/>
                </a:xfrm>
                <a:custGeom>
                  <a:avLst/>
                  <a:gdLst>
                    <a:gd name="T0" fmla="*/ 0 w 85"/>
                    <a:gd name="T1" fmla="*/ 108 h 112"/>
                    <a:gd name="T2" fmla="*/ 20 w 85"/>
                    <a:gd name="T3" fmla="*/ 111 h 112"/>
                    <a:gd name="T4" fmla="*/ 30 w 85"/>
                    <a:gd name="T5" fmla="*/ 88 h 112"/>
                    <a:gd name="T6" fmla="*/ 33 w 85"/>
                    <a:gd name="T7" fmla="*/ 84 h 112"/>
                    <a:gd name="T8" fmla="*/ 37 w 85"/>
                    <a:gd name="T9" fmla="*/ 81 h 112"/>
                    <a:gd name="T10" fmla="*/ 41 w 85"/>
                    <a:gd name="T11" fmla="*/ 81 h 112"/>
                    <a:gd name="T12" fmla="*/ 54 w 85"/>
                    <a:gd name="T13" fmla="*/ 83 h 112"/>
                    <a:gd name="T14" fmla="*/ 63 w 85"/>
                    <a:gd name="T15" fmla="*/ 59 h 112"/>
                    <a:gd name="T16" fmla="*/ 50 w 85"/>
                    <a:gd name="T17" fmla="*/ 56 h 112"/>
                    <a:gd name="T18" fmla="*/ 46 w 85"/>
                    <a:gd name="T19" fmla="*/ 52 h 112"/>
                    <a:gd name="T20" fmla="*/ 43 w 85"/>
                    <a:gd name="T21" fmla="*/ 50 h 112"/>
                    <a:gd name="T22" fmla="*/ 43 w 85"/>
                    <a:gd name="T23" fmla="*/ 45 h 112"/>
                    <a:gd name="T24" fmla="*/ 43 w 85"/>
                    <a:gd name="T25" fmla="*/ 43 h 112"/>
                    <a:gd name="T26" fmla="*/ 45 w 85"/>
                    <a:gd name="T27" fmla="*/ 39 h 112"/>
                    <a:gd name="T28" fmla="*/ 50 w 85"/>
                    <a:gd name="T29" fmla="*/ 31 h 112"/>
                    <a:gd name="T30" fmla="*/ 57 w 85"/>
                    <a:gd name="T31" fmla="*/ 23 h 112"/>
                    <a:gd name="T32" fmla="*/ 65 w 85"/>
                    <a:gd name="T33" fmla="*/ 13 h 112"/>
                    <a:gd name="T34" fmla="*/ 77 w 85"/>
                    <a:gd name="T35" fmla="*/ 5 h 112"/>
                    <a:gd name="T36" fmla="*/ 84 w 85"/>
                    <a:gd name="T37" fmla="*/ 0 h 112"/>
                    <a:gd name="T38" fmla="*/ 66 w 85"/>
                    <a:gd name="T39" fmla="*/ 8 h 112"/>
                    <a:gd name="T40" fmla="*/ 50 w 85"/>
                    <a:gd name="T41" fmla="*/ 18 h 112"/>
                    <a:gd name="T42" fmla="*/ 40 w 85"/>
                    <a:gd name="T43" fmla="*/ 25 h 112"/>
                    <a:gd name="T44" fmla="*/ 35 w 85"/>
                    <a:gd name="T45" fmla="*/ 29 h 112"/>
                    <a:gd name="T46" fmla="*/ 30 w 85"/>
                    <a:gd name="T47" fmla="*/ 34 h 112"/>
                    <a:gd name="T48" fmla="*/ 26 w 85"/>
                    <a:gd name="T49" fmla="*/ 39 h 112"/>
                    <a:gd name="T50" fmla="*/ 21 w 85"/>
                    <a:gd name="T51" fmla="*/ 48 h 112"/>
                    <a:gd name="T52" fmla="*/ 16 w 85"/>
                    <a:gd name="T53" fmla="*/ 56 h 112"/>
                    <a:gd name="T54" fmla="*/ 12 w 85"/>
                    <a:gd name="T55" fmla="*/ 63 h 112"/>
                    <a:gd name="T56" fmla="*/ 11 w 85"/>
                    <a:gd name="T57" fmla="*/ 72 h 112"/>
                    <a:gd name="T58" fmla="*/ 8 w 85"/>
                    <a:gd name="T59" fmla="*/ 81 h 112"/>
                    <a:gd name="T60" fmla="*/ 5 w 85"/>
                    <a:gd name="T61" fmla="*/ 92 h 112"/>
                    <a:gd name="T62" fmla="*/ 0 w 85"/>
                    <a:gd name="T63" fmla="*/ 108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12"/>
                    <a:gd name="T98" fmla="*/ 85 w 85"/>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12">
                      <a:moveTo>
                        <a:pt x="0" y="108"/>
                      </a:moveTo>
                      <a:lnTo>
                        <a:pt x="20" y="111"/>
                      </a:lnTo>
                      <a:lnTo>
                        <a:pt x="30" y="88"/>
                      </a:lnTo>
                      <a:lnTo>
                        <a:pt x="33" y="84"/>
                      </a:lnTo>
                      <a:lnTo>
                        <a:pt x="37" y="81"/>
                      </a:lnTo>
                      <a:lnTo>
                        <a:pt x="41" y="81"/>
                      </a:lnTo>
                      <a:lnTo>
                        <a:pt x="54" y="83"/>
                      </a:lnTo>
                      <a:lnTo>
                        <a:pt x="63" y="59"/>
                      </a:lnTo>
                      <a:lnTo>
                        <a:pt x="50" y="56"/>
                      </a:lnTo>
                      <a:lnTo>
                        <a:pt x="46" y="52"/>
                      </a:lnTo>
                      <a:lnTo>
                        <a:pt x="43" y="50"/>
                      </a:lnTo>
                      <a:lnTo>
                        <a:pt x="43" y="45"/>
                      </a:lnTo>
                      <a:lnTo>
                        <a:pt x="43" y="43"/>
                      </a:lnTo>
                      <a:lnTo>
                        <a:pt x="45" y="39"/>
                      </a:lnTo>
                      <a:lnTo>
                        <a:pt x="50" y="31"/>
                      </a:lnTo>
                      <a:lnTo>
                        <a:pt x="57" y="23"/>
                      </a:lnTo>
                      <a:lnTo>
                        <a:pt x="65" y="13"/>
                      </a:lnTo>
                      <a:lnTo>
                        <a:pt x="77" y="5"/>
                      </a:lnTo>
                      <a:lnTo>
                        <a:pt x="84" y="0"/>
                      </a:lnTo>
                      <a:lnTo>
                        <a:pt x="66" y="8"/>
                      </a:lnTo>
                      <a:lnTo>
                        <a:pt x="50" y="18"/>
                      </a:lnTo>
                      <a:lnTo>
                        <a:pt x="40" y="25"/>
                      </a:lnTo>
                      <a:lnTo>
                        <a:pt x="35" y="29"/>
                      </a:lnTo>
                      <a:lnTo>
                        <a:pt x="30" y="34"/>
                      </a:lnTo>
                      <a:lnTo>
                        <a:pt x="26" y="39"/>
                      </a:lnTo>
                      <a:lnTo>
                        <a:pt x="21" y="48"/>
                      </a:lnTo>
                      <a:lnTo>
                        <a:pt x="16" y="56"/>
                      </a:lnTo>
                      <a:lnTo>
                        <a:pt x="12" y="63"/>
                      </a:lnTo>
                      <a:lnTo>
                        <a:pt x="11" y="72"/>
                      </a:lnTo>
                      <a:lnTo>
                        <a:pt x="8" y="81"/>
                      </a:lnTo>
                      <a:lnTo>
                        <a:pt x="5" y="92"/>
                      </a:lnTo>
                      <a:lnTo>
                        <a:pt x="0" y="108"/>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73" name="Group 480"/>
              <p:cNvGrpSpPr>
                <a:grpSpLocks/>
              </p:cNvGrpSpPr>
              <p:nvPr/>
            </p:nvGrpSpPr>
            <p:grpSpPr bwMode="auto">
              <a:xfrm>
                <a:off x="5040" y="1255"/>
                <a:ext cx="32" cy="23"/>
                <a:chOff x="5040" y="1255"/>
                <a:chExt cx="32" cy="23"/>
              </a:xfrm>
            </p:grpSpPr>
            <p:sp>
              <p:nvSpPr>
                <p:cNvPr id="574" name="Freeform 481"/>
                <p:cNvSpPr>
                  <a:spLocks/>
                </p:cNvSpPr>
                <p:nvPr/>
              </p:nvSpPr>
              <p:spPr bwMode="auto">
                <a:xfrm>
                  <a:off x="5040" y="1257"/>
                  <a:ext cx="32" cy="21"/>
                </a:xfrm>
                <a:custGeom>
                  <a:avLst/>
                  <a:gdLst>
                    <a:gd name="T0" fmla="*/ 4 w 32"/>
                    <a:gd name="T1" fmla="*/ 0 h 21"/>
                    <a:gd name="T2" fmla="*/ 17 w 32"/>
                    <a:gd name="T3" fmla="*/ 2 h 21"/>
                    <a:gd name="T4" fmla="*/ 31 w 32"/>
                    <a:gd name="T5" fmla="*/ 5 h 21"/>
                    <a:gd name="T6" fmla="*/ 28 w 32"/>
                    <a:gd name="T7" fmla="*/ 18 h 21"/>
                    <a:gd name="T8" fmla="*/ 24 w 32"/>
                    <a:gd name="T9" fmla="*/ 18 h 21"/>
                    <a:gd name="T10" fmla="*/ 21 w 32"/>
                    <a:gd name="T11" fmla="*/ 18 h 21"/>
                    <a:gd name="T12" fmla="*/ 17 w 32"/>
                    <a:gd name="T13" fmla="*/ 20 h 21"/>
                    <a:gd name="T14" fmla="*/ 11 w 32"/>
                    <a:gd name="T15" fmla="*/ 19 h 21"/>
                    <a:gd name="T16" fmla="*/ 6 w 32"/>
                    <a:gd name="T17" fmla="*/ 16 h 21"/>
                    <a:gd name="T18" fmla="*/ 4 w 32"/>
                    <a:gd name="T19" fmla="*/ 14 h 21"/>
                    <a:gd name="T20" fmla="*/ 0 w 32"/>
                    <a:gd name="T21" fmla="*/ 11 h 21"/>
                    <a:gd name="T22" fmla="*/ 4 w 3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
                    <a:gd name="T38" fmla="*/ 32 w 3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
                      <a:moveTo>
                        <a:pt x="4" y="0"/>
                      </a:moveTo>
                      <a:lnTo>
                        <a:pt x="17" y="2"/>
                      </a:lnTo>
                      <a:lnTo>
                        <a:pt x="31" y="5"/>
                      </a:lnTo>
                      <a:lnTo>
                        <a:pt x="28" y="18"/>
                      </a:lnTo>
                      <a:lnTo>
                        <a:pt x="24" y="18"/>
                      </a:lnTo>
                      <a:lnTo>
                        <a:pt x="21" y="18"/>
                      </a:lnTo>
                      <a:lnTo>
                        <a:pt x="17" y="20"/>
                      </a:lnTo>
                      <a:lnTo>
                        <a:pt x="11" y="19"/>
                      </a:lnTo>
                      <a:lnTo>
                        <a:pt x="6" y="16"/>
                      </a:lnTo>
                      <a:lnTo>
                        <a:pt x="4" y="14"/>
                      </a:lnTo>
                      <a:lnTo>
                        <a:pt x="0" y="11"/>
                      </a:lnTo>
                      <a:lnTo>
                        <a:pt x="4"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5" name="Freeform 482"/>
                <p:cNvSpPr>
                  <a:spLocks/>
                </p:cNvSpPr>
                <p:nvPr/>
              </p:nvSpPr>
              <p:spPr bwMode="auto">
                <a:xfrm>
                  <a:off x="5040" y="1255"/>
                  <a:ext cx="32" cy="21"/>
                </a:xfrm>
                <a:custGeom>
                  <a:avLst/>
                  <a:gdLst>
                    <a:gd name="T0" fmla="*/ 3 w 32"/>
                    <a:gd name="T1" fmla="*/ 0 h 21"/>
                    <a:gd name="T2" fmla="*/ 18 w 32"/>
                    <a:gd name="T3" fmla="*/ 2 h 21"/>
                    <a:gd name="T4" fmla="*/ 31 w 32"/>
                    <a:gd name="T5" fmla="*/ 4 h 21"/>
                    <a:gd name="T6" fmla="*/ 27 w 32"/>
                    <a:gd name="T7" fmla="*/ 18 h 21"/>
                    <a:gd name="T8" fmla="*/ 23 w 32"/>
                    <a:gd name="T9" fmla="*/ 19 h 21"/>
                    <a:gd name="T10" fmla="*/ 20 w 32"/>
                    <a:gd name="T11" fmla="*/ 20 h 21"/>
                    <a:gd name="T12" fmla="*/ 16 w 32"/>
                    <a:gd name="T13" fmla="*/ 19 h 21"/>
                    <a:gd name="T14" fmla="*/ 10 w 32"/>
                    <a:gd name="T15" fmla="*/ 18 h 21"/>
                    <a:gd name="T16" fmla="*/ 5 w 32"/>
                    <a:gd name="T17" fmla="*/ 16 h 21"/>
                    <a:gd name="T18" fmla="*/ 3 w 32"/>
                    <a:gd name="T19" fmla="*/ 14 h 21"/>
                    <a:gd name="T20" fmla="*/ 0 w 32"/>
                    <a:gd name="T21" fmla="*/ 11 h 21"/>
                    <a:gd name="T22" fmla="*/ 3 w 3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
                    <a:gd name="T38" fmla="*/ 32 w 3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
                      <a:moveTo>
                        <a:pt x="3" y="0"/>
                      </a:moveTo>
                      <a:lnTo>
                        <a:pt x="18" y="2"/>
                      </a:lnTo>
                      <a:lnTo>
                        <a:pt x="31" y="4"/>
                      </a:lnTo>
                      <a:lnTo>
                        <a:pt x="27" y="18"/>
                      </a:lnTo>
                      <a:lnTo>
                        <a:pt x="23" y="19"/>
                      </a:lnTo>
                      <a:lnTo>
                        <a:pt x="20" y="20"/>
                      </a:lnTo>
                      <a:lnTo>
                        <a:pt x="16" y="19"/>
                      </a:lnTo>
                      <a:lnTo>
                        <a:pt x="10" y="18"/>
                      </a:lnTo>
                      <a:lnTo>
                        <a:pt x="5" y="16"/>
                      </a:lnTo>
                      <a:lnTo>
                        <a:pt x="3" y="14"/>
                      </a:lnTo>
                      <a:lnTo>
                        <a:pt x="0" y="11"/>
                      </a:lnTo>
                      <a:lnTo>
                        <a:pt x="3" y="0"/>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450" name="Freeform 483"/>
            <p:cNvSpPr>
              <a:spLocks/>
            </p:cNvSpPr>
            <p:nvPr/>
          </p:nvSpPr>
          <p:spPr bwMode="auto">
            <a:xfrm>
              <a:off x="4883" y="1358"/>
              <a:ext cx="106" cy="70"/>
            </a:xfrm>
            <a:custGeom>
              <a:avLst/>
              <a:gdLst>
                <a:gd name="T0" fmla="*/ 27 w 106"/>
                <a:gd name="T1" fmla="*/ 18 h 70"/>
                <a:gd name="T2" fmla="*/ 24 w 106"/>
                <a:gd name="T3" fmla="*/ 27 h 70"/>
                <a:gd name="T4" fmla="*/ 15 w 106"/>
                <a:gd name="T5" fmla="*/ 30 h 70"/>
                <a:gd name="T6" fmla="*/ 6 w 106"/>
                <a:gd name="T7" fmla="*/ 30 h 70"/>
                <a:gd name="T8" fmla="*/ 0 w 106"/>
                <a:gd name="T9" fmla="*/ 39 h 70"/>
                <a:gd name="T10" fmla="*/ 3 w 106"/>
                <a:gd name="T11" fmla="*/ 48 h 70"/>
                <a:gd name="T12" fmla="*/ 9 w 106"/>
                <a:gd name="T13" fmla="*/ 57 h 70"/>
                <a:gd name="T14" fmla="*/ 12 w 106"/>
                <a:gd name="T15" fmla="*/ 66 h 70"/>
                <a:gd name="T16" fmla="*/ 21 w 106"/>
                <a:gd name="T17" fmla="*/ 69 h 70"/>
                <a:gd name="T18" fmla="*/ 30 w 106"/>
                <a:gd name="T19" fmla="*/ 66 h 70"/>
                <a:gd name="T20" fmla="*/ 39 w 106"/>
                <a:gd name="T21" fmla="*/ 63 h 70"/>
                <a:gd name="T22" fmla="*/ 48 w 106"/>
                <a:gd name="T23" fmla="*/ 63 h 70"/>
                <a:gd name="T24" fmla="*/ 60 w 106"/>
                <a:gd name="T25" fmla="*/ 63 h 70"/>
                <a:gd name="T26" fmla="*/ 72 w 106"/>
                <a:gd name="T27" fmla="*/ 66 h 70"/>
                <a:gd name="T28" fmla="*/ 84 w 106"/>
                <a:gd name="T29" fmla="*/ 69 h 70"/>
                <a:gd name="T30" fmla="*/ 93 w 106"/>
                <a:gd name="T31" fmla="*/ 69 h 70"/>
                <a:gd name="T32" fmla="*/ 102 w 106"/>
                <a:gd name="T33" fmla="*/ 66 h 70"/>
                <a:gd name="T34" fmla="*/ 105 w 106"/>
                <a:gd name="T35" fmla="*/ 57 h 70"/>
                <a:gd name="T36" fmla="*/ 96 w 106"/>
                <a:gd name="T37" fmla="*/ 51 h 70"/>
                <a:gd name="T38" fmla="*/ 87 w 106"/>
                <a:gd name="T39" fmla="*/ 54 h 70"/>
                <a:gd name="T40" fmla="*/ 78 w 106"/>
                <a:gd name="T41" fmla="*/ 51 h 70"/>
                <a:gd name="T42" fmla="*/ 72 w 106"/>
                <a:gd name="T43" fmla="*/ 42 h 70"/>
                <a:gd name="T44" fmla="*/ 69 w 106"/>
                <a:gd name="T45" fmla="*/ 33 h 70"/>
                <a:gd name="T46" fmla="*/ 69 w 106"/>
                <a:gd name="T47" fmla="*/ 24 h 70"/>
                <a:gd name="T48" fmla="*/ 69 w 106"/>
                <a:gd name="T49" fmla="*/ 15 h 70"/>
                <a:gd name="T50" fmla="*/ 63 w 106"/>
                <a:gd name="T51" fmla="*/ 6 h 70"/>
                <a:gd name="T52" fmla="*/ 54 w 106"/>
                <a:gd name="T53" fmla="*/ 0 h 70"/>
                <a:gd name="T54" fmla="*/ 45 w 106"/>
                <a:gd name="T55" fmla="*/ 3 h 70"/>
                <a:gd name="T56" fmla="*/ 36 w 106"/>
                <a:gd name="T57" fmla="*/ 9 h 70"/>
                <a:gd name="T58" fmla="*/ 27 w 106"/>
                <a:gd name="T59" fmla="*/ 12 h 70"/>
                <a:gd name="T60" fmla="*/ 27 w 106"/>
                <a:gd name="T61" fmla="*/ 21 h 70"/>
                <a:gd name="T62" fmla="*/ 27 w 106"/>
                <a:gd name="T63" fmla="*/ 18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70"/>
                <a:gd name="T98" fmla="*/ 106 w 106"/>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70">
                  <a:moveTo>
                    <a:pt x="27" y="18"/>
                  </a:moveTo>
                  <a:lnTo>
                    <a:pt x="24" y="27"/>
                  </a:lnTo>
                  <a:lnTo>
                    <a:pt x="15" y="30"/>
                  </a:lnTo>
                  <a:lnTo>
                    <a:pt x="6" y="30"/>
                  </a:lnTo>
                  <a:lnTo>
                    <a:pt x="0" y="39"/>
                  </a:lnTo>
                  <a:lnTo>
                    <a:pt x="3" y="48"/>
                  </a:lnTo>
                  <a:lnTo>
                    <a:pt x="9" y="57"/>
                  </a:lnTo>
                  <a:lnTo>
                    <a:pt x="12" y="66"/>
                  </a:lnTo>
                  <a:lnTo>
                    <a:pt x="21" y="69"/>
                  </a:lnTo>
                  <a:lnTo>
                    <a:pt x="30" y="66"/>
                  </a:lnTo>
                  <a:lnTo>
                    <a:pt x="39" y="63"/>
                  </a:lnTo>
                  <a:lnTo>
                    <a:pt x="48" y="63"/>
                  </a:lnTo>
                  <a:lnTo>
                    <a:pt x="60" y="63"/>
                  </a:lnTo>
                  <a:lnTo>
                    <a:pt x="72" y="66"/>
                  </a:lnTo>
                  <a:lnTo>
                    <a:pt x="84" y="69"/>
                  </a:lnTo>
                  <a:lnTo>
                    <a:pt x="93" y="69"/>
                  </a:lnTo>
                  <a:lnTo>
                    <a:pt x="102" y="66"/>
                  </a:lnTo>
                  <a:lnTo>
                    <a:pt x="105" y="57"/>
                  </a:lnTo>
                  <a:lnTo>
                    <a:pt x="96" y="51"/>
                  </a:lnTo>
                  <a:lnTo>
                    <a:pt x="87" y="54"/>
                  </a:lnTo>
                  <a:lnTo>
                    <a:pt x="78" y="51"/>
                  </a:lnTo>
                  <a:lnTo>
                    <a:pt x="72" y="42"/>
                  </a:lnTo>
                  <a:lnTo>
                    <a:pt x="69" y="33"/>
                  </a:lnTo>
                  <a:lnTo>
                    <a:pt x="69" y="24"/>
                  </a:lnTo>
                  <a:lnTo>
                    <a:pt x="69" y="15"/>
                  </a:lnTo>
                  <a:lnTo>
                    <a:pt x="63" y="6"/>
                  </a:lnTo>
                  <a:lnTo>
                    <a:pt x="54" y="0"/>
                  </a:lnTo>
                  <a:lnTo>
                    <a:pt x="45" y="3"/>
                  </a:lnTo>
                  <a:lnTo>
                    <a:pt x="36" y="9"/>
                  </a:lnTo>
                  <a:lnTo>
                    <a:pt x="27" y="12"/>
                  </a:lnTo>
                  <a:lnTo>
                    <a:pt x="27" y="21"/>
                  </a:lnTo>
                  <a:lnTo>
                    <a:pt x="27" y="18"/>
                  </a:lnTo>
                </a:path>
              </a:pathLst>
            </a:custGeom>
            <a:solidFill>
              <a:srgbClr val="3333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51" name="Freeform 484"/>
            <p:cNvSpPr>
              <a:spLocks/>
            </p:cNvSpPr>
            <p:nvPr/>
          </p:nvSpPr>
          <p:spPr bwMode="auto">
            <a:xfrm>
              <a:off x="4898" y="1814"/>
              <a:ext cx="17" cy="40"/>
            </a:xfrm>
            <a:custGeom>
              <a:avLst/>
              <a:gdLst>
                <a:gd name="T0" fmla="*/ 3 w 17"/>
                <a:gd name="T1" fmla="*/ 0 h 40"/>
                <a:gd name="T2" fmla="*/ 9 w 17"/>
                <a:gd name="T3" fmla="*/ 9 h 40"/>
                <a:gd name="T4" fmla="*/ 6 w 17"/>
                <a:gd name="T5" fmla="*/ 18 h 40"/>
                <a:gd name="T6" fmla="*/ 0 w 17"/>
                <a:gd name="T7" fmla="*/ 27 h 40"/>
                <a:gd name="T8" fmla="*/ 6 w 17"/>
                <a:gd name="T9" fmla="*/ 36 h 40"/>
                <a:gd name="T10" fmla="*/ 16 w 17"/>
                <a:gd name="T11" fmla="*/ 39 h 40"/>
                <a:gd name="T12" fmla="*/ 0 60000 65536"/>
                <a:gd name="T13" fmla="*/ 0 60000 65536"/>
                <a:gd name="T14" fmla="*/ 0 60000 65536"/>
                <a:gd name="T15" fmla="*/ 0 60000 65536"/>
                <a:gd name="T16" fmla="*/ 0 60000 65536"/>
                <a:gd name="T17" fmla="*/ 0 60000 65536"/>
                <a:gd name="T18" fmla="*/ 0 w 17"/>
                <a:gd name="T19" fmla="*/ 0 h 40"/>
                <a:gd name="T20" fmla="*/ 17 w 1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7" h="40">
                  <a:moveTo>
                    <a:pt x="3" y="0"/>
                  </a:moveTo>
                  <a:lnTo>
                    <a:pt x="9" y="9"/>
                  </a:lnTo>
                  <a:lnTo>
                    <a:pt x="6" y="18"/>
                  </a:lnTo>
                  <a:lnTo>
                    <a:pt x="0" y="27"/>
                  </a:lnTo>
                  <a:lnTo>
                    <a:pt x="6" y="36"/>
                  </a:lnTo>
                  <a:lnTo>
                    <a:pt x="16" y="3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485"/>
            <p:cNvSpPr>
              <a:spLocks/>
            </p:cNvSpPr>
            <p:nvPr/>
          </p:nvSpPr>
          <p:spPr bwMode="auto">
            <a:xfrm>
              <a:off x="5081" y="1103"/>
              <a:ext cx="52" cy="49"/>
            </a:xfrm>
            <a:custGeom>
              <a:avLst/>
              <a:gdLst>
                <a:gd name="T0" fmla="*/ 9 w 52"/>
                <a:gd name="T1" fmla="*/ 0 h 49"/>
                <a:gd name="T2" fmla="*/ 15 w 52"/>
                <a:gd name="T3" fmla="*/ 9 h 49"/>
                <a:gd name="T4" fmla="*/ 21 w 52"/>
                <a:gd name="T5" fmla="*/ 18 h 49"/>
                <a:gd name="T6" fmla="*/ 12 w 52"/>
                <a:gd name="T7" fmla="*/ 21 h 49"/>
                <a:gd name="T8" fmla="*/ 18 w 52"/>
                <a:gd name="T9" fmla="*/ 30 h 49"/>
                <a:gd name="T10" fmla="*/ 9 w 52"/>
                <a:gd name="T11" fmla="*/ 36 h 49"/>
                <a:gd name="T12" fmla="*/ 0 w 52"/>
                <a:gd name="T13" fmla="*/ 39 h 49"/>
                <a:gd name="T14" fmla="*/ 9 w 52"/>
                <a:gd name="T15" fmla="*/ 42 h 49"/>
                <a:gd name="T16" fmla="*/ 21 w 52"/>
                <a:gd name="T17" fmla="*/ 39 h 49"/>
                <a:gd name="T18" fmla="*/ 30 w 52"/>
                <a:gd name="T19" fmla="*/ 33 h 49"/>
                <a:gd name="T20" fmla="*/ 39 w 52"/>
                <a:gd name="T21" fmla="*/ 30 h 49"/>
                <a:gd name="T22" fmla="*/ 45 w 52"/>
                <a:gd name="T23" fmla="*/ 39 h 49"/>
                <a:gd name="T24" fmla="*/ 51 w 52"/>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9"/>
                <a:gd name="T41" fmla="*/ 52 w 52"/>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9">
                  <a:moveTo>
                    <a:pt x="9" y="0"/>
                  </a:moveTo>
                  <a:lnTo>
                    <a:pt x="15" y="9"/>
                  </a:lnTo>
                  <a:lnTo>
                    <a:pt x="21" y="18"/>
                  </a:lnTo>
                  <a:lnTo>
                    <a:pt x="12" y="21"/>
                  </a:lnTo>
                  <a:lnTo>
                    <a:pt x="18" y="30"/>
                  </a:lnTo>
                  <a:lnTo>
                    <a:pt x="9" y="36"/>
                  </a:lnTo>
                  <a:lnTo>
                    <a:pt x="0" y="39"/>
                  </a:lnTo>
                  <a:lnTo>
                    <a:pt x="9" y="42"/>
                  </a:lnTo>
                  <a:lnTo>
                    <a:pt x="21" y="39"/>
                  </a:lnTo>
                  <a:lnTo>
                    <a:pt x="30" y="33"/>
                  </a:lnTo>
                  <a:lnTo>
                    <a:pt x="39" y="30"/>
                  </a:lnTo>
                  <a:lnTo>
                    <a:pt x="45" y="39"/>
                  </a:lnTo>
                  <a:lnTo>
                    <a:pt x="51" y="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486"/>
            <p:cNvSpPr>
              <a:spLocks/>
            </p:cNvSpPr>
            <p:nvPr/>
          </p:nvSpPr>
          <p:spPr bwMode="auto">
            <a:xfrm>
              <a:off x="4646" y="1382"/>
              <a:ext cx="115" cy="130"/>
            </a:xfrm>
            <a:custGeom>
              <a:avLst/>
              <a:gdLst>
                <a:gd name="T0" fmla="*/ 3 w 115"/>
                <a:gd name="T1" fmla="*/ 48 h 130"/>
                <a:gd name="T2" fmla="*/ 0 w 115"/>
                <a:gd name="T3" fmla="*/ 60 h 130"/>
                <a:gd name="T4" fmla="*/ 6 w 115"/>
                <a:gd name="T5" fmla="*/ 69 h 130"/>
                <a:gd name="T6" fmla="*/ 12 w 115"/>
                <a:gd name="T7" fmla="*/ 81 h 130"/>
                <a:gd name="T8" fmla="*/ 18 w 115"/>
                <a:gd name="T9" fmla="*/ 90 h 130"/>
                <a:gd name="T10" fmla="*/ 21 w 115"/>
                <a:gd name="T11" fmla="*/ 99 h 130"/>
                <a:gd name="T12" fmla="*/ 12 w 115"/>
                <a:gd name="T13" fmla="*/ 108 h 130"/>
                <a:gd name="T14" fmla="*/ 3 w 115"/>
                <a:gd name="T15" fmla="*/ 108 h 130"/>
                <a:gd name="T16" fmla="*/ 9 w 115"/>
                <a:gd name="T17" fmla="*/ 117 h 130"/>
                <a:gd name="T18" fmla="*/ 18 w 115"/>
                <a:gd name="T19" fmla="*/ 120 h 130"/>
                <a:gd name="T20" fmla="*/ 27 w 115"/>
                <a:gd name="T21" fmla="*/ 123 h 130"/>
                <a:gd name="T22" fmla="*/ 36 w 115"/>
                <a:gd name="T23" fmla="*/ 126 h 130"/>
                <a:gd name="T24" fmla="*/ 45 w 115"/>
                <a:gd name="T25" fmla="*/ 123 h 130"/>
                <a:gd name="T26" fmla="*/ 45 w 115"/>
                <a:gd name="T27" fmla="*/ 114 h 130"/>
                <a:gd name="T28" fmla="*/ 54 w 115"/>
                <a:gd name="T29" fmla="*/ 117 h 130"/>
                <a:gd name="T30" fmla="*/ 57 w 115"/>
                <a:gd name="T31" fmla="*/ 126 h 130"/>
                <a:gd name="T32" fmla="*/ 66 w 115"/>
                <a:gd name="T33" fmla="*/ 129 h 130"/>
                <a:gd name="T34" fmla="*/ 75 w 115"/>
                <a:gd name="T35" fmla="*/ 129 h 130"/>
                <a:gd name="T36" fmla="*/ 78 w 115"/>
                <a:gd name="T37" fmla="*/ 120 h 130"/>
                <a:gd name="T38" fmla="*/ 69 w 115"/>
                <a:gd name="T39" fmla="*/ 111 h 130"/>
                <a:gd name="T40" fmla="*/ 69 w 115"/>
                <a:gd name="T41" fmla="*/ 102 h 130"/>
                <a:gd name="T42" fmla="*/ 78 w 115"/>
                <a:gd name="T43" fmla="*/ 99 h 130"/>
                <a:gd name="T44" fmla="*/ 84 w 115"/>
                <a:gd name="T45" fmla="*/ 90 h 130"/>
                <a:gd name="T46" fmla="*/ 87 w 115"/>
                <a:gd name="T47" fmla="*/ 81 h 130"/>
                <a:gd name="T48" fmla="*/ 96 w 115"/>
                <a:gd name="T49" fmla="*/ 75 h 130"/>
                <a:gd name="T50" fmla="*/ 105 w 115"/>
                <a:gd name="T51" fmla="*/ 78 h 130"/>
                <a:gd name="T52" fmla="*/ 114 w 115"/>
                <a:gd name="T53" fmla="*/ 75 h 130"/>
                <a:gd name="T54" fmla="*/ 114 w 115"/>
                <a:gd name="T55" fmla="*/ 66 h 130"/>
                <a:gd name="T56" fmla="*/ 108 w 115"/>
                <a:gd name="T57" fmla="*/ 57 h 130"/>
                <a:gd name="T58" fmla="*/ 99 w 115"/>
                <a:gd name="T59" fmla="*/ 51 h 130"/>
                <a:gd name="T60" fmla="*/ 90 w 115"/>
                <a:gd name="T61" fmla="*/ 48 h 130"/>
                <a:gd name="T62" fmla="*/ 78 w 115"/>
                <a:gd name="T63" fmla="*/ 39 h 130"/>
                <a:gd name="T64" fmla="*/ 72 w 115"/>
                <a:gd name="T65" fmla="*/ 30 h 130"/>
                <a:gd name="T66" fmla="*/ 69 w 115"/>
                <a:gd name="T67" fmla="*/ 18 h 130"/>
                <a:gd name="T68" fmla="*/ 69 w 115"/>
                <a:gd name="T69" fmla="*/ 9 h 130"/>
                <a:gd name="T70" fmla="*/ 69 w 115"/>
                <a:gd name="T71" fmla="*/ 0 h 130"/>
                <a:gd name="T72" fmla="*/ 60 w 115"/>
                <a:gd name="T73" fmla="*/ 3 h 130"/>
                <a:gd name="T74" fmla="*/ 57 w 115"/>
                <a:gd name="T75" fmla="*/ 12 h 130"/>
                <a:gd name="T76" fmla="*/ 54 w 115"/>
                <a:gd name="T77" fmla="*/ 21 h 130"/>
                <a:gd name="T78" fmla="*/ 54 w 115"/>
                <a:gd name="T79" fmla="*/ 30 h 130"/>
                <a:gd name="T80" fmla="*/ 51 w 115"/>
                <a:gd name="T81" fmla="*/ 39 h 130"/>
                <a:gd name="T82" fmla="*/ 42 w 115"/>
                <a:gd name="T83" fmla="*/ 45 h 130"/>
                <a:gd name="T84" fmla="*/ 33 w 115"/>
                <a:gd name="T85" fmla="*/ 48 h 130"/>
                <a:gd name="T86" fmla="*/ 24 w 115"/>
                <a:gd name="T87" fmla="*/ 51 h 130"/>
                <a:gd name="T88" fmla="*/ 15 w 115"/>
                <a:gd name="T89" fmla="*/ 54 h 130"/>
                <a:gd name="T90" fmla="*/ 6 w 115"/>
                <a:gd name="T91" fmla="*/ 51 h 130"/>
                <a:gd name="T92" fmla="*/ 3 w 115"/>
                <a:gd name="T93" fmla="*/ 48 h 1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130"/>
                <a:gd name="T143" fmla="*/ 115 w 115"/>
                <a:gd name="T144" fmla="*/ 130 h 1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130">
                  <a:moveTo>
                    <a:pt x="3" y="48"/>
                  </a:moveTo>
                  <a:lnTo>
                    <a:pt x="0" y="60"/>
                  </a:lnTo>
                  <a:lnTo>
                    <a:pt x="6" y="69"/>
                  </a:lnTo>
                  <a:lnTo>
                    <a:pt x="12" y="81"/>
                  </a:lnTo>
                  <a:lnTo>
                    <a:pt x="18" y="90"/>
                  </a:lnTo>
                  <a:lnTo>
                    <a:pt x="21" y="99"/>
                  </a:lnTo>
                  <a:lnTo>
                    <a:pt x="12" y="108"/>
                  </a:lnTo>
                  <a:lnTo>
                    <a:pt x="3" y="108"/>
                  </a:lnTo>
                  <a:lnTo>
                    <a:pt x="9" y="117"/>
                  </a:lnTo>
                  <a:lnTo>
                    <a:pt x="18" y="120"/>
                  </a:lnTo>
                  <a:lnTo>
                    <a:pt x="27" y="123"/>
                  </a:lnTo>
                  <a:lnTo>
                    <a:pt x="36" y="126"/>
                  </a:lnTo>
                  <a:lnTo>
                    <a:pt x="45" y="123"/>
                  </a:lnTo>
                  <a:lnTo>
                    <a:pt x="45" y="114"/>
                  </a:lnTo>
                  <a:lnTo>
                    <a:pt x="54" y="117"/>
                  </a:lnTo>
                  <a:lnTo>
                    <a:pt x="57" y="126"/>
                  </a:lnTo>
                  <a:lnTo>
                    <a:pt x="66" y="129"/>
                  </a:lnTo>
                  <a:lnTo>
                    <a:pt x="75" y="129"/>
                  </a:lnTo>
                  <a:lnTo>
                    <a:pt x="78" y="120"/>
                  </a:lnTo>
                  <a:lnTo>
                    <a:pt x="69" y="111"/>
                  </a:lnTo>
                  <a:lnTo>
                    <a:pt x="69" y="102"/>
                  </a:lnTo>
                  <a:lnTo>
                    <a:pt x="78" y="99"/>
                  </a:lnTo>
                  <a:lnTo>
                    <a:pt x="84" y="90"/>
                  </a:lnTo>
                  <a:lnTo>
                    <a:pt x="87" y="81"/>
                  </a:lnTo>
                  <a:lnTo>
                    <a:pt x="96" y="75"/>
                  </a:lnTo>
                  <a:lnTo>
                    <a:pt x="105" y="78"/>
                  </a:lnTo>
                  <a:lnTo>
                    <a:pt x="114" y="75"/>
                  </a:lnTo>
                  <a:lnTo>
                    <a:pt x="114" y="66"/>
                  </a:lnTo>
                  <a:lnTo>
                    <a:pt x="108" y="57"/>
                  </a:lnTo>
                  <a:lnTo>
                    <a:pt x="99" y="51"/>
                  </a:lnTo>
                  <a:lnTo>
                    <a:pt x="90" y="48"/>
                  </a:lnTo>
                  <a:lnTo>
                    <a:pt x="78" y="39"/>
                  </a:lnTo>
                  <a:lnTo>
                    <a:pt x="72" y="30"/>
                  </a:lnTo>
                  <a:lnTo>
                    <a:pt x="69" y="18"/>
                  </a:lnTo>
                  <a:lnTo>
                    <a:pt x="69" y="9"/>
                  </a:lnTo>
                  <a:lnTo>
                    <a:pt x="69" y="0"/>
                  </a:lnTo>
                  <a:lnTo>
                    <a:pt x="60" y="3"/>
                  </a:lnTo>
                  <a:lnTo>
                    <a:pt x="57" y="12"/>
                  </a:lnTo>
                  <a:lnTo>
                    <a:pt x="54" y="21"/>
                  </a:lnTo>
                  <a:lnTo>
                    <a:pt x="54" y="30"/>
                  </a:lnTo>
                  <a:lnTo>
                    <a:pt x="51" y="39"/>
                  </a:lnTo>
                  <a:lnTo>
                    <a:pt x="42" y="45"/>
                  </a:lnTo>
                  <a:lnTo>
                    <a:pt x="33" y="48"/>
                  </a:lnTo>
                  <a:lnTo>
                    <a:pt x="24" y="51"/>
                  </a:lnTo>
                  <a:lnTo>
                    <a:pt x="15" y="54"/>
                  </a:lnTo>
                  <a:lnTo>
                    <a:pt x="6" y="51"/>
                  </a:lnTo>
                  <a:lnTo>
                    <a:pt x="3" y="48"/>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454" name="Group 487"/>
            <p:cNvGrpSpPr>
              <a:grpSpLocks/>
            </p:cNvGrpSpPr>
            <p:nvPr/>
          </p:nvGrpSpPr>
          <p:grpSpPr bwMode="auto">
            <a:xfrm>
              <a:off x="5089" y="1272"/>
              <a:ext cx="208" cy="74"/>
              <a:chOff x="5089" y="1272"/>
              <a:chExt cx="208" cy="74"/>
            </a:xfrm>
          </p:grpSpPr>
          <p:sp>
            <p:nvSpPr>
              <p:cNvPr id="563" name="Freeform 488"/>
              <p:cNvSpPr>
                <a:spLocks/>
              </p:cNvSpPr>
              <p:nvPr/>
            </p:nvSpPr>
            <p:spPr bwMode="auto">
              <a:xfrm>
                <a:off x="5104" y="1274"/>
                <a:ext cx="177" cy="61"/>
              </a:xfrm>
              <a:custGeom>
                <a:avLst/>
                <a:gdLst>
                  <a:gd name="T0" fmla="*/ 2 w 177"/>
                  <a:gd name="T1" fmla="*/ 0 h 61"/>
                  <a:gd name="T2" fmla="*/ 176 w 177"/>
                  <a:gd name="T3" fmla="*/ 54 h 61"/>
                  <a:gd name="T4" fmla="*/ 176 w 177"/>
                  <a:gd name="T5" fmla="*/ 60 h 61"/>
                  <a:gd name="T6" fmla="*/ 0 w 177"/>
                  <a:gd name="T7" fmla="*/ 7 h 61"/>
                  <a:gd name="T8" fmla="*/ 2 w 177"/>
                  <a:gd name="T9" fmla="*/ 0 h 61"/>
                  <a:gd name="T10" fmla="*/ 0 60000 65536"/>
                  <a:gd name="T11" fmla="*/ 0 60000 65536"/>
                  <a:gd name="T12" fmla="*/ 0 60000 65536"/>
                  <a:gd name="T13" fmla="*/ 0 60000 65536"/>
                  <a:gd name="T14" fmla="*/ 0 60000 65536"/>
                  <a:gd name="T15" fmla="*/ 0 w 177"/>
                  <a:gd name="T16" fmla="*/ 0 h 61"/>
                  <a:gd name="T17" fmla="*/ 177 w 177"/>
                  <a:gd name="T18" fmla="*/ 61 h 61"/>
                </a:gdLst>
                <a:ahLst/>
                <a:cxnLst>
                  <a:cxn ang="T10">
                    <a:pos x="T0" y="T1"/>
                  </a:cxn>
                  <a:cxn ang="T11">
                    <a:pos x="T2" y="T3"/>
                  </a:cxn>
                  <a:cxn ang="T12">
                    <a:pos x="T4" y="T5"/>
                  </a:cxn>
                  <a:cxn ang="T13">
                    <a:pos x="T6" y="T7"/>
                  </a:cxn>
                  <a:cxn ang="T14">
                    <a:pos x="T8" y="T9"/>
                  </a:cxn>
                </a:cxnLst>
                <a:rect l="T15" t="T16" r="T17" b="T18"/>
                <a:pathLst>
                  <a:path w="177" h="61">
                    <a:moveTo>
                      <a:pt x="2" y="0"/>
                    </a:moveTo>
                    <a:lnTo>
                      <a:pt x="176" y="54"/>
                    </a:lnTo>
                    <a:lnTo>
                      <a:pt x="176" y="60"/>
                    </a:lnTo>
                    <a:lnTo>
                      <a:pt x="0" y="7"/>
                    </a:lnTo>
                    <a:lnTo>
                      <a:pt x="2"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4" name="Freeform 489"/>
              <p:cNvSpPr>
                <a:spLocks/>
              </p:cNvSpPr>
              <p:nvPr/>
            </p:nvSpPr>
            <p:spPr bwMode="auto">
              <a:xfrm>
                <a:off x="5280" y="1329"/>
                <a:ext cx="17" cy="17"/>
              </a:xfrm>
              <a:custGeom>
                <a:avLst/>
                <a:gdLst>
                  <a:gd name="T0" fmla="*/ 4 w 17"/>
                  <a:gd name="T1" fmla="*/ 0 h 17"/>
                  <a:gd name="T2" fmla="*/ 0 w 17"/>
                  <a:gd name="T3" fmla="*/ 13 h 17"/>
                  <a:gd name="T4" fmla="*/ 4 w 17"/>
                  <a:gd name="T5" fmla="*/ 13 h 17"/>
                  <a:gd name="T6" fmla="*/ 4 w 17"/>
                  <a:gd name="T7" fmla="*/ 16 h 17"/>
                  <a:gd name="T8" fmla="*/ 4 w 17"/>
                  <a:gd name="T9" fmla="*/ 13 h 17"/>
                  <a:gd name="T10" fmla="*/ 8 w 17"/>
                  <a:gd name="T11" fmla="*/ 10 h 17"/>
                  <a:gd name="T12" fmla="*/ 12 w 17"/>
                  <a:gd name="T13" fmla="*/ 8 h 17"/>
                  <a:gd name="T14" fmla="*/ 12 w 17"/>
                  <a:gd name="T15" fmla="*/ 5 h 17"/>
                  <a:gd name="T16" fmla="*/ 12 w 17"/>
                  <a:gd name="T17" fmla="*/ 2 h 17"/>
                  <a:gd name="T18" fmla="*/ 16 w 17"/>
                  <a:gd name="T19" fmla="*/ 2 h 17"/>
                  <a:gd name="T20" fmla="*/ 12 w 17"/>
                  <a:gd name="T21" fmla="*/ 2 h 17"/>
                  <a:gd name="T22" fmla="*/ 8 w 17"/>
                  <a:gd name="T23" fmla="*/ 0 h 17"/>
                  <a:gd name="T24" fmla="*/ 4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4" y="0"/>
                    </a:moveTo>
                    <a:lnTo>
                      <a:pt x="0" y="13"/>
                    </a:lnTo>
                    <a:lnTo>
                      <a:pt x="4" y="13"/>
                    </a:lnTo>
                    <a:lnTo>
                      <a:pt x="4" y="16"/>
                    </a:lnTo>
                    <a:lnTo>
                      <a:pt x="4" y="13"/>
                    </a:lnTo>
                    <a:lnTo>
                      <a:pt x="8" y="10"/>
                    </a:lnTo>
                    <a:lnTo>
                      <a:pt x="12" y="8"/>
                    </a:lnTo>
                    <a:lnTo>
                      <a:pt x="12" y="5"/>
                    </a:lnTo>
                    <a:lnTo>
                      <a:pt x="12" y="2"/>
                    </a:lnTo>
                    <a:lnTo>
                      <a:pt x="16" y="2"/>
                    </a:lnTo>
                    <a:lnTo>
                      <a:pt x="12" y="2"/>
                    </a:lnTo>
                    <a:lnTo>
                      <a:pt x="8" y="0"/>
                    </a:lnTo>
                    <a:lnTo>
                      <a:pt x="4"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5" name="Freeform 490"/>
              <p:cNvSpPr>
                <a:spLocks/>
              </p:cNvSpPr>
              <p:nvPr/>
            </p:nvSpPr>
            <p:spPr bwMode="auto">
              <a:xfrm>
                <a:off x="5270" y="1324"/>
                <a:ext cx="17" cy="17"/>
              </a:xfrm>
              <a:custGeom>
                <a:avLst/>
                <a:gdLst>
                  <a:gd name="T0" fmla="*/ 2 w 17"/>
                  <a:gd name="T1" fmla="*/ 0 h 17"/>
                  <a:gd name="T2" fmla="*/ 12 w 17"/>
                  <a:gd name="T3" fmla="*/ 8 h 17"/>
                  <a:gd name="T4" fmla="*/ 13 w 17"/>
                  <a:gd name="T5" fmla="*/ 8 h 17"/>
                  <a:gd name="T6" fmla="*/ 14 w 17"/>
                  <a:gd name="T7" fmla="*/ 9 h 17"/>
                  <a:gd name="T8" fmla="*/ 16 w 17"/>
                  <a:gd name="T9" fmla="*/ 9 h 17"/>
                  <a:gd name="T10" fmla="*/ 14 w 17"/>
                  <a:gd name="T11" fmla="*/ 9 h 17"/>
                  <a:gd name="T12" fmla="*/ 14 w 17"/>
                  <a:gd name="T13" fmla="*/ 12 h 17"/>
                  <a:gd name="T14" fmla="*/ 13 w 17"/>
                  <a:gd name="T15" fmla="*/ 14 h 17"/>
                  <a:gd name="T16" fmla="*/ 12 w 17"/>
                  <a:gd name="T17" fmla="*/ 16 h 17"/>
                  <a:gd name="T18" fmla="*/ 12 w 17"/>
                  <a:gd name="T19" fmla="*/ 16 h 17"/>
                  <a:gd name="T20" fmla="*/ 11 w 17"/>
                  <a:gd name="T21" fmla="*/ 16 h 17"/>
                  <a:gd name="T22" fmla="*/ 0 w 17"/>
                  <a:gd name="T23" fmla="*/ 12 h 17"/>
                  <a:gd name="T24" fmla="*/ 2 w 17"/>
                  <a:gd name="T25" fmla="*/ 12 h 17"/>
                  <a:gd name="T26" fmla="*/ 2 w 17"/>
                  <a:gd name="T27" fmla="*/ 11 h 17"/>
                  <a:gd name="T28" fmla="*/ 3 w 17"/>
                  <a:gd name="T29" fmla="*/ 9 h 17"/>
                  <a:gd name="T30" fmla="*/ 4 w 17"/>
                  <a:gd name="T31" fmla="*/ 9 h 17"/>
                  <a:gd name="T32" fmla="*/ 4 w 17"/>
                  <a:gd name="T33" fmla="*/ 8 h 17"/>
                  <a:gd name="T34" fmla="*/ 3 w 17"/>
                  <a:gd name="T35" fmla="*/ 6 h 17"/>
                  <a:gd name="T36" fmla="*/ 4 w 17"/>
                  <a:gd name="T37" fmla="*/ 4 h 17"/>
                  <a:gd name="T38" fmla="*/ 3 w 17"/>
                  <a:gd name="T39" fmla="*/ 3 h 17"/>
                  <a:gd name="T40" fmla="*/ 2 w 17"/>
                  <a:gd name="T41" fmla="*/ 1 h 17"/>
                  <a:gd name="T42" fmla="*/ 2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2" y="0"/>
                    </a:moveTo>
                    <a:lnTo>
                      <a:pt x="12" y="8"/>
                    </a:lnTo>
                    <a:lnTo>
                      <a:pt x="13" y="8"/>
                    </a:lnTo>
                    <a:lnTo>
                      <a:pt x="14" y="9"/>
                    </a:lnTo>
                    <a:lnTo>
                      <a:pt x="16" y="9"/>
                    </a:lnTo>
                    <a:lnTo>
                      <a:pt x="14" y="9"/>
                    </a:lnTo>
                    <a:lnTo>
                      <a:pt x="14" y="12"/>
                    </a:lnTo>
                    <a:lnTo>
                      <a:pt x="13" y="14"/>
                    </a:lnTo>
                    <a:lnTo>
                      <a:pt x="12" y="16"/>
                    </a:lnTo>
                    <a:lnTo>
                      <a:pt x="11" y="16"/>
                    </a:lnTo>
                    <a:lnTo>
                      <a:pt x="0" y="12"/>
                    </a:lnTo>
                    <a:lnTo>
                      <a:pt x="2" y="12"/>
                    </a:lnTo>
                    <a:lnTo>
                      <a:pt x="2" y="11"/>
                    </a:lnTo>
                    <a:lnTo>
                      <a:pt x="3" y="9"/>
                    </a:lnTo>
                    <a:lnTo>
                      <a:pt x="4" y="9"/>
                    </a:lnTo>
                    <a:lnTo>
                      <a:pt x="4" y="8"/>
                    </a:lnTo>
                    <a:lnTo>
                      <a:pt x="3" y="6"/>
                    </a:lnTo>
                    <a:lnTo>
                      <a:pt x="4" y="4"/>
                    </a:lnTo>
                    <a:lnTo>
                      <a:pt x="3" y="3"/>
                    </a:lnTo>
                    <a:lnTo>
                      <a:pt x="2" y="1"/>
                    </a:lnTo>
                    <a:lnTo>
                      <a:pt x="2" y="0"/>
                    </a:lnTo>
                  </a:path>
                </a:pathLst>
              </a:custGeom>
              <a:solidFill>
                <a:srgbClr val="FF8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6" name="Freeform 491"/>
              <p:cNvSpPr>
                <a:spLocks/>
              </p:cNvSpPr>
              <p:nvPr/>
            </p:nvSpPr>
            <p:spPr bwMode="auto">
              <a:xfrm>
                <a:off x="5261" y="1323"/>
                <a:ext cx="17" cy="17"/>
              </a:xfrm>
              <a:custGeom>
                <a:avLst/>
                <a:gdLst>
                  <a:gd name="T0" fmla="*/ 1 w 17"/>
                  <a:gd name="T1" fmla="*/ 0 h 17"/>
                  <a:gd name="T2" fmla="*/ 12 w 17"/>
                  <a:gd name="T3" fmla="*/ 3 h 17"/>
                  <a:gd name="T4" fmla="*/ 13 w 17"/>
                  <a:gd name="T5" fmla="*/ 5 h 17"/>
                  <a:gd name="T6" fmla="*/ 14 w 17"/>
                  <a:gd name="T7" fmla="*/ 5 h 17"/>
                  <a:gd name="T8" fmla="*/ 16 w 17"/>
                  <a:gd name="T9" fmla="*/ 7 h 17"/>
                  <a:gd name="T10" fmla="*/ 16 w 17"/>
                  <a:gd name="T11" fmla="*/ 10 h 17"/>
                  <a:gd name="T12" fmla="*/ 16 w 17"/>
                  <a:gd name="T13" fmla="*/ 12 h 17"/>
                  <a:gd name="T14" fmla="*/ 14 w 17"/>
                  <a:gd name="T15" fmla="*/ 12 h 17"/>
                  <a:gd name="T16" fmla="*/ 13 w 17"/>
                  <a:gd name="T17" fmla="*/ 14 h 17"/>
                  <a:gd name="T18" fmla="*/ 13 w 17"/>
                  <a:gd name="T19" fmla="*/ 16 h 17"/>
                  <a:gd name="T20" fmla="*/ 11 w 17"/>
                  <a:gd name="T21" fmla="*/ 16 h 17"/>
                  <a:gd name="T22" fmla="*/ 0 w 17"/>
                  <a:gd name="T23" fmla="*/ 10 h 17"/>
                  <a:gd name="T24" fmla="*/ 1 w 17"/>
                  <a:gd name="T25" fmla="*/ 8 h 17"/>
                  <a:gd name="T26" fmla="*/ 3 w 17"/>
                  <a:gd name="T27" fmla="*/ 7 h 17"/>
                  <a:gd name="T28" fmla="*/ 3 w 17"/>
                  <a:gd name="T29" fmla="*/ 7 h 17"/>
                  <a:gd name="T30" fmla="*/ 4 w 17"/>
                  <a:gd name="T31" fmla="*/ 5 h 17"/>
                  <a:gd name="T32" fmla="*/ 2 w 17"/>
                  <a:gd name="T33" fmla="*/ 1 h 17"/>
                  <a:gd name="T34" fmla="*/ 2 w 17"/>
                  <a:gd name="T35" fmla="*/ 0 h 17"/>
                  <a:gd name="T36" fmla="*/ 1 w 17"/>
                  <a:gd name="T37" fmla="*/ 0 h 17"/>
                  <a:gd name="T38" fmla="*/ 1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1" y="0"/>
                    </a:moveTo>
                    <a:lnTo>
                      <a:pt x="12" y="3"/>
                    </a:lnTo>
                    <a:lnTo>
                      <a:pt x="13" y="5"/>
                    </a:lnTo>
                    <a:lnTo>
                      <a:pt x="14" y="5"/>
                    </a:lnTo>
                    <a:lnTo>
                      <a:pt x="16" y="7"/>
                    </a:lnTo>
                    <a:lnTo>
                      <a:pt x="16" y="10"/>
                    </a:lnTo>
                    <a:lnTo>
                      <a:pt x="16" y="12"/>
                    </a:lnTo>
                    <a:lnTo>
                      <a:pt x="14" y="12"/>
                    </a:lnTo>
                    <a:lnTo>
                      <a:pt x="13" y="14"/>
                    </a:lnTo>
                    <a:lnTo>
                      <a:pt x="13" y="16"/>
                    </a:lnTo>
                    <a:lnTo>
                      <a:pt x="11" y="16"/>
                    </a:lnTo>
                    <a:lnTo>
                      <a:pt x="0" y="10"/>
                    </a:lnTo>
                    <a:lnTo>
                      <a:pt x="1" y="8"/>
                    </a:lnTo>
                    <a:lnTo>
                      <a:pt x="3" y="7"/>
                    </a:lnTo>
                    <a:lnTo>
                      <a:pt x="4" y="5"/>
                    </a:lnTo>
                    <a:lnTo>
                      <a:pt x="2" y="1"/>
                    </a:lnTo>
                    <a:lnTo>
                      <a:pt x="2" y="0"/>
                    </a:lnTo>
                    <a:lnTo>
                      <a:pt x="1" y="0"/>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7" name="Freeform 492"/>
              <p:cNvSpPr>
                <a:spLocks/>
              </p:cNvSpPr>
              <p:nvPr/>
            </p:nvSpPr>
            <p:spPr bwMode="auto">
              <a:xfrm>
                <a:off x="5266" y="1324"/>
                <a:ext cx="17" cy="17"/>
              </a:xfrm>
              <a:custGeom>
                <a:avLst/>
                <a:gdLst>
                  <a:gd name="T0" fmla="*/ 0 w 17"/>
                  <a:gd name="T1" fmla="*/ 0 h 17"/>
                  <a:gd name="T2" fmla="*/ 6 w 17"/>
                  <a:gd name="T3" fmla="*/ 2 h 17"/>
                  <a:gd name="T4" fmla="*/ 12 w 17"/>
                  <a:gd name="T5" fmla="*/ 5 h 17"/>
                  <a:gd name="T6" fmla="*/ 16 w 17"/>
                  <a:gd name="T7" fmla="*/ 8 h 17"/>
                  <a:gd name="T8" fmla="*/ 12 w 17"/>
                  <a:gd name="T9" fmla="*/ 8 h 17"/>
                  <a:gd name="T10" fmla="*/ 9 w 17"/>
                  <a:gd name="T11" fmla="*/ 10 h 17"/>
                  <a:gd name="T12" fmla="*/ 9 w 17"/>
                  <a:gd name="T13" fmla="*/ 13 h 17"/>
                  <a:gd name="T14" fmla="*/ 6 w 17"/>
                  <a:gd name="T15" fmla="*/ 16 h 17"/>
                  <a:gd name="T16" fmla="*/ 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6" y="2"/>
                    </a:lnTo>
                    <a:lnTo>
                      <a:pt x="12" y="5"/>
                    </a:lnTo>
                    <a:lnTo>
                      <a:pt x="16" y="8"/>
                    </a:lnTo>
                    <a:lnTo>
                      <a:pt x="12" y="8"/>
                    </a:lnTo>
                    <a:lnTo>
                      <a:pt x="9" y="10"/>
                    </a:lnTo>
                    <a:lnTo>
                      <a:pt x="9" y="13"/>
                    </a:lnTo>
                    <a:lnTo>
                      <a:pt x="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8" name="Freeform 493"/>
              <p:cNvSpPr>
                <a:spLocks/>
              </p:cNvSpPr>
              <p:nvPr/>
            </p:nvSpPr>
            <p:spPr bwMode="auto">
              <a:xfrm>
                <a:off x="5265" y="1322"/>
                <a:ext cx="17" cy="17"/>
              </a:xfrm>
              <a:custGeom>
                <a:avLst/>
                <a:gdLst>
                  <a:gd name="T0" fmla="*/ 0 w 17"/>
                  <a:gd name="T1" fmla="*/ 0 h 17"/>
                  <a:gd name="T2" fmla="*/ 4 w 17"/>
                  <a:gd name="T3" fmla="*/ 2 h 17"/>
                  <a:gd name="T4" fmla="*/ 4 w 17"/>
                  <a:gd name="T5" fmla="*/ 4 h 17"/>
                  <a:gd name="T6" fmla="*/ 8 w 17"/>
                  <a:gd name="T7" fmla="*/ 6 h 17"/>
                  <a:gd name="T8" fmla="*/ 16 w 17"/>
                  <a:gd name="T9" fmla="*/ 9 h 17"/>
                  <a:gd name="T10" fmla="*/ 12 w 17"/>
                  <a:gd name="T11" fmla="*/ 9 h 17"/>
                  <a:gd name="T12" fmla="*/ 8 w 17"/>
                  <a:gd name="T13" fmla="*/ 11 h 17"/>
                  <a:gd name="T14" fmla="*/ 8 w 17"/>
                  <a:gd name="T15" fmla="*/ 13 h 17"/>
                  <a:gd name="T16" fmla="*/ 4 w 17"/>
                  <a:gd name="T17" fmla="*/ 16 h 17"/>
                  <a:gd name="T18" fmla="*/ 4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4" y="2"/>
                    </a:lnTo>
                    <a:lnTo>
                      <a:pt x="4" y="4"/>
                    </a:lnTo>
                    <a:lnTo>
                      <a:pt x="8" y="6"/>
                    </a:lnTo>
                    <a:lnTo>
                      <a:pt x="16" y="9"/>
                    </a:lnTo>
                    <a:lnTo>
                      <a:pt x="12" y="9"/>
                    </a:lnTo>
                    <a:lnTo>
                      <a:pt x="8" y="11"/>
                    </a:lnTo>
                    <a:lnTo>
                      <a:pt x="8" y="13"/>
                    </a:lnTo>
                    <a:lnTo>
                      <a:pt x="4"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9" name="Freeform 494"/>
              <p:cNvSpPr>
                <a:spLocks/>
              </p:cNvSpPr>
              <p:nvPr/>
            </p:nvSpPr>
            <p:spPr bwMode="auto">
              <a:xfrm>
                <a:off x="5089" y="1273"/>
                <a:ext cx="22" cy="17"/>
              </a:xfrm>
              <a:custGeom>
                <a:avLst/>
                <a:gdLst>
                  <a:gd name="T0" fmla="*/ 17 w 22"/>
                  <a:gd name="T1" fmla="*/ 1 h 17"/>
                  <a:gd name="T2" fmla="*/ 0 w 22"/>
                  <a:gd name="T3" fmla="*/ 0 h 17"/>
                  <a:gd name="T4" fmla="*/ 15 w 22"/>
                  <a:gd name="T5" fmla="*/ 12 h 17"/>
                  <a:gd name="T6" fmla="*/ 16 w 22"/>
                  <a:gd name="T7" fmla="*/ 14 h 17"/>
                  <a:gd name="T8" fmla="*/ 18 w 22"/>
                  <a:gd name="T9" fmla="*/ 16 h 17"/>
                  <a:gd name="T10" fmla="*/ 16 w 22"/>
                  <a:gd name="T11" fmla="*/ 11 h 17"/>
                  <a:gd name="T12" fmla="*/ 20 w 22"/>
                  <a:gd name="T13" fmla="*/ 9 h 17"/>
                  <a:gd name="T14" fmla="*/ 17 w 22"/>
                  <a:gd name="T15" fmla="*/ 8 h 17"/>
                  <a:gd name="T16" fmla="*/ 21 w 22"/>
                  <a:gd name="T17" fmla="*/ 6 h 17"/>
                  <a:gd name="T18" fmla="*/ 17 w 22"/>
                  <a:gd name="T19" fmla="*/ 4 h 17"/>
                  <a:gd name="T20" fmla="*/ 20 w 22"/>
                  <a:gd name="T21" fmla="*/ 1 h 17"/>
                  <a:gd name="T22" fmla="*/ 17 w 22"/>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7"/>
                  <a:gd name="T38" fmla="*/ 22 w 2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7">
                    <a:moveTo>
                      <a:pt x="17" y="1"/>
                    </a:moveTo>
                    <a:lnTo>
                      <a:pt x="0" y="0"/>
                    </a:lnTo>
                    <a:lnTo>
                      <a:pt x="15" y="12"/>
                    </a:lnTo>
                    <a:lnTo>
                      <a:pt x="16" y="14"/>
                    </a:lnTo>
                    <a:lnTo>
                      <a:pt x="18" y="16"/>
                    </a:lnTo>
                    <a:lnTo>
                      <a:pt x="16" y="11"/>
                    </a:lnTo>
                    <a:lnTo>
                      <a:pt x="20" y="9"/>
                    </a:lnTo>
                    <a:lnTo>
                      <a:pt x="17" y="8"/>
                    </a:lnTo>
                    <a:lnTo>
                      <a:pt x="21" y="6"/>
                    </a:lnTo>
                    <a:lnTo>
                      <a:pt x="17" y="4"/>
                    </a:lnTo>
                    <a:lnTo>
                      <a:pt x="20" y="1"/>
                    </a:lnTo>
                    <a:lnTo>
                      <a:pt x="17" y="1"/>
                    </a:lnTo>
                  </a:path>
                </a:pathLst>
              </a:custGeom>
              <a:solidFill>
                <a:srgbClr val="FFC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0" name="Freeform 495"/>
              <p:cNvSpPr>
                <a:spLocks/>
              </p:cNvSpPr>
              <p:nvPr/>
            </p:nvSpPr>
            <p:spPr bwMode="auto">
              <a:xfrm>
                <a:off x="5089" y="1272"/>
                <a:ext cx="17" cy="17"/>
              </a:xfrm>
              <a:custGeom>
                <a:avLst/>
                <a:gdLst>
                  <a:gd name="T0" fmla="*/ 0 w 17"/>
                  <a:gd name="T1" fmla="*/ 3 h 17"/>
                  <a:gd name="T2" fmla="*/ 14 w 17"/>
                  <a:gd name="T3" fmla="*/ 0 h 17"/>
                  <a:gd name="T4" fmla="*/ 14 w 17"/>
                  <a:gd name="T5" fmla="*/ 6 h 17"/>
                  <a:gd name="T6" fmla="*/ 14 w 17"/>
                  <a:gd name="T7" fmla="*/ 9 h 17"/>
                  <a:gd name="T8" fmla="*/ 16 w 17"/>
                  <a:gd name="T9" fmla="*/ 12 h 17"/>
                  <a:gd name="T10" fmla="*/ 14 w 17"/>
                  <a:gd name="T11" fmla="*/ 12 h 17"/>
                  <a:gd name="T12" fmla="*/ 10 w 17"/>
                  <a:gd name="T13" fmla="*/ 16 h 17"/>
                  <a:gd name="T14" fmla="*/ 0 w 17"/>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14" y="0"/>
                    </a:lnTo>
                    <a:lnTo>
                      <a:pt x="14" y="6"/>
                    </a:lnTo>
                    <a:lnTo>
                      <a:pt x="14" y="9"/>
                    </a:lnTo>
                    <a:lnTo>
                      <a:pt x="16" y="12"/>
                    </a:lnTo>
                    <a:lnTo>
                      <a:pt x="14" y="12"/>
                    </a:lnTo>
                    <a:lnTo>
                      <a:pt x="10" y="16"/>
                    </a:lnTo>
                    <a:lnTo>
                      <a:pt x="0" y="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455" name="Group 496"/>
            <p:cNvGrpSpPr>
              <a:grpSpLocks/>
            </p:cNvGrpSpPr>
            <p:nvPr/>
          </p:nvGrpSpPr>
          <p:grpSpPr bwMode="auto">
            <a:xfrm>
              <a:off x="5131" y="1072"/>
              <a:ext cx="311" cy="147"/>
              <a:chOff x="5131" y="1072"/>
              <a:chExt cx="311" cy="147"/>
            </a:xfrm>
          </p:grpSpPr>
          <p:sp>
            <p:nvSpPr>
              <p:cNvPr id="555" name="Freeform 497"/>
              <p:cNvSpPr>
                <a:spLocks/>
              </p:cNvSpPr>
              <p:nvPr/>
            </p:nvSpPr>
            <p:spPr bwMode="auto">
              <a:xfrm>
                <a:off x="5309" y="1154"/>
                <a:ext cx="131" cy="65"/>
              </a:xfrm>
              <a:custGeom>
                <a:avLst/>
                <a:gdLst>
                  <a:gd name="T0" fmla="*/ 130 w 131"/>
                  <a:gd name="T1" fmla="*/ 39 h 65"/>
                  <a:gd name="T2" fmla="*/ 127 w 131"/>
                  <a:gd name="T3" fmla="*/ 44 h 65"/>
                  <a:gd name="T4" fmla="*/ 122 w 131"/>
                  <a:gd name="T5" fmla="*/ 50 h 65"/>
                  <a:gd name="T6" fmla="*/ 116 w 131"/>
                  <a:gd name="T7" fmla="*/ 54 h 65"/>
                  <a:gd name="T8" fmla="*/ 110 w 131"/>
                  <a:gd name="T9" fmla="*/ 58 h 65"/>
                  <a:gd name="T10" fmla="*/ 103 w 131"/>
                  <a:gd name="T11" fmla="*/ 61 h 65"/>
                  <a:gd name="T12" fmla="*/ 100 w 131"/>
                  <a:gd name="T13" fmla="*/ 62 h 65"/>
                  <a:gd name="T14" fmla="*/ 91 w 131"/>
                  <a:gd name="T15" fmla="*/ 63 h 65"/>
                  <a:gd name="T16" fmla="*/ 83 w 131"/>
                  <a:gd name="T17" fmla="*/ 64 h 65"/>
                  <a:gd name="T18" fmla="*/ 76 w 131"/>
                  <a:gd name="T19" fmla="*/ 63 h 65"/>
                  <a:gd name="T20" fmla="*/ 68 w 131"/>
                  <a:gd name="T21" fmla="*/ 61 h 65"/>
                  <a:gd name="T22" fmla="*/ 64 w 131"/>
                  <a:gd name="T23" fmla="*/ 61 h 65"/>
                  <a:gd name="T24" fmla="*/ 59 w 131"/>
                  <a:gd name="T25" fmla="*/ 58 h 65"/>
                  <a:gd name="T26" fmla="*/ 51 w 131"/>
                  <a:gd name="T27" fmla="*/ 56 h 65"/>
                  <a:gd name="T28" fmla="*/ 45 w 131"/>
                  <a:gd name="T29" fmla="*/ 54 h 65"/>
                  <a:gd name="T30" fmla="*/ 0 w 131"/>
                  <a:gd name="T31" fmla="*/ 18 h 65"/>
                  <a:gd name="T32" fmla="*/ 34 w 131"/>
                  <a:gd name="T33" fmla="*/ 0 h 65"/>
                  <a:gd name="T34" fmla="*/ 70 w 131"/>
                  <a:gd name="T35" fmla="*/ 21 h 65"/>
                  <a:gd name="T36" fmla="*/ 71 w 131"/>
                  <a:gd name="T37" fmla="*/ 25 h 65"/>
                  <a:gd name="T38" fmla="*/ 72 w 131"/>
                  <a:gd name="T39" fmla="*/ 28 h 65"/>
                  <a:gd name="T40" fmla="*/ 81 w 131"/>
                  <a:gd name="T41" fmla="*/ 29 h 65"/>
                  <a:gd name="T42" fmla="*/ 88 w 131"/>
                  <a:gd name="T43" fmla="*/ 38 h 65"/>
                  <a:gd name="T44" fmla="*/ 90 w 131"/>
                  <a:gd name="T45" fmla="*/ 34 h 65"/>
                  <a:gd name="T46" fmla="*/ 92 w 131"/>
                  <a:gd name="T47" fmla="*/ 37 h 65"/>
                  <a:gd name="T48" fmla="*/ 95 w 131"/>
                  <a:gd name="T49" fmla="*/ 36 h 65"/>
                  <a:gd name="T50" fmla="*/ 96 w 131"/>
                  <a:gd name="T51" fmla="*/ 38 h 65"/>
                  <a:gd name="T52" fmla="*/ 98 w 131"/>
                  <a:gd name="T53" fmla="*/ 34 h 65"/>
                  <a:gd name="T54" fmla="*/ 99 w 131"/>
                  <a:gd name="T55" fmla="*/ 37 h 65"/>
                  <a:gd name="T56" fmla="*/ 102 w 131"/>
                  <a:gd name="T57" fmla="*/ 36 h 65"/>
                  <a:gd name="T58" fmla="*/ 103 w 131"/>
                  <a:gd name="T59" fmla="*/ 38 h 65"/>
                  <a:gd name="T60" fmla="*/ 106 w 131"/>
                  <a:gd name="T61" fmla="*/ 36 h 65"/>
                  <a:gd name="T62" fmla="*/ 107 w 131"/>
                  <a:gd name="T63" fmla="*/ 38 h 65"/>
                  <a:gd name="T64" fmla="*/ 109 w 131"/>
                  <a:gd name="T65" fmla="*/ 34 h 65"/>
                  <a:gd name="T66" fmla="*/ 130 w 131"/>
                  <a:gd name="T67" fmla="*/ 39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65"/>
                  <a:gd name="T104" fmla="*/ 131 w 131"/>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65">
                    <a:moveTo>
                      <a:pt x="130" y="39"/>
                    </a:moveTo>
                    <a:lnTo>
                      <a:pt x="127" y="44"/>
                    </a:lnTo>
                    <a:lnTo>
                      <a:pt x="122" y="50"/>
                    </a:lnTo>
                    <a:lnTo>
                      <a:pt x="116" y="54"/>
                    </a:lnTo>
                    <a:lnTo>
                      <a:pt x="110" y="58"/>
                    </a:lnTo>
                    <a:lnTo>
                      <a:pt x="103" y="61"/>
                    </a:lnTo>
                    <a:lnTo>
                      <a:pt x="100" y="62"/>
                    </a:lnTo>
                    <a:lnTo>
                      <a:pt x="91" y="63"/>
                    </a:lnTo>
                    <a:lnTo>
                      <a:pt x="83" y="64"/>
                    </a:lnTo>
                    <a:lnTo>
                      <a:pt x="76" y="63"/>
                    </a:lnTo>
                    <a:lnTo>
                      <a:pt x="68" y="61"/>
                    </a:lnTo>
                    <a:lnTo>
                      <a:pt x="64" y="61"/>
                    </a:lnTo>
                    <a:lnTo>
                      <a:pt x="59" y="58"/>
                    </a:lnTo>
                    <a:lnTo>
                      <a:pt x="51" y="56"/>
                    </a:lnTo>
                    <a:lnTo>
                      <a:pt x="45" y="54"/>
                    </a:lnTo>
                    <a:lnTo>
                      <a:pt x="0" y="18"/>
                    </a:lnTo>
                    <a:lnTo>
                      <a:pt x="34" y="0"/>
                    </a:lnTo>
                    <a:lnTo>
                      <a:pt x="70" y="21"/>
                    </a:lnTo>
                    <a:lnTo>
                      <a:pt x="71" y="25"/>
                    </a:lnTo>
                    <a:lnTo>
                      <a:pt x="72" y="28"/>
                    </a:lnTo>
                    <a:lnTo>
                      <a:pt x="81" y="29"/>
                    </a:lnTo>
                    <a:lnTo>
                      <a:pt x="88" y="38"/>
                    </a:lnTo>
                    <a:lnTo>
                      <a:pt x="90" y="34"/>
                    </a:lnTo>
                    <a:lnTo>
                      <a:pt x="92" y="37"/>
                    </a:lnTo>
                    <a:lnTo>
                      <a:pt x="95" y="36"/>
                    </a:lnTo>
                    <a:lnTo>
                      <a:pt x="96" y="38"/>
                    </a:lnTo>
                    <a:lnTo>
                      <a:pt x="98" y="34"/>
                    </a:lnTo>
                    <a:lnTo>
                      <a:pt x="99" y="37"/>
                    </a:lnTo>
                    <a:lnTo>
                      <a:pt x="102" y="36"/>
                    </a:lnTo>
                    <a:lnTo>
                      <a:pt x="103" y="38"/>
                    </a:lnTo>
                    <a:lnTo>
                      <a:pt x="106" y="36"/>
                    </a:lnTo>
                    <a:lnTo>
                      <a:pt x="107" y="38"/>
                    </a:lnTo>
                    <a:lnTo>
                      <a:pt x="109" y="34"/>
                    </a:lnTo>
                    <a:lnTo>
                      <a:pt x="130" y="39"/>
                    </a:lnTo>
                  </a:path>
                </a:pathLst>
              </a:custGeom>
              <a:solidFill>
                <a:srgbClr val="A0A0A0"/>
              </a:solidFill>
              <a:ln w="12700" cap="rnd" cmpd="sng">
                <a:solidFill>
                  <a:srgbClr val="404040"/>
                </a:solidFill>
                <a:prstDash val="solid"/>
                <a:round/>
                <a:headEnd/>
                <a:tailEnd/>
              </a:ln>
            </p:spPr>
            <p:txBody>
              <a:bodyPr/>
              <a:lstStyle/>
              <a:p>
                <a:endParaRPr lang="en-US"/>
              </a:p>
            </p:txBody>
          </p:sp>
          <p:sp>
            <p:nvSpPr>
              <p:cNvPr id="556" name="Freeform 498"/>
              <p:cNvSpPr>
                <a:spLocks/>
              </p:cNvSpPr>
              <p:nvPr/>
            </p:nvSpPr>
            <p:spPr bwMode="auto">
              <a:xfrm>
                <a:off x="5137" y="1072"/>
                <a:ext cx="160" cy="53"/>
              </a:xfrm>
              <a:custGeom>
                <a:avLst/>
                <a:gdLst>
                  <a:gd name="T0" fmla="*/ 159 w 160"/>
                  <a:gd name="T1" fmla="*/ 38 h 53"/>
                  <a:gd name="T2" fmla="*/ 147 w 160"/>
                  <a:gd name="T3" fmla="*/ 52 h 53"/>
                  <a:gd name="T4" fmla="*/ 140 w 160"/>
                  <a:gd name="T5" fmla="*/ 49 h 53"/>
                  <a:gd name="T6" fmla="*/ 135 w 160"/>
                  <a:gd name="T7" fmla="*/ 46 h 53"/>
                  <a:gd name="T8" fmla="*/ 129 w 160"/>
                  <a:gd name="T9" fmla="*/ 43 h 53"/>
                  <a:gd name="T10" fmla="*/ 124 w 160"/>
                  <a:gd name="T11" fmla="*/ 41 h 53"/>
                  <a:gd name="T12" fmla="*/ 118 w 160"/>
                  <a:gd name="T13" fmla="*/ 37 h 53"/>
                  <a:gd name="T14" fmla="*/ 112 w 160"/>
                  <a:gd name="T15" fmla="*/ 34 h 53"/>
                  <a:gd name="T16" fmla="*/ 104 w 160"/>
                  <a:gd name="T17" fmla="*/ 30 h 53"/>
                  <a:gd name="T18" fmla="*/ 95 w 160"/>
                  <a:gd name="T19" fmla="*/ 26 h 53"/>
                  <a:gd name="T20" fmla="*/ 86 w 160"/>
                  <a:gd name="T21" fmla="*/ 23 h 53"/>
                  <a:gd name="T22" fmla="*/ 76 w 160"/>
                  <a:gd name="T23" fmla="*/ 21 h 53"/>
                  <a:gd name="T24" fmla="*/ 70 w 160"/>
                  <a:gd name="T25" fmla="*/ 19 h 53"/>
                  <a:gd name="T26" fmla="*/ 64 w 160"/>
                  <a:gd name="T27" fmla="*/ 15 h 53"/>
                  <a:gd name="T28" fmla="*/ 56 w 160"/>
                  <a:gd name="T29" fmla="*/ 14 h 53"/>
                  <a:gd name="T30" fmla="*/ 45 w 160"/>
                  <a:gd name="T31" fmla="*/ 10 h 53"/>
                  <a:gd name="T32" fmla="*/ 37 w 160"/>
                  <a:gd name="T33" fmla="*/ 10 h 53"/>
                  <a:gd name="T34" fmla="*/ 28 w 160"/>
                  <a:gd name="T35" fmla="*/ 9 h 53"/>
                  <a:gd name="T36" fmla="*/ 21 w 160"/>
                  <a:gd name="T37" fmla="*/ 8 h 53"/>
                  <a:gd name="T38" fmla="*/ 13 w 160"/>
                  <a:gd name="T39" fmla="*/ 7 h 53"/>
                  <a:gd name="T40" fmla="*/ 8 w 160"/>
                  <a:gd name="T41" fmla="*/ 8 h 53"/>
                  <a:gd name="T42" fmla="*/ 4 w 160"/>
                  <a:gd name="T43" fmla="*/ 8 h 53"/>
                  <a:gd name="T44" fmla="*/ 2 w 160"/>
                  <a:gd name="T45" fmla="*/ 8 h 53"/>
                  <a:gd name="T46" fmla="*/ 1 w 160"/>
                  <a:gd name="T47" fmla="*/ 7 h 53"/>
                  <a:gd name="T48" fmla="*/ 0 w 160"/>
                  <a:gd name="T49" fmla="*/ 6 h 53"/>
                  <a:gd name="T50" fmla="*/ 0 w 160"/>
                  <a:gd name="T51" fmla="*/ 6 h 53"/>
                  <a:gd name="T52" fmla="*/ 0 w 160"/>
                  <a:gd name="T53" fmla="*/ 5 h 53"/>
                  <a:gd name="T54" fmla="*/ 1 w 160"/>
                  <a:gd name="T55" fmla="*/ 4 h 53"/>
                  <a:gd name="T56" fmla="*/ 4 w 160"/>
                  <a:gd name="T57" fmla="*/ 3 h 53"/>
                  <a:gd name="T58" fmla="*/ 11 w 160"/>
                  <a:gd name="T59" fmla="*/ 2 h 53"/>
                  <a:gd name="T60" fmla="*/ 18 w 160"/>
                  <a:gd name="T61" fmla="*/ 0 h 53"/>
                  <a:gd name="T62" fmla="*/ 23 w 160"/>
                  <a:gd name="T63" fmla="*/ 0 h 53"/>
                  <a:gd name="T64" fmla="*/ 30 w 160"/>
                  <a:gd name="T65" fmla="*/ 0 h 53"/>
                  <a:gd name="T66" fmla="*/ 39 w 160"/>
                  <a:gd name="T67" fmla="*/ 0 h 53"/>
                  <a:gd name="T68" fmla="*/ 47 w 160"/>
                  <a:gd name="T69" fmla="*/ 0 h 53"/>
                  <a:gd name="T70" fmla="*/ 60 w 160"/>
                  <a:gd name="T71" fmla="*/ 2 h 53"/>
                  <a:gd name="T72" fmla="*/ 68 w 160"/>
                  <a:gd name="T73" fmla="*/ 3 h 53"/>
                  <a:gd name="T74" fmla="*/ 78 w 160"/>
                  <a:gd name="T75" fmla="*/ 4 h 53"/>
                  <a:gd name="T76" fmla="*/ 86 w 160"/>
                  <a:gd name="T77" fmla="*/ 8 h 53"/>
                  <a:gd name="T78" fmla="*/ 92 w 160"/>
                  <a:gd name="T79" fmla="*/ 9 h 53"/>
                  <a:gd name="T80" fmla="*/ 99 w 160"/>
                  <a:gd name="T81" fmla="*/ 11 h 53"/>
                  <a:gd name="T82" fmla="*/ 108 w 160"/>
                  <a:gd name="T83" fmla="*/ 12 h 53"/>
                  <a:gd name="T84" fmla="*/ 114 w 160"/>
                  <a:gd name="T85" fmla="*/ 16 h 53"/>
                  <a:gd name="T86" fmla="*/ 121 w 160"/>
                  <a:gd name="T87" fmla="*/ 19 h 53"/>
                  <a:gd name="T88" fmla="*/ 127 w 160"/>
                  <a:gd name="T89" fmla="*/ 21 h 53"/>
                  <a:gd name="T90" fmla="*/ 135 w 160"/>
                  <a:gd name="T91" fmla="*/ 26 h 53"/>
                  <a:gd name="T92" fmla="*/ 141 w 160"/>
                  <a:gd name="T93" fmla="*/ 31 h 53"/>
                  <a:gd name="T94" fmla="*/ 147 w 160"/>
                  <a:gd name="T95" fmla="*/ 32 h 53"/>
                  <a:gd name="T96" fmla="*/ 159 w 160"/>
                  <a:gd name="T97" fmla="*/ 38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53"/>
                  <a:gd name="T149" fmla="*/ 160 w 160"/>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53">
                    <a:moveTo>
                      <a:pt x="159" y="38"/>
                    </a:moveTo>
                    <a:lnTo>
                      <a:pt x="147" y="52"/>
                    </a:lnTo>
                    <a:lnTo>
                      <a:pt x="140" y="49"/>
                    </a:lnTo>
                    <a:lnTo>
                      <a:pt x="135" y="46"/>
                    </a:lnTo>
                    <a:lnTo>
                      <a:pt x="129" y="43"/>
                    </a:lnTo>
                    <a:lnTo>
                      <a:pt x="124" y="41"/>
                    </a:lnTo>
                    <a:lnTo>
                      <a:pt x="118" y="37"/>
                    </a:lnTo>
                    <a:lnTo>
                      <a:pt x="112" y="34"/>
                    </a:lnTo>
                    <a:lnTo>
                      <a:pt x="104" y="30"/>
                    </a:lnTo>
                    <a:lnTo>
                      <a:pt x="95" y="26"/>
                    </a:lnTo>
                    <a:lnTo>
                      <a:pt x="86" y="23"/>
                    </a:lnTo>
                    <a:lnTo>
                      <a:pt x="76" y="21"/>
                    </a:lnTo>
                    <a:lnTo>
                      <a:pt x="70" y="19"/>
                    </a:lnTo>
                    <a:lnTo>
                      <a:pt x="64" y="15"/>
                    </a:lnTo>
                    <a:lnTo>
                      <a:pt x="56" y="14"/>
                    </a:lnTo>
                    <a:lnTo>
                      <a:pt x="45" y="10"/>
                    </a:lnTo>
                    <a:lnTo>
                      <a:pt x="37" y="10"/>
                    </a:lnTo>
                    <a:lnTo>
                      <a:pt x="28" y="9"/>
                    </a:lnTo>
                    <a:lnTo>
                      <a:pt x="21" y="8"/>
                    </a:lnTo>
                    <a:lnTo>
                      <a:pt x="13" y="7"/>
                    </a:lnTo>
                    <a:lnTo>
                      <a:pt x="8" y="8"/>
                    </a:lnTo>
                    <a:lnTo>
                      <a:pt x="4" y="8"/>
                    </a:lnTo>
                    <a:lnTo>
                      <a:pt x="2" y="8"/>
                    </a:lnTo>
                    <a:lnTo>
                      <a:pt x="1" y="7"/>
                    </a:lnTo>
                    <a:lnTo>
                      <a:pt x="0" y="6"/>
                    </a:lnTo>
                    <a:lnTo>
                      <a:pt x="0" y="5"/>
                    </a:lnTo>
                    <a:lnTo>
                      <a:pt x="1" y="4"/>
                    </a:lnTo>
                    <a:lnTo>
                      <a:pt x="4" y="3"/>
                    </a:lnTo>
                    <a:lnTo>
                      <a:pt x="11" y="2"/>
                    </a:lnTo>
                    <a:lnTo>
                      <a:pt x="18" y="0"/>
                    </a:lnTo>
                    <a:lnTo>
                      <a:pt x="23" y="0"/>
                    </a:lnTo>
                    <a:lnTo>
                      <a:pt x="30" y="0"/>
                    </a:lnTo>
                    <a:lnTo>
                      <a:pt x="39" y="0"/>
                    </a:lnTo>
                    <a:lnTo>
                      <a:pt x="47" y="0"/>
                    </a:lnTo>
                    <a:lnTo>
                      <a:pt x="60" y="2"/>
                    </a:lnTo>
                    <a:lnTo>
                      <a:pt x="68" y="3"/>
                    </a:lnTo>
                    <a:lnTo>
                      <a:pt x="78" y="4"/>
                    </a:lnTo>
                    <a:lnTo>
                      <a:pt x="86" y="8"/>
                    </a:lnTo>
                    <a:lnTo>
                      <a:pt x="92" y="9"/>
                    </a:lnTo>
                    <a:lnTo>
                      <a:pt x="99" y="11"/>
                    </a:lnTo>
                    <a:lnTo>
                      <a:pt x="108" y="12"/>
                    </a:lnTo>
                    <a:lnTo>
                      <a:pt x="114" y="16"/>
                    </a:lnTo>
                    <a:lnTo>
                      <a:pt x="121" y="19"/>
                    </a:lnTo>
                    <a:lnTo>
                      <a:pt x="127" y="21"/>
                    </a:lnTo>
                    <a:lnTo>
                      <a:pt x="135" y="26"/>
                    </a:lnTo>
                    <a:lnTo>
                      <a:pt x="141" y="31"/>
                    </a:lnTo>
                    <a:lnTo>
                      <a:pt x="147" y="32"/>
                    </a:lnTo>
                    <a:lnTo>
                      <a:pt x="159" y="38"/>
                    </a:lnTo>
                  </a:path>
                </a:pathLst>
              </a:custGeom>
              <a:solidFill>
                <a:srgbClr val="E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557" name="Group 499"/>
              <p:cNvGrpSpPr>
                <a:grpSpLocks/>
              </p:cNvGrpSpPr>
              <p:nvPr/>
            </p:nvGrpSpPr>
            <p:grpSpPr bwMode="auto">
              <a:xfrm>
                <a:off x="5131" y="1141"/>
                <a:ext cx="311" cy="47"/>
                <a:chOff x="5131" y="1141"/>
                <a:chExt cx="311" cy="47"/>
              </a:xfrm>
            </p:grpSpPr>
            <p:sp>
              <p:nvSpPr>
                <p:cNvPr id="559" name="Freeform 500"/>
                <p:cNvSpPr>
                  <a:spLocks/>
                </p:cNvSpPr>
                <p:nvPr/>
              </p:nvSpPr>
              <p:spPr bwMode="auto">
                <a:xfrm>
                  <a:off x="5290" y="1141"/>
                  <a:ext cx="152" cy="47"/>
                </a:xfrm>
                <a:custGeom>
                  <a:avLst/>
                  <a:gdLst>
                    <a:gd name="T0" fmla="*/ 151 w 152"/>
                    <a:gd name="T1" fmla="*/ 36 h 47"/>
                    <a:gd name="T2" fmla="*/ 149 w 152"/>
                    <a:gd name="T3" fmla="*/ 30 h 47"/>
                    <a:gd name="T4" fmla="*/ 145 w 152"/>
                    <a:gd name="T5" fmla="*/ 24 h 47"/>
                    <a:gd name="T6" fmla="*/ 142 w 152"/>
                    <a:gd name="T7" fmla="*/ 18 h 47"/>
                    <a:gd name="T8" fmla="*/ 134 w 152"/>
                    <a:gd name="T9" fmla="*/ 13 h 47"/>
                    <a:gd name="T10" fmla="*/ 129 w 152"/>
                    <a:gd name="T11" fmla="*/ 10 h 47"/>
                    <a:gd name="T12" fmla="*/ 124 w 152"/>
                    <a:gd name="T13" fmla="*/ 6 h 47"/>
                    <a:gd name="T14" fmla="*/ 117 w 152"/>
                    <a:gd name="T15" fmla="*/ 4 h 47"/>
                    <a:gd name="T16" fmla="*/ 109 w 152"/>
                    <a:gd name="T17" fmla="*/ 3 h 47"/>
                    <a:gd name="T18" fmla="*/ 101 w 152"/>
                    <a:gd name="T19" fmla="*/ 3 h 47"/>
                    <a:gd name="T20" fmla="*/ 94 w 152"/>
                    <a:gd name="T21" fmla="*/ 1 h 47"/>
                    <a:gd name="T22" fmla="*/ 90 w 152"/>
                    <a:gd name="T23" fmla="*/ 0 h 47"/>
                    <a:gd name="T24" fmla="*/ 84 w 152"/>
                    <a:gd name="T25" fmla="*/ 1 h 47"/>
                    <a:gd name="T26" fmla="*/ 78 w 152"/>
                    <a:gd name="T27" fmla="*/ 3 h 47"/>
                    <a:gd name="T28" fmla="*/ 71 w 152"/>
                    <a:gd name="T29" fmla="*/ 6 h 47"/>
                    <a:gd name="T30" fmla="*/ 0 w 152"/>
                    <a:gd name="T31" fmla="*/ 24 h 47"/>
                    <a:gd name="T32" fmla="*/ 2 w 152"/>
                    <a:gd name="T33" fmla="*/ 43 h 47"/>
                    <a:gd name="T34" fmla="*/ 10 w 152"/>
                    <a:gd name="T35" fmla="*/ 44 h 47"/>
                    <a:gd name="T36" fmla="*/ 19 w 152"/>
                    <a:gd name="T37" fmla="*/ 43 h 47"/>
                    <a:gd name="T38" fmla="*/ 26 w 152"/>
                    <a:gd name="T39" fmla="*/ 40 h 47"/>
                    <a:gd name="T40" fmla="*/ 35 w 152"/>
                    <a:gd name="T41" fmla="*/ 40 h 47"/>
                    <a:gd name="T42" fmla="*/ 40 w 152"/>
                    <a:gd name="T43" fmla="*/ 42 h 47"/>
                    <a:gd name="T44" fmla="*/ 45 w 152"/>
                    <a:gd name="T45" fmla="*/ 42 h 47"/>
                    <a:gd name="T46" fmla="*/ 54 w 152"/>
                    <a:gd name="T47" fmla="*/ 41 h 47"/>
                    <a:gd name="T48" fmla="*/ 60 w 152"/>
                    <a:gd name="T49" fmla="*/ 42 h 47"/>
                    <a:gd name="T50" fmla="*/ 66 w 152"/>
                    <a:gd name="T51" fmla="*/ 43 h 47"/>
                    <a:gd name="T52" fmla="*/ 74 w 152"/>
                    <a:gd name="T53" fmla="*/ 44 h 47"/>
                    <a:gd name="T54" fmla="*/ 79 w 152"/>
                    <a:gd name="T55" fmla="*/ 46 h 47"/>
                    <a:gd name="T56" fmla="*/ 85 w 152"/>
                    <a:gd name="T57" fmla="*/ 45 h 47"/>
                    <a:gd name="T58" fmla="*/ 86 w 152"/>
                    <a:gd name="T59" fmla="*/ 44 h 47"/>
                    <a:gd name="T60" fmla="*/ 86 w 152"/>
                    <a:gd name="T61" fmla="*/ 42 h 47"/>
                    <a:gd name="T62" fmla="*/ 90 w 152"/>
                    <a:gd name="T63" fmla="*/ 37 h 47"/>
                    <a:gd name="T64" fmla="*/ 91 w 152"/>
                    <a:gd name="T65" fmla="*/ 33 h 47"/>
                    <a:gd name="T66" fmla="*/ 99 w 152"/>
                    <a:gd name="T67" fmla="*/ 37 h 47"/>
                    <a:gd name="T68" fmla="*/ 109 w 152"/>
                    <a:gd name="T69" fmla="*/ 29 h 47"/>
                    <a:gd name="T70" fmla="*/ 111 w 152"/>
                    <a:gd name="T71" fmla="*/ 32 h 47"/>
                    <a:gd name="T72" fmla="*/ 113 w 152"/>
                    <a:gd name="T73" fmla="*/ 29 h 47"/>
                    <a:gd name="T74" fmla="*/ 115 w 152"/>
                    <a:gd name="T75" fmla="*/ 33 h 47"/>
                    <a:gd name="T76" fmla="*/ 117 w 152"/>
                    <a:gd name="T77" fmla="*/ 31 h 47"/>
                    <a:gd name="T78" fmla="*/ 118 w 152"/>
                    <a:gd name="T79" fmla="*/ 34 h 47"/>
                    <a:gd name="T80" fmla="*/ 122 w 152"/>
                    <a:gd name="T81" fmla="*/ 30 h 47"/>
                    <a:gd name="T82" fmla="*/ 122 w 152"/>
                    <a:gd name="T83" fmla="*/ 34 h 47"/>
                    <a:gd name="T84" fmla="*/ 126 w 152"/>
                    <a:gd name="T85" fmla="*/ 34 h 47"/>
                    <a:gd name="T86" fmla="*/ 124 w 152"/>
                    <a:gd name="T87" fmla="*/ 37 h 47"/>
                    <a:gd name="T88" fmla="*/ 130 w 152"/>
                    <a:gd name="T89" fmla="*/ 34 h 47"/>
                    <a:gd name="T90" fmla="*/ 129 w 152"/>
                    <a:gd name="T91" fmla="*/ 37 h 47"/>
                    <a:gd name="T92" fmla="*/ 151 w 152"/>
                    <a:gd name="T93" fmla="*/ 36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2"/>
                    <a:gd name="T142" fmla="*/ 0 h 47"/>
                    <a:gd name="T143" fmla="*/ 152 w 152"/>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2" h="47">
                      <a:moveTo>
                        <a:pt x="151" y="36"/>
                      </a:moveTo>
                      <a:lnTo>
                        <a:pt x="149" y="30"/>
                      </a:lnTo>
                      <a:lnTo>
                        <a:pt x="145" y="24"/>
                      </a:lnTo>
                      <a:lnTo>
                        <a:pt x="142" y="18"/>
                      </a:lnTo>
                      <a:lnTo>
                        <a:pt x="134" y="13"/>
                      </a:lnTo>
                      <a:lnTo>
                        <a:pt x="129" y="10"/>
                      </a:lnTo>
                      <a:lnTo>
                        <a:pt x="124" y="6"/>
                      </a:lnTo>
                      <a:lnTo>
                        <a:pt x="117" y="4"/>
                      </a:lnTo>
                      <a:lnTo>
                        <a:pt x="109" y="3"/>
                      </a:lnTo>
                      <a:lnTo>
                        <a:pt x="101" y="3"/>
                      </a:lnTo>
                      <a:lnTo>
                        <a:pt x="94" y="1"/>
                      </a:lnTo>
                      <a:lnTo>
                        <a:pt x="90" y="0"/>
                      </a:lnTo>
                      <a:lnTo>
                        <a:pt x="84" y="1"/>
                      </a:lnTo>
                      <a:lnTo>
                        <a:pt x="78" y="3"/>
                      </a:lnTo>
                      <a:lnTo>
                        <a:pt x="71" y="6"/>
                      </a:lnTo>
                      <a:lnTo>
                        <a:pt x="0" y="24"/>
                      </a:lnTo>
                      <a:lnTo>
                        <a:pt x="2" y="43"/>
                      </a:lnTo>
                      <a:lnTo>
                        <a:pt x="10" y="44"/>
                      </a:lnTo>
                      <a:lnTo>
                        <a:pt x="19" y="43"/>
                      </a:lnTo>
                      <a:lnTo>
                        <a:pt x="26" y="40"/>
                      </a:lnTo>
                      <a:lnTo>
                        <a:pt x="35" y="40"/>
                      </a:lnTo>
                      <a:lnTo>
                        <a:pt x="40" y="42"/>
                      </a:lnTo>
                      <a:lnTo>
                        <a:pt x="45" y="42"/>
                      </a:lnTo>
                      <a:lnTo>
                        <a:pt x="54" y="41"/>
                      </a:lnTo>
                      <a:lnTo>
                        <a:pt x="60" y="42"/>
                      </a:lnTo>
                      <a:lnTo>
                        <a:pt x="66" y="43"/>
                      </a:lnTo>
                      <a:lnTo>
                        <a:pt x="74" y="44"/>
                      </a:lnTo>
                      <a:lnTo>
                        <a:pt x="79" y="46"/>
                      </a:lnTo>
                      <a:lnTo>
                        <a:pt x="85" y="45"/>
                      </a:lnTo>
                      <a:lnTo>
                        <a:pt x="86" y="44"/>
                      </a:lnTo>
                      <a:lnTo>
                        <a:pt x="86" y="42"/>
                      </a:lnTo>
                      <a:lnTo>
                        <a:pt x="90" y="37"/>
                      </a:lnTo>
                      <a:lnTo>
                        <a:pt x="91" y="33"/>
                      </a:lnTo>
                      <a:lnTo>
                        <a:pt x="99" y="37"/>
                      </a:lnTo>
                      <a:lnTo>
                        <a:pt x="109" y="29"/>
                      </a:lnTo>
                      <a:lnTo>
                        <a:pt x="111" y="32"/>
                      </a:lnTo>
                      <a:lnTo>
                        <a:pt x="113" y="29"/>
                      </a:lnTo>
                      <a:lnTo>
                        <a:pt x="115" y="33"/>
                      </a:lnTo>
                      <a:lnTo>
                        <a:pt x="117" y="31"/>
                      </a:lnTo>
                      <a:lnTo>
                        <a:pt x="118" y="34"/>
                      </a:lnTo>
                      <a:lnTo>
                        <a:pt x="122" y="30"/>
                      </a:lnTo>
                      <a:lnTo>
                        <a:pt x="122" y="34"/>
                      </a:lnTo>
                      <a:lnTo>
                        <a:pt x="126" y="34"/>
                      </a:lnTo>
                      <a:lnTo>
                        <a:pt x="124" y="37"/>
                      </a:lnTo>
                      <a:lnTo>
                        <a:pt x="130" y="34"/>
                      </a:lnTo>
                      <a:lnTo>
                        <a:pt x="129" y="37"/>
                      </a:lnTo>
                      <a:lnTo>
                        <a:pt x="151" y="36"/>
                      </a:lnTo>
                    </a:path>
                  </a:pathLst>
                </a:custGeom>
                <a:solidFill>
                  <a:srgbClr val="A0A0A0"/>
                </a:solidFill>
                <a:ln w="12700" cap="rnd" cmpd="sng">
                  <a:solidFill>
                    <a:srgbClr val="404040"/>
                  </a:solidFill>
                  <a:prstDash val="solid"/>
                  <a:round/>
                  <a:headEnd/>
                  <a:tailEnd/>
                </a:ln>
              </p:spPr>
              <p:txBody>
                <a:bodyPr/>
                <a:lstStyle/>
                <a:p>
                  <a:endParaRPr lang="en-US"/>
                </a:p>
              </p:txBody>
            </p:sp>
            <p:sp>
              <p:nvSpPr>
                <p:cNvPr id="560" name="Oval 501"/>
                <p:cNvSpPr>
                  <a:spLocks noChangeArrowheads="1"/>
                </p:cNvSpPr>
                <p:nvPr/>
              </p:nvSpPr>
              <p:spPr bwMode="auto">
                <a:xfrm rot="780000">
                  <a:off x="5341" y="1164"/>
                  <a:ext cx="16" cy="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561" name="Oval 502"/>
                <p:cNvSpPr>
                  <a:spLocks noChangeArrowheads="1"/>
                </p:cNvSpPr>
                <p:nvPr/>
              </p:nvSpPr>
              <p:spPr bwMode="auto">
                <a:xfrm rot="780000">
                  <a:off x="5340" y="1153"/>
                  <a:ext cx="16" cy="1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562" name="Freeform 503"/>
                <p:cNvSpPr>
                  <a:spLocks/>
                </p:cNvSpPr>
                <p:nvPr/>
              </p:nvSpPr>
              <p:spPr bwMode="auto">
                <a:xfrm>
                  <a:off x="5131" y="1144"/>
                  <a:ext cx="158" cy="40"/>
                </a:xfrm>
                <a:custGeom>
                  <a:avLst/>
                  <a:gdLst>
                    <a:gd name="T0" fmla="*/ 154 w 158"/>
                    <a:gd name="T1" fmla="*/ 19 h 40"/>
                    <a:gd name="T2" fmla="*/ 157 w 158"/>
                    <a:gd name="T3" fmla="*/ 36 h 40"/>
                    <a:gd name="T4" fmla="*/ 151 w 158"/>
                    <a:gd name="T5" fmla="*/ 38 h 40"/>
                    <a:gd name="T6" fmla="*/ 141 w 158"/>
                    <a:gd name="T7" fmla="*/ 39 h 40"/>
                    <a:gd name="T8" fmla="*/ 133 w 158"/>
                    <a:gd name="T9" fmla="*/ 39 h 40"/>
                    <a:gd name="T10" fmla="*/ 125 w 158"/>
                    <a:gd name="T11" fmla="*/ 39 h 40"/>
                    <a:gd name="T12" fmla="*/ 115 w 158"/>
                    <a:gd name="T13" fmla="*/ 39 h 40"/>
                    <a:gd name="T14" fmla="*/ 107 w 158"/>
                    <a:gd name="T15" fmla="*/ 39 h 40"/>
                    <a:gd name="T16" fmla="*/ 98 w 158"/>
                    <a:gd name="T17" fmla="*/ 36 h 40"/>
                    <a:gd name="T18" fmla="*/ 92 w 158"/>
                    <a:gd name="T19" fmla="*/ 36 h 40"/>
                    <a:gd name="T20" fmla="*/ 85 w 158"/>
                    <a:gd name="T21" fmla="*/ 35 h 40"/>
                    <a:gd name="T22" fmla="*/ 78 w 158"/>
                    <a:gd name="T23" fmla="*/ 32 h 40"/>
                    <a:gd name="T24" fmla="*/ 71 w 158"/>
                    <a:gd name="T25" fmla="*/ 31 h 40"/>
                    <a:gd name="T26" fmla="*/ 63 w 158"/>
                    <a:gd name="T27" fmla="*/ 30 h 40"/>
                    <a:gd name="T28" fmla="*/ 58 w 158"/>
                    <a:gd name="T29" fmla="*/ 27 h 40"/>
                    <a:gd name="T30" fmla="*/ 52 w 158"/>
                    <a:gd name="T31" fmla="*/ 25 h 40"/>
                    <a:gd name="T32" fmla="*/ 45 w 158"/>
                    <a:gd name="T33" fmla="*/ 24 h 40"/>
                    <a:gd name="T34" fmla="*/ 39 w 158"/>
                    <a:gd name="T35" fmla="*/ 21 h 40"/>
                    <a:gd name="T36" fmla="*/ 34 w 158"/>
                    <a:gd name="T37" fmla="*/ 19 h 40"/>
                    <a:gd name="T38" fmla="*/ 27 w 158"/>
                    <a:gd name="T39" fmla="*/ 16 h 40"/>
                    <a:gd name="T40" fmla="*/ 21 w 158"/>
                    <a:gd name="T41" fmla="*/ 12 h 40"/>
                    <a:gd name="T42" fmla="*/ 4 w 158"/>
                    <a:gd name="T43" fmla="*/ 6 h 40"/>
                    <a:gd name="T44" fmla="*/ 2 w 158"/>
                    <a:gd name="T45" fmla="*/ 6 h 40"/>
                    <a:gd name="T46" fmla="*/ 0 w 158"/>
                    <a:gd name="T47" fmla="*/ 5 h 40"/>
                    <a:gd name="T48" fmla="*/ 0 w 158"/>
                    <a:gd name="T49" fmla="*/ 4 h 40"/>
                    <a:gd name="T50" fmla="*/ 0 w 158"/>
                    <a:gd name="T51" fmla="*/ 3 h 40"/>
                    <a:gd name="T52" fmla="*/ 0 w 158"/>
                    <a:gd name="T53" fmla="*/ 3 h 40"/>
                    <a:gd name="T54" fmla="*/ 0 w 158"/>
                    <a:gd name="T55" fmla="*/ 2 h 40"/>
                    <a:gd name="T56" fmla="*/ 1 w 158"/>
                    <a:gd name="T57" fmla="*/ 1 h 40"/>
                    <a:gd name="T58" fmla="*/ 2 w 158"/>
                    <a:gd name="T59" fmla="*/ 0 h 40"/>
                    <a:gd name="T60" fmla="*/ 4 w 158"/>
                    <a:gd name="T61" fmla="*/ 0 h 40"/>
                    <a:gd name="T62" fmla="*/ 8 w 158"/>
                    <a:gd name="T63" fmla="*/ 3 h 40"/>
                    <a:gd name="T64" fmla="*/ 13 w 158"/>
                    <a:gd name="T65" fmla="*/ 4 h 40"/>
                    <a:gd name="T66" fmla="*/ 20 w 158"/>
                    <a:gd name="T67" fmla="*/ 6 h 40"/>
                    <a:gd name="T68" fmla="*/ 27 w 158"/>
                    <a:gd name="T69" fmla="*/ 8 h 40"/>
                    <a:gd name="T70" fmla="*/ 32 w 158"/>
                    <a:gd name="T71" fmla="*/ 10 h 40"/>
                    <a:gd name="T72" fmla="*/ 38 w 158"/>
                    <a:gd name="T73" fmla="*/ 12 h 40"/>
                    <a:gd name="T74" fmla="*/ 43 w 158"/>
                    <a:gd name="T75" fmla="*/ 13 h 40"/>
                    <a:gd name="T76" fmla="*/ 50 w 158"/>
                    <a:gd name="T77" fmla="*/ 14 h 40"/>
                    <a:gd name="T78" fmla="*/ 58 w 158"/>
                    <a:gd name="T79" fmla="*/ 16 h 40"/>
                    <a:gd name="T80" fmla="*/ 67 w 158"/>
                    <a:gd name="T81" fmla="*/ 16 h 40"/>
                    <a:gd name="T82" fmla="*/ 75 w 158"/>
                    <a:gd name="T83" fmla="*/ 19 h 40"/>
                    <a:gd name="T84" fmla="*/ 84 w 158"/>
                    <a:gd name="T85" fmla="*/ 20 h 40"/>
                    <a:gd name="T86" fmla="*/ 90 w 158"/>
                    <a:gd name="T87" fmla="*/ 20 h 40"/>
                    <a:gd name="T88" fmla="*/ 96 w 158"/>
                    <a:gd name="T89" fmla="*/ 20 h 40"/>
                    <a:gd name="T90" fmla="*/ 102 w 158"/>
                    <a:gd name="T91" fmla="*/ 21 h 40"/>
                    <a:gd name="T92" fmla="*/ 118 w 158"/>
                    <a:gd name="T93" fmla="*/ 20 h 40"/>
                    <a:gd name="T94" fmla="*/ 135 w 158"/>
                    <a:gd name="T95" fmla="*/ 20 h 40"/>
                    <a:gd name="T96" fmla="*/ 146 w 158"/>
                    <a:gd name="T97" fmla="*/ 19 h 40"/>
                    <a:gd name="T98" fmla="*/ 154 w 158"/>
                    <a:gd name="T99" fmla="*/ 19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40"/>
                    <a:gd name="T152" fmla="*/ 158 w 158"/>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40">
                      <a:moveTo>
                        <a:pt x="154" y="19"/>
                      </a:moveTo>
                      <a:lnTo>
                        <a:pt x="157" y="36"/>
                      </a:lnTo>
                      <a:lnTo>
                        <a:pt x="151" y="38"/>
                      </a:lnTo>
                      <a:lnTo>
                        <a:pt x="141" y="39"/>
                      </a:lnTo>
                      <a:lnTo>
                        <a:pt x="133" y="39"/>
                      </a:lnTo>
                      <a:lnTo>
                        <a:pt x="125" y="39"/>
                      </a:lnTo>
                      <a:lnTo>
                        <a:pt x="115" y="39"/>
                      </a:lnTo>
                      <a:lnTo>
                        <a:pt x="107" y="39"/>
                      </a:lnTo>
                      <a:lnTo>
                        <a:pt x="98" y="36"/>
                      </a:lnTo>
                      <a:lnTo>
                        <a:pt x="92" y="36"/>
                      </a:lnTo>
                      <a:lnTo>
                        <a:pt x="85" y="35"/>
                      </a:lnTo>
                      <a:lnTo>
                        <a:pt x="78" y="32"/>
                      </a:lnTo>
                      <a:lnTo>
                        <a:pt x="71" y="31"/>
                      </a:lnTo>
                      <a:lnTo>
                        <a:pt x="63" y="30"/>
                      </a:lnTo>
                      <a:lnTo>
                        <a:pt x="58" y="27"/>
                      </a:lnTo>
                      <a:lnTo>
                        <a:pt x="52" y="25"/>
                      </a:lnTo>
                      <a:lnTo>
                        <a:pt x="45" y="24"/>
                      </a:lnTo>
                      <a:lnTo>
                        <a:pt x="39" y="21"/>
                      </a:lnTo>
                      <a:lnTo>
                        <a:pt x="34" y="19"/>
                      </a:lnTo>
                      <a:lnTo>
                        <a:pt x="27" y="16"/>
                      </a:lnTo>
                      <a:lnTo>
                        <a:pt x="21" y="12"/>
                      </a:lnTo>
                      <a:lnTo>
                        <a:pt x="4" y="6"/>
                      </a:lnTo>
                      <a:lnTo>
                        <a:pt x="2" y="6"/>
                      </a:lnTo>
                      <a:lnTo>
                        <a:pt x="0" y="5"/>
                      </a:lnTo>
                      <a:lnTo>
                        <a:pt x="0" y="4"/>
                      </a:lnTo>
                      <a:lnTo>
                        <a:pt x="0" y="3"/>
                      </a:lnTo>
                      <a:lnTo>
                        <a:pt x="0" y="2"/>
                      </a:lnTo>
                      <a:lnTo>
                        <a:pt x="1" y="1"/>
                      </a:lnTo>
                      <a:lnTo>
                        <a:pt x="2" y="0"/>
                      </a:lnTo>
                      <a:lnTo>
                        <a:pt x="4" y="0"/>
                      </a:lnTo>
                      <a:lnTo>
                        <a:pt x="8" y="3"/>
                      </a:lnTo>
                      <a:lnTo>
                        <a:pt x="13" y="4"/>
                      </a:lnTo>
                      <a:lnTo>
                        <a:pt x="20" y="6"/>
                      </a:lnTo>
                      <a:lnTo>
                        <a:pt x="27" y="8"/>
                      </a:lnTo>
                      <a:lnTo>
                        <a:pt x="32" y="10"/>
                      </a:lnTo>
                      <a:lnTo>
                        <a:pt x="38" y="12"/>
                      </a:lnTo>
                      <a:lnTo>
                        <a:pt x="43" y="13"/>
                      </a:lnTo>
                      <a:lnTo>
                        <a:pt x="50" y="14"/>
                      </a:lnTo>
                      <a:lnTo>
                        <a:pt x="58" y="16"/>
                      </a:lnTo>
                      <a:lnTo>
                        <a:pt x="67" y="16"/>
                      </a:lnTo>
                      <a:lnTo>
                        <a:pt x="75" y="19"/>
                      </a:lnTo>
                      <a:lnTo>
                        <a:pt x="84" y="20"/>
                      </a:lnTo>
                      <a:lnTo>
                        <a:pt x="90" y="20"/>
                      </a:lnTo>
                      <a:lnTo>
                        <a:pt x="96" y="20"/>
                      </a:lnTo>
                      <a:lnTo>
                        <a:pt x="102" y="21"/>
                      </a:lnTo>
                      <a:lnTo>
                        <a:pt x="118" y="20"/>
                      </a:lnTo>
                      <a:lnTo>
                        <a:pt x="135" y="20"/>
                      </a:lnTo>
                      <a:lnTo>
                        <a:pt x="146" y="19"/>
                      </a:lnTo>
                      <a:lnTo>
                        <a:pt x="154" y="19"/>
                      </a:lnTo>
                    </a:path>
                  </a:pathLst>
                </a:custGeom>
                <a:solidFill>
                  <a:srgbClr val="E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558" name="Freeform 504"/>
              <p:cNvSpPr>
                <a:spLocks/>
              </p:cNvSpPr>
              <p:nvPr/>
            </p:nvSpPr>
            <p:spPr bwMode="auto">
              <a:xfrm>
                <a:off x="5291" y="1115"/>
                <a:ext cx="65" cy="50"/>
              </a:xfrm>
              <a:custGeom>
                <a:avLst/>
                <a:gdLst>
                  <a:gd name="T0" fmla="*/ 10 w 65"/>
                  <a:gd name="T1" fmla="*/ 0 h 50"/>
                  <a:gd name="T2" fmla="*/ 0 w 65"/>
                  <a:gd name="T3" fmla="*/ 14 h 50"/>
                  <a:gd name="T4" fmla="*/ 4 w 65"/>
                  <a:gd name="T5" fmla="*/ 17 h 50"/>
                  <a:gd name="T6" fmla="*/ 9 w 65"/>
                  <a:gd name="T7" fmla="*/ 20 h 50"/>
                  <a:gd name="T8" fmla="*/ 14 w 65"/>
                  <a:gd name="T9" fmla="*/ 24 h 50"/>
                  <a:gd name="T10" fmla="*/ 18 w 65"/>
                  <a:gd name="T11" fmla="*/ 27 h 50"/>
                  <a:gd name="T12" fmla="*/ 23 w 65"/>
                  <a:gd name="T13" fmla="*/ 33 h 50"/>
                  <a:gd name="T14" fmla="*/ 26 w 65"/>
                  <a:gd name="T15" fmla="*/ 38 h 50"/>
                  <a:gd name="T16" fmla="*/ 29 w 65"/>
                  <a:gd name="T17" fmla="*/ 44 h 50"/>
                  <a:gd name="T18" fmla="*/ 30 w 65"/>
                  <a:gd name="T19" fmla="*/ 49 h 50"/>
                  <a:gd name="T20" fmla="*/ 64 w 65"/>
                  <a:gd name="T21" fmla="*/ 30 h 50"/>
                  <a:gd name="T22" fmla="*/ 62 w 65"/>
                  <a:gd name="T23" fmla="*/ 26 h 50"/>
                  <a:gd name="T24" fmla="*/ 58 w 65"/>
                  <a:gd name="T25" fmla="*/ 21 h 50"/>
                  <a:gd name="T26" fmla="*/ 55 w 65"/>
                  <a:gd name="T27" fmla="*/ 20 h 50"/>
                  <a:gd name="T28" fmla="*/ 50 w 65"/>
                  <a:gd name="T29" fmla="*/ 17 h 50"/>
                  <a:gd name="T30" fmla="*/ 45 w 65"/>
                  <a:gd name="T31" fmla="*/ 16 h 50"/>
                  <a:gd name="T32" fmla="*/ 38 w 65"/>
                  <a:gd name="T33" fmla="*/ 13 h 50"/>
                  <a:gd name="T34" fmla="*/ 33 w 65"/>
                  <a:gd name="T35" fmla="*/ 12 h 50"/>
                  <a:gd name="T36" fmla="*/ 27 w 65"/>
                  <a:gd name="T37" fmla="*/ 10 h 50"/>
                  <a:gd name="T38" fmla="*/ 22 w 65"/>
                  <a:gd name="T39" fmla="*/ 7 h 50"/>
                  <a:gd name="T40" fmla="*/ 10 w 65"/>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50"/>
                  <a:gd name="T65" fmla="*/ 65 w 6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50">
                    <a:moveTo>
                      <a:pt x="10" y="0"/>
                    </a:moveTo>
                    <a:lnTo>
                      <a:pt x="0" y="14"/>
                    </a:lnTo>
                    <a:lnTo>
                      <a:pt x="4" y="17"/>
                    </a:lnTo>
                    <a:lnTo>
                      <a:pt x="9" y="20"/>
                    </a:lnTo>
                    <a:lnTo>
                      <a:pt x="14" y="24"/>
                    </a:lnTo>
                    <a:lnTo>
                      <a:pt x="18" y="27"/>
                    </a:lnTo>
                    <a:lnTo>
                      <a:pt x="23" y="33"/>
                    </a:lnTo>
                    <a:lnTo>
                      <a:pt x="26" y="38"/>
                    </a:lnTo>
                    <a:lnTo>
                      <a:pt x="29" y="44"/>
                    </a:lnTo>
                    <a:lnTo>
                      <a:pt x="30" y="49"/>
                    </a:lnTo>
                    <a:lnTo>
                      <a:pt x="64" y="30"/>
                    </a:lnTo>
                    <a:lnTo>
                      <a:pt x="62" y="26"/>
                    </a:lnTo>
                    <a:lnTo>
                      <a:pt x="58" y="21"/>
                    </a:lnTo>
                    <a:lnTo>
                      <a:pt x="55" y="20"/>
                    </a:lnTo>
                    <a:lnTo>
                      <a:pt x="50" y="17"/>
                    </a:lnTo>
                    <a:lnTo>
                      <a:pt x="45" y="16"/>
                    </a:lnTo>
                    <a:lnTo>
                      <a:pt x="38" y="13"/>
                    </a:lnTo>
                    <a:lnTo>
                      <a:pt x="33" y="12"/>
                    </a:lnTo>
                    <a:lnTo>
                      <a:pt x="27" y="10"/>
                    </a:lnTo>
                    <a:lnTo>
                      <a:pt x="22" y="7"/>
                    </a:lnTo>
                    <a:lnTo>
                      <a:pt x="10" y="0"/>
                    </a:lnTo>
                  </a:path>
                </a:pathLst>
              </a:custGeom>
              <a:solidFill>
                <a:srgbClr val="A0A0A0"/>
              </a:solidFill>
              <a:ln w="12700" cap="rnd" cmpd="sng">
                <a:solidFill>
                  <a:srgbClr val="404040"/>
                </a:solidFill>
                <a:prstDash val="solid"/>
                <a:round/>
                <a:headEnd/>
                <a:tailEnd/>
              </a:ln>
            </p:spPr>
            <p:txBody>
              <a:bodyPr/>
              <a:lstStyle/>
              <a:p>
                <a:endParaRPr lang="en-US"/>
              </a:p>
            </p:txBody>
          </p:sp>
        </p:grpSp>
        <p:grpSp>
          <p:nvGrpSpPr>
            <p:cNvPr id="456" name="Group 505"/>
            <p:cNvGrpSpPr>
              <a:grpSpLocks/>
            </p:cNvGrpSpPr>
            <p:nvPr/>
          </p:nvGrpSpPr>
          <p:grpSpPr bwMode="auto">
            <a:xfrm>
              <a:off x="4510" y="1395"/>
              <a:ext cx="113" cy="88"/>
              <a:chOff x="4510" y="1395"/>
              <a:chExt cx="113" cy="88"/>
            </a:xfrm>
          </p:grpSpPr>
          <p:sp>
            <p:nvSpPr>
              <p:cNvPr id="551" name="Rectangle 506"/>
              <p:cNvSpPr>
                <a:spLocks noChangeArrowheads="1"/>
              </p:cNvSpPr>
              <p:nvPr/>
            </p:nvSpPr>
            <p:spPr bwMode="auto">
              <a:xfrm>
                <a:off x="4515" y="1406"/>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552" name="Freeform 507"/>
              <p:cNvSpPr>
                <a:spLocks/>
              </p:cNvSpPr>
              <p:nvPr/>
            </p:nvSpPr>
            <p:spPr bwMode="auto">
              <a:xfrm>
                <a:off x="4593" y="1395"/>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53" name="Freeform 508"/>
              <p:cNvSpPr>
                <a:spLocks/>
              </p:cNvSpPr>
              <p:nvPr/>
            </p:nvSpPr>
            <p:spPr bwMode="auto">
              <a:xfrm>
                <a:off x="4510" y="1395"/>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54" name="Oval 509"/>
              <p:cNvSpPr>
                <a:spLocks noChangeArrowheads="1"/>
              </p:cNvSpPr>
              <p:nvPr/>
            </p:nvSpPr>
            <p:spPr bwMode="auto">
              <a:xfrm>
                <a:off x="4543" y="1428"/>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457" name="Group 510"/>
            <p:cNvGrpSpPr>
              <a:grpSpLocks/>
            </p:cNvGrpSpPr>
            <p:nvPr/>
          </p:nvGrpSpPr>
          <p:grpSpPr bwMode="auto">
            <a:xfrm>
              <a:off x="4462" y="1443"/>
              <a:ext cx="113" cy="88"/>
              <a:chOff x="4462" y="1443"/>
              <a:chExt cx="113" cy="88"/>
            </a:xfrm>
          </p:grpSpPr>
          <p:sp>
            <p:nvSpPr>
              <p:cNvPr id="547" name="Rectangle 511"/>
              <p:cNvSpPr>
                <a:spLocks noChangeArrowheads="1"/>
              </p:cNvSpPr>
              <p:nvPr/>
            </p:nvSpPr>
            <p:spPr bwMode="auto">
              <a:xfrm>
                <a:off x="4467" y="1454"/>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548" name="Freeform 512"/>
              <p:cNvSpPr>
                <a:spLocks/>
              </p:cNvSpPr>
              <p:nvPr/>
            </p:nvSpPr>
            <p:spPr bwMode="auto">
              <a:xfrm>
                <a:off x="4545" y="1443"/>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49" name="Freeform 513"/>
              <p:cNvSpPr>
                <a:spLocks/>
              </p:cNvSpPr>
              <p:nvPr/>
            </p:nvSpPr>
            <p:spPr bwMode="auto">
              <a:xfrm>
                <a:off x="4462" y="1443"/>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50" name="Oval 514"/>
              <p:cNvSpPr>
                <a:spLocks noChangeArrowheads="1"/>
              </p:cNvSpPr>
              <p:nvPr/>
            </p:nvSpPr>
            <p:spPr bwMode="auto">
              <a:xfrm>
                <a:off x="4495" y="1476"/>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458" name="Group 515"/>
            <p:cNvGrpSpPr>
              <a:grpSpLocks/>
            </p:cNvGrpSpPr>
            <p:nvPr/>
          </p:nvGrpSpPr>
          <p:grpSpPr bwMode="auto">
            <a:xfrm>
              <a:off x="4414" y="1491"/>
              <a:ext cx="113" cy="88"/>
              <a:chOff x="4414" y="1491"/>
              <a:chExt cx="113" cy="88"/>
            </a:xfrm>
          </p:grpSpPr>
          <p:sp>
            <p:nvSpPr>
              <p:cNvPr id="543" name="Rectangle 516"/>
              <p:cNvSpPr>
                <a:spLocks noChangeArrowheads="1"/>
              </p:cNvSpPr>
              <p:nvPr/>
            </p:nvSpPr>
            <p:spPr bwMode="auto">
              <a:xfrm>
                <a:off x="4419" y="1502"/>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544" name="Freeform 517"/>
              <p:cNvSpPr>
                <a:spLocks/>
              </p:cNvSpPr>
              <p:nvPr/>
            </p:nvSpPr>
            <p:spPr bwMode="auto">
              <a:xfrm>
                <a:off x="4497" y="1491"/>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45" name="Freeform 518"/>
              <p:cNvSpPr>
                <a:spLocks/>
              </p:cNvSpPr>
              <p:nvPr/>
            </p:nvSpPr>
            <p:spPr bwMode="auto">
              <a:xfrm>
                <a:off x="4414" y="1491"/>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46" name="Oval 519"/>
              <p:cNvSpPr>
                <a:spLocks noChangeArrowheads="1"/>
              </p:cNvSpPr>
              <p:nvPr/>
            </p:nvSpPr>
            <p:spPr bwMode="auto">
              <a:xfrm>
                <a:off x="4447" y="1524"/>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459" name="Group 520"/>
            <p:cNvGrpSpPr>
              <a:grpSpLocks/>
            </p:cNvGrpSpPr>
            <p:nvPr/>
          </p:nvGrpSpPr>
          <p:grpSpPr bwMode="auto">
            <a:xfrm>
              <a:off x="4366" y="1539"/>
              <a:ext cx="113" cy="88"/>
              <a:chOff x="4366" y="1539"/>
              <a:chExt cx="113" cy="88"/>
            </a:xfrm>
          </p:grpSpPr>
          <p:sp>
            <p:nvSpPr>
              <p:cNvPr id="539" name="Rectangle 521"/>
              <p:cNvSpPr>
                <a:spLocks noChangeArrowheads="1"/>
              </p:cNvSpPr>
              <p:nvPr/>
            </p:nvSpPr>
            <p:spPr bwMode="auto">
              <a:xfrm>
                <a:off x="4371" y="1550"/>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540" name="Freeform 522"/>
              <p:cNvSpPr>
                <a:spLocks/>
              </p:cNvSpPr>
              <p:nvPr/>
            </p:nvSpPr>
            <p:spPr bwMode="auto">
              <a:xfrm>
                <a:off x="4449" y="1539"/>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41" name="Freeform 523"/>
              <p:cNvSpPr>
                <a:spLocks/>
              </p:cNvSpPr>
              <p:nvPr/>
            </p:nvSpPr>
            <p:spPr bwMode="auto">
              <a:xfrm>
                <a:off x="4366" y="1539"/>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42" name="Oval 524"/>
              <p:cNvSpPr>
                <a:spLocks noChangeArrowheads="1"/>
              </p:cNvSpPr>
              <p:nvPr/>
            </p:nvSpPr>
            <p:spPr bwMode="auto">
              <a:xfrm>
                <a:off x="4399" y="1572"/>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460" name="Group 525"/>
            <p:cNvGrpSpPr>
              <a:grpSpLocks/>
            </p:cNvGrpSpPr>
            <p:nvPr/>
          </p:nvGrpSpPr>
          <p:grpSpPr bwMode="auto">
            <a:xfrm>
              <a:off x="4318" y="1587"/>
              <a:ext cx="113" cy="88"/>
              <a:chOff x="4318" y="1587"/>
              <a:chExt cx="113" cy="88"/>
            </a:xfrm>
          </p:grpSpPr>
          <p:sp>
            <p:nvSpPr>
              <p:cNvPr id="535" name="Rectangle 526"/>
              <p:cNvSpPr>
                <a:spLocks noChangeArrowheads="1"/>
              </p:cNvSpPr>
              <p:nvPr/>
            </p:nvSpPr>
            <p:spPr bwMode="auto">
              <a:xfrm>
                <a:off x="4323" y="1598"/>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536" name="Freeform 527"/>
              <p:cNvSpPr>
                <a:spLocks/>
              </p:cNvSpPr>
              <p:nvPr/>
            </p:nvSpPr>
            <p:spPr bwMode="auto">
              <a:xfrm>
                <a:off x="4401" y="1587"/>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37" name="Freeform 528"/>
              <p:cNvSpPr>
                <a:spLocks/>
              </p:cNvSpPr>
              <p:nvPr/>
            </p:nvSpPr>
            <p:spPr bwMode="auto">
              <a:xfrm>
                <a:off x="4318" y="1587"/>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538" name="Oval 529"/>
              <p:cNvSpPr>
                <a:spLocks noChangeArrowheads="1"/>
              </p:cNvSpPr>
              <p:nvPr/>
            </p:nvSpPr>
            <p:spPr bwMode="auto">
              <a:xfrm>
                <a:off x="4351" y="1620"/>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461" name="Group 530"/>
            <p:cNvGrpSpPr>
              <a:grpSpLocks/>
            </p:cNvGrpSpPr>
            <p:nvPr/>
          </p:nvGrpSpPr>
          <p:grpSpPr bwMode="auto">
            <a:xfrm>
              <a:off x="4925" y="1401"/>
              <a:ext cx="229" cy="123"/>
              <a:chOff x="4925" y="1401"/>
              <a:chExt cx="229" cy="123"/>
            </a:xfrm>
          </p:grpSpPr>
          <p:grpSp>
            <p:nvGrpSpPr>
              <p:cNvPr id="464" name="Group 531"/>
              <p:cNvGrpSpPr>
                <a:grpSpLocks/>
              </p:cNvGrpSpPr>
              <p:nvPr/>
            </p:nvGrpSpPr>
            <p:grpSpPr bwMode="auto">
              <a:xfrm>
                <a:off x="4925" y="1401"/>
                <a:ext cx="158" cy="123"/>
                <a:chOff x="4925" y="1401"/>
                <a:chExt cx="158" cy="123"/>
              </a:xfrm>
            </p:grpSpPr>
            <p:grpSp>
              <p:nvGrpSpPr>
                <p:cNvPr id="492" name="Group 532"/>
                <p:cNvGrpSpPr>
                  <a:grpSpLocks/>
                </p:cNvGrpSpPr>
                <p:nvPr/>
              </p:nvGrpSpPr>
              <p:grpSpPr bwMode="auto">
                <a:xfrm>
                  <a:off x="4925" y="1412"/>
                  <a:ext cx="62" cy="56"/>
                  <a:chOff x="4925" y="1412"/>
                  <a:chExt cx="62" cy="56"/>
                </a:xfrm>
              </p:grpSpPr>
              <p:sp>
                <p:nvSpPr>
                  <p:cNvPr id="532" name="Freeform 533"/>
                  <p:cNvSpPr>
                    <a:spLocks/>
                  </p:cNvSpPr>
                  <p:nvPr/>
                </p:nvSpPr>
                <p:spPr bwMode="auto">
                  <a:xfrm>
                    <a:off x="4929" y="1412"/>
                    <a:ext cx="58" cy="56"/>
                  </a:xfrm>
                  <a:custGeom>
                    <a:avLst/>
                    <a:gdLst>
                      <a:gd name="T0" fmla="*/ 53 w 58"/>
                      <a:gd name="T1" fmla="*/ 2 h 56"/>
                      <a:gd name="T2" fmla="*/ 49 w 58"/>
                      <a:gd name="T3" fmla="*/ 0 h 56"/>
                      <a:gd name="T4" fmla="*/ 45 w 58"/>
                      <a:gd name="T5" fmla="*/ 2 h 56"/>
                      <a:gd name="T6" fmla="*/ 40 w 58"/>
                      <a:gd name="T7" fmla="*/ 1 h 56"/>
                      <a:gd name="T8" fmla="*/ 35 w 58"/>
                      <a:gd name="T9" fmla="*/ 2 h 56"/>
                      <a:gd name="T10" fmla="*/ 32 w 58"/>
                      <a:gd name="T11" fmla="*/ 3 h 56"/>
                      <a:gd name="T12" fmla="*/ 28 w 58"/>
                      <a:gd name="T13" fmla="*/ 4 h 56"/>
                      <a:gd name="T14" fmla="*/ 23 w 58"/>
                      <a:gd name="T15" fmla="*/ 6 h 56"/>
                      <a:gd name="T16" fmla="*/ 18 w 58"/>
                      <a:gd name="T17" fmla="*/ 8 h 56"/>
                      <a:gd name="T18" fmla="*/ 14 w 58"/>
                      <a:gd name="T19" fmla="*/ 12 h 56"/>
                      <a:gd name="T20" fmla="*/ 7 w 58"/>
                      <a:gd name="T21" fmla="*/ 17 h 56"/>
                      <a:gd name="T22" fmla="*/ 3 w 58"/>
                      <a:gd name="T23" fmla="*/ 21 h 56"/>
                      <a:gd name="T24" fmla="*/ 2 w 58"/>
                      <a:gd name="T25" fmla="*/ 27 h 56"/>
                      <a:gd name="T26" fmla="*/ 1 w 58"/>
                      <a:gd name="T27" fmla="*/ 30 h 56"/>
                      <a:gd name="T28" fmla="*/ 1 w 58"/>
                      <a:gd name="T29" fmla="*/ 33 h 56"/>
                      <a:gd name="T30" fmla="*/ 1 w 58"/>
                      <a:gd name="T31" fmla="*/ 37 h 56"/>
                      <a:gd name="T32" fmla="*/ 2 w 58"/>
                      <a:gd name="T33" fmla="*/ 40 h 56"/>
                      <a:gd name="T34" fmla="*/ 3 w 58"/>
                      <a:gd name="T35" fmla="*/ 42 h 56"/>
                      <a:gd name="T36" fmla="*/ 5 w 58"/>
                      <a:gd name="T37" fmla="*/ 45 h 56"/>
                      <a:gd name="T38" fmla="*/ 6 w 58"/>
                      <a:gd name="T39" fmla="*/ 46 h 56"/>
                      <a:gd name="T40" fmla="*/ 10 w 58"/>
                      <a:gd name="T41" fmla="*/ 49 h 56"/>
                      <a:gd name="T42" fmla="*/ 16 w 58"/>
                      <a:gd name="T43" fmla="*/ 52 h 56"/>
                      <a:gd name="T44" fmla="*/ 31 w 58"/>
                      <a:gd name="T45" fmla="*/ 46 h 56"/>
                      <a:gd name="T46" fmla="*/ 16 w 58"/>
                      <a:gd name="T47" fmla="*/ 43 h 56"/>
                      <a:gd name="T48" fmla="*/ 15 w 58"/>
                      <a:gd name="T49" fmla="*/ 41 h 56"/>
                      <a:gd name="T50" fmla="*/ 14 w 58"/>
                      <a:gd name="T51" fmla="*/ 38 h 56"/>
                      <a:gd name="T52" fmla="*/ 12 w 58"/>
                      <a:gd name="T53" fmla="*/ 36 h 56"/>
                      <a:gd name="T54" fmla="*/ 11 w 58"/>
                      <a:gd name="T55" fmla="*/ 33 h 56"/>
                      <a:gd name="T56" fmla="*/ 11 w 58"/>
                      <a:gd name="T57" fmla="*/ 31 h 56"/>
                      <a:gd name="T58" fmla="*/ 11 w 58"/>
                      <a:gd name="T59" fmla="*/ 28 h 56"/>
                      <a:gd name="T60" fmla="*/ 14 w 58"/>
                      <a:gd name="T61" fmla="*/ 24 h 56"/>
                      <a:gd name="T62" fmla="*/ 17 w 58"/>
                      <a:gd name="T63" fmla="*/ 20 h 56"/>
                      <a:gd name="T64" fmla="*/ 21 w 58"/>
                      <a:gd name="T65" fmla="*/ 17 h 56"/>
                      <a:gd name="T66" fmla="*/ 23 w 58"/>
                      <a:gd name="T67" fmla="*/ 16 h 56"/>
                      <a:gd name="T68" fmla="*/ 27 w 58"/>
                      <a:gd name="T69" fmla="*/ 14 h 56"/>
                      <a:gd name="T70" fmla="*/ 30 w 58"/>
                      <a:gd name="T71" fmla="*/ 13 h 56"/>
                      <a:gd name="T72" fmla="*/ 33 w 58"/>
                      <a:gd name="T73" fmla="*/ 12 h 56"/>
                      <a:gd name="T74" fmla="*/ 38 w 58"/>
                      <a:gd name="T75" fmla="*/ 11 h 56"/>
                      <a:gd name="T76" fmla="*/ 41 w 58"/>
                      <a:gd name="T77" fmla="*/ 11 h 56"/>
                      <a:gd name="T78" fmla="*/ 45 w 58"/>
                      <a:gd name="T79" fmla="*/ 10 h 56"/>
                      <a:gd name="T80" fmla="*/ 47 w 58"/>
                      <a:gd name="T81" fmla="*/ 11 h 56"/>
                      <a:gd name="T82" fmla="*/ 57 w 58"/>
                      <a:gd name="T83" fmla="*/ 4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6"/>
                      <a:gd name="T128" fmla="*/ 58 w 58"/>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6">
                        <a:moveTo>
                          <a:pt x="57" y="4"/>
                        </a:moveTo>
                        <a:lnTo>
                          <a:pt x="53" y="2"/>
                        </a:lnTo>
                        <a:lnTo>
                          <a:pt x="51" y="1"/>
                        </a:lnTo>
                        <a:lnTo>
                          <a:pt x="49" y="0"/>
                        </a:lnTo>
                        <a:lnTo>
                          <a:pt x="47" y="1"/>
                        </a:lnTo>
                        <a:lnTo>
                          <a:pt x="45" y="2"/>
                        </a:lnTo>
                        <a:lnTo>
                          <a:pt x="43" y="1"/>
                        </a:lnTo>
                        <a:lnTo>
                          <a:pt x="40" y="1"/>
                        </a:lnTo>
                        <a:lnTo>
                          <a:pt x="37" y="2"/>
                        </a:lnTo>
                        <a:lnTo>
                          <a:pt x="35" y="2"/>
                        </a:lnTo>
                        <a:lnTo>
                          <a:pt x="34" y="2"/>
                        </a:lnTo>
                        <a:lnTo>
                          <a:pt x="32" y="3"/>
                        </a:lnTo>
                        <a:lnTo>
                          <a:pt x="30" y="3"/>
                        </a:lnTo>
                        <a:lnTo>
                          <a:pt x="28" y="4"/>
                        </a:lnTo>
                        <a:lnTo>
                          <a:pt x="25" y="5"/>
                        </a:lnTo>
                        <a:lnTo>
                          <a:pt x="23" y="6"/>
                        </a:lnTo>
                        <a:lnTo>
                          <a:pt x="20" y="7"/>
                        </a:lnTo>
                        <a:lnTo>
                          <a:pt x="18" y="8"/>
                        </a:lnTo>
                        <a:lnTo>
                          <a:pt x="16" y="10"/>
                        </a:lnTo>
                        <a:lnTo>
                          <a:pt x="14" y="12"/>
                        </a:lnTo>
                        <a:lnTo>
                          <a:pt x="11" y="13"/>
                        </a:lnTo>
                        <a:lnTo>
                          <a:pt x="7" y="17"/>
                        </a:lnTo>
                        <a:lnTo>
                          <a:pt x="6" y="18"/>
                        </a:lnTo>
                        <a:lnTo>
                          <a:pt x="3" y="21"/>
                        </a:lnTo>
                        <a:lnTo>
                          <a:pt x="3" y="24"/>
                        </a:lnTo>
                        <a:lnTo>
                          <a:pt x="2" y="27"/>
                        </a:lnTo>
                        <a:lnTo>
                          <a:pt x="1" y="29"/>
                        </a:lnTo>
                        <a:lnTo>
                          <a:pt x="1" y="30"/>
                        </a:lnTo>
                        <a:lnTo>
                          <a:pt x="0" y="32"/>
                        </a:lnTo>
                        <a:lnTo>
                          <a:pt x="1" y="33"/>
                        </a:lnTo>
                        <a:lnTo>
                          <a:pt x="0" y="35"/>
                        </a:lnTo>
                        <a:lnTo>
                          <a:pt x="1" y="37"/>
                        </a:lnTo>
                        <a:lnTo>
                          <a:pt x="1" y="38"/>
                        </a:lnTo>
                        <a:lnTo>
                          <a:pt x="2" y="40"/>
                        </a:lnTo>
                        <a:lnTo>
                          <a:pt x="2" y="41"/>
                        </a:lnTo>
                        <a:lnTo>
                          <a:pt x="3" y="42"/>
                        </a:lnTo>
                        <a:lnTo>
                          <a:pt x="4" y="44"/>
                        </a:lnTo>
                        <a:lnTo>
                          <a:pt x="5" y="45"/>
                        </a:lnTo>
                        <a:lnTo>
                          <a:pt x="5" y="46"/>
                        </a:lnTo>
                        <a:lnTo>
                          <a:pt x="6" y="46"/>
                        </a:lnTo>
                        <a:lnTo>
                          <a:pt x="8" y="47"/>
                        </a:lnTo>
                        <a:lnTo>
                          <a:pt x="10" y="49"/>
                        </a:lnTo>
                        <a:lnTo>
                          <a:pt x="11" y="49"/>
                        </a:lnTo>
                        <a:lnTo>
                          <a:pt x="16" y="52"/>
                        </a:lnTo>
                        <a:lnTo>
                          <a:pt x="23" y="55"/>
                        </a:lnTo>
                        <a:lnTo>
                          <a:pt x="31" y="46"/>
                        </a:lnTo>
                        <a:lnTo>
                          <a:pt x="17" y="42"/>
                        </a:lnTo>
                        <a:lnTo>
                          <a:pt x="16" y="43"/>
                        </a:lnTo>
                        <a:lnTo>
                          <a:pt x="16" y="42"/>
                        </a:lnTo>
                        <a:lnTo>
                          <a:pt x="15" y="41"/>
                        </a:lnTo>
                        <a:lnTo>
                          <a:pt x="14" y="40"/>
                        </a:lnTo>
                        <a:lnTo>
                          <a:pt x="14" y="38"/>
                        </a:lnTo>
                        <a:lnTo>
                          <a:pt x="12" y="37"/>
                        </a:lnTo>
                        <a:lnTo>
                          <a:pt x="12" y="36"/>
                        </a:lnTo>
                        <a:lnTo>
                          <a:pt x="12" y="35"/>
                        </a:lnTo>
                        <a:lnTo>
                          <a:pt x="11" y="33"/>
                        </a:lnTo>
                        <a:lnTo>
                          <a:pt x="11" y="31"/>
                        </a:lnTo>
                        <a:lnTo>
                          <a:pt x="11" y="29"/>
                        </a:lnTo>
                        <a:lnTo>
                          <a:pt x="11" y="28"/>
                        </a:lnTo>
                        <a:lnTo>
                          <a:pt x="13" y="26"/>
                        </a:lnTo>
                        <a:lnTo>
                          <a:pt x="14" y="24"/>
                        </a:lnTo>
                        <a:lnTo>
                          <a:pt x="17" y="21"/>
                        </a:lnTo>
                        <a:lnTo>
                          <a:pt x="17" y="20"/>
                        </a:lnTo>
                        <a:lnTo>
                          <a:pt x="20" y="18"/>
                        </a:lnTo>
                        <a:lnTo>
                          <a:pt x="21" y="17"/>
                        </a:lnTo>
                        <a:lnTo>
                          <a:pt x="22" y="17"/>
                        </a:lnTo>
                        <a:lnTo>
                          <a:pt x="23" y="16"/>
                        </a:lnTo>
                        <a:lnTo>
                          <a:pt x="25" y="15"/>
                        </a:lnTo>
                        <a:lnTo>
                          <a:pt x="27" y="14"/>
                        </a:lnTo>
                        <a:lnTo>
                          <a:pt x="29" y="14"/>
                        </a:lnTo>
                        <a:lnTo>
                          <a:pt x="30" y="13"/>
                        </a:lnTo>
                        <a:lnTo>
                          <a:pt x="31" y="13"/>
                        </a:lnTo>
                        <a:lnTo>
                          <a:pt x="33" y="12"/>
                        </a:lnTo>
                        <a:lnTo>
                          <a:pt x="36" y="11"/>
                        </a:lnTo>
                        <a:lnTo>
                          <a:pt x="38" y="11"/>
                        </a:lnTo>
                        <a:lnTo>
                          <a:pt x="39" y="10"/>
                        </a:lnTo>
                        <a:lnTo>
                          <a:pt x="41" y="11"/>
                        </a:lnTo>
                        <a:lnTo>
                          <a:pt x="43" y="11"/>
                        </a:lnTo>
                        <a:lnTo>
                          <a:pt x="45" y="10"/>
                        </a:lnTo>
                        <a:lnTo>
                          <a:pt x="47" y="11"/>
                        </a:lnTo>
                        <a:lnTo>
                          <a:pt x="49" y="11"/>
                        </a:lnTo>
                        <a:lnTo>
                          <a:pt x="57" y="4"/>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3" name="Freeform 534"/>
                  <p:cNvSpPr>
                    <a:spLocks/>
                  </p:cNvSpPr>
                  <p:nvPr/>
                </p:nvSpPr>
                <p:spPr bwMode="auto">
                  <a:xfrm>
                    <a:off x="4938" y="1416"/>
                    <a:ext cx="48" cy="31"/>
                  </a:xfrm>
                  <a:custGeom>
                    <a:avLst/>
                    <a:gdLst>
                      <a:gd name="T0" fmla="*/ 47 w 48"/>
                      <a:gd name="T1" fmla="*/ 0 h 31"/>
                      <a:gd name="T2" fmla="*/ 39 w 48"/>
                      <a:gd name="T3" fmla="*/ 8 h 31"/>
                      <a:gd name="T4" fmla="*/ 37 w 48"/>
                      <a:gd name="T5" fmla="*/ 7 h 31"/>
                      <a:gd name="T6" fmla="*/ 33 w 48"/>
                      <a:gd name="T7" fmla="*/ 7 h 31"/>
                      <a:gd name="T8" fmla="*/ 30 w 48"/>
                      <a:gd name="T9" fmla="*/ 7 h 31"/>
                      <a:gd name="T10" fmla="*/ 27 w 48"/>
                      <a:gd name="T11" fmla="*/ 8 h 31"/>
                      <a:gd name="T12" fmla="*/ 23 w 48"/>
                      <a:gd name="T13" fmla="*/ 10 h 31"/>
                      <a:gd name="T14" fmla="*/ 18 w 48"/>
                      <a:gd name="T15" fmla="*/ 11 h 31"/>
                      <a:gd name="T16" fmla="*/ 14 w 48"/>
                      <a:gd name="T17" fmla="*/ 13 h 31"/>
                      <a:gd name="T18" fmla="*/ 11 w 48"/>
                      <a:gd name="T19" fmla="*/ 15 h 31"/>
                      <a:gd name="T20" fmla="*/ 9 w 48"/>
                      <a:gd name="T21" fmla="*/ 17 h 31"/>
                      <a:gd name="T22" fmla="*/ 6 w 48"/>
                      <a:gd name="T23" fmla="*/ 19 h 31"/>
                      <a:gd name="T24" fmla="*/ 4 w 48"/>
                      <a:gd name="T25" fmla="*/ 21 h 31"/>
                      <a:gd name="T26" fmla="*/ 3 w 48"/>
                      <a:gd name="T27" fmla="*/ 23 h 31"/>
                      <a:gd name="T28" fmla="*/ 2 w 48"/>
                      <a:gd name="T29" fmla="*/ 24 h 31"/>
                      <a:gd name="T30" fmla="*/ 2 w 48"/>
                      <a:gd name="T31" fmla="*/ 26 h 31"/>
                      <a:gd name="T32" fmla="*/ 3 w 48"/>
                      <a:gd name="T33" fmla="*/ 28 h 31"/>
                      <a:gd name="T34" fmla="*/ 3 w 48"/>
                      <a:gd name="T35" fmla="*/ 30 h 31"/>
                      <a:gd name="T36" fmla="*/ 2 w 48"/>
                      <a:gd name="T37" fmla="*/ 28 h 31"/>
                      <a:gd name="T38" fmla="*/ 1 w 48"/>
                      <a:gd name="T39" fmla="*/ 27 h 31"/>
                      <a:gd name="T40" fmla="*/ 0 w 48"/>
                      <a:gd name="T41" fmla="*/ 24 h 31"/>
                      <a:gd name="T42" fmla="*/ 1 w 48"/>
                      <a:gd name="T43" fmla="*/ 24 h 31"/>
                      <a:gd name="T44" fmla="*/ 2 w 48"/>
                      <a:gd name="T45" fmla="*/ 21 h 31"/>
                      <a:gd name="T46" fmla="*/ 3 w 48"/>
                      <a:gd name="T47" fmla="*/ 19 h 31"/>
                      <a:gd name="T48" fmla="*/ 5 w 48"/>
                      <a:gd name="T49" fmla="*/ 17 h 31"/>
                      <a:gd name="T50" fmla="*/ 7 w 48"/>
                      <a:gd name="T51" fmla="*/ 15 h 31"/>
                      <a:gd name="T52" fmla="*/ 9 w 48"/>
                      <a:gd name="T53" fmla="*/ 14 h 31"/>
                      <a:gd name="T54" fmla="*/ 10 w 48"/>
                      <a:gd name="T55" fmla="*/ 12 h 31"/>
                      <a:gd name="T56" fmla="*/ 12 w 48"/>
                      <a:gd name="T57" fmla="*/ 11 h 31"/>
                      <a:gd name="T58" fmla="*/ 16 w 48"/>
                      <a:gd name="T59" fmla="*/ 10 h 31"/>
                      <a:gd name="T60" fmla="*/ 19 w 48"/>
                      <a:gd name="T61" fmla="*/ 9 h 31"/>
                      <a:gd name="T62" fmla="*/ 21 w 48"/>
                      <a:gd name="T63" fmla="*/ 7 h 31"/>
                      <a:gd name="T64" fmla="*/ 24 w 48"/>
                      <a:gd name="T65" fmla="*/ 6 h 31"/>
                      <a:gd name="T66" fmla="*/ 27 w 48"/>
                      <a:gd name="T67" fmla="*/ 6 h 31"/>
                      <a:gd name="T68" fmla="*/ 31 w 48"/>
                      <a:gd name="T69" fmla="*/ 5 h 31"/>
                      <a:gd name="T70" fmla="*/ 33 w 48"/>
                      <a:gd name="T71" fmla="*/ 4 h 31"/>
                      <a:gd name="T72" fmla="*/ 38 w 48"/>
                      <a:gd name="T73" fmla="*/ 4 h 31"/>
                      <a:gd name="T74" fmla="*/ 39 w 48"/>
                      <a:gd name="T75" fmla="*/ 4 h 31"/>
                      <a:gd name="T76" fmla="*/ 40 w 48"/>
                      <a:gd name="T77" fmla="*/ 4 h 31"/>
                      <a:gd name="T78" fmla="*/ 41 w 48"/>
                      <a:gd name="T79" fmla="*/ 3 h 31"/>
                      <a:gd name="T80" fmla="*/ 42 w 48"/>
                      <a:gd name="T81" fmla="*/ 1 h 31"/>
                      <a:gd name="T82" fmla="*/ 43 w 48"/>
                      <a:gd name="T83" fmla="*/ 1 h 31"/>
                      <a:gd name="T84" fmla="*/ 45 w 48"/>
                      <a:gd name="T85" fmla="*/ 0 h 31"/>
                      <a:gd name="T86" fmla="*/ 47 w 48"/>
                      <a:gd name="T87" fmla="*/ 0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31"/>
                      <a:gd name="T134" fmla="*/ 48 w 48"/>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31">
                        <a:moveTo>
                          <a:pt x="47" y="0"/>
                        </a:moveTo>
                        <a:lnTo>
                          <a:pt x="39" y="8"/>
                        </a:lnTo>
                        <a:lnTo>
                          <a:pt x="37" y="7"/>
                        </a:lnTo>
                        <a:lnTo>
                          <a:pt x="33" y="7"/>
                        </a:lnTo>
                        <a:lnTo>
                          <a:pt x="30" y="7"/>
                        </a:lnTo>
                        <a:lnTo>
                          <a:pt x="27" y="8"/>
                        </a:lnTo>
                        <a:lnTo>
                          <a:pt x="23" y="10"/>
                        </a:lnTo>
                        <a:lnTo>
                          <a:pt x="18" y="11"/>
                        </a:lnTo>
                        <a:lnTo>
                          <a:pt x="14" y="13"/>
                        </a:lnTo>
                        <a:lnTo>
                          <a:pt x="11" y="15"/>
                        </a:lnTo>
                        <a:lnTo>
                          <a:pt x="9" y="17"/>
                        </a:lnTo>
                        <a:lnTo>
                          <a:pt x="6" y="19"/>
                        </a:lnTo>
                        <a:lnTo>
                          <a:pt x="4" y="21"/>
                        </a:lnTo>
                        <a:lnTo>
                          <a:pt x="3" y="23"/>
                        </a:lnTo>
                        <a:lnTo>
                          <a:pt x="2" y="24"/>
                        </a:lnTo>
                        <a:lnTo>
                          <a:pt x="2" y="26"/>
                        </a:lnTo>
                        <a:lnTo>
                          <a:pt x="3" y="28"/>
                        </a:lnTo>
                        <a:lnTo>
                          <a:pt x="3" y="30"/>
                        </a:lnTo>
                        <a:lnTo>
                          <a:pt x="2" y="28"/>
                        </a:lnTo>
                        <a:lnTo>
                          <a:pt x="1" y="27"/>
                        </a:lnTo>
                        <a:lnTo>
                          <a:pt x="0" y="24"/>
                        </a:lnTo>
                        <a:lnTo>
                          <a:pt x="1" y="24"/>
                        </a:lnTo>
                        <a:lnTo>
                          <a:pt x="2" y="21"/>
                        </a:lnTo>
                        <a:lnTo>
                          <a:pt x="3" y="19"/>
                        </a:lnTo>
                        <a:lnTo>
                          <a:pt x="5" y="17"/>
                        </a:lnTo>
                        <a:lnTo>
                          <a:pt x="7" y="15"/>
                        </a:lnTo>
                        <a:lnTo>
                          <a:pt x="9" y="14"/>
                        </a:lnTo>
                        <a:lnTo>
                          <a:pt x="10" y="12"/>
                        </a:lnTo>
                        <a:lnTo>
                          <a:pt x="12" y="11"/>
                        </a:lnTo>
                        <a:lnTo>
                          <a:pt x="16" y="10"/>
                        </a:lnTo>
                        <a:lnTo>
                          <a:pt x="19" y="9"/>
                        </a:lnTo>
                        <a:lnTo>
                          <a:pt x="21" y="7"/>
                        </a:lnTo>
                        <a:lnTo>
                          <a:pt x="24" y="6"/>
                        </a:lnTo>
                        <a:lnTo>
                          <a:pt x="27" y="6"/>
                        </a:lnTo>
                        <a:lnTo>
                          <a:pt x="31" y="5"/>
                        </a:lnTo>
                        <a:lnTo>
                          <a:pt x="33" y="4"/>
                        </a:lnTo>
                        <a:lnTo>
                          <a:pt x="38" y="4"/>
                        </a:lnTo>
                        <a:lnTo>
                          <a:pt x="39" y="4"/>
                        </a:lnTo>
                        <a:lnTo>
                          <a:pt x="40" y="4"/>
                        </a:lnTo>
                        <a:lnTo>
                          <a:pt x="41" y="3"/>
                        </a:lnTo>
                        <a:lnTo>
                          <a:pt x="42" y="1"/>
                        </a:lnTo>
                        <a:lnTo>
                          <a:pt x="43" y="1"/>
                        </a:lnTo>
                        <a:lnTo>
                          <a:pt x="45" y="0"/>
                        </a:lnTo>
                        <a:lnTo>
                          <a:pt x="47"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4" name="Arc 535"/>
                  <p:cNvSpPr>
                    <a:spLocks/>
                  </p:cNvSpPr>
                  <p:nvPr/>
                </p:nvSpPr>
                <p:spPr bwMode="auto">
                  <a:xfrm rot="-1140000">
                    <a:off x="4925" y="1445"/>
                    <a:ext cx="8" cy="7"/>
                  </a:xfrm>
                  <a:custGeom>
                    <a:avLst/>
                    <a:gdLst>
                      <a:gd name="T0" fmla="*/ 0 w 20955"/>
                      <a:gd name="T1" fmla="*/ 0 h 20225"/>
                      <a:gd name="T2" fmla="*/ 0 w 20955"/>
                      <a:gd name="T3" fmla="*/ 0 h 20225"/>
                      <a:gd name="T4" fmla="*/ 0 w 20955"/>
                      <a:gd name="T5" fmla="*/ 0 h 20225"/>
                      <a:gd name="T6" fmla="*/ 0 60000 65536"/>
                      <a:gd name="T7" fmla="*/ 0 60000 65536"/>
                      <a:gd name="T8" fmla="*/ 0 60000 65536"/>
                      <a:gd name="T9" fmla="*/ 0 w 20955"/>
                      <a:gd name="T10" fmla="*/ 0 h 20225"/>
                      <a:gd name="T11" fmla="*/ 20955 w 20955"/>
                      <a:gd name="T12" fmla="*/ 20225 h 20225"/>
                    </a:gdLst>
                    <a:ahLst/>
                    <a:cxnLst>
                      <a:cxn ang="T6">
                        <a:pos x="T0" y="T1"/>
                      </a:cxn>
                      <a:cxn ang="T7">
                        <a:pos x="T2" y="T3"/>
                      </a:cxn>
                      <a:cxn ang="T8">
                        <a:pos x="T4" y="T5"/>
                      </a:cxn>
                    </a:cxnLst>
                    <a:rect l="T9" t="T10" r="T11" b="T12"/>
                    <a:pathLst>
                      <a:path w="20955" h="20225" fill="none" extrusionOk="0">
                        <a:moveTo>
                          <a:pt x="-1" y="14985"/>
                        </a:moveTo>
                        <a:cubicBezTo>
                          <a:pt x="1722" y="8096"/>
                          <a:pt x="6721" y="2493"/>
                          <a:pt x="13371" y="0"/>
                        </a:cubicBezTo>
                      </a:path>
                      <a:path w="20955" h="20225" stroke="0" extrusionOk="0">
                        <a:moveTo>
                          <a:pt x="-1" y="14985"/>
                        </a:moveTo>
                        <a:cubicBezTo>
                          <a:pt x="1722" y="8096"/>
                          <a:pt x="6721" y="2493"/>
                          <a:pt x="13371" y="0"/>
                        </a:cubicBezTo>
                        <a:lnTo>
                          <a:pt x="20955" y="202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grpSp>
              <p:nvGrpSpPr>
                <p:cNvPr id="493" name="Group 536"/>
                <p:cNvGrpSpPr>
                  <a:grpSpLocks/>
                </p:cNvGrpSpPr>
                <p:nvPr/>
              </p:nvGrpSpPr>
              <p:grpSpPr bwMode="auto">
                <a:xfrm>
                  <a:off x="4944" y="1401"/>
                  <a:ext cx="139" cy="123"/>
                  <a:chOff x="4944" y="1401"/>
                  <a:chExt cx="139" cy="123"/>
                </a:xfrm>
              </p:grpSpPr>
              <p:grpSp>
                <p:nvGrpSpPr>
                  <p:cNvPr id="494" name="Group 537"/>
                  <p:cNvGrpSpPr>
                    <a:grpSpLocks/>
                  </p:cNvGrpSpPr>
                  <p:nvPr/>
                </p:nvGrpSpPr>
                <p:grpSpPr bwMode="auto">
                  <a:xfrm>
                    <a:off x="4944" y="1401"/>
                    <a:ext cx="139" cy="123"/>
                    <a:chOff x="4944" y="1401"/>
                    <a:chExt cx="139" cy="123"/>
                  </a:xfrm>
                </p:grpSpPr>
                <p:grpSp>
                  <p:nvGrpSpPr>
                    <p:cNvPr id="500" name="Group 538"/>
                    <p:cNvGrpSpPr>
                      <a:grpSpLocks/>
                    </p:cNvGrpSpPr>
                    <p:nvPr/>
                  </p:nvGrpSpPr>
                  <p:grpSpPr bwMode="auto">
                    <a:xfrm>
                      <a:off x="4944" y="1401"/>
                      <a:ext cx="76" cy="100"/>
                      <a:chOff x="4944" y="1401"/>
                      <a:chExt cx="76" cy="100"/>
                    </a:xfrm>
                  </p:grpSpPr>
                  <p:sp>
                    <p:nvSpPr>
                      <p:cNvPr id="529" name="Freeform 539"/>
                      <p:cNvSpPr>
                        <a:spLocks/>
                      </p:cNvSpPr>
                      <p:nvPr/>
                    </p:nvSpPr>
                    <p:spPr bwMode="auto">
                      <a:xfrm>
                        <a:off x="4952" y="1403"/>
                        <a:ext cx="68" cy="98"/>
                      </a:xfrm>
                      <a:custGeom>
                        <a:avLst/>
                        <a:gdLst>
                          <a:gd name="T0" fmla="*/ 14 w 68"/>
                          <a:gd name="T1" fmla="*/ 97 h 98"/>
                          <a:gd name="T2" fmla="*/ 0 w 68"/>
                          <a:gd name="T3" fmla="*/ 57 h 98"/>
                          <a:gd name="T4" fmla="*/ 55 w 68"/>
                          <a:gd name="T5" fmla="*/ 0 h 98"/>
                          <a:gd name="T6" fmla="*/ 67 w 68"/>
                          <a:gd name="T7" fmla="*/ 39 h 98"/>
                          <a:gd name="T8" fmla="*/ 14 w 68"/>
                          <a:gd name="T9" fmla="*/ 97 h 98"/>
                          <a:gd name="T10" fmla="*/ 0 60000 65536"/>
                          <a:gd name="T11" fmla="*/ 0 60000 65536"/>
                          <a:gd name="T12" fmla="*/ 0 60000 65536"/>
                          <a:gd name="T13" fmla="*/ 0 60000 65536"/>
                          <a:gd name="T14" fmla="*/ 0 60000 65536"/>
                          <a:gd name="T15" fmla="*/ 0 w 68"/>
                          <a:gd name="T16" fmla="*/ 0 h 98"/>
                          <a:gd name="T17" fmla="*/ 68 w 68"/>
                          <a:gd name="T18" fmla="*/ 98 h 98"/>
                        </a:gdLst>
                        <a:ahLst/>
                        <a:cxnLst>
                          <a:cxn ang="T10">
                            <a:pos x="T0" y="T1"/>
                          </a:cxn>
                          <a:cxn ang="T11">
                            <a:pos x="T2" y="T3"/>
                          </a:cxn>
                          <a:cxn ang="T12">
                            <a:pos x="T4" y="T5"/>
                          </a:cxn>
                          <a:cxn ang="T13">
                            <a:pos x="T6" y="T7"/>
                          </a:cxn>
                          <a:cxn ang="T14">
                            <a:pos x="T8" y="T9"/>
                          </a:cxn>
                        </a:cxnLst>
                        <a:rect l="T15" t="T16" r="T17" b="T18"/>
                        <a:pathLst>
                          <a:path w="68" h="98">
                            <a:moveTo>
                              <a:pt x="14" y="97"/>
                            </a:moveTo>
                            <a:lnTo>
                              <a:pt x="0" y="57"/>
                            </a:lnTo>
                            <a:lnTo>
                              <a:pt x="55" y="0"/>
                            </a:lnTo>
                            <a:lnTo>
                              <a:pt x="67" y="39"/>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0" name="Freeform 540"/>
                      <p:cNvSpPr>
                        <a:spLocks/>
                      </p:cNvSpPr>
                      <p:nvPr/>
                    </p:nvSpPr>
                    <p:spPr bwMode="auto">
                      <a:xfrm>
                        <a:off x="4944" y="1457"/>
                        <a:ext cx="23" cy="44"/>
                      </a:xfrm>
                      <a:custGeom>
                        <a:avLst/>
                        <a:gdLst>
                          <a:gd name="T0" fmla="*/ 0 w 23"/>
                          <a:gd name="T1" fmla="*/ 0 h 44"/>
                          <a:gd name="T2" fmla="*/ 8 w 23"/>
                          <a:gd name="T3" fmla="*/ 3 h 44"/>
                          <a:gd name="T4" fmla="*/ 22 w 23"/>
                          <a:gd name="T5" fmla="*/ 43 h 44"/>
                          <a:gd name="T6" fmla="*/ 14 w 23"/>
                          <a:gd name="T7" fmla="*/ 41 h 44"/>
                          <a:gd name="T8" fmla="*/ 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0" y="0"/>
                            </a:moveTo>
                            <a:lnTo>
                              <a:pt x="8" y="3"/>
                            </a:lnTo>
                            <a:lnTo>
                              <a:pt x="22" y="43"/>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1" name="Freeform 541"/>
                      <p:cNvSpPr>
                        <a:spLocks/>
                      </p:cNvSpPr>
                      <p:nvPr/>
                    </p:nvSpPr>
                    <p:spPr bwMode="auto">
                      <a:xfrm>
                        <a:off x="4944" y="1401"/>
                        <a:ext cx="64" cy="60"/>
                      </a:xfrm>
                      <a:custGeom>
                        <a:avLst/>
                        <a:gdLst>
                          <a:gd name="T0" fmla="*/ 0 w 64"/>
                          <a:gd name="T1" fmla="*/ 56 h 60"/>
                          <a:gd name="T2" fmla="*/ 8 w 64"/>
                          <a:gd name="T3" fmla="*/ 59 h 60"/>
                          <a:gd name="T4" fmla="*/ 63 w 64"/>
                          <a:gd name="T5" fmla="*/ 2 h 60"/>
                          <a:gd name="T6" fmla="*/ 56 w 64"/>
                          <a:gd name="T7" fmla="*/ 0 h 60"/>
                          <a:gd name="T8" fmla="*/ 0 w 64"/>
                          <a:gd name="T9" fmla="*/ 56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6"/>
                            </a:moveTo>
                            <a:lnTo>
                              <a:pt x="8" y="59"/>
                            </a:lnTo>
                            <a:lnTo>
                              <a:pt x="63" y="2"/>
                            </a:lnTo>
                            <a:lnTo>
                              <a:pt x="56" y="0"/>
                            </a:lnTo>
                            <a:lnTo>
                              <a:pt x="0" y="56"/>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1" name="Group 542"/>
                    <p:cNvGrpSpPr>
                      <a:grpSpLocks/>
                    </p:cNvGrpSpPr>
                    <p:nvPr/>
                  </p:nvGrpSpPr>
                  <p:grpSpPr bwMode="auto">
                    <a:xfrm>
                      <a:off x="4954" y="1404"/>
                      <a:ext cx="76" cy="101"/>
                      <a:chOff x="4954" y="1404"/>
                      <a:chExt cx="76" cy="101"/>
                    </a:xfrm>
                  </p:grpSpPr>
                  <p:sp>
                    <p:nvSpPr>
                      <p:cNvPr id="526" name="Freeform 543"/>
                      <p:cNvSpPr>
                        <a:spLocks/>
                      </p:cNvSpPr>
                      <p:nvPr/>
                    </p:nvSpPr>
                    <p:spPr bwMode="auto">
                      <a:xfrm>
                        <a:off x="4960" y="1407"/>
                        <a:ext cx="70" cy="98"/>
                      </a:xfrm>
                      <a:custGeom>
                        <a:avLst/>
                        <a:gdLst>
                          <a:gd name="T0" fmla="*/ 14 w 70"/>
                          <a:gd name="T1" fmla="*/ 97 h 98"/>
                          <a:gd name="T2" fmla="*/ 0 w 70"/>
                          <a:gd name="T3" fmla="*/ 56 h 98"/>
                          <a:gd name="T4" fmla="*/ 56 w 70"/>
                          <a:gd name="T5" fmla="*/ 0 h 98"/>
                          <a:gd name="T6" fmla="*/ 69 w 70"/>
                          <a:gd name="T7" fmla="*/ 38 h 98"/>
                          <a:gd name="T8" fmla="*/ 14 w 70"/>
                          <a:gd name="T9" fmla="*/ 97 h 98"/>
                          <a:gd name="T10" fmla="*/ 0 60000 65536"/>
                          <a:gd name="T11" fmla="*/ 0 60000 65536"/>
                          <a:gd name="T12" fmla="*/ 0 60000 65536"/>
                          <a:gd name="T13" fmla="*/ 0 60000 65536"/>
                          <a:gd name="T14" fmla="*/ 0 60000 65536"/>
                          <a:gd name="T15" fmla="*/ 0 w 70"/>
                          <a:gd name="T16" fmla="*/ 0 h 98"/>
                          <a:gd name="T17" fmla="*/ 70 w 70"/>
                          <a:gd name="T18" fmla="*/ 98 h 98"/>
                        </a:gdLst>
                        <a:ahLst/>
                        <a:cxnLst>
                          <a:cxn ang="T10">
                            <a:pos x="T0" y="T1"/>
                          </a:cxn>
                          <a:cxn ang="T11">
                            <a:pos x="T2" y="T3"/>
                          </a:cxn>
                          <a:cxn ang="T12">
                            <a:pos x="T4" y="T5"/>
                          </a:cxn>
                          <a:cxn ang="T13">
                            <a:pos x="T6" y="T7"/>
                          </a:cxn>
                          <a:cxn ang="T14">
                            <a:pos x="T8" y="T9"/>
                          </a:cxn>
                        </a:cxnLst>
                        <a:rect l="T15" t="T16" r="T17" b="T18"/>
                        <a:pathLst>
                          <a:path w="70" h="98">
                            <a:moveTo>
                              <a:pt x="14" y="97"/>
                            </a:moveTo>
                            <a:lnTo>
                              <a:pt x="0" y="56"/>
                            </a:lnTo>
                            <a:lnTo>
                              <a:pt x="56" y="0"/>
                            </a:lnTo>
                            <a:lnTo>
                              <a:pt x="69"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7" name="Freeform 544"/>
                      <p:cNvSpPr>
                        <a:spLocks/>
                      </p:cNvSpPr>
                      <p:nvPr/>
                    </p:nvSpPr>
                    <p:spPr bwMode="auto">
                      <a:xfrm>
                        <a:off x="4954" y="1461"/>
                        <a:ext cx="21" cy="44"/>
                      </a:xfrm>
                      <a:custGeom>
                        <a:avLst/>
                        <a:gdLst>
                          <a:gd name="T0" fmla="*/ 0 w 21"/>
                          <a:gd name="T1" fmla="*/ 0 h 44"/>
                          <a:gd name="T2" fmla="*/ 6 w 21"/>
                          <a:gd name="T3" fmla="*/ 2 h 44"/>
                          <a:gd name="T4" fmla="*/ 20 w 21"/>
                          <a:gd name="T5" fmla="*/ 43 h 44"/>
                          <a:gd name="T6" fmla="*/ 14 w 21"/>
                          <a:gd name="T7" fmla="*/ 41 h 44"/>
                          <a:gd name="T8" fmla="*/ 0 w 21"/>
                          <a:gd name="T9" fmla="*/ 0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0"/>
                            </a:moveTo>
                            <a:lnTo>
                              <a:pt x="6" y="2"/>
                            </a:lnTo>
                            <a:lnTo>
                              <a:pt x="20" y="43"/>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8" name="Freeform 545"/>
                      <p:cNvSpPr>
                        <a:spLocks/>
                      </p:cNvSpPr>
                      <p:nvPr/>
                    </p:nvSpPr>
                    <p:spPr bwMode="auto">
                      <a:xfrm>
                        <a:off x="4954" y="1404"/>
                        <a:ext cx="63" cy="60"/>
                      </a:xfrm>
                      <a:custGeom>
                        <a:avLst/>
                        <a:gdLst>
                          <a:gd name="T0" fmla="*/ 0 w 63"/>
                          <a:gd name="T1" fmla="*/ 57 h 60"/>
                          <a:gd name="T2" fmla="*/ 6 w 63"/>
                          <a:gd name="T3" fmla="*/ 59 h 60"/>
                          <a:gd name="T4" fmla="*/ 62 w 63"/>
                          <a:gd name="T5" fmla="*/ 3 h 60"/>
                          <a:gd name="T6" fmla="*/ 54 w 63"/>
                          <a:gd name="T7" fmla="*/ 0 h 60"/>
                          <a:gd name="T8" fmla="*/ 0 w 63"/>
                          <a:gd name="T9" fmla="*/ 57 h 60"/>
                          <a:gd name="T10" fmla="*/ 0 60000 65536"/>
                          <a:gd name="T11" fmla="*/ 0 60000 65536"/>
                          <a:gd name="T12" fmla="*/ 0 60000 65536"/>
                          <a:gd name="T13" fmla="*/ 0 60000 65536"/>
                          <a:gd name="T14" fmla="*/ 0 60000 65536"/>
                          <a:gd name="T15" fmla="*/ 0 w 63"/>
                          <a:gd name="T16" fmla="*/ 0 h 60"/>
                          <a:gd name="T17" fmla="*/ 63 w 63"/>
                          <a:gd name="T18" fmla="*/ 60 h 60"/>
                        </a:gdLst>
                        <a:ahLst/>
                        <a:cxnLst>
                          <a:cxn ang="T10">
                            <a:pos x="T0" y="T1"/>
                          </a:cxn>
                          <a:cxn ang="T11">
                            <a:pos x="T2" y="T3"/>
                          </a:cxn>
                          <a:cxn ang="T12">
                            <a:pos x="T4" y="T5"/>
                          </a:cxn>
                          <a:cxn ang="T13">
                            <a:pos x="T6" y="T7"/>
                          </a:cxn>
                          <a:cxn ang="T14">
                            <a:pos x="T8" y="T9"/>
                          </a:cxn>
                        </a:cxnLst>
                        <a:rect l="T15" t="T16" r="T17" b="T18"/>
                        <a:pathLst>
                          <a:path w="63" h="60">
                            <a:moveTo>
                              <a:pt x="0" y="57"/>
                            </a:moveTo>
                            <a:lnTo>
                              <a:pt x="6" y="59"/>
                            </a:lnTo>
                            <a:lnTo>
                              <a:pt x="62" y="3"/>
                            </a:lnTo>
                            <a:lnTo>
                              <a:pt x="54"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2" name="Group 546"/>
                    <p:cNvGrpSpPr>
                      <a:grpSpLocks/>
                    </p:cNvGrpSpPr>
                    <p:nvPr/>
                  </p:nvGrpSpPr>
                  <p:grpSpPr bwMode="auto">
                    <a:xfrm>
                      <a:off x="4962" y="1407"/>
                      <a:ext cx="76" cy="100"/>
                      <a:chOff x="4962" y="1407"/>
                      <a:chExt cx="76" cy="100"/>
                    </a:xfrm>
                  </p:grpSpPr>
                  <p:sp>
                    <p:nvSpPr>
                      <p:cNvPr id="523" name="Freeform 547"/>
                      <p:cNvSpPr>
                        <a:spLocks/>
                      </p:cNvSpPr>
                      <p:nvPr/>
                    </p:nvSpPr>
                    <p:spPr bwMode="auto">
                      <a:xfrm>
                        <a:off x="4969" y="1411"/>
                        <a:ext cx="69" cy="96"/>
                      </a:xfrm>
                      <a:custGeom>
                        <a:avLst/>
                        <a:gdLst>
                          <a:gd name="T0" fmla="*/ 14 w 69"/>
                          <a:gd name="T1" fmla="*/ 95 h 96"/>
                          <a:gd name="T2" fmla="*/ 0 w 69"/>
                          <a:gd name="T3" fmla="*/ 55 h 96"/>
                          <a:gd name="T4" fmla="*/ 55 w 69"/>
                          <a:gd name="T5" fmla="*/ 0 h 96"/>
                          <a:gd name="T6" fmla="*/ 68 w 69"/>
                          <a:gd name="T7" fmla="*/ 37 h 96"/>
                          <a:gd name="T8" fmla="*/ 14 w 69"/>
                          <a:gd name="T9" fmla="*/ 95 h 96"/>
                          <a:gd name="T10" fmla="*/ 0 60000 65536"/>
                          <a:gd name="T11" fmla="*/ 0 60000 65536"/>
                          <a:gd name="T12" fmla="*/ 0 60000 65536"/>
                          <a:gd name="T13" fmla="*/ 0 60000 65536"/>
                          <a:gd name="T14" fmla="*/ 0 60000 65536"/>
                          <a:gd name="T15" fmla="*/ 0 w 69"/>
                          <a:gd name="T16" fmla="*/ 0 h 96"/>
                          <a:gd name="T17" fmla="*/ 69 w 69"/>
                          <a:gd name="T18" fmla="*/ 96 h 96"/>
                        </a:gdLst>
                        <a:ahLst/>
                        <a:cxnLst>
                          <a:cxn ang="T10">
                            <a:pos x="T0" y="T1"/>
                          </a:cxn>
                          <a:cxn ang="T11">
                            <a:pos x="T2" y="T3"/>
                          </a:cxn>
                          <a:cxn ang="T12">
                            <a:pos x="T4" y="T5"/>
                          </a:cxn>
                          <a:cxn ang="T13">
                            <a:pos x="T6" y="T7"/>
                          </a:cxn>
                          <a:cxn ang="T14">
                            <a:pos x="T8" y="T9"/>
                          </a:cxn>
                        </a:cxnLst>
                        <a:rect l="T15" t="T16" r="T17" b="T18"/>
                        <a:pathLst>
                          <a:path w="69" h="96">
                            <a:moveTo>
                              <a:pt x="14" y="95"/>
                            </a:moveTo>
                            <a:lnTo>
                              <a:pt x="0" y="55"/>
                            </a:lnTo>
                            <a:lnTo>
                              <a:pt x="55" y="0"/>
                            </a:lnTo>
                            <a:lnTo>
                              <a:pt x="68" y="37"/>
                            </a:lnTo>
                            <a:lnTo>
                              <a:pt x="14" y="95"/>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4" name="Freeform 548"/>
                      <p:cNvSpPr>
                        <a:spLocks/>
                      </p:cNvSpPr>
                      <p:nvPr/>
                    </p:nvSpPr>
                    <p:spPr bwMode="auto">
                      <a:xfrm>
                        <a:off x="4962" y="1464"/>
                        <a:ext cx="22" cy="43"/>
                      </a:xfrm>
                      <a:custGeom>
                        <a:avLst/>
                        <a:gdLst>
                          <a:gd name="T0" fmla="*/ 0 w 22"/>
                          <a:gd name="T1" fmla="*/ 0 h 43"/>
                          <a:gd name="T2" fmla="*/ 7 w 22"/>
                          <a:gd name="T3" fmla="*/ 2 h 43"/>
                          <a:gd name="T4" fmla="*/ 21 w 22"/>
                          <a:gd name="T5" fmla="*/ 42 h 43"/>
                          <a:gd name="T6" fmla="*/ 14 w 22"/>
                          <a:gd name="T7" fmla="*/ 40 h 43"/>
                          <a:gd name="T8" fmla="*/ 0 w 22"/>
                          <a:gd name="T9" fmla="*/ 0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0" y="0"/>
                            </a:moveTo>
                            <a:lnTo>
                              <a:pt x="7" y="2"/>
                            </a:lnTo>
                            <a:lnTo>
                              <a:pt x="21" y="42"/>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5" name="Freeform 549"/>
                      <p:cNvSpPr>
                        <a:spLocks/>
                      </p:cNvSpPr>
                      <p:nvPr/>
                    </p:nvSpPr>
                    <p:spPr bwMode="auto">
                      <a:xfrm>
                        <a:off x="4962" y="1407"/>
                        <a:ext cx="63" cy="60"/>
                      </a:xfrm>
                      <a:custGeom>
                        <a:avLst/>
                        <a:gdLst>
                          <a:gd name="T0" fmla="*/ 0 w 63"/>
                          <a:gd name="T1" fmla="*/ 57 h 60"/>
                          <a:gd name="T2" fmla="*/ 7 w 63"/>
                          <a:gd name="T3" fmla="*/ 59 h 60"/>
                          <a:gd name="T4" fmla="*/ 62 w 63"/>
                          <a:gd name="T5" fmla="*/ 4 h 60"/>
                          <a:gd name="T6" fmla="*/ 56 w 63"/>
                          <a:gd name="T7" fmla="*/ 0 h 60"/>
                          <a:gd name="T8" fmla="*/ 0 w 63"/>
                          <a:gd name="T9" fmla="*/ 57 h 60"/>
                          <a:gd name="T10" fmla="*/ 0 60000 65536"/>
                          <a:gd name="T11" fmla="*/ 0 60000 65536"/>
                          <a:gd name="T12" fmla="*/ 0 60000 65536"/>
                          <a:gd name="T13" fmla="*/ 0 60000 65536"/>
                          <a:gd name="T14" fmla="*/ 0 60000 65536"/>
                          <a:gd name="T15" fmla="*/ 0 w 63"/>
                          <a:gd name="T16" fmla="*/ 0 h 60"/>
                          <a:gd name="T17" fmla="*/ 63 w 63"/>
                          <a:gd name="T18" fmla="*/ 60 h 60"/>
                        </a:gdLst>
                        <a:ahLst/>
                        <a:cxnLst>
                          <a:cxn ang="T10">
                            <a:pos x="T0" y="T1"/>
                          </a:cxn>
                          <a:cxn ang="T11">
                            <a:pos x="T2" y="T3"/>
                          </a:cxn>
                          <a:cxn ang="T12">
                            <a:pos x="T4" y="T5"/>
                          </a:cxn>
                          <a:cxn ang="T13">
                            <a:pos x="T6" y="T7"/>
                          </a:cxn>
                          <a:cxn ang="T14">
                            <a:pos x="T8" y="T9"/>
                          </a:cxn>
                        </a:cxnLst>
                        <a:rect l="T15" t="T16" r="T17" b="T18"/>
                        <a:pathLst>
                          <a:path w="63" h="60">
                            <a:moveTo>
                              <a:pt x="0" y="57"/>
                            </a:moveTo>
                            <a:lnTo>
                              <a:pt x="7" y="59"/>
                            </a:lnTo>
                            <a:lnTo>
                              <a:pt x="62" y="4"/>
                            </a:lnTo>
                            <a:lnTo>
                              <a:pt x="56"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3" name="Group 550"/>
                    <p:cNvGrpSpPr>
                      <a:grpSpLocks/>
                    </p:cNvGrpSpPr>
                    <p:nvPr/>
                  </p:nvGrpSpPr>
                  <p:grpSpPr bwMode="auto">
                    <a:xfrm>
                      <a:off x="4971" y="1410"/>
                      <a:ext cx="76" cy="101"/>
                      <a:chOff x="4971" y="1410"/>
                      <a:chExt cx="76" cy="101"/>
                    </a:xfrm>
                  </p:grpSpPr>
                  <p:sp>
                    <p:nvSpPr>
                      <p:cNvPr id="520" name="Freeform 551"/>
                      <p:cNvSpPr>
                        <a:spLocks/>
                      </p:cNvSpPr>
                      <p:nvPr/>
                    </p:nvSpPr>
                    <p:spPr bwMode="auto">
                      <a:xfrm>
                        <a:off x="4978" y="1413"/>
                        <a:ext cx="69" cy="98"/>
                      </a:xfrm>
                      <a:custGeom>
                        <a:avLst/>
                        <a:gdLst>
                          <a:gd name="T0" fmla="*/ 14 w 69"/>
                          <a:gd name="T1" fmla="*/ 97 h 98"/>
                          <a:gd name="T2" fmla="*/ 0 w 69"/>
                          <a:gd name="T3" fmla="*/ 56 h 98"/>
                          <a:gd name="T4" fmla="*/ 56 w 69"/>
                          <a:gd name="T5" fmla="*/ 0 h 98"/>
                          <a:gd name="T6" fmla="*/ 68 w 69"/>
                          <a:gd name="T7" fmla="*/ 38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6" y="0"/>
                            </a:lnTo>
                            <a:lnTo>
                              <a:pt x="68"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1" name="Freeform 552"/>
                      <p:cNvSpPr>
                        <a:spLocks/>
                      </p:cNvSpPr>
                      <p:nvPr/>
                    </p:nvSpPr>
                    <p:spPr bwMode="auto">
                      <a:xfrm>
                        <a:off x="4971" y="1467"/>
                        <a:ext cx="22" cy="44"/>
                      </a:xfrm>
                      <a:custGeom>
                        <a:avLst/>
                        <a:gdLst>
                          <a:gd name="T0" fmla="*/ 0 w 22"/>
                          <a:gd name="T1" fmla="*/ 0 h 44"/>
                          <a:gd name="T2" fmla="*/ 7 w 22"/>
                          <a:gd name="T3" fmla="*/ 2 h 44"/>
                          <a:gd name="T4" fmla="*/ 21 w 22"/>
                          <a:gd name="T5" fmla="*/ 43 h 44"/>
                          <a:gd name="T6" fmla="*/ 14 w 22"/>
                          <a:gd name="T7" fmla="*/ 40 h 44"/>
                          <a:gd name="T8" fmla="*/ 0 w 22"/>
                          <a:gd name="T9" fmla="*/ 0 h 44"/>
                          <a:gd name="T10" fmla="*/ 0 60000 65536"/>
                          <a:gd name="T11" fmla="*/ 0 60000 65536"/>
                          <a:gd name="T12" fmla="*/ 0 60000 65536"/>
                          <a:gd name="T13" fmla="*/ 0 60000 65536"/>
                          <a:gd name="T14" fmla="*/ 0 60000 65536"/>
                          <a:gd name="T15" fmla="*/ 0 w 22"/>
                          <a:gd name="T16" fmla="*/ 0 h 44"/>
                          <a:gd name="T17" fmla="*/ 22 w 22"/>
                          <a:gd name="T18" fmla="*/ 44 h 44"/>
                        </a:gdLst>
                        <a:ahLst/>
                        <a:cxnLst>
                          <a:cxn ang="T10">
                            <a:pos x="T0" y="T1"/>
                          </a:cxn>
                          <a:cxn ang="T11">
                            <a:pos x="T2" y="T3"/>
                          </a:cxn>
                          <a:cxn ang="T12">
                            <a:pos x="T4" y="T5"/>
                          </a:cxn>
                          <a:cxn ang="T13">
                            <a:pos x="T6" y="T7"/>
                          </a:cxn>
                          <a:cxn ang="T14">
                            <a:pos x="T8" y="T9"/>
                          </a:cxn>
                        </a:cxnLst>
                        <a:rect l="T15" t="T16" r="T17" b="T18"/>
                        <a:pathLst>
                          <a:path w="22" h="44">
                            <a:moveTo>
                              <a:pt x="0" y="0"/>
                            </a:moveTo>
                            <a:lnTo>
                              <a:pt x="7" y="2"/>
                            </a:lnTo>
                            <a:lnTo>
                              <a:pt x="21" y="43"/>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22" name="Freeform 553"/>
                      <p:cNvSpPr>
                        <a:spLocks/>
                      </p:cNvSpPr>
                      <p:nvPr/>
                    </p:nvSpPr>
                    <p:spPr bwMode="auto">
                      <a:xfrm>
                        <a:off x="4971" y="1410"/>
                        <a:ext cx="64" cy="60"/>
                      </a:xfrm>
                      <a:custGeom>
                        <a:avLst/>
                        <a:gdLst>
                          <a:gd name="T0" fmla="*/ 0 w 64"/>
                          <a:gd name="T1" fmla="*/ 57 h 60"/>
                          <a:gd name="T2" fmla="*/ 7 w 64"/>
                          <a:gd name="T3" fmla="*/ 59 h 60"/>
                          <a:gd name="T4" fmla="*/ 63 w 64"/>
                          <a:gd name="T5" fmla="*/ 3 h 60"/>
                          <a:gd name="T6" fmla="*/ 55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4" name="Group 554"/>
                    <p:cNvGrpSpPr>
                      <a:grpSpLocks/>
                    </p:cNvGrpSpPr>
                    <p:nvPr/>
                  </p:nvGrpSpPr>
                  <p:grpSpPr bwMode="auto">
                    <a:xfrm>
                      <a:off x="4981" y="1413"/>
                      <a:ext cx="75" cy="102"/>
                      <a:chOff x="4981" y="1413"/>
                      <a:chExt cx="75" cy="102"/>
                    </a:xfrm>
                  </p:grpSpPr>
                  <p:sp>
                    <p:nvSpPr>
                      <p:cNvPr id="517" name="Freeform 555"/>
                      <p:cNvSpPr>
                        <a:spLocks/>
                      </p:cNvSpPr>
                      <p:nvPr/>
                    </p:nvSpPr>
                    <p:spPr bwMode="auto">
                      <a:xfrm>
                        <a:off x="4987" y="1417"/>
                        <a:ext cx="69" cy="98"/>
                      </a:xfrm>
                      <a:custGeom>
                        <a:avLst/>
                        <a:gdLst>
                          <a:gd name="T0" fmla="*/ 14 w 69"/>
                          <a:gd name="T1" fmla="*/ 97 h 98"/>
                          <a:gd name="T2" fmla="*/ 0 w 69"/>
                          <a:gd name="T3" fmla="*/ 56 h 98"/>
                          <a:gd name="T4" fmla="*/ 55 w 69"/>
                          <a:gd name="T5" fmla="*/ 0 h 98"/>
                          <a:gd name="T6" fmla="*/ 68 w 69"/>
                          <a:gd name="T7" fmla="*/ 38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5" y="0"/>
                            </a:lnTo>
                            <a:lnTo>
                              <a:pt x="68"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8" name="Freeform 556"/>
                      <p:cNvSpPr>
                        <a:spLocks/>
                      </p:cNvSpPr>
                      <p:nvPr/>
                    </p:nvSpPr>
                    <p:spPr bwMode="auto">
                      <a:xfrm>
                        <a:off x="4981" y="1470"/>
                        <a:ext cx="21" cy="45"/>
                      </a:xfrm>
                      <a:custGeom>
                        <a:avLst/>
                        <a:gdLst>
                          <a:gd name="T0" fmla="*/ 0 w 21"/>
                          <a:gd name="T1" fmla="*/ 0 h 45"/>
                          <a:gd name="T2" fmla="*/ 6 w 21"/>
                          <a:gd name="T3" fmla="*/ 3 h 45"/>
                          <a:gd name="T4" fmla="*/ 20 w 21"/>
                          <a:gd name="T5" fmla="*/ 44 h 45"/>
                          <a:gd name="T6" fmla="*/ 14 w 21"/>
                          <a:gd name="T7" fmla="*/ 41 h 45"/>
                          <a:gd name="T8" fmla="*/ 0 w 21"/>
                          <a:gd name="T9" fmla="*/ 0 h 45"/>
                          <a:gd name="T10" fmla="*/ 0 60000 65536"/>
                          <a:gd name="T11" fmla="*/ 0 60000 65536"/>
                          <a:gd name="T12" fmla="*/ 0 60000 65536"/>
                          <a:gd name="T13" fmla="*/ 0 60000 65536"/>
                          <a:gd name="T14" fmla="*/ 0 60000 65536"/>
                          <a:gd name="T15" fmla="*/ 0 w 21"/>
                          <a:gd name="T16" fmla="*/ 0 h 45"/>
                          <a:gd name="T17" fmla="*/ 21 w 21"/>
                          <a:gd name="T18" fmla="*/ 45 h 45"/>
                        </a:gdLst>
                        <a:ahLst/>
                        <a:cxnLst>
                          <a:cxn ang="T10">
                            <a:pos x="T0" y="T1"/>
                          </a:cxn>
                          <a:cxn ang="T11">
                            <a:pos x="T2" y="T3"/>
                          </a:cxn>
                          <a:cxn ang="T12">
                            <a:pos x="T4" y="T5"/>
                          </a:cxn>
                          <a:cxn ang="T13">
                            <a:pos x="T6" y="T7"/>
                          </a:cxn>
                          <a:cxn ang="T14">
                            <a:pos x="T8" y="T9"/>
                          </a:cxn>
                        </a:cxnLst>
                        <a:rect l="T15" t="T16" r="T17" b="T18"/>
                        <a:pathLst>
                          <a:path w="21" h="45">
                            <a:moveTo>
                              <a:pt x="0" y="0"/>
                            </a:moveTo>
                            <a:lnTo>
                              <a:pt x="6" y="3"/>
                            </a:lnTo>
                            <a:lnTo>
                              <a:pt x="20" y="44"/>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9" name="Freeform 557"/>
                      <p:cNvSpPr>
                        <a:spLocks/>
                      </p:cNvSpPr>
                      <p:nvPr/>
                    </p:nvSpPr>
                    <p:spPr bwMode="auto">
                      <a:xfrm>
                        <a:off x="4981" y="1413"/>
                        <a:ext cx="62" cy="61"/>
                      </a:xfrm>
                      <a:custGeom>
                        <a:avLst/>
                        <a:gdLst>
                          <a:gd name="T0" fmla="*/ 0 w 62"/>
                          <a:gd name="T1" fmla="*/ 57 h 61"/>
                          <a:gd name="T2" fmla="*/ 6 w 62"/>
                          <a:gd name="T3" fmla="*/ 60 h 61"/>
                          <a:gd name="T4" fmla="*/ 61 w 62"/>
                          <a:gd name="T5" fmla="*/ 4 h 61"/>
                          <a:gd name="T6" fmla="*/ 55 w 62"/>
                          <a:gd name="T7" fmla="*/ 0 h 61"/>
                          <a:gd name="T8" fmla="*/ 0 w 62"/>
                          <a:gd name="T9" fmla="*/ 57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0" y="57"/>
                            </a:moveTo>
                            <a:lnTo>
                              <a:pt x="6" y="60"/>
                            </a:lnTo>
                            <a:lnTo>
                              <a:pt x="61" y="4"/>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5" name="Group 558"/>
                    <p:cNvGrpSpPr>
                      <a:grpSpLocks/>
                    </p:cNvGrpSpPr>
                    <p:nvPr/>
                  </p:nvGrpSpPr>
                  <p:grpSpPr bwMode="auto">
                    <a:xfrm>
                      <a:off x="4989" y="1417"/>
                      <a:ext cx="76" cy="100"/>
                      <a:chOff x="4989" y="1417"/>
                      <a:chExt cx="76" cy="100"/>
                    </a:xfrm>
                  </p:grpSpPr>
                  <p:sp>
                    <p:nvSpPr>
                      <p:cNvPr id="514" name="Freeform 559"/>
                      <p:cNvSpPr>
                        <a:spLocks/>
                      </p:cNvSpPr>
                      <p:nvPr/>
                    </p:nvSpPr>
                    <p:spPr bwMode="auto">
                      <a:xfrm>
                        <a:off x="4996" y="1420"/>
                        <a:ext cx="69" cy="97"/>
                      </a:xfrm>
                      <a:custGeom>
                        <a:avLst/>
                        <a:gdLst>
                          <a:gd name="T0" fmla="*/ 14 w 69"/>
                          <a:gd name="T1" fmla="*/ 96 h 97"/>
                          <a:gd name="T2" fmla="*/ 0 w 69"/>
                          <a:gd name="T3" fmla="*/ 56 h 97"/>
                          <a:gd name="T4" fmla="*/ 56 w 69"/>
                          <a:gd name="T5" fmla="*/ 0 h 97"/>
                          <a:gd name="T6" fmla="*/ 68 w 69"/>
                          <a:gd name="T7" fmla="*/ 37 h 97"/>
                          <a:gd name="T8" fmla="*/ 14 w 69"/>
                          <a:gd name="T9" fmla="*/ 96 h 97"/>
                          <a:gd name="T10" fmla="*/ 0 60000 65536"/>
                          <a:gd name="T11" fmla="*/ 0 60000 65536"/>
                          <a:gd name="T12" fmla="*/ 0 60000 65536"/>
                          <a:gd name="T13" fmla="*/ 0 60000 65536"/>
                          <a:gd name="T14" fmla="*/ 0 60000 65536"/>
                          <a:gd name="T15" fmla="*/ 0 w 69"/>
                          <a:gd name="T16" fmla="*/ 0 h 97"/>
                          <a:gd name="T17" fmla="*/ 69 w 69"/>
                          <a:gd name="T18" fmla="*/ 97 h 97"/>
                        </a:gdLst>
                        <a:ahLst/>
                        <a:cxnLst>
                          <a:cxn ang="T10">
                            <a:pos x="T0" y="T1"/>
                          </a:cxn>
                          <a:cxn ang="T11">
                            <a:pos x="T2" y="T3"/>
                          </a:cxn>
                          <a:cxn ang="T12">
                            <a:pos x="T4" y="T5"/>
                          </a:cxn>
                          <a:cxn ang="T13">
                            <a:pos x="T6" y="T7"/>
                          </a:cxn>
                          <a:cxn ang="T14">
                            <a:pos x="T8" y="T9"/>
                          </a:cxn>
                        </a:cxnLst>
                        <a:rect l="T15" t="T16" r="T17" b="T18"/>
                        <a:pathLst>
                          <a:path w="69" h="97">
                            <a:moveTo>
                              <a:pt x="14" y="96"/>
                            </a:moveTo>
                            <a:lnTo>
                              <a:pt x="0" y="56"/>
                            </a:lnTo>
                            <a:lnTo>
                              <a:pt x="56" y="0"/>
                            </a:lnTo>
                            <a:lnTo>
                              <a:pt x="68" y="37"/>
                            </a:lnTo>
                            <a:lnTo>
                              <a:pt x="14" y="96"/>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5" name="Freeform 560"/>
                      <p:cNvSpPr>
                        <a:spLocks/>
                      </p:cNvSpPr>
                      <p:nvPr/>
                    </p:nvSpPr>
                    <p:spPr bwMode="auto">
                      <a:xfrm>
                        <a:off x="4989" y="1474"/>
                        <a:ext cx="22" cy="43"/>
                      </a:xfrm>
                      <a:custGeom>
                        <a:avLst/>
                        <a:gdLst>
                          <a:gd name="T0" fmla="*/ 0 w 22"/>
                          <a:gd name="T1" fmla="*/ 0 h 43"/>
                          <a:gd name="T2" fmla="*/ 7 w 22"/>
                          <a:gd name="T3" fmla="*/ 2 h 43"/>
                          <a:gd name="T4" fmla="*/ 21 w 22"/>
                          <a:gd name="T5" fmla="*/ 42 h 43"/>
                          <a:gd name="T6" fmla="*/ 14 w 22"/>
                          <a:gd name="T7" fmla="*/ 40 h 43"/>
                          <a:gd name="T8" fmla="*/ 0 w 22"/>
                          <a:gd name="T9" fmla="*/ 0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0" y="0"/>
                            </a:moveTo>
                            <a:lnTo>
                              <a:pt x="7" y="2"/>
                            </a:lnTo>
                            <a:lnTo>
                              <a:pt x="21" y="42"/>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6" name="Freeform 561"/>
                      <p:cNvSpPr>
                        <a:spLocks/>
                      </p:cNvSpPr>
                      <p:nvPr/>
                    </p:nvSpPr>
                    <p:spPr bwMode="auto">
                      <a:xfrm>
                        <a:off x="4989" y="1417"/>
                        <a:ext cx="64" cy="60"/>
                      </a:xfrm>
                      <a:custGeom>
                        <a:avLst/>
                        <a:gdLst>
                          <a:gd name="T0" fmla="*/ 0 w 64"/>
                          <a:gd name="T1" fmla="*/ 57 h 60"/>
                          <a:gd name="T2" fmla="*/ 7 w 64"/>
                          <a:gd name="T3" fmla="*/ 59 h 60"/>
                          <a:gd name="T4" fmla="*/ 63 w 64"/>
                          <a:gd name="T5" fmla="*/ 3 h 60"/>
                          <a:gd name="T6" fmla="*/ 55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6" name="Group 562"/>
                    <p:cNvGrpSpPr>
                      <a:grpSpLocks/>
                    </p:cNvGrpSpPr>
                    <p:nvPr/>
                  </p:nvGrpSpPr>
                  <p:grpSpPr bwMode="auto">
                    <a:xfrm>
                      <a:off x="4997" y="1422"/>
                      <a:ext cx="78" cy="99"/>
                      <a:chOff x="4997" y="1422"/>
                      <a:chExt cx="78" cy="99"/>
                    </a:xfrm>
                  </p:grpSpPr>
                  <p:sp>
                    <p:nvSpPr>
                      <p:cNvPr id="511" name="Freeform 563"/>
                      <p:cNvSpPr>
                        <a:spLocks/>
                      </p:cNvSpPr>
                      <p:nvPr/>
                    </p:nvSpPr>
                    <p:spPr bwMode="auto">
                      <a:xfrm>
                        <a:off x="5005" y="1423"/>
                        <a:ext cx="70" cy="98"/>
                      </a:xfrm>
                      <a:custGeom>
                        <a:avLst/>
                        <a:gdLst>
                          <a:gd name="T0" fmla="*/ 14 w 70"/>
                          <a:gd name="T1" fmla="*/ 97 h 98"/>
                          <a:gd name="T2" fmla="*/ 0 w 70"/>
                          <a:gd name="T3" fmla="*/ 56 h 98"/>
                          <a:gd name="T4" fmla="*/ 56 w 70"/>
                          <a:gd name="T5" fmla="*/ 0 h 98"/>
                          <a:gd name="T6" fmla="*/ 69 w 70"/>
                          <a:gd name="T7" fmla="*/ 38 h 98"/>
                          <a:gd name="T8" fmla="*/ 14 w 70"/>
                          <a:gd name="T9" fmla="*/ 97 h 98"/>
                          <a:gd name="T10" fmla="*/ 0 60000 65536"/>
                          <a:gd name="T11" fmla="*/ 0 60000 65536"/>
                          <a:gd name="T12" fmla="*/ 0 60000 65536"/>
                          <a:gd name="T13" fmla="*/ 0 60000 65536"/>
                          <a:gd name="T14" fmla="*/ 0 60000 65536"/>
                          <a:gd name="T15" fmla="*/ 0 w 70"/>
                          <a:gd name="T16" fmla="*/ 0 h 98"/>
                          <a:gd name="T17" fmla="*/ 70 w 70"/>
                          <a:gd name="T18" fmla="*/ 98 h 98"/>
                        </a:gdLst>
                        <a:ahLst/>
                        <a:cxnLst>
                          <a:cxn ang="T10">
                            <a:pos x="T0" y="T1"/>
                          </a:cxn>
                          <a:cxn ang="T11">
                            <a:pos x="T2" y="T3"/>
                          </a:cxn>
                          <a:cxn ang="T12">
                            <a:pos x="T4" y="T5"/>
                          </a:cxn>
                          <a:cxn ang="T13">
                            <a:pos x="T6" y="T7"/>
                          </a:cxn>
                          <a:cxn ang="T14">
                            <a:pos x="T8" y="T9"/>
                          </a:cxn>
                        </a:cxnLst>
                        <a:rect l="T15" t="T16" r="T17" b="T18"/>
                        <a:pathLst>
                          <a:path w="70" h="98">
                            <a:moveTo>
                              <a:pt x="14" y="97"/>
                            </a:moveTo>
                            <a:lnTo>
                              <a:pt x="0" y="56"/>
                            </a:lnTo>
                            <a:lnTo>
                              <a:pt x="56" y="0"/>
                            </a:lnTo>
                            <a:lnTo>
                              <a:pt x="69"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2" name="Freeform 564"/>
                      <p:cNvSpPr>
                        <a:spLocks/>
                      </p:cNvSpPr>
                      <p:nvPr/>
                    </p:nvSpPr>
                    <p:spPr bwMode="auto">
                      <a:xfrm>
                        <a:off x="4999" y="1478"/>
                        <a:ext cx="21" cy="43"/>
                      </a:xfrm>
                      <a:custGeom>
                        <a:avLst/>
                        <a:gdLst>
                          <a:gd name="T0" fmla="*/ 0 w 21"/>
                          <a:gd name="T1" fmla="*/ 0 h 43"/>
                          <a:gd name="T2" fmla="*/ 6 w 21"/>
                          <a:gd name="T3" fmla="*/ 1 h 43"/>
                          <a:gd name="T4" fmla="*/ 20 w 21"/>
                          <a:gd name="T5" fmla="*/ 42 h 43"/>
                          <a:gd name="T6" fmla="*/ 14 w 21"/>
                          <a:gd name="T7" fmla="*/ 39 h 43"/>
                          <a:gd name="T8" fmla="*/ 0 w 21"/>
                          <a:gd name="T9" fmla="*/ 0 h 43"/>
                          <a:gd name="T10" fmla="*/ 0 60000 65536"/>
                          <a:gd name="T11" fmla="*/ 0 60000 65536"/>
                          <a:gd name="T12" fmla="*/ 0 60000 65536"/>
                          <a:gd name="T13" fmla="*/ 0 60000 65536"/>
                          <a:gd name="T14" fmla="*/ 0 60000 65536"/>
                          <a:gd name="T15" fmla="*/ 0 w 21"/>
                          <a:gd name="T16" fmla="*/ 0 h 43"/>
                          <a:gd name="T17" fmla="*/ 21 w 21"/>
                          <a:gd name="T18" fmla="*/ 43 h 43"/>
                        </a:gdLst>
                        <a:ahLst/>
                        <a:cxnLst>
                          <a:cxn ang="T10">
                            <a:pos x="T0" y="T1"/>
                          </a:cxn>
                          <a:cxn ang="T11">
                            <a:pos x="T2" y="T3"/>
                          </a:cxn>
                          <a:cxn ang="T12">
                            <a:pos x="T4" y="T5"/>
                          </a:cxn>
                          <a:cxn ang="T13">
                            <a:pos x="T6" y="T7"/>
                          </a:cxn>
                          <a:cxn ang="T14">
                            <a:pos x="T8" y="T9"/>
                          </a:cxn>
                        </a:cxnLst>
                        <a:rect l="T15" t="T16" r="T17" b="T18"/>
                        <a:pathLst>
                          <a:path w="21" h="43">
                            <a:moveTo>
                              <a:pt x="0" y="0"/>
                            </a:moveTo>
                            <a:lnTo>
                              <a:pt x="6" y="1"/>
                            </a:lnTo>
                            <a:lnTo>
                              <a:pt x="20" y="42"/>
                            </a:lnTo>
                            <a:lnTo>
                              <a:pt x="14" y="39"/>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3" name="Freeform 565"/>
                      <p:cNvSpPr>
                        <a:spLocks/>
                      </p:cNvSpPr>
                      <p:nvPr/>
                    </p:nvSpPr>
                    <p:spPr bwMode="auto">
                      <a:xfrm>
                        <a:off x="4997" y="1422"/>
                        <a:ext cx="58" cy="51"/>
                      </a:xfrm>
                      <a:custGeom>
                        <a:avLst/>
                        <a:gdLst>
                          <a:gd name="T0" fmla="*/ 0 w 58"/>
                          <a:gd name="T1" fmla="*/ 49 h 51"/>
                          <a:gd name="T2" fmla="*/ 6 w 58"/>
                          <a:gd name="T3" fmla="*/ 50 h 51"/>
                          <a:gd name="T4" fmla="*/ 57 w 58"/>
                          <a:gd name="T5" fmla="*/ 2 h 51"/>
                          <a:gd name="T6" fmla="*/ 50 w 58"/>
                          <a:gd name="T7" fmla="*/ 0 h 51"/>
                          <a:gd name="T8" fmla="*/ 0 w 58"/>
                          <a:gd name="T9" fmla="*/ 49 h 51"/>
                          <a:gd name="T10" fmla="*/ 0 60000 65536"/>
                          <a:gd name="T11" fmla="*/ 0 60000 65536"/>
                          <a:gd name="T12" fmla="*/ 0 60000 65536"/>
                          <a:gd name="T13" fmla="*/ 0 60000 65536"/>
                          <a:gd name="T14" fmla="*/ 0 60000 65536"/>
                          <a:gd name="T15" fmla="*/ 0 w 58"/>
                          <a:gd name="T16" fmla="*/ 0 h 51"/>
                          <a:gd name="T17" fmla="*/ 58 w 58"/>
                          <a:gd name="T18" fmla="*/ 51 h 51"/>
                        </a:gdLst>
                        <a:ahLst/>
                        <a:cxnLst>
                          <a:cxn ang="T10">
                            <a:pos x="T0" y="T1"/>
                          </a:cxn>
                          <a:cxn ang="T11">
                            <a:pos x="T2" y="T3"/>
                          </a:cxn>
                          <a:cxn ang="T12">
                            <a:pos x="T4" y="T5"/>
                          </a:cxn>
                          <a:cxn ang="T13">
                            <a:pos x="T6" y="T7"/>
                          </a:cxn>
                          <a:cxn ang="T14">
                            <a:pos x="T8" y="T9"/>
                          </a:cxn>
                        </a:cxnLst>
                        <a:rect l="T15" t="T16" r="T17" b="T18"/>
                        <a:pathLst>
                          <a:path w="58" h="51">
                            <a:moveTo>
                              <a:pt x="0" y="49"/>
                            </a:moveTo>
                            <a:lnTo>
                              <a:pt x="6" y="50"/>
                            </a:lnTo>
                            <a:lnTo>
                              <a:pt x="57" y="2"/>
                            </a:lnTo>
                            <a:lnTo>
                              <a:pt x="50" y="0"/>
                            </a:lnTo>
                            <a:lnTo>
                              <a:pt x="0" y="49"/>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507" name="Group 566"/>
                    <p:cNvGrpSpPr>
                      <a:grpSpLocks/>
                    </p:cNvGrpSpPr>
                    <p:nvPr/>
                  </p:nvGrpSpPr>
                  <p:grpSpPr bwMode="auto">
                    <a:xfrm>
                      <a:off x="5007" y="1423"/>
                      <a:ext cx="76" cy="101"/>
                      <a:chOff x="5007" y="1423"/>
                      <a:chExt cx="76" cy="101"/>
                    </a:xfrm>
                  </p:grpSpPr>
                  <p:sp>
                    <p:nvSpPr>
                      <p:cNvPr id="508" name="Freeform 567"/>
                      <p:cNvSpPr>
                        <a:spLocks/>
                      </p:cNvSpPr>
                      <p:nvPr/>
                    </p:nvSpPr>
                    <p:spPr bwMode="auto">
                      <a:xfrm>
                        <a:off x="5014" y="1426"/>
                        <a:ext cx="69" cy="98"/>
                      </a:xfrm>
                      <a:custGeom>
                        <a:avLst/>
                        <a:gdLst>
                          <a:gd name="T0" fmla="*/ 14 w 69"/>
                          <a:gd name="T1" fmla="*/ 97 h 98"/>
                          <a:gd name="T2" fmla="*/ 0 w 69"/>
                          <a:gd name="T3" fmla="*/ 56 h 98"/>
                          <a:gd name="T4" fmla="*/ 56 w 69"/>
                          <a:gd name="T5" fmla="*/ 0 h 98"/>
                          <a:gd name="T6" fmla="*/ 68 w 69"/>
                          <a:gd name="T7" fmla="*/ 37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6" y="0"/>
                            </a:lnTo>
                            <a:lnTo>
                              <a:pt x="68" y="37"/>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09" name="Freeform 568"/>
                      <p:cNvSpPr>
                        <a:spLocks/>
                      </p:cNvSpPr>
                      <p:nvPr/>
                    </p:nvSpPr>
                    <p:spPr bwMode="auto">
                      <a:xfrm>
                        <a:off x="5008" y="1480"/>
                        <a:ext cx="21" cy="44"/>
                      </a:xfrm>
                      <a:custGeom>
                        <a:avLst/>
                        <a:gdLst>
                          <a:gd name="T0" fmla="*/ 0 w 21"/>
                          <a:gd name="T1" fmla="*/ 0 h 44"/>
                          <a:gd name="T2" fmla="*/ 6 w 21"/>
                          <a:gd name="T3" fmla="*/ 2 h 44"/>
                          <a:gd name="T4" fmla="*/ 20 w 21"/>
                          <a:gd name="T5" fmla="*/ 43 h 44"/>
                          <a:gd name="T6" fmla="*/ 13 w 21"/>
                          <a:gd name="T7" fmla="*/ 40 h 44"/>
                          <a:gd name="T8" fmla="*/ 0 w 21"/>
                          <a:gd name="T9" fmla="*/ 0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0"/>
                            </a:moveTo>
                            <a:lnTo>
                              <a:pt x="6" y="2"/>
                            </a:lnTo>
                            <a:lnTo>
                              <a:pt x="20" y="43"/>
                            </a:lnTo>
                            <a:lnTo>
                              <a:pt x="13"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0" name="Freeform 569"/>
                      <p:cNvSpPr>
                        <a:spLocks/>
                      </p:cNvSpPr>
                      <p:nvPr/>
                    </p:nvSpPr>
                    <p:spPr bwMode="auto">
                      <a:xfrm>
                        <a:off x="5007" y="1423"/>
                        <a:ext cx="64" cy="60"/>
                      </a:xfrm>
                      <a:custGeom>
                        <a:avLst/>
                        <a:gdLst>
                          <a:gd name="T0" fmla="*/ 0 w 64"/>
                          <a:gd name="T1" fmla="*/ 57 h 60"/>
                          <a:gd name="T2" fmla="*/ 7 w 64"/>
                          <a:gd name="T3" fmla="*/ 59 h 60"/>
                          <a:gd name="T4" fmla="*/ 63 w 64"/>
                          <a:gd name="T5" fmla="*/ 3 h 60"/>
                          <a:gd name="T6" fmla="*/ 56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6"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495" name="Group 570"/>
                  <p:cNvGrpSpPr>
                    <a:grpSpLocks/>
                  </p:cNvGrpSpPr>
                  <p:nvPr/>
                </p:nvGrpSpPr>
                <p:grpSpPr bwMode="auto">
                  <a:xfrm>
                    <a:off x="5038" y="1459"/>
                    <a:ext cx="26" cy="24"/>
                    <a:chOff x="5038" y="1459"/>
                    <a:chExt cx="26" cy="24"/>
                  </a:xfrm>
                </p:grpSpPr>
                <p:grpSp>
                  <p:nvGrpSpPr>
                    <p:cNvPr id="496" name="Group 571"/>
                    <p:cNvGrpSpPr>
                      <a:grpSpLocks/>
                    </p:cNvGrpSpPr>
                    <p:nvPr/>
                  </p:nvGrpSpPr>
                  <p:grpSpPr bwMode="auto">
                    <a:xfrm>
                      <a:off x="5038" y="1459"/>
                      <a:ext cx="17" cy="23"/>
                      <a:chOff x="5038" y="1459"/>
                      <a:chExt cx="17" cy="23"/>
                    </a:xfrm>
                  </p:grpSpPr>
                  <p:sp>
                    <p:nvSpPr>
                      <p:cNvPr id="498" name="Oval 572"/>
                      <p:cNvSpPr>
                        <a:spLocks noChangeArrowheads="1"/>
                      </p:cNvSpPr>
                      <p:nvPr/>
                    </p:nvSpPr>
                    <p:spPr bwMode="auto">
                      <a:xfrm rot="-1140000">
                        <a:off x="5038" y="1459"/>
                        <a:ext cx="16"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99" name="Oval 573"/>
                      <p:cNvSpPr>
                        <a:spLocks noChangeArrowheads="1"/>
                      </p:cNvSpPr>
                      <p:nvPr/>
                    </p:nvSpPr>
                    <p:spPr bwMode="auto">
                      <a:xfrm rot="-1140000">
                        <a:off x="5039" y="1459"/>
                        <a:ext cx="16" cy="23"/>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sp>
                  <p:nvSpPr>
                    <p:cNvPr id="497" name="Freeform 574"/>
                    <p:cNvSpPr>
                      <a:spLocks/>
                    </p:cNvSpPr>
                    <p:nvPr/>
                  </p:nvSpPr>
                  <p:spPr bwMode="auto">
                    <a:xfrm>
                      <a:off x="5047" y="1464"/>
                      <a:ext cx="17" cy="19"/>
                    </a:xfrm>
                    <a:custGeom>
                      <a:avLst/>
                      <a:gdLst>
                        <a:gd name="T0" fmla="*/ 0 w 17"/>
                        <a:gd name="T1" fmla="*/ 3 h 19"/>
                        <a:gd name="T2" fmla="*/ 4 w 17"/>
                        <a:gd name="T3" fmla="*/ 0 h 19"/>
                        <a:gd name="T4" fmla="*/ 16 w 17"/>
                        <a:gd name="T5" fmla="*/ 16 h 19"/>
                        <a:gd name="T6" fmla="*/ 10 w 17"/>
                        <a:gd name="T7" fmla="*/ 18 h 19"/>
                        <a:gd name="T8" fmla="*/ 0 w 17"/>
                        <a:gd name="T9" fmla="*/ 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3"/>
                          </a:moveTo>
                          <a:lnTo>
                            <a:pt x="4" y="0"/>
                          </a:lnTo>
                          <a:lnTo>
                            <a:pt x="16" y="16"/>
                          </a:lnTo>
                          <a:lnTo>
                            <a:pt x="10" y="18"/>
                          </a:lnTo>
                          <a:lnTo>
                            <a:pt x="0" y="3"/>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465" name="Group 575"/>
              <p:cNvGrpSpPr>
                <a:grpSpLocks/>
              </p:cNvGrpSpPr>
              <p:nvPr/>
            </p:nvGrpSpPr>
            <p:grpSpPr bwMode="auto">
              <a:xfrm>
                <a:off x="5049" y="1430"/>
                <a:ext cx="105" cy="61"/>
                <a:chOff x="5049" y="1430"/>
                <a:chExt cx="105" cy="61"/>
              </a:xfrm>
            </p:grpSpPr>
            <p:sp>
              <p:nvSpPr>
                <p:cNvPr id="466" name="Freeform 576"/>
                <p:cNvSpPr>
                  <a:spLocks/>
                </p:cNvSpPr>
                <p:nvPr/>
              </p:nvSpPr>
              <p:spPr bwMode="auto">
                <a:xfrm>
                  <a:off x="5073" y="1464"/>
                  <a:ext cx="17" cy="17"/>
                </a:xfrm>
                <a:custGeom>
                  <a:avLst/>
                  <a:gdLst>
                    <a:gd name="T0" fmla="*/ 0 w 17"/>
                    <a:gd name="T1" fmla="*/ 16 h 17"/>
                    <a:gd name="T2" fmla="*/ 1 w 17"/>
                    <a:gd name="T3" fmla="*/ 16 h 17"/>
                    <a:gd name="T4" fmla="*/ 1 w 17"/>
                    <a:gd name="T5" fmla="*/ 11 h 17"/>
                    <a:gd name="T6" fmla="*/ 4 w 17"/>
                    <a:gd name="T7" fmla="*/ 6 h 17"/>
                    <a:gd name="T8" fmla="*/ 5 w 17"/>
                    <a:gd name="T9" fmla="*/ 2 h 17"/>
                    <a:gd name="T10" fmla="*/ 6 w 17"/>
                    <a:gd name="T11" fmla="*/ 2 h 17"/>
                    <a:gd name="T12" fmla="*/ 8 w 17"/>
                    <a:gd name="T13" fmla="*/ 0 h 17"/>
                    <a:gd name="T14" fmla="*/ 12 w 17"/>
                    <a:gd name="T15" fmla="*/ 2 h 17"/>
                    <a:gd name="T16" fmla="*/ 14 w 17"/>
                    <a:gd name="T17" fmla="*/ 0 h 17"/>
                    <a:gd name="T18" fmla="*/ 16 w 1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1" y="16"/>
                      </a:lnTo>
                      <a:lnTo>
                        <a:pt x="1" y="11"/>
                      </a:lnTo>
                      <a:lnTo>
                        <a:pt x="4" y="6"/>
                      </a:lnTo>
                      <a:lnTo>
                        <a:pt x="5" y="2"/>
                      </a:lnTo>
                      <a:lnTo>
                        <a:pt x="6" y="2"/>
                      </a:lnTo>
                      <a:lnTo>
                        <a:pt x="8" y="0"/>
                      </a:lnTo>
                      <a:lnTo>
                        <a:pt x="12" y="2"/>
                      </a:lnTo>
                      <a:lnTo>
                        <a:pt x="14" y="0"/>
                      </a:lnTo>
                      <a:lnTo>
                        <a:pt x="16" y="2"/>
                      </a:lnTo>
                    </a:path>
                  </a:pathLst>
                </a:custGeom>
                <a:noFill/>
                <a:ln w="12700" cap="rnd" cmpd="sng">
                  <a:solidFill>
                    <a:srgbClr val="C0C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7" name="Group 577"/>
                <p:cNvGrpSpPr>
                  <a:grpSpLocks/>
                </p:cNvGrpSpPr>
                <p:nvPr/>
              </p:nvGrpSpPr>
              <p:grpSpPr bwMode="auto">
                <a:xfrm>
                  <a:off x="5049" y="1453"/>
                  <a:ext cx="38" cy="38"/>
                  <a:chOff x="5049" y="1453"/>
                  <a:chExt cx="38" cy="38"/>
                </a:xfrm>
              </p:grpSpPr>
              <p:grpSp>
                <p:nvGrpSpPr>
                  <p:cNvPr id="483" name="Group 578"/>
                  <p:cNvGrpSpPr>
                    <a:grpSpLocks/>
                  </p:cNvGrpSpPr>
                  <p:nvPr/>
                </p:nvGrpSpPr>
                <p:grpSpPr bwMode="auto">
                  <a:xfrm>
                    <a:off x="5049" y="1465"/>
                    <a:ext cx="38" cy="26"/>
                    <a:chOff x="5049" y="1465"/>
                    <a:chExt cx="38" cy="26"/>
                  </a:xfrm>
                </p:grpSpPr>
                <p:sp>
                  <p:nvSpPr>
                    <p:cNvPr id="489" name="Freeform 579"/>
                    <p:cNvSpPr>
                      <a:spLocks/>
                    </p:cNvSpPr>
                    <p:nvPr/>
                  </p:nvSpPr>
                  <p:spPr bwMode="auto">
                    <a:xfrm>
                      <a:off x="5049" y="1466"/>
                      <a:ext cx="22" cy="18"/>
                    </a:xfrm>
                    <a:custGeom>
                      <a:avLst/>
                      <a:gdLst>
                        <a:gd name="T0" fmla="*/ 0 w 22"/>
                        <a:gd name="T1" fmla="*/ 0 h 18"/>
                        <a:gd name="T2" fmla="*/ 3 w 22"/>
                        <a:gd name="T3" fmla="*/ 10 h 18"/>
                        <a:gd name="T4" fmla="*/ 21 w 22"/>
                        <a:gd name="T5" fmla="*/ 17 h 18"/>
                        <a:gd name="T6" fmla="*/ 18 w 22"/>
                        <a:gd name="T7" fmla="*/ 7 h 18"/>
                        <a:gd name="T8" fmla="*/ 0 w 22"/>
                        <a:gd name="T9" fmla="*/ 0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3" y="10"/>
                          </a:lnTo>
                          <a:lnTo>
                            <a:pt x="21" y="17"/>
                          </a:lnTo>
                          <a:lnTo>
                            <a:pt x="18" y="7"/>
                          </a:lnTo>
                          <a:lnTo>
                            <a:pt x="0" y="0"/>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90" name="Freeform 580"/>
                    <p:cNvSpPr>
                      <a:spLocks/>
                    </p:cNvSpPr>
                    <p:nvPr/>
                  </p:nvSpPr>
                  <p:spPr bwMode="auto">
                    <a:xfrm>
                      <a:off x="5049" y="1465"/>
                      <a:ext cx="19" cy="17"/>
                    </a:xfrm>
                    <a:custGeom>
                      <a:avLst/>
                      <a:gdLst>
                        <a:gd name="T0" fmla="*/ 0 w 19"/>
                        <a:gd name="T1" fmla="*/ 3 h 17"/>
                        <a:gd name="T2" fmla="*/ 18 w 19"/>
                        <a:gd name="T3" fmla="*/ 16 h 17"/>
                        <a:gd name="T4" fmla="*/ 18 w 19"/>
                        <a:gd name="T5" fmla="*/ 9 h 17"/>
                        <a:gd name="T6" fmla="*/ 1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8" y="16"/>
                          </a:lnTo>
                          <a:lnTo>
                            <a:pt x="18" y="9"/>
                          </a:lnTo>
                          <a:lnTo>
                            <a:pt x="1" y="0"/>
                          </a:lnTo>
                          <a:lnTo>
                            <a:pt x="0" y="3"/>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91" name="Freeform 581"/>
                    <p:cNvSpPr>
                      <a:spLocks/>
                    </p:cNvSpPr>
                    <p:nvPr/>
                  </p:nvSpPr>
                  <p:spPr bwMode="auto">
                    <a:xfrm>
                      <a:off x="5070" y="1474"/>
                      <a:ext cx="17" cy="17"/>
                    </a:xfrm>
                    <a:custGeom>
                      <a:avLst/>
                      <a:gdLst>
                        <a:gd name="T0" fmla="*/ 12 w 17"/>
                        <a:gd name="T1" fmla="*/ 0 h 17"/>
                        <a:gd name="T2" fmla="*/ 0 w 17"/>
                        <a:gd name="T3" fmla="*/ 2 h 17"/>
                        <a:gd name="T4" fmla="*/ 4 w 17"/>
                        <a:gd name="T5" fmla="*/ 16 h 17"/>
                        <a:gd name="T6" fmla="*/ 16 w 17"/>
                        <a:gd name="T7" fmla="*/ 13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0" y="2"/>
                          </a:lnTo>
                          <a:lnTo>
                            <a:pt x="4" y="16"/>
                          </a:lnTo>
                          <a:lnTo>
                            <a:pt x="16" y="13"/>
                          </a:lnTo>
                          <a:lnTo>
                            <a:pt x="12" y="0"/>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484" name="Group 582"/>
                  <p:cNvGrpSpPr>
                    <a:grpSpLocks/>
                  </p:cNvGrpSpPr>
                  <p:nvPr/>
                </p:nvGrpSpPr>
                <p:grpSpPr bwMode="auto">
                  <a:xfrm>
                    <a:off x="5056" y="1453"/>
                    <a:ext cx="28" cy="37"/>
                    <a:chOff x="5056" y="1453"/>
                    <a:chExt cx="28" cy="37"/>
                  </a:xfrm>
                </p:grpSpPr>
                <p:sp>
                  <p:nvSpPr>
                    <p:cNvPr id="485" name="Oval 583"/>
                    <p:cNvSpPr>
                      <a:spLocks noChangeArrowheads="1"/>
                    </p:cNvSpPr>
                    <p:nvPr/>
                  </p:nvSpPr>
                  <p:spPr bwMode="auto">
                    <a:xfrm rot="-1140000">
                      <a:off x="5058" y="1453"/>
                      <a:ext cx="16" cy="3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86" name="Oval 584"/>
                    <p:cNvSpPr>
                      <a:spLocks noChangeArrowheads="1"/>
                    </p:cNvSpPr>
                    <p:nvPr/>
                  </p:nvSpPr>
                  <p:spPr bwMode="auto">
                    <a:xfrm rot="-1140000">
                      <a:off x="5056" y="1455"/>
                      <a:ext cx="16" cy="35"/>
                    </a:xfrm>
                    <a:prstGeom prst="ellipse">
                      <a:avLst/>
                    </a:prstGeom>
                    <a:solidFill>
                      <a:srgbClr val="A0A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87" name="Oval 585"/>
                    <p:cNvSpPr>
                      <a:spLocks noChangeArrowheads="1"/>
                    </p:cNvSpPr>
                    <p:nvPr/>
                  </p:nvSpPr>
                  <p:spPr bwMode="auto">
                    <a:xfrm rot="-1140000">
                      <a:off x="5068" y="1472"/>
                      <a:ext cx="16" cy="16"/>
                    </a:xfrm>
                    <a:prstGeom prst="ellipse">
                      <a:avLst/>
                    </a:prstGeom>
                    <a:solidFill>
                      <a:srgbClr val="E0E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88" name="Oval 586"/>
                    <p:cNvSpPr>
                      <a:spLocks noChangeArrowheads="1"/>
                    </p:cNvSpPr>
                    <p:nvPr/>
                  </p:nvSpPr>
                  <p:spPr bwMode="auto">
                    <a:xfrm rot="-1140000">
                      <a:off x="5068" y="1472"/>
                      <a:ext cx="16" cy="1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grpSp>
            <p:grpSp>
              <p:nvGrpSpPr>
                <p:cNvPr id="468" name="Group 587"/>
                <p:cNvGrpSpPr>
                  <a:grpSpLocks/>
                </p:cNvGrpSpPr>
                <p:nvPr/>
              </p:nvGrpSpPr>
              <p:grpSpPr bwMode="auto">
                <a:xfrm>
                  <a:off x="5079" y="1430"/>
                  <a:ext cx="75" cy="51"/>
                  <a:chOff x="5079" y="1430"/>
                  <a:chExt cx="75" cy="51"/>
                </a:xfrm>
              </p:grpSpPr>
              <p:grpSp>
                <p:nvGrpSpPr>
                  <p:cNvPr id="470" name="Group 588"/>
                  <p:cNvGrpSpPr>
                    <a:grpSpLocks/>
                  </p:cNvGrpSpPr>
                  <p:nvPr/>
                </p:nvGrpSpPr>
                <p:grpSpPr bwMode="auto">
                  <a:xfrm>
                    <a:off x="5079" y="1443"/>
                    <a:ext cx="25" cy="38"/>
                    <a:chOff x="5079" y="1443"/>
                    <a:chExt cx="25" cy="38"/>
                  </a:xfrm>
                </p:grpSpPr>
                <p:sp>
                  <p:nvSpPr>
                    <p:cNvPr id="477" name="Oval 589"/>
                    <p:cNvSpPr>
                      <a:spLocks noChangeArrowheads="1"/>
                    </p:cNvSpPr>
                    <p:nvPr/>
                  </p:nvSpPr>
                  <p:spPr bwMode="auto">
                    <a:xfrm rot="-1140000">
                      <a:off x="5080" y="1445"/>
                      <a:ext cx="24" cy="35"/>
                    </a:xfrm>
                    <a:prstGeom prst="ellipse">
                      <a:avLst/>
                    </a:prstGeom>
                    <a:solidFill>
                      <a:srgbClr val="606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78" name="Oval 590"/>
                    <p:cNvSpPr>
                      <a:spLocks noChangeArrowheads="1"/>
                    </p:cNvSpPr>
                    <p:nvPr/>
                  </p:nvSpPr>
                  <p:spPr bwMode="auto">
                    <a:xfrm rot="-1140000">
                      <a:off x="5079" y="1443"/>
                      <a:ext cx="24" cy="3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79" name="Oval 591"/>
                    <p:cNvSpPr>
                      <a:spLocks noChangeArrowheads="1"/>
                    </p:cNvSpPr>
                    <p:nvPr/>
                  </p:nvSpPr>
                  <p:spPr bwMode="auto">
                    <a:xfrm rot="-1140000">
                      <a:off x="5082" y="1445"/>
                      <a:ext cx="21" cy="32"/>
                    </a:xfrm>
                    <a:prstGeom prst="ellipse">
                      <a:avLst/>
                    </a:prstGeom>
                    <a:solidFill>
                      <a:srgbClr val="A0A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nvGrpSpPr>
                    <p:cNvPr id="480" name="Group 592"/>
                    <p:cNvGrpSpPr>
                      <a:grpSpLocks/>
                    </p:cNvGrpSpPr>
                    <p:nvPr/>
                  </p:nvGrpSpPr>
                  <p:grpSpPr bwMode="auto">
                    <a:xfrm>
                      <a:off x="5082" y="1462"/>
                      <a:ext cx="17" cy="19"/>
                      <a:chOff x="5082" y="1462"/>
                      <a:chExt cx="17" cy="19"/>
                    </a:xfrm>
                  </p:grpSpPr>
                  <p:sp>
                    <p:nvSpPr>
                      <p:cNvPr id="481" name="Oval 593"/>
                      <p:cNvSpPr>
                        <a:spLocks noChangeArrowheads="1"/>
                      </p:cNvSpPr>
                      <p:nvPr/>
                    </p:nvSpPr>
                    <p:spPr bwMode="auto">
                      <a:xfrm rot="-1140000">
                        <a:off x="5083" y="1462"/>
                        <a:ext cx="16" cy="1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482" name="Oval 594"/>
                      <p:cNvSpPr>
                        <a:spLocks noChangeArrowheads="1"/>
                      </p:cNvSpPr>
                      <p:nvPr/>
                    </p:nvSpPr>
                    <p:spPr bwMode="auto">
                      <a:xfrm rot="-1140000">
                        <a:off x="5082" y="1465"/>
                        <a:ext cx="16" cy="1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grpSp>
              <p:grpSp>
                <p:nvGrpSpPr>
                  <p:cNvPr id="471" name="Group 595"/>
                  <p:cNvGrpSpPr>
                    <a:grpSpLocks/>
                  </p:cNvGrpSpPr>
                  <p:nvPr/>
                </p:nvGrpSpPr>
                <p:grpSpPr bwMode="auto">
                  <a:xfrm>
                    <a:off x="5108" y="1430"/>
                    <a:ext cx="46" cy="33"/>
                    <a:chOff x="5108" y="1430"/>
                    <a:chExt cx="46" cy="33"/>
                  </a:xfrm>
                </p:grpSpPr>
                <p:sp>
                  <p:nvSpPr>
                    <p:cNvPr id="472" name="Freeform 596"/>
                    <p:cNvSpPr>
                      <a:spLocks/>
                    </p:cNvSpPr>
                    <p:nvPr/>
                  </p:nvSpPr>
                  <p:spPr bwMode="auto">
                    <a:xfrm>
                      <a:off x="5108" y="1440"/>
                      <a:ext cx="46" cy="20"/>
                    </a:xfrm>
                    <a:custGeom>
                      <a:avLst/>
                      <a:gdLst>
                        <a:gd name="T0" fmla="*/ 0 w 46"/>
                        <a:gd name="T1" fmla="*/ 13 h 20"/>
                        <a:gd name="T2" fmla="*/ 45 w 46"/>
                        <a:gd name="T3" fmla="*/ 0 h 20"/>
                        <a:gd name="T4" fmla="*/ 45 w 46"/>
                        <a:gd name="T5" fmla="*/ 2 h 20"/>
                        <a:gd name="T6" fmla="*/ 43 w 46"/>
                        <a:gd name="T7" fmla="*/ 5 h 20"/>
                        <a:gd name="T8" fmla="*/ 38 w 46"/>
                        <a:gd name="T9" fmla="*/ 7 h 20"/>
                        <a:gd name="T10" fmla="*/ 38 w 46"/>
                        <a:gd name="T11" fmla="*/ 6 h 20"/>
                        <a:gd name="T12" fmla="*/ 34 w 46"/>
                        <a:gd name="T13" fmla="*/ 7 h 20"/>
                        <a:gd name="T14" fmla="*/ 34 w 46"/>
                        <a:gd name="T15" fmla="*/ 8 h 20"/>
                        <a:gd name="T16" fmla="*/ 32 w 46"/>
                        <a:gd name="T17" fmla="*/ 9 h 20"/>
                        <a:gd name="T18" fmla="*/ 32 w 46"/>
                        <a:gd name="T19" fmla="*/ 8 h 20"/>
                        <a:gd name="T20" fmla="*/ 25 w 46"/>
                        <a:gd name="T21" fmla="*/ 10 h 20"/>
                        <a:gd name="T22" fmla="*/ 25 w 46"/>
                        <a:gd name="T23" fmla="*/ 11 h 20"/>
                        <a:gd name="T24" fmla="*/ 23 w 46"/>
                        <a:gd name="T25" fmla="*/ 12 h 20"/>
                        <a:gd name="T26" fmla="*/ 20 w 46"/>
                        <a:gd name="T27" fmla="*/ 12 h 20"/>
                        <a:gd name="T28" fmla="*/ 16 w 46"/>
                        <a:gd name="T29" fmla="*/ 15 h 20"/>
                        <a:gd name="T30" fmla="*/ 13 w 46"/>
                        <a:gd name="T31" fmla="*/ 15 h 20"/>
                        <a:gd name="T32" fmla="*/ 13 w 46"/>
                        <a:gd name="T33" fmla="*/ 16 h 20"/>
                        <a:gd name="T34" fmla="*/ 10 w 46"/>
                        <a:gd name="T35" fmla="*/ 17 h 20"/>
                        <a:gd name="T36" fmla="*/ 10 w 46"/>
                        <a:gd name="T37" fmla="*/ 16 h 20"/>
                        <a:gd name="T38" fmla="*/ 7 w 46"/>
                        <a:gd name="T39" fmla="*/ 17 h 20"/>
                        <a:gd name="T40" fmla="*/ 5 w 46"/>
                        <a:gd name="T41" fmla="*/ 18 h 20"/>
                        <a:gd name="T42" fmla="*/ 2 w 46"/>
                        <a:gd name="T43" fmla="*/ 19 h 20"/>
                        <a:gd name="T44" fmla="*/ 0 w 46"/>
                        <a:gd name="T45" fmla="*/ 13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20"/>
                        <a:gd name="T71" fmla="*/ 46 w 46"/>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20">
                          <a:moveTo>
                            <a:pt x="0" y="13"/>
                          </a:moveTo>
                          <a:lnTo>
                            <a:pt x="45" y="0"/>
                          </a:lnTo>
                          <a:lnTo>
                            <a:pt x="45" y="2"/>
                          </a:lnTo>
                          <a:lnTo>
                            <a:pt x="43" y="5"/>
                          </a:lnTo>
                          <a:lnTo>
                            <a:pt x="38" y="7"/>
                          </a:lnTo>
                          <a:lnTo>
                            <a:pt x="38" y="6"/>
                          </a:lnTo>
                          <a:lnTo>
                            <a:pt x="34" y="7"/>
                          </a:lnTo>
                          <a:lnTo>
                            <a:pt x="34" y="8"/>
                          </a:lnTo>
                          <a:lnTo>
                            <a:pt x="32" y="9"/>
                          </a:lnTo>
                          <a:lnTo>
                            <a:pt x="32" y="8"/>
                          </a:lnTo>
                          <a:lnTo>
                            <a:pt x="25" y="10"/>
                          </a:lnTo>
                          <a:lnTo>
                            <a:pt x="25" y="11"/>
                          </a:lnTo>
                          <a:lnTo>
                            <a:pt x="23" y="12"/>
                          </a:lnTo>
                          <a:lnTo>
                            <a:pt x="20" y="12"/>
                          </a:lnTo>
                          <a:lnTo>
                            <a:pt x="16" y="15"/>
                          </a:lnTo>
                          <a:lnTo>
                            <a:pt x="13" y="15"/>
                          </a:lnTo>
                          <a:lnTo>
                            <a:pt x="13" y="16"/>
                          </a:lnTo>
                          <a:lnTo>
                            <a:pt x="10" y="17"/>
                          </a:lnTo>
                          <a:lnTo>
                            <a:pt x="10" y="16"/>
                          </a:lnTo>
                          <a:lnTo>
                            <a:pt x="7" y="17"/>
                          </a:lnTo>
                          <a:lnTo>
                            <a:pt x="5" y="18"/>
                          </a:lnTo>
                          <a:lnTo>
                            <a:pt x="2" y="19"/>
                          </a:lnTo>
                          <a:lnTo>
                            <a:pt x="0" y="13"/>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73" name="Freeform 597"/>
                    <p:cNvSpPr>
                      <a:spLocks/>
                    </p:cNvSpPr>
                    <p:nvPr/>
                  </p:nvSpPr>
                  <p:spPr bwMode="auto">
                    <a:xfrm>
                      <a:off x="5108" y="1437"/>
                      <a:ext cx="45" cy="22"/>
                    </a:xfrm>
                    <a:custGeom>
                      <a:avLst/>
                      <a:gdLst>
                        <a:gd name="T0" fmla="*/ 0 w 45"/>
                        <a:gd name="T1" fmla="*/ 14 h 22"/>
                        <a:gd name="T2" fmla="*/ 41 w 45"/>
                        <a:gd name="T3" fmla="*/ 0 h 22"/>
                        <a:gd name="T4" fmla="*/ 44 w 45"/>
                        <a:gd name="T5" fmla="*/ 2 h 22"/>
                        <a:gd name="T6" fmla="*/ 43 w 45"/>
                        <a:gd name="T7" fmla="*/ 7 h 22"/>
                        <a:gd name="T8" fmla="*/ 38 w 45"/>
                        <a:gd name="T9" fmla="*/ 9 h 22"/>
                        <a:gd name="T10" fmla="*/ 37 w 45"/>
                        <a:gd name="T11" fmla="*/ 7 h 22"/>
                        <a:gd name="T12" fmla="*/ 33 w 45"/>
                        <a:gd name="T13" fmla="*/ 8 h 22"/>
                        <a:gd name="T14" fmla="*/ 34 w 45"/>
                        <a:gd name="T15" fmla="*/ 10 h 22"/>
                        <a:gd name="T16" fmla="*/ 32 w 45"/>
                        <a:gd name="T17" fmla="*/ 11 h 22"/>
                        <a:gd name="T18" fmla="*/ 31 w 45"/>
                        <a:gd name="T19" fmla="*/ 9 h 22"/>
                        <a:gd name="T20" fmla="*/ 24 w 45"/>
                        <a:gd name="T21" fmla="*/ 11 h 22"/>
                        <a:gd name="T22" fmla="*/ 25 w 45"/>
                        <a:gd name="T23" fmla="*/ 13 h 22"/>
                        <a:gd name="T24" fmla="*/ 23 w 45"/>
                        <a:gd name="T25" fmla="*/ 14 h 22"/>
                        <a:gd name="T26" fmla="*/ 19 w 45"/>
                        <a:gd name="T27" fmla="*/ 13 h 22"/>
                        <a:gd name="T28" fmla="*/ 16 w 45"/>
                        <a:gd name="T29" fmla="*/ 17 h 22"/>
                        <a:gd name="T30" fmla="*/ 12 w 45"/>
                        <a:gd name="T31" fmla="*/ 16 h 22"/>
                        <a:gd name="T32" fmla="*/ 13 w 45"/>
                        <a:gd name="T33" fmla="*/ 18 h 22"/>
                        <a:gd name="T34" fmla="*/ 10 w 45"/>
                        <a:gd name="T35" fmla="*/ 19 h 22"/>
                        <a:gd name="T36" fmla="*/ 9 w 45"/>
                        <a:gd name="T37" fmla="*/ 17 h 22"/>
                        <a:gd name="T38" fmla="*/ 6 w 45"/>
                        <a:gd name="T39" fmla="*/ 18 h 22"/>
                        <a:gd name="T40" fmla="*/ 5 w 45"/>
                        <a:gd name="T41" fmla="*/ 20 h 22"/>
                        <a:gd name="T42" fmla="*/ 2 w 45"/>
                        <a:gd name="T43" fmla="*/ 21 h 22"/>
                        <a:gd name="T44" fmla="*/ 0 w 45"/>
                        <a:gd name="T45" fmla="*/ 1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22"/>
                        <a:gd name="T71" fmla="*/ 45 w 45"/>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22">
                          <a:moveTo>
                            <a:pt x="0" y="14"/>
                          </a:moveTo>
                          <a:lnTo>
                            <a:pt x="41" y="0"/>
                          </a:lnTo>
                          <a:lnTo>
                            <a:pt x="44" y="2"/>
                          </a:lnTo>
                          <a:lnTo>
                            <a:pt x="43" y="7"/>
                          </a:lnTo>
                          <a:lnTo>
                            <a:pt x="38" y="9"/>
                          </a:lnTo>
                          <a:lnTo>
                            <a:pt x="37" y="7"/>
                          </a:lnTo>
                          <a:lnTo>
                            <a:pt x="33" y="8"/>
                          </a:lnTo>
                          <a:lnTo>
                            <a:pt x="34" y="10"/>
                          </a:lnTo>
                          <a:lnTo>
                            <a:pt x="32" y="11"/>
                          </a:lnTo>
                          <a:lnTo>
                            <a:pt x="31" y="9"/>
                          </a:lnTo>
                          <a:lnTo>
                            <a:pt x="24" y="11"/>
                          </a:lnTo>
                          <a:lnTo>
                            <a:pt x="25" y="13"/>
                          </a:lnTo>
                          <a:lnTo>
                            <a:pt x="23" y="14"/>
                          </a:lnTo>
                          <a:lnTo>
                            <a:pt x="19" y="13"/>
                          </a:lnTo>
                          <a:lnTo>
                            <a:pt x="16" y="17"/>
                          </a:lnTo>
                          <a:lnTo>
                            <a:pt x="12" y="16"/>
                          </a:lnTo>
                          <a:lnTo>
                            <a:pt x="13" y="18"/>
                          </a:lnTo>
                          <a:lnTo>
                            <a:pt x="10" y="19"/>
                          </a:lnTo>
                          <a:lnTo>
                            <a:pt x="9" y="17"/>
                          </a:lnTo>
                          <a:lnTo>
                            <a:pt x="6" y="18"/>
                          </a:lnTo>
                          <a:lnTo>
                            <a:pt x="5" y="20"/>
                          </a:lnTo>
                          <a:lnTo>
                            <a:pt x="2" y="21"/>
                          </a:lnTo>
                          <a:lnTo>
                            <a:pt x="0" y="14"/>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74" name="Freeform 598"/>
                    <p:cNvSpPr>
                      <a:spLocks/>
                    </p:cNvSpPr>
                    <p:nvPr/>
                  </p:nvSpPr>
                  <p:spPr bwMode="auto">
                    <a:xfrm>
                      <a:off x="5111" y="1435"/>
                      <a:ext cx="41" cy="19"/>
                    </a:xfrm>
                    <a:custGeom>
                      <a:avLst/>
                      <a:gdLst>
                        <a:gd name="T0" fmla="*/ 1 w 41"/>
                        <a:gd name="T1" fmla="*/ 18 h 19"/>
                        <a:gd name="T2" fmla="*/ 39 w 41"/>
                        <a:gd name="T3" fmla="*/ 5 h 19"/>
                        <a:gd name="T4" fmla="*/ 40 w 41"/>
                        <a:gd name="T5" fmla="*/ 0 h 19"/>
                        <a:gd name="T6" fmla="*/ 0 w 41"/>
                        <a:gd name="T7" fmla="*/ 14 h 19"/>
                        <a:gd name="T8" fmla="*/ 1 w 41"/>
                        <a:gd name="T9" fmla="*/ 18 h 19"/>
                        <a:gd name="T10" fmla="*/ 0 60000 65536"/>
                        <a:gd name="T11" fmla="*/ 0 60000 65536"/>
                        <a:gd name="T12" fmla="*/ 0 60000 65536"/>
                        <a:gd name="T13" fmla="*/ 0 60000 65536"/>
                        <a:gd name="T14" fmla="*/ 0 60000 65536"/>
                        <a:gd name="T15" fmla="*/ 0 w 41"/>
                        <a:gd name="T16" fmla="*/ 0 h 19"/>
                        <a:gd name="T17" fmla="*/ 41 w 41"/>
                        <a:gd name="T18" fmla="*/ 19 h 19"/>
                      </a:gdLst>
                      <a:ahLst/>
                      <a:cxnLst>
                        <a:cxn ang="T10">
                          <a:pos x="T0" y="T1"/>
                        </a:cxn>
                        <a:cxn ang="T11">
                          <a:pos x="T2" y="T3"/>
                        </a:cxn>
                        <a:cxn ang="T12">
                          <a:pos x="T4" y="T5"/>
                        </a:cxn>
                        <a:cxn ang="T13">
                          <a:pos x="T6" y="T7"/>
                        </a:cxn>
                        <a:cxn ang="T14">
                          <a:pos x="T8" y="T9"/>
                        </a:cxn>
                      </a:cxnLst>
                      <a:rect l="T15" t="T16" r="T17" b="T18"/>
                      <a:pathLst>
                        <a:path w="41" h="19">
                          <a:moveTo>
                            <a:pt x="1" y="18"/>
                          </a:moveTo>
                          <a:lnTo>
                            <a:pt x="39" y="5"/>
                          </a:lnTo>
                          <a:lnTo>
                            <a:pt x="40" y="0"/>
                          </a:lnTo>
                          <a:lnTo>
                            <a:pt x="0" y="14"/>
                          </a:lnTo>
                          <a:lnTo>
                            <a:pt x="1" y="18"/>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75" name="Freeform 599"/>
                    <p:cNvSpPr>
                      <a:spLocks/>
                    </p:cNvSpPr>
                    <p:nvPr/>
                  </p:nvSpPr>
                  <p:spPr bwMode="auto">
                    <a:xfrm>
                      <a:off x="5115" y="1446"/>
                      <a:ext cx="39" cy="17"/>
                    </a:xfrm>
                    <a:custGeom>
                      <a:avLst/>
                      <a:gdLst>
                        <a:gd name="T0" fmla="*/ 0 w 39"/>
                        <a:gd name="T1" fmla="*/ 16 h 17"/>
                        <a:gd name="T2" fmla="*/ 0 w 39"/>
                        <a:gd name="T3" fmla="*/ 16 h 17"/>
                        <a:gd name="T4" fmla="*/ 38 w 39"/>
                        <a:gd name="T5" fmla="*/ 0 h 17"/>
                        <a:gd name="T6" fmla="*/ 0 w 39"/>
                        <a:gd name="T7" fmla="*/ 16 h 17"/>
                        <a:gd name="T8" fmla="*/ 0 60000 65536"/>
                        <a:gd name="T9" fmla="*/ 0 60000 65536"/>
                        <a:gd name="T10" fmla="*/ 0 60000 65536"/>
                        <a:gd name="T11" fmla="*/ 0 60000 65536"/>
                        <a:gd name="T12" fmla="*/ 0 w 39"/>
                        <a:gd name="T13" fmla="*/ 0 h 17"/>
                        <a:gd name="T14" fmla="*/ 39 w 39"/>
                        <a:gd name="T15" fmla="*/ 17 h 17"/>
                      </a:gdLst>
                      <a:ahLst/>
                      <a:cxnLst>
                        <a:cxn ang="T8">
                          <a:pos x="T0" y="T1"/>
                        </a:cxn>
                        <a:cxn ang="T9">
                          <a:pos x="T2" y="T3"/>
                        </a:cxn>
                        <a:cxn ang="T10">
                          <a:pos x="T4" y="T5"/>
                        </a:cxn>
                        <a:cxn ang="T11">
                          <a:pos x="T6" y="T7"/>
                        </a:cxn>
                      </a:cxnLst>
                      <a:rect l="T12" t="T13" r="T14" b="T15"/>
                      <a:pathLst>
                        <a:path w="39" h="17">
                          <a:moveTo>
                            <a:pt x="0" y="16"/>
                          </a:moveTo>
                          <a:lnTo>
                            <a:pt x="0" y="16"/>
                          </a:lnTo>
                          <a:lnTo>
                            <a:pt x="38" y="0"/>
                          </a:lnTo>
                          <a:lnTo>
                            <a:pt x="0" y="16"/>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76" name="Freeform 600"/>
                    <p:cNvSpPr>
                      <a:spLocks/>
                    </p:cNvSpPr>
                    <p:nvPr/>
                  </p:nvSpPr>
                  <p:spPr bwMode="auto">
                    <a:xfrm>
                      <a:off x="5109" y="1430"/>
                      <a:ext cx="40" cy="21"/>
                    </a:xfrm>
                    <a:custGeom>
                      <a:avLst/>
                      <a:gdLst>
                        <a:gd name="T0" fmla="*/ 0 w 40"/>
                        <a:gd name="T1" fmla="*/ 13 h 21"/>
                        <a:gd name="T2" fmla="*/ 3 w 40"/>
                        <a:gd name="T3" fmla="*/ 20 h 21"/>
                        <a:gd name="T4" fmla="*/ 39 w 40"/>
                        <a:gd name="T5" fmla="*/ 7 h 21"/>
                        <a:gd name="T6" fmla="*/ 36 w 40"/>
                        <a:gd name="T7" fmla="*/ 0 h 21"/>
                        <a:gd name="T8" fmla="*/ 0 w 40"/>
                        <a:gd name="T9" fmla="*/ 13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0" y="13"/>
                          </a:moveTo>
                          <a:lnTo>
                            <a:pt x="3" y="20"/>
                          </a:lnTo>
                          <a:lnTo>
                            <a:pt x="39" y="7"/>
                          </a:lnTo>
                          <a:lnTo>
                            <a:pt x="36" y="0"/>
                          </a:lnTo>
                          <a:lnTo>
                            <a:pt x="0" y="13"/>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469" name="Freeform 601"/>
                <p:cNvSpPr>
                  <a:spLocks/>
                </p:cNvSpPr>
                <p:nvPr/>
              </p:nvSpPr>
              <p:spPr bwMode="auto">
                <a:xfrm>
                  <a:off x="5073" y="1465"/>
                  <a:ext cx="17" cy="17"/>
                </a:xfrm>
                <a:custGeom>
                  <a:avLst/>
                  <a:gdLst>
                    <a:gd name="T0" fmla="*/ 0 w 17"/>
                    <a:gd name="T1" fmla="*/ 10 h 17"/>
                    <a:gd name="T2" fmla="*/ 2 w 17"/>
                    <a:gd name="T3" fmla="*/ 13 h 17"/>
                    <a:gd name="T4" fmla="*/ 3 w 17"/>
                    <a:gd name="T5" fmla="*/ 14 h 17"/>
                    <a:gd name="T6" fmla="*/ 6 w 17"/>
                    <a:gd name="T7" fmla="*/ 16 h 17"/>
                    <a:gd name="T8" fmla="*/ 8 w 17"/>
                    <a:gd name="T9" fmla="*/ 14 h 17"/>
                    <a:gd name="T10" fmla="*/ 10 w 17"/>
                    <a:gd name="T11" fmla="*/ 13 h 17"/>
                    <a:gd name="T12" fmla="*/ 13 w 17"/>
                    <a:gd name="T13" fmla="*/ 11 h 17"/>
                    <a:gd name="T14" fmla="*/ 14 w 17"/>
                    <a:gd name="T15" fmla="*/ 8 h 17"/>
                    <a:gd name="T16" fmla="*/ 16 w 17"/>
                    <a:gd name="T17" fmla="*/ 5 h 17"/>
                    <a:gd name="T18" fmla="*/ 14 w 17"/>
                    <a:gd name="T19" fmla="*/ 2 h 17"/>
                    <a:gd name="T20" fmla="*/ 14 w 17"/>
                    <a:gd name="T21" fmla="*/ 1 h 17"/>
                    <a:gd name="T22" fmla="*/ 13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3"/>
                      </a:lnTo>
                      <a:lnTo>
                        <a:pt x="3" y="14"/>
                      </a:lnTo>
                      <a:lnTo>
                        <a:pt x="6" y="16"/>
                      </a:lnTo>
                      <a:lnTo>
                        <a:pt x="8" y="14"/>
                      </a:lnTo>
                      <a:lnTo>
                        <a:pt x="10" y="13"/>
                      </a:lnTo>
                      <a:lnTo>
                        <a:pt x="13" y="11"/>
                      </a:lnTo>
                      <a:lnTo>
                        <a:pt x="14" y="8"/>
                      </a:lnTo>
                      <a:lnTo>
                        <a:pt x="16" y="5"/>
                      </a:lnTo>
                      <a:lnTo>
                        <a:pt x="14" y="2"/>
                      </a:lnTo>
                      <a:lnTo>
                        <a:pt x="14" y="1"/>
                      </a:lnTo>
                      <a:lnTo>
                        <a:pt x="13" y="0"/>
                      </a:lnTo>
                    </a:path>
                  </a:pathLst>
                </a:custGeom>
                <a:noFill/>
                <a:ln w="12700" cap="rnd" cmpd="sng">
                  <a:solidFill>
                    <a:srgbClr val="C0C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462" name="Object 602"/>
            <p:cNvGraphicFramePr>
              <a:graphicFrameLocks/>
            </p:cNvGraphicFramePr>
            <p:nvPr/>
          </p:nvGraphicFramePr>
          <p:xfrm>
            <a:off x="4643" y="1497"/>
            <a:ext cx="365" cy="200"/>
          </p:xfrm>
          <a:graphic>
            <a:graphicData uri="http://schemas.openxmlformats.org/presentationml/2006/ole">
              <mc:AlternateContent xmlns:mc="http://schemas.openxmlformats.org/markup-compatibility/2006">
                <mc:Choice xmlns:v="urn:schemas-microsoft-com:vml" Requires="v">
                  <p:oleObj spid="_x0000_s6811" name="ClipArt" r:id="rId19" imgW="4008240" imgH="2198520" progId="MS_ClipArt_Gallery.2">
                    <p:embed/>
                  </p:oleObj>
                </mc:Choice>
                <mc:Fallback>
                  <p:oleObj name="ClipArt" r:id="rId19" imgW="4008240" imgH="219852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 y="1497"/>
                          <a:ext cx="36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3" name="Freeform 603"/>
            <p:cNvSpPr>
              <a:spLocks/>
            </p:cNvSpPr>
            <p:nvPr/>
          </p:nvSpPr>
          <p:spPr bwMode="auto">
            <a:xfrm>
              <a:off x="4868" y="1187"/>
              <a:ext cx="52" cy="49"/>
            </a:xfrm>
            <a:custGeom>
              <a:avLst/>
              <a:gdLst>
                <a:gd name="T0" fmla="*/ 9 w 52"/>
                <a:gd name="T1" fmla="*/ 0 h 49"/>
                <a:gd name="T2" fmla="*/ 15 w 52"/>
                <a:gd name="T3" fmla="*/ 9 h 49"/>
                <a:gd name="T4" fmla="*/ 21 w 52"/>
                <a:gd name="T5" fmla="*/ 18 h 49"/>
                <a:gd name="T6" fmla="*/ 12 w 52"/>
                <a:gd name="T7" fmla="*/ 21 h 49"/>
                <a:gd name="T8" fmla="*/ 18 w 52"/>
                <a:gd name="T9" fmla="*/ 30 h 49"/>
                <a:gd name="T10" fmla="*/ 9 w 52"/>
                <a:gd name="T11" fmla="*/ 36 h 49"/>
                <a:gd name="T12" fmla="*/ 0 w 52"/>
                <a:gd name="T13" fmla="*/ 39 h 49"/>
                <a:gd name="T14" fmla="*/ 9 w 52"/>
                <a:gd name="T15" fmla="*/ 42 h 49"/>
                <a:gd name="T16" fmla="*/ 21 w 52"/>
                <a:gd name="T17" fmla="*/ 39 h 49"/>
                <a:gd name="T18" fmla="*/ 30 w 52"/>
                <a:gd name="T19" fmla="*/ 33 h 49"/>
                <a:gd name="T20" fmla="*/ 39 w 52"/>
                <a:gd name="T21" fmla="*/ 30 h 49"/>
                <a:gd name="T22" fmla="*/ 45 w 52"/>
                <a:gd name="T23" fmla="*/ 39 h 49"/>
                <a:gd name="T24" fmla="*/ 51 w 52"/>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49"/>
                <a:gd name="T41" fmla="*/ 52 w 52"/>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49">
                  <a:moveTo>
                    <a:pt x="9" y="0"/>
                  </a:moveTo>
                  <a:lnTo>
                    <a:pt x="15" y="9"/>
                  </a:lnTo>
                  <a:lnTo>
                    <a:pt x="21" y="18"/>
                  </a:lnTo>
                  <a:lnTo>
                    <a:pt x="12" y="21"/>
                  </a:lnTo>
                  <a:lnTo>
                    <a:pt x="18" y="30"/>
                  </a:lnTo>
                  <a:lnTo>
                    <a:pt x="9" y="36"/>
                  </a:lnTo>
                  <a:lnTo>
                    <a:pt x="0" y="39"/>
                  </a:lnTo>
                  <a:lnTo>
                    <a:pt x="9" y="42"/>
                  </a:lnTo>
                  <a:lnTo>
                    <a:pt x="21" y="39"/>
                  </a:lnTo>
                  <a:lnTo>
                    <a:pt x="30" y="33"/>
                  </a:lnTo>
                  <a:lnTo>
                    <a:pt x="39" y="30"/>
                  </a:lnTo>
                  <a:lnTo>
                    <a:pt x="45" y="39"/>
                  </a:lnTo>
                  <a:lnTo>
                    <a:pt x="51" y="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06" name="Group 604"/>
          <p:cNvGrpSpPr>
            <a:grpSpLocks/>
          </p:cNvGrpSpPr>
          <p:nvPr/>
        </p:nvGrpSpPr>
        <p:grpSpPr bwMode="auto">
          <a:xfrm>
            <a:off x="598488" y="4457700"/>
            <a:ext cx="2135187" cy="1393825"/>
            <a:chOff x="272" y="2940"/>
            <a:chExt cx="1345" cy="878"/>
          </a:xfrm>
        </p:grpSpPr>
        <p:grpSp>
          <p:nvGrpSpPr>
            <p:cNvPr id="607" name="Group 605"/>
            <p:cNvGrpSpPr>
              <a:grpSpLocks/>
            </p:cNvGrpSpPr>
            <p:nvPr/>
          </p:nvGrpSpPr>
          <p:grpSpPr bwMode="auto">
            <a:xfrm>
              <a:off x="272" y="2953"/>
              <a:ext cx="1345" cy="865"/>
              <a:chOff x="272" y="2953"/>
              <a:chExt cx="1345" cy="865"/>
            </a:xfrm>
          </p:grpSpPr>
          <p:grpSp>
            <p:nvGrpSpPr>
              <p:cNvPr id="749" name="Group 606"/>
              <p:cNvGrpSpPr>
                <a:grpSpLocks/>
              </p:cNvGrpSpPr>
              <p:nvPr/>
            </p:nvGrpSpPr>
            <p:grpSpPr bwMode="auto">
              <a:xfrm>
                <a:off x="312" y="3517"/>
                <a:ext cx="69" cy="301"/>
                <a:chOff x="312" y="3517"/>
                <a:chExt cx="69" cy="301"/>
              </a:xfrm>
            </p:grpSpPr>
            <p:sp>
              <p:nvSpPr>
                <p:cNvPr id="759" name="Rectangle 607"/>
                <p:cNvSpPr>
                  <a:spLocks noChangeArrowheads="1"/>
                </p:cNvSpPr>
                <p:nvPr/>
              </p:nvSpPr>
              <p:spPr bwMode="auto">
                <a:xfrm>
                  <a:off x="312" y="3564"/>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760" name="Freeform 608"/>
                <p:cNvSpPr>
                  <a:spLocks/>
                </p:cNvSpPr>
                <p:nvPr/>
              </p:nvSpPr>
              <p:spPr bwMode="auto">
                <a:xfrm>
                  <a:off x="356" y="3517"/>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750" name="Group 609"/>
              <p:cNvGrpSpPr>
                <a:grpSpLocks/>
              </p:cNvGrpSpPr>
              <p:nvPr/>
            </p:nvGrpSpPr>
            <p:grpSpPr bwMode="auto">
              <a:xfrm>
                <a:off x="1517" y="3011"/>
                <a:ext cx="58" cy="231"/>
                <a:chOff x="1517" y="3011"/>
                <a:chExt cx="58" cy="231"/>
              </a:xfrm>
            </p:grpSpPr>
            <p:sp>
              <p:nvSpPr>
                <p:cNvPr id="757" name="Rectangle 610"/>
                <p:cNvSpPr>
                  <a:spLocks noChangeArrowheads="1"/>
                </p:cNvSpPr>
                <p:nvPr/>
              </p:nvSpPr>
              <p:spPr bwMode="auto">
                <a:xfrm>
                  <a:off x="1517" y="3048"/>
                  <a:ext cx="33" cy="18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758" name="Freeform 611"/>
                <p:cNvSpPr>
                  <a:spLocks/>
                </p:cNvSpPr>
                <p:nvPr/>
              </p:nvSpPr>
              <p:spPr bwMode="auto">
                <a:xfrm>
                  <a:off x="1554" y="3011"/>
                  <a:ext cx="21" cy="231"/>
                </a:xfrm>
                <a:custGeom>
                  <a:avLst/>
                  <a:gdLst>
                    <a:gd name="T0" fmla="*/ 0 w 21"/>
                    <a:gd name="T1" fmla="*/ 33 h 231"/>
                    <a:gd name="T2" fmla="*/ 0 w 21"/>
                    <a:gd name="T3" fmla="*/ 33 h 231"/>
                    <a:gd name="T4" fmla="*/ 20 w 21"/>
                    <a:gd name="T5" fmla="*/ 0 h 231"/>
                    <a:gd name="T6" fmla="*/ 20 w 21"/>
                    <a:gd name="T7" fmla="*/ 197 h 231"/>
                    <a:gd name="T8" fmla="*/ 0 w 21"/>
                    <a:gd name="T9" fmla="*/ 230 h 231"/>
                    <a:gd name="T10" fmla="*/ 0 w 21"/>
                    <a:gd name="T11" fmla="*/ 33 h 231"/>
                    <a:gd name="T12" fmla="*/ 0 60000 65536"/>
                    <a:gd name="T13" fmla="*/ 0 60000 65536"/>
                    <a:gd name="T14" fmla="*/ 0 60000 65536"/>
                    <a:gd name="T15" fmla="*/ 0 60000 65536"/>
                    <a:gd name="T16" fmla="*/ 0 60000 65536"/>
                    <a:gd name="T17" fmla="*/ 0 60000 65536"/>
                    <a:gd name="T18" fmla="*/ 0 w 21"/>
                    <a:gd name="T19" fmla="*/ 0 h 231"/>
                    <a:gd name="T20" fmla="*/ 21 w 2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1" h="231">
                      <a:moveTo>
                        <a:pt x="0" y="33"/>
                      </a:moveTo>
                      <a:lnTo>
                        <a:pt x="0" y="33"/>
                      </a:lnTo>
                      <a:lnTo>
                        <a:pt x="20" y="0"/>
                      </a:lnTo>
                      <a:lnTo>
                        <a:pt x="20" y="197"/>
                      </a:lnTo>
                      <a:lnTo>
                        <a:pt x="0" y="230"/>
                      </a:lnTo>
                      <a:lnTo>
                        <a:pt x="0" y="33"/>
                      </a:lnTo>
                    </a:path>
                  </a:pathLst>
                </a:custGeom>
                <a:solidFill>
                  <a:schemeClr val="bg2"/>
                </a:solidFill>
                <a:ln w="12700" cap="rnd" cmpd="sng">
                  <a:solidFill>
                    <a:schemeClr val="tx1"/>
                  </a:solidFill>
                  <a:prstDash val="solid"/>
                  <a:round/>
                  <a:headEnd/>
                  <a:tailEnd/>
                </a:ln>
              </p:spPr>
              <p:txBody>
                <a:bodyPr/>
                <a:lstStyle/>
                <a:p>
                  <a:endParaRPr lang="en-US"/>
                </a:p>
              </p:txBody>
            </p:sp>
          </p:grpSp>
          <p:grpSp>
            <p:nvGrpSpPr>
              <p:cNvPr id="751" name="Group 612"/>
              <p:cNvGrpSpPr>
                <a:grpSpLocks/>
              </p:cNvGrpSpPr>
              <p:nvPr/>
            </p:nvGrpSpPr>
            <p:grpSpPr bwMode="auto">
              <a:xfrm>
                <a:off x="936" y="3517"/>
                <a:ext cx="69" cy="301"/>
                <a:chOff x="936" y="3517"/>
                <a:chExt cx="69" cy="301"/>
              </a:xfrm>
            </p:grpSpPr>
            <p:sp>
              <p:nvSpPr>
                <p:cNvPr id="755" name="Rectangle 613"/>
                <p:cNvSpPr>
                  <a:spLocks noChangeArrowheads="1"/>
                </p:cNvSpPr>
                <p:nvPr/>
              </p:nvSpPr>
              <p:spPr bwMode="auto">
                <a:xfrm>
                  <a:off x="936" y="3564"/>
                  <a:ext cx="40" cy="249"/>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756" name="Freeform 614"/>
                <p:cNvSpPr>
                  <a:spLocks/>
                </p:cNvSpPr>
                <p:nvPr/>
              </p:nvSpPr>
              <p:spPr bwMode="auto">
                <a:xfrm>
                  <a:off x="980" y="3517"/>
                  <a:ext cx="25" cy="301"/>
                </a:xfrm>
                <a:custGeom>
                  <a:avLst/>
                  <a:gdLst>
                    <a:gd name="T0" fmla="*/ 0 w 25"/>
                    <a:gd name="T1" fmla="*/ 43 h 301"/>
                    <a:gd name="T2" fmla="*/ 0 w 25"/>
                    <a:gd name="T3" fmla="*/ 43 h 301"/>
                    <a:gd name="T4" fmla="*/ 24 w 25"/>
                    <a:gd name="T5" fmla="*/ 0 h 301"/>
                    <a:gd name="T6" fmla="*/ 24 w 25"/>
                    <a:gd name="T7" fmla="*/ 257 h 301"/>
                    <a:gd name="T8" fmla="*/ 0 w 25"/>
                    <a:gd name="T9" fmla="*/ 300 h 301"/>
                    <a:gd name="T10" fmla="*/ 0 w 25"/>
                    <a:gd name="T11" fmla="*/ 43 h 301"/>
                    <a:gd name="T12" fmla="*/ 0 60000 65536"/>
                    <a:gd name="T13" fmla="*/ 0 60000 65536"/>
                    <a:gd name="T14" fmla="*/ 0 60000 65536"/>
                    <a:gd name="T15" fmla="*/ 0 60000 65536"/>
                    <a:gd name="T16" fmla="*/ 0 60000 65536"/>
                    <a:gd name="T17" fmla="*/ 0 60000 65536"/>
                    <a:gd name="T18" fmla="*/ 0 w 25"/>
                    <a:gd name="T19" fmla="*/ 0 h 301"/>
                    <a:gd name="T20" fmla="*/ 25 w 25"/>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25" h="301">
                      <a:moveTo>
                        <a:pt x="0" y="43"/>
                      </a:moveTo>
                      <a:lnTo>
                        <a:pt x="0" y="43"/>
                      </a:lnTo>
                      <a:lnTo>
                        <a:pt x="24" y="0"/>
                      </a:lnTo>
                      <a:lnTo>
                        <a:pt x="24" y="257"/>
                      </a:lnTo>
                      <a:lnTo>
                        <a:pt x="0" y="300"/>
                      </a:lnTo>
                      <a:lnTo>
                        <a:pt x="0" y="43"/>
                      </a:lnTo>
                    </a:path>
                  </a:pathLst>
                </a:custGeom>
                <a:solidFill>
                  <a:schemeClr val="bg2"/>
                </a:solidFill>
                <a:ln w="12700" cap="rnd" cmpd="sng">
                  <a:solidFill>
                    <a:schemeClr val="tx1"/>
                  </a:solidFill>
                  <a:prstDash val="solid"/>
                  <a:round/>
                  <a:headEnd/>
                  <a:tailEnd/>
                </a:ln>
              </p:spPr>
              <p:txBody>
                <a:bodyPr/>
                <a:lstStyle/>
                <a:p>
                  <a:endParaRPr lang="en-US"/>
                </a:p>
              </p:txBody>
            </p:sp>
          </p:grpSp>
          <p:sp>
            <p:nvSpPr>
              <p:cNvPr id="752" name="Rectangle 615"/>
              <p:cNvSpPr>
                <a:spLocks noChangeArrowheads="1"/>
              </p:cNvSpPr>
              <p:nvPr/>
            </p:nvSpPr>
            <p:spPr bwMode="auto">
              <a:xfrm>
                <a:off x="276" y="3581"/>
                <a:ext cx="712" cy="40"/>
              </a:xfrm>
              <a:prstGeom prst="rect">
                <a:avLst/>
              </a:prstGeom>
              <a:solidFill>
                <a:schemeClr val="tx2"/>
              </a:solidFill>
              <a:ln w="12700">
                <a:solidFill>
                  <a:schemeClr val="tx1"/>
                </a:solidFill>
                <a:miter lim="800000"/>
                <a:headEnd/>
                <a:tailEnd/>
              </a:ln>
            </p:spPr>
            <p:txBody>
              <a:bodyPr wrap="none" anchor="ctr"/>
              <a:lstStyle/>
              <a:p>
                <a:endParaRPr lang="en-US" b="0"/>
              </a:p>
            </p:txBody>
          </p:sp>
          <p:sp>
            <p:nvSpPr>
              <p:cNvPr id="753" name="Freeform 616"/>
              <p:cNvSpPr>
                <a:spLocks/>
              </p:cNvSpPr>
              <p:nvPr/>
            </p:nvSpPr>
            <p:spPr bwMode="auto">
              <a:xfrm>
                <a:off x="992" y="2953"/>
                <a:ext cx="625" cy="673"/>
              </a:xfrm>
              <a:custGeom>
                <a:avLst/>
                <a:gdLst>
                  <a:gd name="T0" fmla="*/ 624 w 625"/>
                  <a:gd name="T1" fmla="*/ 0 h 673"/>
                  <a:gd name="T2" fmla="*/ 0 w 625"/>
                  <a:gd name="T3" fmla="*/ 624 h 673"/>
                  <a:gd name="T4" fmla="*/ 0 w 625"/>
                  <a:gd name="T5" fmla="*/ 672 h 673"/>
                  <a:gd name="T6" fmla="*/ 624 w 625"/>
                  <a:gd name="T7" fmla="*/ 48 h 673"/>
                  <a:gd name="T8" fmla="*/ 624 w 625"/>
                  <a:gd name="T9" fmla="*/ 0 h 673"/>
                  <a:gd name="T10" fmla="*/ 0 60000 65536"/>
                  <a:gd name="T11" fmla="*/ 0 60000 65536"/>
                  <a:gd name="T12" fmla="*/ 0 60000 65536"/>
                  <a:gd name="T13" fmla="*/ 0 60000 65536"/>
                  <a:gd name="T14" fmla="*/ 0 60000 65536"/>
                  <a:gd name="T15" fmla="*/ 0 w 625"/>
                  <a:gd name="T16" fmla="*/ 0 h 673"/>
                  <a:gd name="T17" fmla="*/ 625 w 625"/>
                  <a:gd name="T18" fmla="*/ 673 h 673"/>
                </a:gdLst>
                <a:ahLst/>
                <a:cxnLst>
                  <a:cxn ang="T10">
                    <a:pos x="T0" y="T1"/>
                  </a:cxn>
                  <a:cxn ang="T11">
                    <a:pos x="T2" y="T3"/>
                  </a:cxn>
                  <a:cxn ang="T12">
                    <a:pos x="T4" y="T5"/>
                  </a:cxn>
                  <a:cxn ang="T13">
                    <a:pos x="T6" y="T7"/>
                  </a:cxn>
                  <a:cxn ang="T14">
                    <a:pos x="T8" y="T9"/>
                  </a:cxn>
                </a:cxnLst>
                <a:rect l="T15" t="T16" r="T17" b="T18"/>
                <a:pathLst>
                  <a:path w="625" h="673">
                    <a:moveTo>
                      <a:pt x="624" y="0"/>
                    </a:moveTo>
                    <a:lnTo>
                      <a:pt x="0" y="624"/>
                    </a:lnTo>
                    <a:lnTo>
                      <a:pt x="0" y="672"/>
                    </a:lnTo>
                    <a:lnTo>
                      <a:pt x="624" y="48"/>
                    </a:lnTo>
                    <a:lnTo>
                      <a:pt x="624" y="0"/>
                    </a:lnTo>
                  </a:path>
                </a:pathLst>
              </a:custGeom>
              <a:solidFill>
                <a:schemeClr val="bg2"/>
              </a:solidFill>
              <a:ln w="12700" cap="rnd" cmpd="sng">
                <a:solidFill>
                  <a:schemeClr val="tx1"/>
                </a:solidFill>
                <a:prstDash val="solid"/>
                <a:round/>
                <a:headEnd/>
                <a:tailEnd/>
              </a:ln>
            </p:spPr>
            <p:txBody>
              <a:bodyPr/>
              <a:lstStyle/>
              <a:p>
                <a:endParaRPr lang="en-US"/>
              </a:p>
            </p:txBody>
          </p:sp>
          <p:sp>
            <p:nvSpPr>
              <p:cNvPr id="754" name="Freeform 617"/>
              <p:cNvSpPr>
                <a:spLocks/>
              </p:cNvSpPr>
              <p:nvPr/>
            </p:nvSpPr>
            <p:spPr bwMode="auto">
              <a:xfrm>
                <a:off x="272" y="2953"/>
                <a:ext cx="1345" cy="625"/>
              </a:xfrm>
              <a:custGeom>
                <a:avLst/>
                <a:gdLst>
                  <a:gd name="T0" fmla="*/ 0 w 1345"/>
                  <a:gd name="T1" fmla="*/ 624 h 625"/>
                  <a:gd name="T2" fmla="*/ 720 w 1345"/>
                  <a:gd name="T3" fmla="*/ 624 h 625"/>
                  <a:gd name="T4" fmla="*/ 1344 w 1345"/>
                  <a:gd name="T5" fmla="*/ 0 h 625"/>
                  <a:gd name="T6" fmla="*/ 720 w 1345"/>
                  <a:gd name="T7" fmla="*/ 0 h 625"/>
                  <a:gd name="T8" fmla="*/ 0 w 1345"/>
                  <a:gd name="T9" fmla="*/ 624 h 625"/>
                  <a:gd name="T10" fmla="*/ 0 60000 65536"/>
                  <a:gd name="T11" fmla="*/ 0 60000 65536"/>
                  <a:gd name="T12" fmla="*/ 0 60000 65536"/>
                  <a:gd name="T13" fmla="*/ 0 60000 65536"/>
                  <a:gd name="T14" fmla="*/ 0 60000 65536"/>
                  <a:gd name="T15" fmla="*/ 0 w 1345"/>
                  <a:gd name="T16" fmla="*/ 0 h 625"/>
                  <a:gd name="T17" fmla="*/ 1345 w 1345"/>
                  <a:gd name="T18" fmla="*/ 625 h 625"/>
                </a:gdLst>
                <a:ahLst/>
                <a:cxnLst>
                  <a:cxn ang="T10">
                    <a:pos x="T0" y="T1"/>
                  </a:cxn>
                  <a:cxn ang="T11">
                    <a:pos x="T2" y="T3"/>
                  </a:cxn>
                  <a:cxn ang="T12">
                    <a:pos x="T4" y="T5"/>
                  </a:cxn>
                  <a:cxn ang="T13">
                    <a:pos x="T6" y="T7"/>
                  </a:cxn>
                  <a:cxn ang="T14">
                    <a:pos x="T8" y="T9"/>
                  </a:cxn>
                </a:cxnLst>
                <a:rect l="T15" t="T16" r="T17" b="T18"/>
                <a:pathLst>
                  <a:path w="1345" h="625">
                    <a:moveTo>
                      <a:pt x="0" y="624"/>
                    </a:moveTo>
                    <a:lnTo>
                      <a:pt x="720" y="624"/>
                    </a:lnTo>
                    <a:lnTo>
                      <a:pt x="1344" y="0"/>
                    </a:lnTo>
                    <a:lnTo>
                      <a:pt x="720" y="0"/>
                    </a:lnTo>
                    <a:lnTo>
                      <a:pt x="0" y="624"/>
                    </a:lnTo>
                  </a:path>
                </a:pathLst>
              </a:custGeom>
              <a:solidFill>
                <a:schemeClr val="tx2"/>
              </a:solidFill>
              <a:ln w="12700" cap="rnd" cmpd="sng">
                <a:solidFill>
                  <a:schemeClr val="tx1"/>
                </a:solidFill>
                <a:prstDash val="solid"/>
                <a:round/>
                <a:headEnd/>
                <a:tailEnd/>
              </a:ln>
            </p:spPr>
            <p:txBody>
              <a:bodyPr/>
              <a:lstStyle/>
              <a:p>
                <a:endParaRPr lang="en-US"/>
              </a:p>
            </p:txBody>
          </p:sp>
        </p:grpSp>
        <p:grpSp>
          <p:nvGrpSpPr>
            <p:cNvPr id="608" name="Group 618"/>
            <p:cNvGrpSpPr>
              <a:grpSpLocks/>
            </p:cNvGrpSpPr>
            <p:nvPr/>
          </p:nvGrpSpPr>
          <p:grpSpPr bwMode="auto">
            <a:xfrm>
              <a:off x="996" y="3154"/>
              <a:ext cx="295" cy="116"/>
              <a:chOff x="996" y="3154"/>
              <a:chExt cx="295" cy="116"/>
            </a:xfrm>
          </p:grpSpPr>
          <p:sp>
            <p:nvSpPr>
              <p:cNvPr id="735" name="Freeform 619"/>
              <p:cNvSpPr>
                <a:spLocks/>
              </p:cNvSpPr>
              <p:nvPr/>
            </p:nvSpPr>
            <p:spPr bwMode="auto">
              <a:xfrm>
                <a:off x="996" y="3154"/>
                <a:ext cx="141" cy="52"/>
              </a:xfrm>
              <a:custGeom>
                <a:avLst/>
                <a:gdLst>
                  <a:gd name="T0" fmla="*/ 140 w 141"/>
                  <a:gd name="T1" fmla="*/ 43 h 52"/>
                  <a:gd name="T2" fmla="*/ 135 w 141"/>
                  <a:gd name="T3" fmla="*/ 51 h 52"/>
                  <a:gd name="T4" fmla="*/ 23 w 141"/>
                  <a:gd name="T5" fmla="*/ 16 h 52"/>
                  <a:gd name="T6" fmla="*/ 18 w 141"/>
                  <a:gd name="T7" fmla="*/ 16 h 52"/>
                  <a:gd name="T8" fmla="*/ 0 w 141"/>
                  <a:gd name="T9" fmla="*/ 5 h 52"/>
                  <a:gd name="T10" fmla="*/ 2 w 141"/>
                  <a:gd name="T11" fmla="*/ 0 h 52"/>
                  <a:gd name="T12" fmla="*/ 24 w 141"/>
                  <a:gd name="T13" fmla="*/ 0 h 52"/>
                  <a:gd name="T14" fmla="*/ 28 w 141"/>
                  <a:gd name="T15" fmla="*/ 6 h 52"/>
                  <a:gd name="T16" fmla="*/ 140 w 141"/>
                  <a:gd name="T17" fmla="*/ 4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52"/>
                  <a:gd name="T29" fmla="*/ 141 w 14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52">
                    <a:moveTo>
                      <a:pt x="140" y="43"/>
                    </a:moveTo>
                    <a:lnTo>
                      <a:pt x="135" y="51"/>
                    </a:lnTo>
                    <a:lnTo>
                      <a:pt x="23" y="16"/>
                    </a:lnTo>
                    <a:lnTo>
                      <a:pt x="18" y="16"/>
                    </a:lnTo>
                    <a:lnTo>
                      <a:pt x="0" y="5"/>
                    </a:lnTo>
                    <a:lnTo>
                      <a:pt x="2" y="0"/>
                    </a:lnTo>
                    <a:lnTo>
                      <a:pt x="24" y="0"/>
                    </a:lnTo>
                    <a:lnTo>
                      <a:pt x="28" y="6"/>
                    </a:lnTo>
                    <a:lnTo>
                      <a:pt x="140" y="43"/>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6" name="Freeform 620"/>
              <p:cNvSpPr>
                <a:spLocks/>
              </p:cNvSpPr>
              <p:nvPr/>
            </p:nvSpPr>
            <p:spPr bwMode="auto">
              <a:xfrm>
                <a:off x="1131" y="3198"/>
                <a:ext cx="17" cy="17"/>
              </a:xfrm>
              <a:custGeom>
                <a:avLst/>
                <a:gdLst>
                  <a:gd name="T0" fmla="*/ 16 w 17"/>
                  <a:gd name="T1" fmla="*/ 2 h 17"/>
                  <a:gd name="T2" fmla="*/ 4 w 17"/>
                  <a:gd name="T3" fmla="*/ 16 h 17"/>
                  <a:gd name="T4" fmla="*/ 0 w 17"/>
                  <a:gd name="T5" fmla="*/ 13 h 17"/>
                  <a:gd name="T6" fmla="*/ 16 w 17"/>
                  <a:gd name="T7" fmla="*/ 0 h 17"/>
                  <a:gd name="T8" fmla="*/ 1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4" y="16"/>
                    </a:lnTo>
                    <a:lnTo>
                      <a:pt x="0" y="13"/>
                    </a:lnTo>
                    <a:lnTo>
                      <a:pt x="16" y="0"/>
                    </a:lnTo>
                    <a:lnTo>
                      <a:pt x="16" y="2"/>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7" name="Freeform 621"/>
              <p:cNvSpPr>
                <a:spLocks/>
              </p:cNvSpPr>
              <p:nvPr/>
            </p:nvSpPr>
            <p:spPr bwMode="auto">
              <a:xfrm>
                <a:off x="1164" y="3192"/>
                <a:ext cx="127" cy="78"/>
              </a:xfrm>
              <a:custGeom>
                <a:avLst/>
                <a:gdLst>
                  <a:gd name="T0" fmla="*/ 7 w 127"/>
                  <a:gd name="T1" fmla="*/ 7 h 78"/>
                  <a:gd name="T2" fmla="*/ 15 w 127"/>
                  <a:gd name="T3" fmla="*/ 5 h 78"/>
                  <a:gd name="T4" fmla="*/ 21 w 127"/>
                  <a:gd name="T5" fmla="*/ 5 h 78"/>
                  <a:gd name="T6" fmla="*/ 25 w 127"/>
                  <a:gd name="T7" fmla="*/ 0 h 78"/>
                  <a:gd name="T8" fmla="*/ 29 w 127"/>
                  <a:gd name="T9" fmla="*/ 1 h 78"/>
                  <a:gd name="T10" fmla="*/ 112 w 127"/>
                  <a:gd name="T11" fmla="*/ 29 h 78"/>
                  <a:gd name="T12" fmla="*/ 115 w 127"/>
                  <a:gd name="T13" fmla="*/ 32 h 78"/>
                  <a:gd name="T14" fmla="*/ 120 w 127"/>
                  <a:gd name="T15" fmla="*/ 35 h 78"/>
                  <a:gd name="T16" fmla="*/ 122 w 127"/>
                  <a:gd name="T17" fmla="*/ 38 h 78"/>
                  <a:gd name="T18" fmla="*/ 125 w 127"/>
                  <a:gd name="T19" fmla="*/ 42 h 78"/>
                  <a:gd name="T20" fmla="*/ 125 w 127"/>
                  <a:gd name="T21" fmla="*/ 47 h 78"/>
                  <a:gd name="T22" fmla="*/ 126 w 127"/>
                  <a:gd name="T23" fmla="*/ 51 h 78"/>
                  <a:gd name="T24" fmla="*/ 126 w 127"/>
                  <a:gd name="T25" fmla="*/ 57 h 78"/>
                  <a:gd name="T26" fmla="*/ 122 w 127"/>
                  <a:gd name="T27" fmla="*/ 65 h 78"/>
                  <a:gd name="T28" fmla="*/ 118 w 127"/>
                  <a:gd name="T29" fmla="*/ 69 h 78"/>
                  <a:gd name="T30" fmla="*/ 116 w 127"/>
                  <a:gd name="T31" fmla="*/ 70 h 78"/>
                  <a:gd name="T32" fmla="*/ 112 w 127"/>
                  <a:gd name="T33" fmla="*/ 75 h 78"/>
                  <a:gd name="T34" fmla="*/ 109 w 127"/>
                  <a:gd name="T35" fmla="*/ 75 h 78"/>
                  <a:gd name="T36" fmla="*/ 106 w 127"/>
                  <a:gd name="T37" fmla="*/ 75 h 78"/>
                  <a:gd name="T38" fmla="*/ 101 w 127"/>
                  <a:gd name="T39" fmla="*/ 77 h 78"/>
                  <a:gd name="T40" fmla="*/ 98 w 127"/>
                  <a:gd name="T41" fmla="*/ 76 h 78"/>
                  <a:gd name="T42" fmla="*/ 14 w 127"/>
                  <a:gd name="T43" fmla="*/ 47 h 78"/>
                  <a:gd name="T44" fmla="*/ 9 w 127"/>
                  <a:gd name="T45" fmla="*/ 46 h 78"/>
                  <a:gd name="T46" fmla="*/ 8 w 127"/>
                  <a:gd name="T47" fmla="*/ 41 h 78"/>
                  <a:gd name="T48" fmla="*/ 4 w 127"/>
                  <a:gd name="T49" fmla="*/ 37 h 78"/>
                  <a:gd name="T50" fmla="*/ 1 w 127"/>
                  <a:gd name="T51" fmla="*/ 31 h 78"/>
                  <a:gd name="T52" fmla="*/ 0 w 127"/>
                  <a:gd name="T53" fmla="*/ 27 h 78"/>
                  <a:gd name="T54" fmla="*/ 1 w 127"/>
                  <a:gd name="T55" fmla="*/ 19 h 78"/>
                  <a:gd name="T56" fmla="*/ 4 w 127"/>
                  <a:gd name="T57" fmla="*/ 10 h 78"/>
                  <a:gd name="T58" fmla="*/ 7 w 127"/>
                  <a:gd name="T59" fmla="*/ 7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78"/>
                  <a:gd name="T92" fmla="*/ 127 w 127"/>
                  <a:gd name="T93" fmla="*/ 78 h 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78">
                    <a:moveTo>
                      <a:pt x="7" y="7"/>
                    </a:moveTo>
                    <a:lnTo>
                      <a:pt x="15" y="5"/>
                    </a:lnTo>
                    <a:lnTo>
                      <a:pt x="21" y="5"/>
                    </a:lnTo>
                    <a:lnTo>
                      <a:pt x="25" y="0"/>
                    </a:lnTo>
                    <a:lnTo>
                      <a:pt x="29" y="1"/>
                    </a:lnTo>
                    <a:lnTo>
                      <a:pt x="112" y="29"/>
                    </a:lnTo>
                    <a:lnTo>
                      <a:pt x="115" y="32"/>
                    </a:lnTo>
                    <a:lnTo>
                      <a:pt x="120" y="35"/>
                    </a:lnTo>
                    <a:lnTo>
                      <a:pt x="122" y="38"/>
                    </a:lnTo>
                    <a:lnTo>
                      <a:pt x="125" y="42"/>
                    </a:lnTo>
                    <a:lnTo>
                      <a:pt x="125" y="47"/>
                    </a:lnTo>
                    <a:lnTo>
                      <a:pt x="126" y="51"/>
                    </a:lnTo>
                    <a:lnTo>
                      <a:pt x="126" y="57"/>
                    </a:lnTo>
                    <a:lnTo>
                      <a:pt x="122" y="65"/>
                    </a:lnTo>
                    <a:lnTo>
                      <a:pt x="118" y="69"/>
                    </a:lnTo>
                    <a:lnTo>
                      <a:pt x="116" y="70"/>
                    </a:lnTo>
                    <a:lnTo>
                      <a:pt x="112" y="75"/>
                    </a:lnTo>
                    <a:lnTo>
                      <a:pt x="109" y="75"/>
                    </a:lnTo>
                    <a:lnTo>
                      <a:pt x="106" y="75"/>
                    </a:lnTo>
                    <a:lnTo>
                      <a:pt x="101" y="77"/>
                    </a:lnTo>
                    <a:lnTo>
                      <a:pt x="98" y="76"/>
                    </a:lnTo>
                    <a:lnTo>
                      <a:pt x="14" y="47"/>
                    </a:lnTo>
                    <a:lnTo>
                      <a:pt x="9" y="46"/>
                    </a:lnTo>
                    <a:lnTo>
                      <a:pt x="8" y="41"/>
                    </a:lnTo>
                    <a:lnTo>
                      <a:pt x="4" y="37"/>
                    </a:lnTo>
                    <a:lnTo>
                      <a:pt x="1" y="31"/>
                    </a:lnTo>
                    <a:lnTo>
                      <a:pt x="0" y="27"/>
                    </a:lnTo>
                    <a:lnTo>
                      <a:pt x="1" y="19"/>
                    </a:lnTo>
                    <a:lnTo>
                      <a:pt x="4" y="10"/>
                    </a:lnTo>
                    <a:lnTo>
                      <a:pt x="7" y="7"/>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8" name="Freeform 622"/>
              <p:cNvSpPr>
                <a:spLocks/>
              </p:cNvSpPr>
              <p:nvPr/>
            </p:nvSpPr>
            <p:spPr bwMode="auto">
              <a:xfrm>
                <a:off x="1180" y="3202"/>
                <a:ext cx="98" cy="36"/>
              </a:xfrm>
              <a:custGeom>
                <a:avLst/>
                <a:gdLst>
                  <a:gd name="T0" fmla="*/ 93 w 98"/>
                  <a:gd name="T1" fmla="*/ 29 h 36"/>
                  <a:gd name="T2" fmla="*/ 7 w 98"/>
                  <a:gd name="T3" fmla="*/ 1 h 36"/>
                  <a:gd name="T4" fmla="*/ 4 w 98"/>
                  <a:gd name="T5" fmla="*/ 0 h 36"/>
                  <a:gd name="T6" fmla="*/ 3 w 98"/>
                  <a:gd name="T7" fmla="*/ 1 h 36"/>
                  <a:gd name="T8" fmla="*/ 2 w 98"/>
                  <a:gd name="T9" fmla="*/ 0 h 36"/>
                  <a:gd name="T10" fmla="*/ 0 w 98"/>
                  <a:gd name="T11" fmla="*/ 0 h 36"/>
                  <a:gd name="T12" fmla="*/ 0 w 98"/>
                  <a:gd name="T13" fmla="*/ 1 h 36"/>
                  <a:gd name="T14" fmla="*/ 3 w 98"/>
                  <a:gd name="T15" fmla="*/ 4 h 36"/>
                  <a:gd name="T16" fmla="*/ 4 w 98"/>
                  <a:gd name="T17" fmla="*/ 4 h 36"/>
                  <a:gd name="T18" fmla="*/ 6 w 98"/>
                  <a:gd name="T19" fmla="*/ 5 h 36"/>
                  <a:gd name="T20" fmla="*/ 92 w 98"/>
                  <a:gd name="T21" fmla="*/ 34 h 36"/>
                  <a:gd name="T22" fmla="*/ 93 w 98"/>
                  <a:gd name="T23" fmla="*/ 34 h 36"/>
                  <a:gd name="T24" fmla="*/ 94 w 98"/>
                  <a:gd name="T25" fmla="*/ 34 h 36"/>
                  <a:gd name="T26" fmla="*/ 95 w 98"/>
                  <a:gd name="T27" fmla="*/ 35 h 36"/>
                  <a:gd name="T28" fmla="*/ 95 w 98"/>
                  <a:gd name="T29" fmla="*/ 34 h 36"/>
                  <a:gd name="T30" fmla="*/ 95 w 98"/>
                  <a:gd name="T31" fmla="*/ 34 h 36"/>
                  <a:gd name="T32" fmla="*/ 96 w 98"/>
                  <a:gd name="T33" fmla="*/ 34 h 36"/>
                  <a:gd name="T34" fmla="*/ 97 w 98"/>
                  <a:gd name="T35" fmla="*/ 32 h 36"/>
                  <a:gd name="T36" fmla="*/ 95 w 98"/>
                  <a:gd name="T37" fmla="*/ 30 h 36"/>
                  <a:gd name="T38" fmla="*/ 94 w 98"/>
                  <a:gd name="T39" fmla="*/ 30 h 36"/>
                  <a:gd name="T40" fmla="*/ 93 w 98"/>
                  <a:gd name="T41" fmla="*/ 29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36"/>
                  <a:gd name="T65" fmla="*/ 98 w 98"/>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36">
                    <a:moveTo>
                      <a:pt x="93" y="29"/>
                    </a:moveTo>
                    <a:lnTo>
                      <a:pt x="7" y="1"/>
                    </a:lnTo>
                    <a:lnTo>
                      <a:pt x="4" y="0"/>
                    </a:lnTo>
                    <a:lnTo>
                      <a:pt x="3" y="1"/>
                    </a:lnTo>
                    <a:lnTo>
                      <a:pt x="2" y="0"/>
                    </a:lnTo>
                    <a:lnTo>
                      <a:pt x="0" y="0"/>
                    </a:lnTo>
                    <a:lnTo>
                      <a:pt x="0" y="1"/>
                    </a:lnTo>
                    <a:lnTo>
                      <a:pt x="3" y="4"/>
                    </a:lnTo>
                    <a:lnTo>
                      <a:pt x="4" y="4"/>
                    </a:lnTo>
                    <a:lnTo>
                      <a:pt x="6" y="5"/>
                    </a:lnTo>
                    <a:lnTo>
                      <a:pt x="92" y="34"/>
                    </a:lnTo>
                    <a:lnTo>
                      <a:pt x="93" y="34"/>
                    </a:lnTo>
                    <a:lnTo>
                      <a:pt x="94" y="34"/>
                    </a:lnTo>
                    <a:lnTo>
                      <a:pt x="95" y="35"/>
                    </a:lnTo>
                    <a:lnTo>
                      <a:pt x="95" y="34"/>
                    </a:lnTo>
                    <a:lnTo>
                      <a:pt x="96" y="34"/>
                    </a:lnTo>
                    <a:lnTo>
                      <a:pt x="97" y="32"/>
                    </a:lnTo>
                    <a:lnTo>
                      <a:pt x="95" y="30"/>
                    </a:lnTo>
                    <a:lnTo>
                      <a:pt x="94" y="30"/>
                    </a:lnTo>
                    <a:lnTo>
                      <a:pt x="93" y="29"/>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9" name="Freeform 623"/>
              <p:cNvSpPr>
                <a:spLocks/>
              </p:cNvSpPr>
              <p:nvPr/>
            </p:nvSpPr>
            <p:spPr bwMode="auto">
              <a:xfrm>
                <a:off x="1173" y="3224"/>
                <a:ext cx="98" cy="37"/>
              </a:xfrm>
              <a:custGeom>
                <a:avLst/>
                <a:gdLst>
                  <a:gd name="T0" fmla="*/ 92 w 98"/>
                  <a:gd name="T1" fmla="*/ 31 h 37"/>
                  <a:gd name="T2" fmla="*/ 8 w 98"/>
                  <a:gd name="T3" fmla="*/ 2 h 37"/>
                  <a:gd name="T4" fmla="*/ 5 w 98"/>
                  <a:gd name="T5" fmla="*/ 2 h 37"/>
                  <a:gd name="T6" fmla="*/ 2 w 98"/>
                  <a:gd name="T7" fmla="*/ 1 h 37"/>
                  <a:gd name="T8" fmla="*/ 1 w 98"/>
                  <a:gd name="T9" fmla="*/ 0 h 37"/>
                  <a:gd name="T10" fmla="*/ 0 w 98"/>
                  <a:gd name="T11" fmla="*/ 0 h 37"/>
                  <a:gd name="T12" fmla="*/ 1 w 98"/>
                  <a:gd name="T13" fmla="*/ 2 h 37"/>
                  <a:gd name="T14" fmla="*/ 3 w 98"/>
                  <a:gd name="T15" fmla="*/ 4 h 37"/>
                  <a:gd name="T16" fmla="*/ 2 w 98"/>
                  <a:gd name="T17" fmla="*/ 4 h 37"/>
                  <a:gd name="T18" fmla="*/ 6 w 98"/>
                  <a:gd name="T19" fmla="*/ 7 h 37"/>
                  <a:gd name="T20" fmla="*/ 92 w 98"/>
                  <a:gd name="T21" fmla="*/ 35 h 37"/>
                  <a:gd name="T22" fmla="*/ 92 w 98"/>
                  <a:gd name="T23" fmla="*/ 35 h 37"/>
                  <a:gd name="T24" fmla="*/ 93 w 98"/>
                  <a:gd name="T25" fmla="*/ 36 h 37"/>
                  <a:gd name="T26" fmla="*/ 95 w 98"/>
                  <a:gd name="T27" fmla="*/ 36 h 37"/>
                  <a:gd name="T28" fmla="*/ 97 w 98"/>
                  <a:gd name="T29" fmla="*/ 33 h 37"/>
                  <a:gd name="T30" fmla="*/ 97 w 98"/>
                  <a:gd name="T31" fmla="*/ 33 h 37"/>
                  <a:gd name="T32" fmla="*/ 97 w 98"/>
                  <a:gd name="T33" fmla="*/ 33 h 37"/>
                  <a:gd name="T34" fmla="*/ 96 w 98"/>
                  <a:gd name="T35" fmla="*/ 32 h 37"/>
                  <a:gd name="T36" fmla="*/ 95 w 98"/>
                  <a:gd name="T37" fmla="*/ 32 h 37"/>
                  <a:gd name="T38" fmla="*/ 94 w 98"/>
                  <a:gd name="T39" fmla="*/ 31 h 37"/>
                  <a:gd name="T40" fmla="*/ 92 w 98"/>
                  <a:gd name="T41" fmla="*/ 3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37"/>
                  <a:gd name="T65" fmla="*/ 98 w 98"/>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37">
                    <a:moveTo>
                      <a:pt x="92" y="31"/>
                    </a:moveTo>
                    <a:lnTo>
                      <a:pt x="8" y="2"/>
                    </a:lnTo>
                    <a:lnTo>
                      <a:pt x="5" y="2"/>
                    </a:lnTo>
                    <a:lnTo>
                      <a:pt x="2" y="1"/>
                    </a:lnTo>
                    <a:lnTo>
                      <a:pt x="1" y="0"/>
                    </a:lnTo>
                    <a:lnTo>
                      <a:pt x="0" y="0"/>
                    </a:lnTo>
                    <a:lnTo>
                      <a:pt x="1" y="2"/>
                    </a:lnTo>
                    <a:lnTo>
                      <a:pt x="3" y="4"/>
                    </a:lnTo>
                    <a:lnTo>
                      <a:pt x="2" y="4"/>
                    </a:lnTo>
                    <a:lnTo>
                      <a:pt x="6" y="7"/>
                    </a:lnTo>
                    <a:lnTo>
                      <a:pt x="92" y="35"/>
                    </a:lnTo>
                    <a:lnTo>
                      <a:pt x="93" y="36"/>
                    </a:lnTo>
                    <a:lnTo>
                      <a:pt x="95" y="36"/>
                    </a:lnTo>
                    <a:lnTo>
                      <a:pt x="97" y="33"/>
                    </a:lnTo>
                    <a:lnTo>
                      <a:pt x="96" y="32"/>
                    </a:lnTo>
                    <a:lnTo>
                      <a:pt x="95" y="32"/>
                    </a:lnTo>
                    <a:lnTo>
                      <a:pt x="94" y="31"/>
                    </a:lnTo>
                    <a:lnTo>
                      <a:pt x="92" y="31"/>
                    </a:lnTo>
                  </a:path>
                </a:pathLst>
              </a:custGeom>
              <a:solidFill>
                <a:srgbClr val="E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0" name="Freeform 624"/>
              <p:cNvSpPr>
                <a:spLocks/>
              </p:cNvSpPr>
              <p:nvPr/>
            </p:nvSpPr>
            <p:spPr bwMode="auto">
              <a:xfrm>
                <a:off x="1150" y="3195"/>
                <a:ext cx="17" cy="33"/>
              </a:xfrm>
              <a:custGeom>
                <a:avLst/>
                <a:gdLst>
                  <a:gd name="T0" fmla="*/ 16 w 17"/>
                  <a:gd name="T1" fmla="*/ 2 h 33"/>
                  <a:gd name="T2" fmla="*/ 14 w 17"/>
                  <a:gd name="T3" fmla="*/ 5 h 33"/>
                  <a:gd name="T4" fmla="*/ 13 w 17"/>
                  <a:gd name="T5" fmla="*/ 10 h 33"/>
                  <a:gd name="T6" fmla="*/ 7 w 17"/>
                  <a:gd name="T7" fmla="*/ 16 h 33"/>
                  <a:gd name="T8" fmla="*/ 5 w 17"/>
                  <a:gd name="T9" fmla="*/ 22 h 33"/>
                  <a:gd name="T10" fmla="*/ 2 w 17"/>
                  <a:gd name="T11" fmla="*/ 25 h 33"/>
                  <a:gd name="T12" fmla="*/ 4 w 17"/>
                  <a:gd name="T13" fmla="*/ 32 h 33"/>
                  <a:gd name="T14" fmla="*/ 2 w 17"/>
                  <a:gd name="T15" fmla="*/ 31 h 33"/>
                  <a:gd name="T16" fmla="*/ 1 w 17"/>
                  <a:gd name="T17" fmla="*/ 30 h 33"/>
                  <a:gd name="T18" fmla="*/ 0 w 17"/>
                  <a:gd name="T19" fmla="*/ 26 h 33"/>
                  <a:gd name="T20" fmla="*/ 1 w 17"/>
                  <a:gd name="T21" fmla="*/ 21 h 33"/>
                  <a:gd name="T22" fmla="*/ 4 w 17"/>
                  <a:gd name="T23" fmla="*/ 15 h 33"/>
                  <a:gd name="T24" fmla="*/ 7 w 17"/>
                  <a:gd name="T25" fmla="*/ 9 h 33"/>
                  <a:gd name="T26" fmla="*/ 11 w 17"/>
                  <a:gd name="T27" fmla="*/ 4 h 33"/>
                  <a:gd name="T28" fmla="*/ 13 w 17"/>
                  <a:gd name="T29" fmla="*/ 2 h 33"/>
                  <a:gd name="T30" fmla="*/ 16 w 17"/>
                  <a:gd name="T31" fmla="*/ 0 h 33"/>
                  <a:gd name="T32" fmla="*/ 16 w 17"/>
                  <a:gd name="T33" fmla="*/ 1 h 33"/>
                  <a:gd name="T34" fmla="*/ 16 w 17"/>
                  <a:gd name="T35" fmla="*/ 2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3"/>
                  <a:gd name="T56" fmla="*/ 17 w 1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3">
                    <a:moveTo>
                      <a:pt x="16" y="2"/>
                    </a:moveTo>
                    <a:lnTo>
                      <a:pt x="14" y="5"/>
                    </a:lnTo>
                    <a:lnTo>
                      <a:pt x="13" y="10"/>
                    </a:lnTo>
                    <a:lnTo>
                      <a:pt x="7" y="16"/>
                    </a:lnTo>
                    <a:lnTo>
                      <a:pt x="5" y="22"/>
                    </a:lnTo>
                    <a:lnTo>
                      <a:pt x="2" y="25"/>
                    </a:lnTo>
                    <a:lnTo>
                      <a:pt x="4" y="32"/>
                    </a:lnTo>
                    <a:lnTo>
                      <a:pt x="2" y="31"/>
                    </a:lnTo>
                    <a:lnTo>
                      <a:pt x="1" y="30"/>
                    </a:lnTo>
                    <a:lnTo>
                      <a:pt x="0" y="26"/>
                    </a:lnTo>
                    <a:lnTo>
                      <a:pt x="1" y="21"/>
                    </a:lnTo>
                    <a:lnTo>
                      <a:pt x="4" y="15"/>
                    </a:lnTo>
                    <a:lnTo>
                      <a:pt x="7" y="9"/>
                    </a:lnTo>
                    <a:lnTo>
                      <a:pt x="11" y="4"/>
                    </a:lnTo>
                    <a:lnTo>
                      <a:pt x="13" y="2"/>
                    </a:lnTo>
                    <a:lnTo>
                      <a:pt x="16" y="0"/>
                    </a:lnTo>
                    <a:lnTo>
                      <a:pt x="16" y="1"/>
                    </a:lnTo>
                    <a:lnTo>
                      <a:pt x="16" y="2"/>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741" name="Freeform 625"/>
              <p:cNvSpPr>
                <a:spLocks/>
              </p:cNvSpPr>
              <p:nvPr/>
            </p:nvSpPr>
            <p:spPr bwMode="auto">
              <a:xfrm>
                <a:off x="1154" y="3198"/>
                <a:ext cx="17" cy="30"/>
              </a:xfrm>
              <a:custGeom>
                <a:avLst/>
                <a:gdLst>
                  <a:gd name="T0" fmla="*/ 14 w 17"/>
                  <a:gd name="T1" fmla="*/ 0 h 30"/>
                  <a:gd name="T2" fmla="*/ 14 w 17"/>
                  <a:gd name="T3" fmla="*/ 3 h 30"/>
                  <a:gd name="T4" fmla="*/ 9 w 17"/>
                  <a:gd name="T5" fmla="*/ 7 h 30"/>
                  <a:gd name="T6" fmla="*/ 4 w 17"/>
                  <a:gd name="T7" fmla="*/ 15 h 30"/>
                  <a:gd name="T8" fmla="*/ 3 w 17"/>
                  <a:gd name="T9" fmla="*/ 20 h 30"/>
                  <a:gd name="T10" fmla="*/ 3 w 17"/>
                  <a:gd name="T11" fmla="*/ 24 h 30"/>
                  <a:gd name="T12" fmla="*/ 3 w 17"/>
                  <a:gd name="T13" fmla="*/ 29 h 30"/>
                  <a:gd name="T14" fmla="*/ 1 w 17"/>
                  <a:gd name="T15" fmla="*/ 28 h 30"/>
                  <a:gd name="T16" fmla="*/ 0 w 17"/>
                  <a:gd name="T17" fmla="*/ 28 h 30"/>
                  <a:gd name="T18" fmla="*/ 0 w 17"/>
                  <a:gd name="T19" fmla="*/ 23 h 30"/>
                  <a:gd name="T20" fmla="*/ 0 w 17"/>
                  <a:gd name="T21" fmla="*/ 19 h 30"/>
                  <a:gd name="T22" fmla="*/ 1 w 17"/>
                  <a:gd name="T23" fmla="*/ 13 h 30"/>
                  <a:gd name="T24" fmla="*/ 8 w 17"/>
                  <a:gd name="T25" fmla="*/ 7 h 30"/>
                  <a:gd name="T26" fmla="*/ 11 w 17"/>
                  <a:gd name="T27" fmla="*/ 3 h 30"/>
                  <a:gd name="T28" fmla="*/ 12 w 17"/>
                  <a:gd name="T29" fmla="*/ 0 h 30"/>
                  <a:gd name="T30" fmla="*/ 16 w 17"/>
                  <a:gd name="T31" fmla="*/ 0 h 30"/>
                  <a:gd name="T32" fmla="*/ 14 w 17"/>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0"/>
                  <a:gd name="T53" fmla="*/ 17 w 1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0">
                    <a:moveTo>
                      <a:pt x="14" y="0"/>
                    </a:moveTo>
                    <a:lnTo>
                      <a:pt x="14" y="3"/>
                    </a:lnTo>
                    <a:lnTo>
                      <a:pt x="9" y="7"/>
                    </a:lnTo>
                    <a:lnTo>
                      <a:pt x="4" y="15"/>
                    </a:lnTo>
                    <a:lnTo>
                      <a:pt x="3" y="20"/>
                    </a:lnTo>
                    <a:lnTo>
                      <a:pt x="3" y="24"/>
                    </a:lnTo>
                    <a:lnTo>
                      <a:pt x="3" y="29"/>
                    </a:lnTo>
                    <a:lnTo>
                      <a:pt x="1" y="28"/>
                    </a:lnTo>
                    <a:lnTo>
                      <a:pt x="0" y="28"/>
                    </a:lnTo>
                    <a:lnTo>
                      <a:pt x="0" y="23"/>
                    </a:lnTo>
                    <a:lnTo>
                      <a:pt x="0" y="19"/>
                    </a:lnTo>
                    <a:lnTo>
                      <a:pt x="1" y="13"/>
                    </a:lnTo>
                    <a:lnTo>
                      <a:pt x="8" y="7"/>
                    </a:lnTo>
                    <a:lnTo>
                      <a:pt x="11" y="3"/>
                    </a:lnTo>
                    <a:lnTo>
                      <a:pt x="12" y="0"/>
                    </a:lnTo>
                    <a:lnTo>
                      <a:pt x="16" y="0"/>
                    </a:lnTo>
                    <a:lnTo>
                      <a:pt x="14" y="0"/>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742" name="Freeform 626"/>
              <p:cNvSpPr>
                <a:spLocks/>
              </p:cNvSpPr>
              <p:nvPr/>
            </p:nvSpPr>
            <p:spPr bwMode="auto">
              <a:xfrm>
                <a:off x="1147" y="3194"/>
                <a:ext cx="17" cy="33"/>
              </a:xfrm>
              <a:custGeom>
                <a:avLst/>
                <a:gdLst>
                  <a:gd name="T0" fmla="*/ 16 w 17"/>
                  <a:gd name="T1" fmla="*/ 3 h 33"/>
                  <a:gd name="T2" fmla="*/ 14 w 17"/>
                  <a:gd name="T3" fmla="*/ 5 h 33"/>
                  <a:gd name="T4" fmla="*/ 10 w 17"/>
                  <a:gd name="T5" fmla="*/ 10 h 33"/>
                  <a:gd name="T6" fmla="*/ 4 w 17"/>
                  <a:gd name="T7" fmla="*/ 16 h 33"/>
                  <a:gd name="T8" fmla="*/ 5 w 17"/>
                  <a:gd name="T9" fmla="*/ 22 h 33"/>
                  <a:gd name="T10" fmla="*/ 4 w 17"/>
                  <a:gd name="T11" fmla="*/ 27 h 33"/>
                  <a:gd name="T12" fmla="*/ 5 w 17"/>
                  <a:gd name="T13" fmla="*/ 31 h 33"/>
                  <a:gd name="T14" fmla="*/ 2 w 17"/>
                  <a:gd name="T15" fmla="*/ 32 h 33"/>
                  <a:gd name="T16" fmla="*/ 1 w 17"/>
                  <a:gd name="T17" fmla="*/ 32 h 33"/>
                  <a:gd name="T18" fmla="*/ 1 w 17"/>
                  <a:gd name="T19" fmla="*/ 31 h 33"/>
                  <a:gd name="T20" fmla="*/ 0 w 17"/>
                  <a:gd name="T21" fmla="*/ 26 h 33"/>
                  <a:gd name="T22" fmla="*/ 2 w 17"/>
                  <a:gd name="T23" fmla="*/ 23 h 33"/>
                  <a:gd name="T24" fmla="*/ 4 w 17"/>
                  <a:gd name="T25" fmla="*/ 15 h 33"/>
                  <a:gd name="T26" fmla="*/ 6 w 17"/>
                  <a:gd name="T27" fmla="*/ 10 h 33"/>
                  <a:gd name="T28" fmla="*/ 10 w 17"/>
                  <a:gd name="T29" fmla="*/ 6 h 33"/>
                  <a:gd name="T30" fmla="*/ 12 w 17"/>
                  <a:gd name="T31" fmla="*/ 2 h 33"/>
                  <a:gd name="T32" fmla="*/ 16 w 17"/>
                  <a:gd name="T33" fmla="*/ 0 h 33"/>
                  <a:gd name="T34" fmla="*/ 16 w 17"/>
                  <a:gd name="T35" fmla="*/ 1 h 33"/>
                  <a:gd name="T36" fmla="*/ 16 w 17"/>
                  <a:gd name="T37" fmla="*/ 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16" y="3"/>
                    </a:moveTo>
                    <a:lnTo>
                      <a:pt x="14" y="5"/>
                    </a:lnTo>
                    <a:lnTo>
                      <a:pt x="10" y="10"/>
                    </a:lnTo>
                    <a:lnTo>
                      <a:pt x="4" y="16"/>
                    </a:lnTo>
                    <a:lnTo>
                      <a:pt x="5" y="22"/>
                    </a:lnTo>
                    <a:lnTo>
                      <a:pt x="4" y="27"/>
                    </a:lnTo>
                    <a:lnTo>
                      <a:pt x="5" y="31"/>
                    </a:lnTo>
                    <a:lnTo>
                      <a:pt x="2" y="32"/>
                    </a:lnTo>
                    <a:lnTo>
                      <a:pt x="1" y="32"/>
                    </a:lnTo>
                    <a:lnTo>
                      <a:pt x="1" y="31"/>
                    </a:lnTo>
                    <a:lnTo>
                      <a:pt x="0" y="26"/>
                    </a:lnTo>
                    <a:lnTo>
                      <a:pt x="2" y="23"/>
                    </a:lnTo>
                    <a:lnTo>
                      <a:pt x="4" y="15"/>
                    </a:lnTo>
                    <a:lnTo>
                      <a:pt x="6" y="10"/>
                    </a:lnTo>
                    <a:lnTo>
                      <a:pt x="10" y="6"/>
                    </a:lnTo>
                    <a:lnTo>
                      <a:pt x="12" y="2"/>
                    </a:lnTo>
                    <a:lnTo>
                      <a:pt x="16" y="0"/>
                    </a:lnTo>
                    <a:lnTo>
                      <a:pt x="16" y="1"/>
                    </a:lnTo>
                    <a:lnTo>
                      <a:pt x="16" y="3"/>
                    </a:lnTo>
                  </a:path>
                </a:pathLst>
              </a:custGeom>
              <a:solidFill>
                <a:srgbClr val="A05000"/>
              </a:solidFill>
              <a:ln w="12700" cap="rnd" cmpd="sng">
                <a:solidFill>
                  <a:srgbClr val="E08000"/>
                </a:solidFill>
                <a:prstDash val="solid"/>
                <a:round/>
                <a:headEnd/>
                <a:tailEnd/>
              </a:ln>
            </p:spPr>
            <p:txBody>
              <a:bodyPr/>
              <a:lstStyle/>
              <a:p>
                <a:endParaRPr lang="en-US"/>
              </a:p>
            </p:txBody>
          </p:sp>
          <p:sp>
            <p:nvSpPr>
              <p:cNvPr id="743" name="Freeform 627"/>
              <p:cNvSpPr>
                <a:spLocks/>
              </p:cNvSpPr>
              <p:nvPr/>
            </p:nvSpPr>
            <p:spPr bwMode="auto">
              <a:xfrm>
                <a:off x="1127" y="3183"/>
                <a:ext cx="31" cy="48"/>
              </a:xfrm>
              <a:custGeom>
                <a:avLst/>
                <a:gdLst>
                  <a:gd name="T0" fmla="*/ 30 w 31"/>
                  <a:gd name="T1" fmla="*/ 13 h 48"/>
                  <a:gd name="T2" fmla="*/ 28 w 31"/>
                  <a:gd name="T3" fmla="*/ 17 h 48"/>
                  <a:gd name="T4" fmla="*/ 25 w 31"/>
                  <a:gd name="T5" fmla="*/ 21 h 48"/>
                  <a:gd name="T6" fmla="*/ 21 w 31"/>
                  <a:gd name="T7" fmla="*/ 29 h 48"/>
                  <a:gd name="T8" fmla="*/ 22 w 31"/>
                  <a:gd name="T9" fmla="*/ 34 h 48"/>
                  <a:gd name="T10" fmla="*/ 20 w 31"/>
                  <a:gd name="T11" fmla="*/ 37 h 48"/>
                  <a:gd name="T12" fmla="*/ 21 w 31"/>
                  <a:gd name="T13" fmla="*/ 43 h 48"/>
                  <a:gd name="T14" fmla="*/ 16 w 31"/>
                  <a:gd name="T15" fmla="*/ 44 h 48"/>
                  <a:gd name="T16" fmla="*/ 14 w 31"/>
                  <a:gd name="T17" fmla="*/ 47 h 48"/>
                  <a:gd name="T18" fmla="*/ 11 w 31"/>
                  <a:gd name="T19" fmla="*/ 46 h 48"/>
                  <a:gd name="T20" fmla="*/ 0 w 31"/>
                  <a:gd name="T21" fmla="*/ 43 h 48"/>
                  <a:gd name="T22" fmla="*/ 1 w 31"/>
                  <a:gd name="T23" fmla="*/ 35 h 48"/>
                  <a:gd name="T24" fmla="*/ 2 w 31"/>
                  <a:gd name="T25" fmla="*/ 28 h 48"/>
                  <a:gd name="T26" fmla="*/ 9 w 31"/>
                  <a:gd name="T27" fmla="*/ 14 h 48"/>
                  <a:gd name="T28" fmla="*/ 10 w 31"/>
                  <a:gd name="T29" fmla="*/ 6 h 48"/>
                  <a:gd name="T30" fmla="*/ 14 w 31"/>
                  <a:gd name="T31" fmla="*/ 0 h 48"/>
                  <a:gd name="T32" fmla="*/ 25 w 31"/>
                  <a:gd name="T33" fmla="*/ 4 h 48"/>
                  <a:gd name="T34" fmla="*/ 27 w 31"/>
                  <a:gd name="T35" fmla="*/ 8 h 48"/>
                  <a:gd name="T36" fmla="*/ 28 w 31"/>
                  <a:gd name="T37" fmla="*/ 10 h 48"/>
                  <a:gd name="T38" fmla="*/ 30 w 31"/>
                  <a:gd name="T39" fmla="*/ 13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48"/>
                  <a:gd name="T62" fmla="*/ 31 w 31"/>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48">
                    <a:moveTo>
                      <a:pt x="30" y="13"/>
                    </a:moveTo>
                    <a:lnTo>
                      <a:pt x="28" y="17"/>
                    </a:lnTo>
                    <a:lnTo>
                      <a:pt x="25" y="21"/>
                    </a:lnTo>
                    <a:lnTo>
                      <a:pt x="21" y="29"/>
                    </a:lnTo>
                    <a:lnTo>
                      <a:pt x="22" y="34"/>
                    </a:lnTo>
                    <a:lnTo>
                      <a:pt x="20" y="37"/>
                    </a:lnTo>
                    <a:lnTo>
                      <a:pt x="21" y="43"/>
                    </a:lnTo>
                    <a:lnTo>
                      <a:pt x="16" y="44"/>
                    </a:lnTo>
                    <a:lnTo>
                      <a:pt x="14" y="47"/>
                    </a:lnTo>
                    <a:lnTo>
                      <a:pt x="11" y="46"/>
                    </a:lnTo>
                    <a:lnTo>
                      <a:pt x="0" y="43"/>
                    </a:lnTo>
                    <a:lnTo>
                      <a:pt x="1" y="35"/>
                    </a:lnTo>
                    <a:lnTo>
                      <a:pt x="2" y="28"/>
                    </a:lnTo>
                    <a:lnTo>
                      <a:pt x="9" y="14"/>
                    </a:lnTo>
                    <a:lnTo>
                      <a:pt x="10" y="6"/>
                    </a:lnTo>
                    <a:lnTo>
                      <a:pt x="14" y="0"/>
                    </a:lnTo>
                    <a:lnTo>
                      <a:pt x="25" y="4"/>
                    </a:lnTo>
                    <a:lnTo>
                      <a:pt x="27" y="8"/>
                    </a:lnTo>
                    <a:lnTo>
                      <a:pt x="28" y="10"/>
                    </a:lnTo>
                    <a:lnTo>
                      <a:pt x="30" y="13"/>
                    </a:lnTo>
                  </a:path>
                </a:pathLst>
              </a:custGeom>
              <a:solidFill>
                <a:srgbClr val="FF8000"/>
              </a:solidFill>
              <a:ln w="12700" cap="rnd" cmpd="sng">
                <a:solidFill>
                  <a:srgbClr val="FF8000"/>
                </a:solidFill>
                <a:prstDash val="solid"/>
                <a:round/>
                <a:headEnd/>
                <a:tailEnd/>
              </a:ln>
            </p:spPr>
            <p:txBody>
              <a:bodyPr/>
              <a:lstStyle/>
              <a:p>
                <a:endParaRPr lang="en-US"/>
              </a:p>
            </p:txBody>
          </p:sp>
          <p:sp>
            <p:nvSpPr>
              <p:cNvPr id="744" name="Freeform 628"/>
              <p:cNvSpPr>
                <a:spLocks/>
              </p:cNvSpPr>
              <p:nvPr/>
            </p:nvSpPr>
            <p:spPr bwMode="auto">
              <a:xfrm>
                <a:off x="1140" y="3191"/>
                <a:ext cx="17" cy="17"/>
              </a:xfrm>
              <a:custGeom>
                <a:avLst/>
                <a:gdLst>
                  <a:gd name="T0" fmla="*/ 0 w 17"/>
                  <a:gd name="T1" fmla="*/ 0 h 17"/>
                  <a:gd name="T2" fmla="*/ 12 w 17"/>
                  <a:gd name="T3" fmla="*/ 5 h 17"/>
                  <a:gd name="T4" fmla="*/ 12 w 17"/>
                  <a:gd name="T5" fmla="*/ 5 h 17"/>
                  <a:gd name="T6" fmla="*/ 13 w 17"/>
                  <a:gd name="T7" fmla="*/ 8 h 17"/>
                  <a:gd name="T8" fmla="*/ 14 w 17"/>
                  <a:gd name="T9" fmla="*/ 10 h 17"/>
                  <a:gd name="T10" fmla="*/ 14 w 17"/>
                  <a:gd name="T11" fmla="*/ 10 h 17"/>
                  <a:gd name="T12" fmla="*/ 16 w 17"/>
                  <a:gd name="T13" fmla="*/ 10 h 17"/>
                  <a:gd name="T14" fmla="*/ 14 w 17"/>
                  <a:gd name="T15" fmla="*/ 10 h 17"/>
                  <a:gd name="T16" fmla="*/ 14 w 17"/>
                  <a:gd name="T17" fmla="*/ 10 h 17"/>
                  <a:gd name="T18" fmla="*/ 12 w 17"/>
                  <a:gd name="T19" fmla="*/ 16 h 17"/>
                  <a:gd name="T20" fmla="*/ 12 w 17"/>
                  <a:gd name="T21" fmla="*/ 16 h 17"/>
                  <a:gd name="T22" fmla="*/ 12 w 17"/>
                  <a:gd name="T23" fmla="*/ 16 h 17"/>
                  <a:gd name="T24" fmla="*/ 10 w 17"/>
                  <a:gd name="T25" fmla="*/ 13 h 17"/>
                  <a:gd name="T26" fmla="*/ 0 w 17"/>
                  <a:gd name="T27" fmla="*/ 10 h 17"/>
                  <a:gd name="T28" fmla="*/ 0 w 17"/>
                  <a:gd name="T29" fmla="*/ 8 h 17"/>
                  <a:gd name="T30" fmla="*/ 0 w 17"/>
                  <a:gd name="T31" fmla="*/ 5 h 17"/>
                  <a:gd name="T32" fmla="*/ 1 w 17"/>
                  <a:gd name="T33" fmla="*/ 2 h 17"/>
                  <a:gd name="T34" fmla="*/ 0 w 17"/>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0"/>
                    </a:moveTo>
                    <a:lnTo>
                      <a:pt x="12" y="5"/>
                    </a:lnTo>
                    <a:lnTo>
                      <a:pt x="13" y="8"/>
                    </a:lnTo>
                    <a:lnTo>
                      <a:pt x="14" y="10"/>
                    </a:lnTo>
                    <a:lnTo>
                      <a:pt x="16" y="10"/>
                    </a:lnTo>
                    <a:lnTo>
                      <a:pt x="14" y="10"/>
                    </a:lnTo>
                    <a:lnTo>
                      <a:pt x="12" y="16"/>
                    </a:lnTo>
                    <a:lnTo>
                      <a:pt x="10" y="13"/>
                    </a:lnTo>
                    <a:lnTo>
                      <a:pt x="0" y="10"/>
                    </a:lnTo>
                    <a:lnTo>
                      <a:pt x="0" y="8"/>
                    </a:lnTo>
                    <a:lnTo>
                      <a:pt x="0" y="5"/>
                    </a:lnTo>
                    <a:lnTo>
                      <a:pt x="1" y="2"/>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5" name="Freeform 629"/>
              <p:cNvSpPr>
                <a:spLocks/>
              </p:cNvSpPr>
              <p:nvPr/>
            </p:nvSpPr>
            <p:spPr bwMode="auto">
              <a:xfrm>
                <a:off x="1134" y="3210"/>
                <a:ext cx="17" cy="17"/>
              </a:xfrm>
              <a:custGeom>
                <a:avLst/>
                <a:gdLst>
                  <a:gd name="T0" fmla="*/ 1 w 17"/>
                  <a:gd name="T1" fmla="*/ 0 h 17"/>
                  <a:gd name="T2" fmla="*/ 11 w 17"/>
                  <a:gd name="T3" fmla="*/ 2 h 17"/>
                  <a:gd name="T4" fmla="*/ 11 w 17"/>
                  <a:gd name="T5" fmla="*/ 5 h 17"/>
                  <a:gd name="T6" fmla="*/ 13 w 17"/>
                  <a:gd name="T7" fmla="*/ 5 h 17"/>
                  <a:gd name="T8" fmla="*/ 13 w 17"/>
                  <a:gd name="T9" fmla="*/ 5 h 17"/>
                  <a:gd name="T10" fmla="*/ 13 w 17"/>
                  <a:gd name="T11" fmla="*/ 5 h 17"/>
                  <a:gd name="T12" fmla="*/ 14 w 17"/>
                  <a:gd name="T13" fmla="*/ 10 h 17"/>
                  <a:gd name="T14" fmla="*/ 16 w 17"/>
                  <a:gd name="T15" fmla="*/ 13 h 17"/>
                  <a:gd name="T16" fmla="*/ 14 w 17"/>
                  <a:gd name="T17" fmla="*/ 13 h 17"/>
                  <a:gd name="T18" fmla="*/ 14 w 17"/>
                  <a:gd name="T19" fmla="*/ 13 h 17"/>
                  <a:gd name="T20" fmla="*/ 14 w 17"/>
                  <a:gd name="T21" fmla="*/ 13 h 17"/>
                  <a:gd name="T22" fmla="*/ 13 w 17"/>
                  <a:gd name="T23" fmla="*/ 16 h 17"/>
                  <a:gd name="T24" fmla="*/ 13 w 17"/>
                  <a:gd name="T25" fmla="*/ 13 h 17"/>
                  <a:gd name="T26" fmla="*/ 11 w 17"/>
                  <a:gd name="T27" fmla="*/ 13 h 17"/>
                  <a:gd name="T28" fmla="*/ 1 w 17"/>
                  <a:gd name="T29" fmla="*/ 10 h 17"/>
                  <a:gd name="T30" fmla="*/ 0 w 17"/>
                  <a:gd name="T31" fmla="*/ 8 h 17"/>
                  <a:gd name="T32" fmla="*/ 0 w 17"/>
                  <a:gd name="T33" fmla="*/ 8 h 17"/>
                  <a:gd name="T34" fmla="*/ 0 w 17"/>
                  <a:gd name="T35" fmla="*/ 0 h 17"/>
                  <a:gd name="T36" fmla="*/ 1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 y="0"/>
                    </a:moveTo>
                    <a:lnTo>
                      <a:pt x="11" y="2"/>
                    </a:lnTo>
                    <a:lnTo>
                      <a:pt x="11" y="5"/>
                    </a:lnTo>
                    <a:lnTo>
                      <a:pt x="13" y="5"/>
                    </a:lnTo>
                    <a:lnTo>
                      <a:pt x="14" y="10"/>
                    </a:lnTo>
                    <a:lnTo>
                      <a:pt x="16" y="13"/>
                    </a:lnTo>
                    <a:lnTo>
                      <a:pt x="14" y="13"/>
                    </a:lnTo>
                    <a:lnTo>
                      <a:pt x="13" y="16"/>
                    </a:lnTo>
                    <a:lnTo>
                      <a:pt x="13" y="13"/>
                    </a:lnTo>
                    <a:lnTo>
                      <a:pt x="11" y="13"/>
                    </a:lnTo>
                    <a:lnTo>
                      <a:pt x="1" y="10"/>
                    </a:lnTo>
                    <a:lnTo>
                      <a:pt x="0" y="8"/>
                    </a:lnTo>
                    <a:lnTo>
                      <a:pt x="0" y="0"/>
                    </a:lnTo>
                    <a:lnTo>
                      <a:pt x="1"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6" name="Line 630"/>
              <p:cNvSpPr>
                <a:spLocks noChangeShapeType="1"/>
              </p:cNvSpPr>
              <p:nvPr/>
            </p:nvSpPr>
            <p:spPr bwMode="auto">
              <a:xfrm flipH="1">
                <a:off x="1140" y="3203"/>
                <a:ext cx="3"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7" name="Line 631"/>
              <p:cNvSpPr>
                <a:spLocks noChangeShapeType="1"/>
              </p:cNvSpPr>
              <p:nvPr/>
            </p:nvSpPr>
            <p:spPr bwMode="auto">
              <a:xfrm flipH="1">
                <a:off x="1147" y="3188"/>
                <a:ext cx="4" cy="4"/>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48" name="Line 632"/>
              <p:cNvSpPr>
                <a:spLocks noChangeShapeType="1"/>
              </p:cNvSpPr>
              <p:nvPr/>
            </p:nvSpPr>
            <p:spPr bwMode="auto">
              <a:xfrm>
                <a:off x="1138" y="3222"/>
                <a:ext cx="0" cy="7"/>
              </a:xfrm>
              <a:prstGeom prst="line">
                <a:avLst/>
              </a:prstGeom>
              <a:noFill/>
              <a:ln w="12700">
                <a:solidFill>
                  <a:srgbClr val="A05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09" name="Group 633"/>
            <p:cNvGrpSpPr>
              <a:grpSpLocks/>
            </p:cNvGrpSpPr>
            <p:nvPr/>
          </p:nvGrpSpPr>
          <p:grpSpPr bwMode="auto">
            <a:xfrm>
              <a:off x="1095" y="3013"/>
              <a:ext cx="306" cy="158"/>
              <a:chOff x="1095" y="3013"/>
              <a:chExt cx="306" cy="158"/>
            </a:xfrm>
          </p:grpSpPr>
          <p:grpSp>
            <p:nvGrpSpPr>
              <p:cNvPr id="726" name="Group 634"/>
              <p:cNvGrpSpPr>
                <a:grpSpLocks/>
              </p:cNvGrpSpPr>
              <p:nvPr/>
            </p:nvGrpSpPr>
            <p:grpSpPr bwMode="auto">
              <a:xfrm>
                <a:off x="1160" y="3075"/>
                <a:ext cx="241" cy="96"/>
                <a:chOff x="1160" y="3075"/>
                <a:chExt cx="241" cy="96"/>
              </a:xfrm>
            </p:grpSpPr>
            <p:sp>
              <p:nvSpPr>
                <p:cNvPr id="733" name="Freeform 635"/>
                <p:cNvSpPr>
                  <a:spLocks/>
                </p:cNvSpPr>
                <p:nvPr/>
              </p:nvSpPr>
              <p:spPr bwMode="auto">
                <a:xfrm>
                  <a:off x="1160" y="3078"/>
                  <a:ext cx="241" cy="93"/>
                </a:xfrm>
                <a:custGeom>
                  <a:avLst/>
                  <a:gdLst>
                    <a:gd name="T0" fmla="*/ 10 w 241"/>
                    <a:gd name="T1" fmla="*/ 0 h 93"/>
                    <a:gd name="T2" fmla="*/ 80 w 241"/>
                    <a:gd name="T3" fmla="*/ 17 h 93"/>
                    <a:gd name="T4" fmla="*/ 131 w 241"/>
                    <a:gd name="T5" fmla="*/ 31 h 93"/>
                    <a:gd name="T6" fmla="*/ 180 w 241"/>
                    <a:gd name="T7" fmla="*/ 42 h 93"/>
                    <a:gd name="T8" fmla="*/ 199 w 241"/>
                    <a:gd name="T9" fmla="*/ 45 h 93"/>
                    <a:gd name="T10" fmla="*/ 226 w 241"/>
                    <a:gd name="T11" fmla="*/ 49 h 93"/>
                    <a:gd name="T12" fmla="*/ 238 w 241"/>
                    <a:gd name="T13" fmla="*/ 50 h 93"/>
                    <a:gd name="T14" fmla="*/ 240 w 241"/>
                    <a:gd name="T15" fmla="*/ 64 h 93"/>
                    <a:gd name="T16" fmla="*/ 235 w 241"/>
                    <a:gd name="T17" fmla="*/ 78 h 93"/>
                    <a:gd name="T18" fmla="*/ 229 w 241"/>
                    <a:gd name="T19" fmla="*/ 88 h 93"/>
                    <a:gd name="T20" fmla="*/ 225 w 241"/>
                    <a:gd name="T21" fmla="*/ 92 h 93"/>
                    <a:gd name="T22" fmla="*/ 201 w 241"/>
                    <a:gd name="T23" fmla="*/ 84 h 93"/>
                    <a:gd name="T24" fmla="*/ 169 w 241"/>
                    <a:gd name="T25" fmla="*/ 75 h 93"/>
                    <a:gd name="T26" fmla="*/ 122 w 241"/>
                    <a:gd name="T27" fmla="*/ 59 h 93"/>
                    <a:gd name="T28" fmla="*/ 83 w 241"/>
                    <a:gd name="T29" fmla="*/ 48 h 93"/>
                    <a:gd name="T30" fmla="*/ 38 w 241"/>
                    <a:gd name="T31" fmla="*/ 33 h 93"/>
                    <a:gd name="T32" fmla="*/ 0 w 241"/>
                    <a:gd name="T33" fmla="*/ 22 h 93"/>
                    <a:gd name="T34" fmla="*/ 10 w 241"/>
                    <a:gd name="T35" fmla="*/ 0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1"/>
                    <a:gd name="T55" fmla="*/ 0 h 93"/>
                    <a:gd name="T56" fmla="*/ 241 w 241"/>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1" h="93">
                      <a:moveTo>
                        <a:pt x="10" y="0"/>
                      </a:moveTo>
                      <a:lnTo>
                        <a:pt x="80" y="17"/>
                      </a:lnTo>
                      <a:lnTo>
                        <a:pt x="131" y="31"/>
                      </a:lnTo>
                      <a:lnTo>
                        <a:pt x="180" y="42"/>
                      </a:lnTo>
                      <a:lnTo>
                        <a:pt x="199" y="45"/>
                      </a:lnTo>
                      <a:lnTo>
                        <a:pt x="226" y="49"/>
                      </a:lnTo>
                      <a:lnTo>
                        <a:pt x="238" y="50"/>
                      </a:lnTo>
                      <a:lnTo>
                        <a:pt x="240" y="64"/>
                      </a:lnTo>
                      <a:lnTo>
                        <a:pt x="235" y="78"/>
                      </a:lnTo>
                      <a:lnTo>
                        <a:pt x="229" y="88"/>
                      </a:lnTo>
                      <a:lnTo>
                        <a:pt x="225" y="92"/>
                      </a:lnTo>
                      <a:lnTo>
                        <a:pt x="201" y="84"/>
                      </a:lnTo>
                      <a:lnTo>
                        <a:pt x="169" y="75"/>
                      </a:lnTo>
                      <a:lnTo>
                        <a:pt x="122" y="59"/>
                      </a:lnTo>
                      <a:lnTo>
                        <a:pt x="83" y="48"/>
                      </a:lnTo>
                      <a:lnTo>
                        <a:pt x="38" y="33"/>
                      </a:lnTo>
                      <a:lnTo>
                        <a:pt x="0" y="22"/>
                      </a:lnTo>
                      <a:lnTo>
                        <a:pt x="10" y="0"/>
                      </a:lnTo>
                    </a:path>
                  </a:pathLst>
                </a:custGeom>
                <a:solidFill>
                  <a:srgbClr val="767900"/>
                </a:solidFill>
                <a:ln w="12700" cap="rnd" cmpd="sng">
                  <a:solidFill>
                    <a:srgbClr val="000000"/>
                  </a:solidFill>
                  <a:prstDash val="solid"/>
                  <a:round/>
                  <a:headEnd/>
                  <a:tailEnd/>
                </a:ln>
              </p:spPr>
              <p:txBody>
                <a:bodyPr/>
                <a:lstStyle/>
                <a:p>
                  <a:endParaRPr lang="en-US"/>
                </a:p>
              </p:txBody>
            </p:sp>
            <p:sp>
              <p:nvSpPr>
                <p:cNvPr id="734" name="Freeform 636"/>
                <p:cNvSpPr>
                  <a:spLocks/>
                </p:cNvSpPr>
                <p:nvPr/>
              </p:nvSpPr>
              <p:spPr bwMode="auto">
                <a:xfrm>
                  <a:off x="1160" y="3075"/>
                  <a:ext cx="237" cy="93"/>
                </a:xfrm>
                <a:custGeom>
                  <a:avLst/>
                  <a:gdLst>
                    <a:gd name="T0" fmla="*/ 9 w 237"/>
                    <a:gd name="T1" fmla="*/ 0 h 93"/>
                    <a:gd name="T2" fmla="*/ 79 w 237"/>
                    <a:gd name="T3" fmla="*/ 17 h 93"/>
                    <a:gd name="T4" fmla="*/ 129 w 237"/>
                    <a:gd name="T5" fmla="*/ 30 h 93"/>
                    <a:gd name="T6" fmla="*/ 177 w 237"/>
                    <a:gd name="T7" fmla="*/ 41 h 93"/>
                    <a:gd name="T8" fmla="*/ 196 w 237"/>
                    <a:gd name="T9" fmla="*/ 44 h 93"/>
                    <a:gd name="T10" fmla="*/ 223 w 237"/>
                    <a:gd name="T11" fmla="*/ 47 h 93"/>
                    <a:gd name="T12" fmla="*/ 234 w 237"/>
                    <a:gd name="T13" fmla="*/ 48 h 93"/>
                    <a:gd name="T14" fmla="*/ 235 w 237"/>
                    <a:gd name="T15" fmla="*/ 55 h 93"/>
                    <a:gd name="T16" fmla="*/ 236 w 237"/>
                    <a:gd name="T17" fmla="*/ 63 h 93"/>
                    <a:gd name="T18" fmla="*/ 234 w 237"/>
                    <a:gd name="T19" fmla="*/ 70 h 93"/>
                    <a:gd name="T20" fmla="*/ 231 w 237"/>
                    <a:gd name="T21" fmla="*/ 77 h 93"/>
                    <a:gd name="T22" fmla="*/ 230 w 237"/>
                    <a:gd name="T23" fmla="*/ 82 h 93"/>
                    <a:gd name="T24" fmla="*/ 227 w 237"/>
                    <a:gd name="T25" fmla="*/ 87 h 93"/>
                    <a:gd name="T26" fmla="*/ 222 w 237"/>
                    <a:gd name="T27" fmla="*/ 92 h 93"/>
                    <a:gd name="T28" fmla="*/ 197 w 237"/>
                    <a:gd name="T29" fmla="*/ 84 h 93"/>
                    <a:gd name="T30" fmla="*/ 165 w 237"/>
                    <a:gd name="T31" fmla="*/ 74 h 93"/>
                    <a:gd name="T32" fmla="*/ 120 w 237"/>
                    <a:gd name="T33" fmla="*/ 58 h 93"/>
                    <a:gd name="T34" fmla="*/ 82 w 237"/>
                    <a:gd name="T35" fmla="*/ 47 h 93"/>
                    <a:gd name="T36" fmla="*/ 37 w 237"/>
                    <a:gd name="T37" fmla="*/ 33 h 93"/>
                    <a:gd name="T38" fmla="*/ 0 w 237"/>
                    <a:gd name="T39" fmla="*/ 21 h 93"/>
                    <a:gd name="T40" fmla="*/ 9 w 237"/>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7"/>
                    <a:gd name="T64" fmla="*/ 0 h 93"/>
                    <a:gd name="T65" fmla="*/ 237 w 2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7" h="93">
                      <a:moveTo>
                        <a:pt x="9" y="0"/>
                      </a:moveTo>
                      <a:lnTo>
                        <a:pt x="79" y="17"/>
                      </a:lnTo>
                      <a:lnTo>
                        <a:pt x="129" y="30"/>
                      </a:lnTo>
                      <a:lnTo>
                        <a:pt x="177" y="41"/>
                      </a:lnTo>
                      <a:lnTo>
                        <a:pt x="196" y="44"/>
                      </a:lnTo>
                      <a:lnTo>
                        <a:pt x="223" y="47"/>
                      </a:lnTo>
                      <a:lnTo>
                        <a:pt x="234" y="48"/>
                      </a:lnTo>
                      <a:lnTo>
                        <a:pt x="235" y="55"/>
                      </a:lnTo>
                      <a:lnTo>
                        <a:pt x="236" y="63"/>
                      </a:lnTo>
                      <a:lnTo>
                        <a:pt x="234" y="70"/>
                      </a:lnTo>
                      <a:lnTo>
                        <a:pt x="231" y="77"/>
                      </a:lnTo>
                      <a:lnTo>
                        <a:pt x="230" y="82"/>
                      </a:lnTo>
                      <a:lnTo>
                        <a:pt x="227" y="87"/>
                      </a:lnTo>
                      <a:lnTo>
                        <a:pt x="222" y="92"/>
                      </a:lnTo>
                      <a:lnTo>
                        <a:pt x="197" y="84"/>
                      </a:lnTo>
                      <a:lnTo>
                        <a:pt x="165" y="74"/>
                      </a:lnTo>
                      <a:lnTo>
                        <a:pt x="120" y="58"/>
                      </a:lnTo>
                      <a:lnTo>
                        <a:pt x="82" y="47"/>
                      </a:lnTo>
                      <a:lnTo>
                        <a:pt x="37" y="33"/>
                      </a:lnTo>
                      <a:lnTo>
                        <a:pt x="0" y="21"/>
                      </a:lnTo>
                      <a:lnTo>
                        <a:pt x="9" y="0"/>
                      </a:lnTo>
                    </a:path>
                  </a:pathLst>
                </a:custGeom>
                <a:solidFill>
                  <a:srgbClr val="767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27" name="Group 637"/>
              <p:cNvGrpSpPr>
                <a:grpSpLocks/>
              </p:cNvGrpSpPr>
              <p:nvPr/>
            </p:nvGrpSpPr>
            <p:grpSpPr bwMode="auto">
              <a:xfrm>
                <a:off x="1101" y="3013"/>
                <a:ext cx="88" cy="112"/>
                <a:chOff x="1101" y="3013"/>
                <a:chExt cx="88" cy="112"/>
              </a:xfrm>
            </p:grpSpPr>
            <p:sp>
              <p:nvSpPr>
                <p:cNvPr id="731" name="Freeform 638"/>
                <p:cNvSpPr>
                  <a:spLocks/>
                </p:cNvSpPr>
                <p:nvPr/>
              </p:nvSpPr>
              <p:spPr bwMode="auto">
                <a:xfrm>
                  <a:off x="1105" y="3013"/>
                  <a:ext cx="84" cy="111"/>
                </a:xfrm>
                <a:custGeom>
                  <a:avLst/>
                  <a:gdLst>
                    <a:gd name="T0" fmla="*/ 0 w 84"/>
                    <a:gd name="T1" fmla="*/ 109 h 111"/>
                    <a:gd name="T2" fmla="*/ 20 w 84"/>
                    <a:gd name="T3" fmla="*/ 110 h 111"/>
                    <a:gd name="T4" fmla="*/ 29 w 84"/>
                    <a:gd name="T5" fmla="*/ 87 h 111"/>
                    <a:gd name="T6" fmla="*/ 32 w 84"/>
                    <a:gd name="T7" fmla="*/ 84 h 111"/>
                    <a:gd name="T8" fmla="*/ 36 w 84"/>
                    <a:gd name="T9" fmla="*/ 81 h 111"/>
                    <a:gd name="T10" fmla="*/ 41 w 84"/>
                    <a:gd name="T11" fmla="*/ 81 h 111"/>
                    <a:gd name="T12" fmla="*/ 52 w 84"/>
                    <a:gd name="T13" fmla="*/ 85 h 111"/>
                    <a:gd name="T14" fmla="*/ 62 w 84"/>
                    <a:gd name="T15" fmla="*/ 61 h 111"/>
                    <a:gd name="T16" fmla="*/ 49 w 84"/>
                    <a:gd name="T17" fmla="*/ 57 h 111"/>
                    <a:gd name="T18" fmla="*/ 44 w 84"/>
                    <a:gd name="T19" fmla="*/ 54 h 111"/>
                    <a:gd name="T20" fmla="*/ 43 w 84"/>
                    <a:gd name="T21" fmla="*/ 49 h 111"/>
                    <a:gd name="T22" fmla="*/ 42 w 84"/>
                    <a:gd name="T23" fmla="*/ 47 h 111"/>
                    <a:gd name="T24" fmla="*/ 43 w 84"/>
                    <a:gd name="T25" fmla="*/ 43 h 111"/>
                    <a:gd name="T26" fmla="*/ 45 w 84"/>
                    <a:gd name="T27" fmla="*/ 39 h 111"/>
                    <a:gd name="T28" fmla="*/ 49 w 84"/>
                    <a:gd name="T29" fmla="*/ 31 h 111"/>
                    <a:gd name="T30" fmla="*/ 55 w 84"/>
                    <a:gd name="T31" fmla="*/ 25 h 111"/>
                    <a:gd name="T32" fmla="*/ 64 w 84"/>
                    <a:gd name="T33" fmla="*/ 15 h 111"/>
                    <a:gd name="T34" fmla="*/ 75 w 84"/>
                    <a:gd name="T35" fmla="*/ 6 h 111"/>
                    <a:gd name="T36" fmla="*/ 83 w 84"/>
                    <a:gd name="T37" fmla="*/ 0 h 111"/>
                    <a:gd name="T38" fmla="*/ 64 w 84"/>
                    <a:gd name="T39" fmla="*/ 9 h 111"/>
                    <a:gd name="T40" fmla="*/ 48 w 84"/>
                    <a:gd name="T41" fmla="*/ 19 h 111"/>
                    <a:gd name="T42" fmla="*/ 40 w 84"/>
                    <a:gd name="T43" fmla="*/ 26 h 111"/>
                    <a:gd name="T44" fmla="*/ 35 w 84"/>
                    <a:gd name="T45" fmla="*/ 30 h 111"/>
                    <a:gd name="T46" fmla="*/ 25 w 84"/>
                    <a:gd name="T47" fmla="*/ 40 h 111"/>
                    <a:gd name="T48" fmla="*/ 19 w 84"/>
                    <a:gd name="T49" fmla="*/ 49 h 111"/>
                    <a:gd name="T50" fmla="*/ 16 w 84"/>
                    <a:gd name="T51" fmla="*/ 56 h 111"/>
                    <a:gd name="T52" fmla="*/ 11 w 84"/>
                    <a:gd name="T53" fmla="*/ 64 h 111"/>
                    <a:gd name="T54" fmla="*/ 10 w 84"/>
                    <a:gd name="T55" fmla="*/ 72 h 111"/>
                    <a:gd name="T56" fmla="*/ 6 w 84"/>
                    <a:gd name="T57" fmla="*/ 82 h 111"/>
                    <a:gd name="T58" fmla="*/ 4 w 84"/>
                    <a:gd name="T59" fmla="*/ 92 h 111"/>
                    <a:gd name="T60" fmla="*/ 0 w 84"/>
                    <a:gd name="T61" fmla="*/ 109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111"/>
                    <a:gd name="T95" fmla="*/ 84 w 84"/>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111">
                      <a:moveTo>
                        <a:pt x="0" y="109"/>
                      </a:moveTo>
                      <a:lnTo>
                        <a:pt x="20" y="110"/>
                      </a:lnTo>
                      <a:lnTo>
                        <a:pt x="29" y="87"/>
                      </a:lnTo>
                      <a:lnTo>
                        <a:pt x="32" y="84"/>
                      </a:lnTo>
                      <a:lnTo>
                        <a:pt x="36" y="81"/>
                      </a:lnTo>
                      <a:lnTo>
                        <a:pt x="41" y="81"/>
                      </a:lnTo>
                      <a:lnTo>
                        <a:pt x="52" y="85"/>
                      </a:lnTo>
                      <a:lnTo>
                        <a:pt x="62" y="61"/>
                      </a:lnTo>
                      <a:lnTo>
                        <a:pt x="49" y="57"/>
                      </a:lnTo>
                      <a:lnTo>
                        <a:pt x="44" y="54"/>
                      </a:lnTo>
                      <a:lnTo>
                        <a:pt x="43" y="49"/>
                      </a:lnTo>
                      <a:lnTo>
                        <a:pt x="42" y="47"/>
                      </a:lnTo>
                      <a:lnTo>
                        <a:pt x="43" y="43"/>
                      </a:lnTo>
                      <a:lnTo>
                        <a:pt x="45" y="39"/>
                      </a:lnTo>
                      <a:lnTo>
                        <a:pt x="49" y="31"/>
                      </a:lnTo>
                      <a:lnTo>
                        <a:pt x="55" y="25"/>
                      </a:lnTo>
                      <a:lnTo>
                        <a:pt x="64" y="15"/>
                      </a:lnTo>
                      <a:lnTo>
                        <a:pt x="75" y="6"/>
                      </a:lnTo>
                      <a:lnTo>
                        <a:pt x="83" y="0"/>
                      </a:lnTo>
                      <a:lnTo>
                        <a:pt x="64" y="9"/>
                      </a:lnTo>
                      <a:lnTo>
                        <a:pt x="48" y="19"/>
                      </a:lnTo>
                      <a:lnTo>
                        <a:pt x="40" y="26"/>
                      </a:lnTo>
                      <a:lnTo>
                        <a:pt x="35" y="30"/>
                      </a:lnTo>
                      <a:lnTo>
                        <a:pt x="25" y="40"/>
                      </a:lnTo>
                      <a:lnTo>
                        <a:pt x="19" y="49"/>
                      </a:lnTo>
                      <a:lnTo>
                        <a:pt x="16" y="56"/>
                      </a:lnTo>
                      <a:lnTo>
                        <a:pt x="11" y="64"/>
                      </a:lnTo>
                      <a:lnTo>
                        <a:pt x="10" y="72"/>
                      </a:lnTo>
                      <a:lnTo>
                        <a:pt x="6" y="82"/>
                      </a:lnTo>
                      <a:lnTo>
                        <a:pt x="4" y="92"/>
                      </a:lnTo>
                      <a:lnTo>
                        <a:pt x="0" y="109"/>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2" name="Freeform 639"/>
                <p:cNvSpPr>
                  <a:spLocks/>
                </p:cNvSpPr>
                <p:nvPr/>
              </p:nvSpPr>
              <p:spPr bwMode="auto">
                <a:xfrm>
                  <a:off x="1101" y="3013"/>
                  <a:ext cx="85" cy="112"/>
                </a:xfrm>
                <a:custGeom>
                  <a:avLst/>
                  <a:gdLst>
                    <a:gd name="T0" fmla="*/ 0 w 85"/>
                    <a:gd name="T1" fmla="*/ 108 h 112"/>
                    <a:gd name="T2" fmla="*/ 20 w 85"/>
                    <a:gd name="T3" fmla="*/ 111 h 112"/>
                    <a:gd name="T4" fmla="*/ 30 w 85"/>
                    <a:gd name="T5" fmla="*/ 88 h 112"/>
                    <a:gd name="T6" fmla="*/ 33 w 85"/>
                    <a:gd name="T7" fmla="*/ 84 h 112"/>
                    <a:gd name="T8" fmla="*/ 37 w 85"/>
                    <a:gd name="T9" fmla="*/ 81 h 112"/>
                    <a:gd name="T10" fmla="*/ 41 w 85"/>
                    <a:gd name="T11" fmla="*/ 81 h 112"/>
                    <a:gd name="T12" fmla="*/ 54 w 85"/>
                    <a:gd name="T13" fmla="*/ 83 h 112"/>
                    <a:gd name="T14" fmla="*/ 63 w 85"/>
                    <a:gd name="T15" fmla="*/ 59 h 112"/>
                    <a:gd name="T16" fmla="*/ 50 w 85"/>
                    <a:gd name="T17" fmla="*/ 56 h 112"/>
                    <a:gd name="T18" fmla="*/ 46 w 85"/>
                    <a:gd name="T19" fmla="*/ 52 h 112"/>
                    <a:gd name="T20" fmla="*/ 43 w 85"/>
                    <a:gd name="T21" fmla="*/ 50 h 112"/>
                    <a:gd name="T22" fmla="*/ 43 w 85"/>
                    <a:gd name="T23" fmla="*/ 45 h 112"/>
                    <a:gd name="T24" fmla="*/ 43 w 85"/>
                    <a:gd name="T25" fmla="*/ 43 h 112"/>
                    <a:gd name="T26" fmla="*/ 45 w 85"/>
                    <a:gd name="T27" fmla="*/ 39 h 112"/>
                    <a:gd name="T28" fmla="*/ 50 w 85"/>
                    <a:gd name="T29" fmla="*/ 31 h 112"/>
                    <a:gd name="T30" fmla="*/ 57 w 85"/>
                    <a:gd name="T31" fmla="*/ 23 h 112"/>
                    <a:gd name="T32" fmla="*/ 65 w 85"/>
                    <a:gd name="T33" fmla="*/ 13 h 112"/>
                    <a:gd name="T34" fmla="*/ 77 w 85"/>
                    <a:gd name="T35" fmla="*/ 5 h 112"/>
                    <a:gd name="T36" fmla="*/ 84 w 85"/>
                    <a:gd name="T37" fmla="*/ 0 h 112"/>
                    <a:gd name="T38" fmla="*/ 66 w 85"/>
                    <a:gd name="T39" fmla="*/ 8 h 112"/>
                    <a:gd name="T40" fmla="*/ 50 w 85"/>
                    <a:gd name="T41" fmla="*/ 18 h 112"/>
                    <a:gd name="T42" fmla="*/ 40 w 85"/>
                    <a:gd name="T43" fmla="*/ 25 h 112"/>
                    <a:gd name="T44" fmla="*/ 35 w 85"/>
                    <a:gd name="T45" fmla="*/ 29 h 112"/>
                    <a:gd name="T46" fmla="*/ 30 w 85"/>
                    <a:gd name="T47" fmla="*/ 34 h 112"/>
                    <a:gd name="T48" fmla="*/ 26 w 85"/>
                    <a:gd name="T49" fmla="*/ 39 h 112"/>
                    <a:gd name="T50" fmla="*/ 21 w 85"/>
                    <a:gd name="T51" fmla="*/ 48 h 112"/>
                    <a:gd name="T52" fmla="*/ 16 w 85"/>
                    <a:gd name="T53" fmla="*/ 56 h 112"/>
                    <a:gd name="T54" fmla="*/ 12 w 85"/>
                    <a:gd name="T55" fmla="*/ 63 h 112"/>
                    <a:gd name="T56" fmla="*/ 11 w 85"/>
                    <a:gd name="T57" fmla="*/ 72 h 112"/>
                    <a:gd name="T58" fmla="*/ 8 w 85"/>
                    <a:gd name="T59" fmla="*/ 81 h 112"/>
                    <a:gd name="T60" fmla="*/ 5 w 85"/>
                    <a:gd name="T61" fmla="*/ 92 h 112"/>
                    <a:gd name="T62" fmla="*/ 0 w 85"/>
                    <a:gd name="T63" fmla="*/ 108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12"/>
                    <a:gd name="T98" fmla="*/ 85 w 85"/>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12">
                      <a:moveTo>
                        <a:pt x="0" y="108"/>
                      </a:moveTo>
                      <a:lnTo>
                        <a:pt x="20" y="111"/>
                      </a:lnTo>
                      <a:lnTo>
                        <a:pt x="30" y="88"/>
                      </a:lnTo>
                      <a:lnTo>
                        <a:pt x="33" y="84"/>
                      </a:lnTo>
                      <a:lnTo>
                        <a:pt x="37" y="81"/>
                      </a:lnTo>
                      <a:lnTo>
                        <a:pt x="41" y="81"/>
                      </a:lnTo>
                      <a:lnTo>
                        <a:pt x="54" y="83"/>
                      </a:lnTo>
                      <a:lnTo>
                        <a:pt x="63" y="59"/>
                      </a:lnTo>
                      <a:lnTo>
                        <a:pt x="50" y="56"/>
                      </a:lnTo>
                      <a:lnTo>
                        <a:pt x="46" y="52"/>
                      </a:lnTo>
                      <a:lnTo>
                        <a:pt x="43" y="50"/>
                      </a:lnTo>
                      <a:lnTo>
                        <a:pt x="43" y="45"/>
                      </a:lnTo>
                      <a:lnTo>
                        <a:pt x="43" y="43"/>
                      </a:lnTo>
                      <a:lnTo>
                        <a:pt x="45" y="39"/>
                      </a:lnTo>
                      <a:lnTo>
                        <a:pt x="50" y="31"/>
                      </a:lnTo>
                      <a:lnTo>
                        <a:pt x="57" y="23"/>
                      </a:lnTo>
                      <a:lnTo>
                        <a:pt x="65" y="13"/>
                      </a:lnTo>
                      <a:lnTo>
                        <a:pt x="77" y="5"/>
                      </a:lnTo>
                      <a:lnTo>
                        <a:pt x="84" y="0"/>
                      </a:lnTo>
                      <a:lnTo>
                        <a:pt x="66" y="8"/>
                      </a:lnTo>
                      <a:lnTo>
                        <a:pt x="50" y="18"/>
                      </a:lnTo>
                      <a:lnTo>
                        <a:pt x="40" y="25"/>
                      </a:lnTo>
                      <a:lnTo>
                        <a:pt x="35" y="29"/>
                      </a:lnTo>
                      <a:lnTo>
                        <a:pt x="30" y="34"/>
                      </a:lnTo>
                      <a:lnTo>
                        <a:pt x="26" y="39"/>
                      </a:lnTo>
                      <a:lnTo>
                        <a:pt x="21" y="48"/>
                      </a:lnTo>
                      <a:lnTo>
                        <a:pt x="16" y="56"/>
                      </a:lnTo>
                      <a:lnTo>
                        <a:pt x="12" y="63"/>
                      </a:lnTo>
                      <a:lnTo>
                        <a:pt x="11" y="72"/>
                      </a:lnTo>
                      <a:lnTo>
                        <a:pt x="8" y="81"/>
                      </a:lnTo>
                      <a:lnTo>
                        <a:pt x="5" y="92"/>
                      </a:lnTo>
                      <a:lnTo>
                        <a:pt x="0" y="108"/>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28" name="Group 640"/>
              <p:cNvGrpSpPr>
                <a:grpSpLocks/>
              </p:cNvGrpSpPr>
              <p:nvPr/>
            </p:nvGrpSpPr>
            <p:grpSpPr bwMode="auto">
              <a:xfrm>
                <a:off x="1095" y="3123"/>
                <a:ext cx="32" cy="23"/>
                <a:chOff x="1095" y="3123"/>
                <a:chExt cx="32" cy="23"/>
              </a:xfrm>
            </p:grpSpPr>
            <p:sp>
              <p:nvSpPr>
                <p:cNvPr id="729" name="Freeform 641"/>
                <p:cNvSpPr>
                  <a:spLocks/>
                </p:cNvSpPr>
                <p:nvPr/>
              </p:nvSpPr>
              <p:spPr bwMode="auto">
                <a:xfrm>
                  <a:off x="1095" y="3125"/>
                  <a:ext cx="32" cy="21"/>
                </a:xfrm>
                <a:custGeom>
                  <a:avLst/>
                  <a:gdLst>
                    <a:gd name="T0" fmla="*/ 4 w 32"/>
                    <a:gd name="T1" fmla="*/ 0 h 21"/>
                    <a:gd name="T2" fmla="*/ 17 w 32"/>
                    <a:gd name="T3" fmla="*/ 2 h 21"/>
                    <a:gd name="T4" fmla="*/ 31 w 32"/>
                    <a:gd name="T5" fmla="*/ 5 h 21"/>
                    <a:gd name="T6" fmla="*/ 28 w 32"/>
                    <a:gd name="T7" fmla="*/ 18 h 21"/>
                    <a:gd name="T8" fmla="*/ 24 w 32"/>
                    <a:gd name="T9" fmla="*/ 18 h 21"/>
                    <a:gd name="T10" fmla="*/ 21 w 32"/>
                    <a:gd name="T11" fmla="*/ 18 h 21"/>
                    <a:gd name="T12" fmla="*/ 17 w 32"/>
                    <a:gd name="T13" fmla="*/ 20 h 21"/>
                    <a:gd name="T14" fmla="*/ 11 w 32"/>
                    <a:gd name="T15" fmla="*/ 19 h 21"/>
                    <a:gd name="T16" fmla="*/ 6 w 32"/>
                    <a:gd name="T17" fmla="*/ 16 h 21"/>
                    <a:gd name="T18" fmla="*/ 4 w 32"/>
                    <a:gd name="T19" fmla="*/ 14 h 21"/>
                    <a:gd name="T20" fmla="*/ 0 w 32"/>
                    <a:gd name="T21" fmla="*/ 11 h 21"/>
                    <a:gd name="T22" fmla="*/ 4 w 3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
                    <a:gd name="T38" fmla="*/ 32 w 3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
                      <a:moveTo>
                        <a:pt x="4" y="0"/>
                      </a:moveTo>
                      <a:lnTo>
                        <a:pt x="17" y="2"/>
                      </a:lnTo>
                      <a:lnTo>
                        <a:pt x="31" y="5"/>
                      </a:lnTo>
                      <a:lnTo>
                        <a:pt x="28" y="18"/>
                      </a:lnTo>
                      <a:lnTo>
                        <a:pt x="24" y="18"/>
                      </a:lnTo>
                      <a:lnTo>
                        <a:pt x="21" y="18"/>
                      </a:lnTo>
                      <a:lnTo>
                        <a:pt x="17" y="20"/>
                      </a:lnTo>
                      <a:lnTo>
                        <a:pt x="11" y="19"/>
                      </a:lnTo>
                      <a:lnTo>
                        <a:pt x="6" y="16"/>
                      </a:lnTo>
                      <a:lnTo>
                        <a:pt x="4" y="14"/>
                      </a:lnTo>
                      <a:lnTo>
                        <a:pt x="0" y="11"/>
                      </a:lnTo>
                      <a:lnTo>
                        <a:pt x="4"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0" name="Freeform 642"/>
                <p:cNvSpPr>
                  <a:spLocks/>
                </p:cNvSpPr>
                <p:nvPr/>
              </p:nvSpPr>
              <p:spPr bwMode="auto">
                <a:xfrm>
                  <a:off x="1095" y="3123"/>
                  <a:ext cx="32" cy="21"/>
                </a:xfrm>
                <a:custGeom>
                  <a:avLst/>
                  <a:gdLst>
                    <a:gd name="T0" fmla="*/ 3 w 32"/>
                    <a:gd name="T1" fmla="*/ 0 h 21"/>
                    <a:gd name="T2" fmla="*/ 18 w 32"/>
                    <a:gd name="T3" fmla="*/ 2 h 21"/>
                    <a:gd name="T4" fmla="*/ 31 w 32"/>
                    <a:gd name="T5" fmla="*/ 4 h 21"/>
                    <a:gd name="T6" fmla="*/ 27 w 32"/>
                    <a:gd name="T7" fmla="*/ 18 h 21"/>
                    <a:gd name="T8" fmla="*/ 23 w 32"/>
                    <a:gd name="T9" fmla="*/ 19 h 21"/>
                    <a:gd name="T10" fmla="*/ 20 w 32"/>
                    <a:gd name="T11" fmla="*/ 20 h 21"/>
                    <a:gd name="T12" fmla="*/ 16 w 32"/>
                    <a:gd name="T13" fmla="*/ 19 h 21"/>
                    <a:gd name="T14" fmla="*/ 10 w 32"/>
                    <a:gd name="T15" fmla="*/ 18 h 21"/>
                    <a:gd name="T16" fmla="*/ 5 w 32"/>
                    <a:gd name="T17" fmla="*/ 16 h 21"/>
                    <a:gd name="T18" fmla="*/ 3 w 32"/>
                    <a:gd name="T19" fmla="*/ 14 h 21"/>
                    <a:gd name="T20" fmla="*/ 0 w 32"/>
                    <a:gd name="T21" fmla="*/ 11 h 21"/>
                    <a:gd name="T22" fmla="*/ 3 w 3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1"/>
                    <a:gd name="T38" fmla="*/ 32 w 3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1">
                      <a:moveTo>
                        <a:pt x="3" y="0"/>
                      </a:moveTo>
                      <a:lnTo>
                        <a:pt x="18" y="2"/>
                      </a:lnTo>
                      <a:lnTo>
                        <a:pt x="31" y="4"/>
                      </a:lnTo>
                      <a:lnTo>
                        <a:pt x="27" y="18"/>
                      </a:lnTo>
                      <a:lnTo>
                        <a:pt x="23" y="19"/>
                      </a:lnTo>
                      <a:lnTo>
                        <a:pt x="20" y="20"/>
                      </a:lnTo>
                      <a:lnTo>
                        <a:pt x="16" y="19"/>
                      </a:lnTo>
                      <a:lnTo>
                        <a:pt x="10" y="18"/>
                      </a:lnTo>
                      <a:lnTo>
                        <a:pt x="5" y="16"/>
                      </a:lnTo>
                      <a:lnTo>
                        <a:pt x="3" y="14"/>
                      </a:lnTo>
                      <a:lnTo>
                        <a:pt x="0" y="11"/>
                      </a:lnTo>
                      <a:lnTo>
                        <a:pt x="3" y="0"/>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610" name="Group 643"/>
            <p:cNvGrpSpPr>
              <a:grpSpLocks/>
            </p:cNvGrpSpPr>
            <p:nvPr/>
          </p:nvGrpSpPr>
          <p:grpSpPr bwMode="auto">
            <a:xfrm>
              <a:off x="1144" y="3140"/>
              <a:ext cx="208" cy="74"/>
              <a:chOff x="1144" y="3140"/>
              <a:chExt cx="208" cy="74"/>
            </a:xfrm>
          </p:grpSpPr>
          <p:sp>
            <p:nvSpPr>
              <p:cNvPr id="718" name="Freeform 644"/>
              <p:cNvSpPr>
                <a:spLocks/>
              </p:cNvSpPr>
              <p:nvPr/>
            </p:nvSpPr>
            <p:spPr bwMode="auto">
              <a:xfrm>
                <a:off x="1159" y="3142"/>
                <a:ext cx="177" cy="61"/>
              </a:xfrm>
              <a:custGeom>
                <a:avLst/>
                <a:gdLst>
                  <a:gd name="T0" fmla="*/ 2 w 177"/>
                  <a:gd name="T1" fmla="*/ 0 h 61"/>
                  <a:gd name="T2" fmla="*/ 176 w 177"/>
                  <a:gd name="T3" fmla="*/ 54 h 61"/>
                  <a:gd name="T4" fmla="*/ 176 w 177"/>
                  <a:gd name="T5" fmla="*/ 60 h 61"/>
                  <a:gd name="T6" fmla="*/ 0 w 177"/>
                  <a:gd name="T7" fmla="*/ 7 h 61"/>
                  <a:gd name="T8" fmla="*/ 2 w 177"/>
                  <a:gd name="T9" fmla="*/ 0 h 61"/>
                  <a:gd name="T10" fmla="*/ 0 60000 65536"/>
                  <a:gd name="T11" fmla="*/ 0 60000 65536"/>
                  <a:gd name="T12" fmla="*/ 0 60000 65536"/>
                  <a:gd name="T13" fmla="*/ 0 60000 65536"/>
                  <a:gd name="T14" fmla="*/ 0 60000 65536"/>
                  <a:gd name="T15" fmla="*/ 0 w 177"/>
                  <a:gd name="T16" fmla="*/ 0 h 61"/>
                  <a:gd name="T17" fmla="*/ 177 w 177"/>
                  <a:gd name="T18" fmla="*/ 61 h 61"/>
                </a:gdLst>
                <a:ahLst/>
                <a:cxnLst>
                  <a:cxn ang="T10">
                    <a:pos x="T0" y="T1"/>
                  </a:cxn>
                  <a:cxn ang="T11">
                    <a:pos x="T2" y="T3"/>
                  </a:cxn>
                  <a:cxn ang="T12">
                    <a:pos x="T4" y="T5"/>
                  </a:cxn>
                  <a:cxn ang="T13">
                    <a:pos x="T6" y="T7"/>
                  </a:cxn>
                  <a:cxn ang="T14">
                    <a:pos x="T8" y="T9"/>
                  </a:cxn>
                </a:cxnLst>
                <a:rect l="T15" t="T16" r="T17" b="T18"/>
                <a:pathLst>
                  <a:path w="177" h="61">
                    <a:moveTo>
                      <a:pt x="2" y="0"/>
                    </a:moveTo>
                    <a:lnTo>
                      <a:pt x="176" y="54"/>
                    </a:lnTo>
                    <a:lnTo>
                      <a:pt x="176" y="60"/>
                    </a:lnTo>
                    <a:lnTo>
                      <a:pt x="0" y="7"/>
                    </a:lnTo>
                    <a:lnTo>
                      <a:pt x="2"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19" name="Freeform 645"/>
              <p:cNvSpPr>
                <a:spLocks/>
              </p:cNvSpPr>
              <p:nvPr/>
            </p:nvSpPr>
            <p:spPr bwMode="auto">
              <a:xfrm>
                <a:off x="1335" y="3197"/>
                <a:ext cx="17" cy="17"/>
              </a:xfrm>
              <a:custGeom>
                <a:avLst/>
                <a:gdLst>
                  <a:gd name="T0" fmla="*/ 4 w 17"/>
                  <a:gd name="T1" fmla="*/ 0 h 17"/>
                  <a:gd name="T2" fmla="*/ 0 w 17"/>
                  <a:gd name="T3" fmla="*/ 13 h 17"/>
                  <a:gd name="T4" fmla="*/ 4 w 17"/>
                  <a:gd name="T5" fmla="*/ 13 h 17"/>
                  <a:gd name="T6" fmla="*/ 4 w 17"/>
                  <a:gd name="T7" fmla="*/ 16 h 17"/>
                  <a:gd name="T8" fmla="*/ 4 w 17"/>
                  <a:gd name="T9" fmla="*/ 13 h 17"/>
                  <a:gd name="T10" fmla="*/ 8 w 17"/>
                  <a:gd name="T11" fmla="*/ 10 h 17"/>
                  <a:gd name="T12" fmla="*/ 12 w 17"/>
                  <a:gd name="T13" fmla="*/ 8 h 17"/>
                  <a:gd name="T14" fmla="*/ 12 w 17"/>
                  <a:gd name="T15" fmla="*/ 5 h 17"/>
                  <a:gd name="T16" fmla="*/ 12 w 17"/>
                  <a:gd name="T17" fmla="*/ 2 h 17"/>
                  <a:gd name="T18" fmla="*/ 16 w 17"/>
                  <a:gd name="T19" fmla="*/ 2 h 17"/>
                  <a:gd name="T20" fmla="*/ 12 w 17"/>
                  <a:gd name="T21" fmla="*/ 2 h 17"/>
                  <a:gd name="T22" fmla="*/ 8 w 17"/>
                  <a:gd name="T23" fmla="*/ 0 h 17"/>
                  <a:gd name="T24" fmla="*/ 4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4" y="0"/>
                    </a:moveTo>
                    <a:lnTo>
                      <a:pt x="0" y="13"/>
                    </a:lnTo>
                    <a:lnTo>
                      <a:pt x="4" y="13"/>
                    </a:lnTo>
                    <a:lnTo>
                      <a:pt x="4" y="16"/>
                    </a:lnTo>
                    <a:lnTo>
                      <a:pt x="4" y="13"/>
                    </a:lnTo>
                    <a:lnTo>
                      <a:pt x="8" y="10"/>
                    </a:lnTo>
                    <a:lnTo>
                      <a:pt x="12" y="8"/>
                    </a:lnTo>
                    <a:lnTo>
                      <a:pt x="12" y="5"/>
                    </a:lnTo>
                    <a:lnTo>
                      <a:pt x="12" y="2"/>
                    </a:lnTo>
                    <a:lnTo>
                      <a:pt x="16" y="2"/>
                    </a:lnTo>
                    <a:lnTo>
                      <a:pt x="12" y="2"/>
                    </a:lnTo>
                    <a:lnTo>
                      <a:pt x="8" y="0"/>
                    </a:lnTo>
                    <a:lnTo>
                      <a:pt x="4"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0" name="Freeform 646"/>
              <p:cNvSpPr>
                <a:spLocks/>
              </p:cNvSpPr>
              <p:nvPr/>
            </p:nvSpPr>
            <p:spPr bwMode="auto">
              <a:xfrm>
                <a:off x="1325" y="3192"/>
                <a:ext cx="17" cy="17"/>
              </a:xfrm>
              <a:custGeom>
                <a:avLst/>
                <a:gdLst>
                  <a:gd name="T0" fmla="*/ 2 w 17"/>
                  <a:gd name="T1" fmla="*/ 0 h 17"/>
                  <a:gd name="T2" fmla="*/ 12 w 17"/>
                  <a:gd name="T3" fmla="*/ 8 h 17"/>
                  <a:gd name="T4" fmla="*/ 13 w 17"/>
                  <a:gd name="T5" fmla="*/ 8 h 17"/>
                  <a:gd name="T6" fmla="*/ 14 w 17"/>
                  <a:gd name="T7" fmla="*/ 9 h 17"/>
                  <a:gd name="T8" fmla="*/ 16 w 17"/>
                  <a:gd name="T9" fmla="*/ 9 h 17"/>
                  <a:gd name="T10" fmla="*/ 14 w 17"/>
                  <a:gd name="T11" fmla="*/ 9 h 17"/>
                  <a:gd name="T12" fmla="*/ 14 w 17"/>
                  <a:gd name="T13" fmla="*/ 12 h 17"/>
                  <a:gd name="T14" fmla="*/ 13 w 17"/>
                  <a:gd name="T15" fmla="*/ 14 h 17"/>
                  <a:gd name="T16" fmla="*/ 12 w 17"/>
                  <a:gd name="T17" fmla="*/ 16 h 17"/>
                  <a:gd name="T18" fmla="*/ 12 w 17"/>
                  <a:gd name="T19" fmla="*/ 16 h 17"/>
                  <a:gd name="T20" fmla="*/ 11 w 17"/>
                  <a:gd name="T21" fmla="*/ 16 h 17"/>
                  <a:gd name="T22" fmla="*/ 0 w 17"/>
                  <a:gd name="T23" fmla="*/ 12 h 17"/>
                  <a:gd name="T24" fmla="*/ 2 w 17"/>
                  <a:gd name="T25" fmla="*/ 12 h 17"/>
                  <a:gd name="T26" fmla="*/ 2 w 17"/>
                  <a:gd name="T27" fmla="*/ 11 h 17"/>
                  <a:gd name="T28" fmla="*/ 3 w 17"/>
                  <a:gd name="T29" fmla="*/ 9 h 17"/>
                  <a:gd name="T30" fmla="*/ 4 w 17"/>
                  <a:gd name="T31" fmla="*/ 9 h 17"/>
                  <a:gd name="T32" fmla="*/ 4 w 17"/>
                  <a:gd name="T33" fmla="*/ 8 h 17"/>
                  <a:gd name="T34" fmla="*/ 3 w 17"/>
                  <a:gd name="T35" fmla="*/ 6 h 17"/>
                  <a:gd name="T36" fmla="*/ 4 w 17"/>
                  <a:gd name="T37" fmla="*/ 4 h 17"/>
                  <a:gd name="T38" fmla="*/ 3 w 17"/>
                  <a:gd name="T39" fmla="*/ 3 h 17"/>
                  <a:gd name="T40" fmla="*/ 2 w 17"/>
                  <a:gd name="T41" fmla="*/ 1 h 17"/>
                  <a:gd name="T42" fmla="*/ 2 w 17"/>
                  <a:gd name="T43" fmla="*/ 0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2" y="0"/>
                    </a:moveTo>
                    <a:lnTo>
                      <a:pt x="12" y="8"/>
                    </a:lnTo>
                    <a:lnTo>
                      <a:pt x="13" y="8"/>
                    </a:lnTo>
                    <a:lnTo>
                      <a:pt x="14" y="9"/>
                    </a:lnTo>
                    <a:lnTo>
                      <a:pt x="16" y="9"/>
                    </a:lnTo>
                    <a:lnTo>
                      <a:pt x="14" y="9"/>
                    </a:lnTo>
                    <a:lnTo>
                      <a:pt x="14" y="12"/>
                    </a:lnTo>
                    <a:lnTo>
                      <a:pt x="13" y="14"/>
                    </a:lnTo>
                    <a:lnTo>
                      <a:pt x="12" y="16"/>
                    </a:lnTo>
                    <a:lnTo>
                      <a:pt x="11" y="16"/>
                    </a:lnTo>
                    <a:lnTo>
                      <a:pt x="0" y="12"/>
                    </a:lnTo>
                    <a:lnTo>
                      <a:pt x="2" y="12"/>
                    </a:lnTo>
                    <a:lnTo>
                      <a:pt x="2" y="11"/>
                    </a:lnTo>
                    <a:lnTo>
                      <a:pt x="3" y="9"/>
                    </a:lnTo>
                    <a:lnTo>
                      <a:pt x="4" y="9"/>
                    </a:lnTo>
                    <a:lnTo>
                      <a:pt x="4" y="8"/>
                    </a:lnTo>
                    <a:lnTo>
                      <a:pt x="3" y="6"/>
                    </a:lnTo>
                    <a:lnTo>
                      <a:pt x="4" y="4"/>
                    </a:lnTo>
                    <a:lnTo>
                      <a:pt x="3" y="3"/>
                    </a:lnTo>
                    <a:lnTo>
                      <a:pt x="2" y="1"/>
                    </a:lnTo>
                    <a:lnTo>
                      <a:pt x="2" y="0"/>
                    </a:lnTo>
                  </a:path>
                </a:pathLst>
              </a:custGeom>
              <a:solidFill>
                <a:srgbClr val="FF8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1" name="Freeform 647"/>
              <p:cNvSpPr>
                <a:spLocks/>
              </p:cNvSpPr>
              <p:nvPr/>
            </p:nvSpPr>
            <p:spPr bwMode="auto">
              <a:xfrm>
                <a:off x="1316" y="3191"/>
                <a:ext cx="17" cy="17"/>
              </a:xfrm>
              <a:custGeom>
                <a:avLst/>
                <a:gdLst>
                  <a:gd name="T0" fmla="*/ 1 w 17"/>
                  <a:gd name="T1" fmla="*/ 0 h 17"/>
                  <a:gd name="T2" fmla="*/ 12 w 17"/>
                  <a:gd name="T3" fmla="*/ 3 h 17"/>
                  <a:gd name="T4" fmla="*/ 13 w 17"/>
                  <a:gd name="T5" fmla="*/ 5 h 17"/>
                  <a:gd name="T6" fmla="*/ 14 w 17"/>
                  <a:gd name="T7" fmla="*/ 5 h 17"/>
                  <a:gd name="T8" fmla="*/ 16 w 17"/>
                  <a:gd name="T9" fmla="*/ 7 h 17"/>
                  <a:gd name="T10" fmla="*/ 16 w 17"/>
                  <a:gd name="T11" fmla="*/ 10 h 17"/>
                  <a:gd name="T12" fmla="*/ 16 w 17"/>
                  <a:gd name="T13" fmla="*/ 12 h 17"/>
                  <a:gd name="T14" fmla="*/ 14 w 17"/>
                  <a:gd name="T15" fmla="*/ 12 h 17"/>
                  <a:gd name="T16" fmla="*/ 13 w 17"/>
                  <a:gd name="T17" fmla="*/ 14 h 17"/>
                  <a:gd name="T18" fmla="*/ 13 w 17"/>
                  <a:gd name="T19" fmla="*/ 16 h 17"/>
                  <a:gd name="T20" fmla="*/ 11 w 17"/>
                  <a:gd name="T21" fmla="*/ 16 h 17"/>
                  <a:gd name="T22" fmla="*/ 0 w 17"/>
                  <a:gd name="T23" fmla="*/ 10 h 17"/>
                  <a:gd name="T24" fmla="*/ 1 w 17"/>
                  <a:gd name="T25" fmla="*/ 8 h 17"/>
                  <a:gd name="T26" fmla="*/ 3 w 17"/>
                  <a:gd name="T27" fmla="*/ 7 h 17"/>
                  <a:gd name="T28" fmla="*/ 3 w 17"/>
                  <a:gd name="T29" fmla="*/ 7 h 17"/>
                  <a:gd name="T30" fmla="*/ 4 w 17"/>
                  <a:gd name="T31" fmla="*/ 5 h 17"/>
                  <a:gd name="T32" fmla="*/ 2 w 17"/>
                  <a:gd name="T33" fmla="*/ 1 h 17"/>
                  <a:gd name="T34" fmla="*/ 2 w 17"/>
                  <a:gd name="T35" fmla="*/ 0 h 17"/>
                  <a:gd name="T36" fmla="*/ 1 w 17"/>
                  <a:gd name="T37" fmla="*/ 0 h 17"/>
                  <a:gd name="T38" fmla="*/ 1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1" y="0"/>
                    </a:moveTo>
                    <a:lnTo>
                      <a:pt x="12" y="3"/>
                    </a:lnTo>
                    <a:lnTo>
                      <a:pt x="13" y="5"/>
                    </a:lnTo>
                    <a:lnTo>
                      <a:pt x="14" y="5"/>
                    </a:lnTo>
                    <a:lnTo>
                      <a:pt x="16" y="7"/>
                    </a:lnTo>
                    <a:lnTo>
                      <a:pt x="16" y="10"/>
                    </a:lnTo>
                    <a:lnTo>
                      <a:pt x="16" y="12"/>
                    </a:lnTo>
                    <a:lnTo>
                      <a:pt x="14" y="12"/>
                    </a:lnTo>
                    <a:lnTo>
                      <a:pt x="13" y="14"/>
                    </a:lnTo>
                    <a:lnTo>
                      <a:pt x="13" y="16"/>
                    </a:lnTo>
                    <a:lnTo>
                      <a:pt x="11" y="16"/>
                    </a:lnTo>
                    <a:lnTo>
                      <a:pt x="0" y="10"/>
                    </a:lnTo>
                    <a:lnTo>
                      <a:pt x="1" y="8"/>
                    </a:lnTo>
                    <a:lnTo>
                      <a:pt x="3" y="7"/>
                    </a:lnTo>
                    <a:lnTo>
                      <a:pt x="4" y="5"/>
                    </a:lnTo>
                    <a:lnTo>
                      <a:pt x="2" y="1"/>
                    </a:lnTo>
                    <a:lnTo>
                      <a:pt x="2" y="0"/>
                    </a:lnTo>
                    <a:lnTo>
                      <a:pt x="1" y="0"/>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2" name="Freeform 648"/>
              <p:cNvSpPr>
                <a:spLocks/>
              </p:cNvSpPr>
              <p:nvPr/>
            </p:nvSpPr>
            <p:spPr bwMode="auto">
              <a:xfrm>
                <a:off x="1321" y="3192"/>
                <a:ext cx="17" cy="17"/>
              </a:xfrm>
              <a:custGeom>
                <a:avLst/>
                <a:gdLst>
                  <a:gd name="T0" fmla="*/ 0 w 17"/>
                  <a:gd name="T1" fmla="*/ 0 h 17"/>
                  <a:gd name="T2" fmla="*/ 6 w 17"/>
                  <a:gd name="T3" fmla="*/ 2 h 17"/>
                  <a:gd name="T4" fmla="*/ 12 w 17"/>
                  <a:gd name="T5" fmla="*/ 5 h 17"/>
                  <a:gd name="T6" fmla="*/ 16 w 17"/>
                  <a:gd name="T7" fmla="*/ 8 h 17"/>
                  <a:gd name="T8" fmla="*/ 12 w 17"/>
                  <a:gd name="T9" fmla="*/ 8 h 17"/>
                  <a:gd name="T10" fmla="*/ 9 w 17"/>
                  <a:gd name="T11" fmla="*/ 10 h 17"/>
                  <a:gd name="T12" fmla="*/ 9 w 17"/>
                  <a:gd name="T13" fmla="*/ 13 h 17"/>
                  <a:gd name="T14" fmla="*/ 6 w 17"/>
                  <a:gd name="T15" fmla="*/ 16 h 17"/>
                  <a:gd name="T16" fmla="*/ 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6" y="2"/>
                    </a:lnTo>
                    <a:lnTo>
                      <a:pt x="12" y="5"/>
                    </a:lnTo>
                    <a:lnTo>
                      <a:pt x="16" y="8"/>
                    </a:lnTo>
                    <a:lnTo>
                      <a:pt x="12" y="8"/>
                    </a:lnTo>
                    <a:lnTo>
                      <a:pt x="9" y="10"/>
                    </a:lnTo>
                    <a:lnTo>
                      <a:pt x="9" y="13"/>
                    </a:lnTo>
                    <a:lnTo>
                      <a:pt x="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23" name="Freeform 649"/>
              <p:cNvSpPr>
                <a:spLocks/>
              </p:cNvSpPr>
              <p:nvPr/>
            </p:nvSpPr>
            <p:spPr bwMode="auto">
              <a:xfrm>
                <a:off x="1320" y="3190"/>
                <a:ext cx="17" cy="17"/>
              </a:xfrm>
              <a:custGeom>
                <a:avLst/>
                <a:gdLst>
                  <a:gd name="T0" fmla="*/ 0 w 17"/>
                  <a:gd name="T1" fmla="*/ 0 h 17"/>
                  <a:gd name="T2" fmla="*/ 4 w 17"/>
                  <a:gd name="T3" fmla="*/ 2 h 17"/>
                  <a:gd name="T4" fmla="*/ 4 w 17"/>
                  <a:gd name="T5" fmla="*/ 4 h 17"/>
                  <a:gd name="T6" fmla="*/ 8 w 17"/>
                  <a:gd name="T7" fmla="*/ 6 h 17"/>
                  <a:gd name="T8" fmla="*/ 16 w 17"/>
                  <a:gd name="T9" fmla="*/ 9 h 17"/>
                  <a:gd name="T10" fmla="*/ 12 w 17"/>
                  <a:gd name="T11" fmla="*/ 9 h 17"/>
                  <a:gd name="T12" fmla="*/ 8 w 17"/>
                  <a:gd name="T13" fmla="*/ 11 h 17"/>
                  <a:gd name="T14" fmla="*/ 8 w 17"/>
                  <a:gd name="T15" fmla="*/ 13 h 17"/>
                  <a:gd name="T16" fmla="*/ 4 w 17"/>
                  <a:gd name="T17" fmla="*/ 16 h 17"/>
                  <a:gd name="T18" fmla="*/ 4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4" y="2"/>
                    </a:lnTo>
                    <a:lnTo>
                      <a:pt x="4" y="4"/>
                    </a:lnTo>
                    <a:lnTo>
                      <a:pt x="8" y="6"/>
                    </a:lnTo>
                    <a:lnTo>
                      <a:pt x="16" y="9"/>
                    </a:lnTo>
                    <a:lnTo>
                      <a:pt x="12" y="9"/>
                    </a:lnTo>
                    <a:lnTo>
                      <a:pt x="8" y="11"/>
                    </a:lnTo>
                    <a:lnTo>
                      <a:pt x="8" y="13"/>
                    </a:lnTo>
                    <a:lnTo>
                      <a:pt x="4"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24" name="Freeform 650"/>
              <p:cNvSpPr>
                <a:spLocks/>
              </p:cNvSpPr>
              <p:nvPr/>
            </p:nvSpPr>
            <p:spPr bwMode="auto">
              <a:xfrm>
                <a:off x="1144" y="3141"/>
                <a:ext cx="22" cy="17"/>
              </a:xfrm>
              <a:custGeom>
                <a:avLst/>
                <a:gdLst>
                  <a:gd name="T0" fmla="*/ 17 w 22"/>
                  <a:gd name="T1" fmla="*/ 1 h 17"/>
                  <a:gd name="T2" fmla="*/ 0 w 22"/>
                  <a:gd name="T3" fmla="*/ 0 h 17"/>
                  <a:gd name="T4" fmla="*/ 15 w 22"/>
                  <a:gd name="T5" fmla="*/ 12 h 17"/>
                  <a:gd name="T6" fmla="*/ 16 w 22"/>
                  <a:gd name="T7" fmla="*/ 14 h 17"/>
                  <a:gd name="T8" fmla="*/ 18 w 22"/>
                  <a:gd name="T9" fmla="*/ 16 h 17"/>
                  <a:gd name="T10" fmla="*/ 16 w 22"/>
                  <a:gd name="T11" fmla="*/ 11 h 17"/>
                  <a:gd name="T12" fmla="*/ 20 w 22"/>
                  <a:gd name="T13" fmla="*/ 9 h 17"/>
                  <a:gd name="T14" fmla="*/ 17 w 22"/>
                  <a:gd name="T15" fmla="*/ 8 h 17"/>
                  <a:gd name="T16" fmla="*/ 21 w 22"/>
                  <a:gd name="T17" fmla="*/ 6 h 17"/>
                  <a:gd name="T18" fmla="*/ 17 w 22"/>
                  <a:gd name="T19" fmla="*/ 4 h 17"/>
                  <a:gd name="T20" fmla="*/ 20 w 22"/>
                  <a:gd name="T21" fmla="*/ 1 h 17"/>
                  <a:gd name="T22" fmla="*/ 17 w 22"/>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7"/>
                  <a:gd name="T38" fmla="*/ 22 w 2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7">
                    <a:moveTo>
                      <a:pt x="17" y="1"/>
                    </a:moveTo>
                    <a:lnTo>
                      <a:pt x="0" y="0"/>
                    </a:lnTo>
                    <a:lnTo>
                      <a:pt x="15" y="12"/>
                    </a:lnTo>
                    <a:lnTo>
                      <a:pt x="16" y="14"/>
                    </a:lnTo>
                    <a:lnTo>
                      <a:pt x="18" y="16"/>
                    </a:lnTo>
                    <a:lnTo>
                      <a:pt x="16" y="11"/>
                    </a:lnTo>
                    <a:lnTo>
                      <a:pt x="20" y="9"/>
                    </a:lnTo>
                    <a:lnTo>
                      <a:pt x="17" y="8"/>
                    </a:lnTo>
                    <a:lnTo>
                      <a:pt x="21" y="6"/>
                    </a:lnTo>
                    <a:lnTo>
                      <a:pt x="17" y="4"/>
                    </a:lnTo>
                    <a:lnTo>
                      <a:pt x="20" y="1"/>
                    </a:lnTo>
                    <a:lnTo>
                      <a:pt x="17" y="1"/>
                    </a:lnTo>
                  </a:path>
                </a:pathLst>
              </a:custGeom>
              <a:solidFill>
                <a:srgbClr val="FFC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5" name="Freeform 651"/>
              <p:cNvSpPr>
                <a:spLocks/>
              </p:cNvSpPr>
              <p:nvPr/>
            </p:nvSpPr>
            <p:spPr bwMode="auto">
              <a:xfrm>
                <a:off x="1144" y="3140"/>
                <a:ext cx="17" cy="17"/>
              </a:xfrm>
              <a:custGeom>
                <a:avLst/>
                <a:gdLst>
                  <a:gd name="T0" fmla="*/ 0 w 17"/>
                  <a:gd name="T1" fmla="*/ 3 h 17"/>
                  <a:gd name="T2" fmla="*/ 14 w 17"/>
                  <a:gd name="T3" fmla="*/ 0 h 17"/>
                  <a:gd name="T4" fmla="*/ 14 w 17"/>
                  <a:gd name="T5" fmla="*/ 6 h 17"/>
                  <a:gd name="T6" fmla="*/ 14 w 17"/>
                  <a:gd name="T7" fmla="*/ 9 h 17"/>
                  <a:gd name="T8" fmla="*/ 16 w 17"/>
                  <a:gd name="T9" fmla="*/ 12 h 17"/>
                  <a:gd name="T10" fmla="*/ 14 w 17"/>
                  <a:gd name="T11" fmla="*/ 12 h 17"/>
                  <a:gd name="T12" fmla="*/ 10 w 17"/>
                  <a:gd name="T13" fmla="*/ 16 h 17"/>
                  <a:gd name="T14" fmla="*/ 0 w 17"/>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14" y="0"/>
                    </a:lnTo>
                    <a:lnTo>
                      <a:pt x="14" y="6"/>
                    </a:lnTo>
                    <a:lnTo>
                      <a:pt x="14" y="9"/>
                    </a:lnTo>
                    <a:lnTo>
                      <a:pt x="16" y="12"/>
                    </a:lnTo>
                    <a:lnTo>
                      <a:pt x="14" y="12"/>
                    </a:lnTo>
                    <a:lnTo>
                      <a:pt x="10" y="16"/>
                    </a:lnTo>
                    <a:lnTo>
                      <a:pt x="0" y="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11" name="Group 652"/>
            <p:cNvGrpSpPr>
              <a:grpSpLocks/>
            </p:cNvGrpSpPr>
            <p:nvPr/>
          </p:nvGrpSpPr>
          <p:grpSpPr bwMode="auto">
            <a:xfrm>
              <a:off x="1186" y="2940"/>
              <a:ext cx="311" cy="147"/>
              <a:chOff x="1186" y="2940"/>
              <a:chExt cx="311" cy="147"/>
            </a:xfrm>
          </p:grpSpPr>
          <p:sp>
            <p:nvSpPr>
              <p:cNvPr id="710" name="Freeform 653"/>
              <p:cNvSpPr>
                <a:spLocks/>
              </p:cNvSpPr>
              <p:nvPr/>
            </p:nvSpPr>
            <p:spPr bwMode="auto">
              <a:xfrm>
                <a:off x="1364" y="3022"/>
                <a:ext cx="131" cy="65"/>
              </a:xfrm>
              <a:custGeom>
                <a:avLst/>
                <a:gdLst>
                  <a:gd name="T0" fmla="*/ 130 w 131"/>
                  <a:gd name="T1" fmla="*/ 39 h 65"/>
                  <a:gd name="T2" fmla="*/ 127 w 131"/>
                  <a:gd name="T3" fmla="*/ 44 h 65"/>
                  <a:gd name="T4" fmla="*/ 122 w 131"/>
                  <a:gd name="T5" fmla="*/ 50 h 65"/>
                  <a:gd name="T6" fmla="*/ 116 w 131"/>
                  <a:gd name="T7" fmla="*/ 54 h 65"/>
                  <a:gd name="T8" fmla="*/ 110 w 131"/>
                  <a:gd name="T9" fmla="*/ 58 h 65"/>
                  <a:gd name="T10" fmla="*/ 103 w 131"/>
                  <a:gd name="T11" fmla="*/ 61 h 65"/>
                  <a:gd name="T12" fmla="*/ 100 w 131"/>
                  <a:gd name="T13" fmla="*/ 62 h 65"/>
                  <a:gd name="T14" fmla="*/ 91 w 131"/>
                  <a:gd name="T15" fmla="*/ 63 h 65"/>
                  <a:gd name="T16" fmla="*/ 83 w 131"/>
                  <a:gd name="T17" fmla="*/ 64 h 65"/>
                  <a:gd name="T18" fmla="*/ 76 w 131"/>
                  <a:gd name="T19" fmla="*/ 63 h 65"/>
                  <a:gd name="T20" fmla="*/ 68 w 131"/>
                  <a:gd name="T21" fmla="*/ 61 h 65"/>
                  <a:gd name="T22" fmla="*/ 64 w 131"/>
                  <a:gd name="T23" fmla="*/ 61 h 65"/>
                  <a:gd name="T24" fmla="*/ 59 w 131"/>
                  <a:gd name="T25" fmla="*/ 58 h 65"/>
                  <a:gd name="T26" fmla="*/ 51 w 131"/>
                  <a:gd name="T27" fmla="*/ 56 h 65"/>
                  <a:gd name="T28" fmla="*/ 45 w 131"/>
                  <a:gd name="T29" fmla="*/ 54 h 65"/>
                  <a:gd name="T30" fmla="*/ 0 w 131"/>
                  <a:gd name="T31" fmla="*/ 18 h 65"/>
                  <a:gd name="T32" fmla="*/ 34 w 131"/>
                  <a:gd name="T33" fmla="*/ 0 h 65"/>
                  <a:gd name="T34" fmla="*/ 70 w 131"/>
                  <a:gd name="T35" fmla="*/ 21 h 65"/>
                  <a:gd name="T36" fmla="*/ 71 w 131"/>
                  <a:gd name="T37" fmla="*/ 25 h 65"/>
                  <a:gd name="T38" fmla="*/ 72 w 131"/>
                  <a:gd name="T39" fmla="*/ 28 h 65"/>
                  <a:gd name="T40" fmla="*/ 81 w 131"/>
                  <a:gd name="T41" fmla="*/ 29 h 65"/>
                  <a:gd name="T42" fmla="*/ 88 w 131"/>
                  <a:gd name="T43" fmla="*/ 38 h 65"/>
                  <a:gd name="T44" fmla="*/ 90 w 131"/>
                  <a:gd name="T45" fmla="*/ 34 h 65"/>
                  <a:gd name="T46" fmla="*/ 92 w 131"/>
                  <a:gd name="T47" fmla="*/ 37 h 65"/>
                  <a:gd name="T48" fmla="*/ 95 w 131"/>
                  <a:gd name="T49" fmla="*/ 36 h 65"/>
                  <a:gd name="T50" fmla="*/ 96 w 131"/>
                  <a:gd name="T51" fmla="*/ 38 h 65"/>
                  <a:gd name="T52" fmla="*/ 98 w 131"/>
                  <a:gd name="T53" fmla="*/ 34 h 65"/>
                  <a:gd name="T54" fmla="*/ 99 w 131"/>
                  <a:gd name="T55" fmla="*/ 37 h 65"/>
                  <a:gd name="T56" fmla="*/ 102 w 131"/>
                  <a:gd name="T57" fmla="*/ 36 h 65"/>
                  <a:gd name="T58" fmla="*/ 103 w 131"/>
                  <a:gd name="T59" fmla="*/ 38 h 65"/>
                  <a:gd name="T60" fmla="*/ 106 w 131"/>
                  <a:gd name="T61" fmla="*/ 36 h 65"/>
                  <a:gd name="T62" fmla="*/ 107 w 131"/>
                  <a:gd name="T63" fmla="*/ 38 h 65"/>
                  <a:gd name="T64" fmla="*/ 109 w 131"/>
                  <a:gd name="T65" fmla="*/ 34 h 65"/>
                  <a:gd name="T66" fmla="*/ 130 w 131"/>
                  <a:gd name="T67" fmla="*/ 39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65"/>
                  <a:gd name="T104" fmla="*/ 131 w 131"/>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65">
                    <a:moveTo>
                      <a:pt x="130" y="39"/>
                    </a:moveTo>
                    <a:lnTo>
                      <a:pt x="127" y="44"/>
                    </a:lnTo>
                    <a:lnTo>
                      <a:pt x="122" y="50"/>
                    </a:lnTo>
                    <a:lnTo>
                      <a:pt x="116" y="54"/>
                    </a:lnTo>
                    <a:lnTo>
                      <a:pt x="110" y="58"/>
                    </a:lnTo>
                    <a:lnTo>
                      <a:pt x="103" y="61"/>
                    </a:lnTo>
                    <a:lnTo>
                      <a:pt x="100" y="62"/>
                    </a:lnTo>
                    <a:lnTo>
                      <a:pt x="91" y="63"/>
                    </a:lnTo>
                    <a:lnTo>
                      <a:pt x="83" y="64"/>
                    </a:lnTo>
                    <a:lnTo>
                      <a:pt x="76" y="63"/>
                    </a:lnTo>
                    <a:lnTo>
                      <a:pt x="68" y="61"/>
                    </a:lnTo>
                    <a:lnTo>
                      <a:pt x="64" y="61"/>
                    </a:lnTo>
                    <a:lnTo>
                      <a:pt x="59" y="58"/>
                    </a:lnTo>
                    <a:lnTo>
                      <a:pt x="51" y="56"/>
                    </a:lnTo>
                    <a:lnTo>
                      <a:pt x="45" y="54"/>
                    </a:lnTo>
                    <a:lnTo>
                      <a:pt x="0" y="18"/>
                    </a:lnTo>
                    <a:lnTo>
                      <a:pt x="34" y="0"/>
                    </a:lnTo>
                    <a:lnTo>
                      <a:pt x="70" y="21"/>
                    </a:lnTo>
                    <a:lnTo>
                      <a:pt x="71" y="25"/>
                    </a:lnTo>
                    <a:lnTo>
                      <a:pt x="72" y="28"/>
                    </a:lnTo>
                    <a:lnTo>
                      <a:pt x="81" y="29"/>
                    </a:lnTo>
                    <a:lnTo>
                      <a:pt x="88" y="38"/>
                    </a:lnTo>
                    <a:lnTo>
                      <a:pt x="90" y="34"/>
                    </a:lnTo>
                    <a:lnTo>
                      <a:pt x="92" y="37"/>
                    </a:lnTo>
                    <a:lnTo>
                      <a:pt x="95" y="36"/>
                    </a:lnTo>
                    <a:lnTo>
                      <a:pt x="96" y="38"/>
                    </a:lnTo>
                    <a:lnTo>
                      <a:pt x="98" y="34"/>
                    </a:lnTo>
                    <a:lnTo>
                      <a:pt x="99" y="37"/>
                    </a:lnTo>
                    <a:lnTo>
                      <a:pt x="102" y="36"/>
                    </a:lnTo>
                    <a:lnTo>
                      <a:pt x="103" y="38"/>
                    </a:lnTo>
                    <a:lnTo>
                      <a:pt x="106" y="36"/>
                    </a:lnTo>
                    <a:lnTo>
                      <a:pt x="107" y="38"/>
                    </a:lnTo>
                    <a:lnTo>
                      <a:pt x="109" y="34"/>
                    </a:lnTo>
                    <a:lnTo>
                      <a:pt x="130" y="39"/>
                    </a:lnTo>
                  </a:path>
                </a:pathLst>
              </a:custGeom>
              <a:solidFill>
                <a:srgbClr val="A0A0A0"/>
              </a:solidFill>
              <a:ln w="12700" cap="rnd" cmpd="sng">
                <a:solidFill>
                  <a:srgbClr val="404040"/>
                </a:solidFill>
                <a:prstDash val="solid"/>
                <a:round/>
                <a:headEnd/>
                <a:tailEnd/>
              </a:ln>
            </p:spPr>
            <p:txBody>
              <a:bodyPr/>
              <a:lstStyle/>
              <a:p>
                <a:endParaRPr lang="en-US"/>
              </a:p>
            </p:txBody>
          </p:sp>
          <p:sp>
            <p:nvSpPr>
              <p:cNvPr id="711" name="Freeform 654"/>
              <p:cNvSpPr>
                <a:spLocks/>
              </p:cNvSpPr>
              <p:nvPr/>
            </p:nvSpPr>
            <p:spPr bwMode="auto">
              <a:xfrm>
                <a:off x="1192" y="2940"/>
                <a:ext cx="160" cy="53"/>
              </a:xfrm>
              <a:custGeom>
                <a:avLst/>
                <a:gdLst>
                  <a:gd name="T0" fmla="*/ 159 w 160"/>
                  <a:gd name="T1" fmla="*/ 38 h 53"/>
                  <a:gd name="T2" fmla="*/ 147 w 160"/>
                  <a:gd name="T3" fmla="*/ 52 h 53"/>
                  <a:gd name="T4" fmla="*/ 140 w 160"/>
                  <a:gd name="T5" fmla="*/ 49 h 53"/>
                  <a:gd name="T6" fmla="*/ 135 w 160"/>
                  <a:gd name="T7" fmla="*/ 46 h 53"/>
                  <a:gd name="T8" fmla="*/ 129 w 160"/>
                  <a:gd name="T9" fmla="*/ 43 h 53"/>
                  <a:gd name="T10" fmla="*/ 124 w 160"/>
                  <a:gd name="T11" fmla="*/ 41 h 53"/>
                  <a:gd name="T12" fmla="*/ 118 w 160"/>
                  <a:gd name="T13" fmla="*/ 37 h 53"/>
                  <a:gd name="T14" fmla="*/ 112 w 160"/>
                  <a:gd name="T15" fmla="*/ 34 h 53"/>
                  <a:gd name="T16" fmla="*/ 104 w 160"/>
                  <a:gd name="T17" fmla="*/ 30 h 53"/>
                  <a:gd name="T18" fmla="*/ 95 w 160"/>
                  <a:gd name="T19" fmla="*/ 26 h 53"/>
                  <a:gd name="T20" fmla="*/ 86 w 160"/>
                  <a:gd name="T21" fmla="*/ 23 h 53"/>
                  <a:gd name="T22" fmla="*/ 76 w 160"/>
                  <a:gd name="T23" fmla="*/ 21 h 53"/>
                  <a:gd name="T24" fmla="*/ 70 w 160"/>
                  <a:gd name="T25" fmla="*/ 19 h 53"/>
                  <a:gd name="T26" fmla="*/ 64 w 160"/>
                  <a:gd name="T27" fmla="*/ 15 h 53"/>
                  <a:gd name="T28" fmla="*/ 56 w 160"/>
                  <a:gd name="T29" fmla="*/ 14 h 53"/>
                  <a:gd name="T30" fmla="*/ 45 w 160"/>
                  <a:gd name="T31" fmla="*/ 10 h 53"/>
                  <a:gd name="T32" fmla="*/ 37 w 160"/>
                  <a:gd name="T33" fmla="*/ 10 h 53"/>
                  <a:gd name="T34" fmla="*/ 28 w 160"/>
                  <a:gd name="T35" fmla="*/ 9 h 53"/>
                  <a:gd name="T36" fmla="*/ 21 w 160"/>
                  <a:gd name="T37" fmla="*/ 8 h 53"/>
                  <a:gd name="T38" fmla="*/ 13 w 160"/>
                  <a:gd name="T39" fmla="*/ 7 h 53"/>
                  <a:gd name="T40" fmla="*/ 8 w 160"/>
                  <a:gd name="T41" fmla="*/ 8 h 53"/>
                  <a:gd name="T42" fmla="*/ 4 w 160"/>
                  <a:gd name="T43" fmla="*/ 8 h 53"/>
                  <a:gd name="T44" fmla="*/ 2 w 160"/>
                  <a:gd name="T45" fmla="*/ 8 h 53"/>
                  <a:gd name="T46" fmla="*/ 1 w 160"/>
                  <a:gd name="T47" fmla="*/ 7 h 53"/>
                  <a:gd name="T48" fmla="*/ 0 w 160"/>
                  <a:gd name="T49" fmla="*/ 6 h 53"/>
                  <a:gd name="T50" fmla="*/ 0 w 160"/>
                  <a:gd name="T51" fmla="*/ 6 h 53"/>
                  <a:gd name="T52" fmla="*/ 0 w 160"/>
                  <a:gd name="T53" fmla="*/ 5 h 53"/>
                  <a:gd name="T54" fmla="*/ 1 w 160"/>
                  <a:gd name="T55" fmla="*/ 4 h 53"/>
                  <a:gd name="T56" fmla="*/ 4 w 160"/>
                  <a:gd name="T57" fmla="*/ 3 h 53"/>
                  <a:gd name="T58" fmla="*/ 11 w 160"/>
                  <a:gd name="T59" fmla="*/ 2 h 53"/>
                  <a:gd name="T60" fmla="*/ 18 w 160"/>
                  <a:gd name="T61" fmla="*/ 0 h 53"/>
                  <a:gd name="T62" fmla="*/ 23 w 160"/>
                  <a:gd name="T63" fmla="*/ 0 h 53"/>
                  <a:gd name="T64" fmla="*/ 30 w 160"/>
                  <a:gd name="T65" fmla="*/ 0 h 53"/>
                  <a:gd name="T66" fmla="*/ 39 w 160"/>
                  <a:gd name="T67" fmla="*/ 0 h 53"/>
                  <a:gd name="T68" fmla="*/ 47 w 160"/>
                  <a:gd name="T69" fmla="*/ 0 h 53"/>
                  <a:gd name="T70" fmla="*/ 60 w 160"/>
                  <a:gd name="T71" fmla="*/ 2 h 53"/>
                  <a:gd name="T72" fmla="*/ 68 w 160"/>
                  <a:gd name="T73" fmla="*/ 3 h 53"/>
                  <a:gd name="T74" fmla="*/ 78 w 160"/>
                  <a:gd name="T75" fmla="*/ 4 h 53"/>
                  <a:gd name="T76" fmla="*/ 86 w 160"/>
                  <a:gd name="T77" fmla="*/ 8 h 53"/>
                  <a:gd name="T78" fmla="*/ 92 w 160"/>
                  <a:gd name="T79" fmla="*/ 9 h 53"/>
                  <a:gd name="T80" fmla="*/ 99 w 160"/>
                  <a:gd name="T81" fmla="*/ 11 h 53"/>
                  <a:gd name="T82" fmla="*/ 108 w 160"/>
                  <a:gd name="T83" fmla="*/ 12 h 53"/>
                  <a:gd name="T84" fmla="*/ 114 w 160"/>
                  <a:gd name="T85" fmla="*/ 16 h 53"/>
                  <a:gd name="T86" fmla="*/ 121 w 160"/>
                  <a:gd name="T87" fmla="*/ 19 h 53"/>
                  <a:gd name="T88" fmla="*/ 127 w 160"/>
                  <a:gd name="T89" fmla="*/ 21 h 53"/>
                  <a:gd name="T90" fmla="*/ 135 w 160"/>
                  <a:gd name="T91" fmla="*/ 26 h 53"/>
                  <a:gd name="T92" fmla="*/ 141 w 160"/>
                  <a:gd name="T93" fmla="*/ 31 h 53"/>
                  <a:gd name="T94" fmla="*/ 147 w 160"/>
                  <a:gd name="T95" fmla="*/ 32 h 53"/>
                  <a:gd name="T96" fmla="*/ 159 w 160"/>
                  <a:gd name="T97" fmla="*/ 38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53"/>
                  <a:gd name="T149" fmla="*/ 160 w 160"/>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53">
                    <a:moveTo>
                      <a:pt x="159" y="38"/>
                    </a:moveTo>
                    <a:lnTo>
                      <a:pt x="147" y="52"/>
                    </a:lnTo>
                    <a:lnTo>
                      <a:pt x="140" y="49"/>
                    </a:lnTo>
                    <a:lnTo>
                      <a:pt x="135" y="46"/>
                    </a:lnTo>
                    <a:lnTo>
                      <a:pt x="129" y="43"/>
                    </a:lnTo>
                    <a:lnTo>
                      <a:pt x="124" y="41"/>
                    </a:lnTo>
                    <a:lnTo>
                      <a:pt x="118" y="37"/>
                    </a:lnTo>
                    <a:lnTo>
                      <a:pt x="112" y="34"/>
                    </a:lnTo>
                    <a:lnTo>
                      <a:pt x="104" y="30"/>
                    </a:lnTo>
                    <a:lnTo>
                      <a:pt x="95" y="26"/>
                    </a:lnTo>
                    <a:lnTo>
                      <a:pt x="86" y="23"/>
                    </a:lnTo>
                    <a:lnTo>
                      <a:pt x="76" y="21"/>
                    </a:lnTo>
                    <a:lnTo>
                      <a:pt x="70" y="19"/>
                    </a:lnTo>
                    <a:lnTo>
                      <a:pt x="64" y="15"/>
                    </a:lnTo>
                    <a:lnTo>
                      <a:pt x="56" y="14"/>
                    </a:lnTo>
                    <a:lnTo>
                      <a:pt x="45" y="10"/>
                    </a:lnTo>
                    <a:lnTo>
                      <a:pt x="37" y="10"/>
                    </a:lnTo>
                    <a:lnTo>
                      <a:pt x="28" y="9"/>
                    </a:lnTo>
                    <a:lnTo>
                      <a:pt x="21" y="8"/>
                    </a:lnTo>
                    <a:lnTo>
                      <a:pt x="13" y="7"/>
                    </a:lnTo>
                    <a:lnTo>
                      <a:pt x="8" y="8"/>
                    </a:lnTo>
                    <a:lnTo>
                      <a:pt x="4" y="8"/>
                    </a:lnTo>
                    <a:lnTo>
                      <a:pt x="2" y="8"/>
                    </a:lnTo>
                    <a:lnTo>
                      <a:pt x="1" y="7"/>
                    </a:lnTo>
                    <a:lnTo>
                      <a:pt x="0" y="6"/>
                    </a:lnTo>
                    <a:lnTo>
                      <a:pt x="0" y="5"/>
                    </a:lnTo>
                    <a:lnTo>
                      <a:pt x="1" y="4"/>
                    </a:lnTo>
                    <a:lnTo>
                      <a:pt x="4" y="3"/>
                    </a:lnTo>
                    <a:lnTo>
                      <a:pt x="11" y="2"/>
                    </a:lnTo>
                    <a:lnTo>
                      <a:pt x="18" y="0"/>
                    </a:lnTo>
                    <a:lnTo>
                      <a:pt x="23" y="0"/>
                    </a:lnTo>
                    <a:lnTo>
                      <a:pt x="30" y="0"/>
                    </a:lnTo>
                    <a:lnTo>
                      <a:pt x="39" y="0"/>
                    </a:lnTo>
                    <a:lnTo>
                      <a:pt x="47" y="0"/>
                    </a:lnTo>
                    <a:lnTo>
                      <a:pt x="60" y="2"/>
                    </a:lnTo>
                    <a:lnTo>
                      <a:pt x="68" y="3"/>
                    </a:lnTo>
                    <a:lnTo>
                      <a:pt x="78" y="4"/>
                    </a:lnTo>
                    <a:lnTo>
                      <a:pt x="86" y="8"/>
                    </a:lnTo>
                    <a:lnTo>
                      <a:pt x="92" y="9"/>
                    </a:lnTo>
                    <a:lnTo>
                      <a:pt x="99" y="11"/>
                    </a:lnTo>
                    <a:lnTo>
                      <a:pt x="108" y="12"/>
                    </a:lnTo>
                    <a:lnTo>
                      <a:pt x="114" y="16"/>
                    </a:lnTo>
                    <a:lnTo>
                      <a:pt x="121" y="19"/>
                    </a:lnTo>
                    <a:lnTo>
                      <a:pt x="127" y="21"/>
                    </a:lnTo>
                    <a:lnTo>
                      <a:pt x="135" y="26"/>
                    </a:lnTo>
                    <a:lnTo>
                      <a:pt x="141" y="31"/>
                    </a:lnTo>
                    <a:lnTo>
                      <a:pt x="147" y="32"/>
                    </a:lnTo>
                    <a:lnTo>
                      <a:pt x="159" y="38"/>
                    </a:lnTo>
                  </a:path>
                </a:pathLst>
              </a:custGeom>
              <a:solidFill>
                <a:srgbClr val="E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712" name="Group 655"/>
              <p:cNvGrpSpPr>
                <a:grpSpLocks/>
              </p:cNvGrpSpPr>
              <p:nvPr/>
            </p:nvGrpSpPr>
            <p:grpSpPr bwMode="auto">
              <a:xfrm>
                <a:off x="1186" y="3009"/>
                <a:ext cx="311" cy="47"/>
                <a:chOff x="1186" y="3009"/>
                <a:chExt cx="311" cy="47"/>
              </a:xfrm>
            </p:grpSpPr>
            <p:sp>
              <p:nvSpPr>
                <p:cNvPr id="714" name="Freeform 656"/>
                <p:cNvSpPr>
                  <a:spLocks/>
                </p:cNvSpPr>
                <p:nvPr/>
              </p:nvSpPr>
              <p:spPr bwMode="auto">
                <a:xfrm>
                  <a:off x="1345" y="3009"/>
                  <a:ext cx="152" cy="47"/>
                </a:xfrm>
                <a:custGeom>
                  <a:avLst/>
                  <a:gdLst>
                    <a:gd name="T0" fmla="*/ 151 w 152"/>
                    <a:gd name="T1" fmla="*/ 36 h 47"/>
                    <a:gd name="T2" fmla="*/ 149 w 152"/>
                    <a:gd name="T3" fmla="*/ 30 h 47"/>
                    <a:gd name="T4" fmla="*/ 145 w 152"/>
                    <a:gd name="T5" fmla="*/ 24 h 47"/>
                    <a:gd name="T6" fmla="*/ 142 w 152"/>
                    <a:gd name="T7" fmla="*/ 18 h 47"/>
                    <a:gd name="T8" fmla="*/ 134 w 152"/>
                    <a:gd name="T9" fmla="*/ 13 h 47"/>
                    <a:gd name="T10" fmla="*/ 129 w 152"/>
                    <a:gd name="T11" fmla="*/ 10 h 47"/>
                    <a:gd name="T12" fmla="*/ 124 w 152"/>
                    <a:gd name="T13" fmla="*/ 6 h 47"/>
                    <a:gd name="T14" fmla="*/ 117 w 152"/>
                    <a:gd name="T15" fmla="*/ 4 h 47"/>
                    <a:gd name="T16" fmla="*/ 109 w 152"/>
                    <a:gd name="T17" fmla="*/ 3 h 47"/>
                    <a:gd name="T18" fmla="*/ 101 w 152"/>
                    <a:gd name="T19" fmla="*/ 3 h 47"/>
                    <a:gd name="T20" fmla="*/ 94 w 152"/>
                    <a:gd name="T21" fmla="*/ 1 h 47"/>
                    <a:gd name="T22" fmla="*/ 90 w 152"/>
                    <a:gd name="T23" fmla="*/ 0 h 47"/>
                    <a:gd name="T24" fmla="*/ 84 w 152"/>
                    <a:gd name="T25" fmla="*/ 1 h 47"/>
                    <a:gd name="T26" fmla="*/ 78 w 152"/>
                    <a:gd name="T27" fmla="*/ 3 h 47"/>
                    <a:gd name="T28" fmla="*/ 71 w 152"/>
                    <a:gd name="T29" fmla="*/ 6 h 47"/>
                    <a:gd name="T30" fmla="*/ 0 w 152"/>
                    <a:gd name="T31" fmla="*/ 24 h 47"/>
                    <a:gd name="T32" fmla="*/ 2 w 152"/>
                    <a:gd name="T33" fmla="*/ 43 h 47"/>
                    <a:gd name="T34" fmla="*/ 10 w 152"/>
                    <a:gd name="T35" fmla="*/ 44 h 47"/>
                    <a:gd name="T36" fmla="*/ 19 w 152"/>
                    <a:gd name="T37" fmla="*/ 43 h 47"/>
                    <a:gd name="T38" fmla="*/ 26 w 152"/>
                    <a:gd name="T39" fmla="*/ 40 h 47"/>
                    <a:gd name="T40" fmla="*/ 35 w 152"/>
                    <a:gd name="T41" fmla="*/ 40 h 47"/>
                    <a:gd name="T42" fmla="*/ 40 w 152"/>
                    <a:gd name="T43" fmla="*/ 42 h 47"/>
                    <a:gd name="T44" fmla="*/ 45 w 152"/>
                    <a:gd name="T45" fmla="*/ 42 h 47"/>
                    <a:gd name="T46" fmla="*/ 54 w 152"/>
                    <a:gd name="T47" fmla="*/ 41 h 47"/>
                    <a:gd name="T48" fmla="*/ 60 w 152"/>
                    <a:gd name="T49" fmla="*/ 42 h 47"/>
                    <a:gd name="T50" fmla="*/ 66 w 152"/>
                    <a:gd name="T51" fmla="*/ 43 h 47"/>
                    <a:gd name="T52" fmla="*/ 74 w 152"/>
                    <a:gd name="T53" fmla="*/ 44 h 47"/>
                    <a:gd name="T54" fmla="*/ 79 w 152"/>
                    <a:gd name="T55" fmla="*/ 46 h 47"/>
                    <a:gd name="T56" fmla="*/ 85 w 152"/>
                    <a:gd name="T57" fmla="*/ 45 h 47"/>
                    <a:gd name="T58" fmla="*/ 86 w 152"/>
                    <a:gd name="T59" fmla="*/ 44 h 47"/>
                    <a:gd name="T60" fmla="*/ 86 w 152"/>
                    <a:gd name="T61" fmla="*/ 42 h 47"/>
                    <a:gd name="T62" fmla="*/ 90 w 152"/>
                    <a:gd name="T63" fmla="*/ 37 h 47"/>
                    <a:gd name="T64" fmla="*/ 91 w 152"/>
                    <a:gd name="T65" fmla="*/ 33 h 47"/>
                    <a:gd name="T66" fmla="*/ 99 w 152"/>
                    <a:gd name="T67" fmla="*/ 37 h 47"/>
                    <a:gd name="T68" fmla="*/ 109 w 152"/>
                    <a:gd name="T69" fmla="*/ 29 h 47"/>
                    <a:gd name="T70" fmla="*/ 111 w 152"/>
                    <a:gd name="T71" fmla="*/ 32 h 47"/>
                    <a:gd name="T72" fmla="*/ 113 w 152"/>
                    <a:gd name="T73" fmla="*/ 29 h 47"/>
                    <a:gd name="T74" fmla="*/ 115 w 152"/>
                    <a:gd name="T75" fmla="*/ 33 h 47"/>
                    <a:gd name="T76" fmla="*/ 117 w 152"/>
                    <a:gd name="T77" fmla="*/ 31 h 47"/>
                    <a:gd name="T78" fmla="*/ 118 w 152"/>
                    <a:gd name="T79" fmla="*/ 34 h 47"/>
                    <a:gd name="T80" fmla="*/ 122 w 152"/>
                    <a:gd name="T81" fmla="*/ 30 h 47"/>
                    <a:gd name="T82" fmla="*/ 122 w 152"/>
                    <a:gd name="T83" fmla="*/ 34 h 47"/>
                    <a:gd name="T84" fmla="*/ 126 w 152"/>
                    <a:gd name="T85" fmla="*/ 34 h 47"/>
                    <a:gd name="T86" fmla="*/ 124 w 152"/>
                    <a:gd name="T87" fmla="*/ 37 h 47"/>
                    <a:gd name="T88" fmla="*/ 130 w 152"/>
                    <a:gd name="T89" fmla="*/ 34 h 47"/>
                    <a:gd name="T90" fmla="*/ 129 w 152"/>
                    <a:gd name="T91" fmla="*/ 37 h 47"/>
                    <a:gd name="T92" fmla="*/ 151 w 152"/>
                    <a:gd name="T93" fmla="*/ 36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2"/>
                    <a:gd name="T142" fmla="*/ 0 h 47"/>
                    <a:gd name="T143" fmla="*/ 152 w 152"/>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2" h="47">
                      <a:moveTo>
                        <a:pt x="151" y="36"/>
                      </a:moveTo>
                      <a:lnTo>
                        <a:pt x="149" y="30"/>
                      </a:lnTo>
                      <a:lnTo>
                        <a:pt x="145" y="24"/>
                      </a:lnTo>
                      <a:lnTo>
                        <a:pt x="142" y="18"/>
                      </a:lnTo>
                      <a:lnTo>
                        <a:pt x="134" y="13"/>
                      </a:lnTo>
                      <a:lnTo>
                        <a:pt x="129" y="10"/>
                      </a:lnTo>
                      <a:lnTo>
                        <a:pt x="124" y="6"/>
                      </a:lnTo>
                      <a:lnTo>
                        <a:pt x="117" y="4"/>
                      </a:lnTo>
                      <a:lnTo>
                        <a:pt x="109" y="3"/>
                      </a:lnTo>
                      <a:lnTo>
                        <a:pt x="101" y="3"/>
                      </a:lnTo>
                      <a:lnTo>
                        <a:pt x="94" y="1"/>
                      </a:lnTo>
                      <a:lnTo>
                        <a:pt x="90" y="0"/>
                      </a:lnTo>
                      <a:lnTo>
                        <a:pt x="84" y="1"/>
                      </a:lnTo>
                      <a:lnTo>
                        <a:pt x="78" y="3"/>
                      </a:lnTo>
                      <a:lnTo>
                        <a:pt x="71" y="6"/>
                      </a:lnTo>
                      <a:lnTo>
                        <a:pt x="0" y="24"/>
                      </a:lnTo>
                      <a:lnTo>
                        <a:pt x="2" y="43"/>
                      </a:lnTo>
                      <a:lnTo>
                        <a:pt x="10" y="44"/>
                      </a:lnTo>
                      <a:lnTo>
                        <a:pt x="19" y="43"/>
                      </a:lnTo>
                      <a:lnTo>
                        <a:pt x="26" y="40"/>
                      </a:lnTo>
                      <a:lnTo>
                        <a:pt x="35" y="40"/>
                      </a:lnTo>
                      <a:lnTo>
                        <a:pt x="40" y="42"/>
                      </a:lnTo>
                      <a:lnTo>
                        <a:pt x="45" y="42"/>
                      </a:lnTo>
                      <a:lnTo>
                        <a:pt x="54" y="41"/>
                      </a:lnTo>
                      <a:lnTo>
                        <a:pt x="60" y="42"/>
                      </a:lnTo>
                      <a:lnTo>
                        <a:pt x="66" y="43"/>
                      </a:lnTo>
                      <a:lnTo>
                        <a:pt x="74" y="44"/>
                      </a:lnTo>
                      <a:lnTo>
                        <a:pt x="79" y="46"/>
                      </a:lnTo>
                      <a:lnTo>
                        <a:pt x="85" y="45"/>
                      </a:lnTo>
                      <a:lnTo>
                        <a:pt x="86" y="44"/>
                      </a:lnTo>
                      <a:lnTo>
                        <a:pt x="86" y="42"/>
                      </a:lnTo>
                      <a:lnTo>
                        <a:pt x="90" y="37"/>
                      </a:lnTo>
                      <a:lnTo>
                        <a:pt x="91" y="33"/>
                      </a:lnTo>
                      <a:lnTo>
                        <a:pt x="99" y="37"/>
                      </a:lnTo>
                      <a:lnTo>
                        <a:pt x="109" y="29"/>
                      </a:lnTo>
                      <a:lnTo>
                        <a:pt x="111" y="32"/>
                      </a:lnTo>
                      <a:lnTo>
                        <a:pt x="113" y="29"/>
                      </a:lnTo>
                      <a:lnTo>
                        <a:pt x="115" y="33"/>
                      </a:lnTo>
                      <a:lnTo>
                        <a:pt x="117" y="31"/>
                      </a:lnTo>
                      <a:lnTo>
                        <a:pt x="118" y="34"/>
                      </a:lnTo>
                      <a:lnTo>
                        <a:pt x="122" y="30"/>
                      </a:lnTo>
                      <a:lnTo>
                        <a:pt x="122" y="34"/>
                      </a:lnTo>
                      <a:lnTo>
                        <a:pt x="126" y="34"/>
                      </a:lnTo>
                      <a:lnTo>
                        <a:pt x="124" y="37"/>
                      </a:lnTo>
                      <a:lnTo>
                        <a:pt x="130" y="34"/>
                      </a:lnTo>
                      <a:lnTo>
                        <a:pt x="129" y="37"/>
                      </a:lnTo>
                      <a:lnTo>
                        <a:pt x="151" y="36"/>
                      </a:lnTo>
                    </a:path>
                  </a:pathLst>
                </a:custGeom>
                <a:solidFill>
                  <a:srgbClr val="A0A0A0"/>
                </a:solidFill>
                <a:ln w="12700" cap="rnd" cmpd="sng">
                  <a:solidFill>
                    <a:srgbClr val="404040"/>
                  </a:solidFill>
                  <a:prstDash val="solid"/>
                  <a:round/>
                  <a:headEnd/>
                  <a:tailEnd/>
                </a:ln>
              </p:spPr>
              <p:txBody>
                <a:bodyPr/>
                <a:lstStyle/>
                <a:p>
                  <a:endParaRPr lang="en-US"/>
                </a:p>
              </p:txBody>
            </p:sp>
            <p:sp>
              <p:nvSpPr>
                <p:cNvPr id="715" name="Oval 657"/>
                <p:cNvSpPr>
                  <a:spLocks noChangeArrowheads="1"/>
                </p:cNvSpPr>
                <p:nvPr/>
              </p:nvSpPr>
              <p:spPr bwMode="auto">
                <a:xfrm rot="780000">
                  <a:off x="1396" y="3032"/>
                  <a:ext cx="16" cy="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716" name="Oval 658"/>
                <p:cNvSpPr>
                  <a:spLocks noChangeArrowheads="1"/>
                </p:cNvSpPr>
                <p:nvPr/>
              </p:nvSpPr>
              <p:spPr bwMode="auto">
                <a:xfrm rot="780000">
                  <a:off x="1395" y="3021"/>
                  <a:ext cx="16" cy="1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717" name="Freeform 659"/>
                <p:cNvSpPr>
                  <a:spLocks/>
                </p:cNvSpPr>
                <p:nvPr/>
              </p:nvSpPr>
              <p:spPr bwMode="auto">
                <a:xfrm>
                  <a:off x="1186" y="3012"/>
                  <a:ext cx="158" cy="40"/>
                </a:xfrm>
                <a:custGeom>
                  <a:avLst/>
                  <a:gdLst>
                    <a:gd name="T0" fmla="*/ 154 w 158"/>
                    <a:gd name="T1" fmla="*/ 19 h 40"/>
                    <a:gd name="T2" fmla="*/ 157 w 158"/>
                    <a:gd name="T3" fmla="*/ 36 h 40"/>
                    <a:gd name="T4" fmla="*/ 151 w 158"/>
                    <a:gd name="T5" fmla="*/ 38 h 40"/>
                    <a:gd name="T6" fmla="*/ 141 w 158"/>
                    <a:gd name="T7" fmla="*/ 39 h 40"/>
                    <a:gd name="T8" fmla="*/ 133 w 158"/>
                    <a:gd name="T9" fmla="*/ 39 h 40"/>
                    <a:gd name="T10" fmla="*/ 125 w 158"/>
                    <a:gd name="T11" fmla="*/ 39 h 40"/>
                    <a:gd name="T12" fmla="*/ 115 w 158"/>
                    <a:gd name="T13" fmla="*/ 39 h 40"/>
                    <a:gd name="T14" fmla="*/ 107 w 158"/>
                    <a:gd name="T15" fmla="*/ 39 h 40"/>
                    <a:gd name="T16" fmla="*/ 98 w 158"/>
                    <a:gd name="T17" fmla="*/ 36 h 40"/>
                    <a:gd name="T18" fmla="*/ 92 w 158"/>
                    <a:gd name="T19" fmla="*/ 36 h 40"/>
                    <a:gd name="T20" fmla="*/ 85 w 158"/>
                    <a:gd name="T21" fmla="*/ 35 h 40"/>
                    <a:gd name="T22" fmla="*/ 78 w 158"/>
                    <a:gd name="T23" fmla="*/ 32 h 40"/>
                    <a:gd name="T24" fmla="*/ 71 w 158"/>
                    <a:gd name="T25" fmla="*/ 31 h 40"/>
                    <a:gd name="T26" fmla="*/ 63 w 158"/>
                    <a:gd name="T27" fmla="*/ 30 h 40"/>
                    <a:gd name="T28" fmla="*/ 58 w 158"/>
                    <a:gd name="T29" fmla="*/ 27 h 40"/>
                    <a:gd name="T30" fmla="*/ 52 w 158"/>
                    <a:gd name="T31" fmla="*/ 25 h 40"/>
                    <a:gd name="T32" fmla="*/ 45 w 158"/>
                    <a:gd name="T33" fmla="*/ 24 h 40"/>
                    <a:gd name="T34" fmla="*/ 39 w 158"/>
                    <a:gd name="T35" fmla="*/ 21 h 40"/>
                    <a:gd name="T36" fmla="*/ 34 w 158"/>
                    <a:gd name="T37" fmla="*/ 19 h 40"/>
                    <a:gd name="T38" fmla="*/ 27 w 158"/>
                    <a:gd name="T39" fmla="*/ 16 h 40"/>
                    <a:gd name="T40" fmla="*/ 21 w 158"/>
                    <a:gd name="T41" fmla="*/ 12 h 40"/>
                    <a:gd name="T42" fmla="*/ 4 w 158"/>
                    <a:gd name="T43" fmla="*/ 6 h 40"/>
                    <a:gd name="T44" fmla="*/ 2 w 158"/>
                    <a:gd name="T45" fmla="*/ 6 h 40"/>
                    <a:gd name="T46" fmla="*/ 0 w 158"/>
                    <a:gd name="T47" fmla="*/ 5 h 40"/>
                    <a:gd name="T48" fmla="*/ 0 w 158"/>
                    <a:gd name="T49" fmla="*/ 4 h 40"/>
                    <a:gd name="T50" fmla="*/ 0 w 158"/>
                    <a:gd name="T51" fmla="*/ 3 h 40"/>
                    <a:gd name="T52" fmla="*/ 0 w 158"/>
                    <a:gd name="T53" fmla="*/ 3 h 40"/>
                    <a:gd name="T54" fmla="*/ 0 w 158"/>
                    <a:gd name="T55" fmla="*/ 2 h 40"/>
                    <a:gd name="T56" fmla="*/ 1 w 158"/>
                    <a:gd name="T57" fmla="*/ 1 h 40"/>
                    <a:gd name="T58" fmla="*/ 2 w 158"/>
                    <a:gd name="T59" fmla="*/ 0 h 40"/>
                    <a:gd name="T60" fmla="*/ 4 w 158"/>
                    <a:gd name="T61" fmla="*/ 0 h 40"/>
                    <a:gd name="T62" fmla="*/ 8 w 158"/>
                    <a:gd name="T63" fmla="*/ 3 h 40"/>
                    <a:gd name="T64" fmla="*/ 13 w 158"/>
                    <a:gd name="T65" fmla="*/ 4 h 40"/>
                    <a:gd name="T66" fmla="*/ 20 w 158"/>
                    <a:gd name="T67" fmla="*/ 6 h 40"/>
                    <a:gd name="T68" fmla="*/ 27 w 158"/>
                    <a:gd name="T69" fmla="*/ 8 h 40"/>
                    <a:gd name="T70" fmla="*/ 32 w 158"/>
                    <a:gd name="T71" fmla="*/ 10 h 40"/>
                    <a:gd name="T72" fmla="*/ 38 w 158"/>
                    <a:gd name="T73" fmla="*/ 12 h 40"/>
                    <a:gd name="T74" fmla="*/ 43 w 158"/>
                    <a:gd name="T75" fmla="*/ 13 h 40"/>
                    <a:gd name="T76" fmla="*/ 50 w 158"/>
                    <a:gd name="T77" fmla="*/ 14 h 40"/>
                    <a:gd name="T78" fmla="*/ 58 w 158"/>
                    <a:gd name="T79" fmla="*/ 16 h 40"/>
                    <a:gd name="T80" fmla="*/ 67 w 158"/>
                    <a:gd name="T81" fmla="*/ 16 h 40"/>
                    <a:gd name="T82" fmla="*/ 75 w 158"/>
                    <a:gd name="T83" fmla="*/ 19 h 40"/>
                    <a:gd name="T84" fmla="*/ 84 w 158"/>
                    <a:gd name="T85" fmla="*/ 20 h 40"/>
                    <a:gd name="T86" fmla="*/ 90 w 158"/>
                    <a:gd name="T87" fmla="*/ 20 h 40"/>
                    <a:gd name="T88" fmla="*/ 96 w 158"/>
                    <a:gd name="T89" fmla="*/ 20 h 40"/>
                    <a:gd name="T90" fmla="*/ 102 w 158"/>
                    <a:gd name="T91" fmla="*/ 21 h 40"/>
                    <a:gd name="T92" fmla="*/ 118 w 158"/>
                    <a:gd name="T93" fmla="*/ 20 h 40"/>
                    <a:gd name="T94" fmla="*/ 135 w 158"/>
                    <a:gd name="T95" fmla="*/ 20 h 40"/>
                    <a:gd name="T96" fmla="*/ 146 w 158"/>
                    <a:gd name="T97" fmla="*/ 19 h 40"/>
                    <a:gd name="T98" fmla="*/ 154 w 158"/>
                    <a:gd name="T99" fmla="*/ 19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40"/>
                    <a:gd name="T152" fmla="*/ 158 w 158"/>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40">
                      <a:moveTo>
                        <a:pt x="154" y="19"/>
                      </a:moveTo>
                      <a:lnTo>
                        <a:pt x="157" y="36"/>
                      </a:lnTo>
                      <a:lnTo>
                        <a:pt x="151" y="38"/>
                      </a:lnTo>
                      <a:lnTo>
                        <a:pt x="141" y="39"/>
                      </a:lnTo>
                      <a:lnTo>
                        <a:pt x="133" y="39"/>
                      </a:lnTo>
                      <a:lnTo>
                        <a:pt x="125" y="39"/>
                      </a:lnTo>
                      <a:lnTo>
                        <a:pt x="115" y="39"/>
                      </a:lnTo>
                      <a:lnTo>
                        <a:pt x="107" y="39"/>
                      </a:lnTo>
                      <a:lnTo>
                        <a:pt x="98" y="36"/>
                      </a:lnTo>
                      <a:lnTo>
                        <a:pt x="92" y="36"/>
                      </a:lnTo>
                      <a:lnTo>
                        <a:pt x="85" y="35"/>
                      </a:lnTo>
                      <a:lnTo>
                        <a:pt x="78" y="32"/>
                      </a:lnTo>
                      <a:lnTo>
                        <a:pt x="71" y="31"/>
                      </a:lnTo>
                      <a:lnTo>
                        <a:pt x="63" y="30"/>
                      </a:lnTo>
                      <a:lnTo>
                        <a:pt x="58" y="27"/>
                      </a:lnTo>
                      <a:lnTo>
                        <a:pt x="52" y="25"/>
                      </a:lnTo>
                      <a:lnTo>
                        <a:pt x="45" y="24"/>
                      </a:lnTo>
                      <a:lnTo>
                        <a:pt x="39" y="21"/>
                      </a:lnTo>
                      <a:lnTo>
                        <a:pt x="34" y="19"/>
                      </a:lnTo>
                      <a:lnTo>
                        <a:pt x="27" y="16"/>
                      </a:lnTo>
                      <a:lnTo>
                        <a:pt x="21" y="12"/>
                      </a:lnTo>
                      <a:lnTo>
                        <a:pt x="4" y="6"/>
                      </a:lnTo>
                      <a:lnTo>
                        <a:pt x="2" y="6"/>
                      </a:lnTo>
                      <a:lnTo>
                        <a:pt x="0" y="5"/>
                      </a:lnTo>
                      <a:lnTo>
                        <a:pt x="0" y="4"/>
                      </a:lnTo>
                      <a:lnTo>
                        <a:pt x="0" y="3"/>
                      </a:lnTo>
                      <a:lnTo>
                        <a:pt x="0" y="2"/>
                      </a:lnTo>
                      <a:lnTo>
                        <a:pt x="1" y="1"/>
                      </a:lnTo>
                      <a:lnTo>
                        <a:pt x="2" y="0"/>
                      </a:lnTo>
                      <a:lnTo>
                        <a:pt x="4" y="0"/>
                      </a:lnTo>
                      <a:lnTo>
                        <a:pt x="8" y="3"/>
                      </a:lnTo>
                      <a:lnTo>
                        <a:pt x="13" y="4"/>
                      </a:lnTo>
                      <a:lnTo>
                        <a:pt x="20" y="6"/>
                      </a:lnTo>
                      <a:lnTo>
                        <a:pt x="27" y="8"/>
                      </a:lnTo>
                      <a:lnTo>
                        <a:pt x="32" y="10"/>
                      </a:lnTo>
                      <a:lnTo>
                        <a:pt x="38" y="12"/>
                      </a:lnTo>
                      <a:lnTo>
                        <a:pt x="43" y="13"/>
                      </a:lnTo>
                      <a:lnTo>
                        <a:pt x="50" y="14"/>
                      </a:lnTo>
                      <a:lnTo>
                        <a:pt x="58" y="16"/>
                      </a:lnTo>
                      <a:lnTo>
                        <a:pt x="67" y="16"/>
                      </a:lnTo>
                      <a:lnTo>
                        <a:pt x="75" y="19"/>
                      </a:lnTo>
                      <a:lnTo>
                        <a:pt x="84" y="20"/>
                      </a:lnTo>
                      <a:lnTo>
                        <a:pt x="90" y="20"/>
                      </a:lnTo>
                      <a:lnTo>
                        <a:pt x="96" y="20"/>
                      </a:lnTo>
                      <a:lnTo>
                        <a:pt x="102" y="21"/>
                      </a:lnTo>
                      <a:lnTo>
                        <a:pt x="118" y="20"/>
                      </a:lnTo>
                      <a:lnTo>
                        <a:pt x="135" y="20"/>
                      </a:lnTo>
                      <a:lnTo>
                        <a:pt x="146" y="19"/>
                      </a:lnTo>
                      <a:lnTo>
                        <a:pt x="154" y="19"/>
                      </a:lnTo>
                    </a:path>
                  </a:pathLst>
                </a:custGeom>
                <a:solidFill>
                  <a:srgbClr val="E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713" name="Freeform 660"/>
              <p:cNvSpPr>
                <a:spLocks/>
              </p:cNvSpPr>
              <p:nvPr/>
            </p:nvSpPr>
            <p:spPr bwMode="auto">
              <a:xfrm>
                <a:off x="1346" y="2983"/>
                <a:ext cx="65" cy="50"/>
              </a:xfrm>
              <a:custGeom>
                <a:avLst/>
                <a:gdLst>
                  <a:gd name="T0" fmla="*/ 10 w 65"/>
                  <a:gd name="T1" fmla="*/ 0 h 50"/>
                  <a:gd name="T2" fmla="*/ 0 w 65"/>
                  <a:gd name="T3" fmla="*/ 14 h 50"/>
                  <a:gd name="T4" fmla="*/ 4 w 65"/>
                  <a:gd name="T5" fmla="*/ 17 h 50"/>
                  <a:gd name="T6" fmla="*/ 9 w 65"/>
                  <a:gd name="T7" fmla="*/ 20 h 50"/>
                  <a:gd name="T8" fmla="*/ 14 w 65"/>
                  <a:gd name="T9" fmla="*/ 24 h 50"/>
                  <a:gd name="T10" fmla="*/ 18 w 65"/>
                  <a:gd name="T11" fmla="*/ 27 h 50"/>
                  <a:gd name="T12" fmla="*/ 23 w 65"/>
                  <a:gd name="T13" fmla="*/ 33 h 50"/>
                  <a:gd name="T14" fmla="*/ 26 w 65"/>
                  <a:gd name="T15" fmla="*/ 38 h 50"/>
                  <a:gd name="T16" fmla="*/ 29 w 65"/>
                  <a:gd name="T17" fmla="*/ 44 h 50"/>
                  <a:gd name="T18" fmla="*/ 30 w 65"/>
                  <a:gd name="T19" fmla="*/ 49 h 50"/>
                  <a:gd name="T20" fmla="*/ 64 w 65"/>
                  <a:gd name="T21" fmla="*/ 30 h 50"/>
                  <a:gd name="T22" fmla="*/ 62 w 65"/>
                  <a:gd name="T23" fmla="*/ 26 h 50"/>
                  <a:gd name="T24" fmla="*/ 58 w 65"/>
                  <a:gd name="T25" fmla="*/ 21 h 50"/>
                  <a:gd name="T26" fmla="*/ 55 w 65"/>
                  <a:gd name="T27" fmla="*/ 20 h 50"/>
                  <a:gd name="T28" fmla="*/ 50 w 65"/>
                  <a:gd name="T29" fmla="*/ 17 h 50"/>
                  <a:gd name="T30" fmla="*/ 45 w 65"/>
                  <a:gd name="T31" fmla="*/ 16 h 50"/>
                  <a:gd name="T32" fmla="*/ 38 w 65"/>
                  <a:gd name="T33" fmla="*/ 13 h 50"/>
                  <a:gd name="T34" fmla="*/ 33 w 65"/>
                  <a:gd name="T35" fmla="*/ 12 h 50"/>
                  <a:gd name="T36" fmla="*/ 27 w 65"/>
                  <a:gd name="T37" fmla="*/ 10 h 50"/>
                  <a:gd name="T38" fmla="*/ 22 w 65"/>
                  <a:gd name="T39" fmla="*/ 7 h 50"/>
                  <a:gd name="T40" fmla="*/ 10 w 65"/>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50"/>
                  <a:gd name="T65" fmla="*/ 65 w 6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50">
                    <a:moveTo>
                      <a:pt x="10" y="0"/>
                    </a:moveTo>
                    <a:lnTo>
                      <a:pt x="0" y="14"/>
                    </a:lnTo>
                    <a:lnTo>
                      <a:pt x="4" y="17"/>
                    </a:lnTo>
                    <a:lnTo>
                      <a:pt x="9" y="20"/>
                    </a:lnTo>
                    <a:lnTo>
                      <a:pt x="14" y="24"/>
                    </a:lnTo>
                    <a:lnTo>
                      <a:pt x="18" y="27"/>
                    </a:lnTo>
                    <a:lnTo>
                      <a:pt x="23" y="33"/>
                    </a:lnTo>
                    <a:lnTo>
                      <a:pt x="26" y="38"/>
                    </a:lnTo>
                    <a:lnTo>
                      <a:pt x="29" y="44"/>
                    </a:lnTo>
                    <a:lnTo>
                      <a:pt x="30" y="49"/>
                    </a:lnTo>
                    <a:lnTo>
                      <a:pt x="64" y="30"/>
                    </a:lnTo>
                    <a:lnTo>
                      <a:pt x="62" y="26"/>
                    </a:lnTo>
                    <a:lnTo>
                      <a:pt x="58" y="21"/>
                    </a:lnTo>
                    <a:lnTo>
                      <a:pt x="55" y="20"/>
                    </a:lnTo>
                    <a:lnTo>
                      <a:pt x="50" y="17"/>
                    </a:lnTo>
                    <a:lnTo>
                      <a:pt x="45" y="16"/>
                    </a:lnTo>
                    <a:lnTo>
                      <a:pt x="38" y="13"/>
                    </a:lnTo>
                    <a:lnTo>
                      <a:pt x="33" y="12"/>
                    </a:lnTo>
                    <a:lnTo>
                      <a:pt x="27" y="10"/>
                    </a:lnTo>
                    <a:lnTo>
                      <a:pt x="22" y="7"/>
                    </a:lnTo>
                    <a:lnTo>
                      <a:pt x="10" y="0"/>
                    </a:lnTo>
                  </a:path>
                </a:pathLst>
              </a:custGeom>
              <a:solidFill>
                <a:srgbClr val="A0A0A0"/>
              </a:solidFill>
              <a:ln w="12700" cap="rnd" cmpd="sng">
                <a:solidFill>
                  <a:srgbClr val="404040"/>
                </a:solidFill>
                <a:prstDash val="solid"/>
                <a:round/>
                <a:headEnd/>
                <a:tailEnd/>
              </a:ln>
            </p:spPr>
            <p:txBody>
              <a:bodyPr/>
              <a:lstStyle/>
              <a:p>
                <a:endParaRPr lang="en-US"/>
              </a:p>
            </p:txBody>
          </p:sp>
        </p:grpSp>
        <p:grpSp>
          <p:nvGrpSpPr>
            <p:cNvPr id="612" name="Group 661"/>
            <p:cNvGrpSpPr>
              <a:grpSpLocks/>
            </p:cNvGrpSpPr>
            <p:nvPr/>
          </p:nvGrpSpPr>
          <p:grpSpPr bwMode="auto">
            <a:xfrm>
              <a:off x="565" y="3263"/>
              <a:ext cx="113" cy="88"/>
              <a:chOff x="565" y="3263"/>
              <a:chExt cx="113" cy="88"/>
            </a:xfrm>
          </p:grpSpPr>
          <p:sp>
            <p:nvSpPr>
              <p:cNvPr id="706" name="Rectangle 662"/>
              <p:cNvSpPr>
                <a:spLocks noChangeArrowheads="1"/>
              </p:cNvSpPr>
              <p:nvPr/>
            </p:nvSpPr>
            <p:spPr bwMode="auto">
              <a:xfrm>
                <a:off x="570" y="3274"/>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707" name="Freeform 663"/>
              <p:cNvSpPr>
                <a:spLocks/>
              </p:cNvSpPr>
              <p:nvPr/>
            </p:nvSpPr>
            <p:spPr bwMode="auto">
              <a:xfrm>
                <a:off x="648" y="3263"/>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8" name="Freeform 664"/>
              <p:cNvSpPr>
                <a:spLocks/>
              </p:cNvSpPr>
              <p:nvPr/>
            </p:nvSpPr>
            <p:spPr bwMode="auto">
              <a:xfrm>
                <a:off x="565" y="3263"/>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9" name="Oval 665"/>
              <p:cNvSpPr>
                <a:spLocks noChangeArrowheads="1"/>
              </p:cNvSpPr>
              <p:nvPr/>
            </p:nvSpPr>
            <p:spPr bwMode="auto">
              <a:xfrm>
                <a:off x="598" y="3296"/>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613" name="Group 666"/>
            <p:cNvGrpSpPr>
              <a:grpSpLocks/>
            </p:cNvGrpSpPr>
            <p:nvPr/>
          </p:nvGrpSpPr>
          <p:grpSpPr bwMode="auto">
            <a:xfrm>
              <a:off x="517" y="3311"/>
              <a:ext cx="113" cy="88"/>
              <a:chOff x="517" y="3311"/>
              <a:chExt cx="113" cy="88"/>
            </a:xfrm>
          </p:grpSpPr>
          <p:sp>
            <p:nvSpPr>
              <p:cNvPr id="702" name="Rectangle 667"/>
              <p:cNvSpPr>
                <a:spLocks noChangeArrowheads="1"/>
              </p:cNvSpPr>
              <p:nvPr/>
            </p:nvSpPr>
            <p:spPr bwMode="auto">
              <a:xfrm>
                <a:off x="522" y="3322"/>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703" name="Freeform 668"/>
              <p:cNvSpPr>
                <a:spLocks/>
              </p:cNvSpPr>
              <p:nvPr/>
            </p:nvSpPr>
            <p:spPr bwMode="auto">
              <a:xfrm>
                <a:off x="600" y="3311"/>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4" name="Freeform 669"/>
              <p:cNvSpPr>
                <a:spLocks/>
              </p:cNvSpPr>
              <p:nvPr/>
            </p:nvSpPr>
            <p:spPr bwMode="auto">
              <a:xfrm>
                <a:off x="517" y="3311"/>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5" name="Oval 670"/>
              <p:cNvSpPr>
                <a:spLocks noChangeArrowheads="1"/>
              </p:cNvSpPr>
              <p:nvPr/>
            </p:nvSpPr>
            <p:spPr bwMode="auto">
              <a:xfrm>
                <a:off x="550" y="3344"/>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614" name="Group 671"/>
            <p:cNvGrpSpPr>
              <a:grpSpLocks/>
            </p:cNvGrpSpPr>
            <p:nvPr/>
          </p:nvGrpSpPr>
          <p:grpSpPr bwMode="auto">
            <a:xfrm>
              <a:off x="469" y="3359"/>
              <a:ext cx="113" cy="88"/>
              <a:chOff x="469" y="3359"/>
              <a:chExt cx="113" cy="88"/>
            </a:xfrm>
          </p:grpSpPr>
          <p:sp>
            <p:nvSpPr>
              <p:cNvPr id="698" name="Rectangle 672"/>
              <p:cNvSpPr>
                <a:spLocks noChangeArrowheads="1"/>
              </p:cNvSpPr>
              <p:nvPr/>
            </p:nvSpPr>
            <p:spPr bwMode="auto">
              <a:xfrm>
                <a:off x="474" y="3370"/>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699" name="Freeform 673"/>
              <p:cNvSpPr>
                <a:spLocks/>
              </p:cNvSpPr>
              <p:nvPr/>
            </p:nvSpPr>
            <p:spPr bwMode="auto">
              <a:xfrm>
                <a:off x="552" y="3359"/>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0" name="Freeform 674"/>
              <p:cNvSpPr>
                <a:spLocks/>
              </p:cNvSpPr>
              <p:nvPr/>
            </p:nvSpPr>
            <p:spPr bwMode="auto">
              <a:xfrm>
                <a:off x="469" y="3359"/>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01" name="Oval 675"/>
              <p:cNvSpPr>
                <a:spLocks noChangeArrowheads="1"/>
              </p:cNvSpPr>
              <p:nvPr/>
            </p:nvSpPr>
            <p:spPr bwMode="auto">
              <a:xfrm>
                <a:off x="502" y="3392"/>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615" name="Group 676"/>
            <p:cNvGrpSpPr>
              <a:grpSpLocks/>
            </p:cNvGrpSpPr>
            <p:nvPr/>
          </p:nvGrpSpPr>
          <p:grpSpPr bwMode="auto">
            <a:xfrm>
              <a:off x="421" y="3407"/>
              <a:ext cx="113" cy="88"/>
              <a:chOff x="421" y="3407"/>
              <a:chExt cx="113" cy="88"/>
            </a:xfrm>
          </p:grpSpPr>
          <p:sp>
            <p:nvSpPr>
              <p:cNvPr id="694" name="Rectangle 677"/>
              <p:cNvSpPr>
                <a:spLocks noChangeArrowheads="1"/>
              </p:cNvSpPr>
              <p:nvPr/>
            </p:nvSpPr>
            <p:spPr bwMode="auto">
              <a:xfrm>
                <a:off x="426" y="3418"/>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695" name="Freeform 678"/>
              <p:cNvSpPr>
                <a:spLocks/>
              </p:cNvSpPr>
              <p:nvPr/>
            </p:nvSpPr>
            <p:spPr bwMode="auto">
              <a:xfrm>
                <a:off x="504" y="3407"/>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696" name="Freeform 679"/>
              <p:cNvSpPr>
                <a:spLocks/>
              </p:cNvSpPr>
              <p:nvPr/>
            </p:nvSpPr>
            <p:spPr bwMode="auto">
              <a:xfrm>
                <a:off x="421" y="3407"/>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697" name="Oval 680"/>
              <p:cNvSpPr>
                <a:spLocks noChangeArrowheads="1"/>
              </p:cNvSpPr>
              <p:nvPr/>
            </p:nvSpPr>
            <p:spPr bwMode="auto">
              <a:xfrm>
                <a:off x="454" y="3440"/>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616" name="Group 681"/>
            <p:cNvGrpSpPr>
              <a:grpSpLocks/>
            </p:cNvGrpSpPr>
            <p:nvPr/>
          </p:nvGrpSpPr>
          <p:grpSpPr bwMode="auto">
            <a:xfrm>
              <a:off x="373" y="3455"/>
              <a:ext cx="113" cy="88"/>
              <a:chOff x="373" y="3455"/>
              <a:chExt cx="113" cy="88"/>
            </a:xfrm>
          </p:grpSpPr>
          <p:sp>
            <p:nvSpPr>
              <p:cNvPr id="690" name="Rectangle 682"/>
              <p:cNvSpPr>
                <a:spLocks noChangeArrowheads="1"/>
              </p:cNvSpPr>
              <p:nvPr/>
            </p:nvSpPr>
            <p:spPr bwMode="auto">
              <a:xfrm>
                <a:off x="378" y="3466"/>
                <a:ext cx="87" cy="73"/>
              </a:xfrm>
              <a:prstGeom prst="rect">
                <a:avLst/>
              </a:prstGeom>
              <a:solidFill>
                <a:srgbClr val="FFFFFF"/>
              </a:solidFill>
              <a:ln w="12700">
                <a:solidFill>
                  <a:srgbClr val="000000"/>
                </a:solidFill>
                <a:miter lim="800000"/>
                <a:headEnd/>
                <a:tailEnd/>
              </a:ln>
            </p:spPr>
            <p:txBody>
              <a:bodyPr wrap="none" anchor="ctr"/>
              <a:lstStyle/>
              <a:p>
                <a:endParaRPr lang="en-US" b="0"/>
              </a:p>
            </p:txBody>
          </p:sp>
          <p:sp>
            <p:nvSpPr>
              <p:cNvPr id="691" name="Freeform 683"/>
              <p:cNvSpPr>
                <a:spLocks/>
              </p:cNvSpPr>
              <p:nvPr/>
            </p:nvSpPr>
            <p:spPr bwMode="auto">
              <a:xfrm>
                <a:off x="456" y="3455"/>
                <a:ext cx="30" cy="88"/>
              </a:xfrm>
              <a:custGeom>
                <a:avLst/>
                <a:gdLst>
                  <a:gd name="T0" fmla="*/ 0 w 30"/>
                  <a:gd name="T1" fmla="*/ 6 h 88"/>
                  <a:gd name="T2" fmla="*/ 0 w 30"/>
                  <a:gd name="T3" fmla="*/ 87 h 88"/>
                  <a:gd name="T4" fmla="*/ 29 w 30"/>
                  <a:gd name="T5" fmla="*/ 76 h 88"/>
                  <a:gd name="T6" fmla="*/ 29 w 30"/>
                  <a:gd name="T7" fmla="*/ 0 h 88"/>
                  <a:gd name="T8" fmla="*/ 0 w 30"/>
                  <a:gd name="T9" fmla="*/ 6 h 88"/>
                  <a:gd name="T10" fmla="*/ 0 60000 65536"/>
                  <a:gd name="T11" fmla="*/ 0 60000 65536"/>
                  <a:gd name="T12" fmla="*/ 0 60000 65536"/>
                  <a:gd name="T13" fmla="*/ 0 60000 65536"/>
                  <a:gd name="T14" fmla="*/ 0 60000 65536"/>
                  <a:gd name="T15" fmla="*/ 0 w 30"/>
                  <a:gd name="T16" fmla="*/ 0 h 88"/>
                  <a:gd name="T17" fmla="*/ 30 w 30"/>
                  <a:gd name="T18" fmla="*/ 88 h 88"/>
                </a:gdLst>
                <a:ahLst/>
                <a:cxnLst>
                  <a:cxn ang="T10">
                    <a:pos x="T0" y="T1"/>
                  </a:cxn>
                  <a:cxn ang="T11">
                    <a:pos x="T2" y="T3"/>
                  </a:cxn>
                  <a:cxn ang="T12">
                    <a:pos x="T4" y="T5"/>
                  </a:cxn>
                  <a:cxn ang="T13">
                    <a:pos x="T6" y="T7"/>
                  </a:cxn>
                  <a:cxn ang="T14">
                    <a:pos x="T8" y="T9"/>
                  </a:cxn>
                </a:cxnLst>
                <a:rect l="T15" t="T16" r="T17" b="T18"/>
                <a:pathLst>
                  <a:path w="30" h="88">
                    <a:moveTo>
                      <a:pt x="0" y="6"/>
                    </a:moveTo>
                    <a:lnTo>
                      <a:pt x="0" y="87"/>
                    </a:lnTo>
                    <a:lnTo>
                      <a:pt x="29" y="76"/>
                    </a:lnTo>
                    <a:lnTo>
                      <a:pt x="29" y="0"/>
                    </a:lnTo>
                    <a:lnTo>
                      <a:pt x="0" y="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692" name="Freeform 684"/>
              <p:cNvSpPr>
                <a:spLocks/>
              </p:cNvSpPr>
              <p:nvPr/>
            </p:nvSpPr>
            <p:spPr bwMode="auto">
              <a:xfrm>
                <a:off x="373" y="3455"/>
                <a:ext cx="108" cy="17"/>
              </a:xfrm>
              <a:custGeom>
                <a:avLst/>
                <a:gdLst>
                  <a:gd name="T0" fmla="*/ 0 w 108"/>
                  <a:gd name="T1" fmla="*/ 16 h 17"/>
                  <a:gd name="T2" fmla="*/ 83 w 108"/>
                  <a:gd name="T3" fmla="*/ 16 h 17"/>
                  <a:gd name="T4" fmla="*/ 107 w 108"/>
                  <a:gd name="T5" fmla="*/ 0 h 17"/>
                  <a:gd name="T6" fmla="*/ 26 w 108"/>
                  <a:gd name="T7" fmla="*/ 0 h 17"/>
                  <a:gd name="T8" fmla="*/ 0 w 108"/>
                  <a:gd name="T9" fmla="*/ 16 h 17"/>
                  <a:gd name="T10" fmla="*/ 0 60000 65536"/>
                  <a:gd name="T11" fmla="*/ 0 60000 65536"/>
                  <a:gd name="T12" fmla="*/ 0 60000 65536"/>
                  <a:gd name="T13" fmla="*/ 0 60000 65536"/>
                  <a:gd name="T14" fmla="*/ 0 60000 65536"/>
                  <a:gd name="T15" fmla="*/ 0 w 108"/>
                  <a:gd name="T16" fmla="*/ 0 h 17"/>
                  <a:gd name="T17" fmla="*/ 108 w 108"/>
                  <a:gd name="T18" fmla="*/ 17 h 17"/>
                </a:gdLst>
                <a:ahLst/>
                <a:cxnLst>
                  <a:cxn ang="T10">
                    <a:pos x="T0" y="T1"/>
                  </a:cxn>
                  <a:cxn ang="T11">
                    <a:pos x="T2" y="T3"/>
                  </a:cxn>
                  <a:cxn ang="T12">
                    <a:pos x="T4" y="T5"/>
                  </a:cxn>
                  <a:cxn ang="T13">
                    <a:pos x="T6" y="T7"/>
                  </a:cxn>
                  <a:cxn ang="T14">
                    <a:pos x="T8" y="T9"/>
                  </a:cxn>
                </a:cxnLst>
                <a:rect l="T15" t="T16" r="T17" b="T18"/>
                <a:pathLst>
                  <a:path w="108" h="17">
                    <a:moveTo>
                      <a:pt x="0" y="16"/>
                    </a:moveTo>
                    <a:lnTo>
                      <a:pt x="83" y="16"/>
                    </a:lnTo>
                    <a:lnTo>
                      <a:pt x="107" y="0"/>
                    </a:lnTo>
                    <a:lnTo>
                      <a:pt x="26" y="0"/>
                    </a:lnTo>
                    <a:lnTo>
                      <a:pt x="0" y="16"/>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693" name="Oval 685"/>
              <p:cNvSpPr>
                <a:spLocks noChangeArrowheads="1"/>
              </p:cNvSpPr>
              <p:nvPr/>
            </p:nvSpPr>
            <p:spPr bwMode="auto">
              <a:xfrm>
                <a:off x="406" y="3488"/>
                <a:ext cx="14" cy="27"/>
              </a:xfrm>
              <a:prstGeom prst="ellipse">
                <a:avLst/>
              </a:prstGeom>
              <a:solidFill>
                <a:schemeClr val="tx1"/>
              </a:solidFill>
              <a:ln w="12700">
                <a:solidFill>
                  <a:schemeClr val="tx1"/>
                </a:solidFill>
                <a:round/>
                <a:headEnd/>
                <a:tailEnd/>
              </a:ln>
            </p:spPr>
            <p:txBody>
              <a:bodyPr wrap="none" anchor="ctr"/>
              <a:lstStyle/>
              <a:p>
                <a:endParaRPr lang="en-US" b="0"/>
              </a:p>
            </p:txBody>
          </p:sp>
        </p:grpSp>
        <p:grpSp>
          <p:nvGrpSpPr>
            <p:cNvPr id="617" name="Group 686"/>
            <p:cNvGrpSpPr>
              <a:grpSpLocks/>
            </p:cNvGrpSpPr>
            <p:nvPr/>
          </p:nvGrpSpPr>
          <p:grpSpPr bwMode="auto">
            <a:xfrm>
              <a:off x="980" y="3269"/>
              <a:ext cx="229" cy="123"/>
              <a:chOff x="980" y="3269"/>
              <a:chExt cx="229" cy="123"/>
            </a:xfrm>
          </p:grpSpPr>
          <p:grpSp>
            <p:nvGrpSpPr>
              <p:cNvPr id="619" name="Group 687"/>
              <p:cNvGrpSpPr>
                <a:grpSpLocks/>
              </p:cNvGrpSpPr>
              <p:nvPr/>
            </p:nvGrpSpPr>
            <p:grpSpPr bwMode="auto">
              <a:xfrm>
                <a:off x="980" y="3269"/>
                <a:ext cx="158" cy="123"/>
                <a:chOff x="980" y="3269"/>
                <a:chExt cx="158" cy="123"/>
              </a:xfrm>
            </p:grpSpPr>
            <p:grpSp>
              <p:nvGrpSpPr>
                <p:cNvPr id="647" name="Group 688"/>
                <p:cNvGrpSpPr>
                  <a:grpSpLocks/>
                </p:cNvGrpSpPr>
                <p:nvPr/>
              </p:nvGrpSpPr>
              <p:grpSpPr bwMode="auto">
                <a:xfrm>
                  <a:off x="980" y="3280"/>
                  <a:ext cx="62" cy="56"/>
                  <a:chOff x="980" y="3280"/>
                  <a:chExt cx="62" cy="56"/>
                </a:xfrm>
              </p:grpSpPr>
              <p:sp>
                <p:nvSpPr>
                  <p:cNvPr id="687" name="Freeform 689"/>
                  <p:cNvSpPr>
                    <a:spLocks/>
                  </p:cNvSpPr>
                  <p:nvPr/>
                </p:nvSpPr>
                <p:spPr bwMode="auto">
                  <a:xfrm>
                    <a:off x="984" y="3280"/>
                    <a:ext cx="58" cy="56"/>
                  </a:xfrm>
                  <a:custGeom>
                    <a:avLst/>
                    <a:gdLst>
                      <a:gd name="T0" fmla="*/ 53 w 58"/>
                      <a:gd name="T1" fmla="*/ 2 h 56"/>
                      <a:gd name="T2" fmla="*/ 49 w 58"/>
                      <a:gd name="T3" fmla="*/ 0 h 56"/>
                      <a:gd name="T4" fmla="*/ 45 w 58"/>
                      <a:gd name="T5" fmla="*/ 2 h 56"/>
                      <a:gd name="T6" fmla="*/ 40 w 58"/>
                      <a:gd name="T7" fmla="*/ 1 h 56"/>
                      <a:gd name="T8" fmla="*/ 35 w 58"/>
                      <a:gd name="T9" fmla="*/ 2 h 56"/>
                      <a:gd name="T10" fmla="*/ 32 w 58"/>
                      <a:gd name="T11" fmla="*/ 3 h 56"/>
                      <a:gd name="T12" fmla="*/ 28 w 58"/>
                      <a:gd name="T13" fmla="*/ 4 h 56"/>
                      <a:gd name="T14" fmla="*/ 23 w 58"/>
                      <a:gd name="T15" fmla="*/ 6 h 56"/>
                      <a:gd name="T16" fmla="*/ 18 w 58"/>
                      <a:gd name="T17" fmla="*/ 8 h 56"/>
                      <a:gd name="T18" fmla="*/ 14 w 58"/>
                      <a:gd name="T19" fmla="*/ 12 h 56"/>
                      <a:gd name="T20" fmla="*/ 7 w 58"/>
                      <a:gd name="T21" fmla="*/ 17 h 56"/>
                      <a:gd name="T22" fmla="*/ 3 w 58"/>
                      <a:gd name="T23" fmla="*/ 21 h 56"/>
                      <a:gd name="T24" fmla="*/ 2 w 58"/>
                      <a:gd name="T25" fmla="*/ 27 h 56"/>
                      <a:gd name="T26" fmla="*/ 1 w 58"/>
                      <a:gd name="T27" fmla="*/ 30 h 56"/>
                      <a:gd name="T28" fmla="*/ 1 w 58"/>
                      <a:gd name="T29" fmla="*/ 33 h 56"/>
                      <a:gd name="T30" fmla="*/ 1 w 58"/>
                      <a:gd name="T31" fmla="*/ 37 h 56"/>
                      <a:gd name="T32" fmla="*/ 2 w 58"/>
                      <a:gd name="T33" fmla="*/ 40 h 56"/>
                      <a:gd name="T34" fmla="*/ 3 w 58"/>
                      <a:gd name="T35" fmla="*/ 42 h 56"/>
                      <a:gd name="T36" fmla="*/ 5 w 58"/>
                      <a:gd name="T37" fmla="*/ 45 h 56"/>
                      <a:gd name="T38" fmla="*/ 6 w 58"/>
                      <a:gd name="T39" fmla="*/ 46 h 56"/>
                      <a:gd name="T40" fmla="*/ 10 w 58"/>
                      <a:gd name="T41" fmla="*/ 49 h 56"/>
                      <a:gd name="T42" fmla="*/ 16 w 58"/>
                      <a:gd name="T43" fmla="*/ 52 h 56"/>
                      <a:gd name="T44" fmla="*/ 31 w 58"/>
                      <a:gd name="T45" fmla="*/ 46 h 56"/>
                      <a:gd name="T46" fmla="*/ 16 w 58"/>
                      <a:gd name="T47" fmla="*/ 43 h 56"/>
                      <a:gd name="T48" fmla="*/ 15 w 58"/>
                      <a:gd name="T49" fmla="*/ 41 h 56"/>
                      <a:gd name="T50" fmla="*/ 14 w 58"/>
                      <a:gd name="T51" fmla="*/ 38 h 56"/>
                      <a:gd name="T52" fmla="*/ 12 w 58"/>
                      <a:gd name="T53" fmla="*/ 36 h 56"/>
                      <a:gd name="T54" fmla="*/ 11 w 58"/>
                      <a:gd name="T55" fmla="*/ 33 h 56"/>
                      <a:gd name="T56" fmla="*/ 11 w 58"/>
                      <a:gd name="T57" fmla="*/ 31 h 56"/>
                      <a:gd name="T58" fmla="*/ 11 w 58"/>
                      <a:gd name="T59" fmla="*/ 28 h 56"/>
                      <a:gd name="T60" fmla="*/ 14 w 58"/>
                      <a:gd name="T61" fmla="*/ 24 h 56"/>
                      <a:gd name="T62" fmla="*/ 17 w 58"/>
                      <a:gd name="T63" fmla="*/ 20 h 56"/>
                      <a:gd name="T64" fmla="*/ 21 w 58"/>
                      <a:gd name="T65" fmla="*/ 17 h 56"/>
                      <a:gd name="T66" fmla="*/ 23 w 58"/>
                      <a:gd name="T67" fmla="*/ 16 h 56"/>
                      <a:gd name="T68" fmla="*/ 27 w 58"/>
                      <a:gd name="T69" fmla="*/ 14 h 56"/>
                      <a:gd name="T70" fmla="*/ 30 w 58"/>
                      <a:gd name="T71" fmla="*/ 13 h 56"/>
                      <a:gd name="T72" fmla="*/ 33 w 58"/>
                      <a:gd name="T73" fmla="*/ 12 h 56"/>
                      <a:gd name="T74" fmla="*/ 38 w 58"/>
                      <a:gd name="T75" fmla="*/ 11 h 56"/>
                      <a:gd name="T76" fmla="*/ 41 w 58"/>
                      <a:gd name="T77" fmla="*/ 11 h 56"/>
                      <a:gd name="T78" fmla="*/ 45 w 58"/>
                      <a:gd name="T79" fmla="*/ 10 h 56"/>
                      <a:gd name="T80" fmla="*/ 47 w 58"/>
                      <a:gd name="T81" fmla="*/ 11 h 56"/>
                      <a:gd name="T82" fmla="*/ 57 w 58"/>
                      <a:gd name="T83" fmla="*/ 4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6"/>
                      <a:gd name="T128" fmla="*/ 58 w 58"/>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6">
                        <a:moveTo>
                          <a:pt x="57" y="4"/>
                        </a:moveTo>
                        <a:lnTo>
                          <a:pt x="53" y="2"/>
                        </a:lnTo>
                        <a:lnTo>
                          <a:pt x="51" y="1"/>
                        </a:lnTo>
                        <a:lnTo>
                          <a:pt x="49" y="0"/>
                        </a:lnTo>
                        <a:lnTo>
                          <a:pt x="47" y="1"/>
                        </a:lnTo>
                        <a:lnTo>
                          <a:pt x="45" y="2"/>
                        </a:lnTo>
                        <a:lnTo>
                          <a:pt x="43" y="1"/>
                        </a:lnTo>
                        <a:lnTo>
                          <a:pt x="40" y="1"/>
                        </a:lnTo>
                        <a:lnTo>
                          <a:pt x="37" y="2"/>
                        </a:lnTo>
                        <a:lnTo>
                          <a:pt x="35" y="2"/>
                        </a:lnTo>
                        <a:lnTo>
                          <a:pt x="34" y="2"/>
                        </a:lnTo>
                        <a:lnTo>
                          <a:pt x="32" y="3"/>
                        </a:lnTo>
                        <a:lnTo>
                          <a:pt x="30" y="3"/>
                        </a:lnTo>
                        <a:lnTo>
                          <a:pt x="28" y="4"/>
                        </a:lnTo>
                        <a:lnTo>
                          <a:pt x="25" y="5"/>
                        </a:lnTo>
                        <a:lnTo>
                          <a:pt x="23" y="6"/>
                        </a:lnTo>
                        <a:lnTo>
                          <a:pt x="20" y="7"/>
                        </a:lnTo>
                        <a:lnTo>
                          <a:pt x="18" y="8"/>
                        </a:lnTo>
                        <a:lnTo>
                          <a:pt x="16" y="10"/>
                        </a:lnTo>
                        <a:lnTo>
                          <a:pt x="14" y="12"/>
                        </a:lnTo>
                        <a:lnTo>
                          <a:pt x="11" y="13"/>
                        </a:lnTo>
                        <a:lnTo>
                          <a:pt x="7" y="17"/>
                        </a:lnTo>
                        <a:lnTo>
                          <a:pt x="6" y="18"/>
                        </a:lnTo>
                        <a:lnTo>
                          <a:pt x="3" y="21"/>
                        </a:lnTo>
                        <a:lnTo>
                          <a:pt x="3" y="24"/>
                        </a:lnTo>
                        <a:lnTo>
                          <a:pt x="2" y="27"/>
                        </a:lnTo>
                        <a:lnTo>
                          <a:pt x="1" y="29"/>
                        </a:lnTo>
                        <a:lnTo>
                          <a:pt x="1" y="30"/>
                        </a:lnTo>
                        <a:lnTo>
                          <a:pt x="0" y="32"/>
                        </a:lnTo>
                        <a:lnTo>
                          <a:pt x="1" y="33"/>
                        </a:lnTo>
                        <a:lnTo>
                          <a:pt x="0" y="35"/>
                        </a:lnTo>
                        <a:lnTo>
                          <a:pt x="1" y="37"/>
                        </a:lnTo>
                        <a:lnTo>
                          <a:pt x="1" y="38"/>
                        </a:lnTo>
                        <a:lnTo>
                          <a:pt x="2" y="40"/>
                        </a:lnTo>
                        <a:lnTo>
                          <a:pt x="2" y="41"/>
                        </a:lnTo>
                        <a:lnTo>
                          <a:pt x="3" y="42"/>
                        </a:lnTo>
                        <a:lnTo>
                          <a:pt x="4" y="44"/>
                        </a:lnTo>
                        <a:lnTo>
                          <a:pt x="5" y="45"/>
                        </a:lnTo>
                        <a:lnTo>
                          <a:pt x="5" y="46"/>
                        </a:lnTo>
                        <a:lnTo>
                          <a:pt x="6" y="46"/>
                        </a:lnTo>
                        <a:lnTo>
                          <a:pt x="8" y="47"/>
                        </a:lnTo>
                        <a:lnTo>
                          <a:pt x="10" y="49"/>
                        </a:lnTo>
                        <a:lnTo>
                          <a:pt x="11" y="49"/>
                        </a:lnTo>
                        <a:lnTo>
                          <a:pt x="16" y="52"/>
                        </a:lnTo>
                        <a:lnTo>
                          <a:pt x="23" y="55"/>
                        </a:lnTo>
                        <a:lnTo>
                          <a:pt x="31" y="46"/>
                        </a:lnTo>
                        <a:lnTo>
                          <a:pt x="17" y="42"/>
                        </a:lnTo>
                        <a:lnTo>
                          <a:pt x="16" y="43"/>
                        </a:lnTo>
                        <a:lnTo>
                          <a:pt x="16" y="42"/>
                        </a:lnTo>
                        <a:lnTo>
                          <a:pt x="15" y="41"/>
                        </a:lnTo>
                        <a:lnTo>
                          <a:pt x="14" y="40"/>
                        </a:lnTo>
                        <a:lnTo>
                          <a:pt x="14" y="38"/>
                        </a:lnTo>
                        <a:lnTo>
                          <a:pt x="12" y="37"/>
                        </a:lnTo>
                        <a:lnTo>
                          <a:pt x="12" y="36"/>
                        </a:lnTo>
                        <a:lnTo>
                          <a:pt x="12" y="35"/>
                        </a:lnTo>
                        <a:lnTo>
                          <a:pt x="11" y="33"/>
                        </a:lnTo>
                        <a:lnTo>
                          <a:pt x="11" y="31"/>
                        </a:lnTo>
                        <a:lnTo>
                          <a:pt x="11" y="29"/>
                        </a:lnTo>
                        <a:lnTo>
                          <a:pt x="11" y="28"/>
                        </a:lnTo>
                        <a:lnTo>
                          <a:pt x="13" y="26"/>
                        </a:lnTo>
                        <a:lnTo>
                          <a:pt x="14" y="24"/>
                        </a:lnTo>
                        <a:lnTo>
                          <a:pt x="17" y="21"/>
                        </a:lnTo>
                        <a:lnTo>
                          <a:pt x="17" y="20"/>
                        </a:lnTo>
                        <a:lnTo>
                          <a:pt x="20" y="18"/>
                        </a:lnTo>
                        <a:lnTo>
                          <a:pt x="21" y="17"/>
                        </a:lnTo>
                        <a:lnTo>
                          <a:pt x="22" y="17"/>
                        </a:lnTo>
                        <a:lnTo>
                          <a:pt x="23" y="16"/>
                        </a:lnTo>
                        <a:lnTo>
                          <a:pt x="25" y="15"/>
                        </a:lnTo>
                        <a:lnTo>
                          <a:pt x="27" y="14"/>
                        </a:lnTo>
                        <a:lnTo>
                          <a:pt x="29" y="14"/>
                        </a:lnTo>
                        <a:lnTo>
                          <a:pt x="30" y="13"/>
                        </a:lnTo>
                        <a:lnTo>
                          <a:pt x="31" y="13"/>
                        </a:lnTo>
                        <a:lnTo>
                          <a:pt x="33" y="12"/>
                        </a:lnTo>
                        <a:lnTo>
                          <a:pt x="36" y="11"/>
                        </a:lnTo>
                        <a:lnTo>
                          <a:pt x="38" y="11"/>
                        </a:lnTo>
                        <a:lnTo>
                          <a:pt x="39" y="10"/>
                        </a:lnTo>
                        <a:lnTo>
                          <a:pt x="41" y="11"/>
                        </a:lnTo>
                        <a:lnTo>
                          <a:pt x="43" y="11"/>
                        </a:lnTo>
                        <a:lnTo>
                          <a:pt x="45" y="10"/>
                        </a:lnTo>
                        <a:lnTo>
                          <a:pt x="47" y="11"/>
                        </a:lnTo>
                        <a:lnTo>
                          <a:pt x="49" y="11"/>
                        </a:lnTo>
                        <a:lnTo>
                          <a:pt x="57" y="4"/>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8" name="Freeform 690"/>
                  <p:cNvSpPr>
                    <a:spLocks/>
                  </p:cNvSpPr>
                  <p:nvPr/>
                </p:nvSpPr>
                <p:spPr bwMode="auto">
                  <a:xfrm>
                    <a:off x="993" y="3284"/>
                    <a:ext cx="48" cy="31"/>
                  </a:xfrm>
                  <a:custGeom>
                    <a:avLst/>
                    <a:gdLst>
                      <a:gd name="T0" fmla="*/ 47 w 48"/>
                      <a:gd name="T1" fmla="*/ 0 h 31"/>
                      <a:gd name="T2" fmla="*/ 39 w 48"/>
                      <a:gd name="T3" fmla="*/ 8 h 31"/>
                      <a:gd name="T4" fmla="*/ 37 w 48"/>
                      <a:gd name="T5" fmla="*/ 7 h 31"/>
                      <a:gd name="T6" fmla="*/ 33 w 48"/>
                      <a:gd name="T7" fmla="*/ 7 h 31"/>
                      <a:gd name="T8" fmla="*/ 30 w 48"/>
                      <a:gd name="T9" fmla="*/ 7 h 31"/>
                      <a:gd name="T10" fmla="*/ 27 w 48"/>
                      <a:gd name="T11" fmla="*/ 8 h 31"/>
                      <a:gd name="T12" fmla="*/ 23 w 48"/>
                      <a:gd name="T13" fmla="*/ 10 h 31"/>
                      <a:gd name="T14" fmla="*/ 18 w 48"/>
                      <a:gd name="T15" fmla="*/ 11 h 31"/>
                      <a:gd name="T16" fmla="*/ 14 w 48"/>
                      <a:gd name="T17" fmla="*/ 13 h 31"/>
                      <a:gd name="T18" fmla="*/ 11 w 48"/>
                      <a:gd name="T19" fmla="*/ 15 h 31"/>
                      <a:gd name="T20" fmla="*/ 9 w 48"/>
                      <a:gd name="T21" fmla="*/ 17 h 31"/>
                      <a:gd name="T22" fmla="*/ 6 w 48"/>
                      <a:gd name="T23" fmla="*/ 19 h 31"/>
                      <a:gd name="T24" fmla="*/ 4 w 48"/>
                      <a:gd name="T25" fmla="*/ 21 h 31"/>
                      <a:gd name="T26" fmla="*/ 3 w 48"/>
                      <a:gd name="T27" fmla="*/ 23 h 31"/>
                      <a:gd name="T28" fmla="*/ 2 w 48"/>
                      <a:gd name="T29" fmla="*/ 24 h 31"/>
                      <a:gd name="T30" fmla="*/ 2 w 48"/>
                      <a:gd name="T31" fmla="*/ 26 h 31"/>
                      <a:gd name="T32" fmla="*/ 3 w 48"/>
                      <a:gd name="T33" fmla="*/ 28 h 31"/>
                      <a:gd name="T34" fmla="*/ 3 w 48"/>
                      <a:gd name="T35" fmla="*/ 30 h 31"/>
                      <a:gd name="T36" fmla="*/ 2 w 48"/>
                      <a:gd name="T37" fmla="*/ 28 h 31"/>
                      <a:gd name="T38" fmla="*/ 1 w 48"/>
                      <a:gd name="T39" fmla="*/ 27 h 31"/>
                      <a:gd name="T40" fmla="*/ 0 w 48"/>
                      <a:gd name="T41" fmla="*/ 24 h 31"/>
                      <a:gd name="T42" fmla="*/ 1 w 48"/>
                      <a:gd name="T43" fmla="*/ 24 h 31"/>
                      <a:gd name="T44" fmla="*/ 2 w 48"/>
                      <a:gd name="T45" fmla="*/ 21 h 31"/>
                      <a:gd name="T46" fmla="*/ 3 w 48"/>
                      <a:gd name="T47" fmla="*/ 19 h 31"/>
                      <a:gd name="T48" fmla="*/ 5 w 48"/>
                      <a:gd name="T49" fmla="*/ 17 h 31"/>
                      <a:gd name="T50" fmla="*/ 7 w 48"/>
                      <a:gd name="T51" fmla="*/ 15 h 31"/>
                      <a:gd name="T52" fmla="*/ 9 w 48"/>
                      <a:gd name="T53" fmla="*/ 14 h 31"/>
                      <a:gd name="T54" fmla="*/ 10 w 48"/>
                      <a:gd name="T55" fmla="*/ 12 h 31"/>
                      <a:gd name="T56" fmla="*/ 12 w 48"/>
                      <a:gd name="T57" fmla="*/ 11 h 31"/>
                      <a:gd name="T58" fmla="*/ 16 w 48"/>
                      <a:gd name="T59" fmla="*/ 10 h 31"/>
                      <a:gd name="T60" fmla="*/ 19 w 48"/>
                      <a:gd name="T61" fmla="*/ 9 h 31"/>
                      <a:gd name="T62" fmla="*/ 21 w 48"/>
                      <a:gd name="T63" fmla="*/ 7 h 31"/>
                      <a:gd name="T64" fmla="*/ 24 w 48"/>
                      <a:gd name="T65" fmla="*/ 6 h 31"/>
                      <a:gd name="T66" fmla="*/ 27 w 48"/>
                      <a:gd name="T67" fmla="*/ 6 h 31"/>
                      <a:gd name="T68" fmla="*/ 31 w 48"/>
                      <a:gd name="T69" fmla="*/ 5 h 31"/>
                      <a:gd name="T70" fmla="*/ 33 w 48"/>
                      <a:gd name="T71" fmla="*/ 4 h 31"/>
                      <a:gd name="T72" fmla="*/ 38 w 48"/>
                      <a:gd name="T73" fmla="*/ 4 h 31"/>
                      <a:gd name="T74" fmla="*/ 39 w 48"/>
                      <a:gd name="T75" fmla="*/ 4 h 31"/>
                      <a:gd name="T76" fmla="*/ 40 w 48"/>
                      <a:gd name="T77" fmla="*/ 4 h 31"/>
                      <a:gd name="T78" fmla="*/ 41 w 48"/>
                      <a:gd name="T79" fmla="*/ 3 h 31"/>
                      <a:gd name="T80" fmla="*/ 42 w 48"/>
                      <a:gd name="T81" fmla="*/ 1 h 31"/>
                      <a:gd name="T82" fmla="*/ 43 w 48"/>
                      <a:gd name="T83" fmla="*/ 1 h 31"/>
                      <a:gd name="T84" fmla="*/ 45 w 48"/>
                      <a:gd name="T85" fmla="*/ 0 h 31"/>
                      <a:gd name="T86" fmla="*/ 47 w 48"/>
                      <a:gd name="T87" fmla="*/ 0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31"/>
                      <a:gd name="T134" fmla="*/ 48 w 48"/>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31">
                        <a:moveTo>
                          <a:pt x="47" y="0"/>
                        </a:moveTo>
                        <a:lnTo>
                          <a:pt x="39" y="8"/>
                        </a:lnTo>
                        <a:lnTo>
                          <a:pt x="37" y="7"/>
                        </a:lnTo>
                        <a:lnTo>
                          <a:pt x="33" y="7"/>
                        </a:lnTo>
                        <a:lnTo>
                          <a:pt x="30" y="7"/>
                        </a:lnTo>
                        <a:lnTo>
                          <a:pt x="27" y="8"/>
                        </a:lnTo>
                        <a:lnTo>
                          <a:pt x="23" y="10"/>
                        </a:lnTo>
                        <a:lnTo>
                          <a:pt x="18" y="11"/>
                        </a:lnTo>
                        <a:lnTo>
                          <a:pt x="14" y="13"/>
                        </a:lnTo>
                        <a:lnTo>
                          <a:pt x="11" y="15"/>
                        </a:lnTo>
                        <a:lnTo>
                          <a:pt x="9" y="17"/>
                        </a:lnTo>
                        <a:lnTo>
                          <a:pt x="6" y="19"/>
                        </a:lnTo>
                        <a:lnTo>
                          <a:pt x="4" y="21"/>
                        </a:lnTo>
                        <a:lnTo>
                          <a:pt x="3" y="23"/>
                        </a:lnTo>
                        <a:lnTo>
                          <a:pt x="2" y="24"/>
                        </a:lnTo>
                        <a:lnTo>
                          <a:pt x="2" y="26"/>
                        </a:lnTo>
                        <a:lnTo>
                          <a:pt x="3" y="28"/>
                        </a:lnTo>
                        <a:lnTo>
                          <a:pt x="3" y="30"/>
                        </a:lnTo>
                        <a:lnTo>
                          <a:pt x="2" y="28"/>
                        </a:lnTo>
                        <a:lnTo>
                          <a:pt x="1" y="27"/>
                        </a:lnTo>
                        <a:lnTo>
                          <a:pt x="0" y="24"/>
                        </a:lnTo>
                        <a:lnTo>
                          <a:pt x="1" y="24"/>
                        </a:lnTo>
                        <a:lnTo>
                          <a:pt x="2" y="21"/>
                        </a:lnTo>
                        <a:lnTo>
                          <a:pt x="3" y="19"/>
                        </a:lnTo>
                        <a:lnTo>
                          <a:pt x="5" y="17"/>
                        </a:lnTo>
                        <a:lnTo>
                          <a:pt x="7" y="15"/>
                        </a:lnTo>
                        <a:lnTo>
                          <a:pt x="9" y="14"/>
                        </a:lnTo>
                        <a:lnTo>
                          <a:pt x="10" y="12"/>
                        </a:lnTo>
                        <a:lnTo>
                          <a:pt x="12" y="11"/>
                        </a:lnTo>
                        <a:lnTo>
                          <a:pt x="16" y="10"/>
                        </a:lnTo>
                        <a:lnTo>
                          <a:pt x="19" y="9"/>
                        </a:lnTo>
                        <a:lnTo>
                          <a:pt x="21" y="7"/>
                        </a:lnTo>
                        <a:lnTo>
                          <a:pt x="24" y="6"/>
                        </a:lnTo>
                        <a:lnTo>
                          <a:pt x="27" y="6"/>
                        </a:lnTo>
                        <a:lnTo>
                          <a:pt x="31" y="5"/>
                        </a:lnTo>
                        <a:lnTo>
                          <a:pt x="33" y="4"/>
                        </a:lnTo>
                        <a:lnTo>
                          <a:pt x="38" y="4"/>
                        </a:lnTo>
                        <a:lnTo>
                          <a:pt x="39" y="4"/>
                        </a:lnTo>
                        <a:lnTo>
                          <a:pt x="40" y="4"/>
                        </a:lnTo>
                        <a:lnTo>
                          <a:pt x="41" y="3"/>
                        </a:lnTo>
                        <a:lnTo>
                          <a:pt x="42" y="1"/>
                        </a:lnTo>
                        <a:lnTo>
                          <a:pt x="43" y="1"/>
                        </a:lnTo>
                        <a:lnTo>
                          <a:pt x="45" y="0"/>
                        </a:lnTo>
                        <a:lnTo>
                          <a:pt x="47"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9" name="Arc 691"/>
                  <p:cNvSpPr>
                    <a:spLocks/>
                  </p:cNvSpPr>
                  <p:nvPr/>
                </p:nvSpPr>
                <p:spPr bwMode="auto">
                  <a:xfrm rot="-1140000">
                    <a:off x="980" y="3313"/>
                    <a:ext cx="8" cy="7"/>
                  </a:xfrm>
                  <a:custGeom>
                    <a:avLst/>
                    <a:gdLst>
                      <a:gd name="T0" fmla="*/ 0 w 20955"/>
                      <a:gd name="T1" fmla="*/ 0 h 20225"/>
                      <a:gd name="T2" fmla="*/ 0 w 20955"/>
                      <a:gd name="T3" fmla="*/ 0 h 20225"/>
                      <a:gd name="T4" fmla="*/ 0 w 20955"/>
                      <a:gd name="T5" fmla="*/ 0 h 20225"/>
                      <a:gd name="T6" fmla="*/ 0 60000 65536"/>
                      <a:gd name="T7" fmla="*/ 0 60000 65536"/>
                      <a:gd name="T8" fmla="*/ 0 60000 65536"/>
                      <a:gd name="T9" fmla="*/ 0 w 20955"/>
                      <a:gd name="T10" fmla="*/ 0 h 20225"/>
                      <a:gd name="T11" fmla="*/ 20955 w 20955"/>
                      <a:gd name="T12" fmla="*/ 20225 h 20225"/>
                    </a:gdLst>
                    <a:ahLst/>
                    <a:cxnLst>
                      <a:cxn ang="T6">
                        <a:pos x="T0" y="T1"/>
                      </a:cxn>
                      <a:cxn ang="T7">
                        <a:pos x="T2" y="T3"/>
                      </a:cxn>
                      <a:cxn ang="T8">
                        <a:pos x="T4" y="T5"/>
                      </a:cxn>
                    </a:cxnLst>
                    <a:rect l="T9" t="T10" r="T11" b="T12"/>
                    <a:pathLst>
                      <a:path w="20955" h="20225" fill="none" extrusionOk="0">
                        <a:moveTo>
                          <a:pt x="-1" y="14985"/>
                        </a:moveTo>
                        <a:cubicBezTo>
                          <a:pt x="1722" y="8096"/>
                          <a:pt x="6721" y="2493"/>
                          <a:pt x="13371" y="0"/>
                        </a:cubicBezTo>
                      </a:path>
                      <a:path w="20955" h="20225" stroke="0" extrusionOk="0">
                        <a:moveTo>
                          <a:pt x="-1" y="14985"/>
                        </a:moveTo>
                        <a:cubicBezTo>
                          <a:pt x="1722" y="8096"/>
                          <a:pt x="6721" y="2493"/>
                          <a:pt x="13371" y="0"/>
                        </a:cubicBezTo>
                        <a:lnTo>
                          <a:pt x="20955" y="202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grpSp>
              <p:nvGrpSpPr>
                <p:cNvPr id="648" name="Group 692"/>
                <p:cNvGrpSpPr>
                  <a:grpSpLocks/>
                </p:cNvGrpSpPr>
                <p:nvPr/>
              </p:nvGrpSpPr>
              <p:grpSpPr bwMode="auto">
                <a:xfrm>
                  <a:off x="999" y="3269"/>
                  <a:ext cx="139" cy="123"/>
                  <a:chOff x="999" y="3269"/>
                  <a:chExt cx="139" cy="123"/>
                </a:xfrm>
              </p:grpSpPr>
              <p:grpSp>
                <p:nvGrpSpPr>
                  <p:cNvPr id="649" name="Group 693"/>
                  <p:cNvGrpSpPr>
                    <a:grpSpLocks/>
                  </p:cNvGrpSpPr>
                  <p:nvPr/>
                </p:nvGrpSpPr>
                <p:grpSpPr bwMode="auto">
                  <a:xfrm>
                    <a:off x="999" y="3269"/>
                    <a:ext cx="139" cy="123"/>
                    <a:chOff x="999" y="3269"/>
                    <a:chExt cx="139" cy="123"/>
                  </a:xfrm>
                </p:grpSpPr>
                <p:grpSp>
                  <p:nvGrpSpPr>
                    <p:cNvPr id="655" name="Group 694"/>
                    <p:cNvGrpSpPr>
                      <a:grpSpLocks/>
                    </p:cNvGrpSpPr>
                    <p:nvPr/>
                  </p:nvGrpSpPr>
                  <p:grpSpPr bwMode="auto">
                    <a:xfrm>
                      <a:off x="999" y="3269"/>
                      <a:ext cx="76" cy="100"/>
                      <a:chOff x="999" y="3269"/>
                      <a:chExt cx="76" cy="100"/>
                    </a:xfrm>
                  </p:grpSpPr>
                  <p:sp>
                    <p:nvSpPr>
                      <p:cNvPr id="684" name="Freeform 695"/>
                      <p:cNvSpPr>
                        <a:spLocks/>
                      </p:cNvSpPr>
                      <p:nvPr/>
                    </p:nvSpPr>
                    <p:spPr bwMode="auto">
                      <a:xfrm>
                        <a:off x="1007" y="3271"/>
                        <a:ext cx="68" cy="98"/>
                      </a:xfrm>
                      <a:custGeom>
                        <a:avLst/>
                        <a:gdLst>
                          <a:gd name="T0" fmla="*/ 14 w 68"/>
                          <a:gd name="T1" fmla="*/ 97 h 98"/>
                          <a:gd name="T2" fmla="*/ 0 w 68"/>
                          <a:gd name="T3" fmla="*/ 57 h 98"/>
                          <a:gd name="T4" fmla="*/ 55 w 68"/>
                          <a:gd name="T5" fmla="*/ 0 h 98"/>
                          <a:gd name="T6" fmla="*/ 67 w 68"/>
                          <a:gd name="T7" fmla="*/ 39 h 98"/>
                          <a:gd name="T8" fmla="*/ 14 w 68"/>
                          <a:gd name="T9" fmla="*/ 97 h 98"/>
                          <a:gd name="T10" fmla="*/ 0 60000 65536"/>
                          <a:gd name="T11" fmla="*/ 0 60000 65536"/>
                          <a:gd name="T12" fmla="*/ 0 60000 65536"/>
                          <a:gd name="T13" fmla="*/ 0 60000 65536"/>
                          <a:gd name="T14" fmla="*/ 0 60000 65536"/>
                          <a:gd name="T15" fmla="*/ 0 w 68"/>
                          <a:gd name="T16" fmla="*/ 0 h 98"/>
                          <a:gd name="T17" fmla="*/ 68 w 68"/>
                          <a:gd name="T18" fmla="*/ 98 h 98"/>
                        </a:gdLst>
                        <a:ahLst/>
                        <a:cxnLst>
                          <a:cxn ang="T10">
                            <a:pos x="T0" y="T1"/>
                          </a:cxn>
                          <a:cxn ang="T11">
                            <a:pos x="T2" y="T3"/>
                          </a:cxn>
                          <a:cxn ang="T12">
                            <a:pos x="T4" y="T5"/>
                          </a:cxn>
                          <a:cxn ang="T13">
                            <a:pos x="T6" y="T7"/>
                          </a:cxn>
                          <a:cxn ang="T14">
                            <a:pos x="T8" y="T9"/>
                          </a:cxn>
                        </a:cxnLst>
                        <a:rect l="T15" t="T16" r="T17" b="T18"/>
                        <a:pathLst>
                          <a:path w="68" h="98">
                            <a:moveTo>
                              <a:pt x="14" y="97"/>
                            </a:moveTo>
                            <a:lnTo>
                              <a:pt x="0" y="57"/>
                            </a:lnTo>
                            <a:lnTo>
                              <a:pt x="55" y="0"/>
                            </a:lnTo>
                            <a:lnTo>
                              <a:pt x="67" y="39"/>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5" name="Freeform 696"/>
                      <p:cNvSpPr>
                        <a:spLocks/>
                      </p:cNvSpPr>
                      <p:nvPr/>
                    </p:nvSpPr>
                    <p:spPr bwMode="auto">
                      <a:xfrm>
                        <a:off x="999" y="3325"/>
                        <a:ext cx="23" cy="44"/>
                      </a:xfrm>
                      <a:custGeom>
                        <a:avLst/>
                        <a:gdLst>
                          <a:gd name="T0" fmla="*/ 0 w 23"/>
                          <a:gd name="T1" fmla="*/ 0 h 44"/>
                          <a:gd name="T2" fmla="*/ 8 w 23"/>
                          <a:gd name="T3" fmla="*/ 3 h 44"/>
                          <a:gd name="T4" fmla="*/ 22 w 23"/>
                          <a:gd name="T5" fmla="*/ 43 h 44"/>
                          <a:gd name="T6" fmla="*/ 14 w 23"/>
                          <a:gd name="T7" fmla="*/ 41 h 44"/>
                          <a:gd name="T8" fmla="*/ 0 w 23"/>
                          <a:gd name="T9" fmla="*/ 0 h 44"/>
                          <a:gd name="T10" fmla="*/ 0 60000 65536"/>
                          <a:gd name="T11" fmla="*/ 0 60000 65536"/>
                          <a:gd name="T12" fmla="*/ 0 60000 65536"/>
                          <a:gd name="T13" fmla="*/ 0 60000 65536"/>
                          <a:gd name="T14" fmla="*/ 0 60000 65536"/>
                          <a:gd name="T15" fmla="*/ 0 w 23"/>
                          <a:gd name="T16" fmla="*/ 0 h 44"/>
                          <a:gd name="T17" fmla="*/ 23 w 23"/>
                          <a:gd name="T18" fmla="*/ 44 h 44"/>
                        </a:gdLst>
                        <a:ahLst/>
                        <a:cxnLst>
                          <a:cxn ang="T10">
                            <a:pos x="T0" y="T1"/>
                          </a:cxn>
                          <a:cxn ang="T11">
                            <a:pos x="T2" y="T3"/>
                          </a:cxn>
                          <a:cxn ang="T12">
                            <a:pos x="T4" y="T5"/>
                          </a:cxn>
                          <a:cxn ang="T13">
                            <a:pos x="T6" y="T7"/>
                          </a:cxn>
                          <a:cxn ang="T14">
                            <a:pos x="T8" y="T9"/>
                          </a:cxn>
                        </a:cxnLst>
                        <a:rect l="T15" t="T16" r="T17" b="T18"/>
                        <a:pathLst>
                          <a:path w="23" h="44">
                            <a:moveTo>
                              <a:pt x="0" y="0"/>
                            </a:moveTo>
                            <a:lnTo>
                              <a:pt x="8" y="3"/>
                            </a:lnTo>
                            <a:lnTo>
                              <a:pt x="22" y="43"/>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6" name="Freeform 697"/>
                      <p:cNvSpPr>
                        <a:spLocks/>
                      </p:cNvSpPr>
                      <p:nvPr/>
                    </p:nvSpPr>
                    <p:spPr bwMode="auto">
                      <a:xfrm>
                        <a:off x="999" y="3269"/>
                        <a:ext cx="64" cy="60"/>
                      </a:xfrm>
                      <a:custGeom>
                        <a:avLst/>
                        <a:gdLst>
                          <a:gd name="T0" fmla="*/ 0 w 64"/>
                          <a:gd name="T1" fmla="*/ 56 h 60"/>
                          <a:gd name="T2" fmla="*/ 8 w 64"/>
                          <a:gd name="T3" fmla="*/ 59 h 60"/>
                          <a:gd name="T4" fmla="*/ 63 w 64"/>
                          <a:gd name="T5" fmla="*/ 2 h 60"/>
                          <a:gd name="T6" fmla="*/ 56 w 64"/>
                          <a:gd name="T7" fmla="*/ 0 h 60"/>
                          <a:gd name="T8" fmla="*/ 0 w 64"/>
                          <a:gd name="T9" fmla="*/ 56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6"/>
                            </a:moveTo>
                            <a:lnTo>
                              <a:pt x="8" y="59"/>
                            </a:lnTo>
                            <a:lnTo>
                              <a:pt x="63" y="2"/>
                            </a:lnTo>
                            <a:lnTo>
                              <a:pt x="56" y="0"/>
                            </a:lnTo>
                            <a:lnTo>
                              <a:pt x="0" y="56"/>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56" name="Group 698"/>
                    <p:cNvGrpSpPr>
                      <a:grpSpLocks/>
                    </p:cNvGrpSpPr>
                    <p:nvPr/>
                  </p:nvGrpSpPr>
                  <p:grpSpPr bwMode="auto">
                    <a:xfrm>
                      <a:off x="1009" y="3272"/>
                      <a:ext cx="76" cy="101"/>
                      <a:chOff x="1009" y="3272"/>
                      <a:chExt cx="76" cy="101"/>
                    </a:xfrm>
                  </p:grpSpPr>
                  <p:sp>
                    <p:nvSpPr>
                      <p:cNvPr id="681" name="Freeform 699"/>
                      <p:cNvSpPr>
                        <a:spLocks/>
                      </p:cNvSpPr>
                      <p:nvPr/>
                    </p:nvSpPr>
                    <p:spPr bwMode="auto">
                      <a:xfrm>
                        <a:off x="1015" y="3275"/>
                        <a:ext cx="70" cy="98"/>
                      </a:xfrm>
                      <a:custGeom>
                        <a:avLst/>
                        <a:gdLst>
                          <a:gd name="T0" fmla="*/ 14 w 70"/>
                          <a:gd name="T1" fmla="*/ 97 h 98"/>
                          <a:gd name="T2" fmla="*/ 0 w 70"/>
                          <a:gd name="T3" fmla="*/ 56 h 98"/>
                          <a:gd name="T4" fmla="*/ 56 w 70"/>
                          <a:gd name="T5" fmla="*/ 0 h 98"/>
                          <a:gd name="T6" fmla="*/ 69 w 70"/>
                          <a:gd name="T7" fmla="*/ 38 h 98"/>
                          <a:gd name="T8" fmla="*/ 14 w 70"/>
                          <a:gd name="T9" fmla="*/ 97 h 98"/>
                          <a:gd name="T10" fmla="*/ 0 60000 65536"/>
                          <a:gd name="T11" fmla="*/ 0 60000 65536"/>
                          <a:gd name="T12" fmla="*/ 0 60000 65536"/>
                          <a:gd name="T13" fmla="*/ 0 60000 65536"/>
                          <a:gd name="T14" fmla="*/ 0 60000 65536"/>
                          <a:gd name="T15" fmla="*/ 0 w 70"/>
                          <a:gd name="T16" fmla="*/ 0 h 98"/>
                          <a:gd name="T17" fmla="*/ 70 w 70"/>
                          <a:gd name="T18" fmla="*/ 98 h 98"/>
                        </a:gdLst>
                        <a:ahLst/>
                        <a:cxnLst>
                          <a:cxn ang="T10">
                            <a:pos x="T0" y="T1"/>
                          </a:cxn>
                          <a:cxn ang="T11">
                            <a:pos x="T2" y="T3"/>
                          </a:cxn>
                          <a:cxn ang="T12">
                            <a:pos x="T4" y="T5"/>
                          </a:cxn>
                          <a:cxn ang="T13">
                            <a:pos x="T6" y="T7"/>
                          </a:cxn>
                          <a:cxn ang="T14">
                            <a:pos x="T8" y="T9"/>
                          </a:cxn>
                        </a:cxnLst>
                        <a:rect l="T15" t="T16" r="T17" b="T18"/>
                        <a:pathLst>
                          <a:path w="70" h="98">
                            <a:moveTo>
                              <a:pt x="14" y="97"/>
                            </a:moveTo>
                            <a:lnTo>
                              <a:pt x="0" y="56"/>
                            </a:lnTo>
                            <a:lnTo>
                              <a:pt x="56" y="0"/>
                            </a:lnTo>
                            <a:lnTo>
                              <a:pt x="69"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2" name="Freeform 700"/>
                      <p:cNvSpPr>
                        <a:spLocks/>
                      </p:cNvSpPr>
                      <p:nvPr/>
                    </p:nvSpPr>
                    <p:spPr bwMode="auto">
                      <a:xfrm>
                        <a:off x="1009" y="3329"/>
                        <a:ext cx="21" cy="44"/>
                      </a:xfrm>
                      <a:custGeom>
                        <a:avLst/>
                        <a:gdLst>
                          <a:gd name="T0" fmla="*/ 0 w 21"/>
                          <a:gd name="T1" fmla="*/ 0 h 44"/>
                          <a:gd name="T2" fmla="*/ 6 w 21"/>
                          <a:gd name="T3" fmla="*/ 2 h 44"/>
                          <a:gd name="T4" fmla="*/ 20 w 21"/>
                          <a:gd name="T5" fmla="*/ 43 h 44"/>
                          <a:gd name="T6" fmla="*/ 14 w 21"/>
                          <a:gd name="T7" fmla="*/ 41 h 44"/>
                          <a:gd name="T8" fmla="*/ 0 w 21"/>
                          <a:gd name="T9" fmla="*/ 0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0"/>
                            </a:moveTo>
                            <a:lnTo>
                              <a:pt x="6" y="2"/>
                            </a:lnTo>
                            <a:lnTo>
                              <a:pt x="20" y="43"/>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3" name="Freeform 701"/>
                      <p:cNvSpPr>
                        <a:spLocks/>
                      </p:cNvSpPr>
                      <p:nvPr/>
                    </p:nvSpPr>
                    <p:spPr bwMode="auto">
                      <a:xfrm>
                        <a:off x="1009" y="3272"/>
                        <a:ext cx="63" cy="60"/>
                      </a:xfrm>
                      <a:custGeom>
                        <a:avLst/>
                        <a:gdLst>
                          <a:gd name="T0" fmla="*/ 0 w 63"/>
                          <a:gd name="T1" fmla="*/ 57 h 60"/>
                          <a:gd name="T2" fmla="*/ 6 w 63"/>
                          <a:gd name="T3" fmla="*/ 59 h 60"/>
                          <a:gd name="T4" fmla="*/ 62 w 63"/>
                          <a:gd name="T5" fmla="*/ 3 h 60"/>
                          <a:gd name="T6" fmla="*/ 54 w 63"/>
                          <a:gd name="T7" fmla="*/ 0 h 60"/>
                          <a:gd name="T8" fmla="*/ 0 w 63"/>
                          <a:gd name="T9" fmla="*/ 57 h 60"/>
                          <a:gd name="T10" fmla="*/ 0 60000 65536"/>
                          <a:gd name="T11" fmla="*/ 0 60000 65536"/>
                          <a:gd name="T12" fmla="*/ 0 60000 65536"/>
                          <a:gd name="T13" fmla="*/ 0 60000 65536"/>
                          <a:gd name="T14" fmla="*/ 0 60000 65536"/>
                          <a:gd name="T15" fmla="*/ 0 w 63"/>
                          <a:gd name="T16" fmla="*/ 0 h 60"/>
                          <a:gd name="T17" fmla="*/ 63 w 63"/>
                          <a:gd name="T18" fmla="*/ 60 h 60"/>
                        </a:gdLst>
                        <a:ahLst/>
                        <a:cxnLst>
                          <a:cxn ang="T10">
                            <a:pos x="T0" y="T1"/>
                          </a:cxn>
                          <a:cxn ang="T11">
                            <a:pos x="T2" y="T3"/>
                          </a:cxn>
                          <a:cxn ang="T12">
                            <a:pos x="T4" y="T5"/>
                          </a:cxn>
                          <a:cxn ang="T13">
                            <a:pos x="T6" y="T7"/>
                          </a:cxn>
                          <a:cxn ang="T14">
                            <a:pos x="T8" y="T9"/>
                          </a:cxn>
                        </a:cxnLst>
                        <a:rect l="T15" t="T16" r="T17" b="T18"/>
                        <a:pathLst>
                          <a:path w="63" h="60">
                            <a:moveTo>
                              <a:pt x="0" y="57"/>
                            </a:moveTo>
                            <a:lnTo>
                              <a:pt x="6" y="59"/>
                            </a:lnTo>
                            <a:lnTo>
                              <a:pt x="62" y="3"/>
                            </a:lnTo>
                            <a:lnTo>
                              <a:pt x="54"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57" name="Group 702"/>
                    <p:cNvGrpSpPr>
                      <a:grpSpLocks/>
                    </p:cNvGrpSpPr>
                    <p:nvPr/>
                  </p:nvGrpSpPr>
                  <p:grpSpPr bwMode="auto">
                    <a:xfrm>
                      <a:off x="1017" y="3275"/>
                      <a:ext cx="76" cy="100"/>
                      <a:chOff x="1017" y="3275"/>
                      <a:chExt cx="76" cy="100"/>
                    </a:xfrm>
                  </p:grpSpPr>
                  <p:sp>
                    <p:nvSpPr>
                      <p:cNvPr id="678" name="Freeform 703"/>
                      <p:cNvSpPr>
                        <a:spLocks/>
                      </p:cNvSpPr>
                      <p:nvPr/>
                    </p:nvSpPr>
                    <p:spPr bwMode="auto">
                      <a:xfrm>
                        <a:off x="1024" y="3279"/>
                        <a:ext cx="69" cy="96"/>
                      </a:xfrm>
                      <a:custGeom>
                        <a:avLst/>
                        <a:gdLst>
                          <a:gd name="T0" fmla="*/ 14 w 69"/>
                          <a:gd name="T1" fmla="*/ 95 h 96"/>
                          <a:gd name="T2" fmla="*/ 0 w 69"/>
                          <a:gd name="T3" fmla="*/ 55 h 96"/>
                          <a:gd name="T4" fmla="*/ 55 w 69"/>
                          <a:gd name="T5" fmla="*/ 0 h 96"/>
                          <a:gd name="T6" fmla="*/ 68 w 69"/>
                          <a:gd name="T7" fmla="*/ 37 h 96"/>
                          <a:gd name="T8" fmla="*/ 14 w 69"/>
                          <a:gd name="T9" fmla="*/ 95 h 96"/>
                          <a:gd name="T10" fmla="*/ 0 60000 65536"/>
                          <a:gd name="T11" fmla="*/ 0 60000 65536"/>
                          <a:gd name="T12" fmla="*/ 0 60000 65536"/>
                          <a:gd name="T13" fmla="*/ 0 60000 65536"/>
                          <a:gd name="T14" fmla="*/ 0 60000 65536"/>
                          <a:gd name="T15" fmla="*/ 0 w 69"/>
                          <a:gd name="T16" fmla="*/ 0 h 96"/>
                          <a:gd name="T17" fmla="*/ 69 w 69"/>
                          <a:gd name="T18" fmla="*/ 96 h 96"/>
                        </a:gdLst>
                        <a:ahLst/>
                        <a:cxnLst>
                          <a:cxn ang="T10">
                            <a:pos x="T0" y="T1"/>
                          </a:cxn>
                          <a:cxn ang="T11">
                            <a:pos x="T2" y="T3"/>
                          </a:cxn>
                          <a:cxn ang="T12">
                            <a:pos x="T4" y="T5"/>
                          </a:cxn>
                          <a:cxn ang="T13">
                            <a:pos x="T6" y="T7"/>
                          </a:cxn>
                          <a:cxn ang="T14">
                            <a:pos x="T8" y="T9"/>
                          </a:cxn>
                        </a:cxnLst>
                        <a:rect l="T15" t="T16" r="T17" b="T18"/>
                        <a:pathLst>
                          <a:path w="69" h="96">
                            <a:moveTo>
                              <a:pt x="14" y="95"/>
                            </a:moveTo>
                            <a:lnTo>
                              <a:pt x="0" y="55"/>
                            </a:lnTo>
                            <a:lnTo>
                              <a:pt x="55" y="0"/>
                            </a:lnTo>
                            <a:lnTo>
                              <a:pt x="68" y="37"/>
                            </a:lnTo>
                            <a:lnTo>
                              <a:pt x="14" y="95"/>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9" name="Freeform 704"/>
                      <p:cNvSpPr>
                        <a:spLocks/>
                      </p:cNvSpPr>
                      <p:nvPr/>
                    </p:nvSpPr>
                    <p:spPr bwMode="auto">
                      <a:xfrm>
                        <a:off x="1017" y="3332"/>
                        <a:ext cx="22" cy="43"/>
                      </a:xfrm>
                      <a:custGeom>
                        <a:avLst/>
                        <a:gdLst>
                          <a:gd name="T0" fmla="*/ 0 w 22"/>
                          <a:gd name="T1" fmla="*/ 0 h 43"/>
                          <a:gd name="T2" fmla="*/ 7 w 22"/>
                          <a:gd name="T3" fmla="*/ 2 h 43"/>
                          <a:gd name="T4" fmla="*/ 21 w 22"/>
                          <a:gd name="T5" fmla="*/ 42 h 43"/>
                          <a:gd name="T6" fmla="*/ 14 w 22"/>
                          <a:gd name="T7" fmla="*/ 40 h 43"/>
                          <a:gd name="T8" fmla="*/ 0 w 22"/>
                          <a:gd name="T9" fmla="*/ 0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0" y="0"/>
                            </a:moveTo>
                            <a:lnTo>
                              <a:pt x="7" y="2"/>
                            </a:lnTo>
                            <a:lnTo>
                              <a:pt x="21" y="42"/>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0" name="Freeform 705"/>
                      <p:cNvSpPr>
                        <a:spLocks/>
                      </p:cNvSpPr>
                      <p:nvPr/>
                    </p:nvSpPr>
                    <p:spPr bwMode="auto">
                      <a:xfrm>
                        <a:off x="1017" y="3275"/>
                        <a:ext cx="63" cy="60"/>
                      </a:xfrm>
                      <a:custGeom>
                        <a:avLst/>
                        <a:gdLst>
                          <a:gd name="T0" fmla="*/ 0 w 63"/>
                          <a:gd name="T1" fmla="*/ 57 h 60"/>
                          <a:gd name="T2" fmla="*/ 7 w 63"/>
                          <a:gd name="T3" fmla="*/ 59 h 60"/>
                          <a:gd name="T4" fmla="*/ 62 w 63"/>
                          <a:gd name="T5" fmla="*/ 4 h 60"/>
                          <a:gd name="T6" fmla="*/ 56 w 63"/>
                          <a:gd name="T7" fmla="*/ 0 h 60"/>
                          <a:gd name="T8" fmla="*/ 0 w 63"/>
                          <a:gd name="T9" fmla="*/ 57 h 60"/>
                          <a:gd name="T10" fmla="*/ 0 60000 65536"/>
                          <a:gd name="T11" fmla="*/ 0 60000 65536"/>
                          <a:gd name="T12" fmla="*/ 0 60000 65536"/>
                          <a:gd name="T13" fmla="*/ 0 60000 65536"/>
                          <a:gd name="T14" fmla="*/ 0 60000 65536"/>
                          <a:gd name="T15" fmla="*/ 0 w 63"/>
                          <a:gd name="T16" fmla="*/ 0 h 60"/>
                          <a:gd name="T17" fmla="*/ 63 w 63"/>
                          <a:gd name="T18" fmla="*/ 60 h 60"/>
                        </a:gdLst>
                        <a:ahLst/>
                        <a:cxnLst>
                          <a:cxn ang="T10">
                            <a:pos x="T0" y="T1"/>
                          </a:cxn>
                          <a:cxn ang="T11">
                            <a:pos x="T2" y="T3"/>
                          </a:cxn>
                          <a:cxn ang="T12">
                            <a:pos x="T4" y="T5"/>
                          </a:cxn>
                          <a:cxn ang="T13">
                            <a:pos x="T6" y="T7"/>
                          </a:cxn>
                          <a:cxn ang="T14">
                            <a:pos x="T8" y="T9"/>
                          </a:cxn>
                        </a:cxnLst>
                        <a:rect l="T15" t="T16" r="T17" b="T18"/>
                        <a:pathLst>
                          <a:path w="63" h="60">
                            <a:moveTo>
                              <a:pt x="0" y="57"/>
                            </a:moveTo>
                            <a:lnTo>
                              <a:pt x="7" y="59"/>
                            </a:lnTo>
                            <a:lnTo>
                              <a:pt x="62" y="4"/>
                            </a:lnTo>
                            <a:lnTo>
                              <a:pt x="56"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58" name="Group 706"/>
                    <p:cNvGrpSpPr>
                      <a:grpSpLocks/>
                    </p:cNvGrpSpPr>
                    <p:nvPr/>
                  </p:nvGrpSpPr>
                  <p:grpSpPr bwMode="auto">
                    <a:xfrm>
                      <a:off x="1026" y="3278"/>
                      <a:ext cx="76" cy="101"/>
                      <a:chOff x="1026" y="3278"/>
                      <a:chExt cx="76" cy="101"/>
                    </a:xfrm>
                  </p:grpSpPr>
                  <p:sp>
                    <p:nvSpPr>
                      <p:cNvPr id="675" name="Freeform 707"/>
                      <p:cNvSpPr>
                        <a:spLocks/>
                      </p:cNvSpPr>
                      <p:nvPr/>
                    </p:nvSpPr>
                    <p:spPr bwMode="auto">
                      <a:xfrm>
                        <a:off x="1033" y="3281"/>
                        <a:ext cx="69" cy="98"/>
                      </a:xfrm>
                      <a:custGeom>
                        <a:avLst/>
                        <a:gdLst>
                          <a:gd name="T0" fmla="*/ 14 w 69"/>
                          <a:gd name="T1" fmla="*/ 97 h 98"/>
                          <a:gd name="T2" fmla="*/ 0 w 69"/>
                          <a:gd name="T3" fmla="*/ 56 h 98"/>
                          <a:gd name="T4" fmla="*/ 56 w 69"/>
                          <a:gd name="T5" fmla="*/ 0 h 98"/>
                          <a:gd name="T6" fmla="*/ 68 w 69"/>
                          <a:gd name="T7" fmla="*/ 38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6" y="0"/>
                            </a:lnTo>
                            <a:lnTo>
                              <a:pt x="68"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6" name="Freeform 708"/>
                      <p:cNvSpPr>
                        <a:spLocks/>
                      </p:cNvSpPr>
                      <p:nvPr/>
                    </p:nvSpPr>
                    <p:spPr bwMode="auto">
                      <a:xfrm>
                        <a:off x="1026" y="3335"/>
                        <a:ext cx="22" cy="44"/>
                      </a:xfrm>
                      <a:custGeom>
                        <a:avLst/>
                        <a:gdLst>
                          <a:gd name="T0" fmla="*/ 0 w 22"/>
                          <a:gd name="T1" fmla="*/ 0 h 44"/>
                          <a:gd name="T2" fmla="*/ 7 w 22"/>
                          <a:gd name="T3" fmla="*/ 2 h 44"/>
                          <a:gd name="T4" fmla="*/ 21 w 22"/>
                          <a:gd name="T5" fmla="*/ 43 h 44"/>
                          <a:gd name="T6" fmla="*/ 14 w 22"/>
                          <a:gd name="T7" fmla="*/ 40 h 44"/>
                          <a:gd name="T8" fmla="*/ 0 w 22"/>
                          <a:gd name="T9" fmla="*/ 0 h 44"/>
                          <a:gd name="T10" fmla="*/ 0 60000 65536"/>
                          <a:gd name="T11" fmla="*/ 0 60000 65536"/>
                          <a:gd name="T12" fmla="*/ 0 60000 65536"/>
                          <a:gd name="T13" fmla="*/ 0 60000 65536"/>
                          <a:gd name="T14" fmla="*/ 0 60000 65536"/>
                          <a:gd name="T15" fmla="*/ 0 w 22"/>
                          <a:gd name="T16" fmla="*/ 0 h 44"/>
                          <a:gd name="T17" fmla="*/ 22 w 22"/>
                          <a:gd name="T18" fmla="*/ 44 h 44"/>
                        </a:gdLst>
                        <a:ahLst/>
                        <a:cxnLst>
                          <a:cxn ang="T10">
                            <a:pos x="T0" y="T1"/>
                          </a:cxn>
                          <a:cxn ang="T11">
                            <a:pos x="T2" y="T3"/>
                          </a:cxn>
                          <a:cxn ang="T12">
                            <a:pos x="T4" y="T5"/>
                          </a:cxn>
                          <a:cxn ang="T13">
                            <a:pos x="T6" y="T7"/>
                          </a:cxn>
                          <a:cxn ang="T14">
                            <a:pos x="T8" y="T9"/>
                          </a:cxn>
                        </a:cxnLst>
                        <a:rect l="T15" t="T16" r="T17" b="T18"/>
                        <a:pathLst>
                          <a:path w="22" h="44">
                            <a:moveTo>
                              <a:pt x="0" y="0"/>
                            </a:moveTo>
                            <a:lnTo>
                              <a:pt x="7" y="2"/>
                            </a:lnTo>
                            <a:lnTo>
                              <a:pt x="21" y="43"/>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7" name="Freeform 709"/>
                      <p:cNvSpPr>
                        <a:spLocks/>
                      </p:cNvSpPr>
                      <p:nvPr/>
                    </p:nvSpPr>
                    <p:spPr bwMode="auto">
                      <a:xfrm>
                        <a:off x="1026" y="3278"/>
                        <a:ext cx="64" cy="60"/>
                      </a:xfrm>
                      <a:custGeom>
                        <a:avLst/>
                        <a:gdLst>
                          <a:gd name="T0" fmla="*/ 0 w 64"/>
                          <a:gd name="T1" fmla="*/ 57 h 60"/>
                          <a:gd name="T2" fmla="*/ 7 w 64"/>
                          <a:gd name="T3" fmla="*/ 59 h 60"/>
                          <a:gd name="T4" fmla="*/ 63 w 64"/>
                          <a:gd name="T5" fmla="*/ 3 h 60"/>
                          <a:gd name="T6" fmla="*/ 55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59" name="Group 710"/>
                    <p:cNvGrpSpPr>
                      <a:grpSpLocks/>
                    </p:cNvGrpSpPr>
                    <p:nvPr/>
                  </p:nvGrpSpPr>
                  <p:grpSpPr bwMode="auto">
                    <a:xfrm>
                      <a:off x="1036" y="3281"/>
                      <a:ext cx="75" cy="102"/>
                      <a:chOff x="1036" y="3281"/>
                      <a:chExt cx="75" cy="102"/>
                    </a:xfrm>
                  </p:grpSpPr>
                  <p:sp>
                    <p:nvSpPr>
                      <p:cNvPr id="672" name="Freeform 711"/>
                      <p:cNvSpPr>
                        <a:spLocks/>
                      </p:cNvSpPr>
                      <p:nvPr/>
                    </p:nvSpPr>
                    <p:spPr bwMode="auto">
                      <a:xfrm>
                        <a:off x="1042" y="3285"/>
                        <a:ext cx="69" cy="98"/>
                      </a:xfrm>
                      <a:custGeom>
                        <a:avLst/>
                        <a:gdLst>
                          <a:gd name="T0" fmla="*/ 14 w 69"/>
                          <a:gd name="T1" fmla="*/ 97 h 98"/>
                          <a:gd name="T2" fmla="*/ 0 w 69"/>
                          <a:gd name="T3" fmla="*/ 56 h 98"/>
                          <a:gd name="T4" fmla="*/ 55 w 69"/>
                          <a:gd name="T5" fmla="*/ 0 h 98"/>
                          <a:gd name="T6" fmla="*/ 68 w 69"/>
                          <a:gd name="T7" fmla="*/ 38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5" y="0"/>
                            </a:lnTo>
                            <a:lnTo>
                              <a:pt x="68"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3" name="Freeform 712"/>
                      <p:cNvSpPr>
                        <a:spLocks/>
                      </p:cNvSpPr>
                      <p:nvPr/>
                    </p:nvSpPr>
                    <p:spPr bwMode="auto">
                      <a:xfrm>
                        <a:off x="1036" y="3338"/>
                        <a:ext cx="21" cy="45"/>
                      </a:xfrm>
                      <a:custGeom>
                        <a:avLst/>
                        <a:gdLst>
                          <a:gd name="T0" fmla="*/ 0 w 21"/>
                          <a:gd name="T1" fmla="*/ 0 h 45"/>
                          <a:gd name="T2" fmla="*/ 6 w 21"/>
                          <a:gd name="T3" fmla="*/ 3 h 45"/>
                          <a:gd name="T4" fmla="*/ 20 w 21"/>
                          <a:gd name="T5" fmla="*/ 44 h 45"/>
                          <a:gd name="T6" fmla="*/ 14 w 21"/>
                          <a:gd name="T7" fmla="*/ 41 h 45"/>
                          <a:gd name="T8" fmla="*/ 0 w 21"/>
                          <a:gd name="T9" fmla="*/ 0 h 45"/>
                          <a:gd name="T10" fmla="*/ 0 60000 65536"/>
                          <a:gd name="T11" fmla="*/ 0 60000 65536"/>
                          <a:gd name="T12" fmla="*/ 0 60000 65536"/>
                          <a:gd name="T13" fmla="*/ 0 60000 65536"/>
                          <a:gd name="T14" fmla="*/ 0 60000 65536"/>
                          <a:gd name="T15" fmla="*/ 0 w 21"/>
                          <a:gd name="T16" fmla="*/ 0 h 45"/>
                          <a:gd name="T17" fmla="*/ 21 w 21"/>
                          <a:gd name="T18" fmla="*/ 45 h 45"/>
                        </a:gdLst>
                        <a:ahLst/>
                        <a:cxnLst>
                          <a:cxn ang="T10">
                            <a:pos x="T0" y="T1"/>
                          </a:cxn>
                          <a:cxn ang="T11">
                            <a:pos x="T2" y="T3"/>
                          </a:cxn>
                          <a:cxn ang="T12">
                            <a:pos x="T4" y="T5"/>
                          </a:cxn>
                          <a:cxn ang="T13">
                            <a:pos x="T6" y="T7"/>
                          </a:cxn>
                          <a:cxn ang="T14">
                            <a:pos x="T8" y="T9"/>
                          </a:cxn>
                        </a:cxnLst>
                        <a:rect l="T15" t="T16" r="T17" b="T18"/>
                        <a:pathLst>
                          <a:path w="21" h="45">
                            <a:moveTo>
                              <a:pt x="0" y="0"/>
                            </a:moveTo>
                            <a:lnTo>
                              <a:pt x="6" y="3"/>
                            </a:lnTo>
                            <a:lnTo>
                              <a:pt x="20" y="44"/>
                            </a:lnTo>
                            <a:lnTo>
                              <a:pt x="14" y="41"/>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4" name="Freeform 713"/>
                      <p:cNvSpPr>
                        <a:spLocks/>
                      </p:cNvSpPr>
                      <p:nvPr/>
                    </p:nvSpPr>
                    <p:spPr bwMode="auto">
                      <a:xfrm>
                        <a:off x="1036" y="3281"/>
                        <a:ext cx="62" cy="61"/>
                      </a:xfrm>
                      <a:custGeom>
                        <a:avLst/>
                        <a:gdLst>
                          <a:gd name="T0" fmla="*/ 0 w 62"/>
                          <a:gd name="T1" fmla="*/ 57 h 61"/>
                          <a:gd name="T2" fmla="*/ 6 w 62"/>
                          <a:gd name="T3" fmla="*/ 60 h 61"/>
                          <a:gd name="T4" fmla="*/ 61 w 62"/>
                          <a:gd name="T5" fmla="*/ 4 h 61"/>
                          <a:gd name="T6" fmla="*/ 55 w 62"/>
                          <a:gd name="T7" fmla="*/ 0 h 61"/>
                          <a:gd name="T8" fmla="*/ 0 w 62"/>
                          <a:gd name="T9" fmla="*/ 57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0" y="57"/>
                            </a:moveTo>
                            <a:lnTo>
                              <a:pt x="6" y="60"/>
                            </a:lnTo>
                            <a:lnTo>
                              <a:pt x="61" y="4"/>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60" name="Group 714"/>
                    <p:cNvGrpSpPr>
                      <a:grpSpLocks/>
                    </p:cNvGrpSpPr>
                    <p:nvPr/>
                  </p:nvGrpSpPr>
                  <p:grpSpPr bwMode="auto">
                    <a:xfrm>
                      <a:off x="1044" y="3285"/>
                      <a:ext cx="76" cy="100"/>
                      <a:chOff x="1044" y="3285"/>
                      <a:chExt cx="76" cy="100"/>
                    </a:xfrm>
                  </p:grpSpPr>
                  <p:sp>
                    <p:nvSpPr>
                      <p:cNvPr id="669" name="Freeform 715"/>
                      <p:cNvSpPr>
                        <a:spLocks/>
                      </p:cNvSpPr>
                      <p:nvPr/>
                    </p:nvSpPr>
                    <p:spPr bwMode="auto">
                      <a:xfrm>
                        <a:off x="1051" y="3288"/>
                        <a:ext cx="69" cy="97"/>
                      </a:xfrm>
                      <a:custGeom>
                        <a:avLst/>
                        <a:gdLst>
                          <a:gd name="T0" fmla="*/ 14 w 69"/>
                          <a:gd name="T1" fmla="*/ 96 h 97"/>
                          <a:gd name="T2" fmla="*/ 0 w 69"/>
                          <a:gd name="T3" fmla="*/ 56 h 97"/>
                          <a:gd name="T4" fmla="*/ 56 w 69"/>
                          <a:gd name="T5" fmla="*/ 0 h 97"/>
                          <a:gd name="T6" fmla="*/ 68 w 69"/>
                          <a:gd name="T7" fmla="*/ 37 h 97"/>
                          <a:gd name="T8" fmla="*/ 14 w 69"/>
                          <a:gd name="T9" fmla="*/ 96 h 97"/>
                          <a:gd name="T10" fmla="*/ 0 60000 65536"/>
                          <a:gd name="T11" fmla="*/ 0 60000 65536"/>
                          <a:gd name="T12" fmla="*/ 0 60000 65536"/>
                          <a:gd name="T13" fmla="*/ 0 60000 65536"/>
                          <a:gd name="T14" fmla="*/ 0 60000 65536"/>
                          <a:gd name="T15" fmla="*/ 0 w 69"/>
                          <a:gd name="T16" fmla="*/ 0 h 97"/>
                          <a:gd name="T17" fmla="*/ 69 w 69"/>
                          <a:gd name="T18" fmla="*/ 97 h 97"/>
                        </a:gdLst>
                        <a:ahLst/>
                        <a:cxnLst>
                          <a:cxn ang="T10">
                            <a:pos x="T0" y="T1"/>
                          </a:cxn>
                          <a:cxn ang="T11">
                            <a:pos x="T2" y="T3"/>
                          </a:cxn>
                          <a:cxn ang="T12">
                            <a:pos x="T4" y="T5"/>
                          </a:cxn>
                          <a:cxn ang="T13">
                            <a:pos x="T6" y="T7"/>
                          </a:cxn>
                          <a:cxn ang="T14">
                            <a:pos x="T8" y="T9"/>
                          </a:cxn>
                        </a:cxnLst>
                        <a:rect l="T15" t="T16" r="T17" b="T18"/>
                        <a:pathLst>
                          <a:path w="69" h="97">
                            <a:moveTo>
                              <a:pt x="14" y="96"/>
                            </a:moveTo>
                            <a:lnTo>
                              <a:pt x="0" y="56"/>
                            </a:lnTo>
                            <a:lnTo>
                              <a:pt x="56" y="0"/>
                            </a:lnTo>
                            <a:lnTo>
                              <a:pt x="68" y="37"/>
                            </a:lnTo>
                            <a:lnTo>
                              <a:pt x="14" y="96"/>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0" name="Freeform 716"/>
                      <p:cNvSpPr>
                        <a:spLocks/>
                      </p:cNvSpPr>
                      <p:nvPr/>
                    </p:nvSpPr>
                    <p:spPr bwMode="auto">
                      <a:xfrm>
                        <a:off x="1044" y="3342"/>
                        <a:ext cx="22" cy="43"/>
                      </a:xfrm>
                      <a:custGeom>
                        <a:avLst/>
                        <a:gdLst>
                          <a:gd name="T0" fmla="*/ 0 w 22"/>
                          <a:gd name="T1" fmla="*/ 0 h 43"/>
                          <a:gd name="T2" fmla="*/ 7 w 22"/>
                          <a:gd name="T3" fmla="*/ 2 h 43"/>
                          <a:gd name="T4" fmla="*/ 21 w 22"/>
                          <a:gd name="T5" fmla="*/ 42 h 43"/>
                          <a:gd name="T6" fmla="*/ 14 w 22"/>
                          <a:gd name="T7" fmla="*/ 40 h 43"/>
                          <a:gd name="T8" fmla="*/ 0 w 22"/>
                          <a:gd name="T9" fmla="*/ 0 h 43"/>
                          <a:gd name="T10" fmla="*/ 0 60000 65536"/>
                          <a:gd name="T11" fmla="*/ 0 60000 65536"/>
                          <a:gd name="T12" fmla="*/ 0 60000 65536"/>
                          <a:gd name="T13" fmla="*/ 0 60000 65536"/>
                          <a:gd name="T14" fmla="*/ 0 60000 65536"/>
                          <a:gd name="T15" fmla="*/ 0 w 22"/>
                          <a:gd name="T16" fmla="*/ 0 h 43"/>
                          <a:gd name="T17" fmla="*/ 22 w 22"/>
                          <a:gd name="T18" fmla="*/ 43 h 43"/>
                        </a:gdLst>
                        <a:ahLst/>
                        <a:cxnLst>
                          <a:cxn ang="T10">
                            <a:pos x="T0" y="T1"/>
                          </a:cxn>
                          <a:cxn ang="T11">
                            <a:pos x="T2" y="T3"/>
                          </a:cxn>
                          <a:cxn ang="T12">
                            <a:pos x="T4" y="T5"/>
                          </a:cxn>
                          <a:cxn ang="T13">
                            <a:pos x="T6" y="T7"/>
                          </a:cxn>
                          <a:cxn ang="T14">
                            <a:pos x="T8" y="T9"/>
                          </a:cxn>
                        </a:cxnLst>
                        <a:rect l="T15" t="T16" r="T17" b="T18"/>
                        <a:pathLst>
                          <a:path w="22" h="43">
                            <a:moveTo>
                              <a:pt x="0" y="0"/>
                            </a:moveTo>
                            <a:lnTo>
                              <a:pt x="7" y="2"/>
                            </a:lnTo>
                            <a:lnTo>
                              <a:pt x="21" y="42"/>
                            </a:lnTo>
                            <a:lnTo>
                              <a:pt x="14"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1" name="Freeform 717"/>
                      <p:cNvSpPr>
                        <a:spLocks/>
                      </p:cNvSpPr>
                      <p:nvPr/>
                    </p:nvSpPr>
                    <p:spPr bwMode="auto">
                      <a:xfrm>
                        <a:off x="1044" y="3285"/>
                        <a:ext cx="64" cy="60"/>
                      </a:xfrm>
                      <a:custGeom>
                        <a:avLst/>
                        <a:gdLst>
                          <a:gd name="T0" fmla="*/ 0 w 64"/>
                          <a:gd name="T1" fmla="*/ 57 h 60"/>
                          <a:gd name="T2" fmla="*/ 7 w 64"/>
                          <a:gd name="T3" fmla="*/ 59 h 60"/>
                          <a:gd name="T4" fmla="*/ 63 w 64"/>
                          <a:gd name="T5" fmla="*/ 3 h 60"/>
                          <a:gd name="T6" fmla="*/ 55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5"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61" name="Group 718"/>
                    <p:cNvGrpSpPr>
                      <a:grpSpLocks/>
                    </p:cNvGrpSpPr>
                    <p:nvPr/>
                  </p:nvGrpSpPr>
                  <p:grpSpPr bwMode="auto">
                    <a:xfrm>
                      <a:off x="1052" y="3290"/>
                      <a:ext cx="78" cy="99"/>
                      <a:chOff x="1052" y="3290"/>
                      <a:chExt cx="78" cy="99"/>
                    </a:xfrm>
                  </p:grpSpPr>
                  <p:sp>
                    <p:nvSpPr>
                      <p:cNvPr id="666" name="Freeform 719"/>
                      <p:cNvSpPr>
                        <a:spLocks/>
                      </p:cNvSpPr>
                      <p:nvPr/>
                    </p:nvSpPr>
                    <p:spPr bwMode="auto">
                      <a:xfrm>
                        <a:off x="1060" y="3291"/>
                        <a:ext cx="70" cy="98"/>
                      </a:xfrm>
                      <a:custGeom>
                        <a:avLst/>
                        <a:gdLst>
                          <a:gd name="T0" fmla="*/ 14 w 70"/>
                          <a:gd name="T1" fmla="*/ 97 h 98"/>
                          <a:gd name="T2" fmla="*/ 0 w 70"/>
                          <a:gd name="T3" fmla="*/ 56 h 98"/>
                          <a:gd name="T4" fmla="*/ 56 w 70"/>
                          <a:gd name="T5" fmla="*/ 0 h 98"/>
                          <a:gd name="T6" fmla="*/ 69 w 70"/>
                          <a:gd name="T7" fmla="*/ 38 h 98"/>
                          <a:gd name="T8" fmla="*/ 14 w 70"/>
                          <a:gd name="T9" fmla="*/ 97 h 98"/>
                          <a:gd name="T10" fmla="*/ 0 60000 65536"/>
                          <a:gd name="T11" fmla="*/ 0 60000 65536"/>
                          <a:gd name="T12" fmla="*/ 0 60000 65536"/>
                          <a:gd name="T13" fmla="*/ 0 60000 65536"/>
                          <a:gd name="T14" fmla="*/ 0 60000 65536"/>
                          <a:gd name="T15" fmla="*/ 0 w 70"/>
                          <a:gd name="T16" fmla="*/ 0 h 98"/>
                          <a:gd name="T17" fmla="*/ 70 w 70"/>
                          <a:gd name="T18" fmla="*/ 98 h 98"/>
                        </a:gdLst>
                        <a:ahLst/>
                        <a:cxnLst>
                          <a:cxn ang="T10">
                            <a:pos x="T0" y="T1"/>
                          </a:cxn>
                          <a:cxn ang="T11">
                            <a:pos x="T2" y="T3"/>
                          </a:cxn>
                          <a:cxn ang="T12">
                            <a:pos x="T4" y="T5"/>
                          </a:cxn>
                          <a:cxn ang="T13">
                            <a:pos x="T6" y="T7"/>
                          </a:cxn>
                          <a:cxn ang="T14">
                            <a:pos x="T8" y="T9"/>
                          </a:cxn>
                        </a:cxnLst>
                        <a:rect l="T15" t="T16" r="T17" b="T18"/>
                        <a:pathLst>
                          <a:path w="70" h="98">
                            <a:moveTo>
                              <a:pt x="14" y="97"/>
                            </a:moveTo>
                            <a:lnTo>
                              <a:pt x="0" y="56"/>
                            </a:lnTo>
                            <a:lnTo>
                              <a:pt x="56" y="0"/>
                            </a:lnTo>
                            <a:lnTo>
                              <a:pt x="69" y="38"/>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7" name="Freeform 720"/>
                      <p:cNvSpPr>
                        <a:spLocks/>
                      </p:cNvSpPr>
                      <p:nvPr/>
                    </p:nvSpPr>
                    <p:spPr bwMode="auto">
                      <a:xfrm>
                        <a:off x="1054" y="3346"/>
                        <a:ext cx="21" cy="43"/>
                      </a:xfrm>
                      <a:custGeom>
                        <a:avLst/>
                        <a:gdLst>
                          <a:gd name="T0" fmla="*/ 0 w 21"/>
                          <a:gd name="T1" fmla="*/ 0 h 43"/>
                          <a:gd name="T2" fmla="*/ 6 w 21"/>
                          <a:gd name="T3" fmla="*/ 1 h 43"/>
                          <a:gd name="T4" fmla="*/ 20 w 21"/>
                          <a:gd name="T5" fmla="*/ 42 h 43"/>
                          <a:gd name="T6" fmla="*/ 14 w 21"/>
                          <a:gd name="T7" fmla="*/ 39 h 43"/>
                          <a:gd name="T8" fmla="*/ 0 w 21"/>
                          <a:gd name="T9" fmla="*/ 0 h 43"/>
                          <a:gd name="T10" fmla="*/ 0 60000 65536"/>
                          <a:gd name="T11" fmla="*/ 0 60000 65536"/>
                          <a:gd name="T12" fmla="*/ 0 60000 65536"/>
                          <a:gd name="T13" fmla="*/ 0 60000 65536"/>
                          <a:gd name="T14" fmla="*/ 0 60000 65536"/>
                          <a:gd name="T15" fmla="*/ 0 w 21"/>
                          <a:gd name="T16" fmla="*/ 0 h 43"/>
                          <a:gd name="T17" fmla="*/ 21 w 21"/>
                          <a:gd name="T18" fmla="*/ 43 h 43"/>
                        </a:gdLst>
                        <a:ahLst/>
                        <a:cxnLst>
                          <a:cxn ang="T10">
                            <a:pos x="T0" y="T1"/>
                          </a:cxn>
                          <a:cxn ang="T11">
                            <a:pos x="T2" y="T3"/>
                          </a:cxn>
                          <a:cxn ang="T12">
                            <a:pos x="T4" y="T5"/>
                          </a:cxn>
                          <a:cxn ang="T13">
                            <a:pos x="T6" y="T7"/>
                          </a:cxn>
                          <a:cxn ang="T14">
                            <a:pos x="T8" y="T9"/>
                          </a:cxn>
                        </a:cxnLst>
                        <a:rect l="T15" t="T16" r="T17" b="T18"/>
                        <a:pathLst>
                          <a:path w="21" h="43">
                            <a:moveTo>
                              <a:pt x="0" y="0"/>
                            </a:moveTo>
                            <a:lnTo>
                              <a:pt x="6" y="1"/>
                            </a:lnTo>
                            <a:lnTo>
                              <a:pt x="20" y="42"/>
                            </a:lnTo>
                            <a:lnTo>
                              <a:pt x="14" y="39"/>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8" name="Freeform 721"/>
                      <p:cNvSpPr>
                        <a:spLocks/>
                      </p:cNvSpPr>
                      <p:nvPr/>
                    </p:nvSpPr>
                    <p:spPr bwMode="auto">
                      <a:xfrm>
                        <a:off x="1052" y="3290"/>
                        <a:ext cx="58" cy="51"/>
                      </a:xfrm>
                      <a:custGeom>
                        <a:avLst/>
                        <a:gdLst>
                          <a:gd name="T0" fmla="*/ 0 w 58"/>
                          <a:gd name="T1" fmla="*/ 49 h 51"/>
                          <a:gd name="T2" fmla="*/ 6 w 58"/>
                          <a:gd name="T3" fmla="*/ 50 h 51"/>
                          <a:gd name="T4" fmla="*/ 57 w 58"/>
                          <a:gd name="T5" fmla="*/ 2 h 51"/>
                          <a:gd name="T6" fmla="*/ 50 w 58"/>
                          <a:gd name="T7" fmla="*/ 0 h 51"/>
                          <a:gd name="T8" fmla="*/ 0 w 58"/>
                          <a:gd name="T9" fmla="*/ 49 h 51"/>
                          <a:gd name="T10" fmla="*/ 0 60000 65536"/>
                          <a:gd name="T11" fmla="*/ 0 60000 65536"/>
                          <a:gd name="T12" fmla="*/ 0 60000 65536"/>
                          <a:gd name="T13" fmla="*/ 0 60000 65536"/>
                          <a:gd name="T14" fmla="*/ 0 60000 65536"/>
                          <a:gd name="T15" fmla="*/ 0 w 58"/>
                          <a:gd name="T16" fmla="*/ 0 h 51"/>
                          <a:gd name="T17" fmla="*/ 58 w 58"/>
                          <a:gd name="T18" fmla="*/ 51 h 51"/>
                        </a:gdLst>
                        <a:ahLst/>
                        <a:cxnLst>
                          <a:cxn ang="T10">
                            <a:pos x="T0" y="T1"/>
                          </a:cxn>
                          <a:cxn ang="T11">
                            <a:pos x="T2" y="T3"/>
                          </a:cxn>
                          <a:cxn ang="T12">
                            <a:pos x="T4" y="T5"/>
                          </a:cxn>
                          <a:cxn ang="T13">
                            <a:pos x="T6" y="T7"/>
                          </a:cxn>
                          <a:cxn ang="T14">
                            <a:pos x="T8" y="T9"/>
                          </a:cxn>
                        </a:cxnLst>
                        <a:rect l="T15" t="T16" r="T17" b="T18"/>
                        <a:pathLst>
                          <a:path w="58" h="51">
                            <a:moveTo>
                              <a:pt x="0" y="49"/>
                            </a:moveTo>
                            <a:lnTo>
                              <a:pt x="6" y="50"/>
                            </a:lnTo>
                            <a:lnTo>
                              <a:pt x="57" y="2"/>
                            </a:lnTo>
                            <a:lnTo>
                              <a:pt x="50" y="0"/>
                            </a:lnTo>
                            <a:lnTo>
                              <a:pt x="0" y="49"/>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62" name="Group 722"/>
                    <p:cNvGrpSpPr>
                      <a:grpSpLocks/>
                    </p:cNvGrpSpPr>
                    <p:nvPr/>
                  </p:nvGrpSpPr>
                  <p:grpSpPr bwMode="auto">
                    <a:xfrm>
                      <a:off x="1062" y="3291"/>
                      <a:ext cx="76" cy="101"/>
                      <a:chOff x="1062" y="3291"/>
                      <a:chExt cx="76" cy="101"/>
                    </a:xfrm>
                  </p:grpSpPr>
                  <p:sp>
                    <p:nvSpPr>
                      <p:cNvPr id="663" name="Freeform 723"/>
                      <p:cNvSpPr>
                        <a:spLocks/>
                      </p:cNvSpPr>
                      <p:nvPr/>
                    </p:nvSpPr>
                    <p:spPr bwMode="auto">
                      <a:xfrm>
                        <a:off x="1069" y="3294"/>
                        <a:ext cx="69" cy="98"/>
                      </a:xfrm>
                      <a:custGeom>
                        <a:avLst/>
                        <a:gdLst>
                          <a:gd name="T0" fmla="*/ 14 w 69"/>
                          <a:gd name="T1" fmla="*/ 97 h 98"/>
                          <a:gd name="T2" fmla="*/ 0 w 69"/>
                          <a:gd name="T3" fmla="*/ 56 h 98"/>
                          <a:gd name="T4" fmla="*/ 56 w 69"/>
                          <a:gd name="T5" fmla="*/ 0 h 98"/>
                          <a:gd name="T6" fmla="*/ 68 w 69"/>
                          <a:gd name="T7" fmla="*/ 37 h 98"/>
                          <a:gd name="T8" fmla="*/ 14 w 69"/>
                          <a:gd name="T9" fmla="*/ 97 h 98"/>
                          <a:gd name="T10" fmla="*/ 0 60000 65536"/>
                          <a:gd name="T11" fmla="*/ 0 60000 65536"/>
                          <a:gd name="T12" fmla="*/ 0 60000 65536"/>
                          <a:gd name="T13" fmla="*/ 0 60000 65536"/>
                          <a:gd name="T14" fmla="*/ 0 60000 65536"/>
                          <a:gd name="T15" fmla="*/ 0 w 69"/>
                          <a:gd name="T16" fmla="*/ 0 h 98"/>
                          <a:gd name="T17" fmla="*/ 69 w 69"/>
                          <a:gd name="T18" fmla="*/ 98 h 98"/>
                        </a:gdLst>
                        <a:ahLst/>
                        <a:cxnLst>
                          <a:cxn ang="T10">
                            <a:pos x="T0" y="T1"/>
                          </a:cxn>
                          <a:cxn ang="T11">
                            <a:pos x="T2" y="T3"/>
                          </a:cxn>
                          <a:cxn ang="T12">
                            <a:pos x="T4" y="T5"/>
                          </a:cxn>
                          <a:cxn ang="T13">
                            <a:pos x="T6" y="T7"/>
                          </a:cxn>
                          <a:cxn ang="T14">
                            <a:pos x="T8" y="T9"/>
                          </a:cxn>
                        </a:cxnLst>
                        <a:rect l="T15" t="T16" r="T17" b="T18"/>
                        <a:pathLst>
                          <a:path w="69" h="98">
                            <a:moveTo>
                              <a:pt x="14" y="97"/>
                            </a:moveTo>
                            <a:lnTo>
                              <a:pt x="0" y="56"/>
                            </a:lnTo>
                            <a:lnTo>
                              <a:pt x="56" y="0"/>
                            </a:lnTo>
                            <a:lnTo>
                              <a:pt x="68" y="37"/>
                            </a:lnTo>
                            <a:lnTo>
                              <a:pt x="14" y="97"/>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4" name="Freeform 724"/>
                      <p:cNvSpPr>
                        <a:spLocks/>
                      </p:cNvSpPr>
                      <p:nvPr/>
                    </p:nvSpPr>
                    <p:spPr bwMode="auto">
                      <a:xfrm>
                        <a:off x="1063" y="3348"/>
                        <a:ext cx="21" cy="44"/>
                      </a:xfrm>
                      <a:custGeom>
                        <a:avLst/>
                        <a:gdLst>
                          <a:gd name="T0" fmla="*/ 0 w 21"/>
                          <a:gd name="T1" fmla="*/ 0 h 44"/>
                          <a:gd name="T2" fmla="*/ 6 w 21"/>
                          <a:gd name="T3" fmla="*/ 2 h 44"/>
                          <a:gd name="T4" fmla="*/ 20 w 21"/>
                          <a:gd name="T5" fmla="*/ 43 h 44"/>
                          <a:gd name="T6" fmla="*/ 13 w 21"/>
                          <a:gd name="T7" fmla="*/ 40 h 44"/>
                          <a:gd name="T8" fmla="*/ 0 w 21"/>
                          <a:gd name="T9" fmla="*/ 0 h 44"/>
                          <a:gd name="T10" fmla="*/ 0 60000 65536"/>
                          <a:gd name="T11" fmla="*/ 0 60000 65536"/>
                          <a:gd name="T12" fmla="*/ 0 60000 65536"/>
                          <a:gd name="T13" fmla="*/ 0 60000 65536"/>
                          <a:gd name="T14" fmla="*/ 0 60000 65536"/>
                          <a:gd name="T15" fmla="*/ 0 w 21"/>
                          <a:gd name="T16" fmla="*/ 0 h 44"/>
                          <a:gd name="T17" fmla="*/ 21 w 21"/>
                          <a:gd name="T18" fmla="*/ 44 h 44"/>
                        </a:gdLst>
                        <a:ahLst/>
                        <a:cxnLst>
                          <a:cxn ang="T10">
                            <a:pos x="T0" y="T1"/>
                          </a:cxn>
                          <a:cxn ang="T11">
                            <a:pos x="T2" y="T3"/>
                          </a:cxn>
                          <a:cxn ang="T12">
                            <a:pos x="T4" y="T5"/>
                          </a:cxn>
                          <a:cxn ang="T13">
                            <a:pos x="T6" y="T7"/>
                          </a:cxn>
                          <a:cxn ang="T14">
                            <a:pos x="T8" y="T9"/>
                          </a:cxn>
                        </a:cxnLst>
                        <a:rect l="T15" t="T16" r="T17" b="T18"/>
                        <a:pathLst>
                          <a:path w="21" h="44">
                            <a:moveTo>
                              <a:pt x="0" y="0"/>
                            </a:moveTo>
                            <a:lnTo>
                              <a:pt x="6" y="2"/>
                            </a:lnTo>
                            <a:lnTo>
                              <a:pt x="20" y="43"/>
                            </a:lnTo>
                            <a:lnTo>
                              <a:pt x="13" y="40"/>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5" name="Freeform 725"/>
                      <p:cNvSpPr>
                        <a:spLocks/>
                      </p:cNvSpPr>
                      <p:nvPr/>
                    </p:nvSpPr>
                    <p:spPr bwMode="auto">
                      <a:xfrm>
                        <a:off x="1062" y="3291"/>
                        <a:ext cx="64" cy="60"/>
                      </a:xfrm>
                      <a:custGeom>
                        <a:avLst/>
                        <a:gdLst>
                          <a:gd name="T0" fmla="*/ 0 w 64"/>
                          <a:gd name="T1" fmla="*/ 57 h 60"/>
                          <a:gd name="T2" fmla="*/ 7 w 64"/>
                          <a:gd name="T3" fmla="*/ 59 h 60"/>
                          <a:gd name="T4" fmla="*/ 63 w 64"/>
                          <a:gd name="T5" fmla="*/ 3 h 60"/>
                          <a:gd name="T6" fmla="*/ 56 w 64"/>
                          <a:gd name="T7" fmla="*/ 0 h 60"/>
                          <a:gd name="T8" fmla="*/ 0 w 64"/>
                          <a:gd name="T9" fmla="*/ 57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57"/>
                            </a:moveTo>
                            <a:lnTo>
                              <a:pt x="7" y="59"/>
                            </a:lnTo>
                            <a:lnTo>
                              <a:pt x="63" y="3"/>
                            </a:lnTo>
                            <a:lnTo>
                              <a:pt x="56" y="0"/>
                            </a:lnTo>
                            <a:lnTo>
                              <a:pt x="0" y="57"/>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650" name="Group 726"/>
                  <p:cNvGrpSpPr>
                    <a:grpSpLocks/>
                  </p:cNvGrpSpPr>
                  <p:nvPr/>
                </p:nvGrpSpPr>
                <p:grpSpPr bwMode="auto">
                  <a:xfrm>
                    <a:off x="1093" y="3327"/>
                    <a:ext cx="26" cy="24"/>
                    <a:chOff x="1093" y="3327"/>
                    <a:chExt cx="26" cy="24"/>
                  </a:xfrm>
                </p:grpSpPr>
                <p:grpSp>
                  <p:nvGrpSpPr>
                    <p:cNvPr id="651" name="Group 727"/>
                    <p:cNvGrpSpPr>
                      <a:grpSpLocks/>
                    </p:cNvGrpSpPr>
                    <p:nvPr/>
                  </p:nvGrpSpPr>
                  <p:grpSpPr bwMode="auto">
                    <a:xfrm>
                      <a:off x="1093" y="3327"/>
                      <a:ext cx="17" cy="23"/>
                      <a:chOff x="1093" y="3327"/>
                      <a:chExt cx="17" cy="23"/>
                    </a:xfrm>
                  </p:grpSpPr>
                  <p:sp>
                    <p:nvSpPr>
                      <p:cNvPr id="653" name="Oval 728"/>
                      <p:cNvSpPr>
                        <a:spLocks noChangeArrowheads="1"/>
                      </p:cNvSpPr>
                      <p:nvPr/>
                    </p:nvSpPr>
                    <p:spPr bwMode="auto">
                      <a:xfrm rot="-1140000">
                        <a:off x="1093" y="3327"/>
                        <a:ext cx="16"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54" name="Oval 729"/>
                      <p:cNvSpPr>
                        <a:spLocks noChangeArrowheads="1"/>
                      </p:cNvSpPr>
                      <p:nvPr/>
                    </p:nvSpPr>
                    <p:spPr bwMode="auto">
                      <a:xfrm rot="-1140000">
                        <a:off x="1094" y="3327"/>
                        <a:ext cx="16" cy="23"/>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sp>
                  <p:nvSpPr>
                    <p:cNvPr id="652" name="Freeform 730"/>
                    <p:cNvSpPr>
                      <a:spLocks/>
                    </p:cNvSpPr>
                    <p:nvPr/>
                  </p:nvSpPr>
                  <p:spPr bwMode="auto">
                    <a:xfrm>
                      <a:off x="1102" y="3332"/>
                      <a:ext cx="17" cy="19"/>
                    </a:xfrm>
                    <a:custGeom>
                      <a:avLst/>
                      <a:gdLst>
                        <a:gd name="T0" fmla="*/ 0 w 17"/>
                        <a:gd name="T1" fmla="*/ 3 h 19"/>
                        <a:gd name="T2" fmla="*/ 4 w 17"/>
                        <a:gd name="T3" fmla="*/ 0 h 19"/>
                        <a:gd name="T4" fmla="*/ 16 w 17"/>
                        <a:gd name="T5" fmla="*/ 16 h 19"/>
                        <a:gd name="T6" fmla="*/ 10 w 17"/>
                        <a:gd name="T7" fmla="*/ 18 h 19"/>
                        <a:gd name="T8" fmla="*/ 0 w 17"/>
                        <a:gd name="T9" fmla="*/ 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3"/>
                          </a:moveTo>
                          <a:lnTo>
                            <a:pt x="4" y="0"/>
                          </a:lnTo>
                          <a:lnTo>
                            <a:pt x="16" y="16"/>
                          </a:lnTo>
                          <a:lnTo>
                            <a:pt x="10" y="18"/>
                          </a:lnTo>
                          <a:lnTo>
                            <a:pt x="0" y="3"/>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620" name="Group 731"/>
              <p:cNvGrpSpPr>
                <a:grpSpLocks/>
              </p:cNvGrpSpPr>
              <p:nvPr/>
            </p:nvGrpSpPr>
            <p:grpSpPr bwMode="auto">
              <a:xfrm>
                <a:off x="1104" y="3298"/>
                <a:ext cx="105" cy="61"/>
                <a:chOff x="1104" y="3298"/>
                <a:chExt cx="105" cy="61"/>
              </a:xfrm>
            </p:grpSpPr>
            <p:sp>
              <p:nvSpPr>
                <p:cNvPr id="621" name="Freeform 732"/>
                <p:cNvSpPr>
                  <a:spLocks/>
                </p:cNvSpPr>
                <p:nvPr/>
              </p:nvSpPr>
              <p:spPr bwMode="auto">
                <a:xfrm>
                  <a:off x="1128" y="3332"/>
                  <a:ext cx="17" cy="17"/>
                </a:xfrm>
                <a:custGeom>
                  <a:avLst/>
                  <a:gdLst>
                    <a:gd name="T0" fmla="*/ 0 w 17"/>
                    <a:gd name="T1" fmla="*/ 16 h 17"/>
                    <a:gd name="T2" fmla="*/ 1 w 17"/>
                    <a:gd name="T3" fmla="*/ 16 h 17"/>
                    <a:gd name="T4" fmla="*/ 1 w 17"/>
                    <a:gd name="T5" fmla="*/ 11 h 17"/>
                    <a:gd name="T6" fmla="*/ 4 w 17"/>
                    <a:gd name="T7" fmla="*/ 6 h 17"/>
                    <a:gd name="T8" fmla="*/ 5 w 17"/>
                    <a:gd name="T9" fmla="*/ 2 h 17"/>
                    <a:gd name="T10" fmla="*/ 6 w 17"/>
                    <a:gd name="T11" fmla="*/ 2 h 17"/>
                    <a:gd name="T12" fmla="*/ 8 w 17"/>
                    <a:gd name="T13" fmla="*/ 0 h 17"/>
                    <a:gd name="T14" fmla="*/ 12 w 17"/>
                    <a:gd name="T15" fmla="*/ 2 h 17"/>
                    <a:gd name="T16" fmla="*/ 14 w 17"/>
                    <a:gd name="T17" fmla="*/ 0 h 17"/>
                    <a:gd name="T18" fmla="*/ 16 w 17"/>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1" y="16"/>
                      </a:lnTo>
                      <a:lnTo>
                        <a:pt x="1" y="11"/>
                      </a:lnTo>
                      <a:lnTo>
                        <a:pt x="4" y="6"/>
                      </a:lnTo>
                      <a:lnTo>
                        <a:pt x="5" y="2"/>
                      </a:lnTo>
                      <a:lnTo>
                        <a:pt x="6" y="2"/>
                      </a:lnTo>
                      <a:lnTo>
                        <a:pt x="8" y="0"/>
                      </a:lnTo>
                      <a:lnTo>
                        <a:pt x="12" y="2"/>
                      </a:lnTo>
                      <a:lnTo>
                        <a:pt x="14" y="0"/>
                      </a:lnTo>
                      <a:lnTo>
                        <a:pt x="16" y="2"/>
                      </a:lnTo>
                    </a:path>
                  </a:pathLst>
                </a:custGeom>
                <a:noFill/>
                <a:ln w="12700" cap="rnd" cmpd="sng">
                  <a:solidFill>
                    <a:srgbClr val="C0C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22" name="Group 733"/>
                <p:cNvGrpSpPr>
                  <a:grpSpLocks/>
                </p:cNvGrpSpPr>
                <p:nvPr/>
              </p:nvGrpSpPr>
              <p:grpSpPr bwMode="auto">
                <a:xfrm>
                  <a:off x="1104" y="3321"/>
                  <a:ext cx="38" cy="38"/>
                  <a:chOff x="1104" y="3321"/>
                  <a:chExt cx="38" cy="38"/>
                </a:xfrm>
              </p:grpSpPr>
              <p:grpSp>
                <p:nvGrpSpPr>
                  <p:cNvPr id="638" name="Group 734"/>
                  <p:cNvGrpSpPr>
                    <a:grpSpLocks/>
                  </p:cNvGrpSpPr>
                  <p:nvPr/>
                </p:nvGrpSpPr>
                <p:grpSpPr bwMode="auto">
                  <a:xfrm>
                    <a:off x="1104" y="3333"/>
                    <a:ext cx="38" cy="26"/>
                    <a:chOff x="1104" y="3333"/>
                    <a:chExt cx="38" cy="26"/>
                  </a:xfrm>
                </p:grpSpPr>
                <p:sp>
                  <p:nvSpPr>
                    <p:cNvPr id="644" name="Freeform 735"/>
                    <p:cNvSpPr>
                      <a:spLocks/>
                    </p:cNvSpPr>
                    <p:nvPr/>
                  </p:nvSpPr>
                  <p:spPr bwMode="auto">
                    <a:xfrm>
                      <a:off x="1104" y="3334"/>
                      <a:ext cx="22" cy="18"/>
                    </a:xfrm>
                    <a:custGeom>
                      <a:avLst/>
                      <a:gdLst>
                        <a:gd name="T0" fmla="*/ 0 w 22"/>
                        <a:gd name="T1" fmla="*/ 0 h 18"/>
                        <a:gd name="T2" fmla="*/ 3 w 22"/>
                        <a:gd name="T3" fmla="*/ 10 h 18"/>
                        <a:gd name="T4" fmla="*/ 21 w 22"/>
                        <a:gd name="T5" fmla="*/ 17 h 18"/>
                        <a:gd name="T6" fmla="*/ 18 w 22"/>
                        <a:gd name="T7" fmla="*/ 7 h 18"/>
                        <a:gd name="T8" fmla="*/ 0 w 22"/>
                        <a:gd name="T9" fmla="*/ 0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0"/>
                          </a:moveTo>
                          <a:lnTo>
                            <a:pt x="3" y="10"/>
                          </a:lnTo>
                          <a:lnTo>
                            <a:pt x="21" y="17"/>
                          </a:lnTo>
                          <a:lnTo>
                            <a:pt x="18" y="7"/>
                          </a:lnTo>
                          <a:lnTo>
                            <a:pt x="0" y="0"/>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5" name="Freeform 736"/>
                    <p:cNvSpPr>
                      <a:spLocks/>
                    </p:cNvSpPr>
                    <p:nvPr/>
                  </p:nvSpPr>
                  <p:spPr bwMode="auto">
                    <a:xfrm>
                      <a:off x="1104" y="3333"/>
                      <a:ext cx="19" cy="17"/>
                    </a:xfrm>
                    <a:custGeom>
                      <a:avLst/>
                      <a:gdLst>
                        <a:gd name="T0" fmla="*/ 0 w 19"/>
                        <a:gd name="T1" fmla="*/ 3 h 17"/>
                        <a:gd name="T2" fmla="*/ 18 w 19"/>
                        <a:gd name="T3" fmla="*/ 16 h 17"/>
                        <a:gd name="T4" fmla="*/ 18 w 19"/>
                        <a:gd name="T5" fmla="*/ 9 h 17"/>
                        <a:gd name="T6" fmla="*/ 1 w 19"/>
                        <a:gd name="T7" fmla="*/ 0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8" y="16"/>
                          </a:lnTo>
                          <a:lnTo>
                            <a:pt x="18" y="9"/>
                          </a:lnTo>
                          <a:lnTo>
                            <a:pt x="1" y="0"/>
                          </a:lnTo>
                          <a:lnTo>
                            <a:pt x="0" y="3"/>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6" name="Freeform 737"/>
                    <p:cNvSpPr>
                      <a:spLocks/>
                    </p:cNvSpPr>
                    <p:nvPr/>
                  </p:nvSpPr>
                  <p:spPr bwMode="auto">
                    <a:xfrm>
                      <a:off x="1125" y="3342"/>
                      <a:ext cx="17" cy="17"/>
                    </a:xfrm>
                    <a:custGeom>
                      <a:avLst/>
                      <a:gdLst>
                        <a:gd name="T0" fmla="*/ 12 w 17"/>
                        <a:gd name="T1" fmla="*/ 0 h 17"/>
                        <a:gd name="T2" fmla="*/ 0 w 17"/>
                        <a:gd name="T3" fmla="*/ 2 h 17"/>
                        <a:gd name="T4" fmla="*/ 4 w 17"/>
                        <a:gd name="T5" fmla="*/ 16 h 17"/>
                        <a:gd name="T6" fmla="*/ 16 w 17"/>
                        <a:gd name="T7" fmla="*/ 13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0" y="2"/>
                          </a:lnTo>
                          <a:lnTo>
                            <a:pt x="4" y="16"/>
                          </a:lnTo>
                          <a:lnTo>
                            <a:pt x="16" y="13"/>
                          </a:lnTo>
                          <a:lnTo>
                            <a:pt x="12" y="0"/>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39" name="Group 738"/>
                  <p:cNvGrpSpPr>
                    <a:grpSpLocks/>
                  </p:cNvGrpSpPr>
                  <p:nvPr/>
                </p:nvGrpSpPr>
                <p:grpSpPr bwMode="auto">
                  <a:xfrm>
                    <a:off x="1111" y="3321"/>
                    <a:ext cx="28" cy="37"/>
                    <a:chOff x="1111" y="3321"/>
                    <a:chExt cx="28" cy="37"/>
                  </a:xfrm>
                </p:grpSpPr>
                <p:sp>
                  <p:nvSpPr>
                    <p:cNvPr id="640" name="Oval 739"/>
                    <p:cNvSpPr>
                      <a:spLocks noChangeArrowheads="1"/>
                    </p:cNvSpPr>
                    <p:nvPr/>
                  </p:nvSpPr>
                  <p:spPr bwMode="auto">
                    <a:xfrm rot="-1140000">
                      <a:off x="1113" y="3321"/>
                      <a:ext cx="16" cy="3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41" name="Oval 740"/>
                    <p:cNvSpPr>
                      <a:spLocks noChangeArrowheads="1"/>
                    </p:cNvSpPr>
                    <p:nvPr/>
                  </p:nvSpPr>
                  <p:spPr bwMode="auto">
                    <a:xfrm rot="-1140000">
                      <a:off x="1111" y="3323"/>
                      <a:ext cx="16" cy="35"/>
                    </a:xfrm>
                    <a:prstGeom prst="ellipse">
                      <a:avLst/>
                    </a:prstGeom>
                    <a:solidFill>
                      <a:srgbClr val="A0A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42" name="Oval 741"/>
                    <p:cNvSpPr>
                      <a:spLocks noChangeArrowheads="1"/>
                    </p:cNvSpPr>
                    <p:nvPr/>
                  </p:nvSpPr>
                  <p:spPr bwMode="auto">
                    <a:xfrm rot="-1140000">
                      <a:off x="1123" y="3340"/>
                      <a:ext cx="16" cy="16"/>
                    </a:xfrm>
                    <a:prstGeom prst="ellipse">
                      <a:avLst/>
                    </a:prstGeom>
                    <a:solidFill>
                      <a:srgbClr val="E0E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43" name="Oval 742"/>
                    <p:cNvSpPr>
                      <a:spLocks noChangeArrowheads="1"/>
                    </p:cNvSpPr>
                    <p:nvPr/>
                  </p:nvSpPr>
                  <p:spPr bwMode="auto">
                    <a:xfrm rot="-1140000">
                      <a:off x="1123" y="3340"/>
                      <a:ext cx="16" cy="1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grpSp>
            <p:grpSp>
              <p:nvGrpSpPr>
                <p:cNvPr id="623" name="Group 743"/>
                <p:cNvGrpSpPr>
                  <a:grpSpLocks/>
                </p:cNvGrpSpPr>
                <p:nvPr/>
              </p:nvGrpSpPr>
              <p:grpSpPr bwMode="auto">
                <a:xfrm>
                  <a:off x="1134" y="3298"/>
                  <a:ext cx="75" cy="51"/>
                  <a:chOff x="1134" y="3298"/>
                  <a:chExt cx="75" cy="51"/>
                </a:xfrm>
              </p:grpSpPr>
              <p:grpSp>
                <p:nvGrpSpPr>
                  <p:cNvPr id="625" name="Group 744"/>
                  <p:cNvGrpSpPr>
                    <a:grpSpLocks/>
                  </p:cNvGrpSpPr>
                  <p:nvPr/>
                </p:nvGrpSpPr>
                <p:grpSpPr bwMode="auto">
                  <a:xfrm>
                    <a:off x="1134" y="3311"/>
                    <a:ext cx="25" cy="38"/>
                    <a:chOff x="1134" y="3311"/>
                    <a:chExt cx="25" cy="38"/>
                  </a:xfrm>
                </p:grpSpPr>
                <p:sp>
                  <p:nvSpPr>
                    <p:cNvPr id="632" name="Oval 745"/>
                    <p:cNvSpPr>
                      <a:spLocks noChangeArrowheads="1"/>
                    </p:cNvSpPr>
                    <p:nvPr/>
                  </p:nvSpPr>
                  <p:spPr bwMode="auto">
                    <a:xfrm rot="-1140000">
                      <a:off x="1135" y="3313"/>
                      <a:ext cx="24" cy="35"/>
                    </a:xfrm>
                    <a:prstGeom prst="ellipse">
                      <a:avLst/>
                    </a:prstGeom>
                    <a:solidFill>
                      <a:srgbClr val="606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33" name="Oval 746"/>
                    <p:cNvSpPr>
                      <a:spLocks noChangeArrowheads="1"/>
                    </p:cNvSpPr>
                    <p:nvPr/>
                  </p:nvSpPr>
                  <p:spPr bwMode="auto">
                    <a:xfrm rot="-1140000">
                      <a:off x="1134" y="3311"/>
                      <a:ext cx="24" cy="3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34" name="Oval 747"/>
                    <p:cNvSpPr>
                      <a:spLocks noChangeArrowheads="1"/>
                    </p:cNvSpPr>
                    <p:nvPr/>
                  </p:nvSpPr>
                  <p:spPr bwMode="auto">
                    <a:xfrm rot="-1140000">
                      <a:off x="1137" y="3313"/>
                      <a:ext cx="21" cy="32"/>
                    </a:xfrm>
                    <a:prstGeom prst="ellipse">
                      <a:avLst/>
                    </a:prstGeom>
                    <a:solidFill>
                      <a:srgbClr val="A0A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nvGrpSpPr>
                    <p:cNvPr id="635" name="Group 748"/>
                    <p:cNvGrpSpPr>
                      <a:grpSpLocks/>
                    </p:cNvGrpSpPr>
                    <p:nvPr/>
                  </p:nvGrpSpPr>
                  <p:grpSpPr bwMode="auto">
                    <a:xfrm>
                      <a:off x="1137" y="3330"/>
                      <a:ext cx="17" cy="19"/>
                      <a:chOff x="1137" y="3330"/>
                      <a:chExt cx="17" cy="19"/>
                    </a:xfrm>
                  </p:grpSpPr>
                  <p:sp>
                    <p:nvSpPr>
                      <p:cNvPr id="636" name="Oval 749"/>
                      <p:cNvSpPr>
                        <a:spLocks noChangeArrowheads="1"/>
                      </p:cNvSpPr>
                      <p:nvPr/>
                    </p:nvSpPr>
                    <p:spPr bwMode="auto">
                      <a:xfrm rot="-1140000">
                        <a:off x="1138" y="3330"/>
                        <a:ext cx="16" cy="1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sp>
                    <p:nvSpPr>
                      <p:cNvPr id="637" name="Oval 750"/>
                      <p:cNvSpPr>
                        <a:spLocks noChangeArrowheads="1"/>
                      </p:cNvSpPr>
                      <p:nvPr/>
                    </p:nvSpPr>
                    <p:spPr bwMode="auto">
                      <a:xfrm rot="-1140000">
                        <a:off x="1137" y="3333"/>
                        <a:ext cx="16" cy="16"/>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0"/>
                      </a:p>
                    </p:txBody>
                  </p:sp>
                </p:grpSp>
              </p:grpSp>
              <p:grpSp>
                <p:nvGrpSpPr>
                  <p:cNvPr id="626" name="Group 751"/>
                  <p:cNvGrpSpPr>
                    <a:grpSpLocks/>
                  </p:cNvGrpSpPr>
                  <p:nvPr/>
                </p:nvGrpSpPr>
                <p:grpSpPr bwMode="auto">
                  <a:xfrm>
                    <a:off x="1163" y="3298"/>
                    <a:ext cx="46" cy="33"/>
                    <a:chOff x="1163" y="3298"/>
                    <a:chExt cx="46" cy="33"/>
                  </a:xfrm>
                </p:grpSpPr>
                <p:sp>
                  <p:nvSpPr>
                    <p:cNvPr id="627" name="Freeform 752"/>
                    <p:cNvSpPr>
                      <a:spLocks/>
                    </p:cNvSpPr>
                    <p:nvPr/>
                  </p:nvSpPr>
                  <p:spPr bwMode="auto">
                    <a:xfrm>
                      <a:off x="1163" y="3308"/>
                      <a:ext cx="46" cy="20"/>
                    </a:xfrm>
                    <a:custGeom>
                      <a:avLst/>
                      <a:gdLst>
                        <a:gd name="T0" fmla="*/ 0 w 46"/>
                        <a:gd name="T1" fmla="*/ 13 h 20"/>
                        <a:gd name="T2" fmla="*/ 45 w 46"/>
                        <a:gd name="T3" fmla="*/ 0 h 20"/>
                        <a:gd name="T4" fmla="*/ 45 w 46"/>
                        <a:gd name="T5" fmla="*/ 2 h 20"/>
                        <a:gd name="T6" fmla="*/ 43 w 46"/>
                        <a:gd name="T7" fmla="*/ 5 h 20"/>
                        <a:gd name="T8" fmla="*/ 38 w 46"/>
                        <a:gd name="T9" fmla="*/ 7 h 20"/>
                        <a:gd name="T10" fmla="*/ 38 w 46"/>
                        <a:gd name="T11" fmla="*/ 6 h 20"/>
                        <a:gd name="T12" fmla="*/ 34 w 46"/>
                        <a:gd name="T13" fmla="*/ 7 h 20"/>
                        <a:gd name="T14" fmla="*/ 34 w 46"/>
                        <a:gd name="T15" fmla="*/ 8 h 20"/>
                        <a:gd name="T16" fmla="*/ 32 w 46"/>
                        <a:gd name="T17" fmla="*/ 9 h 20"/>
                        <a:gd name="T18" fmla="*/ 32 w 46"/>
                        <a:gd name="T19" fmla="*/ 8 h 20"/>
                        <a:gd name="T20" fmla="*/ 25 w 46"/>
                        <a:gd name="T21" fmla="*/ 10 h 20"/>
                        <a:gd name="T22" fmla="*/ 25 w 46"/>
                        <a:gd name="T23" fmla="*/ 11 h 20"/>
                        <a:gd name="T24" fmla="*/ 23 w 46"/>
                        <a:gd name="T25" fmla="*/ 12 h 20"/>
                        <a:gd name="T26" fmla="*/ 20 w 46"/>
                        <a:gd name="T27" fmla="*/ 12 h 20"/>
                        <a:gd name="T28" fmla="*/ 16 w 46"/>
                        <a:gd name="T29" fmla="*/ 15 h 20"/>
                        <a:gd name="T30" fmla="*/ 13 w 46"/>
                        <a:gd name="T31" fmla="*/ 15 h 20"/>
                        <a:gd name="T32" fmla="*/ 13 w 46"/>
                        <a:gd name="T33" fmla="*/ 16 h 20"/>
                        <a:gd name="T34" fmla="*/ 10 w 46"/>
                        <a:gd name="T35" fmla="*/ 17 h 20"/>
                        <a:gd name="T36" fmla="*/ 10 w 46"/>
                        <a:gd name="T37" fmla="*/ 16 h 20"/>
                        <a:gd name="T38" fmla="*/ 7 w 46"/>
                        <a:gd name="T39" fmla="*/ 17 h 20"/>
                        <a:gd name="T40" fmla="*/ 5 w 46"/>
                        <a:gd name="T41" fmla="*/ 18 h 20"/>
                        <a:gd name="T42" fmla="*/ 2 w 46"/>
                        <a:gd name="T43" fmla="*/ 19 h 20"/>
                        <a:gd name="T44" fmla="*/ 0 w 46"/>
                        <a:gd name="T45" fmla="*/ 13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20"/>
                        <a:gd name="T71" fmla="*/ 46 w 46"/>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20">
                          <a:moveTo>
                            <a:pt x="0" y="13"/>
                          </a:moveTo>
                          <a:lnTo>
                            <a:pt x="45" y="0"/>
                          </a:lnTo>
                          <a:lnTo>
                            <a:pt x="45" y="2"/>
                          </a:lnTo>
                          <a:lnTo>
                            <a:pt x="43" y="5"/>
                          </a:lnTo>
                          <a:lnTo>
                            <a:pt x="38" y="7"/>
                          </a:lnTo>
                          <a:lnTo>
                            <a:pt x="38" y="6"/>
                          </a:lnTo>
                          <a:lnTo>
                            <a:pt x="34" y="7"/>
                          </a:lnTo>
                          <a:lnTo>
                            <a:pt x="34" y="8"/>
                          </a:lnTo>
                          <a:lnTo>
                            <a:pt x="32" y="9"/>
                          </a:lnTo>
                          <a:lnTo>
                            <a:pt x="32" y="8"/>
                          </a:lnTo>
                          <a:lnTo>
                            <a:pt x="25" y="10"/>
                          </a:lnTo>
                          <a:lnTo>
                            <a:pt x="25" y="11"/>
                          </a:lnTo>
                          <a:lnTo>
                            <a:pt x="23" y="12"/>
                          </a:lnTo>
                          <a:lnTo>
                            <a:pt x="20" y="12"/>
                          </a:lnTo>
                          <a:lnTo>
                            <a:pt x="16" y="15"/>
                          </a:lnTo>
                          <a:lnTo>
                            <a:pt x="13" y="15"/>
                          </a:lnTo>
                          <a:lnTo>
                            <a:pt x="13" y="16"/>
                          </a:lnTo>
                          <a:lnTo>
                            <a:pt x="10" y="17"/>
                          </a:lnTo>
                          <a:lnTo>
                            <a:pt x="10" y="16"/>
                          </a:lnTo>
                          <a:lnTo>
                            <a:pt x="7" y="17"/>
                          </a:lnTo>
                          <a:lnTo>
                            <a:pt x="5" y="18"/>
                          </a:lnTo>
                          <a:lnTo>
                            <a:pt x="2" y="19"/>
                          </a:lnTo>
                          <a:lnTo>
                            <a:pt x="0" y="13"/>
                          </a:lnTo>
                        </a:path>
                      </a:pathLst>
                    </a:custGeom>
                    <a:solidFill>
                      <a:srgbClr val="60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28" name="Freeform 753"/>
                    <p:cNvSpPr>
                      <a:spLocks/>
                    </p:cNvSpPr>
                    <p:nvPr/>
                  </p:nvSpPr>
                  <p:spPr bwMode="auto">
                    <a:xfrm>
                      <a:off x="1163" y="3305"/>
                      <a:ext cx="45" cy="22"/>
                    </a:xfrm>
                    <a:custGeom>
                      <a:avLst/>
                      <a:gdLst>
                        <a:gd name="T0" fmla="*/ 0 w 45"/>
                        <a:gd name="T1" fmla="*/ 14 h 22"/>
                        <a:gd name="T2" fmla="*/ 41 w 45"/>
                        <a:gd name="T3" fmla="*/ 0 h 22"/>
                        <a:gd name="T4" fmla="*/ 44 w 45"/>
                        <a:gd name="T5" fmla="*/ 2 h 22"/>
                        <a:gd name="T6" fmla="*/ 43 w 45"/>
                        <a:gd name="T7" fmla="*/ 7 h 22"/>
                        <a:gd name="T8" fmla="*/ 38 w 45"/>
                        <a:gd name="T9" fmla="*/ 9 h 22"/>
                        <a:gd name="T10" fmla="*/ 37 w 45"/>
                        <a:gd name="T11" fmla="*/ 7 h 22"/>
                        <a:gd name="T12" fmla="*/ 33 w 45"/>
                        <a:gd name="T13" fmla="*/ 8 h 22"/>
                        <a:gd name="T14" fmla="*/ 34 w 45"/>
                        <a:gd name="T15" fmla="*/ 10 h 22"/>
                        <a:gd name="T16" fmla="*/ 32 w 45"/>
                        <a:gd name="T17" fmla="*/ 11 h 22"/>
                        <a:gd name="T18" fmla="*/ 31 w 45"/>
                        <a:gd name="T19" fmla="*/ 9 h 22"/>
                        <a:gd name="T20" fmla="*/ 24 w 45"/>
                        <a:gd name="T21" fmla="*/ 11 h 22"/>
                        <a:gd name="T22" fmla="*/ 25 w 45"/>
                        <a:gd name="T23" fmla="*/ 13 h 22"/>
                        <a:gd name="T24" fmla="*/ 23 w 45"/>
                        <a:gd name="T25" fmla="*/ 14 h 22"/>
                        <a:gd name="T26" fmla="*/ 19 w 45"/>
                        <a:gd name="T27" fmla="*/ 13 h 22"/>
                        <a:gd name="T28" fmla="*/ 16 w 45"/>
                        <a:gd name="T29" fmla="*/ 17 h 22"/>
                        <a:gd name="T30" fmla="*/ 12 w 45"/>
                        <a:gd name="T31" fmla="*/ 16 h 22"/>
                        <a:gd name="T32" fmla="*/ 13 w 45"/>
                        <a:gd name="T33" fmla="*/ 18 h 22"/>
                        <a:gd name="T34" fmla="*/ 10 w 45"/>
                        <a:gd name="T35" fmla="*/ 19 h 22"/>
                        <a:gd name="T36" fmla="*/ 9 w 45"/>
                        <a:gd name="T37" fmla="*/ 17 h 22"/>
                        <a:gd name="T38" fmla="*/ 6 w 45"/>
                        <a:gd name="T39" fmla="*/ 18 h 22"/>
                        <a:gd name="T40" fmla="*/ 5 w 45"/>
                        <a:gd name="T41" fmla="*/ 20 h 22"/>
                        <a:gd name="T42" fmla="*/ 2 w 45"/>
                        <a:gd name="T43" fmla="*/ 21 h 22"/>
                        <a:gd name="T44" fmla="*/ 0 w 45"/>
                        <a:gd name="T45" fmla="*/ 1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22"/>
                        <a:gd name="T71" fmla="*/ 45 w 45"/>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22">
                          <a:moveTo>
                            <a:pt x="0" y="14"/>
                          </a:moveTo>
                          <a:lnTo>
                            <a:pt x="41" y="0"/>
                          </a:lnTo>
                          <a:lnTo>
                            <a:pt x="44" y="2"/>
                          </a:lnTo>
                          <a:lnTo>
                            <a:pt x="43" y="7"/>
                          </a:lnTo>
                          <a:lnTo>
                            <a:pt x="38" y="9"/>
                          </a:lnTo>
                          <a:lnTo>
                            <a:pt x="37" y="7"/>
                          </a:lnTo>
                          <a:lnTo>
                            <a:pt x="33" y="8"/>
                          </a:lnTo>
                          <a:lnTo>
                            <a:pt x="34" y="10"/>
                          </a:lnTo>
                          <a:lnTo>
                            <a:pt x="32" y="11"/>
                          </a:lnTo>
                          <a:lnTo>
                            <a:pt x="31" y="9"/>
                          </a:lnTo>
                          <a:lnTo>
                            <a:pt x="24" y="11"/>
                          </a:lnTo>
                          <a:lnTo>
                            <a:pt x="25" y="13"/>
                          </a:lnTo>
                          <a:lnTo>
                            <a:pt x="23" y="14"/>
                          </a:lnTo>
                          <a:lnTo>
                            <a:pt x="19" y="13"/>
                          </a:lnTo>
                          <a:lnTo>
                            <a:pt x="16" y="17"/>
                          </a:lnTo>
                          <a:lnTo>
                            <a:pt x="12" y="16"/>
                          </a:lnTo>
                          <a:lnTo>
                            <a:pt x="13" y="18"/>
                          </a:lnTo>
                          <a:lnTo>
                            <a:pt x="10" y="19"/>
                          </a:lnTo>
                          <a:lnTo>
                            <a:pt x="9" y="17"/>
                          </a:lnTo>
                          <a:lnTo>
                            <a:pt x="6" y="18"/>
                          </a:lnTo>
                          <a:lnTo>
                            <a:pt x="5" y="20"/>
                          </a:lnTo>
                          <a:lnTo>
                            <a:pt x="2" y="21"/>
                          </a:lnTo>
                          <a:lnTo>
                            <a:pt x="0" y="14"/>
                          </a:lnTo>
                        </a:path>
                      </a:pathLst>
                    </a:custGeom>
                    <a:solidFill>
                      <a:srgbClr val="A0A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29" name="Freeform 754"/>
                    <p:cNvSpPr>
                      <a:spLocks/>
                    </p:cNvSpPr>
                    <p:nvPr/>
                  </p:nvSpPr>
                  <p:spPr bwMode="auto">
                    <a:xfrm>
                      <a:off x="1166" y="3303"/>
                      <a:ext cx="41" cy="19"/>
                    </a:xfrm>
                    <a:custGeom>
                      <a:avLst/>
                      <a:gdLst>
                        <a:gd name="T0" fmla="*/ 1 w 41"/>
                        <a:gd name="T1" fmla="*/ 18 h 19"/>
                        <a:gd name="T2" fmla="*/ 39 w 41"/>
                        <a:gd name="T3" fmla="*/ 5 h 19"/>
                        <a:gd name="T4" fmla="*/ 40 w 41"/>
                        <a:gd name="T5" fmla="*/ 0 h 19"/>
                        <a:gd name="T6" fmla="*/ 0 w 41"/>
                        <a:gd name="T7" fmla="*/ 14 h 19"/>
                        <a:gd name="T8" fmla="*/ 1 w 41"/>
                        <a:gd name="T9" fmla="*/ 18 h 19"/>
                        <a:gd name="T10" fmla="*/ 0 60000 65536"/>
                        <a:gd name="T11" fmla="*/ 0 60000 65536"/>
                        <a:gd name="T12" fmla="*/ 0 60000 65536"/>
                        <a:gd name="T13" fmla="*/ 0 60000 65536"/>
                        <a:gd name="T14" fmla="*/ 0 60000 65536"/>
                        <a:gd name="T15" fmla="*/ 0 w 41"/>
                        <a:gd name="T16" fmla="*/ 0 h 19"/>
                        <a:gd name="T17" fmla="*/ 41 w 41"/>
                        <a:gd name="T18" fmla="*/ 19 h 19"/>
                      </a:gdLst>
                      <a:ahLst/>
                      <a:cxnLst>
                        <a:cxn ang="T10">
                          <a:pos x="T0" y="T1"/>
                        </a:cxn>
                        <a:cxn ang="T11">
                          <a:pos x="T2" y="T3"/>
                        </a:cxn>
                        <a:cxn ang="T12">
                          <a:pos x="T4" y="T5"/>
                        </a:cxn>
                        <a:cxn ang="T13">
                          <a:pos x="T6" y="T7"/>
                        </a:cxn>
                        <a:cxn ang="T14">
                          <a:pos x="T8" y="T9"/>
                        </a:cxn>
                      </a:cxnLst>
                      <a:rect l="T15" t="T16" r="T17" b="T18"/>
                      <a:pathLst>
                        <a:path w="41" h="19">
                          <a:moveTo>
                            <a:pt x="1" y="18"/>
                          </a:moveTo>
                          <a:lnTo>
                            <a:pt x="39" y="5"/>
                          </a:lnTo>
                          <a:lnTo>
                            <a:pt x="40" y="0"/>
                          </a:lnTo>
                          <a:lnTo>
                            <a:pt x="0" y="14"/>
                          </a:lnTo>
                          <a:lnTo>
                            <a:pt x="1" y="18"/>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30" name="Freeform 755"/>
                    <p:cNvSpPr>
                      <a:spLocks/>
                    </p:cNvSpPr>
                    <p:nvPr/>
                  </p:nvSpPr>
                  <p:spPr bwMode="auto">
                    <a:xfrm>
                      <a:off x="1170" y="3314"/>
                      <a:ext cx="39" cy="17"/>
                    </a:xfrm>
                    <a:custGeom>
                      <a:avLst/>
                      <a:gdLst>
                        <a:gd name="T0" fmla="*/ 0 w 39"/>
                        <a:gd name="T1" fmla="*/ 16 h 17"/>
                        <a:gd name="T2" fmla="*/ 0 w 39"/>
                        <a:gd name="T3" fmla="*/ 16 h 17"/>
                        <a:gd name="T4" fmla="*/ 38 w 39"/>
                        <a:gd name="T5" fmla="*/ 0 h 17"/>
                        <a:gd name="T6" fmla="*/ 0 w 39"/>
                        <a:gd name="T7" fmla="*/ 16 h 17"/>
                        <a:gd name="T8" fmla="*/ 0 60000 65536"/>
                        <a:gd name="T9" fmla="*/ 0 60000 65536"/>
                        <a:gd name="T10" fmla="*/ 0 60000 65536"/>
                        <a:gd name="T11" fmla="*/ 0 60000 65536"/>
                        <a:gd name="T12" fmla="*/ 0 w 39"/>
                        <a:gd name="T13" fmla="*/ 0 h 17"/>
                        <a:gd name="T14" fmla="*/ 39 w 39"/>
                        <a:gd name="T15" fmla="*/ 17 h 17"/>
                      </a:gdLst>
                      <a:ahLst/>
                      <a:cxnLst>
                        <a:cxn ang="T8">
                          <a:pos x="T0" y="T1"/>
                        </a:cxn>
                        <a:cxn ang="T9">
                          <a:pos x="T2" y="T3"/>
                        </a:cxn>
                        <a:cxn ang="T10">
                          <a:pos x="T4" y="T5"/>
                        </a:cxn>
                        <a:cxn ang="T11">
                          <a:pos x="T6" y="T7"/>
                        </a:cxn>
                      </a:cxnLst>
                      <a:rect l="T12" t="T13" r="T14" b="T15"/>
                      <a:pathLst>
                        <a:path w="39" h="17">
                          <a:moveTo>
                            <a:pt x="0" y="16"/>
                          </a:moveTo>
                          <a:lnTo>
                            <a:pt x="0" y="16"/>
                          </a:lnTo>
                          <a:lnTo>
                            <a:pt x="38" y="0"/>
                          </a:lnTo>
                          <a:lnTo>
                            <a:pt x="0" y="16"/>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31" name="Freeform 756"/>
                    <p:cNvSpPr>
                      <a:spLocks/>
                    </p:cNvSpPr>
                    <p:nvPr/>
                  </p:nvSpPr>
                  <p:spPr bwMode="auto">
                    <a:xfrm>
                      <a:off x="1164" y="3298"/>
                      <a:ext cx="40" cy="21"/>
                    </a:xfrm>
                    <a:custGeom>
                      <a:avLst/>
                      <a:gdLst>
                        <a:gd name="T0" fmla="*/ 0 w 40"/>
                        <a:gd name="T1" fmla="*/ 13 h 21"/>
                        <a:gd name="T2" fmla="*/ 3 w 40"/>
                        <a:gd name="T3" fmla="*/ 20 h 21"/>
                        <a:gd name="T4" fmla="*/ 39 w 40"/>
                        <a:gd name="T5" fmla="*/ 7 h 21"/>
                        <a:gd name="T6" fmla="*/ 36 w 40"/>
                        <a:gd name="T7" fmla="*/ 0 h 21"/>
                        <a:gd name="T8" fmla="*/ 0 w 40"/>
                        <a:gd name="T9" fmla="*/ 13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0" y="13"/>
                          </a:moveTo>
                          <a:lnTo>
                            <a:pt x="3" y="20"/>
                          </a:lnTo>
                          <a:lnTo>
                            <a:pt x="39" y="7"/>
                          </a:lnTo>
                          <a:lnTo>
                            <a:pt x="36" y="0"/>
                          </a:lnTo>
                          <a:lnTo>
                            <a:pt x="0" y="13"/>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624" name="Freeform 757"/>
                <p:cNvSpPr>
                  <a:spLocks/>
                </p:cNvSpPr>
                <p:nvPr/>
              </p:nvSpPr>
              <p:spPr bwMode="auto">
                <a:xfrm>
                  <a:off x="1128" y="3333"/>
                  <a:ext cx="17" cy="17"/>
                </a:xfrm>
                <a:custGeom>
                  <a:avLst/>
                  <a:gdLst>
                    <a:gd name="T0" fmla="*/ 0 w 17"/>
                    <a:gd name="T1" fmla="*/ 10 h 17"/>
                    <a:gd name="T2" fmla="*/ 2 w 17"/>
                    <a:gd name="T3" fmla="*/ 13 h 17"/>
                    <a:gd name="T4" fmla="*/ 3 w 17"/>
                    <a:gd name="T5" fmla="*/ 14 h 17"/>
                    <a:gd name="T6" fmla="*/ 6 w 17"/>
                    <a:gd name="T7" fmla="*/ 16 h 17"/>
                    <a:gd name="T8" fmla="*/ 8 w 17"/>
                    <a:gd name="T9" fmla="*/ 14 h 17"/>
                    <a:gd name="T10" fmla="*/ 10 w 17"/>
                    <a:gd name="T11" fmla="*/ 13 h 17"/>
                    <a:gd name="T12" fmla="*/ 13 w 17"/>
                    <a:gd name="T13" fmla="*/ 11 h 17"/>
                    <a:gd name="T14" fmla="*/ 14 w 17"/>
                    <a:gd name="T15" fmla="*/ 8 h 17"/>
                    <a:gd name="T16" fmla="*/ 16 w 17"/>
                    <a:gd name="T17" fmla="*/ 5 h 17"/>
                    <a:gd name="T18" fmla="*/ 14 w 17"/>
                    <a:gd name="T19" fmla="*/ 2 h 17"/>
                    <a:gd name="T20" fmla="*/ 14 w 17"/>
                    <a:gd name="T21" fmla="*/ 1 h 17"/>
                    <a:gd name="T22" fmla="*/ 13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3"/>
                      </a:lnTo>
                      <a:lnTo>
                        <a:pt x="3" y="14"/>
                      </a:lnTo>
                      <a:lnTo>
                        <a:pt x="6" y="16"/>
                      </a:lnTo>
                      <a:lnTo>
                        <a:pt x="8" y="14"/>
                      </a:lnTo>
                      <a:lnTo>
                        <a:pt x="10" y="13"/>
                      </a:lnTo>
                      <a:lnTo>
                        <a:pt x="13" y="11"/>
                      </a:lnTo>
                      <a:lnTo>
                        <a:pt x="14" y="8"/>
                      </a:lnTo>
                      <a:lnTo>
                        <a:pt x="16" y="5"/>
                      </a:lnTo>
                      <a:lnTo>
                        <a:pt x="14" y="2"/>
                      </a:lnTo>
                      <a:lnTo>
                        <a:pt x="14" y="1"/>
                      </a:lnTo>
                      <a:lnTo>
                        <a:pt x="13" y="0"/>
                      </a:lnTo>
                    </a:path>
                  </a:pathLst>
                </a:custGeom>
                <a:noFill/>
                <a:ln w="12700" cap="rnd" cmpd="sng">
                  <a:solidFill>
                    <a:srgbClr val="C0C0C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618" name="Object 758"/>
            <p:cNvGraphicFramePr>
              <a:graphicFrameLocks/>
            </p:cNvGraphicFramePr>
            <p:nvPr/>
          </p:nvGraphicFramePr>
          <p:xfrm>
            <a:off x="698" y="3365"/>
            <a:ext cx="365" cy="200"/>
          </p:xfrm>
          <a:graphic>
            <a:graphicData uri="http://schemas.openxmlformats.org/presentationml/2006/ole">
              <mc:AlternateContent xmlns:mc="http://schemas.openxmlformats.org/markup-compatibility/2006">
                <mc:Choice xmlns:v="urn:schemas-microsoft-com:vml" Requires="v">
                  <p:oleObj spid="_x0000_s6812" name="ClipArt" r:id="rId20" imgW="4008240" imgH="2198520" progId="MS_ClipArt_Gallery.2">
                    <p:embed/>
                  </p:oleObj>
                </mc:Choice>
                <mc:Fallback>
                  <p:oleObj name="ClipArt" r:id="rId20" imgW="4008240" imgH="219852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 y="3365"/>
                          <a:ext cx="36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6" name="Group 764"/>
          <p:cNvGrpSpPr>
            <a:grpSpLocks/>
          </p:cNvGrpSpPr>
          <p:nvPr/>
        </p:nvGrpSpPr>
        <p:grpSpPr bwMode="auto">
          <a:xfrm>
            <a:off x="3886200" y="4525962"/>
            <a:ext cx="1682750" cy="1370013"/>
            <a:chOff x="2814" y="2983"/>
            <a:chExt cx="1060" cy="863"/>
          </a:xfrm>
        </p:grpSpPr>
        <p:grpSp>
          <p:nvGrpSpPr>
            <p:cNvPr id="767" name="Group 765"/>
            <p:cNvGrpSpPr>
              <a:grpSpLocks/>
            </p:cNvGrpSpPr>
            <p:nvPr/>
          </p:nvGrpSpPr>
          <p:grpSpPr bwMode="auto">
            <a:xfrm>
              <a:off x="2814" y="2983"/>
              <a:ext cx="868" cy="671"/>
              <a:chOff x="2814" y="2983"/>
              <a:chExt cx="868" cy="671"/>
            </a:xfrm>
          </p:grpSpPr>
          <p:sp>
            <p:nvSpPr>
              <p:cNvPr id="970" name="Line 766"/>
              <p:cNvSpPr>
                <a:spLocks noChangeShapeType="1"/>
              </p:cNvSpPr>
              <p:nvPr/>
            </p:nvSpPr>
            <p:spPr bwMode="auto">
              <a:xfrm flipV="1">
                <a:off x="3680" y="3119"/>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71" name="Freeform 767"/>
              <p:cNvSpPr>
                <a:spLocks/>
              </p:cNvSpPr>
              <p:nvPr/>
            </p:nvSpPr>
            <p:spPr bwMode="auto">
              <a:xfrm>
                <a:off x="2814" y="3008"/>
                <a:ext cx="868" cy="646"/>
              </a:xfrm>
              <a:custGeom>
                <a:avLst/>
                <a:gdLst>
                  <a:gd name="T0" fmla="*/ 0 w 868"/>
                  <a:gd name="T1" fmla="*/ 0 h 646"/>
                  <a:gd name="T2" fmla="*/ 867 w 868"/>
                  <a:gd name="T3" fmla="*/ 0 h 646"/>
                  <a:gd name="T4" fmla="*/ 867 w 868"/>
                  <a:gd name="T5" fmla="*/ 645 h 646"/>
                  <a:gd name="T6" fmla="*/ 0 w 868"/>
                  <a:gd name="T7" fmla="*/ 645 h 646"/>
                  <a:gd name="T8" fmla="*/ 0 w 868"/>
                  <a:gd name="T9" fmla="*/ 0 h 646"/>
                  <a:gd name="T10" fmla="*/ 0 60000 65536"/>
                  <a:gd name="T11" fmla="*/ 0 60000 65536"/>
                  <a:gd name="T12" fmla="*/ 0 60000 65536"/>
                  <a:gd name="T13" fmla="*/ 0 60000 65536"/>
                  <a:gd name="T14" fmla="*/ 0 60000 65536"/>
                  <a:gd name="T15" fmla="*/ 0 w 868"/>
                  <a:gd name="T16" fmla="*/ 0 h 646"/>
                  <a:gd name="T17" fmla="*/ 868 w 868"/>
                  <a:gd name="T18" fmla="*/ 646 h 646"/>
                </a:gdLst>
                <a:ahLst/>
                <a:cxnLst>
                  <a:cxn ang="T10">
                    <a:pos x="T0" y="T1"/>
                  </a:cxn>
                  <a:cxn ang="T11">
                    <a:pos x="T2" y="T3"/>
                  </a:cxn>
                  <a:cxn ang="T12">
                    <a:pos x="T4" y="T5"/>
                  </a:cxn>
                  <a:cxn ang="T13">
                    <a:pos x="T6" y="T7"/>
                  </a:cxn>
                  <a:cxn ang="T14">
                    <a:pos x="T8" y="T9"/>
                  </a:cxn>
                </a:cxnLst>
                <a:rect l="T15" t="T16" r="T17" b="T18"/>
                <a:pathLst>
                  <a:path w="868" h="646">
                    <a:moveTo>
                      <a:pt x="0" y="0"/>
                    </a:moveTo>
                    <a:lnTo>
                      <a:pt x="867" y="0"/>
                    </a:lnTo>
                    <a:lnTo>
                      <a:pt x="867" y="645"/>
                    </a:lnTo>
                    <a:lnTo>
                      <a:pt x="0" y="6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972" name="Freeform 768"/>
              <p:cNvSpPr>
                <a:spLocks/>
              </p:cNvSpPr>
              <p:nvPr/>
            </p:nvSpPr>
            <p:spPr bwMode="auto">
              <a:xfrm>
                <a:off x="2814" y="3119"/>
                <a:ext cx="868" cy="91"/>
              </a:xfrm>
              <a:custGeom>
                <a:avLst/>
                <a:gdLst>
                  <a:gd name="T0" fmla="*/ 0 w 868"/>
                  <a:gd name="T1" fmla="*/ 0 h 91"/>
                  <a:gd name="T2" fmla="*/ 867 w 868"/>
                  <a:gd name="T3" fmla="*/ 0 h 91"/>
                  <a:gd name="T4" fmla="*/ 867 w 868"/>
                  <a:gd name="T5" fmla="*/ 90 h 91"/>
                  <a:gd name="T6" fmla="*/ 0 w 868"/>
                  <a:gd name="T7" fmla="*/ 90 h 91"/>
                  <a:gd name="T8" fmla="*/ 0 w 868"/>
                  <a:gd name="T9" fmla="*/ 0 h 91"/>
                  <a:gd name="T10" fmla="*/ 0 60000 65536"/>
                  <a:gd name="T11" fmla="*/ 0 60000 65536"/>
                  <a:gd name="T12" fmla="*/ 0 60000 65536"/>
                  <a:gd name="T13" fmla="*/ 0 60000 65536"/>
                  <a:gd name="T14" fmla="*/ 0 60000 65536"/>
                  <a:gd name="T15" fmla="*/ 0 w 868"/>
                  <a:gd name="T16" fmla="*/ 0 h 91"/>
                  <a:gd name="T17" fmla="*/ 868 w 868"/>
                  <a:gd name="T18" fmla="*/ 91 h 91"/>
                </a:gdLst>
                <a:ahLst/>
                <a:cxnLst>
                  <a:cxn ang="T10">
                    <a:pos x="T0" y="T1"/>
                  </a:cxn>
                  <a:cxn ang="T11">
                    <a:pos x="T2" y="T3"/>
                  </a:cxn>
                  <a:cxn ang="T12">
                    <a:pos x="T4" y="T5"/>
                  </a:cxn>
                  <a:cxn ang="T13">
                    <a:pos x="T6" y="T7"/>
                  </a:cxn>
                  <a:cxn ang="T14">
                    <a:pos x="T8" y="T9"/>
                  </a:cxn>
                </a:cxnLst>
                <a:rect l="T15" t="T16" r="T17" b="T18"/>
                <a:pathLst>
                  <a:path w="868" h="91">
                    <a:moveTo>
                      <a:pt x="0" y="0"/>
                    </a:moveTo>
                    <a:lnTo>
                      <a:pt x="867" y="0"/>
                    </a:lnTo>
                    <a:lnTo>
                      <a:pt x="867" y="90"/>
                    </a:lnTo>
                    <a:lnTo>
                      <a:pt x="0" y="90"/>
                    </a:lnTo>
                    <a:lnTo>
                      <a:pt x="0" y="0"/>
                    </a:lnTo>
                  </a:path>
                </a:pathLst>
              </a:custGeom>
              <a:solidFill>
                <a:srgbClr val="E0E0FF"/>
              </a:solidFill>
              <a:ln w="12700" cap="rnd" cmpd="sng">
                <a:solidFill>
                  <a:srgbClr val="000000"/>
                </a:solidFill>
                <a:prstDash val="solid"/>
                <a:round/>
                <a:headEnd/>
                <a:tailEnd/>
              </a:ln>
            </p:spPr>
            <p:txBody>
              <a:bodyPr/>
              <a:lstStyle/>
              <a:p>
                <a:endParaRPr lang="en-US"/>
              </a:p>
            </p:txBody>
          </p:sp>
          <p:grpSp>
            <p:nvGrpSpPr>
              <p:cNvPr id="973" name="Group 769"/>
              <p:cNvGrpSpPr>
                <a:grpSpLocks/>
              </p:cNvGrpSpPr>
              <p:nvPr/>
            </p:nvGrpSpPr>
            <p:grpSpPr bwMode="auto">
              <a:xfrm>
                <a:off x="2814" y="3113"/>
                <a:ext cx="867" cy="449"/>
                <a:chOff x="2814" y="3113"/>
                <a:chExt cx="867" cy="449"/>
              </a:xfrm>
            </p:grpSpPr>
            <p:sp>
              <p:nvSpPr>
                <p:cNvPr id="1062" name="Line 770"/>
                <p:cNvSpPr>
                  <a:spLocks noChangeShapeType="1"/>
                </p:cNvSpPr>
                <p:nvPr/>
              </p:nvSpPr>
              <p:spPr bwMode="auto">
                <a:xfrm>
                  <a:off x="2814" y="3388"/>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3" name="Line 771"/>
                <p:cNvSpPr>
                  <a:spLocks noChangeShapeType="1"/>
                </p:cNvSpPr>
                <p:nvPr/>
              </p:nvSpPr>
              <p:spPr bwMode="auto">
                <a:xfrm>
                  <a:off x="2814" y="3474"/>
                  <a:ext cx="8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4" name="Line 772"/>
                <p:cNvSpPr>
                  <a:spLocks noChangeShapeType="1"/>
                </p:cNvSpPr>
                <p:nvPr/>
              </p:nvSpPr>
              <p:spPr bwMode="auto">
                <a:xfrm>
                  <a:off x="2814" y="3300"/>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5" name="Line 773"/>
                <p:cNvSpPr>
                  <a:spLocks noChangeShapeType="1"/>
                </p:cNvSpPr>
                <p:nvPr/>
              </p:nvSpPr>
              <p:spPr bwMode="auto">
                <a:xfrm>
                  <a:off x="2814" y="3562"/>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6" name="Line 774"/>
                <p:cNvSpPr>
                  <a:spLocks noChangeShapeType="1"/>
                </p:cNvSpPr>
                <p:nvPr/>
              </p:nvSpPr>
              <p:spPr bwMode="auto">
                <a:xfrm>
                  <a:off x="2814" y="3211"/>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067" name="Group 775"/>
                <p:cNvGrpSpPr>
                  <a:grpSpLocks/>
                </p:cNvGrpSpPr>
                <p:nvPr/>
              </p:nvGrpSpPr>
              <p:grpSpPr bwMode="auto">
                <a:xfrm>
                  <a:off x="2814" y="3113"/>
                  <a:ext cx="867" cy="6"/>
                  <a:chOff x="2814" y="3113"/>
                  <a:chExt cx="867" cy="6"/>
                </a:xfrm>
              </p:grpSpPr>
              <p:sp>
                <p:nvSpPr>
                  <p:cNvPr id="1068" name="Line 776"/>
                  <p:cNvSpPr>
                    <a:spLocks noChangeShapeType="1"/>
                  </p:cNvSpPr>
                  <p:nvPr/>
                </p:nvSpPr>
                <p:spPr bwMode="auto">
                  <a:xfrm>
                    <a:off x="2814" y="3119"/>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9" name="Line 777"/>
                  <p:cNvSpPr>
                    <a:spLocks noChangeShapeType="1"/>
                  </p:cNvSpPr>
                  <p:nvPr/>
                </p:nvSpPr>
                <p:spPr bwMode="auto">
                  <a:xfrm>
                    <a:off x="2814" y="3113"/>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974" name="Group 778"/>
              <p:cNvGrpSpPr>
                <a:grpSpLocks/>
              </p:cNvGrpSpPr>
              <p:nvPr/>
            </p:nvGrpSpPr>
            <p:grpSpPr bwMode="auto">
              <a:xfrm>
                <a:off x="2938" y="3119"/>
                <a:ext cx="619" cy="534"/>
                <a:chOff x="2938" y="3119"/>
                <a:chExt cx="619" cy="534"/>
              </a:xfrm>
            </p:grpSpPr>
            <p:sp>
              <p:nvSpPr>
                <p:cNvPr id="1056" name="Line 779"/>
                <p:cNvSpPr>
                  <a:spLocks noChangeShapeType="1"/>
                </p:cNvSpPr>
                <p:nvPr/>
              </p:nvSpPr>
              <p:spPr bwMode="auto">
                <a:xfrm>
                  <a:off x="2938" y="3119"/>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7" name="Line 780"/>
                <p:cNvSpPr>
                  <a:spLocks noChangeShapeType="1"/>
                </p:cNvSpPr>
                <p:nvPr/>
              </p:nvSpPr>
              <p:spPr bwMode="auto">
                <a:xfrm>
                  <a:off x="3185" y="3119"/>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8" name="Line 781"/>
                <p:cNvSpPr>
                  <a:spLocks noChangeShapeType="1"/>
                </p:cNvSpPr>
                <p:nvPr/>
              </p:nvSpPr>
              <p:spPr bwMode="auto">
                <a:xfrm>
                  <a:off x="3061" y="3119"/>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9" name="Line 782"/>
                <p:cNvSpPr>
                  <a:spLocks noChangeShapeType="1"/>
                </p:cNvSpPr>
                <p:nvPr/>
              </p:nvSpPr>
              <p:spPr bwMode="auto">
                <a:xfrm>
                  <a:off x="3309" y="3119"/>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0" name="Line 783"/>
                <p:cNvSpPr>
                  <a:spLocks noChangeShapeType="1"/>
                </p:cNvSpPr>
                <p:nvPr/>
              </p:nvSpPr>
              <p:spPr bwMode="auto">
                <a:xfrm>
                  <a:off x="3557" y="3119"/>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61" name="Line 784"/>
                <p:cNvSpPr>
                  <a:spLocks noChangeShapeType="1"/>
                </p:cNvSpPr>
                <p:nvPr/>
              </p:nvSpPr>
              <p:spPr bwMode="auto">
                <a:xfrm>
                  <a:off x="3433" y="3119"/>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975" name="Group 785"/>
              <p:cNvGrpSpPr>
                <a:grpSpLocks/>
              </p:cNvGrpSpPr>
              <p:nvPr/>
            </p:nvGrpSpPr>
            <p:grpSpPr bwMode="auto">
              <a:xfrm>
                <a:off x="3197" y="3215"/>
                <a:ext cx="395" cy="36"/>
                <a:chOff x="3197" y="3215"/>
                <a:chExt cx="395" cy="36"/>
              </a:xfrm>
            </p:grpSpPr>
            <p:sp>
              <p:nvSpPr>
                <p:cNvPr id="1052" name="Freeform 786"/>
                <p:cNvSpPr>
                  <a:spLocks/>
                </p:cNvSpPr>
                <p:nvPr/>
              </p:nvSpPr>
              <p:spPr bwMode="auto">
                <a:xfrm>
                  <a:off x="3197" y="3215"/>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3" name="Freeform 787"/>
                <p:cNvSpPr>
                  <a:spLocks/>
                </p:cNvSpPr>
                <p:nvPr/>
              </p:nvSpPr>
              <p:spPr bwMode="auto">
                <a:xfrm>
                  <a:off x="3321" y="3215"/>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8 h 36"/>
                    <a:gd name="T12" fmla="*/ 0 w 19"/>
                    <a:gd name="T13" fmla="*/ 35 h 36"/>
                    <a:gd name="T14" fmla="*/ 18 w 19"/>
                    <a:gd name="T15" fmla="*/ 35 h 36"/>
                    <a:gd name="T16" fmla="*/ 18 w 19"/>
                    <a:gd name="T17" fmla="*/ 28 h 36"/>
                    <a:gd name="T18" fmla="*/ 8 w 19"/>
                    <a:gd name="T19" fmla="*/ 28 h 36"/>
                    <a:gd name="T20" fmla="*/ 18 w 19"/>
                    <a:gd name="T21" fmla="*/ 15 h 36"/>
                    <a:gd name="T22" fmla="*/ 18 w 19"/>
                    <a:gd name="T23" fmla="*/ 5 h 36"/>
                    <a:gd name="T24" fmla="*/ 12 w 19"/>
                    <a:gd name="T25" fmla="*/ 0 h 36"/>
                    <a:gd name="T26" fmla="*/ 6 w 19"/>
                    <a:gd name="T27" fmla="*/ 0 h 36"/>
                    <a:gd name="T28" fmla="*/ 0 w 19"/>
                    <a:gd name="T29" fmla="*/ 5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8"/>
                      </a:lnTo>
                      <a:lnTo>
                        <a:pt x="0" y="35"/>
                      </a:lnTo>
                      <a:lnTo>
                        <a:pt x="18" y="35"/>
                      </a:lnTo>
                      <a:lnTo>
                        <a:pt x="18" y="28"/>
                      </a:lnTo>
                      <a:lnTo>
                        <a:pt x="8" y="28"/>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4" name="Freeform 788"/>
                <p:cNvSpPr>
                  <a:spLocks/>
                </p:cNvSpPr>
                <p:nvPr/>
              </p:nvSpPr>
              <p:spPr bwMode="auto">
                <a:xfrm>
                  <a:off x="3444" y="3215"/>
                  <a:ext cx="20" cy="36"/>
                </a:xfrm>
                <a:custGeom>
                  <a:avLst/>
                  <a:gdLst>
                    <a:gd name="T0" fmla="*/ 6 w 20"/>
                    <a:gd name="T1" fmla="*/ 0 h 36"/>
                    <a:gd name="T2" fmla="*/ 13 w 20"/>
                    <a:gd name="T3" fmla="*/ 0 h 36"/>
                    <a:gd name="T4" fmla="*/ 19 w 20"/>
                    <a:gd name="T5" fmla="*/ 5 h 36"/>
                    <a:gd name="T6" fmla="*/ 19 w 20"/>
                    <a:gd name="T7" fmla="*/ 15 h 36"/>
                    <a:gd name="T8" fmla="*/ 16 w 20"/>
                    <a:gd name="T9" fmla="*/ 18 h 36"/>
                    <a:gd name="T10" fmla="*/ 19 w 20"/>
                    <a:gd name="T11" fmla="*/ 21 h 36"/>
                    <a:gd name="T12" fmla="*/ 19 w 20"/>
                    <a:gd name="T13" fmla="*/ 30 h 36"/>
                    <a:gd name="T14" fmla="*/ 13 w 20"/>
                    <a:gd name="T15" fmla="*/ 35 h 36"/>
                    <a:gd name="T16" fmla="*/ 6 w 20"/>
                    <a:gd name="T17" fmla="*/ 35 h 36"/>
                    <a:gd name="T18" fmla="*/ 0 w 20"/>
                    <a:gd name="T19" fmla="*/ 30 h 36"/>
                    <a:gd name="T20" fmla="*/ 0 w 20"/>
                    <a:gd name="T21" fmla="*/ 25 h 36"/>
                    <a:gd name="T22" fmla="*/ 8 w 20"/>
                    <a:gd name="T23" fmla="*/ 25 h 36"/>
                    <a:gd name="T24" fmla="*/ 8 w 20"/>
                    <a:gd name="T25" fmla="*/ 28 h 36"/>
                    <a:gd name="T26" fmla="*/ 12 w 20"/>
                    <a:gd name="T27" fmla="*/ 28 h 36"/>
                    <a:gd name="T28" fmla="*/ 12 w 20"/>
                    <a:gd name="T29" fmla="*/ 21 h 36"/>
                    <a:gd name="T30" fmla="*/ 8 w 20"/>
                    <a:gd name="T31" fmla="*/ 21 h 36"/>
                    <a:gd name="T32" fmla="*/ 8 w 20"/>
                    <a:gd name="T33" fmla="*/ 15 h 36"/>
                    <a:gd name="T34" fmla="*/ 12 w 20"/>
                    <a:gd name="T35" fmla="*/ 15 h 36"/>
                    <a:gd name="T36" fmla="*/ 12 w 20"/>
                    <a:gd name="T37" fmla="*/ 7 h 36"/>
                    <a:gd name="T38" fmla="*/ 8 w 20"/>
                    <a:gd name="T39" fmla="*/ 7 h 36"/>
                    <a:gd name="T40" fmla="*/ 8 w 20"/>
                    <a:gd name="T41" fmla="*/ 11 h 36"/>
                    <a:gd name="T42" fmla="*/ 0 w 20"/>
                    <a:gd name="T43" fmla="*/ 11 h 36"/>
                    <a:gd name="T44" fmla="*/ 0 w 20"/>
                    <a:gd name="T45" fmla="*/ 5 h 36"/>
                    <a:gd name="T46" fmla="*/ 6 w 20"/>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6"/>
                    <a:gd name="T74" fmla="*/ 20 w 2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6">
                      <a:moveTo>
                        <a:pt x="6" y="0"/>
                      </a:moveTo>
                      <a:lnTo>
                        <a:pt x="13" y="0"/>
                      </a:lnTo>
                      <a:lnTo>
                        <a:pt x="19" y="5"/>
                      </a:lnTo>
                      <a:lnTo>
                        <a:pt x="19" y="15"/>
                      </a:lnTo>
                      <a:lnTo>
                        <a:pt x="16" y="18"/>
                      </a:lnTo>
                      <a:lnTo>
                        <a:pt x="19" y="21"/>
                      </a:lnTo>
                      <a:lnTo>
                        <a:pt x="19" y="30"/>
                      </a:lnTo>
                      <a:lnTo>
                        <a:pt x="13" y="35"/>
                      </a:lnTo>
                      <a:lnTo>
                        <a:pt x="6" y="35"/>
                      </a:lnTo>
                      <a:lnTo>
                        <a:pt x="0" y="30"/>
                      </a:lnTo>
                      <a:lnTo>
                        <a:pt x="0" y="25"/>
                      </a:lnTo>
                      <a:lnTo>
                        <a:pt x="8" y="25"/>
                      </a:lnTo>
                      <a:lnTo>
                        <a:pt x="8" y="28"/>
                      </a:lnTo>
                      <a:lnTo>
                        <a:pt x="12" y="28"/>
                      </a:lnTo>
                      <a:lnTo>
                        <a:pt x="12" y="21"/>
                      </a:lnTo>
                      <a:lnTo>
                        <a:pt x="8" y="21"/>
                      </a:lnTo>
                      <a:lnTo>
                        <a:pt x="8" y="15"/>
                      </a:lnTo>
                      <a:lnTo>
                        <a:pt x="12" y="15"/>
                      </a:lnTo>
                      <a:lnTo>
                        <a:pt x="12" y="7"/>
                      </a:lnTo>
                      <a:lnTo>
                        <a:pt x="8" y="7"/>
                      </a:lnTo>
                      <a:lnTo>
                        <a:pt x="8" y="11"/>
                      </a:lnTo>
                      <a:lnTo>
                        <a:pt x="0" y="11"/>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5" name="Freeform 789"/>
                <p:cNvSpPr>
                  <a:spLocks/>
                </p:cNvSpPr>
                <p:nvPr/>
              </p:nvSpPr>
              <p:spPr bwMode="auto">
                <a:xfrm>
                  <a:off x="3571" y="3215"/>
                  <a:ext cx="21" cy="36"/>
                </a:xfrm>
                <a:custGeom>
                  <a:avLst/>
                  <a:gdLst>
                    <a:gd name="T0" fmla="*/ 11 w 21"/>
                    <a:gd name="T1" fmla="*/ 0 h 36"/>
                    <a:gd name="T2" fmla="*/ 18 w 21"/>
                    <a:gd name="T3" fmla="*/ 0 h 36"/>
                    <a:gd name="T4" fmla="*/ 18 w 21"/>
                    <a:gd name="T5" fmla="*/ 21 h 36"/>
                    <a:gd name="T6" fmla="*/ 20 w 21"/>
                    <a:gd name="T7" fmla="*/ 21 h 36"/>
                    <a:gd name="T8" fmla="*/ 20 w 21"/>
                    <a:gd name="T9" fmla="*/ 28 h 36"/>
                    <a:gd name="T10" fmla="*/ 18 w 21"/>
                    <a:gd name="T11" fmla="*/ 28 h 36"/>
                    <a:gd name="T12" fmla="*/ 18 w 21"/>
                    <a:gd name="T13" fmla="*/ 35 h 36"/>
                    <a:gd name="T14" fmla="*/ 11 w 21"/>
                    <a:gd name="T15" fmla="*/ 35 h 36"/>
                    <a:gd name="T16" fmla="*/ 11 w 21"/>
                    <a:gd name="T17" fmla="*/ 28 h 36"/>
                    <a:gd name="T18" fmla="*/ 11 w 21"/>
                    <a:gd name="T19" fmla="*/ 21 h 36"/>
                    <a:gd name="T20" fmla="*/ 7 w 21"/>
                    <a:gd name="T21" fmla="*/ 21 h 36"/>
                    <a:gd name="T22" fmla="*/ 11 w 21"/>
                    <a:gd name="T23" fmla="*/ 14 h 36"/>
                    <a:gd name="T24" fmla="*/ 11 w 21"/>
                    <a:gd name="T25" fmla="*/ 21 h 36"/>
                    <a:gd name="T26" fmla="*/ 11 w 21"/>
                    <a:gd name="T27" fmla="*/ 28 h 36"/>
                    <a:gd name="T28" fmla="*/ 0 w 21"/>
                    <a:gd name="T29" fmla="*/ 28 h 36"/>
                    <a:gd name="T30" fmla="*/ 0 w 21"/>
                    <a:gd name="T31" fmla="*/ 21 h 36"/>
                    <a:gd name="T32" fmla="*/ 11 w 2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6"/>
                    <a:gd name="T53" fmla="*/ 21 w 2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6">
                      <a:moveTo>
                        <a:pt x="11" y="0"/>
                      </a:moveTo>
                      <a:lnTo>
                        <a:pt x="18" y="0"/>
                      </a:lnTo>
                      <a:lnTo>
                        <a:pt x="18" y="21"/>
                      </a:lnTo>
                      <a:lnTo>
                        <a:pt x="20" y="21"/>
                      </a:lnTo>
                      <a:lnTo>
                        <a:pt x="20" y="28"/>
                      </a:lnTo>
                      <a:lnTo>
                        <a:pt x="18" y="28"/>
                      </a:lnTo>
                      <a:lnTo>
                        <a:pt x="18" y="35"/>
                      </a:lnTo>
                      <a:lnTo>
                        <a:pt x="11" y="35"/>
                      </a:lnTo>
                      <a:lnTo>
                        <a:pt x="11" y="28"/>
                      </a:lnTo>
                      <a:lnTo>
                        <a:pt x="11" y="21"/>
                      </a:lnTo>
                      <a:lnTo>
                        <a:pt x="7" y="21"/>
                      </a:lnTo>
                      <a:lnTo>
                        <a:pt x="11" y="14"/>
                      </a:lnTo>
                      <a:lnTo>
                        <a:pt x="11" y="21"/>
                      </a:lnTo>
                      <a:lnTo>
                        <a:pt x="11" y="28"/>
                      </a:lnTo>
                      <a:lnTo>
                        <a:pt x="0" y="28"/>
                      </a:lnTo>
                      <a:lnTo>
                        <a:pt x="0" y="21"/>
                      </a:lnTo>
                      <a:lnTo>
                        <a:pt x="1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76" name="Group 790"/>
              <p:cNvGrpSpPr>
                <a:grpSpLocks/>
              </p:cNvGrpSpPr>
              <p:nvPr/>
            </p:nvGrpSpPr>
            <p:grpSpPr bwMode="auto">
              <a:xfrm>
                <a:off x="2823" y="3307"/>
                <a:ext cx="782" cy="37"/>
                <a:chOff x="2823" y="3307"/>
                <a:chExt cx="782" cy="37"/>
              </a:xfrm>
            </p:grpSpPr>
            <p:sp>
              <p:nvSpPr>
                <p:cNvPr id="1041" name="Freeform 791"/>
                <p:cNvSpPr>
                  <a:spLocks/>
                </p:cNvSpPr>
                <p:nvPr/>
              </p:nvSpPr>
              <p:spPr bwMode="auto">
                <a:xfrm>
                  <a:off x="2823" y="3307"/>
                  <a:ext cx="21" cy="37"/>
                </a:xfrm>
                <a:custGeom>
                  <a:avLst/>
                  <a:gdLst>
                    <a:gd name="T0" fmla="*/ 0 w 21"/>
                    <a:gd name="T1" fmla="*/ 0 h 37"/>
                    <a:gd name="T2" fmla="*/ 19 w 21"/>
                    <a:gd name="T3" fmla="*/ 0 h 37"/>
                    <a:gd name="T4" fmla="*/ 19 w 21"/>
                    <a:gd name="T5" fmla="*/ 7 h 37"/>
                    <a:gd name="T6" fmla="*/ 7 w 21"/>
                    <a:gd name="T7" fmla="*/ 7 h 37"/>
                    <a:gd name="T8" fmla="*/ 7 w 21"/>
                    <a:gd name="T9" fmla="*/ 13 h 37"/>
                    <a:gd name="T10" fmla="*/ 14 w 21"/>
                    <a:gd name="T11" fmla="*/ 13 h 37"/>
                    <a:gd name="T12" fmla="*/ 20 w 21"/>
                    <a:gd name="T13" fmla="*/ 18 h 37"/>
                    <a:gd name="T14" fmla="*/ 20 w 21"/>
                    <a:gd name="T15" fmla="*/ 30 h 37"/>
                    <a:gd name="T16" fmla="*/ 14 w 21"/>
                    <a:gd name="T17" fmla="*/ 36 h 37"/>
                    <a:gd name="T18" fmla="*/ 6 w 21"/>
                    <a:gd name="T19" fmla="*/ 36 h 37"/>
                    <a:gd name="T20" fmla="*/ 0 w 21"/>
                    <a:gd name="T21" fmla="*/ 30 h 37"/>
                    <a:gd name="T22" fmla="*/ 0 w 21"/>
                    <a:gd name="T23" fmla="*/ 24 h 37"/>
                    <a:gd name="T24" fmla="*/ 7 w 21"/>
                    <a:gd name="T25" fmla="*/ 24 h 37"/>
                    <a:gd name="T26" fmla="*/ 7 w 21"/>
                    <a:gd name="T27" fmla="*/ 29 h 37"/>
                    <a:gd name="T28" fmla="*/ 12 w 21"/>
                    <a:gd name="T29" fmla="*/ 29 h 37"/>
                    <a:gd name="T30" fmla="*/ 12 w 21"/>
                    <a:gd name="T31" fmla="*/ 19 h 37"/>
                    <a:gd name="T32" fmla="*/ 6 w 21"/>
                    <a:gd name="T33" fmla="*/ 19 h 37"/>
                    <a:gd name="T34" fmla="*/ 0 w 21"/>
                    <a:gd name="T35" fmla="*/ 14 h 37"/>
                    <a:gd name="T36" fmla="*/ 0 w 21"/>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7"/>
                    <a:gd name="T59" fmla="*/ 21 w 2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7">
                      <a:moveTo>
                        <a:pt x="0" y="0"/>
                      </a:moveTo>
                      <a:lnTo>
                        <a:pt x="19" y="0"/>
                      </a:lnTo>
                      <a:lnTo>
                        <a:pt x="19" y="7"/>
                      </a:lnTo>
                      <a:lnTo>
                        <a:pt x="7" y="7"/>
                      </a:lnTo>
                      <a:lnTo>
                        <a:pt x="7" y="13"/>
                      </a:lnTo>
                      <a:lnTo>
                        <a:pt x="14" y="13"/>
                      </a:lnTo>
                      <a:lnTo>
                        <a:pt x="20" y="18"/>
                      </a:lnTo>
                      <a:lnTo>
                        <a:pt x="20" y="30"/>
                      </a:lnTo>
                      <a:lnTo>
                        <a:pt x="14"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2" name="Freeform 792"/>
                <p:cNvSpPr>
                  <a:spLocks/>
                </p:cNvSpPr>
                <p:nvPr/>
              </p:nvSpPr>
              <p:spPr bwMode="auto">
                <a:xfrm>
                  <a:off x="2950" y="3307"/>
                  <a:ext cx="18" cy="37"/>
                </a:xfrm>
                <a:custGeom>
                  <a:avLst/>
                  <a:gdLst>
                    <a:gd name="T0" fmla="*/ 5 w 18"/>
                    <a:gd name="T1" fmla="*/ 0 h 37"/>
                    <a:gd name="T2" fmla="*/ 12 w 18"/>
                    <a:gd name="T3" fmla="*/ 0 h 37"/>
                    <a:gd name="T4" fmla="*/ 17 w 18"/>
                    <a:gd name="T5" fmla="*/ 5 h 37"/>
                    <a:gd name="T6" fmla="*/ 17 w 18"/>
                    <a:gd name="T7" fmla="*/ 11 h 37"/>
                    <a:gd name="T8" fmla="*/ 11 w 18"/>
                    <a:gd name="T9" fmla="*/ 11 h 37"/>
                    <a:gd name="T10" fmla="*/ 11 w 18"/>
                    <a:gd name="T11" fmla="*/ 7 h 37"/>
                    <a:gd name="T12" fmla="*/ 7 w 18"/>
                    <a:gd name="T13" fmla="*/ 7 h 37"/>
                    <a:gd name="T14" fmla="*/ 7 w 18"/>
                    <a:gd name="T15" fmla="*/ 14 h 37"/>
                    <a:gd name="T16" fmla="*/ 7 w 18"/>
                    <a:gd name="T17" fmla="*/ 20 h 37"/>
                    <a:gd name="T18" fmla="*/ 11 w 18"/>
                    <a:gd name="T19" fmla="*/ 20 h 37"/>
                    <a:gd name="T20" fmla="*/ 11 w 18"/>
                    <a:gd name="T21" fmla="*/ 29 h 37"/>
                    <a:gd name="T22" fmla="*/ 7 w 18"/>
                    <a:gd name="T23" fmla="*/ 29 h 37"/>
                    <a:gd name="T24" fmla="*/ 7 w 18"/>
                    <a:gd name="T25" fmla="*/ 20 h 37"/>
                    <a:gd name="T26" fmla="*/ 7 w 18"/>
                    <a:gd name="T27" fmla="*/ 14 h 37"/>
                    <a:gd name="T28" fmla="*/ 12 w 18"/>
                    <a:gd name="T29" fmla="*/ 14 h 37"/>
                    <a:gd name="T30" fmla="*/ 17 w 18"/>
                    <a:gd name="T31" fmla="*/ 18 h 37"/>
                    <a:gd name="T32" fmla="*/ 17 w 18"/>
                    <a:gd name="T33" fmla="*/ 32 h 37"/>
                    <a:gd name="T34" fmla="*/ 12 w 18"/>
                    <a:gd name="T35" fmla="*/ 36 h 37"/>
                    <a:gd name="T36" fmla="*/ 5 w 18"/>
                    <a:gd name="T37" fmla="*/ 36 h 37"/>
                    <a:gd name="T38" fmla="*/ 0 w 18"/>
                    <a:gd name="T39" fmla="*/ 32 h 37"/>
                    <a:gd name="T40" fmla="*/ 0 w 18"/>
                    <a:gd name="T41" fmla="*/ 5 h 37"/>
                    <a:gd name="T42" fmla="*/ 5 w 18"/>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7"/>
                    <a:gd name="T68" fmla="*/ 18 w 1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7">
                      <a:moveTo>
                        <a:pt x="5" y="0"/>
                      </a:moveTo>
                      <a:lnTo>
                        <a:pt x="12" y="0"/>
                      </a:lnTo>
                      <a:lnTo>
                        <a:pt x="17" y="5"/>
                      </a:lnTo>
                      <a:lnTo>
                        <a:pt x="17" y="11"/>
                      </a:lnTo>
                      <a:lnTo>
                        <a:pt x="11" y="11"/>
                      </a:lnTo>
                      <a:lnTo>
                        <a:pt x="11" y="7"/>
                      </a:lnTo>
                      <a:lnTo>
                        <a:pt x="7" y="7"/>
                      </a:lnTo>
                      <a:lnTo>
                        <a:pt x="7" y="14"/>
                      </a:lnTo>
                      <a:lnTo>
                        <a:pt x="7" y="20"/>
                      </a:lnTo>
                      <a:lnTo>
                        <a:pt x="11" y="20"/>
                      </a:lnTo>
                      <a:lnTo>
                        <a:pt x="11" y="29"/>
                      </a:lnTo>
                      <a:lnTo>
                        <a:pt x="7" y="29"/>
                      </a:lnTo>
                      <a:lnTo>
                        <a:pt x="7" y="20"/>
                      </a:lnTo>
                      <a:lnTo>
                        <a:pt x="7" y="14"/>
                      </a:lnTo>
                      <a:lnTo>
                        <a:pt x="12" y="14"/>
                      </a:lnTo>
                      <a:lnTo>
                        <a:pt x="17" y="18"/>
                      </a:lnTo>
                      <a:lnTo>
                        <a:pt x="17" y="32"/>
                      </a:lnTo>
                      <a:lnTo>
                        <a:pt x="12" y="36"/>
                      </a:lnTo>
                      <a:lnTo>
                        <a:pt x="5" y="36"/>
                      </a:lnTo>
                      <a:lnTo>
                        <a:pt x="0" y="32"/>
                      </a:lnTo>
                      <a:lnTo>
                        <a:pt x="0" y="5"/>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3" name="Freeform 793"/>
                <p:cNvSpPr>
                  <a:spLocks/>
                </p:cNvSpPr>
                <p:nvPr/>
              </p:nvSpPr>
              <p:spPr bwMode="auto">
                <a:xfrm>
                  <a:off x="3071" y="3307"/>
                  <a:ext cx="20" cy="37"/>
                </a:xfrm>
                <a:custGeom>
                  <a:avLst/>
                  <a:gdLst>
                    <a:gd name="T0" fmla="*/ 0 w 20"/>
                    <a:gd name="T1" fmla="*/ 0 h 37"/>
                    <a:gd name="T2" fmla="*/ 19 w 20"/>
                    <a:gd name="T3" fmla="*/ 0 h 37"/>
                    <a:gd name="T4" fmla="*/ 19 w 20"/>
                    <a:gd name="T5" fmla="*/ 7 h 37"/>
                    <a:gd name="T6" fmla="*/ 8 w 20"/>
                    <a:gd name="T7" fmla="*/ 36 h 37"/>
                    <a:gd name="T8" fmla="*/ 0 w 20"/>
                    <a:gd name="T9" fmla="*/ 36 h 37"/>
                    <a:gd name="T10" fmla="*/ 11 w 20"/>
                    <a:gd name="T11" fmla="*/ 7 h 37"/>
                    <a:gd name="T12" fmla="*/ 0 w 20"/>
                    <a:gd name="T13" fmla="*/ 7 h 37"/>
                    <a:gd name="T14" fmla="*/ 0 w 2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7"/>
                    <a:gd name="T26" fmla="*/ 20 w 2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7">
                      <a:moveTo>
                        <a:pt x="0" y="0"/>
                      </a:moveTo>
                      <a:lnTo>
                        <a:pt x="19" y="0"/>
                      </a:lnTo>
                      <a:lnTo>
                        <a:pt x="19" y="7"/>
                      </a:lnTo>
                      <a:lnTo>
                        <a:pt x="8" y="36"/>
                      </a:lnTo>
                      <a:lnTo>
                        <a:pt x="0" y="36"/>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4" name="Freeform 794"/>
                <p:cNvSpPr>
                  <a:spLocks/>
                </p:cNvSpPr>
                <p:nvPr/>
              </p:nvSpPr>
              <p:spPr bwMode="auto">
                <a:xfrm>
                  <a:off x="3196" y="3307"/>
                  <a:ext cx="19" cy="37"/>
                </a:xfrm>
                <a:custGeom>
                  <a:avLst/>
                  <a:gdLst>
                    <a:gd name="T0" fmla="*/ 3 w 19"/>
                    <a:gd name="T1" fmla="*/ 0 h 37"/>
                    <a:gd name="T2" fmla="*/ 14 w 19"/>
                    <a:gd name="T3" fmla="*/ 0 h 37"/>
                    <a:gd name="T4" fmla="*/ 18 w 19"/>
                    <a:gd name="T5" fmla="*/ 5 h 37"/>
                    <a:gd name="T6" fmla="*/ 18 w 19"/>
                    <a:gd name="T7" fmla="*/ 15 h 37"/>
                    <a:gd name="T8" fmla="*/ 16 w 19"/>
                    <a:gd name="T9" fmla="*/ 18 h 37"/>
                    <a:gd name="T10" fmla="*/ 18 w 19"/>
                    <a:gd name="T11" fmla="*/ 22 h 37"/>
                    <a:gd name="T12" fmla="*/ 11 w 19"/>
                    <a:gd name="T13" fmla="*/ 22 h 37"/>
                    <a:gd name="T14" fmla="*/ 11 w 19"/>
                    <a:gd name="T15" fmla="*/ 13 h 37"/>
                    <a:gd name="T16" fmla="*/ 11 w 19"/>
                    <a:gd name="T17" fmla="*/ 6 h 37"/>
                    <a:gd name="T18" fmla="*/ 7 w 19"/>
                    <a:gd name="T19" fmla="*/ 6 h 37"/>
                    <a:gd name="T20" fmla="*/ 7 w 19"/>
                    <a:gd name="T21" fmla="*/ 13 h 37"/>
                    <a:gd name="T22" fmla="*/ 11 w 19"/>
                    <a:gd name="T23" fmla="*/ 13 h 37"/>
                    <a:gd name="T24" fmla="*/ 11 w 19"/>
                    <a:gd name="T25" fmla="*/ 29 h 37"/>
                    <a:gd name="T26" fmla="*/ 7 w 19"/>
                    <a:gd name="T27" fmla="*/ 29 h 37"/>
                    <a:gd name="T28" fmla="*/ 7 w 19"/>
                    <a:gd name="T29" fmla="*/ 22 h 37"/>
                    <a:gd name="T30" fmla="*/ 11 w 19"/>
                    <a:gd name="T31" fmla="*/ 22 h 37"/>
                    <a:gd name="T32" fmla="*/ 18 w 19"/>
                    <a:gd name="T33" fmla="*/ 22 h 37"/>
                    <a:gd name="T34" fmla="*/ 18 w 19"/>
                    <a:gd name="T35" fmla="*/ 32 h 37"/>
                    <a:gd name="T36" fmla="*/ 14 w 19"/>
                    <a:gd name="T37" fmla="*/ 36 h 37"/>
                    <a:gd name="T38" fmla="*/ 3 w 19"/>
                    <a:gd name="T39" fmla="*/ 36 h 37"/>
                    <a:gd name="T40" fmla="*/ 0 w 19"/>
                    <a:gd name="T41" fmla="*/ 32 h 37"/>
                    <a:gd name="T42" fmla="*/ 0 w 19"/>
                    <a:gd name="T43" fmla="*/ 22 h 37"/>
                    <a:gd name="T44" fmla="*/ 2 w 19"/>
                    <a:gd name="T45" fmla="*/ 18 h 37"/>
                    <a:gd name="T46" fmla="*/ 0 w 19"/>
                    <a:gd name="T47" fmla="*/ 15 h 37"/>
                    <a:gd name="T48" fmla="*/ 0 w 19"/>
                    <a:gd name="T49" fmla="*/ 5 h 37"/>
                    <a:gd name="T50" fmla="*/ 3 w 19"/>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37"/>
                    <a:gd name="T80" fmla="*/ 19 w 19"/>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37">
                      <a:moveTo>
                        <a:pt x="3" y="0"/>
                      </a:moveTo>
                      <a:lnTo>
                        <a:pt x="14" y="0"/>
                      </a:lnTo>
                      <a:lnTo>
                        <a:pt x="18" y="5"/>
                      </a:lnTo>
                      <a:lnTo>
                        <a:pt x="18" y="15"/>
                      </a:lnTo>
                      <a:lnTo>
                        <a:pt x="16" y="18"/>
                      </a:lnTo>
                      <a:lnTo>
                        <a:pt x="18" y="22"/>
                      </a:lnTo>
                      <a:lnTo>
                        <a:pt x="11" y="22"/>
                      </a:lnTo>
                      <a:lnTo>
                        <a:pt x="11" y="13"/>
                      </a:lnTo>
                      <a:lnTo>
                        <a:pt x="11" y="6"/>
                      </a:lnTo>
                      <a:lnTo>
                        <a:pt x="7" y="6"/>
                      </a:lnTo>
                      <a:lnTo>
                        <a:pt x="7" y="13"/>
                      </a:lnTo>
                      <a:lnTo>
                        <a:pt x="11" y="13"/>
                      </a:lnTo>
                      <a:lnTo>
                        <a:pt x="11" y="29"/>
                      </a:lnTo>
                      <a:lnTo>
                        <a:pt x="7" y="29"/>
                      </a:lnTo>
                      <a:lnTo>
                        <a:pt x="7" y="22"/>
                      </a:lnTo>
                      <a:lnTo>
                        <a:pt x="11" y="22"/>
                      </a:lnTo>
                      <a:lnTo>
                        <a:pt x="18" y="22"/>
                      </a:lnTo>
                      <a:lnTo>
                        <a:pt x="18" y="32"/>
                      </a:lnTo>
                      <a:lnTo>
                        <a:pt x="14" y="36"/>
                      </a:lnTo>
                      <a:lnTo>
                        <a:pt x="3" y="36"/>
                      </a:lnTo>
                      <a:lnTo>
                        <a:pt x="0" y="32"/>
                      </a:lnTo>
                      <a:lnTo>
                        <a:pt x="0" y="22"/>
                      </a:lnTo>
                      <a:lnTo>
                        <a:pt x="2" y="18"/>
                      </a:lnTo>
                      <a:lnTo>
                        <a:pt x="0" y="15"/>
                      </a:lnTo>
                      <a:lnTo>
                        <a:pt x="0" y="5"/>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5" name="Freeform 795"/>
                <p:cNvSpPr>
                  <a:spLocks/>
                </p:cNvSpPr>
                <p:nvPr/>
              </p:nvSpPr>
              <p:spPr bwMode="auto">
                <a:xfrm>
                  <a:off x="3320" y="3307"/>
                  <a:ext cx="19" cy="37"/>
                </a:xfrm>
                <a:custGeom>
                  <a:avLst/>
                  <a:gdLst>
                    <a:gd name="T0" fmla="*/ 12 w 19"/>
                    <a:gd name="T1" fmla="*/ 0 h 37"/>
                    <a:gd name="T2" fmla="*/ 18 w 19"/>
                    <a:gd name="T3" fmla="*/ 5 h 37"/>
                    <a:gd name="T4" fmla="*/ 18 w 19"/>
                    <a:gd name="T5" fmla="*/ 32 h 37"/>
                    <a:gd name="T6" fmla="*/ 12 w 19"/>
                    <a:gd name="T7" fmla="*/ 36 h 37"/>
                    <a:gd name="T8" fmla="*/ 6 w 19"/>
                    <a:gd name="T9" fmla="*/ 36 h 37"/>
                    <a:gd name="T10" fmla="*/ 0 w 19"/>
                    <a:gd name="T11" fmla="*/ 32 h 37"/>
                    <a:gd name="T12" fmla="*/ 0 w 19"/>
                    <a:gd name="T13" fmla="*/ 25 h 37"/>
                    <a:gd name="T14" fmla="*/ 7 w 19"/>
                    <a:gd name="T15" fmla="*/ 25 h 37"/>
                    <a:gd name="T16" fmla="*/ 7 w 19"/>
                    <a:gd name="T17" fmla="*/ 29 h 37"/>
                    <a:gd name="T18" fmla="*/ 11 w 19"/>
                    <a:gd name="T19" fmla="*/ 29 h 37"/>
                    <a:gd name="T20" fmla="*/ 11 w 19"/>
                    <a:gd name="T21" fmla="*/ 22 h 37"/>
                    <a:gd name="T22" fmla="*/ 11 w 19"/>
                    <a:gd name="T23" fmla="*/ 16 h 37"/>
                    <a:gd name="T24" fmla="*/ 7 w 19"/>
                    <a:gd name="T25" fmla="*/ 16 h 37"/>
                    <a:gd name="T26" fmla="*/ 7 w 19"/>
                    <a:gd name="T27" fmla="*/ 7 h 37"/>
                    <a:gd name="T28" fmla="*/ 11 w 19"/>
                    <a:gd name="T29" fmla="*/ 7 h 37"/>
                    <a:gd name="T30" fmla="*/ 11 w 19"/>
                    <a:gd name="T31" fmla="*/ 16 h 37"/>
                    <a:gd name="T32" fmla="*/ 11 w 19"/>
                    <a:gd name="T33" fmla="*/ 22 h 37"/>
                    <a:gd name="T34" fmla="*/ 6 w 19"/>
                    <a:gd name="T35" fmla="*/ 22 h 37"/>
                    <a:gd name="T36" fmla="*/ 0 w 19"/>
                    <a:gd name="T37" fmla="*/ 18 h 37"/>
                    <a:gd name="T38" fmla="*/ 0 w 19"/>
                    <a:gd name="T39" fmla="*/ 5 h 37"/>
                    <a:gd name="T40" fmla="*/ 6 w 19"/>
                    <a:gd name="T41" fmla="*/ 0 h 37"/>
                    <a:gd name="T42" fmla="*/ 12 w 1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7"/>
                    <a:gd name="T68" fmla="*/ 19 w 1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7">
                      <a:moveTo>
                        <a:pt x="12" y="0"/>
                      </a:moveTo>
                      <a:lnTo>
                        <a:pt x="18" y="5"/>
                      </a:lnTo>
                      <a:lnTo>
                        <a:pt x="18" y="32"/>
                      </a:lnTo>
                      <a:lnTo>
                        <a:pt x="12" y="36"/>
                      </a:lnTo>
                      <a:lnTo>
                        <a:pt x="6" y="36"/>
                      </a:lnTo>
                      <a:lnTo>
                        <a:pt x="0" y="32"/>
                      </a:lnTo>
                      <a:lnTo>
                        <a:pt x="0" y="25"/>
                      </a:lnTo>
                      <a:lnTo>
                        <a:pt x="7" y="25"/>
                      </a:lnTo>
                      <a:lnTo>
                        <a:pt x="7" y="29"/>
                      </a:lnTo>
                      <a:lnTo>
                        <a:pt x="11" y="29"/>
                      </a:lnTo>
                      <a:lnTo>
                        <a:pt x="11" y="22"/>
                      </a:lnTo>
                      <a:lnTo>
                        <a:pt x="11" y="16"/>
                      </a:lnTo>
                      <a:lnTo>
                        <a:pt x="7" y="16"/>
                      </a:lnTo>
                      <a:lnTo>
                        <a:pt x="7" y="7"/>
                      </a:lnTo>
                      <a:lnTo>
                        <a:pt x="11" y="7"/>
                      </a:lnTo>
                      <a:lnTo>
                        <a:pt x="11" y="16"/>
                      </a:lnTo>
                      <a:lnTo>
                        <a:pt x="11" y="22"/>
                      </a:lnTo>
                      <a:lnTo>
                        <a:pt x="6" y="22"/>
                      </a:lnTo>
                      <a:lnTo>
                        <a:pt x="0" y="18"/>
                      </a:lnTo>
                      <a:lnTo>
                        <a:pt x="0" y="5"/>
                      </a:lnTo>
                      <a:lnTo>
                        <a:pt x="6" y="0"/>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046" name="Group 796"/>
                <p:cNvGrpSpPr>
                  <a:grpSpLocks/>
                </p:cNvGrpSpPr>
                <p:nvPr/>
              </p:nvGrpSpPr>
              <p:grpSpPr bwMode="auto">
                <a:xfrm>
                  <a:off x="3444" y="3307"/>
                  <a:ext cx="40" cy="37"/>
                  <a:chOff x="3444" y="3307"/>
                  <a:chExt cx="40" cy="37"/>
                </a:xfrm>
              </p:grpSpPr>
              <p:sp>
                <p:nvSpPr>
                  <p:cNvPr id="1050" name="Freeform 797"/>
                  <p:cNvSpPr>
                    <a:spLocks/>
                  </p:cNvSpPr>
                  <p:nvPr/>
                </p:nvSpPr>
                <p:spPr bwMode="auto">
                  <a:xfrm>
                    <a:off x="3465" y="3307"/>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1" name="Freeform 798"/>
                  <p:cNvSpPr>
                    <a:spLocks/>
                  </p:cNvSpPr>
                  <p:nvPr/>
                </p:nvSpPr>
                <p:spPr bwMode="auto">
                  <a:xfrm>
                    <a:off x="3444" y="3307"/>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47" name="Group 799"/>
                <p:cNvGrpSpPr>
                  <a:grpSpLocks/>
                </p:cNvGrpSpPr>
                <p:nvPr/>
              </p:nvGrpSpPr>
              <p:grpSpPr bwMode="auto">
                <a:xfrm>
                  <a:off x="3569" y="3307"/>
                  <a:ext cx="36" cy="37"/>
                  <a:chOff x="3569" y="3307"/>
                  <a:chExt cx="36" cy="37"/>
                </a:xfrm>
              </p:grpSpPr>
              <p:sp>
                <p:nvSpPr>
                  <p:cNvPr id="1048" name="Freeform 800"/>
                  <p:cNvSpPr>
                    <a:spLocks/>
                  </p:cNvSpPr>
                  <p:nvPr/>
                </p:nvSpPr>
                <p:spPr bwMode="auto">
                  <a:xfrm>
                    <a:off x="3569" y="3307"/>
                    <a:ext cx="17" cy="37"/>
                  </a:xfrm>
                  <a:custGeom>
                    <a:avLst/>
                    <a:gdLst>
                      <a:gd name="T0" fmla="*/ 6 w 17"/>
                      <a:gd name="T1" fmla="*/ 36 h 37"/>
                      <a:gd name="T2" fmla="*/ 16 w 17"/>
                      <a:gd name="T3" fmla="*/ 36 h 37"/>
                      <a:gd name="T4" fmla="*/ 16 w 17"/>
                      <a:gd name="T5" fmla="*/ 0 h 37"/>
                      <a:gd name="T6" fmla="*/ 2 w 17"/>
                      <a:gd name="T7" fmla="*/ 0 h 37"/>
                      <a:gd name="T8" fmla="*/ 0 w 17"/>
                      <a:gd name="T9" fmla="*/ 7 h 37"/>
                      <a:gd name="T10" fmla="*/ 6 w 17"/>
                      <a:gd name="T11" fmla="*/ 7 h 37"/>
                      <a:gd name="T12" fmla="*/ 6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6" y="36"/>
                        </a:moveTo>
                        <a:lnTo>
                          <a:pt x="16" y="36"/>
                        </a:lnTo>
                        <a:lnTo>
                          <a:pt x="16" y="0"/>
                        </a:lnTo>
                        <a:lnTo>
                          <a:pt x="2" y="0"/>
                        </a:lnTo>
                        <a:lnTo>
                          <a:pt x="0" y="7"/>
                        </a:lnTo>
                        <a:lnTo>
                          <a:pt x="6" y="7"/>
                        </a:lnTo>
                        <a:lnTo>
                          <a:pt x="6"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9" name="Freeform 801"/>
                  <p:cNvSpPr>
                    <a:spLocks/>
                  </p:cNvSpPr>
                  <p:nvPr/>
                </p:nvSpPr>
                <p:spPr bwMode="auto">
                  <a:xfrm>
                    <a:off x="3588" y="3307"/>
                    <a:ext cx="17" cy="37"/>
                  </a:xfrm>
                  <a:custGeom>
                    <a:avLst/>
                    <a:gdLst>
                      <a:gd name="T0" fmla="*/ 7 w 17"/>
                      <a:gd name="T1" fmla="*/ 36 h 37"/>
                      <a:gd name="T2" fmla="*/ 16 w 17"/>
                      <a:gd name="T3" fmla="*/ 36 h 37"/>
                      <a:gd name="T4" fmla="*/ 16 w 17"/>
                      <a:gd name="T5" fmla="*/ 0 h 37"/>
                      <a:gd name="T6" fmla="*/ 1 w 17"/>
                      <a:gd name="T7" fmla="*/ 0 h 37"/>
                      <a:gd name="T8" fmla="*/ 0 w 17"/>
                      <a:gd name="T9" fmla="*/ 7 h 37"/>
                      <a:gd name="T10" fmla="*/ 7 w 17"/>
                      <a:gd name="T11" fmla="*/ 7 h 37"/>
                      <a:gd name="T12" fmla="*/ 7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7" y="36"/>
                        </a:moveTo>
                        <a:lnTo>
                          <a:pt x="16" y="36"/>
                        </a:lnTo>
                        <a:lnTo>
                          <a:pt x="16" y="0"/>
                        </a:lnTo>
                        <a:lnTo>
                          <a:pt x="1" y="0"/>
                        </a:lnTo>
                        <a:lnTo>
                          <a:pt x="0" y="7"/>
                        </a:lnTo>
                        <a:lnTo>
                          <a:pt x="7" y="7"/>
                        </a:lnTo>
                        <a:lnTo>
                          <a:pt x="7"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977" name="Group 802"/>
              <p:cNvGrpSpPr>
                <a:grpSpLocks/>
              </p:cNvGrpSpPr>
              <p:nvPr/>
            </p:nvGrpSpPr>
            <p:grpSpPr bwMode="auto">
              <a:xfrm>
                <a:off x="2822" y="3395"/>
                <a:ext cx="783" cy="36"/>
                <a:chOff x="2822" y="3395"/>
                <a:chExt cx="783" cy="36"/>
              </a:xfrm>
            </p:grpSpPr>
            <p:grpSp>
              <p:nvGrpSpPr>
                <p:cNvPr id="1020" name="Group 803"/>
                <p:cNvGrpSpPr>
                  <a:grpSpLocks/>
                </p:cNvGrpSpPr>
                <p:nvPr/>
              </p:nvGrpSpPr>
              <p:grpSpPr bwMode="auto">
                <a:xfrm>
                  <a:off x="2822" y="3395"/>
                  <a:ext cx="39" cy="36"/>
                  <a:chOff x="2822" y="3395"/>
                  <a:chExt cx="39" cy="36"/>
                </a:xfrm>
              </p:grpSpPr>
              <p:sp>
                <p:nvSpPr>
                  <p:cNvPr id="1039" name="Freeform 804"/>
                  <p:cNvSpPr>
                    <a:spLocks/>
                  </p:cNvSpPr>
                  <p:nvPr/>
                </p:nvSpPr>
                <p:spPr bwMode="auto">
                  <a:xfrm>
                    <a:off x="2822" y="3395"/>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0" name="Freeform 805"/>
                  <p:cNvSpPr>
                    <a:spLocks/>
                  </p:cNvSpPr>
                  <p:nvPr/>
                </p:nvSpPr>
                <p:spPr bwMode="auto">
                  <a:xfrm>
                    <a:off x="2842" y="3395"/>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9 h 36"/>
                      <a:gd name="T12" fmla="*/ 0 w 19"/>
                      <a:gd name="T13" fmla="*/ 35 h 36"/>
                      <a:gd name="T14" fmla="*/ 18 w 19"/>
                      <a:gd name="T15" fmla="*/ 35 h 36"/>
                      <a:gd name="T16" fmla="*/ 18 w 19"/>
                      <a:gd name="T17" fmla="*/ 29 h 36"/>
                      <a:gd name="T18" fmla="*/ 8 w 19"/>
                      <a:gd name="T19" fmla="*/ 29 h 36"/>
                      <a:gd name="T20" fmla="*/ 18 w 19"/>
                      <a:gd name="T21" fmla="*/ 14 h 36"/>
                      <a:gd name="T22" fmla="*/ 18 w 19"/>
                      <a:gd name="T23" fmla="*/ 4 h 36"/>
                      <a:gd name="T24" fmla="*/ 12 w 19"/>
                      <a:gd name="T25" fmla="*/ 0 h 36"/>
                      <a:gd name="T26" fmla="*/ 5 w 19"/>
                      <a:gd name="T27" fmla="*/ 0 h 36"/>
                      <a:gd name="T28" fmla="*/ 0 w 19"/>
                      <a:gd name="T29" fmla="*/ 4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9"/>
                        </a:lnTo>
                        <a:lnTo>
                          <a:pt x="0" y="35"/>
                        </a:lnTo>
                        <a:lnTo>
                          <a:pt x="18" y="35"/>
                        </a:lnTo>
                        <a:lnTo>
                          <a:pt x="18" y="29"/>
                        </a:lnTo>
                        <a:lnTo>
                          <a:pt x="8" y="29"/>
                        </a:lnTo>
                        <a:lnTo>
                          <a:pt x="18" y="14"/>
                        </a:lnTo>
                        <a:lnTo>
                          <a:pt x="18"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1" name="Group 806"/>
                <p:cNvGrpSpPr>
                  <a:grpSpLocks/>
                </p:cNvGrpSpPr>
                <p:nvPr/>
              </p:nvGrpSpPr>
              <p:grpSpPr bwMode="auto">
                <a:xfrm>
                  <a:off x="2944" y="3395"/>
                  <a:ext cx="37" cy="36"/>
                  <a:chOff x="2944" y="3395"/>
                  <a:chExt cx="37" cy="36"/>
                </a:xfrm>
              </p:grpSpPr>
              <p:sp>
                <p:nvSpPr>
                  <p:cNvPr id="1037" name="Freeform 807"/>
                  <p:cNvSpPr>
                    <a:spLocks/>
                  </p:cNvSpPr>
                  <p:nvPr/>
                </p:nvSpPr>
                <p:spPr bwMode="auto">
                  <a:xfrm>
                    <a:off x="2944" y="3395"/>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8" name="Freeform 808"/>
                  <p:cNvSpPr>
                    <a:spLocks/>
                  </p:cNvSpPr>
                  <p:nvPr/>
                </p:nvSpPr>
                <p:spPr bwMode="auto">
                  <a:xfrm>
                    <a:off x="2962" y="3395"/>
                    <a:ext cx="19" cy="36"/>
                  </a:xfrm>
                  <a:custGeom>
                    <a:avLst/>
                    <a:gdLst>
                      <a:gd name="T0" fmla="*/ 5 w 19"/>
                      <a:gd name="T1" fmla="*/ 0 h 36"/>
                      <a:gd name="T2" fmla="*/ 12 w 19"/>
                      <a:gd name="T3" fmla="*/ 0 h 36"/>
                      <a:gd name="T4" fmla="*/ 18 w 19"/>
                      <a:gd name="T5" fmla="*/ 4 h 36"/>
                      <a:gd name="T6" fmla="*/ 18 w 19"/>
                      <a:gd name="T7" fmla="*/ 14 h 36"/>
                      <a:gd name="T8" fmla="*/ 15 w 19"/>
                      <a:gd name="T9" fmla="*/ 18 h 36"/>
                      <a:gd name="T10" fmla="*/ 18 w 19"/>
                      <a:gd name="T11" fmla="*/ 21 h 36"/>
                      <a:gd name="T12" fmla="*/ 18 w 19"/>
                      <a:gd name="T13" fmla="*/ 31 h 36"/>
                      <a:gd name="T14" fmla="*/ 12 w 19"/>
                      <a:gd name="T15" fmla="*/ 35 h 36"/>
                      <a:gd name="T16" fmla="*/ 5 w 19"/>
                      <a:gd name="T17" fmla="*/ 35 h 36"/>
                      <a:gd name="T18" fmla="*/ 0 w 19"/>
                      <a:gd name="T19" fmla="*/ 31 h 36"/>
                      <a:gd name="T20" fmla="*/ 0 w 19"/>
                      <a:gd name="T21" fmla="*/ 25 h 36"/>
                      <a:gd name="T22" fmla="*/ 6 w 19"/>
                      <a:gd name="T23" fmla="*/ 25 h 36"/>
                      <a:gd name="T24" fmla="*/ 6 w 19"/>
                      <a:gd name="T25" fmla="*/ 29 h 36"/>
                      <a:gd name="T26" fmla="*/ 11 w 19"/>
                      <a:gd name="T27" fmla="*/ 29 h 36"/>
                      <a:gd name="T28" fmla="*/ 11 w 19"/>
                      <a:gd name="T29" fmla="*/ 21 h 36"/>
                      <a:gd name="T30" fmla="*/ 6 w 19"/>
                      <a:gd name="T31" fmla="*/ 21 h 36"/>
                      <a:gd name="T32" fmla="*/ 6 w 19"/>
                      <a:gd name="T33" fmla="*/ 14 h 36"/>
                      <a:gd name="T34" fmla="*/ 11 w 19"/>
                      <a:gd name="T35" fmla="*/ 14 h 36"/>
                      <a:gd name="T36" fmla="*/ 11 w 19"/>
                      <a:gd name="T37" fmla="*/ 7 h 36"/>
                      <a:gd name="T38" fmla="*/ 6 w 19"/>
                      <a:gd name="T39" fmla="*/ 7 h 36"/>
                      <a:gd name="T40" fmla="*/ 6 w 19"/>
                      <a:gd name="T41" fmla="*/ 10 h 36"/>
                      <a:gd name="T42" fmla="*/ 0 w 19"/>
                      <a:gd name="T43" fmla="*/ 10 h 36"/>
                      <a:gd name="T44" fmla="*/ 0 w 19"/>
                      <a:gd name="T45" fmla="*/ 4 h 36"/>
                      <a:gd name="T46" fmla="*/ 5 w 19"/>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6"/>
                      <a:gd name="T74" fmla="*/ 19 w 1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6">
                        <a:moveTo>
                          <a:pt x="5" y="0"/>
                        </a:moveTo>
                        <a:lnTo>
                          <a:pt x="12" y="0"/>
                        </a:lnTo>
                        <a:lnTo>
                          <a:pt x="18" y="4"/>
                        </a:lnTo>
                        <a:lnTo>
                          <a:pt x="18" y="14"/>
                        </a:lnTo>
                        <a:lnTo>
                          <a:pt x="15" y="18"/>
                        </a:lnTo>
                        <a:lnTo>
                          <a:pt x="18" y="21"/>
                        </a:lnTo>
                        <a:lnTo>
                          <a:pt x="18" y="31"/>
                        </a:lnTo>
                        <a:lnTo>
                          <a:pt x="12" y="35"/>
                        </a:lnTo>
                        <a:lnTo>
                          <a:pt x="5" y="35"/>
                        </a:lnTo>
                        <a:lnTo>
                          <a:pt x="0" y="31"/>
                        </a:lnTo>
                        <a:lnTo>
                          <a:pt x="0" y="25"/>
                        </a:lnTo>
                        <a:lnTo>
                          <a:pt x="6" y="25"/>
                        </a:lnTo>
                        <a:lnTo>
                          <a:pt x="6" y="29"/>
                        </a:lnTo>
                        <a:lnTo>
                          <a:pt x="11" y="29"/>
                        </a:lnTo>
                        <a:lnTo>
                          <a:pt x="11" y="21"/>
                        </a:lnTo>
                        <a:lnTo>
                          <a:pt x="6" y="21"/>
                        </a:lnTo>
                        <a:lnTo>
                          <a:pt x="6" y="14"/>
                        </a:lnTo>
                        <a:lnTo>
                          <a:pt x="11" y="14"/>
                        </a:lnTo>
                        <a:lnTo>
                          <a:pt x="11" y="7"/>
                        </a:lnTo>
                        <a:lnTo>
                          <a:pt x="6" y="7"/>
                        </a:lnTo>
                        <a:lnTo>
                          <a:pt x="6" y="10"/>
                        </a:lnTo>
                        <a:lnTo>
                          <a:pt x="0" y="10"/>
                        </a:lnTo>
                        <a:lnTo>
                          <a:pt x="0" y="4"/>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2" name="Group 809"/>
                <p:cNvGrpSpPr>
                  <a:grpSpLocks/>
                </p:cNvGrpSpPr>
                <p:nvPr/>
              </p:nvGrpSpPr>
              <p:grpSpPr bwMode="auto">
                <a:xfrm>
                  <a:off x="3069" y="3395"/>
                  <a:ext cx="39" cy="36"/>
                  <a:chOff x="3069" y="3395"/>
                  <a:chExt cx="39" cy="36"/>
                </a:xfrm>
              </p:grpSpPr>
              <p:sp>
                <p:nvSpPr>
                  <p:cNvPr id="1035" name="Freeform 810"/>
                  <p:cNvSpPr>
                    <a:spLocks/>
                  </p:cNvSpPr>
                  <p:nvPr/>
                </p:nvSpPr>
                <p:spPr bwMode="auto">
                  <a:xfrm>
                    <a:off x="3069" y="3395"/>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6" name="Freeform 811"/>
                  <p:cNvSpPr>
                    <a:spLocks/>
                  </p:cNvSpPr>
                  <p:nvPr/>
                </p:nvSpPr>
                <p:spPr bwMode="auto">
                  <a:xfrm>
                    <a:off x="3085" y="3395"/>
                    <a:ext cx="23" cy="36"/>
                  </a:xfrm>
                  <a:custGeom>
                    <a:avLst/>
                    <a:gdLst>
                      <a:gd name="T0" fmla="*/ 12 w 23"/>
                      <a:gd name="T1" fmla="*/ 0 h 36"/>
                      <a:gd name="T2" fmla="*/ 20 w 23"/>
                      <a:gd name="T3" fmla="*/ 0 h 36"/>
                      <a:gd name="T4" fmla="*/ 20 w 23"/>
                      <a:gd name="T5" fmla="*/ 21 h 36"/>
                      <a:gd name="T6" fmla="*/ 22 w 23"/>
                      <a:gd name="T7" fmla="*/ 21 h 36"/>
                      <a:gd name="T8" fmla="*/ 22 w 23"/>
                      <a:gd name="T9" fmla="*/ 29 h 36"/>
                      <a:gd name="T10" fmla="*/ 20 w 23"/>
                      <a:gd name="T11" fmla="*/ 29 h 36"/>
                      <a:gd name="T12" fmla="*/ 20 w 23"/>
                      <a:gd name="T13" fmla="*/ 35 h 36"/>
                      <a:gd name="T14" fmla="*/ 12 w 23"/>
                      <a:gd name="T15" fmla="*/ 35 h 36"/>
                      <a:gd name="T16" fmla="*/ 12 w 23"/>
                      <a:gd name="T17" fmla="*/ 29 h 36"/>
                      <a:gd name="T18" fmla="*/ 12 w 23"/>
                      <a:gd name="T19" fmla="*/ 21 h 36"/>
                      <a:gd name="T20" fmla="*/ 8 w 23"/>
                      <a:gd name="T21" fmla="*/ 21 h 36"/>
                      <a:gd name="T22" fmla="*/ 12 w 23"/>
                      <a:gd name="T23" fmla="*/ 13 h 36"/>
                      <a:gd name="T24" fmla="*/ 12 w 23"/>
                      <a:gd name="T25" fmla="*/ 21 h 36"/>
                      <a:gd name="T26" fmla="*/ 12 w 23"/>
                      <a:gd name="T27" fmla="*/ 29 h 36"/>
                      <a:gd name="T28" fmla="*/ 0 w 23"/>
                      <a:gd name="T29" fmla="*/ 29 h 36"/>
                      <a:gd name="T30" fmla="*/ 0 w 23"/>
                      <a:gd name="T31" fmla="*/ 21 h 36"/>
                      <a:gd name="T32" fmla="*/ 12 w 23"/>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6"/>
                      <a:gd name="T53" fmla="*/ 23 w 23"/>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6">
                        <a:moveTo>
                          <a:pt x="12" y="0"/>
                        </a:moveTo>
                        <a:lnTo>
                          <a:pt x="20" y="0"/>
                        </a:lnTo>
                        <a:lnTo>
                          <a:pt x="20" y="21"/>
                        </a:lnTo>
                        <a:lnTo>
                          <a:pt x="22" y="21"/>
                        </a:lnTo>
                        <a:lnTo>
                          <a:pt x="22" y="29"/>
                        </a:lnTo>
                        <a:lnTo>
                          <a:pt x="20" y="29"/>
                        </a:lnTo>
                        <a:lnTo>
                          <a:pt x="20" y="35"/>
                        </a:lnTo>
                        <a:lnTo>
                          <a:pt x="12" y="35"/>
                        </a:lnTo>
                        <a:lnTo>
                          <a:pt x="12" y="29"/>
                        </a:lnTo>
                        <a:lnTo>
                          <a:pt x="12" y="21"/>
                        </a:lnTo>
                        <a:lnTo>
                          <a:pt x="8" y="21"/>
                        </a:lnTo>
                        <a:lnTo>
                          <a:pt x="12" y="13"/>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3" name="Group 812"/>
                <p:cNvGrpSpPr>
                  <a:grpSpLocks/>
                </p:cNvGrpSpPr>
                <p:nvPr/>
              </p:nvGrpSpPr>
              <p:grpSpPr bwMode="auto">
                <a:xfrm>
                  <a:off x="3193" y="3395"/>
                  <a:ext cx="41" cy="36"/>
                  <a:chOff x="3193" y="3395"/>
                  <a:chExt cx="41" cy="36"/>
                </a:xfrm>
              </p:grpSpPr>
              <p:sp>
                <p:nvSpPr>
                  <p:cNvPr id="1033" name="Freeform 813"/>
                  <p:cNvSpPr>
                    <a:spLocks/>
                  </p:cNvSpPr>
                  <p:nvPr/>
                </p:nvSpPr>
                <p:spPr bwMode="auto">
                  <a:xfrm>
                    <a:off x="3193" y="3395"/>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4" name="Freeform 814"/>
                  <p:cNvSpPr>
                    <a:spLocks/>
                  </p:cNvSpPr>
                  <p:nvPr/>
                </p:nvSpPr>
                <p:spPr bwMode="auto">
                  <a:xfrm>
                    <a:off x="3213" y="3395"/>
                    <a:ext cx="21" cy="36"/>
                  </a:xfrm>
                  <a:custGeom>
                    <a:avLst/>
                    <a:gdLst>
                      <a:gd name="T0" fmla="*/ 0 w 21"/>
                      <a:gd name="T1" fmla="*/ 0 h 36"/>
                      <a:gd name="T2" fmla="*/ 19 w 21"/>
                      <a:gd name="T3" fmla="*/ 0 h 36"/>
                      <a:gd name="T4" fmla="*/ 19 w 21"/>
                      <a:gd name="T5" fmla="*/ 7 h 36"/>
                      <a:gd name="T6" fmla="*/ 7 w 21"/>
                      <a:gd name="T7" fmla="*/ 7 h 36"/>
                      <a:gd name="T8" fmla="*/ 7 w 21"/>
                      <a:gd name="T9" fmla="*/ 13 h 36"/>
                      <a:gd name="T10" fmla="*/ 14 w 21"/>
                      <a:gd name="T11" fmla="*/ 13 h 36"/>
                      <a:gd name="T12" fmla="*/ 20 w 21"/>
                      <a:gd name="T13" fmla="*/ 18 h 36"/>
                      <a:gd name="T14" fmla="*/ 20 w 21"/>
                      <a:gd name="T15" fmla="*/ 30 h 36"/>
                      <a:gd name="T16" fmla="*/ 14 w 21"/>
                      <a:gd name="T17" fmla="*/ 35 h 36"/>
                      <a:gd name="T18" fmla="*/ 6 w 21"/>
                      <a:gd name="T19" fmla="*/ 35 h 36"/>
                      <a:gd name="T20" fmla="*/ 0 w 21"/>
                      <a:gd name="T21" fmla="*/ 30 h 36"/>
                      <a:gd name="T22" fmla="*/ 0 w 21"/>
                      <a:gd name="T23" fmla="*/ 24 h 36"/>
                      <a:gd name="T24" fmla="*/ 7 w 21"/>
                      <a:gd name="T25" fmla="*/ 24 h 36"/>
                      <a:gd name="T26" fmla="*/ 7 w 21"/>
                      <a:gd name="T27" fmla="*/ 29 h 36"/>
                      <a:gd name="T28" fmla="*/ 12 w 21"/>
                      <a:gd name="T29" fmla="*/ 29 h 36"/>
                      <a:gd name="T30" fmla="*/ 12 w 21"/>
                      <a:gd name="T31" fmla="*/ 19 h 36"/>
                      <a:gd name="T32" fmla="*/ 6 w 21"/>
                      <a:gd name="T33" fmla="*/ 19 h 36"/>
                      <a:gd name="T34" fmla="*/ 0 w 21"/>
                      <a:gd name="T35" fmla="*/ 13 h 36"/>
                      <a:gd name="T36" fmla="*/ 0 w 21"/>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6"/>
                      <a:gd name="T59" fmla="*/ 21 w 2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6">
                        <a:moveTo>
                          <a:pt x="0" y="0"/>
                        </a:moveTo>
                        <a:lnTo>
                          <a:pt x="19" y="0"/>
                        </a:lnTo>
                        <a:lnTo>
                          <a:pt x="19" y="7"/>
                        </a:lnTo>
                        <a:lnTo>
                          <a:pt x="7" y="7"/>
                        </a:lnTo>
                        <a:lnTo>
                          <a:pt x="7" y="13"/>
                        </a:lnTo>
                        <a:lnTo>
                          <a:pt x="14" y="13"/>
                        </a:lnTo>
                        <a:lnTo>
                          <a:pt x="20" y="18"/>
                        </a:lnTo>
                        <a:lnTo>
                          <a:pt x="20" y="30"/>
                        </a:lnTo>
                        <a:lnTo>
                          <a:pt x="14" y="35"/>
                        </a:lnTo>
                        <a:lnTo>
                          <a:pt x="6" y="35"/>
                        </a:lnTo>
                        <a:lnTo>
                          <a:pt x="0" y="30"/>
                        </a:lnTo>
                        <a:lnTo>
                          <a:pt x="0" y="24"/>
                        </a:lnTo>
                        <a:lnTo>
                          <a:pt x="7" y="24"/>
                        </a:lnTo>
                        <a:lnTo>
                          <a:pt x="7" y="29"/>
                        </a:lnTo>
                        <a:lnTo>
                          <a:pt x="12" y="29"/>
                        </a:lnTo>
                        <a:lnTo>
                          <a:pt x="12" y="19"/>
                        </a:lnTo>
                        <a:lnTo>
                          <a:pt x="6" y="19"/>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4" name="Group 815"/>
                <p:cNvGrpSpPr>
                  <a:grpSpLocks/>
                </p:cNvGrpSpPr>
                <p:nvPr/>
              </p:nvGrpSpPr>
              <p:grpSpPr bwMode="auto">
                <a:xfrm>
                  <a:off x="3317" y="3395"/>
                  <a:ext cx="40" cy="36"/>
                  <a:chOff x="3317" y="3395"/>
                  <a:chExt cx="40" cy="36"/>
                </a:xfrm>
              </p:grpSpPr>
              <p:sp>
                <p:nvSpPr>
                  <p:cNvPr id="1031" name="Freeform 816"/>
                  <p:cNvSpPr>
                    <a:spLocks/>
                  </p:cNvSpPr>
                  <p:nvPr/>
                </p:nvSpPr>
                <p:spPr bwMode="auto">
                  <a:xfrm>
                    <a:off x="3317" y="3395"/>
                    <a:ext cx="17" cy="36"/>
                  </a:xfrm>
                  <a:custGeom>
                    <a:avLst/>
                    <a:gdLst>
                      <a:gd name="T0" fmla="*/ 7 w 17"/>
                      <a:gd name="T1" fmla="*/ 35 h 36"/>
                      <a:gd name="T2" fmla="*/ 16 w 17"/>
                      <a:gd name="T3" fmla="*/ 35 h 36"/>
                      <a:gd name="T4" fmla="*/ 16 w 17"/>
                      <a:gd name="T5" fmla="*/ 0 h 36"/>
                      <a:gd name="T6" fmla="*/ 3 w 17"/>
                      <a:gd name="T7" fmla="*/ 0 h 36"/>
                      <a:gd name="T8" fmla="*/ 0 w 17"/>
                      <a:gd name="T9" fmla="*/ 7 h 36"/>
                      <a:gd name="T10" fmla="*/ 7 w 17"/>
                      <a:gd name="T11" fmla="*/ 7 h 36"/>
                      <a:gd name="T12" fmla="*/ 7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7" y="35"/>
                        </a:moveTo>
                        <a:lnTo>
                          <a:pt x="16" y="35"/>
                        </a:lnTo>
                        <a:lnTo>
                          <a:pt x="16" y="0"/>
                        </a:lnTo>
                        <a:lnTo>
                          <a:pt x="3" y="0"/>
                        </a:lnTo>
                        <a:lnTo>
                          <a:pt x="0" y="7"/>
                        </a:lnTo>
                        <a:lnTo>
                          <a:pt x="7" y="7"/>
                        </a:lnTo>
                        <a:lnTo>
                          <a:pt x="7"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2" name="Freeform 817"/>
                  <p:cNvSpPr>
                    <a:spLocks/>
                  </p:cNvSpPr>
                  <p:nvPr/>
                </p:nvSpPr>
                <p:spPr bwMode="auto">
                  <a:xfrm>
                    <a:off x="3338" y="3395"/>
                    <a:ext cx="19" cy="36"/>
                  </a:xfrm>
                  <a:custGeom>
                    <a:avLst/>
                    <a:gdLst>
                      <a:gd name="T0" fmla="*/ 6 w 19"/>
                      <a:gd name="T1" fmla="*/ 0 h 36"/>
                      <a:gd name="T2" fmla="*/ 12 w 19"/>
                      <a:gd name="T3" fmla="*/ 0 h 36"/>
                      <a:gd name="T4" fmla="*/ 18 w 19"/>
                      <a:gd name="T5" fmla="*/ 4 h 36"/>
                      <a:gd name="T6" fmla="*/ 18 w 19"/>
                      <a:gd name="T7" fmla="*/ 11 h 36"/>
                      <a:gd name="T8" fmla="*/ 11 w 19"/>
                      <a:gd name="T9" fmla="*/ 11 h 36"/>
                      <a:gd name="T10" fmla="*/ 11 w 19"/>
                      <a:gd name="T11" fmla="*/ 7 h 36"/>
                      <a:gd name="T12" fmla="*/ 7 w 19"/>
                      <a:gd name="T13" fmla="*/ 7 h 36"/>
                      <a:gd name="T14" fmla="*/ 7 w 19"/>
                      <a:gd name="T15" fmla="*/ 13 h 36"/>
                      <a:gd name="T16" fmla="*/ 7 w 19"/>
                      <a:gd name="T17" fmla="*/ 20 h 36"/>
                      <a:gd name="T18" fmla="*/ 11 w 19"/>
                      <a:gd name="T19" fmla="*/ 20 h 36"/>
                      <a:gd name="T20" fmla="*/ 11 w 19"/>
                      <a:gd name="T21" fmla="*/ 29 h 36"/>
                      <a:gd name="T22" fmla="*/ 7 w 19"/>
                      <a:gd name="T23" fmla="*/ 29 h 36"/>
                      <a:gd name="T24" fmla="*/ 7 w 19"/>
                      <a:gd name="T25" fmla="*/ 20 h 36"/>
                      <a:gd name="T26" fmla="*/ 7 w 19"/>
                      <a:gd name="T27" fmla="*/ 13 h 36"/>
                      <a:gd name="T28" fmla="*/ 12 w 19"/>
                      <a:gd name="T29" fmla="*/ 13 h 36"/>
                      <a:gd name="T30" fmla="*/ 18 w 19"/>
                      <a:gd name="T31" fmla="*/ 18 h 36"/>
                      <a:gd name="T32" fmla="*/ 18 w 19"/>
                      <a:gd name="T33" fmla="*/ 31 h 36"/>
                      <a:gd name="T34" fmla="*/ 12 w 19"/>
                      <a:gd name="T35" fmla="*/ 35 h 36"/>
                      <a:gd name="T36" fmla="*/ 6 w 19"/>
                      <a:gd name="T37" fmla="*/ 35 h 36"/>
                      <a:gd name="T38" fmla="*/ 0 w 19"/>
                      <a:gd name="T39" fmla="*/ 31 h 36"/>
                      <a:gd name="T40" fmla="*/ 0 w 19"/>
                      <a:gd name="T41" fmla="*/ 4 h 36"/>
                      <a:gd name="T42" fmla="*/ 6 w 19"/>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6"/>
                      <a:gd name="T68" fmla="*/ 19 w 1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6">
                        <a:moveTo>
                          <a:pt x="6" y="0"/>
                        </a:moveTo>
                        <a:lnTo>
                          <a:pt x="12" y="0"/>
                        </a:lnTo>
                        <a:lnTo>
                          <a:pt x="18" y="4"/>
                        </a:lnTo>
                        <a:lnTo>
                          <a:pt x="18" y="11"/>
                        </a:lnTo>
                        <a:lnTo>
                          <a:pt x="11" y="11"/>
                        </a:lnTo>
                        <a:lnTo>
                          <a:pt x="11" y="7"/>
                        </a:lnTo>
                        <a:lnTo>
                          <a:pt x="7" y="7"/>
                        </a:lnTo>
                        <a:lnTo>
                          <a:pt x="7" y="13"/>
                        </a:lnTo>
                        <a:lnTo>
                          <a:pt x="7" y="20"/>
                        </a:lnTo>
                        <a:lnTo>
                          <a:pt x="11" y="20"/>
                        </a:lnTo>
                        <a:lnTo>
                          <a:pt x="11" y="29"/>
                        </a:lnTo>
                        <a:lnTo>
                          <a:pt x="7" y="29"/>
                        </a:lnTo>
                        <a:lnTo>
                          <a:pt x="7" y="20"/>
                        </a:lnTo>
                        <a:lnTo>
                          <a:pt x="7" y="13"/>
                        </a:lnTo>
                        <a:lnTo>
                          <a:pt x="12" y="13"/>
                        </a:lnTo>
                        <a:lnTo>
                          <a:pt x="18" y="18"/>
                        </a:lnTo>
                        <a:lnTo>
                          <a:pt x="18" y="31"/>
                        </a:lnTo>
                        <a:lnTo>
                          <a:pt x="12" y="35"/>
                        </a:lnTo>
                        <a:lnTo>
                          <a:pt x="6" y="35"/>
                        </a:lnTo>
                        <a:lnTo>
                          <a:pt x="0" y="31"/>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5" name="Group 818"/>
                <p:cNvGrpSpPr>
                  <a:grpSpLocks/>
                </p:cNvGrpSpPr>
                <p:nvPr/>
              </p:nvGrpSpPr>
              <p:grpSpPr bwMode="auto">
                <a:xfrm>
                  <a:off x="3443" y="3395"/>
                  <a:ext cx="40" cy="36"/>
                  <a:chOff x="3443" y="3395"/>
                  <a:chExt cx="40" cy="36"/>
                </a:xfrm>
              </p:grpSpPr>
              <p:sp>
                <p:nvSpPr>
                  <p:cNvPr id="1029" name="Freeform 819"/>
                  <p:cNvSpPr>
                    <a:spLocks/>
                  </p:cNvSpPr>
                  <p:nvPr/>
                </p:nvSpPr>
                <p:spPr bwMode="auto">
                  <a:xfrm>
                    <a:off x="3443" y="3395"/>
                    <a:ext cx="17" cy="36"/>
                  </a:xfrm>
                  <a:custGeom>
                    <a:avLst/>
                    <a:gdLst>
                      <a:gd name="T0" fmla="*/ 5 w 17"/>
                      <a:gd name="T1" fmla="*/ 35 h 36"/>
                      <a:gd name="T2" fmla="*/ 16 w 17"/>
                      <a:gd name="T3" fmla="*/ 35 h 36"/>
                      <a:gd name="T4" fmla="*/ 16 w 17"/>
                      <a:gd name="T5" fmla="*/ 0 h 36"/>
                      <a:gd name="T6" fmla="*/ 3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3"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0" name="Freeform 820"/>
                  <p:cNvSpPr>
                    <a:spLocks/>
                  </p:cNvSpPr>
                  <p:nvPr/>
                </p:nvSpPr>
                <p:spPr bwMode="auto">
                  <a:xfrm>
                    <a:off x="3463" y="3395"/>
                    <a:ext cx="20" cy="36"/>
                  </a:xfrm>
                  <a:custGeom>
                    <a:avLst/>
                    <a:gdLst>
                      <a:gd name="T0" fmla="*/ 0 w 20"/>
                      <a:gd name="T1" fmla="*/ 0 h 36"/>
                      <a:gd name="T2" fmla="*/ 19 w 20"/>
                      <a:gd name="T3" fmla="*/ 0 h 36"/>
                      <a:gd name="T4" fmla="*/ 19 w 20"/>
                      <a:gd name="T5" fmla="*/ 7 h 36"/>
                      <a:gd name="T6" fmla="*/ 8 w 20"/>
                      <a:gd name="T7" fmla="*/ 35 h 36"/>
                      <a:gd name="T8" fmla="*/ 0 w 20"/>
                      <a:gd name="T9" fmla="*/ 35 h 36"/>
                      <a:gd name="T10" fmla="*/ 11 w 20"/>
                      <a:gd name="T11" fmla="*/ 7 h 36"/>
                      <a:gd name="T12" fmla="*/ 0 w 20"/>
                      <a:gd name="T13" fmla="*/ 7 h 36"/>
                      <a:gd name="T14" fmla="*/ 0 w 2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6"/>
                      <a:gd name="T26" fmla="*/ 20 w 2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6">
                        <a:moveTo>
                          <a:pt x="0" y="0"/>
                        </a:moveTo>
                        <a:lnTo>
                          <a:pt x="19" y="0"/>
                        </a:lnTo>
                        <a:lnTo>
                          <a:pt x="19" y="7"/>
                        </a:lnTo>
                        <a:lnTo>
                          <a:pt x="8" y="35"/>
                        </a:lnTo>
                        <a:lnTo>
                          <a:pt x="0" y="35"/>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26" name="Group 821"/>
                <p:cNvGrpSpPr>
                  <a:grpSpLocks/>
                </p:cNvGrpSpPr>
                <p:nvPr/>
              </p:nvGrpSpPr>
              <p:grpSpPr bwMode="auto">
                <a:xfrm>
                  <a:off x="3568" y="3395"/>
                  <a:ext cx="37" cy="36"/>
                  <a:chOff x="3568" y="3395"/>
                  <a:chExt cx="37" cy="36"/>
                </a:xfrm>
              </p:grpSpPr>
              <p:sp>
                <p:nvSpPr>
                  <p:cNvPr id="1027" name="Freeform 822"/>
                  <p:cNvSpPr>
                    <a:spLocks/>
                  </p:cNvSpPr>
                  <p:nvPr/>
                </p:nvSpPr>
                <p:spPr bwMode="auto">
                  <a:xfrm>
                    <a:off x="3568" y="3395"/>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8" name="Freeform 823"/>
                  <p:cNvSpPr>
                    <a:spLocks/>
                  </p:cNvSpPr>
                  <p:nvPr/>
                </p:nvSpPr>
                <p:spPr bwMode="auto">
                  <a:xfrm>
                    <a:off x="3586" y="3395"/>
                    <a:ext cx="19" cy="36"/>
                  </a:xfrm>
                  <a:custGeom>
                    <a:avLst/>
                    <a:gdLst>
                      <a:gd name="T0" fmla="*/ 3 w 19"/>
                      <a:gd name="T1" fmla="*/ 0 h 36"/>
                      <a:gd name="T2" fmla="*/ 14 w 19"/>
                      <a:gd name="T3" fmla="*/ 0 h 36"/>
                      <a:gd name="T4" fmla="*/ 18 w 19"/>
                      <a:gd name="T5" fmla="*/ 4 h 36"/>
                      <a:gd name="T6" fmla="*/ 18 w 19"/>
                      <a:gd name="T7" fmla="*/ 14 h 36"/>
                      <a:gd name="T8" fmla="*/ 16 w 19"/>
                      <a:gd name="T9" fmla="*/ 18 h 36"/>
                      <a:gd name="T10" fmla="*/ 18 w 19"/>
                      <a:gd name="T11" fmla="*/ 21 h 36"/>
                      <a:gd name="T12" fmla="*/ 18 w 19"/>
                      <a:gd name="T13" fmla="*/ 22 h 36"/>
                      <a:gd name="T14" fmla="*/ 11 w 19"/>
                      <a:gd name="T15" fmla="*/ 22 h 36"/>
                      <a:gd name="T16" fmla="*/ 11 w 19"/>
                      <a:gd name="T17" fmla="*/ 13 h 36"/>
                      <a:gd name="T18" fmla="*/ 11 w 19"/>
                      <a:gd name="T19" fmla="*/ 5 h 36"/>
                      <a:gd name="T20" fmla="*/ 7 w 19"/>
                      <a:gd name="T21" fmla="*/ 5 h 36"/>
                      <a:gd name="T22" fmla="*/ 7 w 19"/>
                      <a:gd name="T23" fmla="*/ 13 h 36"/>
                      <a:gd name="T24" fmla="*/ 11 w 19"/>
                      <a:gd name="T25" fmla="*/ 13 h 36"/>
                      <a:gd name="T26" fmla="*/ 11 w 19"/>
                      <a:gd name="T27" fmla="*/ 29 h 36"/>
                      <a:gd name="T28" fmla="*/ 7 w 19"/>
                      <a:gd name="T29" fmla="*/ 29 h 36"/>
                      <a:gd name="T30" fmla="*/ 7 w 19"/>
                      <a:gd name="T31" fmla="*/ 22 h 36"/>
                      <a:gd name="T32" fmla="*/ 11 w 19"/>
                      <a:gd name="T33" fmla="*/ 22 h 36"/>
                      <a:gd name="T34" fmla="*/ 18 w 19"/>
                      <a:gd name="T35" fmla="*/ 22 h 36"/>
                      <a:gd name="T36" fmla="*/ 18 w 19"/>
                      <a:gd name="T37" fmla="*/ 31 h 36"/>
                      <a:gd name="T38" fmla="*/ 14 w 19"/>
                      <a:gd name="T39" fmla="*/ 35 h 36"/>
                      <a:gd name="T40" fmla="*/ 3 w 19"/>
                      <a:gd name="T41" fmla="*/ 35 h 36"/>
                      <a:gd name="T42" fmla="*/ 0 w 19"/>
                      <a:gd name="T43" fmla="*/ 31 h 36"/>
                      <a:gd name="T44" fmla="*/ 0 w 19"/>
                      <a:gd name="T45" fmla="*/ 21 h 36"/>
                      <a:gd name="T46" fmla="*/ 2 w 19"/>
                      <a:gd name="T47" fmla="*/ 18 h 36"/>
                      <a:gd name="T48" fmla="*/ 0 w 19"/>
                      <a:gd name="T49" fmla="*/ 14 h 36"/>
                      <a:gd name="T50" fmla="*/ 0 w 19"/>
                      <a:gd name="T51" fmla="*/ 4 h 36"/>
                      <a:gd name="T52" fmla="*/ 3 w 19"/>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36"/>
                      <a:gd name="T83" fmla="*/ 19 w 19"/>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36">
                        <a:moveTo>
                          <a:pt x="3" y="0"/>
                        </a:moveTo>
                        <a:lnTo>
                          <a:pt x="14" y="0"/>
                        </a:lnTo>
                        <a:lnTo>
                          <a:pt x="18" y="4"/>
                        </a:lnTo>
                        <a:lnTo>
                          <a:pt x="18" y="14"/>
                        </a:lnTo>
                        <a:lnTo>
                          <a:pt x="16" y="18"/>
                        </a:lnTo>
                        <a:lnTo>
                          <a:pt x="18" y="21"/>
                        </a:lnTo>
                        <a:lnTo>
                          <a:pt x="18" y="22"/>
                        </a:lnTo>
                        <a:lnTo>
                          <a:pt x="11" y="22"/>
                        </a:lnTo>
                        <a:lnTo>
                          <a:pt x="11" y="13"/>
                        </a:lnTo>
                        <a:lnTo>
                          <a:pt x="11" y="5"/>
                        </a:lnTo>
                        <a:lnTo>
                          <a:pt x="7" y="5"/>
                        </a:lnTo>
                        <a:lnTo>
                          <a:pt x="7" y="13"/>
                        </a:lnTo>
                        <a:lnTo>
                          <a:pt x="11" y="13"/>
                        </a:lnTo>
                        <a:lnTo>
                          <a:pt x="11" y="29"/>
                        </a:lnTo>
                        <a:lnTo>
                          <a:pt x="7" y="29"/>
                        </a:lnTo>
                        <a:lnTo>
                          <a:pt x="7" y="22"/>
                        </a:lnTo>
                        <a:lnTo>
                          <a:pt x="11" y="22"/>
                        </a:lnTo>
                        <a:lnTo>
                          <a:pt x="18" y="22"/>
                        </a:lnTo>
                        <a:lnTo>
                          <a:pt x="18" y="31"/>
                        </a:lnTo>
                        <a:lnTo>
                          <a:pt x="14" y="35"/>
                        </a:lnTo>
                        <a:lnTo>
                          <a:pt x="3" y="35"/>
                        </a:lnTo>
                        <a:lnTo>
                          <a:pt x="0" y="31"/>
                        </a:lnTo>
                        <a:lnTo>
                          <a:pt x="0" y="21"/>
                        </a:lnTo>
                        <a:lnTo>
                          <a:pt x="2" y="18"/>
                        </a:lnTo>
                        <a:lnTo>
                          <a:pt x="0" y="14"/>
                        </a:lnTo>
                        <a:lnTo>
                          <a:pt x="0" y="4"/>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978" name="Group 824"/>
              <p:cNvGrpSpPr>
                <a:grpSpLocks/>
              </p:cNvGrpSpPr>
              <p:nvPr/>
            </p:nvGrpSpPr>
            <p:grpSpPr bwMode="auto">
              <a:xfrm>
                <a:off x="2823" y="3481"/>
                <a:ext cx="790" cy="37"/>
                <a:chOff x="2823" y="3481"/>
                <a:chExt cx="790" cy="37"/>
              </a:xfrm>
            </p:grpSpPr>
            <p:grpSp>
              <p:nvGrpSpPr>
                <p:cNvPr id="999" name="Group 825"/>
                <p:cNvGrpSpPr>
                  <a:grpSpLocks/>
                </p:cNvGrpSpPr>
                <p:nvPr/>
              </p:nvGrpSpPr>
              <p:grpSpPr bwMode="auto">
                <a:xfrm>
                  <a:off x="2823" y="3481"/>
                  <a:ext cx="41" cy="37"/>
                  <a:chOff x="2823" y="3481"/>
                  <a:chExt cx="41" cy="37"/>
                </a:xfrm>
              </p:grpSpPr>
              <p:sp>
                <p:nvSpPr>
                  <p:cNvPr id="1018" name="Freeform 826"/>
                  <p:cNvSpPr>
                    <a:spLocks/>
                  </p:cNvSpPr>
                  <p:nvPr/>
                </p:nvSpPr>
                <p:spPr bwMode="auto">
                  <a:xfrm>
                    <a:off x="2823" y="3481"/>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9" name="Freeform 827"/>
                  <p:cNvSpPr>
                    <a:spLocks/>
                  </p:cNvSpPr>
                  <p:nvPr/>
                </p:nvSpPr>
                <p:spPr bwMode="auto">
                  <a:xfrm>
                    <a:off x="2844" y="3481"/>
                    <a:ext cx="20" cy="37"/>
                  </a:xfrm>
                  <a:custGeom>
                    <a:avLst/>
                    <a:gdLst>
                      <a:gd name="T0" fmla="*/ 13 w 20"/>
                      <a:gd name="T1" fmla="*/ 0 h 37"/>
                      <a:gd name="T2" fmla="*/ 19 w 20"/>
                      <a:gd name="T3" fmla="*/ 5 h 37"/>
                      <a:gd name="T4" fmla="*/ 19 w 20"/>
                      <a:gd name="T5" fmla="*/ 32 h 37"/>
                      <a:gd name="T6" fmla="*/ 13 w 20"/>
                      <a:gd name="T7" fmla="*/ 36 h 37"/>
                      <a:gd name="T8" fmla="*/ 6 w 20"/>
                      <a:gd name="T9" fmla="*/ 36 h 37"/>
                      <a:gd name="T10" fmla="*/ 0 w 20"/>
                      <a:gd name="T11" fmla="*/ 32 h 37"/>
                      <a:gd name="T12" fmla="*/ 0 w 20"/>
                      <a:gd name="T13" fmla="*/ 25 h 37"/>
                      <a:gd name="T14" fmla="*/ 8 w 20"/>
                      <a:gd name="T15" fmla="*/ 25 h 37"/>
                      <a:gd name="T16" fmla="*/ 8 w 20"/>
                      <a:gd name="T17" fmla="*/ 29 h 37"/>
                      <a:gd name="T18" fmla="*/ 11 w 20"/>
                      <a:gd name="T19" fmla="*/ 29 h 37"/>
                      <a:gd name="T20" fmla="*/ 11 w 20"/>
                      <a:gd name="T21" fmla="*/ 23 h 37"/>
                      <a:gd name="T22" fmla="*/ 11 w 20"/>
                      <a:gd name="T23" fmla="*/ 16 h 37"/>
                      <a:gd name="T24" fmla="*/ 8 w 20"/>
                      <a:gd name="T25" fmla="*/ 16 h 37"/>
                      <a:gd name="T26" fmla="*/ 8 w 20"/>
                      <a:gd name="T27" fmla="*/ 7 h 37"/>
                      <a:gd name="T28" fmla="*/ 11 w 20"/>
                      <a:gd name="T29" fmla="*/ 7 h 37"/>
                      <a:gd name="T30" fmla="*/ 11 w 20"/>
                      <a:gd name="T31" fmla="*/ 16 h 37"/>
                      <a:gd name="T32" fmla="*/ 11 w 20"/>
                      <a:gd name="T33" fmla="*/ 23 h 37"/>
                      <a:gd name="T34" fmla="*/ 6 w 20"/>
                      <a:gd name="T35" fmla="*/ 23 h 37"/>
                      <a:gd name="T36" fmla="*/ 0 w 20"/>
                      <a:gd name="T37" fmla="*/ 18 h 37"/>
                      <a:gd name="T38" fmla="*/ 0 w 20"/>
                      <a:gd name="T39" fmla="*/ 5 h 37"/>
                      <a:gd name="T40" fmla="*/ 6 w 20"/>
                      <a:gd name="T41" fmla="*/ 0 h 37"/>
                      <a:gd name="T42" fmla="*/ 13 w 20"/>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7"/>
                      <a:gd name="T68" fmla="*/ 20 w 20"/>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7">
                        <a:moveTo>
                          <a:pt x="13" y="0"/>
                        </a:moveTo>
                        <a:lnTo>
                          <a:pt x="19" y="5"/>
                        </a:lnTo>
                        <a:lnTo>
                          <a:pt x="19" y="32"/>
                        </a:lnTo>
                        <a:lnTo>
                          <a:pt x="13" y="36"/>
                        </a:lnTo>
                        <a:lnTo>
                          <a:pt x="6" y="36"/>
                        </a:lnTo>
                        <a:lnTo>
                          <a:pt x="0" y="32"/>
                        </a:lnTo>
                        <a:lnTo>
                          <a:pt x="0" y="25"/>
                        </a:lnTo>
                        <a:lnTo>
                          <a:pt x="8" y="25"/>
                        </a:lnTo>
                        <a:lnTo>
                          <a:pt x="8" y="29"/>
                        </a:lnTo>
                        <a:lnTo>
                          <a:pt x="11" y="29"/>
                        </a:lnTo>
                        <a:lnTo>
                          <a:pt x="11" y="23"/>
                        </a:lnTo>
                        <a:lnTo>
                          <a:pt x="11" y="16"/>
                        </a:lnTo>
                        <a:lnTo>
                          <a:pt x="8" y="16"/>
                        </a:lnTo>
                        <a:lnTo>
                          <a:pt x="8" y="7"/>
                        </a:lnTo>
                        <a:lnTo>
                          <a:pt x="11" y="7"/>
                        </a:lnTo>
                        <a:lnTo>
                          <a:pt x="11" y="16"/>
                        </a:lnTo>
                        <a:lnTo>
                          <a:pt x="11" y="23"/>
                        </a:lnTo>
                        <a:lnTo>
                          <a:pt x="6" y="23"/>
                        </a:lnTo>
                        <a:lnTo>
                          <a:pt x="0" y="18"/>
                        </a:lnTo>
                        <a:lnTo>
                          <a:pt x="0" y="5"/>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0" name="Group 828"/>
                <p:cNvGrpSpPr>
                  <a:grpSpLocks/>
                </p:cNvGrpSpPr>
                <p:nvPr/>
              </p:nvGrpSpPr>
              <p:grpSpPr bwMode="auto">
                <a:xfrm>
                  <a:off x="2949" y="3481"/>
                  <a:ext cx="46" cy="37"/>
                  <a:chOff x="2949" y="3481"/>
                  <a:chExt cx="46" cy="37"/>
                </a:xfrm>
              </p:grpSpPr>
              <p:sp>
                <p:nvSpPr>
                  <p:cNvPr id="1016" name="Freeform 829"/>
                  <p:cNvSpPr>
                    <a:spLocks/>
                  </p:cNvSpPr>
                  <p:nvPr/>
                </p:nvSpPr>
                <p:spPr bwMode="auto">
                  <a:xfrm>
                    <a:off x="2949" y="3481"/>
                    <a:ext cx="18" cy="37"/>
                  </a:xfrm>
                  <a:custGeom>
                    <a:avLst/>
                    <a:gdLst>
                      <a:gd name="T0" fmla="*/ 0 w 18"/>
                      <a:gd name="T1" fmla="*/ 11 h 37"/>
                      <a:gd name="T2" fmla="*/ 7 w 18"/>
                      <a:gd name="T3" fmla="*/ 11 h 37"/>
                      <a:gd name="T4" fmla="*/ 7 w 18"/>
                      <a:gd name="T5" fmla="*/ 7 h 37"/>
                      <a:gd name="T6" fmla="*/ 11 w 18"/>
                      <a:gd name="T7" fmla="*/ 7 h 37"/>
                      <a:gd name="T8" fmla="*/ 11 w 18"/>
                      <a:gd name="T9" fmla="*/ 12 h 37"/>
                      <a:gd name="T10" fmla="*/ 0 w 18"/>
                      <a:gd name="T11" fmla="*/ 29 h 37"/>
                      <a:gd name="T12" fmla="*/ 0 w 18"/>
                      <a:gd name="T13" fmla="*/ 36 h 37"/>
                      <a:gd name="T14" fmla="*/ 17 w 18"/>
                      <a:gd name="T15" fmla="*/ 36 h 37"/>
                      <a:gd name="T16" fmla="*/ 17 w 18"/>
                      <a:gd name="T17" fmla="*/ 29 h 37"/>
                      <a:gd name="T18" fmla="*/ 8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1" y="7"/>
                        </a:lnTo>
                        <a:lnTo>
                          <a:pt x="11" y="12"/>
                        </a:lnTo>
                        <a:lnTo>
                          <a:pt x="0" y="29"/>
                        </a:lnTo>
                        <a:lnTo>
                          <a:pt x="0" y="36"/>
                        </a:lnTo>
                        <a:lnTo>
                          <a:pt x="17" y="36"/>
                        </a:lnTo>
                        <a:lnTo>
                          <a:pt x="17" y="29"/>
                        </a:lnTo>
                        <a:lnTo>
                          <a:pt x="8"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7" name="Freeform 830"/>
                  <p:cNvSpPr>
                    <a:spLocks/>
                  </p:cNvSpPr>
                  <p:nvPr/>
                </p:nvSpPr>
                <p:spPr bwMode="auto">
                  <a:xfrm>
                    <a:off x="2976" y="3481"/>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1" name="Group 831"/>
                <p:cNvGrpSpPr>
                  <a:grpSpLocks/>
                </p:cNvGrpSpPr>
                <p:nvPr/>
              </p:nvGrpSpPr>
              <p:grpSpPr bwMode="auto">
                <a:xfrm>
                  <a:off x="3071" y="3481"/>
                  <a:ext cx="44" cy="37"/>
                  <a:chOff x="3071" y="3481"/>
                  <a:chExt cx="44" cy="37"/>
                </a:xfrm>
              </p:grpSpPr>
              <p:sp>
                <p:nvSpPr>
                  <p:cNvPr id="1014" name="Freeform 832"/>
                  <p:cNvSpPr>
                    <a:spLocks/>
                  </p:cNvSpPr>
                  <p:nvPr/>
                </p:nvSpPr>
                <p:spPr bwMode="auto">
                  <a:xfrm>
                    <a:off x="3071" y="3481"/>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5" name="Freeform 833"/>
                  <p:cNvSpPr>
                    <a:spLocks/>
                  </p:cNvSpPr>
                  <p:nvPr/>
                </p:nvSpPr>
                <p:spPr bwMode="auto">
                  <a:xfrm>
                    <a:off x="3098" y="3481"/>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2" name="Group 834"/>
                <p:cNvGrpSpPr>
                  <a:grpSpLocks/>
                </p:cNvGrpSpPr>
                <p:nvPr/>
              </p:nvGrpSpPr>
              <p:grpSpPr bwMode="auto">
                <a:xfrm>
                  <a:off x="3197" y="3481"/>
                  <a:ext cx="46" cy="37"/>
                  <a:chOff x="3197" y="3481"/>
                  <a:chExt cx="46" cy="37"/>
                </a:xfrm>
              </p:grpSpPr>
              <p:sp>
                <p:nvSpPr>
                  <p:cNvPr id="1012" name="Freeform 835"/>
                  <p:cNvSpPr>
                    <a:spLocks/>
                  </p:cNvSpPr>
                  <p:nvPr/>
                </p:nvSpPr>
                <p:spPr bwMode="auto">
                  <a:xfrm>
                    <a:off x="3197" y="3481"/>
                    <a:ext cx="18" cy="37"/>
                  </a:xfrm>
                  <a:custGeom>
                    <a:avLst/>
                    <a:gdLst>
                      <a:gd name="T0" fmla="*/ 0 w 18"/>
                      <a:gd name="T1" fmla="*/ 11 h 37"/>
                      <a:gd name="T2" fmla="*/ 6 w 18"/>
                      <a:gd name="T3" fmla="*/ 11 h 37"/>
                      <a:gd name="T4" fmla="*/ 6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6" y="11"/>
                        </a:lnTo>
                        <a:lnTo>
                          <a:pt x="6"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3" name="Freeform 836"/>
                  <p:cNvSpPr>
                    <a:spLocks/>
                  </p:cNvSpPr>
                  <p:nvPr/>
                </p:nvSpPr>
                <p:spPr bwMode="auto">
                  <a:xfrm>
                    <a:off x="3223" y="3481"/>
                    <a:ext cx="20" cy="37"/>
                  </a:xfrm>
                  <a:custGeom>
                    <a:avLst/>
                    <a:gdLst>
                      <a:gd name="T0" fmla="*/ 0 w 20"/>
                      <a:gd name="T1" fmla="*/ 11 h 37"/>
                      <a:gd name="T2" fmla="*/ 7 w 20"/>
                      <a:gd name="T3" fmla="*/ 11 h 37"/>
                      <a:gd name="T4" fmla="*/ 7 w 20"/>
                      <a:gd name="T5" fmla="*/ 7 h 37"/>
                      <a:gd name="T6" fmla="*/ 11 w 20"/>
                      <a:gd name="T7" fmla="*/ 7 h 37"/>
                      <a:gd name="T8" fmla="*/ 11 w 20"/>
                      <a:gd name="T9" fmla="*/ 12 h 37"/>
                      <a:gd name="T10" fmla="*/ 0 w 20"/>
                      <a:gd name="T11" fmla="*/ 29 h 37"/>
                      <a:gd name="T12" fmla="*/ 0 w 20"/>
                      <a:gd name="T13" fmla="*/ 36 h 37"/>
                      <a:gd name="T14" fmla="*/ 19 w 20"/>
                      <a:gd name="T15" fmla="*/ 36 h 37"/>
                      <a:gd name="T16" fmla="*/ 19 w 20"/>
                      <a:gd name="T17" fmla="*/ 29 h 37"/>
                      <a:gd name="T18" fmla="*/ 8 w 20"/>
                      <a:gd name="T19" fmla="*/ 29 h 37"/>
                      <a:gd name="T20" fmla="*/ 19 w 20"/>
                      <a:gd name="T21" fmla="*/ 15 h 37"/>
                      <a:gd name="T22" fmla="*/ 19 w 20"/>
                      <a:gd name="T23" fmla="*/ 5 h 37"/>
                      <a:gd name="T24" fmla="*/ 13 w 20"/>
                      <a:gd name="T25" fmla="*/ 0 h 37"/>
                      <a:gd name="T26" fmla="*/ 6 w 20"/>
                      <a:gd name="T27" fmla="*/ 0 h 37"/>
                      <a:gd name="T28" fmla="*/ 0 w 20"/>
                      <a:gd name="T29" fmla="*/ 5 h 37"/>
                      <a:gd name="T30" fmla="*/ 0 w 20"/>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37"/>
                      <a:gd name="T50" fmla="*/ 20 w 20"/>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37">
                        <a:moveTo>
                          <a:pt x="0" y="11"/>
                        </a:moveTo>
                        <a:lnTo>
                          <a:pt x="7" y="11"/>
                        </a:lnTo>
                        <a:lnTo>
                          <a:pt x="7" y="7"/>
                        </a:lnTo>
                        <a:lnTo>
                          <a:pt x="11" y="7"/>
                        </a:lnTo>
                        <a:lnTo>
                          <a:pt x="11" y="12"/>
                        </a:lnTo>
                        <a:lnTo>
                          <a:pt x="0" y="29"/>
                        </a:lnTo>
                        <a:lnTo>
                          <a:pt x="0" y="36"/>
                        </a:lnTo>
                        <a:lnTo>
                          <a:pt x="19" y="36"/>
                        </a:lnTo>
                        <a:lnTo>
                          <a:pt x="19" y="29"/>
                        </a:lnTo>
                        <a:lnTo>
                          <a:pt x="8" y="29"/>
                        </a:lnTo>
                        <a:lnTo>
                          <a:pt x="19" y="15"/>
                        </a:lnTo>
                        <a:lnTo>
                          <a:pt x="19" y="5"/>
                        </a:lnTo>
                        <a:lnTo>
                          <a:pt x="13"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3" name="Group 837"/>
                <p:cNvGrpSpPr>
                  <a:grpSpLocks/>
                </p:cNvGrpSpPr>
                <p:nvPr/>
              </p:nvGrpSpPr>
              <p:grpSpPr bwMode="auto">
                <a:xfrm>
                  <a:off x="3321" y="3481"/>
                  <a:ext cx="45" cy="37"/>
                  <a:chOff x="3321" y="3481"/>
                  <a:chExt cx="45" cy="37"/>
                </a:xfrm>
              </p:grpSpPr>
              <p:sp>
                <p:nvSpPr>
                  <p:cNvPr id="1010" name="Freeform 838"/>
                  <p:cNvSpPr>
                    <a:spLocks/>
                  </p:cNvSpPr>
                  <p:nvPr/>
                </p:nvSpPr>
                <p:spPr bwMode="auto">
                  <a:xfrm>
                    <a:off x="3321" y="3481"/>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1" name="Freeform 839"/>
                  <p:cNvSpPr>
                    <a:spLocks/>
                  </p:cNvSpPr>
                  <p:nvPr/>
                </p:nvSpPr>
                <p:spPr bwMode="auto">
                  <a:xfrm>
                    <a:off x="3346" y="3481"/>
                    <a:ext cx="20" cy="37"/>
                  </a:xfrm>
                  <a:custGeom>
                    <a:avLst/>
                    <a:gdLst>
                      <a:gd name="T0" fmla="*/ 6 w 20"/>
                      <a:gd name="T1" fmla="*/ 0 h 37"/>
                      <a:gd name="T2" fmla="*/ 13 w 20"/>
                      <a:gd name="T3" fmla="*/ 0 h 37"/>
                      <a:gd name="T4" fmla="*/ 19 w 20"/>
                      <a:gd name="T5" fmla="*/ 5 h 37"/>
                      <a:gd name="T6" fmla="*/ 19 w 20"/>
                      <a:gd name="T7" fmla="*/ 15 h 37"/>
                      <a:gd name="T8" fmla="*/ 16 w 20"/>
                      <a:gd name="T9" fmla="*/ 18 h 37"/>
                      <a:gd name="T10" fmla="*/ 19 w 20"/>
                      <a:gd name="T11" fmla="*/ 21 h 37"/>
                      <a:gd name="T12" fmla="*/ 19 w 20"/>
                      <a:gd name="T13" fmla="*/ 31 h 37"/>
                      <a:gd name="T14" fmla="*/ 13 w 20"/>
                      <a:gd name="T15" fmla="*/ 36 h 37"/>
                      <a:gd name="T16" fmla="*/ 6 w 20"/>
                      <a:gd name="T17" fmla="*/ 36 h 37"/>
                      <a:gd name="T18" fmla="*/ 0 w 20"/>
                      <a:gd name="T19" fmla="*/ 31 h 37"/>
                      <a:gd name="T20" fmla="*/ 0 w 20"/>
                      <a:gd name="T21" fmla="*/ 26 h 37"/>
                      <a:gd name="T22" fmla="*/ 7 w 20"/>
                      <a:gd name="T23" fmla="*/ 26 h 37"/>
                      <a:gd name="T24" fmla="*/ 7 w 20"/>
                      <a:gd name="T25" fmla="*/ 29 h 37"/>
                      <a:gd name="T26" fmla="*/ 12 w 20"/>
                      <a:gd name="T27" fmla="*/ 29 h 37"/>
                      <a:gd name="T28" fmla="*/ 12 w 20"/>
                      <a:gd name="T29" fmla="*/ 21 h 37"/>
                      <a:gd name="T30" fmla="*/ 7 w 20"/>
                      <a:gd name="T31" fmla="*/ 21 h 37"/>
                      <a:gd name="T32" fmla="*/ 7 w 20"/>
                      <a:gd name="T33" fmla="*/ 15 h 37"/>
                      <a:gd name="T34" fmla="*/ 12 w 20"/>
                      <a:gd name="T35" fmla="*/ 15 h 37"/>
                      <a:gd name="T36" fmla="*/ 12 w 20"/>
                      <a:gd name="T37" fmla="*/ 7 h 37"/>
                      <a:gd name="T38" fmla="*/ 7 w 20"/>
                      <a:gd name="T39" fmla="*/ 7 h 37"/>
                      <a:gd name="T40" fmla="*/ 7 w 20"/>
                      <a:gd name="T41" fmla="*/ 10 h 37"/>
                      <a:gd name="T42" fmla="*/ 0 w 20"/>
                      <a:gd name="T43" fmla="*/ 10 h 37"/>
                      <a:gd name="T44" fmla="*/ 0 w 20"/>
                      <a:gd name="T45" fmla="*/ 5 h 37"/>
                      <a:gd name="T46" fmla="*/ 6 w 20"/>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7"/>
                      <a:gd name="T74" fmla="*/ 20 w 20"/>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7">
                        <a:moveTo>
                          <a:pt x="6" y="0"/>
                        </a:moveTo>
                        <a:lnTo>
                          <a:pt x="13" y="0"/>
                        </a:lnTo>
                        <a:lnTo>
                          <a:pt x="19" y="5"/>
                        </a:lnTo>
                        <a:lnTo>
                          <a:pt x="19" y="15"/>
                        </a:lnTo>
                        <a:lnTo>
                          <a:pt x="16" y="18"/>
                        </a:lnTo>
                        <a:lnTo>
                          <a:pt x="19" y="21"/>
                        </a:lnTo>
                        <a:lnTo>
                          <a:pt x="19" y="31"/>
                        </a:lnTo>
                        <a:lnTo>
                          <a:pt x="13" y="36"/>
                        </a:lnTo>
                        <a:lnTo>
                          <a:pt x="6" y="36"/>
                        </a:lnTo>
                        <a:lnTo>
                          <a:pt x="0" y="31"/>
                        </a:lnTo>
                        <a:lnTo>
                          <a:pt x="0" y="26"/>
                        </a:lnTo>
                        <a:lnTo>
                          <a:pt x="7" y="26"/>
                        </a:lnTo>
                        <a:lnTo>
                          <a:pt x="7" y="29"/>
                        </a:lnTo>
                        <a:lnTo>
                          <a:pt x="12" y="29"/>
                        </a:lnTo>
                        <a:lnTo>
                          <a:pt x="12" y="21"/>
                        </a:lnTo>
                        <a:lnTo>
                          <a:pt x="7" y="21"/>
                        </a:lnTo>
                        <a:lnTo>
                          <a:pt x="7" y="15"/>
                        </a:lnTo>
                        <a:lnTo>
                          <a:pt x="12" y="15"/>
                        </a:lnTo>
                        <a:lnTo>
                          <a:pt x="12" y="7"/>
                        </a:lnTo>
                        <a:lnTo>
                          <a:pt x="7" y="7"/>
                        </a:lnTo>
                        <a:lnTo>
                          <a:pt x="7" y="10"/>
                        </a:lnTo>
                        <a:lnTo>
                          <a:pt x="0" y="10"/>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4" name="Group 840"/>
                <p:cNvGrpSpPr>
                  <a:grpSpLocks/>
                </p:cNvGrpSpPr>
                <p:nvPr/>
              </p:nvGrpSpPr>
              <p:grpSpPr bwMode="auto">
                <a:xfrm>
                  <a:off x="3444" y="3481"/>
                  <a:ext cx="47" cy="37"/>
                  <a:chOff x="3444" y="3481"/>
                  <a:chExt cx="47" cy="37"/>
                </a:xfrm>
              </p:grpSpPr>
              <p:sp>
                <p:nvSpPr>
                  <p:cNvPr id="1008" name="Freeform 841"/>
                  <p:cNvSpPr>
                    <a:spLocks/>
                  </p:cNvSpPr>
                  <p:nvPr/>
                </p:nvSpPr>
                <p:spPr bwMode="auto">
                  <a:xfrm>
                    <a:off x="3444" y="3481"/>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09" name="Freeform 842"/>
                  <p:cNvSpPr>
                    <a:spLocks/>
                  </p:cNvSpPr>
                  <p:nvPr/>
                </p:nvSpPr>
                <p:spPr bwMode="auto">
                  <a:xfrm>
                    <a:off x="3469" y="3481"/>
                    <a:ext cx="22" cy="37"/>
                  </a:xfrm>
                  <a:custGeom>
                    <a:avLst/>
                    <a:gdLst>
                      <a:gd name="T0" fmla="*/ 12 w 22"/>
                      <a:gd name="T1" fmla="*/ 0 h 37"/>
                      <a:gd name="T2" fmla="*/ 20 w 22"/>
                      <a:gd name="T3" fmla="*/ 0 h 37"/>
                      <a:gd name="T4" fmla="*/ 20 w 22"/>
                      <a:gd name="T5" fmla="*/ 21 h 37"/>
                      <a:gd name="T6" fmla="*/ 21 w 22"/>
                      <a:gd name="T7" fmla="*/ 21 h 37"/>
                      <a:gd name="T8" fmla="*/ 21 w 22"/>
                      <a:gd name="T9" fmla="*/ 29 h 37"/>
                      <a:gd name="T10" fmla="*/ 20 w 22"/>
                      <a:gd name="T11" fmla="*/ 29 h 37"/>
                      <a:gd name="T12" fmla="*/ 20 w 22"/>
                      <a:gd name="T13" fmla="*/ 36 h 37"/>
                      <a:gd name="T14" fmla="*/ 12 w 22"/>
                      <a:gd name="T15" fmla="*/ 36 h 37"/>
                      <a:gd name="T16" fmla="*/ 12 w 22"/>
                      <a:gd name="T17" fmla="*/ 29 h 37"/>
                      <a:gd name="T18" fmla="*/ 12 w 22"/>
                      <a:gd name="T19" fmla="*/ 21 h 37"/>
                      <a:gd name="T20" fmla="*/ 8 w 22"/>
                      <a:gd name="T21" fmla="*/ 21 h 37"/>
                      <a:gd name="T22" fmla="*/ 12 w 22"/>
                      <a:gd name="T23" fmla="*/ 14 h 37"/>
                      <a:gd name="T24" fmla="*/ 12 w 22"/>
                      <a:gd name="T25" fmla="*/ 21 h 37"/>
                      <a:gd name="T26" fmla="*/ 12 w 22"/>
                      <a:gd name="T27" fmla="*/ 29 h 37"/>
                      <a:gd name="T28" fmla="*/ 0 w 22"/>
                      <a:gd name="T29" fmla="*/ 29 h 37"/>
                      <a:gd name="T30" fmla="*/ 0 w 22"/>
                      <a:gd name="T31" fmla="*/ 21 h 37"/>
                      <a:gd name="T32" fmla="*/ 12 w 22"/>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7"/>
                      <a:gd name="T53" fmla="*/ 22 w 2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7">
                        <a:moveTo>
                          <a:pt x="12" y="0"/>
                        </a:moveTo>
                        <a:lnTo>
                          <a:pt x="20" y="0"/>
                        </a:lnTo>
                        <a:lnTo>
                          <a:pt x="20" y="21"/>
                        </a:lnTo>
                        <a:lnTo>
                          <a:pt x="21" y="21"/>
                        </a:lnTo>
                        <a:lnTo>
                          <a:pt x="21" y="29"/>
                        </a:lnTo>
                        <a:lnTo>
                          <a:pt x="20" y="29"/>
                        </a:lnTo>
                        <a:lnTo>
                          <a:pt x="20" y="36"/>
                        </a:lnTo>
                        <a:lnTo>
                          <a:pt x="12" y="36"/>
                        </a:lnTo>
                        <a:lnTo>
                          <a:pt x="12" y="29"/>
                        </a:lnTo>
                        <a:lnTo>
                          <a:pt x="12" y="21"/>
                        </a:lnTo>
                        <a:lnTo>
                          <a:pt x="8" y="21"/>
                        </a:lnTo>
                        <a:lnTo>
                          <a:pt x="12" y="14"/>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05" name="Group 843"/>
                <p:cNvGrpSpPr>
                  <a:grpSpLocks/>
                </p:cNvGrpSpPr>
                <p:nvPr/>
              </p:nvGrpSpPr>
              <p:grpSpPr bwMode="auto">
                <a:xfrm>
                  <a:off x="3569" y="3481"/>
                  <a:ext cx="44" cy="37"/>
                  <a:chOff x="3569" y="3481"/>
                  <a:chExt cx="44" cy="37"/>
                </a:xfrm>
              </p:grpSpPr>
              <p:sp>
                <p:nvSpPr>
                  <p:cNvPr id="1006" name="Freeform 844"/>
                  <p:cNvSpPr>
                    <a:spLocks/>
                  </p:cNvSpPr>
                  <p:nvPr/>
                </p:nvSpPr>
                <p:spPr bwMode="auto">
                  <a:xfrm>
                    <a:off x="3569" y="3481"/>
                    <a:ext cx="18" cy="37"/>
                  </a:xfrm>
                  <a:custGeom>
                    <a:avLst/>
                    <a:gdLst>
                      <a:gd name="T0" fmla="*/ 0 w 18"/>
                      <a:gd name="T1" fmla="*/ 11 h 37"/>
                      <a:gd name="T2" fmla="*/ 7 w 18"/>
                      <a:gd name="T3" fmla="*/ 11 h 37"/>
                      <a:gd name="T4" fmla="*/ 7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07" name="Freeform 845"/>
                  <p:cNvSpPr>
                    <a:spLocks/>
                  </p:cNvSpPr>
                  <p:nvPr/>
                </p:nvSpPr>
                <p:spPr bwMode="auto">
                  <a:xfrm>
                    <a:off x="3593" y="3481"/>
                    <a:ext cx="20" cy="37"/>
                  </a:xfrm>
                  <a:custGeom>
                    <a:avLst/>
                    <a:gdLst>
                      <a:gd name="T0" fmla="*/ 0 w 20"/>
                      <a:gd name="T1" fmla="*/ 0 h 37"/>
                      <a:gd name="T2" fmla="*/ 18 w 20"/>
                      <a:gd name="T3" fmla="*/ 0 h 37"/>
                      <a:gd name="T4" fmla="*/ 18 w 20"/>
                      <a:gd name="T5" fmla="*/ 7 h 37"/>
                      <a:gd name="T6" fmla="*/ 7 w 20"/>
                      <a:gd name="T7" fmla="*/ 7 h 37"/>
                      <a:gd name="T8" fmla="*/ 7 w 20"/>
                      <a:gd name="T9" fmla="*/ 13 h 37"/>
                      <a:gd name="T10" fmla="*/ 13 w 20"/>
                      <a:gd name="T11" fmla="*/ 13 h 37"/>
                      <a:gd name="T12" fmla="*/ 19 w 20"/>
                      <a:gd name="T13" fmla="*/ 18 h 37"/>
                      <a:gd name="T14" fmla="*/ 19 w 20"/>
                      <a:gd name="T15" fmla="*/ 30 h 37"/>
                      <a:gd name="T16" fmla="*/ 13 w 20"/>
                      <a:gd name="T17" fmla="*/ 36 h 37"/>
                      <a:gd name="T18" fmla="*/ 6 w 20"/>
                      <a:gd name="T19" fmla="*/ 36 h 37"/>
                      <a:gd name="T20" fmla="*/ 0 w 20"/>
                      <a:gd name="T21" fmla="*/ 30 h 37"/>
                      <a:gd name="T22" fmla="*/ 0 w 20"/>
                      <a:gd name="T23" fmla="*/ 24 h 37"/>
                      <a:gd name="T24" fmla="*/ 7 w 20"/>
                      <a:gd name="T25" fmla="*/ 24 h 37"/>
                      <a:gd name="T26" fmla="*/ 7 w 20"/>
                      <a:gd name="T27" fmla="*/ 29 h 37"/>
                      <a:gd name="T28" fmla="*/ 12 w 20"/>
                      <a:gd name="T29" fmla="*/ 29 h 37"/>
                      <a:gd name="T30" fmla="*/ 12 w 20"/>
                      <a:gd name="T31" fmla="*/ 19 h 37"/>
                      <a:gd name="T32" fmla="*/ 6 w 20"/>
                      <a:gd name="T33" fmla="*/ 19 h 37"/>
                      <a:gd name="T34" fmla="*/ 0 w 20"/>
                      <a:gd name="T35" fmla="*/ 14 h 37"/>
                      <a:gd name="T36" fmla="*/ 0 w 2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0"/>
                        </a:moveTo>
                        <a:lnTo>
                          <a:pt x="18" y="0"/>
                        </a:lnTo>
                        <a:lnTo>
                          <a:pt x="18" y="7"/>
                        </a:lnTo>
                        <a:lnTo>
                          <a:pt x="7" y="7"/>
                        </a:lnTo>
                        <a:lnTo>
                          <a:pt x="7" y="13"/>
                        </a:lnTo>
                        <a:lnTo>
                          <a:pt x="13" y="13"/>
                        </a:lnTo>
                        <a:lnTo>
                          <a:pt x="19" y="18"/>
                        </a:lnTo>
                        <a:lnTo>
                          <a:pt x="19" y="30"/>
                        </a:lnTo>
                        <a:lnTo>
                          <a:pt x="13"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979" name="Group 846"/>
              <p:cNvGrpSpPr>
                <a:grpSpLocks/>
              </p:cNvGrpSpPr>
              <p:nvPr/>
            </p:nvGrpSpPr>
            <p:grpSpPr bwMode="auto">
              <a:xfrm>
                <a:off x="2823" y="3569"/>
                <a:ext cx="665" cy="35"/>
                <a:chOff x="2823" y="3569"/>
                <a:chExt cx="665" cy="35"/>
              </a:xfrm>
            </p:grpSpPr>
            <p:grpSp>
              <p:nvGrpSpPr>
                <p:cNvPr id="981" name="Group 847"/>
                <p:cNvGrpSpPr>
                  <a:grpSpLocks/>
                </p:cNvGrpSpPr>
                <p:nvPr/>
              </p:nvGrpSpPr>
              <p:grpSpPr bwMode="auto">
                <a:xfrm>
                  <a:off x="2823" y="3569"/>
                  <a:ext cx="45" cy="35"/>
                  <a:chOff x="2823" y="3569"/>
                  <a:chExt cx="45" cy="35"/>
                </a:xfrm>
              </p:grpSpPr>
              <p:sp>
                <p:nvSpPr>
                  <p:cNvPr id="997" name="Freeform 848"/>
                  <p:cNvSpPr>
                    <a:spLocks/>
                  </p:cNvSpPr>
                  <p:nvPr/>
                </p:nvSpPr>
                <p:spPr bwMode="auto">
                  <a:xfrm>
                    <a:off x="2823" y="3569"/>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8" name="Freeform 849"/>
                  <p:cNvSpPr>
                    <a:spLocks/>
                  </p:cNvSpPr>
                  <p:nvPr/>
                </p:nvSpPr>
                <p:spPr bwMode="auto">
                  <a:xfrm>
                    <a:off x="2849" y="3569"/>
                    <a:ext cx="19" cy="35"/>
                  </a:xfrm>
                  <a:custGeom>
                    <a:avLst/>
                    <a:gdLst>
                      <a:gd name="T0" fmla="*/ 6 w 19"/>
                      <a:gd name="T1" fmla="*/ 0 h 35"/>
                      <a:gd name="T2" fmla="*/ 12 w 19"/>
                      <a:gd name="T3" fmla="*/ 0 h 35"/>
                      <a:gd name="T4" fmla="*/ 18 w 19"/>
                      <a:gd name="T5" fmla="*/ 4 h 35"/>
                      <a:gd name="T6" fmla="*/ 18 w 19"/>
                      <a:gd name="T7" fmla="*/ 11 h 35"/>
                      <a:gd name="T8" fmla="*/ 11 w 19"/>
                      <a:gd name="T9" fmla="*/ 11 h 35"/>
                      <a:gd name="T10" fmla="*/ 11 w 19"/>
                      <a:gd name="T11" fmla="*/ 7 h 35"/>
                      <a:gd name="T12" fmla="*/ 7 w 19"/>
                      <a:gd name="T13" fmla="*/ 7 h 35"/>
                      <a:gd name="T14" fmla="*/ 7 w 19"/>
                      <a:gd name="T15" fmla="*/ 13 h 35"/>
                      <a:gd name="T16" fmla="*/ 7 w 19"/>
                      <a:gd name="T17" fmla="*/ 19 h 35"/>
                      <a:gd name="T18" fmla="*/ 11 w 19"/>
                      <a:gd name="T19" fmla="*/ 19 h 35"/>
                      <a:gd name="T20" fmla="*/ 11 w 19"/>
                      <a:gd name="T21" fmla="*/ 28 h 35"/>
                      <a:gd name="T22" fmla="*/ 7 w 19"/>
                      <a:gd name="T23" fmla="*/ 28 h 35"/>
                      <a:gd name="T24" fmla="*/ 7 w 19"/>
                      <a:gd name="T25" fmla="*/ 19 h 35"/>
                      <a:gd name="T26" fmla="*/ 7 w 19"/>
                      <a:gd name="T27" fmla="*/ 13 h 35"/>
                      <a:gd name="T28" fmla="*/ 12 w 19"/>
                      <a:gd name="T29" fmla="*/ 13 h 35"/>
                      <a:gd name="T30" fmla="*/ 18 w 19"/>
                      <a:gd name="T31" fmla="*/ 17 h 35"/>
                      <a:gd name="T32" fmla="*/ 18 w 19"/>
                      <a:gd name="T33" fmla="*/ 30 h 35"/>
                      <a:gd name="T34" fmla="*/ 12 w 19"/>
                      <a:gd name="T35" fmla="*/ 34 h 35"/>
                      <a:gd name="T36" fmla="*/ 6 w 19"/>
                      <a:gd name="T37" fmla="*/ 34 h 35"/>
                      <a:gd name="T38" fmla="*/ 0 w 19"/>
                      <a:gd name="T39" fmla="*/ 30 h 35"/>
                      <a:gd name="T40" fmla="*/ 0 w 19"/>
                      <a:gd name="T41" fmla="*/ 4 h 35"/>
                      <a:gd name="T42" fmla="*/ 6 w 19"/>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5"/>
                      <a:gd name="T68" fmla="*/ 19 w 1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5">
                        <a:moveTo>
                          <a:pt x="6" y="0"/>
                        </a:moveTo>
                        <a:lnTo>
                          <a:pt x="12" y="0"/>
                        </a:lnTo>
                        <a:lnTo>
                          <a:pt x="18" y="4"/>
                        </a:lnTo>
                        <a:lnTo>
                          <a:pt x="18" y="11"/>
                        </a:lnTo>
                        <a:lnTo>
                          <a:pt x="11" y="11"/>
                        </a:lnTo>
                        <a:lnTo>
                          <a:pt x="11" y="7"/>
                        </a:lnTo>
                        <a:lnTo>
                          <a:pt x="7" y="7"/>
                        </a:lnTo>
                        <a:lnTo>
                          <a:pt x="7" y="13"/>
                        </a:lnTo>
                        <a:lnTo>
                          <a:pt x="7" y="19"/>
                        </a:lnTo>
                        <a:lnTo>
                          <a:pt x="11" y="19"/>
                        </a:lnTo>
                        <a:lnTo>
                          <a:pt x="11" y="28"/>
                        </a:lnTo>
                        <a:lnTo>
                          <a:pt x="7" y="28"/>
                        </a:lnTo>
                        <a:lnTo>
                          <a:pt x="7" y="19"/>
                        </a:lnTo>
                        <a:lnTo>
                          <a:pt x="7" y="13"/>
                        </a:lnTo>
                        <a:lnTo>
                          <a:pt x="12" y="13"/>
                        </a:lnTo>
                        <a:lnTo>
                          <a:pt x="18" y="17"/>
                        </a:lnTo>
                        <a:lnTo>
                          <a:pt x="18" y="30"/>
                        </a:lnTo>
                        <a:lnTo>
                          <a:pt x="12" y="34"/>
                        </a:lnTo>
                        <a:lnTo>
                          <a:pt x="6" y="34"/>
                        </a:lnTo>
                        <a:lnTo>
                          <a:pt x="0" y="3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82" name="Group 850"/>
                <p:cNvGrpSpPr>
                  <a:grpSpLocks/>
                </p:cNvGrpSpPr>
                <p:nvPr/>
              </p:nvGrpSpPr>
              <p:grpSpPr bwMode="auto">
                <a:xfrm>
                  <a:off x="2949" y="3569"/>
                  <a:ext cx="47" cy="35"/>
                  <a:chOff x="2949" y="3569"/>
                  <a:chExt cx="47" cy="35"/>
                </a:xfrm>
              </p:grpSpPr>
              <p:sp>
                <p:nvSpPr>
                  <p:cNvPr id="995" name="Freeform 851"/>
                  <p:cNvSpPr>
                    <a:spLocks/>
                  </p:cNvSpPr>
                  <p:nvPr/>
                </p:nvSpPr>
                <p:spPr bwMode="auto">
                  <a:xfrm>
                    <a:off x="2949" y="3569"/>
                    <a:ext cx="18" cy="35"/>
                  </a:xfrm>
                  <a:custGeom>
                    <a:avLst/>
                    <a:gdLst>
                      <a:gd name="T0" fmla="*/ 0 w 18"/>
                      <a:gd name="T1" fmla="*/ 11 h 35"/>
                      <a:gd name="T2" fmla="*/ 7 w 18"/>
                      <a:gd name="T3" fmla="*/ 11 h 35"/>
                      <a:gd name="T4" fmla="*/ 7 w 18"/>
                      <a:gd name="T5" fmla="*/ 7 h 35"/>
                      <a:gd name="T6" fmla="*/ 11 w 18"/>
                      <a:gd name="T7" fmla="*/ 7 h 35"/>
                      <a:gd name="T8" fmla="*/ 11 w 18"/>
                      <a:gd name="T9" fmla="*/ 12 h 35"/>
                      <a:gd name="T10" fmla="*/ 0 w 18"/>
                      <a:gd name="T11" fmla="*/ 28 h 35"/>
                      <a:gd name="T12" fmla="*/ 0 w 18"/>
                      <a:gd name="T13" fmla="*/ 34 h 35"/>
                      <a:gd name="T14" fmla="*/ 17 w 18"/>
                      <a:gd name="T15" fmla="*/ 34 h 35"/>
                      <a:gd name="T16" fmla="*/ 17 w 18"/>
                      <a:gd name="T17" fmla="*/ 28 h 35"/>
                      <a:gd name="T18" fmla="*/ 8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7" y="11"/>
                        </a:lnTo>
                        <a:lnTo>
                          <a:pt x="7" y="7"/>
                        </a:lnTo>
                        <a:lnTo>
                          <a:pt x="11" y="7"/>
                        </a:lnTo>
                        <a:lnTo>
                          <a:pt x="11" y="12"/>
                        </a:lnTo>
                        <a:lnTo>
                          <a:pt x="0" y="28"/>
                        </a:lnTo>
                        <a:lnTo>
                          <a:pt x="0" y="34"/>
                        </a:lnTo>
                        <a:lnTo>
                          <a:pt x="17" y="34"/>
                        </a:lnTo>
                        <a:lnTo>
                          <a:pt x="17" y="28"/>
                        </a:lnTo>
                        <a:lnTo>
                          <a:pt x="8"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6" name="Freeform 852"/>
                  <p:cNvSpPr>
                    <a:spLocks/>
                  </p:cNvSpPr>
                  <p:nvPr/>
                </p:nvSpPr>
                <p:spPr bwMode="auto">
                  <a:xfrm>
                    <a:off x="2975" y="3569"/>
                    <a:ext cx="21" cy="35"/>
                  </a:xfrm>
                  <a:custGeom>
                    <a:avLst/>
                    <a:gdLst>
                      <a:gd name="T0" fmla="*/ 0 w 21"/>
                      <a:gd name="T1" fmla="*/ 0 h 35"/>
                      <a:gd name="T2" fmla="*/ 20 w 21"/>
                      <a:gd name="T3" fmla="*/ 0 h 35"/>
                      <a:gd name="T4" fmla="*/ 20 w 21"/>
                      <a:gd name="T5" fmla="*/ 7 h 35"/>
                      <a:gd name="T6" fmla="*/ 9 w 21"/>
                      <a:gd name="T7" fmla="*/ 34 h 35"/>
                      <a:gd name="T8" fmla="*/ 0 w 21"/>
                      <a:gd name="T9" fmla="*/ 34 h 35"/>
                      <a:gd name="T10" fmla="*/ 12 w 21"/>
                      <a:gd name="T11" fmla="*/ 7 h 35"/>
                      <a:gd name="T12" fmla="*/ 0 w 21"/>
                      <a:gd name="T13" fmla="*/ 7 h 35"/>
                      <a:gd name="T14" fmla="*/ 0 w 21"/>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5"/>
                      <a:gd name="T26" fmla="*/ 21 w 21"/>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5">
                        <a:moveTo>
                          <a:pt x="0" y="0"/>
                        </a:moveTo>
                        <a:lnTo>
                          <a:pt x="20" y="0"/>
                        </a:lnTo>
                        <a:lnTo>
                          <a:pt x="20" y="7"/>
                        </a:lnTo>
                        <a:lnTo>
                          <a:pt x="9" y="34"/>
                        </a:lnTo>
                        <a:lnTo>
                          <a:pt x="0" y="34"/>
                        </a:lnTo>
                        <a:lnTo>
                          <a:pt x="12"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83" name="Group 853"/>
                <p:cNvGrpSpPr>
                  <a:grpSpLocks/>
                </p:cNvGrpSpPr>
                <p:nvPr/>
              </p:nvGrpSpPr>
              <p:grpSpPr bwMode="auto">
                <a:xfrm>
                  <a:off x="3075" y="3569"/>
                  <a:ext cx="47" cy="35"/>
                  <a:chOff x="3075" y="3569"/>
                  <a:chExt cx="47" cy="35"/>
                </a:xfrm>
              </p:grpSpPr>
              <p:sp>
                <p:nvSpPr>
                  <p:cNvPr id="993" name="Freeform 854"/>
                  <p:cNvSpPr>
                    <a:spLocks/>
                  </p:cNvSpPr>
                  <p:nvPr/>
                </p:nvSpPr>
                <p:spPr bwMode="auto">
                  <a:xfrm>
                    <a:off x="3075" y="3569"/>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4" name="Freeform 855"/>
                  <p:cNvSpPr>
                    <a:spLocks/>
                  </p:cNvSpPr>
                  <p:nvPr/>
                </p:nvSpPr>
                <p:spPr bwMode="auto">
                  <a:xfrm>
                    <a:off x="3104" y="3569"/>
                    <a:ext cx="18" cy="35"/>
                  </a:xfrm>
                  <a:custGeom>
                    <a:avLst/>
                    <a:gdLst>
                      <a:gd name="T0" fmla="*/ 4 w 18"/>
                      <a:gd name="T1" fmla="*/ 0 h 35"/>
                      <a:gd name="T2" fmla="*/ 13 w 18"/>
                      <a:gd name="T3" fmla="*/ 0 h 35"/>
                      <a:gd name="T4" fmla="*/ 17 w 18"/>
                      <a:gd name="T5" fmla="*/ 4 h 35"/>
                      <a:gd name="T6" fmla="*/ 17 w 18"/>
                      <a:gd name="T7" fmla="*/ 14 h 35"/>
                      <a:gd name="T8" fmla="*/ 14 w 18"/>
                      <a:gd name="T9" fmla="*/ 18 h 35"/>
                      <a:gd name="T10" fmla="*/ 17 w 18"/>
                      <a:gd name="T11" fmla="*/ 20 h 35"/>
                      <a:gd name="T12" fmla="*/ 17 w 18"/>
                      <a:gd name="T13" fmla="*/ 21 h 35"/>
                      <a:gd name="T14" fmla="*/ 11 w 18"/>
                      <a:gd name="T15" fmla="*/ 21 h 35"/>
                      <a:gd name="T16" fmla="*/ 11 w 18"/>
                      <a:gd name="T17" fmla="*/ 12 h 35"/>
                      <a:gd name="T18" fmla="*/ 11 w 18"/>
                      <a:gd name="T19" fmla="*/ 5 h 35"/>
                      <a:gd name="T20" fmla="*/ 7 w 18"/>
                      <a:gd name="T21" fmla="*/ 5 h 35"/>
                      <a:gd name="T22" fmla="*/ 7 w 18"/>
                      <a:gd name="T23" fmla="*/ 12 h 35"/>
                      <a:gd name="T24" fmla="*/ 11 w 18"/>
                      <a:gd name="T25" fmla="*/ 12 h 35"/>
                      <a:gd name="T26" fmla="*/ 11 w 18"/>
                      <a:gd name="T27" fmla="*/ 28 h 35"/>
                      <a:gd name="T28" fmla="*/ 7 w 18"/>
                      <a:gd name="T29" fmla="*/ 28 h 35"/>
                      <a:gd name="T30" fmla="*/ 7 w 18"/>
                      <a:gd name="T31" fmla="*/ 21 h 35"/>
                      <a:gd name="T32" fmla="*/ 11 w 18"/>
                      <a:gd name="T33" fmla="*/ 21 h 35"/>
                      <a:gd name="T34" fmla="*/ 17 w 18"/>
                      <a:gd name="T35" fmla="*/ 21 h 35"/>
                      <a:gd name="T36" fmla="*/ 17 w 18"/>
                      <a:gd name="T37" fmla="*/ 30 h 35"/>
                      <a:gd name="T38" fmla="*/ 13 w 18"/>
                      <a:gd name="T39" fmla="*/ 34 h 35"/>
                      <a:gd name="T40" fmla="*/ 4 w 18"/>
                      <a:gd name="T41" fmla="*/ 34 h 35"/>
                      <a:gd name="T42" fmla="*/ 0 w 18"/>
                      <a:gd name="T43" fmla="*/ 30 h 35"/>
                      <a:gd name="T44" fmla="*/ 0 w 18"/>
                      <a:gd name="T45" fmla="*/ 20 h 35"/>
                      <a:gd name="T46" fmla="*/ 2 w 18"/>
                      <a:gd name="T47" fmla="*/ 18 h 35"/>
                      <a:gd name="T48" fmla="*/ 0 w 18"/>
                      <a:gd name="T49" fmla="*/ 14 h 35"/>
                      <a:gd name="T50" fmla="*/ 0 w 18"/>
                      <a:gd name="T51" fmla="*/ 4 h 35"/>
                      <a:gd name="T52" fmla="*/ 4 w 18"/>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35"/>
                      <a:gd name="T83" fmla="*/ 18 w 18"/>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35">
                        <a:moveTo>
                          <a:pt x="4" y="0"/>
                        </a:moveTo>
                        <a:lnTo>
                          <a:pt x="13" y="0"/>
                        </a:lnTo>
                        <a:lnTo>
                          <a:pt x="17" y="4"/>
                        </a:lnTo>
                        <a:lnTo>
                          <a:pt x="17" y="14"/>
                        </a:lnTo>
                        <a:lnTo>
                          <a:pt x="14" y="18"/>
                        </a:lnTo>
                        <a:lnTo>
                          <a:pt x="17" y="20"/>
                        </a:lnTo>
                        <a:lnTo>
                          <a:pt x="17" y="21"/>
                        </a:lnTo>
                        <a:lnTo>
                          <a:pt x="11" y="21"/>
                        </a:lnTo>
                        <a:lnTo>
                          <a:pt x="11" y="12"/>
                        </a:lnTo>
                        <a:lnTo>
                          <a:pt x="11" y="5"/>
                        </a:lnTo>
                        <a:lnTo>
                          <a:pt x="7" y="5"/>
                        </a:lnTo>
                        <a:lnTo>
                          <a:pt x="7" y="12"/>
                        </a:lnTo>
                        <a:lnTo>
                          <a:pt x="11" y="12"/>
                        </a:lnTo>
                        <a:lnTo>
                          <a:pt x="11" y="28"/>
                        </a:lnTo>
                        <a:lnTo>
                          <a:pt x="7" y="28"/>
                        </a:lnTo>
                        <a:lnTo>
                          <a:pt x="7" y="21"/>
                        </a:lnTo>
                        <a:lnTo>
                          <a:pt x="11" y="21"/>
                        </a:lnTo>
                        <a:lnTo>
                          <a:pt x="17" y="21"/>
                        </a:lnTo>
                        <a:lnTo>
                          <a:pt x="17" y="30"/>
                        </a:lnTo>
                        <a:lnTo>
                          <a:pt x="13" y="34"/>
                        </a:lnTo>
                        <a:lnTo>
                          <a:pt x="4" y="34"/>
                        </a:lnTo>
                        <a:lnTo>
                          <a:pt x="0" y="30"/>
                        </a:lnTo>
                        <a:lnTo>
                          <a:pt x="0" y="20"/>
                        </a:lnTo>
                        <a:lnTo>
                          <a:pt x="2" y="18"/>
                        </a:lnTo>
                        <a:lnTo>
                          <a:pt x="0" y="14"/>
                        </a:lnTo>
                        <a:lnTo>
                          <a:pt x="0" y="4"/>
                        </a:lnTo>
                        <a:lnTo>
                          <a:pt x="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84" name="Group 856"/>
                <p:cNvGrpSpPr>
                  <a:grpSpLocks/>
                </p:cNvGrpSpPr>
                <p:nvPr/>
              </p:nvGrpSpPr>
              <p:grpSpPr bwMode="auto">
                <a:xfrm>
                  <a:off x="3197" y="3569"/>
                  <a:ext cx="47" cy="35"/>
                  <a:chOff x="3197" y="3569"/>
                  <a:chExt cx="47" cy="35"/>
                </a:xfrm>
              </p:grpSpPr>
              <p:sp>
                <p:nvSpPr>
                  <p:cNvPr id="991" name="Freeform 857"/>
                  <p:cNvSpPr>
                    <a:spLocks/>
                  </p:cNvSpPr>
                  <p:nvPr/>
                </p:nvSpPr>
                <p:spPr bwMode="auto">
                  <a:xfrm>
                    <a:off x="3197" y="3569"/>
                    <a:ext cx="18" cy="35"/>
                  </a:xfrm>
                  <a:custGeom>
                    <a:avLst/>
                    <a:gdLst>
                      <a:gd name="T0" fmla="*/ 0 w 18"/>
                      <a:gd name="T1" fmla="*/ 11 h 35"/>
                      <a:gd name="T2" fmla="*/ 6 w 18"/>
                      <a:gd name="T3" fmla="*/ 11 h 35"/>
                      <a:gd name="T4" fmla="*/ 6 w 18"/>
                      <a:gd name="T5" fmla="*/ 7 h 35"/>
                      <a:gd name="T6" fmla="*/ 10 w 18"/>
                      <a:gd name="T7" fmla="*/ 7 h 35"/>
                      <a:gd name="T8" fmla="*/ 10 w 18"/>
                      <a:gd name="T9" fmla="*/ 12 h 35"/>
                      <a:gd name="T10" fmla="*/ 0 w 18"/>
                      <a:gd name="T11" fmla="*/ 28 h 35"/>
                      <a:gd name="T12" fmla="*/ 0 w 18"/>
                      <a:gd name="T13" fmla="*/ 34 h 35"/>
                      <a:gd name="T14" fmla="*/ 17 w 18"/>
                      <a:gd name="T15" fmla="*/ 34 h 35"/>
                      <a:gd name="T16" fmla="*/ 17 w 18"/>
                      <a:gd name="T17" fmla="*/ 28 h 35"/>
                      <a:gd name="T18" fmla="*/ 7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6" y="11"/>
                        </a:lnTo>
                        <a:lnTo>
                          <a:pt x="6" y="7"/>
                        </a:lnTo>
                        <a:lnTo>
                          <a:pt x="10" y="7"/>
                        </a:lnTo>
                        <a:lnTo>
                          <a:pt x="10" y="12"/>
                        </a:lnTo>
                        <a:lnTo>
                          <a:pt x="0" y="28"/>
                        </a:lnTo>
                        <a:lnTo>
                          <a:pt x="0" y="34"/>
                        </a:lnTo>
                        <a:lnTo>
                          <a:pt x="17" y="34"/>
                        </a:lnTo>
                        <a:lnTo>
                          <a:pt x="17" y="28"/>
                        </a:lnTo>
                        <a:lnTo>
                          <a:pt x="7"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2" name="Freeform 858"/>
                  <p:cNvSpPr>
                    <a:spLocks/>
                  </p:cNvSpPr>
                  <p:nvPr/>
                </p:nvSpPr>
                <p:spPr bwMode="auto">
                  <a:xfrm>
                    <a:off x="3224" y="3569"/>
                    <a:ext cx="20" cy="35"/>
                  </a:xfrm>
                  <a:custGeom>
                    <a:avLst/>
                    <a:gdLst>
                      <a:gd name="T0" fmla="*/ 13 w 20"/>
                      <a:gd name="T1" fmla="*/ 0 h 35"/>
                      <a:gd name="T2" fmla="*/ 19 w 20"/>
                      <a:gd name="T3" fmla="*/ 4 h 35"/>
                      <a:gd name="T4" fmla="*/ 19 w 20"/>
                      <a:gd name="T5" fmla="*/ 30 h 35"/>
                      <a:gd name="T6" fmla="*/ 13 w 20"/>
                      <a:gd name="T7" fmla="*/ 34 h 35"/>
                      <a:gd name="T8" fmla="*/ 6 w 20"/>
                      <a:gd name="T9" fmla="*/ 34 h 35"/>
                      <a:gd name="T10" fmla="*/ 0 w 20"/>
                      <a:gd name="T11" fmla="*/ 30 h 35"/>
                      <a:gd name="T12" fmla="*/ 0 w 20"/>
                      <a:gd name="T13" fmla="*/ 23 h 35"/>
                      <a:gd name="T14" fmla="*/ 8 w 20"/>
                      <a:gd name="T15" fmla="*/ 23 h 35"/>
                      <a:gd name="T16" fmla="*/ 8 w 20"/>
                      <a:gd name="T17" fmla="*/ 27 h 35"/>
                      <a:gd name="T18" fmla="*/ 12 w 20"/>
                      <a:gd name="T19" fmla="*/ 27 h 35"/>
                      <a:gd name="T20" fmla="*/ 12 w 20"/>
                      <a:gd name="T21" fmla="*/ 21 h 35"/>
                      <a:gd name="T22" fmla="*/ 12 w 20"/>
                      <a:gd name="T23" fmla="*/ 15 h 35"/>
                      <a:gd name="T24" fmla="*/ 8 w 20"/>
                      <a:gd name="T25" fmla="*/ 15 h 35"/>
                      <a:gd name="T26" fmla="*/ 8 w 20"/>
                      <a:gd name="T27" fmla="*/ 6 h 35"/>
                      <a:gd name="T28" fmla="*/ 12 w 20"/>
                      <a:gd name="T29" fmla="*/ 6 h 35"/>
                      <a:gd name="T30" fmla="*/ 12 w 20"/>
                      <a:gd name="T31" fmla="*/ 15 h 35"/>
                      <a:gd name="T32" fmla="*/ 12 w 20"/>
                      <a:gd name="T33" fmla="*/ 21 h 35"/>
                      <a:gd name="T34" fmla="*/ 6 w 20"/>
                      <a:gd name="T35" fmla="*/ 21 h 35"/>
                      <a:gd name="T36" fmla="*/ 0 w 20"/>
                      <a:gd name="T37" fmla="*/ 18 h 35"/>
                      <a:gd name="T38" fmla="*/ 0 w 20"/>
                      <a:gd name="T39" fmla="*/ 4 h 35"/>
                      <a:gd name="T40" fmla="*/ 6 w 20"/>
                      <a:gd name="T41" fmla="*/ 0 h 35"/>
                      <a:gd name="T42" fmla="*/ 13 w 20"/>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5"/>
                      <a:gd name="T68" fmla="*/ 20 w 20"/>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5">
                        <a:moveTo>
                          <a:pt x="13" y="0"/>
                        </a:moveTo>
                        <a:lnTo>
                          <a:pt x="19" y="4"/>
                        </a:lnTo>
                        <a:lnTo>
                          <a:pt x="19" y="30"/>
                        </a:lnTo>
                        <a:lnTo>
                          <a:pt x="13" y="34"/>
                        </a:lnTo>
                        <a:lnTo>
                          <a:pt x="6" y="34"/>
                        </a:lnTo>
                        <a:lnTo>
                          <a:pt x="0" y="30"/>
                        </a:lnTo>
                        <a:lnTo>
                          <a:pt x="0" y="23"/>
                        </a:lnTo>
                        <a:lnTo>
                          <a:pt x="8" y="23"/>
                        </a:lnTo>
                        <a:lnTo>
                          <a:pt x="8" y="27"/>
                        </a:lnTo>
                        <a:lnTo>
                          <a:pt x="12" y="27"/>
                        </a:lnTo>
                        <a:lnTo>
                          <a:pt x="12" y="21"/>
                        </a:lnTo>
                        <a:lnTo>
                          <a:pt x="12" y="15"/>
                        </a:lnTo>
                        <a:lnTo>
                          <a:pt x="8" y="15"/>
                        </a:lnTo>
                        <a:lnTo>
                          <a:pt x="8" y="6"/>
                        </a:lnTo>
                        <a:lnTo>
                          <a:pt x="12" y="6"/>
                        </a:lnTo>
                        <a:lnTo>
                          <a:pt x="12" y="15"/>
                        </a:lnTo>
                        <a:lnTo>
                          <a:pt x="12" y="21"/>
                        </a:lnTo>
                        <a:lnTo>
                          <a:pt x="6" y="21"/>
                        </a:lnTo>
                        <a:lnTo>
                          <a:pt x="0" y="18"/>
                        </a:lnTo>
                        <a:lnTo>
                          <a:pt x="0" y="4"/>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85" name="Group 859"/>
                <p:cNvGrpSpPr>
                  <a:grpSpLocks/>
                </p:cNvGrpSpPr>
                <p:nvPr/>
              </p:nvGrpSpPr>
              <p:grpSpPr bwMode="auto">
                <a:xfrm>
                  <a:off x="3321" y="3569"/>
                  <a:ext cx="46" cy="35"/>
                  <a:chOff x="3321" y="3569"/>
                  <a:chExt cx="46" cy="35"/>
                </a:xfrm>
              </p:grpSpPr>
              <p:sp>
                <p:nvSpPr>
                  <p:cNvPr id="989" name="Freeform 860"/>
                  <p:cNvSpPr>
                    <a:spLocks/>
                  </p:cNvSpPr>
                  <p:nvPr/>
                </p:nvSpPr>
                <p:spPr bwMode="auto">
                  <a:xfrm>
                    <a:off x="3321" y="3569"/>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7 w 20"/>
                      <a:gd name="T23" fmla="*/ 24 h 35"/>
                      <a:gd name="T24" fmla="*/ 7 w 20"/>
                      <a:gd name="T25" fmla="*/ 28 h 35"/>
                      <a:gd name="T26" fmla="*/ 12 w 20"/>
                      <a:gd name="T27" fmla="*/ 28 h 35"/>
                      <a:gd name="T28" fmla="*/ 12 w 20"/>
                      <a:gd name="T29" fmla="*/ 20 h 35"/>
                      <a:gd name="T30" fmla="*/ 7 w 20"/>
                      <a:gd name="T31" fmla="*/ 20 h 35"/>
                      <a:gd name="T32" fmla="*/ 7 w 20"/>
                      <a:gd name="T33" fmla="*/ 14 h 35"/>
                      <a:gd name="T34" fmla="*/ 12 w 20"/>
                      <a:gd name="T35" fmla="*/ 14 h 35"/>
                      <a:gd name="T36" fmla="*/ 12 w 20"/>
                      <a:gd name="T37" fmla="*/ 6 h 35"/>
                      <a:gd name="T38" fmla="*/ 7 w 20"/>
                      <a:gd name="T39" fmla="*/ 6 h 35"/>
                      <a:gd name="T40" fmla="*/ 7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7" y="24"/>
                        </a:lnTo>
                        <a:lnTo>
                          <a:pt x="7" y="28"/>
                        </a:lnTo>
                        <a:lnTo>
                          <a:pt x="12" y="28"/>
                        </a:lnTo>
                        <a:lnTo>
                          <a:pt x="12" y="20"/>
                        </a:lnTo>
                        <a:lnTo>
                          <a:pt x="7" y="20"/>
                        </a:lnTo>
                        <a:lnTo>
                          <a:pt x="7" y="14"/>
                        </a:lnTo>
                        <a:lnTo>
                          <a:pt x="12" y="14"/>
                        </a:lnTo>
                        <a:lnTo>
                          <a:pt x="12" y="6"/>
                        </a:lnTo>
                        <a:lnTo>
                          <a:pt x="7" y="6"/>
                        </a:lnTo>
                        <a:lnTo>
                          <a:pt x="7"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0" name="Freeform 861"/>
                  <p:cNvSpPr>
                    <a:spLocks/>
                  </p:cNvSpPr>
                  <p:nvPr/>
                </p:nvSpPr>
                <p:spPr bwMode="auto">
                  <a:xfrm>
                    <a:off x="3348" y="3569"/>
                    <a:ext cx="19" cy="35"/>
                  </a:xfrm>
                  <a:custGeom>
                    <a:avLst/>
                    <a:gdLst>
                      <a:gd name="T0" fmla="*/ 6 w 19"/>
                      <a:gd name="T1" fmla="*/ 0 h 35"/>
                      <a:gd name="T2" fmla="*/ 12 w 19"/>
                      <a:gd name="T3" fmla="*/ 0 h 35"/>
                      <a:gd name="T4" fmla="*/ 18 w 19"/>
                      <a:gd name="T5" fmla="*/ 5 h 35"/>
                      <a:gd name="T6" fmla="*/ 18 w 19"/>
                      <a:gd name="T7" fmla="*/ 29 h 35"/>
                      <a:gd name="T8" fmla="*/ 12 w 19"/>
                      <a:gd name="T9" fmla="*/ 34 h 35"/>
                      <a:gd name="T10" fmla="*/ 6 w 19"/>
                      <a:gd name="T11" fmla="*/ 34 h 35"/>
                      <a:gd name="T12" fmla="*/ 0 w 19"/>
                      <a:gd name="T13" fmla="*/ 29 h 35"/>
                      <a:gd name="T14" fmla="*/ 0 w 19"/>
                      <a:gd name="T15" fmla="*/ 27 h 35"/>
                      <a:gd name="T16" fmla="*/ 7 w 19"/>
                      <a:gd name="T17" fmla="*/ 27 h 35"/>
                      <a:gd name="T18" fmla="*/ 7 w 19"/>
                      <a:gd name="T19" fmla="*/ 7 h 35"/>
                      <a:gd name="T20" fmla="*/ 11 w 19"/>
                      <a:gd name="T21" fmla="*/ 7 h 35"/>
                      <a:gd name="T22" fmla="*/ 11 w 19"/>
                      <a:gd name="T23" fmla="*/ 27 h 35"/>
                      <a:gd name="T24" fmla="*/ 7 w 19"/>
                      <a:gd name="T25" fmla="*/ 27 h 35"/>
                      <a:gd name="T26" fmla="*/ 0 w 19"/>
                      <a:gd name="T27" fmla="*/ 27 h 35"/>
                      <a:gd name="T28" fmla="*/ 0 w 19"/>
                      <a:gd name="T29" fmla="*/ 5 h 35"/>
                      <a:gd name="T30" fmla="*/ 6 w 19"/>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6" y="0"/>
                        </a:moveTo>
                        <a:lnTo>
                          <a:pt x="12" y="0"/>
                        </a:lnTo>
                        <a:lnTo>
                          <a:pt x="18" y="5"/>
                        </a:lnTo>
                        <a:lnTo>
                          <a:pt x="18" y="29"/>
                        </a:lnTo>
                        <a:lnTo>
                          <a:pt x="12" y="34"/>
                        </a:lnTo>
                        <a:lnTo>
                          <a:pt x="6" y="34"/>
                        </a:lnTo>
                        <a:lnTo>
                          <a:pt x="0" y="29"/>
                        </a:lnTo>
                        <a:lnTo>
                          <a:pt x="0" y="27"/>
                        </a:lnTo>
                        <a:lnTo>
                          <a:pt x="7" y="27"/>
                        </a:lnTo>
                        <a:lnTo>
                          <a:pt x="7" y="7"/>
                        </a:lnTo>
                        <a:lnTo>
                          <a:pt x="11" y="7"/>
                        </a:lnTo>
                        <a:lnTo>
                          <a:pt x="11" y="27"/>
                        </a:lnTo>
                        <a:lnTo>
                          <a:pt x="7" y="27"/>
                        </a:lnTo>
                        <a:lnTo>
                          <a:pt x="0" y="27"/>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86" name="Group 862"/>
                <p:cNvGrpSpPr>
                  <a:grpSpLocks/>
                </p:cNvGrpSpPr>
                <p:nvPr/>
              </p:nvGrpSpPr>
              <p:grpSpPr bwMode="auto">
                <a:xfrm>
                  <a:off x="3444" y="3569"/>
                  <a:ext cx="44" cy="35"/>
                  <a:chOff x="3444" y="3569"/>
                  <a:chExt cx="44" cy="35"/>
                </a:xfrm>
              </p:grpSpPr>
              <p:sp>
                <p:nvSpPr>
                  <p:cNvPr id="987" name="Freeform 863"/>
                  <p:cNvSpPr>
                    <a:spLocks/>
                  </p:cNvSpPr>
                  <p:nvPr/>
                </p:nvSpPr>
                <p:spPr bwMode="auto">
                  <a:xfrm>
                    <a:off x="3444" y="3569"/>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8 w 20"/>
                      <a:gd name="T23" fmla="*/ 24 h 35"/>
                      <a:gd name="T24" fmla="*/ 8 w 20"/>
                      <a:gd name="T25" fmla="*/ 28 h 35"/>
                      <a:gd name="T26" fmla="*/ 12 w 20"/>
                      <a:gd name="T27" fmla="*/ 28 h 35"/>
                      <a:gd name="T28" fmla="*/ 12 w 20"/>
                      <a:gd name="T29" fmla="*/ 20 h 35"/>
                      <a:gd name="T30" fmla="*/ 8 w 20"/>
                      <a:gd name="T31" fmla="*/ 20 h 35"/>
                      <a:gd name="T32" fmla="*/ 8 w 20"/>
                      <a:gd name="T33" fmla="*/ 14 h 35"/>
                      <a:gd name="T34" fmla="*/ 12 w 20"/>
                      <a:gd name="T35" fmla="*/ 14 h 35"/>
                      <a:gd name="T36" fmla="*/ 12 w 20"/>
                      <a:gd name="T37" fmla="*/ 6 h 35"/>
                      <a:gd name="T38" fmla="*/ 8 w 20"/>
                      <a:gd name="T39" fmla="*/ 6 h 35"/>
                      <a:gd name="T40" fmla="*/ 8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8" y="24"/>
                        </a:lnTo>
                        <a:lnTo>
                          <a:pt x="8" y="28"/>
                        </a:lnTo>
                        <a:lnTo>
                          <a:pt x="12" y="28"/>
                        </a:lnTo>
                        <a:lnTo>
                          <a:pt x="12" y="20"/>
                        </a:lnTo>
                        <a:lnTo>
                          <a:pt x="8" y="20"/>
                        </a:lnTo>
                        <a:lnTo>
                          <a:pt x="8" y="14"/>
                        </a:lnTo>
                        <a:lnTo>
                          <a:pt x="12" y="14"/>
                        </a:lnTo>
                        <a:lnTo>
                          <a:pt x="12" y="6"/>
                        </a:lnTo>
                        <a:lnTo>
                          <a:pt x="8" y="6"/>
                        </a:lnTo>
                        <a:lnTo>
                          <a:pt x="8"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88" name="Freeform 864"/>
                  <p:cNvSpPr>
                    <a:spLocks/>
                  </p:cNvSpPr>
                  <p:nvPr/>
                </p:nvSpPr>
                <p:spPr bwMode="auto">
                  <a:xfrm>
                    <a:off x="3471" y="3569"/>
                    <a:ext cx="17" cy="35"/>
                  </a:xfrm>
                  <a:custGeom>
                    <a:avLst/>
                    <a:gdLst>
                      <a:gd name="T0" fmla="*/ 5 w 17"/>
                      <a:gd name="T1" fmla="*/ 34 h 35"/>
                      <a:gd name="T2" fmla="*/ 16 w 17"/>
                      <a:gd name="T3" fmla="*/ 34 h 35"/>
                      <a:gd name="T4" fmla="*/ 16 w 17"/>
                      <a:gd name="T5" fmla="*/ 0 h 35"/>
                      <a:gd name="T6" fmla="*/ 1 w 17"/>
                      <a:gd name="T7" fmla="*/ 0 h 35"/>
                      <a:gd name="T8" fmla="*/ 0 w 17"/>
                      <a:gd name="T9" fmla="*/ 7 h 35"/>
                      <a:gd name="T10" fmla="*/ 5 w 17"/>
                      <a:gd name="T11" fmla="*/ 7 h 35"/>
                      <a:gd name="T12" fmla="*/ 5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5" y="34"/>
                        </a:moveTo>
                        <a:lnTo>
                          <a:pt x="16" y="34"/>
                        </a:lnTo>
                        <a:lnTo>
                          <a:pt x="16" y="0"/>
                        </a:lnTo>
                        <a:lnTo>
                          <a:pt x="1" y="0"/>
                        </a:lnTo>
                        <a:lnTo>
                          <a:pt x="0" y="7"/>
                        </a:lnTo>
                        <a:lnTo>
                          <a:pt x="5" y="7"/>
                        </a:lnTo>
                        <a:lnTo>
                          <a:pt x="5" y="3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980" name="Rectangle 865"/>
              <p:cNvSpPr>
                <a:spLocks noChangeArrowheads="1"/>
              </p:cNvSpPr>
              <p:nvPr/>
            </p:nvSpPr>
            <p:spPr bwMode="auto">
              <a:xfrm>
                <a:off x="3046" y="2983"/>
                <a:ext cx="4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800"/>
                  <a:t>MAY 1996</a:t>
                </a:r>
              </a:p>
            </p:txBody>
          </p:sp>
        </p:grpSp>
        <p:grpSp>
          <p:nvGrpSpPr>
            <p:cNvPr id="768" name="Group 866"/>
            <p:cNvGrpSpPr>
              <a:grpSpLocks/>
            </p:cNvGrpSpPr>
            <p:nvPr/>
          </p:nvGrpSpPr>
          <p:grpSpPr bwMode="auto">
            <a:xfrm>
              <a:off x="2910" y="3079"/>
              <a:ext cx="868" cy="671"/>
              <a:chOff x="2910" y="3079"/>
              <a:chExt cx="868" cy="671"/>
            </a:xfrm>
          </p:grpSpPr>
          <p:sp>
            <p:nvSpPr>
              <p:cNvPr id="870" name="Line 867"/>
              <p:cNvSpPr>
                <a:spLocks noChangeShapeType="1"/>
              </p:cNvSpPr>
              <p:nvPr/>
            </p:nvSpPr>
            <p:spPr bwMode="auto">
              <a:xfrm flipV="1">
                <a:off x="3776" y="3215"/>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1" name="Freeform 868"/>
              <p:cNvSpPr>
                <a:spLocks/>
              </p:cNvSpPr>
              <p:nvPr/>
            </p:nvSpPr>
            <p:spPr bwMode="auto">
              <a:xfrm>
                <a:off x="2910" y="3104"/>
                <a:ext cx="868" cy="646"/>
              </a:xfrm>
              <a:custGeom>
                <a:avLst/>
                <a:gdLst>
                  <a:gd name="T0" fmla="*/ 0 w 868"/>
                  <a:gd name="T1" fmla="*/ 0 h 646"/>
                  <a:gd name="T2" fmla="*/ 867 w 868"/>
                  <a:gd name="T3" fmla="*/ 0 h 646"/>
                  <a:gd name="T4" fmla="*/ 867 w 868"/>
                  <a:gd name="T5" fmla="*/ 645 h 646"/>
                  <a:gd name="T6" fmla="*/ 0 w 868"/>
                  <a:gd name="T7" fmla="*/ 645 h 646"/>
                  <a:gd name="T8" fmla="*/ 0 w 868"/>
                  <a:gd name="T9" fmla="*/ 0 h 646"/>
                  <a:gd name="T10" fmla="*/ 0 60000 65536"/>
                  <a:gd name="T11" fmla="*/ 0 60000 65536"/>
                  <a:gd name="T12" fmla="*/ 0 60000 65536"/>
                  <a:gd name="T13" fmla="*/ 0 60000 65536"/>
                  <a:gd name="T14" fmla="*/ 0 60000 65536"/>
                  <a:gd name="T15" fmla="*/ 0 w 868"/>
                  <a:gd name="T16" fmla="*/ 0 h 646"/>
                  <a:gd name="T17" fmla="*/ 868 w 868"/>
                  <a:gd name="T18" fmla="*/ 646 h 646"/>
                </a:gdLst>
                <a:ahLst/>
                <a:cxnLst>
                  <a:cxn ang="T10">
                    <a:pos x="T0" y="T1"/>
                  </a:cxn>
                  <a:cxn ang="T11">
                    <a:pos x="T2" y="T3"/>
                  </a:cxn>
                  <a:cxn ang="T12">
                    <a:pos x="T4" y="T5"/>
                  </a:cxn>
                  <a:cxn ang="T13">
                    <a:pos x="T6" y="T7"/>
                  </a:cxn>
                  <a:cxn ang="T14">
                    <a:pos x="T8" y="T9"/>
                  </a:cxn>
                </a:cxnLst>
                <a:rect l="T15" t="T16" r="T17" b="T18"/>
                <a:pathLst>
                  <a:path w="868" h="646">
                    <a:moveTo>
                      <a:pt x="0" y="0"/>
                    </a:moveTo>
                    <a:lnTo>
                      <a:pt x="867" y="0"/>
                    </a:lnTo>
                    <a:lnTo>
                      <a:pt x="867" y="645"/>
                    </a:lnTo>
                    <a:lnTo>
                      <a:pt x="0" y="6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872" name="Freeform 869"/>
              <p:cNvSpPr>
                <a:spLocks/>
              </p:cNvSpPr>
              <p:nvPr/>
            </p:nvSpPr>
            <p:spPr bwMode="auto">
              <a:xfrm>
                <a:off x="2910" y="3215"/>
                <a:ext cx="868" cy="91"/>
              </a:xfrm>
              <a:custGeom>
                <a:avLst/>
                <a:gdLst>
                  <a:gd name="T0" fmla="*/ 0 w 868"/>
                  <a:gd name="T1" fmla="*/ 0 h 91"/>
                  <a:gd name="T2" fmla="*/ 867 w 868"/>
                  <a:gd name="T3" fmla="*/ 0 h 91"/>
                  <a:gd name="T4" fmla="*/ 867 w 868"/>
                  <a:gd name="T5" fmla="*/ 90 h 91"/>
                  <a:gd name="T6" fmla="*/ 0 w 868"/>
                  <a:gd name="T7" fmla="*/ 90 h 91"/>
                  <a:gd name="T8" fmla="*/ 0 w 868"/>
                  <a:gd name="T9" fmla="*/ 0 h 91"/>
                  <a:gd name="T10" fmla="*/ 0 60000 65536"/>
                  <a:gd name="T11" fmla="*/ 0 60000 65536"/>
                  <a:gd name="T12" fmla="*/ 0 60000 65536"/>
                  <a:gd name="T13" fmla="*/ 0 60000 65536"/>
                  <a:gd name="T14" fmla="*/ 0 60000 65536"/>
                  <a:gd name="T15" fmla="*/ 0 w 868"/>
                  <a:gd name="T16" fmla="*/ 0 h 91"/>
                  <a:gd name="T17" fmla="*/ 868 w 868"/>
                  <a:gd name="T18" fmla="*/ 91 h 91"/>
                </a:gdLst>
                <a:ahLst/>
                <a:cxnLst>
                  <a:cxn ang="T10">
                    <a:pos x="T0" y="T1"/>
                  </a:cxn>
                  <a:cxn ang="T11">
                    <a:pos x="T2" y="T3"/>
                  </a:cxn>
                  <a:cxn ang="T12">
                    <a:pos x="T4" y="T5"/>
                  </a:cxn>
                  <a:cxn ang="T13">
                    <a:pos x="T6" y="T7"/>
                  </a:cxn>
                  <a:cxn ang="T14">
                    <a:pos x="T8" y="T9"/>
                  </a:cxn>
                </a:cxnLst>
                <a:rect l="T15" t="T16" r="T17" b="T18"/>
                <a:pathLst>
                  <a:path w="868" h="91">
                    <a:moveTo>
                      <a:pt x="0" y="0"/>
                    </a:moveTo>
                    <a:lnTo>
                      <a:pt x="867" y="0"/>
                    </a:lnTo>
                    <a:lnTo>
                      <a:pt x="867" y="90"/>
                    </a:lnTo>
                    <a:lnTo>
                      <a:pt x="0" y="90"/>
                    </a:lnTo>
                    <a:lnTo>
                      <a:pt x="0" y="0"/>
                    </a:lnTo>
                  </a:path>
                </a:pathLst>
              </a:custGeom>
              <a:solidFill>
                <a:srgbClr val="E0E0FF"/>
              </a:solidFill>
              <a:ln w="12700" cap="rnd" cmpd="sng">
                <a:solidFill>
                  <a:srgbClr val="000000"/>
                </a:solidFill>
                <a:prstDash val="solid"/>
                <a:round/>
                <a:headEnd/>
                <a:tailEnd/>
              </a:ln>
            </p:spPr>
            <p:txBody>
              <a:bodyPr/>
              <a:lstStyle/>
              <a:p>
                <a:endParaRPr lang="en-US"/>
              </a:p>
            </p:txBody>
          </p:sp>
          <p:grpSp>
            <p:nvGrpSpPr>
              <p:cNvPr id="873" name="Group 870"/>
              <p:cNvGrpSpPr>
                <a:grpSpLocks/>
              </p:cNvGrpSpPr>
              <p:nvPr/>
            </p:nvGrpSpPr>
            <p:grpSpPr bwMode="auto">
              <a:xfrm>
                <a:off x="2910" y="3209"/>
                <a:ext cx="867" cy="449"/>
                <a:chOff x="2910" y="3209"/>
                <a:chExt cx="867" cy="449"/>
              </a:xfrm>
            </p:grpSpPr>
            <p:sp>
              <p:nvSpPr>
                <p:cNvPr id="962" name="Line 871"/>
                <p:cNvSpPr>
                  <a:spLocks noChangeShapeType="1"/>
                </p:cNvSpPr>
                <p:nvPr/>
              </p:nvSpPr>
              <p:spPr bwMode="auto">
                <a:xfrm>
                  <a:off x="2910" y="3484"/>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3" name="Line 872"/>
                <p:cNvSpPr>
                  <a:spLocks noChangeShapeType="1"/>
                </p:cNvSpPr>
                <p:nvPr/>
              </p:nvSpPr>
              <p:spPr bwMode="auto">
                <a:xfrm>
                  <a:off x="2910" y="3570"/>
                  <a:ext cx="8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4" name="Line 873"/>
                <p:cNvSpPr>
                  <a:spLocks noChangeShapeType="1"/>
                </p:cNvSpPr>
                <p:nvPr/>
              </p:nvSpPr>
              <p:spPr bwMode="auto">
                <a:xfrm>
                  <a:off x="2910" y="3396"/>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5" name="Line 874"/>
                <p:cNvSpPr>
                  <a:spLocks noChangeShapeType="1"/>
                </p:cNvSpPr>
                <p:nvPr/>
              </p:nvSpPr>
              <p:spPr bwMode="auto">
                <a:xfrm>
                  <a:off x="2910" y="3658"/>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6" name="Line 875"/>
                <p:cNvSpPr>
                  <a:spLocks noChangeShapeType="1"/>
                </p:cNvSpPr>
                <p:nvPr/>
              </p:nvSpPr>
              <p:spPr bwMode="auto">
                <a:xfrm>
                  <a:off x="2910" y="3307"/>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967" name="Group 876"/>
                <p:cNvGrpSpPr>
                  <a:grpSpLocks/>
                </p:cNvGrpSpPr>
                <p:nvPr/>
              </p:nvGrpSpPr>
              <p:grpSpPr bwMode="auto">
                <a:xfrm>
                  <a:off x="2910" y="3209"/>
                  <a:ext cx="867" cy="6"/>
                  <a:chOff x="2910" y="3209"/>
                  <a:chExt cx="867" cy="6"/>
                </a:xfrm>
              </p:grpSpPr>
              <p:sp>
                <p:nvSpPr>
                  <p:cNvPr id="968" name="Line 877"/>
                  <p:cNvSpPr>
                    <a:spLocks noChangeShapeType="1"/>
                  </p:cNvSpPr>
                  <p:nvPr/>
                </p:nvSpPr>
                <p:spPr bwMode="auto">
                  <a:xfrm>
                    <a:off x="2910" y="3215"/>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9" name="Line 878"/>
                  <p:cNvSpPr>
                    <a:spLocks noChangeShapeType="1"/>
                  </p:cNvSpPr>
                  <p:nvPr/>
                </p:nvSpPr>
                <p:spPr bwMode="auto">
                  <a:xfrm>
                    <a:off x="2910" y="3209"/>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874" name="Group 879"/>
              <p:cNvGrpSpPr>
                <a:grpSpLocks/>
              </p:cNvGrpSpPr>
              <p:nvPr/>
            </p:nvGrpSpPr>
            <p:grpSpPr bwMode="auto">
              <a:xfrm>
                <a:off x="3034" y="3215"/>
                <a:ext cx="619" cy="534"/>
                <a:chOff x="3034" y="3215"/>
                <a:chExt cx="619" cy="534"/>
              </a:xfrm>
            </p:grpSpPr>
            <p:sp>
              <p:nvSpPr>
                <p:cNvPr id="956" name="Line 880"/>
                <p:cNvSpPr>
                  <a:spLocks noChangeShapeType="1"/>
                </p:cNvSpPr>
                <p:nvPr/>
              </p:nvSpPr>
              <p:spPr bwMode="auto">
                <a:xfrm>
                  <a:off x="3034" y="3215"/>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7" name="Line 881"/>
                <p:cNvSpPr>
                  <a:spLocks noChangeShapeType="1"/>
                </p:cNvSpPr>
                <p:nvPr/>
              </p:nvSpPr>
              <p:spPr bwMode="auto">
                <a:xfrm>
                  <a:off x="3281" y="3215"/>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8" name="Line 882"/>
                <p:cNvSpPr>
                  <a:spLocks noChangeShapeType="1"/>
                </p:cNvSpPr>
                <p:nvPr/>
              </p:nvSpPr>
              <p:spPr bwMode="auto">
                <a:xfrm>
                  <a:off x="3157" y="3215"/>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59" name="Line 883"/>
                <p:cNvSpPr>
                  <a:spLocks noChangeShapeType="1"/>
                </p:cNvSpPr>
                <p:nvPr/>
              </p:nvSpPr>
              <p:spPr bwMode="auto">
                <a:xfrm>
                  <a:off x="3405" y="3215"/>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0" name="Line 884"/>
                <p:cNvSpPr>
                  <a:spLocks noChangeShapeType="1"/>
                </p:cNvSpPr>
                <p:nvPr/>
              </p:nvSpPr>
              <p:spPr bwMode="auto">
                <a:xfrm>
                  <a:off x="3653" y="3215"/>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61" name="Line 885"/>
                <p:cNvSpPr>
                  <a:spLocks noChangeShapeType="1"/>
                </p:cNvSpPr>
                <p:nvPr/>
              </p:nvSpPr>
              <p:spPr bwMode="auto">
                <a:xfrm>
                  <a:off x="3529" y="3215"/>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875" name="Group 886"/>
              <p:cNvGrpSpPr>
                <a:grpSpLocks/>
              </p:cNvGrpSpPr>
              <p:nvPr/>
            </p:nvGrpSpPr>
            <p:grpSpPr bwMode="auto">
              <a:xfrm>
                <a:off x="3293" y="3311"/>
                <a:ext cx="395" cy="36"/>
                <a:chOff x="3293" y="3311"/>
                <a:chExt cx="395" cy="36"/>
              </a:xfrm>
            </p:grpSpPr>
            <p:sp>
              <p:nvSpPr>
                <p:cNvPr id="952" name="Freeform 887"/>
                <p:cNvSpPr>
                  <a:spLocks/>
                </p:cNvSpPr>
                <p:nvPr/>
              </p:nvSpPr>
              <p:spPr bwMode="auto">
                <a:xfrm>
                  <a:off x="3293" y="3311"/>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3" name="Freeform 888"/>
                <p:cNvSpPr>
                  <a:spLocks/>
                </p:cNvSpPr>
                <p:nvPr/>
              </p:nvSpPr>
              <p:spPr bwMode="auto">
                <a:xfrm>
                  <a:off x="3417" y="3311"/>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8 h 36"/>
                    <a:gd name="T12" fmla="*/ 0 w 19"/>
                    <a:gd name="T13" fmla="*/ 35 h 36"/>
                    <a:gd name="T14" fmla="*/ 18 w 19"/>
                    <a:gd name="T15" fmla="*/ 35 h 36"/>
                    <a:gd name="T16" fmla="*/ 18 w 19"/>
                    <a:gd name="T17" fmla="*/ 28 h 36"/>
                    <a:gd name="T18" fmla="*/ 8 w 19"/>
                    <a:gd name="T19" fmla="*/ 28 h 36"/>
                    <a:gd name="T20" fmla="*/ 18 w 19"/>
                    <a:gd name="T21" fmla="*/ 15 h 36"/>
                    <a:gd name="T22" fmla="*/ 18 w 19"/>
                    <a:gd name="T23" fmla="*/ 5 h 36"/>
                    <a:gd name="T24" fmla="*/ 12 w 19"/>
                    <a:gd name="T25" fmla="*/ 0 h 36"/>
                    <a:gd name="T26" fmla="*/ 6 w 19"/>
                    <a:gd name="T27" fmla="*/ 0 h 36"/>
                    <a:gd name="T28" fmla="*/ 0 w 19"/>
                    <a:gd name="T29" fmla="*/ 5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8"/>
                      </a:lnTo>
                      <a:lnTo>
                        <a:pt x="0" y="35"/>
                      </a:lnTo>
                      <a:lnTo>
                        <a:pt x="18" y="35"/>
                      </a:lnTo>
                      <a:lnTo>
                        <a:pt x="18" y="28"/>
                      </a:lnTo>
                      <a:lnTo>
                        <a:pt x="8" y="28"/>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4" name="Freeform 889"/>
                <p:cNvSpPr>
                  <a:spLocks/>
                </p:cNvSpPr>
                <p:nvPr/>
              </p:nvSpPr>
              <p:spPr bwMode="auto">
                <a:xfrm>
                  <a:off x="3540" y="3311"/>
                  <a:ext cx="20" cy="36"/>
                </a:xfrm>
                <a:custGeom>
                  <a:avLst/>
                  <a:gdLst>
                    <a:gd name="T0" fmla="*/ 6 w 20"/>
                    <a:gd name="T1" fmla="*/ 0 h 36"/>
                    <a:gd name="T2" fmla="*/ 13 w 20"/>
                    <a:gd name="T3" fmla="*/ 0 h 36"/>
                    <a:gd name="T4" fmla="*/ 19 w 20"/>
                    <a:gd name="T5" fmla="*/ 5 h 36"/>
                    <a:gd name="T6" fmla="*/ 19 w 20"/>
                    <a:gd name="T7" fmla="*/ 15 h 36"/>
                    <a:gd name="T8" fmla="*/ 16 w 20"/>
                    <a:gd name="T9" fmla="*/ 18 h 36"/>
                    <a:gd name="T10" fmla="*/ 19 w 20"/>
                    <a:gd name="T11" fmla="*/ 21 h 36"/>
                    <a:gd name="T12" fmla="*/ 19 w 20"/>
                    <a:gd name="T13" fmla="*/ 30 h 36"/>
                    <a:gd name="T14" fmla="*/ 13 w 20"/>
                    <a:gd name="T15" fmla="*/ 35 h 36"/>
                    <a:gd name="T16" fmla="*/ 6 w 20"/>
                    <a:gd name="T17" fmla="*/ 35 h 36"/>
                    <a:gd name="T18" fmla="*/ 0 w 20"/>
                    <a:gd name="T19" fmla="*/ 30 h 36"/>
                    <a:gd name="T20" fmla="*/ 0 w 20"/>
                    <a:gd name="T21" fmla="*/ 25 h 36"/>
                    <a:gd name="T22" fmla="*/ 8 w 20"/>
                    <a:gd name="T23" fmla="*/ 25 h 36"/>
                    <a:gd name="T24" fmla="*/ 8 w 20"/>
                    <a:gd name="T25" fmla="*/ 28 h 36"/>
                    <a:gd name="T26" fmla="*/ 12 w 20"/>
                    <a:gd name="T27" fmla="*/ 28 h 36"/>
                    <a:gd name="T28" fmla="*/ 12 w 20"/>
                    <a:gd name="T29" fmla="*/ 21 h 36"/>
                    <a:gd name="T30" fmla="*/ 8 w 20"/>
                    <a:gd name="T31" fmla="*/ 21 h 36"/>
                    <a:gd name="T32" fmla="*/ 8 w 20"/>
                    <a:gd name="T33" fmla="*/ 15 h 36"/>
                    <a:gd name="T34" fmla="*/ 12 w 20"/>
                    <a:gd name="T35" fmla="*/ 15 h 36"/>
                    <a:gd name="T36" fmla="*/ 12 w 20"/>
                    <a:gd name="T37" fmla="*/ 7 h 36"/>
                    <a:gd name="T38" fmla="*/ 8 w 20"/>
                    <a:gd name="T39" fmla="*/ 7 h 36"/>
                    <a:gd name="T40" fmla="*/ 8 w 20"/>
                    <a:gd name="T41" fmla="*/ 11 h 36"/>
                    <a:gd name="T42" fmla="*/ 0 w 20"/>
                    <a:gd name="T43" fmla="*/ 11 h 36"/>
                    <a:gd name="T44" fmla="*/ 0 w 20"/>
                    <a:gd name="T45" fmla="*/ 5 h 36"/>
                    <a:gd name="T46" fmla="*/ 6 w 20"/>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6"/>
                    <a:gd name="T74" fmla="*/ 20 w 2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6">
                      <a:moveTo>
                        <a:pt x="6" y="0"/>
                      </a:moveTo>
                      <a:lnTo>
                        <a:pt x="13" y="0"/>
                      </a:lnTo>
                      <a:lnTo>
                        <a:pt x="19" y="5"/>
                      </a:lnTo>
                      <a:lnTo>
                        <a:pt x="19" y="15"/>
                      </a:lnTo>
                      <a:lnTo>
                        <a:pt x="16" y="18"/>
                      </a:lnTo>
                      <a:lnTo>
                        <a:pt x="19" y="21"/>
                      </a:lnTo>
                      <a:lnTo>
                        <a:pt x="19" y="30"/>
                      </a:lnTo>
                      <a:lnTo>
                        <a:pt x="13" y="35"/>
                      </a:lnTo>
                      <a:lnTo>
                        <a:pt x="6" y="35"/>
                      </a:lnTo>
                      <a:lnTo>
                        <a:pt x="0" y="30"/>
                      </a:lnTo>
                      <a:lnTo>
                        <a:pt x="0" y="25"/>
                      </a:lnTo>
                      <a:lnTo>
                        <a:pt x="8" y="25"/>
                      </a:lnTo>
                      <a:lnTo>
                        <a:pt x="8" y="28"/>
                      </a:lnTo>
                      <a:lnTo>
                        <a:pt x="12" y="28"/>
                      </a:lnTo>
                      <a:lnTo>
                        <a:pt x="12" y="21"/>
                      </a:lnTo>
                      <a:lnTo>
                        <a:pt x="8" y="21"/>
                      </a:lnTo>
                      <a:lnTo>
                        <a:pt x="8" y="15"/>
                      </a:lnTo>
                      <a:lnTo>
                        <a:pt x="12" y="15"/>
                      </a:lnTo>
                      <a:lnTo>
                        <a:pt x="12" y="7"/>
                      </a:lnTo>
                      <a:lnTo>
                        <a:pt x="8" y="7"/>
                      </a:lnTo>
                      <a:lnTo>
                        <a:pt x="8" y="11"/>
                      </a:lnTo>
                      <a:lnTo>
                        <a:pt x="0" y="11"/>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5" name="Freeform 890"/>
                <p:cNvSpPr>
                  <a:spLocks/>
                </p:cNvSpPr>
                <p:nvPr/>
              </p:nvSpPr>
              <p:spPr bwMode="auto">
                <a:xfrm>
                  <a:off x="3667" y="3311"/>
                  <a:ext cx="21" cy="36"/>
                </a:xfrm>
                <a:custGeom>
                  <a:avLst/>
                  <a:gdLst>
                    <a:gd name="T0" fmla="*/ 11 w 21"/>
                    <a:gd name="T1" fmla="*/ 0 h 36"/>
                    <a:gd name="T2" fmla="*/ 18 w 21"/>
                    <a:gd name="T3" fmla="*/ 0 h 36"/>
                    <a:gd name="T4" fmla="*/ 18 w 21"/>
                    <a:gd name="T5" fmla="*/ 21 h 36"/>
                    <a:gd name="T6" fmla="*/ 20 w 21"/>
                    <a:gd name="T7" fmla="*/ 21 h 36"/>
                    <a:gd name="T8" fmla="*/ 20 w 21"/>
                    <a:gd name="T9" fmla="*/ 28 h 36"/>
                    <a:gd name="T10" fmla="*/ 18 w 21"/>
                    <a:gd name="T11" fmla="*/ 28 h 36"/>
                    <a:gd name="T12" fmla="*/ 18 w 21"/>
                    <a:gd name="T13" fmla="*/ 35 h 36"/>
                    <a:gd name="T14" fmla="*/ 11 w 21"/>
                    <a:gd name="T15" fmla="*/ 35 h 36"/>
                    <a:gd name="T16" fmla="*/ 11 w 21"/>
                    <a:gd name="T17" fmla="*/ 28 h 36"/>
                    <a:gd name="T18" fmla="*/ 11 w 21"/>
                    <a:gd name="T19" fmla="*/ 21 h 36"/>
                    <a:gd name="T20" fmla="*/ 7 w 21"/>
                    <a:gd name="T21" fmla="*/ 21 h 36"/>
                    <a:gd name="T22" fmla="*/ 11 w 21"/>
                    <a:gd name="T23" fmla="*/ 14 h 36"/>
                    <a:gd name="T24" fmla="*/ 11 w 21"/>
                    <a:gd name="T25" fmla="*/ 21 h 36"/>
                    <a:gd name="T26" fmla="*/ 11 w 21"/>
                    <a:gd name="T27" fmla="*/ 28 h 36"/>
                    <a:gd name="T28" fmla="*/ 0 w 21"/>
                    <a:gd name="T29" fmla="*/ 28 h 36"/>
                    <a:gd name="T30" fmla="*/ 0 w 21"/>
                    <a:gd name="T31" fmla="*/ 21 h 36"/>
                    <a:gd name="T32" fmla="*/ 11 w 2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6"/>
                    <a:gd name="T53" fmla="*/ 21 w 2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6">
                      <a:moveTo>
                        <a:pt x="11" y="0"/>
                      </a:moveTo>
                      <a:lnTo>
                        <a:pt x="18" y="0"/>
                      </a:lnTo>
                      <a:lnTo>
                        <a:pt x="18" y="21"/>
                      </a:lnTo>
                      <a:lnTo>
                        <a:pt x="20" y="21"/>
                      </a:lnTo>
                      <a:lnTo>
                        <a:pt x="20" y="28"/>
                      </a:lnTo>
                      <a:lnTo>
                        <a:pt x="18" y="28"/>
                      </a:lnTo>
                      <a:lnTo>
                        <a:pt x="18" y="35"/>
                      </a:lnTo>
                      <a:lnTo>
                        <a:pt x="11" y="35"/>
                      </a:lnTo>
                      <a:lnTo>
                        <a:pt x="11" y="28"/>
                      </a:lnTo>
                      <a:lnTo>
                        <a:pt x="11" y="21"/>
                      </a:lnTo>
                      <a:lnTo>
                        <a:pt x="7" y="21"/>
                      </a:lnTo>
                      <a:lnTo>
                        <a:pt x="11" y="14"/>
                      </a:lnTo>
                      <a:lnTo>
                        <a:pt x="11" y="21"/>
                      </a:lnTo>
                      <a:lnTo>
                        <a:pt x="11" y="28"/>
                      </a:lnTo>
                      <a:lnTo>
                        <a:pt x="0" y="28"/>
                      </a:lnTo>
                      <a:lnTo>
                        <a:pt x="0" y="21"/>
                      </a:lnTo>
                      <a:lnTo>
                        <a:pt x="1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76" name="Group 891"/>
              <p:cNvGrpSpPr>
                <a:grpSpLocks/>
              </p:cNvGrpSpPr>
              <p:nvPr/>
            </p:nvGrpSpPr>
            <p:grpSpPr bwMode="auto">
              <a:xfrm>
                <a:off x="2919" y="3403"/>
                <a:ext cx="782" cy="37"/>
                <a:chOff x="2919" y="3403"/>
                <a:chExt cx="782" cy="37"/>
              </a:xfrm>
            </p:grpSpPr>
            <p:sp>
              <p:nvSpPr>
                <p:cNvPr id="941" name="Freeform 892"/>
                <p:cNvSpPr>
                  <a:spLocks/>
                </p:cNvSpPr>
                <p:nvPr/>
              </p:nvSpPr>
              <p:spPr bwMode="auto">
                <a:xfrm>
                  <a:off x="2919" y="3403"/>
                  <a:ext cx="21" cy="37"/>
                </a:xfrm>
                <a:custGeom>
                  <a:avLst/>
                  <a:gdLst>
                    <a:gd name="T0" fmla="*/ 0 w 21"/>
                    <a:gd name="T1" fmla="*/ 0 h 37"/>
                    <a:gd name="T2" fmla="*/ 19 w 21"/>
                    <a:gd name="T3" fmla="*/ 0 h 37"/>
                    <a:gd name="T4" fmla="*/ 19 w 21"/>
                    <a:gd name="T5" fmla="*/ 7 h 37"/>
                    <a:gd name="T6" fmla="*/ 7 w 21"/>
                    <a:gd name="T7" fmla="*/ 7 h 37"/>
                    <a:gd name="T8" fmla="*/ 7 w 21"/>
                    <a:gd name="T9" fmla="*/ 13 h 37"/>
                    <a:gd name="T10" fmla="*/ 14 w 21"/>
                    <a:gd name="T11" fmla="*/ 13 h 37"/>
                    <a:gd name="T12" fmla="*/ 20 w 21"/>
                    <a:gd name="T13" fmla="*/ 18 h 37"/>
                    <a:gd name="T14" fmla="*/ 20 w 21"/>
                    <a:gd name="T15" fmla="*/ 30 h 37"/>
                    <a:gd name="T16" fmla="*/ 14 w 21"/>
                    <a:gd name="T17" fmla="*/ 36 h 37"/>
                    <a:gd name="T18" fmla="*/ 6 w 21"/>
                    <a:gd name="T19" fmla="*/ 36 h 37"/>
                    <a:gd name="T20" fmla="*/ 0 w 21"/>
                    <a:gd name="T21" fmla="*/ 30 h 37"/>
                    <a:gd name="T22" fmla="*/ 0 w 21"/>
                    <a:gd name="T23" fmla="*/ 24 h 37"/>
                    <a:gd name="T24" fmla="*/ 7 w 21"/>
                    <a:gd name="T25" fmla="*/ 24 h 37"/>
                    <a:gd name="T26" fmla="*/ 7 w 21"/>
                    <a:gd name="T27" fmla="*/ 29 h 37"/>
                    <a:gd name="T28" fmla="*/ 12 w 21"/>
                    <a:gd name="T29" fmla="*/ 29 h 37"/>
                    <a:gd name="T30" fmla="*/ 12 w 21"/>
                    <a:gd name="T31" fmla="*/ 19 h 37"/>
                    <a:gd name="T32" fmla="*/ 6 w 21"/>
                    <a:gd name="T33" fmla="*/ 19 h 37"/>
                    <a:gd name="T34" fmla="*/ 0 w 21"/>
                    <a:gd name="T35" fmla="*/ 14 h 37"/>
                    <a:gd name="T36" fmla="*/ 0 w 21"/>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7"/>
                    <a:gd name="T59" fmla="*/ 21 w 2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7">
                      <a:moveTo>
                        <a:pt x="0" y="0"/>
                      </a:moveTo>
                      <a:lnTo>
                        <a:pt x="19" y="0"/>
                      </a:lnTo>
                      <a:lnTo>
                        <a:pt x="19" y="7"/>
                      </a:lnTo>
                      <a:lnTo>
                        <a:pt x="7" y="7"/>
                      </a:lnTo>
                      <a:lnTo>
                        <a:pt x="7" y="13"/>
                      </a:lnTo>
                      <a:lnTo>
                        <a:pt x="14" y="13"/>
                      </a:lnTo>
                      <a:lnTo>
                        <a:pt x="20" y="18"/>
                      </a:lnTo>
                      <a:lnTo>
                        <a:pt x="20" y="30"/>
                      </a:lnTo>
                      <a:lnTo>
                        <a:pt x="14"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2" name="Freeform 893"/>
                <p:cNvSpPr>
                  <a:spLocks/>
                </p:cNvSpPr>
                <p:nvPr/>
              </p:nvSpPr>
              <p:spPr bwMode="auto">
                <a:xfrm>
                  <a:off x="3046" y="3403"/>
                  <a:ext cx="18" cy="37"/>
                </a:xfrm>
                <a:custGeom>
                  <a:avLst/>
                  <a:gdLst>
                    <a:gd name="T0" fmla="*/ 5 w 18"/>
                    <a:gd name="T1" fmla="*/ 0 h 37"/>
                    <a:gd name="T2" fmla="*/ 12 w 18"/>
                    <a:gd name="T3" fmla="*/ 0 h 37"/>
                    <a:gd name="T4" fmla="*/ 17 w 18"/>
                    <a:gd name="T5" fmla="*/ 5 h 37"/>
                    <a:gd name="T6" fmla="*/ 17 w 18"/>
                    <a:gd name="T7" fmla="*/ 11 h 37"/>
                    <a:gd name="T8" fmla="*/ 11 w 18"/>
                    <a:gd name="T9" fmla="*/ 11 h 37"/>
                    <a:gd name="T10" fmla="*/ 11 w 18"/>
                    <a:gd name="T11" fmla="*/ 7 h 37"/>
                    <a:gd name="T12" fmla="*/ 7 w 18"/>
                    <a:gd name="T13" fmla="*/ 7 h 37"/>
                    <a:gd name="T14" fmla="*/ 7 w 18"/>
                    <a:gd name="T15" fmla="*/ 14 h 37"/>
                    <a:gd name="T16" fmla="*/ 7 w 18"/>
                    <a:gd name="T17" fmla="*/ 20 h 37"/>
                    <a:gd name="T18" fmla="*/ 11 w 18"/>
                    <a:gd name="T19" fmla="*/ 20 h 37"/>
                    <a:gd name="T20" fmla="*/ 11 w 18"/>
                    <a:gd name="T21" fmla="*/ 29 h 37"/>
                    <a:gd name="T22" fmla="*/ 7 w 18"/>
                    <a:gd name="T23" fmla="*/ 29 h 37"/>
                    <a:gd name="T24" fmla="*/ 7 w 18"/>
                    <a:gd name="T25" fmla="*/ 20 h 37"/>
                    <a:gd name="T26" fmla="*/ 7 w 18"/>
                    <a:gd name="T27" fmla="*/ 14 h 37"/>
                    <a:gd name="T28" fmla="*/ 12 w 18"/>
                    <a:gd name="T29" fmla="*/ 14 h 37"/>
                    <a:gd name="T30" fmla="*/ 17 w 18"/>
                    <a:gd name="T31" fmla="*/ 18 h 37"/>
                    <a:gd name="T32" fmla="*/ 17 w 18"/>
                    <a:gd name="T33" fmla="*/ 32 h 37"/>
                    <a:gd name="T34" fmla="*/ 12 w 18"/>
                    <a:gd name="T35" fmla="*/ 36 h 37"/>
                    <a:gd name="T36" fmla="*/ 5 w 18"/>
                    <a:gd name="T37" fmla="*/ 36 h 37"/>
                    <a:gd name="T38" fmla="*/ 0 w 18"/>
                    <a:gd name="T39" fmla="*/ 32 h 37"/>
                    <a:gd name="T40" fmla="*/ 0 w 18"/>
                    <a:gd name="T41" fmla="*/ 5 h 37"/>
                    <a:gd name="T42" fmla="*/ 5 w 18"/>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7"/>
                    <a:gd name="T68" fmla="*/ 18 w 1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7">
                      <a:moveTo>
                        <a:pt x="5" y="0"/>
                      </a:moveTo>
                      <a:lnTo>
                        <a:pt x="12" y="0"/>
                      </a:lnTo>
                      <a:lnTo>
                        <a:pt x="17" y="5"/>
                      </a:lnTo>
                      <a:lnTo>
                        <a:pt x="17" y="11"/>
                      </a:lnTo>
                      <a:lnTo>
                        <a:pt x="11" y="11"/>
                      </a:lnTo>
                      <a:lnTo>
                        <a:pt x="11" y="7"/>
                      </a:lnTo>
                      <a:lnTo>
                        <a:pt x="7" y="7"/>
                      </a:lnTo>
                      <a:lnTo>
                        <a:pt x="7" y="14"/>
                      </a:lnTo>
                      <a:lnTo>
                        <a:pt x="7" y="20"/>
                      </a:lnTo>
                      <a:lnTo>
                        <a:pt x="11" y="20"/>
                      </a:lnTo>
                      <a:lnTo>
                        <a:pt x="11" y="29"/>
                      </a:lnTo>
                      <a:lnTo>
                        <a:pt x="7" y="29"/>
                      </a:lnTo>
                      <a:lnTo>
                        <a:pt x="7" y="20"/>
                      </a:lnTo>
                      <a:lnTo>
                        <a:pt x="7" y="14"/>
                      </a:lnTo>
                      <a:lnTo>
                        <a:pt x="12" y="14"/>
                      </a:lnTo>
                      <a:lnTo>
                        <a:pt x="17" y="18"/>
                      </a:lnTo>
                      <a:lnTo>
                        <a:pt x="17" y="32"/>
                      </a:lnTo>
                      <a:lnTo>
                        <a:pt x="12" y="36"/>
                      </a:lnTo>
                      <a:lnTo>
                        <a:pt x="5" y="36"/>
                      </a:lnTo>
                      <a:lnTo>
                        <a:pt x="0" y="32"/>
                      </a:lnTo>
                      <a:lnTo>
                        <a:pt x="0" y="5"/>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3" name="Freeform 894"/>
                <p:cNvSpPr>
                  <a:spLocks/>
                </p:cNvSpPr>
                <p:nvPr/>
              </p:nvSpPr>
              <p:spPr bwMode="auto">
                <a:xfrm>
                  <a:off x="3167" y="3403"/>
                  <a:ext cx="20" cy="37"/>
                </a:xfrm>
                <a:custGeom>
                  <a:avLst/>
                  <a:gdLst>
                    <a:gd name="T0" fmla="*/ 0 w 20"/>
                    <a:gd name="T1" fmla="*/ 0 h 37"/>
                    <a:gd name="T2" fmla="*/ 19 w 20"/>
                    <a:gd name="T3" fmla="*/ 0 h 37"/>
                    <a:gd name="T4" fmla="*/ 19 w 20"/>
                    <a:gd name="T5" fmla="*/ 7 h 37"/>
                    <a:gd name="T6" fmla="*/ 8 w 20"/>
                    <a:gd name="T7" fmla="*/ 36 h 37"/>
                    <a:gd name="T8" fmla="*/ 0 w 20"/>
                    <a:gd name="T9" fmla="*/ 36 h 37"/>
                    <a:gd name="T10" fmla="*/ 11 w 20"/>
                    <a:gd name="T11" fmla="*/ 7 h 37"/>
                    <a:gd name="T12" fmla="*/ 0 w 20"/>
                    <a:gd name="T13" fmla="*/ 7 h 37"/>
                    <a:gd name="T14" fmla="*/ 0 w 2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7"/>
                    <a:gd name="T26" fmla="*/ 20 w 2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7">
                      <a:moveTo>
                        <a:pt x="0" y="0"/>
                      </a:moveTo>
                      <a:lnTo>
                        <a:pt x="19" y="0"/>
                      </a:lnTo>
                      <a:lnTo>
                        <a:pt x="19" y="7"/>
                      </a:lnTo>
                      <a:lnTo>
                        <a:pt x="8" y="36"/>
                      </a:lnTo>
                      <a:lnTo>
                        <a:pt x="0" y="36"/>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4" name="Freeform 895"/>
                <p:cNvSpPr>
                  <a:spLocks/>
                </p:cNvSpPr>
                <p:nvPr/>
              </p:nvSpPr>
              <p:spPr bwMode="auto">
                <a:xfrm>
                  <a:off x="3292" y="3403"/>
                  <a:ext cx="19" cy="37"/>
                </a:xfrm>
                <a:custGeom>
                  <a:avLst/>
                  <a:gdLst>
                    <a:gd name="T0" fmla="*/ 3 w 19"/>
                    <a:gd name="T1" fmla="*/ 0 h 37"/>
                    <a:gd name="T2" fmla="*/ 14 w 19"/>
                    <a:gd name="T3" fmla="*/ 0 h 37"/>
                    <a:gd name="T4" fmla="*/ 18 w 19"/>
                    <a:gd name="T5" fmla="*/ 5 h 37"/>
                    <a:gd name="T6" fmla="*/ 18 w 19"/>
                    <a:gd name="T7" fmla="*/ 15 h 37"/>
                    <a:gd name="T8" fmla="*/ 16 w 19"/>
                    <a:gd name="T9" fmla="*/ 18 h 37"/>
                    <a:gd name="T10" fmla="*/ 18 w 19"/>
                    <a:gd name="T11" fmla="*/ 22 h 37"/>
                    <a:gd name="T12" fmla="*/ 11 w 19"/>
                    <a:gd name="T13" fmla="*/ 22 h 37"/>
                    <a:gd name="T14" fmla="*/ 11 w 19"/>
                    <a:gd name="T15" fmla="*/ 13 h 37"/>
                    <a:gd name="T16" fmla="*/ 11 w 19"/>
                    <a:gd name="T17" fmla="*/ 6 h 37"/>
                    <a:gd name="T18" fmla="*/ 7 w 19"/>
                    <a:gd name="T19" fmla="*/ 6 h 37"/>
                    <a:gd name="T20" fmla="*/ 7 w 19"/>
                    <a:gd name="T21" fmla="*/ 13 h 37"/>
                    <a:gd name="T22" fmla="*/ 11 w 19"/>
                    <a:gd name="T23" fmla="*/ 13 h 37"/>
                    <a:gd name="T24" fmla="*/ 11 w 19"/>
                    <a:gd name="T25" fmla="*/ 29 h 37"/>
                    <a:gd name="T26" fmla="*/ 7 w 19"/>
                    <a:gd name="T27" fmla="*/ 29 h 37"/>
                    <a:gd name="T28" fmla="*/ 7 w 19"/>
                    <a:gd name="T29" fmla="*/ 22 h 37"/>
                    <a:gd name="T30" fmla="*/ 11 w 19"/>
                    <a:gd name="T31" fmla="*/ 22 h 37"/>
                    <a:gd name="T32" fmla="*/ 18 w 19"/>
                    <a:gd name="T33" fmla="*/ 22 h 37"/>
                    <a:gd name="T34" fmla="*/ 18 w 19"/>
                    <a:gd name="T35" fmla="*/ 32 h 37"/>
                    <a:gd name="T36" fmla="*/ 14 w 19"/>
                    <a:gd name="T37" fmla="*/ 36 h 37"/>
                    <a:gd name="T38" fmla="*/ 3 w 19"/>
                    <a:gd name="T39" fmla="*/ 36 h 37"/>
                    <a:gd name="T40" fmla="*/ 0 w 19"/>
                    <a:gd name="T41" fmla="*/ 32 h 37"/>
                    <a:gd name="T42" fmla="*/ 0 w 19"/>
                    <a:gd name="T43" fmla="*/ 22 h 37"/>
                    <a:gd name="T44" fmla="*/ 2 w 19"/>
                    <a:gd name="T45" fmla="*/ 18 h 37"/>
                    <a:gd name="T46" fmla="*/ 0 w 19"/>
                    <a:gd name="T47" fmla="*/ 15 h 37"/>
                    <a:gd name="T48" fmla="*/ 0 w 19"/>
                    <a:gd name="T49" fmla="*/ 5 h 37"/>
                    <a:gd name="T50" fmla="*/ 3 w 19"/>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37"/>
                    <a:gd name="T80" fmla="*/ 19 w 19"/>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37">
                      <a:moveTo>
                        <a:pt x="3" y="0"/>
                      </a:moveTo>
                      <a:lnTo>
                        <a:pt x="14" y="0"/>
                      </a:lnTo>
                      <a:lnTo>
                        <a:pt x="18" y="5"/>
                      </a:lnTo>
                      <a:lnTo>
                        <a:pt x="18" y="15"/>
                      </a:lnTo>
                      <a:lnTo>
                        <a:pt x="16" y="18"/>
                      </a:lnTo>
                      <a:lnTo>
                        <a:pt x="18" y="22"/>
                      </a:lnTo>
                      <a:lnTo>
                        <a:pt x="11" y="22"/>
                      </a:lnTo>
                      <a:lnTo>
                        <a:pt x="11" y="13"/>
                      </a:lnTo>
                      <a:lnTo>
                        <a:pt x="11" y="6"/>
                      </a:lnTo>
                      <a:lnTo>
                        <a:pt x="7" y="6"/>
                      </a:lnTo>
                      <a:lnTo>
                        <a:pt x="7" y="13"/>
                      </a:lnTo>
                      <a:lnTo>
                        <a:pt x="11" y="13"/>
                      </a:lnTo>
                      <a:lnTo>
                        <a:pt x="11" y="29"/>
                      </a:lnTo>
                      <a:lnTo>
                        <a:pt x="7" y="29"/>
                      </a:lnTo>
                      <a:lnTo>
                        <a:pt x="7" y="22"/>
                      </a:lnTo>
                      <a:lnTo>
                        <a:pt x="11" y="22"/>
                      </a:lnTo>
                      <a:lnTo>
                        <a:pt x="18" y="22"/>
                      </a:lnTo>
                      <a:lnTo>
                        <a:pt x="18" y="32"/>
                      </a:lnTo>
                      <a:lnTo>
                        <a:pt x="14" y="36"/>
                      </a:lnTo>
                      <a:lnTo>
                        <a:pt x="3" y="36"/>
                      </a:lnTo>
                      <a:lnTo>
                        <a:pt x="0" y="32"/>
                      </a:lnTo>
                      <a:lnTo>
                        <a:pt x="0" y="22"/>
                      </a:lnTo>
                      <a:lnTo>
                        <a:pt x="2" y="18"/>
                      </a:lnTo>
                      <a:lnTo>
                        <a:pt x="0" y="15"/>
                      </a:lnTo>
                      <a:lnTo>
                        <a:pt x="0" y="5"/>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5" name="Freeform 896"/>
                <p:cNvSpPr>
                  <a:spLocks/>
                </p:cNvSpPr>
                <p:nvPr/>
              </p:nvSpPr>
              <p:spPr bwMode="auto">
                <a:xfrm>
                  <a:off x="3416" y="3403"/>
                  <a:ext cx="19" cy="37"/>
                </a:xfrm>
                <a:custGeom>
                  <a:avLst/>
                  <a:gdLst>
                    <a:gd name="T0" fmla="*/ 12 w 19"/>
                    <a:gd name="T1" fmla="*/ 0 h 37"/>
                    <a:gd name="T2" fmla="*/ 18 w 19"/>
                    <a:gd name="T3" fmla="*/ 5 h 37"/>
                    <a:gd name="T4" fmla="*/ 18 w 19"/>
                    <a:gd name="T5" fmla="*/ 32 h 37"/>
                    <a:gd name="T6" fmla="*/ 12 w 19"/>
                    <a:gd name="T7" fmla="*/ 36 h 37"/>
                    <a:gd name="T8" fmla="*/ 6 w 19"/>
                    <a:gd name="T9" fmla="*/ 36 h 37"/>
                    <a:gd name="T10" fmla="*/ 0 w 19"/>
                    <a:gd name="T11" fmla="*/ 32 h 37"/>
                    <a:gd name="T12" fmla="*/ 0 w 19"/>
                    <a:gd name="T13" fmla="*/ 25 h 37"/>
                    <a:gd name="T14" fmla="*/ 7 w 19"/>
                    <a:gd name="T15" fmla="*/ 25 h 37"/>
                    <a:gd name="T16" fmla="*/ 7 w 19"/>
                    <a:gd name="T17" fmla="*/ 29 h 37"/>
                    <a:gd name="T18" fmla="*/ 11 w 19"/>
                    <a:gd name="T19" fmla="*/ 29 h 37"/>
                    <a:gd name="T20" fmla="*/ 11 w 19"/>
                    <a:gd name="T21" fmla="*/ 22 h 37"/>
                    <a:gd name="T22" fmla="*/ 11 w 19"/>
                    <a:gd name="T23" fmla="*/ 16 h 37"/>
                    <a:gd name="T24" fmla="*/ 7 w 19"/>
                    <a:gd name="T25" fmla="*/ 16 h 37"/>
                    <a:gd name="T26" fmla="*/ 7 w 19"/>
                    <a:gd name="T27" fmla="*/ 7 h 37"/>
                    <a:gd name="T28" fmla="*/ 11 w 19"/>
                    <a:gd name="T29" fmla="*/ 7 h 37"/>
                    <a:gd name="T30" fmla="*/ 11 w 19"/>
                    <a:gd name="T31" fmla="*/ 16 h 37"/>
                    <a:gd name="T32" fmla="*/ 11 w 19"/>
                    <a:gd name="T33" fmla="*/ 22 h 37"/>
                    <a:gd name="T34" fmla="*/ 6 w 19"/>
                    <a:gd name="T35" fmla="*/ 22 h 37"/>
                    <a:gd name="T36" fmla="*/ 0 w 19"/>
                    <a:gd name="T37" fmla="*/ 18 h 37"/>
                    <a:gd name="T38" fmla="*/ 0 w 19"/>
                    <a:gd name="T39" fmla="*/ 5 h 37"/>
                    <a:gd name="T40" fmla="*/ 6 w 19"/>
                    <a:gd name="T41" fmla="*/ 0 h 37"/>
                    <a:gd name="T42" fmla="*/ 12 w 1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7"/>
                    <a:gd name="T68" fmla="*/ 19 w 1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7">
                      <a:moveTo>
                        <a:pt x="12" y="0"/>
                      </a:moveTo>
                      <a:lnTo>
                        <a:pt x="18" y="5"/>
                      </a:lnTo>
                      <a:lnTo>
                        <a:pt x="18" y="32"/>
                      </a:lnTo>
                      <a:lnTo>
                        <a:pt x="12" y="36"/>
                      </a:lnTo>
                      <a:lnTo>
                        <a:pt x="6" y="36"/>
                      </a:lnTo>
                      <a:lnTo>
                        <a:pt x="0" y="32"/>
                      </a:lnTo>
                      <a:lnTo>
                        <a:pt x="0" y="25"/>
                      </a:lnTo>
                      <a:lnTo>
                        <a:pt x="7" y="25"/>
                      </a:lnTo>
                      <a:lnTo>
                        <a:pt x="7" y="29"/>
                      </a:lnTo>
                      <a:lnTo>
                        <a:pt x="11" y="29"/>
                      </a:lnTo>
                      <a:lnTo>
                        <a:pt x="11" y="22"/>
                      </a:lnTo>
                      <a:lnTo>
                        <a:pt x="11" y="16"/>
                      </a:lnTo>
                      <a:lnTo>
                        <a:pt x="7" y="16"/>
                      </a:lnTo>
                      <a:lnTo>
                        <a:pt x="7" y="7"/>
                      </a:lnTo>
                      <a:lnTo>
                        <a:pt x="11" y="7"/>
                      </a:lnTo>
                      <a:lnTo>
                        <a:pt x="11" y="16"/>
                      </a:lnTo>
                      <a:lnTo>
                        <a:pt x="11" y="22"/>
                      </a:lnTo>
                      <a:lnTo>
                        <a:pt x="6" y="22"/>
                      </a:lnTo>
                      <a:lnTo>
                        <a:pt x="0" y="18"/>
                      </a:lnTo>
                      <a:lnTo>
                        <a:pt x="0" y="5"/>
                      </a:lnTo>
                      <a:lnTo>
                        <a:pt x="6" y="0"/>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946" name="Group 897"/>
                <p:cNvGrpSpPr>
                  <a:grpSpLocks/>
                </p:cNvGrpSpPr>
                <p:nvPr/>
              </p:nvGrpSpPr>
              <p:grpSpPr bwMode="auto">
                <a:xfrm>
                  <a:off x="3540" y="3403"/>
                  <a:ext cx="40" cy="37"/>
                  <a:chOff x="3540" y="3403"/>
                  <a:chExt cx="40" cy="37"/>
                </a:xfrm>
              </p:grpSpPr>
              <p:sp>
                <p:nvSpPr>
                  <p:cNvPr id="950" name="Freeform 898"/>
                  <p:cNvSpPr>
                    <a:spLocks/>
                  </p:cNvSpPr>
                  <p:nvPr/>
                </p:nvSpPr>
                <p:spPr bwMode="auto">
                  <a:xfrm>
                    <a:off x="3561" y="3403"/>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1" name="Freeform 899"/>
                  <p:cNvSpPr>
                    <a:spLocks/>
                  </p:cNvSpPr>
                  <p:nvPr/>
                </p:nvSpPr>
                <p:spPr bwMode="auto">
                  <a:xfrm>
                    <a:off x="3540" y="3403"/>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47" name="Group 900"/>
                <p:cNvGrpSpPr>
                  <a:grpSpLocks/>
                </p:cNvGrpSpPr>
                <p:nvPr/>
              </p:nvGrpSpPr>
              <p:grpSpPr bwMode="auto">
                <a:xfrm>
                  <a:off x="3665" y="3403"/>
                  <a:ext cx="36" cy="37"/>
                  <a:chOff x="3665" y="3403"/>
                  <a:chExt cx="36" cy="37"/>
                </a:xfrm>
              </p:grpSpPr>
              <p:sp>
                <p:nvSpPr>
                  <p:cNvPr id="948" name="Freeform 901"/>
                  <p:cNvSpPr>
                    <a:spLocks/>
                  </p:cNvSpPr>
                  <p:nvPr/>
                </p:nvSpPr>
                <p:spPr bwMode="auto">
                  <a:xfrm>
                    <a:off x="3665" y="3403"/>
                    <a:ext cx="17" cy="37"/>
                  </a:xfrm>
                  <a:custGeom>
                    <a:avLst/>
                    <a:gdLst>
                      <a:gd name="T0" fmla="*/ 6 w 17"/>
                      <a:gd name="T1" fmla="*/ 36 h 37"/>
                      <a:gd name="T2" fmla="*/ 16 w 17"/>
                      <a:gd name="T3" fmla="*/ 36 h 37"/>
                      <a:gd name="T4" fmla="*/ 16 w 17"/>
                      <a:gd name="T5" fmla="*/ 0 h 37"/>
                      <a:gd name="T6" fmla="*/ 2 w 17"/>
                      <a:gd name="T7" fmla="*/ 0 h 37"/>
                      <a:gd name="T8" fmla="*/ 0 w 17"/>
                      <a:gd name="T9" fmla="*/ 7 h 37"/>
                      <a:gd name="T10" fmla="*/ 6 w 17"/>
                      <a:gd name="T11" fmla="*/ 7 h 37"/>
                      <a:gd name="T12" fmla="*/ 6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6" y="36"/>
                        </a:moveTo>
                        <a:lnTo>
                          <a:pt x="16" y="36"/>
                        </a:lnTo>
                        <a:lnTo>
                          <a:pt x="16" y="0"/>
                        </a:lnTo>
                        <a:lnTo>
                          <a:pt x="2" y="0"/>
                        </a:lnTo>
                        <a:lnTo>
                          <a:pt x="0" y="7"/>
                        </a:lnTo>
                        <a:lnTo>
                          <a:pt x="6" y="7"/>
                        </a:lnTo>
                        <a:lnTo>
                          <a:pt x="6"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9" name="Freeform 902"/>
                  <p:cNvSpPr>
                    <a:spLocks/>
                  </p:cNvSpPr>
                  <p:nvPr/>
                </p:nvSpPr>
                <p:spPr bwMode="auto">
                  <a:xfrm>
                    <a:off x="3684" y="3403"/>
                    <a:ext cx="17" cy="37"/>
                  </a:xfrm>
                  <a:custGeom>
                    <a:avLst/>
                    <a:gdLst>
                      <a:gd name="T0" fmla="*/ 7 w 17"/>
                      <a:gd name="T1" fmla="*/ 36 h 37"/>
                      <a:gd name="T2" fmla="*/ 16 w 17"/>
                      <a:gd name="T3" fmla="*/ 36 h 37"/>
                      <a:gd name="T4" fmla="*/ 16 w 17"/>
                      <a:gd name="T5" fmla="*/ 0 h 37"/>
                      <a:gd name="T6" fmla="*/ 1 w 17"/>
                      <a:gd name="T7" fmla="*/ 0 h 37"/>
                      <a:gd name="T8" fmla="*/ 0 w 17"/>
                      <a:gd name="T9" fmla="*/ 7 h 37"/>
                      <a:gd name="T10" fmla="*/ 7 w 17"/>
                      <a:gd name="T11" fmla="*/ 7 h 37"/>
                      <a:gd name="T12" fmla="*/ 7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7" y="36"/>
                        </a:moveTo>
                        <a:lnTo>
                          <a:pt x="16" y="36"/>
                        </a:lnTo>
                        <a:lnTo>
                          <a:pt x="16" y="0"/>
                        </a:lnTo>
                        <a:lnTo>
                          <a:pt x="1" y="0"/>
                        </a:lnTo>
                        <a:lnTo>
                          <a:pt x="0" y="7"/>
                        </a:lnTo>
                        <a:lnTo>
                          <a:pt x="7" y="7"/>
                        </a:lnTo>
                        <a:lnTo>
                          <a:pt x="7"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877" name="Group 903"/>
              <p:cNvGrpSpPr>
                <a:grpSpLocks/>
              </p:cNvGrpSpPr>
              <p:nvPr/>
            </p:nvGrpSpPr>
            <p:grpSpPr bwMode="auto">
              <a:xfrm>
                <a:off x="2918" y="3491"/>
                <a:ext cx="783" cy="36"/>
                <a:chOff x="2918" y="3491"/>
                <a:chExt cx="783" cy="36"/>
              </a:xfrm>
            </p:grpSpPr>
            <p:grpSp>
              <p:nvGrpSpPr>
                <p:cNvPr id="920" name="Group 904"/>
                <p:cNvGrpSpPr>
                  <a:grpSpLocks/>
                </p:cNvGrpSpPr>
                <p:nvPr/>
              </p:nvGrpSpPr>
              <p:grpSpPr bwMode="auto">
                <a:xfrm>
                  <a:off x="2918" y="3491"/>
                  <a:ext cx="39" cy="36"/>
                  <a:chOff x="2918" y="3491"/>
                  <a:chExt cx="39" cy="36"/>
                </a:xfrm>
              </p:grpSpPr>
              <p:sp>
                <p:nvSpPr>
                  <p:cNvPr id="939" name="Freeform 905"/>
                  <p:cNvSpPr>
                    <a:spLocks/>
                  </p:cNvSpPr>
                  <p:nvPr/>
                </p:nvSpPr>
                <p:spPr bwMode="auto">
                  <a:xfrm>
                    <a:off x="2918" y="3491"/>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0" name="Freeform 906"/>
                  <p:cNvSpPr>
                    <a:spLocks/>
                  </p:cNvSpPr>
                  <p:nvPr/>
                </p:nvSpPr>
                <p:spPr bwMode="auto">
                  <a:xfrm>
                    <a:off x="2938" y="3491"/>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9 h 36"/>
                      <a:gd name="T12" fmla="*/ 0 w 19"/>
                      <a:gd name="T13" fmla="*/ 35 h 36"/>
                      <a:gd name="T14" fmla="*/ 18 w 19"/>
                      <a:gd name="T15" fmla="*/ 35 h 36"/>
                      <a:gd name="T16" fmla="*/ 18 w 19"/>
                      <a:gd name="T17" fmla="*/ 29 h 36"/>
                      <a:gd name="T18" fmla="*/ 8 w 19"/>
                      <a:gd name="T19" fmla="*/ 29 h 36"/>
                      <a:gd name="T20" fmla="*/ 18 w 19"/>
                      <a:gd name="T21" fmla="*/ 14 h 36"/>
                      <a:gd name="T22" fmla="*/ 18 w 19"/>
                      <a:gd name="T23" fmla="*/ 4 h 36"/>
                      <a:gd name="T24" fmla="*/ 12 w 19"/>
                      <a:gd name="T25" fmla="*/ 0 h 36"/>
                      <a:gd name="T26" fmla="*/ 5 w 19"/>
                      <a:gd name="T27" fmla="*/ 0 h 36"/>
                      <a:gd name="T28" fmla="*/ 0 w 19"/>
                      <a:gd name="T29" fmla="*/ 4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9"/>
                        </a:lnTo>
                        <a:lnTo>
                          <a:pt x="0" y="35"/>
                        </a:lnTo>
                        <a:lnTo>
                          <a:pt x="18" y="35"/>
                        </a:lnTo>
                        <a:lnTo>
                          <a:pt x="18" y="29"/>
                        </a:lnTo>
                        <a:lnTo>
                          <a:pt x="8" y="29"/>
                        </a:lnTo>
                        <a:lnTo>
                          <a:pt x="18" y="14"/>
                        </a:lnTo>
                        <a:lnTo>
                          <a:pt x="18"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1" name="Group 907"/>
                <p:cNvGrpSpPr>
                  <a:grpSpLocks/>
                </p:cNvGrpSpPr>
                <p:nvPr/>
              </p:nvGrpSpPr>
              <p:grpSpPr bwMode="auto">
                <a:xfrm>
                  <a:off x="3040" y="3491"/>
                  <a:ext cx="37" cy="36"/>
                  <a:chOff x="3040" y="3491"/>
                  <a:chExt cx="37" cy="36"/>
                </a:xfrm>
              </p:grpSpPr>
              <p:sp>
                <p:nvSpPr>
                  <p:cNvPr id="937" name="Freeform 908"/>
                  <p:cNvSpPr>
                    <a:spLocks/>
                  </p:cNvSpPr>
                  <p:nvPr/>
                </p:nvSpPr>
                <p:spPr bwMode="auto">
                  <a:xfrm>
                    <a:off x="3040" y="3491"/>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8" name="Freeform 909"/>
                  <p:cNvSpPr>
                    <a:spLocks/>
                  </p:cNvSpPr>
                  <p:nvPr/>
                </p:nvSpPr>
                <p:spPr bwMode="auto">
                  <a:xfrm>
                    <a:off x="3058" y="3491"/>
                    <a:ext cx="19" cy="36"/>
                  </a:xfrm>
                  <a:custGeom>
                    <a:avLst/>
                    <a:gdLst>
                      <a:gd name="T0" fmla="*/ 5 w 19"/>
                      <a:gd name="T1" fmla="*/ 0 h 36"/>
                      <a:gd name="T2" fmla="*/ 12 w 19"/>
                      <a:gd name="T3" fmla="*/ 0 h 36"/>
                      <a:gd name="T4" fmla="*/ 18 w 19"/>
                      <a:gd name="T5" fmla="*/ 4 h 36"/>
                      <a:gd name="T6" fmla="*/ 18 w 19"/>
                      <a:gd name="T7" fmla="*/ 14 h 36"/>
                      <a:gd name="T8" fmla="*/ 15 w 19"/>
                      <a:gd name="T9" fmla="*/ 18 h 36"/>
                      <a:gd name="T10" fmla="*/ 18 w 19"/>
                      <a:gd name="T11" fmla="*/ 21 h 36"/>
                      <a:gd name="T12" fmla="*/ 18 w 19"/>
                      <a:gd name="T13" fmla="*/ 31 h 36"/>
                      <a:gd name="T14" fmla="*/ 12 w 19"/>
                      <a:gd name="T15" fmla="*/ 35 h 36"/>
                      <a:gd name="T16" fmla="*/ 5 w 19"/>
                      <a:gd name="T17" fmla="*/ 35 h 36"/>
                      <a:gd name="T18" fmla="*/ 0 w 19"/>
                      <a:gd name="T19" fmla="*/ 31 h 36"/>
                      <a:gd name="T20" fmla="*/ 0 w 19"/>
                      <a:gd name="T21" fmla="*/ 25 h 36"/>
                      <a:gd name="T22" fmla="*/ 6 w 19"/>
                      <a:gd name="T23" fmla="*/ 25 h 36"/>
                      <a:gd name="T24" fmla="*/ 6 w 19"/>
                      <a:gd name="T25" fmla="*/ 29 h 36"/>
                      <a:gd name="T26" fmla="*/ 11 w 19"/>
                      <a:gd name="T27" fmla="*/ 29 h 36"/>
                      <a:gd name="T28" fmla="*/ 11 w 19"/>
                      <a:gd name="T29" fmla="*/ 21 h 36"/>
                      <a:gd name="T30" fmla="*/ 6 w 19"/>
                      <a:gd name="T31" fmla="*/ 21 h 36"/>
                      <a:gd name="T32" fmla="*/ 6 w 19"/>
                      <a:gd name="T33" fmla="*/ 14 h 36"/>
                      <a:gd name="T34" fmla="*/ 11 w 19"/>
                      <a:gd name="T35" fmla="*/ 14 h 36"/>
                      <a:gd name="T36" fmla="*/ 11 w 19"/>
                      <a:gd name="T37" fmla="*/ 7 h 36"/>
                      <a:gd name="T38" fmla="*/ 6 w 19"/>
                      <a:gd name="T39" fmla="*/ 7 h 36"/>
                      <a:gd name="T40" fmla="*/ 6 w 19"/>
                      <a:gd name="T41" fmla="*/ 10 h 36"/>
                      <a:gd name="T42" fmla="*/ 0 w 19"/>
                      <a:gd name="T43" fmla="*/ 10 h 36"/>
                      <a:gd name="T44" fmla="*/ 0 w 19"/>
                      <a:gd name="T45" fmla="*/ 4 h 36"/>
                      <a:gd name="T46" fmla="*/ 5 w 19"/>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6"/>
                      <a:gd name="T74" fmla="*/ 19 w 1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6">
                        <a:moveTo>
                          <a:pt x="5" y="0"/>
                        </a:moveTo>
                        <a:lnTo>
                          <a:pt x="12" y="0"/>
                        </a:lnTo>
                        <a:lnTo>
                          <a:pt x="18" y="4"/>
                        </a:lnTo>
                        <a:lnTo>
                          <a:pt x="18" y="14"/>
                        </a:lnTo>
                        <a:lnTo>
                          <a:pt x="15" y="18"/>
                        </a:lnTo>
                        <a:lnTo>
                          <a:pt x="18" y="21"/>
                        </a:lnTo>
                        <a:lnTo>
                          <a:pt x="18" y="31"/>
                        </a:lnTo>
                        <a:lnTo>
                          <a:pt x="12" y="35"/>
                        </a:lnTo>
                        <a:lnTo>
                          <a:pt x="5" y="35"/>
                        </a:lnTo>
                        <a:lnTo>
                          <a:pt x="0" y="31"/>
                        </a:lnTo>
                        <a:lnTo>
                          <a:pt x="0" y="25"/>
                        </a:lnTo>
                        <a:lnTo>
                          <a:pt x="6" y="25"/>
                        </a:lnTo>
                        <a:lnTo>
                          <a:pt x="6" y="29"/>
                        </a:lnTo>
                        <a:lnTo>
                          <a:pt x="11" y="29"/>
                        </a:lnTo>
                        <a:lnTo>
                          <a:pt x="11" y="21"/>
                        </a:lnTo>
                        <a:lnTo>
                          <a:pt x="6" y="21"/>
                        </a:lnTo>
                        <a:lnTo>
                          <a:pt x="6" y="14"/>
                        </a:lnTo>
                        <a:lnTo>
                          <a:pt x="11" y="14"/>
                        </a:lnTo>
                        <a:lnTo>
                          <a:pt x="11" y="7"/>
                        </a:lnTo>
                        <a:lnTo>
                          <a:pt x="6" y="7"/>
                        </a:lnTo>
                        <a:lnTo>
                          <a:pt x="6" y="10"/>
                        </a:lnTo>
                        <a:lnTo>
                          <a:pt x="0" y="10"/>
                        </a:lnTo>
                        <a:lnTo>
                          <a:pt x="0" y="4"/>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2" name="Group 910"/>
                <p:cNvGrpSpPr>
                  <a:grpSpLocks/>
                </p:cNvGrpSpPr>
                <p:nvPr/>
              </p:nvGrpSpPr>
              <p:grpSpPr bwMode="auto">
                <a:xfrm>
                  <a:off x="3165" y="3491"/>
                  <a:ext cx="39" cy="36"/>
                  <a:chOff x="3165" y="3491"/>
                  <a:chExt cx="39" cy="36"/>
                </a:xfrm>
              </p:grpSpPr>
              <p:sp>
                <p:nvSpPr>
                  <p:cNvPr id="935" name="Freeform 911"/>
                  <p:cNvSpPr>
                    <a:spLocks/>
                  </p:cNvSpPr>
                  <p:nvPr/>
                </p:nvSpPr>
                <p:spPr bwMode="auto">
                  <a:xfrm>
                    <a:off x="3165" y="3491"/>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6" name="Freeform 912"/>
                  <p:cNvSpPr>
                    <a:spLocks/>
                  </p:cNvSpPr>
                  <p:nvPr/>
                </p:nvSpPr>
                <p:spPr bwMode="auto">
                  <a:xfrm>
                    <a:off x="3181" y="3491"/>
                    <a:ext cx="23" cy="36"/>
                  </a:xfrm>
                  <a:custGeom>
                    <a:avLst/>
                    <a:gdLst>
                      <a:gd name="T0" fmla="*/ 12 w 23"/>
                      <a:gd name="T1" fmla="*/ 0 h 36"/>
                      <a:gd name="T2" fmla="*/ 20 w 23"/>
                      <a:gd name="T3" fmla="*/ 0 h 36"/>
                      <a:gd name="T4" fmla="*/ 20 w 23"/>
                      <a:gd name="T5" fmla="*/ 21 h 36"/>
                      <a:gd name="T6" fmla="*/ 22 w 23"/>
                      <a:gd name="T7" fmla="*/ 21 h 36"/>
                      <a:gd name="T8" fmla="*/ 22 w 23"/>
                      <a:gd name="T9" fmla="*/ 29 h 36"/>
                      <a:gd name="T10" fmla="*/ 20 w 23"/>
                      <a:gd name="T11" fmla="*/ 29 h 36"/>
                      <a:gd name="T12" fmla="*/ 20 w 23"/>
                      <a:gd name="T13" fmla="*/ 35 h 36"/>
                      <a:gd name="T14" fmla="*/ 12 w 23"/>
                      <a:gd name="T15" fmla="*/ 35 h 36"/>
                      <a:gd name="T16" fmla="*/ 12 w 23"/>
                      <a:gd name="T17" fmla="*/ 29 h 36"/>
                      <a:gd name="T18" fmla="*/ 12 w 23"/>
                      <a:gd name="T19" fmla="*/ 21 h 36"/>
                      <a:gd name="T20" fmla="*/ 8 w 23"/>
                      <a:gd name="T21" fmla="*/ 21 h 36"/>
                      <a:gd name="T22" fmla="*/ 12 w 23"/>
                      <a:gd name="T23" fmla="*/ 13 h 36"/>
                      <a:gd name="T24" fmla="*/ 12 w 23"/>
                      <a:gd name="T25" fmla="*/ 21 h 36"/>
                      <a:gd name="T26" fmla="*/ 12 w 23"/>
                      <a:gd name="T27" fmla="*/ 29 h 36"/>
                      <a:gd name="T28" fmla="*/ 0 w 23"/>
                      <a:gd name="T29" fmla="*/ 29 h 36"/>
                      <a:gd name="T30" fmla="*/ 0 w 23"/>
                      <a:gd name="T31" fmla="*/ 21 h 36"/>
                      <a:gd name="T32" fmla="*/ 12 w 23"/>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6"/>
                      <a:gd name="T53" fmla="*/ 23 w 23"/>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6">
                        <a:moveTo>
                          <a:pt x="12" y="0"/>
                        </a:moveTo>
                        <a:lnTo>
                          <a:pt x="20" y="0"/>
                        </a:lnTo>
                        <a:lnTo>
                          <a:pt x="20" y="21"/>
                        </a:lnTo>
                        <a:lnTo>
                          <a:pt x="22" y="21"/>
                        </a:lnTo>
                        <a:lnTo>
                          <a:pt x="22" y="29"/>
                        </a:lnTo>
                        <a:lnTo>
                          <a:pt x="20" y="29"/>
                        </a:lnTo>
                        <a:lnTo>
                          <a:pt x="20" y="35"/>
                        </a:lnTo>
                        <a:lnTo>
                          <a:pt x="12" y="35"/>
                        </a:lnTo>
                        <a:lnTo>
                          <a:pt x="12" y="29"/>
                        </a:lnTo>
                        <a:lnTo>
                          <a:pt x="12" y="21"/>
                        </a:lnTo>
                        <a:lnTo>
                          <a:pt x="8" y="21"/>
                        </a:lnTo>
                        <a:lnTo>
                          <a:pt x="12" y="13"/>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3" name="Group 913"/>
                <p:cNvGrpSpPr>
                  <a:grpSpLocks/>
                </p:cNvGrpSpPr>
                <p:nvPr/>
              </p:nvGrpSpPr>
              <p:grpSpPr bwMode="auto">
                <a:xfrm>
                  <a:off x="3289" y="3491"/>
                  <a:ext cx="41" cy="36"/>
                  <a:chOff x="3289" y="3491"/>
                  <a:chExt cx="41" cy="36"/>
                </a:xfrm>
              </p:grpSpPr>
              <p:sp>
                <p:nvSpPr>
                  <p:cNvPr id="933" name="Freeform 914"/>
                  <p:cNvSpPr>
                    <a:spLocks/>
                  </p:cNvSpPr>
                  <p:nvPr/>
                </p:nvSpPr>
                <p:spPr bwMode="auto">
                  <a:xfrm>
                    <a:off x="3289" y="3491"/>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4" name="Freeform 915"/>
                  <p:cNvSpPr>
                    <a:spLocks/>
                  </p:cNvSpPr>
                  <p:nvPr/>
                </p:nvSpPr>
                <p:spPr bwMode="auto">
                  <a:xfrm>
                    <a:off x="3309" y="3491"/>
                    <a:ext cx="21" cy="36"/>
                  </a:xfrm>
                  <a:custGeom>
                    <a:avLst/>
                    <a:gdLst>
                      <a:gd name="T0" fmla="*/ 0 w 21"/>
                      <a:gd name="T1" fmla="*/ 0 h 36"/>
                      <a:gd name="T2" fmla="*/ 19 w 21"/>
                      <a:gd name="T3" fmla="*/ 0 h 36"/>
                      <a:gd name="T4" fmla="*/ 19 w 21"/>
                      <a:gd name="T5" fmla="*/ 7 h 36"/>
                      <a:gd name="T6" fmla="*/ 7 w 21"/>
                      <a:gd name="T7" fmla="*/ 7 h 36"/>
                      <a:gd name="T8" fmla="*/ 7 w 21"/>
                      <a:gd name="T9" fmla="*/ 13 h 36"/>
                      <a:gd name="T10" fmla="*/ 14 w 21"/>
                      <a:gd name="T11" fmla="*/ 13 h 36"/>
                      <a:gd name="T12" fmla="*/ 20 w 21"/>
                      <a:gd name="T13" fmla="*/ 18 h 36"/>
                      <a:gd name="T14" fmla="*/ 20 w 21"/>
                      <a:gd name="T15" fmla="*/ 30 h 36"/>
                      <a:gd name="T16" fmla="*/ 14 w 21"/>
                      <a:gd name="T17" fmla="*/ 35 h 36"/>
                      <a:gd name="T18" fmla="*/ 6 w 21"/>
                      <a:gd name="T19" fmla="*/ 35 h 36"/>
                      <a:gd name="T20" fmla="*/ 0 w 21"/>
                      <a:gd name="T21" fmla="*/ 30 h 36"/>
                      <a:gd name="T22" fmla="*/ 0 w 21"/>
                      <a:gd name="T23" fmla="*/ 24 h 36"/>
                      <a:gd name="T24" fmla="*/ 7 w 21"/>
                      <a:gd name="T25" fmla="*/ 24 h 36"/>
                      <a:gd name="T26" fmla="*/ 7 w 21"/>
                      <a:gd name="T27" fmla="*/ 29 h 36"/>
                      <a:gd name="T28" fmla="*/ 12 w 21"/>
                      <a:gd name="T29" fmla="*/ 29 h 36"/>
                      <a:gd name="T30" fmla="*/ 12 w 21"/>
                      <a:gd name="T31" fmla="*/ 19 h 36"/>
                      <a:gd name="T32" fmla="*/ 6 w 21"/>
                      <a:gd name="T33" fmla="*/ 19 h 36"/>
                      <a:gd name="T34" fmla="*/ 0 w 21"/>
                      <a:gd name="T35" fmla="*/ 13 h 36"/>
                      <a:gd name="T36" fmla="*/ 0 w 21"/>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6"/>
                      <a:gd name="T59" fmla="*/ 21 w 2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6">
                        <a:moveTo>
                          <a:pt x="0" y="0"/>
                        </a:moveTo>
                        <a:lnTo>
                          <a:pt x="19" y="0"/>
                        </a:lnTo>
                        <a:lnTo>
                          <a:pt x="19" y="7"/>
                        </a:lnTo>
                        <a:lnTo>
                          <a:pt x="7" y="7"/>
                        </a:lnTo>
                        <a:lnTo>
                          <a:pt x="7" y="13"/>
                        </a:lnTo>
                        <a:lnTo>
                          <a:pt x="14" y="13"/>
                        </a:lnTo>
                        <a:lnTo>
                          <a:pt x="20" y="18"/>
                        </a:lnTo>
                        <a:lnTo>
                          <a:pt x="20" y="30"/>
                        </a:lnTo>
                        <a:lnTo>
                          <a:pt x="14" y="35"/>
                        </a:lnTo>
                        <a:lnTo>
                          <a:pt x="6" y="35"/>
                        </a:lnTo>
                        <a:lnTo>
                          <a:pt x="0" y="30"/>
                        </a:lnTo>
                        <a:lnTo>
                          <a:pt x="0" y="24"/>
                        </a:lnTo>
                        <a:lnTo>
                          <a:pt x="7" y="24"/>
                        </a:lnTo>
                        <a:lnTo>
                          <a:pt x="7" y="29"/>
                        </a:lnTo>
                        <a:lnTo>
                          <a:pt x="12" y="29"/>
                        </a:lnTo>
                        <a:lnTo>
                          <a:pt x="12" y="19"/>
                        </a:lnTo>
                        <a:lnTo>
                          <a:pt x="6" y="19"/>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4" name="Group 916"/>
                <p:cNvGrpSpPr>
                  <a:grpSpLocks/>
                </p:cNvGrpSpPr>
                <p:nvPr/>
              </p:nvGrpSpPr>
              <p:grpSpPr bwMode="auto">
                <a:xfrm>
                  <a:off x="3413" y="3491"/>
                  <a:ext cx="40" cy="36"/>
                  <a:chOff x="3413" y="3491"/>
                  <a:chExt cx="40" cy="36"/>
                </a:xfrm>
              </p:grpSpPr>
              <p:sp>
                <p:nvSpPr>
                  <p:cNvPr id="931" name="Freeform 917"/>
                  <p:cNvSpPr>
                    <a:spLocks/>
                  </p:cNvSpPr>
                  <p:nvPr/>
                </p:nvSpPr>
                <p:spPr bwMode="auto">
                  <a:xfrm>
                    <a:off x="3413" y="3491"/>
                    <a:ext cx="17" cy="36"/>
                  </a:xfrm>
                  <a:custGeom>
                    <a:avLst/>
                    <a:gdLst>
                      <a:gd name="T0" fmla="*/ 7 w 17"/>
                      <a:gd name="T1" fmla="*/ 35 h 36"/>
                      <a:gd name="T2" fmla="*/ 16 w 17"/>
                      <a:gd name="T3" fmla="*/ 35 h 36"/>
                      <a:gd name="T4" fmla="*/ 16 w 17"/>
                      <a:gd name="T5" fmla="*/ 0 h 36"/>
                      <a:gd name="T6" fmla="*/ 3 w 17"/>
                      <a:gd name="T7" fmla="*/ 0 h 36"/>
                      <a:gd name="T8" fmla="*/ 0 w 17"/>
                      <a:gd name="T9" fmla="*/ 7 h 36"/>
                      <a:gd name="T10" fmla="*/ 7 w 17"/>
                      <a:gd name="T11" fmla="*/ 7 h 36"/>
                      <a:gd name="T12" fmla="*/ 7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7" y="35"/>
                        </a:moveTo>
                        <a:lnTo>
                          <a:pt x="16" y="35"/>
                        </a:lnTo>
                        <a:lnTo>
                          <a:pt x="16" y="0"/>
                        </a:lnTo>
                        <a:lnTo>
                          <a:pt x="3" y="0"/>
                        </a:lnTo>
                        <a:lnTo>
                          <a:pt x="0" y="7"/>
                        </a:lnTo>
                        <a:lnTo>
                          <a:pt x="7" y="7"/>
                        </a:lnTo>
                        <a:lnTo>
                          <a:pt x="7"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2" name="Freeform 918"/>
                  <p:cNvSpPr>
                    <a:spLocks/>
                  </p:cNvSpPr>
                  <p:nvPr/>
                </p:nvSpPr>
                <p:spPr bwMode="auto">
                  <a:xfrm>
                    <a:off x="3434" y="3491"/>
                    <a:ext cx="19" cy="36"/>
                  </a:xfrm>
                  <a:custGeom>
                    <a:avLst/>
                    <a:gdLst>
                      <a:gd name="T0" fmla="*/ 6 w 19"/>
                      <a:gd name="T1" fmla="*/ 0 h 36"/>
                      <a:gd name="T2" fmla="*/ 12 w 19"/>
                      <a:gd name="T3" fmla="*/ 0 h 36"/>
                      <a:gd name="T4" fmla="*/ 18 w 19"/>
                      <a:gd name="T5" fmla="*/ 4 h 36"/>
                      <a:gd name="T6" fmla="*/ 18 w 19"/>
                      <a:gd name="T7" fmla="*/ 11 h 36"/>
                      <a:gd name="T8" fmla="*/ 11 w 19"/>
                      <a:gd name="T9" fmla="*/ 11 h 36"/>
                      <a:gd name="T10" fmla="*/ 11 w 19"/>
                      <a:gd name="T11" fmla="*/ 7 h 36"/>
                      <a:gd name="T12" fmla="*/ 7 w 19"/>
                      <a:gd name="T13" fmla="*/ 7 h 36"/>
                      <a:gd name="T14" fmla="*/ 7 w 19"/>
                      <a:gd name="T15" fmla="*/ 13 h 36"/>
                      <a:gd name="T16" fmla="*/ 7 w 19"/>
                      <a:gd name="T17" fmla="*/ 20 h 36"/>
                      <a:gd name="T18" fmla="*/ 11 w 19"/>
                      <a:gd name="T19" fmla="*/ 20 h 36"/>
                      <a:gd name="T20" fmla="*/ 11 w 19"/>
                      <a:gd name="T21" fmla="*/ 29 h 36"/>
                      <a:gd name="T22" fmla="*/ 7 w 19"/>
                      <a:gd name="T23" fmla="*/ 29 h 36"/>
                      <a:gd name="T24" fmla="*/ 7 w 19"/>
                      <a:gd name="T25" fmla="*/ 20 h 36"/>
                      <a:gd name="T26" fmla="*/ 7 w 19"/>
                      <a:gd name="T27" fmla="*/ 13 h 36"/>
                      <a:gd name="T28" fmla="*/ 12 w 19"/>
                      <a:gd name="T29" fmla="*/ 13 h 36"/>
                      <a:gd name="T30" fmla="*/ 18 w 19"/>
                      <a:gd name="T31" fmla="*/ 18 h 36"/>
                      <a:gd name="T32" fmla="*/ 18 w 19"/>
                      <a:gd name="T33" fmla="*/ 31 h 36"/>
                      <a:gd name="T34" fmla="*/ 12 w 19"/>
                      <a:gd name="T35" fmla="*/ 35 h 36"/>
                      <a:gd name="T36" fmla="*/ 6 w 19"/>
                      <a:gd name="T37" fmla="*/ 35 h 36"/>
                      <a:gd name="T38" fmla="*/ 0 w 19"/>
                      <a:gd name="T39" fmla="*/ 31 h 36"/>
                      <a:gd name="T40" fmla="*/ 0 w 19"/>
                      <a:gd name="T41" fmla="*/ 4 h 36"/>
                      <a:gd name="T42" fmla="*/ 6 w 19"/>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6"/>
                      <a:gd name="T68" fmla="*/ 19 w 1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6">
                        <a:moveTo>
                          <a:pt x="6" y="0"/>
                        </a:moveTo>
                        <a:lnTo>
                          <a:pt x="12" y="0"/>
                        </a:lnTo>
                        <a:lnTo>
                          <a:pt x="18" y="4"/>
                        </a:lnTo>
                        <a:lnTo>
                          <a:pt x="18" y="11"/>
                        </a:lnTo>
                        <a:lnTo>
                          <a:pt x="11" y="11"/>
                        </a:lnTo>
                        <a:lnTo>
                          <a:pt x="11" y="7"/>
                        </a:lnTo>
                        <a:lnTo>
                          <a:pt x="7" y="7"/>
                        </a:lnTo>
                        <a:lnTo>
                          <a:pt x="7" y="13"/>
                        </a:lnTo>
                        <a:lnTo>
                          <a:pt x="7" y="20"/>
                        </a:lnTo>
                        <a:lnTo>
                          <a:pt x="11" y="20"/>
                        </a:lnTo>
                        <a:lnTo>
                          <a:pt x="11" y="29"/>
                        </a:lnTo>
                        <a:lnTo>
                          <a:pt x="7" y="29"/>
                        </a:lnTo>
                        <a:lnTo>
                          <a:pt x="7" y="20"/>
                        </a:lnTo>
                        <a:lnTo>
                          <a:pt x="7" y="13"/>
                        </a:lnTo>
                        <a:lnTo>
                          <a:pt x="12" y="13"/>
                        </a:lnTo>
                        <a:lnTo>
                          <a:pt x="18" y="18"/>
                        </a:lnTo>
                        <a:lnTo>
                          <a:pt x="18" y="31"/>
                        </a:lnTo>
                        <a:lnTo>
                          <a:pt x="12" y="35"/>
                        </a:lnTo>
                        <a:lnTo>
                          <a:pt x="6" y="35"/>
                        </a:lnTo>
                        <a:lnTo>
                          <a:pt x="0" y="31"/>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5" name="Group 919"/>
                <p:cNvGrpSpPr>
                  <a:grpSpLocks/>
                </p:cNvGrpSpPr>
                <p:nvPr/>
              </p:nvGrpSpPr>
              <p:grpSpPr bwMode="auto">
                <a:xfrm>
                  <a:off x="3539" y="3491"/>
                  <a:ext cx="40" cy="36"/>
                  <a:chOff x="3539" y="3491"/>
                  <a:chExt cx="40" cy="36"/>
                </a:xfrm>
              </p:grpSpPr>
              <p:sp>
                <p:nvSpPr>
                  <p:cNvPr id="929" name="Freeform 920"/>
                  <p:cNvSpPr>
                    <a:spLocks/>
                  </p:cNvSpPr>
                  <p:nvPr/>
                </p:nvSpPr>
                <p:spPr bwMode="auto">
                  <a:xfrm>
                    <a:off x="3539" y="3491"/>
                    <a:ext cx="17" cy="36"/>
                  </a:xfrm>
                  <a:custGeom>
                    <a:avLst/>
                    <a:gdLst>
                      <a:gd name="T0" fmla="*/ 5 w 17"/>
                      <a:gd name="T1" fmla="*/ 35 h 36"/>
                      <a:gd name="T2" fmla="*/ 16 w 17"/>
                      <a:gd name="T3" fmla="*/ 35 h 36"/>
                      <a:gd name="T4" fmla="*/ 16 w 17"/>
                      <a:gd name="T5" fmla="*/ 0 h 36"/>
                      <a:gd name="T6" fmla="*/ 3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3"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0" name="Freeform 921"/>
                  <p:cNvSpPr>
                    <a:spLocks/>
                  </p:cNvSpPr>
                  <p:nvPr/>
                </p:nvSpPr>
                <p:spPr bwMode="auto">
                  <a:xfrm>
                    <a:off x="3559" y="3491"/>
                    <a:ext cx="20" cy="36"/>
                  </a:xfrm>
                  <a:custGeom>
                    <a:avLst/>
                    <a:gdLst>
                      <a:gd name="T0" fmla="*/ 0 w 20"/>
                      <a:gd name="T1" fmla="*/ 0 h 36"/>
                      <a:gd name="T2" fmla="*/ 19 w 20"/>
                      <a:gd name="T3" fmla="*/ 0 h 36"/>
                      <a:gd name="T4" fmla="*/ 19 w 20"/>
                      <a:gd name="T5" fmla="*/ 7 h 36"/>
                      <a:gd name="T6" fmla="*/ 8 w 20"/>
                      <a:gd name="T7" fmla="*/ 35 h 36"/>
                      <a:gd name="T8" fmla="*/ 0 w 20"/>
                      <a:gd name="T9" fmla="*/ 35 h 36"/>
                      <a:gd name="T10" fmla="*/ 11 w 20"/>
                      <a:gd name="T11" fmla="*/ 7 h 36"/>
                      <a:gd name="T12" fmla="*/ 0 w 20"/>
                      <a:gd name="T13" fmla="*/ 7 h 36"/>
                      <a:gd name="T14" fmla="*/ 0 w 2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6"/>
                      <a:gd name="T26" fmla="*/ 20 w 2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6">
                        <a:moveTo>
                          <a:pt x="0" y="0"/>
                        </a:moveTo>
                        <a:lnTo>
                          <a:pt x="19" y="0"/>
                        </a:lnTo>
                        <a:lnTo>
                          <a:pt x="19" y="7"/>
                        </a:lnTo>
                        <a:lnTo>
                          <a:pt x="8" y="35"/>
                        </a:lnTo>
                        <a:lnTo>
                          <a:pt x="0" y="35"/>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26" name="Group 922"/>
                <p:cNvGrpSpPr>
                  <a:grpSpLocks/>
                </p:cNvGrpSpPr>
                <p:nvPr/>
              </p:nvGrpSpPr>
              <p:grpSpPr bwMode="auto">
                <a:xfrm>
                  <a:off x="3664" y="3491"/>
                  <a:ext cx="37" cy="36"/>
                  <a:chOff x="3664" y="3491"/>
                  <a:chExt cx="37" cy="36"/>
                </a:xfrm>
              </p:grpSpPr>
              <p:sp>
                <p:nvSpPr>
                  <p:cNvPr id="927" name="Freeform 923"/>
                  <p:cNvSpPr>
                    <a:spLocks/>
                  </p:cNvSpPr>
                  <p:nvPr/>
                </p:nvSpPr>
                <p:spPr bwMode="auto">
                  <a:xfrm>
                    <a:off x="3664" y="3491"/>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28" name="Freeform 924"/>
                  <p:cNvSpPr>
                    <a:spLocks/>
                  </p:cNvSpPr>
                  <p:nvPr/>
                </p:nvSpPr>
                <p:spPr bwMode="auto">
                  <a:xfrm>
                    <a:off x="3682" y="3491"/>
                    <a:ext cx="19" cy="36"/>
                  </a:xfrm>
                  <a:custGeom>
                    <a:avLst/>
                    <a:gdLst>
                      <a:gd name="T0" fmla="*/ 3 w 19"/>
                      <a:gd name="T1" fmla="*/ 0 h 36"/>
                      <a:gd name="T2" fmla="*/ 14 w 19"/>
                      <a:gd name="T3" fmla="*/ 0 h 36"/>
                      <a:gd name="T4" fmla="*/ 18 w 19"/>
                      <a:gd name="T5" fmla="*/ 4 h 36"/>
                      <a:gd name="T6" fmla="*/ 18 w 19"/>
                      <a:gd name="T7" fmla="*/ 14 h 36"/>
                      <a:gd name="T8" fmla="*/ 16 w 19"/>
                      <a:gd name="T9" fmla="*/ 18 h 36"/>
                      <a:gd name="T10" fmla="*/ 18 w 19"/>
                      <a:gd name="T11" fmla="*/ 21 h 36"/>
                      <a:gd name="T12" fmla="*/ 18 w 19"/>
                      <a:gd name="T13" fmla="*/ 22 h 36"/>
                      <a:gd name="T14" fmla="*/ 11 w 19"/>
                      <a:gd name="T15" fmla="*/ 22 h 36"/>
                      <a:gd name="T16" fmla="*/ 11 w 19"/>
                      <a:gd name="T17" fmla="*/ 13 h 36"/>
                      <a:gd name="T18" fmla="*/ 11 w 19"/>
                      <a:gd name="T19" fmla="*/ 5 h 36"/>
                      <a:gd name="T20" fmla="*/ 7 w 19"/>
                      <a:gd name="T21" fmla="*/ 5 h 36"/>
                      <a:gd name="T22" fmla="*/ 7 w 19"/>
                      <a:gd name="T23" fmla="*/ 13 h 36"/>
                      <a:gd name="T24" fmla="*/ 11 w 19"/>
                      <a:gd name="T25" fmla="*/ 13 h 36"/>
                      <a:gd name="T26" fmla="*/ 11 w 19"/>
                      <a:gd name="T27" fmla="*/ 29 h 36"/>
                      <a:gd name="T28" fmla="*/ 7 w 19"/>
                      <a:gd name="T29" fmla="*/ 29 h 36"/>
                      <a:gd name="T30" fmla="*/ 7 w 19"/>
                      <a:gd name="T31" fmla="*/ 22 h 36"/>
                      <a:gd name="T32" fmla="*/ 11 w 19"/>
                      <a:gd name="T33" fmla="*/ 22 h 36"/>
                      <a:gd name="T34" fmla="*/ 18 w 19"/>
                      <a:gd name="T35" fmla="*/ 22 h 36"/>
                      <a:gd name="T36" fmla="*/ 18 w 19"/>
                      <a:gd name="T37" fmla="*/ 31 h 36"/>
                      <a:gd name="T38" fmla="*/ 14 w 19"/>
                      <a:gd name="T39" fmla="*/ 35 h 36"/>
                      <a:gd name="T40" fmla="*/ 3 w 19"/>
                      <a:gd name="T41" fmla="*/ 35 h 36"/>
                      <a:gd name="T42" fmla="*/ 0 w 19"/>
                      <a:gd name="T43" fmla="*/ 31 h 36"/>
                      <a:gd name="T44" fmla="*/ 0 w 19"/>
                      <a:gd name="T45" fmla="*/ 21 h 36"/>
                      <a:gd name="T46" fmla="*/ 2 w 19"/>
                      <a:gd name="T47" fmla="*/ 18 h 36"/>
                      <a:gd name="T48" fmla="*/ 0 w 19"/>
                      <a:gd name="T49" fmla="*/ 14 h 36"/>
                      <a:gd name="T50" fmla="*/ 0 w 19"/>
                      <a:gd name="T51" fmla="*/ 4 h 36"/>
                      <a:gd name="T52" fmla="*/ 3 w 19"/>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36"/>
                      <a:gd name="T83" fmla="*/ 19 w 19"/>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36">
                        <a:moveTo>
                          <a:pt x="3" y="0"/>
                        </a:moveTo>
                        <a:lnTo>
                          <a:pt x="14" y="0"/>
                        </a:lnTo>
                        <a:lnTo>
                          <a:pt x="18" y="4"/>
                        </a:lnTo>
                        <a:lnTo>
                          <a:pt x="18" y="14"/>
                        </a:lnTo>
                        <a:lnTo>
                          <a:pt x="16" y="18"/>
                        </a:lnTo>
                        <a:lnTo>
                          <a:pt x="18" y="21"/>
                        </a:lnTo>
                        <a:lnTo>
                          <a:pt x="18" y="22"/>
                        </a:lnTo>
                        <a:lnTo>
                          <a:pt x="11" y="22"/>
                        </a:lnTo>
                        <a:lnTo>
                          <a:pt x="11" y="13"/>
                        </a:lnTo>
                        <a:lnTo>
                          <a:pt x="11" y="5"/>
                        </a:lnTo>
                        <a:lnTo>
                          <a:pt x="7" y="5"/>
                        </a:lnTo>
                        <a:lnTo>
                          <a:pt x="7" y="13"/>
                        </a:lnTo>
                        <a:lnTo>
                          <a:pt x="11" y="13"/>
                        </a:lnTo>
                        <a:lnTo>
                          <a:pt x="11" y="29"/>
                        </a:lnTo>
                        <a:lnTo>
                          <a:pt x="7" y="29"/>
                        </a:lnTo>
                        <a:lnTo>
                          <a:pt x="7" y="22"/>
                        </a:lnTo>
                        <a:lnTo>
                          <a:pt x="11" y="22"/>
                        </a:lnTo>
                        <a:lnTo>
                          <a:pt x="18" y="22"/>
                        </a:lnTo>
                        <a:lnTo>
                          <a:pt x="18" y="31"/>
                        </a:lnTo>
                        <a:lnTo>
                          <a:pt x="14" y="35"/>
                        </a:lnTo>
                        <a:lnTo>
                          <a:pt x="3" y="35"/>
                        </a:lnTo>
                        <a:lnTo>
                          <a:pt x="0" y="31"/>
                        </a:lnTo>
                        <a:lnTo>
                          <a:pt x="0" y="21"/>
                        </a:lnTo>
                        <a:lnTo>
                          <a:pt x="2" y="18"/>
                        </a:lnTo>
                        <a:lnTo>
                          <a:pt x="0" y="14"/>
                        </a:lnTo>
                        <a:lnTo>
                          <a:pt x="0" y="4"/>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878" name="Group 925"/>
              <p:cNvGrpSpPr>
                <a:grpSpLocks/>
              </p:cNvGrpSpPr>
              <p:nvPr/>
            </p:nvGrpSpPr>
            <p:grpSpPr bwMode="auto">
              <a:xfrm>
                <a:off x="2919" y="3577"/>
                <a:ext cx="790" cy="37"/>
                <a:chOff x="2919" y="3577"/>
                <a:chExt cx="790" cy="37"/>
              </a:xfrm>
            </p:grpSpPr>
            <p:grpSp>
              <p:nvGrpSpPr>
                <p:cNvPr id="899" name="Group 926"/>
                <p:cNvGrpSpPr>
                  <a:grpSpLocks/>
                </p:cNvGrpSpPr>
                <p:nvPr/>
              </p:nvGrpSpPr>
              <p:grpSpPr bwMode="auto">
                <a:xfrm>
                  <a:off x="2919" y="3577"/>
                  <a:ext cx="41" cy="37"/>
                  <a:chOff x="2919" y="3577"/>
                  <a:chExt cx="41" cy="37"/>
                </a:xfrm>
              </p:grpSpPr>
              <p:sp>
                <p:nvSpPr>
                  <p:cNvPr id="918" name="Freeform 927"/>
                  <p:cNvSpPr>
                    <a:spLocks/>
                  </p:cNvSpPr>
                  <p:nvPr/>
                </p:nvSpPr>
                <p:spPr bwMode="auto">
                  <a:xfrm>
                    <a:off x="2919" y="3577"/>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9" name="Freeform 928"/>
                  <p:cNvSpPr>
                    <a:spLocks/>
                  </p:cNvSpPr>
                  <p:nvPr/>
                </p:nvSpPr>
                <p:spPr bwMode="auto">
                  <a:xfrm>
                    <a:off x="2940" y="3577"/>
                    <a:ext cx="20" cy="37"/>
                  </a:xfrm>
                  <a:custGeom>
                    <a:avLst/>
                    <a:gdLst>
                      <a:gd name="T0" fmla="*/ 13 w 20"/>
                      <a:gd name="T1" fmla="*/ 0 h 37"/>
                      <a:gd name="T2" fmla="*/ 19 w 20"/>
                      <a:gd name="T3" fmla="*/ 5 h 37"/>
                      <a:gd name="T4" fmla="*/ 19 w 20"/>
                      <a:gd name="T5" fmla="*/ 32 h 37"/>
                      <a:gd name="T6" fmla="*/ 13 w 20"/>
                      <a:gd name="T7" fmla="*/ 36 h 37"/>
                      <a:gd name="T8" fmla="*/ 6 w 20"/>
                      <a:gd name="T9" fmla="*/ 36 h 37"/>
                      <a:gd name="T10" fmla="*/ 0 w 20"/>
                      <a:gd name="T11" fmla="*/ 32 h 37"/>
                      <a:gd name="T12" fmla="*/ 0 w 20"/>
                      <a:gd name="T13" fmla="*/ 25 h 37"/>
                      <a:gd name="T14" fmla="*/ 8 w 20"/>
                      <a:gd name="T15" fmla="*/ 25 h 37"/>
                      <a:gd name="T16" fmla="*/ 8 w 20"/>
                      <a:gd name="T17" fmla="*/ 29 h 37"/>
                      <a:gd name="T18" fmla="*/ 11 w 20"/>
                      <a:gd name="T19" fmla="*/ 29 h 37"/>
                      <a:gd name="T20" fmla="*/ 11 w 20"/>
                      <a:gd name="T21" fmla="*/ 23 h 37"/>
                      <a:gd name="T22" fmla="*/ 11 w 20"/>
                      <a:gd name="T23" fmla="*/ 16 h 37"/>
                      <a:gd name="T24" fmla="*/ 8 w 20"/>
                      <a:gd name="T25" fmla="*/ 16 h 37"/>
                      <a:gd name="T26" fmla="*/ 8 w 20"/>
                      <a:gd name="T27" fmla="*/ 7 h 37"/>
                      <a:gd name="T28" fmla="*/ 11 w 20"/>
                      <a:gd name="T29" fmla="*/ 7 h 37"/>
                      <a:gd name="T30" fmla="*/ 11 w 20"/>
                      <a:gd name="T31" fmla="*/ 16 h 37"/>
                      <a:gd name="T32" fmla="*/ 11 w 20"/>
                      <a:gd name="T33" fmla="*/ 23 h 37"/>
                      <a:gd name="T34" fmla="*/ 6 w 20"/>
                      <a:gd name="T35" fmla="*/ 23 h 37"/>
                      <a:gd name="T36" fmla="*/ 0 w 20"/>
                      <a:gd name="T37" fmla="*/ 18 h 37"/>
                      <a:gd name="T38" fmla="*/ 0 w 20"/>
                      <a:gd name="T39" fmla="*/ 5 h 37"/>
                      <a:gd name="T40" fmla="*/ 6 w 20"/>
                      <a:gd name="T41" fmla="*/ 0 h 37"/>
                      <a:gd name="T42" fmla="*/ 13 w 20"/>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7"/>
                      <a:gd name="T68" fmla="*/ 20 w 20"/>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7">
                        <a:moveTo>
                          <a:pt x="13" y="0"/>
                        </a:moveTo>
                        <a:lnTo>
                          <a:pt x="19" y="5"/>
                        </a:lnTo>
                        <a:lnTo>
                          <a:pt x="19" y="32"/>
                        </a:lnTo>
                        <a:lnTo>
                          <a:pt x="13" y="36"/>
                        </a:lnTo>
                        <a:lnTo>
                          <a:pt x="6" y="36"/>
                        </a:lnTo>
                        <a:lnTo>
                          <a:pt x="0" y="32"/>
                        </a:lnTo>
                        <a:lnTo>
                          <a:pt x="0" y="25"/>
                        </a:lnTo>
                        <a:lnTo>
                          <a:pt x="8" y="25"/>
                        </a:lnTo>
                        <a:lnTo>
                          <a:pt x="8" y="29"/>
                        </a:lnTo>
                        <a:lnTo>
                          <a:pt x="11" y="29"/>
                        </a:lnTo>
                        <a:lnTo>
                          <a:pt x="11" y="23"/>
                        </a:lnTo>
                        <a:lnTo>
                          <a:pt x="11" y="16"/>
                        </a:lnTo>
                        <a:lnTo>
                          <a:pt x="8" y="16"/>
                        </a:lnTo>
                        <a:lnTo>
                          <a:pt x="8" y="7"/>
                        </a:lnTo>
                        <a:lnTo>
                          <a:pt x="11" y="7"/>
                        </a:lnTo>
                        <a:lnTo>
                          <a:pt x="11" y="16"/>
                        </a:lnTo>
                        <a:lnTo>
                          <a:pt x="11" y="23"/>
                        </a:lnTo>
                        <a:lnTo>
                          <a:pt x="6" y="23"/>
                        </a:lnTo>
                        <a:lnTo>
                          <a:pt x="0" y="18"/>
                        </a:lnTo>
                        <a:lnTo>
                          <a:pt x="0" y="5"/>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0" name="Group 929"/>
                <p:cNvGrpSpPr>
                  <a:grpSpLocks/>
                </p:cNvGrpSpPr>
                <p:nvPr/>
              </p:nvGrpSpPr>
              <p:grpSpPr bwMode="auto">
                <a:xfrm>
                  <a:off x="3045" y="3577"/>
                  <a:ext cx="46" cy="37"/>
                  <a:chOff x="3045" y="3577"/>
                  <a:chExt cx="46" cy="37"/>
                </a:xfrm>
              </p:grpSpPr>
              <p:sp>
                <p:nvSpPr>
                  <p:cNvPr id="916" name="Freeform 930"/>
                  <p:cNvSpPr>
                    <a:spLocks/>
                  </p:cNvSpPr>
                  <p:nvPr/>
                </p:nvSpPr>
                <p:spPr bwMode="auto">
                  <a:xfrm>
                    <a:off x="3045" y="3577"/>
                    <a:ext cx="18" cy="37"/>
                  </a:xfrm>
                  <a:custGeom>
                    <a:avLst/>
                    <a:gdLst>
                      <a:gd name="T0" fmla="*/ 0 w 18"/>
                      <a:gd name="T1" fmla="*/ 11 h 37"/>
                      <a:gd name="T2" fmla="*/ 7 w 18"/>
                      <a:gd name="T3" fmla="*/ 11 h 37"/>
                      <a:gd name="T4" fmla="*/ 7 w 18"/>
                      <a:gd name="T5" fmla="*/ 7 h 37"/>
                      <a:gd name="T6" fmla="*/ 11 w 18"/>
                      <a:gd name="T7" fmla="*/ 7 h 37"/>
                      <a:gd name="T8" fmla="*/ 11 w 18"/>
                      <a:gd name="T9" fmla="*/ 12 h 37"/>
                      <a:gd name="T10" fmla="*/ 0 w 18"/>
                      <a:gd name="T11" fmla="*/ 29 h 37"/>
                      <a:gd name="T12" fmla="*/ 0 w 18"/>
                      <a:gd name="T13" fmla="*/ 36 h 37"/>
                      <a:gd name="T14" fmla="*/ 17 w 18"/>
                      <a:gd name="T15" fmla="*/ 36 h 37"/>
                      <a:gd name="T16" fmla="*/ 17 w 18"/>
                      <a:gd name="T17" fmla="*/ 29 h 37"/>
                      <a:gd name="T18" fmla="*/ 8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1" y="7"/>
                        </a:lnTo>
                        <a:lnTo>
                          <a:pt x="11" y="12"/>
                        </a:lnTo>
                        <a:lnTo>
                          <a:pt x="0" y="29"/>
                        </a:lnTo>
                        <a:lnTo>
                          <a:pt x="0" y="36"/>
                        </a:lnTo>
                        <a:lnTo>
                          <a:pt x="17" y="36"/>
                        </a:lnTo>
                        <a:lnTo>
                          <a:pt x="17" y="29"/>
                        </a:lnTo>
                        <a:lnTo>
                          <a:pt x="8"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7" name="Freeform 931"/>
                  <p:cNvSpPr>
                    <a:spLocks/>
                  </p:cNvSpPr>
                  <p:nvPr/>
                </p:nvSpPr>
                <p:spPr bwMode="auto">
                  <a:xfrm>
                    <a:off x="3072" y="3577"/>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1" name="Group 932"/>
                <p:cNvGrpSpPr>
                  <a:grpSpLocks/>
                </p:cNvGrpSpPr>
                <p:nvPr/>
              </p:nvGrpSpPr>
              <p:grpSpPr bwMode="auto">
                <a:xfrm>
                  <a:off x="3167" y="3577"/>
                  <a:ext cx="44" cy="37"/>
                  <a:chOff x="3167" y="3577"/>
                  <a:chExt cx="44" cy="37"/>
                </a:xfrm>
              </p:grpSpPr>
              <p:sp>
                <p:nvSpPr>
                  <p:cNvPr id="914" name="Freeform 933"/>
                  <p:cNvSpPr>
                    <a:spLocks/>
                  </p:cNvSpPr>
                  <p:nvPr/>
                </p:nvSpPr>
                <p:spPr bwMode="auto">
                  <a:xfrm>
                    <a:off x="3167" y="3577"/>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5" name="Freeform 934"/>
                  <p:cNvSpPr>
                    <a:spLocks/>
                  </p:cNvSpPr>
                  <p:nvPr/>
                </p:nvSpPr>
                <p:spPr bwMode="auto">
                  <a:xfrm>
                    <a:off x="3194" y="3577"/>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2" name="Group 935"/>
                <p:cNvGrpSpPr>
                  <a:grpSpLocks/>
                </p:cNvGrpSpPr>
                <p:nvPr/>
              </p:nvGrpSpPr>
              <p:grpSpPr bwMode="auto">
                <a:xfrm>
                  <a:off x="3293" y="3577"/>
                  <a:ext cx="46" cy="37"/>
                  <a:chOff x="3293" y="3577"/>
                  <a:chExt cx="46" cy="37"/>
                </a:xfrm>
              </p:grpSpPr>
              <p:sp>
                <p:nvSpPr>
                  <p:cNvPr id="912" name="Freeform 936"/>
                  <p:cNvSpPr>
                    <a:spLocks/>
                  </p:cNvSpPr>
                  <p:nvPr/>
                </p:nvSpPr>
                <p:spPr bwMode="auto">
                  <a:xfrm>
                    <a:off x="3293" y="3577"/>
                    <a:ext cx="18" cy="37"/>
                  </a:xfrm>
                  <a:custGeom>
                    <a:avLst/>
                    <a:gdLst>
                      <a:gd name="T0" fmla="*/ 0 w 18"/>
                      <a:gd name="T1" fmla="*/ 11 h 37"/>
                      <a:gd name="T2" fmla="*/ 6 w 18"/>
                      <a:gd name="T3" fmla="*/ 11 h 37"/>
                      <a:gd name="T4" fmla="*/ 6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6" y="11"/>
                        </a:lnTo>
                        <a:lnTo>
                          <a:pt x="6"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3" name="Freeform 937"/>
                  <p:cNvSpPr>
                    <a:spLocks/>
                  </p:cNvSpPr>
                  <p:nvPr/>
                </p:nvSpPr>
                <p:spPr bwMode="auto">
                  <a:xfrm>
                    <a:off x="3319" y="3577"/>
                    <a:ext cx="20" cy="37"/>
                  </a:xfrm>
                  <a:custGeom>
                    <a:avLst/>
                    <a:gdLst>
                      <a:gd name="T0" fmla="*/ 0 w 20"/>
                      <a:gd name="T1" fmla="*/ 11 h 37"/>
                      <a:gd name="T2" fmla="*/ 7 w 20"/>
                      <a:gd name="T3" fmla="*/ 11 h 37"/>
                      <a:gd name="T4" fmla="*/ 7 w 20"/>
                      <a:gd name="T5" fmla="*/ 7 h 37"/>
                      <a:gd name="T6" fmla="*/ 11 w 20"/>
                      <a:gd name="T7" fmla="*/ 7 h 37"/>
                      <a:gd name="T8" fmla="*/ 11 w 20"/>
                      <a:gd name="T9" fmla="*/ 12 h 37"/>
                      <a:gd name="T10" fmla="*/ 0 w 20"/>
                      <a:gd name="T11" fmla="*/ 29 h 37"/>
                      <a:gd name="T12" fmla="*/ 0 w 20"/>
                      <a:gd name="T13" fmla="*/ 36 h 37"/>
                      <a:gd name="T14" fmla="*/ 19 w 20"/>
                      <a:gd name="T15" fmla="*/ 36 h 37"/>
                      <a:gd name="T16" fmla="*/ 19 w 20"/>
                      <a:gd name="T17" fmla="*/ 29 h 37"/>
                      <a:gd name="T18" fmla="*/ 8 w 20"/>
                      <a:gd name="T19" fmla="*/ 29 h 37"/>
                      <a:gd name="T20" fmla="*/ 19 w 20"/>
                      <a:gd name="T21" fmla="*/ 15 h 37"/>
                      <a:gd name="T22" fmla="*/ 19 w 20"/>
                      <a:gd name="T23" fmla="*/ 5 h 37"/>
                      <a:gd name="T24" fmla="*/ 13 w 20"/>
                      <a:gd name="T25" fmla="*/ 0 h 37"/>
                      <a:gd name="T26" fmla="*/ 6 w 20"/>
                      <a:gd name="T27" fmla="*/ 0 h 37"/>
                      <a:gd name="T28" fmla="*/ 0 w 20"/>
                      <a:gd name="T29" fmla="*/ 5 h 37"/>
                      <a:gd name="T30" fmla="*/ 0 w 20"/>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37"/>
                      <a:gd name="T50" fmla="*/ 20 w 20"/>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37">
                        <a:moveTo>
                          <a:pt x="0" y="11"/>
                        </a:moveTo>
                        <a:lnTo>
                          <a:pt x="7" y="11"/>
                        </a:lnTo>
                        <a:lnTo>
                          <a:pt x="7" y="7"/>
                        </a:lnTo>
                        <a:lnTo>
                          <a:pt x="11" y="7"/>
                        </a:lnTo>
                        <a:lnTo>
                          <a:pt x="11" y="12"/>
                        </a:lnTo>
                        <a:lnTo>
                          <a:pt x="0" y="29"/>
                        </a:lnTo>
                        <a:lnTo>
                          <a:pt x="0" y="36"/>
                        </a:lnTo>
                        <a:lnTo>
                          <a:pt x="19" y="36"/>
                        </a:lnTo>
                        <a:lnTo>
                          <a:pt x="19" y="29"/>
                        </a:lnTo>
                        <a:lnTo>
                          <a:pt x="8" y="29"/>
                        </a:lnTo>
                        <a:lnTo>
                          <a:pt x="19" y="15"/>
                        </a:lnTo>
                        <a:lnTo>
                          <a:pt x="19" y="5"/>
                        </a:lnTo>
                        <a:lnTo>
                          <a:pt x="13"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3" name="Group 938"/>
                <p:cNvGrpSpPr>
                  <a:grpSpLocks/>
                </p:cNvGrpSpPr>
                <p:nvPr/>
              </p:nvGrpSpPr>
              <p:grpSpPr bwMode="auto">
                <a:xfrm>
                  <a:off x="3417" y="3577"/>
                  <a:ext cx="45" cy="37"/>
                  <a:chOff x="3417" y="3577"/>
                  <a:chExt cx="45" cy="37"/>
                </a:xfrm>
              </p:grpSpPr>
              <p:sp>
                <p:nvSpPr>
                  <p:cNvPr id="910" name="Freeform 939"/>
                  <p:cNvSpPr>
                    <a:spLocks/>
                  </p:cNvSpPr>
                  <p:nvPr/>
                </p:nvSpPr>
                <p:spPr bwMode="auto">
                  <a:xfrm>
                    <a:off x="3417" y="3577"/>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1" name="Freeform 940"/>
                  <p:cNvSpPr>
                    <a:spLocks/>
                  </p:cNvSpPr>
                  <p:nvPr/>
                </p:nvSpPr>
                <p:spPr bwMode="auto">
                  <a:xfrm>
                    <a:off x="3442" y="3577"/>
                    <a:ext cx="20" cy="37"/>
                  </a:xfrm>
                  <a:custGeom>
                    <a:avLst/>
                    <a:gdLst>
                      <a:gd name="T0" fmla="*/ 6 w 20"/>
                      <a:gd name="T1" fmla="*/ 0 h 37"/>
                      <a:gd name="T2" fmla="*/ 13 w 20"/>
                      <a:gd name="T3" fmla="*/ 0 h 37"/>
                      <a:gd name="T4" fmla="*/ 19 w 20"/>
                      <a:gd name="T5" fmla="*/ 5 h 37"/>
                      <a:gd name="T6" fmla="*/ 19 w 20"/>
                      <a:gd name="T7" fmla="*/ 15 h 37"/>
                      <a:gd name="T8" fmla="*/ 16 w 20"/>
                      <a:gd name="T9" fmla="*/ 18 h 37"/>
                      <a:gd name="T10" fmla="*/ 19 w 20"/>
                      <a:gd name="T11" fmla="*/ 21 h 37"/>
                      <a:gd name="T12" fmla="*/ 19 w 20"/>
                      <a:gd name="T13" fmla="*/ 31 h 37"/>
                      <a:gd name="T14" fmla="*/ 13 w 20"/>
                      <a:gd name="T15" fmla="*/ 36 h 37"/>
                      <a:gd name="T16" fmla="*/ 6 w 20"/>
                      <a:gd name="T17" fmla="*/ 36 h 37"/>
                      <a:gd name="T18" fmla="*/ 0 w 20"/>
                      <a:gd name="T19" fmla="*/ 31 h 37"/>
                      <a:gd name="T20" fmla="*/ 0 w 20"/>
                      <a:gd name="T21" fmla="*/ 26 h 37"/>
                      <a:gd name="T22" fmla="*/ 7 w 20"/>
                      <a:gd name="T23" fmla="*/ 26 h 37"/>
                      <a:gd name="T24" fmla="*/ 7 w 20"/>
                      <a:gd name="T25" fmla="*/ 29 h 37"/>
                      <a:gd name="T26" fmla="*/ 12 w 20"/>
                      <a:gd name="T27" fmla="*/ 29 h 37"/>
                      <a:gd name="T28" fmla="*/ 12 w 20"/>
                      <a:gd name="T29" fmla="*/ 21 h 37"/>
                      <a:gd name="T30" fmla="*/ 7 w 20"/>
                      <a:gd name="T31" fmla="*/ 21 h 37"/>
                      <a:gd name="T32" fmla="*/ 7 w 20"/>
                      <a:gd name="T33" fmla="*/ 15 h 37"/>
                      <a:gd name="T34" fmla="*/ 12 w 20"/>
                      <a:gd name="T35" fmla="*/ 15 h 37"/>
                      <a:gd name="T36" fmla="*/ 12 w 20"/>
                      <a:gd name="T37" fmla="*/ 7 h 37"/>
                      <a:gd name="T38" fmla="*/ 7 w 20"/>
                      <a:gd name="T39" fmla="*/ 7 h 37"/>
                      <a:gd name="T40" fmla="*/ 7 w 20"/>
                      <a:gd name="T41" fmla="*/ 10 h 37"/>
                      <a:gd name="T42" fmla="*/ 0 w 20"/>
                      <a:gd name="T43" fmla="*/ 10 h 37"/>
                      <a:gd name="T44" fmla="*/ 0 w 20"/>
                      <a:gd name="T45" fmla="*/ 5 h 37"/>
                      <a:gd name="T46" fmla="*/ 6 w 20"/>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7"/>
                      <a:gd name="T74" fmla="*/ 20 w 20"/>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7">
                        <a:moveTo>
                          <a:pt x="6" y="0"/>
                        </a:moveTo>
                        <a:lnTo>
                          <a:pt x="13" y="0"/>
                        </a:lnTo>
                        <a:lnTo>
                          <a:pt x="19" y="5"/>
                        </a:lnTo>
                        <a:lnTo>
                          <a:pt x="19" y="15"/>
                        </a:lnTo>
                        <a:lnTo>
                          <a:pt x="16" y="18"/>
                        </a:lnTo>
                        <a:lnTo>
                          <a:pt x="19" y="21"/>
                        </a:lnTo>
                        <a:lnTo>
                          <a:pt x="19" y="31"/>
                        </a:lnTo>
                        <a:lnTo>
                          <a:pt x="13" y="36"/>
                        </a:lnTo>
                        <a:lnTo>
                          <a:pt x="6" y="36"/>
                        </a:lnTo>
                        <a:lnTo>
                          <a:pt x="0" y="31"/>
                        </a:lnTo>
                        <a:lnTo>
                          <a:pt x="0" y="26"/>
                        </a:lnTo>
                        <a:lnTo>
                          <a:pt x="7" y="26"/>
                        </a:lnTo>
                        <a:lnTo>
                          <a:pt x="7" y="29"/>
                        </a:lnTo>
                        <a:lnTo>
                          <a:pt x="12" y="29"/>
                        </a:lnTo>
                        <a:lnTo>
                          <a:pt x="12" y="21"/>
                        </a:lnTo>
                        <a:lnTo>
                          <a:pt x="7" y="21"/>
                        </a:lnTo>
                        <a:lnTo>
                          <a:pt x="7" y="15"/>
                        </a:lnTo>
                        <a:lnTo>
                          <a:pt x="12" y="15"/>
                        </a:lnTo>
                        <a:lnTo>
                          <a:pt x="12" y="7"/>
                        </a:lnTo>
                        <a:lnTo>
                          <a:pt x="7" y="7"/>
                        </a:lnTo>
                        <a:lnTo>
                          <a:pt x="7" y="10"/>
                        </a:lnTo>
                        <a:lnTo>
                          <a:pt x="0" y="10"/>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4" name="Group 941"/>
                <p:cNvGrpSpPr>
                  <a:grpSpLocks/>
                </p:cNvGrpSpPr>
                <p:nvPr/>
              </p:nvGrpSpPr>
              <p:grpSpPr bwMode="auto">
                <a:xfrm>
                  <a:off x="3540" y="3577"/>
                  <a:ext cx="47" cy="37"/>
                  <a:chOff x="3540" y="3577"/>
                  <a:chExt cx="47" cy="37"/>
                </a:xfrm>
              </p:grpSpPr>
              <p:sp>
                <p:nvSpPr>
                  <p:cNvPr id="908" name="Freeform 942"/>
                  <p:cNvSpPr>
                    <a:spLocks/>
                  </p:cNvSpPr>
                  <p:nvPr/>
                </p:nvSpPr>
                <p:spPr bwMode="auto">
                  <a:xfrm>
                    <a:off x="3540" y="3577"/>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09" name="Freeform 943"/>
                  <p:cNvSpPr>
                    <a:spLocks/>
                  </p:cNvSpPr>
                  <p:nvPr/>
                </p:nvSpPr>
                <p:spPr bwMode="auto">
                  <a:xfrm>
                    <a:off x="3565" y="3577"/>
                    <a:ext cx="22" cy="37"/>
                  </a:xfrm>
                  <a:custGeom>
                    <a:avLst/>
                    <a:gdLst>
                      <a:gd name="T0" fmla="*/ 12 w 22"/>
                      <a:gd name="T1" fmla="*/ 0 h 37"/>
                      <a:gd name="T2" fmla="*/ 20 w 22"/>
                      <a:gd name="T3" fmla="*/ 0 h 37"/>
                      <a:gd name="T4" fmla="*/ 20 w 22"/>
                      <a:gd name="T5" fmla="*/ 21 h 37"/>
                      <a:gd name="T6" fmla="*/ 21 w 22"/>
                      <a:gd name="T7" fmla="*/ 21 h 37"/>
                      <a:gd name="T8" fmla="*/ 21 w 22"/>
                      <a:gd name="T9" fmla="*/ 29 h 37"/>
                      <a:gd name="T10" fmla="*/ 20 w 22"/>
                      <a:gd name="T11" fmla="*/ 29 h 37"/>
                      <a:gd name="T12" fmla="*/ 20 w 22"/>
                      <a:gd name="T13" fmla="*/ 36 h 37"/>
                      <a:gd name="T14" fmla="*/ 12 w 22"/>
                      <a:gd name="T15" fmla="*/ 36 h 37"/>
                      <a:gd name="T16" fmla="*/ 12 w 22"/>
                      <a:gd name="T17" fmla="*/ 29 h 37"/>
                      <a:gd name="T18" fmla="*/ 12 w 22"/>
                      <a:gd name="T19" fmla="*/ 21 h 37"/>
                      <a:gd name="T20" fmla="*/ 8 w 22"/>
                      <a:gd name="T21" fmla="*/ 21 h 37"/>
                      <a:gd name="T22" fmla="*/ 12 w 22"/>
                      <a:gd name="T23" fmla="*/ 14 h 37"/>
                      <a:gd name="T24" fmla="*/ 12 w 22"/>
                      <a:gd name="T25" fmla="*/ 21 h 37"/>
                      <a:gd name="T26" fmla="*/ 12 w 22"/>
                      <a:gd name="T27" fmla="*/ 29 h 37"/>
                      <a:gd name="T28" fmla="*/ 0 w 22"/>
                      <a:gd name="T29" fmla="*/ 29 h 37"/>
                      <a:gd name="T30" fmla="*/ 0 w 22"/>
                      <a:gd name="T31" fmla="*/ 21 h 37"/>
                      <a:gd name="T32" fmla="*/ 12 w 22"/>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7"/>
                      <a:gd name="T53" fmla="*/ 22 w 2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7">
                        <a:moveTo>
                          <a:pt x="12" y="0"/>
                        </a:moveTo>
                        <a:lnTo>
                          <a:pt x="20" y="0"/>
                        </a:lnTo>
                        <a:lnTo>
                          <a:pt x="20" y="21"/>
                        </a:lnTo>
                        <a:lnTo>
                          <a:pt x="21" y="21"/>
                        </a:lnTo>
                        <a:lnTo>
                          <a:pt x="21" y="29"/>
                        </a:lnTo>
                        <a:lnTo>
                          <a:pt x="20" y="29"/>
                        </a:lnTo>
                        <a:lnTo>
                          <a:pt x="20" y="36"/>
                        </a:lnTo>
                        <a:lnTo>
                          <a:pt x="12" y="36"/>
                        </a:lnTo>
                        <a:lnTo>
                          <a:pt x="12" y="29"/>
                        </a:lnTo>
                        <a:lnTo>
                          <a:pt x="12" y="21"/>
                        </a:lnTo>
                        <a:lnTo>
                          <a:pt x="8" y="21"/>
                        </a:lnTo>
                        <a:lnTo>
                          <a:pt x="12" y="14"/>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905" name="Group 944"/>
                <p:cNvGrpSpPr>
                  <a:grpSpLocks/>
                </p:cNvGrpSpPr>
                <p:nvPr/>
              </p:nvGrpSpPr>
              <p:grpSpPr bwMode="auto">
                <a:xfrm>
                  <a:off x="3665" y="3577"/>
                  <a:ext cx="44" cy="37"/>
                  <a:chOff x="3665" y="3577"/>
                  <a:chExt cx="44" cy="37"/>
                </a:xfrm>
              </p:grpSpPr>
              <p:sp>
                <p:nvSpPr>
                  <p:cNvPr id="906" name="Freeform 945"/>
                  <p:cNvSpPr>
                    <a:spLocks/>
                  </p:cNvSpPr>
                  <p:nvPr/>
                </p:nvSpPr>
                <p:spPr bwMode="auto">
                  <a:xfrm>
                    <a:off x="3665" y="3577"/>
                    <a:ext cx="18" cy="37"/>
                  </a:xfrm>
                  <a:custGeom>
                    <a:avLst/>
                    <a:gdLst>
                      <a:gd name="T0" fmla="*/ 0 w 18"/>
                      <a:gd name="T1" fmla="*/ 11 h 37"/>
                      <a:gd name="T2" fmla="*/ 7 w 18"/>
                      <a:gd name="T3" fmla="*/ 11 h 37"/>
                      <a:gd name="T4" fmla="*/ 7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07" name="Freeform 946"/>
                  <p:cNvSpPr>
                    <a:spLocks/>
                  </p:cNvSpPr>
                  <p:nvPr/>
                </p:nvSpPr>
                <p:spPr bwMode="auto">
                  <a:xfrm>
                    <a:off x="3689" y="3577"/>
                    <a:ext cx="20" cy="37"/>
                  </a:xfrm>
                  <a:custGeom>
                    <a:avLst/>
                    <a:gdLst>
                      <a:gd name="T0" fmla="*/ 0 w 20"/>
                      <a:gd name="T1" fmla="*/ 0 h 37"/>
                      <a:gd name="T2" fmla="*/ 18 w 20"/>
                      <a:gd name="T3" fmla="*/ 0 h 37"/>
                      <a:gd name="T4" fmla="*/ 18 w 20"/>
                      <a:gd name="T5" fmla="*/ 7 h 37"/>
                      <a:gd name="T6" fmla="*/ 7 w 20"/>
                      <a:gd name="T7" fmla="*/ 7 h 37"/>
                      <a:gd name="T8" fmla="*/ 7 w 20"/>
                      <a:gd name="T9" fmla="*/ 13 h 37"/>
                      <a:gd name="T10" fmla="*/ 13 w 20"/>
                      <a:gd name="T11" fmla="*/ 13 h 37"/>
                      <a:gd name="T12" fmla="*/ 19 w 20"/>
                      <a:gd name="T13" fmla="*/ 18 h 37"/>
                      <a:gd name="T14" fmla="*/ 19 w 20"/>
                      <a:gd name="T15" fmla="*/ 30 h 37"/>
                      <a:gd name="T16" fmla="*/ 13 w 20"/>
                      <a:gd name="T17" fmla="*/ 36 h 37"/>
                      <a:gd name="T18" fmla="*/ 6 w 20"/>
                      <a:gd name="T19" fmla="*/ 36 h 37"/>
                      <a:gd name="T20" fmla="*/ 0 w 20"/>
                      <a:gd name="T21" fmla="*/ 30 h 37"/>
                      <a:gd name="T22" fmla="*/ 0 w 20"/>
                      <a:gd name="T23" fmla="*/ 24 h 37"/>
                      <a:gd name="T24" fmla="*/ 7 w 20"/>
                      <a:gd name="T25" fmla="*/ 24 h 37"/>
                      <a:gd name="T26" fmla="*/ 7 w 20"/>
                      <a:gd name="T27" fmla="*/ 29 h 37"/>
                      <a:gd name="T28" fmla="*/ 12 w 20"/>
                      <a:gd name="T29" fmla="*/ 29 h 37"/>
                      <a:gd name="T30" fmla="*/ 12 w 20"/>
                      <a:gd name="T31" fmla="*/ 19 h 37"/>
                      <a:gd name="T32" fmla="*/ 6 w 20"/>
                      <a:gd name="T33" fmla="*/ 19 h 37"/>
                      <a:gd name="T34" fmla="*/ 0 w 20"/>
                      <a:gd name="T35" fmla="*/ 14 h 37"/>
                      <a:gd name="T36" fmla="*/ 0 w 2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0"/>
                        </a:moveTo>
                        <a:lnTo>
                          <a:pt x="18" y="0"/>
                        </a:lnTo>
                        <a:lnTo>
                          <a:pt x="18" y="7"/>
                        </a:lnTo>
                        <a:lnTo>
                          <a:pt x="7" y="7"/>
                        </a:lnTo>
                        <a:lnTo>
                          <a:pt x="7" y="13"/>
                        </a:lnTo>
                        <a:lnTo>
                          <a:pt x="13" y="13"/>
                        </a:lnTo>
                        <a:lnTo>
                          <a:pt x="19" y="18"/>
                        </a:lnTo>
                        <a:lnTo>
                          <a:pt x="19" y="30"/>
                        </a:lnTo>
                        <a:lnTo>
                          <a:pt x="13"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879" name="Group 947"/>
              <p:cNvGrpSpPr>
                <a:grpSpLocks/>
              </p:cNvGrpSpPr>
              <p:nvPr/>
            </p:nvGrpSpPr>
            <p:grpSpPr bwMode="auto">
              <a:xfrm>
                <a:off x="2919" y="3665"/>
                <a:ext cx="665" cy="35"/>
                <a:chOff x="2919" y="3665"/>
                <a:chExt cx="665" cy="35"/>
              </a:xfrm>
            </p:grpSpPr>
            <p:grpSp>
              <p:nvGrpSpPr>
                <p:cNvPr id="881" name="Group 948"/>
                <p:cNvGrpSpPr>
                  <a:grpSpLocks/>
                </p:cNvGrpSpPr>
                <p:nvPr/>
              </p:nvGrpSpPr>
              <p:grpSpPr bwMode="auto">
                <a:xfrm>
                  <a:off x="2919" y="3665"/>
                  <a:ext cx="45" cy="35"/>
                  <a:chOff x="2919" y="3665"/>
                  <a:chExt cx="45" cy="35"/>
                </a:xfrm>
              </p:grpSpPr>
              <p:sp>
                <p:nvSpPr>
                  <p:cNvPr id="897" name="Freeform 949"/>
                  <p:cNvSpPr>
                    <a:spLocks/>
                  </p:cNvSpPr>
                  <p:nvPr/>
                </p:nvSpPr>
                <p:spPr bwMode="auto">
                  <a:xfrm>
                    <a:off x="2919" y="3665"/>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8" name="Freeform 950"/>
                  <p:cNvSpPr>
                    <a:spLocks/>
                  </p:cNvSpPr>
                  <p:nvPr/>
                </p:nvSpPr>
                <p:spPr bwMode="auto">
                  <a:xfrm>
                    <a:off x="2945" y="3665"/>
                    <a:ext cx="19" cy="35"/>
                  </a:xfrm>
                  <a:custGeom>
                    <a:avLst/>
                    <a:gdLst>
                      <a:gd name="T0" fmla="*/ 6 w 19"/>
                      <a:gd name="T1" fmla="*/ 0 h 35"/>
                      <a:gd name="T2" fmla="*/ 12 w 19"/>
                      <a:gd name="T3" fmla="*/ 0 h 35"/>
                      <a:gd name="T4" fmla="*/ 18 w 19"/>
                      <a:gd name="T5" fmla="*/ 4 h 35"/>
                      <a:gd name="T6" fmla="*/ 18 w 19"/>
                      <a:gd name="T7" fmla="*/ 11 h 35"/>
                      <a:gd name="T8" fmla="*/ 11 w 19"/>
                      <a:gd name="T9" fmla="*/ 11 h 35"/>
                      <a:gd name="T10" fmla="*/ 11 w 19"/>
                      <a:gd name="T11" fmla="*/ 7 h 35"/>
                      <a:gd name="T12" fmla="*/ 7 w 19"/>
                      <a:gd name="T13" fmla="*/ 7 h 35"/>
                      <a:gd name="T14" fmla="*/ 7 w 19"/>
                      <a:gd name="T15" fmla="*/ 13 h 35"/>
                      <a:gd name="T16" fmla="*/ 7 w 19"/>
                      <a:gd name="T17" fmla="*/ 19 h 35"/>
                      <a:gd name="T18" fmla="*/ 11 w 19"/>
                      <a:gd name="T19" fmla="*/ 19 h 35"/>
                      <a:gd name="T20" fmla="*/ 11 w 19"/>
                      <a:gd name="T21" fmla="*/ 28 h 35"/>
                      <a:gd name="T22" fmla="*/ 7 w 19"/>
                      <a:gd name="T23" fmla="*/ 28 h 35"/>
                      <a:gd name="T24" fmla="*/ 7 w 19"/>
                      <a:gd name="T25" fmla="*/ 19 h 35"/>
                      <a:gd name="T26" fmla="*/ 7 w 19"/>
                      <a:gd name="T27" fmla="*/ 13 h 35"/>
                      <a:gd name="T28" fmla="*/ 12 w 19"/>
                      <a:gd name="T29" fmla="*/ 13 h 35"/>
                      <a:gd name="T30" fmla="*/ 18 w 19"/>
                      <a:gd name="T31" fmla="*/ 17 h 35"/>
                      <a:gd name="T32" fmla="*/ 18 w 19"/>
                      <a:gd name="T33" fmla="*/ 30 h 35"/>
                      <a:gd name="T34" fmla="*/ 12 w 19"/>
                      <a:gd name="T35" fmla="*/ 34 h 35"/>
                      <a:gd name="T36" fmla="*/ 6 w 19"/>
                      <a:gd name="T37" fmla="*/ 34 h 35"/>
                      <a:gd name="T38" fmla="*/ 0 w 19"/>
                      <a:gd name="T39" fmla="*/ 30 h 35"/>
                      <a:gd name="T40" fmla="*/ 0 w 19"/>
                      <a:gd name="T41" fmla="*/ 4 h 35"/>
                      <a:gd name="T42" fmla="*/ 6 w 19"/>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5"/>
                      <a:gd name="T68" fmla="*/ 19 w 1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5">
                        <a:moveTo>
                          <a:pt x="6" y="0"/>
                        </a:moveTo>
                        <a:lnTo>
                          <a:pt x="12" y="0"/>
                        </a:lnTo>
                        <a:lnTo>
                          <a:pt x="18" y="4"/>
                        </a:lnTo>
                        <a:lnTo>
                          <a:pt x="18" y="11"/>
                        </a:lnTo>
                        <a:lnTo>
                          <a:pt x="11" y="11"/>
                        </a:lnTo>
                        <a:lnTo>
                          <a:pt x="11" y="7"/>
                        </a:lnTo>
                        <a:lnTo>
                          <a:pt x="7" y="7"/>
                        </a:lnTo>
                        <a:lnTo>
                          <a:pt x="7" y="13"/>
                        </a:lnTo>
                        <a:lnTo>
                          <a:pt x="7" y="19"/>
                        </a:lnTo>
                        <a:lnTo>
                          <a:pt x="11" y="19"/>
                        </a:lnTo>
                        <a:lnTo>
                          <a:pt x="11" y="28"/>
                        </a:lnTo>
                        <a:lnTo>
                          <a:pt x="7" y="28"/>
                        </a:lnTo>
                        <a:lnTo>
                          <a:pt x="7" y="19"/>
                        </a:lnTo>
                        <a:lnTo>
                          <a:pt x="7" y="13"/>
                        </a:lnTo>
                        <a:lnTo>
                          <a:pt x="12" y="13"/>
                        </a:lnTo>
                        <a:lnTo>
                          <a:pt x="18" y="17"/>
                        </a:lnTo>
                        <a:lnTo>
                          <a:pt x="18" y="30"/>
                        </a:lnTo>
                        <a:lnTo>
                          <a:pt x="12" y="34"/>
                        </a:lnTo>
                        <a:lnTo>
                          <a:pt x="6" y="34"/>
                        </a:lnTo>
                        <a:lnTo>
                          <a:pt x="0" y="3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2" name="Group 951"/>
                <p:cNvGrpSpPr>
                  <a:grpSpLocks/>
                </p:cNvGrpSpPr>
                <p:nvPr/>
              </p:nvGrpSpPr>
              <p:grpSpPr bwMode="auto">
                <a:xfrm>
                  <a:off x="3045" y="3665"/>
                  <a:ext cx="47" cy="35"/>
                  <a:chOff x="3045" y="3665"/>
                  <a:chExt cx="47" cy="35"/>
                </a:xfrm>
              </p:grpSpPr>
              <p:sp>
                <p:nvSpPr>
                  <p:cNvPr id="895" name="Freeform 952"/>
                  <p:cNvSpPr>
                    <a:spLocks/>
                  </p:cNvSpPr>
                  <p:nvPr/>
                </p:nvSpPr>
                <p:spPr bwMode="auto">
                  <a:xfrm>
                    <a:off x="3045" y="3665"/>
                    <a:ext cx="18" cy="35"/>
                  </a:xfrm>
                  <a:custGeom>
                    <a:avLst/>
                    <a:gdLst>
                      <a:gd name="T0" fmla="*/ 0 w 18"/>
                      <a:gd name="T1" fmla="*/ 11 h 35"/>
                      <a:gd name="T2" fmla="*/ 7 w 18"/>
                      <a:gd name="T3" fmla="*/ 11 h 35"/>
                      <a:gd name="T4" fmla="*/ 7 w 18"/>
                      <a:gd name="T5" fmla="*/ 7 h 35"/>
                      <a:gd name="T6" fmla="*/ 11 w 18"/>
                      <a:gd name="T7" fmla="*/ 7 h 35"/>
                      <a:gd name="T8" fmla="*/ 11 w 18"/>
                      <a:gd name="T9" fmla="*/ 12 h 35"/>
                      <a:gd name="T10" fmla="*/ 0 w 18"/>
                      <a:gd name="T11" fmla="*/ 28 h 35"/>
                      <a:gd name="T12" fmla="*/ 0 w 18"/>
                      <a:gd name="T13" fmla="*/ 34 h 35"/>
                      <a:gd name="T14" fmla="*/ 17 w 18"/>
                      <a:gd name="T15" fmla="*/ 34 h 35"/>
                      <a:gd name="T16" fmla="*/ 17 w 18"/>
                      <a:gd name="T17" fmla="*/ 28 h 35"/>
                      <a:gd name="T18" fmla="*/ 8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7" y="11"/>
                        </a:lnTo>
                        <a:lnTo>
                          <a:pt x="7" y="7"/>
                        </a:lnTo>
                        <a:lnTo>
                          <a:pt x="11" y="7"/>
                        </a:lnTo>
                        <a:lnTo>
                          <a:pt x="11" y="12"/>
                        </a:lnTo>
                        <a:lnTo>
                          <a:pt x="0" y="28"/>
                        </a:lnTo>
                        <a:lnTo>
                          <a:pt x="0" y="34"/>
                        </a:lnTo>
                        <a:lnTo>
                          <a:pt x="17" y="34"/>
                        </a:lnTo>
                        <a:lnTo>
                          <a:pt x="17" y="28"/>
                        </a:lnTo>
                        <a:lnTo>
                          <a:pt x="8"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6" name="Freeform 953"/>
                  <p:cNvSpPr>
                    <a:spLocks/>
                  </p:cNvSpPr>
                  <p:nvPr/>
                </p:nvSpPr>
                <p:spPr bwMode="auto">
                  <a:xfrm>
                    <a:off x="3071" y="3665"/>
                    <a:ext cx="21" cy="35"/>
                  </a:xfrm>
                  <a:custGeom>
                    <a:avLst/>
                    <a:gdLst>
                      <a:gd name="T0" fmla="*/ 0 w 21"/>
                      <a:gd name="T1" fmla="*/ 0 h 35"/>
                      <a:gd name="T2" fmla="*/ 20 w 21"/>
                      <a:gd name="T3" fmla="*/ 0 h 35"/>
                      <a:gd name="T4" fmla="*/ 20 w 21"/>
                      <a:gd name="T5" fmla="*/ 7 h 35"/>
                      <a:gd name="T6" fmla="*/ 9 w 21"/>
                      <a:gd name="T7" fmla="*/ 34 h 35"/>
                      <a:gd name="T8" fmla="*/ 0 w 21"/>
                      <a:gd name="T9" fmla="*/ 34 h 35"/>
                      <a:gd name="T10" fmla="*/ 12 w 21"/>
                      <a:gd name="T11" fmla="*/ 7 h 35"/>
                      <a:gd name="T12" fmla="*/ 0 w 21"/>
                      <a:gd name="T13" fmla="*/ 7 h 35"/>
                      <a:gd name="T14" fmla="*/ 0 w 21"/>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5"/>
                      <a:gd name="T26" fmla="*/ 21 w 21"/>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5">
                        <a:moveTo>
                          <a:pt x="0" y="0"/>
                        </a:moveTo>
                        <a:lnTo>
                          <a:pt x="20" y="0"/>
                        </a:lnTo>
                        <a:lnTo>
                          <a:pt x="20" y="7"/>
                        </a:lnTo>
                        <a:lnTo>
                          <a:pt x="9" y="34"/>
                        </a:lnTo>
                        <a:lnTo>
                          <a:pt x="0" y="34"/>
                        </a:lnTo>
                        <a:lnTo>
                          <a:pt x="12"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3" name="Group 954"/>
                <p:cNvGrpSpPr>
                  <a:grpSpLocks/>
                </p:cNvGrpSpPr>
                <p:nvPr/>
              </p:nvGrpSpPr>
              <p:grpSpPr bwMode="auto">
                <a:xfrm>
                  <a:off x="3171" y="3665"/>
                  <a:ext cx="47" cy="35"/>
                  <a:chOff x="3171" y="3665"/>
                  <a:chExt cx="47" cy="35"/>
                </a:xfrm>
              </p:grpSpPr>
              <p:sp>
                <p:nvSpPr>
                  <p:cNvPr id="893" name="Freeform 955"/>
                  <p:cNvSpPr>
                    <a:spLocks/>
                  </p:cNvSpPr>
                  <p:nvPr/>
                </p:nvSpPr>
                <p:spPr bwMode="auto">
                  <a:xfrm>
                    <a:off x="3171" y="3665"/>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4" name="Freeform 956"/>
                  <p:cNvSpPr>
                    <a:spLocks/>
                  </p:cNvSpPr>
                  <p:nvPr/>
                </p:nvSpPr>
                <p:spPr bwMode="auto">
                  <a:xfrm>
                    <a:off x="3200" y="3665"/>
                    <a:ext cx="18" cy="35"/>
                  </a:xfrm>
                  <a:custGeom>
                    <a:avLst/>
                    <a:gdLst>
                      <a:gd name="T0" fmla="*/ 4 w 18"/>
                      <a:gd name="T1" fmla="*/ 0 h 35"/>
                      <a:gd name="T2" fmla="*/ 13 w 18"/>
                      <a:gd name="T3" fmla="*/ 0 h 35"/>
                      <a:gd name="T4" fmla="*/ 17 w 18"/>
                      <a:gd name="T5" fmla="*/ 4 h 35"/>
                      <a:gd name="T6" fmla="*/ 17 w 18"/>
                      <a:gd name="T7" fmla="*/ 14 h 35"/>
                      <a:gd name="T8" fmla="*/ 14 w 18"/>
                      <a:gd name="T9" fmla="*/ 18 h 35"/>
                      <a:gd name="T10" fmla="*/ 17 w 18"/>
                      <a:gd name="T11" fmla="*/ 20 h 35"/>
                      <a:gd name="T12" fmla="*/ 17 w 18"/>
                      <a:gd name="T13" fmla="*/ 21 h 35"/>
                      <a:gd name="T14" fmla="*/ 11 w 18"/>
                      <a:gd name="T15" fmla="*/ 21 h 35"/>
                      <a:gd name="T16" fmla="*/ 11 w 18"/>
                      <a:gd name="T17" fmla="*/ 12 h 35"/>
                      <a:gd name="T18" fmla="*/ 11 w 18"/>
                      <a:gd name="T19" fmla="*/ 5 h 35"/>
                      <a:gd name="T20" fmla="*/ 7 w 18"/>
                      <a:gd name="T21" fmla="*/ 5 h 35"/>
                      <a:gd name="T22" fmla="*/ 7 w 18"/>
                      <a:gd name="T23" fmla="*/ 12 h 35"/>
                      <a:gd name="T24" fmla="*/ 11 w 18"/>
                      <a:gd name="T25" fmla="*/ 12 h 35"/>
                      <a:gd name="T26" fmla="*/ 11 w 18"/>
                      <a:gd name="T27" fmla="*/ 28 h 35"/>
                      <a:gd name="T28" fmla="*/ 7 w 18"/>
                      <a:gd name="T29" fmla="*/ 28 h 35"/>
                      <a:gd name="T30" fmla="*/ 7 w 18"/>
                      <a:gd name="T31" fmla="*/ 21 h 35"/>
                      <a:gd name="T32" fmla="*/ 11 w 18"/>
                      <a:gd name="T33" fmla="*/ 21 h 35"/>
                      <a:gd name="T34" fmla="*/ 17 w 18"/>
                      <a:gd name="T35" fmla="*/ 21 h 35"/>
                      <a:gd name="T36" fmla="*/ 17 w 18"/>
                      <a:gd name="T37" fmla="*/ 30 h 35"/>
                      <a:gd name="T38" fmla="*/ 13 w 18"/>
                      <a:gd name="T39" fmla="*/ 34 h 35"/>
                      <a:gd name="T40" fmla="*/ 4 w 18"/>
                      <a:gd name="T41" fmla="*/ 34 h 35"/>
                      <a:gd name="T42" fmla="*/ 0 w 18"/>
                      <a:gd name="T43" fmla="*/ 30 h 35"/>
                      <a:gd name="T44" fmla="*/ 0 w 18"/>
                      <a:gd name="T45" fmla="*/ 20 h 35"/>
                      <a:gd name="T46" fmla="*/ 2 w 18"/>
                      <a:gd name="T47" fmla="*/ 18 h 35"/>
                      <a:gd name="T48" fmla="*/ 0 w 18"/>
                      <a:gd name="T49" fmla="*/ 14 h 35"/>
                      <a:gd name="T50" fmla="*/ 0 w 18"/>
                      <a:gd name="T51" fmla="*/ 4 h 35"/>
                      <a:gd name="T52" fmla="*/ 4 w 18"/>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35"/>
                      <a:gd name="T83" fmla="*/ 18 w 18"/>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35">
                        <a:moveTo>
                          <a:pt x="4" y="0"/>
                        </a:moveTo>
                        <a:lnTo>
                          <a:pt x="13" y="0"/>
                        </a:lnTo>
                        <a:lnTo>
                          <a:pt x="17" y="4"/>
                        </a:lnTo>
                        <a:lnTo>
                          <a:pt x="17" y="14"/>
                        </a:lnTo>
                        <a:lnTo>
                          <a:pt x="14" y="18"/>
                        </a:lnTo>
                        <a:lnTo>
                          <a:pt x="17" y="20"/>
                        </a:lnTo>
                        <a:lnTo>
                          <a:pt x="17" y="21"/>
                        </a:lnTo>
                        <a:lnTo>
                          <a:pt x="11" y="21"/>
                        </a:lnTo>
                        <a:lnTo>
                          <a:pt x="11" y="12"/>
                        </a:lnTo>
                        <a:lnTo>
                          <a:pt x="11" y="5"/>
                        </a:lnTo>
                        <a:lnTo>
                          <a:pt x="7" y="5"/>
                        </a:lnTo>
                        <a:lnTo>
                          <a:pt x="7" y="12"/>
                        </a:lnTo>
                        <a:lnTo>
                          <a:pt x="11" y="12"/>
                        </a:lnTo>
                        <a:lnTo>
                          <a:pt x="11" y="28"/>
                        </a:lnTo>
                        <a:lnTo>
                          <a:pt x="7" y="28"/>
                        </a:lnTo>
                        <a:lnTo>
                          <a:pt x="7" y="21"/>
                        </a:lnTo>
                        <a:lnTo>
                          <a:pt x="11" y="21"/>
                        </a:lnTo>
                        <a:lnTo>
                          <a:pt x="17" y="21"/>
                        </a:lnTo>
                        <a:lnTo>
                          <a:pt x="17" y="30"/>
                        </a:lnTo>
                        <a:lnTo>
                          <a:pt x="13" y="34"/>
                        </a:lnTo>
                        <a:lnTo>
                          <a:pt x="4" y="34"/>
                        </a:lnTo>
                        <a:lnTo>
                          <a:pt x="0" y="30"/>
                        </a:lnTo>
                        <a:lnTo>
                          <a:pt x="0" y="20"/>
                        </a:lnTo>
                        <a:lnTo>
                          <a:pt x="2" y="18"/>
                        </a:lnTo>
                        <a:lnTo>
                          <a:pt x="0" y="14"/>
                        </a:lnTo>
                        <a:lnTo>
                          <a:pt x="0" y="4"/>
                        </a:lnTo>
                        <a:lnTo>
                          <a:pt x="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4" name="Group 957"/>
                <p:cNvGrpSpPr>
                  <a:grpSpLocks/>
                </p:cNvGrpSpPr>
                <p:nvPr/>
              </p:nvGrpSpPr>
              <p:grpSpPr bwMode="auto">
                <a:xfrm>
                  <a:off x="3293" y="3665"/>
                  <a:ext cx="47" cy="35"/>
                  <a:chOff x="3293" y="3665"/>
                  <a:chExt cx="47" cy="35"/>
                </a:xfrm>
              </p:grpSpPr>
              <p:sp>
                <p:nvSpPr>
                  <p:cNvPr id="891" name="Freeform 958"/>
                  <p:cNvSpPr>
                    <a:spLocks/>
                  </p:cNvSpPr>
                  <p:nvPr/>
                </p:nvSpPr>
                <p:spPr bwMode="auto">
                  <a:xfrm>
                    <a:off x="3293" y="3665"/>
                    <a:ext cx="18" cy="35"/>
                  </a:xfrm>
                  <a:custGeom>
                    <a:avLst/>
                    <a:gdLst>
                      <a:gd name="T0" fmla="*/ 0 w 18"/>
                      <a:gd name="T1" fmla="*/ 11 h 35"/>
                      <a:gd name="T2" fmla="*/ 6 w 18"/>
                      <a:gd name="T3" fmla="*/ 11 h 35"/>
                      <a:gd name="T4" fmla="*/ 6 w 18"/>
                      <a:gd name="T5" fmla="*/ 7 h 35"/>
                      <a:gd name="T6" fmla="*/ 10 w 18"/>
                      <a:gd name="T7" fmla="*/ 7 h 35"/>
                      <a:gd name="T8" fmla="*/ 10 w 18"/>
                      <a:gd name="T9" fmla="*/ 12 h 35"/>
                      <a:gd name="T10" fmla="*/ 0 w 18"/>
                      <a:gd name="T11" fmla="*/ 28 h 35"/>
                      <a:gd name="T12" fmla="*/ 0 w 18"/>
                      <a:gd name="T13" fmla="*/ 34 h 35"/>
                      <a:gd name="T14" fmla="*/ 17 w 18"/>
                      <a:gd name="T15" fmla="*/ 34 h 35"/>
                      <a:gd name="T16" fmla="*/ 17 w 18"/>
                      <a:gd name="T17" fmla="*/ 28 h 35"/>
                      <a:gd name="T18" fmla="*/ 7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6" y="11"/>
                        </a:lnTo>
                        <a:lnTo>
                          <a:pt x="6" y="7"/>
                        </a:lnTo>
                        <a:lnTo>
                          <a:pt x="10" y="7"/>
                        </a:lnTo>
                        <a:lnTo>
                          <a:pt x="10" y="12"/>
                        </a:lnTo>
                        <a:lnTo>
                          <a:pt x="0" y="28"/>
                        </a:lnTo>
                        <a:lnTo>
                          <a:pt x="0" y="34"/>
                        </a:lnTo>
                        <a:lnTo>
                          <a:pt x="17" y="34"/>
                        </a:lnTo>
                        <a:lnTo>
                          <a:pt x="17" y="28"/>
                        </a:lnTo>
                        <a:lnTo>
                          <a:pt x="7"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2" name="Freeform 959"/>
                  <p:cNvSpPr>
                    <a:spLocks/>
                  </p:cNvSpPr>
                  <p:nvPr/>
                </p:nvSpPr>
                <p:spPr bwMode="auto">
                  <a:xfrm>
                    <a:off x="3320" y="3665"/>
                    <a:ext cx="20" cy="35"/>
                  </a:xfrm>
                  <a:custGeom>
                    <a:avLst/>
                    <a:gdLst>
                      <a:gd name="T0" fmla="*/ 13 w 20"/>
                      <a:gd name="T1" fmla="*/ 0 h 35"/>
                      <a:gd name="T2" fmla="*/ 19 w 20"/>
                      <a:gd name="T3" fmla="*/ 4 h 35"/>
                      <a:gd name="T4" fmla="*/ 19 w 20"/>
                      <a:gd name="T5" fmla="*/ 30 h 35"/>
                      <a:gd name="T6" fmla="*/ 13 w 20"/>
                      <a:gd name="T7" fmla="*/ 34 h 35"/>
                      <a:gd name="T8" fmla="*/ 6 w 20"/>
                      <a:gd name="T9" fmla="*/ 34 h 35"/>
                      <a:gd name="T10" fmla="*/ 0 w 20"/>
                      <a:gd name="T11" fmla="*/ 30 h 35"/>
                      <a:gd name="T12" fmla="*/ 0 w 20"/>
                      <a:gd name="T13" fmla="*/ 23 h 35"/>
                      <a:gd name="T14" fmla="*/ 8 w 20"/>
                      <a:gd name="T15" fmla="*/ 23 h 35"/>
                      <a:gd name="T16" fmla="*/ 8 w 20"/>
                      <a:gd name="T17" fmla="*/ 27 h 35"/>
                      <a:gd name="T18" fmla="*/ 12 w 20"/>
                      <a:gd name="T19" fmla="*/ 27 h 35"/>
                      <a:gd name="T20" fmla="*/ 12 w 20"/>
                      <a:gd name="T21" fmla="*/ 21 h 35"/>
                      <a:gd name="T22" fmla="*/ 12 w 20"/>
                      <a:gd name="T23" fmla="*/ 15 h 35"/>
                      <a:gd name="T24" fmla="*/ 8 w 20"/>
                      <a:gd name="T25" fmla="*/ 15 h 35"/>
                      <a:gd name="T26" fmla="*/ 8 w 20"/>
                      <a:gd name="T27" fmla="*/ 6 h 35"/>
                      <a:gd name="T28" fmla="*/ 12 w 20"/>
                      <a:gd name="T29" fmla="*/ 6 h 35"/>
                      <a:gd name="T30" fmla="*/ 12 w 20"/>
                      <a:gd name="T31" fmla="*/ 15 h 35"/>
                      <a:gd name="T32" fmla="*/ 12 w 20"/>
                      <a:gd name="T33" fmla="*/ 21 h 35"/>
                      <a:gd name="T34" fmla="*/ 6 w 20"/>
                      <a:gd name="T35" fmla="*/ 21 h 35"/>
                      <a:gd name="T36" fmla="*/ 0 w 20"/>
                      <a:gd name="T37" fmla="*/ 18 h 35"/>
                      <a:gd name="T38" fmla="*/ 0 w 20"/>
                      <a:gd name="T39" fmla="*/ 4 h 35"/>
                      <a:gd name="T40" fmla="*/ 6 w 20"/>
                      <a:gd name="T41" fmla="*/ 0 h 35"/>
                      <a:gd name="T42" fmla="*/ 13 w 20"/>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5"/>
                      <a:gd name="T68" fmla="*/ 20 w 20"/>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5">
                        <a:moveTo>
                          <a:pt x="13" y="0"/>
                        </a:moveTo>
                        <a:lnTo>
                          <a:pt x="19" y="4"/>
                        </a:lnTo>
                        <a:lnTo>
                          <a:pt x="19" y="30"/>
                        </a:lnTo>
                        <a:lnTo>
                          <a:pt x="13" y="34"/>
                        </a:lnTo>
                        <a:lnTo>
                          <a:pt x="6" y="34"/>
                        </a:lnTo>
                        <a:lnTo>
                          <a:pt x="0" y="30"/>
                        </a:lnTo>
                        <a:lnTo>
                          <a:pt x="0" y="23"/>
                        </a:lnTo>
                        <a:lnTo>
                          <a:pt x="8" y="23"/>
                        </a:lnTo>
                        <a:lnTo>
                          <a:pt x="8" y="27"/>
                        </a:lnTo>
                        <a:lnTo>
                          <a:pt x="12" y="27"/>
                        </a:lnTo>
                        <a:lnTo>
                          <a:pt x="12" y="21"/>
                        </a:lnTo>
                        <a:lnTo>
                          <a:pt x="12" y="15"/>
                        </a:lnTo>
                        <a:lnTo>
                          <a:pt x="8" y="15"/>
                        </a:lnTo>
                        <a:lnTo>
                          <a:pt x="8" y="6"/>
                        </a:lnTo>
                        <a:lnTo>
                          <a:pt x="12" y="6"/>
                        </a:lnTo>
                        <a:lnTo>
                          <a:pt x="12" y="15"/>
                        </a:lnTo>
                        <a:lnTo>
                          <a:pt x="12" y="21"/>
                        </a:lnTo>
                        <a:lnTo>
                          <a:pt x="6" y="21"/>
                        </a:lnTo>
                        <a:lnTo>
                          <a:pt x="0" y="18"/>
                        </a:lnTo>
                        <a:lnTo>
                          <a:pt x="0" y="4"/>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5" name="Group 960"/>
                <p:cNvGrpSpPr>
                  <a:grpSpLocks/>
                </p:cNvGrpSpPr>
                <p:nvPr/>
              </p:nvGrpSpPr>
              <p:grpSpPr bwMode="auto">
                <a:xfrm>
                  <a:off x="3417" y="3665"/>
                  <a:ext cx="46" cy="35"/>
                  <a:chOff x="3417" y="3665"/>
                  <a:chExt cx="46" cy="35"/>
                </a:xfrm>
              </p:grpSpPr>
              <p:sp>
                <p:nvSpPr>
                  <p:cNvPr id="889" name="Freeform 961"/>
                  <p:cNvSpPr>
                    <a:spLocks/>
                  </p:cNvSpPr>
                  <p:nvPr/>
                </p:nvSpPr>
                <p:spPr bwMode="auto">
                  <a:xfrm>
                    <a:off x="3417" y="3665"/>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7 w 20"/>
                      <a:gd name="T23" fmla="*/ 24 h 35"/>
                      <a:gd name="T24" fmla="*/ 7 w 20"/>
                      <a:gd name="T25" fmla="*/ 28 h 35"/>
                      <a:gd name="T26" fmla="*/ 12 w 20"/>
                      <a:gd name="T27" fmla="*/ 28 h 35"/>
                      <a:gd name="T28" fmla="*/ 12 w 20"/>
                      <a:gd name="T29" fmla="*/ 20 h 35"/>
                      <a:gd name="T30" fmla="*/ 7 w 20"/>
                      <a:gd name="T31" fmla="*/ 20 h 35"/>
                      <a:gd name="T32" fmla="*/ 7 w 20"/>
                      <a:gd name="T33" fmla="*/ 14 h 35"/>
                      <a:gd name="T34" fmla="*/ 12 w 20"/>
                      <a:gd name="T35" fmla="*/ 14 h 35"/>
                      <a:gd name="T36" fmla="*/ 12 w 20"/>
                      <a:gd name="T37" fmla="*/ 6 h 35"/>
                      <a:gd name="T38" fmla="*/ 7 w 20"/>
                      <a:gd name="T39" fmla="*/ 6 h 35"/>
                      <a:gd name="T40" fmla="*/ 7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7" y="24"/>
                        </a:lnTo>
                        <a:lnTo>
                          <a:pt x="7" y="28"/>
                        </a:lnTo>
                        <a:lnTo>
                          <a:pt x="12" y="28"/>
                        </a:lnTo>
                        <a:lnTo>
                          <a:pt x="12" y="20"/>
                        </a:lnTo>
                        <a:lnTo>
                          <a:pt x="7" y="20"/>
                        </a:lnTo>
                        <a:lnTo>
                          <a:pt x="7" y="14"/>
                        </a:lnTo>
                        <a:lnTo>
                          <a:pt x="12" y="14"/>
                        </a:lnTo>
                        <a:lnTo>
                          <a:pt x="12" y="6"/>
                        </a:lnTo>
                        <a:lnTo>
                          <a:pt x="7" y="6"/>
                        </a:lnTo>
                        <a:lnTo>
                          <a:pt x="7"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0" name="Freeform 962"/>
                  <p:cNvSpPr>
                    <a:spLocks/>
                  </p:cNvSpPr>
                  <p:nvPr/>
                </p:nvSpPr>
                <p:spPr bwMode="auto">
                  <a:xfrm>
                    <a:off x="3444" y="3665"/>
                    <a:ext cx="19" cy="35"/>
                  </a:xfrm>
                  <a:custGeom>
                    <a:avLst/>
                    <a:gdLst>
                      <a:gd name="T0" fmla="*/ 6 w 19"/>
                      <a:gd name="T1" fmla="*/ 0 h 35"/>
                      <a:gd name="T2" fmla="*/ 12 w 19"/>
                      <a:gd name="T3" fmla="*/ 0 h 35"/>
                      <a:gd name="T4" fmla="*/ 18 w 19"/>
                      <a:gd name="T5" fmla="*/ 5 h 35"/>
                      <a:gd name="T6" fmla="*/ 18 w 19"/>
                      <a:gd name="T7" fmla="*/ 29 h 35"/>
                      <a:gd name="T8" fmla="*/ 12 w 19"/>
                      <a:gd name="T9" fmla="*/ 34 h 35"/>
                      <a:gd name="T10" fmla="*/ 6 w 19"/>
                      <a:gd name="T11" fmla="*/ 34 h 35"/>
                      <a:gd name="T12" fmla="*/ 0 w 19"/>
                      <a:gd name="T13" fmla="*/ 29 h 35"/>
                      <a:gd name="T14" fmla="*/ 0 w 19"/>
                      <a:gd name="T15" fmla="*/ 27 h 35"/>
                      <a:gd name="T16" fmla="*/ 7 w 19"/>
                      <a:gd name="T17" fmla="*/ 27 h 35"/>
                      <a:gd name="T18" fmla="*/ 7 w 19"/>
                      <a:gd name="T19" fmla="*/ 7 h 35"/>
                      <a:gd name="T20" fmla="*/ 11 w 19"/>
                      <a:gd name="T21" fmla="*/ 7 h 35"/>
                      <a:gd name="T22" fmla="*/ 11 w 19"/>
                      <a:gd name="T23" fmla="*/ 27 h 35"/>
                      <a:gd name="T24" fmla="*/ 7 w 19"/>
                      <a:gd name="T25" fmla="*/ 27 h 35"/>
                      <a:gd name="T26" fmla="*/ 0 w 19"/>
                      <a:gd name="T27" fmla="*/ 27 h 35"/>
                      <a:gd name="T28" fmla="*/ 0 w 19"/>
                      <a:gd name="T29" fmla="*/ 5 h 35"/>
                      <a:gd name="T30" fmla="*/ 6 w 19"/>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6" y="0"/>
                        </a:moveTo>
                        <a:lnTo>
                          <a:pt x="12" y="0"/>
                        </a:lnTo>
                        <a:lnTo>
                          <a:pt x="18" y="5"/>
                        </a:lnTo>
                        <a:lnTo>
                          <a:pt x="18" y="29"/>
                        </a:lnTo>
                        <a:lnTo>
                          <a:pt x="12" y="34"/>
                        </a:lnTo>
                        <a:lnTo>
                          <a:pt x="6" y="34"/>
                        </a:lnTo>
                        <a:lnTo>
                          <a:pt x="0" y="29"/>
                        </a:lnTo>
                        <a:lnTo>
                          <a:pt x="0" y="27"/>
                        </a:lnTo>
                        <a:lnTo>
                          <a:pt x="7" y="27"/>
                        </a:lnTo>
                        <a:lnTo>
                          <a:pt x="7" y="7"/>
                        </a:lnTo>
                        <a:lnTo>
                          <a:pt x="11" y="7"/>
                        </a:lnTo>
                        <a:lnTo>
                          <a:pt x="11" y="27"/>
                        </a:lnTo>
                        <a:lnTo>
                          <a:pt x="7" y="27"/>
                        </a:lnTo>
                        <a:lnTo>
                          <a:pt x="0" y="27"/>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6" name="Group 963"/>
                <p:cNvGrpSpPr>
                  <a:grpSpLocks/>
                </p:cNvGrpSpPr>
                <p:nvPr/>
              </p:nvGrpSpPr>
              <p:grpSpPr bwMode="auto">
                <a:xfrm>
                  <a:off x="3540" y="3665"/>
                  <a:ext cx="44" cy="35"/>
                  <a:chOff x="3540" y="3665"/>
                  <a:chExt cx="44" cy="35"/>
                </a:xfrm>
              </p:grpSpPr>
              <p:sp>
                <p:nvSpPr>
                  <p:cNvPr id="887" name="Freeform 964"/>
                  <p:cNvSpPr>
                    <a:spLocks/>
                  </p:cNvSpPr>
                  <p:nvPr/>
                </p:nvSpPr>
                <p:spPr bwMode="auto">
                  <a:xfrm>
                    <a:off x="3540" y="3665"/>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8 w 20"/>
                      <a:gd name="T23" fmla="*/ 24 h 35"/>
                      <a:gd name="T24" fmla="*/ 8 w 20"/>
                      <a:gd name="T25" fmla="*/ 28 h 35"/>
                      <a:gd name="T26" fmla="*/ 12 w 20"/>
                      <a:gd name="T27" fmla="*/ 28 h 35"/>
                      <a:gd name="T28" fmla="*/ 12 w 20"/>
                      <a:gd name="T29" fmla="*/ 20 h 35"/>
                      <a:gd name="T30" fmla="*/ 8 w 20"/>
                      <a:gd name="T31" fmla="*/ 20 h 35"/>
                      <a:gd name="T32" fmla="*/ 8 w 20"/>
                      <a:gd name="T33" fmla="*/ 14 h 35"/>
                      <a:gd name="T34" fmla="*/ 12 w 20"/>
                      <a:gd name="T35" fmla="*/ 14 h 35"/>
                      <a:gd name="T36" fmla="*/ 12 w 20"/>
                      <a:gd name="T37" fmla="*/ 6 h 35"/>
                      <a:gd name="T38" fmla="*/ 8 w 20"/>
                      <a:gd name="T39" fmla="*/ 6 h 35"/>
                      <a:gd name="T40" fmla="*/ 8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8" y="24"/>
                        </a:lnTo>
                        <a:lnTo>
                          <a:pt x="8" y="28"/>
                        </a:lnTo>
                        <a:lnTo>
                          <a:pt x="12" y="28"/>
                        </a:lnTo>
                        <a:lnTo>
                          <a:pt x="12" y="20"/>
                        </a:lnTo>
                        <a:lnTo>
                          <a:pt x="8" y="20"/>
                        </a:lnTo>
                        <a:lnTo>
                          <a:pt x="8" y="14"/>
                        </a:lnTo>
                        <a:lnTo>
                          <a:pt x="12" y="14"/>
                        </a:lnTo>
                        <a:lnTo>
                          <a:pt x="12" y="6"/>
                        </a:lnTo>
                        <a:lnTo>
                          <a:pt x="8" y="6"/>
                        </a:lnTo>
                        <a:lnTo>
                          <a:pt x="8"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88" name="Freeform 965"/>
                  <p:cNvSpPr>
                    <a:spLocks/>
                  </p:cNvSpPr>
                  <p:nvPr/>
                </p:nvSpPr>
                <p:spPr bwMode="auto">
                  <a:xfrm>
                    <a:off x="3567" y="3665"/>
                    <a:ext cx="17" cy="35"/>
                  </a:xfrm>
                  <a:custGeom>
                    <a:avLst/>
                    <a:gdLst>
                      <a:gd name="T0" fmla="*/ 5 w 17"/>
                      <a:gd name="T1" fmla="*/ 34 h 35"/>
                      <a:gd name="T2" fmla="*/ 16 w 17"/>
                      <a:gd name="T3" fmla="*/ 34 h 35"/>
                      <a:gd name="T4" fmla="*/ 16 w 17"/>
                      <a:gd name="T5" fmla="*/ 0 h 35"/>
                      <a:gd name="T6" fmla="*/ 1 w 17"/>
                      <a:gd name="T7" fmla="*/ 0 h 35"/>
                      <a:gd name="T8" fmla="*/ 0 w 17"/>
                      <a:gd name="T9" fmla="*/ 7 h 35"/>
                      <a:gd name="T10" fmla="*/ 5 w 17"/>
                      <a:gd name="T11" fmla="*/ 7 h 35"/>
                      <a:gd name="T12" fmla="*/ 5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5" y="34"/>
                        </a:moveTo>
                        <a:lnTo>
                          <a:pt x="16" y="34"/>
                        </a:lnTo>
                        <a:lnTo>
                          <a:pt x="16" y="0"/>
                        </a:lnTo>
                        <a:lnTo>
                          <a:pt x="1" y="0"/>
                        </a:lnTo>
                        <a:lnTo>
                          <a:pt x="0" y="7"/>
                        </a:lnTo>
                        <a:lnTo>
                          <a:pt x="5" y="7"/>
                        </a:lnTo>
                        <a:lnTo>
                          <a:pt x="5" y="3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880" name="Rectangle 966"/>
              <p:cNvSpPr>
                <a:spLocks noChangeArrowheads="1"/>
              </p:cNvSpPr>
              <p:nvPr/>
            </p:nvSpPr>
            <p:spPr bwMode="auto">
              <a:xfrm>
                <a:off x="3128" y="3079"/>
                <a:ext cx="4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800"/>
                  <a:t>JUNE 1996</a:t>
                </a:r>
              </a:p>
            </p:txBody>
          </p:sp>
        </p:grpSp>
        <p:grpSp>
          <p:nvGrpSpPr>
            <p:cNvPr id="769" name="Group 967"/>
            <p:cNvGrpSpPr>
              <a:grpSpLocks/>
            </p:cNvGrpSpPr>
            <p:nvPr/>
          </p:nvGrpSpPr>
          <p:grpSpPr bwMode="auto">
            <a:xfrm>
              <a:off x="3006" y="3175"/>
              <a:ext cx="868" cy="671"/>
              <a:chOff x="3006" y="3175"/>
              <a:chExt cx="868" cy="671"/>
            </a:xfrm>
          </p:grpSpPr>
          <p:sp>
            <p:nvSpPr>
              <p:cNvPr id="770" name="Line 968"/>
              <p:cNvSpPr>
                <a:spLocks noChangeShapeType="1"/>
              </p:cNvSpPr>
              <p:nvPr/>
            </p:nvSpPr>
            <p:spPr bwMode="auto">
              <a:xfrm flipV="1">
                <a:off x="3872" y="3311"/>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1" name="Freeform 969"/>
              <p:cNvSpPr>
                <a:spLocks/>
              </p:cNvSpPr>
              <p:nvPr/>
            </p:nvSpPr>
            <p:spPr bwMode="auto">
              <a:xfrm>
                <a:off x="3006" y="3200"/>
                <a:ext cx="868" cy="646"/>
              </a:xfrm>
              <a:custGeom>
                <a:avLst/>
                <a:gdLst>
                  <a:gd name="T0" fmla="*/ 0 w 868"/>
                  <a:gd name="T1" fmla="*/ 0 h 646"/>
                  <a:gd name="T2" fmla="*/ 867 w 868"/>
                  <a:gd name="T3" fmla="*/ 0 h 646"/>
                  <a:gd name="T4" fmla="*/ 867 w 868"/>
                  <a:gd name="T5" fmla="*/ 645 h 646"/>
                  <a:gd name="T6" fmla="*/ 0 w 868"/>
                  <a:gd name="T7" fmla="*/ 645 h 646"/>
                  <a:gd name="T8" fmla="*/ 0 w 868"/>
                  <a:gd name="T9" fmla="*/ 0 h 646"/>
                  <a:gd name="T10" fmla="*/ 0 60000 65536"/>
                  <a:gd name="T11" fmla="*/ 0 60000 65536"/>
                  <a:gd name="T12" fmla="*/ 0 60000 65536"/>
                  <a:gd name="T13" fmla="*/ 0 60000 65536"/>
                  <a:gd name="T14" fmla="*/ 0 60000 65536"/>
                  <a:gd name="T15" fmla="*/ 0 w 868"/>
                  <a:gd name="T16" fmla="*/ 0 h 646"/>
                  <a:gd name="T17" fmla="*/ 868 w 868"/>
                  <a:gd name="T18" fmla="*/ 646 h 646"/>
                </a:gdLst>
                <a:ahLst/>
                <a:cxnLst>
                  <a:cxn ang="T10">
                    <a:pos x="T0" y="T1"/>
                  </a:cxn>
                  <a:cxn ang="T11">
                    <a:pos x="T2" y="T3"/>
                  </a:cxn>
                  <a:cxn ang="T12">
                    <a:pos x="T4" y="T5"/>
                  </a:cxn>
                  <a:cxn ang="T13">
                    <a:pos x="T6" y="T7"/>
                  </a:cxn>
                  <a:cxn ang="T14">
                    <a:pos x="T8" y="T9"/>
                  </a:cxn>
                </a:cxnLst>
                <a:rect l="T15" t="T16" r="T17" b="T18"/>
                <a:pathLst>
                  <a:path w="868" h="646">
                    <a:moveTo>
                      <a:pt x="0" y="0"/>
                    </a:moveTo>
                    <a:lnTo>
                      <a:pt x="867" y="0"/>
                    </a:lnTo>
                    <a:lnTo>
                      <a:pt x="867" y="645"/>
                    </a:lnTo>
                    <a:lnTo>
                      <a:pt x="0" y="645"/>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772" name="Freeform 970"/>
              <p:cNvSpPr>
                <a:spLocks/>
              </p:cNvSpPr>
              <p:nvPr/>
            </p:nvSpPr>
            <p:spPr bwMode="auto">
              <a:xfrm>
                <a:off x="3006" y="3311"/>
                <a:ext cx="868" cy="91"/>
              </a:xfrm>
              <a:custGeom>
                <a:avLst/>
                <a:gdLst>
                  <a:gd name="T0" fmla="*/ 0 w 868"/>
                  <a:gd name="T1" fmla="*/ 0 h 91"/>
                  <a:gd name="T2" fmla="*/ 867 w 868"/>
                  <a:gd name="T3" fmla="*/ 0 h 91"/>
                  <a:gd name="T4" fmla="*/ 867 w 868"/>
                  <a:gd name="T5" fmla="*/ 90 h 91"/>
                  <a:gd name="T6" fmla="*/ 0 w 868"/>
                  <a:gd name="T7" fmla="*/ 90 h 91"/>
                  <a:gd name="T8" fmla="*/ 0 w 868"/>
                  <a:gd name="T9" fmla="*/ 0 h 91"/>
                  <a:gd name="T10" fmla="*/ 0 60000 65536"/>
                  <a:gd name="T11" fmla="*/ 0 60000 65536"/>
                  <a:gd name="T12" fmla="*/ 0 60000 65536"/>
                  <a:gd name="T13" fmla="*/ 0 60000 65536"/>
                  <a:gd name="T14" fmla="*/ 0 60000 65536"/>
                  <a:gd name="T15" fmla="*/ 0 w 868"/>
                  <a:gd name="T16" fmla="*/ 0 h 91"/>
                  <a:gd name="T17" fmla="*/ 868 w 868"/>
                  <a:gd name="T18" fmla="*/ 91 h 91"/>
                </a:gdLst>
                <a:ahLst/>
                <a:cxnLst>
                  <a:cxn ang="T10">
                    <a:pos x="T0" y="T1"/>
                  </a:cxn>
                  <a:cxn ang="T11">
                    <a:pos x="T2" y="T3"/>
                  </a:cxn>
                  <a:cxn ang="T12">
                    <a:pos x="T4" y="T5"/>
                  </a:cxn>
                  <a:cxn ang="T13">
                    <a:pos x="T6" y="T7"/>
                  </a:cxn>
                  <a:cxn ang="T14">
                    <a:pos x="T8" y="T9"/>
                  </a:cxn>
                </a:cxnLst>
                <a:rect l="T15" t="T16" r="T17" b="T18"/>
                <a:pathLst>
                  <a:path w="868" h="91">
                    <a:moveTo>
                      <a:pt x="0" y="0"/>
                    </a:moveTo>
                    <a:lnTo>
                      <a:pt x="867" y="0"/>
                    </a:lnTo>
                    <a:lnTo>
                      <a:pt x="867" y="90"/>
                    </a:lnTo>
                    <a:lnTo>
                      <a:pt x="0" y="90"/>
                    </a:lnTo>
                    <a:lnTo>
                      <a:pt x="0" y="0"/>
                    </a:lnTo>
                  </a:path>
                </a:pathLst>
              </a:custGeom>
              <a:solidFill>
                <a:srgbClr val="E0E0FF"/>
              </a:solidFill>
              <a:ln w="12700" cap="rnd" cmpd="sng">
                <a:solidFill>
                  <a:srgbClr val="000000"/>
                </a:solidFill>
                <a:prstDash val="solid"/>
                <a:round/>
                <a:headEnd/>
                <a:tailEnd/>
              </a:ln>
            </p:spPr>
            <p:txBody>
              <a:bodyPr/>
              <a:lstStyle/>
              <a:p>
                <a:endParaRPr lang="en-US"/>
              </a:p>
            </p:txBody>
          </p:sp>
          <p:grpSp>
            <p:nvGrpSpPr>
              <p:cNvPr id="773" name="Group 971"/>
              <p:cNvGrpSpPr>
                <a:grpSpLocks/>
              </p:cNvGrpSpPr>
              <p:nvPr/>
            </p:nvGrpSpPr>
            <p:grpSpPr bwMode="auto">
              <a:xfrm>
                <a:off x="3006" y="3305"/>
                <a:ext cx="867" cy="449"/>
                <a:chOff x="3006" y="3305"/>
                <a:chExt cx="867" cy="449"/>
              </a:xfrm>
            </p:grpSpPr>
            <p:sp>
              <p:nvSpPr>
                <p:cNvPr id="862" name="Line 972"/>
                <p:cNvSpPr>
                  <a:spLocks noChangeShapeType="1"/>
                </p:cNvSpPr>
                <p:nvPr/>
              </p:nvSpPr>
              <p:spPr bwMode="auto">
                <a:xfrm>
                  <a:off x="3006" y="3580"/>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3" name="Line 973"/>
                <p:cNvSpPr>
                  <a:spLocks noChangeShapeType="1"/>
                </p:cNvSpPr>
                <p:nvPr/>
              </p:nvSpPr>
              <p:spPr bwMode="auto">
                <a:xfrm>
                  <a:off x="3006" y="3666"/>
                  <a:ext cx="86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4" name="Line 974"/>
                <p:cNvSpPr>
                  <a:spLocks noChangeShapeType="1"/>
                </p:cNvSpPr>
                <p:nvPr/>
              </p:nvSpPr>
              <p:spPr bwMode="auto">
                <a:xfrm>
                  <a:off x="3006" y="3492"/>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5" name="Line 975"/>
                <p:cNvSpPr>
                  <a:spLocks noChangeShapeType="1"/>
                </p:cNvSpPr>
                <p:nvPr/>
              </p:nvSpPr>
              <p:spPr bwMode="auto">
                <a:xfrm>
                  <a:off x="3006" y="3754"/>
                  <a:ext cx="86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6" name="Line 976"/>
                <p:cNvSpPr>
                  <a:spLocks noChangeShapeType="1"/>
                </p:cNvSpPr>
                <p:nvPr/>
              </p:nvSpPr>
              <p:spPr bwMode="auto">
                <a:xfrm>
                  <a:off x="3006" y="3403"/>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867" name="Group 977"/>
                <p:cNvGrpSpPr>
                  <a:grpSpLocks/>
                </p:cNvGrpSpPr>
                <p:nvPr/>
              </p:nvGrpSpPr>
              <p:grpSpPr bwMode="auto">
                <a:xfrm>
                  <a:off x="3006" y="3305"/>
                  <a:ext cx="867" cy="6"/>
                  <a:chOff x="3006" y="3305"/>
                  <a:chExt cx="867" cy="6"/>
                </a:xfrm>
              </p:grpSpPr>
              <p:sp>
                <p:nvSpPr>
                  <p:cNvPr id="868" name="Line 978"/>
                  <p:cNvSpPr>
                    <a:spLocks noChangeShapeType="1"/>
                  </p:cNvSpPr>
                  <p:nvPr/>
                </p:nvSpPr>
                <p:spPr bwMode="auto">
                  <a:xfrm>
                    <a:off x="3006" y="3311"/>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9" name="Line 979"/>
                  <p:cNvSpPr>
                    <a:spLocks noChangeShapeType="1"/>
                  </p:cNvSpPr>
                  <p:nvPr/>
                </p:nvSpPr>
                <p:spPr bwMode="auto">
                  <a:xfrm>
                    <a:off x="3006" y="3305"/>
                    <a:ext cx="86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774" name="Group 980"/>
              <p:cNvGrpSpPr>
                <a:grpSpLocks/>
              </p:cNvGrpSpPr>
              <p:nvPr/>
            </p:nvGrpSpPr>
            <p:grpSpPr bwMode="auto">
              <a:xfrm>
                <a:off x="3130" y="3311"/>
                <a:ext cx="619" cy="534"/>
                <a:chOff x="3130" y="3311"/>
                <a:chExt cx="619" cy="534"/>
              </a:xfrm>
            </p:grpSpPr>
            <p:sp>
              <p:nvSpPr>
                <p:cNvPr id="856" name="Line 981"/>
                <p:cNvSpPr>
                  <a:spLocks noChangeShapeType="1"/>
                </p:cNvSpPr>
                <p:nvPr/>
              </p:nvSpPr>
              <p:spPr bwMode="auto">
                <a:xfrm>
                  <a:off x="3130" y="3311"/>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57" name="Line 982"/>
                <p:cNvSpPr>
                  <a:spLocks noChangeShapeType="1"/>
                </p:cNvSpPr>
                <p:nvPr/>
              </p:nvSpPr>
              <p:spPr bwMode="auto">
                <a:xfrm>
                  <a:off x="3377" y="3311"/>
                  <a:ext cx="0" cy="53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58" name="Line 983"/>
                <p:cNvSpPr>
                  <a:spLocks noChangeShapeType="1"/>
                </p:cNvSpPr>
                <p:nvPr/>
              </p:nvSpPr>
              <p:spPr bwMode="auto">
                <a:xfrm>
                  <a:off x="3253" y="3311"/>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59" name="Line 984"/>
                <p:cNvSpPr>
                  <a:spLocks noChangeShapeType="1"/>
                </p:cNvSpPr>
                <p:nvPr/>
              </p:nvSpPr>
              <p:spPr bwMode="auto">
                <a:xfrm>
                  <a:off x="3501" y="3311"/>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0" name="Line 985"/>
                <p:cNvSpPr>
                  <a:spLocks noChangeShapeType="1"/>
                </p:cNvSpPr>
                <p:nvPr/>
              </p:nvSpPr>
              <p:spPr bwMode="auto">
                <a:xfrm>
                  <a:off x="3749" y="3311"/>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61" name="Line 986"/>
                <p:cNvSpPr>
                  <a:spLocks noChangeShapeType="1"/>
                </p:cNvSpPr>
                <p:nvPr/>
              </p:nvSpPr>
              <p:spPr bwMode="auto">
                <a:xfrm>
                  <a:off x="3625" y="3311"/>
                  <a:ext cx="0" cy="5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75" name="Group 987"/>
              <p:cNvGrpSpPr>
                <a:grpSpLocks/>
              </p:cNvGrpSpPr>
              <p:nvPr/>
            </p:nvGrpSpPr>
            <p:grpSpPr bwMode="auto">
              <a:xfrm>
                <a:off x="3389" y="3407"/>
                <a:ext cx="395" cy="36"/>
                <a:chOff x="3389" y="3407"/>
                <a:chExt cx="395" cy="36"/>
              </a:xfrm>
            </p:grpSpPr>
            <p:sp>
              <p:nvSpPr>
                <p:cNvPr id="852" name="Freeform 988"/>
                <p:cNvSpPr>
                  <a:spLocks/>
                </p:cNvSpPr>
                <p:nvPr/>
              </p:nvSpPr>
              <p:spPr bwMode="auto">
                <a:xfrm>
                  <a:off x="3389" y="3407"/>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3" name="Freeform 989"/>
                <p:cNvSpPr>
                  <a:spLocks/>
                </p:cNvSpPr>
                <p:nvPr/>
              </p:nvSpPr>
              <p:spPr bwMode="auto">
                <a:xfrm>
                  <a:off x="3513" y="3407"/>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8 h 36"/>
                    <a:gd name="T12" fmla="*/ 0 w 19"/>
                    <a:gd name="T13" fmla="*/ 35 h 36"/>
                    <a:gd name="T14" fmla="*/ 18 w 19"/>
                    <a:gd name="T15" fmla="*/ 35 h 36"/>
                    <a:gd name="T16" fmla="*/ 18 w 19"/>
                    <a:gd name="T17" fmla="*/ 28 h 36"/>
                    <a:gd name="T18" fmla="*/ 8 w 19"/>
                    <a:gd name="T19" fmla="*/ 28 h 36"/>
                    <a:gd name="T20" fmla="*/ 18 w 19"/>
                    <a:gd name="T21" fmla="*/ 15 h 36"/>
                    <a:gd name="T22" fmla="*/ 18 w 19"/>
                    <a:gd name="T23" fmla="*/ 5 h 36"/>
                    <a:gd name="T24" fmla="*/ 12 w 19"/>
                    <a:gd name="T25" fmla="*/ 0 h 36"/>
                    <a:gd name="T26" fmla="*/ 6 w 19"/>
                    <a:gd name="T27" fmla="*/ 0 h 36"/>
                    <a:gd name="T28" fmla="*/ 0 w 19"/>
                    <a:gd name="T29" fmla="*/ 5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8"/>
                      </a:lnTo>
                      <a:lnTo>
                        <a:pt x="0" y="35"/>
                      </a:lnTo>
                      <a:lnTo>
                        <a:pt x="18" y="35"/>
                      </a:lnTo>
                      <a:lnTo>
                        <a:pt x="18" y="28"/>
                      </a:lnTo>
                      <a:lnTo>
                        <a:pt x="8" y="28"/>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4" name="Freeform 990"/>
                <p:cNvSpPr>
                  <a:spLocks/>
                </p:cNvSpPr>
                <p:nvPr/>
              </p:nvSpPr>
              <p:spPr bwMode="auto">
                <a:xfrm>
                  <a:off x="3636" y="3407"/>
                  <a:ext cx="20" cy="36"/>
                </a:xfrm>
                <a:custGeom>
                  <a:avLst/>
                  <a:gdLst>
                    <a:gd name="T0" fmla="*/ 6 w 20"/>
                    <a:gd name="T1" fmla="*/ 0 h 36"/>
                    <a:gd name="T2" fmla="*/ 13 w 20"/>
                    <a:gd name="T3" fmla="*/ 0 h 36"/>
                    <a:gd name="T4" fmla="*/ 19 w 20"/>
                    <a:gd name="T5" fmla="*/ 5 h 36"/>
                    <a:gd name="T6" fmla="*/ 19 w 20"/>
                    <a:gd name="T7" fmla="*/ 15 h 36"/>
                    <a:gd name="T8" fmla="*/ 16 w 20"/>
                    <a:gd name="T9" fmla="*/ 18 h 36"/>
                    <a:gd name="T10" fmla="*/ 19 w 20"/>
                    <a:gd name="T11" fmla="*/ 21 h 36"/>
                    <a:gd name="T12" fmla="*/ 19 w 20"/>
                    <a:gd name="T13" fmla="*/ 30 h 36"/>
                    <a:gd name="T14" fmla="*/ 13 w 20"/>
                    <a:gd name="T15" fmla="*/ 35 h 36"/>
                    <a:gd name="T16" fmla="*/ 6 w 20"/>
                    <a:gd name="T17" fmla="*/ 35 h 36"/>
                    <a:gd name="T18" fmla="*/ 0 w 20"/>
                    <a:gd name="T19" fmla="*/ 30 h 36"/>
                    <a:gd name="T20" fmla="*/ 0 w 20"/>
                    <a:gd name="T21" fmla="*/ 25 h 36"/>
                    <a:gd name="T22" fmla="*/ 8 w 20"/>
                    <a:gd name="T23" fmla="*/ 25 h 36"/>
                    <a:gd name="T24" fmla="*/ 8 w 20"/>
                    <a:gd name="T25" fmla="*/ 28 h 36"/>
                    <a:gd name="T26" fmla="*/ 12 w 20"/>
                    <a:gd name="T27" fmla="*/ 28 h 36"/>
                    <a:gd name="T28" fmla="*/ 12 w 20"/>
                    <a:gd name="T29" fmla="*/ 21 h 36"/>
                    <a:gd name="T30" fmla="*/ 8 w 20"/>
                    <a:gd name="T31" fmla="*/ 21 h 36"/>
                    <a:gd name="T32" fmla="*/ 8 w 20"/>
                    <a:gd name="T33" fmla="*/ 15 h 36"/>
                    <a:gd name="T34" fmla="*/ 12 w 20"/>
                    <a:gd name="T35" fmla="*/ 15 h 36"/>
                    <a:gd name="T36" fmla="*/ 12 w 20"/>
                    <a:gd name="T37" fmla="*/ 7 h 36"/>
                    <a:gd name="T38" fmla="*/ 8 w 20"/>
                    <a:gd name="T39" fmla="*/ 7 h 36"/>
                    <a:gd name="T40" fmla="*/ 8 w 20"/>
                    <a:gd name="T41" fmla="*/ 11 h 36"/>
                    <a:gd name="T42" fmla="*/ 0 w 20"/>
                    <a:gd name="T43" fmla="*/ 11 h 36"/>
                    <a:gd name="T44" fmla="*/ 0 w 20"/>
                    <a:gd name="T45" fmla="*/ 5 h 36"/>
                    <a:gd name="T46" fmla="*/ 6 w 20"/>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6"/>
                    <a:gd name="T74" fmla="*/ 20 w 2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6">
                      <a:moveTo>
                        <a:pt x="6" y="0"/>
                      </a:moveTo>
                      <a:lnTo>
                        <a:pt x="13" y="0"/>
                      </a:lnTo>
                      <a:lnTo>
                        <a:pt x="19" y="5"/>
                      </a:lnTo>
                      <a:lnTo>
                        <a:pt x="19" y="15"/>
                      </a:lnTo>
                      <a:lnTo>
                        <a:pt x="16" y="18"/>
                      </a:lnTo>
                      <a:lnTo>
                        <a:pt x="19" y="21"/>
                      </a:lnTo>
                      <a:lnTo>
                        <a:pt x="19" y="30"/>
                      </a:lnTo>
                      <a:lnTo>
                        <a:pt x="13" y="35"/>
                      </a:lnTo>
                      <a:lnTo>
                        <a:pt x="6" y="35"/>
                      </a:lnTo>
                      <a:lnTo>
                        <a:pt x="0" y="30"/>
                      </a:lnTo>
                      <a:lnTo>
                        <a:pt x="0" y="25"/>
                      </a:lnTo>
                      <a:lnTo>
                        <a:pt x="8" y="25"/>
                      </a:lnTo>
                      <a:lnTo>
                        <a:pt x="8" y="28"/>
                      </a:lnTo>
                      <a:lnTo>
                        <a:pt x="12" y="28"/>
                      </a:lnTo>
                      <a:lnTo>
                        <a:pt x="12" y="21"/>
                      </a:lnTo>
                      <a:lnTo>
                        <a:pt x="8" y="21"/>
                      </a:lnTo>
                      <a:lnTo>
                        <a:pt x="8" y="15"/>
                      </a:lnTo>
                      <a:lnTo>
                        <a:pt x="12" y="15"/>
                      </a:lnTo>
                      <a:lnTo>
                        <a:pt x="12" y="7"/>
                      </a:lnTo>
                      <a:lnTo>
                        <a:pt x="8" y="7"/>
                      </a:lnTo>
                      <a:lnTo>
                        <a:pt x="8" y="11"/>
                      </a:lnTo>
                      <a:lnTo>
                        <a:pt x="0" y="11"/>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5" name="Freeform 991"/>
                <p:cNvSpPr>
                  <a:spLocks/>
                </p:cNvSpPr>
                <p:nvPr/>
              </p:nvSpPr>
              <p:spPr bwMode="auto">
                <a:xfrm>
                  <a:off x="3763" y="3407"/>
                  <a:ext cx="21" cy="36"/>
                </a:xfrm>
                <a:custGeom>
                  <a:avLst/>
                  <a:gdLst>
                    <a:gd name="T0" fmla="*/ 11 w 21"/>
                    <a:gd name="T1" fmla="*/ 0 h 36"/>
                    <a:gd name="T2" fmla="*/ 18 w 21"/>
                    <a:gd name="T3" fmla="*/ 0 h 36"/>
                    <a:gd name="T4" fmla="*/ 18 w 21"/>
                    <a:gd name="T5" fmla="*/ 21 h 36"/>
                    <a:gd name="T6" fmla="*/ 20 w 21"/>
                    <a:gd name="T7" fmla="*/ 21 h 36"/>
                    <a:gd name="T8" fmla="*/ 20 w 21"/>
                    <a:gd name="T9" fmla="*/ 28 h 36"/>
                    <a:gd name="T10" fmla="*/ 18 w 21"/>
                    <a:gd name="T11" fmla="*/ 28 h 36"/>
                    <a:gd name="T12" fmla="*/ 18 w 21"/>
                    <a:gd name="T13" fmla="*/ 35 h 36"/>
                    <a:gd name="T14" fmla="*/ 11 w 21"/>
                    <a:gd name="T15" fmla="*/ 35 h 36"/>
                    <a:gd name="T16" fmla="*/ 11 w 21"/>
                    <a:gd name="T17" fmla="*/ 28 h 36"/>
                    <a:gd name="T18" fmla="*/ 11 w 21"/>
                    <a:gd name="T19" fmla="*/ 21 h 36"/>
                    <a:gd name="T20" fmla="*/ 7 w 21"/>
                    <a:gd name="T21" fmla="*/ 21 h 36"/>
                    <a:gd name="T22" fmla="*/ 11 w 21"/>
                    <a:gd name="T23" fmla="*/ 14 h 36"/>
                    <a:gd name="T24" fmla="*/ 11 w 21"/>
                    <a:gd name="T25" fmla="*/ 21 h 36"/>
                    <a:gd name="T26" fmla="*/ 11 w 21"/>
                    <a:gd name="T27" fmla="*/ 28 h 36"/>
                    <a:gd name="T28" fmla="*/ 0 w 21"/>
                    <a:gd name="T29" fmla="*/ 28 h 36"/>
                    <a:gd name="T30" fmla="*/ 0 w 21"/>
                    <a:gd name="T31" fmla="*/ 21 h 36"/>
                    <a:gd name="T32" fmla="*/ 11 w 2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6"/>
                    <a:gd name="T53" fmla="*/ 21 w 2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6">
                      <a:moveTo>
                        <a:pt x="11" y="0"/>
                      </a:moveTo>
                      <a:lnTo>
                        <a:pt x="18" y="0"/>
                      </a:lnTo>
                      <a:lnTo>
                        <a:pt x="18" y="21"/>
                      </a:lnTo>
                      <a:lnTo>
                        <a:pt x="20" y="21"/>
                      </a:lnTo>
                      <a:lnTo>
                        <a:pt x="20" y="28"/>
                      </a:lnTo>
                      <a:lnTo>
                        <a:pt x="18" y="28"/>
                      </a:lnTo>
                      <a:lnTo>
                        <a:pt x="18" y="35"/>
                      </a:lnTo>
                      <a:lnTo>
                        <a:pt x="11" y="35"/>
                      </a:lnTo>
                      <a:lnTo>
                        <a:pt x="11" y="28"/>
                      </a:lnTo>
                      <a:lnTo>
                        <a:pt x="11" y="21"/>
                      </a:lnTo>
                      <a:lnTo>
                        <a:pt x="7" y="21"/>
                      </a:lnTo>
                      <a:lnTo>
                        <a:pt x="11" y="14"/>
                      </a:lnTo>
                      <a:lnTo>
                        <a:pt x="11" y="21"/>
                      </a:lnTo>
                      <a:lnTo>
                        <a:pt x="11" y="28"/>
                      </a:lnTo>
                      <a:lnTo>
                        <a:pt x="0" y="28"/>
                      </a:lnTo>
                      <a:lnTo>
                        <a:pt x="0" y="21"/>
                      </a:lnTo>
                      <a:lnTo>
                        <a:pt x="1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76" name="Group 992"/>
              <p:cNvGrpSpPr>
                <a:grpSpLocks/>
              </p:cNvGrpSpPr>
              <p:nvPr/>
            </p:nvGrpSpPr>
            <p:grpSpPr bwMode="auto">
              <a:xfrm>
                <a:off x="3015" y="3499"/>
                <a:ext cx="782" cy="37"/>
                <a:chOff x="3015" y="3499"/>
                <a:chExt cx="782" cy="37"/>
              </a:xfrm>
            </p:grpSpPr>
            <p:sp>
              <p:nvSpPr>
                <p:cNvPr id="841" name="Freeform 993"/>
                <p:cNvSpPr>
                  <a:spLocks/>
                </p:cNvSpPr>
                <p:nvPr/>
              </p:nvSpPr>
              <p:spPr bwMode="auto">
                <a:xfrm>
                  <a:off x="3015" y="3499"/>
                  <a:ext cx="21" cy="37"/>
                </a:xfrm>
                <a:custGeom>
                  <a:avLst/>
                  <a:gdLst>
                    <a:gd name="T0" fmla="*/ 0 w 21"/>
                    <a:gd name="T1" fmla="*/ 0 h 37"/>
                    <a:gd name="T2" fmla="*/ 19 w 21"/>
                    <a:gd name="T3" fmla="*/ 0 h 37"/>
                    <a:gd name="T4" fmla="*/ 19 w 21"/>
                    <a:gd name="T5" fmla="*/ 7 h 37"/>
                    <a:gd name="T6" fmla="*/ 7 w 21"/>
                    <a:gd name="T7" fmla="*/ 7 h 37"/>
                    <a:gd name="T8" fmla="*/ 7 w 21"/>
                    <a:gd name="T9" fmla="*/ 13 h 37"/>
                    <a:gd name="T10" fmla="*/ 14 w 21"/>
                    <a:gd name="T11" fmla="*/ 13 h 37"/>
                    <a:gd name="T12" fmla="*/ 20 w 21"/>
                    <a:gd name="T13" fmla="*/ 18 h 37"/>
                    <a:gd name="T14" fmla="*/ 20 w 21"/>
                    <a:gd name="T15" fmla="*/ 30 h 37"/>
                    <a:gd name="T16" fmla="*/ 14 w 21"/>
                    <a:gd name="T17" fmla="*/ 36 h 37"/>
                    <a:gd name="T18" fmla="*/ 6 w 21"/>
                    <a:gd name="T19" fmla="*/ 36 h 37"/>
                    <a:gd name="T20" fmla="*/ 0 w 21"/>
                    <a:gd name="T21" fmla="*/ 30 h 37"/>
                    <a:gd name="T22" fmla="*/ 0 w 21"/>
                    <a:gd name="T23" fmla="*/ 24 h 37"/>
                    <a:gd name="T24" fmla="*/ 7 w 21"/>
                    <a:gd name="T25" fmla="*/ 24 h 37"/>
                    <a:gd name="T26" fmla="*/ 7 w 21"/>
                    <a:gd name="T27" fmla="*/ 29 h 37"/>
                    <a:gd name="T28" fmla="*/ 12 w 21"/>
                    <a:gd name="T29" fmla="*/ 29 h 37"/>
                    <a:gd name="T30" fmla="*/ 12 w 21"/>
                    <a:gd name="T31" fmla="*/ 19 h 37"/>
                    <a:gd name="T32" fmla="*/ 6 w 21"/>
                    <a:gd name="T33" fmla="*/ 19 h 37"/>
                    <a:gd name="T34" fmla="*/ 0 w 21"/>
                    <a:gd name="T35" fmla="*/ 14 h 37"/>
                    <a:gd name="T36" fmla="*/ 0 w 21"/>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7"/>
                    <a:gd name="T59" fmla="*/ 21 w 2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7">
                      <a:moveTo>
                        <a:pt x="0" y="0"/>
                      </a:moveTo>
                      <a:lnTo>
                        <a:pt x="19" y="0"/>
                      </a:lnTo>
                      <a:lnTo>
                        <a:pt x="19" y="7"/>
                      </a:lnTo>
                      <a:lnTo>
                        <a:pt x="7" y="7"/>
                      </a:lnTo>
                      <a:lnTo>
                        <a:pt x="7" y="13"/>
                      </a:lnTo>
                      <a:lnTo>
                        <a:pt x="14" y="13"/>
                      </a:lnTo>
                      <a:lnTo>
                        <a:pt x="20" y="18"/>
                      </a:lnTo>
                      <a:lnTo>
                        <a:pt x="20" y="30"/>
                      </a:lnTo>
                      <a:lnTo>
                        <a:pt x="14"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2" name="Freeform 994"/>
                <p:cNvSpPr>
                  <a:spLocks/>
                </p:cNvSpPr>
                <p:nvPr/>
              </p:nvSpPr>
              <p:spPr bwMode="auto">
                <a:xfrm>
                  <a:off x="3142" y="3499"/>
                  <a:ext cx="18" cy="37"/>
                </a:xfrm>
                <a:custGeom>
                  <a:avLst/>
                  <a:gdLst>
                    <a:gd name="T0" fmla="*/ 5 w 18"/>
                    <a:gd name="T1" fmla="*/ 0 h 37"/>
                    <a:gd name="T2" fmla="*/ 12 w 18"/>
                    <a:gd name="T3" fmla="*/ 0 h 37"/>
                    <a:gd name="T4" fmla="*/ 17 w 18"/>
                    <a:gd name="T5" fmla="*/ 5 h 37"/>
                    <a:gd name="T6" fmla="*/ 17 w 18"/>
                    <a:gd name="T7" fmla="*/ 11 h 37"/>
                    <a:gd name="T8" fmla="*/ 11 w 18"/>
                    <a:gd name="T9" fmla="*/ 11 h 37"/>
                    <a:gd name="T10" fmla="*/ 11 w 18"/>
                    <a:gd name="T11" fmla="*/ 7 h 37"/>
                    <a:gd name="T12" fmla="*/ 7 w 18"/>
                    <a:gd name="T13" fmla="*/ 7 h 37"/>
                    <a:gd name="T14" fmla="*/ 7 w 18"/>
                    <a:gd name="T15" fmla="*/ 14 h 37"/>
                    <a:gd name="T16" fmla="*/ 7 w 18"/>
                    <a:gd name="T17" fmla="*/ 20 h 37"/>
                    <a:gd name="T18" fmla="*/ 11 w 18"/>
                    <a:gd name="T19" fmla="*/ 20 h 37"/>
                    <a:gd name="T20" fmla="*/ 11 w 18"/>
                    <a:gd name="T21" fmla="*/ 29 h 37"/>
                    <a:gd name="T22" fmla="*/ 7 w 18"/>
                    <a:gd name="T23" fmla="*/ 29 h 37"/>
                    <a:gd name="T24" fmla="*/ 7 w 18"/>
                    <a:gd name="T25" fmla="*/ 20 h 37"/>
                    <a:gd name="T26" fmla="*/ 7 w 18"/>
                    <a:gd name="T27" fmla="*/ 14 h 37"/>
                    <a:gd name="T28" fmla="*/ 12 w 18"/>
                    <a:gd name="T29" fmla="*/ 14 h 37"/>
                    <a:gd name="T30" fmla="*/ 17 w 18"/>
                    <a:gd name="T31" fmla="*/ 18 h 37"/>
                    <a:gd name="T32" fmla="*/ 17 w 18"/>
                    <a:gd name="T33" fmla="*/ 32 h 37"/>
                    <a:gd name="T34" fmla="*/ 12 w 18"/>
                    <a:gd name="T35" fmla="*/ 36 h 37"/>
                    <a:gd name="T36" fmla="*/ 5 w 18"/>
                    <a:gd name="T37" fmla="*/ 36 h 37"/>
                    <a:gd name="T38" fmla="*/ 0 w 18"/>
                    <a:gd name="T39" fmla="*/ 32 h 37"/>
                    <a:gd name="T40" fmla="*/ 0 w 18"/>
                    <a:gd name="T41" fmla="*/ 5 h 37"/>
                    <a:gd name="T42" fmla="*/ 5 w 18"/>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7"/>
                    <a:gd name="T68" fmla="*/ 18 w 1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7">
                      <a:moveTo>
                        <a:pt x="5" y="0"/>
                      </a:moveTo>
                      <a:lnTo>
                        <a:pt x="12" y="0"/>
                      </a:lnTo>
                      <a:lnTo>
                        <a:pt x="17" y="5"/>
                      </a:lnTo>
                      <a:lnTo>
                        <a:pt x="17" y="11"/>
                      </a:lnTo>
                      <a:lnTo>
                        <a:pt x="11" y="11"/>
                      </a:lnTo>
                      <a:lnTo>
                        <a:pt x="11" y="7"/>
                      </a:lnTo>
                      <a:lnTo>
                        <a:pt x="7" y="7"/>
                      </a:lnTo>
                      <a:lnTo>
                        <a:pt x="7" y="14"/>
                      </a:lnTo>
                      <a:lnTo>
                        <a:pt x="7" y="20"/>
                      </a:lnTo>
                      <a:lnTo>
                        <a:pt x="11" y="20"/>
                      </a:lnTo>
                      <a:lnTo>
                        <a:pt x="11" y="29"/>
                      </a:lnTo>
                      <a:lnTo>
                        <a:pt x="7" y="29"/>
                      </a:lnTo>
                      <a:lnTo>
                        <a:pt x="7" y="20"/>
                      </a:lnTo>
                      <a:lnTo>
                        <a:pt x="7" y="14"/>
                      </a:lnTo>
                      <a:lnTo>
                        <a:pt x="12" y="14"/>
                      </a:lnTo>
                      <a:lnTo>
                        <a:pt x="17" y="18"/>
                      </a:lnTo>
                      <a:lnTo>
                        <a:pt x="17" y="32"/>
                      </a:lnTo>
                      <a:lnTo>
                        <a:pt x="12" y="36"/>
                      </a:lnTo>
                      <a:lnTo>
                        <a:pt x="5" y="36"/>
                      </a:lnTo>
                      <a:lnTo>
                        <a:pt x="0" y="32"/>
                      </a:lnTo>
                      <a:lnTo>
                        <a:pt x="0" y="5"/>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3" name="Freeform 995"/>
                <p:cNvSpPr>
                  <a:spLocks/>
                </p:cNvSpPr>
                <p:nvPr/>
              </p:nvSpPr>
              <p:spPr bwMode="auto">
                <a:xfrm>
                  <a:off x="3263" y="3499"/>
                  <a:ext cx="20" cy="37"/>
                </a:xfrm>
                <a:custGeom>
                  <a:avLst/>
                  <a:gdLst>
                    <a:gd name="T0" fmla="*/ 0 w 20"/>
                    <a:gd name="T1" fmla="*/ 0 h 37"/>
                    <a:gd name="T2" fmla="*/ 19 w 20"/>
                    <a:gd name="T3" fmla="*/ 0 h 37"/>
                    <a:gd name="T4" fmla="*/ 19 w 20"/>
                    <a:gd name="T5" fmla="*/ 7 h 37"/>
                    <a:gd name="T6" fmla="*/ 8 w 20"/>
                    <a:gd name="T7" fmla="*/ 36 h 37"/>
                    <a:gd name="T8" fmla="*/ 0 w 20"/>
                    <a:gd name="T9" fmla="*/ 36 h 37"/>
                    <a:gd name="T10" fmla="*/ 11 w 20"/>
                    <a:gd name="T11" fmla="*/ 7 h 37"/>
                    <a:gd name="T12" fmla="*/ 0 w 20"/>
                    <a:gd name="T13" fmla="*/ 7 h 37"/>
                    <a:gd name="T14" fmla="*/ 0 w 2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7"/>
                    <a:gd name="T26" fmla="*/ 20 w 2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7">
                      <a:moveTo>
                        <a:pt x="0" y="0"/>
                      </a:moveTo>
                      <a:lnTo>
                        <a:pt x="19" y="0"/>
                      </a:lnTo>
                      <a:lnTo>
                        <a:pt x="19" y="7"/>
                      </a:lnTo>
                      <a:lnTo>
                        <a:pt x="8" y="36"/>
                      </a:lnTo>
                      <a:lnTo>
                        <a:pt x="0" y="36"/>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4" name="Freeform 996"/>
                <p:cNvSpPr>
                  <a:spLocks/>
                </p:cNvSpPr>
                <p:nvPr/>
              </p:nvSpPr>
              <p:spPr bwMode="auto">
                <a:xfrm>
                  <a:off x="3388" y="3499"/>
                  <a:ext cx="19" cy="37"/>
                </a:xfrm>
                <a:custGeom>
                  <a:avLst/>
                  <a:gdLst>
                    <a:gd name="T0" fmla="*/ 3 w 19"/>
                    <a:gd name="T1" fmla="*/ 0 h 37"/>
                    <a:gd name="T2" fmla="*/ 14 w 19"/>
                    <a:gd name="T3" fmla="*/ 0 h 37"/>
                    <a:gd name="T4" fmla="*/ 18 w 19"/>
                    <a:gd name="T5" fmla="*/ 5 h 37"/>
                    <a:gd name="T6" fmla="*/ 18 w 19"/>
                    <a:gd name="T7" fmla="*/ 15 h 37"/>
                    <a:gd name="T8" fmla="*/ 16 w 19"/>
                    <a:gd name="T9" fmla="*/ 18 h 37"/>
                    <a:gd name="T10" fmla="*/ 18 w 19"/>
                    <a:gd name="T11" fmla="*/ 22 h 37"/>
                    <a:gd name="T12" fmla="*/ 11 w 19"/>
                    <a:gd name="T13" fmla="*/ 22 h 37"/>
                    <a:gd name="T14" fmla="*/ 11 w 19"/>
                    <a:gd name="T15" fmla="*/ 13 h 37"/>
                    <a:gd name="T16" fmla="*/ 11 w 19"/>
                    <a:gd name="T17" fmla="*/ 6 h 37"/>
                    <a:gd name="T18" fmla="*/ 7 w 19"/>
                    <a:gd name="T19" fmla="*/ 6 h 37"/>
                    <a:gd name="T20" fmla="*/ 7 w 19"/>
                    <a:gd name="T21" fmla="*/ 13 h 37"/>
                    <a:gd name="T22" fmla="*/ 11 w 19"/>
                    <a:gd name="T23" fmla="*/ 13 h 37"/>
                    <a:gd name="T24" fmla="*/ 11 w 19"/>
                    <a:gd name="T25" fmla="*/ 29 h 37"/>
                    <a:gd name="T26" fmla="*/ 7 w 19"/>
                    <a:gd name="T27" fmla="*/ 29 h 37"/>
                    <a:gd name="T28" fmla="*/ 7 w 19"/>
                    <a:gd name="T29" fmla="*/ 22 h 37"/>
                    <a:gd name="T30" fmla="*/ 11 w 19"/>
                    <a:gd name="T31" fmla="*/ 22 h 37"/>
                    <a:gd name="T32" fmla="*/ 18 w 19"/>
                    <a:gd name="T33" fmla="*/ 22 h 37"/>
                    <a:gd name="T34" fmla="*/ 18 w 19"/>
                    <a:gd name="T35" fmla="*/ 32 h 37"/>
                    <a:gd name="T36" fmla="*/ 14 w 19"/>
                    <a:gd name="T37" fmla="*/ 36 h 37"/>
                    <a:gd name="T38" fmla="*/ 3 w 19"/>
                    <a:gd name="T39" fmla="*/ 36 h 37"/>
                    <a:gd name="T40" fmla="*/ 0 w 19"/>
                    <a:gd name="T41" fmla="*/ 32 h 37"/>
                    <a:gd name="T42" fmla="*/ 0 w 19"/>
                    <a:gd name="T43" fmla="*/ 22 h 37"/>
                    <a:gd name="T44" fmla="*/ 2 w 19"/>
                    <a:gd name="T45" fmla="*/ 18 h 37"/>
                    <a:gd name="T46" fmla="*/ 0 w 19"/>
                    <a:gd name="T47" fmla="*/ 15 h 37"/>
                    <a:gd name="T48" fmla="*/ 0 w 19"/>
                    <a:gd name="T49" fmla="*/ 5 h 37"/>
                    <a:gd name="T50" fmla="*/ 3 w 19"/>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37"/>
                    <a:gd name="T80" fmla="*/ 19 w 19"/>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37">
                      <a:moveTo>
                        <a:pt x="3" y="0"/>
                      </a:moveTo>
                      <a:lnTo>
                        <a:pt x="14" y="0"/>
                      </a:lnTo>
                      <a:lnTo>
                        <a:pt x="18" y="5"/>
                      </a:lnTo>
                      <a:lnTo>
                        <a:pt x="18" y="15"/>
                      </a:lnTo>
                      <a:lnTo>
                        <a:pt x="16" y="18"/>
                      </a:lnTo>
                      <a:lnTo>
                        <a:pt x="18" y="22"/>
                      </a:lnTo>
                      <a:lnTo>
                        <a:pt x="11" y="22"/>
                      </a:lnTo>
                      <a:lnTo>
                        <a:pt x="11" y="13"/>
                      </a:lnTo>
                      <a:lnTo>
                        <a:pt x="11" y="6"/>
                      </a:lnTo>
                      <a:lnTo>
                        <a:pt x="7" y="6"/>
                      </a:lnTo>
                      <a:lnTo>
                        <a:pt x="7" y="13"/>
                      </a:lnTo>
                      <a:lnTo>
                        <a:pt x="11" y="13"/>
                      </a:lnTo>
                      <a:lnTo>
                        <a:pt x="11" y="29"/>
                      </a:lnTo>
                      <a:lnTo>
                        <a:pt x="7" y="29"/>
                      </a:lnTo>
                      <a:lnTo>
                        <a:pt x="7" y="22"/>
                      </a:lnTo>
                      <a:lnTo>
                        <a:pt x="11" y="22"/>
                      </a:lnTo>
                      <a:lnTo>
                        <a:pt x="18" y="22"/>
                      </a:lnTo>
                      <a:lnTo>
                        <a:pt x="18" y="32"/>
                      </a:lnTo>
                      <a:lnTo>
                        <a:pt x="14" y="36"/>
                      </a:lnTo>
                      <a:lnTo>
                        <a:pt x="3" y="36"/>
                      </a:lnTo>
                      <a:lnTo>
                        <a:pt x="0" y="32"/>
                      </a:lnTo>
                      <a:lnTo>
                        <a:pt x="0" y="22"/>
                      </a:lnTo>
                      <a:lnTo>
                        <a:pt x="2" y="18"/>
                      </a:lnTo>
                      <a:lnTo>
                        <a:pt x="0" y="15"/>
                      </a:lnTo>
                      <a:lnTo>
                        <a:pt x="0" y="5"/>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5" name="Freeform 997"/>
                <p:cNvSpPr>
                  <a:spLocks/>
                </p:cNvSpPr>
                <p:nvPr/>
              </p:nvSpPr>
              <p:spPr bwMode="auto">
                <a:xfrm>
                  <a:off x="3512" y="3499"/>
                  <a:ext cx="19" cy="37"/>
                </a:xfrm>
                <a:custGeom>
                  <a:avLst/>
                  <a:gdLst>
                    <a:gd name="T0" fmla="*/ 12 w 19"/>
                    <a:gd name="T1" fmla="*/ 0 h 37"/>
                    <a:gd name="T2" fmla="*/ 18 w 19"/>
                    <a:gd name="T3" fmla="*/ 5 h 37"/>
                    <a:gd name="T4" fmla="*/ 18 w 19"/>
                    <a:gd name="T5" fmla="*/ 32 h 37"/>
                    <a:gd name="T6" fmla="*/ 12 w 19"/>
                    <a:gd name="T7" fmla="*/ 36 h 37"/>
                    <a:gd name="T8" fmla="*/ 6 w 19"/>
                    <a:gd name="T9" fmla="*/ 36 h 37"/>
                    <a:gd name="T10" fmla="*/ 0 w 19"/>
                    <a:gd name="T11" fmla="*/ 32 h 37"/>
                    <a:gd name="T12" fmla="*/ 0 w 19"/>
                    <a:gd name="T13" fmla="*/ 25 h 37"/>
                    <a:gd name="T14" fmla="*/ 7 w 19"/>
                    <a:gd name="T15" fmla="*/ 25 h 37"/>
                    <a:gd name="T16" fmla="*/ 7 w 19"/>
                    <a:gd name="T17" fmla="*/ 29 h 37"/>
                    <a:gd name="T18" fmla="*/ 11 w 19"/>
                    <a:gd name="T19" fmla="*/ 29 h 37"/>
                    <a:gd name="T20" fmla="*/ 11 w 19"/>
                    <a:gd name="T21" fmla="*/ 22 h 37"/>
                    <a:gd name="T22" fmla="*/ 11 w 19"/>
                    <a:gd name="T23" fmla="*/ 16 h 37"/>
                    <a:gd name="T24" fmla="*/ 7 w 19"/>
                    <a:gd name="T25" fmla="*/ 16 h 37"/>
                    <a:gd name="T26" fmla="*/ 7 w 19"/>
                    <a:gd name="T27" fmla="*/ 7 h 37"/>
                    <a:gd name="T28" fmla="*/ 11 w 19"/>
                    <a:gd name="T29" fmla="*/ 7 h 37"/>
                    <a:gd name="T30" fmla="*/ 11 w 19"/>
                    <a:gd name="T31" fmla="*/ 16 h 37"/>
                    <a:gd name="T32" fmla="*/ 11 w 19"/>
                    <a:gd name="T33" fmla="*/ 22 h 37"/>
                    <a:gd name="T34" fmla="*/ 6 w 19"/>
                    <a:gd name="T35" fmla="*/ 22 h 37"/>
                    <a:gd name="T36" fmla="*/ 0 w 19"/>
                    <a:gd name="T37" fmla="*/ 18 h 37"/>
                    <a:gd name="T38" fmla="*/ 0 w 19"/>
                    <a:gd name="T39" fmla="*/ 5 h 37"/>
                    <a:gd name="T40" fmla="*/ 6 w 19"/>
                    <a:gd name="T41" fmla="*/ 0 h 37"/>
                    <a:gd name="T42" fmla="*/ 12 w 1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7"/>
                    <a:gd name="T68" fmla="*/ 19 w 1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7">
                      <a:moveTo>
                        <a:pt x="12" y="0"/>
                      </a:moveTo>
                      <a:lnTo>
                        <a:pt x="18" y="5"/>
                      </a:lnTo>
                      <a:lnTo>
                        <a:pt x="18" y="32"/>
                      </a:lnTo>
                      <a:lnTo>
                        <a:pt x="12" y="36"/>
                      </a:lnTo>
                      <a:lnTo>
                        <a:pt x="6" y="36"/>
                      </a:lnTo>
                      <a:lnTo>
                        <a:pt x="0" y="32"/>
                      </a:lnTo>
                      <a:lnTo>
                        <a:pt x="0" y="25"/>
                      </a:lnTo>
                      <a:lnTo>
                        <a:pt x="7" y="25"/>
                      </a:lnTo>
                      <a:lnTo>
                        <a:pt x="7" y="29"/>
                      </a:lnTo>
                      <a:lnTo>
                        <a:pt x="11" y="29"/>
                      </a:lnTo>
                      <a:lnTo>
                        <a:pt x="11" y="22"/>
                      </a:lnTo>
                      <a:lnTo>
                        <a:pt x="11" y="16"/>
                      </a:lnTo>
                      <a:lnTo>
                        <a:pt x="7" y="16"/>
                      </a:lnTo>
                      <a:lnTo>
                        <a:pt x="7" y="7"/>
                      </a:lnTo>
                      <a:lnTo>
                        <a:pt x="11" y="7"/>
                      </a:lnTo>
                      <a:lnTo>
                        <a:pt x="11" y="16"/>
                      </a:lnTo>
                      <a:lnTo>
                        <a:pt x="11" y="22"/>
                      </a:lnTo>
                      <a:lnTo>
                        <a:pt x="6" y="22"/>
                      </a:lnTo>
                      <a:lnTo>
                        <a:pt x="0" y="18"/>
                      </a:lnTo>
                      <a:lnTo>
                        <a:pt x="0" y="5"/>
                      </a:lnTo>
                      <a:lnTo>
                        <a:pt x="6" y="0"/>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846" name="Group 998"/>
                <p:cNvGrpSpPr>
                  <a:grpSpLocks/>
                </p:cNvGrpSpPr>
                <p:nvPr/>
              </p:nvGrpSpPr>
              <p:grpSpPr bwMode="auto">
                <a:xfrm>
                  <a:off x="3636" y="3499"/>
                  <a:ext cx="40" cy="37"/>
                  <a:chOff x="3636" y="3499"/>
                  <a:chExt cx="40" cy="37"/>
                </a:xfrm>
              </p:grpSpPr>
              <p:sp>
                <p:nvSpPr>
                  <p:cNvPr id="850" name="Freeform 999"/>
                  <p:cNvSpPr>
                    <a:spLocks/>
                  </p:cNvSpPr>
                  <p:nvPr/>
                </p:nvSpPr>
                <p:spPr bwMode="auto">
                  <a:xfrm>
                    <a:off x="3657" y="3499"/>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1" name="Freeform 1000"/>
                  <p:cNvSpPr>
                    <a:spLocks/>
                  </p:cNvSpPr>
                  <p:nvPr/>
                </p:nvSpPr>
                <p:spPr bwMode="auto">
                  <a:xfrm>
                    <a:off x="3636" y="3499"/>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47" name="Group 1001"/>
                <p:cNvGrpSpPr>
                  <a:grpSpLocks/>
                </p:cNvGrpSpPr>
                <p:nvPr/>
              </p:nvGrpSpPr>
              <p:grpSpPr bwMode="auto">
                <a:xfrm>
                  <a:off x="3761" y="3499"/>
                  <a:ext cx="36" cy="37"/>
                  <a:chOff x="3761" y="3499"/>
                  <a:chExt cx="36" cy="37"/>
                </a:xfrm>
              </p:grpSpPr>
              <p:sp>
                <p:nvSpPr>
                  <p:cNvPr id="848" name="Freeform 1002"/>
                  <p:cNvSpPr>
                    <a:spLocks/>
                  </p:cNvSpPr>
                  <p:nvPr/>
                </p:nvSpPr>
                <p:spPr bwMode="auto">
                  <a:xfrm>
                    <a:off x="3761" y="3499"/>
                    <a:ext cx="17" cy="37"/>
                  </a:xfrm>
                  <a:custGeom>
                    <a:avLst/>
                    <a:gdLst>
                      <a:gd name="T0" fmla="*/ 6 w 17"/>
                      <a:gd name="T1" fmla="*/ 36 h 37"/>
                      <a:gd name="T2" fmla="*/ 16 w 17"/>
                      <a:gd name="T3" fmla="*/ 36 h 37"/>
                      <a:gd name="T4" fmla="*/ 16 w 17"/>
                      <a:gd name="T5" fmla="*/ 0 h 37"/>
                      <a:gd name="T6" fmla="*/ 2 w 17"/>
                      <a:gd name="T7" fmla="*/ 0 h 37"/>
                      <a:gd name="T8" fmla="*/ 0 w 17"/>
                      <a:gd name="T9" fmla="*/ 7 h 37"/>
                      <a:gd name="T10" fmla="*/ 6 w 17"/>
                      <a:gd name="T11" fmla="*/ 7 h 37"/>
                      <a:gd name="T12" fmla="*/ 6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6" y="36"/>
                        </a:moveTo>
                        <a:lnTo>
                          <a:pt x="16" y="36"/>
                        </a:lnTo>
                        <a:lnTo>
                          <a:pt x="16" y="0"/>
                        </a:lnTo>
                        <a:lnTo>
                          <a:pt x="2" y="0"/>
                        </a:lnTo>
                        <a:lnTo>
                          <a:pt x="0" y="7"/>
                        </a:lnTo>
                        <a:lnTo>
                          <a:pt x="6" y="7"/>
                        </a:lnTo>
                        <a:lnTo>
                          <a:pt x="6"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9" name="Freeform 1003"/>
                  <p:cNvSpPr>
                    <a:spLocks/>
                  </p:cNvSpPr>
                  <p:nvPr/>
                </p:nvSpPr>
                <p:spPr bwMode="auto">
                  <a:xfrm>
                    <a:off x="3780" y="3499"/>
                    <a:ext cx="17" cy="37"/>
                  </a:xfrm>
                  <a:custGeom>
                    <a:avLst/>
                    <a:gdLst>
                      <a:gd name="T0" fmla="*/ 7 w 17"/>
                      <a:gd name="T1" fmla="*/ 36 h 37"/>
                      <a:gd name="T2" fmla="*/ 16 w 17"/>
                      <a:gd name="T3" fmla="*/ 36 h 37"/>
                      <a:gd name="T4" fmla="*/ 16 w 17"/>
                      <a:gd name="T5" fmla="*/ 0 h 37"/>
                      <a:gd name="T6" fmla="*/ 1 w 17"/>
                      <a:gd name="T7" fmla="*/ 0 h 37"/>
                      <a:gd name="T8" fmla="*/ 0 w 17"/>
                      <a:gd name="T9" fmla="*/ 7 h 37"/>
                      <a:gd name="T10" fmla="*/ 7 w 17"/>
                      <a:gd name="T11" fmla="*/ 7 h 37"/>
                      <a:gd name="T12" fmla="*/ 7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7" y="36"/>
                        </a:moveTo>
                        <a:lnTo>
                          <a:pt x="16" y="36"/>
                        </a:lnTo>
                        <a:lnTo>
                          <a:pt x="16" y="0"/>
                        </a:lnTo>
                        <a:lnTo>
                          <a:pt x="1" y="0"/>
                        </a:lnTo>
                        <a:lnTo>
                          <a:pt x="0" y="7"/>
                        </a:lnTo>
                        <a:lnTo>
                          <a:pt x="7" y="7"/>
                        </a:lnTo>
                        <a:lnTo>
                          <a:pt x="7"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777" name="Group 1004"/>
              <p:cNvGrpSpPr>
                <a:grpSpLocks/>
              </p:cNvGrpSpPr>
              <p:nvPr/>
            </p:nvGrpSpPr>
            <p:grpSpPr bwMode="auto">
              <a:xfrm>
                <a:off x="3014" y="3587"/>
                <a:ext cx="783" cy="36"/>
                <a:chOff x="3014" y="3587"/>
                <a:chExt cx="783" cy="36"/>
              </a:xfrm>
            </p:grpSpPr>
            <p:grpSp>
              <p:nvGrpSpPr>
                <p:cNvPr id="820" name="Group 1005"/>
                <p:cNvGrpSpPr>
                  <a:grpSpLocks/>
                </p:cNvGrpSpPr>
                <p:nvPr/>
              </p:nvGrpSpPr>
              <p:grpSpPr bwMode="auto">
                <a:xfrm>
                  <a:off x="3014" y="3587"/>
                  <a:ext cx="39" cy="36"/>
                  <a:chOff x="3014" y="3587"/>
                  <a:chExt cx="39" cy="36"/>
                </a:xfrm>
              </p:grpSpPr>
              <p:sp>
                <p:nvSpPr>
                  <p:cNvPr id="839" name="Freeform 1006"/>
                  <p:cNvSpPr>
                    <a:spLocks/>
                  </p:cNvSpPr>
                  <p:nvPr/>
                </p:nvSpPr>
                <p:spPr bwMode="auto">
                  <a:xfrm>
                    <a:off x="3014" y="3587"/>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40" name="Freeform 1007"/>
                  <p:cNvSpPr>
                    <a:spLocks/>
                  </p:cNvSpPr>
                  <p:nvPr/>
                </p:nvSpPr>
                <p:spPr bwMode="auto">
                  <a:xfrm>
                    <a:off x="3034" y="3587"/>
                    <a:ext cx="19" cy="36"/>
                  </a:xfrm>
                  <a:custGeom>
                    <a:avLst/>
                    <a:gdLst>
                      <a:gd name="T0" fmla="*/ 0 w 19"/>
                      <a:gd name="T1" fmla="*/ 11 h 36"/>
                      <a:gd name="T2" fmla="*/ 7 w 19"/>
                      <a:gd name="T3" fmla="*/ 11 h 36"/>
                      <a:gd name="T4" fmla="*/ 7 w 19"/>
                      <a:gd name="T5" fmla="*/ 7 h 36"/>
                      <a:gd name="T6" fmla="*/ 11 w 19"/>
                      <a:gd name="T7" fmla="*/ 7 h 36"/>
                      <a:gd name="T8" fmla="*/ 11 w 19"/>
                      <a:gd name="T9" fmla="*/ 13 h 36"/>
                      <a:gd name="T10" fmla="*/ 0 w 19"/>
                      <a:gd name="T11" fmla="*/ 29 h 36"/>
                      <a:gd name="T12" fmla="*/ 0 w 19"/>
                      <a:gd name="T13" fmla="*/ 35 h 36"/>
                      <a:gd name="T14" fmla="*/ 18 w 19"/>
                      <a:gd name="T15" fmla="*/ 35 h 36"/>
                      <a:gd name="T16" fmla="*/ 18 w 19"/>
                      <a:gd name="T17" fmla="*/ 29 h 36"/>
                      <a:gd name="T18" fmla="*/ 8 w 19"/>
                      <a:gd name="T19" fmla="*/ 29 h 36"/>
                      <a:gd name="T20" fmla="*/ 18 w 19"/>
                      <a:gd name="T21" fmla="*/ 14 h 36"/>
                      <a:gd name="T22" fmla="*/ 18 w 19"/>
                      <a:gd name="T23" fmla="*/ 4 h 36"/>
                      <a:gd name="T24" fmla="*/ 12 w 19"/>
                      <a:gd name="T25" fmla="*/ 0 h 36"/>
                      <a:gd name="T26" fmla="*/ 5 w 19"/>
                      <a:gd name="T27" fmla="*/ 0 h 36"/>
                      <a:gd name="T28" fmla="*/ 0 w 19"/>
                      <a:gd name="T29" fmla="*/ 4 h 36"/>
                      <a:gd name="T30" fmla="*/ 0 w 19"/>
                      <a:gd name="T31" fmla="*/ 1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6"/>
                      <a:gd name="T50" fmla="*/ 19 w 19"/>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6">
                        <a:moveTo>
                          <a:pt x="0" y="11"/>
                        </a:moveTo>
                        <a:lnTo>
                          <a:pt x="7" y="11"/>
                        </a:lnTo>
                        <a:lnTo>
                          <a:pt x="7" y="7"/>
                        </a:lnTo>
                        <a:lnTo>
                          <a:pt x="11" y="7"/>
                        </a:lnTo>
                        <a:lnTo>
                          <a:pt x="11" y="13"/>
                        </a:lnTo>
                        <a:lnTo>
                          <a:pt x="0" y="29"/>
                        </a:lnTo>
                        <a:lnTo>
                          <a:pt x="0" y="35"/>
                        </a:lnTo>
                        <a:lnTo>
                          <a:pt x="18" y="35"/>
                        </a:lnTo>
                        <a:lnTo>
                          <a:pt x="18" y="29"/>
                        </a:lnTo>
                        <a:lnTo>
                          <a:pt x="8" y="29"/>
                        </a:lnTo>
                        <a:lnTo>
                          <a:pt x="18" y="14"/>
                        </a:lnTo>
                        <a:lnTo>
                          <a:pt x="18"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1" name="Group 1008"/>
                <p:cNvGrpSpPr>
                  <a:grpSpLocks/>
                </p:cNvGrpSpPr>
                <p:nvPr/>
              </p:nvGrpSpPr>
              <p:grpSpPr bwMode="auto">
                <a:xfrm>
                  <a:off x="3136" y="3587"/>
                  <a:ext cx="37" cy="36"/>
                  <a:chOff x="3136" y="3587"/>
                  <a:chExt cx="37" cy="36"/>
                </a:xfrm>
              </p:grpSpPr>
              <p:sp>
                <p:nvSpPr>
                  <p:cNvPr id="837" name="Freeform 1009"/>
                  <p:cNvSpPr>
                    <a:spLocks/>
                  </p:cNvSpPr>
                  <p:nvPr/>
                </p:nvSpPr>
                <p:spPr bwMode="auto">
                  <a:xfrm>
                    <a:off x="3136" y="3587"/>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8" name="Freeform 1010"/>
                  <p:cNvSpPr>
                    <a:spLocks/>
                  </p:cNvSpPr>
                  <p:nvPr/>
                </p:nvSpPr>
                <p:spPr bwMode="auto">
                  <a:xfrm>
                    <a:off x="3154" y="3587"/>
                    <a:ext cx="19" cy="36"/>
                  </a:xfrm>
                  <a:custGeom>
                    <a:avLst/>
                    <a:gdLst>
                      <a:gd name="T0" fmla="*/ 5 w 19"/>
                      <a:gd name="T1" fmla="*/ 0 h 36"/>
                      <a:gd name="T2" fmla="*/ 12 w 19"/>
                      <a:gd name="T3" fmla="*/ 0 h 36"/>
                      <a:gd name="T4" fmla="*/ 18 w 19"/>
                      <a:gd name="T5" fmla="*/ 4 h 36"/>
                      <a:gd name="T6" fmla="*/ 18 w 19"/>
                      <a:gd name="T7" fmla="*/ 14 h 36"/>
                      <a:gd name="T8" fmla="*/ 15 w 19"/>
                      <a:gd name="T9" fmla="*/ 18 h 36"/>
                      <a:gd name="T10" fmla="*/ 18 w 19"/>
                      <a:gd name="T11" fmla="*/ 21 h 36"/>
                      <a:gd name="T12" fmla="*/ 18 w 19"/>
                      <a:gd name="T13" fmla="*/ 31 h 36"/>
                      <a:gd name="T14" fmla="*/ 12 w 19"/>
                      <a:gd name="T15" fmla="*/ 35 h 36"/>
                      <a:gd name="T16" fmla="*/ 5 w 19"/>
                      <a:gd name="T17" fmla="*/ 35 h 36"/>
                      <a:gd name="T18" fmla="*/ 0 w 19"/>
                      <a:gd name="T19" fmla="*/ 31 h 36"/>
                      <a:gd name="T20" fmla="*/ 0 w 19"/>
                      <a:gd name="T21" fmla="*/ 25 h 36"/>
                      <a:gd name="T22" fmla="*/ 6 w 19"/>
                      <a:gd name="T23" fmla="*/ 25 h 36"/>
                      <a:gd name="T24" fmla="*/ 6 w 19"/>
                      <a:gd name="T25" fmla="*/ 29 h 36"/>
                      <a:gd name="T26" fmla="*/ 11 w 19"/>
                      <a:gd name="T27" fmla="*/ 29 h 36"/>
                      <a:gd name="T28" fmla="*/ 11 w 19"/>
                      <a:gd name="T29" fmla="*/ 21 h 36"/>
                      <a:gd name="T30" fmla="*/ 6 w 19"/>
                      <a:gd name="T31" fmla="*/ 21 h 36"/>
                      <a:gd name="T32" fmla="*/ 6 w 19"/>
                      <a:gd name="T33" fmla="*/ 14 h 36"/>
                      <a:gd name="T34" fmla="*/ 11 w 19"/>
                      <a:gd name="T35" fmla="*/ 14 h 36"/>
                      <a:gd name="T36" fmla="*/ 11 w 19"/>
                      <a:gd name="T37" fmla="*/ 7 h 36"/>
                      <a:gd name="T38" fmla="*/ 6 w 19"/>
                      <a:gd name="T39" fmla="*/ 7 h 36"/>
                      <a:gd name="T40" fmla="*/ 6 w 19"/>
                      <a:gd name="T41" fmla="*/ 10 h 36"/>
                      <a:gd name="T42" fmla="*/ 0 w 19"/>
                      <a:gd name="T43" fmla="*/ 10 h 36"/>
                      <a:gd name="T44" fmla="*/ 0 w 19"/>
                      <a:gd name="T45" fmla="*/ 4 h 36"/>
                      <a:gd name="T46" fmla="*/ 5 w 19"/>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6"/>
                      <a:gd name="T74" fmla="*/ 19 w 1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6">
                        <a:moveTo>
                          <a:pt x="5" y="0"/>
                        </a:moveTo>
                        <a:lnTo>
                          <a:pt x="12" y="0"/>
                        </a:lnTo>
                        <a:lnTo>
                          <a:pt x="18" y="4"/>
                        </a:lnTo>
                        <a:lnTo>
                          <a:pt x="18" y="14"/>
                        </a:lnTo>
                        <a:lnTo>
                          <a:pt x="15" y="18"/>
                        </a:lnTo>
                        <a:lnTo>
                          <a:pt x="18" y="21"/>
                        </a:lnTo>
                        <a:lnTo>
                          <a:pt x="18" y="31"/>
                        </a:lnTo>
                        <a:lnTo>
                          <a:pt x="12" y="35"/>
                        </a:lnTo>
                        <a:lnTo>
                          <a:pt x="5" y="35"/>
                        </a:lnTo>
                        <a:lnTo>
                          <a:pt x="0" y="31"/>
                        </a:lnTo>
                        <a:lnTo>
                          <a:pt x="0" y="25"/>
                        </a:lnTo>
                        <a:lnTo>
                          <a:pt x="6" y="25"/>
                        </a:lnTo>
                        <a:lnTo>
                          <a:pt x="6" y="29"/>
                        </a:lnTo>
                        <a:lnTo>
                          <a:pt x="11" y="29"/>
                        </a:lnTo>
                        <a:lnTo>
                          <a:pt x="11" y="21"/>
                        </a:lnTo>
                        <a:lnTo>
                          <a:pt x="6" y="21"/>
                        </a:lnTo>
                        <a:lnTo>
                          <a:pt x="6" y="14"/>
                        </a:lnTo>
                        <a:lnTo>
                          <a:pt x="11" y="14"/>
                        </a:lnTo>
                        <a:lnTo>
                          <a:pt x="11" y="7"/>
                        </a:lnTo>
                        <a:lnTo>
                          <a:pt x="6" y="7"/>
                        </a:lnTo>
                        <a:lnTo>
                          <a:pt x="6" y="10"/>
                        </a:lnTo>
                        <a:lnTo>
                          <a:pt x="0" y="10"/>
                        </a:lnTo>
                        <a:lnTo>
                          <a:pt x="0" y="4"/>
                        </a:lnTo>
                        <a:lnTo>
                          <a:pt x="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2" name="Group 1011"/>
                <p:cNvGrpSpPr>
                  <a:grpSpLocks/>
                </p:cNvGrpSpPr>
                <p:nvPr/>
              </p:nvGrpSpPr>
              <p:grpSpPr bwMode="auto">
                <a:xfrm>
                  <a:off x="3261" y="3587"/>
                  <a:ext cx="39" cy="36"/>
                  <a:chOff x="3261" y="3587"/>
                  <a:chExt cx="39" cy="36"/>
                </a:xfrm>
              </p:grpSpPr>
              <p:sp>
                <p:nvSpPr>
                  <p:cNvPr id="835" name="Freeform 1012"/>
                  <p:cNvSpPr>
                    <a:spLocks/>
                  </p:cNvSpPr>
                  <p:nvPr/>
                </p:nvSpPr>
                <p:spPr bwMode="auto">
                  <a:xfrm>
                    <a:off x="3261" y="3587"/>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6" name="Freeform 1013"/>
                  <p:cNvSpPr>
                    <a:spLocks/>
                  </p:cNvSpPr>
                  <p:nvPr/>
                </p:nvSpPr>
                <p:spPr bwMode="auto">
                  <a:xfrm>
                    <a:off x="3277" y="3587"/>
                    <a:ext cx="23" cy="36"/>
                  </a:xfrm>
                  <a:custGeom>
                    <a:avLst/>
                    <a:gdLst>
                      <a:gd name="T0" fmla="*/ 12 w 23"/>
                      <a:gd name="T1" fmla="*/ 0 h 36"/>
                      <a:gd name="T2" fmla="*/ 20 w 23"/>
                      <a:gd name="T3" fmla="*/ 0 h 36"/>
                      <a:gd name="T4" fmla="*/ 20 w 23"/>
                      <a:gd name="T5" fmla="*/ 21 h 36"/>
                      <a:gd name="T6" fmla="*/ 22 w 23"/>
                      <a:gd name="T7" fmla="*/ 21 h 36"/>
                      <a:gd name="T8" fmla="*/ 22 w 23"/>
                      <a:gd name="T9" fmla="*/ 29 h 36"/>
                      <a:gd name="T10" fmla="*/ 20 w 23"/>
                      <a:gd name="T11" fmla="*/ 29 h 36"/>
                      <a:gd name="T12" fmla="*/ 20 w 23"/>
                      <a:gd name="T13" fmla="*/ 35 h 36"/>
                      <a:gd name="T14" fmla="*/ 12 w 23"/>
                      <a:gd name="T15" fmla="*/ 35 h 36"/>
                      <a:gd name="T16" fmla="*/ 12 w 23"/>
                      <a:gd name="T17" fmla="*/ 29 h 36"/>
                      <a:gd name="T18" fmla="*/ 12 w 23"/>
                      <a:gd name="T19" fmla="*/ 21 h 36"/>
                      <a:gd name="T20" fmla="*/ 8 w 23"/>
                      <a:gd name="T21" fmla="*/ 21 h 36"/>
                      <a:gd name="T22" fmla="*/ 12 w 23"/>
                      <a:gd name="T23" fmla="*/ 13 h 36"/>
                      <a:gd name="T24" fmla="*/ 12 w 23"/>
                      <a:gd name="T25" fmla="*/ 21 h 36"/>
                      <a:gd name="T26" fmla="*/ 12 w 23"/>
                      <a:gd name="T27" fmla="*/ 29 h 36"/>
                      <a:gd name="T28" fmla="*/ 0 w 23"/>
                      <a:gd name="T29" fmla="*/ 29 h 36"/>
                      <a:gd name="T30" fmla="*/ 0 w 23"/>
                      <a:gd name="T31" fmla="*/ 21 h 36"/>
                      <a:gd name="T32" fmla="*/ 12 w 23"/>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6"/>
                      <a:gd name="T53" fmla="*/ 23 w 23"/>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6">
                        <a:moveTo>
                          <a:pt x="12" y="0"/>
                        </a:moveTo>
                        <a:lnTo>
                          <a:pt x="20" y="0"/>
                        </a:lnTo>
                        <a:lnTo>
                          <a:pt x="20" y="21"/>
                        </a:lnTo>
                        <a:lnTo>
                          <a:pt x="22" y="21"/>
                        </a:lnTo>
                        <a:lnTo>
                          <a:pt x="22" y="29"/>
                        </a:lnTo>
                        <a:lnTo>
                          <a:pt x="20" y="29"/>
                        </a:lnTo>
                        <a:lnTo>
                          <a:pt x="20" y="35"/>
                        </a:lnTo>
                        <a:lnTo>
                          <a:pt x="12" y="35"/>
                        </a:lnTo>
                        <a:lnTo>
                          <a:pt x="12" y="29"/>
                        </a:lnTo>
                        <a:lnTo>
                          <a:pt x="12" y="21"/>
                        </a:lnTo>
                        <a:lnTo>
                          <a:pt x="8" y="21"/>
                        </a:lnTo>
                        <a:lnTo>
                          <a:pt x="12" y="13"/>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3" name="Group 1014"/>
                <p:cNvGrpSpPr>
                  <a:grpSpLocks/>
                </p:cNvGrpSpPr>
                <p:nvPr/>
              </p:nvGrpSpPr>
              <p:grpSpPr bwMode="auto">
                <a:xfrm>
                  <a:off x="3385" y="3587"/>
                  <a:ext cx="41" cy="36"/>
                  <a:chOff x="3385" y="3587"/>
                  <a:chExt cx="41" cy="36"/>
                </a:xfrm>
              </p:grpSpPr>
              <p:sp>
                <p:nvSpPr>
                  <p:cNvPr id="833" name="Freeform 1015"/>
                  <p:cNvSpPr>
                    <a:spLocks/>
                  </p:cNvSpPr>
                  <p:nvPr/>
                </p:nvSpPr>
                <p:spPr bwMode="auto">
                  <a:xfrm>
                    <a:off x="3385" y="3587"/>
                    <a:ext cx="17" cy="36"/>
                  </a:xfrm>
                  <a:custGeom>
                    <a:avLst/>
                    <a:gdLst>
                      <a:gd name="T0" fmla="*/ 5 w 17"/>
                      <a:gd name="T1" fmla="*/ 35 h 36"/>
                      <a:gd name="T2" fmla="*/ 16 w 17"/>
                      <a:gd name="T3" fmla="*/ 35 h 36"/>
                      <a:gd name="T4" fmla="*/ 16 w 17"/>
                      <a:gd name="T5" fmla="*/ 0 h 36"/>
                      <a:gd name="T6" fmla="*/ 1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1"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4" name="Freeform 1016"/>
                  <p:cNvSpPr>
                    <a:spLocks/>
                  </p:cNvSpPr>
                  <p:nvPr/>
                </p:nvSpPr>
                <p:spPr bwMode="auto">
                  <a:xfrm>
                    <a:off x="3405" y="3587"/>
                    <a:ext cx="21" cy="36"/>
                  </a:xfrm>
                  <a:custGeom>
                    <a:avLst/>
                    <a:gdLst>
                      <a:gd name="T0" fmla="*/ 0 w 21"/>
                      <a:gd name="T1" fmla="*/ 0 h 36"/>
                      <a:gd name="T2" fmla="*/ 19 w 21"/>
                      <a:gd name="T3" fmla="*/ 0 h 36"/>
                      <a:gd name="T4" fmla="*/ 19 w 21"/>
                      <a:gd name="T5" fmla="*/ 7 h 36"/>
                      <a:gd name="T6" fmla="*/ 7 w 21"/>
                      <a:gd name="T7" fmla="*/ 7 h 36"/>
                      <a:gd name="T8" fmla="*/ 7 w 21"/>
                      <a:gd name="T9" fmla="*/ 13 h 36"/>
                      <a:gd name="T10" fmla="*/ 14 w 21"/>
                      <a:gd name="T11" fmla="*/ 13 h 36"/>
                      <a:gd name="T12" fmla="*/ 20 w 21"/>
                      <a:gd name="T13" fmla="*/ 18 h 36"/>
                      <a:gd name="T14" fmla="*/ 20 w 21"/>
                      <a:gd name="T15" fmla="*/ 30 h 36"/>
                      <a:gd name="T16" fmla="*/ 14 w 21"/>
                      <a:gd name="T17" fmla="*/ 35 h 36"/>
                      <a:gd name="T18" fmla="*/ 6 w 21"/>
                      <a:gd name="T19" fmla="*/ 35 h 36"/>
                      <a:gd name="T20" fmla="*/ 0 w 21"/>
                      <a:gd name="T21" fmla="*/ 30 h 36"/>
                      <a:gd name="T22" fmla="*/ 0 w 21"/>
                      <a:gd name="T23" fmla="*/ 24 h 36"/>
                      <a:gd name="T24" fmla="*/ 7 w 21"/>
                      <a:gd name="T25" fmla="*/ 24 h 36"/>
                      <a:gd name="T26" fmla="*/ 7 w 21"/>
                      <a:gd name="T27" fmla="*/ 29 h 36"/>
                      <a:gd name="T28" fmla="*/ 12 w 21"/>
                      <a:gd name="T29" fmla="*/ 29 h 36"/>
                      <a:gd name="T30" fmla="*/ 12 w 21"/>
                      <a:gd name="T31" fmla="*/ 19 h 36"/>
                      <a:gd name="T32" fmla="*/ 6 w 21"/>
                      <a:gd name="T33" fmla="*/ 19 h 36"/>
                      <a:gd name="T34" fmla="*/ 0 w 21"/>
                      <a:gd name="T35" fmla="*/ 13 h 36"/>
                      <a:gd name="T36" fmla="*/ 0 w 21"/>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6"/>
                      <a:gd name="T59" fmla="*/ 21 w 2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6">
                        <a:moveTo>
                          <a:pt x="0" y="0"/>
                        </a:moveTo>
                        <a:lnTo>
                          <a:pt x="19" y="0"/>
                        </a:lnTo>
                        <a:lnTo>
                          <a:pt x="19" y="7"/>
                        </a:lnTo>
                        <a:lnTo>
                          <a:pt x="7" y="7"/>
                        </a:lnTo>
                        <a:lnTo>
                          <a:pt x="7" y="13"/>
                        </a:lnTo>
                        <a:lnTo>
                          <a:pt x="14" y="13"/>
                        </a:lnTo>
                        <a:lnTo>
                          <a:pt x="20" y="18"/>
                        </a:lnTo>
                        <a:lnTo>
                          <a:pt x="20" y="30"/>
                        </a:lnTo>
                        <a:lnTo>
                          <a:pt x="14" y="35"/>
                        </a:lnTo>
                        <a:lnTo>
                          <a:pt x="6" y="35"/>
                        </a:lnTo>
                        <a:lnTo>
                          <a:pt x="0" y="30"/>
                        </a:lnTo>
                        <a:lnTo>
                          <a:pt x="0" y="24"/>
                        </a:lnTo>
                        <a:lnTo>
                          <a:pt x="7" y="24"/>
                        </a:lnTo>
                        <a:lnTo>
                          <a:pt x="7" y="29"/>
                        </a:lnTo>
                        <a:lnTo>
                          <a:pt x="12" y="29"/>
                        </a:lnTo>
                        <a:lnTo>
                          <a:pt x="12" y="19"/>
                        </a:lnTo>
                        <a:lnTo>
                          <a:pt x="6" y="19"/>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4" name="Group 1017"/>
                <p:cNvGrpSpPr>
                  <a:grpSpLocks/>
                </p:cNvGrpSpPr>
                <p:nvPr/>
              </p:nvGrpSpPr>
              <p:grpSpPr bwMode="auto">
                <a:xfrm>
                  <a:off x="3509" y="3587"/>
                  <a:ext cx="40" cy="36"/>
                  <a:chOff x="3509" y="3587"/>
                  <a:chExt cx="40" cy="36"/>
                </a:xfrm>
              </p:grpSpPr>
              <p:sp>
                <p:nvSpPr>
                  <p:cNvPr id="831" name="Freeform 1018"/>
                  <p:cNvSpPr>
                    <a:spLocks/>
                  </p:cNvSpPr>
                  <p:nvPr/>
                </p:nvSpPr>
                <p:spPr bwMode="auto">
                  <a:xfrm>
                    <a:off x="3509" y="3587"/>
                    <a:ext cx="17" cy="36"/>
                  </a:xfrm>
                  <a:custGeom>
                    <a:avLst/>
                    <a:gdLst>
                      <a:gd name="T0" fmla="*/ 7 w 17"/>
                      <a:gd name="T1" fmla="*/ 35 h 36"/>
                      <a:gd name="T2" fmla="*/ 16 w 17"/>
                      <a:gd name="T3" fmla="*/ 35 h 36"/>
                      <a:gd name="T4" fmla="*/ 16 w 17"/>
                      <a:gd name="T5" fmla="*/ 0 h 36"/>
                      <a:gd name="T6" fmla="*/ 3 w 17"/>
                      <a:gd name="T7" fmla="*/ 0 h 36"/>
                      <a:gd name="T8" fmla="*/ 0 w 17"/>
                      <a:gd name="T9" fmla="*/ 7 h 36"/>
                      <a:gd name="T10" fmla="*/ 7 w 17"/>
                      <a:gd name="T11" fmla="*/ 7 h 36"/>
                      <a:gd name="T12" fmla="*/ 7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7" y="35"/>
                        </a:moveTo>
                        <a:lnTo>
                          <a:pt x="16" y="35"/>
                        </a:lnTo>
                        <a:lnTo>
                          <a:pt x="16" y="0"/>
                        </a:lnTo>
                        <a:lnTo>
                          <a:pt x="3" y="0"/>
                        </a:lnTo>
                        <a:lnTo>
                          <a:pt x="0" y="7"/>
                        </a:lnTo>
                        <a:lnTo>
                          <a:pt x="7" y="7"/>
                        </a:lnTo>
                        <a:lnTo>
                          <a:pt x="7"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2" name="Freeform 1019"/>
                  <p:cNvSpPr>
                    <a:spLocks/>
                  </p:cNvSpPr>
                  <p:nvPr/>
                </p:nvSpPr>
                <p:spPr bwMode="auto">
                  <a:xfrm>
                    <a:off x="3530" y="3587"/>
                    <a:ext cx="19" cy="36"/>
                  </a:xfrm>
                  <a:custGeom>
                    <a:avLst/>
                    <a:gdLst>
                      <a:gd name="T0" fmla="*/ 6 w 19"/>
                      <a:gd name="T1" fmla="*/ 0 h 36"/>
                      <a:gd name="T2" fmla="*/ 12 w 19"/>
                      <a:gd name="T3" fmla="*/ 0 h 36"/>
                      <a:gd name="T4" fmla="*/ 18 w 19"/>
                      <a:gd name="T5" fmla="*/ 4 h 36"/>
                      <a:gd name="T6" fmla="*/ 18 w 19"/>
                      <a:gd name="T7" fmla="*/ 11 h 36"/>
                      <a:gd name="T8" fmla="*/ 11 w 19"/>
                      <a:gd name="T9" fmla="*/ 11 h 36"/>
                      <a:gd name="T10" fmla="*/ 11 w 19"/>
                      <a:gd name="T11" fmla="*/ 7 h 36"/>
                      <a:gd name="T12" fmla="*/ 7 w 19"/>
                      <a:gd name="T13" fmla="*/ 7 h 36"/>
                      <a:gd name="T14" fmla="*/ 7 w 19"/>
                      <a:gd name="T15" fmla="*/ 13 h 36"/>
                      <a:gd name="T16" fmla="*/ 7 w 19"/>
                      <a:gd name="T17" fmla="*/ 20 h 36"/>
                      <a:gd name="T18" fmla="*/ 11 w 19"/>
                      <a:gd name="T19" fmla="*/ 20 h 36"/>
                      <a:gd name="T20" fmla="*/ 11 w 19"/>
                      <a:gd name="T21" fmla="*/ 29 h 36"/>
                      <a:gd name="T22" fmla="*/ 7 w 19"/>
                      <a:gd name="T23" fmla="*/ 29 h 36"/>
                      <a:gd name="T24" fmla="*/ 7 w 19"/>
                      <a:gd name="T25" fmla="*/ 20 h 36"/>
                      <a:gd name="T26" fmla="*/ 7 w 19"/>
                      <a:gd name="T27" fmla="*/ 13 h 36"/>
                      <a:gd name="T28" fmla="*/ 12 w 19"/>
                      <a:gd name="T29" fmla="*/ 13 h 36"/>
                      <a:gd name="T30" fmla="*/ 18 w 19"/>
                      <a:gd name="T31" fmla="*/ 18 h 36"/>
                      <a:gd name="T32" fmla="*/ 18 w 19"/>
                      <a:gd name="T33" fmla="*/ 31 h 36"/>
                      <a:gd name="T34" fmla="*/ 12 w 19"/>
                      <a:gd name="T35" fmla="*/ 35 h 36"/>
                      <a:gd name="T36" fmla="*/ 6 w 19"/>
                      <a:gd name="T37" fmla="*/ 35 h 36"/>
                      <a:gd name="T38" fmla="*/ 0 w 19"/>
                      <a:gd name="T39" fmla="*/ 31 h 36"/>
                      <a:gd name="T40" fmla="*/ 0 w 19"/>
                      <a:gd name="T41" fmla="*/ 4 h 36"/>
                      <a:gd name="T42" fmla="*/ 6 w 19"/>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6"/>
                      <a:gd name="T68" fmla="*/ 19 w 1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6">
                        <a:moveTo>
                          <a:pt x="6" y="0"/>
                        </a:moveTo>
                        <a:lnTo>
                          <a:pt x="12" y="0"/>
                        </a:lnTo>
                        <a:lnTo>
                          <a:pt x="18" y="4"/>
                        </a:lnTo>
                        <a:lnTo>
                          <a:pt x="18" y="11"/>
                        </a:lnTo>
                        <a:lnTo>
                          <a:pt x="11" y="11"/>
                        </a:lnTo>
                        <a:lnTo>
                          <a:pt x="11" y="7"/>
                        </a:lnTo>
                        <a:lnTo>
                          <a:pt x="7" y="7"/>
                        </a:lnTo>
                        <a:lnTo>
                          <a:pt x="7" y="13"/>
                        </a:lnTo>
                        <a:lnTo>
                          <a:pt x="7" y="20"/>
                        </a:lnTo>
                        <a:lnTo>
                          <a:pt x="11" y="20"/>
                        </a:lnTo>
                        <a:lnTo>
                          <a:pt x="11" y="29"/>
                        </a:lnTo>
                        <a:lnTo>
                          <a:pt x="7" y="29"/>
                        </a:lnTo>
                        <a:lnTo>
                          <a:pt x="7" y="20"/>
                        </a:lnTo>
                        <a:lnTo>
                          <a:pt x="7" y="13"/>
                        </a:lnTo>
                        <a:lnTo>
                          <a:pt x="12" y="13"/>
                        </a:lnTo>
                        <a:lnTo>
                          <a:pt x="18" y="18"/>
                        </a:lnTo>
                        <a:lnTo>
                          <a:pt x="18" y="31"/>
                        </a:lnTo>
                        <a:lnTo>
                          <a:pt x="12" y="35"/>
                        </a:lnTo>
                        <a:lnTo>
                          <a:pt x="6" y="35"/>
                        </a:lnTo>
                        <a:lnTo>
                          <a:pt x="0" y="31"/>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5" name="Group 1020"/>
                <p:cNvGrpSpPr>
                  <a:grpSpLocks/>
                </p:cNvGrpSpPr>
                <p:nvPr/>
              </p:nvGrpSpPr>
              <p:grpSpPr bwMode="auto">
                <a:xfrm>
                  <a:off x="3635" y="3587"/>
                  <a:ext cx="40" cy="36"/>
                  <a:chOff x="3635" y="3587"/>
                  <a:chExt cx="40" cy="36"/>
                </a:xfrm>
              </p:grpSpPr>
              <p:sp>
                <p:nvSpPr>
                  <p:cNvPr id="829" name="Freeform 1021"/>
                  <p:cNvSpPr>
                    <a:spLocks/>
                  </p:cNvSpPr>
                  <p:nvPr/>
                </p:nvSpPr>
                <p:spPr bwMode="auto">
                  <a:xfrm>
                    <a:off x="3635" y="3587"/>
                    <a:ext cx="17" cy="36"/>
                  </a:xfrm>
                  <a:custGeom>
                    <a:avLst/>
                    <a:gdLst>
                      <a:gd name="T0" fmla="*/ 5 w 17"/>
                      <a:gd name="T1" fmla="*/ 35 h 36"/>
                      <a:gd name="T2" fmla="*/ 16 w 17"/>
                      <a:gd name="T3" fmla="*/ 35 h 36"/>
                      <a:gd name="T4" fmla="*/ 16 w 17"/>
                      <a:gd name="T5" fmla="*/ 0 h 36"/>
                      <a:gd name="T6" fmla="*/ 3 w 17"/>
                      <a:gd name="T7" fmla="*/ 0 h 36"/>
                      <a:gd name="T8" fmla="*/ 0 w 17"/>
                      <a:gd name="T9" fmla="*/ 7 h 36"/>
                      <a:gd name="T10" fmla="*/ 5 w 17"/>
                      <a:gd name="T11" fmla="*/ 7 h 36"/>
                      <a:gd name="T12" fmla="*/ 5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5" y="35"/>
                        </a:moveTo>
                        <a:lnTo>
                          <a:pt x="16" y="35"/>
                        </a:lnTo>
                        <a:lnTo>
                          <a:pt x="16" y="0"/>
                        </a:lnTo>
                        <a:lnTo>
                          <a:pt x="3" y="0"/>
                        </a:lnTo>
                        <a:lnTo>
                          <a:pt x="0" y="7"/>
                        </a:lnTo>
                        <a:lnTo>
                          <a:pt x="5" y="7"/>
                        </a:lnTo>
                        <a:lnTo>
                          <a:pt x="5"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0" name="Freeform 1022"/>
                  <p:cNvSpPr>
                    <a:spLocks/>
                  </p:cNvSpPr>
                  <p:nvPr/>
                </p:nvSpPr>
                <p:spPr bwMode="auto">
                  <a:xfrm>
                    <a:off x="3655" y="3587"/>
                    <a:ext cx="20" cy="36"/>
                  </a:xfrm>
                  <a:custGeom>
                    <a:avLst/>
                    <a:gdLst>
                      <a:gd name="T0" fmla="*/ 0 w 20"/>
                      <a:gd name="T1" fmla="*/ 0 h 36"/>
                      <a:gd name="T2" fmla="*/ 19 w 20"/>
                      <a:gd name="T3" fmla="*/ 0 h 36"/>
                      <a:gd name="T4" fmla="*/ 19 w 20"/>
                      <a:gd name="T5" fmla="*/ 7 h 36"/>
                      <a:gd name="T6" fmla="*/ 8 w 20"/>
                      <a:gd name="T7" fmla="*/ 35 h 36"/>
                      <a:gd name="T8" fmla="*/ 0 w 20"/>
                      <a:gd name="T9" fmla="*/ 35 h 36"/>
                      <a:gd name="T10" fmla="*/ 11 w 20"/>
                      <a:gd name="T11" fmla="*/ 7 h 36"/>
                      <a:gd name="T12" fmla="*/ 0 w 20"/>
                      <a:gd name="T13" fmla="*/ 7 h 36"/>
                      <a:gd name="T14" fmla="*/ 0 w 2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6"/>
                      <a:gd name="T26" fmla="*/ 20 w 2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6">
                        <a:moveTo>
                          <a:pt x="0" y="0"/>
                        </a:moveTo>
                        <a:lnTo>
                          <a:pt x="19" y="0"/>
                        </a:lnTo>
                        <a:lnTo>
                          <a:pt x="19" y="7"/>
                        </a:lnTo>
                        <a:lnTo>
                          <a:pt x="8" y="35"/>
                        </a:lnTo>
                        <a:lnTo>
                          <a:pt x="0" y="35"/>
                        </a:lnTo>
                        <a:lnTo>
                          <a:pt x="11"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6" name="Group 1023"/>
                <p:cNvGrpSpPr>
                  <a:grpSpLocks/>
                </p:cNvGrpSpPr>
                <p:nvPr/>
              </p:nvGrpSpPr>
              <p:grpSpPr bwMode="auto">
                <a:xfrm>
                  <a:off x="3760" y="3587"/>
                  <a:ext cx="37" cy="36"/>
                  <a:chOff x="3760" y="3587"/>
                  <a:chExt cx="37" cy="36"/>
                </a:xfrm>
              </p:grpSpPr>
              <p:sp>
                <p:nvSpPr>
                  <p:cNvPr id="827" name="Freeform 1024"/>
                  <p:cNvSpPr>
                    <a:spLocks/>
                  </p:cNvSpPr>
                  <p:nvPr/>
                </p:nvSpPr>
                <p:spPr bwMode="auto">
                  <a:xfrm>
                    <a:off x="3760" y="3587"/>
                    <a:ext cx="17" cy="36"/>
                  </a:xfrm>
                  <a:custGeom>
                    <a:avLst/>
                    <a:gdLst>
                      <a:gd name="T0" fmla="*/ 6 w 17"/>
                      <a:gd name="T1" fmla="*/ 35 h 36"/>
                      <a:gd name="T2" fmla="*/ 16 w 17"/>
                      <a:gd name="T3" fmla="*/ 35 h 36"/>
                      <a:gd name="T4" fmla="*/ 16 w 17"/>
                      <a:gd name="T5" fmla="*/ 0 h 36"/>
                      <a:gd name="T6" fmla="*/ 2 w 17"/>
                      <a:gd name="T7" fmla="*/ 0 h 36"/>
                      <a:gd name="T8" fmla="*/ 0 w 17"/>
                      <a:gd name="T9" fmla="*/ 7 h 36"/>
                      <a:gd name="T10" fmla="*/ 6 w 17"/>
                      <a:gd name="T11" fmla="*/ 7 h 36"/>
                      <a:gd name="T12" fmla="*/ 6 w 17"/>
                      <a:gd name="T13" fmla="*/ 35 h 36"/>
                      <a:gd name="T14" fmla="*/ 0 60000 65536"/>
                      <a:gd name="T15" fmla="*/ 0 60000 65536"/>
                      <a:gd name="T16" fmla="*/ 0 60000 65536"/>
                      <a:gd name="T17" fmla="*/ 0 60000 65536"/>
                      <a:gd name="T18" fmla="*/ 0 60000 65536"/>
                      <a:gd name="T19" fmla="*/ 0 60000 65536"/>
                      <a:gd name="T20" fmla="*/ 0 60000 65536"/>
                      <a:gd name="T21" fmla="*/ 0 w 17"/>
                      <a:gd name="T22" fmla="*/ 0 h 36"/>
                      <a:gd name="T23" fmla="*/ 17 w 1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6">
                        <a:moveTo>
                          <a:pt x="6" y="35"/>
                        </a:moveTo>
                        <a:lnTo>
                          <a:pt x="16" y="35"/>
                        </a:lnTo>
                        <a:lnTo>
                          <a:pt x="16" y="0"/>
                        </a:lnTo>
                        <a:lnTo>
                          <a:pt x="2" y="0"/>
                        </a:lnTo>
                        <a:lnTo>
                          <a:pt x="0" y="7"/>
                        </a:lnTo>
                        <a:lnTo>
                          <a:pt x="6" y="7"/>
                        </a:lnTo>
                        <a:lnTo>
                          <a:pt x="6" y="3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8" name="Freeform 1025"/>
                  <p:cNvSpPr>
                    <a:spLocks/>
                  </p:cNvSpPr>
                  <p:nvPr/>
                </p:nvSpPr>
                <p:spPr bwMode="auto">
                  <a:xfrm>
                    <a:off x="3778" y="3587"/>
                    <a:ext cx="19" cy="36"/>
                  </a:xfrm>
                  <a:custGeom>
                    <a:avLst/>
                    <a:gdLst>
                      <a:gd name="T0" fmla="*/ 3 w 19"/>
                      <a:gd name="T1" fmla="*/ 0 h 36"/>
                      <a:gd name="T2" fmla="*/ 14 w 19"/>
                      <a:gd name="T3" fmla="*/ 0 h 36"/>
                      <a:gd name="T4" fmla="*/ 18 w 19"/>
                      <a:gd name="T5" fmla="*/ 4 h 36"/>
                      <a:gd name="T6" fmla="*/ 18 w 19"/>
                      <a:gd name="T7" fmla="*/ 14 h 36"/>
                      <a:gd name="T8" fmla="*/ 16 w 19"/>
                      <a:gd name="T9" fmla="*/ 18 h 36"/>
                      <a:gd name="T10" fmla="*/ 18 w 19"/>
                      <a:gd name="T11" fmla="*/ 21 h 36"/>
                      <a:gd name="T12" fmla="*/ 18 w 19"/>
                      <a:gd name="T13" fmla="*/ 22 h 36"/>
                      <a:gd name="T14" fmla="*/ 11 w 19"/>
                      <a:gd name="T15" fmla="*/ 22 h 36"/>
                      <a:gd name="T16" fmla="*/ 11 w 19"/>
                      <a:gd name="T17" fmla="*/ 13 h 36"/>
                      <a:gd name="T18" fmla="*/ 11 w 19"/>
                      <a:gd name="T19" fmla="*/ 5 h 36"/>
                      <a:gd name="T20" fmla="*/ 7 w 19"/>
                      <a:gd name="T21" fmla="*/ 5 h 36"/>
                      <a:gd name="T22" fmla="*/ 7 w 19"/>
                      <a:gd name="T23" fmla="*/ 13 h 36"/>
                      <a:gd name="T24" fmla="*/ 11 w 19"/>
                      <a:gd name="T25" fmla="*/ 13 h 36"/>
                      <a:gd name="T26" fmla="*/ 11 w 19"/>
                      <a:gd name="T27" fmla="*/ 29 h 36"/>
                      <a:gd name="T28" fmla="*/ 7 w 19"/>
                      <a:gd name="T29" fmla="*/ 29 h 36"/>
                      <a:gd name="T30" fmla="*/ 7 w 19"/>
                      <a:gd name="T31" fmla="*/ 22 h 36"/>
                      <a:gd name="T32" fmla="*/ 11 w 19"/>
                      <a:gd name="T33" fmla="*/ 22 h 36"/>
                      <a:gd name="T34" fmla="*/ 18 w 19"/>
                      <a:gd name="T35" fmla="*/ 22 h 36"/>
                      <a:gd name="T36" fmla="*/ 18 w 19"/>
                      <a:gd name="T37" fmla="*/ 31 h 36"/>
                      <a:gd name="T38" fmla="*/ 14 w 19"/>
                      <a:gd name="T39" fmla="*/ 35 h 36"/>
                      <a:gd name="T40" fmla="*/ 3 w 19"/>
                      <a:gd name="T41" fmla="*/ 35 h 36"/>
                      <a:gd name="T42" fmla="*/ 0 w 19"/>
                      <a:gd name="T43" fmla="*/ 31 h 36"/>
                      <a:gd name="T44" fmla="*/ 0 w 19"/>
                      <a:gd name="T45" fmla="*/ 21 h 36"/>
                      <a:gd name="T46" fmla="*/ 2 w 19"/>
                      <a:gd name="T47" fmla="*/ 18 h 36"/>
                      <a:gd name="T48" fmla="*/ 0 w 19"/>
                      <a:gd name="T49" fmla="*/ 14 h 36"/>
                      <a:gd name="T50" fmla="*/ 0 w 19"/>
                      <a:gd name="T51" fmla="*/ 4 h 36"/>
                      <a:gd name="T52" fmla="*/ 3 w 19"/>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36"/>
                      <a:gd name="T83" fmla="*/ 19 w 19"/>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36">
                        <a:moveTo>
                          <a:pt x="3" y="0"/>
                        </a:moveTo>
                        <a:lnTo>
                          <a:pt x="14" y="0"/>
                        </a:lnTo>
                        <a:lnTo>
                          <a:pt x="18" y="4"/>
                        </a:lnTo>
                        <a:lnTo>
                          <a:pt x="18" y="14"/>
                        </a:lnTo>
                        <a:lnTo>
                          <a:pt x="16" y="18"/>
                        </a:lnTo>
                        <a:lnTo>
                          <a:pt x="18" y="21"/>
                        </a:lnTo>
                        <a:lnTo>
                          <a:pt x="18" y="22"/>
                        </a:lnTo>
                        <a:lnTo>
                          <a:pt x="11" y="22"/>
                        </a:lnTo>
                        <a:lnTo>
                          <a:pt x="11" y="13"/>
                        </a:lnTo>
                        <a:lnTo>
                          <a:pt x="11" y="5"/>
                        </a:lnTo>
                        <a:lnTo>
                          <a:pt x="7" y="5"/>
                        </a:lnTo>
                        <a:lnTo>
                          <a:pt x="7" y="13"/>
                        </a:lnTo>
                        <a:lnTo>
                          <a:pt x="11" y="13"/>
                        </a:lnTo>
                        <a:lnTo>
                          <a:pt x="11" y="29"/>
                        </a:lnTo>
                        <a:lnTo>
                          <a:pt x="7" y="29"/>
                        </a:lnTo>
                        <a:lnTo>
                          <a:pt x="7" y="22"/>
                        </a:lnTo>
                        <a:lnTo>
                          <a:pt x="11" y="22"/>
                        </a:lnTo>
                        <a:lnTo>
                          <a:pt x="18" y="22"/>
                        </a:lnTo>
                        <a:lnTo>
                          <a:pt x="18" y="31"/>
                        </a:lnTo>
                        <a:lnTo>
                          <a:pt x="14" y="35"/>
                        </a:lnTo>
                        <a:lnTo>
                          <a:pt x="3" y="35"/>
                        </a:lnTo>
                        <a:lnTo>
                          <a:pt x="0" y="31"/>
                        </a:lnTo>
                        <a:lnTo>
                          <a:pt x="0" y="21"/>
                        </a:lnTo>
                        <a:lnTo>
                          <a:pt x="2" y="18"/>
                        </a:lnTo>
                        <a:lnTo>
                          <a:pt x="0" y="14"/>
                        </a:lnTo>
                        <a:lnTo>
                          <a:pt x="0" y="4"/>
                        </a:lnTo>
                        <a:lnTo>
                          <a:pt x="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778" name="Group 1026"/>
              <p:cNvGrpSpPr>
                <a:grpSpLocks/>
              </p:cNvGrpSpPr>
              <p:nvPr/>
            </p:nvGrpSpPr>
            <p:grpSpPr bwMode="auto">
              <a:xfrm>
                <a:off x="3015" y="3673"/>
                <a:ext cx="790" cy="37"/>
                <a:chOff x="3015" y="3673"/>
                <a:chExt cx="790" cy="37"/>
              </a:xfrm>
            </p:grpSpPr>
            <p:grpSp>
              <p:nvGrpSpPr>
                <p:cNvPr id="799" name="Group 1027"/>
                <p:cNvGrpSpPr>
                  <a:grpSpLocks/>
                </p:cNvGrpSpPr>
                <p:nvPr/>
              </p:nvGrpSpPr>
              <p:grpSpPr bwMode="auto">
                <a:xfrm>
                  <a:off x="3015" y="3673"/>
                  <a:ext cx="41" cy="37"/>
                  <a:chOff x="3015" y="3673"/>
                  <a:chExt cx="41" cy="37"/>
                </a:xfrm>
              </p:grpSpPr>
              <p:sp>
                <p:nvSpPr>
                  <p:cNvPr id="818" name="Freeform 1028"/>
                  <p:cNvSpPr>
                    <a:spLocks/>
                  </p:cNvSpPr>
                  <p:nvPr/>
                </p:nvSpPr>
                <p:spPr bwMode="auto">
                  <a:xfrm>
                    <a:off x="3015" y="3673"/>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9" name="Freeform 1029"/>
                  <p:cNvSpPr>
                    <a:spLocks/>
                  </p:cNvSpPr>
                  <p:nvPr/>
                </p:nvSpPr>
                <p:spPr bwMode="auto">
                  <a:xfrm>
                    <a:off x="3036" y="3673"/>
                    <a:ext cx="20" cy="37"/>
                  </a:xfrm>
                  <a:custGeom>
                    <a:avLst/>
                    <a:gdLst>
                      <a:gd name="T0" fmla="*/ 13 w 20"/>
                      <a:gd name="T1" fmla="*/ 0 h 37"/>
                      <a:gd name="T2" fmla="*/ 19 w 20"/>
                      <a:gd name="T3" fmla="*/ 5 h 37"/>
                      <a:gd name="T4" fmla="*/ 19 w 20"/>
                      <a:gd name="T5" fmla="*/ 32 h 37"/>
                      <a:gd name="T6" fmla="*/ 13 w 20"/>
                      <a:gd name="T7" fmla="*/ 36 h 37"/>
                      <a:gd name="T8" fmla="*/ 6 w 20"/>
                      <a:gd name="T9" fmla="*/ 36 h 37"/>
                      <a:gd name="T10" fmla="*/ 0 w 20"/>
                      <a:gd name="T11" fmla="*/ 32 h 37"/>
                      <a:gd name="T12" fmla="*/ 0 w 20"/>
                      <a:gd name="T13" fmla="*/ 25 h 37"/>
                      <a:gd name="T14" fmla="*/ 8 w 20"/>
                      <a:gd name="T15" fmla="*/ 25 h 37"/>
                      <a:gd name="T16" fmla="*/ 8 w 20"/>
                      <a:gd name="T17" fmla="*/ 29 h 37"/>
                      <a:gd name="T18" fmla="*/ 11 w 20"/>
                      <a:gd name="T19" fmla="*/ 29 h 37"/>
                      <a:gd name="T20" fmla="*/ 11 w 20"/>
                      <a:gd name="T21" fmla="*/ 23 h 37"/>
                      <a:gd name="T22" fmla="*/ 11 w 20"/>
                      <a:gd name="T23" fmla="*/ 16 h 37"/>
                      <a:gd name="T24" fmla="*/ 8 w 20"/>
                      <a:gd name="T25" fmla="*/ 16 h 37"/>
                      <a:gd name="T26" fmla="*/ 8 w 20"/>
                      <a:gd name="T27" fmla="*/ 7 h 37"/>
                      <a:gd name="T28" fmla="*/ 11 w 20"/>
                      <a:gd name="T29" fmla="*/ 7 h 37"/>
                      <a:gd name="T30" fmla="*/ 11 w 20"/>
                      <a:gd name="T31" fmla="*/ 16 h 37"/>
                      <a:gd name="T32" fmla="*/ 11 w 20"/>
                      <a:gd name="T33" fmla="*/ 23 h 37"/>
                      <a:gd name="T34" fmla="*/ 6 w 20"/>
                      <a:gd name="T35" fmla="*/ 23 h 37"/>
                      <a:gd name="T36" fmla="*/ 0 w 20"/>
                      <a:gd name="T37" fmla="*/ 18 h 37"/>
                      <a:gd name="T38" fmla="*/ 0 w 20"/>
                      <a:gd name="T39" fmla="*/ 5 h 37"/>
                      <a:gd name="T40" fmla="*/ 6 w 20"/>
                      <a:gd name="T41" fmla="*/ 0 h 37"/>
                      <a:gd name="T42" fmla="*/ 13 w 20"/>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7"/>
                      <a:gd name="T68" fmla="*/ 20 w 20"/>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7">
                        <a:moveTo>
                          <a:pt x="13" y="0"/>
                        </a:moveTo>
                        <a:lnTo>
                          <a:pt x="19" y="5"/>
                        </a:lnTo>
                        <a:lnTo>
                          <a:pt x="19" y="32"/>
                        </a:lnTo>
                        <a:lnTo>
                          <a:pt x="13" y="36"/>
                        </a:lnTo>
                        <a:lnTo>
                          <a:pt x="6" y="36"/>
                        </a:lnTo>
                        <a:lnTo>
                          <a:pt x="0" y="32"/>
                        </a:lnTo>
                        <a:lnTo>
                          <a:pt x="0" y="25"/>
                        </a:lnTo>
                        <a:lnTo>
                          <a:pt x="8" y="25"/>
                        </a:lnTo>
                        <a:lnTo>
                          <a:pt x="8" y="29"/>
                        </a:lnTo>
                        <a:lnTo>
                          <a:pt x="11" y="29"/>
                        </a:lnTo>
                        <a:lnTo>
                          <a:pt x="11" y="23"/>
                        </a:lnTo>
                        <a:lnTo>
                          <a:pt x="11" y="16"/>
                        </a:lnTo>
                        <a:lnTo>
                          <a:pt x="8" y="16"/>
                        </a:lnTo>
                        <a:lnTo>
                          <a:pt x="8" y="7"/>
                        </a:lnTo>
                        <a:lnTo>
                          <a:pt x="11" y="7"/>
                        </a:lnTo>
                        <a:lnTo>
                          <a:pt x="11" y="16"/>
                        </a:lnTo>
                        <a:lnTo>
                          <a:pt x="11" y="23"/>
                        </a:lnTo>
                        <a:lnTo>
                          <a:pt x="6" y="23"/>
                        </a:lnTo>
                        <a:lnTo>
                          <a:pt x="0" y="18"/>
                        </a:lnTo>
                        <a:lnTo>
                          <a:pt x="0" y="5"/>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0" name="Group 1030"/>
                <p:cNvGrpSpPr>
                  <a:grpSpLocks/>
                </p:cNvGrpSpPr>
                <p:nvPr/>
              </p:nvGrpSpPr>
              <p:grpSpPr bwMode="auto">
                <a:xfrm>
                  <a:off x="3141" y="3673"/>
                  <a:ext cx="46" cy="37"/>
                  <a:chOff x="3141" y="3673"/>
                  <a:chExt cx="46" cy="37"/>
                </a:xfrm>
              </p:grpSpPr>
              <p:sp>
                <p:nvSpPr>
                  <p:cNvPr id="816" name="Freeform 1031"/>
                  <p:cNvSpPr>
                    <a:spLocks/>
                  </p:cNvSpPr>
                  <p:nvPr/>
                </p:nvSpPr>
                <p:spPr bwMode="auto">
                  <a:xfrm>
                    <a:off x="3141" y="3673"/>
                    <a:ext cx="18" cy="37"/>
                  </a:xfrm>
                  <a:custGeom>
                    <a:avLst/>
                    <a:gdLst>
                      <a:gd name="T0" fmla="*/ 0 w 18"/>
                      <a:gd name="T1" fmla="*/ 11 h 37"/>
                      <a:gd name="T2" fmla="*/ 7 w 18"/>
                      <a:gd name="T3" fmla="*/ 11 h 37"/>
                      <a:gd name="T4" fmla="*/ 7 w 18"/>
                      <a:gd name="T5" fmla="*/ 7 h 37"/>
                      <a:gd name="T6" fmla="*/ 11 w 18"/>
                      <a:gd name="T7" fmla="*/ 7 h 37"/>
                      <a:gd name="T8" fmla="*/ 11 w 18"/>
                      <a:gd name="T9" fmla="*/ 12 h 37"/>
                      <a:gd name="T10" fmla="*/ 0 w 18"/>
                      <a:gd name="T11" fmla="*/ 29 h 37"/>
                      <a:gd name="T12" fmla="*/ 0 w 18"/>
                      <a:gd name="T13" fmla="*/ 36 h 37"/>
                      <a:gd name="T14" fmla="*/ 17 w 18"/>
                      <a:gd name="T15" fmla="*/ 36 h 37"/>
                      <a:gd name="T16" fmla="*/ 17 w 18"/>
                      <a:gd name="T17" fmla="*/ 29 h 37"/>
                      <a:gd name="T18" fmla="*/ 8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1" y="7"/>
                        </a:lnTo>
                        <a:lnTo>
                          <a:pt x="11" y="12"/>
                        </a:lnTo>
                        <a:lnTo>
                          <a:pt x="0" y="29"/>
                        </a:lnTo>
                        <a:lnTo>
                          <a:pt x="0" y="36"/>
                        </a:lnTo>
                        <a:lnTo>
                          <a:pt x="17" y="36"/>
                        </a:lnTo>
                        <a:lnTo>
                          <a:pt x="17" y="29"/>
                        </a:lnTo>
                        <a:lnTo>
                          <a:pt x="8"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7" name="Freeform 1032"/>
                  <p:cNvSpPr>
                    <a:spLocks/>
                  </p:cNvSpPr>
                  <p:nvPr/>
                </p:nvSpPr>
                <p:spPr bwMode="auto">
                  <a:xfrm>
                    <a:off x="3168" y="3673"/>
                    <a:ext cx="19" cy="37"/>
                  </a:xfrm>
                  <a:custGeom>
                    <a:avLst/>
                    <a:gdLst>
                      <a:gd name="T0" fmla="*/ 6 w 19"/>
                      <a:gd name="T1" fmla="*/ 0 h 37"/>
                      <a:gd name="T2" fmla="*/ 12 w 19"/>
                      <a:gd name="T3" fmla="*/ 0 h 37"/>
                      <a:gd name="T4" fmla="*/ 18 w 19"/>
                      <a:gd name="T5" fmla="*/ 6 h 37"/>
                      <a:gd name="T6" fmla="*/ 18 w 19"/>
                      <a:gd name="T7" fmla="*/ 30 h 37"/>
                      <a:gd name="T8" fmla="*/ 12 w 19"/>
                      <a:gd name="T9" fmla="*/ 36 h 37"/>
                      <a:gd name="T10" fmla="*/ 6 w 19"/>
                      <a:gd name="T11" fmla="*/ 36 h 37"/>
                      <a:gd name="T12" fmla="*/ 0 w 19"/>
                      <a:gd name="T13" fmla="*/ 30 h 37"/>
                      <a:gd name="T14" fmla="*/ 0 w 19"/>
                      <a:gd name="T15" fmla="*/ 29 h 37"/>
                      <a:gd name="T16" fmla="*/ 7 w 19"/>
                      <a:gd name="T17" fmla="*/ 29 h 37"/>
                      <a:gd name="T18" fmla="*/ 7 w 19"/>
                      <a:gd name="T19" fmla="*/ 7 h 37"/>
                      <a:gd name="T20" fmla="*/ 11 w 19"/>
                      <a:gd name="T21" fmla="*/ 7 h 37"/>
                      <a:gd name="T22" fmla="*/ 11 w 19"/>
                      <a:gd name="T23" fmla="*/ 29 h 37"/>
                      <a:gd name="T24" fmla="*/ 7 w 19"/>
                      <a:gd name="T25" fmla="*/ 29 h 37"/>
                      <a:gd name="T26" fmla="*/ 0 w 19"/>
                      <a:gd name="T27" fmla="*/ 29 h 37"/>
                      <a:gd name="T28" fmla="*/ 0 w 19"/>
                      <a:gd name="T29" fmla="*/ 6 h 37"/>
                      <a:gd name="T30" fmla="*/ 6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6" y="0"/>
                        </a:moveTo>
                        <a:lnTo>
                          <a:pt x="12" y="0"/>
                        </a:lnTo>
                        <a:lnTo>
                          <a:pt x="18" y="6"/>
                        </a:lnTo>
                        <a:lnTo>
                          <a:pt x="18" y="30"/>
                        </a:lnTo>
                        <a:lnTo>
                          <a:pt x="12" y="36"/>
                        </a:lnTo>
                        <a:lnTo>
                          <a:pt x="6" y="36"/>
                        </a:lnTo>
                        <a:lnTo>
                          <a:pt x="0" y="30"/>
                        </a:lnTo>
                        <a:lnTo>
                          <a:pt x="0" y="29"/>
                        </a:lnTo>
                        <a:lnTo>
                          <a:pt x="7" y="29"/>
                        </a:lnTo>
                        <a:lnTo>
                          <a:pt x="7" y="7"/>
                        </a:lnTo>
                        <a:lnTo>
                          <a:pt x="11" y="7"/>
                        </a:lnTo>
                        <a:lnTo>
                          <a:pt x="11" y="29"/>
                        </a:lnTo>
                        <a:lnTo>
                          <a:pt x="7" y="29"/>
                        </a:lnTo>
                        <a:lnTo>
                          <a:pt x="0" y="29"/>
                        </a:lnTo>
                        <a:lnTo>
                          <a:pt x="0" y="6"/>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1" name="Group 1033"/>
                <p:cNvGrpSpPr>
                  <a:grpSpLocks/>
                </p:cNvGrpSpPr>
                <p:nvPr/>
              </p:nvGrpSpPr>
              <p:grpSpPr bwMode="auto">
                <a:xfrm>
                  <a:off x="3263" y="3673"/>
                  <a:ext cx="44" cy="37"/>
                  <a:chOff x="3263" y="3673"/>
                  <a:chExt cx="44" cy="37"/>
                </a:xfrm>
              </p:grpSpPr>
              <p:sp>
                <p:nvSpPr>
                  <p:cNvPr id="814" name="Freeform 1034"/>
                  <p:cNvSpPr>
                    <a:spLocks/>
                  </p:cNvSpPr>
                  <p:nvPr/>
                </p:nvSpPr>
                <p:spPr bwMode="auto">
                  <a:xfrm>
                    <a:off x="3263" y="3673"/>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5" name="Freeform 1035"/>
                  <p:cNvSpPr>
                    <a:spLocks/>
                  </p:cNvSpPr>
                  <p:nvPr/>
                </p:nvSpPr>
                <p:spPr bwMode="auto">
                  <a:xfrm>
                    <a:off x="3290" y="3673"/>
                    <a:ext cx="17" cy="37"/>
                  </a:xfrm>
                  <a:custGeom>
                    <a:avLst/>
                    <a:gdLst>
                      <a:gd name="T0" fmla="*/ 5 w 17"/>
                      <a:gd name="T1" fmla="*/ 36 h 37"/>
                      <a:gd name="T2" fmla="*/ 16 w 17"/>
                      <a:gd name="T3" fmla="*/ 36 h 37"/>
                      <a:gd name="T4" fmla="*/ 16 w 17"/>
                      <a:gd name="T5" fmla="*/ 0 h 37"/>
                      <a:gd name="T6" fmla="*/ 1 w 17"/>
                      <a:gd name="T7" fmla="*/ 0 h 37"/>
                      <a:gd name="T8" fmla="*/ 0 w 17"/>
                      <a:gd name="T9" fmla="*/ 7 h 37"/>
                      <a:gd name="T10" fmla="*/ 5 w 17"/>
                      <a:gd name="T11" fmla="*/ 7 h 37"/>
                      <a:gd name="T12" fmla="*/ 5 w 17"/>
                      <a:gd name="T13" fmla="*/ 36 h 37"/>
                      <a:gd name="T14" fmla="*/ 0 60000 65536"/>
                      <a:gd name="T15" fmla="*/ 0 60000 65536"/>
                      <a:gd name="T16" fmla="*/ 0 60000 65536"/>
                      <a:gd name="T17" fmla="*/ 0 60000 65536"/>
                      <a:gd name="T18" fmla="*/ 0 60000 65536"/>
                      <a:gd name="T19" fmla="*/ 0 60000 65536"/>
                      <a:gd name="T20" fmla="*/ 0 60000 65536"/>
                      <a:gd name="T21" fmla="*/ 0 w 17"/>
                      <a:gd name="T22" fmla="*/ 0 h 37"/>
                      <a:gd name="T23" fmla="*/ 17 w 1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7">
                        <a:moveTo>
                          <a:pt x="5" y="36"/>
                        </a:moveTo>
                        <a:lnTo>
                          <a:pt x="16" y="36"/>
                        </a:lnTo>
                        <a:lnTo>
                          <a:pt x="16" y="0"/>
                        </a:lnTo>
                        <a:lnTo>
                          <a:pt x="1" y="0"/>
                        </a:lnTo>
                        <a:lnTo>
                          <a:pt x="0" y="7"/>
                        </a:lnTo>
                        <a:lnTo>
                          <a:pt x="5" y="7"/>
                        </a:lnTo>
                        <a:lnTo>
                          <a:pt x="5"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2" name="Group 1036"/>
                <p:cNvGrpSpPr>
                  <a:grpSpLocks/>
                </p:cNvGrpSpPr>
                <p:nvPr/>
              </p:nvGrpSpPr>
              <p:grpSpPr bwMode="auto">
                <a:xfrm>
                  <a:off x="3389" y="3673"/>
                  <a:ext cx="46" cy="37"/>
                  <a:chOff x="3389" y="3673"/>
                  <a:chExt cx="46" cy="37"/>
                </a:xfrm>
              </p:grpSpPr>
              <p:sp>
                <p:nvSpPr>
                  <p:cNvPr id="812" name="Freeform 1037"/>
                  <p:cNvSpPr>
                    <a:spLocks/>
                  </p:cNvSpPr>
                  <p:nvPr/>
                </p:nvSpPr>
                <p:spPr bwMode="auto">
                  <a:xfrm>
                    <a:off x="3389" y="3673"/>
                    <a:ext cx="18" cy="37"/>
                  </a:xfrm>
                  <a:custGeom>
                    <a:avLst/>
                    <a:gdLst>
                      <a:gd name="T0" fmla="*/ 0 w 18"/>
                      <a:gd name="T1" fmla="*/ 11 h 37"/>
                      <a:gd name="T2" fmla="*/ 6 w 18"/>
                      <a:gd name="T3" fmla="*/ 11 h 37"/>
                      <a:gd name="T4" fmla="*/ 6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6" y="11"/>
                        </a:lnTo>
                        <a:lnTo>
                          <a:pt x="6"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3" name="Freeform 1038"/>
                  <p:cNvSpPr>
                    <a:spLocks/>
                  </p:cNvSpPr>
                  <p:nvPr/>
                </p:nvSpPr>
                <p:spPr bwMode="auto">
                  <a:xfrm>
                    <a:off x="3415" y="3673"/>
                    <a:ext cx="20" cy="37"/>
                  </a:xfrm>
                  <a:custGeom>
                    <a:avLst/>
                    <a:gdLst>
                      <a:gd name="T0" fmla="*/ 0 w 20"/>
                      <a:gd name="T1" fmla="*/ 11 h 37"/>
                      <a:gd name="T2" fmla="*/ 7 w 20"/>
                      <a:gd name="T3" fmla="*/ 11 h 37"/>
                      <a:gd name="T4" fmla="*/ 7 w 20"/>
                      <a:gd name="T5" fmla="*/ 7 h 37"/>
                      <a:gd name="T6" fmla="*/ 11 w 20"/>
                      <a:gd name="T7" fmla="*/ 7 h 37"/>
                      <a:gd name="T8" fmla="*/ 11 w 20"/>
                      <a:gd name="T9" fmla="*/ 12 h 37"/>
                      <a:gd name="T10" fmla="*/ 0 w 20"/>
                      <a:gd name="T11" fmla="*/ 29 h 37"/>
                      <a:gd name="T12" fmla="*/ 0 w 20"/>
                      <a:gd name="T13" fmla="*/ 36 h 37"/>
                      <a:gd name="T14" fmla="*/ 19 w 20"/>
                      <a:gd name="T15" fmla="*/ 36 h 37"/>
                      <a:gd name="T16" fmla="*/ 19 w 20"/>
                      <a:gd name="T17" fmla="*/ 29 h 37"/>
                      <a:gd name="T18" fmla="*/ 8 w 20"/>
                      <a:gd name="T19" fmla="*/ 29 h 37"/>
                      <a:gd name="T20" fmla="*/ 19 w 20"/>
                      <a:gd name="T21" fmla="*/ 15 h 37"/>
                      <a:gd name="T22" fmla="*/ 19 w 20"/>
                      <a:gd name="T23" fmla="*/ 5 h 37"/>
                      <a:gd name="T24" fmla="*/ 13 w 20"/>
                      <a:gd name="T25" fmla="*/ 0 h 37"/>
                      <a:gd name="T26" fmla="*/ 6 w 20"/>
                      <a:gd name="T27" fmla="*/ 0 h 37"/>
                      <a:gd name="T28" fmla="*/ 0 w 20"/>
                      <a:gd name="T29" fmla="*/ 5 h 37"/>
                      <a:gd name="T30" fmla="*/ 0 w 20"/>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37"/>
                      <a:gd name="T50" fmla="*/ 20 w 20"/>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37">
                        <a:moveTo>
                          <a:pt x="0" y="11"/>
                        </a:moveTo>
                        <a:lnTo>
                          <a:pt x="7" y="11"/>
                        </a:lnTo>
                        <a:lnTo>
                          <a:pt x="7" y="7"/>
                        </a:lnTo>
                        <a:lnTo>
                          <a:pt x="11" y="7"/>
                        </a:lnTo>
                        <a:lnTo>
                          <a:pt x="11" y="12"/>
                        </a:lnTo>
                        <a:lnTo>
                          <a:pt x="0" y="29"/>
                        </a:lnTo>
                        <a:lnTo>
                          <a:pt x="0" y="36"/>
                        </a:lnTo>
                        <a:lnTo>
                          <a:pt x="19" y="36"/>
                        </a:lnTo>
                        <a:lnTo>
                          <a:pt x="19" y="29"/>
                        </a:lnTo>
                        <a:lnTo>
                          <a:pt x="8" y="29"/>
                        </a:lnTo>
                        <a:lnTo>
                          <a:pt x="19" y="15"/>
                        </a:lnTo>
                        <a:lnTo>
                          <a:pt x="19" y="5"/>
                        </a:lnTo>
                        <a:lnTo>
                          <a:pt x="13"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3" name="Group 1039"/>
                <p:cNvGrpSpPr>
                  <a:grpSpLocks/>
                </p:cNvGrpSpPr>
                <p:nvPr/>
              </p:nvGrpSpPr>
              <p:grpSpPr bwMode="auto">
                <a:xfrm>
                  <a:off x="3513" y="3673"/>
                  <a:ext cx="45" cy="37"/>
                  <a:chOff x="3513" y="3673"/>
                  <a:chExt cx="45" cy="37"/>
                </a:xfrm>
              </p:grpSpPr>
              <p:sp>
                <p:nvSpPr>
                  <p:cNvPr id="810" name="Freeform 1040"/>
                  <p:cNvSpPr>
                    <a:spLocks/>
                  </p:cNvSpPr>
                  <p:nvPr/>
                </p:nvSpPr>
                <p:spPr bwMode="auto">
                  <a:xfrm>
                    <a:off x="3513" y="3673"/>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1" name="Freeform 1041"/>
                  <p:cNvSpPr>
                    <a:spLocks/>
                  </p:cNvSpPr>
                  <p:nvPr/>
                </p:nvSpPr>
                <p:spPr bwMode="auto">
                  <a:xfrm>
                    <a:off x="3538" y="3673"/>
                    <a:ext cx="20" cy="37"/>
                  </a:xfrm>
                  <a:custGeom>
                    <a:avLst/>
                    <a:gdLst>
                      <a:gd name="T0" fmla="*/ 6 w 20"/>
                      <a:gd name="T1" fmla="*/ 0 h 37"/>
                      <a:gd name="T2" fmla="*/ 13 w 20"/>
                      <a:gd name="T3" fmla="*/ 0 h 37"/>
                      <a:gd name="T4" fmla="*/ 19 w 20"/>
                      <a:gd name="T5" fmla="*/ 5 h 37"/>
                      <a:gd name="T6" fmla="*/ 19 w 20"/>
                      <a:gd name="T7" fmla="*/ 15 h 37"/>
                      <a:gd name="T8" fmla="*/ 16 w 20"/>
                      <a:gd name="T9" fmla="*/ 18 h 37"/>
                      <a:gd name="T10" fmla="*/ 19 w 20"/>
                      <a:gd name="T11" fmla="*/ 21 h 37"/>
                      <a:gd name="T12" fmla="*/ 19 w 20"/>
                      <a:gd name="T13" fmla="*/ 31 h 37"/>
                      <a:gd name="T14" fmla="*/ 13 w 20"/>
                      <a:gd name="T15" fmla="*/ 36 h 37"/>
                      <a:gd name="T16" fmla="*/ 6 w 20"/>
                      <a:gd name="T17" fmla="*/ 36 h 37"/>
                      <a:gd name="T18" fmla="*/ 0 w 20"/>
                      <a:gd name="T19" fmla="*/ 31 h 37"/>
                      <a:gd name="T20" fmla="*/ 0 w 20"/>
                      <a:gd name="T21" fmla="*/ 26 h 37"/>
                      <a:gd name="T22" fmla="*/ 7 w 20"/>
                      <a:gd name="T23" fmla="*/ 26 h 37"/>
                      <a:gd name="T24" fmla="*/ 7 w 20"/>
                      <a:gd name="T25" fmla="*/ 29 h 37"/>
                      <a:gd name="T26" fmla="*/ 12 w 20"/>
                      <a:gd name="T27" fmla="*/ 29 h 37"/>
                      <a:gd name="T28" fmla="*/ 12 w 20"/>
                      <a:gd name="T29" fmla="*/ 21 h 37"/>
                      <a:gd name="T30" fmla="*/ 7 w 20"/>
                      <a:gd name="T31" fmla="*/ 21 h 37"/>
                      <a:gd name="T32" fmla="*/ 7 w 20"/>
                      <a:gd name="T33" fmla="*/ 15 h 37"/>
                      <a:gd name="T34" fmla="*/ 12 w 20"/>
                      <a:gd name="T35" fmla="*/ 15 h 37"/>
                      <a:gd name="T36" fmla="*/ 12 w 20"/>
                      <a:gd name="T37" fmla="*/ 7 h 37"/>
                      <a:gd name="T38" fmla="*/ 7 w 20"/>
                      <a:gd name="T39" fmla="*/ 7 h 37"/>
                      <a:gd name="T40" fmla="*/ 7 w 20"/>
                      <a:gd name="T41" fmla="*/ 10 h 37"/>
                      <a:gd name="T42" fmla="*/ 0 w 20"/>
                      <a:gd name="T43" fmla="*/ 10 h 37"/>
                      <a:gd name="T44" fmla="*/ 0 w 20"/>
                      <a:gd name="T45" fmla="*/ 5 h 37"/>
                      <a:gd name="T46" fmla="*/ 6 w 20"/>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7"/>
                      <a:gd name="T74" fmla="*/ 20 w 20"/>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7">
                        <a:moveTo>
                          <a:pt x="6" y="0"/>
                        </a:moveTo>
                        <a:lnTo>
                          <a:pt x="13" y="0"/>
                        </a:lnTo>
                        <a:lnTo>
                          <a:pt x="19" y="5"/>
                        </a:lnTo>
                        <a:lnTo>
                          <a:pt x="19" y="15"/>
                        </a:lnTo>
                        <a:lnTo>
                          <a:pt x="16" y="18"/>
                        </a:lnTo>
                        <a:lnTo>
                          <a:pt x="19" y="21"/>
                        </a:lnTo>
                        <a:lnTo>
                          <a:pt x="19" y="31"/>
                        </a:lnTo>
                        <a:lnTo>
                          <a:pt x="13" y="36"/>
                        </a:lnTo>
                        <a:lnTo>
                          <a:pt x="6" y="36"/>
                        </a:lnTo>
                        <a:lnTo>
                          <a:pt x="0" y="31"/>
                        </a:lnTo>
                        <a:lnTo>
                          <a:pt x="0" y="26"/>
                        </a:lnTo>
                        <a:lnTo>
                          <a:pt x="7" y="26"/>
                        </a:lnTo>
                        <a:lnTo>
                          <a:pt x="7" y="29"/>
                        </a:lnTo>
                        <a:lnTo>
                          <a:pt x="12" y="29"/>
                        </a:lnTo>
                        <a:lnTo>
                          <a:pt x="12" y="21"/>
                        </a:lnTo>
                        <a:lnTo>
                          <a:pt x="7" y="21"/>
                        </a:lnTo>
                        <a:lnTo>
                          <a:pt x="7" y="15"/>
                        </a:lnTo>
                        <a:lnTo>
                          <a:pt x="12" y="15"/>
                        </a:lnTo>
                        <a:lnTo>
                          <a:pt x="12" y="7"/>
                        </a:lnTo>
                        <a:lnTo>
                          <a:pt x="7" y="7"/>
                        </a:lnTo>
                        <a:lnTo>
                          <a:pt x="7" y="10"/>
                        </a:lnTo>
                        <a:lnTo>
                          <a:pt x="0" y="10"/>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4" name="Group 1042"/>
                <p:cNvGrpSpPr>
                  <a:grpSpLocks/>
                </p:cNvGrpSpPr>
                <p:nvPr/>
              </p:nvGrpSpPr>
              <p:grpSpPr bwMode="auto">
                <a:xfrm>
                  <a:off x="3636" y="3673"/>
                  <a:ext cx="47" cy="37"/>
                  <a:chOff x="3636" y="3673"/>
                  <a:chExt cx="47" cy="37"/>
                </a:xfrm>
              </p:grpSpPr>
              <p:sp>
                <p:nvSpPr>
                  <p:cNvPr id="808" name="Freeform 1043"/>
                  <p:cNvSpPr>
                    <a:spLocks/>
                  </p:cNvSpPr>
                  <p:nvPr/>
                </p:nvSpPr>
                <p:spPr bwMode="auto">
                  <a:xfrm>
                    <a:off x="3636" y="3673"/>
                    <a:ext cx="19" cy="37"/>
                  </a:xfrm>
                  <a:custGeom>
                    <a:avLst/>
                    <a:gdLst>
                      <a:gd name="T0" fmla="*/ 0 w 19"/>
                      <a:gd name="T1" fmla="*/ 11 h 37"/>
                      <a:gd name="T2" fmla="*/ 7 w 19"/>
                      <a:gd name="T3" fmla="*/ 11 h 37"/>
                      <a:gd name="T4" fmla="*/ 7 w 19"/>
                      <a:gd name="T5" fmla="*/ 7 h 37"/>
                      <a:gd name="T6" fmla="*/ 11 w 19"/>
                      <a:gd name="T7" fmla="*/ 7 h 37"/>
                      <a:gd name="T8" fmla="*/ 11 w 19"/>
                      <a:gd name="T9" fmla="*/ 12 h 37"/>
                      <a:gd name="T10" fmla="*/ 0 w 19"/>
                      <a:gd name="T11" fmla="*/ 29 h 37"/>
                      <a:gd name="T12" fmla="*/ 0 w 19"/>
                      <a:gd name="T13" fmla="*/ 36 h 37"/>
                      <a:gd name="T14" fmla="*/ 18 w 19"/>
                      <a:gd name="T15" fmla="*/ 36 h 37"/>
                      <a:gd name="T16" fmla="*/ 18 w 19"/>
                      <a:gd name="T17" fmla="*/ 29 h 37"/>
                      <a:gd name="T18" fmla="*/ 8 w 19"/>
                      <a:gd name="T19" fmla="*/ 29 h 37"/>
                      <a:gd name="T20" fmla="*/ 18 w 19"/>
                      <a:gd name="T21" fmla="*/ 15 h 37"/>
                      <a:gd name="T22" fmla="*/ 18 w 19"/>
                      <a:gd name="T23" fmla="*/ 5 h 37"/>
                      <a:gd name="T24" fmla="*/ 12 w 19"/>
                      <a:gd name="T25" fmla="*/ 0 h 37"/>
                      <a:gd name="T26" fmla="*/ 6 w 19"/>
                      <a:gd name="T27" fmla="*/ 0 h 37"/>
                      <a:gd name="T28" fmla="*/ 0 w 19"/>
                      <a:gd name="T29" fmla="*/ 5 h 37"/>
                      <a:gd name="T30" fmla="*/ 0 w 19"/>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0" y="11"/>
                        </a:moveTo>
                        <a:lnTo>
                          <a:pt x="7" y="11"/>
                        </a:lnTo>
                        <a:lnTo>
                          <a:pt x="7" y="7"/>
                        </a:lnTo>
                        <a:lnTo>
                          <a:pt x="11" y="7"/>
                        </a:lnTo>
                        <a:lnTo>
                          <a:pt x="11" y="12"/>
                        </a:lnTo>
                        <a:lnTo>
                          <a:pt x="0" y="29"/>
                        </a:lnTo>
                        <a:lnTo>
                          <a:pt x="0" y="36"/>
                        </a:lnTo>
                        <a:lnTo>
                          <a:pt x="18" y="36"/>
                        </a:lnTo>
                        <a:lnTo>
                          <a:pt x="18" y="29"/>
                        </a:lnTo>
                        <a:lnTo>
                          <a:pt x="8" y="29"/>
                        </a:lnTo>
                        <a:lnTo>
                          <a:pt x="18" y="15"/>
                        </a:lnTo>
                        <a:lnTo>
                          <a:pt x="18" y="5"/>
                        </a:lnTo>
                        <a:lnTo>
                          <a:pt x="12" y="0"/>
                        </a:lnTo>
                        <a:lnTo>
                          <a:pt x="6"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09" name="Freeform 1044"/>
                  <p:cNvSpPr>
                    <a:spLocks/>
                  </p:cNvSpPr>
                  <p:nvPr/>
                </p:nvSpPr>
                <p:spPr bwMode="auto">
                  <a:xfrm>
                    <a:off x="3661" y="3673"/>
                    <a:ext cx="22" cy="37"/>
                  </a:xfrm>
                  <a:custGeom>
                    <a:avLst/>
                    <a:gdLst>
                      <a:gd name="T0" fmla="*/ 12 w 22"/>
                      <a:gd name="T1" fmla="*/ 0 h 37"/>
                      <a:gd name="T2" fmla="*/ 20 w 22"/>
                      <a:gd name="T3" fmla="*/ 0 h 37"/>
                      <a:gd name="T4" fmla="*/ 20 w 22"/>
                      <a:gd name="T5" fmla="*/ 21 h 37"/>
                      <a:gd name="T6" fmla="*/ 21 w 22"/>
                      <a:gd name="T7" fmla="*/ 21 h 37"/>
                      <a:gd name="T8" fmla="*/ 21 w 22"/>
                      <a:gd name="T9" fmla="*/ 29 h 37"/>
                      <a:gd name="T10" fmla="*/ 20 w 22"/>
                      <a:gd name="T11" fmla="*/ 29 h 37"/>
                      <a:gd name="T12" fmla="*/ 20 w 22"/>
                      <a:gd name="T13" fmla="*/ 36 h 37"/>
                      <a:gd name="T14" fmla="*/ 12 w 22"/>
                      <a:gd name="T15" fmla="*/ 36 h 37"/>
                      <a:gd name="T16" fmla="*/ 12 w 22"/>
                      <a:gd name="T17" fmla="*/ 29 h 37"/>
                      <a:gd name="T18" fmla="*/ 12 w 22"/>
                      <a:gd name="T19" fmla="*/ 21 h 37"/>
                      <a:gd name="T20" fmla="*/ 8 w 22"/>
                      <a:gd name="T21" fmla="*/ 21 h 37"/>
                      <a:gd name="T22" fmla="*/ 12 w 22"/>
                      <a:gd name="T23" fmla="*/ 14 h 37"/>
                      <a:gd name="T24" fmla="*/ 12 w 22"/>
                      <a:gd name="T25" fmla="*/ 21 h 37"/>
                      <a:gd name="T26" fmla="*/ 12 w 22"/>
                      <a:gd name="T27" fmla="*/ 29 h 37"/>
                      <a:gd name="T28" fmla="*/ 0 w 22"/>
                      <a:gd name="T29" fmla="*/ 29 h 37"/>
                      <a:gd name="T30" fmla="*/ 0 w 22"/>
                      <a:gd name="T31" fmla="*/ 21 h 37"/>
                      <a:gd name="T32" fmla="*/ 12 w 22"/>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7"/>
                      <a:gd name="T53" fmla="*/ 22 w 2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7">
                        <a:moveTo>
                          <a:pt x="12" y="0"/>
                        </a:moveTo>
                        <a:lnTo>
                          <a:pt x="20" y="0"/>
                        </a:lnTo>
                        <a:lnTo>
                          <a:pt x="20" y="21"/>
                        </a:lnTo>
                        <a:lnTo>
                          <a:pt x="21" y="21"/>
                        </a:lnTo>
                        <a:lnTo>
                          <a:pt x="21" y="29"/>
                        </a:lnTo>
                        <a:lnTo>
                          <a:pt x="20" y="29"/>
                        </a:lnTo>
                        <a:lnTo>
                          <a:pt x="20" y="36"/>
                        </a:lnTo>
                        <a:lnTo>
                          <a:pt x="12" y="36"/>
                        </a:lnTo>
                        <a:lnTo>
                          <a:pt x="12" y="29"/>
                        </a:lnTo>
                        <a:lnTo>
                          <a:pt x="12" y="21"/>
                        </a:lnTo>
                        <a:lnTo>
                          <a:pt x="8" y="21"/>
                        </a:lnTo>
                        <a:lnTo>
                          <a:pt x="12" y="14"/>
                        </a:lnTo>
                        <a:lnTo>
                          <a:pt x="12" y="21"/>
                        </a:lnTo>
                        <a:lnTo>
                          <a:pt x="12" y="29"/>
                        </a:lnTo>
                        <a:lnTo>
                          <a:pt x="0" y="29"/>
                        </a:lnTo>
                        <a:lnTo>
                          <a:pt x="0" y="21"/>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05" name="Group 1045"/>
                <p:cNvGrpSpPr>
                  <a:grpSpLocks/>
                </p:cNvGrpSpPr>
                <p:nvPr/>
              </p:nvGrpSpPr>
              <p:grpSpPr bwMode="auto">
                <a:xfrm>
                  <a:off x="3761" y="3673"/>
                  <a:ext cx="44" cy="37"/>
                  <a:chOff x="3761" y="3673"/>
                  <a:chExt cx="44" cy="37"/>
                </a:xfrm>
              </p:grpSpPr>
              <p:sp>
                <p:nvSpPr>
                  <p:cNvPr id="806" name="Freeform 1046"/>
                  <p:cNvSpPr>
                    <a:spLocks/>
                  </p:cNvSpPr>
                  <p:nvPr/>
                </p:nvSpPr>
                <p:spPr bwMode="auto">
                  <a:xfrm>
                    <a:off x="3761" y="3673"/>
                    <a:ext cx="18" cy="37"/>
                  </a:xfrm>
                  <a:custGeom>
                    <a:avLst/>
                    <a:gdLst>
                      <a:gd name="T0" fmla="*/ 0 w 18"/>
                      <a:gd name="T1" fmla="*/ 11 h 37"/>
                      <a:gd name="T2" fmla="*/ 7 w 18"/>
                      <a:gd name="T3" fmla="*/ 11 h 37"/>
                      <a:gd name="T4" fmla="*/ 7 w 18"/>
                      <a:gd name="T5" fmla="*/ 7 h 37"/>
                      <a:gd name="T6" fmla="*/ 10 w 18"/>
                      <a:gd name="T7" fmla="*/ 7 h 37"/>
                      <a:gd name="T8" fmla="*/ 10 w 18"/>
                      <a:gd name="T9" fmla="*/ 12 h 37"/>
                      <a:gd name="T10" fmla="*/ 0 w 18"/>
                      <a:gd name="T11" fmla="*/ 29 h 37"/>
                      <a:gd name="T12" fmla="*/ 0 w 18"/>
                      <a:gd name="T13" fmla="*/ 36 h 37"/>
                      <a:gd name="T14" fmla="*/ 17 w 18"/>
                      <a:gd name="T15" fmla="*/ 36 h 37"/>
                      <a:gd name="T16" fmla="*/ 17 w 18"/>
                      <a:gd name="T17" fmla="*/ 29 h 37"/>
                      <a:gd name="T18" fmla="*/ 7 w 18"/>
                      <a:gd name="T19" fmla="*/ 29 h 37"/>
                      <a:gd name="T20" fmla="*/ 17 w 18"/>
                      <a:gd name="T21" fmla="*/ 15 h 37"/>
                      <a:gd name="T22" fmla="*/ 17 w 18"/>
                      <a:gd name="T23" fmla="*/ 5 h 37"/>
                      <a:gd name="T24" fmla="*/ 12 w 18"/>
                      <a:gd name="T25" fmla="*/ 0 h 37"/>
                      <a:gd name="T26" fmla="*/ 5 w 18"/>
                      <a:gd name="T27" fmla="*/ 0 h 37"/>
                      <a:gd name="T28" fmla="*/ 0 w 18"/>
                      <a:gd name="T29" fmla="*/ 5 h 37"/>
                      <a:gd name="T30" fmla="*/ 0 w 18"/>
                      <a:gd name="T31" fmla="*/ 1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
                      <a:gd name="T50" fmla="*/ 18 w 18"/>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
                        <a:moveTo>
                          <a:pt x="0" y="11"/>
                        </a:moveTo>
                        <a:lnTo>
                          <a:pt x="7" y="11"/>
                        </a:lnTo>
                        <a:lnTo>
                          <a:pt x="7" y="7"/>
                        </a:lnTo>
                        <a:lnTo>
                          <a:pt x="10" y="7"/>
                        </a:lnTo>
                        <a:lnTo>
                          <a:pt x="10" y="12"/>
                        </a:lnTo>
                        <a:lnTo>
                          <a:pt x="0" y="29"/>
                        </a:lnTo>
                        <a:lnTo>
                          <a:pt x="0" y="36"/>
                        </a:lnTo>
                        <a:lnTo>
                          <a:pt x="17" y="36"/>
                        </a:lnTo>
                        <a:lnTo>
                          <a:pt x="17" y="29"/>
                        </a:lnTo>
                        <a:lnTo>
                          <a:pt x="7" y="29"/>
                        </a:lnTo>
                        <a:lnTo>
                          <a:pt x="17" y="15"/>
                        </a:lnTo>
                        <a:lnTo>
                          <a:pt x="17" y="5"/>
                        </a:lnTo>
                        <a:lnTo>
                          <a:pt x="12" y="0"/>
                        </a:lnTo>
                        <a:lnTo>
                          <a:pt x="5" y="0"/>
                        </a:lnTo>
                        <a:lnTo>
                          <a:pt x="0" y="5"/>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07" name="Freeform 1047"/>
                  <p:cNvSpPr>
                    <a:spLocks/>
                  </p:cNvSpPr>
                  <p:nvPr/>
                </p:nvSpPr>
                <p:spPr bwMode="auto">
                  <a:xfrm>
                    <a:off x="3785" y="3673"/>
                    <a:ext cx="20" cy="37"/>
                  </a:xfrm>
                  <a:custGeom>
                    <a:avLst/>
                    <a:gdLst>
                      <a:gd name="T0" fmla="*/ 0 w 20"/>
                      <a:gd name="T1" fmla="*/ 0 h 37"/>
                      <a:gd name="T2" fmla="*/ 18 w 20"/>
                      <a:gd name="T3" fmla="*/ 0 h 37"/>
                      <a:gd name="T4" fmla="*/ 18 w 20"/>
                      <a:gd name="T5" fmla="*/ 7 h 37"/>
                      <a:gd name="T6" fmla="*/ 7 w 20"/>
                      <a:gd name="T7" fmla="*/ 7 h 37"/>
                      <a:gd name="T8" fmla="*/ 7 w 20"/>
                      <a:gd name="T9" fmla="*/ 13 h 37"/>
                      <a:gd name="T10" fmla="*/ 13 w 20"/>
                      <a:gd name="T11" fmla="*/ 13 h 37"/>
                      <a:gd name="T12" fmla="*/ 19 w 20"/>
                      <a:gd name="T13" fmla="*/ 18 h 37"/>
                      <a:gd name="T14" fmla="*/ 19 w 20"/>
                      <a:gd name="T15" fmla="*/ 30 h 37"/>
                      <a:gd name="T16" fmla="*/ 13 w 20"/>
                      <a:gd name="T17" fmla="*/ 36 h 37"/>
                      <a:gd name="T18" fmla="*/ 6 w 20"/>
                      <a:gd name="T19" fmla="*/ 36 h 37"/>
                      <a:gd name="T20" fmla="*/ 0 w 20"/>
                      <a:gd name="T21" fmla="*/ 30 h 37"/>
                      <a:gd name="T22" fmla="*/ 0 w 20"/>
                      <a:gd name="T23" fmla="*/ 24 h 37"/>
                      <a:gd name="T24" fmla="*/ 7 w 20"/>
                      <a:gd name="T25" fmla="*/ 24 h 37"/>
                      <a:gd name="T26" fmla="*/ 7 w 20"/>
                      <a:gd name="T27" fmla="*/ 29 h 37"/>
                      <a:gd name="T28" fmla="*/ 12 w 20"/>
                      <a:gd name="T29" fmla="*/ 29 h 37"/>
                      <a:gd name="T30" fmla="*/ 12 w 20"/>
                      <a:gd name="T31" fmla="*/ 19 h 37"/>
                      <a:gd name="T32" fmla="*/ 6 w 20"/>
                      <a:gd name="T33" fmla="*/ 19 h 37"/>
                      <a:gd name="T34" fmla="*/ 0 w 20"/>
                      <a:gd name="T35" fmla="*/ 14 h 37"/>
                      <a:gd name="T36" fmla="*/ 0 w 2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0"/>
                        </a:moveTo>
                        <a:lnTo>
                          <a:pt x="18" y="0"/>
                        </a:lnTo>
                        <a:lnTo>
                          <a:pt x="18" y="7"/>
                        </a:lnTo>
                        <a:lnTo>
                          <a:pt x="7" y="7"/>
                        </a:lnTo>
                        <a:lnTo>
                          <a:pt x="7" y="13"/>
                        </a:lnTo>
                        <a:lnTo>
                          <a:pt x="13" y="13"/>
                        </a:lnTo>
                        <a:lnTo>
                          <a:pt x="19" y="18"/>
                        </a:lnTo>
                        <a:lnTo>
                          <a:pt x="19" y="30"/>
                        </a:lnTo>
                        <a:lnTo>
                          <a:pt x="13" y="36"/>
                        </a:lnTo>
                        <a:lnTo>
                          <a:pt x="6" y="36"/>
                        </a:lnTo>
                        <a:lnTo>
                          <a:pt x="0" y="30"/>
                        </a:lnTo>
                        <a:lnTo>
                          <a:pt x="0" y="24"/>
                        </a:lnTo>
                        <a:lnTo>
                          <a:pt x="7" y="24"/>
                        </a:lnTo>
                        <a:lnTo>
                          <a:pt x="7" y="29"/>
                        </a:lnTo>
                        <a:lnTo>
                          <a:pt x="12" y="29"/>
                        </a:lnTo>
                        <a:lnTo>
                          <a:pt x="12" y="19"/>
                        </a:lnTo>
                        <a:lnTo>
                          <a:pt x="6" y="19"/>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779" name="Group 1048"/>
              <p:cNvGrpSpPr>
                <a:grpSpLocks/>
              </p:cNvGrpSpPr>
              <p:nvPr/>
            </p:nvGrpSpPr>
            <p:grpSpPr bwMode="auto">
              <a:xfrm>
                <a:off x="3015" y="3761"/>
                <a:ext cx="665" cy="35"/>
                <a:chOff x="3015" y="3761"/>
                <a:chExt cx="665" cy="35"/>
              </a:xfrm>
            </p:grpSpPr>
            <p:grpSp>
              <p:nvGrpSpPr>
                <p:cNvPr id="781" name="Group 1049"/>
                <p:cNvGrpSpPr>
                  <a:grpSpLocks/>
                </p:cNvGrpSpPr>
                <p:nvPr/>
              </p:nvGrpSpPr>
              <p:grpSpPr bwMode="auto">
                <a:xfrm>
                  <a:off x="3015" y="3761"/>
                  <a:ext cx="45" cy="35"/>
                  <a:chOff x="3015" y="3761"/>
                  <a:chExt cx="45" cy="35"/>
                </a:xfrm>
              </p:grpSpPr>
              <p:sp>
                <p:nvSpPr>
                  <p:cNvPr id="797" name="Freeform 1050"/>
                  <p:cNvSpPr>
                    <a:spLocks/>
                  </p:cNvSpPr>
                  <p:nvPr/>
                </p:nvSpPr>
                <p:spPr bwMode="auto">
                  <a:xfrm>
                    <a:off x="3015" y="3761"/>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8" name="Freeform 1051"/>
                  <p:cNvSpPr>
                    <a:spLocks/>
                  </p:cNvSpPr>
                  <p:nvPr/>
                </p:nvSpPr>
                <p:spPr bwMode="auto">
                  <a:xfrm>
                    <a:off x="3041" y="3761"/>
                    <a:ext cx="19" cy="35"/>
                  </a:xfrm>
                  <a:custGeom>
                    <a:avLst/>
                    <a:gdLst>
                      <a:gd name="T0" fmla="*/ 6 w 19"/>
                      <a:gd name="T1" fmla="*/ 0 h 35"/>
                      <a:gd name="T2" fmla="*/ 12 w 19"/>
                      <a:gd name="T3" fmla="*/ 0 h 35"/>
                      <a:gd name="T4" fmla="*/ 18 w 19"/>
                      <a:gd name="T5" fmla="*/ 4 h 35"/>
                      <a:gd name="T6" fmla="*/ 18 w 19"/>
                      <a:gd name="T7" fmla="*/ 11 h 35"/>
                      <a:gd name="T8" fmla="*/ 11 w 19"/>
                      <a:gd name="T9" fmla="*/ 11 h 35"/>
                      <a:gd name="T10" fmla="*/ 11 w 19"/>
                      <a:gd name="T11" fmla="*/ 7 h 35"/>
                      <a:gd name="T12" fmla="*/ 7 w 19"/>
                      <a:gd name="T13" fmla="*/ 7 h 35"/>
                      <a:gd name="T14" fmla="*/ 7 w 19"/>
                      <a:gd name="T15" fmla="*/ 13 h 35"/>
                      <a:gd name="T16" fmla="*/ 7 w 19"/>
                      <a:gd name="T17" fmla="*/ 19 h 35"/>
                      <a:gd name="T18" fmla="*/ 11 w 19"/>
                      <a:gd name="T19" fmla="*/ 19 h 35"/>
                      <a:gd name="T20" fmla="*/ 11 w 19"/>
                      <a:gd name="T21" fmla="*/ 28 h 35"/>
                      <a:gd name="T22" fmla="*/ 7 w 19"/>
                      <a:gd name="T23" fmla="*/ 28 h 35"/>
                      <a:gd name="T24" fmla="*/ 7 w 19"/>
                      <a:gd name="T25" fmla="*/ 19 h 35"/>
                      <a:gd name="T26" fmla="*/ 7 w 19"/>
                      <a:gd name="T27" fmla="*/ 13 h 35"/>
                      <a:gd name="T28" fmla="*/ 12 w 19"/>
                      <a:gd name="T29" fmla="*/ 13 h 35"/>
                      <a:gd name="T30" fmla="*/ 18 w 19"/>
                      <a:gd name="T31" fmla="*/ 17 h 35"/>
                      <a:gd name="T32" fmla="*/ 18 w 19"/>
                      <a:gd name="T33" fmla="*/ 30 h 35"/>
                      <a:gd name="T34" fmla="*/ 12 w 19"/>
                      <a:gd name="T35" fmla="*/ 34 h 35"/>
                      <a:gd name="T36" fmla="*/ 6 w 19"/>
                      <a:gd name="T37" fmla="*/ 34 h 35"/>
                      <a:gd name="T38" fmla="*/ 0 w 19"/>
                      <a:gd name="T39" fmla="*/ 30 h 35"/>
                      <a:gd name="T40" fmla="*/ 0 w 19"/>
                      <a:gd name="T41" fmla="*/ 4 h 35"/>
                      <a:gd name="T42" fmla="*/ 6 w 19"/>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35"/>
                      <a:gd name="T68" fmla="*/ 19 w 1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35">
                        <a:moveTo>
                          <a:pt x="6" y="0"/>
                        </a:moveTo>
                        <a:lnTo>
                          <a:pt x="12" y="0"/>
                        </a:lnTo>
                        <a:lnTo>
                          <a:pt x="18" y="4"/>
                        </a:lnTo>
                        <a:lnTo>
                          <a:pt x="18" y="11"/>
                        </a:lnTo>
                        <a:lnTo>
                          <a:pt x="11" y="11"/>
                        </a:lnTo>
                        <a:lnTo>
                          <a:pt x="11" y="7"/>
                        </a:lnTo>
                        <a:lnTo>
                          <a:pt x="7" y="7"/>
                        </a:lnTo>
                        <a:lnTo>
                          <a:pt x="7" y="13"/>
                        </a:lnTo>
                        <a:lnTo>
                          <a:pt x="7" y="19"/>
                        </a:lnTo>
                        <a:lnTo>
                          <a:pt x="11" y="19"/>
                        </a:lnTo>
                        <a:lnTo>
                          <a:pt x="11" y="28"/>
                        </a:lnTo>
                        <a:lnTo>
                          <a:pt x="7" y="28"/>
                        </a:lnTo>
                        <a:lnTo>
                          <a:pt x="7" y="19"/>
                        </a:lnTo>
                        <a:lnTo>
                          <a:pt x="7" y="13"/>
                        </a:lnTo>
                        <a:lnTo>
                          <a:pt x="12" y="13"/>
                        </a:lnTo>
                        <a:lnTo>
                          <a:pt x="18" y="17"/>
                        </a:lnTo>
                        <a:lnTo>
                          <a:pt x="18" y="30"/>
                        </a:lnTo>
                        <a:lnTo>
                          <a:pt x="12" y="34"/>
                        </a:lnTo>
                        <a:lnTo>
                          <a:pt x="6" y="34"/>
                        </a:lnTo>
                        <a:lnTo>
                          <a:pt x="0" y="3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82" name="Group 1052"/>
                <p:cNvGrpSpPr>
                  <a:grpSpLocks/>
                </p:cNvGrpSpPr>
                <p:nvPr/>
              </p:nvGrpSpPr>
              <p:grpSpPr bwMode="auto">
                <a:xfrm>
                  <a:off x="3141" y="3761"/>
                  <a:ext cx="47" cy="35"/>
                  <a:chOff x="3141" y="3761"/>
                  <a:chExt cx="47" cy="35"/>
                </a:xfrm>
              </p:grpSpPr>
              <p:sp>
                <p:nvSpPr>
                  <p:cNvPr id="795" name="Freeform 1053"/>
                  <p:cNvSpPr>
                    <a:spLocks/>
                  </p:cNvSpPr>
                  <p:nvPr/>
                </p:nvSpPr>
                <p:spPr bwMode="auto">
                  <a:xfrm>
                    <a:off x="3141" y="3761"/>
                    <a:ext cx="18" cy="35"/>
                  </a:xfrm>
                  <a:custGeom>
                    <a:avLst/>
                    <a:gdLst>
                      <a:gd name="T0" fmla="*/ 0 w 18"/>
                      <a:gd name="T1" fmla="*/ 11 h 35"/>
                      <a:gd name="T2" fmla="*/ 7 w 18"/>
                      <a:gd name="T3" fmla="*/ 11 h 35"/>
                      <a:gd name="T4" fmla="*/ 7 w 18"/>
                      <a:gd name="T5" fmla="*/ 7 h 35"/>
                      <a:gd name="T6" fmla="*/ 11 w 18"/>
                      <a:gd name="T7" fmla="*/ 7 h 35"/>
                      <a:gd name="T8" fmla="*/ 11 w 18"/>
                      <a:gd name="T9" fmla="*/ 12 h 35"/>
                      <a:gd name="T10" fmla="*/ 0 w 18"/>
                      <a:gd name="T11" fmla="*/ 28 h 35"/>
                      <a:gd name="T12" fmla="*/ 0 w 18"/>
                      <a:gd name="T13" fmla="*/ 34 h 35"/>
                      <a:gd name="T14" fmla="*/ 17 w 18"/>
                      <a:gd name="T15" fmla="*/ 34 h 35"/>
                      <a:gd name="T16" fmla="*/ 17 w 18"/>
                      <a:gd name="T17" fmla="*/ 28 h 35"/>
                      <a:gd name="T18" fmla="*/ 8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7" y="11"/>
                        </a:lnTo>
                        <a:lnTo>
                          <a:pt x="7" y="7"/>
                        </a:lnTo>
                        <a:lnTo>
                          <a:pt x="11" y="7"/>
                        </a:lnTo>
                        <a:lnTo>
                          <a:pt x="11" y="12"/>
                        </a:lnTo>
                        <a:lnTo>
                          <a:pt x="0" y="28"/>
                        </a:lnTo>
                        <a:lnTo>
                          <a:pt x="0" y="34"/>
                        </a:lnTo>
                        <a:lnTo>
                          <a:pt x="17" y="34"/>
                        </a:lnTo>
                        <a:lnTo>
                          <a:pt x="17" y="28"/>
                        </a:lnTo>
                        <a:lnTo>
                          <a:pt x="8"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6" name="Freeform 1054"/>
                  <p:cNvSpPr>
                    <a:spLocks/>
                  </p:cNvSpPr>
                  <p:nvPr/>
                </p:nvSpPr>
                <p:spPr bwMode="auto">
                  <a:xfrm>
                    <a:off x="3167" y="3761"/>
                    <a:ext cx="21" cy="35"/>
                  </a:xfrm>
                  <a:custGeom>
                    <a:avLst/>
                    <a:gdLst>
                      <a:gd name="T0" fmla="*/ 0 w 21"/>
                      <a:gd name="T1" fmla="*/ 0 h 35"/>
                      <a:gd name="T2" fmla="*/ 20 w 21"/>
                      <a:gd name="T3" fmla="*/ 0 h 35"/>
                      <a:gd name="T4" fmla="*/ 20 w 21"/>
                      <a:gd name="T5" fmla="*/ 7 h 35"/>
                      <a:gd name="T6" fmla="*/ 9 w 21"/>
                      <a:gd name="T7" fmla="*/ 34 h 35"/>
                      <a:gd name="T8" fmla="*/ 0 w 21"/>
                      <a:gd name="T9" fmla="*/ 34 h 35"/>
                      <a:gd name="T10" fmla="*/ 12 w 21"/>
                      <a:gd name="T11" fmla="*/ 7 h 35"/>
                      <a:gd name="T12" fmla="*/ 0 w 21"/>
                      <a:gd name="T13" fmla="*/ 7 h 35"/>
                      <a:gd name="T14" fmla="*/ 0 w 21"/>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5"/>
                      <a:gd name="T26" fmla="*/ 21 w 21"/>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5">
                        <a:moveTo>
                          <a:pt x="0" y="0"/>
                        </a:moveTo>
                        <a:lnTo>
                          <a:pt x="20" y="0"/>
                        </a:lnTo>
                        <a:lnTo>
                          <a:pt x="20" y="7"/>
                        </a:lnTo>
                        <a:lnTo>
                          <a:pt x="9" y="34"/>
                        </a:lnTo>
                        <a:lnTo>
                          <a:pt x="0" y="34"/>
                        </a:lnTo>
                        <a:lnTo>
                          <a:pt x="12"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83" name="Group 1055"/>
                <p:cNvGrpSpPr>
                  <a:grpSpLocks/>
                </p:cNvGrpSpPr>
                <p:nvPr/>
              </p:nvGrpSpPr>
              <p:grpSpPr bwMode="auto">
                <a:xfrm>
                  <a:off x="3267" y="3761"/>
                  <a:ext cx="47" cy="35"/>
                  <a:chOff x="3267" y="3761"/>
                  <a:chExt cx="47" cy="35"/>
                </a:xfrm>
              </p:grpSpPr>
              <p:sp>
                <p:nvSpPr>
                  <p:cNvPr id="793" name="Freeform 1056"/>
                  <p:cNvSpPr>
                    <a:spLocks/>
                  </p:cNvSpPr>
                  <p:nvPr/>
                </p:nvSpPr>
                <p:spPr bwMode="auto">
                  <a:xfrm>
                    <a:off x="3267" y="3761"/>
                    <a:ext cx="19" cy="35"/>
                  </a:xfrm>
                  <a:custGeom>
                    <a:avLst/>
                    <a:gdLst>
                      <a:gd name="T0" fmla="*/ 0 w 19"/>
                      <a:gd name="T1" fmla="*/ 11 h 35"/>
                      <a:gd name="T2" fmla="*/ 7 w 19"/>
                      <a:gd name="T3" fmla="*/ 11 h 35"/>
                      <a:gd name="T4" fmla="*/ 7 w 19"/>
                      <a:gd name="T5" fmla="*/ 7 h 35"/>
                      <a:gd name="T6" fmla="*/ 11 w 19"/>
                      <a:gd name="T7" fmla="*/ 7 h 35"/>
                      <a:gd name="T8" fmla="*/ 11 w 19"/>
                      <a:gd name="T9" fmla="*/ 12 h 35"/>
                      <a:gd name="T10" fmla="*/ 0 w 19"/>
                      <a:gd name="T11" fmla="*/ 28 h 35"/>
                      <a:gd name="T12" fmla="*/ 0 w 19"/>
                      <a:gd name="T13" fmla="*/ 34 h 35"/>
                      <a:gd name="T14" fmla="*/ 18 w 19"/>
                      <a:gd name="T15" fmla="*/ 34 h 35"/>
                      <a:gd name="T16" fmla="*/ 18 w 19"/>
                      <a:gd name="T17" fmla="*/ 28 h 35"/>
                      <a:gd name="T18" fmla="*/ 8 w 19"/>
                      <a:gd name="T19" fmla="*/ 28 h 35"/>
                      <a:gd name="T20" fmla="*/ 18 w 19"/>
                      <a:gd name="T21" fmla="*/ 14 h 35"/>
                      <a:gd name="T22" fmla="*/ 18 w 19"/>
                      <a:gd name="T23" fmla="*/ 4 h 35"/>
                      <a:gd name="T24" fmla="*/ 12 w 19"/>
                      <a:gd name="T25" fmla="*/ 0 h 35"/>
                      <a:gd name="T26" fmla="*/ 6 w 19"/>
                      <a:gd name="T27" fmla="*/ 0 h 35"/>
                      <a:gd name="T28" fmla="*/ 0 w 19"/>
                      <a:gd name="T29" fmla="*/ 4 h 35"/>
                      <a:gd name="T30" fmla="*/ 0 w 19"/>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0" y="11"/>
                        </a:moveTo>
                        <a:lnTo>
                          <a:pt x="7" y="11"/>
                        </a:lnTo>
                        <a:lnTo>
                          <a:pt x="7" y="7"/>
                        </a:lnTo>
                        <a:lnTo>
                          <a:pt x="11" y="7"/>
                        </a:lnTo>
                        <a:lnTo>
                          <a:pt x="11" y="12"/>
                        </a:lnTo>
                        <a:lnTo>
                          <a:pt x="0" y="28"/>
                        </a:lnTo>
                        <a:lnTo>
                          <a:pt x="0" y="34"/>
                        </a:lnTo>
                        <a:lnTo>
                          <a:pt x="18" y="34"/>
                        </a:lnTo>
                        <a:lnTo>
                          <a:pt x="18" y="28"/>
                        </a:lnTo>
                        <a:lnTo>
                          <a:pt x="8" y="28"/>
                        </a:lnTo>
                        <a:lnTo>
                          <a:pt x="18" y="14"/>
                        </a:lnTo>
                        <a:lnTo>
                          <a:pt x="18" y="4"/>
                        </a:lnTo>
                        <a:lnTo>
                          <a:pt x="12" y="0"/>
                        </a:lnTo>
                        <a:lnTo>
                          <a:pt x="6"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4" name="Freeform 1057"/>
                  <p:cNvSpPr>
                    <a:spLocks/>
                  </p:cNvSpPr>
                  <p:nvPr/>
                </p:nvSpPr>
                <p:spPr bwMode="auto">
                  <a:xfrm>
                    <a:off x="3296" y="3761"/>
                    <a:ext cx="18" cy="35"/>
                  </a:xfrm>
                  <a:custGeom>
                    <a:avLst/>
                    <a:gdLst>
                      <a:gd name="T0" fmla="*/ 4 w 18"/>
                      <a:gd name="T1" fmla="*/ 0 h 35"/>
                      <a:gd name="T2" fmla="*/ 13 w 18"/>
                      <a:gd name="T3" fmla="*/ 0 h 35"/>
                      <a:gd name="T4" fmla="*/ 17 w 18"/>
                      <a:gd name="T5" fmla="*/ 4 h 35"/>
                      <a:gd name="T6" fmla="*/ 17 w 18"/>
                      <a:gd name="T7" fmla="*/ 14 h 35"/>
                      <a:gd name="T8" fmla="*/ 14 w 18"/>
                      <a:gd name="T9" fmla="*/ 18 h 35"/>
                      <a:gd name="T10" fmla="*/ 17 w 18"/>
                      <a:gd name="T11" fmla="*/ 20 h 35"/>
                      <a:gd name="T12" fmla="*/ 17 w 18"/>
                      <a:gd name="T13" fmla="*/ 21 h 35"/>
                      <a:gd name="T14" fmla="*/ 11 w 18"/>
                      <a:gd name="T15" fmla="*/ 21 h 35"/>
                      <a:gd name="T16" fmla="*/ 11 w 18"/>
                      <a:gd name="T17" fmla="*/ 12 h 35"/>
                      <a:gd name="T18" fmla="*/ 11 w 18"/>
                      <a:gd name="T19" fmla="*/ 5 h 35"/>
                      <a:gd name="T20" fmla="*/ 7 w 18"/>
                      <a:gd name="T21" fmla="*/ 5 h 35"/>
                      <a:gd name="T22" fmla="*/ 7 w 18"/>
                      <a:gd name="T23" fmla="*/ 12 h 35"/>
                      <a:gd name="T24" fmla="*/ 11 w 18"/>
                      <a:gd name="T25" fmla="*/ 12 h 35"/>
                      <a:gd name="T26" fmla="*/ 11 w 18"/>
                      <a:gd name="T27" fmla="*/ 28 h 35"/>
                      <a:gd name="T28" fmla="*/ 7 w 18"/>
                      <a:gd name="T29" fmla="*/ 28 h 35"/>
                      <a:gd name="T30" fmla="*/ 7 w 18"/>
                      <a:gd name="T31" fmla="*/ 21 h 35"/>
                      <a:gd name="T32" fmla="*/ 11 w 18"/>
                      <a:gd name="T33" fmla="*/ 21 h 35"/>
                      <a:gd name="T34" fmla="*/ 17 w 18"/>
                      <a:gd name="T35" fmla="*/ 21 h 35"/>
                      <a:gd name="T36" fmla="*/ 17 w 18"/>
                      <a:gd name="T37" fmla="*/ 30 h 35"/>
                      <a:gd name="T38" fmla="*/ 13 w 18"/>
                      <a:gd name="T39" fmla="*/ 34 h 35"/>
                      <a:gd name="T40" fmla="*/ 4 w 18"/>
                      <a:gd name="T41" fmla="*/ 34 h 35"/>
                      <a:gd name="T42" fmla="*/ 0 w 18"/>
                      <a:gd name="T43" fmla="*/ 30 h 35"/>
                      <a:gd name="T44" fmla="*/ 0 w 18"/>
                      <a:gd name="T45" fmla="*/ 20 h 35"/>
                      <a:gd name="T46" fmla="*/ 2 w 18"/>
                      <a:gd name="T47" fmla="*/ 18 h 35"/>
                      <a:gd name="T48" fmla="*/ 0 w 18"/>
                      <a:gd name="T49" fmla="*/ 14 h 35"/>
                      <a:gd name="T50" fmla="*/ 0 w 18"/>
                      <a:gd name="T51" fmla="*/ 4 h 35"/>
                      <a:gd name="T52" fmla="*/ 4 w 18"/>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35"/>
                      <a:gd name="T83" fmla="*/ 18 w 18"/>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35">
                        <a:moveTo>
                          <a:pt x="4" y="0"/>
                        </a:moveTo>
                        <a:lnTo>
                          <a:pt x="13" y="0"/>
                        </a:lnTo>
                        <a:lnTo>
                          <a:pt x="17" y="4"/>
                        </a:lnTo>
                        <a:lnTo>
                          <a:pt x="17" y="14"/>
                        </a:lnTo>
                        <a:lnTo>
                          <a:pt x="14" y="18"/>
                        </a:lnTo>
                        <a:lnTo>
                          <a:pt x="17" y="20"/>
                        </a:lnTo>
                        <a:lnTo>
                          <a:pt x="17" y="21"/>
                        </a:lnTo>
                        <a:lnTo>
                          <a:pt x="11" y="21"/>
                        </a:lnTo>
                        <a:lnTo>
                          <a:pt x="11" y="12"/>
                        </a:lnTo>
                        <a:lnTo>
                          <a:pt x="11" y="5"/>
                        </a:lnTo>
                        <a:lnTo>
                          <a:pt x="7" y="5"/>
                        </a:lnTo>
                        <a:lnTo>
                          <a:pt x="7" y="12"/>
                        </a:lnTo>
                        <a:lnTo>
                          <a:pt x="11" y="12"/>
                        </a:lnTo>
                        <a:lnTo>
                          <a:pt x="11" y="28"/>
                        </a:lnTo>
                        <a:lnTo>
                          <a:pt x="7" y="28"/>
                        </a:lnTo>
                        <a:lnTo>
                          <a:pt x="7" y="21"/>
                        </a:lnTo>
                        <a:lnTo>
                          <a:pt x="11" y="21"/>
                        </a:lnTo>
                        <a:lnTo>
                          <a:pt x="17" y="21"/>
                        </a:lnTo>
                        <a:lnTo>
                          <a:pt x="17" y="30"/>
                        </a:lnTo>
                        <a:lnTo>
                          <a:pt x="13" y="34"/>
                        </a:lnTo>
                        <a:lnTo>
                          <a:pt x="4" y="34"/>
                        </a:lnTo>
                        <a:lnTo>
                          <a:pt x="0" y="30"/>
                        </a:lnTo>
                        <a:lnTo>
                          <a:pt x="0" y="20"/>
                        </a:lnTo>
                        <a:lnTo>
                          <a:pt x="2" y="18"/>
                        </a:lnTo>
                        <a:lnTo>
                          <a:pt x="0" y="14"/>
                        </a:lnTo>
                        <a:lnTo>
                          <a:pt x="0" y="4"/>
                        </a:lnTo>
                        <a:lnTo>
                          <a:pt x="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84" name="Group 1058"/>
                <p:cNvGrpSpPr>
                  <a:grpSpLocks/>
                </p:cNvGrpSpPr>
                <p:nvPr/>
              </p:nvGrpSpPr>
              <p:grpSpPr bwMode="auto">
                <a:xfrm>
                  <a:off x="3389" y="3761"/>
                  <a:ext cx="47" cy="35"/>
                  <a:chOff x="3389" y="3761"/>
                  <a:chExt cx="47" cy="35"/>
                </a:xfrm>
              </p:grpSpPr>
              <p:sp>
                <p:nvSpPr>
                  <p:cNvPr id="791" name="Freeform 1059"/>
                  <p:cNvSpPr>
                    <a:spLocks/>
                  </p:cNvSpPr>
                  <p:nvPr/>
                </p:nvSpPr>
                <p:spPr bwMode="auto">
                  <a:xfrm>
                    <a:off x="3389" y="3761"/>
                    <a:ext cx="18" cy="35"/>
                  </a:xfrm>
                  <a:custGeom>
                    <a:avLst/>
                    <a:gdLst>
                      <a:gd name="T0" fmla="*/ 0 w 18"/>
                      <a:gd name="T1" fmla="*/ 11 h 35"/>
                      <a:gd name="T2" fmla="*/ 6 w 18"/>
                      <a:gd name="T3" fmla="*/ 11 h 35"/>
                      <a:gd name="T4" fmla="*/ 6 w 18"/>
                      <a:gd name="T5" fmla="*/ 7 h 35"/>
                      <a:gd name="T6" fmla="*/ 10 w 18"/>
                      <a:gd name="T7" fmla="*/ 7 h 35"/>
                      <a:gd name="T8" fmla="*/ 10 w 18"/>
                      <a:gd name="T9" fmla="*/ 12 h 35"/>
                      <a:gd name="T10" fmla="*/ 0 w 18"/>
                      <a:gd name="T11" fmla="*/ 28 h 35"/>
                      <a:gd name="T12" fmla="*/ 0 w 18"/>
                      <a:gd name="T13" fmla="*/ 34 h 35"/>
                      <a:gd name="T14" fmla="*/ 17 w 18"/>
                      <a:gd name="T15" fmla="*/ 34 h 35"/>
                      <a:gd name="T16" fmla="*/ 17 w 18"/>
                      <a:gd name="T17" fmla="*/ 28 h 35"/>
                      <a:gd name="T18" fmla="*/ 7 w 18"/>
                      <a:gd name="T19" fmla="*/ 28 h 35"/>
                      <a:gd name="T20" fmla="*/ 17 w 18"/>
                      <a:gd name="T21" fmla="*/ 14 h 35"/>
                      <a:gd name="T22" fmla="*/ 17 w 18"/>
                      <a:gd name="T23" fmla="*/ 4 h 35"/>
                      <a:gd name="T24" fmla="*/ 12 w 18"/>
                      <a:gd name="T25" fmla="*/ 0 h 35"/>
                      <a:gd name="T26" fmla="*/ 5 w 18"/>
                      <a:gd name="T27" fmla="*/ 0 h 35"/>
                      <a:gd name="T28" fmla="*/ 0 w 18"/>
                      <a:gd name="T29" fmla="*/ 4 h 35"/>
                      <a:gd name="T30" fmla="*/ 0 w 18"/>
                      <a:gd name="T31" fmla="*/ 11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5"/>
                      <a:gd name="T50" fmla="*/ 18 w 1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5">
                        <a:moveTo>
                          <a:pt x="0" y="11"/>
                        </a:moveTo>
                        <a:lnTo>
                          <a:pt x="6" y="11"/>
                        </a:lnTo>
                        <a:lnTo>
                          <a:pt x="6" y="7"/>
                        </a:lnTo>
                        <a:lnTo>
                          <a:pt x="10" y="7"/>
                        </a:lnTo>
                        <a:lnTo>
                          <a:pt x="10" y="12"/>
                        </a:lnTo>
                        <a:lnTo>
                          <a:pt x="0" y="28"/>
                        </a:lnTo>
                        <a:lnTo>
                          <a:pt x="0" y="34"/>
                        </a:lnTo>
                        <a:lnTo>
                          <a:pt x="17" y="34"/>
                        </a:lnTo>
                        <a:lnTo>
                          <a:pt x="17" y="28"/>
                        </a:lnTo>
                        <a:lnTo>
                          <a:pt x="7" y="28"/>
                        </a:lnTo>
                        <a:lnTo>
                          <a:pt x="17" y="14"/>
                        </a:lnTo>
                        <a:lnTo>
                          <a:pt x="17" y="4"/>
                        </a:lnTo>
                        <a:lnTo>
                          <a:pt x="12" y="0"/>
                        </a:lnTo>
                        <a:lnTo>
                          <a:pt x="5" y="0"/>
                        </a:lnTo>
                        <a:lnTo>
                          <a:pt x="0" y="4"/>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2" name="Freeform 1060"/>
                  <p:cNvSpPr>
                    <a:spLocks/>
                  </p:cNvSpPr>
                  <p:nvPr/>
                </p:nvSpPr>
                <p:spPr bwMode="auto">
                  <a:xfrm>
                    <a:off x="3416" y="3761"/>
                    <a:ext cx="20" cy="35"/>
                  </a:xfrm>
                  <a:custGeom>
                    <a:avLst/>
                    <a:gdLst>
                      <a:gd name="T0" fmla="*/ 13 w 20"/>
                      <a:gd name="T1" fmla="*/ 0 h 35"/>
                      <a:gd name="T2" fmla="*/ 19 w 20"/>
                      <a:gd name="T3" fmla="*/ 4 h 35"/>
                      <a:gd name="T4" fmla="*/ 19 w 20"/>
                      <a:gd name="T5" fmla="*/ 30 h 35"/>
                      <a:gd name="T6" fmla="*/ 13 w 20"/>
                      <a:gd name="T7" fmla="*/ 34 h 35"/>
                      <a:gd name="T8" fmla="*/ 6 w 20"/>
                      <a:gd name="T9" fmla="*/ 34 h 35"/>
                      <a:gd name="T10" fmla="*/ 0 w 20"/>
                      <a:gd name="T11" fmla="*/ 30 h 35"/>
                      <a:gd name="T12" fmla="*/ 0 w 20"/>
                      <a:gd name="T13" fmla="*/ 23 h 35"/>
                      <a:gd name="T14" fmla="*/ 8 w 20"/>
                      <a:gd name="T15" fmla="*/ 23 h 35"/>
                      <a:gd name="T16" fmla="*/ 8 w 20"/>
                      <a:gd name="T17" fmla="*/ 27 h 35"/>
                      <a:gd name="T18" fmla="*/ 12 w 20"/>
                      <a:gd name="T19" fmla="*/ 27 h 35"/>
                      <a:gd name="T20" fmla="*/ 12 w 20"/>
                      <a:gd name="T21" fmla="*/ 21 h 35"/>
                      <a:gd name="T22" fmla="*/ 12 w 20"/>
                      <a:gd name="T23" fmla="*/ 15 h 35"/>
                      <a:gd name="T24" fmla="*/ 8 w 20"/>
                      <a:gd name="T25" fmla="*/ 15 h 35"/>
                      <a:gd name="T26" fmla="*/ 8 w 20"/>
                      <a:gd name="T27" fmla="*/ 6 h 35"/>
                      <a:gd name="T28" fmla="*/ 12 w 20"/>
                      <a:gd name="T29" fmla="*/ 6 h 35"/>
                      <a:gd name="T30" fmla="*/ 12 w 20"/>
                      <a:gd name="T31" fmla="*/ 15 h 35"/>
                      <a:gd name="T32" fmla="*/ 12 w 20"/>
                      <a:gd name="T33" fmla="*/ 21 h 35"/>
                      <a:gd name="T34" fmla="*/ 6 w 20"/>
                      <a:gd name="T35" fmla="*/ 21 h 35"/>
                      <a:gd name="T36" fmla="*/ 0 w 20"/>
                      <a:gd name="T37" fmla="*/ 18 h 35"/>
                      <a:gd name="T38" fmla="*/ 0 w 20"/>
                      <a:gd name="T39" fmla="*/ 4 h 35"/>
                      <a:gd name="T40" fmla="*/ 6 w 20"/>
                      <a:gd name="T41" fmla="*/ 0 h 35"/>
                      <a:gd name="T42" fmla="*/ 13 w 20"/>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5"/>
                      <a:gd name="T68" fmla="*/ 20 w 20"/>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5">
                        <a:moveTo>
                          <a:pt x="13" y="0"/>
                        </a:moveTo>
                        <a:lnTo>
                          <a:pt x="19" y="4"/>
                        </a:lnTo>
                        <a:lnTo>
                          <a:pt x="19" y="30"/>
                        </a:lnTo>
                        <a:lnTo>
                          <a:pt x="13" y="34"/>
                        </a:lnTo>
                        <a:lnTo>
                          <a:pt x="6" y="34"/>
                        </a:lnTo>
                        <a:lnTo>
                          <a:pt x="0" y="30"/>
                        </a:lnTo>
                        <a:lnTo>
                          <a:pt x="0" y="23"/>
                        </a:lnTo>
                        <a:lnTo>
                          <a:pt x="8" y="23"/>
                        </a:lnTo>
                        <a:lnTo>
                          <a:pt x="8" y="27"/>
                        </a:lnTo>
                        <a:lnTo>
                          <a:pt x="12" y="27"/>
                        </a:lnTo>
                        <a:lnTo>
                          <a:pt x="12" y="21"/>
                        </a:lnTo>
                        <a:lnTo>
                          <a:pt x="12" y="15"/>
                        </a:lnTo>
                        <a:lnTo>
                          <a:pt x="8" y="15"/>
                        </a:lnTo>
                        <a:lnTo>
                          <a:pt x="8" y="6"/>
                        </a:lnTo>
                        <a:lnTo>
                          <a:pt x="12" y="6"/>
                        </a:lnTo>
                        <a:lnTo>
                          <a:pt x="12" y="15"/>
                        </a:lnTo>
                        <a:lnTo>
                          <a:pt x="12" y="21"/>
                        </a:lnTo>
                        <a:lnTo>
                          <a:pt x="6" y="21"/>
                        </a:lnTo>
                        <a:lnTo>
                          <a:pt x="0" y="18"/>
                        </a:lnTo>
                        <a:lnTo>
                          <a:pt x="0" y="4"/>
                        </a:lnTo>
                        <a:lnTo>
                          <a:pt x="6"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85" name="Group 1061"/>
                <p:cNvGrpSpPr>
                  <a:grpSpLocks/>
                </p:cNvGrpSpPr>
                <p:nvPr/>
              </p:nvGrpSpPr>
              <p:grpSpPr bwMode="auto">
                <a:xfrm>
                  <a:off x="3513" y="3761"/>
                  <a:ext cx="46" cy="35"/>
                  <a:chOff x="3513" y="3761"/>
                  <a:chExt cx="46" cy="35"/>
                </a:xfrm>
              </p:grpSpPr>
              <p:sp>
                <p:nvSpPr>
                  <p:cNvPr id="789" name="Freeform 1062"/>
                  <p:cNvSpPr>
                    <a:spLocks/>
                  </p:cNvSpPr>
                  <p:nvPr/>
                </p:nvSpPr>
                <p:spPr bwMode="auto">
                  <a:xfrm>
                    <a:off x="3513" y="3761"/>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7 w 20"/>
                      <a:gd name="T23" fmla="*/ 24 h 35"/>
                      <a:gd name="T24" fmla="*/ 7 w 20"/>
                      <a:gd name="T25" fmla="*/ 28 h 35"/>
                      <a:gd name="T26" fmla="*/ 12 w 20"/>
                      <a:gd name="T27" fmla="*/ 28 h 35"/>
                      <a:gd name="T28" fmla="*/ 12 w 20"/>
                      <a:gd name="T29" fmla="*/ 20 h 35"/>
                      <a:gd name="T30" fmla="*/ 7 w 20"/>
                      <a:gd name="T31" fmla="*/ 20 h 35"/>
                      <a:gd name="T32" fmla="*/ 7 w 20"/>
                      <a:gd name="T33" fmla="*/ 14 h 35"/>
                      <a:gd name="T34" fmla="*/ 12 w 20"/>
                      <a:gd name="T35" fmla="*/ 14 h 35"/>
                      <a:gd name="T36" fmla="*/ 12 w 20"/>
                      <a:gd name="T37" fmla="*/ 6 h 35"/>
                      <a:gd name="T38" fmla="*/ 7 w 20"/>
                      <a:gd name="T39" fmla="*/ 6 h 35"/>
                      <a:gd name="T40" fmla="*/ 7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7" y="24"/>
                        </a:lnTo>
                        <a:lnTo>
                          <a:pt x="7" y="28"/>
                        </a:lnTo>
                        <a:lnTo>
                          <a:pt x="12" y="28"/>
                        </a:lnTo>
                        <a:lnTo>
                          <a:pt x="12" y="20"/>
                        </a:lnTo>
                        <a:lnTo>
                          <a:pt x="7" y="20"/>
                        </a:lnTo>
                        <a:lnTo>
                          <a:pt x="7" y="14"/>
                        </a:lnTo>
                        <a:lnTo>
                          <a:pt x="12" y="14"/>
                        </a:lnTo>
                        <a:lnTo>
                          <a:pt x="12" y="6"/>
                        </a:lnTo>
                        <a:lnTo>
                          <a:pt x="7" y="6"/>
                        </a:lnTo>
                        <a:lnTo>
                          <a:pt x="7"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0" name="Freeform 1063"/>
                  <p:cNvSpPr>
                    <a:spLocks/>
                  </p:cNvSpPr>
                  <p:nvPr/>
                </p:nvSpPr>
                <p:spPr bwMode="auto">
                  <a:xfrm>
                    <a:off x="3540" y="3761"/>
                    <a:ext cx="19" cy="35"/>
                  </a:xfrm>
                  <a:custGeom>
                    <a:avLst/>
                    <a:gdLst>
                      <a:gd name="T0" fmla="*/ 6 w 19"/>
                      <a:gd name="T1" fmla="*/ 0 h 35"/>
                      <a:gd name="T2" fmla="*/ 12 w 19"/>
                      <a:gd name="T3" fmla="*/ 0 h 35"/>
                      <a:gd name="T4" fmla="*/ 18 w 19"/>
                      <a:gd name="T5" fmla="*/ 5 h 35"/>
                      <a:gd name="T6" fmla="*/ 18 w 19"/>
                      <a:gd name="T7" fmla="*/ 29 h 35"/>
                      <a:gd name="T8" fmla="*/ 12 w 19"/>
                      <a:gd name="T9" fmla="*/ 34 h 35"/>
                      <a:gd name="T10" fmla="*/ 6 w 19"/>
                      <a:gd name="T11" fmla="*/ 34 h 35"/>
                      <a:gd name="T12" fmla="*/ 0 w 19"/>
                      <a:gd name="T13" fmla="*/ 29 h 35"/>
                      <a:gd name="T14" fmla="*/ 0 w 19"/>
                      <a:gd name="T15" fmla="*/ 27 h 35"/>
                      <a:gd name="T16" fmla="*/ 7 w 19"/>
                      <a:gd name="T17" fmla="*/ 27 h 35"/>
                      <a:gd name="T18" fmla="*/ 7 w 19"/>
                      <a:gd name="T19" fmla="*/ 7 h 35"/>
                      <a:gd name="T20" fmla="*/ 11 w 19"/>
                      <a:gd name="T21" fmla="*/ 7 h 35"/>
                      <a:gd name="T22" fmla="*/ 11 w 19"/>
                      <a:gd name="T23" fmla="*/ 27 h 35"/>
                      <a:gd name="T24" fmla="*/ 7 w 19"/>
                      <a:gd name="T25" fmla="*/ 27 h 35"/>
                      <a:gd name="T26" fmla="*/ 0 w 19"/>
                      <a:gd name="T27" fmla="*/ 27 h 35"/>
                      <a:gd name="T28" fmla="*/ 0 w 19"/>
                      <a:gd name="T29" fmla="*/ 5 h 35"/>
                      <a:gd name="T30" fmla="*/ 6 w 19"/>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5"/>
                      <a:gd name="T50" fmla="*/ 19 w 19"/>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5">
                        <a:moveTo>
                          <a:pt x="6" y="0"/>
                        </a:moveTo>
                        <a:lnTo>
                          <a:pt x="12" y="0"/>
                        </a:lnTo>
                        <a:lnTo>
                          <a:pt x="18" y="5"/>
                        </a:lnTo>
                        <a:lnTo>
                          <a:pt x="18" y="29"/>
                        </a:lnTo>
                        <a:lnTo>
                          <a:pt x="12" y="34"/>
                        </a:lnTo>
                        <a:lnTo>
                          <a:pt x="6" y="34"/>
                        </a:lnTo>
                        <a:lnTo>
                          <a:pt x="0" y="29"/>
                        </a:lnTo>
                        <a:lnTo>
                          <a:pt x="0" y="27"/>
                        </a:lnTo>
                        <a:lnTo>
                          <a:pt x="7" y="27"/>
                        </a:lnTo>
                        <a:lnTo>
                          <a:pt x="7" y="7"/>
                        </a:lnTo>
                        <a:lnTo>
                          <a:pt x="11" y="7"/>
                        </a:lnTo>
                        <a:lnTo>
                          <a:pt x="11" y="27"/>
                        </a:lnTo>
                        <a:lnTo>
                          <a:pt x="7" y="27"/>
                        </a:lnTo>
                        <a:lnTo>
                          <a:pt x="0" y="27"/>
                        </a:lnTo>
                        <a:lnTo>
                          <a:pt x="0" y="5"/>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786" name="Group 1064"/>
                <p:cNvGrpSpPr>
                  <a:grpSpLocks/>
                </p:cNvGrpSpPr>
                <p:nvPr/>
              </p:nvGrpSpPr>
              <p:grpSpPr bwMode="auto">
                <a:xfrm>
                  <a:off x="3636" y="3761"/>
                  <a:ext cx="44" cy="35"/>
                  <a:chOff x="3636" y="3761"/>
                  <a:chExt cx="44" cy="35"/>
                </a:xfrm>
              </p:grpSpPr>
              <p:sp>
                <p:nvSpPr>
                  <p:cNvPr id="787" name="Freeform 1065"/>
                  <p:cNvSpPr>
                    <a:spLocks/>
                  </p:cNvSpPr>
                  <p:nvPr/>
                </p:nvSpPr>
                <p:spPr bwMode="auto">
                  <a:xfrm>
                    <a:off x="3636" y="3761"/>
                    <a:ext cx="20" cy="35"/>
                  </a:xfrm>
                  <a:custGeom>
                    <a:avLst/>
                    <a:gdLst>
                      <a:gd name="T0" fmla="*/ 6 w 20"/>
                      <a:gd name="T1" fmla="*/ 0 h 35"/>
                      <a:gd name="T2" fmla="*/ 13 w 20"/>
                      <a:gd name="T3" fmla="*/ 0 h 35"/>
                      <a:gd name="T4" fmla="*/ 19 w 20"/>
                      <a:gd name="T5" fmla="*/ 4 h 35"/>
                      <a:gd name="T6" fmla="*/ 19 w 20"/>
                      <a:gd name="T7" fmla="*/ 14 h 35"/>
                      <a:gd name="T8" fmla="*/ 16 w 20"/>
                      <a:gd name="T9" fmla="*/ 17 h 35"/>
                      <a:gd name="T10" fmla="*/ 19 w 20"/>
                      <a:gd name="T11" fmla="*/ 20 h 35"/>
                      <a:gd name="T12" fmla="*/ 19 w 20"/>
                      <a:gd name="T13" fmla="*/ 30 h 35"/>
                      <a:gd name="T14" fmla="*/ 13 w 20"/>
                      <a:gd name="T15" fmla="*/ 34 h 35"/>
                      <a:gd name="T16" fmla="*/ 6 w 20"/>
                      <a:gd name="T17" fmla="*/ 34 h 35"/>
                      <a:gd name="T18" fmla="*/ 0 w 20"/>
                      <a:gd name="T19" fmla="*/ 30 h 35"/>
                      <a:gd name="T20" fmla="*/ 0 w 20"/>
                      <a:gd name="T21" fmla="*/ 24 h 35"/>
                      <a:gd name="T22" fmla="*/ 8 w 20"/>
                      <a:gd name="T23" fmla="*/ 24 h 35"/>
                      <a:gd name="T24" fmla="*/ 8 w 20"/>
                      <a:gd name="T25" fmla="*/ 28 h 35"/>
                      <a:gd name="T26" fmla="*/ 12 w 20"/>
                      <a:gd name="T27" fmla="*/ 28 h 35"/>
                      <a:gd name="T28" fmla="*/ 12 w 20"/>
                      <a:gd name="T29" fmla="*/ 20 h 35"/>
                      <a:gd name="T30" fmla="*/ 8 w 20"/>
                      <a:gd name="T31" fmla="*/ 20 h 35"/>
                      <a:gd name="T32" fmla="*/ 8 w 20"/>
                      <a:gd name="T33" fmla="*/ 14 h 35"/>
                      <a:gd name="T34" fmla="*/ 12 w 20"/>
                      <a:gd name="T35" fmla="*/ 14 h 35"/>
                      <a:gd name="T36" fmla="*/ 12 w 20"/>
                      <a:gd name="T37" fmla="*/ 6 h 35"/>
                      <a:gd name="T38" fmla="*/ 8 w 20"/>
                      <a:gd name="T39" fmla="*/ 6 h 35"/>
                      <a:gd name="T40" fmla="*/ 8 w 20"/>
                      <a:gd name="T41" fmla="*/ 10 h 35"/>
                      <a:gd name="T42" fmla="*/ 0 w 20"/>
                      <a:gd name="T43" fmla="*/ 10 h 35"/>
                      <a:gd name="T44" fmla="*/ 0 w 20"/>
                      <a:gd name="T45" fmla="*/ 4 h 35"/>
                      <a:gd name="T46" fmla="*/ 6 w 20"/>
                      <a:gd name="T47" fmla="*/ 0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35"/>
                      <a:gd name="T74" fmla="*/ 20 w 20"/>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35">
                        <a:moveTo>
                          <a:pt x="6" y="0"/>
                        </a:moveTo>
                        <a:lnTo>
                          <a:pt x="13" y="0"/>
                        </a:lnTo>
                        <a:lnTo>
                          <a:pt x="19" y="4"/>
                        </a:lnTo>
                        <a:lnTo>
                          <a:pt x="19" y="14"/>
                        </a:lnTo>
                        <a:lnTo>
                          <a:pt x="16" y="17"/>
                        </a:lnTo>
                        <a:lnTo>
                          <a:pt x="19" y="20"/>
                        </a:lnTo>
                        <a:lnTo>
                          <a:pt x="19" y="30"/>
                        </a:lnTo>
                        <a:lnTo>
                          <a:pt x="13" y="34"/>
                        </a:lnTo>
                        <a:lnTo>
                          <a:pt x="6" y="34"/>
                        </a:lnTo>
                        <a:lnTo>
                          <a:pt x="0" y="30"/>
                        </a:lnTo>
                        <a:lnTo>
                          <a:pt x="0" y="24"/>
                        </a:lnTo>
                        <a:lnTo>
                          <a:pt x="8" y="24"/>
                        </a:lnTo>
                        <a:lnTo>
                          <a:pt x="8" y="28"/>
                        </a:lnTo>
                        <a:lnTo>
                          <a:pt x="12" y="28"/>
                        </a:lnTo>
                        <a:lnTo>
                          <a:pt x="12" y="20"/>
                        </a:lnTo>
                        <a:lnTo>
                          <a:pt x="8" y="20"/>
                        </a:lnTo>
                        <a:lnTo>
                          <a:pt x="8" y="14"/>
                        </a:lnTo>
                        <a:lnTo>
                          <a:pt x="12" y="14"/>
                        </a:lnTo>
                        <a:lnTo>
                          <a:pt x="12" y="6"/>
                        </a:lnTo>
                        <a:lnTo>
                          <a:pt x="8" y="6"/>
                        </a:lnTo>
                        <a:lnTo>
                          <a:pt x="8" y="10"/>
                        </a:lnTo>
                        <a:lnTo>
                          <a:pt x="0" y="10"/>
                        </a:lnTo>
                        <a:lnTo>
                          <a:pt x="0" y="4"/>
                        </a:lnTo>
                        <a:lnTo>
                          <a:pt x="6"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88" name="Freeform 1066"/>
                  <p:cNvSpPr>
                    <a:spLocks/>
                  </p:cNvSpPr>
                  <p:nvPr/>
                </p:nvSpPr>
                <p:spPr bwMode="auto">
                  <a:xfrm>
                    <a:off x="3663" y="3761"/>
                    <a:ext cx="17" cy="35"/>
                  </a:xfrm>
                  <a:custGeom>
                    <a:avLst/>
                    <a:gdLst>
                      <a:gd name="T0" fmla="*/ 5 w 17"/>
                      <a:gd name="T1" fmla="*/ 34 h 35"/>
                      <a:gd name="T2" fmla="*/ 16 w 17"/>
                      <a:gd name="T3" fmla="*/ 34 h 35"/>
                      <a:gd name="T4" fmla="*/ 16 w 17"/>
                      <a:gd name="T5" fmla="*/ 0 h 35"/>
                      <a:gd name="T6" fmla="*/ 1 w 17"/>
                      <a:gd name="T7" fmla="*/ 0 h 35"/>
                      <a:gd name="T8" fmla="*/ 0 w 17"/>
                      <a:gd name="T9" fmla="*/ 7 h 35"/>
                      <a:gd name="T10" fmla="*/ 5 w 17"/>
                      <a:gd name="T11" fmla="*/ 7 h 35"/>
                      <a:gd name="T12" fmla="*/ 5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5" y="34"/>
                        </a:moveTo>
                        <a:lnTo>
                          <a:pt x="16" y="34"/>
                        </a:lnTo>
                        <a:lnTo>
                          <a:pt x="16" y="0"/>
                        </a:lnTo>
                        <a:lnTo>
                          <a:pt x="1" y="0"/>
                        </a:lnTo>
                        <a:lnTo>
                          <a:pt x="0" y="7"/>
                        </a:lnTo>
                        <a:lnTo>
                          <a:pt x="5" y="7"/>
                        </a:lnTo>
                        <a:lnTo>
                          <a:pt x="5" y="3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780" name="Rectangle 1067"/>
              <p:cNvSpPr>
                <a:spLocks noChangeArrowheads="1"/>
              </p:cNvSpPr>
              <p:nvPr/>
            </p:nvSpPr>
            <p:spPr bwMode="auto">
              <a:xfrm>
                <a:off x="3227" y="3175"/>
                <a:ext cx="4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800"/>
                  <a:t>JULY 1996</a:t>
                </a:r>
              </a:p>
            </p:txBody>
          </p:sp>
        </p:grpSp>
      </p:grpSp>
      <p:graphicFrame>
        <p:nvGraphicFramePr>
          <p:cNvPr id="1070" name="Object 1068"/>
          <p:cNvGraphicFramePr>
            <a:graphicFrameLocks/>
          </p:cNvGraphicFramePr>
          <p:nvPr>
            <p:extLst>
              <p:ext uri="{D42A27DB-BD31-4B8C-83A1-F6EECF244321}">
                <p14:modId xmlns:p14="http://schemas.microsoft.com/office/powerpoint/2010/main" val="1268420863"/>
              </p:ext>
            </p:extLst>
          </p:nvPr>
        </p:nvGraphicFramePr>
        <p:xfrm>
          <a:off x="6477000" y="4568825"/>
          <a:ext cx="1987550" cy="1025525"/>
        </p:xfrm>
        <a:graphic>
          <a:graphicData uri="http://schemas.openxmlformats.org/presentationml/2006/ole">
            <mc:AlternateContent xmlns:mc="http://schemas.openxmlformats.org/markup-compatibility/2006">
              <mc:Choice xmlns:v="urn:schemas-microsoft-com:vml" Requires="v">
                <p:oleObj spid="_x0000_s6813" name="ClipArt" r:id="rId21" imgW="5805360" imgH="3008160" progId="MS_ClipArt_Gallery.2">
                  <p:embed/>
                </p:oleObj>
              </mc:Choice>
              <mc:Fallback>
                <p:oleObj name="ClipArt" r:id="rId21" imgW="5805360" imgH="3008160" progId="MS_ClipArt_Gallery.2">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77000" y="4568825"/>
                        <a:ext cx="198755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2" name="Rectangle 1070"/>
          <p:cNvSpPr>
            <a:spLocks noChangeArrowheads="1"/>
          </p:cNvSpPr>
          <p:nvPr/>
        </p:nvSpPr>
        <p:spPr bwMode="auto">
          <a:xfrm>
            <a:off x="990600" y="166402"/>
            <a:ext cx="65405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pPr>
            <a:r>
              <a:rPr lang="en-US" sz="3600" b="1" dirty="0" smtClean="0">
                <a:solidFill>
                  <a:schemeClr val="bg1"/>
                </a:solidFill>
                <a:effectLst>
                  <a:outerShdw blurRad="38100" dist="38100" dir="2700000" algn="tl">
                    <a:srgbClr val="000000">
                      <a:alpha val="43137"/>
                    </a:srgbClr>
                  </a:outerShdw>
                </a:effectLst>
                <a:latin typeface="+mj-lt"/>
              </a:rPr>
              <a:t>5 S Steps</a:t>
            </a:r>
            <a:endParaRPr lang="en-US" sz="3600" b="1" dirty="0">
              <a:solidFill>
                <a:schemeClr val="bg1"/>
              </a:solidFill>
              <a:effectLst>
                <a:outerShdw blurRad="38100" dist="38100" dir="2700000" algn="tl">
                  <a:srgbClr val="000000">
                    <a:alpha val="43137"/>
                  </a:srgbClr>
                </a:outerShdw>
              </a:effectLst>
              <a:latin typeface="+mj-lt"/>
            </a:endParaRPr>
          </a:p>
        </p:txBody>
      </p:sp>
      <p:sp>
        <p:nvSpPr>
          <p:cNvPr id="1077" name="Left Arrow 1076"/>
          <p:cNvSpPr/>
          <p:nvPr/>
        </p:nvSpPr>
        <p:spPr>
          <a:xfrm rot="10800000">
            <a:off x="2650332" y="2276475"/>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078" name="Left Arrow 1077"/>
          <p:cNvSpPr/>
          <p:nvPr/>
        </p:nvSpPr>
        <p:spPr>
          <a:xfrm rot="10800000">
            <a:off x="5861052" y="2252663"/>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079" name="Left Arrow 1078"/>
          <p:cNvSpPr/>
          <p:nvPr/>
        </p:nvSpPr>
        <p:spPr>
          <a:xfrm rot="10800000">
            <a:off x="180044" y="4888707"/>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080" name="Left Arrow 1079"/>
          <p:cNvSpPr/>
          <p:nvPr/>
        </p:nvSpPr>
        <p:spPr>
          <a:xfrm rot="10800000">
            <a:off x="3124201" y="4876800"/>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081" name="Left Arrow 1080"/>
          <p:cNvSpPr/>
          <p:nvPr/>
        </p:nvSpPr>
        <p:spPr>
          <a:xfrm rot="10800000">
            <a:off x="5829956" y="4876800"/>
            <a:ext cx="418444" cy="364862"/>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1082" name="TextBox 1081"/>
          <p:cNvSpPr txBox="1"/>
          <p:nvPr/>
        </p:nvSpPr>
        <p:spPr>
          <a:xfrm flipH="1">
            <a:off x="7147956" y="3444855"/>
            <a:ext cx="2148444" cy="954107"/>
          </a:xfrm>
          <a:prstGeom prst="rect">
            <a:avLst/>
          </a:prstGeom>
          <a:noFill/>
        </p:spPr>
        <p:txBody>
          <a:bodyPr wrap="square" rtlCol="0">
            <a:spAutoFit/>
          </a:bodyPr>
          <a:lstStyle/>
          <a:p>
            <a:pPr eaLnBrk="0" hangingPunct="0"/>
            <a:r>
              <a:rPr lang="en-US" sz="3200" b="1" dirty="0" err="1">
                <a:solidFill>
                  <a:schemeClr val="tx1">
                    <a:lumMod val="75000"/>
                    <a:lumOff val="25000"/>
                  </a:schemeClr>
                </a:solidFill>
                <a:effectLst>
                  <a:outerShdw blurRad="38100" dist="38100" dir="2700000" algn="tl">
                    <a:srgbClr val="000000">
                      <a:alpha val="43137"/>
                    </a:srgbClr>
                  </a:outerShdw>
                </a:effectLst>
              </a:rPr>
              <a:t>t</a:t>
            </a:r>
            <a:r>
              <a:rPr lang="en-US" sz="3200" b="1" dirty="0" err="1" smtClean="0">
                <a:solidFill>
                  <a:schemeClr val="tx1">
                    <a:lumMod val="75000"/>
                    <a:lumOff val="25000"/>
                  </a:schemeClr>
                </a:solidFill>
                <a:effectLst>
                  <a:outerShdw blurRad="38100" dist="38100" dir="2700000" algn="tl">
                    <a:srgbClr val="000000">
                      <a:alpha val="43137"/>
                    </a:srgbClr>
                  </a:outerShdw>
                </a:effectLst>
              </a:rPr>
              <a:t>raighten</a:t>
            </a:r>
            <a:r>
              <a:rPr lang="en-US" sz="2400" b="1" dirty="0" smtClean="0">
                <a:solidFill>
                  <a:schemeClr val="tx1">
                    <a:lumMod val="75000"/>
                    <a:lumOff val="25000"/>
                  </a:schemeClr>
                </a:solidFill>
                <a:effectLst>
                  <a:outerShdw blurRad="38100" dist="38100" dir="2700000" algn="tl">
                    <a:srgbClr val="000000">
                      <a:alpha val="43137"/>
                    </a:srgbClr>
                  </a:outerShdw>
                </a:effectLst>
              </a:rPr>
              <a:t>  </a:t>
            </a:r>
          </a:p>
          <a:p>
            <a:pPr eaLnBrk="0" hangingPunct="0"/>
            <a:r>
              <a:rPr lang="en-US" sz="2400" b="1" dirty="0" smtClean="0">
                <a:solidFill>
                  <a:schemeClr val="tx1">
                    <a:lumMod val="75000"/>
                    <a:lumOff val="25000"/>
                  </a:schemeClr>
                </a:solidFill>
                <a:effectLst>
                  <a:outerShdw blurRad="38100" dist="38100" dir="2700000" algn="tl">
                    <a:srgbClr val="000000">
                      <a:alpha val="43137"/>
                    </a:srgbClr>
                  </a:outerShdw>
                </a:effectLst>
              </a:rPr>
              <a:t>(Set </a:t>
            </a:r>
            <a:r>
              <a:rPr lang="en-US" sz="2400" b="1" dirty="0">
                <a:solidFill>
                  <a:schemeClr val="tx1">
                    <a:lumMod val="75000"/>
                    <a:lumOff val="25000"/>
                  </a:schemeClr>
                </a:solidFill>
                <a:effectLst>
                  <a:outerShdw blurRad="38100" dist="38100" dir="2700000" algn="tl">
                    <a:srgbClr val="000000">
                      <a:alpha val="43137"/>
                    </a:srgbClr>
                  </a:outerShdw>
                </a:effectLst>
              </a:rPr>
              <a:t>in Order)</a:t>
            </a:r>
          </a:p>
        </p:txBody>
      </p:sp>
      <p:sp>
        <p:nvSpPr>
          <p:cNvPr id="1083" name="Rectangle 1082"/>
          <p:cNvSpPr/>
          <p:nvPr/>
        </p:nvSpPr>
        <p:spPr>
          <a:xfrm>
            <a:off x="6814948" y="3224192"/>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FFC000"/>
                </a:solidFill>
                <a:effectLst>
                  <a:outerShdw blurRad="76200" dist="50800" dir="5400000" algn="tl" rotWithShape="0">
                    <a:srgbClr val="000000">
                      <a:alpha val="65000"/>
                    </a:srgbClr>
                  </a:outerShdw>
                </a:effectLst>
              </a:rPr>
              <a:t>S</a:t>
            </a:r>
            <a:endParaRPr lang="en-US" sz="6000" b="1" cap="none" spc="50" dirty="0">
              <a:ln w="11430"/>
              <a:solidFill>
                <a:srgbClr val="FFC000"/>
              </a:solidFill>
              <a:effectLst>
                <a:outerShdw blurRad="76200" dist="50800" dir="5400000" algn="tl" rotWithShape="0">
                  <a:srgbClr val="000000">
                    <a:alpha val="65000"/>
                  </a:srgbClr>
                </a:outerShdw>
              </a:effectLst>
            </a:endParaRPr>
          </a:p>
        </p:txBody>
      </p:sp>
      <p:sp>
        <p:nvSpPr>
          <p:cNvPr id="1086" name="TextBox 1085"/>
          <p:cNvSpPr txBox="1"/>
          <p:nvPr/>
        </p:nvSpPr>
        <p:spPr>
          <a:xfrm flipH="1">
            <a:off x="3471554" y="3548723"/>
            <a:ext cx="948046" cy="535531"/>
          </a:xfrm>
          <a:prstGeom prst="rect">
            <a:avLst/>
          </a:prstGeom>
          <a:noFill/>
        </p:spPr>
        <p:txBody>
          <a:bodyPr wrap="square" rtlCol="0">
            <a:spAutoFit/>
          </a:bodyPr>
          <a:lstStyle/>
          <a:p>
            <a:pPr>
              <a:lnSpc>
                <a:spcPct val="90000"/>
              </a:lnSpc>
              <a:tabLst>
                <a:tab pos="1831975" algn="l"/>
              </a:tabLst>
            </a:pPr>
            <a:r>
              <a:rPr lang="en-US" sz="3200" b="1" dirty="0" smtClean="0">
                <a:solidFill>
                  <a:schemeClr val="tx1">
                    <a:lumMod val="75000"/>
                    <a:lumOff val="25000"/>
                  </a:schemeClr>
                </a:solidFill>
                <a:effectLst>
                  <a:outerShdw blurRad="38100" dist="38100" dir="2700000" algn="tl">
                    <a:srgbClr val="000000">
                      <a:alpha val="43137"/>
                    </a:srgbClr>
                  </a:outerShdw>
                </a:effectLst>
              </a:rPr>
              <a:t>ort</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sp>
        <p:nvSpPr>
          <p:cNvPr id="1087" name="Rectangle 1086"/>
          <p:cNvSpPr/>
          <p:nvPr/>
        </p:nvSpPr>
        <p:spPr>
          <a:xfrm>
            <a:off x="3124200" y="3200400"/>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92D050"/>
                </a:solidFill>
                <a:effectLst>
                  <a:outerShdw blurRad="76200" dist="50800" dir="5400000" algn="tl" rotWithShape="0">
                    <a:srgbClr val="000000">
                      <a:alpha val="65000"/>
                    </a:srgbClr>
                  </a:outerShdw>
                </a:effectLst>
              </a:rPr>
              <a:t>S</a:t>
            </a:r>
            <a:endParaRPr lang="en-US" sz="6000" b="1" cap="none" spc="50" dirty="0">
              <a:ln w="11430"/>
              <a:solidFill>
                <a:srgbClr val="92D050"/>
              </a:solidFill>
              <a:effectLst>
                <a:outerShdw blurRad="76200" dist="50800" dir="5400000" algn="tl" rotWithShape="0">
                  <a:srgbClr val="000000">
                    <a:alpha val="65000"/>
                  </a:srgbClr>
                </a:outerShdw>
              </a:effectLst>
            </a:endParaRPr>
          </a:p>
        </p:txBody>
      </p:sp>
      <p:sp>
        <p:nvSpPr>
          <p:cNvPr id="1088" name="TextBox 1087"/>
          <p:cNvSpPr txBox="1"/>
          <p:nvPr/>
        </p:nvSpPr>
        <p:spPr>
          <a:xfrm flipH="1">
            <a:off x="579912" y="6068806"/>
            <a:ext cx="1172688" cy="535531"/>
          </a:xfrm>
          <a:prstGeom prst="rect">
            <a:avLst/>
          </a:prstGeom>
          <a:noFill/>
        </p:spPr>
        <p:txBody>
          <a:bodyPr wrap="square" rtlCol="0">
            <a:spAutoFit/>
          </a:bodyPr>
          <a:lstStyle/>
          <a:p>
            <a:pPr>
              <a:lnSpc>
                <a:spcPct val="90000"/>
              </a:lnSpc>
              <a:tabLst>
                <a:tab pos="1831975" algn="l"/>
              </a:tabLst>
            </a:pPr>
            <a:r>
              <a:rPr lang="en-US" sz="3200" b="1" dirty="0" err="1" smtClean="0">
                <a:solidFill>
                  <a:schemeClr val="tx1">
                    <a:lumMod val="75000"/>
                    <a:lumOff val="25000"/>
                  </a:schemeClr>
                </a:solidFill>
                <a:effectLst>
                  <a:outerShdw blurRad="38100" dist="38100" dir="2700000" algn="tl">
                    <a:srgbClr val="000000">
                      <a:alpha val="43137"/>
                    </a:srgbClr>
                  </a:outerShdw>
                </a:effectLst>
              </a:rPr>
              <a:t>crub</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sp>
        <p:nvSpPr>
          <p:cNvPr id="1089" name="Rectangle 1088"/>
          <p:cNvSpPr/>
          <p:nvPr/>
        </p:nvSpPr>
        <p:spPr>
          <a:xfrm>
            <a:off x="239205" y="56899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chemeClr val="accent4">
                    <a:lumMod val="75000"/>
                  </a:schemeClr>
                </a:solidFill>
                <a:effectLst>
                  <a:outerShdw blurRad="76200" dist="50800" dir="5400000" algn="tl" rotWithShape="0">
                    <a:srgbClr val="000000">
                      <a:alpha val="65000"/>
                    </a:srgbClr>
                  </a:outerShdw>
                </a:effectLst>
              </a:rPr>
              <a:t>S</a:t>
            </a:r>
            <a:endParaRPr lang="en-US" sz="6000" b="1" cap="none" spc="50" dirty="0">
              <a:ln w="11430"/>
              <a:solidFill>
                <a:schemeClr val="accent4">
                  <a:lumMod val="75000"/>
                </a:schemeClr>
              </a:solidFill>
              <a:effectLst>
                <a:outerShdw blurRad="76200" dist="50800" dir="5400000" algn="tl" rotWithShape="0">
                  <a:srgbClr val="000000">
                    <a:alpha val="65000"/>
                  </a:srgbClr>
                </a:outerShdw>
              </a:effectLst>
            </a:endParaRPr>
          </a:p>
        </p:txBody>
      </p:sp>
      <p:sp>
        <p:nvSpPr>
          <p:cNvPr id="1090" name="TextBox 1089"/>
          <p:cNvSpPr txBox="1"/>
          <p:nvPr/>
        </p:nvSpPr>
        <p:spPr>
          <a:xfrm flipH="1">
            <a:off x="3626039" y="6004138"/>
            <a:ext cx="2140035" cy="584775"/>
          </a:xfrm>
          <a:prstGeom prst="rect">
            <a:avLst/>
          </a:prstGeom>
          <a:noFill/>
        </p:spPr>
        <p:txBody>
          <a:bodyPr wrap="square" rtlCol="0">
            <a:spAutoFit/>
          </a:bodyPr>
          <a:lstStyle/>
          <a:p>
            <a:pPr defTabSz="1114425">
              <a:buClrTx/>
            </a:pPr>
            <a:r>
              <a:rPr lang="en-US" sz="3200" b="1" dirty="0" err="1" smtClean="0">
                <a:solidFill>
                  <a:schemeClr val="tx1">
                    <a:lumMod val="75000"/>
                    <a:lumOff val="25000"/>
                  </a:schemeClr>
                </a:solidFill>
                <a:effectLst>
                  <a:outerShdw blurRad="38100" dist="38100" dir="2700000" algn="tl">
                    <a:srgbClr val="000000">
                      <a:alpha val="43137"/>
                    </a:srgbClr>
                  </a:outerShdw>
                </a:effectLst>
              </a:rPr>
              <a:t>tandardize</a:t>
            </a:r>
            <a:r>
              <a:rPr lang="en-US" sz="3200" b="1" dirty="0" smtClean="0">
                <a:solidFill>
                  <a:schemeClr val="tx1">
                    <a:lumMod val="75000"/>
                    <a:lumOff val="25000"/>
                  </a:schemeClr>
                </a:solidFill>
                <a:effectLst>
                  <a:outerShdw blurRad="38100" dist="38100" dir="2700000" algn="tl">
                    <a:srgbClr val="000000">
                      <a:alpha val="43137"/>
                    </a:srgbClr>
                  </a:outerShdw>
                </a:effectLst>
              </a:rPr>
              <a:t> </a:t>
            </a:r>
            <a:endParaRPr lang="en-US" sz="3200" b="1" dirty="0">
              <a:solidFill>
                <a:schemeClr val="tx1">
                  <a:lumMod val="75000"/>
                  <a:lumOff val="25000"/>
                </a:schemeClr>
              </a:solidFill>
              <a:effectLst>
                <a:outerShdw blurRad="38100" dist="38100" dir="2700000" algn="tl">
                  <a:srgbClr val="000000">
                    <a:alpha val="43137"/>
                  </a:srgbClr>
                </a:outerShdw>
              </a:effectLst>
            </a:endParaRPr>
          </a:p>
        </p:txBody>
      </p:sp>
      <p:sp>
        <p:nvSpPr>
          <p:cNvPr id="1091" name="Rectangle 1090"/>
          <p:cNvSpPr/>
          <p:nvPr/>
        </p:nvSpPr>
        <p:spPr>
          <a:xfrm>
            <a:off x="3276600" y="56899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solidFill>
                  <a:srgbClr val="0070C0"/>
                </a:solidFill>
                <a:effectLst>
                  <a:outerShdw blurRad="76200" dist="50800" dir="5400000" algn="tl" rotWithShape="0">
                    <a:srgbClr val="000000">
                      <a:alpha val="65000"/>
                    </a:srgbClr>
                  </a:outerShdw>
                </a:effectLst>
              </a:rPr>
              <a:t>S</a:t>
            </a:r>
            <a:endParaRPr lang="en-US" sz="6000" b="1" cap="none" spc="50" dirty="0">
              <a:ln w="11430"/>
              <a:solidFill>
                <a:srgbClr val="0070C0"/>
              </a:solidFill>
              <a:effectLst>
                <a:outerShdw blurRad="76200" dist="50800" dir="5400000" algn="tl" rotWithShape="0">
                  <a:srgbClr val="000000">
                    <a:alpha val="65000"/>
                  </a:srgbClr>
                </a:outerShdw>
              </a:effectLst>
            </a:endParaRPr>
          </a:p>
        </p:txBody>
      </p:sp>
      <p:sp>
        <p:nvSpPr>
          <p:cNvPr id="1092" name="TextBox 1091"/>
          <p:cNvSpPr txBox="1"/>
          <p:nvPr/>
        </p:nvSpPr>
        <p:spPr>
          <a:xfrm flipH="1">
            <a:off x="7209310" y="6019800"/>
            <a:ext cx="1325090" cy="584775"/>
          </a:xfrm>
          <a:prstGeom prst="rect">
            <a:avLst/>
          </a:prstGeom>
          <a:noFill/>
        </p:spPr>
        <p:txBody>
          <a:bodyPr wrap="square" rtlCol="0">
            <a:spAutoFit/>
          </a:bodyPr>
          <a:lstStyle/>
          <a:p>
            <a:pPr defTabSz="1114425">
              <a:buClrTx/>
            </a:pPr>
            <a:r>
              <a:rPr lang="en-US" sz="3200" b="1" dirty="0" err="1" smtClean="0">
                <a:solidFill>
                  <a:schemeClr val="accent6">
                    <a:lumMod val="75000"/>
                  </a:schemeClr>
                </a:solidFill>
                <a:effectLst>
                  <a:outerShdw blurRad="38100" dist="38100" dir="2700000" algn="tl">
                    <a:srgbClr val="000000">
                      <a:alpha val="43137"/>
                    </a:srgbClr>
                  </a:outerShdw>
                </a:effectLst>
              </a:rPr>
              <a:t>ustain</a:t>
            </a:r>
            <a:r>
              <a:rPr lang="en-US" sz="3200" b="1" dirty="0" smtClean="0">
                <a:solidFill>
                  <a:schemeClr val="accent6">
                    <a:lumMod val="75000"/>
                  </a:schemeClr>
                </a:solidFill>
                <a:effectLst>
                  <a:outerShdw blurRad="38100" dist="38100" dir="2700000" algn="tl">
                    <a:srgbClr val="000000">
                      <a:alpha val="43137"/>
                    </a:srgbClr>
                  </a:outerShdw>
                </a:effectLst>
              </a:rPr>
              <a:t> </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1093" name="Rectangle 1092"/>
          <p:cNvSpPr/>
          <p:nvPr/>
        </p:nvSpPr>
        <p:spPr>
          <a:xfrm>
            <a:off x="6889561" y="5689937"/>
            <a:ext cx="425639"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55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7"/>
                                        </p:tgtEl>
                                        <p:attrNameLst>
                                          <p:attrName>style.visibility</p:attrName>
                                        </p:attrNameLst>
                                      </p:cBhvr>
                                      <p:to>
                                        <p:strVal val="visible"/>
                                      </p:to>
                                    </p:set>
                                    <p:animEffect transition="in" filter="fade">
                                      <p:cBhvr>
                                        <p:cTn id="12" dur="500"/>
                                        <p:tgtEl>
                                          <p:spTgt spid="107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500"/>
                                        <p:tgtEl>
                                          <p:spTgt spid="337"/>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1087"/>
                                        </p:tgtEl>
                                        <p:attrNameLst>
                                          <p:attrName>style.visibility</p:attrName>
                                        </p:attrNameLst>
                                      </p:cBhvr>
                                      <p:to>
                                        <p:strVal val="visible"/>
                                      </p:to>
                                    </p:set>
                                    <p:animEffect transition="in" filter="wipe(down)">
                                      <p:cBhvr>
                                        <p:cTn id="19" dur="580">
                                          <p:stCondLst>
                                            <p:cond delay="0"/>
                                          </p:stCondLst>
                                        </p:cTn>
                                        <p:tgtEl>
                                          <p:spTgt spid="1087"/>
                                        </p:tgtEl>
                                      </p:cBhvr>
                                    </p:animEffect>
                                    <p:anim calcmode="lin" valueType="num">
                                      <p:cBhvr>
                                        <p:cTn id="20" dur="1822" tmFilter="0,0; 0.14,0.36; 0.43,0.73; 0.71,0.91; 1.0,1.0">
                                          <p:stCondLst>
                                            <p:cond delay="0"/>
                                          </p:stCondLst>
                                        </p:cTn>
                                        <p:tgtEl>
                                          <p:spTgt spid="108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8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8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8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87"/>
                                        </p:tgtEl>
                                        <p:attrNameLst>
                                          <p:attrName>ppt_y</p:attrName>
                                        </p:attrNameLst>
                                      </p:cBhvr>
                                      <p:tavLst>
                                        <p:tav tm="0" fmla="#ppt_y-sin(pi*$)/81">
                                          <p:val>
                                            <p:fltVal val="0"/>
                                          </p:val>
                                        </p:tav>
                                        <p:tav tm="100000">
                                          <p:val>
                                            <p:fltVal val="1"/>
                                          </p:val>
                                        </p:tav>
                                      </p:tavLst>
                                    </p:anim>
                                    <p:animScale>
                                      <p:cBhvr>
                                        <p:cTn id="25" dur="26">
                                          <p:stCondLst>
                                            <p:cond delay="650"/>
                                          </p:stCondLst>
                                        </p:cTn>
                                        <p:tgtEl>
                                          <p:spTgt spid="1087"/>
                                        </p:tgtEl>
                                      </p:cBhvr>
                                      <p:to x="100000" y="60000"/>
                                    </p:animScale>
                                    <p:animScale>
                                      <p:cBhvr>
                                        <p:cTn id="26" dur="166" decel="50000">
                                          <p:stCondLst>
                                            <p:cond delay="676"/>
                                          </p:stCondLst>
                                        </p:cTn>
                                        <p:tgtEl>
                                          <p:spTgt spid="1087"/>
                                        </p:tgtEl>
                                      </p:cBhvr>
                                      <p:to x="100000" y="100000"/>
                                    </p:animScale>
                                    <p:animScale>
                                      <p:cBhvr>
                                        <p:cTn id="27" dur="26">
                                          <p:stCondLst>
                                            <p:cond delay="1312"/>
                                          </p:stCondLst>
                                        </p:cTn>
                                        <p:tgtEl>
                                          <p:spTgt spid="1087"/>
                                        </p:tgtEl>
                                      </p:cBhvr>
                                      <p:to x="100000" y="80000"/>
                                    </p:animScale>
                                    <p:animScale>
                                      <p:cBhvr>
                                        <p:cTn id="28" dur="166" decel="50000">
                                          <p:stCondLst>
                                            <p:cond delay="1338"/>
                                          </p:stCondLst>
                                        </p:cTn>
                                        <p:tgtEl>
                                          <p:spTgt spid="1087"/>
                                        </p:tgtEl>
                                      </p:cBhvr>
                                      <p:to x="100000" y="100000"/>
                                    </p:animScale>
                                    <p:animScale>
                                      <p:cBhvr>
                                        <p:cTn id="29" dur="26">
                                          <p:stCondLst>
                                            <p:cond delay="1642"/>
                                          </p:stCondLst>
                                        </p:cTn>
                                        <p:tgtEl>
                                          <p:spTgt spid="1087"/>
                                        </p:tgtEl>
                                      </p:cBhvr>
                                      <p:to x="100000" y="90000"/>
                                    </p:animScale>
                                    <p:animScale>
                                      <p:cBhvr>
                                        <p:cTn id="30" dur="166" decel="50000">
                                          <p:stCondLst>
                                            <p:cond delay="1668"/>
                                          </p:stCondLst>
                                        </p:cTn>
                                        <p:tgtEl>
                                          <p:spTgt spid="1087"/>
                                        </p:tgtEl>
                                      </p:cBhvr>
                                      <p:to x="100000" y="100000"/>
                                    </p:animScale>
                                    <p:animScale>
                                      <p:cBhvr>
                                        <p:cTn id="31" dur="26">
                                          <p:stCondLst>
                                            <p:cond delay="1808"/>
                                          </p:stCondLst>
                                        </p:cTn>
                                        <p:tgtEl>
                                          <p:spTgt spid="1087"/>
                                        </p:tgtEl>
                                      </p:cBhvr>
                                      <p:to x="100000" y="95000"/>
                                    </p:animScale>
                                    <p:animScale>
                                      <p:cBhvr>
                                        <p:cTn id="32" dur="166" decel="50000">
                                          <p:stCondLst>
                                            <p:cond delay="1834"/>
                                          </p:stCondLst>
                                        </p:cTn>
                                        <p:tgtEl>
                                          <p:spTgt spid="1087"/>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86"/>
                                        </p:tgtEl>
                                        <p:attrNameLst>
                                          <p:attrName>style.visibility</p:attrName>
                                        </p:attrNameLst>
                                      </p:cBhvr>
                                      <p:to>
                                        <p:strVal val="visible"/>
                                      </p:to>
                                    </p:set>
                                    <p:animEffect transition="in" filter="wipe(down)">
                                      <p:cBhvr>
                                        <p:cTn id="35" dur="580">
                                          <p:stCondLst>
                                            <p:cond delay="0"/>
                                          </p:stCondLst>
                                        </p:cTn>
                                        <p:tgtEl>
                                          <p:spTgt spid="1086"/>
                                        </p:tgtEl>
                                      </p:cBhvr>
                                    </p:animEffect>
                                    <p:anim calcmode="lin" valueType="num">
                                      <p:cBhvr>
                                        <p:cTn id="36" dur="1822" tmFilter="0,0; 0.14,0.36; 0.43,0.73; 0.71,0.91; 1.0,1.0">
                                          <p:stCondLst>
                                            <p:cond delay="0"/>
                                          </p:stCondLst>
                                        </p:cTn>
                                        <p:tgtEl>
                                          <p:spTgt spid="108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8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8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8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86"/>
                                        </p:tgtEl>
                                        <p:attrNameLst>
                                          <p:attrName>ppt_y</p:attrName>
                                        </p:attrNameLst>
                                      </p:cBhvr>
                                      <p:tavLst>
                                        <p:tav tm="0" fmla="#ppt_y-sin(pi*$)/81">
                                          <p:val>
                                            <p:fltVal val="0"/>
                                          </p:val>
                                        </p:tav>
                                        <p:tav tm="100000">
                                          <p:val>
                                            <p:fltVal val="1"/>
                                          </p:val>
                                        </p:tav>
                                      </p:tavLst>
                                    </p:anim>
                                    <p:animScale>
                                      <p:cBhvr>
                                        <p:cTn id="41" dur="26">
                                          <p:stCondLst>
                                            <p:cond delay="650"/>
                                          </p:stCondLst>
                                        </p:cTn>
                                        <p:tgtEl>
                                          <p:spTgt spid="1086"/>
                                        </p:tgtEl>
                                      </p:cBhvr>
                                      <p:to x="100000" y="60000"/>
                                    </p:animScale>
                                    <p:animScale>
                                      <p:cBhvr>
                                        <p:cTn id="42" dur="166" decel="50000">
                                          <p:stCondLst>
                                            <p:cond delay="676"/>
                                          </p:stCondLst>
                                        </p:cTn>
                                        <p:tgtEl>
                                          <p:spTgt spid="1086"/>
                                        </p:tgtEl>
                                      </p:cBhvr>
                                      <p:to x="100000" y="100000"/>
                                    </p:animScale>
                                    <p:animScale>
                                      <p:cBhvr>
                                        <p:cTn id="43" dur="26">
                                          <p:stCondLst>
                                            <p:cond delay="1312"/>
                                          </p:stCondLst>
                                        </p:cTn>
                                        <p:tgtEl>
                                          <p:spTgt spid="1086"/>
                                        </p:tgtEl>
                                      </p:cBhvr>
                                      <p:to x="100000" y="80000"/>
                                    </p:animScale>
                                    <p:animScale>
                                      <p:cBhvr>
                                        <p:cTn id="44" dur="166" decel="50000">
                                          <p:stCondLst>
                                            <p:cond delay="1338"/>
                                          </p:stCondLst>
                                        </p:cTn>
                                        <p:tgtEl>
                                          <p:spTgt spid="1086"/>
                                        </p:tgtEl>
                                      </p:cBhvr>
                                      <p:to x="100000" y="100000"/>
                                    </p:animScale>
                                    <p:animScale>
                                      <p:cBhvr>
                                        <p:cTn id="45" dur="26">
                                          <p:stCondLst>
                                            <p:cond delay="1642"/>
                                          </p:stCondLst>
                                        </p:cTn>
                                        <p:tgtEl>
                                          <p:spTgt spid="1086"/>
                                        </p:tgtEl>
                                      </p:cBhvr>
                                      <p:to x="100000" y="90000"/>
                                    </p:animScale>
                                    <p:animScale>
                                      <p:cBhvr>
                                        <p:cTn id="46" dur="166" decel="50000">
                                          <p:stCondLst>
                                            <p:cond delay="1668"/>
                                          </p:stCondLst>
                                        </p:cTn>
                                        <p:tgtEl>
                                          <p:spTgt spid="1086"/>
                                        </p:tgtEl>
                                      </p:cBhvr>
                                      <p:to x="100000" y="100000"/>
                                    </p:animScale>
                                    <p:animScale>
                                      <p:cBhvr>
                                        <p:cTn id="47" dur="26">
                                          <p:stCondLst>
                                            <p:cond delay="1808"/>
                                          </p:stCondLst>
                                        </p:cTn>
                                        <p:tgtEl>
                                          <p:spTgt spid="1086"/>
                                        </p:tgtEl>
                                      </p:cBhvr>
                                      <p:to x="100000" y="95000"/>
                                    </p:animScale>
                                    <p:animScale>
                                      <p:cBhvr>
                                        <p:cTn id="48" dur="166" decel="50000">
                                          <p:stCondLst>
                                            <p:cond delay="1834"/>
                                          </p:stCondLst>
                                        </p:cTn>
                                        <p:tgtEl>
                                          <p:spTgt spid="1086"/>
                                        </p:tgtEl>
                                      </p:cBhvr>
                                      <p:to x="100000" y="100000"/>
                                    </p:animScale>
                                  </p:childTnLst>
                                </p:cTn>
                              </p:par>
                              <p:par>
                                <p:cTn id="49" presetID="10" presetClass="entr" presetSubtype="0" fill="hold" nodeType="withEffect">
                                  <p:stCondLst>
                                    <p:cond delay="0"/>
                                  </p:stCondLst>
                                  <p:childTnLst>
                                    <p:set>
                                      <p:cBhvr>
                                        <p:cTn id="50" dur="1" fill="hold">
                                          <p:stCondLst>
                                            <p:cond delay="0"/>
                                          </p:stCondLst>
                                        </p:cTn>
                                        <p:tgtEl>
                                          <p:spTgt spid="1078"/>
                                        </p:tgtEl>
                                        <p:attrNameLst>
                                          <p:attrName>style.visibility</p:attrName>
                                        </p:attrNameLst>
                                      </p:cBhvr>
                                      <p:to>
                                        <p:strVal val="visible"/>
                                      </p:to>
                                    </p:set>
                                    <p:animEffect transition="in" filter="fade">
                                      <p:cBhvr>
                                        <p:cTn id="51" dur="500"/>
                                        <p:tgtEl>
                                          <p:spTgt spid="1078"/>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nodeType="withEffect">
                                  <p:stCondLst>
                                    <p:cond delay="0"/>
                                  </p:stCondLst>
                                  <p:childTnLst>
                                    <p:set>
                                      <p:cBhvr>
                                        <p:cTn id="57" dur="1" fill="hold">
                                          <p:stCondLst>
                                            <p:cond delay="0"/>
                                          </p:stCondLst>
                                        </p:cTn>
                                        <p:tgtEl>
                                          <p:spTgt spid="446"/>
                                        </p:tgtEl>
                                        <p:attrNameLst>
                                          <p:attrName>style.visibility</p:attrName>
                                        </p:attrNameLst>
                                      </p:cBhvr>
                                      <p:to>
                                        <p:strVal val="visible"/>
                                      </p:to>
                                    </p:set>
                                    <p:animEffect transition="in" filter="fade">
                                      <p:cBhvr>
                                        <p:cTn id="58" dur="500"/>
                                        <p:tgtEl>
                                          <p:spTgt spid="446"/>
                                        </p:tgtEl>
                                      </p:cBhvr>
                                    </p:animEffect>
                                  </p:childTnLst>
                                </p:cTn>
                              </p:par>
                              <p:par>
                                <p:cTn id="59" presetID="26" presetClass="entr" presetSubtype="0" fill="hold" grpId="0" nodeType="withEffect">
                                  <p:stCondLst>
                                    <p:cond delay="0"/>
                                  </p:stCondLst>
                                  <p:childTnLst>
                                    <p:set>
                                      <p:cBhvr>
                                        <p:cTn id="60" dur="1" fill="hold">
                                          <p:stCondLst>
                                            <p:cond delay="0"/>
                                          </p:stCondLst>
                                        </p:cTn>
                                        <p:tgtEl>
                                          <p:spTgt spid="1083"/>
                                        </p:tgtEl>
                                        <p:attrNameLst>
                                          <p:attrName>style.visibility</p:attrName>
                                        </p:attrNameLst>
                                      </p:cBhvr>
                                      <p:to>
                                        <p:strVal val="visible"/>
                                      </p:to>
                                    </p:set>
                                    <p:animEffect transition="in" filter="wipe(down)">
                                      <p:cBhvr>
                                        <p:cTn id="61" dur="580">
                                          <p:stCondLst>
                                            <p:cond delay="0"/>
                                          </p:stCondLst>
                                        </p:cTn>
                                        <p:tgtEl>
                                          <p:spTgt spid="1083"/>
                                        </p:tgtEl>
                                      </p:cBhvr>
                                    </p:animEffect>
                                    <p:anim calcmode="lin" valueType="num">
                                      <p:cBhvr>
                                        <p:cTn id="62" dur="1822" tmFilter="0,0; 0.14,0.36; 0.43,0.73; 0.71,0.91; 1.0,1.0">
                                          <p:stCondLst>
                                            <p:cond delay="0"/>
                                          </p:stCondLst>
                                        </p:cTn>
                                        <p:tgtEl>
                                          <p:spTgt spid="108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8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8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8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83"/>
                                        </p:tgtEl>
                                        <p:attrNameLst>
                                          <p:attrName>ppt_y</p:attrName>
                                        </p:attrNameLst>
                                      </p:cBhvr>
                                      <p:tavLst>
                                        <p:tav tm="0" fmla="#ppt_y-sin(pi*$)/81">
                                          <p:val>
                                            <p:fltVal val="0"/>
                                          </p:val>
                                        </p:tav>
                                        <p:tav tm="100000">
                                          <p:val>
                                            <p:fltVal val="1"/>
                                          </p:val>
                                        </p:tav>
                                      </p:tavLst>
                                    </p:anim>
                                    <p:animScale>
                                      <p:cBhvr>
                                        <p:cTn id="67" dur="26">
                                          <p:stCondLst>
                                            <p:cond delay="650"/>
                                          </p:stCondLst>
                                        </p:cTn>
                                        <p:tgtEl>
                                          <p:spTgt spid="1083"/>
                                        </p:tgtEl>
                                      </p:cBhvr>
                                      <p:to x="100000" y="60000"/>
                                    </p:animScale>
                                    <p:animScale>
                                      <p:cBhvr>
                                        <p:cTn id="68" dur="166" decel="50000">
                                          <p:stCondLst>
                                            <p:cond delay="676"/>
                                          </p:stCondLst>
                                        </p:cTn>
                                        <p:tgtEl>
                                          <p:spTgt spid="1083"/>
                                        </p:tgtEl>
                                      </p:cBhvr>
                                      <p:to x="100000" y="100000"/>
                                    </p:animScale>
                                    <p:animScale>
                                      <p:cBhvr>
                                        <p:cTn id="69" dur="26">
                                          <p:stCondLst>
                                            <p:cond delay="1312"/>
                                          </p:stCondLst>
                                        </p:cTn>
                                        <p:tgtEl>
                                          <p:spTgt spid="1083"/>
                                        </p:tgtEl>
                                      </p:cBhvr>
                                      <p:to x="100000" y="80000"/>
                                    </p:animScale>
                                    <p:animScale>
                                      <p:cBhvr>
                                        <p:cTn id="70" dur="166" decel="50000">
                                          <p:stCondLst>
                                            <p:cond delay="1338"/>
                                          </p:stCondLst>
                                        </p:cTn>
                                        <p:tgtEl>
                                          <p:spTgt spid="1083"/>
                                        </p:tgtEl>
                                      </p:cBhvr>
                                      <p:to x="100000" y="100000"/>
                                    </p:animScale>
                                    <p:animScale>
                                      <p:cBhvr>
                                        <p:cTn id="71" dur="26">
                                          <p:stCondLst>
                                            <p:cond delay="1642"/>
                                          </p:stCondLst>
                                        </p:cTn>
                                        <p:tgtEl>
                                          <p:spTgt spid="1083"/>
                                        </p:tgtEl>
                                      </p:cBhvr>
                                      <p:to x="100000" y="90000"/>
                                    </p:animScale>
                                    <p:animScale>
                                      <p:cBhvr>
                                        <p:cTn id="72" dur="166" decel="50000">
                                          <p:stCondLst>
                                            <p:cond delay="1668"/>
                                          </p:stCondLst>
                                        </p:cTn>
                                        <p:tgtEl>
                                          <p:spTgt spid="1083"/>
                                        </p:tgtEl>
                                      </p:cBhvr>
                                      <p:to x="100000" y="100000"/>
                                    </p:animScale>
                                    <p:animScale>
                                      <p:cBhvr>
                                        <p:cTn id="73" dur="26">
                                          <p:stCondLst>
                                            <p:cond delay="1808"/>
                                          </p:stCondLst>
                                        </p:cTn>
                                        <p:tgtEl>
                                          <p:spTgt spid="1083"/>
                                        </p:tgtEl>
                                      </p:cBhvr>
                                      <p:to x="100000" y="95000"/>
                                    </p:animScale>
                                    <p:animScale>
                                      <p:cBhvr>
                                        <p:cTn id="74" dur="166" decel="50000">
                                          <p:stCondLst>
                                            <p:cond delay="1834"/>
                                          </p:stCondLst>
                                        </p:cTn>
                                        <p:tgtEl>
                                          <p:spTgt spid="1083"/>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082"/>
                                        </p:tgtEl>
                                        <p:attrNameLst>
                                          <p:attrName>style.visibility</p:attrName>
                                        </p:attrNameLst>
                                      </p:cBhvr>
                                      <p:to>
                                        <p:strVal val="visible"/>
                                      </p:to>
                                    </p:set>
                                    <p:animEffect transition="in" filter="wipe(down)">
                                      <p:cBhvr>
                                        <p:cTn id="77" dur="580">
                                          <p:stCondLst>
                                            <p:cond delay="0"/>
                                          </p:stCondLst>
                                        </p:cTn>
                                        <p:tgtEl>
                                          <p:spTgt spid="1082"/>
                                        </p:tgtEl>
                                      </p:cBhvr>
                                    </p:animEffect>
                                    <p:anim calcmode="lin" valueType="num">
                                      <p:cBhvr>
                                        <p:cTn id="78" dur="1822" tmFilter="0,0; 0.14,0.36; 0.43,0.73; 0.71,0.91; 1.0,1.0">
                                          <p:stCondLst>
                                            <p:cond delay="0"/>
                                          </p:stCondLst>
                                        </p:cTn>
                                        <p:tgtEl>
                                          <p:spTgt spid="108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8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8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8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82"/>
                                        </p:tgtEl>
                                        <p:attrNameLst>
                                          <p:attrName>ppt_y</p:attrName>
                                        </p:attrNameLst>
                                      </p:cBhvr>
                                      <p:tavLst>
                                        <p:tav tm="0" fmla="#ppt_y-sin(pi*$)/81">
                                          <p:val>
                                            <p:fltVal val="0"/>
                                          </p:val>
                                        </p:tav>
                                        <p:tav tm="100000">
                                          <p:val>
                                            <p:fltVal val="1"/>
                                          </p:val>
                                        </p:tav>
                                      </p:tavLst>
                                    </p:anim>
                                    <p:animScale>
                                      <p:cBhvr>
                                        <p:cTn id="83" dur="26">
                                          <p:stCondLst>
                                            <p:cond delay="650"/>
                                          </p:stCondLst>
                                        </p:cTn>
                                        <p:tgtEl>
                                          <p:spTgt spid="1082"/>
                                        </p:tgtEl>
                                      </p:cBhvr>
                                      <p:to x="100000" y="60000"/>
                                    </p:animScale>
                                    <p:animScale>
                                      <p:cBhvr>
                                        <p:cTn id="84" dur="166" decel="50000">
                                          <p:stCondLst>
                                            <p:cond delay="676"/>
                                          </p:stCondLst>
                                        </p:cTn>
                                        <p:tgtEl>
                                          <p:spTgt spid="1082"/>
                                        </p:tgtEl>
                                      </p:cBhvr>
                                      <p:to x="100000" y="100000"/>
                                    </p:animScale>
                                    <p:animScale>
                                      <p:cBhvr>
                                        <p:cTn id="85" dur="26">
                                          <p:stCondLst>
                                            <p:cond delay="1312"/>
                                          </p:stCondLst>
                                        </p:cTn>
                                        <p:tgtEl>
                                          <p:spTgt spid="1082"/>
                                        </p:tgtEl>
                                      </p:cBhvr>
                                      <p:to x="100000" y="80000"/>
                                    </p:animScale>
                                    <p:animScale>
                                      <p:cBhvr>
                                        <p:cTn id="86" dur="166" decel="50000">
                                          <p:stCondLst>
                                            <p:cond delay="1338"/>
                                          </p:stCondLst>
                                        </p:cTn>
                                        <p:tgtEl>
                                          <p:spTgt spid="1082"/>
                                        </p:tgtEl>
                                      </p:cBhvr>
                                      <p:to x="100000" y="100000"/>
                                    </p:animScale>
                                    <p:animScale>
                                      <p:cBhvr>
                                        <p:cTn id="87" dur="26">
                                          <p:stCondLst>
                                            <p:cond delay="1642"/>
                                          </p:stCondLst>
                                        </p:cTn>
                                        <p:tgtEl>
                                          <p:spTgt spid="1082"/>
                                        </p:tgtEl>
                                      </p:cBhvr>
                                      <p:to x="100000" y="90000"/>
                                    </p:animScale>
                                    <p:animScale>
                                      <p:cBhvr>
                                        <p:cTn id="88" dur="166" decel="50000">
                                          <p:stCondLst>
                                            <p:cond delay="1668"/>
                                          </p:stCondLst>
                                        </p:cTn>
                                        <p:tgtEl>
                                          <p:spTgt spid="1082"/>
                                        </p:tgtEl>
                                      </p:cBhvr>
                                      <p:to x="100000" y="100000"/>
                                    </p:animScale>
                                    <p:animScale>
                                      <p:cBhvr>
                                        <p:cTn id="89" dur="26">
                                          <p:stCondLst>
                                            <p:cond delay="1808"/>
                                          </p:stCondLst>
                                        </p:cTn>
                                        <p:tgtEl>
                                          <p:spTgt spid="1082"/>
                                        </p:tgtEl>
                                      </p:cBhvr>
                                      <p:to x="100000" y="95000"/>
                                    </p:animScale>
                                    <p:animScale>
                                      <p:cBhvr>
                                        <p:cTn id="90" dur="166" decel="50000">
                                          <p:stCondLst>
                                            <p:cond delay="1834"/>
                                          </p:stCondLst>
                                        </p:cTn>
                                        <p:tgtEl>
                                          <p:spTgt spid="1082"/>
                                        </p:tgtEl>
                                      </p:cBhvr>
                                      <p:to x="100000" y="100000"/>
                                    </p:animScale>
                                  </p:childTnLst>
                                </p:cTn>
                              </p:par>
                              <p:par>
                                <p:cTn id="91" presetID="10" presetClass="entr" presetSubtype="0" fill="hold" nodeType="withEffect">
                                  <p:stCondLst>
                                    <p:cond delay="0"/>
                                  </p:stCondLst>
                                  <p:childTnLst>
                                    <p:set>
                                      <p:cBhvr>
                                        <p:cTn id="92" dur="1" fill="hold">
                                          <p:stCondLst>
                                            <p:cond delay="0"/>
                                          </p:stCondLst>
                                        </p:cTn>
                                        <p:tgtEl>
                                          <p:spTgt spid="1079"/>
                                        </p:tgtEl>
                                        <p:attrNameLst>
                                          <p:attrName>style.visibility</p:attrName>
                                        </p:attrNameLst>
                                      </p:cBhvr>
                                      <p:to>
                                        <p:strVal val="visible"/>
                                      </p:to>
                                    </p:set>
                                    <p:animEffect transition="in" filter="fade">
                                      <p:cBhvr>
                                        <p:cTn id="93" dur="500"/>
                                        <p:tgtEl>
                                          <p:spTgt spid="1079"/>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606"/>
                                        </p:tgtEl>
                                        <p:attrNameLst>
                                          <p:attrName>style.visibility</p:attrName>
                                        </p:attrNameLst>
                                      </p:cBhvr>
                                      <p:to>
                                        <p:strVal val="visible"/>
                                      </p:to>
                                    </p:set>
                                    <p:animEffect transition="in" filter="fade">
                                      <p:cBhvr>
                                        <p:cTn id="97" dur="500"/>
                                        <p:tgtEl>
                                          <p:spTgt spid="606"/>
                                        </p:tgtEl>
                                      </p:cBhvr>
                                    </p:animEffect>
                                  </p:childTnLst>
                                </p:cTn>
                              </p:par>
                              <p:par>
                                <p:cTn id="98" presetID="26" presetClass="entr" presetSubtype="0" fill="hold" grpId="0" nodeType="withEffect">
                                  <p:stCondLst>
                                    <p:cond delay="0"/>
                                  </p:stCondLst>
                                  <p:childTnLst>
                                    <p:set>
                                      <p:cBhvr>
                                        <p:cTn id="99" dur="1" fill="hold">
                                          <p:stCondLst>
                                            <p:cond delay="0"/>
                                          </p:stCondLst>
                                        </p:cTn>
                                        <p:tgtEl>
                                          <p:spTgt spid="1089"/>
                                        </p:tgtEl>
                                        <p:attrNameLst>
                                          <p:attrName>style.visibility</p:attrName>
                                        </p:attrNameLst>
                                      </p:cBhvr>
                                      <p:to>
                                        <p:strVal val="visible"/>
                                      </p:to>
                                    </p:set>
                                    <p:animEffect transition="in" filter="wipe(down)">
                                      <p:cBhvr>
                                        <p:cTn id="100" dur="580">
                                          <p:stCondLst>
                                            <p:cond delay="0"/>
                                          </p:stCondLst>
                                        </p:cTn>
                                        <p:tgtEl>
                                          <p:spTgt spid="1089"/>
                                        </p:tgtEl>
                                      </p:cBhvr>
                                    </p:animEffect>
                                    <p:anim calcmode="lin" valueType="num">
                                      <p:cBhvr>
                                        <p:cTn id="101" dur="1822" tmFilter="0,0; 0.14,0.36; 0.43,0.73; 0.71,0.91; 1.0,1.0">
                                          <p:stCondLst>
                                            <p:cond delay="0"/>
                                          </p:stCondLst>
                                        </p:cTn>
                                        <p:tgtEl>
                                          <p:spTgt spid="1089"/>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089"/>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089"/>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089"/>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089"/>
                                        </p:tgtEl>
                                        <p:attrNameLst>
                                          <p:attrName>ppt_y</p:attrName>
                                        </p:attrNameLst>
                                      </p:cBhvr>
                                      <p:tavLst>
                                        <p:tav tm="0" fmla="#ppt_y-sin(pi*$)/81">
                                          <p:val>
                                            <p:fltVal val="0"/>
                                          </p:val>
                                        </p:tav>
                                        <p:tav tm="100000">
                                          <p:val>
                                            <p:fltVal val="1"/>
                                          </p:val>
                                        </p:tav>
                                      </p:tavLst>
                                    </p:anim>
                                    <p:animScale>
                                      <p:cBhvr>
                                        <p:cTn id="106" dur="26">
                                          <p:stCondLst>
                                            <p:cond delay="650"/>
                                          </p:stCondLst>
                                        </p:cTn>
                                        <p:tgtEl>
                                          <p:spTgt spid="1089"/>
                                        </p:tgtEl>
                                      </p:cBhvr>
                                      <p:to x="100000" y="60000"/>
                                    </p:animScale>
                                    <p:animScale>
                                      <p:cBhvr>
                                        <p:cTn id="107" dur="166" decel="50000">
                                          <p:stCondLst>
                                            <p:cond delay="676"/>
                                          </p:stCondLst>
                                        </p:cTn>
                                        <p:tgtEl>
                                          <p:spTgt spid="1089"/>
                                        </p:tgtEl>
                                      </p:cBhvr>
                                      <p:to x="100000" y="100000"/>
                                    </p:animScale>
                                    <p:animScale>
                                      <p:cBhvr>
                                        <p:cTn id="108" dur="26">
                                          <p:stCondLst>
                                            <p:cond delay="1312"/>
                                          </p:stCondLst>
                                        </p:cTn>
                                        <p:tgtEl>
                                          <p:spTgt spid="1089"/>
                                        </p:tgtEl>
                                      </p:cBhvr>
                                      <p:to x="100000" y="80000"/>
                                    </p:animScale>
                                    <p:animScale>
                                      <p:cBhvr>
                                        <p:cTn id="109" dur="166" decel="50000">
                                          <p:stCondLst>
                                            <p:cond delay="1338"/>
                                          </p:stCondLst>
                                        </p:cTn>
                                        <p:tgtEl>
                                          <p:spTgt spid="1089"/>
                                        </p:tgtEl>
                                      </p:cBhvr>
                                      <p:to x="100000" y="100000"/>
                                    </p:animScale>
                                    <p:animScale>
                                      <p:cBhvr>
                                        <p:cTn id="110" dur="26">
                                          <p:stCondLst>
                                            <p:cond delay="1642"/>
                                          </p:stCondLst>
                                        </p:cTn>
                                        <p:tgtEl>
                                          <p:spTgt spid="1089"/>
                                        </p:tgtEl>
                                      </p:cBhvr>
                                      <p:to x="100000" y="90000"/>
                                    </p:animScale>
                                    <p:animScale>
                                      <p:cBhvr>
                                        <p:cTn id="111" dur="166" decel="50000">
                                          <p:stCondLst>
                                            <p:cond delay="1668"/>
                                          </p:stCondLst>
                                        </p:cTn>
                                        <p:tgtEl>
                                          <p:spTgt spid="1089"/>
                                        </p:tgtEl>
                                      </p:cBhvr>
                                      <p:to x="100000" y="100000"/>
                                    </p:animScale>
                                    <p:animScale>
                                      <p:cBhvr>
                                        <p:cTn id="112" dur="26">
                                          <p:stCondLst>
                                            <p:cond delay="1808"/>
                                          </p:stCondLst>
                                        </p:cTn>
                                        <p:tgtEl>
                                          <p:spTgt spid="1089"/>
                                        </p:tgtEl>
                                      </p:cBhvr>
                                      <p:to x="100000" y="95000"/>
                                    </p:animScale>
                                    <p:animScale>
                                      <p:cBhvr>
                                        <p:cTn id="113" dur="166" decel="50000">
                                          <p:stCondLst>
                                            <p:cond delay="1834"/>
                                          </p:stCondLst>
                                        </p:cTn>
                                        <p:tgtEl>
                                          <p:spTgt spid="1089"/>
                                        </p:tgtEl>
                                      </p:cBhvr>
                                      <p:to x="100000" y="100000"/>
                                    </p:animScale>
                                  </p:childTnLst>
                                </p:cTn>
                              </p:par>
                              <p:par>
                                <p:cTn id="114" presetID="26" presetClass="entr" presetSubtype="0" fill="hold" grpId="0" nodeType="withEffect">
                                  <p:stCondLst>
                                    <p:cond delay="0"/>
                                  </p:stCondLst>
                                  <p:childTnLst>
                                    <p:set>
                                      <p:cBhvr>
                                        <p:cTn id="115" dur="1" fill="hold">
                                          <p:stCondLst>
                                            <p:cond delay="0"/>
                                          </p:stCondLst>
                                        </p:cTn>
                                        <p:tgtEl>
                                          <p:spTgt spid="1088"/>
                                        </p:tgtEl>
                                        <p:attrNameLst>
                                          <p:attrName>style.visibility</p:attrName>
                                        </p:attrNameLst>
                                      </p:cBhvr>
                                      <p:to>
                                        <p:strVal val="visible"/>
                                      </p:to>
                                    </p:set>
                                    <p:animEffect transition="in" filter="wipe(down)">
                                      <p:cBhvr>
                                        <p:cTn id="116" dur="580">
                                          <p:stCondLst>
                                            <p:cond delay="0"/>
                                          </p:stCondLst>
                                        </p:cTn>
                                        <p:tgtEl>
                                          <p:spTgt spid="1088"/>
                                        </p:tgtEl>
                                      </p:cBhvr>
                                    </p:animEffect>
                                    <p:anim calcmode="lin" valueType="num">
                                      <p:cBhvr>
                                        <p:cTn id="117" dur="1822" tmFilter="0,0; 0.14,0.36; 0.43,0.73; 0.71,0.91; 1.0,1.0">
                                          <p:stCondLst>
                                            <p:cond delay="0"/>
                                          </p:stCondLst>
                                        </p:cTn>
                                        <p:tgtEl>
                                          <p:spTgt spid="1088"/>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088"/>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088"/>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088"/>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088"/>
                                        </p:tgtEl>
                                        <p:attrNameLst>
                                          <p:attrName>ppt_y</p:attrName>
                                        </p:attrNameLst>
                                      </p:cBhvr>
                                      <p:tavLst>
                                        <p:tav tm="0" fmla="#ppt_y-sin(pi*$)/81">
                                          <p:val>
                                            <p:fltVal val="0"/>
                                          </p:val>
                                        </p:tav>
                                        <p:tav tm="100000">
                                          <p:val>
                                            <p:fltVal val="1"/>
                                          </p:val>
                                        </p:tav>
                                      </p:tavLst>
                                    </p:anim>
                                    <p:animScale>
                                      <p:cBhvr>
                                        <p:cTn id="122" dur="26">
                                          <p:stCondLst>
                                            <p:cond delay="650"/>
                                          </p:stCondLst>
                                        </p:cTn>
                                        <p:tgtEl>
                                          <p:spTgt spid="1088"/>
                                        </p:tgtEl>
                                      </p:cBhvr>
                                      <p:to x="100000" y="60000"/>
                                    </p:animScale>
                                    <p:animScale>
                                      <p:cBhvr>
                                        <p:cTn id="123" dur="166" decel="50000">
                                          <p:stCondLst>
                                            <p:cond delay="676"/>
                                          </p:stCondLst>
                                        </p:cTn>
                                        <p:tgtEl>
                                          <p:spTgt spid="1088"/>
                                        </p:tgtEl>
                                      </p:cBhvr>
                                      <p:to x="100000" y="100000"/>
                                    </p:animScale>
                                    <p:animScale>
                                      <p:cBhvr>
                                        <p:cTn id="124" dur="26">
                                          <p:stCondLst>
                                            <p:cond delay="1312"/>
                                          </p:stCondLst>
                                        </p:cTn>
                                        <p:tgtEl>
                                          <p:spTgt spid="1088"/>
                                        </p:tgtEl>
                                      </p:cBhvr>
                                      <p:to x="100000" y="80000"/>
                                    </p:animScale>
                                    <p:animScale>
                                      <p:cBhvr>
                                        <p:cTn id="125" dur="166" decel="50000">
                                          <p:stCondLst>
                                            <p:cond delay="1338"/>
                                          </p:stCondLst>
                                        </p:cTn>
                                        <p:tgtEl>
                                          <p:spTgt spid="1088"/>
                                        </p:tgtEl>
                                      </p:cBhvr>
                                      <p:to x="100000" y="100000"/>
                                    </p:animScale>
                                    <p:animScale>
                                      <p:cBhvr>
                                        <p:cTn id="126" dur="26">
                                          <p:stCondLst>
                                            <p:cond delay="1642"/>
                                          </p:stCondLst>
                                        </p:cTn>
                                        <p:tgtEl>
                                          <p:spTgt spid="1088"/>
                                        </p:tgtEl>
                                      </p:cBhvr>
                                      <p:to x="100000" y="90000"/>
                                    </p:animScale>
                                    <p:animScale>
                                      <p:cBhvr>
                                        <p:cTn id="127" dur="166" decel="50000">
                                          <p:stCondLst>
                                            <p:cond delay="1668"/>
                                          </p:stCondLst>
                                        </p:cTn>
                                        <p:tgtEl>
                                          <p:spTgt spid="1088"/>
                                        </p:tgtEl>
                                      </p:cBhvr>
                                      <p:to x="100000" y="100000"/>
                                    </p:animScale>
                                    <p:animScale>
                                      <p:cBhvr>
                                        <p:cTn id="128" dur="26">
                                          <p:stCondLst>
                                            <p:cond delay="1808"/>
                                          </p:stCondLst>
                                        </p:cTn>
                                        <p:tgtEl>
                                          <p:spTgt spid="1088"/>
                                        </p:tgtEl>
                                      </p:cBhvr>
                                      <p:to x="100000" y="95000"/>
                                    </p:animScale>
                                    <p:animScale>
                                      <p:cBhvr>
                                        <p:cTn id="129" dur="166" decel="50000">
                                          <p:stCondLst>
                                            <p:cond delay="1834"/>
                                          </p:stCondLst>
                                        </p:cTn>
                                        <p:tgtEl>
                                          <p:spTgt spid="1088"/>
                                        </p:tgtEl>
                                      </p:cBhvr>
                                      <p:to x="100000" y="100000"/>
                                    </p:animScale>
                                  </p:childTnLst>
                                </p:cTn>
                              </p:par>
                              <p:par>
                                <p:cTn id="130" presetID="10" presetClass="entr" presetSubtype="0" fill="hold" nodeType="withEffect">
                                  <p:stCondLst>
                                    <p:cond delay="0"/>
                                  </p:stCondLst>
                                  <p:childTnLst>
                                    <p:set>
                                      <p:cBhvr>
                                        <p:cTn id="131" dur="1" fill="hold">
                                          <p:stCondLst>
                                            <p:cond delay="0"/>
                                          </p:stCondLst>
                                        </p:cTn>
                                        <p:tgtEl>
                                          <p:spTgt spid="1080"/>
                                        </p:tgtEl>
                                        <p:attrNameLst>
                                          <p:attrName>style.visibility</p:attrName>
                                        </p:attrNameLst>
                                      </p:cBhvr>
                                      <p:to>
                                        <p:strVal val="visible"/>
                                      </p:to>
                                    </p:set>
                                    <p:animEffect transition="in" filter="fade">
                                      <p:cBhvr>
                                        <p:cTn id="132" dur="500"/>
                                        <p:tgtEl>
                                          <p:spTgt spid="108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766"/>
                                        </p:tgtEl>
                                        <p:attrNameLst>
                                          <p:attrName>style.visibility</p:attrName>
                                        </p:attrNameLst>
                                      </p:cBhvr>
                                      <p:to>
                                        <p:strVal val="visible"/>
                                      </p:to>
                                    </p:set>
                                    <p:animEffect transition="in" filter="fade">
                                      <p:cBhvr>
                                        <p:cTn id="137" dur="500"/>
                                        <p:tgtEl>
                                          <p:spTgt spid="766"/>
                                        </p:tgtEl>
                                      </p:cBhvr>
                                    </p:animEffect>
                                  </p:childTnLst>
                                </p:cTn>
                              </p:par>
                              <p:par>
                                <p:cTn id="138" presetID="26" presetClass="entr" presetSubtype="0" fill="hold" grpId="0" nodeType="withEffect">
                                  <p:stCondLst>
                                    <p:cond delay="0"/>
                                  </p:stCondLst>
                                  <p:childTnLst>
                                    <p:set>
                                      <p:cBhvr>
                                        <p:cTn id="139" dur="1" fill="hold">
                                          <p:stCondLst>
                                            <p:cond delay="0"/>
                                          </p:stCondLst>
                                        </p:cTn>
                                        <p:tgtEl>
                                          <p:spTgt spid="1091"/>
                                        </p:tgtEl>
                                        <p:attrNameLst>
                                          <p:attrName>style.visibility</p:attrName>
                                        </p:attrNameLst>
                                      </p:cBhvr>
                                      <p:to>
                                        <p:strVal val="visible"/>
                                      </p:to>
                                    </p:set>
                                    <p:animEffect transition="in" filter="wipe(down)">
                                      <p:cBhvr>
                                        <p:cTn id="140" dur="580">
                                          <p:stCondLst>
                                            <p:cond delay="0"/>
                                          </p:stCondLst>
                                        </p:cTn>
                                        <p:tgtEl>
                                          <p:spTgt spid="1091"/>
                                        </p:tgtEl>
                                      </p:cBhvr>
                                    </p:animEffect>
                                    <p:anim calcmode="lin" valueType="num">
                                      <p:cBhvr>
                                        <p:cTn id="141" dur="1822" tmFilter="0,0; 0.14,0.36; 0.43,0.73; 0.71,0.91; 1.0,1.0">
                                          <p:stCondLst>
                                            <p:cond delay="0"/>
                                          </p:stCondLst>
                                        </p:cTn>
                                        <p:tgtEl>
                                          <p:spTgt spid="1091"/>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091"/>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091"/>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091"/>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091"/>
                                        </p:tgtEl>
                                        <p:attrNameLst>
                                          <p:attrName>ppt_y</p:attrName>
                                        </p:attrNameLst>
                                      </p:cBhvr>
                                      <p:tavLst>
                                        <p:tav tm="0" fmla="#ppt_y-sin(pi*$)/81">
                                          <p:val>
                                            <p:fltVal val="0"/>
                                          </p:val>
                                        </p:tav>
                                        <p:tav tm="100000">
                                          <p:val>
                                            <p:fltVal val="1"/>
                                          </p:val>
                                        </p:tav>
                                      </p:tavLst>
                                    </p:anim>
                                    <p:animScale>
                                      <p:cBhvr>
                                        <p:cTn id="146" dur="26">
                                          <p:stCondLst>
                                            <p:cond delay="650"/>
                                          </p:stCondLst>
                                        </p:cTn>
                                        <p:tgtEl>
                                          <p:spTgt spid="1091"/>
                                        </p:tgtEl>
                                      </p:cBhvr>
                                      <p:to x="100000" y="60000"/>
                                    </p:animScale>
                                    <p:animScale>
                                      <p:cBhvr>
                                        <p:cTn id="147" dur="166" decel="50000">
                                          <p:stCondLst>
                                            <p:cond delay="676"/>
                                          </p:stCondLst>
                                        </p:cTn>
                                        <p:tgtEl>
                                          <p:spTgt spid="1091"/>
                                        </p:tgtEl>
                                      </p:cBhvr>
                                      <p:to x="100000" y="100000"/>
                                    </p:animScale>
                                    <p:animScale>
                                      <p:cBhvr>
                                        <p:cTn id="148" dur="26">
                                          <p:stCondLst>
                                            <p:cond delay="1312"/>
                                          </p:stCondLst>
                                        </p:cTn>
                                        <p:tgtEl>
                                          <p:spTgt spid="1091"/>
                                        </p:tgtEl>
                                      </p:cBhvr>
                                      <p:to x="100000" y="80000"/>
                                    </p:animScale>
                                    <p:animScale>
                                      <p:cBhvr>
                                        <p:cTn id="149" dur="166" decel="50000">
                                          <p:stCondLst>
                                            <p:cond delay="1338"/>
                                          </p:stCondLst>
                                        </p:cTn>
                                        <p:tgtEl>
                                          <p:spTgt spid="1091"/>
                                        </p:tgtEl>
                                      </p:cBhvr>
                                      <p:to x="100000" y="100000"/>
                                    </p:animScale>
                                    <p:animScale>
                                      <p:cBhvr>
                                        <p:cTn id="150" dur="26">
                                          <p:stCondLst>
                                            <p:cond delay="1642"/>
                                          </p:stCondLst>
                                        </p:cTn>
                                        <p:tgtEl>
                                          <p:spTgt spid="1091"/>
                                        </p:tgtEl>
                                      </p:cBhvr>
                                      <p:to x="100000" y="90000"/>
                                    </p:animScale>
                                    <p:animScale>
                                      <p:cBhvr>
                                        <p:cTn id="151" dur="166" decel="50000">
                                          <p:stCondLst>
                                            <p:cond delay="1668"/>
                                          </p:stCondLst>
                                        </p:cTn>
                                        <p:tgtEl>
                                          <p:spTgt spid="1091"/>
                                        </p:tgtEl>
                                      </p:cBhvr>
                                      <p:to x="100000" y="100000"/>
                                    </p:animScale>
                                    <p:animScale>
                                      <p:cBhvr>
                                        <p:cTn id="152" dur="26">
                                          <p:stCondLst>
                                            <p:cond delay="1808"/>
                                          </p:stCondLst>
                                        </p:cTn>
                                        <p:tgtEl>
                                          <p:spTgt spid="1091"/>
                                        </p:tgtEl>
                                      </p:cBhvr>
                                      <p:to x="100000" y="95000"/>
                                    </p:animScale>
                                    <p:animScale>
                                      <p:cBhvr>
                                        <p:cTn id="153" dur="166" decel="50000">
                                          <p:stCondLst>
                                            <p:cond delay="1834"/>
                                          </p:stCondLst>
                                        </p:cTn>
                                        <p:tgtEl>
                                          <p:spTgt spid="1091"/>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1090"/>
                                        </p:tgtEl>
                                        <p:attrNameLst>
                                          <p:attrName>style.visibility</p:attrName>
                                        </p:attrNameLst>
                                      </p:cBhvr>
                                      <p:to>
                                        <p:strVal val="visible"/>
                                      </p:to>
                                    </p:set>
                                    <p:animEffect transition="in" filter="wipe(down)">
                                      <p:cBhvr>
                                        <p:cTn id="156" dur="580">
                                          <p:stCondLst>
                                            <p:cond delay="0"/>
                                          </p:stCondLst>
                                        </p:cTn>
                                        <p:tgtEl>
                                          <p:spTgt spid="1090"/>
                                        </p:tgtEl>
                                      </p:cBhvr>
                                    </p:animEffect>
                                    <p:anim calcmode="lin" valueType="num">
                                      <p:cBhvr>
                                        <p:cTn id="157" dur="1822" tmFilter="0,0; 0.14,0.36; 0.43,0.73; 0.71,0.91; 1.0,1.0">
                                          <p:stCondLst>
                                            <p:cond delay="0"/>
                                          </p:stCondLst>
                                        </p:cTn>
                                        <p:tgtEl>
                                          <p:spTgt spid="1090"/>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090"/>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090"/>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090"/>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090"/>
                                        </p:tgtEl>
                                        <p:attrNameLst>
                                          <p:attrName>ppt_y</p:attrName>
                                        </p:attrNameLst>
                                      </p:cBhvr>
                                      <p:tavLst>
                                        <p:tav tm="0" fmla="#ppt_y-sin(pi*$)/81">
                                          <p:val>
                                            <p:fltVal val="0"/>
                                          </p:val>
                                        </p:tav>
                                        <p:tav tm="100000">
                                          <p:val>
                                            <p:fltVal val="1"/>
                                          </p:val>
                                        </p:tav>
                                      </p:tavLst>
                                    </p:anim>
                                    <p:animScale>
                                      <p:cBhvr>
                                        <p:cTn id="162" dur="26">
                                          <p:stCondLst>
                                            <p:cond delay="650"/>
                                          </p:stCondLst>
                                        </p:cTn>
                                        <p:tgtEl>
                                          <p:spTgt spid="1090"/>
                                        </p:tgtEl>
                                      </p:cBhvr>
                                      <p:to x="100000" y="60000"/>
                                    </p:animScale>
                                    <p:animScale>
                                      <p:cBhvr>
                                        <p:cTn id="163" dur="166" decel="50000">
                                          <p:stCondLst>
                                            <p:cond delay="676"/>
                                          </p:stCondLst>
                                        </p:cTn>
                                        <p:tgtEl>
                                          <p:spTgt spid="1090"/>
                                        </p:tgtEl>
                                      </p:cBhvr>
                                      <p:to x="100000" y="100000"/>
                                    </p:animScale>
                                    <p:animScale>
                                      <p:cBhvr>
                                        <p:cTn id="164" dur="26">
                                          <p:stCondLst>
                                            <p:cond delay="1312"/>
                                          </p:stCondLst>
                                        </p:cTn>
                                        <p:tgtEl>
                                          <p:spTgt spid="1090"/>
                                        </p:tgtEl>
                                      </p:cBhvr>
                                      <p:to x="100000" y="80000"/>
                                    </p:animScale>
                                    <p:animScale>
                                      <p:cBhvr>
                                        <p:cTn id="165" dur="166" decel="50000">
                                          <p:stCondLst>
                                            <p:cond delay="1338"/>
                                          </p:stCondLst>
                                        </p:cTn>
                                        <p:tgtEl>
                                          <p:spTgt spid="1090"/>
                                        </p:tgtEl>
                                      </p:cBhvr>
                                      <p:to x="100000" y="100000"/>
                                    </p:animScale>
                                    <p:animScale>
                                      <p:cBhvr>
                                        <p:cTn id="166" dur="26">
                                          <p:stCondLst>
                                            <p:cond delay="1642"/>
                                          </p:stCondLst>
                                        </p:cTn>
                                        <p:tgtEl>
                                          <p:spTgt spid="1090"/>
                                        </p:tgtEl>
                                      </p:cBhvr>
                                      <p:to x="100000" y="90000"/>
                                    </p:animScale>
                                    <p:animScale>
                                      <p:cBhvr>
                                        <p:cTn id="167" dur="166" decel="50000">
                                          <p:stCondLst>
                                            <p:cond delay="1668"/>
                                          </p:stCondLst>
                                        </p:cTn>
                                        <p:tgtEl>
                                          <p:spTgt spid="1090"/>
                                        </p:tgtEl>
                                      </p:cBhvr>
                                      <p:to x="100000" y="100000"/>
                                    </p:animScale>
                                    <p:animScale>
                                      <p:cBhvr>
                                        <p:cTn id="168" dur="26">
                                          <p:stCondLst>
                                            <p:cond delay="1808"/>
                                          </p:stCondLst>
                                        </p:cTn>
                                        <p:tgtEl>
                                          <p:spTgt spid="1090"/>
                                        </p:tgtEl>
                                      </p:cBhvr>
                                      <p:to x="100000" y="95000"/>
                                    </p:animScale>
                                    <p:animScale>
                                      <p:cBhvr>
                                        <p:cTn id="169" dur="166" decel="50000">
                                          <p:stCondLst>
                                            <p:cond delay="1834"/>
                                          </p:stCondLst>
                                        </p:cTn>
                                        <p:tgtEl>
                                          <p:spTgt spid="1090"/>
                                        </p:tgtEl>
                                      </p:cBhvr>
                                      <p:to x="100000" y="100000"/>
                                    </p:animScale>
                                  </p:childTnLst>
                                </p:cTn>
                              </p:par>
                              <p:par>
                                <p:cTn id="170" presetID="10" presetClass="entr" presetSubtype="0" fill="hold" nodeType="withEffect">
                                  <p:stCondLst>
                                    <p:cond delay="0"/>
                                  </p:stCondLst>
                                  <p:childTnLst>
                                    <p:set>
                                      <p:cBhvr>
                                        <p:cTn id="171" dur="1" fill="hold">
                                          <p:stCondLst>
                                            <p:cond delay="0"/>
                                          </p:stCondLst>
                                        </p:cTn>
                                        <p:tgtEl>
                                          <p:spTgt spid="1081"/>
                                        </p:tgtEl>
                                        <p:attrNameLst>
                                          <p:attrName>style.visibility</p:attrName>
                                        </p:attrNameLst>
                                      </p:cBhvr>
                                      <p:to>
                                        <p:strVal val="visible"/>
                                      </p:to>
                                    </p:set>
                                    <p:animEffect transition="in" filter="fade">
                                      <p:cBhvr>
                                        <p:cTn id="172" dur="500"/>
                                        <p:tgtEl>
                                          <p:spTgt spid="108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1070"/>
                                        </p:tgtEl>
                                        <p:attrNameLst>
                                          <p:attrName>style.visibility</p:attrName>
                                        </p:attrNameLst>
                                      </p:cBhvr>
                                      <p:to>
                                        <p:strVal val="visible"/>
                                      </p:to>
                                    </p:set>
                                    <p:animEffect transition="in" filter="fade">
                                      <p:cBhvr>
                                        <p:cTn id="177" dur="500"/>
                                        <p:tgtEl>
                                          <p:spTgt spid="1070"/>
                                        </p:tgtEl>
                                      </p:cBhvr>
                                    </p:animEffect>
                                  </p:childTnLst>
                                </p:cTn>
                              </p:par>
                              <p:par>
                                <p:cTn id="178" presetID="26" presetClass="entr" presetSubtype="0" fill="hold" grpId="0" nodeType="withEffect">
                                  <p:stCondLst>
                                    <p:cond delay="0"/>
                                  </p:stCondLst>
                                  <p:childTnLst>
                                    <p:set>
                                      <p:cBhvr>
                                        <p:cTn id="179" dur="1" fill="hold">
                                          <p:stCondLst>
                                            <p:cond delay="0"/>
                                          </p:stCondLst>
                                        </p:cTn>
                                        <p:tgtEl>
                                          <p:spTgt spid="1093"/>
                                        </p:tgtEl>
                                        <p:attrNameLst>
                                          <p:attrName>style.visibility</p:attrName>
                                        </p:attrNameLst>
                                      </p:cBhvr>
                                      <p:to>
                                        <p:strVal val="visible"/>
                                      </p:to>
                                    </p:set>
                                    <p:animEffect transition="in" filter="wipe(down)">
                                      <p:cBhvr>
                                        <p:cTn id="180" dur="580">
                                          <p:stCondLst>
                                            <p:cond delay="0"/>
                                          </p:stCondLst>
                                        </p:cTn>
                                        <p:tgtEl>
                                          <p:spTgt spid="1093"/>
                                        </p:tgtEl>
                                      </p:cBhvr>
                                    </p:animEffect>
                                    <p:anim calcmode="lin" valueType="num">
                                      <p:cBhvr>
                                        <p:cTn id="181" dur="1822" tmFilter="0,0; 0.14,0.36; 0.43,0.73; 0.71,0.91; 1.0,1.0">
                                          <p:stCondLst>
                                            <p:cond delay="0"/>
                                          </p:stCondLst>
                                        </p:cTn>
                                        <p:tgtEl>
                                          <p:spTgt spid="1093"/>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1093"/>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1093"/>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1093"/>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1093"/>
                                        </p:tgtEl>
                                        <p:attrNameLst>
                                          <p:attrName>ppt_y</p:attrName>
                                        </p:attrNameLst>
                                      </p:cBhvr>
                                      <p:tavLst>
                                        <p:tav tm="0" fmla="#ppt_y-sin(pi*$)/81">
                                          <p:val>
                                            <p:fltVal val="0"/>
                                          </p:val>
                                        </p:tav>
                                        <p:tav tm="100000">
                                          <p:val>
                                            <p:fltVal val="1"/>
                                          </p:val>
                                        </p:tav>
                                      </p:tavLst>
                                    </p:anim>
                                    <p:animScale>
                                      <p:cBhvr>
                                        <p:cTn id="186" dur="26">
                                          <p:stCondLst>
                                            <p:cond delay="650"/>
                                          </p:stCondLst>
                                        </p:cTn>
                                        <p:tgtEl>
                                          <p:spTgt spid="1093"/>
                                        </p:tgtEl>
                                      </p:cBhvr>
                                      <p:to x="100000" y="60000"/>
                                    </p:animScale>
                                    <p:animScale>
                                      <p:cBhvr>
                                        <p:cTn id="187" dur="166" decel="50000">
                                          <p:stCondLst>
                                            <p:cond delay="676"/>
                                          </p:stCondLst>
                                        </p:cTn>
                                        <p:tgtEl>
                                          <p:spTgt spid="1093"/>
                                        </p:tgtEl>
                                      </p:cBhvr>
                                      <p:to x="100000" y="100000"/>
                                    </p:animScale>
                                    <p:animScale>
                                      <p:cBhvr>
                                        <p:cTn id="188" dur="26">
                                          <p:stCondLst>
                                            <p:cond delay="1312"/>
                                          </p:stCondLst>
                                        </p:cTn>
                                        <p:tgtEl>
                                          <p:spTgt spid="1093"/>
                                        </p:tgtEl>
                                      </p:cBhvr>
                                      <p:to x="100000" y="80000"/>
                                    </p:animScale>
                                    <p:animScale>
                                      <p:cBhvr>
                                        <p:cTn id="189" dur="166" decel="50000">
                                          <p:stCondLst>
                                            <p:cond delay="1338"/>
                                          </p:stCondLst>
                                        </p:cTn>
                                        <p:tgtEl>
                                          <p:spTgt spid="1093"/>
                                        </p:tgtEl>
                                      </p:cBhvr>
                                      <p:to x="100000" y="100000"/>
                                    </p:animScale>
                                    <p:animScale>
                                      <p:cBhvr>
                                        <p:cTn id="190" dur="26">
                                          <p:stCondLst>
                                            <p:cond delay="1642"/>
                                          </p:stCondLst>
                                        </p:cTn>
                                        <p:tgtEl>
                                          <p:spTgt spid="1093"/>
                                        </p:tgtEl>
                                      </p:cBhvr>
                                      <p:to x="100000" y="90000"/>
                                    </p:animScale>
                                    <p:animScale>
                                      <p:cBhvr>
                                        <p:cTn id="191" dur="166" decel="50000">
                                          <p:stCondLst>
                                            <p:cond delay="1668"/>
                                          </p:stCondLst>
                                        </p:cTn>
                                        <p:tgtEl>
                                          <p:spTgt spid="1093"/>
                                        </p:tgtEl>
                                      </p:cBhvr>
                                      <p:to x="100000" y="100000"/>
                                    </p:animScale>
                                    <p:animScale>
                                      <p:cBhvr>
                                        <p:cTn id="192" dur="26">
                                          <p:stCondLst>
                                            <p:cond delay="1808"/>
                                          </p:stCondLst>
                                        </p:cTn>
                                        <p:tgtEl>
                                          <p:spTgt spid="1093"/>
                                        </p:tgtEl>
                                      </p:cBhvr>
                                      <p:to x="100000" y="95000"/>
                                    </p:animScale>
                                    <p:animScale>
                                      <p:cBhvr>
                                        <p:cTn id="193" dur="166" decel="50000">
                                          <p:stCondLst>
                                            <p:cond delay="1834"/>
                                          </p:stCondLst>
                                        </p:cTn>
                                        <p:tgtEl>
                                          <p:spTgt spid="1093"/>
                                        </p:tgtEl>
                                      </p:cBhvr>
                                      <p:to x="100000" y="100000"/>
                                    </p:animScale>
                                  </p:childTnLst>
                                </p:cTn>
                              </p:par>
                              <p:par>
                                <p:cTn id="194" presetID="26" presetClass="entr" presetSubtype="0" fill="hold" grpId="0" nodeType="withEffect">
                                  <p:stCondLst>
                                    <p:cond delay="0"/>
                                  </p:stCondLst>
                                  <p:childTnLst>
                                    <p:set>
                                      <p:cBhvr>
                                        <p:cTn id="195" dur="1" fill="hold">
                                          <p:stCondLst>
                                            <p:cond delay="0"/>
                                          </p:stCondLst>
                                        </p:cTn>
                                        <p:tgtEl>
                                          <p:spTgt spid="1092"/>
                                        </p:tgtEl>
                                        <p:attrNameLst>
                                          <p:attrName>style.visibility</p:attrName>
                                        </p:attrNameLst>
                                      </p:cBhvr>
                                      <p:to>
                                        <p:strVal val="visible"/>
                                      </p:to>
                                    </p:set>
                                    <p:animEffect transition="in" filter="wipe(down)">
                                      <p:cBhvr>
                                        <p:cTn id="196" dur="580">
                                          <p:stCondLst>
                                            <p:cond delay="0"/>
                                          </p:stCondLst>
                                        </p:cTn>
                                        <p:tgtEl>
                                          <p:spTgt spid="1092"/>
                                        </p:tgtEl>
                                      </p:cBhvr>
                                    </p:animEffect>
                                    <p:anim calcmode="lin" valueType="num">
                                      <p:cBhvr>
                                        <p:cTn id="197" dur="1822" tmFilter="0,0; 0.14,0.36; 0.43,0.73; 0.71,0.91; 1.0,1.0">
                                          <p:stCondLst>
                                            <p:cond delay="0"/>
                                          </p:stCondLst>
                                        </p:cTn>
                                        <p:tgtEl>
                                          <p:spTgt spid="1092"/>
                                        </p:tgtEl>
                                        <p:attrNameLst>
                                          <p:attrName>ppt_x</p:attrName>
                                        </p:attrNameLst>
                                      </p:cBhvr>
                                      <p:tavLst>
                                        <p:tav tm="0">
                                          <p:val>
                                            <p:strVal val="#ppt_x-0.25"/>
                                          </p:val>
                                        </p:tav>
                                        <p:tav tm="100000">
                                          <p:val>
                                            <p:strVal val="#ppt_x"/>
                                          </p:val>
                                        </p:tav>
                                      </p:tavLst>
                                    </p:anim>
                                    <p:anim calcmode="lin" valueType="num">
                                      <p:cBhvr>
                                        <p:cTn id="198" dur="664" tmFilter="0.0,0.0; 0.25,0.07; 0.50,0.2; 0.75,0.467; 1.0,1.0">
                                          <p:stCondLst>
                                            <p:cond delay="0"/>
                                          </p:stCondLst>
                                        </p:cTn>
                                        <p:tgtEl>
                                          <p:spTgt spid="1092"/>
                                        </p:tgtEl>
                                        <p:attrNameLst>
                                          <p:attrName>ppt_y</p:attrName>
                                        </p:attrNameLst>
                                      </p:cBhvr>
                                      <p:tavLst>
                                        <p:tav tm="0" fmla="#ppt_y-sin(pi*$)/3">
                                          <p:val>
                                            <p:fltVal val="0.5"/>
                                          </p:val>
                                        </p:tav>
                                        <p:tav tm="100000">
                                          <p:val>
                                            <p:fltVal val="1"/>
                                          </p:val>
                                        </p:tav>
                                      </p:tavLst>
                                    </p:anim>
                                    <p:anim calcmode="lin" valueType="num">
                                      <p:cBhvr>
                                        <p:cTn id="199" dur="664" tmFilter="0, 0; 0.125,0.2665; 0.25,0.4; 0.375,0.465; 0.5,0.5;  0.625,0.535; 0.75,0.6; 0.875,0.7335; 1,1">
                                          <p:stCondLst>
                                            <p:cond delay="664"/>
                                          </p:stCondLst>
                                        </p:cTn>
                                        <p:tgtEl>
                                          <p:spTgt spid="1092"/>
                                        </p:tgtEl>
                                        <p:attrNameLst>
                                          <p:attrName>ppt_y</p:attrName>
                                        </p:attrNameLst>
                                      </p:cBhvr>
                                      <p:tavLst>
                                        <p:tav tm="0" fmla="#ppt_y-sin(pi*$)/9">
                                          <p:val>
                                            <p:fltVal val="0"/>
                                          </p:val>
                                        </p:tav>
                                        <p:tav tm="100000">
                                          <p:val>
                                            <p:fltVal val="1"/>
                                          </p:val>
                                        </p:tav>
                                      </p:tavLst>
                                    </p:anim>
                                    <p:anim calcmode="lin" valueType="num">
                                      <p:cBhvr>
                                        <p:cTn id="200" dur="332" tmFilter="0, 0; 0.125,0.2665; 0.25,0.4; 0.375,0.465; 0.5,0.5;  0.625,0.535; 0.75,0.6; 0.875,0.7335; 1,1">
                                          <p:stCondLst>
                                            <p:cond delay="1324"/>
                                          </p:stCondLst>
                                        </p:cTn>
                                        <p:tgtEl>
                                          <p:spTgt spid="1092"/>
                                        </p:tgtEl>
                                        <p:attrNameLst>
                                          <p:attrName>ppt_y</p:attrName>
                                        </p:attrNameLst>
                                      </p:cBhvr>
                                      <p:tavLst>
                                        <p:tav tm="0" fmla="#ppt_y-sin(pi*$)/27">
                                          <p:val>
                                            <p:fltVal val="0"/>
                                          </p:val>
                                        </p:tav>
                                        <p:tav tm="100000">
                                          <p:val>
                                            <p:fltVal val="1"/>
                                          </p:val>
                                        </p:tav>
                                      </p:tavLst>
                                    </p:anim>
                                    <p:anim calcmode="lin" valueType="num">
                                      <p:cBhvr>
                                        <p:cTn id="201" dur="164" tmFilter="0, 0; 0.125,0.2665; 0.25,0.4; 0.375,0.465; 0.5,0.5;  0.625,0.535; 0.75,0.6; 0.875,0.7335; 1,1">
                                          <p:stCondLst>
                                            <p:cond delay="1656"/>
                                          </p:stCondLst>
                                        </p:cTn>
                                        <p:tgtEl>
                                          <p:spTgt spid="1092"/>
                                        </p:tgtEl>
                                        <p:attrNameLst>
                                          <p:attrName>ppt_y</p:attrName>
                                        </p:attrNameLst>
                                      </p:cBhvr>
                                      <p:tavLst>
                                        <p:tav tm="0" fmla="#ppt_y-sin(pi*$)/81">
                                          <p:val>
                                            <p:fltVal val="0"/>
                                          </p:val>
                                        </p:tav>
                                        <p:tav tm="100000">
                                          <p:val>
                                            <p:fltVal val="1"/>
                                          </p:val>
                                        </p:tav>
                                      </p:tavLst>
                                    </p:anim>
                                    <p:animScale>
                                      <p:cBhvr>
                                        <p:cTn id="202" dur="26">
                                          <p:stCondLst>
                                            <p:cond delay="650"/>
                                          </p:stCondLst>
                                        </p:cTn>
                                        <p:tgtEl>
                                          <p:spTgt spid="1092"/>
                                        </p:tgtEl>
                                      </p:cBhvr>
                                      <p:to x="100000" y="60000"/>
                                    </p:animScale>
                                    <p:animScale>
                                      <p:cBhvr>
                                        <p:cTn id="203" dur="166" decel="50000">
                                          <p:stCondLst>
                                            <p:cond delay="676"/>
                                          </p:stCondLst>
                                        </p:cTn>
                                        <p:tgtEl>
                                          <p:spTgt spid="1092"/>
                                        </p:tgtEl>
                                      </p:cBhvr>
                                      <p:to x="100000" y="100000"/>
                                    </p:animScale>
                                    <p:animScale>
                                      <p:cBhvr>
                                        <p:cTn id="204" dur="26">
                                          <p:stCondLst>
                                            <p:cond delay="1312"/>
                                          </p:stCondLst>
                                        </p:cTn>
                                        <p:tgtEl>
                                          <p:spTgt spid="1092"/>
                                        </p:tgtEl>
                                      </p:cBhvr>
                                      <p:to x="100000" y="80000"/>
                                    </p:animScale>
                                    <p:animScale>
                                      <p:cBhvr>
                                        <p:cTn id="205" dur="166" decel="50000">
                                          <p:stCondLst>
                                            <p:cond delay="1338"/>
                                          </p:stCondLst>
                                        </p:cTn>
                                        <p:tgtEl>
                                          <p:spTgt spid="1092"/>
                                        </p:tgtEl>
                                      </p:cBhvr>
                                      <p:to x="100000" y="100000"/>
                                    </p:animScale>
                                    <p:animScale>
                                      <p:cBhvr>
                                        <p:cTn id="206" dur="26">
                                          <p:stCondLst>
                                            <p:cond delay="1642"/>
                                          </p:stCondLst>
                                        </p:cTn>
                                        <p:tgtEl>
                                          <p:spTgt spid="1092"/>
                                        </p:tgtEl>
                                      </p:cBhvr>
                                      <p:to x="100000" y="90000"/>
                                    </p:animScale>
                                    <p:animScale>
                                      <p:cBhvr>
                                        <p:cTn id="207" dur="166" decel="50000">
                                          <p:stCondLst>
                                            <p:cond delay="1668"/>
                                          </p:stCondLst>
                                        </p:cTn>
                                        <p:tgtEl>
                                          <p:spTgt spid="1092"/>
                                        </p:tgtEl>
                                      </p:cBhvr>
                                      <p:to x="100000" y="100000"/>
                                    </p:animScale>
                                    <p:animScale>
                                      <p:cBhvr>
                                        <p:cTn id="208" dur="26">
                                          <p:stCondLst>
                                            <p:cond delay="1808"/>
                                          </p:stCondLst>
                                        </p:cTn>
                                        <p:tgtEl>
                                          <p:spTgt spid="1092"/>
                                        </p:tgtEl>
                                      </p:cBhvr>
                                      <p:to x="100000" y="95000"/>
                                    </p:animScale>
                                    <p:animScale>
                                      <p:cBhvr>
                                        <p:cTn id="209" dur="166" decel="50000">
                                          <p:stCondLst>
                                            <p:cond delay="1834"/>
                                          </p:stCondLst>
                                        </p:cTn>
                                        <p:tgtEl>
                                          <p:spTgt spid="10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 grpId="0"/>
      <p:bldP spid="1083" grpId="0"/>
      <p:bldP spid="1086" grpId="0"/>
      <p:bldP spid="1087" grpId="0"/>
      <p:bldP spid="1088" grpId="0"/>
      <p:bldP spid="1089" grpId="0"/>
      <p:bldP spid="1090" grpId="0"/>
      <p:bldP spid="1091" grpId="0"/>
      <p:bldP spid="1092" grpId="0"/>
      <p:bldP spid="10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9"/>
            <a:ext cx="7924800" cy="584775"/>
          </a:xfrm>
        </p:spPr>
        <p:txBody>
          <a:bodyPr/>
          <a:lstStyle/>
          <a:p>
            <a:r>
              <a:rPr lang="en-US" b="1" dirty="0">
                <a:solidFill>
                  <a:schemeClr val="bg1"/>
                </a:solidFill>
                <a:latin typeface="+mj-lt"/>
              </a:rPr>
              <a:t>An Orderly Environment</a:t>
            </a:r>
          </a:p>
        </p:txBody>
      </p:sp>
      <p:sp>
        <p:nvSpPr>
          <p:cNvPr id="5" name="Content Placeholder 3"/>
          <p:cNvSpPr txBox="1">
            <a:spLocks/>
          </p:cNvSpPr>
          <p:nvPr/>
        </p:nvSpPr>
        <p:spPr>
          <a:xfrm>
            <a:off x="304800" y="1447800"/>
            <a:ext cx="8229600" cy="4953000"/>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An orderly environment consists of three things:</a:t>
            </a:r>
          </a:p>
          <a:p>
            <a:pPr marL="800100" lvl="1" indent="-342900">
              <a:buFontTx/>
              <a:buAutoNum type="arabicPeriod"/>
            </a:pPr>
            <a:r>
              <a:rPr lang="en-US" sz="2400" dirty="0" smtClean="0"/>
              <a:t>Evaluation of the usefulness of all things located within the physical space, and elimination of all that is not useful</a:t>
            </a:r>
          </a:p>
          <a:p>
            <a:pPr marL="800100" lvl="1" indent="-342900">
              <a:buFontTx/>
              <a:buAutoNum type="arabicPeriod"/>
            </a:pPr>
            <a:r>
              <a:rPr lang="en-US" sz="2400" dirty="0" smtClean="0"/>
              <a:t>Organization of the useful items so they are always within reach and easily found when needed</a:t>
            </a:r>
          </a:p>
          <a:p>
            <a:pPr marL="800100" lvl="1" indent="-342900">
              <a:buFontTx/>
              <a:buAutoNum type="arabicPeriod"/>
            </a:pPr>
            <a:r>
              <a:rPr lang="en-US" sz="2400" dirty="0" smtClean="0"/>
              <a:t> A workplace that is clean and neat at all times</a:t>
            </a:r>
          </a:p>
          <a:p>
            <a:pPr marL="0" indent="0">
              <a:buNone/>
            </a:pPr>
            <a:endParaRPr lang="en-US" sz="2000" dirty="0">
              <a:solidFill>
                <a:schemeClr val="tx2"/>
              </a:solidFill>
            </a:endParaRPr>
          </a:p>
          <a:p>
            <a:pPr marL="0" indent="0">
              <a:buNone/>
            </a:pPr>
            <a:r>
              <a:rPr lang="en-US" sz="2400" b="1" dirty="0" smtClean="0"/>
              <a:t>Benefits of an orderly environment</a:t>
            </a:r>
          </a:p>
          <a:p>
            <a:pPr marL="800100" lvl="1" indent="-342900"/>
            <a:r>
              <a:rPr lang="en-US" sz="2400" dirty="0" smtClean="0"/>
              <a:t>Elimination of wasted space</a:t>
            </a:r>
          </a:p>
          <a:p>
            <a:pPr marL="800100" lvl="1" indent="-342900"/>
            <a:r>
              <a:rPr lang="en-US" sz="2400" dirty="0" smtClean="0"/>
              <a:t>Improved productivity</a:t>
            </a:r>
          </a:p>
          <a:p>
            <a:pPr marL="800100" lvl="1" indent="-342900"/>
            <a:r>
              <a:rPr lang="en-US" sz="2400" dirty="0" smtClean="0"/>
              <a:t>Enhanced morale</a:t>
            </a:r>
          </a:p>
        </p:txBody>
      </p:sp>
    </p:spTree>
    <p:extLst>
      <p:ext uri="{BB962C8B-B14F-4D97-AF65-F5344CB8AC3E}">
        <p14:creationId xmlns:p14="http://schemas.microsoft.com/office/powerpoint/2010/main" val="10499030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blue-works</Template>
  <TotalTime>4816</TotalTime>
  <Words>1396</Words>
  <Application>Microsoft Office PowerPoint</Application>
  <PresentationFormat>On-screen Show (4:3)</PresentationFormat>
  <Paragraphs>398</Paragraphs>
  <Slides>29</Slides>
  <Notes>29</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29</vt:i4>
      </vt:variant>
    </vt:vector>
  </HeadingPairs>
  <TitlesOfParts>
    <vt:vector size="34" baseType="lpstr">
      <vt:lpstr>blue-works</vt:lpstr>
      <vt:lpstr>1_blue-works</vt:lpstr>
      <vt:lpstr>ClipArt</vt:lpstr>
      <vt:lpstr>Document</vt:lpstr>
      <vt:lpstr>Worksheet</vt:lpstr>
      <vt:lpstr>  </vt:lpstr>
      <vt:lpstr>Learning Objectives</vt:lpstr>
      <vt:lpstr>The DMAIC Process with Tools</vt:lpstr>
      <vt:lpstr>Value of a Quick Win</vt:lpstr>
      <vt:lpstr>What is 5S?</vt:lpstr>
      <vt:lpstr>Example of 5S</vt:lpstr>
      <vt:lpstr>PowerPoint Presentation</vt:lpstr>
      <vt:lpstr>PowerPoint Presentation</vt:lpstr>
      <vt:lpstr>An Orderly Environment</vt:lpstr>
      <vt:lpstr>The First S: </vt:lpstr>
      <vt:lpstr>Red Tag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Value Stream Mapping important for assessing current state?</vt:lpstr>
      <vt:lpstr>PowerPoint Presentation</vt:lpstr>
      <vt:lpstr>PowerPoint Presentation</vt:lpstr>
      <vt:lpstr>PowerPoint Presentation</vt:lpstr>
      <vt:lpstr>PowerPoint Presentation</vt:lpstr>
      <vt:lpstr>PowerPoint Presentation</vt:lpstr>
      <vt:lpstr>Exercise # 1: The 8 Wastes </vt:lpstr>
      <vt:lpstr>Summary</vt:lpstr>
      <vt:lpstr>  Thank You</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skwon</dc:creator>
  <cp:lastModifiedBy>Vosburgh, Linda - OSHA</cp:lastModifiedBy>
  <cp:revision>371</cp:revision>
  <cp:lastPrinted>2012-03-21T14:53:47Z</cp:lastPrinted>
  <dcterms:created xsi:type="dcterms:W3CDTF">2012-01-18T16:52:45Z</dcterms:created>
  <dcterms:modified xsi:type="dcterms:W3CDTF">2013-11-06T18:21:13Z</dcterms:modified>
</cp:coreProperties>
</file>