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9" r:id="rId2"/>
  </p:sldMasterIdLst>
  <p:notesMasterIdLst>
    <p:notesMasterId r:id="rId20"/>
  </p:notesMasterIdLst>
  <p:handoutMasterIdLst>
    <p:handoutMasterId r:id="rId21"/>
  </p:handoutMasterIdLst>
  <p:sldIdLst>
    <p:sldId id="332" r:id="rId3"/>
    <p:sldId id="262" r:id="rId4"/>
    <p:sldId id="328" r:id="rId5"/>
    <p:sldId id="293" r:id="rId6"/>
    <p:sldId id="294" r:id="rId7"/>
    <p:sldId id="318" r:id="rId8"/>
    <p:sldId id="326" r:id="rId9"/>
    <p:sldId id="327" r:id="rId10"/>
    <p:sldId id="320" r:id="rId11"/>
    <p:sldId id="321" r:id="rId12"/>
    <p:sldId id="322" r:id="rId13"/>
    <p:sldId id="323" r:id="rId14"/>
    <p:sldId id="324" r:id="rId15"/>
    <p:sldId id="325" r:id="rId16"/>
    <p:sldId id="315" r:id="rId17"/>
    <p:sldId id="329" r:id="rId18"/>
    <p:sldId id="334" r:id="rId19"/>
  </p:sldIdLst>
  <p:sldSz cx="9144000" cy="6858000" type="screen4x3"/>
  <p:notesSz cx="6881813" cy="92964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DEADA"/>
    <a:srgbClr val="FFFFFF"/>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4277" autoAdjust="0"/>
    <p:restoredTop sz="92544" autoAdjust="0"/>
  </p:normalViewPr>
  <p:slideViewPr>
    <p:cSldViewPr>
      <p:cViewPr>
        <p:scale>
          <a:sx n="80" d="100"/>
          <a:sy n="80" d="100"/>
        </p:scale>
        <p:origin x="-1554" y="-120"/>
      </p:cViewPr>
      <p:guideLst>
        <p:guide orient="horz" pos="2187"/>
        <p:guide pos="2880"/>
        <p:guide pos="192"/>
        <p:guide pos="5568"/>
      </p:guideLst>
    </p:cSldViewPr>
  </p:slideViewPr>
  <p:notesTextViewPr>
    <p:cViewPr>
      <p:scale>
        <a:sx n="1" d="1"/>
        <a:sy n="1" d="1"/>
      </p:scale>
      <p:origin x="0" y="0"/>
    </p:cViewPr>
  </p:notesTextViewPr>
  <p:notesViewPr>
    <p:cSldViewPr>
      <p:cViewPr varScale="1">
        <p:scale>
          <a:sx n="84" d="100"/>
          <a:sy n="84" d="100"/>
        </p:scale>
        <p:origin x="-3162" y="-78"/>
      </p:cViewPr>
      <p:guideLst>
        <p:guide orient="horz" pos="2928"/>
        <p:guide pos="216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5334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97313" y="0"/>
            <a:ext cx="2982912" cy="465138"/>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40" tIns="45720" rIns="91440" bIns="45720" rtlCol="0" anchor="b"/>
          <a:lstStyle>
            <a:lvl1pPr algn="r">
              <a:defRPr sz="1200"/>
            </a:lvl1pPr>
          </a:lstStyle>
          <a:p>
            <a:fld id="{586F4049-9BBA-4C77-84ED-F78EE69BCC77}" type="slidenum">
              <a:rPr lang="en-US" smtClean="0"/>
              <a:t>‹#›</a:t>
            </a:fld>
            <a:endParaRPr lang="en-US"/>
          </a:p>
        </p:txBody>
      </p:sp>
      <p:pic>
        <p:nvPicPr>
          <p:cNvPr id="6" name="Picture 5"/>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92906" y="64418"/>
            <a:ext cx="1066297" cy="448240"/>
          </a:xfrm>
          <a:prstGeom prst="rect">
            <a:avLst/>
          </a:prstGeom>
        </p:spPr>
      </p:pic>
    </p:spTree>
    <p:extLst>
      <p:ext uri="{BB962C8B-B14F-4D97-AF65-F5344CB8AC3E}">
        <p14:creationId xmlns:p14="http://schemas.microsoft.com/office/powerpoint/2010/main" val="471012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425D5255-902B-49C5-A1B5-7BB79D153DCC}" type="datetimeFigureOut">
              <a:rPr lang="en-US" smtClean="0"/>
              <a:t>11/6/2013</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78B486D7-C98A-4390-87D2-9CE3E6814217}" type="slidenum">
              <a:rPr lang="en-US" smtClean="0"/>
              <a:t>‹#›</a:t>
            </a:fld>
            <a:endParaRPr lang="en-US"/>
          </a:p>
        </p:txBody>
      </p:sp>
    </p:spTree>
    <p:extLst>
      <p:ext uri="{BB962C8B-B14F-4D97-AF65-F5344CB8AC3E}">
        <p14:creationId xmlns:p14="http://schemas.microsoft.com/office/powerpoint/2010/main" val="307054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882" indent="-285723" eaLnBrk="0" hangingPunct="0">
              <a:defRPr>
                <a:solidFill>
                  <a:schemeClr val="tx1"/>
                </a:solidFill>
                <a:latin typeface="Arial" pitchFamily="34" charset="0"/>
              </a:defRPr>
            </a:lvl2pPr>
            <a:lvl3pPr marL="1142894" indent="-228579" eaLnBrk="0" hangingPunct="0">
              <a:defRPr>
                <a:solidFill>
                  <a:schemeClr val="tx1"/>
                </a:solidFill>
                <a:latin typeface="Arial" pitchFamily="34" charset="0"/>
              </a:defRPr>
            </a:lvl3pPr>
            <a:lvl4pPr marL="1600052" indent="-228579" eaLnBrk="0" hangingPunct="0">
              <a:defRPr>
                <a:solidFill>
                  <a:schemeClr val="tx1"/>
                </a:solidFill>
                <a:latin typeface="Arial" pitchFamily="34" charset="0"/>
              </a:defRPr>
            </a:lvl4pPr>
            <a:lvl5pPr marL="2057209" indent="-228579" eaLnBrk="0" hangingPunct="0">
              <a:defRPr>
                <a:solidFill>
                  <a:schemeClr val="tx1"/>
                </a:solidFill>
                <a:latin typeface="Arial" pitchFamily="34" charset="0"/>
              </a:defRPr>
            </a:lvl5pPr>
            <a:lvl6pPr marL="2514367" indent="-228579" eaLnBrk="0" fontAlgn="base" hangingPunct="0">
              <a:spcBef>
                <a:spcPct val="0"/>
              </a:spcBef>
              <a:spcAft>
                <a:spcPct val="0"/>
              </a:spcAft>
              <a:defRPr>
                <a:solidFill>
                  <a:schemeClr val="tx1"/>
                </a:solidFill>
                <a:latin typeface="Arial" pitchFamily="34" charset="0"/>
              </a:defRPr>
            </a:lvl6pPr>
            <a:lvl7pPr marL="2971524" indent="-228579" eaLnBrk="0" fontAlgn="base" hangingPunct="0">
              <a:spcBef>
                <a:spcPct val="0"/>
              </a:spcBef>
              <a:spcAft>
                <a:spcPct val="0"/>
              </a:spcAft>
              <a:defRPr>
                <a:solidFill>
                  <a:schemeClr val="tx1"/>
                </a:solidFill>
                <a:latin typeface="Arial" pitchFamily="34" charset="0"/>
              </a:defRPr>
            </a:lvl7pPr>
            <a:lvl8pPr marL="3428682" indent="-228579" eaLnBrk="0" fontAlgn="base" hangingPunct="0">
              <a:spcBef>
                <a:spcPct val="0"/>
              </a:spcBef>
              <a:spcAft>
                <a:spcPct val="0"/>
              </a:spcAft>
              <a:defRPr>
                <a:solidFill>
                  <a:schemeClr val="tx1"/>
                </a:solidFill>
                <a:latin typeface="Arial" pitchFamily="34" charset="0"/>
              </a:defRPr>
            </a:lvl8pPr>
            <a:lvl9pPr marL="3885840" indent="-228579"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1</a:t>
            </a:fld>
            <a:endParaRPr lang="en-US">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11</a:t>
            </a:fld>
            <a:endParaRPr lang="en-US"/>
          </a:p>
        </p:txBody>
      </p:sp>
    </p:spTree>
    <p:extLst>
      <p:ext uri="{BB962C8B-B14F-4D97-AF65-F5344CB8AC3E}">
        <p14:creationId xmlns:p14="http://schemas.microsoft.com/office/powerpoint/2010/main" val="38977965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Provide</a:t>
            </a:r>
            <a:r>
              <a:rPr lang="en-US" baseline="0" dirty="0" smtClean="0"/>
              <a:t> the worksheets for the participants</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15</a:t>
            </a:fld>
            <a:endParaRPr lang="en-US"/>
          </a:p>
        </p:txBody>
      </p:sp>
    </p:spTree>
    <p:extLst>
      <p:ext uri="{BB962C8B-B14F-4D97-AF65-F5344CB8AC3E}">
        <p14:creationId xmlns:p14="http://schemas.microsoft.com/office/powerpoint/2010/main" val="39417907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16</a:t>
            </a:fld>
            <a:endParaRPr lang="en-US"/>
          </a:p>
        </p:txBody>
      </p:sp>
    </p:spTree>
    <p:extLst>
      <p:ext uri="{BB962C8B-B14F-4D97-AF65-F5344CB8AC3E}">
        <p14:creationId xmlns:p14="http://schemas.microsoft.com/office/powerpoint/2010/main" val="2628363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882" indent="-285723" eaLnBrk="0" hangingPunct="0">
              <a:defRPr>
                <a:solidFill>
                  <a:schemeClr val="tx1"/>
                </a:solidFill>
                <a:latin typeface="Arial" pitchFamily="34" charset="0"/>
              </a:defRPr>
            </a:lvl2pPr>
            <a:lvl3pPr marL="1142894" indent="-228579" eaLnBrk="0" hangingPunct="0">
              <a:defRPr>
                <a:solidFill>
                  <a:schemeClr val="tx1"/>
                </a:solidFill>
                <a:latin typeface="Arial" pitchFamily="34" charset="0"/>
              </a:defRPr>
            </a:lvl3pPr>
            <a:lvl4pPr marL="1600052" indent="-228579" eaLnBrk="0" hangingPunct="0">
              <a:defRPr>
                <a:solidFill>
                  <a:schemeClr val="tx1"/>
                </a:solidFill>
                <a:latin typeface="Arial" pitchFamily="34" charset="0"/>
              </a:defRPr>
            </a:lvl4pPr>
            <a:lvl5pPr marL="2057209" indent="-228579" eaLnBrk="0" hangingPunct="0">
              <a:defRPr>
                <a:solidFill>
                  <a:schemeClr val="tx1"/>
                </a:solidFill>
                <a:latin typeface="Arial" pitchFamily="34" charset="0"/>
              </a:defRPr>
            </a:lvl5pPr>
            <a:lvl6pPr marL="2514367" indent="-228579" eaLnBrk="0" fontAlgn="base" hangingPunct="0">
              <a:spcBef>
                <a:spcPct val="0"/>
              </a:spcBef>
              <a:spcAft>
                <a:spcPct val="0"/>
              </a:spcAft>
              <a:defRPr>
                <a:solidFill>
                  <a:schemeClr val="tx1"/>
                </a:solidFill>
                <a:latin typeface="Arial" pitchFamily="34" charset="0"/>
              </a:defRPr>
            </a:lvl6pPr>
            <a:lvl7pPr marL="2971524" indent="-228579" eaLnBrk="0" fontAlgn="base" hangingPunct="0">
              <a:spcBef>
                <a:spcPct val="0"/>
              </a:spcBef>
              <a:spcAft>
                <a:spcPct val="0"/>
              </a:spcAft>
              <a:defRPr>
                <a:solidFill>
                  <a:schemeClr val="tx1"/>
                </a:solidFill>
                <a:latin typeface="Arial" pitchFamily="34" charset="0"/>
              </a:defRPr>
            </a:lvl7pPr>
            <a:lvl8pPr marL="3428682" indent="-228579" eaLnBrk="0" fontAlgn="base" hangingPunct="0">
              <a:spcBef>
                <a:spcPct val="0"/>
              </a:spcBef>
              <a:spcAft>
                <a:spcPct val="0"/>
              </a:spcAft>
              <a:defRPr>
                <a:solidFill>
                  <a:schemeClr val="tx1"/>
                </a:solidFill>
                <a:latin typeface="Arial" pitchFamily="34" charset="0"/>
              </a:defRPr>
            </a:lvl8pPr>
            <a:lvl9pPr marL="3885840" indent="-228579"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17</a:t>
            </a:fld>
            <a:endParaRPr 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78B486D7-C98A-4390-87D2-9CE3E6814217}" type="slidenum">
              <a:rPr lang="en-US" smtClean="0"/>
              <a:t>2</a:t>
            </a:fld>
            <a:endParaRPr lang="en-US"/>
          </a:p>
        </p:txBody>
      </p:sp>
    </p:spTree>
    <p:extLst>
      <p:ext uri="{BB962C8B-B14F-4D97-AF65-F5344CB8AC3E}">
        <p14:creationId xmlns:p14="http://schemas.microsoft.com/office/powerpoint/2010/main" val="2748303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66517ED-4CC6-46B8-BA7F-66BF71C6CEDF}" type="slidenum">
              <a:rPr lang="en-US" smtClean="0">
                <a:latin typeface="Calibri" pitchFamily="34" charset="0"/>
              </a:rPr>
              <a:pPr eaLnBrk="1" hangingPunct="1"/>
              <a:t>3</a:t>
            </a:fld>
            <a:endParaRPr lang="en-US"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4</a:t>
            </a:fld>
            <a:endParaRPr lang="en-US"/>
          </a:p>
        </p:txBody>
      </p:sp>
    </p:spTree>
    <p:extLst>
      <p:ext uri="{BB962C8B-B14F-4D97-AF65-F5344CB8AC3E}">
        <p14:creationId xmlns:p14="http://schemas.microsoft.com/office/powerpoint/2010/main" val="1648470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5</a:t>
            </a:fld>
            <a:endParaRPr lang="en-US"/>
          </a:p>
        </p:txBody>
      </p:sp>
    </p:spTree>
    <p:extLst>
      <p:ext uri="{BB962C8B-B14F-4D97-AF65-F5344CB8AC3E}">
        <p14:creationId xmlns:p14="http://schemas.microsoft.com/office/powerpoint/2010/main" val="3120272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6</a:t>
            </a:fld>
            <a:endParaRPr lang="en-US"/>
          </a:p>
        </p:txBody>
      </p:sp>
    </p:spTree>
    <p:extLst>
      <p:ext uri="{BB962C8B-B14F-4D97-AF65-F5344CB8AC3E}">
        <p14:creationId xmlns:p14="http://schemas.microsoft.com/office/powerpoint/2010/main" val="312027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7</a:t>
            </a:fld>
            <a:endParaRPr lang="en-US"/>
          </a:p>
        </p:txBody>
      </p:sp>
    </p:spTree>
    <p:extLst>
      <p:ext uri="{BB962C8B-B14F-4D97-AF65-F5344CB8AC3E}">
        <p14:creationId xmlns:p14="http://schemas.microsoft.com/office/powerpoint/2010/main" val="805195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8</a:t>
            </a:fld>
            <a:endParaRPr lang="en-US"/>
          </a:p>
        </p:txBody>
      </p:sp>
    </p:spTree>
    <p:extLst>
      <p:ext uri="{BB962C8B-B14F-4D97-AF65-F5344CB8AC3E}">
        <p14:creationId xmlns:p14="http://schemas.microsoft.com/office/powerpoint/2010/main" val="805195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9</a:t>
            </a:fld>
            <a:endParaRPr lang="en-US"/>
          </a:p>
        </p:txBody>
      </p:sp>
    </p:spTree>
    <p:extLst>
      <p:ext uri="{BB962C8B-B14F-4D97-AF65-F5344CB8AC3E}">
        <p14:creationId xmlns:p14="http://schemas.microsoft.com/office/powerpoint/2010/main" val="312027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415453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2959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25908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803210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800600" y="35814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8247903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5" name="Content Placeholder 4"/>
          <p:cNvSpPr>
            <a:spLocks noGrp="1"/>
          </p:cNvSpPr>
          <p:nvPr>
            <p:ph sz="quarter" idx="11"/>
          </p:nvPr>
        </p:nvSpPr>
        <p:spPr>
          <a:xfrm>
            <a:off x="838200" y="1981200"/>
            <a:ext cx="739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7727163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710014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61CD0EBA-555A-47EE-A7A1-1412E4385647}" type="datetime1">
              <a:rPr lang="en-US"/>
              <a:pPr>
                <a:defRPr/>
              </a:pPr>
              <a:t>11/6/2013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B6749D94-AFEF-4722-8FCB-343CAC3C7D6B}" type="slidenum">
              <a:rPr lang="en-US"/>
              <a:pPr>
                <a:defRPr/>
              </a:pPr>
              <a:t>‹#›</a:t>
            </a:fld>
            <a:endParaRPr lang="en-US"/>
          </a:p>
        </p:txBody>
      </p:sp>
    </p:spTree>
    <p:extLst>
      <p:ext uri="{BB962C8B-B14F-4D97-AF65-F5344CB8AC3E}">
        <p14:creationId xmlns:p14="http://schemas.microsoft.com/office/powerpoint/2010/main" val="12680402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544454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5518641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9525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344815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5220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Rectangle 3"/>
          <p:cNvSpPr/>
          <p:nvPr userDrawn="1"/>
        </p:nvSpPr>
        <p:spPr>
          <a:xfrm>
            <a:off x="-13547" y="838200"/>
            <a:ext cx="9169400" cy="59842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25399" y="-11853"/>
            <a:ext cx="9181252" cy="1002453"/>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606441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8288775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873748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162655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803819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07798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25908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82361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800600" y="35814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562411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5" name="Content Placeholder 4"/>
          <p:cNvSpPr>
            <a:spLocks noGrp="1"/>
          </p:cNvSpPr>
          <p:nvPr>
            <p:ph sz="quarter" idx="11"/>
          </p:nvPr>
        </p:nvSpPr>
        <p:spPr>
          <a:xfrm>
            <a:off x="838200" y="1981200"/>
            <a:ext cx="739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61758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9525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90081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047750"/>
            <a:ext cx="8839200" cy="573405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8382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4008585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9198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077907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324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245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1676399"/>
            <a:ext cx="4178300" cy="48683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1676399"/>
            <a:ext cx="4178300" cy="4868334"/>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245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3547" y="2590800"/>
            <a:ext cx="9169400" cy="42316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399" y="-11853"/>
            <a:ext cx="9181252" cy="3200400"/>
          </a:xfrm>
          <a:prstGeom prst="rect">
            <a:avLst/>
          </a:prstGeom>
          <a:pattFill prst="openDmnd">
            <a:fgClr>
              <a:schemeClr val="tx2">
                <a:lumMod val="50000"/>
              </a:schemeClr>
            </a:fgClr>
            <a:bgClr>
              <a:schemeClr val="tx2">
                <a:lumMod val="60000"/>
                <a:lumOff val="4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25399" y="-11853"/>
            <a:ext cx="9181252" cy="3200400"/>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115669"/>
            <a:ext cx="7924800" cy="584775"/>
          </a:xfrm>
          <a:prstGeom prst="rect">
            <a:avLst/>
          </a:prstGeom>
          <a:noFill/>
        </p:spPr>
        <p:txBody>
          <a:bodyPr wrap="square" rtlCol="0" anchor="b">
            <a:spAutoFit/>
          </a:bodyPr>
          <a:lstStyle/>
          <a:p>
            <a:pPr marL="0" lvl="0" algn="l"/>
            <a:r>
              <a:rPr lang="en-US" smtClean="0"/>
              <a:t>Click to edit Master title style</a:t>
            </a:r>
            <a:endParaRPr lang="en-US" dirty="0"/>
          </a:p>
        </p:txBody>
      </p:sp>
      <p:sp>
        <p:nvSpPr>
          <p:cNvPr id="3" name="Text Placeholder 2"/>
          <p:cNvSpPr>
            <a:spLocks noGrp="1"/>
          </p:cNvSpPr>
          <p:nvPr>
            <p:ph type="body" idx="1"/>
          </p:nvPr>
        </p:nvSpPr>
        <p:spPr>
          <a:xfrm>
            <a:off x="762000" y="5105399"/>
            <a:ext cx="8229600" cy="1477963"/>
          </a:xfrm>
          <a:prstGeom prst="rect">
            <a:avLst/>
          </a:prstGeom>
        </p:spPr>
        <p:txBody>
          <a:bodyPr vert="horz" lIns="91440" tIns="45720" rIns="91440" bIns="45720" rtlCol="0">
            <a:noAutofit/>
          </a:bodyPr>
          <a:lstStyle/>
          <a:p>
            <a:pPr lvl="0"/>
            <a:r>
              <a:rPr lang="en-US" dirty="0" smtClean="0"/>
              <a:t>Click to edit Master text styles</a:t>
            </a:r>
          </a:p>
        </p:txBody>
      </p:sp>
    </p:spTree>
    <p:extLst>
      <p:ext uri="{BB962C8B-B14F-4D97-AF65-F5344CB8AC3E}">
        <p14:creationId xmlns:p14="http://schemas.microsoft.com/office/powerpoint/2010/main" val="3803246500"/>
      </p:ext>
    </p:extLst>
  </p:cSld>
  <p:clrMap bg1="lt1" tx1="dk1" bg2="lt2" tx2="dk2" accent1="accent1" accent2="accent2" accent3="accent3" accent4="accent4" accent5="accent5" accent6="accent6" hlink="hlink" folHlink="folHlink"/>
  <p:sldLayoutIdLst>
    <p:sldLayoutId id="2147483649" r:id="rId1"/>
    <p:sldLayoutId id="2147483668" r:id="rId2"/>
    <p:sldLayoutId id="2147483667" r:id="rId3"/>
    <p:sldLayoutId id="2147483682" r:id="rId4"/>
    <p:sldLayoutId id="2147483650" r:id="rId5"/>
    <p:sldLayoutId id="2147483651" r:id="rId6"/>
    <p:sldLayoutId id="2147483653" r:id="rId7"/>
    <p:sldLayoutId id="2147483665" r:id="rId8"/>
    <p:sldLayoutId id="2147483666" r:id="rId9"/>
    <p:sldLayoutId id="2147483663" r:id="rId10"/>
    <p:sldLayoutId id="2147483664" r:id="rId11"/>
    <p:sldLayoutId id="2147483662" r:id="rId12"/>
    <p:sldLayoutId id="2147483661" r:id="rId13"/>
    <p:sldLayoutId id="2147483683" r:id="rId14"/>
    <p:sldLayoutId id="2147483684" r:id="rId15"/>
  </p:sldLayoutIdLst>
  <p:timing>
    <p:tnLst>
      <p:par>
        <p:cTn id="1" dur="indefinite" restart="never" nodeType="tmRoot"/>
      </p:par>
    </p:tnLst>
  </p:timing>
  <p:txStyles>
    <p:title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p:titleStyle>
    <p:body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3547" y="-152400"/>
            <a:ext cx="9169400" cy="69748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399" y="-198120"/>
            <a:ext cx="9181252" cy="45719"/>
          </a:xfrm>
          <a:prstGeom prst="rect">
            <a:avLst/>
          </a:prstGeom>
          <a:pattFill prst="openDmnd">
            <a:fgClr>
              <a:schemeClr val="tx2">
                <a:lumMod val="50000"/>
              </a:schemeClr>
            </a:fgClr>
            <a:bgClr>
              <a:schemeClr val="tx2">
                <a:lumMod val="60000"/>
                <a:lumOff val="4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115669"/>
            <a:ext cx="7924800" cy="584775"/>
          </a:xfrm>
          <a:prstGeom prst="rect">
            <a:avLst/>
          </a:prstGeom>
          <a:noFill/>
        </p:spPr>
        <p:txBody>
          <a:bodyPr wrap="square" rtlCol="0" anchor="b">
            <a:spAutoFit/>
          </a:bodyPr>
          <a:lstStyle/>
          <a:p>
            <a:pPr marL="0" lvl="0" algn="l"/>
            <a:r>
              <a:rPr lang="en-US" smtClean="0"/>
              <a:t>Click to edit Master title style</a:t>
            </a:r>
            <a:endParaRPr lang="en-US" dirty="0"/>
          </a:p>
        </p:txBody>
      </p:sp>
      <p:sp>
        <p:nvSpPr>
          <p:cNvPr id="3" name="Text Placeholder 2"/>
          <p:cNvSpPr>
            <a:spLocks noGrp="1"/>
          </p:cNvSpPr>
          <p:nvPr>
            <p:ph type="body" idx="1"/>
          </p:nvPr>
        </p:nvSpPr>
        <p:spPr>
          <a:xfrm>
            <a:off x="762000" y="5105399"/>
            <a:ext cx="8229600" cy="1477963"/>
          </a:xfrm>
          <a:prstGeom prst="rect">
            <a:avLst/>
          </a:prstGeom>
        </p:spPr>
        <p:txBody>
          <a:bodyPr vert="horz" lIns="91440" tIns="45720" rIns="91440" bIns="45720" rtlCol="0">
            <a:noAutofit/>
          </a:bodyPr>
          <a:lstStyle/>
          <a:p>
            <a:pPr lvl="0"/>
            <a:r>
              <a:rPr lang="en-US" dirty="0" smtClean="0"/>
              <a:t>Click to edit Master text styles</a:t>
            </a:r>
          </a:p>
        </p:txBody>
      </p:sp>
    </p:spTree>
    <p:extLst>
      <p:ext uri="{BB962C8B-B14F-4D97-AF65-F5344CB8AC3E}">
        <p14:creationId xmlns:p14="http://schemas.microsoft.com/office/powerpoint/2010/main" val="99840964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txStyles>
    <p:title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p:titleStyle>
    <p:body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685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endParaRPr sz="3600" dirty="0" smtClean="0">
              <a:latin typeface="Bevan"/>
              <a:ea typeface="Slackey"/>
            </a:endParaRPr>
          </a:p>
        </p:txBody>
      </p:sp>
      <p:pic>
        <p:nvPicPr>
          <p:cNvPr id="14340"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369717" y="3807346"/>
            <a:ext cx="4404565" cy="1851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302864" y="5903893"/>
            <a:ext cx="8686800" cy="954107"/>
          </a:xfrm>
          <a:prstGeom prst="rect">
            <a:avLst/>
          </a:prstGeom>
        </p:spPr>
        <p:txBody>
          <a:bodyPr wrap="square">
            <a:spAutoFit/>
          </a:bodyPr>
          <a:lstStyle/>
          <a:p>
            <a:pPr algn="ctr"/>
            <a:r>
              <a:rPr lang="en-US" sz="1400" dirty="0">
                <a:solidFill>
                  <a:schemeClr val="tx1">
                    <a:lumMod val="50000"/>
                    <a:lumOff val="50000"/>
                  </a:schemeClr>
                </a:solidFill>
              </a:rPr>
              <a:t>This material was produced under grant number SH-22316-SH-1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
        <p:nvSpPr>
          <p:cNvPr id="8" name="Title 1"/>
          <p:cNvSpPr txBox="1">
            <a:spLocks/>
          </p:cNvSpPr>
          <p:nvPr/>
        </p:nvSpPr>
        <p:spPr bwMode="auto">
          <a:xfrm>
            <a:off x="609600" y="858858"/>
            <a:ext cx="8229600"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lvl1pPr algn="l" rtl="0" eaLnBrk="0" fontAlgn="base" hangingPunct="0">
              <a:spcBef>
                <a:spcPct val="0"/>
              </a:spcBef>
              <a:spcAft>
                <a:spcPct val="0"/>
              </a:spcAft>
              <a:defRPr lang="en-US" sz="3200" kern="1200" dirty="0">
                <a:solidFill>
                  <a:srgbClr val="8EB4E3"/>
                </a:solidFill>
                <a:latin typeface="Bevan" pitchFamily="2" charset="0"/>
                <a:ea typeface="Slackey" pitchFamily="2" charset="0"/>
                <a:cs typeface="Slackey"/>
              </a:defRPr>
            </a:lvl1pPr>
            <a:lvl2pPr algn="l" rtl="0" eaLnBrk="0" fontAlgn="base" hangingPunct="0">
              <a:spcBef>
                <a:spcPct val="0"/>
              </a:spcBef>
              <a:spcAft>
                <a:spcPct val="0"/>
              </a:spcAft>
              <a:defRPr sz="3200">
                <a:solidFill>
                  <a:srgbClr val="8EB4E3"/>
                </a:solidFill>
                <a:latin typeface="Bevan"/>
                <a:ea typeface="Slackey"/>
                <a:cs typeface="Slackey"/>
              </a:defRPr>
            </a:lvl2pPr>
            <a:lvl3pPr algn="l" rtl="0" eaLnBrk="0" fontAlgn="base" hangingPunct="0">
              <a:spcBef>
                <a:spcPct val="0"/>
              </a:spcBef>
              <a:spcAft>
                <a:spcPct val="0"/>
              </a:spcAft>
              <a:defRPr sz="3200">
                <a:solidFill>
                  <a:srgbClr val="8EB4E3"/>
                </a:solidFill>
                <a:latin typeface="Bevan"/>
                <a:ea typeface="Slackey"/>
                <a:cs typeface="Slackey"/>
              </a:defRPr>
            </a:lvl3pPr>
            <a:lvl4pPr algn="l" rtl="0" eaLnBrk="0" fontAlgn="base" hangingPunct="0">
              <a:spcBef>
                <a:spcPct val="0"/>
              </a:spcBef>
              <a:spcAft>
                <a:spcPct val="0"/>
              </a:spcAft>
              <a:defRPr sz="3200">
                <a:solidFill>
                  <a:srgbClr val="8EB4E3"/>
                </a:solidFill>
                <a:latin typeface="Bevan"/>
                <a:ea typeface="Slackey"/>
                <a:cs typeface="Slackey"/>
              </a:defRPr>
            </a:lvl4pPr>
            <a:lvl5pPr algn="l" rtl="0" eaLnBrk="0" fontAlgn="base" hangingPunct="0">
              <a:spcBef>
                <a:spcPct val="0"/>
              </a:spcBef>
              <a:spcAft>
                <a:spcPct val="0"/>
              </a:spcAft>
              <a:defRPr sz="3200">
                <a:solidFill>
                  <a:srgbClr val="8EB4E3"/>
                </a:solidFill>
                <a:latin typeface="Bevan"/>
                <a:ea typeface="Slackey"/>
                <a:cs typeface="Slackey"/>
              </a:defRPr>
            </a:lvl5pPr>
            <a:lvl6pPr marL="457200" algn="l" rtl="0" fontAlgn="base">
              <a:spcBef>
                <a:spcPct val="0"/>
              </a:spcBef>
              <a:spcAft>
                <a:spcPct val="0"/>
              </a:spcAft>
              <a:defRPr sz="3200">
                <a:solidFill>
                  <a:srgbClr val="8EB4E3"/>
                </a:solidFill>
                <a:latin typeface="Bevan"/>
                <a:ea typeface="Slackey"/>
                <a:cs typeface="Slackey"/>
              </a:defRPr>
            </a:lvl6pPr>
            <a:lvl7pPr marL="914400" algn="l" rtl="0" fontAlgn="base">
              <a:spcBef>
                <a:spcPct val="0"/>
              </a:spcBef>
              <a:spcAft>
                <a:spcPct val="0"/>
              </a:spcAft>
              <a:defRPr sz="3200">
                <a:solidFill>
                  <a:srgbClr val="8EB4E3"/>
                </a:solidFill>
                <a:latin typeface="Bevan"/>
                <a:ea typeface="Slackey"/>
                <a:cs typeface="Slackey"/>
              </a:defRPr>
            </a:lvl7pPr>
            <a:lvl8pPr marL="1371600" algn="l" rtl="0" fontAlgn="base">
              <a:spcBef>
                <a:spcPct val="0"/>
              </a:spcBef>
              <a:spcAft>
                <a:spcPct val="0"/>
              </a:spcAft>
              <a:defRPr sz="3200">
                <a:solidFill>
                  <a:srgbClr val="8EB4E3"/>
                </a:solidFill>
                <a:latin typeface="Bevan"/>
                <a:ea typeface="Slackey"/>
                <a:cs typeface="Slackey"/>
              </a:defRPr>
            </a:lvl8pPr>
            <a:lvl9pPr marL="1828800" algn="l" rtl="0" fontAlgn="base">
              <a:spcBef>
                <a:spcPct val="0"/>
              </a:spcBef>
              <a:spcAft>
                <a:spcPct val="0"/>
              </a:spcAft>
              <a:defRPr sz="3200">
                <a:solidFill>
                  <a:srgbClr val="8EB4E3"/>
                </a:solidFill>
                <a:latin typeface="Bevan"/>
                <a:ea typeface="Slackey"/>
                <a:cs typeface="Slackey"/>
              </a:defRPr>
            </a:lvl9pPr>
          </a:lstStyle>
          <a:p>
            <a:pPr algn="ctr" eaLnBrk="1" hangingPunct="1"/>
            <a:r>
              <a:rPr lang="en-US" sz="2800" dirty="0" smtClean="0">
                <a:solidFill>
                  <a:schemeClr val="bg1"/>
                </a:solidFill>
                <a:latin typeface="Calibri" pitchFamily="34" charset="0"/>
                <a:ea typeface="Slackey"/>
              </a:rPr>
              <a:t/>
            </a:r>
            <a:br>
              <a:rPr lang="en-US" sz="2800" dirty="0" smtClean="0">
                <a:solidFill>
                  <a:schemeClr val="bg1"/>
                </a:solidFill>
                <a:latin typeface="Calibri" pitchFamily="34" charset="0"/>
                <a:ea typeface="Slackey"/>
              </a:rPr>
            </a:br>
            <a:r>
              <a:rPr lang="en-US" sz="2800" dirty="0" smtClean="0">
                <a:solidFill>
                  <a:schemeClr val="bg1"/>
                </a:solidFill>
                <a:latin typeface="Calibri" pitchFamily="34" charset="0"/>
                <a:ea typeface="Slackey"/>
              </a:rPr>
              <a:t/>
            </a:r>
            <a:br>
              <a:rPr lang="en-US" sz="2800" dirty="0" smtClean="0">
                <a:solidFill>
                  <a:schemeClr val="bg1"/>
                </a:solidFill>
                <a:latin typeface="Calibri" pitchFamily="34" charset="0"/>
                <a:ea typeface="Slackey"/>
              </a:rPr>
            </a:br>
            <a:r>
              <a:rPr lang="en-US" sz="3600" b="1" dirty="0" smtClean="0">
                <a:solidFill>
                  <a:schemeClr val="bg1"/>
                </a:solidFill>
                <a:latin typeface="Calibri" pitchFamily="34" charset="0"/>
                <a:ea typeface="Slackey"/>
              </a:rPr>
              <a:t>Control Plans</a:t>
            </a:r>
            <a:endParaRPr lang="en-US" sz="3600" dirty="0" smtClean="0">
              <a:latin typeface="Bevan"/>
              <a:ea typeface="Slackey"/>
            </a:endParaRPr>
          </a:p>
        </p:txBody>
      </p:sp>
      <p:sp>
        <p:nvSpPr>
          <p:cNvPr id="9" name="Rectangle 8"/>
          <p:cNvSpPr/>
          <p:nvPr/>
        </p:nvSpPr>
        <p:spPr>
          <a:xfrm>
            <a:off x="647700" y="3124200"/>
            <a:ext cx="7848600" cy="707886"/>
          </a:xfrm>
          <a:prstGeom prst="rect">
            <a:avLst/>
          </a:prstGeom>
        </p:spPr>
        <p:txBody>
          <a:bodyPr wrap="square">
            <a:spAutoFit/>
          </a:bodyPr>
          <a:ls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lgn="ctr" fontAlgn="auto">
              <a:spcBef>
                <a:spcPts val="0"/>
              </a:spcBef>
              <a:spcAft>
                <a:spcPts val="0"/>
              </a:spcAft>
              <a:defRPr/>
            </a:pPr>
            <a:r>
              <a:rPr lang="en-US" sz="2000" i="1" cap="all" dirty="0">
                <a:solidFill>
                  <a:srgbClr val="B24C30"/>
                </a:solidFill>
                <a:latin typeface="+mn-lt"/>
              </a:rPr>
              <a:t>Presented </a:t>
            </a:r>
            <a:r>
              <a:rPr lang="en-US" sz="2000" i="1" cap="all" dirty="0" smtClean="0">
                <a:solidFill>
                  <a:srgbClr val="B24C30"/>
                </a:solidFill>
                <a:latin typeface="+mn-lt"/>
              </a:rPr>
              <a:t>By The University of Texas-School of Public </a:t>
            </a:r>
            <a:r>
              <a:rPr lang="en-US" sz="2000" i="1" cap="all" dirty="0" smtClean="0">
                <a:solidFill>
                  <a:srgbClr val="B24C30"/>
                </a:solidFill>
                <a:latin typeface="+mn-lt"/>
              </a:rPr>
              <a:t>Health</a:t>
            </a:r>
            <a:r>
              <a:rPr lang="en-US" sz="2000" dirty="0">
                <a:latin typeface="+mj-lt"/>
              </a:rPr>
              <a:t/>
            </a:r>
            <a:br>
              <a:rPr lang="en-US" sz="2000" dirty="0">
                <a:latin typeface="+mj-lt"/>
              </a:rPr>
            </a:br>
            <a:endParaRPr lang="en-US" sz="2000" dirty="0">
              <a:latin typeface="+mj-lt"/>
            </a:endParaRPr>
          </a:p>
        </p:txBody>
      </p:sp>
    </p:spTree>
    <p:extLst>
      <p:ext uri="{BB962C8B-B14F-4D97-AF65-F5344CB8AC3E}">
        <p14:creationId xmlns:p14="http://schemas.microsoft.com/office/powerpoint/2010/main" val="34800597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ctrTitle"/>
          </p:nvPr>
        </p:nvSpPr>
        <p:spPr>
          <a:xfrm>
            <a:off x="533400" y="228600"/>
            <a:ext cx="7772400" cy="5847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a:solidFill>
                  <a:schemeClr val="bg1"/>
                </a:solidFill>
                <a:latin typeface="+mj-lt"/>
              </a:rPr>
              <a:t>2. Documentation Plan</a:t>
            </a:r>
          </a:p>
        </p:txBody>
      </p:sp>
      <p:sp>
        <p:nvSpPr>
          <p:cNvPr id="5" name="Rectangle 3"/>
          <p:cNvSpPr>
            <a:spLocks noGrp="1" noChangeArrowheads="1"/>
          </p:cNvSpPr>
          <p:nvPr>
            <p:ph type="subTitle" idx="1"/>
          </p:nvPr>
        </p:nvSpPr>
        <p:spPr>
          <a:xfrm>
            <a:off x="228600" y="1066800"/>
            <a:ext cx="8686800" cy="5715000"/>
          </a:xfrm>
          <a:ln/>
          <a:extLst>
            <a:ext uri="{91240B29-F687-4F45-9708-019B960494DF}">
              <a14:hiddenLine xmlns:a14="http://schemas.microsoft.com/office/drawing/2010/main" w="9525">
                <a:solidFill>
                  <a:srgbClr val="000000"/>
                </a:solidFill>
                <a:miter lim="800000"/>
                <a:headEnd/>
                <a:tailEnd/>
              </a14:hiddenLine>
            </a:ext>
          </a:extLst>
        </p:spPr>
        <p:txBody>
          <a:bodyPr/>
          <a:lstStyle/>
          <a:p>
            <a:pPr marL="290513" indent="-287338" algn="l">
              <a:lnSpc>
                <a:spcPct val="120000"/>
              </a:lnSpc>
              <a:spcBef>
                <a:spcPct val="40000"/>
              </a:spcBef>
              <a:buFont typeface="Wingdings" pitchFamily="2" charset="2"/>
              <a:buChar char="q"/>
            </a:pPr>
            <a:r>
              <a:rPr lang="en-US" sz="2000" dirty="0">
                <a:solidFill>
                  <a:schemeClr val="tx1"/>
                </a:solidFill>
              </a:rPr>
              <a:t>Documentation is necessary to ensure that what has been learned from the project is shared and institutionalized</a:t>
            </a:r>
          </a:p>
          <a:p>
            <a:pPr marL="746125" lvl="1" algn="l">
              <a:lnSpc>
                <a:spcPct val="120000"/>
              </a:lnSpc>
              <a:spcBef>
                <a:spcPct val="40000"/>
              </a:spcBef>
              <a:buFont typeface="Wingdings" pitchFamily="2" charset="2"/>
              <a:buChar char="ü"/>
            </a:pPr>
            <a:r>
              <a:rPr lang="en-US" dirty="0">
                <a:solidFill>
                  <a:schemeClr val="tx1"/>
                </a:solidFill>
              </a:rPr>
              <a:t>Used for on-going training</a:t>
            </a:r>
          </a:p>
          <a:p>
            <a:pPr marL="746125" lvl="1" algn="l">
              <a:lnSpc>
                <a:spcPct val="120000"/>
              </a:lnSpc>
              <a:spcBef>
                <a:spcPct val="40000"/>
              </a:spcBef>
              <a:buFont typeface="Wingdings" pitchFamily="2" charset="2"/>
              <a:buChar char="ü"/>
            </a:pPr>
            <a:r>
              <a:rPr lang="en-US" dirty="0">
                <a:solidFill>
                  <a:schemeClr val="tx1"/>
                </a:solidFill>
              </a:rPr>
              <a:t>Must be updated prior to transition to customer (Final Report)</a:t>
            </a:r>
          </a:p>
          <a:p>
            <a:pPr marL="290513" indent="-287338" algn="l">
              <a:lnSpc>
                <a:spcPct val="120000"/>
              </a:lnSpc>
              <a:spcBef>
                <a:spcPct val="40000"/>
              </a:spcBef>
              <a:buFont typeface="Wingdings" pitchFamily="2" charset="2"/>
              <a:buChar char="q"/>
            </a:pPr>
            <a:r>
              <a:rPr lang="en-US" sz="2000" dirty="0" smtClean="0">
                <a:solidFill>
                  <a:schemeClr val="tx1"/>
                </a:solidFill>
              </a:rPr>
              <a:t> </a:t>
            </a:r>
            <a:r>
              <a:rPr lang="en-US" sz="2000" dirty="0">
                <a:solidFill>
                  <a:schemeClr val="tx1"/>
                </a:solidFill>
              </a:rPr>
              <a:t>Items to be included in the documentation plan</a:t>
            </a:r>
          </a:p>
          <a:p>
            <a:pPr marL="746125" lvl="1" algn="l">
              <a:lnSpc>
                <a:spcPct val="120000"/>
              </a:lnSpc>
              <a:spcBef>
                <a:spcPct val="40000"/>
              </a:spcBef>
              <a:buFont typeface="Wingdings" pitchFamily="2" charset="2"/>
              <a:buChar char="ü"/>
            </a:pPr>
            <a:r>
              <a:rPr lang="en-US" dirty="0">
                <a:solidFill>
                  <a:schemeClr val="tx1"/>
                </a:solidFill>
              </a:rPr>
              <a:t>Roles and responsibilities</a:t>
            </a:r>
          </a:p>
          <a:p>
            <a:pPr marL="746125" lvl="1" algn="l">
              <a:lnSpc>
                <a:spcPct val="120000"/>
              </a:lnSpc>
              <a:spcBef>
                <a:spcPct val="40000"/>
              </a:spcBef>
              <a:buFont typeface="Wingdings" pitchFamily="2" charset="2"/>
              <a:buChar char="ü"/>
            </a:pPr>
            <a:r>
              <a:rPr lang="en-US" dirty="0">
                <a:solidFill>
                  <a:schemeClr val="tx1"/>
                </a:solidFill>
              </a:rPr>
              <a:t>Updated process maps/flowcharts </a:t>
            </a:r>
          </a:p>
          <a:p>
            <a:pPr marL="746125" lvl="1" algn="l">
              <a:lnSpc>
                <a:spcPct val="120000"/>
              </a:lnSpc>
              <a:spcBef>
                <a:spcPct val="40000"/>
              </a:spcBef>
              <a:buFont typeface="Wingdings" pitchFamily="2" charset="2"/>
              <a:buChar char="ü"/>
            </a:pPr>
            <a:r>
              <a:rPr lang="en-US" dirty="0">
                <a:solidFill>
                  <a:schemeClr val="tx1"/>
                </a:solidFill>
              </a:rPr>
              <a:t>Procedures (SOP’s)</a:t>
            </a:r>
          </a:p>
          <a:p>
            <a:pPr marL="746125" lvl="1" algn="l">
              <a:lnSpc>
                <a:spcPct val="120000"/>
              </a:lnSpc>
              <a:spcBef>
                <a:spcPct val="40000"/>
              </a:spcBef>
              <a:buFont typeface="Wingdings" pitchFamily="2" charset="2"/>
              <a:buChar char="ü"/>
            </a:pPr>
            <a:r>
              <a:rPr lang="en-US" dirty="0">
                <a:solidFill>
                  <a:schemeClr val="tx1"/>
                </a:solidFill>
              </a:rPr>
              <a:t>FMEA</a:t>
            </a:r>
          </a:p>
          <a:p>
            <a:pPr marL="746125" lvl="1" algn="l">
              <a:lnSpc>
                <a:spcPct val="120000"/>
              </a:lnSpc>
              <a:spcBef>
                <a:spcPct val="40000"/>
              </a:spcBef>
              <a:buFont typeface="Wingdings" pitchFamily="2" charset="2"/>
              <a:buChar char="ü"/>
            </a:pPr>
            <a:r>
              <a:rPr lang="en-US" dirty="0">
                <a:solidFill>
                  <a:schemeClr val="tx1"/>
                </a:solidFill>
              </a:rPr>
              <a:t>Training manuals</a:t>
            </a:r>
          </a:p>
          <a:p>
            <a:pPr marL="746125" lvl="1" algn="l">
              <a:lnSpc>
                <a:spcPct val="120000"/>
              </a:lnSpc>
              <a:spcBef>
                <a:spcPct val="40000"/>
              </a:spcBef>
              <a:buFont typeface="Wingdings" pitchFamily="2" charset="2"/>
              <a:buChar char="ü"/>
            </a:pPr>
            <a:r>
              <a:rPr lang="en-US" dirty="0">
                <a:solidFill>
                  <a:schemeClr val="tx1"/>
                </a:solidFill>
              </a:rPr>
              <a:t>Monitoring plan</a:t>
            </a:r>
          </a:p>
          <a:p>
            <a:pPr marL="746125" lvl="1" algn="l">
              <a:lnSpc>
                <a:spcPct val="120000"/>
              </a:lnSpc>
              <a:spcBef>
                <a:spcPct val="40000"/>
              </a:spcBef>
              <a:buFont typeface="Wingdings" pitchFamily="2" charset="2"/>
              <a:buChar char="ü"/>
            </a:pPr>
            <a:r>
              <a:rPr lang="en-US" dirty="0">
                <a:solidFill>
                  <a:schemeClr val="tx1"/>
                </a:solidFill>
              </a:rPr>
              <a:t>Response/ escalation plan</a:t>
            </a:r>
          </a:p>
          <a:p>
            <a:pPr marL="746125" lvl="1" algn="l">
              <a:lnSpc>
                <a:spcPct val="120000"/>
              </a:lnSpc>
              <a:spcBef>
                <a:spcPct val="40000"/>
              </a:spcBef>
              <a:buFont typeface="Wingdings" pitchFamily="2" charset="2"/>
              <a:buChar char="ü"/>
            </a:pPr>
            <a:r>
              <a:rPr lang="en-US" dirty="0">
                <a:solidFill>
                  <a:schemeClr val="tx1"/>
                </a:solidFill>
              </a:rPr>
              <a:t>Change management process (updates, ownership)</a:t>
            </a:r>
          </a:p>
        </p:txBody>
      </p:sp>
    </p:spTree>
    <p:extLst>
      <p:ext uri="{BB962C8B-B14F-4D97-AF65-F5344CB8AC3E}">
        <p14:creationId xmlns:p14="http://schemas.microsoft.com/office/powerpoint/2010/main" val="16937132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subTitle" idx="1"/>
          </p:nvPr>
        </p:nvSpPr>
        <p:spPr>
          <a:xfrm>
            <a:off x="228600" y="1143000"/>
            <a:ext cx="8610600" cy="5410200"/>
          </a:xfrm>
          <a:ln/>
          <a:extLst>
            <a:ext uri="{91240B29-F687-4F45-9708-019B960494DF}">
              <a14:hiddenLine xmlns:a14="http://schemas.microsoft.com/office/drawing/2010/main" w="9525">
                <a:solidFill>
                  <a:srgbClr val="000000"/>
                </a:solidFill>
                <a:miter lim="800000"/>
                <a:headEnd/>
                <a:tailEnd/>
              </a14:hiddenLine>
            </a:ext>
          </a:extLst>
        </p:spPr>
        <p:txBody>
          <a:bodyPr/>
          <a:lstStyle/>
          <a:p>
            <a:pPr marL="285750" indent="-285750" algn="l">
              <a:spcBef>
                <a:spcPct val="40000"/>
              </a:spcBef>
              <a:buFont typeface="Wingdings" pitchFamily="2" charset="2"/>
              <a:buChar char="q"/>
            </a:pPr>
            <a:r>
              <a:rPr lang="en-US" sz="2000" b="1" dirty="0">
                <a:solidFill>
                  <a:schemeClr val="tx1"/>
                </a:solidFill>
              </a:rPr>
              <a:t>Purpose </a:t>
            </a:r>
          </a:p>
          <a:p>
            <a:pPr marL="742950" lvl="1" indent="-285750" algn="l">
              <a:spcBef>
                <a:spcPct val="40000"/>
              </a:spcBef>
              <a:buFont typeface="Wingdings" pitchFamily="2" charset="2"/>
              <a:buChar char="ü"/>
            </a:pPr>
            <a:r>
              <a:rPr lang="en-US" dirty="0">
                <a:solidFill>
                  <a:schemeClr val="tx1"/>
                </a:solidFill>
              </a:rPr>
              <a:t>Assures gains are achieved and sustained</a:t>
            </a:r>
          </a:p>
          <a:p>
            <a:pPr marL="742950" lvl="1" indent="-285750" algn="l">
              <a:spcBef>
                <a:spcPct val="40000"/>
              </a:spcBef>
              <a:buFont typeface="Wingdings" pitchFamily="2" charset="2"/>
              <a:buChar char="ü"/>
            </a:pPr>
            <a:r>
              <a:rPr lang="en-US" dirty="0">
                <a:solidFill>
                  <a:schemeClr val="tx1"/>
                </a:solidFill>
              </a:rPr>
              <a:t>Provides insight for future process improvement activities</a:t>
            </a:r>
          </a:p>
          <a:p>
            <a:pPr marL="285750" indent="-285750" algn="l">
              <a:spcBef>
                <a:spcPct val="40000"/>
              </a:spcBef>
              <a:buFont typeface="Wingdings" pitchFamily="2" charset="2"/>
              <a:buChar char="q"/>
            </a:pPr>
            <a:r>
              <a:rPr lang="en-US" sz="2000" b="1" dirty="0">
                <a:solidFill>
                  <a:schemeClr val="tx1"/>
                </a:solidFill>
              </a:rPr>
              <a:t>Sustainability</a:t>
            </a:r>
          </a:p>
          <a:p>
            <a:pPr marL="742950" lvl="1" indent="-285750" algn="l">
              <a:spcBef>
                <a:spcPct val="40000"/>
              </a:spcBef>
              <a:buFont typeface="Wingdings" pitchFamily="2" charset="2"/>
              <a:buChar char="ü"/>
            </a:pPr>
            <a:r>
              <a:rPr lang="en-US" dirty="0">
                <a:solidFill>
                  <a:schemeClr val="tx1"/>
                </a:solidFill>
              </a:rPr>
              <a:t>Functional managers are responsible for adherence to the monitoring plan</a:t>
            </a:r>
          </a:p>
          <a:p>
            <a:pPr marL="742950" lvl="1" indent="-285750" algn="l">
              <a:spcBef>
                <a:spcPct val="40000"/>
              </a:spcBef>
              <a:buFont typeface="Wingdings" pitchFamily="2" charset="2"/>
              <a:buChar char="ü"/>
            </a:pPr>
            <a:r>
              <a:rPr lang="en-US" dirty="0">
                <a:solidFill>
                  <a:schemeClr val="tx1"/>
                </a:solidFill>
              </a:rPr>
              <a:t>Training and accountability</a:t>
            </a:r>
          </a:p>
          <a:p>
            <a:pPr marL="285750" indent="-285750" algn="l">
              <a:spcBef>
                <a:spcPct val="40000"/>
              </a:spcBef>
              <a:buFont typeface="Wingdings" pitchFamily="2" charset="2"/>
              <a:buChar char="q"/>
            </a:pPr>
            <a:r>
              <a:rPr lang="en-US" sz="2000" b="1" dirty="0">
                <a:solidFill>
                  <a:schemeClr val="tx1"/>
                </a:solidFill>
              </a:rPr>
              <a:t>Statistical process control</a:t>
            </a:r>
          </a:p>
          <a:p>
            <a:pPr marL="742950" lvl="1" indent="-285750" algn="l">
              <a:spcBef>
                <a:spcPct val="40000"/>
              </a:spcBef>
              <a:buFont typeface="Wingdings" pitchFamily="2" charset="2"/>
              <a:buChar char="q"/>
            </a:pPr>
            <a:r>
              <a:rPr lang="en-US" sz="1600" dirty="0">
                <a:solidFill>
                  <a:schemeClr val="tx1"/>
                </a:solidFill>
              </a:rPr>
              <a:t>Control charts</a:t>
            </a:r>
          </a:p>
          <a:p>
            <a:pPr marL="1200150" lvl="2" indent="-285750" algn="l">
              <a:spcBef>
                <a:spcPct val="40000"/>
              </a:spcBef>
              <a:buFont typeface="Wingdings" pitchFamily="2" charset="2"/>
              <a:buChar char="ü"/>
            </a:pPr>
            <a:r>
              <a:rPr lang="en-US" sz="1600" dirty="0">
                <a:solidFill>
                  <a:schemeClr val="tx1"/>
                </a:solidFill>
              </a:rPr>
              <a:t>Posted in area where data collected, plotted real-time</a:t>
            </a:r>
          </a:p>
          <a:p>
            <a:pPr marL="1200150" lvl="2" indent="-285750" algn="l">
              <a:spcBef>
                <a:spcPct val="40000"/>
              </a:spcBef>
              <a:buFont typeface="Wingdings" pitchFamily="2" charset="2"/>
              <a:buChar char="ü"/>
            </a:pPr>
            <a:r>
              <a:rPr lang="en-US" sz="1600" dirty="0">
                <a:solidFill>
                  <a:schemeClr val="tx1"/>
                </a:solidFill>
              </a:rPr>
              <a:t>Record actions taken to achieve in-control results.</a:t>
            </a:r>
          </a:p>
          <a:p>
            <a:pPr marL="285750" indent="-285750" algn="l">
              <a:spcBef>
                <a:spcPct val="40000"/>
              </a:spcBef>
              <a:buFont typeface="Wingdings" pitchFamily="2" charset="2"/>
              <a:buChar char="q"/>
            </a:pPr>
            <a:r>
              <a:rPr lang="en-US" sz="2000" b="1" dirty="0">
                <a:solidFill>
                  <a:schemeClr val="tx1"/>
                </a:solidFill>
              </a:rPr>
              <a:t>Alert Management</a:t>
            </a:r>
          </a:p>
          <a:p>
            <a:pPr marL="742950" lvl="1" indent="-285750" algn="l">
              <a:spcBef>
                <a:spcPct val="40000"/>
              </a:spcBef>
              <a:buFont typeface="Wingdings" pitchFamily="2" charset="2"/>
              <a:buChar char="q"/>
            </a:pPr>
            <a:r>
              <a:rPr lang="en-US" dirty="0">
                <a:solidFill>
                  <a:schemeClr val="tx1"/>
                </a:solidFill>
              </a:rPr>
              <a:t>Signals to trigger action (can be visual and/or audible)</a:t>
            </a:r>
          </a:p>
          <a:p>
            <a:pPr marL="1200150" lvl="2" indent="-285750" algn="l">
              <a:spcBef>
                <a:spcPct val="40000"/>
              </a:spcBef>
              <a:buFont typeface="Wingdings" pitchFamily="2" charset="2"/>
              <a:buChar char="ü"/>
            </a:pPr>
            <a:r>
              <a:rPr lang="en-US" sz="1600" dirty="0">
                <a:solidFill>
                  <a:schemeClr val="tx1"/>
                </a:solidFill>
              </a:rPr>
              <a:t>Red/yellow/green reports or pagers to signal process performance</a:t>
            </a:r>
          </a:p>
          <a:p>
            <a:pPr marL="1200150" lvl="2" indent="-285750" algn="l">
              <a:spcBef>
                <a:spcPct val="40000"/>
              </a:spcBef>
              <a:buFont typeface="Wingdings" pitchFamily="2" charset="2"/>
              <a:buChar char="ü"/>
            </a:pPr>
            <a:r>
              <a:rPr lang="en-US" sz="1600" dirty="0">
                <a:solidFill>
                  <a:schemeClr val="tx1"/>
                </a:solidFill>
              </a:rPr>
              <a:t>5S is necessary for Visual Management</a:t>
            </a:r>
          </a:p>
        </p:txBody>
      </p:sp>
      <p:sp>
        <p:nvSpPr>
          <p:cNvPr id="5" name="Rectangle 2"/>
          <p:cNvSpPr txBox="1">
            <a:spLocks noChangeArrowheads="1"/>
          </p:cNvSpPr>
          <p:nvPr/>
        </p:nvSpPr>
        <p:spPr>
          <a:xfrm>
            <a:off x="533400" y="228600"/>
            <a:ext cx="7772400" cy="5847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nchor="b">
            <a:spAutoFit/>
          </a:bodyPr>
          <a:lstStyle>
            <a:lvl1pPr algn="l" defTabSz="914400" rtl="0" eaLnBrk="1" latinLnBrk="0" hangingPunct="1">
              <a:spcBef>
                <a:spcPct val="0"/>
              </a:spcBef>
              <a:buNone/>
              <a:defRPr lang="en-US" sz="3200" kern="1200">
                <a:solidFill>
                  <a:srgbClr val="FFFFFF"/>
                </a:solidFill>
                <a:latin typeface="Bevan" pitchFamily="2" charset="0"/>
                <a:ea typeface="Slackey" pitchFamily="2" charset="0"/>
                <a:cs typeface="+mn-cs"/>
              </a:defRPr>
            </a:lvl1pPr>
          </a:lstStyle>
          <a:p>
            <a:r>
              <a:rPr lang="en-US" b="1" dirty="0">
                <a:solidFill>
                  <a:schemeClr val="bg1"/>
                </a:solidFill>
                <a:latin typeface="+mj-lt"/>
              </a:rPr>
              <a:t>3</a:t>
            </a:r>
            <a:r>
              <a:rPr lang="en-US" b="1" dirty="0" smtClean="0">
                <a:solidFill>
                  <a:schemeClr val="bg1"/>
                </a:solidFill>
                <a:latin typeface="+mj-lt"/>
              </a:rPr>
              <a:t>. Monitoring </a:t>
            </a:r>
            <a:r>
              <a:rPr lang="en-US" b="1" dirty="0">
                <a:solidFill>
                  <a:schemeClr val="bg1"/>
                </a:solidFill>
                <a:latin typeface="+mj-lt"/>
              </a:rPr>
              <a:t>Plan</a:t>
            </a:r>
          </a:p>
        </p:txBody>
      </p:sp>
    </p:spTree>
    <p:extLst>
      <p:ext uri="{BB962C8B-B14F-4D97-AF65-F5344CB8AC3E}">
        <p14:creationId xmlns:p14="http://schemas.microsoft.com/office/powerpoint/2010/main" val="39935592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ctrTitle"/>
          </p:nvPr>
        </p:nvSpPr>
        <p:spPr>
          <a:xfrm>
            <a:off x="457200" y="228600"/>
            <a:ext cx="7772400" cy="5847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smtClean="0">
                <a:solidFill>
                  <a:schemeClr val="bg1"/>
                </a:solidFill>
                <a:latin typeface="+mj-lt"/>
              </a:rPr>
              <a:t>4</a:t>
            </a:r>
            <a:r>
              <a:rPr lang="en-US" b="1" dirty="0">
                <a:solidFill>
                  <a:schemeClr val="bg1"/>
                </a:solidFill>
                <a:latin typeface="+mj-lt"/>
              </a:rPr>
              <a:t>. Response Plan</a:t>
            </a:r>
          </a:p>
        </p:txBody>
      </p:sp>
      <p:sp>
        <p:nvSpPr>
          <p:cNvPr id="4" name="Rectangle 3"/>
          <p:cNvSpPr>
            <a:spLocks noGrp="1" noChangeArrowheads="1"/>
          </p:cNvSpPr>
          <p:nvPr>
            <p:ph type="subTitle" idx="1"/>
          </p:nvPr>
        </p:nvSpPr>
        <p:spPr>
          <a:xfrm>
            <a:off x="76200" y="1143000"/>
            <a:ext cx="8839200" cy="5715000"/>
          </a:xfrm>
          <a:ln/>
          <a:extLst>
            <a:ext uri="{91240B29-F687-4F45-9708-019B960494DF}">
              <a14:hiddenLine xmlns:a14="http://schemas.microsoft.com/office/drawing/2010/main" w="9525">
                <a:solidFill>
                  <a:srgbClr val="000000"/>
                </a:solidFill>
                <a:miter lim="800000"/>
                <a:headEnd/>
                <a:tailEnd/>
              </a14:hiddenLine>
            </a:ext>
          </a:extLst>
        </p:spPr>
        <p:txBody>
          <a:bodyPr/>
          <a:lstStyle/>
          <a:p>
            <a:pPr marL="290513" indent="-287338" algn="l">
              <a:lnSpc>
                <a:spcPct val="120000"/>
              </a:lnSpc>
              <a:spcBef>
                <a:spcPct val="40000"/>
              </a:spcBef>
              <a:buFont typeface="Wingdings" pitchFamily="2" charset="2"/>
              <a:buChar char="q"/>
            </a:pPr>
            <a:r>
              <a:rPr lang="en-US" sz="2400" b="1" dirty="0">
                <a:solidFill>
                  <a:schemeClr val="tx1"/>
                </a:solidFill>
              </a:rPr>
              <a:t>Response plans—outline process(</a:t>
            </a:r>
            <a:r>
              <a:rPr lang="en-US" sz="2400" b="1" dirty="0" err="1">
                <a:solidFill>
                  <a:schemeClr val="tx1"/>
                </a:solidFill>
              </a:rPr>
              <a:t>es</a:t>
            </a:r>
            <a:r>
              <a:rPr lang="en-US" sz="2400" b="1" dirty="0">
                <a:solidFill>
                  <a:schemeClr val="tx1"/>
                </a:solidFill>
              </a:rPr>
              <a:t>) to follow when there is a defect or Out of Control point from monitoring:</a:t>
            </a:r>
          </a:p>
          <a:p>
            <a:pPr marL="1031875" lvl="1" indent="-285750" algn="l">
              <a:lnSpc>
                <a:spcPct val="120000"/>
              </a:lnSpc>
              <a:spcBef>
                <a:spcPct val="40000"/>
              </a:spcBef>
              <a:buFont typeface="Wingdings" pitchFamily="2" charset="2"/>
              <a:buChar char="ü"/>
            </a:pPr>
            <a:r>
              <a:rPr lang="en-US" dirty="0">
                <a:solidFill>
                  <a:schemeClr val="tx1"/>
                </a:solidFill>
              </a:rPr>
              <a:t>Out of control point on control chart</a:t>
            </a:r>
          </a:p>
          <a:p>
            <a:pPr marL="1031875" lvl="1" indent="-285750" algn="l">
              <a:lnSpc>
                <a:spcPct val="120000"/>
              </a:lnSpc>
              <a:spcBef>
                <a:spcPct val="40000"/>
              </a:spcBef>
              <a:buFont typeface="Wingdings" pitchFamily="2" charset="2"/>
              <a:buChar char="ü"/>
            </a:pPr>
            <a:r>
              <a:rPr lang="en-US" dirty="0">
                <a:solidFill>
                  <a:schemeClr val="tx1"/>
                </a:solidFill>
              </a:rPr>
              <a:t>Non random behavior within control limits in control chart</a:t>
            </a:r>
          </a:p>
          <a:p>
            <a:pPr marL="1031875" lvl="1" indent="-285750" algn="l">
              <a:lnSpc>
                <a:spcPct val="120000"/>
              </a:lnSpc>
              <a:spcBef>
                <a:spcPct val="40000"/>
              </a:spcBef>
              <a:buFont typeface="Wingdings" pitchFamily="2" charset="2"/>
              <a:buChar char="ü"/>
            </a:pPr>
            <a:r>
              <a:rPr lang="en-US" dirty="0">
                <a:solidFill>
                  <a:schemeClr val="tx1"/>
                </a:solidFill>
              </a:rPr>
              <a:t>Condition/variable proven to produce defects present in process</a:t>
            </a:r>
          </a:p>
          <a:p>
            <a:pPr marL="1031875" lvl="1" indent="-285750" algn="l">
              <a:lnSpc>
                <a:spcPct val="120000"/>
              </a:lnSpc>
              <a:spcBef>
                <a:spcPct val="40000"/>
              </a:spcBef>
              <a:buFont typeface="Wingdings" pitchFamily="2" charset="2"/>
              <a:buChar char="ü"/>
            </a:pPr>
            <a:r>
              <a:rPr lang="en-US" dirty="0">
                <a:solidFill>
                  <a:schemeClr val="tx1"/>
                </a:solidFill>
              </a:rPr>
              <a:t>Method for keeping track of defects or “out of control” points over </a:t>
            </a:r>
            <a:r>
              <a:rPr lang="en-US" dirty="0" smtClean="0">
                <a:solidFill>
                  <a:schemeClr val="tx1"/>
                </a:solidFill>
              </a:rPr>
              <a:t>time</a:t>
            </a:r>
            <a:endParaRPr lang="en-US" dirty="0">
              <a:solidFill>
                <a:schemeClr val="tx1"/>
              </a:solidFill>
            </a:endParaRPr>
          </a:p>
          <a:p>
            <a:pPr marL="290513" indent="-287338" algn="l">
              <a:lnSpc>
                <a:spcPct val="120000"/>
              </a:lnSpc>
              <a:spcBef>
                <a:spcPct val="40000"/>
              </a:spcBef>
              <a:buFont typeface="Wingdings" pitchFamily="2" charset="2"/>
              <a:buChar char="q"/>
            </a:pPr>
            <a:r>
              <a:rPr lang="en-US" sz="2400" b="1" dirty="0">
                <a:solidFill>
                  <a:schemeClr val="tx1"/>
                </a:solidFill>
              </a:rPr>
              <a:t>Components of response plan:</a:t>
            </a:r>
          </a:p>
          <a:p>
            <a:pPr marL="1031875" lvl="1" indent="-285750" algn="l">
              <a:lnSpc>
                <a:spcPct val="120000"/>
              </a:lnSpc>
              <a:spcBef>
                <a:spcPct val="40000"/>
              </a:spcBef>
              <a:buFont typeface="Wingdings" pitchFamily="2" charset="2"/>
              <a:buChar char="ü"/>
            </a:pPr>
            <a:r>
              <a:rPr lang="en-US" dirty="0">
                <a:solidFill>
                  <a:schemeClr val="tx1"/>
                </a:solidFill>
              </a:rPr>
              <a:t>The triggers for a response</a:t>
            </a:r>
          </a:p>
          <a:p>
            <a:pPr marL="1200150" lvl="2" indent="-285750" algn="l">
              <a:lnSpc>
                <a:spcPct val="120000"/>
              </a:lnSpc>
              <a:spcBef>
                <a:spcPct val="40000"/>
              </a:spcBef>
              <a:buFont typeface="Wingdings" pitchFamily="2" charset="2"/>
              <a:buChar char="ü"/>
            </a:pPr>
            <a:r>
              <a:rPr lang="en-US" dirty="0">
                <a:solidFill>
                  <a:schemeClr val="tx1"/>
                </a:solidFill>
              </a:rPr>
              <a:t>What are the failure modes to check for?</a:t>
            </a:r>
          </a:p>
          <a:p>
            <a:pPr marL="1657350" lvl="3" indent="-285750" algn="l">
              <a:lnSpc>
                <a:spcPct val="120000"/>
              </a:lnSpc>
              <a:spcBef>
                <a:spcPct val="40000"/>
              </a:spcBef>
              <a:buFont typeface="Wingdings" pitchFamily="2" charset="2"/>
              <a:buChar char="ü"/>
            </a:pPr>
            <a:r>
              <a:rPr lang="en-US" dirty="0">
                <a:solidFill>
                  <a:schemeClr val="tx1"/>
                </a:solidFill>
              </a:rPr>
              <a:t>Usually monitor the highest risk x's in the process</a:t>
            </a:r>
          </a:p>
          <a:p>
            <a:pPr marL="1031875" lvl="1" indent="-285750" algn="l">
              <a:lnSpc>
                <a:spcPct val="120000"/>
              </a:lnSpc>
              <a:spcBef>
                <a:spcPct val="40000"/>
              </a:spcBef>
              <a:buFont typeface="Wingdings" pitchFamily="2" charset="2"/>
              <a:buChar char="ü"/>
            </a:pPr>
            <a:r>
              <a:rPr lang="en-US" dirty="0">
                <a:solidFill>
                  <a:schemeClr val="tx1"/>
                </a:solidFill>
              </a:rPr>
              <a:t>Document the recommended responses and responsibilities </a:t>
            </a:r>
          </a:p>
          <a:p>
            <a:pPr marL="1031875" lvl="1" indent="-285750" algn="l">
              <a:lnSpc>
                <a:spcPct val="120000"/>
              </a:lnSpc>
              <a:spcBef>
                <a:spcPct val="40000"/>
              </a:spcBef>
              <a:buFont typeface="Wingdings" pitchFamily="2" charset="2"/>
              <a:buChar char="ü"/>
            </a:pPr>
            <a:r>
              <a:rPr lang="en-US" dirty="0">
                <a:solidFill>
                  <a:schemeClr val="tx1"/>
                </a:solidFill>
              </a:rPr>
              <a:t>Communication strategy for updates</a:t>
            </a:r>
          </a:p>
        </p:txBody>
      </p:sp>
    </p:spTree>
    <p:extLst>
      <p:ext uri="{BB962C8B-B14F-4D97-AF65-F5344CB8AC3E}">
        <p14:creationId xmlns:p14="http://schemas.microsoft.com/office/powerpoint/2010/main" val="39935592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ctrTitle"/>
          </p:nvPr>
        </p:nvSpPr>
        <p:spPr>
          <a:xfrm>
            <a:off x="533400" y="228600"/>
            <a:ext cx="7772400" cy="5847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smtClean="0">
                <a:solidFill>
                  <a:schemeClr val="bg1"/>
                </a:solidFill>
                <a:latin typeface="+mj-lt"/>
              </a:rPr>
              <a:t>5</a:t>
            </a:r>
            <a:r>
              <a:rPr lang="en-US" b="1" dirty="0">
                <a:solidFill>
                  <a:schemeClr val="bg1"/>
                </a:solidFill>
                <a:latin typeface="+mj-lt"/>
              </a:rPr>
              <a:t>. Training Plan</a:t>
            </a:r>
          </a:p>
        </p:txBody>
      </p:sp>
      <p:sp>
        <p:nvSpPr>
          <p:cNvPr id="4" name="Rectangle 3"/>
          <p:cNvSpPr>
            <a:spLocks noGrp="1" noChangeArrowheads="1"/>
          </p:cNvSpPr>
          <p:nvPr>
            <p:ph type="subTitle" idx="1"/>
          </p:nvPr>
        </p:nvSpPr>
        <p:spPr>
          <a:xfrm>
            <a:off x="304800" y="914400"/>
            <a:ext cx="8839200" cy="5943600"/>
          </a:xfrm>
          <a:ln/>
          <a:extLst>
            <a:ext uri="{91240B29-F687-4F45-9708-019B960494DF}">
              <a14:hiddenLine xmlns:a14="http://schemas.microsoft.com/office/drawing/2010/main" w="9525">
                <a:solidFill>
                  <a:srgbClr val="000000"/>
                </a:solidFill>
                <a:miter lim="800000"/>
                <a:headEnd/>
                <a:tailEnd/>
              </a14:hiddenLine>
            </a:ext>
          </a:extLst>
        </p:spPr>
        <p:txBody>
          <a:bodyPr/>
          <a:lstStyle/>
          <a:p>
            <a:pPr algn="l">
              <a:spcBef>
                <a:spcPct val="40000"/>
              </a:spcBef>
            </a:pPr>
            <a:r>
              <a:rPr lang="en-US" sz="2400" b="1" dirty="0">
                <a:solidFill>
                  <a:schemeClr val="tx1"/>
                </a:solidFill>
              </a:rPr>
              <a:t>Who?</a:t>
            </a:r>
          </a:p>
          <a:p>
            <a:pPr algn="l">
              <a:spcBef>
                <a:spcPct val="40000"/>
              </a:spcBef>
              <a:buFont typeface="Wingdings" pitchFamily="2" charset="2"/>
              <a:buChar char="ü"/>
            </a:pPr>
            <a:r>
              <a:rPr lang="en-US" dirty="0">
                <a:solidFill>
                  <a:schemeClr val="tx1"/>
                </a:solidFill>
              </a:rPr>
              <a:t>Who requires training?</a:t>
            </a:r>
          </a:p>
          <a:p>
            <a:pPr marL="742950" lvl="1" indent="-285750" algn="l">
              <a:spcBef>
                <a:spcPct val="40000"/>
              </a:spcBef>
              <a:buFont typeface="Arial" pitchFamily="34" charset="0"/>
              <a:buChar char="•"/>
            </a:pPr>
            <a:r>
              <a:rPr lang="en-US" sz="1600" dirty="0">
                <a:solidFill>
                  <a:schemeClr val="tx1"/>
                </a:solidFill>
              </a:rPr>
              <a:t>People who are involved in or support the process or are impacted by the improvement</a:t>
            </a:r>
          </a:p>
          <a:p>
            <a:pPr marL="742950" lvl="1" indent="-285750" algn="l">
              <a:spcBef>
                <a:spcPct val="40000"/>
              </a:spcBef>
              <a:buFont typeface="Arial" pitchFamily="34" charset="0"/>
              <a:buChar char="•"/>
            </a:pPr>
            <a:r>
              <a:rPr lang="en-US" sz="1600" dirty="0">
                <a:solidFill>
                  <a:schemeClr val="tx1"/>
                </a:solidFill>
              </a:rPr>
              <a:t>Employees new to the process, department, etc. or needing a refresher</a:t>
            </a:r>
          </a:p>
          <a:p>
            <a:pPr algn="l">
              <a:spcBef>
                <a:spcPct val="40000"/>
              </a:spcBef>
              <a:buFont typeface="Wingdings" pitchFamily="2" charset="2"/>
              <a:buChar char="ü"/>
            </a:pPr>
            <a:r>
              <a:rPr lang="en-US" dirty="0">
                <a:solidFill>
                  <a:schemeClr val="tx1"/>
                </a:solidFill>
              </a:rPr>
              <a:t>Who will provide the training (and create the training materials)?</a:t>
            </a:r>
          </a:p>
          <a:p>
            <a:pPr marL="742950" lvl="1" indent="-285750" algn="l">
              <a:spcBef>
                <a:spcPct val="40000"/>
              </a:spcBef>
              <a:buFont typeface="Arial" pitchFamily="34" charset="0"/>
              <a:buChar char="•"/>
            </a:pPr>
            <a:r>
              <a:rPr lang="en-US" sz="1600" dirty="0">
                <a:solidFill>
                  <a:schemeClr val="tx1"/>
                </a:solidFill>
              </a:rPr>
              <a:t>The planning, development and execution is a responsibility of the project team</a:t>
            </a:r>
          </a:p>
          <a:p>
            <a:pPr algn="l">
              <a:spcBef>
                <a:spcPct val="40000"/>
              </a:spcBef>
            </a:pPr>
            <a:r>
              <a:rPr lang="en-US" sz="2400" b="1" dirty="0">
                <a:solidFill>
                  <a:schemeClr val="tx1"/>
                </a:solidFill>
              </a:rPr>
              <a:t>What?</a:t>
            </a:r>
          </a:p>
          <a:p>
            <a:pPr algn="l">
              <a:spcBef>
                <a:spcPct val="40000"/>
              </a:spcBef>
              <a:buFont typeface="Wingdings" pitchFamily="2" charset="2"/>
              <a:buChar char="ü"/>
            </a:pPr>
            <a:r>
              <a:rPr lang="en-US" dirty="0">
                <a:solidFill>
                  <a:schemeClr val="tx1"/>
                </a:solidFill>
              </a:rPr>
              <a:t>What topics or modules need to be covered?</a:t>
            </a:r>
          </a:p>
          <a:p>
            <a:pPr marL="742950" lvl="1" indent="-285750" algn="l">
              <a:spcBef>
                <a:spcPct val="40000"/>
              </a:spcBef>
              <a:buFont typeface="Arial" pitchFamily="34" charset="0"/>
              <a:buChar char="•"/>
            </a:pPr>
            <a:r>
              <a:rPr lang="en-US" sz="1600" dirty="0">
                <a:solidFill>
                  <a:schemeClr val="tx1"/>
                </a:solidFill>
              </a:rPr>
              <a:t>Should different modules be available for different audiences?</a:t>
            </a:r>
          </a:p>
          <a:p>
            <a:pPr algn="l">
              <a:spcBef>
                <a:spcPct val="40000"/>
              </a:spcBef>
            </a:pPr>
            <a:r>
              <a:rPr lang="en-US" sz="2400" b="1" dirty="0">
                <a:solidFill>
                  <a:schemeClr val="tx1"/>
                </a:solidFill>
              </a:rPr>
              <a:t>When?</a:t>
            </a:r>
          </a:p>
          <a:p>
            <a:pPr algn="l">
              <a:spcBef>
                <a:spcPct val="40000"/>
              </a:spcBef>
              <a:buFont typeface="Wingdings" pitchFamily="2" charset="2"/>
              <a:buChar char="ü"/>
            </a:pPr>
            <a:r>
              <a:rPr lang="en-US" dirty="0">
                <a:solidFill>
                  <a:schemeClr val="tx1"/>
                </a:solidFill>
              </a:rPr>
              <a:t>When will training be conducted?</a:t>
            </a:r>
          </a:p>
          <a:p>
            <a:pPr marL="742950" lvl="1" indent="-285750" algn="l">
              <a:spcBef>
                <a:spcPct val="40000"/>
              </a:spcBef>
              <a:buFont typeface="Arial" pitchFamily="34" charset="0"/>
              <a:buChar char="•"/>
            </a:pPr>
            <a:r>
              <a:rPr lang="en-US" sz="1600" dirty="0">
                <a:solidFill>
                  <a:schemeClr val="tx1"/>
                </a:solidFill>
              </a:rPr>
              <a:t>Consider busy seasons, different shifts, how long will the training take</a:t>
            </a:r>
          </a:p>
          <a:p>
            <a:pPr algn="l">
              <a:spcBef>
                <a:spcPct val="40000"/>
              </a:spcBef>
            </a:pPr>
            <a:r>
              <a:rPr lang="en-US" sz="2400" b="1" dirty="0">
                <a:solidFill>
                  <a:schemeClr val="tx1"/>
                </a:solidFill>
              </a:rPr>
              <a:t>How? </a:t>
            </a:r>
          </a:p>
          <a:p>
            <a:pPr marL="285750" indent="-285750" algn="l">
              <a:spcBef>
                <a:spcPct val="40000"/>
              </a:spcBef>
              <a:buFont typeface="Wingdings" pitchFamily="2" charset="2"/>
              <a:buChar char="ü"/>
            </a:pPr>
            <a:r>
              <a:rPr lang="en-US" dirty="0">
                <a:solidFill>
                  <a:schemeClr val="tx1"/>
                </a:solidFill>
              </a:rPr>
              <a:t>In what format will the training be delivered?</a:t>
            </a:r>
          </a:p>
          <a:p>
            <a:pPr marL="742950" lvl="1" indent="-285750" algn="l">
              <a:spcBef>
                <a:spcPct val="40000"/>
              </a:spcBef>
              <a:buFont typeface="Arial" pitchFamily="34" charset="0"/>
              <a:buChar char="•"/>
            </a:pPr>
            <a:r>
              <a:rPr lang="en-US" sz="1600" dirty="0">
                <a:solidFill>
                  <a:schemeClr val="tx1"/>
                </a:solidFill>
              </a:rPr>
              <a:t>Some options include online (CBT), workshop, on-the-job, etc. </a:t>
            </a:r>
          </a:p>
        </p:txBody>
      </p:sp>
    </p:spTree>
    <p:extLst>
      <p:ext uri="{BB962C8B-B14F-4D97-AF65-F5344CB8AC3E}">
        <p14:creationId xmlns:p14="http://schemas.microsoft.com/office/powerpoint/2010/main" val="39935592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idx="4294967295"/>
          </p:nvPr>
        </p:nvSpPr>
        <p:spPr>
          <a:xfrm>
            <a:off x="914400" y="247075"/>
            <a:ext cx="8229600" cy="5847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smtClean="0">
                <a:solidFill>
                  <a:schemeClr val="bg1"/>
                </a:solidFill>
                <a:latin typeface="+mj-lt"/>
              </a:rPr>
              <a:t>Project </a:t>
            </a:r>
            <a:r>
              <a:rPr lang="en-US" b="1" dirty="0">
                <a:solidFill>
                  <a:schemeClr val="bg1"/>
                </a:solidFill>
                <a:latin typeface="+mj-lt"/>
              </a:rPr>
              <a:t>Sign Off</a:t>
            </a:r>
          </a:p>
        </p:txBody>
      </p:sp>
      <p:sp>
        <p:nvSpPr>
          <p:cNvPr id="5" name="Rectangle 3"/>
          <p:cNvSpPr>
            <a:spLocks noGrp="1" noChangeArrowheads="1"/>
          </p:cNvSpPr>
          <p:nvPr>
            <p:ph type="body" idx="4294967295"/>
          </p:nvPr>
        </p:nvSpPr>
        <p:spPr>
          <a:xfrm>
            <a:off x="762000" y="1447800"/>
            <a:ext cx="7620000" cy="4648200"/>
          </a:xfrm>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2900">
              <a:spcBef>
                <a:spcPct val="50000"/>
              </a:spcBef>
              <a:buFont typeface="Wingdings" pitchFamily="2" charset="2"/>
              <a:buChar char="q"/>
            </a:pPr>
            <a:r>
              <a:rPr lang="en-US" sz="2400" dirty="0"/>
              <a:t>Establishing a Control Plan is an essential element to successfully closing a project</a:t>
            </a:r>
          </a:p>
          <a:p>
            <a:pPr marL="803275" lvl="1" indent="-342900">
              <a:spcBef>
                <a:spcPct val="50000"/>
              </a:spcBef>
              <a:buFont typeface="Wingdings" pitchFamily="2" charset="2"/>
              <a:buChar char="ü"/>
            </a:pPr>
            <a:r>
              <a:rPr lang="en-US" sz="2400" dirty="0"/>
              <a:t>Best method to assure acceptance of a Control Plan is having  supervisors and management for the area involved.</a:t>
            </a:r>
          </a:p>
          <a:p>
            <a:pPr marL="803275" lvl="1" indent="-342900">
              <a:spcBef>
                <a:spcPct val="50000"/>
              </a:spcBef>
              <a:buFont typeface="Wingdings" pitchFamily="2" charset="2"/>
              <a:buChar char="ü"/>
            </a:pPr>
            <a:r>
              <a:rPr lang="en-US" sz="2400" dirty="0"/>
              <a:t>During your report-out, remember to highlight specific changes to the process that are included in your Control Plan</a:t>
            </a:r>
          </a:p>
          <a:p>
            <a:pPr marL="803275" lvl="1" indent="-342900">
              <a:spcBef>
                <a:spcPct val="50000"/>
              </a:spcBef>
              <a:buFont typeface="Wingdings" pitchFamily="2" charset="2"/>
              <a:buChar char="ü"/>
            </a:pPr>
            <a:r>
              <a:rPr lang="en-US" sz="2400" dirty="0"/>
              <a:t>Communicate where the Control Plan lives, and the Change Management Plan for making changes and communicating those changes to all involved parties</a:t>
            </a:r>
          </a:p>
        </p:txBody>
      </p:sp>
    </p:spTree>
    <p:extLst>
      <p:ext uri="{BB962C8B-B14F-4D97-AF65-F5344CB8AC3E}">
        <p14:creationId xmlns:p14="http://schemas.microsoft.com/office/powerpoint/2010/main" val="18029849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67044"/>
            <a:ext cx="7772400" cy="646331"/>
          </a:xfrm>
        </p:spPr>
        <p:txBody>
          <a:bodyPr/>
          <a:lstStyle/>
          <a:p>
            <a:r>
              <a:rPr lang="en-US" sz="3600" b="1" dirty="0" smtClean="0">
                <a:solidFill>
                  <a:schemeClr val="bg1"/>
                </a:solidFill>
                <a:latin typeface="+mj-lt"/>
              </a:rPr>
              <a:t>Exercise # 1:</a:t>
            </a:r>
            <a:endParaRPr lang="en-US" sz="3600" b="1" dirty="0">
              <a:solidFill>
                <a:schemeClr val="bg1"/>
              </a:solidFill>
              <a:latin typeface="+mj-lt"/>
            </a:endParaRPr>
          </a:p>
        </p:txBody>
      </p:sp>
      <p:sp>
        <p:nvSpPr>
          <p:cNvPr id="5" name="Rectangle 3"/>
          <p:cNvSpPr txBox="1">
            <a:spLocks noChangeArrowheads="1"/>
          </p:cNvSpPr>
          <p:nvPr/>
        </p:nvSpPr>
        <p:spPr>
          <a:xfrm>
            <a:off x="301625" y="979488"/>
            <a:ext cx="8580438" cy="587851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lnSpc>
                <a:spcPct val="120000"/>
              </a:lnSpc>
              <a:spcBef>
                <a:spcPct val="40000"/>
              </a:spcBef>
            </a:pPr>
            <a:r>
              <a:rPr lang="en-US" sz="2400" b="1" dirty="0" smtClean="0">
                <a:solidFill>
                  <a:schemeClr val="tx1"/>
                </a:solidFill>
              </a:rPr>
              <a:t>In teams, select an element of one project and create a Training Plan to address the following questions:</a:t>
            </a:r>
          </a:p>
          <a:p>
            <a:pPr marL="800100" lvl="1" indent="-342900" algn="l">
              <a:lnSpc>
                <a:spcPct val="120000"/>
              </a:lnSpc>
              <a:spcBef>
                <a:spcPct val="40000"/>
              </a:spcBef>
              <a:buFont typeface="Wingdings" pitchFamily="2" charset="2"/>
              <a:buChar char="q"/>
            </a:pPr>
            <a:r>
              <a:rPr lang="en-US" sz="2000" b="1" dirty="0" smtClean="0">
                <a:solidFill>
                  <a:schemeClr val="tx1"/>
                </a:solidFill>
              </a:rPr>
              <a:t>Who?</a:t>
            </a:r>
          </a:p>
          <a:p>
            <a:pPr marL="1257300" lvl="2" indent="-342900" algn="l">
              <a:lnSpc>
                <a:spcPct val="120000"/>
              </a:lnSpc>
              <a:spcBef>
                <a:spcPct val="40000"/>
              </a:spcBef>
              <a:buFont typeface="Wingdings" pitchFamily="2" charset="2"/>
              <a:buChar char="Ø"/>
            </a:pPr>
            <a:r>
              <a:rPr lang="en-US" sz="2000" dirty="0" smtClean="0">
                <a:solidFill>
                  <a:schemeClr val="tx1"/>
                </a:solidFill>
              </a:rPr>
              <a:t>Who requires training?</a:t>
            </a:r>
          </a:p>
          <a:p>
            <a:pPr marL="1257300" lvl="2" indent="-342900" algn="l">
              <a:lnSpc>
                <a:spcPct val="120000"/>
              </a:lnSpc>
              <a:spcBef>
                <a:spcPct val="40000"/>
              </a:spcBef>
              <a:buFont typeface="Wingdings" pitchFamily="2" charset="2"/>
              <a:buChar char="Ø"/>
            </a:pPr>
            <a:r>
              <a:rPr lang="en-US" sz="2000" dirty="0" smtClean="0">
                <a:solidFill>
                  <a:schemeClr val="tx1"/>
                </a:solidFill>
              </a:rPr>
              <a:t>Who will provide the training (and create the training materials)?</a:t>
            </a:r>
          </a:p>
          <a:p>
            <a:pPr marL="800100" lvl="1" indent="-342900" algn="l">
              <a:lnSpc>
                <a:spcPct val="120000"/>
              </a:lnSpc>
              <a:spcBef>
                <a:spcPct val="40000"/>
              </a:spcBef>
              <a:buFont typeface="Wingdings" pitchFamily="2" charset="2"/>
              <a:buChar char="q"/>
            </a:pPr>
            <a:r>
              <a:rPr lang="en-US" sz="2000" b="1" dirty="0" smtClean="0">
                <a:solidFill>
                  <a:schemeClr val="tx1"/>
                </a:solidFill>
              </a:rPr>
              <a:t>What?</a:t>
            </a:r>
          </a:p>
          <a:p>
            <a:pPr marL="1257300" lvl="2" indent="-342900" algn="l">
              <a:lnSpc>
                <a:spcPct val="120000"/>
              </a:lnSpc>
              <a:spcBef>
                <a:spcPct val="40000"/>
              </a:spcBef>
              <a:buFont typeface="Wingdings" pitchFamily="2" charset="2"/>
              <a:buChar char="Ø"/>
            </a:pPr>
            <a:r>
              <a:rPr lang="en-US" sz="2000" dirty="0" smtClean="0">
                <a:solidFill>
                  <a:schemeClr val="tx1"/>
                </a:solidFill>
              </a:rPr>
              <a:t>What topics or modules need to be covered?</a:t>
            </a:r>
          </a:p>
          <a:p>
            <a:pPr marL="1257300" lvl="2" indent="-342900" algn="l">
              <a:lnSpc>
                <a:spcPct val="120000"/>
              </a:lnSpc>
              <a:spcBef>
                <a:spcPct val="40000"/>
              </a:spcBef>
              <a:buFont typeface="Wingdings" pitchFamily="2" charset="2"/>
              <a:buChar char="Ø"/>
            </a:pPr>
            <a:r>
              <a:rPr lang="en-US" sz="2000" dirty="0" smtClean="0">
                <a:solidFill>
                  <a:schemeClr val="tx1"/>
                </a:solidFill>
              </a:rPr>
              <a:t>Should different modules be available for different audiences?</a:t>
            </a:r>
          </a:p>
          <a:p>
            <a:pPr marL="800100" lvl="1" indent="-342900" algn="l">
              <a:lnSpc>
                <a:spcPct val="120000"/>
              </a:lnSpc>
              <a:spcBef>
                <a:spcPct val="40000"/>
              </a:spcBef>
              <a:buFont typeface="Wingdings" pitchFamily="2" charset="2"/>
              <a:buChar char="q"/>
            </a:pPr>
            <a:r>
              <a:rPr lang="en-US" sz="2000" b="1" dirty="0" smtClean="0">
                <a:solidFill>
                  <a:schemeClr val="tx1"/>
                </a:solidFill>
              </a:rPr>
              <a:t>When?</a:t>
            </a:r>
          </a:p>
          <a:p>
            <a:pPr marL="1257300" lvl="2" indent="-342900" algn="l">
              <a:lnSpc>
                <a:spcPct val="120000"/>
              </a:lnSpc>
              <a:spcBef>
                <a:spcPct val="40000"/>
              </a:spcBef>
              <a:buFont typeface="Wingdings" pitchFamily="2" charset="2"/>
              <a:buChar char="Ø"/>
            </a:pPr>
            <a:r>
              <a:rPr lang="en-US" sz="2000" dirty="0" smtClean="0">
                <a:solidFill>
                  <a:schemeClr val="tx1"/>
                </a:solidFill>
              </a:rPr>
              <a:t>When will training be conducted?</a:t>
            </a:r>
          </a:p>
          <a:p>
            <a:pPr marL="800100" lvl="1" indent="-342900" algn="l">
              <a:lnSpc>
                <a:spcPct val="120000"/>
              </a:lnSpc>
              <a:spcBef>
                <a:spcPct val="40000"/>
              </a:spcBef>
              <a:buFont typeface="Wingdings" pitchFamily="2" charset="2"/>
              <a:buChar char="q"/>
            </a:pPr>
            <a:r>
              <a:rPr lang="en-US" sz="2000" b="1" dirty="0" smtClean="0">
                <a:solidFill>
                  <a:schemeClr val="tx1"/>
                </a:solidFill>
              </a:rPr>
              <a:t>How? </a:t>
            </a:r>
          </a:p>
          <a:p>
            <a:pPr marL="1257300" lvl="2" indent="-342900" algn="l">
              <a:lnSpc>
                <a:spcPct val="120000"/>
              </a:lnSpc>
              <a:spcBef>
                <a:spcPct val="40000"/>
              </a:spcBef>
              <a:buFont typeface="Wingdings" pitchFamily="2" charset="2"/>
              <a:buChar char="Ø"/>
            </a:pPr>
            <a:r>
              <a:rPr lang="en-US" sz="2000" dirty="0" smtClean="0">
                <a:solidFill>
                  <a:schemeClr val="tx1"/>
                </a:solidFill>
              </a:rPr>
              <a:t>In what format will the training be delivered?</a:t>
            </a:r>
          </a:p>
          <a:p>
            <a:endParaRPr lang="en-US" dirty="0" smtClean="0"/>
          </a:p>
          <a:p>
            <a:endParaRPr lang="en-US" dirty="0"/>
          </a:p>
        </p:txBody>
      </p:sp>
    </p:spTree>
    <p:extLst>
      <p:ext uri="{BB962C8B-B14F-4D97-AF65-F5344CB8AC3E}">
        <p14:creationId xmlns:p14="http://schemas.microsoft.com/office/powerpoint/2010/main" val="3942541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latin typeface="+mj-lt"/>
              </a:rPr>
              <a:t>Summary</a:t>
            </a:r>
            <a:endParaRPr lang="en-US" b="1" dirty="0">
              <a:solidFill>
                <a:schemeClr val="bg1"/>
              </a:solidFill>
              <a:latin typeface="+mj-lt"/>
            </a:endParaRPr>
          </a:p>
        </p:txBody>
      </p:sp>
      <p:sp>
        <p:nvSpPr>
          <p:cNvPr id="5" name="TextBox 4"/>
          <p:cNvSpPr txBox="1"/>
          <p:nvPr/>
        </p:nvSpPr>
        <p:spPr>
          <a:xfrm>
            <a:off x="685800" y="838200"/>
            <a:ext cx="7696199" cy="5743111"/>
          </a:xfrm>
          <a:prstGeom prst="rect">
            <a:avLst/>
          </a:prstGeom>
          <a:noFill/>
        </p:spPr>
        <p:txBody>
          <a:bodyPr wrap="square" rtlCol="0">
            <a:spAutoFit/>
          </a:bodyPr>
          <a:lstStyle/>
          <a:p>
            <a:pPr marL="342900" indent="-342900">
              <a:spcBef>
                <a:spcPct val="40000"/>
              </a:spcBef>
              <a:buFont typeface="Wingdings" pitchFamily="2" charset="2"/>
              <a:buChar char="q"/>
            </a:pPr>
            <a:r>
              <a:rPr lang="en-US" sz="2400" dirty="0"/>
              <a:t>A control plan </a:t>
            </a:r>
            <a:r>
              <a:rPr lang="en-US" sz="2400" dirty="0" smtClean="0"/>
              <a:t>is a </a:t>
            </a:r>
            <a:r>
              <a:rPr lang="en-US" sz="2400" dirty="0"/>
              <a:t>written summary for monitoring or controlling processes or variation.</a:t>
            </a:r>
          </a:p>
          <a:p>
            <a:pPr marL="342900" indent="-342900">
              <a:spcBef>
                <a:spcPct val="40000"/>
              </a:spcBef>
              <a:buFont typeface="Wingdings" pitchFamily="2" charset="2"/>
              <a:buChar char="q"/>
            </a:pPr>
            <a:r>
              <a:rPr lang="en-US" sz="2400" dirty="0"/>
              <a:t>Five Control Plan </a:t>
            </a:r>
            <a:r>
              <a:rPr lang="en-US" sz="2400" dirty="0" smtClean="0"/>
              <a:t>Elements</a:t>
            </a:r>
          </a:p>
          <a:p>
            <a:pPr marL="800100" lvl="1" indent="-342900">
              <a:spcBef>
                <a:spcPct val="40000"/>
              </a:spcBef>
              <a:buFont typeface="Wingdings" pitchFamily="2" charset="2"/>
              <a:buChar char="ü"/>
            </a:pPr>
            <a:r>
              <a:rPr lang="en-US" sz="2400" dirty="0" smtClean="0"/>
              <a:t>1</a:t>
            </a:r>
            <a:r>
              <a:rPr lang="en-US" sz="2400" dirty="0"/>
              <a:t>. Aligning Systems &amp; </a:t>
            </a:r>
            <a:r>
              <a:rPr lang="en-US" sz="2400" dirty="0" smtClean="0"/>
              <a:t>Structures</a:t>
            </a:r>
          </a:p>
          <a:p>
            <a:pPr marL="800100" lvl="1" indent="-342900">
              <a:spcBef>
                <a:spcPct val="40000"/>
              </a:spcBef>
              <a:buFont typeface="Wingdings" pitchFamily="2" charset="2"/>
              <a:buChar char="ü"/>
            </a:pPr>
            <a:r>
              <a:rPr lang="en-US" sz="2400" dirty="0" smtClean="0"/>
              <a:t>2. Documentation Plan</a:t>
            </a:r>
          </a:p>
          <a:p>
            <a:pPr marL="800100" lvl="1" indent="-342900">
              <a:spcBef>
                <a:spcPct val="40000"/>
              </a:spcBef>
              <a:buFont typeface="Wingdings" pitchFamily="2" charset="2"/>
              <a:buChar char="ü"/>
            </a:pPr>
            <a:r>
              <a:rPr lang="en-US" sz="2400" dirty="0" smtClean="0"/>
              <a:t>3. Monitoring Plan</a:t>
            </a:r>
          </a:p>
          <a:p>
            <a:pPr marL="800100" lvl="1" indent="-342900">
              <a:spcBef>
                <a:spcPct val="40000"/>
              </a:spcBef>
              <a:buFont typeface="Wingdings" pitchFamily="2" charset="2"/>
              <a:buChar char="ü"/>
            </a:pPr>
            <a:r>
              <a:rPr lang="en-US" sz="2400" dirty="0" smtClean="0"/>
              <a:t>4. Response Plan</a:t>
            </a:r>
          </a:p>
          <a:p>
            <a:pPr marL="800100" lvl="1" indent="-342900">
              <a:spcBef>
                <a:spcPct val="40000"/>
              </a:spcBef>
              <a:buFont typeface="Wingdings" pitchFamily="2" charset="2"/>
              <a:buChar char="ü"/>
            </a:pPr>
            <a:r>
              <a:rPr lang="en-US" sz="2400" dirty="0" smtClean="0"/>
              <a:t>5. Training Plan</a:t>
            </a:r>
          </a:p>
          <a:p>
            <a:pPr marL="342900" indent="-342900">
              <a:spcBef>
                <a:spcPct val="40000"/>
              </a:spcBef>
              <a:buFont typeface="Wingdings" pitchFamily="2" charset="2"/>
              <a:buChar char="q"/>
            </a:pPr>
            <a:r>
              <a:rPr lang="en-US" sz="2400" dirty="0"/>
              <a:t>Best method to assure acceptance of a Control Plan is having  supervisors and management for the area involved.</a:t>
            </a:r>
          </a:p>
          <a:p>
            <a:pPr marL="800100" lvl="1" indent="-342900">
              <a:spcBef>
                <a:spcPct val="40000"/>
              </a:spcBef>
              <a:buFont typeface="Wingdings" pitchFamily="2" charset="2"/>
              <a:buChar char="ü"/>
            </a:pPr>
            <a:endParaRPr lang="en-US" sz="2400" dirty="0"/>
          </a:p>
        </p:txBody>
      </p:sp>
    </p:spTree>
    <p:extLst>
      <p:ext uri="{BB962C8B-B14F-4D97-AF65-F5344CB8AC3E}">
        <p14:creationId xmlns:p14="http://schemas.microsoft.com/office/powerpoint/2010/main" val="37109410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7740" y="1447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3600" b="1" dirty="0" smtClean="0">
                <a:solidFill>
                  <a:schemeClr val="bg1"/>
                </a:solidFill>
                <a:latin typeface="Calibri" pitchFamily="34" charset="0"/>
                <a:ea typeface="Slackey"/>
              </a:rPr>
              <a:t>Thank You</a:t>
            </a:r>
            <a:endParaRPr sz="3600" dirty="0" smtClean="0">
              <a:latin typeface="Bevan"/>
              <a:ea typeface="Slackey"/>
            </a:endParaRPr>
          </a:p>
        </p:txBody>
      </p:sp>
      <p:pic>
        <p:nvPicPr>
          <p:cNvPr id="14340"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590800" y="3505200"/>
            <a:ext cx="3733800" cy="1569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92006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838200" y="1371600"/>
            <a:ext cx="7543800" cy="4343400"/>
          </a:xfrm>
        </p:spPr>
        <p:txBody>
          <a:bodyPr/>
          <a:lstStyle/>
          <a:p>
            <a:pPr marL="0" indent="0" defTabSz="1019175" eaLnBrk="0" hangingPunct="0">
              <a:spcBef>
                <a:spcPct val="50000"/>
              </a:spcBef>
              <a:buNone/>
            </a:pPr>
            <a:r>
              <a:rPr lang="en-US" sz="2400" b="1" dirty="0">
                <a:solidFill>
                  <a:schemeClr val="tx2"/>
                </a:solidFill>
              </a:rPr>
              <a:t>By the end of this module participants should be able to:</a:t>
            </a:r>
          </a:p>
          <a:p>
            <a:pPr marL="290513" indent="-342900" eaLnBrk="0" hangingPunct="0">
              <a:lnSpc>
                <a:spcPct val="120000"/>
              </a:lnSpc>
              <a:spcBef>
                <a:spcPct val="40000"/>
              </a:spcBef>
              <a:buClr>
                <a:srgbClr val="404080"/>
              </a:buClr>
            </a:pPr>
            <a:r>
              <a:rPr lang="en-US" sz="2400" dirty="0" smtClean="0">
                <a:solidFill>
                  <a:schemeClr val="tx2"/>
                </a:solidFill>
              </a:rPr>
              <a:t>Identify the concept of a control plan</a:t>
            </a:r>
          </a:p>
          <a:p>
            <a:pPr marL="290513" indent="-342900" eaLnBrk="0" hangingPunct="0">
              <a:lnSpc>
                <a:spcPct val="120000"/>
              </a:lnSpc>
              <a:spcBef>
                <a:spcPct val="40000"/>
              </a:spcBef>
              <a:buClr>
                <a:srgbClr val="404080"/>
              </a:buClr>
            </a:pPr>
            <a:r>
              <a:rPr lang="en-US" sz="2400" dirty="0" smtClean="0">
                <a:solidFill>
                  <a:schemeClr val="tx2"/>
                </a:solidFill>
              </a:rPr>
              <a:t>Identify the importance of a </a:t>
            </a:r>
            <a:r>
              <a:rPr lang="en-US" sz="2400" dirty="0">
                <a:solidFill>
                  <a:schemeClr val="tx2"/>
                </a:solidFill>
              </a:rPr>
              <a:t>c</a:t>
            </a:r>
            <a:r>
              <a:rPr lang="en-US" sz="2400" dirty="0" smtClean="0">
                <a:solidFill>
                  <a:schemeClr val="tx2"/>
                </a:solidFill>
              </a:rPr>
              <a:t>ontrol plan</a:t>
            </a:r>
          </a:p>
          <a:p>
            <a:pPr marL="290513" indent="-342900" eaLnBrk="0" hangingPunct="0">
              <a:lnSpc>
                <a:spcPct val="120000"/>
              </a:lnSpc>
              <a:spcBef>
                <a:spcPct val="40000"/>
              </a:spcBef>
              <a:buClr>
                <a:srgbClr val="404080"/>
              </a:buClr>
            </a:pPr>
            <a:r>
              <a:rPr lang="en-US" sz="2400" dirty="0" smtClean="0">
                <a:solidFill>
                  <a:schemeClr val="tx2"/>
                </a:solidFill>
              </a:rPr>
              <a:t>Describe </a:t>
            </a:r>
            <a:r>
              <a:rPr lang="en-US" sz="2400" dirty="0">
                <a:solidFill>
                  <a:schemeClr val="tx2"/>
                </a:solidFill>
              </a:rPr>
              <a:t>the </a:t>
            </a:r>
            <a:r>
              <a:rPr lang="en-US" sz="2400" dirty="0" smtClean="0">
                <a:solidFill>
                  <a:schemeClr val="tx2"/>
                </a:solidFill>
              </a:rPr>
              <a:t>five </a:t>
            </a:r>
            <a:r>
              <a:rPr lang="en-US" sz="2400" dirty="0">
                <a:solidFill>
                  <a:schemeClr val="tx2"/>
                </a:solidFill>
              </a:rPr>
              <a:t>elements of a comprehensive Control </a:t>
            </a:r>
            <a:r>
              <a:rPr lang="en-US" sz="2400" dirty="0" smtClean="0">
                <a:solidFill>
                  <a:schemeClr val="tx2"/>
                </a:solidFill>
              </a:rPr>
              <a:t>Plan</a:t>
            </a:r>
          </a:p>
          <a:p>
            <a:pPr marL="290513" indent="-342900" eaLnBrk="0" hangingPunct="0">
              <a:lnSpc>
                <a:spcPct val="120000"/>
              </a:lnSpc>
              <a:spcBef>
                <a:spcPct val="40000"/>
              </a:spcBef>
              <a:buClr>
                <a:srgbClr val="404080"/>
              </a:buClr>
            </a:pPr>
            <a:r>
              <a:rPr lang="en-US" sz="2400" dirty="0" smtClean="0">
                <a:solidFill>
                  <a:schemeClr val="tx2"/>
                </a:solidFill>
              </a:rPr>
              <a:t>Define </a:t>
            </a:r>
            <a:r>
              <a:rPr lang="en-US" sz="2400" dirty="0">
                <a:solidFill>
                  <a:schemeClr val="tx2"/>
                </a:solidFill>
              </a:rPr>
              <a:t>project sign-off</a:t>
            </a:r>
          </a:p>
        </p:txBody>
      </p:sp>
      <p:sp>
        <p:nvSpPr>
          <p:cNvPr id="4" name="Title 3"/>
          <p:cNvSpPr>
            <a:spLocks noGrp="1"/>
          </p:cNvSpPr>
          <p:nvPr>
            <p:ph type="title"/>
          </p:nvPr>
        </p:nvSpPr>
        <p:spPr>
          <a:xfrm>
            <a:off x="609600" y="115669"/>
            <a:ext cx="7924800" cy="584775"/>
          </a:xfrm>
        </p:spPr>
        <p:txBody>
          <a:bodyPr/>
          <a:lstStyle/>
          <a:p>
            <a:r>
              <a:rPr lang="en-US" b="1" dirty="0">
                <a:solidFill>
                  <a:schemeClr val="bg1"/>
                </a:solidFill>
                <a:latin typeface="+mj-lt"/>
              </a:rPr>
              <a:t>Learning Objectives</a:t>
            </a:r>
          </a:p>
        </p:txBody>
      </p:sp>
    </p:spTree>
    <p:extLst>
      <p:ext uri="{BB962C8B-B14F-4D97-AF65-F5344CB8AC3E}">
        <p14:creationId xmlns:p14="http://schemas.microsoft.com/office/powerpoint/2010/main" val="1345075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838200" y="1676400"/>
            <a:ext cx="1619324" cy="685800"/>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0"/>
              <a:satOff val="0"/>
              <a:lumOff val="0"/>
              <a:alphaOff val="0"/>
            </a:schemeClr>
          </a:lnRef>
          <a:fillRef idx="1">
            <a:schemeClr val="accent2">
              <a:hueOff val="0"/>
              <a:satOff val="0"/>
              <a:lumOff val="0"/>
              <a:alphaOff val="0"/>
            </a:schemeClr>
          </a:fillRef>
          <a:effectRef idx="2">
            <a:schemeClr val="accent2">
              <a:hueOff val="0"/>
              <a:satOff val="0"/>
              <a:lumOff val="0"/>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Define</a:t>
            </a:r>
            <a:endParaRPr lang="en-US" sz="1400" b="1" dirty="0"/>
          </a:p>
        </p:txBody>
      </p:sp>
      <p:sp>
        <p:nvSpPr>
          <p:cNvPr id="5" name="Freeform 4"/>
          <p:cNvSpPr/>
          <p:nvPr/>
        </p:nvSpPr>
        <p:spPr>
          <a:xfrm>
            <a:off x="838200" y="2590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Measure</a:t>
            </a:r>
          </a:p>
        </p:txBody>
      </p:sp>
      <p:sp>
        <p:nvSpPr>
          <p:cNvPr id="6" name="Freeform 5"/>
          <p:cNvSpPr/>
          <p:nvPr/>
        </p:nvSpPr>
        <p:spPr>
          <a:xfrm>
            <a:off x="838200" y="35052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3121013"/>
              <a:satOff val="-3893"/>
              <a:lumOff val="915"/>
              <a:alphaOff val="0"/>
            </a:schemeClr>
          </a:lnRef>
          <a:fillRef idx="1">
            <a:schemeClr val="accent2">
              <a:hueOff val="3121013"/>
              <a:satOff val="-3893"/>
              <a:lumOff val="915"/>
              <a:alphaOff val="0"/>
            </a:schemeClr>
          </a:fillRef>
          <a:effectRef idx="2">
            <a:schemeClr val="accent2">
              <a:hueOff val="3121013"/>
              <a:satOff val="-3893"/>
              <a:lumOff val="915"/>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Analyze</a:t>
            </a:r>
          </a:p>
        </p:txBody>
      </p:sp>
      <p:sp>
        <p:nvSpPr>
          <p:cNvPr id="7" name="Freeform 6"/>
          <p:cNvSpPr/>
          <p:nvPr/>
        </p:nvSpPr>
        <p:spPr>
          <a:xfrm>
            <a:off x="838200" y="44196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4681519"/>
              <a:satOff val="-5839"/>
              <a:lumOff val="1373"/>
              <a:alphaOff val="0"/>
            </a:schemeClr>
          </a:lnRef>
          <a:fillRef idx="1">
            <a:schemeClr val="accent2">
              <a:hueOff val="4681519"/>
              <a:satOff val="-5839"/>
              <a:lumOff val="1373"/>
              <a:alphaOff val="0"/>
            </a:schemeClr>
          </a:fillRef>
          <a:effectRef idx="2">
            <a:schemeClr val="accent2">
              <a:hueOff val="4681519"/>
              <a:satOff val="-5839"/>
              <a:lumOff val="1373"/>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endParaRPr lang="en-US" sz="2400" b="1" dirty="0" smtClean="0"/>
          </a:p>
          <a:p>
            <a:pPr algn="ctr" defTabSz="1289050">
              <a:lnSpc>
                <a:spcPct val="90000"/>
              </a:lnSpc>
              <a:spcAft>
                <a:spcPct val="35000"/>
              </a:spcAft>
              <a:defRPr/>
            </a:pPr>
            <a:r>
              <a:rPr lang="en-US" sz="2400" b="1" dirty="0" smtClean="0"/>
              <a:t>Improve</a:t>
            </a:r>
            <a:endParaRPr lang="en-US" sz="2400" b="1" dirty="0"/>
          </a:p>
          <a:p>
            <a:pPr algn="ctr" defTabSz="1289050">
              <a:lnSpc>
                <a:spcPct val="90000"/>
              </a:lnSpc>
              <a:spcAft>
                <a:spcPct val="35000"/>
              </a:spcAft>
              <a:defRPr/>
            </a:pPr>
            <a:endParaRPr lang="en-US" sz="1200" b="1" dirty="0"/>
          </a:p>
        </p:txBody>
      </p:sp>
      <p:sp>
        <p:nvSpPr>
          <p:cNvPr id="9" name="Freeform 8"/>
          <p:cNvSpPr/>
          <p:nvPr/>
        </p:nvSpPr>
        <p:spPr>
          <a:xfrm>
            <a:off x="838200" y="5257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Control</a:t>
            </a:r>
          </a:p>
        </p:txBody>
      </p:sp>
      <p:grpSp>
        <p:nvGrpSpPr>
          <p:cNvPr id="13" name="Group 12"/>
          <p:cNvGrpSpPr/>
          <p:nvPr/>
        </p:nvGrpSpPr>
        <p:grpSpPr>
          <a:xfrm>
            <a:off x="3048000" y="1905000"/>
            <a:ext cx="4267200" cy="3042841"/>
            <a:chOff x="381000" y="1254868"/>
            <a:chExt cx="4267200" cy="3042841"/>
          </a:xfrm>
        </p:grpSpPr>
        <p:sp>
          <p:nvSpPr>
            <p:cNvPr id="14" name="Rectangle 13"/>
            <p:cNvSpPr/>
            <p:nvPr/>
          </p:nvSpPr>
          <p:spPr>
            <a:xfrm>
              <a:off x="381000" y="1295400"/>
              <a:ext cx="4267200" cy="25908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15" name="Rectangle 14"/>
            <p:cNvSpPr/>
            <p:nvPr/>
          </p:nvSpPr>
          <p:spPr>
            <a:xfrm>
              <a:off x="3090160" y="1254868"/>
              <a:ext cx="575800"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5</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6" name="Rectangle 15"/>
            <p:cNvSpPr/>
            <p:nvPr/>
          </p:nvSpPr>
          <p:spPr>
            <a:xfrm>
              <a:off x="435873" y="1369724"/>
              <a:ext cx="2129109" cy="769441"/>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4400" b="1" cap="all" spc="0" dirty="0" smtClean="0">
                  <a:ln w="0"/>
                  <a:solidFill>
                    <a:schemeClr val="accent2"/>
                  </a:solidFill>
                  <a:effectLst>
                    <a:reflection blurRad="12700" stA="50000" endPos="50000" dist="5000" dir="5400000" sy="-100000" rotWithShape="0"/>
                  </a:effectLst>
                </a:rPr>
                <a:t>Phase</a:t>
              </a:r>
              <a:endParaRPr lang="en-US" sz="4400" b="1" cap="all" spc="0" dirty="0">
                <a:ln w="0"/>
                <a:solidFill>
                  <a:schemeClr val="accent2"/>
                </a:solidFill>
                <a:effectLst>
                  <a:reflection blurRad="12700" stA="50000" endPos="50000" dist="5000" dir="5400000" sy="-100000" rotWithShape="0"/>
                </a:effectLst>
              </a:endParaRPr>
            </a:p>
          </p:txBody>
        </p:sp>
        <p:sp>
          <p:nvSpPr>
            <p:cNvPr id="17" name="TextBox 16"/>
            <p:cNvSpPr txBox="1"/>
            <p:nvPr/>
          </p:nvSpPr>
          <p:spPr>
            <a:xfrm>
              <a:off x="435873" y="2266384"/>
              <a:ext cx="4136127" cy="2031325"/>
            </a:xfrm>
            <a:prstGeom prst="rect">
              <a:avLst/>
            </a:prstGeom>
            <a:noFill/>
          </p:spPr>
          <p:txBody>
            <a:bodyPr wrap="square" rtlCol="0">
              <a:spAutoFit/>
            </a:bodyPr>
            <a:lstStyle/>
            <a:p>
              <a:r>
                <a:rPr lang="en-US" dirty="0" smtClean="0"/>
                <a:t>Tools</a:t>
              </a:r>
              <a:r>
                <a:rPr lang="en-US" dirty="0"/>
                <a:t>:</a:t>
              </a:r>
            </a:p>
            <a:p>
              <a:pPr marL="285750" indent="-285750">
                <a:buFont typeface="Arial" pitchFamily="34" charset="0"/>
                <a:buChar char="•"/>
              </a:pPr>
              <a:r>
                <a:rPr lang="en-US" dirty="0" smtClean="0"/>
                <a:t>Controls Plans</a:t>
              </a:r>
            </a:p>
            <a:p>
              <a:pPr marL="285750" indent="-285750">
                <a:buFont typeface="Arial" pitchFamily="34" charset="0"/>
                <a:buChar char="•"/>
              </a:pPr>
              <a:r>
                <a:rPr lang="en-US" dirty="0" smtClean="0"/>
                <a:t>Lean Visual Controls</a:t>
              </a:r>
            </a:p>
            <a:p>
              <a:pPr marL="285750" indent="-285750">
                <a:buFont typeface="Arial" pitchFamily="34" charset="0"/>
                <a:buChar char="•"/>
              </a:pPr>
              <a:r>
                <a:rPr lang="en-US" dirty="0" smtClean="0"/>
                <a:t>Mistake Proofing (Poke Yoke)</a:t>
              </a:r>
            </a:p>
            <a:p>
              <a:pPr marL="285750" indent="-285750">
                <a:buFont typeface="Arial" pitchFamily="34" charset="0"/>
                <a:buChar char="•"/>
              </a:pPr>
              <a:endParaRPr lang="en-US" dirty="0" smtClean="0"/>
            </a:p>
            <a:p>
              <a:endParaRPr lang="en-US" dirty="0"/>
            </a:p>
            <a:p>
              <a:endParaRPr lang="en-US" dirty="0"/>
            </a:p>
          </p:txBody>
        </p:sp>
      </p:grpSp>
      <p:sp>
        <p:nvSpPr>
          <p:cNvPr id="23" name="Rectangle 2"/>
          <p:cNvSpPr>
            <a:spLocks noGrp="1" noChangeArrowheads="1"/>
          </p:cNvSpPr>
          <p:nvPr>
            <p:ph type="ctrTitle"/>
          </p:nvPr>
        </p:nvSpPr>
        <p:spPr>
          <a:xfrm>
            <a:off x="841169" y="228600"/>
            <a:ext cx="7772400" cy="584775"/>
          </a:xfrm>
        </p:spPr>
        <p:txBody>
          <a:bodyPr anchor="t"/>
          <a:lstStyle/>
          <a:p>
            <a:pPr>
              <a:defRPr/>
            </a:pPr>
            <a:r>
              <a:rPr lang="en-US" sz="3600" b="1" dirty="0" smtClean="0">
                <a:solidFill>
                  <a:schemeClr val="bg1"/>
                </a:solidFill>
                <a:latin typeface="+mj-lt"/>
              </a:rPr>
              <a:t>The DMAIC Process with Tools</a:t>
            </a:r>
            <a:endParaRPr lang="en-US" sz="3600" b="1" baseline="30000" dirty="0" smtClean="0">
              <a:solidFill>
                <a:schemeClr val="bg1"/>
              </a:solidFill>
              <a:latin typeface="+mj-lt"/>
            </a:endParaRPr>
          </a:p>
        </p:txBody>
      </p:sp>
      <p:sp>
        <p:nvSpPr>
          <p:cNvPr id="19" name="TextBox 18"/>
          <p:cNvSpPr txBox="1"/>
          <p:nvPr/>
        </p:nvSpPr>
        <p:spPr>
          <a:xfrm>
            <a:off x="3933520" y="1107036"/>
            <a:ext cx="1348190" cy="584775"/>
          </a:xfrm>
          <a:prstGeom prst="rect">
            <a:avLst/>
          </a:prstGeom>
          <a:noFill/>
        </p:spPr>
        <p:txBody>
          <a:bodyPr wrap="none" rtlCol="0">
            <a:spAutoFit/>
          </a:bodyPr>
          <a:lstStyle/>
          <a:p>
            <a:r>
              <a:rPr lang="en-US" sz="3200" b="1" dirty="0" smtClean="0">
                <a:solidFill>
                  <a:schemeClr val="tx2"/>
                </a:solidFill>
              </a:rPr>
              <a:t>DAY 3</a:t>
            </a:r>
            <a:endParaRPr lang="en-US" sz="3200" b="1" dirty="0">
              <a:solidFill>
                <a:schemeClr val="tx2"/>
              </a:solidFill>
            </a:endParaRPr>
          </a:p>
        </p:txBody>
      </p:sp>
      <p:sp>
        <p:nvSpPr>
          <p:cNvPr id="18" name="Rectangle 17"/>
          <p:cNvSpPr/>
          <p:nvPr/>
        </p:nvSpPr>
        <p:spPr>
          <a:xfrm>
            <a:off x="685800" y="5181600"/>
            <a:ext cx="1905000" cy="914400"/>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cxnSp>
        <p:nvCxnSpPr>
          <p:cNvPr id="20" name="Straight Connector 19"/>
          <p:cNvCxnSpPr/>
          <p:nvPr/>
        </p:nvCxnSpPr>
        <p:spPr>
          <a:xfrm>
            <a:off x="3505200" y="3505200"/>
            <a:ext cx="1409700"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895271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2500"/>
                            </p:stCondLst>
                            <p:childTnLst>
                              <p:par>
                                <p:cTn id="13" presetID="1" presetClass="entr" presetSubtype="0" fill="hold" nodeType="after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15669"/>
            <a:ext cx="7924800" cy="584775"/>
          </a:xfrm>
        </p:spPr>
        <p:txBody>
          <a:bodyPr/>
          <a:lstStyle/>
          <a:p>
            <a:r>
              <a:rPr lang="en-US" b="1" dirty="0" smtClean="0">
                <a:solidFill>
                  <a:schemeClr val="bg1"/>
                </a:solidFill>
                <a:latin typeface="+mj-lt"/>
              </a:rPr>
              <a:t>What </a:t>
            </a:r>
            <a:r>
              <a:rPr lang="en-US" b="1" dirty="0">
                <a:solidFill>
                  <a:schemeClr val="bg1"/>
                </a:solidFill>
                <a:latin typeface="+mj-lt"/>
              </a:rPr>
              <a:t>is a Control </a:t>
            </a:r>
            <a:r>
              <a:rPr lang="en-US" b="1" dirty="0" smtClean="0">
                <a:solidFill>
                  <a:schemeClr val="bg1"/>
                </a:solidFill>
                <a:latin typeface="+mj-lt"/>
              </a:rPr>
              <a:t>Plan?</a:t>
            </a:r>
            <a:endParaRPr lang="en-US" b="1" dirty="0">
              <a:solidFill>
                <a:schemeClr val="bg1"/>
              </a:solidFill>
              <a:latin typeface="+mj-lt"/>
            </a:endParaRPr>
          </a:p>
        </p:txBody>
      </p:sp>
      <p:sp>
        <p:nvSpPr>
          <p:cNvPr id="7" name="Rectangle 3"/>
          <p:cNvSpPr>
            <a:spLocks noGrp="1" noChangeArrowheads="1"/>
          </p:cNvSpPr>
          <p:nvPr>
            <p:ph type="body" idx="4294967295"/>
          </p:nvPr>
        </p:nvSpPr>
        <p:spPr>
          <a:xfrm>
            <a:off x="747712" y="1331912"/>
            <a:ext cx="7558088" cy="4840288"/>
          </a:xfrm>
          <a:ln/>
          <a:extLst>
            <a:ext uri="{91240B29-F687-4F45-9708-019B960494DF}">
              <a14:hiddenLine xmlns:a14="http://schemas.microsoft.com/office/drawing/2010/main" w="9525">
                <a:solidFill>
                  <a:srgbClr val="000000"/>
                </a:solidFill>
                <a:miter lim="800000"/>
                <a:headEnd/>
                <a:tailEnd/>
              </a14:hiddenLine>
            </a:ext>
          </a:extLst>
        </p:spPr>
        <p:txBody>
          <a:bodyPr/>
          <a:lstStyle/>
          <a:p>
            <a:pPr>
              <a:lnSpc>
                <a:spcPct val="120000"/>
              </a:lnSpc>
              <a:spcBef>
                <a:spcPct val="40000"/>
              </a:spcBef>
              <a:buFont typeface="Wingdings 2" pitchFamily="18" charset="2"/>
              <a:buNone/>
            </a:pPr>
            <a:r>
              <a:rPr lang="en-US" sz="2000" b="1" dirty="0"/>
              <a:t>A control plan is:</a:t>
            </a:r>
          </a:p>
          <a:p>
            <a:pPr>
              <a:lnSpc>
                <a:spcPct val="120000"/>
              </a:lnSpc>
              <a:spcBef>
                <a:spcPct val="40000"/>
              </a:spcBef>
              <a:spcAft>
                <a:spcPct val="10000"/>
              </a:spcAft>
            </a:pPr>
            <a:r>
              <a:rPr lang="en-US" sz="1800" dirty="0"/>
              <a:t>A written summary for </a:t>
            </a:r>
            <a:r>
              <a:rPr lang="en-US" sz="1800" b="1" dirty="0">
                <a:solidFill>
                  <a:schemeClr val="tx2"/>
                </a:solidFill>
              </a:rPr>
              <a:t>monitoring or controlling</a:t>
            </a:r>
            <a:r>
              <a:rPr lang="en-US" sz="1800" dirty="0">
                <a:solidFill>
                  <a:schemeClr val="tx2"/>
                </a:solidFill>
              </a:rPr>
              <a:t> </a:t>
            </a:r>
            <a:r>
              <a:rPr lang="en-US" sz="1800" dirty="0"/>
              <a:t>processes or variation</a:t>
            </a:r>
          </a:p>
          <a:p>
            <a:pPr>
              <a:lnSpc>
                <a:spcPct val="120000"/>
              </a:lnSpc>
              <a:spcBef>
                <a:spcPct val="40000"/>
              </a:spcBef>
              <a:spcAft>
                <a:spcPct val="10000"/>
              </a:spcAft>
            </a:pPr>
            <a:r>
              <a:rPr lang="en-US" sz="1800" dirty="0"/>
              <a:t>A formal document that </a:t>
            </a:r>
            <a:r>
              <a:rPr lang="en-US" sz="1800" b="1" dirty="0">
                <a:solidFill>
                  <a:schemeClr val="tx2"/>
                </a:solidFill>
              </a:rPr>
              <a:t>details all control methods</a:t>
            </a:r>
            <a:r>
              <a:rPr lang="en-US" sz="1800" dirty="0">
                <a:solidFill>
                  <a:schemeClr val="tx2"/>
                </a:solidFill>
              </a:rPr>
              <a:t> </a:t>
            </a:r>
            <a:r>
              <a:rPr lang="en-US" sz="1800" dirty="0"/>
              <a:t>used to meet goals</a:t>
            </a:r>
          </a:p>
          <a:p>
            <a:pPr>
              <a:lnSpc>
                <a:spcPct val="120000"/>
              </a:lnSpc>
              <a:spcBef>
                <a:spcPct val="40000"/>
              </a:spcBef>
              <a:spcAft>
                <a:spcPct val="10000"/>
              </a:spcAft>
            </a:pPr>
            <a:r>
              <a:rPr lang="en-US" sz="1800" dirty="0"/>
              <a:t>A </a:t>
            </a:r>
            <a:r>
              <a:rPr lang="en-US" sz="1800" b="1" dirty="0">
                <a:solidFill>
                  <a:schemeClr val="tx2"/>
                </a:solidFill>
              </a:rPr>
              <a:t>living document to be updated</a:t>
            </a:r>
            <a:r>
              <a:rPr lang="en-US" sz="1800" dirty="0">
                <a:solidFill>
                  <a:schemeClr val="tx2"/>
                </a:solidFill>
              </a:rPr>
              <a:t> </a:t>
            </a:r>
            <a:r>
              <a:rPr lang="en-US" sz="1800" dirty="0"/>
              <a:t>as new measurement systems and control methods are added for continuous improvement</a:t>
            </a:r>
          </a:p>
          <a:p>
            <a:pPr>
              <a:lnSpc>
                <a:spcPct val="120000"/>
              </a:lnSpc>
              <a:spcBef>
                <a:spcPct val="40000"/>
              </a:spcBef>
              <a:spcAft>
                <a:spcPct val="10000"/>
              </a:spcAft>
            </a:pPr>
            <a:r>
              <a:rPr lang="en-US" sz="1800" dirty="0"/>
              <a:t>Often used to create concise operator </a:t>
            </a:r>
            <a:r>
              <a:rPr lang="en-US" sz="1800" b="1" dirty="0">
                <a:solidFill>
                  <a:schemeClr val="tx2"/>
                </a:solidFill>
              </a:rPr>
              <a:t>inspection sheets</a:t>
            </a:r>
          </a:p>
          <a:p>
            <a:pPr>
              <a:lnSpc>
                <a:spcPct val="120000"/>
              </a:lnSpc>
              <a:spcBef>
                <a:spcPct val="40000"/>
              </a:spcBef>
              <a:spcAft>
                <a:spcPct val="10000"/>
              </a:spcAft>
            </a:pPr>
            <a:r>
              <a:rPr lang="en-US" sz="1800" dirty="0"/>
              <a:t>An </a:t>
            </a:r>
            <a:r>
              <a:rPr lang="en-US" sz="1800" b="1" dirty="0">
                <a:solidFill>
                  <a:schemeClr val="tx2"/>
                </a:solidFill>
              </a:rPr>
              <a:t>ESSENTIAL</a:t>
            </a:r>
            <a:r>
              <a:rPr lang="en-US" sz="1800" dirty="0">
                <a:solidFill>
                  <a:schemeClr val="tx2"/>
                </a:solidFill>
              </a:rPr>
              <a:t> </a:t>
            </a:r>
            <a:r>
              <a:rPr lang="en-US" sz="1800" dirty="0"/>
              <a:t>portion of </a:t>
            </a:r>
            <a:r>
              <a:rPr lang="en-US" sz="1800" b="1" dirty="0">
                <a:solidFill>
                  <a:schemeClr val="tx2"/>
                </a:solidFill>
              </a:rPr>
              <a:t>final project </a:t>
            </a:r>
            <a:r>
              <a:rPr lang="en-US" sz="1800" b="1" dirty="0" smtClean="0">
                <a:solidFill>
                  <a:schemeClr val="tx2"/>
                </a:solidFill>
              </a:rPr>
              <a:t>report</a:t>
            </a:r>
          </a:p>
          <a:p>
            <a:pPr>
              <a:lnSpc>
                <a:spcPct val="120000"/>
              </a:lnSpc>
              <a:spcBef>
                <a:spcPct val="40000"/>
              </a:spcBef>
              <a:spcAft>
                <a:spcPct val="10000"/>
              </a:spcAft>
            </a:pPr>
            <a:endParaRPr lang="en-US" sz="1800" b="1" dirty="0">
              <a:solidFill>
                <a:schemeClr val="accent1"/>
              </a:solidFill>
            </a:endParaRPr>
          </a:p>
          <a:p>
            <a:pPr>
              <a:lnSpc>
                <a:spcPct val="120000"/>
              </a:lnSpc>
              <a:spcBef>
                <a:spcPct val="40000"/>
              </a:spcBef>
              <a:spcAft>
                <a:spcPct val="10000"/>
              </a:spcAft>
              <a:buFont typeface="Wingdings 2" pitchFamily="18" charset="2"/>
              <a:buNone/>
            </a:pPr>
            <a:r>
              <a:rPr lang="en-US" sz="2000" b="1" dirty="0"/>
              <a:t>A control plan is not:</a:t>
            </a:r>
          </a:p>
          <a:p>
            <a:pPr>
              <a:lnSpc>
                <a:spcPct val="120000"/>
              </a:lnSpc>
              <a:spcBef>
                <a:spcPct val="40000"/>
              </a:spcBef>
              <a:spcAft>
                <a:spcPct val="10000"/>
              </a:spcAft>
            </a:pPr>
            <a:r>
              <a:rPr lang="en-US" sz="1800" b="1" dirty="0">
                <a:solidFill>
                  <a:schemeClr val="tx2"/>
                </a:solidFill>
              </a:rPr>
              <a:t>A replacement for instructional information</a:t>
            </a:r>
            <a:r>
              <a:rPr lang="en-US" sz="1800" dirty="0">
                <a:solidFill>
                  <a:schemeClr val="tx2"/>
                </a:solidFill>
              </a:rPr>
              <a:t> </a:t>
            </a:r>
            <a:r>
              <a:rPr lang="en-US" sz="1800" dirty="0"/>
              <a:t>contained in detailed operating, maintenance, or design </a:t>
            </a:r>
            <a:r>
              <a:rPr lang="en-US" sz="1800" dirty="0" smtClean="0"/>
              <a:t>manuals</a:t>
            </a:r>
            <a:endParaRPr lang="en-US" sz="1800" b="1" dirty="0">
              <a:solidFill>
                <a:schemeClr val="accent1"/>
              </a:solidFill>
            </a:endParaRPr>
          </a:p>
        </p:txBody>
      </p:sp>
    </p:spTree>
    <p:extLst>
      <p:ext uri="{BB962C8B-B14F-4D97-AF65-F5344CB8AC3E}">
        <p14:creationId xmlns:p14="http://schemas.microsoft.com/office/powerpoint/2010/main" val="5314113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15669"/>
            <a:ext cx="7924800" cy="584775"/>
          </a:xfrm>
        </p:spPr>
        <p:txBody>
          <a:bodyPr/>
          <a:lstStyle/>
          <a:p>
            <a:r>
              <a:rPr lang="en-US" b="1" dirty="0" smtClean="0">
                <a:solidFill>
                  <a:schemeClr val="bg1"/>
                </a:solidFill>
                <a:latin typeface="+mj-lt"/>
              </a:rPr>
              <a:t>Why </a:t>
            </a:r>
            <a:r>
              <a:rPr lang="en-US" b="1" dirty="0">
                <a:solidFill>
                  <a:schemeClr val="bg1"/>
                </a:solidFill>
                <a:latin typeface="+mj-lt"/>
              </a:rPr>
              <a:t>is a Control Plan Necessary?</a:t>
            </a:r>
          </a:p>
        </p:txBody>
      </p:sp>
      <p:sp>
        <p:nvSpPr>
          <p:cNvPr id="6" name="Rectangle 3"/>
          <p:cNvSpPr>
            <a:spLocks noGrp="1" noChangeArrowheads="1"/>
          </p:cNvSpPr>
          <p:nvPr>
            <p:ph type="body" idx="4294967295"/>
          </p:nvPr>
        </p:nvSpPr>
        <p:spPr>
          <a:xfrm>
            <a:off x="914400" y="1447800"/>
            <a:ext cx="7385050" cy="4900612"/>
          </a:xfrm>
          <a:ln/>
          <a:extLst>
            <a:ext uri="{91240B29-F687-4F45-9708-019B960494DF}">
              <a14:hiddenLine xmlns:a14="http://schemas.microsoft.com/office/drawing/2010/main" w="9525">
                <a:solidFill>
                  <a:srgbClr val="000000"/>
                </a:solidFill>
                <a:miter lim="800000"/>
                <a:headEnd/>
                <a:tailEnd/>
              </a14:hiddenLine>
            </a:ext>
          </a:extLst>
        </p:spPr>
        <p:txBody>
          <a:bodyPr/>
          <a:lstStyle/>
          <a:p>
            <a:pPr>
              <a:lnSpc>
                <a:spcPct val="120000"/>
              </a:lnSpc>
              <a:spcBef>
                <a:spcPct val="40000"/>
              </a:spcBef>
              <a:buFont typeface="Wingdings 2" pitchFamily="18" charset="2"/>
              <a:buNone/>
            </a:pPr>
            <a:r>
              <a:rPr lang="en-US" sz="2400" b="1" dirty="0">
                <a:solidFill>
                  <a:schemeClr val="tx2"/>
                </a:solidFill>
              </a:rPr>
              <a:t>Sustainability</a:t>
            </a:r>
          </a:p>
          <a:p>
            <a:pPr>
              <a:lnSpc>
                <a:spcPct val="120000"/>
              </a:lnSpc>
              <a:spcBef>
                <a:spcPct val="40000"/>
              </a:spcBef>
              <a:buFont typeface="Wingdings" pitchFamily="2" charset="2"/>
              <a:buChar char="q"/>
            </a:pPr>
            <a:r>
              <a:rPr lang="en-US" sz="2000" dirty="0" smtClean="0"/>
              <a:t>  Control </a:t>
            </a:r>
            <a:r>
              <a:rPr lang="en-US" sz="2000" dirty="0"/>
              <a:t>plans require stakeholders to follow designated control methods to guarantee quality throughout system</a:t>
            </a:r>
          </a:p>
          <a:p>
            <a:pPr>
              <a:lnSpc>
                <a:spcPct val="120000"/>
              </a:lnSpc>
              <a:spcBef>
                <a:spcPct val="40000"/>
              </a:spcBef>
              <a:buFont typeface="Wingdings" pitchFamily="2" charset="2"/>
              <a:buChar char="q"/>
            </a:pPr>
            <a:r>
              <a:rPr lang="en-US" sz="2000" dirty="0" smtClean="0"/>
              <a:t>  Prevents </a:t>
            </a:r>
            <a:r>
              <a:rPr lang="en-US" sz="2000" dirty="0"/>
              <a:t>the need for constant heroes in an organization who repeatedly solve the same problems</a:t>
            </a:r>
          </a:p>
          <a:p>
            <a:pPr>
              <a:lnSpc>
                <a:spcPct val="120000"/>
              </a:lnSpc>
              <a:spcBef>
                <a:spcPct val="40000"/>
              </a:spcBef>
              <a:buFont typeface="Wingdings" pitchFamily="2" charset="2"/>
              <a:buChar char="q"/>
            </a:pPr>
            <a:r>
              <a:rPr lang="en-US" sz="2000" dirty="0" smtClean="0"/>
              <a:t>  Control </a:t>
            </a:r>
            <a:r>
              <a:rPr lang="en-US" sz="2000" dirty="0"/>
              <a:t>plans are becoming more of a customer requirement</a:t>
            </a:r>
          </a:p>
          <a:p>
            <a:pPr lvl="1">
              <a:lnSpc>
                <a:spcPct val="120000"/>
              </a:lnSpc>
              <a:spcBef>
                <a:spcPct val="40000"/>
              </a:spcBef>
              <a:buFont typeface="Wingdings" pitchFamily="2" charset="2"/>
              <a:buChar char="Ø"/>
            </a:pPr>
            <a:r>
              <a:rPr lang="en-US" sz="2000" b="1" dirty="0">
                <a:solidFill>
                  <a:schemeClr val="tx2"/>
                </a:solidFill>
              </a:rPr>
              <a:t>Track benefits</a:t>
            </a:r>
          </a:p>
          <a:p>
            <a:pPr lvl="1">
              <a:lnSpc>
                <a:spcPct val="120000"/>
              </a:lnSpc>
              <a:spcBef>
                <a:spcPct val="40000"/>
              </a:spcBef>
              <a:buFont typeface="Wingdings" pitchFamily="2" charset="2"/>
              <a:buChar char="Ø"/>
            </a:pPr>
            <a:r>
              <a:rPr lang="en-US" sz="2000" b="1" dirty="0">
                <a:solidFill>
                  <a:schemeClr val="tx2"/>
                </a:solidFill>
              </a:rPr>
              <a:t>Reference for results not sustained</a:t>
            </a:r>
          </a:p>
          <a:p>
            <a:pPr>
              <a:spcBef>
                <a:spcPct val="30000"/>
              </a:spcBef>
              <a:buFont typeface="Wingdings 2" pitchFamily="18" charset="2"/>
              <a:buNone/>
            </a:pPr>
            <a:endParaRPr lang="en-US" dirty="0"/>
          </a:p>
          <a:p>
            <a:pPr>
              <a:spcBef>
                <a:spcPct val="30000"/>
              </a:spcBef>
            </a:pPr>
            <a:endParaRPr lang="en-US" sz="1800" dirty="0"/>
          </a:p>
        </p:txBody>
      </p:sp>
    </p:spTree>
    <p:extLst>
      <p:ext uri="{BB962C8B-B14F-4D97-AF65-F5344CB8AC3E}">
        <p14:creationId xmlns:p14="http://schemas.microsoft.com/office/powerpoint/2010/main" val="3232274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15669"/>
            <a:ext cx="7924800" cy="584775"/>
          </a:xfrm>
        </p:spPr>
        <p:txBody>
          <a:bodyPr/>
          <a:lstStyle/>
          <a:p>
            <a:r>
              <a:rPr lang="en-US" b="1" dirty="0" smtClean="0">
                <a:solidFill>
                  <a:schemeClr val="bg1"/>
                </a:solidFill>
                <a:latin typeface="+mj-lt"/>
              </a:rPr>
              <a:t>Who </a:t>
            </a:r>
            <a:r>
              <a:rPr lang="en-US" b="1" dirty="0">
                <a:solidFill>
                  <a:schemeClr val="bg1"/>
                </a:solidFill>
                <a:latin typeface="+mj-lt"/>
              </a:rPr>
              <a:t>Should Create a Control Plan?</a:t>
            </a:r>
          </a:p>
        </p:txBody>
      </p:sp>
      <p:sp>
        <p:nvSpPr>
          <p:cNvPr id="6" name="Rectangle 3"/>
          <p:cNvSpPr>
            <a:spLocks noGrp="1" noChangeArrowheads="1"/>
          </p:cNvSpPr>
          <p:nvPr>
            <p:ph type="body" idx="4294967295"/>
          </p:nvPr>
        </p:nvSpPr>
        <p:spPr>
          <a:xfrm>
            <a:off x="685800" y="1347788"/>
            <a:ext cx="7537450" cy="5053012"/>
          </a:xfrm>
          <a:ln/>
          <a:extLst>
            <a:ext uri="{91240B29-F687-4F45-9708-019B960494DF}">
              <a14:hiddenLine xmlns:a14="http://schemas.microsoft.com/office/drawing/2010/main" w="9525">
                <a:solidFill>
                  <a:srgbClr val="000000"/>
                </a:solidFill>
                <a:miter lim="800000"/>
                <a:headEnd/>
                <a:tailEnd/>
              </a14:hiddenLine>
            </a:ext>
          </a:extLst>
        </p:spPr>
        <p:txBody>
          <a:bodyPr/>
          <a:lstStyle/>
          <a:p>
            <a:pPr marL="406400" indent="-403225">
              <a:spcBef>
                <a:spcPct val="50000"/>
              </a:spcBef>
              <a:spcAft>
                <a:spcPct val="15000"/>
              </a:spcAft>
              <a:buFont typeface="Wingdings" pitchFamily="2" charset="2"/>
              <a:buChar char="q"/>
            </a:pPr>
            <a:r>
              <a:rPr lang="en-US" sz="2400" dirty="0"/>
              <a:t>The team working on the project</a:t>
            </a:r>
          </a:p>
          <a:p>
            <a:pPr marL="406400" indent="-403225">
              <a:spcBef>
                <a:spcPct val="50000"/>
              </a:spcBef>
              <a:spcAft>
                <a:spcPct val="15000"/>
              </a:spcAft>
              <a:buFont typeface="Wingdings" pitchFamily="2" charset="2"/>
              <a:buChar char="q"/>
            </a:pPr>
            <a:r>
              <a:rPr lang="en-US" sz="2400" dirty="0"/>
              <a:t>ANYONE who has a role in defining, executing or changing the process:</a:t>
            </a:r>
          </a:p>
          <a:p>
            <a:pPr marL="922338" lvl="1" indent="-342900">
              <a:spcBef>
                <a:spcPct val="50000"/>
              </a:spcBef>
              <a:spcAft>
                <a:spcPct val="15000"/>
              </a:spcAft>
              <a:buFont typeface="Wingdings" pitchFamily="2" charset="2"/>
              <a:buChar char="ü"/>
            </a:pPr>
            <a:r>
              <a:rPr lang="en-US" sz="2200" dirty="0"/>
              <a:t>Associates</a:t>
            </a:r>
          </a:p>
          <a:p>
            <a:pPr marL="922338" lvl="1" indent="-342900">
              <a:spcBef>
                <a:spcPct val="50000"/>
              </a:spcBef>
              <a:spcAft>
                <a:spcPct val="15000"/>
              </a:spcAft>
              <a:buFont typeface="Wingdings" pitchFamily="2" charset="2"/>
              <a:buChar char="ü"/>
            </a:pPr>
            <a:r>
              <a:rPr lang="en-US" sz="2200" dirty="0"/>
              <a:t>Technical Experts</a:t>
            </a:r>
          </a:p>
          <a:p>
            <a:pPr marL="922338" lvl="1" indent="-342900">
              <a:spcBef>
                <a:spcPct val="50000"/>
              </a:spcBef>
              <a:spcAft>
                <a:spcPct val="15000"/>
              </a:spcAft>
              <a:buFont typeface="Wingdings" pitchFamily="2" charset="2"/>
              <a:buChar char="ü"/>
            </a:pPr>
            <a:r>
              <a:rPr lang="en-US" sz="2200" dirty="0"/>
              <a:t>Supervisors</a:t>
            </a:r>
          </a:p>
          <a:p>
            <a:pPr marL="922338" lvl="1" indent="-342900">
              <a:spcBef>
                <a:spcPct val="50000"/>
              </a:spcBef>
              <a:spcAft>
                <a:spcPct val="15000"/>
              </a:spcAft>
              <a:buFont typeface="Wingdings" pitchFamily="2" charset="2"/>
              <a:buChar char="ü"/>
            </a:pPr>
            <a:r>
              <a:rPr lang="en-US" sz="2200" dirty="0"/>
              <a:t>Managers</a:t>
            </a:r>
          </a:p>
          <a:p>
            <a:pPr marL="922338" lvl="1" indent="-342900">
              <a:spcBef>
                <a:spcPct val="50000"/>
              </a:spcBef>
              <a:spcAft>
                <a:spcPct val="15000"/>
              </a:spcAft>
              <a:buFont typeface="Wingdings" pitchFamily="2" charset="2"/>
              <a:buChar char="ü"/>
            </a:pPr>
            <a:r>
              <a:rPr lang="en-US" sz="2200" dirty="0"/>
              <a:t>Site Manager</a:t>
            </a:r>
          </a:p>
          <a:p>
            <a:pPr marL="922338" lvl="1" indent="-342900">
              <a:spcBef>
                <a:spcPct val="50000"/>
              </a:spcBef>
              <a:spcAft>
                <a:spcPct val="15000"/>
              </a:spcAft>
              <a:buFont typeface="Wingdings" pitchFamily="2" charset="2"/>
              <a:buChar char="ü"/>
            </a:pPr>
            <a:r>
              <a:rPr lang="en-US" sz="2200" dirty="0"/>
              <a:t>Human Resources</a:t>
            </a:r>
          </a:p>
          <a:p>
            <a:pPr>
              <a:spcBef>
                <a:spcPct val="30000"/>
              </a:spcBef>
              <a:buFont typeface="Wingdings 2" pitchFamily="18" charset="2"/>
              <a:buNone/>
            </a:pPr>
            <a:endParaRPr lang="en-US" dirty="0"/>
          </a:p>
          <a:p>
            <a:pPr>
              <a:spcBef>
                <a:spcPct val="30000"/>
              </a:spcBef>
            </a:pPr>
            <a:endParaRPr lang="en-US" sz="1800" dirty="0"/>
          </a:p>
        </p:txBody>
      </p:sp>
    </p:spTree>
    <p:extLst>
      <p:ext uri="{BB962C8B-B14F-4D97-AF65-F5344CB8AC3E}">
        <p14:creationId xmlns:p14="http://schemas.microsoft.com/office/powerpoint/2010/main" val="17526012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c 3"/>
          <p:cNvSpPr/>
          <p:nvPr/>
        </p:nvSpPr>
        <p:spPr>
          <a:xfrm>
            <a:off x="-3505200" y="685799"/>
            <a:ext cx="6858002" cy="6172201"/>
          </a:xfrm>
          <a:prstGeom prst="arc">
            <a:avLst>
              <a:gd name="adj1" fmla="val 16200000"/>
              <a:gd name="adj2" fmla="val 5370932"/>
            </a:avLst>
          </a:prstGeom>
          <a:solidFill>
            <a:schemeClr val="bg1"/>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5" name="TextBox 4"/>
          <p:cNvSpPr txBox="1"/>
          <p:nvPr/>
        </p:nvSpPr>
        <p:spPr>
          <a:xfrm flipH="1">
            <a:off x="3296393" y="1219200"/>
            <a:ext cx="5923807" cy="584775"/>
          </a:xfrm>
          <a:prstGeom prst="rect">
            <a:avLst/>
          </a:prstGeom>
          <a:noFill/>
        </p:spPr>
        <p:txBody>
          <a:bodyPr wrap="square" rtlCol="0">
            <a:spAutoFit/>
          </a:bodyPr>
          <a:lstStyle/>
          <a:p>
            <a:pPr>
              <a:spcBef>
                <a:spcPct val="50000"/>
              </a:spcBef>
            </a:pPr>
            <a:r>
              <a:rPr lang="en-US" sz="3200" b="1" dirty="0" smtClean="0">
                <a:solidFill>
                  <a:schemeClr val="accent2">
                    <a:lumMod val="75000"/>
                  </a:schemeClr>
                </a:solidFill>
              </a:rPr>
              <a:t>1. Aligning Systems &amp; </a:t>
            </a:r>
            <a:r>
              <a:rPr lang="en-US" sz="3200" b="1" dirty="0">
                <a:solidFill>
                  <a:schemeClr val="accent2">
                    <a:lumMod val="75000"/>
                  </a:schemeClr>
                </a:solidFill>
              </a:rPr>
              <a:t>Structures</a:t>
            </a:r>
          </a:p>
        </p:txBody>
      </p:sp>
      <p:sp>
        <p:nvSpPr>
          <p:cNvPr id="6" name="TextBox 5"/>
          <p:cNvSpPr txBox="1"/>
          <p:nvPr/>
        </p:nvSpPr>
        <p:spPr>
          <a:xfrm flipH="1">
            <a:off x="3856510" y="2158425"/>
            <a:ext cx="4449290" cy="584775"/>
          </a:xfrm>
          <a:prstGeom prst="rect">
            <a:avLst/>
          </a:prstGeom>
          <a:noFill/>
        </p:spPr>
        <p:txBody>
          <a:bodyPr wrap="square" rtlCol="0">
            <a:spAutoFit/>
          </a:bodyPr>
          <a:lstStyle/>
          <a:p>
            <a:pPr>
              <a:spcBef>
                <a:spcPct val="50000"/>
              </a:spcBef>
            </a:pPr>
            <a:r>
              <a:rPr lang="en-US" sz="3200" b="1" dirty="0" smtClean="0">
                <a:solidFill>
                  <a:schemeClr val="accent2">
                    <a:lumMod val="75000"/>
                  </a:schemeClr>
                </a:solidFill>
              </a:rPr>
              <a:t>2. Documentation </a:t>
            </a:r>
            <a:r>
              <a:rPr lang="en-US" sz="3200" b="1" dirty="0">
                <a:solidFill>
                  <a:schemeClr val="accent2">
                    <a:lumMod val="75000"/>
                  </a:schemeClr>
                </a:solidFill>
              </a:rPr>
              <a:t>Plan</a:t>
            </a:r>
          </a:p>
        </p:txBody>
      </p:sp>
      <p:sp>
        <p:nvSpPr>
          <p:cNvPr id="7" name="TextBox 6"/>
          <p:cNvSpPr txBox="1"/>
          <p:nvPr/>
        </p:nvSpPr>
        <p:spPr>
          <a:xfrm flipH="1">
            <a:off x="3962400" y="3426869"/>
            <a:ext cx="4144488" cy="535531"/>
          </a:xfrm>
          <a:prstGeom prst="rect">
            <a:avLst/>
          </a:prstGeom>
          <a:noFill/>
        </p:spPr>
        <p:txBody>
          <a:bodyPr wrap="square" rtlCol="0">
            <a:spAutoFit/>
          </a:bodyPr>
          <a:lstStyle/>
          <a:p>
            <a:pPr>
              <a:lnSpc>
                <a:spcPct val="90000"/>
              </a:lnSpc>
              <a:tabLst>
                <a:tab pos="1831975" algn="l"/>
              </a:tabLst>
            </a:pPr>
            <a:r>
              <a:rPr lang="en-US" sz="3200" b="1" dirty="0" smtClean="0">
                <a:solidFill>
                  <a:schemeClr val="accent2">
                    <a:lumMod val="75000"/>
                  </a:schemeClr>
                </a:solidFill>
              </a:rPr>
              <a:t>3. Monitoring Plan</a:t>
            </a:r>
            <a:endParaRPr lang="en-US" sz="2400" b="1" dirty="0">
              <a:solidFill>
                <a:schemeClr val="accent2">
                  <a:lumMod val="75000"/>
                </a:schemeClr>
              </a:solidFill>
              <a:effectLst>
                <a:outerShdw blurRad="38100" dist="38100" dir="2700000" algn="tl">
                  <a:srgbClr val="000000">
                    <a:alpha val="43137"/>
                  </a:srgbClr>
                </a:outerShdw>
              </a:effectLst>
            </a:endParaRPr>
          </a:p>
        </p:txBody>
      </p:sp>
      <p:sp>
        <p:nvSpPr>
          <p:cNvPr id="8" name="TextBox 7"/>
          <p:cNvSpPr txBox="1"/>
          <p:nvPr/>
        </p:nvSpPr>
        <p:spPr>
          <a:xfrm flipH="1">
            <a:off x="3886199" y="4343400"/>
            <a:ext cx="4495800" cy="584775"/>
          </a:xfrm>
          <a:prstGeom prst="rect">
            <a:avLst/>
          </a:prstGeom>
          <a:noFill/>
        </p:spPr>
        <p:txBody>
          <a:bodyPr wrap="square" rtlCol="0">
            <a:spAutoFit/>
          </a:bodyPr>
          <a:lstStyle/>
          <a:p>
            <a:pPr>
              <a:spcBef>
                <a:spcPct val="50000"/>
              </a:spcBef>
            </a:pPr>
            <a:r>
              <a:rPr lang="en-US" sz="3200" b="1" dirty="0" smtClean="0">
                <a:solidFill>
                  <a:schemeClr val="accent2">
                    <a:lumMod val="75000"/>
                  </a:schemeClr>
                </a:solidFill>
              </a:rPr>
              <a:t>4. Response </a:t>
            </a:r>
            <a:r>
              <a:rPr lang="en-US" sz="3200" b="1" dirty="0">
                <a:solidFill>
                  <a:schemeClr val="accent2">
                    <a:lumMod val="75000"/>
                  </a:schemeClr>
                </a:solidFill>
              </a:rPr>
              <a:t>Plan</a:t>
            </a:r>
          </a:p>
        </p:txBody>
      </p:sp>
      <p:sp>
        <p:nvSpPr>
          <p:cNvPr id="9" name="Oval 8"/>
          <p:cNvSpPr/>
          <p:nvPr/>
        </p:nvSpPr>
        <p:spPr>
          <a:xfrm>
            <a:off x="2721676" y="1370363"/>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3296393" y="2334079"/>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Oval 10"/>
          <p:cNvSpPr/>
          <p:nvPr/>
        </p:nvSpPr>
        <p:spPr>
          <a:xfrm>
            <a:off x="3450775" y="3500995"/>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Oval 11"/>
          <p:cNvSpPr/>
          <p:nvPr/>
        </p:nvSpPr>
        <p:spPr>
          <a:xfrm>
            <a:off x="3343153" y="4482193"/>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13" name="Group 24"/>
          <p:cNvGrpSpPr/>
          <p:nvPr/>
        </p:nvGrpSpPr>
        <p:grpSpPr>
          <a:xfrm rot="5400000">
            <a:off x="-3129150" y="3314700"/>
            <a:ext cx="6246420" cy="228600"/>
            <a:chOff x="-3200400" y="3314700"/>
            <a:chExt cx="6246420" cy="228600"/>
          </a:xfrm>
        </p:grpSpPr>
        <p:sp>
          <p:nvSpPr>
            <p:cNvPr id="14" name="Rounded Rectangle 13"/>
            <p:cNvSpPr/>
            <p:nvPr/>
          </p:nvSpPr>
          <p:spPr>
            <a:xfrm rot="5400000">
              <a:off x="1331520" y="1828800"/>
              <a:ext cx="228600" cy="3200400"/>
            </a:xfrm>
            <a:prstGeom prst="roundRect">
              <a:avLst>
                <a:gd name="adj" fmla="val 35051"/>
              </a:avLst>
            </a:prstGeom>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ounded Rectangle 14"/>
            <p:cNvSpPr/>
            <p:nvPr/>
          </p:nvSpPr>
          <p:spPr>
            <a:xfrm rot="5400000">
              <a:off x="-1714500" y="1828800"/>
              <a:ext cx="228600" cy="3200400"/>
            </a:xfrm>
            <a:prstGeom prst="roundRect">
              <a:avLst>
                <a:gd name="adj" fmla="val 35051"/>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21" name="TextBox 20"/>
          <p:cNvSpPr txBox="1"/>
          <p:nvPr/>
        </p:nvSpPr>
        <p:spPr>
          <a:xfrm flipH="1">
            <a:off x="3654880" y="5358825"/>
            <a:ext cx="4038600" cy="584775"/>
          </a:xfrm>
          <a:prstGeom prst="rect">
            <a:avLst/>
          </a:prstGeom>
          <a:noFill/>
        </p:spPr>
        <p:txBody>
          <a:bodyPr wrap="square" rtlCol="0">
            <a:spAutoFit/>
          </a:bodyPr>
          <a:lstStyle/>
          <a:p>
            <a:pPr defTabSz="1114425"/>
            <a:r>
              <a:rPr lang="en-US" sz="3200" b="1" dirty="0" smtClean="0">
                <a:solidFill>
                  <a:schemeClr val="accent2">
                    <a:lumMod val="75000"/>
                  </a:schemeClr>
                </a:solidFill>
              </a:rPr>
              <a:t>5. Training Plan</a:t>
            </a:r>
            <a:endParaRPr lang="en-US" sz="2400" b="1" dirty="0">
              <a:solidFill>
                <a:schemeClr val="accent2">
                  <a:lumMod val="75000"/>
                </a:schemeClr>
              </a:solidFill>
              <a:effectLst>
                <a:outerShdw blurRad="38100" dist="38100" dir="2700000" algn="tl">
                  <a:srgbClr val="000000">
                    <a:alpha val="43137"/>
                  </a:srgbClr>
                </a:outerShdw>
              </a:effectLst>
            </a:endParaRPr>
          </a:p>
        </p:txBody>
      </p:sp>
      <p:sp>
        <p:nvSpPr>
          <p:cNvPr id="22" name="Oval 21"/>
          <p:cNvSpPr/>
          <p:nvPr/>
        </p:nvSpPr>
        <p:spPr>
          <a:xfrm>
            <a:off x="2991593" y="5442348"/>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4" name="Rectangle 2"/>
          <p:cNvSpPr txBox="1">
            <a:spLocks noChangeArrowheads="1"/>
          </p:cNvSpPr>
          <p:nvPr/>
        </p:nvSpPr>
        <p:spPr>
          <a:xfrm>
            <a:off x="1742704" y="152400"/>
            <a:ext cx="4886696" cy="5847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nchor="b">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Five Control Plan Elements</a:t>
            </a:r>
            <a:endParaRPr lang="en-US" b="1" dirty="0">
              <a:solidFill>
                <a:schemeClr val="bg1"/>
              </a:solidFill>
              <a:latin typeface="+mj-lt"/>
            </a:endParaRPr>
          </a:p>
        </p:txBody>
      </p:sp>
      <p:grpSp>
        <p:nvGrpSpPr>
          <p:cNvPr id="25" name="Group 24"/>
          <p:cNvGrpSpPr/>
          <p:nvPr/>
        </p:nvGrpSpPr>
        <p:grpSpPr>
          <a:xfrm>
            <a:off x="-2819400" y="2061380"/>
            <a:ext cx="583142" cy="590364"/>
            <a:chOff x="197650" y="142875"/>
            <a:chExt cx="590782" cy="476249"/>
          </a:xfrm>
          <a:scene3d>
            <a:camera prst="orthographicFront"/>
            <a:lightRig rig="flat" dir="t"/>
          </a:scene3d>
        </p:grpSpPr>
        <p:sp>
          <p:nvSpPr>
            <p:cNvPr id="26" name="Oval 25"/>
            <p:cNvSpPr/>
            <p:nvPr/>
          </p:nvSpPr>
          <p:spPr>
            <a:xfrm>
              <a:off x="197650" y="142875"/>
              <a:ext cx="590782" cy="476249"/>
            </a:xfrm>
            <a:prstGeom prst="ellipse">
              <a:avLst/>
            </a:prstGeom>
            <a:gradFill flip="none" rotWithShape="1">
              <a:gsLst>
                <a:gs pos="0">
                  <a:schemeClr val="bg1"/>
                </a:gs>
                <a:gs pos="100000">
                  <a:schemeClr val="bg1">
                    <a:lumMod val="75000"/>
                  </a:schemeClr>
                </a:gs>
              </a:gsLst>
              <a:path path="circle">
                <a:fillToRect l="50000" t="50000" r="50000" b="50000"/>
              </a:path>
              <a:tileRect/>
            </a:gradFill>
            <a:sp3d prstMaterial="plastic">
              <a:bevelT w="120900" h="88900"/>
              <a:bevelB w="88900" h="31750" prst="angle"/>
            </a:sp3d>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sp>
        <p:sp>
          <p:nvSpPr>
            <p:cNvPr id="27" name="Oval 4"/>
            <p:cNvSpPr/>
            <p:nvPr/>
          </p:nvSpPr>
          <p:spPr>
            <a:xfrm>
              <a:off x="284168" y="212620"/>
              <a:ext cx="417746" cy="33675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2800" b="1" kern="1200" dirty="0" smtClean="0">
                  <a:solidFill>
                    <a:srgbClr val="C00000"/>
                  </a:solidFill>
                </a:rPr>
                <a:t>1</a:t>
              </a:r>
              <a:endParaRPr lang="en-US" sz="2800" b="1" kern="1200" dirty="0">
                <a:solidFill>
                  <a:srgbClr val="C00000"/>
                </a:solidFill>
              </a:endParaRPr>
            </a:p>
          </p:txBody>
        </p:sp>
      </p:grpSp>
    </p:spTree>
    <p:extLst>
      <p:ext uri="{BB962C8B-B14F-4D97-AF65-F5344CB8AC3E}">
        <p14:creationId xmlns:p14="http://schemas.microsoft.com/office/powerpoint/2010/main" val="3701109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7380000">
                                      <p:cBhvr>
                                        <p:cTn id="6" dur="500" fill="hold"/>
                                        <p:tgtEl>
                                          <p:spTgt spid="13"/>
                                        </p:tgtEl>
                                        <p:attrNameLst>
                                          <p:attrName>r</p:attrName>
                                        </p:attrNameLst>
                                      </p:cBhvr>
                                    </p:animRot>
                                  </p:childTnLst>
                                </p:cTn>
                              </p:par>
                            </p:childTnLst>
                          </p:cTn>
                        </p:par>
                        <p:par>
                          <p:cTn id="7" fill="hold">
                            <p:stCondLst>
                              <p:cond delay="500"/>
                            </p:stCondLst>
                            <p:childTnLst>
                              <p:par>
                                <p:cTn id="8" presetID="1" presetClass="emph" presetSubtype="2" fill="hold" nodeType="afterEffect">
                                  <p:stCondLst>
                                    <p:cond delay="0"/>
                                  </p:stCondLst>
                                  <p:childTnLst>
                                    <p:animClr clrSpc="rgb" dir="cw">
                                      <p:cBhvr>
                                        <p:cTn id="9" dur="500" fill="hold"/>
                                        <p:tgtEl>
                                          <p:spTgt spid="9"/>
                                        </p:tgtEl>
                                        <p:attrNameLst>
                                          <p:attrName>fillcolor</p:attrName>
                                        </p:attrNameLst>
                                      </p:cBhvr>
                                      <p:to>
                                        <a:srgbClr val="61C9E1"/>
                                      </p:to>
                                    </p:animClr>
                                    <p:set>
                                      <p:cBhvr>
                                        <p:cTn id="10" dur="500" fill="hold"/>
                                        <p:tgtEl>
                                          <p:spTgt spid="9"/>
                                        </p:tgtEl>
                                        <p:attrNameLst>
                                          <p:attrName>fill.type</p:attrName>
                                        </p:attrNameLst>
                                      </p:cBhvr>
                                      <p:to>
                                        <p:strVal val="solid"/>
                                      </p:to>
                                    </p:set>
                                    <p:set>
                                      <p:cBhvr>
                                        <p:cTn id="11" dur="500" fill="hold"/>
                                        <p:tgtEl>
                                          <p:spTgt spid="9"/>
                                        </p:tgtEl>
                                        <p:attrNameLst>
                                          <p:attrName>fill.on</p:attrName>
                                        </p:attrNameLst>
                                      </p:cBhvr>
                                      <p:to>
                                        <p:strVal val="true"/>
                                      </p:to>
                                    </p:set>
                                  </p:childTnLst>
                                </p:cTn>
                              </p:par>
                              <p:par>
                                <p:cTn id="12" presetID="10" presetClass="entr" presetSubtype="0" fill="hold" grpId="0" nodeType="with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nodeType="clickEffect">
                                  <p:stCondLst>
                                    <p:cond delay="0"/>
                                  </p:stCondLst>
                                  <p:childTnLst>
                                    <p:animRot by="1200000">
                                      <p:cBhvr>
                                        <p:cTn id="18" dur="500" fill="hold"/>
                                        <p:tgtEl>
                                          <p:spTgt spid="13"/>
                                        </p:tgtEl>
                                        <p:attrNameLst>
                                          <p:attrName>r</p:attrName>
                                        </p:attrNameLst>
                                      </p:cBhvr>
                                    </p:animRot>
                                  </p:childTnLst>
                                </p:cTn>
                              </p:par>
                              <p:par>
                                <p:cTn id="19" presetID="1" presetClass="emph" presetSubtype="2" fill="hold" nodeType="withEffect">
                                  <p:stCondLst>
                                    <p:cond delay="0"/>
                                  </p:stCondLst>
                                  <p:childTnLst>
                                    <p:animClr clrSpc="rgb" dir="cw">
                                      <p:cBhvr>
                                        <p:cTn id="20" dur="500" fill="hold"/>
                                        <p:tgtEl>
                                          <p:spTgt spid="10"/>
                                        </p:tgtEl>
                                        <p:attrNameLst>
                                          <p:attrName>fillcolor</p:attrName>
                                        </p:attrNameLst>
                                      </p:cBhvr>
                                      <p:to>
                                        <a:srgbClr val="61C9E1"/>
                                      </p:to>
                                    </p:animClr>
                                    <p:set>
                                      <p:cBhvr>
                                        <p:cTn id="21" dur="500" fill="hold"/>
                                        <p:tgtEl>
                                          <p:spTgt spid="10"/>
                                        </p:tgtEl>
                                        <p:attrNameLst>
                                          <p:attrName>fill.type</p:attrName>
                                        </p:attrNameLst>
                                      </p:cBhvr>
                                      <p:to>
                                        <p:strVal val="solid"/>
                                      </p:to>
                                    </p:set>
                                    <p:set>
                                      <p:cBhvr>
                                        <p:cTn id="22" dur="500" fill="hold"/>
                                        <p:tgtEl>
                                          <p:spTgt spid="10"/>
                                        </p:tgtEl>
                                        <p:attrNameLst>
                                          <p:attrName>fill.on</p:attrName>
                                        </p:attrNameLst>
                                      </p:cBhvr>
                                      <p:to>
                                        <p:strVal val="true"/>
                                      </p:to>
                                    </p:set>
                                  </p:childTnLst>
                                </p:cTn>
                              </p:par>
                              <p:par>
                                <p:cTn id="23" presetID="10"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8" presetClass="emph" presetSubtype="0" fill="hold" nodeType="clickEffect">
                                  <p:stCondLst>
                                    <p:cond delay="0"/>
                                  </p:stCondLst>
                                  <p:childTnLst>
                                    <p:animRot by="1200000">
                                      <p:cBhvr>
                                        <p:cTn id="29" dur="500" fill="hold"/>
                                        <p:tgtEl>
                                          <p:spTgt spid="13"/>
                                        </p:tgtEl>
                                        <p:attrNameLst>
                                          <p:attrName>r</p:attrName>
                                        </p:attrNameLst>
                                      </p:cBhvr>
                                    </p:animRot>
                                  </p:childTnLst>
                                </p:cTn>
                              </p:par>
                              <p:par>
                                <p:cTn id="30" presetID="1" presetClass="emph" presetSubtype="2" fill="hold" nodeType="withEffect">
                                  <p:stCondLst>
                                    <p:cond delay="0"/>
                                  </p:stCondLst>
                                  <p:childTnLst>
                                    <p:animClr clrSpc="rgb" dir="cw">
                                      <p:cBhvr>
                                        <p:cTn id="31" dur="500" fill="hold"/>
                                        <p:tgtEl>
                                          <p:spTgt spid="11"/>
                                        </p:tgtEl>
                                        <p:attrNameLst>
                                          <p:attrName>fillcolor</p:attrName>
                                        </p:attrNameLst>
                                      </p:cBhvr>
                                      <p:to>
                                        <a:srgbClr val="61C9E1"/>
                                      </p:to>
                                    </p:animClr>
                                    <p:set>
                                      <p:cBhvr>
                                        <p:cTn id="32" dur="500" fill="hold"/>
                                        <p:tgtEl>
                                          <p:spTgt spid="11"/>
                                        </p:tgtEl>
                                        <p:attrNameLst>
                                          <p:attrName>fill.type</p:attrName>
                                        </p:attrNameLst>
                                      </p:cBhvr>
                                      <p:to>
                                        <p:strVal val="solid"/>
                                      </p:to>
                                    </p:set>
                                    <p:set>
                                      <p:cBhvr>
                                        <p:cTn id="33" dur="500" fill="hold"/>
                                        <p:tgtEl>
                                          <p:spTgt spid="11"/>
                                        </p:tgtEl>
                                        <p:attrNameLst>
                                          <p:attrName>fill.on</p:attrName>
                                        </p:attrNameLst>
                                      </p:cBhvr>
                                      <p:to>
                                        <p:strVal val="true"/>
                                      </p:to>
                                    </p:set>
                                  </p:childTnLst>
                                </p:cTn>
                              </p:par>
                              <p:par>
                                <p:cTn id="34" presetID="10" presetClass="entr" presetSubtype="0"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5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8" presetClass="emph" presetSubtype="0" fill="hold" nodeType="clickEffect">
                                  <p:stCondLst>
                                    <p:cond delay="0"/>
                                  </p:stCondLst>
                                  <p:childTnLst>
                                    <p:animRot by="900000">
                                      <p:cBhvr>
                                        <p:cTn id="40" dur="500" fill="hold"/>
                                        <p:tgtEl>
                                          <p:spTgt spid="13"/>
                                        </p:tgtEl>
                                        <p:attrNameLst>
                                          <p:attrName>r</p:attrName>
                                        </p:attrNameLst>
                                      </p:cBhvr>
                                    </p:animRot>
                                  </p:childTnLst>
                                </p:cTn>
                              </p:par>
                              <p:par>
                                <p:cTn id="41" presetID="1" presetClass="emph" presetSubtype="2" fill="hold" nodeType="withEffect">
                                  <p:stCondLst>
                                    <p:cond delay="0"/>
                                  </p:stCondLst>
                                  <p:childTnLst>
                                    <p:animClr clrSpc="rgb" dir="cw">
                                      <p:cBhvr>
                                        <p:cTn id="42" dur="500" fill="hold"/>
                                        <p:tgtEl>
                                          <p:spTgt spid="12"/>
                                        </p:tgtEl>
                                        <p:attrNameLst>
                                          <p:attrName>fillcolor</p:attrName>
                                        </p:attrNameLst>
                                      </p:cBhvr>
                                      <p:to>
                                        <a:srgbClr val="61C9E1"/>
                                      </p:to>
                                    </p:animClr>
                                    <p:set>
                                      <p:cBhvr>
                                        <p:cTn id="43" dur="500" fill="hold"/>
                                        <p:tgtEl>
                                          <p:spTgt spid="12"/>
                                        </p:tgtEl>
                                        <p:attrNameLst>
                                          <p:attrName>fill.type</p:attrName>
                                        </p:attrNameLst>
                                      </p:cBhvr>
                                      <p:to>
                                        <p:strVal val="solid"/>
                                      </p:to>
                                    </p:set>
                                    <p:set>
                                      <p:cBhvr>
                                        <p:cTn id="44" dur="500" fill="hold"/>
                                        <p:tgtEl>
                                          <p:spTgt spid="12"/>
                                        </p:tgtEl>
                                        <p:attrNameLst>
                                          <p:attrName>fill.on</p:attrName>
                                        </p:attrNameLst>
                                      </p:cBhvr>
                                      <p:to>
                                        <p:strVal val="true"/>
                                      </p:to>
                                    </p:set>
                                  </p:childTnLst>
                                </p:cTn>
                              </p:par>
                              <p:par>
                                <p:cTn id="45" presetID="10" presetClass="entr" presetSubtype="0" fill="hold" grpId="0" nodeType="with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mph" presetSubtype="0" fill="hold" nodeType="clickEffect">
                                  <p:stCondLst>
                                    <p:cond delay="0"/>
                                  </p:stCondLst>
                                  <p:childTnLst>
                                    <p:animRot by="780000">
                                      <p:cBhvr>
                                        <p:cTn id="51" dur="500" fill="hold"/>
                                        <p:tgtEl>
                                          <p:spTgt spid="13"/>
                                        </p:tgtEl>
                                        <p:attrNameLst>
                                          <p:attrName>r</p:attrName>
                                        </p:attrNameLst>
                                      </p:cBhvr>
                                    </p:animRot>
                                  </p:childTnLst>
                                </p:cTn>
                              </p:par>
                              <p:par>
                                <p:cTn id="52" presetID="1" presetClass="emph" presetSubtype="2" fill="hold" nodeType="withEffect">
                                  <p:stCondLst>
                                    <p:cond delay="0"/>
                                  </p:stCondLst>
                                  <p:childTnLst>
                                    <p:animClr clrSpc="rgb" dir="cw">
                                      <p:cBhvr>
                                        <p:cTn id="53" dur="500" fill="hold"/>
                                        <p:tgtEl>
                                          <p:spTgt spid="22"/>
                                        </p:tgtEl>
                                        <p:attrNameLst>
                                          <p:attrName>fillcolor</p:attrName>
                                        </p:attrNameLst>
                                      </p:cBhvr>
                                      <p:to>
                                        <a:srgbClr val="61C9E1"/>
                                      </p:to>
                                    </p:animClr>
                                    <p:set>
                                      <p:cBhvr>
                                        <p:cTn id="54" dur="500" fill="hold"/>
                                        <p:tgtEl>
                                          <p:spTgt spid="22"/>
                                        </p:tgtEl>
                                        <p:attrNameLst>
                                          <p:attrName>fill.type</p:attrName>
                                        </p:attrNameLst>
                                      </p:cBhvr>
                                      <p:to>
                                        <p:strVal val="solid"/>
                                      </p:to>
                                    </p:set>
                                    <p:set>
                                      <p:cBhvr>
                                        <p:cTn id="55" dur="500" fill="hold"/>
                                        <p:tgtEl>
                                          <p:spTgt spid="22"/>
                                        </p:tgtEl>
                                        <p:attrNameLst>
                                          <p:attrName>fill.on</p:attrName>
                                        </p:attrNameLst>
                                      </p:cBhvr>
                                      <p:to>
                                        <p:strVal val="true"/>
                                      </p:to>
                                    </p:set>
                                  </p:childTnLst>
                                </p:cTn>
                              </p:par>
                              <p:par>
                                <p:cTn id="56" presetID="10" presetClass="entr" presetSubtype="0"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Freeform 27"/>
          <p:cNvSpPr/>
          <p:nvPr/>
        </p:nvSpPr>
        <p:spPr>
          <a:xfrm>
            <a:off x="4114800" y="2819400"/>
            <a:ext cx="4495800" cy="3427474"/>
          </a:xfrm>
          <a:custGeom>
            <a:avLst/>
            <a:gdLst>
              <a:gd name="connsiteX0" fmla="*/ 0 w 1912759"/>
              <a:gd name="connsiteY0" fmla="*/ 114766 h 1147655"/>
              <a:gd name="connsiteX1" fmla="*/ 114766 w 1912759"/>
              <a:gd name="connsiteY1" fmla="*/ 0 h 1147655"/>
              <a:gd name="connsiteX2" fmla="*/ 1797994 w 1912759"/>
              <a:gd name="connsiteY2" fmla="*/ 0 h 1147655"/>
              <a:gd name="connsiteX3" fmla="*/ 1912760 w 1912759"/>
              <a:gd name="connsiteY3" fmla="*/ 114766 h 1147655"/>
              <a:gd name="connsiteX4" fmla="*/ 1912759 w 1912759"/>
              <a:gd name="connsiteY4" fmla="*/ 1032890 h 1147655"/>
              <a:gd name="connsiteX5" fmla="*/ 1797993 w 1912759"/>
              <a:gd name="connsiteY5" fmla="*/ 1147656 h 1147655"/>
              <a:gd name="connsiteX6" fmla="*/ 114766 w 1912759"/>
              <a:gd name="connsiteY6" fmla="*/ 1147655 h 1147655"/>
              <a:gd name="connsiteX7" fmla="*/ 0 w 1912759"/>
              <a:gd name="connsiteY7" fmla="*/ 1032889 h 1147655"/>
              <a:gd name="connsiteX8" fmla="*/ 0 w 1912759"/>
              <a:gd name="connsiteY8" fmla="*/ 114766 h 114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2759" h="1147655">
                <a:moveTo>
                  <a:pt x="0" y="114766"/>
                </a:moveTo>
                <a:cubicBezTo>
                  <a:pt x="0" y="51382"/>
                  <a:pt x="51382" y="0"/>
                  <a:pt x="114766" y="0"/>
                </a:cubicBezTo>
                <a:lnTo>
                  <a:pt x="1797994" y="0"/>
                </a:lnTo>
                <a:cubicBezTo>
                  <a:pt x="1861378" y="0"/>
                  <a:pt x="1912760" y="51382"/>
                  <a:pt x="1912760" y="114766"/>
                </a:cubicBezTo>
                <a:cubicBezTo>
                  <a:pt x="1912760" y="420807"/>
                  <a:pt x="1912759" y="726849"/>
                  <a:pt x="1912759" y="1032890"/>
                </a:cubicBezTo>
                <a:cubicBezTo>
                  <a:pt x="1912759" y="1096274"/>
                  <a:pt x="1861377" y="1147656"/>
                  <a:pt x="1797993" y="1147656"/>
                </a:cubicBezTo>
                <a:lnTo>
                  <a:pt x="114766" y="1147655"/>
                </a:lnTo>
                <a:cubicBezTo>
                  <a:pt x="51382" y="1147655"/>
                  <a:pt x="0" y="1096273"/>
                  <a:pt x="0" y="1032889"/>
                </a:cubicBezTo>
                <a:lnTo>
                  <a:pt x="0" y="114766"/>
                </a:lnTo>
                <a:close/>
              </a:path>
            </a:pathLst>
          </a:custGeom>
        </p:spPr>
        <p:style>
          <a:lnRef idx="0">
            <a:schemeClr val="lt1">
              <a:hueOff val="0"/>
              <a:satOff val="0"/>
              <a:lumOff val="0"/>
              <a:alphaOff val="0"/>
            </a:schemeClr>
          </a:lnRef>
          <a:fillRef idx="3">
            <a:schemeClr val="accent3">
              <a:hueOff val="0"/>
              <a:satOff val="0"/>
              <a:lumOff val="0"/>
              <a:alphaOff val="0"/>
            </a:schemeClr>
          </a:fillRef>
          <a:effectRef idx="3">
            <a:schemeClr val="accent3">
              <a:hueOff val="0"/>
              <a:satOff val="0"/>
              <a:lumOff val="0"/>
              <a:alphaOff val="0"/>
            </a:schemeClr>
          </a:effectRef>
          <a:fontRef idx="minor">
            <a:schemeClr val="lt1"/>
          </a:fontRef>
        </p:style>
        <p:txBody>
          <a:bodyPr spcFirstLastPara="0" vert="horz" wrap="square" lIns="142240" tIns="142240" rIns="142240" bIns="458752" numCol="1" spcCol="1270" anchor="t" anchorCtr="0">
            <a:noAutofit/>
          </a:bodyPr>
          <a:lstStyle/>
          <a:p>
            <a:pPr lvl="0" algn="l" defTabSz="889000">
              <a:lnSpc>
                <a:spcPct val="90000"/>
              </a:lnSpc>
              <a:spcBef>
                <a:spcPct val="0"/>
              </a:spcBef>
              <a:spcAft>
                <a:spcPct val="35000"/>
              </a:spcAft>
            </a:pPr>
            <a:endParaRPr lang="en-US" sz="2000" kern="1200" dirty="0">
              <a:effectLst>
                <a:outerShdw blurRad="38100" dist="38100" dir="2700000" algn="tl">
                  <a:srgbClr val="000000">
                    <a:alpha val="43137"/>
                  </a:srgbClr>
                </a:outerShdw>
              </a:effectLst>
            </a:endParaRPr>
          </a:p>
        </p:txBody>
      </p:sp>
      <p:sp>
        <p:nvSpPr>
          <p:cNvPr id="5" name="TextBox 4"/>
          <p:cNvSpPr txBox="1"/>
          <p:nvPr/>
        </p:nvSpPr>
        <p:spPr>
          <a:xfrm flipH="1">
            <a:off x="172193" y="1371600"/>
            <a:ext cx="5923807" cy="584775"/>
          </a:xfrm>
          <a:prstGeom prst="rect">
            <a:avLst/>
          </a:prstGeom>
          <a:noFill/>
        </p:spPr>
        <p:txBody>
          <a:bodyPr wrap="square" rtlCol="0">
            <a:spAutoFit/>
          </a:bodyPr>
          <a:lstStyle/>
          <a:p>
            <a:pPr>
              <a:spcBef>
                <a:spcPct val="50000"/>
              </a:spcBef>
            </a:pPr>
            <a:r>
              <a:rPr lang="en-US" sz="3200" b="1" dirty="0" smtClean="0">
                <a:solidFill>
                  <a:schemeClr val="accent2">
                    <a:lumMod val="75000"/>
                  </a:schemeClr>
                </a:solidFill>
              </a:rPr>
              <a:t>1. Aligning Systems &amp; </a:t>
            </a:r>
            <a:r>
              <a:rPr lang="en-US" sz="3200" b="1" dirty="0">
                <a:solidFill>
                  <a:schemeClr val="accent2">
                    <a:lumMod val="75000"/>
                  </a:schemeClr>
                </a:solidFill>
              </a:rPr>
              <a:t>Structures</a:t>
            </a:r>
          </a:p>
        </p:txBody>
      </p:sp>
      <p:sp>
        <p:nvSpPr>
          <p:cNvPr id="6" name="TextBox 5"/>
          <p:cNvSpPr txBox="1"/>
          <p:nvPr/>
        </p:nvSpPr>
        <p:spPr>
          <a:xfrm flipH="1">
            <a:off x="152400" y="1981200"/>
            <a:ext cx="4449290" cy="584775"/>
          </a:xfrm>
          <a:prstGeom prst="rect">
            <a:avLst/>
          </a:prstGeom>
          <a:noFill/>
        </p:spPr>
        <p:txBody>
          <a:bodyPr wrap="square" rtlCol="0">
            <a:spAutoFit/>
          </a:bodyPr>
          <a:lstStyle/>
          <a:p>
            <a:pPr>
              <a:spcBef>
                <a:spcPct val="50000"/>
              </a:spcBef>
            </a:pPr>
            <a:r>
              <a:rPr lang="en-US" sz="3200" b="1" dirty="0" smtClean="0">
                <a:solidFill>
                  <a:schemeClr val="accent2">
                    <a:lumMod val="75000"/>
                  </a:schemeClr>
                </a:solidFill>
              </a:rPr>
              <a:t>2. Documentation </a:t>
            </a:r>
            <a:r>
              <a:rPr lang="en-US" sz="3200" b="1" dirty="0">
                <a:solidFill>
                  <a:schemeClr val="accent2">
                    <a:lumMod val="75000"/>
                  </a:schemeClr>
                </a:solidFill>
              </a:rPr>
              <a:t>Plan</a:t>
            </a:r>
          </a:p>
        </p:txBody>
      </p:sp>
      <p:sp>
        <p:nvSpPr>
          <p:cNvPr id="7" name="TextBox 6"/>
          <p:cNvSpPr txBox="1"/>
          <p:nvPr/>
        </p:nvSpPr>
        <p:spPr>
          <a:xfrm flipH="1">
            <a:off x="152400" y="2615625"/>
            <a:ext cx="4144488" cy="535531"/>
          </a:xfrm>
          <a:prstGeom prst="rect">
            <a:avLst/>
          </a:prstGeom>
          <a:noFill/>
        </p:spPr>
        <p:txBody>
          <a:bodyPr wrap="square" rtlCol="0">
            <a:spAutoFit/>
          </a:bodyPr>
          <a:lstStyle/>
          <a:p>
            <a:pPr>
              <a:lnSpc>
                <a:spcPct val="90000"/>
              </a:lnSpc>
              <a:tabLst>
                <a:tab pos="1831975" algn="l"/>
              </a:tabLst>
            </a:pPr>
            <a:r>
              <a:rPr lang="en-US" sz="3200" b="1" dirty="0" smtClean="0">
                <a:solidFill>
                  <a:schemeClr val="accent2">
                    <a:lumMod val="75000"/>
                  </a:schemeClr>
                </a:solidFill>
              </a:rPr>
              <a:t>3. Monitoring Plan</a:t>
            </a:r>
            <a:endParaRPr lang="en-US" sz="2400" b="1" dirty="0">
              <a:solidFill>
                <a:schemeClr val="accent2">
                  <a:lumMod val="75000"/>
                </a:schemeClr>
              </a:solidFill>
              <a:effectLst>
                <a:outerShdw blurRad="38100" dist="38100" dir="2700000" algn="tl">
                  <a:srgbClr val="000000">
                    <a:alpha val="43137"/>
                  </a:srgbClr>
                </a:outerShdw>
              </a:effectLst>
            </a:endParaRPr>
          </a:p>
        </p:txBody>
      </p:sp>
      <p:sp>
        <p:nvSpPr>
          <p:cNvPr id="8" name="TextBox 7"/>
          <p:cNvSpPr txBox="1"/>
          <p:nvPr/>
        </p:nvSpPr>
        <p:spPr>
          <a:xfrm flipH="1">
            <a:off x="152400" y="3225225"/>
            <a:ext cx="4495800" cy="584775"/>
          </a:xfrm>
          <a:prstGeom prst="rect">
            <a:avLst/>
          </a:prstGeom>
          <a:noFill/>
        </p:spPr>
        <p:txBody>
          <a:bodyPr wrap="square" rtlCol="0">
            <a:spAutoFit/>
          </a:bodyPr>
          <a:lstStyle/>
          <a:p>
            <a:pPr>
              <a:spcBef>
                <a:spcPct val="50000"/>
              </a:spcBef>
            </a:pPr>
            <a:r>
              <a:rPr lang="en-US" sz="3200" b="1" dirty="0" smtClean="0">
                <a:solidFill>
                  <a:schemeClr val="accent2">
                    <a:lumMod val="75000"/>
                  </a:schemeClr>
                </a:solidFill>
              </a:rPr>
              <a:t>4. Response </a:t>
            </a:r>
            <a:r>
              <a:rPr lang="en-US" sz="3200" b="1" dirty="0">
                <a:solidFill>
                  <a:schemeClr val="accent2">
                    <a:lumMod val="75000"/>
                  </a:schemeClr>
                </a:solidFill>
              </a:rPr>
              <a:t>Plan</a:t>
            </a:r>
          </a:p>
        </p:txBody>
      </p:sp>
      <p:sp>
        <p:nvSpPr>
          <p:cNvPr id="21" name="TextBox 20"/>
          <p:cNvSpPr txBox="1"/>
          <p:nvPr/>
        </p:nvSpPr>
        <p:spPr>
          <a:xfrm flipH="1">
            <a:off x="152400" y="3834825"/>
            <a:ext cx="4038600" cy="584775"/>
          </a:xfrm>
          <a:prstGeom prst="rect">
            <a:avLst/>
          </a:prstGeom>
          <a:noFill/>
        </p:spPr>
        <p:txBody>
          <a:bodyPr wrap="square" rtlCol="0">
            <a:spAutoFit/>
          </a:bodyPr>
          <a:lstStyle/>
          <a:p>
            <a:pPr defTabSz="1114425"/>
            <a:r>
              <a:rPr lang="en-US" sz="3200" b="1" dirty="0" smtClean="0">
                <a:solidFill>
                  <a:schemeClr val="accent2">
                    <a:lumMod val="75000"/>
                  </a:schemeClr>
                </a:solidFill>
              </a:rPr>
              <a:t>5. Training Plan</a:t>
            </a:r>
            <a:endParaRPr lang="en-US" sz="2400" b="1" dirty="0">
              <a:solidFill>
                <a:schemeClr val="accent2">
                  <a:lumMod val="75000"/>
                </a:schemeClr>
              </a:solidFill>
              <a:effectLst>
                <a:outerShdw blurRad="38100" dist="38100" dir="2700000" algn="tl">
                  <a:srgbClr val="000000">
                    <a:alpha val="43137"/>
                  </a:srgbClr>
                </a:outerShdw>
              </a:effectLst>
            </a:endParaRPr>
          </a:p>
        </p:txBody>
      </p:sp>
      <p:sp>
        <p:nvSpPr>
          <p:cNvPr id="24" name="Rectangle 2"/>
          <p:cNvSpPr txBox="1">
            <a:spLocks noChangeArrowheads="1"/>
          </p:cNvSpPr>
          <p:nvPr/>
        </p:nvSpPr>
        <p:spPr>
          <a:xfrm>
            <a:off x="1742704" y="152400"/>
            <a:ext cx="4886696" cy="5847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nchor="b">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Five Control Plan Elements</a:t>
            </a:r>
            <a:endParaRPr lang="en-US" b="1" dirty="0">
              <a:solidFill>
                <a:schemeClr val="bg1"/>
              </a:solidFill>
              <a:latin typeface="+mj-lt"/>
            </a:endParaRPr>
          </a:p>
        </p:txBody>
      </p:sp>
      <p:sp>
        <p:nvSpPr>
          <p:cNvPr id="20" name="Rectangle 35"/>
          <p:cNvSpPr>
            <a:spLocks noChangeArrowheads="1"/>
          </p:cNvSpPr>
          <p:nvPr/>
        </p:nvSpPr>
        <p:spPr bwMode="auto">
          <a:xfrm>
            <a:off x="4267200" y="2995099"/>
            <a:ext cx="4191000"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a:spAutoFit/>
          </a:bodyPr>
          <a:lstStyle/>
          <a:p>
            <a:pPr marL="342900" indent="-342900">
              <a:buFont typeface="Wingdings" pitchFamily="2" charset="2"/>
              <a:buChar char="ü"/>
            </a:pPr>
            <a:r>
              <a:rPr lang="en-US" sz="2400" b="1" dirty="0">
                <a:solidFill>
                  <a:schemeClr val="bg1"/>
                </a:solidFill>
                <a:effectLst>
                  <a:outerShdw blurRad="38100" dist="38100" dir="2700000" algn="tl">
                    <a:srgbClr val="000000">
                      <a:alpha val="43137"/>
                    </a:srgbClr>
                  </a:outerShdw>
                </a:effectLst>
              </a:rPr>
              <a:t>Process owners accountable to maintain new level of process performance</a:t>
            </a:r>
            <a:r>
              <a:rPr lang="en-US" sz="2400" b="1" dirty="0" smtClean="0">
                <a:solidFill>
                  <a:schemeClr val="bg1"/>
                </a:solidFill>
                <a:effectLst>
                  <a:outerShdw blurRad="38100" dist="38100" dir="2700000" algn="tl">
                    <a:srgbClr val="000000">
                      <a:alpha val="43137"/>
                    </a:srgbClr>
                  </a:outerShdw>
                </a:effectLst>
              </a:rPr>
              <a:t>.</a:t>
            </a:r>
          </a:p>
          <a:p>
            <a:pPr marL="342900" indent="-342900">
              <a:buFont typeface="Wingdings" pitchFamily="2" charset="2"/>
              <a:buChar char="ü"/>
            </a:pPr>
            <a:endParaRPr lang="en-US" sz="2400" b="1" dirty="0">
              <a:solidFill>
                <a:schemeClr val="bg1"/>
              </a:solidFill>
              <a:effectLst>
                <a:outerShdw blurRad="38100" dist="38100" dir="2700000" algn="tl">
                  <a:srgbClr val="000000">
                    <a:alpha val="43137"/>
                  </a:srgbClr>
                </a:outerShdw>
              </a:effectLst>
            </a:endParaRPr>
          </a:p>
          <a:p>
            <a:pPr marL="342900" indent="-342900">
              <a:buFont typeface="Wingdings" pitchFamily="2" charset="2"/>
              <a:buChar char="ü"/>
            </a:pPr>
            <a:r>
              <a:rPr lang="en-US" sz="2400" b="1" dirty="0">
                <a:solidFill>
                  <a:schemeClr val="bg1"/>
                </a:solidFill>
                <a:effectLst>
                  <a:outerShdw blurRad="38100" dist="38100" dir="2700000" algn="tl">
                    <a:srgbClr val="000000">
                      <a:alpha val="43137"/>
                    </a:srgbClr>
                  </a:outerShdw>
                </a:effectLst>
              </a:rPr>
              <a:t>The team develops the Control Plan by utilizing all available information from </a:t>
            </a:r>
            <a:r>
              <a:rPr lang="en-US" sz="2400" b="1" dirty="0">
                <a:solidFill>
                  <a:schemeClr val="tx2"/>
                </a:solidFill>
                <a:effectLst>
                  <a:outerShdw blurRad="38100" dist="38100" dir="2700000" algn="tl">
                    <a:srgbClr val="000000">
                      <a:alpha val="43137"/>
                    </a:srgbClr>
                  </a:outerShdw>
                </a:effectLst>
              </a:rPr>
              <a:t>the DMAIC phases.</a:t>
            </a:r>
          </a:p>
          <a:p>
            <a:pPr marL="342900" indent="-342900">
              <a:buFont typeface="Wingdings" pitchFamily="2" charset="2"/>
              <a:buChar char="ü"/>
            </a:pPr>
            <a:endParaRPr lang="en-US" sz="2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34425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15669"/>
            <a:ext cx="7924800" cy="584775"/>
          </a:xfrm>
        </p:spPr>
        <p:txBody>
          <a:bodyPr/>
          <a:lstStyle/>
          <a:p>
            <a:r>
              <a:rPr lang="en-US" b="1" dirty="0" smtClean="0">
                <a:solidFill>
                  <a:schemeClr val="bg1"/>
                </a:solidFill>
                <a:latin typeface="+mj-lt"/>
              </a:rPr>
              <a:t>1</a:t>
            </a:r>
            <a:r>
              <a:rPr lang="en-US" b="1" dirty="0">
                <a:solidFill>
                  <a:schemeClr val="bg1"/>
                </a:solidFill>
                <a:latin typeface="+mj-lt"/>
              </a:rPr>
              <a:t>. Aligning Systems and Structures</a:t>
            </a:r>
          </a:p>
        </p:txBody>
      </p:sp>
      <p:sp>
        <p:nvSpPr>
          <p:cNvPr id="5" name="Rectangle 3"/>
          <p:cNvSpPr>
            <a:spLocks noGrp="1" noChangeArrowheads="1"/>
          </p:cNvSpPr>
          <p:nvPr>
            <p:ph type="body" idx="4294967295"/>
          </p:nvPr>
        </p:nvSpPr>
        <p:spPr>
          <a:xfrm>
            <a:off x="838200" y="1447800"/>
            <a:ext cx="7275512" cy="4395787"/>
          </a:xfrm>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2900">
              <a:lnSpc>
                <a:spcPct val="120000"/>
              </a:lnSpc>
              <a:spcBef>
                <a:spcPct val="40000"/>
              </a:spcBef>
              <a:buFont typeface="Wingdings" pitchFamily="2" charset="2"/>
              <a:buChar char="q"/>
            </a:pPr>
            <a:r>
              <a:rPr lang="en-US" sz="2000" dirty="0"/>
              <a:t>Create a control plan that supports people to change their behaviors permanently</a:t>
            </a:r>
          </a:p>
          <a:p>
            <a:pPr marL="803275" lvl="1" indent="-342900">
              <a:lnSpc>
                <a:spcPct val="120000"/>
              </a:lnSpc>
              <a:spcBef>
                <a:spcPct val="40000"/>
              </a:spcBef>
              <a:buFont typeface="Wingdings" pitchFamily="2" charset="2"/>
              <a:buChar char="ü"/>
            </a:pPr>
            <a:r>
              <a:rPr lang="en-US" sz="2000" dirty="0"/>
              <a:t>Performance goals/objectives</a:t>
            </a:r>
          </a:p>
          <a:p>
            <a:pPr marL="803275" lvl="1" indent="-342900">
              <a:lnSpc>
                <a:spcPct val="120000"/>
              </a:lnSpc>
              <a:spcBef>
                <a:spcPct val="40000"/>
              </a:spcBef>
              <a:buFont typeface="Wingdings" pitchFamily="2" charset="2"/>
              <a:buChar char="ü"/>
            </a:pPr>
            <a:r>
              <a:rPr lang="en-US" sz="2000" dirty="0"/>
              <a:t>Policies/procedures</a:t>
            </a:r>
          </a:p>
          <a:p>
            <a:pPr marL="803275" lvl="1" indent="-342900">
              <a:lnSpc>
                <a:spcPct val="120000"/>
              </a:lnSpc>
              <a:spcBef>
                <a:spcPct val="40000"/>
              </a:spcBef>
              <a:buFont typeface="Wingdings" pitchFamily="2" charset="2"/>
              <a:buChar char="ü"/>
            </a:pPr>
            <a:r>
              <a:rPr lang="en-US" sz="2000" dirty="0"/>
              <a:t>Job descriptions</a:t>
            </a:r>
          </a:p>
          <a:p>
            <a:pPr marL="803275" lvl="1" indent="-342900">
              <a:lnSpc>
                <a:spcPct val="120000"/>
              </a:lnSpc>
              <a:spcBef>
                <a:spcPct val="40000"/>
              </a:spcBef>
              <a:buFont typeface="Wingdings" pitchFamily="2" charset="2"/>
              <a:buChar char="ü"/>
            </a:pPr>
            <a:r>
              <a:rPr lang="en-US" sz="2000" dirty="0"/>
              <a:t>Incentive compensation</a:t>
            </a:r>
          </a:p>
          <a:p>
            <a:pPr marL="803275" lvl="1" indent="-342900">
              <a:lnSpc>
                <a:spcPct val="120000"/>
              </a:lnSpc>
              <a:spcBef>
                <a:spcPct val="40000"/>
              </a:spcBef>
              <a:buFont typeface="Wingdings" pitchFamily="2" charset="2"/>
              <a:buChar char="ü"/>
            </a:pPr>
            <a:r>
              <a:rPr lang="en-US" sz="2000" dirty="0"/>
              <a:t>Incentive programs, contests, </a:t>
            </a:r>
            <a:r>
              <a:rPr lang="en-US" sz="2000" dirty="0" err="1"/>
              <a:t>etc</a:t>
            </a:r>
            <a:endParaRPr lang="en-US" sz="2000" dirty="0"/>
          </a:p>
          <a:p>
            <a:pPr marL="346075" indent="-342900">
              <a:lnSpc>
                <a:spcPct val="120000"/>
              </a:lnSpc>
              <a:spcBef>
                <a:spcPct val="40000"/>
              </a:spcBef>
              <a:buFont typeface="Wingdings" pitchFamily="2" charset="2"/>
              <a:buChar char="q"/>
            </a:pPr>
            <a:r>
              <a:rPr lang="en-US" sz="2000" dirty="0" smtClean="0"/>
              <a:t> </a:t>
            </a:r>
            <a:r>
              <a:rPr lang="en-US" sz="2000" dirty="0"/>
              <a:t>Evaluate measurements to ensure they align with desired behaviors</a:t>
            </a:r>
          </a:p>
          <a:p>
            <a:pPr marL="346075" indent="-342900">
              <a:lnSpc>
                <a:spcPct val="120000"/>
              </a:lnSpc>
              <a:spcBef>
                <a:spcPct val="40000"/>
              </a:spcBef>
              <a:buFont typeface="Wingdings" pitchFamily="2" charset="2"/>
              <a:buChar char="q"/>
            </a:pPr>
            <a:r>
              <a:rPr lang="en-US" sz="2000" dirty="0" smtClean="0"/>
              <a:t> </a:t>
            </a:r>
            <a:r>
              <a:rPr lang="en-US" sz="2000" dirty="0"/>
              <a:t>Beware of multiple measures for the same desired behaviors</a:t>
            </a:r>
          </a:p>
        </p:txBody>
      </p:sp>
    </p:spTree>
    <p:extLst>
      <p:ext uri="{BB962C8B-B14F-4D97-AF65-F5344CB8AC3E}">
        <p14:creationId xmlns:p14="http://schemas.microsoft.com/office/powerpoint/2010/main" val="145379423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blue-works</Template>
  <TotalTime>5462</TotalTime>
  <Words>1066</Words>
  <Application>Microsoft Office PowerPoint</Application>
  <PresentationFormat>On-screen Show (4:3)</PresentationFormat>
  <Paragraphs>173</Paragraphs>
  <Slides>17</Slides>
  <Notes>13</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blue-works</vt:lpstr>
      <vt:lpstr>1_blue-works</vt:lpstr>
      <vt:lpstr>  </vt:lpstr>
      <vt:lpstr>Learning Objectives</vt:lpstr>
      <vt:lpstr>The DMAIC Process with Tools</vt:lpstr>
      <vt:lpstr>What is a Control Plan?</vt:lpstr>
      <vt:lpstr>Why is a Control Plan Necessary?</vt:lpstr>
      <vt:lpstr>Who Should Create a Control Plan?</vt:lpstr>
      <vt:lpstr>PowerPoint Presentation</vt:lpstr>
      <vt:lpstr>PowerPoint Presentation</vt:lpstr>
      <vt:lpstr>1. Aligning Systems and Structures</vt:lpstr>
      <vt:lpstr>2. Documentation Plan</vt:lpstr>
      <vt:lpstr>PowerPoint Presentation</vt:lpstr>
      <vt:lpstr>4. Response Plan</vt:lpstr>
      <vt:lpstr>5. Training Plan</vt:lpstr>
      <vt:lpstr>Project Sign Off</vt:lpstr>
      <vt:lpstr>Exercise # 1:</vt:lpstr>
      <vt:lpstr>Summary</vt:lpstr>
      <vt:lpstr>  Thank You</vt:lpstr>
    </vt:vector>
  </TitlesOfParts>
  <Company>UT School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skwon</dc:creator>
  <cp:lastModifiedBy>Vosburgh, Linda - OSHA</cp:lastModifiedBy>
  <cp:revision>406</cp:revision>
  <cp:lastPrinted>2012-03-21T15:00:11Z</cp:lastPrinted>
  <dcterms:created xsi:type="dcterms:W3CDTF">2012-01-18T16:52:45Z</dcterms:created>
  <dcterms:modified xsi:type="dcterms:W3CDTF">2013-11-06T19:41:48Z</dcterms:modified>
</cp:coreProperties>
</file>